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8" r:id="rId2"/>
    <p:sldId id="2981" r:id="rId3"/>
    <p:sldId id="2934" r:id="rId4"/>
    <p:sldId id="2932" r:id="rId5"/>
    <p:sldId id="2984" r:id="rId6"/>
    <p:sldId id="3008" r:id="rId7"/>
    <p:sldId id="2998" r:id="rId8"/>
    <p:sldId id="3009" r:id="rId9"/>
    <p:sldId id="3010" r:id="rId10"/>
    <p:sldId id="3011" r:id="rId11"/>
    <p:sldId id="2999" r:id="rId12"/>
    <p:sldId id="3012" r:id="rId13"/>
    <p:sldId id="3013" r:id="rId14"/>
    <p:sldId id="2945" r:id="rId15"/>
    <p:sldId id="2985" r:id="rId16"/>
    <p:sldId id="2986" r:id="rId17"/>
    <p:sldId id="2987" r:id="rId18"/>
    <p:sldId id="2988" r:id="rId19"/>
    <p:sldId id="3014" r:id="rId20"/>
    <p:sldId id="3015" r:id="rId21"/>
    <p:sldId id="3016" r:id="rId22"/>
    <p:sldId id="2996" r:id="rId23"/>
    <p:sldId id="3017" r:id="rId24"/>
    <p:sldId id="2997" r:id="rId25"/>
    <p:sldId id="3018" r:id="rId26"/>
    <p:sldId id="3019" r:id="rId27"/>
    <p:sldId id="3020" r:id="rId28"/>
    <p:sldId id="3022" r:id="rId29"/>
    <p:sldId id="3021" r:id="rId30"/>
    <p:sldId id="3023" r:id="rId31"/>
    <p:sldId id="3024" r:id="rId32"/>
    <p:sldId id="3025" r:id="rId33"/>
    <p:sldId id="3026" r:id="rId34"/>
    <p:sldId id="3027" r:id="rId35"/>
    <p:sldId id="2989" r:id="rId36"/>
    <p:sldId id="2990" r:id="rId37"/>
    <p:sldId id="2991" r:id="rId38"/>
    <p:sldId id="2992" r:id="rId39"/>
    <p:sldId id="2993" r:id="rId40"/>
    <p:sldId id="3046" r:id="rId41"/>
    <p:sldId id="3029" r:id="rId42"/>
    <p:sldId id="3030" r:id="rId43"/>
    <p:sldId id="3000" r:id="rId44"/>
    <p:sldId id="3001" r:id="rId45"/>
    <p:sldId id="3002" r:id="rId46"/>
    <p:sldId id="3003" r:id="rId47"/>
    <p:sldId id="3004" r:id="rId48"/>
    <p:sldId id="3036" r:id="rId49"/>
    <p:sldId id="3005" r:id="rId50"/>
    <p:sldId id="3039" r:id="rId51"/>
    <p:sldId id="3049" r:id="rId52"/>
    <p:sldId id="3040" r:id="rId53"/>
    <p:sldId id="3006" r:id="rId54"/>
    <p:sldId id="3047" r:id="rId55"/>
    <p:sldId id="3043" r:id="rId56"/>
    <p:sldId id="3044" r:id="rId57"/>
    <p:sldId id="3045" r:id="rId58"/>
    <p:sldId id="2994" r:id="rId59"/>
    <p:sldId id="2995" r:id="rId6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215A659-0FBF-4A6E-93DC-366BE5631CF6}">
          <p14:sldIdLst>
            <p14:sldId id="258"/>
            <p14:sldId id="2981"/>
          </p14:sldIdLst>
        </p14:section>
        <p14:section name="Module 1" id="{82DCE471-5C11-4FB4-924C-047BE3C24C06}">
          <p14:sldIdLst>
            <p14:sldId id="2934"/>
            <p14:sldId id="2932"/>
            <p14:sldId id="2984"/>
            <p14:sldId id="3008"/>
            <p14:sldId id="2998"/>
            <p14:sldId id="3009"/>
            <p14:sldId id="3010"/>
            <p14:sldId id="3011"/>
            <p14:sldId id="2999"/>
            <p14:sldId id="3012"/>
            <p14:sldId id="3013"/>
            <p14:sldId id="2945"/>
          </p14:sldIdLst>
        </p14:section>
        <p14:section name="Module 2" id="{A566E26E-A8F1-405C-87F7-BECA96E1E18D}">
          <p14:sldIdLst>
            <p14:sldId id="2985"/>
            <p14:sldId id="2986"/>
            <p14:sldId id="2987"/>
            <p14:sldId id="2988"/>
            <p14:sldId id="3014"/>
            <p14:sldId id="3015"/>
            <p14:sldId id="3016"/>
            <p14:sldId id="2996"/>
            <p14:sldId id="3017"/>
            <p14:sldId id="2997"/>
            <p14:sldId id="3018"/>
            <p14:sldId id="3019"/>
            <p14:sldId id="3020"/>
            <p14:sldId id="3022"/>
            <p14:sldId id="3021"/>
            <p14:sldId id="3023"/>
            <p14:sldId id="3024"/>
            <p14:sldId id="3025"/>
            <p14:sldId id="3026"/>
            <p14:sldId id="3027"/>
            <p14:sldId id="2989"/>
          </p14:sldIdLst>
        </p14:section>
        <p14:section name="Module 3" id="{7F1187A2-B8AF-425D-A27E-E4BFDD57437F}">
          <p14:sldIdLst>
            <p14:sldId id="2990"/>
            <p14:sldId id="2991"/>
            <p14:sldId id="2992"/>
            <p14:sldId id="2993"/>
            <p14:sldId id="3046"/>
            <p14:sldId id="3029"/>
            <p14:sldId id="3030"/>
            <p14:sldId id="3000"/>
            <p14:sldId id="3001"/>
            <p14:sldId id="3002"/>
            <p14:sldId id="3003"/>
            <p14:sldId id="3004"/>
            <p14:sldId id="3036"/>
            <p14:sldId id="3005"/>
            <p14:sldId id="3039"/>
            <p14:sldId id="3049"/>
            <p14:sldId id="3040"/>
            <p14:sldId id="3006"/>
            <p14:sldId id="3047"/>
            <p14:sldId id="3043"/>
            <p14:sldId id="3044"/>
            <p14:sldId id="3045"/>
            <p14:sldId id="2994"/>
            <p14:sldId id="29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07B7A443-5A76-6AEC-D28E-95873D0A5E92}" name="Michelle Khoza" initials="MK" userId="S::administrator@little-fish.co::b4ee92c7-73cf-4698-99b6-469fc9585377"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4D84"/>
    <a:srgbClr val="FF5D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5" autoAdjust="0"/>
    <p:restoredTop sz="94660"/>
  </p:normalViewPr>
  <p:slideViewPr>
    <p:cSldViewPr snapToGrid="0">
      <p:cViewPr varScale="1">
        <p:scale>
          <a:sx n="45" d="100"/>
          <a:sy n="45" d="100"/>
        </p:scale>
        <p:origin x="2238" y="5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8/10/relationships/authors" Target="author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2DCA4-3C05-45F9-BD4E-79B98389C4FF}" type="datetimeFigureOut">
              <a:rPr lang="en-CA" smtClean="0"/>
              <a:t>2023-05-04</a:t>
            </a:fld>
            <a:endParaRPr lang="en-CA"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Modifier les styles du texte maître</a:t>
            </a:r>
          </a:p>
          <a:p>
            <a:pPr lvl="1"/>
            <a:r>
              <a:rPr lang="en-US"/>
              <a:t>Deuxième niveau</a:t>
            </a:r>
          </a:p>
          <a:p>
            <a:pPr lvl="2"/>
            <a:r>
              <a:rPr lang="en-US"/>
              <a:t>Troisième niveau</a:t>
            </a:r>
          </a:p>
          <a:p>
            <a:pPr lvl="3"/>
            <a:r>
              <a:rPr lang="en-US"/>
              <a:t>Quatrième niveau</a:t>
            </a:r>
          </a:p>
          <a:p>
            <a:pPr lvl="4"/>
            <a:r>
              <a:rPr lang="en-US"/>
              <a:t>Cinquième niveau</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1</a:t>
            </a:fld>
            <a:endParaRPr lang="en-CA" dirty="0"/>
          </a:p>
        </p:txBody>
      </p:sp>
    </p:spTree>
    <p:extLst>
      <p:ext uri="{BB962C8B-B14F-4D97-AF65-F5344CB8AC3E}">
        <p14:creationId xmlns:p14="http://schemas.microsoft.com/office/powerpoint/2010/main" val="115152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868599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Module 1">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err="1">
                <a:solidFill>
                  <a:schemeClr val="tx1">
                    <a:lumMod val="50000"/>
                    <a:lumOff val="50000"/>
                  </a:schemeClr>
                </a:solidFill>
                <a:latin typeface="Calibri"/>
                <a:ea typeface="Calibri"/>
                <a:cs typeface="Calibri"/>
                <a:sym typeface="Calibri"/>
              </a:rPr>
              <a:t>Niveau</a:t>
            </a:r>
            <a:r>
              <a:rPr lang="en-US" sz="900" b="0" dirty="0">
                <a:solidFill>
                  <a:schemeClr val="tx1">
                    <a:lumMod val="50000"/>
                    <a:lumOff val="50000"/>
                  </a:schemeClr>
                </a:solidFill>
                <a:latin typeface="Calibri"/>
                <a:ea typeface="Calibri"/>
                <a:cs typeface="Calibri"/>
                <a:sym typeface="Calibri"/>
              </a:rPr>
              <a:t> 3: </a:t>
            </a:r>
            <a:r>
              <a:rPr lang="en-US" sz="900" b="1" dirty="0" err="1">
                <a:solidFill>
                  <a:schemeClr val="tx1">
                    <a:lumMod val="50000"/>
                    <a:lumOff val="50000"/>
                  </a:schemeClr>
                </a:solidFill>
                <a:latin typeface="Calibri"/>
                <a:ea typeface="Calibri"/>
                <a:cs typeface="Calibri"/>
                <a:sym typeface="Calibri"/>
              </a:rPr>
              <a:t>Renforcement</a:t>
            </a:r>
            <a:r>
              <a:rPr lang="en-US" sz="900" b="1" dirty="0">
                <a:solidFill>
                  <a:schemeClr val="tx1">
                    <a:lumMod val="50000"/>
                    <a:lumOff val="50000"/>
                  </a:schemeClr>
                </a:solidFill>
                <a:latin typeface="Calibri"/>
                <a:ea typeface="Calibri"/>
                <a:cs typeface="Calibri"/>
                <a:sym typeface="Calibri"/>
              </a:rPr>
              <a:t> de la </a:t>
            </a:r>
            <a:r>
              <a:rPr lang="en-US" sz="900" b="1" dirty="0" err="1">
                <a:solidFill>
                  <a:schemeClr val="tx1">
                    <a:lumMod val="50000"/>
                    <a:lumOff val="50000"/>
                  </a:schemeClr>
                </a:solidFill>
                <a:latin typeface="Calibri"/>
                <a:ea typeface="Calibri"/>
                <a:cs typeface="Calibri"/>
                <a:sym typeface="Calibri"/>
              </a:rPr>
              <a:t>famille</a:t>
            </a:r>
            <a:r>
              <a:rPr lang="en-US" sz="900" b="0" dirty="0">
                <a:solidFill>
                  <a:schemeClr val="tx1">
                    <a:lumMod val="50000"/>
                    <a:lumOff val="50000"/>
                  </a:schemeClr>
                </a:solidFill>
                <a:latin typeface="Calibri"/>
                <a:ea typeface="Calibri"/>
                <a:cs typeface="Calibri"/>
                <a:sym typeface="Calibri"/>
              </a:rPr>
              <a:t>|  Module 1: </a:t>
            </a:r>
            <a:r>
              <a:rPr lang="en-US" sz="900" b="1" dirty="0">
                <a:solidFill>
                  <a:schemeClr val="tx1">
                    <a:lumMod val="50000"/>
                    <a:lumOff val="50000"/>
                  </a:schemeClr>
                </a:solidFill>
                <a:latin typeface="Calibri"/>
                <a:ea typeface="Calibri"/>
                <a:cs typeface="Calibri"/>
                <a:sym typeface="Calibri"/>
              </a:rPr>
              <a:t>Introduction au </a:t>
            </a:r>
            <a:r>
              <a:rPr lang="en-US" sz="900" b="1" dirty="0" err="1">
                <a:solidFill>
                  <a:schemeClr val="tx1">
                    <a:lumMod val="50000"/>
                    <a:lumOff val="50000"/>
                  </a:schemeClr>
                </a:solidFill>
                <a:latin typeface="Calibri"/>
                <a:ea typeface="Calibri"/>
                <a:cs typeface="Calibri"/>
                <a:sym typeface="Calibri"/>
              </a:rPr>
              <a:t>renforcement</a:t>
            </a:r>
            <a:r>
              <a:rPr lang="en-US" sz="900" b="1" dirty="0">
                <a:solidFill>
                  <a:schemeClr val="tx1">
                    <a:lumMod val="50000"/>
                    <a:lumOff val="50000"/>
                  </a:schemeClr>
                </a:solidFill>
                <a:latin typeface="Calibri"/>
                <a:ea typeface="Calibri"/>
                <a:cs typeface="Calibri"/>
                <a:sym typeface="Calibri"/>
              </a:rPr>
              <a:t> de la </a:t>
            </a:r>
            <a:r>
              <a:rPr lang="en-US" sz="900" b="1" dirty="0" err="1">
                <a:solidFill>
                  <a:schemeClr val="tx1">
                    <a:lumMod val="50000"/>
                    <a:lumOff val="50000"/>
                  </a:schemeClr>
                </a:solidFill>
                <a:latin typeface="Calibri"/>
                <a:ea typeface="Calibri"/>
                <a:cs typeface="Calibri"/>
                <a:sym typeface="Calibri"/>
              </a:rPr>
              <a:t>famille</a:t>
            </a:r>
            <a:endParaRPr lang="en-US" sz="900" b="1" dirty="0">
              <a:solidFill>
                <a:schemeClr val="tx1">
                  <a:lumMod val="50000"/>
                  <a:lumOff val="50000"/>
                </a:schemeClr>
              </a:solidFill>
              <a:latin typeface="Calibri"/>
              <a:ea typeface="Calibri"/>
              <a:cs typeface="Calibri"/>
              <a:sym typeface="Calibri"/>
            </a:endParaRP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65551215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Module 2">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369332"/>
          </a:xfrm>
          <a:prstGeom prst="rect">
            <a:avLst/>
          </a:prstGeom>
        </p:spPr>
        <p:txBody>
          <a:bodyPr wrap="square">
            <a:spAutoFit/>
          </a:bodyPr>
          <a:lstStyle/>
          <a:p>
            <a:pPr marL="0" marR="0" lvl="0" indent="0" algn="l" rtl="0">
              <a:spcBef>
                <a:spcPts val="0"/>
              </a:spcBef>
              <a:spcAft>
                <a:spcPts val="0"/>
              </a:spcAft>
              <a:buNone/>
            </a:pPr>
            <a:r>
              <a:rPr lang="en-US" sz="900" b="0" dirty="0" err="1">
                <a:solidFill>
                  <a:schemeClr val="tx1">
                    <a:lumMod val="50000"/>
                    <a:lumOff val="50000"/>
                  </a:schemeClr>
                </a:solidFill>
                <a:latin typeface="Calibri"/>
                <a:ea typeface="Calibri"/>
                <a:cs typeface="Calibri"/>
                <a:sym typeface="Calibri"/>
              </a:rPr>
              <a:t>Niveau</a:t>
            </a:r>
            <a:r>
              <a:rPr lang="en-US" sz="900" b="0" dirty="0">
                <a:solidFill>
                  <a:schemeClr val="tx1">
                    <a:lumMod val="50000"/>
                    <a:lumOff val="50000"/>
                  </a:schemeClr>
                </a:solidFill>
                <a:latin typeface="Calibri"/>
                <a:ea typeface="Calibri"/>
                <a:cs typeface="Calibri"/>
                <a:sym typeface="Calibri"/>
              </a:rPr>
              <a:t> 3: </a:t>
            </a:r>
            <a:r>
              <a:rPr lang="en-US" sz="900" b="1" dirty="0" err="1">
                <a:solidFill>
                  <a:schemeClr val="tx1">
                    <a:lumMod val="50000"/>
                    <a:lumOff val="50000"/>
                  </a:schemeClr>
                </a:solidFill>
                <a:latin typeface="Calibri"/>
                <a:ea typeface="Calibri"/>
                <a:cs typeface="Calibri"/>
                <a:sym typeface="Calibri"/>
              </a:rPr>
              <a:t>Renforcement</a:t>
            </a:r>
            <a:r>
              <a:rPr lang="en-US" sz="900" b="1" dirty="0">
                <a:solidFill>
                  <a:schemeClr val="tx1">
                    <a:lumMod val="50000"/>
                    <a:lumOff val="50000"/>
                  </a:schemeClr>
                </a:solidFill>
                <a:latin typeface="Calibri"/>
                <a:ea typeface="Calibri"/>
                <a:cs typeface="Calibri"/>
                <a:sym typeface="Calibri"/>
              </a:rPr>
              <a:t> de la </a:t>
            </a:r>
            <a:r>
              <a:rPr lang="en-US" sz="900" b="1" dirty="0" err="1">
                <a:solidFill>
                  <a:schemeClr val="tx1">
                    <a:lumMod val="50000"/>
                    <a:lumOff val="50000"/>
                  </a:schemeClr>
                </a:solidFill>
                <a:latin typeface="Calibri"/>
                <a:ea typeface="Calibri"/>
                <a:cs typeface="Calibri"/>
                <a:sym typeface="Calibri"/>
              </a:rPr>
              <a:t>famille</a:t>
            </a:r>
            <a:r>
              <a:rPr lang="en-US" sz="900" b="0" dirty="0">
                <a:solidFill>
                  <a:schemeClr val="tx1">
                    <a:lumMod val="50000"/>
                    <a:lumOff val="50000"/>
                  </a:schemeClr>
                </a:solidFill>
                <a:latin typeface="Calibri"/>
                <a:ea typeface="Calibri"/>
                <a:cs typeface="Calibri"/>
                <a:sym typeface="Calibri"/>
              </a:rPr>
              <a:t>|  Module 2: </a:t>
            </a:r>
            <a:r>
              <a:rPr lang="en-US" sz="900" b="1" dirty="0" err="1">
                <a:solidFill>
                  <a:schemeClr val="tx1">
                    <a:lumMod val="50000"/>
                    <a:lumOff val="50000"/>
                  </a:schemeClr>
                </a:solidFill>
                <a:latin typeface="Calibri"/>
                <a:ea typeface="Calibri"/>
                <a:cs typeface="Calibri"/>
                <a:sym typeface="Calibri"/>
              </a:rPr>
              <a:t>Travailler</a:t>
            </a:r>
            <a:r>
              <a:rPr lang="en-US" sz="900" b="1" dirty="0">
                <a:solidFill>
                  <a:schemeClr val="tx1">
                    <a:lumMod val="50000"/>
                    <a:lumOff val="50000"/>
                  </a:schemeClr>
                </a:solidFill>
                <a:latin typeface="Calibri"/>
                <a:ea typeface="Calibri"/>
                <a:cs typeface="Calibri"/>
                <a:sym typeface="Calibri"/>
              </a:rPr>
              <a:t> avec les </a:t>
            </a:r>
            <a:r>
              <a:rPr lang="en-US" sz="900" b="1" dirty="0" err="1">
                <a:solidFill>
                  <a:schemeClr val="tx1">
                    <a:lumMod val="50000"/>
                    <a:lumOff val="50000"/>
                  </a:schemeClr>
                </a:solidFill>
                <a:latin typeface="Calibri"/>
                <a:ea typeface="Calibri"/>
                <a:cs typeface="Calibri"/>
                <a:sym typeface="Calibri"/>
              </a:rPr>
              <a:t>familles</a:t>
            </a:r>
            <a:r>
              <a:rPr lang="en-US" sz="900" b="1" dirty="0">
                <a:solidFill>
                  <a:schemeClr val="tx1">
                    <a:lumMod val="50000"/>
                    <a:lumOff val="50000"/>
                  </a:schemeClr>
                </a:solidFill>
                <a:latin typeface="Calibri"/>
                <a:ea typeface="Calibri"/>
                <a:cs typeface="Calibri"/>
                <a:sym typeface="Calibri"/>
              </a:rPr>
              <a:t> </a:t>
            </a:r>
            <a:r>
              <a:rPr lang="en-US" sz="900" b="1" dirty="0" err="1">
                <a:solidFill>
                  <a:schemeClr val="tx1">
                    <a:lumMod val="50000"/>
                    <a:lumOff val="50000"/>
                  </a:schemeClr>
                </a:solidFill>
                <a:latin typeface="Calibri"/>
                <a:ea typeface="Calibri"/>
                <a:cs typeface="Calibri"/>
                <a:sym typeface="Calibri"/>
              </a:rPr>
              <a:t>tou</a:t>
            </a:r>
            <a:r>
              <a:rPr lang="en-US" sz="900" b="1" dirty="0">
                <a:solidFill>
                  <a:schemeClr val="tx1">
                    <a:lumMod val="50000"/>
                    <a:lumOff val="50000"/>
                  </a:schemeClr>
                </a:solidFill>
                <a:latin typeface="Calibri"/>
                <a:ea typeface="Calibri"/>
                <a:cs typeface="Calibri"/>
                <a:sym typeface="Calibri"/>
              </a:rPr>
              <a:t> au long du cycle de gestion de </a:t>
            </a:r>
            <a:r>
              <a:rPr lang="en-US" sz="900" b="1" dirty="0" err="1">
                <a:solidFill>
                  <a:schemeClr val="tx1">
                    <a:lumMod val="50000"/>
                    <a:lumOff val="50000"/>
                  </a:schemeClr>
                </a:solidFill>
                <a:latin typeface="Calibri"/>
                <a:ea typeface="Calibri"/>
                <a:cs typeface="Calibri"/>
                <a:sym typeface="Calibri"/>
              </a:rPr>
              <a:t>cas</a:t>
            </a:r>
            <a:endParaRPr lang="en-US" sz="900" b="1" dirty="0">
              <a:solidFill>
                <a:schemeClr val="tx1">
                  <a:lumMod val="50000"/>
                  <a:lumOff val="50000"/>
                </a:schemeClr>
              </a:solidFill>
              <a:latin typeface="Calibri"/>
              <a:ea typeface="Calibri"/>
              <a:cs typeface="Calibri"/>
              <a:sym typeface="Calibri"/>
            </a:endParaRP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5019297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Module 3">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369332"/>
          </a:xfrm>
          <a:prstGeom prst="rect">
            <a:avLst/>
          </a:prstGeom>
        </p:spPr>
        <p:txBody>
          <a:bodyPr wrap="square">
            <a:spAutoFit/>
          </a:bodyPr>
          <a:lstStyle/>
          <a:p>
            <a:pPr marL="0" marR="0" lvl="0" indent="0" algn="l" rtl="0">
              <a:spcBef>
                <a:spcPts val="0"/>
              </a:spcBef>
              <a:spcAft>
                <a:spcPts val="0"/>
              </a:spcAft>
              <a:buNone/>
            </a:pPr>
            <a:r>
              <a:rPr lang="en-US" sz="900" b="0" dirty="0" err="1">
                <a:solidFill>
                  <a:schemeClr val="tx1">
                    <a:lumMod val="50000"/>
                    <a:lumOff val="50000"/>
                  </a:schemeClr>
                </a:solidFill>
                <a:latin typeface="Calibri"/>
                <a:ea typeface="Calibri"/>
                <a:cs typeface="Calibri"/>
                <a:sym typeface="Calibri"/>
              </a:rPr>
              <a:t>Niveau</a:t>
            </a:r>
            <a:r>
              <a:rPr lang="en-US" sz="900" b="0" dirty="0">
                <a:solidFill>
                  <a:schemeClr val="tx1">
                    <a:lumMod val="50000"/>
                    <a:lumOff val="50000"/>
                  </a:schemeClr>
                </a:solidFill>
                <a:latin typeface="Calibri"/>
                <a:ea typeface="Calibri"/>
                <a:cs typeface="Calibri"/>
                <a:sym typeface="Calibri"/>
              </a:rPr>
              <a:t> 3: </a:t>
            </a:r>
            <a:r>
              <a:rPr lang="en-US" sz="900" b="1" dirty="0" err="1">
                <a:solidFill>
                  <a:schemeClr val="tx1">
                    <a:lumMod val="50000"/>
                    <a:lumOff val="50000"/>
                  </a:schemeClr>
                </a:solidFill>
                <a:latin typeface="Calibri"/>
                <a:ea typeface="Calibri"/>
                <a:cs typeface="Calibri"/>
                <a:sym typeface="Calibri"/>
              </a:rPr>
              <a:t>Renforcement</a:t>
            </a:r>
            <a:r>
              <a:rPr lang="en-US" sz="900" b="1" dirty="0">
                <a:solidFill>
                  <a:schemeClr val="tx1">
                    <a:lumMod val="50000"/>
                    <a:lumOff val="50000"/>
                  </a:schemeClr>
                </a:solidFill>
                <a:latin typeface="Calibri"/>
                <a:ea typeface="Calibri"/>
                <a:cs typeface="Calibri"/>
                <a:sym typeface="Calibri"/>
              </a:rPr>
              <a:t> de la </a:t>
            </a:r>
            <a:r>
              <a:rPr lang="en-US" sz="900" b="1" dirty="0" err="1">
                <a:solidFill>
                  <a:schemeClr val="tx1">
                    <a:lumMod val="50000"/>
                    <a:lumOff val="50000"/>
                  </a:schemeClr>
                </a:solidFill>
                <a:latin typeface="Calibri"/>
                <a:ea typeface="Calibri"/>
                <a:cs typeface="Calibri"/>
                <a:sym typeface="Calibri"/>
              </a:rPr>
              <a:t>famille</a:t>
            </a:r>
            <a:r>
              <a:rPr lang="en-US" sz="900" b="0" dirty="0">
                <a:solidFill>
                  <a:schemeClr val="tx1">
                    <a:lumMod val="50000"/>
                    <a:lumOff val="50000"/>
                  </a:schemeClr>
                </a:solidFill>
                <a:latin typeface="Calibri"/>
                <a:ea typeface="Calibri"/>
                <a:cs typeface="Calibri"/>
                <a:sym typeface="Calibri"/>
              </a:rPr>
              <a:t>|  Module 3: </a:t>
            </a:r>
            <a:r>
              <a:rPr lang="en-US" sz="900" b="1" dirty="0" err="1">
                <a:solidFill>
                  <a:schemeClr val="tx1">
                    <a:lumMod val="50000"/>
                    <a:lumOff val="50000"/>
                  </a:schemeClr>
                </a:solidFill>
                <a:latin typeface="Calibri"/>
                <a:ea typeface="Calibri"/>
                <a:cs typeface="Calibri"/>
                <a:sym typeface="Calibri"/>
              </a:rPr>
              <a:t>Outils</a:t>
            </a:r>
            <a:r>
              <a:rPr lang="en-US" sz="900" b="1" dirty="0">
                <a:solidFill>
                  <a:schemeClr val="tx1">
                    <a:lumMod val="50000"/>
                    <a:lumOff val="50000"/>
                  </a:schemeClr>
                </a:solidFill>
                <a:latin typeface="Calibri"/>
                <a:ea typeface="Calibri"/>
                <a:cs typeface="Calibri"/>
                <a:sym typeface="Calibri"/>
              </a:rPr>
              <a:t> et </a:t>
            </a:r>
            <a:r>
              <a:rPr lang="en-US" sz="900" b="1" dirty="0" err="1">
                <a:solidFill>
                  <a:schemeClr val="tx1">
                    <a:lumMod val="50000"/>
                    <a:lumOff val="50000"/>
                  </a:schemeClr>
                </a:solidFill>
                <a:latin typeface="Calibri"/>
                <a:ea typeface="Calibri"/>
                <a:cs typeface="Calibri"/>
                <a:sym typeface="Calibri"/>
              </a:rPr>
              <a:t>techninques</a:t>
            </a:r>
            <a:r>
              <a:rPr lang="en-US" sz="900" b="1" dirty="0">
                <a:solidFill>
                  <a:schemeClr val="tx1">
                    <a:lumMod val="50000"/>
                    <a:lumOff val="50000"/>
                  </a:schemeClr>
                </a:solidFill>
                <a:latin typeface="Calibri"/>
                <a:ea typeface="Calibri"/>
                <a:cs typeface="Calibri"/>
                <a:sym typeface="Calibri"/>
              </a:rPr>
              <a:t> pour </a:t>
            </a:r>
            <a:r>
              <a:rPr lang="en-US" sz="900" b="1" dirty="0" err="1">
                <a:solidFill>
                  <a:schemeClr val="tx1">
                    <a:lumMod val="50000"/>
                    <a:lumOff val="50000"/>
                  </a:schemeClr>
                </a:solidFill>
                <a:latin typeface="Calibri"/>
                <a:ea typeface="Calibri"/>
                <a:cs typeface="Calibri"/>
                <a:sym typeface="Calibri"/>
              </a:rPr>
              <a:t>soutenir</a:t>
            </a:r>
            <a:r>
              <a:rPr lang="en-US" sz="900" b="1" dirty="0">
                <a:solidFill>
                  <a:schemeClr val="tx1">
                    <a:lumMod val="50000"/>
                    <a:lumOff val="50000"/>
                  </a:schemeClr>
                </a:solidFill>
                <a:latin typeface="Calibri"/>
                <a:ea typeface="Calibri"/>
                <a:cs typeface="Calibri"/>
                <a:sym typeface="Calibri"/>
              </a:rPr>
              <a:t> les aidants et les </a:t>
            </a:r>
            <a:r>
              <a:rPr lang="en-US" sz="900" b="1" dirty="0" err="1">
                <a:solidFill>
                  <a:schemeClr val="tx1">
                    <a:lumMod val="50000"/>
                    <a:lumOff val="50000"/>
                  </a:schemeClr>
                </a:solidFill>
                <a:latin typeface="Calibri"/>
                <a:ea typeface="Calibri"/>
                <a:cs typeface="Calibri"/>
                <a:sym typeface="Calibri"/>
              </a:rPr>
              <a:t>familles</a:t>
            </a:r>
            <a:endParaRPr lang="en-US" sz="900" b="1" dirty="0">
              <a:solidFill>
                <a:schemeClr val="tx1">
                  <a:lumMod val="50000"/>
                  <a:lumOff val="50000"/>
                </a:schemeClr>
              </a:solidFill>
              <a:latin typeface="Calibri"/>
              <a:ea typeface="Calibri"/>
              <a:cs typeface="Calibri"/>
              <a:sym typeface="Calibri"/>
            </a:endParaRP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73253722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emplate">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Template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9829012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Cliquez pour modifier le style du titre principal</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Modifier les styles du texte maître</a:t>
            </a:r>
          </a:p>
          <a:p>
            <a:pPr lvl="1"/>
            <a:r>
              <a:rPr lang="en-US"/>
              <a:t>Deuxième niveau</a:t>
            </a:r>
          </a:p>
          <a:p>
            <a:pPr lvl="2"/>
            <a:r>
              <a:rPr lang="en-US"/>
              <a:t>Troisième niveau</a:t>
            </a:r>
          </a:p>
          <a:p>
            <a:pPr lvl="3"/>
            <a:r>
              <a:rPr lang="en-US"/>
              <a:t>Quatrième niveau</a:t>
            </a:r>
          </a:p>
          <a:p>
            <a:pPr lvl="4"/>
            <a:r>
              <a:rPr lang="en-US"/>
              <a:t>Cinquième niveau</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2023-05-04</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8" r:id="rId3"/>
    <p:sldLayoutId id="2147483679" r:id="rId4"/>
    <p:sldLayoutId id="2147483677" r:id="rId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svg"/><Relationship Id="rId3" Type="http://schemas.openxmlformats.org/officeDocument/2006/relationships/image" Target="../media/image12.svg"/><Relationship Id="rId7" Type="http://schemas.openxmlformats.org/officeDocument/2006/relationships/image" Target="../media/image16.sv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6" Type="http://schemas.openxmlformats.org/officeDocument/2006/relationships/image" Target="../media/image37.png"/><Relationship Id="rId1" Type="http://schemas.openxmlformats.org/officeDocument/2006/relationships/slideLayout" Target="../slideLayouts/slideLayout3.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C20E10-DCDB-D003-024B-EEE46C063FD2}"/>
              </a:ext>
            </a:extLst>
          </p:cNvPr>
          <p:cNvSpPr txBox="1"/>
          <p:nvPr/>
        </p:nvSpPr>
        <p:spPr>
          <a:xfrm>
            <a:off x="1131265" y="5573646"/>
            <a:ext cx="4595470" cy="1723549"/>
          </a:xfrm>
          <a:prstGeom prst="rect">
            <a:avLst/>
          </a:prstGeom>
          <a:noFill/>
        </p:spPr>
        <p:txBody>
          <a:bodyPr wrap="square" rtlCol="0">
            <a:spAutoFit/>
          </a:bodyPr>
          <a:lstStyle/>
          <a:p>
            <a:pPr marL="0" marR="0" lvl="0" indent="0" algn="ctr" rtl="0">
              <a:spcBef>
                <a:spcPts val="0"/>
              </a:spcBef>
              <a:spcAft>
                <a:spcPts val="1200"/>
              </a:spcAft>
              <a:buNone/>
            </a:pPr>
            <a:r>
              <a:rPr lang="en-US" sz="2600" b="1" i="0" u="none" strike="noStrike" cap="none" dirty="0">
                <a:solidFill>
                  <a:schemeClr val="dk2"/>
                </a:solidFill>
                <a:latin typeface="Garamond"/>
                <a:ea typeface="Garamond"/>
                <a:cs typeface="Garamond"/>
                <a:sym typeface="Garamond"/>
              </a:rPr>
              <a:t>NIVEAU 3</a:t>
            </a:r>
          </a:p>
          <a:p>
            <a:pPr marL="0" marR="0" lvl="0" indent="0" algn="ctr" rtl="0">
              <a:spcBef>
                <a:spcPts val="0"/>
              </a:spcBef>
              <a:spcAft>
                <a:spcPts val="0"/>
              </a:spcAft>
              <a:buNone/>
            </a:pPr>
            <a:r>
              <a:rPr lang="en-US" sz="3500" b="1" i="0" u="none" strike="noStrike" cap="none" dirty="0">
                <a:solidFill>
                  <a:schemeClr val="dk2"/>
                </a:solidFill>
                <a:latin typeface="Garamond"/>
                <a:ea typeface="Garamond"/>
                <a:cs typeface="Garamond"/>
                <a:sym typeface="Garamond"/>
              </a:rPr>
              <a:t>Renforcement de la famille dans la gestion des cas</a:t>
            </a:r>
          </a:p>
        </p:txBody>
      </p:sp>
      <p:pic>
        <p:nvPicPr>
          <p:cNvPr id="6" name="Picture 5" descr="Logo&#10;&#10;Description automatically generated">
            <a:extLst>
              <a:ext uri="{FF2B5EF4-FFF2-40B4-BE49-F238E27FC236}">
                <a16:creationId xmlns:a16="http://schemas.microsoft.com/office/drawing/2014/main" id="{81F14A7C-F7E3-90BB-7885-6A043A16AB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0873" y="8372718"/>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B38DC043-912B-43FA-233E-8C8B51BBD4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5865" y="8474359"/>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6C31E4F3-B9B4-8948-D723-9EA97C24A4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4678" y="964840"/>
            <a:ext cx="3448643" cy="3970251"/>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276999"/>
          </a:xfrm>
          <a:prstGeom prst="rect">
            <a:avLst/>
          </a:prstGeom>
          <a:noFill/>
        </p:spPr>
        <p:txBody>
          <a:bodyPr wrap="square" rtlCol="0">
            <a:spAutoFit/>
          </a:bodyPr>
          <a:lstStyle/>
          <a:p>
            <a:r>
              <a:rPr lang="en-US" sz="1200" b="1" spc="300" dirty="0">
                <a:solidFill>
                  <a:schemeClr val="tx1"/>
                </a:solidFill>
              </a:rPr>
              <a:t>RÉFLEXION</a:t>
            </a:r>
          </a:p>
        </p:txBody>
      </p:sp>
      <p:sp>
        <p:nvSpPr>
          <p:cNvPr id="4" name="Rectangle 3">
            <a:extLst>
              <a:ext uri="{FF2B5EF4-FFF2-40B4-BE49-F238E27FC236}">
                <a16:creationId xmlns:a16="http://schemas.microsoft.com/office/drawing/2014/main" id="{0F21BC8E-8033-5071-9BEB-9F03B57C597C}"/>
              </a:ext>
            </a:extLst>
          </p:cNvPr>
          <p:cNvSpPr/>
          <p:nvPr/>
        </p:nvSpPr>
        <p:spPr>
          <a:xfrm>
            <a:off x="2501900" y="1288870"/>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C0EC30F6-398A-C4B5-0322-AB1E34594A32}"/>
              </a:ext>
            </a:extLst>
          </p:cNvPr>
          <p:cNvSpPr txBox="1"/>
          <p:nvPr/>
        </p:nvSpPr>
        <p:spPr>
          <a:xfrm>
            <a:off x="993326" y="1227278"/>
            <a:ext cx="1321602" cy="858866"/>
          </a:xfrm>
          <a:prstGeom prst="rect">
            <a:avLst/>
          </a:prstGeom>
          <a:noFill/>
          <a:ln>
            <a:noFill/>
          </a:ln>
        </p:spPr>
        <p:txBody>
          <a:bodyPr wrap="square" lIns="90000" tIns="90000" rIns="90000" bIns="90000" rtlCol="0">
            <a:spAutoFit/>
          </a:bodyPr>
          <a:lstStyle/>
          <a:p>
            <a:r>
              <a:rPr lang="en-US" sz="1100" dirty="0"/>
              <a:t>Que pensez-vous de l'approche du renforcement de la famille ? </a:t>
            </a:r>
          </a:p>
        </p:txBody>
      </p:sp>
      <p:sp>
        <p:nvSpPr>
          <p:cNvPr id="6" name="Rectangle 5">
            <a:extLst>
              <a:ext uri="{FF2B5EF4-FFF2-40B4-BE49-F238E27FC236}">
                <a16:creationId xmlns:a16="http://schemas.microsoft.com/office/drawing/2014/main" id="{FA5DC142-7A13-1339-4AA1-5D636F4EEC5E}"/>
              </a:ext>
            </a:extLst>
          </p:cNvPr>
          <p:cNvSpPr/>
          <p:nvPr/>
        </p:nvSpPr>
        <p:spPr>
          <a:xfrm>
            <a:off x="2501900" y="3170596"/>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934F7C6A-8180-0CA2-4ECC-131F293C7A72}"/>
              </a:ext>
            </a:extLst>
          </p:cNvPr>
          <p:cNvSpPr txBox="1"/>
          <p:nvPr/>
        </p:nvSpPr>
        <p:spPr>
          <a:xfrm>
            <a:off x="1007470" y="3193711"/>
            <a:ext cx="1494429" cy="689589"/>
          </a:xfrm>
          <a:prstGeom prst="rect">
            <a:avLst/>
          </a:prstGeom>
          <a:noFill/>
          <a:ln>
            <a:noFill/>
          </a:ln>
        </p:spPr>
        <p:txBody>
          <a:bodyPr wrap="square" lIns="90000" tIns="90000" rIns="90000" bIns="90000" rtlCol="0">
            <a:spAutoFit/>
          </a:bodyPr>
          <a:lstStyle/>
          <a:p>
            <a:r>
              <a:rPr lang="en-US" sz="1100" dirty="0"/>
              <a:t>Est-ce une approche que vous avez déjà adoptée ? </a:t>
            </a:r>
          </a:p>
        </p:txBody>
      </p:sp>
      <p:sp>
        <p:nvSpPr>
          <p:cNvPr id="8" name="Rectangle 7">
            <a:extLst>
              <a:ext uri="{FF2B5EF4-FFF2-40B4-BE49-F238E27FC236}">
                <a16:creationId xmlns:a16="http://schemas.microsoft.com/office/drawing/2014/main" id="{2ED4C2F1-02BB-0C2D-6237-2A12A58A8AA1}"/>
              </a:ext>
            </a:extLst>
          </p:cNvPr>
          <p:cNvSpPr/>
          <p:nvPr/>
        </p:nvSpPr>
        <p:spPr>
          <a:xfrm>
            <a:off x="2501900" y="510814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2DF9051-9BF4-1BD5-87F0-6D15D93113FF}"/>
              </a:ext>
            </a:extLst>
          </p:cNvPr>
          <p:cNvSpPr txBox="1"/>
          <p:nvPr/>
        </p:nvSpPr>
        <p:spPr>
          <a:xfrm>
            <a:off x="1007471" y="5131255"/>
            <a:ext cx="1309210" cy="520312"/>
          </a:xfrm>
          <a:prstGeom prst="rect">
            <a:avLst/>
          </a:prstGeom>
          <a:noFill/>
          <a:ln>
            <a:noFill/>
          </a:ln>
        </p:spPr>
        <p:txBody>
          <a:bodyPr wrap="square" lIns="90000" tIns="90000" rIns="90000" bIns="90000" rtlCol="0">
            <a:spAutoFit/>
          </a:bodyPr>
          <a:lstStyle/>
          <a:p>
            <a:r>
              <a:rPr lang="en-US" sz="1100" dirty="0"/>
              <a:t>Pensez-vous pouvoir faire plus ?</a:t>
            </a:r>
          </a:p>
        </p:txBody>
      </p:sp>
      <p:grpSp>
        <p:nvGrpSpPr>
          <p:cNvPr id="10" name="Group 9">
            <a:extLst>
              <a:ext uri="{FF2B5EF4-FFF2-40B4-BE49-F238E27FC236}">
                <a16:creationId xmlns:a16="http://schemas.microsoft.com/office/drawing/2014/main" id="{EE96EEE4-B1F2-0701-1A4E-C2794CDF04D1}"/>
              </a:ext>
            </a:extLst>
          </p:cNvPr>
          <p:cNvGrpSpPr/>
          <p:nvPr/>
        </p:nvGrpSpPr>
        <p:grpSpPr>
          <a:xfrm>
            <a:off x="4683865" y="7547430"/>
            <a:ext cx="1643530" cy="1246218"/>
            <a:chOff x="1117683" y="2194390"/>
            <a:chExt cx="3415887" cy="2678824"/>
          </a:xfrm>
          <a:solidFill>
            <a:schemeClr val="accent3">
              <a:lumMod val="20000"/>
              <a:lumOff val="80000"/>
            </a:schemeClr>
          </a:solidFill>
        </p:grpSpPr>
        <p:sp>
          <p:nvSpPr>
            <p:cNvPr id="11" name="Speech Bubble: Rectangle with Corners Rounded 6">
              <a:extLst>
                <a:ext uri="{FF2B5EF4-FFF2-40B4-BE49-F238E27FC236}">
                  <a16:creationId xmlns:a16="http://schemas.microsoft.com/office/drawing/2014/main" id="{B3D56BFB-FFBD-2F15-FC65-BC4576450DD6}"/>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2" name="Speech Bubble: Rectangle with Corners Rounded 7">
              <a:extLst>
                <a:ext uri="{FF2B5EF4-FFF2-40B4-BE49-F238E27FC236}">
                  <a16:creationId xmlns:a16="http://schemas.microsoft.com/office/drawing/2014/main" id="{DE571987-D89F-F55B-A73D-8B484EA8716B}"/>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3" name="Speech Bubble: Rectangle with Corners Rounded 8">
              <a:extLst>
                <a:ext uri="{FF2B5EF4-FFF2-40B4-BE49-F238E27FC236}">
                  <a16:creationId xmlns:a16="http://schemas.microsoft.com/office/drawing/2014/main" id="{D1BE0342-F643-0028-D5B6-26E0CF71E7C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spTree>
    <p:extLst>
      <p:ext uri="{BB962C8B-B14F-4D97-AF65-F5344CB8AC3E}">
        <p14:creationId xmlns:p14="http://schemas.microsoft.com/office/powerpoint/2010/main" val="297229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 DYNAMIQUE FAMILIALE, GENRE ET RÔLE DES NORMES ET PRATIQUES SOCIALES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1486989"/>
            <a:ext cx="5262998" cy="276999"/>
          </a:xfrm>
          <a:prstGeom prst="rect">
            <a:avLst/>
          </a:prstGeom>
          <a:noFill/>
        </p:spPr>
        <p:txBody>
          <a:bodyPr wrap="square" rtlCol="0">
            <a:spAutoFit/>
          </a:bodyPr>
          <a:lstStyle/>
          <a:p>
            <a:r>
              <a:rPr lang="en-US" sz="1200" b="1" spc="300" dirty="0">
                <a:solidFill>
                  <a:schemeClr val="tx1"/>
                </a:solidFill>
              </a:rPr>
              <a:t>LES NORMES ET PRATIQUES SOCIALES EXISTANTES </a:t>
            </a:r>
          </a:p>
        </p:txBody>
      </p:sp>
      <p:sp>
        <p:nvSpPr>
          <p:cNvPr id="6" name="Rectangle 5">
            <a:extLst>
              <a:ext uri="{FF2B5EF4-FFF2-40B4-BE49-F238E27FC236}">
                <a16:creationId xmlns:a16="http://schemas.microsoft.com/office/drawing/2014/main" id="{D7402B1E-9A4D-CCC9-0812-F9DC6458057C}"/>
              </a:ext>
            </a:extLst>
          </p:cNvPr>
          <p:cNvSpPr/>
          <p:nvPr/>
        </p:nvSpPr>
        <p:spPr>
          <a:xfrm>
            <a:off x="2501900" y="2070032"/>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3348C7C-6CD3-172C-FF39-A4B79238CD18}"/>
              </a:ext>
            </a:extLst>
          </p:cNvPr>
          <p:cNvSpPr txBox="1"/>
          <p:nvPr/>
        </p:nvSpPr>
        <p:spPr>
          <a:xfrm>
            <a:off x="993326" y="2008440"/>
            <a:ext cx="1321602" cy="858866"/>
          </a:xfrm>
          <a:prstGeom prst="rect">
            <a:avLst/>
          </a:prstGeom>
          <a:noFill/>
          <a:ln>
            <a:noFill/>
          </a:ln>
        </p:spPr>
        <p:txBody>
          <a:bodyPr wrap="square" lIns="90000" tIns="90000" rIns="90000" bIns="90000" rtlCol="0">
            <a:spAutoFit/>
          </a:bodyPr>
          <a:lstStyle/>
          <a:p>
            <a:r>
              <a:rPr lang="en-US" sz="1100" dirty="0"/>
              <a:t>Que pensez-vous de l'approche du renforcement de la famille ? </a:t>
            </a:r>
          </a:p>
        </p:txBody>
      </p:sp>
      <p:sp>
        <p:nvSpPr>
          <p:cNvPr id="8" name="Rectangle 7">
            <a:extLst>
              <a:ext uri="{FF2B5EF4-FFF2-40B4-BE49-F238E27FC236}">
                <a16:creationId xmlns:a16="http://schemas.microsoft.com/office/drawing/2014/main" id="{055EF96F-6FD9-79AD-E605-9228AFE1FAC0}"/>
              </a:ext>
            </a:extLst>
          </p:cNvPr>
          <p:cNvSpPr/>
          <p:nvPr/>
        </p:nvSpPr>
        <p:spPr>
          <a:xfrm>
            <a:off x="2501900" y="3951758"/>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E6CD13B-E700-38BE-6F8E-A18160C7B47D}"/>
              </a:ext>
            </a:extLst>
          </p:cNvPr>
          <p:cNvSpPr txBox="1"/>
          <p:nvPr/>
        </p:nvSpPr>
        <p:spPr>
          <a:xfrm>
            <a:off x="1007470" y="3974873"/>
            <a:ext cx="1369969" cy="689589"/>
          </a:xfrm>
          <a:prstGeom prst="rect">
            <a:avLst/>
          </a:prstGeom>
          <a:noFill/>
          <a:ln>
            <a:noFill/>
          </a:ln>
        </p:spPr>
        <p:txBody>
          <a:bodyPr wrap="square" lIns="90000" tIns="90000" rIns="90000" bIns="90000" rtlCol="0">
            <a:spAutoFit/>
          </a:bodyPr>
          <a:lstStyle/>
          <a:p>
            <a:r>
              <a:rPr lang="en-US" sz="1100" dirty="0"/>
              <a:t>Est-ce une approche que vous avez déjà adoptée ? </a:t>
            </a:r>
          </a:p>
        </p:txBody>
      </p:sp>
      <p:sp>
        <p:nvSpPr>
          <p:cNvPr id="10" name="Rectangle 9">
            <a:extLst>
              <a:ext uri="{FF2B5EF4-FFF2-40B4-BE49-F238E27FC236}">
                <a16:creationId xmlns:a16="http://schemas.microsoft.com/office/drawing/2014/main" id="{D580431B-9B33-C95C-A9A6-B9BFF26A2D8E}"/>
              </a:ext>
            </a:extLst>
          </p:cNvPr>
          <p:cNvSpPr/>
          <p:nvPr/>
        </p:nvSpPr>
        <p:spPr>
          <a:xfrm>
            <a:off x="2501900" y="5889302"/>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7B392DB-CA9C-A445-C5AE-2EC8834FDAE9}"/>
              </a:ext>
            </a:extLst>
          </p:cNvPr>
          <p:cNvSpPr txBox="1"/>
          <p:nvPr/>
        </p:nvSpPr>
        <p:spPr>
          <a:xfrm>
            <a:off x="1007471" y="5912417"/>
            <a:ext cx="1309210" cy="520312"/>
          </a:xfrm>
          <a:prstGeom prst="rect">
            <a:avLst/>
          </a:prstGeom>
          <a:noFill/>
          <a:ln>
            <a:noFill/>
          </a:ln>
        </p:spPr>
        <p:txBody>
          <a:bodyPr wrap="square" lIns="90000" tIns="90000" rIns="90000" bIns="90000" rtlCol="0">
            <a:spAutoFit/>
          </a:bodyPr>
          <a:lstStyle/>
          <a:p>
            <a:r>
              <a:rPr lang="en-US" sz="1100" dirty="0"/>
              <a:t>Pensez-vous pouvoir faire plus ?</a:t>
            </a:r>
          </a:p>
        </p:txBody>
      </p:sp>
    </p:spTree>
    <p:extLst>
      <p:ext uri="{BB962C8B-B14F-4D97-AF65-F5344CB8AC3E}">
        <p14:creationId xmlns:p14="http://schemas.microsoft.com/office/powerpoint/2010/main" val="384886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5" y="770108"/>
            <a:ext cx="5262998" cy="276999"/>
          </a:xfrm>
          <a:prstGeom prst="rect">
            <a:avLst/>
          </a:prstGeom>
          <a:noFill/>
        </p:spPr>
        <p:txBody>
          <a:bodyPr wrap="square" rtlCol="0">
            <a:spAutoFit/>
          </a:bodyPr>
          <a:lstStyle/>
          <a:p>
            <a:r>
              <a:rPr lang="en-US" sz="1200" b="1" spc="300" dirty="0">
                <a:solidFill>
                  <a:schemeClr val="tx1"/>
                </a:solidFill>
              </a:rPr>
              <a:t>VALEURS DE GENRE - PARENTALITÉ</a:t>
            </a:r>
          </a:p>
        </p:txBody>
      </p:sp>
      <p:graphicFrame>
        <p:nvGraphicFramePr>
          <p:cNvPr id="3" name="Table 2">
            <a:extLst>
              <a:ext uri="{FF2B5EF4-FFF2-40B4-BE49-F238E27FC236}">
                <a16:creationId xmlns:a16="http://schemas.microsoft.com/office/drawing/2014/main" id="{8D8349DD-7BEB-46D1-BCFC-1A1996F9EF69}"/>
              </a:ext>
            </a:extLst>
          </p:cNvPr>
          <p:cNvGraphicFramePr>
            <a:graphicFrameLocks noGrp="1"/>
          </p:cNvGraphicFramePr>
          <p:nvPr>
            <p:extLst>
              <p:ext uri="{D42A27DB-BD31-4B8C-83A1-F6EECF244321}">
                <p14:modId xmlns:p14="http://schemas.microsoft.com/office/powerpoint/2010/main" val="3272850754"/>
              </p:ext>
            </p:extLst>
          </p:nvPr>
        </p:nvGraphicFramePr>
        <p:xfrm>
          <a:off x="996285" y="1117417"/>
          <a:ext cx="5262997" cy="8494396"/>
        </p:xfrm>
        <a:graphic>
          <a:graphicData uri="http://schemas.openxmlformats.org/drawingml/2006/table">
            <a:tbl>
              <a:tblPr firstRow="1" firstCol="1" bandRow="1">
                <a:tableStyleId>{5C22544A-7EE6-4342-B048-85BDC9FD1C3A}</a:tableStyleId>
              </a:tblPr>
              <a:tblGrid>
                <a:gridCol w="2733885">
                  <a:extLst>
                    <a:ext uri="{9D8B030D-6E8A-4147-A177-3AD203B41FA5}">
                      <a16:colId xmlns:a16="http://schemas.microsoft.com/office/drawing/2014/main" val="689311551"/>
                    </a:ext>
                  </a:extLst>
                </a:gridCol>
                <a:gridCol w="632278">
                  <a:extLst>
                    <a:ext uri="{9D8B030D-6E8A-4147-A177-3AD203B41FA5}">
                      <a16:colId xmlns:a16="http://schemas.microsoft.com/office/drawing/2014/main" val="474256460"/>
                    </a:ext>
                  </a:extLst>
                </a:gridCol>
                <a:gridCol w="632278">
                  <a:extLst>
                    <a:ext uri="{9D8B030D-6E8A-4147-A177-3AD203B41FA5}">
                      <a16:colId xmlns:a16="http://schemas.microsoft.com/office/drawing/2014/main" val="1934157723"/>
                    </a:ext>
                  </a:extLst>
                </a:gridCol>
                <a:gridCol w="632278">
                  <a:extLst>
                    <a:ext uri="{9D8B030D-6E8A-4147-A177-3AD203B41FA5}">
                      <a16:colId xmlns:a16="http://schemas.microsoft.com/office/drawing/2014/main" val="2906774431"/>
                    </a:ext>
                  </a:extLst>
                </a:gridCol>
                <a:gridCol w="632278">
                  <a:extLst>
                    <a:ext uri="{9D8B030D-6E8A-4147-A177-3AD203B41FA5}">
                      <a16:colId xmlns:a16="http://schemas.microsoft.com/office/drawing/2014/main" val="117677497"/>
                    </a:ext>
                  </a:extLst>
                </a:gridCol>
              </a:tblGrid>
              <a:tr h="479154">
                <a:tc>
                  <a:txBody>
                    <a:bodyPr/>
                    <a:lstStyle/>
                    <a:p>
                      <a:pPr>
                        <a:lnSpc>
                          <a:spcPct val="107000"/>
                        </a:lnSpc>
                        <a:spcAft>
                          <a:spcPts val="800"/>
                        </a:spcAft>
                      </a:pPr>
                      <a:r>
                        <a:rPr lang="en-US" sz="1100" b="1" dirty="0">
                          <a:solidFill>
                            <a:schemeClr val="tx1"/>
                          </a:solidFill>
                          <a:effectLst/>
                        </a:rPr>
                        <a:t>Déclaration</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Tout à fait d'accord</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err="1">
                          <a:solidFill>
                            <a:schemeClr val="tx1"/>
                          </a:solidFill>
                          <a:effectLst/>
                        </a:rPr>
                        <a:t>D’accord</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Pas d'accord</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Pas du tout d'accord </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92720128"/>
                  </a:ext>
                </a:extLst>
              </a:tr>
              <a:tr h="336513">
                <a:tc>
                  <a:txBody>
                    <a:bodyPr/>
                    <a:lstStyle/>
                    <a:p>
                      <a:pPr>
                        <a:lnSpc>
                          <a:spcPct val="107000"/>
                        </a:lnSpc>
                        <a:spcAft>
                          <a:spcPts val="800"/>
                        </a:spcAft>
                      </a:pPr>
                      <a:r>
                        <a:rPr lang="en-US" sz="1050" b="0" dirty="0">
                          <a:solidFill>
                            <a:schemeClr val="tx1"/>
                          </a:solidFill>
                          <a:effectLst/>
                        </a:rPr>
                        <a:t>Les hommes doivent prendre toutes les décisions au sein du foyer. </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24899628"/>
                  </a:ext>
                </a:extLst>
              </a:tr>
              <a:tr h="799741">
                <a:tc>
                  <a:txBody>
                    <a:bodyPr/>
                    <a:lstStyle/>
                    <a:p>
                      <a:pPr>
                        <a:lnSpc>
                          <a:spcPct val="107000"/>
                        </a:lnSpc>
                        <a:spcAft>
                          <a:spcPts val="800"/>
                        </a:spcAft>
                      </a:pPr>
                      <a:r>
                        <a:rPr lang="en-US" sz="1050" b="0" dirty="0">
                          <a:solidFill>
                            <a:schemeClr val="tx1"/>
                          </a:solidFill>
                          <a:effectLst/>
                        </a:rPr>
                        <a:t>C'est le devoir de la femme de s'assurer qu'il y a de la nourriture pour le dîner.</a:t>
                      </a:r>
                    </a:p>
                    <a:p>
                      <a:pPr>
                        <a:lnSpc>
                          <a:spcPct val="107000"/>
                        </a:lnSpc>
                        <a:spcAft>
                          <a:spcPts val="800"/>
                        </a:spcAft>
                      </a:pPr>
                      <a:r>
                        <a:rPr lang="en-US" sz="1050" b="0" dirty="0">
                          <a:solidFill>
                            <a:schemeClr val="tx1"/>
                          </a:solidFill>
                          <a:effectLst/>
                        </a:rPr>
                        <a:t>C'est à l'homme qu'il incombe de gagner l'argent nécessaire au foyer.</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5745161"/>
                  </a:ext>
                </a:extLst>
              </a:tr>
              <a:tr h="336513">
                <a:tc>
                  <a:txBody>
                    <a:bodyPr/>
                    <a:lstStyle/>
                    <a:p>
                      <a:pPr>
                        <a:lnSpc>
                          <a:spcPct val="107000"/>
                        </a:lnSpc>
                        <a:spcAft>
                          <a:spcPts val="800"/>
                        </a:spcAft>
                      </a:pPr>
                      <a:r>
                        <a:rPr lang="en-US" sz="1050" b="0" dirty="0">
                          <a:solidFill>
                            <a:schemeClr val="tx1"/>
                          </a:solidFill>
                          <a:effectLst/>
                        </a:rPr>
                        <a:t>C'est aux femmes qu'il incombe de prendre l'initiative de s'occuper des enfants.</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95867174"/>
                  </a:ext>
                </a:extLst>
              </a:tr>
              <a:tr h="508568">
                <a:tc>
                  <a:txBody>
                    <a:bodyPr/>
                    <a:lstStyle/>
                    <a:p>
                      <a:pPr>
                        <a:lnSpc>
                          <a:spcPct val="107000"/>
                        </a:lnSpc>
                        <a:spcAft>
                          <a:spcPts val="800"/>
                        </a:spcAft>
                      </a:pPr>
                      <a:r>
                        <a:rPr lang="en-US" sz="1050" b="0" dirty="0">
                          <a:solidFill>
                            <a:schemeClr val="tx1"/>
                          </a:solidFill>
                          <a:effectLst/>
                        </a:rPr>
                        <a:t>Lorsqu'un enfant fait quelque chose de mal, le frapper lui apprendra rapidement à ne pas recommencer.</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229251810"/>
                  </a:ext>
                </a:extLst>
              </a:tr>
              <a:tr h="164461">
                <a:tc>
                  <a:txBody>
                    <a:bodyPr/>
                    <a:lstStyle/>
                    <a:p>
                      <a:pPr>
                        <a:lnSpc>
                          <a:spcPct val="107000"/>
                        </a:lnSpc>
                        <a:spcAft>
                          <a:spcPts val="800"/>
                        </a:spcAft>
                      </a:pPr>
                      <a:r>
                        <a:rPr lang="en-US" sz="1050" b="0" dirty="0">
                          <a:solidFill>
                            <a:schemeClr val="tx1"/>
                          </a:solidFill>
                          <a:effectLst/>
                        </a:rPr>
                        <a:t>Les hommes peuvent préparer le dîner pour la famille.</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10410116"/>
                  </a:ext>
                </a:extLst>
              </a:tr>
              <a:tr h="336513">
                <a:tc>
                  <a:txBody>
                    <a:bodyPr/>
                    <a:lstStyle/>
                    <a:p>
                      <a:pPr>
                        <a:lnSpc>
                          <a:spcPct val="107000"/>
                        </a:lnSpc>
                        <a:spcAft>
                          <a:spcPts val="800"/>
                        </a:spcAft>
                      </a:pPr>
                      <a:r>
                        <a:rPr lang="en-US" sz="1050" b="0" dirty="0">
                          <a:solidFill>
                            <a:schemeClr val="tx1"/>
                          </a:solidFill>
                          <a:effectLst/>
                        </a:rPr>
                        <a:t>Les hommes ne savent pas comment s'occuper d'un enfant en bas âge sans une femme. </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17245265"/>
                  </a:ext>
                </a:extLst>
              </a:tr>
              <a:tr h="508568">
                <a:tc>
                  <a:txBody>
                    <a:bodyPr/>
                    <a:lstStyle/>
                    <a:p>
                      <a:pPr>
                        <a:lnSpc>
                          <a:spcPct val="107000"/>
                        </a:lnSpc>
                        <a:spcAft>
                          <a:spcPts val="800"/>
                        </a:spcAft>
                      </a:pPr>
                      <a:r>
                        <a:rPr lang="en-US" sz="1100" b="0" dirty="0">
                          <a:solidFill>
                            <a:schemeClr val="tx1"/>
                          </a:solidFill>
                          <a:effectLst/>
                        </a:rPr>
                        <a:t>L</a:t>
                      </a:r>
                      <a:r>
                        <a:rPr lang="en-US" sz="1050" b="0" dirty="0">
                          <a:solidFill>
                            <a:schemeClr val="tx1"/>
                          </a:solidFill>
                          <a:effectLst/>
                        </a:rPr>
                        <a:t>orsqu'une femme fait quelque chose de mal, la meilleure façon de lui faire savoir que vous êtes contrarié est de vous asseoir et de discuter du problème. </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9259939"/>
                  </a:ext>
                </a:extLst>
              </a:tr>
              <a:tr h="508568">
                <a:tc>
                  <a:txBody>
                    <a:bodyPr/>
                    <a:lstStyle/>
                    <a:p>
                      <a:pPr>
                        <a:lnSpc>
                          <a:spcPct val="107000"/>
                        </a:lnSpc>
                        <a:spcAft>
                          <a:spcPts val="800"/>
                        </a:spcAft>
                      </a:pPr>
                      <a:r>
                        <a:rPr lang="en-US" sz="1050" b="0" dirty="0">
                          <a:solidFill>
                            <a:schemeClr val="tx1"/>
                          </a:solidFill>
                          <a:effectLst/>
                        </a:rPr>
                        <a:t>Les hommes n'aiment pas utiliser la violence, mais c'est l'alcool qui les pousse à frapper les femmes et les enfants. </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4621611"/>
                  </a:ext>
                </a:extLst>
              </a:tr>
              <a:tr h="508568">
                <a:tc>
                  <a:txBody>
                    <a:bodyPr/>
                    <a:lstStyle/>
                    <a:p>
                      <a:pPr>
                        <a:lnSpc>
                          <a:spcPct val="107000"/>
                        </a:lnSpc>
                        <a:spcAft>
                          <a:spcPts val="800"/>
                        </a:spcAft>
                      </a:pPr>
                      <a:r>
                        <a:rPr lang="en-US" sz="1100" b="0" dirty="0">
                          <a:solidFill>
                            <a:schemeClr val="tx1"/>
                          </a:solidFill>
                          <a:effectLst/>
                        </a:rPr>
                        <a:t>L</a:t>
                      </a:r>
                      <a:r>
                        <a:rPr lang="en-US" sz="1050" b="0" dirty="0">
                          <a:solidFill>
                            <a:schemeClr val="tx1"/>
                          </a:solidFill>
                          <a:effectLst/>
                        </a:rPr>
                        <a:t>es hommes que l'on voit jouer, danser, chanter avec leurs enfants sont considérés comme se comportant comme des femmes. </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0419363"/>
                  </a:ext>
                </a:extLst>
              </a:tr>
              <a:tr h="508568">
                <a:tc>
                  <a:txBody>
                    <a:bodyPr/>
                    <a:lstStyle/>
                    <a:p>
                      <a:pPr>
                        <a:lnSpc>
                          <a:spcPct val="107000"/>
                        </a:lnSpc>
                        <a:spcAft>
                          <a:spcPts val="800"/>
                        </a:spcAft>
                      </a:pPr>
                      <a:r>
                        <a:rPr lang="en-US" sz="1050" b="0" dirty="0">
                          <a:solidFill>
                            <a:schemeClr val="tx1"/>
                          </a:solidFill>
                          <a:effectLst/>
                        </a:rPr>
                        <a:t>Les hommes qui s'impliquent activement dans leur famille et dans la vie de leurs enfants sont admirés par leurs amis et voisins masculins.</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15774037"/>
                  </a:ext>
                </a:extLst>
              </a:tr>
              <a:tr h="336513">
                <a:tc>
                  <a:txBody>
                    <a:bodyPr/>
                    <a:lstStyle/>
                    <a:p>
                      <a:pPr>
                        <a:lnSpc>
                          <a:spcPct val="107000"/>
                        </a:lnSpc>
                        <a:spcAft>
                          <a:spcPts val="800"/>
                        </a:spcAft>
                      </a:pPr>
                      <a:r>
                        <a:rPr lang="en-US" sz="1050" b="0" dirty="0">
                          <a:solidFill>
                            <a:schemeClr val="tx1"/>
                          </a:solidFill>
                          <a:effectLst/>
                        </a:rPr>
                        <a:t>Il est honteux d'être surpris par des amis et des voisins en train de laver les vêtements de sa femme.</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2882"/>
                  </a:ext>
                </a:extLst>
              </a:tr>
              <a:tr h="336513">
                <a:tc>
                  <a:txBody>
                    <a:bodyPr/>
                    <a:lstStyle/>
                    <a:p>
                      <a:pPr>
                        <a:lnSpc>
                          <a:spcPct val="107000"/>
                        </a:lnSpc>
                        <a:spcAft>
                          <a:spcPts val="800"/>
                        </a:spcAft>
                      </a:pPr>
                      <a:r>
                        <a:rPr lang="en-US" sz="1050" b="0" dirty="0">
                          <a:solidFill>
                            <a:schemeClr val="tx1"/>
                          </a:solidFill>
                          <a:effectLst/>
                        </a:rPr>
                        <a:t>Les pères n'aiment pas les enfants autant que les mères.</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104460"/>
                  </a:ext>
                </a:extLst>
              </a:tr>
              <a:tr h="336513">
                <a:tc>
                  <a:txBody>
                    <a:bodyPr/>
                    <a:lstStyle/>
                    <a:p>
                      <a:pPr>
                        <a:lnSpc>
                          <a:spcPct val="107000"/>
                        </a:lnSpc>
                        <a:spcAft>
                          <a:spcPts val="800"/>
                        </a:spcAft>
                      </a:pPr>
                      <a:r>
                        <a:rPr lang="en-US" sz="1050" b="0" dirty="0">
                          <a:solidFill>
                            <a:schemeClr val="tx1"/>
                          </a:solidFill>
                          <a:effectLst/>
                        </a:rPr>
                        <a:t>Les pères sont moins importants pour le développement des enfants que les mères.</a:t>
                      </a:r>
                      <a:endParaRPr lang="en-US" sz="105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22439162"/>
                  </a:ext>
                </a:extLst>
              </a:tr>
              <a:tr h="164461">
                <a:tc>
                  <a:txBody>
                    <a:bodyPr/>
                    <a:lstStyle/>
                    <a:p>
                      <a:pPr>
                        <a:lnSpc>
                          <a:spcPct val="107000"/>
                        </a:lnSpc>
                        <a:spcAft>
                          <a:spcPts val="800"/>
                        </a:spcAft>
                      </a:pPr>
                      <a:r>
                        <a:rPr lang="en-US" sz="1000" b="0" dirty="0">
                          <a:solidFill>
                            <a:schemeClr val="tx1"/>
                          </a:solidFill>
                          <a:effectLst/>
                        </a:rPr>
                        <a:t>Les pères ne veulent pas changer.</a:t>
                      </a:r>
                      <a:endParaRPr lang="en-US" sz="1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33600949"/>
                  </a:ext>
                </a:extLst>
              </a:tr>
              <a:tr h="336513">
                <a:tc>
                  <a:txBody>
                    <a:bodyPr/>
                    <a:lstStyle/>
                    <a:p>
                      <a:pPr>
                        <a:lnSpc>
                          <a:spcPct val="107000"/>
                        </a:lnSpc>
                        <a:spcAft>
                          <a:spcPts val="800"/>
                        </a:spcAft>
                      </a:pPr>
                      <a:r>
                        <a:rPr lang="en-US" sz="1000" b="0" dirty="0">
                          <a:solidFill>
                            <a:schemeClr val="tx1"/>
                          </a:solidFill>
                          <a:effectLst/>
                        </a:rPr>
                        <a:t>Les hommes ne peuvent pas s'occuper des enfants sans l'aide des femmes.</a:t>
                      </a:r>
                      <a:endParaRPr lang="en-US" sz="10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654007"/>
                  </a:ext>
                </a:extLst>
              </a:tr>
            </a:tbl>
          </a:graphicData>
        </a:graphic>
      </p:graphicFrame>
    </p:spTree>
    <p:extLst>
      <p:ext uri="{BB962C8B-B14F-4D97-AF65-F5344CB8AC3E}">
        <p14:creationId xmlns:p14="http://schemas.microsoft.com/office/powerpoint/2010/main" val="4136054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461665"/>
          </a:xfrm>
          <a:prstGeom prst="rect">
            <a:avLst/>
          </a:prstGeom>
          <a:noFill/>
        </p:spPr>
        <p:txBody>
          <a:bodyPr wrap="square" rtlCol="0">
            <a:spAutoFit/>
          </a:bodyPr>
          <a:lstStyle/>
          <a:p>
            <a:r>
              <a:rPr lang="en-US" sz="1200" b="1" spc="300" dirty="0">
                <a:solidFill>
                  <a:schemeClr val="tx1"/>
                </a:solidFill>
              </a:rPr>
              <a:t>LES MÉTHODES ACTUELLES DE TRAVAIL AVEC LES AIDANTS MASCULINS ET FÉMININS</a:t>
            </a:r>
          </a:p>
        </p:txBody>
      </p:sp>
      <p:sp>
        <p:nvSpPr>
          <p:cNvPr id="2" name="Rectangle 1">
            <a:extLst>
              <a:ext uri="{FF2B5EF4-FFF2-40B4-BE49-F238E27FC236}">
                <a16:creationId xmlns:a16="http://schemas.microsoft.com/office/drawing/2014/main" id="{7C2242FC-E1C2-2397-3F6E-57C4A0D4509A}"/>
              </a:ext>
            </a:extLst>
          </p:cNvPr>
          <p:cNvSpPr/>
          <p:nvPr/>
        </p:nvSpPr>
        <p:spPr>
          <a:xfrm>
            <a:off x="996287" y="1371453"/>
            <a:ext cx="5262998" cy="303414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551CC2DD-DD78-847F-BC5E-A5D1CF7E6EC0}"/>
              </a:ext>
            </a:extLst>
          </p:cNvPr>
          <p:cNvSpPr txBox="1"/>
          <p:nvPr/>
        </p:nvSpPr>
        <p:spPr>
          <a:xfrm>
            <a:off x="996287" y="4722167"/>
            <a:ext cx="5262998" cy="461665"/>
          </a:xfrm>
          <a:prstGeom prst="rect">
            <a:avLst/>
          </a:prstGeom>
          <a:noFill/>
        </p:spPr>
        <p:txBody>
          <a:bodyPr wrap="square" rtlCol="0">
            <a:spAutoFit/>
          </a:bodyPr>
          <a:lstStyle/>
          <a:p>
            <a:r>
              <a:rPr lang="en-US" sz="1200" b="1" spc="300" dirty="0">
                <a:solidFill>
                  <a:schemeClr val="tx1"/>
                </a:solidFill>
              </a:rPr>
              <a:t>DES STRATÉGIES VISANT À REMETTRE EN QUESTION LES NORMES ET PRATIQUES SOCIALES PRÉJUDICIABLES</a:t>
            </a:r>
          </a:p>
        </p:txBody>
      </p:sp>
      <p:sp>
        <p:nvSpPr>
          <p:cNvPr id="8" name="Rectangle 7">
            <a:extLst>
              <a:ext uri="{FF2B5EF4-FFF2-40B4-BE49-F238E27FC236}">
                <a16:creationId xmlns:a16="http://schemas.microsoft.com/office/drawing/2014/main" id="{A0B50907-B973-F016-1C6A-5E0899DBB067}"/>
              </a:ext>
            </a:extLst>
          </p:cNvPr>
          <p:cNvSpPr/>
          <p:nvPr/>
        </p:nvSpPr>
        <p:spPr>
          <a:xfrm>
            <a:off x="996287" y="5393820"/>
            <a:ext cx="5262998" cy="33136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7DD13DB1-BB60-B26C-7325-405EBA469740}"/>
              </a:ext>
            </a:extLst>
          </p:cNvPr>
          <p:cNvGrpSpPr/>
          <p:nvPr/>
        </p:nvGrpSpPr>
        <p:grpSpPr>
          <a:xfrm>
            <a:off x="3914775" y="7995108"/>
            <a:ext cx="2428873" cy="1258867"/>
            <a:chOff x="2435078" y="1755948"/>
            <a:chExt cx="7559040" cy="3917796"/>
          </a:xfrm>
        </p:grpSpPr>
        <p:sp>
          <p:nvSpPr>
            <p:cNvPr id="10" name="Arrow: Right 9">
              <a:extLst>
                <a:ext uri="{FF2B5EF4-FFF2-40B4-BE49-F238E27FC236}">
                  <a16:creationId xmlns:a16="http://schemas.microsoft.com/office/drawing/2014/main" id="{7F6CD135-5660-E277-2BD3-35DC5F276930}"/>
                </a:ext>
              </a:extLst>
            </p:cNvPr>
            <p:cNvSpPr/>
            <p:nvPr/>
          </p:nvSpPr>
          <p:spPr>
            <a:xfrm>
              <a:off x="2892278" y="175594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986E92AD-DAD1-F538-C5E2-0AD9B24C5EF1}"/>
                </a:ext>
              </a:extLst>
            </p:cNvPr>
            <p:cNvSpPr/>
            <p:nvPr/>
          </p:nvSpPr>
          <p:spPr>
            <a:xfrm>
              <a:off x="3959078" y="302086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E9FC2012-9DEA-2C5E-DD03-7C0C357C3A95}"/>
                </a:ext>
              </a:extLst>
            </p:cNvPr>
            <p:cNvSpPr/>
            <p:nvPr/>
          </p:nvSpPr>
          <p:spPr>
            <a:xfrm>
              <a:off x="2435078" y="375350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15783E4D-C3B0-1F7D-0DD4-248533989604}"/>
                </a:ext>
              </a:extLst>
            </p:cNvPr>
            <p:cNvSpPr/>
            <p:nvPr/>
          </p:nvSpPr>
          <p:spPr>
            <a:xfrm>
              <a:off x="4340078" y="457646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5736104D-E6EF-3459-015C-9D4F2FAE5B79}"/>
                </a:ext>
              </a:extLst>
            </p:cNvPr>
            <p:cNvSpPr/>
            <p:nvPr/>
          </p:nvSpPr>
          <p:spPr>
            <a:xfrm>
              <a:off x="5574518" y="219790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5A6A2A67-5937-FF9B-BC96-4F4BF3E81593}"/>
                </a:ext>
              </a:extLst>
            </p:cNvPr>
            <p:cNvSpPr/>
            <p:nvPr/>
          </p:nvSpPr>
          <p:spPr>
            <a:xfrm>
              <a:off x="6214598" y="349442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Arrow: Right 20">
              <a:extLst>
                <a:ext uri="{FF2B5EF4-FFF2-40B4-BE49-F238E27FC236}">
                  <a16:creationId xmlns:a16="http://schemas.microsoft.com/office/drawing/2014/main" id="{DA2715D9-46E7-8A88-907C-6378AA632F1B}"/>
                </a:ext>
              </a:extLst>
            </p:cNvPr>
            <p:cNvSpPr/>
            <p:nvPr/>
          </p:nvSpPr>
          <p:spPr>
            <a:xfrm rot="10800000">
              <a:off x="8713958" y="3039456"/>
              <a:ext cx="1280160" cy="109728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819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Veuillez revoir les objectifs d'apprentissage et écrire votre réflexion dans la zone de texte.</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1028143"/>
          </a:xfrm>
          <a:prstGeom prst="rect">
            <a:avLst/>
          </a:prstGeom>
          <a:noFill/>
          <a:ln>
            <a:noFill/>
          </a:ln>
        </p:spPr>
        <p:txBody>
          <a:bodyPr wrap="square" lIns="90000" tIns="90000" rIns="90000" bIns="90000" rtlCol="0">
            <a:spAutoFit/>
          </a:bodyPr>
          <a:lstStyle/>
          <a:p>
            <a:r>
              <a:rPr lang="en-US" sz="1100" dirty="0"/>
              <a:t>Quels sont les objectifs d'apprentissage pour lesquels vous avez la certitude de les avoir atteints ? </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Sur quels objectifs d'apprentissage auriez-vous besoin de plus d'informations, de pratique ou de soutien ?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OBJECTIFS D'APPRENTISSAGE</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 CLÔTURE DU MODULE</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RÉFLEXION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Qu'est-ce qui vous a surpris ?</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Qu'est-ce qui vous a mis au défi ?</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0" y="7928131"/>
            <a:ext cx="1418095" cy="520312"/>
          </a:xfrm>
          <a:prstGeom prst="rect">
            <a:avLst/>
          </a:prstGeom>
          <a:noFill/>
          <a:ln>
            <a:noFill/>
          </a:ln>
        </p:spPr>
        <p:txBody>
          <a:bodyPr wrap="square" lIns="90000" tIns="90000" rIns="90000" bIns="90000" rtlCol="0">
            <a:spAutoFit/>
          </a:bodyPr>
          <a:lstStyle/>
          <a:p>
            <a:r>
              <a:rPr lang="en-US" sz="1100" dirty="0"/>
              <a:t>Sur quoi aimeriez-vous en savoir plus ?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5249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1141940" y="4838667"/>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2</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Travailler avec les familles tout au long du cycle de gestion des </a:t>
            </a:r>
            <a:r>
              <a:rPr lang="en-US" sz="4400" b="1" dirty="0" err="1">
                <a:solidFill>
                  <a:schemeClr val="accent3">
                    <a:lumMod val="75000"/>
                  </a:schemeClr>
                </a:solidFill>
                <a:latin typeface="Garamond" panose="02020404030301010803" pitchFamily="18" charset="0"/>
              </a:rPr>
              <a:t>cas</a:t>
            </a:r>
            <a:endParaRPr lang="en-US" sz="4400" b="1" dirty="0">
              <a:solidFill>
                <a:schemeClr val="accent3">
                  <a:lumMod val="75000"/>
                </a:schemeClr>
              </a:solidFill>
              <a:latin typeface="Garamond" panose="02020404030301010803" pitchFamily="18" charset="0"/>
            </a:endParaRP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EBEC69A4-9677-6079-7DFA-67D3A8CD431F}"/>
              </a:ext>
            </a:extLst>
          </p:cNvPr>
          <p:cNvGrpSpPr/>
          <p:nvPr/>
        </p:nvGrpSpPr>
        <p:grpSpPr>
          <a:xfrm>
            <a:off x="1004090" y="2588012"/>
            <a:ext cx="1340904" cy="1048860"/>
            <a:chOff x="7782406" y="2711084"/>
            <a:chExt cx="2129028" cy="1665337"/>
          </a:xfrm>
        </p:grpSpPr>
        <p:grpSp>
          <p:nvGrpSpPr>
            <p:cNvPr id="25" name="Group 24">
              <a:extLst>
                <a:ext uri="{FF2B5EF4-FFF2-40B4-BE49-F238E27FC236}">
                  <a16:creationId xmlns:a16="http://schemas.microsoft.com/office/drawing/2014/main" id="{972E372C-080F-B895-B4FC-A412311BA1BA}"/>
                </a:ext>
              </a:extLst>
            </p:cNvPr>
            <p:cNvGrpSpPr/>
            <p:nvPr/>
          </p:nvGrpSpPr>
          <p:grpSpPr>
            <a:xfrm>
              <a:off x="7782406" y="3249833"/>
              <a:ext cx="437746" cy="1126588"/>
              <a:chOff x="7856248" y="2409742"/>
              <a:chExt cx="1359139" cy="3497898"/>
            </a:xfrm>
          </p:grpSpPr>
          <p:sp>
            <p:nvSpPr>
              <p:cNvPr id="35" name="Round Same Side Corner Rectangle 23">
                <a:extLst>
                  <a:ext uri="{FF2B5EF4-FFF2-40B4-BE49-F238E27FC236}">
                    <a16:creationId xmlns:a16="http://schemas.microsoft.com/office/drawing/2014/main" id="{59AC1CAE-20B9-781A-4DDD-60EC4284B11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5C9C8290-2CD3-C0DD-5BF5-67DE72C9F00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6" name="Group 25">
              <a:extLst>
                <a:ext uri="{FF2B5EF4-FFF2-40B4-BE49-F238E27FC236}">
                  <a16:creationId xmlns:a16="http://schemas.microsoft.com/office/drawing/2014/main" id="{C638C5EE-FD47-E597-E161-99E61FF21236}"/>
                </a:ext>
              </a:extLst>
            </p:cNvPr>
            <p:cNvGrpSpPr/>
            <p:nvPr/>
          </p:nvGrpSpPr>
          <p:grpSpPr>
            <a:xfrm>
              <a:off x="8356147" y="3116198"/>
              <a:ext cx="437746" cy="1260223"/>
              <a:chOff x="7856248" y="2409742"/>
              <a:chExt cx="1359139" cy="3912816"/>
            </a:xfrm>
          </p:grpSpPr>
          <p:sp>
            <p:nvSpPr>
              <p:cNvPr id="33" name="Round Same Side Corner Rectangle 23">
                <a:extLst>
                  <a:ext uri="{FF2B5EF4-FFF2-40B4-BE49-F238E27FC236}">
                    <a16:creationId xmlns:a16="http://schemas.microsoft.com/office/drawing/2014/main" id="{EA521D4E-39E8-F870-6F23-33BB675753EA}"/>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CEA7C9BE-C6F0-742F-9216-C7FD9EF8BBA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BF6435C7-9F5B-BE82-8185-B5C2C3178BDA}"/>
                </a:ext>
              </a:extLst>
            </p:cNvPr>
            <p:cNvGrpSpPr/>
            <p:nvPr/>
          </p:nvGrpSpPr>
          <p:grpSpPr>
            <a:xfrm>
              <a:off x="8924230" y="2931003"/>
              <a:ext cx="437746" cy="1445418"/>
              <a:chOff x="7856248" y="2409742"/>
              <a:chExt cx="1359139" cy="4487820"/>
            </a:xfrm>
          </p:grpSpPr>
          <p:sp>
            <p:nvSpPr>
              <p:cNvPr id="31" name="Round Same Side Corner Rectangle 23">
                <a:extLst>
                  <a:ext uri="{FF2B5EF4-FFF2-40B4-BE49-F238E27FC236}">
                    <a16:creationId xmlns:a16="http://schemas.microsoft.com/office/drawing/2014/main" id="{5D9FACC3-F628-78DC-B6AE-CFF31F12A6A6}"/>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7DCD3115-419B-063D-4B5B-C42C1551E8A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FC52E3F3-2AB6-0A39-B153-F54E67E5F763}"/>
                </a:ext>
              </a:extLst>
            </p:cNvPr>
            <p:cNvGrpSpPr/>
            <p:nvPr/>
          </p:nvGrpSpPr>
          <p:grpSpPr>
            <a:xfrm>
              <a:off x="9473688" y="2711084"/>
              <a:ext cx="437746" cy="1665337"/>
              <a:chOff x="7856248" y="2409742"/>
              <a:chExt cx="1359139" cy="5170638"/>
            </a:xfrm>
          </p:grpSpPr>
          <p:sp>
            <p:nvSpPr>
              <p:cNvPr id="29" name="Round Same Side Corner Rectangle 23">
                <a:extLst>
                  <a:ext uri="{FF2B5EF4-FFF2-40B4-BE49-F238E27FC236}">
                    <a16:creationId xmlns:a16="http://schemas.microsoft.com/office/drawing/2014/main" id="{4FC7A5EE-5792-B2B3-6C64-BEEC699496A5}"/>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FB0CF530-65AE-9150-BEB3-37645535B91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828732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 </a:t>
            </a:r>
            <a:r>
              <a:rPr lang="en-US" sz="1100" dirty="0">
                <a:solidFill>
                  <a:schemeClr val="tx1"/>
                </a:solidFill>
                <a:latin typeface="Calibri"/>
                <a:ea typeface="Calibri"/>
                <a:cs typeface="Calibri"/>
                <a:sym typeface="Calibri"/>
              </a:rPr>
              <a:t>Ouverture du module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 </a:t>
            </a:r>
            <a:r>
              <a:rPr lang="en-US" sz="1100" dirty="0">
                <a:solidFill>
                  <a:schemeClr val="tx1"/>
                </a:solidFill>
                <a:latin typeface="Calibri"/>
                <a:ea typeface="Calibri"/>
                <a:cs typeface="Calibri"/>
                <a:sym typeface="Calibri"/>
              </a:rPr>
              <a:t>Impliquer les familles et les aidants dans la gestion de cas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 </a:t>
            </a:r>
            <a:r>
              <a:rPr lang="en-US" sz="1100" dirty="0">
                <a:solidFill>
                  <a:schemeClr val="tx1"/>
                </a:solidFill>
                <a:latin typeface="Calibri"/>
                <a:ea typeface="Calibri"/>
                <a:cs typeface="Calibri"/>
                <a:sym typeface="Calibri"/>
              </a:rPr>
              <a:t>Renforcer la famille tout au long du processus de gestion de cas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 </a:t>
            </a:r>
            <a:r>
              <a:rPr lang="en-US" sz="1100" dirty="0">
                <a:solidFill>
                  <a:schemeClr val="tx1"/>
                </a:solidFill>
                <a:latin typeface="Calibri"/>
                <a:ea typeface="Calibri"/>
                <a:cs typeface="Calibri"/>
                <a:sym typeface="Calibri"/>
              </a:rPr>
              <a:t>Séparation et renforcement des familles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 </a:t>
            </a:r>
            <a:r>
              <a:rPr lang="en-US" sz="1100" dirty="0">
                <a:solidFill>
                  <a:schemeClr val="tx1"/>
                </a:solidFill>
                <a:latin typeface="Calibri"/>
                <a:ea typeface="Calibri"/>
                <a:cs typeface="Calibri"/>
                <a:sym typeface="Calibri"/>
              </a:rPr>
              <a:t>Clôture du module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17</a:t>
            </a:r>
          </a:p>
          <a:p>
            <a:pPr>
              <a:spcAft>
                <a:spcPts val="1800"/>
              </a:spcAft>
            </a:pPr>
            <a:r>
              <a:rPr lang="en-US" sz="1100" dirty="0"/>
              <a:t>18</a:t>
            </a:r>
          </a:p>
          <a:p>
            <a:pPr>
              <a:spcAft>
                <a:spcPts val="1800"/>
              </a:spcAft>
            </a:pPr>
            <a:r>
              <a:rPr lang="en-US" sz="1100" dirty="0"/>
              <a:t>22</a:t>
            </a:r>
          </a:p>
          <a:p>
            <a:pPr>
              <a:spcAft>
                <a:spcPts val="1800"/>
              </a:spcAft>
            </a:pPr>
            <a:r>
              <a:rPr lang="en-US" sz="1100" dirty="0"/>
              <a:t>24</a:t>
            </a:r>
          </a:p>
          <a:p>
            <a:pPr>
              <a:spcAft>
                <a:spcPts val="1800"/>
              </a:spcAft>
            </a:pPr>
            <a:r>
              <a:rPr lang="en-US" sz="1100" dirty="0"/>
              <a:t>35</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DES MATIÈRES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oup 31">
            <a:extLst>
              <a:ext uri="{FF2B5EF4-FFF2-40B4-BE49-F238E27FC236}">
                <a16:creationId xmlns:a16="http://schemas.microsoft.com/office/drawing/2014/main" id="{3C2C2BC7-AA79-AF44-9F93-8C544D39A2A3}"/>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3" name="Group 32">
              <a:extLst>
                <a:ext uri="{FF2B5EF4-FFF2-40B4-BE49-F238E27FC236}">
                  <a16:creationId xmlns:a16="http://schemas.microsoft.com/office/drawing/2014/main" id="{727FA7B0-E3E3-41B4-3190-08D378E4DB49}"/>
                </a:ext>
              </a:extLst>
            </p:cNvPr>
            <p:cNvGrpSpPr/>
            <p:nvPr/>
          </p:nvGrpSpPr>
          <p:grpSpPr>
            <a:xfrm>
              <a:off x="7782406" y="3249833"/>
              <a:ext cx="437746" cy="1126588"/>
              <a:chOff x="7856248" y="2409742"/>
              <a:chExt cx="1359139" cy="3497898"/>
            </a:xfrm>
            <a:grpFill/>
          </p:grpSpPr>
          <p:sp>
            <p:nvSpPr>
              <p:cNvPr id="43" name="Round Same Side Corner Rectangle 23">
                <a:extLst>
                  <a:ext uri="{FF2B5EF4-FFF2-40B4-BE49-F238E27FC236}">
                    <a16:creationId xmlns:a16="http://schemas.microsoft.com/office/drawing/2014/main" id="{0F939532-4EB7-DB35-DAF4-8EE73920BCF7}"/>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150DDF0-0CD9-387A-5919-663FD9575003}"/>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337DDB55-8FE5-BCD6-74F4-8510666DBF2C}"/>
                </a:ext>
              </a:extLst>
            </p:cNvPr>
            <p:cNvGrpSpPr/>
            <p:nvPr/>
          </p:nvGrpSpPr>
          <p:grpSpPr>
            <a:xfrm>
              <a:off x="8356147" y="3116198"/>
              <a:ext cx="437746" cy="1260223"/>
              <a:chOff x="7856248" y="2409742"/>
              <a:chExt cx="1359139" cy="3912816"/>
            </a:xfrm>
            <a:grpFill/>
          </p:grpSpPr>
          <p:sp>
            <p:nvSpPr>
              <p:cNvPr id="41" name="Round Same Side Corner Rectangle 23">
                <a:extLst>
                  <a:ext uri="{FF2B5EF4-FFF2-40B4-BE49-F238E27FC236}">
                    <a16:creationId xmlns:a16="http://schemas.microsoft.com/office/drawing/2014/main" id="{45529FE9-4E2C-B412-6F05-843F996FA8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CDCDCD3E-AFFA-3545-9D6B-17881ABC397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72680294-5BDA-D46E-A0AE-D620874D321D}"/>
                </a:ext>
              </a:extLst>
            </p:cNvPr>
            <p:cNvGrpSpPr/>
            <p:nvPr/>
          </p:nvGrpSpPr>
          <p:grpSpPr>
            <a:xfrm>
              <a:off x="8924230" y="2931003"/>
              <a:ext cx="437746" cy="1445418"/>
              <a:chOff x="7856248" y="2409742"/>
              <a:chExt cx="1359139" cy="4487820"/>
            </a:xfrm>
            <a:grpFill/>
          </p:grpSpPr>
          <p:sp>
            <p:nvSpPr>
              <p:cNvPr id="39" name="Round Same Side Corner Rectangle 23">
                <a:extLst>
                  <a:ext uri="{FF2B5EF4-FFF2-40B4-BE49-F238E27FC236}">
                    <a16:creationId xmlns:a16="http://schemas.microsoft.com/office/drawing/2014/main" id="{BFBE6F1C-83E8-7E59-88EB-37FA1299247B}"/>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2942E510-67AF-8900-AEEA-42E27B9D383B}"/>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9D1CCE37-9ECE-2998-83BC-77EDEDE5871D}"/>
                </a:ext>
              </a:extLst>
            </p:cNvPr>
            <p:cNvGrpSpPr/>
            <p:nvPr/>
          </p:nvGrpSpPr>
          <p:grpSpPr>
            <a:xfrm>
              <a:off x="9473688" y="2711084"/>
              <a:ext cx="437746" cy="1665337"/>
              <a:chOff x="7856248" y="2409742"/>
              <a:chExt cx="1359139" cy="5170638"/>
            </a:xfrm>
            <a:grpFill/>
          </p:grpSpPr>
          <p:sp>
            <p:nvSpPr>
              <p:cNvPr id="37" name="Round Same Side Corner Rectangle 23">
                <a:extLst>
                  <a:ext uri="{FF2B5EF4-FFF2-40B4-BE49-F238E27FC236}">
                    <a16:creationId xmlns:a16="http://schemas.microsoft.com/office/drawing/2014/main" id="{64503BD4-E908-A53B-6892-4207ADDA0148}"/>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8A6109DA-52EA-3DBF-31FF-E0F39E7D871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67878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OBJECTIF DU MODULE</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 OUVERTURE DU MODULE</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600164"/>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Donner aux participants les connaissances et les compétences nécessaires pour adopter une approche de renforcement de la famille tout au long du processus de gestion des </a:t>
            </a:r>
            <a:r>
              <a:rPr lang="en-US" sz="1100" dirty="0" err="1">
                <a:solidFill>
                  <a:schemeClr val="tx1"/>
                </a:solidFill>
                <a:latin typeface="+mn-lt"/>
                <a:ea typeface="Arial"/>
                <a:cs typeface="Arial"/>
                <a:sym typeface="Arial"/>
              </a:rPr>
              <a:t>cas</a:t>
            </a:r>
            <a:r>
              <a:rPr lang="en-US" sz="1100" dirty="0">
                <a:solidFill>
                  <a:schemeClr val="tx1"/>
                </a:solidFill>
                <a:latin typeface="+mn-lt"/>
                <a:ea typeface="Arial"/>
                <a:cs typeface="Arial"/>
                <a:sym typeface="Arial"/>
              </a:rPr>
              <a:t>. </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OBJECTIFS D'APPRENTISSAGE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950934"/>
            <a:ext cx="4575242" cy="2123658"/>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Expliquer les avantages de l'engagement des familles et des stratégies d'engagement des familles </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méthodes de travail avec les familles à chaque étape du processus de gestion de cas </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Comparer et opposer la manière dont une approche de renforcement de la famille peut soutenir les enfants non accompagnés dans différents contextes.</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Reconnaître comment le renforcement de la famille peut prévenir la séparation des familles </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469477"/>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4103977"/>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662028"/>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TextBox 24">
            <a:extLst>
              <a:ext uri="{FF2B5EF4-FFF2-40B4-BE49-F238E27FC236}">
                <a16:creationId xmlns:a16="http://schemas.microsoft.com/office/drawing/2014/main" id="{08FF8D6C-8F8A-A698-0952-A7D6AD32661D}"/>
              </a:ext>
            </a:extLst>
          </p:cNvPr>
          <p:cNvSpPr txBox="1"/>
          <p:nvPr/>
        </p:nvSpPr>
        <p:spPr>
          <a:xfrm>
            <a:off x="1013200" y="554442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 IMPLIQUER LES FAMILLES ET LES AIDANTS DANS LA GESTION DE CAS</a:t>
            </a:r>
          </a:p>
        </p:txBody>
      </p:sp>
      <p:sp>
        <p:nvSpPr>
          <p:cNvPr id="26" name="TextBox 25">
            <a:extLst>
              <a:ext uri="{FF2B5EF4-FFF2-40B4-BE49-F238E27FC236}">
                <a16:creationId xmlns:a16="http://schemas.microsoft.com/office/drawing/2014/main" id="{880A4B2E-347A-067B-0F2C-4EB2FA227668}"/>
              </a:ext>
            </a:extLst>
          </p:cNvPr>
          <p:cNvSpPr txBox="1"/>
          <p:nvPr/>
        </p:nvSpPr>
        <p:spPr>
          <a:xfrm>
            <a:off x="996287" y="6312099"/>
            <a:ext cx="5262998" cy="276999"/>
          </a:xfrm>
          <a:prstGeom prst="rect">
            <a:avLst/>
          </a:prstGeom>
          <a:noFill/>
        </p:spPr>
        <p:txBody>
          <a:bodyPr wrap="square" rtlCol="0">
            <a:spAutoFit/>
          </a:bodyPr>
          <a:lstStyle/>
          <a:p>
            <a:r>
              <a:rPr lang="en-CA" sz="1200" b="1" spc="300" dirty="0">
                <a:solidFill>
                  <a:schemeClr val="tx1"/>
                </a:solidFill>
              </a:rPr>
              <a:t>S'ENGAGER AUPRÈS DES FAMILLES ET DES AIDANTS</a:t>
            </a:r>
            <a:endParaRPr lang="en-US" sz="1200" b="1" spc="300" dirty="0">
              <a:solidFill>
                <a:schemeClr val="tx1"/>
              </a:solidFill>
            </a:endParaRPr>
          </a:p>
        </p:txBody>
      </p:sp>
      <p:sp>
        <p:nvSpPr>
          <p:cNvPr id="27" name="Rectangle 26">
            <a:extLst>
              <a:ext uri="{FF2B5EF4-FFF2-40B4-BE49-F238E27FC236}">
                <a16:creationId xmlns:a16="http://schemas.microsoft.com/office/drawing/2014/main" id="{BAF7B240-749D-5DB6-F9F5-4BFDBA89BA52}"/>
              </a:ext>
            </a:extLst>
          </p:cNvPr>
          <p:cNvSpPr/>
          <p:nvPr/>
        </p:nvSpPr>
        <p:spPr>
          <a:xfrm>
            <a:off x="2501900" y="6895143"/>
            <a:ext cx="3745466" cy="217265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919A6ED7-45F0-6F6F-1C98-DAAF651F0EC0}"/>
              </a:ext>
            </a:extLst>
          </p:cNvPr>
          <p:cNvSpPr txBox="1"/>
          <p:nvPr/>
        </p:nvSpPr>
        <p:spPr>
          <a:xfrm>
            <a:off x="993326" y="6833550"/>
            <a:ext cx="1321602" cy="2382360"/>
          </a:xfrm>
          <a:prstGeom prst="rect">
            <a:avLst/>
          </a:prstGeom>
          <a:noFill/>
          <a:ln>
            <a:noFill/>
          </a:ln>
        </p:spPr>
        <p:txBody>
          <a:bodyPr wrap="square" lIns="90000" tIns="90000" rIns="90000" bIns="90000" rtlCol="0">
            <a:spAutoFit/>
          </a:bodyPr>
          <a:lstStyle/>
          <a:p>
            <a:r>
              <a:rPr lang="en-US" sz="1100" dirty="0"/>
              <a:t>Quelles sont les différentes façons dont vous vous êtes engagé auprès des familles et des aidants immédiats au cours de votre </a:t>
            </a:r>
            <a:r>
              <a:rPr lang="en-US" sz="1100" dirty="0" err="1"/>
              <a:t>expérience</a:t>
            </a:r>
            <a:r>
              <a:rPr lang="en-US" sz="1100" dirty="0"/>
              <a:t> de </a:t>
            </a:r>
            <a:r>
              <a:rPr lang="en-US" sz="1100" dirty="0" err="1"/>
              <a:t>gestionnaire</a:t>
            </a:r>
            <a:r>
              <a:rPr lang="en-US" sz="1100" dirty="0"/>
              <a:t> de </a:t>
            </a:r>
            <a:r>
              <a:rPr lang="en-US" sz="1100" dirty="0" err="1"/>
              <a:t>cas</a:t>
            </a:r>
            <a:r>
              <a:rPr lang="en-US" sz="1100" dirty="0"/>
              <a:t> </a:t>
            </a:r>
            <a:r>
              <a:rPr lang="en-US" sz="1100" dirty="0" err="1"/>
              <a:t>jusqu'à</a:t>
            </a:r>
            <a:r>
              <a:rPr lang="en-US" sz="1100" dirty="0"/>
              <a:t> présent ? Pouvez-vous donner des exemples ?</a:t>
            </a:r>
          </a:p>
        </p:txBody>
      </p:sp>
    </p:spTree>
    <p:extLst>
      <p:ext uri="{BB962C8B-B14F-4D97-AF65-F5344CB8AC3E}">
        <p14:creationId xmlns:p14="http://schemas.microsoft.com/office/powerpoint/2010/main" val="276201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5FD61F11-03BA-9AE1-D280-FD068359E809}"/>
              </a:ext>
            </a:extLst>
          </p:cNvPr>
          <p:cNvGrpSpPr/>
          <p:nvPr/>
        </p:nvGrpSpPr>
        <p:grpSpPr>
          <a:xfrm>
            <a:off x="1481725" y="2544752"/>
            <a:ext cx="4286200" cy="4286200"/>
            <a:chOff x="1426929" y="3404260"/>
            <a:chExt cx="4286200" cy="4286200"/>
          </a:xfrm>
        </p:grpSpPr>
        <p:grpSp>
          <p:nvGrpSpPr>
            <p:cNvPr id="37" name="Group 36">
              <a:extLst>
                <a:ext uri="{FF2B5EF4-FFF2-40B4-BE49-F238E27FC236}">
                  <a16:creationId xmlns:a16="http://schemas.microsoft.com/office/drawing/2014/main" id="{2BD3C7C8-2003-4550-A02E-377D0F7FD2CD}"/>
                </a:ext>
              </a:extLst>
            </p:cNvPr>
            <p:cNvGrpSpPr/>
            <p:nvPr/>
          </p:nvGrpSpPr>
          <p:grpSpPr>
            <a:xfrm>
              <a:off x="1426929" y="3404260"/>
              <a:ext cx="4286200" cy="4286200"/>
              <a:chOff x="1426929" y="2809900"/>
              <a:chExt cx="4286200" cy="4286200"/>
            </a:xfrm>
          </p:grpSpPr>
          <p:pic>
            <p:nvPicPr>
              <p:cNvPr id="25" name="Graphic 24" descr="Tree With Roots with solid fill">
                <a:extLst>
                  <a:ext uri="{FF2B5EF4-FFF2-40B4-BE49-F238E27FC236}">
                    <a16:creationId xmlns:a16="http://schemas.microsoft.com/office/drawing/2014/main" id="{7FEBA750-60E0-FC64-C98B-2EECB32D661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35014"/>
              <a:stretch/>
            </p:blipFill>
            <p:spPr>
              <a:xfrm>
                <a:off x="1426929" y="2809900"/>
                <a:ext cx="4286200" cy="2785436"/>
              </a:xfrm>
              <a:prstGeom prst="rect">
                <a:avLst/>
              </a:prstGeom>
            </p:spPr>
          </p:pic>
          <p:pic>
            <p:nvPicPr>
              <p:cNvPr id="30" name="Graphic 29" descr="Tree With Roots with solid fill">
                <a:extLst>
                  <a:ext uri="{FF2B5EF4-FFF2-40B4-BE49-F238E27FC236}">
                    <a16:creationId xmlns:a16="http://schemas.microsoft.com/office/drawing/2014/main" id="{02B37E0A-76CD-3BA3-D23E-76CD840CE00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64986"/>
              <a:stretch/>
            </p:blipFill>
            <p:spPr>
              <a:xfrm>
                <a:off x="1426929" y="5595336"/>
                <a:ext cx="4286200" cy="1500764"/>
              </a:xfrm>
              <a:prstGeom prst="rect">
                <a:avLst/>
              </a:prstGeom>
            </p:spPr>
          </p:pic>
          <p:cxnSp>
            <p:nvCxnSpPr>
              <p:cNvPr id="34" name="Straight Connector 33">
                <a:extLst>
                  <a:ext uri="{FF2B5EF4-FFF2-40B4-BE49-F238E27FC236}">
                    <a16:creationId xmlns:a16="http://schemas.microsoft.com/office/drawing/2014/main" id="{ABB177B1-29B1-CCDD-0F2C-5A6E0123CF48}"/>
                  </a:ext>
                </a:extLst>
              </p:cNvPr>
              <p:cNvCxnSpPr>
                <a:cxnSpLocks/>
              </p:cNvCxnSpPr>
              <p:nvPr/>
            </p:nvCxnSpPr>
            <p:spPr>
              <a:xfrm>
                <a:off x="3354531" y="5595336"/>
                <a:ext cx="366569"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26" name="Graphic 25" descr="Peach with solid fill">
              <a:extLst>
                <a:ext uri="{FF2B5EF4-FFF2-40B4-BE49-F238E27FC236}">
                  <a16:creationId xmlns:a16="http://schemas.microsoft.com/office/drawing/2014/main" id="{1DA01792-C554-5830-A9D8-E9810D0D67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67607" y="4017735"/>
              <a:ext cx="589682" cy="589682"/>
            </a:xfrm>
            <a:prstGeom prst="rect">
              <a:avLst/>
            </a:prstGeom>
          </p:spPr>
        </p:pic>
        <p:pic>
          <p:nvPicPr>
            <p:cNvPr id="27" name="Graphic 26" descr="Peach with solid fill">
              <a:extLst>
                <a:ext uri="{FF2B5EF4-FFF2-40B4-BE49-F238E27FC236}">
                  <a16:creationId xmlns:a16="http://schemas.microsoft.com/office/drawing/2014/main" id="{CA1AB7E6-7ABD-5528-9B66-B8FCF6B278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789077">
              <a:off x="3332740" y="4507841"/>
              <a:ext cx="589682" cy="589682"/>
            </a:xfrm>
            <a:prstGeom prst="rect">
              <a:avLst/>
            </a:prstGeom>
          </p:spPr>
        </p:pic>
        <p:pic>
          <p:nvPicPr>
            <p:cNvPr id="28" name="Graphic 27" descr="Peach with solid fill">
              <a:extLst>
                <a:ext uri="{FF2B5EF4-FFF2-40B4-BE49-F238E27FC236}">
                  <a16:creationId xmlns:a16="http://schemas.microsoft.com/office/drawing/2014/main" id="{28872F48-DAA2-229C-61CD-8883CD162D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52094">
              <a:off x="4072271" y="4017734"/>
              <a:ext cx="589682" cy="589682"/>
            </a:xfrm>
            <a:prstGeom prst="rect">
              <a:avLst/>
            </a:prstGeom>
          </p:spPr>
        </p:pic>
        <p:pic>
          <p:nvPicPr>
            <p:cNvPr id="29" name="Graphic 28" descr="Peach with solid fill">
              <a:extLst>
                <a:ext uri="{FF2B5EF4-FFF2-40B4-BE49-F238E27FC236}">
                  <a16:creationId xmlns:a16="http://schemas.microsoft.com/office/drawing/2014/main" id="{D076AD31-D533-9C2C-9AAD-8551F4A938A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356612">
              <a:off x="2126259" y="4738830"/>
              <a:ext cx="589682" cy="589682"/>
            </a:xfrm>
            <a:prstGeom prst="rect">
              <a:avLst/>
            </a:prstGeom>
          </p:spPr>
        </p:pic>
      </p:grpSp>
      <p:sp>
        <p:nvSpPr>
          <p:cNvPr id="40" name="TextBox 39">
            <a:extLst>
              <a:ext uri="{FF2B5EF4-FFF2-40B4-BE49-F238E27FC236}">
                <a16:creationId xmlns:a16="http://schemas.microsoft.com/office/drawing/2014/main" id="{0A1B4B39-D157-4783-2131-C874558C3776}"/>
              </a:ext>
            </a:extLst>
          </p:cNvPr>
          <p:cNvSpPr txBox="1"/>
          <p:nvPr/>
        </p:nvSpPr>
        <p:spPr>
          <a:xfrm>
            <a:off x="993326" y="699799"/>
            <a:ext cx="1574281" cy="858866"/>
          </a:xfrm>
          <a:prstGeom prst="rect">
            <a:avLst/>
          </a:prstGeom>
          <a:noFill/>
          <a:ln>
            <a:noFill/>
          </a:ln>
        </p:spPr>
        <p:txBody>
          <a:bodyPr wrap="square" lIns="90000" tIns="90000" rIns="90000" bIns="90000" rtlCol="0">
            <a:spAutoFit/>
          </a:bodyPr>
          <a:lstStyle/>
          <a:p>
            <a:r>
              <a:rPr lang="en-US" sz="1100" dirty="0"/>
              <a:t>Avantages de l'engagement auprès des familles et des aidants </a:t>
            </a:r>
          </a:p>
        </p:txBody>
      </p:sp>
      <p:sp>
        <p:nvSpPr>
          <p:cNvPr id="41" name="TextBox 40">
            <a:extLst>
              <a:ext uri="{FF2B5EF4-FFF2-40B4-BE49-F238E27FC236}">
                <a16:creationId xmlns:a16="http://schemas.microsoft.com/office/drawing/2014/main" id="{34099298-2A99-750B-11E4-783719567319}"/>
              </a:ext>
            </a:extLst>
          </p:cNvPr>
          <p:cNvSpPr txBox="1"/>
          <p:nvPr/>
        </p:nvSpPr>
        <p:spPr>
          <a:xfrm>
            <a:off x="993326" y="8240095"/>
            <a:ext cx="1574281" cy="689589"/>
          </a:xfrm>
          <a:prstGeom prst="rect">
            <a:avLst/>
          </a:prstGeom>
          <a:noFill/>
          <a:ln>
            <a:noFill/>
          </a:ln>
        </p:spPr>
        <p:txBody>
          <a:bodyPr wrap="square" lIns="90000" tIns="90000" rIns="90000" bIns="90000" rtlCol="0">
            <a:spAutoFit/>
          </a:bodyPr>
          <a:lstStyle/>
          <a:p>
            <a:r>
              <a:rPr lang="en-US" sz="1100" dirty="0"/>
              <a:t>Les qualités qui sous-tendent un engagement positif avec les familles</a:t>
            </a:r>
          </a:p>
        </p:txBody>
      </p:sp>
    </p:spTree>
    <p:extLst>
      <p:ext uri="{BB962C8B-B14F-4D97-AF65-F5344CB8AC3E}">
        <p14:creationId xmlns:p14="http://schemas.microsoft.com/office/powerpoint/2010/main" val="400499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TÉMOIGNAGE SUR L'ENGAGEMENT DES FAMILLES</a:t>
            </a:r>
          </a:p>
        </p:txBody>
      </p:sp>
      <p:sp>
        <p:nvSpPr>
          <p:cNvPr id="39" name="TextBox 38">
            <a:extLst>
              <a:ext uri="{FF2B5EF4-FFF2-40B4-BE49-F238E27FC236}">
                <a16:creationId xmlns:a16="http://schemas.microsoft.com/office/drawing/2014/main" id="{FB523215-C6F9-C10A-52D8-B498C56C4EC2}"/>
              </a:ext>
            </a:extLst>
          </p:cNvPr>
          <p:cNvSpPr txBox="1"/>
          <p:nvPr/>
        </p:nvSpPr>
        <p:spPr>
          <a:xfrm>
            <a:off x="993326" y="1117417"/>
            <a:ext cx="5262998" cy="4413686"/>
          </a:xfrm>
          <a:prstGeom prst="rect">
            <a:avLst/>
          </a:prstGeom>
          <a:noFill/>
          <a:ln>
            <a:noFill/>
          </a:ln>
        </p:spPr>
        <p:txBody>
          <a:bodyPr wrap="square" lIns="90000" tIns="90000" rIns="90000" bIns="90000" rtlCol="0">
            <a:spAutoFit/>
          </a:bodyPr>
          <a:lstStyle/>
          <a:p>
            <a:r>
              <a:rPr lang="en-US" sz="1100" b="1" dirty="0"/>
              <a:t>Annette : </a:t>
            </a:r>
          </a:p>
          <a:p>
            <a:r>
              <a:rPr lang="en-US" sz="1100" dirty="0"/>
              <a:t>Lorsque l'agent de projet s'est rendu chez moi pour la première fois, elle a été la seule à accepter une tasse de thé, à s'asseoir avec moi et à écouter ce que j'avais à dire. Tous les autres, mon assistante sociale, l'agent d'aide aux toxicomanes, se tiennent au milieu de la pièce et me disent ce que je fais de travers. </a:t>
            </a:r>
          </a:p>
          <a:p>
            <a:endParaRPr lang="en-US" sz="1100" dirty="0"/>
          </a:p>
          <a:p>
            <a:r>
              <a:rPr lang="en-US" sz="1100" dirty="0"/>
              <a:t>Pam m'a vraiment aidée à réaliser que je pouvais être une bonne mère, non seulement pour mon bébé, mais aussi pour mes deux autres enfants. J'attends avec impatience ses visites.</a:t>
            </a:r>
          </a:p>
          <a:p>
            <a:endParaRPr lang="en-US" sz="1100" dirty="0"/>
          </a:p>
          <a:p>
            <a:r>
              <a:rPr lang="en-US" sz="1100" b="1" dirty="0"/>
              <a:t>Pam : </a:t>
            </a:r>
          </a:p>
          <a:p>
            <a:r>
              <a:rPr lang="en-US" sz="1100" dirty="0"/>
              <a:t>J'avais un peu d'appréhension en me rendant à ma première réunion avec Annette, mais après avoir accepté la tasse de thé, j'ai entamé la première partie du programme de visite, à savoir l'établissement d'une relation avec le parent. </a:t>
            </a:r>
          </a:p>
          <a:p>
            <a:endParaRPr lang="en-US" sz="1100" dirty="0"/>
          </a:p>
          <a:p>
            <a:r>
              <a:rPr lang="en-US" sz="1100" dirty="0"/>
              <a:t>Au début, je lui ai rendu visite une fois par semaine et j'ai travaillé avec elle pour améliorer ses capacités d'observation du développement de son bébé, en posant des questions ouvertes et en écoutant attentivement ses préoccupations. Annette a apprécié les activités de jeu parent-bébé que j'ai modélisées et a posé de plus en plus de questions sur le développement de l'enfant. Au fur et à mesure qu'elle prenait confiance en elle, les visites sont devenues bimensuelles, puis mensuelles. L'amélioration de ses compétences parentales a eu un impact sur ses deux enfants plus âgés, qui vont désormais régulièrement à l'école et font de bons progrès - et de penser que les enfants étaient sur le point d'être placés dans une structure d'accueil [alternative].</a:t>
            </a:r>
          </a:p>
          <a:p>
            <a:endParaRPr lang="en-US" sz="1100" dirty="0"/>
          </a:p>
          <a:p>
            <a:r>
              <a:rPr lang="en-US" sz="1100" dirty="0"/>
              <a:t>Annette et son partenaire proposent de plus en plus souvent leur aide pour tout travail bénévole nécessaire à l'école et participent à notre étude pilote visant à évaluer les moyens efficaces d'impliquer les familles qui n'ont pas traditionnellement accès aux services.</a:t>
            </a:r>
          </a:p>
        </p:txBody>
      </p:sp>
    </p:spTree>
    <p:extLst>
      <p:ext uri="{BB962C8B-B14F-4D97-AF65-F5344CB8AC3E}">
        <p14:creationId xmlns:p14="http://schemas.microsoft.com/office/powerpoint/2010/main" val="7696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6C19FF-A792-739B-F0C8-4962668D1B84}"/>
              </a:ext>
            </a:extLst>
          </p:cNvPr>
          <p:cNvSpPr/>
          <p:nvPr/>
        </p:nvSpPr>
        <p:spPr>
          <a:xfrm>
            <a:off x="0" y="-1"/>
            <a:ext cx="6858000" cy="167499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TextBox 85">
            <a:extLst>
              <a:ext uri="{FF2B5EF4-FFF2-40B4-BE49-F238E27FC236}">
                <a16:creationId xmlns:a16="http://schemas.microsoft.com/office/drawing/2014/main" id="{F02E036A-BCDA-E946-D643-F476406B7600}"/>
              </a:ext>
            </a:extLst>
          </p:cNvPr>
          <p:cNvSpPr txBox="1"/>
          <p:nvPr/>
        </p:nvSpPr>
        <p:spPr>
          <a:xfrm>
            <a:off x="633516" y="251506"/>
            <a:ext cx="5779983" cy="1200329"/>
          </a:xfrm>
          <a:prstGeom prst="rect">
            <a:avLst/>
          </a:prstGeom>
          <a:noFill/>
        </p:spPr>
        <p:txBody>
          <a:bodyPr wrap="square" rtlCol="0">
            <a:spAutoFit/>
          </a:bodyPr>
          <a:lstStyle/>
          <a:p>
            <a:pPr marL="0" marR="0" lvl="0" indent="0" rtl="0">
              <a:spcBef>
                <a:spcPts val="0"/>
              </a:spcBef>
              <a:buNone/>
            </a:pPr>
            <a:r>
              <a:rPr lang="en-US" sz="1600" b="1" i="0" u="none" strike="noStrike" cap="none" dirty="0">
                <a:solidFill>
                  <a:schemeClr val="tx2"/>
                </a:solidFill>
                <a:latin typeface="Garamond"/>
                <a:ea typeface="Garamond"/>
                <a:cs typeface="Garamond"/>
                <a:sym typeface="Garamond"/>
              </a:rPr>
              <a:t>NIVEAU 3</a:t>
            </a:r>
          </a:p>
          <a:p>
            <a:pPr marL="0" marR="0" lvl="0" indent="0" rtl="0">
              <a:spcBef>
                <a:spcPts val="0"/>
              </a:spcBef>
              <a:buNone/>
            </a:pPr>
            <a:r>
              <a:rPr lang="en-US" sz="2800" b="1" i="0" u="none" strike="noStrike" cap="none" dirty="0">
                <a:solidFill>
                  <a:schemeClr val="tx2"/>
                </a:solidFill>
                <a:latin typeface="Garamond"/>
                <a:ea typeface="Garamond"/>
                <a:cs typeface="Garamond"/>
                <a:sym typeface="Garamond"/>
              </a:rPr>
              <a:t>Renforcement de la famille dans la gestion des cas</a:t>
            </a:r>
            <a:endParaRPr lang="en-US" sz="2800" dirty="0">
              <a:solidFill>
                <a:schemeClr val="tx2"/>
              </a:solidFill>
            </a:endParaRPr>
          </a:p>
        </p:txBody>
      </p:sp>
      <p:grpSp>
        <p:nvGrpSpPr>
          <p:cNvPr id="21" name="Group 20">
            <a:extLst>
              <a:ext uri="{FF2B5EF4-FFF2-40B4-BE49-F238E27FC236}">
                <a16:creationId xmlns:a16="http://schemas.microsoft.com/office/drawing/2014/main" id="{13003516-78A9-728F-2DE0-911FAD85EEA5}"/>
              </a:ext>
            </a:extLst>
          </p:cNvPr>
          <p:cNvGrpSpPr/>
          <p:nvPr/>
        </p:nvGrpSpPr>
        <p:grpSpPr>
          <a:xfrm>
            <a:off x="633516" y="2234507"/>
            <a:ext cx="3429556" cy="830997"/>
            <a:chOff x="633516" y="2234507"/>
            <a:chExt cx="3429556" cy="830997"/>
          </a:xfrm>
        </p:grpSpPr>
        <p:sp>
          <p:nvSpPr>
            <p:cNvPr id="3" name="TextBox 2">
              <a:extLst>
                <a:ext uri="{FF2B5EF4-FFF2-40B4-BE49-F238E27FC236}">
                  <a16:creationId xmlns:a16="http://schemas.microsoft.com/office/drawing/2014/main" id="{AD3E311C-85C1-B329-F0CF-959FB1E8FEAB}"/>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1 :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Introduction au renforcement de la famille</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3</a:t>
              </a:r>
            </a:p>
          </p:txBody>
        </p:sp>
        <p:sp>
          <p:nvSpPr>
            <p:cNvPr id="87" name="Hexagon 86">
              <a:extLst>
                <a:ext uri="{FF2B5EF4-FFF2-40B4-BE49-F238E27FC236}">
                  <a16:creationId xmlns:a16="http://schemas.microsoft.com/office/drawing/2014/main" id="{63865C5F-61C0-13BB-8B79-0A378DAE9E19}"/>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06DCFEAF-A5AD-D545-52A7-B0AA570355DA}"/>
                </a:ext>
              </a:extLst>
            </p:cNvPr>
            <p:cNvGrpSpPr/>
            <p:nvPr/>
          </p:nvGrpSpPr>
          <p:grpSpPr>
            <a:xfrm>
              <a:off x="788584" y="2421512"/>
              <a:ext cx="515053" cy="402877"/>
              <a:chOff x="7782406" y="2711084"/>
              <a:chExt cx="2129028" cy="1665337"/>
            </a:xfrm>
          </p:grpSpPr>
          <p:grpSp>
            <p:nvGrpSpPr>
              <p:cNvPr id="6" name="Group 5">
                <a:extLst>
                  <a:ext uri="{FF2B5EF4-FFF2-40B4-BE49-F238E27FC236}">
                    <a16:creationId xmlns:a16="http://schemas.microsoft.com/office/drawing/2014/main" id="{5A57BEDA-11D8-9F43-1CC8-5DD5D3CC34CA}"/>
                  </a:ext>
                </a:extLst>
              </p:cNvPr>
              <p:cNvGrpSpPr/>
              <p:nvPr/>
            </p:nvGrpSpPr>
            <p:grpSpPr>
              <a:xfrm>
                <a:off x="7782406" y="3249833"/>
                <a:ext cx="437746" cy="1126588"/>
                <a:chOff x="7856248" y="2409742"/>
                <a:chExt cx="1359139" cy="3497898"/>
              </a:xfrm>
            </p:grpSpPr>
            <p:sp>
              <p:nvSpPr>
                <p:cNvPr id="19" name="Round Same Side Corner Rectangle 23">
                  <a:extLst>
                    <a:ext uri="{FF2B5EF4-FFF2-40B4-BE49-F238E27FC236}">
                      <a16:creationId xmlns:a16="http://schemas.microsoft.com/office/drawing/2014/main" id="{B1B9200B-501F-3BDF-C66D-332DA2E142D2}"/>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254AFE58-3889-5F00-A7B7-DAB4F448B05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5CC1D03B-B9DE-4C4C-6AC3-B3632AFB280A}"/>
                  </a:ext>
                </a:extLst>
              </p:cNvPr>
              <p:cNvGrpSpPr/>
              <p:nvPr/>
            </p:nvGrpSpPr>
            <p:grpSpPr>
              <a:xfrm>
                <a:off x="8356147" y="3116198"/>
                <a:ext cx="437746" cy="1260223"/>
                <a:chOff x="7856248" y="2409742"/>
                <a:chExt cx="1359139" cy="3912816"/>
              </a:xfrm>
            </p:grpSpPr>
            <p:sp>
              <p:nvSpPr>
                <p:cNvPr id="17" name="Round Same Side Corner Rectangle 23">
                  <a:extLst>
                    <a:ext uri="{FF2B5EF4-FFF2-40B4-BE49-F238E27FC236}">
                      <a16:creationId xmlns:a16="http://schemas.microsoft.com/office/drawing/2014/main" id="{2A297F01-2C28-FC49-BE28-313972F4714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1154533-9542-7B04-60BB-D4C7B0BF751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ED062E7-B1A7-B916-B4E5-5A22E403B8DB}"/>
                  </a:ext>
                </a:extLst>
              </p:cNvPr>
              <p:cNvGrpSpPr/>
              <p:nvPr/>
            </p:nvGrpSpPr>
            <p:grpSpPr>
              <a:xfrm>
                <a:off x="8924230" y="2931003"/>
                <a:ext cx="437746" cy="1445418"/>
                <a:chOff x="7856248" y="2409742"/>
                <a:chExt cx="1359139" cy="4487820"/>
              </a:xfrm>
            </p:grpSpPr>
            <p:sp>
              <p:nvSpPr>
                <p:cNvPr id="15" name="Round Same Side Corner Rectangle 23">
                  <a:extLst>
                    <a:ext uri="{FF2B5EF4-FFF2-40B4-BE49-F238E27FC236}">
                      <a16:creationId xmlns:a16="http://schemas.microsoft.com/office/drawing/2014/main" id="{5489F5DF-67AF-DF73-0BFC-5655562BECA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ADA953C5-BBCD-9D31-0626-8E785D407E4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A9C559A-E053-B44A-7DE9-FDBF23835C66}"/>
                  </a:ext>
                </a:extLst>
              </p:cNvPr>
              <p:cNvGrpSpPr/>
              <p:nvPr/>
            </p:nvGrpSpPr>
            <p:grpSpPr>
              <a:xfrm>
                <a:off x="9473688" y="2711084"/>
                <a:ext cx="437746" cy="1665337"/>
                <a:chOff x="7856248" y="2409742"/>
                <a:chExt cx="1359139" cy="5170638"/>
              </a:xfrm>
            </p:grpSpPr>
            <p:sp>
              <p:nvSpPr>
                <p:cNvPr id="13" name="Round Same Side Corner Rectangle 23">
                  <a:extLst>
                    <a:ext uri="{FF2B5EF4-FFF2-40B4-BE49-F238E27FC236}">
                      <a16:creationId xmlns:a16="http://schemas.microsoft.com/office/drawing/2014/main" id="{4DE65356-A62D-C6D0-BDAB-30463321ABD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C309F52-96B4-4EDB-E2BF-EC104B4FA0D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22" name="Group 21">
            <a:extLst>
              <a:ext uri="{FF2B5EF4-FFF2-40B4-BE49-F238E27FC236}">
                <a16:creationId xmlns:a16="http://schemas.microsoft.com/office/drawing/2014/main" id="{246BA87E-A234-20A8-F63A-0382A8602051}"/>
              </a:ext>
            </a:extLst>
          </p:cNvPr>
          <p:cNvGrpSpPr/>
          <p:nvPr/>
        </p:nvGrpSpPr>
        <p:grpSpPr>
          <a:xfrm>
            <a:off x="633516" y="3531940"/>
            <a:ext cx="3429556" cy="830997"/>
            <a:chOff x="633516" y="2234507"/>
            <a:chExt cx="3429556" cy="830997"/>
          </a:xfrm>
        </p:grpSpPr>
        <p:sp>
          <p:nvSpPr>
            <p:cNvPr id="23" name="TextBox 22">
              <a:extLst>
                <a:ext uri="{FF2B5EF4-FFF2-40B4-BE49-F238E27FC236}">
                  <a16:creationId xmlns:a16="http://schemas.microsoft.com/office/drawing/2014/main" id="{1C755C89-3320-8195-60FC-A30D56E9B988}"/>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2 :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Travailler avec les familles tout au long du cycle de gestion de cas</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15</a:t>
              </a:r>
            </a:p>
          </p:txBody>
        </p:sp>
        <p:sp>
          <p:nvSpPr>
            <p:cNvPr id="24" name="Hexagon 23">
              <a:extLst>
                <a:ext uri="{FF2B5EF4-FFF2-40B4-BE49-F238E27FC236}">
                  <a16:creationId xmlns:a16="http://schemas.microsoft.com/office/drawing/2014/main" id="{9AD230B5-7958-7BDC-9C1E-A8CEEF4F8E0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E96C1A9B-DBD6-18B6-0A9C-35BBF4651915}"/>
                </a:ext>
              </a:extLst>
            </p:cNvPr>
            <p:cNvGrpSpPr/>
            <p:nvPr/>
          </p:nvGrpSpPr>
          <p:grpSpPr>
            <a:xfrm>
              <a:off x="788584" y="2421512"/>
              <a:ext cx="515053" cy="402877"/>
              <a:chOff x="7782406" y="2711084"/>
              <a:chExt cx="2129028" cy="1665337"/>
            </a:xfrm>
          </p:grpSpPr>
          <p:grpSp>
            <p:nvGrpSpPr>
              <p:cNvPr id="26" name="Group 25">
                <a:extLst>
                  <a:ext uri="{FF2B5EF4-FFF2-40B4-BE49-F238E27FC236}">
                    <a16:creationId xmlns:a16="http://schemas.microsoft.com/office/drawing/2014/main" id="{30AE4965-E7CB-B49F-8E91-C5E78A1FC034}"/>
                  </a:ext>
                </a:extLst>
              </p:cNvPr>
              <p:cNvGrpSpPr/>
              <p:nvPr/>
            </p:nvGrpSpPr>
            <p:grpSpPr>
              <a:xfrm>
                <a:off x="7782406" y="3249833"/>
                <a:ext cx="437746" cy="1126588"/>
                <a:chOff x="7856248" y="2409742"/>
                <a:chExt cx="1359139" cy="3497898"/>
              </a:xfrm>
            </p:grpSpPr>
            <p:sp>
              <p:nvSpPr>
                <p:cNvPr id="36" name="Round Same Side Corner Rectangle 23">
                  <a:extLst>
                    <a:ext uri="{FF2B5EF4-FFF2-40B4-BE49-F238E27FC236}">
                      <a16:creationId xmlns:a16="http://schemas.microsoft.com/office/drawing/2014/main" id="{BA998F9C-277F-F360-43B8-AA5F5F6FB463}"/>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E7B4F6AF-244A-62B0-2C27-24C3E0EE632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86D731F4-F32D-89F2-08CC-CCA962B3E3D0}"/>
                  </a:ext>
                </a:extLst>
              </p:cNvPr>
              <p:cNvGrpSpPr/>
              <p:nvPr/>
            </p:nvGrpSpPr>
            <p:grpSpPr>
              <a:xfrm>
                <a:off x="8356147" y="3116198"/>
                <a:ext cx="437746" cy="1260223"/>
                <a:chOff x="7856248" y="2409742"/>
                <a:chExt cx="1359139" cy="3912816"/>
              </a:xfrm>
            </p:grpSpPr>
            <p:sp>
              <p:nvSpPr>
                <p:cNvPr id="34" name="Round Same Side Corner Rectangle 23">
                  <a:extLst>
                    <a:ext uri="{FF2B5EF4-FFF2-40B4-BE49-F238E27FC236}">
                      <a16:creationId xmlns:a16="http://schemas.microsoft.com/office/drawing/2014/main" id="{DD8D09CE-697D-A55A-44E1-58B6543626A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19E5992-A323-CF89-AB49-FE3FC01D8C5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B6D738CA-7CC1-EA1E-8C0C-5B617114D609}"/>
                  </a:ext>
                </a:extLst>
              </p:cNvPr>
              <p:cNvGrpSpPr/>
              <p:nvPr/>
            </p:nvGrpSpPr>
            <p:grpSpPr>
              <a:xfrm>
                <a:off x="8924230" y="2931003"/>
                <a:ext cx="437746" cy="1445418"/>
                <a:chOff x="7856248" y="2409742"/>
                <a:chExt cx="1359139" cy="4487820"/>
              </a:xfrm>
            </p:grpSpPr>
            <p:sp>
              <p:nvSpPr>
                <p:cNvPr id="32" name="Round Same Side Corner Rectangle 23">
                  <a:extLst>
                    <a:ext uri="{FF2B5EF4-FFF2-40B4-BE49-F238E27FC236}">
                      <a16:creationId xmlns:a16="http://schemas.microsoft.com/office/drawing/2014/main" id="{6BDE1CAC-181F-C13F-57D2-08F1C2F1A49A}"/>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5BE0CD95-D5A7-AA48-6FD0-85D16FB0DF4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13152C35-BDD4-8A3C-B9DA-F38328BF93AF}"/>
                  </a:ext>
                </a:extLst>
              </p:cNvPr>
              <p:cNvGrpSpPr/>
              <p:nvPr/>
            </p:nvGrpSpPr>
            <p:grpSpPr>
              <a:xfrm>
                <a:off x="9473688" y="2711084"/>
                <a:ext cx="437746" cy="1665337"/>
                <a:chOff x="7856248" y="2409742"/>
                <a:chExt cx="1359139" cy="5170638"/>
              </a:xfrm>
            </p:grpSpPr>
            <p:sp>
              <p:nvSpPr>
                <p:cNvPr id="30" name="Round Same Side Corner Rectangle 23">
                  <a:extLst>
                    <a:ext uri="{FF2B5EF4-FFF2-40B4-BE49-F238E27FC236}">
                      <a16:creationId xmlns:a16="http://schemas.microsoft.com/office/drawing/2014/main" id="{CAE1A191-07E1-1D34-2311-898B364A01F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FAAC5E16-EAF2-A40B-240F-0A1472401558}"/>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38" name="Group 37">
            <a:extLst>
              <a:ext uri="{FF2B5EF4-FFF2-40B4-BE49-F238E27FC236}">
                <a16:creationId xmlns:a16="http://schemas.microsoft.com/office/drawing/2014/main" id="{1F1CB472-C03B-560E-441B-330A62959196}"/>
              </a:ext>
            </a:extLst>
          </p:cNvPr>
          <p:cNvGrpSpPr/>
          <p:nvPr/>
        </p:nvGrpSpPr>
        <p:grpSpPr>
          <a:xfrm>
            <a:off x="633516" y="4770696"/>
            <a:ext cx="3429556" cy="830997"/>
            <a:chOff x="633516" y="2234507"/>
            <a:chExt cx="3429556" cy="830997"/>
          </a:xfrm>
        </p:grpSpPr>
        <p:sp>
          <p:nvSpPr>
            <p:cNvPr id="39" name="TextBox 38">
              <a:extLst>
                <a:ext uri="{FF2B5EF4-FFF2-40B4-BE49-F238E27FC236}">
                  <a16:creationId xmlns:a16="http://schemas.microsoft.com/office/drawing/2014/main" id="{059D35DB-DE56-5F7F-B2EF-D49DBB3308B5}"/>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3 :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Outils et techniques pour soutenir les aidants et les familles</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37</a:t>
              </a:r>
            </a:p>
          </p:txBody>
        </p:sp>
        <p:sp>
          <p:nvSpPr>
            <p:cNvPr id="40" name="Hexagon 39">
              <a:extLst>
                <a:ext uri="{FF2B5EF4-FFF2-40B4-BE49-F238E27FC236}">
                  <a16:creationId xmlns:a16="http://schemas.microsoft.com/office/drawing/2014/main" id="{56472ADB-9D87-9585-915F-DAF7FCD9DFD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ACE86EC0-3E61-34F3-9A23-1C71F7994F46}"/>
                </a:ext>
              </a:extLst>
            </p:cNvPr>
            <p:cNvGrpSpPr/>
            <p:nvPr/>
          </p:nvGrpSpPr>
          <p:grpSpPr>
            <a:xfrm>
              <a:off x="788584" y="2421512"/>
              <a:ext cx="515053" cy="402877"/>
              <a:chOff x="7782406" y="2711084"/>
              <a:chExt cx="2129028" cy="1665337"/>
            </a:xfrm>
          </p:grpSpPr>
          <p:grpSp>
            <p:nvGrpSpPr>
              <p:cNvPr id="42" name="Group 41">
                <a:extLst>
                  <a:ext uri="{FF2B5EF4-FFF2-40B4-BE49-F238E27FC236}">
                    <a16:creationId xmlns:a16="http://schemas.microsoft.com/office/drawing/2014/main" id="{DB646DFF-0EB8-719B-9E82-E5E25C20943C}"/>
                  </a:ext>
                </a:extLst>
              </p:cNvPr>
              <p:cNvGrpSpPr/>
              <p:nvPr/>
            </p:nvGrpSpPr>
            <p:grpSpPr>
              <a:xfrm>
                <a:off x="7782406" y="3249833"/>
                <a:ext cx="437746" cy="1126588"/>
                <a:chOff x="7856248" y="2409742"/>
                <a:chExt cx="1359139" cy="3497898"/>
              </a:xfrm>
            </p:grpSpPr>
            <p:sp>
              <p:nvSpPr>
                <p:cNvPr id="52" name="Round Same Side Corner Rectangle 23">
                  <a:extLst>
                    <a:ext uri="{FF2B5EF4-FFF2-40B4-BE49-F238E27FC236}">
                      <a16:creationId xmlns:a16="http://schemas.microsoft.com/office/drawing/2014/main" id="{4A6C28F1-9AA2-6B96-0AAE-DBA427F27DFA}"/>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6CBDE939-6DE7-468D-A091-7E3AAADD575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3" name="Group 42">
                <a:extLst>
                  <a:ext uri="{FF2B5EF4-FFF2-40B4-BE49-F238E27FC236}">
                    <a16:creationId xmlns:a16="http://schemas.microsoft.com/office/drawing/2014/main" id="{55C5DEF7-F3AF-E6B0-5096-0DC07420B236}"/>
                  </a:ext>
                </a:extLst>
              </p:cNvPr>
              <p:cNvGrpSpPr/>
              <p:nvPr/>
            </p:nvGrpSpPr>
            <p:grpSpPr>
              <a:xfrm>
                <a:off x="8356147" y="3116198"/>
                <a:ext cx="437746" cy="1260223"/>
                <a:chOff x="7856248" y="2409742"/>
                <a:chExt cx="1359139" cy="3912816"/>
              </a:xfrm>
            </p:grpSpPr>
            <p:sp>
              <p:nvSpPr>
                <p:cNvPr id="50" name="Round Same Side Corner Rectangle 23">
                  <a:extLst>
                    <a:ext uri="{FF2B5EF4-FFF2-40B4-BE49-F238E27FC236}">
                      <a16:creationId xmlns:a16="http://schemas.microsoft.com/office/drawing/2014/main" id="{3753037F-B6BE-7F05-EA94-08665265DB97}"/>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57093DE3-45AB-303E-1150-CF8DA43EB89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4" name="Group 43">
                <a:extLst>
                  <a:ext uri="{FF2B5EF4-FFF2-40B4-BE49-F238E27FC236}">
                    <a16:creationId xmlns:a16="http://schemas.microsoft.com/office/drawing/2014/main" id="{CE59C92B-F21B-03B3-9957-BB3483CF503D}"/>
                  </a:ext>
                </a:extLst>
              </p:cNvPr>
              <p:cNvGrpSpPr/>
              <p:nvPr/>
            </p:nvGrpSpPr>
            <p:grpSpPr>
              <a:xfrm>
                <a:off x="8924230" y="2931003"/>
                <a:ext cx="437746" cy="1445418"/>
                <a:chOff x="7856248" y="2409742"/>
                <a:chExt cx="1359139" cy="4487820"/>
              </a:xfrm>
            </p:grpSpPr>
            <p:sp>
              <p:nvSpPr>
                <p:cNvPr id="48" name="Round Same Side Corner Rectangle 23">
                  <a:extLst>
                    <a:ext uri="{FF2B5EF4-FFF2-40B4-BE49-F238E27FC236}">
                      <a16:creationId xmlns:a16="http://schemas.microsoft.com/office/drawing/2014/main" id="{473B3998-C9CF-5FA3-24FF-008897F1F19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C2C8AE1F-30A3-EEA9-A456-D58DB5DB570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A0514D79-0C41-F94D-C8CB-05E7E63E08DA}"/>
                  </a:ext>
                </a:extLst>
              </p:cNvPr>
              <p:cNvGrpSpPr/>
              <p:nvPr/>
            </p:nvGrpSpPr>
            <p:grpSpPr>
              <a:xfrm>
                <a:off x="9473688" y="2711084"/>
                <a:ext cx="437746" cy="1665337"/>
                <a:chOff x="7856248" y="2409742"/>
                <a:chExt cx="1359139" cy="5170638"/>
              </a:xfrm>
            </p:grpSpPr>
            <p:sp>
              <p:nvSpPr>
                <p:cNvPr id="46" name="Round Same Side Corner Rectangle 23">
                  <a:extLst>
                    <a:ext uri="{FF2B5EF4-FFF2-40B4-BE49-F238E27FC236}">
                      <a16:creationId xmlns:a16="http://schemas.microsoft.com/office/drawing/2014/main" id="{FB0A48F5-DBE3-814C-C9F2-07EF3B29157A}"/>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08EE89C9-82AD-8F8C-DB2D-DF9521DCFE1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spTree>
    <p:extLst>
      <p:ext uri="{BB962C8B-B14F-4D97-AF65-F5344CB8AC3E}">
        <p14:creationId xmlns:p14="http://schemas.microsoft.com/office/powerpoint/2010/main" val="3892444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4D2C8A82-79B2-ED06-0708-BF3BD5CA2AA1}"/>
              </a:ext>
            </a:extLst>
          </p:cNvPr>
          <p:cNvSpPr txBox="1"/>
          <p:nvPr/>
        </p:nvSpPr>
        <p:spPr>
          <a:xfrm>
            <a:off x="996287" y="705189"/>
            <a:ext cx="5262998" cy="276999"/>
          </a:xfrm>
          <a:prstGeom prst="rect">
            <a:avLst/>
          </a:prstGeom>
          <a:noFill/>
        </p:spPr>
        <p:txBody>
          <a:bodyPr wrap="square" rtlCol="0">
            <a:spAutoFit/>
          </a:bodyPr>
          <a:lstStyle/>
          <a:p>
            <a:r>
              <a:rPr lang="en-US" sz="1200" b="1" spc="300" dirty="0">
                <a:solidFill>
                  <a:schemeClr val="tx1"/>
                </a:solidFill>
              </a:rPr>
              <a:t>SCÉNARIOS DE VIE REELE DU NON-ENGAGEMENT</a:t>
            </a:r>
          </a:p>
        </p:txBody>
      </p:sp>
      <p:sp>
        <p:nvSpPr>
          <p:cNvPr id="47" name="Rectangle 46">
            <a:extLst>
              <a:ext uri="{FF2B5EF4-FFF2-40B4-BE49-F238E27FC236}">
                <a16:creationId xmlns:a16="http://schemas.microsoft.com/office/drawing/2014/main" id="{65C8F019-B7BE-87AD-BAEC-11BE266118E0}"/>
              </a:ext>
            </a:extLst>
          </p:cNvPr>
          <p:cNvSpPr/>
          <p:nvPr/>
        </p:nvSpPr>
        <p:spPr>
          <a:xfrm>
            <a:off x="2504861" y="1191139"/>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a:extLst>
              <a:ext uri="{FF2B5EF4-FFF2-40B4-BE49-F238E27FC236}">
                <a16:creationId xmlns:a16="http://schemas.microsoft.com/office/drawing/2014/main" id="{667A5343-3990-13B2-B123-4ACE2B3EBE07}"/>
              </a:ext>
            </a:extLst>
          </p:cNvPr>
          <p:cNvSpPr txBox="1"/>
          <p:nvPr/>
        </p:nvSpPr>
        <p:spPr>
          <a:xfrm>
            <a:off x="996287" y="1191139"/>
            <a:ext cx="1321602" cy="420173"/>
          </a:xfrm>
          <a:prstGeom prst="rect">
            <a:avLst/>
          </a:prstGeom>
          <a:noFill/>
          <a:ln>
            <a:noFill/>
          </a:ln>
        </p:spPr>
        <p:txBody>
          <a:bodyPr wrap="square" lIns="90000" tIns="90000" rIns="90000" bIns="90000" rtlCol="0">
            <a:spAutoFit/>
          </a:bodyPr>
          <a:lstStyle/>
          <a:p>
            <a:r>
              <a:rPr lang="en-US" sz="1100" dirty="0"/>
              <a:t>Notre scénario</a:t>
            </a:r>
          </a:p>
        </p:txBody>
      </p:sp>
      <p:sp>
        <p:nvSpPr>
          <p:cNvPr id="49" name="Rectangle 48">
            <a:extLst>
              <a:ext uri="{FF2B5EF4-FFF2-40B4-BE49-F238E27FC236}">
                <a16:creationId xmlns:a16="http://schemas.microsoft.com/office/drawing/2014/main" id="{114A54B0-D04F-EB40-48F3-D1FE2DECB47D}"/>
              </a:ext>
            </a:extLst>
          </p:cNvPr>
          <p:cNvSpPr/>
          <p:nvPr/>
        </p:nvSpPr>
        <p:spPr>
          <a:xfrm>
            <a:off x="2504861" y="3412137"/>
            <a:ext cx="3745466" cy="62279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F8A33269-D091-3009-2BBA-E19466EEE072}"/>
              </a:ext>
            </a:extLst>
          </p:cNvPr>
          <p:cNvSpPr txBox="1"/>
          <p:nvPr/>
        </p:nvSpPr>
        <p:spPr>
          <a:xfrm>
            <a:off x="996287" y="3412137"/>
            <a:ext cx="1321602" cy="622790"/>
          </a:xfrm>
          <a:prstGeom prst="rect">
            <a:avLst/>
          </a:prstGeom>
          <a:noFill/>
          <a:ln>
            <a:noFill/>
          </a:ln>
        </p:spPr>
        <p:txBody>
          <a:bodyPr wrap="square" lIns="90000" tIns="90000" rIns="90000" bIns="90000" rtlCol="0">
            <a:spAutoFit/>
          </a:bodyPr>
          <a:lstStyle/>
          <a:p>
            <a:r>
              <a:rPr lang="en-US" sz="1100" dirty="0"/>
              <a:t>Type de non-engagement</a:t>
            </a:r>
          </a:p>
        </p:txBody>
      </p:sp>
      <p:sp>
        <p:nvSpPr>
          <p:cNvPr id="51" name="Rectangle 50">
            <a:extLst>
              <a:ext uri="{FF2B5EF4-FFF2-40B4-BE49-F238E27FC236}">
                <a16:creationId xmlns:a16="http://schemas.microsoft.com/office/drawing/2014/main" id="{3D3B1962-81AA-2798-E423-E29DB8B7E5A4}"/>
              </a:ext>
            </a:extLst>
          </p:cNvPr>
          <p:cNvSpPr/>
          <p:nvPr/>
        </p:nvSpPr>
        <p:spPr>
          <a:xfrm>
            <a:off x="2504861" y="4349237"/>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822C2114-CE59-9388-96B0-2FC1F4AB03C4}"/>
              </a:ext>
            </a:extLst>
          </p:cNvPr>
          <p:cNvSpPr txBox="1"/>
          <p:nvPr/>
        </p:nvSpPr>
        <p:spPr>
          <a:xfrm>
            <a:off x="996287" y="4349237"/>
            <a:ext cx="1321602" cy="622790"/>
          </a:xfrm>
          <a:prstGeom prst="rect">
            <a:avLst/>
          </a:prstGeom>
          <a:noFill/>
          <a:ln>
            <a:noFill/>
          </a:ln>
        </p:spPr>
        <p:txBody>
          <a:bodyPr wrap="square" lIns="90000" tIns="90000" rIns="90000" bIns="90000" rtlCol="0">
            <a:spAutoFit/>
          </a:bodyPr>
          <a:lstStyle/>
          <a:p>
            <a:r>
              <a:rPr lang="en-US" sz="1100" dirty="0"/>
              <a:t>Raisons du non-engagement </a:t>
            </a:r>
          </a:p>
        </p:txBody>
      </p:sp>
      <p:sp>
        <p:nvSpPr>
          <p:cNvPr id="53" name="Rectangle 52">
            <a:extLst>
              <a:ext uri="{FF2B5EF4-FFF2-40B4-BE49-F238E27FC236}">
                <a16:creationId xmlns:a16="http://schemas.microsoft.com/office/drawing/2014/main" id="{831F506C-0360-4F10-7047-0D3C69E29842}"/>
              </a:ext>
            </a:extLst>
          </p:cNvPr>
          <p:cNvSpPr/>
          <p:nvPr/>
        </p:nvSpPr>
        <p:spPr>
          <a:xfrm>
            <a:off x="2504861" y="6566693"/>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E03E29B0-7DE3-5DC4-1490-8521F64E6538}"/>
              </a:ext>
            </a:extLst>
          </p:cNvPr>
          <p:cNvSpPr txBox="1"/>
          <p:nvPr/>
        </p:nvSpPr>
        <p:spPr>
          <a:xfrm>
            <a:off x="996287" y="6566693"/>
            <a:ext cx="1321602" cy="825407"/>
          </a:xfrm>
          <a:prstGeom prst="rect">
            <a:avLst/>
          </a:prstGeom>
          <a:noFill/>
          <a:ln>
            <a:noFill/>
          </a:ln>
        </p:spPr>
        <p:txBody>
          <a:bodyPr wrap="square" lIns="90000" tIns="90000" rIns="90000" bIns="90000" rtlCol="0">
            <a:spAutoFit/>
          </a:bodyPr>
          <a:lstStyle/>
          <a:p>
            <a:r>
              <a:rPr lang="en-US" sz="1100" dirty="0"/>
              <a:t>Stratégies pour améliorer l'engagement </a:t>
            </a:r>
          </a:p>
        </p:txBody>
      </p:sp>
    </p:spTree>
    <p:extLst>
      <p:ext uri="{BB962C8B-B14F-4D97-AF65-F5344CB8AC3E}">
        <p14:creationId xmlns:p14="http://schemas.microsoft.com/office/powerpoint/2010/main" val="4188811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FAIRE PARTICIPER LES AIDANTS MASCULINS ET FÉMININS</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179009"/>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117417"/>
            <a:ext cx="1321602" cy="858866"/>
          </a:xfrm>
          <a:prstGeom prst="rect">
            <a:avLst/>
          </a:prstGeom>
          <a:noFill/>
          <a:ln>
            <a:noFill/>
          </a:ln>
        </p:spPr>
        <p:txBody>
          <a:bodyPr wrap="square" lIns="90000" tIns="90000" rIns="90000" bIns="90000" rtlCol="0">
            <a:spAutoFit/>
          </a:bodyPr>
          <a:lstStyle/>
          <a:p>
            <a:r>
              <a:rPr lang="en-US" sz="1100" dirty="0"/>
              <a:t>Est-il plus difficile d'impliquer les aidants hommes ou femmes ?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306073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3083850"/>
            <a:ext cx="1309210" cy="1028143"/>
          </a:xfrm>
          <a:prstGeom prst="rect">
            <a:avLst/>
          </a:prstGeom>
          <a:noFill/>
          <a:ln>
            <a:noFill/>
          </a:ln>
        </p:spPr>
        <p:txBody>
          <a:bodyPr wrap="square" lIns="90000" tIns="90000" rIns="90000" bIns="90000" rtlCol="0">
            <a:spAutoFit/>
          </a:bodyPr>
          <a:lstStyle/>
          <a:p>
            <a:r>
              <a:rPr lang="en-US" sz="1100" dirty="0"/>
              <a:t>Quelles sont les stratégies permettant d'impliquer les personnes les plus difficiles à impliquer ?</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4998279"/>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5021394"/>
            <a:ext cx="1309210" cy="1705252"/>
          </a:xfrm>
          <a:prstGeom prst="rect">
            <a:avLst/>
          </a:prstGeom>
          <a:noFill/>
          <a:ln>
            <a:noFill/>
          </a:ln>
        </p:spPr>
        <p:txBody>
          <a:bodyPr wrap="square" lIns="90000" tIns="90000" rIns="90000" bIns="90000" rtlCol="0">
            <a:spAutoFit/>
          </a:bodyPr>
          <a:lstStyle/>
          <a:p>
            <a:r>
              <a:rPr lang="en-US" sz="1100" dirty="0"/>
              <a:t>Comment s'assurer que l'engagement des hommes aidants ne prive pas les femmes de leur autonomie et ne diminue pas l'engagement des mères ?</a:t>
            </a:r>
          </a:p>
        </p:txBody>
      </p:sp>
      <p:sp>
        <p:nvSpPr>
          <p:cNvPr id="9" name="Rectangle 8">
            <a:extLst>
              <a:ext uri="{FF2B5EF4-FFF2-40B4-BE49-F238E27FC236}">
                <a16:creationId xmlns:a16="http://schemas.microsoft.com/office/drawing/2014/main" id="{93AF66B0-3280-DE02-8E5F-9597DF8DEC4E}"/>
              </a:ext>
            </a:extLst>
          </p:cNvPr>
          <p:cNvSpPr/>
          <p:nvPr/>
        </p:nvSpPr>
        <p:spPr>
          <a:xfrm>
            <a:off x="2504861" y="6935823"/>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285687F-B2F2-9658-68CD-89A80144DACE}"/>
              </a:ext>
            </a:extLst>
          </p:cNvPr>
          <p:cNvSpPr txBox="1"/>
          <p:nvPr/>
        </p:nvSpPr>
        <p:spPr>
          <a:xfrm>
            <a:off x="1010432" y="6958938"/>
            <a:ext cx="1309210" cy="858866"/>
          </a:xfrm>
          <a:prstGeom prst="rect">
            <a:avLst/>
          </a:prstGeom>
          <a:noFill/>
          <a:ln>
            <a:noFill/>
          </a:ln>
        </p:spPr>
        <p:txBody>
          <a:bodyPr wrap="square" lIns="90000" tIns="90000" rIns="90000" bIns="90000" rtlCol="0">
            <a:spAutoFit/>
          </a:bodyPr>
          <a:lstStyle/>
          <a:p>
            <a:r>
              <a:rPr lang="en-US" sz="1100" dirty="0"/>
              <a:t>Comment faire participer les femmes si les hommes sont considérés comme le chef de famille ?</a:t>
            </a:r>
          </a:p>
        </p:txBody>
      </p:sp>
    </p:spTree>
    <p:extLst>
      <p:ext uri="{BB962C8B-B14F-4D97-AF65-F5344CB8AC3E}">
        <p14:creationId xmlns:p14="http://schemas.microsoft.com/office/powerpoint/2010/main" val="3846745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 RENFORCEMENT DE LA FAMILLE TOUT AU LONG DU PROCESSUS DE GESTION DU CAS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1625489"/>
            <a:ext cx="5262998" cy="461665"/>
          </a:xfrm>
          <a:prstGeom prst="rect">
            <a:avLst/>
          </a:prstGeom>
          <a:noFill/>
        </p:spPr>
        <p:txBody>
          <a:bodyPr wrap="square" rtlCol="0">
            <a:spAutoFit/>
          </a:bodyPr>
          <a:lstStyle/>
          <a:p>
            <a:r>
              <a:rPr lang="en-US" sz="1200" b="1" spc="300" dirty="0">
                <a:solidFill>
                  <a:schemeClr val="tx1"/>
                </a:solidFill>
              </a:rPr>
              <a:t>LE RENFORCEMENT DE LA FAMILLE TOUT AU LONG DU PROCESSUS DE GESTION DU DOSSIER </a:t>
            </a:r>
          </a:p>
        </p:txBody>
      </p:sp>
      <p:graphicFrame>
        <p:nvGraphicFramePr>
          <p:cNvPr id="3" name="Table 3">
            <a:extLst>
              <a:ext uri="{FF2B5EF4-FFF2-40B4-BE49-F238E27FC236}">
                <a16:creationId xmlns:a16="http://schemas.microsoft.com/office/drawing/2014/main" id="{B8C2A848-E0E2-9404-4ED6-DDD9284F56B4}"/>
              </a:ext>
            </a:extLst>
          </p:cNvPr>
          <p:cNvGraphicFramePr>
            <a:graphicFrameLocks noGrp="1"/>
          </p:cNvGraphicFramePr>
          <p:nvPr>
            <p:extLst>
              <p:ext uri="{D42A27DB-BD31-4B8C-83A1-F6EECF244321}">
                <p14:modId xmlns:p14="http://schemas.microsoft.com/office/powerpoint/2010/main" val="1611423979"/>
              </p:ext>
            </p:extLst>
          </p:nvPr>
        </p:nvGraphicFramePr>
        <p:xfrm>
          <a:off x="1013200" y="2331719"/>
          <a:ext cx="5226892" cy="6731256"/>
        </p:xfrm>
        <a:graphic>
          <a:graphicData uri="http://schemas.openxmlformats.org/drawingml/2006/table">
            <a:tbl>
              <a:tblPr firstRow="1" bandRow="1">
                <a:tableStyleId>{5C22544A-7EE6-4342-B048-85BDC9FD1C3A}</a:tableStyleId>
              </a:tblPr>
              <a:tblGrid>
                <a:gridCol w="1313311">
                  <a:extLst>
                    <a:ext uri="{9D8B030D-6E8A-4147-A177-3AD203B41FA5}">
                      <a16:colId xmlns:a16="http://schemas.microsoft.com/office/drawing/2014/main" val="934674215"/>
                    </a:ext>
                  </a:extLst>
                </a:gridCol>
                <a:gridCol w="3913581">
                  <a:extLst>
                    <a:ext uri="{9D8B030D-6E8A-4147-A177-3AD203B41FA5}">
                      <a16:colId xmlns:a16="http://schemas.microsoft.com/office/drawing/2014/main" val="2952215848"/>
                    </a:ext>
                  </a:extLst>
                </a:gridCol>
              </a:tblGrid>
              <a:tr h="1121876">
                <a:tc>
                  <a:txBody>
                    <a:bodyPr/>
                    <a:lstStyle/>
                    <a:p>
                      <a:r>
                        <a:rPr lang="en-US" sz="1100" b="1" dirty="0">
                          <a:solidFill>
                            <a:schemeClr val="tx1"/>
                          </a:solidFill>
                        </a:rPr>
                        <a:t>Identification et enregistrement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687100"/>
                  </a:ext>
                </a:extLst>
              </a:tr>
              <a:tr h="1121876">
                <a:tc>
                  <a:txBody>
                    <a:bodyPr/>
                    <a:lstStyle/>
                    <a:p>
                      <a:r>
                        <a:rPr lang="en-US" sz="1100" b="1" dirty="0">
                          <a:solidFill>
                            <a:schemeClr val="tx1"/>
                          </a:solidFill>
                        </a:rPr>
                        <a:t>Evaluation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7819245"/>
                  </a:ext>
                </a:extLst>
              </a:tr>
              <a:tr h="1121876">
                <a:tc>
                  <a:txBody>
                    <a:bodyPr/>
                    <a:lstStyle/>
                    <a:p>
                      <a:r>
                        <a:rPr lang="en-US" sz="1100" b="1" dirty="0">
                          <a:solidFill>
                            <a:schemeClr val="tx1"/>
                          </a:solidFill>
                        </a:rPr>
                        <a:t>Planification des cas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554027"/>
                  </a:ext>
                </a:extLst>
              </a:tr>
              <a:tr h="1121876">
                <a:tc>
                  <a:txBody>
                    <a:bodyPr/>
                    <a:lstStyle/>
                    <a:p>
                      <a:r>
                        <a:rPr lang="en-US" sz="1100" b="1" dirty="0">
                          <a:solidFill>
                            <a:schemeClr val="tx1"/>
                          </a:solidFill>
                        </a:rPr>
                        <a:t>Mise en œuvre du plan d'action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748985"/>
                  </a:ext>
                </a:extLst>
              </a:tr>
              <a:tr h="1121876">
                <a:tc>
                  <a:txBody>
                    <a:bodyPr/>
                    <a:lstStyle/>
                    <a:p>
                      <a:r>
                        <a:rPr lang="en-US" sz="1100" b="1" dirty="0">
                          <a:solidFill>
                            <a:schemeClr val="tx1"/>
                          </a:solidFill>
                        </a:rPr>
                        <a:t>Suivi et révision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2737730"/>
                  </a:ext>
                </a:extLst>
              </a:tr>
              <a:tr h="1121876">
                <a:tc>
                  <a:txBody>
                    <a:bodyPr/>
                    <a:lstStyle/>
                    <a:p>
                      <a:r>
                        <a:rPr lang="en-US" sz="1100" b="1" dirty="0" err="1">
                          <a:solidFill>
                            <a:schemeClr val="tx1"/>
                          </a:solidFill>
                        </a:rPr>
                        <a:t>Clôture</a:t>
                      </a:r>
                      <a:r>
                        <a:rPr lang="en-US" sz="1100" b="1" dirty="0">
                          <a:solidFill>
                            <a:schemeClr val="tx1"/>
                          </a:solidFill>
                        </a:rPr>
                        <a:t> du </a:t>
                      </a:r>
                      <a:r>
                        <a:rPr lang="en-US" sz="1100" b="1" dirty="0" err="1">
                          <a:solidFill>
                            <a:schemeClr val="tx1"/>
                          </a:solidFill>
                        </a:rPr>
                        <a:t>cas</a:t>
                      </a:r>
                      <a:endParaRPr lang="en-US" sz="11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6074337"/>
                  </a:ext>
                </a:extLst>
              </a:tr>
            </a:tbl>
          </a:graphicData>
        </a:graphic>
      </p:graphicFrame>
    </p:spTree>
    <p:extLst>
      <p:ext uri="{BB962C8B-B14F-4D97-AF65-F5344CB8AC3E}">
        <p14:creationId xmlns:p14="http://schemas.microsoft.com/office/powerpoint/2010/main" val="210007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693400"/>
            <a:ext cx="5262998" cy="276999"/>
          </a:xfrm>
          <a:prstGeom prst="rect">
            <a:avLst/>
          </a:prstGeom>
          <a:noFill/>
        </p:spPr>
        <p:txBody>
          <a:bodyPr wrap="square" rtlCol="0">
            <a:spAutoFit/>
          </a:bodyPr>
          <a:lstStyle/>
          <a:p>
            <a:r>
              <a:rPr lang="en-US" sz="1200" b="1" spc="300" dirty="0">
                <a:solidFill>
                  <a:schemeClr val="tx1"/>
                </a:solidFill>
              </a:rPr>
              <a:t>PLANIFICATION DES CAS : SERVICES AUX FAMILLES ET AUX MÉNAGES </a:t>
            </a:r>
          </a:p>
        </p:txBody>
      </p:sp>
      <p:grpSp>
        <p:nvGrpSpPr>
          <p:cNvPr id="12" name="Group 11">
            <a:extLst>
              <a:ext uri="{FF2B5EF4-FFF2-40B4-BE49-F238E27FC236}">
                <a16:creationId xmlns:a16="http://schemas.microsoft.com/office/drawing/2014/main" id="{D9DA28A8-072E-37B1-EE8C-6D709C5FEBFD}"/>
              </a:ext>
            </a:extLst>
          </p:cNvPr>
          <p:cNvGrpSpPr/>
          <p:nvPr/>
        </p:nvGrpSpPr>
        <p:grpSpPr>
          <a:xfrm>
            <a:off x="1381996" y="1424658"/>
            <a:ext cx="4878101" cy="7056684"/>
            <a:chOff x="2129336" y="3501598"/>
            <a:chExt cx="2705224" cy="3913390"/>
          </a:xfrm>
        </p:grpSpPr>
        <p:sp>
          <p:nvSpPr>
            <p:cNvPr id="4" name="Oval 3">
              <a:extLst>
                <a:ext uri="{FF2B5EF4-FFF2-40B4-BE49-F238E27FC236}">
                  <a16:creationId xmlns:a16="http://schemas.microsoft.com/office/drawing/2014/main" id="{125FE275-C885-1673-E863-7ADEA3D92D62}"/>
                </a:ext>
              </a:extLst>
            </p:cNvPr>
            <p:cNvSpPr/>
            <p:nvPr/>
          </p:nvSpPr>
          <p:spPr>
            <a:xfrm>
              <a:off x="2129336" y="3501598"/>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6" name="Oval 5">
              <a:extLst>
                <a:ext uri="{FF2B5EF4-FFF2-40B4-BE49-F238E27FC236}">
                  <a16:creationId xmlns:a16="http://schemas.microsoft.com/office/drawing/2014/main" id="{DBCA7BC4-D127-7F46-FBFC-C36671CE8229}"/>
                </a:ext>
              </a:extLst>
            </p:cNvPr>
            <p:cNvSpPr/>
            <p:nvPr/>
          </p:nvSpPr>
          <p:spPr>
            <a:xfrm>
              <a:off x="2138559" y="4718987"/>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7" name="Rectangle: Rounded Corners 6">
            <a:extLst>
              <a:ext uri="{FF2B5EF4-FFF2-40B4-BE49-F238E27FC236}">
                <a16:creationId xmlns:a16="http://schemas.microsoft.com/office/drawing/2014/main" id="{18DFCA0E-FC92-6AB5-D31C-695FBA0573F4}"/>
              </a:ext>
            </a:extLst>
          </p:cNvPr>
          <p:cNvSpPr/>
          <p:nvPr/>
        </p:nvSpPr>
        <p:spPr>
          <a:xfrm>
            <a:off x="1008696" y="2082643"/>
            <a:ext cx="1098707"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Enfant</a:t>
            </a:r>
            <a:endParaRPr lang="en-US" sz="1100" b="1" dirty="0">
              <a:solidFill>
                <a:schemeClr val="tx1"/>
              </a:solidFill>
              <a:cs typeface="Arial" panose="020B0604020202020204" pitchFamily="34" charset="0"/>
            </a:endParaRPr>
          </a:p>
        </p:txBody>
      </p:sp>
      <p:sp>
        <p:nvSpPr>
          <p:cNvPr id="8" name="Rectangle: Rounded Corners 7">
            <a:extLst>
              <a:ext uri="{FF2B5EF4-FFF2-40B4-BE49-F238E27FC236}">
                <a16:creationId xmlns:a16="http://schemas.microsoft.com/office/drawing/2014/main" id="{2AD2E41A-9463-D479-9B50-B6A0508E20D3}"/>
              </a:ext>
            </a:extLst>
          </p:cNvPr>
          <p:cNvSpPr/>
          <p:nvPr/>
        </p:nvSpPr>
        <p:spPr>
          <a:xfrm>
            <a:off x="1008696" y="4834090"/>
            <a:ext cx="1440568"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Famille / ménage</a:t>
            </a:r>
            <a:endParaRPr lang="en-US" sz="1100" b="1" dirty="0">
              <a:solidFill>
                <a:schemeClr val="tx1"/>
              </a:solidFill>
              <a:cs typeface="Arial" panose="020B0604020202020204" pitchFamily="34" charset="0"/>
            </a:endParaRPr>
          </a:p>
        </p:txBody>
      </p:sp>
      <p:sp>
        <p:nvSpPr>
          <p:cNvPr id="9" name="Rectangle: Rounded Corners 8">
            <a:extLst>
              <a:ext uri="{FF2B5EF4-FFF2-40B4-BE49-F238E27FC236}">
                <a16:creationId xmlns:a16="http://schemas.microsoft.com/office/drawing/2014/main" id="{764DA9A4-DFFE-9859-E820-0D027097F226}"/>
              </a:ext>
            </a:extLst>
          </p:cNvPr>
          <p:cNvSpPr/>
          <p:nvPr/>
        </p:nvSpPr>
        <p:spPr>
          <a:xfrm>
            <a:off x="996287" y="7490671"/>
            <a:ext cx="1318372" cy="288129"/>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aidants</a:t>
            </a:r>
            <a:endParaRPr lang="en-US" sz="1100" dirty="0">
              <a:solidFill>
                <a:schemeClr val="tx1"/>
              </a:solidFill>
              <a:cs typeface="Arial" panose="020B0604020202020204" pitchFamily="34" charset="0"/>
            </a:endParaRPr>
          </a:p>
        </p:txBody>
      </p:sp>
      <p:sp>
        <p:nvSpPr>
          <p:cNvPr id="10" name="TextBox 9">
            <a:extLst>
              <a:ext uri="{FF2B5EF4-FFF2-40B4-BE49-F238E27FC236}">
                <a16:creationId xmlns:a16="http://schemas.microsoft.com/office/drawing/2014/main" id="{0E36B3F1-B2F3-17C9-C05F-AFAF5061EDF8}"/>
              </a:ext>
            </a:extLst>
          </p:cNvPr>
          <p:cNvSpPr txBox="1"/>
          <p:nvPr/>
        </p:nvSpPr>
        <p:spPr>
          <a:xfrm>
            <a:off x="996287" y="7781866"/>
            <a:ext cx="1336819" cy="430887"/>
          </a:xfrm>
          <a:prstGeom prst="rect">
            <a:avLst/>
          </a:prstGeom>
          <a:noFill/>
        </p:spPr>
        <p:txBody>
          <a:bodyPr wrap="square">
            <a:spAutoFit/>
          </a:bodyPr>
          <a:lstStyle/>
          <a:p>
            <a:pPr algn="ctr"/>
            <a:r>
              <a:rPr lang="en-GB" sz="1100" dirty="0">
                <a:cs typeface="Arial" panose="020B0604020202020204" pitchFamily="34" charset="0"/>
              </a:rPr>
              <a:t>(considérer les hommes et les femmes)</a:t>
            </a:r>
            <a:endParaRPr lang="en-US" sz="1100" dirty="0"/>
          </a:p>
        </p:txBody>
      </p:sp>
    </p:spTree>
    <p:extLst>
      <p:ext uri="{BB962C8B-B14F-4D97-AF65-F5344CB8AC3E}">
        <p14:creationId xmlns:p14="http://schemas.microsoft.com/office/powerpoint/2010/main" val="190181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 SÉPARATION ET RENFORCEMENT DE LA FAMILLE</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E3A059A0-6D01-E834-39AA-EDF01764C066}"/>
              </a:ext>
            </a:extLst>
          </p:cNvPr>
          <p:cNvSpPr txBox="1"/>
          <p:nvPr/>
        </p:nvSpPr>
        <p:spPr>
          <a:xfrm>
            <a:off x="996287" y="1394656"/>
            <a:ext cx="5262998" cy="461665"/>
          </a:xfrm>
          <a:prstGeom prst="rect">
            <a:avLst/>
          </a:prstGeom>
          <a:noFill/>
        </p:spPr>
        <p:txBody>
          <a:bodyPr wrap="square" rtlCol="0">
            <a:spAutoFit/>
          </a:bodyPr>
          <a:lstStyle/>
          <a:p>
            <a:r>
              <a:rPr lang="en-US" sz="1200" b="1" spc="300" dirty="0">
                <a:solidFill>
                  <a:schemeClr val="tx1"/>
                </a:solidFill>
              </a:rPr>
              <a:t>LES TYPES DE SOINS ALTERNATIFS ET LES FACTEURS DE RISQUE ET DE PROTECTION ASSOCIÉS</a:t>
            </a:r>
          </a:p>
        </p:txBody>
      </p:sp>
      <p:sp>
        <p:nvSpPr>
          <p:cNvPr id="53" name="TextBox 52">
            <a:extLst>
              <a:ext uri="{FF2B5EF4-FFF2-40B4-BE49-F238E27FC236}">
                <a16:creationId xmlns:a16="http://schemas.microsoft.com/office/drawing/2014/main" id="{F4E29C8E-18FA-2832-81D2-64259A7539D7}"/>
              </a:ext>
            </a:extLst>
          </p:cNvPr>
          <p:cNvSpPr txBox="1"/>
          <p:nvPr/>
        </p:nvSpPr>
        <p:spPr>
          <a:xfrm>
            <a:off x="996287" y="2150361"/>
            <a:ext cx="5231258" cy="280140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SOINS À L'ENFANCE </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La prise en charge par la parenté est une prise en charge familiale au sein de la famille élargie de l'enfant ou avec des amis proches de la famille connus de l'enfant, qu'elle soit de nature formelle ou informelle.</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La prise en charge par la parenté offre souvent la meilleure option et devrait être envisagée en premier lieu, conformément à la législation nationale, le cas échéant. Toutefois, si la prise en charge par la parenté peut offrir une prise en charge de bonne qualité, il ne faut jamais supposer que, parce que les enfants sont dans une famille élargie, ils sont protégés ou n'ont plus besoin d'être réunis avec leur famille biologique. Dans certaines parties du monde, la prise en charge par la famille n'est pas traditionnellement utilisée comme un moyen de protéger et de prendre soin d'un enfant qui n'a pas de famille, mais comme un moyen d'échange pour le bénéfice perçu de la famille biologique, de la personne qui s'occupe de l'enfant ou de l'enfant. </a:t>
            </a:r>
          </a:p>
        </p:txBody>
      </p:sp>
    </p:spTree>
    <p:extLst>
      <p:ext uri="{BB962C8B-B14F-4D97-AF65-F5344CB8AC3E}">
        <p14:creationId xmlns:p14="http://schemas.microsoft.com/office/powerpoint/2010/main" val="3432786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233897" cy="4612801"/>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protection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Environnement familial, avec la famille élargie ou parfois d'autres personnes très proches des parents/de l'enfant</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Attention individuelle, continuité des soins et possibilité d'un attachement sain avec l'aidant principal</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Possibilité de développer et de maintenir des liens avec les membres de la famille élargie ou d'autres membres du ménage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L'enfant reste dans sa propre famille et dans sa propre communauté et maintient des liens avec les membres de la communauté.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L'enfant est intégré dans la communauté, utilise les services communautaires tels que les écoles et les dispensaires, et court moins le risque d'être ciblé et stigmatisé.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Probabilité de rester en contact avec les parents par l'intermédiaire de la famille</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429000" y="699799"/>
            <a:ext cx="2830286" cy="4975080"/>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risque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Risque de négligence, de maltraitance, de discrimination ou d'exploitation des enfants, bien que cela soit plus probable dans le cadre d'une prise en charge familiale sans lien de parenté.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personne qui s'occupe de l'enfant peut attendre de lui qu'il gagne sa vie en travaillant à la maison, comme domestique ou à l'extérieur.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Résistance des accueillants familiaux à l'officialisation/au suivi de l'arrangement de prise en charge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Résistance des familles d'accueil à la recherche et au regroupement familial</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déjà pris en charge par la famille élargie peuvent être "cachés" et difficiles à identifier.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Même les enfants initialement enregistrés peuvent ne pas être retrouvés si la famille déménage sans en informer les autorités compétentes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 placement risque de devenir une solution de soins de longue durée par défaut, sans que le regroupement familial ne soit recherché.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Séparation secondaire/rupture des dispositifs de prise en charge : les familles stressées ou vivant dans des conditions de pauvreté ou de précarité extrêmes peuvent ne pas être en mesure de maintenir le dispositif.</a:t>
            </a:r>
          </a:p>
        </p:txBody>
      </p:sp>
      <p:sp>
        <p:nvSpPr>
          <p:cNvPr id="58" name="TextBox 57">
            <a:extLst>
              <a:ext uri="{FF2B5EF4-FFF2-40B4-BE49-F238E27FC236}">
                <a16:creationId xmlns:a16="http://schemas.microsoft.com/office/drawing/2014/main" id="{B8425944-3AB0-71B4-0277-14A1C800A954}"/>
              </a:ext>
            </a:extLst>
          </p:cNvPr>
          <p:cNvSpPr txBox="1"/>
          <p:nvPr/>
        </p:nvSpPr>
        <p:spPr>
          <a:xfrm>
            <a:off x="996288" y="6402787"/>
            <a:ext cx="3201906" cy="351035"/>
          </a:xfrm>
          <a:prstGeom prst="rect">
            <a:avLst/>
          </a:prstGeom>
          <a:noFill/>
          <a:ln>
            <a:noFill/>
          </a:ln>
        </p:spPr>
        <p:txBody>
          <a:bodyPr wrap="square" lIns="90000" tIns="90000" rIns="90000" bIns="90000" rtlCol="0">
            <a:spAutoFit/>
          </a:bodyPr>
          <a:lstStyle/>
          <a:p>
            <a:r>
              <a:rPr lang="en-US" sz="1100" b="1" dirty="0"/>
              <a:t>Renforcement de la famille dans le cadre du placement familial :</a:t>
            </a:r>
          </a:p>
        </p:txBody>
      </p:sp>
      <p:sp>
        <p:nvSpPr>
          <p:cNvPr id="59" name="Rectangle 58">
            <a:extLst>
              <a:ext uri="{FF2B5EF4-FFF2-40B4-BE49-F238E27FC236}">
                <a16:creationId xmlns:a16="http://schemas.microsoft.com/office/drawing/2014/main" id="{D5A6D33F-8878-443B-BA56-913CD07D7A92}"/>
              </a:ext>
            </a:extLst>
          </p:cNvPr>
          <p:cNvSpPr/>
          <p:nvPr/>
        </p:nvSpPr>
        <p:spPr>
          <a:xfrm>
            <a:off x="996288" y="7026442"/>
            <a:ext cx="5262998" cy="210793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0" name="Group 59">
            <a:extLst>
              <a:ext uri="{FF2B5EF4-FFF2-40B4-BE49-F238E27FC236}">
                <a16:creationId xmlns:a16="http://schemas.microsoft.com/office/drawing/2014/main" id="{4673AF89-65FD-8AE6-EDB6-8573340D184D}"/>
              </a:ext>
            </a:extLst>
          </p:cNvPr>
          <p:cNvGrpSpPr/>
          <p:nvPr/>
        </p:nvGrpSpPr>
        <p:grpSpPr>
          <a:xfrm>
            <a:off x="5296474" y="7890284"/>
            <a:ext cx="1130475" cy="1037621"/>
            <a:chOff x="10788562" y="3518124"/>
            <a:chExt cx="1130475" cy="1037621"/>
          </a:xfrm>
        </p:grpSpPr>
        <p:grpSp>
          <p:nvGrpSpPr>
            <p:cNvPr id="61" name="Group 60">
              <a:extLst>
                <a:ext uri="{FF2B5EF4-FFF2-40B4-BE49-F238E27FC236}">
                  <a16:creationId xmlns:a16="http://schemas.microsoft.com/office/drawing/2014/main" id="{BDBF7140-86FB-1FE2-8763-3B5373C072BA}"/>
                </a:ext>
              </a:extLst>
            </p:cNvPr>
            <p:cNvGrpSpPr/>
            <p:nvPr/>
          </p:nvGrpSpPr>
          <p:grpSpPr>
            <a:xfrm>
              <a:off x="10788562" y="3518124"/>
              <a:ext cx="1130475" cy="1037621"/>
              <a:chOff x="7772249" y="5449773"/>
              <a:chExt cx="500332" cy="459236"/>
            </a:xfrm>
          </p:grpSpPr>
          <p:sp>
            <p:nvSpPr>
              <p:cNvPr id="65" name="Trapezoid 64">
                <a:extLst>
                  <a:ext uri="{FF2B5EF4-FFF2-40B4-BE49-F238E27FC236}">
                    <a16:creationId xmlns:a16="http://schemas.microsoft.com/office/drawing/2014/main" id="{D59C7EB7-2C7F-88F0-57CE-F743869FC5FE}"/>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ectangle 65">
                <a:extLst>
                  <a:ext uri="{FF2B5EF4-FFF2-40B4-BE49-F238E27FC236}">
                    <a16:creationId xmlns:a16="http://schemas.microsoft.com/office/drawing/2014/main" id="{A506C13A-7E64-0F1B-531F-5F511A8F208A}"/>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2" name="Group 61">
              <a:extLst>
                <a:ext uri="{FF2B5EF4-FFF2-40B4-BE49-F238E27FC236}">
                  <a16:creationId xmlns:a16="http://schemas.microsoft.com/office/drawing/2014/main" id="{956940A1-0423-1BDE-804A-DA952AE5DA5F}"/>
                </a:ext>
              </a:extLst>
            </p:cNvPr>
            <p:cNvGrpSpPr/>
            <p:nvPr/>
          </p:nvGrpSpPr>
          <p:grpSpPr>
            <a:xfrm>
              <a:off x="11219739" y="3812476"/>
              <a:ext cx="254533" cy="565794"/>
              <a:chOff x="8471006" y="1370604"/>
              <a:chExt cx="254533" cy="565794"/>
            </a:xfrm>
          </p:grpSpPr>
          <p:sp>
            <p:nvSpPr>
              <p:cNvPr id="63" name="Round Same Side Corner Rectangle 21">
                <a:extLst>
                  <a:ext uri="{FF2B5EF4-FFF2-40B4-BE49-F238E27FC236}">
                    <a16:creationId xmlns:a16="http://schemas.microsoft.com/office/drawing/2014/main" id="{E6AD4D86-C588-1072-5B90-753BB83EB2D1}"/>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Oval 63">
                <a:extLst>
                  <a:ext uri="{FF2B5EF4-FFF2-40B4-BE49-F238E27FC236}">
                    <a16:creationId xmlns:a16="http://schemas.microsoft.com/office/drawing/2014/main" id="{8FDAE11E-62A7-2D21-A7A6-07816CD1DDB4}"/>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416966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895712"/>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SOINS AUX PERSONNES ÂGÉES</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Situations dans lesquelles les enfants sont pris en charge par un ménage extérieur à leur famille. </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Le placement familial est généralement considéré comme un arrangement temporaire et, dans la plupart des cas, les parents biologiques conservent leurs droits et responsabilités parentaux. Le dispositif de prise en charge est géré par une autorité compétente qui place l'enfant dans l'environnement domestique d'une famille qui a été sélectionnée, préparée et autorisée à fournir cette prise en charge, qui est supervisée et qui peut bénéficier d'une aide financière et/ou non financière pour ce faire.</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918308"/>
            <a:ext cx="5262997" cy="3888244"/>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Points clés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 placement familial fait également référence à des arrangements traditionnels ou informels qui n'impliquent pas de tiers, mais qui peuvent être approuvés ou soutenus par la communauté et qui peuvent impliquer des droits et des obligations de part et d'autre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Des dispositifs de type "famille d'accueil" peuvent apparaître spontanément dans des situations d'urgence, lorsque des familles prennent en charge un enfant qui n'a pas de lien de parenté avec elles ou qui leur est inconnu. Ces arrangements doivent être identifiés d'une manière qui ne perturbe pas le dispositif de prise en charge afin d'évaluer la qualité de la prise en charge et la nécessité de rechercher la famille, de l'enregistrer et d'instituer un suivi et une surveillance le cas échéant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Dans certaines sociétés, il n'est pas acceptable que les enfants vivent avec des personnes qui n'ont aucun lien de parenté avec eux ; le placement en famille d'accueil peut toujours être possible, mais les normes culturelles doivent être soigneusement prises en considération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Dans d'autres sociétés, il existe une forte tradition de responsabilités communautaires à l'égard des enfants, ce qui ne signifie pas nécessairement que les enfants ainsi pris en charge bénéficient du même niveau de soins que les enfants nés au sein de la famille.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Si le placement en famille d'accueil peut offrir des soins de bonne qualité, il ne faut jamais supposer que parce que les enfants sont dans une famille, ils sont protégés ou n'ont plus besoin d'être réunis avec leur famille biologique. Dans certaines régions du monde, le placement familial n'est pas traditionnellement utilisé comme un moyen de protéger et de prendre soin d'un enfant privé de sa famille, mais comme un moyen d'échange pour le bénéfice perçu de la famille biologique, de la personne qui s'occupe de l'enfant ou de l'enfant.</a:t>
            </a:r>
          </a:p>
        </p:txBody>
      </p:sp>
    </p:spTree>
    <p:extLst>
      <p:ext uri="{BB962C8B-B14F-4D97-AF65-F5344CB8AC3E}">
        <p14:creationId xmlns:p14="http://schemas.microsoft.com/office/powerpoint/2010/main" val="1008132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1983395" cy="4069384"/>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protection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Environnement familial, souvent avec des personnes connues de l'enfant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Attention individuelle, continuité des soins et possibilité d'un attachement sain avec l'aidant principal</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Possibilité de développer et de maintenir des liens avec les autres membres du ménage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L'enfant reste généralement dans sa propre communauté et maintient des liens avec les membres de la communauté.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L'enfant est intégré dans la communauté, utilise les services communautaires tels que les écoles et les dispensaires, et court moins le risque d'être ciblé et stigmatisé.</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5541367"/>
            <a:ext cx="2514600" cy="351035"/>
          </a:xfrm>
          <a:prstGeom prst="rect">
            <a:avLst/>
          </a:prstGeom>
          <a:noFill/>
          <a:ln>
            <a:noFill/>
          </a:ln>
        </p:spPr>
        <p:txBody>
          <a:bodyPr wrap="square" lIns="90000" tIns="90000" rIns="90000" bIns="90000" rtlCol="0">
            <a:spAutoFit/>
          </a:bodyPr>
          <a:lstStyle/>
          <a:p>
            <a:r>
              <a:rPr lang="en-US" sz="1100" b="1" dirty="0"/>
              <a:t>Renforcement de la famille dans le cadre du placement familial :</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6073541"/>
            <a:ext cx="5246857" cy="305120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EEA5667-7F40-6137-1E78-541A3A1DA2ED}"/>
              </a:ext>
            </a:extLst>
          </p:cNvPr>
          <p:cNvSpPr txBox="1"/>
          <p:nvPr/>
        </p:nvSpPr>
        <p:spPr>
          <a:xfrm>
            <a:off x="2979683" y="699799"/>
            <a:ext cx="3263462" cy="4612801"/>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risque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Risque de négligence, de maltraitance, de discrimination ou d'exploitation des enfants - ce risque peut être plus élevé dans les structures d'accueil familial sans lien de parenté.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La personne qui s'occupe de l'enfant peut attendre de lui qu'il gagne sa vie en travaillant à la maison, comme domestique ou à l'extérieur.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Résistance au contrôle de l'organisation des soins par les aidants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Résistance à la recherche de la famille et au regroupement familial de la part des aidants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déjà pris en charge par leur famille peuvent être "cachés" et difficiles à identifier.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Même les enfants initialement enregistrés peuvent ne pas être retrouvés si la famille déménage sans en informer les autorités compétentes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 placement risque de devenir une solution de soins de longue durée par défaut, sans que le regroupement familial ne soit recherché.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Séparation secondaire/rupture des dispositifs de prise en charge : les familles stressées ou vivant dans des conditions de pauvreté ou de précarité extrêmes peuvent ne pas être en mesure de maintenir le dispositif.</a:t>
            </a:r>
          </a:p>
        </p:txBody>
      </p:sp>
      <p:grpSp>
        <p:nvGrpSpPr>
          <p:cNvPr id="44" name="Group 43">
            <a:extLst>
              <a:ext uri="{FF2B5EF4-FFF2-40B4-BE49-F238E27FC236}">
                <a16:creationId xmlns:a16="http://schemas.microsoft.com/office/drawing/2014/main" id="{B26DAC98-8503-80F5-A5AB-0372C333A462}"/>
              </a:ext>
            </a:extLst>
          </p:cNvPr>
          <p:cNvGrpSpPr/>
          <p:nvPr/>
        </p:nvGrpSpPr>
        <p:grpSpPr>
          <a:xfrm>
            <a:off x="4925413" y="7320441"/>
            <a:ext cx="1130475" cy="1037621"/>
            <a:chOff x="10788562" y="3518124"/>
            <a:chExt cx="1130475" cy="1037621"/>
          </a:xfrm>
        </p:grpSpPr>
        <p:grpSp>
          <p:nvGrpSpPr>
            <p:cNvPr id="45" name="Group 44">
              <a:extLst>
                <a:ext uri="{FF2B5EF4-FFF2-40B4-BE49-F238E27FC236}">
                  <a16:creationId xmlns:a16="http://schemas.microsoft.com/office/drawing/2014/main" id="{D84F88E7-5BA9-F121-78D3-7D0616C32829}"/>
                </a:ext>
              </a:extLst>
            </p:cNvPr>
            <p:cNvGrpSpPr/>
            <p:nvPr/>
          </p:nvGrpSpPr>
          <p:grpSpPr>
            <a:xfrm>
              <a:off x="10788562" y="3518124"/>
              <a:ext cx="1130475" cy="1037621"/>
              <a:chOff x="7772249" y="5449773"/>
              <a:chExt cx="500332" cy="459236"/>
            </a:xfrm>
          </p:grpSpPr>
          <p:sp>
            <p:nvSpPr>
              <p:cNvPr id="49" name="Trapezoid 48">
                <a:extLst>
                  <a:ext uri="{FF2B5EF4-FFF2-40B4-BE49-F238E27FC236}">
                    <a16:creationId xmlns:a16="http://schemas.microsoft.com/office/drawing/2014/main" id="{F0FAC913-F9F9-72E1-09B8-BAC48C2E93EF}"/>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3472D51D-51BD-9913-90C9-4BFD556F28B9}"/>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6" name="Group 45">
              <a:extLst>
                <a:ext uri="{FF2B5EF4-FFF2-40B4-BE49-F238E27FC236}">
                  <a16:creationId xmlns:a16="http://schemas.microsoft.com/office/drawing/2014/main" id="{2FB3BBB8-A5EA-F650-2A7D-DA72176FC7C2}"/>
                </a:ext>
              </a:extLst>
            </p:cNvPr>
            <p:cNvGrpSpPr/>
            <p:nvPr/>
          </p:nvGrpSpPr>
          <p:grpSpPr>
            <a:xfrm>
              <a:off x="11219739" y="3812476"/>
              <a:ext cx="254533" cy="565794"/>
              <a:chOff x="8471006" y="1370604"/>
              <a:chExt cx="254533" cy="565794"/>
            </a:xfrm>
          </p:grpSpPr>
          <p:sp>
            <p:nvSpPr>
              <p:cNvPr id="47" name="Round Same Side Corner Rectangle 21">
                <a:extLst>
                  <a:ext uri="{FF2B5EF4-FFF2-40B4-BE49-F238E27FC236}">
                    <a16:creationId xmlns:a16="http://schemas.microsoft.com/office/drawing/2014/main" id="{1937DC9D-A827-E4AD-D414-2E69A946318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1045131D-C071-ACB9-7242-EAE54A57ED9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055868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6" y="706579"/>
            <a:ext cx="5262997" cy="280140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VIE AUTONOME SUPERVISÉE / ASSISTÉE</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Le concept de vie autonome supervisée/soutenue fait référence à un dispositif de prise en charge dans lequel un individu ou un groupe d'enfants, qui peuvent être apparentés ou non, vivent de manière autonome au sein d'une communauté, c'est-à-dire qu'ils ne sont pas pris en charge dans un cadre familial ou résidentiel, y compris les ménages dirigés par un enfant (où les enfants plus jeunes sont pris en charge par un ou plusieurs enfants plus âgés) et les groupes de pairs (où les enfants ont le même âge).</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Les enfants peuvent être soutenus ou supervisés par un membre de la communauté, un mentor spécialement désigné et formé (qui peut être supervisé par un </a:t>
            </a:r>
            <a:r>
              <a:rPr lang="en-US" sz="1100" dirty="0" err="1">
                <a:effectLst/>
                <a:latin typeface="Calibri" panose="020F0502020204030204" pitchFamily="34" charset="0"/>
                <a:ea typeface="Calibri" panose="020F0502020204030204" pitchFamily="34" charset="0"/>
                <a:cs typeface="Arial" panose="020B0604020202020204" pitchFamily="34" charset="0"/>
              </a:rPr>
              <a:t>gestionnaire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cas</a:t>
            </a:r>
            <a:r>
              <a:rPr lang="en-US" sz="1100" dirty="0">
                <a:effectLst/>
                <a:latin typeface="Calibri" panose="020F0502020204030204" pitchFamily="34" charset="0"/>
                <a:ea typeface="Calibri" panose="020F0502020204030204" pitchFamily="34" charset="0"/>
                <a:cs typeface="Arial" panose="020B0604020202020204" pitchFamily="34" charset="0"/>
              </a:rPr>
              <a:t>) et/ou par un </a:t>
            </a:r>
            <a:r>
              <a:rPr lang="en-US" sz="1100" dirty="0" err="1">
                <a:effectLst/>
                <a:latin typeface="Calibri" panose="020F0502020204030204" pitchFamily="34" charset="0"/>
                <a:ea typeface="Calibri" panose="020F0502020204030204" pitchFamily="34" charset="0"/>
                <a:cs typeface="Arial" panose="020B0604020202020204" pitchFamily="34" charset="0"/>
              </a:rPr>
              <a:t>gestionnaire</a:t>
            </a:r>
            <a:r>
              <a:rPr lang="en-US" sz="1100" dirty="0">
                <a:effectLst/>
                <a:latin typeface="Calibri" panose="020F0502020204030204" pitchFamily="34" charset="0"/>
                <a:ea typeface="Calibri" panose="020F0502020204030204" pitchFamily="34" charset="0"/>
                <a:cs typeface="Arial" panose="020B0604020202020204" pitchFamily="34" charset="0"/>
              </a:rPr>
              <a:t> de </a:t>
            </a:r>
            <a:r>
              <a:rPr lang="en-US" sz="1100" dirty="0" err="1">
                <a:effectLst/>
                <a:latin typeface="Calibri" panose="020F0502020204030204" pitchFamily="34" charset="0"/>
                <a:ea typeface="Calibri" panose="020F0502020204030204" pitchFamily="34" charset="0"/>
                <a:cs typeface="Arial" panose="020B0604020202020204" pitchFamily="34" charset="0"/>
              </a:rPr>
              <a:t>cas</a:t>
            </a:r>
            <a:r>
              <a:rPr lang="en-US" sz="1100" dirty="0">
                <a:effectLst/>
                <a:latin typeface="Calibri" panose="020F0502020204030204" pitchFamily="34" charset="0"/>
                <a:ea typeface="Calibri" panose="020F0502020204030204" pitchFamily="34" charset="0"/>
                <a:cs typeface="Arial" panose="020B0604020202020204" pitchFamily="34" charset="0"/>
              </a:rPr>
              <a:t>. Cette formule peut s'avérer efficace pour les enfants pour lesquels il est difficile de trouver une famille d'accueil (par exemple, les garçons adolescents) et/ou les enfants qui peuvent avoir des difficultés à s'installer dans un environnement familial.</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414153"/>
            <a:ext cx="5262997" cy="4612801"/>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Points clés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L'enfant ou les enfants vivent sans être pris en charge par un adulte à temps plein.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Convient aux enfants âgés d'au moins 15 ans, sauf dans le cas d'enfants plus jeunes vivant avec un frère ou une sœur plus âgé(e) de 15 ans ou plus, lorsque cela est dans leur intérêt.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arrangements peuvent être spontanés ou organisés par un acteur externe.</a:t>
            </a:r>
          </a:p>
          <a:p>
            <a:pPr marL="171450" lvl="0" indent="-171450">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Mentor</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Une personne, généralement un adulte, à qui l'on confie ou qui assume la responsabilité d'être le conseiller de confiance d'un enfant ou d'un groupe d'enfants. </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 mentor est généralement une personne plus expérimentée ou mieux informée de la communauté, peut-être un membre d'un groupe communautaire, ou dans certains cas, les mentors peuvent être employés par les autorités locales.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aide l'enfant à faire face aux défis quotidiens, lui apporte un soutien et des soins appropriés et le met en contact avec des perspectives d'épanouissement personnel et de développement, ainsi qu'avec des opportunités sociales et économiques.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 Les mentors ne vivent généralement pas avec les enfants, mais leur rendent régulièrement visite et leur apportent le soutien nécessaire.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 mentor n'a pas de responsabilité légale à l'égard des enfants et il est peu probable qu'il soit mentionné dans les législations nationales.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Un mentor ne doit pas être confondu avec un tuteur qui est généralement désigné par les juridictions nationales pour protéger l'intérêt supérieur et le bien-être général d'un enfant.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Lorsqu'il y a un mentor et un tuteur, il est important qu'ils communiquent entre eux afin de transmettre à l'enfant des messages similaires.</a:t>
            </a:r>
          </a:p>
        </p:txBody>
      </p:sp>
    </p:spTree>
    <p:extLst>
      <p:ext uri="{BB962C8B-B14F-4D97-AF65-F5344CB8AC3E}">
        <p14:creationId xmlns:p14="http://schemas.microsoft.com/office/powerpoint/2010/main" val="1425967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557680" cy="2076851"/>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a:t>
            </a:r>
            <a:r>
              <a:rPr lang="en-US" sz="1100" b="1" dirty="0">
                <a:effectLst/>
                <a:latin typeface="Calibri" panose="020F0502020204030204" pitchFamily="34" charset="0"/>
                <a:ea typeface="Calibri" panose="020F0502020204030204" pitchFamily="34" charset="0"/>
                <a:cs typeface="Arial" panose="020B0604020202020204" pitchFamily="34" charset="0"/>
              </a:rPr>
              <a:t>protection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sont capables de conserver leur indépendance et de développer leur résilience, en particulier lorsqu'ils reçoivent le soutien des membres/structures de la communauté. Cela peut les aider à passer à l'âge adulte.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groupes de frères et sœurs restent ensemble ; possibilités d'attachement sain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groupes d'enfants qui ont pu former un lien peuvent rester ensemble</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553968" y="699799"/>
            <a:ext cx="2705318" cy="265457"/>
          </a:xfrm>
          <a:prstGeom prst="rect">
            <a:avLst/>
          </a:prstGeom>
          <a:noFill/>
        </p:spPr>
        <p:txBody>
          <a:bodyPr wrap="square">
            <a:spAutoFit/>
          </a:bodyPr>
          <a:lstStyle/>
          <a:p>
            <a:pPr>
              <a:lnSpc>
                <a:spcPct val="107000"/>
              </a:lnSpc>
            </a:pP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3828042"/>
            <a:ext cx="4048678" cy="351035"/>
          </a:xfrm>
          <a:prstGeom prst="rect">
            <a:avLst/>
          </a:prstGeom>
          <a:noFill/>
          <a:ln>
            <a:noFill/>
          </a:ln>
        </p:spPr>
        <p:txBody>
          <a:bodyPr wrap="square" lIns="90000" tIns="90000" rIns="90000" bIns="90000" rtlCol="0">
            <a:spAutoFit/>
          </a:bodyPr>
          <a:lstStyle/>
          <a:p>
            <a:r>
              <a:rPr lang="en-US" sz="1100" b="1" dirty="0"/>
              <a:t>Renforcement de la famille dans le cadre de l'aide à l'autonomie :</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4326253"/>
            <a:ext cx="5262998" cy="267042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1EF884B-2250-057C-E0AD-F95A8E8F5377}"/>
              </a:ext>
            </a:extLst>
          </p:cNvPr>
          <p:cNvSpPr txBox="1"/>
          <p:nvPr/>
        </p:nvSpPr>
        <p:spPr>
          <a:xfrm>
            <a:off x="3553968" y="699799"/>
            <a:ext cx="2705318" cy="2076851"/>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Facteurs de risque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manquent de limites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rapports de force entre les enfants peuvent conduire à des brimades ou à l'exploitation.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peuvent être exposés à diverses menaces, telles que la maltraitance, l'exploitation et la violence sexuelle et sexiste, en particulier s'ils ne sont pas protégés/soutenus par les membres de la communauté.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peuvent avoir du mal à accéder aux services de base</a:t>
            </a:r>
          </a:p>
        </p:txBody>
      </p:sp>
      <p:grpSp>
        <p:nvGrpSpPr>
          <p:cNvPr id="7" name="Group 6">
            <a:extLst>
              <a:ext uri="{FF2B5EF4-FFF2-40B4-BE49-F238E27FC236}">
                <a16:creationId xmlns:a16="http://schemas.microsoft.com/office/drawing/2014/main" id="{CC9D9BF6-5EBE-E826-E1B3-30C70EADD1A8}"/>
              </a:ext>
            </a:extLst>
          </p:cNvPr>
          <p:cNvGrpSpPr/>
          <p:nvPr/>
        </p:nvGrpSpPr>
        <p:grpSpPr>
          <a:xfrm>
            <a:off x="1144653" y="6356379"/>
            <a:ext cx="1130475" cy="1037621"/>
            <a:chOff x="10788562" y="3518124"/>
            <a:chExt cx="1130475" cy="1037621"/>
          </a:xfrm>
        </p:grpSpPr>
        <p:grpSp>
          <p:nvGrpSpPr>
            <p:cNvPr id="8" name="Group 7">
              <a:extLst>
                <a:ext uri="{FF2B5EF4-FFF2-40B4-BE49-F238E27FC236}">
                  <a16:creationId xmlns:a16="http://schemas.microsoft.com/office/drawing/2014/main" id="{7FE42FCD-641B-7DE5-8360-9911D70330D2}"/>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F71D7020-2F6A-1E49-8E28-E3BB4AB940A9}"/>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9C15FB1-4FB3-97BE-8131-56158AF5247F}"/>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ACAB7C78-5F63-EC22-E4EE-8B8099C032A9}"/>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F187A87-F00D-44FE-BA30-E245E8E3089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C77AEDF5-2C9D-8BBB-8B8E-C88477D708C3}"/>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231154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1141940" y="4726800"/>
            <a:ext cx="5061022" cy="2739211"/>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1</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Introduction au renforcement de la famille</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AEAFA184-860F-92F9-BDD0-0645AE21DB4E}"/>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1E5102DA-0F31-6798-670B-4246B3C17C93}"/>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89B4359E-444A-BD8D-0BE7-C656BDEEE5CE}"/>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7E81F676-9FAA-0E88-549B-ACEBFE829AE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0C40115-1879-DAFD-97AF-131FD5102143}"/>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07EED0AF-596B-DF30-4535-B06264039C1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C56A5E9-AB3F-80CA-35DC-084D1520685F}"/>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BA06659-AEB5-6B16-F9CB-F1E3D196A10B}"/>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8868ACB5-15AC-0F18-D58B-775473A72359}"/>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868FBA1-D7A0-638E-33BF-7E603444333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61B1F80-5FD5-554F-3583-DFB1D38EA12D}"/>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A662979D-C6FA-C331-BA99-6DF521E1FE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36E289DF-46F0-A53F-031C-BD9D5BBECF7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085001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7" cy="1901068"/>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SOINS INTÉRIMAIRES / DE TRANSIT DANS UN CENTRE</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Il peut s'avérer nécessaire de mettre en place des centres d'accueil temporaires à petite échelle qui prennent en charge les enfants 24 heures sur 24, en particulier lorsque le placement dans une famille non biologique est illégal, culturellement inacceptable, qu'il n'y a pas de membres de la famille élargie capables de s'occuper de l'enfant ou que cela n'est pas dans l'intérêt supérieur de l'enfant. Cette option devrait s'accompagner d'activités de plaidoyer visant à améliorer les systèmes de prise en charge alternative à court, moyen et long terme et à mettre en place d'autres formes de prise en charge privilégiées, à savoir la prise en charge par la famille ou la communauté. </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8" y="2600867"/>
            <a:ext cx="5262997" cy="6506781"/>
          </a:xfrm>
          <a:prstGeom prst="rect">
            <a:avLst/>
          </a:prstGeom>
          <a:noFill/>
        </p:spPr>
        <p:txBody>
          <a:bodyPr wrap="square">
            <a:spAutoFit/>
          </a:bodyPr>
          <a:lstStyle/>
          <a:p>
            <a:pPr lvl="0">
              <a:lnSpc>
                <a:spcPct val="107000"/>
              </a:lnSpc>
              <a:tabLst>
                <a:tab pos="457200" algn="l"/>
              </a:tabLst>
            </a:pPr>
            <a:r>
              <a:rPr lang="en-US" sz="1000" b="1" dirty="0">
                <a:latin typeface="Calibri" panose="020F0502020204030204" pitchFamily="34" charset="0"/>
                <a:ea typeface="Calibri" panose="020F0502020204030204" pitchFamily="34" charset="0"/>
                <a:cs typeface="Arial" panose="020B0604020202020204" pitchFamily="34" charset="0"/>
              </a:rPr>
              <a:t>Tout doit être mis en œuvre pour réduire au minimum la "culture institutionnelle" et pour garantir la qualité des soins en fournissant des services de santé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Des ratios personnel/enfants appropriés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Installations ou centres accessibles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Centre intégré à la communauté/possibilités pour les enfants de socialiser avec les membres de la communauté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Codes de conduite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La formation du personnel ; et des lieux sûrs ;</a:t>
            </a:r>
          </a:p>
          <a:p>
            <a:pPr lvl="0">
              <a:lnSpc>
                <a:spcPct val="107000"/>
              </a:lnSpc>
              <a:tabLst>
                <a:tab pos="457200" algn="l"/>
              </a:tabLst>
            </a:pPr>
            <a:endParaRPr lang="en-US" sz="10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000" b="1" dirty="0">
                <a:latin typeface="Calibri" panose="020F0502020204030204" pitchFamily="34" charset="0"/>
                <a:ea typeface="Calibri" panose="020F0502020204030204" pitchFamily="34" charset="0"/>
                <a:cs typeface="Arial" panose="020B0604020202020204" pitchFamily="34" charset="0"/>
              </a:rPr>
              <a:t>Les soins en centre peuvent également être nécessaires dans les situations suivantes :</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Lorsqu'il n'est pas possible de mettre en place et de suivre en toute sécurité une prise en charge familiale comme solution immédiate pour les enfants non accompagnés, par exemple dans les situations d'urgence à grande échelle (en attendant la mise au point d'options familiales/communautaires).</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Pour garantir que les enfants restent au même endroit lorsqu'il est possible de retrouver rapidement les membres de la famille en vue d'un regroupement (rapide) ou lorsque la prise en charge par la famille risque d'entraver le traitement à distance.</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Lorsque les populations se déplacent et que la prise en charge des enfants est nécessaire à titre temporaire, par exemple dans l'attente d'un regroupement familial, et que la prise en charge par la famille n'est pas disponible.</a:t>
            </a:r>
          </a:p>
          <a:p>
            <a:pPr lvl="0">
              <a:lnSpc>
                <a:spcPct val="107000"/>
              </a:lnSpc>
              <a:tabLst>
                <a:tab pos="457200" algn="l"/>
              </a:tabLst>
            </a:pPr>
            <a:endParaRPr lang="en-US" sz="10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000" b="1" dirty="0">
                <a:latin typeface="Calibri" panose="020F0502020204030204" pitchFamily="34" charset="0"/>
                <a:ea typeface="Calibri" panose="020F0502020204030204" pitchFamily="34" charset="0"/>
                <a:cs typeface="Arial" panose="020B0604020202020204" pitchFamily="34" charset="0"/>
              </a:rPr>
              <a:t>Meilleures pratiques</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Les centres d'accueil doivent répondre à des normes minimales de soins et être soigneusement planifiés, bien définis et gérés afin de minimiser les "facteurs d'attraction" </a:t>
            </a:r>
            <a:r>
              <a:rPr lang="en-US" sz="1000" dirty="0" err="1">
                <a:latin typeface="Calibri" panose="020F0502020204030204" pitchFamily="34" charset="0"/>
                <a:ea typeface="Calibri" panose="020F0502020204030204" pitchFamily="34" charset="0"/>
                <a:cs typeface="Arial" panose="020B0604020202020204" pitchFamily="34" charset="0"/>
              </a:rPr>
              <a:t>susceptibles</a:t>
            </a:r>
            <a:r>
              <a:rPr lang="en-US" sz="1000" dirty="0">
                <a:latin typeface="Calibri" panose="020F0502020204030204" pitchFamily="34" charset="0"/>
                <a:ea typeface="Calibri" panose="020F0502020204030204" pitchFamily="34" charset="0"/>
                <a:cs typeface="Arial" panose="020B0604020202020204" pitchFamily="34" charset="0"/>
              </a:rPr>
              <a:t> d'encourager la séparation, c'est-à-dire des procédures de contrôle convenues et rigoureusement appliquées.</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La prise en charge en centre doit être mise en place pour la durée la plus courte possible (la boîte à outils du CAE recommande de ne pas dépasser 12 semaines, à moins qu'il n'y ait des raisons spécifiques pour que cette durée soit plus longue, et moins si possible) et avoir pour objectif le regroupement familial ou une prise en charge alternative à long terme. </a:t>
            </a:r>
          </a:p>
          <a:p>
            <a:pPr lvl="0">
              <a:lnSpc>
                <a:spcPct val="107000"/>
              </a:lnSpc>
              <a:tabLst>
                <a:tab pos="457200" algn="l"/>
              </a:tabLst>
            </a:pPr>
            <a:endParaRPr lang="en-US" sz="10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000" b="1" dirty="0">
                <a:latin typeface="Calibri" panose="020F0502020204030204" pitchFamily="34" charset="0"/>
                <a:ea typeface="Calibri" panose="020F0502020204030204" pitchFamily="34" charset="0"/>
                <a:cs typeface="Arial" panose="020B0604020202020204" pitchFamily="34" charset="0"/>
              </a:rPr>
              <a:t>Coffres-forts</a:t>
            </a:r>
          </a:p>
          <a:p>
            <a:pPr marL="171450" lvl="0" indent="-171450">
              <a:lnSpc>
                <a:spcPct val="107000"/>
              </a:lnSpc>
              <a:buFont typeface="Arial" panose="020B0604020202020204" pitchFamily="34" charset="0"/>
              <a:buChar char="•"/>
              <a:tabLst>
                <a:tab pos="457200" algn="l"/>
              </a:tabLst>
            </a:pPr>
            <a:r>
              <a:rPr lang="en-US" sz="1000" dirty="0">
                <a:latin typeface="Calibri" panose="020F0502020204030204" pitchFamily="34" charset="0"/>
                <a:ea typeface="Calibri" panose="020F0502020204030204" pitchFamily="34" charset="0"/>
                <a:cs typeface="Arial" panose="020B0604020202020204" pitchFamily="34" charset="0"/>
              </a:rPr>
              <a:t>Les refuges sont une option à court terme - un arrangement à plus long terme doit être recherché dès que possible. L'hébergement dans des refuges doit être possible lorsqu'il existe un risque pour l'enfant ou les enfants si le lieu est connu (enlèvement, traite, agression). Des logements séparés doivent être disponibles pour les garçons et les filles, le personnel des refuges doit être présent 24 heures sur 24 et des protocoles d'urgence doivent être mis en place ; la formation du personnel doit mettre l'accent sur l'importance d'une confidentialité totale.</a:t>
            </a:r>
          </a:p>
        </p:txBody>
      </p:sp>
    </p:spTree>
    <p:extLst>
      <p:ext uri="{BB962C8B-B14F-4D97-AF65-F5344CB8AC3E}">
        <p14:creationId xmlns:p14="http://schemas.microsoft.com/office/powerpoint/2010/main" val="3596229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7873203"/>
            <a:ext cx="4048678" cy="351035"/>
          </a:xfrm>
          <a:prstGeom prst="rect">
            <a:avLst/>
          </a:prstGeom>
          <a:noFill/>
          <a:ln>
            <a:noFill/>
          </a:ln>
        </p:spPr>
        <p:txBody>
          <a:bodyPr wrap="square" lIns="90000" tIns="90000" rIns="90000" bIns="90000" rtlCol="0">
            <a:spAutoFit/>
          </a:bodyPr>
          <a:lstStyle/>
          <a:p>
            <a:r>
              <a:rPr lang="en-US" sz="1100" b="1" dirty="0"/>
              <a:t>Renforcement de la famille dans les centres de soins provisoires et de transit :</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8298273"/>
            <a:ext cx="5262998" cy="80508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2EFF979-35F0-1966-39AA-5927BCB29F9D}"/>
              </a:ext>
            </a:extLst>
          </p:cNvPr>
          <p:cNvSpPr txBox="1"/>
          <p:nvPr/>
        </p:nvSpPr>
        <p:spPr>
          <a:xfrm>
            <a:off x="996289" y="692372"/>
            <a:ext cx="5262997" cy="7345088"/>
          </a:xfrm>
          <a:prstGeom prst="rect">
            <a:avLst/>
          </a:prstGeom>
          <a:noFill/>
        </p:spPr>
        <p:txBody>
          <a:bodyPr wrap="square">
            <a:spAutoFit/>
          </a:bodyPr>
          <a:lstStyle/>
          <a:p>
            <a:pPr lvl="0">
              <a:lnSpc>
                <a:spcPct val="107000"/>
              </a:lnSpc>
              <a:tabLst>
                <a:tab pos="457200" algn="l"/>
              </a:tabLst>
            </a:pPr>
            <a:r>
              <a:rPr lang="en-US" sz="1050" b="1" dirty="0">
                <a:latin typeface="Calibri" panose="020F0502020204030204" pitchFamily="34" charset="0"/>
                <a:ea typeface="Calibri" panose="020F0502020204030204" pitchFamily="34" charset="0"/>
                <a:cs typeface="Arial" panose="020B0604020202020204" pitchFamily="34" charset="0"/>
              </a:rPr>
              <a:t>Soins résidentiels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Il s'agit d'une formule de vie en groupe dans un établissement spécialement conçu à cet effet, où du personnel salarié ou des bénévoles assurent les soins par roulement. Les soins résidentiels sont un terme générique qui englobe les placements à court et à long terme dans des institutions, des foyers pour petits groupes, des lieux de sécurité pour les soins d'urgence et des centres de transit.</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Toutes les structures d'accueil doivent être enregistrées et faire l'objet d'une inspection indépendante par les autorités compétentes. Si la qualité de la prise en charge est inconnue, l'enfant ne doit pas être placé dans l'établissement tant qu'une inspection minimale n'a pas été effectuée. Le niveau de prise en charge dans toutes les formes de protection de remplacement doit être régulièrement évalué en fonction d'un ensemble de normes convenues, fondées sur les Lignes directrices relatives à la protection de remplacement pour les enfants (Nations unies).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 placement en institution ne doit être utilisé qu'à court terme, jusqu'à ce que des solutions de prise en charge familiale ou communautaire puissent être mises en place, ou lorsqu'il est spécifiquement approprié, nécessaire et constructif pour l'enfant concerné.</a:t>
            </a:r>
          </a:p>
          <a:p>
            <a:pPr marL="171450" lvl="0" indent="-171450">
              <a:lnSpc>
                <a:spcPct val="107000"/>
              </a:lnSpc>
              <a:buFont typeface="Arial" panose="020B0604020202020204" pitchFamily="34" charset="0"/>
              <a:buChar char="•"/>
              <a:tabLst>
                <a:tab pos="457200" algn="l"/>
              </a:tabLst>
            </a:pPr>
            <a:endParaRPr lang="en-US" sz="105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050" b="1" dirty="0">
                <a:latin typeface="Calibri" panose="020F0502020204030204" pitchFamily="34" charset="0"/>
                <a:ea typeface="Calibri" panose="020F0502020204030204" pitchFamily="34" charset="0"/>
                <a:cs typeface="Arial" panose="020B0604020202020204" pitchFamily="34" charset="0"/>
              </a:rPr>
              <a:t>Facteurs de </a:t>
            </a:r>
            <a:r>
              <a:rPr lang="en-US" sz="1050" b="1" dirty="0">
                <a:effectLst/>
                <a:latin typeface="Calibri" panose="020F0502020204030204" pitchFamily="34" charset="0"/>
                <a:ea typeface="Calibri" panose="020F0502020204030204" pitchFamily="34" charset="0"/>
                <a:cs typeface="Arial" panose="020B0604020202020204" pitchFamily="34" charset="0"/>
              </a:rPr>
              <a:t>protection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Dans les circonstances spécifiques décrites ci-dessus, la prise en charge en centre peut être un moyen important de fournir des soins et une protection et de faciliter la RRF pour les ENAS dans les situations d'urgence à court terme.</a:t>
            </a:r>
          </a:p>
          <a:p>
            <a:pPr lvl="0">
              <a:lnSpc>
                <a:spcPct val="107000"/>
              </a:lnSpc>
              <a:tabLst>
                <a:tab pos="457200" algn="l"/>
              </a:tabLst>
            </a:pPr>
            <a:endParaRPr lang="en-US" sz="105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050" b="1" dirty="0">
                <a:latin typeface="Calibri" panose="020F0502020204030204" pitchFamily="34" charset="0"/>
                <a:ea typeface="Calibri" panose="020F0502020204030204" pitchFamily="34" charset="0"/>
                <a:cs typeface="Arial" panose="020B0604020202020204" pitchFamily="34" charset="0"/>
              </a:rPr>
              <a:t>Facteurs de risque</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Si certains risques liés à l'accueil en institution sont moins préoccupants dans les petits centres d'accueil temporaire, les risques suivants liés à l'accueil en institution peuvent toujours s'appliquer, en particulier lorsqu'il n'y a pas de contrôle et de réglementation indépendants.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Les brimades et les abus sexuels entre enfants (en particulier si les soins et la surveillance ne sont pas assurés de manière adéquate)</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Créer des séparations familiales en encourageant les familles en difficulté à abandonner leurs enfants là où l'on pense qu'ils s'en sortiront mieux.</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Négligence et exposition accrue aux abus, y compris aux abus sexuels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Possibilités limitées d'intégration locale, en particulier pour les personnes vivant loin de leur communauté locale</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La nature de la porte tournante, c'est-à-dire un potentiel élevé de réadmission.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 placement en institution, en particulier dans les grands établissements, ne favorise pas un développement sain de l'enfant ; la privation d'une personne qui s'occupe régulièrement de l'enfant a des répercussions potentiellement importantes sur le développement du cerveau des enfants placés en institution.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Les enfants peuvent être mis en danger en servant d'aimant à toute personne souhaitant cibler des groupes vulnérables.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Trafic organisé, par exemple en vue d'une adoption</a:t>
            </a:r>
          </a:p>
        </p:txBody>
      </p:sp>
      <p:grpSp>
        <p:nvGrpSpPr>
          <p:cNvPr id="7" name="Group 6">
            <a:extLst>
              <a:ext uri="{FF2B5EF4-FFF2-40B4-BE49-F238E27FC236}">
                <a16:creationId xmlns:a16="http://schemas.microsoft.com/office/drawing/2014/main" id="{25E2F441-57B1-BF92-E1B5-0DA7322F7BA7}"/>
              </a:ext>
            </a:extLst>
          </p:cNvPr>
          <p:cNvGrpSpPr/>
          <p:nvPr/>
        </p:nvGrpSpPr>
        <p:grpSpPr>
          <a:xfrm>
            <a:off x="5296474" y="7890284"/>
            <a:ext cx="1130475" cy="1037621"/>
            <a:chOff x="10788562" y="3518124"/>
            <a:chExt cx="1130475" cy="1037621"/>
          </a:xfrm>
        </p:grpSpPr>
        <p:grpSp>
          <p:nvGrpSpPr>
            <p:cNvPr id="8" name="Group 7">
              <a:extLst>
                <a:ext uri="{FF2B5EF4-FFF2-40B4-BE49-F238E27FC236}">
                  <a16:creationId xmlns:a16="http://schemas.microsoft.com/office/drawing/2014/main" id="{134C7623-CC7A-C4E0-C620-3436D05E730E}"/>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5F132BBF-AE9A-400D-67E2-97AE22310D7D}"/>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56A5A02-9D6E-EF6A-F5BB-953B3FBB1364}"/>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87A7777E-7CF4-156B-F54E-D24C0B64D63F}"/>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90E6581-4B84-9671-6950-6DD3DA7E68A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17E7E86C-FDBE-FBF5-A75F-6A4674231AA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94518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8"/>
            <a:ext cx="5262997" cy="3163687"/>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FOYERS POUR PETITS GROUPES</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Il peut s'agir de foyers d'accueil collectifs ou de foyers résidentiels pour petits groupes, dans lesquels des groupes de 6 à 8 enfants d'âges différents sont pris en charge par des personnes cohérentes au sein de la communauté de l'enfant et dans des locaux similaires à ceux de la communauté environnante. Cette formule vise à reproduire, dans la mesure du possible, une dynamique familiale et à fournir aux enfants suffisamment de soins et d'attention.</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dirty="0">
                <a:effectLst/>
                <a:latin typeface="Calibri" panose="020F0502020204030204" pitchFamily="34" charset="0"/>
                <a:ea typeface="Calibri" panose="020F0502020204030204" pitchFamily="34" charset="0"/>
                <a:cs typeface="Arial" panose="020B0604020202020204" pitchFamily="34" charset="0"/>
              </a:rPr>
              <a:t>Les foyers pour petits groupes peuvent être utilisés comme accueil provisoire ou à plus long terme pour les jeunes qui ne veulent pas être placés dans une famille, lorsqu'un placement familial n'est pas possible ou qui ont besoin d'un soutien spécialisé avant de pouvoir réintégrer leur famille ou leur communauté. Les structures d'accueil doivent être organisées par les dirigeants communautaires et/ou les organisations locales, en coopération avec les travailleurs sociaux, afin de s'assurer qu'elles respectent les normes culturelles et qu'elles offrent un niveau de vie comparable à celui des autres familles de la communauté.</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4104117"/>
            <a:ext cx="5262997" cy="4069384"/>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Groupes d'enfants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doivent être répartis en petits groupes familiaux de 6 à 8 enfants. Il est préférable d'avoir plusieurs abris/foyers pour moins d'enfants plutôt qu'un seul grand bâtiment.</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frères et sœurs et les amis proches doivent rester ensemble.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Pour faciliter la recherche et la réunification, les enfants doivent être regroupés avec d'autres enfants de leur communauté.</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Il convient de déterminer quels enfants doivent être hébergés dans un seul foyer ou une seule maison et si certains groupes d'enfants doivent être séparés dans d'autres zones. Cela peut être le cas, par exemple, des enfants libérés par les forces/groupes armés.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Bien que les adolescents et les adolescentes puissent faire partie du même groupe, ils doivent dormir dans des quartiers séparés (y compris pour les frères et sœurs).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Dans un groupe d'enfants, l'idéal est qu'il y ait un mélange d'âges, de sexes et d'aptitudes afin que le groupe ressemble à une famille. Les enfants plus âgés peuvent aider à s'occuper des enfants plus jeunes ou moins doués et à jouer avec eux. Les enfants en bas âge (en particulier ceux de moins de trois ans) doivent être placés en priorité dans des familles d'accueil et ne doivent pas être séparés de leurs frères et sœurs plus âgés.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Les enfants souffrant de maladies chroniques ou hautement infectieuses, de handicaps graves ou d'un comportement gravement perturbé doivent être orientés vers des placements en famille d'accueil ou en internat spécialisés, des centres médicaux/de quarantaine, selon le cas, afin de bénéficier d'une attention appropriée. Dans la mesure du possible, les enfants handicapés doivent être placés avec des enfants valides dans des familles ou des petits groupes.</a:t>
            </a:r>
          </a:p>
        </p:txBody>
      </p:sp>
    </p:spTree>
    <p:extLst>
      <p:ext uri="{BB962C8B-B14F-4D97-AF65-F5344CB8AC3E}">
        <p14:creationId xmlns:p14="http://schemas.microsoft.com/office/powerpoint/2010/main" val="2254182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E314F22C-5CD2-112F-2DDE-D28910E83944}"/>
              </a:ext>
            </a:extLst>
          </p:cNvPr>
          <p:cNvSpPr txBox="1"/>
          <p:nvPr/>
        </p:nvSpPr>
        <p:spPr>
          <a:xfrm>
            <a:off x="996289" y="699799"/>
            <a:ext cx="5262998" cy="4431662"/>
          </a:xfrm>
          <a:prstGeom prst="rect">
            <a:avLst/>
          </a:prstGeom>
          <a:noFill/>
        </p:spPr>
        <p:txBody>
          <a:bodyPr wrap="square">
            <a:spAutoFit/>
          </a:bodyPr>
          <a:lstStyle/>
          <a:p>
            <a:pPr>
              <a:lnSpc>
                <a:spcPct val="107000"/>
              </a:lnSpc>
            </a:pPr>
            <a:r>
              <a:rPr lang="en-US" sz="1050" b="1" dirty="0">
                <a:latin typeface="Calibri" panose="020F0502020204030204" pitchFamily="34" charset="0"/>
                <a:ea typeface="Calibri" panose="020F0502020204030204" pitchFamily="34" charset="0"/>
                <a:cs typeface="Arial" panose="020B0604020202020204" pitchFamily="34" charset="0"/>
              </a:rPr>
              <a:t>Facteurs de </a:t>
            </a:r>
            <a:r>
              <a:rPr lang="en-US" sz="1050" b="1" dirty="0">
                <a:effectLst/>
                <a:latin typeface="Calibri" panose="020F0502020204030204" pitchFamily="34" charset="0"/>
                <a:ea typeface="Calibri" panose="020F0502020204030204" pitchFamily="34" charset="0"/>
                <a:cs typeface="Arial" panose="020B0604020202020204" pitchFamily="34" charset="0"/>
              </a:rPr>
              <a:t>protection</a:t>
            </a:r>
          </a:p>
          <a:p>
            <a:pPr lvl="0">
              <a:lnSpc>
                <a:spcPct val="107000"/>
              </a:lnSpc>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Lorsqu'une prise en charge familiale assortie d'un soutien et d'un suivi adéquats ne peut être organisée immédiatement ou n'est pas souhaitable, le placement de l'enfant dans un petit groupe est nettement préférable à l'utilisation de grandes institutions ou d'orphelinats.</a:t>
            </a:r>
            <a:endParaRPr lang="en-US" sz="105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sz="105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050" b="1" dirty="0">
                <a:latin typeface="Calibri" panose="020F0502020204030204" pitchFamily="34" charset="0"/>
                <a:ea typeface="Calibri" panose="020F0502020204030204" pitchFamily="34" charset="0"/>
                <a:cs typeface="Arial" panose="020B0604020202020204" pitchFamily="34" charset="0"/>
              </a:rPr>
              <a:t>Facteurs de risque</a:t>
            </a:r>
          </a:p>
          <a:p>
            <a:pPr lvl="0">
              <a:lnSpc>
                <a:spcPct val="107000"/>
              </a:lnSpc>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Si certains risques liés aux soins résidentiels sont moins préoccupants dans les foyers de petite taille, les risques suivants liés aux soins résidentiels peuvent s'appliquer à toutes les structures en fonction des modalités, en particulier lorsqu'il n'y a pas de contrôle et de réglementation indépendants.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Les brimades et les abus sexuels entre enfants (en particulier si les soins et la surveillance ne sont pas assurés de manière adéquate)</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Créer des séparations familiales en encourageant les familles en difficulté à abandonner leurs enfants là où l'on pense qu'ils s'en sortiront mieux.</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Possibilités limitées d'intégration locale, en particulier pour les personnes vivant loin de leur communauté locale</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La nature de la porte tournante, c'est-à-dire un potentiel élevé de réadmission.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 placement en institution, en particulier dans les grands établissements, ne favorise pas un développement sain de l'enfant ; la privation d'une personne qui s'occupe régulièrement de l'enfant a des répercussions potentiellement importantes sur le développement du cerveau des enfants placés en institution.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Les enfants peuvent être mis en danger en servant d'aimant à toute personne souhaitant cibler des groupes vulnérables.</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Trafic organisé, par exemple en vue d'une adoption</a:t>
            </a:r>
          </a:p>
          <a:p>
            <a:pPr marL="171450" lvl="0" indent="-171450">
              <a:lnSpc>
                <a:spcPct val="107000"/>
              </a:lnSpc>
              <a:buFont typeface="Arial" panose="020B0604020202020204" pitchFamily="34" charset="0"/>
              <a:buChar char="•"/>
              <a:tabLst>
                <a:tab pos="457200" algn="l"/>
              </a:tabLst>
            </a:pPr>
            <a:r>
              <a:rPr lang="en-US" sz="1050" dirty="0">
                <a:latin typeface="Calibri" panose="020F0502020204030204" pitchFamily="34" charset="0"/>
                <a:ea typeface="Calibri" panose="020F0502020204030204" pitchFamily="34" charset="0"/>
                <a:cs typeface="Arial" panose="020B0604020202020204" pitchFamily="34" charset="0"/>
              </a:rPr>
              <a:t>Négligence et exposition accrue aux abus, y compris aux abus sexuels</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5223403"/>
            <a:ext cx="4048678" cy="351035"/>
          </a:xfrm>
          <a:prstGeom prst="rect">
            <a:avLst/>
          </a:prstGeom>
          <a:noFill/>
          <a:ln>
            <a:noFill/>
          </a:ln>
        </p:spPr>
        <p:txBody>
          <a:bodyPr wrap="square" lIns="90000" tIns="90000" rIns="90000" bIns="90000" rtlCol="0">
            <a:spAutoFit/>
          </a:bodyPr>
          <a:lstStyle/>
          <a:p>
            <a:r>
              <a:rPr lang="en-US" sz="1100" b="1" dirty="0"/>
              <a:t>Renforcement de la famille dans les foyers pour petits groupes :</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5586505"/>
            <a:ext cx="5262998" cy="239084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6F464BD4-CE54-3FE5-E304-9BBEC67627D2}"/>
              </a:ext>
            </a:extLst>
          </p:cNvPr>
          <p:cNvGrpSpPr/>
          <p:nvPr/>
        </p:nvGrpSpPr>
        <p:grpSpPr>
          <a:xfrm>
            <a:off x="4925413" y="7187919"/>
            <a:ext cx="1130475" cy="1037621"/>
            <a:chOff x="10788562" y="3518124"/>
            <a:chExt cx="1130475" cy="1037621"/>
          </a:xfrm>
        </p:grpSpPr>
        <p:grpSp>
          <p:nvGrpSpPr>
            <p:cNvPr id="5" name="Group 4">
              <a:extLst>
                <a:ext uri="{FF2B5EF4-FFF2-40B4-BE49-F238E27FC236}">
                  <a16:creationId xmlns:a16="http://schemas.microsoft.com/office/drawing/2014/main" id="{6D540FA7-D19B-2717-DA95-FDD40EAB7D1A}"/>
                </a:ext>
              </a:extLst>
            </p:cNvPr>
            <p:cNvGrpSpPr/>
            <p:nvPr/>
          </p:nvGrpSpPr>
          <p:grpSpPr>
            <a:xfrm>
              <a:off x="10788562" y="3518124"/>
              <a:ext cx="1130475" cy="1037621"/>
              <a:chOff x="7772249" y="5449773"/>
              <a:chExt cx="500332" cy="459236"/>
            </a:xfrm>
          </p:grpSpPr>
          <p:sp>
            <p:nvSpPr>
              <p:cNvPr id="9" name="Trapezoid 8">
                <a:extLst>
                  <a:ext uri="{FF2B5EF4-FFF2-40B4-BE49-F238E27FC236}">
                    <a16:creationId xmlns:a16="http://schemas.microsoft.com/office/drawing/2014/main" id="{EAF6D380-D448-FF11-5A0F-41FCFE2E946A}"/>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E38658EE-C490-B6D5-0237-7CC19E0F1688}"/>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12F3AE8B-FB60-AB5D-78A0-AEA6BB1C10F1}"/>
                </a:ext>
              </a:extLst>
            </p:cNvPr>
            <p:cNvGrpSpPr/>
            <p:nvPr/>
          </p:nvGrpSpPr>
          <p:grpSpPr>
            <a:xfrm>
              <a:off x="11219739" y="3812476"/>
              <a:ext cx="254533" cy="565794"/>
              <a:chOff x="8471006" y="1370604"/>
              <a:chExt cx="254533" cy="565794"/>
            </a:xfrm>
          </p:grpSpPr>
          <p:sp>
            <p:nvSpPr>
              <p:cNvPr id="7" name="Round Same Side Corner Rectangle 21">
                <a:extLst>
                  <a:ext uri="{FF2B5EF4-FFF2-40B4-BE49-F238E27FC236}">
                    <a16:creationId xmlns:a16="http://schemas.microsoft.com/office/drawing/2014/main" id="{3F7CBE18-4730-B8EB-CF4C-F7BEA887E19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099FB707-218F-A2D1-F6FD-825CFB78CA3D}"/>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657614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461665"/>
          </a:xfrm>
          <a:prstGeom prst="rect">
            <a:avLst/>
          </a:prstGeom>
          <a:noFill/>
        </p:spPr>
        <p:txBody>
          <a:bodyPr wrap="square" rtlCol="0">
            <a:spAutoFit/>
          </a:bodyPr>
          <a:lstStyle/>
          <a:p>
            <a:r>
              <a:rPr lang="en-US" sz="1200" b="1" spc="300" dirty="0">
                <a:solidFill>
                  <a:schemeClr val="tx1"/>
                </a:solidFill>
              </a:rPr>
              <a:t>RENFORCEMENT DE LA FAMILLE DANS LE CADRE DU REGROUPEMENT ET DE LA RÉINTÉGRATION </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400522"/>
            <a:ext cx="3745466" cy="392331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CA" sz="1100" dirty="0">
                <a:solidFill>
                  <a:schemeClr val="tx1"/>
                </a:solidFill>
              </a:rPr>
              <a:t>Environnements bienveillants et protecteurs :</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Des aidants attentifs et prêts à apporter leur soutien :</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Des relations saines entre </a:t>
            </a:r>
            <a:r>
              <a:rPr lang="en-CA" sz="1100" dirty="0" err="1">
                <a:solidFill>
                  <a:schemeClr val="tx1"/>
                </a:solidFill>
              </a:rPr>
              <a:t>l’aidant</a:t>
            </a:r>
            <a:r>
              <a:rPr lang="en-CA" sz="1100" dirty="0">
                <a:solidFill>
                  <a:schemeClr val="tx1"/>
                </a:solidFill>
              </a:rPr>
              <a:t> et l'enfant :</a:t>
            </a: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338931"/>
            <a:ext cx="1321602" cy="1535975"/>
          </a:xfrm>
          <a:prstGeom prst="rect">
            <a:avLst/>
          </a:prstGeom>
          <a:noFill/>
          <a:ln>
            <a:noFill/>
          </a:ln>
        </p:spPr>
        <p:txBody>
          <a:bodyPr wrap="square" lIns="90000" tIns="90000" rIns="90000" bIns="90000" rtlCol="0">
            <a:spAutoFit/>
          </a:bodyPr>
          <a:lstStyle/>
          <a:p>
            <a:r>
              <a:rPr lang="en-US" sz="1100" dirty="0"/>
              <a:t>Si un enfant et sa famille ont été séparés, comment cela a-t-il pu affecter les trois facteurs de protection au moment de la réunification ?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5583881"/>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5606996"/>
            <a:ext cx="1309210" cy="1366698"/>
          </a:xfrm>
          <a:prstGeom prst="rect">
            <a:avLst/>
          </a:prstGeom>
          <a:noFill/>
          <a:ln>
            <a:noFill/>
          </a:ln>
        </p:spPr>
        <p:txBody>
          <a:bodyPr wrap="square" lIns="90000" tIns="90000" rIns="90000" bIns="90000" rtlCol="0">
            <a:spAutoFit/>
          </a:bodyPr>
          <a:lstStyle/>
          <a:p>
            <a:r>
              <a:rPr lang="en-US" sz="1100" dirty="0"/>
              <a:t>Dans quels types de cas de regroupement pensez-vous que le renforcement de la famille est le plus important et/ou qu'il devra être le plus intensif ? </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748355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7506670"/>
            <a:ext cx="1309210" cy="1366698"/>
          </a:xfrm>
          <a:prstGeom prst="rect">
            <a:avLst/>
          </a:prstGeom>
          <a:noFill/>
          <a:ln>
            <a:noFill/>
          </a:ln>
        </p:spPr>
        <p:txBody>
          <a:bodyPr wrap="square" lIns="90000" tIns="90000" rIns="90000" bIns="90000" rtlCol="0">
            <a:spAutoFit/>
          </a:bodyPr>
          <a:lstStyle/>
          <a:p>
            <a:r>
              <a:rPr lang="en-US" sz="1100" dirty="0"/>
              <a:t>Selon vous, de quel type de soutien les enfants et les familles peuvent-ils avoir besoin avant, pendant et après la réunification et la réintégration ?</a:t>
            </a:r>
          </a:p>
        </p:txBody>
      </p:sp>
    </p:spTree>
    <p:extLst>
      <p:ext uri="{BB962C8B-B14F-4D97-AF65-F5344CB8AC3E}">
        <p14:creationId xmlns:p14="http://schemas.microsoft.com/office/powerpoint/2010/main" val="3732038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Veuillez revoir les objectifs d'apprentissage et écrire votre réflexion dans la zone de texte.</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1028143"/>
          </a:xfrm>
          <a:prstGeom prst="rect">
            <a:avLst/>
          </a:prstGeom>
          <a:noFill/>
          <a:ln>
            <a:noFill/>
          </a:ln>
        </p:spPr>
        <p:txBody>
          <a:bodyPr wrap="square" lIns="90000" tIns="90000" rIns="90000" bIns="90000" rtlCol="0">
            <a:spAutoFit/>
          </a:bodyPr>
          <a:lstStyle/>
          <a:p>
            <a:r>
              <a:rPr lang="en-US" sz="1100" dirty="0"/>
              <a:t>Quels sont les objectifs d'apprentissage pour lesquels vous avez la certitude de les avoir atteints ? </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Sur quels objectifs d'apprentissage auriez-vous besoin de plus d'informations, de pratique ou de soutien ?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OBJECTIFS D'APPRENTISSAGE</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 CLÔTURE DU MODULE</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RÉFLEXION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Qu'est-ce qui vous a surpris ?</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Qu'est-ce qui vous a mis au défi ?</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408470" cy="520312"/>
          </a:xfrm>
          <a:prstGeom prst="rect">
            <a:avLst/>
          </a:prstGeom>
          <a:noFill/>
          <a:ln>
            <a:noFill/>
          </a:ln>
        </p:spPr>
        <p:txBody>
          <a:bodyPr wrap="square" lIns="90000" tIns="90000" rIns="90000" bIns="90000" rtlCol="0">
            <a:spAutoFit/>
          </a:bodyPr>
          <a:lstStyle/>
          <a:p>
            <a:r>
              <a:rPr lang="en-US" sz="1100" dirty="0"/>
              <a:t>Sur quoi aimeriez-vous en savoir plus ?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72899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1141940" y="4838667"/>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3</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Outils et techniques pour soutenir les aidants et les familles</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450AC6F6-E1C6-844D-E96F-E3F845229A73}"/>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BC5F0699-FD50-12A7-916B-DCE2A0635EF0}"/>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336FD22C-7FE1-5B56-5B95-4D4118449609}"/>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8AB73F0C-7206-8C63-BB63-D5022D043AC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9FD6F511-21C6-D879-F89D-DD77F1F14107}"/>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9A990EFC-FD58-903B-D949-3B2EDFF3D621}"/>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50AC97BE-DE83-2F9D-88C5-E0EF19D5B63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702AF72C-648D-A76B-9464-BE63BEC76411}"/>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73313FCA-A191-2BBB-4EE2-B5CB64772C23}"/>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708B321B-411B-2667-4699-FC42D58B57F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A0F7909-EF60-C4B0-F9C6-E8E5F2435FD9}"/>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E60D25F9-AC02-6369-E8E0-59E07CC438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D4D7ACC2-79B7-6A68-28CB-BBF2C7FAB15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4800788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4201150"/>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 </a:t>
            </a:r>
            <a:r>
              <a:rPr lang="en-US" sz="1100" dirty="0">
                <a:solidFill>
                  <a:schemeClr val="tx1"/>
                </a:solidFill>
                <a:latin typeface="Calibri"/>
                <a:ea typeface="Calibri"/>
                <a:cs typeface="Calibri"/>
                <a:sym typeface="Calibri"/>
              </a:rPr>
              <a:t>Ouverture du module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 </a:t>
            </a:r>
            <a:r>
              <a:rPr lang="en-US" sz="1100" dirty="0">
                <a:solidFill>
                  <a:schemeClr val="tx1"/>
                </a:solidFill>
                <a:latin typeface="Calibri"/>
                <a:ea typeface="Calibri"/>
                <a:cs typeface="Calibri"/>
                <a:sym typeface="Calibri"/>
              </a:rPr>
              <a:t>Soutenir l'attachement des aidants et le lien avec les jeunes enfants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 </a:t>
            </a:r>
            <a:r>
              <a:rPr lang="en-US" sz="1100" dirty="0">
                <a:solidFill>
                  <a:schemeClr val="tx1"/>
                </a:solidFill>
                <a:latin typeface="Calibri"/>
                <a:ea typeface="Calibri"/>
                <a:cs typeface="Calibri"/>
                <a:sym typeface="Calibri"/>
              </a:rPr>
              <a:t>Construire des relations positives avec les enfants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 </a:t>
            </a:r>
            <a:r>
              <a:rPr lang="en-US" sz="1100" dirty="0">
                <a:solidFill>
                  <a:schemeClr val="tx1"/>
                </a:solidFill>
                <a:latin typeface="Calibri"/>
                <a:ea typeface="Calibri"/>
                <a:cs typeface="Calibri"/>
                <a:sym typeface="Calibri"/>
              </a:rPr>
              <a:t>Renforcer les compétences émotionnelles et empathiques des parents/aidants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 </a:t>
            </a:r>
            <a:r>
              <a:rPr lang="en-US" sz="1100" dirty="0">
                <a:solidFill>
                  <a:schemeClr val="tx1"/>
                </a:solidFill>
                <a:latin typeface="Calibri"/>
                <a:ea typeface="Calibri"/>
                <a:cs typeface="Calibri"/>
                <a:sym typeface="Calibri"/>
              </a:rPr>
              <a:t>Créer un environnement prévisible et sûr grâce à des règles et des routines familiales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6 : </a:t>
            </a:r>
            <a:r>
              <a:rPr lang="en-US" sz="1100" dirty="0">
                <a:solidFill>
                  <a:schemeClr val="tx1"/>
                </a:solidFill>
                <a:latin typeface="Calibri"/>
                <a:ea typeface="Calibri"/>
                <a:cs typeface="Calibri"/>
                <a:sym typeface="Calibri"/>
              </a:rPr>
              <a:t>Stratégies de discipline non violente pour les aidants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7 : </a:t>
            </a:r>
            <a:r>
              <a:rPr lang="en-US" sz="1100" dirty="0">
                <a:solidFill>
                  <a:schemeClr val="tx1"/>
                </a:solidFill>
                <a:latin typeface="Calibri"/>
                <a:ea typeface="Calibri"/>
                <a:cs typeface="Calibri"/>
                <a:sym typeface="Calibri"/>
              </a:rPr>
              <a:t>Renforcer les réseaux de soutien social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8 : </a:t>
            </a:r>
            <a:r>
              <a:rPr lang="en-US" sz="1100" dirty="0">
                <a:solidFill>
                  <a:schemeClr val="tx1"/>
                </a:solidFill>
                <a:latin typeface="Calibri"/>
                <a:ea typeface="Calibri"/>
                <a:cs typeface="Calibri"/>
                <a:sym typeface="Calibri"/>
              </a:rPr>
              <a:t>Outils de base pour la gestion de l'argent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9 : </a:t>
            </a:r>
            <a:r>
              <a:rPr lang="en-US" sz="1100" dirty="0">
                <a:solidFill>
                  <a:schemeClr val="tx1"/>
                </a:solidFill>
                <a:latin typeface="Calibri"/>
                <a:ea typeface="Calibri"/>
                <a:cs typeface="Calibri"/>
                <a:sym typeface="Calibri"/>
              </a:rPr>
              <a:t>Techniques de relaxation et </a:t>
            </a:r>
            <a:r>
              <a:rPr lang="en-US" sz="1100" dirty="0" err="1">
                <a:solidFill>
                  <a:schemeClr val="tx1"/>
                </a:solidFill>
                <a:latin typeface="Calibri"/>
                <a:ea typeface="Calibri"/>
                <a:cs typeface="Calibri"/>
                <a:sym typeface="Calibri"/>
              </a:rPr>
              <a:t>soin</a:t>
            </a:r>
            <a:r>
              <a:rPr lang="en-US" sz="1100" dirty="0">
                <a:solidFill>
                  <a:schemeClr val="tx1"/>
                </a:solidFill>
                <a:latin typeface="Calibri"/>
                <a:ea typeface="Calibri"/>
                <a:cs typeface="Calibri"/>
                <a:sym typeface="Calibri"/>
              </a:rPr>
              <a:t> personnel pour soutenir les aidants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a:t>
            </a:r>
            <a:r>
              <a:rPr lang="en-US" sz="1100" b="1" dirty="0">
                <a:latin typeface="Calibri"/>
                <a:ea typeface="Calibri"/>
                <a:cs typeface="Calibri"/>
                <a:sym typeface="Calibri"/>
              </a:rPr>
              <a:t>10 </a:t>
            </a:r>
            <a:r>
              <a:rPr lang="en-US" sz="1100" b="1" dirty="0">
                <a:solidFill>
                  <a:schemeClr val="tx1"/>
                </a:solidFill>
                <a:latin typeface="Calibri"/>
                <a:ea typeface="Calibri"/>
                <a:cs typeface="Calibri"/>
                <a:sym typeface="Calibri"/>
              </a:rPr>
              <a:t>: </a:t>
            </a:r>
            <a:r>
              <a:rPr lang="en-US" sz="1100" dirty="0">
                <a:solidFill>
                  <a:schemeClr val="tx1"/>
                </a:solidFill>
                <a:latin typeface="Calibri"/>
                <a:ea typeface="Calibri"/>
                <a:cs typeface="Calibri"/>
                <a:sym typeface="Calibri"/>
              </a:rPr>
              <a:t>Clôture du module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4031873"/>
          </a:xfrm>
          <a:prstGeom prst="rect">
            <a:avLst/>
          </a:prstGeom>
          <a:noFill/>
        </p:spPr>
        <p:txBody>
          <a:bodyPr wrap="square" rtlCol="0">
            <a:spAutoFit/>
          </a:bodyPr>
          <a:lstStyle/>
          <a:p>
            <a:pPr>
              <a:spcAft>
                <a:spcPts val="1800"/>
              </a:spcAft>
            </a:pPr>
            <a:r>
              <a:rPr lang="en-US" sz="1100" dirty="0">
                <a:solidFill>
                  <a:schemeClr val="tx1"/>
                </a:solidFill>
                <a:latin typeface="+mn-lt"/>
              </a:rPr>
              <a:t>38</a:t>
            </a:r>
          </a:p>
          <a:p>
            <a:pPr>
              <a:spcAft>
                <a:spcPts val="1800"/>
              </a:spcAft>
            </a:pPr>
            <a:r>
              <a:rPr lang="en-US" sz="1100" dirty="0"/>
              <a:t>39</a:t>
            </a:r>
          </a:p>
          <a:p>
            <a:pPr>
              <a:spcAft>
                <a:spcPts val="1800"/>
              </a:spcAft>
            </a:pPr>
            <a:r>
              <a:rPr lang="en-US" sz="1100" dirty="0">
                <a:solidFill>
                  <a:schemeClr val="tx1"/>
                </a:solidFill>
                <a:latin typeface="+mn-lt"/>
              </a:rPr>
              <a:t>43</a:t>
            </a:r>
          </a:p>
          <a:p>
            <a:pPr>
              <a:spcAft>
                <a:spcPts val="1800"/>
              </a:spcAft>
            </a:pPr>
            <a:r>
              <a:rPr lang="en-US" sz="1100" dirty="0"/>
              <a:t>44</a:t>
            </a:r>
          </a:p>
          <a:p>
            <a:pPr>
              <a:spcAft>
                <a:spcPts val="1800"/>
              </a:spcAft>
            </a:pPr>
            <a:r>
              <a:rPr lang="en-US" sz="1100" dirty="0">
                <a:solidFill>
                  <a:schemeClr val="tx1"/>
                </a:solidFill>
                <a:latin typeface="+mn-lt"/>
              </a:rPr>
              <a:t>45</a:t>
            </a:r>
            <a:br>
              <a:rPr lang="en-US" sz="1100" dirty="0">
                <a:solidFill>
                  <a:schemeClr val="tx1"/>
                </a:solidFill>
                <a:latin typeface="+mn-lt"/>
              </a:rPr>
            </a:br>
            <a:endParaRPr lang="en-US" sz="1100" dirty="0">
              <a:solidFill>
                <a:schemeClr val="tx1"/>
              </a:solidFill>
              <a:latin typeface="+mn-lt"/>
            </a:endParaRPr>
          </a:p>
          <a:p>
            <a:pPr>
              <a:spcAft>
                <a:spcPts val="1800"/>
              </a:spcAft>
            </a:pPr>
            <a:r>
              <a:rPr lang="en-US" sz="1100" dirty="0"/>
              <a:t>46</a:t>
            </a:r>
          </a:p>
          <a:p>
            <a:pPr>
              <a:spcAft>
                <a:spcPts val="1800"/>
              </a:spcAft>
            </a:pPr>
            <a:r>
              <a:rPr lang="en-US" sz="1100" dirty="0">
                <a:solidFill>
                  <a:schemeClr val="tx1"/>
                </a:solidFill>
                <a:latin typeface="+mn-lt"/>
              </a:rPr>
              <a:t>47</a:t>
            </a:r>
          </a:p>
          <a:p>
            <a:pPr>
              <a:spcAft>
                <a:spcPts val="1800"/>
              </a:spcAft>
            </a:pPr>
            <a:r>
              <a:rPr lang="en-US" sz="1100" dirty="0">
                <a:solidFill>
                  <a:schemeClr val="tx1"/>
                </a:solidFill>
                <a:latin typeface="+mn-lt"/>
              </a:rPr>
              <a:t>49</a:t>
            </a:r>
          </a:p>
          <a:p>
            <a:pPr>
              <a:spcAft>
                <a:spcPts val="1800"/>
              </a:spcAft>
            </a:pPr>
            <a:r>
              <a:rPr lang="en-US" sz="1100" dirty="0"/>
              <a:t>53</a:t>
            </a:r>
          </a:p>
          <a:p>
            <a:pPr>
              <a:spcAft>
                <a:spcPts val="1800"/>
              </a:spcAft>
            </a:pPr>
            <a:r>
              <a:rPr lang="en-US" sz="1100" dirty="0">
                <a:solidFill>
                  <a:schemeClr val="tx1"/>
                </a:solidFill>
                <a:latin typeface="+mn-lt"/>
              </a:rPr>
              <a:t>58</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DES MATIÈRES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Hexagon 11">
            <a:extLst>
              <a:ext uri="{FF2B5EF4-FFF2-40B4-BE49-F238E27FC236}">
                <a16:creationId xmlns:a16="http://schemas.microsoft.com/office/drawing/2014/main" id="{9985A097-825B-3681-0689-6167F719C2F0}"/>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AE4DC0F7-0BEF-6E75-3453-4042C0A6E26D}"/>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EA9AF53F-45B5-5A6E-E2E2-23506510219F}"/>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A8B4344C-7041-ECE4-D63A-A5D4084AB4C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D8F02D51-3B15-6DCD-5C44-D62C03793434}"/>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3" name="Group 32">
            <a:extLst>
              <a:ext uri="{FF2B5EF4-FFF2-40B4-BE49-F238E27FC236}">
                <a16:creationId xmlns:a16="http://schemas.microsoft.com/office/drawing/2014/main" id="{9B46DF29-75B3-72EB-35F3-31F5017E375B}"/>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4" name="Group 33">
              <a:extLst>
                <a:ext uri="{FF2B5EF4-FFF2-40B4-BE49-F238E27FC236}">
                  <a16:creationId xmlns:a16="http://schemas.microsoft.com/office/drawing/2014/main" id="{11FA4393-CBD9-C7E7-3609-FCE45278EA8A}"/>
                </a:ext>
              </a:extLst>
            </p:cNvPr>
            <p:cNvGrpSpPr/>
            <p:nvPr/>
          </p:nvGrpSpPr>
          <p:grpSpPr>
            <a:xfrm>
              <a:off x="7782406" y="3249833"/>
              <a:ext cx="437746" cy="1126588"/>
              <a:chOff x="7856248" y="2409742"/>
              <a:chExt cx="1359139" cy="3497898"/>
            </a:xfrm>
            <a:grpFill/>
          </p:grpSpPr>
          <p:sp>
            <p:nvSpPr>
              <p:cNvPr id="44" name="Round Same Side Corner Rectangle 23">
                <a:extLst>
                  <a:ext uri="{FF2B5EF4-FFF2-40B4-BE49-F238E27FC236}">
                    <a16:creationId xmlns:a16="http://schemas.microsoft.com/office/drawing/2014/main" id="{AE924AA4-6B48-8CBA-9BFE-E5F5C2780E96}"/>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AFFECD2E-786A-2C45-B67E-69CA339F1C0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69361B36-2FE3-59B4-4256-6386A92685F2}"/>
                </a:ext>
              </a:extLst>
            </p:cNvPr>
            <p:cNvGrpSpPr/>
            <p:nvPr/>
          </p:nvGrpSpPr>
          <p:grpSpPr>
            <a:xfrm>
              <a:off x="8356147" y="3116198"/>
              <a:ext cx="437746" cy="1260223"/>
              <a:chOff x="7856248" y="2409742"/>
              <a:chExt cx="1359139" cy="3912816"/>
            </a:xfrm>
            <a:grpFill/>
          </p:grpSpPr>
          <p:sp>
            <p:nvSpPr>
              <p:cNvPr id="42" name="Round Same Side Corner Rectangle 23">
                <a:extLst>
                  <a:ext uri="{FF2B5EF4-FFF2-40B4-BE49-F238E27FC236}">
                    <a16:creationId xmlns:a16="http://schemas.microsoft.com/office/drawing/2014/main" id="{2BE0A12E-B598-D7CB-DFFB-B00D5AD46EC9}"/>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BC97965A-5A11-D8F0-1CFB-9A9858E069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38955A30-39AD-2A11-F666-31FD184E04CA}"/>
                </a:ext>
              </a:extLst>
            </p:cNvPr>
            <p:cNvGrpSpPr/>
            <p:nvPr/>
          </p:nvGrpSpPr>
          <p:grpSpPr>
            <a:xfrm>
              <a:off x="8924230" y="2931003"/>
              <a:ext cx="437746" cy="1445418"/>
              <a:chOff x="7856248" y="2409742"/>
              <a:chExt cx="1359139" cy="4487820"/>
            </a:xfrm>
            <a:grpFill/>
          </p:grpSpPr>
          <p:sp>
            <p:nvSpPr>
              <p:cNvPr id="40" name="Round Same Side Corner Rectangle 23">
                <a:extLst>
                  <a:ext uri="{FF2B5EF4-FFF2-40B4-BE49-F238E27FC236}">
                    <a16:creationId xmlns:a16="http://schemas.microsoft.com/office/drawing/2014/main" id="{D6C79E60-35AB-DDED-5B8E-5F8F03507466}"/>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11F64C23-7CA6-16C3-39EE-C1ABA68B9E0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D0A58274-649C-D3BA-5FF3-16463C1316A6}"/>
                </a:ext>
              </a:extLst>
            </p:cNvPr>
            <p:cNvGrpSpPr/>
            <p:nvPr/>
          </p:nvGrpSpPr>
          <p:grpSpPr>
            <a:xfrm>
              <a:off x="9473688" y="2711084"/>
              <a:ext cx="437746" cy="1665337"/>
              <a:chOff x="7856248" y="2409742"/>
              <a:chExt cx="1359139" cy="5170638"/>
            </a:xfrm>
            <a:grpFill/>
          </p:grpSpPr>
          <p:sp>
            <p:nvSpPr>
              <p:cNvPr id="38" name="Round Same Side Corner Rectangle 23">
                <a:extLst>
                  <a:ext uri="{FF2B5EF4-FFF2-40B4-BE49-F238E27FC236}">
                    <a16:creationId xmlns:a16="http://schemas.microsoft.com/office/drawing/2014/main" id="{6D5B6036-7CE6-AD83-990F-F4BC60A981EA}"/>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FB490640-5BE6-4063-1BA1-96195D62E69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947054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OBJECTIF DU MODULE</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 OUVERTURE DU MODULE</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Fournir aux participants des outils et des techniques pour apporter un soutien direct au renforcement de la famille aux aidants et aux familles.</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OBJECTIFS D'APPRENTISSAGE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59192"/>
            <a:ext cx="4575242" cy="2123658"/>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Démontrer les techniques et les outils parentaux qui peuvent être utilisés avec les parents, les aidants et les enfants pour soutenir le renforcement de la famille.</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comment les aidants peuvent utiliser des techniques de relaxation et de </a:t>
            </a:r>
            <a:r>
              <a:rPr lang="en-US" sz="1100" dirty="0" err="1">
                <a:solidFill>
                  <a:schemeClr val="tx1"/>
                </a:solidFill>
                <a:latin typeface="+mn-lt"/>
                <a:ea typeface="Arial"/>
                <a:cs typeface="Arial"/>
                <a:sym typeface="Arial"/>
              </a:rPr>
              <a:t>soin</a:t>
            </a:r>
            <a:r>
              <a:rPr lang="en-US" sz="1100" dirty="0">
                <a:solidFill>
                  <a:schemeClr val="tx1"/>
                </a:solidFill>
                <a:latin typeface="+mn-lt"/>
                <a:ea typeface="Arial"/>
                <a:cs typeface="Arial"/>
                <a:sym typeface="Arial"/>
              </a:rPr>
              <a:t> personnel pour gérer le stress.</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Expliquer les méthodes de travail avec les familles pour cartographier et renforcer les réseaux de soutien social.</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comment les outils peuvent être utilisés pour soutenir la gestion de l'argent avec les familles.</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71355"/>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3324"/>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403401"/>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Hexagon 24">
            <a:extLst>
              <a:ext uri="{FF2B5EF4-FFF2-40B4-BE49-F238E27FC236}">
                <a16:creationId xmlns:a16="http://schemas.microsoft.com/office/drawing/2014/main" id="{044F80CE-FE6E-2BC2-C335-FB38B503BBDC}"/>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50E5F0C-5ADD-1475-F837-51550FE38656}"/>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8C01F570-71C6-BF5E-9A65-935F7F3A97DC}"/>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E697B8F6-0BD1-2344-A424-83E20BDB0461}"/>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18095C4F-332E-9C7D-B400-B63CF693CAD8}"/>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C2018CC-E6B1-BCB6-FC47-A0B04C3D5A02}"/>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Hexagon 41">
            <a:extLst>
              <a:ext uri="{FF2B5EF4-FFF2-40B4-BE49-F238E27FC236}">
                <a16:creationId xmlns:a16="http://schemas.microsoft.com/office/drawing/2014/main" id="{FD34681C-9741-2851-9C69-3EDD144415B3}"/>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Hexagon 42">
            <a:extLst>
              <a:ext uri="{FF2B5EF4-FFF2-40B4-BE49-F238E27FC236}">
                <a16:creationId xmlns:a16="http://schemas.microsoft.com/office/drawing/2014/main" id="{310A2FF6-84BF-31FD-394F-0B6990717C53}"/>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Hexagon 43">
            <a:extLst>
              <a:ext uri="{FF2B5EF4-FFF2-40B4-BE49-F238E27FC236}">
                <a16:creationId xmlns:a16="http://schemas.microsoft.com/office/drawing/2014/main" id="{AA3CF146-0071-D444-0371-B5D6CC175F77}"/>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Hexagon 44">
            <a:extLst>
              <a:ext uri="{FF2B5EF4-FFF2-40B4-BE49-F238E27FC236}">
                <a16:creationId xmlns:a16="http://schemas.microsoft.com/office/drawing/2014/main" id="{91A9496D-A31F-8E0A-190B-335C1784F4E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055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E0B36321-CED9-DA11-3011-A2C2E03B7AF6}"/>
              </a:ext>
            </a:extLst>
          </p:cNvPr>
          <p:cNvSpPr txBox="1"/>
          <p:nvPr/>
        </p:nvSpPr>
        <p:spPr>
          <a:xfrm>
            <a:off x="986051" y="1580262"/>
            <a:ext cx="5254041" cy="461665"/>
          </a:xfrm>
          <a:prstGeom prst="rect">
            <a:avLst/>
          </a:prstGeom>
          <a:noFill/>
        </p:spPr>
        <p:txBody>
          <a:bodyPr wrap="square" rtlCol="0">
            <a:spAutoFit/>
          </a:bodyPr>
          <a:lstStyle/>
          <a:p>
            <a:r>
              <a:rPr lang="en-US" sz="1200" b="1" spc="300" dirty="0">
                <a:solidFill>
                  <a:schemeClr val="tx1"/>
                </a:solidFill>
              </a:rPr>
              <a:t>DES JEUX AUXQUELS LES PERSONNES QUI S'OCCUPENT DES ENFANTS PEUVENT JOUER AVEC LES BÉBÉS ET LES ENFANTS EN BAS ÂGE</a:t>
            </a:r>
          </a:p>
        </p:txBody>
      </p:sp>
      <p:graphicFrame>
        <p:nvGraphicFramePr>
          <p:cNvPr id="63" name="Table 63">
            <a:extLst>
              <a:ext uri="{FF2B5EF4-FFF2-40B4-BE49-F238E27FC236}">
                <a16:creationId xmlns:a16="http://schemas.microsoft.com/office/drawing/2014/main" id="{E85ACFBC-386D-BA21-BF88-FEAF137457DB}"/>
              </a:ext>
            </a:extLst>
          </p:cNvPr>
          <p:cNvGraphicFramePr>
            <a:graphicFrameLocks noGrp="1"/>
          </p:cNvGraphicFramePr>
          <p:nvPr>
            <p:extLst>
              <p:ext uri="{D42A27DB-BD31-4B8C-83A1-F6EECF244321}">
                <p14:modId xmlns:p14="http://schemas.microsoft.com/office/powerpoint/2010/main" val="1837121520"/>
              </p:ext>
            </p:extLst>
          </p:nvPr>
        </p:nvGraphicFramePr>
        <p:xfrm>
          <a:off x="996285" y="2183726"/>
          <a:ext cx="5254042" cy="682752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pour les bébés de 6 mois et plus </a:t>
                      </a:r>
                      <a:endParaRPr lang="en-US" sz="1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Jeux pour les bébés de 6 mois et plus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Coucou !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Les bébés adorent les jeux de cache-cache. Ce type de jeu met les bébés au défi de se rappeler qui se cache et les aide à exercer leurs compétences de base en matière de maîtrise de soi ! Vous pouvez varier le jeu en demandant à votre bébé d'attendre que vous révéliez votre visage ou en le laissant contrôler le temps.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Jeux de cachette</a:t>
                      </a:r>
                    </a:p>
                    <a:p>
                      <a:endParaRPr lang="en-US" sz="1000" b="1"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Cachez un jouet sous un tissu, une tasse ou une boîte et encouragez bébé à le chercher. Lorsqu'il le trouve rapidement, cachez-le, montrez-lui que vous l'avez déplacé et encouragez-le à le retrouver. Lorsque le bébé trouve l'objet, montrez-lui votre excitation et dites-lui : "Tu l'as trouvé !" Répétez le jeu tant qu'il semble intéressé. Si le bébé se détourne ou s'énerve, essayez de comprendre ce que son humeur vous dit ou ce qui l'intéresse ensuite. Le jeu peut changer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Jeux de conversation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Les bébés de six mois commencent à émettre des sons comme "ga", "ma" et "ba". Asseyez-vous sur vos genoux avec votre bébé face à vous et faites des bruits bizarres. Faites une pause et attendez de voir si le bébé "répond". Lorsqu'il babille, couine ou fait une grimace, émettez les mêmes sons et faites-lui face. Racontez à votre bébé une histoire qui vous tient à cœur. Vous pouvez lui raconter le jour de sa naissance ou un événement important de votre vie. En chemin, arrêtez-vous et posez-lui des questions. Même si vous n'obtiendrez pas de "vraies" réponses, bébé ajoutera ses propres détails colorés.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Jeux pour les bébés de 9 mois et plus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055395806"/>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Bébé voit, bébé fait !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Faites des gestes simples devant un bébé : agitez la main, tirez la langue ou envoyez un baiser. Les bébés adorent imiter les adultes en les observant, en se souvenant de ce qu'ils font, en attendant leur tour, puis en essayant de les imiter. Plus tard, si le bébé fait le geste en premier, imitez-le à votre tour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05458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Où se trouve-t-il ?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Trouvez un objet sûr qui fait du bruit, comme un trousseau de clés qui tintent ou un jouet qui fait de la musique. Faites le bruit pour intéresser bébé, puis cachez l'objet dans votre dos ou sous une couverture. Encouragez l'enfant à le chercher en lui disant : "Où sont les clés ?". Lorsque l'enfant trouve l'objet, dites-lui avec enthousiasme : "Tu l'as trouvé !". Essayez d'autres cachettes ou d'autres objets et répétez le jeu jusqu'à ce que bébé se désintéresse.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5972506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1" dirty="0">
                          <a:effectLst/>
                          <a:latin typeface="Calibri" panose="020F0502020204030204" pitchFamily="34" charset="0"/>
                          <a:ea typeface="Calibri" panose="020F0502020204030204" pitchFamily="34" charset="0"/>
                          <a:cs typeface="Arial" panose="020B0604020202020204" pitchFamily="34" charset="0"/>
                        </a:rPr>
                        <a:t>Boom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dirty="0">
                          <a:effectLst/>
                          <a:latin typeface="Calibri" panose="020F0502020204030204" pitchFamily="34" charset="0"/>
                          <a:ea typeface="Calibri" panose="020F0502020204030204" pitchFamily="34" charset="0"/>
                          <a:cs typeface="Arial" panose="020B0604020202020204" pitchFamily="34" charset="0"/>
                        </a:rPr>
                        <a:t>À tour de rôle, faites tomber un petit jouet dans un récipient. Lorsque le jouet touche le fond, dites "Boum !". Cela peut faire rire le bébé ou le faire applaudir. Au bout de quelques fois, laissez tomber le jouet dans le récipient, mais ne dites rien. Le bébé peut essayer de dire "Boum !" ou de faire un autre bruit. Si c'est le cas, répondez-lui en disant la même chose. Ensuite, encouragez le bébé à laisser tomber les jouets dans le seau et à dire "Boum !" avec vous.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bl>
          </a:graphicData>
        </a:graphic>
      </p:graphicFrame>
      <p:sp>
        <p:nvSpPr>
          <p:cNvPr id="65" name="TextBox 64">
            <a:extLst>
              <a:ext uri="{FF2B5EF4-FFF2-40B4-BE49-F238E27FC236}">
                <a16:creationId xmlns:a16="http://schemas.microsoft.com/office/drawing/2014/main" id="{7BEAA7EC-85F5-CF29-8C52-12DE0E9A299C}"/>
              </a:ext>
            </a:extLst>
          </p:cNvPr>
          <p:cNvSpPr txBox="1"/>
          <p:nvPr/>
        </p:nvSpPr>
        <p:spPr>
          <a:xfrm>
            <a:off x="1013200" y="699799"/>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 SOUTENIR L'ATTACHEMENT DES AIDANTS ET LE LIEN AVEC LES JEUNES ENFANTS</a:t>
            </a:r>
          </a:p>
        </p:txBody>
      </p:sp>
    </p:spTree>
    <p:extLst>
      <p:ext uri="{BB962C8B-B14F-4D97-AF65-F5344CB8AC3E}">
        <p14:creationId xmlns:p14="http://schemas.microsoft.com/office/powerpoint/2010/main" val="197547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 </a:t>
            </a:r>
            <a:r>
              <a:rPr lang="en-US" sz="1100" dirty="0">
                <a:solidFill>
                  <a:schemeClr val="tx1"/>
                </a:solidFill>
                <a:latin typeface="Calibri"/>
                <a:ea typeface="Calibri"/>
                <a:cs typeface="Calibri"/>
                <a:sym typeface="Calibri"/>
              </a:rPr>
              <a:t>Ouverture du cours et du module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 </a:t>
            </a:r>
            <a:r>
              <a:rPr lang="en-US" sz="1100" dirty="0">
                <a:solidFill>
                  <a:schemeClr val="tx1"/>
                </a:solidFill>
                <a:latin typeface="Calibri"/>
                <a:ea typeface="Calibri"/>
                <a:cs typeface="Calibri"/>
                <a:sym typeface="Calibri"/>
              </a:rPr>
              <a:t>Définitions et concepts clés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 </a:t>
            </a:r>
            <a:r>
              <a:rPr lang="en-US" sz="1100" dirty="0">
                <a:solidFill>
                  <a:schemeClr val="tx1"/>
                </a:solidFill>
                <a:latin typeface="Calibri"/>
                <a:ea typeface="Calibri"/>
                <a:cs typeface="Calibri"/>
                <a:sym typeface="Calibri"/>
              </a:rPr>
              <a:t>Adopter une approche de renforcement de la famille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 </a:t>
            </a:r>
            <a:r>
              <a:rPr lang="en-US" sz="1100" dirty="0">
                <a:solidFill>
                  <a:schemeClr val="tx1"/>
                </a:solidFill>
                <a:latin typeface="Calibri"/>
                <a:ea typeface="Calibri"/>
                <a:cs typeface="Calibri"/>
                <a:sym typeface="Calibri"/>
              </a:rPr>
              <a:t>Dynamique familiale, genre et rôle des normes et pratiques sociales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 </a:t>
            </a:r>
            <a:r>
              <a:rPr lang="en-US" sz="1100" dirty="0">
                <a:solidFill>
                  <a:schemeClr val="tx1"/>
                </a:solidFill>
                <a:latin typeface="Calibri"/>
                <a:ea typeface="Calibri"/>
                <a:cs typeface="Calibri"/>
                <a:sym typeface="Calibri"/>
              </a:rPr>
              <a:t>Clôture du module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5</a:t>
            </a:r>
          </a:p>
          <a:p>
            <a:pPr>
              <a:spcAft>
                <a:spcPts val="1800"/>
              </a:spcAft>
            </a:pPr>
            <a:r>
              <a:rPr lang="en-US" sz="1100" dirty="0">
                <a:solidFill>
                  <a:schemeClr val="tx1"/>
                </a:solidFill>
                <a:latin typeface="+mn-lt"/>
              </a:rPr>
              <a:t>6</a:t>
            </a:r>
          </a:p>
          <a:p>
            <a:pPr>
              <a:spcAft>
                <a:spcPts val="1800"/>
              </a:spcAft>
            </a:pPr>
            <a:r>
              <a:rPr lang="en-US" sz="1100" dirty="0"/>
              <a:t>7</a:t>
            </a:r>
          </a:p>
          <a:p>
            <a:pPr>
              <a:spcAft>
                <a:spcPts val="1800"/>
              </a:spcAft>
            </a:pPr>
            <a:r>
              <a:rPr lang="en-US" sz="1100" dirty="0"/>
              <a:t>11</a:t>
            </a:r>
          </a:p>
          <a:p>
            <a:pPr>
              <a:spcAft>
                <a:spcPts val="1800"/>
              </a:spcAft>
            </a:pPr>
            <a:r>
              <a:rPr lang="en-US" sz="1100" dirty="0">
                <a:solidFill>
                  <a:schemeClr val="tx1"/>
                </a:solidFill>
                <a:latin typeface="+mn-lt"/>
              </a:rPr>
              <a:t>14</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DES MATIÈRES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09A3853E-EBA9-E14C-96B6-BE083DEF2DDF}"/>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2" name="Group 31">
              <a:extLst>
                <a:ext uri="{FF2B5EF4-FFF2-40B4-BE49-F238E27FC236}">
                  <a16:creationId xmlns:a16="http://schemas.microsoft.com/office/drawing/2014/main" id="{42E75B05-7025-C0B1-A4F6-8AFB2A43394F}"/>
                </a:ext>
              </a:extLst>
            </p:cNvPr>
            <p:cNvGrpSpPr/>
            <p:nvPr/>
          </p:nvGrpSpPr>
          <p:grpSpPr>
            <a:xfrm>
              <a:off x="7782406" y="3249833"/>
              <a:ext cx="437746" cy="1126588"/>
              <a:chOff x="7856248" y="2409742"/>
              <a:chExt cx="1359139" cy="3497898"/>
            </a:xfrm>
            <a:grpFill/>
          </p:grpSpPr>
          <p:sp>
            <p:nvSpPr>
              <p:cNvPr id="42" name="Round Same Side Corner Rectangle 23">
                <a:extLst>
                  <a:ext uri="{FF2B5EF4-FFF2-40B4-BE49-F238E27FC236}">
                    <a16:creationId xmlns:a16="http://schemas.microsoft.com/office/drawing/2014/main" id="{A4D25FD5-E2C5-4677-E392-D9D6D118209E}"/>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492B0B44-FF9C-890C-2462-8892687CB8A8}"/>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3" name="Group 32">
              <a:extLst>
                <a:ext uri="{FF2B5EF4-FFF2-40B4-BE49-F238E27FC236}">
                  <a16:creationId xmlns:a16="http://schemas.microsoft.com/office/drawing/2014/main" id="{F0527FCE-7166-7AB7-0853-6C80C9CB1888}"/>
                </a:ext>
              </a:extLst>
            </p:cNvPr>
            <p:cNvGrpSpPr/>
            <p:nvPr/>
          </p:nvGrpSpPr>
          <p:grpSpPr>
            <a:xfrm>
              <a:off x="8356147" y="3116198"/>
              <a:ext cx="437746" cy="1260223"/>
              <a:chOff x="7856248" y="2409742"/>
              <a:chExt cx="1359139" cy="3912816"/>
            </a:xfrm>
            <a:grpFill/>
          </p:grpSpPr>
          <p:sp>
            <p:nvSpPr>
              <p:cNvPr id="40" name="Round Same Side Corner Rectangle 23">
                <a:extLst>
                  <a:ext uri="{FF2B5EF4-FFF2-40B4-BE49-F238E27FC236}">
                    <a16:creationId xmlns:a16="http://schemas.microsoft.com/office/drawing/2014/main" id="{4AC045BB-E609-A40B-7691-40A2EF92BC6B}"/>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25BA872D-CDDC-7544-2DB2-7E101F6ADFA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DD06BED9-BA6E-96DF-7ADA-DA0A55514810}"/>
                </a:ext>
              </a:extLst>
            </p:cNvPr>
            <p:cNvGrpSpPr/>
            <p:nvPr/>
          </p:nvGrpSpPr>
          <p:grpSpPr>
            <a:xfrm>
              <a:off x="8924230" y="2931003"/>
              <a:ext cx="437746" cy="1445418"/>
              <a:chOff x="7856248" y="2409742"/>
              <a:chExt cx="1359139" cy="4487820"/>
            </a:xfrm>
            <a:grpFill/>
          </p:grpSpPr>
          <p:sp>
            <p:nvSpPr>
              <p:cNvPr id="38" name="Round Same Side Corner Rectangle 23">
                <a:extLst>
                  <a:ext uri="{FF2B5EF4-FFF2-40B4-BE49-F238E27FC236}">
                    <a16:creationId xmlns:a16="http://schemas.microsoft.com/office/drawing/2014/main" id="{7D2AFABF-4F64-FDB2-560D-608C337485F8}"/>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3077E776-71FE-A77E-F4C0-396D2F8099F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D86D2022-04FE-82EC-FEFC-67DBA618E70F}"/>
                </a:ext>
              </a:extLst>
            </p:cNvPr>
            <p:cNvGrpSpPr/>
            <p:nvPr/>
          </p:nvGrpSpPr>
          <p:grpSpPr>
            <a:xfrm>
              <a:off x="9473688" y="2711084"/>
              <a:ext cx="437746" cy="1665337"/>
              <a:chOff x="7856248" y="2409742"/>
              <a:chExt cx="1359139" cy="5170638"/>
            </a:xfrm>
            <a:grpFill/>
          </p:grpSpPr>
          <p:sp>
            <p:nvSpPr>
              <p:cNvPr id="36" name="Round Same Side Corner Rectangle 23">
                <a:extLst>
                  <a:ext uri="{FF2B5EF4-FFF2-40B4-BE49-F238E27FC236}">
                    <a16:creationId xmlns:a16="http://schemas.microsoft.com/office/drawing/2014/main" id="{305A10D7-367A-624B-17D5-99C51A000963}"/>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848BCF37-0768-782A-ABFC-8BF040B66E5E}"/>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089673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3890598212"/>
              </p:ext>
            </p:extLst>
          </p:nvPr>
        </p:nvGraphicFramePr>
        <p:xfrm>
          <a:off x="996285" y="699799"/>
          <a:ext cx="5254042" cy="438912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pour les bébés de 12 mois et plus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Jeux pour les bébés de 6 mois et plus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"C'est pour vous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Les enfants d'un an commencent à comprendre le concept de jeu imaginaire. Un moyen simple de les encourager est de tenir un jouet (ou une banane, une chaussure, ou même simplement votre main) près de votre oreille et de faire semblant de parler au téléphone avec un membre de la famille ou un ami. Une fois l'appel terminé, faites retentir une sonnerie, mais cette fois-ci, lorsque vous "répondez" au téléphone, dites à votre enfant que c'est quelqu'un qui l'appelle ! Tenez le "téléphone" à son oreille et invitez-le à dire "Bonjour" et à bavarder.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Déversement et remplissage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Les tout-petits adorent mettre des objets dans un contenant et les vider encore et encore. (Vous avez probablement déjà vu un bambin vider un panier à linge rempli de vêtements propres ou un bac rempli de jouets que vous venez de ranger !) Encouragez et redirigez cette activité amusante en leur fournissant une variété de contenants (comme des bols à mélanger, des boîtes ou des paniers vides) et des objets sûrs pour les remplir, comme des jouets ou des chaussettes.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Cache-cache simple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effectLst/>
                          <a:latin typeface="Calibri" panose="020F0502020204030204" pitchFamily="34" charset="0"/>
                          <a:ea typeface="Calibri" panose="020F0502020204030204" pitchFamily="34" charset="0"/>
                          <a:cs typeface="Arial" panose="020B0604020202020204" pitchFamily="34" charset="0"/>
                        </a:rPr>
                        <a:t>À cet âge, les tout-petits peuvent prendre plaisir à se cacher et à vous écouter les chercher bruyamment pendant qu'ils suivent mentalement votre position. Gardez le jeu excitant en exagérant vos mouvements et vos paroles, en cherchant dans des endroits bizarres et en racontant votre recherche : "Où est le bébé ? Est-il sous la table ? Non. Est-ce que bébé est au plafond ? Non. Est-ce que bébé est derrière le canapé ? Oui ! Je t'ai trouvé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bl>
          </a:graphicData>
        </a:graphic>
      </p:graphicFrame>
      <p:grpSp>
        <p:nvGrpSpPr>
          <p:cNvPr id="4" name="Group 3">
            <a:extLst>
              <a:ext uri="{FF2B5EF4-FFF2-40B4-BE49-F238E27FC236}">
                <a16:creationId xmlns:a16="http://schemas.microsoft.com/office/drawing/2014/main" id="{086A47E2-321B-B632-8470-5FCAAC4CAF8A}"/>
              </a:ext>
            </a:extLst>
          </p:cNvPr>
          <p:cNvGrpSpPr/>
          <p:nvPr/>
        </p:nvGrpSpPr>
        <p:grpSpPr>
          <a:xfrm>
            <a:off x="3266580" y="5676348"/>
            <a:ext cx="3242827" cy="3529853"/>
            <a:chOff x="4214000" y="1757077"/>
            <a:chExt cx="3682170" cy="4008083"/>
          </a:xfrm>
          <a:solidFill>
            <a:schemeClr val="accent3">
              <a:lumMod val="20000"/>
              <a:lumOff val="80000"/>
            </a:schemeClr>
          </a:solidFill>
        </p:grpSpPr>
        <p:grpSp>
          <p:nvGrpSpPr>
            <p:cNvPr id="5" name="Group 4">
              <a:extLst>
                <a:ext uri="{FF2B5EF4-FFF2-40B4-BE49-F238E27FC236}">
                  <a16:creationId xmlns:a16="http://schemas.microsoft.com/office/drawing/2014/main" id="{B8FC8AF6-2905-BED8-73C8-7811F15D2310}"/>
                </a:ext>
              </a:extLst>
            </p:cNvPr>
            <p:cNvGrpSpPr/>
            <p:nvPr/>
          </p:nvGrpSpPr>
          <p:grpSpPr>
            <a:xfrm>
              <a:off x="4755823" y="2691100"/>
              <a:ext cx="2624877" cy="1495940"/>
              <a:chOff x="4266351" y="1803400"/>
              <a:chExt cx="3899749" cy="2222500"/>
            </a:xfrm>
            <a:grpFill/>
          </p:grpSpPr>
          <p:sp>
            <p:nvSpPr>
              <p:cNvPr id="12" name="Freeform: Shape 11">
                <a:extLst>
                  <a:ext uri="{FF2B5EF4-FFF2-40B4-BE49-F238E27FC236}">
                    <a16:creationId xmlns:a16="http://schemas.microsoft.com/office/drawing/2014/main" id="{0D68CE8B-7FF1-7705-A961-1268AF1AA26E}"/>
                  </a:ext>
                </a:extLst>
              </p:cNvPr>
              <p:cNvSpPr/>
              <p:nvPr/>
            </p:nvSpPr>
            <p:spPr>
              <a:xfrm>
                <a:off x="6235700" y="2755900"/>
                <a:ext cx="1930400" cy="1270000"/>
              </a:xfrm>
              <a:custGeom>
                <a:avLst/>
                <a:gdLst>
                  <a:gd name="connsiteX0" fmla="*/ 0 w 1930400"/>
                  <a:gd name="connsiteY0" fmla="*/ 1270000 h 1270000"/>
                  <a:gd name="connsiteX1" fmla="*/ 787400 w 1930400"/>
                  <a:gd name="connsiteY1" fmla="*/ 266700 h 1270000"/>
                  <a:gd name="connsiteX2" fmla="*/ 1930400 w 1930400"/>
                  <a:gd name="connsiteY2" fmla="*/ 0 h 1270000"/>
                </a:gdLst>
                <a:ahLst/>
                <a:cxnLst>
                  <a:cxn ang="0">
                    <a:pos x="connsiteX0" y="connsiteY0"/>
                  </a:cxn>
                  <a:cxn ang="0">
                    <a:pos x="connsiteX1" y="connsiteY1"/>
                  </a:cxn>
                  <a:cxn ang="0">
                    <a:pos x="connsiteX2" y="connsiteY2"/>
                  </a:cxn>
                </a:cxnLst>
                <a:rect l="l" t="t" r="r" b="b"/>
                <a:pathLst>
                  <a:path w="1930400" h="1270000">
                    <a:moveTo>
                      <a:pt x="0" y="1270000"/>
                    </a:moveTo>
                    <a:cubicBezTo>
                      <a:pt x="232833" y="874183"/>
                      <a:pt x="465667" y="478367"/>
                      <a:pt x="787400" y="266700"/>
                    </a:cubicBezTo>
                    <a:cubicBezTo>
                      <a:pt x="1109133" y="55033"/>
                      <a:pt x="1519766" y="27516"/>
                      <a:pt x="19304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11970B9E-B4DC-C152-5E29-E1E13B2AB778}"/>
                  </a:ext>
                </a:extLst>
              </p:cNvPr>
              <p:cNvSpPr/>
              <p:nvPr/>
            </p:nvSpPr>
            <p:spPr>
              <a:xfrm>
                <a:off x="4266351" y="2489198"/>
                <a:ext cx="914400" cy="1447804"/>
              </a:xfrm>
              <a:custGeom>
                <a:avLst/>
                <a:gdLst>
                  <a:gd name="connsiteX0" fmla="*/ 1117600 w 1215450"/>
                  <a:gd name="connsiteY0" fmla="*/ 2197100 h 2197100"/>
                  <a:gd name="connsiteX1" fmla="*/ 1104900 w 1215450"/>
                  <a:gd name="connsiteY1" fmla="*/ 660400 h 2197100"/>
                  <a:gd name="connsiteX2" fmla="*/ 0 w 1215450"/>
                  <a:gd name="connsiteY2" fmla="*/ 0 h 2197100"/>
                </a:gdLst>
                <a:ahLst/>
                <a:cxnLst>
                  <a:cxn ang="0">
                    <a:pos x="connsiteX0" y="connsiteY0"/>
                  </a:cxn>
                  <a:cxn ang="0">
                    <a:pos x="connsiteX1" y="connsiteY1"/>
                  </a:cxn>
                  <a:cxn ang="0">
                    <a:pos x="connsiteX2" y="connsiteY2"/>
                  </a:cxn>
                </a:cxnLst>
                <a:rect l="l" t="t" r="r" b="b"/>
                <a:pathLst>
                  <a:path w="1215450" h="2197100">
                    <a:moveTo>
                      <a:pt x="1117600" y="2197100"/>
                    </a:moveTo>
                    <a:cubicBezTo>
                      <a:pt x="1204383" y="1611841"/>
                      <a:pt x="1291167" y="1026583"/>
                      <a:pt x="1104900" y="660400"/>
                    </a:cubicBezTo>
                    <a:cubicBezTo>
                      <a:pt x="918633" y="294217"/>
                      <a:pt x="459316" y="147108"/>
                      <a:pt x="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6F7E8D21-F463-AED6-BCB0-64D2CE7C48BA}"/>
                  </a:ext>
                </a:extLst>
              </p:cNvPr>
              <p:cNvSpPr/>
              <p:nvPr/>
            </p:nvSpPr>
            <p:spPr>
              <a:xfrm>
                <a:off x="5842000" y="1803400"/>
                <a:ext cx="571500" cy="1930400"/>
              </a:xfrm>
              <a:custGeom>
                <a:avLst/>
                <a:gdLst>
                  <a:gd name="connsiteX0" fmla="*/ 0 w 571500"/>
                  <a:gd name="connsiteY0" fmla="*/ 1930400 h 1930400"/>
                  <a:gd name="connsiteX1" fmla="*/ 215900 w 571500"/>
                  <a:gd name="connsiteY1" fmla="*/ 596900 h 1930400"/>
                  <a:gd name="connsiteX2" fmla="*/ 571500 w 571500"/>
                  <a:gd name="connsiteY2" fmla="*/ 0 h 1930400"/>
                </a:gdLst>
                <a:ahLst/>
                <a:cxnLst>
                  <a:cxn ang="0">
                    <a:pos x="connsiteX0" y="connsiteY0"/>
                  </a:cxn>
                  <a:cxn ang="0">
                    <a:pos x="connsiteX1" y="connsiteY1"/>
                  </a:cxn>
                  <a:cxn ang="0">
                    <a:pos x="connsiteX2" y="connsiteY2"/>
                  </a:cxn>
                </a:cxnLst>
                <a:rect l="l" t="t" r="r" b="b"/>
                <a:pathLst>
                  <a:path w="571500" h="1930400">
                    <a:moveTo>
                      <a:pt x="0" y="1930400"/>
                    </a:moveTo>
                    <a:cubicBezTo>
                      <a:pt x="60325" y="1424516"/>
                      <a:pt x="120650" y="918633"/>
                      <a:pt x="215900" y="596900"/>
                    </a:cubicBezTo>
                    <a:cubicBezTo>
                      <a:pt x="311150" y="275167"/>
                      <a:pt x="441325" y="137583"/>
                      <a:pt x="5715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Stuffed Toy with solid fill">
              <a:extLst>
                <a:ext uri="{FF2B5EF4-FFF2-40B4-BE49-F238E27FC236}">
                  <a16:creationId xmlns:a16="http://schemas.microsoft.com/office/drawing/2014/main" id="{7370F64E-2BDA-38EF-1AC4-07AA7DC6B1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957152">
              <a:off x="6274794" y="2591292"/>
              <a:ext cx="914400" cy="914400"/>
            </a:xfrm>
            <a:prstGeom prst="rect">
              <a:avLst/>
            </a:prstGeom>
          </p:spPr>
        </p:pic>
        <p:pic>
          <p:nvPicPr>
            <p:cNvPr id="7" name="Graphic 6" descr="Toy Train with solid fill">
              <a:extLst>
                <a:ext uri="{FF2B5EF4-FFF2-40B4-BE49-F238E27FC236}">
                  <a16:creationId xmlns:a16="http://schemas.microsoft.com/office/drawing/2014/main" id="{32140652-6630-5418-854F-795E433EC9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119481">
              <a:off x="5407193" y="3269657"/>
              <a:ext cx="914400" cy="914400"/>
            </a:xfrm>
            <a:prstGeom prst="rect">
              <a:avLst/>
            </a:prstGeom>
          </p:spPr>
        </p:pic>
        <p:pic>
          <p:nvPicPr>
            <p:cNvPr id="8" name="Graphic 7" descr="Puppet with solid fill">
              <a:extLst>
                <a:ext uri="{FF2B5EF4-FFF2-40B4-BE49-F238E27FC236}">
                  <a16:creationId xmlns:a16="http://schemas.microsoft.com/office/drawing/2014/main" id="{F440A171-CF00-F797-C809-AA8DA7D3B8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20825893">
              <a:off x="6981770" y="1757077"/>
              <a:ext cx="914400" cy="914400"/>
            </a:xfrm>
            <a:prstGeom prst="rect">
              <a:avLst/>
            </a:prstGeom>
          </p:spPr>
        </p:pic>
        <p:pic>
          <p:nvPicPr>
            <p:cNvPr id="9" name="Graphic 8" descr="Rubber duck with solid fill">
              <a:extLst>
                <a:ext uri="{FF2B5EF4-FFF2-40B4-BE49-F238E27FC236}">
                  <a16:creationId xmlns:a16="http://schemas.microsoft.com/office/drawing/2014/main" id="{64DC9C23-86B5-91E8-CB5E-BC55BCBA15C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91126" y="2177010"/>
              <a:ext cx="914400" cy="914400"/>
            </a:xfrm>
            <a:prstGeom prst="rect">
              <a:avLst/>
            </a:prstGeom>
          </p:spPr>
        </p:pic>
        <p:pic>
          <p:nvPicPr>
            <p:cNvPr id="10" name="Graphic 9" descr="Bucket and shovel with solid fill">
              <a:extLst>
                <a:ext uri="{FF2B5EF4-FFF2-40B4-BE49-F238E27FC236}">
                  <a16:creationId xmlns:a16="http://schemas.microsoft.com/office/drawing/2014/main" id="{E6813A11-0802-4B3D-C38A-339DC94F2E9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475772">
              <a:off x="6923500" y="3036855"/>
              <a:ext cx="914400" cy="914400"/>
            </a:xfrm>
            <a:prstGeom prst="rect">
              <a:avLst/>
            </a:prstGeom>
          </p:spPr>
        </p:pic>
        <p:pic>
          <p:nvPicPr>
            <p:cNvPr id="11" name="Graphic 10" descr="Filing Box Archive with solid fill">
              <a:extLst>
                <a:ext uri="{FF2B5EF4-FFF2-40B4-BE49-F238E27FC236}">
                  <a16:creationId xmlns:a16="http://schemas.microsoft.com/office/drawing/2014/main" id="{3F8B37C5-B77E-1E4D-9490-A14EEB4F786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214000" y="4025904"/>
              <a:ext cx="2880500" cy="1739256"/>
            </a:xfrm>
            <a:prstGeom prst="rect">
              <a:avLst/>
            </a:prstGeom>
          </p:spPr>
        </p:pic>
      </p:grpSp>
    </p:spTree>
    <p:extLst>
      <p:ext uri="{BB962C8B-B14F-4D97-AF65-F5344CB8AC3E}">
        <p14:creationId xmlns:p14="http://schemas.microsoft.com/office/powerpoint/2010/main" val="2830653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2110111016"/>
              </p:ext>
            </p:extLst>
          </p:nvPr>
        </p:nvGraphicFramePr>
        <p:xfrm>
          <a:off x="996285" y="699799"/>
          <a:ext cx="5254042" cy="783336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pour les enfants de 18 mois et plus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9078268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Comme vous !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À cet âge, les tout-petits peuvent commencer à aimer jouer à faire semblant. Ils peuvent reproduire les comportements et les habitudes qu'ils voient chez les adultes ou leurs frères et sœurs. Joignez-vous à eux ! Si un tout-petit fait semblant de remuer de la nourriture dans un bol, dites-lui : "Qu'est-ce que tu remues ? Tu fais un gâteau ? Il sent bon ! Mettons-le au four !" Ou, s'il fait semblant de nourrir une poupée, dites : "Tu t'occupes si bien de bébé ! C'est le moment de lui faire faire son rot ? Encouragez les jeux de rôle en donnant aux tout-petits des objets sûrs à utiliser, comme un balai, un chiffon à poussière, une brosse à cheveux, des casseroles et des poêles, etc.</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47293483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 de mémoire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Trouvez trois tasses et trois petits objets que vous pouvez cacher en dessous, comme une petite voiture, une petite balle ou une figurine d'animal. Montrez à l'enfant chaque jouet, dites son nom ("C'est une voiture") et laissez-le voir que vous le cachez sous l'un des gobelets. Demandez-lui ensuite : "Où est la voiture ?" et encouragez-le à soulever le gobelet sous lequel il pense qu'elle se trouve. S'il a raison, félicitez-le et demandez-lui de trouver l'objet suivant. Dans le cas contraire, encouragez-les à chercher sous un autre gobelet. Variez le jeu en ajoutant plus (ou moins) de gobelets et d'objets ou en déplaçant les gobelets après avoir caché les objets.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3241221"/>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Rendre les corvées amusantes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Les tout-petits adorent aider, et c'est le moment de les encourager en rendant les corvées ludiques. Il s'agit d'une forme de jeu de rôle ! Des activités simples comme balayer le sol, ranger des jouets ou des livres, ou mettre des vêtements dans un panier à linge sont autant d'occasions de mettre en pratique de nouvelles compétences. Rendez les corvées ludiques en écoutant de la musique, en réglant une minuterie et en encourageant l'enfant à aller aussi vite que possible, ou en transformant un panier à linge en panier de basket-ball et en y jetant les vêtements. Au début, faites les corvées ensemble et donnez des instructions verbales et des rappels pour que le tout-petit prenne confiance en lui. Avec le temps, l'enfant peut faire les corvées tout seul ou à côté de vous pendant que vous vous occupez d'autre chose.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d'association et de tri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Les tout-petits commencent à comprendre comment associer et trier des objets qui se ressemblent par leur couleur ou leur forme. Les jouets trieurs tout prêts sont très utiles, mais vous pouvez aussi créer vos propres jeux. Placez des feuilles de papier de différentes couleurs sur le sol, donnez à l'enfant des objets colorés et demandez-lui de placer les objets sur la feuille de papier de la même couleur. Vous pouvez également donner à l'enfant un petit groupe d'objets similaires, comme des animaux en peluche, à l'exception de deux d'entre eux, comme des personnages. Voyez s'il peut regrouper les objets similaires. Incorporez le tri pour rendre le nettoyage plus ludique : "Rangeons tous les blocs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38789496"/>
                  </a:ext>
                </a:extLst>
              </a:tr>
            </a:tbl>
          </a:graphicData>
        </a:graphic>
      </p:graphicFrame>
    </p:spTree>
    <p:extLst>
      <p:ext uri="{BB962C8B-B14F-4D97-AF65-F5344CB8AC3E}">
        <p14:creationId xmlns:p14="http://schemas.microsoft.com/office/powerpoint/2010/main" val="4171841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4719F972-417E-71B7-47E9-720A04AABDBC}"/>
              </a:ext>
            </a:extLst>
          </p:cNvPr>
          <p:cNvGraphicFramePr>
            <a:graphicFrameLocks noGrp="1"/>
          </p:cNvGraphicFramePr>
          <p:nvPr>
            <p:extLst>
              <p:ext uri="{D42A27DB-BD31-4B8C-83A1-F6EECF244321}">
                <p14:modId xmlns:p14="http://schemas.microsoft.com/office/powerpoint/2010/main" val="2292489300"/>
              </p:ext>
            </p:extLst>
          </p:nvPr>
        </p:nvGraphicFramePr>
        <p:xfrm>
          <a:off x="996285" y="699799"/>
          <a:ext cx="5254042" cy="742188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pour les enfants de 2 à 3 ans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0622366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Chansons actives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Les enfants plus âgés adorent les jeux physiques, mais ils peuvent avoir besoin de rappels fréquents sur la façon de jouer. Les chansons avec des mouvements permettent une activité physique importante, et les paroles renforcent le moment et la manière de bouger. On trouve des chansons actives dans de nombreuses langues et cultures. "Je suis une petite théière" ou "Je vais à la chasse à l'ours" sont des chansons populaires en anglais. Les chansons qui obligent les enfants à démarrer et à s'arrêter ou à ralentir et à accélérer, comme Freeze Dance/Musical Statues ou Ring Around the Rosie, aident à développer la maîtrise de soi.</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43896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Le jeu des imitations : Suivre le leader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Choisissez un meneur. (Conseil : commencez par un adulte.) Les autres joueurs s'alignent derrière le meneur, qui se déplace ensuite comme il l'entend. Il peut courir, sauter, ramper ou marcher sur la pointe des pieds, par exemple. Les autres joueurs doivent copier ce que fait le meneur, qui peut changer de mouvement à tout moment. Les joueurs jouent ensuite à tour de rôle le rôle de meneur. Vous pouvez jouer avec deux ou autant de joueurs que vous le souhaitez ! Ces jeux sont d'excellents tests pour la mémoire de travail, l'attention et la maîtrise de soi.</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65755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d'association et de tri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Avec un enfant en bas âge, triez à tour de rôle les objets selon leur taille, leur forme ou leur couleur. Par exemple, lorsque vous jouez dehors, vous pouvez trier les cailloux en piles de petite, moyenne et grande taille. Lorsque vous pliez le linge, vous pouvez mettre tous les vêtements rouges ensemble, les vêtements bleus ensemble, etc. Une fois que l'enfant a beaucoup pratiqué, mettez-le au défi de trier d'une manière amusante, par exemple en mettant ses gros jouets dans un petit panier et ses petits jouets dans un grand panier.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02376841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Jeux de comptage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Les tout-petits plus âgés commencent à apprendre les chiffres. Soutenez leur apprentissage en comptant ensemble. Vous pouvez compter des blocs, des escaliers, des baies, des biscuits - tout ce que vous utilisez ou voyez tous les jours. Encouragez ou applaudissez lorsque les enfants apprennent à atteindre des nombres plus importants, de trois à 10, jusqu'à 20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394968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Soyez le narrateur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Racontez le jeu d'un enfant pour l'aider à apprendre les mots qui décrivent ses actions. Cela peut être simple ou vous pouvez utiliser une voix ridicule pour imiter un journaliste sportif, un présentateur de journaux télévisés ou un animateur de jeux télévisés. Vous pouvez également poser des questions, comme "Que vas-tu faire ensuite ?" ou "Je vois que tu veux mettre la balle dans le bocal. Y a-t-il un autre moyen de le faire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94340232"/>
                  </a:ext>
                </a:extLst>
              </a:tr>
            </a:tbl>
          </a:graphicData>
        </a:graphic>
      </p:graphicFrame>
    </p:spTree>
    <p:extLst>
      <p:ext uri="{BB962C8B-B14F-4D97-AF65-F5344CB8AC3E}">
        <p14:creationId xmlns:p14="http://schemas.microsoft.com/office/powerpoint/2010/main" val="674145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 CONSTRUIRE DES RELATIONS POSITIVES AVEC LES ENFANTS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TextBox 117">
            <a:extLst>
              <a:ext uri="{FF2B5EF4-FFF2-40B4-BE49-F238E27FC236}">
                <a16:creationId xmlns:a16="http://schemas.microsoft.com/office/drawing/2014/main" id="{40398B3D-F298-6F25-4F18-47AA98FE97EC}"/>
              </a:ext>
            </a:extLst>
          </p:cNvPr>
          <p:cNvSpPr txBox="1"/>
          <p:nvPr/>
        </p:nvSpPr>
        <p:spPr>
          <a:xfrm>
            <a:off x="990600" y="1893603"/>
            <a:ext cx="5245100" cy="1615827"/>
          </a:xfrm>
          <a:prstGeom prst="rect">
            <a:avLst/>
          </a:prstGeom>
          <a:noFill/>
        </p:spPr>
        <p:txBody>
          <a:bodyPr wrap="square">
            <a:spAutoFit/>
          </a:bodyPr>
          <a:lstStyle/>
          <a:p>
            <a:pPr marL="171450" indent="-171450">
              <a:buFont typeface="Arial" panose="020B0604020202020204" pitchFamily="34" charset="0"/>
              <a:buChar char="•"/>
            </a:pPr>
            <a:r>
              <a:rPr lang="en-US" sz="1100" b="1" i="0" dirty="0">
                <a:effectLst/>
                <a:cs typeface="Calibri" panose="020F0502020204030204" pitchFamily="34" charset="0"/>
              </a:rPr>
              <a:t>L'enfant : </a:t>
            </a:r>
            <a:r>
              <a:rPr lang="en-US" sz="1100" i="0" dirty="0">
                <a:effectLst/>
                <a:cs typeface="Calibri" panose="020F0502020204030204" pitchFamily="34" charset="0"/>
              </a:rPr>
              <a:t>Maman, on peut jouer au foot ?</a:t>
            </a:r>
          </a:p>
          <a:p>
            <a:pPr marL="171450" indent="-171450">
              <a:buFont typeface="Arial" panose="020B0604020202020204" pitchFamily="34" charset="0"/>
              <a:buChar char="•"/>
            </a:pPr>
            <a:r>
              <a:rPr lang="en-US" sz="1100" b="1" i="0" dirty="0">
                <a:effectLst/>
                <a:cs typeface="Calibri" panose="020F0502020204030204" pitchFamily="34" charset="0"/>
              </a:rPr>
              <a:t>Mère : </a:t>
            </a:r>
            <a:r>
              <a:rPr lang="en-US" sz="1100" i="0" dirty="0">
                <a:effectLst/>
                <a:cs typeface="Calibri" panose="020F0502020204030204" pitchFamily="34" charset="0"/>
              </a:rPr>
              <a:t>Bien sûr.</a:t>
            </a:r>
          </a:p>
          <a:p>
            <a:pPr marL="171450" indent="-171450">
              <a:buFont typeface="Arial" panose="020B0604020202020204" pitchFamily="34" charset="0"/>
              <a:buChar char="•"/>
            </a:pPr>
            <a:r>
              <a:rPr lang="en-US" sz="1100" i="1" dirty="0">
                <a:effectLst/>
                <a:cs typeface="Calibri" panose="020F0502020204030204" pitchFamily="34" charset="0"/>
              </a:rPr>
              <a:t>(L'enfant commence à donner un coup de pied dans le ballon à sa mère).</a:t>
            </a:r>
          </a:p>
          <a:p>
            <a:pPr marL="171450" indent="-171450">
              <a:buFont typeface="Arial" panose="020B0604020202020204" pitchFamily="34" charset="0"/>
              <a:buChar char="•"/>
            </a:pPr>
            <a:r>
              <a:rPr lang="en-US" sz="1100" b="1" i="0" dirty="0">
                <a:effectLst/>
                <a:cs typeface="Calibri" panose="020F0502020204030204" pitchFamily="34" charset="0"/>
              </a:rPr>
              <a:t>Mère : </a:t>
            </a:r>
            <a:r>
              <a:rPr lang="en-US" sz="1100" i="0" dirty="0">
                <a:effectLst/>
                <a:cs typeface="Calibri" panose="020F0502020204030204" pitchFamily="34" charset="0"/>
              </a:rPr>
              <a:t>Ce n'est pas comme ça qu'on tape dans le ballon. Je vais te montrer.</a:t>
            </a:r>
            <a:r>
              <a:rPr lang="en-US" sz="1100" i="1" dirty="0">
                <a:effectLst/>
                <a:cs typeface="Calibri" panose="020F0502020204030204" pitchFamily="34" charset="0"/>
              </a:rPr>
              <a:t> (La mère prend le ballon à l'enfant et lui montre comment frapper).</a:t>
            </a:r>
          </a:p>
          <a:p>
            <a:pPr marL="171450" indent="-171450">
              <a:buFont typeface="Arial" panose="020B0604020202020204" pitchFamily="34" charset="0"/>
              <a:buChar char="•"/>
            </a:pPr>
            <a:r>
              <a:rPr lang="en-US" sz="1100" b="1" i="0" dirty="0">
                <a:effectLst/>
                <a:cs typeface="Calibri" panose="020F0502020204030204" pitchFamily="34" charset="0"/>
              </a:rPr>
              <a:t>Enfant : </a:t>
            </a:r>
            <a:r>
              <a:rPr lang="en-US" sz="1100" i="0" dirty="0">
                <a:effectLst/>
                <a:cs typeface="Calibri" panose="020F0502020204030204" pitchFamily="34" charset="0"/>
              </a:rPr>
              <a:t>Est-ce que je peux avoir mon tour maintenant ?</a:t>
            </a:r>
          </a:p>
          <a:p>
            <a:pPr marL="171450" indent="-171450">
              <a:buFont typeface="Arial" panose="020B0604020202020204" pitchFamily="34" charset="0"/>
              <a:buChar char="•"/>
            </a:pPr>
            <a:r>
              <a:rPr lang="en-US" sz="1100" b="1" i="0" dirty="0">
                <a:effectLst/>
                <a:cs typeface="Calibri" panose="020F0502020204030204" pitchFamily="34" charset="0"/>
              </a:rPr>
              <a:t>Mère : </a:t>
            </a:r>
            <a:r>
              <a:rPr lang="en-US" sz="1100" i="0" dirty="0">
                <a:effectLst/>
                <a:cs typeface="Calibri" panose="020F0502020204030204" pitchFamily="34" charset="0"/>
              </a:rPr>
              <a:t>Seulement si tu le joues bien.</a:t>
            </a:r>
          </a:p>
          <a:p>
            <a:pPr marL="171450" indent="-171450">
              <a:buFont typeface="Arial" panose="020B0604020202020204" pitchFamily="34" charset="0"/>
              <a:buChar char="•"/>
            </a:pPr>
            <a:r>
              <a:rPr lang="en-US" sz="1100" i="1" dirty="0">
                <a:effectLst/>
                <a:cs typeface="Calibri" panose="020F0502020204030204" pitchFamily="34" charset="0"/>
              </a:rPr>
              <a:t>[L'enfant essaie encore et encore, et la mère ne cesse de l'interrompre et de le corriger. L'enfant s'assoit, frustré].</a:t>
            </a:r>
          </a:p>
        </p:txBody>
      </p:sp>
      <p:sp>
        <p:nvSpPr>
          <p:cNvPr id="119" name="TextBox 118">
            <a:extLst>
              <a:ext uri="{FF2B5EF4-FFF2-40B4-BE49-F238E27FC236}">
                <a16:creationId xmlns:a16="http://schemas.microsoft.com/office/drawing/2014/main" id="{92D390A0-E131-FC36-2119-C51DD0AF9DC1}"/>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JEU DE RÔLE - JEU DIRIGÉ PAR L'ENFANT</a:t>
            </a:r>
          </a:p>
        </p:txBody>
      </p:sp>
      <p:sp>
        <p:nvSpPr>
          <p:cNvPr id="120" name="TextBox 119">
            <a:extLst>
              <a:ext uri="{FF2B5EF4-FFF2-40B4-BE49-F238E27FC236}">
                <a16:creationId xmlns:a16="http://schemas.microsoft.com/office/drawing/2014/main" id="{F6DFE615-7E28-0AD0-F32B-DA4F3E7247E0}"/>
              </a:ext>
            </a:extLst>
          </p:cNvPr>
          <p:cNvSpPr txBox="1"/>
          <p:nvPr/>
        </p:nvSpPr>
        <p:spPr>
          <a:xfrm>
            <a:off x="996286" y="3755986"/>
            <a:ext cx="5254041" cy="276999"/>
          </a:xfrm>
          <a:prstGeom prst="rect">
            <a:avLst/>
          </a:prstGeom>
          <a:noFill/>
        </p:spPr>
        <p:txBody>
          <a:bodyPr wrap="square" rtlCol="0">
            <a:spAutoFit/>
          </a:bodyPr>
          <a:lstStyle/>
          <a:p>
            <a:r>
              <a:rPr lang="en-US" sz="1200" b="1" spc="300" dirty="0">
                <a:solidFill>
                  <a:schemeClr val="tx1"/>
                </a:solidFill>
              </a:rPr>
              <a:t>LES DÉCLARATIONS SUR LE COMPORTEMENT ET LES FÉLICITATIONS </a:t>
            </a:r>
          </a:p>
        </p:txBody>
      </p:sp>
      <p:graphicFrame>
        <p:nvGraphicFramePr>
          <p:cNvPr id="121" name="Table 120">
            <a:extLst>
              <a:ext uri="{FF2B5EF4-FFF2-40B4-BE49-F238E27FC236}">
                <a16:creationId xmlns:a16="http://schemas.microsoft.com/office/drawing/2014/main" id="{97E40145-EEAF-0B5F-98AD-5F6D840D71D8}"/>
              </a:ext>
            </a:extLst>
          </p:cNvPr>
          <p:cNvGraphicFramePr>
            <a:graphicFrameLocks noGrp="1"/>
          </p:cNvGraphicFramePr>
          <p:nvPr>
            <p:extLst>
              <p:ext uri="{D42A27DB-BD31-4B8C-83A1-F6EECF244321}">
                <p14:modId xmlns:p14="http://schemas.microsoft.com/office/powerpoint/2010/main" val="2871346833"/>
              </p:ext>
            </p:extLst>
          </p:nvPr>
        </p:nvGraphicFramePr>
        <p:xfrm>
          <a:off x="996286" y="4173604"/>
          <a:ext cx="5254041" cy="3239914"/>
        </p:xfrm>
        <a:graphic>
          <a:graphicData uri="http://schemas.openxmlformats.org/drawingml/2006/table">
            <a:tbl>
              <a:tblPr firstRow="1" firstCol="1" bandRow="1">
                <a:tableStyleId>{5C22544A-7EE6-4342-B048-85BDC9FD1C3A}</a:tableStyleId>
              </a:tblPr>
              <a:tblGrid>
                <a:gridCol w="1431473">
                  <a:extLst>
                    <a:ext uri="{9D8B030D-6E8A-4147-A177-3AD203B41FA5}">
                      <a16:colId xmlns:a16="http://schemas.microsoft.com/office/drawing/2014/main" val="1508775955"/>
                    </a:ext>
                  </a:extLst>
                </a:gridCol>
                <a:gridCol w="3822568">
                  <a:extLst>
                    <a:ext uri="{9D8B030D-6E8A-4147-A177-3AD203B41FA5}">
                      <a16:colId xmlns:a16="http://schemas.microsoft.com/office/drawing/2014/main" val="894106950"/>
                    </a:ext>
                  </a:extLst>
                </a:gridCol>
              </a:tblGrid>
              <a:tr h="294486">
                <a:tc>
                  <a:txBody>
                    <a:bodyPr/>
                    <a:lstStyle/>
                    <a:p>
                      <a:pPr>
                        <a:lnSpc>
                          <a:spcPct val="107000"/>
                        </a:lnSpc>
                        <a:spcAft>
                          <a:spcPts val="800"/>
                        </a:spcAft>
                      </a:pPr>
                      <a:r>
                        <a:rPr lang="en-GB" sz="1100" dirty="0">
                          <a:solidFill>
                            <a:sysClr val="windowText" lastClr="000000"/>
                          </a:solidFill>
                          <a:effectLst/>
                        </a:rPr>
                        <a:t>Comportement</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GB" sz="1100" dirty="0">
                          <a:solidFill>
                            <a:sysClr val="windowText" lastClr="000000"/>
                          </a:solidFill>
                          <a:effectLst/>
                        </a:rPr>
                        <a:t>Déclaration d'éloge </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69018174"/>
                  </a:ext>
                </a:extLst>
              </a:tr>
              <a:tr h="736357">
                <a:tc>
                  <a:txBody>
                    <a:bodyPr/>
                    <a:lstStyle/>
                    <a:p>
                      <a:pPr>
                        <a:lnSpc>
                          <a:spcPct val="107000"/>
                        </a:lnSpc>
                        <a:spcAft>
                          <a:spcPts val="800"/>
                        </a:spcAft>
                      </a:pPr>
                      <a:r>
                        <a:rPr lang="en-US" sz="1100" dirty="0">
                          <a:solidFill>
                            <a:sysClr val="windowText" lastClr="000000"/>
                          </a:solidFill>
                          <a:effectLst/>
                        </a:rPr>
                        <a:t>Bien travailler à l'école.</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975120"/>
                  </a:ext>
                </a:extLst>
              </a:tr>
              <a:tr h="736357">
                <a:tc>
                  <a:txBody>
                    <a:bodyPr/>
                    <a:lstStyle/>
                    <a:p>
                      <a:pPr>
                        <a:lnSpc>
                          <a:spcPct val="107000"/>
                        </a:lnSpc>
                        <a:spcAft>
                          <a:spcPts val="800"/>
                        </a:spcAft>
                      </a:pPr>
                      <a:r>
                        <a:rPr lang="en-GB" sz="1100" dirty="0">
                          <a:solidFill>
                            <a:sysClr val="windowText" lastClr="000000"/>
                          </a:solidFill>
                          <a:effectLst/>
                        </a:rPr>
                        <a:t>Être gentil avec ses frères et sœurs.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ct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5033401"/>
                  </a:ext>
                </a:extLst>
              </a:tr>
              <a:tr h="736357">
                <a:tc>
                  <a:txBody>
                    <a:bodyPr/>
                    <a:lstStyle/>
                    <a:p>
                      <a:pPr>
                        <a:lnSpc>
                          <a:spcPct val="107000"/>
                        </a:lnSpc>
                        <a:spcAft>
                          <a:spcPts val="800"/>
                        </a:spcAft>
                      </a:pPr>
                      <a:r>
                        <a:rPr lang="en-GB" sz="1100" dirty="0">
                          <a:solidFill>
                            <a:sysClr val="windowText" lastClr="000000"/>
                          </a:solidFill>
                          <a:effectLst/>
                        </a:rPr>
                        <a:t>Faire ses devoirs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71806073"/>
                  </a:ext>
                </a:extLst>
              </a:tr>
              <a:tr h="736357">
                <a:tc>
                  <a:txBody>
                    <a:bodyPr/>
                    <a:lstStyle/>
                    <a:p>
                      <a:pPr>
                        <a:lnSpc>
                          <a:spcPct val="107000"/>
                        </a:lnSpc>
                        <a:spcAft>
                          <a:spcPts val="800"/>
                        </a:spcAft>
                      </a:pPr>
                      <a:r>
                        <a:rPr lang="en-GB" sz="1100" dirty="0">
                          <a:solidFill>
                            <a:sysClr val="windowText" lastClr="000000"/>
                          </a:solidFill>
                          <a:effectLst/>
                        </a:rPr>
                        <a:t>Effectuer des corvées ou des travaux ménagers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50251311"/>
                  </a:ext>
                </a:extLst>
              </a:tr>
            </a:tbl>
          </a:graphicData>
        </a:graphic>
      </p:graphicFrame>
    </p:spTree>
    <p:extLst>
      <p:ext uri="{BB962C8B-B14F-4D97-AF65-F5344CB8AC3E}">
        <p14:creationId xmlns:p14="http://schemas.microsoft.com/office/powerpoint/2010/main" val="3951223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 RENFORCER LES COMPÉTENCES ÉMOTIONNELLES ET EMPATHIQUES DES PARENTS/aidants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23FAF606-A7F0-2AD2-E545-7F5DF39FA277}"/>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JEU DE RÔLE - LES 4 ÉTAPES DE L'EMPATHIE</a:t>
            </a:r>
          </a:p>
        </p:txBody>
      </p:sp>
      <p:sp>
        <p:nvSpPr>
          <p:cNvPr id="55" name="TextBox 54">
            <a:extLst>
              <a:ext uri="{FF2B5EF4-FFF2-40B4-BE49-F238E27FC236}">
                <a16:creationId xmlns:a16="http://schemas.microsoft.com/office/drawing/2014/main" id="{00F50F8C-2299-F3FD-4B60-E3A219ED616F}"/>
              </a:ext>
            </a:extLst>
          </p:cNvPr>
          <p:cNvSpPr txBox="1"/>
          <p:nvPr/>
        </p:nvSpPr>
        <p:spPr>
          <a:xfrm>
            <a:off x="1013200" y="1896876"/>
            <a:ext cx="5226892" cy="1171154"/>
          </a:xfrm>
          <a:prstGeom prst="rect">
            <a:avLst/>
          </a:prstGeom>
          <a:noFill/>
        </p:spPr>
        <p:txBody>
          <a:bodyPr wrap="square">
            <a:spAutoFit/>
          </a:bodyPr>
          <a:lstStyle/>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Parent : </a:t>
            </a:r>
            <a:r>
              <a:rPr lang="en-US" sz="1100" i="1" dirty="0">
                <a:effectLst/>
                <a:latin typeface="Calibri" panose="020F0502020204030204" pitchFamily="34" charset="0"/>
                <a:ea typeface="Calibri" panose="020F0502020204030204" pitchFamily="34" charset="0"/>
                <a:cs typeface="Calibri" panose="020F0502020204030204" pitchFamily="34" charset="0"/>
              </a:rPr>
              <a:t>[Il remarque que sa fille a l'air triste] </a:t>
            </a:r>
            <a:r>
              <a:rPr lang="en-US" sz="1100" dirty="0">
                <a:effectLst/>
                <a:latin typeface="Calibri" panose="020F0502020204030204" pitchFamily="34" charset="0"/>
                <a:ea typeface="Calibri" panose="020F0502020204030204" pitchFamily="34" charset="0"/>
                <a:cs typeface="Calibri" panose="020F0502020204030204" pitchFamily="34" charset="0"/>
              </a:rPr>
              <a:t>Oh, Sarah tu as l'air si triste, [Étape 1] veux-tu me dire ce qui te rend triste ? [Étape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La fille : </a:t>
            </a:r>
            <a:r>
              <a:rPr lang="en-US" sz="1100" dirty="0">
                <a:effectLst/>
                <a:latin typeface="Calibri" panose="020F0502020204030204" pitchFamily="34" charset="0"/>
                <a:ea typeface="Calibri" panose="020F0502020204030204" pitchFamily="34" charset="0"/>
                <a:cs typeface="Calibri" panose="020F0502020204030204" pitchFamily="34" charset="0"/>
              </a:rPr>
              <a:t>Sur le chemin de l'école, des garçons plus âgés que moi font des commentaires sexuels et cela me met vraiment mal à l'aise.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spcAft>
                <a:spcPts val="800"/>
              </a:spcAft>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Parent : </a:t>
            </a:r>
            <a:r>
              <a:rPr lang="en-US" sz="1100" dirty="0">
                <a:effectLst/>
                <a:latin typeface="Calibri" panose="020F0502020204030204" pitchFamily="34" charset="0"/>
                <a:ea typeface="Calibri" panose="020F0502020204030204" pitchFamily="34" charset="0"/>
                <a:cs typeface="Calibri" panose="020F0502020204030204" pitchFamily="34" charset="0"/>
              </a:rPr>
              <a:t>Je suis vraiment désolé que cela t'arrive, Sarah, et ce n'est pas bien. [Que puis-je faire pour t'aider ? [Pouvons-nous trouver un adulte pour t'accompagner à l'école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58B60893-21D3-3E4F-97AC-A4ABD21C2517}"/>
              </a:ext>
            </a:extLst>
          </p:cNvPr>
          <p:cNvSpPr txBox="1"/>
          <p:nvPr/>
        </p:nvSpPr>
        <p:spPr>
          <a:xfrm>
            <a:off x="996286" y="3431641"/>
            <a:ext cx="5254041" cy="276999"/>
          </a:xfrm>
          <a:prstGeom prst="rect">
            <a:avLst/>
          </a:prstGeom>
          <a:noFill/>
        </p:spPr>
        <p:txBody>
          <a:bodyPr wrap="square" rtlCol="0">
            <a:spAutoFit/>
          </a:bodyPr>
          <a:lstStyle/>
          <a:p>
            <a:r>
              <a:rPr lang="en-US" sz="1200" b="1" spc="300" dirty="0">
                <a:solidFill>
                  <a:schemeClr val="tx1"/>
                </a:solidFill>
              </a:rPr>
              <a:t>JEU DE RÔLE - EMPATHIE POUR TOUS LES ENFANTS</a:t>
            </a:r>
          </a:p>
        </p:txBody>
      </p:sp>
      <p:sp>
        <p:nvSpPr>
          <p:cNvPr id="57" name="TextBox 56">
            <a:extLst>
              <a:ext uri="{FF2B5EF4-FFF2-40B4-BE49-F238E27FC236}">
                <a16:creationId xmlns:a16="http://schemas.microsoft.com/office/drawing/2014/main" id="{DDA6710B-1189-622E-1322-CEA9B3758CEF}"/>
              </a:ext>
            </a:extLst>
          </p:cNvPr>
          <p:cNvSpPr txBox="1"/>
          <p:nvPr/>
        </p:nvSpPr>
        <p:spPr>
          <a:xfrm>
            <a:off x="1013200" y="3841528"/>
            <a:ext cx="5226892" cy="2257990"/>
          </a:xfrm>
          <a:prstGeom prst="rect">
            <a:avLst/>
          </a:prstGeom>
          <a:noFill/>
        </p:spPr>
        <p:txBody>
          <a:bodyPr wrap="square">
            <a:spAutoFit/>
          </a:bodyPr>
          <a:lstStyle/>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Garçon de 17 ans en fauteuil roulant : </a:t>
            </a:r>
            <a:r>
              <a:rPr lang="en-US" sz="1100" dirty="0">
                <a:effectLst/>
                <a:latin typeface="Calibri" panose="020F0502020204030204" pitchFamily="34" charset="0"/>
                <a:ea typeface="Calibri" panose="020F0502020204030204" pitchFamily="34" charset="0"/>
                <a:cs typeface="Calibri" panose="020F0502020204030204" pitchFamily="34" charset="0"/>
              </a:rPr>
              <a:t>Papa, certains élèves de l'école disent que je devrais rester à la maison et ne pas prendre de place à l'école. Ils disent que je ne peux rien faire de toute façon parce que je suis en fauteuil roulant. C'est vraiment difficile de continuer jour après jour et de les écouter dire que je ne peux rien faire.</a:t>
            </a: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Le père : </a:t>
            </a:r>
            <a:r>
              <a:rPr lang="en-US" sz="1100" dirty="0">
                <a:effectLst/>
                <a:latin typeface="Calibri" panose="020F0502020204030204" pitchFamily="34" charset="0"/>
                <a:ea typeface="Calibri" panose="020F0502020204030204" pitchFamily="34" charset="0"/>
                <a:cs typeface="Calibri" panose="020F0502020204030204" pitchFamily="34" charset="0"/>
              </a:rPr>
              <a:t>Oh, mon fils, je suis désolé et je sais que cela doit te rendre triste. Je sais à quel point tu travailles dur à l'école et je sais que tu dois être déçu qu'ils ne voient pas la personne intelligente et compétente que tu es.</a:t>
            </a: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Garçon : </a:t>
            </a:r>
            <a:r>
              <a:rPr lang="en-US" sz="1100" dirty="0">
                <a:effectLst/>
                <a:latin typeface="Calibri" panose="020F0502020204030204" pitchFamily="34" charset="0"/>
                <a:ea typeface="Calibri" panose="020F0502020204030204" pitchFamily="34" charset="0"/>
                <a:cs typeface="Calibri" panose="020F0502020204030204" pitchFamily="34" charset="0"/>
              </a:rPr>
              <a:t>Penses-tu</a:t>
            </a:r>
            <a:r>
              <a:rPr lang="en-US" sz="1100" b="1" dirty="0">
                <a:effectLst/>
                <a:latin typeface="Calibri" panose="020F0502020204030204" pitchFamily="34" charset="0"/>
                <a:ea typeface="Calibri" panose="020F0502020204030204" pitchFamily="34" charset="0"/>
                <a:cs typeface="Calibri" panose="020F0502020204030204" pitchFamily="34" charset="0"/>
              </a:rPr>
              <a:t> </a:t>
            </a:r>
            <a:r>
              <a:rPr lang="en-US" sz="1100" dirty="0">
                <a:effectLst/>
                <a:latin typeface="Calibri" panose="020F0502020204030204" pitchFamily="34" charset="0"/>
                <a:ea typeface="Calibri" panose="020F0502020204030204" pitchFamily="34" charset="0"/>
                <a:cs typeface="Calibri" panose="020F0502020204030204" pitchFamily="34" charset="0"/>
              </a:rPr>
              <a:t>que je devrais abandonner l'école ou penses-tu qu'il y a un travail pour quelqu'un comme moi ?</a:t>
            </a:r>
          </a:p>
          <a:p>
            <a:pPr marL="171450" lvl="0" indent="-171450">
              <a:lnSpc>
                <a:spcPct val="107000"/>
              </a:lnSpc>
              <a:buFont typeface="Arial" panose="020B0604020202020204" pitchFamily="34" charset="0"/>
              <a:buChar char="•"/>
            </a:pPr>
            <a:r>
              <a:rPr lang="en-US" sz="1100" b="1" dirty="0">
                <a:effectLst/>
                <a:latin typeface="Calibri" panose="020F0502020204030204" pitchFamily="34" charset="0"/>
                <a:ea typeface="Calibri" panose="020F0502020204030204" pitchFamily="34" charset="0"/>
                <a:cs typeface="Calibri" panose="020F0502020204030204" pitchFamily="34" charset="0"/>
              </a:rPr>
              <a:t>Père : </a:t>
            </a:r>
            <a:r>
              <a:rPr lang="en-US" sz="1100" dirty="0">
                <a:effectLst/>
                <a:latin typeface="Calibri" panose="020F0502020204030204" pitchFamily="34" charset="0"/>
                <a:ea typeface="Calibri" panose="020F0502020204030204" pitchFamily="34" charset="0"/>
                <a:cs typeface="Calibri" panose="020F0502020204030204" pitchFamily="34" charset="0"/>
              </a:rPr>
              <a:t>Je te soutiendrai quelle que soit la décision que tu prendras, mais si tu te sens fort et capable et que tu travailles dur à l'école, je suis sûr que nous trouverons la bonne opportunité pour que tu aies un avenir intéressant.</a:t>
            </a:r>
          </a:p>
        </p:txBody>
      </p:sp>
    </p:spTree>
    <p:extLst>
      <p:ext uri="{BB962C8B-B14F-4D97-AF65-F5344CB8AC3E}">
        <p14:creationId xmlns:p14="http://schemas.microsoft.com/office/powerpoint/2010/main" val="1827322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 CRÉER UN ENVIRONNEMENT PRÉVISIBLE ET SÛR PAR LE BIAIS DE RÈGLES ET DE ROUTINES FAMILIALES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9B163B1F-B8A3-8A98-3970-F2FB70B32D4A}"/>
              </a:ext>
            </a:extLst>
          </p:cNvPr>
          <p:cNvSpPr txBox="1"/>
          <p:nvPr/>
        </p:nvSpPr>
        <p:spPr>
          <a:xfrm>
            <a:off x="986051" y="1676370"/>
            <a:ext cx="5254041" cy="461665"/>
          </a:xfrm>
          <a:prstGeom prst="rect">
            <a:avLst/>
          </a:prstGeom>
          <a:noFill/>
        </p:spPr>
        <p:txBody>
          <a:bodyPr wrap="square" rtlCol="0">
            <a:spAutoFit/>
          </a:bodyPr>
          <a:lstStyle/>
          <a:p>
            <a:r>
              <a:rPr lang="en-US" sz="1200" b="1" spc="300" dirty="0">
                <a:solidFill>
                  <a:schemeClr val="tx1"/>
                </a:solidFill>
              </a:rPr>
              <a:t>JEU DE RÔLE - AIDER LES ENFANTS À APPRENDRE DE LEURS ERREURS</a:t>
            </a:r>
          </a:p>
        </p:txBody>
      </p:sp>
      <p:sp>
        <p:nvSpPr>
          <p:cNvPr id="68" name="TextBox 67">
            <a:extLst>
              <a:ext uri="{FF2B5EF4-FFF2-40B4-BE49-F238E27FC236}">
                <a16:creationId xmlns:a16="http://schemas.microsoft.com/office/drawing/2014/main" id="{1A250258-BB79-8096-46A2-52D1BA1A4FCA}"/>
              </a:ext>
            </a:extLst>
          </p:cNvPr>
          <p:cNvSpPr txBox="1"/>
          <p:nvPr/>
        </p:nvSpPr>
        <p:spPr>
          <a:xfrm>
            <a:off x="1013200" y="2347172"/>
            <a:ext cx="5226892" cy="1954381"/>
          </a:xfrm>
          <a:prstGeom prst="rect">
            <a:avLst/>
          </a:prstGeom>
          <a:noFill/>
        </p:spPr>
        <p:txBody>
          <a:bodyPr wrap="square">
            <a:spAutoFit/>
          </a:bodyPr>
          <a:lstStyle/>
          <a:p>
            <a:pPr marL="171450" indent="-171450">
              <a:buFont typeface="Arial" panose="020B0604020202020204" pitchFamily="34" charset="0"/>
              <a:buChar char="•"/>
            </a:pPr>
            <a:r>
              <a:rPr lang="en-US" sz="1100" b="1" noProof="0" dirty="0"/>
              <a:t>Parent : </a:t>
            </a:r>
            <a:r>
              <a:rPr lang="en-US" sz="1100" noProof="0" dirty="0"/>
              <a:t>Ahmed, quand je suis descendue pour préparer le petit déjeuner ce matin, j'ai remarqué que tu n'avais pas terminé ta corvée familiale.</a:t>
            </a:r>
          </a:p>
          <a:p>
            <a:pPr marL="171450" indent="-171450">
              <a:buFont typeface="Arial" panose="020B0604020202020204" pitchFamily="34" charset="0"/>
              <a:buChar char="•"/>
            </a:pPr>
            <a:r>
              <a:rPr lang="en-US" sz="1100" b="1" noProof="0" dirty="0"/>
              <a:t>Ahmed : </a:t>
            </a:r>
            <a:r>
              <a:rPr lang="en-US" sz="1100" noProof="0" dirty="0"/>
              <a:t>Je sais, j'étais très occupé hier avec mes devoirs et j'ai oublié.</a:t>
            </a:r>
          </a:p>
          <a:p>
            <a:pPr marL="171450" indent="-171450">
              <a:buFont typeface="Arial" panose="020B0604020202020204" pitchFamily="34" charset="0"/>
              <a:buChar char="•"/>
            </a:pPr>
            <a:r>
              <a:rPr lang="en-US" sz="1100" b="1" noProof="0" dirty="0"/>
              <a:t>Parent : </a:t>
            </a:r>
            <a:r>
              <a:rPr lang="en-US" sz="1100" noProof="0" dirty="0"/>
              <a:t>Je sais que tu travailles très dur à l'école Ahmed et j'en suis très fier, mais il est important pour notre foyer que chacun fasse sa part. Comment peux-tu te rappeler de faire tes corvées ?</a:t>
            </a:r>
          </a:p>
          <a:p>
            <a:pPr marL="171450" indent="-171450">
              <a:buFont typeface="Arial" panose="020B0604020202020204" pitchFamily="34" charset="0"/>
              <a:buChar char="•"/>
            </a:pPr>
            <a:r>
              <a:rPr lang="en-US" sz="1100" b="1" noProof="0" dirty="0"/>
              <a:t>Ahmed : </a:t>
            </a:r>
            <a:r>
              <a:rPr lang="en-US" sz="1100" noProof="0" dirty="0"/>
              <a:t>Eh bien, je suppose que je peux le faire dès que je rentre de l'école, puis faire mes devoirs.</a:t>
            </a:r>
          </a:p>
          <a:p>
            <a:pPr marL="171450" indent="-171450">
              <a:buFont typeface="Arial" panose="020B0604020202020204" pitchFamily="34" charset="0"/>
              <a:buChar char="•"/>
            </a:pPr>
            <a:r>
              <a:rPr lang="en-US" sz="1100" b="1" noProof="0" dirty="0"/>
              <a:t>Parent : </a:t>
            </a:r>
            <a:r>
              <a:rPr lang="en-US" sz="1100" noProof="0" dirty="0"/>
              <a:t>D'accord, Ahmed, ça a l'air bien. Est-ce qu'on devrait essayer pour le reste de la semaine et voir comment ça se passe ?</a:t>
            </a:r>
          </a:p>
          <a:p>
            <a:pPr marL="171450" indent="-171450">
              <a:buFont typeface="Arial" panose="020B0604020202020204" pitchFamily="34" charset="0"/>
              <a:buChar char="•"/>
            </a:pPr>
            <a:r>
              <a:rPr lang="en-US" sz="1100" b="1" noProof="0" dirty="0"/>
              <a:t>Ahmed : </a:t>
            </a:r>
            <a:r>
              <a:rPr lang="en-US" sz="1100" noProof="0" dirty="0"/>
              <a:t>Oui, je pense que cela ira.</a:t>
            </a:r>
          </a:p>
        </p:txBody>
      </p:sp>
    </p:spTree>
    <p:extLst>
      <p:ext uri="{BB962C8B-B14F-4D97-AF65-F5344CB8AC3E}">
        <p14:creationId xmlns:p14="http://schemas.microsoft.com/office/powerpoint/2010/main" val="38049379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6 : STRATÉGIES DE DISCIPLINE NON VIOLENTE POUR LES AIDANTS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D9FF1787-8EC6-F844-FE81-4543D6210EDF}"/>
              </a:ext>
            </a:extLst>
          </p:cNvPr>
          <p:cNvSpPr txBox="1"/>
          <p:nvPr/>
        </p:nvSpPr>
        <p:spPr>
          <a:xfrm>
            <a:off x="996286" y="1441762"/>
            <a:ext cx="5254041" cy="276999"/>
          </a:xfrm>
          <a:prstGeom prst="rect">
            <a:avLst/>
          </a:prstGeom>
          <a:noFill/>
        </p:spPr>
        <p:txBody>
          <a:bodyPr wrap="square" rtlCol="0">
            <a:spAutoFit/>
          </a:bodyPr>
          <a:lstStyle/>
          <a:p>
            <a:r>
              <a:rPr lang="en-US" sz="1200" b="1" spc="300" dirty="0">
                <a:solidFill>
                  <a:schemeClr val="tx1"/>
                </a:solidFill>
              </a:rPr>
              <a:t>NOTES</a:t>
            </a:r>
          </a:p>
        </p:txBody>
      </p:sp>
      <p:sp>
        <p:nvSpPr>
          <p:cNvPr id="15" name="Rectangle 14">
            <a:extLst>
              <a:ext uri="{FF2B5EF4-FFF2-40B4-BE49-F238E27FC236}">
                <a16:creationId xmlns:a16="http://schemas.microsoft.com/office/drawing/2014/main" id="{C58F702E-C583-B502-9A4A-783E47AB4D43}"/>
              </a:ext>
            </a:extLst>
          </p:cNvPr>
          <p:cNvSpPr/>
          <p:nvPr/>
        </p:nvSpPr>
        <p:spPr>
          <a:xfrm>
            <a:off x="996286" y="1860054"/>
            <a:ext cx="5243806" cy="7182346"/>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474479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7 : RENFORCER LES RÉSEAUX DE SOUTIEN SOCIAL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82EA1D6-4E6D-FF1C-DAB3-12BBA278CA07}"/>
              </a:ext>
            </a:extLst>
          </p:cNvPr>
          <p:cNvSpPr txBox="1"/>
          <p:nvPr/>
        </p:nvSpPr>
        <p:spPr>
          <a:xfrm>
            <a:off x="996286" y="1532489"/>
            <a:ext cx="5254041" cy="276999"/>
          </a:xfrm>
          <a:prstGeom prst="rect">
            <a:avLst/>
          </a:prstGeom>
          <a:noFill/>
        </p:spPr>
        <p:txBody>
          <a:bodyPr wrap="square" rtlCol="0">
            <a:spAutoFit/>
          </a:bodyPr>
          <a:lstStyle/>
          <a:p>
            <a:r>
              <a:rPr lang="en-US" sz="1200" b="1" spc="300" dirty="0">
                <a:solidFill>
                  <a:schemeClr val="tx1"/>
                </a:solidFill>
              </a:rPr>
              <a:t>OUTIL - QUI FAIT PARTIE DE VOTRE CERCLE </a:t>
            </a:r>
          </a:p>
        </p:txBody>
      </p:sp>
      <p:grpSp>
        <p:nvGrpSpPr>
          <p:cNvPr id="21" name="Group 20">
            <a:extLst>
              <a:ext uri="{FF2B5EF4-FFF2-40B4-BE49-F238E27FC236}">
                <a16:creationId xmlns:a16="http://schemas.microsoft.com/office/drawing/2014/main" id="{DBC50373-D6DE-2CA1-D53B-11F8E53C3D9D}"/>
              </a:ext>
            </a:extLst>
          </p:cNvPr>
          <p:cNvGrpSpPr/>
          <p:nvPr/>
        </p:nvGrpSpPr>
        <p:grpSpPr>
          <a:xfrm>
            <a:off x="1013200" y="2088334"/>
            <a:ext cx="5203986" cy="5567125"/>
            <a:chOff x="1205470" y="2205275"/>
            <a:chExt cx="4899406" cy="5241291"/>
          </a:xfrm>
        </p:grpSpPr>
        <p:sp>
          <p:nvSpPr>
            <p:cNvPr id="12" name="Oval 11">
              <a:extLst>
                <a:ext uri="{FF2B5EF4-FFF2-40B4-BE49-F238E27FC236}">
                  <a16:creationId xmlns:a16="http://schemas.microsoft.com/office/drawing/2014/main" id="{D33A9785-501B-5142-48BD-89D5DC05F4EF}"/>
                </a:ext>
              </a:extLst>
            </p:cNvPr>
            <p:cNvSpPr/>
            <p:nvPr/>
          </p:nvSpPr>
          <p:spPr>
            <a:xfrm>
              <a:off x="1205470" y="2205275"/>
              <a:ext cx="4899406" cy="489940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22AE3B2A-0F79-90DC-81A5-D71DA9CB3FC8}"/>
                </a:ext>
              </a:extLst>
            </p:cNvPr>
            <p:cNvSpPr txBox="1"/>
            <p:nvPr/>
          </p:nvSpPr>
          <p:spPr>
            <a:xfrm>
              <a:off x="1843355" y="2385980"/>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Cercle de soutien</a:t>
              </a:r>
            </a:p>
          </p:txBody>
        </p:sp>
        <p:sp>
          <p:nvSpPr>
            <p:cNvPr id="14" name="TextBox 13">
              <a:extLst>
                <a:ext uri="{FF2B5EF4-FFF2-40B4-BE49-F238E27FC236}">
                  <a16:creationId xmlns:a16="http://schemas.microsoft.com/office/drawing/2014/main" id="{004CB853-C211-3408-53B4-ED2944182F62}"/>
                </a:ext>
              </a:extLst>
            </p:cNvPr>
            <p:cNvSpPr txBox="1"/>
            <p:nvPr/>
          </p:nvSpPr>
          <p:spPr>
            <a:xfrm>
              <a:off x="1843356" y="7184956"/>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Connexions souhaitées</a:t>
              </a:r>
            </a:p>
          </p:txBody>
        </p:sp>
      </p:grpSp>
    </p:spTree>
    <p:extLst>
      <p:ext uri="{BB962C8B-B14F-4D97-AF65-F5344CB8AC3E}">
        <p14:creationId xmlns:p14="http://schemas.microsoft.com/office/powerpoint/2010/main" val="2000215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4A7E07D-F81B-F932-43EE-6F82A9890995}"/>
              </a:ext>
            </a:extLst>
          </p:cNvPr>
          <p:cNvSpPr txBox="1"/>
          <p:nvPr/>
        </p:nvSpPr>
        <p:spPr>
          <a:xfrm>
            <a:off x="996286" y="738169"/>
            <a:ext cx="5254041" cy="276999"/>
          </a:xfrm>
          <a:prstGeom prst="rect">
            <a:avLst/>
          </a:prstGeom>
          <a:noFill/>
        </p:spPr>
        <p:txBody>
          <a:bodyPr wrap="square" rtlCol="0">
            <a:spAutoFit/>
          </a:bodyPr>
          <a:lstStyle/>
          <a:p>
            <a:r>
              <a:rPr lang="en-CA" sz="1200" b="1" spc="300" dirty="0">
                <a:solidFill>
                  <a:schemeClr val="tx1"/>
                </a:solidFill>
              </a:rPr>
              <a:t>OUTIL - ECOMAP</a:t>
            </a:r>
            <a:endParaRPr lang="en-US" sz="1200" b="1" spc="300" dirty="0">
              <a:solidFill>
                <a:schemeClr val="tx1"/>
              </a:solidFill>
            </a:endParaRPr>
          </a:p>
        </p:txBody>
      </p:sp>
      <p:sp>
        <p:nvSpPr>
          <p:cNvPr id="11" name="Oval 10">
            <a:extLst>
              <a:ext uri="{FF2B5EF4-FFF2-40B4-BE49-F238E27FC236}">
                <a16:creationId xmlns:a16="http://schemas.microsoft.com/office/drawing/2014/main" id="{95E9F30B-C28F-292F-982D-02393740AD04}"/>
              </a:ext>
            </a:extLst>
          </p:cNvPr>
          <p:cNvSpPr/>
          <p:nvPr/>
        </p:nvSpPr>
        <p:spPr>
          <a:xfrm>
            <a:off x="3104397" y="3455521"/>
            <a:ext cx="1338262" cy="1338262"/>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32311B6A-5293-E880-88BD-9F7E77A144D6}"/>
              </a:ext>
            </a:extLst>
          </p:cNvPr>
          <p:cNvSpPr/>
          <p:nvPr/>
        </p:nvSpPr>
        <p:spPr>
          <a:xfrm>
            <a:off x="1911188" y="172391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B476D37D-8595-9F5F-63D8-F325B5405E26}"/>
              </a:ext>
            </a:extLst>
          </p:cNvPr>
          <p:cNvSpPr/>
          <p:nvPr/>
        </p:nvSpPr>
        <p:spPr>
          <a:xfrm>
            <a:off x="1399433" y="2628255"/>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4153C47-8FA1-52B7-A43E-1DB17D09CA5B}"/>
              </a:ext>
            </a:extLst>
          </p:cNvPr>
          <p:cNvSpPr/>
          <p:nvPr/>
        </p:nvSpPr>
        <p:spPr>
          <a:xfrm>
            <a:off x="1181783" y="378410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E3A92605-0BB7-9372-D11D-BD1450FEDA91}"/>
              </a:ext>
            </a:extLst>
          </p:cNvPr>
          <p:cNvSpPr/>
          <p:nvPr/>
        </p:nvSpPr>
        <p:spPr>
          <a:xfrm>
            <a:off x="1497555" y="4906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5D65934-2836-FF07-5AF1-FDEB17A87BDA}"/>
              </a:ext>
            </a:extLst>
          </p:cNvPr>
          <p:cNvSpPr/>
          <p:nvPr/>
        </p:nvSpPr>
        <p:spPr>
          <a:xfrm>
            <a:off x="2196195" y="581082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5A59743-2509-23F8-683B-E05B663DACB0}"/>
              </a:ext>
            </a:extLst>
          </p:cNvPr>
          <p:cNvSpPr/>
          <p:nvPr/>
        </p:nvSpPr>
        <p:spPr>
          <a:xfrm>
            <a:off x="3244316" y="6147377"/>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DBD7F1C-2186-00CB-3BAA-1DCE7416DEB2}"/>
              </a:ext>
            </a:extLst>
          </p:cNvPr>
          <p:cNvSpPr/>
          <p:nvPr/>
        </p:nvSpPr>
        <p:spPr>
          <a:xfrm>
            <a:off x="4292437" y="590768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221A5266-E192-F5DB-02E9-0FE85FF3239B}"/>
              </a:ext>
            </a:extLst>
          </p:cNvPr>
          <p:cNvSpPr/>
          <p:nvPr/>
        </p:nvSpPr>
        <p:spPr>
          <a:xfrm>
            <a:off x="5119703" y="532011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8C9E107A-E4D7-9E59-4743-6B98B4FE2196}"/>
              </a:ext>
            </a:extLst>
          </p:cNvPr>
          <p:cNvSpPr/>
          <p:nvPr/>
        </p:nvSpPr>
        <p:spPr>
          <a:xfrm>
            <a:off x="5426391" y="431199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156049C-5006-0375-8FF9-E66A35558394}"/>
              </a:ext>
            </a:extLst>
          </p:cNvPr>
          <p:cNvSpPr/>
          <p:nvPr/>
        </p:nvSpPr>
        <p:spPr>
          <a:xfrm>
            <a:off x="5416177" y="3171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3E7AFDF-4CC3-1EC8-F324-09DBCC22356D}"/>
              </a:ext>
            </a:extLst>
          </p:cNvPr>
          <p:cNvSpPr/>
          <p:nvPr/>
        </p:nvSpPr>
        <p:spPr>
          <a:xfrm>
            <a:off x="5012758" y="2092319"/>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64CF7AC3-567D-7B8A-49DE-207C831B3090}"/>
              </a:ext>
            </a:extLst>
          </p:cNvPr>
          <p:cNvSpPr/>
          <p:nvPr/>
        </p:nvSpPr>
        <p:spPr>
          <a:xfrm>
            <a:off x="4135734" y="14080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AA3B4761-EFB1-1856-8088-2BA50FEA1BE6}"/>
              </a:ext>
            </a:extLst>
          </p:cNvPr>
          <p:cNvSpPr/>
          <p:nvPr/>
        </p:nvSpPr>
        <p:spPr>
          <a:xfrm>
            <a:off x="3023461" y="126106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1C9E5B3-677F-35A1-2938-30D89E60DBF9}"/>
              </a:ext>
            </a:extLst>
          </p:cNvPr>
          <p:cNvSpPr/>
          <p:nvPr/>
        </p:nvSpPr>
        <p:spPr>
          <a:xfrm>
            <a:off x="4196626" y="7240918"/>
            <a:ext cx="2062499" cy="190406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cxnSp>
        <p:nvCxnSpPr>
          <p:cNvPr id="31" name="Straight Arrow Connector 30">
            <a:extLst>
              <a:ext uri="{FF2B5EF4-FFF2-40B4-BE49-F238E27FC236}">
                <a16:creationId xmlns:a16="http://schemas.microsoft.com/office/drawing/2014/main" id="{77EB26E1-58F6-FACE-8BA3-5BDEE22EF5E2}"/>
              </a:ext>
            </a:extLst>
          </p:cNvPr>
          <p:cNvCxnSpPr>
            <a:cxnSpLocks/>
          </p:cNvCxnSpPr>
          <p:nvPr/>
        </p:nvCxnSpPr>
        <p:spPr>
          <a:xfrm flipH="1">
            <a:off x="4474658" y="7568559"/>
            <a:ext cx="604041" cy="0"/>
          </a:xfrm>
          <a:prstGeom prst="straightConnector1">
            <a:avLst/>
          </a:prstGeom>
          <a:ln w="7620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26FAB8E3-836B-F14B-F1C0-7C77B546485D}"/>
              </a:ext>
            </a:extLst>
          </p:cNvPr>
          <p:cNvCxnSpPr>
            <a:cxnSpLocks/>
          </p:cNvCxnSpPr>
          <p:nvPr/>
        </p:nvCxnSpPr>
        <p:spPr>
          <a:xfrm>
            <a:off x="4448885" y="7869975"/>
            <a:ext cx="62981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23CDD42-FB9D-4EEB-6082-0094A98A9C91}"/>
              </a:ext>
            </a:extLst>
          </p:cNvPr>
          <p:cNvCxnSpPr>
            <a:cxnSpLocks/>
          </p:cNvCxnSpPr>
          <p:nvPr/>
        </p:nvCxnSpPr>
        <p:spPr>
          <a:xfrm>
            <a:off x="4501426" y="8219776"/>
            <a:ext cx="564759" cy="0"/>
          </a:xfrm>
          <a:prstGeom prst="straightConnector1">
            <a:avLst/>
          </a:prstGeom>
          <a:ln w="19050">
            <a:solidFill>
              <a:schemeClr val="accent3">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DEBBDEE-6357-DE4B-CEF8-EF5A09E08E90}"/>
              </a:ext>
            </a:extLst>
          </p:cNvPr>
          <p:cNvCxnSpPr>
            <a:cxnSpLocks/>
          </p:cNvCxnSpPr>
          <p:nvPr/>
        </p:nvCxnSpPr>
        <p:spPr>
          <a:xfrm>
            <a:off x="4501426" y="8542613"/>
            <a:ext cx="564759" cy="1"/>
          </a:xfrm>
          <a:prstGeom prst="straightConnector1">
            <a:avLst/>
          </a:prstGeom>
          <a:ln w="19050">
            <a:solidFill>
              <a:schemeClr val="accent3">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37D5079-605B-19DA-1831-B1BBDE2BA8A1}"/>
              </a:ext>
            </a:extLst>
          </p:cNvPr>
          <p:cNvCxnSpPr>
            <a:cxnSpLocks/>
          </p:cNvCxnSpPr>
          <p:nvPr/>
        </p:nvCxnSpPr>
        <p:spPr>
          <a:xfrm>
            <a:off x="4460745" y="8886201"/>
            <a:ext cx="61795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4CEB951-17C5-D265-D715-48B7414F8ED4}"/>
              </a:ext>
            </a:extLst>
          </p:cNvPr>
          <p:cNvCxnSpPr>
            <a:cxnSpLocks/>
          </p:cNvCxnSpPr>
          <p:nvPr/>
        </p:nvCxnSpPr>
        <p:spPr>
          <a:xfrm flipH="1">
            <a:off x="465636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A49D717-7538-9102-E6FE-410EC10C3C71}"/>
              </a:ext>
            </a:extLst>
          </p:cNvPr>
          <p:cNvCxnSpPr>
            <a:cxnSpLocks/>
          </p:cNvCxnSpPr>
          <p:nvPr/>
        </p:nvCxnSpPr>
        <p:spPr>
          <a:xfrm flipH="1">
            <a:off x="478522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A16B533-7EAD-4A38-C653-3E577A158CCC}"/>
              </a:ext>
            </a:extLst>
          </p:cNvPr>
          <p:cNvCxnSpPr>
            <a:cxnSpLocks/>
          </p:cNvCxnSpPr>
          <p:nvPr/>
        </p:nvCxnSpPr>
        <p:spPr>
          <a:xfrm flipH="1">
            <a:off x="492048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D1D2851-7F32-AF86-2D67-D55EE420FEF4}"/>
              </a:ext>
            </a:extLst>
          </p:cNvPr>
          <p:cNvSpPr txBox="1"/>
          <p:nvPr/>
        </p:nvSpPr>
        <p:spPr>
          <a:xfrm>
            <a:off x="5289622" y="7417613"/>
            <a:ext cx="863513" cy="1615827"/>
          </a:xfrm>
          <a:prstGeom prst="rect">
            <a:avLst/>
          </a:prstGeom>
          <a:noFill/>
        </p:spPr>
        <p:txBody>
          <a:bodyPr wrap="square">
            <a:spAutoFit/>
          </a:bodyPr>
          <a:lstStyle/>
          <a:p>
            <a:r>
              <a:rPr lang="en-CA" sz="1100" dirty="0">
                <a:solidFill>
                  <a:schemeClr val="tx1"/>
                </a:solidFill>
              </a:rPr>
              <a:t>Fort</a:t>
            </a:r>
          </a:p>
          <a:p>
            <a:endParaRPr lang="en-CA" sz="1100" dirty="0">
              <a:solidFill>
                <a:schemeClr val="tx1"/>
              </a:solidFill>
            </a:endParaRPr>
          </a:p>
          <a:p>
            <a:r>
              <a:rPr lang="en-CA" sz="1100" dirty="0" err="1"/>
              <a:t>Energie</a:t>
            </a:r>
            <a:endParaRPr lang="en-CA" sz="1100" dirty="0">
              <a:solidFill>
                <a:schemeClr val="tx1"/>
              </a:solidFill>
            </a:endParaRPr>
          </a:p>
          <a:p>
            <a:endParaRPr lang="en-CA" sz="1100" dirty="0">
              <a:solidFill>
                <a:schemeClr val="tx1"/>
              </a:solidFill>
            </a:endParaRPr>
          </a:p>
          <a:p>
            <a:r>
              <a:rPr lang="en-CA" sz="1100" dirty="0">
                <a:solidFill>
                  <a:schemeClr val="tx1"/>
                </a:solidFill>
              </a:rPr>
              <a:t>Réciproque</a:t>
            </a:r>
          </a:p>
          <a:p>
            <a:endParaRPr lang="en-CA" sz="1100" dirty="0">
              <a:solidFill>
                <a:schemeClr val="tx1"/>
              </a:solidFill>
            </a:endParaRPr>
          </a:p>
          <a:p>
            <a:r>
              <a:rPr lang="en-CA" sz="1100" dirty="0">
                <a:solidFill>
                  <a:schemeClr val="tx1"/>
                </a:solidFill>
              </a:rPr>
              <a:t>Faible</a:t>
            </a:r>
          </a:p>
          <a:p>
            <a:endParaRPr lang="en-CA" sz="1100" dirty="0">
              <a:solidFill>
                <a:schemeClr val="tx1"/>
              </a:solidFill>
            </a:endParaRPr>
          </a:p>
          <a:p>
            <a:r>
              <a:rPr lang="en-CA" sz="1100" dirty="0">
                <a:solidFill>
                  <a:schemeClr val="tx1"/>
                </a:solidFill>
              </a:rPr>
              <a:t>Exigeant</a:t>
            </a:r>
            <a:endParaRPr lang="en-US" sz="1100" dirty="0">
              <a:solidFill>
                <a:schemeClr val="tx1"/>
              </a:solidFill>
            </a:endParaRPr>
          </a:p>
        </p:txBody>
      </p:sp>
    </p:spTree>
    <p:extLst>
      <p:ext uri="{BB962C8B-B14F-4D97-AF65-F5344CB8AC3E}">
        <p14:creationId xmlns:p14="http://schemas.microsoft.com/office/powerpoint/2010/main" val="362344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8 : OUTILS DE BASE POUR LA GESTION DE L'ARGENT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7CD6558A-C00A-1D74-C1D7-D3B233672D2F}"/>
              </a:ext>
            </a:extLst>
          </p:cNvPr>
          <p:cNvSpPr txBox="1"/>
          <p:nvPr/>
        </p:nvSpPr>
        <p:spPr>
          <a:xfrm>
            <a:off x="996286" y="1303263"/>
            <a:ext cx="5254041" cy="461665"/>
          </a:xfrm>
          <a:prstGeom prst="rect">
            <a:avLst/>
          </a:prstGeom>
          <a:noFill/>
        </p:spPr>
        <p:txBody>
          <a:bodyPr wrap="square" rtlCol="0">
            <a:spAutoFit/>
          </a:bodyPr>
          <a:lstStyle/>
          <a:p>
            <a:r>
              <a:rPr lang="en-US" sz="1200" b="1" spc="300" dirty="0">
                <a:solidFill>
                  <a:schemeClr val="tx1"/>
                </a:solidFill>
              </a:rPr>
              <a:t>OUTIL 1 - QUELS SONT LES BESOINS DE L'ENFANT ET DE LA FAMILLE ?</a:t>
            </a:r>
          </a:p>
        </p:txBody>
      </p:sp>
      <p:grpSp>
        <p:nvGrpSpPr>
          <p:cNvPr id="15" name="Group 14">
            <a:extLst>
              <a:ext uri="{FF2B5EF4-FFF2-40B4-BE49-F238E27FC236}">
                <a16:creationId xmlns:a16="http://schemas.microsoft.com/office/drawing/2014/main" id="{EB5F259F-E2F4-455C-B31F-611210B2CB74}"/>
              </a:ext>
            </a:extLst>
          </p:cNvPr>
          <p:cNvGrpSpPr/>
          <p:nvPr/>
        </p:nvGrpSpPr>
        <p:grpSpPr>
          <a:xfrm>
            <a:off x="2890954" y="4086937"/>
            <a:ext cx="1340904" cy="1048860"/>
            <a:chOff x="7782406" y="2711084"/>
            <a:chExt cx="2129028" cy="1665337"/>
          </a:xfrm>
          <a:solidFill>
            <a:schemeClr val="accent3">
              <a:lumMod val="75000"/>
            </a:schemeClr>
          </a:solidFill>
        </p:grpSpPr>
        <p:grpSp>
          <p:nvGrpSpPr>
            <p:cNvPr id="21" name="Group 20">
              <a:extLst>
                <a:ext uri="{FF2B5EF4-FFF2-40B4-BE49-F238E27FC236}">
                  <a16:creationId xmlns:a16="http://schemas.microsoft.com/office/drawing/2014/main" id="{FD424EFF-F7B2-51E6-703C-E3CE08A0E62F}"/>
                </a:ext>
              </a:extLst>
            </p:cNvPr>
            <p:cNvGrpSpPr/>
            <p:nvPr/>
          </p:nvGrpSpPr>
          <p:grpSpPr>
            <a:xfrm>
              <a:off x="7782406" y="3249833"/>
              <a:ext cx="437746" cy="1126588"/>
              <a:chOff x="7856248" y="2409742"/>
              <a:chExt cx="1359139" cy="3497898"/>
            </a:xfrm>
            <a:grpFill/>
          </p:grpSpPr>
          <p:sp>
            <p:nvSpPr>
              <p:cNvPr id="31" name="Round Same Side Corner Rectangle 23">
                <a:extLst>
                  <a:ext uri="{FF2B5EF4-FFF2-40B4-BE49-F238E27FC236}">
                    <a16:creationId xmlns:a16="http://schemas.microsoft.com/office/drawing/2014/main" id="{9054896E-1ADD-E456-45E5-14504D7E1E58}"/>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AFE5A541-F609-FBDB-2BF5-C7F7E78C3D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7B5BEC5D-9ECD-C661-E04A-CB649334F4AF}"/>
                </a:ext>
              </a:extLst>
            </p:cNvPr>
            <p:cNvGrpSpPr/>
            <p:nvPr/>
          </p:nvGrpSpPr>
          <p:grpSpPr>
            <a:xfrm>
              <a:off x="8356147" y="3116198"/>
              <a:ext cx="437746" cy="1260223"/>
              <a:chOff x="7856248" y="2409742"/>
              <a:chExt cx="1359139" cy="3912816"/>
            </a:xfrm>
            <a:grpFill/>
          </p:grpSpPr>
          <p:sp>
            <p:nvSpPr>
              <p:cNvPr id="29" name="Round Same Side Corner Rectangle 23">
                <a:extLst>
                  <a:ext uri="{FF2B5EF4-FFF2-40B4-BE49-F238E27FC236}">
                    <a16:creationId xmlns:a16="http://schemas.microsoft.com/office/drawing/2014/main" id="{CB3DD210-CB93-F750-2EAF-5B90C4FFA7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2A892DFC-0DF2-D811-C98A-7B83BD37AF0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66E25B32-249F-00B3-74B6-32D70473A085}"/>
                </a:ext>
              </a:extLst>
            </p:cNvPr>
            <p:cNvGrpSpPr/>
            <p:nvPr/>
          </p:nvGrpSpPr>
          <p:grpSpPr>
            <a:xfrm>
              <a:off x="8924230" y="2931003"/>
              <a:ext cx="437746" cy="1445418"/>
              <a:chOff x="7856248" y="2409742"/>
              <a:chExt cx="1359139" cy="4487820"/>
            </a:xfrm>
            <a:grpFill/>
          </p:grpSpPr>
          <p:sp>
            <p:nvSpPr>
              <p:cNvPr id="27" name="Round Same Side Corner Rectangle 23">
                <a:extLst>
                  <a:ext uri="{FF2B5EF4-FFF2-40B4-BE49-F238E27FC236}">
                    <a16:creationId xmlns:a16="http://schemas.microsoft.com/office/drawing/2014/main" id="{DE0CB2D3-0A1D-9724-6D5B-1C9FF3E1DD69}"/>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3F1847D5-F033-C869-C3C5-CECE46F489A1}"/>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E6534940-3FB0-455B-E335-3AB565AAF555}"/>
                </a:ext>
              </a:extLst>
            </p:cNvPr>
            <p:cNvGrpSpPr/>
            <p:nvPr/>
          </p:nvGrpSpPr>
          <p:grpSpPr>
            <a:xfrm>
              <a:off x="9473688" y="2711084"/>
              <a:ext cx="437746" cy="1665337"/>
              <a:chOff x="7856248" y="2409742"/>
              <a:chExt cx="1359139" cy="5170638"/>
            </a:xfrm>
            <a:grpFill/>
          </p:grpSpPr>
          <p:sp>
            <p:nvSpPr>
              <p:cNvPr id="25" name="Round Same Side Corner Rectangle 23">
                <a:extLst>
                  <a:ext uri="{FF2B5EF4-FFF2-40B4-BE49-F238E27FC236}">
                    <a16:creationId xmlns:a16="http://schemas.microsoft.com/office/drawing/2014/main" id="{4B49AFE3-F0A3-9F2D-CF71-7D4BAC586AC5}"/>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EEC20D70-795C-788F-20ED-82CB0F76229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3" name="Oval 32">
            <a:extLst>
              <a:ext uri="{FF2B5EF4-FFF2-40B4-BE49-F238E27FC236}">
                <a16:creationId xmlns:a16="http://schemas.microsoft.com/office/drawing/2014/main" id="{502C645D-E23D-A76A-4AE4-EF6D747EB968}"/>
              </a:ext>
            </a:extLst>
          </p:cNvPr>
          <p:cNvSpPr/>
          <p:nvPr/>
        </p:nvSpPr>
        <p:spPr>
          <a:xfrm>
            <a:off x="2326709" y="221403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Vêtements et </a:t>
            </a:r>
          </a:p>
          <a:p>
            <a:pPr algn="ctr"/>
            <a:r>
              <a:rPr lang="en-CA" sz="1100" dirty="0">
                <a:solidFill>
                  <a:schemeClr val="tx1"/>
                </a:solidFill>
              </a:rPr>
              <a:t>chaussures</a:t>
            </a:r>
            <a:endParaRPr lang="en-US" sz="1100" dirty="0">
              <a:solidFill>
                <a:schemeClr val="tx1"/>
              </a:solidFill>
            </a:endParaRPr>
          </a:p>
        </p:txBody>
      </p:sp>
      <p:sp>
        <p:nvSpPr>
          <p:cNvPr id="34" name="Oval 33">
            <a:extLst>
              <a:ext uri="{FF2B5EF4-FFF2-40B4-BE49-F238E27FC236}">
                <a16:creationId xmlns:a16="http://schemas.microsoft.com/office/drawing/2014/main" id="{BC8D2699-4687-588B-9D42-33CFA0BBE41F}"/>
              </a:ext>
            </a:extLst>
          </p:cNvPr>
          <p:cNvSpPr/>
          <p:nvPr/>
        </p:nvSpPr>
        <p:spPr>
          <a:xfrm>
            <a:off x="3623306" y="2015472"/>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Transport</a:t>
            </a:r>
            <a:endParaRPr lang="en-US" sz="1100" dirty="0">
              <a:solidFill>
                <a:schemeClr val="tx1"/>
              </a:solidFill>
            </a:endParaRPr>
          </a:p>
        </p:txBody>
      </p:sp>
      <p:sp>
        <p:nvSpPr>
          <p:cNvPr id="35" name="Oval 34">
            <a:extLst>
              <a:ext uri="{FF2B5EF4-FFF2-40B4-BE49-F238E27FC236}">
                <a16:creationId xmlns:a16="http://schemas.microsoft.com/office/drawing/2014/main" id="{04B8BD72-4606-A861-B608-9C320293BFA2}"/>
              </a:ext>
            </a:extLst>
          </p:cNvPr>
          <p:cNvSpPr/>
          <p:nvPr/>
        </p:nvSpPr>
        <p:spPr>
          <a:xfrm>
            <a:off x="4728206" y="252545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Soins de santé, </a:t>
            </a:r>
            <a:br>
              <a:rPr lang="en-CA" sz="1100" dirty="0">
                <a:solidFill>
                  <a:schemeClr val="tx1"/>
                </a:solidFill>
              </a:rPr>
            </a:br>
            <a:r>
              <a:rPr lang="en-CA" sz="1100" dirty="0">
                <a:solidFill>
                  <a:schemeClr val="tx1"/>
                </a:solidFill>
              </a:rPr>
              <a:t>médicaments</a:t>
            </a:r>
            <a:endParaRPr lang="en-US" sz="1100" dirty="0">
              <a:solidFill>
                <a:schemeClr val="tx1"/>
              </a:solidFill>
            </a:endParaRPr>
          </a:p>
        </p:txBody>
      </p:sp>
      <p:sp>
        <p:nvSpPr>
          <p:cNvPr id="36" name="Oval 35">
            <a:extLst>
              <a:ext uri="{FF2B5EF4-FFF2-40B4-BE49-F238E27FC236}">
                <a16:creationId xmlns:a16="http://schemas.microsoft.com/office/drawing/2014/main" id="{B7DA85C0-0F1C-A7A0-180F-4B581E632F46}"/>
              </a:ext>
            </a:extLst>
          </p:cNvPr>
          <p:cNvSpPr/>
          <p:nvPr/>
        </p:nvSpPr>
        <p:spPr>
          <a:xfrm>
            <a:off x="5256870" y="3624151"/>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L'éducation</a:t>
            </a:r>
          </a:p>
          <a:p>
            <a:pPr algn="ctr"/>
            <a:r>
              <a:rPr lang="en-CA" sz="1100" dirty="0">
                <a:solidFill>
                  <a:schemeClr val="tx1"/>
                </a:solidFill>
              </a:rPr>
              <a:t>et/ou</a:t>
            </a:r>
          </a:p>
          <a:p>
            <a:pPr algn="ctr"/>
            <a:r>
              <a:rPr lang="en-CA" sz="1100" dirty="0">
                <a:solidFill>
                  <a:schemeClr val="tx1"/>
                </a:solidFill>
              </a:rPr>
              <a:t>garde d'enfants</a:t>
            </a:r>
            <a:endParaRPr lang="en-US" sz="1100" dirty="0">
              <a:solidFill>
                <a:schemeClr val="tx1"/>
              </a:solidFill>
            </a:endParaRPr>
          </a:p>
        </p:txBody>
      </p:sp>
      <p:sp>
        <p:nvSpPr>
          <p:cNvPr id="37" name="Oval 36">
            <a:extLst>
              <a:ext uri="{FF2B5EF4-FFF2-40B4-BE49-F238E27FC236}">
                <a16:creationId xmlns:a16="http://schemas.microsoft.com/office/drawing/2014/main" id="{2C8B8E27-912B-77EA-A893-6006D8222018}"/>
              </a:ext>
            </a:extLst>
          </p:cNvPr>
          <p:cNvSpPr/>
          <p:nvPr/>
        </p:nvSpPr>
        <p:spPr>
          <a:xfrm>
            <a:off x="5349553" y="4758296"/>
            <a:ext cx="955259"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Fonds de contingence/</a:t>
            </a:r>
          </a:p>
          <a:p>
            <a:pPr algn="ctr"/>
            <a:r>
              <a:rPr lang="en-CA" sz="1100" dirty="0">
                <a:solidFill>
                  <a:schemeClr val="tx1"/>
                </a:solidFill>
              </a:rPr>
              <a:t> </a:t>
            </a:r>
            <a:br>
              <a:rPr lang="en-CA" sz="1100" dirty="0">
                <a:solidFill>
                  <a:schemeClr val="tx1"/>
                </a:solidFill>
              </a:rPr>
            </a:br>
            <a:r>
              <a:rPr lang="en-CA" sz="1100" dirty="0">
                <a:solidFill>
                  <a:schemeClr val="tx1"/>
                </a:solidFill>
              </a:rPr>
              <a:t>l'épargne</a:t>
            </a:r>
            <a:endParaRPr lang="en-US" sz="1100" dirty="0">
              <a:solidFill>
                <a:schemeClr val="tx1"/>
              </a:solidFill>
            </a:endParaRPr>
          </a:p>
        </p:txBody>
      </p:sp>
      <p:sp>
        <p:nvSpPr>
          <p:cNvPr id="38" name="Oval 37">
            <a:extLst>
              <a:ext uri="{FF2B5EF4-FFF2-40B4-BE49-F238E27FC236}">
                <a16:creationId xmlns:a16="http://schemas.microsoft.com/office/drawing/2014/main" id="{8EA0645F-A200-C124-5499-A0A369AB4B7D}"/>
              </a:ext>
            </a:extLst>
          </p:cNvPr>
          <p:cNvSpPr/>
          <p:nvPr/>
        </p:nvSpPr>
        <p:spPr>
          <a:xfrm>
            <a:off x="4838767" y="582639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Autres coûts</a:t>
            </a:r>
            <a:endParaRPr lang="en-US" sz="1100" dirty="0">
              <a:solidFill>
                <a:schemeClr val="tx1"/>
              </a:solidFill>
            </a:endParaRPr>
          </a:p>
        </p:txBody>
      </p:sp>
      <p:sp>
        <p:nvSpPr>
          <p:cNvPr id="39" name="Oval 38">
            <a:extLst>
              <a:ext uri="{FF2B5EF4-FFF2-40B4-BE49-F238E27FC236}">
                <a16:creationId xmlns:a16="http://schemas.microsoft.com/office/drawing/2014/main" id="{2B420ADE-F6B0-1838-D9CE-C35ECDF83615}"/>
              </a:ext>
            </a:extLst>
          </p:cNvPr>
          <p:cNvSpPr/>
          <p:nvPr/>
        </p:nvSpPr>
        <p:spPr>
          <a:xfrm>
            <a:off x="2849920" y="647423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Communications</a:t>
            </a:r>
          </a:p>
          <a:p>
            <a:pPr algn="ctr"/>
            <a:r>
              <a:rPr lang="en-CA" sz="1100" dirty="0">
                <a:solidFill>
                  <a:schemeClr val="tx1"/>
                </a:solidFill>
              </a:rPr>
              <a:t>Téléphone portable, </a:t>
            </a:r>
          </a:p>
          <a:p>
            <a:pPr algn="ctr"/>
            <a:r>
              <a:rPr lang="en-CA" sz="1100" dirty="0">
                <a:solidFill>
                  <a:schemeClr val="tx1"/>
                </a:solidFill>
              </a:rPr>
              <a:t>Internet, </a:t>
            </a:r>
            <a:r>
              <a:rPr lang="en-CA" sz="1100" dirty="0" err="1">
                <a:solidFill>
                  <a:schemeClr val="tx1"/>
                </a:solidFill>
              </a:rPr>
              <a:t>etc.</a:t>
            </a:r>
            <a:endParaRPr lang="en-US" sz="1100" dirty="0">
              <a:solidFill>
                <a:schemeClr val="tx1"/>
              </a:solidFill>
            </a:endParaRPr>
          </a:p>
        </p:txBody>
      </p:sp>
      <p:sp>
        <p:nvSpPr>
          <p:cNvPr id="40" name="Oval 39">
            <a:extLst>
              <a:ext uri="{FF2B5EF4-FFF2-40B4-BE49-F238E27FC236}">
                <a16:creationId xmlns:a16="http://schemas.microsoft.com/office/drawing/2014/main" id="{523578C7-CB62-6A52-BD97-054794F57961}"/>
              </a:ext>
            </a:extLst>
          </p:cNvPr>
          <p:cNvSpPr/>
          <p:nvPr/>
        </p:nvSpPr>
        <p:spPr>
          <a:xfrm>
            <a:off x="1233597" y="529415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Abri,</a:t>
            </a:r>
          </a:p>
          <a:p>
            <a:pPr algn="ctr"/>
            <a:r>
              <a:rPr lang="en-CA" sz="1100" dirty="0">
                <a:solidFill>
                  <a:schemeClr val="tx1"/>
                </a:solidFill>
              </a:rPr>
              <a:t>loyer,</a:t>
            </a:r>
          </a:p>
          <a:p>
            <a:pPr algn="ctr"/>
            <a:r>
              <a:rPr lang="en-CA" sz="1100" dirty="0">
                <a:solidFill>
                  <a:schemeClr val="tx1"/>
                </a:solidFill>
              </a:rPr>
              <a:t>services publics</a:t>
            </a:r>
            <a:endParaRPr lang="en-US" sz="1100" dirty="0">
              <a:solidFill>
                <a:schemeClr val="tx1"/>
              </a:solidFill>
            </a:endParaRPr>
          </a:p>
        </p:txBody>
      </p:sp>
      <p:sp>
        <p:nvSpPr>
          <p:cNvPr id="41" name="Oval 40">
            <a:extLst>
              <a:ext uri="{FF2B5EF4-FFF2-40B4-BE49-F238E27FC236}">
                <a16:creationId xmlns:a16="http://schemas.microsoft.com/office/drawing/2014/main" id="{07C64D02-65BE-7AB9-4159-ED07654B7FB2}"/>
              </a:ext>
            </a:extLst>
          </p:cNvPr>
          <p:cNvSpPr/>
          <p:nvPr/>
        </p:nvSpPr>
        <p:spPr>
          <a:xfrm>
            <a:off x="1052223" y="413772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L'eau,</a:t>
            </a:r>
            <a:br>
              <a:rPr lang="en-CA" sz="1100" dirty="0">
                <a:solidFill>
                  <a:schemeClr val="tx1"/>
                </a:solidFill>
              </a:rPr>
            </a:br>
            <a:r>
              <a:rPr lang="en-CA" sz="1100" dirty="0">
                <a:solidFill>
                  <a:schemeClr val="tx1"/>
                </a:solidFill>
              </a:rPr>
              <a:t>l'assainissement</a:t>
            </a:r>
            <a:endParaRPr lang="en-US" sz="1100" dirty="0">
              <a:solidFill>
                <a:schemeClr val="tx1"/>
              </a:solidFill>
            </a:endParaRPr>
          </a:p>
          <a:p>
            <a:pPr algn="ctr"/>
            <a:r>
              <a:rPr lang="en-US" sz="1100" dirty="0">
                <a:solidFill>
                  <a:schemeClr val="tx1"/>
                </a:solidFill>
              </a:rPr>
              <a:t>et l'hygiène</a:t>
            </a:r>
            <a:endParaRPr lang="en-CA" sz="1100" dirty="0">
              <a:solidFill>
                <a:schemeClr val="tx1"/>
              </a:solidFill>
            </a:endParaRPr>
          </a:p>
        </p:txBody>
      </p:sp>
      <p:sp>
        <p:nvSpPr>
          <p:cNvPr id="42" name="Oval 41">
            <a:extLst>
              <a:ext uri="{FF2B5EF4-FFF2-40B4-BE49-F238E27FC236}">
                <a16:creationId xmlns:a16="http://schemas.microsoft.com/office/drawing/2014/main" id="{D60BE50C-7569-4307-D159-F288FBC33E09}"/>
              </a:ext>
            </a:extLst>
          </p:cNvPr>
          <p:cNvSpPr/>
          <p:nvPr/>
        </p:nvSpPr>
        <p:spPr>
          <a:xfrm>
            <a:off x="1269653" y="2939174"/>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Alimentation</a:t>
            </a:r>
          </a:p>
        </p:txBody>
      </p:sp>
      <p:sp>
        <p:nvSpPr>
          <p:cNvPr id="44" name="Arrow: Right 43">
            <a:extLst>
              <a:ext uri="{FF2B5EF4-FFF2-40B4-BE49-F238E27FC236}">
                <a16:creationId xmlns:a16="http://schemas.microsoft.com/office/drawing/2014/main" id="{278EFA57-70A3-23A0-8A00-0A9774DECCA2}"/>
              </a:ext>
            </a:extLst>
          </p:cNvPr>
          <p:cNvSpPr/>
          <p:nvPr/>
        </p:nvSpPr>
        <p:spPr>
          <a:xfrm rot="18780435">
            <a:off x="1299672" y="6354444"/>
            <a:ext cx="1329516" cy="107950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b="1" dirty="0">
                <a:solidFill>
                  <a:schemeClr val="tx1"/>
                </a:solidFill>
              </a:rPr>
              <a:t>Revenu</a:t>
            </a:r>
            <a:endParaRPr lang="en-US" sz="1100" b="1" dirty="0">
              <a:solidFill>
                <a:schemeClr val="tx1"/>
              </a:solidFill>
            </a:endParaRPr>
          </a:p>
        </p:txBody>
      </p:sp>
      <p:pic>
        <p:nvPicPr>
          <p:cNvPr id="13316" name="docshape106">
            <a:extLst>
              <a:ext uri="{FF2B5EF4-FFF2-40B4-BE49-F238E27FC236}">
                <a16:creationId xmlns:a16="http://schemas.microsoft.com/office/drawing/2014/main" id="{5BB802EB-8F75-1349-D89D-00E6DD9A58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3818" y="2683766"/>
            <a:ext cx="341893" cy="34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docshape107">
            <a:extLst>
              <a:ext uri="{FF2B5EF4-FFF2-40B4-BE49-F238E27FC236}">
                <a16:creationId xmlns:a16="http://schemas.microsoft.com/office/drawing/2014/main" id="{FDFEBF1A-76AF-1044-FD39-E817B22E03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3799" y="4307819"/>
            <a:ext cx="408301" cy="38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docshape108">
            <a:extLst>
              <a:ext uri="{FF2B5EF4-FFF2-40B4-BE49-F238E27FC236}">
                <a16:creationId xmlns:a16="http://schemas.microsoft.com/office/drawing/2014/main" id="{F528A5C1-2204-6F18-5840-BB8DCEECF6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592" y="3518808"/>
            <a:ext cx="347962"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docshape109">
            <a:extLst>
              <a:ext uri="{FF2B5EF4-FFF2-40B4-BE49-F238E27FC236}">
                <a16:creationId xmlns:a16="http://schemas.microsoft.com/office/drawing/2014/main" id="{8BDC91CD-1418-A68D-A208-C49B6A742C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0773" y="3249651"/>
            <a:ext cx="360026"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docshape113">
            <a:extLst>
              <a:ext uri="{FF2B5EF4-FFF2-40B4-BE49-F238E27FC236}">
                <a16:creationId xmlns:a16="http://schemas.microsoft.com/office/drawing/2014/main" id="{B0D10EF1-D3B8-8AC4-4010-482CC1F33B9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5552" y="2943237"/>
            <a:ext cx="506755" cy="24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docshape79">
            <a:extLst>
              <a:ext uri="{FF2B5EF4-FFF2-40B4-BE49-F238E27FC236}">
                <a16:creationId xmlns:a16="http://schemas.microsoft.com/office/drawing/2014/main" id="{81CDA7A2-D5F0-9271-96B7-80B0207981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2600" y="3159261"/>
            <a:ext cx="350446" cy="347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docshape81">
            <a:extLst>
              <a:ext uri="{FF2B5EF4-FFF2-40B4-BE49-F238E27FC236}">
                <a16:creationId xmlns:a16="http://schemas.microsoft.com/office/drawing/2014/main" id="{3EFC6989-EA96-2222-57AF-FA4167E52C6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8459" y="3900995"/>
            <a:ext cx="601676" cy="43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docshape84">
            <a:extLst>
              <a:ext uri="{FF2B5EF4-FFF2-40B4-BE49-F238E27FC236}">
                <a16:creationId xmlns:a16="http://schemas.microsoft.com/office/drawing/2014/main" id="{FA39AE58-180B-2DD7-5B4D-F83FCF1C3A8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8495" y="2711235"/>
            <a:ext cx="608570" cy="3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docshape87">
            <a:extLst>
              <a:ext uri="{FF2B5EF4-FFF2-40B4-BE49-F238E27FC236}">
                <a16:creationId xmlns:a16="http://schemas.microsoft.com/office/drawing/2014/main" id="{0290F102-91D7-3FC0-09C2-7CE59B38C2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93046" y="5239066"/>
            <a:ext cx="299841" cy="264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docshape88">
            <a:extLst>
              <a:ext uri="{FF2B5EF4-FFF2-40B4-BE49-F238E27FC236}">
                <a16:creationId xmlns:a16="http://schemas.microsoft.com/office/drawing/2014/main" id="{9F0CC0DC-D1F1-8C40-805E-D125036417E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2578" y="4887423"/>
            <a:ext cx="290529" cy="344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3" name="docshape96">
            <a:extLst>
              <a:ext uri="{FF2B5EF4-FFF2-40B4-BE49-F238E27FC236}">
                <a16:creationId xmlns:a16="http://schemas.microsoft.com/office/drawing/2014/main" id="{1B3FC88D-3352-89F9-A911-1B356CF1E65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02253" y="6298151"/>
            <a:ext cx="249355" cy="31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5" name="docshape98">
            <a:extLst>
              <a:ext uri="{FF2B5EF4-FFF2-40B4-BE49-F238E27FC236}">
                <a16:creationId xmlns:a16="http://schemas.microsoft.com/office/drawing/2014/main" id="{B0A3B91B-EA29-9BDD-3CEC-6155A95DF9D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64400" y="6333511"/>
            <a:ext cx="309156" cy="25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6" name="docshape99">
            <a:extLst>
              <a:ext uri="{FF2B5EF4-FFF2-40B4-BE49-F238E27FC236}">
                <a16:creationId xmlns:a16="http://schemas.microsoft.com/office/drawing/2014/main" id="{F45292ED-3463-DF8C-CF78-9C2EBB043F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4535" y="5333667"/>
            <a:ext cx="347639"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docshape100">
            <a:extLst>
              <a:ext uri="{FF2B5EF4-FFF2-40B4-BE49-F238E27FC236}">
                <a16:creationId xmlns:a16="http://schemas.microsoft.com/office/drawing/2014/main" id="{91FA51E3-364C-0471-D9CC-FFF6AF4DDE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33597" y="7068925"/>
            <a:ext cx="509851" cy="50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Oval 58">
            <a:extLst>
              <a:ext uri="{FF2B5EF4-FFF2-40B4-BE49-F238E27FC236}">
                <a16:creationId xmlns:a16="http://schemas.microsoft.com/office/drawing/2014/main" id="{36E2616E-278E-9A49-A179-1130C384A3C7}"/>
              </a:ext>
            </a:extLst>
          </p:cNvPr>
          <p:cNvSpPr/>
          <p:nvPr/>
        </p:nvSpPr>
        <p:spPr>
          <a:xfrm>
            <a:off x="3949540" y="638027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Entrées  </a:t>
            </a:r>
            <a:r>
              <a:rPr lang="en-CA" sz="1100" dirty="0" err="1">
                <a:solidFill>
                  <a:schemeClr val="tx1"/>
                </a:solidFill>
              </a:rPr>
              <a:t>en</a:t>
            </a:r>
            <a:r>
              <a:rPr lang="en-CA" sz="1100" dirty="0">
                <a:solidFill>
                  <a:schemeClr val="tx1"/>
                </a:solidFill>
              </a:rPr>
              <a:t> </a:t>
            </a:r>
            <a:r>
              <a:rPr lang="en-CA" sz="1100" dirty="0" err="1">
                <a:solidFill>
                  <a:schemeClr val="tx1"/>
                </a:solidFill>
              </a:rPr>
              <a:t>Moyens</a:t>
            </a:r>
            <a:r>
              <a:rPr lang="en-CA" sz="1100" dirty="0">
                <a:solidFill>
                  <a:schemeClr val="tx1"/>
                </a:solidFill>
              </a:rPr>
              <a:t> </a:t>
            </a:r>
          </a:p>
          <a:p>
            <a:pPr algn="ctr"/>
            <a:r>
              <a:rPr lang="en-CA" sz="1100" dirty="0">
                <a:solidFill>
                  <a:schemeClr val="tx1"/>
                </a:solidFill>
              </a:rPr>
              <a:t>de </a:t>
            </a:r>
            <a:r>
              <a:rPr lang="en-CA" sz="1100" dirty="0" err="1">
                <a:solidFill>
                  <a:schemeClr val="tx1"/>
                </a:solidFill>
              </a:rPr>
              <a:t>subsistance</a:t>
            </a:r>
            <a:r>
              <a:rPr lang="en-CA" sz="1100" dirty="0">
                <a:solidFill>
                  <a:schemeClr val="tx1"/>
                </a:solidFill>
              </a:rPr>
              <a:t> /  </a:t>
            </a:r>
          </a:p>
          <a:p>
            <a:pPr algn="ctr"/>
            <a:r>
              <a:rPr lang="en-CA" sz="1100" dirty="0" err="1">
                <a:solidFill>
                  <a:schemeClr val="tx1"/>
                </a:solidFill>
              </a:rPr>
              <a:t>Actifs</a:t>
            </a:r>
            <a:endParaRPr lang="en-CA" sz="1100" dirty="0">
              <a:solidFill>
                <a:schemeClr val="tx1"/>
              </a:solidFill>
            </a:endParaRPr>
          </a:p>
          <a:p>
            <a:pPr algn="ctr"/>
            <a:r>
              <a:rPr lang="en-CA" sz="1100" dirty="0" err="1">
                <a:solidFill>
                  <a:schemeClr val="tx1"/>
                </a:solidFill>
              </a:rPr>
              <a:t>productifs</a:t>
            </a:r>
            <a:endParaRPr lang="en-US" sz="1100" dirty="0">
              <a:solidFill>
                <a:schemeClr val="tx1"/>
              </a:solidFill>
            </a:endParaRPr>
          </a:p>
        </p:txBody>
      </p:sp>
      <p:pic>
        <p:nvPicPr>
          <p:cNvPr id="13337" name="docshape90">
            <a:extLst>
              <a:ext uri="{FF2B5EF4-FFF2-40B4-BE49-F238E27FC236}">
                <a16:creationId xmlns:a16="http://schemas.microsoft.com/office/drawing/2014/main" id="{9F099685-7FB7-973D-F8B8-E7A0313AB6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87238" y="5973687"/>
            <a:ext cx="446077" cy="4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57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OBJECTIF DU MODULE</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525404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 OUVERTURE DES COURS ET DES MODULES</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Améliorer la compréhension par les participants des définitions du renforcement de la famille, de l'approche du renforcement de la famille et du rôle des normes et pratiques sociales.</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248696"/>
            <a:ext cx="5254042" cy="276999"/>
          </a:xfrm>
          <a:prstGeom prst="rect">
            <a:avLst/>
          </a:prstGeom>
          <a:noFill/>
        </p:spPr>
        <p:txBody>
          <a:bodyPr wrap="square" rtlCol="0">
            <a:spAutoFit/>
          </a:bodyPr>
          <a:lstStyle/>
          <a:p>
            <a:r>
              <a:rPr lang="en-US" sz="1200" b="1" spc="300" dirty="0">
                <a:solidFill>
                  <a:schemeClr val="tx1"/>
                </a:solidFill>
              </a:rPr>
              <a:t>OBJECTIFS D'APPRENTISSAGE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32178"/>
            <a:ext cx="4575242" cy="1446550"/>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Comparer et opposer les définitions du renforcement de la famille</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l'approche de renforcement de la famille, y compris la résilience, les facteurs de protection et la gestion de cas basée sur les points forts</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Analyser la dynamique familiale et expliquer le rôle des normes et pratiques sociales dans le renforcement de la famille.</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772900"/>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28982"/>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1395"/>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17808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51E163D-5B96-C272-447B-4EF3DF7D4A34}"/>
              </a:ext>
            </a:extLst>
          </p:cNvPr>
          <p:cNvSpPr txBox="1"/>
          <p:nvPr/>
        </p:nvSpPr>
        <p:spPr>
          <a:xfrm>
            <a:off x="996286" y="699799"/>
            <a:ext cx="5254041" cy="276999"/>
          </a:xfrm>
          <a:prstGeom prst="rect">
            <a:avLst/>
          </a:prstGeom>
          <a:noFill/>
        </p:spPr>
        <p:txBody>
          <a:bodyPr wrap="square" rtlCol="0">
            <a:spAutoFit/>
          </a:bodyPr>
          <a:lstStyle/>
          <a:p>
            <a:r>
              <a:rPr lang="en-US" sz="1200" b="1" spc="300" dirty="0">
                <a:solidFill>
                  <a:schemeClr val="tx1"/>
                </a:solidFill>
              </a:rPr>
              <a:t>OUTIL 2 - PRIORISATION DES DÉPENSES DES MÉNAGES</a:t>
            </a:r>
          </a:p>
        </p:txBody>
      </p:sp>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3683975649"/>
              </p:ext>
            </p:extLst>
          </p:nvPr>
        </p:nvGraphicFramePr>
        <p:xfrm>
          <a:off x="996286" y="1242586"/>
          <a:ext cx="5254041" cy="8161262"/>
        </p:xfrm>
        <a:graphic>
          <a:graphicData uri="http://schemas.openxmlformats.org/drawingml/2006/table">
            <a:tbl>
              <a:tblPr firstRow="1" firstCol="1" lastRow="1" lastCol="1" bandRow="1" bandCol="1">
                <a:tableStyleId>{5C22544A-7EE6-4342-B048-85BDC9FD1C3A}</a:tableStyleId>
              </a:tblPr>
              <a:tblGrid>
                <a:gridCol w="861390">
                  <a:extLst>
                    <a:ext uri="{9D8B030D-6E8A-4147-A177-3AD203B41FA5}">
                      <a16:colId xmlns:a16="http://schemas.microsoft.com/office/drawing/2014/main" val="2138046154"/>
                    </a:ext>
                  </a:extLst>
                </a:gridCol>
                <a:gridCol w="1799924">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573148">
                <a:tc>
                  <a:txBody>
                    <a:bodyPr/>
                    <a:lstStyle/>
                    <a:p>
                      <a:pPr marL="0" indent="0" algn="l">
                        <a:spcBef>
                          <a:spcPts val="895"/>
                        </a:spcBef>
                        <a:spcAft>
                          <a:spcPts val="0"/>
                        </a:spcAft>
                      </a:pPr>
                      <a:r>
                        <a:rPr lang="en-US" sz="975" spc="-10" dirty="0">
                          <a:solidFill>
                            <a:schemeClr val="tx1"/>
                          </a:solidFill>
                          <a:effectLst/>
                        </a:rPr>
                        <a:t>Catégorie</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975" dirty="0">
                          <a:solidFill>
                            <a:schemeClr val="tx1"/>
                          </a:solidFill>
                          <a:effectLst/>
                        </a:rPr>
                        <a:t>Détail des dépenses incluses dans cette </a:t>
                      </a:r>
                      <a:r>
                        <a:rPr lang="en-US" sz="975" spc="-10" dirty="0">
                          <a:solidFill>
                            <a:schemeClr val="tx1"/>
                          </a:solidFill>
                          <a:effectLst/>
                        </a:rPr>
                        <a:t>rubrique</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975" dirty="0">
                          <a:solidFill>
                            <a:schemeClr val="tx1"/>
                          </a:solidFill>
                          <a:effectLst/>
                        </a:rPr>
                        <a:t>A</a:t>
                      </a:r>
                    </a:p>
                    <a:p>
                      <a:pPr marL="88900" indent="0" algn="l">
                        <a:spcBef>
                          <a:spcPts val="225"/>
                        </a:spcBef>
                        <a:spcAft>
                          <a:spcPts val="0"/>
                        </a:spcAft>
                      </a:pPr>
                      <a:r>
                        <a:rPr lang="en-US" sz="975" spc="-20" dirty="0">
                          <a:solidFill>
                            <a:schemeClr val="tx1"/>
                          </a:solidFill>
                          <a:effectLst/>
                        </a:rPr>
                        <a:t>Objet</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975" spc="-55" dirty="0">
                          <a:solidFill>
                            <a:schemeClr val="tx1"/>
                          </a:solidFill>
                          <a:effectLst/>
                        </a:rPr>
                        <a:t>B </a:t>
                      </a:r>
                    </a:p>
                    <a:p>
                      <a:pPr marL="88900" indent="0" algn="l">
                        <a:spcBef>
                          <a:spcPts val="225"/>
                        </a:spcBef>
                        <a:spcAft>
                          <a:spcPts val="0"/>
                        </a:spcAft>
                      </a:pPr>
                      <a:r>
                        <a:rPr lang="en-US" sz="975" dirty="0">
                          <a:solidFill>
                            <a:schemeClr val="tx1"/>
                          </a:solidFill>
                          <a:effectLst/>
                        </a:rPr>
                        <a:t>Budget / coût estimé</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975" dirty="0">
                          <a:solidFill>
                            <a:schemeClr val="tx1"/>
                          </a:solidFill>
                          <a:effectLst/>
                        </a:rPr>
                        <a:t>C Priorité (1 - 5)</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244526">
                <a:tc rowSpan="3">
                  <a:txBody>
                    <a:bodyPr/>
                    <a:lstStyle/>
                    <a:p>
                      <a:pPr marL="70485" algn="l">
                        <a:lnSpc>
                          <a:spcPts val="1325"/>
                        </a:lnSpc>
                      </a:pPr>
                      <a:r>
                        <a:rPr lang="en-US" sz="975" spc="-20" dirty="0">
                          <a:solidFill>
                            <a:schemeClr val="tx1"/>
                          </a:solidFill>
                          <a:effectLst/>
                        </a:rPr>
                        <a:t>Alimentation</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algn="l">
                        <a:lnSpc>
                          <a:spcPts val="1205"/>
                        </a:lnSpc>
                      </a:pPr>
                      <a:r>
                        <a:rPr lang="en-US" sz="975" dirty="0">
                          <a:solidFill>
                            <a:schemeClr val="tx1"/>
                          </a:solidFill>
                          <a:effectLst/>
                        </a:rPr>
                        <a:t>Nourriture, boissons, aliments pour bébés, combustible pour la </a:t>
                      </a:r>
                      <a:r>
                        <a:rPr lang="en-US" sz="975" spc="-10" dirty="0">
                          <a:solidFill>
                            <a:schemeClr val="tx1"/>
                          </a:solidFill>
                          <a:effectLst/>
                        </a:rPr>
                        <a:t>cuisine.</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80443075"/>
                  </a:ext>
                </a:extLst>
              </a:tr>
              <a:tr h="244526">
                <a:tc vMerge="1">
                  <a:txBody>
                    <a:bodyPr/>
                    <a:lstStyle/>
                    <a:p>
                      <a:endParaRPr lang="en-US"/>
                    </a:p>
                  </a:txBody>
                  <a:tcPr/>
                </a:tc>
                <a:tc vMerge="1">
                  <a:txBody>
                    <a:bodyPr/>
                    <a:lstStyle/>
                    <a:p>
                      <a:endParaRPr lang="en-US"/>
                    </a:p>
                  </a:txBody>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94657239"/>
                  </a:ext>
                </a:extLst>
              </a:tr>
              <a:tr h="244526">
                <a:tc vMerge="1">
                  <a:txBody>
                    <a:bodyPr/>
                    <a:lstStyle/>
                    <a:p>
                      <a:endParaRPr lang="en-US"/>
                    </a:p>
                  </a:txBody>
                  <a:tcPr/>
                </a:tc>
                <a:tc vMerge="1">
                  <a:txBody>
                    <a:bodyPr/>
                    <a:lstStyle/>
                    <a:p>
                      <a:endParaRPr lang="en-US"/>
                    </a:p>
                  </a:txBody>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32104745"/>
                  </a:ext>
                </a:extLst>
              </a:tr>
              <a:tr h="244526">
                <a:tc rowSpan="3">
                  <a:txBody>
                    <a:bodyPr/>
                    <a:lstStyle/>
                    <a:p>
                      <a:pPr marL="70485" algn="l">
                        <a:lnSpc>
                          <a:spcPts val="1325"/>
                        </a:lnSpc>
                      </a:pPr>
                      <a:r>
                        <a:rPr lang="en-US" sz="975" dirty="0">
                          <a:solidFill>
                            <a:schemeClr val="tx1"/>
                          </a:solidFill>
                          <a:effectLst/>
                        </a:rPr>
                        <a:t>Vêtements et </a:t>
                      </a:r>
                      <a:r>
                        <a:rPr lang="en-US" sz="975" spc="-20" dirty="0">
                          <a:solidFill>
                            <a:schemeClr val="tx1"/>
                          </a:solidFill>
                          <a:effectLst/>
                        </a:rPr>
                        <a:t>chaussures</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US" sz="975" dirty="0">
                          <a:solidFill>
                            <a:schemeClr val="tx1"/>
                          </a:solidFill>
                          <a:effectLst/>
                        </a:rPr>
                        <a:t>Vêtements, chaussures, chapeaux, etc. Il faut tenir compte du fait que les enfants grandissent vite et doivent être remplacés régulièrement.</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348299991"/>
                  </a:ext>
                </a:extLst>
              </a:tr>
              <a:tr h="244526">
                <a:tc vMerge="1">
                  <a:txBody>
                    <a:bodyPr/>
                    <a:lstStyle/>
                    <a:p>
                      <a:endParaRPr lang="en-US"/>
                    </a:p>
                  </a:txBody>
                  <a:tcPr/>
                </a:tc>
                <a:tc vMerge="1">
                  <a:txBody>
                    <a:bodyPr/>
                    <a:lstStyle/>
                    <a:p>
                      <a:endParaRPr lang="en-US"/>
                    </a:p>
                  </a:txBody>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914947"/>
                  </a:ext>
                </a:extLst>
              </a:tr>
              <a:tr h="360967">
                <a:tc vMerge="1">
                  <a:txBody>
                    <a:bodyPr/>
                    <a:lstStyle/>
                    <a:p>
                      <a:endParaRPr lang="en-US"/>
                    </a:p>
                  </a:txBody>
                  <a:tcPr/>
                </a:tc>
                <a:tc vMerge="1">
                  <a:txBody>
                    <a:bodyPr/>
                    <a:lstStyle/>
                    <a:p>
                      <a:endParaRPr lang="en-US"/>
                    </a:p>
                  </a:txBody>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17795328"/>
                  </a:ext>
                </a:extLst>
              </a:tr>
              <a:tr h="244526">
                <a:tc rowSpan="3">
                  <a:txBody>
                    <a:bodyPr/>
                    <a:lstStyle/>
                    <a:p>
                      <a:pPr marL="70485" algn="l">
                        <a:lnSpc>
                          <a:spcPts val="1325"/>
                        </a:lnSpc>
                      </a:pPr>
                      <a:r>
                        <a:rPr lang="en-US" sz="975" spc="-10" dirty="0">
                          <a:solidFill>
                            <a:schemeClr val="tx1"/>
                          </a:solidFill>
                          <a:effectLst/>
                        </a:rPr>
                        <a:t>Transport</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US" sz="975" kern="1200" dirty="0">
                          <a:solidFill>
                            <a:schemeClr val="tx1"/>
                          </a:solidFill>
                          <a:effectLst/>
                          <a:latin typeface="+mn-lt"/>
                          <a:ea typeface="+mn-ea"/>
                          <a:cs typeface="+mn-cs"/>
                        </a:rPr>
                        <a:t>Achat ou location de véhicules ; réparations des véhicules ; entretien ; assurance ; taxes ; entretien ; carburant ; utilisation des transports publics ; </a:t>
                      </a:r>
                      <a:r>
                        <a:rPr lang="en-US" sz="975" kern="1200" dirty="0" err="1">
                          <a:solidFill>
                            <a:schemeClr val="tx1"/>
                          </a:solidFill>
                          <a:effectLst/>
                          <a:latin typeface="+mn-lt"/>
                          <a:ea typeface="+mn-ea"/>
                          <a:cs typeface="+mn-cs"/>
                        </a:rPr>
                        <a:t>etc.</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22679570"/>
                  </a:ext>
                </a:extLst>
              </a:tr>
              <a:tr h="244526">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91956653"/>
                  </a:ext>
                </a:extLst>
              </a:tr>
              <a:tr h="512340">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38878691"/>
                  </a:ext>
                </a:extLst>
              </a:tr>
              <a:tr h="244526">
                <a:tc rowSpan="3">
                  <a:txBody>
                    <a:bodyPr/>
                    <a:lstStyle/>
                    <a:p>
                      <a:pPr marL="88900" indent="0" algn="l"/>
                      <a:r>
                        <a:rPr lang="en-US" sz="1000" dirty="0">
                          <a:solidFill>
                            <a:schemeClr val="tx1"/>
                          </a:solidFill>
                          <a:effectLst/>
                        </a:rPr>
                        <a:t>Soins de santé et </a:t>
                      </a:r>
                      <a:r>
                        <a:rPr lang="en-US" sz="1000" spc="-10" dirty="0" err="1">
                          <a:solidFill>
                            <a:schemeClr val="tx1"/>
                          </a:solidFill>
                          <a:effectLst/>
                        </a:rPr>
                        <a:t>médicaments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US" sz="975" dirty="0">
                          <a:solidFill>
                            <a:schemeClr val="tx1"/>
                          </a:solidFill>
                          <a:effectLst/>
                        </a:rPr>
                        <a:t>Tout médicament régulier nécessaire pour une maladie chronique ; les vaccinations ; la rémunération des prestataires de services médicaux (médecins, sages-femmes, infirmières) ; l'assurance maladie ; la contraception, </a:t>
                      </a:r>
                      <a:r>
                        <a:rPr lang="en-US" sz="975" spc="-20" dirty="0">
                          <a:solidFill>
                            <a:schemeClr val="tx1"/>
                          </a:solidFill>
                          <a:effectLst/>
                        </a:rPr>
                        <a:t>etc.</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095167"/>
                  </a:ext>
                </a:extLst>
              </a:tr>
              <a:tr h="244526">
                <a:tc vMerge="1">
                  <a:txBody>
                    <a:bodyPr/>
                    <a:lstStyle/>
                    <a:p>
                      <a:endParaRPr lang="en-US"/>
                    </a:p>
                  </a:txBody>
                  <a:tcPr/>
                </a:tc>
                <a:tc vMerge="1">
                  <a:txBody>
                    <a:bodyPr/>
                    <a:lstStyle/>
                    <a:p>
                      <a:endParaRPr lang="en-US"/>
                    </a:p>
                  </a:txBody>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221258105"/>
                  </a:ext>
                </a:extLst>
              </a:tr>
              <a:tr h="966460">
                <a:tc vMerge="1">
                  <a:txBody>
                    <a:bodyPr/>
                    <a:lstStyle/>
                    <a:p>
                      <a:endParaRPr lang="en-US"/>
                    </a:p>
                  </a:txBody>
                  <a:tcPr/>
                </a:tc>
                <a:tc vMerge="1">
                  <a:txBody>
                    <a:bodyPr/>
                    <a:lstStyle/>
                    <a:p>
                      <a:endParaRPr lang="en-US"/>
                    </a:p>
                  </a:txBody>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862630560"/>
                  </a:ext>
                </a:extLst>
              </a:tr>
              <a:tr h="244526">
                <a:tc rowSpan="3">
                  <a:txBody>
                    <a:bodyPr/>
                    <a:lstStyle/>
                    <a:p>
                      <a:pPr marL="88900" indent="0" algn="l"/>
                      <a:r>
                        <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Éducation et/ou garde d'enfants</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Frais de scolarité, frais de fournitures scolaires (livres, stylos, papier), uniforme scolaire, frais de garde d'enfants, y compris de crèche ou d'assistante maternelle.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70368041"/>
                  </a:ext>
                </a:extLst>
              </a:tr>
              <a:tr h="244526">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892062824"/>
                  </a:ext>
                </a:extLst>
              </a:tr>
              <a:tr h="458001">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04501846"/>
                  </a:ext>
                </a:extLst>
              </a:tr>
              <a:tr h="244526">
                <a:tc rowSpan="3">
                  <a:txBody>
                    <a:bodyPr/>
                    <a:lstStyle/>
                    <a:p>
                      <a:pPr marL="88900" indent="0" algn="l"/>
                      <a:r>
                        <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Eau, assainissement, hygiène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Produits d'hygiène féminine, savon, produits d'entretien ménager, etc.</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30734819"/>
                  </a:ext>
                </a:extLst>
              </a:tr>
              <a:tr h="244526">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52330960"/>
                  </a:ext>
                </a:extLst>
              </a:tr>
              <a:tr h="244526">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96285921"/>
                  </a:ext>
                </a:extLst>
              </a:tr>
              <a:tr h="244526">
                <a:tc rowSpan="3">
                  <a:txBody>
                    <a:bodyPr/>
                    <a:lstStyle/>
                    <a:p>
                      <a:pPr marL="70485" algn="l">
                        <a:lnSpc>
                          <a:spcPts val="1235"/>
                        </a:lnSpc>
                      </a:pPr>
                      <a:r>
                        <a:rPr lang="en-US" sz="975" spc="-10" dirty="0">
                          <a:solidFill>
                            <a:schemeClr val="tx1"/>
                          </a:solidFill>
                          <a:effectLst/>
                        </a:rPr>
                        <a:t>Abri</a:t>
                      </a:r>
                    </a:p>
                    <a:p>
                      <a:pPr algn="l"/>
                      <a:r>
                        <a:rPr lang="en-US" sz="975"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rowSpan="3">
                  <a:txBody>
                    <a:bodyPr/>
                    <a:lstStyle/>
                    <a:p>
                      <a:pPr marL="85090" algn="l">
                        <a:lnSpc>
                          <a:spcPts val="1200"/>
                        </a:lnSpc>
                      </a:pPr>
                      <a:r>
                        <a:rPr lang="en-US" sz="975" dirty="0">
                          <a:solidFill>
                            <a:schemeClr val="tx1"/>
                          </a:solidFill>
                          <a:effectLst/>
                        </a:rPr>
                        <a:t>Taxe foncière ; loyer ; hypothèque ; </a:t>
                      </a:r>
                      <a:r>
                        <a:rPr lang="en-US" sz="975" spc="-10" dirty="0">
                          <a:solidFill>
                            <a:schemeClr val="tx1"/>
                          </a:solidFill>
                          <a:effectLst/>
                        </a:rPr>
                        <a:t>assurance </a:t>
                      </a:r>
                      <a:r>
                        <a:rPr lang="en-US" sz="975" dirty="0">
                          <a:solidFill>
                            <a:schemeClr val="tx1"/>
                          </a:solidFill>
                          <a:effectLst/>
                        </a:rPr>
                        <a:t>ménage </a:t>
                      </a:r>
                      <a:r>
                        <a:rPr lang="en-US" sz="975" spc="-10" dirty="0">
                          <a:solidFill>
                            <a:schemeClr val="tx1"/>
                          </a:solidFill>
                          <a:effectLst/>
                        </a:rPr>
                        <a:t>; </a:t>
                      </a:r>
                      <a:r>
                        <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services publics, y compris l'électricité, le gaz, le </a:t>
                      </a:r>
                      <a:r>
                        <a:rPr lang="en-US" sz="975" spc="-2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pétrole.</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85090" algn="l">
                        <a:lnSpc>
                          <a:spcPts val="1200"/>
                        </a:lnSpc>
                      </a:pP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7163731"/>
                  </a:ext>
                </a:extLst>
              </a:tr>
              <a:tr h="244526">
                <a:tc vMerge="1">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algn="l">
                        <a:lnSpc>
                          <a:spcPts val="1200"/>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44996631"/>
                  </a:ext>
                </a:extLst>
              </a:tr>
              <a:tr h="374876">
                <a:tc vMerge="1">
                  <a:txBody>
                    <a:bodyPr/>
                    <a:lstStyle/>
                    <a:p>
                      <a:endParaRPr lang="en-US"/>
                    </a:p>
                  </a:txBody>
                  <a:tcPr/>
                </a:tc>
                <a:tc vMerge="1">
                  <a:txBody>
                    <a:bodyPr/>
                    <a:lstStyle/>
                    <a:p>
                      <a:endParaRPr lang="en-US"/>
                    </a:p>
                  </a:txBody>
                  <a:tcPr/>
                </a:tc>
                <a:tc>
                  <a:txBody>
                    <a:bodyPr/>
                    <a:lstStyle/>
                    <a:p>
                      <a:pPr algn="l"/>
                      <a:r>
                        <a:rPr lang="en-US"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187677286"/>
                  </a:ext>
                </a:extLst>
              </a:tr>
              <a:tr h="244526">
                <a:tc rowSpan="3">
                  <a:txBody>
                    <a:bodyPr/>
                    <a:lstStyle/>
                    <a:p>
                      <a:pPr marL="70485" algn="l">
                        <a:lnSpc>
                          <a:spcPts val="1325"/>
                        </a:lnSpc>
                      </a:pPr>
                      <a:r>
                        <a:rPr lang="en-US" sz="975"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Communications</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rowSpan="3">
                  <a:txBody>
                    <a:bodyPr/>
                    <a:lstStyle/>
                    <a:p>
                      <a:pPr marL="88900" indent="0" algn="l">
                        <a:spcBef>
                          <a:spcPts val="10"/>
                        </a:spcBef>
                      </a:pPr>
                      <a:r>
                        <a:rPr lang="fr-FR" sz="975"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Téléphone mobile, </a:t>
                      </a:r>
                      <a:r>
                        <a:rPr lang="fr-FR" sz="975"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connexion fixe</a:t>
                      </a:r>
                      <a:r>
                        <a:rPr lang="fr-FR" sz="975"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975"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paiements par </a:t>
                      </a:r>
                      <a:r>
                        <a:rPr lang="fr-FR" sz="975"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Internet, etc.</a:t>
                      </a:r>
                      <a:endParaRPr lang="en-US" sz="975"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88756834"/>
                  </a:ext>
                </a:extLst>
              </a:tr>
              <a:tr h="244526">
                <a:tc vMerge="1">
                  <a:txBody>
                    <a:bodyPr/>
                    <a:lstStyle/>
                    <a:p>
                      <a:endParaRPr lang="en-US"/>
                    </a:p>
                  </a:txBody>
                  <a:tcPr/>
                </a:tc>
                <a:tc vMerge="1">
                  <a:txBody>
                    <a:bodyPr/>
                    <a:lstStyle/>
                    <a:p>
                      <a:endParaRPr lang="en-US"/>
                    </a:p>
                  </a:txBody>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44890901"/>
                  </a:ext>
                </a:extLst>
              </a:tr>
              <a:tr h="244526">
                <a:tc vMerge="1">
                  <a:txBody>
                    <a:bodyPr/>
                    <a:lstStyle/>
                    <a:p>
                      <a:endParaRPr lang="en-US"/>
                    </a:p>
                  </a:txBody>
                  <a:tcPr/>
                </a:tc>
                <a:tc vMerge="1">
                  <a:txBody>
                    <a:bodyPr/>
                    <a:lstStyle/>
                    <a:p>
                      <a:endParaRPr lang="en-US"/>
                    </a:p>
                  </a:txBody>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975"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97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977928"/>
                  </a:ext>
                </a:extLst>
              </a:tr>
            </a:tbl>
          </a:graphicData>
        </a:graphic>
      </p:graphicFrame>
    </p:spTree>
    <p:extLst>
      <p:ext uri="{BB962C8B-B14F-4D97-AF65-F5344CB8AC3E}">
        <p14:creationId xmlns:p14="http://schemas.microsoft.com/office/powerpoint/2010/main" val="17271143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2442051769"/>
              </p:ext>
            </p:extLst>
          </p:nvPr>
        </p:nvGraphicFramePr>
        <p:xfrm>
          <a:off x="996286" y="699799"/>
          <a:ext cx="5254041" cy="2781173"/>
        </p:xfrm>
        <a:graphic>
          <a:graphicData uri="http://schemas.openxmlformats.org/drawingml/2006/table">
            <a:tbl>
              <a:tblPr firstRow="1" firstCol="1" lastRow="1" lastCol="1" bandRow="1" bandCol="1">
                <a:tableStyleId>{5C22544A-7EE6-4342-B048-85BDC9FD1C3A}</a:tableStyleId>
              </a:tblPr>
              <a:tblGrid>
                <a:gridCol w="830679">
                  <a:extLst>
                    <a:ext uri="{9D8B030D-6E8A-4147-A177-3AD203B41FA5}">
                      <a16:colId xmlns:a16="http://schemas.microsoft.com/office/drawing/2014/main" val="2138046154"/>
                    </a:ext>
                  </a:extLst>
                </a:gridCol>
                <a:gridCol w="1830635">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331098">
                <a:tc>
                  <a:txBody>
                    <a:bodyPr/>
                    <a:lstStyle/>
                    <a:p>
                      <a:pPr marL="0" indent="0" algn="l">
                        <a:spcBef>
                          <a:spcPts val="895"/>
                        </a:spcBef>
                        <a:spcAft>
                          <a:spcPts val="0"/>
                        </a:spcAft>
                      </a:pPr>
                      <a:r>
                        <a:rPr lang="en-US" sz="1000" spc="-10" dirty="0">
                          <a:solidFill>
                            <a:schemeClr val="tx1"/>
                          </a:solidFill>
                          <a:effectLst/>
                        </a:rPr>
                        <a:t>Catégorie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1000" dirty="0">
                          <a:solidFill>
                            <a:schemeClr val="tx1"/>
                          </a:solidFill>
                          <a:effectLst/>
                        </a:rPr>
                        <a:t>Détail des dépenses incluses dans cette </a:t>
                      </a:r>
                      <a:r>
                        <a:rPr lang="en-US" sz="1000" spc="-10" dirty="0">
                          <a:solidFill>
                            <a:schemeClr val="tx1"/>
                          </a:solidFill>
                          <a:effectLst/>
                        </a:rPr>
                        <a:t>rubrique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A</a:t>
                      </a:r>
                    </a:p>
                    <a:p>
                      <a:pPr marL="88900" indent="0" algn="l">
                        <a:spcBef>
                          <a:spcPts val="225"/>
                        </a:spcBef>
                        <a:spcAft>
                          <a:spcPts val="0"/>
                        </a:spcAft>
                      </a:pPr>
                      <a:r>
                        <a:rPr lang="en-US" sz="1000" spc="-20" dirty="0">
                          <a:solidFill>
                            <a:schemeClr val="tx1"/>
                          </a:solidFill>
                          <a:effectLst/>
                        </a:rPr>
                        <a:t>Objet</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spc="-55" dirty="0">
                          <a:solidFill>
                            <a:schemeClr val="tx1"/>
                          </a:solidFill>
                          <a:effectLst/>
                        </a:rPr>
                        <a:t>B </a:t>
                      </a:r>
                    </a:p>
                    <a:p>
                      <a:pPr marL="88900" indent="0" algn="l">
                        <a:spcBef>
                          <a:spcPts val="225"/>
                        </a:spcBef>
                        <a:spcAft>
                          <a:spcPts val="0"/>
                        </a:spcAft>
                      </a:pPr>
                      <a:r>
                        <a:rPr lang="en-US" sz="1000" dirty="0">
                          <a:solidFill>
                            <a:schemeClr val="tx1"/>
                          </a:solidFill>
                          <a:effectLst/>
                        </a:rPr>
                        <a:t>Budget / coût estimé</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1000" dirty="0">
                          <a:solidFill>
                            <a:schemeClr val="tx1"/>
                          </a:solidFill>
                          <a:effectLst/>
                        </a:rPr>
                        <a:t>C Priorité (1 - 5)</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Moyens de </a:t>
                      </a: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subsistance / </a:t>
                      </a: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actifs </a:t>
                      </a: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productifs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Matériel lié au travail - fournitures pour la pêche ou l'agriculture ; matériaux ; impôts sur le revenu.</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621487248"/>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30000325"/>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18079156"/>
                  </a:ext>
                </a:extLst>
              </a:tr>
              <a:tr h="0">
                <a:tc rowSpan="3">
                  <a:txBody>
                    <a:bodyPr/>
                    <a:lstStyle/>
                    <a:p>
                      <a:pPr marL="88900" indent="0" algn="l"/>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Fonds d'urgence/épargne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Argent mis de côté, par exemple, en cas de maladie, pour la retraite ou pour les frais d'urgence.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01677021"/>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5367524"/>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810374747"/>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Autres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59690" algn="l">
                        <a:lnSpc>
                          <a:spcPct val="77000"/>
                        </a:lnSpc>
                        <a:spcBef>
                          <a:spcPts val="190"/>
                        </a:spcBef>
                        <a:spcAft>
                          <a:spcPts val="0"/>
                        </a:spcAft>
                        <a:tabLst>
                          <a:tab pos="2984500" algn="l"/>
                          <a:tab pos="3167380" algn="l"/>
                        </a:tabLst>
                      </a:pP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autres coûts qui n'entrent pas dans une catégorie ci-dessus. Il </a:t>
                      </a:r>
                      <a:r>
                        <a:rPr lang="en-US" sz="1000" b="0" spc="-2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peut </a:t>
                      </a:r>
                      <a:r>
                        <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s'agir, par exemple, du remboursement d'une dette.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008615"/>
                  </a:ext>
                </a:extLst>
              </a:tr>
              <a:tr h="0">
                <a:tc vMerge="1">
                  <a:txBody>
                    <a:bodyPr/>
                    <a:lstStyle/>
                    <a:p>
                      <a:endParaRPr lang="en-US"/>
                    </a:p>
                  </a:txBody>
                  <a:tcPr/>
                </a:tc>
                <a:tc vMerge="1">
                  <a:txBody>
                    <a:bodyPr/>
                    <a:lstStyle/>
                    <a:p>
                      <a:endParaRPr lang="en-US"/>
                    </a:p>
                  </a:txBody>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1486906"/>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27253495"/>
                  </a:ext>
                </a:extLst>
              </a:tr>
            </a:tbl>
          </a:graphicData>
        </a:graphic>
      </p:graphicFrame>
    </p:spTree>
    <p:extLst>
      <p:ext uri="{BB962C8B-B14F-4D97-AF65-F5344CB8AC3E}">
        <p14:creationId xmlns:p14="http://schemas.microsoft.com/office/powerpoint/2010/main" val="3024460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Hexagon 21">
            <a:extLst>
              <a:ext uri="{FF2B5EF4-FFF2-40B4-BE49-F238E27FC236}">
                <a16:creationId xmlns:a16="http://schemas.microsoft.com/office/drawing/2014/main" id="{A2D35EE8-41DB-A58A-448D-DC4C7CE9F082}"/>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16003E25-C6B2-5D42-2483-5E3587575E25}"/>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B2A0ABCB-3A68-DEA7-E273-549A5556A2CA}"/>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85F5C15-B8BD-1D43-85FF-D9B4C8F3A7AC}"/>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F14DE2B8-B777-32A2-F53E-8049F399D55D}"/>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4DC422E-6305-CBD2-BD1F-17B61D84473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1252A627-0466-B646-DD1B-FA8E72CC2433}"/>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C5124442-4A24-2DD5-F7FD-E0DAA020A01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9D92BF8-1258-98A1-15F5-0592EB02782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Hexagon 30">
            <a:extLst>
              <a:ext uri="{FF2B5EF4-FFF2-40B4-BE49-F238E27FC236}">
                <a16:creationId xmlns:a16="http://schemas.microsoft.com/office/drawing/2014/main" id="{904599C4-1BF7-8D50-6295-30BCBAB9A19D}"/>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EA0F828B-389E-A872-9ADF-76AB64CF1870}"/>
              </a:ext>
            </a:extLst>
          </p:cNvPr>
          <p:cNvSpPr txBox="1"/>
          <p:nvPr/>
        </p:nvSpPr>
        <p:spPr>
          <a:xfrm>
            <a:off x="1004223" y="701228"/>
            <a:ext cx="5254041" cy="276999"/>
          </a:xfrm>
          <a:prstGeom prst="rect">
            <a:avLst/>
          </a:prstGeom>
          <a:noFill/>
        </p:spPr>
        <p:txBody>
          <a:bodyPr wrap="square" rtlCol="0">
            <a:spAutoFit/>
          </a:bodyPr>
          <a:lstStyle/>
          <a:p>
            <a:r>
              <a:rPr lang="en-US" sz="1200" b="1" spc="300" dirty="0">
                <a:solidFill>
                  <a:schemeClr val="tx1"/>
                </a:solidFill>
              </a:rPr>
              <a:t>OUTIL 3 - TABLEAU DE SUIVI DES REVENUS</a:t>
            </a:r>
          </a:p>
        </p:txBody>
      </p:sp>
      <p:sp>
        <p:nvSpPr>
          <p:cNvPr id="37" name="TextBox 36">
            <a:extLst>
              <a:ext uri="{FF2B5EF4-FFF2-40B4-BE49-F238E27FC236}">
                <a16:creationId xmlns:a16="http://schemas.microsoft.com/office/drawing/2014/main" id="{4DCF04B3-645C-A415-FC3D-C2C659520CCF}"/>
              </a:ext>
            </a:extLst>
          </p:cNvPr>
          <p:cNvSpPr txBox="1"/>
          <p:nvPr/>
        </p:nvSpPr>
        <p:spPr>
          <a:xfrm>
            <a:off x="1004223" y="5089622"/>
            <a:ext cx="5254041" cy="276999"/>
          </a:xfrm>
          <a:prstGeom prst="rect">
            <a:avLst/>
          </a:prstGeom>
          <a:noFill/>
        </p:spPr>
        <p:txBody>
          <a:bodyPr wrap="square" rtlCol="0">
            <a:spAutoFit/>
          </a:bodyPr>
          <a:lstStyle/>
          <a:p>
            <a:r>
              <a:rPr lang="en-US" sz="1200" b="1" spc="300" dirty="0">
                <a:solidFill>
                  <a:schemeClr val="tx1"/>
                </a:solidFill>
              </a:rPr>
              <a:t>OUTIL 4 - TABLEAU DE SUIVI DES DÉPENSES</a:t>
            </a:r>
          </a:p>
        </p:txBody>
      </p:sp>
      <p:graphicFrame>
        <p:nvGraphicFramePr>
          <p:cNvPr id="38" name="Table 37">
            <a:extLst>
              <a:ext uri="{FF2B5EF4-FFF2-40B4-BE49-F238E27FC236}">
                <a16:creationId xmlns:a16="http://schemas.microsoft.com/office/drawing/2014/main" id="{77D77AB7-6F27-8E3B-8C5C-460B0AB7A306}"/>
              </a:ext>
            </a:extLst>
          </p:cNvPr>
          <p:cNvGraphicFramePr>
            <a:graphicFrameLocks noGrp="1"/>
          </p:cNvGraphicFramePr>
          <p:nvPr>
            <p:extLst>
              <p:ext uri="{D42A27DB-BD31-4B8C-83A1-F6EECF244321}">
                <p14:modId xmlns:p14="http://schemas.microsoft.com/office/powerpoint/2010/main" val="708193536"/>
              </p:ext>
            </p:extLst>
          </p:nvPr>
        </p:nvGraphicFramePr>
        <p:xfrm>
          <a:off x="1004221" y="1178589"/>
          <a:ext cx="5254040" cy="3715116"/>
        </p:xfrm>
        <a:graphic>
          <a:graphicData uri="http://schemas.openxmlformats.org/drawingml/2006/table">
            <a:tbl>
              <a:tblPr firstRow="1" firstCol="1" lastRow="1" lastCol="1" bandRow="1" bandCol="1">
                <a:tableStyleId>{5C22544A-7EE6-4342-B048-85BDC9FD1C3A}</a:tableStyleId>
              </a:tblPr>
              <a:tblGrid>
                <a:gridCol w="1051460">
                  <a:extLst>
                    <a:ext uri="{9D8B030D-6E8A-4147-A177-3AD203B41FA5}">
                      <a16:colId xmlns:a16="http://schemas.microsoft.com/office/drawing/2014/main" val="3364877450"/>
                    </a:ext>
                  </a:extLst>
                </a:gridCol>
                <a:gridCol w="978442">
                  <a:extLst>
                    <a:ext uri="{9D8B030D-6E8A-4147-A177-3AD203B41FA5}">
                      <a16:colId xmlns:a16="http://schemas.microsoft.com/office/drawing/2014/main" val="3043110233"/>
                    </a:ext>
                  </a:extLst>
                </a:gridCol>
                <a:gridCol w="949234">
                  <a:extLst>
                    <a:ext uri="{9D8B030D-6E8A-4147-A177-3AD203B41FA5}">
                      <a16:colId xmlns:a16="http://schemas.microsoft.com/office/drawing/2014/main" val="1989914182"/>
                    </a:ext>
                  </a:extLst>
                </a:gridCol>
                <a:gridCol w="1273501">
                  <a:extLst>
                    <a:ext uri="{9D8B030D-6E8A-4147-A177-3AD203B41FA5}">
                      <a16:colId xmlns:a16="http://schemas.microsoft.com/office/drawing/2014/main" val="19109333"/>
                    </a:ext>
                  </a:extLst>
                </a:gridCol>
                <a:gridCol w="1001403">
                  <a:extLst>
                    <a:ext uri="{9D8B030D-6E8A-4147-A177-3AD203B41FA5}">
                      <a16:colId xmlns:a16="http://schemas.microsoft.com/office/drawing/2014/main" val="980725814"/>
                    </a:ext>
                  </a:extLst>
                </a:gridCol>
              </a:tblGrid>
              <a:tr h="797204">
                <a:tc>
                  <a:txBody>
                    <a:bodyPr/>
                    <a:lstStyle/>
                    <a:p>
                      <a:pPr marL="0" indent="0" algn="l">
                        <a:lnSpc>
                          <a:spcPct val="100000"/>
                        </a:lnSpc>
                      </a:pPr>
                      <a:r>
                        <a:rPr lang="en-US" sz="1000" b="1" spc="-10" dirty="0">
                          <a:solidFill>
                            <a:schemeClr val="tx1"/>
                          </a:solidFill>
                          <a:effectLst/>
                          <a:latin typeface="+mn-lt"/>
                        </a:rPr>
                        <a:t>Source de </a:t>
                      </a:r>
                      <a:r>
                        <a:rPr lang="en-US" sz="1000" b="1" dirty="0">
                          <a:solidFill>
                            <a:schemeClr val="tx1"/>
                          </a:solidFill>
                          <a:effectLst/>
                          <a:latin typeface="+mn-lt"/>
                        </a:rPr>
                        <a:t>revenus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spc="-10" dirty="0">
                          <a:solidFill>
                            <a:schemeClr val="tx1"/>
                          </a:solidFill>
                          <a:effectLst/>
                          <a:latin typeface="+mn-lt"/>
                        </a:rPr>
                        <a:t>Montant du </a:t>
                      </a:r>
                      <a:r>
                        <a:rPr lang="en-US" sz="1000" b="1" dirty="0">
                          <a:solidFill>
                            <a:schemeClr val="tx1"/>
                          </a:solidFill>
                          <a:effectLst/>
                          <a:latin typeface="+mn-lt"/>
                        </a:rPr>
                        <a:t>revenu</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Date de </a:t>
                      </a:r>
                      <a:r>
                        <a:rPr lang="en-US" sz="1000" b="1" spc="-10" dirty="0">
                          <a:solidFill>
                            <a:schemeClr val="tx1"/>
                          </a:solidFill>
                          <a:effectLst/>
                          <a:latin typeface="+mn-lt"/>
                        </a:rPr>
                        <a:t>perception du </a:t>
                      </a:r>
                      <a:r>
                        <a:rPr lang="en-US" sz="1000" b="1" dirty="0">
                          <a:solidFill>
                            <a:schemeClr val="tx1"/>
                          </a:solidFill>
                          <a:effectLst/>
                          <a:latin typeface="+mn-lt"/>
                        </a:rPr>
                        <a:t>revenu</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47625" marR="85725" algn="l">
                        <a:lnSpc>
                          <a:spcPct val="100000"/>
                        </a:lnSpc>
                        <a:spcAft>
                          <a:spcPts val="0"/>
                        </a:spcAft>
                      </a:pPr>
                      <a:r>
                        <a:rPr lang="en-US" sz="1000" b="1" dirty="0">
                          <a:solidFill>
                            <a:schemeClr val="tx1"/>
                          </a:solidFill>
                          <a:effectLst/>
                          <a:latin typeface="+mn-lt"/>
                        </a:rPr>
                        <a:t>Fréquence des </a:t>
                      </a:r>
                      <a:r>
                        <a:rPr lang="en-US" sz="1000" b="1" spc="-10" dirty="0">
                          <a:solidFill>
                            <a:schemeClr val="tx1"/>
                          </a:solidFill>
                          <a:effectLst/>
                          <a:latin typeface="+mn-lt"/>
                        </a:rPr>
                        <a:t>revenus</a:t>
                      </a:r>
                      <a:endParaRPr lang="en-US" sz="1000" b="1" dirty="0">
                        <a:solidFill>
                          <a:schemeClr val="tx1"/>
                        </a:solidFill>
                        <a:effectLst/>
                        <a:latin typeface="+mn-lt"/>
                      </a:endParaRPr>
                    </a:p>
                    <a:p>
                      <a:pPr marL="47625" marR="93345" algn="l">
                        <a:lnSpc>
                          <a:spcPct val="100000"/>
                        </a:lnSpc>
                        <a:spcAft>
                          <a:spcPts val="0"/>
                        </a:spcAft>
                      </a:pPr>
                      <a:r>
                        <a:rPr lang="en-US" sz="1000" b="0" i="1" dirty="0">
                          <a:solidFill>
                            <a:schemeClr val="tx1"/>
                          </a:solidFill>
                          <a:effectLst/>
                          <a:latin typeface="+mn-lt"/>
                        </a:rPr>
                        <a:t>(quotidien, hebdomadaire, mensuel, annuel, inconnu)</a:t>
                      </a:r>
                      <a:endParaRPr lang="en-US" sz="1000" b="0" i="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Toutes </a:t>
                      </a:r>
                      <a:r>
                        <a:rPr lang="en-US" sz="1000" b="1" spc="-10" dirty="0">
                          <a:solidFill>
                            <a:schemeClr val="tx1"/>
                          </a:solidFill>
                          <a:effectLst/>
                          <a:latin typeface="+mn-lt"/>
                        </a:rPr>
                        <a:t>conditions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351160882"/>
                  </a:ext>
                </a:extLst>
              </a:tr>
              <a:tr h="451546">
                <a:tc>
                  <a:txBody>
                    <a:bodyPr/>
                    <a:lstStyle/>
                    <a:p>
                      <a:pPr marL="0" indent="0" algn="l"/>
                      <a:r>
                        <a:rPr lang="en-US" sz="1000" dirty="0">
                          <a:solidFill>
                            <a:schemeClr val="tx1"/>
                          </a:solidFill>
                          <a:effectLst/>
                          <a:latin typeface="+mn-lt"/>
                        </a:rPr>
                        <a:t> A</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56988614"/>
                  </a:ext>
                </a:extLst>
              </a:tr>
              <a:tr h="451546">
                <a:tc>
                  <a:txBody>
                    <a:bodyPr/>
                    <a:lstStyle/>
                    <a:p>
                      <a:pPr algn="l"/>
                      <a:r>
                        <a:rPr lang="en-US" sz="1000" dirty="0">
                          <a:solidFill>
                            <a:schemeClr val="tx1"/>
                          </a:solidFill>
                          <a:effectLst/>
                          <a:latin typeface="+mn-lt"/>
                        </a:rPr>
                        <a:t> B</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25676377"/>
                  </a:ext>
                </a:extLst>
              </a:tr>
              <a:tr h="451546">
                <a:tc>
                  <a:txBody>
                    <a:bodyPr/>
                    <a:lstStyle/>
                    <a:p>
                      <a:pPr algn="l"/>
                      <a:r>
                        <a:rPr lang="en-US" sz="1000" dirty="0">
                          <a:solidFill>
                            <a:schemeClr val="tx1"/>
                          </a:solidFill>
                          <a:effectLst/>
                          <a:latin typeface="+mn-lt"/>
                        </a:rPr>
                        <a:t> C</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792305042"/>
                  </a:ext>
                </a:extLst>
              </a:tr>
              <a:tr h="451546">
                <a:tc>
                  <a:txBody>
                    <a:bodyPr/>
                    <a:lstStyle/>
                    <a:p>
                      <a:pPr marL="0" indent="0" algn="l"/>
                      <a:r>
                        <a:rPr lang="en-US" sz="1000" dirty="0">
                          <a:solidFill>
                            <a:schemeClr val="tx1"/>
                          </a:solidFill>
                          <a:effectLst/>
                          <a:latin typeface="+mn-lt"/>
                        </a:rPr>
                        <a:t> D</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536185457"/>
                  </a:ext>
                </a:extLst>
              </a:tr>
              <a:tr h="451546">
                <a:tc>
                  <a:txBody>
                    <a:bodyPr/>
                    <a:lstStyle/>
                    <a:p>
                      <a:pPr algn="l"/>
                      <a:r>
                        <a:rPr lang="en-US" sz="1000" dirty="0">
                          <a:solidFill>
                            <a:schemeClr val="tx1"/>
                          </a:solidFill>
                          <a:effectLst/>
                          <a:latin typeface="+mn-lt"/>
                        </a:rPr>
                        <a:t> 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55468400"/>
                  </a:ext>
                </a:extLst>
              </a:tr>
              <a:tr h="451546">
                <a:tc>
                  <a:txBody>
                    <a:bodyPr/>
                    <a:lstStyle/>
                    <a:p>
                      <a:pPr algn="l"/>
                      <a:r>
                        <a:rPr lang="en-US" sz="1000" dirty="0">
                          <a:solidFill>
                            <a:schemeClr val="tx1"/>
                          </a:solidFill>
                          <a:effectLst/>
                          <a:latin typeface="+mn-lt"/>
                        </a:rPr>
                        <a:t> F</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276357943"/>
                  </a:ext>
                </a:extLst>
              </a:tr>
            </a:tbl>
          </a:graphicData>
        </a:graphic>
      </p:graphicFrame>
      <p:graphicFrame>
        <p:nvGraphicFramePr>
          <p:cNvPr id="40" name="Table 40">
            <a:extLst>
              <a:ext uri="{FF2B5EF4-FFF2-40B4-BE49-F238E27FC236}">
                <a16:creationId xmlns:a16="http://schemas.microsoft.com/office/drawing/2014/main" id="{7B6BDA48-D715-A16D-C22D-4C7E9AEA92DB}"/>
              </a:ext>
            </a:extLst>
          </p:cNvPr>
          <p:cNvGraphicFramePr>
            <a:graphicFrameLocks noGrp="1"/>
          </p:cNvGraphicFramePr>
          <p:nvPr>
            <p:extLst>
              <p:ext uri="{D42A27DB-BD31-4B8C-83A1-F6EECF244321}">
                <p14:modId xmlns:p14="http://schemas.microsoft.com/office/powerpoint/2010/main" val="3691266800"/>
              </p:ext>
            </p:extLst>
          </p:nvPr>
        </p:nvGraphicFramePr>
        <p:xfrm>
          <a:off x="1004221" y="5497930"/>
          <a:ext cx="5254040" cy="3636444"/>
        </p:xfrm>
        <a:graphic>
          <a:graphicData uri="http://schemas.openxmlformats.org/drawingml/2006/table">
            <a:tbl>
              <a:tblPr firstRow="1" bandRow="1">
                <a:tableStyleId>{5C22544A-7EE6-4342-B048-85BDC9FD1C3A}</a:tableStyleId>
              </a:tblPr>
              <a:tblGrid>
                <a:gridCol w="1050808">
                  <a:extLst>
                    <a:ext uri="{9D8B030D-6E8A-4147-A177-3AD203B41FA5}">
                      <a16:colId xmlns:a16="http://schemas.microsoft.com/office/drawing/2014/main" val="4272756055"/>
                    </a:ext>
                  </a:extLst>
                </a:gridCol>
                <a:gridCol w="1050808">
                  <a:extLst>
                    <a:ext uri="{9D8B030D-6E8A-4147-A177-3AD203B41FA5}">
                      <a16:colId xmlns:a16="http://schemas.microsoft.com/office/drawing/2014/main" val="329208851"/>
                    </a:ext>
                  </a:extLst>
                </a:gridCol>
                <a:gridCol w="1050808">
                  <a:extLst>
                    <a:ext uri="{9D8B030D-6E8A-4147-A177-3AD203B41FA5}">
                      <a16:colId xmlns:a16="http://schemas.microsoft.com/office/drawing/2014/main" val="4224874454"/>
                    </a:ext>
                  </a:extLst>
                </a:gridCol>
                <a:gridCol w="1050808">
                  <a:extLst>
                    <a:ext uri="{9D8B030D-6E8A-4147-A177-3AD203B41FA5}">
                      <a16:colId xmlns:a16="http://schemas.microsoft.com/office/drawing/2014/main" val="1414607924"/>
                    </a:ext>
                  </a:extLst>
                </a:gridCol>
                <a:gridCol w="1050808">
                  <a:extLst>
                    <a:ext uri="{9D8B030D-6E8A-4147-A177-3AD203B41FA5}">
                      <a16:colId xmlns:a16="http://schemas.microsoft.com/office/drawing/2014/main" val="1046400842"/>
                    </a:ext>
                  </a:extLst>
                </a:gridCol>
              </a:tblGrid>
              <a:tr h="799314">
                <a:tc>
                  <a:txBody>
                    <a:bodyPr/>
                    <a:lstStyle/>
                    <a:p>
                      <a:r>
                        <a:rPr lang="en-CA" sz="1000" b="1" dirty="0">
                          <a:solidFill>
                            <a:schemeClr val="tx1"/>
                          </a:solidFill>
                        </a:rPr>
                        <a:t>A : Date</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B : Article acheté</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C : Montant payé (montant réel dépensé)</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D : Lieu acheté (facultatif)</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E : Qui, dans le ménage, bénéficie de cet article ?</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259050122"/>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3600893"/>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856575"/>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1133611"/>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82604348"/>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10978390"/>
                  </a:ext>
                </a:extLst>
              </a:tr>
              <a:tr h="472855">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7074538"/>
                  </a:ext>
                </a:extLst>
              </a:tr>
            </a:tbl>
          </a:graphicData>
        </a:graphic>
      </p:graphicFrame>
    </p:spTree>
    <p:extLst>
      <p:ext uri="{BB962C8B-B14F-4D97-AF65-F5344CB8AC3E}">
        <p14:creationId xmlns:p14="http://schemas.microsoft.com/office/powerpoint/2010/main" val="975820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9 : TECHNIQUES DE RELAXATION ET SOINS PERSONNELS POUR SOUTENIR LES AIDANTS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2C3139B-2B42-ECA7-7193-4EF70C13BB7B}"/>
              </a:ext>
            </a:extLst>
          </p:cNvPr>
          <p:cNvSpPr txBox="1"/>
          <p:nvPr/>
        </p:nvSpPr>
        <p:spPr>
          <a:xfrm>
            <a:off x="1013199" y="1386064"/>
            <a:ext cx="5226891" cy="281231"/>
          </a:xfrm>
          <a:prstGeom prst="rect">
            <a:avLst/>
          </a:prstGeom>
          <a:noFill/>
        </p:spPr>
        <p:txBody>
          <a:bodyPr wrap="square">
            <a:spAutoFit/>
          </a:bodyPr>
          <a:lstStyle/>
          <a:p>
            <a:pPr>
              <a:lnSpc>
                <a:spcPct val="107000"/>
              </a:lnSpc>
              <a:spcAft>
                <a:spcPts val="800"/>
              </a:spcAft>
            </a:pPr>
            <a:r>
              <a:rPr lang="en-US" sz="1200" b="1" spc="300" dirty="0">
                <a:effectLst/>
                <a:latin typeface="Calibri" panose="020F0502020204030204" pitchFamily="34" charset="0"/>
                <a:ea typeface="Calibri" panose="020F0502020204030204" pitchFamily="34" charset="0"/>
                <a:cs typeface="Calibri" panose="020F0502020204030204" pitchFamily="34" charset="0"/>
              </a:rPr>
              <a:t>BOÎTE À OUTILS POUR LES TECHNIQUES DE RELAXATION ET D'AUTOSOINS</a:t>
            </a:r>
            <a:endParaRPr lang="en-US" sz="1200" spc="3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1204932385"/>
              </p:ext>
            </p:extLst>
          </p:nvPr>
        </p:nvGraphicFramePr>
        <p:xfrm>
          <a:off x="1013199" y="2088334"/>
          <a:ext cx="5226891" cy="305720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Technique de respiration profonde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nSpc>
                          <a:spcPct val="107000"/>
                        </a:lnSpc>
                        <a:spcAft>
                          <a:spcPts val="800"/>
                        </a:spcAft>
                      </a:pPr>
                      <a:r>
                        <a:rPr lang="en-US" sz="1100" dirty="0">
                          <a:solidFill>
                            <a:schemeClr val="tx1"/>
                          </a:solidFill>
                          <a:effectLst/>
                        </a:rPr>
                        <a:t>Cet exercice est destiné à lutter contre le stress, l'anxiété et la panique. Il ne prend que quelques minutes et peut être pratiqué n'importe où. Il donne de meilleurs résultats si vous l'intégrez à votre routine habituelle.</a:t>
                      </a:r>
                    </a:p>
                    <a:p>
                      <a:pPr>
                        <a:lnSpc>
                          <a:spcPct val="107000"/>
                        </a:lnSpc>
                        <a:spcAft>
                          <a:spcPts val="800"/>
                        </a:spcAft>
                      </a:pPr>
                      <a:r>
                        <a:rPr lang="en-US" sz="1100" dirty="0">
                          <a:solidFill>
                            <a:schemeClr val="tx1"/>
                          </a:solidFill>
                          <a:effectLst/>
                        </a:rPr>
                        <a:t>Installez-vous aussi confortablement que possible. Vous pouvez vous tenir debout, vous asseoir sur une chaise qui soutient votre dos ou vous allonger. Maintenez votre taille à peu près à la largeur des hanches. </a:t>
                      </a:r>
                    </a:p>
                    <a:p>
                      <a:pPr marL="171450" lvl="0" indent="-171450">
                        <a:lnSpc>
                          <a:spcPct val="107000"/>
                        </a:lnSpc>
                        <a:buFont typeface="Arial" panose="020B0604020202020204" pitchFamily="34" charset="0"/>
                        <a:buChar char="•"/>
                      </a:pPr>
                      <a:r>
                        <a:rPr lang="en-US" sz="1100" dirty="0">
                          <a:solidFill>
                            <a:schemeClr val="tx1"/>
                          </a:solidFill>
                          <a:effectLst/>
                        </a:rPr>
                        <a:t>Respirez profondément par l'abdomen.</a:t>
                      </a:r>
                    </a:p>
                    <a:p>
                      <a:pPr marL="171450" lvl="0" indent="-171450">
                        <a:lnSpc>
                          <a:spcPct val="107000"/>
                        </a:lnSpc>
                        <a:buFont typeface="Arial" panose="020B0604020202020204" pitchFamily="34" charset="0"/>
                        <a:buChar char="•"/>
                      </a:pPr>
                      <a:r>
                        <a:rPr lang="en-US" sz="1100" dirty="0">
                          <a:solidFill>
                            <a:schemeClr val="tx1"/>
                          </a:solidFill>
                          <a:effectLst/>
                        </a:rPr>
                        <a:t>Vous devriez voir votre estomac bouger d'avant en arrière.</a:t>
                      </a:r>
                    </a:p>
                    <a:p>
                      <a:pPr marL="171450" lvl="0" indent="-171450">
                        <a:lnSpc>
                          <a:spcPct val="107000"/>
                        </a:lnSpc>
                        <a:buFont typeface="Arial" panose="020B0604020202020204" pitchFamily="34" charset="0"/>
                        <a:buChar char="•"/>
                      </a:pPr>
                      <a:r>
                        <a:rPr lang="en-US" sz="1100" dirty="0">
                          <a:solidFill>
                            <a:schemeClr val="tx1"/>
                          </a:solidFill>
                          <a:effectLst/>
                        </a:rPr>
                        <a:t>Inspirez profondément ... expirez.</a:t>
                      </a:r>
                    </a:p>
                    <a:p>
                      <a:pPr marL="171450" lvl="0" indent="-171450">
                        <a:lnSpc>
                          <a:spcPct val="107000"/>
                        </a:lnSpc>
                        <a:buFont typeface="Arial" panose="020B0604020202020204" pitchFamily="34" charset="0"/>
                        <a:buChar char="•"/>
                      </a:pPr>
                      <a:r>
                        <a:rPr lang="en-US" sz="1100" dirty="0">
                          <a:solidFill>
                            <a:schemeClr val="tx1"/>
                          </a:solidFill>
                          <a:effectLst/>
                        </a:rPr>
                        <a:t>Certaines personnes trouvent utile de compter régulièrement de 1 à 5 pendant qu'elles inspirent. Il se peut que vous n'arriviez pas à atteindre le chiffre 5 au début.</a:t>
                      </a:r>
                    </a:p>
                    <a:p>
                      <a:pPr marL="171450" lvl="0" indent="-171450">
                        <a:lnSpc>
                          <a:spcPct val="107000"/>
                        </a:lnSpc>
                        <a:buFont typeface="Arial" panose="020B0604020202020204" pitchFamily="34" charset="0"/>
                        <a:buChar char="•"/>
                      </a:pPr>
                      <a:r>
                        <a:rPr lang="en-US" sz="1100" dirty="0">
                          <a:solidFill>
                            <a:schemeClr val="tx1"/>
                          </a:solidFill>
                          <a:effectLst/>
                        </a:rPr>
                        <a:t>Puis laissez-la s'écouler doucement, en comptant à nouveau de 1 à 5, si cela vous aide.</a:t>
                      </a:r>
                    </a:p>
                    <a:p>
                      <a:pPr marL="171450" lvl="0" indent="-171450">
                        <a:lnSpc>
                          <a:spcPct val="107000"/>
                        </a:lnSpc>
                        <a:spcAft>
                          <a:spcPts val="800"/>
                        </a:spcAft>
                        <a:buFont typeface="Arial" panose="020B0604020202020204" pitchFamily="34" charset="0"/>
                        <a:buChar char="•"/>
                      </a:pPr>
                      <a:r>
                        <a:rPr lang="en-US" sz="1100" dirty="0">
                          <a:solidFill>
                            <a:schemeClr val="tx1"/>
                          </a:solidFill>
                          <a:effectLst/>
                        </a:rPr>
                        <a:t>Continuer ainsi pendant 5 minutes ou plus.</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26" name="Table 25">
            <a:extLst>
              <a:ext uri="{FF2B5EF4-FFF2-40B4-BE49-F238E27FC236}">
                <a16:creationId xmlns:a16="http://schemas.microsoft.com/office/drawing/2014/main" id="{9E0AD769-A85F-31A1-4C17-6ED4C350DF3A}"/>
              </a:ext>
            </a:extLst>
          </p:cNvPr>
          <p:cNvGraphicFramePr>
            <a:graphicFrameLocks noGrp="1"/>
          </p:cNvGraphicFramePr>
          <p:nvPr>
            <p:extLst>
              <p:ext uri="{D42A27DB-BD31-4B8C-83A1-F6EECF244321}">
                <p14:modId xmlns:p14="http://schemas.microsoft.com/office/powerpoint/2010/main" val="4026758473"/>
              </p:ext>
            </p:extLst>
          </p:nvPr>
        </p:nvGraphicFramePr>
        <p:xfrm>
          <a:off x="1013199" y="4936763"/>
          <a:ext cx="5226891" cy="349377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Se centrer sur soi</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nSpc>
                          <a:spcPct val="107000"/>
                        </a:lnSpc>
                        <a:spcAft>
                          <a:spcPts val="800"/>
                        </a:spcAft>
                      </a:pPr>
                      <a:r>
                        <a:rPr lang="en-US" sz="1100" dirty="0">
                          <a:effectLst/>
                        </a:rPr>
                        <a:t>Essayez de vous recentrer :</a:t>
                      </a:r>
                    </a:p>
                    <a:p>
                      <a:pPr marL="171450" lvl="0" indent="-171450">
                        <a:lnSpc>
                          <a:spcPct val="107000"/>
                        </a:lnSpc>
                        <a:buFont typeface="Arial" panose="020B0604020202020204" pitchFamily="34" charset="0"/>
                        <a:buChar char="•"/>
                      </a:pPr>
                      <a:r>
                        <a:rPr lang="en-US" sz="1100" dirty="0">
                          <a:effectLst/>
                        </a:rPr>
                        <a:t>Localisez votre centre de gravité physique. Il se situe généralement autour de votre nombril. </a:t>
                      </a:r>
                    </a:p>
                    <a:p>
                      <a:pPr marL="171450" lvl="0" indent="-171450">
                        <a:lnSpc>
                          <a:spcPct val="107000"/>
                        </a:lnSpc>
                        <a:buFont typeface="Arial" panose="020B0604020202020204" pitchFamily="34" charset="0"/>
                        <a:buChar char="•"/>
                      </a:pPr>
                      <a:r>
                        <a:rPr lang="en-US" sz="1100" dirty="0">
                          <a:effectLst/>
                        </a:rPr>
                        <a:t>Une fois que vous avez trouvé votre centre, inspirez et expirez profondément au moins cinq fois.</a:t>
                      </a:r>
                    </a:p>
                    <a:p>
                      <a:pPr marL="171450" lvl="0" indent="-171450">
                        <a:lnSpc>
                          <a:spcPct val="107000"/>
                        </a:lnSpc>
                        <a:buFont typeface="Arial" panose="020B0604020202020204" pitchFamily="34" charset="0"/>
                        <a:buChar char="•"/>
                      </a:pPr>
                      <a:r>
                        <a:rPr lang="en-US" sz="1100" dirty="0">
                          <a:effectLst/>
                        </a:rPr>
                        <a:t>Concentrez-vous sur votre centre. Ressentez la sensation d'être stabilisé et d'avoir les pieds sur terre. </a:t>
                      </a:r>
                    </a:p>
                    <a:p>
                      <a:pPr marL="171450" lvl="0" indent="-171450">
                        <a:lnSpc>
                          <a:spcPct val="107000"/>
                        </a:lnSpc>
                        <a:buFont typeface="Arial" panose="020B0604020202020204" pitchFamily="34" charset="0"/>
                        <a:buChar char="•"/>
                      </a:pPr>
                      <a:r>
                        <a:rPr lang="en-US" sz="1100" dirty="0">
                          <a:effectLst/>
                        </a:rPr>
                        <a:t>Imaginez que toute l'énergie négative de votre corps s'accumule en un seul endroit. Trouvez des images qui vous conviennent.</a:t>
                      </a:r>
                    </a:p>
                    <a:p>
                      <a:pPr marL="171450" lvl="0" indent="-171450">
                        <a:lnSpc>
                          <a:spcPct val="107000"/>
                        </a:lnSpc>
                        <a:buFont typeface="Arial" panose="020B0604020202020204" pitchFamily="34" charset="0"/>
                        <a:buChar char="•"/>
                      </a:pPr>
                      <a:r>
                        <a:rPr lang="en-US" sz="1100" dirty="0">
                          <a:effectLst/>
                        </a:rPr>
                        <a:t>Il pourrait s'agir d'une boule d'énergie qui aspirerait tous les sentiments négatifs.</a:t>
                      </a:r>
                    </a:p>
                    <a:p>
                      <a:pPr marL="171450" lvl="0" indent="-171450">
                        <a:lnSpc>
                          <a:spcPct val="107000"/>
                        </a:lnSpc>
                        <a:buFont typeface="Arial" panose="020B0604020202020204" pitchFamily="34" charset="0"/>
                        <a:buChar char="•"/>
                      </a:pPr>
                      <a:r>
                        <a:rPr lang="en-US" sz="1100" dirty="0">
                          <a:effectLst/>
                        </a:rPr>
                        <a:t>Visualisez cette boule d'énergie négative.</a:t>
                      </a:r>
                    </a:p>
                    <a:p>
                      <a:pPr marL="171450" lvl="0" indent="-171450">
                        <a:lnSpc>
                          <a:spcPct val="107000"/>
                        </a:lnSpc>
                        <a:buFont typeface="Arial" panose="020B0604020202020204" pitchFamily="34" charset="0"/>
                        <a:buChar char="•"/>
                      </a:pPr>
                      <a:r>
                        <a:rPr lang="en-US" sz="1100" dirty="0">
                          <a:effectLst/>
                        </a:rPr>
                        <a:t>En inspirant, dites "Laisse". En expirant, dites "Allez".</a:t>
                      </a:r>
                    </a:p>
                    <a:p>
                      <a:pPr marL="171450" lvl="0" indent="-171450">
                        <a:lnSpc>
                          <a:spcPct val="107000"/>
                        </a:lnSpc>
                        <a:buFont typeface="Arial" panose="020B0604020202020204" pitchFamily="34" charset="0"/>
                        <a:buChar char="•"/>
                      </a:pPr>
                      <a:r>
                        <a:rPr lang="en-US" sz="1100" dirty="0">
                          <a:effectLst/>
                        </a:rPr>
                        <a:t>Si votre énergie est une balle, identifiez un point à l'autre bout de la pièce et imaginez-vous en train de lancer la balle pour qu'elle atteigne ce point.</a:t>
                      </a:r>
                    </a:p>
                    <a:p>
                      <a:pPr marL="171450" lvl="0" indent="-171450">
                        <a:lnSpc>
                          <a:spcPct val="107000"/>
                        </a:lnSpc>
                        <a:buFont typeface="Arial" panose="020B0604020202020204" pitchFamily="34" charset="0"/>
                        <a:buChar char="•"/>
                      </a:pPr>
                      <a:r>
                        <a:rPr lang="en-US" sz="1100" dirty="0">
                          <a:effectLst/>
                        </a:rPr>
                        <a:t>Si votre énergie est un ballon, imaginez qu'elle flotte au-dessus de votre tête.</a:t>
                      </a:r>
                    </a:p>
                    <a:p>
                      <a:pPr marL="171450" lvl="0" indent="-171450">
                        <a:lnSpc>
                          <a:spcPct val="107000"/>
                        </a:lnSpc>
                        <a:buFont typeface="Arial" panose="020B0604020202020204" pitchFamily="34" charset="0"/>
                        <a:buChar char="•"/>
                      </a:pPr>
                      <a:r>
                        <a:rPr lang="en-US" sz="1100" dirty="0">
                          <a:effectLst/>
                        </a:rPr>
                        <a:t>Laissez tomber tout ce qui vous stresse.</a:t>
                      </a:r>
                    </a:p>
                    <a:p>
                      <a:pPr marL="171450" lvl="0" indent="-171450">
                        <a:lnSpc>
                          <a:spcPct val="107000"/>
                        </a:lnSpc>
                        <a:spcAft>
                          <a:spcPts val="800"/>
                        </a:spcAft>
                        <a:buFont typeface="Arial" panose="020B0604020202020204" pitchFamily="34" charset="0"/>
                        <a:buChar char="•"/>
                      </a:pPr>
                      <a:r>
                        <a:rPr lang="en-US" sz="1100" dirty="0">
                          <a:effectLst/>
                        </a:rPr>
                        <a:t>Imaginez maintenant que votre centre est rempli de calme.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41432585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3409027598"/>
              </p:ext>
            </p:extLst>
          </p:nvPr>
        </p:nvGraphicFramePr>
        <p:xfrm>
          <a:off x="1013199" y="699799"/>
          <a:ext cx="5226891" cy="2389632"/>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50" dirty="0">
                          <a:solidFill>
                            <a:schemeClr val="tx1"/>
                          </a:solidFill>
                          <a:effectLst/>
                        </a:rPr>
                        <a:t>Pull Downs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Expliquez : Il s'agit d'un exercice que vous pouvez utiliser lorsque vous vous sentez en colère, irrité, frustré ou contrarié. Il peut être utile lorsque l'on se sent bloqué ou que l'on a besoin de se défaire d'un sentiment et de se réinitialiser.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Faites et dites : Levez les deux mains au-dessus de votre tête et serrez fortement les poings.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Faites et dites : Respirez profondément et retenez votre souffle en gardant les mains serrées au-dessus de la tête.</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A faire et à dire : Tirez les bras vers le bas et gardez les coudes pointés vers le bas, les mains toujours serrées, tout en expirant par la bouche.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Faites et dites : Terminez votre expiration en pliant doucement les genoux et en ouvrant les mains, les bras pointant vers le bas le long du corps.</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050" dirty="0">
                          <a:effectLst/>
                        </a:rPr>
                        <a:t>Répétez cette opération 3 à 5 fois.</a:t>
                      </a:r>
                      <a:endParaRPr lang="en-US" sz="105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9" name="Table 8">
            <a:extLst>
              <a:ext uri="{FF2B5EF4-FFF2-40B4-BE49-F238E27FC236}">
                <a16:creationId xmlns:a16="http://schemas.microsoft.com/office/drawing/2014/main" id="{4262B163-2F1A-1147-C3B9-F8791A33C76E}"/>
              </a:ext>
            </a:extLst>
          </p:cNvPr>
          <p:cNvGraphicFramePr>
            <a:graphicFrameLocks noGrp="1"/>
          </p:cNvGraphicFramePr>
          <p:nvPr>
            <p:extLst>
              <p:ext uri="{D42A27DB-BD31-4B8C-83A1-F6EECF244321}">
                <p14:modId xmlns:p14="http://schemas.microsoft.com/office/powerpoint/2010/main" val="1225294159"/>
              </p:ext>
            </p:extLst>
          </p:nvPr>
        </p:nvGraphicFramePr>
        <p:xfrm>
          <a:off x="1013198" y="3089431"/>
          <a:ext cx="5226891" cy="6037636"/>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2486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25" dirty="0">
                          <a:solidFill>
                            <a:schemeClr val="tx1"/>
                          </a:solidFill>
                          <a:effectLst/>
                        </a:rPr>
                        <a:t>Exercice de Qi Gong (15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5789021">
                <a:tc>
                  <a:txBody>
                    <a:bodyPr/>
                    <a:lstStyle/>
                    <a:p>
                      <a:pPr marL="171450" lvl="0" indent="-171450" fontAlgn="base">
                        <a:lnSpc>
                          <a:spcPct val="107000"/>
                        </a:lnSpc>
                        <a:buFont typeface="Arial" panose="020B0604020202020204" pitchFamily="34" charset="0"/>
                        <a:buChar char="•"/>
                      </a:pPr>
                      <a:r>
                        <a:rPr lang="en-US" sz="1025" dirty="0">
                          <a:effectLst/>
                        </a:rPr>
                        <a:t>Expliquer : Cet exercice aidera les participants à se détendre et à connecter leur corps. L'accent est mis sur des mouvements doux et répétitifs afin d'apporter un sentiment de calme. </a:t>
                      </a:r>
                    </a:p>
                    <a:p>
                      <a:pPr marL="171450" lvl="0" indent="-171450" fontAlgn="base">
                        <a:lnSpc>
                          <a:spcPct val="107000"/>
                        </a:lnSpc>
                        <a:buFont typeface="Arial" panose="020B0604020202020204" pitchFamily="34" charset="0"/>
                        <a:buChar char="•"/>
                      </a:pPr>
                      <a:r>
                        <a:rPr lang="en-US" sz="1025" dirty="0">
                          <a:effectLst/>
                        </a:rPr>
                        <a:t>Demandez aux participants de se lever et de trouver un endroit dans la salle où ils ont suffisamment d'espace autour d'eux pour bouger les bras. </a:t>
                      </a:r>
                    </a:p>
                    <a:p>
                      <a:pPr marL="171450" lvl="0" indent="-171450" fontAlgn="base">
                        <a:lnSpc>
                          <a:spcPct val="107000"/>
                        </a:lnSpc>
                        <a:buFont typeface="Arial" panose="020B0604020202020204" pitchFamily="34" charset="0"/>
                        <a:buChar char="•"/>
                      </a:pPr>
                      <a:r>
                        <a:rPr lang="en-US" sz="1025" dirty="0">
                          <a:effectLst/>
                        </a:rPr>
                        <a:t>Demandez aux participants de se tenir debout, les pieds à peu près écartés de la largeur des hanches et les genoux légèrement pliés, de manière à ce que leurs jambes ne soient pas droites. </a:t>
                      </a:r>
                    </a:p>
                    <a:p>
                      <a:pPr marL="171450" lvl="0" indent="-171450" fontAlgn="base">
                        <a:lnSpc>
                          <a:spcPct val="107000"/>
                        </a:lnSpc>
                        <a:buFont typeface="Arial" panose="020B0604020202020204" pitchFamily="34" charset="0"/>
                        <a:buChar char="•"/>
                      </a:pPr>
                      <a:r>
                        <a:rPr lang="en-US" sz="1025" dirty="0">
                          <a:effectLst/>
                        </a:rPr>
                        <a:t>A faire : Démontrer les mouvements au fur et à mesure que vous les expliquez aux participants. </a:t>
                      </a:r>
                    </a:p>
                    <a:p>
                      <a:pPr marL="171450" lvl="0" indent="-171450" fontAlgn="base">
                        <a:lnSpc>
                          <a:spcPct val="107000"/>
                        </a:lnSpc>
                        <a:buFont typeface="Arial" panose="020B0604020202020204" pitchFamily="34" charset="0"/>
                        <a:buChar char="•"/>
                      </a:pPr>
                      <a:r>
                        <a:rPr lang="en-US" sz="1025" dirty="0">
                          <a:effectLst/>
                        </a:rPr>
                        <a:t>Expliquez que vous allez faire les mouvements et que les participants peuvent vous regarder. Ensuite, ils se joindront à vous et copieront les mouvements lorsqu'ils seront prêts. </a:t>
                      </a:r>
                    </a:p>
                    <a:p>
                      <a:pPr marL="171450" lvl="0" indent="-171450" fontAlgn="base">
                        <a:lnSpc>
                          <a:spcPct val="107000"/>
                        </a:lnSpc>
                        <a:buFont typeface="Arial" panose="020B0604020202020204" pitchFamily="34" charset="0"/>
                        <a:buChar char="•"/>
                      </a:pPr>
                      <a:r>
                        <a:rPr lang="en-US" sz="1025" dirty="0">
                          <a:effectLst/>
                        </a:rPr>
                        <a:t>Faire : </a:t>
                      </a:r>
                    </a:p>
                    <a:p>
                      <a:pPr marL="514350" lvl="1" indent="-171450" fontAlgn="base">
                        <a:lnSpc>
                          <a:spcPct val="107000"/>
                        </a:lnSpc>
                        <a:buFont typeface="Arial" panose="020B0604020202020204" pitchFamily="34" charset="0"/>
                        <a:buChar char="•"/>
                      </a:pPr>
                      <a:r>
                        <a:rPr lang="en-US" sz="1025" dirty="0">
                          <a:effectLst/>
                        </a:rPr>
                        <a:t>Déplacez une main en décrivant un cercle lent et doux devant votre corps. Lorsque votre main remonte d'un côté, votre paume est tournée vers le haut. </a:t>
                      </a:r>
                    </a:p>
                    <a:p>
                      <a:pPr marL="514350" lvl="1" indent="-171450" fontAlgn="base">
                        <a:lnSpc>
                          <a:spcPct val="107000"/>
                        </a:lnSpc>
                        <a:buFont typeface="Arial" panose="020B0604020202020204" pitchFamily="34" charset="0"/>
                        <a:buChar char="•"/>
                      </a:pPr>
                      <a:r>
                        <a:rPr lang="en-US" sz="1025" dirty="0">
                          <a:effectLst/>
                        </a:rPr>
                        <a:t>Lorsque cette main descend de l'autre côté du cercle, tournez votre paume vers le bas. </a:t>
                      </a:r>
                    </a:p>
                    <a:p>
                      <a:pPr marL="514350" lvl="1" indent="-171450" fontAlgn="base">
                        <a:lnSpc>
                          <a:spcPct val="107000"/>
                        </a:lnSpc>
                        <a:buFont typeface="Arial" panose="020B0604020202020204" pitchFamily="34" charset="0"/>
                        <a:buChar char="•"/>
                      </a:pPr>
                      <a:r>
                        <a:rPr lang="en-US" sz="1025" dirty="0">
                          <a:effectLst/>
                        </a:rPr>
                        <a:t>Respirez de manière légèrement audible pendant que vous faites cela afin que les participants puissent voir que votre main se soulève lorsque vous inspirez et s'enroule vers le bas lorsque vous expirez. </a:t>
                      </a:r>
                    </a:p>
                    <a:p>
                      <a:pPr marL="514350" lvl="1" indent="-171450" fontAlgn="base">
                        <a:lnSpc>
                          <a:spcPct val="107000"/>
                        </a:lnSpc>
                        <a:buFont typeface="Arial" panose="020B0604020202020204" pitchFamily="34" charset="0"/>
                        <a:buChar char="•"/>
                      </a:pPr>
                      <a:r>
                        <a:rPr lang="en-US" sz="1025" dirty="0">
                          <a:effectLst/>
                        </a:rPr>
                        <a:t>Changez de main et déplacez l'autre main de la même manière.  </a:t>
                      </a:r>
                    </a:p>
                    <a:p>
                      <a:pPr marL="171450" lvl="0" indent="-171450" fontAlgn="base">
                        <a:lnSpc>
                          <a:spcPct val="107000"/>
                        </a:lnSpc>
                        <a:buFont typeface="Arial" panose="020B0604020202020204" pitchFamily="34" charset="0"/>
                        <a:buChar char="•"/>
                      </a:pPr>
                      <a:r>
                        <a:rPr lang="en-US" sz="1025" dirty="0">
                          <a:effectLst/>
                        </a:rPr>
                        <a:t>Expliquer : Les participants doivent caler leur mouvement sur leur respiration. Lorsqu'ils inspirent, leur main monte. Lorsqu'ils expirent, leur main descend. </a:t>
                      </a:r>
                    </a:p>
                    <a:p>
                      <a:pPr marL="171450" lvl="0" indent="-171450" fontAlgn="base">
                        <a:lnSpc>
                          <a:spcPct val="107000"/>
                        </a:lnSpc>
                        <a:buFont typeface="Arial" panose="020B0604020202020204" pitchFamily="34" charset="0"/>
                        <a:buChar char="•"/>
                      </a:pPr>
                      <a:r>
                        <a:rPr lang="en-US" sz="1025" dirty="0">
                          <a:effectLst/>
                        </a:rPr>
                        <a:t>A faire : Permettez aux participants de faire quelques minutes de mouvement avec chaque main. Demandez-leur ensuite de faire les deux mains en même temps, en continuant le même mouvement. </a:t>
                      </a:r>
                    </a:p>
                    <a:p>
                      <a:pPr marL="171450" lvl="0" indent="-171450" fontAlgn="base">
                        <a:lnSpc>
                          <a:spcPct val="107000"/>
                        </a:lnSpc>
                        <a:buFont typeface="Arial" panose="020B0604020202020204" pitchFamily="34" charset="0"/>
                        <a:buChar char="•"/>
                      </a:pPr>
                      <a:r>
                        <a:rPr lang="en-US" sz="1025" dirty="0">
                          <a:effectLst/>
                        </a:rPr>
                        <a:t>Expliquez : En utilisant les deux mains, le mouvement est le même que précédemment. Les mains se déplacent dans des directions opposées et se rencontrent à chaque tour du cercle vers le bas et vers le haut. </a:t>
                      </a:r>
                    </a:p>
                    <a:p>
                      <a:pPr marL="171450" lvl="0" indent="-171450" fontAlgn="base">
                        <a:lnSpc>
                          <a:spcPct val="107000"/>
                        </a:lnSpc>
                        <a:buFont typeface="Arial" panose="020B0604020202020204" pitchFamily="34" charset="0"/>
                        <a:buChar char="•"/>
                      </a:pPr>
                      <a:r>
                        <a:rPr lang="en-US" sz="1025" dirty="0">
                          <a:effectLst/>
                        </a:rPr>
                        <a:t>À faire : rappeler aux participants que ce mouvement n'a pas pour but de "bien faire", mais de bouger en rythme avec notre propre respiration. Concentrez-vous sur le fait de bouger doucement et de respirer. </a:t>
                      </a:r>
                    </a:p>
                    <a:p>
                      <a:pPr marL="171450" lvl="0" indent="-171450" fontAlgn="base">
                        <a:lnSpc>
                          <a:spcPct val="107000"/>
                        </a:lnSpc>
                        <a:buFont typeface="Arial" panose="020B0604020202020204" pitchFamily="34" charset="0"/>
                        <a:buChar char="•"/>
                      </a:pPr>
                      <a:r>
                        <a:rPr lang="en-US" sz="1025" dirty="0">
                          <a:effectLst/>
                        </a:rPr>
                        <a:t>À faire : inviter les participants à se rasseoir après 5-10 minutes.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209497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EEE12D83-4CF7-9E31-B3A7-6C845A9782D0}"/>
              </a:ext>
            </a:extLst>
          </p:cNvPr>
          <p:cNvGraphicFramePr>
            <a:graphicFrameLocks noGrp="1"/>
          </p:cNvGraphicFramePr>
          <p:nvPr>
            <p:extLst>
              <p:ext uri="{D42A27DB-BD31-4B8C-83A1-F6EECF244321}">
                <p14:modId xmlns:p14="http://schemas.microsoft.com/office/powerpoint/2010/main" val="3692628666"/>
              </p:ext>
            </p:extLst>
          </p:nvPr>
        </p:nvGraphicFramePr>
        <p:xfrm>
          <a:off x="1013199" y="703361"/>
          <a:ext cx="5226891" cy="339217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Secouez-le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Dites : Nous allons faire une activité d'auto-soin qui est très courte et facile à mettre en œuvre lorsque vous commencez à vous sentir dépassé ou que vous avez beaucoup de tension dans votre corps.</a:t>
                      </a:r>
                    </a:p>
                    <a:p>
                      <a:pPr marL="171450" lvl="0" indent="-171450" fontAlgn="base">
                        <a:lnSpc>
                          <a:spcPct val="107000"/>
                        </a:lnSpc>
                        <a:spcBef>
                          <a:spcPts val="0"/>
                        </a:spcBef>
                        <a:buFont typeface="Arial" panose="020B0604020202020204" pitchFamily="34" charset="0"/>
                        <a:buChar char="•"/>
                      </a:pPr>
                      <a:r>
                        <a:rPr lang="en-US" sz="1100" dirty="0">
                          <a:effectLst/>
                        </a:rPr>
                        <a:t>Demandez : à la personne ou aux personnes de se lever. </a:t>
                      </a:r>
                    </a:p>
                    <a:p>
                      <a:pPr marL="171450" lvl="0" indent="-171450" fontAlgn="base">
                        <a:lnSpc>
                          <a:spcPct val="107000"/>
                        </a:lnSpc>
                        <a:spcBef>
                          <a:spcPts val="0"/>
                        </a:spcBef>
                        <a:buFont typeface="Arial" panose="020B0604020202020204" pitchFamily="34" charset="0"/>
                        <a:buChar char="•"/>
                      </a:pPr>
                      <a:r>
                        <a:rPr lang="en-US" sz="1100" dirty="0">
                          <a:effectLst/>
                        </a:rPr>
                        <a:t>Dites : Cette activité s'appelle "secouer" </a:t>
                      </a:r>
                    </a:p>
                    <a:p>
                      <a:pPr marL="171450" lvl="0" indent="-171450" fontAlgn="base">
                        <a:lnSpc>
                          <a:spcPct val="107000"/>
                        </a:lnSpc>
                        <a:spcBef>
                          <a:spcPts val="0"/>
                        </a:spcBef>
                        <a:buFont typeface="Arial" panose="020B0604020202020204" pitchFamily="34" charset="0"/>
                        <a:buChar char="•"/>
                      </a:pPr>
                      <a:r>
                        <a:rPr lang="en-US" sz="1100" dirty="0">
                          <a:effectLst/>
                        </a:rPr>
                        <a:t>Expliquez : Cette activité consiste à secouer la main droite, la main gauche, la jambe droite et la jambe gauche. Nous secouerons chaque partie du corps pendant 5, puis 4, puis 3 et ainsi de suite. </a:t>
                      </a:r>
                    </a:p>
                    <a:p>
                      <a:pPr marL="171450" lvl="0" indent="-171450" fontAlgn="base">
                        <a:lnSpc>
                          <a:spcPct val="107000"/>
                        </a:lnSpc>
                        <a:spcBef>
                          <a:spcPts val="0"/>
                        </a:spcBef>
                        <a:buFont typeface="Arial" panose="020B0604020202020204" pitchFamily="34" charset="0"/>
                        <a:buChar char="•"/>
                      </a:pPr>
                      <a:r>
                        <a:rPr lang="en-US" sz="1100" dirty="0">
                          <a:effectLst/>
                        </a:rPr>
                        <a:t>Demandez : si le groupe est prêt à commencer. </a:t>
                      </a:r>
                    </a:p>
                    <a:p>
                      <a:pPr marL="171450" lvl="0" indent="-171450" fontAlgn="base">
                        <a:lnSpc>
                          <a:spcPct val="107000"/>
                        </a:lnSpc>
                        <a:spcBef>
                          <a:spcPts val="0"/>
                        </a:spcBef>
                        <a:buFont typeface="Arial" panose="020B0604020202020204" pitchFamily="34" charset="0"/>
                        <a:buChar char="•"/>
                      </a:pPr>
                      <a:r>
                        <a:rPr lang="en-US" sz="1100" dirty="0">
                          <a:effectLst/>
                        </a:rPr>
                        <a:t>Faites-le : Levez la main droite et demandez à tout le monde de faire de même. Commencez à compter à rebours à partir de 5. Passez à votre main gauche, secouez-la et comptez 5. Passez à votre jambe droite, secouez-la et comptez 5. Passez à votre jambe gauche, secouez-la et comptez 5. </a:t>
                      </a:r>
                    </a:p>
                    <a:p>
                      <a:pPr marL="171450" lvl="0" indent="-171450" fontAlgn="base">
                        <a:lnSpc>
                          <a:spcPct val="107000"/>
                        </a:lnSpc>
                        <a:spcBef>
                          <a:spcPts val="0"/>
                        </a:spcBef>
                        <a:buFont typeface="Arial" panose="020B0604020202020204" pitchFamily="34" charset="0"/>
                        <a:buChar char="•"/>
                      </a:pPr>
                      <a:r>
                        <a:rPr lang="en-US" sz="1100" dirty="0">
                          <a:effectLst/>
                        </a:rPr>
                        <a:t>Faire : Répéter en comptant à rebours à partir de 4</a:t>
                      </a:r>
                    </a:p>
                    <a:p>
                      <a:pPr marL="171450" lvl="0" indent="-171450" fontAlgn="base">
                        <a:lnSpc>
                          <a:spcPct val="107000"/>
                        </a:lnSpc>
                        <a:spcBef>
                          <a:spcPts val="0"/>
                        </a:spcBef>
                        <a:buFont typeface="Arial" panose="020B0604020202020204" pitchFamily="34" charset="0"/>
                        <a:buChar char="•"/>
                      </a:pPr>
                      <a:r>
                        <a:rPr lang="en-US" sz="1100" dirty="0">
                          <a:effectLst/>
                        </a:rPr>
                        <a:t>Faire : Répéter en comptant à rebours à partir de 3</a:t>
                      </a:r>
                    </a:p>
                    <a:p>
                      <a:pPr marL="171450" lvl="0" indent="-171450" fontAlgn="base">
                        <a:lnSpc>
                          <a:spcPct val="107000"/>
                        </a:lnSpc>
                        <a:spcBef>
                          <a:spcPts val="0"/>
                        </a:spcBef>
                        <a:buFont typeface="Arial" panose="020B0604020202020204" pitchFamily="34" charset="0"/>
                        <a:buChar char="•"/>
                      </a:pPr>
                      <a:r>
                        <a:rPr lang="en-US" sz="1100" dirty="0">
                          <a:effectLst/>
                        </a:rPr>
                        <a:t>Faire : Répéter en comptant à rebours à partir de 2</a:t>
                      </a:r>
                    </a:p>
                    <a:p>
                      <a:pPr marL="171450" lvl="0" indent="-171450">
                        <a:lnSpc>
                          <a:spcPct val="107000"/>
                        </a:lnSpc>
                        <a:spcAft>
                          <a:spcPts val="800"/>
                        </a:spcAft>
                        <a:buFont typeface="Arial" panose="020B0604020202020204" pitchFamily="34" charset="0"/>
                        <a:buChar char="•"/>
                      </a:pPr>
                      <a:r>
                        <a:rPr lang="en-US" sz="1100" dirty="0">
                          <a:effectLst/>
                        </a:rPr>
                        <a:t>Faire : Répéter en comptant à rebours à partir de 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11" name="Table 10">
            <a:extLst>
              <a:ext uri="{FF2B5EF4-FFF2-40B4-BE49-F238E27FC236}">
                <a16:creationId xmlns:a16="http://schemas.microsoft.com/office/drawing/2014/main" id="{D3CB9AB5-B762-6FC4-3A49-7199E3B49079}"/>
              </a:ext>
            </a:extLst>
          </p:cNvPr>
          <p:cNvGraphicFramePr>
            <a:graphicFrameLocks noGrp="1"/>
          </p:cNvGraphicFramePr>
          <p:nvPr>
            <p:extLst>
              <p:ext uri="{D42A27DB-BD31-4B8C-83A1-F6EECF244321}">
                <p14:modId xmlns:p14="http://schemas.microsoft.com/office/powerpoint/2010/main" val="1559752508"/>
              </p:ext>
            </p:extLst>
          </p:nvPr>
        </p:nvGraphicFramePr>
        <p:xfrm>
          <a:off x="1013199" y="4095531"/>
          <a:ext cx="5226891" cy="3930333"/>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Sentir le poids du corps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Si les participants sont assis par terre, demandez-leur de se déplacer sur les côtés de la pièce de façon à ce que leur dos soit contre le mur. </a:t>
                      </a:r>
                    </a:p>
                    <a:p>
                      <a:pPr marL="171450" lvl="0" indent="-171450" fontAlgn="base">
                        <a:lnSpc>
                          <a:spcPct val="107000"/>
                        </a:lnSpc>
                        <a:buFont typeface="Arial" panose="020B0604020202020204" pitchFamily="34" charset="0"/>
                        <a:buChar char="•"/>
                      </a:pPr>
                      <a:r>
                        <a:rPr lang="en-US" sz="1100" dirty="0">
                          <a:effectLst/>
                        </a:rPr>
                        <a:t>Dites aux participants que nous allons faire un exercice qui active les muscles du torse et des jambes, ce qui donne une idée de notre propre force physique et de notre structure corporelle. Lorsque nous sommes accablés, nos muscles passent souvent d'une tension extrême à un relâchement ; ils passent d'un état très actif à un état excessivement détendu. </a:t>
                      </a:r>
                    </a:p>
                    <a:p>
                      <a:pPr marL="171450" lvl="0" indent="-171450" fontAlgn="base">
                        <a:lnSpc>
                          <a:spcPct val="107000"/>
                        </a:lnSpc>
                        <a:buFont typeface="Arial" panose="020B0604020202020204" pitchFamily="34" charset="0"/>
                        <a:buChar char="•"/>
                      </a:pPr>
                      <a:r>
                        <a:rPr lang="en-US" sz="1100" dirty="0">
                          <a:effectLst/>
                        </a:rPr>
                        <a:t>Lorsque nous sommes en contact avec notre force physique et notre structure corporelle, nous sommes en mesure de traiter nos expériences et de mieux gérer nos sentiments (tels que le sentiment d'accablement). </a:t>
                      </a:r>
                    </a:p>
                    <a:p>
                      <a:pPr marL="171450" lvl="0" indent="-171450" fontAlgn="base">
                        <a:lnSpc>
                          <a:spcPct val="107000"/>
                        </a:lnSpc>
                        <a:buFont typeface="Arial" panose="020B0604020202020204" pitchFamily="34" charset="0"/>
                        <a:buChar char="•"/>
                      </a:pPr>
                      <a:r>
                        <a:rPr lang="en-US" sz="1100" dirty="0">
                          <a:effectLst/>
                        </a:rPr>
                        <a:t>Demandez aux participants de </a:t>
                      </a:r>
                    </a:p>
                    <a:p>
                      <a:pPr marL="514350" lvl="1" indent="-171450" fontAlgn="base">
                        <a:lnSpc>
                          <a:spcPct val="107000"/>
                        </a:lnSpc>
                        <a:buFont typeface="Arial" panose="020B0604020202020204" pitchFamily="34" charset="0"/>
                        <a:buChar char="•"/>
                      </a:pPr>
                      <a:r>
                        <a:rPr lang="en-US" sz="1100" dirty="0">
                          <a:effectLst/>
                        </a:rPr>
                        <a:t>S'asseoir dans une position confortable. </a:t>
                      </a:r>
                    </a:p>
                    <a:p>
                      <a:pPr marL="514350" lvl="1" indent="-171450" fontAlgn="base">
                        <a:lnSpc>
                          <a:spcPct val="107000"/>
                        </a:lnSpc>
                        <a:buFont typeface="Arial" panose="020B0604020202020204" pitchFamily="34" charset="0"/>
                        <a:buChar char="•"/>
                      </a:pPr>
                      <a:r>
                        <a:rPr lang="en-US" sz="1100" dirty="0">
                          <a:effectLst/>
                        </a:rPr>
                        <a:t>Sentez vos pieds sur le sol. Faites une pause de cinq secondes. </a:t>
                      </a:r>
                    </a:p>
                    <a:p>
                      <a:pPr marL="514350" lvl="1" indent="-171450" fontAlgn="base">
                        <a:lnSpc>
                          <a:spcPct val="107000"/>
                        </a:lnSpc>
                        <a:buFont typeface="Arial" panose="020B0604020202020204" pitchFamily="34" charset="0"/>
                        <a:buChar char="•"/>
                      </a:pPr>
                      <a:r>
                        <a:rPr lang="en-US" sz="1100" dirty="0">
                          <a:effectLst/>
                        </a:rPr>
                        <a:t>Sentez le poids de vos jambes. Maintenez la position pendant cinq secondes. </a:t>
                      </a:r>
                    </a:p>
                    <a:p>
                      <a:pPr marL="514350" lvl="1" indent="-171450" fontAlgn="base">
                        <a:lnSpc>
                          <a:spcPct val="107000"/>
                        </a:lnSpc>
                        <a:buFont typeface="Arial" panose="020B0604020202020204" pitchFamily="34" charset="0"/>
                        <a:buChar char="•"/>
                      </a:pPr>
                      <a:r>
                        <a:rPr lang="en-US" sz="1100" dirty="0">
                          <a:effectLst/>
                        </a:rPr>
                        <a:t>Essayez de taper du pied prudemment et lentement de gauche à droite, gauche, droite, gauche, droite. Sentez vos fesses et vos cuisses toucher le siège de la chaise (ou le sol). Maintenez cette position pendant cinq secondes. </a:t>
                      </a:r>
                    </a:p>
                    <a:p>
                      <a:pPr marL="514350" lvl="1" indent="-171450" fontAlgn="base">
                        <a:lnSpc>
                          <a:spcPct val="107000"/>
                        </a:lnSpc>
                        <a:buFont typeface="Arial" panose="020B0604020202020204" pitchFamily="34" charset="0"/>
                        <a:buChar char="•"/>
                      </a:pPr>
                      <a:r>
                        <a:rPr lang="en-US" sz="1100" dirty="0">
                          <a:effectLst/>
                        </a:rPr>
                        <a:t>Sentez votre dos contre le dossier de la chaise (ou le mur).  </a:t>
                      </a:r>
                    </a:p>
                    <a:p>
                      <a:pPr marL="514350" lvl="1" indent="-171450" fontAlgn="base">
                        <a:lnSpc>
                          <a:spcPct val="107000"/>
                        </a:lnSpc>
                        <a:buFont typeface="Arial" panose="020B0604020202020204" pitchFamily="34" charset="0"/>
                        <a:buChar char="•"/>
                      </a:pPr>
                      <a:r>
                        <a:rPr lang="en-US" sz="1100" dirty="0">
                          <a:effectLst/>
                        </a:rPr>
                        <a:t>Restez ainsi et remarquez si vous sentez une différence. Faites une pause de 30 secondes avant de continuer.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34604606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4" name="Table 13">
            <a:extLst>
              <a:ext uri="{FF2B5EF4-FFF2-40B4-BE49-F238E27FC236}">
                <a16:creationId xmlns:a16="http://schemas.microsoft.com/office/drawing/2014/main" id="{4680FA3C-AB2A-91CD-CF75-94A8B4C9F0CC}"/>
              </a:ext>
            </a:extLst>
          </p:cNvPr>
          <p:cNvGraphicFramePr>
            <a:graphicFrameLocks noGrp="1"/>
          </p:cNvGraphicFramePr>
          <p:nvPr>
            <p:extLst>
              <p:ext uri="{D42A27DB-BD31-4B8C-83A1-F6EECF244321}">
                <p14:modId xmlns:p14="http://schemas.microsoft.com/office/powerpoint/2010/main" val="1542417332"/>
              </p:ext>
            </p:extLst>
          </p:nvPr>
        </p:nvGraphicFramePr>
        <p:xfrm>
          <a:off x="1013199" y="699799"/>
          <a:ext cx="5226891" cy="437388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Activité de refroidissement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0" lvl="0" indent="0" fontAlgn="base">
                        <a:buSzPts val="1000"/>
                        <a:buFont typeface="Symbol" panose="05050102010706020507" pitchFamily="18" charset="2"/>
                        <a:buNone/>
                        <a:tabLst>
                          <a:tab pos="457200" algn="l"/>
                        </a:tabLst>
                      </a:pPr>
                      <a:r>
                        <a:rPr lang="en-US" sz="1100" dirty="0">
                          <a:effectLst/>
                        </a:rPr>
                        <a:t>Dites : Nous allons maintenant pratiquer une technique simple pour réduire le stress et nous aider à nous calmer. Cet exercice permet de calmer notre esprit et d'arrêter le flot de pensées négatives. Commençons.</a:t>
                      </a:r>
                    </a:p>
                    <a:p>
                      <a:pPr marL="171450" lvl="0" indent="-171450" fontAlgn="base">
                        <a:buSzPts val="1000"/>
                        <a:buFont typeface="Arial" panose="020B0604020202020204" pitchFamily="34" charset="0"/>
                        <a:buChar char="•"/>
                        <a:tabLst>
                          <a:tab pos="914400" algn="l"/>
                        </a:tabLst>
                      </a:pPr>
                      <a:r>
                        <a:rPr lang="en-US" sz="1100" dirty="0">
                          <a:effectLst/>
                        </a:rPr>
                        <a:t>Fixez vos yeux sur un point éloigné de vous (n'importe quoi)</a:t>
                      </a:r>
                    </a:p>
                    <a:p>
                      <a:pPr marL="171450" lvl="0" indent="-171450" fontAlgn="base">
                        <a:buSzPts val="1000"/>
                        <a:buFont typeface="Arial" panose="020B0604020202020204" pitchFamily="34" charset="0"/>
                        <a:buChar char="•"/>
                        <a:tabLst>
                          <a:tab pos="914400" algn="l"/>
                        </a:tabLst>
                      </a:pPr>
                      <a:r>
                        <a:rPr lang="en-US" sz="1100" dirty="0">
                          <a:effectLst/>
                        </a:rPr>
                        <a:t>Remarquez que vous pouvez voir autour de ce point sans avoir à bouger les yeux. Gardez la tête et les yeux immobiles.</a:t>
                      </a:r>
                    </a:p>
                    <a:p>
                      <a:pPr marL="171450" lvl="0" indent="-171450" fontAlgn="base">
                        <a:buSzPts val="1000"/>
                        <a:buFont typeface="Arial" panose="020B0604020202020204" pitchFamily="34" charset="0"/>
                        <a:buChar char="•"/>
                        <a:tabLst>
                          <a:tab pos="914400" algn="l"/>
                        </a:tabLst>
                      </a:pPr>
                      <a:r>
                        <a:rPr lang="en-US" sz="1100" dirty="0">
                          <a:effectLst/>
                        </a:rPr>
                        <a:t>Remarquez que vous pouvez voir ce point et tout ce qui l'entoure sans avoir à bouger la tête ou les yeux.</a:t>
                      </a:r>
                    </a:p>
                    <a:p>
                      <a:pPr marL="171450" lvl="0" indent="-171450" fontAlgn="base">
                        <a:buSzPts val="1000"/>
                        <a:buFont typeface="Arial" panose="020B0604020202020204" pitchFamily="34" charset="0"/>
                        <a:buChar char="•"/>
                        <a:tabLst>
                          <a:tab pos="914400" algn="l"/>
                        </a:tabLst>
                      </a:pPr>
                      <a:r>
                        <a:rPr lang="en-US" sz="1100" dirty="0">
                          <a:effectLst/>
                        </a:rPr>
                        <a:t>Remarquez la zone située au-dessus de ce point, puis en dessous. Et tout l'espace situé de part et d'autre de ce point.</a:t>
                      </a:r>
                    </a:p>
                    <a:p>
                      <a:pPr marL="171450" lvl="0" indent="-171450" fontAlgn="base">
                        <a:buSzPts val="1000"/>
                        <a:buFont typeface="Arial" panose="020B0604020202020204" pitchFamily="34" charset="0"/>
                        <a:buChar char="•"/>
                        <a:tabLst>
                          <a:tab pos="914400" algn="l"/>
                        </a:tabLst>
                      </a:pPr>
                      <a:r>
                        <a:rPr lang="en-US" sz="1100" dirty="0">
                          <a:effectLst/>
                        </a:rPr>
                        <a:t>Étendez votre conscience à partir de ce point jusqu'au côté de votre tête, jusqu'au sommet de votre tête et jusqu'au bas de votre menton. Et jusqu'au sommet de votre tête, puis jusqu'à la base de votre menton.</a:t>
                      </a:r>
                    </a:p>
                    <a:p>
                      <a:pPr marL="171450" lvl="0" indent="-171450" fontAlgn="base">
                        <a:buSzPts val="1000"/>
                        <a:buFont typeface="Arial" panose="020B0604020202020204" pitchFamily="34" charset="0"/>
                        <a:buChar char="•"/>
                        <a:tabLst>
                          <a:tab pos="914400" algn="l"/>
                        </a:tabLst>
                      </a:pPr>
                      <a:r>
                        <a:rPr lang="en-US" sz="1100" dirty="0">
                          <a:effectLst/>
                        </a:rPr>
                        <a:t>Remarquez que vous pouvez vous concentrer sur ce point et être conscient de tout cela en même temps.</a:t>
                      </a:r>
                    </a:p>
                    <a:p>
                      <a:pPr marL="171450" lvl="0" indent="-171450" fontAlgn="base">
                        <a:buSzPts val="1000"/>
                        <a:buFont typeface="Arial" panose="020B0604020202020204" pitchFamily="34" charset="0"/>
                        <a:buChar char="•"/>
                        <a:tabLst>
                          <a:tab pos="914400" algn="l"/>
                        </a:tabLst>
                      </a:pPr>
                      <a:r>
                        <a:rPr lang="en-US" sz="1100" dirty="0">
                          <a:effectLst/>
                        </a:rPr>
                        <a:t>Imaginez que vous puissiez voir derrière vous et tout autour de vous à 360 degrés et prenez conscience de tout ce qui se trouve dans cet espace en même temps. Asseyez-vous ainsi pendant quelques secondes.</a:t>
                      </a:r>
                    </a:p>
                    <a:p>
                      <a:pPr marL="171450" lvl="0" indent="-171450" fontAlgn="base">
                        <a:buSzPts val="1000"/>
                        <a:buFont typeface="Arial" panose="020B0604020202020204" pitchFamily="34" charset="0"/>
                        <a:buChar char="•"/>
                        <a:tabLst>
                          <a:tab pos="914400" algn="l"/>
                        </a:tabLst>
                      </a:pPr>
                      <a:r>
                        <a:rPr lang="en-US" sz="1100" dirty="0">
                          <a:effectLst/>
                        </a:rPr>
                        <a:t>Laissez votre attention revenir sur ce point au loin, laissez votre attention se concentrer uniquement sur ce point, laissez vos clignotements revenir à la normale. Ramenez votre attention sur le moment présent</a:t>
                      </a:r>
                    </a:p>
                    <a:p>
                      <a:pPr marL="171450" lvl="0" indent="-171450" fontAlgn="base">
                        <a:buSzPts val="1000"/>
                        <a:buFont typeface="Arial" panose="020B0604020202020204" pitchFamily="34" charset="0"/>
                        <a:buChar char="•"/>
                        <a:tabLst>
                          <a:tab pos="914400" algn="l"/>
                        </a:tabLst>
                      </a:pPr>
                      <a:r>
                        <a:rPr lang="en-US" sz="1100" dirty="0">
                          <a:effectLst/>
                        </a:rPr>
                        <a:t>Maintenant, fermez les yeux et écoutez ce qu'il y a à l'intérieur. Vous devriez remarquer que c'est beaucoup plus silencieux</a:t>
                      </a:r>
                    </a:p>
                    <a:p>
                      <a:pPr marL="171450" lvl="0" indent="-171450" fontAlgn="base">
                        <a:buSzPts val="1000"/>
                        <a:buFont typeface="Arial" panose="020B0604020202020204" pitchFamily="34" charset="0"/>
                        <a:buChar char="•"/>
                        <a:tabLst>
                          <a:tab pos="914400" algn="l"/>
                        </a:tabLst>
                      </a:pPr>
                      <a:r>
                        <a:rPr lang="en-US" sz="1100" dirty="0">
                          <a:effectLst/>
                        </a:rPr>
                        <a:t>Plus vous le faites, plus vous le faites longtemps, plus il devient silencieux.</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9509208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Table 7">
            <a:extLst>
              <a:ext uri="{FF2B5EF4-FFF2-40B4-BE49-F238E27FC236}">
                <a16:creationId xmlns:a16="http://schemas.microsoft.com/office/drawing/2014/main" id="{9660084D-726D-54C8-3DEF-88D6640FAB8A}"/>
              </a:ext>
            </a:extLst>
          </p:cNvPr>
          <p:cNvGraphicFramePr>
            <a:graphicFrameLocks noGrp="1"/>
          </p:cNvGraphicFramePr>
          <p:nvPr>
            <p:extLst>
              <p:ext uri="{D42A27DB-BD31-4B8C-83A1-F6EECF244321}">
                <p14:modId xmlns:p14="http://schemas.microsoft.com/office/powerpoint/2010/main" val="1495941324"/>
              </p:ext>
            </p:extLst>
          </p:nvPr>
        </p:nvGraphicFramePr>
        <p:xfrm>
          <a:off x="1013199" y="699799"/>
          <a:ext cx="5226891" cy="769747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Exercice de visualisation - Le lieu sûr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Prenez quelques respirations profondes et régulières. Fermez les yeux et continuez à respirer normalement. Faites apparaître l'image de votre lieu de sécurité et imaginez que vous êtes debout ou assis à cet endroit.</a:t>
                      </a:r>
                    </a:p>
                    <a:p>
                      <a:pPr marL="514350" lvl="1" indent="-171450" fontAlgn="base">
                        <a:lnSpc>
                          <a:spcPct val="107000"/>
                        </a:lnSpc>
                        <a:buFont typeface="Arial" panose="020B0604020202020204" pitchFamily="34" charset="0"/>
                        <a:buChar char="•"/>
                      </a:pPr>
                      <a:r>
                        <a:rPr lang="en-US" sz="1100" dirty="0">
                          <a:effectLst/>
                        </a:rPr>
                        <a:t>Vous y voyez-vous ? Dans votre imagination, regardez autour de vous. Que voyez-vous ? Que voyez-vous près de vous ? Observez les détails de l'objet et voyez de quoi il est fait. Voyez les différentes couleurs. </a:t>
                      </a:r>
                    </a:p>
                    <a:p>
                      <a:pPr marL="514350" lvl="1" indent="-171450" fontAlgn="base">
                        <a:lnSpc>
                          <a:spcPct val="107000"/>
                        </a:lnSpc>
                        <a:buFont typeface="Arial" panose="020B0604020202020204" pitchFamily="34" charset="0"/>
                        <a:buChar char="•"/>
                      </a:pPr>
                      <a:r>
                        <a:rPr lang="en-US" sz="1100" dirty="0">
                          <a:effectLst/>
                        </a:rPr>
                        <a:t>Imaginez que vous tendiez la main et que vous la touchiez. Quelle est la sensation ? </a:t>
                      </a:r>
                    </a:p>
                    <a:p>
                      <a:pPr marL="514350" lvl="1" indent="-171450" fontAlgn="base">
                        <a:lnSpc>
                          <a:spcPct val="107000"/>
                        </a:lnSpc>
                        <a:buFont typeface="Arial" panose="020B0604020202020204" pitchFamily="34" charset="0"/>
                        <a:buChar char="•"/>
                      </a:pPr>
                      <a:r>
                        <a:rPr lang="en-US" sz="1100" dirty="0">
                          <a:effectLst/>
                        </a:rPr>
                        <a:t>Maintenant, regardez plus loin. Que voyez-vous autour de vous ? Voyez ce qui se trouve au loin. Voyez les différentes couleurs, formes et ombres. </a:t>
                      </a:r>
                    </a:p>
                    <a:p>
                      <a:pPr marL="514350" lvl="1" indent="-171450" fontAlgn="base">
                        <a:lnSpc>
                          <a:spcPct val="107000"/>
                        </a:lnSpc>
                        <a:buFont typeface="Arial" panose="020B0604020202020204" pitchFamily="34" charset="0"/>
                        <a:buChar char="•"/>
                      </a:pPr>
                      <a:r>
                        <a:rPr lang="en-US" sz="1100" dirty="0">
                          <a:effectLst/>
                        </a:rPr>
                        <a:t>C'est votre lieu privilégié et vous pouvez y imaginer tout ce que vous voulez. Lorsque vous y êtes, vous vous sentez calme et paisible.</a:t>
                      </a:r>
                    </a:p>
                    <a:p>
                      <a:pPr marL="514350" lvl="1" indent="-171450" fontAlgn="base">
                        <a:lnSpc>
                          <a:spcPct val="107000"/>
                        </a:lnSpc>
                        <a:buFont typeface="Arial" panose="020B0604020202020204" pitchFamily="34" charset="0"/>
                        <a:buChar char="•"/>
                      </a:pPr>
                      <a:r>
                        <a:rPr lang="en-US" sz="1100" dirty="0">
                          <a:effectLst/>
                        </a:rPr>
                        <a:t> Imaginez vos pieds nus sur le sol. Quelle est la sensation du sol ? Marchez lentement, en remarquant les choses qui se trouvent là. Voyez à quoi elles ressemblent et ce que vous ressentez. </a:t>
                      </a:r>
                    </a:p>
                    <a:p>
                      <a:pPr marL="514350" lvl="1" indent="-171450" fontAlgn="base">
                        <a:lnSpc>
                          <a:spcPct val="107000"/>
                        </a:lnSpc>
                        <a:buFont typeface="Arial" panose="020B0604020202020204" pitchFamily="34" charset="0"/>
                        <a:buChar char="•"/>
                      </a:pPr>
                      <a:r>
                        <a:rPr lang="en-US" sz="1100" dirty="0">
                          <a:effectLst/>
                        </a:rPr>
                        <a:t>Que pouvez-vous entendre ? Peut-être le doux bruit du vent, des oiseaux ou de la mer. </a:t>
                      </a:r>
                    </a:p>
                    <a:p>
                      <a:pPr marL="514350" lvl="1" indent="-171450" fontAlgn="base">
                        <a:lnSpc>
                          <a:spcPct val="107000"/>
                        </a:lnSpc>
                        <a:buFont typeface="Arial" panose="020B0604020202020204" pitchFamily="34" charset="0"/>
                        <a:buChar char="•"/>
                      </a:pPr>
                      <a:r>
                        <a:rPr lang="en-US" sz="1100" dirty="0">
                          <a:effectLst/>
                        </a:rPr>
                        <a:t>Sentez-vous la chaleur du soleil sur votre visage ? </a:t>
                      </a:r>
                    </a:p>
                    <a:p>
                      <a:pPr marL="514350" lvl="1" indent="-171450" fontAlgn="base">
                        <a:lnSpc>
                          <a:spcPct val="107000"/>
                        </a:lnSpc>
                        <a:buFont typeface="Arial" panose="020B0604020202020204" pitchFamily="34" charset="0"/>
                        <a:buChar char="•"/>
                      </a:pPr>
                      <a:r>
                        <a:rPr lang="en-US" sz="1100" dirty="0">
                          <a:effectLst/>
                        </a:rPr>
                        <a:t>Que sentez-vous ? Peut-être est-ce l'air de la mer, des fleurs ou la cuisson de votre plat préféré ?</a:t>
                      </a:r>
                    </a:p>
                    <a:p>
                      <a:pPr marL="514350" lvl="1" indent="-171450" fontAlgn="base">
                        <a:lnSpc>
                          <a:spcPct val="107000"/>
                        </a:lnSpc>
                        <a:buFont typeface="Arial" panose="020B0604020202020204" pitchFamily="34" charset="0"/>
                        <a:buChar char="•"/>
                      </a:pPr>
                      <a:r>
                        <a:rPr lang="en-US" sz="1100" dirty="0">
                          <a:effectLst/>
                        </a:rPr>
                        <a:t> Dans cet endroit spécial, vous pouvez voir les choses que vous voulez, les toucher, les sentir et entendre des sons agréables. Vous vous sentez calme et heureux.</a:t>
                      </a:r>
                    </a:p>
                    <a:p>
                      <a:pPr marL="171450" lvl="0" indent="-171450" fontAlgn="base">
                        <a:lnSpc>
                          <a:spcPct val="107000"/>
                        </a:lnSpc>
                        <a:buFont typeface="Arial" panose="020B0604020202020204" pitchFamily="34" charset="0"/>
                        <a:buChar char="•"/>
                      </a:pPr>
                      <a:r>
                        <a:rPr lang="en-US" sz="1100" dirty="0">
                          <a:effectLst/>
                        </a:rPr>
                        <a:t>Imaginez maintenant que quelqu'un de spécial se trouve à votre place. </a:t>
                      </a:r>
                    </a:p>
                    <a:p>
                      <a:pPr marL="514350" lvl="1" indent="-171450" fontAlgn="base">
                        <a:lnSpc>
                          <a:spcPct val="107000"/>
                        </a:lnSpc>
                        <a:buFont typeface="Arial" panose="020B0604020202020204" pitchFamily="34" charset="0"/>
                        <a:buChar char="•"/>
                      </a:pPr>
                      <a:r>
                        <a:rPr lang="en-US" sz="1100" dirty="0">
                          <a:effectLst/>
                        </a:rPr>
                        <a:t>C'est quelqu'un qui est là pour être un bon ami et pour vous aider, quelqu'un de fort et de gentil. </a:t>
                      </a:r>
                    </a:p>
                    <a:p>
                      <a:pPr marL="514350" lvl="1" indent="-171450" fontAlgn="base">
                        <a:lnSpc>
                          <a:spcPct val="107000"/>
                        </a:lnSpc>
                        <a:buFont typeface="Arial" panose="020B0604020202020204" pitchFamily="34" charset="0"/>
                        <a:buChar char="•"/>
                      </a:pPr>
                      <a:r>
                        <a:rPr lang="en-US" sz="1100" dirty="0">
                          <a:effectLst/>
                        </a:rPr>
                        <a:t>Ils sont là pour vous aider et s'occuperont de vous. </a:t>
                      </a:r>
                    </a:p>
                    <a:p>
                      <a:pPr marL="514350" lvl="1" indent="-171450" fontAlgn="base">
                        <a:lnSpc>
                          <a:spcPct val="107000"/>
                        </a:lnSpc>
                        <a:buFont typeface="Arial" panose="020B0604020202020204" pitchFamily="34" charset="0"/>
                        <a:buChar char="•"/>
                      </a:pPr>
                      <a:r>
                        <a:rPr lang="en-US" sz="1100" dirty="0">
                          <a:effectLst/>
                        </a:rPr>
                        <a:t>Imaginez que vous vous promeniez et que vous exploriez lentement votre lieu spécial avec eux. </a:t>
                      </a:r>
                    </a:p>
                    <a:p>
                      <a:pPr marL="514350" lvl="1" indent="-171450" fontAlgn="base">
                        <a:lnSpc>
                          <a:spcPct val="107000"/>
                        </a:lnSpc>
                        <a:buFont typeface="Arial" panose="020B0604020202020204" pitchFamily="34" charset="0"/>
                        <a:buChar char="•"/>
                      </a:pPr>
                      <a:r>
                        <a:rPr lang="en-US" sz="1100" dirty="0">
                          <a:effectLst/>
                        </a:rPr>
                        <a:t>Vous vous sentez heureux d'être avec eux. </a:t>
                      </a:r>
                    </a:p>
                    <a:p>
                      <a:pPr marL="514350" lvl="1" indent="-171450" fontAlgn="base">
                        <a:lnSpc>
                          <a:spcPct val="107000"/>
                        </a:lnSpc>
                        <a:buFont typeface="Arial" panose="020B0604020202020204" pitchFamily="34" charset="0"/>
                        <a:buChar char="•"/>
                      </a:pPr>
                      <a:r>
                        <a:rPr lang="en-US" sz="1100" dirty="0">
                          <a:effectLst/>
                        </a:rPr>
                        <a:t>Cette personne est votre assistant et elle est douée pour résoudre les problèmes.</a:t>
                      </a:r>
                    </a:p>
                    <a:p>
                      <a:pPr marL="171450" lvl="0" indent="-171450" fontAlgn="base">
                        <a:lnSpc>
                          <a:spcPct val="107000"/>
                        </a:lnSpc>
                        <a:buFont typeface="Arial" panose="020B0604020202020204" pitchFamily="34" charset="0"/>
                        <a:buChar char="•"/>
                      </a:pPr>
                      <a:r>
                        <a:rPr lang="en-US" sz="1100" dirty="0">
                          <a:effectLst/>
                        </a:rPr>
                        <a:t>Regardez encore une fois dans votre imagination. Regardez bien. </a:t>
                      </a:r>
                    </a:p>
                    <a:p>
                      <a:pPr marL="514350" lvl="1" indent="-171450" fontAlgn="base">
                        <a:lnSpc>
                          <a:spcPct val="107000"/>
                        </a:lnSpc>
                        <a:buFont typeface="Arial" panose="020B0604020202020204" pitchFamily="34" charset="0"/>
                        <a:buChar char="•"/>
                      </a:pPr>
                      <a:r>
                        <a:rPr lang="en-US" sz="1100" dirty="0">
                          <a:effectLst/>
                        </a:rPr>
                        <a:t>N'oubliez pas qu'il s'agit de votre lieu de prédilection. Il sera toujours là. </a:t>
                      </a:r>
                    </a:p>
                    <a:p>
                      <a:pPr marL="514350" lvl="1" indent="-171450" fontAlgn="base">
                        <a:lnSpc>
                          <a:spcPct val="107000"/>
                        </a:lnSpc>
                        <a:buFont typeface="Arial" panose="020B0604020202020204" pitchFamily="34" charset="0"/>
                        <a:buChar char="•"/>
                      </a:pPr>
                      <a:r>
                        <a:rPr lang="en-US" sz="1100" dirty="0">
                          <a:effectLst/>
                        </a:rPr>
                        <a:t>Vous pouvez toujours vous imaginer ici lorsque vous voulez vous sentir calme, en sécurité et heureux. </a:t>
                      </a:r>
                    </a:p>
                    <a:p>
                      <a:pPr marL="514350" lvl="1" indent="-171450" fontAlgn="base">
                        <a:lnSpc>
                          <a:spcPct val="107000"/>
                        </a:lnSpc>
                        <a:buFont typeface="Arial" panose="020B0604020202020204" pitchFamily="34" charset="0"/>
                        <a:buChar char="•"/>
                      </a:pPr>
                      <a:r>
                        <a:rPr lang="en-US" sz="1100" dirty="0">
                          <a:effectLst/>
                        </a:rPr>
                        <a:t>Votre assistant sera toujours là quand vous le souhaitez. </a:t>
                      </a:r>
                    </a:p>
                    <a:p>
                      <a:pPr marL="514350" lvl="1" indent="-171450" fontAlgn="base">
                        <a:lnSpc>
                          <a:spcPct val="107000"/>
                        </a:lnSpc>
                        <a:buFont typeface="Arial" panose="020B0604020202020204" pitchFamily="34" charset="0"/>
                        <a:buChar char="•"/>
                      </a:pPr>
                      <a:r>
                        <a:rPr lang="en-US" sz="1100" dirty="0">
                          <a:effectLst/>
                        </a:rPr>
                        <a:t>Maintenant, préparez-vous à ouvrir les yeux et à quitter cet endroit spécial pour l'instant. </a:t>
                      </a:r>
                    </a:p>
                    <a:p>
                      <a:pPr marL="514350" lvl="1" indent="-171450" fontAlgn="base">
                        <a:lnSpc>
                          <a:spcPct val="107000"/>
                        </a:lnSpc>
                        <a:buFont typeface="Arial" panose="020B0604020202020204" pitchFamily="34" charset="0"/>
                        <a:buChar char="•"/>
                      </a:pPr>
                      <a:r>
                        <a:rPr lang="en-US" sz="1100" dirty="0">
                          <a:effectLst/>
                        </a:rPr>
                        <a:t>Vous pouvez revenir quand vous le souhaitez. </a:t>
                      </a:r>
                    </a:p>
                    <a:p>
                      <a:pPr marL="514350" lvl="1" indent="-171450" fontAlgn="base">
                        <a:lnSpc>
                          <a:spcPct val="107000"/>
                        </a:lnSpc>
                        <a:buFont typeface="Arial" panose="020B0604020202020204" pitchFamily="34" charset="0"/>
                        <a:buChar char="•"/>
                      </a:pPr>
                      <a:r>
                        <a:rPr lang="en-US" sz="1100" dirty="0">
                          <a:effectLst/>
                        </a:rPr>
                        <a:t>En ouvrant les yeux, vous vous sentez plus calme et plus heureux.</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7561880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Veuillez revoir les objectifs d'apprentissage et écrire votre réflexion dans la zone de texte.</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1028143"/>
          </a:xfrm>
          <a:prstGeom prst="rect">
            <a:avLst/>
          </a:prstGeom>
          <a:noFill/>
          <a:ln>
            <a:noFill/>
          </a:ln>
        </p:spPr>
        <p:txBody>
          <a:bodyPr wrap="square" lIns="90000" tIns="90000" rIns="90000" bIns="90000" rtlCol="0">
            <a:spAutoFit/>
          </a:bodyPr>
          <a:lstStyle/>
          <a:p>
            <a:r>
              <a:rPr lang="en-US" sz="1100" dirty="0"/>
              <a:t>Quels sont les objectifs d'apprentissage pour lesquels vous avez la certitude de les avoir atteints ? </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Sur quels objectifs d'apprentissage auriez-vous besoin de plus d'informations, de pratique ou de soutien ?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OBJECTIFS D'APPRENTISSAGE</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10 : CLÔTURE DU MODULE</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RÉFLEXION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Qu'est-ce qui vous a surpris ?</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Qu'est-ce qui vous a mis au défi ?</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97062" cy="520312"/>
          </a:xfrm>
          <a:prstGeom prst="rect">
            <a:avLst/>
          </a:prstGeom>
          <a:noFill/>
          <a:ln>
            <a:noFill/>
          </a:ln>
        </p:spPr>
        <p:txBody>
          <a:bodyPr wrap="square" lIns="90000" tIns="90000" rIns="90000" bIns="90000" rtlCol="0">
            <a:spAutoFit/>
          </a:bodyPr>
          <a:lstStyle/>
          <a:p>
            <a:r>
              <a:rPr lang="en-US" sz="1100" dirty="0"/>
              <a:t>Sur quoi aimeriez-vous en savoir plus ?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AFD2E84C-0C07-95D7-00A5-7AD6C53B3431}"/>
              </a:ext>
            </a:extLst>
          </p:cNvPr>
          <p:cNvSpPr/>
          <p:nvPr/>
        </p:nvSpPr>
        <p:spPr>
          <a:xfrm rot="1782986">
            <a:off x="286724" y="26128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45F9E5B9-BAE6-4A99-C8D5-BCEF177A00D7}"/>
              </a:ext>
            </a:extLst>
          </p:cNvPr>
          <p:cNvSpPr/>
          <p:nvPr/>
        </p:nvSpPr>
        <p:spPr>
          <a:xfrm rot="1782986">
            <a:off x="286724" y="30757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Hexagon 4">
            <a:extLst>
              <a:ext uri="{FF2B5EF4-FFF2-40B4-BE49-F238E27FC236}">
                <a16:creationId xmlns:a16="http://schemas.microsoft.com/office/drawing/2014/main" id="{CBC522E2-DC22-CC2B-FE13-F769FD0100A0}"/>
              </a:ext>
            </a:extLst>
          </p:cNvPr>
          <p:cNvSpPr/>
          <p:nvPr/>
        </p:nvSpPr>
        <p:spPr>
          <a:xfrm rot="1782986">
            <a:off x="286724" y="35385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AF2200BB-E3F3-CFA1-D0E4-E01AF10EBEC7}"/>
              </a:ext>
            </a:extLst>
          </p:cNvPr>
          <p:cNvSpPr/>
          <p:nvPr/>
        </p:nvSpPr>
        <p:spPr>
          <a:xfrm rot="1782986">
            <a:off x="286724" y="400141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45CAC3B2-4AA2-A577-15B2-E7D0D3397261}"/>
              </a:ext>
            </a:extLst>
          </p:cNvPr>
          <p:cNvSpPr/>
          <p:nvPr/>
        </p:nvSpPr>
        <p:spPr>
          <a:xfrm rot="1782986">
            <a:off x="286724" y="446425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616718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FFF825-31AA-7997-033F-F82DFD87F153}"/>
              </a:ext>
            </a:extLst>
          </p:cNvPr>
          <p:cNvGrpSpPr/>
          <p:nvPr/>
        </p:nvGrpSpPr>
        <p:grpSpPr>
          <a:xfrm>
            <a:off x="2422833" y="7077696"/>
            <a:ext cx="1732477" cy="1151195"/>
            <a:chOff x="2168191" y="5326415"/>
            <a:chExt cx="2521617" cy="1675562"/>
          </a:xfrm>
        </p:grpSpPr>
        <p:pic>
          <p:nvPicPr>
            <p:cNvPr id="3" name="Picture 2">
              <a:extLst>
                <a:ext uri="{FF2B5EF4-FFF2-40B4-BE49-F238E27FC236}">
                  <a16:creationId xmlns:a16="http://schemas.microsoft.com/office/drawing/2014/main" id="{4C64CD15-F5A0-612E-20B1-6BB04BB331AF}"/>
                </a:ext>
              </a:extLst>
            </p:cNvPr>
            <p:cNvPicPr>
              <a:picLocks noChangeAspect="1"/>
            </p:cNvPicPr>
            <p:nvPr/>
          </p:nvPicPr>
          <p:blipFill rotWithShape="1">
            <a:blip r:embed="rId2"/>
            <a:srcRect l="-2325" t="-858" b="-2502"/>
            <a:stretch/>
          </p:blipFill>
          <p:spPr>
            <a:xfrm>
              <a:off x="2371951" y="5326415"/>
              <a:ext cx="2114099" cy="626301"/>
            </a:xfrm>
            <a:prstGeom prst="rect">
              <a:avLst/>
            </a:prstGeom>
          </p:spPr>
        </p:pic>
        <p:pic>
          <p:nvPicPr>
            <p:cNvPr id="4" name="Picture 3">
              <a:extLst>
                <a:ext uri="{FF2B5EF4-FFF2-40B4-BE49-F238E27FC236}">
                  <a16:creationId xmlns:a16="http://schemas.microsoft.com/office/drawing/2014/main" id="{BD72CA9C-942D-FF32-54B0-05A3FB0339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8191" y="6033739"/>
              <a:ext cx="2521617" cy="968238"/>
            </a:xfrm>
            <a:prstGeom prst="rect">
              <a:avLst/>
            </a:prstGeom>
          </p:spPr>
        </p:pic>
      </p:grpSp>
      <p:pic>
        <p:nvPicPr>
          <p:cNvPr id="5" name="Picture 4">
            <a:extLst>
              <a:ext uri="{FF2B5EF4-FFF2-40B4-BE49-F238E27FC236}">
                <a16:creationId xmlns:a16="http://schemas.microsoft.com/office/drawing/2014/main" id="{E45CF8CA-D186-F30F-9D8F-0064C407B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spTree>
    <p:extLst>
      <p:ext uri="{BB962C8B-B14F-4D97-AF65-F5344CB8AC3E}">
        <p14:creationId xmlns:p14="http://schemas.microsoft.com/office/powerpoint/2010/main" val="126366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716D36AA-2684-6911-177D-17E638D6B747}"/>
              </a:ext>
            </a:extLst>
          </p:cNvPr>
          <p:cNvSpPr txBox="1"/>
          <p:nvPr/>
        </p:nvSpPr>
        <p:spPr>
          <a:xfrm>
            <a:off x="996287" y="1232953"/>
            <a:ext cx="5262998" cy="276999"/>
          </a:xfrm>
          <a:prstGeom prst="rect">
            <a:avLst/>
          </a:prstGeom>
          <a:noFill/>
        </p:spPr>
        <p:txBody>
          <a:bodyPr wrap="square" rtlCol="0">
            <a:spAutoFit/>
          </a:bodyPr>
          <a:lstStyle/>
          <a:p>
            <a:r>
              <a:rPr lang="en-US" sz="1200" b="1" spc="300" dirty="0">
                <a:solidFill>
                  <a:schemeClr val="tx1"/>
                </a:solidFill>
              </a:rPr>
              <a:t>L'IMPACT DES CRISES HUMANITAIRES</a:t>
            </a:r>
          </a:p>
        </p:txBody>
      </p:sp>
      <p:sp>
        <p:nvSpPr>
          <p:cNvPr id="2" name="Rectangle 1">
            <a:extLst>
              <a:ext uri="{FF2B5EF4-FFF2-40B4-BE49-F238E27FC236}">
                <a16:creationId xmlns:a16="http://schemas.microsoft.com/office/drawing/2014/main" id="{3CD71219-9587-B45B-95BC-8D8F7C2E142F}"/>
              </a:ext>
            </a:extLst>
          </p:cNvPr>
          <p:cNvSpPr/>
          <p:nvPr/>
        </p:nvSpPr>
        <p:spPr>
          <a:xfrm>
            <a:off x="2501900" y="1822024"/>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5B0D54E7-D645-D106-B1B2-00596CE00BF8}"/>
              </a:ext>
            </a:extLst>
          </p:cNvPr>
          <p:cNvSpPr txBox="1"/>
          <p:nvPr/>
        </p:nvSpPr>
        <p:spPr>
          <a:xfrm>
            <a:off x="993326" y="1760432"/>
            <a:ext cx="1321602" cy="1506590"/>
          </a:xfrm>
          <a:prstGeom prst="rect">
            <a:avLst/>
          </a:prstGeom>
          <a:noFill/>
          <a:ln>
            <a:noFill/>
          </a:ln>
        </p:spPr>
        <p:txBody>
          <a:bodyPr wrap="square" lIns="90000" tIns="90000" rIns="90000" bIns="90000" rtlCol="0">
            <a:spAutoFit/>
          </a:bodyPr>
          <a:lstStyle/>
          <a:p>
            <a:r>
              <a:rPr lang="en-US" sz="1100" dirty="0"/>
              <a:t>Quel a été l'impact de la crise humanitaire sur la famille et l'environnement de Samira ? </a:t>
            </a:r>
          </a:p>
        </p:txBody>
      </p:sp>
      <p:sp>
        <p:nvSpPr>
          <p:cNvPr id="6" name="Rectangle 5">
            <a:extLst>
              <a:ext uri="{FF2B5EF4-FFF2-40B4-BE49-F238E27FC236}">
                <a16:creationId xmlns:a16="http://schemas.microsoft.com/office/drawing/2014/main" id="{62EDB89A-ACBE-9F47-44E9-93AC55B32EA0}"/>
              </a:ext>
            </a:extLst>
          </p:cNvPr>
          <p:cNvSpPr/>
          <p:nvPr/>
        </p:nvSpPr>
        <p:spPr>
          <a:xfrm>
            <a:off x="2501900" y="370375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FD0FE4B-AA5D-1B86-6E1B-51D051CB534F}"/>
              </a:ext>
            </a:extLst>
          </p:cNvPr>
          <p:cNvSpPr txBox="1"/>
          <p:nvPr/>
        </p:nvSpPr>
        <p:spPr>
          <a:xfrm>
            <a:off x="1007471" y="3726865"/>
            <a:ext cx="1309210" cy="1506590"/>
          </a:xfrm>
          <a:prstGeom prst="rect">
            <a:avLst/>
          </a:prstGeom>
          <a:noFill/>
          <a:ln>
            <a:noFill/>
          </a:ln>
        </p:spPr>
        <p:txBody>
          <a:bodyPr wrap="square" lIns="90000" tIns="90000" rIns="90000" bIns="90000" rtlCol="0">
            <a:spAutoFit/>
          </a:bodyPr>
          <a:lstStyle/>
          <a:p>
            <a:r>
              <a:rPr lang="en-US" sz="1100" dirty="0"/>
              <a:t>Comment les proches de Samira ont-ils été affectés par la crise ? </a:t>
            </a:r>
          </a:p>
        </p:txBody>
      </p:sp>
      <p:sp>
        <p:nvSpPr>
          <p:cNvPr id="22" name="Rectangle 21">
            <a:extLst>
              <a:ext uri="{FF2B5EF4-FFF2-40B4-BE49-F238E27FC236}">
                <a16:creationId xmlns:a16="http://schemas.microsoft.com/office/drawing/2014/main" id="{507C572D-7916-0309-643A-21FADF37856B}"/>
              </a:ext>
            </a:extLst>
          </p:cNvPr>
          <p:cNvSpPr/>
          <p:nvPr/>
        </p:nvSpPr>
        <p:spPr>
          <a:xfrm>
            <a:off x="2501900" y="5641294"/>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3228FFAF-EF75-BE64-A523-8A04547A6B38}"/>
              </a:ext>
            </a:extLst>
          </p:cNvPr>
          <p:cNvSpPr txBox="1"/>
          <p:nvPr/>
        </p:nvSpPr>
        <p:spPr>
          <a:xfrm>
            <a:off x="1007471" y="5664409"/>
            <a:ext cx="1309210" cy="1010490"/>
          </a:xfrm>
          <a:prstGeom prst="rect">
            <a:avLst/>
          </a:prstGeom>
          <a:noFill/>
          <a:ln>
            <a:noFill/>
          </a:ln>
        </p:spPr>
        <p:txBody>
          <a:bodyPr wrap="square" lIns="90000" tIns="90000" rIns="90000" bIns="90000" rtlCol="0">
            <a:spAutoFit/>
          </a:bodyPr>
          <a:lstStyle/>
          <a:p>
            <a:r>
              <a:rPr lang="en-US" sz="1100" dirty="0"/>
              <a:t>Votre contexte est-il similaire ou non ?</a:t>
            </a:r>
          </a:p>
        </p:txBody>
      </p:sp>
      <p:pic>
        <p:nvPicPr>
          <p:cNvPr id="32" name="Graphic 31" descr="Video camera with solid fill">
            <a:extLst>
              <a:ext uri="{FF2B5EF4-FFF2-40B4-BE49-F238E27FC236}">
                <a16:creationId xmlns:a16="http://schemas.microsoft.com/office/drawing/2014/main" id="{974419E7-B762-A430-52F7-AAECB78598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078" y="7566570"/>
            <a:ext cx="1639631" cy="1639631"/>
          </a:xfrm>
          <a:prstGeom prst="rect">
            <a:avLst/>
          </a:prstGeom>
        </p:spPr>
      </p:pic>
      <p:sp>
        <p:nvSpPr>
          <p:cNvPr id="3" name="TextBox 2">
            <a:extLst>
              <a:ext uri="{FF2B5EF4-FFF2-40B4-BE49-F238E27FC236}">
                <a16:creationId xmlns:a16="http://schemas.microsoft.com/office/drawing/2014/main" id="{96C9CB71-3CD1-13C7-7CEA-5963BB6B5521}"/>
              </a:ext>
            </a:extLst>
          </p:cNvPr>
          <p:cNvSpPr txBox="1"/>
          <p:nvPr/>
        </p:nvSpPr>
        <p:spPr>
          <a:xfrm>
            <a:off x="1013200" y="705910"/>
            <a:ext cx="522689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 DÉFINITIONS ET CONCEPTS CLÉS </a:t>
            </a:r>
          </a:p>
        </p:txBody>
      </p:sp>
    </p:spTree>
    <p:extLst>
      <p:ext uri="{BB962C8B-B14F-4D97-AF65-F5344CB8AC3E}">
        <p14:creationId xmlns:p14="http://schemas.microsoft.com/office/powerpoint/2010/main" val="109015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 ADOPTER UNE APPROCHE DE RENFORCEMENT DE LA FAMILLE</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9FB9C36-F9DA-51BF-1567-B94990F5D055}"/>
              </a:ext>
            </a:extLst>
          </p:cNvPr>
          <p:cNvSpPr txBox="1"/>
          <p:nvPr/>
        </p:nvSpPr>
        <p:spPr>
          <a:xfrm>
            <a:off x="996287" y="1481326"/>
            <a:ext cx="5262998" cy="461665"/>
          </a:xfrm>
          <a:prstGeom prst="rect">
            <a:avLst/>
          </a:prstGeom>
          <a:noFill/>
        </p:spPr>
        <p:txBody>
          <a:bodyPr wrap="square" rtlCol="0">
            <a:spAutoFit/>
          </a:bodyPr>
          <a:lstStyle/>
          <a:p>
            <a:r>
              <a:rPr lang="en-US" sz="1200" b="1" spc="300" dirty="0">
                <a:solidFill>
                  <a:schemeClr val="tx1"/>
                </a:solidFill>
              </a:rPr>
              <a:t>FAMILLES / ENVIRONNEMENTS DE SOINS NÉCESSITANT UN SOUTIEN SUPPLÉMENTAIRE</a:t>
            </a:r>
          </a:p>
        </p:txBody>
      </p:sp>
      <p:sp>
        <p:nvSpPr>
          <p:cNvPr id="34" name="Rectangle 33">
            <a:extLst>
              <a:ext uri="{FF2B5EF4-FFF2-40B4-BE49-F238E27FC236}">
                <a16:creationId xmlns:a16="http://schemas.microsoft.com/office/drawing/2014/main" id="{F63F6C48-2603-DBAF-33D6-FC933F722953}"/>
              </a:ext>
            </a:extLst>
          </p:cNvPr>
          <p:cNvSpPr/>
          <p:nvPr/>
        </p:nvSpPr>
        <p:spPr>
          <a:xfrm>
            <a:off x="2501900" y="2195640"/>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4CD6E43B-94B8-5F79-4CB7-9C2526C23B54}"/>
              </a:ext>
            </a:extLst>
          </p:cNvPr>
          <p:cNvSpPr txBox="1"/>
          <p:nvPr/>
        </p:nvSpPr>
        <p:spPr>
          <a:xfrm>
            <a:off x="1007471" y="2218755"/>
            <a:ext cx="1309210" cy="1028143"/>
          </a:xfrm>
          <a:prstGeom prst="rect">
            <a:avLst/>
          </a:prstGeom>
          <a:noFill/>
          <a:ln>
            <a:noFill/>
          </a:ln>
        </p:spPr>
        <p:txBody>
          <a:bodyPr wrap="square" lIns="90000" tIns="90000" rIns="90000" bIns="90000" rtlCol="0">
            <a:spAutoFit/>
          </a:bodyPr>
          <a:lstStyle/>
          <a:p>
            <a:r>
              <a:rPr lang="en-US" sz="1100" dirty="0"/>
              <a:t>Quels sont les défis auxquels les aidants sont confrontés dans ce contexte ?</a:t>
            </a:r>
          </a:p>
        </p:txBody>
      </p:sp>
      <p:sp>
        <p:nvSpPr>
          <p:cNvPr id="36" name="Rectangle 35">
            <a:extLst>
              <a:ext uri="{FF2B5EF4-FFF2-40B4-BE49-F238E27FC236}">
                <a16:creationId xmlns:a16="http://schemas.microsoft.com/office/drawing/2014/main" id="{BD22EFB7-9D56-61AD-EBC3-16D0F8DE835A}"/>
              </a:ext>
            </a:extLst>
          </p:cNvPr>
          <p:cNvSpPr/>
          <p:nvPr/>
        </p:nvSpPr>
        <p:spPr>
          <a:xfrm>
            <a:off x="2501900" y="5503175"/>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a:extLst>
              <a:ext uri="{FF2B5EF4-FFF2-40B4-BE49-F238E27FC236}">
                <a16:creationId xmlns:a16="http://schemas.microsoft.com/office/drawing/2014/main" id="{72EE821F-CCAA-5FDB-9ECE-78F00F00C9C5}"/>
              </a:ext>
            </a:extLst>
          </p:cNvPr>
          <p:cNvSpPr txBox="1"/>
          <p:nvPr/>
        </p:nvSpPr>
        <p:spPr>
          <a:xfrm>
            <a:off x="1007471" y="5526290"/>
            <a:ext cx="1309210" cy="2213083"/>
          </a:xfrm>
          <a:prstGeom prst="rect">
            <a:avLst/>
          </a:prstGeom>
          <a:noFill/>
          <a:ln>
            <a:noFill/>
          </a:ln>
        </p:spPr>
        <p:txBody>
          <a:bodyPr wrap="square" lIns="90000" tIns="90000" rIns="90000" bIns="90000" rtlCol="0">
            <a:spAutoFit/>
          </a:bodyPr>
          <a:lstStyle/>
          <a:p>
            <a:r>
              <a:rPr lang="en-US" sz="1100" dirty="0"/>
              <a:t>Lorsque nous parlons de renforcement de la famille, certaines familles et </a:t>
            </a:r>
            <a:r>
              <a:rPr lang="en-US" sz="1100" dirty="0" err="1"/>
              <a:t>certains</a:t>
            </a:r>
            <a:r>
              <a:rPr lang="en-US" sz="1100" dirty="0"/>
              <a:t> aidants ont-ils plus besoin d'un soutien supplémentaire que d'autres ? Quelles sont ces familles et pourquoi ? </a:t>
            </a:r>
          </a:p>
        </p:txBody>
      </p:sp>
    </p:spTree>
    <p:extLst>
      <p:ext uri="{BB962C8B-B14F-4D97-AF65-F5344CB8AC3E}">
        <p14:creationId xmlns:p14="http://schemas.microsoft.com/office/powerpoint/2010/main" val="4023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276999"/>
          </a:xfrm>
          <a:prstGeom prst="rect">
            <a:avLst/>
          </a:prstGeom>
          <a:noFill/>
        </p:spPr>
        <p:txBody>
          <a:bodyPr wrap="square" rtlCol="0">
            <a:spAutoFit/>
          </a:bodyPr>
          <a:lstStyle/>
          <a:p>
            <a:r>
              <a:rPr lang="en-US" sz="1200" b="1" spc="300" dirty="0">
                <a:solidFill>
                  <a:schemeClr val="tx1"/>
                </a:solidFill>
              </a:rPr>
              <a:t>RÉSILIENCE, FORCES ET FACTEURS DE PROTECTION </a:t>
            </a:r>
          </a:p>
        </p:txBody>
      </p:sp>
      <p:sp>
        <p:nvSpPr>
          <p:cNvPr id="3" name="TextBox 2">
            <a:extLst>
              <a:ext uri="{FF2B5EF4-FFF2-40B4-BE49-F238E27FC236}">
                <a16:creationId xmlns:a16="http://schemas.microsoft.com/office/drawing/2014/main" id="{9F0F55EB-B487-3C7C-F2FC-7FB5724A94BC}"/>
              </a:ext>
            </a:extLst>
          </p:cNvPr>
          <p:cNvSpPr txBox="1"/>
          <p:nvPr/>
        </p:nvSpPr>
        <p:spPr>
          <a:xfrm>
            <a:off x="1901368" y="1204392"/>
            <a:ext cx="4338723" cy="7196842"/>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Scénario 1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Mary a 12 ans et est déplacée dans une petite ville avec sa mère, son père et ses deux jeunes frères et sœurs. Mary travaille actuellement dans une usine locale avec sa mère ; ce n'est pas un lieu de travail sûr ; elle travaille avec des machines dangereuses, elle n'a pas d'équipement de sécurité et elle travaille de très longues heures. Bien qu'elle déteste travailler à l'usine, elle aime passer beaucoup de temps avec sa mère, avec laquelle elle entretient de bonnes relations. Travailler à l'usine signifie également qu'elle ne va pas à l'école, bien qu'elle se rende parfois à </a:t>
            </a:r>
            <a:r>
              <a:rPr lang="en-US" sz="1100" dirty="0" err="1">
                <a:effectLst/>
                <a:latin typeface="Calibri" panose="020F0502020204030204" pitchFamily="34" charset="0"/>
                <a:ea typeface="Calibri" panose="020F0502020204030204" pitchFamily="34" charset="0"/>
                <a:cs typeface="Arial" panose="020B0604020202020204" pitchFamily="34" charset="0"/>
              </a:rPr>
              <a:t>l'espace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adapté</a:t>
            </a:r>
            <a:r>
              <a:rPr lang="en-US" sz="1100" dirty="0">
                <a:effectLst/>
                <a:latin typeface="Calibri" panose="020F0502020204030204" pitchFamily="34" charset="0"/>
                <a:ea typeface="Calibri" panose="020F0502020204030204" pitchFamily="34" charset="0"/>
                <a:cs typeface="Arial" panose="020B0604020202020204" pitchFamily="34" charset="0"/>
              </a:rPr>
              <a:t> aux enfants le week-end. La mère et le père de Mary ne s'entendent pas du tout en ce moment et la situation à la maison est tendue. Son père n'a pas de travail et il est contrarié et stressé de ne pas pouvoir subvenir aux besoins de la famille et de ne pas se sentir utile. Cela l'a conduit à commencer à boire beaucoup d'alcool, et lorsqu'il a bu, il est souvent violent avec la mère de Mary, ce qui bouleverse et effraie cette dernière. La mère de Mary a du mal à supporter la vie à la maison, elle participe à un groupe de femmes où elle s'est fait de bonnes amies. Bien que Mary et sa mère travaillent, la famille n'a souvent pas assez d'argent pour subvenir à ses besoins essentiels et Mary s'inquiète pour ses deux jeunes frères et sœurs dont elle est très proche. </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Scénario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Omar est un petit garçon de deux ans qui vit avec sa mère dans un camp de réfugiés. Sa mère a 17 ans et vit seule, car le père est parti lorsqu'il a découvert qu'elle était enceinte. Sa famille vit également dans le camp, à proximité. Omar a été négligé, sa mère a des problèmes de santé mentale et a du mal à s'occuper de lui. Il a souvent l'air sale et ne porte parfois pas de vêtements appropriés. Il semble également qu'il ne mange pas assez. Sa mère a trouvé un emploi dans un magasin local et le laisse parfois avec des voisins pendant qu'elle va travailler, et parfois aussi pour aller voir son nouveau petit ami. C'est la grand-mère d'Omar qui a contacté l'équipe de gestion de cas. Elle veut aider Omar, mais il est difficile de s'engager avec sa fille. Elle dit que sa mère se soucie de lui, mais que son comportement est imprévisible en raison de ses problèmes de santé mentale. Elle dit qu'elle ne comprend pas comment être un parent parce qu'elle est elle-même très jeune. </a:t>
            </a:r>
          </a:p>
        </p:txBody>
      </p:sp>
      <p:grpSp>
        <p:nvGrpSpPr>
          <p:cNvPr id="46" name="Group 45">
            <a:extLst>
              <a:ext uri="{FF2B5EF4-FFF2-40B4-BE49-F238E27FC236}">
                <a16:creationId xmlns:a16="http://schemas.microsoft.com/office/drawing/2014/main" id="{A030CE7E-5093-C4FC-7D26-FFCDDE9948D8}"/>
              </a:ext>
            </a:extLst>
          </p:cNvPr>
          <p:cNvGrpSpPr/>
          <p:nvPr/>
        </p:nvGrpSpPr>
        <p:grpSpPr>
          <a:xfrm>
            <a:off x="1285643" y="1271892"/>
            <a:ext cx="408442" cy="834676"/>
            <a:chOff x="1285643" y="1271892"/>
            <a:chExt cx="408442" cy="834676"/>
          </a:xfrm>
        </p:grpSpPr>
        <p:sp>
          <p:nvSpPr>
            <p:cNvPr id="31" name="Round Same Side Corner Rectangle 21">
              <a:extLst>
                <a:ext uri="{FF2B5EF4-FFF2-40B4-BE49-F238E27FC236}">
                  <a16:creationId xmlns:a16="http://schemas.microsoft.com/office/drawing/2014/main" id="{99E228D1-C550-65EC-41D4-D0DD33142D3E}"/>
                </a:ext>
              </a:extLst>
            </p:cNvPr>
            <p:cNvSpPr/>
            <p:nvPr/>
          </p:nvSpPr>
          <p:spPr>
            <a:xfrm>
              <a:off x="1347364" y="1585334"/>
              <a:ext cx="284999" cy="521234"/>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DD0D34ED-9CA2-44EF-89E9-1DBE07B6EB5B}"/>
                </a:ext>
              </a:extLst>
            </p:cNvPr>
            <p:cNvSpPr/>
            <p:nvPr/>
          </p:nvSpPr>
          <p:spPr>
            <a:xfrm>
              <a:off x="1355996" y="1271892"/>
              <a:ext cx="267735" cy="267735"/>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lowchart: Manual Operation 29">
              <a:extLst>
                <a:ext uri="{FF2B5EF4-FFF2-40B4-BE49-F238E27FC236}">
                  <a16:creationId xmlns:a16="http://schemas.microsoft.com/office/drawing/2014/main" id="{ABC5B98F-B5DD-15B3-D0BA-20A1939CA55C}"/>
                </a:ext>
              </a:extLst>
            </p:cNvPr>
            <p:cNvSpPr/>
            <p:nvPr/>
          </p:nvSpPr>
          <p:spPr>
            <a:xfrm rot="10800000">
              <a:off x="1285643" y="1669895"/>
              <a:ext cx="408442" cy="4366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993EC1CB-E35C-B9BC-80A8-7D8C5036D5AA}"/>
              </a:ext>
            </a:extLst>
          </p:cNvPr>
          <p:cNvGrpSpPr/>
          <p:nvPr/>
        </p:nvGrpSpPr>
        <p:grpSpPr>
          <a:xfrm>
            <a:off x="1366459" y="5233109"/>
            <a:ext cx="246811" cy="559272"/>
            <a:chOff x="1366459" y="5233109"/>
            <a:chExt cx="246811" cy="559272"/>
          </a:xfrm>
        </p:grpSpPr>
        <p:sp>
          <p:nvSpPr>
            <p:cNvPr id="41" name="Round Same Side Corner Rectangle 21">
              <a:extLst>
                <a:ext uri="{FF2B5EF4-FFF2-40B4-BE49-F238E27FC236}">
                  <a16:creationId xmlns:a16="http://schemas.microsoft.com/office/drawing/2014/main" id="{F638A818-A13F-94CA-B8DF-3D8897B02B33}"/>
                </a:ext>
              </a:extLst>
            </p:cNvPr>
            <p:cNvSpPr/>
            <p:nvPr/>
          </p:nvSpPr>
          <p:spPr>
            <a:xfrm>
              <a:off x="1366459" y="5504551"/>
              <a:ext cx="246811" cy="287830"/>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137BE000-2CAF-EDC3-308D-F5B916245ECD}"/>
                </a:ext>
              </a:extLst>
            </p:cNvPr>
            <p:cNvSpPr/>
            <p:nvPr/>
          </p:nvSpPr>
          <p:spPr>
            <a:xfrm>
              <a:off x="1373934" y="5233109"/>
              <a:ext cx="231861" cy="23185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ound Same Side Corner Rectangle 21">
              <a:extLst>
                <a:ext uri="{FF2B5EF4-FFF2-40B4-BE49-F238E27FC236}">
                  <a16:creationId xmlns:a16="http://schemas.microsoft.com/office/drawing/2014/main" id="{A1A593A7-FCDF-0A66-F474-8C06BD5ADD02}"/>
                </a:ext>
              </a:extLst>
            </p:cNvPr>
            <p:cNvSpPr/>
            <p:nvPr/>
          </p:nvSpPr>
          <p:spPr>
            <a:xfrm>
              <a:off x="1456623" y="5714849"/>
              <a:ext cx="66482" cy="77532"/>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3688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9F0F55EB-B487-3C7C-F2FC-7FB5724A94BC}"/>
              </a:ext>
            </a:extLst>
          </p:cNvPr>
          <p:cNvSpPr txBox="1"/>
          <p:nvPr/>
        </p:nvSpPr>
        <p:spPr>
          <a:xfrm>
            <a:off x="1901370" y="699799"/>
            <a:ext cx="4338721" cy="6156814"/>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Scénario 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dirty="0">
                <a:effectLst/>
                <a:latin typeface="Calibri" panose="020F0502020204030204" pitchFamily="34" charset="0"/>
                <a:ea typeface="Calibri" panose="020F0502020204030204" pitchFamily="34" charset="0"/>
                <a:cs typeface="Arial" panose="020B0604020202020204" pitchFamily="34" charset="0"/>
              </a:rPr>
              <a:t>Fatma est une petite fille de 7 ans. Elle est actuellement déplacée dans une grande ville en raison du conflit qui sévit dans sa ville natale et vit avec une autre famille dans le cadre d'un placement familial. Sa mère et son père sont restés dans leur ville pour travailler, car ils ne pouvaient pas se permettre de fuir sans emploi en ville, mais elle leur parle régulièrement. La famille dans laquelle Fatma vit a six enfants, ce qui fait que les personnes qui s'occupent d'elle sont très sollicitées. C'est pourquoi Fatma va mendier chaque jour en ville avec l'un des enfants plus âgés. Elle ne se sent pas en sécurité et a été victime de harcèlement sexuel de la part d'hommes du quartier pendant qu'elle était dehors. La famille se soucie de Fatma et le père de famille est allé la chercher chaque fois qu'elle s'est sentie en danger, mais ils ne voient pas d'autre solution que de la laisser continuer à mendier pour aider à payer les dépenses de la famille. Fatma est affligée par l'absence de ses parents et ils lui manquent beaucoup, mais elle dit qu'elle aime bien la famille avec laquelle elle vit. Elle est inscrite à un programme d'éducation informelle et assiste aux cours tous les jours. </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Scénario 4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US" sz="1100" dirty="0">
                <a:effectLst/>
                <a:latin typeface="Calibri" panose="020F0502020204030204" pitchFamily="34" charset="0"/>
                <a:ea typeface="Calibri" panose="020F0502020204030204" pitchFamily="34" charset="0"/>
                <a:cs typeface="Arial" panose="020B0604020202020204" pitchFamily="34" charset="0"/>
              </a:rPr>
              <a:t>Ali est un garçon de 16 ans. Il a un retard de développement et son comportement est similaire à celui d'un enfant de 7/8 ans. Les autres enfants le malmènent et il est souvent taquiné et parfois battu sur le chemin de l'école. À l'école, son professeur est frustré par son comportement et le frappe pour qu'il se tienne tranquille. Sa mère et son père s'inquiètent beaucoup de son bien-être et essaient de l'accompagner à l'école quand ils le peuvent, mais ils travaillent tous les deux et ne sont donc pas toujours là ; ils envisagent de le retirer de l'école. Parfois, sa tante et son oncle l'aident aussi à s'occuper de lui. Le week-end, il va parfois à </a:t>
            </a:r>
            <a:r>
              <a:rPr lang="en-US" sz="1100" dirty="0" err="1">
                <a:effectLst/>
                <a:latin typeface="Calibri" panose="020F0502020204030204" pitchFamily="34" charset="0"/>
                <a:ea typeface="Calibri" panose="020F0502020204030204" pitchFamily="34" charset="0"/>
                <a:cs typeface="Arial" panose="020B0604020202020204" pitchFamily="34" charset="0"/>
              </a:rPr>
              <a:t>l'espace</a:t>
            </a:r>
            <a:r>
              <a:rPr lang="en-US" sz="1100" dirty="0">
                <a:effectLst/>
                <a:latin typeface="Calibri" panose="020F0502020204030204" pitchFamily="34" charset="0"/>
                <a:ea typeface="Calibri" panose="020F0502020204030204" pitchFamily="34" charset="0"/>
                <a:cs typeface="Arial" panose="020B0604020202020204" pitchFamily="34" charset="0"/>
              </a:rPr>
              <a:t> </a:t>
            </a:r>
            <a:r>
              <a:rPr lang="en-US" sz="1100" dirty="0" err="1">
                <a:effectLst/>
                <a:latin typeface="Calibri" panose="020F0502020204030204" pitchFamily="34" charset="0"/>
                <a:ea typeface="Calibri" panose="020F0502020204030204" pitchFamily="34" charset="0"/>
                <a:cs typeface="Arial" panose="020B0604020202020204" pitchFamily="34" charset="0"/>
              </a:rPr>
              <a:t>adapté</a:t>
            </a:r>
            <a:r>
              <a:rPr lang="en-US" sz="1100" dirty="0">
                <a:effectLst/>
                <a:latin typeface="Calibri" panose="020F0502020204030204" pitchFamily="34" charset="0"/>
                <a:ea typeface="Calibri" panose="020F0502020204030204" pitchFamily="34" charset="0"/>
                <a:cs typeface="Arial" panose="020B0604020202020204" pitchFamily="34" charset="0"/>
              </a:rPr>
              <a:t> aux  enfants où le personnel est formé pour travailler avec des enfants </a:t>
            </a:r>
            <a:r>
              <a:rPr lang="en-US" sz="1100" dirty="0" err="1">
                <a:effectLst/>
                <a:latin typeface="Calibri" panose="020F0502020204030204" pitchFamily="34" charset="0"/>
                <a:ea typeface="Calibri" panose="020F0502020204030204" pitchFamily="34" charset="0"/>
                <a:cs typeface="Arial" panose="020B0604020202020204" pitchFamily="34" charset="0"/>
              </a:rPr>
              <a:t>en</a:t>
            </a:r>
            <a:r>
              <a:rPr lang="en-US" sz="1100" dirty="0">
                <a:effectLst/>
                <a:latin typeface="Calibri" panose="020F0502020204030204" pitchFamily="34" charset="0"/>
                <a:ea typeface="Calibri" panose="020F0502020204030204" pitchFamily="34" charset="0"/>
                <a:cs typeface="Arial" panose="020B0604020202020204" pitchFamily="34" charset="0"/>
              </a:rPr>
              <a:t> situation de handicap. Il adore cet espace et semble toujours heureux lorsqu'il s'y rend.</a:t>
            </a:r>
            <a:endParaRPr lang="en-US" sz="1100" dirty="0"/>
          </a:p>
        </p:txBody>
      </p:sp>
      <p:grpSp>
        <p:nvGrpSpPr>
          <p:cNvPr id="12" name="Group 11">
            <a:extLst>
              <a:ext uri="{FF2B5EF4-FFF2-40B4-BE49-F238E27FC236}">
                <a16:creationId xmlns:a16="http://schemas.microsoft.com/office/drawing/2014/main" id="{5F93C709-80E9-DD31-6801-782D5DB56D98}"/>
              </a:ext>
            </a:extLst>
          </p:cNvPr>
          <p:cNvGrpSpPr/>
          <p:nvPr/>
        </p:nvGrpSpPr>
        <p:grpSpPr>
          <a:xfrm>
            <a:off x="1282652" y="3907287"/>
            <a:ext cx="324211" cy="1045714"/>
            <a:chOff x="1282652" y="3907287"/>
            <a:chExt cx="324211" cy="1045714"/>
          </a:xfrm>
        </p:grpSpPr>
        <p:sp>
          <p:nvSpPr>
            <p:cNvPr id="5" name="Round Same Side Corner Rectangle 21">
              <a:extLst>
                <a:ext uri="{FF2B5EF4-FFF2-40B4-BE49-F238E27FC236}">
                  <a16:creationId xmlns:a16="http://schemas.microsoft.com/office/drawing/2014/main" id="{171D72F1-7523-86BD-0B90-FDB31A3ADDDD}"/>
                </a:ext>
              </a:extLst>
            </p:cNvPr>
            <p:cNvSpPr/>
            <p:nvPr/>
          </p:nvSpPr>
          <p:spPr>
            <a:xfrm>
              <a:off x="1282652" y="4263855"/>
              <a:ext cx="324211" cy="689146"/>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93885CE8-E363-DD9C-F12E-DCCAD13CE564}"/>
                </a:ext>
              </a:extLst>
            </p:cNvPr>
            <p:cNvSpPr/>
            <p:nvPr/>
          </p:nvSpPr>
          <p:spPr>
            <a:xfrm>
              <a:off x="1292472" y="3907287"/>
              <a:ext cx="304571" cy="30457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79D31E2-F90E-F5A4-D08E-4133073C82B9}"/>
              </a:ext>
            </a:extLst>
          </p:cNvPr>
          <p:cNvGrpSpPr/>
          <p:nvPr/>
        </p:nvGrpSpPr>
        <p:grpSpPr>
          <a:xfrm>
            <a:off x="1233337" y="838785"/>
            <a:ext cx="422833" cy="732116"/>
            <a:chOff x="1233337" y="848143"/>
            <a:chExt cx="422833" cy="732116"/>
          </a:xfrm>
        </p:grpSpPr>
        <p:sp>
          <p:nvSpPr>
            <p:cNvPr id="10" name="Round Same Side Corner Rectangle 21">
              <a:extLst>
                <a:ext uri="{FF2B5EF4-FFF2-40B4-BE49-F238E27FC236}">
                  <a16:creationId xmlns:a16="http://schemas.microsoft.com/office/drawing/2014/main" id="{96598367-AB83-F87E-41D6-0470C87FAF23}"/>
                </a:ext>
              </a:extLst>
            </p:cNvPr>
            <p:cNvSpPr/>
            <p:nvPr/>
          </p:nvSpPr>
          <p:spPr>
            <a:xfrm>
              <a:off x="1297233" y="1172628"/>
              <a:ext cx="295040" cy="342011"/>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A59FD782-79BF-BE67-BEA8-60F8131F4C11}"/>
                </a:ext>
              </a:extLst>
            </p:cNvPr>
            <p:cNvSpPr/>
            <p:nvPr/>
          </p:nvSpPr>
          <p:spPr>
            <a:xfrm>
              <a:off x="1306169" y="848143"/>
              <a:ext cx="277168" cy="27716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Manual Operation 8">
              <a:extLst>
                <a:ext uri="{FF2B5EF4-FFF2-40B4-BE49-F238E27FC236}">
                  <a16:creationId xmlns:a16="http://schemas.microsoft.com/office/drawing/2014/main" id="{2D1F25AA-4447-FC73-5067-E3A9344D692E}"/>
                </a:ext>
              </a:extLst>
            </p:cNvPr>
            <p:cNvSpPr/>
            <p:nvPr/>
          </p:nvSpPr>
          <p:spPr>
            <a:xfrm rot="10800000">
              <a:off x="1233337" y="1275687"/>
              <a:ext cx="422833" cy="3045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1300077"/>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528</TotalTime>
  <Words>12033</Words>
  <Application>Microsoft Office PowerPoint</Application>
  <PresentationFormat>A4 Paper (210x297 mm)</PresentationFormat>
  <Paragraphs>806</Paragraphs>
  <Slides>59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Calibri Light</vt:lpstr>
      <vt:lpstr>Garamond</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Justina Li</dc:creator>
  <cp:keywords>, docId:28AE5BC32333753489D731276CAC9CB3</cp:keywords>
  <cp:lastModifiedBy>Ilse Van der Straeten</cp:lastModifiedBy>
  <cp:revision>69</cp:revision>
  <dcterms:created xsi:type="dcterms:W3CDTF">2021-10-28T18:27:06Z</dcterms:created>
  <dcterms:modified xsi:type="dcterms:W3CDTF">2023-05-04T11:05:03Z</dcterms:modified>
</cp:coreProperties>
</file>