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7"/>
  </p:notesMasterIdLst>
  <p:handoutMasterIdLst>
    <p:handoutMasterId r:id="rId118"/>
  </p:handoutMasterIdLst>
  <p:sldIdLst>
    <p:sldId id="256" r:id="rId2"/>
    <p:sldId id="257" r:id="rId3"/>
    <p:sldId id="860" r:id="rId4"/>
    <p:sldId id="861" r:id="rId5"/>
    <p:sldId id="856" r:id="rId6"/>
    <p:sldId id="258" r:id="rId7"/>
    <p:sldId id="262" r:id="rId8"/>
    <p:sldId id="259" r:id="rId9"/>
    <p:sldId id="855" r:id="rId10"/>
    <p:sldId id="810" r:id="rId11"/>
    <p:sldId id="811" r:id="rId12"/>
    <p:sldId id="281" r:id="rId13"/>
    <p:sldId id="301" r:id="rId14"/>
    <p:sldId id="819" r:id="rId15"/>
    <p:sldId id="821" r:id="rId16"/>
    <p:sldId id="822" r:id="rId17"/>
    <p:sldId id="823" r:id="rId18"/>
    <p:sldId id="824" r:id="rId19"/>
    <p:sldId id="839" r:id="rId20"/>
    <p:sldId id="840" r:id="rId21"/>
    <p:sldId id="862" r:id="rId22"/>
    <p:sldId id="829" r:id="rId23"/>
    <p:sldId id="841" r:id="rId24"/>
    <p:sldId id="746" r:id="rId25"/>
    <p:sldId id="766" r:id="rId26"/>
    <p:sldId id="767" r:id="rId27"/>
    <p:sldId id="770" r:id="rId28"/>
    <p:sldId id="768" r:id="rId29"/>
    <p:sldId id="771" r:id="rId30"/>
    <p:sldId id="772" r:id="rId31"/>
    <p:sldId id="773" r:id="rId32"/>
    <p:sldId id="863" r:id="rId33"/>
    <p:sldId id="776" r:id="rId34"/>
    <p:sldId id="774" r:id="rId35"/>
    <p:sldId id="775" r:id="rId36"/>
    <p:sldId id="864" r:id="rId37"/>
    <p:sldId id="826" r:id="rId38"/>
    <p:sldId id="842" r:id="rId39"/>
    <p:sldId id="813" r:id="rId40"/>
    <p:sldId id="827" r:id="rId41"/>
    <p:sldId id="831" r:id="rId42"/>
    <p:sldId id="747" r:id="rId43"/>
    <p:sldId id="843" r:id="rId44"/>
    <p:sldId id="778" r:id="rId45"/>
    <p:sldId id="844" r:id="rId46"/>
    <p:sldId id="781" r:id="rId47"/>
    <p:sldId id="865" r:id="rId48"/>
    <p:sldId id="782" r:id="rId49"/>
    <p:sldId id="784" r:id="rId50"/>
    <p:sldId id="783" r:id="rId51"/>
    <p:sldId id="858" r:id="rId52"/>
    <p:sldId id="830" r:id="rId53"/>
    <p:sldId id="748" r:id="rId54"/>
    <p:sldId id="796" r:id="rId55"/>
    <p:sldId id="806" r:id="rId56"/>
    <p:sldId id="797" r:id="rId57"/>
    <p:sldId id="799" r:id="rId58"/>
    <p:sldId id="868" r:id="rId59"/>
    <p:sldId id="798" r:id="rId60"/>
    <p:sldId id="846" r:id="rId61"/>
    <p:sldId id="801" r:id="rId62"/>
    <p:sldId id="800" r:id="rId63"/>
    <p:sldId id="803" r:id="rId64"/>
    <p:sldId id="804" r:id="rId65"/>
    <p:sldId id="805" r:id="rId66"/>
    <p:sldId id="845" r:id="rId67"/>
    <p:sldId id="807" r:id="rId68"/>
    <p:sldId id="749" r:id="rId69"/>
    <p:sldId id="795" r:id="rId70"/>
    <p:sldId id="785" r:id="rId71"/>
    <p:sldId id="787" r:id="rId72"/>
    <p:sldId id="789" r:id="rId73"/>
    <p:sldId id="790" r:id="rId74"/>
    <p:sldId id="791" r:id="rId75"/>
    <p:sldId id="792" r:id="rId76"/>
    <p:sldId id="793" r:id="rId77"/>
    <p:sldId id="794" r:id="rId78"/>
    <p:sldId id="808" r:id="rId79"/>
    <p:sldId id="848" r:id="rId80"/>
    <p:sldId id="833" r:id="rId81"/>
    <p:sldId id="834" r:id="rId82"/>
    <p:sldId id="818" r:id="rId83"/>
    <p:sldId id="835" r:id="rId84"/>
    <p:sldId id="820" r:id="rId85"/>
    <p:sldId id="837" r:id="rId86"/>
    <p:sldId id="847" r:id="rId87"/>
    <p:sldId id="849" r:id="rId88"/>
    <p:sldId id="745" r:id="rId89"/>
    <p:sldId id="809" r:id="rId90"/>
    <p:sldId id="751" r:id="rId91"/>
    <p:sldId id="752" r:id="rId92"/>
    <p:sldId id="750" r:id="rId93"/>
    <p:sldId id="812" r:id="rId94"/>
    <p:sldId id="859" r:id="rId95"/>
    <p:sldId id="870" r:id="rId96"/>
    <p:sldId id="753" r:id="rId97"/>
    <p:sldId id="754" r:id="rId98"/>
    <p:sldId id="755" r:id="rId99"/>
    <p:sldId id="761" r:id="rId100"/>
    <p:sldId id="762" r:id="rId101"/>
    <p:sldId id="763" r:id="rId102"/>
    <p:sldId id="764" r:id="rId103"/>
    <p:sldId id="871" r:id="rId104"/>
    <p:sldId id="765" r:id="rId105"/>
    <p:sldId id="850" r:id="rId106"/>
    <p:sldId id="744" r:id="rId107"/>
    <p:sldId id="851" r:id="rId108"/>
    <p:sldId id="852" r:id="rId109"/>
    <p:sldId id="853" r:id="rId110"/>
    <p:sldId id="854" r:id="rId111"/>
    <p:sldId id="757" r:id="rId112"/>
    <p:sldId id="760" r:id="rId113"/>
    <p:sldId id="273" r:id="rId114"/>
    <p:sldId id="857" r:id="rId115"/>
    <p:sldId id="280" r:id="rId116"/>
  </p:sldIdLst>
  <p:sldSz cx="12192000" cy="6858000"/>
  <p:notesSz cx="7099300" cy="10234613"/>
  <p:embeddedFontLst>
    <p:embeddedFont>
      <p:font typeface="Britannic Bold" panose="020B0903060703020204" pitchFamily="34" charset="0"/>
      <p:regular r:id="rId119"/>
    </p:embeddedFont>
    <p:embeddedFont>
      <p:font typeface="Calibri" panose="020F0502020204030204" pitchFamily="34" charset="0"/>
      <p:regular r:id="rId120"/>
      <p:bold r:id="rId121"/>
      <p:italic r:id="rId122"/>
      <p:boldItalic r:id="rId123"/>
    </p:embeddedFont>
    <p:embeddedFont>
      <p:font typeface="Garamond" panose="02020404030301010803" pitchFamily="18" charset="0"/>
      <p:regular r:id="rId124"/>
      <p:bold r:id="rId125"/>
      <p:italic r:id="rId126"/>
      <p:boldItalic r:id="rId127"/>
    </p:embeddedFont>
    <p:embeddedFont>
      <p:font typeface="Helvetica Neue" panose="020B0604020202020204" charset="0"/>
      <p:regular r:id="rId128"/>
      <p:bold r:id="rId129"/>
      <p:italic r:id="rId130"/>
      <p:boldItalic r:id="rId1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Title" id="{15380DDA-6747-4F77-92B1-12A89DAEB4B8}">
          <p14:sldIdLst>
            <p14:sldId id="256"/>
            <p14:sldId id="257"/>
            <p14:sldId id="860"/>
            <p14:sldId id="861"/>
          </p14:sldIdLst>
        </p14:section>
        <p14:section name="Session 1" id="{77F4C328-2E2D-4548-A3B5-1120AA1CB339}">
          <p14:sldIdLst>
            <p14:sldId id="856"/>
            <p14:sldId id="258"/>
            <p14:sldId id="262"/>
            <p14:sldId id="259"/>
            <p14:sldId id="855"/>
          </p14:sldIdLst>
        </p14:section>
        <p14:section name="Session 2" id="{CC3D140F-1037-4AE4-A577-95BDD4697745}">
          <p14:sldIdLst>
            <p14:sldId id="810"/>
            <p14:sldId id="811"/>
            <p14:sldId id="281"/>
            <p14:sldId id="301"/>
            <p14:sldId id="819"/>
            <p14:sldId id="821"/>
            <p14:sldId id="822"/>
            <p14:sldId id="823"/>
            <p14:sldId id="824"/>
            <p14:sldId id="839"/>
            <p14:sldId id="840"/>
            <p14:sldId id="862"/>
            <p14:sldId id="829"/>
            <p14:sldId id="841"/>
          </p14:sldIdLst>
        </p14:section>
        <p14:section name="Session 3" id="{74979632-A0C1-494F-BD11-E2D911B69E0A}">
          <p14:sldIdLst>
            <p14:sldId id="746"/>
            <p14:sldId id="766"/>
            <p14:sldId id="767"/>
            <p14:sldId id="770"/>
            <p14:sldId id="768"/>
            <p14:sldId id="771"/>
            <p14:sldId id="772"/>
            <p14:sldId id="773"/>
            <p14:sldId id="863"/>
            <p14:sldId id="776"/>
            <p14:sldId id="774"/>
            <p14:sldId id="775"/>
            <p14:sldId id="864"/>
            <p14:sldId id="826"/>
            <p14:sldId id="842"/>
            <p14:sldId id="813"/>
            <p14:sldId id="827"/>
            <p14:sldId id="831"/>
          </p14:sldIdLst>
        </p14:section>
        <p14:section name="Session 4" id="{B44181C2-0732-4522-AE88-7482D21311E8}">
          <p14:sldIdLst>
            <p14:sldId id="747"/>
            <p14:sldId id="843"/>
            <p14:sldId id="778"/>
            <p14:sldId id="844"/>
            <p14:sldId id="781"/>
            <p14:sldId id="865"/>
            <p14:sldId id="782"/>
            <p14:sldId id="784"/>
            <p14:sldId id="783"/>
            <p14:sldId id="858"/>
            <p14:sldId id="830"/>
          </p14:sldIdLst>
        </p14:section>
        <p14:section name="Session 5" id="{FB7764B8-E99B-4228-BD78-B1F3AC6BF174}">
          <p14:sldIdLst>
            <p14:sldId id="748"/>
            <p14:sldId id="796"/>
            <p14:sldId id="806"/>
            <p14:sldId id="797"/>
            <p14:sldId id="799"/>
            <p14:sldId id="868"/>
            <p14:sldId id="798"/>
            <p14:sldId id="846"/>
            <p14:sldId id="801"/>
            <p14:sldId id="800"/>
            <p14:sldId id="803"/>
            <p14:sldId id="804"/>
            <p14:sldId id="805"/>
            <p14:sldId id="845"/>
            <p14:sldId id="807"/>
          </p14:sldIdLst>
        </p14:section>
        <p14:section name="Session 6" id="{2CD13B3E-DA6F-4796-84BE-2E27A148076E}">
          <p14:sldIdLst>
            <p14:sldId id="749"/>
            <p14:sldId id="795"/>
            <p14:sldId id="785"/>
            <p14:sldId id="787"/>
            <p14:sldId id="789"/>
            <p14:sldId id="790"/>
            <p14:sldId id="791"/>
            <p14:sldId id="792"/>
            <p14:sldId id="793"/>
            <p14:sldId id="794"/>
            <p14:sldId id="808"/>
            <p14:sldId id="848"/>
          </p14:sldIdLst>
        </p14:section>
        <p14:section name="Session 7" id="{4E242E42-4307-4EAE-A2B6-19D25DF5B8DF}">
          <p14:sldIdLst>
            <p14:sldId id="833"/>
            <p14:sldId id="834"/>
            <p14:sldId id="818"/>
            <p14:sldId id="835"/>
            <p14:sldId id="820"/>
            <p14:sldId id="837"/>
            <p14:sldId id="847"/>
            <p14:sldId id="849"/>
          </p14:sldIdLst>
        </p14:section>
        <p14:section name="Session 8" id="{F6A94B07-8CF1-4529-8BB9-F4BA71BBAE1A}">
          <p14:sldIdLst>
            <p14:sldId id="745"/>
            <p14:sldId id="809"/>
            <p14:sldId id="751"/>
            <p14:sldId id="752"/>
            <p14:sldId id="750"/>
            <p14:sldId id="812"/>
            <p14:sldId id="859"/>
            <p14:sldId id="870"/>
            <p14:sldId id="753"/>
            <p14:sldId id="754"/>
            <p14:sldId id="755"/>
            <p14:sldId id="761"/>
            <p14:sldId id="762"/>
            <p14:sldId id="763"/>
            <p14:sldId id="764"/>
            <p14:sldId id="871"/>
            <p14:sldId id="765"/>
            <p14:sldId id="850"/>
          </p14:sldIdLst>
        </p14:section>
        <p14:section name="Session 9" id="{152CF19B-EC8C-48DA-8F31-61F7F1C33AE1}">
          <p14:sldIdLst>
            <p14:sldId id="744"/>
            <p14:sldId id="851"/>
            <p14:sldId id="852"/>
            <p14:sldId id="853"/>
            <p14:sldId id="854"/>
            <p14:sldId id="757"/>
            <p14:sldId id="760"/>
            <p14:sldId id="273"/>
          </p14:sldIdLst>
        </p14:section>
        <p14:section name="Session 10" id="{9DF9ECD0-0AFD-42BA-A0F8-26D6999DBE1E}">
          <p14:sldIdLst>
            <p14:sldId id="857"/>
            <p14:sldId id="28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35" roundtripDataSignature="AMtx7mh6qvjhOvG99ulgLzKiQ1j+NXrJw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EC1317-ED4B-3651-3741-C9C6FC8C0C6C}" name="Justina Ojom" initials="JO" userId="S::justina.ojom@little-fish.co::cbdaed7d-8d45-4372-a16a-f3f8900c2f45" providerId="AD"/>
  <p188:author id="{0027B4F2-1383-E369-CA03-AA29E1613B29}" name="Clare Back" initials="CB" userId="7ca9c63e0bec638d"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CM Training" initials="" lastIdx="9" clrIdx="0"/>
  <p:cmAuthor id="1" name="Case Management Task Force" initials="" lastIdx="3" clrIdx="1"/>
  <p:cmAuthor id="2" name="Elena Giannini" initials=""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1A62024-7AD7-412F-9226-13D92B83C7F1}">
  <a:tblStyle styleId="{91A62024-7AD7-412F-9226-13D92B83C7F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EE8EC"/>
          </a:solidFill>
        </a:fill>
      </a:tcStyle>
    </a:wholeTbl>
    <a:band1H>
      <a:tcTxStyle/>
      <a:tcStyle>
        <a:tcBdr/>
        <a:fill>
          <a:solidFill>
            <a:srgbClr val="DCCFD8"/>
          </a:solidFill>
        </a:fill>
      </a:tcStyle>
    </a:band1H>
    <a:band2H>
      <a:tcTxStyle/>
      <a:tcStyle>
        <a:tcBdr/>
      </a:tcStyle>
    </a:band2H>
    <a:band1V>
      <a:tcTxStyle/>
      <a:tcStyle>
        <a:tcBdr/>
        <a:fill>
          <a:solidFill>
            <a:srgbClr val="DCCFD8"/>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44" autoAdjust="0"/>
    <p:restoredTop sz="79377" autoAdjust="0"/>
  </p:normalViewPr>
  <p:slideViewPr>
    <p:cSldViewPr snapToGrid="0">
      <p:cViewPr varScale="1">
        <p:scale>
          <a:sx n="55" d="100"/>
          <a:sy n="55" d="100"/>
        </p:scale>
        <p:origin x="1119" y="42"/>
      </p:cViewPr>
      <p:guideLst/>
    </p:cSldViewPr>
  </p:slideViewPr>
  <p:outlineViewPr>
    <p:cViewPr>
      <p:scale>
        <a:sx n="33" d="100"/>
        <a:sy n="33" d="100"/>
      </p:scale>
      <p:origin x="0" y="-12466"/>
    </p:cViewPr>
  </p:outlineViewPr>
  <p:notesTextViewPr>
    <p:cViewPr>
      <p:scale>
        <a:sx n="100" d="100"/>
        <a:sy n="100" d="100"/>
      </p:scale>
      <p:origin x="0" y="0"/>
    </p:cViewPr>
  </p:notesTextViewPr>
  <p:sorterViewPr>
    <p:cViewPr>
      <p:scale>
        <a:sx n="66" d="100"/>
        <a:sy n="66" d="100"/>
      </p:scale>
      <p:origin x="0" y="-19440"/>
    </p:cViewPr>
  </p:sorterViewPr>
  <p:notesViewPr>
    <p:cSldViewPr snapToGrid="0">
      <p:cViewPr varScale="1">
        <p:scale>
          <a:sx n="70" d="100"/>
          <a:sy n="70" d="100"/>
        </p:scale>
        <p:origin x="4068" y="60"/>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font" Target="fonts/font5.fntdata"/><Relationship Id="rId128" Type="http://schemas.openxmlformats.org/officeDocument/2006/relationships/font" Target="fonts/font10.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handoutMaster" Target="handoutMasters/handoutMaster1.xml"/><Relationship Id="rId139"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font" Target="fonts/font6.fntdata"/><Relationship Id="rId129" Type="http://schemas.openxmlformats.org/officeDocument/2006/relationships/font" Target="fonts/font11.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font" Target="fonts/font1.fntdata"/><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font" Target="fonts/font12.fntdata"/><Relationship Id="rId135" Type="http://customschemas.google.com/relationships/presentationmetadata" Target="metadata"/><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font" Target="fonts/font2.fntdata"/><Relationship Id="rId125" Type="http://schemas.openxmlformats.org/officeDocument/2006/relationships/font" Target="fonts/font7.fntdata"/><Relationship Id="rId141" Type="http://schemas.microsoft.com/office/2018/10/relationships/authors" Targe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font" Target="fonts/font13.fntdata"/><Relationship Id="rId136"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3.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A501BC7-7035-FD2E-62C1-019EE8475232}"/>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B5786B4-5CD4-5A05-74C3-1B12698C797E}"/>
              </a:ext>
            </a:extLst>
          </p:cNvPr>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3404DACD-0188-416F-9EA4-044490BC8A0A}" type="datetimeFigureOut">
              <a:rPr lang="en-US" smtClean="0"/>
              <a:t>5/4/2023</a:t>
            </a:fld>
            <a:endParaRPr lang="en-US" dirty="0"/>
          </a:p>
        </p:txBody>
      </p:sp>
      <p:sp>
        <p:nvSpPr>
          <p:cNvPr id="4" name="Footer Placeholder 3">
            <a:extLst>
              <a:ext uri="{FF2B5EF4-FFF2-40B4-BE49-F238E27FC236}">
                <a16:creationId xmlns:a16="http://schemas.microsoft.com/office/drawing/2014/main" id="{20C2DFD7-F240-3C8F-FA4F-C63F19A65040}"/>
              </a:ext>
            </a:extLst>
          </p:cNvPr>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37C8A65-F6C2-1AB5-53B4-AED7BB3C82CF}"/>
              </a:ext>
            </a:extLst>
          </p:cNvPr>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2179632D-5ED6-4666-BD3B-E53DDF09FEFC}" type="slidenum">
              <a:rPr lang="en-US" smtClean="0"/>
              <a:t>‹#›</a:t>
            </a:fld>
            <a:endParaRPr lang="en-US" dirty="0"/>
          </a:p>
        </p:txBody>
      </p:sp>
    </p:spTree>
    <p:extLst>
      <p:ext uri="{BB962C8B-B14F-4D97-AF65-F5344CB8AC3E}">
        <p14:creationId xmlns:p14="http://schemas.microsoft.com/office/powerpoint/2010/main" val="2021937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12" name="Slide Image Placeholder 4">
            <a:extLst>
              <a:ext uri="{FF2B5EF4-FFF2-40B4-BE49-F238E27FC236}">
                <a16:creationId xmlns:a16="http://schemas.microsoft.com/office/drawing/2014/main" id="{1B62C902-BD5E-4236-A347-2A3480C8F4D6}"/>
              </a:ext>
            </a:extLst>
          </p:cNvPr>
          <p:cNvSpPr>
            <a:spLocks noGrp="1" noRot="1" noChangeAspect="1"/>
          </p:cNvSpPr>
          <p:nvPr>
            <p:ph type="sldImg" idx="2"/>
          </p:nvPr>
        </p:nvSpPr>
        <p:spPr>
          <a:xfrm>
            <a:off x="477838" y="460375"/>
            <a:ext cx="6143625" cy="3455988"/>
          </a:xfrm>
          <a:prstGeom prst="rect">
            <a:avLst/>
          </a:prstGeom>
          <a:noFill/>
          <a:ln w="12700">
            <a:solidFill>
              <a:prstClr val="black"/>
            </a:solidFill>
          </a:ln>
        </p:spPr>
        <p:txBody>
          <a:bodyPr vert="horz" lIns="99048" tIns="49524" rIns="99048" bIns="49524" rtlCol="0" anchor="ctr"/>
          <a:lstStyle/>
          <a:p>
            <a:endParaRPr lang="en-CA" dirty="0"/>
          </a:p>
        </p:txBody>
      </p:sp>
      <p:sp>
        <p:nvSpPr>
          <p:cNvPr id="21" name="Notes Placeholder 4">
            <a:extLst>
              <a:ext uri="{FF2B5EF4-FFF2-40B4-BE49-F238E27FC236}">
                <a16:creationId xmlns:a16="http://schemas.microsoft.com/office/drawing/2014/main" id="{39134334-3222-C45E-CAA7-E14DB029EAB0}"/>
              </a:ext>
            </a:extLst>
          </p:cNvPr>
          <p:cNvSpPr>
            <a:spLocks noGrp="1"/>
          </p:cNvSpPr>
          <p:nvPr>
            <p:ph type="body" sz="quarter" idx="3"/>
          </p:nvPr>
        </p:nvSpPr>
        <p:spPr>
          <a:xfrm>
            <a:off x="477839" y="4229101"/>
            <a:ext cx="6143624" cy="5442607"/>
          </a:xfrm>
          <a:prstGeom prst="rect">
            <a:avLst/>
          </a:prstGeom>
        </p:spPr>
        <p:txBody>
          <a:bodyPr vert="horz" lIns="94640" tIns="47320" rIns="94640" bIns="47320" rtlCol="0"/>
          <a:lstStyle/>
          <a:p>
            <a:pPr lvl="0"/>
            <a:r>
              <a:rPr lang="en-US" dirty="0"/>
              <a:t>Cliquez pour modifier les styles de texte du Master</a:t>
            </a:r>
          </a:p>
          <a:p>
            <a:pPr lvl="1"/>
            <a:r>
              <a:rPr lang="en-US" dirty="0"/>
              <a:t>Deuxième niveau</a:t>
            </a:r>
          </a:p>
          <a:p>
            <a:pPr lvl="2"/>
            <a:r>
              <a:rPr lang="en-US" dirty="0"/>
              <a:t>Troisième niveau</a:t>
            </a:r>
          </a:p>
          <a:p>
            <a:pPr lvl="3"/>
            <a:r>
              <a:rPr lang="en-US" dirty="0"/>
              <a:t>Quatrième niveau</a:t>
            </a:r>
          </a:p>
          <a:p>
            <a:pPr lvl="4"/>
            <a:r>
              <a:rPr lang="en-US" dirty="0"/>
              <a:t>Cinquième niveau</a:t>
            </a: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171450" marR="0" lvl="0" indent="-171450" algn="l" rtl="0">
      <a:lnSpc>
        <a:spcPct val="100000"/>
      </a:lnSpc>
      <a:spcBef>
        <a:spcPts val="0"/>
      </a:spcBef>
      <a:spcAft>
        <a:spcPts val="0"/>
      </a:spcAft>
      <a:buClr>
        <a:srgbClr val="000000"/>
      </a:buClr>
      <a:buFont typeface="Arial" panose="020B0604020202020204" pitchFamily="34" charset="0"/>
      <a:buChar char="•"/>
      <a:defRPr sz="1200" b="0" i="0" u="none" strike="noStrike" cap="none">
        <a:solidFill>
          <a:srgbClr val="000000"/>
        </a:solidFill>
        <a:latin typeface="+mn-lt"/>
        <a:ea typeface="Arial"/>
        <a:cs typeface="Arial"/>
        <a:sym typeface="Arial"/>
      </a:defRPr>
    </a:lvl1pPr>
    <a:lvl2pPr marL="625475" marR="0" lvl="1" indent="-171450" algn="l" rtl="0">
      <a:lnSpc>
        <a:spcPct val="100000"/>
      </a:lnSpc>
      <a:spcBef>
        <a:spcPts val="0"/>
      </a:spcBef>
      <a:spcAft>
        <a:spcPts val="0"/>
      </a:spcAft>
      <a:buClr>
        <a:srgbClr val="000000"/>
      </a:buClr>
      <a:buFont typeface="Arial" panose="020B0604020202020204" pitchFamily="34" charset="0"/>
      <a:buChar char="•"/>
      <a:defRPr sz="1200" b="0" i="0" u="none" strike="noStrike" cap="none">
        <a:solidFill>
          <a:srgbClr val="000000"/>
        </a:solidFill>
        <a:latin typeface="+mn-lt"/>
        <a:ea typeface="Arial"/>
        <a:cs typeface="Arial"/>
        <a:sym typeface="Arial"/>
      </a:defRPr>
    </a:lvl2pPr>
    <a:lvl3pPr marL="1082675" marR="0" lvl="2" indent="-171450" algn="l" rtl="0">
      <a:lnSpc>
        <a:spcPct val="100000"/>
      </a:lnSpc>
      <a:spcBef>
        <a:spcPts val="0"/>
      </a:spcBef>
      <a:spcAft>
        <a:spcPts val="0"/>
      </a:spcAft>
      <a:buClr>
        <a:srgbClr val="000000"/>
      </a:buClr>
      <a:buFont typeface="Arial" panose="020B0604020202020204" pitchFamily="34" charset="0"/>
      <a:buChar char="•"/>
      <a:defRPr sz="1200" b="0" i="0" u="none" strike="noStrike" cap="none">
        <a:solidFill>
          <a:srgbClr val="000000"/>
        </a:solidFill>
        <a:latin typeface="+mn-lt"/>
        <a:ea typeface="Arial"/>
        <a:cs typeface="Arial"/>
        <a:sym typeface="Arial"/>
      </a:defRPr>
    </a:lvl3pPr>
    <a:lvl4pPr marL="1524000" marR="0" lvl="3" indent="-171450" algn="l" rtl="0">
      <a:lnSpc>
        <a:spcPct val="100000"/>
      </a:lnSpc>
      <a:spcBef>
        <a:spcPts val="0"/>
      </a:spcBef>
      <a:spcAft>
        <a:spcPts val="0"/>
      </a:spcAft>
      <a:buClr>
        <a:srgbClr val="000000"/>
      </a:buClr>
      <a:buFont typeface="Arial" panose="020B0604020202020204" pitchFamily="34" charset="0"/>
      <a:buChar char="•"/>
      <a:defRPr sz="1200" b="0" i="0" u="none" strike="noStrike" cap="none">
        <a:solidFill>
          <a:srgbClr val="000000"/>
        </a:solidFill>
        <a:latin typeface="+mn-lt"/>
        <a:ea typeface="Arial"/>
        <a:cs typeface="Arial"/>
        <a:sym typeface="Arial"/>
      </a:defRPr>
    </a:lvl4pPr>
    <a:lvl5pPr marL="1965325" marR="0" lvl="4" indent="-171450" algn="l" rtl="0">
      <a:lnSpc>
        <a:spcPct val="100000"/>
      </a:lnSpc>
      <a:spcBef>
        <a:spcPts val="0"/>
      </a:spcBef>
      <a:spcAft>
        <a:spcPts val="0"/>
      </a:spcAft>
      <a:buClr>
        <a:srgbClr val="000000"/>
      </a:buClr>
      <a:buFont typeface="Arial" panose="020B0604020202020204" pitchFamily="34" charset="0"/>
      <a:buChar char="•"/>
      <a:defRPr sz="1200" b="0" i="0" u="none" strike="noStrike" cap="none">
        <a:solidFill>
          <a:srgbClr val="000000"/>
        </a:solidFill>
        <a:latin typeface="+mn-lt"/>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3" Type="http://schemas.openxmlformats.org/officeDocument/2006/relationships/hyperlink" Target="https://resourcecentre.savethechildren.net/pdf/Money-Matters-Toolkit-Word.docx/" TargetMode="External"/><Relationship Id="rId2" Type="http://schemas.openxmlformats.org/officeDocument/2006/relationships/slide" Target="../slides/slide100.xml"/><Relationship Id="rId1" Type="http://schemas.openxmlformats.org/officeDocument/2006/relationships/notesMaster" Target="../notesMasters/notesMaster1.xml"/><Relationship Id="rId4" Type="http://schemas.openxmlformats.org/officeDocument/2006/relationships/hyperlink" Target="https://resourcecentre.savethechildren.net/document/money-matters-toolkit-caseworkers-support-adult-and-adolescent-clients-basic-money/" TargetMode="External"/></Relationships>
</file>

<file path=ppt/notesSlides/_rels/notesSlide101.xml.rels><?xml version="1.0" encoding="UTF-8" standalone="yes"?>
<Relationships xmlns="http://schemas.openxmlformats.org/package/2006/relationships"><Relationship Id="rId3" Type="http://schemas.openxmlformats.org/officeDocument/2006/relationships/hyperlink" Target="https://resourcecentre.savethechildren.net/pdf/Money-Matters-Toolkit-Word.docx/" TargetMode="External"/><Relationship Id="rId2" Type="http://schemas.openxmlformats.org/officeDocument/2006/relationships/slide" Target="../slides/slide101.xml"/><Relationship Id="rId1" Type="http://schemas.openxmlformats.org/officeDocument/2006/relationships/notesMaster" Target="../notesMasters/notesMaster1.xml"/><Relationship Id="rId4" Type="http://schemas.openxmlformats.org/officeDocument/2006/relationships/hyperlink" Target="https://resourcecentre.savethechildren.net/document/money-matters-toolkit-caseworkers-support-adult-and-adolescent-clients-basic-money/" TargetMode="External"/></Relationships>
</file>

<file path=ppt/notesSlides/_rels/notesSlide102.xml.rels><?xml version="1.0" encoding="UTF-8" standalone="yes"?>
<Relationships xmlns="http://schemas.openxmlformats.org/package/2006/relationships"><Relationship Id="rId3" Type="http://schemas.openxmlformats.org/officeDocument/2006/relationships/hyperlink" Target="https://resourcecentre.savethechildren.net/pdf/Money-Matters-Toolkit-Word.docx/" TargetMode="External"/><Relationship Id="rId2" Type="http://schemas.openxmlformats.org/officeDocument/2006/relationships/slide" Target="../slides/slide102.xml"/><Relationship Id="rId1" Type="http://schemas.openxmlformats.org/officeDocument/2006/relationships/notesMaster" Target="../notesMasters/notesMaster1.xml"/><Relationship Id="rId4" Type="http://schemas.openxmlformats.org/officeDocument/2006/relationships/hyperlink" Target="https://resourcecentre.savethechildren.net/document/money-matters-toolkit-caseworkers-support-adult-and-adolescent-clients-basic-money/" TargetMode="Externa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KNrnZag17Ek&amp;t=1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resourcecentre.savethechildren.net/document/money-matters-toolkit-caseworkers-support-adult-and-adolescent-clients-basic-mone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3" Type="http://schemas.openxmlformats.org/officeDocument/2006/relationships/hyperlink" Target="https://www.youtube.com/watch?v=xTjrkFneXr8" TargetMode="External"/><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3" Type="http://schemas.openxmlformats.org/officeDocument/2006/relationships/hyperlink" Target="https://resourcecentre.savethechildren.net/pdf/Money-Matters-Toolkit-Word.docx/" TargetMode="External"/><Relationship Id="rId2" Type="http://schemas.openxmlformats.org/officeDocument/2006/relationships/slide" Target="../slides/slide99.xml"/><Relationship Id="rId1" Type="http://schemas.openxmlformats.org/officeDocument/2006/relationships/notesMaster" Target="../notesMasters/notesMaster1.xml"/><Relationship Id="rId4" Type="http://schemas.openxmlformats.org/officeDocument/2006/relationships/hyperlink" Target="https://resourcecentre.savethechildren.net/document/money-matters-toolkit-caseworkers-support-adult-and-adolescent-clients-basic-money/"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5" name="Slide Image Placeholder 4">
            <a:extLst>
              <a:ext uri="{FF2B5EF4-FFF2-40B4-BE49-F238E27FC236}">
                <a16:creationId xmlns:a16="http://schemas.microsoft.com/office/drawing/2014/main" id="{B9401A10-21E0-8023-1C8B-96455A4626E6}"/>
              </a:ext>
            </a:extLst>
          </p:cNvPr>
          <p:cNvSpPr>
            <a:spLocks noGrp="1" noRot="1" noChangeAspect="1"/>
          </p:cNvSpPr>
          <p:nvPr>
            <p:ph type="sldImg"/>
          </p:nvPr>
        </p:nvSpPr>
        <p:spPr/>
      </p:sp>
      <p:sp>
        <p:nvSpPr>
          <p:cNvPr id="6" name="Notes Placeholder 5">
            <a:extLst>
              <a:ext uri="{FF2B5EF4-FFF2-40B4-BE49-F238E27FC236}">
                <a16:creationId xmlns:a16="http://schemas.microsoft.com/office/drawing/2014/main" id="{36711948-7941-EEBF-9D97-2CF6853D7743}"/>
              </a:ext>
            </a:extLst>
          </p:cNvPr>
          <p:cNvSpPr>
            <a:spLocks noGrp="1"/>
          </p:cNvSpPr>
          <p:nvPr>
            <p:ph type="body" idx="1"/>
          </p:nvPr>
        </p:nvSpPr>
        <p:spPr>
          <a:xfrm>
            <a:off x="477838" y="4229101"/>
            <a:ext cx="6143625" cy="5442607"/>
          </a:xfrm>
          <a:prstGeom prst="rect">
            <a:avLst/>
          </a:prstGeom>
        </p:spPr>
        <p:txBody>
          <a:bodyPr/>
          <a:lstStyle/>
          <a:p>
            <a:pPr marL="0" indent="0">
              <a:buNone/>
            </a:pPr>
            <a:r>
              <a:rPr lang="en-US" b="1" dirty="0"/>
              <a:t>BIENVENUE</a:t>
            </a:r>
          </a:p>
          <a:p>
            <a:r>
              <a:rPr lang="en-US" dirty="0"/>
              <a:t>Accueillir les participants à la formation</a:t>
            </a:r>
            <a:endParaRPr lang="en-US" b="1" dirty="0"/>
          </a:p>
          <a:p>
            <a:endParaRPr lang="en-US" dirty="0"/>
          </a:p>
        </p:txBody>
      </p:sp>
      <p:sp>
        <p:nvSpPr>
          <p:cNvPr id="7" name="Google Shape;725;p48:notes">
            <a:extLst>
              <a:ext uri="{FF2B5EF4-FFF2-40B4-BE49-F238E27FC236}">
                <a16:creationId xmlns:a16="http://schemas.microsoft.com/office/drawing/2014/main" id="{DACBE91B-60DE-84C7-DFC3-F1EFCA238AD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a:t>
            </a:fld>
            <a:endParaRPr lang="en-US" sz="1200" dirty="0">
              <a:latin typeface="+mn-l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9" name="Google Shape;539;p19:notes"/>
          <p:cNvSpPr txBox="1">
            <a:spLocks noGrp="1"/>
          </p:cNvSpPr>
          <p:nvPr>
            <p:ph type="body" idx="1"/>
          </p:nvPr>
        </p:nvSpPr>
        <p:spPr>
          <a:xfrm>
            <a:off x="477838" y="4229100"/>
            <a:ext cx="6143625" cy="54419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CA" b="1" dirty="0"/>
              <a:t>SESSION 2 DURÉE : 1h30</a:t>
            </a:r>
            <a:endParaRPr lang="en-US" b="1" dirty="0"/>
          </a:p>
          <a:p>
            <a:pPr marL="0" indent="0">
              <a:buNone/>
            </a:pPr>
            <a:r>
              <a:rPr lang="en-US" dirty="0"/>
              <a:t>______________________________________________________________________________</a:t>
            </a:r>
          </a:p>
          <a:p>
            <a:pPr marL="0" indent="0">
              <a:buNone/>
            </a:pPr>
            <a:endParaRPr lang="en-US" b="1" dirty="0"/>
          </a:p>
          <a:p>
            <a:pPr marL="0" indent="0">
              <a:buNone/>
            </a:pPr>
            <a:r>
              <a:rPr lang="en-US" b="1" dirty="0"/>
              <a:t>EXPLICATION</a:t>
            </a:r>
            <a:endParaRPr lang="en-US" dirty="0"/>
          </a:p>
          <a:p>
            <a:r>
              <a:rPr lang="en-US" i="1" dirty="0"/>
              <a:t>Au cours de cette session, nous verrons comment vous pouvez soutenir les aidants et les bébés/jeunes enfants dans le processus de construction de leur attachement et de leur lien.</a:t>
            </a:r>
          </a:p>
          <a:p>
            <a:r>
              <a:rPr lang="en-US" i="1" dirty="0"/>
              <a:t>Cela pourrait potentiellement renforcer deux des facteurs de protection que nous avons examinés au cours du module 1 :</a:t>
            </a:r>
          </a:p>
          <a:p>
            <a:pPr lvl="1"/>
            <a:r>
              <a:rPr lang="en-US" i="1" dirty="0"/>
              <a:t>Des relations saines entre le soignant et l'enfant </a:t>
            </a:r>
          </a:p>
          <a:p>
            <a:pPr lvl="1"/>
            <a:r>
              <a:rPr lang="en-US" i="1" dirty="0"/>
              <a:t>Des aidants attentifs et solidaires</a:t>
            </a:r>
          </a:p>
        </p:txBody>
      </p:sp>
      <p:sp>
        <p:nvSpPr>
          <p:cNvPr id="3" name="Slide Image Placeholder 2">
            <a:extLst>
              <a:ext uri="{FF2B5EF4-FFF2-40B4-BE49-F238E27FC236}">
                <a16:creationId xmlns:a16="http://schemas.microsoft.com/office/drawing/2014/main" id="{68431F7A-E06B-359E-0CD6-DF6545C6DFEC}"/>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4CAEED4E-D29E-D679-A165-A3518AEE9F9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10</a:t>
            </a:fld>
            <a:endParaRPr lang="en-US" sz="1200" dirty="0">
              <a:latin typeface="+mn-lt"/>
            </a:endParaRPr>
          </a:p>
        </p:txBody>
      </p:sp>
    </p:spTree>
    <p:extLst>
      <p:ext uri="{BB962C8B-B14F-4D97-AF65-F5344CB8AC3E}">
        <p14:creationId xmlns:p14="http://schemas.microsoft.com/office/powerpoint/2010/main" val="380306276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S'ADAPTER AU CONTEXTE</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effectLst/>
              </a:rPr>
              <a:t>Pour la traduction, l'image peut être éditée dans la version Word de la boîte à outils sur les questions d'argent et transférée dans le PPT.</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effectLst/>
              </a:rPr>
              <a:t>Voir la page 31 ici </a:t>
            </a:r>
            <a:r>
              <a:rPr lang="en-US" dirty="0">
                <a:effectLst/>
                <a:hlinkClick r:id="rId3"/>
              </a:rPr>
              <a:t>: </a:t>
            </a:r>
            <a:r>
              <a:rPr lang="en-US" dirty="0">
                <a:effectLst/>
              </a:rPr>
              <a:t>https://resourcecentre.savethechildren.net/pdf/Money-Matters-Toolkit-Word.docx/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effectLst/>
              </a:rPr>
              <a:t>Les versions arabe, espagnole, française et ukrainienne existent déjà ici : </a:t>
            </a:r>
            <a:br>
              <a:rPr lang="en-US" dirty="0">
                <a:effectLst/>
              </a:rPr>
            </a:br>
            <a:r>
              <a:rPr lang="en-US" dirty="0">
                <a:effectLst/>
                <a:hlinkClick r:id="rId4"/>
              </a:rPr>
              <a:t>https://resourcecentre.savethechildren.net/document/money-matters-toolkit-caseworkers-support-adult-and-adolescent-clients-basic-money/ </a:t>
            </a:r>
            <a:endParaRPr lang="en-US" b="0" dirty="0">
              <a:effectLst/>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______________________________________________________________________________</a:t>
            </a: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US" b="1" noProof="0"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EXPLICATION</a:t>
            </a:r>
            <a:endParaRPr lang="en-US" dirty="0"/>
          </a:p>
          <a:p>
            <a:r>
              <a:rPr lang="en-US" i="1" dirty="0"/>
              <a:t>L'outil 2 aide le </a:t>
            </a:r>
            <a:r>
              <a:rPr lang="en-US" i="1" dirty="0" err="1"/>
              <a:t>gestionnaire</a:t>
            </a:r>
            <a:r>
              <a:rPr lang="en-US" i="1" dirty="0"/>
              <a:t> de </a:t>
            </a:r>
            <a:r>
              <a:rPr lang="en-US" i="1" dirty="0" err="1"/>
              <a:t>cas</a:t>
            </a:r>
            <a:r>
              <a:rPr lang="en-US" i="1" dirty="0"/>
              <a:t> et le client à prendre conscience des différentes dépenses du ménage au fil du temps.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0" dirty="0"/>
              <a:t>Guidez les participants vers les </a:t>
            </a:r>
            <a:r>
              <a:rPr lang="en-US" b="1" i="0" dirty="0"/>
              <a:t>pages 50-51 du Cahier d'exercices : Outil 2 - Priorité aux dépenses du ménage</a:t>
            </a:r>
            <a:endParaRPr lang="en-US" i="1" dirty="0"/>
          </a:p>
          <a:p>
            <a:r>
              <a:rPr lang="en-US" i="1" dirty="0"/>
              <a:t>Il facilite le processus de hiérarchisation des priorités.</a:t>
            </a:r>
          </a:p>
          <a:p>
            <a:r>
              <a:rPr lang="en-US" i="1" dirty="0"/>
              <a:t>Niveaux de priorité</a:t>
            </a:r>
          </a:p>
          <a:p>
            <a:pPr lvl="1"/>
            <a:r>
              <a:rPr lang="en-US" b="1" i="1" dirty="0"/>
              <a:t>1 - Très essentiel : </a:t>
            </a:r>
            <a:r>
              <a:rPr lang="en-US" i="1" dirty="0"/>
              <a:t>L'article est nécessaire au développement, au bien-être et à la santé des membres du ménage.</a:t>
            </a:r>
          </a:p>
          <a:p>
            <a:pPr lvl="1"/>
            <a:r>
              <a:rPr lang="en-US" b="1" i="1" dirty="0"/>
              <a:t>2 - Essentiel</a:t>
            </a:r>
          </a:p>
          <a:p>
            <a:pPr lvl="1"/>
            <a:r>
              <a:rPr lang="en-US" b="1" i="1" dirty="0"/>
              <a:t>3 - Utile / bon à avoir</a:t>
            </a:r>
          </a:p>
          <a:p>
            <a:pPr lvl="1"/>
            <a:r>
              <a:rPr lang="en-US" b="1" i="1" dirty="0"/>
              <a:t>4 - Bon à avoir, mais pas nécessaire dans l'immédiat : </a:t>
            </a:r>
            <a:r>
              <a:rPr lang="en-US" i="1" dirty="0"/>
              <a:t>L'achat de l'article pourrait être retardé.</a:t>
            </a:r>
          </a:p>
          <a:p>
            <a:pPr lvl="1"/>
            <a:r>
              <a:rPr lang="en-US" b="1" i="1" dirty="0"/>
              <a:t>5 - Non essentiel : </a:t>
            </a:r>
            <a:r>
              <a:rPr lang="en-US" i="1" dirty="0"/>
              <a:t>Un article qui est désiré ou souhaité mais qui n'est pas essentiel au développement, au bien-être ou à la santé de l'un des membres du ménage.</a:t>
            </a:r>
          </a:p>
        </p:txBody>
      </p:sp>
      <p:sp>
        <p:nvSpPr>
          <p:cNvPr id="6" name="Slide Image Placeholder 5">
            <a:extLst>
              <a:ext uri="{FF2B5EF4-FFF2-40B4-BE49-F238E27FC236}">
                <a16:creationId xmlns:a16="http://schemas.microsoft.com/office/drawing/2014/main" id="{647726E3-4BDD-19AB-E426-9F959055902C}"/>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8ED1CD04-4D73-6CA0-3831-6DD708D106F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100</a:t>
            </a:fld>
            <a:endParaRPr lang="en-US" sz="1200" dirty="0">
              <a:latin typeface="+mn-lt"/>
            </a:endParaRPr>
          </a:p>
        </p:txBody>
      </p:sp>
    </p:spTree>
    <p:extLst>
      <p:ext uri="{BB962C8B-B14F-4D97-AF65-F5344CB8AC3E}">
        <p14:creationId xmlns:p14="http://schemas.microsoft.com/office/powerpoint/2010/main" val="401885511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S'ADAPTER AU CONTEXTE</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effectLst/>
              </a:rPr>
              <a:t>Pour la traduction, l'image peut être éditée dans la version Word de la boîte à outils sur les questions d'argent et transférée dans le PPT.</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effectLst/>
              </a:rPr>
              <a:t>Voir la page 33 ici </a:t>
            </a:r>
            <a:r>
              <a:rPr lang="en-US" dirty="0">
                <a:effectLst/>
                <a:hlinkClick r:id="rId3"/>
              </a:rPr>
              <a:t>: </a:t>
            </a:r>
            <a:r>
              <a:rPr lang="en-US" dirty="0">
                <a:effectLst/>
              </a:rPr>
              <a:t>https://resourcecentre.savethechildren.net/pdf/Money-Matters-Toolkit-Word.docx/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effectLst/>
              </a:rPr>
              <a:t>Les versions arabe, espagnole, française et ukrainienne existent déjà ici : </a:t>
            </a:r>
            <a:br>
              <a:rPr lang="en-US" dirty="0">
                <a:effectLst/>
              </a:rPr>
            </a:br>
            <a:r>
              <a:rPr lang="en-US" dirty="0">
                <a:effectLst/>
                <a:hlinkClick r:id="rId4"/>
              </a:rPr>
              <a:t>https://resourcecentre.savethechildren.net/document/money-matters-toolkit-caseworkers-support-adult-and-adolescent-clients-basic-money/ </a:t>
            </a:r>
            <a:endParaRPr lang="en-US" b="0" dirty="0">
              <a:effectLst/>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______________________________________________________________________________</a:t>
            </a: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US" b="1" noProof="0"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EXPLICATION</a:t>
            </a:r>
          </a:p>
          <a:p>
            <a:r>
              <a:rPr lang="en-US" i="1" dirty="0"/>
              <a:t>En remplissant ce tableau dans l'outil 3, vous pourrez voir ensemble combien d'argent le client et son ménage reçoivent par jour, par semaine et par mois.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0" dirty="0"/>
              <a:t>Guidez les participants vers la </a:t>
            </a:r>
            <a:r>
              <a:rPr lang="en-US" b="1" i="0" dirty="0"/>
              <a:t>page 52 du manuel : Outil 3 - Tableau de suivi des revenus</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1" dirty="0"/>
              <a:t>Cela aidera le client à déterminer s'il peut se permettre de couvrir tous ses coûts.</a:t>
            </a:r>
          </a:p>
          <a:p>
            <a:r>
              <a:rPr lang="en-US" i="1" dirty="0"/>
              <a:t>Demandez au client :</a:t>
            </a:r>
          </a:p>
          <a:p>
            <a:pPr lvl="1"/>
            <a:r>
              <a:rPr lang="en-US" i="1" dirty="0"/>
              <a:t>"Quels sont vos revenus et ceux de votre ménage ?</a:t>
            </a:r>
          </a:p>
          <a:p>
            <a:pPr lvl="1"/>
            <a:r>
              <a:rPr lang="en-US" i="1" dirty="0"/>
              <a:t>"Avez-vous eu de nouvelles sources de revenus depuis notre dernière rencontre ?"</a:t>
            </a:r>
          </a:p>
          <a:p>
            <a:pPr lvl="1"/>
            <a:r>
              <a:rPr lang="en-US" i="1" dirty="0"/>
              <a:t>Complétez le tableau au fur et à mesure que le client répond aux questions ou demandez-lui de le faire s'il se sent à l'aise pour écrire.</a:t>
            </a:r>
          </a:p>
          <a:p>
            <a:r>
              <a:rPr lang="en-US" i="1" dirty="0"/>
              <a:t>Comment remplir le tableau de suivi des revenus</a:t>
            </a:r>
          </a:p>
          <a:p>
            <a:pPr lvl="1"/>
            <a:r>
              <a:rPr lang="en-US" i="1" dirty="0"/>
              <a:t>Pour la ligne A, la ligne B, la ligne C, etc.... Complétez chaque ligne avec une source de revenu différente.</a:t>
            </a:r>
          </a:p>
          <a:p>
            <a:pPr lvl="1"/>
            <a:r>
              <a:rPr lang="en-US" i="1" dirty="0"/>
              <a:t>Expliquez au client chacune des colonnes, une à une.</a:t>
            </a:r>
          </a:p>
          <a:p>
            <a:pPr lvl="1"/>
            <a:r>
              <a:rPr lang="en-US" i="1" dirty="0"/>
              <a:t>"Source de revenus" : d'où provient l'argent</a:t>
            </a:r>
          </a:p>
          <a:p>
            <a:pPr lvl="1"/>
            <a:r>
              <a:rPr lang="en-US" i="1" dirty="0"/>
              <a:t>"Date d'encaissement des revenus" : La date à laquelle le revenu a déjà été perçu ou la date à laquelle il sera perçu dans le futur.</a:t>
            </a:r>
          </a:p>
          <a:p>
            <a:pPr lvl="1"/>
            <a:r>
              <a:rPr lang="en-US" i="1" dirty="0"/>
              <a:t>"Fréquence des revenus" : La fréquence à laquelle ce revenu est censé être perçu par le ménage. S'agit-il d'un revenu quotidien, hebdomadaire, mensuel, annuel ou d'une fréquence inconnue ?</a:t>
            </a:r>
          </a:p>
          <a:p>
            <a:pPr lvl="1"/>
            <a:r>
              <a:rPr lang="en-US" i="1" dirty="0"/>
              <a:t>"Conditions éventuelles" : Détails de toute condition relative à la manière dont le revenu doit être dépensé.</a:t>
            </a:r>
          </a:p>
        </p:txBody>
      </p:sp>
      <p:sp>
        <p:nvSpPr>
          <p:cNvPr id="6" name="Slide Image Placeholder 5">
            <a:extLst>
              <a:ext uri="{FF2B5EF4-FFF2-40B4-BE49-F238E27FC236}">
                <a16:creationId xmlns:a16="http://schemas.microsoft.com/office/drawing/2014/main" id="{E5F6C9F6-97B7-5EA7-DEFF-7CEED8C6A8C3}"/>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4E9FBDA2-C89E-B53A-D852-18604ADC38A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101</a:t>
            </a:fld>
            <a:endParaRPr lang="en-US" sz="1200" dirty="0">
              <a:latin typeface="+mn-lt"/>
            </a:endParaRPr>
          </a:p>
        </p:txBody>
      </p:sp>
    </p:spTree>
    <p:extLst>
      <p:ext uri="{BB962C8B-B14F-4D97-AF65-F5344CB8AC3E}">
        <p14:creationId xmlns:p14="http://schemas.microsoft.com/office/powerpoint/2010/main" val="22510502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S'ADAPTER AU CONTEXTE</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effectLst/>
              </a:rPr>
              <a:t>Pour la traduction, l'image peut être éditée dans la version Word de la boîte à outils sur les questions d'argent et transférée dans le PPT.</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effectLst/>
              </a:rPr>
              <a:t>Voir la page 34 ici </a:t>
            </a:r>
            <a:r>
              <a:rPr lang="en-US" dirty="0">
                <a:effectLst/>
                <a:hlinkClick r:id="rId3"/>
              </a:rPr>
              <a:t>: </a:t>
            </a:r>
            <a:r>
              <a:rPr lang="en-US" dirty="0">
                <a:effectLst/>
              </a:rPr>
              <a:t>https://resourcecentre.savethechildren.net/pdf/Money-Matters-Toolkit-Word.docx/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effectLst/>
              </a:rPr>
              <a:t>Les versions arabe, espagnole, française et ukrainienne existent déjà ici : </a:t>
            </a:r>
            <a:br>
              <a:rPr lang="en-US" dirty="0">
                <a:effectLst/>
              </a:rPr>
            </a:br>
            <a:r>
              <a:rPr lang="en-US" dirty="0">
                <a:effectLst/>
                <a:hlinkClick r:id="rId4"/>
              </a:rPr>
              <a:t>https://resourcecentre.savethechildren.net/document/money-matters-toolkit-caseworkers-support-adult-and-adolescent-clients-basic-money/ </a:t>
            </a:r>
            <a:endParaRPr lang="en-US" b="0" dirty="0">
              <a:effectLst/>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______________________________________________________________________________</a:t>
            </a: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US" b="1" noProof="0"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EXPLICATION</a:t>
            </a:r>
            <a:endParaRPr lang="en-US" dirty="0"/>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0" dirty="0"/>
              <a:t>Guidez les participants vers la </a:t>
            </a:r>
            <a:r>
              <a:rPr lang="en-US" b="1" i="0" dirty="0"/>
              <a:t>page 52 du cahier de travail : Outil 4 : Tableau de suivi des dépenses</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1" dirty="0"/>
              <a:t>Remplir ce tableau dans l'outil 4 permettra</a:t>
            </a:r>
          </a:p>
          <a:p>
            <a:pPr lvl="1"/>
            <a:r>
              <a:rPr lang="en-US" i="1" dirty="0"/>
              <a:t>Vous aider à voir ensemble combien d'argent le client dépense au cours d'une journée, d'une semaine et d'un mois</a:t>
            </a:r>
          </a:p>
          <a:p>
            <a:pPr lvl="1"/>
            <a:r>
              <a:rPr lang="en-US" i="1" dirty="0"/>
              <a:t>Aidez le client à voir où va la majeure partie de son argent.</a:t>
            </a:r>
          </a:p>
          <a:p>
            <a:r>
              <a:rPr lang="en-US" i="1" dirty="0"/>
              <a:t>Expliquer au client :</a:t>
            </a:r>
          </a:p>
          <a:p>
            <a:pPr lvl="1"/>
            <a:r>
              <a:rPr lang="en-US" i="1" dirty="0"/>
              <a:t>Le formulaire ne doit pas être rempli maintenant, ensemble</a:t>
            </a:r>
          </a:p>
          <a:p>
            <a:pPr lvl="1"/>
            <a:r>
              <a:rPr lang="en-US" i="1" dirty="0"/>
              <a:t>Il doit plutôt être rempli au fur et à mesure que le client dépense de l'argent au fil du temps</a:t>
            </a:r>
          </a:p>
          <a:p>
            <a:pPr lvl="1"/>
            <a:r>
              <a:rPr lang="en-US" i="1" dirty="0"/>
              <a:t>Les détails seront ensuite examinés ensemble lors de la prochaine réunion.</a:t>
            </a:r>
          </a:p>
          <a:p>
            <a:pPr marL="0" indent="0">
              <a:buNone/>
            </a:pPr>
            <a:endParaRPr lang="en-US" b="1" dirty="0"/>
          </a:p>
          <a:p>
            <a:pPr marL="0" indent="0">
              <a:buNone/>
            </a:pPr>
            <a:r>
              <a:rPr lang="en-US" b="1" dirty="0"/>
              <a:t>SUITE </a:t>
            </a:r>
            <a:r>
              <a:rPr lang="en-US" b="1" dirty="0">
                <a:sym typeface="Wingdings" panose="05000000000000000000" pitchFamily="2" charset="2"/>
              </a:rPr>
              <a:t></a:t>
            </a:r>
            <a:endParaRPr lang="en-US" b="1" dirty="0"/>
          </a:p>
        </p:txBody>
      </p:sp>
      <p:sp>
        <p:nvSpPr>
          <p:cNvPr id="6" name="Slide Image Placeholder 5">
            <a:extLst>
              <a:ext uri="{FF2B5EF4-FFF2-40B4-BE49-F238E27FC236}">
                <a16:creationId xmlns:a16="http://schemas.microsoft.com/office/drawing/2014/main" id="{C94F6009-573E-20D9-129B-E4C623815301}"/>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CDECE7C8-5987-3138-7C3E-976359A598D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102</a:t>
            </a:fld>
            <a:endParaRPr lang="en-US" sz="1200" dirty="0">
              <a:latin typeface="+mn-lt"/>
            </a:endParaRPr>
          </a:p>
        </p:txBody>
      </p:sp>
    </p:spTree>
    <p:extLst>
      <p:ext uri="{BB962C8B-B14F-4D97-AF65-F5344CB8AC3E}">
        <p14:creationId xmlns:p14="http://schemas.microsoft.com/office/powerpoint/2010/main" val="321592117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9" y="460375"/>
            <a:ext cx="6143624" cy="9211333"/>
          </a:xfrm>
        </p:spPr>
        <p:txBody>
          <a:bodyPr/>
          <a:lstStyle/>
          <a:p>
            <a:r>
              <a:rPr lang="en-US" i="1" dirty="0"/>
              <a:t>Expliquer une à une les colonnes du tableau de suivi des dépenses pour le client.</a:t>
            </a:r>
          </a:p>
          <a:p>
            <a:pPr lvl="1"/>
            <a:r>
              <a:rPr lang="en-US" b="1" i="1" dirty="0"/>
              <a:t>"Colonne A : Date" : </a:t>
            </a:r>
            <a:r>
              <a:rPr lang="en-US" i="1" dirty="0"/>
              <a:t>Notez le jour ou la date à laquelle l'argent a été dépensé.</a:t>
            </a:r>
          </a:p>
          <a:p>
            <a:pPr lvl="1"/>
            <a:r>
              <a:rPr lang="en-US" b="1" i="1" dirty="0"/>
              <a:t>"Colonne B : article acheté" : </a:t>
            </a:r>
            <a:r>
              <a:rPr lang="en-US" i="1" dirty="0"/>
              <a:t>Nommez l'article acheté.</a:t>
            </a:r>
          </a:p>
          <a:p>
            <a:pPr lvl="1"/>
            <a:r>
              <a:rPr lang="en-US" b="1" i="1" dirty="0"/>
              <a:t>"Colonne C : Montant payé pour l'article" : </a:t>
            </a:r>
            <a:r>
              <a:rPr lang="en-US" i="1" dirty="0"/>
              <a:t>Inscrivez le coût total de l'article.</a:t>
            </a:r>
          </a:p>
          <a:p>
            <a:pPr lvl="1"/>
            <a:r>
              <a:rPr lang="en-US" b="1" i="1" dirty="0"/>
              <a:t>"Colonne D : Lieu acheté (facultatif)" : </a:t>
            </a:r>
            <a:r>
              <a:rPr lang="en-US" i="1" dirty="0"/>
              <a:t>Cette colonne est facultative. Notez le nom du magasin où l'article a été acheté. Cela peut aider à déterminer si certains endroits pratiquent systématiquement des prix plus élevés que d'autres.</a:t>
            </a:r>
          </a:p>
          <a:p>
            <a:pPr lvl="1"/>
            <a:r>
              <a:rPr lang="en-US" b="1" i="1" dirty="0"/>
              <a:t>"Colonne E : Qui, dans le ménage, bénéficie de cet article ?": </a:t>
            </a:r>
            <a:r>
              <a:rPr lang="en-US" i="1" dirty="0"/>
              <a:t>Cette colonne peut aider à identifier les besoins considérés comme prioritaires au sein du ménage.</a:t>
            </a:r>
          </a:p>
          <a:p>
            <a:r>
              <a:rPr lang="en-US" i="1" dirty="0"/>
              <a:t>Expliquez au client ce qui se passera lors de la prochaine séance :</a:t>
            </a:r>
          </a:p>
          <a:p>
            <a:pPr lvl="1"/>
            <a:r>
              <a:rPr lang="en-US" i="1" dirty="0"/>
              <a:t>Lors de la prochaine session, vous examinerez le tableau ensemble. </a:t>
            </a:r>
          </a:p>
          <a:p>
            <a:pPr lvl="1"/>
            <a:r>
              <a:rPr lang="en-US" i="1" dirty="0"/>
              <a:t>Si le client s'est rendu compte qu'il ne dispose pas d'un revenu suffisant, vous pouvez l'identifier ensemble :</a:t>
            </a:r>
          </a:p>
          <a:p>
            <a:pPr lvl="2"/>
            <a:r>
              <a:rPr lang="en-US" i="1" dirty="0"/>
              <a:t>Où l'on peut économiser de l'argent</a:t>
            </a:r>
          </a:p>
          <a:p>
            <a:pPr lvl="2"/>
            <a:r>
              <a:rPr lang="en-US" i="1" dirty="0"/>
              <a:t>Quels sont les coûts qui peuvent être reportés ?</a:t>
            </a:r>
          </a:p>
          <a:p>
            <a:pPr lvl="2"/>
            <a:r>
              <a:rPr lang="en-US" i="1" dirty="0"/>
              <a:t>Quelles sont les dépenses qui peuvent être classées par ordre de priorité ?</a:t>
            </a:r>
          </a:p>
          <a:p>
            <a:pPr lvl="0"/>
            <a:r>
              <a:rPr lang="en-US" i="1" dirty="0"/>
              <a:t>Demander au client de rentrer chez lui avec le tableau</a:t>
            </a:r>
          </a:p>
          <a:p>
            <a:pPr lvl="1"/>
            <a:r>
              <a:rPr lang="en-US" i="1" dirty="0"/>
              <a:t>Conseillez au client de remplir le plus souvent possible le tableau de suivi.</a:t>
            </a:r>
          </a:p>
          <a:p>
            <a:pPr lvl="1"/>
            <a:r>
              <a:rPr lang="en-US" i="1" dirty="0"/>
              <a:t>Informer le client qu'il doit dresser la liste des dépenses effectuées avec la CVA et de toutes les autres sources de revenus qu'il perçoit.</a:t>
            </a:r>
          </a:p>
          <a:p>
            <a:pPr lvl="1"/>
            <a:r>
              <a:rPr lang="en-US" i="1" dirty="0"/>
              <a:t>Permettez au client de poser des questions sur la manière de remplir le formulaire.</a:t>
            </a:r>
          </a:p>
        </p:txBody>
      </p:sp>
      <p:sp>
        <p:nvSpPr>
          <p:cNvPr id="7" name="Google Shape;725;p48:notes">
            <a:extLst>
              <a:ext uri="{FF2B5EF4-FFF2-40B4-BE49-F238E27FC236}">
                <a16:creationId xmlns:a16="http://schemas.microsoft.com/office/drawing/2014/main" id="{CDECE7C8-5987-3138-7C3E-976359A598D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103</a:t>
            </a:fld>
            <a:endParaRPr lang="en-US" sz="1200" dirty="0">
              <a:latin typeface="+mn-lt"/>
            </a:endParaRPr>
          </a:p>
        </p:txBody>
      </p:sp>
    </p:spTree>
    <p:extLst>
      <p:ext uri="{BB962C8B-B14F-4D97-AF65-F5344CB8AC3E}">
        <p14:creationId xmlns:p14="http://schemas.microsoft.com/office/powerpoint/2010/main" val="28868696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S'ADAPTER AU CONTEXTE</a:t>
            </a:r>
          </a:p>
          <a:p>
            <a:r>
              <a:rPr lang="en-US" dirty="0"/>
              <a:t>Mettre à jour les montants du scénario sur la base de ce qui serait réaliste dans le contexte (il n'est pas nécessaire d'être très précis ; il peut s'agir d'estimations approximatives).</a:t>
            </a:r>
          </a:p>
          <a:p>
            <a:pPr marL="0" indent="0">
              <a:buNone/>
            </a:pPr>
            <a:r>
              <a:rPr lang="en-US" dirty="0"/>
              <a:t>______________________________________________________________________________</a:t>
            </a:r>
          </a:p>
          <a:p>
            <a:endParaRPr lang="en-US"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INTRODUCTION</a:t>
            </a:r>
          </a:p>
          <a:p>
            <a:pPr marL="171450" marR="0" lvl="0" indent="-171450" algn="l" defTabSz="914400" rtl="0" eaLnBrk="1" fontAlgn="auto" latinLnBrk="0" hangingPunct="1">
              <a:lnSpc>
                <a:spcPct val="100000"/>
              </a:lnSpc>
              <a:spcBef>
                <a:spcPts val="0"/>
              </a:spcBef>
              <a:spcAft>
                <a:spcPts val="0"/>
              </a:spcAft>
              <a:buClr>
                <a:srgbClr val="000000"/>
              </a:buClr>
              <a:buSzTx/>
              <a:tabLst/>
              <a:defRPr/>
            </a:pPr>
            <a:r>
              <a:rPr lang="en-US" i="1" dirty="0"/>
              <a:t>Nous allons maintenant nous entraîner à utiliser trois de ces outils.</a:t>
            </a:r>
          </a:p>
          <a:p>
            <a:pPr marL="171450" marR="0" lvl="0" indent="-171450" algn="l" defTabSz="914400" rtl="0" eaLnBrk="1" fontAlgn="auto" latinLnBrk="0" hangingPunct="1">
              <a:lnSpc>
                <a:spcPct val="100000"/>
              </a:lnSpc>
              <a:spcBef>
                <a:spcPts val="0"/>
              </a:spcBef>
              <a:spcAft>
                <a:spcPts val="0"/>
              </a:spcAft>
              <a:buClr>
                <a:srgbClr val="000000"/>
              </a:buClr>
              <a:buSzTx/>
              <a:tabLst/>
              <a:defRPr/>
            </a:pPr>
            <a:r>
              <a:rPr lang="en-US" b="0" noProof="0" dirty="0"/>
              <a:t>Répartir les participants en groupes de 2 à 3 personnes</a:t>
            </a:r>
          </a:p>
          <a:p>
            <a:pPr marL="171450" marR="0" lvl="0" indent="-171450" algn="l" defTabSz="914400" rtl="0" eaLnBrk="1" fontAlgn="auto" latinLnBrk="0" hangingPunct="1">
              <a:lnSpc>
                <a:spcPct val="100000"/>
              </a:lnSpc>
              <a:spcBef>
                <a:spcPts val="0"/>
              </a:spcBef>
              <a:spcAft>
                <a:spcPts val="0"/>
              </a:spcAft>
              <a:buClr>
                <a:srgbClr val="000000"/>
              </a:buClr>
              <a:buSzTx/>
              <a:tabLst/>
              <a:defRPr/>
            </a:pPr>
            <a:r>
              <a:rPr lang="en-US" b="0" noProof="0" dirty="0"/>
              <a:t>Guidez les participants à :</a:t>
            </a:r>
          </a:p>
          <a:p>
            <a:pPr marL="625475" marR="0" lvl="1" indent="-171450" algn="l" defTabSz="914400" rtl="0" eaLnBrk="1" fontAlgn="auto" latinLnBrk="0" hangingPunct="1">
              <a:lnSpc>
                <a:spcPct val="100000"/>
              </a:lnSpc>
              <a:spcBef>
                <a:spcPts val="0"/>
              </a:spcBef>
              <a:spcAft>
                <a:spcPts val="0"/>
              </a:spcAft>
              <a:buClr>
                <a:srgbClr val="000000"/>
              </a:buClr>
              <a:buSzTx/>
              <a:tabLst/>
              <a:defRPr/>
            </a:pPr>
            <a:r>
              <a:rPr lang="en-US" b="1" i="0" dirty="0"/>
              <a:t>Cahier d'exercices page 50-51 : Outil 2 - Priorité aux dépenses du ménageEn </a:t>
            </a:r>
            <a:r>
              <a:rPr lang="en-US" b="0" i="1" noProof="0" dirty="0"/>
              <a:t>groupe, entraînez-vous à remplir les outils 2 à 4.</a:t>
            </a:r>
          </a:p>
          <a:p>
            <a:pPr marL="625475"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b="1" i="0" dirty="0"/>
              <a:t>Cahier d'exercices page 52 : Outil 3 - Tableau de suivi des revenus</a:t>
            </a:r>
          </a:p>
          <a:p>
            <a:pPr marL="625475"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b="1" i="0" dirty="0"/>
              <a:t>Cahier d'exercices page 52 : Outil 4 : Tableau de suivi des dépenses</a:t>
            </a:r>
          </a:p>
          <a:p>
            <a:pPr marL="454025" marR="0" lvl="1" indent="0" algn="l" defTabSz="914400" rtl="0" eaLnBrk="1" fontAlgn="auto" latinLnBrk="0" hangingPunct="1">
              <a:lnSpc>
                <a:spcPct val="100000"/>
              </a:lnSpc>
              <a:spcBef>
                <a:spcPts val="0"/>
              </a:spcBef>
              <a:spcAft>
                <a:spcPts val="0"/>
              </a:spcAft>
              <a:buClr>
                <a:srgbClr val="000000"/>
              </a:buClr>
              <a:buSzTx/>
              <a:buNone/>
              <a:tabLst/>
              <a:defRPr/>
            </a:pPr>
            <a:endParaRPr lang="en-US" b="1" noProof="0"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TRAVAIL DE GROUPE (20 minutes)</a:t>
            </a:r>
          </a:p>
          <a:p>
            <a:pPr marL="171450" marR="0" lvl="0" indent="-171450" algn="l" defTabSz="914400" rtl="0" eaLnBrk="1" fontAlgn="auto" latinLnBrk="0" hangingPunct="1">
              <a:lnSpc>
                <a:spcPct val="100000"/>
              </a:lnSpc>
              <a:spcBef>
                <a:spcPts val="0"/>
              </a:spcBef>
              <a:spcAft>
                <a:spcPts val="0"/>
              </a:spcAft>
              <a:buClr>
                <a:srgbClr val="000000"/>
              </a:buClr>
              <a:buSzTx/>
              <a:tabLst/>
              <a:defRPr/>
            </a:pPr>
            <a:r>
              <a:rPr lang="en-US" b="0" noProof="0" dirty="0"/>
              <a:t>Laisser 20 minutes aux participants pour compléter le questionnaire</a:t>
            </a: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US" b="1" noProof="0"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DISCUSSION EN PLÉNIÈRE</a:t>
            </a:r>
            <a:endParaRPr lang="en-US" dirty="0"/>
          </a:p>
          <a:p>
            <a:r>
              <a:rPr lang="en-US" i="1" dirty="0"/>
              <a:t>Comment avez-vous trouvé l'exercice ? </a:t>
            </a:r>
          </a:p>
          <a:p>
            <a:r>
              <a:rPr lang="en-US" i="1" dirty="0"/>
              <a:t>Pensez-vous que ces outils pourraient être utiles aux clients ? </a:t>
            </a:r>
          </a:p>
        </p:txBody>
      </p:sp>
      <p:sp>
        <p:nvSpPr>
          <p:cNvPr id="6" name="Slide Image Placeholder 5">
            <a:extLst>
              <a:ext uri="{FF2B5EF4-FFF2-40B4-BE49-F238E27FC236}">
                <a16:creationId xmlns:a16="http://schemas.microsoft.com/office/drawing/2014/main" id="{8B47AA70-D9F6-2917-00BC-6774AC26227E}"/>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5A92A978-9B0E-046E-57AF-9DA55AB7F8BC}"/>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104</a:t>
            </a:fld>
            <a:endParaRPr lang="en-US" sz="1200" dirty="0">
              <a:latin typeface="+mn-lt"/>
            </a:endParaRPr>
          </a:p>
        </p:txBody>
      </p:sp>
    </p:spTree>
    <p:extLst>
      <p:ext uri="{BB962C8B-B14F-4D97-AF65-F5344CB8AC3E}">
        <p14:creationId xmlns:p14="http://schemas.microsoft.com/office/powerpoint/2010/main" val="371440853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9" name="Google Shape;529;p18:notes"/>
          <p:cNvSpPr txBox="1">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EXPLICATION</a:t>
            </a:r>
          </a:p>
          <a:p>
            <a:pPr marL="171450" indent="-171450"/>
            <a:r>
              <a:rPr lang="en-US" noProof="0" dirty="0"/>
              <a:t>Présenter la diapositive</a:t>
            </a:r>
          </a:p>
        </p:txBody>
      </p:sp>
      <p:sp>
        <p:nvSpPr>
          <p:cNvPr id="3" name="Slide Image Placeholder 2">
            <a:extLst>
              <a:ext uri="{FF2B5EF4-FFF2-40B4-BE49-F238E27FC236}">
                <a16:creationId xmlns:a16="http://schemas.microsoft.com/office/drawing/2014/main" id="{3D5184D2-757F-297F-3F4E-BEBCCEA1F951}"/>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1C1D1E2D-21D9-275A-B5ED-4B72700D1E4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105</a:t>
            </a:fld>
            <a:endParaRPr lang="en-US" sz="1200" dirty="0">
              <a:latin typeface="+mn-lt"/>
            </a:endParaRPr>
          </a:p>
        </p:txBody>
      </p:sp>
    </p:spTree>
    <p:extLst>
      <p:ext uri="{BB962C8B-B14F-4D97-AF65-F5344CB8AC3E}">
        <p14:creationId xmlns:p14="http://schemas.microsoft.com/office/powerpoint/2010/main" val="215660733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9" name="Google Shape;539;p19:notes"/>
          <p:cNvSpPr txBox="1">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CA" b="1" dirty="0"/>
              <a:t>SESSION 9 DURÉE : 1h20</a:t>
            </a:r>
            <a:endParaRPr lang="en-US" b="1" dirty="0"/>
          </a:p>
          <a:p>
            <a:pPr marL="0" indent="0">
              <a:buNone/>
            </a:pPr>
            <a:r>
              <a:rPr lang="en-US" dirty="0"/>
              <a:t>______________________________________________________________________________</a:t>
            </a:r>
          </a:p>
          <a:p>
            <a:pPr marL="0" indent="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EXPLICATION</a:t>
            </a:r>
            <a:endParaRPr lang="en-US" dirty="0"/>
          </a:p>
          <a:p>
            <a:r>
              <a:rPr lang="en-US" i="1" dirty="0"/>
              <a:t>Nous allons maintenant entamer notre dernière session, qui se concentre sur les techniques d'autosoins et de relaxation pour soutenir les parents/aidants.</a:t>
            </a:r>
            <a:endParaRPr lang="en-US" i="1" noProof="0" dirty="0"/>
          </a:p>
          <a:p>
            <a:endParaRPr lang="en-US" noProof="0" dirty="0"/>
          </a:p>
        </p:txBody>
      </p:sp>
      <p:sp>
        <p:nvSpPr>
          <p:cNvPr id="3" name="Slide Image Placeholder 2">
            <a:extLst>
              <a:ext uri="{FF2B5EF4-FFF2-40B4-BE49-F238E27FC236}">
                <a16:creationId xmlns:a16="http://schemas.microsoft.com/office/drawing/2014/main" id="{60E38F30-DC87-030E-6771-223E8ECE8509}"/>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271596A8-599C-1E3B-464D-B533A7C1262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106</a:t>
            </a:fld>
            <a:endParaRPr lang="en-US" sz="1200" dirty="0">
              <a:latin typeface="+mn-lt"/>
            </a:endParaRPr>
          </a:p>
        </p:txBody>
      </p:sp>
    </p:spTree>
    <p:extLst>
      <p:ext uri="{BB962C8B-B14F-4D97-AF65-F5344CB8AC3E}">
        <p14:creationId xmlns:p14="http://schemas.microsoft.com/office/powerpoint/2010/main" val="52612916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S'ADAPTER AU CONTEXTE</a:t>
            </a:r>
          </a:p>
          <a:p>
            <a:r>
              <a:rPr lang="en-US" dirty="0"/>
              <a:t>Cette histoire peut être adaptée au contexte. </a:t>
            </a:r>
          </a:p>
          <a:p>
            <a:pPr marL="0" indent="0">
              <a:buNone/>
            </a:pPr>
            <a:r>
              <a:rPr lang="en-US" dirty="0"/>
              <a:t>______________________________________________________________________________</a:t>
            </a:r>
          </a:p>
          <a:p>
            <a:pPr marL="0" indent="0">
              <a:buNone/>
            </a:pPr>
            <a:endParaRPr lang="en-US" dirty="0"/>
          </a:p>
          <a:p>
            <a:pPr marL="0" indent="0">
              <a:buNone/>
            </a:pPr>
            <a:r>
              <a:rPr lang="en-US" b="1" dirty="0"/>
              <a:t>DISCUSSION EN PLÉNIÈRE</a:t>
            </a:r>
          </a:p>
          <a:p>
            <a:r>
              <a:rPr lang="en-US" dirty="0"/>
              <a:t>Demandez à un participant de lire l'histoire sur la diapositive. </a:t>
            </a:r>
          </a:p>
          <a:p>
            <a:r>
              <a:rPr lang="en-US" i="1" dirty="0"/>
              <a:t>Que pensez-vous qu'Anousheh ressente ? </a:t>
            </a:r>
          </a:p>
          <a:p>
            <a:pPr lvl="1"/>
            <a:r>
              <a:rPr lang="en-US" i="1" dirty="0"/>
              <a:t>Quelles sont les émotions qu'il ressent probablement ? </a:t>
            </a:r>
          </a:p>
          <a:p>
            <a:pPr lvl="1"/>
            <a:r>
              <a:rPr lang="en-US" i="1" dirty="0"/>
              <a:t>Pourquoi avez-vous choisi cette émotion ? Qu'est-ce qui vous fait penser qu'Anousheh ressent cela ? </a:t>
            </a:r>
          </a:p>
          <a:p>
            <a:pPr lvl="1"/>
            <a:r>
              <a:rPr lang="en-US" i="1" dirty="0"/>
              <a:t>Dans quelles autres situations peut-on ressentir une émotion similaire ? </a:t>
            </a:r>
          </a:p>
          <a:p>
            <a:r>
              <a:rPr lang="en-US" dirty="0"/>
              <a:t>Écrire les émotions sur un tableau de conférence </a:t>
            </a:r>
          </a:p>
          <a:p>
            <a:endParaRPr lang="en-US" dirty="0"/>
          </a:p>
          <a:p>
            <a:pPr marL="0" indent="0">
              <a:buNone/>
            </a:pPr>
            <a:r>
              <a:rPr lang="en-US" b="1" dirty="0"/>
              <a:t>CONCLUSION</a:t>
            </a:r>
          </a:p>
          <a:p>
            <a:r>
              <a:rPr lang="en-US" i="1" dirty="0"/>
              <a:t>Anousheh ressent probablement toute une série d'émotions différentes</a:t>
            </a:r>
          </a:p>
          <a:p>
            <a:pPr lvl="1"/>
            <a:r>
              <a:rPr lang="en-US" i="1" dirty="0"/>
              <a:t>Certains jours, il peut se sentir plus en colère</a:t>
            </a:r>
          </a:p>
          <a:p>
            <a:pPr lvl="1"/>
            <a:r>
              <a:rPr lang="en-US" i="1" dirty="0"/>
              <a:t>D'autres jours, il peut se sentir plus stressé ou moins sûr de lui.</a:t>
            </a:r>
          </a:p>
          <a:p>
            <a:pPr lvl="1"/>
            <a:r>
              <a:rPr lang="en-US" i="1" dirty="0"/>
              <a:t>D'autres fois, il peut même être heureux, malgré la situation. </a:t>
            </a:r>
          </a:p>
          <a:p>
            <a:r>
              <a:rPr lang="en-US" i="1" dirty="0"/>
              <a:t>Parfois, il peut avoir du mal à comprendre ce qu'il ressent. </a:t>
            </a:r>
          </a:p>
          <a:p>
            <a:r>
              <a:rPr lang="en-US" i="1" dirty="0"/>
              <a:t>C'est tout à fait normal ! </a:t>
            </a:r>
          </a:p>
        </p:txBody>
      </p:sp>
      <p:sp>
        <p:nvSpPr>
          <p:cNvPr id="6" name="Slide Image Placeholder 5">
            <a:extLst>
              <a:ext uri="{FF2B5EF4-FFF2-40B4-BE49-F238E27FC236}">
                <a16:creationId xmlns:a16="http://schemas.microsoft.com/office/drawing/2014/main" id="{0C582EF1-BD4E-26B1-1FFC-1D3FD616EB17}"/>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26855673-2153-894E-C510-97692BE97B1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107</a:t>
            </a:fld>
            <a:endParaRPr lang="en-US" sz="1200" dirty="0">
              <a:latin typeface="+mn-lt"/>
            </a:endParaRPr>
          </a:p>
        </p:txBody>
      </p:sp>
    </p:spTree>
    <p:extLst>
      <p:ext uri="{BB962C8B-B14F-4D97-AF65-F5344CB8AC3E}">
        <p14:creationId xmlns:p14="http://schemas.microsoft.com/office/powerpoint/2010/main" val="93418619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DISCUSSION EN PLÉNIÈRE</a:t>
            </a:r>
            <a:endParaRPr lang="en-US" dirty="0"/>
          </a:p>
          <a:p>
            <a:r>
              <a:rPr lang="en-US" i="1" dirty="0"/>
              <a:t>Quelles conséquences pensez-vous que la situation vécue par Anousheh peut avoir sur son bien-être ?</a:t>
            </a:r>
          </a:p>
          <a:p>
            <a:pPr lvl="1"/>
            <a:r>
              <a:rPr lang="en-US" i="1" dirty="0"/>
              <a:t>Dort-il bien ? </a:t>
            </a:r>
          </a:p>
          <a:p>
            <a:pPr lvl="1"/>
            <a:r>
              <a:rPr lang="en-US" i="1" dirty="0"/>
              <a:t>Mange-t-il bien ? </a:t>
            </a:r>
          </a:p>
          <a:p>
            <a:pPr lvl="1"/>
            <a:r>
              <a:rPr lang="en-US" i="1" dirty="0"/>
              <a:t>Que fait-il pendant la journée ? </a:t>
            </a:r>
          </a:p>
          <a:p>
            <a:pPr marL="0" lvl="0" indent="0">
              <a:buNone/>
            </a:pPr>
            <a:endParaRPr lang="en-US" i="1" dirty="0"/>
          </a:p>
          <a:p>
            <a:pPr marL="0" lvl="0" indent="0">
              <a:buNone/>
            </a:pPr>
            <a:r>
              <a:rPr lang="en-US" b="1" i="0" dirty="0"/>
              <a:t>EXPLICATION</a:t>
            </a:r>
          </a:p>
          <a:p>
            <a:r>
              <a:rPr lang="en-US" i="1" dirty="0"/>
              <a:t>Des situations comme celles dans lesquelles se trouve Anousheh peuvent causer beaucoup de stress et avoir des conséquences à long terme sur le bien-être d'une personne. </a:t>
            </a:r>
          </a:p>
          <a:p>
            <a:r>
              <a:rPr lang="en-US" i="1" dirty="0"/>
              <a:t>Il est très difficile d'être parent et il y a de nombreuses occasions où les parents/aidants peuvent se sentir dépassés et peu sûrs d'eux. </a:t>
            </a:r>
          </a:p>
          <a:p>
            <a:r>
              <a:rPr lang="en-US" i="1" dirty="0"/>
              <a:t>L'environnement extérieur peut ajouter une pression supplémentaire, comme dans le cas d'Anousheh. C'est le cas d'Anousheh :</a:t>
            </a:r>
          </a:p>
          <a:p>
            <a:pPr lvl="1"/>
            <a:r>
              <a:rPr lang="en-US" i="1" dirty="0"/>
              <a:t>Défis économiques</a:t>
            </a:r>
          </a:p>
          <a:p>
            <a:pPr lvl="1"/>
            <a:r>
              <a:rPr lang="en-US" i="1" dirty="0"/>
              <a:t>Un environnement instable</a:t>
            </a:r>
          </a:p>
          <a:p>
            <a:pPr lvl="1"/>
            <a:r>
              <a:rPr lang="en-US" i="1" dirty="0"/>
              <a:t>La guerre</a:t>
            </a:r>
          </a:p>
          <a:p>
            <a:pPr lvl="1"/>
            <a:r>
              <a:rPr lang="en-US" i="1" dirty="0"/>
              <a:t>Tensions familiales</a:t>
            </a:r>
          </a:p>
          <a:p>
            <a:r>
              <a:rPr lang="en-US" i="1" dirty="0"/>
              <a:t>Ces facteurs externes peuvent générer du stress et le corps réagit par des réponses physiques, mentales et émotionnelles. </a:t>
            </a:r>
          </a:p>
          <a:p>
            <a:pPr lvl="0"/>
            <a:r>
              <a:rPr lang="en-US" i="1" dirty="0"/>
              <a:t>Le stress est un élément normal de la vie, mais il est dangereux lorsqu'il persiste sans être soulagé. </a:t>
            </a:r>
          </a:p>
          <a:p>
            <a:pPr lvl="0"/>
            <a:r>
              <a:rPr lang="en-US" i="1" dirty="0"/>
              <a:t>Dans certains cas, le stress fait tellement partie de notre vie que nous ne nous en rendons même plus compte. </a:t>
            </a:r>
          </a:p>
        </p:txBody>
      </p:sp>
      <p:sp>
        <p:nvSpPr>
          <p:cNvPr id="6" name="Slide Image Placeholder 5">
            <a:extLst>
              <a:ext uri="{FF2B5EF4-FFF2-40B4-BE49-F238E27FC236}">
                <a16:creationId xmlns:a16="http://schemas.microsoft.com/office/drawing/2014/main" id="{28B4A963-C38B-2EF0-5436-AEC2BA948276}"/>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7A2C4668-E7CA-5211-8FD5-AB4A38C0CF8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108</a:t>
            </a:fld>
            <a:endParaRPr lang="en-US" sz="1200" dirty="0">
              <a:latin typeface="+mn-lt"/>
            </a:endParaRPr>
          </a:p>
        </p:txBody>
      </p:sp>
    </p:spTree>
    <p:extLst>
      <p:ext uri="{BB962C8B-B14F-4D97-AF65-F5344CB8AC3E}">
        <p14:creationId xmlns:p14="http://schemas.microsoft.com/office/powerpoint/2010/main" val="419431777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DISCUSSION EN PLÉNIÈRE</a:t>
            </a:r>
          </a:p>
          <a:p>
            <a:r>
              <a:rPr lang="en-US" dirty="0"/>
              <a:t>Diriger une discussion sur la base des questions figurant sur la diapositive.</a:t>
            </a:r>
          </a:p>
          <a:p>
            <a:endParaRPr lang="en-US"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EXPLICATION</a:t>
            </a:r>
            <a:endParaRPr lang="en-US" dirty="0"/>
          </a:p>
          <a:p>
            <a:r>
              <a:rPr lang="en-US" i="1" dirty="0"/>
              <a:t>Lorsque les aidants/parents sont inquiets ou stressés, cela se répercute sur les enfants.</a:t>
            </a:r>
          </a:p>
          <a:p>
            <a:pPr lvl="1"/>
            <a:r>
              <a:rPr lang="en-US" i="1" dirty="0"/>
              <a:t>Les enfants, surtout les plus jeunes, reflètent les émotions de leurs parents. Si les parents sont stressés et se comportent de manière agressive, ils peuvent être agressifs à leur tour. </a:t>
            </a:r>
          </a:p>
          <a:p>
            <a:pPr lvl="1"/>
            <a:r>
              <a:rPr lang="en-US" i="1" dirty="0"/>
              <a:t>Lorsque les parents/aidants sont inquiets ou stressés, les enfants peuvent adopter des comportements indésirables ou faire des choses qu'ils pensent utiles à la situation, ce qui peut avoir des conséquences négatives. </a:t>
            </a:r>
          </a:p>
          <a:p>
            <a:pPr lvl="1"/>
            <a:r>
              <a:rPr lang="en-US" i="1" dirty="0"/>
              <a:t>Même si les parents ou les personnes qui s'occupent des enfants ne crient pas lorsqu'ils sont stressés, les enfants ressentent la tension, ce qui peut les placer dans un sentiment constant de danger. Cette situation est très néfaste pour le développement de leur cerveau.</a:t>
            </a:r>
          </a:p>
          <a:p>
            <a:r>
              <a:rPr lang="en-US" i="1" dirty="0"/>
              <a:t>C'est pourquoi il est important d'apprendre à gérer le stress :</a:t>
            </a:r>
          </a:p>
          <a:p>
            <a:pPr lvl="1"/>
            <a:r>
              <a:rPr lang="en-US" i="1" dirty="0"/>
              <a:t>Notre propre bien-être</a:t>
            </a:r>
          </a:p>
          <a:p>
            <a:pPr lvl="1"/>
            <a:r>
              <a:rPr lang="en-US" i="1" dirty="0"/>
              <a:t>La création d'un environnement familial positif et stable</a:t>
            </a:r>
          </a:p>
          <a:p>
            <a:pPr lvl="0"/>
            <a:r>
              <a:rPr lang="en-US" i="1" dirty="0"/>
              <a:t>Les parents/aidants doivent être capables de s'occuper d'eux-mêmes pour pouvoir s'occuper des autres.</a:t>
            </a:r>
          </a:p>
        </p:txBody>
      </p:sp>
      <p:sp>
        <p:nvSpPr>
          <p:cNvPr id="6" name="Slide Image Placeholder 5">
            <a:extLst>
              <a:ext uri="{FF2B5EF4-FFF2-40B4-BE49-F238E27FC236}">
                <a16:creationId xmlns:a16="http://schemas.microsoft.com/office/drawing/2014/main" id="{C6773533-8389-037D-2B84-559A7F8B20ED}"/>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75F679D6-09DD-2722-9FCA-6FA7FA14634E}"/>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109</a:t>
            </a:fld>
            <a:endParaRPr lang="en-US" sz="1200" dirty="0">
              <a:latin typeface="+mn-lt"/>
            </a:endParaRPr>
          </a:p>
        </p:txBody>
      </p:sp>
    </p:spTree>
    <p:extLst>
      <p:ext uri="{BB962C8B-B14F-4D97-AF65-F5344CB8AC3E}">
        <p14:creationId xmlns:p14="http://schemas.microsoft.com/office/powerpoint/2010/main" val="1219729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8" y="4229100"/>
            <a:ext cx="6143625" cy="54419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dirty="0"/>
              <a:t>EXPLICATION</a:t>
            </a:r>
            <a:endParaRPr lang="en-US" noProof="0" dirty="0"/>
          </a:p>
          <a:p>
            <a:r>
              <a:rPr lang="en-US" i="1" noProof="0" dirty="0"/>
              <a:t>L'attachement est mentionné au tout début des normes minimales pour la protection des enfants dans l'action humanitaire, dans la première phrase du premier principe. </a:t>
            </a:r>
          </a:p>
          <a:p>
            <a:r>
              <a:rPr lang="en-US" noProof="0" dirty="0"/>
              <a:t>Présenter la diapositive</a:t>
            </a:r>
          </a:p>
          <a:p>
            <a:r>
              <a:rPr lang="en-US" i="1" noProof="0" dirty="0"/>
              <a:t>Quelqu'un peut-il expliquer ce que l'on entend par "attachement" ? </a:t>
            </a:r>
          </a:p>
        </p:txBody>
      </p:sp>
      <p:sp>
        <p:nvSpPr>
          <p:cNvPr id="6" name="Slide Image Placeholder 5">
            <a:extLst>
              <a:ext uri="{FF2B5EF4-FFF2-40B4-BE49-F238E27FC236}">
                <a16:creationId xmlns:a16="http://schemas.microsoft.com/office/drawing/2014/main" id="{9CF97EF3-BD12-5A71-2EFA-74626F29824A}"/>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FEF65B98-1B24-6899-5F6E-64CC8A2B9AA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11</a:t>
            </a:fld>
            <a:endParaRPr lang="en-US" sz="1200" dirty="0">
              <a:latin typeface="+mn-lt"/>
            </a:endParaRPr>
          </a:p>
        </p:txBody>
      </p:sp>
    </p:spTree>
    <p:extLst>
      <p:ext uri="{BB962C8B-B14F-4D97-AF65-F5344CB8AC3E}">
        <p14:creationId xmlns:p14="http://schemas.microsoft.com/office/powerpoint/2010/main" val="388892574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S'ADAPTER AU CONTEXTE</a:t>
            </a:r>
          </a:p>
          <a:p>
            <a:r>
              <a:rPr lang="en-US" dirty="0"/>
              <a:t>Il peut être adapté en fonction des normes et pratiques locales.</a:t>
            </a:r>
          </a:p>
          <a:p>
            <a:pPr marL="0" indent="0">
              <a:buNone/>
            </a:pPr>
            <a:r>
              <a:rPr lang="en-US" dirty="0"/>
              <a:t>______________________________________________________________________________</a:t>
            </a:r>
          </a:p>
          <a:p>
            <a:pPr marL="0" indent="0">
              <a:buNone/>
            </a:pPr>
            <a:endParaRPr lang="en-US" dirty="0"/>
          </a:p>
          <a:p>
            <a:pPr marL="0" indent="0">
              <a:buNone/>
            </a:pPr>
            <a:r>
              <a:rPr lang="en-US" b="1" dirty="0"/>
              <a:t>DISCUSSION EN PLÉNIÈRE</a:t>
            </a:r>
          </a:p>
          <a:p>
            <a:r>
              <a:rPr lang="en-US" i="1" dirty="0"/>
              <a:t>Les gens peuvent utiliser des stratégies positives ou négatives pour faire face au stress.</a:t>
            </a:r>
          </a:p>
          <a:p>
            <a:r>
              <a:rPr lang="en-US" i="1" dirty="0"/>
              <a:t>Selon vous, quelles sont les stratégies négatives qu'Anousheh pourrait utiliser pour gérer le stress ? </a:t>
            </a:r>
          </a:p>
          <a:p>
            <a:pPr lvl="1"/>
            <a:r>
              <a:rPr lang="en-US" dirty="0"/>
              <a:t>Il pouvait frapper ou crier sur ses enfants pour qu'ils se tiennent tranquilles. </a:t>
            </a:r>
          </a:p>
          <a:p>
            <a:pPr lvl="1"/>
            <a:r>
              <a:rPr lang="en-US" dirty="0"/>
              <a:t>Il pouvait fumer</a:t>
            </a:r>
          </a:p>
          <a:p>
            <a:pPr lvl="0"/>
            <a:r>
              <a:rPr lang="en-US" i="1" dirty="0"/>
              <a:t>Quelles pourraient être des stratégies d'adaptation positives ? </a:t>
            </a:r>
          </a:p>
          <a:p>
            <a:pPr lvl="1"/>
            <a:r>
              <a:rPr lang="en-US" dirty="0"/>
              <a:t>Cliquez pour afficher la diapositive</a:t>
            </a:r>
          </a:p>
          <a:p>
            <a:pPr lvl="1"/>
            <a:r>
              <a:rPr lang="en-US" dirty="0"/>
              <a:t>Présenter la diapositive</a:t>
            </a:r>
          </a:p>
          <a:p>
            <a:pPr lvl="0"/>
            <a:r>
              <a:rPr lang="en-US" i="1" dirty="0"/>
              <a:t>Comment les stratégies d'adaptation positives aident-elles Anousheh ? </a:t>
            </a:r>
          </a:p>
          <a:p>
            <a:pPr lvl="1"/>
            <a:r>
              <a:rPr lang="en-US" dirty="0"/>
              <a:t>Les stratégies d'adaptation ne changeront pas la situation d'Anousheh : les problèmes à l'origine du stress ne disparaissent pas, mais ces stratégies peuvent l'aider à rester calme. </a:t>
            </a:r>
          </a:p>
          <a:p>
            <a:pPr lvl="1"/>
            <a:r>
              <a:rPr lang="en-US" dirty="0"/>
              <a:t>Lorsque nous sommes calmes, nous réagissons mieux aux problèmes qui sont à l'origine de notre stress et nous pouvons prendre de meilleures décisions. </a:t>
            </a:r>
          </a:p>
          <a:p>
            <a:pPr lvl="1"/>
            <a:r>
              <a:rPr lang="en-US" dirty="0"/>
              <a:t>Nous pouvons mieux réfléchir aux causes de notre stress et essayer de trouver des moyens de le résoudre, ou demander de l'aide à notre famille, à nos amis ou à des organismes spécialisés si nécessaire. </a:t>
            </a:r>
          </a:p>
          <a:p>
            <a:pPr lvl="0"/>
            <a:r>
              <a:rPr lang="en-US" i="1" dirty="0"/>
              <a:t>Quelles stratégies d'adaptation utilisez-vous pour vous calmer lorsque vous vous sentez stressé ou débordé ? </a:t>
            </a:r>
          </a:p>
          <a:p>
            <a:endParaRPr lang="en-US" dirty="0"/>
          </a:p>
          <a:p>
            <a:endParaRPr lang="en-US" dirty="0"/>
          </a:p>
        </p:txBody>
      </p:sp>
      <p:sp>
        <p:nvSpPr>
          <p:cNvPr id="6" name="Slide Image Placeholder 5">
            <a:extLst>
              <a:ext uri="{FF2B5EF4-FFF2-40B4-BE49-F238E27FC236}">
                <a16:creationId xmlns:a16="http://schemas.microsoft.com/office/drawing/2014/main" id="{2508AB30-1A65-B4A5-9AB9-127EA3192173}"/>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0297A3EE-A69E-6CEC-B33B-97AC9019EE4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110</a:t>
            </a:fld>
            <a:endParaRPr lang="en-US" sz="1200" dirty="0">
              <a:latin typeface="+mn-lt"/>
            </a:endParaRPr>
          </a:p>
        </p:txBody>
      </p:sp>
    </p:spTree>
    <p:extLst>
      <p:ext uri="{BB962C8B-B14F-4D97-AF65-F5344CB8AC3E}">
        <p14:creationId xmlns:p14="http://schemas.microsoft.com/office/powerpoint/2010/main" val="134878199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EXPLICATION</a:t>
            </a:r>
            <a:endParaRPr lang="en-US" dirty="0"/>
          </a:p>
          <a:p>
            <a:r>
              <a:rPr lang="en-US" i="1" dirty="0"/>
              <a:t>Nous allons maintenant nous pencher sur la relaxation et sur certaines techniques de relaxation et d'autosoins que nous pouvons partager avec les parents et les aidants.</a:t>
            </a:r>
          </a:p>
          <a:p>
            <a:r>
              <a:rPr lang="en-US" i="0" dirty="0"/>
              <a:t>Présenter la diapositive</a:t>
            </a:r>
          </a:p>
          <a:p>
            <a:pPr lvl="1"/>
            <a:r>
              <a:rPr lang="en-US" i="1" dirty="0"/>
              <a:t>Atteindre un état de relaxation signifie amener nos émotions à un état plus calme et plus paisible.</a:t>
            </a:r>
          </a:p>
          <a:p>
            <a:pPr lvl="1"/>
            <a:r>
              <a:rPr lang="en-US" i="1" dirty="0"/>
              <a:t>Lorsque le stress affecte le fonctionnement normal d'une personne, la relaxation s'est avérée efficace pour réduire le stress.</a:t>
            </a:r>
          </a:p>
          <a:p>
            <a:pPr lvl="0"/>
            <a:r>
              <a:rPr lang="en-US" i="1" dirty="0"/>
              <a:t>Nous allons expérimenter quelques exercices de relaxation que vous pouvez enseigner aux parents et aux aidants.</a:t>
            </a:r>
          </a:p>
        </p:txBody>
      </p:sp>
      <p:sp>
        <p:nvSpPr>
          <p:cNvPr id="6" name="Slide Image Placeholder 5">
            <a:extLst>
              <a:ext uri="{FF2B5EF4-FFF2-40B4-BE49-F238E27FC236}">
                <a16:creationId xmlns:a16="http://schemas.microsoft.com/office/drawing/2014/main" id="{7C957D9D-96A2-BB9E-EECE-10AE6D947BC1}"/>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A7D2FB71-359A-2B59-6C2B-B6C3AA8712A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111</a:t>
            </a:fld>
            <a:endParaRPr lang="en-US" sz="1200" dirty="0">
              <a:latin typeface="+mn-lt"/>
            </a:endParaRPr>
          </a:p>
        </p:txBody>
      </p:sp>
    </p:spTree>
    <p:extLst>
      <p:ext uri="{BB962C8B-B14F-4D97-AF65-F5344CB8AC3E}">
        <p14:creationId xmlns:p14="http://schemas.microsoft.com/office/powerpoint/2010/main" val="380672578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S'ADAPTER AU CONTEXTE</a:t>
            </a:r>
          </a:p>
          <a:p>
            <a:r>
              <a:rPr lang="en-US" dirty="0"/>
              <a:t>Les techniques du manuel du participant doivent être adaptées au contexte.  </a:t>
            </a:r>
          </a:p>
          <a:p>
            <a:pPr marL="0" indent="0">
              <a:buNone/>
            </a:pPr>
            <a:r>
              <a:rPr lang="en-US" dirty="0"/>
              <a:t>______________________________________________________________________________</a:t>
            </a:r>
          </a:p>
          <a:p>
            <a:pPr marL="0" indent="0">
              <a:buNone/>
            </a:pPr>
            <a:endParaRPr lang="en-US" dirty="0"/>
          </a:p>
          <a:p>
            <a:pPr marL="0" indent="0">
              <a:buNone/>
            </a:pPr>
            <a:r>
              <a:rPr lang="en-US" b="1" dirty="0"/>
              <a:t>INTRODUCTION</a:t>
            </a:r>
          </a:p>
          <a:p>
            <a:pPr marL="171450" indent="-171450"/>
            <a:r>
              <a:rPr lang="en-US" b="0" dirty="0"/>
              <a:t>Répartir les participants en groupes de 3 personnes</a:t>
            </a:r>
          </a:p>
          <a:p>
            <a:pPr marL="171450" indent="-171450"/>
            <a:r>
              <a:rPr lang="en-US" b="0" dirty="0"/>
              <a:t>Guidez les participants vers les </a:t>
            </a:r>
            <a:r>
              <a:rPr lang="en-US" b="1" dirty="0"/>
              <a:t>pages 53-57 du manuel : Boîte à outils pour les techniques de relaxation et d'autosoins.</a:t>
            </a:r>
          </a:p>
          <a:p>
            <a:pPr marL="625475"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1" dirty="0"/>
              <a:t>Il s'agit d'une "boîte à outils" de techniques de relaxation et de soins personnels. </a:t>
            </a:r>
          </a:p>
          <a:p>
            <a:pPr marL="625475"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1" dirty="0"/>
              <a:t>Vous pouvez partager cette information avec les parents et les aidants. </a:t>
            </a:r>
          </a:p>
          <a:p>
            <a:pPr marL="625475"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1" dirty="0"/>
              <a:t>Vous les reconnaîtrez peut-être, car nombre d'entre elles sont également des techniques d'autogestion de la santé destinées aux </a:t>
            </a:r>
            <a:r>
              <a:rPr lang="en-US" i="1" dirty="0" err="1"/>
              <a:t>gestionnaires</a:t>
            </a:r>
            <a:r>
              <a:rPr lang="en-US" i="1" dirty="0"/>
              <a:t> de </a:t>
            </a:r>
            <a:r>
              <a:rPr lang="en-US" i="1" dirty="0" err="1"/>
              <a:t>cas</a:t>
            </a:r>
            <a:r>
              <a:rPr lang="en-US" i="1" dirty="0"/>
              <a:t> et présentées dans le cadre des modules de formation à la gestion de cas de niveau 1 et de niveau 2.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1" dirty="0"/>
              <a:t>Dans vos groupes :</a:t>
            </a:r>
          </a:p>
          <a:p>
            <a:pPr marL="625475"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1" dirty="0"/>
              <a:t>Sélectionner 1 à 2 techniques de relaxation à enseigner à l'autre</a:t>
            </a:r>
          </a:p>
          <a:p>
            <a:pPr marL="625475"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1" dirty="0"/>
              <a:t>À tour de rôle, les membres de l'équipe apprennent les techniques en faisant semblant d'être des aidants. </a:t>
            </a:r>
          </a:p>
          <a:p>
            <a:pPr marL="171450" indent="-171450"/>
            <a:endParaRPr lang="en-US" b="1" dirty="0"/>
          </a:p>
          <a:p>
            <a:pPr marL="0" indent="0">
              <a:buNone/>
            </a:pPr>
            <a:endParaRPr lang="en-US" b="1" dirty="0"/>
          </a:p>
          <a:p>
            <a:pPr marL="0" indent="0">
              <a:buNone/>
            </a:pPr>
            <a:r>
              <a:rPr lang="en-US" b="1" dirty="0"/>
              <a:t>TRAVAIL DE GROUPE (15 minutes)</a:t>
            </a:r>
          </a:p>
          <a:p>
            <a:pPr marL="171450" indent="-171450"/>
            <a:r>
              <a:rPr lang="en-US" b="0" dirty="0"/>
              <a:t>Laisser 15 minutes aux participants pour compléter le questionnaire</a:t>
            </a:r>
          </a:p>
          <a:p>
            <a:pPr marL="0" indent="0">
              <a:buNone/>
            </a:pPr>
            <a:endParaRPr lang="en-US" b="1" dirty="0"/>
          </a:p>
          <a:p>
            <a:pPr marL="0" indent="0">
              <a:buNone/>
            </a:pPr>
            <a:r>
              <a:rPr lang="en-US" b="1" dirty="0"/>
              <a:t>DISCUSSION EN PLÉNIÈRE</a:t>
            </a:r>
          </a:p>
          <a:p>
            <a:r>
              <a:rPr lang="en-US" i="1" dirty="0"/>
              <a:t>Qu'avez-vous pensé des techniques de relaxation et de soins personnels ? </a:t>
            </a:r>
          </a:p>
          <a:p>
            <a:r>
              <a:rPr lang="en-US" i="1" dirty="0"/>
              <a:t>En avez-vous trouvé qui, selon vous, pourraient être utiles aux aidants ? </a:t>
            </a:r>
          </a:p>
          <a:p>
            <a:r>
              <a:rPr lang="en-US" i="1" dirty="0"/>
              <a:t>Quelqu'un en connaît-il d'autres qui ont disparu ? </a:t>
            </a:r>
          </a:p>
        </p:txBody>
      </p:sp>
      <p:sp>
        <p:nvSpPr>
          <p:cNvPr id="6" name="Slide Image Placeholder 5">
            <a:extLst>
              <a:ext uri="{FF2B5EF4-FFF2-40B4-BE49-F238E27FC236}">
                <a16:creationId xmlns:a16="http://schemas.microsoft.com/office/drawing/2014/main" id="{6FAE88F8-AF80-6876-3F28-C67FC9E7D276}"/>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6EE7EE62-F4EF-54D8-A59F-24CC89F9A59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112</a:t>
            </a:fld>
            <a:endParaRPr lang="en-US" sz="1200" dirty="0">
              <a:latin typeface="+mn-lt"/>
            </a:endParaRPr>
          </a:p>
        </p:txBody>
      </p:sp>
    </p:spTree>
    <p:extLst>
      <p:ext uri="{BB962C8B-B14F-4D97-AF65-F5344CB8AC3E}">
        <p14:creationId xmlns:p14="http://schemas.microsoft.com/office/powerpoint/2010/main" val="173386017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9" name="Google Shape;529;p18:notes"/>
          <p:cNvSpPr txBox="1">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EXPLICATION</a:t>
            </a:r>
            <a:endParaRPr lang="en-US" dirty="0"/>
          </a:p>
          <a:p>
            <a:r>
              <a:rPr lang="en-US" noProof="0" dirty="0"/>
              <a:t>Présenter la diapositive</a:t>
            </a:r>
          </a:p>
          <a:p>
            <a:r>
              <a:rPr lang="en-US" i="1" dirty="0">
                <a:sym typeface="Helvetica Neue"/>
              </a:rPr>
              <a:t>Quelqu'un a-t-il des questions à poser ou des précisions à demander ?</a:t>
            </a:r>
            <a:endParaRPr lang="en-US" i="1" dirty="0"/>
          </a:p>
        </p:txBody>
      </p:sp>
      <p:sp>
        <p:nvSpPr>
          <p:cNvPr id="3" name="Slide Image Placeholder 2">
            <a:extLst>
              <a:ext uri="{FF2B5EF4-FFF2-40B4-BE49-F238E27FC236}">
                <a16:creationId xmlns:a16="http://schemas.microsoft.com/office/drawing/2014/main" id="{D2EDA585-B4DA-7579-913C-918DB5A8434B}"/>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74B5D49B-40F9-A3C4-B903-A11F903C29D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113</a:t>
            </a:fld>
            <a:endParaRPr lang="en-US" sz="1200" dirty="0">
              <a:latin typeface="+mn-lt"/>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CA" b="1" dirty="0"/>
              <a:t>SESSION 10 DURÉE : 0h30</a:t>
            </a:r>
            <a:endParaRPr lang="en-US" b="1" dirty="0"/>
          </a:p>
        </p:txBody>
      </p:sp>
      <p:sp>
        <p:nvSpPr>
          <p:cNvPr id="4" name="Google Shape;725;p48:notes">
            <a:extLst>
              <a:ext uri="{FF2B5EF4-FFF2-40B4-BE49-F238E27FC236}">
                <a16:creationId xmlns:a16="http://schemas.microsoft.com/office/drawing/2014/main" id="{6E06DDCC-98AC-3E83-FA27-D70FE56E927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114</a:t>
            </a:fld>
            <a:endParaRPr lang="en-US" sz="1200" dirty="0">
              <a:latin typeface="+mn-lt"/>
            </a:endParaRPr>
          </a:p>
        </p:txBody>
      </p:sp>
    </p:spTree>
    <p:extLst>
      <p:ext uri="{BB962C8B-B14F-4D97-AF65-F5344CB8AC3E}">
        <p14:creationId xmlns:p14="http://schemas.microsoft.com/office/powerpoint/2010/main" val="219146670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9" name="Google Shape;639;p25:notes"/>
          <p:cNvSpPr txBox="1">
            <a:spLocks noGrp="1"/>
          </p:cNvSpPr>
          <p:nvPr>
            <p:ph type="body" idx="1"/>
          </p:nvPr>
        </p:nvSpPr>
        <p:spPr/>
        <p:txBody>
          <a:bodyPr/>
          <a:lstStyle/>
          <a:p>
            <a:pPr marL="0" indent="0">
              <a:buNone/>
            </a:pPr>
            <a:r>
              <a:rPr lang="en-GB" b="1" dirty="0">
                <a:sym typeface="Arial"/>
              </a:rPr>
              <a:t>INTRODUCTION</a:t>
            </a:r>
          </a:p>
          <a:p>
            <a:r>
              <a:rPr lang="en-GB" dirty="0">
                <a:sym typeface="Arial"/>
              </a:rPr>
              <a:t>Guidez les participants vers la </a:t>
            </a:r>
            <a:r>
              <a:rPr lang="en-GB" b="1" dirty="0">
                <a:sym typeface="Arial"/>
              </a:rPr>
              <a:t>page 58 du manuel : Objectifs d'apprentissage</a:t>
            </a:r>
          </a:p>
          <a:p>
            <a:r>
              <a:rPr lang="en-GB" i="1" dirty="0">
                <a:sym typeface="Arial"/>
              </a:rPr>
              <a:t>Il est important de prendre le temps de revoir les objectifs d'apprentissage (</a:t>
            </a:r>
            <a:r>
              <a:rPr lang="en-GB" b="1" i="1" dirty="0">
                <a:sym typeface="Arial"/>
              </a:rPr>
              <a:t>cahier d'exercices, page 38</a:t>
            </a:r>
            <a:r>
              <a:rPr lang="en-GB" i="1" dirty="0">
                <a:sym typeface="Arial"/>
              </a:rPr>
              <a:t>) et de réfléchir à vos réalisations à la fin de cette formation. </a:t>
            </a:r>
          </a:p>
          <a:p>
            <a:r>
              <a:rPr lang="en-GB" i="1" dirty="0">
                <a:sym typeface="Arial"/>
              </a:rPr>
              <a:t>Certains objectifs d'apprentissage peuvent nécessiter davantage d'informations, de pratique ou de soutien de la part du superviseur pour être pleinement atteints.</a:t>
            </a:r>
          </a:p>
          <a:p>
            <a:r>
              <a:rPr lang="en-GB" i="1" dirty="0">
                <a:sym typeface="Arial"/>
              </a:rPr>
              <a:t>Revenez sur la formation d'aujourd'hui et répondez aux questions sur les objectifs d'apprentissage dans votre cahier d'exercices. </a:t>
            </a:r>
          </a:p>
          <a:p>
            <a:pPr marL="0" indent="0">
              <a:buNone/>
            </a:pPr>
            <a:endParaRPr lang="en-GB" b="1" dirty="0">
              <a:sym typeface="Arial"/>
            </a:endParaRPr>
          </a:p>
          <a:p>
            <a:pPr marL="0" indent="0">
              <a:buNone/>
            </a:pPr>
            <a:r>
              <a:rPr lang="en-GB" b="1" dirty="0">
                <a:sym typeface="Arial"/>
              </a:rPr>
              <a:t>TRAVAIL INDIVIDUEL (5 minutes)</a:t>
            </a:r>
            <a:endParaRPr lang="en-GB" i="1" dirty="0">
              <a:sym typeface="Arial"/>
            </a:endParaRPr>
          </a:p>
          <a:p>
            <a:pPr>
              <a:defRPr/>
            </a:pPr>
            <a:r>
              <a:rPr lang="en-GB" dirty="0">
                <a:sym typeface="Arial"/>
              </a:rPr>
              <a:t>Laisser 5 minutes aux participants pour compléter le questionnaire</a:t>
            </a:r>
          </a:p>
          <a:p>
            <a:pPr marL="0" marR="0" lvl="0" indent="0" algn="l" defTabSz="914400" rtl="0" eaLnBrk="1" fontAlgn="auto" latinLnBrk="0" hangingPunct="1">
              <a:lnSpc>
                <a:spcPct val="100000"/>
              </a:lnSpc>
              <a:spcBef>
                <a:spcPts val="0"/>
              </a:spcBef>
              <a:spcAft>
                <a:spcPts val="0"/>
              </a:spcAft>
              <a:buClrTx/>
              <a:buSzTx/>
              <a:buNone/>
              <a:tabLst/>
              <a:defRPr/>
            </a:pPr>
            <a:endParaRPr lang="en-GB" dirty="0">
              <a:sym typeface="Arial"/>
            </a:endParaRPr>
          </a:p>
          <a:p>
            <a:pPr marL="0" marR="0" lvl="0" indent="0" algn="l" defTabSz="914400" rtl="0" eaLnBrk="1" fontAlgn="auto" latinLnBrk="0" hangingPunct="1">
              <a:lnSpc>
                <a:spcPct val="100000"/>
              </a:lnSpc>
              <a:spcBef>
                <a:spcPts val="0"/>
              </a:spcBef>
              <a:spcAft>
                <a:spcPts val="0"/>
              </a:spcAft>
              <a:buClrTx/>
              <a:buSzTx/>
              <a:buNone/>
              <a:tabLst/>
              <a:defRPr/>
            </a:pPr>
            <a:r>
              <a:rPr lang="en-GB" b="1" dirty="0">
                <a:sym typeface="Arial"/>
              </a:rPr>
              <a:t>DISCUSSION PLÉNIÈRE (5 minutes)</a:t>
            </a:r>
          </a:p>
          <a:p>
            <a:r>
              <a:rPr lang="en-GB" dirty="0">
                <a:sym typeface="Arial"/>
              </a:rPr>
              <a:t>Invitez les volontaires à partager leur réflexion</a:t>
            </a:r>
          </a:p>
          <a:p>
            <a:endParaRPr lang="en-GB" i="1" dirty="0">
              <a:sym typeface="Arial"/>
            </a:endParaRPr>
          </a:p>
          <a:p>
            <a:pPr marL="0" indent="0">
              <a:buNone/>
            </a:pPr>
            <a:r>
              <a:rPr lang="en-GB" b="1" dirty="0">
                <a:sym typeface="Arial"/>
              </a:rPr>
              <a:t>INTRODUCTION</a:t>
            </a:r>
          </a:p>
          <a:p>
            <a:r>
              <a:rPr lang="en-GB" dirty="0">
                <a:sym typeface="Arial"/>
              </a:rPr>
              <a:t>Poursuivre à la </a:t>
            </a:r>
            <a:r>
              <a:rPr lang="en-GB" b="1" dirty="0">
                <a:sym typeface="Arial"/>
              </a:rPr>
              <a:t>page 58 du cahier d'exercices : Réflexion</a:t>
            </a:r>
          </a:p>
          <a:p>
            <a:r>
              <a:rPr lang="en-GB" i="1" dirty="0">
                <a:sym typeface="Arial"/>
              </a:rPr>
              <a:t>Qu'est-ce qui vous a surpris ? Qu'est-ce qui vous a posé problème ? Qu'aimeriez-vous apprendre davantage ?</a:t>
            </a:r>
          </a:p>
          <a:p>
            <a:r>
              <a:rPr lang="en-GB" i="1" dirty="0">
                <a:sym typeface="Arial"/>
              </a:rPr>
              <a:t>Notez vos réflexions.</a:t>
            </a:r>
          </a:p>
          <a:p>
            <a:pPr marL="0" indent="0">
              <a:buNone/>
            </a:pPr>
            <a:endParaRPr lang="en-GB" dirty="0">
              <a:sym typeface="Arial"/>
            </a:endParaRPr>
          </a:p>
          <a:p>
            <a:pPr marL="0" indent="0">
              <a:buNone/>
            </a:pPr>
            <a:r>
              <a:rPr lang="en-GB" b="1" dirty="0">
                <a:sym typeface="Arial"/>
              </a:rPr>
              <a:t>TRAVAIL INDIVIDUEL (5 minutes)</a:t>
            </a:r>
          </a:p>
          <a:p>
            <a:r>
              <a:rPr lang="en-GB" dirty="0">
                <a:sym typeface="Arial"/>
              </a:rPr>
              <a:t>Laisser 5 minutes aux participants pour compléter le questionnaire</a:t>
            </a:r>
            <a:endParaRPr lang="en-GB" b="1" dirty="0">
              <a:sym typeface="Arial"/>
            </a:endParaRPr>
          </a:p>
          <a:p>
            <a:pPr marL="0" indent="0">
              <a:buNone/>
            </a:pPr>
            <a:endParaRPr lang="en-GB" dirty="0">
              <a:sym typeface="Arial"/>
            </a:endParaRPr>
          </a:p>
          <a:p>
            <a:pPr marL="0" indent="0">
              <a:buNone/>
            </a:pPr>
            <a:r>
              <a:rPr lang="en-GB" b="1" dirty="0">
                <a:sym typeface="Arial"/>
              </a:rPr>
              <a:t>DISCUSSION PLÉNIÈRE (5 minutes)</a:t>
            </a:r>
          </a:p>
          <a:p>
            <a:r>
              <a:rPr lang="en-GB" dirty="0">
                <a:sym typeface="Arial"/>
              </a:rPr>
              <a:t>Invitez les volontaires à partager leur réflexion</a:t>
            </a:r>
          </a:p>
          <a:p>
            <a:r>
              <a:rPr lang="en-GB" i="0" dirty="0">
                <a:sym typeface="Arial"/>
              </a:rPr>
              <a:t>Remercier les participants pour leur participation</a:t>
            </a:r>
            <a:endParaRPr lang="en-GB" dirty="0">
              <a:sym typeface="Arial"/>
            </a:endParaRPr>
          </a:p>
        </p:txBody>
      </p:sp>
      <p:sp>
        <p:nvSpPr>
          <p:cNvPr id="3" name="Slide Image Placeholder 2">
            <a:extLst>
              <a:ext uri="{FF2B5EF4-FFF2-40B4-BE49-F238E27FC236}">
                <a16:creationId xmlns:a16="http://schemas.microsoft.com/office/drawing/2014/main" id="{02FF7F51-1FCD-6553-7D37-5CF756E73A9C}"/>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4E417C75-9115-B0AE-FE9B-D7AC80FFDE1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115</a:t>
            </a:fld>
            <a:endParaRPr lang="en-US" sz="1200" dirty="0">
              <a:latin typeface="+mn-l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type="body" idx="1"/>
          </p:nvPr>
        </p:nvSpPr>
        <p:spPr>
          <a:xfrm>
            <a:off x="477838" y="4229100"/>
            <a:ext cx="6143625" cy="54419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dirty="0">
                <a:solidFill>
                  <a:schemeClr val="tx1"/>
                </a:solidFill>
              </a:rPr>
              <a:t>EXPLICATION</a:t>
            </a:r>
            <a:endParaRPr lang="en-US" noProof="0" dirty="0">
              <a:solidFill>
                <a:schemeClr val="tx1"/>
              </a:solidFill>
            </a:endParaRPr>
          </a:p>
          <a:p>
            <a:pPr>
              <a:lnSpc>
                <a:spcPct val="100000"/>
              </a:lnSpc>
            </a:pPr>
            <a:r>
              <a:rPr lang="en-AU" i="1" dirty="0">
                <a:solidFill>
                  <a:schemeClr val="tx1"/>
                </a:solidFill>
                <a:latin typeface="Calibri" panose="020F0502020204030204" pitchFamily="34" charset="0"/>
                <a:cs typeface="Calibri" panose="020F0502020204030204" pitchFamily="34" charset="0"/>
              </a:rPr>
              <a:t>Le lien affectif fort et durable entre un nourrisson et la personne qui s'occupe de lui pendant les premières années de sa vie. </a:t>
            </a:r>
          </a:p>
          <a:p>
            <a:pPr>
              <a:lnSpc>
                <a:spcPct val="100000"/>
              </a:lnSpc>
            </a:pPr>
            <a:r>
              <a:rPr lang="en-AU" i="1" dirty="0">
                <a:solidFill>
                  <a:schemeClr val="tx1"/>
                </a:solidFill>
                <a:latin typeface="Calibri" panose="020F0502020204030204" pitchFamily="34" charset="0"/>
                <a:cs typeface="Calibri" panose="020F0502020204030204" pitchFamily="34" charset="0"/>
              </a:rPr>
              <a:t>L'attachement se caractérise par une affection réciproque et la tendance des jeunes enfants à rechercher une proximité physique avec la personne qui s'occupe d'eux. </a:t>
            </a:r>
          </a:p>
        </p:txBody>
      </p:sp>
      <p:sp>
        <p:nvSpPr>
          <p:cNvPr id="3" name="Slide Image Placeholder 2">
            <a:extLst>
              <a:ext uri="{FF2B5EF4-FFF2-40B4-BE49-F238E27FC236}">
                <a16:creationId xmlns:a16="http://schemas.microsoft.com/office/drawing/2014/main" id="{3F84E4A9-ECF8-6DA2-99B3-15E191EAA4DE}"/>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252E7441-8BF4-68E1-7A76-72993F47C83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12</a:t>
            </a:fld>
            <a:endParaRPr lang="en-US" sz="1200" dirty="0">
              <a:latin typeface="+mn-l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8" y="4229100"/>
            <a:ext cx="6143625" cy="54419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dirty="0"/>
              <a:t>EXPLICATION</a:t>
            </a:r>
            <a:endParaRPr lang="en-US" noProof="0" dirty="0"/>
          </a:p>
          <a:p>
            <a:r>
              <a:rPr lang="en-US" i="1" noProof="0" dirty="0"/>
              <a:t>Quelqu'un peut-il me dire en quoi l'attachement des aidants et le lien avec les jeunes enfants sont pertinents pour la </a:t>
            </a:r>
            <a:r>
              <a:rPr lang="en-US" i="1" noProof="0" dirty="0">
                <a:solidFill>
                  <a:schemeClr val="tx1"/>
                </a:solidFill>
                <a:latin typeface="+mn-lt"/>
              </a:rPr>
              <a:t>protection de l'</a:t>
            </a:r>
            <a:r>
              <a:rPr lang="en-US" i="1" noProof="0" dirty="0"/>
              <a:t>enfance </a:t>
            </a:r>
            <a:r>
              <a:rPr lang="en-US" i="1" noProof="0" dirty="0">
                <a:solidFill>
                  <a:schemeClr val="tx1"/>
                </a:solidFill>
                <a:latin typeface="+mn-lt"/>
              </a:rPr>
              <a:t>? </a:t>
            </a:r>
          </a:p>
          <a:p>
            <a:pPr lvl="1"/>
            <a:r>
              <a:rPr lang="en-AU" i="1" dirty="0">
                <a:solidFill>
                  <a:schemeClr val="tx1"/>
                </a:solidFill>
                <a:latin typeface="+mn-lt"/>
                <a:cs typeface="Calibri" panose="020F0502020204030204" pitchFamily="34" charset="0"/>
              </a:rPr>
              <a:t>L'attachement nous fournit des stratégies tout au long de notre vie pour nous permettre de répondre aux menaces et aux dangers.</a:t>
            </a:r>
          </a:p>
          <a:p>
            <a:pPr marL="625475"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i="1" dirty="0">
                <a:solidFill>
                  <a:schemeClr val="tx1"/>
                </a:solidFill>
                <a:latin typeface="+mn-lt"/>
                <a:cs typeface="Calibri" panose="020F0502020204030204" pitchFamily="34" charset="0"/>
                <a:sym typeface="Arial"/>
              </a:rPr>
              <a:t>L'attachement est un aspect spécifique et circonscrit de la relation entre l'enfant et la personne qui s'occupe de lui, qui permet à l'enfant d'être en sécurité et protégé. </a:t>
            </a:r>
            <a:endParaRPr lang="en-AU" i="1" dirty="0">
              <a:solidFill>
                <a:schemeClr val="tx1"/>
              </a:solidFill>
              <a:latin typeface="+mn-lt"/>
              <a:cs typeface="Calibri" panose="020F0502020204030204" pitchFamily="34" charset="0"/>
            </a:endParaRPr>
          </a:p>
          <a:p>
            <a:pPr lvl="0"/>
            <a:r>
              <a:rPr lang="en-US" i="1" noProof="0" dirty="0">
                <a:solidFill>
                  <a:schemeClr val="tx1"/>
                </a:solidFill>
                <a:latin typeface="+mn-lt"/>
              </a:rPr>
              <a:t>L'attachement peut avoir un impact à long terme sur le bien-être, le développement et la relation de l'enfant avec les personnes qui s'occupent de lui.</a:t>
            </a:r>
          </a:p>
          <a:p>
            <a:r>
              <a:rPr lang="en-US" i="1" noProof="0" dirty="0"/>
              <a:t>Par conséquent, le travail sur l'attachement du nourrisson a jeté les bases d'un renforcement à plus long terme de la famille et de la protection de l'enfant à l'avenir.</a:t>
            </a:r>
          </a:p>
        </p:txBody>
      </p:sp>
      <p:sp>
        <p:nvSpPr>
          <p:cNvPr id="6" name="Slide Image Placeholder 5">
            <a:extLst>
              <a:ext uri="{FF2B5EF4-FFF2-40B4-BE49-F238E27FC236}">
                <a16:creationId xmlns:a16="http://schemas.microsoft.com/office/drawing/2014/main" id="{56AB1A69-CBCF-7999-BB10-74738F852AA2}"/>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AAA632D9-D531-4575-C0B3-D333B7F39D7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13</a:t>
            </a:fld>
            <a:endParaRPr lang="en-US" sz="1200" dirty="0">
              <a:latin typeface="+mn-lt"/>
            </a:endParaRPr>
          </a:p>
        </p:txBody>
      </p:sp>
    </p:spTree>
    <p:extLst>
      <p:ext uri="{BB962C8B-B14F-4D97-AF65-F5344CB8AC3E}">
        <p14:creationId xmlns:p14="http://schemas.microsoft.com/office/powerpoint/2010/main" val="800591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8" y="4229100"/>
            <a:ext cx="6143625" cy="54419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dirty="0"/>
              <a:t>EXPLICATION</a:t>
            </a:r>
            <a:endParaRPr lang="en-US" dirty="0"/>
          </a:p>
          <a:p>
            <a:r>
              <a:rPr lang="en-US" i="1" dirty="0"/>
              <a:t>Les bébés et les jeunes enfants peuvent développer différents attachements avec les personnes importantes de leur vie, y compris leur père. </a:t>
            </a:r>
          </a:p>
          <a:p>
            <a:r>
              <a:rPr lang="en-US" i="1" dirty="0"/>
              <a:t>La sécurité de ces attachements a un impact simultané sur le bébé ou l'enfant : les attachements sécurisés génèrent de la joie ; les attachements insécurisés génèrent de la détresse. Par exemple, on a constaté que des interactions père-enfant désengagées et distantes dès le troisième mois de vie permettaient de prédire des problèmes de comportement chez les enfants lorsqu'ils sont plus âgés</a:t>
            </a:r>
          </a:p>
          <a:p>
            <a:r>
              <a:rPr lang="en-US" i="1" dirty="0"/>
              <a:t>Il arrive souvent qu'un enfant ait un attachement solide à l'un de ses parents, mais pas à l'autre. Dans certaines circonstances, un attachement sécurisant à l'un des parents peut protéger l'enfant contre un attachement insécurisant à l'autre parent ; et si les enfants qui ont un attachement insécurisant à leurs deux parents s'en sortent le moins bien, ceux qui ont deux attachements sécurisants s'en sortent le mieux.</a:t>
            </a:r>
          </a:p>
          <a:p>
            <a:endParaRPr lang="en-US" noProof="0" dirty="0"/>
          </a:p>
        </p:txBody>
      </p:sp>
      <p:sp>
        <p:nvSpPr>
          <p:cNvPr id="6" name="Slide Image Placeholder 5">
            <a:extLst>
              <a:ext uri="{FF2B5EF4-FFF2-40B4-BE49-F238E27FC236}">
                <a16:creationId xmlns:a16="http://schemas.microsoft.com/office/drawing/2014/main" id="{A10173E6-56D7-EFEC-DA9C-FCFE30AE3CBE}"/>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481F72BC-E9BF-48B4-0E40-6CD149C804F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14</a:t>
            </a:fld>
            <a:endParaRPr lang="en-US" sz="1200" dirty="0">
              <a:latin typeface="+mn-lt"/>
            </a:endParaRPr>
          </a:p>
        </p:txBody>
      </p:sp>
    </p:spTree>
    <p:extLst>
      <p:ext uri="{BB962C8B-B14F-4D97-AF65-F5344CB8AC3E}">
        <p14:creationId xmlns:p14="http://schemas.microsoft.com/office/powerpoint/2010/main" val="4289770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8" y="4229100"/>
            <a:ext cx="6143625" cy="5441950"/>
          </a:xfrm>
          <a:prstGeom prst="rect">
            <a:avLst/>
          </a:prstGeom>
        </p:spPr>
        <p:txBody>
          <a:bodyPr/>
          <a:lstStyle/>
          <a:p>
            <a:pPr marL="0" indent="0">
              <a:buNone/>
            </a:pPr>
            <a:r>
              <a:rPr lang="en-US" b="1" noProof="0" dirty="0"/>
              <a:t>INTRODUCTION</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1" noProof="0" dirty="0"/>
              <a:t>Nous allons maintenant examiner l'attachement et le lien dans le contexte des familles avec lesquelles vous travaillez. </a:t>
            </a:r>
          </a:p>
          <a:p>
            <a:r>
              <a:rPr lang="en-US" i="0" noProof="0" dirty="0"/>
              <a:t>Répartir les participants en groupes de 3 à 5 personnes</a:t>
            </a:r>
          </a:p>
          <a:p>
            <a:r>
              <a:rPr lang="en-US" i="1" noProof="0" dirty="0"/>
              <a:t>Dans vos groupes, discutez des questions figurant sur la diapositive.</a:t>
            </a:r>
          </a:p>
          <a:p>
            <a:endParaRPr lang="en-US" i="0" noProof="0" dirty="0"/>
          </a:p>
          <a:p>
            <a:pPr marL="0" indent="0">
              <a:buNone/>
            </a:pPr>
            <a:r>
              <a:rPr lang="en-US" b="1" noProof="0" dirty="0"/>
              <a:t>DISCUSSION EN GROUPE (10-15 minutes)</a:t>
            </a:r>
          </a:p>
          <a:p>
            <a:pPr marL="171450" indent="-171450"/>
            <a:r>
              <a:rPr lang="en-US" b="0" noProof="0" dirty="0"/>
              <a:t>Laisser 10 à 15 minutes aux participants pour compléter le questionnaire</a:t>
            </a:r>
          </a:p>
          <a:p>
            <a:pPr marL="0" indent="0">
              <a:buNone/>
            </a:pPr>
            <a:endParaRPr lang="en-US" b="1" noProof="0" dirty="0"/>
          </a:p>
          <a:p>
            <a:pPr marL="0" indent="0">
              <a:buNone/>
            </a:pPr>
            <a:r>
              <a:rPr lang="en-US" b="1" noProof="0" dirty="0"/>
              <a:t>DISCUSSION EN PLÉNIÈRE</a:t>
            </a:r>
          </a:p>
          <a:p>
            <a:pPr lvl="0"/>
            <a:r>
              <a:rPr lang="en-US" i="0" dirty="0"/>
              <a:t>Demandez à des volontaires de partager leurs réponses</a:t>
            </a:r>
          </a:p>
          <a:p>
            <a:pPr lvl="0"/>
            <a:r>
              <a:rPr lang="en-US" i="0" dirty="0"/>
              <a:t>Notez les réponses sur un tableau de papier</a:t>
            </a:r>
          </a:p>
          <a:p>
            <a:pPr lvl="0"/>
            <a:r>
              <a:rPr lang="en-US" i="1" dirty="0"/>
              <a:t>Nous allons maintenant examiner plus en détail quelques-uns des moyens de promouvoir le lien et l'attachement. </a:t>
            </a:r>
            <a:endParaRPr lang="en-US" i="1" noProof="0" dirty="0"/>
          </a:p>
        </p:txBody>
      </p:sp>
      <p:sp>
        <p:nvSpPr>
          <p:cNvPr id="6" name="Slide Image Placeholder 5">
            <a:extLst>
              <a:ext uri="{FF2B5EF4-FFF2-40B4-BE49-F238E27FC236}">
                <a16:creationId xmlns:a16="http://schemas.microsoft.com/office/drawing/2014/main" id="{20B4A16F-8D19-8621-A2E2-A25CC35E70D0}"/>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006EA855-4DD9-193B-C36E-5371CB6D483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15</a:t>
            </a:fld>
            <a:endParaRPr lang="en-US" sz="1200" dirty="0">
              <a:latin typeface="+mn-lt"/>
            </a:endParaRPr>
          </a:p>
        </p:txBody>
      </p:sp>
    </p:spTree>
    <p:extLst>
      <p:ext uri="{BB962C8B-B14F-4D97-AF65-F5344CB8AC3E}">
        <p14:creationId xmlns:p14="http://schemas.microsoft.com/office/powerpoint/2010/main" val="4099219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sz="1150" b="1" dirty="0"/>
              <a:t>S'ADAPTER AU CONTEXTE</a:t>
            </a:r>
          </a:p>
          <a:p>
            <a:r>
              <a:rPr lang="en-US" sz="1150" dirty="0"/>
              <a:t>Les pratiques locales et culturelles peuvent être ajoutées à cette diapositive le cas échéant.</a:t>
            </a:r>
          </a:p>
          <a:p>
            <a:pPr marL="0" indent="0">
              <a:buNone/>
            </a:pPr>
            <a:r>
              <a:rPr lang="en-US" sz="1150" dirty="0"/>
              <a:t>______________________________________________________________________________</a:t>
            </a:r>
          </a:p>
          <a:p>
            <a:pPr marL="0" indent="0">
              <a:buNone/>
            </a:pPr>
            <a:endParaRPr lang="en-US" sz="1150"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150" b="1" dirty="0"/>
              <a:t>EXPLICATION</a:t>
            </a:r>
            <a:endParaRPr lang="en-US" sz="1150" dirty="0"/>
          </a:p>
          <a:p>
            <a:r>
              <a:rPr lang="en-US" sz="1150" i="1" dirty="0"/>
              <a:t>Vous pouvez être amené à travailler avec des femmes enceintes et leurs partenaires, y compris ceux qui peuvent être plus vulnérables (par exemple, les adolescentes).</a:t>
            </a:r>
          </a:p>
          <a:p>
            <a:r>
              <a:rPr lang="en-US" sz="1150" i="1" dirty="0"/>
              <a:t>Vous pouvez partager quelques conseils de base qui vous aideront à jeter les bases de l'attachement pendant la grossesse.</a:t>
            </a:r>
          </a:p>
          <a:p>
            <a:r>
              <a:rPr lang="en-US" sz="1150" i="0" dirty="0"/>
              <a:t>Présenter la diapositive</a:t>
            </a:r>
          </a:p>
          <a:p>
            <a:pPr lvl="1"/>
            <a:r>
              <a:rPr lang="en-US" sz="1150" i="1" dirty="0"/>
              <a:t>Parler et chanter au bébé</a:t>
            </a:r>
          </a:p>
          <a:p>
            <a:pPr lvl="2"/>
            <a:r>
              <a:rPr lang="en-US" sz="1150" i="1" dirty="0"/>
              <a:t>Les bébés commencent à écouter les sons in utero et peuvent reconnaître la voix de leur mère et de leur père. </a:t>
            </a:r>
          </a:p>
          <a:p>
            <a:pPr lvl="1"/>
            <a:r>
              <a:rPr lang="en-US" sz="1150" i="1" dirty="0"/>
              <a:t>Contact peau à peau</a:t>
            </a:r>
          </a:p>
          <a:p>
            <a:pPr lvl="2"/>
            <a:r>
              <a:rPr lang="en-US" sz="1150" i="1" dirty="0"/>
              <a:t>Le contact peau à peau est une pratique qui consiste à sécher le bébé et à le poser directement sur la poitrine nue de la mère après la naissance, à les recouvrir tous deux d'une couverture chaude et à les laisser ainsi pendant au moins une heure ou jusqu'à ce qu'ils aient eu leur première tétée. </a:t>
            </a:r>
          </a:p>
          <a:p>
            <a:pPr lvl="2"/>
            <a:r>
              <a:rPr lang="en-US" sz="1150" i="1" dirty="0"/>
              <a:t>Le contact peau à peau peut également avoir lieu chaque fois que le bébé a besoin d'être réconforté ou calmé.</a:t>
            </a:r>
          </a:p>
          <a:p>
            <a:pPr lvl="2"/>
            <a:r>
              <a:rPr lang="en-US" sz="1150" i="1" dirty="0"/>
              <a:t>Le peau à peau calme et détend la mère et le bébé, régule le rythme cardiaque et la respiration du bébé, stimule la sécrétion d'hormones favorisant l'allaitement et aide le bébé à mieux s'adapter à la vie hors de l'utérus. </a:t>
            </a:r>
          </a:p>
          <a:p>
            <a:pPr lvl="2"/>
            <a:r>
              <a:rPr lang="en-US" sz="1150" i="1" dirty="0"/>
              <a:t>Le peau à peau avec le père ou les autres personnes qui s'occupent de l'enfant peut également favoriser la création de liens et a les mêmes avantages que la régulation de la température et des battements de cœur du bébé.</a:t>
            </a:r>
          </a:p>
          <a:p>
            <a:pPr marL="0" lvl="0" indent="0">
              <a:buNone/>
            </a:pPr>
            <a:endParaRPr lang="en-US" sz="1150" i="1" dirty="0"/>
          </a:p>
          <a:p>
            <a:pPr marL="0" lvl="0" indent="0">
              <a:buNone/>
            </a:pPr>
            <a:r>
              <a:rPr lang="en-US" sz="1150" b="1" i="0" dirty="0"/>
              <a:t>DISCUSSION EN PLÉNIÈRE</a:t>
            </a:r>
          </a:p>
          <a:p>
            <a:pPr lvl="0"/>
            <a:r>
              <a:rPr lang="en-US" sz="1150" i="1" dirty="0"/>
              <a:t>Que pensez-vous de ces conseils ?</a:t>
            </a:r>
          </a:p>
          <a:p>
            <a:pPr lvl="0"/>
            <a:r>
              <a:rPr lang="en-US" sz="1150" i="1" dirty="0"/>
              <a:t>S'agit-il de choses que vous pourriez partager avec les femmes enceintes et leurs partenaires ? </a:t>
            </a:r>
          </a:p>
          <a:p>
            <a:pPr lvl="0"/>
            <a:r>
              <a:rPr lang="en-US" sz="1150" i="1" dirty="0"/>
              <a:t>En connaissez-vous d'autres qui manquent à l'appel ?</a:t>
            </a:r>
          </a:p>
        </p:txBody>
      </p:sp>
      <p:sp>
        <p:nvSpPr>
          <p:cNvPr id="12" name="Slide Image Placeholder 11">
            <a:extLst>
              <a:ext uri="{FF2B5EF4-FFF2-40B4-BE49-F238E27FC236}">
                <a16:creationId xmlns:a16="http://schemas.microsoft.com/office/drawing/2014/main" id="{05341A34-9BE4-B83D-6044-CE55FA479B30}"/>
              </a:ext>
            </a:extLst>
          </p:cNvPr>
          <p:cNvSpPr>
            <a:spLocks noGrp="1" noRot="1" noChangeAspect="1"/>
          </p:cNvSpPr>
          <p:nvPr>
            <p:ph type="sldImg"/>
          </p:nvPr>
        </p:nvSpPr>
        <p:spPr/>
      </p:sp>
      <p:sp>
        <p:nvSpPr>
          <p:cNvPr id="13" name="Google Shape;725;p48:notes">
            <a:extLst>
              <a:ext uri="{FF2B5EF4-FFF2-40B4-BE49-F238E27FC236}">
                <a16:creationId xmlns:a16="http://schemas.microsoft.com/office/drawing/2014/main" id="{76606506-E339-B087-8F95-EA28F8044A6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16</a:t>
            </a:fld>
            <a:endParaRPr lang="en-US" sz="1200" dirty="0">
              <a:latin typeface="+mn-lt"/>
            </a:endParaRPr>
          </a:p>
        </p:txBody>
      </p:sp>
    </p:spTree>
    <p:extLst>
      <p:ext uri="{BB962C8B-B14F-4D97-AF65-F5344CB8AC3E}">
        <p14:creationId xmlns:p14="http://schemas.microsoft.com/office/powerpoint/2010/main" val="4066556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S'ADAPTER AU CONTEXTE</a:t>
            </a:r>
          </a:p>
          <a:p>
            <a:r>
              <a:rPr lang="en-US" noProof="0" dirty="0"/>
              <a:t>Les pratiques locales et culturelles peuvent être ajoutées à cette diapositive le cas échéant.</a:t>
            </a:r>
          </a:p>
          <a:p>
            <a:pPr marL="0" indent="0">
              <a:buNone/>
            </a:pPr>
            <a:r>
              <a:rPr lang="en-US" dirty="0"/>
              <a:t>______________________________________________________________________________</a:t>
            </a:r>
          </a:p>
          <a:p>
            <a:pPr marL="0" indent="0">
              <a:buNone/>
            </a:pPr>
            <a:endParaRPr lang="en-US" noProof="0"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dirty="0"/>
              <a:t>EXPLICATION</a:t>
            </a:r>
            <a:endParaRPr lang="en-US" noProof="0" dirty="0"/>
          </a:p>
          <a:p>
            <a:r>
              <a:rPr lang="en-US" i="1" noProof="0" dirty="0"/>
              <a:t>Vous pouvez partager ces conseils avec les aidants afin de favoriser l'attachement avec leur bébé à la naissance.</a:t>
            </a:r>
          </a:p>
          <a:p>
            <a:r>
              <a:rPr lang="en-US" i="0" noProof="0" dirty="0"/>
              <a:t>Présenter la diapositive</a:t>
            </a:r>
          </a:p>
          <a:p>
            <a:pPr lvl="1"/>
            <a:r>
              <a:rPr lang="en-US" i="1" dirty="0"/>
              <a:t>Parler et babiller avec le bébé</a:t>
            </a:r>
          </a:p>
          <a:p>
            <a:pPr lvl="2"/>
            <a:r>
              <a:rPr lang="en-US" i="1" dirty="0"/>
              <a:t>Utilisez une variété de tons aigus et graves et de sons doux à forts.</a:t>
            </a:r>
          </a:p>
          <a:p>
            <a:pPr lvl="1"/>
            <a:r>
              <a:rPr lang="en-US" i="1" dirty="0"/>
              <a:t>Utiliser différentes expressions faciales </a:t>
            </a:r>
          </a:p>
          <a:p>
            <a:pPr lvl="2"/>
            <a:r>
              <a:rPr lang="en-US" i="1" dirty="0"/>
              <a:t>Faire des expressions faciales en parlant et en babillant</a:t>
            </a:r>
          </a:p>
          <a:p>
            <a:pPr lvl="2"/>
            <a:r>
              <a:rPr lang="en-US" i="1" dirty="0"/>
              <a:t>Copier ses expressions faciales</a:t>
            </a:r>
          </a:p>
          <a:p>
            <a:pPr lvl="1"/>
            <a:r>
              <a:rPr lang="en-US" i="1" dirty="0"/>
              <a:t>Toucher ou masser le bébé</a:t>
            </a:r>
          </a:p>
          <a:p>
            <a:pPr lvl="2"/>
            <a:r>
              <a:rPr lang="en-US" i="1" dirty="0"/>
              <a:t>Touchez-le délicatement tout en lui expliquant ce que vous êtes en train de faire.</a:t>
            </a:r>
          </a:p>
          <a:p>
            <a:r>
              <a:rPr lang="en-US" i="1" dirty="0"/>
              <a:t>Il est important de rassurer les parents/aidants sur le fait que la création de liens peut prendre du temps et qu'il est normal de ne pas ressentir une connexion instantanée. </a:t>
            </a:r>
          </a:p>
          <a:p>
            <a:r>
              <a:rPr lang="en-US" i="1" dirty="0"/>
              <a:t>Ces activités contribueront à développer ce lien et cet attachement. </a:t>
            </a:r>
          </a:p>
        </p:txBody>
      </p:sp>
      <p:sp>
        <p:nvSpPr>
          <p:cNvPr id="8" name="Slide Image Placeholder 7">
            <a:extLst>
              <a:ext uri="{FF2B5EF4-FFF2-40B4-BE49-F238E27FC236}">
                <a16:creationId xmlns:a16="http://schemas.microsoft.com/office/drawing/2014/main" id="{30C466EE-C297-306B-3C99-B10E8D3DDBBE}"/>
              </a:ext>
            </a:extLst>
          </p:cNvPr>
          <p:cNvSpPr>
            <a:spLocks noGrp="1" noRot="1" noChangeAspect="1"/>
          </p:cNvSpPr>
          <p:nvPr>
            <p:ph type="sldImg"/>
          </p:nvPr>
        </p:nvSpPr>
        <p:spPr/>
      </p:sp>
      <p:sp>
        <p:nvSpPr>
          <p:cNvPr id="9" name="Google Shape;725;p48:notes">
            <a:extLst>
              <a:ext uri="{FF2B5EF4-FFF2-40B4-BE49-F238E27FC236}">
                <a16:creationId xmlns:a16="http://schemas.microsoft.com/office/drawing/2014/main" id="{63470638-B3DD-B5DC-D442-D206DD108FA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17</a:t>
            </a:fld>
            <a:endParaRPr lang="en-US" sz="1200" dirty="0">
              <a:latin typeface="+mn-lt"/>
            </a:endParaRPr>
          </a:p>
        </p:txBody>
      </p:sp>
    </p:spTree>
    <p:extLst>
      <p:ext uri="{BB962C8B-B14F-4D97-AF65-F5344CB8AC3E}">
        <p14:creationId xmlns:p14="http://schemas.microsoft.com/office/powerpoint/2010/main" val="1691259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S'ADAPTER AU CONTEXTE</a:t>
            </a:r>
          </a:p>
          <a:p>
            <a:r>
              <a:rPr lang="en-US" noProof="0" dirty="0"/>
              <a:t>Ajoutez des jeux locaux au cahier d'exercices du participant, le cas échéant. </a:t>
            </a:r>
          </a:p>
          <a:p>
            <a:pPr marL="0" indent="0">
              <a:buNone/>
            </a:pPr>
            <a:r>
              <a:rPr lang="en-US" dirty="0"/>
              <a:t>______________________________________________________________________________</a:t>
            </a:r>
            <a:endParaRPr lang="en-US" noProof="0" dirty="0"/>
          </a:p>
          <a:p>
            <a:pPr marL="0" indent="0">
              <a:buNone/>
            </a:pPr>
            <a:endParaRPr lang="en-US" noProof="0"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dirty="0"/>
              <a:t>EXPLICATION</a:t>
            </a:r>
            <a:endParaRPr lang="en-US" noProof="0" dirty="0"/>
          </a:p>
          <a:p>
            <a:r>
              <a:rPr lang="en-US" i="1" dirty="0"/>
              <a:t>Au fur et à mesure que le bébé grandit, les parents/aidants peuvent commencer à jouer à d'autres jeux.</a:t>
            </a:r>
          </a:p>
          <a:p>
            <a:r>
              <a:rPr lang="en-US" i="1" dirty="0"/>
              <a:t>Cela favorise le développement de leur lien et du cerveau du bébé.</a:t>
            </a:r>
          </a:p>
          <a:p>
            <a:r>
              <a:rPr lang="en-US" dirty="0"/>
              <a:t>Guidez les participants vers les </a:t>
            </a:r>
            <a:r>
              <a:rPr lang="en-US" b="1" dirty="0"/>
              <a:t>pages 39-42 du cahier d'exercices : Jeux pour les bébés et les jeunes enfants</a:t>
            </a:r>
          </a:p>
          <a:p>
            <a:pPr lvl="0"/>
            <a:r>
              <a:rPr lang="en-US" i="0" dirty="0"/>
              <a:t>Diviser les participants en paires</a:t>
            </a:r>
          </a:p>
          <a:p>
            <a:pPr lvl="0"/>
            <a:r>
              <a:rPr lang="en-US" i="1" dirty="0"/>
              <a:t>Avec votre partenaire :</a:t>
            </a:r>
          </a:p>
          <a:p>
            <a:pPr lvl="1"/>
            <a:r>
              <a:rPr lang="en-US" i="1" dirty="0"/>
              <a:t>Choisissez un jeu à enseigner à l'autre</a:t>
            </a:r>
          </a:p>
          <a:p>
            <a:pPr lvl="1"/>
            <a:r>
              <a:rPr lang="en-US" i="1" dirty="0"/>
              <a:t>Enseignez le jeu à l'autre personne comme si vous l'enseigniez à un soignant. (10 minutes)</a:t>
            </a:r>
          </a:p>
          <a:p>
            <a:pPr lvl="1"/>
            <a:r>
              <a:rPr lang="en-US" i="1" dirty="0"/>
              <a:t>Donnez-vous mutuellement un retour d'information sur le déroulement de l'opération, sa facilité de compréhension et les possibilités d'amélioration.  </a:t>
            </a:r>
          </a:p>
          <a:p>
            <a:pPr marL="0" indent="0">
              <a:buNone/>
            </a:pPr>
            <a:endParaRPr lang="en-US" dirty="0"/>
          </a:p>
          <a:p>
            <a:pPr marL="0" indent="0">
              <a:buNone/>
            </a:pPr>
            <a:r>
              <a:rPr lang="en-US" b="1" dirty="0"/>
              <a:t>TRAVAIL EN PARTENARIAT (10 minutes)</a:t>
            </a:r>
          </a:p>
          <a:p>
            <a:pPr marL="171450" indent="-171450"/>
            <a:r>
              <a:rPr lang="en-US" dirty="0"/>
              <a:t>Laisser 10 minutes aux participants pour compléter le questionnaire</a:t>
            </a:r>
          </a:p>
          <a:p>
            <a:pPr marL="171450" indent="-171450"/>
            <a:endParaRPr lang="en-US" dirty="0"/>
          </a:p>
          <a:p>
            <a:pPr marL="0" indent="0">
              <a:buNone/>
            </a:pPr>
            <a:r>
              <a:rPr lang="en-US" b="1" dirty="0"/>
              <a:t>DISCUSSION EN PLÉNIÈRE</a:t>
            </a:r>
          </a:p>
          <a:p>
            <a:r>
              <a:rPr lang="en-US" i="1" dirty="0"/>
              <a:t>Qu'avez-vous pensé des jeux que vous avez lus ? </a:t>
            </a:r>
          </a:p>
          <a:p>
            <a:r>
              <a:rPr lang="en-US" i="1" dirty="0"/>
              <a:t>Existe-t-il d'autres jeux locaux qui, selon vous, pourraient également favoriser l'établissement de liens entre la personne qui s'occupe d'un bébé ou d'un jeune enfant et son entourage ? Qu'en est-il des chansons ou des comptines locales ? </a:t>
            </a:r>
          </a:p>
          <a:p>
            <a:r>
              <a:rPr lang="en-US" i="1" dirty="0"/>
              <a:t>Vous pouvez vous référer à cette liste de jeux chaque fois que vous travaillez avec une personne s'occupant d'un jeune enfant.</a:t>
            </a:r>
          </a:p>
          <a:p>
            <a:r>
              <a:rPr lang="en-US" i="1" dirty="0"/>
              <a:t>Cela peut être particulièrement utile dans les cas où la personne qui s'occupe de l'enfant et l'enfant peuvent bénéficier d'un soutien supplémentaire pour établir des liens et former un attachement. </a:t>
            </a:r>
          </a:p>
        </p:txBody>
      </p:sp>
      <p:sp>
        <p:nvSpPr>
          <p:cNvPr id="6" name="Slide Image Placeholder 5">
            <a:extLst>
              <a:ext uri="{FF2B5EF4-FFF2-40B4-BE49-F238E27FC236}">
                <a16:creationId xmlns:a16="http://schemas.microsoft.com/office/drawing/2014/main" id="{55C2C192-2579-7C97-39FF-7B2107E4709E}"/>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5B80F588-405F-CE38-57FE-313AEEF0736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18</a:t>
            </a:fld>
            <a:endParaRPr lang="en-US" sz="1200" dirty="0">
              <a:latin typeface="+mn-lt"/>
            </a:endParaRPr>
          </a:p>
        </p:txBody>
      </p:sp>
    </p:spTree>
    <p:extLst>
      <p:ext uri="{BB962C8B-B14F-4D97-AF65-F5344CB8AC3E}">
        <p14:creationId xmlns:p14="http://schemas.microsoft.com/office/powerpoint/2010/main" val="1737154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NOTE DU FACILITATEUR</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noProof="0" dirty="0"/>
              <a:t>La vidéo peut être lue avec des sous-titres traduits automatiquement, ou la transcription de la vidéo peut être téléchargée, traduite et lue en même temps que la vidéo.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noProof="0" dirty="0"/>
              <a:t>Dans les cas où il n'est pas possible de jouer, vous pouvez l'expliquer à l'aide de la diapositive suivante.</a:t>
            </a:r>
          </a:p>
          <a:p>
            <a:pPr marL="0" indent="0">
              <a:buNone/>
            </a:pPr>
            <a:r>
              <a:rPr lang="en-US" dirty="0"/>
              <a:t>______________________________________________________________________________</a:t>
            </a:r>
          </a:p>
          <a:p>
            <a:pPr marL="0" indent="0">
              <a:buNone/>
            </a:pPr>
            <a:endParaRPr lang="en-US" b="1" noProof="0" dirty="0"/>
          </a:p>
          <a:p>
            <a:pPr marL="0" indent="0">
              <a:buNone/>
            </a:pPr>
            <a:r>
              <a:rPr lang="en-US" b="1" noProof="0" dirty="0"/>
              <a:t>VIDÉO</a:t>
            </a:r>
          </a:p>
          <a:p>
            <a:r>
              <a:rPr lang="en-US" i="1" noProof="0" dirty="0"/>
              <a:t>Nous allons maintenant examiner une technique d'interaction avec les enfants appelée "servir et renvoyer". </a:t>
            </a:r>
          </a:p>
          <a:p>
            <a:r>
              <a:rPr lang="en-US" noProof="0" dirty="0" err="1"/>
              <a:t>Visionner</a:t>
            </a:r>
            <a:r>
              <a:rPr lang="en-US" noProof="0" dirty="0"/>
              <a:t> la vidéo </a:t>
            </a:r>
            <a:r>
              <a:rPr lang="en-US" noProof="0" dirty="0">
                <a:hlinkClick r:id="rId3"/>
              </a:rPr>
              <a:t>: </a:t>
            </a:r>
            <a:r>
              <a:rPr lang="en-US" noProof="0" dirty="0"/>
              <a:t>https://www.youtube.com/watch?v=KNrnZag17Ek&amp;t=1s </a:t>
            </a:r>
          </a:p>
        </p:txBody>
      </p:sp>
      <p:sp>
        <p:nvSpPr>
          <p:cNvPr id="6" name="Slide Image Placeholder 5">
            <a:extLst>
              <a:ext uri="{FF2B5EF4-FFF2-40B4-BE49-F238E27FC236}">
                <a16:creationId xmlns:a16="http://schemas.microsoft.com/office/drawing/2014/main" id="{D451E9AB-7254-B90F-38CD-D0FF4B981F3D}"/>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387D0F85-9EEC-4535-E5ED-F255972F975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19</a:t>
            </a:fld>
            <a:endParaRPr lang="en-US" sz="1200" dirty="0">
              <a:latin typeface="+mn-lt"/>
            </a:endParaRPr>
          </a:p>
        </p:txBody>
      </p:sp>
    </p:spTree>
    <p:extLst>
      <p:ext uri="{BB962C8B-B14F-4D97-AF65-F5344CB8AC3E}">
        <p14:creationId xmlns:p14="http://schemas.microsoft.com/office/powerpoint/2010/main" val="1776515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2" name="Google Shape;242;p2:notes"/>
          <p:cNvSpPr txBox="1">
            <a:spLocks noGrp="1"/>
          </p:cNvSpPr>
          <p:nvPr>
            <p:ph type="body" idx="1"/>
          </p:nvPr>
        </p:nvSpPr>
        <p:spPr>
          <a:xfrm>
            <a:off x="477838" y="460375"/>
            <a:ext cx="6143625" cy="9210675"/>
          </a:xfrm>
          <a:prstGeom prst="rect">
            <a:avLst/>
          </a:prstGeom>
        </p:spPr>
        <p:txBody>
          <a:bodyPr/>
          <a:lstStyle/>
          <a:p>
            <a:pPr marL="0" indent="0">
              <a:buNone/>
            </a:pPr>
            <a:r>
              <a:rPr lang="en-US" b="1" dirty="0">
                <a:sym typeface="Arial"/>
              </a:rPr>
              <a:t>INTRODUCTION</a:t>
            </a:r>
          </a:p>
          <a:p>
            <a:r>
              <a:rPr lang="en-US" dirty="0">
                <a:sym typeface="Arial"/>
              </a:rPr>
              <a:t>Ce module se concentre sur les outils et les techniques que les </a:t>
            </a:r>
            <a:r>
              <a:rPr lang="en-US" dirty="0" err="1">
                <a:sym typeface="Arial"/>
              </a:rPr>
              <a:t>gestionnaires</a:t>
            </a:r>
            <a:r>
              <a:rPr lang="en-US" dirty="0">
                <a:sym typeface="Arial"/>
              </a:rPr>
              <a:t> de </a:t>
            </a:r>
            <a:r>
              <a:rPr lang="en-US" dirty="0" err="1">
                <a:sym typeface="Arial"/>
              </a:rPr>
              <a:t>cas</a:t>
            </a:r>
            <a:r>
              <a:rPr lang="en-US" dirty="0">
                <a:sym typeface="Arial"/>
              </a:rPr>
              <a:t> peuvent utiliser pour soutenir le renforcement de la famille. Il s'agit du troisième module de la formation sur le renforcement de la famille dans le cadre de la gestion de cas. Cette formation fait partie des formations de niveau 3 de la formation inter-agences à la gestion des dossiers de protection de l'enfance. Avant de participer à cette formation, les participants doivent avoir suivi les modules de niveau 1 et de niveau 2. </a:t>
            </a:r>
          </a:p>
          <a:p>
            <a:r>
              <a:rPr lang="en-US" dirty="0">
                <a:sym typeface="Arial"/>
              </a:rPr>
              <a:t>Ce module explore les thèmes clés suivants :</a:t>
            </a:r>
          </a:p>
          <a:p>
            <a:pPr lvl="1"/>
            <a:r>
              <a:rPr lang="en-US" dirty="0">
                <a:sym typeface="Arial"/>
              </a:rPr>
              <a:t>Soutenir l'attachement et le lien avec les jeunes enfants</a:t>
            </a:r>
          </a:p>
          <a:p>
            <a:pPr lvl="1"/>
            <a:r>
              <a:rPr lang="en-US" dirty="0">
                <a:sym typeface="Arial"/>
              </a:rPr>
              <a:t>Établir des relations positives avec les enfants</a:t>
            </a:r>
          </a:p>
          <a:p>
            <a:pPr lvl="1"/>
            <a:r>
              <a:rPr lang="en-US" dirty="0">
                <a:sym typeface="Arial"/>
              </a:rPr>
              <a:t>Renforcer les compétences émotionnelles et empathiques des parents/aidants</a:t>
            </a:r>
          </a:p>
          <a:p>
            <a:pPr lvl="1"/>
            <a:r>
              <a:rPr lang="en-US" dirty="0">
                <a:sym typeface="Arial"/>
              </a:rPr>
              <a:t>Créer un environnement prévisible et sûr par le biais de règles et de routines familiales </a:t>
            </a:r>
          </a:p>
          <a:p>
            <a:pPr lvl="1"/>
            <a:r>
              <a:rPr lang="en-US" dirty="0">
                <a:sym typeface="Arial"/>
              </a:rPr>
              <a:t>Renforcer les réseaux de soutien social</a:t>
            </a:r>
          </a:p>
          <a:p>
            <a:pPr lvl="1"/>
            <a:r>
              <a:rPr lang="en-US" dirty="0">
                <a:sym typeface="Arial"/>
              </a:rPr>
              <a:t>Outils de base pour la gestion de l'argent</a:t>
            </a:r>
          </a:p>
          <a:p>
            <a:pPr lvl="1"/>
            <a:r>
              <a:rPr lang="en-US" dirty="0">
                <a:sym typeface="Arial"/>
              </a:rPr>
              <a:t>Techniques de relaxation et d'auto-soins pour soutenir les aidants</a:t>
            </a:r>
          </a:p>
          <a:p>
            <a:pPr lvl="0"/>
            <a:r>
              <a:rPr lang="en-US" dirty="0">
                <a:sym typeface="Arial"/>
              </a:rPr>
              <a:t>Les conseils d'animation se trouvent dans les notes de chaque diapositive.</a:t>
            </a:r>
          </a:p>
          <a:p>
            <a:pPr marL="0" indent="0">
              <a:buNone/>
            </a:pPr>
            <a:endParaRPr lang="en-US" b="0" dirty="0">
              <a:sym typeface="Arial"/>
            </a:endParaRPr>
          </a:p>
          <a:p>
            <a:pPr marL="0" indent="0">
              <a:buNone/>
            </a:pPr>
            <a:r>
              <a:rPr lang="en-US" b="1" dirty="0">
                <a:sym typeface="Arial"/>
              </a:rPr>
              <a:t>CONTEXTUALISATION</a:t>
            </a:r>
          </a:p>
          <a:p>
            <a:r>
              <a:rPr lang="en-US" dirty="0">
                <a:sym typeface="Arial"/>
              </a:rPr>
              <a:t>Il est important de prendre les mesures suivantes pour contextualiser ce module avant de le présenter :</a:t>
            </a:r>
          </a:p>
          <a:p>
            <a:pPr lvl="1"/>
            <a:r>
              <a:rPr lang="en-US" dirty="0">
                <a:sym typeface="Arial"/>
              </a:rPr>
              <a:t>Session 2 Diapositive 16 "Moyens de promouvoir l'attachement avant la naissance d'un bébé" - Des pratiques locales et culturelles peuvent être ajoutées à cette diapositive le cas échéant.</a:t>
            </a:r>
          </a:p>
          <a:p>
            <a:pPr lvl="1"/>
            <a:r>
              <a:rPr lang="en-US" dirty="0">
                <a:sym typeface="Arial"/>
              </a:rPr>
              <a:t>Session 2 Diapositive 17 "Moyens de promouvoir l'attachement après la naissance du bébé" - Les pratiques locales et culturelles peuvent être ajoutées à cette diapositive le cas échéant.</a:t>
            </a:r>
          </a:p>
          <a:p>
            <a:pPr lvl="1"/>
            <a:r>
              <a:rPr lang="en-US" dirty="0">
                <a:sym typeface="Arial"/>
              </a:rPr>
              <a:t>Session 2 Diapositive 18 "Jeux pour les bébés et les jeunes enfants" - Ajoutez des jeux locaux au cahier du participant, le cas échéant. </a:t>
            </a:r>
          </a:p>
          <a:p>
            <a:pPr lvl="1"/>
            <a:r>
              <a:rPr lang="en-US" dirty="0">
                <a:sym typeface="Arial"/>
              </a:rPr>
              <a:t>Session 2 Diapositive 22 "Quand référer" - Mettre à jour les notes en fonction des voies de référence locales et des procédures opérationnelles normalisées.</a:t>
            </a:r>
          </a:p>
          <a:p>
            <a:pPr lvl="1"/>
            <a:r>
              <a:rPr lang="en-US" dirty="0">
                <a:sym typeface="Arial"/>
              </a:rPr>
              <a:t>Session 3 Diapositive 26 "Attention positive" - Des activités locales peuvent être ajoutées aux notes. </a:t>
            </a:r>
          </a:p>
          <a:p>
            <a:pPr lvl="1"/>
            <a:r>
              <a:rPr lang="en-US" dirty="0">
                <a:sym typeface="Arial"/>
              </a:rPr>
              <a:t>Session 3 Diapositive 31 "Jeu de rôle : jeu dirigé par l'enfant" - Le scénario peut être adapté au contexte.</a:t>
            </a:r>
          </a:p>
          <a:p>
            <a:pPr lvl="1"/>
            <a:r>
              <a:rPr lang="en-US" dirty="0">
                <a:sym typeface="Arial"/>
              </a:rPr>
              <a:t>Session 4 Diapositive 43 "Discussion plénière" Enlevez une image - celle qui est la moins représentative de votre contexte. </a:t>
            </a:r>
          </a:p>
          <a:p>
            <a:pPr lvl="1"/>
            <a:r>
              <a:rPr lang="en-US" dirty="0">
                <a:sym typeface="Arial"/>
              </a:rPr>
              <a:t>Session 4 Diapositive 48 "Jeu de rôle sur les 4 étapes de l'empathie" - Le scénario peut être adapté au contexte.</a:t>
            </a:r>
          </a:p>
          <a:p>
            <a:pPr lvl="1"/>
            <a:r>
              <a:rPr lang="en-US" dirty="0">
                <a:sym typeface="Arial"/>
              </a:rPr>
              <a:t>Session 4 Diapositive 49 "Réfléchissez et partagez" - Adaptez au contexte les situations proposées dans les notes de l'animateur.</a:t>
            </a:r>
          </a:p>
          <a:p>
            <a:pPr lvl="1"/>
            <a:r>
              <a:rPr lang="en-US" dirty="0">
                <a:sym typeface="Arial"/>
              </a:rPr>
              <a:t>Session 4 Diapositive 51 "Empathie pour tous les enfants" - Le texte peut être adapté au contexte.</a:t>
            </a:r>
          </a:p>
          <a:p>
            <a:pPr lvl="1"/>
            <a:r>
              <a:rPr lang="en-US" dirty="0">
                <a:sym typeface="Arial"/>
              </a:rPr>
              <a:t>Session 7 Diapositive 84 "Outil : Ecomap" - Modifier les noms et les rôles dans l'ecomap en fonction du contexte.</a:t>
            </a:r>
          </a:p>
          <a:p>
            <a:pPr lvl="1"/>
            <a:r>
              <a:rPr lang="en-US" dirty="0">
                <a:sym typeface="Arial"/>
              </a:rPr>
              <a:t>Session 7 Diapositive 86 "Groupes de soutien" - Adaptez en fonction de l'existence ou non de groupes de soutien ou d'un équivalent dans votre contexte.</a:t>
            </a:r>
          </a:p>
          <a:p>
            <a:pPr marL="0" indent="0">
              <a:buNone/>
            </a:pPr>
            <a:endParaRPr lang="en-US" dirty="0">
              <a:sym typeface="Arial"/>
            </a:endParaRPr>
          </a:p>
          <a:p>
            <a:pPr marL="0" indent="0">
              <a:buNone/>
            </a:pPr>
            <a:r>
              <a:rPr lang="en-US" b="1" dirty="0"/>
              <a:t>SUITE </a:t>
            </a:r>
            <a:r>
              <a:rPr lang="en-US" b="1" dirty="0">
                <a:sym typeface="Wingdings" panose="05000000000000000000" pitchFamily="2" charset="2"/>
              </a:rPr>
              <a:t></a:t>
            </a:r>
            <a:endParaRPr lang="en-US" b="1" dirty="0">
              <a:sym typeface="Arial"/>
            </a:endParaRPr>
          </a:p>
        </p:txBody>
      </p:sp>
      <p:sp>
        <p:nvSpPr>
          <p:cNvPr id="4" name="Google Shape;725;p48:notes">
            <a:extLst>
              <a:ext uri="{FF2B5EF4-FFF2-40B4-BE49-F238E27FC236}">
                <a16:creationId xmlns:a16="http://schemas.microsoft.com/office/drawing/2014/main" id="{A2DD463F-97B8-B432-4E99-247F6391A5C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a:t>
            </a:fld>
            <a:endParaRPr lang="en-US" sz="1200" dirty="0">
              <a:latin typeface="+mn-l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dirty="0"/>
              <a:t>EXPLICATION</a:t>
            </a:r>
          </a:p>
          <a:p>
            <a:pPr lvl="0"/>
            <a:r>
              <a:rPr lang="en-US" i="1" noProof="0" dirty="0"/>
              <a:t>Remarquer le service et partager le centre d'attention de l'enfant</a:t>
            </a:r>
          </a:p>
          <a:p>
            <a:pPr lvl="1"/>
            <a:r>
              <a:rPr lang="en-US" i="1" noProof="0" dirty="0"/>
              <a:t>L'enfant regarde-t-il ou pointe-t-il quelque chose du doigt ? Fait-il un son ou une expression faciale ? Bouge-t-il ses petits bras et ses petites jambes ? C'est un service. </a:t>
            </a:r>
          </a:p>
          <a:p>
            <a:pPr lvl="1"/>
            <a:r>
              <a:rPr lang="en-US" i="1" noProof="0" dirty="0"/>
              <a:t>L'essentiel est de prêter attention à ce sur quoi l'enfant se concentre. </a:t>
            </a:r>
          </a:p>
          <a:p>
            <a:pPr lvl="1"/>
            <a:r>
              <a:rPr lang="en-US" i="1" noProof="0" dirty="0"/>
              <a:t>Vous ne pouvez pas passer tout votre temps à le faire, alors cherchez de petites occasions tout au long de la journée, par exemple pendant que vous les habillez ou que vous faites la queue au magasin.</a:t>
            </a:r>
          </a:p>
          <a:p>
            <a:pPr lvl="0"/>
            <a:r>
              <a:rPr lang="en-US" i="1" noProof="0" dirty="0"/>
              <a:t>Retournez le service en soutenant et en encourageant. </a:t>
            </a:r>
          </a:p>
          <a:p>
            <a:pPr lvl="1"/>
            <a:r>
              <a:rPr lang="en-US" i="1" noProof="0" dirty="0"/>
              <a:t>Vous pouvez réconforter les enfants en les prenant dans vos bras et en leur disant des mots doux, en les aidant, en jouant avec eux ou en les reconnaissant. </a:t>
            </a:r>
          </a:p>
          <a:p>
            <a:pPr lvl="1"/>
            <a:r>
              <a:rPr lang="en-US" i="1" noProof="0" dirty="0"/>
              <a:t>Vous pouvez émettre un son ou une expression faciale, comme dire "Je vois !" ou sourire et hocher la tête pour faire savoir à l'enfant que vous remarquez la même chose. </a:t>
            </a:r>
          </a:p>
          <a:p>
            <a:pPr lvl="1"/>
            <a:r>
              <a:rPr lang="en-US" i="1" noProof="0" dirty="0"/>
              <a:t>Vous pouvez également prendre un objet que l'enfant pointe du doigt et l'approcher.</a:t>
            </a:r>
          </a:p>
          <a:p>
            <a:pPr lvl="0"/>
            <a:r>
              <a:rPr lang="en-US" i="1" noProof="0" dirty="0"/>
              <a:t>Donnez-lui un nom ! </a:t>
            </a:r>
          </a:p>
          <a:p>
            <a:pPr lvl="1"/>
            <a:r>
              <a:rPr lang="en-US" i="1" noProof="0" dirty="0"/>
              <a:t>Lorsque vous retournez un service en nommant ce que l'enfant voit, fait ou ressent, vous établissez d'importantes connexions linguistiques dans son cerveau, avant même qu'il ne puisse parler ou comprendre vos mots. </a:t>
            </a:r>
          </a:p>
          <a:p>
            <a:pPr lvl="1"/>
            <a:r>
              <a:rPr lang="en-US" i="1" noProof="0" dirty="0"/>
              <a:t>Vous pouvez nommer n'importe quoi - une personne, une chose, une action, un sentiment ou une combinaison. </a:t>
            </a:r>
          </a:p>
          <a:p>
            <a:pPr lvl="1"/>
            <a:r>
              <a:rPr lang="en-US" i="1" noProof="0" dirty="0"/>
              <a:t>Si un enfant montre ses pieds, vous pouvez également les montrer du doigt et dire : "Oui, ce sont tes pieds !". </a:t>
            </a:r>
          </a:p>
          <a:p>
            <a:pPr lvl="0"/>
            <a:r>
              <a:rPr lang="en-US" i="1" noProof="0" dirty="0"/>
              <a:t>Tournez à tour de rôle... et attendez. </a:t>
            </a:r>
          </a:p>
          <a:p>
            <a:pPr lvl="1"/>
            <a:r>
              <a:rPr lang="en-US" i="1" noProof="0" dirty="0"/>
              <a:t>Maintenez l'interaction dans les deux sens. </a:t>
            </a:r>
          </a:p>
          <a:p>
            <a:pPr lvl="1"/>
            <a:r>
              <a:rPr lang="en-US" i="1" noProof="0" dirty="0"/>
              <a:t>Chaque fois que vous retournez un service, donnez à l'enfant la possibilité de répondre. </a:t>
            </a:r>
          </a:p>
          <a:p>
            <a:pPr lvl="1"/>
            <a:r>
              <a:rPr lang="en-US" i="1" noProof="0" dirty="0"/>
              <a:t>Le tour de rôle peut être rapide (de l'enfant à vous et vice-versa) ou s'étendre sur plusieurs tours. </a:t>
            </a:r>
          </a:p>
          <a:p>
            <a:pPr lvl="1"/>
            <a:r>
              <a:rPr lang="en-US" i="1" noProof="0" dirty="0"/>
              <a:t>L'attente est cruciale. Les enfants ont besoin de temps pour formuler leurs réponses, surtout lorsqu'ils apprennent beaucoup de choses à la fois. L'attente permet de maintenir le rythme.</a:t>
            </a:r>
          </a:p>
          <a:p>
            <a:pPr marL="0" indent="0">
              <a:buNone/>
            </a:pPr>
            <a:endParaRPr lang="en-US" i="1" dirty="0"/>
          </a:p>
          <a:p>
            <a:pPr marL="0" indent="0">
              <a:buNone/>
            </a:pPr>
            <a:r>
              <a:rPr lang="en-US" b="1" noProof="0" dirty="0"/>
              <a:t>SUITE </a:t>
            </a:r>
            <a:r>
              <a:rPr lang="en-US" b="1" noProof="0" dirty="0">
                <a:sym typeface="Wingdings" panose="05000000000000000000" pitchFamily="2" charset="2"/>
              </a:rPr>
              <a:t></a:t>
            </a:r>
            <a:endParaRPr lang="en-US" b="1" noProof="0" dirty="0"/>
          </a:p>
        </p:txBody>
      </p:sp>
      <p:sp>
        <p:nvSpPr>
          <p:cNvPr id="6" name="Slide Image Placeholder 5">
            <a:extLst>
              <a:ext uri="{FF2B5EF4-FFF2-40B4-BE49-F238E27FC236}">
                <a16:creationId xmlns:a16="http://schemas.microsoft.com/office/drawing/2014/main" id="{5E28BB97-2DF0-0923-90A5-5B4EE001E7B5}"/>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C98173D4-14E3-63D5-1F58-D756ECF16E0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20</a:t>
            </a:fld>
            <a:endParaRPr lang="en-US" sz="1200" dirty="0">
              <a:latin typeface="+mn-lt"/>
            </a:endParaRPr>
          </a:p>
        </p:txBody>
      </p:sp>
    </p:spTree>
    <p:extLst>
      <p:ext uri="{BB962C8B-B14F-4D97-AF65-F5344CB8AC3E}">
        <p14:creationId xmlns:p14="http://schemas.microsoft.com/office/powerpoint/2010/main" val="2986010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9" y="460375"/>
            <a:ext cx="6143624" cy="9211333"/>
          </a:xfrm>
        </p:spPr>
        <p:txBody>
          <a:bodyPr/>
          <a:lstStyle/>
          <a:p>
            <a:pPr lvl="0"/>
            <a:r>
              <a:rPr lang="en-US" i="1" noProof="0" dirty="0"/>
              <a:t>Pratiquez les fins et les débuts. </a:t>
            </a:r>
          </a:p>
          <a:p>
            <a:pPr lvl="1"/>
            <a:r>
              <a:rPr lang="en-US" i="1" noProof="0" dirty="0"/>
              <a:t>Les enfants signalent qu'ils ont terminé ou qu'ils sont prêts à passer à une nouvelle activité. </a:t>
            </a:r>
          </a:p>
          <a:p>
            <a:pPr lvl="1"/>
            <a:r>
              <a:rPr lang="en-US" i="1" noProof="0" dirty="0"/>
              <a:t>Ils peuvent lâcher un jouet, en prendre un autre ou se tourner vers autre chose. </a:t>
            </a:r>
          </a:p>
          <a:p>
            <a:pPr lvl="1"/>
            <a:r>
              <a:rPr lang="en-US" i="1" noProof="0" dirty="0"/>
              <a:t>Il peut aussi s'éloigner, commencer à s'agiter ou dire : "C'est fini !". </a:t>
            </a:r>
          </a:p>
          <a:p>
            <a:pPr lvl="1"/>
            <a:r>
              <a:rPr lang="en-US" i="1" noProof="0" dirty="0"/>
              <a:t>Lorsque vous partagez l'attention d'un enfant, vous remarquez qu'il est prêt à mettre fin à l'activité et à commencer quelque chose de nouveau.</a:t>
            </a:r>
          </a:p>
          <a:p>
            <a:endParaRPr lang="en-US" noProof="0" dirty="0"/>
          </a:p>
          <a:p>
            <a:pPr marL="0" indent="0">
              <a:buNone/>
            </a:pPr>
            <a:r>
              <a:rPr lang="en-US" b="1" noProof="0" dirty="0"/>
              <a:t>DISCUSSION EN PLÉNIÈRE</a:t>
            </a:r>
          </a:p>
          <a:p>
            <a:r>
              <a:rPr lang="en-US" i="1" noProof="0" dirty="0"/>
              <a:t>Demandez-nous ce que vous pensez de cette technique. </a:t>
            </a:r>
          </a:p>
          <a:p>
            <a:r>
              <a:rPr lang="en-US" i="1" noProof="0" dirty="0"/>
              <a:t>Vous sentiriez-vous à l'aise pour l'expliquer aux aidants ?</a:t>
            </a:r>
          </a:p>
        </p:txBody>
      </p:sp>
      <p:sp>
        <p:nvSpPr>
          <p:cNvPr id="7" name="Google Shape;725;p48:notes">
            <a:extLst>
              <a:ext uri="{FF2B5EF4-FFF2-40B4-BE49-F238E27FC236}">
                <a16:creationId xmlns:a16="http://schemas.microsoft.com/office/drawing/2014/main" id="{C98173D4-14E3-63D5-1F58-D756ECF16E0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21</a:t>
            </a:fld>
            <a:endParaRPr lang="en-US" sz="1200" dirty="0">
              <a:latin typeface="+mn-lt"/>
            </a:endParaRPr>
          </a:p>
        </p:txBody>
      </p:sp>
    </p:spTree>
    <p:extLst>
      <p:ext uri="{BB962C8B-B14F-4D97-AF65-F5344CB8AC3E}">
        <p14:creationId xmlns:p14="http://schemas.microsoft.com/office/powerpoint/2010/main" val="393467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S'ADAPTER AU CONTEXTE</a:t>
            </a:r>
          </a:p>
          <a:p>
            <a:r>
              <a:rPr lang="en-US" noProof="0" dirty="0"/>
              <a:t>Mettre à jour les notes en fonction des voies d'orientation locales et des procédures opérationnelles normalisées.  </a:t>
            </a:r>
          </a:p>
          <a:p>
            <a:pPr marL="0" indent="0">
              <a:buNone/>
            </a:pPr>
            <a:r>
              <a:rPr lang="en-US" dirty="0"/>
              <a:t>______________________________________________________________________________</a:t>
            </a:r>
          </a:p>
          <a:p>
            <a:pPr marL="0" indent="0">
              <a:buNone/>
            </a:pPr>
            <a:endParaRPr lang="en-US" noProof="0"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dirty="0"/>
              <a:t>EXPLICATION</a:t>
            </a:r>
            <a:endParaRPr lang="en-US" dirty="0"/>
          </a:p>
          <a:p>
            <a:r>
              <a:rPr lang="en-US" i="1" dirty="0"/>
              <a:t>Dans certains cas, vous pouvez travailler avec de nouveaux parents ou des personnes s'occupant d'enfants qui ont du mal à tisser des liens avec leurs jeunes enfants ou qui présentent des signes de troubles mentaux, tels que la dépression post-natale ou l'anxiété.</a:t>
            </a:r>
          </a:p>
          <a:p>
            <a:r>
              <a:rPr lang="en-US" i="1" dirty="0"/>
              <a:t>Dans les cas où vous êtes inquiet, il est important de rechercher une aide plus spécialisée, soit auprès de la MHPSS, soit auprès des services médicaux. Cette démarche est d'autant plus urgente si vous pensez que l'enfant est en danger. </a:t>
            </a:r>
          </a:p>
          <a:p>
            <a:pPr marL="0" indent="0">
              <a:buNone/>
            </a:pPr>
            <a:endParaRPr lang="en-US" dirty="0"/>
          </a:p>
          <a:p>
            <a:pPr marL="0" indent="0">
              <a:buNone/>
            </a:pPr>
            <a:r>
              <a:rPr lang="en-US" b="1" dirty="0"/>
              <a:t>DISCUSSION EN PLÉNIÈRE</a:t>
            </a:r>
          </a:p>
          <a:p>
            <a:r>
              <a:rPr lang="en-US" i="1" dirty="0"/>
              <a:t>Quels sont les signes qui, selon vous, pourraient indiquer qu'il y a un problème ? </a:t>
            </a:r>
          </a:p>
          <a:p>
            <a:r>
              <a:rPr lang="en-US" i="1" dirty="0"/>
              <a:t>Les symptômes d'une mauvaise santé mentale pendant la période périnatale peuvent...</a:t>
            </a:r>
          </a:p>
          <a:p>
            <a:pPr lvl="1"/>
            <a:r>
              <a:rPr lang="en-US" i="0" dirty="0"/>
              <a:t>Cliquez pour révéler la diapositive</a:t>
            </a:r>
          </a:p>
          <a:p>
            <a:pPr lvl="1"/>
            <a:r>
              <a:rPr lang="en-US" i="0" dirty="0"/>
              <a:t>Présenter la diapositive</a:t>
            </a:r>
          </a:p>
          <a:p>
            <a:pPr lvl="0"/>
            <a:r>
              <a:rPr lang="en-US" i="1" dirty="0"/>
              <a:t>Si vous reconnaissez ces signes, il est préférable d'en parler à votre supérieur hiérarchique et/ou à la personne qui s'occupe de vous (si cela ne présente aucun danger et si cela est approprié), puis de vous adresser à un professionnel de la santé mentale, le cas échéant. </a:t>
            </a:r>
          </a:p>
        </p:txBody>
      </p:sp>
      <p:sp>
        <p:nvSpPr>
          <p:cNvPr id="6" name="Slide Image Placeholder 5">
            <a:extLst>
              <a:ext uri="{FF2B5EF4-FFF2-40B4-BE49-F238E27FC236}">
                <a16:creationId xmlns:a16="http://schemas.microsoft.com/office/drawing/2014/main" id="{5A2F6D0D-1923-E021-5D9F-D2369B37638A}"/>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57411843-7657-069E-0060-3ADFBD02113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22</a:t>
            </a:fld>
            <a:endParaRPr lang="en-US" sz="1200" dirty="0">
              <a:latin typeface="+mn-lt"/>
            </a:endParaRPr>
          </a:p>
        </p:txBody>
      </p:sp>
    </p:spTree>
    <p:extLst>
      <p:ext uri="{BB962C8B-B14F-4D97-AF65-F5344CB8AC3E}">
        <p14:creationId xmlns:p14="http://schemas.microsoft.com/office/powerpoint/2010/main" val="788317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9" name="Google Shape;529;p18:notes"/>
          <p:cNvSpPr txBox="1">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dirty="0"/>
              <a:t>EXPLICATION</a:t>
            </a:r>
            <a:endParaRPr lang="en-US" noProof="0" dirty="0"/>
          </a:p>
          <a:p>
            <a:r>
              <a:rPr lang="en-US" noProof="0" dirty="0"/>
              <a:t>Présenter la diapositive</a:t>
            </a:r>
          </a:p>
          <a:p>
            <a:r>
              <a:rPr lang="en-US" i="1" dirty="0">
                <a:sym typeface="Helvetica Neue"/>
              </a:rPr>
              <a:t>Quelqu'un a-t-il des questions à poser ou des précisions à demander ?</a:t>
            </a:r>
            <a:endParaRPr lang="en-US" i="1" dirty="0"/>
          </a:p>
        </p:txBody>
      </p:sp>
      <p:sp>
        <p:nvSpPr>
          <p:cNvPr id="3" name="Slide Image Placeholder 2">
            <a:extLst>
              <a:ext uri="{FF2B5EF4-FFF2-40B4-BE49-F238E27FC236}">
                <a16:creationId xmlns:a16="http://schemas.microsoft.com/office/drawing/2014/main" id="{4C303BCF-D3B2-363A-31D1-BE77F1A760BA}"/>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AAA0F9E9-6F8B-0203-943E-419FA4110B2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23</a:t>
            </a:fld>
            <a:endParaRPr lang="en-US" sz="1200" dirty="0">
              <a:latin typeface="+mn-lt"/>
            </a:endParaRPr>
          </a:p>
        </p:txBody>
      </p:sp>
    </p:spTree>
    <p:extLst>
      <p:ext uri="{BB962C8B-B14F-4D97-AF65-F5344CB8AC3E}">
        <p14:creationId xmlns:p14="http://schemas.microsoft.com/office/powerpoint/2010/main" val="18518329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9" name="Google Shape;539;p19:notes"/>
          <p:cNvSpPr txBox="1">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CA" b="1" dirty="0"/>
              <a:t>SESSION 3 DURÉE : 2h</a:t>
            </a:r>
            <a:endParaRPr lang="en-US" dirty="0"/>
          </a:p>
          <a:p>
            <a:pPr marL="0" indent="0">
              <a:buNone/>
            </a:pPr>
            <a:r>
              <a:rPr lang="en-US" dirty="0"/>
              <a:t>______________________________________________________________________________</a:t>
            </a:r>
          </a:p>
          <a:p>
            <a:pPr marL="0" indent="0">
              <a:buNone/>
            </a:pPr>
            <a:endParaRPr lang="en-US" noProof="0"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dirty="0"/>
              <a:t>EXPLICATION</a:t>
            </a:r>
            <a:endParaRPr lang="en-US" noProof="0" dirty="0"/>
          </a:p>
          <a:p>
            <a:r>
              <a:rPr lang="en-US" i="1" noProof="0" dirty="0"/>
              <a:t>Ce module porte sur l'établissement de relations positives avec les enfants, principalement grâce à l'utilisation de trois outils parentaux. </a:t>
            </a:r>
          </a:p>
          <a:p>
            <a:r>
              <a:rPr lang="en-US" i="1" noProof="0" dirty="0"/>
              <a:t>Alors que la session précédente était principalement axée sur les nourrissons et les jeunes enfants, cette session s'intéresse aux enfants de tous âges. </a:t>
            </a:r>
          </a:p>
          <a:p>
            <a:r>
              <a:rPr lang="en-US" i="1" noProof="0" dirty="0"/>
              <a:t>Cette session soutient également deux des facteurs de protection dont nous avons discuté dans le module 1 :</a:t>
            </a:r>
          </a:p>
          <a:p>
            <a:pPr lvl="1"/>
            <a:r>
              <a:rPr lang="en-US" i="1" noProof="0" dirty="0"/>
              <a:t>Des relations saines entre le soignant et l'enfant</a:t>
            </a:r>
          </a:p>
          <a:p>
            <a:pPr lvl="1"/>
            <a:r>
              <a:rPr lang="en-US" i="1" noProof="0" dirty="0"/>
              <a:t>Des aidants attentifs et solidaires</a:t>
            </a:r>
          </a:p>
        </p:txBody>
      </p:sp>
      <p:sp>
        <p:nvSpPr>
          <p:cNvPr id="3" name="Slide Image Placeholder 2">
            <a:extLst>
              <a:ext uri="{FF2B5EF4-FFF2-40B4-BE49-F238E27FC236}">
                <a16:creationId xmlns:a16="http://schemas.microsoft.com/office/drawing/2014/main" id="{0E64714C-3916-6476-3BE8-C2F12FD93917}"/>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9CFBD39B-A7CC-E6D8-9C77-2959F02AC31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24</a:t>
            </a:fld>
            <a:endParaRPr lang="en-US" sz="1200" dirty="0">
              <a:latin typeface="+mn-lt"/>
            </a:endParaRPr>
          </a:p>
        </p:txBody>
      </p:sp>
    </p:spTree>
    <p:extLst>
      <p:ext uri="{BB962C8B-B14F-4D97-AF65-F5344CB8AC3E}">
        <p14:creationId xmlns:p14="http://schemas.microsoft.com/office/powerpoint/2010/main" val="28740916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dirty="0"/>
              <a:t>EXPLICATION</a:t>
            </a:r>
            <a:endParaRPr lang="en-US" dirty="0"/>
          </a:p>
          <a:p>
            <a:r>
              <a:rPr lang="en-US" i="1" dirty="0"/>
              <a:t>Tous les enfants veulent recevoir l'attention de leurs parents et d'autres adultes qu'ils aiment et respectent.</a:t>
            </a:r>
          </a:p>
          <a:p>
            <a:r>
              <a:rPr lang="en-US" i="1" dirty="0"/>
              <a:t>Les enfants peuvent apprendre à attirer l'attention de manière positive ou négative et l'attention peut renforcer les comportements positifs ou négatifs.</a:t>
            </a:r>
          </a:p>
          <a:p>
            <a:pPr lvl="1"/>
            <a:r>
              <a:rPr lang="en-US" i="1" dirty="0"/>
              <a:t>Lorsqu'un parent félicite un enfant pour un bon comportement - comme le partage - ce comportement est encouragé par le parent.</a:t>
            </a:r>
          </a:p>
          <a:p>
            <a:pPr lvl="1"/>
            <a:r>
              <a:rPr lang="en-US" i="1" dirty="0"/>
              <a:t>Les comportements négatifs - comme les coups - peuvent également être renforcés par l'attention (négative ou positive). </a:t>
            </a:r>
          </a:p>
          <a:p>
            <a:pPr lvl="1"/>
            <a:r>
              <a:rPr lang="en-US" i="1" dirty="0"/>
              <a:t>Si un parent accorde plus d'attention lorsque les enfants se comportent mal, ce sont les comportements négatifs qui sont renforcés. </a:t>
            </a:r>
          </a:p>
          <a:p>
            <a:pPr lvl="1"/>
            <a:r>
              <a:rPr lang="en-US" i="1" dirty="0"/>
              <a:t>Si un enfant se plaint et pleure parce que ses parents refusent de lui acheter un bonbon et que ces derniers continuent à se disputer avec lui, il s'agit d'une attention négative qui renforce les pleurnicheries de l'enfant !</a:t>
            </a:r>
          </a:p>
          <a:p>
            <a:pPr marL="625475"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1" dirty="0"/>
              <a:t>Plus les parents accordent de l'attention aux comportements positifs, moins les enfants chercheront à attirer l'attention par des comportements négatifs.</a:t>
            </a:r>
          </a:p>
          <a:p>
            <a:pPr lvl="0"/>
            <a:r>
              <a:rPr lang="en-US" i="1" dirty="0"/>
              <a:t>Les parents doivent faire preuve de stratégie quant aux comportements auxquels ils accordent de l'attention.</a:t>
            </a:r>
          </a:p>
          <a:p>
            <a:endParaRPr lang="en-US" dirty="0"/>
          </a:p>
          <a:p>
            <a:endParaRPr lang="en-US" dirty="0"/>
          </a:p>
        </p:txBody>
      </p:sp>
      <p:sp>
        <p:nvSpPr>
          <p:cNvPr id="6" name="Slide Image Placeholder 5">
            <a:extLst>
              <a:ext uri="{FF2B5EF4-FFF2-40B4-BE49-F238E27FC236}">
                <a16:creationId xmlns:a16="http://schemas.microsoft.com/office/drawing/2014/main" id="{3481D110-A857-42FF-9978-4E1B0154C7D0}"/>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378DC896-5F51-D86D-A7AB-688D2F0C7DBC}"/>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25</a:t>
            </a:fld>
            <a:endParaRPr lang="en-US" sz="1200" dirty="0">
              <a:latin typeface="+mn-lt"/>
            </a:endParaRPr>
          </a:p>
        </p:txBody>
      </p:sp>
    </p:spTree>
    <p:extLst>
      <p:ext uri="{BB962C8B-B14F-4D97-AF65-F5344CB8AC3E}">
        <p14:creationId xmlns:p14="http://schemas.microsoft.com/office/powerpoint/2010/main" val="207610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S'ADAPTER AU CONTEXTE</a:t>
            </a:r>
          </a:p>
          <a:p>
            <a:r>
              <a:rPr lang="en-US" dirty="0"/>
              <a:t>Des activités locales peuvent être ajoutées aux notes. </a:t>
            </a:r>
          </a:p>
          <a:p>
            <a:pPr marL="0" indent="0">
              <a:buNone/>
            </a:pPr>
            <a:r>
              <a:rPr lang="en-US" dirty="0"/>
              <a:t>______________________________________________________________________________</a:t>
            </a:r>
          </a:p>
          <a:p>
            <a:pPr marL="0" indent="0">
              <a:buNone/>
            </a:pPr>
            <a:endParaRPr lang="en-US" dirty="0"/>
          </a:p>
          <a:p>
            <a:pPr marL="0" indent="0">
              <a:buNone/>
            </a:pPr>
            <a:r>
              <a:rPr lang="en-US" b="1" dirty="0"/>
              <a:t>DISCUSSION EN PLÉNIÈRE</a:t>
            </a:r>
          </a:p>
          <a:p>
            <a:r>
              <a:rPr lang="en-US" dirty="0"/>
              <a:t>Animer une discussion à l'aide des questions figurant sur la diapositive.</a:t>
            </a:r>
          </a:p>
          <a:p>
            <a:r>
              <a:rPr lang="en-US" dirty="0"/>
              <a:t>Complétez les réponses par les exemples suivants :</a:t>
            </a:r>
          </a:p>
          <a:p>
            <a:pPr lvl="1"/>
            <a:r>
              <a:rPr lang="en-US" dirty="0"/>
              <a:t>Jouer avec leurs enfants</a:t>
            </a:r>
          </a:p>
          <a:p>
            <a:pPr lvl="1"/>
            <a:r>
              <a:rPr lang="en-US" dirty="0"/>
              <a:t>Dîner ou petit-déjeuner en commun</a:t>
            </a:r>
          </a:p>
          <a:p>
            <a:pPr lvl="1"/>
            <a:r>
              <a:rPr lang="en-US" dirty="0"/>
              <a:t>Félicitations pour les tâches ménagères ou les devoirs accomplis</a:t>
            </a:r>
          </a:p>
          <a:p>
            <a:pPr lvl="1"/>
            <a:r>
              <a:rPr lang="en-US" dirty="0"/>
              <a:t>Se promener et parler ensemble</a:t>
            </a:r>
          </a:p>
          <a:p>
            <a:r>
              <a:rPr lang="en-US" dirty="0"/>
              <a:t>Ce sont des questions que vous pouvez également aborder avec les aidants. </a:t>
            </a:r>
          </a:p>
          <a:p>
            <a:r>
              <a:rPr lang="en-US" i="1" dirty="0"/>
              <a:t>Les parents doivent également faire preuve de stratégie lorsqu'ils accordent de l'attention !</a:t>
            </a:r>
          </a:p>
          <a:p>
            <a:pPr lvl="1"/>
            <a:r>
              <a:rPr lang="en-US" i="1" dirty="0"/>
              <a:t>Lorsque les enfants se comportent de manière gênante, mais sans danger pour eux-mêmes ou pour les autres, les parents peuvent ignorer ce comportement.</a:t>
            </a:r>
          </a:p>
          <a:p>
            <a:pPr lvl="1"/>
            <a:r>
              <a:rPr lang="en-US" i="1" dirty="0"/>
              <a:t>Si personne n'écoute un enfant qui se plaint, il n'y a aucun intérêt à ce qu'il continue à se plaindre.</a:t>
            </a:r>
          </a:p>
          <a:p>
            <a:pPr lvl="1"/>
            <a:r>
              <a:rPr lang="en-US" i="1" dirty="0"/>
              <a:t>Lorsque les parents crient sur les enfants qui pleurnichent ou les frappent, ils leur accordent une attention négative et renforcent ainsi ce comportement négatif.</a:t>
            </a:r>
          </a:p>
          <a:p>
            <a:r>
              <a:rPr lang="en-US" i="1" dirty="0"/>
              <a:t>Nous reviendrons sur ce point lors de la session consacrée aux stratégies de discipline. </a:t>
            </a:r>
          </a:p>
        </p:txBody>
      </p:sp>
      <p:sp>
        <p:nvSpPr>
          <p:cNvPr id="6" name="Slide Image Placeholder 5">
            <a:extLst>
              <a:ext uri="{FF2B5EF4-FFF2-40B4-BE49-F238E27FC236}">
                <a16:creationId xmlns:a16="http://schemas.microsoft.com/office/drawing/2014/main" id="{496F1ACA-221C-25AC-75FE-284F95A59FEE}"/>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C3DD00E4-28AC-69A6-70A5-515092EA15C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26</a:t>
            </a:fld>
            <a:endParaRPr lang="en-US" sz="1200" dirty="0">
              <a:latin typeface="+mn-lt"/>
            </a:endParaRPr>
          </a:p>
        </p:txBody>
      </p:sp>
    </p:spTree>
    <p:extLst>
      <p:ext uri="{BB962C8B-B14F-4D97-AF65-F5344CB8AC3E}">
        <p14:creationId xmlns:p14="http://schemas.microsoft.com/office/powerpoint/2010/main" val="21247450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dirty="0"/>
              <a:t>EXPLICATION</a:t>
            </a:r>
            <a:endParaRPr lang="en-US" dirty="0"/>
          </a:p>
          <a:p>
            <a:r>
              <a:rPr lang="en-US" i="1" dirty="0"/>
              <a:t>Nous allons parler de trois outils parentaux différents que vous pouvez partager avec les parents et les </a:t>
            </a:r>
            <a:r>
              <a:rPr lang="en-US" i="1" dirty="0">
                <a:latin typeface="+mn-lt"/>
              </a:rPr>
              <a:t>aidants. </a:t>
            </a:r>
          </a:p>
          <a:p>
            <a:r>
              <a:rPr lang="en-US" i="1" dirty="0">
                <a:latin typeface="+mn-lt"/>
              </a:rPr>
              <a:t>Cela peut les aider à encourager des comportements plus positifs chez leurs enfants et à diminuer les comportements négatifs.</a:t>
            </a:r>
          </a:p>
          <a:p>
            <a:r>
              <a:rPr lang="en-US" i="1" dirty="0">
                <a:latin typeface="+mn-lt"/>
              </a:rPr>
              <a:t>Les outils sont...</a:t>
            </a:r>
          </a:p>
          <a:p>
            <a:pPr lvl="1"/>
            <a:r>
              <a:rPr lang="en-US" dirty="0">
                <a:latin typeface="+mn-lt"/>
              </a:rPr>
              <a:t>Présenter la diapositive</a:t>
            </a:r>
          </a:p>
        </p:txBody>
      </p:sp>
      <p:sp>
        <p:nvSpPr>
          <p:cNvPr id="6" name="Slide Image Placeholder 5">
            <a:extLst>
              <a:ext uri="{FF2B5EF4-FFF2-40B4-BE49-F238E27FC236}">
                <a16:creationId xmlns:a16="http://schemas.microsoft.com/office/drawing/2014/main" id="{14CEFF91-3780-7859-9781-3DB4E8A847E5}"/>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F73F9E51-9FC6-1096-CBAB-5BCC4A6F9A6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27</a:t>
            </a:fld>
            <a:endParaRPr lang="en-US" sz="1200" dirty="0">
              <a:latin typeface="+mn-lt"/>
            </a:endParaRPr>
          </a:p>
        </p:txBody>
      </p:sp>
    </p:spTree>
    <p:extLst>
      <p:ext uri="{BB962C8B-B14F-4D97-AF65-F5344CB8AC3E}">
        <p14:creationId xmlns:p14="http://schemas.microsoft.com/office/powerpoint/2010/main" val="1624225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DISCUSSION EN PLÉNIÈRE</a:t>
            </a:r>
            <a:endParaRPr lang="en-US" dirty="0"/>
          </a:p>
          <a:p>
            <a:r>
              <a:rPr lang="en-US" i="1" dirty="0"/>
              <a:t>Comment le fait de jouer avec les enfants peut-il favoriser leur développement et leur comportement positifs ?</a:t>
            </a:r>
          </a:p>
          <a:p>
            <a:r>
              <a:rPr lang="en-US" dirty="0"/>
              <a:t>Complétez les réponses avec la diapositive suivante</a:t>
            </a:r>
          </a:p>
        </p:txBody>
      </p:sp>
      <p:sp>
        <p:nvSpPr>
          <p:cNvPr id="6" name="Slide Image Placeholder 5">
            <a:extLst>
              <a:ext uri="{FF2B5EF4-FFF2-40B4-BE49-F238E27FC236}">
                <a16:creationId xmlns:a16="http://schemas.microsoft.com/office/drawing/2014/main" id="{9B81751D-EFA5-D764-D06D-0D9A7E96FB35}"/>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8675C52A-6FC5-D818-A577-17A4A82DE27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28</a:t>
            </a:fld>
            <a:endParaRPr lang="en-US" sz="1200" dirty="0">
              <a:latin typeface="+mn-lt"/>
            </a:endParaRPr>
          </a:p>
        </p:txBody>
      </p:sp>
    </p:spTree>
    <p:extLst>
      <p:ext uri="{BB962C8B-B14F-4D97-AF65-F5344CB8AC3E}">
        <p14:creationId xmlns:p14="http://schemas.microsoft.com/office/powerpoint/2010/main" val="14456659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EXPLICATION</a:t>
            </a:r>
          </a:p>
          <a:p>
            <a:r>
              <a:rPr lang="en-US" dirty="0"/>
              <a:t>Présenter la diapositive</a:t>
            </a:r>
          </a:p>
        </p:txBody>
      </p:sp>
      <p:sp>
        <p:nvSpPr>
          <p:cNvPr id="6" name="Slide Image Placeholder 5">
            <a:extLst>
              <a:ext uri="{FF2B5EF4-FFF2-40B4-BE49-F238E27FC236}">
                <a16:creationId xmlns:a16="http://schemas.microsoft.com/office/drawing/2014/main" id="{BCD80F47-4A20-E0FB-5E2F-176503F9CA6C}"/>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18673847-B614-E2AA-D5BD-78125BB5F163}"/>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29</a:t>
            </a:fld>
            <a:endParaRPr lang="en-US" sz="1200" dirty="0">
              <a:latin typeface="+mn-lt"/>
            </a:endParaRPr>
          </a:p>
        </p:txBody>
      </p:sp>
    </p:spTree>
    <p:extLst>
      <p:ext uri="{BB962C8B-B14F-4D97-AF65-F5344CB8AC3E}">
        <p14:creationId xmlns:p14="http://schemas.microsoft.com/office/powerpoint/2010/main" val="1847010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2" name="Google Shape;242;p2:notes"/>
          <p:cNvSpPr txBox="1">
            <a:spLocks noGrp="1"/>
          </p:cNvSpPr>
          <p:nvPr>
            <p:ph type="body" idx="1"/>
          </p:nvPr>
        </p:nvSpPr>
        <p:spPr>
          <a:xfrm>
            <a:off x="477838" y="460375"/>
            <a:ext cx="6143625" cy="9210675"/>
          </a:xfrm>
          <a:prstGeom prst="rect">
            <a:avLst/>
          </a:prstGeom>
        </p:spPr>
        <p:txBody>
          <a:bodyPr/>
          <a:lstStyle/>
          <a:p>
            <a:pPr lvl="1"/>
            <a:r>
              <a:rPr lang="en-US" dirty="0">
                <a:sym typeface="Arial"/>
              </a:rPr>
              <a:t>Session 8 : Outils de base pour la gestion de l'argent - Cette session doit être contextualisée en fonction de l'existence ou non d'une assistance sous forme d'argent et de bons (CVA) dans votre contexte, car les outils doivent être utilisés conformément aux processus et aux calendriers de la CVA dans les contextes où c'est le cas, ou ils peuvent être utilisés de manière plus souple dans les contextes où les outils de gestion de l'argent sont utilisés pour aider les familles à gérer l'argent sans CVA. </a:t>
            </a:r>
          </a:p>
          <a:p>
            <a:pPr lvl="1"/>
            <a:r>
              <a:rPr lang="en-US" dirty="0">
                <a:sym typeface="Arial"/>
              </a:rPr>
              <a:t>Session 8 Diapositive 92 "Types de dépenses des ménages" - Les exemples doivent être contextualisés. </a:t>
            </a:r>
          </a:p>
          <a:p>
            <a:pPr lvl="1"/>
            <a:r>
              <a:rPr lang="en-US" dirty="0">
                <a:sym typeface="Arial"/>
              </a:rPr>
              <a:t>Session 8 Diapositive 93, "Quand et où devriez-vous utiliser ces outils ?" - Adaptez la section "quand" en fonction du fait que les clients accèdent ou non à la CVA dans le contexte.</a:t>
            </a:r>
          </a:p>
          <a:p>
            <a:pPr lvl="1"/>
            <a:r>
              <a:rPr lang="en-US" dirty="0">
                <a:sym typeface="Arial"/>
              </a:rPr>
              <a:t>Session 8 Diapositive 97 Supprimer cette diapositive dans les contextes où les familles ne reçoivent pas de CVA".</a:t>
            </a:r>
          </a:p>
          <a:p>
            <a:pPr lvl="1"/>
            <a:r>
              <a:rPr lang="en-US" dirty="0">
                <a:sym typeface="Arial"/>
              </a:rPr>
              <a:t>Session 8 Diapositive 99-102 "Outils pour les questions d'argent" - Mettez à jour les montants du scénario en fonction de ce qui serait réaliste dans le contexte (il n'est pas nécessaire qu'ils soient très précis ; il peut s'agir d'estimations approximatives).</a:t>
            </a:r>
          </a:p>
          <a:p>
            <a:pPr lvl="1"/>
            <a:r>
              <a:rPr lang="en-US" dirty="0">
                <a:sym typeface="Arial"/>
              </a:rPr>
              <a:t>Session 9 Diapositive 107 "Stress de l'aidant" - Cette histoire peut être adaptée au contexte. </a:t>
            </a:r>
          </a:p>
          <a:p>
            <a:pPr lvl="1"/>
            <a:r>
              <a:rPr lang="en-US" dirty="0">
                <a:sym typeface="Arial"/>
              </a:rPr>
              <a:t>Session 9 Diapositive 110 "Stratégies d'adaptation" - Elle peut être adaptée en fonction des normes et pratiques locales.</a:t>
            </a:r>
          </a:p>
          <a:p>
            <a:pPr lvl="1"/>
            <a:r>
              <a:rPr lang="en-US" dirty="0">
                <a:sym typeface="Arial"/>
              </a:rPr>
              <a:t>Session 9 Diapositive 112 "Boîte à outils pour les techniques de relaxation et d'autosoins" - Les techniques contenues dans le manuel du participant doivent être adaptées au contexte. </a:t>
            </a:r>
          </a:p>
          <a:p>
            <a:endParaRPr lang="en-US" dirty="0">
              <a:sym typeface="Arial"/>
            </a:endParaRPr>
          </a:p>
          <a:p>
            <a:pPr marL="0" indent="0">
              <a:buNone/>
            </a:pPr>
            <a:r>
              <a:rPr lang="en-US" b="1" dirty="0">
                <a:sym typeface="Arial"/>
              </a:rPr>
              <a:t>PRÉPARATION</a:t>
            </a:r>
          </a:p>
          <a:p>
            <a:r>
              <a:rPr lang="en-US" dirty="0">
                <a:sym typeface="Arial"/>
              </a:rPr>
              <a:t>Les éléments suivants sont nécessaires pour dispenser ce module dans un environnement de formation en face à face : </a:t>
            </a:r>
          </a:p>
          <a:p>
            <a:r>
              <a:rPr lang="en-US" dirty="0">
                <a:sym typeface="Arial"/>
              </a:rPr>
              <a:t>Un cahier d'exercices par participant</a:t>
            </a:r>
          </a:p>
          <a:p>
            <a:r>
              <a:rPr lang="en-US" dirty="0">
                <a:sym typeface="Arial"/>
              </a:rPr>
              <a:t>Un formulaire de retour d'information par participant.</a:t>
            </a:r>
          </a:p>
          <a:p>
            <a:r>
              <a:rPr lang="en-US" dirty="0">
                <a:sym typeface="Arial"/>
              </a:rPr>
              <a:t>Projecteur et ordinateur portable</a:t>
            </a:r>
          </a:p>
          <a:p>
            <a:r>
              <a:rPr lang="en-US" dirty="0">
                <a:sym typeface="Arial"/>
              </a:rPr>
              <a:t>Tableau de conférence, ruban adhésif et stylos</a:t>
            </a:r>
          </a:p>
          <a:p>
            <a:endParaRPr lang="en-US" dirty="0">
              <a:sym typeface="Arial"/>
            </a:endParaRPr>
          </a:p>
          <a:p>
            <a:pPr marL="0" indent="0">
              <a:buNone/>
            </a:pPr>
            <a:r>
              <a:rPr lang="en-US" b="1" dirty="0">
                <a:sym typeface="Arial"/>
              </a:rPr>
              <a:t>VUE D'ENSEMBLE</a:t>
            </a:r>
          </a:p>
          <a:p>
            <a:r>
              <a:rPr lang="en-US" b="1" dirty="0">
                <a:sym typeface="Arial"/>
              </a:rPr>
              <a:t>Durée : </a:t>
            </a:r>
            <a:r>
              <a:rPr lang="en-US" dirty="0">
                <a:sym typeface="Arial"/>
              </a:rPr>
              <a:t>A CONFIRMER</a:t>
            </a:r>
          </a:p>
          <a:p>
            <a:r>
              <a:rPr lang="en-US" b="1" dirty="0">
                <a:sym typeface="Arial"/>
              </a:rPr>
              <a:t>Objectif du module : </a:t>
            </a:r>
            <a:r>
              <a:rPr lang="en-US" dirty="0">
                <a:sym typeface="Helvetica Neue"/>
              </a:rPr>
              <a:t>doter les participants d'outils et de techniques leur permettant d'apporter un soutien direct aux aidants et aux familles en matière de renforcement de la famille.</a:t>
            </a:r>
            <a:endParaRPr lang="en-US" dirty="0"/>
          </a:p>
          <a:p>
            <a:r>
              <a:rPr lang="en-US" b="1" dirty="0">
                <a:sym typeface="Arial"/>
              </a:rPr>
              <a:t>Objectifs d'apprentissage du module </a:t>
            </a:r>
            <a:r>
              <a:rPr lang="en-US" dirty="0">
                <a:sym typeface="Arial"/>
              </a:rPr>
              <a:t>- à la fin de cette session, le participant sera capable de :</a:t>
            </a:r>
          </a:p>
          <a:p>
            <a:pPr lvl="1"/>
            <a:r>
              <a:rPr lang="en-US" dirty="0">
                <a:sym typeface="Arial"/>
              </a:rPr>
              <a:t>Démontrer les techniques et les outils parentaux qui peuvent être utilisés avec les parents, les aidants et les enfants pour soutenir le renforcement de la famille.</a:t>
            </a:r>
          </a:p>
          <a:p>
            <a:pPr lvl="1"/>
            <a:r>
              <a:rPr lang="en-US" dirty="0">
                <a:sym typeface="Arial"/>
              </a:rPr>
              <a:t>Décrire comment les aidants peuvent utiliser des techniques de relaxation et d'autosoins pour gérer le stress.</a:t>
            </a:r>
          </a:p>
          <a:p>
            <a:pPr lvl="1"/>
            <a:r>
              <a:rPr lang="en-US" dirty="0">
                <a:sym typeface="Arial"/>
              </a:rPr>
              <a:t>Expliquer les méthodes de travail avec les familles pour cartographier et renforcer les réseaux de soutien social.</a:t>
            </a:r>
          </a:p>
          <a:p>
            <a:pPr lvl="1"/>
            <a:r>
              <a:rPr lang="en-US" dirty="0">
                <a:sym typeface="Arial"/>
              </a:rPr>
              <a:t>Décrire comment les outils peuvent être utilisés pour soutenir la gestion de l'argent avec les familles.</a:t>
            </a:r>
          </a:p>
          <a:p>
            <a:r>
              <a:rPr lang="en-US" b="1" dirty="0">
                <a:sym typeface="Arial"/>
              </a:rPr>
              <a:t>Sessions :</a:t>
            </a:r>
          </a:p>
          <a:p>
            <a:pPr lvl="1"/>
            <a:r>
              <a:rPr lang="en-US" dirty="0">
                <a:sym typeface="Arial"/>
              </a:rPr>
              <a:t>Soutenir l'attachement et le lien avec les jeunes enfants</a:t>
            </a:r>
          </a:p>
          <a:p>
            <a:pPr lvl="1"/>
            <a:r>
              <a:rPr lang="en-US" dirty="0">
                <a:sym typeface="Arial"/>
              </a:rPr>
              <a:t>Établir des relations positives avec les enfants</a:t>
            </a:r>
          </a:p>
          <a:p>
            <a:pPr lvl="1"/>
            <a:r>
              <a:rPr lang="en-US" dirty="0">
                <a:sym typeface="Arial"/>
              </a:rPr>
              <a:t>Renforcer les compétences émotionnelles et empathiques des parents/aidants</a:t>
            </a:r>
          </a:p>
          <a:p>
            <a:pPr lvl="1"/>
            <a:r>
              <a:rPr lang="en-US" dirty="0">
                <a:sym typeface="Arial"/>
              </a:rPr>
              <a:t>Créer un environnement prévisible et sûr par le biais de règles et de routines familiales </a:t>
            </a:r>
          </a:p>
          <a:p>
            <a:pPr lvl="1"/>
            <a:r>
              <a:rPr lang="en-US" dirty="0">
                <a:sym typeface="Arial"/>
              </a:rPr>
              <a:t>Renforcer les réseaux de soutien social</a:t>
            </a:r>
          </a:p>
          <a:p>
            <a:pPr lvl="1"/>
            <a:r>
              <a:rPr lang="en-US" dirty="0">
                <a:sym typeface="Arial"/>
              </a:rPr>
              <a:t>Outils de base pour la gestion de l'argent</a:t>
            </a:r>
          </a:p>
          <a:p>
            <a:pPr lvl="1"/>
            <a:r>
              <a:rPr lang="en-US" dirty="0">
                <a:sym typeface="Arial"/>
              </a:rPr>
              <a:t>Techniques de relaxation et d'auto-soins pour soutenir les aidants</a:t>
            </a:r>
          </a:p>
          <a:p>
            <a:pPr lvl="1"/>
            <a:endParaRPr lang="en-US" dirty="0"/>
          </a:p>
          <a:p>
            <a:pPr marL="0" indent="0">
              <a:buNone/>
            </a:pPr>
            <a:r>
              <a:rPr lang="en-US" b="1" dirty="0">
                <a:sym typeface="Arial"/>
              </a:rPr>
              <a:t>SUITE </a:t>
            </a:r>
            <a:r>
              <a:rPr lang="en-US" b="1" dirty="0">
                <a:sym typeface="Wingdings" panose="05000000000000000000" pitchFamily="2" charset="2"/>
              </a:rPr>
              <a:t></a:t>
            </a:r>
            <a:endParaRPr lang="en-US" dirty="0">
              <a:sym typeface="Arial"/>
            </a:endParaRPr>
          </a:p>
        </p:txBody>
      </p:sp>
      <p:sp>
        <p:nvSpPr>
          <p:cNvPr id="4" name="Google Shape;725;p48:notes">
            <a:extLst>
              <a:ext uri="{FF2B5EF4-FFF2-40B4-BE49-F238E27FC236}">
                <a16:creationId xmlns:a16="http://schemas.microsoft.com/office/drawing/2014/main" id="{A2DD463F-97B8-B432-4E99-247F6391A5C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a:t>
            </a:fld>
            <a:endParaRPr lang="en-US" sz="1200" dirty="0">
              <a:latin typeface="+mn-lt"/>
            </a:endParaRPr>
          </a:p>
        </p:txBody>
      </p:sp>
    </p:spTree>
    <p:extLst>
      <p:ext uri="{BB962C8B-B14F-4D97-AF65-F5344CB8AC3E}">
        <p14:creationId xmlns:p14="http://schemas.microsoft.com/office/powerpoint/2010/main" val="5402388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dirty="0"/>
              <a:t>EXPLICATION</a:t>
            </a:r>
            <a:endParaRPr lang="en-US" dirty="0"/>
          </a:p>
          <a:p>
            <a:r>
              <a:rPr lang="en-US" i="1" dirty="0"/>
              <a:t>Voici quelques lignes directrices que vous pouvez partager avec les parents sur la façon dont ils peuvent jouer avec les enfants. </a:t>
            </a:r>
          </a:p>
          <a:p>
            <a:r>
              <a:rPr lang="en-US" dirty="0"/>
              <a:t>Présenter la diapositive</a:t>
            </a:r>
          </a:p>
          <a:p>
            <a:pPr lvl="1"/>
            <a:r>
              <a:rPr lang="en-US" i="1" dirty="0"/>
              <a:t>Éviter les luttes de pouvoir</a:t>
            </a:r>
          </a:p>
          <a:p>
            <a:pPr lvl="2"/>
            <a:r>
              <a:rPr lang="en-US" i="1" dirty="0"/>
              <a:t>Une lutte de pouvoir est une dispute qui a lieu parce que les personnes impliquées se battent pour savoir qui contrôlera et dominera la relation.</a:t>
            </a:r>
          </a:p>
          <a:p>
            <a:pPr lvl="2"/>
            <a:r>
              <a:rPr lang="en-US" i="1" dirty="0"/>
              <a:t>Par exemple :</a:t>
            </a:r>
          </a:p>
          <a:p>
            <a:pPr lvl="3"/>
            <a:r>
              <a:rPr lang="en-US" i="1" dirty="0"/>
              <a:t>Un enfant de 7 ans joue à un jeu avec son parent</a:t>
            </a:r>
          </a:p>
          <a:p>
            <a:pPr lvl="3"/>
            <a:r>
              <a:rPr lang="en-US" i="1" dirty="0"/>
              <a:t>L'enfant décide de jouer à un autre jeu.</a:t>
            </a:r>
          </a:p>
          <a:p>
            <a:pPr lvl="3"/>
            <a:r>
              <a:rPr lang="en-US" i="1" dirty="0"/>
              <a:t>Le parent dit à l'enfant qu'il doit d'abord terminer ce jeu.</a:t>
            </a:r>
          </a:p>
          <a:p>
            <a:pPr lvl="3"/>
            <a:r>
              <a:rPr lang="en-US" i="1" dirty="0"/>
              <a:t>L'enfant affirme qu'il veut jouer au nouveau jeu.</a:t>
            </a:r>
          </a:p>
          <a:p>
            <a:pPr lvl="3"/>
            <a:r>
              <a:rPr lang="en-US" i="1" dirty="0"/>
              <a:t>Le parent répond en arguant qu'ils devraient finir de jouer au premier jeu</a:t>
            </a:r>
          </a:p>
          <a:p>
            <a:pPr lvl="2"/>
            <a:r>
              <a:rPr lang="en-US" i="1" dirty="0"/>
              <a:t>Si le but du jeu est de s'amuser, d'apprendre et d'établir des relations avec les enfants, nous devons éviter les disputes autant que possible !</a:t>
            </a:r>
          </a:p>
          <a:p>
            <a:pPr marL="0" lvl="0" indent="0">
              <a:buNone/>
            </a:pPr>
            <a:endParaRPr lang="en-US" dirty="0"/>
          </a:p>
          <a:p>
            <a:pPr marL="0" lvl="0" indent="0">
              <a:buNone/>
            </a:pPr>
            <a:r>
              <a:rPr lang="en-US" b="1" dirty="0"/>
              <a:t>DISCUSSION EN PLÉNIÈRE</a:t>
            </a:r>
          </a:p>
          <a:p>
            <a:r>
              <a:rPr lang="en-US" i="1" dirty="0"/>
              <a:t>Pensez-vous à des aidants avec lesquels vous travaillez et qui pourraient bénéficier de ces conseils ? </a:t>
            </a:r>
          </a:p>
          <a:p>
            <a:r>
              <a:rPr lang="en-US" i="1" dirty="0"/>
              <a:t>De quel type de aidants et de familles s'agit-il ? </a:t>
            </a:r>
          </a:p>
        </p:txBody>
      </p:sp>
      <p:sp>
        <p:nvSpPr>
          <p:cNvPr id="6" name="Slide Image Placeholder 5">
            <a:extLst>
              <a:ext uri="{FF2B5EF4-FFF2-40B4-BE49-F238E27FC236}">
                <a16:creationId xmlns:a16="http://schemas.microsoft.com/office/drawing/2014/main" id="{CDD4E379-4CAB-E673-0926-BF9051D88495}"/>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0F7B7C95-DF43-CB48-3A01-1FF65EAE631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30</a:t>
            </a:fld>
            <a:endParaRPr lang="en-US" sz="1200" dirty="0">
              <a:latin typeface="+mn-lt"/>
            </a:endParaRPr>
          </a:p>
        </p:txBody>
      </p:sp>
    </p:spTree>
    <p:extLst>
      <p:ext uri="{BB962C8B-B14F-4D97-AF65-F5344CB8AC3E}">
        <p14:creationId xmlns:p14="http://schemas.microsoft.com/office/powerpoint/2010/main" val="13572118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S'ADAPTER AU CONTEXTE</a:t>
            </a:r>
          </a:p>
          <a:p>
            <a:r>
              <a:rPr lang="en-US" dirty="0"/>
              <a:t>Le script fourni dans le classeur est un exemple de script.</a:t>
            </a:r>
          </a:p>
          <a:p>
            <a:pPr lvl="1"/>
            <a:r>
              <a:rPr lang="en-US" dirty="0"/>
              <a:t>Adaptez à votre contexte ou créez le vôtre</a:t>
            </a:r>
          </a:p>
          <a:p>
            <a:pPr lvl="1"/>
            <a:r>
              <a:rPr lang="en-US" dirty="0"/>
              <a:t>Remplacer les noms par des noms familiers dans votre contexte</a:t>
            </a:r>
          </a:p>
          <a:p>
            <a:pPr marL="0" indent="0">
              <a:buNone/>
            </a:pPr>
            <a:r>
              <a:rPr lang="en-US" dirty="0"/>
              <a:t>______________________________________________________________________________</a:t>
            </a:r>
          </a:p>
          <a:p>
            <a:pPr marL="0" indent="0">
              <a:buNone/>
            </a:pPr>
            <a:endParaRPr lang="en-US" dirty="0"/>
          </a:p>
          <a:p>
            <a:pPr marL="0" indent="0">
              <a:buNone/>
            </a:pPr>
            <a:r>
              <a:rPr lang="en-US" b="1" dirty="0"/>
              <a:t>INTRODUCTION</a:t>
            </a:r>
          </a:p>
          <a:p>
            <a:r>
              <a:rPr lang="en-US" i="1" dirty="0"/>
              <a:t>Nous allons maintenant faire un jeu de rôle</a:t>
            </a:r>
          </a:p>
          <a:p>
            <a:r>
              <a:rPr lang="en-US" dirty="0"/>
              <a:t>Demandez deux volontaires, de préférence un homme et une femme. </a:t>
            </a:r>
          </a:p>
          <a:p>
            <a:r>
              <a:rPr lang="en-US" dirty="0"/>
              <a:t>Guidez les volontaires vers la </a:t>
            </a:r>
            <a:r>
              <a:rPr lang="en-US" b="1" dirty="0"/>
              <a:t>page 43 du cahier de travail : Jeu de rôle - jeu dirigé par l'enfant</a:t>
            </a:r>
          </a:p>
          <a:p>
            <a:r>
              <a:rPr lang="en-US" dirty="0"/>
              <a:t>Donner des instructions aux joueurs en privé :</a:t>
            </a:r>
          </a:p>
          <a:p>
            <a:pPr lvl="1"/>
            <a:r>
              <a:rPr lang="en-US" i="1" dirty="0"/>
              <a:t>Dans ce jeu de rôle, la personne jouant le "parent" doit être très autoritaire et diriger tout ce que fait l'"enfant". </a:t>
            </a:r>
          </a:p>
          <a:p>
            <a:pPr lvl="2"/>
            <a:r>
              <a:rPr lang="en-US" i="1" dirty="0"/>
              <a:t>Par exemple, si vous jouez avec un ballon dans le jeu de rôle, le parent peut insister pour que l'enfant le lance ou le frappe d'une certaine manière et un certain nombre de fois ; ou, si vous jouez aux billes, le parent dira à l'enfant qu'il s'y prend mal et insistera pour qu'il s'y prenne correctement.</a:t>
            </a:r>
          </a:p>
          <a:p>
            <a:pPr lvl="1"/>
            <a:r>
              <a:rPr lang="en-US" i="1" dirty="0"/>
              <a:t>Je resterai à proximité pour vous aider au cas où vous seriez bloqués.</a:t>
            </a:r>
          </a:p>
          <a:p>
            <a:endParaRPr lang="en-US" i="1" dirty="0"/>
          </a:p>
          <a:p>
            <a:pPr marL="0" indent="0">
              <a:buNone/>
            </a:pPr>
            <a:r>
              <a:rPr lang="en-US" b="1" dirty="0"/>
              <a:t>JEU DE RÔLE</a:t>
            </a:r>
            <a:endParaRPr lang="en-US" dirty="0"/>
          </a:p>
          <a:p>
            <a:r>
              <a:rPr lang="en-US" dirty="0"/>
              <a:t>Laisser 5 à 10 minutes aux volontaires pour se préparer</a:t>
            </a:r>
          </a:p>
          <a:p>
            <a:r>
              <a:rPr lang="en-US" dirty="0"/>
              <a:t>Demander aux volontaires de présenter le jeu de rôle</a:t>
            </a:r>
          </a:p>
          <a:p>
            <a:pPr marL="0" indent="0">
              <a:buNone/>
            </a:pPr>
            <a:endParaRPr lang="en-US" b="1" dirty="0"/>
          </a:p>
          <a:p>
            <a:pPr marL="0" indent="0">
              <a:buNone/>
            </a:pPr>
            <a:r>
              <a:rPr lang="en-US" b="1" dirty="0"/>
              <a:t>SUITE </a:t>
            </a:r>
            <a:r>
              <a:rPr lang="en-US" b="1" dirty="0">
                <a:sym typeface="Wingdings" panose="05000000000000000000" pitchFamily="2" charset="2"/>
              </a:rPr>
              <a:t></a:t>
            </a:r>
            <a:endParaRPr lang="en-US" dirty="0"/>
          </a:p>
        </p:txBody>
      </p:sp>
      <p:sp>
        <p:nvSpPr>
          <p:cNvPr id="6" name="Slide Image Placeholder 5">
            <a:extLst>
              <a:ext uri="{FF2B5EF4-FFF2-40B4-BE49-F238E27FC236}">
                <a16:creationId xmlns:a16="http://schemas.microsoft.com/office/drawing/2014/main" id="{D0577312-C9A4-D438-ED64-83B98BEB2578}"/>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AA769493-76FA-BEE6-68DD-742D84CB0763}"/>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31</a:t>
            </a:fld>
            <a:endParaRPr lang="en-US" sz="1200" dirty="0">
              <a:latin typeface="+mn-lt"/>
            </a:endParaRPr>
          </a:p>
        </p:txBody>
      </p:sp>
    </p:spTree>
    <p:extLst>
      <p:ext uri="{BB962C8B-B14F-4D97-AF65-F5344CB8AC3E}">
        <p14:creationId xmlns:p14="http://schemas.microsoft.com/office/powerpoint/2010/main" val="4463717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9" y="460375"/>
            <a:ext cx="6143624" cy="9211333"/>
          </a:xfrm>
        </p:spPr>
        <p:txBody>
          <a:bodyPr/>
          <a:lstStyle/>
          <a:p>
            <a:pPr marL="0" indent="0">
              <a:buNone/>
            </a:pPr>
            <a:r>
              <a:rPr lang="en-US" sz="1100" b="1" dirty="0"/>
              <a:t>DISCUSSION EN PLÉNIÈRE</a:t>
            </a:r>
            <a:endParaRPr lang="en-US" sz="1100" dirty="0"/>
          </a:p>
          <a:p>
            <a:r>
              <a:rPr lang="en-US" sz="1100" dirty="0"/>
              <a:t>Demandez aux joueurs : "</a:t>
            </a:r>
            <a:r>
              <a:rPr lang="en-US" sz="1100" i="1" dirty="0"/>
              <a:t>Qu'avez-vous ressenti ?</a:t>
            </a:r>
          </a:p>
          <a:p>
            <a:r>
              <a:rPr lang="en-US" sz="1100" i="1" dirty="0"/>
              <a:t>Nous allons refaire cette pratique.</a:t>
            </a:r>
          </a:p>
          <a:p>
            <a:r>
              <a:rPr lang="en-US" sz="1100" dirty="0"/>
              <a:t>Donner des instructions aux joueurs en privé :</a:t>
            </a:r>
          </a:p>
          <a:p>
            <a:pPr lvl="1"/>
            <a:r>
              <a:rPr lang="en-US" sz="1100" i="1" dirty="0"/>
              <a:t>Cette fois, le parent doit suivre l'exemple de l'enfant et jouer à ce que l'enfant veut jouer. </a:t>
            </a:r>
          </a:p>
          <a:p>
            <a:pPr lvl="1"/>
            <a:r>
              <a:rPr lang="en-US" sz="1100" i="1" dirty="0"/>
              <a:t>Le parent doit adresser des mots gentils à l'enfant pendant qu'il joue. Par exemple :</a:t>
            </a:r>
          </a:p>
          <a:p>
            <a:pPr lvl="2"/>
            <a:r>
              <a:rPr lang="en-US" sz="1100" i="1" dirty="0"/>
              <a:t>Ouah, mon fils ! Regarde-toi donner un coup de pied dans ce ballon !</a:t>
            </a:r>
          </a:p>
          <a:p>
            <a:pPr lvl="2"/>
            <a:r>
              <a:rPr lang="en-US" sz="1100" i="1" dirty="0"/>
              <a:t>Un jour, tu seras un grand joueur de football !</a:t>
            </a:r>
          </a:p>
          <a:p>
            <a:pPr lvl="2"/>
            <a:r>
              <a:rPr lang="en-US" sz="1100" i="1" dirty="0"/>
              <a:t>J'adore jouer avec toi et je suis si heureux que tu sois mon fils !</a:t>
            </a:r>
          </a:p>
          <a:p>
            <a:pPr lvl="2"/>
            <a:r>
              <a:rPr lang="en-US" sz="1100" i="1" dirty="0"/>
              <a:t>Merci de jouer avec moi et de partager la balle à tour de rôle.</a:t>
            </a:r>
          </a:p>
          <a:p>
            <a:pPr marL="0" indent="0">
              <a:buNone/>
            </a:pPr>
            <a:endParaRPr lang="en-US" sz="1100" b="1" dirty="0"/>
          </a:p>
          <a:p>
            <a:pPr marL="0" indent="0">
              <a:buNone/>
            </a:pPr>
            <a:r>
              <a:rPr lang="en-US" sz="1100" b="1" dirty="0"/>
              <a:t>JEU DE RÔLE</a:t>
            </a:r>
            <a:endParaRPr lang="en-US" sz="1100" i="1" dirty="0"/>
          </a:p>
          <a:p>
            <a:r>
              <a:rPr lang="en-US" sz="1100" dirty="0"/>
              <a:t>Demandez aux volontaires de présenter le jeu de rôle devant le groupe.</a:t>
            </a:r>
          </a:p>
          <a:p>
            <a:endParaRPr lang="en-US" sz="1100" i="1" dirty="0"/>
          </a:p>
          <a:p>
            <a:pPr marL="0" indent="0">
              <a:buNone/>
            </a:pPr>
            <a:r>
              <a:rPr lang="en-US" sz="1100" b="1" dirty="0"/>
              <a:t>DISCUSSION EN PLÉNIÈRE</a:t>
            </a:r>
            <a:endParaRPr lang="en-US" sz="1100" dirty="0"/>
          </a:p>
          <a:p>
            <a:r>
              <a:rPr lang="en-US" sz="1100" dirty="0"/>
              <a:t>Demandez aux joueurs : "</a:t>
            </a:r>
            <a:r>
              <a:rPr lang="en-US" sz="1100" i="1" dirty="0"/>
              <a:t>Qu'avez-vous ressenti ?</a:t>
            </a:r>
          </a:p>
          <a:p>
            <a:r>
              <a:rPr lang="en-US" sz="1100" dirty="0"/>
              <a:t>Demandez aux autres participants - </a:t>
            </a:r>
            <a:r>
              <a:rPr lang="en-US" sz="1100" i="1" dirty="0"/>
              <a:t>Pouvez-vous faire des commentaires positifs aux acteurs pour leur participation ?</a:t>
            </a:r>
          </a:p>
          <a:p>
            <a:r>
              <a:rPr lang="en-US" sz="1100" dirty="0"/>
              <a:t>Les animateurs doivent également les féliciter !</a:t>
            </a:r>
            <a:endParaRPr lang="en-US" sz="1100" i="1" dirty="0"/>
          </a:p>
          <a:p>
            <a:pPr marL="0" indent="0">
              <a:buNone/>
            </a:pPr>
            <a:endParaRPr lang="en-US" sz="1100" b="1" dirty="0"/>
          </a:p>
          <a:p>
            <a:pPr marL="0" indent="0">
              <a:buNone/>
            </a:pPr>
            <a:r>
              <a:rPr lang="en-US" sz="1100" b="1" dirty="0"/>
              <a:t>INTRODUCTION</a:t>
            </a:r>
          </a:p>
          <a:p>
            <a:r>
              <a:rPr lang="en-US" sz="1100" dirty="0"/>
              <a:t>Répartir les participants en groupes de 3 personnes</a:t>
            </a:r>
          </a:p>
          <a:p>
            <a:r>
              <a:rPr lang="en-US" sz="1100" dirty="0"/>
              <a:t>Avec votre groupe :</a:t>
            </a:r>
          </a:p>
          <a:p>
            <a:pPr lvl="1"/>
            <a:r>
              <a:rPr lang="en-US" sz="1100" i="1" dirty="0"/>
              <a:t>Trouvez du matériel dans cette pièce ou à l'extérieur pour créer une sorte de jeu ou quelque chose à faire avec un enfant.</a:t>
            </a:r>
          </a:p>
          <a:p>
            <a:pPr lvl="1"/>
            <a:r>
              <a:rPr lang="en-US" sz="1100" i="1" dirty="0"/>
              <a:t>Pratiquer le jeu dirigé par l'enfant</a:t>
            </a:r>
          </a:p>
          <a:p>
            <a:pPr lvl="1"/>
            <a:r>
              <a:rPr lang="en-US" sz="1100" i="1" dirty="0"/>
              <a:t>Jouez tour à tour le rôle du "parent", de l'"enfant" et de l'"entraîneur".</a:t>
            </a:r>
          </a:p>
          <a:p>
            <a:pPr lvl="1"/>
            <a:r>
              <a:rPr lang="en-US" sz="1100" i="1" dirty="0"/>
              <a:t>Concentrez-vous sur le jeu dirigé par l'enfant ! Ne pratiquez que les interactions parent-enfant positives dans ce jeu de rôle.</a:t>
            </a:r>
          </a:p>
          <a:p>
            <a:endParaRPr lang="en-US" sz="1100" dirty="0"/>
          </a:p>
          <a:p>
            <a:pPr marL="0" indent="0">
              <a:buNone/>
            </a:pPr>
            <a:r>
              <a:rPr lang="en-US" sz="1100" b="1" dirty="0"/>
              <a:t>TRAVAIL DE GROUPE (15-20 minutes)</a:t>
            </a:r>
          </a:p>
          <a:p>
            <a:r>
              <a:rPr lang="en-US" sz="1100" dirty="0"/>
              <a:t>Laisser 15 à 20 minutes aux participants pour compléter le questionnaire</a:t>
            </a:r>
          </a:p>
          <a:p>
            <a:pPr marL="0" indent="0">
              <a:buNone/>
            </a:pPr>
            <a:endParaRPr lang="en-US" sz="1100" b="1" dirty="0"/>
          </a:p>
          <a:p>
            <a:pPr marL="0" indent="0">
              <a:buNone/>
            </a:pPr>
            <a:r>
              <a:rPr lang="en-US" sz="1100" b="1" dirty="0"/>
              <a:t>DISCUSSION EN PLÉNIÈRE</a:t>
            </a:r>
          </a:p>
          <a:p>
            <a:r>
              <a:rPr lang="en-US" sz="1100" i="1" dirty="0"/>
              <a:t>Qu'est-ce qui vous a plu dans ce type de pièce ?</a:t>
            </a:r>
          </a:p>
          <a:p>
            <a:r>
              <a:rPr lang="en-US" sz="1100" i="1" dirty="0"/>
              <a:t>Qu'avez-vous trouvé difficile ?</a:t>
            </a:r>
          </a:p>
          <a:p>
            <a:r>
              <a:rPr lang="en-US" sz="1100" i="1" dirty="0"/>
              <a:t>Lorsque vous partagez cette information avec les parents ou les personnes qui s'occupent des enfants :</a:t>
            </a:r>
          </a:p>
          <a:p>
            <a:pPr lvl="1"/>
            <a:r>
              <a:rPr lang="en-US" sz="1100" i="1" dirty="0"/>
              <a:t>Vous pouvez rejouer ces deux jeux de rôle, les enfants étant les enfants et vous l'adulte.</a:t>
            </a:r>
          </a:p>
          <a:p>
            <a:pPr lvl="1"/>
            <a:r>
              <a:rPr lang="en-US" sz="1100" i="1" dirty="0"/>
              <a:t>Vous pouvez également leur expliquer les scénarios et leur demander comment ils pensent que l'enfant et le parent se sentent dans chaque scénario. </a:t>
            </a:r>
            <a:endParaRPr lang="en-US" sz="1100" b="1" dirty="0"/>
          </a:p>
        </p:txBody>
      </p:sp>
      <p:sp>
        <p:nvSpPr>
          <p:cNvPr id="7" name="Google Shape;725;p48:notes">
            <a:extLst>
              <a:ext uri="{FF2B5EF4-FFF2-40B4-BE49-F238E27FC236}">
                <a16:creationId xmlns:a16="http://schemas.microsoft.com/office/drawing/2014/main" id="{AA769493-76FA-BEE6-68DD-742D84CB0763}"/>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32</a:t>
            </a:fld>
            <a:endParaRPr lang="en-US" sz="1200" dirty="0">
              <a:latin typeface="+mn-lt"/>
            </a:endParaRPr>
          </a:p>
        </p:txBody>
      </p:sp>
    </p:spTree>
    <p:extLst>
      <p:ext uri="{BB962C8B-B14F-4D97-AF65-F5344CB8AC3E}">
        <p14:creationId xmlns:p14="http://schemas.microsoft.com/office/powerpoint/2010/main" val="4417050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DISCUSSION EN PLÉNIÈRE</a:t>
            </a:r>
          </a:p>
          <a:p>
            <a:r>
              <a:rPr lang="en-US" i="1" dirty="0"/>
              <a:t>Qu'est-ce que l'éloge et pourquoi est-il bon pour les enfants ?</a:t>
            </a:r>
          </a:p>
          <a:p>
            <a:pPr lvl="1"/>
            <a:r>
              <a:rPr lang="en-US" i="1" dirty="0"/>
              <a:t>Féliciter un enfant, c'est lui dire que l'on aime ce qu'il fait.</a:t>
            </a:r>
          </a:p>
          <a:p>
            <a:pPr lvl="1"/>
            <a:r>
              <a:rPr lang="en-US" i="1" dirty="0"/>
              <a:t>Les éloges sont une preuve d'amour et d'affection.</a:t>
            </a:r>
          </a:p>
          <a:p>
            <a:pPr lvl="1"/>
            <a:r>
              <a:rPr lang="en-US" i="1" dirty="0"/>
              <a:t>Les compliments aident les enfants à développer leur estime de soi et leur confiance en eux.</a:t>
            </a:r>
          </a:p>
          <a:p>
            <a:pPr lvl="1"/>
            <a:r>
              <a:rPr lang="en-US" i="1" dirty="0"/>
              <a:t>Les louanges aident les enfants à établir des liens sociaux et émotionnels sains !</a:t>
            </a:r>
            <a:endParaRPr lang="en-US" dirty="0"/>
          </a:p>
          <a:p>
            <a:r>
              <a:rPr lang="en-US" i="1" dirty="0"/>
              <a:t>Comment les parents se sentent-ils lorsqu'ils félicitent leurs enfants ?</a:t>
            </a:r>
          </a:p>
          <a:p>
            <a:pPr lvl="1"/>
            <a:r>
              <a:rPr lang="en-US" i="1" dirty="0"/>
              <a:t>Les compliments aident les parents à se sentir bien avec leurs enfants et à établir des relations positives.</a:t>
            </a:r>
          </a:p>
          <a:p>
            <a:pPr lvl="1"/>
            <a:r>
              <a:rPr lang="en-US" i="1" dirty="0"/>
              <a:t>Les éloges renforcent les comportements souhaitables : les parents passent moins de temps à punir ou à discipliner leurs enfants parce que ceux-ci passent plus de temps à rechercher l'attention positive de leurs parents.</a:t>
            </a:r>
          </a:p>
          <a:p>
            <a:r>
              <a:rPr lang="en-US" i="1" dirty="0"/>
              <a:t>Exemples de déclarations d'éloges :</a:t>
            </a:r>
          </a:p>
          <a:p>
            <a:pPr lvl="1"/>
            <a:r>
              <a:rPr lang="en-US" i="1" dirty="0"/>
              <a:t>Je suis très fière de la façon dont vous faites vos devoirs avec tant de soin.</a:t>
            </a:r>
          </a:p>
          <a:p>
            <a:pPr lvl="1"/>
            <a:r>
              <a:rPr lang="en-US" i="1" dirty="0"/>
              <a:t>Merci d'avoir accompli votre tâche et d'avoir fait preuve de responsabilité.</a:t>
            </a:r>
          </a:p>
          <a:p>
            <a:pPr lvl="1"/>
            <a:r>
              <a:rPr lang="en-US" i="1" dirty="0"/>
              <a:t>C'est très poli.</a:t>
            </a:r>
          </a:p>
          <a:p>
            <a:pPr lvl="1"/>
            <a:r>
              <a:rPr lang="en-US" i="1" dirty="0"/>
              <a:t>Je suis si heureux que vous soyez mon fils/ma fille.</a:t>
            </a:r>
          </a:p>
        </p:txBody>
      </p:sp>
      <p:sp>
        <p:nvSpPr>
          <p:cNvPr id="6" name="Slide Image Placeholder 5">
            <a:extLst>
              <a:ext uri="{FF2B5EF4-FFF2-40B4-BE49-F238E27FC236}">
                <a16:creationId xmlns:a16="http://schemas.microsoft.com/office/drawing/2014/main" id="{DAD7F1F1-E3F6-AE17-B219-1AF749F384BC}"/>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D6E6A64B-0F52-2B3F-CFE3-25B75CD82B7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33</a:t>
            </a:fld>
            <a:endParaRPr lang="en-US" sz="1200" dirty="0">
              <a:latin typeface="+mn-lt"/>
            </a:endParaRPr>
          </a:p>
        </p:txBody>
      </p:sp>
    </p:spTree>
    <p:extLst>
      <p:ext uri="{BB962C8B-B14F-4D97-AF65-F5344CB8AC3E}">
        <p14:creationId xmlns:p14="http://schemas.microsoft.com/office/powerpoint/2010/main" val="41067331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150" b="1" dirty="0"/>
              <a:t>EXPLICATION</a:t>
            </a:r>
            <a:endParaRPr lang="en-US" sz="1150" dirty="0"/>
          </a:p>
          <a:p>
            <a:r>
              <a:rPr lang="en-US" sz="1150" dirty="0"/>
              <a:t>Présenter la diapositive</a:t>
            </a:r>
          </a:p>
          <a:p>
            <a:pPr marL="0" lvl="0" indent="0">
              <a:buNone/>
            </a:pPr>
            <a:endParaRPr lang="en-US" sz="1150" dirty="0"/>
          </a:p>
          <a:p>
            <a:pPr marL="0" lvl="0" indent="0">
              <a:buNone/>
            </a:pPr>
            <a:r>
              <a:rPr lang="en-US" sz="1150" b="1" dirty="0"/>
              <a:t>DISCUSSION EN PLÉNIÈRE</a:t>
            </a:r>
          </a:p>
          <a:p>
            <a:r>
              <a:rPr lang="en-US" sz="1150" i="1" dirty="0"/>
              <a:t>Quelles sont les autres façons de féliciter les enfants de manière non verbale ?</a:t>
            </a:r>
          </a:p>
          <a:p>
            <a:r>
              <a:rPr lang="en-US" sz="1150" i="1" dirty="0"/>
              <a:t>Quelles sont les déclarations d'éloges ?</a:t>
            </a:r>
          </a:p>
          <a:p>
            <a:r>
              <a:rPr lang="en-US" sz="1150" dirty="0"/>
              <a:t>Inscrivez les réponses sur un tableau à feuilles mobiles.</a:t>
            </a:r>
          </a:p>
          <a:p>
            <a:pPr marL="0" indent="0">
              <a:buNone/>
            </a:pPr>
            <a:endParaRPr lang="en-US" sz="1150" dirty="0"/>
          </a:p>
          <a:p>
            <a:pPr marL="0" indent="0">
              <a:buNone/>
            </a:pPr>
            <a:r>
              <a:rPr lang="en-US" sz="1150" b="1" dirty="0"/>
              <a:t>INTRODUCTION</a:t>
            </a:r>
          </a:p>
          <a:p>
            <a:r>
              <a:rPr lang="en-US" sz="1150" dirty="0"/>
              <a:t>Diviser les participants en paires</a:t>
            </a:r>
          </a:p>
          <a:p>
            <a:r>
              <a:rPr lang="en-US" sz="1150" dirty="0"/>
              <a:t>Guidez les participants vers la </a:t>
            </a:r>
            <a:r>
              <a:rPr lang="en-US" sz="1150" b="1" dirty="0"/>
              <a:t>page 43 du cahier d'exercices : Énoncés de comportement et de félicitations </a:t>
            </a:r>
          </a:p>
          <a:p>
            <a:r>
              <a:rPr lang="en-US" sz="1150" i="1" dirty="0"/>
              <a:t>Avec votre partenaire, réfléchissez à une déclaration d'éloge spécifique pour chacun des comportements de la liste.</a:t>
            </a:r>
          </a:p>
          <a:p>
            <a:pPr marL="0" indent="0">
              <a:buNone/>
            </a:pPr>
            <a:endParaRPr lang="en-US" sz="1150" dirty="0"/>
          </a:p>
          <a:p>
            <a:pPr marL="0" indent="0">
              <a:buNone/>
            </a:pPr>
            <a:r>
              <a:rPr lang="en-US" sz="1150" b="1" dirty="0"/>
              <a:t>TRAVAIL EN PARTENARIAT (15 minutes)</a:t>
            </a:r>
          </a:p>
          <a:p>
            <a:r>
              <a:rPr lang="en-US" sz="1150" dirty="0"/>
              <a:t>Laisser 15 minutes aux participants pour compléter le questionnaire</a:t>
            </a:r>
          </a:p>
          <a:p>
            <a:endParaRPr lang="en-US" sz="1150" dirty="0"/>
          </a:p>
          <a:p>
            <a:pPr marL="0" lvl="0" indent="0">
              <a:buNone/>
            </a:pPr>
            <a:r>
              <a:rPr lang="en-US" sz="1150" b="1" dirty="0"/>
              <a:t>DISCUSSION EN PLÉNIÈRE</a:t>
            </a:r>
          </a:p>
          <a:p>
            <a:r>
              <a:rPr lang="en-US" sz="1150" i="0" dirty="0"/>
              <a:t>Invitez les volontaires à partager leurs réponses</a:t>
            </a:r>
          </a:p>
          <a:p>
            <a:r>
              <a:rPr lang="en-US" sz="1150" i="0" dirty="0"/>
              <a:t>Complétez avec les réponses possibles ci-dessous</a:t>
            </a:r>
          </a:p>
          <a:p>
            <a:pPr marL="0" indent="0">
              <a:buNone/>
            </a:pPr>
            <a:r>
              <a:rPr lang="en-US" sz="1150" dirty="0"/>
              <a:t>______________________________________________________________________________</a:t>
            </a:r>
          </a:p>
          <a:p>
            <a:pPr marL="0" indent="0">
              <a:buNone/>
            </a:pPr>
            <a:endParaRPr lang="en-US" sz="1150" b="1" dirty="0"/>
          </a:p>
          <a:p>
            <a:pPr marL="0" indent="0">
              <a:buNone/>
            </a:pPr>
            <a:r>
              <a:rPr lang="en-US" sz="1150" b="1" dirty="0"/>
              <a:t>RÉPONSES POSSIBLES</a:t>
            </a:r>
          </a:p>
          <a:p>
            <a:r>
              <a:rPr lang="en-US" sz="1150" dirty="0"/>
              <a:t>Bien travailler à l'école.</a:t>
            </a:r>
          </a:p>
          <a:p>
            <a:pPr lvl="1"/>
            <a:r>
              <a:rPr lang="en-US" sz="1150" dirty="0"/>
              <a:t>"Je suis très fière que tu travailles dur et que tu réussisses à l'école.</a:t>
            </a:r>
          </a:p>
          <a:p>
            <a:pPr lvl="0"/>
            <a:r>
              <a:rPr lang="en-US" sz="1150" dirty="0"/>
              <a:t>Être gentil avec ses frères et sœurs.</a:t>
            </a:r>
          </a:p>
          <a:p>
            <a:pPr lvl="1"/>
            <a:r>
              <a:rPr lang="en-US" sz="1150" dirty="0"/>
              <a:t>"Cela me rend si heureuse de te voir passer du temps avec ta jeune sœur."</a:t>
            </a:r>
          </a:p>
          <a:p>
            <a:pPr lvl="0"/>
            <a:r>
              <a:rPr lang="en-US" sz="1150" dirty="0"/>
              <a:t>Faire ses devoirs.</a:t>
            </a:r>
          </a:p>
          <a:p>
            <a:pPr lvl="1"/>
            <a:r>
              <a:rPr lang="en-US" sz="1150" dirty="0"/>
              <a:t>"Bon travail pour avoir fait tes devoirs. Tu es très intelligent !"</a:t>
            </a:r>
          </a:p>
          <a:p>
            <a:pPr lvl="0"/>
            <a:r>
              <a:rPr lang="en-US" sz="1150" dirty="0"/>
              <a:t>Effectuer des corvées ou des travaux ménagers.</a:t>
            </a:r>
          </a:p>
          <a:p>
            <a:pPr lvl="1"/>
            <a:r>
              <a:rPr lang="en-US" sz="1150" dirty="0"/>
              <a:t>"Merci d'avoir accompli votre tâche. Cela aide vraiment notre famille quand tu nous aides".</a:t>
            </a:r>
          </a:p>
        </p:txBody>
      </p:sp>
      <p:sp>
        <p:nvSpPr>
          <p:cNvPr id="6" name="Slide Image Placeholder 5">
            <a:extLst>
              <a:ext uri="{FF2B5EF4-FFF2-40B4-BE49-F238E27FC236}">
                <a16:creationId xmlns:a16="http://schemas.microsoft.com/office/drawing/2014/main" id="{4241A3DD-36FB-99A3-47EA-3A48A46B8CCB}"/>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CE757EDB-A613-9795-719C-77885589B03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34</a:t>
            </a:fld>
            <a:endParaRPr lang="en-US" sz="1200" dirty="0">
              <a:latin typeface="+mn-lt"/>
            </a:endParaRPr>
          </a:p>
        </p:txBody>
      </p:sp>
    </p:spTree>
    <p:extLst>
      <p:ext uri="{BB962C8B-B14F-4D97-AF65-F5344CB8AC3E}">
        <p14:creationId xmlns:p14="http://schemas.microsoft.com/office/powerpoint/2010/main" val="31675527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sz="1100" b="1" dirty="0"/>
              <a:t>INTRODUCTION</a:t>
            </a:r>
          </a:p>
          <a:p>
            <a:r>
              <a:rPr lang="en-US" sz="1100" dirty="0"/>
              <a:t>Demandez 3 volontaires - 1 homme et 2 femmes si possible, ou 2 hommes et 1 femme. </a:t>
            </a:r>
          </a:p>
          <a:p>
            <a:r>
              <a:rPr lang="en-US" sz="1100" dirty="0"/>
              <a:t>Donnez des instructions aux volontaires à haute voix :</a:t>
            </a:r>
          </a:p>
          <a:p>
            <a:pPr lvl="1"/>
            <a:r>
              <a:rPr lang="en-US" sz="1100" i="1" dirty="0"/>
              <a:t>Deux d'entre eux joueront le rôle d'enfants (âgés de 7 et 8 ans). </a:t>
            </a:r>
          </a:p>
          <a:p>
            <a:pPr lvl="1"/>
            <a:r>
              <a:rPr lang="en-US" sz="1100" i="1" dirty="0"/>
              <a:t>Les "enfants" joueront de manière coopérative</a:t>
            </a:r>
          </a:p>
          <a:p>
            <a:pPr lvl="1"/>
            <a:r>
              <a:rPr lang="en-US" sz="1100" i="1" dirty="0"/>
              <a:t>La personne jouant le rôle du "parent" fera des déclarations d'éloges</a:t>
            </a:r>
          </a:p>
          <a:p>
            <a:pPr lvl="1"/>
            <a:r>
              <a:rPr lang="en-US" sz="1100" i="1" dirty="0"/>
              <a:t>Je serai disponible pour aider, si nécessaire.</a:t>
            </a:r>
          </a:p>
          <a:p>
            <a:r>
              <a:rPr lang="en-US" sz="1100" dirty="0"/>
              <a:t>Vous pouvez d'abord modéliser cela, si les volontaires ont besoin d'un exemple.</a:t>
            </a:r>
          </a:p>
          <a:p>
            <a:pPr marL="0" indent="0">
              <a:buNone/>
            </a:pPr>
            <a:endParaRPr lang="en-US" sz="1100" b="1" dirty="0"/>
          </a:p>
          <a:p>
            <a:pPr marL="0" indent="0">
              <a:buNone/>
            </a:pPr>
            <a:r>
              <a:rPr lang="en-US" sz="1100" b="1" dirty="0"/>
              <a:t>JEU DE RÔLE (3 minutes)</a:t>
            </a:r>
          </a:p>
          <a:p>
            <a:r>
              <a:rPr lang="en-US" sz="1100" dirty="0"/>
              <a:t>Demander aux volontaires de présenter le jeu de rôle</a:t>
            </a:r>
          </a:p>
          <a:p>
            <a:pPr marL="0" indent="0">
              <a:buNone/>
            </a:pPr>
            <a:endParaRPr lang="en-US" sz="1100" b="1" dirty="0"/>
          </a:p>
          <a:p>
            <a:pPr marL="0" indent="0">
              <a:buNone/>
            </a:pPr>
            <a:r>
              <a:rPr lang="en-US" sz="1100" b="1" dirty="0"/>
              <a:t>DISCUSSION EN PLÉNIÈRE</a:t>
            </a:r>
          </a:p>
          <a:p>
            <a:r>
              <a:rPr lang="en-US" sz="1100" dirty="0"/>
              <a:t>Après environ 3 minutes, arrêtez le jeu de rôle. </a:t>
            </a:r>
          </a:p>
          <a:p>
            <a:r>
              <a:rPr lang="en-US" sz="1100" dirty="0"/>
              <a:t>Demandez aux "enfants" ce </a:t>
            </a:r>
            <a:r>
              <a:rPr lang="en-US" sz="1100" i="1" dirty="0"/>
              <a:t>qu'ils ont ressenti lorsqu'ils ont été félicités.</a:t>
            </a:r>
          </a:p>
          <a:p>
            <a:r>
              <a:rPr lang="en-US" sz="1100" dirty="0"/>
              <a:t>Demandez au "parent" : "</a:t>
            </a:r>
            <a:r>
              <a:rPr lang="en-US" sz="1100" i="1" dirty="0"/>
              <a:t>Qu'est-ce que cela vous a fait de faire des compliments ?</a:t>
            </a:r>
          </a:p>
          <a:p>
            <a:r>
              <a:rPr lang="en-US" sz="1100" dirty="0"/>
              <a:t>Demandez au groupe de </a:t>
            </a:r>
            <a:r>
              <a:rPr lang="en-US" sz="1100" i="1" dirty="0"/>
              <a:t>faire part de ses commentaires positifs aux acteurs pour leur participation.</a:t>
            </a:r>
          </a:p>
          <a:p>
            <a:r>
              <a:rPr lang="en-US" sz="1100" dirty="0"/>
              <a:t>Les animateurs doivent également les féliciter !</a:t>
            </a:r>
          </a:p>
          <a:p>
            <a:endParaRPr lang="en-US" sz="1100" dirty="0"/>
          </a:p>
          <a:p>
            <a:pPr marL="0" indent="0">
              <a:buNone/>
            </a:pPr>
            <a:r>
              <a:rPr lang="en-US" sz="1100" b="1" dirty="0"/>
              <a:t>INTRODUCTION</a:t>
            </a:r>
          </a:p>
          <a:p>
            <a:r>
              <a:rPr lang="en-US" sz="1100" dirty="0"/>
              <a:t>Répartissez les participants en paires</a:t>
            </a:r>
          </a:p>
          <a:p>
            <a:r>
              <a:rPr lang="en-US" sz="1100" i="1" dirty="0"/>
              <a:t>Avec votre partenaire :</a:t>
            </a:r>
          </a:p>
          <a:p>
            <a:pPr lvl="1"/>
            <a:r>
              <a:rPr lang="en-US" sz="1100" i="1" dirty="0"/>
              <a:t>Entraînez-vous à jouer le scénario suivant : un parent surveille un enfant qui fait ses devoirs. </a:t>
            </a:r>
          </a:p>
          <a:p>
            <a:pPr lvl="1"/>
            <a:r>
              <a:rPr lang="en-US" sz="1100" i="1" dirty="0"/>
              <a:t>Le parent peut faire des déclarations telles que</a:t>
            </a:r>
          </a:p>
          <a:p>
            <a:pPr lvl="2"/>
            <a:r>
              <a:rPr lang="en-US" sz="1100" i="1" dirty="0"/>
              <a:t>Wow, vous vous concentrez vraiment !</a:t>
            </a:r>
          </a:p>
          <a:p>
            <a:pPr lvl="2"/>
            <a:r>
              <a:rPr lang="en-US" sz="1100" i="1" dirty="0"/>
              <a:t>Vous êtes si intelligente.</a:t>
            </a:r>
          </a:p>
          <a:p>
            <a:pPr lvl="2"/>
            <a:r>
              <a:rPr lang="en-US" sz="1100" i="1" dirty="0"/>
              <a:t>Je suis fière que vous fassiez votre travail avec autant de soin.</a:t>
            </a:r>
          </a:p>
          <a:p>
            <a:pPr lvl="1"/>
            <a:r>
              <a:rPr lang="en-US" sz="1100" i="1" dirty="0"/>
              <a:t>Vous disposez de 15 minutes pour effectuer cet exercice</a:t>
            </a:r>
          </a:p>
          <a:p>
            <a:pPr lvl="1"/>
            <a:r>
              <a:rPr lang="en-US" sz="1100" i="1" dirty="0"/>
              <a:t>Assurez-vous d'avoir la possibilité de jouer les deux rôles</a:t>
            </a:r>
          </a:p>
          <a:p>
            <a:pPr lvl="1"/>
            <a:endParaRPr lang="en-US" sz="1100" i="1" dirty="0"/>
          </a:p>
          <a:p>
            <a:pPr marL="0" indent="0">
              <a:buNone/>
            </a:pPr>
            <a:r>
              <a:rPr lang="en-US" sz="1100" b="1" dirty="0"/>
              <a:t>SUITE </a:t>
            </a:r>
            <a:r>
              <a:rPr lang="en-US" sz="1100" b="1" dirty="0">
                <a:sym typeface="Wingdings" panose="05000000000000000000" pitchFamily="2" charset="2"/>
              </a:rPr>
              <a:t></a:t>
            </a:r>
            <a:endParaRPr lang="en-US" sz="1100" i="1" dirty="0"/>
          </a:p>
        </p:txBody>
      </p:sp>
      <p:sp>
        <p:nvSpPr>
          <p:cNvPr id="6" name="Slide Image Placeholder 5">
            <a:extLst>
              <a:ext uri="{FF2B5EF4-FFF2-40B4-BE49-F238E27FC236}">
                <a16:creationId xmlns:a16="http://schemas.microsoft.com/office/drawing/2014/main" id="{E2EBB2AC-8929-9ED3-30C4-722C1334B863}"/>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BB35DD23-49B2-5488-EBCD-9FFCE19E975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35</a:t>
            </a:fld>
            <a:endParaRPr lang="en-US" sz="1200" dirty="0">
              <a:latin typeface="+mn-lt"/>
            </a:endParaRPr>
          </a:p>
        </p:txBody>
      </p:sp>
    </p:spTree>
    <p:extLst>
      <p:ext uri="{BB962C8B-B14F-4D97-AF65-F5344CB8AC3E}">
        <p14:creationId xmlns:p14="http://schemas.microsoft.com/office/powerpoint/2010/main" val="17152113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9" y="460375"/>
            <a:ext cx="6143624" cy="9211333"/>
          </a:xfrm>
        </p:spPr>
        <p:txBody>
          <a:bodyPr/>
          <a:lstStyle/>
          <a:p>
            <a:pPr marL="0" indent="0">
              <a:buNone/>
            </a:pPr>
            <a:r>
              <a:rPr lang="en-US" b="1" dirty="0"/>
              <a:t>TRAVAIL EN PARTENARIAT (15 minutes)</a:t>
            </a:r>
          </a:p>
          <a:p>
            <a:r>
              <a:rPr lang="en-US" dirty="0"/>
              <a:t>Laisser 15 minutes aux participants pour compléter le questionnaire</a:t>
            </a:r>
          </a:p>
          <a:p>
            <a:pPr marL="0" lvl="0" indent="0">
              <a:buNone/>
            </a:pPr>
            <a:endParaRPr lang="en-US" dirty="0"/>
          </a:p>
          <a:p>
            <a:pPr marL="0" lvl="0" indent="0">
              <a:buNone/>
            </a:pPr>
            <a:r>
              <a:rPr lang="en-US" b="1" dirty="0"/>
              <a:t>DISCUSSION EN PLÉNIÈRE</a:t>
            </a:r>
          </a:p>
          <a:p>
            <a:r>
              <a:rPr lang="en-US" i="1" dirty="0"/>
              <a:t>Qu'avez-vous ressenti lorsque vous étiez l'enfant qui recevait les éloges ?</a:t>
            </a:r>
          </a:p>
          <a:p>
            <a:r>
              <a:rPr lang="en-US" i="1" dirty="0"/>
              <a:t>Qu'est-ce que le parent a trouvé difficile dans le fait de faire des compliments ?</a:t>
            </a:r>
          </a:p>
          <a:p>
            <a:r>
              <a:rPr lang="en-US" i="1" dirty="0"/>
              <a:t>Quelles approches pourriez-vous utiliser pour discuter des éloges avec les aidants ? </a:t>
            </a:r>
          </a:p>
          <a:p>
            <a:pPr lvl="1"/>
            <a:r>
              <a:rPr lang="en-US" i="1" dirty="0"/>
              <a:t>Pourriez-vous jouer un scénario avec eux ? </a:t>
            </a:r>
          </a:p>
          <a:p>
            <a:pPr lvl="1"/>
            <a:r>
              <a:rPr lang="en-US" i="1" dirty="0"/>
              <a:t>Ou bien discuter de certaines valeurs et de certains traits de caractère qu'ils aimeraient renforcer et trouver ensemble des occasions de les renforcer par des compliments.  </a:t>
            </a:r>
          </a:p>
        </p:txBody>
      </p:sp>
      <p:sp>
        <p:nvSpPr>
          <p:cNvPr id="7" name="Google Shape;725;p48:notes">
            <a:extLst>
              <a:ext uri="{FF2B5EF4-FFF2-40B4-BE49-F238E27FC236}">
                <a16:creationId xmlns:a16="http://schemas.microsoft.com/office/drawing/2014/main" id="{BB35DD23-49B2-5488-EBCD-9FFCE19E975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36</a:t>
            </a:fld>
            <a:endParaRPr lang="en-US" sz="1200" dirty="0">
              <a:latin typeface="+mn-lt"/>
            </a:endParaRPr>
          </a:p>
        </p:txBody>
      </p:sp>
    </p:spTree>
    <p:extLst>
      <p:ext uri="{BB962C8B-B14F-4D97-AF65-F5344CB8AC3E}">
        <p14:creationId xmlns:p14="http://schemas.microsoft.com/office/powerpoint/2010/main" val="21938604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DISCUSSION ENTRE PARTENAIRES</a:t>
            </a:r>
            <a:endParaRPr lang="en-US" dirty="0"/>
          </a:p>
          <a:p>
            <a:r>
              <a:rPr lang="en-US" i="1" noProof="0" dirty="0"/>
              <a:t>Tournez-vous vers la personne à côté de vous et discutez des questions figurant sur la diapositive</a:t>
            </a:r>
          </a:p>
        </p:txBody>
      </p:sp>
      <p:sp>
        <p:nvSpPr>
          <p:cNvPr id="6" name="Slide Image Placeholder 5">
            <a:extLst>
              <a:ext uri="{FF2B5EF4-FFF2-40B4-BE49-F238E27FC236}">
                <a16:creationId xmlns:a16="http://schemas.microsoft.com/office/drawing/2014/main" id="{1E5F2320-8D05-5976-2AC5-D91ED1D73995}"/>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18649E06-AEC1-860D-29FF-F6AFA19F65B3}"/>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37</a:t>
            </a:fld>
            <a:endParaRPr lang="en-US" sz="1200" dirty="0">
              <a:latin typeface="+mn-lt"/>
            </a:endParaRPr>
          </a:p>
        </p:txBody>
      </p:sp>
    </p:spTree>
    <p:extLst>
      <p:ext uri="{BB962C8B-B14F-4D97-AF65-F5344CB8AC3E}">
        <p14:creationId xmlns:p14="http://schemas.microsoft.com/office/powerpoint/2010/main" val="11401103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dirty="0"/>
              <a:t>EXPLICATION</a:t>
            </a:r>
            <a:endParaRPr lang="en-US" dirty="0"/>
          </a:p>
          <a:p>
            <a:r>
              <a:rPr lang="en-US" i="1" noProof="0" dirty="0"/>
              <a:t>Lorsque vous discutez du temps de qualité avec les familles, vous pouvez mettre en avant certains des avantages suivants...</a:t>
            </a:r>
          </a:p>
          <a:p>
            <a:r>
              <a:rPr lang="en-US" dirty="0"/>
              <a:t>Présenter la diapositive</a:t>
            </a:r>
            <a:endParaRPr lang="en-US" noProof="0" dirty="0"/>
          </a:p>
        </p:txBody>
      </p:sp>
      <p:sp>
        <p:nvSpPr>
          <p:cNvPr id="6" name="Slide Image Placeholder 5">
            <a:extLst>
              <a:ext uri="{FF2B5EF4-FFF2-40B4-BE49-F238E27FC236}">
                <a16:creationId xmlns:a16="http://schemas.microsoft.com/office/drawing/2014/main" id="{C9955FE0-15DA-4E7B-014D-8762345D033B}"/>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33CC1E62-6BD2-AB5C-7C31-384574E73F2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38</a:t>
            </a:fld>
            <a:endParaRPr lang="en-US" sz="1200" dirty="0">
              <a:latin typeface="+mn-lt"/>
            </a:endParaRPr>
          </a:p>
        </p:txBody>
      </p:sp>
    </p:spTree>
    <p:extLst>
      <p:ext uri="{BB962C8B-B14F-4D97-AF65-F5344CB8AC3E}">
        <p14:creationId xmlns:p14="http://schemas.microsoft.com/office/powerpoint/2010/main" val="28212249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sz="1100" b="1" noProof="0" dirty="0"/>
              <a:t>INTRODUCTION</a:t>
            </a:r>
          </a:p>
          <a:p>
            <a:r>
              <a:rPr lang="en-US" sz="1100" i="1" noProof="0" dirty="0"/>
              <a:t>Réfléchissons à ce que pourrait être concrètement un temps de qualité.</a:t>
            </a:r>
          </a:p>
          <a:p>
            <a:r>
              <a:rPr lang="en-US" sz="1100" noProof="0" dirty="0"/>
              <a:t>Diviser les </a:t>
            </a:r>
            <a:r>
              <a:rPr lang="en-US" sz="1100" dirty="0"/>
              <a:t>participants en paires</a:t>
            </a:r>
          </a:p>
          <a:p>
            <a:r>
              <a:rPr lang="en-US" sz="1100" i="1" noProof="0" dirty="0"/>
              <a:t>Avec votre partenaire, dressez une liste de 5 ou 6 activités que les parents/responsables d'enfants peuvent faire avec leurs enfants et en famille.</a:t>
            </a:r>
          </a:p>
          <a:p>
            <a:pPr marL="0" indent="0">
              <a:buNone/>
            </a:pPr>
            <a:endParaRPr lang="en-US" sz="1100" noProof="0" dirty="0"/>
          </a:p>
          <a:p>
            <a:pPr marL="0" indent="0">
              <a:buNone/>
            </a:pPr>
            <a:r>
              <a:rPr lang="en-US" sz="1100" b="1" noProof="0" dirty="0"/>
              <a:t>TRAVAIL EN PARTENARIAT (5 minutes)</a:t>
            </a:r>
          </a:p>
          <a:p>
            <a:r>
              <a:rPr lang="en-US" sz="1100" dirty="0"/>
              <a:t>Laisser 5 minutes aux participants pour compléter le questionnaire</a:t>
            </a:r>
          </a:p>
          <a:p>
            <a:pPr marL="0" indent="0">
              <a:buNone/>
            </a:pPr>
            <a:endParaRPr lang="en-US" sz="1100" b="1" noProof="0" dirty="0"/>
          </a:p>
          <a:p>
            <a:pPr marL="0" indent="0">
              <a:buNone/>
            </a:pPr>
            <a:r>
              <a:rPr lang="en-US" sz="1100" b="1" noProof="0" dirty="0"/>
              <a:t>DISCUSSION EN PLÉNIÈRE</a:t>
            </a:r>
          </a:p>
          <a:p>
            <a:r>
              <a:rPr lang="en-US" sz="1100" noProof="0" dirty="0"/>
              <a:t>Invitez les volontaires à partager leurs réponses</a:t>
            </a:r>
          </a:p>
          <a:p>
            <a:r>
              <a:rPr lang="en-US" sz="1100" dirty="0"/>
              <a:t>Complétez avec les réponses possibles aux questions suivantes</a:t>
            </a:r>
          </a:p>
          <a:p>
            <a:r>
              <a:rPr lang="en-US" sz="1100" i="1" dirty="0"/>
              <a:t>Lorsque vous discutez des avantages du temps de qualité avec les aidants et que vous les aidez éventuellement à l'intégrer dans leur routine, pensez-vous que vous pourriez faire le même exercice de remue-méninges avec les aidants ? </a:t>
            </a:r>
          </a:p>
          <a:p>
            <a:r>
              <a:rPr lang="en-US" sz="1100" i="1" dirty="0"/>
              <a:t>Si c'est le cas, quelles suggestions parmi celles que nous avons discutées ici pensez-vous faire avancer dans ces conversations ? </a:t>
            </a:r>
          </a:p>
          <a:p>
            <a:r>
              <a:rPr lang="en-US" sz="1100" i="1" dirty="0"/>
              <a:t>D'autres conseils que vous pouvez partager avec les aidants :</a:t>
            </a:r>
          </a:p>
          <a:p>
            <a:pPr lvl="1"/>
            <a:r>
              <a:rPr lang="en-US" sz="1100" i="1" noProof="0" dirty="0"/>
              <a:t>Passer du temps avec vos enfants ne signifie pas poser beaucoup de questions sur ce qu'ils ressentent ou attendre quelque chose d'eux.</a:t>
            </a:r>
          </a:p>
          <a:p>
            <a:pPr lvl="1"/>
            <a:r>
              <a:rPr lang="en-US" sz="1100" i="1" noProof="0" dirty="0"/>
              <a:t>Si les enfants veulent parler, profitez-en. Mais ne soyez pas le premier à demander. Laissez-leur le temps de s'ouvrir à vous, sauf si vous sentez qu'ils sont visiblement bouleversés par quelque chose.</a:t>
            </a:r>
          </a:p>
          <a:p>
            <a:pPr lvl="1"/>
            <a:r>
              <a:rPr lang="en-US" sz="1100" i="1" noProof="0" dirty="0"/>
              <a:t>Passer du temps de qualité est une pratique de soins et d'amour. Cela signifie être pleinement disponible et donner aux enfants le sentiment qu'ils sont la priorité dans votre vie.</a:t>
            </a:r>
          </a:p>
          <a:p>
            <a:endParaRPr lang="en-US" sz="1100" noProof="0" dirty="0"/>
          </a:p>
          <a:p>
            <a:pPr marL="0" indent="0">
              <a:buNone/>
            </a:pPr>
            <a:r>
              <a:rPr lang="en-US" sz="1100" dirty="0"/>
              <a:t>______________________________________________________________________________</a:t>
            </a:r>
          </a:p>
          <a:p>
            <a:pPr marL="0" indent="0">
              <a:buNone/>
            </a:pPr>
            <a:endParaRPr lang="en-US" sz="1100" noProof="0" dirty="0"/>
          </a:p>
          <a:p>
            <a:pPr marL="0" indent="0">
              <a:buNone/>
            </a:pPr>
            <a:r>
              <a:rPr lang="en-US" sz="1100" b="1" noProof="0" dirty="0"/>
              <a:t>RÉPONSES POSSIBLES</a:t>
            </a:r>
          </a:p>
          <a:p>
            <a:r>
              <a:rPr lang="en-US" sz="1100" noProof="0" dirty="0"/>
              <a:t>Cuisiner et dîner ensemble</a:t>
            </a:r>
          </a:p>
          <a:p>
            <a:r>
              <a:rPr lang="en-US" sz="1100" noProof="0" dirty="0"/>
              <a:t>Promenade à pied</a:t>
            </a:r>
          </a:p>
          <a:p>
            <a:r>
              <a:rPr lang="en-US" sz="1100" noProof="0" dirty="0"/>
              <a:t>Faire les courses au marché ensemble</a:t>
            </a:r>
          </a:p>
          <a:p>
            <a:r>
              <a:rPr lang="en-US" sz="1100" noProof="0" dirty="0"/>
              <a:t>Raconter ou lire des histoires</a:t>
            </a:r>
          </a:p>
        </p:txBody>
      </p:sp>
      <p:sp>
        <p:nvSpPr>
          <p:cNvPr id="6" name="Slide Image Placeholder 5">
            <a:extLst>
              <a:ext uri="{FF2B5EF4-FFF2-40B4-BE49-F238E27FC236}">
                <a16:creationId xmlns:a16="http://schemas.microsoft.com/office/drawing/2014/main" id="{34449EB7-5163-5015-B33C-B62B9408C486}"/>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33AEA875-7567-24AF-91FF-72D261896A6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39</a:t>
            </a:fld>
            <a:endParaRPr lang="en-US" sz="1200" dirty="0">
              <a:latin typeface="+mn-lt"/>
            </a:endParaRPr>
          </a:p>
        </p:txBody>
      </p:sp>
    </p:spTree>
    <p:extLst>
      <p:ext uri="{BB962C8B-B14F-4D97-AF65-F5344CB8AC3E}">
        <p14:creationId xmlns:p14="http://schemas.microsoft.com/office/powerpoint/2010/main" val="3141195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2" name="Google Shape;242;p2:notes"/>
          <p:cNvSpPr txBox="1">
            <a:spLocks noGrp="1"/>
          </p:cNvSpPr>
          <p:nvPr>
            <p:ph type="body" idx="1"/>
          </p:nvPr>
        </p:nvSpPr>
        <p:spPr>
          <a:xfrm>
            <a:off x="477838" y="460375"/>
            <a:ext cx="6143625" cy="9210675"/>
          </a:xfrm>
          <a:prstGeom prst="rect">
            <a:avLst/>
          </a:prstGeom>
        </p:spPr>
        <p:txBody>
          <a:bodyPr/>
          <a:lstStyle/>
          <a:p>
            <a:r>
              <a:rPr lang="en-US" b="1" dirty="0">
                <a:sym typeface="Arial"/>
              </a:rPr>
              <a:t>Normes minimales de protection de l'enfance :</a:t>
            </a:r>
          </a:p>
          <a:p>
            <a:pPr lvl="1"/>
            <a:r>
              <a:rPr lang="en-US" dirty="0"/>
              <a:t>Norme 16 : Renforcer les environnements familiaux et de soins</a:t>
            </a:r>
          </a:p>
          <a:p>
            <a:pPr lvl="1"/>
            <a:r>
              <a:rPr lang="en-US" dirty="0"/>
              <a:t>Norme 14 : Appliquer une approche socio-écologique à la programmation de la protection de l'enfance</a:t>
            </a:r>
          </a:p>
          <a:p>
            <a:pPr lvl="1"/>
            <a:r>
              <a:rPr lang="en-US" dirty="0"/>
              <a:t>Norme 17 : Approches au niveau communautaire</a:t>
            </a:r>
          </a:p>
          <a:p>
            <a:pPr lvl="1"/>
            <a:r>
              <a:rPr lang="en-US" dirty="0"/>
              <a:t>Norme 18 : Gestion des cas</a:t>
            </a:r>
          </a:p>
          <a:p>
            <a:pPr lvl="1"/>
            <a:r>
              <a:rPr lang="en-US" dirty="0"/>
              <a:t>Norme 19 : Soins alternatifs</a:t>
            </a:r>
          </a:p>
          <a:p>
            <a:pPr lvl="1"/>
            <a:endParaRPr lang="en-US" dirty="0"/>
          </a:p>
          <a:p>
            <a:pPr marL="0" indent="0">
              <a:buNone/>
            </a:pPr>
            <a:r>
              <a:rPr lang="en-US" b="1" dirty="0"/>
              <a:t>SOURCES</a:t>
            </a:r>
          </a:p>
          <a:p>
            <a:r>
              <a:rPr lang="en-US" dirty="0">
                <a:sym typeface="Arial"/>
              </a:rPr>
              <a:t>CPWG. (2014). </a:t>
            </a:r>
            <a:r>
              <a:rPr lang="en-US" i="1" dirty="0">
                <a:sym typeface="Arial"/>
              </a:rPr>
              <a:t>Kit de formation sur les espaces amis des enfants.</a:t>
            </a:r>
          </a:p>
          <a:p>
            <a:r>
              <a:rPr lang="en-US" dirty="0">
                <a:sym typeface="Arial"/>
              </a:rPr>
              <a:t>UNICEF. </a:t>
            </a:r>
            <a:r>
              <a:rPr lang="en-US" i="1" dirty="0">
                <a:sym typeface="Arial"/>
              </a:rPr>
              <a:t>Tomber amoureux : Promouvoir l'attachement parent-enfant.</a:t>
            </a:r>
            <a:r>
              <a:rPr lang="en-US" dirty="0">
                <a:sym typeface="Arial"/>
              </a:rPr>
              <a:t> Cours en ligne de courte durée.</a:t>
            </a:r>
          </a:p>
          <a:p>
            <a:r>
              <a:rPr lang="en-US" dirty="0">
                <a:sym typeface="Arial"/>
              </a:rPr>
              <a:t>Université de Harvard. </a:t>
            </a:r>
            <a:r>
              <a:rPr lang="en-US" i="1" dirty="0">
                <a:sym typeface="Arial"/>
              </a:rPr>
              <a:t>5 Steps for Brain-Building Serve and Return (5 étapes pour développer le cerveau en servant et en retournant). </a:t>
            </a:r>
            <a:r>
              <a:rPr lang="en-US" dirty="0">
                <a:sym typeface="Arial"/>
              </a:rPr>
              <a:t>Centre pour le développement de l'enfant.</a:t>
            </a:r>
          </a:p>
          <a:p>
            <a:r>
              <a:rPr lang="en-US" dirty="0">
                <a:sym typeface="Arial"/>
              </a:rPr>
              <a:t>Organisation mondiale de la santé</a:t>
            </a:r>
            <a:r>
              <a:rPr lang="en-US" dirty="0"/>
              <a:t>. (2022). </a:t>
            </a:r>
            <a:r>
              <a:rPr lang="en-US" i="1" dirty="0">
                <a:sym typeface="Arial"/>
              </a:rPr>
              <a:t>Guide pour l'intégration de la santé mentale périnatale dans les services de santé maternelle et infantile</a:t>
            </a:r>
            <a:r>
              <a:rPr lang="en-US" dirty="0">
                <a:sym typeface="Arial"/>
              </a:rPr>
              <a:t>.</a:t>
            </a:r>
          </a:p>
          <a:p>
            <a:r>
              <a:rPr lang="en-US" dirty="0">
                <a:sym typeface="Arial"/>
              </a:rPr>
              <a:t>Comité international de secours. (2016). </a:t>
            </a:r>
            <a:r>
              <a:rPr lang="en-US" i="1" dirty="0">
                <a:sym typeface="Arial"/>
              </a:rPr>
              <a:t>Boîte à outils pour des espaces de guérison et d'apprentissage sûrs : Manuel du formateur pour l'intervention sur les compétences parentales</a:t>
            </a:r>
            <a:r>
              <a:rPr lang="en-US" dirty="0">
                <a:sym typeface="Arial"/>
              </a:rPr>
              <a:t>.</a:t>
            </a:r>
          </a:p>
          <a:p>
            <a:r>
              <a:rPr lang="en-US" dirty="0">
                <a:sym typeface="Arial"/>
              </a:rPr>
              <a:t>Comité international de secours. </a:t>
            </a:r>
            <a:r>
              <a:rPr lang="en-US" dirty="0"/>
              <a:t>(2016). </a:t>
            </a:r>
            <a:r>
              <a:rPr lang="en-US" i="1" dirty="0">
                <a:sym typeface="Arial"/>
              </a:rPr>
              <a:t>Boîte à outils pour des espaces de guérison et d'apprentissage sûrs : Parenting Curriculum for Children.</a:t>
            </a:r>
            <a:endParaRPr lang="en-US" dirty="0">
              <a:sym typeface="Arial"/>
            </a:endParaRPr>
          </a:p>
          <a:p>
            <a:r>
              <a:rPr lang="en-US" dirty="0">
                <a:sym typeface="Arial"/>
              </a:rPr>
              <a:t>Save the Children. (2021). </a:t>
            </a:r>
            <a:r>
              <a:rPr lang="en-US" i="1" dirty="0">
                <a:sym typeface="Arial"/>
              </a:rPr>
              <a:t>Money Matters : Une boîte à outils pour les </a:t>
            </a:r>
            <a:r>
              <a:rPr lang="en-US" i="1" dirty="0" err="1">
                <a:sym typeface="Arial"/>
              </a:rPr>
              <a:t>gestionnaires</a:t>
            </a:r>
            <a:r>
              <a:rPr lang="en-US" i="1" dirty="0">
                <a:sym typeface="Arial"/>
              </a:rPr>
              <a:t> de </a:t>
            </a:r>
            <a:r>
              <a:rPr lang="en-US" i="1" dirty="0" err="1">
                <a:sym typeface="Arial"/>
              </a:rPr>
              <a:t>cas</a:t>
            </a:r>
            <a:r>
              <a:rPr lang="en-US" i="1" dirty="0">
                <a:sym typeface="Arial"/>
              </a:rPr>
              <a:t> afin de soutenir les clients adultes et adolescents dans la gestion de base de l'argent. </a:t>
            </a:r>
            <a:r>
              <a:rPr lang="en-US" dirty="0">
                <a:sym typeface="Arial"/>
                <a:hlinkClick r:id="rId3"/>
              </a:rPr>
              <a:t>https://resourcecentre.</a:t>
            </a:r>
            <a:r>
              <a:rPr lang="en-US" dirty="0">
                <a:sym typeface="Arial"/>
              </a:rPr>
              <a:t>savethechildren.net/document/money-matters-toolkit-caseworkers-support-adult-and-adolescent-clients-basic-money/ </a:t>
            </a:r>
          </a:p>
          <a:p>
            <a:r>
              <a:rPr lang="en-US" dirty="0">
                <a:sym typeface="Arial"/>
              </a:rPr>
              <a:t>L'OMS. </a:t>
            </a:r>
            <a:r>
              <a:rPr lang="en-US" dirty="0"/>
              <a:t>(2016). </a:t>
            </a:r>
            <a:r>
              <a:rPr lang="en-US" i="1" dirty="0">
                <a:sym typeface="Arial"/>
              </a:rPr>
              <a:t>INSPIRE : Sept stratégies pour mettre fin à la violence contre les enfants.</a:t>
            </a:r>
          </a:p>
          <a:p>
            <a:r>
              <a:rPr lang="en-US" dirty="0">
                <a:sym typeface="Arial"/>
              </a:rPr>
              <a:t>L'Alliance pour la protection des enfants dans l'action humanitaire. (2021). </a:t>
            </a:r>
            <a:r>
              <a:rPr lang="en-US" i="1" dirty="0">
                <a:sym typeface="Arial"/>
              </a:rPr>
              <a:t>Grandir en force ensemble : Un programme de soutien à la parentalité pour favoriser la réintégration des enfants et prévenir leur recrutement.</a:t>
            </a:r>
          </a:p>
          <a:p>
            <a:endParaRPr lang="en-US" dirty="0">
              <a:sym typeface="Arial"/>
            </a:endParaRPr>
          </a:p>
          <a:p>
            <a:endParaRPr lang="en-US" dirty="0">
              <a:sym typeface="Arial"/>
            </a:endParaRPr>
          </a:p>
        </p:txBody>
      </p:sp>
      <p:sp>
        <p:nvSpPr>
          <p:cNvPr id="4" name="Google Shape;725;p48:notes">
            <a:extLst>
              <a:ext uri="{FF2B5EF4-FFF2-40B4-BE49-F238E27FC236}">
                <a16:creationId xmlns:a16="http://schemas.microsoft.com/office/drawing/2014/main" id="{A2DD463F-97B8-B432-4E99-247F6391A5C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a:t>
            </a:fld>
            <a:endParaRPr lang="en-US" sz="1200" dirty="0">
              <a:latin typeface="+mn-lt"/>
            </a:endParaRPr>
          </a:p>
        </p:txBody>
      </p:sp>
    </p:spTree>
    <p:extLst>
      <p:ext uri="{BB962C8B-B14F-4D97-AF65-F5344CB8AC3E}">
        <p14:creationId xmlns:p14="http://schemas.microsoft.com/office/powerpoint/2010/main" val="39754868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DISCUSSION ENTRE PARTENAIRES</a:t>
            </a:r>
          </a:p>
          <a:p>
            <a:r>
              <a:rPr lang="en-US" i="1" noProof="0" dirty="0"/>
              <a:t>Tournez-vous vers la personne à côté de vous et discutez des questions figurant sur la diapositive</a:t>
            </a:r>
          </a:p>
          <a:p>
            <a:endParaRPr lang="en-US" i="1" dirty="0"/>
          </a:p>
          <a:p>
            <a:pPr marL="0" indent="0">
              <a:buNone/>
            </a:pPr>
            <a:r>
              <a:rPr lang="en-US" b="1" noProof="0" dirty="0"/>
              <a:t>DISCUSSION EN PLÉNIÈRE</a:t>
            </a:r>
          </a:p>
          <a:p>
            <a:r>
              <a:rPr lang="en-US" dirty="0"/>
              <a:t>Invitez les volontaires à partager leurs réponses</a:t>
            </a:r>
          </a:p>
          <a:p>
            <a:r>
              <a:rPr lang="en-US" noProof="0" dirty="0"/>
              <a:t>Complétez avec les réponses possibles ci-dessous</a:t>
            </a:r>
          </a:p>
          <a:p>
            <a:pPr marL="0" indent="0">
              <a:buNone/>
            </a:pPr>
            <a:r>
              <a:rPr lang="en-US" dirty="0"/>
              <a:t>______________________________________________________________________________</a:t>
            </a:r>
          </a:p>
          <a:p>
            <a:pPr marL="0" indent="0">
              <a:buNone/>
            </a:pPr>
            <a:endParaRPr lang="en-US" dirty="0"/>
          </a:p>
          <a:p>
            <a:pPr marL="0" lvl="0" indent="0">
              <a:buNone/>
            </a:pPr>
            <a:r>
              <a:rPr lang="en-US" b="1" dirty="0"/>
              <a:t>RÉPONSES POSSIBLES</a:t>
            </a:r>
          </a:p>
          <a:p>
            <a:r>
              <a:rPr lang="en-US" dirty="0"/>
              <a:t>Les familles dont les aidants sont aux prises avec des problèmes de comportement.</a:t>
            </a:r>
          </a:p>
          <a:p>
            <a:r>
              <a:rPr lang="en-US" dirty="0"/>
              <a:t>Familles dans lesquelles l'un des parents, ou les deux, est moins impliqué dans l'éducation des enfants et bénéficierait d'un soutien sur la façon de s'impliquer davantage.</a:t>
            </a:r>
          </a:p>
          <a:p>
            <a:r>
              <a:rPr lang="en-US" dirty="0"/>
              <a:t>Les familles où les relations entre les personnes qui s'occupent des enfants et les enfants pourraient être améliorées.</a:t>
            </a:r>
          </a:p>
          <a:p>
            <a:r>
              <a:rPr lang="en-US" dirty="0"/>
              <a:t>Les familles dont les enfants ont besoin d'un soutien psychosocial.</a:t>
            </a:r>
          </a:p>
          <a:p>
            <a:r>
              <a:rPr lang="en-US" dirty="0"/>
              <a:t>Toute famille où les personnes qui s'occupent des enfants souhaitent en savoir plus sur ces techniques ou avoir de nouvelles idées sur la manière de s'engager avec leurs enfants.</a:t>
            </a:r>
            <a:endParaRPr lang="en-US" noProof="0" dirty="0"/>
          </a:p>
        </p:txBody>
      </p:sp>
      <p:sp>
        <p:nvSpPr>
          <p:cNvPr id="6" name="Slide Image Placeholder 5">
            <a:extLst>
              <a:ext uri="{FF2B5EF4-FFF2-40B4-BE49-F238E27FC236}">
                <a16:creationId xmlns:a16="http://schemas.microsoft.com/office/drawing/2014/main" id="{63D1E489-5000-AE8A-EBDC-32A282007889}"/>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C9920630-EADE-43C2-F035-BBA921B09EF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40</a:t>
            </a:fld>
            <a:endParaRPr lang="en-US" sz="1200" dirty="0">
              <a:latin typeface="+mn-lt"/>
            </a:endParaRPr>
          </a:p>
        </p:txBody>
      </p:sp>
    </p:spTree>
    <p:extLst>
      <p:ext uri="{BB962C8B-B14F-4D97-AF65-F5344CB8AC3E}">
        <p14:creationId xmlns:p14="http://schemas.microsoft.com/office/powerpoint/2010/main" val="149116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9" name="Google Shape;529;p18:notes"/>
          <p:cNvSpPr txBox="1">
            <a:spLocks noGrp="1"/>
          </p:cNvSpPr>
          <p:nvPr>
            <p:ph type="body" idx="1"/>
          </p:nvPr>
        </p:nvSpPr>
        <p:spPr/>
        <p:txBody>
          <a:bodyPr/>
          <a:lstStyle/>
          <a:p>
            <a:pPr marL="0" indent="0">
              <a:buNone/>
            </a:pPr>
            <a:r>
              <a:rPr lang="en-US" b="1" noProof="0" dirty="0"/>
              <a:t>EXPLICATION</a:t>
            </a:r>
          </a:p>
          <a:p>
            <a:r>
              <a:rPr lang="en-US" noProof="0" dirty="0"/>
              <a:t>Présenter la diapositive</a:t>
            </a:r>
          </a:p>
        </p:txBody>
      </p:sp>
      <p:sp>
        <p:nvSpPr>
          <p:cNvPr id="3" name="Slide Image Placeholder 2">
            <a:extLst>
              <a:ext uri="{FF2B5EF4-FFF2-40B4-BE49-F238E27FC236}">
                <a16:creationId xmlns:a16="http://schemas.microsoft.com/office/drawing/2014/main" id="{7CD45ED4-A0BE-C64A-9D9C-D993174DBF2C}"/>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0E5D14C8-A13E-AD38-B259-5DC34F70555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41</a:t>
            </a:fld>
            <a:endParaRPr lang="en-US" sz="1200" dirty="0">
              <a:latin typeface="+mn-lt"/>
            </a:endParaRPr>
          </a:p>
        </p:txBody>
      </p:sp>
    </p:spTree>
    <p:extLst>
      <p:ext uri="{BB962C8B-B14F-4D97-AF65-F5344CB8AC3E}">
        <p14:creationId xmlns:p14="http://schemas.microsoft.com/office/powerpoint/2010/main" val="4043965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9" name="Google Shape;539;p19:notes"/>
          <p:cNvSpPr txBox="1">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CA" b="1" dirty="0"/>
              <a:t>SESSION 4 DURÉE : 1h</a:t>
            </a:r>
            <a:endParaRPr lang="en-US" b="1" dirty="0"/>
          </a:p>
          <a:p>
            <a:pPr marL="0" indent="0">
              <a:buNone/>
            </a:pPr>
            <a:r>
              <a:rPr lang="en-US" dirty="0"/>
              <a:t>______________________________________________________________________________</a:t>
            </a:r>
          </a:p>
          <a:p>
            <a:pPr marL="0" indent="0">
              <a:buNone/>
            </a:pPr>
            <a:endParaRPr lang="en-US" noProof="0" dirty="0"/>
          </a:p>
          <a:p>
            <a:pPr marL="0" indent="0">
              <a:buNone/>
            </a:pPr>
            <a:r>
              <a:rPr lang="en-US" b="1" noProof="0" dirty="0"/>
              <a:t>EXPLICATION</a:t>
            </a:r>
          </a:p>
          <a:p>
            <a:r>
              <a:rPr lang="en-US" i="1" noProof="0" dirty="0"/>
              <a:t>Cette session a pour but d'aider les parents/aidants à développer des compétences de communication émotionnelle et empathique.</a:t>
            </a:r>
          </a:p>
          <a:p>
            <a:r>
              <a:rPr lang="en-US" i="1" noProof="0" dirty="0"/>
              <a:t>Quels sont les facteurs de protection auxquels vous pensez que cela est lié ? </a:t>
            </a:r>
          </a:p>
          <a:p>
            <a:pPr lvl="1"/>
            <a:r>
              <a:rPr lang="en-US" i="1" noProof="0" dirty="0"/>
              <a:t>Des aidants attentifs et solidaires</a:t>
            </a:r>
          </a:p>
          <a:p>
            <a:pPr lvl="1"/>
            <a:r>
              <a:rPr lang="en-US" i="1" noProof="0" dirty="0"/>
              <a:t>Des relations saines entre le soignant et l'enfant</a:t>
            </a:r>
          </a:p>
        </p:txBody>
      </p:sp>
      <p:sp>
        <p:nvSpPr>
          <p:cNvPr id="3" name="Slide Image Placeholder 2">
            <a:extLst>
              <a:ext uri="{FF2B5EF4-FFF2-40B4-BE49-F238E27FC236}">
                <a16:creationId xmlns:a16="http://schemas.microsoft.com/office/drawing/2014/main" id="{571BE6A6-0B1D-5E28-323A-FA0BAD23933D}"/>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C2AE235D-CE41-8C49-A413-2F00383531F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42</a:t>
            </a:fld>
            <a:endParaRPr lang="en-US" sz="1200" dirty="0">
              <a:latin typeface="+mn-lt"/>
            </a:endParaRPr>
          </a:p>
        </p:txBody>
      </p:sp>
    </p:spTree>
    <p:extLst>
      <p:ext uri="{BB962C8B-B14F-4D97-AF65-F5344CB8AC3E}">
        <p14:creationId xmlns:p14="http://schemas.microsoft.com/office/powerpoint/2010/main" val="3580658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S'ADAPTER AU CONTEXTE</a:t>
            </a:r>
          </a:p>
          <a:p>
            <a:r>
              <a:rPr lang="en-US" noProof="0" dirty="0"/>
              <a:t>Supprimez une image - celle qui est la moins représentative de votre contexte. </a:t>
            </a:r>
          </a:p>
          <a:p>
            <a:pPr marL="0" indent="0">
              <a:buNone/>
            </a:pPr>
            <a:r>
              <a:rPr lang="en-US" dirty="0"/>
              <a:t>______________________________________________________________________________</a:t>
            </a:r>
          </a:p>
          <a:p>
            <a:pPr marL="0" indent="0">
              <a:buNone/>
            </a:pPr>
            <a:endParaRPr lang="en-US" noProof="0" dirty="0"/>
          </a:p>
          <a:p>
            <a:pPr marL="0" indent="0">
              <a:buNone/>
            </a:pPr>
            <a:r>
              <a:rPr lang="en-US" b="1" noProof="0" dirty="0"/>
              <a:t>DISCUSSION EN PLÉNIÈRE</a:t>
            </a:r>
          </a:p>
          <a:p>
            <a:r>
              <a:rPr lang="en-US" i="1" noProof="0" dirty="0"/>
              <a:t>Sur cette photo, on voit une mère qui serre son enfant dans ses bras. </a:t>
            </a:r>
          </a:p>
          <a:p>
            <a:pPr lvl="1"/>
            <a:r>
              <a:rPr lang="en-US" i="1" noProof="0" dirty="0"/>
              <a:t>Que pensez-vous qu'il soit arrivé à cet enfant ? </a:t>
            </a:r>
          </a:p>
          <a:p>
            <a:pPr lvl="1"/>
            <a:r>
              <a:rPr lang="en-US" i="1" noProof="0" dirty="0"/>
              <a:t>Que pensez-vous que la mère puisse dire à son enfant ?</a:t>
            </a:r>
          </a:p>
          <a:p>
            <a:r>
              <a:rPr lang="en-US" i="1" noProof="0" dirty="0"/>
              <a:t>Les amis se moquent de la jeune fille. Sa mère la réconforte.</a:t>
            </a:r>
          </a:p>
          <a:p>
            <a:pPr lvl="1"/>
            <a:r>
              <a:rPr lang="en-US" i="1" noProof="0" dirty="0"/>
              <a:t>Quelle serait votre réaction si c'était un garçon ? </a:t>
            </a:r>
          </a:p>
          <a:p>
            <a:pPr lvl="1"/>
            <a:r>
              <a:rPr lang="en-US" i="1" noProof="0" dirty="0"/>
              <a:t>Serait-ce différent ?</a:t>
            </a:r>
          </a:p>
        </p:txBody>
      </p:sp>
      <p:sp>
        <p:nvSpPr>
          <p:cNvPr id="6" name="Slide Image Placeholder 5">
            <a:extLst>
              <a:ext uri="{FF2B5EF4-FFF2-40B4-BE49-F238E27FC236}">
                <a16:creationId xmlns:a16="http://schemas.microsoft.com/office/drawing/2014/main" id="{AA4CC1A2-008C-BEF8-072A-8BDFBC9CA573}"/>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FADA0D0C-30C7-46FE-3602-489A1945532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43</a:t>
            </a:fld>
            <a:endParaRPr lang="en-US" sz="1200" dirty="0">
              <a:latin typeface="+mn-lt"/>
            </a:endParaRPr>
          </a:p>
        </p:txBody>
      </p:sp>
    </p:spTree>
    <p:extLst>
      <p:ext uri="{BB962C8B-B14F-4D97-AF65-F5344CB8AC3E}">
        <p14:creationId xmlns:p14="http://schemas.microsoft.com/office/powerpoint/2010/main" val="19336404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DISCUSSION EN PLÉNIÈRE</a:t>
            </a:r>
          </a:p>
          <a:p>
            <a:r>
              <a:rPr lang="en-US" dirty="0"/>
              <a:t>Écrire le mot "empathie" sur une feuille de papier.</a:t>
            </a:r>
          </a:p>
          <a:p>
            <a:r>
              <a:rPr lang="en-US" i="1" dirty="0"/>
              <a:t>Selon vous, que signifie l'empathie </a:t>
            </a:r>
            <a:r>
              <a:rPr lang="en-US" dirty="0"/>
              <a:t>? </a:t>
            </a:r>
          </a:p>
          <a:p>
            <a:r>
              <a:rPr lang="en-US" dirty="0"/>
              <a:t>Inscrivez les mots clés des réponses des participants sur le tableau de papier.</a:t>
            </a:r>
          </a:p>
          <a:p>
            <a:r>
              <a:rPr lang="en-US" dirty="0"/>
              <a:t>Cliquez pour révéler la diapositive</a:t>
            </a:r>
          </a:p>
          <a:p>
            <a:r>
              <a:rPr lang="en-US" dirty="0"/>
              <a:t>Présenter la diapositive</a:t>
            </a:r>
          </a:p>
        </p:txBody>
      </p:sp>
      <p:sp>
        <p:nvSpPr>
          <p:cNvPr id="6" name="Slide Image Placeholder 5">
            <a:extLst>
              <a:ext uri="{FF2B5EF4-FFF2-40B4-BE49-F238E27FC236}">
                <a16:creationId xmlns:a16="http://schemas.microsoft.com/office/drawing/2014/main" id="{A70C4FE4-EB9B-B254-F166-291B5B904EC2}"/>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97991F77-C452-9274-886B-0293B4D70AF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44</a:t>
            </a:fld>
            <a:endParaRPr lang="en-US" sz="1200" dirty="0">
              <a:latin typeface="+mn-lt"/>
            </a:endParaRPr>
          </a:p>
        </p:txBody>
      </p:sp>
    </p:spTree>
    <p:extLst>
      <p:ext uri="{BB962C8B-B14F-4D97-AF65-F5344CB8AC3E}">
        <p14:creationId xmlns:p14="http://schemas.microsoft.com/office/powerpoint/2010/main" val="8612070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EXPLICATION</a:t>
            </a:r>
          </a:p>
          <a:p>
            <a:r>
              <a:rPr lang="en-US" i="1" noProof="0" dirty="0"/>
              <a:t>Pourquoi l'empathie est-elle nécessaire pour être parent/soignant ?</a:t>
            </a:r>
          </a:p>
          <a:p>
            <a:r>
              <a:rPr lang="en-US" noProof="0" dirty="0"/>
              <a:t>Cliquer pour afficher les réponses</a:t>
            </a:r>
          </a:p>
          <a:p>
            <a:r>
              <a:rPr lang="en-US" dirty="0"/>
              <a:t>Présenter la diapositive</a:t>
            </a:r>
            <a:endParaRPr lang="en-US" noProof="0" dirty="0"/>
          </a:p>
        </p:txBody>
      </p:sp>
      <p:sp>
        <p:nvSpPr>
          <p:cNvPr id="6" name="Slide Image Placeholder 5">
            <a:extLst>
              <a:ext uri="{FF2B5EF4-FFF2-40B4-BE49-F238E27FC236}">
                <a16:creationId xmlns:a16="http://schemas.microsoft.com/office/drawing/2014/main" id="{6821D3DD-D8F1-B3BA-4ECD-88BA76292A24}"/>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1E66C686-6F05-014E-3C2D-00408A30548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45</a:t>
            </a:fld>
            <a:endParaRPr lang="en-US" sz="1200" dirty="0">
              <a:latin typeface="+mn-lt"/>
            </a:endParaRPr>
          </a:p>
        </p:txBody>
      </p:sp>
    </p:spTree>
    <p:extLst>
      <p:ext uri="{BB962C8B-B14F-4D97-AF65-F5344CB8AC3E}">
        <p14:creationId xmlns:p14="http://schemas.microsoft.com/office/powerpoint/2010/main" val="31033389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EXPLICATION</a:t>
            </a:r>
          </a:p>
          <a:p>
            <a:r>
              <a:rPr lang="en-US" i="1" dirty="0"/>
              <a:t>Vous allez apprendre une technique pour augmenter les réponses empathiques</a:t>
            </a:r>
          </a:p>
          <a:p>
            <a:r>
              <a:rPr lang="en-US" i="1" dirty="0"/>
              <a:t>Cela aidera les enfants et les adolescents à gérer les sentiments difficiles et à apprendre à résoudre les problèmes. </a:t>
            </a:r>
          </a:p>
          <a:p>
            <a:r>
              <a:rPr lang="en-US" i="1" dirty="0"/>
              <a:t>Vous pouvez partager cette information avec les parents et les aidants pour les aider :</a:t>
            </a:r>
          </a:p>
          <a:p>
            <a:pPr lvl="1"/>
            <a:r>
              <a:rPr lang="en-US" i="1" dirty="0"/>
              <a:t>Comprendre </a:t>
            </a:r>
            <a:r>
              <a:rPr lang="en-US" i="1" noProof="0" dirty="0"/>
              <a:t>pourquoi les enfants se comportent d'une certaine manière </a:t>
            </a:r>
          </a:p>
          <a:p>
            <a:pPr lvl="1"/>
            <a:r>
              <a:rPr lang="en-US" i="1" noProof="0" dirty="0"/>
              <a:t>Réagir de manière saine et constructive</a:t>
            </a:r>
            <a:endParaRPr lang="en-US" i="1" dirty="0"/>
          </a:p>
          <a:p>
            <a:r>
              <a:rPr lang="en-US" b="1" i="1" dirty="0"/>
              <a:t>Étape 1. Identifier le sentiment</a:t>
            </a:r>
          </a:p>
          <a:p>
            <a:pPr lvl="1"/>
            <a:r>
              <a:rPr lang="en-US" i="1" noProof="0" dirty="0"/>
              <a:t>La première étape consiste à essayer d'identifier ou d'étiqueter ce que la personne ressent. </a:t>
            </a:r>
          </a:p>
          <a:p>
            <a:pPr lvl="1"/>
            <a:r>
              <a:rPr lang="en-US" i="1" noProof="0" dirty="0"/>
              <a:t>Lorsque les parents valident un sentiment, ils doivent d'abord l'identifier ou l'étiqueter. </a:t>
            </a:r>
          </a:p>
          <a:p>
            <a:pPr lvl="1"/>
            <a:r>
              <a:rPr lang="en-US" i="1" noProof="0" dirty="0"/>
              <a:t>Le fait de nommer les sentiments de l'enfant l'aide à identifier ses propres émotions.</a:t>
            </a:r>
          </a:p>
          <a:p>
            <a:pPr lvl="1"/>
            <a:r>
              <a:rPr lang="en-US" i="1" noProof="0" dirty="0"/>
              <a:t>Par exemple, le parent/soignant peut dire : "Sarah, tu as l'air d'être triste en ce moment - l'es-tu ?".</a:t>
            </a:r>
            <a:endParaRPr lang="en-US" i="1" dirty="0"/>
          </a:p>
          <a:p>
            <a:r>
              <a:rPr lang="en-US" b="1" i="1" dirty="0"/>
              <a:t>Étape 2. Déterminer la raison</a:t>
            </a:r>
          </a:p>
          <a:p>
            <a:pPr lvl="1"/>
            <a:r>
              <a:rPr lang="en-US" i="1" noProof="0" dirty="0"/>
              <a:t>Par exemple, le parent/soignant peut dire : "Pourquoi es-tu triste ? J'aimerais vraiment t'aider si je le peux." </a:t>
            </a:r>
          </a:p>
          <a:p>
            <a:pPr lvl="1"/>
            <a:r>
              <a:rPr lang="en-US" i="1" noProof="0" dirty="0"/>
              <a:t>Sarah peut le dire au parent ou à la personne qui s'occupe de l'enfant, mais elle peut aussi choisir de ne pas le faire maintenant. </a:t>
            </a:r>
          </a:p>
          <a:p>
            <a:pPr lvl="1"/>
            <a:r>
              <a:rPr lang="en-US" i="1" noProof="0" dirty="0"/>
              <a:t>Ils peuvent dire à Sarah : "N'hésite pas à venir me parler quand tu seras prête".</a:t>
            </a:r>
            <a:endParaRPr lang="en-US" i="1" dirty="0"/>
          </a:p>
          <a:p>
            <a:r>
              <a:rPr lang="en-US" b="1" i="1" dirty="0"/>
              <a:t>Étape 3. Valider ou honorer le sentiment</a:t>
            </a:r>
          </a:p>
          <a:p>
            <a:pPr lvl="1"/>
            <a:r>
              <a:rPr lang="en-US" i="1" noProof="0" dirty="0"/>
              <a:t>Sarah a peut-être eu un désaccord avec un ami ou s'est sentie rejetée par ses camarades à l'école. </a:t>
            </a:r>
          </a:p>
          <a:p>
            <a:pPr lvl="1"/>
            <a:r>
              <a:rPr lang="en-US" i="1" noProof="0" dirty="0"/>
              <a:t>Le parent/soignant ne doit pas rejeter cette raison. </a:t>
            </a:r>
          </a:p>
          <a:p>
            <a:pPr lvl="1"/>
            <a:r>
              <a:rPr lang="en-US" i="1" noProof="0" dirty="0"/>
              <a:t>Ils doivent reconnaître et respecter le "pourquoi". </a:t>
            </a:r>
          </a:p>
          <a:p>
            <a:pPr lvl="1"/>
            <a:r>
              <a:rPr lang="en-US" i="1" noProof="0" dirty="0"/>
              <a:t>S'ils rabaissent leur fille ou leur fils, ils risquent de ne plus parler de leurs sentiments au parent ou à la personne qui s'occupe d'eux.</a:t>
            </a:r>
          </a:p>
          <a:p>
            <a:pPr marL="0" indent="0">
              <a:buNone/>
            </a:pPr>
            <a:endParaRPr lang="en-US" b="1" dirty="0"/>
          </a:p>
          <a:p>
            <a:pPr marL="0" indent="0">
              <a:buNone/>
            </a:pPr>
            <a:r>
              <a:rPr lang="en-US" b="1" dirty="0"/>
              <a:t>SUITE </a:t>
            </a:r>
            <a:r>
              <a:rPr lang="en-US" b="1" dirty="0">
                <a:sym typeface="Wingdings" panose="05000000000000000000" pitchFamily="2" charset="2"/>
              </a:rPr>
              <a:t></a:t>
            </a:r>
            <a:endParaRPr lang="en-US" i="1" dirty="0"/>
          </a:p>
        </p:txBody>
      </p:sp>
      <p:sp>
        <p:nvSpPr>
          <p:cNvPr id="6" name="Slide Image Placeholder 5">
            <a:extLst>
              <a:ext uri="{FF2B5EF4-FFF2-40B4-BE49-F238E27FC236}">
                <a16:creationId xmlns:a16="http://schemas.microsoft.com/office/drawing/2014/main" id="{DC6B6B61-0452-9F96-5650-3958F17EC3A3}"/>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9D092828-56E7-39CA-B295-56E247E36A1E}"/>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46</a:t>
            </a:fld>
            <a:endParaRPr lang="en-US" sz="1200" dirty="0">
              <a:latin typeface="+mn-lt"/>
            </a:endParaRPr>
          </a:p>
        </p:txBody>
      </p:sp>
    </p:spTree>
    <p:extLst>
      <p:ext uri="{BB962C8B-B14F-4D97-AF65-F5344CB8AC3E}">
        <p14:creationId xmlns:p14="http://schemas.microsoft.com/office/powerpoint/2010/main" val="9719494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9" y="460375"/>
            <a:ext cx="6143624" cy="9211333"/>
          </a:xfrm>
        </p:spPr>
        <p:txBody>
          <a:bodyPr/>
          <a:lstStyle/>
          <a:p>
            <a:r>
              <a:rPr lang="en-US" b="1" i="1" dirty="0"/>
              <a:t>Étape 4. Aidez l'enfant à gérer ses sentiments. Agissez et trouvez une solution si nécessaire.</a:t>
            </a:r>
          </a:p>
          <a:p>
            <a:pPr lvl="1"/>
            <a:r>
              <a:rPr lang="en-US" i="1" noProof="0" dirty="0"/>
              <a:t>Ils peuvent réfléchir avec leur enfant à ce qu'il faut faire, le cas échéant. </a:t>
            </a:r>
          </a:p>
          <a:p>
            <a:pPr lvl="1"/>
            <a:r>
              <a:rPr lang="en-US" i="1" noProof="0" dirty="0"/>
              <a:t>Parfois, la situation peut exiger que le parent et l'enfant proposent des actions possibles pour remédier à la situation. </a:t>
            </a:r>
          </a:p>
          <a:p>
            <a:pPr lvl="1"/>
            <a:r>
              <a:rPr lang="en-US" i="1" noProof="0" dirty="0"/>
              <a:t>Ils peuvent aider l'enfant à trouver une solution appropriée, mais doivent s'abstenir de donner des options dans l'immédiat. </a:t>
            </a:r>
          </a:p>
          <a:p>
            <a:pPr lvl="1"/>
            <a:r>
              <a:rPr lang="en-US" i="1" noProof="0" dirty="0"/>
              <a:t>Cela aidera l'enfant à développer ses compétences en matière de résolution de problèmes. </a:t>
            </a:r>
          </a:p>
          <a:p>
            <a:pPr lvl="1"/>
            <a:r>
              <a:rPr lang="en-US" i="1" noProof="0" dirty="0"/>
              <a:t>Parfois, la situation ne nécessite pas d'autre action que de réconforter l'enfant ou de partager sa joie.</a:t>
            </a:r>
          </a:p>
          <a:p>
            <a:pPr lvl="1"/>
            <a:r>
              <a:rPr lang="en-US" i="1" dirty="0"/>
              <a:t>Rappelez-vous que prendre des mesures pour les enfants plus âgés et les adolescents peut souvent signifier simplement les écouter.</a:t>
            </a:r>
          </a:p>
          <a:p>
            <a:r>
              <a:rPr lang="en-US" i="1" dirty="0"/>
              <a:t>Que pensez-vous de ces étapes ? Pensez-vous qu'elles puissent être utiles à certains des parents/aidants avec lesquels vous travaillez ? </a:t>
            </a:r>
          </a:p>
        </p:txBody>
      </p:sp>
      <p:sp>
        <p:nvSpPr>
          <p:cNvPr id="7" name="Google Shape;725;p48:notes">
            <a:extLst>
              <a:ext uri="{FF2B5EF4-FFF2-40B4-BE49-F238E27FC236}">
                <a16:creationId xmlns:a16="http://schemas.microsoft.com/office/drawing/2014/main" id="{9D092828-56E7-39CA-B295-56E247E36A1E}"/>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47</a:t>
            </a:fld>
            <a:endParaRPr lang="en-US" sz="1200" dirty="0">
              <a:latin typeface="+mn-lt"/>
            </a:endParaRPr>
          </a:p>
        </p:txBody>
      </p:sp>
    </p:spTree>
    <p:extLst>
      <p:ext uri="{BB962C8B-B14F-4D97-AF65-F5344CB8AC3E}">
        <p14:creationId xmlns:p14="http://schemas.microsoft.com/office/powerpoint/2010/main" val="15154727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S'ADAPTER AU CONTEXTE</a:t>
            </a:r>
          </a:p>
          <a:p>
            <a:r>
              <a:rPr lang="en-US" dirty="0"/>
              <a:t>Le script fourni dans le classeur est un exemple de script.</a:t>
            </a:r>
          </a:p>
          <a:p>
            <a:pPr lvl="1"/>
            <a:r>
              <a:rPr lang="en-US" dirty="0"/>
              <a:t>Adaptez à votre contexte ou créez le vôtre</a:t>
            </a:r>
          </a:p>
          <a:p>
            <a:pPr lvl="1"/>
            <a:r>
              <a:rPr lang="en-US" dirty="0"/>
              <a:t>Remplacer les noms par des noms familiers dans votre contexte</a:t>
            </a:r>
          </a:p>
          <a:p>
            <a:pPr marL="0" indent="0">
              <a:buNone/>
            </a:pPr>
            <a:r>
              <a:rPr lang="en-US" dirty="0"/>
              <a:t>______________________________________________________________________________</a:t>
            </a:r>
          </a:p>
          <a:p>
            <a:pPr marL="0" indent="0">
              <a:buNone/>
            </a:pPr>
            <a:endParaRPr lang="en-US" dirty="0"/>
          </a:p>
          <a:p>
            <a:pPr marL="0" indent="0">
              <a:buNone/>
            </a:pPr>
            <a:r>
              <a:rPr lang="en-US" b="1" dirty="0"/>
              <a:t>INTRODUCTION</a:t>
            </a:r>
          </a:p>
          <a:p>
            <a:r>
              <a:rPr lang="en-US" i="1" dirty="0"/>
              <a:t>Pratiquons les 4 étapes.</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200" dirty="0"/>
              <a:t>Guidez les participants vers la </a:t>
            </a:r>
            <a:r>
              <a:rPr lang="en-US" sz="1200" b="1" dirty="0"/>
              <a:t>page 44 du manuel : Jeu de rôle - Les 4 étapes de l'empathie</a:t>
            </a:r>
          </a:p>
          <a:p>
            <a:r>
              <a:rPr lang="en-US" dirty="0"/>
              <a:t>Demandez à deux volontaires de participer à un jeu de rôle :</a:t>
            </a:r>
          </a:p>
          <a:p>
            <a:pPr lvl="1"/>
            <a:r>
              <a:rPr lang="en-US" dirty="0"/>
              <a:t>L'un d'eux jouera le rôle du "parent ou de la personne qui s'occupe de l'enfant </a:t>
            </a:r>
          </a:p>
          <a:p>
            <a:pPr lvl="1"/>
            <a:r>
              <a:rPr lang="en-US" dirty="0"/>
              <a:t>L'une d'entre elles jouera le rôle de la "fille de 13 ans</a:t>
            </a:r>
          </a:p>
          <a:p>
            <a:pPr lvl="0"/>
            <a:r>
              <a:rPr lang="en-US" dirty="0"/>
              <a:t>Le scénario</a:t>
            </a:r>
          </a:p>
          <a:p>
            <a:pPr lvl="1"/>
            <a:r>
              <a:rPr lang="en-US" i="0" dirty="0"/>
              <a:t>La fille de 13 ans est harcelée sexuellement dans la communauté par des adolescents beaucoup plus âgés qu'elle.</a:t>
            </a:r>
          </a:p>
          <a:p>
            <a:pPr lvl="1"/>
            <a:r>
              <a:rPr lang="en-US" i="0" dirty="0"/>
              <a:t>Les volontaires peuvent suivre le scénario ou créer leur propre scénario</a:t>
            </a:r>
          </a:p>
          <a:p>
            <a:pPr marL="0" indent="0">
              <a:buNone/>
            </a:pPr>
            <a:endParaRPr lang="en-US" dirty="0"/>
          </a:p>
          <a:p>
            <a:pPr marL="0" indent="0">
              <a:buNone/>
            </a:pPr>
            <a:r>
              <a:rPr lang="en-US" b="1" dirty="0"/>
              <a:t>JEU DE RÔLE</a:t>
            </a:r>
          </a:p>
          <a:p>
            <a:r>
              <a:rPr lang="en-US" dirty="0"/>
              <a:t>Les volontaires présentent le jeu de rôle</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t>Entraîner les joueurs de rôle devant le grand groupe</a:t>
            </a:r>
          </a:p>
          <a:p>
            <a:endParaRPr lang="en-US" dirty="0"/>
          </a:p>
          <a:p>
            <a:pPr marL="0" indent="0">
              <a:buNone/>
            </a:pPr>
            <a:r>
              <a:rPr lang="en-US" b="1" dirty="0"/>
              <a:t>DISCUSSION EN PLÉNIÈRE</a:t>
            </a:r>
          </a:p>
          <a:p>
            <a:r>
              <a:rPr lang="en-US" dirty="0"/>
              <a:t>Demandez à la "fille de 13 ans" :</a:t>
            </a:r>
          </a:p>
          <a:p>
            <a:pPr lvl="1"/>
            <a:r>
              <a:rPr lang="en-US" i="1" dirty="0"/>
              <a:t>Qu'avez-vous ressenti lorsque vos sentiments ont été reconnus et validés ?</a:t>
            </a:r>
          </a:p>
          <a:p>
            <a:pPr lvl="1"/>
            <a:r>
              <a:rPr lang="en-US" i="1" dirty="0"/>
              <a:t>Qu'avez-vous ressenti en sachant que votre "parent" allait vous aider ?</a:t>
            </a:r>
          </a:p>
          <a:p>
            <a:r>
              <a:rPr lang="en-US" dirty="0"/>
              <a:t>Demandez au "parent" :</a:t>
            </a:r>
          </a:p>
          <a:p>
            <a:pPr lvl="1"/>
            <a:r>
              <a:rPr lang="en-US" i="1" dirty="0"/>
              <a:t>Qu'avez-vous ressenti en répondant ainsi à votre "fille" ?</a:t>
            </a:r>
          </a:p>
        </p:txBody>
      </p:sp>
      <p:sp>
        <p:nvSpPr>
          <p:cNvPr id="6" name="Slide Image Placeholder 5">
            <a:extLst>
              <a:ext uri="{FF2B5EF4-FFF2-40B4-BE49-F238E27FC236}">
                <a16:creationId xmlns:a16="http://schemas.microsoft.com/office/drawing/2014/main" id="{C9C87152-868D-2C41-78DE-C41330BC494B}"/>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F19B5259-95CC-4F3B-9D68-6D3296B9307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48</a:t>
            </a:fld>
            <a:endParaRPr lang="en-US" sz="1200" dirty="0">
              <a:latin typeface="+mn-lt"/>
            </a:endParaRPr>
          </a:p>
        </p:txBody>
      </p:sp>
    </p:spTree>
    <p:extLst>
      <p:ext uri="{BB962C8B-B14F-4D97-AF65-F5344CB8AC3E}">
        <p14:creationId xmlns:p14="http://schemas.microsoft.com/office/powerpoint/2010/main" val="9859299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S'ADAPTER AU CONTEXTE</a:t>
            </a:r>
          </a:p>
          <a:p>
            <a:r>
              <a:rPr lang="en-US" dirty="0"/>
              <a:t>Adapter au contexte les situations proposées dans les notes de l'animateur.</a:t>
            </a:r>
          </a:p>
          <a:p>
            <a:pPr marL="0" indent="0">
              <a:buNone/>
            </a:pPr>
            <a:r>
              <a:rPr lang="en-US" dirty="0"/>
              <a:t>______________________________________________________________________________</a:t>
            </a:r>
          </a:p>
          <a:p>
            <a:pPr marL="0" indent="0">
              <a:buNone/>
            </a:pPr>
            <a:endParaRPr lang="en-US" dirty="0"/>
          </a:p>
          <a:p>
            <a:pPr marL="0" indent="0">
              <a:buNone/>
            </a:pPr>
            <a:r>
              <a:rPr lang="en-US" b="1" dirty="0"/>
              <a:t>DISCUSSION EN PLÉNIÈRE</a:t>
            </a:r>
          </a:p>
          <a:p>
            <a:r>
              <a:rPr lang="en-US" i="1" dirty="0"/>
              <a:t>Quelles sont les situations dans lesquelles les enfants ont besoin de l'aide d'un adulte et celles dans lesquelles ils ont simplement besoin d'être écoutés ?</a:t>
            </a:r>
          </a:p>
          <a:p>
            <a:r>
              <a:rPr lang="en-US" dirty="0"/>
              <a:t>Complétez avec les réponses possibles suivantes :</a:t>
            </a:r>
          </a:p>
          <a:p>
            <a:pPr lvl="1"/>
            <a:r>
              <a:rPr lang="en-US" dirty="0"/>
              <a:t>Situations nécessitant de l'aide</a:t>
            </a:r>
          </a:p>
          <a:p>
            <a:pPr lvl="2"/>
            <a:r>
              <a:rPr lang="en-US" dirty="0"/>
              <a:t>Problèmes à l'école</a:t>
            </a:r>
          </a:p>
          <a:p>
            <a:pPr lvl="2"/>
            <a:r>
              <a:rPr lang="en-US" dirty="0"/>
              <a:t>Consommation de drogues ou d'alcool</a:t>
            </a:r>
          </a:p>
          <a:p>
            <a:pPr lvl="2"/>
            <a:r>
              <a:rPr lang="en-US" dirty="0"/>
              <a:t>Harcèlement sexuel</a:t>
            </a:r>
          </a:p>
          <a:p>
            <a:pPr lvl="2"/>
            <a:r>
              <a:rPr lang="en-US" dirty="0"/>
              <a:t>Activité sexuelle, maladies sexuellement transmissibles</a:t>
            </a:r>
          </a:p>
          <a:p>
            <a:pPr lvl="1"/>
            <a:r>
              <a:rPr lang="en-US" dirty="0"/>
              <a:t>Situations pouvant nécessiter de l'aide ou une simple écoute :</a:t>
            </a:r>
          </a:p>
          <a:p>
            <a:pPr lvl="2"/>
            <a:r>
              <a:rPr lang="en-US" dirty="0"/>
              <a:t>Dispute avec un ami</a:t>
            </a:r>
          </a:p>
          <a:p>
            <a:pPr lvl="2"/>
            <a:r>
              <a:rPr lang="en-US" dirty="0"/>
              <a:t>Problèmes à l'école avec les pairs</a:t>
            </a:r>
          </a:p>
          <a:p>
            <a:pPr lvl="2"/>
            <a:r>
              <a:rPr lang="en-US" dirty="0"/>
              <a:t>Tristesse liée à la disparition de la maison</a:t>
            </a:r>
          </a:p>
        </p:txBody>
      </p:sp>
      <p:sp>
        <p:nvSpPr>
          <p:cNvPr id="6" name="Slide Image Placeholder 5">
            <a:extLst>
              <a:ext uri="{FF2B5EF4-FFF2-40B4-BE49-F238E27FC236}">
                <a16:creationId xmlns:a16="http://schemas.microsoft.com/office/drawing/2014/main" id="{04E4996B-4C02-D4E8-7A59-58B40C20F9F2}"/>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5234050B-4C73-7747-5624-4D4A26338F1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49</a:t>
            </a:fld>
            <a:endParaRPr lang="en-US" sz="1200" dirty="0">
              <a:latin typeface="+mn-lt"/>
            </a:endParaRPr>
          </a:p>
        </p:txBody>
      </p:sp>
    </p:spTree>
    <p:extLst>
      <p:ext uri="{BB962C8B-B14F-4D97-AF65-F5344CB8AC3E}">
        <p14:creationId xmlns:p14="http://schemas.microsoft.com/office/powerpoint/2010/main" val="2809069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b="1" dirty="0"/>
              <a:t>SESSION 1 DURÉE : 0h15</a:t>
            </a:r>
          </a:p>
        </p:txBody>
      </p:sp>
      <p:sp>
        <p:nvSpPr>
          <p:cNvPr id="4" name="Google Shape;725;p48:notes">
            <a:extLst>
              <a:ext uri="{FF2B5EF4-FFF2-40B4-BE49-F238E27FC236}">
                <a16:creationId xmlns:a16="http://schemas.microsoft.com/office/drawing/2014/main" id="{509207D1-7E2E-7A10-844A-E7E2DF01FD0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5</a:t>
            </a:fld>
            <a:endParaRPr lang="en-US" sz="1200" dirty="0">
              <a:latin typeface="+mn-lt"/>
            </a:endParaRPr>
          </a:p>
        </p:txBody>
      </p:sp>
    </p:spTree>
    <p:extLst>
      <p:ext uri="{BB962C8B-B14F-4D97-AF65-F5344CB8AC3E}">
        <p14:creationId xmlns:p14="http://schemas.microsoft.com/office/powerpoint/2010/main" val="7358477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DISCUSSION EN PLÉNIÈRE</a:t>
            </a:r>
          </a:p>
          <a:p>
            <a:r>
              <a:rPr lang="en-US" i="1" dirty="0"/>
              <a:t>Nous avons parlé des enfants au développement normal et des problèmes qu'ils peuvent rencontrer, mais qu'en est-il des enfants souffrant d'un handicap mental ou physique ?</a:t>
            </a:r>
          </a:p>
          <a:p>
            <a:r>
              <a:rPr lang="en-US" i="1" dirty="0"/>
              <a:t>Les enfants handicapés ont besoin de soins et de soutien comme n'importe quel autre enfant.</a:t>
            </a:r>
          </a:p>
          <a:p>
            <a:r>
              <a:rPr lang="en-US" i="1" dirty="0"/>
              <a:t>Imaginons un instant ce que serait un enfant qui apprend plus lentement que les autres, qui ne peut pas marcher ou qui n'entend pas. </a:t>
            </a:r>
          </a:p>
          <a:p>
            <a:r>
              <a:rPr lang="en-US" i="1" dirty="0"/>
              <a:t>Quelle aide ou compréhension souhaitons-nous de la part de </a:t>
            </a:r>
            <a:r>
              <a:rPr lang="en-US" i="1" dirty="0" err="1"/>
              <a:t>nos</a:t>
            </a:r>
            <a:r>
              <a:rPr lang="en-US" i="1" dirty="0"/>
              <a:t> aidants ?</a:t>
            </a:r>
          </a:p>
          <a:p>
            <a:r>
              <a:rPr lang="en-US" i="1" dirty="0"/>
              <a:t>Il existe différents types d'obstacles dans les familles et les communautés qui peuvent empêcher les enfants handicapés de bénéficier d'opportunités éducatives, sociales et physiques adéquates. </a:t>
            </a:r>
          </a:p>
          <a:p>
            <a:r>
              <a:rPr lang="en-US" i="1" dirty="0"/>
              <a:t>Pouvez-vous citer quelques-uns de ces obstacles ?</a:t>
            </a:r>
          </a:p>
          <a:p>
            <a:pPr lvl="1"/>
            <a:r>
              <a:rPr lang="en-US" dirty="0"/>
              <a:t>Aider un enfant aveugle à se rendre à l'école.</a:t>
            </a:r>
          </a:p>
          <a:p>
            <a:pPr lvl="1"/>
            <a:r>
              <a:rPr lang="en-US" dirty="0"/>
              <a:t>La possibilité de jouer avec d'autres enfants pour un enfant qui ne peut pas marcher.</a:t>
            </a:r>
          </a:p>
          <a:p>
            <a:pPr lvl="1"/>
            <a:r>
              <a:rPr lang="en-US" dirty="0"/>
              <a:t>Attitudes des autres enfants à l'égard des garçons et des filles handicapés.</a:t>
            </a:r>
          </a:p>
          <a:p>
            <a:r>
              <a:rPr lang="en-US" i="1" dirty="0"/>
              <a:t>Les enfants handicapés ont besoin que les personnes qui s'occupent d'eux fassent preuve d'empathie, d'amour et d'attention afin de comprendre et d'aider à surmonter les obstacles qui les empêchent de participer aux activités familiales et communautaires importantes qui nous permettent de nous sentir liés aux personnes et au monde qui nous entourent.</a:t>
            </a:r>
          </a:p>
        </p:txBody>
      </p:sp>
      <p:sp>
        <p:nvSpPr>
          <p:cNvPr id="6" name="Slide Image Placeholder 5">
            <a:extLst>
              <a:ext uri="{FF2B5EF4-FFF2-40B4-BE49-F238E27FC236}">
                <a16:creationId xmlns:a16="http://schemas.microsoft.com/office/drawing/2014/main" id="{2E2E7B48-1FC6-3672-9319-2CD9317AE64F}"/>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F5FC7237-ED19-41D0-3BFD-60EBA68476A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50</a:t>
            </a:fld>
            <a:endParaRPr lang="en-US" sz="1200" dirty="0">
              <a:latin typeface="+mn-lt"/>
            </a:endParaRPr>
          </a:p>
        </p:txBody>
      </p:sp>
    </p:spTree>
    <p:extLst>
      <p:ext uri="{BB962C8B-B14F-4D97-AF65-F5344CB8AC3E}">
        <p14:creationId xmlns:p14="http://schemas.microsoft.com/office/powerpoint/2010/main" val="8330367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S'ADAPTER AU CONTEXTE</a:t>
            </a:r>
          </a:p>
          <a:p>
            <a:r>
              <a:rPr lang="en-US" dirty="0"/>
              <a:t>Adapter le script au contexte </a:t>
            </a:r>
          </a:p>
          <a:p>
            <a:pPr marL="0" indent="0">
              <a:buNone/>
            </a:pPr>
            <a:r>
              <a:rPr lang="en-US" dirty="0"/>
              <a:t>______________________________________________________________________________</a:t>
            </a:r>
          </a:p>
          <a:p>
            <a:pPr marL="0" lvl="0" indent="0">
              <a:buNone/>
            </a:pPr>
            <a:endParaRPr lang="en-US" dirty="0"/>
          </a:p>
          <a:p>
            <a:pPr marL="0" lvl="0" indent="0">
              <a:buNone/>
            </a:pPr>
            <a:r>
              <a:rPr lang="en-US" b="1" dirty="0"/>
              <a:t>INTRODUCTION</a:t>
            </a:r>
          </a:p>
          <a:p>
            <a:pPr lvl="0"/>
            <a:r>
              <a:rPr lang="en-US" dirty="0"/>
              <a:t>Diviser les participants en paires</a:t>
            </a:r>
          </a:p>
          <a:p>
            <a:pPr lvl="0"/>
            <a:r>
              <a:rPr lang="en-US" dirty="0"/>
              <a:t>Guidez les participants vers la </a:t>
            </a:r>
            <a:r>
              <a:rPr lang="en-US" b="1" dirty="0"/>
              <a:t>page 44 du cahier de travail : Jeu de rôle - Empathie pour tous les enfants</a:t>
            </a:r>
          </a:p>
          <a:p>
            <a:pPr lvl="0"/>
            <a:r>
              <a:rPr lang="en-US" i="1" dirty="0"/>
              <a:t>Avec votre partenaire, jouez le scénario ou créez le vôtre.</a:t>
            </a:r>
          </a:p>
          <a:p>
            <a:pPr lvl="0"/>
            <a:endParaRPr lang="en-US" b="1" dirty="0"/>
          </a:p>
          <a:p>
            <a:pPr marL="0" lvl="0" indent="0">
              <a:buNone/>
            </a:pPr>
            <a:r>
              <a:rPr lang="en-US" b="1" dirty="0"/>
              <a:t>TRAVAIL EN PARTENARIAT (5 minutes)</a:t>
            </a:r>
          </a:p>
          <a:p>
            <a:r>
              <a:rPr lang="en-US" dirty="0"/>
              <a:t>Laisser 5 minutes aux participants pour compléter le questionnaire</a:t>
            </a:r>
          </a:p>
          <a:p>
            <a:r>
              <a:rPr lang="en-US" dirty="0"/>
              <a:t>Circulez et observez/encadrez les participants pendant qu'ils font cela. </a:t>
            </a:r>
          </a:p>
          <a:p>
            <a:r>
              <a:rPr lang="en-US" dirty="0"/>
              <a:t>Il s'agit d'une nouvelle compétence pour beaucoup d'entre eux. N'hésitez pas à les faire pratiquer autant que nécessaire. Il s'agit d'une session très importante.</a:t>
            </a:r>
          </a:p>
          <a:p>
            <a:pPr marL="0" indent="0">
              <a:buNone/>
            </a:pPr>
            <a:endParaRPr lang="en-US" dirty="0"/>
          </a:p>
          <a:p>
            <a:pPr marL="0" indent="0">
              <a:buNone/>
            </a:pPr>
            <a:r>
              <a:rPr lang="en-US" b="1" dirty="0"/>
              <a:t>DISCUSSION EN PLÉNIÈRE</a:t>
            </a:r>
          </a:p>
          <a:p>
            <a:r>
              <a:rPr lang="en-US" i="1" dirty="0"/>
              <a:t>Comment utiliseriez-vous les quatre étapes de l'empathie avec un garçon handicapé ?</a:t>
            </a:r>
          </a:p>
          <a:p>
            <a:r>
              <a:rPr lang="en-US" i="0" dirty="0"/>
              <a:t>Inviter les participants à un brainstorming en plénière</a:t>
            </a:r>
          </a:p>
          <a:p>
            <a:r>
              <a:rPr lang="en-US" i="1" dirty="0"/>
              <a:t>Avec votre partenaire, répétez le scénario avec un garçon handicapé.</a:t>
            </a:r>
          </a:p>
          <a:p>
            <a:endParaRPr lang="en-US" dirty="0"/>
          </a:p>
          <a:p>
            <a:pPr marL="0" indent="0">
              <a:buNone/>
            </a:pPr>
            <a:r>
              <a:rPr lang="en-US" b="1" dirty="0"/>
              <a:t>TRAVAIL EN PARTENARIAT (5 minutes)</a:t>
            </a:r>
          </a:p>
          <a:p>
            <a:pPr marL="171450" marR="0" lvl="0" indent="-171450" algn="l" defTabSz="914400" rtl="0" eaLnBrk="1" fontAlgn="auto" latinLnBrk="0" hangingPunct="1">
              <a:lnSpc>
                <a:spcPct val="100000"/>
              </a:lnSpc>
              <a:spcBef>
                <a:spcPts val="0"/>
              </a:spcBef>
              <a:spcAft>
                <a:spcPts val="0"/>
              </a:spcAft>
              <a:buClr>
                <a:srgbClr val="000000"/>
              </a:buClr>
              <a:buSzTx/>
              <a:tabLst/>
              <a:defRPr/>
            </a:pPr>
            <a:r>
              <a:rPr lang="en-US" dirty="0"/>
              <a:t>Laisser 5 minutes aux participants pour compléter le questionnaire</a:t>
            </a:r>
          </a:p>
          <a:p>
            <a:pPr marL="0" indent="0">
              <a:buNone/>
            </a:pPr>
            <a:endParaRPr lang="en-US" b="1" dirty="0"/>
          </a:p>
          <a:p>
            <a:pPr marL="0" indent="0">
              <a:buNone/>
            </a:pPr>
            <a:r>
              <a:rPr lang="en-US" b="1" dirty="0"/>
              <a:t>DISCUSSION EN PLÉNIÈRE</a:t>
            </a:r>
          </a:p>
          <a:p>
            <a:r>
              <a:rPr lang="en-US" i="1" dirty="0"/>
              <a:t>Qu'avez-vous ressenti en tant que "parent" en répondant à votre "enfant" de cette manière ?</a:t>
            </a:r>
          </a:p>
          <a:p>
            <a:r>
              <a:rPr lang="en-US" i="1" dirty="0"/>
              <a:t>Qu'avez-vous ressenti en tant qu'"enfant" lorsque votre "père" a réagi de la sorte ?</a:t>
            </a:r>
            <a:endParaRPr lang="en-US" dirty="0"/>
          </a:p>
        </p:txBody>
      </p:sp>
      <p:sp>
        <p:nvSpPr>
          <p:cNvPr id="6" name="Slide Image Placeholder 5">
            <a:extLst>
              <a:ext uri="{FF2B5EF4-FFF2-40B4-BE49-F238E27FC236}">
                <a16:creationId xmlns:a16="http://schemas.microsoft.com/office/drawing/2014/main" id="{2E2E7B48-1FC6-3672-9319-2CD9317AE64F}"/>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F5FC7237-ED19-41D0-3BFD-60EBA68476A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51</a:t>
            </a:fld>
            <a:endParaRPr lang="en-US" sz="1200" dirty="0">
              <a:latin typeface="+mn-lt"/>
            </a:endParaRPr>
          </a:p>
        </p:txBody>
      </p:sp>
    </p:spTree>
    <p:extLst>
      <p:ext uri="{BB962C8B-B14F-4D97-AF65-F5344CB8AC3E}">
        <p14:creationId xmlns:p14="http://schemas.microsoft.com/office/powerpoint/2010/main" val="4180468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9" name="Google Shape;529;p18:notes"/>
          <p:cNvSpPr txBox="1">
            <a:spLocks noGrp="1"/>
          </p:cNvSpPr>
          <p:nvPr>
            <p:ph type="body" idx="1"/>
          </p:nvPr>
        </p:nvSpPr>
        <p:spPr/>
        <p:txBody>
          <a:bodyPr/>
          <a:lstStyle/>
          <a:p>
            <a:pPr marL="0" indent="0">
              <a:buNone/>
            </a:pPr>
            <a:r>
              <a:rPr lang="en-US" b="1" noProof="0" dirty="0"/>
              <a:t>EXPLICATION</a:t>
            </a:r>
          </a:p>
          <a:p>
            <a:r>
              <a:rPr lang="en-US" noProof="0" dirty="0"/>
              <a:t>Présenter la diapositive</a:t>
            </a:r>
          </a:p>
          <a:p>
            <a:endParaRPr lang="en-US" noProof="0" dirty="0"/>
          </a:p>
        </p:txBody>
      </p:sp>
      <p:sp>
        <p:nvSpPr>
          <p:cNvPr id="3" name="Slide Image Placeholder 2">
            <a:extLst>
              <a:ext uri="{FF2B5EF4-FFF2-40B4-BE49-F238E27FC236}">
                <a16:creationId xmlns:a16="http://schemas.microsoft.com/office/drawing/2014/main" id="{7FE7C108-7A1E-2F67-CCEA-6C0F70E8FAF2}"/>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1EE4FB6A-2547-2762-B157-15709504078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52</a:t>
            </a:fld>
            <a:endParaRPr lang="en-US" sz="1200" dirty="0">
              <a:latin typeface="+mn-lt"/>
            </a:endParaRPr>
          </a:p>
        </p:txBody>
      </p:sp>
    </p:spTree>
    <p:extLst>
      <p:ext uri="{BB962C8B-B14F-4D97-AF65-F5344CB8AC3E}">
        <p14:creationId xmlns:p14="http://schemas.microsoft.com/office/powerpoint/2010/main" val="8054911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9" name="Google Shape;539;p19:notes"/>
          <p:cNvSpPr txBox="1">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CA" b="1" dirty="0"/>
              <a:t>SESSION 5 DURÉE : 1h30</a:t>
            </a:r>
          </a:p>
          <a:p>
            <a:pPr marL="0" indent="0">
              <a:buNone/>
            </a:pPr>
            <a:r>
              <a:rPr lang="en-US" dirty="0"/>
              <a:t>______________________________________________________________________________</a:t>
            </a:r>
            <a:endParaRPr lang="en-US" noProof="0" dirty="0"/>
          </a:p>
          <a:p>
            <a:endParaRPr lang="en-US" noProof="0" dirty="0"/>
          </a:p>
          <a:p>
            <a:pPr marL="0" indent="0">
              <a:buNone/>
            </a:pPr>
            <a:r>
              <a:rPr lang="en-US" b="1" noProof="0" dirty="0"/>
              <a:t>EXPLICATION</a:t>
            </a:r>
          </a:p>
          <a:p>
            <a:r>
              <a:rPr lang="en-US" i="1" noProof="0" dirty="0"/>
              <a:t>Dans cette session, nous verrons comment nous pouvons aider les parents/aidants à créer un environnement prévisible et sûr par le biais de règles et de routines familiales. </a:t>
            </a:r>
          </a:p>
          <a:p>
            <a:r>
              <a:rPr lang="en-US" i="1" noProof="0" dirty="0"/>
              <a:t>Quelqu'un se souvient-il du facteur de protection qu'il soutient ? </a:t>
            </a:r>
          </a:p>
          <a:p>
            <a:pPr lvl="1"/>
            <a:r>
              <a:rPr lang="en-US" i="1" noProof="0" dirty="0"/>
              <a:t>Environnements bienveillants et protecteurs</a:t>
            </a:r>
          </a:p>
          <a:p>
            <a:pPr lvl="1"/>
            <a:r>
              <a:rPr lang="en-US" i="1" noProof="0" dirty="0"/>
              <a:t>Des relations saines entre le soignant et l'enfant</a:t>
            </a:r>
          </a:p>
        </p:txBody>
      </p:sp>
      <p:sp>
        <p:nvSpPr>
          <p:cNvPr id="3" name="Slide Image Placeholder 2">
            <a:extLst>
              <a:ext uri="{FF2B5EF4-FFF2-40B4-BE49-F238E27FC236}">
                <a16:creationId xmlns:a16="http://schemas.microsoft.com/office/drawing/2014/main" id="{A7771267-F59A-127A-26CB-E7F7316C62F7}"/>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5DD8DC82-2E82-91B8-84CA-E2A02D0828D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53</a:t>
            </a:fld>
            <a:endParaRPr lang="en-US" sz="1200" dirty="0">
              <a:latin typeface="+mn-lt"/>
            </a:endParaRPr>
          </a:p>
        </p:txBody>
      </p:sp>
    </p:spTree>
    <p:extLst>
      <p:ext uri="{BB962C8B-B14F-4D97-AF65-F5344CB8AC3E}">
        <p14:creationId xmlns:p14="http://schemas.microsoft.com/office/powerpoint/2010/main" val="14932378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EXPLICATION</a:t>
            </a:r>
            <a:endParaRPr lang="en-US" dirty="0"/>
          </a:p>
          <a:p>
            <a:r>
              <a:rPr lang="en-US" i="1" dirty="0"/>
              <a:t>Pour créer un environnement prévisible et sûr, il faut notamment veiller à ce que tous les membres du foyer aient des rôles et des attentes clairs.</a:t>
            </a:r>
          </a:p>
          <a:p>
            <a:r>
              <a:rPr lang="en-US" i="1" dirty="0"/>
              <a:t>Lorsque tous les membres du foyer ont des rôles et des attentes appropriés et clairs :</a:t>
            </a:r>
          </a:p>
          <a:p>
            <a:r>
              <a:rPr lang="en-US" dirty="0"/>
              <a:t>Présenter la diapositive</a:t>
            </a:r>
          </a:p>
          <a:p>
            <a:endParaRPr lang="en-US" dirty="0"/>
          </a:p>
          <a:p>
            <a:pPr marL="0" indent="0">
              <a:buNone/>
            </a:pPr>
            <a:r>
              <a:rPr lang="en-US" b="1" dirty="0"/>
              <a:t>DISCUSSION EN PLÉNIÈRE</a:t>
            </a:r>
          </a:p>
          <a:p>
            <a:r>
              <a:rPr lang="en-US" i="1" dirty="0"/>
              <a:t>Quelqu'un peut-il donner des exemples de ce que l'on attend des enfants et des adultes dans son foyer ?</a:t>
            </a:r>
          </a:p>
        </p:txBody>
      </p:sp>
      <p:sp>
        <p:nvSpPr>
          <p:cNvPr id="6" name="Slide Image Placeholder 5">
            <a:extLst>
              <a:ext uri="{FF2B5EF4-FFF2-40B4-BE49-F238E27FC236}">
                <a16:creationId xmlns:a16="http://schemas.microsoft.com/office/drawing/2014/main" id="{F0D005B1-12C5-1B3B-D966-CAD9EA7C5EE4}"/>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D37DE7C7-9B05-A0D8-B9BD-A1B92AFA19E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54</a:t>
            </a:fld>
            <a:endParaRPr lang="en-US" sz="1200" dirty="0">
              <a:latin typeface="+mn-lt"/>
            </a:endParaRPr>
          </a:p>
        </p:txBody>
      </p:sp>
    </p:spTree>
    <p:extLst>
      <p:ext uri="{BB962C8B-B14F-4D97-AF65-F5344CB8AC3E}">
        <p14:creationId xmlns:p14="http://schemas.microsoft.com/office/powerpoint/2010/main" val="9434089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EXPLICATION</a:t>
            </a:r>
            <a:endParaRPr lang="en-US" dirty="0"/>
          </a:p>
          <a:p>
            <a:r>
              <a:rPr lang="en-US" i="1" dirty="0"/>
              <a:t>Après avoir examiné les rôles et les attentes, nous allons maintenant nous pencher sur deux outils/techniques spécifiques pour les soutenir. </a:t>
            </a:r>
          </a:p>
          <a:p>
            <a:pPr lvl="1"/>
            <a:r>
              <a:rPr lang="en-US" i="1" dirty="0"/>
              <a:t>Règles familiales </a:t>
            </a:r>
          </a:p>
          <a:p>
            <a:pPr lvl="1"/>
            <a:r>
              <a:rPr lang="en-US" i="1" dirty="0"/>
              <a:t>Réunions de famille</a:t>
            </a:r>
          </a:p>
          <a:p>
            <a:r>
              <a:rPr lang="en-US" i="1" dirty="0"/>
              <a:t>Règles familiales</a:t>
            </a:r>
          </a:p>
          <a:p>
            <a:pPr lvl="1"/>
            <a:r>
              <a:rPr lang="en-US" i="1" dirty="0"/>
              <a:t>L'établissement de règles et d'accords familiaux favorisera un environnement prévisible et sûr pour les enfants.</a:t>
            </a:r>
          </a:p>
          <a:p>
            <a:pPr lvl="1"/>
            <a:r>
              <a:rPr lang="en-US" i="1" dirty="0"/>
              <a:t>Les enfants ont un sentiment de contrôle et de sécurité lorsqu'ils savent ce que l'on attend d'eux.</a:t>
            </a:r>
          </a:p>
          <a:p>
            <a:r>
              <a:rPr lang="en-US" i="1" dirty="0"/>
              <a:t>Réunions de famille</a:t>
            </a:r>
          </a:p>
          <a:p>
            <a:pPr lvl="1"/>
            <a:r>
              <a:rPr lang="en-US" i="1" dirty="0"/>
              <a:t>Les réunions de famille permettent de maintenir les lignes de communication ouvertes et de favoriser la résolution concertée des problèmes.</a:t>
            </a:r>
          </a:p>
        </p:txBody>
      </p:sp>
      <p:sp>
        <p:nvSpPr>
          <p:cNvPr id="6" name="Slide Image Placeholder 5">
            <a:extLst>
              <a:ext uri="{FF2B5EF4-FFF2-40B4-BE49-F238E27FC236}">
                <a16:creationId xmlns:a16="http://schemas.microsoft.com/office/drawing/2014/main" id="{A3ACF75D-E6DD-CA15-7114-CFBA317F7FFB}"/>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71CEEAA9-1505-0649-0FBC-72E54329F3A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55</a:t>
            </a:fld>
            <a:endParaRPr lang="en-US" sz="1200" dirty="0">
              <a:latin typeface="+mn-lt"/>
            </a:endParaRPr>
          </a:p>
        </p:txBody>
      </p:sp>
    </p:spTree>
    <p:extLst>
      <p:ext uri="{BB962C8B-B14F-4D97-AF65-F5344CB8AC3E}">
        <p14:creationId xmlns:p14="http://schemas.microsoft.com/office/powerpoint/2010/main" val="20536858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EXPLICATION</a:t>
            </a:r>
          </a:p>
          <a:p>
            <a:r>
              <a:rPr lang="en-US" i="1" dirty="0"/>
              <a:t>Les enfants âgés de 3 ans et plus doivent être informés des règles familiales. </a:t>
            </a:r>
          </a:p>
          <a:p>
            <a:r>
              <a:rPr lang="en-US" i="1" dirty="0"/>
              <a:t>Les adolescents ont besoin de conseils et de liberté pour acquérir des habitudes saines à l'âge adulte.</a:t>
            </a:r>
          </a:p>
          <a:p>
            <a:r>
              <a:rPr lang="en-US" dirty="0"/>
              <a:t>Présenter la diapositive</a:t>
            </a:r>
          </a:p>
          <a:p>
            <a:r>
              <a:rPr lang="en-US" i="1" dirty="0"/>
              <a:t>Co-créer les règles</a:t>
            </a:r>
          </a:p>
          <a:p>
            <a:pPr lvl="1"/>
            <a:r>
              <a:rPr lang="en-US" i="1" dirty="0"/>
              <a:t>Pour les adolescents, il sera plus efficace de les impliquer dans l'élaboration des règles familiales. </a:t>
            </a:r>
          </a:p>
          <a:p>
            <a:r>
              <a:rPr lang="en-US" i="1" dirty="0"/>
              <a:t>Si l'enfant ou l'adolescent respecte une règle ou une demande, le parent doit le remercier et le féliciter.</a:t>
            </a:r>
          </a:p>
          <a:p>
            <a:pPr lvl="1"/>
            <a:r>
              <a:rPr lang="en-US" i="1" dirty="0"/>
              <a:t>Ainsi, l'enfant saura quel type de comportement on attend de lui !</a:t>
            </a:r>
          </a:p>
          <a:p>
            <a:r>
              <a:rPr lang="en-US" i="1" dirty="0"/>
              <a:t>Les adultes du foyer doivent également respecter les règles familiales. </a:t>
            </a:r>
          </a:p>
          <a:p>
            <a:pPr lvl="1"/>
            <a:r>
              <a:rPr lang="en-US" i="1" dirty="0"/>
              <a:t>Par exemple, s'il existe une règle selon laquelle il faut utiliser des mots gentils avec les membres de la famille, les adultes doivent être de bons modèles et utiliser eux aussi des mots gentils !</a:t>
            </a:r>
          </a:p>
        </p:txBody>
      </p:sp>
      <p:sp>
        <p:nvSpPr>
          <p:cNvPr id="6" name="Slide Image Placeholder 5">
            <a:extLst>
              <a:ext uri="{FF2B5EF4-FFF2-40B4-BE49-F238E27FC236}">
                <a16:creationId xmlns:a16="http://schemas.microsoft.com/office/drawing/2014/main" id="{37A892BB-44AF-F32F-27CC-1283949CAC2E}"/>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4C68861E-72CD-2ECA-60F8-C625E75DFB9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56</a:t>
            </a:fld>
            <a:endParaRPr lang="en-US" sz="1200" dirty="0">
              <a:latin typeface="+mn-lt"/>
            </a:endParaRPr>
          </a:p>
        </p:txBody>
      </p:sp>
    </p:spTree>
    <p:extLst>
      <p:ext uri="{BB962C8B-B14F-4D97-AF65-F5344CB8AC3E}">
        <p14:creationId xmlns:p14="http://schemas.microsoft.com/office/powerpoint/2010/main" val="34094250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INTRODUCTION</a:t>
            </a:r>
          </a:p>
          <a:p>
            <a:r>
              <a:rPr lang="en-US" dirty="0"/>
              <a:t>Présenter la diapositive</a:t>
            </a:r>
          </a:p>
          <a:p>
            <a:r>
              <a:rPr lang="en-US" i="1" dirty="0"/>
              <a:t>Quelles sont les règles qui conviendraient à un enfant de 7 ans ?</a:t>
            </a:r>
          </a:p>
          <a:p>
            <a:pPr lvl="1"/>
            <a:r>
              <a:rPr lang="en-US" dirty="0"/>
              <a:t>Si les participants génèrent des règles qui ne sont pas adaptées à leur développement, invitez l'ensemble du groupe à en discuter et à en créer d'autres adaptées à leur développement.</a:t>
            </a:r>
          </a:p>
          <a:p>
            <a:pPr lvl="1"/>
            <a:r>
              <a:rPr lang="en-US" dirty="0"/>
              <a:t>Écrire les règles sur un tableau de papier</a:t>
            </a:r>
            <a:endParaRPr lang="en-US" b="1" dirty="0"/>
          </a:p>
          <a:p>
            <a:r>
              <a:rPr lang="en-US" dirty="0"/>
              <a:t>Demandez à deux volontaires de participer à un jeu de rôle</a:t>
            </a:r>
          </a:p>
          <a:p>
            <a:pPr lvl="1"/>
            <a:r>
              <a:rPr lang="en-US" dirty="0"/>
              <a:t>L'un d'eux jouera le rôle du "parent</a:t>
            </a:r>
          </a:p>
          <a:p>
            <a:pPr lvl="1"/>
            <a:r>
              <a:rPr lang="en-US" dirty="0"/>
              <a:t>L'un d'entre eux jouera le rôle de l'enfant de 7 ans</a:t>
            </a:r>
          </a:p>
          <a:p>
            <a:pPr lvl="0"/>
            <a:r>
              <a:rPr lang="en-US" dirty="0"/>
              <a:t>Le scénario</a:t>
            </a:r>
          </a:p>
          <a:p>
            <a:pPr lvl="1"/>
            <a:r>
              <a:rPr lang="en-US" dirty="0"/>
              <a:t>Le parent explique les règles à un enfant de 7 ans.</a:t>
            </a: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US" b="1"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dirty="0"/>
              <a:t>JEU DE RÔLE</a:t>
            </a:r>
            <a:endParaRPr lang="en-US" dirty="0"/>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t>Laisser quelques minutes aux volontaires pour se préparer</a:t>
            </a:r>
          </a:p>
          <a:p>
            <a:pPr marL="171450" marR="0" lvl="0" indent="-171450" algn="l" defTabSz="914400" rtl="0" eaLnBrk="1" fontAlgn="auto" latinLnBrk="0" hangingPunct="1">
              <a:lnSpc>
                <a:spcPct val="100000"/>
              </a:lnSpc>
              <a:spcBef>
                <a:spcPts val="0"/>
              </a:spcBef>
              <a:spcAft>
                <a:spcPts val="0"/>
              </a:spcAft>
              <a:buClr>
                <a:srgbClr val="000000"/>
              </a:buClr>
              <a:buSzTx/>
              <a:tabLst/>
              <a:defRPr/>
            </a:pPr>
            <a:r>
              <a:rPr lang="en-US" dirty="0"/>
              <a:t>Invitez les volontaires à présenter le jeu de rôle</a:t>
            </a:r>
          </a:p>
          <a:p>
            <a:pPr marL="171450" marR="0" lvl="0" indent="-171450" algn="l" defTabSz="914400" rtl="0" eaLnBrk="1" fontAlgn="auto" latinLnBrk="0" hangingPunct="1">
              <a:lnSpc>
                <a:spcPct val="100000"/>
              </a:lnSpc>
              <a:spcBef>
                <a:spcPts val="0"/>
              </a:spcBef>
              <a:spcAft>
                <a:spcPts val="0"/>
              </a:spcAft>
              <a:buClr>
                <a:srgbClr val="000000"/>
              </a:buClr>
              <a:buSzTx/>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dirty="0"/>
              <a:t>DISCUSSION EN PLÉNIÈRE</a:t>
            </a:r>
            <a:endParaRPr lang="en-US" dirty="0"/>
          </a:p>
          <a:p>
            <a:pPr marL="171450" marR="0" lvl="0" indent="-171450" algn="l" defTabSz="914400" rtl="0" eaLnBrk="1" fontAlgn="auto" latinLnBrk="0" hangingPunct="1">
              <a:lnSpc>
                <a:spcPct val="100000"/>
              </a:lnSpc>
              <a:spcBef>
                <a:spcPts val="0"/>
              </a:spcBef>
              <a:spcAft>
                <a:spcPts val="0"/>
              </a:spcAft>
              <a:buClr>
                <a:srgbClr val="000000"/>
              </a:buClr>
              <a:buSzTx/>
              <a:tabLst/>
              <a:defRPr/>
            </a:pPr>
            <a:r>
              <a:rPr lang="en-US" i="0" dirty="0"/>
              <a:t>Demandez au "parent" ce </a:t>
            </a:r>
            <a:r>
              <a:rPr lang="en-US" i="1" dirty="0"/>
              <a:t>qu'il a ressenti lorsqu'il a donné les règles.</a:t>
            </a:r>
          </a:p>
          <a:p>
            <a:pPr marL="171450" marR="0" lvl="0" indent="-171450" algn="l" defTabSz="914400" rtl="0" eaLnBrk="1" fontAlgn="auto" latinLnBrk="0" hangingPunct="1">
              <a:lnSpc>
                <a:spcPct val="100000"/>
              </a:lnSpc>
              <a:spcBef>
                <a:spcPts val="0"/>
              </a:spcBef>
              <a:spcAft>
                <a:spcPts val="0"/>
              </a:spcAft>
              <a:buClr>
                <a:srgbClr val="000000"/>
              </a:buClr>
              <a:buSzTx/>
              <a:tabLst/>
              <a:defRPr/>
            </a:pPr>
            <a:r>
              <a:rPr lang="en-US" i="0" dirty="0"/>
              <a:t>Demandez à l'"enfant" ce </a:t>
            </a:r>
            <a:r>
              <a:rPr lang="en-US" i="1" dirty="0"/>
              <a:t>qu'il a ressenti lorsqu'on lui a expliqué les règles.</a:t>
            </a:r>
          </a:p>
          <a:p>
            <a:pPr marL="0" lvl="0" indent="0">
              <a:buNone/>
            </a:pPr>
            <a:endParaRPr lang="en-US" dirty="0"/>
          </a:p>
          <a:p>
            <a:pPr marL="0" lvl="0" indent="0">
              <a:buNone/>
            </a:pPr>
            <a:r>
              <a:rPr lang="en-US" b="1" dirty="0"/>
              <a:t>SUITE </a:t>
            </a:r>
            <a:r>
              <a:rPr lang="en-US" b="1" dirty="0">
                <a:sym typeface="Wingdings" panose="05000000000000000000" pitchFamily="2" charset="2"/>
              </a:rPr>
              <a:t></a:t>
            </a:r>
            <a:endParaRPr lang="en-US" b="1" dirty="0"/>
          </a:p>
        </p:txBody>
      </p:sp>
      <p:sp>
        <p:nvSpPr>
          <p:cNvPr id="6" name="Slide Image Placeholder 5">
            <a:extLst>
              <a:ext uri="{FF2B5EF4-FFF2-40B4-BE49-F238E27FC236}">
                <a16:creationId xmlns:a16="http://schemas.microsoft.com/office/drawing/2014/main" id="{B7CBDC69-F932-E264-1711-FE55072D2C0F}"/>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2CBD399F-CC43-6246-C399-961EC8E9494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57</a:t>
            </a:fld>
            <a:endParaRPr lang="en-US" sz="1200" dirty="0">
              <a:latin typeface="+mn-lt"/>
            </a:endParaRPr>
          </a:p>
        </p:txBody>
      </p:sp>
    </p:spTree>
    <p:extLst>
      <p:ext uri="{BB962C8B-B14F-4D97-AF65-F5344CB8AC3E}">
        <p14:creationId xmlns:p14="http://schemas.microsoft.com/office/powerpoint/2010/main" val="11886325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9" y="460375"/>
            <a:ext cx="6143624" cy="9211333"/>
          </a:xfrm>
        </p:spPr>
        <p:txBody>
          <a:bodyPr/>
          <a:lstStyle/>
          <a:p>
            <a:pPr marL="0" lvl="0" indent="0">
              <a:buNone/>
            </a:pPr>
            <a:r>
              <a:rPr lang="en-US" b="1" dirty="0"/>
              <a:t>EXPLICATION</a:t>
            </a:r>
          </a:p>
          <a:p>
            <a:pPr lvl="0"/>
            <a:r>
              <a:rPr lang="en-US" i="1" dirty="0"/>
              <a:t>Le "parent" doit expliquer les règles de la maison de manière claire, positive et polie. Par exemple, un parent peut dire ce qui suit :</a:t>
            </a:r>
          </a:p>
          <a:p>
            <a:pPr lvl="1"/>
            <a:r>
              <a:rPr lang="en-US" i="1" dirty="0"/>
              <a:t>"Je suis très fier de toi et je veux continuer à t'aider à bien travailler à la maison et avec tes amis, c'est pourquoi je veux te parler de nos règles familiales. Il y a trois règles importantes dans notre maison - ce sont des règles pour tous les habitants de la maison, pas seulement pour toi !</a:t>
            </a:r>
          </a:p>
          <a:p>
            <a:pPr lvl="1"/>
            <a:r>
              <a:rPr lang="en-US" i="1" dirty="0"/>
              <a:t>Préciser si certaines règles sont différentes pour les garçons et pour les filles</a:t>
            </a:r>
          </a:p>
          <a:p>
            <a:pPr lvl="1"/>
            <a:r>
              <a:rPr lang="en-US" i="1" dirty="0"/>
              <a:t>"La première règle est de traiter tous les habitants de la maison avec respect en utilisant des mots gentils, la deuxième est que chacun fasse ses corvées et la troisième est que chacun se lave les mains avant de manger.</a:t>
            </a:r>
          </a:p>
          <a:p>
            <a:pPr lvl="0"/>
            <a:r>
              <a:rPr lang="en-US" i="1" dirty="0"/>
              <a:t>Fixer les conséquences</a:t>
            </a:r>
          </a:p>
          <a:p>
            <a:pPr lvl="1"/>
            <a:r>
              <a:rPr lang="en-US" i="1" dirty="0"/>
              <a:t>Lorsque les règles sont établies et acceptées, les parents n'ont pas besoin de menacer les enfants de les punir, parce que les enfants connaissent les conséquences prédéterminées.</a:t>
            </a:r>
          </a:p>
          <a:p>
            <a:pPr lvl="1"/>
            <a:r>
              <a:rPr lang="en-US" i="1" dirty="0"/>
              <a:t>Par exemple, les parents peuvent établir une règle selon laquelle les enfants doivent se coucher à 20 heures. S'ils ne respectent pas cette règle, ils ne seront pas autorisés à jouer dehors le lendemain (ou devront se coucher encore plus tôt la nuit suivante).</a:t>
            </a:r>
          </a:p>
          <a:p>
            <a:pPr lvl="1"/>
            <a:r>
              <a:rPr lang="en-US" i="1" dirty="0"/>
              <a:t>Les parents doivent s'assurer qu'ils appliquent la conséquence afin que l'enfant apprenne qu'il vaut mieux suivre les règles que de ne pas les suivre.</a:t>
            </a:r>
          </a:p>
          <a:p>
            <a:pPr lvl="1"/>
            <a:r>
              <a:rPr lang="en-US" i="1" dirty="0"/>
              <a:t>Les conséquences pour les enfants sont d'autant plus efficaces qu'elles sont immédiates et de courte durée.</a:t>
            </a:r>
          </a:p>
          <a:p>
            <a:r>
              <a:rPr lang="en-US" i="1" dirty="0"/>
              <a:t>Récompenser les bons comportements</a:t>
            </a:r>
          </a:p>
          <a:p>
            <a:pPr lvl="1"/>
            <a:r>
              <a:rPr lang="en-US" i="1" dirty="0"/>
              <a:t>Si les enfants respectent les règles, les parents doivent montrer qu'ils apprécient leur bon comportement en les récompensant en jouant à l'extérieur avec eux ou en choisissant ce que la famille mangera pour le dîner.</a:t>
            </a:r>
          </a:p>
          <a:p>
            <a:pPr lvl="1"/>
            <a:r>
              <a:rPr lang="en-US" i="1" dirty="0"/>
              <a:t>Les parents n'ont pas besoin de récompenser les enfants à chaque fois, mais des récompenses occasionnelles contribuent grandement à renforcer leur bon comportement !</a:t>
            </a:r>
          </a:p>
        </p:txBody>
      </p:sp>
      <p:sp>
        <p:nvSpPr>
          <p:cNvPr id="7" name="Google Shape;725;p48:notes">
            <a:extLst>
              <a:ext uri="{FF2B5EF4-FFF2-40B4-BE49-F238E27FC236}">
                <a16:creationId xmlns:a16="http://schemas.microsoft.com/office/drawing/2014/main" id="{2CBD399F-CC43-6246-C399-961EC8E9494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58</a:t>
            </a:fld>
            <a:endParaRPr lang="en-US" sz="1200" dirty="0">
              <a:latin typeface="+mn-lt"/>
            </a:endParaRPr>
          </a:p>
        </p:txBody>
      </p:sp>
    </p:spTree>
    <p:extLst>
      <p:ext uri="{BB962C8B-B14F-4D97-AF65-F5344CB8AC3E}">
        <p14:creationId xmlns:p14="http://schemas.microsoft.com/office/powerpoint/2010/main" val="9241783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INTRODUCTION</a:t>
            </a:r>
          </a:p>
          <a:p>
            <a:pPr marL="171450" indent="-171450"/>
            <a:r>
              <a:rPr lang="en-US" b="0" dirty="0"/>
              <a:t>Diviser les participants en 4 groupes</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t>Attribuez une tranche d'âge à chaque groupe :</a:t>
            </a:r>
          </a:p>
          <a:p>
            <a:pPr marL="625475"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t>3-5 ans</a:t>
            </a:r>
          </a:p>
          <a:p>
            <a:pPr marL="625475"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t>6-9 ans </a:t>
            </a:r>
          </a:p>
          <a:p>
            <a:pPr marL="625475"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t>10-13 ans</a:t>
            </a:r>
          </a:p>
          <a:p>
            <a:pPr marL="625475"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t>14-15 ans</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b="0" i="1" dirty="0"/>
              <a:t>Avec votre groupe, élaborez 3 à 5 règles pour la tranche d'âge qui vous a été attribuée.</a:t>
            </a:r>
          </a:p>
          <a:p>
            <a:pPr marL="0" indent="0">
              <a:buNone/>
            </a:pPr>
            <a:endParaRPr lang="en-US" b="1" dirty="0"/>
          </a:p>
          <a:p>
            <a:pPr marL="0" indent="0">
              <a:buNone/>
            </a:pPr>
            <a:r>
              <a:rPr lang="en-US" b="1" dirty="0"/>
              <a:t>TRAVAIL DE GROUPE (15 minutes)</a:t>
            </a:r>
          </a:p>
          <a:p>
            <a:pPr marL="171450" indent="-171450"/>
            <a:r>
              <a:rPr lang="en-US" b="0" dirty="0"/>
              <a:t>Laisser 15 minutes aux participants pour compléter le questionnaire</a:t>
            </a:r>
          </a:p>
          <a:p>
            <a:pPr marL="0" indent="0">
              <a:buNone/>
            </a:pPr>
            <a:endParaRPr lang="en-US" b="1" dirty="0"/>
          </a:p>
          <a:p>
            <a:pPr marL="0" indent="0">
              <a:buNone/>
            </a:pPr>
            <a:r>
              <a:rPr lang="en-US" b="1" dirty="0"/>
              <a:t>DISCUSSION EN PLÉNIÈRE</a:t>
            </a:r>
          </a:p>
          <a:p>
            <a:r>
              <a:rPr lang="en-US" dirty="0"/>
              <a:t>Invitez les groupes à partager leurs réponses et à compléter celles des autres groupes.</a:t>
            </a:r>
          </a:p>
        </p:txBody>
      </p:sp>
      <p:sp>
        <p:nvSpPr>
          <p:cNvPr id="6" name="Slide Image Placeholder 5">
            <a:extLst>
              <a:ext uri="{FF2B5EF4-FFF2-40B4-BE49-F238E27FC236}">
                <a16:creationId xmlns:a16="http://schemas.microsoft.com/office/drawing/2014/main" id="{2415467E-0B47-0F16-F1E2-7AD8603BD188}"/>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70E23100-9B48-28FC-0232-167D3DB9E9B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59</a:t>
            </a:fld>
            <a:endParaRPr lang="en-US" sz="1200" dirty="0">
              <a:latin typeface="+mn-lt"/>
            </a:endParaRPr>
          </a:p>
        </p:txBody>
      </p:sp>
    </p:spTree>
    <p:extLst>
      <p:ext uri="{BB962C8B-B14F-4D97-AF65-F5344CB8AC3E}">
        <p14:creationId xmlns:p14="http://schemas.microsoft.com/office/powerpoint/2010/main" val="954346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9" name="Google Shape;249;p3:notes"/>
          <p:cNvSpPr txBox="1">
            <a:spLocks noGrp="1"/>
          </p:cNvSpPr>
          <p:nvPr>
            <p:ph type="body" idx="1"/>
          </p:nvPr>
        </p:nvSpPr>
        <p:spPr>
          <a:xfrm>
            <a:off x="477838" y="4229100"/>
            <a:ext cx="6143625" cy="5441950"/>
          </a:xfrm>
          <a:prstGeom prst="rect">
            <a:avLst/>
          </a:prstGeom>
        </p:spPr>
        <p:txBody>
          <a:bodyPr/>
          <a:lstStyle/>
          <a:p>
            <a:pPr marL="0" indent="0">
              <a:buNone/>
            </a:pPr>
            <a:r>
              <a:rPr lang="en-US" b="1" dirty="0"/>
              <a:t>EXPLICATION</a:t>
            </a:r>
          </a:p>
          <a:p>
            <a:r>
              <a:rPr lang="en-US" dirty="0"/>
              <a:t>Présenter la diapositive</a:t>
            </a:r>
          </a:p>
        </p:txBody>
      </p:sp>
      <p:sp>
        <p:nvSpPr>
          <p:cNvPr id="3" name="Slide Image Placeholder 2">
            <a:extLst>
              <a:ext uri="{FF2B5EF4-FFF2-40B4-BE49-F238E27FC236}">
                <a16:creationId xmlns:a16="http://schemas.microsoft.com/office/drawing/2014/main" id="{C4448ECA-846D-EC01-5606-1B377F4B7DCF}"/>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A2BA6B90-C8FD-62C1-B7C6-9EE4E7F4EBB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6</a:t>
            </a:fld>
            <a:endParaRPr lang="en-US" sz="1200" dirty="0">
              <a:latin typeface="+mn-lt"/>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INTRODUCTION</a:t>
            </a:r>
          </a:p>
          <a:p>
            <a:r>
              <a:rPr lang="en-US" i="1" noProof="0" dirty="0"/>
              <a:t>Lorsque les règles familiales sont établies et acceptées, les parents/responsables n'ont pas besoin de menacer, de crier ou de recourir à une discipline physique sévère parce qu'un enfant a enfreint les règles ou a commis une erreur. </a:t>
            </a:r>
          </a:p>
          <a:p>
            <a:pPr lvl="1"/>
            <a:r>
              <a:rPr lang="en-US" i="1" noProof="0" dirty="0"/>
              <a:t>C'est un aspect normal de la vie d'un enfant. Cela fait partie du processus d'apprentissage !</a:t>
            </a:r>
          </a:p>
          <a:p>
            <a:pPr lvl="1"/>
            <a:r>
              <a:rPr lang="en-US" i="1" noProof="0" dirty="0"/>
              <a:t>Les erreurs sont des occasions d'apprendre. Lorsque les parents ou les personnes qui s'occupent des enfants restent calmes, ils peuvent aider les enfants à apprendre de leurs erreurs. </a:t>
            </a:r>
          </a:p>
          <a:p>
            <a:r>
              <a:rPr lang="en-US" i="1" noProof="0" dirty="0"/>
              <a:t>Entraînons-nous à aider les enfants à apprendre de leurs erreurs.</a:t>
            </a:r>
          </a:p>
          <a:p>
            <a:r>
              <a:rPr lang="en-US" dirty="0"/>
              <a:t>Demandez à deux volontaires de participer à un jeu de rôle</a:t>
            </a:r>
          </a:p>
          <a:p>
            <a:pPr lvl="1"/>
            <a:r>
              <a:rPr lang="en-US" dirty="0"/>
              <a:t>L'un d'eux jouera le rôle du "parent</a:t>
            </a:r>
          </a:p>
          <a:p>
            <a:pPr lvl="1"/>
            <a:r>
              <a:rPr lang="en-US" dirty="0"/>
              <a:t>L'un d'entre eux jouera le rôle du "garçon de 11 ans".</a:t>
            </a:r>
          </a:p>
          <a:p>
            <a:pPr lvl="0"/>
            <a:r>
              <a:rPr lang="en-US" b="0" dirty="0"/>
              <a:t>Guidez les volontaires vers la </a:t>
            </a:r>
            <a:r>
              <a:rPr lang="en-US" b="1" dirty="0"/>
              <a:t>page 45 du cahier d'exercices : Jeu de rôle - Aider les enfants à apprendre de leurs erreurs</a:t>
            </a:r>
          </a:p>
          <a:p>
            <a:pPr lvl="0"/>
            <a:r>
              <a:rPr lang="en-US" dirty="0"/>
              <a:t>Le scénario</a:t>
            </a:r>
          </a:p>
          <a:p>
            <a:pPr lvl="1"/>
            <a:r>
              <a:rPr lang="en-US" noProof="0" dirty="0"/>
              <a:t>Un parent dit à l'enfant qu'il a remarqué que le garçon n'a pas respecté un accord. </a:t>
            </a:r>
          </a:p>
          <a:p>
            <a:pPr lvl="1"/>
            <a:r>
              <a:rPr lang="en-US" noProof="0" dirty="0"/>
              <a:t>Le garçon explique pourquoi il a rompu l'accord. </a:t>
            </a:r>
          </a:p>
          <a:p>
            <a:pPr lvl="1"/>
            <a:r>
              <a:rPr lang="en-US" noProof="0" dirty="0"/>
              <a:t>Le parent rappelle au garçon pourquoi il est important de respecter son engagement. </a:t>
            </a:r>
          </a:p>
          <a:p>
            <a:pPr lvl="1"/>
            <a:r>
              <a:rPr lang="en-US" noProof="0" dirty="0"/>
              <a:t>Le garçon explique comment il va respecter l'accord. </a:t>
            </a:r>
          </a:p>
          <a:p>
            <a:pPr lvl="1"/>
            <a:r>
              <a:rPr lang="en-US" noProof="0" dirty="0"/>
              <a:t>Le parent félicite le garçon et lui dit qu'il verra la semaine suivante s'il respecte son engagement. </a:t>
            </a:r>
          </a:p>
          <a:p>
            <a:pPr lvl="0"/>
            <a:r>
              <a:rPr lang="en-US" noProof="0" dirty="0"/>
              <a:t>Les joueurs peuvent utiliser le script ou créer leur propre script.</a:t>
            </a:r>
          </a:p>
          <a:p>
            <a:pPr marL="0" indent="0">
              <a:buNone/>
            </a:pPr>
            <a:endParaRPr lang="en-US" noProof="0"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dirty="0"/>
              <a:t>JEU DE RÔLE</a:t>
            </a:r>
            <a:endParaRPr lang="en-US" dirty="0"/>
          </a:p>
          <a:p>
            <a:pPr marL="171450" marR="0" lvl="0" indent="-171450" algn="l" defTabSz="914400" rtl="0" eaLnBrk="1" fontAlgn="auto" latinLnBrk="0" hangingPunct="1">
              <a:lnSpc>
                <a:spcPct val="100000"/>
              </a:lnSpc>
              <a:spcBef>
                <a:spcPts val="0"/>
              </a:spcBef>
              <a:spcAft>
                <a:spcPts val="0"/>
              </a:spcAft>
              <a:buClr>
                <a:srgbClr val="000000"/>
              </a:buClr>
              <a:buSzTx/>
              <a:tabLst/>
              <a:defRPr/>
            </a:pPr>
            <a:r>
              <a:rPr lang="en-US" dirty="0"/>
              <a:t>Laisser quelques minutes aux volontaires pour se préparer</a:t>
            </a:r>
          </a:p>
          <a:p>
            <a:pPr marL="171450" marR="0" lvl="0" indent="-171450" algn="l" defTabSz="914400" rtl="0" eaLnBrk="1" fontAlgn="auto" latinLnBrk="0" hangingPunct="1">
              <a:lnSpc>
                <a:spcPct val="100000"/>
              </a:lnSpc>
              <a:spcBef>
                <a:spcPts val="0"/>
              </a:spcBef>
              <a:spcAft>
                <a:spcPts val="0"/>
              </a:spcAft>
              <a:buClr>
                <a:srgbClr val="000000"/>
              </a:buClr>
              <a:buSzTx/>
              <a:tabLst/>
              <a:defRPr/>
            </a:pPr>
            <a:r>
              <a:rPr lang="en-US" dirty="0"/>
              <a:t>Invitez les volontaires à présenter le jeu de rôle</a:t>
            </a:r>
          </a:p>
        </p:txBody>
      </p:sp>
      <p:sp>
        <p:nvSpPr>
          <p:cNvPr id="6" name="Slide Image Placeholder 5">
            <a:extLst>
              <a:ext uri="{FF2B5EF4-FFF2-40B4-BE49-F238E27FC236}">
                <a16:creationId xmlns:a16="http://schemas.microsoft.com/office/drawing/2014/main" id="{C7B63E9A-C1F3-212D-45B1-EBFBD5C92DC0}"/>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D31C603D-4435-3DF8-1FEB-6BDA26FFF51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60</a:t>
            </a:fld>
            <a:endParaRPr lang="en-US" sz="1200" dirty="0">
              <a:latin typeface="+mn-lt"/>
            </a:endParaRPr>
          </a:p>
        </p:txBody>
      </p:sp>
    </p:spTree>
    <p:extLst>
      <p:ext uri="{BB962C8B-B14F-4D97-AF65-F5344CB8AC3E}">
        <p14:creationId xmlns:p14="http://schemas.microsoft.com/office/powerpoint/2010/main" val="25986314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EXPLICATION</a:t>
            </a:r>
          </a:p>
          <a:p>
            <a:r>
              <a:rPr lang="en-US" i="1" dirty="0"/>
              <a:t>Dans certains cas, il peut être nécessaire d'appliquer des conséquences pour renforcer une règle. </a:t>
            </a:r>
          </a:p>
          <a:p>
            <a:r>
              <a:rPr lang="en-US" dirty="0"/>
              <a:t>Présenter la diapositive</a:t>
            </a:r>
          </a:p>
          <a:p>
            <a:r>
              <a:rPr lang="en-US" i="1" dirty="0">
                <a:sym typeface="Helvetica Neue"/>
              </a:rPr>
              <a:t>Quelqu'un a-t-il des questions à poser ou des précisions à demander ?</a:t>
            </a:r>
            <a:endParaRPr lang="en-US" i="1" dirty="0"/>
          </a:p>
        </p:txBody>
      </p:sp>
      <p:sp>
        <p:nvSpPr>
          <p:cNvPr id="6" name="Slide Image Placeholder 5">
            <a:extLst>
              <a:ext uri="{FF2B5EF4-FFF2-40B4-BE49-F238E27FC236}">
                <a16:creationId xmlns:a16="http://schemas.microsoft.com/office/drawing/2014/main" id="{A5EEAFD4-279D-BF69-7FD3-4F5373B18E86}"/>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7153D8CA-5B14-D5BA-6AE5-D12674F0891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61</a:t>
            </a:fld>
            <a:endParaRPr lang="en-US" sz="1200" dirty="0">
              <a:latin typeface="+mn-lt"/>
            </a:endParaRPr>
          </a:p>
        </p:txBody>
      </p:sp>
    </p:spTree>
    <p:extLst>
      <p:ext uri="{BB962C8B-B14F-4D97-AF65-F5344CB8AC3E}">
        <p14:creationId xmlns:p14="http://schemas.microsoft.com/office/powerpoint/2010/main" val="15679510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DISCUSSION EN PLÉNIÈRE</a:t>
            </a:r>
          </a:p>
          <a:p>
            <a:r>
              <a:rPr lang="en-US" i="1" dirty="0"/>
              <a:t>Quelles sont les conséquences que vous suggéreriez si les enfants enfreignaient les règles pour chaque groupe d'âge ?</a:t>
            </a:r>
          </a:p>
          <a:p>
            <a:r>
              <a:rPr lang="en-US" dirty="0"/>
              <a:t>Inscrivez les réponses sur un tableau à feuilles mobiles</a:t>
            </a:r>
          </a:p>
          <a:p>
            <a:r>
              <a:rPr lang="en-US" dirty="0"/>
              <a:t>Complétez avec les réponses possibles ci-dessous</a:t>
            </a:r>
          </a:p>
          <a:p>
            <a:pPr marL="0" indent="0">
              <a:buNone/>
            </a:pPr>
            <a:r>
              <a:rPr lang="en-US" dirty="0"/>
              <a:t>______________________________________________________________________________</a:t>
            </a:r>
          </a:p>
          <a:p>
            <a:pPr marL="0" indent="0">
              <a:buNone/>
            </a:pPr>
            <a:endParaRPr lang="en-US" dirty="0"/>
          </a:p>
          <a:p>
            <a:pPr marL="0" indent="0">
              <a:buNone/>
            </a:pPr>
            <a:r>
              <a:rPr lang="en-US" b="1" dirty="0"/>
              <a:t>RÉPONSES POSSIBLES</a:t>
            </a:r>
          </a:p>
          <a:p>
            <a:pPr lvl="0"/>
            <a:r>
              <a:rPr lang="en-US" dirty="0"/>
              <a:t>Pour les enfants plus âgés :</a:t>
            </a:r>
          </a:p>
          <a:p>
            <a:pPr lvl="1"/>
            <a:r>
              <a:rPr lang="en-US" dirty="0"/>
              <a:t>Suppression de privilèges (par exemple, ne pas être autorisé à sortir avec des amis)</a:t>
            </a:r>
          </a:p>
          <a:p>
            <a:pPr lvl="1"/>
            <a:r>
              <a:rPr lang="en-US" dirty="0"/>
              <a:t>Tâches supplémentaires</a:t>
            </a:r>
          </a:p>
          <a:p>
            <a:pPr lvl="0"/>
            <a:r>
              <a:rPr lang="en-US" dirty="0"/>
              <a:t>Exemple concret pour un enfant plus jeune :</a:t>
            </a:r>
          </a:p>
          <a:p>
            <a:pPr lvl="1"/>
            <a:r>
              <a:rPr lang="en-US" dirty="0"/>
              <a:t>Si l'enfant refuse de se laver les mains, il ne peut pas dîner tant qu'il ne s'est pas lavé les mains.</a:t>
            </a:r>
          </a:p>
          <a:p>
            <a:pPr lvl="1"/>
            <a:r>
              <a:rPr lang="en-US" dirty="0"/>
              <a:t>Si l'enfant refuse de jouer gentiment avec un jouet, celui-ci lui est temporairement retiré.</a:t>
            </a:r>
          </a:p>
        </p:txBody>
      </p:sp>
      <p:sp>
        <p:nvSpPr>
          <p:cNvPr id="6" name="Slide Image Placeholder 5">
            <a:extLst>
              <a:ext uri="{FF2B5EF4-FFF2-40B4-BE49-F238E27FC236}">
                <a16:creationId xmlns:a16="http://schemas.microsoft.com/office/drawing/2014/main" id="{2DF0A9DD-A3B8-7C3A-39D3-BCBE46136B81}"/>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8A1FFE16-E675-A511-33D7-E6D270DFD8A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62</a:t>
            </a:fld>
            <a:endParaRPr lang="en-US" sz="1200" dirty="0">
              <a:latin typeface="+mn-lt"/>
            </a:endParaRPr>
          </a:p>
        </p:txBody>
      </p:sp>
    </p:spTree>
    <p:extLst>
      <p:ext uri="{BB962C8B-B14F-4D97-AF65-F5344CB8AC3E}">
        <p14:creationId xmlns:p14="http://schemas.microsoft.com/office/powerpoint/2010/main" val="34970062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EXPLICATION</a:t>
            </a:r>
          </a:p>
          <a:p>
            <a:r>
              <a:rPr lang="en-US" i="1" dirty="0"/>
              <a:t>Nous allons maintenant aborder la deuxième technique : les réunions de famille.</a:t>
            </a:r>
          </a:p>
          <a:p>
            <a:r>
              <a:rPr lang="en-US" dirty="0"/>
              <a:t>Présenter la diapositive</a:t>
            </a:r>
          </a:p>
          <a:p>
            <a:endParaRPr lang="en-US" dirty="0"/>
          </a:p>
          <a:p>
            <a:pPr marL="0" indent="0">
              <a:buNone/>
            </a:pPr>
            <a:r>
              <a:rPr lang="en-US" b="1" dirty="0"/>
              <a:t>DISCUSSION EN PLÉNIÈRE</a:t>
            </a:r>
          </a:p>
          <a:p>
            <a:r>
              <a:rPr lang="en-US" i="1" dirty="0"/>
              <a:t>Pourquoi est-il important de prendre le temps de se rencontrer en famille ?</a:t>
            </a:r>
          </a:p>
          <a:p>
            <a:r>
              <a:rPr lang="en-US" i="0" dirty="0"/>
              <a:t>Complétez les réponses des participants par les réponses possibles ci-dessous.</a:t>
            </a:r>
          </a:p>
          <a:p>
            <a:pPr marL="0" indent="0">
              <a:buNone/>
            </a:pPr>
            <a:r>
              <a:rPr lang="en-US" dirty="0"/>
              <a:t>______________________________________________________________________________</a:t>
            </a:r>
          </a:p>
          <a:p>
            <a:pPr marL="0" indent="0">
              <a:buNone/>
            </a:pPr>
            <a:endParaRPr lang="en-US" dirty="0"/>
          </a:p>
          <a:p>
            <a:pPr marL="0" indent="0">
              <a:buNone/>
            </a:pPr>
            <a:r>
              <a:rPr lang="en-US" b="1" dirty="0"/>
              <a:t>RÉPONSES POSSIBLES</a:t>
            </a:r>
          </a:p>
          <a:p>
            <a:pPr lvl="0"/>
            <a:r>
              <a:rPr lang="en-US" dirty="0"/>
              <a:t>Renforce le sentiment d'appartenance à une famille.</a:t>
            </a:r>
          </a:p>
          <a:p>
            <a:pPr lvl="0"/>
            <a:r>
              <a:rPr lang="en-US" dirty="0"/>
              <a:t>Les enfants se sentent valorisés et aimés.</a:t>
            </a:r>
          </a:p>
          <a:p>
            <a:pPr lvl="0"/>
            <a:r>
              <a:rPr lang="en-US" dirty="0"/>
              <a:t>Créer et maintenir des relations positives entre parents et enfants.</a:t>
            </a:r>
          </a:p>
          <a:p>
            <a:pPr lvl="0"/>
            <a:r>
              <a:rPr lang="en-US" dirty="0"/>
              <a:t>Encourage les enfants à exprimer leurs points de vue, leurs frustrations et leurs inquiétudes de manière positive. Ils se sentent ainsi écoutés.</a:t>
            </a:r>
          </a:p>
          <a:p>
            <a:pPr lvl="0"/>
            <a:r>
              <a:rPr lang="en-US" dirty="0"/>
              <a:t>Favorise l'égalité entre les membres de la famille et réduit les luttes de pouvoir.</a:t>
            </a:r>
          </a:p>
        </p:txBody>
      </p:sp>
      <p:sp>
        <p:nvSpPr>
          <p:cNvPr id="6" name="Slide Image Placeholder 5">
            <a:extLst>
              <a:ext uri="{FF2B5EF4-FFF2-40B4-BE49-F238E27FC236}">
                <a16:creationId xmlns:a16="http://schemas.microsoft.com/office/drawing/2014/main" id="{5DEF3E2A-7379-6325-2C8E-8FAA5FB2661A}"/>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9D1E1E5D-AF44-9710-7033-4A191AE150D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63</a:t>
            </a:fld>
            <a:endParaRPr lang="en-US" sz="1200" dirty="0">
              <a:latin typeface="+mn-lt"/>
            </a:endParaRPr>
          </a:p>
        </p:txBody>
      </p:sp>
    </p:spTree>
    <p:extLst>
      <p:ext uri="{BB962C8B-B14F-4D97-AF65-F5344CB8AC3E}">
        <p14:creationId xmlns:p14="http://schemas.microsoft.com/office/powerpoint/2010/main" val="84267256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EXPLICATION</a:t>
            </a:r>
          </a:p>
          <a:p>
            <a:r>
              <a:rPr lang="en-US" dirty="0"/>
              <a:t>Présenter la diapositive</a:t>
            </a:r>
          </a:p>
          <a:p>
            <a:r>
              <a:rPr lang="en-US" i="1" dirty="0"/>
              <a:t>Il est important, surtout pour les enfants plus âgés, qu'ils aient la possibilité de parler et d'exprimer leurs pensées et leurs idées.</a:t>
            </a:r>
          </a:p>
        </p:txBody>
      </p:sp>
      <p:sp>
        <p:nvSpPr>
          <p:cNvPr id="6" name="Slide Image Placeholder 5">
            <a:extLst>
              <a:ext uri="{FF2B5EF4-FFF2-40B4-BE49-F238E27FC236}">
                <a16:creationId xmlns:a16="http://schemas.microsoft.com/office/drawing/2014/main" id="{E5CBA63C-DA6C-9116-91CA-5DFE844F399E}"/>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1EA0C00D-B039-C818-9E35-D4F326CFB1B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64</a:t>
            </a:fld>
            <a:endParaRPr lang="en-US" sz="1200" dirty="0">
              <a:latin typeface="+mn-lt"/>
            </a:endParaRPr>
          </a:p>
        </p:txBody>
      </p:sp>
    </p:spTree>
    <p:extLst>
      <p:ext uri="{BB962C8B-B14F-4D97-AF65-F5344CB8AC3E}">
        <p14:creationId xmlns:p14="http://schemas.microsoft.com/office/powerpoint/2010/main" val="28137628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sz="1150" b="1" dirty="0"/>
              <a:t>EXPLICATION</a:t>
            </a:r>
          </a:p>
          <a:p>
            <a:r>
              <a:rPr lang="en-US" sz="1150" b="1" i="1" dirty="0"/>
              <a:t>Étape 1</a:t>
            </a:r>
          </a:p>
          <a:p>
            <a:pPr lvl="1"/>
            <a:r>
              <a:rPr lang="en-US" sz="1150" i="1" dirty="0"/>
              <a:t>Les réunions de famille commencent toujours mieux par une série de commentaires positifs sur la vie familiale. </a:t>
            </a:r>
          </a:p>
          <a:p>
            <a:pPr lvl="1"/>
            <a:r>
              <a:rPr lang="en-US" sz="1150" i="1" dirty="0"/>
              <a:t>Idéalement, chaque membre de la famille a la possibilité de dire quelque chose de positif sur chacun des autres membres de la famille. </a:t>
            </a:r>
          </a:p>
          <a:p>
            <a:pPr lvl="1"/>
            <a:r>
              <a:rPr lang="en-US" sz="1150" i="1" dirty="0"/>
              <a:t>Cela encourage les enfants et les adolescents à apprécier les bons moments qu'ils passent ensemble, à exprimer leur gratitude et à apprécier les autres membres de la famille. </a:t>
            </a:r>
          </a:p>
          <a:p>
            <a:pPr lvl="1"/>
            <a:r>
              <a:rPr lang="en-US" sz="1150" i="1" dirty="0"/>
              <a:t>Par exemple, "Esther, merci d'avoir préparé le dîner hier et John, j'ai apprécié la façon dont tu t'es occupé de tes jeunes frères pendant que j'étais au marché".</a:t>
            </a:r>
          </a:p>
          <a:p>
            <a:r>
              <a:rPr lang="en-US" sz="1150" b="1" i="1" dirty="0"/>
              <a:t>Étape 2</a:t>
            </a:r>
          </a:p>
          <a:p>
            <a:pPr lvl="1"/>
            <a:r>
              <a:rPr lang="en-US" sz="1150" i="1" dirty="0"/>
              <a:t>La famille assure le suivi des solutions adoptées lors de la dernière réunion. </a:t>
            </a:r>
          </a:p>
          <a:p>
            <a:pPr lvl="1"/>
            <a:r>
              <a:rPr lang="en-US" sz="1150" i="1" dirty="0"/>
              <a:t>Par exemple, "Lors de notre dernière réunion, nous avons convenu que tout le monde devait être rentré à la maison à 18 heures. Comment cela s'est-il passé cette semaine ? Tout le monde est-il arrivé à l'heure ?"</a:t>
            </a:r>
          </a:p>
          <a:p>
            <a:r>
              <a:rPr lang="en-US" sz="1150" b="1" i="1" dirty="0"/>
              <a:t>Étape 3</a:t>
            </a:r>
          </a:p>
          <a:p>
            <a:pPr lvl="1"/>
            <a:r>
              <a:rPr lang="en-US" sz="1150" i="1" dirty="0"/>
              <a:t>Tous les points de l'ordre du jour sont identifiés. </a:t>
            </a:r>
          </a:p>
          <a:p>
            <a:pPr lvl="1"/>
            <a:r>
              <a:rPr lang="en-US" sz="1150" i="1" dirty="0"/>
              <a:t>Chacun a la possibilité de dire ce qu'il souhaite aborder. </a:t>
            </a:r>
          </a:p>
          <a:p>
            <a:pPr lvl="1"/>
            <a:r>
              <a:rPr lang="en-US" sz="1150" i="1" dirty="0"/>
              <a:t>Tous les conflits et toutes les questions ne seront pas résolus, mais il s'agit de donner l'occasion à quiconque de partager ses idées et d'écouter. </a:t>
            </a:r>
          </a:p>
          <a:p>
            <a:pPr lvl="1"/>
            <a:r>
              <a:rPr lang="en-US" sz="1150" i="1" dirty="0"/>
              <a:t>Écouter ne signifie pas être d'accord, mais c'est l'occasion de mieux comprendre le point de vue de l'autre. </a:t>
            </a:r>
          </a:p>
          <a:p>
            <a:pPr lvl="1"/>
            <a:r>
              <a:rPr lang="en-US" sz="1150" i="1" dirty="0"/>
              <a:t>Les points à l'ordre du jour ne sont pas nécessairement des questions ; il peut aussi s'agir de projets familiaux. </a:t>
            </a:r>
          </a:p>
          <a:p>
            <a:pPr lvl="1"/>
            <a:r>
              <a:rPr lang="en-US" sz="1150" i="1" dirty="0"/>
              <a:t>Par exemple : "Gertrude, tu as exprimé ta frustration de ne pas pouvoir m'accompagner au marché. Comme tu le sais, pour des raisons de sécurité, nous ne pouvons pas te laisser partir. Y a-t-il quelque chose d'autre que vous aimeriez faire et qui serait plus sûr ? Aimeriez-vous suivre des cours hebdomadaires à l'Espace de guérison et d'apprentissage en toute sécurité ?"</a:t>
            </a:r>
          </a:p>
          <a:p>
            <a:r>
              <a:rPr lang="en-US" sz="1150" b="1" i="1" dirty="0"/>
              <a:t>Étape 4</a:t>
            </a:r>
          </a:p>
          <a:p>
            <a:pPr lvl="1"/>
            <a:r>
              <a:rPr lang="en-US" sz="1150" i="1" dirty="0"/>
              <a:t>Profitez des moments passés en famille. </a:t>
            </a:r>
          </a:p>
          <a:p>
            <a:pPr lvl="1"/>
            <a:r>
              <a:rPr lang="en-US" sz="1150" i="1" dirty="0"/>
              <a:t>Amusez-vous, organisez des événements familiaux ensemble. </a:t>
            </a:r>
          </a:p>
          <a:p>
            <a:pPr lvl="1"/>
            <a:r>
              <a:rPr lang="en-US" sz="1150" i="1" dirty="0"/>
              <a:t>Par exemple, "Qui a une idée pour une activité amusante que nous pourrions faire ensemble ? Et si nous allions nous promener et pique-niquer ensemble samedi prochain ?".</a:t>
            </a:r>
          </a:p>
        </p:txBody>
      </p:sp>
      <p:sp>
        <p:nvSpPr>
          <p:cNvPr id="6" name="Slide Image Placeholder 5">
            <a:extLst>
              <a:ext uri="{FF2B5EF4-FFF2-40B4-BE49-F238E27FC236}">
                <a16:creationId xmlns:a16="http://schemas.microsoft.com/office/drawing/2014/main" id="{DE2BB5B7-5C6C-158E-3ADE-446065E6F928}"/>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510F3497-D21B-6883-F5F6-EEAEF36B950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65</a:t>
            </a:fld>
            <a:endParaRPr lang="en-US" sz="1200" dirty="0">
              <a:latin typeface="+mn-lt"/>
            </a:endParaRPr>
          </a:p>
        </p:txBody>
      </p:sp>
    </p:spTree>
    <p:extLst>
      <p:ext uri="{BB962C8B-B14F-4D97-AF65-F5344CB8AC3E}">
        <p14:creationId xmlns:p14="http://schemas.microsoft.com/office/powerpoint/2010/main" val="24967187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DISCUSSION DES PARTENAIRES (5 minutes)</a:t>
            </a:r>
          </a:p>
          <a:p>
            <a:r>
              <a:rPr lang="en-US" dirty="0"/>
              <a:t>Tournez-vous vers votre voisin et discutez des questions figurant sur la diapositive</a:t>
            </a:r>
          </a:p>
          <a:p>
            <a:r>
              <a:rPr lang="en-US" dirty="0"/>
              <a:t>Laisser 5 minutes aux participants pour compléter le questionnaire</a:t>
            </a:r>
          </a:p>
          <a:p>
            <a:endParaRPr lang="en-US" dirty="0"/>
          </a:p>
          <a:p>
            <a:pPr marL="0" indent="0">
              <a:buNone/>
            </a:pPr>
            <a:r>
              <a:rPr lang="en-US" b="1" dirty="0"/>
              <a:t>DISCUSSION EN PLÉNIÈRE</a:t>
            </a:r>
          </a:p>
          <a:p>
            <a:r>
              <a:rPr lang="en-US" dirty="0"/>
              <a:t>Invitez les volontaires à partager leurs réponses</a:t>
            </a:r>
          </a:p>
        </p:txBody>
      </p:sp>
      <p:sp>
        <p:nvSpPr>
          <p:cNvPr id="6" name="Slide Image Placeholder 5">
            <a:extLst>
              <a:ext uri="{FF2B5EF4-FFF2-40B4-BE49-F238E27FC236}">
                <a16:creationId xmlns:a16="http://schemas.microsoft.com/office/drawing/2014/main" id="{B0FF71FA-B65E-E169-82A8-9DBFD74169F7}"/>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C601EC4A-F03F-3715-0A28-599F33CE1FA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66</a:t>
            </a:fld>
            <a:endParaRPr lang="en-US" sz="1200" dirty="0">
              <a:latin typeface="+mn-lt"/>
            </a:endParaRPr>
          </a:p>
        </p:txBody>
      </p:sp>
    </p:spTree>
    <p:extLst>
      <p:ext uri="{BB962C8B-B14F-4D97-AF65-F5344CB8AC3E}">
        <p14:creationId xmlns:p14="http://schemas.microsoft.com/office/powerpoint/2010/main" val="301965070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9" name="Google Shape;529;p18:notes"/>
          <p:cNvSpPr txBox="1">
            <a:spLocks noGrp="1"/>
          </p:cNvSpPr>
          <p:nvPr>
            <p:ph type="body" idx="1"/>
          </p:nvPr>
        </p:nvSpPr>
        <p:spPr/>
        <p:txBody>
          <a:bodyPr/>
          <a:lstStyle/>
          <a:p>
            <a:pPr marL="0" indent="0">
              <a:buNone/>
            </a:pPr>
            <a:r>
              <a:rPr lang="en-US" b="1" noProof="0" dirty="0"/>
              <a:t>EXPLICATION</a:t>
            </a:r>
          </a:p>
          <a:p>
            <a:pPr marL="171450" indent="-171450"/>
            <a:r>
              <a:rPr lang="en-US" b="0" noProof="0" dirty="0"/>
              <a:t>Présenter la diapositive</a:t>
            </a:r>
          </a:p>
        </p:txBody>
      </p:sp>
      <p:sp>
        <p:nvSpPr>
          <p:cNvPr id="3" name="Slide Image Placeholder 2">
            <a:extLst>
              <a:ext uri="{FF2B5EF4-FFF2-40B4-BE49-F238E27FC236}">
                <a16:creationId xmlns:a16="http://schemas.microsoft.com/office/drawing/2014/main" id="{A7845B38-559C-4D02-29D9-C40D7C8A5541}"/>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F84A4D55-22C8-09CF-B65C-CFA4A58A0A9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67</a:t>
            </a:fld>
            <a:endParaRPr lang="en-US" sz="1200" dirty="0">
              <a:latin typeface="+mn-lt"/>
            </a:endParaRPr>
          </a:p>
        </p:txBody>
      </p:sp>
    </p:spTree>
    <p:extLst>
      <p:ext uri="{BB962C8B-B14F-4D97-AF65-F5344CB8AC3E}">
        <p14:creationId xmlns:p14="http://schemas.microsoft.com/office/powerpoint/2010/main" val="34000722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9" name="Google Shape;539;p19:notes"/>
          <p:cNvSpPr txBox="1">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CA" b="1" dirty="0"/>
              <a:t>SESSION 5 DURÉE : 1h10</a:t>
            </a:r>
            <a:endParaRPr lang="en-US" noProof="0" dirty="0"/>
          </a:p>
          <a:p>
            <a:pPr marL="0" indent="0">
              <a:buNone/>
            </a:pPr>
            <a:r>
              <a:rPr lang="en-US" dirty="0"/>
              <a:t>______________________________________________________________________________</a:t>
            </a:r>
          </a:p>
          <a:p>
            <a:pPr marL="0" indent="0">
              <a:buNone/>
            </a:pPr>
            <a:endParaRPr lang="en-US" noProof="0" dirty="0"/>
          </a:p>
          <a:p>
            <a:pPr marL="0" indent="0">
              <a:buNone/>
            </a:pPr>
            <a:r>
              <a:rPr lang="en-US" b="1" noProof="0" dirty="0"/>
              <a:t>EXPLICATION</a:t>
            </a:r>
          </a:p>
          <a:p>
            <a:r>
              <a:rPr lang="en-US" i="1" noProof="0" dirty="0"/>
              <a:t>Nous allons examiner des stratégies de discipline non violente pour les personnes qui s'occupent d'enfants. </a:t>
            </a:r>
          </a:p>
        </p:txBody>
      </p:sp>
      <p:sp>
        <p:nvSpPr>
          <p:cNvPr id="3" name="Slide Image Placeholder 2">
            <a:extLst>
              <a:ext uri="{FF2B5EF4-FFF2-40B4-BE49-F238E27FC236}">
                <a16:creationId xmlns:a16="http://schemas.microsoft.com/office/drawing/2014/main" id="{DD4D1ECB-2853-4D43-2936-2EF1968CECC9}"/>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1801EDE0-036E-9D24-0B6E-A1D4B9C973C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68</a:t>
            </a:fld>
            <a:endParaRPr lang="en-US" sz="1200" dirty="0">
              <a:latin typeface="+mn-lt"/>
            </a:endParaRPr>
          </a:p>
        </p:txBody>
      </p:sp>
    </p:spTree>
    <p:extLst>
      <p:ext uri="{BB962C8B-B14F-4D97-AF65-F5344CB8AC3E}">
        <p14:creationId xmlns:p14="http://schemas.microsoft.com/office/powerpoint/2010/main" val="416286728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DISCUSSION EN PLÉNIÈRE</a:t>
            </a:r>
            <a:endParaRPr lang="en-US" b="1" dirty="0"/>
          </a:p>
          <a:p>
            <a:r>
              <a:rPr lang="en-US" i="1" dirty="0"/>
              <a:t>Qu'est-ce que la discipline ?</a:t>
            </a:r>
          </a:p>
          <a:p>
            <a:r>
              <a:rPr lang="en-US" i="1" dirty="0"/>
              <a:t>Pouvez-vous décrire votre conception de la discipline ?</a:t>
            </a:r>
          </a:p>
          <a:p>
            <a:endParaRPr lang="en-US" dirty="0"/>
          </a:p>
          <a:p>
            <a:pPr marL="0" indent="0">
              <a:buNone/>
            </a:pPr>
            <a:r>
              <a:rPr lang="en-US" b="1" dirty="0"/>
              <a:t>EXPLICATION</a:t>
            </a:r>
            <a:endParaRPr lang="en-US" i="0" dirty="0"/>
          </a:p>
          <a:p>
            <a:r>
              <a:rPr lang="en-US" i="0" dirty="0"/>
              <a:t>Cliquez pour découvrir la définition de discipline</a:t>
            </a:r>
          </a:p>
          <a:p>
            <a:r>
              <a:rPr lang="en-US" i="0" dirty="0"/>
              <a:t>Présenter la diapositive</a:t>
            </a:r>
          </a:p>
          <a:p>
            <a:r>
              <a:rPr lang="en-US" i="1" dirty="0"/>
              <a:t>Les enfants ont besoin d'être guidés par leurs parents pour devenir de bons membres de la communauté et de la famille.</a:t>
            </a:r>
          </a:p>
          <a:p>
            <a:r>
              <a:rPr lang="en-US" i="1" dirty="0"/>
              <a:t>Les parents doivent :</a:t>
            </a:r>
          </a:p>
          <a:p>
            <a:pPr lvl="1"/>
            <a:r>
              <a:rPr lang="en-US" i="1" dirty="0"/>
              <a:t>Guider le comportement de leurs enfants par le biais de routines quotidiennes et de règles domestiques</a:t>
            </a:r>
          </a:p>
          <a:p>
            <a:pPr lvl="1"/>
            <a:r>
              <a:rPr lang="en-US" i="1" dirty="0"/>
              <a:t>Fixer des règles pour la maison, utiliser leur attention de manière stratégique et appliquer des conséquences cohérentes en cas de comportement négatif.</a:t>
            </a:r>
          </a:p>
          <a:p>
            <a:pPr lvl="1"/>
            <a:r>
              <a:rPr lang="en-US" i="1" dirty="0"/>
              <a:t>Expliquer clairement aux enfants ce que l'on attend d'eux </a:t>
            </a:r>
          </a:p>
          <a:p>
            <a:pPr lvl="0"/>
            <a:r>
              <a:rPr lang="en-US" i="1" dirty="0"/>
              <a:t>Les enfants doivent :</a:t>
            </a:r>
          </a:p>
          <a:p>
            <a:pPr lvl="1"/>
            <a:r>
              <a:rPr lang="en-US" i="1" dirty="0"/>
              <a:t>se sentent confiants dans le fait qu'ils peuvent s'adresser à leurs parents pour obtenir des conseils</a:t>
            </a:r>
          </a:p>
          <a:p>
            <a:pPr lvl="1"/>
            <a:r>
              <a:rPr lang="en-US" i="1" dirty="0"/>
              <a:t>Savoir quels sont les valeurs/principes qui les aideront à s'épanouir, par exemple :</a:t>
            </a:r>
          </a:p>
          <a:p>
            <a:pPr lvl="2"/>
            <a:r>
              <a:rPr lang="en-US" i="1" dirty="0"/>
              <a:t>Respect des autres</a:t>
            </a:r>
          </a:p>
          <a:p>
            <a:pPr lvl="2"/>
            <a:r>
              <a:rPr lang="en-US" i="1" dirty="0"/>
              <a:t>S'occuper des plus vulnérables</a:t>
            </a:r>
          </a:p>
          <a:p>
            <a:pPr lvl="2"/>
            <a:r>
              <a:rPr lang="en-US" i="1" dirty="0"/>
              <a:t>Aimer sa famille et sa communauté</a:t>
            </a:r>
          </a:p>
          <a:p>
            <a:pPr lvl="2"/>
            <a:r>
              <a:rPr lang="en-US" i="1" dirty="0"/>
              <a:t>Se respecter soi-même </a:t>
            </a:r>
          </a:p>
          <a:p>
            <a:pPr lvl="2"/>
            <a:r>
              <a:rPr lang="en-US" i="1" dirty="0"/>
              <a:t>Apprendre à être heureux</a:t>
            </a:r>
          </a:p>
        </p:txBody>
      </p:sp>
      <p:sp>
        <p:nvSpPr>
          <p:cNvPr id="6" name="Slide Image Placeholder 5">
            <a:extLst>
              <a:ext uri="{FF2B5EF4-FFF2-40B4-BE49-F238E27FC236}">
                <a16:creationId xmlns:a16="http://schemas.microsoft.com/office/drawing/2014/main" id="{8FDB7069-630E-122F-05B4-ABE30C255DDD}"/>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A642D0C3-E831-0640-D49B-D8A2C350860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69</a:t>
            </a:fld>
            <a:endParaRPr lang="en-US" sz="1200" dirty="0">
              <a:latin typeface="+mn-lt"/>
            </a:endParaRPr>
          </a:p>
        </p:txBody>
      </p:sp>
    </p:spTree>
    <p:extLst>
      <p:ext uri="{BB962C8B-B14F-4D97-AF65-F5344CB8AC3E}">
        <p14:creationId xmlns:p14="http://schemas.microsoft.com/office/powerpoint/2010/main" val="1547605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2" name="Google Shape;332;p7:notes"/>
          <p:cNvSpPr txBox="1">
            <a:spLocks noGrp="1"/>
          </p:cNvSpPr>
          <p:nvPr>
            <p:ph type="body" idx="1"/>
          </p:nvPr>
        </p:nvSpPr>
        <p:spPr>
          <a:xfrm>
            <a:off x="477838" y="4229100"/>
            <a:ext cx="6143625" cy="5441950"/>
          </a:xfrm>
          <a:prstGeom prst="rect">
            <a:avLst/>
          </a:prstGeom>
        </p:spPr>
        <p:txBody>
          <a:bodyPr/>
          <a:lstStyle/>
          <a:p>
            <a:pPr marL="0" indent="0">
              <a:buNone/>
            </a:pPr>
            <a:r>
              <a:rPr lang="en-US" b="1" dirty="0"/>
              <a:t>EXPLICATION</a:t>
            </a:r>
            <a:endParaRPr lang="en-US" dirty="0"/>
          </a:p>
          <a:p>
            <a:r>
              <a:rPr lang="en-US" i="1" dirty="0">
                <a:sym typeface="Helvetica Neue"/>
              </a:rPr>
              <a:t>Ce module porte sur l'utilisation d'outils et de techniques pour aider les aidants et les enfants à renforcer les familles dans le cadre de la gestion directe des cas.</a:t>
            </a:r>
          </a:p>
          <a:p>
            <a:r>
              <a:rPr lang="en-US" i="1" dirty="0">
                <a:sym typeface="Helvetica Neue"/>
              </a:rPr>
              <a:t>A l'issue de cette session, le participant sera capable de...</a:t>
            </a:r>
          </a:p>
          <a:p>
            <a:pPr lvl="1"/>
            <a:r>
              <a:rPr lang="en-US" dirty="0">
                <a:sym typeface="Helvetica Neue"/>
              </a:rPr>
              <a:t>Présenter la diapositive</a:t>
            </a:r>
          </a:p>
          <a:p>
            <a:r>
              <a:rPr lang="en-US" i="1" dirty="0">
                <a:sym typeface="Helvetica Neue"/>
              </a:rPr>
              <a:t>Quelqu'un a-t-il des questions à poser ou des précisions à demander ?</a:t>
            </a:r>
            <a:endParaRPr lang="en-US" i="1" dirty="0"/>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1" noProof="0" dirty="0"/>
              <a:t>Vous les trouverez à la </a:t>
            </a:r>
            <a:r>
              <a:rPr lang="en-US" b="1" i="1" noProof="0" dirty="0"/>
              <a:t>page 38 du cahier d'exercices : Objectifs d'apprentissage</a:t>
            </a:r>
          </a:p>
          <a:p>
            <a:endParaRPr lang="en-US" dirty="0"/>
          </a:p>
        </p:txBody>
      </p:sp>
      <p:sp>
        <p:nvSpPr>
          <p:cNvPr id="3" name="Slide Image Placeholder 2">
            <a:extLst>
              <a:ext uri="{FF2B5EF4-FFF2-40B4-BE49-F238E27FC236}">
                <a16:creationId xmlns:a16="http://schemas.microsoft.com/office/drawing/2014/main" id="{6FC2289E-F875-A761-2DEE-BB07090C0534}"/>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2F62DC40-36E2-3A6C-B2AD-B89953F0139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7</a:t>
            </a:fld>
            <a:endParaRPr lang="en-US" sz="1200" dirty="0">
              <a:latin typeface="+mn-lt"/>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EXPLICATION</a:t>
            </a:r>
          </a:p>
          <a:p>
            <a:r>
              <a:rPr lang="en-US" i="1" dirty="0"/>
              <a:t>Une discipline physique sévère enseigne l'usage de la violence et suscite la peur chez les enfants.</a:t>
            </a:r>
          </a:p>
          <a:p>
            <a:r>
              <a:rPr lang="en-US" i="1" dirty="0"/>
              <a:t>La discipline dans la dignité respecte les enfants et leur permet de tirer des leçons de la vie.</a:t>
            </a:r>
          </a:p>
        </p:txBody>
      </p:sp>
      <p:sp>
        <p:nvSpPr>
          <p:cNvPr id="6" name="Slide Image Placeholder 5">
            <a:extLst>
              <a:ext uri="{FF2B5EF4-FFF2-40B4-BE49-F238E27FC236}">
                <a16:creationId xmlns:a16="http://schemas.microsoft.com/office/drawing/2014/main" id="{A4E7BE0A-3240-632D-780D-6FBAE9585D74}"/>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8F47F38A-408C-E0FF-6A45-F5062AA26EA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70</a:t>
            </a:fld>
            <a:endParaRPr lang="en-US" sz="1200" dirty="0">
              <a:latin typeface="+mn-lt"/>
            </a:endParaRPr>
          </a:p>
        </p:txBody>
      </p:sp>
    </p:spTree>
    <p:extLst>
      <p:ext uri="{BB962C8B-B14F-4D97-AF65-F5344CB8AC3E}">
        <p14:creationId xmlns:p14="http://schemas.microsoft.com/office/powerpoint/2010/main" val="79085797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EXPLICATION</a:t>
            </a:r>
          </a:p>
          <a:p>
            <a:r>
              <a:rPr lang="en-US" i="1" dirty="0"/>
              <a:t>Au cours de cette session, nous aborderons deux stratégies disciplinaires :</a:t>
            </a:r>
          </a:p>
          <a:p>
            <a:pPr lvl="1"/>
            <a:r>
              <a:rPr lang="en-US" i="1" dirty="0"/>
              <a:t>Ignorer </a:t>
            </a:r>
          </a:p>
          <a:p>
            <a:pPr lvl="1"/>
            <a:r>
              <a:rPr lang="en-US" i="1" dirty="0"/>
              <a:t>Temps mort</a:t>
            </a:r>
          </a:p>
          <a:p>
            <a:r>
              <a:rPr lang="en-US" i="1" dirty="0"/>
              <a:t>L'objectif de cette activité est d'encourager les parents et les personnes qui s'occupent d'enfants à réfléchir à la manière dont leurs actions (en les nourrissant ou non) ont des effets durables sur les enfants.</a:t>
            </a:r>
          </a:p>
          <a:p>
            <a:r>
              <a:rPr lang="en-US" i="1" dirty="0"/>
              <a:t>En mettant en œuvre ces stratégies, les parents/aidants peuvent également apprendre aux enfants à se maîtriser et à réagir calmement en leur donnant l'exemple. </a:t>
            </a:r>
          </a:p>
        </p:txBody>
      </p:sp>
      <p:sp>
        <p:nvSpPr>
          <p:cNvPr id="6" name="Slide Image Placeholder 5">
            <a:extLst>
              <a:ext uri="{FF2B5EF4-FFF2-40B4-BE49-F238E27FC236}">
                <a16:creationId xmlns:a16="http://schemas.microsoft.com/office/drawing/2014/main" id="{7A636DF3-BBDC-2E86-7E78-9B53A712F95E}"/>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7A5E9640-1EAC-5424-BE02-8B17DA6488C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71</a:t>
            </a:fld>
            <a:endParaRPr lang="en-US" sz="1200" dirty="0">
              <a:latin typeface="+mn-lt"/>
            </a:endParaRPr>
          </a:p>
        </p:txBody>
      </p:sp>
    </p:spTree>
    <p:extLst>
      <p:ext uri="{BB962C8B-B14F-4D97-AF65-F5344CB8AC3E}">
        <p14:creationId xmlns:p14="http://schemas.microsoft.com/office/powerpoint/2010/main" val="321688350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DISCUSSION EN PLÉNIÈRE</a:t>
            </a:r>
          </a:p>
          <a:p>
            <a:r>
              <a:rPr lang="en-US" i="1" dirty="0"/>
              <a:t>Nous commencerons par examiner la stratégie d'ignorance. </a:t>
            </a:r>
          </a:p>
          <a:p>
            <a:r>
              <a:rPr lang="en-US" i="1" dirty="0"/>
              <a:t>Quels sont les types de mauvais comportements que les parents peuvent ignorer ?</a:t>
            </a:r>
          </a:p>
          <a:p>
            <a:r>
              <a:rPr lang="en-US" noProof="0" dirty="0"/>
              <a:t>Complétez les réponses avec la diapositive suivante</a:t>
            </a:r>
          </a:p>
        </p:txBody>
      </p:sp>
      <p:sp>
        <p:nvSpPr>
          <p:cNvPr id="6" name="Slide Image Placeholder 5">
            <a:extLst>
              <a:ext uri="{FF2B5EF4-FFF2-40B4-BE49-F238E27FC236}">
                <a16:creationId xmlns:a16="http://schemas.microsoft.com/office/drawing/2014/main" id="{F5536BA6-9BFC-1A8E-1872-53B974CBEE8A}"/>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7CCFEEA4-B907-930C-3E5C-5074A66B74B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72</a:t>
            </a:fld>
            <a:endParaRPr lang="en-US" sz="1200" dirty="0">
              <a:latin typeface="+mn-lt"/>
            </a:endParaRPr>
          </a:p>
        </p:txBody>
      </p:sp>
    </p:spTree>
    <p:extLst>
      <p:ext uri="{BB962C8B-B14F-4D97-AF65-F5344CB8AC3E}">
        <p14:creationId xmlns:p14="http://schemas.microsoft.com/office/powerpoint/2010/main" val="187030469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EXPLICATION</a:t>
            </a:r>
          </a:p>
          <a:p>
            <a:r>
              <a:rPr lang="en-US" i="1" dirty="0"/>
              <a:t>Les parents peuvent ignorer un mauvais comportement qui n'est pas dangereux pour les enfants ou les autres. En règle générale, les parents peuvent ignorer une crise de colère. </a:t>
            </a:r>
          </a:p>
          <a:p>
            <a:r>
              <a:rPr lang="en-US" i="0" dirty="0"/>
              <a:t>Présenter la diapositive</a:t>
            </a:r>
          </a:p>
        </p:txBody>
      </p:sp>
      <p:sp>
        <p:nvSpPr>
          <p:cNvPr id="6" name="Slide Image Placeholder 5">
            <a:extLst>
              <a:ext uri="{FF2B5EF4-FFF2-40B4-BE49-F238E27FC236}">
                <a16:creationId xmlns:a16="http://schemas.microsoft.com/office/drawing/2014/main" id="{E62444E1-504C-3E21-B655-D71AC2E684A4}"/>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F3642F23-C280-705D-F8AB-FA5BA1BDA4C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73</a:t>
            </a:fld>
            <a:endParaRPr lang="en-US" sz="1200" dirty="0">
              <a:latin typeface="+mn-lt"/>
            </a:endParaRPr>
          </a:p>
        </p:txBody>
      </p:sp>
    </p:spTree>
    <p:extLst>
      <p:ext uri="{BB962C8B-B14F-4D97-AF65-F5344CB8AC3E}">
        <p14:creationId xmlns:p14="http://schemas.microsoft.com/office/powerpoint/2010/main" val="194331770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EXPLICATION</a:t>
            </a:r>
            <a:endParaRPr lang="en-US" dirty="0"/>
          </a:p>
          <a:p>
            <a:r>
              <a:rPr lang="en-US" i="1" dirty="0"/>
              <a:t>Ignorez immédiatement le comportement négatif.</a:t>
            </a:r>
          </a:p>
          <a:p>
            <a:pPr lvl="1"/>
            <a:r>
              <a:rPr lang="en-US" i="1" dirty="0"/>
              <a:t>Par exemple, si votre enfant commence à se plaindre parce qu'il veut un bonbon et que vous n'avez pas d'argent pour un bonbon</a:t>
            </a:r>
          </a:p>
          <a:p>
            <a:pPr lvl="1"/>
            <a:r>
              <a:rPr lang="en-US" i="1" dirty="0"/>
              <a:t>Après avoir expliqué que l'enfant ne peut pas en avoir, ne prêtez pas attention aux plaintes.</a:t>
            </a:r>
          </a:p>
          <a:p>
            <a:pPr lvl="1"/>
            <a:r>
              <a:rPr lang="en-US" i="1" dirty="0"/>
              <a:t>Ne dites rien, ne regardez pas l'enfant, ne souriez même pas.</a:t>
            </a:r>
          </a:p>
          <a:p>
            <a:pPr lvl="1"/>
            <a:r>
              <a:rPr lang="en-US" i="1" dirty="0"/>
              <a:t>Il se peut même que vous tourniez le dos et que vous commenciez à faire une corvée à la maison.</a:t>
            </a:r>
          </a:p>
          <a:p>
            <a:pPr lvl="1"/>
            <a:r>
              <a:rPr lang="en-US" i="1" dirty="0"/>
              <a:t>Il n'est pas nécessaire de frapper l'enfant ou de lui crier dessus.</a:t>
            </a:r>
          </a:p>
          <a:p>
            <a:pPr lvl="1"/>
            <a:r>
              <a:rPr lang="en-US" i="1" dirty="0"/>
              <a:t>En les ignorant, vous leur ferez comprendre que leurs pleurs ne suffiront pas à obtenir la friandise et qu'ils finiront par s'arrêter.</a:t>
            </a:r>
          </a:p>
          <a:p>
            <a:r>
              <a:rPr lang="en-US" i="1" dirty="0"/>
              <a:t>Ignorer systématiquement</a:t>
            </a:r>
          </a:p>
          <a:p>
            <a:pPr lvl="1"/>
            <a:r>
              <a:rPr lang="en-US" i="1" dirty="0"/>
              <a:t>Ignorer peut sembler facile, mais cela peut s'avérer très difficile.</a:t>
            </a:r>
          </a:p>
          <a:p>
            <a:pPr lvl="1"/>
            <a:r>
              <a:rPr lang="en-US" i="1" dirty="0"/>
              <a:t>Les enfants n'aiment pas être ignorés, et parfois, lorsque vous commencez à les ignorer, ils agissent encore plus !</a:t>
            </a:r>
          </a:p>
          <a:p>
            <a:pPr lvl="1"/>
            <a:r>
              <a:rPr lang="en-US" i="1" dirty="0"/>
              <a:t>Ils essaieront différentes choses pour essayer d'attirer votre attention. Par exemple, ils peuvent se mettre à pleurer ou à crier encore plus fort.</a:t>
            </a:r>
          </a:p>
          <a:p>
            <a:pPr lvl="1"/>
            <a:r>
              <a:rPr lang="en-US" i="1" dirty="0"/>
              <a:t>Veillez à ignorer ces comportements négatifs.</a:t>
            </a:r>
          </a:p>
          <a:p>
            <a:pPr lvl="1"/>
            <a:r>
              <a:rPr lang="en-US" i="1" dirty="0"/>
              <a:t>Vous ne devez pas commencer par ignorer l'enfant, puis lui accorder votre attention lorsqu'il commence à crier plus fort. Cela apprendrait à l'enfant à attirer votre attention par un comportement négatif, comme crier ou hurler fort.</a:t>
            </a:r>
          </a:p>
          <a:p>
            <a:r>
              <a:rPr lang="en-US" i="1" dirty="0"/>
              <a:t>La partie la plus importante de l'ignorance : Félicitez votre enfant lorsque le comportement négatif cesse.</a:t>
            </a:r>
          </a:p>
          <a:p>
            <a:pPr lvl="1"/>
            <a:r>
              <a:rPr lang="en-US" i="1" dirty="0"/>
              <a:t>Si elle crie, dès qu'elle s'arrête, dites-lui : "J'aime beaucoup quand tu es calme et gentil" ou "Merci de t'être calmé" : "J'aime beaucoup quand tu es calme et gentille" ou "Merci de t'être calmée".</a:t>
            </a:r>
          </a:p>
          <a:p>
            <a:pPr lvl="1"/>
            <a:r>
              <a:rPr lang="en-US" i="1" dirty="0"/>
              <a:t>Cela apprendra à votre enfant qu'un comportement négatif n'attire pas l'attention, mais qu'un comportement positif attire beaucoup l'attention.</a:t>
            </a:r>
          </a:p>
          <a:p>
            <a:pPr lvl="0"/>
            <a:r>
              <a:rPr lang="en-US" i="1" dirty="0"/>
              <a:t>Certains comportements ne peuvent être ignorés, par exemple lorsque l'enfant fait du mal à quelqu'un d'autre ou à lui-même. </a:t>
            </a:r>
          </a:p>
          <a:p>
            <a:pPr lvl="0"/>
            <a:r>
              <a:rPr lang="en-US" i="1" dirty="0"/>
              <a:t>Un tel comportement peut nécessiter d'autres techniques telles qu'un temps mort, la perte d'un privilège, etc.</a:t>
            </a:r>
          </a:p>
        </p:txBody>
      </p:sp>
      <p:sp>
        <p:nvSpPr>
          <p:cNvPr id="6" name="Slide Image Placeholder 5">
            <a:extLst>
              <a:ext uri="{FF2B5EF4-FFF2-40B4-BE49-F238E27FC236}">
                <a16:creationId xmlns:a16="http://schemas.microsoft.com/office/drawing/2014/main" id="{79FAB6AB-46F1-C7C0-F17B-DC5B8E6B0F74}"/>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5737241A-4D88-D662-D258-12D5AB90A02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74</a:t>
            </a:fld>
            <a:endParaRPr lang="en-US" sz="1200" dirty="0">
              <a:latin typeface="+mn-lt"/>
            </a:endParaRPr>
          </a:p>
        </p:txBody>
      </p:sp>
    </p:spTree>
    <p:extLst>
      <p:ext uri="{BB962C8B-B14F-4D97-AF65-F5344CB8AC3E}">
        <p14:creationId xmlns:p14="http://schemas.microsoft.com/office/powerpoint/2010/main" val="328285878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EXPLICATION</a:t>
            </a:r>
          </a:p>
          <a:p>
            <a:r>
              <a:rPr lang="en-US" i="1" dirty="0"/>
              <a:t>Lorsqu'un enfant a un comportement négatif (en particulier un comportement agressif comme frapper, donner des coups de pied ou mordre), les parents peuvent placer l'enfant dans un "espace de temps mort</a:t>
            </a:r>
          </a:p>
          <a:p>
            <a:r>
              <a:rPr lang="en-US" i="1" dirty="0"/>
              <a:t>Un espace de temps mort est une zone séparée sans contact ni communication avec des adultes ou d'autres enfants.</a:t>
            </a:r>
          </a:p>
          <a:p>
            <a:r>
              <a:rPr lang="en-US" i="1" dirty="0"/>
              <a:t>Les parents doivent garder l'enfant à l'écart jusqu'à ce qu'il se soit calmé.</a:t>
            </a:r>
          </a:p>
          <a:p>
            <a:r>
              <a:rPr lang="en-US" i="1" dirty="0"/>
              <a:t>Rappelez-vous que les jeunes enfants adorent l'attention et que, lors d'un temps mort, les parents leur retirent toute attention.</a:t>
            </a:r>
          </a:p>
          <a:p>
            <a:r>
              <a:rPr lang="en-US" i="1" dirty="0"/>
              <a:t>Le "time-out" ne fonctionne que si le "time-in" est un temps de qualité.</a:t>
            </a:r>
          </a:p>
        </p:txBody>
      </p:sp>
      <p:sp>
        <p:nvSpPr>
          <p:cNvPr id="6" name="Slide Image Placeholder 5">
            <a:extLst>
              <a:ext uri="{FF2B5EF4-FFF2-40B4-BE49-F238E27FC236}">
                <a16:creationId xmlns:a16="http://schemas.microsoft.com/office/drawing/2014/main" id="{19D16A01-008A-B134-019E-8C882A3CA379}"/>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0C795480-04E8-EA68-4339-C50DF611C19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75</a:t>
            </a:fld>
            <a:endParaRPr lang="en-US" sz="1200" dirty="0">
              <a:latin typeface="+mn-lt"/>
            </a:endParaRPr>
          </a:p>
        </p:txBody>
      </p:sp>
    </p:spTree>
    <p:extLst>
      <p:ext uri="{BB962C8B-B14F-4D97-AF65-F5344CB8AC3E}">
        <p14:creationId xmlns:p14="http://schemas.microsoft.com/office/powerpoint/2010/main" val="304946295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EXPLICATION</a:t>
            </a:r>
          </a:p>
          <a:p>
            <a:r>
              <a:rPr lang="en-US" i="1" dirty="0"/>
              <a:t>Avant d'utiliser un délai d'attente, certaines conditions doivent être remplies :</a:t>
            </a:r>
          </a:p>
          <a:p>
            <a:r>
              <a:rPr lang="en-US" dirty="0"/>
              <a:t>Présenter la diapositive</a:t>
            </a:r>
          </a:p>
          <a:p>
            <a:pPr marL="625475"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b="1" i="1" dirty="0"/>
              <a:t>Expliquer la raison d'un temps mort</a:t>
            </a:r>
          </a:p>
          <a:p>
            <a:pPr marL="1082675" marR="0" lvl="2"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1" dirty="0"/>
              <a:t>Par exemple, "Tu as frappé ton frère et ce n'est pas acceptable, alors tu dois aller en temps mort". </a:t>
            </a:r>
          </a:p>
          <a:p>
            <a:pPr marL="1082675" marR="0" lvl="2"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1" dirty="0"/>
              <a:t>Par exemple : "Dorénavant, lorsque tu frapperas ou blesseras une autre personne, tu devras prendre un temps d'arrêt pour te calmer".</a:t>
            </a:r>
          </a:p>
          <a:p>
            <a:pPr marL="625475"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b="1" i="1" dirty="0"/>
              <a:t>Respecter le temps mort</a:t>
            </a:r>
          </a:p>
          <a:p>
            <a:pPr lvl="2"/>
            <a:r>
              <a:rPr lang="en-US" i="1" dirty="0"/>
              <a:t>Une fois que l'enfant a été informé du temps mort, il doit y aller, quoi qu'il fasse ou dise. </a:t>
            </a:r>
          </a:p>
          <a:p>
            <a:pPr lvl="2"/>
            <a:r>
              <a:rPr lang="en-US" i="1" dirty="0"/>
              <a:t>L'enfant peut dire : "Je promets d'être sage maintenant" ou "Mais je t'aime !". </a:t>
            </a:r>
          </a:p>
          <a:p>
            <a:pPr lvl="2"/>
            <a:r>
              <a:rPr lang="en-US" i="1" dirty="0"/>
              <a:t>La personne qui s'occupe de l'enfant doit ignorer ces déclarations et conduire l'enfant à l'endroit où il doit s'arrêter pacifiquement (ou avec un minimum de force, par exemple en prenant calmement l'enfant par le bras ou en le portant).</a:t>
            </a:r>
            <a:endParaRPr lang="en-US" b="1" i="1" dirty="0"/>
          </a:p>
          <a:p>
            <a:pPr lvl="1"/>
            <a:r>
              <a:rPr lang="en-US" b="1" i="1" dirty="0"/>
              <a:t>Un espace approprié pour les temps morts</a:t>
            </a:r>
          </a:p>
          <a:p>
            <a:pPr lvl="2"/>
            <a:r>
              <a:rPr lang="en-US" i="1" dirty="0"/>
              <a:t>L'endroit doit être calme et à l'écart des autres personnes qui s'adonnent à des activités ludiques. </a:t>
            </a:r>
          </a:p>
          <a:p>
            <a:pPr lvl="1"/>
            <a:r>
              <a:rPr lang="en-US" b="1" i="1" dirty="0"/>
              <a:t>Respecter les règles du temps mort</a:t>
            </a:r>
          </a:p>
          <a:p>
            <a:pPr lvl="2"/>
            <a:r>
              <a:rPr lang="en-US" i="1" dirty="0"/>
              <a:t>Personne ne doit parler à l'enfant ou interagir avec lui jusqu'à ce que le temps mort soit terminé et que l'enfant se soit calmé.</a:t>
            </a:r>
          </a:p>
          <a:p>
            <a:pPr lvl="1"/>
            <a:r>
              <a:rPr lang="en-US" b="1" i="1" dirty="0"/>
              <a:t>Réengager l'enfant</a:t>
            </a:r>
          </a:p>
          <a:p>
            <a:pPr lvl="2"/>
            <a:r>
              <a:rPr lang="en-US" i="1" dirty="0"/>
              <a:t>Les parents doivent accorder une attention positive à tout bon comportement qu'ils observent après la fin du temps mort.</a:t>
            </a:r>
          </a:p>
        </p:txBody>
      </p:sp>
      <p:sp>
        <p:nvSpPr>
          <p:cNvPr id="6" name="Slide Image Placeholder 5">
            <a:extLst>
              <a:ext uri="{FF2B5EF4-FFF2-40B4-BE49-F238E27FC236}">
                <a16:creationId xmlns:a16="http://schemas.microsoft.com/office/drawing/2014/main" id="{026D3D0B-B2A4-0640-F708-1CED6F85C78B}"/>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FC45FE96-5466-88D6-7AC8-F519F68A0F2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76</a:t>
            </a:fld>
            <a:endParaRPr lang="en-US" sz="1200" dirty="0">
              <a:latin typeface="+mn-lt"/>
            </a:endParaRPr>
          </a:p>
        </p:txBody>
      </p:sp>
    </p:spTree>
    <p:extLst>
      <p:ext uri="{BB962C8B-B14F-4D97-AF65-F5344CB8AC3E}">
        <p14:creationId xmlns:p14="http://schemas.microsoft.com/office/powerpoint/2010/main" val="339892240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EXPLICATION</a:t>
            </a:r>
            <a:endParaRPr lang="en-US" i="1" dirty="0"/>
          </a:p>
          <a:p>
            <a:r>
              <a:rPr lang="en-US" i="1" dirty="0"/>
              <a:t>La personne qui s'occupe de l'enfant doit déterminer (si possible) la durée du temps mort.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1" dirty="0"/>
              <a:t>La personne qui s'occupe de l'enfant doit lui rappeler que le temps mort commence lorsqu'il est silencieux. Aidez l'enfant à respirer profondément pour se calmer.</a:t>
            </a:r>
          </a:p>
          <a:p>
            <a:r>
              <a:rPr lang="en-US" i="0" dirty="0"/>
              <a:t>Présenter la diapositive</a:t>
            </a:r>
          </a:p>
          <a:p>
            <a:r>
              <a:rPr lang="en-US" i="1" dirty="0"/>
              <a:t>Après le temps mort, la personne qui s'occupe de l'enfant doit le féliciter de s'être calmé et réorienter ses activités de manière appropriée</a:t>
            </a:r>
          </a:p>
        </p:txBody>
      </p:sp>
      <p:sp>
        <p:nvSpPr>
          <p:cNvPr id="6" name="Slide Image Placeholder 5">
            <a:extLst>
              <a:ext uri="{FF2B5EF4-FFF2-40B4-BE49-F238E27FC236}">
                <a16:creationId xmlns:a16="http://schemas.microsoft.com/office/drawing/2014/main" id="{F1665D61-12CF-8E21-F528-9DDEC9085705}"/>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D80A5900-4198-A1E9-8749-918CC537B60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77</a:t>
            </a:fld>
            <a:endParaRPr lang="en-US" sz="1200" dirty="0">
              <a:latin typeface="+mn-lt"/>
            </a:endParaRPr>
          </a:p>
        </p:txBody>
      </p:sp>
    </p:spTree>
    <p:extLst>
      <p:ext uri="{BB962C8B-B14F-4D97-AF65-F5344CB8AC3E}">
        <p14:creationId xmlns:p14="http://schemas.microsoft.com/office/powerpoint/2010/main" val="39423914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INTRODUCTION</a:t>
            </a:r>
          </a:p>
          <a:p>
            <a:r>
              <a:rPr lang="en-US" dirty="0"/>
              <a:t>Demandez à deux volontaires de participer à un jeu de rôle</a:t>
            </a:r>
          </a:p>
          <a:p>
            <a:pPr lvl="1"/>
            <a:r>
              <a:rPr lang="en-US" dirty="0"/>
              <a:t>L'un d'entre eux jouera le rôle du "parent </a:t>
            </a:r>
          </a:p>
          <a:p>
            <a:pPr lvl="1"/>
            <a:r>
              <a:rPr lang="en-US" dirty="0"/>
              <a:t>L'un d'entre eux jouera le rôle de l'enfant</a:t>
            </a:r>
          </a:p>
          <a:p>
            <a:pPr lvl="0"/>
            <a:r>
              <a:rPr lang="en-US" dirty="0"/>
              <a:t>Scénario</a:t>
            </a:r>
          </a:p>
          <a:p>
            <a:pPr lvl="1"/>
            <a:r>
              <a:rPr lang="en-US" dirty="0"/>
              <a:t>Le "parent" prend l'initiative d'un temps mort pour l'"enfant</a:t>
            </a:r>
          </a:p>
          <a:p>
            <a:pPr lvl="1"/>
            <a:r>
              <a:rPr lang="en-US" dirty="0"/>
              <a:t>L'enfant essaie d'éviter le temps mort - il peut pleurnicher, protester, bouder, blâmer les autres, promettre d'être sage, se plaindre d'une maladie - tout ce qu'il faut pour éviter le temps mort.</a:t>
            </a:r>
          </a:p>
          <a:p>
            <a:pPr lvl="1"/>
            <a:r>
              <a:rPr lang="en-US" dirty="0"/>
              <a:t>Le "parent" conduit gentiment mais fermement l'"enfant" vers le lieu de retrait.</a:t>
            </a:r>
          </a:p>
          <a:p>
            <a:pPr marL="0" lvl="0" indent="0">
              <a:buNone/>
            </a:pPr>
            <a:endParaRPr lang="en-US" dirty="0"/>
          </a:p>
          <a:p>
            <a:pPr marL="0" lvl="0" indent="0">
              <a:buNone/>
            </a:pPr>
            <a:r>
              <a:rPr lang="en-US" b="1" dirty="0"/>
              <a:t>JEU DE RÔLE (15-20 minutes)</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t>Laisser quelques minutes aux volontaires pour se préparer</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t>Invitez les volontaires à présenter le jeu de rôle</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t>Encadrer les volontaires pendant le jeu de rôle devant l'ensemble du groupe.</a:t>
            </a:r>
          </a:p>
          <a:p>
            <a:pPr marL="0" lvl="0" indent="0">
              <a:buNone/>
            </a:pPr>
            <a:endParaRPr lang="en-US" dirty="0"/>
          </a:p>
          <a:p>
            <a:pPr marL="0" lvl="0" indent="0">
              <a:buNone/>
            </a:pPr>
            <a:r>
              <a:rPr lang="en-US" b="1" dirty="0"/>
              <a:t>DISCUSSION EN PLÉNIÈRE</a:t>
            </a:r>
          </a:p>
          <a:p>
            <a:r>
              <a:rPr lang="en-US" dirty="0"/>
              <a:t>Demandez aux autres participants de faire des commentaires élogieux et constructifs après le jeu de rôle. </a:t>
            </a:r>
          </a:p>
          <a:p>
            <a:r>
              <a:rPr lang="en-US" dirty="0"/>
              <a:t>Demandez au "parent" ce </a:t>
            </a:r>
            <a:r>
              <a:rPr lang="en-US" i="1" dirty="0"/>
              <a:t>qu'il a ressenti lors de la mise à l'écart.</a:t>
            </a:r>
          </a:p>
          <a:p>
            <a:r>
              <a:rPr lang="en-US" dirty="0"/>
              <a:t>Demandez à l'"enfant" </a:t>
            </a:r>
            <a:r>
              <a:rPr lang="en-US" i="1" dirty="0"/>
              <a:t>comment il s'est senti après avoir été mis à l'écart. </a:t>
            </a:r>
          </a:p>
          <a:p>
            <a:r>
              <a:rPr lang="en-US" i="1" dirty="0"/>
              <a:t>Lorsque vous présentez cette stratégie aux aidants, demandez-leur de réfléchir à un bon espace de repos qu'ils pourraient utiliser chez eux.</a:t>
            </a:r>
          </a:p>
          <a:p>
            <a:r>
              <a:rPr lang="en-US" i="1" dirty="0">
                <a:sym typeface="Helvetica Neue"/>
              </a:rPr>
              <a:t>Quelqu'un a-t-il des questions à poser ou des précisions à demander ?</a:t>
            </a:r>
            <a:endParaRPr lang="en-US" dirty="0"/>
          </a:p>
        </p:txBody>
      </p:sp>
      <p:sp>
        <p:nvSpPr>
          <p:cNvPr id="6" name="Slide Image Placeholder 5">
            <a:extLst>
              <a:ext uri="{FF2B5EF4-FFF2-40B4-BE49-F238E27FC236}">
                <a16:creationId xmlns:a16="http://schemas.microsoft.com/office/drawing/2014/main" id="{9934BFAE-D128-250F-D861-4F3DD15F0693}"/>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A910A1AB-A294-C1C0-C91B-F17EAE9F9D7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78</a:t>
            </a:fld>
            <a:endParaRPr lang="en-US" sz="1200" dirty="0">
              <a:latin typeface="+mn-lt"/>
            </a:endParaRPr>
          </a:p>
        </p:txBody>
      </p:sp>
    </p:spTree>
    <p:extLst>
      <p:ext uri="{BB962C8B-B14F-4D97-AF65-F5344CB8AC3E}">
        <p14:creationId xmlns:p14="http://schemas.microsoft.com/office/powerpoint/2010/main" val="294225381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9" name="Google Shape;529;p18:notes"/>
          <p:cNvSpPr txBox="1">
            <a:spLocks noGrp="1"/>
          </p:cNvSpPr>
          <p:nvPr>
            <p:ph type="body" idx="1"/>
          </p:nvPr>
        </p:nvSpPr>
        <p:spPr/>
        <p:txBody>
          <a:bodyPr/>
          <a:lstStyle/>
          <a:p>
            <a:pPr marL="0" indent="0">
              <a:buNone/>
            </a:pPr>
            <a:r>
              <a:rPr lang="en-US" b="1" noProof="0" dirty="0"/>
              <a:t>EXPLICATION</a:t>
            </a:r>
          </a:p>
          <a:p>
            <a:pPr marL="171450" indent="-171450"/>
            <a:r>
              <a:rPr lang="en-US" noProof="0" dirty="0"/>
              <a:t>Présenter la diapositive</a:t>
            </a:r>
          </a:p>
          <a:p>
            <a:endParaRPr lang="en-US" noProof="0" dirty="0"/>
          </a:p>
        </p:txBody>
      </p:sp>
      <p:sp>
        <p:nvSpPr>
          <p:cNvPr id="3" name="Slide Image Placeholder 2">
            <a:extLst>
              <a:ext uri="{FF2B5EF4-FFF2-40B4-BE49-F238E27FC236}">
                <a16:creationId xmlns:a16="http://schemas.microsoft.com/office/drawing/2014/main" id="{279B1338-DF71-C33A-E75B-CBB95BA044C6}"/>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B78EE99B-CD52-C8EE-1E9E-C638D9B82B2C}"/>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79</a:t>
            </a:fld>
            <a:endParaRPr lang="en-US" sz="1200" dirty="0">
              <a:latin typeface="+mn-lt"/>
            </a:endParaRPr>
          </a:p>
        </p:txBody>
      </p:sp>
    </p:spTree>
    <p:extLst>
      <p:ext uri="{BB962C8B-B14F-4D97-AF65-F5344CB8AC3E}">
        <p14:creationId xmlns:p14="http://schemas.microsoft.com/office/powerpoint/2010/main" val="3303323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6" name="Google Shape;256;p4:notes"/>
          <p:cNvSpPr txBox="1">
            <a:spLocks noGrp="1"/>
          </p:cNvSpPr>
          <p:nvPr>
            <p:ph type="body" idx="1"/>
          </p:nvPr>
        </p:nvSpPr>
        <p:spPr>
          <a:xfrm>
            <a:off x="477838" y="4229100"/>
            <a:ext cx="6143625" cy="54419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dirty="0"/>
              <a:t>EXPLICATION</a:t>
            </a:r>
            <a:endParaRPr lang="en-US" dirty="0"/>
          </a:p>
          <a:p>
            <a:r>
              <a:rPr lang="en-US" dirty="0">
                <a:sym typeface="Helvetica Neue"/>
              </a:rPr>
              <a:t>Présenter la diapositive</a:t>
            </a:r>
            <a:endParaRPr lang="en-US" dirty="0"/>
          </a:p>
          <a:p>
            <a:endParaRPr lang="en-US" dirty="0"/>
          </a:p>
          <a:p>
            <a:endParaRPr lang="en-US" dirty="0"/>
          </a:p>
        </p:txBody>
      </p:sp>
      <p:sp>
        <p:nvSpPr>
          <p:cNvPr id="3" name="Slide Image Placeholder 2">
            <a:extLst>
              <a:ext uri="{FF2B5EF4-FFF2-40B4-BE49-F238E27FC236}">
                <a16:creationId xmlns:a16="http://schemas.microsoft.com/office/drawing/2014/main" id="{8B11A219-EF27-E1EB-45A8-6EFD2ACD284D}"/>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4D25099E-E7CA-1BFD-0C96-2A8B32D3D42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8</a:t>
            </a:fld>
            <a:endParaRPr lang="en-US" sz="1200" dirty="0">
              <a:latin typeface="+mn-lt"/>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Image Placeholder 4">
            <a:extLst>
              <a:ext uri="{FF2B5EF4-FFF2-40B4-BE49-F238E27FC236}">
                <a16:creationId xmlns:a16="http://schemas.microsoft.com/office/drawing/2014/main" id="{A072EA5A-5899-75E4-BF4B-260BE42CFF60}"/>
              </a:ext>
            </a:extLst>
          </p:cNvPr>
          <p:cNvSpPr>
            <a:spLocks noGrp="1" noRot="1" noChangeAspect="1"/>
          </p:cNvSpPr>
          <p:nvPr>
            <p:ph type="sldImg"/>
          </p:nvPr>
        </p:nvSpPr>
        <p:spPr/>
      </p:sp>
      <p:sp>
        <p:nvSpPr>
          <p:cNvPr id="6" name="Notes Placeholder 5">
            <a:extLst>
              <a:ext uri="{FF2B5EF4-FFF2-40B4-BE49-F238E27FC236}">
                <a16:creationId xmlns:a16="http://schemas.microsoft.com/office/drawing/2014/main" id="{7F40CE25-1654-D82D-F921-B1D1D25C0C6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CA" b="1" dirty="0"/>
              <a:t>SESSION 7 DURÉE : 1h</a:t>
            </a:r>
            <a:endParaRPr lang="en-US" b="1" dirty="0"/>
          </a:p>
        </p:txBody>
      </p:sp>
      <p:sp>
        <p:nvSpPr>
          <p:cNvPr id="7" name="Google Shape;725;p48:notes">
            <a:extLst>
              <a:ext uri="{FF2B5EF4-FFF2-40B4-BE49-F238E27FC236}">
                <a16:creationId xmlns:a16="http://schemas.microsoft.com/office/drawing/2014/main" id="{294CB907-7A8C-F216-E3C6-F8C5CEBA6EA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80</a:t>
            </a:fld>
            <a:endParaRPr lang="en-US" sz="1200" dirty="0">
              <a:latin typeface="+mn-lt"/>
            </a:endParaRPr>
          </a:p>
        </p:txBody>
      </p:sp>
    </p:spTree>
    <p:extLst>
      <p:ext uri="{BB962C8B-B14F-4D97-AF65-F5344CB8AC3E}">
        <p14:creationId xmlns:p14="http://schemas.microsoft.com/office/powerpoint/2010/main" val="227375777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ote 2"/>
          <p:cNvSpPr>
            <a:spLocks noGrp="1"/>
          </p:cNvSpPr>
          <p:nvPr>
            <p:ph type="body" idx="1"/>
          </p:nvPr>
        </p:nvSpPr>
        <p:spPr/>
        <p:txBody>
          <a:bodyPr/>
          <a:lstStyle/>
          <a:p>
            <a:pPr marL="0" indent="0">
              <a:buNone/>
            </a:pPr>
            <a:r>
              <a:rPr lang="en-US" b="1" dirty="0"/>
              <a:t>DISCUSSION EN PLÉNIÈRE</a:t>
            </a:r>
          </a:p>
          <a:p>
            <a:r>
              <a:rPr lang="en-US" i="1" dirty="0"/>
              <a:t>Que signifie pour vous le soutien social ?</a:t>
            </a:r>
          </a:p>
          <a:p>
            <a:r>
              <a:rPr lang="en-US" dirty="0"/>
              <a:t>Inscrivez les réponses sur un tableau à feuilles mobiles.</a:t>
            </a:r>
          </a:p>
          <a:p>
            <a:endParaRPr lang="en-US" dirty="0"/>
          </a:p>
          <a:p>
            <a:pPr marL="0" indent="0">
              <a:buNone/>
            </a:pPr>
            <a:r>
              <a:rPr lang="en-US" b="1" dirty="0"/>
              <a:t>EXPLICATION</a:t>
            </a:r>
          </a:p>
          <a:p>
            <a:r>
              <a:rPr lang="en-US" i="1" dirty="0"/>
              <a:t>Nous n'avons pas de définition inter-agences du soutien social. </a:t>
            </a:r>
          </a:p>
          <a:p>
            <a:r>
              <a:rPr lang="en-US" i="1" dirty="0"/>
              <a:t>Toutefois, l'American Psychological Association définit le soutien social comme suit : </a:t>
            </a:r>
          </a:p>
          <a:p>
            <a:pPr lvl="1"/>
            <a:r>
              <a:rPr lang="en-US" i="1" dirty="0"/>
              <a:t>L'apport d'une assistance ou d'un réconfort à d'autres personnes, généralement pour les aider à faire face à des facteurs de stress biologiques, psychologiques et sociaux. </a:t>
            </a:r>
          </a:p>
          <a:p>
            <a:pPr lvl="1"/>
            <a:r>
              <a:rPr lang="en-US" i="1" dirty="0"/>
              <a:t>Le soutien peut provenir de n'importe quelle relation interpersonnelle dans le réseau social d'un individu, impliquant des membres de la famille, des amis, des voisins, des institutions religieuses, des collègues, des aidants ou des groupes de soutien.</a:t>
            </a:r>
          </a:p>
          <a:p>
            <a:pPr lvl="1"/>
            <a:r>
              <a:rPr lang="en-US" i="1" dirty="0"/>
              <a:t>Il peut prendre la forme d'une aide pratique (par exemple, effectuer des tâches ménagères, donner des conseils), d'un soutien tangible qui consiste à donner de l'argent ou une autre aide matérielle directe, et d'un soutien émotionnel qui permet à la personne de se sentir valorisée, acceptée et comprise. </a:t>
            </a:r>
          </a:p>
        </p:txBody>
      </p:sp>
      <p:sp>
        <p:nvSpPr>
          <p:cNvPr id="6" name="Slide Image Placeholder 5">
            <a:extLst>
              <a:ext uri="{FF2B5EF4-FFF2-40B4-BE49-F238E27FC236}">
                <a16:creationId xmlns:a16="http://schemas.microsoft.com/office/drawing/2014/main" id="{B79EE77A-6EEE-8637-92FB-9781C379D60B}"/>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75A2C502-AA57-7B46-A3AA-F7ADB5643A1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81</a:t>
            </a:fld>
            <a:endParaRPr lang="en-US" sz="1200" dirty="0">
              <a:latin typeface="+mn-lt"/>
            </a:endParaRPr>
          </a:p>
        </p:txBody>
      </p:sp>
    </p:spTree>
    <p:extLst>
      <p:ext uri="{BB962C8B-B14F-4D97-AF65-F5344CB8AC3E}">
        <p14:creationId xmlns:p14="http://schemas.microsoft.com/office/powerpoint/2010/main" val="323291585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ote 2"/>
          <p:cNvSpPr>
            <a:spLocks noGrp="1"/>
          </p:cNvSpPr>
          <p:nvPr>
            <p:ph type="body" idx="1"/>
          </p:nvPr>
        </p:nvSpPr>
        <p:spPr/>
        <p:txBody>
          <a:bodyPr/>
          <a:lstStyle/>
          <a:p>
            <a:pPr marL="0" indent="0">
              <a:buNone/>
            </a:pPr>
            <a:r>
              <a:rPr lang="en-US" b="1" dirty="0"/>
              <a:t>EXPLICATION</a:t>
            </a:r>
          </a:p>
          <a:p>
            <a:r>
              <a:rPr lang="en-US" dirty="0"/>
              <a:t>Présenter la diapositive</a:t>
            </a:r>
          </a:p>
          <a:p>
            <a:r>
              <a:rPr lang="en-US" i="1" dirty="0"/>
              <a:t>Pourquoi pensez-vous que le soutien social peut être important pour les parents et les aidants ?</a:t>
            </a:r>
          </a:p>
          <a:p>
            <a:r>
              <a:rPr lang="en-US" i="1" dirty="0"/>
              <a:t>Toutes ces formes de soutien social peuvent être très efficaces pour réduire les difficultés et la détresse.</a:t>
            </a:r>
          </a:p>
          <a:p>
            <a:endParaRPr lang="en-US" dirty="0"/>
          </a:p>
        </p:txBody>
      </p:sp>
      <p:sp>
        <p:nvSpPr>
          <p:cNvPr id="6" name="Slide Image Placeholder 5">
            <a:extLst>
              <a:ext uri="{FF2B5EF4-FFF2-40B4-BE49-F238E27FC236}">
                <a16:creationId xmlns:a16="http://schemas.microsoft.com/office/drawing/2014/main" id="{1E8C16CA-2437-90CC-14A4-C82BE3811B8B}"/>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6163DE15-EF77-13CD-D96B-CE6BCDE1CBA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82</a:t>
            </a:fld>
            <a:endParaRPr lang="en-US" sz="1200" dirty="0">
              <a:latin typeface="+mn-lt"/>
            </a:endParaRPr>
          </a:p>
        </p:txBody>
      </p:sp>
    </p:spTree>
    <p:extLst>
      <p:ext uri="{BB962C8B-B14F-4D97-AF65-F5344CB8AC3E}">
        <p14:creationId xmlns:p14="http://schemas.microsoft.com/office/powerpoint/2010/main" val="381670423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ote 2"/>
          <p:cNvSpPr>
            <a:spLocks noGrp="1"/>
          </p:cNvSpPr>
          <p:nvPr>
            <p:ph type="body" idx="1"/>
          </p:nvPr>
        </p:nvSpPr>
        <p:spPr/>
        <p:txBody>
          <a:bodyPr/>
          <a:lstStyle/>
          <a:p>
            <a:pPr marL="0" indent="0">
              <a:buNone/>
            </a:pPr>
            <a:r>
              <a:rPr lang="en-US" b="1" dirty="0"/>
              <a:t>INTRODUCTION</a:t>
            </a:r>
          </a:p>
          <a:p>
            <a:r>
              <a:rPr lang="en-US" i="1" dirty="0"/>
              <a:t>Nous allons maintenant nous livrer à un exercice très simple </a:t>
            </a:r>
          </a:p>
          <a:p>
            <a:r>
              <a:rPr lang="en-US" i="1" dirty="0"/>
              <a:t>Cela peut se faire avec les aidants afin d'explorer leur système de soutien social. </a:t>
            </a:r>
          </a:p>
          <a:p>
            <a:r>
              <a:rPr lang="en-US" i="1" dirty="0"/>
              <a:t>Il nous aide à comprendre les personnes que nous avons dans notre vie et qui peuvent nous soutenir. </a:t>
            </a:r>
          </a:p>
          <a:p>
            <a:r>
              <a:rPr lang="en-US" dirty="0"/>
              <a:t>Guidez les participants vers la </a:t>
            </a:r>
            <a:r>
              <a:rPr lang="en-US" b="1" dirty="0"/>
              <a:t>page 47 du cahier de travail : Outil - qui fait partie de votre cercle</a:t>
            </a:r>
          </a:p>
          <a:p>
            <a:r>
              <a:rPr lang="en-US" i="1" dirty="0"/>
              <a:t>Dans votre cahier d'exercices :</a:t>
            </a:r>
          </a:p>
          <a:p>
            <a:pPr lvl="1"/>
            <a:r>
              <a:rPr lang="en-US" i="1" dirty="0"/>
              <a:t>Dessinez ou écrivez les personnes qui font partie de leur cercle de soutien. </a:t>
            </a:r>
          </a:p>
          <a:p>
            <a:pPr lvl="1"/>
            <a:r>
              <a:rPr lang="en-US" i="1" dirty="0"/>
              <a:t>Les personnes à inclure peuvent être : la famille, les amis, les voisins, les personnes de soutien dans la communauté, les travailleurs clés dans la communauté avec lesquels ils interagissent (par exemple, un enseignant à l'école de leur enfant).</a:t>
            </a:r>
          </a:p>
          <a:p>
            <a:pPr lvl="1"/>
            <a:r>
              <a:rPr lang="en-US" i="1" dirty="0"/>
              <a:t>En dehors du cercle, dessinez ou écrivez un lien que vous aimeriez établir. (par exemple, si vous souhaitez vous lier d'amitié avec davantage de parents de jeunes enfants)</a:t>
            </a:r>
          </a:p>
          <a:p>
            <a:endParaRPr lang="en-US" dirty="0"/>
          </a:p>
          <a:p>
            <a:pPr marL="0" indent="0">
              <a:buNone/>
            </a:pPr>
            <a:r>
              <a:rPr lang="en-US" b="1" dirty="0"/>
              <a:t>TRAVAIL INDIVIDUEL (5 minutes)</a:t>
            </a:r>
          </a:p>
          <a:p>
            <a:r>
              <a:rPr lang="en-US" dirty="0"/>
              <a:t>Donnez aux participants 5 minutes pour faire l'exercice. </a:t>
            </a:r>
          </a:p>
          <a:p>
            <a:endParaRPr lang="en-US" dirty="0"/>
          </a:p>
          <a:p>
            <a:pPr marL="0" indent="0">
              <a:buNone/>
            </a:pPr>
            <a:r>
              <a:rPr lang="en-US" b="1" dirty="0"/>
              <a:t>DISCUSSION EN PLÉNIÈRE</a:t>
            </a:r>
          </a:p>
          <a:p>
            <a:r>
              <a:rPr lang="en-US" i="1" dirty="0"/>
              <a:t>Quelqu'un souhaiterait-il partager son cercle de personnes à titre d'exemple ?</a:t>
            </a:r>
          </a:p>
          <a:p>
            <a:r>
              <a:rPr lang="en-US" i="1" dirty="0"/>
              <a:t>Il peut être utilisé pour :</a:t>
            </a:r>
          </a:p>
          <a:p>
            <a:pPr lvl="1"/>
            <a:r>
              <a:rPr lang="en-US" i="1" dirty="0"/>
              <a:t>Animer une discussion sur les endroits où les aidants peuvent trouver du soutien.</a:t>
            </a:r>
          </a:p>
          <a:p>
            <a:pPr lvl="1"/>
            <a:r>
              <a:rPr lang="en-US" i="1" dirty="0"/>
              <a:t>Planifiez la manière dont les aidants peuvent entrer en contact avec les personnes qui les soutiennent en cas d'absence.</a:t>
            </a:r>
          </a:p>
        </p:txBody>
      </p:sp>
      <p:sp>
        <p:nvSpPr>
          <p:cNvPr id="6" name="Slide Image Placeholder 5">
            <a:extLst>
              <a:ext uri="{FF2B5EF4-FFF2-40B4-BE49-F238E27FC236}">
                <a16:creationId xmlns:a16="http://schemas.microsoft.com/office/drawing/2014/main" id="{857BF1B2-34D9-6D57-B4C2-D908659885C0}"/>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FBD260DC-698F-91CB-399A-57DB523454A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83</a:t>
            </a:fld>
            <a:endParaRPr lang="en-US" sz="1200" dirty="0">
              <a:latin typeface="+mn-lt"/>
            </a:endParaRPr>
          </a:p>
        </p:txBody>
      </p:sp>
    </p:spTree>
    <p:extLst>
      <p:ext uri="{BB962C8B-B14F-4D97-AF65-F5344CB8AC3E}">
        <p14:creationId xmlns:p14="http://schemas.microsoft.com/office/powerpoint/2010/main" val="68276974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ote 2"/>
          <p:cNvSpPr>
            <a:spLocks noGrp="1"/>
          </p:cNvSpPr>
          <p:nvPr>
            <p:ph type="body" idx="1"/>
          </p:nvPr>
        </p:nvSpPr>
        <p:spPr/>
        <p:txBody>
          <a:bodyPr/>
          <a:lstStyle/>
          <a:p>
            <a:pPr marL="0" indent="0">
              <a:buNone/>
            </a:pPr>
            <a:r>
              <a:rPr lang="en-US" b="1" dirty="0"/>
              <a:t>S'ADAPTER AU CONTEXTE</a:t>
            </a:r>
          </a:p>
          <a:p>
            <a:r>
              <a:rPr lang="en-US" dirty="0"/>
              <a:t>Modifier les noms et les rôles dans l'ecomap en fonction du contexte.</a:t>
            </a:r>
          </a:p>
          <a:p>
            <a:r>
              <a:rPr lang="en-US" dirty="0"/>
              <a:t>Pour les vidéos, les sous-titres peuvent être traduits automatiquement ou la transcription peut être téléchargée et traduite pour que l'animateur puisse la lire. </a:t>
            </a:r>
          </a:p>
          <a:p>
            <a:pPr marL="0" indent="0">
              <a:buNone/>
            </a:pPr>
            <a:r>
              <a:rPr lang="en-US" dirty="0"/>
              <a:t>______________________________________________________________________________</a:t>
            </a:r>
          </a:p>
          <a:p>
            <a:pPr marL="0" indent="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EXPLICATION</a:t>
            </a:r>
            <a:endParaRPr lang="en-US" dirty="0"/>
          </a:p>
          <a:p>
            <a:r>
              <a:rPr lang="en-US" i="1" dirty="0"/>
              <a:t>L'écocarte est un autre outil</a:t>
            </a:r>
          </a:p>
          <a:p>
            <a:pPr lvl="1"/>
            <a:r>
              <a:rPr lang="en-US" i="1" dirty="0"/>
              <a:t>Il dresse la carte du réseau de soutien d'une personne, mais il explore également tous les liens au sein du réseau de soutien.</a:t>
            </a:r>
          </a:p>
          <a:p>
            <a:pPr lvl="1"/>
            <a:r>
              <a:rPr lang="en-US" i="1" dirty="0"/>
              <a:t>Il nous aide à analyser les relations fortes et faibles.</a:t>
            </a:r>
          </a:p>
          <a:p>
            <a:pPr lvl="1"/>
            <a:r>
              <a:rPr lang="en-US" i="1" dirty="0"/>
              <a:t>Il nous aide à identifier les relations que nous souhaitons renforcer et qui peuvent constituer une ressource positive pour le bien-être, les soins et la croissance.</a:t>
            </a:r>
          </a:p>
          <a:p>
            <a:pPr marL="0" indent="0">
              <a:buNone/>
            </a:pPr>
            <a:endParaRPr lang="en-US" dirty="0"/>
          </a:p>
          <a:p>
            <a:pPr marL="0" indent="0">
              <a:buNone/>
            </a:pPr>
            <a:r>
              <a:rPr lang="en-US" b="1" dirty="0"/>
              <a:t>VIDÉO</a:t>
            </a:r>
          </a:p>
          <a:p>
            <a:r>
              <a:rPr lang="en-US" dirty="0"/>
              <a:t>Lire la vidéo </a:t>
            </a:r>
            <a:r>
              <a:rPr lang="en-US" dirty="0">
                <a:hlinkClick r:id="rId3"/>
              </a:rPr>
              <a:t>: </a:t>
            </a:r>
            <a:r>
              <a:rPr lang="en-US" dirty="0"/>
              <a:t>https://www.youtube.com/watch?v=xTjrkFneXr8 </a:t>
            </a:r>
          </a:p>
          <a:p>
            <a:endParaRPr lang="en-US" dirty="0"/>
          </a:p>
          <a:p>
            <a:endParaRPr lang="en-US" dirty="0"/>
          </a:p>
          <a:p>
            <a:endParaRPr lang="en-US" dirty="0"/>
          </a:p>
        </p:txBody>
      </p:sp>
      <p:sp>
        <p:nvSpPr>
          <p:cNvPr id="6" name="Slide Image Placeholder 5">
            <a:extLst>
              <a:ext uri="{FF2B5EF4-FFF2-40B4-BE49-F238E27FC236}">
                <a16:creationId xmlns:a16="http://schemas.microsoft.com/office/drawing/2014/main" id="{3629D4B6-67A1-063C-E560-7299F57564FD}"/>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BE545DFC-8AFF-B450-CF59-253D2151804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84</a:t>
            </a:fld>
            <a:endParaRPr lang="en-US" sz="1200" dirty="0">
              <a:latin typeface="+mn-lt"/>
            </a:endParaRPr>
          </a:p>
        </p:txBody>
      </p:sp>
    </p:spTree>
    <p:extLst>
      <p:ext uri="{BB962C8B-B14F-4D97-AF65-F5344CB8AC3E}">
        <p14:creationId xmlns:p14="http://schemas.microsoft.com/office/powerpoint/2010/main" val="186548331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ote 2"/>
          <p:cNvSpPr>
            <a:spLocks noGrp="1"/>
          </p:cNvSpPr>
          <p:nvPr>
            <p:ph type="body" idx="1"/>
          </p:nvPr>
        </p:nvSpPr>
        <p:spPr/>
        <p:txBody>
          <a:bodyPr/>
          <a:lstStyle/>
          <a:p>
            <a:pPr marL="0" indent="0">
              <a:buNone/>
            </a:pPr>
            <a:r>
              <a:rPr lang="en-US" b="1" dirty="0"/>
              <a:t>INTRODUCTION</a:t>
            </a:r>
          </a:p>
          <a:p>
            <a:r>
              <a:rPr lang="en-US" dirty="0"/>
              <a:t>Guidez les participants vers la </a:t>
            </a:r>
            <a:r>
              <a:rPr lang="en-US" b="1" dirty="0"/>
              <a:t>page 48 du cahier de travail : Outil - ecomap</a:t>
            </a:r>
          </a:p>
          <a:p>
            <a:r>
              <a:rPr lang="en-US" i="1" dirty="0"/>
              <a:t>Dans votre cahier de travail, dessinez votre propre carte électronique sur le modèle fourni.</a:t>
            </a:r>
          </a:p>
          <a:p>
            <a:pPr marL="0" indent="0">
              <a:buNone/>
            </a:pPr>
            <a:endParaRPr lang="en-US" b="1" dirty="0"/>
          </a:p>
          <a:p>
            <a:pPr marL="0" indent="0">
              <a:buNone/>
            </a:pPr>
            <a:r>
              <a:rPr lang="en-US" b="1" dirty="0"/>
              <a:t>TRAVAIL INDIVIDUEL (10 minutes)</a:t>
            </a:r>
          </a:p>
          <a:p>
            <a:r>
              <a:rPr lang="en-US" dirty="0"/>
              <a:t>Laisser 10 minutes aux participants pour compléter le questionnaire</a:t>
            </a:r>
          </a:p>
          <a:p>
            <a:pPr marL="0" indent="0">
              <a:buNone/>
            </a:pPr>
            <a:endParaRPr lang="en-US" b="1" dirty="0"/>
          </a:p>
          <a:p>
            <a:pPr marL="0" indent="0">
              <a:buNone/>
            </a:pPr>
            <a:r>
              <a:rPr lang="en-US" b="1" dirty="0"/>
              <a:t>DISCUSSION EN PLÉNIÈRE</a:t>
            </a:r>
          </a:p>
          <a:p>
            <a:r>
              <a:rPr lang="en-US" i="1" dirty="0"/>
              <a:t>Comment avez-vous ressenti le fait de dessiner votre réseau de soutien social ?</a:t>
            </a:r>
          </a:p>
          <a:p>
            <a:r>
              <a:rPr lang="en-US" i="1" dirty="0"/>
              <a:t>Y a-t-il eu quelque chose qui les a surpris ? </a:t>
            </a:r>
          </a:p>
          <a:p>
            <a:r>
              <a:rPr lang="en-US" i="1" dirty="0"/>
              <a:t>Peut-il être utile ?</a:t>
            </a:r>
          </a:p>
          <a:p>
            <a:r>
              <a:rPr lang="en-US" i="1" dirty="0"/>
              <a:t>Il est possible que les aidants éprouvent des difficultés à révéler des relations difficiles ou gênantes, ainsi que les raisons qui les motivent. </a:t>
            </a:r>
          </a:p>
          <a:p>
            <a:pPr lvl="1"/>
            <a:r>
              <a:rPr lang="en-US" i="1" dirty="0"/>
              <a:t>Il peut déclencher des sentiments négatifs</a:t>
            </a:r>
          </a:p>
          <a:p>
            <a:pPr lvl="1"/>
            <a:r>
              <a:rPr lang="en-US" i="1" dirty="0"/>
              <a:t>N'oubliez pas de les rassurer en réaffirmant la confidentialité, votre rôle d'assistant social et l'objectif du renforcement de la famille. </a:t>
            </a:r>
          </a:p>
          <a:p>
            <a:pPr lvl="1"/>
            <a:r>
              <a:rPr lang="en-US" i="1" dirty="0"/>
              <a:t>Veillez à instaurer un climat de confiance et à adopter une communication positive.</a:t>
            </a:r>
          </a:p>
          <a:p>
            <a:endParaRPr lang="en-US" dirty="0"/>
          </a:p>
          <a:p>
            <a:endParaRPr lang="en-US" dirty="0"/>
          </a:p>
        </p:txBody>
      </p:sp>
      <p:sp>
        <p:nvSpPr>
          <p:cNvPr id="6" name="Slide Image Placeholder 5">
            <a:extLst>
              <a:ext uri="{FF2B5EF4-FFF2-40B4-BE49-F238E27FC236}">
                <a16:creationId xmlns:a16="http://schemas.microsoft.com/office/drawing/2014/main" id="{4373B517-CA05-DA71-524D-43AA48641705}"/>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79851492-13C6-0D83-65C1-4FD6A43814B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85</a:t>
            </a:fld>
            <a:endParaRPr lang="en-US" sz="1200" dirty="0">
              <a:latin typeface="+mn-lt"/>
            </a:endParaRPr>
          </a:p>
        </p:txBody>
      </p:sp>
    </p:spTree>
    <p:extLst>
      <p:ext uri="{BB962C8B-B14F-4D97-AF65-F5344CB8AC3E}">
        <p14:creationId xmlns:p14="http://schemas.microsoft.com/office/powerpoint/2010/main" val="80160759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S'ADAPTER AU CONTEXTE</a:t>
            </a:r>
          </a:p>
          <a:p>
            <a:r>
              <a:rPr lang="en-US" noProof="0" dirty="0"/>
              <a:t>Adapter en fonction de l'existence ou non de groupes de soutien ou d'un équivalent dans votre contexte.</a:t>
            </a:r>
          </a:p>
          <a:p>
            <a:pPr marL="0" indent="0">
              <a:buNone/>
            </a:pPr>
            <a:r>
              <a:rPr lang="en-US" dirty="0"/>
              <a:t>______________________________________________________________________________</a:t>
            </a:r>
          </a:p>
          <a:p>
            <a:pPr marL="0" indent="0">
              <a:buNone/>
            </a:pPr>
            <a:endParaRPr lang="en-US" noProof="0"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EXPLICATION</a:t>
            </a:r>
            <a:endParaRPr lang="en-US" noProof="0" dirty="0"/>
          </a:p>
          <a:p>
            <a:r>
              <a:rPr lang="en-US" i="1" noProof="0" dirty="0"/>
              <a:t>L'une des actions recommandées au titre de la norme 16 des normes minimales pour la protection des enfants dans le cadre de l'action humanitaire consiste à </a:t>
            </a:r>
            <a:r>
              <a:rPr lang="en-US" b="1" i="1" dirty="0"/>
              <a:t>renforcer les réseaux sociaux des prestataires de soins en soutenant ou en créant des groupes sociaux, des groupes de soutien entre pairs, des groupes d'entraide ou d'autres méthodes de communication.</a:t>
            </a:r>
          </a:p>
          <a:p>
            <a:pPr lvl="0"/>
            <a:r>
              <a:rPr lang="en-US" i="1" dirty="0"/>
              <a:t>Dans certains cas, ce n'est pas le rôle des </a:t>
            </a:r>
            <a:r>
              <a:rPr lang="en-US" i="1" dirty="0" err="1"/>
              <a:t>gestionnaires</a:t>
            </a:r>
            <a:r>
              <a:rPr lang="en-US" i="1" dirty="0"/>
              <a:t> de </a:t>
            </a:r>
            <a:r>
              <a:rPr lang="en-US" i="1" dirty="0" err="1"/>
              <a:t>cas</a:t>
            </a:r>
            <a:r>
              <a:rPr lang="en-US" i="1" dirty="0"/>
              <a:t> eux-mêmes de créer ces groupes </a:t>
            </a:r>
          </a:p>
          <a:p>
            <a:pPr lvl="1"/>
            <a:r>
              <a:rPr lang="en-US" i="1" dirty="0"/>
              <a:t>Toutefois, les </a:t>
            </a:r>
            <a:r>
              <a:rPr lang="en-US" i="1" dirty="0" err="1"/>
              <a:t>gestionnaires</a:t>
            </a:r>
            <a:r>
              <a:rPr lang="en-US" i="1" dirty="0"/>
              <a:t> de </a:t>
            </a:r>
            <a:r>
              <a:rPr lang="en-US" i="1" dirty="0" err="1"/>
              <a:t>cas</a:t>
            </a:r>
            <a:r>
              <a:rPr lang="en-US" i="1" dirty="0"/>
              <a:t> peuvent orienter les parents/responsables d'enfants vers ces groupes lorsqu'ils existent.</a:t>
            </a:r>
          </a:p>
          <a:p>
            <a:r>
              <a:rPr lang="en-US" i="1" dirty="0"/>
              <a:t>Le cas échéant, les </a:t>
            </a:r>
            <a:r>
              <a:rPr lang="en-US" i="1" dirty="0" err="1"/>
              <a:t>gestionnaires</a:t>
            </a:r>
            <a:r>
              <a:rPr lang="en-US" i="1" dirty="0"/>
              <a:t> de </a:t>
            </a:r>
            <a:r>
              <a:rPr lang="en-US" i="1" dirty="0" err="1"/>
              <a:t>cas</a:t>
            </a:r>
            <a:r>
              <a:rPr lang="en-US" i="1" dirty="0"/>
              <a:t> peuvent mettre en place des groupes de soutien</a:t>
            </a:r>
          </a:p>
          <a:p>
            <a:pPr lvl="1"/>
            <a:r>
              <a:rPr lang="en-US" i="1" dirty="0"/>
              <a:t>Dans le cadre de la réponse aux réfugiés syriens en Irak, les responsables de la gestion des dossiers ont organisé des groupes de soutien pour les cas de protection des enfants confrontés à des risques ou à des vulnérabilités communs.</a:t>
            </a:r>
          </a:p>
          <a:p>
            <a:pPr lvl="2"/>
            <a:r>
              <a:rPr lang="en-US" i="1" dirty="0"/>
              <a:t>Un groupe de soutien pour les mères adolescentes en est un exemple </a:t>
            </a:r>
          </a:p>
          <a:p>
            <a:pPr lvl="2"/>
            <a:r>
              <a:rPr lang="en-US" i="1" dirty="0"/>
              <a:t>Il est à noter qu'ils ont veillé à respecter les protocoles de confidentialité</a:t>
            </a:r>
          </a:p>
          <a:p>
            <a:pPr lvl="1"/>
            <a:r>
              <a:rPr lang="en-US" i="1" dirty="0"/>
              <a:t>Les groupes de soutien pourraient être particulièrement bénéfiques pour les parents et les aidants qui :</a:t>
            </a:r>
          </a:p>
          <a:p>
            <a:pPr lvl="2"/>
            <a:r>
              <a:rPr lang="en-US" i="1" dirty="0"/>
              <a:t>ont des réseaux de soutien limités (qui peuvent être découverts grâce aux deux exercices précédents) </a:t>
            </a:r>
          </a:p>
          <a:p>
            <a:pPr lvl="2"/>
            <a:r>
              <a:rPr lang="en-US" i="1" dirty="0"/>
              <a:t>sont confrontés à des défis particuliers.  </a:t>
            </a:r>
          </a:p>
          <a:p>
            <a:pPr marL="0" indent="0">
              <a:buNone/>
            </a:pPr>
            <a:endParaRPr lang="en-US" i="1" dirty="0"/>
          </a:p>
          <a:p>
            <a:pPr marL="0" indent="0">
              <a:buNone/>
            </a:pPr>
            <a:r>
              <a:rPr lang="en-US" b="1" i="0" dirty="0"/>
              <a:t>DISCUSSION EN PLÉNIÈRE</a:t>
            </a:r>
          </a:p>
          <a:p>
            <a:r>
              <a:rPr lang="en-US" i="1" dirty="0"/>
              <a:t>Existe-t-il quelque chose de semblable dans votre contexte ? </a:t>
            </a:r>
          </a:p>
          <a:p>
            <a:r>
              <a:rPr lang="en-US" i="1" dirty="0"/>
              <a:t>Pensez-vous que les parents/aidants avec lesquels vous travaillez pourraient en bénéficier ? </a:t>
            </a:r>
          </a:p>
        </p:txBody>
      </p:sp>
      <p:sp>
        <p:nvSpPr>
          <p:cNvPr id="6" name="Slide Image Placeholder 5">
            <a:extLst>
              <a:ext uri="{FF2B5EF4-FFF2-40B4-BE49-F238E27FC236}">
                <a16:creationId xmlns:a16="http://schemas.microsoft.com/office/drawing/2014/main" id="{FF95701E-3A95-4C7E-359A-B6D237C16315}"/>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97483EF0-9344-301C-C387-69F753E6614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86</a:t>
            </a:fld>
            <a:endParaRPr lang="en-US" sz="1200" dirty="0">
              <a:latin typeface="+mn-lt"/>
            </a:endParaRPr>
          </a:p>
        </p:txBody>
      </p:sp>
    </p:spTree>
    <p:extLst>
      <p:ext uri="{BB962C8B-B14F-4D97-AF65-F5344CB8AC3E}">
        <p14:creationId xmlns:p14="http://schemas.microsoft.com/office/powerpoint/2010/main" val="27626791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9" name="Google Shape;529;p18:notes"/>
          <p:cNvSpPr txBox="1">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EXPLICATION</a:t>
            </a:r>
          </a:p>
          <a:p>
            <a:pPr marL="171450" indent="-171450"/>
            <a:r>
              <a:rPr lang="en-US" noProof="0" dirty="0"/>
              <a:t>Présenter la diapositive</a:t>
            </a:r>
          </a:p>
          <a:p>
            <a:endParaRPr lang="en-US" noProof="0" dirty="0"/>
          </a:p>
          <a:p>
            <a:endParaRPr lang="en-US" noProof="0" dirty="0"/>
          </a:p>
        </p:txBody>
      </p:sp>
      <p:sp>
        <p:nvSpPr>
          <p:cNvPr id="3" name="Slide Image Placeholder 2">
            <a:extLst>
              <a:ext uri="{FF2B5EF4-FFF2-40B4-BE49-F238E27FC236}">
                <a16:creationId xmlns:a16="http://schemas.microsoft.com/office/drawing/2014/main" id="{76B6EEDA-5D77-E72A-DF00-E35F842CE52F}"/>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F61DBC24-295A-C1B3-0A11-C1FA6ADCF73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87</a:t>
            </a:fld>
            <a:endParaRPr lang="en-US" sz="1200" dirty="0">
              <a:latin typeface="+mn-lt"/>
            </a:endParaRPr>
          </a:p>
        </p:txBody>
      </p:sp>
    </p:spTree>
    <p:extLst>
      <p:ext uri="{BB962C8B-B14F-4D97-AF65-F5344CB8AC3E}">
        <p14:creationId xmlns:p14="http://schemas.microsoft.com/office/powerpoint/2010/main" val="210047329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9" name="Google Shape;539;p19:notes"/>
          <p:cNvSpPr txBox="1">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CA" b="1" dirty="0"/>
              <a:t>SESSION 8 DURÉE : 1h30</a:t>
            </a:r>
            <a:endParaRPr lang="en-US" b="1" dirty="0"/>
          </a:p>
          <a:p>
            <a:pPr marL="0" indent="0">
              <a:buNone/>
            </a:pPr>
            <a:r>
              <a:rPr lang="en-US" dirty="0"/>
              <a:t>______________________________________________________________________________</a:t>
            </a:r>
          </a:p>
          <a:p>
            <a:pPr marL="0" indent="0">
              <a:buNone/>
            </a:pPr>
            <a:endParaRPr lang="en-US" dirty="0"/>
          </a:p>
          <a:p>
            <a:pPr marL="0" indent="0">
              <a:buNone/>
            </a:pPr>
            <a:r>
              <a:rPr lang="en-US" b="1" dirty="0"/>
              <a:t>PRÉPARATION</a:t>
            </a:r>
          </a:p>
          <a:p>
            <a:r>
              <a:rPr lang="en-US" dirty="0"/>
              <a:t>Il est recommandé d'imprimer la boîte à outils Money Matters pour tous les participants. </a:t>
            </a:r>
          </a:p>
          <a:p>
            <a:pPr lvl="1"/>
            <a:r>
              <a:rPr lang="en-US" dirty="0"/>
              <a:t>Il est disponible en anglais, arabe, français, espagnol et ukrainien.</a:t>
            </a:r>
          </a:p>
          <a:p>
            <a:pPr marL="625475"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t>Une version Word est également disponible afin de pouvoir être traduite dans d'autres langues, le cas échéant. </a:t>
            </a:r>
          </a:p>
          <a:p>
            <a:pPr lvl="1"/>
            <a:r>
              <a:rPr lang="en-US" dirty="0"/>
              <a:t>https://resourcecentre.savethechildren.net/document/money-matters-toolkit-caseworkers-support-adult-and-adolescent-clients-basic-money/ </a:t>
            </a:r>
          </a:p>
          <a:p>
            <a:endParaRPr lang="en-US" dirty="0"/>
          </a:p>
          <a:p>
            <a:pPr marL="0" indent="0">
              <a:buNone/>
            </a:pPr>
            <a:r>
              <a:rPr lang="en-US" b="1" dirty="0"/>
              <a:t>S'ADAPTER AU CONTEXTE</a:t>
            </a:r>
          </a:p>
          <a:p>
            <a:r>
              <a:rPr lang="en-US" dirty="0"/>
              <a:t>Cette session doit être contextualisée en fonction de l'existence ou non d'une assistance sous forme d'argent et de bons (CVA) dans votre contexte.</a:t>
            </a:r>
          </a:p>
          <a:p>
            <a:pPr lvl="1"/>
            <a:r>
              <a:rPr lang="en-US" dirty="0"/>
              <a:t>Si la CVA est disponible, les outils doivent être utilisés conformément aux processus et aux calendriers de la CVA. </a:t>
            </a:r>
          </a:p>
          <a:p>
            <a:pPr lvl="1"/>
            <a:r>
              <a:rPr lang="en-US" dirty="0"/>
              <a:t>Si la CVA n'est pas disponible, les outils peuvent être utilisés de manière plus souple dans des contextes où les outils de gestion de l'argent sont utilisés pour aider les familles à gérer l'argent sans CVA.</a:t>
            </a:r>
          </a:p>
          <a:p>
            <a:pPr marL="0" indent="0">
              <a:buNone/>
            </a:pPr>
            <a:r>
              <a:rPr lang="en-US" dirty="0"/>
              <a:t>______________________________________________________________________________</a:t>
            </a:r>
          </a:p>
          <a:p>
            <a:pPr marL="0" indent="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EXPLICATION</a:t>
            </a:r>
            <a:endParaRPr lang="en-US" dirty="0"/>
          </a:p>
          <a:p>
            <a:r>
              <a:rPr lang="en-US" i="1" dirty="0"/>
              <a:t>Au cours de cette session, nous verrons comment vous pouvez utiliser la boîte à outils Money Matters pour aider les aidants et les familles à gérer leur argent de manière élémentaire. </a:t>
            </a:r>
          </a:p>
          <a:p>
            <a:r>
              <a:rPr lang="en-US" i="1" dirty="0"/>
              <a:t>Pourquoi pensez-vous que ce sujet est pertinent pour le renforcement de la famille dans le cadre de la gestion de cas ?</a:t>
            </a:r>
          </a:p>
          <a:p>
            <a:endParaRPr lang="en-US" dirty="0"/>
          </a:p>
          <a:p>
            <a:endParaRPr lang="en-US" dirty="0"/>
          </a:p>
        </p:txBody>
      </p:sp>
      <p:sp>
        <p:nvSpPr>
          <p:cNvPr id="3" name="Slide Image Placeholder 2">
            <a:extLst>
              <a:ext uri="{FF2B5EF4-FFF2-40B4-BE49-F238E27FC236}">
                <a16:creationId xmlns:a16="http://schemas.microsoft.com/office/drawing/2014/main" id="{21EB61BF-078B-43F6-891C-BBD22027F92D}"/>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BC0EB8D9-1465-CFDA-0853-36482EFA40D7}"/>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88</a:t>
            </a:fld>
            <a:endParaRPr lang="en-US" sz="1200" dirty="0">
              <a:latin typeface="+mn-lt"/>
            </a:endParaRPr>
          </a:p>
        </p:txBody>
      </p:sp>
    </p:spTree>
    <p:extLst>
      <p:ext uri="{BB962C8B-B14F-4D97-AF65-F5344CB8AC3E}">
        <p14:creationId xmlns:p14="http://schemas.microsoft.com/office/powerpoint/2010/main" val="220513693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EXPLICATION</a:t>
            </a:r>
            <a:endParaRPr lang="en-US" dirty="0"/>
          </a:p>
          <a:p>
            <a:r>
              <a:rPr lang="en-US" i="0" dirty="0"/>
              <a:t>Présenter la diapositive</a:t>
            </a:r>
          </a:p>
          <a:p>
            <a:r>
              <a:rPr lang="en-US" i="1" dirty="0"/>
              <a:t>Les interventions de renforcement des revenus et de l'économie peuvent être bénéfiques pour les enfants :</a:t>
            </a:r>
          </a:p>
          <a:p>
            <a:pPr lvl="1"/>
            <a:r>
              <a:rPr lang="en-US" i="1" dirty="0"/>
              <a:t>Réduire la maltraitance des enfants </a:t>
            </a:r>
          </a:p>
          <a:p>
            <a:pPr marL="1082675" marR="0" lvl="2"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1" dirty="0"/>
              <a:t>L'amélioration de l'accès des femmes aux ressources économiques renforce la situation économique des ménages, ce qui peut prévenir la maltraitance et la négligence à l'égard des enfants. </a:t>
            </a:r>
          </a:p>
          <a:p>
            <a:pPr marL="1082675" marR="0" lvl="2"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1" dirty="0"/>
              <a:t>Par exemple, il permet aux femmes d'investir davantage dans l'éducation de leurs enfants, améliorant ainsi la fréquentation scolaire - un facteur de protection contre la violence à l'égard des enfants.</a:t>
            </a:r>
          </a:p>
          <a:p>
            <a:pPr lvl="1"/>
            <a:r>
              <a:rPr lang="en-US" i="1" dirty="0"/>
              <a:t>Diminution de la violence entre partenaires intimes (VPI)</a:t>
            </a:r>
          </a:p>
          <a:p>
            <a:pPr lvl="2"/>
            <a:r>
              <a:rPr lang="en-US" i="1" dirty="0"/>
              <a:t>Cela réduit la probabilité que les enfants soient témoins de ces violences et en subissent les conséquences, y compris le risque qu'ils deviennent eux-mêmes victimes ou auteurs de violences. </a:t>
            </a:r>
          </a:p>
        </p:txBody>
      </p:sp>
      <p:sp>
        <p:nvSpPr>
          <p:cNvPr id="6" name="Slide Image Placeholder 5">
            <a:extLst>
              <a:ext uri="{FF2B5EF4-FFF2-40B4-BE49-F238E27FC236}">
                <a16:creationId xmlns:a16="http://schemas.microsoft.com/office/drawing/2014/main" id="{CC7ED857-A188-69AC-DFBE-B6DD09A055F3}"/>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E34C382A-AC0A-4420-9EA9-106D1FBFE5F3}"/>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89</a:t>
            </a:fld>
            <a:endParaRPr lang="en-US" sz="1200" dirty="0">
              <a:latin typeface="+mn-lt"/>
            </a:endParaRPr>
          </a:p>
        </p:txBody>
      </p:sp>
    </p:spTree>
    <p:extLst>
      <p:ext uri="{BB962C8B-B14F-4D97-AF65-F5344CB8AC3E}">
        <p14:creationId xmlns:p14="http://schemas.microsoft.com/office/powerpoint/2010/main" val="2006081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6" name="Google Shape;256;p4:notes"/>
          <p:cNvSpPr txBox="1">
            <a:spLocks noGrp="1"/>
          </p:cNvSpPr>
          <p:nvPr>
            <p:ph type="body" idx="1"/>
          </p:nvPr>
        </p:nvSpPr>
        <p:spPr>
          <a:xfrm>
            <a:off x="477838" y="4229100"/>
            <a:ext cx="6143625" cy="54419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dirty="0"/>
              <a:t>EXPLICATION</a:t>
            </a:r>
            <a:endParaRPr lang="en-US" dirty="0"/>
          </a:p>
          <a:p>
            <a:r>
              <a:rPr lang="en-US" dirty="0">
                <a:sym typeface="Helvetica Neue"/>
              </a:rPr>
              <a:t>Présenter la diapositive</a:t>
            </a:r>
          </a:p>
          <a:p>
            <a:r>
              <a:rPr lang="en-US" dirty="0">
                <a:sym typeface="Helvetica Neue"/>
              </a:rPr>
              <a:t>Fournir une orientation sur le module, y compris des informations pratiques et administratives (par exemple, les pauses, l'emplacement des toilettes, etc.)</a:t>
            </a:r>
            <a:endParaRPr lang="en-US" dirty="0"/>
          </a:p>
          <a:p>
            <a:endParaRPr lang="en-US" dirty="0"/>
          </a:p>
          <a:p>
            <a:endParaRPr lang="en-US" dirty="0"/>
          </a:p>
          <a:p>
            <a:endParaRPr lang="en-US" dirty="0"/>
          </a:p>
        </p:txBody>
      </p:sp>
      <p:sp>
        <p:nvSpPr>
          <p:cNvPr id="3" name="Slide Image Placeholder 2">
            <a:extLst>
              <a:ext uri="{FF2B5EF4-FFF2-40B4-BE49-F238E27FC236}">
                <a16:creationId xmlns:a16="http://schemas.microsoft.com/office/drawing/2014/main" id="{F0ACA1EF-CCAF-86C8-BAFE-F4C292023451}"/>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FA8BADF2-EABD-A5DC-A929-EC3AF08E5C5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9</a:t>
            </a:fld>
            <a:endParaRPr lang="en-US" sz="1200" dirty="0">
              <a:latin typeface="+mn-lt"/>
            </a:endParaRPr>
          </a:p>
        </p:txBody>
      </p:sp>
    </p:spTree>
    <p:extLst>
      <p:ext uri="{BB962C8B-B14F-4D97-AF65-F5344CB8AC3E}">
        <p14:creationId xmlns:p14="http://schemas.microsoft.com/office/powerpoint/2010/main" val="350038704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EXPLICATION</a:t>
            </a:r>
            <a:endParaRPr lang="en-US" dirty="0"/>
          </a:p>
          <a:p>
            <a:r>
              <a:rPr lang="en-US" i="1" u="none" dirty="0"/>
              <a:t>Cet outil doit être utilisé lorsque les clients de la gestion des cas de protection de l'enfance reçoivent une assistance sous forme d'argent et de bons (CVA) dans le cadre de leur réponse à la gestion des cas de protection de l'enfance.</a:t>
            </a:r>
          </a:p>
          <a:p>
            <a:r>
              <a:rPr lang="en-US" i="1" u="none" dirty="0"/>
              <a:t>L'outil peut également être utilisé par les </a:t>
            </a:r>
            <a:r>
              <a:rPr lang="en-US" i="1" u="none" dirty="0" err="1"/>
              <a:t>gestionnaires</a:t>
            </a:r>
            <a:r>
              <a:rPr lang="en-US" i="1" u="none" dirty="0"/>
              <a:t> de </a:t>
            </a:r>
            <a:r>
              <a:rPr lang="en-US" i="1" u="none" dirty="0" err="1"/>
              <a:t>cas</a:t>
            </a:r>
            <a:r>
              <a:rPr lang="en-US" i="1" u="none" dirty="0"/>
              <a:t> pour aider les clients qui ne reçoivent pas de CVA à gérer leur argent. </a:t>
            </a:r>
          </a:p>
          <a:p>
            <a:r>
              <a:rPr lang="en-US" i="1" u="none" dirty="0"/>
              <a:t>La boîte à outils fournit des exemples de scripts et d'outils que nous examinerons en détail au cours de cette session. </a:t>
            </a:r>
          </a:p>
        </p:txBody>
      </p:sp>
      <p:sp>
        <p:nvSpPr>
          <p:cNvPr id="6" name="Slide Image Placeholder 5">
            <a:extLst>
              <a:ext uri="{FF2B5EF4-FFF2-40B4-BE49-F238E27FC236}">
                <a16:creationId xmlns:a16="http://schemas.microsoft.com/office/drawing/2014/main" id="{2F085D46-D802-CD59-66E7-55565744B3AE}"/>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03EDEE20-0C3A-417F-8C4D-1ED522E8F1F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90</a:t>
            </a:fld>
            <a:endParaRPr lang="en-US" sz="1200" dirty="0">
              <a:latin typeface="+mn-lt"/>
            </a:endParaRPr>
          </a:p>
        </p:txBody>
      </p:sp>
    </p:spTree>
    <p:extLst>
      <p:ext uri="{BB962C8B-B14F-4D97-AF65-F5344CB8AC3E}">
        <p14:creationId xmlns:p14="http://schemas.microsoft.com/office/powerpoint/2010/main" val="61429064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EXPLICATION</a:t>
            </a:r>
            <a:endParaRPr lang="en-US" dirty="0"/>
          </a:p>
          <a:p>
            <a:r>
              <a:rPr lang="en-US" i="1" dirty="0"/>
              <a:t>La boîte à outils aide les </a:t>
            </a:r>
            <a:r>
              <a:rPr lang="en-US" i="1" dirty="0" err="1"/>
              <a:t>gestionnaires</a:t>
            </a:r>
            <a:r>
              <a:rPr lang="en-US" i="1" dirty="0"/>
              <a:t> de </a:t>
            </a:r>
            <a:r>
              <a:rPr lang="en-US" i="1" dirty="0" err="1"/>
              <a:t>cas</a:t>
            </a:r>
            <a:r>
              <a:rPr lang="en-US" i="1" dirty="0"/>
              <a:t> à aider leurs clients à.. :</a:t>
            </a:r>
          </a:p>
          <a:p>
            <a:pPr lvl="1"/>
            <a:r>
              <a:rPr lang="en-US" i="1" dirty="0"/>
              <a:t>Réfléchissez : </a:t>
            </a:r>
          </a:p>
          <a:p>
            <a:pPr lvl="2"/>
            <a:r>
              <a:rPr lang="en-US" i="1" dirty="0"/>
              <a:t>Les besoins différents des divers membres du ménage afin d'encourager les décisions qui peuvent bénéficier à ceux qui sont le plus à risque ou marginalisés au sein du foyer.</a:t>
            </a:r>
          </a:p>
          <a:p>
            <a:pPr lvl="2"/>
            <a:r>
              <a:rPr lang="en-US" i="1" dirty="0"/>
              <a:t>Comment sont prises les décisions concernant les dépenses, qui prend les décisions et pourquoi ces choix sont faits.</a:t>
            </a:r>
          </a:p>
          <a:p>
            <a:pPr lvl="2"/>
            <a:r>
              <a:rPr lang="en-US" i="1" dirty="0"/>
              <a:t>Les frais encourus sont des besoins de base et doivent être priorisés dans l'intérêt de tous les membres du ménage.</a:t>
            </a:r>
          </a:p>
          <a:p>
            <a:pPr lvl="1"/>
            <a:r>
              <a:rPr lang="en-US" i="1" dirty="0"/>
              <a:t>Être plus conscient de ses dépenses régulières et intermittentes et en assurer le suivi</a:t>
            </a:r>
          </a:p>
          <a:p>
            <a:pPr lvl="1"/>
            <a:r>
              <a:rPr lang="en-US" i="1" dirty="0"/>
              <a:t>Hiérarchiser les dépenses et dépenser en fonction de ses revenus</a:t>
            </a:r>
          </a:p>
          <a:p>
            <a:pPr lvl="1"/>
            <a:r>
              <a:rPr lang="en-US" i="1" dirty="0"/>
              <a:t>Identifier des habitudes de dépenses plus rentables</a:t>
            </a:r>
          </a:p>
          <a:p>
            <a:pPr lvl="1"/>
            <a:r>
              <a:rPr lang="en-US" i="1" dirty="0"/>
              <a:t>Conserver des fonds de prévoyance pour faire face à d'éventuels chocs financiers.</a:t>
            </a:r>
          </a:p>
        </p:txBody>
      </p:sp>
      <p:sp>
        <p:nvSpPr>
          <p:cNvPr id="6" name="Slide Image Placeholder 5">
            <a:extLst>
              <a:ext uri="{FF2B5EF4-FFF2-40B4-BE49-F238E27FC236}">
                <a16:creationId xmlns:a16="http://schemas.microsoft.com/office/drawing/2014/main" id="{BCCE9791-187C-7E86-B120-FC97E64A0351}"/>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981B8E7F-FFB9-7EE3-3281-A0BF2E3934C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91</a:t>
            </a:fld>
            <a:endParaRPr lang="en-US" sz="1200" dirty="0">
              <a:latin typeface="+mn-lt"/>
            </a:endParaRPr>
          </a:p>
        </p:txBody>
      </p:sp>
    </p:spTree>
    <p:extLst>
      <p:ext uri="{BB962C8B-B14F-4D97-AF65-F5344CB8AC3E}">
        <p14:creationId xmlns:p14="http://schemas.microsoft.com/office/powerpoint/2010/main" val="232274073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S'ADAPTER AU CONTEXTE</a:t>
            </a:r>
          </a:p>
          <a:p>
            <a:r>
              <a:rPr lang="en-US" dirty="0"/>
              <a:t>Les exemples doivent être contextualisés</a:t>
            </a:r>
          </a:p>
          <a:p>
            <a:pPr marL="0" indent="0">
              <a:buNone/>
            </a:pPr>
            <a:r>
              <a:rPr lang="en-US" dirty="0"/>
              <a:t>______________________________________________________________________________</a:t>
            </a:r>
          </a:p>
          <a:p>
            <a:pPr marL="0" indent="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EXPLICATION</a:t>
            </a:r>
            <a:endParaRPr lang="en-US" dirty="0"/>
          </a:p>
          <a:p>
            <a:r>
              <a:rPr lang="en-US" i="1" noProof="0" dirty="0"/>
              <a:t>Les outils examineront les différents types de dépenses qu'un ménage doit couvrir.</a:t>
            </a:r>
          </a:p>
          <a:p>
            <a:pPr lvl="0"/>
            <a:r>
              <a:rPr lang="en-US" b="1" i="1" noProof="0" dirty="0"/>
              <a:t>Dépenses régulières et fixes</a:t>
            </a:r>
          </a:p>
          <a:p>
            <a:pPr lvl="1"/>
            <a:r>
              <a:rPr lang="en-US" i="1" noProof="0" dirty="0"/>
              <a:t>Il est facile de les planifier. </a:t>
            </a:r>
          </a:p>
          <a:p>
            <a:pPr lvl="1"/>
            <a:r>
              <a:rPr lang="en-US" i="1" noProof="0" dirty="0"/>
              <a:t>Ils comprennent des coûts tels que le loyer et les frais d'inscription à l'école.</a:t>
            </a:r>
          </a:p>
          <a:p>
            <a:pPr lvl="0"/>
            <a:r>
              <a:rPr lang="en-US" b="1" i="1" noProof="0" dirty="0"/>
              <a:t>Dépenses régulières et variables</a:t>
            </a:r>
          </a:p>
          <a:p>
            <a:pPr lvl="1"/>
            <a:r>
              <a:rPr lang="en-US" i="1" noProof="0" dirty="0"/>
              <a:t>Il s'agit de dépenses dont nous savons qu'elles auront lieu, mais dont nous ne pouvons pas savoir avec certitude combien elles coûteront et dont nous ne savons pas toujours quand elles seront facturées. </a:t>
            </a:r>
          </a:p>
          <a:p>
            <a:pPr lvl="1"/>
            <a:r>
              <a:rPr lang="en-US" i="1" noProof="0" dirty="0"/>
              <a:t>Cela comprend la nourriture, les factures d'électricité, les factures de téléphone, le matériel scolaire, etc. </a:t>
            </a:r>
          </a:p>
          <a:p>
            <a:pPr lvl="0"/>
            <a:r>
              <a:rPr lang="en-US" b="1" i="1" noProof="0" dirty="0"/>
              <a:t>Peu fréquents mais prévisibles </a:t>
            </a:r>
          </a:p>
          <a:p>
            <a:pPr lvl="1"/>
            <a:r>
              <a:rPr lang="en-US" i="1" noProof="0" dirty="0"/>
              <a:t>Il s'agit notamment des impôts, des paiements d'assurance, etc. </a:t>
            </a:r>
          </a:p>
          <a:p>
            <a:pPr lvl="0"/>
            <a:r>
              <a:rPr lang="en-US" b="1" i="1" noProof="0" dirty="0"/>
              <a:t>Les dépenses de choc et les dépenses imprévues. </a:t>
            </a:r>
          </a:p>
          <a:p>
            <a:pPr lvl="1"/>
            <a:r>
              <a:rPr lang="en-US" i="1" noProof="0" dirty="0"/>
              <a:t>Il s'agit de coûts inattendus auxquels vous ne vous attendiez pas. </a:t>
            </a:r>
          </a:p>
          <a:p>
            <a:pPr lvl="1"/>
            <a:r>
              <a:rPr lang="en-US" i="1" noProof="0" dirty="0"/>
              <a:t>Vous ne pouvez donc pas les prévoir et vous ne savez pas à combien elles s'élèveront. </a:t>
            </a:r>
          </a:p>
          <a:p>
            <a:pPr lvl="1"/>
            <a:r>
              <a:rPr lang="en-US" i="1" noProof="0" dirty="0"/>
              <a:t>Il est nécessaire de mettre de l'argent de côté pour faire face aux dépenses imprévues. </a:t>
            </a:r>
          </a:p>
          <a:p>
            <a:pPr lvl="1"/>
            <a:r>
              <a:rPr lang="en-US" i="1" noProof="0" dirty="0"/>
              <a:t>Il peut s'agir de nouveaux problèmes de santé, de dommages causés à votre logement, de pertes de récoltes, etc. </a:t>
            </a:r>
            <a:endParaRPr lang="en-US" i="1" dirty="0"/>
          </a:p>
        </p:txBody>
      </p:sp>
      <p:sp>
        <p:nvSpPr>
          <p:cNvPr id="6" name="Slide Image Placeholder 5">
            <a:extLst>
              <a:ext uri="{FF2B5EF4-FFF2-40B4-BE49-F238E27FC236}">
                <a16:creationId xmlns:a16="http://schemas.microsoft.com/office/drawing/2014/main" id="{DC0CD6EA-9FC6-CC49-0571-7A259E986743}"/>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03B2CD9A-FEB2-19CE-181B-9B318897357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92</a:t>
            </a:fld>
            <a:endParaRPr lang="en-US" sz="1200" dirty="0">
              <a:latin typeface="+mn-lt"/>
            </a:endParaRPr>
          </a:p>
        </p:txBody>
      </p:sp>
    </p:spTree>
    <p:extLst>
      <p:ext uri="{BB962C8B-B14F-4D97-AF65-F5344CB8AC3E}">
        <p14:creationId xmlns:p14="http://schemas.microsoft.com/office/powerpoint/2010/main" val="52755302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S'ADAPTER AU CONTEXTE</a:t>
            </a:r>
            <a:endParaRPr lang="en-US" dirty="0"/>
          </a:p>
          <a:p>
            <a:pPr marL="171450" indent="-171450"/>
            <a:r>
              <a:rPr lang="en-US" dirty="0"/>
              <a:t>Adapter en fonction de l'accès ou non des clients à la CVA dans le contexte.</a:t>
            </a:r>
          </a:p>
          <a:p>
            <a:pPr marL="0" indent="0">
              <a:buNone/>
            </a:pPr>
            <a:r>
              <a:rPr lang="en-US" dirty="0"/>
              <a:t>______________________________________________________________________________</a:t>
            </a:r>
          </a:p>
          <a:p>
            <a:pPr marL="0" indent="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EXPLICATION</a:t>
            </a:r>
            <a:endParaRPr lang="en-US" dirty="0"/>
          </a:p>
          <a:p>
            <a:pPr lvl="0"/>
            <a:r>
              <a:rPr lang="en-US" dirty="0"/>
              <a:t>Présenter la diapositive</a:t>
            </a:r>
          </a:p>
        </p:txBody>
      </p:sp>
      <p:sp>
        <p:nvSpPr>
          <p:cNvPr id="6" name="Slide Image Placeholder 5">
            <a:extLst>
              <a:ext uri="{FF2B5EF4-FFF2-40B4-BE49-F238E27FC236}">
                <a16:creationId xmlns:a16="http://schemas.microsoft.com/office/drawing/2014/main" id="{529B1BF7-F84A-F9A3-F10F-CA108F1E0B33}"/>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22ADF3D9-5AD6-F29A-08F5-EE039047EDB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93</a:t>
            </a:fld>
            <a:endParaRPr lang="en-US" sz="1200" dirty="0">
              <a:latin typeface="+mn-lt"/>
            </a:endParaRPr>
          </a:p>
        </p:txBody>
      </p:sp>
    </p:spTree>
    <p:extLst>
      <p:ext uri="{BB962C8B-B14F-4D97-AF65-F5344CB8AC3E}">
        <p14:creationId xmlns:p14="http://schemas.microsoft.com/office/powerpoint/2010/main" val="228344725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EXPLICATION</a:t>
            </a:r>
            <a:endParaRPr lang="en-US" dirty="0"/>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i="1" dirty="0">
                <a:solidFill>
                  <a:schemeClr val="tx1"/>
                </a:solidFill>
                <a:cs typeface="Calibri" panose="020F0502020204030204" pitchFamily="34" charset="0"/>
              </a:rPr>
              <a:t>le </a:t>
            </a:r>
            <a:r>
              <a:rPr lang="en-GB" i="1" dirty="0" err="1">
                <a:solidFill>
                  <a:schemeClr val="tx1"/>
                </a:solidFill>
                <a:cs typeface="Calibri" panose="020F0502020204030204" pitchFamily="34" charset="0"/>
              </a:rPr>
              <a:t>gestionnaire</a:t>
            </a:r>
            <a:r>
              <a:rPr lang="en-GB" i="1" dirty="0">
                <a:solidFill>
                  <a:schemeClr val="tx1"/>
                </a:solidFill>
                <a:cs typeface="Calibri" panose="020F0502020204030204" pitchFamily="34" charset="0"/>
              </a:rPr>
              <a:t> de </a:t>
            </a:r>
            <a:r>
              <a:rPr lang="en-GB" i="1" dirty="0" err="1">
                <a:solidFill>
                  <a:schemeClr val="tx1"/>
                </a:solidFill>
                <a:cs typeface="Calibri" panose="020F0502020204030204" pitchFamily="34" charset="0"/>
              </a:rPr>
              <a:t>cas</a:t>
            </a:r>
            <a:r>
              <a:rPr lang="en-GB" i="1" dirty="0">
                <a:solidFill>
                  <a:schemeClr val="tx1"/>
                </a:solidFill>
                <a:cs typeface="Calibri" panose="020F0502020204030204" pitchFamily="34" charset="0"/>
              </a:rPr>
              <a:t> doit utiliser cet outil avec ses clients dans le même espace que celui où il organise toujours ses réunions avec ses clients.</a:t>
            </a:r>
            <a:endParaRPr lang="en-US" i="1" dirty="0"/>
          </a:p>
          <a:p>
            <a:pPr lvl="0"/>
            <a:r>
              <a:rPr lang="en-US" i="1" dirty="0"/>
              <a:t>L'emplacement est très probablement :</a:t>
            </a:r>
          </a:p>
          <a:p>
            <a:pPr lvl="1"/>
            <a:r>
              <a:rPr lang="en-US" i="1" dirty="0"/>
              <a:t>Dans les bureaux de l'organisation de le </a:t>
            </a:r>
            <a:r>
              <a:rPr lang="en-US" i="1" dirty="0" err="1"/>
              <a:t>gestionnaire</a:t>
            </a:r>
            <a:r>
              <a:rPr lang="en-US" i="1" dirty="0"/>
              <a:t> de </a:t>
            </a:r>
            <a:r>
              <a:rPr lang="en-US" i="1" dirty="0" err="1"/>
              <a:t>cas</a:t>
            </a:r>
            <a:endParaRPr lang="en-US" i="1" dirty="0"/>
          </a:p>
          <a:p>
            <a:pPr lvl="1"/>
            <a:r>
              <a:rPr lang="en-US" i="1" dirty="0"/>
              <a:t>Dans les bureaux d'une organisation partenaire</a:t>
            </a:r>
          </a:p>
          <a:p>
            <a:pPr lvl="1"/>
            <a:r>
              <a:rPr lang="en-US" i="1" dirty="0"/>
              <a:t>Au domicile du client</a:t>
            </a:r>
          </a:p>
          <a:p>
            <a:pPr lvl="0"/>
            <a:r>
              <a:rPr lang="en-US" i="1" dirty="0"/>
              <a:t>Les clients doivent être impliqués dans le choix des lieux de discussion. Chaque client peut avoir une préférence différente. </a:t>
            </a:r>
          </a:p>
          <a:p>
            <a:pPr lvl="0"/>
            <a:r>
              <a:rPr lang="en-US" i="1" dirty="0"/>
              <a:t>Quatre facteurs principaux doivent être pris en compte dans le choix de l'emplacement</a:t>
            </a:r>
          </a:p>
          <a:p>
            <a:pPr lvl="1"/>
            <a:r>
              <a:rPr lang="en-US" b="1" i="1" dirty="0"/>
              <a:t>Respect des normes de sauvegarde</a:t>
            </a:r>
          </a:p>
          <a:p>
            <a:pPr lvl="2"/>
            <a:r>
              <a:rPr lang="en-US" i="1" dirty="0"/>
              <a:t>L'espace doit permettre de respecter les procédures de sauvegarde de l'organisation. </a:t>
            </a:r>
          </a:p>
          <a:p>
            <a:pPr lvl="2"/>
            <a:r>
              <a:rPr lang="en-US" i="1" dirty="0"/>
              <a:t>Lorsque des enfants participent à la réunion, le </a:t>
            </a:r>
            <a:r>
              <a:rPr lang="en-US" i="1" dirty="0" err="1"/>
              <a:t>gestionnaire</a:t>
            </a:r>
            <a:r>
              <a:rPr lang="en-US" i="1" dirty="0"/>
              <a:t> de </a:t>
            </a:r>
            <a:r>
              <a:rPr lang="en-US" i="1" dirty="0" err="1"/>
              <a:t>cas</a:t>
            </a:r>
            <a:r>
              <a:rPr lang="en-US" i="1" dirty="0"/>
              <a:t> doit être visible pour les autres, de sorte qu'aucun comportement inacceptable ne puisse être observé.  </a:t>
            </a:r>
          </a:p>
          <a:p>
            <a:pPr lvl="1"/>
            <a:r>
              <a:rPr lang="en-US" b="1" i="1" dirty="0"/>
              <a:t>Accessibilité</a:t>
            </a:r>
          </a:p>
          <a:p>
            <a:pPr lvl="2"/>
            <a:r>
              <a:rPr lang="en-US" i="1" dirty="0"/>
              <a:t>Il convient de choisir des lieux auxquels le client et les personnes qui l'accompagnent peuvent accéder facilement, en toute sécurité et en toute confidentialité. </a:t>
            </a:r>
          </a:p>
          <a:p>
            <a:pPr lvl="2"/>
            <a:r>
              <a:rPr lang="en-US" i="1" dirty="0"/>
              <a:t>Il faut tenir compte à la fois de l'espace physique et de l'itinéraire à emprunter pour s'y rendre et en revenir. </a:t>
            </a:r>
          </a:p>
          <a:p>
            <a:pPr lvl="2"/>
            <a:r>
              <a:rPr lang="en-US" i="1" dirty="0"/>
              <a:t>Par exemple : 1) Les clients souffrant d'un handicap physique doivent avoir accès à un moyen de transport pour se rendre dans l'espace et doivent être physiquement en mesure d'y pénétrer. 2) Les clients d'un certain sexe ou d'une certaine origine ethnique ne doivent pas être exposés à des risques élevés de violence sur le chemin de l'espace ou dans l'espace. </a:t>
            </a:r>
          </a:p>
          <a:p>
            <a:pPr lvl="1"/>
            <a:r>
              <a:rPr lang="en-US" b="1" i="1" dirty="0"/>
              <a:t>Sécurité</a:t>
            </a:r>
          </a:p>
          <a:p>
            <a:pPr lvl="2"/>
            <a:r>
              <a:rPr lang="en-US" i="1" dirty="0"/>
              <a:t>L'utilisation de l'outil doit avoir lieu dans un endroit où la confidentialité de le </a:t>
            </a:r>
            <a:r>
              <a:rPr lang="en-US" i="1" dirty="0" err="1"/>
              <a:t>gestionnaire</a:t>
            </a:r>
            <a:r>
              <a:rPr lang="en-US" i="1" dirty="0"/>
              <a:t> de </a:t>
            </a:r>
            <a:r>
              <a:rPr lang="en-US" i="1" dirty="0" err="1"/>
              <a:t>cas</a:t>
            </a:r>
            <a:r>
              <a:rPr lang="en-US" i="1" dirty="0"/>
              <a:t>, du client et des membres de son foyer peut être préservée.</a:t>
            </a:r>
          </a:p>
          <a:p>
            <a:pPr marL="0" indent="0">
              <a:buNone/>
            </a:pPr>
            <a:endParaRPr lang="en-US" i="1" dirty="0"/>
          </a:p>
          <a:p>
            <a:pPr marL="0" indent="0">
              <a:buNone/>
            </a:pPr>
            <a:r>
              <a:rPr lang="en-US" b="1" dirty="0"/>
              <a:t>SUITE </a:t>
            </a:r>
            <a:r>
              <a:rPr lang="en-US" b="1" dirty="0">
                <a:sym typeface="Wingdings" panose="05000000000000000000" pitchFamily="2" charset="2"/>
              </a:rPr>
              <a:t></a:t>
            </a:r>
            <a:endParaRPr lang="en-US" b="1" dirty="0"/>
          </a:p>
        </p:txBody>
      </p:sp>
      <p:sp>
        <p:nvSpPr>
          <p:cNvPr id="6" name="Slide Image Placeholder 5">
            <a:extLst>
              <a:ext uri="{FF2B5EF4-FFF2-40B4-BE49-F238E27FC236}">
                <a16:creationId xmlns:a16="http://schemas.microsoft.com/office/drawing/2014/main" id="{529B1BF7-F84A-F9A3-F10F-CA108F1E0B33}"/>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22ADF3D9-5AD6-F29A-08F5-EE039047EDB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94</a:t>
            </a:fld>
            <a:endParaRPr lang="en-US" sz="1200" dirty="0">
              <a:latin typeface="+mn-lt"/>
            </a:endParaRPr>
          </a:p>
        </p:txBody>
      </p:sp>
    </p:spTree>
    <p:extLst>
      <p:ext uri="{BB962C8B-B14F-4D97-AF65-F5344CB8AC3E}">
        <p14:creationId xmlns:p14="http://schemas.microsoft.com/office/powerpoint/2010/main" val="50605069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9" y="460375"/>
            <a:ext cx="6143624" cy="9211333"/>
          </a:xfrm>
        </p:spPr>
        <p:txBody>
          <a:bodyPr/>
          <a:lstStyle/>
          <a:p>
            <a:pPr lvl="1"/>
            <a:r>
              <a:rPr lang="en-US" b="1" i="1" dirty="0"/>
              <a:t>Vie privée et confidentialité</a:t>
            </a:r>
          </a:p>
          <a:p>
            <a:pPr lvl="2"/>
            <a:r>
              <a:rPr lang="en-US" i="1" dirty="0"/>
              <a:t>Les réunions de gestion de cas doivent se dérouler dans un espace garantissant la confidentialité. </a:t>
            </a:r>
          </a:p>
          <a:p>
            <a:pPr lvl="2"/>
            <a:r>
              <a:rPr lang="en-US" i="1" dirty="0"/>
              <a:t>Les personnes qui se trouvent à l'extérieur de la salle ne doivent pas être en mesure d'entendre les discussions qui se déroulent à l'intérieur.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1" dirty="0"/>
              <a:t>Il peut être nécessaire de mener les discussions par téléphone</a:t>
            </a:r>
            <a:endParaRPr lang="en-US" i="1" noProof="0" dirty="0"/>
          </a:p>
          <a:p>
            <a:pPr marL="625475"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i="1" dirty="0"/>
              <a:t>Cela peut être dû à des risques généralisés permanents qui ne peuvent être atténués.</a:t>
            </a:r>
          </a:p>
          <a:p>
            <a:pPr lvl="1"/>
            <a:r>
              <a:rPr lang="en-US" i="1" dirty="0"/>
              <a:t>Par exemple, lorsqu'une région est touchée par une épidémie de maladie infectieuse (par exemple COVID), par des problèmes de sécurité persistants ou par un conflit actif. </a:t>
            </a:r>
          </a:p>
        </p:txBody>
      </p:sp>
      <p:sp>
        <p:nvSpPr>
          <p:cNvPr id="7" name="Google Shape;725;p48:notes">
            <a:extLst>
              <a:ext uri="{FF2B5EF4-FFF2-40B4-BE49-F238E27FC236}">
                <a16:creationId xmlns:a16="http://schemas.microsoft.com/office/drawing/2014/main" id="{22ADF3D9-5AD6-F29A-08F5-EE039047EDB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95</a:t>
            </a:fld>
            <a:endParaRPr lang="en-US" sz="1200" dirty="0">
              <a:latin typeface="+mn-lt"/>
            </a:endParaRPr>
          </a:p>
        </p:txBody>
      </p:sp>
    </p:spTree>
    <p:extLst>
      <p:ext uri="{BB962C8B-B14F-4D97-AF65-F5344CB8AC3E}">
        <p14:creationId xmlns:p14="http://schemas.microsoft.com/office/powerpoint/2010/main" val="212915427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EXPLICATION</a:t>
            </a:r>
            <a:endParaRPr lang="en-US" dirty="0"/>
          </a:p>
          <a:p>
            <a:r>
              <a:rPr lang="en-US" i="1" dirty="0"/>
              <a:t>Lorsque vous parlez des dépenses du ménage, rappelez au client qu'il doit prendre en compte l'ensemble des besoins de tous les membres du ménage. </a:t>
            </a:r>
          </a:p>
          <a:p>
            <a:pPr lvl="0"/>
            <a:r>
              <a:rPr lang="en-US" i="1" dirty="0"/>
              <a:t>Demandez toujours s'il y a des besoins spécifiques pour certaines personnes dans le ménage</a:t>
            </a:r>
          </a:p>
        </p:txBody>
      </p:sp>
      <p:sp>
        <p:nvSpPr>
          <p:cNvPr id="6" name="Slide Image Placeholder 5">
            <a:extLst>
              <a:ext uri="{FF2B5EF4-FFF2-40B4-BE49-F238E27FC236}">
                <a16:creationId xmlns:a16="http://schemas.microsoft.com/office/drawing/2014/main" id="{D0AD12B0-03BB-5A58-55EE-EEC767627073}"/>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AF03899C-37D2-5C36-6C98-9B225F4C823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96</a:t>
            </a:fld>
            <a:endParaRPr lang="en-US" sz="1200" dirty="0">
              <a:latin typeface="+mn-lt"/>
            </a:endParaRPr>
          </a:p>
        </p:txBody>
      </p:sp>
    </p:spTree>
    <p:extLst>
      <p:ext uri="{BB962C8B-B14F-4D97-AF65-F5344CB8AC3E}">
        <p14:creationId xmlns:p14="http://schemas.microsoft.com/office/powerpoint/2010/main" val="409198576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S'ADAPTER AU CONTEXTE</a:t>
            </a:r>
          </a:p>
          <a:p>
            <a:r>
              <a:rPr lang="en-US" dirty="0"/>
              <a:t>Retirer cette diapositive dans les contextes où les familles ne reçoivent pas de CVA. </a:t>
            </a:r>
          </a:p>
          <a:p>
            <a:pPr marL="0" indent="0">
              <a:buNone/>
            </a:pPr>
            <a:r>
              <a:rPr lang="en-US" dirty="0"/>
              <a:t>______________________________________________________________________________</a:t>
            </a:r>
          </a:p>
          <a:p>
            <a:pPr marL="0" indent="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EXPLICATION</a:t>
            </a:r>
            <a:endParaRPr lang="en-US" dirty="0"/>
          </a:p>
          <a:p>
            <a:r>
              <a:rPr lang="en-US" i="1" dirty="0"/>
              <a:t>Il existe plusieurs scripts que vous pouvez utiliser pour soutenir les conversations avec les familles avant et après qu'elles aient reçu une aide en espèces. </a:t>
            </a:r>
          </a:p>
          <a:p>
            <a:pPr lvl="1"/>
            <a:r>
              <a:rPr lang="en-US" i="1" dirty="0"/>
              <a:t>Ils sont disponibles dans la boîte à outils Money Matters.</a:t>
            </a:r>
          </a:p>
          <a:p>
            <a:pPr lvl="0"/>
            <a:r>
              <a:rPr lang="en-US" i="1" noProof="0" dirty="0"/>
              <a:t>Il existe différents intervalles de temps pour soutenir le client</a:t>
            </a:r>
          </a:p>
          <a:p>
            <a:pPr lvl="1"/>
            <a:r>
              <a:rPr lang="en-US" i="1" noProof="0" dirty="0"/>
              <a:t>Tous ces éléments doivent être pris en compte dans les réunions permanentes des </a:t>
            </a:r>
            <a:r>
              <a:rPr lang="en-US" i="1" noProof="0" dirty="0" err="1"/>
              <a:t>gestionnaires</a:t>
            </a:r>
            <a:r>
              <a:rPr lang="en-US" i="1" noProof="0" dirty="0"/>
              <a:t> de </a:t>
            </a:r>
            <a:r>
              <a:rPr lang="en-US" i="1" noProof="0" dirty="0" err="1"/>
              <a:t>cas</a:t>
            </a:r>
            <a:r>
              <a:rPr lang="en-US" i="1" noProof="0" dirty="0"/>
              <a:t>.</a:t>
            </a:r>
          </a:p>
          <a:p>
            <a:pPr lvl="1"/>
            <a:r>
              <a:rPr lang="en-US" i="1" noProof="0" dirty="0"/>
              <a:t>C'est à le </a:t>
            </a:r>
            <a:r>
              <a:rPr lang="en-US" i="1" noProof="0" dirty="0" err="1"/>
              <a:t>gestionnaire</a:t>
            </a:r>
            <a:r>
              <a:rPr lang="en-US" i="1" noProof="0" dirty="0"/>
              <a:t> de </a:t>
            </a:r>
            <a:r>
              <a:rPr lang="en-US" i="1" noProof="0" dirty="0" err="1"/>
              <a:t>cas</a:t>
            </a:r>
            <a:r>
              <a:rPr lang="en-US" i="1" noProof="0" dirty="0"/>
              <a:t> et au client de décider de la fréquence à laquelle ils veulent utiliser l'outil.</a:t>
            </a:r>
          </a:p>
          <a:p>
            <a:pPr lvl="1"/>
            <a:r>
              <a:rPr lang="en-US" i="1" noProof="0" dirty="0"/>
              <a:t>Il est recommandé de rencontrer le client : </a:t>
            </a:r>
          </a:p>
          <a:p>
            <a:pPr lvl="2"/>
            <a:r>
              <a:rPr lang="en-US" i="1" noProof="0" dirty="0"/>
              <a:t>Une semaine avant la distribution</a:t>
            </a:r>
          </a:p>
          <a:p>
            <a:pPr lvl="2"/>
            <a:r>
              <a:rPr lang="en-US" i="1" noProof="0" dirty="0"/>
              <a:t>Idéalement dans un délai de 1 à 2 jours après la distribution</a:t>
            </a:r>
          </a:p>
          <a:p>
            <a:pPr lvl="2"/>
            <a:r>
              <a:rPr lang="en-US" i="1" noProof="0" dirty="0"/>
              <a:t>À intervalles réguliers pendant la durée du programme</a:t>
            </a:r>
          </a:p>
          <a:p>
            <a:pPr lvl="2"/>
            <a:r>
              <a:rPr lang="en-US" i="1" noProof="0" dirty="0"/>
              <a:t>Dans un délai d'un mois après la fin de la dernière distribution</a:t>
            </a:r>
            <a:endParaRPr lang="en-US" i="1" dirty="0"/>
          </a:p>
        </p:txBody>
      </p:sp>
      <p:sp>
        <p:nvSpPr>
          <p:cNvPr id="6" name="Slide Image Placeholder 5">
            <a:extLst>
              <a:ext uri="{FF2B5EF4-FFF2-40B4-BE49-F238E27FC236}">
                <a16:creationId xmlns:a16="http://schemas.microsoft.com/office/drawing/2014/main" id="{F9A5D4A4-D347-C207-3DA9-CE595E2FC85A}"/>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EF9545E0-8E62-4AE4-E171-C46AE343FDD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97</a:t>
            </a:fld>
            <a:endParaRPr lang="en-US" sz="1200" dirty="0">
              <a:latin typeface="+mn-lt"/>
            </a:endParaRPr>
          </a:p>
        </p:txBody>
      </p:sp>
    </p:spTree>
    <p:extLst>
      <p:ext uri="{BB962C8B-B14F-4D97-AF65-F5344CB8AC3E}">
        <p14:creationId xmlns:p14="http://schemas.microsoft.com/office/powerpoint/2010/main" val="395777839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EXPLICATION</a:t>
            </a:r>
            <a:endParaRPr lang="en-US" dirty="0"/>
          </a:p>
          <a:p>
            <a:r>
              <a:rPr lang="en-US" i="1" dirty="0"/>
              <a:t>Cinq outils sont disponibles dans la boîte à outils "Money Matters". </a:t>
            </a:r>
          </a:p>
          <a:p>
            <a:r>
              <a:rPr lang="en-US" i="1" dirty="0"/>
              <a:t>Nous examinerons ensemble plus en détail les outils 1 à 4.</a:t>
            </a:r>
          </a:p>
        </p:txBody>
      </p:sp>
      <p:sp>
        <p:nvSpPr>
          <p:cNvPr id="6" name="Slide Image Placeholder 5">
            <a:extLst>
              <a:ext uri="{FF2B5EF4-FFF2-40B4-BE49-F238E27FC236}">
                <a16:creationId xmlns:a16="http://schemas.microsoft.com/office/drawing/2014/main" id="{88D52250-29B5-8C08-5104-F1263ED23F88}"/>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4688B9CE-8060-AE9E-5E1A-5DF5DCC22E0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98</a:t>
            </a:fld>
            <a:endParaRPr lang="en-US" sz="1200" dirty="0">
              <a:latin typeface="+mn-lt"/>
            </a:endParaRPr>
          </a:p>
        </p:txBody>
      </p:sp>
    </p:spTree>
    <p:extLst>
      <p:ext uri="{BB962C8B-B14F-4D97-AF65-F5344CB8AC3E}">
        <p14:creationId xmlns:p14="http://schemas.microsoft.com/office/powerpoint/2010/main" val="373278642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S'ADAPTER AU CONTEXTE</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effectLst/>
              </a:rPr>
              <a:t>Pour la traduction, l'image peut être éditée dans la version Word de la boîte à outils sur les questions d'argent et transférée dans le PPT.</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effectLst/>
              </a:rPr>
              <a:t>Voir la page 30 ici </a:t>
            </a:r>
            <a:r>
              <a:rPr lang="en-US" dirty="0">
                <a:effectLst/>
                <a:hlinkClick r:id="rId3"/>
              </a:rPr>
              <a:t>: </a:t>
            </a:r>
            <a:r>
              <a:rPr lang="en-US" dirty="0">
                <a:effectLst/>
              </a:rPr>
              <a:t>https://resourcecentre.savethechildren.net/pdf/Money-Matters-Toolkit-Word.docx/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effectLst/>
              </a:rPr>
              <a:t>Les versions arabe, espagnole, française et ukrainienne existent déjà ici : </a:t>
            </a:r>
            <a:br>
              <a:rPr lang="en-US" dirty="0">
                <a:effectLst/>
              </a:rPr>
            </a:br>
            <a:r>
              <a:rPr lang="en-US" dirty="0">
                <a:effectLst/>
                <a:hlinkClick r:id="rId4"/>
              </a:rPr>
              <a:t>https://resourcecentre.savethechildren.net/document/money-matters-toolkit-caseworkers-support-adult-and-adolescent-clients-basic-money/ </a:t>
            </a:r>
            <a:endParaRPr lang="en-US" b="0" dirty="0">
              <a:effectLst/>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______________________________________________________________________________</a:t>
            </a: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US" b="1" noProof="0"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t>EXPLICATION</a:t>
            </a:r>
            <a:endParaRPr lang="en-US" dirty="0"/>
          </a:p>
          <a:p>
            <a:r>
              <a:rPr lang="en-US" i="1" dirty="0"/>
              <a:t>L'outil 1 est destiné à être utilisé par le </a:t>
            </a:r>
            <a:r>
              <a:rPr lang="en-US" i="1" dirty="0" err="1"/>
              <a:t>gestionnaire</a:t>
            </a:r>
            <a:r>
              <a:rPr lang="en-US" i="1" dirty="0"/>
              <a:t> de </a:t>
            </a:r>
            <a:r>
              <a:rPr lang="en-US" i="1" dirty="0" err="1"/>
              <a:t>cas</a:t>
            </a:r>
            <a:r>
              <a:rPr lang="en-US" i="1" dirty="0"/>
              <a:t> avec le client.</a:t>
            </a:r>
          </a:p>
          <a:p>
            <a:r>
              <a:rPr lang="en-US" i="0" dirty="0"/>
              <a:t>Guidez les participants vers la </a:t>
            </a:r>
            <a:r>
              <a:rPr lang="en-US" b="1" i="0" dirty="0"/>
              <a:t>page 49 du manuel : Outil 1 - Quels sont les besoins de l'enfant et de la famille ?</a:t>
            </a:r>
          </a:p>
          <a:p>
            <a:r>
              <a:rPr lang="en-US" i="1" dirty="0"/>
              <a:t>Le diagramme présente les différentes catégories de dépenses liées au soutien d'une famille et d'un ou plusieurs enfants.</a:t>
            </a:r>
          </a:p>
          <a:p>
            <a:r>
              <a:rPr lang="en-US" i="1" dirty="0"/>
              <a:t>En utilisant l'outil, le </a:t>
            </a:r>
            <a:r>
              <a:rPr lang="en-US" i="1" dirty="0" err="1"/>
              <a:t>gestionnaire</a:t>
            </a:r>
            <a:r>
              <a:rPr lang="en-US" i="1" dirty="0"/>
              <a:t> de </a:t>
            </a:r>
            <a:r>
              <a:rPr lang="en-US" i="1" dirty="0" err="1"/>
              <a:t>cas</a:t>
            </a:r>
            <a:r>
              <a:rPr lang="en-US" i="1" dirty="0"/>
              <a:t> peut aider le client à réfléchir à l'ensemble des coûts encourus pour répondre à ses besoins et à ceux de son ménage.</a:t>
            </a:r>
          </a:p>
        </p:txBody>
      </p:sp>
      <p:sp>
        <p:nvSpPr>
          <p:cNvPr id="6" name="Slide Image Placeholder 5">
            <a:extLst>
              <a:ext uri="{FF2B5EF4-FFF2-40B4-BE49-F238E27FC236}">
                <a16:creationId xmlns:a16="http://schemas.microsoft.com/office/drawing/2014/main" id="{8A614068-562F-37BA-648E-249BA589C3A8}"/>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DEFBE131-0A36-230F-BB81-31A1C308E0BC}"/>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99</a:t>
            </a:fld>
            <a:endParaRPr lang="en-US" sz="1200" dirty="0">
              <a:latin typeface="+mn-lt"/>
            </a:endParaRPr>
          </a:p>
        </p:txBody>
      </p:sp>
    </p:spTree>
    <p:extLst>
      <p:ext uri="{BB962C8B-B14F-4D97-AF65-F5344CB8AC3E}">
        <p14:creationId xmlns:p14="http://schemas.microsoft.com/office/powerpoint/2010/main" val="3254642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solidFill>
          <a:schemeClr val="accent3">
            <a:lumMod val="75000"/>
          </a:schemeClr>
        </a:solidFill>
        <a:effectLst/>
      </p:bgPr>
    </p:bg>
    <p:spTree>
      <p:nvGrpSpPr>
        <p:cNvPr id="1" name="Shape 13"/>
        <p:cNvGrpSpPr/>
        <p:nvPr/>
      </p:nvGrpSpPr>
      <p:grpSpPr>
        <a:xfrm>
          <a:off x="0" y="0"/>
          <a:ext cx="0" cy="0"/>
          <a:chOff x="0" y="0"/>
          <a:chExt cx="0" cy="0"/>
        </a:xfrm>
      </p:grpSpPr>
      <p:sp>
        <p:nvSpPr>
          <p:cNvPr id="14" name="Google Shape;14;p28"/>
          <p:cNvSpPr/>
          <p:nvPr/>
        </p:nvSpPr>
        <p:spPr>
          <a:xfrm rot="1782986">
            <a:off x="657418" y="1353464"/>
            <a:ext cx="4749573" cy="4094457"/>
          </a:xfrm>
          <a:prstGeom prst="hexagon">
            <a:avLst>
              <a:gd name="adj" fmla="val 28965"/>
              <a:gd name="vf" fmla="val 115470"/>
            </a:avLst>
          </a:prstGeom>
          <a:solidFill>
            <a:schemeClr val="accent3">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5" name="Google Shape;15;p28"/>
          <p:cNvSpPr txBox="1">
            <a:spLocks noGrp="1"/>
          </p:cNvSpPr>
          <p:nvPr>
            <p:ph type="title"/>
          </p:nvPr>
        </p:nvSpPr>
        <p:spPr>
          <a:xfrm>
            <a:off x="1024548" y="3099692"/>
            <a:ext cx="4015311" cy="562168"/>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800"/>
              <a:buFont typeface="Garamond"/>
              <a:buNone/>
              <a:defRPr sz="4800" b="1">
                <a:solidFill>
                  <a:schemeClr val="lt1"/>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userDrawn="1">
  <p:cSld name="Custom Layout">
    <p:bg>
      <p:bgPr>
        <a:solidFill>
          <a:schemeClr val="accent3">
            <a:lumMod val="75000"/>
          </a:schemeClr>
        </a:solidFill>
        <a:effectLst/>
      </p:bgPr>
    </p:bg>
    <p:spTree>
      <p:nvGrpSpPr>
        <p:cNvPr id="1" name="Shape 16"/>
        <p:cNvGrpSpPr/>
        <p:nvPr/>
      </p:nvGrpSpPr>
      <p:grpSpPr>
        <a:xfrm>
          <a:off x="0" y="0"/>
          <a:ext cx="0" cy="0"/>
          <a:chOff x="0" y="0"/>
          <a:chExt cx="0" cy="0"/>
        </a:xfrm>
      </p:grpSpPr>
      <p:sp>
        <p:nvSpPr>
          <p:cNvPr id="2" name="Google Shape;18;p43">
            <a:extLst>
              <a:ext uri="{FF2B5EF4-FFF2-40B4-BE49-F238E27FC236}">
                <a16:creationId xmlns:a16="http://schemas.microsoft.com/office/drawing/2014/main" id="{ED6634E4-A64F-DB48-9557-03D7CEAFE847}"/>
              </a:ext>
            </a:extLst>
          </p:cNvPr>
          <p:cNvSpPr txBox="1">
            <a:spLocks noGrp="1"/>
          </p:cNvSpPr>
          <p:nvPr>
            <p:ph type="title"/>
          </p:nvPr>
        </p:nvSpPr>
        <p:spPr>
          <a:xfrm>
            <a:off x="796384" y="3099692"/>
            <a:ext cx="10042851" cy="56216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800"/>
              <a:buFont typeface="Garamond"/>
              <a:buNone/>
              <a:defRPr sz="5400" b="1">
                <a:solidFill>
                  <a:schemeClr val="lt1"/>
                </a:solidFill>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9"/>
        <p:cNvGrpSpPr/>
        <p:nvPr/>
      </p:nvGrpSpPr>
      <p:grpSpPr>
        <a:xfrm>
          <a:off x="0" y="0"/>
          <a:ext cx="0" cy="0"/>
          <a:chOff x="0" y="0"/>
          <a:chExt cx="0" cy="0"/>
        </a:xfrm>
      </p:grpSpPr>
      <p:sp>
        <p:nvSpPr>
          <p:cNvPr id="20" name="Google Shape;20;p30"/>
          <p:cNvSpPr/>
          <p:nvPr/>
        </p:nvSpPr>
        <p:spPr>
          <a:xfrm>
            <a:off x="0" y="-1"/>
            <a:ext cx="12192000" cy="985520"/>
          </a:xfrm>
          <a:prstGeom prst="rect">
            <a:avLst/>
          </a:prstGeom>
          <a:solidFill>
            <a:schemeClr val="accent3">
              <a:lumMod val="20000"/>
              <a:lumOff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2" name="Google Shape;22;p30"/>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39A2A1"/>
              </a:buClr>
              <a:buSzPts val="3200"/>
              <a:buFont typeface="Arial"/>
              <a:buNone/>
              <a:defRPr sz="3200" b="1">
                <a:solidFill>
                  <a:schemeClr val="accent3">
                    <a:lumMod val="75000"/>
                  </a:schemeClr>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pic>
        <p:nvPicPr>
          <p:cNvPr id="2" name="Picture 1">
            <a:extLst>
              <a:ext uri="{FF2B5EF4-FFF2-40B4-BE49-F238E27FC236}">
                <a16:creationId xmlns:a16="http://schemas.microsoft.com/office/drawing/2014/main" id="{3972BAAE-4213-F8FE-EE5E-D5643F2870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6230028"/>
            <a:ext cx="349714" cy="402608"/>
          </a:xfrm>
          <a:prstGeom prst="rect">
            <a:avLst/>
          </a:prstGeom>
        </p:spPr>
      </p:pic>
      <p:sp>
        <p:nvSpPr>
          <p:cNvPr id="3" name="Rectangle 2">
            <a:extLst>
              <a:ext uri="{FF2B5EF4-FFF2-40B4-BE49-F238E27FC236}">
                <a16:creationId xmlns:a16="http://schemas.microsoft.com/office/drawing/2014/main" id="{F05990A7-1BB8-523D-146D-3FEA47590CC0}"/>
              </a:ext>
            </a:extLst>
          </p:cNvPr>
          <p:cNvSpPr/>
          <p:nvPr userDrawn="1"/>
        </p:nvSpPr>
        <p:spPr>
          <a:xfrm>
            <a:off x="766809" y="6277443"/>
            <a:ext cx="9707227" cy="307777"/>
          </a:xfrm>
          <a:prstGeom prst="rect">
            <a:avLst/>
          </a:prstGeom>
        </p:spPr>
        <p:txBody>
          <a:bodyPr wrap="square">
            <a:spAutoFit/>
          </a:bodyPr>
          <a:lstStyle/>
          <a:p>
            <a:pPr marL="0" marR="0" lvl="0" indent="0" algn="l" rtl="0">
              <a:spcBef>
                <a:spcPts val="0"/>
              </a:spcBef>
              <a:spcAft>
                <a:spcPts val="0"/>
              </a:spcAft>
              <a:buNone/>
            </a:pPr>
            <a:r>
              <a:rPr lang="en-US" sz="1400" b="0" i="0" u="none" strike="noStrike" cap="none" dirty="0" err="1">
                <a:solidFill>
                  <a:schemeClr val="bg1">
                    <a:lumMod val="75000"/>
                  </a:schemeClr>
                </a:solidFill>
                <a:latin typeface="Arial" panose="020B0604020202020204" pitchFamily="34" charset="0"/>
                <a:ea typeface="Calibri"/>
                <a:cs typeface="Arial" panose="020B0604020202020204" pitchFamily="34" charset="0"/>
                <a:sym typeface="Calibri"/>
              </a:rPr>
              <a:t>Niveau</a:t>
            </a:r>
            <a:r>
              <a:rPr lang="en-US" sz="1400" b="0" i="0" u="none" strike="noStrike" cap="none" dirty="0">
                <a:solidFill>
                  <a:schemeClr val="bg1">
                    <a:lumMod val="75000"/>
                  </a:schemeClr>
                </a:solidFill>
                <a:latin typeface="Arial" panose="020B0604020202020204" pitchFamily="34" charset="0"/>
                <a:ea typeface="Calibri"/>
                <a:cs typeface="Arial" panose="020B0604020202020204" pitchFamily="34" charset="0"/>
                <a:sym typeface="Calibri"/>
              </a:rPr>
              <a:t> 3: </a:t>
            </a:r>
            <a:r>
              <a:rPr lang="en-US" sz="1400" b="1" i="0" u="none" strike="noStrike" cap="none" dirty="0" err="1">
                <a:solidFill>
                  <a:schemeClr val="bg1">
                    <a:lumMod val="75000"/>
                  </a:schemeClr>
                </a:solidFill>
                <a:latin typeface="Arial" panose="020B0604020202020204" pitchFamily="34" charset="0"/>
                <a:ea typeface="Calibri"/>
                <a:cs typeface="Arial" panose="020B0604020202020204" pitchFamily="34" charset="0"/>
                <a:sym typeface="Calibri"/>
              </a:rPr>
              <a:t>Renforcement</a:t>
            </a:r>
            <a:r>
              <a:rPr lang="en-US" sz="1400" b="1" i="0" u="none" strike="noStrike" cap="none" dirty="0">
                <a:solidFill>
                  <a:schemeClr val="bg1">
                    <a:lumMod val="75000"/>
                  </a:schemeClr>
                </a:solidFill>
                <a:latin typeface="Arial" panose="020B0604020202020204" pitchFamily="34" charset="0"/>
                <a:ea typeface="Calibri"/>
                <a:cs typeface="Arial" panose="020B0604020202020204" pitchFamily="34" charset="0"/>
                <a:sym typeface="Calibri"/>
              </a:rPr>
              <a:t> de la </a:t>
            </a:r>
            <a:r>
              <a:rPr lang="en-US" sz="1400" b="1" i="0" u="none" strike="noStrike" cap="none" dirty="0" err="1">
                <a:solidFill>
                  <a:schemeClr val="bg1">
                    <a:lumMod val="75000"/>
                  </a:schemeClr>
                </a:solidFill>
                <a:latin typeface="Arial" panose="020B0604020202020204" pitchFamily="34" charset="0"/>
                <a:ea typeface="Calibri"/>
                <a:cs typeface="Arial" panose="020B0604020202020204" pitchFamily="34" charset="0"/>
                <a:sym typeface="Calibri"/>
              </a:rPr>
              <a:t>famille</a:t>
            </a:r>
            <a:r>
              <a:rPr lang="en-US" sz="1400" b="1" i="0" u="none" strike="noStrike" cap="none" dirty="0">
                <a:solidFill>
                  <a:schemeClr val="bg1">
                    <a:lumMod val="75000"/>
                  </a:schemeClr>
                </a:solidFill>
                <a:latin typeface="Arial" panose="020B0604020202020204" pitchFamily="34" charset="0"/>
                <a:ea typeface="Calibri"/>
                <a:cs typeface="Arial" panose="020B0604020202020204" pitchFamily="34" charset="0"/>
                <a:sym typeface="Calibri"/>
              </a:rPr>
              <a:t>|  </a:t>
            </a:r>
            <a:r>
              <a:rPr lang="en-US" sz="1400" b="0" i="0" u="none" strike="noStrike" cap="none" dirty="0">
                <a:solidFill>
                  <a:schemeClr val="bg1">
                    <a:lumMod val="75000"/>
                  </a:schemeClr>
                </a:solidFill>
                <a:latin typeface="Arial" panose="020B0604020202020204" pitchFamily="34" charset="0"/>
                <a:ea typeface="Calibri"/>
                <a:cs typeface="Arial" panose="020B0604020202020204" pitchFamily="34" charset="0"/>
                <a:sym typeface="Calibri"/>
              </a:rPr>
              <a:t>Module 3: </a:t>
            </a:r>
            <a:r>
              <a:rPr lang="en-US" sz="1400" b="1" i="0" u="none" strike="noStrike" cap="none" dirty="0" err="1">
                <a:solidFill>
                  <a:schemeClr val="bg1">
                    <a:lumMod val="75000"/>
                  </a:schemeClr>
                </a:solidFill>
                <a:latin typeface="Arial" panose="020B0604020202020204" pitchFamily="34" charset="0"/>
                <a:ea typeface="Calibri"/>
                <a:cs typeface="Arial" panose="020B0604020202020204" pitchFamily="34" charset="0"/>
                <a:sym typeface="Calibri"/>
              </a:rPr>
              <a:t>Outils</a:t>
            </a:r>
            <a:r>
              <a:rPr lang="en-US" sz="1400" b="1" i="0" u="none" strike="noStrike" cap="none" dirty="0">
                <a:solidFill>
                  <a:schemeClr val="bg1">
                    <a:lumMod val="75000"/>
                  </a:schemeClr>
                </a:solidFill>
                <a:latin typeface="Arial" panose="020B0604020202020204" pitchFamily="34" charset="0"/>
                <a:ea typeface="Calibri"/>
                <a:cs typeface="Arial" panose="020B0604020202020204" pitchFamily="34" charset="0"/>
                <a:sym typeface="Calibri"/>
              </a:rPr>
              <a:t> et techniques pour </a:t>
            </a:r>
            <a:r>
              <a:rPr lang="en-US" sz="1400" b="1" i="0" u="none" strike="noStrike" cap="none" dirty="0" err="1">
                <a:solidFill>
                  <a:schemeClr val="bg1">
                    <a:lumMod val="75000"/>
                  </a:schemeClr>
                </a:solidFill>
                <a:latin typeface="Arial" panose="020B0604020202020204" pitchFamily="34" charset="0"/>
                <a:ea typeface="Calibri"/>
                <a:cs typeface="Arial" panose="020B0604020202020204" pitchFamily="34" charset="0"/>
                <a:sym typeface="Calibri"/>
              </a:rPr>
              <a:t>soutenir</a:t>
            </a:r>
            <a:r>
              <a:rPr lang="en-US" sz="1400" b="1" i="0" u="none" strike="noStrike" cap="none" dirty="0">
                <a:solidFill>
                  <a:schemeClr val="bg1">
                    <a:lumMod val="75000"/>
                  </a:schemeClr>
                </a:solidFill>
                <a:latin typeface="Arial" panose="020B0604020202020204" pitchFamily="34" charset="0"/>
                <a:ea typeface="Calibri"/>
                <a:cs typeface="Arial" panose="020B0604020202020204" pitchFamily="34" charset="0"/>
                <a:sym typeface="Calibri"/>
              </a:rPr>
              <a:t> les aidants et les </a:t>
            </a:r>
            <a:r>
              <a:rPr lang="en-US" sz="1400" b="1" i="0" u="none" strike="noStrike" cap="none" dirty="0" err="1">
                <a:solidFill>
                  <a:schemeClr val="bg1">
                    <a:lumMod val="75000"/>
                  </a:schemeClr>
                </a:solidFill>
                <a:latin typeface="Arial" panose="020B0604020202020204" pitchFamily="34" charset="0"/>
                <a:ea typeface="Calibri"/>
                <a:cs typeface="Arial" panose="020B0604020202020204" pitchFamily="34" charset="0"/>
                <a:sym typeface="Calibri"/>
              </a:rPr>
              <a:t>familles</a:t>
            </a:r>
            <a:endParaRPr lang="en-US" sz="1400" b="1" i="0" u="none" strike="noStrike" cap="none" dirty="0">
              <a:solidFill>
                <a:schemeClr val="bg1">
                  <a:lumMod val="75000"/>
                </a:schemeClr>
              </a:solidFill>
              <a:latin typeface="Arial" panose="020B0604020202020204" pitchFamily="34" charset="0"/>
              <a:ea typeface="Calibri"/>
              <a:cs typeface="Arial" panose="020B0604020202020204" pitchFamily="34" charset="0"/>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0.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2.xml"/><Relationship Id="rId1" Type="http://schemas.openxmlformats.org/officeDocument/2006/relationships/slideLayout" Target="../slideLayouts/slideLayout4.xml"/><Relationship Id="rId4" Type="http://schemas.openxmlformats.org/officeDocument/2006/relationships/image" Target="../media/image16.svg"/></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KNrnZag17Ek&amp;t=1s"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9.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1.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3.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31.sv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9.xml"/><Relationship Id="rId1" Type="http://schemas.openxmlformats.org/officeDocument/2006/relationships/slideLayout" Target="../slideLayouts/slideLayout4.xml"/><Relationship Id="rId4" Type="http://schemas.openxmlformats.org/officeDocument/2006/relationships/image" Target="../media/image33.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0.xml"/><Relationship Id="rId1" Type="http://schemas.openxmlformats.org/officeDocument/2006/relationships/slideLayout" Target="../slideLayouts/slideLayout4.xml"/><Relationship Id="rId4" Type="http://schemas.openxmlformats.org/officeDocument/2006/relationships/image" Target="../media/image35.svg"/></Relationships>
</file>

<file path=ppt/slides/_rels/slide7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1.xml"/><Relationship Id="rId1" Type="http://schemas.openxmlformats.org/officeDocument/2006/relationships/slideLayout" Target="../slideLayouts/slideLayout4.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36.png"/><Relationship Id="rId7" Type="http://schemas.openxmlformats.org/officeDocument/2006/relationships/image" Target="../media/image26.png"/><Relationship Id="rId2" Type="http://schemas.openxmlformats.org/officeDocument/2006/relationships/notesSlide" Target="../notesSlides/notesSlide74.xml"/><Relationship Id="rId1" Type="http://schemas.openxmlformats.org/officeDocument/2006/relationships/slideLayout" Target="../slideLayouts/slideLayout4.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37.svg"/></Relationships>
</file>

<file path=ppt/slides/_rels/slide7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5.xml"/><Relationship Id="rId1" Type="http://schemas.openxmlformats.org/officeDocument/2006/relationships/slideLayout" Target="../slideLayouts/slideLayout4.xml"/><Relationship Id="rId4" Type="http://schemas.openxmlformats.org/officeDocument/2006/relationships/image" Target="../media/image39.sv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7.xml"/><Relationship Id="rId1" Type="http://schemas.openxmlformats.org/officeDocument/2006/relationships/slideLayout" Target="../slideLayouts/slideLayout4.xml"/><Relationship Id="rId4" Type="http://schemas.openxmlformats.org/officeDocument/2006/relationships/image" Target="../media/image39.sv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0.xml"/><Relationship Id="rId1" Type="http://schemas.openxmlformats.org/officeDocument/2006/relationships/slideLayout" Target="../slideLayouts/slideLayout4.xml"/><Relationship Id="rId5" Type="http://schemas.openxmlformats.org/officeDocument/2006/relationships/image" Target="../media/image42.svg"/><Relationship Id="rId4" Type="http://schemas.openxmlformats.org/officeDocument/2006/relationships/image" Target="../media/image41.png"/></Relationships>
</file>

<file path=ppt/slides/_rels/slide9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1.xml"/><Relationship Id="rId1" Type="http://schemas.openxmlformats.org/officeDocument/2006/relationships/slideLayout" Target="../slideLayouts/slideLayout4.xml"/><Relationship Id="rId4" Type="http://schemas.openxmlformats.org/officeDocument/2006/relationships/image" Target="../media/image44.svg"/></Relationships>
</file>

<file path=ppt/slides/_rels/slide92.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92.xml"/><Relationship Id="rId1" Type="http://schemas.openxmlformats.org/officeDocument/2006/relationships/slideLayout" Target="../slideLayouts/slideLayout4.xml"/><Relationship Id="rId6" Type="http://schemas.openxmlformats.org/officeDocument/2006/relationships/image" Target="../media/image48.sv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4.xml"/><Relationship Id="rId1" Type="http://schemas.openxmlformats.org/officeDocument/2006/relationships/slideLayout" Target="../slideLayouts/slideLayout4.xml"/><Relationship Id="rId4" Type="http://schemas.openxmlformats.org/officeDocument/2006/relationships/image" Target="../media/image54.sv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 name="TextBox 1">
            <a:extLst>
              <a:ext uri="{FF2B5EF4-FFF2-40B4-BE49-F238E27FC236}">
                <a16:creationId xmlns:a16="http://schemas.microsoft.com/office/drawing/2014/main" id="{C02CBAA4-3E65-42F0-C594-E6847988FD63}"/>
              </a:ext>
            </a:extLst>
          </p:cNvPr>
          <p:cNvSpPr txBox="1"/>
          <p:nvPr/>
        </p:nvSpPr>
        <p:spPr>
          <a:xfrm>
            <a:off x="935021" y="501812"/>
            <a:ext cx="5828350" cy="4154984"/>
          </a:xfrm>
          <a:prstGeom prst="rect">
            <a:avLst/>
          </a:prstGeom>
          <a:noFill/>
        </p:spPr>
        <p:txBody>
          <a:bodyPr wrap="square" rtlCol="0">
            <a:spAutoFit/>
          </a:bodyPr>
          <a:lstStyle/>
          <a:p>
            <a:r>
              <a:rPr lang="en-US" sz="4800" b="1" dirty="0">
                <a:solidFill>
                  <a:schemeClr val="accent3">
                    <a:lumMod val="75000"/>
                  </a:schemeClr>
                </a:solidFill>
                <a:latin typeface="Garamond" panose="02020404030301010803" pitchFamily="18" charset="0"/>
              </a:rPr>
              <a:t>Outils et techniques pour soutenir les aidants et les familles </a:t>
            </a:r>
          </a:p>
          <a:p>
            <a:endParaRPr lang="en-CA" sz="2400" b="1" spc="300" dirty="0">
              <a:solidFill>
                <a:schemeClr val="accent3">
                  <a:lumMod val="75000"/>
                </a:schemeClr>
              </a:solidFill>
              <a:latin typeface="Garamond" panose="02020404030301010803" pitchFamily="18" charset="0"/>
            </a:endParaRPr>
          </a:p>
          <a:p>
            <a:pPr>
              <a:spcAft>
                <a:spcPts val="1200"/>
              </a:spcAft>
            </a:pPr>
            <a:r>
              <a:rPr lang="en-CA" sz="2400" b="1" spc="300" dirty="0">
                <a:solidFill>
                  <a:schemeClr val="accent3">
                    <a:lumMod val="75000"/>
                  </a:schemeClr>
                </a:solidFill>
                <a:latin typeface="Garamond" panose="02020404030301010803" pitchFamily="18" charset="0"/>
              </a:rPr>
              <a:t>MODULE 3 DU NIVEAU 3 : RENFORCEMENT DE LA FAMILLE DANS LA GESTION DE CAS</a:t>
            </a:r>
          </a:p>
        </p:txBody>
      </p:sp>
      <p:pic>
        <p:nvPicPr>
          <p:cNvPr id="4" name="Picture 3" descr="Logo&#10;&#10;Description automatically generated">
            <a:extLst>
              <a:ext uri="{FF2B5EF4-FFF2-40B4-BE49-F238E27FC236}">
                <a16:creationId xmlns:a16="http://schemas.microsoft.com/office/drawing/2014/main" id="{C4EE4AD0-D270-D0C3-C59C-3E5D4C9613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3079" y="5188859"/>
            <a:ext cx="2405008" cy="923462"/>
          </a:xfrm>
          <a:prstGeom prst="rect">
            <a:avLst/>
          </a:prstGeom>
        </p:spPr>
      </p:pic>
      <p:pic>
        <p:nvPicPr>
          <p:cNvPr id="5" name="Picture 4" descr="Text&#10;&#10;Description automatically generated">
            <a:extLst>
              <a:ext uri="{FF2B5EF4-FFF2-40B4-BE49-F238E27FC236}">
                <a16:creationId xmlns:a16="http://schemas.microsoft.com/office/drawing/2014/main" id="{6EE289B0-F1E9-2E19-95F5-F9D1097E10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892" y="5290500"/>
            <a:ext cx="2405009" cy="685884"/>
          </a:xfrm>
          <a:prstGeom prst="rect">
            <a:avLst/>
          </a:prstGeom>
        </p:spPr>
      </p:pic>
      <p:sp>
        <p:nvSpPr>
          <p:cNvPr id="14" name="Hexagon 13">
            <a:extLst>
              <a:ext uri="{FF2B5EF4-FFF2-40B4-BE49-F238E27FC236}">
                <a16:creationId xmlns:a16="http://schemas.microsoft.com/office/drawing/2014/main" id="{CD34D467-F2F2-645F-9CD3-1E3EA981F070}"/>
              </a:ext>
            </a:extLst>
          </p:cNvPr>
          <p:cNvSpPr/>
          <p:nvPr/>
        </p:nvSpPr>
        <p:spPr>
          <a:xfrm rot="1782986">
            <a:off x="6666718" y="865086"/>
            <a:ext cx="4525250" cy="3901065"/>
          </a:xfrm>
          <a:prstGeom prst="hexagon">
            <a:avLst>
              <a:gd name="adj" fmla="val 28965"/>
              <a:gd name="vf" fmla="val 11547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5" name="Group 14">
            <a:extLst>
              <a:ext uri="{FF2B5EF4-FFF2-40B4-BE49-F238E27FC236}">
                <a16:creationId xmlns:a16="http://schemas.microsoft.com/office/drawing/2014/main" id="{6622A95B-C683-0366-6EC4-14D1A201D9E8}"/>
              </a:ext>
            </a:extLst>
          </p:cNvPr>
          <p:cNvGrpSpPr/>
          <p:nvPr/>
        </p:nvGrpSpPr>
        <p:grpSpPr>
          <a:xfrm>
            <a:off x="7665823" y="1604980"/>
            <a:ext cx="2527039" cy="1976663"/>
            <a:chOff x="7782406" y="2711084"/>
            <a:chExt cx="2129028" cy="1665337"/>
          </a:xfrm>
        </p:grpSpPr>
        <p:grpSp>
          <p:nvGrpSpPr>
            <p:cNvPr id="16" name="Group 15">
              <a:extLst>
                <a:ext uri="{FF2B5EF4-FFF2-40B4-BE49-F238E27FC236}">
                  <a16:creationId xmlns:a16="http://schemas.microsoft.com/office/drawing/2014/main" id="{65D3C3E5-DDE1-FC9C-7CC7-E8F063ABAD62}"/>
                </a:ext>
              </a:extLst>
            </p:cNvPr>
            <p:cNvGrpSpPr/>
            <p:nvPr/>
          </p:nvGrpSpPr>
          <p:grpSpPr>
            <a:xfrm>
              <a:off x="7782406" y="3249833"/>
              <a:ext cx="437746" cy="1126588"/>
              <a:chOff x="7856248" y="2409742"/>
              <a:chExt cx="1359139" cy="3497898"/>
            </a:xfrm>
          </p:grpSpPr>
          <p:sp>
            <p:nvSpPr>
              <p:cNvPr id="26" name="Round Same Side Corner Rectangle 23">
                <a:extLst>
                  <a:ext uri="{FF2B5EF4-FFF2-40B4-BE49-F238E27FC236}">
                    <a16:creationId xmlns:a16="http://schemas.microsoft.com/office/drawing/2014/main" id="{B275D0D2-510E-182D-6E45-11045D36C558}"/>
                  </a:ext>
                </a:extLst>
              </p:cNvPr>
              <p:cNvSpPr/>
              <p:nvPr/>
            </p:nvSpPr>
            <p:spPr>
              <a:xfrm>
                <a:off x="7866215" y="4002301"/>
                <a:ext cx="1343863" cy="1905339"/>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Oval 26">
                <a:extLst>
                  <a:ext uri="{FF2B5EF4-FFF2-40B4-BE49-F238E27FC236}">
                    <a16:creationId xmlns:a16="http://schemas.microsoft.com/office/drawing/2014/main" id="{CF02A10A-383D-C9CB-3D7C-91922557F210}"/>
                  </a:ext>
                </a:extLst>
              </p:cNvPr>
              <p:cNvSpPr/>
              <p:nvPr/>
            </p:nvSpPr>
            <p:spPr>
              <a:xfrm>
                <a:off x="7856248" y="2409742"/>
                <a:ext cx="1359139" cy="1359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7" name="Group 16">
              <a:extLst>
                <a:ext uri="{FF2B5EF4-FFF2-40B4-BE49-F238E27FC236}">
                  <a16:creationId xmlns:a16="http://schemas.microsoft.com/office/drawing/2014/main" id="{DE5BB03B-FD43-ECD9-D180-09B6BF37A47D}"/>
                </a:ext>
              </a:extLst>
            </p:cNvPr>
            <p:cNvGrpSpPr/>
            <p:nvPr/>
          </p:nvGrpSpPr>
          <p:grpSpPr>
            <a:xfrm>
              <a:off x="8356147" y="3116198"/>
              <a:ext cx="437746" cy="1260223"/>
              <a:chOff x="7856248" y="2409742"/>
              <a:chExt cx="1359139" cy="3912816"/>
            </a:xfrm>
          </p:grpSpPr>
          <p:sp>
            <p:nvSpPr>
              <p:cNvPr id="24" name="Round Same Side Corner Rectangle 23">
                <a:extLst>
                  <a:ext uri="{FF2B5EF4-FFF2-40B4-BE49-F238E27FC236}">
                    <a16:creationId xmlns:a16="http://schemas.microsoft.com/office/drawing/2014/main" id="{97436F67-0F65-4485-33E0-6EDCC98044C7}"/>
                  </a:ext>
                </a:extLst>
              </p:cNvPr>
              <p:cNvSpPr/>
              <p:nvPr/>
            </p:nvSpPr>
            <p:spPr>
              <a:xfrm>
                <a:off x="7866215" y="4002302"/>
                <a:ext cx="1343863" cy="2320256"/>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Oval 24">
                <a:extLst>
                  <a:ext uri="{FF2B5EF4-FFF2-40B4-BE49-F238E27FC236}">
                    <a16:creationId xmlns:a16="http://schemas.microsoft.com/office/drawing/2014/main" id="{54B2A619-5494-41CF-B52D-51215B6AA446}"/>
                  </a:ext>
                </a:extLst>
              </p:cNvPr>
              <p:cNvSpPr/>
              <p:nvPr/>
            </p:nvSpPr>
            <p:spPr>
              <a:xfrm>
                <a:off x="7856248" y="2409742"/>
                <a:ext cx="1359139" cy="1359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8" name="Group 17">
              <a:extLst>
                <a:ext uri="{FF2B5EF4-FFF2-40B4-BE49-F238E27FC236}">
                  <a16:creationId xmlns:a16="http://schemas.microsoft.com/office/drawing/2014/main" id="{030D0711-7C61-F789-E75C-8BF3CE6443B9}"/>
                </a:ext>
              </a:extLst>
            </p:cNvPr>
            <p:cNvGrpSpPr/>
            <p:nvPr/>
          </p:nvGrpSpPr>
          <p:grpSpPr>
            <a:xfrm>
              <a:off x="8924230" y="2931003"/>
              <a:ext cx="437746" cy="1445418"/>
              <a:chOff x="7856248" y="2409742"/>
              <a:chExt cx="1359139" cy="4487820"/>
            </a:xfrm>
          </p:grpSpPr>
          <p:sp>
            <p:nvSpPr>
              <p:cNvPr id="22" name="Round Same Side Corner Rectangle 23">
                <a:extLst>
                  <a:ext uri="{FF2B5EF4-FFF2-40B4-BE49-F238E27FC236}">
                    <a16:creationId xmlns:a16="http://schemas.microsoft.com/office/drawing/2014/main" id="{68B61894-29D9-1012-AFB0-987CD16FF8D2}"/>
                  </a:ext>
                </a:extLst>
              </p:cNvPr>
              <p:cNvSpPr/>
              <p:nvPr/>
            </p:nvSpPr>
            <p:spPr>
              <a:xfrm>
                <a:off x="7866215" y="4002302"/>
                <a:ext cx="1343863" cy="2895260"/>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Oval 22">
                <a:extLst>
                  <a:ext uri="{FF2B5EF4-FFF2-40B4-BE49-F238E27FC236}">
                    <a16:creationId xmlns:a16="http://schemas.microsoft.com/office/drawing/2014/main" id="{A04B9084-CC1E-7610-5975-21F7FC79885B}"/>
                  </a:ext>
                </a:extLst>
              </p:cNvPr>
              <p:cNvSpPr/>
              <p:nvPr/>
            </p:nvSpPr>
            <p:spPr>
              <a:xfrm>
                <a:off x="7856248" y="2409742"/>
                <a:ext cx="1359139" cy="1359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9" name="Group 18">
              <a:extLst>
                <a:ext uri="{FF2B5EF4-FFF2-40B4-BE49-F238E27FC236}">
                  <a16:creationId xmlns:a16="http://schemas.microsoft.com/office/drawing/2014/main" id="{92FE056A-B826-4221-2A83-3F8B40E482EC}"/>
                </a:ext>
              </a:extLst>
            </p:cNvPr>
            <p:cNvGrpSpPr/>
            <p:nvPr/>
          </p:nvGrpSpPr>
          <p:grpSpPr>
            <a:xfrm>
              <a:off x="9473688" y="2711084"/>
              <a:ext cx="437746" cy="1665337"/>
              <a:chOff x="7856248" y="2409742"/>
              <a:chExt cx="1359139" cy="5170638"/>
            </a:xfrm>
          </p:grpSpPr>
          <p:sp>
            <p:nvSpPr>
              <p:cNvPr id="20" name="Round Same Side Corner Rectangle 23">
                <a:extLst>
                  <a:ext uri="{FF2B5EF4-FFF2-40B4-BE49-F238E27FC236}">
                    <a16:creationId xmlns:a16="http://schemas.microsoft.com/office/drawing/2014/main" id="{ED894ABF-1545-C5C5-1BB5-CCC25B69D1EB}"/>
                  </a:ext>
                </a:extLst>
              </p:cNvPr>
              <p:cNvSpPr/>
              <p:nvPr/>
            </p:nvSpPr>
            <p:spPr>
              <a:xfrm>
                <a:off x="7866215" y="4002302"/>
                <a:ext cx="1343863" cy="3578078"/>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Oval 20">
                <a:extLst>
                  <a:ext uri="{FF2B5EF4-FFF2-40B4-BE49-F238E27FC236}">
                    <a16:creationId xmlns:a16="http://schemas.microsoft.com/office/drawing/2014/main" id="{DB7CE1A3-19D4-7F2F-E3E1-C81DCDDFD52E}"/>
                  </a:ext>
                </a:extLst>
              </p:cNvPr>
              <p:cNvSpPr/>
              <p:nvPr/>
            </p:nvSpPr>
            <p:spPr>
              <a:xfrm>
                <a:off x="7856248" y="2409742"/>
                <a:ext cx="1359139" cy="1359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24" name="Title 23">
            <a:extLst>
              <a:ext uri="{FF2B5EF4-FFF2-40B4-BE49-F238E27FC236}">
                <a16:creationId xmlns:a16="http://schemas.microsoft.com/office/drawing/2014/main" id="{CAF07FBD-ED50-A613-EEDE-06D61A9E1C97}"/>
              </a:ext>
            </a:extLst>
          </p:cNvPr>
          <p:cNvSpPr>
            <a:spLocks noGrp="1"/>
          </p:cNvSpPr>
          <p:nvPr>
            <p:ph type="title"/>
          </p:nvPr>
        </p:nvSpPr>
        <p:spPr/>
        <p:txBody>
          <a:bodyPr/>
          <a:lstStyle/>
          <a:p>
            <a:r>
              <a:rPr lang="en-CA" sz="2400" b="1" dirty="0">
                <a:solidFill>
                  <a:schemeClr val="bg1"/>
                </a:solidFill>
                <a:latin typeface="Garamond"/>
              </a:rPr>
              <a:t>SESSION 2</a:t>
            </a:r>
            <a:br>
              <a:rPr lang="en-CA" sz="2400" b="1" dirty="0">
                <a:solidFill>
                  <a:schemeClr val="bg1"/>
                </a:solidFill>
                <a:latin typeface="Garamond"/>
              </a:rPr>
            </a:br>
            <a:br>
              <a:rPr lang="en-CA" b="1" dirty="0">
                <a:solidFill>
                  <a:schemeClr val="bg1"/>
                </a:solidFill>
                <a:latin typeface="Garamond"/>
              </a:rPr>
            </a:br>
            <a:r>
              <a:rPr lang="en-US" sz="5400" b="1" dirty="0">
                <a:solidFill>
                  <a:schemeClr val="bg1"/>
                </a:solidFill>
                <a:latin typeface="Garamond"/>
              </a:rPr>
              <a:t>Soutenir l'attachement des aidants et le lien avec les jeunes enfants</a:t>
            </a:r>
            <a:endParaRPr lang="en-US" dirty="0"/>
          </a:p>
        </p:txBody>
      </p:sp>
      <p:grpSp>
        <p:nvGrpSpPr>
          <p:cNvPr id="23" name="Group 22">
            <a:extLst>
              <a:ext uri="{FF2B5EF4-FFF2-40B4-BE49-F238E27FC236}">
                <a16:creationId xmlns:a16="http://schemas.microsoft.com/office/drawing/2014/main" id="{F8606458-28FE-93CF-F483-F7637911542E}"/>
              </a:ext>
            </a:extLst>
          </p:cNvPr>
          <p:cNvGrpSpPr/>
          <p:nvPr/>
        </p:nvGrpSpPr>
        <p:grpSpPr>
          <a:xfrm>
            <a:off x="10370496" y="683335"/>
            <a:ext cx="937477" cy="1121659"/>
            <a:chOff x="2780231" y="3039417"/>
            <a:chExt cx="1162307" cy="1390660"/>
          </a:xfrm>
          <a:solidFill>
            <a:schemeClr val="bg1"/>
          </a:solidFill>
        </p:grpSpPr>
        <p:sp>
          <p:nvSpPr>
            <p:cNvPr id="32" name="Rectangle 31">
              <a:extLst>
                <a:ext uri="{FF2B5EF4-FFF2-40B4-BE49-F238E27FC236}">
                  <a16:creationId xmlns:a16="http://schemas.microsoft.com/office/drawing/2014/main" id="{93476445-C084-B574-F810-AF7E2ECA59A3}"/>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lowchart: Stored Data 32">
              <a:extLst>
                <a:ext uri="{FF2B5EF4-FFF2-40B4-BE49-F238E27FC236}">
                  <a16:creationId xmlns:a16="http://schemas.microsoft.com/office/drawing/2014/main" id="{037F86AF-A253-DFA7-C3C6-AE1318147601}"/>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lowchart: Stored Data 33">
              <a:extLst>
                <a:ext uri="{FF2B5EF4-FFF2-40B4-BE49-F238E27FC236}">
                  <a16:creationId xmlns:a16="http://schemas.microsoft.com/office/drawing/2014/main" id="{C19160B1-F242-EC68-4DC2-6D63B0AD17F2}"/>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7DDDA23-851F-7FAD-4778-1371B354700A}"/>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Isosceles Triangle 35">
              <a:extLst>
                <a:ext uri="{FF2B5EF4-FFF2-40B4-BE49-F238E27FC236}">
                  <a16:creationId xmlns:a16="http://schemas.microsoft.com/office/drawing/2014/main" id="{948AA6E8-7F27-4606-8841-5825BA87AA79}"/>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0B3DF298-F158-F4B8-6509-C26B2A8DB4B6}"/>
              </a:ext>
            </a:extLst>
          </p:cNvPr>
          <p:cNvGrpSpPr/>
          <p:nvPr/>
        </p:nvGrpSpPr>
        <p:grpSpPr>
          <a:xfrm>
            <a:off x="10559387" y="900943"/>
            <a:ext cx="497874" cy="668226"/>
            <a:chOff x="5438539" y="7646118"/>
            <a:chExt cx="814830" cy="1093633"/>
          </a:xfrm>
          <a:solidFill>
            <a:schemeClr val="accent3">
              <a:lumMod val="75000"/>
            </a:schemeClr>
          </a:solidFill>
        </p:grpSpPr>
        <p:sp>
          <p:nvSpPr>
            <p:cNvPr id="26" name="Round Same Side Corner Rectangle 21">
              <a:extLst>
                <a:ext uri="{FF2B5EF4-FFF2-40B4-BE49-F238E27FC236}">
                  <a16:creationId xmlns:a16="http://schemas.microsoft.com/office/drawing/2014/main" id="{E6F6535D-2D45-9D85-A90B-9F7FCFC2B8A2}"/>
                </a:ext>
              </a:extLst>
            </p:cNvPr>
            <p:cNvSpPr/>
            <p:nvPr/>
          </p:nvSpPr>
          <p:spPr>
            <a:xfrm>
              <a:off x="5440940" y="8395605"/>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8924720-AC0A-0629-07E4-53CA3C46A796}"/>
                </a:ext>
              </a:extLst>
            </p:cNvPr>
            <p:cNvSpPr/>
            <p:nvPr/>
          </p:nvSpPr>
          <p:spPr>
            <a:xfrm>
              <a:off x="5438539" y="8011964"/>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 Same Side Corner Rectangle 23">
              <a:extLst>
                <a:ext uri="{FF2B5EF4-FFF2-40B4-BE49-F238E27FC236}">
                  <a16:creationId xmlns:a16="http://schemas.microsoft.com/office/drawing/2014/main" id="{DF365B38-FA50-0DF0-8700-51C473407F81}"/>
                </a:ext>
              </a:extLst>
            </p:cNvPr>
            <p:cNvSpPr/>
            <p:nvPr/>
          </p:nvSpPr>
          <p:spPr>
            <a:xfrm>
              <a:off x="5928360" y="8029758"/>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AB2CB3F2-9E5C-0F92-AB07-5C176CE236A2}"/>
                </a:ext>
              </a:extLst>
            </p:cNvPr>
            <p:cNvSpPr/>
            <p:nvPr/>
          </p:nvSpPr>
          <p:spPr>
            <a:xfrm>
              <a:off x="5925959" y="7646118"/>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 Same Side Corner Rectangle 25">
              <a:extLst>
                <a:ext uri="{FF2B5EF4-FFF2-40B4-BE49-F238E27FC236}">
                  <a16:creationId xmlns:a16="http://schemas.microsoft.com/office/drawing/2014/main" id="{B5451621-EEA2-AD8F-A126-3519E806285C}"/>
                </a:ext>
              </a:extLst>
            </p:cNvPr>
            <p:cNvSpPr/>
            <p:nvPr/>
          </p:nvSpPr>
          <p:spPr>
            <a:xfrm rot="12859561">
              <a:off x="5864557" y="8125814"/>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 Same Side Corner Rectangle 26">
              <a:extLst>
                <a:ext uri="{FF2B5EF4-FFF2-40B4-BE49-F238E27FC236}">
                  <a16:creationId xmlns:a16="http://schemas.microsoft.com/office/drawing/2014/main" id="{C102F3E7-DC96-4B10-AC58-6E7C560A88B2}"/>
                </a:ext>
              </a:extLst>
            </p:cNvPr>
            <p:cNvSpPr/>
            <p:nvPr/>
          </p:nvSpPr>
          <p:spPr>
            <a:xfrm rot="14101202">
              <a:off x="5757134" y="8268990"/>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00260BAD-9317-5AF3-7701-58A65D5627BA}"/>
              </a:ext>
            </a:extLst>
          </p:cNvPr>
          <p:cNvGrpSpPr/>
          <p:nvPr/>
        </p:nvGrpSpPr>
        <p:grpSpPr>
          <a:xfrm>
            <a:off x="9058726" y="683335"/>
            <a:ext cx="937477" cy="1121659"/>
            <a:chOff x="548251" y="3024358"/>
            <a:chExt cx="937477" cy="1121659"/>
          </a:xfrm>
          <a:solidFill>
            <a:schemeClr val="bg1"/>
          </a:solidFill>
        </p:grpSpPr>
        <p:grpSp>
          <p:nvGrpSpPr>
            <p:cNvPr id="38" name="Group 37">
              <a:extLst>
                <a:ext uri="{FF2B5EF4-FFF2-40B4-BE49-F238E27FC236}">
                  <a16:creationId xmlns:a16="http://schemas.microsoft.com/office/drawing/2014/main" id="{AC99FCFA-5B7D-DA25-D222-729D8A8FD828}"/>
                </a:ext>
              </a:extLst>
            </p:cNvPr>
            <p:cNvGrpSpPr/>
            <p:nvPr/>
          </p:nvGrpSpPr>
          <p:grpSpPr>
            <a:xfrm>
              <a:off x="548251" y="3024358"/>
              <a:ext cx="937477" cy="1121659"/>
              <a:chOff x="2780231" y="3039417"/>
              <a:chExt cx="1162307" cy="1390660"/>
            </a:xfrm>
            <a:grpFill/>
          </p:grpSpPr>
          <p:sp>
            <p:nvSpPr>
              <p:cNvPr id="48" name="Rectangle 47">
                <a:extLst>
                  <a:ext uri="{FF2B5EF4-FFF2-40B4-BE49-F238E27FC236}">
                    <a16:creationId xmlns:a16="http://schemas.microsoft.com/office/drawing/2014/main" id="{E479BADB-FD85-EE3A-D6B4-2781C0E878DD}"/>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lowchart: Stored Data 48">
                <a:extLst>
                  <a:ext uri="{FF2B5EF4-FFF2-40B4-BE49-F238E27FC236}">
                    <a16:creationId xmlns:a16="http://schemas.microsoft.com/office/drawing/2014/main" id="{DD139481-991B-9AE9-1E8E-D00AE7FE5F4B}"/>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lowchart: Stored Data 49">
                <a:extLst>
                  <a:ext uri="{FF2B5EF4-FFF2-40B4-BE49-F238E27FC236}">
                    <a16:creationId xmlns:a16="http://schemas.microsoft.com/office/drawing/2014/main" id="{E3FB47B7-975A-82B2-BB26-C5F5828E782E}"/>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E1AA0F0-5341-C00C-AC50-D8CC57E6477A}"/>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Isosceles Triangle 51">
                <a:extLst>
                  <a:ext uri="{FF2B5EF4-FFF2-40B4-BE49-F238E27FC236}">
                    <a16:creationId xmlns:a16="http://schemas.microsoft.com/office/drawing/2014/main" id="{35E65E8D-4D11-3967-D303-7078D9554609}"/>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2E34BF50-2027-4A70-3635-98AA74D05C5F}"/>
                </a:ext>
              </a:extLst>
            </p:cNvPr>
            <p:cNvGrpSpPr/>
            <p:nvPr/>
          </p:nvGrpSpPr>
          <p:grpSpPr>
            <a:xfrm>
              <a:off x="722202" y="3250645"/>
              <a:ext cx="547216" cy="690061"/>
              <a:chOff x="8440399" y="3758191"/>
              <a:chExt cx="648257" cy="817478"/>
            </a:xfrm>
            <a:grpFill/>
          </p:grpSpPr>
          <p:grpSp>
            <p:nvGrpSpPr>
              <p:cNvPr id="40" name="Group 39">
                <a:extLst>
                  <a:ext uri="{FF2B5EF4-FFF2-40B4-BE49-F238E27FC236}">
                    <a16:creationId xmlns:a16="http://schemas.microsoft.com/office/drawing/2014/main" id="{898F4FDA-33E3-C654-84AE-108967356AC7}"/>
                  </a:ext>
                </a:extLst>
              </p:cNvPr>
              <p:cNvGrpSpPr/>
              <p:nvPr/>
            </p:nvGrpSpPr>
            <p:grpSpPr>
              <a:xfrm>
                <a:off x="8835207" y="3758191"/>
                <a:ext cx="253449" cy="817478"/>
                <a:chOff x="4045582" y="1684320"/>
                <a:chExt cx="350098" cy="1129211"/>
              </a:xfrm>
              <a:grpFill/>
            </p:grpSpPr>
            <p:sp>
              <p:nvSpPr>
                <p:cNvPr id="46" name="Round Same Side Corner Rectangle 21">
                  <a:extLst>
                    <a:ext uri="{FF2B5EF4-FFF2-40B4-BE49-F238E27FC236}">
                      <a16:creationId xmlns:a16="http://schemas.microsoft.com/office/drawing/2014/main" id="{186BF8EC-A962-06A0-6628-7EE3940D518F}"/>
                    </a:ext>
                  </a:extLst>
                </p:cNvPr>
                <p:cNvSpPr/>
                <p:nvPr/>
              </p:nvSpPr>
              <p:spPr>
                <a:xfrm>
                  <a:off x="4045582" y="2069359"/>
                  <a:ext cx="350098" cy="744172"/>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157B1D0D-B7A9-3983-F504-6D4C8EF44EB7}"/>
                    </a:ext>
                  </a:extLst>
                </p:cNvPr>
                <p:cNvSpPr/>
                <p:nvPr/>
              </p:nvSpPr>
              <p:spPr>
                <a:xfrm>
                  <a:off x="4064379" y="1684320"/>
                  <a:ext cx="328890" cy="32889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 name="Group 40">
                <a:extLst>
                  <a:ext uri="{FF2B5EF4-FFF2-40B4-BE49-F238E27FC236}">
                    <a16:creationId xmlns:a16="http://schemas.microsoft.com/office/drawing/2014/main" id="{A454E5BD-782B-A32F-A4C7-99ED7E0314E9}"/>
                  </a:ext>
                </a:extLst>
              </p:cNvPr>
              <p:cNvGrpSpPr/>
              <p:nvPr/>
            </p:nvGrpSpPr>
            <p:grpSpPr>
              <a:xfrm>
                <a:off x="8440399" y="3758191"/>
                <a:ext cx="363228" cy="817478"/>
                <a:chOff x="3000654" y="1516217"/>
                <a:chExt cx="245039" cy="551483"/>
              </a:xfrm>
              <a:grpFill/>
            </p:grpSpPr>
            <p:grpSp>
              <p:nvGrpSpPr>
                <p:cNvPr id="42" name="Group 41">
                  <a:extLst>
                    <a:ext uri="{FF2B5EF4-FFF2-40B4-BE49-F238E27FC236}">
                      <a16:creationId xmlns:a16="http://schemas.microsoft.com/office/drawing/2014/main" id="{FF5DF900-45ED-D0AE-8A33-BF275CA27BB3}"/>
                    </a:ext>
                  </a:extLst>
                </p:cNvPr>
                <p:cNvGrpSpPr/>
                <p:nvPr/>
              </p:nvGrpSpPr>
              <p:grpSpPr>
                <a:xfrm>
                  <a:off x="3036509" y="1516217"/>
                  <a:ext cx="172158" cy="551483"/>
                  <a:chOff x="4043172" y="1684320"/>
                  <a:chExt cx="352508" cy="1129211"/>
                </a:xfrm>
                <a:grpFill/>
              </p:grpSpPr>
              <p:sp>
                <p:nvSpPr>
                  <p:cNvPr id="44" name="Round Same Side Corner Rectangle 21">
                    <a:extLst>
                      <a:ext uri="{FF2B5EF4-FFF2-40B4-BE49-F238E27FC236}">
                        <a16:creationId xmlns:a16="http://schemas.microsoft.com/office/drawing/2014/main" id="{B7A5F97B-2832-6457-6F7E-5EE9408FD32F}"/>
                      </a:ext>
                    </a:extLst>
                  </p:cNvPr>
                  <p:cNvSpPr/>
                  <p:nvPr/>
                </p:nvSpPr>
                <p:spPr>
                  <a:xfrm>
                    <a:off x="4045582" y="2069359"/>
                    <a:ext cx="350098" cy="744172"/>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779C9A8A-3507-D120-35B8-BDE8907301EF}"/>
                      </a:ext>
                    </a:extLst>
                  </p:cNvPr>
                  <p:cNvSpPr/>
                  <p:nvPr/>
                </p:nvSpPr>
                <p:spPr>
                  <a:xfrm>
                    <a:off x="4043172" y="1684320"/>
                    <a:ext cx="328891" cy="32889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lowchart: Manual Operation 42">
                  <a:extLst>
                    <a:ext uri="{FF2B5EF4-FFF2-40B4-BE49-F238E27FC236}">
                      <a16:creationId xmlns:a16="http://schemas.microsoft.com/office/drawing/2014/main" id="{05A433D4-0C80-529B-1E42-D62218F5FF67}"/>
                    </a:ext>
                  </a:extLst>
                </p:cNvPr>
                <p:cNvSpPr/>
                <p:nvPr/>
              </p:nvSpPr>
              <p:spPr>
                <a:xfrm rot="10800000">
                  <a:off x="3000654" y="1805724"/>
                  <a:ext cx="245039" cy="261975"/>
                </a:xfrm>
                <a:prstGeom prst="flowChartManualOperati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72639876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6008D-E85B-8DB9-CAE4-A32EA1FB8A6C}"/>
              </a:ext>
            </a:extLst>
          </p:cNvPr>
          <p:cNvSpPr>
            <a:spLocks noGrp="1"/>
          </p:cNvSpPr>
          <p:nvPr>
            <p:ph type="title"/>
          </p:nvPr>
        </p:nvSpPr>
        <p:spPr/>
        <p:txBody>
          <a:bodyPr/>
          <a:lstStyle/>
          <a:p>
            <a:r>
              <a:rPr lang="en-GB" dirty="0">
                <a:highlight>
                  <a:srgbClr val="FFFF00"/>
                </a:highlight>
              </a:rPr>
              <a:t>Outil 2 : Priorité aux dépenses du ménage</a:t>
            </a:r>
            <a:endParaRPr lang="en-US" dirty="0">
              <a:highlight>
                <a:srgbClr val="FFFF00"/>
              </a:highlight>
            </a:endParaRPr>
          </a:p>
        </p:txBody>
      </p:sp>
      <p:pic>
        <p:nvPicPr>
          <p:cNvPr id="5" name="Picture 4">
            <a:extLst>
              <a:ext uri="{FF2B5EF4-FFF2-40B4-BE49-F238E27FC236}">
                <a16:creationId xmlns:a16="http://schemas.microsoft.com/office/drawing/2014/main" id="{85FE898B-0D76-56F1-62DE-61A02969BE1C}"/>
              </a:ext>
            </a:extLst>
          </p:cNvPr>
          <p:cNvPicPr>
            <a:picLocks noChangeAspect="1"/>
          </p:cNvPicPr>
          <p:nvPr/>
        </p:nvPicPr>
        <p:blipFill>
          <a:blip r:embed="rId3"/>
          <a:stretch>
            <a:fillRect/>
          </a:stretch>
        </p:blipFill>
        <p:spPr>
          <a:xfrm>
            <a:off x="3064255" y="1437372"/>
            <a:ext cx="7721602" cy="4400098"/>
          </a:xfrm>
          <a:prstGeom prst="rect">
            <a:avLst/>
          </a:prstGeom>
          <a:ln>
            <a:solidFill>
              <a:schemeClr val="accent3">
                <a:lumMod val="75000"/>
              </a:schemeClr>
            </a:solidFill>
          </a:ln>
        </p:spPr>
      </p:pic>
      <p:sp>
        <p:nvSpPr>
          <p:cNvPr id="3" name="Rectangle: Single Corner Snipped 2">
            <a:extLst>
              <a:ext uri="{FF2B5EF4-FFF2-40B4-BE49-F238E27FC236}">
                <a16:creationId xmlns:a16="http://schemas.microsoft.com/office/drawing/2014/main" id="{94BB8E20-7576-28BB-89FA-F623D109E4C6}"/>
              </a:ext>
            </a:extLst>
          </p:cNvPr>
          <p:cNvSpPr/>
          <p:nvPr/>
        </p:nvSpPr>
        <p:spPr>
          <a:xfrm>
            <a:off x="1496568" y="1384300"/>
            <a:ext cx="1106488" cy="1341616"/>
          </a:xfrm>
          <a:prstGeom prst="snip1Rect">
            <a:avLst/>
          </a:prstGeom>
          <a:solidFill>
            <a:schemeClr val="accent3">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dirty="0"/>
              <a:t>OUTIL 2</a:t>
            </a:r>
          </a:p>
        </p:txBody>
      </p:sp>
      <p:grpSp>
        <p:nvGrpSpPr>
          <p:cNvPr id="4" name="Group 3">
            <a:extLst>
              <a:ext uri="{FF2B5EF4-FFF2-40B4-BE49-F238E27FC236}">
                <a16:creationId xmlns:a16="http://schemas.microsoft.com/office/drawing/2014/main" id="{6FCF2A43-2C47-EA53-5BC7-FCE8FB102AFC}"/>
              </a:ext>
            </a:extLst>
          </p:cNvPr>
          <p:cNvGrpSpPr/>
          <p:nvPr/>
        </p:nvGrpSpPr>
        <p:grpSpPr>
          <a:xfrm>
            <a:off x="10228983" y="337468"/>
            <a:ext cx="1587872" cy="1368854"/>
            <a:chOff x="10228983" y="337468"/>
            <a:chExt cx="1587872" cy="1368854"/>
          </a:xfrm>
        </p:grpSpPr>
        <p:sp>
          <p:nvSpPr>
            <p:cNvPr id="6" name="Hexagon 5">
              <a:extLst>
                <a:ext uri="{FF2B5EF4-FFF2-40B4-BE49-F238E27FC236}">
                  <a16:creationId xmlns:a16="http://schemas.microsoft.com/office/drawing/2014/main" id="{79DC251D-695E-B264-0190-27453688566A}"/>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23F0737C-DB56-40DC-09C4-F33DF5F9F42B}"/>
                </a:ext>
              </a:extLst>
            </p:cNvPr>
            <p:cNvGrpSpPr/>
            <p:nvPr/>
          </p:nvGrpSpPr>
          <p:grpSpPr>
            <a:xfrm>
              <a:off x="10737628" y="758745"/>
              <a:ext cx="562136" cy="634675"/>
              <a:chOff x="760175" y="830142"/>
              <a:chExt cx="867619" cy="979579"/>
            </a:xfrm>
          </p:grpSpPr>
          <p:sp>
            <p:nvSpPr>
              <p:cNvPr id="8" name="Rectangle 7">
                <a:extLst>
                  <a:ext uri="{FF2B5EF4-FFF2-40B4-BE49-F238E27FC236}">
                    <a16:creationId xmlns:a16="http://schemas.microsoft.com/office/drawing/2014/main" id="{0E2CC032-1A77-5EBD-AF68-EA9DB476B165}"/>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bg1"/>
                    </a:solidFill>
                    <a:latin typeface="Arial" panose="020B0604020202020204" pitchFamily="34" charset="0"/>
                    <a:cs typeface="Arial" panose="020B0604020202020204" pitchFamily="34" charset="0"/>
                  </a:rPr>
                  <a:t>50-</a:t>
                </a:r>
              </a:p>
              <a:p>
                <a:pPr algn="ctr"/>
                <a:r>
                  <a:rPr lang="en-US" sz="1600" b="1" dirty="0">
                    <a:solidFill>
                      <a:schemeClr val="bg1"/>
                    </a:solidFill>
                    <a:latin typeface="Arial" panose="020B0604020202020204" pitchFamily="34" charset="0"/>
                    <a:cs typeface="Arial" panose="020B0604020202020204" pitchFamily="34" charset="0"/>
                  </a:rPr>
                  <a:t>51</a:t>
                </a:r>
              </a:p>
            </p:txBody>
          </p:sp>
          <p:sp>
            <p:nvSpPr>
              <p:cNvPr id="9" name="Rectangle 8">
                <a:extLst>
                  <a:ext uri="{FF2B5EF4-FFF2-40B4-BE49-F238E27FC236}">
                    <a16:creationId xmlns:a16="http://schemas.microsoft.com/office/drawing/2014/main" id="{6B36D819-A95A-8BE4-EF12-77A10AEFA1B8}"/>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3878217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8268A-CFF0-F333-D4F1-53F3143545A8}"/>
              </a:ext>
            </a:extLst>
          </p:cNvPr>
          <p:cNvSpPr>
            <a:spLocks noGrp="1"/>
          </p:cNvSpPr>
          <p:nvPr>
            <p:ph type="title"/>
          </p:nvPr>
        </p:nvSpPr>
        <p:spPr/>
        <p:txBody>
          <a:bodyPr/>
          <a:lstStyle/>
          <a:p>
            <a:r>
              <a:rPr lang="en-GB" dirty="0">
                <a:highlight>
                  <a:srgbClr val="FFFF00"/>
                </a:highlight>
              </a:rPr>
              <a:t>Outil 3 : Tableau de suivi des revenus</a:t>
            </a:r>
            <a:endParaRPr lang="en-US" dirty="0">
              <a:highlight>
                <a:srgbClr val="FFFF00"/>
              </a:highlight>
            </a:endParaRPr>
          </a:p>
        </p:txBody>
      </p:sp>
      <p:pic>
        <p:nvPicPr>
          <p:cNvPr id="7" name="Picture 6">
            <a:extLst>
              <a:ext uri="{FF2B5EF4-FFF2-40B4-BE49-F238E27FC236}">
                <a16:creationId xmlns:a16="http://schemas.microsoft.com/office/drawing/2014/main" id="{60DABE77-CFD5-F005-021B-2E708CDEC934}"/>
              </a:ext>
            </a:extLst>
          </p:cNvPr>
          <p:cNvPicPr>
            <a:picLocks noChangeAspect="1"/>
          </p:cNvPicPr>
          <p:nvPr/>
        </p:nvPicPr>
        <p:blipFill>
          <a:blip r:embed="rId3"/>
          <a:stretch>
            <a:fillRect/>
          </a:stretch>
        </p:blipFill>
        <p:spPr>
          <a:xfrm>
            <a:off x="2233921" y="1923143"/>
            <a:ext cx="9226135" cy="3392570"/>
          </a:xfrm>
          <a:prstGeom prst="rect">
            <a:avLst/>
          </a:prstGeom>
          <a:ln>
            <a:solidFill>
              <a:schemeClr val="accent3">
                <a:lumMod val="75000"/>
              </a:schemeClr>
            </a:solidFill>
          </a:ln>
        </p:spPr>
      </p:pic>
      <p:sp>
        <p:nvSpPr>
          <p:cNvPr id="3" name="Rectangle: Single Corner Snipped 2">
            <a:extLst>
              <a:ext uri="{FF2B5EF4-FFF2-40B4-BE49-F238E27FC236}">
                <a16:creationId xmlns:a16="http://schemas.microsoft.com/office/drawing/2014/main" id="{C8A2E4B5-06F9-7E32-970F-18E1AFCD5806}"/>
              </a:ext>
            </a:extLst>
          </p:cNvPr>
          <p:cNvSpPr/>
          <p:nvPr/>
        </p:nvSpPr>
        <p:spPr>
          <a:xfrm>
            <a:off x="838200" y="1923143"/>
            <a:ext cx="1106488" cy="1341616"/>
          </a:xfrm>
          <a:prstGeom prst="snip1Rect">
            <a:avLst/>
          </a:prstGeom>
          <a:solidFill>
            <a:schemeClr val="accent3">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dirty="0"/>
              <a:t>OUTIL 3</a:t>
            </a:r>
          </a:p>
        </p:txBody>
      </p:sp>
      <p:grpSp>
        <p:nvGrpSpPr>
          <p:cNvPr id="4" name="Group 3">
            <a:extLst>
              <a:ext uri="{FF2B5EF4-FFF2-40B4-BE49-F238E27FC236}">
                <a16:creationId xmlns:a16="http://schemas.microsoft.com/office/drawing/2014/main" id="{C7712A22-D7AC-BDC6-B818-198F5B656B1A}"/>
              </a:ext>
            </a:extLst>
          </p:cNvPr>
          <p:cNvGrpSpPr/>
          <p:nvPr/>
        </p:nvGrpSpPr>
        <p:grpSpPr>
          <a:xfrm>
            <a:off x="10228983" y="337468"/>
            <a:ext cx="1587872" cy="1368854"/>
            <a:chOff x="10228983" y="337468"/>
            <a:chExt cx="1587872" cy="1368854"/>
          </a:xfrm>
        </p:grpSpPr>
        <p:sp>
          <p:nvSpPr>
            <p:cNvPr id="5" name="Hexagon 4">
              <a:extLst>
                <a:ext uri="{FF2B5EF4-FFF2-40B4-BE49-F238E27FC236}">
                  <a16:creationId xmlns:a16="http://schemas.microsoft.com/office/drawing/2014/main" id="{1C4EFD51-6F35-D05A-8C6F-03EC269BE3D7}"/>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D3D587D8-0339-C26B-4078-BA673C063586}"/>
                </a:ext>
              </a:extLst>
            </p:cNvPr>
            <p:cNvGrpSpPr/>
            <p:nvPr/>
          </p:nvGrpSpPr>
          <p:grpSpPr>
            <a:xfrm>
              <a:off x="10737628" y="758745"/>
              <a:ext cx="562136" cy="634675"/>
              <a:chOff x="760175" y="830142"/>
              <a:chExt cx="867619" cy="979579"/>
            </a:xfrm>
          </p:grpSpPr>
          <p:sp>
            <p:nvSpPr>
              <p:cNvPr id="8" name="Rectangle 7">
                <a:extLst>
                  <a:ext uri="{FF2B5EF4-FFF2-40B4-BE49-F238E27FC236}">
                    <a16:creationId xmlns:a16="http://schemas.microsoft.com/office/drawing/2014/main" id="{F2E4C006-685B-90B7-9910-0D295CBFCDF4}"/>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bg1"/>
                    </a:solidFill>
                    <a:latin typeface="Arial" panose="020B0604020202020204" pitchFamily="34" charset="0"/>
                    <a:cs typeface="Arial" panose="020B0604020202020204" pitchFamily="34" charset="0"/>
                  </a:rPr>
                  <a:t>52</a:t>
                </a:r>
              </a:p>
            </p:txBody>
          </p:sp>
          <p:sp>
            <p:nvSpPr>
              <p:cNvPr id="9" name="Rectangle 8">
                <a:extLst>
                  <a:ext uri="{FF2B5EF4-FFF2-40B4-BE49-F238E27FC236}">
                    <a16:creationId xmlns:a16="http://schemas.microsoft.com/office/drawing/2014/main" id="{FD66E779-D7AB-FDB8-440C-8451EDC3B14E}"/>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930958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B8984-8FE9-F840-A8BA-3EA743241573}"/>
              </a:ext>
            </a:extLst>
          </p:cNvPr>
          <p:cNvSpPr>
            <a:spLocks noGrp="1"/>
          </p:cNvSpPr>
          <p:nvPr>
            <p:ph type="title"/>
          </p:nvPr>
        </p:nvSpPr>
        <p:spPr/>
        <p:txBody>
          <a:bodyPr/>
          <a:lstStyle/>
          <a:p>
            <a:r>
              <a:rPr lang="en-GB" dirty="0">
                <a:highlight>
                  <a:srgbClr val="FFFF00"/>
                </a:highlight>
              </a:rPr>
              <a:t>Outil 4 : Tableau de suivi des dépenses</a:t>
            </a:r>
            <a:endParaRPr lang="en-US" dirty="0">
              <a:highlight>
                <a:srgbClr val="FFFF00"/>
              </a:highlight>
            </a:endParaRPr>
          </a:p>
        </p:txBody>
      </p:sp>
      <p:pic>
        <p:nvPicPr>
          <p:cNvPr id="5" name="Picture 4">
            <a:extLst>
              <a:ext uri="{FF2B5EF4-FFF2-40B4-BE49-F238E27FC236}">
                <a16:creationId xmlns:a16="http://schemas.microsoft.com/office/drawing/2014/main" id="{3289B959-6CE8-B7C2-177C-D1116A3E58C2}"/>
              </a:ext>
            </a:extLst>
          </p:cNvPr>
          <p:cNvPicPr>
            <a:picLocks noChangeAspect="1"/>
          </p:cNvPicPr>
          <p:nvPr/>
        </p:nvPicPr>
        <p:blipFill>
          <a:blip r:embed="rId3"/>
          <a:stretch>
            <a:fillRect/>
          </a:stretch>
        </p:blipFill>
        <p:spPr>
          <a:xfrm>
            <a:off x="2292096" y="1782070"/>
            <a:ext cx="9294086" cy="3822025"/>
          </a:xfrm>
          <a:prstGeom prst="rect">
            <a:avLst/>
          </a:prstGeom>
          <a:ln>
            <a:solidFill>
              <a:schemeClr val="accent3">
                <a:lumMod val="75000"/>
              </a:schemeClr>
            </a:solidFill>
          </a:ln>
        </p:spPr>
      </p:pic>
      <p:sp>
        <p:nvSpPr>
          <p:cNvPr id="3" name="Rectangle: Single Corner Snipped 2">
            <a:extLst>
              <a:ext uri="{FF2B5EF4-FFF2-40B4-BE49-F238E27FC236}">
                <a16:creationId xmlns:a16="http://schemas.microsoft.com/office/drawing/2014/main" id="{83329BFA-97B8-BC4A-4224-0E9838AA199D}"/>
              </a:ext>
            </a:extLst>
          </p:cNvPr>
          <p:cNvSpPr/>
          <p:nvPr/>
        </p:nvSpPr>
        <p:spPr>
          <a:xfrm>
            <a:off x="728472" y="1782070"/>
            <a:ext cx="1106488" cy="1341616"/>
          </a:xfrm>
          <a:prstGeom prst="snip1Rect">
            <a:avLst/>
          </a:prstGeom>
          <a:solidFill>
            <a:schemeClr val="accent3">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dirty="0"/>
              <a:t>OUTIL 4</a:t>
            </a:r>
          </a:p>
        </p:txBody>
      </p:sp>
      <p:grpSp>
        <p:nvGrpSpPr>
          <p:cNvPr id="4" name="Group 3">
            <a:extLst>
              <a:ext uri="{FF2B5EF4-FFF2-40B4-BE49-F238E27FC236}">
                <a16:creationId xmlns:a16="http://schemas.microsoft.com/office/drawing/2014/main" id="{08D365DE-26FD-5F89-D919-61277B6E0502}"/>
              </a:ext>
            </a:extLst>
          </p:cNvPr>
          <p:cNvGrpSpPr/>
          <p:nvPr/>
        </p:nvGrpSpPr>
        <p:grpSpPr>
          <a:xfrm>
            <a:off x="10228983" y="337468"/>
            <a:ext cx="1587872" cy="1368854"/>
            <a:chOff x="10228983" y="337468"/>
            <a:chExt cx="1587872" cy="1368854"/>
          </a:xfrm>
        </p:grpSpPr>
        <p:sp>
          <p:nvSpPr>
            <p:cNvPr id="6" name="Hexagon 5">
              <a:extLst>
                <a:ext uri="{FF2B5EF4-FFF2-40B4-BE49-F238E27FC236}">
                  <a16:creationId xmlns:a16="http://schemas.microsoft.com/office/drawing/2014/main" id="{945D76F6-FA0E-E6A3-EEC2-8872C8A8FE2C}"/>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DF498A41-EF06-E7B0-0FAE-534D6C38DA29}"/>
                </a:ext>
              </a:extLst>
            </p:cNvPr>
            <p:cNvGrpSpPr/>
            <p:nvPr/>
          </p:nvGrpSpPr>
          <p:grpSpPr>
            <a:xfrm>
              <a:off x="10737628" y="758745"/>
              <a:ext cx="562136" cy="634675"/>
              <a:chOff x="760175" y="830142"/>
              <a:chExt cx="867619" cy="979579"/>
            </a:xfrm>
          </p:grpSpPr>
          <p:sp>
            <p:nvSpPr>
              <p:cNvPr id="8" name="Rectangle 7">
                <a:extLst>
                  <a:ext uri="{FF2B5EF4-FFF2-40B4-BE49-F238E27FC236}">
                    <a16:creationId xmlns:a16="http://schemas.microsoft.com/office/drawing/2014/main" id="{0981A2A1-E51A-2C05-C18F-50A02FF99C88}"/>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bg1"/>
                    </a:solidFill>
                    <a:latin typeface="Arial" panose="020B0604020202020204" pitchFamily="34" charset="0"/>
                    <a:cs typeface="Arial" panose="020B0604020202020204" pitchFamily="34" charset="0"/>
                  </a:rPr>
                  <a:t>52</a:t>
                </a:r>
              </a:p>
            </p:txBody>
          </p:sp>
          <p:sp>
            <p:nvSpPr>
              <p:cNvPr id="9" name="Rectangle 8">
                <a:extLst>
                  <a:ext uri="{FF2B5EF4-FFF2-40B4-BE49-F238E27FC236}">
                    <a16:creationId xmlns:a16="http://schemas.microsoft.com/office/drawing/2014/main" id="{9A0A317C-1E43-B1D2-8C69-4DB17CDAD8E6}"/>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84933541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2">
            <a:extLst>
              <a:ext uri="{FF2B5EF4-FFF2-40B4-BE49-F238E27FC236}">
                <a16:creationId xmlns:a16="http://schemas.microsoft.com/office/drawing/2014/main" id="{03437433-2FF2-691B-D659-EBB1705B46A1}"/>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Diapositive supplémentaire pour les notes de l'animateur</a:t>
            </a:r>
            <a:endParaRPr lang="en-CA" sz="5400" b="1" dirty="0">
              <a:solidFill>
                <a:schemeClr val="bg1">
                  <a:lumMod val="75000"/>
                </a:schemeClr>
              </a:solidFill>
            </a:endParaRPr>
          </a:p>
        </p:txBody>
      </p:sp>
    </p:spTree>
    <p:extLst>
      <p:ext uri="{BB962C8B-B14F-4D97-AF65-F5344CB8AC3E}">
        <p14:creationId xmlns:p14="http://schemas.microsoft.com/office/powerpoint/2010/main" val="369059990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35353B04-7E41-7AC9-D3A7-984C8ACF8264}"/>
              </a:ext>
            </a:extLst>
          </p:cNvPr>
          <p:cNvSpPr/>
          <p:nvPr/>
        </p:nvSpPr>
        <p:spPr>
          <a:xfrm>
            <a:off x="838200" y="1805940"/>
            <a:ext cx="6479594" cy="398907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BF1B2B6-E5DA-3998-8128-5A1FF206EC6F}"/>
              </a:ext>
            </a:extLst>
          </p:cNvPr>
          <p:cNvSpPr>
            <a:spLocks noGrp="1"/>
          </p:cNvSpPr>
          <p:nvPr>
            <p:ph type="title"/>
          </p:nvPr>
        </p:nvSpPr>
        <p:spPr/>
        <p:txBody>
          <a:bodyPr/>
          <a:lstStyle/>
          <a:p>
            <a:r>
              <a:rPr lang="en-US" dirty="0">
                <a:highlight>
                  <a:srgbClr val="FFFF00"/>
                </a:highlight>
                <a:latin typeface="+mj-lt"/>
              </a:rPr>
              <a:t>Outils pour les questions d'argent</a:t>
            </a:r>
          </a:p>
        </p:txBody>
      </p:sp>
      <p:grpSp>
        <p:nvGrpSpPr>
          <p:cNvPr id="4" name="Group 3">
            <a:extLst>
              <a:ext uri="{FF2B5EF4-FFF2-40B4-BE49-F238E27FC236}">
                <a16:creationId xmlns:a16="http://schemas.microsoft.com/office/drawing/2014/main" id="{39F40161-D26D-58C9-F816-6F90D3BACBD7}"/>
              </a:ext>
            </a:extLst>
          </p:cNvPr>
          <p:cNvGrpSpPr/>
          <p:nvPr/>
        </p:nvGrpSpPr>
        <p:grpSpPr>
          <a:xfrm>
            <a:off x="10228983" y="337468"/>
            <a:ext cx="1587872" cy="1368854"/>
            <a:chOff x="10228983" y="337468"/>
            <a:chExt cx="1587872" cy="1368854"/>
          </a:xfrm>
        </p:grpSpPr>
        <p:sp>
          <p:nvSpPr>
            <p:cNvPr id="5" name="Hexagon 4">
              <a:extLst>
                <a:ext uri="{FF2B5EF4-FFF2-40B4-BE49-F238E27FC236}">
                  <a16:creationId xmlns:a16="http://schemas.microsoft.com/office/drawing/2014/main" id="{B91CAA75-5438-8726-D7FD-A472D6E62CAC}"/>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E81D4C45-14E8-A46A-3B01-F0E7B162598F}"/>
                </a:ext>
              </a:extLst>
            </p:cNvPr>
            <p:cNvGrpSpPr/>
            <p:nvPr/>
          </p:nvGrpSpPr>
          <p:grpSpPr>
            <a:xfrm>
              <a:off x="10621771" y="762700"/>
              <a:ext cx="562136" cy="634675"/>
              <a:chOff x="760175" y="830142"/>
              <a:chExt cx="867619" cy="979579"/>
            </a:xfrm>
          </p:grpSpPr>
          <p:sp>
            <p:nvSpPr>
              <p:cNvPr id="10" name="Rectangle 9">
                <a:extLst>
                  <a:ext uri="{FF2B5EF4-FFF2-40B4-BE49-F238E27FC236}">
                    <a16:creationId xmlns:a16="http://schemas.microsoft.com/office/drawing/2014/main" id="{006C2621-77B7-7B5C-1772-519E40626ADA}"/>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bg1"/>
                    </a:solidFill>
                    <a:latin typeface="Arial" panose="020B0604020202020204" pitchFamily="34" charset="0"/>
                    <a:cs typeface="Arial" panose="020B0604020202020204" pitchFamily="34" charset="0"/>
                  </a:rPr>
                  <a:t>50-</a:t>
                </a:r>
              </a:p>
              <a:p>
                <a:pPr algn="ctr"/>
                <a:r>
                  <a:rPr lang="en-US" sz="1600" b="1" dirty="0">
                    <a:solidFill>
                      <a:schemeClr val="bg1"/>
                    </a:solidFill>
                    <a:latin typeface="Arial" panose="020B0604020202020204" pitchFamily="34" charset="0"/>
                    <a:cs typeface="Arial" panose="020B0604020202020204" pitchFamily="34" charset="0"/>
                  </a:rPr>
                  <a:t>52</a:t>
                </a:r>
              </a:p>
            </p:txBody>
          </p:sp>
          <p:sp>
            <p:nvSpPr>
              <p:cNvPr id="11" name="Rectangle 10">
                <a:extLst>
                  <a:ext uri="{FF2B5EF4-FFF2-40B4-BE49-F238E27FC236}">
                    <a16:creationId xmlns:a16="http://schemas.microsoft.com/office/drawing/2014/main" id="{96C33E1F-C892-49F9-B53C-74585AD2C8B1}"/>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11F8818B-AB8D-ACFD-B2B2-D089C6D6C30A}"/>
                </a:ext>
              </a:extLst>
            </p:cNvPr>
            <p:cNvGrpSpPr/>
            <p:nvPr/>
          </p:nvGrpSpPr>
          <p:grpSpPr>
            <a:xfrm>
              <a:off x="11325415" y="762701"/>
              <a:ext cx="182192" cy="634674"/>
              <a:chOff x="2121762" y="2323619"/>
              <a:chExt cx="200378" cy="825210"/>
            </a:xfrm>
          </p:grpSpPr>
          <p:sp>
            <p:nvSpPr>
              <p:cNvPr id="8" name="Isosceles Triangle 7">
                <a:extLst>
                  <a:ext uri="{FF2B5EF4-FFF2-40B4-BE49-F238E27FC236}">
                    <a16:creationId xmlns:a16="http://schemas.microsoft.com/office/drawing/2014/main" id="{F1184B48-CD57-34C3-A7CB-9DF60850FC53}"/>
                  </a:ext>
                </a:extLst>
              </p:cNvPr>
              <p:cNvSpPr/>
              <p:nvPr/>
            </p:nvSpPr>
            <p:spPr>
              <a:xfrm>
                <a:off x="2121763" y="2323619"/>
                <a:ext cx="200377" cy="17273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CB3C5BB-DEFB-6774-B021-31B5F1B1E29C}"/>
                  </a:ext>
                </a:extLst>
              </p:cNvPr>
              <p:cNvSpPr/>
              <p:nvPr/>
            </p:nvSpPr>
            <p:spPr>
              <a:xfrm>
                <a:off x="2121762" y="2496169"/>
                <a:ext cx="200377" cy="6526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0" name="Group 19">
            <a:extLst>
              <a:ext uri="{FF2B5EF4-FFF2-40B4-BE49-F238E27FC236}">
                <a16:creationId xmlns:a16="http://schemas.microsoft.com/office/drawing/2014/main" id="{F65F0783-75A9-A89B-03A3-BD75F8BEA3FE}"/>
              </a:ext>
            </a:extLst>
          </p:cNvPr>
          <p:cNvGrpSpPr/>
          <p:nvPr/>
        </p:nvGrpSpPr>
        <p:grpSpPr>
          <a:xfrm rot="1731243">
            <a:off x="7654953" y="2327825"/>
            <a:ext cx="3950026" cy="2626197"/>
            <a:chOff x="7208925" y="2604220"/>
            <a:chExt cx="1168511" cy="776891"/>
          </a:xfrm>
          <a:solidFill>
            <a:schemeClr val="accent3">
              <a:lumMod val="75000"/>
            </a:schemeClr>
          </a:solidFill>
        </p:grpSpPr>
        <p:sp>
          <p:nvSpPr>
            <p:cNvPr id="21" name="Rectangle 20">
              <a:extLst>
                <a:ext uri="{FF2B5EF4-FFF2-40B4-BE49-F238E27FC236}">
                  <a16:creationId xmlns:a16="http://schemas.microsoft.com/office/drawing/2014/main" id="{D3E9A634-1775-8986-A1B9-1AEEC41504DE}"/>
                </a:ext>
              </a:extLst>
            </p:cNvPr>
            <p:cNvSpPr/>
            <p:nvPr/>
          </p:nvSpPr>
          <p:spPr>
            <a:xfrm>
              <a:off x="7425584" y="2840091"/>
              <a:ext cx="716280" cy="5410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Google Shape;315;p4">
              <a:extLst>
                <a:ext uri="{FF2B5EF4-FFF2-40B4-BE49-F238E27FC236}">
                  <a16:creationId xmlns:a16="http://schemas.microsoft.com/office/drawing/2014/main" id="{B872176E-F823-CCB6-7D59-28D061E9D999}"/>
                </a:ext>
              </a:extLst>
            </p:cNvPr>
            <p:cNvSpPr/>
            <p:nvPr/>
          </p:nvSpPr>
          <p:spPr>
            <a:xfrm>
              <a:off x="7208925" y="2953324"/>
              <a:ext cx="356816" cy="356815"/>
            </a:xfrm>
            <a:prstGeom prst="ellipse">
              <a:avLst/>
            </a:prstGeom>
            <a:grp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23" name="Google Shape;315;p4">
              <a:extLst>
                <a:ext uri="{FF2B5EF4-FFF2-40B4-BE49-F238E27FC236}">
                  <a16:creationId xmlns:a16="http://schemas.microsoft.com/office/drawing/2014/main" id="{23962905-80D7-6304-14CD-121CFD9928B9}"/>
                </a:ext>
              </a:extLst>
            </p:cNvPr>
            <p:cNvSpPr/>
            <p:nvPr/>
          </p:nvSpPr>
          <p:spPr>
            <a:xfrm>
              <a:off x="7622905" y="2604220"/>
              <a:ext cx="356816" cy="356815"/>
            </a:xfrm>
            <a:prstGeom prst="ellipse">
              <a:avLst/>
            </a:prstGeom>
            <a:grp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24" name="Google Shape;315;p4">
              <a:extLst>
                <a:ext uri="{FF2B5EF4-FFF2-40B4-BE49-F238E27FC236}">
                  <a16:creationId xmlns:a16="http://schemas.microsoft.com/office/drawing/2014/main" id="{89E20328-7727-CC2C-222F-A949677E0511}"/>
                </a:ext>
              </a:extLst>
            </p:cNvPr>
            <p:cNvSpPr/>
            <p:nvPr/>
          </p:nvSpPr>
          <p:spPr>
            <a:xfrm>
              <a:off x="8020620" y="2955992"/>
              <a:ext cx="356816" cy="356815"/>
            </a:xfrm>
            <a:prstGeom prst="ellipse">
              <a:avLst/>
            </a:prstGeom>
            <a:grp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25" name="Rectangle: Single Corner Snipped 24">
              <a:extLst>
                <a:ext uri="{FF2B5EF4-FFF2-40B4-BE49-F238E27FC236}">
                  <a16:creationId xmlns:a16="http://schemas.microsoft.com/office/drawing/2014/main" id="{9B645D13-4439-75A9-80DE-A5D578ADCE3F}"/>
                </a:ext>
              </a:extLst>
            </p:cNvPr>
            <p:cNvSpPr/>
            <p:nvPr/>
          </p:nvSpPr>
          <p:spPr>
            <a:xfrm rot="3546506">
              <a:off x="7635233" y="3164183"/>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Single Corner Snipped 25">
              <a:extLst>
                <a:ext uri="{FF2B5EF4-FFF2-40B4-BE49-F238E27FC236}">
                  <a16:creationId xmlns:a16="http://schemas.microsoft.com/office/drawing/2014/main" id="{2D6B73A5-EA1F-2C05-EB49-59CBD130495A}"/>
                </a:ext>
              </a:extLst>
            </p:cNvPr>
            <p:cNvSpPr/>
            <p:nvPr/>
          </p:nvSpPr>
          <p:spPr>
            <a:xfrm rot="17435470">
              <a:off x="7817713" y="3021002"/>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Rectangle: Single Corner Snipped 26">
            <a:extLst>
              <a:ext uri="{FF2B5EF4-FFF2-40B4-BE49-F238E27FC236}">
                <a16:creationId xmlns:a16="http://schemas.microsoft.com/office/drawing/2014/main" id="{D12461FA-02C1-D4D6-BB5C-A4D04E351EF1}"/>
              </a:ext>
            </a:extLst>
          </p:cNvPr>
          <p:cNvSpPr/>
          <p:nvPr/>
        </p:nvSpPr>
        <p:spPr>
          <a:xfrm>
            <a:off x="1540805" y="2547858"/>
            <a:ext cx="1106488" cy="1341616"/>
          </a:xfrm>
          <a:prstGeom prst="snip1Rect">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OUTIL 2</a:t>
            </a:r>
          </a:p>
        </p:txBody>
      </p:sp>
      <p:sp>
        <p:nvSpPr>
          <p:cNvPr id="28" name="Rectangle: Single Corner Snipped 27">
            <a:extLst>
              <a:ext uri="{FF2B5EF4-FFF2-40B4-BE49-F238E27FC236}">
                <a16:creationId xmlns:a16="http://schemas.microsoft.com/office/drawing/2014/main" id="{C61DA0FA-FCFF-701A-5D7F-49DBAFB5E6C9}"/>
              </a:ext>
            </a:extLst>
          </p:cNvPr>
          <p:cNvSpPr/>
          <p:nvPr/>
        </p:nvSpPr>
        <p:spPr>
          <a:xfrm>
            <a:off x="3507490" y="2547858"/>
            <a:ext cx="1106488" cy="1341616"/>
          </a:xfrm>
          <a:prstGeom prst="snip1Rect">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OUTIL 3</a:t>
            </a:r>
          </a:p>
        </p:txBody>
      </p:sp>
      <p:sp>
        <p:nvSpPr>
          <p:cNvPr id="29" name="Rectangle: Single Corner Snipped 28">
            <a:extLst>
              <a:ext uri="{FF2B5EF4-FFF2-40B4-BE49-F238E27FC236}">
                <a16:creationId xmlns:a16="http://schemas.microsoft.com/office/drawing/2014/main" id="{860E724C-EBFE-C0EE-4F44-C49F34E5C810}"/>
              </a:ext>
            </a:extLst>
          </p:cNvPr>
          <p:cNvSpPr/>
          <p:nvPr/>
        </p:nvSpPr>
        <p:spPr>
          <a:xfrm>
            <a:off x="5474175" y="2547858"/>
            <a:ext cx="1106488" cy="1341616"/>
          </a:xfrm>
          <a:prstGeom prst="snip1Rect">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OUTIL 4</a:t>
            </a:r>
          </a:p>
        </p:txBody>
      </p:sp>
      <p:sp>
        <p:nvSpPr>
          <p:cNvPr id="30" name="TextBox 29">
            <a:extLst>
              <a:ext uri="{FF2B5EF4-FFF2-40B4-BE49-F238E27FC236}">
                <a16:creationId xmlns:a16="http://schemas.microsoft.com/office/drawing/2014/main" id="{A742D082-4C6A-1772-8F3F-3F6B5D7588B5}"/>
              </a:ext>
            </a:extLst>
          </p:cNvPr>
          <p:cNvSpPr txBox="1"/>
          <p:nvPr/>
        </p:nvSpPr>
        <p:spPr>
          <a:xfrm>
            <a:off x="1277253" y="4295646"/>
            <a:ext cx="1651280" cy="923330"/>
          </a:xfrm>
          <a:prstGeom prst="rect">
            <a:avLst/>
          </a:prstGeom>
          <a:noFill/>
        </p:spPr>
        <p:txBody>
          <a:bodyPr wrap="square">
            <a:spAutoFit/>
          </a:bodyPr>
          <a:lstStyle/>
          <a:p>
            <a:pPr algn="ctr"/>
            <a:r>
              <a:rPr lang="en-US" sz="1800" dirty="0">
                <a:latin typeface="+mj-lt"/>
                <a:cs typeface="Calibri" panose="020F0502020204030204" pitchFamily="34" charset="0"/>
              </a:rPr>
              <a:t>Priorité aux dépenses des ménages</a:t>
            </a:r>
          </a:p>
        </p:txBody>
      </p:sp>
      <p:sp>
        <p:nvSpPr>
          <p:cNvPr id="31" name="TextBox 30">
            <a:extLst>
              <a:ext uri="{FF2B5EF4-FFF2-40B4-BE49-F238E27FC236}">
                <a16:creationId xmlns:a16="http://schemas.microsoft.com/office/drawing/2014/main" id="{8941D963-3D8E-A21B-C5FD-DDC0348C4C66}"/>
              </a:ext>
            </a:extLst>
          </p:cNvPr>
          <p:cNvSpPr txBox="1"/>
          <p:nvPr/>
        </p:nvSpPr>
        <p:spPr>
          <a:xfrm>
            <a:off x="3274250" y="4295646"/>
            <a:ext cx="1651280" cy="646331"/>
          </a:xfrm>
          <a:prstGeom prst="rect">
            <a:avLst/>
          </a:prstGeom>
          <a:noFill/>
        </p:spPr>
        <p:txBody>
          <a:bodyPr wrap="square">
            <a:spAutoFit/>
          </a:bodyPr>
          <a:lstStyle/>
          <a:p>
            <a:pPr algn="ctr"/>
            <a:r>
              <a:rPr lang="en-US" sz="1800" dirty="0">
                <a:latin typeface="+mj-lt"/>
                <a:cs typeface="Calibri" panose="020F0502020204030204" pitchFamily="34" charset="0"/>
              </a:rPr>
              <a:t>Tableau de suivi des revenus</a:t>
            </a:r>
          </a:p>
        </p:txBody>
      </p:sp>
      <p:sp>
        <p:nvSpPr>
          <p:cNvPr id="32" name="TextBox 31">
            <a:extLst>
              <a:ext uri="{FF2B5EF4-FFF2-40B4-BE49-F238E27FC236}">
                <a16:creationId xmlns:a16="http://schemas.microsoft.com/office/drawing/2014/main" id="{CAA8EC94-1BAC-029B-D8F5-80008253AF04}"/>
              </a:ext>
            </a:extLst>
          </p:cNvPr>
          <p:cNvSpPr txBox="1"/>
          <p:nvPr/>
        </p:nvSpPr>
        <p:spPr>
          <a:xfrm>
            <a:off x="5194795" y="4295646"/>
            <a:ext cx="1665248" cy="646331"/>
          </a:xfrm>
          <a:prstGeom prst="rect">
            <a:avLst/>
          </a:prstGeom>
          <a:noFill/>
        </p:spPr>
        <p:txBody>
          <a:bodyPr wrap="square">
            <a:spAutoFit/>
          </a:bodyPr>
          <a:lstStyle/>
          <a:p>
            <a:pPr algn="ctr"/>
            <a:r>
              <a:rPr lang="en-US" sz="1800" dirty="0">
                <a:latin typeface="+mj-lt"/>
                <a:cs typeface="Calibri" panose="020F0502020204030204" pitchFamily="34" charset="0"/>
              </a:rPr>
              <a:t>Tableau de suivi des dépenses</a:t>
            </a:r>
          </a:p>
        </p:txBody>
      </p:sp>
    </p:spTree>
    <p:extLst>
      <p:ext uri="{BB962C8B-B14F-4D97-AF65-F5344CB8AC3E}">
        <p14:creationId xmlns:p14="http://schemas.microsoft.com/office/powerpoint/2010/main" val="386947421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1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9A2A1"/>
              </a:buClr>
              <a:buSzPts val="3200"/>
              <a:buFont typeface="Arial"/>
              <a:buNone/>
            </a:pPr>
            <a:r>
              <a:rPr lang="en-US" dirty="0">
                <a:latin typeface="+mj-lt"/>
              </a:rPr>
              <a:t>Points clés de l'apprentissage</a:t>
            </a:r>
          </a:p>
        </p:txBody>
      </p:sp>
      <p:sp>
        <p:nvSpPr>
          <p:cNvPr id="533" name="Google Shape;533;p18"/>
          <p:cNvSpPr txBox="1"/>
          <p:nvPr/>
        </p:nvSpPr>
        <p:spPr>
          <a:xfrm>
            <a:off x="1724665" y="3159162"/>
            <a:ext cx="3349170" cy="2123618"/>
          </a:xfrm>
          <a:prstGeom prst="rect">
            <a:avLst/>
          </a:prstGeom>
          <a:noFill/>
          <a:ln>
            <a:noFill/>
          </a:ln>
        </p:spPr>
        <p:txBody>
          <a:bodyPr spcFirstLastPara="1" wrap="square" lIns="91425" tIns="45700" rIns="91425" bIns="45700" anchor="t" anchorCtr="0">
            <a:spAutoFit/>
          </a:bodyPr>
          <a:lstStyle/>
          <a:p>
            <a:pPr algn="ctr"/>
            <a:r>
              <a:rPr lang="en-US" sz="2200" b="0" i="0" u="none" strike="noStrike" baseline="0" dirty="0">
                <a:latin typeface="+mj-lt"/>
                <a:cs typeface="Calibri" panose="020F0502020204030204" pitchFamily="34" charset="0"/>
              </a:rPr>
              <a:t>L'émancipation économique peut réduire la violence physique envers les enfants de la part des parents ou d'autres personnes s'occupant d'eux, ainsi que la violence au sein du foyer. </a:t>
            </a:r>
          </a:p>
        </p:txBody>
      </p:sp>
      <p:sp>
        <p:nvSpPr>
          <p:cNvPr id="535" name="Google Shape;535;p18"/>
          <p:cNvSpPr/>
          <p:nvPr/>
        </p:nvSpPr>
        <p:spPr>
          <a:xfrm>
            <a:off x="2873470" y="1794807"/>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2" name="Google Shape;533;p18">
            <a:extLst>
              <a:ext uri="{FF2B5EF4-FFF2-40B4-BE49-F238E27FC236}">
                <a16:creationId xmlns:a16="http://schemas.microsoft.com/office/drawing/2014/main" id="{7A9C3156-CF04-2694-27CC-BE8A8664CE85}"/>
              </a:ext>
            </a:extLst>
          </p:cNvPr>
          <p:cNvSpPr txBox="1"/>
          <p:nvPr/>
        </p:nvSpPr>
        <p:spPr>
          <a:xfrm>
            <a:off x="5674823" y="3159162"/>
            <a:ext cx="4852744" cy="2462172"/>
          </a:xfrm>
          <a:prstGeom prst="rect">
            <a:avLst/>
          </a:prstGeom>
          <a:noFill/>
          <a:ln>
            <a:noFill/>
          </a:ln>
        </p:spPr>
        <p:txBody>
          <a:bodyPr spcFirstLastPara="1" wrap="square" lIns="91425" tIns="45700" rIns="91425" bIns="45700" anchor="t" anchorCtr="0">
            <a:spAutoFit/>
          </a:bodyPr>
          <a:lstStyle/>
          <a:p>
            <a:pPr marR="0" lvl="0" algn="ctr" defTabSz="914400" rtl="0" eaLnBrk="1" fontAlgn="auto" latinLnBrk="0" hangingPunct="1">
              <a:lnSpc>
                <a:spcPct val="100000"/>
              </a:lnSpc>
              <a:spcBef>
                <a:spcPts val="0"/>
              </a:spcBef>
              <a:spcAft>
                <a:spcPts val="0"/>
              </a:spcAft>
              <a:buClr>
                <a:srgbClr val="000000"/>
              </a:buClr>
              <a:buSzPts val="1400"/>
              <a:tabLst/>
              <a:defRPr/>
            </a:pPr>
            <a:r>
              <a:rPr lang="en-US" sz="2200" dirty="0">
                <a:latin typeface="+mj-lt"/>
                <a:cs typeface="Calibri" panose="020F0502020204030204" pitchFamily="34" charset="0"/>
              </a:rPr>
              <a:t>Les </a:t>
            </a:r>
            <a:r>
              <a:rPr lang="en-US" sz="2200" dirty="0" err="1">
                <a:latin typeface="+mj-lt"/>
                <a:cs typeface="Calibri" panose="020F0502020204030204" pitchFamily="34" charset="0"/>
              </a:rPr>
              <a:t>gestionnaires</a:t>
            </a:r>
            <a:r>
              <a:rPr lang="en-US" sz="2200" dirty="0">
                <a:latin typeface="+mj-lt"/>
                <a:cs typeface="Calibri" panose="020F0502020204030204" pitchFamily="34" charset="0"/>
              </a:rPr>
              <a:t> de </a:t>
            </a:r>
            <a:r>
              <a:rPr lang="en-US" sz="2200" dirty="0" err="1">
                <a:latin typeface="+mj-lt"/>
                <a:cs typeface="Calibri" panose="020F0502020204030204" pitchFamily="34" charset="0"/>
              </a:rPr>
              <a:t>cas</a:t>
            </a:r>
            <a:r>
              <a:rPr lang="en-US" sz="2200" dirty="0">
                <a:latin typeface="+mj-lt"/>
                <a:cs typeface="Calibri" panose="020F0502020204030204" pitchFamily="34" charset="0"/>
              </a:rPr>
              <a:t> peuvent aider les familles à gérer leur argent en utilisant des scénarios et des outils de gestion de l'argent, ainsi qu'en les orientant vers des programmes d'aide financière et d'autres programmes économiques.</a:t>
            </a:r>
            <a:endParaRPr lang="en-US" sz="2200" b="0" i="0" u="none" strike="noStrike" baseline="0" dirty="0">
              <a:solidFill>
                <a:srgbClr val="000000"/>
              </a:solidFill>
              <a:latin typeface="+mj-lt"/>
              <a:cs typeface="Calibri" panose="020F0502020204030204" pitchFamily="34" charset="0"/>
            </a:endParaRPr>
          </a:p>
        </p:txBody>
      </p:sp>
      <p:sp>
        <p:nvSpPr>
          <p:cNvPr id="3" name="Google Shape;535;p18">
            <a:extLst>
              <a:ext uri="{FF2B5EF4-FFF2-40B4-BE49-F238E27FC236}">
                <a16:creationId xmlns:a16="http://schemas.microsoft.com/office/drawing/2014/main" id="{A91F1D5D-F01A-9412-CFD1-2EE1AB834E61}"/>
              </a:ext>
            </a:extLst>
          </p:cNvPr>
          <p:cNvSpPr/>
          <p:nvPr/>
        </p:nvSpPr>
        <p:spPr>
          <a:xfrm>
            <a:off x="7575415" y="1794807"/>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Tree>
    <p:extLst>
      <p:ext uri="{BB962C8B-B14F-4D97-AF65-F5344CB8AC3E}">
        <p14:creationId xmlns:p14="http://schemas.microsoft.com/office/powerpoint/2010/main" val="195101790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29" name="Title 28">
            <a:extLst>
              <a:ext uri="{FF2B5EF4-FFF2-40B4-BE49-F238E27FC236}">
                <a16:creationId xmlns:a16="http://schemas.microsoft.com/office/drawing/2014/main" id="{B3E9165F-942E-03A6-DE86-8BCD422C04B7}"/>
              </a:ext>
            </a:extLst>
          </p:cNvPr>
          <p:cNvSpPr>
            <a:spLocks noGrp="1"/>
          </p:cNvSpPr>
          <p:nvPr>
            <p:ph type="title"/>
          </p:nvPr>
        </p:nvSpPr>
        <p:spPr/>
        <p:txBody>
          <a:bodyPr/>
          <a:lstStyle/>
          <a:p>
            <a:r>
              <a:rPr lang="en-CA" sz="2400" b="1" dirty="0">
                <a:solidFill>
                  <a:schemeClr val="bg1"/>
                </a:solidFill>
                <a:latin typeface="Garamond"/>
              </a:rPr>
              <a:t>SESSION 9</a:t>
            </a:r>
            <a:br>
              <a:rPr lang="en-CA" sz="2400" b="1" dirty="0">
                <a:solidFill>
                  <a:schemeClr val="bg1"/>
                </a:solidFill>
                <a:latin typeface="Garamond"/>
              </a:rPr>
            </a:br>
            <a:br>
              <a:rPr lang="en-CA" b="1" dirty="0">
                <a:solidFill>
                  <a:schemeClr val="bg1"/>
                </a:solidFill>
                <a:latin typeface="Garamond"/>
              </a:rPr>
            </a:br>
            <a:r>
              <a:rPr lang="en-US" sz="5400" b="1" dirty="0">
                <a:solidFill>
                  <a:schemeClr val="bg1"/>
                </a:solidFill>
                <a:latin typeface="Garamond"/>
              </a:rPr>
              <a:t>Techniques de </a:t>
            </a:r>
            <a:r>
              <a:rPr lang="en-US" sz="5400" b="1" dirty="0" err="1">
                <a:solidFill>
                  <a:schemeClr val="bg1"/>
                </a:solidFill>
                <a:latin typeface="Garamond"/>
              </a:rPr>
              <a:t>soin</a:t>
            </a:r>
            <a:r>
              <a:rPr lang="en-US" sz="5400" b="1" dirty="0">
                <a:solidFill>
                  <a:schemeClr val="bg1"/>
                </a:solidFill>
                <a:latin typeface="Garamond"/>
              </a:rPr>
              <a:t> personnel et de relaxation pour soutenir les aidants</a:t>
            </a:r>
            <a:endParaRPr lang="en-US" dirty="0"/>
          </a:p>
        </p:txBody>
      </p:sp>
      <p:grpSp>
        <p:nvGrpSpPr>
          <p:cNvPr id="27" name="Group 26">
            <a:extLst>
              <a:ext uri="{FF2B5EF4-FFF2-40B4-BE49-F238E27FC236}">
                <a16:creationId xmlns:a16="http://schemas.microsoft.com/office/drawing/2014/main" id="{457533B7-C367-5DCB-AA93-C9C343A8635F}"/>
              </a:ext>
            </a:extLst>
          </p:cNvPr>
          <p:cNvGrpSpPr/>
          <p:nvPr/>
        </p:nvGrpSpPr>
        <p:grpSpPr>
          <a:xfrm>
            <a:off x="10370496" y="683335"/>
            <a:ext cx="937477" cy="1121659"/>
            <a:chOff x="2780231" y="3039417"/>
            <a:chExt cx="1162307" cy="1390660"/>
          </a:xfrm>
          <a:solidFill>
            <a:schemeClr val="bg1"/>
          </a:solidFill>
        </p:grpSpPr>
        <p:sp>
          <p:nvSpPr>
            <p:cNvPr id="28" name="Rectangle 27">
              <a:extLst>
                <a:ext uri="{FF2B5EF4-FFF2-40B4-BE49-F238E27FC236}">
                  <a16:creationId xmlns:a16="http://schemas.microsoft.com/office/drawing/2014/main" id="{9157FCE6-C7F2-4F46-D43B-4450B75A60CC}"/>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lowchart: Stored Data 29">
              <a:extLst>
                <a:ext uri="{FF2B5EF4-FFF2-40B4-BE49-F238E27FC236}">
                  <a16:creationId xmlns:a16="http://schemas.microsoft.com/office/drawing/2014/main" id="{644BDFA2-83CD-BE1D-E14A-32057476BC55}"/>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lowchart: Stored Data 30">
              <a:extLst>
                <a:ext uri="{FF2B5EF4-FFF2-40B4-BE49-F238E27FC236}">
                  <a16:creationId xmlns:a16="http://schemas.microsoft.com/office/drawing/2014/main" id="{C7DF8437-2AD0-731F-147B-6A1A28F2D1F6}"/>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5B46B47F-BB86-90E7-773C-3712A8BB4E40}"/>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Isosceles Triangle 32">
              <a:extLst>
                <a:ext uri="{FF2B5EF4-FFF2-40B4-BE49-F238E27FC236}">
                  <a16:creationId xmlns:a16="http://schemas.microsoft.com/office/drawing/2014/main" id="{5FA1CDBC-F85E-C86D-3D09-9E873F1B366B}"/>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a:extLst>
              <a:ext uri="{FF2B5EF4-FFF2-40B4-BE49-F238E27FC236}">
                <a16:creationId xmlns:a16="http://schemas.microsoft.com/office/drawing/2014/main" id="{974A2700-0883-2AC2-D23D-22CEA7996A90}"/>
              </a:ext>
            </a:extLst>
          </p:cNvPr>
          <p:cNvGrpSpPr/>
          <p:nvPr/>
        </p:nvGrpSpPr>
        <p:grpSpPr>
          <a:xfrm>
            <a:off x="10559387" y="900943"/>
            <a:ext cx="497874" cy="668226"/>
            <a:chOff x="5438539" y="7646118"/>
            <a:chExt cx="814830" cy="1093633"/>
          </a:xfrm>
          <a:solidFill>
            <a:schemeClr val="accent3">
              <a:lumMod val="75000"/>
            </a:schemeClr>
          </a:solidFill>
        </p:grpSpPr>
        <p:sp>
          <p:nvSpPr>
            <p:cNvPr id="35" name="Round Same Side Corner Rectangle 21">
              <a:extLst>
                <a:ext uri="{FF2B5EF4-FFF2-40B4-BE49-F238E27FC236}">
                  <a16:creationId xmlns:a16="http://schemas.microsoft.com/office/drawing/2014/main" id="{451F9E5B-27EE-479E-0735-702683772BE1}"/>
                </a:ext>
              </a:extLst>
            </p:cNvPr>
            <p:cNvSpPr/>
            <p:nvPr/>
          </p:nvSpPr>
          <p:spPr>
            <a:xfrm>
              <a:off x="5440940" y="8395605"/>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2673B767-E000-F249-203B-4B9F2246161B}"/>
                </a:ext>
              </a:extLst>
            </p:cNvPr>
            <p:cNvSpPr/>
            <p:nvPr/>
          </p:nvSpPr>
          <p:spPr>
            <a:xfrm>
              <a:off x="5438539" y="8011964"/>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 Same Side Corner Rectangle 23">
              <a:extLst>
                <a:ext uri="{FF2B5EF4-FFF2-40B4-BE49-F238E27FC236}">
                  <a16:creationId xmlns:a16="http://schemas.microsoft.com/office/drawing/2014/main" id="{30A9977A-7A7C-5CEA-D241-265C1733CBDE}"/>
                </a:ext>
              </a:extLst>
            </p:cNvPr>
            <p:cNvSpPr/>
            <p:nvPr/>
          </p:nvSpPr>
          <p:spPr>
            <a:xfrm>
              <a:off x="5928360" y="8029758"/>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38900BA-B027-AA2E-16ED-CEA922A3F565}"/>
                </a:ext>
              </a:extLst>
            </p:cNvPr>
            <p:cNvSpPr/>
            <p:nvPr/>
          </p:nvSpPr>
          <p:spPr>
            <a:xfrm>
              <a:off x="5925959" y="7646118"/>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ound Same Side Corner Rectangle 25">
              <a:extLst>
                <a:ext uri="{FF2B5EF4-FFF2-40B4-BE49-F238E27FC236}">
                  <a16:creationId xmlns:a16="http://schemas.microsoft.com/office/drawing/2014/main" id="{43BDD2C0-9F15-19CA-1A65-A138263F6CB5}"/>
                </a:ext>
              </a:extLst>
            </p:cNvPr>
            <p:cNvSpPr/>
            <p:nvPr/>
          </p:nvSpPr>
          <p:spPr>
            <a:xfrm rot="12859561">
              <a:off x="5864557" y="8125814"/>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ound Same Side Corner Rectangle 26">
              <a:extLst>
                <a:ext uri="{FF2B5EF4-FFF2-40B4-BE49-F238E27FC236}">
                  <a16:creationId xmlns:a16="http://schemas.microsoft.com/office/drawing/2014/main" id="{B7EDB8D1-C714-F885-9245-B44914DB68CF}"/>
                </a:ext>
              </a:extLst>
            </p:cNvPr>
            <p:cNvSpPr/>
            <p:nvPr/>
          </p:nvSpPr>
          <p:spPr>
            <a:xfrm rot="14101202">
              <a:off x="5757134" y="8268990"/>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 name="Group 40">
            <a:extLst>
              <a:ext uri="{FF2B5EF4-FFF2-40B4-BE49-F238E27FC236}">
                <a16:creationId xmlns:a16="http://schemas.microsoft.com/office/drawing/2014/main" id="{E7B0CA4C-1774-36D7-A946-056FD1E19C55}"/>
              </a:ext>
            </a:extLst>
          </p:cNvPr>
          <p:cNvGrpSpPr/>
          <p:nvPr/>
        </p:nvGrpSpPr>
        <p:grpSpPr>
          <a:xfrm>
            <a:off x="7722553" y="683335"/>
            <a:ext cx="937477" cy="1121659"/>
            <a:chOff x="678442" y="1567255"/>
            <a:chExt cx="937477" cy="1121659"/>
          </a:xfrm>
          <a:solidFill>
            <a:schemeClr val="bg1"/>
          </a:solidFill>
        </p:grpSpPr>
        <p:grpSp>
          <p:nvGrpSpPr>
            <p:cNvPr id="42" name="Group 41">
              <a:extLst>
                <a:ext uri="{FF2B5EF4-FFF2-40B4-BE49-F238E27FC236}">
                  <a16:creationId xmlns:a16="http://schemas.microsoft.com/office/drawing/2014/main" id="{5B5F2035-7095-2747-B290-D8E264289EB4}"/>
                </a:ext>
              </a:extLst>
            </p:cNvPr>
            <p:cNvGrpSpPr/>
            <p:nvPr/>
          </p:nvGrpSpPr>
          <p:grpSpPr>
            <a:xfrm>
              <a:off x="678442" y="1567255"/>
              <a:ext cx="937477" cy="1121659"/>
              <a:chOff x="2780231" y="3039417"/>
              <a:chExt cx="1162307" cy="1390660"/>
            </a:xfrm>
            <a:grpFill/>
          </p:grpSpPr>
          <p:sp>
            <p:nvSpPr>
              <p:cNvPr id="47" name="Rectangle 46">
                <a:extLst>
                  <a:ext uri="{FF2B5EF4-FFF2-40B4-BE49-F238E27FC236}">
                    <a16:creationId xmlns:a16="http://schemas.microsoft.com/office/drawing/2014/main" id="{0E2C3CD7-2546-1587-647A-9EEAAB4796E8}"/>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lowchart: Stored Data 47">
                <a:extLst>
                  <a:ext uri="{FF2B5EF4-FFF2-40B4-BE49-F238E27FC236}">
                    <a16:creationId xmlns:a16="http://schemas.microsoft.com/office/drawing/2014/main" id="{BC58E182-541F-5B8A-BDAC-FA2B41E685CF}"/>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lowchart: Stored Data 48">
                <a:extLst>
                  <a:ext uri="{FF2B5EF4-FFF2-40B4-BE49-F238E27FC236}">
                    <a16:creationId xmlns:a16="http://schemas.microsoft.com/office/drawing/2014/main" id="{592CCA48-46BD-4D38-43AD-C4BA14E5FCDB}"/>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B1BEFEB6-7B67-EABD-F734-407F2131FE42}"/>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Isosceles Triangle 50">
                <a:extLst>
                  <a:ext uri="{FF2B5EF4-FFF2-40B4-BE49-F238E27FC236}">
                    <a16:creationId xmlns:a16="http://schemas.microsoft.com/office/drawing/2014/main" id="{24C3F84F-CBF0-DFAB-147C-1B1EE1284B3A}"/>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a:extLst>
                <a:ext uri="{FF2B5EF4-FFF2-40B4-BE49-F238E27FC236}">
                  <a16:creationId xmlns:a16="http://schemas.microsoft.com/office/drawing/2014/main" id="{590FF235-3239-A6FF-2A44-DA2F86D50526}"/>
                </a:ext>
              </a:extLst>
            </p:cNvPr>
            <p:cNvGrpSpPr/>
            <p:nvPr/>
          </p:nvGrpSpPr>
          <p:grpSpPr>
            <a:xfrm>
              <a:off x="820591" y="1847754"/>
              <a:ext cx="633925" cy="581856"/>
              <a:chOff x="7619849" y="5297373"/>
              <a:chExt cx="500332" cy="459236"/>
            </a:xfrm>
            <a:grpFill/>
          </p:grpSpPr>
          <p:sp>
            <p:nvSpPr>
              <p:cNvPr id="45" name="Trapezoid 44">
                <a:extLst>
                  <a:ext uri="{FF2B5EF4-FFF2-40B4-BE49-F238E27FC236}">
                    <a16:creationId xmlns:a16="http://schemas.microsoft.com/office/drawing/2014/main" id="{16FC6F31-8F56-6508-5A3A-2ABD152FF79C}"/>
                  </a:ext>
                </a:extLst>
              </p:cNvPr>
              <p:cNvSpPr/>
              <p:nvPr/>
            </p:nvSpPr>
            <p:spPr>
              <a:xfrm>
                <a:off x="7619849" y="5297373"/>
                <a:ext cx="500332" cy="200981"/>
              </a:xfrm>
              <a:prstGeom prst="trapezoi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885B7686-7B54-BDF2-7591-483070CCAB93}"/>
                  </a:ext>
                </a:extLst>
              </p:cNvPr>
              <p:cNvSpPr/>
              <p:nvPr/>
            </p:nvSpPr>
            <p:spPr>
              <a:xfrm>
                <a:off x="7663186" y="5498354"/>
                <a:ext cx="413659" cy="25825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Heart 43">
              <a:extLst>
                <a:ext uri="{FF2B5EF4-FFF2-40B4-BE49-F238E27FC236}">
                  <a16:creationId xmlns:a16="http://schemas.microsoft.com/office/drawing/2014/main" id="{B783B536-5200-72F3-B9BD-A1B728516F89}"/>
                </a:ext>
              </a:extLst>
            </p:cNvPr>
            <p:cNvSpPr/>
            <p:nvPr/>
          </p:nvSpPr>
          <p:spPr>
            <a:xfrm>
              <a:off x="1004668" y="2053550"/>
              <a:ext cx="285023" cy="254645"/>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2" name="Group 51">
            <a:extLst>
              <a:ext uri="{FF2B5EF4-FFF2-40B4-BE49-F238E27FC236}">
                <a16:creationId xmlns:a16="http://schemas.microsoft.com/office/drawing/2014/main" id="{C4DCB600-EED2-469F-A03B-B63773A1D4E5}"/>
              </a:ext>
            </a:extLst>
          </p:cNvPr>
          <p:cNvGrpSpPr/>
          <p:nvPr/>
        </p:nvGrpSpPr>
        <p:grpSpPr>
          <a:xfrm>
            <a:off x="9058726" y="683335"/>
            <a:ext cx="937477" cy="1121659"/>
            <a:chOff x="548251" y="3024358"/>
            <a:chExt cx="937477" cy="1121659"/>
          </a:xfrm>
          <a:solidFill>
            <a:schemeClr val="bg1"/>
          </a:solidFill>
        </p:grpSpPr>
        <p:grpSp>
          <p:nvGrpSpPr>
            <p:cNvPr id="53" name="Group 52">
              <a:extLst>
                <a:ext uri="{FF2B5EF4-FFF2-40B4-BE49-F238E27FC236}">
                  <a16:creationId xmlns:a16="http://schemas.microsoft.com/office/drawing/2014/main" id="{218D6016-B11D-D6CA-5C5B-FD2EB9DC1E27}"/>
                </a:ext>
              </a:extLst>
            </p:cNvPr>
            <p:cNvGrpSpPr/>
            <p:nvPr/>
          </p:nvGrpSpPr>
          <p:grpSpPr>
            <a:xfrm>
              <a:off x="548251" y="3024358"/>
              <a:ext cx="937477" cy="1121659"/>
              <a:chOff x="2780231" y="3039417"/>
              <a:chExt cx="1162307" cy="1390660"/>
            </a:xfrm>
            <a:grpFill/>
          </p:grpSpPr>
          <p:sp>
            <p:nvSpPr>
              <p:cNvPr id="63" name="Rectangle 62">
                <a:extLst>
                  <a:ext uri="{FF2B5EF4-FFF2-40B4-BE49-F238E27FC236}">
                    <a16:creationId xmlns:a16="http://schemas.microsoft.com/office/drawing/2014/main" id="{DC23739F-6EB4-BACE-11B7-F14D1D6AD243}"/>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lowchart: Stored Data 63">
                <a:extLst>
                  <a:ext uri="{FF2B5EF4-FFF2-40B4-BE49-F238E27FC236}">
                    <a16:creationId xmlns:a16="http://schemas.microsoft.com/office/drawing/2014/main" id="{A758A71C-4633-E3F2-3603-A625E78A5BA9}"/>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lowchart: Stored Data 64">
                <a:extLst>
                  <a:ext uri="{FF2B5EF4-FFF2-40B4-BE49-F238E27FC236}">
                    <a16:creationId xmlns:a16="http://schemas.microsoft.com/office/drawing/2014/main" id="{8CC38E0F-5727-5A26-0646-5ADC5A35B63D}"/>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7EC65C65-266A-EF68-701D-E34251A3D519}"/>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Isosceles Triangle 66">
                <a:extLst>
                  <a:ext uri="{FF2B5EF4-FFF2-40B4-BE49-F238E27FC236}">
                    <a16:creationId xmlns:a16="http://schemas.microsoft.com/office/drawing/2014/main" id="{ADCBCF96-CDF8-3550-9A09-A27F6B195EB3}"/>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418E1D1E-AE70-2165-B71D-ED47FFD93E59}"/>
                </a:ext>
              </a:extLst>
            </p:cNvPr>
            <p:cNvGrpSpPr/>
            <p:nvPr/>
          </p:nvGrpSpPr>
          <p:grpSpPr>
            <a:xfrm>
              <a:off x="722202" y="3250645"/>
              <a:ext cx="547216" cy="690061"/>
              <a:chOff x="8440399" y="3758191"/>
              <a:chExt cx="648257" cy="817478"/>
            </a:xfrm>
            <a:grpFill/>
          </p:grpSpPr>
          <p:grpSp>
            <p:nvGrpSpPr>
              <p:cNvPr id="55" name="Group 54">
                <a:extLst>
                  <a:ext uri="{FF2B5EF4-FFF2-40B4-BE49-F238E27FC236}">
                    <a16:creationId xmlns:a16="http://schemas.microsoft.com/office/drawing/2014/main" id="{501697B9-C663-CE86-814C-36D1B200DF1C}"/>
                  </a:ext>
                </a:extLst>
              </p:cNvPr>
              <p:cNvGrpSpPr/>
              <p:nvPr/>
            </p:nvGrpSpPr>
            <p:grpSpPr>
              <a:xfrm>
                <a:off x="8835207" y="3758191"/>
                <a:ext cx="253449" cy="817478"/>
                <a:chOff x="4045582" y="1684320"/>
                <a:chExt cx="350098" cy="1129211"/>
              </a:xfrm>
              <a:grpFill/>
            </p:grpSpPr>
            <p:sp>
              <p:nvSpPr>
                <p:cNvPr id="61" name="Round Same Side Corner Rectangle 21">
                  <a:extLst>
                    <a:ext uri="{FF2B5EF4-FFF2-40B4-BE49-F238E27FC236}">
                      <a16:creationId xmlns:a16="http://schemas.microsoft.com/office/drawing/2014/main" id="{AFD241FF-2F47-87DE-A374-1C7081AC7B03}"/>
                    </a:ext>
                  </a:extLst>
                </p:cNvPr>
                <p:cNvSpPr/>
                <p:nvPr/>
              </p:nvSpPr>
              <p:spPr>
                <a:xfrm>
                  <a:off x="4045582" y="2069359"/>
                  <a:ext cx="350098" cy="744172"/>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B6B5973B-2F7F-A722-F2C4-DA743B28D771}"/>
                    </a:ext>
                  </a:extLst>
                </p:cNvPr>
                <p:cNvSpPr/>
                <p:nvPr/>
              </p:nvSpPr>
              <p:spPr>
                <a:xfrm>
                  <a:off x="4064379" y="1684320"/>
                  <a:ext cx="328890" cy="32889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3EEA2BBF-C33A-6556-E897-611E6F016490}"/>
                  </a:ext>
                </a:extLst>
              </p:cNvPr>
              <p:cNvGrpSpPr/>
              <p:nvPr/>
            </p:nvGrpSpPr>
            <p:grpSpPr>
              <a:xfrm>
                <a:off x="8440399" y="3758191"/>
                <a:ext cx="363228" cy="817478"/>
                <a:chOff x="3000654" y="1516217"/>
                <a:chExt cx="245039" cy="551483"/>
              </a:xfrm>
              <a:grpFill/>
            </p:grpSpPr>
            <p:grpSp>
              <p:nvGrpSpPr>
                <p:cNvPr id="57" name="Group 56">
                  <a:extLst>
                    <a:ext uri="{FF2B5EF4-FFF2-40B4-BE49-F238E27FC236}">
                      <a16:creationId xmlns:a16="http://schemas.microsoft.com/office/drawing/2014/main" id="{7C6D8E74-A981-5A9D-F342-867580D0CF86}"/>
                    </a:ext>
                  </a:extLst>
                </p:cNvPr>
                <p:cNvGrpSpPr/>
                <p:nvPr/>
              </p:nvGrpSpPr>
              <p:grpSpPr>
                <a:xfrm>
                  <a:off x="3036509" y="1516217"/>
                  <a:ext cx="172158" cy="551483"/>
                  <a:chOff x="4043172" y="1684320"/>
                  <a:chExt cx="352508" cy="1129211"/>
                </a:xfrm>
                <a:grpFill/>
              </p:grpSpPr>
              <p:sp>
                <p:nvSpPr>
                  <p:cNvPr id="59" name="Round Same Side Corner Rectangle 21">
                    <a:extLst>
                      <a:ext uri="{FF2B5EF4-FFF2-40B4-BE49-F238E27FC236}">
                        <a16:creationId xmlns:a16="http://schemas.microsoft.com/office/drawing/2014/main" id="{3AC48CA8-E196-41CB-D02B-49A662222EEF}"/>
                      </a:ext>
                    </a:extLst>
                  </p:cNvPr>
                  <p:cNvSpPr/>
                  <p:nvPr/>
                </p:nvSpPr>
                <p:spPr>
                  <a:xfrm>
                    <a:off x="4045582" y="2069359"/>
                    <a:ext cx="350098" cy="744172"/>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36B3A9E4-B25C-E2F6-3706-458F2C3B8652}"/>
                      </a:ext>
                    </a:extLst>
                  </p:cNvPr>
                  <p:cNvSpPr/>
                  <p:nvPr/>
                </p:nvSpPr>
                <p:spPr>
                  <a:xfrm>
                    <a:off x="4043172" y="1684320"/>
                    <a:ext cx="328891" cy="32889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Flowchart: Manual Operation 57">
                  <a:extLst>
                    <a:ext uri="{FF2B5EF4-FFF2-40B4-BE49-F238E27FC236}">
                      <a16:creationId xmlns:a16="http://schemas.microsoft.com/office/drawing/2014/main" id="{8E23DE12-ABD5-AE71-5FF3-A49672A58592}"/>
                    </a:ext>
                  </a:extLst>
                </p:cNvPr>
                <p:cNvSpPr/>
                <p:nvPr/>
              </p:nvSpPr>
              <p:spPr>
                <a:xfrm rot="10800000">
                  <a:off x="3000654" y="1805724"/>
                  <a:ext cx="245039" cy="261975"/>
                </a:xfrm>
                <a:prstGeom prst="flowChartManualOperati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408443609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E640E-5F7C-F4D6-189B-D16C269BA742}"/>
              </a:ext>
            </a:extLst>
          </p:cNvPr>
          <p:cNvSpPr>
            <a:spLocks noGrp="1"/>
          </p:cNvSpPr>
          <p:nvPr>
            <p:ph type="title"/>
          </p:nvPr>
        </p:nvSpPr>
        <p:spPr/>
        <p:txBody>
          <a:bodyPr/>
          <a:lstStyle/>
          <a:p>
            <a:r>
              <a:rPr lang="en-US" dirty="0">
                <a:highlight>
                  <a:srgbClr val="FFFF00"/>
                </a:highlight>
                <a:latin typeface="+mj-lt"/>
              </a:rPr>
              <a:t>Stress des aidants</a:t>
            </a:r>
          </a:p>
        </p:txBody>
      </p:sp>
      <p:sp>
        <p:nvSpPr>
          <p:cNvPr id="5" name="TextBox 4">
            <a:extLst>
              <a:ext uri="{FF2B5EF4-FFF2-40B4-BE49-F238E27FC236}">
                <a16:creationId xmlns:a16="http://schemas.microsoft.com/office/drawing/2014/main" id="{F73330DA-6AC7-FB09-B722-3F6EC17AE0EC}"/>
              </a:ext>
            </a:extLst>
          </p:cNvPr>
          <p:cNvSpPr txBox="1"/>
          <p:nvPr/>
        </p:nvSpPr>
        <p:spPr>
          <a:xfrm>
            <a:off x="2583180" y="1631086"/>
            <a:ext cx="4114800" cy="409342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r>
              <a:rPr lang="en-US" sz="2000" b="0" i="0" u="none" strike="noStrike" baseline="0" dirty="0">
                <a:solidFill>
                  <a:schemeClr val="tx1"/>
                </a:solidFill>
                <a:latin typeface="+mj-lt"/>
                <a:cs typeface="Calibri" panose="020F0502020204030204" pitchFamily="34" charset="0"/>
              </a:rPr>
              <a:t>Anousheh est un travailleur acharné, un père aimant et attentionné de trois enfants, et un mari, mais les choses se sont récemment compliquées autour de lui</a:t>
            </a:r>
            <a:r>
              <a:rPr lang="en-US" sz="2000" dirty="0">
                <a:solidFill>
                  <a:schemeClr val="tx1"/>
                </a:solidFill>
                <a:latin typeface="+mj-lt"/>
                <a:cs typeface="Calibri" panose="020F0502020204030204" pitchFamily="34" charset="0"/>
              </a:rPr>
              <a:t>.</a:t>
            </a:r>
          </a:p>
          <a:p>
            <a:endParaRPr lang="en-US" sz="2000" b="0" i="0" u="none" strike="noStrike" baseline="0" dirty="0">
              <a:solidFill>
                <a:schemeClr val="tx1"/>
              </a:solidFill>
              <a:latin typeface="+mj-lt"/>
              <a:cs typeface="Calibri" panose="020F0502020204030204" pitchFamily="34" charset="0"/>
            </a:endParaRPr>
          </a:p>
          <a:p>
            <a:r>
              <a:rPr lang="en-US" sz="2000" b="0" i="0" u="none" strike="noStrike" baseline="0" dirty="0">
                <a:solidFill>
                  <a:schemeClr val="tx1"/>
                </a:solidFill>
                <a:latin typeface="+mj-lt"/>
                <a:cs typeface="Calibri" panose="020F0502020204030204" pitchFamily="34" charset="0"/>
              </a:rPr>
              <a:t>Il a perdu son emploi à cause de la guerre, et sa situation économique l'inquiète, il craint de ne pas avoir assez d'argent pour payer les frais de scolarité des enfants, et peut-être de ne pas réussir à leur assurer un toit dans les mois à venir. </a:t>
            </a:r>
            <a:endParaRPr lang="en-US" sz="2000" dirty="0">
              <a:solidFill>
                <a:schemeClr val="tx1"/>
              </a:solidFill>
              <a:latin typeface="+mj-lt"/>
              <a:cs typeface="Calibri" panose="020F0502020204030204" pitchFamily="34" charset="0"/>
            </a:endParaRPr>
          </a:p>
        </p:txBody>
      </p:sp>
      <p:sp>
        <p:nvSpPr>
          <p:cNvPr id="3" name="TextBox 2">
            <a:extLst>
              <a:ext uri="{FF2B5EF4-FFF2-40B4-BE49-F238E27FC236}">
                <a16:creationId xmlns:a16="http://schemas.microsoft.com/office/drawing/2014/main" id="{C4EDFD57-611F-583B-17C0-C9B20DAB9F9C}"/>
              </a:ext>
            </a:extLst>
          </p:cNvPr>
          <p:cNvSpPr txBox="1"/>
          <p:nvPr/>
        </p:nvSpPr>
        <p:spPr>
          <a:xfrm>
            <a:off x="7017836" y="1631086"/>
            <a:ext cx="4595043" cy="409342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r>
              <a:rPr lang="en-US" sz="2000" b="0" i="0" u="none" strike="noStrike" baseline="0" dirty="0">
                <a:solidFill>
                  <a:schemeClr val="tx1"/>
                </a:solidFill>
                <a:latin typeface="+mj-lt"/>
                <a:cs typeface="Calibri" panose="020F0502020204030204" pitchFamily="34" charset="0"/>
              </a:rPr>
              <a:t>La naissance de son dernier fils ne facilite pas les choses : le bébé pleure souvent la nuit et semble inconsolable.</a:t>
            </a:r>
          </a:p>
          <a:p>
            <a:endParaRPr lang="en-US" sz="2000" dirty="0">
              <a:solidFill>
                <a:schemeClr val="tx1"/>
              </a:solidFill>
              <a:latin typeface="+mj-lt"/>
              <a:cs typeface="Calibri" panose="020F0502020204030204" pitchFamily="34" charset="0"/>
            </a:endParaRPr>
          </a:p>
          <a:p>
            <a:r>
              <a:rPr lang="en-US" sz="2000" b="0" i="0" u="none" strike="noStrike" baseline="0" dirty="0">
                <a:solidFill>
                  <a:schemeClr val="tx1"/>
                </a:solidFill>
                <a:latin typeface="+mj-lt"/>
                <a:cs typeface="Calibri" panose="020F0502020204030204" pitchFamily="34" charset="0"/>
              </a:rPr>
              <a:t>La relation avec ses deux autres enfants plus âgés devient également plus difficile, ils passent la plupart de leur temps hors de la maison et lorsqu'ils sont à la maison, il y a souvent des disputes. </a:t>
            </a:r>
          </a:p>
          <a:p>
            <a:endParaRPr lang="en-US" sz="2000" dirty="0">
              <a:solidFill>
                <a:schemeClr val="tx1"/>
              </a:solidFill>
              <a:latin typeface="+mj-lt"/>
              <a:cs typeface="Calibri" panose="020F0502020204030204" pitchFamily="34" charset="0"/>
            </a:endParaRPr>
          </a:p>
          <a:p>
            <a:r>
              <a:rPr lang="en-US" sz="2000" b="0" i="0" u="none" strike="noStrike" baseline="0" dirty="0">
                <a:solidFill>
                  <a:schemeClr val="tx1"/>
                </a:solidFill>
                <a:latin typeface="+mj-lt"/>
                <a:cs typeface="Calibri" panose="020F0502020204030204" pitchFamily="34" charset="0"/>
              </a:rPr>
              <a:t>Le risque d'attaques du groupe armé dans le village le fait se sentir dans un état d'alerte et de danger permanent. </a:t>
            </a:r>
            <a:endParaRPr lang="en-US" sz="2000" dirty="0">
              <a:solidFill>
                <a:schemeClr val="tx1"/>
              </a:solidFill>
              <a:latin typeface="+mj-lt"/>
              <a:cs typeface="Calibri" panose="020F0502020204030204" pitchFamily="34" charset="0"/>
            </a:endParaRPr>
          </a:p>
        </p:txBody>
      </p:sp>
      <p:grpSp>
        <p:nvGrpSpPr>
          <p:cNvPr id="4" name="Group 3">
            <a:extLst>
              <a:ext uri="{FF2B5EF4-FFF2-40B4-BE49-F238E27FC236}">
                <a16:creationId xmlns:a16="http://schemas.microsoft.com/office/drawing/2014/main" id="{7AE9BE90-3FB9-E863-A5BF-143D517A3792}"/>
              </a:ext>
            </a:extLst>
          </p:cNvPr>
          <p:cNvGrpSpPr/>
          <p:nvPr/>
        </p:nvGrpSpPr>
        <p:grpSpPr>
          <a:xfrm>
            <a:off x="1043940" y="3429000"/>
            <a:ext cx="651231" cy="2100489"/>
            <a:chOff x="4045582" y="1684320"/>
            <a:chExt cx="350098" cy="1129211"/>
          </a:xfrm>
          <a:solidFill>
            <a:schemeClr val="accent3">
              <a:lumMod val="75000"/>
            </a:schemeClr>
          </a:solidFill>
        </p:grpSpPr>
        <p:sp>
          <p:nvSpPr>
            <p:cNvPr id="6" name="Round Same Side Corner Rectangle 21">
              <a:extLst>
                <a:ext uri="{FF2B5EF4-FFF2-40B4-BE49-F238E27FC236}">
                  <a16:creationId xmlns:a16="http://schemas.microsoft.com/office/drawing/2014/main" id="{011CC589-AAB2-AF35-5A1D-D07000C59039}"/>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96F6A494-7FD0-D9B2-D479-6CD3F9C4F1DD}"/>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A45C8F69-039E-C3BE-8FDA-99E93CDE9592}"/>
              </a:ext>
            </a:extLst>
          </p:cNvPr>
          <p:cNvGrpSpPr/>
          <p:nvPr/>
        </p:nvGrpSpPr>
        <p:grpSpPr>
          <a:xfrm rot="20544583">
            <a:off x="865214" y="3047562"/>
            <a:ext cx="684429" cy="284672"/>
            <a:chOff x="838200" y="2956560"/>
            <a:chExt cx="852486" cy="367997"/>
          </a:xfrm>
        </p:grpSpPr>
        <p:sp>
          <p:nvSpPr>
            <p:cNvPr id="8" name="Rectangle 7">
              <a:extLst>
                <a:ext uri="{FF2B5EF4-FFF2-40B4-BE49-F238E27FC236}">
                  <a16:creationId xmlns:a16="http://schemas.microsoft.com/office/drawing/2014/main" id="{F49B21FC-CC17-ECBE-3A7E-9C6C1FA9280F}"/>
                </a:ext>
              </a:extLst>
            </p:cNvPr>
            <p:cNvSpPr/>
            <p:nvPr/>
          </p:nvSpPr>
          <p:spPr>
            <a:xfrm>
              <a:off x="838200" y="3210560"/>
              <a:ext cx="852486" cy="11399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Top Corners Rounded 8">
              <a:extLst>
                <a:ext uri="{FF2B5EF4-FFF2-40B4-BE49-F238E27FC236}">
                  <a16:creationId xmlns:a16="http://schemas.microsoft.com/office/drawing/2014/main" id="{543B67BA-C373-8DCD-EE02-CC207BA67DCA}"/>
                </a:ext>
              </a:extLst>
            </p:cNvPr>
            <p:cNvSpPr/>
            <p:nvPr/>
          </p:nvSpPr>
          <p:spPr>
            <a:xfrm>
              <a:off x="932943" y="2956560"/>
              <a:ext cx="611781" cy="327825"/>
            </a:xfrm>
            <a:prstGeom prst="round2Same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0534570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7A3F2-0E42-020F-63EE-03FBE36081B6}"/>
              </a:ext>
            </a:extLst>
          </p:cNvPr>
          <p:cNvSpPr>
            <a:spLocks noGrp="1"/>
          </p:cNvSpPr>
          <p:nvPr>
            <p:ph type="title"/>
          </p:nvPr>
        </p:nvSpPr>
        <p:spPr/>
        <p:txBody>
          <a:bodyPr/>
          <a:lstStyle/>
          <a:p>
            <a:r>
              <a:rPr lang="en-US" dirty="0">
                <a:latin typeface="+mj-lt"/>
              </a:rPr>
              <a:t>Conséquences du stress</a:t>
            </a:r>
          </a:p>
        </p:txBody>
      </p:sp>
      <p:sp>
        <p:nvSpPr>
          <p:cNvPr id="5" name="TextBox 4">
            <a:extLst>
              <a:ext uri="{FF2B5EF4-FFF2-40B4-BE49-F238E27FC236}">
                <a16:creationId xmlns:a16="http://schemas.microsoft.com/office/drawing/2014/main" id="{48E6C0EC-F13B-F355-287F-0C3810E13AC8}"/>
              </a:ext>
            </a:extLst>
          </p:cNvPr>
          <p:cNvSpPr txBox="1"/>
          <p:nvPr/>
        </p:nvSpPr>
        <p:spPr>
          <a:xfrm>
            <a:off x="1076840" y="1701653"/>
            <a:ext cx="4327659" cy="4093428"/>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mj-lt"/>
                <a:cs typeface="Calibri" panose="020F0502020204030204" pitchFamily="34" charset="0"/>
              </a:rPr>
              <a:t>Changements dans son comportement (agressivité, isolement, silence)</a:t>
            </a:r>
          </a:p>
          <a:p>
            <a:pPr marL="342900" indent="-342900">
              <a:buFont typeface="Arial" panose="020B0604020202020204" pitchFamily="34" charset="0"/>
              <a:buChar char="•"/>
            </a:pPr>
            <a:r>
              <a:rPr lang="en-US" sz="2000" dirty="0">
                <a:latin typeface="+mj-lt"/>
                <a:cs typeface="Calibri" panose="020F0502020204030204" pitchFamily="34" charset="0"/>
              </a:rPr>
              <a:t>Vertiges </a:t>
            </a:r>
          </a:p>
          <a:p>
            <a:pPr marL="342900" indent="-342900">
              <a:buFont typeface="Arial" panose="020B0604020202020204" pitchFamily="34" charset="0"/>
              <a:buChar char="•"/>
            </a:pPr>
            <a:r>
              <a:rPr lang="en-US" sz="2000" dirty="0">
                <a:latin typeface="+mj-lt"/>
                <a:cs typeface="Calibri" panose="020F0502020204030204" pitchFamily="34" charset="0"/>
              </a:rPr>
              <a:t>Douleurs générales </a:t>
            </a:r>
          </a:p>
          <a:p>
            <a:pPr marL="342900" indent="-342900">
              <a:buFont typeface="Arial" panose="020B0604020202020204" pitchFamily="34" charset="0"/>
              <a:buChar char="•"/>
            </a:pPr>
            <a:r>
              <a:rPr lang="en-US" sz="2000" dirty="0">
                <a:latin typeface="+mj-lt"/>
                <a:cs typeface="Calibri" panose="020F0502020204030204" pitchFamily="34" charset="0"/>
              </a:rPr>
              <a:t>Grincement de dents, mâchoire serrée </a:t>
            </a:r>
          </a:p>
          <a:p>
            <a:pPr marL="342900" indent="-342900">
              <a:buFont typeface="Arial" panose="020B0604020202020204" pitchFamily="34" charset="0"/>
              <a:buChar char="•"/>
            </a:pPr>
            <a:r>
              <a:rPr lang="en-US" sz="2000" dirty="0">
                <a:latin typeface="+mj-lt"/>
                <a:cs typeface="Calibri" panose="020F0502020204030204" pitchFamily="34" charset="0"/>
              </a:rPr>
              <a:t>Maux de tête </a:t>
            </a:r>
          </a:p>
          <a:p>
            <a:pPr marL="342900" indent="-342900">
              <a:buFont typeface="Arial" panose="020B0604020202020204" pitchFamily="34" charset="0"/>
              <a:buChar char="•"/>
            </a:pPr>
            <a:r>
              <a:rPr lang="en-US" sz="2000" dirty="0">
                <a:latin typeface="+mj-lt"/>
                <a:cs typeface="Calibri" panose="020F0502020204030204" pitchFamily="34" charset="0"/>
              </a:rPr>
              <a:t>Symptômes d'indigestion ou de reflux acide</a:t>
            </a:r>
          </a:p>
          <a:p>
            <a:pPr marL="342900" indent="-342900">
              <a:buFont typeface="Arial" panose="020B0604020202020204" pitchFamily="34" charset="0"/>
              <a:buChar char="•"/>
            </a:pPr>
            <a:r>
              <a:rPr lang="en-US" sz="2000" dirty="0">
                <a:latin typeface="+mj-lt"/>
                <a:cs typeface="Calibri" panose="020F0502020204030204" pitchFamily="34" charset="0"/>
              </a:rPr>
              <a:t>Augmentation ou perte d'appétit </a:t>
            </a:r>
          </a:p>
          <a:p>
            <a:pPr marL="342900" indent="-342900">
              <a:buFont typeface="Arial" panose="020B0604020202020204" pitchFamily="34" charset="0"/>
              <a:buChar char="•"/>
            </a:pPr>
            <a:r>
              <a:rPr lang="en-US" sz="2000" dirty="0">
                <a:latin typeface="+mj-lt"/>
                <a:cs typeface="Calibri" panose="020F0502020204030204" pitchFamily="34" charset="0"/>
              </a:rPr>
              <a:t>Tension musculaire au niveau du cou, du visage ou des épaules</a:t>
            </a:r>
          </a:p>
          <a:p>
            <a:pPr marL="342900" indent="-342900">
              <a:buFont typeface="Arial" panose="020B0604020202020204" pitchFamily="34" charset="0"/>
              <a:buChar char="•"/>
            </a:pPr>
            <a:r>
              <a:rPr lang="en-US" sz="2000" dirty="0">
                <a:latin typeface="+mj-lt"/>
                <a:cs typeface="Calibri" panose="020F0502020204030204" pitchFamily="34" charset="0"/>
              </a:rPr>
              <a:t>Problèmes de sommeil</a:t>
            </a:r>
          </a:p>
          <a:p>
            <a:pPr marL="342900" indent="-342900">
              <a:buFont typeface="Arial" panose="020B0604020202020204" pitchFamily="34" charset="0"/>
              <a:buChar char="•"/>
            </a:pPr>
            <a:endParaRPr lang="en-US" sz="2000" dirty="0">
              <a:latin typeface="+mj-lt"/>
              <a:cs typeface="Calibri" panose="020F0502020204030204" pitchFamily="34" charset="0"/>
            </a:endParaRPr>
          </a:p>
        </p:txBody>
      </p:sp>
      <p:sp>
        <p:nvSpPr>
          <p:cNvPr id="6" name="TextBox 5">
            <a:extLst>
              <a:ext uri="{FF2B5EF4-FFF2-40B4-BE49-F238E27FC236}">
                <a16:creationId xmlns:a16="http://schemas.microsoft.com/office/drawing/2014/main" id="{294CBA63-08CD-8EAC-7145-FB24E708EC11}"/>
              </a:ext>
            </a:extLst>
          </p:cNvPr>
          <p:cNvSpPr txBox="1"/>
          <p:nvPr/>
        </p:nvSpPr>
        <p:spPr>
          <a:xfrm>
            <a:off x="5627450" y="1701653"/>
            <a:ext cx="3491799" cy="3785652"/>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mj-lt"/>
                <a:cs typeface="Calibri" panose="020F0502020204030204" pitchFamily="34" charset="0"/>
              </a:rPr>
              <a:t>Un cœur qui bat la chamade</a:t>
            </a:r>
          </a:p>
          <a:p>
            <a:pPr marL="342900" indent="-342900">
              <a:buFont typeface="Arial" panose="020B0604020202020204" pitchFamily="34" charset="0"/>
              <a:buChar char="•"/>
            </a:pPr>
            <a:r>
              <a:rPr lang="en-US" sz="2000" dirty="0">
                <a:latin typeface="+mj-lt"/>
                <a:cs typeface="Calibri" panose="020F0502020204030204" pitchFamily="34" charset="0"/>
              </a:rPr>
              <a:t>Paumes froides et moites</a:t>
            </a:r>
          </a:p>
          <a:p>
            <a:pPr marL="342900" indent="-342900">
              <a:buFont typeface="Arial" panose="020B0604020202020204" pitchFamily="34" charset="0"/>
              <a:buChar char="•"/>
            </a:pPr>
            <a:r>
              <a:rPr lang="en-US" sz="2000" dirty="0">
                <a:latin typeface="+mj-lt"/>
                <a:cs typeface="Calibri" panose="020F0502020204030204" pitchFamily="34" charset="0"/>
              </a:rPr>
              <a:t>Fatigue, épuisement</a:t>
            </a:r>
          </a:p>
          <a:p>
            <a:pPr marL="342900" indent="-342900">
              <a:buFont typeface="Arial" panose="020B0604020202020204" pitchFamily="34" charset="0"/>
              <a:buChar char="•"/>
            </a:pPr>
            <a:r>
              <a:rPr lang="en-US" sz="2000" dirty="0">
                <a:latin typeface="+mj-lt"/>
                <a:cs typeface="Calibri" panose="020F0502020204030204" pitchFamily="34" charset="0"/>
              </a:rPr>
              <a:t>Tremblements</a:t>
            </a:r>
          </a:p>
          <a:p>
            <a:pPr marL="342900" indent="-342900">
              <a:buFont typeface="Arial" panose="020B0604020202020204" pitchFamily="34" charset="0"/>
              <a:buChar char="•"/>
            </a:pPr>
            <a:r>
              <a:rPr lang="en-US" sz="2000" dirty="0">
                <a:latin typeface="+mj-lt"/>
                <a:cs typeface="Calibri" panose="020F0502020204030204" pitchFamily="34" charset="0"/>
              </a:rPr>
              <a:t>Gain ou perte de poids</a:t>
            </a:r>
          </a:p>
          <a:p>
            <a:pPr marL="342900" indent="-342900">
              <a:buFont typeface="Arial" panose="020B0604020202020204" pitchFamily="34" charset="0"/>
              <a:buChar char="•"/>
            </a:pPr>
            <a:r>
              <a:rPr lang="en-US" sz="2000" dirty="0">
                <a:latin typeface="+mj-lt"/>
                <a:cs typeface="Calibri" panose="020F0502020204030204" pitchFamily="34" charset="0"/>
              </a:rPr>
              <a:t>Maux d'estomac</a:t>
            </a:r>
          </a:p>
          <a:p>
            <a:pPr marL="342900" indent="-342900">
              <a:buFont typeface="Arial" panose="020B0604020202020204" pitchFamily="34" charset="0"/>
              <a:buChar char="•"/>
            </a:pPr>
            <a:r>
              <a:rPr lang="en-US" sz="2000" dirty="0">
                <a:latin typeface="+mj-lt"/>
                <a:cs typeface="Calibri" panose="020F0502020204030204" pitchFamily="34" charset="0"/>
              </a:rPr>
              <a:t>Colère ou irritabilité </a:t>
            </a:r>
          </a:p>
          <a:p>
            <a:pPr marL="342900" indent="-342900">
              <a:buFont typeface="Arial" panose="020B0604020202020204" pitchFamily="34" charset="0"/>
              <a:buChar char="•"/>
            </a:pPr>
            <a:r>
              <a:rPr lang="en-US" sz="2000" dirty="0">
                <a:latin typeface="+mj-lt"/>
                <a:cs typeface="Calibri" panose="020F0502020204030204" pitchFamily="34" charset="0"/>
              </a:rPr>
              <a:t>Anxiété</a:t>
            </a:r>
          </a:p>
          <a:p>
            <a:pPr marL="342900" indent="-342900">
              <a:buFont typeface="Arial" panose="020B0604020202020204" pitchFamily="34" charset="0"/>
              <a:buChar char="•"/>
            </a:pPr>
            <a:r>
              <a:rPr lang="en-US" sz="2000" dirty="0">
                <a:latin typeface="+mj-lt"/>
                <a:cs typeface="Calibri" panose="020F0502020204030204" pitchFamily="34" charset="0"/>
              </a:rPr>
              <a:t>Changement d'humeur</a:t>
            </a:r>
          </a:p>
          <a:p>
            <a:pPr marL="342900" indent="-342900">
              <a:buFont typeface="Arial" panose="020B0604020202020204" pitchFamily="34" charset="0"/>
              <a:buChar char="•"/>
            </a:pPr>
            <a:r>
              <a:rPr lang="en-US" sz="2000" dirty="0">
                <a:latin typeface="+mj-lt"/>
                <a:cs typeface="Calibri" panose="020F0502020204030204" pitchFamily="34" charset="0"/>
              </a:rPr>
              <a:t>Tristesse ou dépression</a:t>
            </a:r>
          </a:p>
          <a:p>
            <a:pPr marL="342900" indent="-342900">
              <a:buFont typeface="Arial" panose="020B0604020202020204" pitchFamily="34" charset="0"/>
              <a:buChar char="•"/>
            </a:pPr>
            <a:r>
              <a:rPr lang="en-US" sz="2000" dirty="0">
                <a:latin typeface="+mj-lt"/>
                <a:cs typeface="Calibri" panose="020F0502020204030204" pitchFamily="34" charset="0"/>
              </a:rPr>
              <a:t>Se sentir dépassé </a:t>
            </a:r>
          </a:p>
          <a:p>
            <a:pPr marL="342900" indent="-342900">
              <a:buFont typeface="Arial" panose="020B0604020202020204" pitchFamily="34" charset="0"/>
              <a:buChar char="•"/>
            </a:pPr>
            <a:r>
              <a:rPr lang="en-US" sz="2000" dirty="0">
                <a:latin typeface="+mj-lt"/>
                <a:cs typeface="Calibri" panose="020F0502020204030204" pitchFamily="34" charset="0"/>
              </a:rPr>
              <a:t>L'isolement</a:t>
            </a:r>
          </a:p>
        </p:txBody>
      </p:sp>
      <p:grpSp>
        <p:nvGrpSpPr>
          <p:cNvPr id="21" name="Group 20">
            <a:extLst>
              <a:ext uri="{FF2B5EF4-FFF2-40B4-BE49-F238E27FC236}">
                <a16:creationId xmlns:a16="http://schemas.microsoft.com/office/drawing/2014/main" id="{FE6490DD-3F82-3044-CDD2-285C77DD0F03}"/>
              </a:ext>
            </a:extLst>
          </p:cNvPr>
          <p:cNvGrpSpPr/>
          <p:nvPr/>
        </p:nvGrpSpPr>
        <p:grpSpPr>
          <a:xfrm>
            <a:off x="9346104" y="2126338"/>
            <a:ext cx="1720142" cy="3197628"/>
            <a:chOff x="1010823" y="2126338"/>
            <a:chExt cx="1720142" cy="3197628"/>
          </a:xfrm>
        </p:grpSpPr>
        <p:grpSp>
          <p:nvGrpSpPr>
            <p:cNvPr id="4" name="Group 3">
              <a:extLst>
                <a:ext uri="{FF2B5EF4-FFF2-40B4-BE49-F238E27FC236}">
                  <a16:creationId xmlns:a16="http://schemas.microsoft.com/office/drawing/2014/main" id="{98B8E5A1-2679-42FA-7AEE-A343DDAFDD03}"/>
                </a:ext>
              </a:extLst>
            </p:cNvPr>
            <p:cNvGrpSpPr/>
            <p:nvPr/>
          </p:nvGrpSpPr>
          <p:grpSpPr>
            <a:xfrm>
              <a:off x="1188129" y="2143723"/>
              <a:ext cx="1542836" cy="2921872"/>
              <a:chOff x="7838339" y="2226754"/>
              <a:chExt cx="1969639" cy="3730164"/>
            </a:xfrm>
            <a:solidFill>
              <a:schemeClr val="accent3">
                <a:lumMod val="75000"/>
              </a:schemeClr>
            </a:solidFill>
          </p:grpSpPr>
          <p:sp>
            <p:nvSpPr>
              <p:cNvPr id="10" name="Round Same Side Corner Rectangle 3">
                <a:extLst>
                  <a:ext uri="{FF2B5EF4-FFF2-40B4-BE49-F238E27FC236}">
                    <a16:creationId xmlns:a16="http://schemas.microsoft.com/office/drawing/2014/main" id="{8EF243CD-2067-DBA6-5F1A-89FC6E5AC582}"/>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52B517EB-D26F-DD92-E4D7-9836EDFE9D04}"/>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F574C9F3-528F-B4DF-868C-E12F3738CBCD}"/>
                  </a:ext>
                </a:extLst>
              </p:cNvPr>
              <p:cNvGrpSpPr/>
              <p:nvPr/>
            </p:nvGrpSpPr>
            <p:grpSpPr>
              <a:xfrm rot="507905">
                <a:off x="7838339" y="3815940"/>
                <a:ext cx="553322" cy="1525212"/>
                <a:chOff x="7916671" y="3937945"/>
                <a:chExt cx="553322" cy="1525212"/>
              </a:xfrm>
              <a:grpFill/>
            </p:grpSpPr>
            <p:sp>
              <p:nvSpPr>
                <p:cNvPr id="16" name="Round Same Side Corner Rectangle 25">
                  <a:extLst>
                    <a:ext uri="{FF2B5EF4-FFF2-40B4-BE49-F238E27FC236}">
                      <a16:creationId xmlns:a16="http://schemas.microsoft.com/office/drawing/2014/main" id="{3609F2D8-CCEE-1511-63CB-9BD5FF331820}"/>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773A6338-D5A3-1C7C-372F-6ECB1549A3E3}"/>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70ADD6C-6297-FFB1-4BD3-92FFB4FD9C97}"/>
                  </a:ext>
                </a:extLst>
              </p:cNvPr>
              <p:cNvGrpSpPr/>
              <p:nvPr/>
            </p:nvGrpSpPr>
            <p:grpSpPr>
              <a:xfrm rot="21105829" flipH="1">
                <a:off x="9243874" y="3806245"/>
                <a:ext cx="564104" cy="1525212"/>
                <a:chOff x="7916671" y="3937945"/>
                <a:chExt cx="553322" cy="1525212"/>
              </a:xfrm>
              <a:grpFill/>
            </p:grpSpPr>
            <p:sp>
              <p:nvSpPr>
                <p:cNvPr id="14" name="Round Same Side Corner Rectangle 25">
                  <a:extLst>
                    <a:ext uri="{FF2B5EF4-FFF2-40B4-BE49-F238E27FC236}">
                      <a16:creationId xmlns:a16="http://schemas.microsoft.com/office/drawing/2014/main" id="{0E0CF80B-E583-9E10-91D5-5CF15FEAA614}"/>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A9A6D874-A723-317E-CF7A-06A3365F8D64}"/>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8" name="Oval 7">
              <a:extLst>
                <a:ext uri="{FF2B5EF4-FFF2-40B4-BE49-F238E27FC236}">
                  <a16:creationId xmlns:a16="http://schemas.microsoft.com/office/drawing/2014/main" id="{DC5A66EF-46F0-80D1-55D9-C8C2E09D824F}"/>
                </a:ext>
              </a:extLst>
            </p:cNvPr>
            <p:cNvSpPr/>
            <p:nvPr/>
          </p:nvSpPr>
          <p:spPr>
            <a:xfrm>
              <a:off x="2121671" y="2126338"/>
              <a:ext cx="442298" cy="462176"/>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3">
                      <a:lumMod val="75000"/>
                    </a:schemeClr>
                  </a:solidFill>
                  <a:latin typeface="Britannic Bold" panose="020B0903060703020204" pitchFamily="34" charset="0"/>
                </a:rPr>
                <a:t>!</a:t>
              </a:r>
            </a:p>
          </p:txBody>
        </p:sp>
        <p:sp>
          <p:nvSpPr>
            <p:cNvPr id="18" name="Oval 17">
              <a:extLst>
                <a:ext uri="{FF2B5EF4-FFF2-40B4-BE49-F238E27FC236}">
                  <a16:creationId xmlns:a16="http://schemas.microsoft.com/office/drawing/2014/main" id="{A3766D8C-7574-4F43-3F0B-C5E73F156A47}"/>
                </a:ext>
              </a:extLst>
            </p:cNvPr>
            <p:cNvSpPr/>
            <p:nvPr/>
          </p:nvSpPr>
          <p:spPr>
            <a:xfrm>
              <a:off x="1010823" y="2918931"/>
              <a:ext cx="442298" cy="462176"/>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3">
                      <a:lumMod val="75000"/>
                    </a:schemeClr>
                  </a:solidFill>
                  <a:latin typeface="Britannic Bold" panose="020B0903060703020204" pitchFamily="34" charset="0"/>
                </a:rPr>
                <a:t>!</a:t>
              </a:r>
            </a:p>
          </p:txBody>
        </p:sp>
        <p:sp>
          <p:nvSpPr>
            <p:cNvPr id="19" name="Oval 18">
              <a:extLst>
                <a:ext uri="{FF2B5EF4-FFF2-40B4-BE49-F238E27FC236}">
                  <a16:creationId xmlns:a16="http://schemas.microsoft.com/office/drawing/2014/main" id="{D8CBA8A0-5C29-8C1B-E0C7-709D8FF2C8DA}"/>
                </a:ext>
              </a:extLst>
            </p:cNvPr>
            <p:cNvSpPr/>
            <p:nvPr/>
          </p:nvSpPr>
          <p:spPr>
            <a:xfrm>
              <a:off x="1825927" y="3897627"/>
              <a:ext cx="442298" cy="462176"/>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3">
                      <a:lumMod val="75000"/>
                    </a:schemeClr>
                  </a:solidFill>
                  <a:latin typeface="Britannic Bold" panose="020B0903060703020204" pitchFamily="34" charset="0"/>
                </a:rPr>
                <a:t>!</a:t>
              </a:r>
            </a:p>
          </p:txBody>
        </p:sp>
        <p:sp>
          <p:nvSpPr>
            <p:cNvPr id="20" name="Oval 19">
              <a:extLst>
                <a:ext uri="{FF2B5EF4-FFF2-40B4-BE49-F238E27FC236}">
                  <a16:creationId xmlns:a16="http://schemas.microsoft.com/office/drawing/2014/main" id="{50A00338-C486-429C-CDE3-E30CEE494190}"/>
                </a:ext>
              </a:extLst>
            </p:cNvPr>
            <p:cNvSpPr/>
            <p:nvPr/>
          </p:nvSpPr>
          <p:spPr>
            <a:xfrm>
              <a:off x="2185626" y="4861790"/>
              <a:ext cx="442298" cy="462176"/>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3">
                      <a:lumMod val="75000"/>
                    </a:schemeClr>
                  </a:solidFill>
                  <a:latin typeface="Britannic Bold" panose="020B0903060703020204" pitchFamily="34" charset="0"/>
                </a:rPr>
                <a:t>!</a:t>
              </a:r>
            </a:p>
          </p:txBody>
        </p:sp>
      </p:grpSp>
    </p:spTree>
    <p:extLst>
      <p:ext uri="{BB962C8B-B14F-4D97-AF65-F5344CB8AC3E}">
        <p14:creationId xmlns:p14="http://schemas.microsoft.com/office/powerpoint/2010/main" val="317565285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940A4-51C2-5E77-3B11-9680E2812855}"/>
              </a:ext>
            </a:extLst>
          </p:cNvPr>
          <p:cNvSpPr>
            <a:spLocks noGrp="1"/>
          </p:cNvSpPr>
          <p:nvPr>
            <p:ph type="title"/>
          </p:nvPr>
        </p:nvSpPr>
        <p:spPr/>
        <p:txBody>
          <a:bodyPr/>
          <a:lstStyle/>
          <a:p>
            <a:r>
              <a:rPr lang="en-US" dirty="0">
                <a:latin typeface="+mj-lt"/>
              </a:rPr>
              <a:t>Impact du prestataire de soins sur les enfants</a:t>
            </a:r>
          </a:p>
        </p:txBody>
      </p:sp>
      <p:sp>
        <p:nvSpPr>
          <p:cNvPr id="3" name="Speech Bubble: Rectangle with Corners Rounded 2">
            <a:extLst>
              <a:ext uri="{FF2B5EF4-FFF2-40B4-BE49-F238E27FC236}">
                <a16:creationId xmlns:a16="http://schemas.microsoft.com/office/drawing/2014/main" id="{BF4BBC4C-5691-8306-3193-C425EDD5F138}"/>
              </a:ext>
            </a:extLst>
          </p:cNvPr>
          <p:cNvSpPr/>
          <p:nvPr/>
        </p:nvSpPr>
        <p:spPr>
          <a:xfrm>
            <a:off x="1149400" y="2046388"/>
            <a:ext cx="2821709" cy="2611120"/>
          </a:xfrm>
          <a:prstGeom prst="wedgeRoundRectCallout">
            <a:avLst>
              <a:gd name="adj1" fmla="val -62814"/>
              <a:gd name="adj2" fmla="val -19017"/>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457200" algn="l"/>
              </a:tabLst>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Selon vous, quel est l'impact de la situation d'Anousheh sur sa vie de famille ? </a:t>
            </a:r>
          </a:p>
        </p:txBody>
      </p:sp>
      <p:sp>
        <p:nvSpPr>
          <p:cNvPr id="5" name="Speech Bubble: Rectangle with Corners Rounded 4">
            <a:extLst>
              <a:ext uri="{FF2B5EF4-FFF2-40B4-BE49-F238E27FC236}">
                <a16:creationId xmlns:a16="http://schemas.microsoft.com/office/drawing/2014/main" id="{8A7C9E84-3CFC-7C93-95D4-0F47D83363C1}"/>
              </a:ext>
            </a:extLst>
          </p:cNvPr>
          <p:cNvSpPr/>
          <p:nvPr/>
        </p:nvSpPr>
        <p:spPr>
          <a:xfrm>
            <a:off x="4593640" y="2046388"/>
            <a:ext cx="2821709" cy="2611120"/>
          </a:xfrm>
          <a:prstGeom prst="wedgeRoundRectCallout">
            <a:avLst>
              <a:gd name="adj1" fmla="val -19246"/>
              <a:gd name="adj2" fmla="val 59595"/>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457200" algn="l"/>
              </a:tabLst>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Comment se comporte-t-il avec sa femme lorsqu'il est stressé ? </a:t>
            </a:r>
          </a:p>
        </p:txBody>
      </p:sp>
      <p:sp>
        <p:nvSpPr>
          <p:cNvPr id="6" name="Speech Bubble: Rectangle with Corners Rounded 5">
            <a:extLst>
              <a:ext uri="{FF2B5EF4-FFF2-40B4-BE49-F238E27FC236}">
                <a16:creationId xmlns:a16="http://schemas.microsoft.com/office/drawing/2014/main" id="{BAEA23C6-9C8D-3DDE-A235-2A346A120B1F}"/>
              </a:ext>
            </a:extLst>
          </p:cNvPr>
          <p:cNvSpPr/>
          <p:nvPr/>
        </p:nvSpPr>
        <p:spPr>
          <a:xfrm>
            <a:off x="8037880" y="2046388"/>
            <a:ext cx="2821709" cy="2611120"/>
          </a:xfrm>
          <a:prstGeom prst="wedgeRoundRectCallout">
            <a:avLst>
              <a:gd name="adj1" fmla="val 59608"/>
              <a:gd name="adj2" fmla="val -20186"/>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457200" algn="l"/>
              </a:tabLst>
            </a:pP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Comment se comporte-t-il avec ses fils ? Et avec ses filles ? </a:t>
            </a:r>
          </a:p>
        </p:txBody>
      </p:sp>
      <p:grpSp>
        <p:nvGrpSpPr>
          <p:cNvPr id="14" name="Group 13">
            <a:extLst>
              <a:ext uri="{FF2B5EF4-FFF2-40B4-BE49-F238E27FC236}">
                <a16:creationId xmlns:a16="http://schemas.microsoft.com/office/drawing/2014/main" id="{9F7D5A72-6133-D5DD-93E3-D5F89211DDE4}"/>
              </a:ext>
            </a:extLst>
          </p:cNvPr>
          <p:cNvGrpSpPr/>
          <p:nvPr/>
        </p:nvGrpSpPr>
        <p:grpSpPr>
          <a:xfrm>
            <a:off x="6255999" y="4388111"/>
            <a:ext cx="1008401" cy="1271634"/>
            <a:chOff x="6418559" y="4631951"/>
            <a:chExt cx="648257" cy="817478"/>
          </a:xfrm>
          <a:solidFill>
            <a:schemeClr val="accent3">
              <a:lumMod val="75000"/>
            </a:schemeClr>
          </a:solidFill>
        </p:grpSpPr>
        <p:grpSp>
          <p:nvGrpSpPr>
            <p:cNvPr id="4" name="Group 3">
              <a:extLst>
                <a:ext uri="{FF2B5EF4-FFF2-40B4-BE49-F238E27FC236}">
                  <a16:creationId xmlns:a16="http://schemas.microsoft.com/office/drawing/2014/main" id="{B76EBAC5-43B8-1208-927E-DD3FA5988FF8}"/>
                </a:ext>
              </a:extLst>
            </p:cNvPr>
            <p:cNvGrpSpPr/>
            <p:nvPr/>
          </p:nvGrpSpPr>
          <p:grpSpPr>
            <a:xfrm>
              <a:off x="6813367" y="4631951"/>
              <a:ext cx="253449" cy="817478"/>
              <a:chOff x="4045582" y="1684320"/>
              <a:chExt cx="350098" cy="1129211"/>
            </a:xfrm>
            <a:grpFill/>
          </p:grpSpPr>
          <p:sp>
            <p:nvSpPr>
              <p:cNvPr id="7" name="Round Same Side Corner Rectangle 21">
                <a:extLst>
                  <a:ext uri="{FF2B5EF4-FFF2-40B4-BE49-F238E27FC236}">
                    <a16:creationId xmlns:a16="http://schemas.microsoft.com/office/drawing/2014/main" id="{71AB42F8-4C00-650D-C089-23AA59F2522F}"/>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F11DC953-679A-0013-9D4F-E51E75674FB4}"/>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1FEB8882-29B5-4A9B-E8FB-0EF1BFBE3E76}"/>
                </a:ext>
              </a:extLst>
            </p:cNvPr>
            <p:cNvGrpSpPr/>
            <p:nvPr/>
          </p:nvGrpSpPr>
          <p:grpSpPr>
            <a:xfrm>
              <a:off x="6418559" y="4631951"/>
              <a:ext cx="363228" cy="817478"/>
              <a:chOff x="3000654" y="1516217"/>
              <a:chExt cx="245039" cy="551483"/>
            </a:xfrm>
            <a:grpFill/>
          </p:grpSpPr>
          <p:grpSp>
            <p:nvGrpSpPr>
              <p:cNvPr id="10" name="Group 9">
                <a:extLst>
                  <a:ext uri="{FF2B5EF4-FFF2-40B4-BE49-F238E27FC236}">
                    <a16:creationId xmlns:a16="http://schemas.microsoft.com/office/drawing/2014/main" id="{78C5F43C-576A-27FD-CAA7-3F5CD6E6D592}"/>
                  </a:ext>
                </a:extLst>
              </p:cNvPr>
              <p:cNvGrpSpPr/>
              <p:nvPr/>
            </p:nvGrpSpPr>
            <p:grpSpPr>
              <a:xfrm>
                <a:off x="3036509" y="1516217"/>
                <a:ext cx="172158" cy="551483"/>
                <a:chOff x="4043172" y="1684320"/>
                <a:chExt cx="352508" cy="1129211"/>
              </a:xfrm>
              <a:grpFill/>
            </p:grpSpPr>
            <p:sp>
              <p:nvSpPr>
                <p:cNvPr id="12" name="Round Same Side Corner Rectangle 21">
                  <a:extLst>
                    <a:ext uri="{FF2B5EF4-FFF2-40B4-BE49-F238E27FC236}">
                      <a16:creationId xmlns:a16="http://schemas.microsoft.com/office/drawing/2014/main" id="{E9A36097-56C9-0091-D1B6-0031D757B02A}"/>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E7422A85-82E9-26FE-A9AA-B44B10B7DD3B}"/>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lowchart: Manual Operation 10">
                <a:extLst>
                  <a:ext uri="{FF2B5EF4-FFF2-40B4-BE49-F238E27FC236}">
                    <a16:creationId xmlns:a16="http://schemas.microsoft.com/office/drawing/2014/main" id="{91C72A2D-9D92-C5CE-BE6A-0C2FA4D6DDF4}"/>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8" name="Group 27">
            <a:extLst>
              <a:ext uri="{FF2B5EF4-FFF2-40B4-BE49-F238E27FC236}">
                <a16:creationId xmlns:a16="http://schemas.microsoft.com/office/drawing/2014/main" id="{32633BF8-776F-D1F3-0029-EEEE3381B2AC}"/>
              </a:ext>
            </a:extLst>
          </p:cNvPr>
          <p:cNvGrpSpPr/>
          <p:nvPr/>
        </p:nvGrpSpPr>
        <p:grpSpPr>
          <a:xfrm>
            <a:off x="9721519" y="4333400"/>
            <a:ext cx="1460493" cy="1326344"/>
            <a:chOff x="3240498" y="2218620"/>
            <a:chExt cx="3313517" cy="3009164"/>
          </a:xfrm>
        </p:grpSpPr>
        <p:sp>
          <p:nvSpPr>
            <p:cNvPr id="16" name="Round Same Side Corner Rectangle 21">
              <a:extLst>
                <a:ext uri="{FF2B5EF4-FFF2-40B4-BE49-F238E27FC236}">
                  <a16:creationId xmlns:a16="http://schemas.microsoft.com/office/drawing/2014/main" id="{063C1234-F271-93FD-BD06-A7CA818EACC5}"/>
                </a:ext>
              </a:extLst>
            </p:cNvPr>
            <p:cNvSpPr/>
            <p:nvPr/>
          </p:nvSpPr>
          <p:spPr>
            <a:xfrm>
              <a:off x="3247081" y="4273587"/>
              <a:ext cx="887615" cy="943595"/>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66E8558-F827-6F25-C654-7CA0ED67048C}"/>
                </a:ext>
              </a:extLst>
            </p:cNvPr>
            <p:cNvSpPr/>
            <p:nvPr/>
          </p:nvSpPr>
          <p:spPr>
            <a:xfrm>
              <a:off x="3240498" y="3221705"/>
              <a:ext cx="897705" cy="89770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 Same Side Corner Rectangle 23">
              <a:extLst>
                <a:ext uri="{FF2B5EF4-FFF2-40B4-BE49-F238E27FC236}">
                  <a16:creationId xmlns:a16="http://schemas.microsoft.com/office/drawing/2014/main" id="{43A2BE63-9F32-52CC-EA38-9205A610E0E2}"/>
                </a:ext>
              </a:extLst>
            </p:cNvPr>
            <p:cNvSpPr/>
            <p:nvPr/>
          </p:nvSpPr>
          <p:spPr>
            <a:xfrm>
              <a:off x="4382258" y="3270494"/>
              <a:ext cx="887618" cy="1946691"/>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C1BB5E62-4B0A-BD9C-D5A6-FA401F8AA6A8}"/>
                </a:ext>
              </a:extLst>
            </p:cNvPr>
            <p:cNvSpPr/>
            <p:nvPr/>
          </p:nvSpPr>
          <p:spPr>
            <a:xfrm>
              <a:off x="4375675" y="2218620"/>
              <a:ext cx="897708" cy="89770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2FE690E4-A80C-D7CE-EB9A-B5EC1B270D30}"/>
                </a:ext>
              </a:extLst>
            </p:cNvPr>
            <p:cNvGrpSpPr/>
            <p:nvPr/>
          </p:nvGrpSpPr>
          <p:grpSpPr>
            <a:xfrm>
              <a:off x="5437439" y="3221705"/>
              <a:ext cx="1116576" cy="2006079"/>
              <a:chOff x="8296959" y="3158029"/>
              <a:chExt cx="1116576" cy="2006079"/>
            </a:xfrm>
          </p:grpSpPr>
          <p:sp>
            <p:nvSpPr>
              <p:cNvPr id="25" name="Round Same Side Corner Rectangle 21">
                <a:extLst>
                  <a:ext uri="{FF2B5EF4-FFF2-40B4-BE49-F238E27FC236}">
                    <a16:creationId xmlns:a16="http://schemas.microsoft.com/office/drawing/2014/main" id="{3824F9E1-53E9-24BE-CDE4-F99E2C22FE51}"/>
                  </a:ext>
                </a:extLst>
              </p:cNvPr>
              <p:cNvSpPr/>
              <p:nvPr/>
            </p:nvSpPr>
            <p:spPr>
              <a:xfrm flipH="1">
                <a:off x="8408243" y="4209914"/>
                <a:ext cx="894009" cy="943596"/>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6DB30552-E00B-8CA4-0DD0-021B31ACCDBB}"/>
                  </a:ext>
                </a:extLst>
              </p:cNvPr>
              <p:cNvSpPr/>
              <p:nvPr/>
            </p:nvSpPr>
            <p:spPr>
              <a:xfrm flipH="1">
                <a:off x="8404711" y="3158029"/>
                <a:ext cx="904172" cy="89770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apezoid 26">
                <a:extLst>
                  <a:ext uri="{FF2B5EF4-FFF2-40B4-BE49-F238E27FC236}">
                    <a16:creationId xmlns:a16="http://schemas.microsoft.com/office/drawing/2014/main" id="{E65411F5-85AB-C987-C742-6E911BDA5F35}"/>
                  </a:ext>
                </a:extLst>
              </p:cNvPr>
              <p:cNvSpPr/>
              <p:nvPr/>
            </p:nvSpPr>
            <p:spPr>
              <a:xfrm>
                <a:off x="8296959" y="4583576"/>
                <a:ext cx="1116576" cy="580532"/>
              </a:xfrm>
              <a:prstGeom prst="trapezoid">
                <a:avLst>
                  <a:gd name="adj" fmla="val 24259"/>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4240022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DA80BB-594B-A383-E128-F48D35C92402}"/>
              </a:ext>
            </a:extLst>
          </p:cNvPr>
          <p:cNvSpPr>
            <a:spLocks noGrp="1"/>
          </p:cNvSpPr>
          <p:nvPr>
            <p:ph type="title"/>
          </p:nvPr>
        </p:nvSpPr>
        <p:spPr>
          <a:xfrm>
            <a:off x="209550" y="120516"/>
            <a:ext cx="11772900" cy="868968"/>
          </a:xfrm>
        </p:spPr>
        <p:txBody>
          <a:bodyPr>
            <a:noAutofit/>
          </a:bodyPr>
          <a:lstStyle/>
          <a:p>
            <a:r>
              <a:rPr lang="en-US" sz="2900" dirty="0">
                <a:latin typeface="+mj-lt"/>
              </a:rPr>
              <a:t>Normes minimales pour la protection des enfants dans l'action humanitaire</a:t>
            </a:r>
          </a:p>
        </p:txBody>
      </p:sp>
      <p:sp>
        <p:nvSpPr>
          <p:cNvPr id="2" name="TextBox 1">
            <a:extLst>
              <a:ext uri="{FF2B5EF4-FFF2-40B4-BE49-F238E27FC236}">
                <a16:creationId xmlns:a16="http://schemas.microsoft.com/office/drawing/2014/main" id="{DB3CF5D5-AC53-D1D2-0748-86967EABF13C}"/>
              </a:ext>
            </a:extLst>
          </p:cNvPr>
          <p:cNvSpPr txBox="1"/>
          <p:nvPr/>
        </p:nvSpPr>
        <p:spPr>
          <a:xfrm>
            <a:off x="3892700" y="5059252"/>
            <a:ext cx="7448400" cy="523220"/>
          </a:xfrm>
          <a:prstGeom prst="rect">
            <a:avLst/>
          </a:prstGeom>
          <a:noFill/>
        </p:spPr>
        <p:txBody>
          <a:bodyPr wrap="square">
            <a:spAutoFit/>
          </a:bodyPr>
          <a:lstStyle/>
          <a:p>
            <a:r>
              <a:rPr lang="en-US" sz="1400" i="1"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Source : Alliance pour la protection de l'enfance dans l'action </a:t>
            </a:r>
            <a:r>
              <a:rPr lang="en-US" sz="1400" i="1"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humanitaire</a:t>
            </a:r>
            <a:r>
              <a:rPr lang="en-US" sz="1400" i="1"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(2019). Normes minimales pour la protection des enfants dans l'action humanitaire</a:t>
            </a:r>
          </a:p>
        </p:txBody>
      </p:sp>
      <p:sp>
        <p:nvSpPr>
          <p:cNvPr id="7" name="Rectangle: Rounded Corners 6">
            <a:extLst>
              <a:ext uri="{FF2B5EF4-FFF2-40B4-BE49-F238E27FC236}">
                <a16:creationId xmlns:a16="http://schemas.microsoft.com/office/drawing/2014/main" id="{B982E1F0-B055-1561-0DC0-18339F7780BC}"/>
              </a:ext>
            </a:extLst>
          </p:cNvPr>
          <p:cNvSpPr/>
          <p:nvPr/>
        </p:nvSpPr>
        <p:spPr>
          <a:xfrm>
            <a:off x="3263435" y="1696227"/>
            <a:ext cx="8255465" cy="622069"/>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r>
              <a:rPr lang="en-US" sz="2000" b="1" dirty="0">
                <a:solidFill>
                  <a:schemeClr val="tx1"/>
                </a:solidFill>
                <a:latin typeface="Arial" panose="020B0604020202020204" pitchFamily="34" charset="0"/>
                <a:cs typeface="Arial" panose="020B0604020202020204" pitchFamily="34" charset="0"/>
              </a:rPr>
              <a:t>PRINCIPE 1 : SURVIE ET DÉVELOPPEMENT</a:t>
            </a:r>
          </a:p>
        </p:txBody>
      </p:sp>
      <p:pic>
        <p:nvPicPr>
          <p:cNvPr id="8" name="Google Shape;98;p8">
            <a:extLst>
              <a:ext uri="{FF2B5EF4-FFF2-40B4-BE49-F238E27FC236}">
                <a16:creationId xmlns:a16="http://schemas.microsoft.com/office/drawing/2014/main" id="{58B964A0-06A0-42D0-2EBE-5068D315B330}"/>
              </a:ext>
            </a:extLst>
          </p:cNvPr>
          <p:cNvPicPr preferRelativeResize="0"/>
          <p:nvPr/>
        </p:nvPicPr>
        <p:blipFill rotWithShape="1">
          <a:blip r:embed="rId3">
            <a:alphaModFix/>
          </a:blip>
          <a:srcRect/>
          <a:stretch/>
        </p:blipFill>
        <p:spPr>
          <a:xfrm>
            <a:off x="781050" y="1634961"/>
            <a:ext cx="2829918" cy="3904498"/>
          </a:xfrm>
          <a:prstGeom prst="rect">
            <a:avLst/>
          </a:prstGeom>
          <a:noFill/>
          <a:ln w="9525" cap="flat" cmpd="sng">
            <a:solidFill>
              <a:schemeClr val="accent3">
                <a:lumMod val="75000"/>
              </a:schemeClr>
            </a:solidFill>
            <a:prstDash val="solid"/>
            <a:round/>
            <a:headEnd type="none" w="sm" len="sm"/>
            <a:tailEnd type="none" w="sm" len="sm"/>
          </a:ln>
        </p:spPr>
      </p:pic>
      <p:sp>
        <p:nvSpPr>
          <p:cNvPr id="9" name="TextBox 8">
            <a:extLst>
              <a:ext uri="{FF2B5EF4-FFF2-40B4-BE49-F238E27FC236}">
                <a16:creationId xmlns:a16="http://schemas.microsoft.com/office/drawing/2014/main" id="{5DE1F765-B473-713D-0655-0E2FA959CAAC}"/>
              </a:ext>
            </a:extLst>
          </p:cNvPr>
          <p:cNvSpPr txBox="1"/>
          <p:nvPr/>
        </p:nvSpPr>
        <p:spPr>
          <a:xfrm>
            <a:off x="3892700" y="2582613"/>
            <a:ext cx="7448400" cy="2308324"/>
          </a:xfrm>
          <a:prstGeom prst="rect">
            <a:avLst/>
          </a:prstGeom>
          <a:noFill/>
        </p:spPr>
        <p:txBody>
          <a:bodyPr wrap="square">
            <a:spAutoFit/>
          </a:bodyPr>
          <a:lstStyle/>
          <a:p>
            <a:r>
              <a:rPr lang="en-US" sz="1600" b="1" dirty="0">
                <a:latin typeface="Arial" panose="020B0604020202020204" pitchFamily="34" charset="0"/>
                <a:ea typeface="Calibri" panose="020F0502020204030204" pitchFamily="34" charset="0"/>
                <a:cs typeface="Arial" panose="020B0604020202020204" pitchFamily="34" charset="0"/>
              </a:rPr>
              <a:t>La stimulation et l'attachement qui se produisent dans des relations prévisibles et nourricières sont cruciaux pour tous les aspects du développement d'un bébé et d'un jeune enfant. </a:t>
            </a:r>
            <a:r>
              <a:rPr lang="en-US" sz="1600" dirty="0">
                <a:latin typeface="Arial" panose="020B0604020202020204" pitchFamily="34" charset="0"/>
                <a:ea typeface="Calibri" panose="020F0502020204030204" pitchFamily="34" charset="0"/>
                <a:cs typeface="Arial" panose="020B0604020202020204" pitchFamily="34" charset="0"/>
              </a:rPr>
              <a:t>Les acteurs humanitaires doivent prendre en compte les effets de la situation d'urgence et de la réponse apportée sur (a) la réalisation du droit des enfants à la vie et (b) le développement physique, psychologique, émotionnel, social et spirituel des enfants. Les enfants doivent être aidés à utiliser leurs propres forces et leur résilience pour maximiser leurs chances de survie et de développement dans les crises humanitaires.</a:t>
            </a:r>
          </a:p>
        </p:txBody>
      </p:sp>
    </p:spTree>
    <p:extLst>
      <p:ext uri="{BB962C8B-B14F-4D97-AF65-F5344CB8AC3E}">
        <p14:creationId xmlns:p14="http://schemas.microsoft.com/office/powerpoint/2010/main" val="129320827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876372E-46E7-39A2-EB4F-C245D688264B}"/>
              </a:ext>
            </a:extLst>
          </p:cNvPr>
          <p:cNvSpPr/>
          <p:nvPr/>
        </p:nvSpPr>
        <p:spPr>
          <a:xfrm>
            <a:off x="2897059" y="1549400"/>
            <a:ext cx="8583741" cy="41148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1F0181-C38B-3CBB-079E-DE442A3D770B}"/>
              </a:ext>
            </a:extLst>
          </p:cNvPr>
          <p:cNvSpPr>
            <a:spLocks noGrp="1"/>
          </p:cNvSpPr>
          <p:nvPr>
            <p:ph type="title"/>
          </p:nvPr>
        </p:nvSpPr>
        <p:spPr/>
        <p:txBody>
          <a:bodyPr/>
          <a:lstStyle/>
          <a:p>
            <a:r>
              <a:rPr lang="en-US" dirty="0">
                <a:highlight>
                  <a:srgbClr val="FFFF00"/>
                </a:highlight>
                <a:latin typeface="+mj-lt"/>
              </a:rPr>
              <a:t>Stratégies d'adaptation</a:t>
            </a:r>
          </a:p>
        </p:txBody>
      </p:sp>
      <p:sp>
        <p:nvSpPr>
          <p:cNvPr id="3" name="TextBox 2">
            <a:extLst>
              <a:ext uri="{FF2B5EF4-FFF2-40B4-BE49-F238E27FC236}">
                <a16:creationId xmlns:a16="http://schemas.microsoft.com/office/drawing/2014/main" id="{F6772A21-03F5-156E-A7A9-B86BA1602E04}"/>
              </a:ext>
            </a:extLst>
          </p:cNvPr>
          <p:cNvSpPr txBox="1"/>
          <p:nvPr/>
        </p:nvSpPr>
        <p:spPr>
          <a:xfrm>
            <a:off x="726425" y="2828835"/>
            <a:ext cx="2170634" cy="1200329"/>
          </a:xfrm>
          <a:prstGeom prst="rect">
            <a:avLst/>
          </a:prstGeom>
          <a:noFill/>
          <a:ln>
            <a:noFill/>
          </a:ln>
        </p:spPr>
        <p:txBody>
          <a:bodyPr wrap="square" rtlCol="0">
            <a:spAutoFit/>
          </a:bodyPr>
          <a:lstStyle/>
          <a:p>
            <a:r>
              <a:rPr lang="en-US" sz="2400" b="1" dirty="0">
                <a:latin typeface="+mj-lt"/>
                <a:cs typeface="Calibri" panose="020F0502020204030204" pitchFamily="34" charset="0"/>
              </a:rPr>
              <a:t>Stratégies d'adaptation positives </a:t>
            </a:r>
          </a:p>
        </p:txBody>
      </p:sp>
      <p:sp>
        <p:nvSpPr>
          <p:cNvPr id="4" name="TextBox 3">
            <a:extLst>
              <a:ext uri="{FF2B5EF4-FFF2-40B4-BE49-F238E27FC236}">
                <a16:creationId xmlns:a16="http://schemas.microsoft.com/office/drawing/2014/main" id="{F7265CCF-E59C-F83A-C133-8F183BA2CE9F}"/>
              </a:ext>
            </a:extLst>
          </p:cNvPr>
          <p:cNvSpPr txBox="1"/>
          <p:nvPr/>
        </p:nvSpPr>
        <p:spPr>
          <a:xfrm>
            <a:off x="3223986" y="1918662"/>
            <a:ext cx="4104144" cy="3139321"/>
          </a:xfrm>
          <a:prstGeom prst="rect">
            <a:avLst/>
          </a:prstGeom>
          <a:noFill/>
          <a:ln>
            <a:noFill/>
          </a:ln>
        </p:spPr>
        <p:txBody>
          <a:bodyPr wrap="square" rtlCol="0">
            <a:spAutoFit/>
          </a:bodyPr>
          <a:lstStyle/>
          <a:p>
            <a:pPr marL="342900" indent="-342900">
              <a:buFont typeface="Arial" panose="020B0604020202020204" pitchFamily="34" charset="0"/>
              <a:buChar char="•"/>
            </a:pPr>
            <a:r>
              <a:rPr lang="en-US" sz="1800" dirty="0">
                <a:latin typeface="+mj-lt"/>
                <a:cs typeface="Calibri" panose="020F0502020204030204" pitchFamily="34" charset="0"/>
              </a:rPr>
              <a:t>Garder une attitude positive </a:t>
            </a:r>
          </a:p>
          <a:p>
            <a:pPr marL="342900" indent="-342900">
              <a:buFont typeface="Arial" panose="020B0604020202020204" pitchFamily="34" charset="0"/>
              <a:buChar char="•"/>
            </a:pPr>
            <a:r>
              <a:rPr lang="en-US" sz="1800" dirty="0">
                <a:latin typeface="+mj-lt"/>
                <a:cs typeface="Calibri" panose="020F0502020204030204" pitchFamily="34" charset="0"/>
              </a:rPr>
              <a:t>Accepter qu'il y a des événements que l'on ne peut pas contrôler </a:t>
            </a:r>
          </a:p>
          <a:p>
            <a:pPr marL="342900" indent="-342900">
              <a:buFont typeface="Arial" panose="020B0604020202020204" pitchFamily="34" charset="0"/>
              <a:buChar char="•"/>
            </a:pPr>
            <a:r>
              <a:rPr lang="en-US" sz="1800" dirty="0" err="1">
                <a:latin typeface="+mj-lt"/>
                <a:cs typeface="Calibri" panose="020F0502020204030204" pitchFamily="34" charset="0"/>
              </a:rPr>
              <a:t>Soyer</a:t>
            </a:r>
            <a:r>
              <a:rPr lang="en-US" sz="1800" dirty="0">
                <a:latin typeface="+mj-lt"/>
                <a:cs typeface="Calibri" panose="020F0502020204030204" pitchFamily="34" charset="0"/>
              </a:rPr>
              <a:t> assertif plutôt qu'agressif. </a:t>
            </a:r>
            <a:r>
              <a:rPr lang="en-US" sz="1800" dirty="0" err="1">
                <a:latin typeface="+mj-lt"/>
                <a:cs typeface="Calibri" panose="020F0502020204030204" pitchFamily="34" charset="0"/>
              </a:rPr>
              <a:t>Exprimer</a:t>
            </a:r>
            <a:r>
              <a:rPr lang="en-US" sz="1800" dirty="0">
                <a:latin typeface="+mj-lt"/>
                <a:cs typeface="Calibri" panose="020F0502020204030204" pitchFamily="34" charset="0"/>
              </a:rPr>
              <a:t> vos sentiments, vos opinions ou vos croyances au lieu de vous mettre en colère, d'être sur la défensive ou d'être passif. </a:t>
            </a:r>
          </a:p>
          <a:p>
            <a:pPr marL="342900" indent="-342900">
              <a:buFont typeface="Arial" panose="020B0604020202020204" pitchFamily="34" charset="0"/>
              <a:buChar char="•"/>
            </a:pPr>
            <a:r>
              <a:rPr lang="en-US" sz="1800" dirty="0">
                <a:latin typeface="+mj-lt"/>
                <a:cs typeface="Calibri" panose="020F0502020204030204" pitchFamily="34" charset="0"/>
              </a:rPr>
              <a:t>Apprendre et pratiquer des techniques de relaxation. </a:t>
            </a:r>
          </a:p>
          <a:p>
            <a:pPr marL="342900" indent="-342900">
              <a:buFont typeface="Arial" panose="020B0604020202020204" pitchFamily="34" charset="0"/>
              <a:buChar char="•"/>
            </a:pPr>
            <a:r>
              <a:rPr lang="en-US" sz="1800" dirty="0">
                <a:latin typeface="+mj-lt"/>
                <a:cs typeface="Calibri" panose="020F0502020204030204" pitchFamily="34" charset="0"/>
              </a:rPr>
              <a:t>Faire de l'exercice régulièrement. </a:t>
            </a:r>
          </a:p>
        </p:txBody>
      </p:sp>
      <p:sp>
        <p:nvSpPr>
          <p:cNvPr id="5" name="TextBox 4">
            <a:extLst>
              <a:ext uri="{FF2B5EF4-FFF2-40B4-BE49-F238E27FC236}">
                <a16:creationId xmlns:a16="http://schemas.microsoft.com/office/drawing/2014/main" id="{DA5DDBBD-DB80-6D8A-825C-01EC4A26BAA5}"/>
              </a:ext>
            </a:extLst>
          </p:cNvPr>
          <p:cNvSpPr txBox="1"/>
          <p:nvPr/>
        </p:nvSpPr>
        <p:spPr>
          <a:xfrm>
            <a:off x="7366230" y="1918662"/>
            <a:ext cx="3978143" cy="3477875"/>
          </a:xfrm>
          <a:prstGeom prst="rect">
            <a:avLst/>
          </a:prstGeom>
          <a:noFill/>
          <a:ln>
            <a:noFill/>
          </a:ln>
        </p:spPr>
        <p:txBody>
          <a:bodyPr wrap="square" rtlCol="0">
            <a:spAutoFit/>
          </a:bodyPr>
          <a:lstStyle/>
          <a:p>
            <a:pPr marL="342900" indent="-342900">
              <a:buFont typeface="Arial" panose="020B0604020202020204" pitchFamily="34" charset="0"/>
              <a:buChar char="•"/>
            </a:pPr>
            <a:r>
              <a:rPr lang="en-US" sz="1800" dirty="0">
                <a:cs typeface="Calibri" panose="020F0502020204030204" pitchFamily="34" charset="0"/>
              </a:rPr>
              <a:t>Manger sainement.</a:t>
            </a:r>
          </a:p>
          <a:p>
            <a:pPr marL="342900" indent="-342900">
              <a:buFont typeface="Arial" panose="020B0604020202020204" pitchFamily="34" charset="0"/>
              <a:buChar char="•"/>
            </a:pPr>
            <a:r>
              <a:rPr lang="en-US" sz="1800" dirty="0">
                <a:latin typeface="+mj-lt"/>
                <a:cs typeface="Calibri" panose="020F0502020204030204" pitchFamily="34" charset="0"/>
              </a:rPr>
              <a:t>Fixer des limites et dites non aux demandes qui pourraient créer un stress excessif dans votre vie. </a:t>
            </a:r>
          </a:p>
          <a:p>
            <a:pPr marL="342900" indent="-342900">
              <a:buFont typeface="Arial" panose="020B0604020202020204" pitchFamily="34" charset="0"/>
              <a:buChar char="•"/>
            </a:pPr>
            <a:r>
              <a:rPr lang="en-US" sz="1800" dirty="0">
                <a:latin typeface="+mj-lt"/>
                <a:cs typeface="Calibri" panose="020F0502020204030204" pitchFamily="34" charset="0"/>
              </a:rPr>
              <a:t>Se reposer et dormir suffisamment.</a:t>
            </a:r>
          </a:p>
          <a:p>
            <a:pPr marL="342900" indent="-342900">
              <a:buFont typeface="Arial" panose="020B0604020202020204" pitchFamily="34" charset="0"/>
              <a:buChar char="•"/>
            </a:pPr>
            <a:r>
              <a:rPr lang="en-US" sz="1800" dirty="0" err="1">
                <a:latin typeface="+mj-lt"/>
                <a:cs typeface="Calibri" panose="020F0502020204030204" pitchFamily="34" charset="0"/>
              </a:rPr>
              <a:t>Rechercher</a:t>
            </a:r>
            <a:r>
              <a:rPr lang="en-US" sz="1800" dirty="0">
                <a:latin typeface="+mj-lt"/>
                <a:cs typeface="Calibri" panose="020F0502020204030204" pitchFamily="34" charset="0"/>
              </a:rPr>
              <a:t> un soutien social. Passer du temps avec ceux que vous aimez. </a:t>
            </a:r>
          </a:p>
          <a:p>
            <a:pPr marL="342900" indent="-342900">
              <a:buFont typeface="Arial" panose="020B0604020202020204" pitchFamily="34" charset="0"/>
              <a:buChar char="•"/>
            </a:pPr>
            <a:r>
              <a:rPr lang="en-US" sz="1800" dirty="0">
                <a:latin typeface="+mj-lt"/>
                <a:cs typeface="Calibri" panose="020F0502020204030204" pitchFamily="34" charset="0"/>
              </a:rPr>
              <a:t>Si le problème vous dépasse, cherchez une aide extérieure ! </a:t>
            </a:r>
          </a:p>
          <a:p>
            <a:pPr marL="342900" indent="-342900">
              <a:buFont typeface="Arial" panose="020B0604020202020204" pitchFamily="34" charset="0"/>
              <a:buChar char="•"/>
            </a:pPr>
            <a:r>
              <a:rPr lang="en-US" sz="1800" dirty="0">
                <a:latin typeface="+mj-lt"/>
                <a:cs typeface="Calibri" panose="020F0502020204030204" pitchFamily="34" charset="0"/>
              </a:rPr>
              <a:t>Vous n'êtes pas seul.</a:t>
            </a:r>
          </a:p>
        </p:txBody>
      </p:sp>
      <p:grpSp>
        <p:nvGrpSpPr>
          <p:cNvPr id="7" name="Group 6">
            <a:extLst>
              <a:ext uri="{FF2B5EF4-FFF2-40B4-BE49-F238E27FC236}">
                <a16:creationId xmlns:a16="http://schemas.microsoft.com/office/drawing/2014/main" id="{73652BC9-39DD-9593-9867-7E41B472752C}"/>
              </a:ext>
            </a:extLst>
          </p:cNvPr>
          <p:cNvGrpSpPr/>
          <p:nvPr/>
        </p:nvGrpSpPr>
        <p:grpSpPr>
          <a:xfrm rot="20429883">
            <a:off x="1068839" y="1721928"/>
            <a:ext cx="933443" cy="833956"/>
            <a:chOff x="7466209" y="3816827"/>
            <a:chExt cx="933443" cy="833956"/>
          </a:xfrm>
        </p:grpSpPr>
        <p:sp>
          <p:nvSpPr>
            <p:cNvPr id="8" name="Heart 7">
              <a:extLst>
                <a:ext uri="{FF2B5EF4-FFF2-40B4-BE49-F238E27FC236}">
                  <a16:creationId xmlns:a16="http://schemas.microsoft.com/office/drawing/2014/main" id="{FB992085-DEB9-3893-E44A-1D4C78580E28}"/>
                </a:ext>
              </a:extLst>
            </p:cNvPr>
            <p:cNvSpPr/>
            <p:nvPr/>
          </p:nvSpPr>
          <p:spPr>
            <a:xfrm>
              <a:off x="7466209" y="3816827"/>
              <a:ext cx="933443" cy="833956"/>
            </a:xfrm>
            <a:prstGeom prst="hear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Block Arc 8">
              <a:extLst>
                <a:ext uri="{FF2B5EF4-FFF2-40B4-BE49-F238E27FC236}">
                  <a16:creationId xmlns:a16="http://schemas.microsoft.com/office/drawing/2014/main" id="{41407F32-62D7-0008-F619-88E9FA221E4E}"/>
                </a:ext>
              </a:extLst>
            </p:cNvPr>
            <p:cNvSpPr/>
            <p:nvPr/>
          </p:nvSpPr>
          <p:spPr>
            <a:xfrm rot="10800000">
              <a:off x="7779494" y="4160180"/>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135914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F2571-7429-CA36-1C0A-5BB818E98228}"/>
              </a:ext>
            </a:extLst>
          </p:cNvPr>
          <p:cNvSpPr>
            <a:spLocks noGrp="1"/>
          </p:cNvSpPr>
          <p:nvPr>
            <p:ph type="title"/>
          </p:nvPr>
        </p:nvSpPr>
        <p:spPr/>
        <p:txBody>
          <a:bodyPr/>
          <a:lstStyle/>
          <a:p>
            <a:r>
              <a:rPr lang="en-US" dirty="0">
                <a:latin typeface="+mj-lt"/>
              </a:rPr>
              <a:t>Qu'est-ce que la relaxation ?</a:t>
            </a:r>
          </a:p>
        </p:txBody>
      </p:sp>
      <p:sp>
        <p:nvSpPr>
          <p:cNvPr id="5" name="TextBox 4">
            <a:extLst>
              <a:ext uri="{FF2B5EF4-FFF2-40B4-BE49-F238E27FC236}">
                <a16:creationId xmlns:a16="http://schemas.microsoft.com/office/drawing/2014/main" id="{ED1DF050-2149-E643-B85A-D03468634DBB}"/>
              </a:ext>
            </a:extLst>
          </p:cNvPr>
          <p:cNvSpPr txBox="1"/>
          <p:nvPr/>
        </p:nvSpPr>
        <p:spPr>
          <a:xfrm>
            <a:off x="1988508" y="2424440"/>
            <a:ext cx="3831739" cy="2246769"/>
          </a:xfrm>
          <a:prstGeom prst="rect">
            <a:avLst/>
          </a:prstGeom>
          <a:noFill/>
        </p:spPr>
        <p:txBody>
          <a:bodyPr wrap="square">
            <a:spAutoFit/>
          </a:bodyPr>
          <a:lstStyle/>
          <a:p>
            <a:r>
              <a:rPr lang="en-US" sz="2800" i="0" dirty="0"/>
              <a:t>Un état mental et physique dans lequel l'individu est capable de se sentir soulagé d'une contrainte ou d'une tension.</a:t>
            </a:r>
          </a:p>
        </p:txBody>
      </p:sp>
      <p:grpSp>
        <p:nvGrpSpPr>
          <p:cNvPr id="3" name="Group 2">
            <a:extLst>
              <a:ext uri="{FF2B5EF4-FFF2-40B4-BE49-F238E27FC236}">
                <a16:creationId xmlns:a16="http://schemas.microsoft.com/office/drawing/2014/main" id="{8C6E426C-D715-A7D2-C400-8E5551B71675}"/>
              </a:ext>
            </a:extLst>
          </p:cNvPr>
          <p:cNvGrpSpPr/>
          <p:nvPr/>
        </p:nvGrpSpPr>
        <p:grpSpPr>
          <a:xfrm>
            <a:off x="6587490" y="1877056"/>
            <a:ext cx="2726093" cy="3460754"/>
            <a:chOff x="7946355" y="4429258"/>
            <a:chExt cx="1420571" cy="1803404"/>
          </a:xfrm>
          <a:solidFill>
            <a:schemeClr val="accent3">
              <a:lumMod val="75000"/>
            </a:schemeClr>
          </a:solidFill>
        </p:grpSpPr>
        <p:sp>
          <p:nvSpPr>
            <p:cNvPr id="4" name="Oval 3">
              <a:extLst>
                <a:ext uri="{FF2B5EF4-FFF2-40B4-BE49-F238E27FC236}">
                  <a16:creationId xmlns:a16="http://schemas.microsoft.com/office/drawing/2014/main" id="{098C48FA-F319-E0F8-F680-EEAADC17846D}"/>
                </a:ext>
              </a:extLst>
            </p:cNvPr>
            <p:cNvSpPr/>
            <p:nvPr/>
          </p:nvSpPr>
          <p:spPr>
            <a:xfrm>
              <a:off x="7946355" y="4812091"/>
              <a:ext cx="1420571" cy="1420571"/>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F3679136-CB1E-F465-0651-28D3B5AFE56E}"/>
                </a:ext>
              </a:extLst>
            </p:cNvPr>
            <p:cNvGrpSpPr/>
            <p:nvPr/>
          </p:nvGrpSpPr>
          <p:grpSpPr>
            <a:xfrm>
              <a:off x="8204418" y="4429258"/>
              <a:ext cx="950012" cy="1799163"/>
              <a:chOff x="7838339" y="2226754"/>
              <a:chExt cx="1969639" cy="3730164"/>
            </a:xfrm>
            <a:grpFill/>
          </p:grpSpPr>
          <p:sp>
            <p:nvSpPr>
              <p:cNvPr id="8" name="Round Same Side Corner Rectangle 3">
                <a:extLst>
                  <a:ext uri="{FF2B5EF4-FFF2-40B4-BE49-F238E27FC236}">
                    <a16:creationId xmlns:a16="http://schemas.microsoft.com/office/drawing/2014/main" id="{336AF910-B253-7893-9445-C6CB837EDAA4}"/>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10174C48-03E6-B564-4287-252B986CC1CA}"/>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4108A0DC-2564-4D4C-DBCE-7F45BBBBB1D0}"/>
                  </a:ext>
                </a:extLst>
              </p:cNvPr>
              <p:cNvGrpSpPr/>
              <p:nvPr/>
            </p:nvGrpSpPr>
            <p:grpSpPr>
              <a:xfrm rot="507905">
                <a:off x="7838339" y="3815940"/>
                <a:ext cx="553322" cy="1525212"/>
                <a:chOff x="7916671" y="3937945"/>
                <a:chExt cx="553322" cy="1525212"/>
              </a:xfrm>
              <a:grpFill/>
            </p:grpSpPr>
            <p:sp>
              <p:nvSpPr>
                <p:cNvPr id="14" name="Round Same Side Corner Rectangle 25">
                  <a:extLst>
                    <a:ext uri="{FF2B5EF4-FFF2-40B4-BE49-F238E27FC236}">
                      <a16:creationId xmlns:a16="http://schemas.microsoft.com/office/drawing/2014/main" id="{A9A68793-2430-135E-6C8F-9BF749895D03}"/>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C096C8F5-1498-60CD-4639-061C0E562366}"/>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1CFBEEE1-8020-5080-A7AB-E35E08A3B769}"/>
                  </a:ext>
                </a:extLst>
              </p:cNvPr>
              <p:cNvGrpSpPr/>
              <p:nvPr/>
            </p:nvGrpSpPr>
            <p:grpSpPr>
              <a:xfrm rot="21105829" flipH="1">
                <a:off x="9243874" y="3806245"/>
                <a:ext cx="564104" cy="1525212"/>
                <a:chOff x="7916671" y="3937945"/>
                <a:chExt cx="553322" cy="1525212"/>
              </a:xfrm>
              <a:grpFill/>
            </p:grpSpPr>
            <p:sp>
              <p:nvSpPr>
                <p:cNvPr id="12" name="Round Same Side Corner Rectangle 25">
                  <a:extLst>
                    <a:ext uri="{FF2B5EF4-FFF2-40B4-BE49-F238E27FC236}">
                      <a16:creationId xmlns:a16="http://schemas.microsoft.com/office/drawing/2014/main" id="{94622DE6-FED2-C6EF-613B-A426443B6C2B}"/>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DADC9CB-2AA9-57B2-9D5C-2EC3E2F05318}"/>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7" name="L-Shape 6">
              <a:extLst>
                <a:ext uri="{FF2B5EF4-FFF2-40B4-BE49-F238E27FC236}">
                  <a16:creationId xmlns:a16="http://schemas.microsoft.com/office/drawing/2014/main" id="{63D15B7B-9180-C495-633E-3E339424FC33}"/>
                </a:ext>
              </a:extLst>
            </p:cNvPr>
            <p:cNvSpPr/>
            <p:nvPr/>
          </p:nvSpPr>
          <p:spPr>
            <a:xfrm rot="18361091">
              <a:off x="9018665" y="5180934"/>
              <a:ext cx="143017" cy="72785"/>
            </a:xfrm>
            <a:prstGeom prst="corner">
              <a:avLst>
                <a:gd name="adj1" fmla="val 42208"/>
                <a:gd name="adj2" fmla="val 433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2588849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E24CF-BAD6-4166-E3EB-9CFE45D5FB5F}"/>
              </a:ext>
            </a:extLst>
          </p:cNvPr>
          <p:cNvSpPr>
            <a:spLocks noGrp="1"/>
          </p:cNvSpPr>
          <p:nvPr>
            <p:ph type="title"/>
          </p:nvPr>
        </p:nvSpPr>
        <p:spPr>
          <a:xfrm>
            <a:off x="838200" y="120516"/>
            <a:ext cx="9642062" cy="868968"/>
          </a:xfrm>
        </p:spPr>
        <p:txBody>
          <a:bodyPr>
            <a:normAutofit fontScale="90000"/>
          </a:bodyPr>
          <a:lstStyle/>
          <a:p>
            <a:r>
              <a:rPr lang="en-GB" dirty="0">
                <a:highlight>
                  <a:srgbClr val="FFFF00"/>
                </a:highlight>
                <a:latin typeface="+mj-lt"/>
              </a:rPr>
              <a:t>Boîte à outils pour les techniques de relaxation et de </a:t>
            </a:r>
            <a:r>
              <a:rPr lang="en-GB" dirty="0" err="1">
                <a:highlight>
                  <a:srgbClr val="FFFF00"/>
                </a:highlight>
                <a:latin typeface="+mj-lt"/>
              </a:rPr>
              <a:t>soins</a:t>
            </a:r>
            <a:r>
              <a:rPr lang="en-GB" dirty="0">
                <a:highlight>
                  <a:srgbClr val="FFFF00"/>
                </a:highlight>
                <a:latin typeface="+mj-lt"/>
              </a:rPr>
              <a:t> personnels</a:t>
            </a:r>
            <a:endParaRPr lang="en-US" dirty="0">
              <a:highlight>
                <a:srgbClr val="FFFF00"/>
              </a:highlight>
              <a:latin typeface="+mj-lt"/>
            </a:endParaRPr>
          </a:p>
        </p:txBody>
      </p:sp>
      <p:grpSp>
        <p:nvGrpSpPr>
          <p:cNvPr id="5" name="Group 4">
            <a:extLst>
              <a:ext uri="{FF2B5EF4-FFF2-40B4-BE49-F238E27FC236}">
                <a16:creationId xmlns:a16="http://schemas.microsoft.com/office/drawing/2014/main" id="{07104E46-48E8-378E-528B-BDBC0712D125}"/>
              </a:ext>
            </a:extLst>
          </p:cNvPr>
          <p:cNvGrpSpPr/>
          <p:nvPr/>
        </p:nvGrpSpPr>
        <p:grpSpPr>
          <a:xfrm rot="20429883">
            <a:off x="4849633" y="2170970"/>
            <a:ext cx="933443" cy="833956"/>
            <a:chOff x="7466209" y="3816827"/>
            <a:chExt cx="933443" cy="833956"/>
          </a:xfrm>
        </p:grpSpPr>
        <p:sp>
          <p:nvSpPr>
            <p:cNvPr id="6" name="Heart 5">
              <a:extLst>
                <a:ext uri="{FF2B5EF4-FFF2-40B4-BE49-F238E27FC236}">
                  <a16:creationId xmlns:a16="http://schemas.microsoft.com/office/drawing/2014/main" id="{33F4C30E-E1D6-C883-0685-8410658126E5}"/>
                </a:ext>
              </a:extLst>
            </p:cNvPr>
            <p:cNvSpPr/>
            <p:nvPr/>
          </p:nvSpPr>
          <p:spPr>
            <a:xfrm>
              <a:off x="7466209" y="3816827"/>
              <a:ext cx="933443" cy="833956"/>
            </a:xfrm>
            <a:prstGeom prst="hear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Block Arc 6">
              <a:extLst>
                <a:ext uri="{FF2B5EF4-FFF2-40B4-BE49-F238E27FC236}">
                  <a16:creationId xmlns:a16="http://schemas.microsoft.com/office/drawing/2014/main" id="{223EDD94-2201-2785-0604-67A6852991EF}"/>
                </a:ext>
              </a:extLst>
            </p:cNvPr>
            <p:cNvSpPr/>
            <p:nvPr/>
          </p:nvSpPr>
          <p:spPr>
            <a:xfrm rot="10800000">
              <a:off x="7779494" y="4160180"/>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grpSp>
        <p:nvGrpSpPr>
          <p:cNvPr id="8" name="Group 7">
            <a:extLst>
              <a:ext uri="{FF2B5EF4-FFF2-40B4-BE49-F238E27FC236}">
                <a16:creationId xmlns:a16="http://schemas.microsoft.com/office/drawing/2014/main" id="{C7AEFA21-9BE0-29BD-434C-8867C1524043}"/>
              </a:ext>
            </a:extLst>
          </p:cNvPr>
          <p:cNvGrpSpPr/>
          <p:nvPr/>
        </p:nvGrpSpPr>
        <p:grpSpPr>
          <a:xfrm rot="685791">
            <a:off x="5968880" y="1570551"/>
            <a:ext cx="933443" cy="833956"/>
            <a:chOff x="7466209" y="3816827"/>
            <a:chExt cx="933443" cy="833956"/>
          </a:xfrm>
        </p:grpSpPr>
        <p:sp>
          <p:nvSpPr>
            <p:cNvPr id="9" name="Heart 8">
              <a:extLst>
                <a:ext uri="{FF2B5EF4-FFF2-40B4-BE49-F238E27FC236}">
                  <a16:creationId xmlns:a16="http://schemas.microsoft.com/office/drawing/2014/main" id="{2DF79759-9CFB-E71D-635D-47AD856FF696}"/>
                </a:ext>
              </a:extLst>
            </p:cNvPr>
            <p:cNvSpPr/>
            <p:nvPr/>
          </p:nvSpPr>
          <p:spPr>
            <a:xfrm>
              <a:off x="7466209" y="3816827"/>
              <a:ext cx="933443" cy="833956"/>
            </a:xfrm>
            <a:prstGeom prst="hear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Block Arc 9">
              <a:extLst>
                <a:ext uri="{FF2B5EF4-FFF2-40B4-BE49-F238E27FC236}">
                  <a16:creationId xmlns:a16="http://schemas.microsoft.com/office/drawing/2014/main" id="{199C436C-AA37-4F8B-BC24-E17DD8997592}"/>
                </a:ext>
              </a:extLst>
            </p:cNvPr>
            <p:cNvSpPr/>
            <p:nvPr/>
          </p:nvSpPr>
          <p:spPr>
            <a:xfrm rot="10800000">
              <a:off x="7779494" y="4160180"/>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grpSp>
        <p:nvGrpSpPr>
          <p:cNvPr id="11" name="Group 10">
            <a:extLst>
              <a:ext uri="{FF2B5EF4-FFF2-40B4-BE49-F238E27FC236}">
                <a16:creationId xmlns:a16="http://schemas.microsoft.com/office/drawing/2014/main" id="{C60167F1-D26F-D1DD-E32C-8668C8A1E885}"/>
              </a:ext>
            </a:extLst>
          </p:cNvPr>
          <p:cNvGrpSpPr/>
          <p:nvPr/>
        </p:nvGrpSpPr>
        <p:grpSpPr>
          <a:xfrm rot="328689">
            <a:off x="6285072" y="3008058"/>
            <a:ext cx="933443" cy="833956"/>
            <a:chOff x="7466209" y="3816827"/>
            <a:chExt cx="933443" cy="833956"/>
          </a:xfrm>
        </p:grpSpPr>
        <p:sp>
          <p:nvSpPr>
            <p:cNvPr id="19" name="Heart 18">
              <a:extLst>
                <a:ext uri="{FF2B5EF4-FFF2-40B4-BE49-F238E27FC236}">
                  <a16:creationId xmlns:a16="http://schemas.microsoft.com/office/drawing/2014/main" id="{99322A59-9262-F450-3F3F-DBFE15915D32}"/>
                </a:ext>
              </a:extLst>
            </p:cNvPr>
            <p:cNvSpPr/>
            <p:nvPr/>
          </p:nvSpPr>
          <p:spPr>
            <a:xfrm>
              <a:off x="7466209" y="3816827"/>
              <a:ext cx="933443" cy="833956"/>
            </a:xfrm>
            <a:prstGeom prst="hear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Block Arc 19">
              <a:extLst>
                <a:ext uri="{FF2B5EF4-FFF2-40B4-BE49-F238E27FC236}">
                  <a16:creationId xmlns:a16="http://schemas.microsoft.com/office/drawing/2014/main" id="{7E02C4E6-7C97-3011-B37D-E78C86B46C86}"/>
                </a:ext>
              </a:extLst>
            </p:cNvPr>
            <p:cNvSpPr/>
            <p:nvPr/>
          </p:nvSpPr>
          <p:spPr>
            <a:xfrm rot="10800000">
              <a:off x="7779494" y="4160180"/>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pic>
        <p:nvPicPr>
          <p:cNvPr id="22" name="Graphic 21" descr="Filing Box Archive with solid fill">
            <a:extLst>
              <a:ext uri="{FF2B5EF4-FFF2-40B4-BE49-F238E27FC236}">
                <a16:creationId xmlns:a16="http://schemas.microsoft.com/office/drawing/2014/main" id="{F06419F7-F5CA-8AA8-6A1C-8776924EBD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28635" y="3612342"/>
            <a:ext cx="3734730" cy="2491117"/>
          </a:xfrm>
          <a:prstGeom prst="rect">
            <a:avLst/>
          </a:prstGeom>
        </p:spPr>
      </p:pic>
      <p:grpSp>
        <p:nvGrpSpPr>
          <p:cNvPr id="4" name="Group 3">
            <a:extLst>
              <a:ext uri="{FF2B5EF4-FFF2-40B4-BE49-F238E27FC236}">
                <a16:creationId xmlns:a16="http://schemas.microsoft.com/office/drawing/2014/main" id="{03411435-97EA-E2AC-5ECF-922962F94834}"/>
              </a:ext>
            </a:extLst>
          </p:cNvPr>
          <p:cNvGrpSpPr/>
          <p:nvPr/>
        </p:nvGrpSpPr>
        <p:grpSpPr>
          <a:xfrm>
            <a:off x="10228983" y="337468"/>
            <a:ext cx="1587872" cy="1368854"/>
            <a:chOff x="10228983" y="337468"/>
            <a:chExt cx="1587872" cy="1368854"/>
          </a:xfrm>
        </p:grpSpPr>
        <p:sp>
          <p:nvSpPr>
            <p:cNvPr id="21" name="Hexagon 20">
              <a:extLst>
                <a:ext uri="{FF2B5EF4-FFF2-40B4-BE49-F238E27FC236}">
                  <a16:creationId xmlns:a16="http://schemas.microsoft.com/office/drawing/2014/main" id="{052CE270-1B71-0A63-F79C-59A510821C12}"/>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EE9ED439-68D9-7B46-DB48-FF820D54A41C}"/>
                </a:ext>
              </a:extLst>
            </p:cNvPr>
            <p:cNvGrpSpPr/>
            <p:nvPr/>
          </p:nvGrpSpPr>
          <p:grpSpPr>
            <a:xfrm>
              <a:off x="10737628" y="758745"/>
              <a:ext cx="562136" cy="634675"/>
              <a:chOff x="760175" y="830142"/>
              <a:chExt cx="867619" cy="979579"/>
            </a:xfrm>
          </p:grpSpPr>
          <p:sp>
            <p:nvSpPr>
              <p:cNvPr id="24" name="Rectangle 23">
                <a:extLst>
                  <a:ext uri="{FF2B5EF4-FFF2-40B4-BE49-F238E27FC236}">
                    <a16:creationId xmlns:a16="http://schemas.microsoft.com/office/drawing/2014/main" id="{EA2FEEBC-B519-C418-215D-27B8EA62B938}"/>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bg1"/>
                    </a:solidFill>
                    <a:latin typeface="Arial" panose="020B0604020202020204" pitchFamily="34" charset="0"/>
                    <a:cs typeface="Arial" panose="020B0604020202020204" pitchFamily="34" charset="0"/>
                  </a:rPr>
                  <a:t>53-</a:t>
                </a:r>
              </a:p>
              <a:p>
                <a:pPr algn="ctr"/>
                <a:r>
                  <a:rPr lang="en-US" sz="1600" b="1" dirty="0">
                    <a:solidFill>
                      <a:schemeClr val="bg1"/>
                    </a:solidFill>
                    <a:latin typeface="Arial" panose="020B0604020202020204" pitchFamily="34" charset="0"/>
                    <a:cs typeface="Arial" panose="020B0604020202020204" pitchFamily="34" charset="0"/>
                  </a:rPr>
                  <a:t>57</a:t>
                </a:r>
              </a:p>
            </p:txBody>
          </p:sp>
          <p:sp>
            <p:nvSpPr>
              <p:cNvPr id="25" name="Rectangle 24">
                <a:extLst>
                  <a:ext uri="{FF2B5EF4-FFF2-40B4-BE49-F238E27FC236}">
                    <a16:creationId xmlns:a16="http://schemas.microsoft.com/office/drawing/2014/main" id="{839F574D-7F2E-17C0-C538-E338A90C7942}"/>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3758260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1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9A2A1"/>
              </a:buClr>
              <a:buSzPts val="3200"/>
              <a:buFont typeface="Arial"/>
              <a:buNone/>
            </a:pPr>
            <a:r>
              <a:rPr lang="en-US" dirty="0">
                <a:latin typeface="+mj-lt"/>
              </a:rPr>
              <a:t>Points clés de l'apprentissage</a:t>
            </a:r>
          </a:p>
        </p:txBody>
      </p:sp>
      <p:sp>
        <p:nvSpPr>
          <p:cNvPr id="533" name="Google Shape;533;p18"/>
          <p:cNvSpPr txBox="1"/>
          <p:nvPr/>
        </p:nvSpPr>
        <p:spPr>
          <a:xfrm>
            <a:off x="838200" y="3584039"/>
            <a:ext cx="3368040" cy="1938952"/>
          </a:xfrm>
          <a:prstGeom prst="rect">
            <a:avLst/>
          </a:prstGeom>
          <a:noFill/>
          <a:ln>
            <a:noFill/>
          </a:ln>
        </p:spPr>
        <p:txBody>
          <a:bodyPr spcFirstLastPara="1" wrap="square" lIns="91425" tIns="45700" rIns="91425" bIns="45700" anchor="t" anchorCtr="0">
            <a:spAutoFit/>
          </a:bodyPr>
          <a:lstStyle/>
          <a:p>
            <a:pPr marR="0" lvl="0" algn="ctr" defTabSz="914400" rtl="0" eaLnBrk="1" fontAlgn="auto" latinLnBrk="0" hangingPunct="1">
              <a:lnSpc>
                <a:spcPct val="100000"/>
              </a:lnSpc>
              <a:spcBef>
                <a:spcPts val="0"/>
              </a:spcBef>
              <a:spcAft>
                <a:spcPts val="0"/>
              </a:spcAft>
              <a:buClr>
                <a:srgbClr val="000000"/>
              </a:buClr>
              <a:buSzPts val="1400"/>
              <a:tabLst/>
              <a:defRPr/>
            </a:pPr>
            <a:r>
              <a:rPr lang="en-US" sz="2000" b="0" i="0" u="none" strike="noStrike" baseline="0" dirty="0">
                <a:latin typeface="+mj-lt"/>
              </a:rPr>
              <a:t>Être parent est une tâche très difficile, et dans de nombreux cas, les parents/aidants peuvent se sentir dépassés et peu sûrs d'eux. </a:t>
            </a:r>
          </a:p>
        </p:txBody>
      </p:sp>
      <p:sp>
        <p:nvSpPr>
          <p:cNvPr id="534" name="Google Shape;534;p18"/>
          <p:cNvSpPr txBox="1"/>
          <p:nvPr/>
        </p:nvSpPr>
        <p:spPr>
          <a:xfrm>
            <a:off x="8077026" y="3584039"/>
            <a:ext cx="3430580" cy="1938952"/>
          </a:xfrm>
          <a:prstGeom prst="rect">
            <a:avLst/>
          </a:prstGeom>
          <a:noFill/>
          <a:ln>
            <a:noFill/>
          </a:ln>
        </p:spPr>
        <p:txBody>
          <a:bodyPr spcFirstLastPara="1" wrap="square" lIns="91425" tIns="45700" rIns="91425" bIns="45700" anchor="t" anchorCtr="0">
            <a:spAutoFit/>
          </a:bodyPr>
          <a:lstStyle/>
          <a:p>
            <a:pPr lvl="0" algn="ctr" defTabSz="914400" eaLnBrk="1" fontAlgn="auto" latinLnBrk="0" hangingPunct="1">
              <a:buSzPts val="1400"/>
              <a:tabLst/>
              <a:defRPr/>
            </a:pPr>
            <a:r>
              <a:rPr lang="en-US" sz="2000" dirty="0">
                <a:latin typeface="+mj-lt"/>
              </a:rPr>
              <a:t>Les </a:t>
            </a:r>
            <a:r>
              <a:rPr lang="en-US" sz="2000" dirty="0" err="1">
                <a:latin typeface="+mj-lt"/>
              </a:rPr>
              <a:t>gestionnaires</a:t>
            </a:r>
            <a:r>
              <a:rPr lang="en-US" sz="2000" dirty="0">
                <a:latin typeface="+mj-lt"/>
              </a:rPr>
              <a:t> de </a:t>
            </a:r>
            <a:r>
              <a:rPr lang="en-US" sz="2000" dirty="0" err="1">
                <a:latin typeface="+mj-lt"/>
              </a:rPr>
              <a:t>cas</a:t>
            </a:r>
            <a:r>
              <a:rPr lang="en-US" sz="2000" dirty="0">
                <a:latin typeface="+mj-lt"/>
              </a:rPr>
              <a:t> peuvent discuter des stratégies d'adaptation avec les parents/aidants, partager des techniques de relaxation et orienter les patients.</a:t>
            </a:r>
          </a:p>
        </p:txBody>
      </p:sp>
      <p:sp>
        <p:nvSpPr>
          <p:cNvPr id="535" name="Google Shape;535;p18"/>
          <p:cNvSpPr/>
          <p:nvPr/>
        </p:nvSpPr>
        <p:spPr>
          <a:xfrm>
            <a:off x="1996440" y="2039558"/>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536" name="Google Shape;536;p18"/>
          <p:cNvSpPr/>
          <p:nvPr/>
        </p:nvSpPr>
        <p:spPr>
          <a:xfrm>
            <a:off x="5631488" y="2039558"/>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2" name="Google Shape;534;p18">
            <a:extLst>
              <a:ext uri="{FF2B5EF4-FFF2-40B4-BE49-F238E27FC236}">
                <a16:creationId xmlns:a16="http://schemas.microsoft.com/office/drawing/2014/main" id="{D16B475B-7080-F9BE-0F1A-2ED593EB5986}"/>
              </a:ext>
            </a:extLst>
          </p:cNvPr>
          <p:cNvSpPr txBox="1"/>
          <p:nvPr/>
        </p:nvSpPr>
        <p:spPr>
          <a:xfrm>
            <a:off x="4761282" y="3584039"/>
            <a:ext cx="2791971" cy="1323399"/>
          </a:xfrm>
          <a:prstGeom prst="rect">
            <a:avLst/>
          </a:prstGeom>
          <a:noFill/>
          <a:ln>
            <a:noFill/>
          </a:ln>
        </p:spPr>
        <p:txBody>
          <a:bodyPr spcFirstLastPara="1" wrap="square" lIns="91425" tIns="45700" rIns="91425" bIns="45700" anchor="t" anchorCtr="0">
            <a:spAutoFit/>
          </a:bodyPr>
          <a:lstStyle/>
          <a:p>
            <a:pPr algn="ctr">
              <a:buSzPts val="1400"/>
              <a:defRPr/>
            </a:pPr>
            <a:r>
              <a:rPr lang="en-US" sz="2000" dirty="0">
                <a:latin typeface="+mj-lt"/>
              </a:rPr>
              <a:t>Lorsque les personnes qui s'occupent des enfants ou les parents sont inquiets ou stressés, cela se répercute sur les enfants du foyer. </a:t>
            </a:r>
          </a:p>
        </p:txBody>
      </p:sp>
      <p:sp>
        <p:nvSpPr>
          <p:cNvPr id="3" name="Google Shape;536;p18">
            <a:extLst>
              <a:ext uri="{FF2B5EF4-FFF2-40B4-BE49-F238E27FC236}">
                <a16:creationId xmlns:a16="http://schemas.microsoft.com/office/drawing/2014/main" id="{0E5BBE55-A233-4453-D7D2-E1AAAFE1D4AB}"/>
              </a:ext>
            </a:extLst>
          </p:cNvPr>
          <p:cNvSpPr/>
          <p:nvPr/>
        </p:nvSpPr>
        <p:spPr>
          <a:xfrm>
            <a:off x="9266536" y="2039558"/>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7A03B9-065E-62A2-1057-5D7667477200}"/>
              </a:ext>
            </a:extLst>
          </p:cNvPr>
          <p:cNvSpPr>
            <a:spLocks noGrp="1"/>
          </p:cNvSpPr>
          <p:nvPr>
            <p:ph type="title"/>
          </p:nvPr>
        </p:nvSpPr>
        <p:spPr/>
        <p:txBody>
          <a:bodyPr/>
          <a:lstStyle/>
          <a:p>
            <a:r>
              <a:rPr lang="en-CA" sz="2400" b="1" dirty="0">
                <a:solidFill>
                  <a:schemeClr val="bg1"/>
                </a:solidFill>
                <a:latin typeface="Garamond"/>
              </a:rPr>
              <a:t>SESSION 10</a:t>
            </a:r>
            <a:br>
              <a:rPr lang="en-CA" sz="2400" b="1" dirty="0">
                <a:solidFill>
                  <a:schemeClr val="bg1"/>
                </a:solidFill>
                <a:latin typeface="Garamond"/>
              </a:rPr>
            </a:br>
            <a:br>
              <a:rPr lang="en-CA" b="1" dirty="0">
                <a:solidFill>
                  <a:schemeClr val="bg1"/>
                </a:solidFill>
                <a:latin typeface="Garamond"/>
              </a:rPr>
            </a:br>
            <a:r>
              <a:rPr lang="en-US" sz="5400" b="1" dirty="0">
                <a:solidFill>
                  <a:schemeClr val="bg1"/>
                </a:solidFill>
                <a:latin typeface="Garamond"/>
              </a:rPr>
              <a:t>Clôture du module</a:t>
            </a:r>
            <a:endParaRPr lang="en-US" dirty="0"/>
          </a:p>
        </p:txBody>
      </p:sp>
    </p:spTree>
    <p:extLst>
      <p:ext uri="{BB962C8B-B14F-4D97-AF65-F5344CB8AC3E}">
        <p14:creationId xmlns:p14="http://schemas.microsoft.com/office/powerpoint/2010/main" val="136181274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2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6995"/>
              </a:buClr>
              <a:buSzPts val="3200"/>
              <a:buFont typeface="Arial"/>
              <a:buNone/>
            </a:pPr>
            <a:r>
              <a:rPr lang="en-US" dirty="0">
                <a:latin typeface="+mj-lt"/>
              </a:rPr>
              <a:t>Fin du module </a:t>
            </a:r>
            <a:endParaRPr dirty="0">
              <a:latin typeface="+mj-lt"/>
            </a:endParaRPr>
          </a:p>
        </p:txBody>
      </p:sp>
      <p:grpSp>
        <p:nvGrpSpPr>
          <p:cNvPr id="10" name="Group 9">
            <a:extLst>
              <a:ext uri="{FF2B5EF4-FFF2-40B4-BE49-F238E27FC236}">
                <a16:creationId xmlns:a16="http://schemas.microsoft.com/office/drawing/2014/main" id="{F16D6B1A-CC9E-EDE2-BD3C-9AFADF0215F2}"/>
              </a:ext>
            </a:extLst>
          </p:cNvPr>
          <p:cNvGrpSpPr/>
          <p:nvPr/>
        </p:nvGrpSpPr>
        <p:grpSpPr>
          <a:xfrm>
            <a:off x="10228983" y="337468"/>
            <a:ext cx="1587872" cy="1368854"/>
            <a:chOff x="10228983" y="337468"/>
            <a:chExt cx="1587872" cy="1368854"/>
          </a:xfrm>
        </p:grpSpPr>
        <p:sp>
          <p:nvSpPr>
            <p:cNvPr id="11" name="Hexagon 10">
              <a:extLst>
                <a:ext uri="{FF2B5EF4-FFF2-40B4-BE49-F238E27FC236}">
                  <a16:creationId xmlns:a16="http://schemas.microsoft.com/office/drawing/2014/main" id="{0736AA9B-0F98-087C-0FCA-8E51323B0E4D}"/>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2" name="Group 11">
              <a:extLst>
                <a:ext uri="{FF2B5EF4-FFF2-40B4-BE49-F238E27FC236}">
                  <a16:creationId xmlns:a16="http://schemas.microsoft.com/office/drawing/2014/main" id="{71D1D5C1-C147-75F6-6A67-57B34C9E3480}"/>
                </a:ext>
              </a:extLst>
            </p:cNvPr>
            <p:cNvGrpSpPr/>
            <p:nvPr/>
          </p:nvGrpSpPr>
          <p:grpSpPr>
            <a:xfrm>
              <a:off x="10621771" y="762700"/>
              <a:ext cx="562136" cy="634675"/>
              <a:chOff x="760175" y="830142"/>
              <a:chExt cx="867619" cy="979579"/>
            </a:xfrm>
          </p:grpSpPr>
          <p:sp>
            <p:nvSpPr>
              <p:cNvPr id="16" name="Rectangle 15">
                <a:extLst>
                  <a:ext uri="{FF2B5EF4-FFF2-40B4-BE49-F238E27FC236}">
                    <a16:creationId xmlns:a16="http://schemas.microsoft.com/office/drawing/2014/main" id="{EA8CC80F-2385-9B35-FF61-4017053AA8D8}"/>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b="1" dirty="0">
                    <a:solidFill>
                      <a:schemeClr val="bg1"/>
                    </a:solidFill>
                    <a:latin typeface="Arial" panose="020B0604020202020204" pitchFamily="34" charset="0"/>
                    <a:cs typeface="Arial" panose="020B0604020202020204" pitchFamily="34" charset="0"/>
                  </a:rPr>
                  <a:t>58</a:t>
                </a:r>
              </a:p>
            </p:txBody>
          </p:sp>
          <p:sp>
            <p:nvSpPr>
              <p:cNvPr id="17" name="Rectangle 16">
                <a:extLst>
                  <a:ext uri="{FF2B5EF4-FFF2-40B4-BE49-F238E27FC236}">
                    <a16:creationId xmlns:a16="http://schemas.microsoft.com/office/drawing/2014/main" id="{F5247A5A-5C06-7A6A-3ACB-12C76D8DFFD6}"/>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3" name="Group 12">
              <a:extLst>
                <a:ext uri="{FF2B5EF4-FFF2-40B4-BE49-F238E27FC236}">
                  <a16:creationId xmlns:a16="http://schemas.microsoft.com/office/drawing/2014/main" id="{58B34F7E-100E-0DFE-5A5C-FB8731176A55}"/>
                </a:ext>
              </a:extLst>
            </p:cNvPr>
            <p:cNvGrpSpPr/>
            <p:nvPr/>
          </p:nvGrpSpPr>
          <p:grpSpPr>
            <a:xfrm>
              <a:off x="11325415" y="762701"/>
              <a:ext cx="182192" cy="634674"/>
              <a:chOff x="2121762" y="2323619"/>
              <a:chExt cx="200378" cy="825210"/>
            </a:xfrm>
          </p:grpSpPr>
          <p:sp>
            <p:nvSpPr>
              <p:cNvPr id="14" name="Isosceles Triangle 13">
                <a:extLst>
                  <a:ext uri="{FF2B5EF4-FFF2-40B4-BE49-F238E27FC236}">
                    <a16:creationId xmlns:a16="http://schemas.microsoft.com/office/drawing/2014/main" id="{C6B3A656-032A-0614-1209-09664E3766E8}"/>
                  </a:ext>
                </a:extLst>
              </p:cNvPr>
              <p:cNvSpPr/>
              <p:nvPr/>
            </p:nvSpPr>
            <p:spPr>
              <a:xfrm>
                <a:off x="2121763" y="2323619"/>
                <a:ext cx="200377" cy="17273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ectangle 14">
                <a:extLst>
                  <a:ext uri="{FF2B5EF4-FFF2-40B4-BE49-F238E27FC236}">
                    <a16:creationId xmlns:a16="http://schemas.microsoft.com/office/drawing/2014/main" id="{DC3C2969-5651-9ED1-334D-8A0C3A62AC6D}"/>
                  </a:ext>
                </a:extLst>
              </p:cNvPr>
              <p:cNvSpPr/>
              <p:nvPr/>
            </p:nvSpPr>
            <p:spPr>
              <a:xfrm>
                <a:off x="2121762" y="2496169"/>
                <a:ext cx="200377" cy="6526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
        <p:nvSpPr>
          <p:cNvPr id="2" name="Speech Bubble: Rectangle with Corners Rounded 1">
            <a:extLst>
              <a:ext uri="{FF2B5EF4-FFF2-40B4-BE49-F238E27FC236}">
                <a16:creationId xmlns:a16="http://schemas.microsoft.com/office/drawing/2014/main" id="{D5759AD8-EAC2-06F1-13B9-D8419D46650E}"/>
              </a:ext>
            </a:extLst>
          </p:cNvPr>
          <p:cNvSpPr/>
          <p:nvPr/>
        </p:nvSpPr>
        <p:spPr>
          <a:xfrm>
            <a:off x="1384531" y="2419405"/>
            <a:ext cx="2821709" cy="2611120"/>
          </a:xfrm>
          <a:prstGeom prst="wedgeRoundRectCallout">
            <a:avLst>
              <a:gd name="adj1" fmla="val -62814"/>
              <a:gd name="adj2" fmla="val -19017"/>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457200" algn="l"/>
              </a:tabLst>
            </a:pPr>
            <a:r>
              <a:rPr lang="en-GB" sz="2400" dirty="0">
                <a:solidFill>
                  <a:schemeClr val="tx1"/>
                </a:solidFill>
                <a:latin typeface="Arial" panose="020B0604020202020204" pitchFamily="34" charset="0"/>
                <a:ea typeface="Calibri" panose="020F0502020204030204" pitchFamily="34" charset="0"/>
                <a:cs typeface="Arial" panose="020B0604020202020204" pitchFamily="34" charset="0"/>
              </a:rPr>
              <a:t>Révision des objectifs d'apprentissage</a:t>
            </a:r>
            <a:endParaRPr lang="en-US" sz="24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3" name="Speech Bubble: Rectangle with Corners Rounded 2">
            <a:extLst>
              <a:ext uri="{FF2B5EF4-FFF2-40B4-BE49-F238E27FC236}">
                <a16:creationId xmlns:a16="http://schemas.microsoft.com/office/drawing/2014/main" id="{68434E37-693B-9775-B0CC-DE82471EF601}"/>
              </a:ext>
            </a:extLst>
          </p:cNvPr>
          <p:cNvSpPr/>
          <p:nvPr/>
        </p:nvSpPr>
        <p:spPr>
          <a:xfrm>
            <a:off x="4828771" y="2419405"/>
            <a:ext cx="2821709" cy="2611120"/>
          </a:xfrm>
          <a:prstGeom prst="wedgeRoundRectCallout">
            <a:avLst>
              <a:gd name="adj1" fmla="val -19246"/>
              <a:gd name="adj2" fmla="val 59595"/>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457200" algn="l"/>
              </a:tabLst>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Réflexion et retour d'information</a:t>
            </a:r>
          </a:p>
        </p:txBody>
      </p:sp>
      <p:sp>
        <p:nvSpPr>
          <p:cNvPr id="4" name="Speech Bubble: Rectangle with Corners Rounded 3">
            <a:extLst>
              <a:ext uri="{FF2B5EF4-FFF2-40B4-BE49-F238E27FC236}">
                <a16:creationId xmlns:a16="http://schemas.microsoft.com/office/drawing/2014/main" id="{BDAC7CAB-72A3-E6BC-1108-B6A0778F00F6}"/>
              </a:ext>
            </a:extLst>
          </p:cNvPr>
          <p:cNvSpPr/>
          <p:nvPr/>
        </p:nvSpPr>
        <p:spPr>
          <a:xfrm>
            <a:off x="8273011" y="2419405"/>
            <a:ext cx="2821709" cy="2611120"/>
          </a:xfrm>
          <a:prstGeom prst="wedgeRoundRectCallout">
            <a:avLst>
              <a:gd name="adj1" fmla="val 59608"/>
              <a:gd name="adj2" fmla="val -20186"/>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457200" algn="l"/>
              </a:tabLst>
            </a:pPr>
            <a:r>
              <a:rPr lang="en-US" sz="2400">
                <a:solidFill>
                  <a:schemeClr val="tx1"/>
                </a:solidFill>
                <a:effectLst/>
                <a:latin typeface="Arial" panose="020B0604020202020204" pitchFamily="34" charset="0"/>
                <a:ea typeface="Calibri" panose="020F0502020204030204" pitchFamily="34" charset="0"/>
                <a:cs typeface="Arial" panose="020B0604020202020204" pitchFamily="34" charset="0"/>
              </a:rPr>
              <a:t>Clôture</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normAutofit/>
          </a:bodyPr>
          <a:lstStyle/>
          <a:p>
            <a:r>
              <a:rPr lang="en-US" dirty="0"/>
              <a:t>Qu'est-ce que l'attachement ? </a:t>
            </a:r>
          </a:p>
        </p:txBody>
      </p:sp>
      <p:sp>
        <p:nvSpPr>
          <p:cNvPr id="4" name="TextBox 3">
            <a:extLst>
              <a:ext uri="{FF2B5EF4-FFF2-40B4-BE49-F238E27FC236}">
                <a16:creationId xmlns:a16="http://schemas.microsoft.com/office/drawing/2014/main" id="{57B4B036-2E85-136F-B59E-2964DA361FD4}"/>
              </a:ext>
            </a:extLst>
          </p:cNvPr>
          <p:cNvSpPr txBox="1"/>
          <p:nvPr/>
        </p:nvSpPr>
        <p:spPr>
          <a:xfrm>
            <a:off x="5997609" y="2514322"/>
            <a:ext cx="4924425" cy="2246769"/>
          </a:xfrm>
          <a:prstGeom prst="rect">
            <a:avLst/>
          </a:prstGeom>
          <a:noFill/>
        </p:spPr>
        <p:txBody>
          <a:bodyPr wrap="square">
            <a:spAutoFit/>
          </a:bodyPr>
          <a:lstStyle/>
          <a:p>
            <a:pPr>
              <a:lnSpc>
                <a:spcPct val="100000"/>
              </a:lnSpc>
            </a:pPr>
            <a:r>
              <a:rPr lang="en-US" sz="2800" dirty="0">
                <a:solidFill>
                  <a:schemeClr val="tx1"/>
                </a:solidFill>
                <a:latin typeface="+mj-lt"/>
                <a:cs typeface="Calibri" panose="020F0502020204030204" pitchFamily="34" charset="0"/>
              </a:rPr>
              <a:t>Le lien affectif fort et durable entre un nourrisson et la personne qui s'occupe de lui pendant les premières années de sa vie. </a:t>
            </a:r>
          </a:p>
        </p:txBody>
      </p:sp>
      <p:sp>
        <p:nvSpPr>
          <p:cNvPr id="15" name="Heart 14">
            <a:extLst>
              <a:ext uri="{FF2B5EF4-FFF2-40B4-BE49-F238E27FC236}">
                <a16:creationId xmlns:a16="http://schemas.microsoft.com/office/drawing/2014/main" id="{077659D1-7C59-DB02-EBF9-BD4320164B8E}"/>
              </a:ext>
            </a:extLst>
          </p:cNvPr>
          <p:cNvSpPr/>
          <p:nvPr/>
        </p:nvSpPr>
        <p:spPr>
          <a:xfrm>
            <a:off x="1786637" y="2450822"/>
            <a:ext cx="2069272" cy="1848732"/>
          </a:xfrm>
          <a:prstGeom prst="hear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59F3D1E5-B33C-E7FC-A615-E44E7A40B94C}"/>
              </a:ext>
            </a:extLst>
          </p:cNvPr>
          <p:cNvGrpSpPr/>
          <p:nvPr/>
        </p:nvGrpSpPr>
        <p:grpSpPr>
          <a:xfrm>
            <a:off x="3134079" y="2148378"/>
            <a:ext cx="1712068" cy="2639893"/>
            <a:chOff x="8959174" y="1939250"/>
            <a:chExt cx="1712068" cy="2639893"/>
          </a:xfrm>
        </p:grpSpPr>
        <p:sp>
          <p:nvSpPr>
            <p:cNvPr id="6" name="Oval 5">
              <a:extLst>
                <a:ext uri="{FF2B5EF4-FFF2-40B4-BE49-F238E27FC236}">
                  <a16:creationId xmlns:a16="http://schemas.microsoft.com/office/drawing/2014/main" id="{DB10C2BB-5243-A31E-8F58-4B1C2332A123}"/>
                </a:ext>
              </a:extLst>
            </p:cNvPr>
            <p:cNvSpPr/>
            <p:nvPr/>
          </p:nvSpPr>
          <p:spPr>
            <a:xfrm>
              <a:off x="9240348" y="1939250"/>
              <a:ext cx="1150143" cy="1150143"/>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Top Corners Rounded 11">
              <a:extLst>
                <a:ext uri="{FF2B5EF4-FFF2-40B4-BE49-F238E27FC236}">
                  <a16:creationId xmlns:a16="http://schemas.microsoft.com/office/drawing/2014/main" id="{21DD3DDD-6FF1-B5DC-AC07-C7B0AA89390D}"/>
                </a:ext>
              </a:extLst>
            </p:cNvPr>
            <p:cNvSpPr/>
            <p:nvPr/>
          </p:nvSpPr>
          <p:spPr>
            <a:xfrm>
              <a:off x="8959174" y="3348594"/>
              <a:ext cx="1712068" cy="1230549"/>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7A0731F-CBB4-7EF6-54DD-3A7F43F93AB6}"/>
              </a:ext>
            </a:extLst>
          </p:cNvPr>
          <p:cNvGrpSpPr/>
          <p:nvPr/>
        </p:nvGrpSpPr>
        <p:grpSpPr>
          <a:xfrm rot="17219524">
            <a:off x="2539434" y="3424877"/>
            <a:ext cx="1174565" cy="1446693"/>
            <a:chOff x="2185354" y="2983061"/>
            <a:chExt cx="1094360" cy="1347906"/>
          </a:xfrm>
        </p:grpSpPr>
        <p:sp>
          <p:nvSpPr>
            <p:cNvPr id="5" name="Oval 4">
              <a:extLst>
                <a:ext uri="{FF2B5EF4-FFF2-40B4-BE49-F238E27FC236}">
                  <a16:creationId xmlns:a16="http://schemas.microsoft.com/office/drawing/2014/main" id="{40E29C23-5947-FAFB-98DA-3B664BAE7B47}"/>
                </a:ext>
              </a:extLst>
            </p:cNvPr>
            <p:cNvSpPr/>
            <p:nvPr/>
          </p:nvSpPr>
          <p:spPr>
            <a:xfrm rot="2427591">
              <a:off x="2719023" y="2983061"/>
              <a:ext cx="560691" cy="56069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26DAE234-B8B2-96ED-69B7-6EEC5489BEB4}"/>
                </a:ext>
              </a:extLst>
            </p:cNvPr>
            <p:cNvSpPr/>
            <p:nvPr/>
          </p:nvSpPr>
          <p:spPr>
            <a:xfrm rot="2427591">
              <a:off x="2185354" y="3447315"/>
              <a:ext cx="560691" cy="883652"/>
            </a:xfrm>
            <a:prstGeom prst="roundRect">
              <a:avLst>
                <a:gd name="adj" fmla="val 50000"/>
              </a:avLst>
            </a:prstGeom>
            <a:solidFill>
              <a:schemeClr val="accent3">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51113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Connector 39">
            <a:extLst>
              <a:ext uri="{FF2B5EF4-FFF2-40B4-BE49-F238E27FC236}">
                <a16:creationId xmlns:a16="http://schemas.microsoft.com/office/drawing/2014/main" id="{60E053B4-1D7D-B7DD-8048-B069678AF03B}"/>
              </a:ext>
            </a:extLst>
          </p:cNvPr>
          <p:cNvCxnSpPr>
            <a:cxnSpLocks/>
          </p:cNvCxnSpPr>
          <p:nvPr/>
        </p:nvCxnSpPr>
        <p:spPr>
          <a:xfrm>
            <a:off x="3774204" y="3148764"/>
            <a:ext cx="4716605" cy="1852152"/>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fontScale="90000"/>
          </a:bodyPr>
          <a:lstStyle/>
          <a:p>
            <a:r>
              <a:rPr lang="en-AU" dirty="0"/>
              <a:t>Pourquoi l'attachement est-il pertinent pour la protection de l'enfance ?</a:t>
            </a:r>
          </a:p>
        </p:txBody>
      </p:sp>
      <p:grpSp>
        <p:nvGrpSpPr>
          <p:cNvPr id="10" name="Group 9">
            <a:extLst>
              <a:ext uri="{FF2B5EF4-FFF2-40B4-BE49-F238E27FC236}">
                <a16:creationId xmlns:a16="http://schemas.microsoft.com/office/drawing/2014/main" id="{E3224361-4EA2-CB9D-3CFC-CC40BA0DA90C}"/>
              </a:ext>
            </a:extLst>
          </p:cNvPr>
          <p:cNvGrpSpPr/>
          <p:nvPr/>
        </p:nvGrpSpPr>
        <p:grpSpPr>
          <a:xfrm>
            <a:off x="5838524" y="2389730"/>
            <a:ext cx="2999538" cy="2583262"/>
            <a:chOff x="4416926" y="1952645"/>
            <a:chExt cx="1178615" cy="1015047"/>
          </a:xfrm>
          <a:solidFill>
            <a:schemeClr val="accent3">
              <a:lumMod val="75000"/>
            </a:schemeClr>
          </a:solidFill>
        </p:grpSpPr>
        <p:sp>
          <p:nvSpPr>
            <p:cNvPr id="11" name="Rectangle: Rounded Corners 10">
              <a:extLst>
                <a:ext uri="{FF2B5EF4-FFF2-40B4-BE49-F238E27FC236}">
                  <a16:creationId xmlns:a16="http://schemas.microsoft.com/office/drawing/2014/main" id="{C6F2FF7B-4372-219D-C539-714B1DCE4522}"/>
                </a:ext>
              </a:extLst>
            </p:cNvPr>
            <p:cNvSpPr/>
            <p:nvPr/>
          </p:nvSpPr>
          <p:spPr>
            <a:xfrm rot="20570022">
              <a:off x="4447704" y="2313235"/>
              <a:ext cx="155800" cy="5099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Rounded Corners 11">
              <a:extLst>
                <a:ext uri="{FF2B5EF4-FFF2-40B4-BE49-F238E27FC236}">
                  <a16:creationId xmlns:a16="http://schemas.microsoft.com/office/drawing/2014/main" id="{29B56796-3005-B99C-AFC9-5105B5E28B56}"/>
                </a:ext>
              </a:extLst>
            </p:cNvPr>
            <p:cNvSpPr/>
            <p:nvPr/>
          </p:nvSpPr>
          <p:spPr>
            <a:xfrm rot="734835">
              <a:off x="4416926" y="2065608"/>
              <a:ext cx="152465" cy="38589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Rounded Corners 12">
              <a:extLst>
                <a:ext uri="{FF2B5EF4-FFF2-40B4-BE49-F238E27FC236}">
                  <a16:creationId xmlns:a16="http://schemas.microsoft.com/office/drawing/2014/main" id="{8E892460-9F3F-7F7A-1B3C-7B1669552BF2}"/>
                </a:ext>
              </a:extLst>
            </p:cNvPr>
            <p:cNvSpPr/>
            <p:nvPr/>
          </p:nvSpPr>
          <p:spPr>
            <a:xfrm rot="21032989">
              <a:off x="4615614" y="2373582"/>
              <a:ext cx="149730" cy="3586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Flowchart: Manual Input 13">
              <a:extLst>
                <a:ext uri="{FF2B5EF4-FFF2-40B4-BE49-F238E27FC236}">
                  <a16:creationId xmlns:a16="http://schemas.microsoft.com/office/drawing/2014/main" id="{2C716EC6-4530-547C-16E7-4B935AEA1D28}"/>
                </a:ext>
              </a:extLst>
            </p:cNvPr>
            <p:cNvSpPr/>
            <p:nvPr/>
          </p:nvSpPr>
          <p:spPr>
            <a:xfrm rot="4370022" flipH="1">
              <a:off x="4566067" y="2612552"/>
              <a:ext cx="197560" cy="305529"/>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ectangle: Rounded Corners 14">
              <a:extLst>
                <a:ext uri="{FF2B5EF4-FFF2-40B4-BE49-F238E27FC236}">
                  <a16:creationId xmlns:a16="http://schemas.microsoft.com/office/drawing/2014/main" id="{BCFB1F07-46C4-B867-679D-914AB1321EB6}"/>
                </a:ext>
              </a:extLst>
            </p:cNvPr>
            <p:cNvSpPr/>
            <p:nvPr/>
          </p:nvSpPr>
          <p:spPr>
            <a:xfrm rot="1076057" flipH="1">
              <a:off x="5400700" y="2349090"/>
              <a:ext cx="161053" cy="5099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Rectangle: Rounded Corners 15">
              <a:extLst>
                <a:ext uri="{FF2B5EF4-FFF2-40B4-BE49-F238E27FC236}">
                  <a16:creationId xmlns:a16="http://schemas.microsoft.com/office/drawing/2014/main" id="{B4A38889-76AE-97BA-4107-CB652883EDE0}"/>
                </a:ext>
              </a:extLst>
            </p:cNvPr>
            <p:cNvSpPr/>
            <p:nvPr/>
          </p:nvSpPr>
          <p:spPr>
            <a:xfrm rot="20911244" flipH="1">
              <a:off x="5437935" y="2101053"/>
              <a:ext cx="157606" cy="398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Rectangle: Rounded Corners 16">
              <a:extLst>
                <a:ext uri="{FF2B5EF4-FFF2-40B4-BE49-F238E27FC236}">
                  <a16:creationId xmlns:a16="http://schemas.microsoft.com/office/drawing/2014/main" id="{E6DE252B-DD1B-B362-675C-EE7F1A4A84C3}"/>
                </a:ext>
              </a:extLst>
            </p:cNvPr>
            <p:cNvSpPr/>
            <p:nvPr/>
          </p:nvSpPr>
          <p:spPr>
            <a:xfrm rot="613090" flipH="1">
              <a:off x="5233983" y="2403167"/>
              <a:ext cx="154779" cy="3586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Flowchart: Manual Input 17">
              <a:extLst>
                <a:ext uri="{FF2B5EF4-FFF2-40B4-BE49-F238E27FC236}">
                  <a16:creationId xmlns:a16="http://schemas.microsoft.com/office/drawing/2014/main" id="{FB9BD5CC-9EAF-5E09-BE31-8546D5159EA9}"/>
                </a:ext>
              </a:extLst>
            </p:cNvPr>
            <p:cNvSpPr/>
            <p:nvPr/>
          </p:nvSpPr>
          <p:spPr>
            <a:xfrm rot="17276057">
              <a:off x="5238172" y="2640595"/>
              <a:ext cx="197560" cy="315831"/>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Round Same Side Corner Rectangle 21">
              <a:extLst>
                <a:ext uri="{FF2B5EF4-FFF2-40B4-BE49-F238E27FC236}">
                  <a16:creationId xmlns:a16="http://schemas.microsoft.com/office/drawing/2014/main" id="{44A397DF-434F-7B87-BD8A-7157E316BF8D}"/>
                </a:ext>
              </a:extLst>
            </p:cNvPr>
            <p:cNvSpPr/>
            <p:nvPr/>
          </p:nvSpPr>
          <p:spPr>
            <a:xfrm>
              <a:off x="4880503" y="2250894"/>
              <a:ext cx="251673" cy="26754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Oval 19">
              <a:extLst>
                <a:ext uri="{FF2B5EF4-FFF2-40B4-BE49-F238E27FC236}">
                  <a16:creationId xmlns:a16="http://schemas.microsoft.com/office/drawing/2014/main" id="{31AEEEF5-526F-ACC7-D7A4-94E176B46866}"/>
                </a:ext>
              </a:extLst>
            </p:cNvPr>
            <p:cNvSpPr/>
            <p:nvPr/>
          </p:nvSpPr>
          <p:spPr>
            <a:xfrm>
              <a:off x="4878636" y="1952645"/>
              <a:ext cx="254533" cy="2545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Rectangle 20">
              <a:extLst>
                <a:ext uri="{FF2B5EF4-FFF2-40B4-BE49-F238E27FC236}">
                  <a16:creationId xmlns:a16="http://schemas.microsoft.com/office/drawing/2014/main" id="{FE76CBBE-B612-60FF-6D8B-92253062696E}"/>
                </a:ext>
              </a:extLst>
            </p:cNvPr>
            <p:cNvSpPr/>
            <p:nvPr/>
          </p:nvSpPr>
          <p:spPr>
            <a:xfrm>
              <a:off x="4538838" y="2765316"/>
              <a:ext cx="241922" cy="2023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Rectangle 21">
              <a:extLst>
                <a:ext uri="{FF2B5EF4-FFF2-40B4-BE49-F238E27FC236}">
                  <a16:creationId xmlns:a16="http://schemas.microsoft.com/office/drawing/2014/main" id="{14E600D0-A455-CFC8-999D-5C65910DBB91}"/>
                </a:ext>
              </a:extLst>
            </p:cNvPr>
            <p:cNvSpPr/>
            <p:nvPr/>
          </p:nvSpPr>
          <p:spPr>
            <a:xfrm>
              <a:off x="5217172" y="2765316"/>
              <a:ext cx="241922" cy="2023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cxnSp>
        <p:nvCxnSpPr>
          <p:cNvPr id="37" name="Straight Connector 36">
            <a:extLst>
              <a:ext uri="{FF2B5EF4-FFF2-40B4-BE49-F238E27FC236}">
                <a16:creationId xmlns:a16="http://schemas.microsoft.com/office/drawing/2014/main" id="{7845699C-E2D5-0350-4D6E-5C07F81C774C}"/>
              </a:ext>
            </a:extLst>
          </p:cNvPr>
          <p:cNvCxnSpPr>
            <a:cxnSpLocks/>
          </p:cNvCxnSpPr>
          <p:nvPr/>
        </p:nvCxnSpPr>
        <p:spPr>
          <a:xfrm>
            <a:off x="3470347" y="3305737"/>
            <a:ext cx="2696474" cy="1667255"/>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6C284394-D350-AEEE-FD29-0E9357B0CEFC}"/>
              </a:ext>
            </a:extLst>
          </p:cNvPr>
          <p:cNvGrpSpPr/>
          <p:nvPr/>
        </p:nvGrpSpPr>
        <p:grpSpPr>
          <a:xfrm>
            <a:off x="2904745" y="2296047"/>
            <a:ext cx="1382819" cy="1193163"/>
            <a:chOff x="1786637" y="2148378"/>
            <a:chExt cx="3059510" cy="2639893"/>
          </a:xfrm>
        </p:grpSpPr>
        <p:sp>
          <p:nvSpPr>
            <p:cNvPr id="48" name="Heart 47">
              <a:extLst>
                <a:ext uri="{FF2B5EF4-FFF2-40B4-BE49-F238E27FC236}">
                  <a16:creationId xmlns:a16="http://schemas.microsoft.com/office/drawing/2014/main" id="{FFBF02A2-E4F3-ABA5-36D3-88C0E513EC34}"/>
                </a:ext>
              </a:extLst>
            </p:cNvPr>
            <p:cNvSpPr/>
            <p:nvPr/>
          </p:nvSpPr>
          <p:spPr>
            <a:xfrm>
              <a:off x="1786637" y="2450822"/>
              <a:ext cx="2069272" cy="1848732"/>
            </a:xfrm>
            <a:prstGeom prst="hear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49" name="Group 48">
              <a:extLst>
                <a:ext uri="{FF2B5EF4-FFF2-40B4-BE49-F238E27FC236}">
                  <a16:creationId xmlns:a16="http://schemas.microsoft.com/office/drawing/2014/main" id="{3618F435-EB00-7474-B48E-7C9AB803984E}"/>
                </a:ext>
              </a:extLst>
            </p:cNvPr>
            <p:cNvGrpSpPr/>
            <p:nvPr/>
          </p:nvGrpSpPr>
          <p:grpSpPr>
            <a:xfrm>
              <a:off x="3134079" y="2148378"/>
              <a:ext cx="1712068" cy="2639893"/>
              <a:chOff x="8959174" y="1939250"/>
              <a:chExt cx="1712068" cy="2639893"/>
            </a:xfrm>
          </p:grpSpPr>
          <p:sp>
            <p:nvSpPr>
              <p:cNvPr id="50" name="Oval 49">
                <a:extLst>
                  <a:ext uri="{FF2B5EF4-FFF2-40B4-BE49-F238E27FC236}">
                    <a16:creationId xmlns:a16="http://schemas.microsoft.com/office/drawing/2014/main" id="{C1F13393-1CCE-2822-AA9A-470591A4BE30}"/>
                  </a:ext>
                </a:extLst>
              </p:cNvPr>
              <p:cNvSpPr/>
              <p:nvPr/>
            </p:nvSpPr>
            <p:spPr>
              <a:xfrm>
                <a:off x="9240348" y="1939250"/>
                <a:ext cx="1150143" cy="1150143"/>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Top Corners Rounded 50">
                <a:extLst>
                  <a:ext uri="{FF2B5EF4-FFF2-40B4-BE49-F238E27FC236}">
                    <a16:creationId xmlns:a16="http://schemas.microsoft.com/office/drawing/2014/main" id="{70470B26-E46C-DFC9-9153-DC0D18CCC771}"/>
                  </a:ext>
                </a:extLst>
              </p:cNvPr>
              <p:cNvSpPr/>
              <p:nvPr/>
            </p:nvSpPr>
            <p:spPr>
              <a:xfrm>
                <a:off x="8959174" y="3348594"/>
                <a:ext cx="1712068" cy="1230549"/>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2" name="Group 51">
              <a:extLst>
                <a:ext uri="{FF2B5EF4-FFF2-40B4-BE49-F238E27FC236}">
                  <a16:creationId xmlns:a16="http://schemas.microsoft.com/office/drawing/2014/main" id="{7313B62C-FACF-6826-82A8-184A277727D5}"/>
                </a:ext>
              </a:extLst>
            </p:cNvPr>
            <p:cNvGrpSpPr/>
            <p:nvPr/>
          </p:nvGrpSpPr>
          <p:grpSpPr>
            <a:xfrm rot="17219524">
              <a:off x="2539434" y="3424877"/>
              <a:ext cx="1174565" cy="1446693"/>
              <a:chOff x="2185354" y="2983061"/>
              <a:chExt cx="1094360" cy="1347906"/>
            </a:xfrm>
          </p:grpSpPr>
          <p:sp>
            <p:nvSpPr>
              <p:cNvPr id="53" name="Oval 52">
                <a:extLst>
                  <a:ext uri="{FF2B5EF4-FFF2-40B4-BE49-F238E27FC236}">
                    <a16:creationId xmlns:a16="http://schemas.microsoft.com/office/drawing/2014/main" id="{34CD1763-7B50-75BB-12C9-E3E6D65ABB38}"/>
                  </a:ext>
                </a:extLst>
              </p:cNvPr>
              <p:cNvSpPr/>
              <p:nvPr/>
            </p:nvSpPr>
            <p:spPr>
              <a:xfrm rot="2427591">
                <a:off x="2719023" y="2983061"/>
                <a:ext cx="560691" cy="56069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Rounded Corners 53">
                <a:extLst>
                  <a:ext uri="{FF2B5EF4-FFF2-40B4-BE49-F238E27FC236}">
                    <a16:creationId xmlns:a16="http://schemas.microsoft.com/office/drawing/2014/main" id="{A47AC5B0-A6DA-B0D0-4F2D-F5EB42C75647}"/>
                  </a:ext>
                </a:extLst>
              </p:cNvPr>
              <p:cNvSpPr/>
              <p:nvPr/>
            </p:nvSpPr>
            <p:spPr>
              <a:xfrm rot="2427591">
                <a:off x="2185354" y="3447315"/>
                <a:ext cx="560691" cy="883652"/>
              </a:xfrm>
              <a:prstGeom prst="roundRect">
                <a:avLst>
                  <a:gd name="adj" fmla="val 50000"/>
                </a:avLst>
              </a:prstGeom>
              <a:solidFill>
                <a:schemeClr val="accent3">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758016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Explosion: 8 Points 54">
            <a:extLst>
              <a:ext uri="{FF2B5EF4-FFF2-40B4-BE49-F238E27FC236}">
                <a16:creationId xmlns:a16="http://schemas.microsoft.com/office/drawing/2014/main" id="{BC06E2DF-313C-9985-F18A-B79779C47AE3}"/>
              </a:ext>
            </a:extLst>
          </p:cNvPr>
          <p:cNvSpPr/>
          <p:nvPr/>
        </p:nvSpPr>
        <p:spPr>
          <a:xfrm>
            <a:off x="8889308" y="3335209"/>
            <a:ext cx="1891584" cy="1891580"/>
          </a:xfrm>
          <a:prstGeom prst="irregularSeal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Explosion: 8 Points 53">
            <a:extLst>
              <a:ext uri="{FF2B5EF4-FFF2-40B4-BE49-F238E27FC236}">
                <a16:creationId xmlns:a16="http://schemas.microsoft.com/office/drawing/2014/main" id="{31E474EB-E123-B59E-E29F-C6D2B5F7DDB6}"/>
              </a:ext>
            </a:extLst>
          </p:cNvPr>
          <p:cNvSpPr/>
          <p:nvPr/>
        </p:nvSpPr>
        <p:spPr>
          <a:xfrm>
            <a:off x="6473963" y="3335209"/>
            <a:ext cx="1891584" cy="1891580"/>
          </a:xfrm>
          <a:prstGeom prst="irregularSeal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89FC26E-821D-E364-8C2E-3272278FE89B}"/>
              </a:ext>
            </a:extLst>
          </p:cNvPr>
          <p:cNvSpPr>
            <a:spLocks noGrp="1"/>
          </p:cNvSpPr>
          <p:nvPr>
            <p:ph type="title"/>
          </p:nvPr>
        </p:nvSpPr>
        <p:spPr/>
        <p:txBody>
          <a:bodyPr/>
          <a:lstStyle/>
          <a:p>
            <a:r>
              <a:rPr lang="en-US" dirty="0"/>
              <a:t>Attachement et aidants masculins</a:t>
            </a:r>
          </a:p>
        </p:txBody>
      </p:sp>
      <p:sp>
        <p:nvSpPr>
          <p:cNvPr id="26" name="Heart 25">
            <a:extLst>
              <a:ext uri="{FF2B5EF4-FFF2-40B4-BE49-F238E27FC236}">
                <a16:creationId xmlns:a16="http://schemas.microsoft.com/office/drawing/2014/main" id="{FD0E473D-32D8-663C-2847-6FE4594CCBEB}"/>
              </a:ext>
            </a:extLst>
          </p:cNvPr>
          <p:cNvSpPr/>
          <p:nvPr/>
        </p:nvSpPr>
        <p:spPr>
          <a:xfrm>
            <a:off x="3481293" y="3461886"/>
            <a:ext cx="1534828" cy="1371248"/>
          </a:xfrm>
          <a:prstGeom prst="hear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art 11">
            <a:extLst>
              <a:ext uri="{FF2B5EF4-FFF2-40B4-BE49-F238E27FC236}">
                <a16:creationId xmlns:a16="http://schemas.microsoft.com/office/drawing/2014/main" id="{1E094DCD-04A2-1696-1146-55D81BB062DB}"/>
              </a:ext>
            </a:extLst>
          </p:cNvPr>
          <p:cNvSpPr/>
          <p:nvPr/>
        </p:nvSpPr>
        <p:spPr>
          <a:xfrm>
            <a:off x="1319328" y="3429000"/>
            <a:ext cx="1708304" cy="1526236"/>
          </a:xfrm>
          <a:prstGeom prst="hear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1B42A3F-09D7-46C8-CF83-9013FCC45C50}"/>
              </a:ext>
            </a:extLst>
          </p:cNvPr>
          <p:cNvGrpSpPr/>
          <p:nvPr/>
        </p:nvGrpSpPr>
        <p:grpSpPr>
          <a:xfrm>
            <a:off x="4156569" y="3225800"/>
            <a:ext cx="554076" cy="1787124"/>
            <a:chOff x="4045582" y="1684320"/>
            <a:chExt cx="350098" cy="1129211"/>
          </a:xfrm>
          <a:solidFill>
            <a:schemeClr val="accent3">
              <a:lumMod val="75000"/>
            </a:schemeClr>
          </a:solidFill>
        </p:grpSpPr>
        <p:sp>
          <p:nvSpPr>
            <p:cNvPr id="4" name="Round Same Side Corner Rectangle 21">
              <a:extLst>
                <a:ext uri="{FF2B5EF4-FFF2-40B4-BE49-F238E27FC236}">
                  <a16:creationId xmlns:a16="http://schemas.microsoft.com/office/drawing/2014/main" id="{431B558F-C434-C7F2-9463-7CED3379DDD2}"/>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75213213-130F-DFD4-5B63-10466AD415C9}"/>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A17FD5C0-DFB7-7029-C61A-82A33E4D26C0}"/>
              </a:ext>
            </a:extLst>
          </p:cNvPr>
          <p:cNvGrpSpPr/>
          <p:nvPr/>
        </p:nvGrpSpPr>
        <p:grpSpPr>
          <a:xfrm>
            <a:off x="1606132" y="3225800"/>
            <a:ext cx="794068" cy="1787124"/>
            <a:chOff x="3000654" y="1516217"/>
            <a:chExt cx="245039" cy="551483"/>
          </a:xfrm>
          <a:solidFill>
            <a:schemeClr val="accent3">
              <a:lumMod val="75000"/>
            </a:schemeClr>
          </a:solidFill>
        </p:grpSpPr>
        <p:grpSp>
          <p:nvGrpSpPr>
            <p:cNvPr id="7" name="Group 6">
              <a:extLst>
                <a:ext uri="{FF2B5EF4-FFF2-40B4-BE49-F238E27FC236}">
                  <a16:creationId xmlns:a16="http://schemas.microsoft.com/office/drawing/2014/main" id="{00548230-69E3-F0A8-F158-F9ECCA930664}"/>
                </a:ext>
              </a:extLst>
            </p:cNvPr>
            <p:cNvGrpSpPr/>
            <p:nvPr/>
          </p:nvGrpSpPr>
          <p:grpSpPr>
            <a:xfrm>
              <a:off x="3036509" y="1516217"/>
              <a:ext cx="172158" cy="551483"/>
              <a:chOff x="4043172" y="1684320"/>
              <a:chExt cx="352508" cy="1129211"/>
            </a:xfrm>
            <a:grpFill/>
          </p:grpSpPr>
          <p:sp>
            <p:nvSpPr>
              <p:cNvPr id="9" name="Round Same Side Corner Rectangle 21">
                <a:extLst>
                  <a:ext uri="{FF2B5EF4-FFF2-40B4-BE49-F238E27FC236}">
                    <a16:creationId xmlns:a16="http://schemas.microsoft.com/office/drawing/2014/main" id="{E4AAFCFE-65F1-F6F0-679A-0FA14561D3AE}"/>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6D2207E4-7E5E-2DAF-4941-9BA91C678C48}"/>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Flowchart: Manual Operation 7">
              <a:extLst>
                <a:ext uri="{FF2B5EF4-FFF2-40B4-BE49-F238E27FC236}">
                  <a16:creationId xmlns:a16="http://schemas.microsoft.com/office/drawing/2014/main" id="{B5B4944E-D2E7-D80F-0D13-A03D95F64B8E}"/>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68F1293F-14FF-E987-2E1A-B66705E4F653}"/>
              </a:ext>
            </a:extLst>
          </p:cNvPr>
          <p:cNvGrpSpPr/>
          <p:nvPr/>
        </p:nvGrpSpPr>
        <p:grpSpPr>
          <a:xfrm rot="20623956">
            <a:off x="2107739" y="3759985"/>
            <a:ext cx="629259" cy="775048"/>
            <a:chOff x="2185354" y="2983061"/>
            <a:chExt cx="1094360" cy="1347906"/>
          </a:xfrm>
          <a:solidFill>
            <a:schemeClr val="accent3">
              <a:lumMod val="60000"/>
              <a:lumOff val="40000"/>
            </a:schemeClr>
          </a:solidFill>
        </p:grpSpPr>
        <p:sp>
          <p:nvSpPr>
            <p:cNvPr id="17" name="Oval 16">
              <a:extLst>
                <a:ext uri="{FF2B5EF4-FFF2-40B4-BE49-F238E27FC236}">
                  <a16:creationId xmlns:a16="http://schemas.microsoft.com/office/drawing/2014/main" id="{52875390-CD7B-B9F0-0C55-AFB5BC8A5625}"/>
                </a:ext>
              </a:extLst>
            </p:cNvPr>
            <p:cNvSpPr/>
            <p:nvPr/>
          </p:nvSpPr>
          <p:spPr>
            <a:xfrm rot="2427591">
              <a:off x="2719023" y="2983061"/>
              <a:ext cx="560691" cy="56069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A66F5939-A922-4A70-6818-471242D10671}"/>
                </a:ext>
              </a:extLst>
            </p:cNvPr>
            <p:cNvSpPr/>
            <p:nvPr/>
          </p:nvSpPr>
          <p:spPr>
            <a:xfrm rot="2427591">
              <a:off x="2185354" y="3447315"/>
              <a:ext cx="560691" cy="883652"/>
            </a:xfrm>
            <a:prstGeom prst="roundRect">
              <a:avLst>
                <a:gd name="adj" fmla="val 50000"/>
              </a:avLst>
            </a:prstGeom>
            <a:solidFill>
              <a:schemeClr val="accent3">
                <a:lumMod val="75000"/>
              </a:schemeClr>
            </a:solidFill>
            <a:ln w="2857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774D4C86-AEFB-4320-B62C-BC3C48B504D1}"/>
              </a:ext>
            </a:extLst>
          </p:cNvPr>
          <p:cNvGrpSpPr/>
          <p:nvPr/>
        </p:nvGrpSpPr>
        <p:grpSpPr>
          <a:xfrm rot="19916992">
            <a:off x="3859897" y="3674347"/>
            <a:ext cx="332742" cy="888019"/>
            <a:chOff x="5753486" y="3290712"/>
            <a:chExt cx="476691" cy="1272189"/>
          </a:xfrm>
        </p:grpSpPr>
        <p:sp>
          <p:nvSpPr>
            <p:cNvPr id="31" name="Oval 30">
              <a:extLst>
                <a:ext uri="{FF2B5EF4-FFF2-40B4-BE49-F238E27FC236}">
                  <a16:creationId xmlns:a16="http://schemas.microsoft.com/office/drawing/2014/main" id="{92E746A5-12EC-E846-8D2F-17553C4DFA17}"/>
                </a:ext>
              </a:extLst>
            </p:cNvPr>
            <p:cNvSpPr/>
            <p:nvPr/>
          </p:nvSpPr>
          <p:spPr>
            <a:xfrm rot="75207">
              <a:off x="5768305" y="3290712"/>
              <a:ext cx="461872" cy="46187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Rounded Corners 31">
              <a:extLst>
                <a:ext uri="{FF2B5EF4-FFF2-40B4-BE49-F238E27FC236}">
                  <a16:creationId xmlns:a16="http://schemas.microsoft.com/office/drawing/2014/main" id="{3400F08F-7593-8B0A-9A52-3576FBB8972A}"/>
                </a:ext>
              </a:extLst>
            </p:cNvPr>
            <p:cNvSpPr/>
            <p:nvPr/>
          </p:nvSpPr>
          <p:spPr>
            <a:xfrm rot="75207">
              <a:off x="5753486" y="3834988"/>
              <a:ext cx="461872" cy="727913"/>
            </a:xfrm>
            <a:prstGeom prst="roundRect">
              <a:avLst>
                <a:gd name="adj" fmla="val 50000"/>
              </a:avLst>
            </a:prstGeom>
            <a:solidFill>
              <a:schemeClr val="accent3">
                <a:lumMod val="75000"/>
              </a:schemeClr>
            </a:solidFill>
            <a:ln w="2857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957228F5-EC7A-3743-1855-D740424480E4}"/>
              </a:ext>
            </a:extLst>
          </p:cNvPr>
          <p:cNvSpPr txBox="1"/>
          <p:nvPr/>
        </p:nvSpPr>
        <p:spPr>
          <a:xfrm>
            <a:off x="1429511" y="1939311"/>
            <a:ext cx="3559080" cy="954107"/>
          </a:xfrm>
          <a:prstGeom prst="rect">
            <a:avLst/>
          </a:prstGeom>
          <a:noFill/>
        </p:spPr>
        <p:txBody>
          <a:bodyPr wrap="square">
            <a:spAutoFit/>
          </a:bodyPr>
          <a:lstStyle/>
          <a:p>
            <a:pPr algn="ctr">
              <a:lnSpc>
                <a:spcPct val="100000"/>
              </a:lnSpc>
            </a:pPr>
            <a:r>
              <a:rPr lang="en-US" sz="2800" dirty="0">
                <a:solidFill>
                  <a:schemeClr val="tx1"/>
                </a:solidFill>
                <a:latin typeface="+mj-lt"/>
                <a:cs typeface="Calibri" panose="020F0502020204030204" pitchFamily="34" charset="0"/>
              </a:rPr>
              <a:t>Les pièces jointes sécurisées génèrent de la joie</a:t>
            </a:r>
          </a:p>
        </p:txBody>
      </p:sp>
      <p:grpSp>
        <p:nvGrpSpPr>
          <p:cNvPr id="39" name="Group 38">
            <a:extLst>
              <a:ext uri="{FF2B5EF4-FFF2-40B4-BE49-F238E27FC236}">
                <a16:creationId xmlns:a16="http://schemas.microsoft.com/office/drawing/2014/main" id="{50C894E9-B4CD-1BBD-D1C2-AF37EB1AACD4}"/>
              </a:ext>
            </a:extLst>
          </p:cNvPr>
          <p:cNvGrpSpPr/>
          <p:nvPr/>
        </p:nvGrpSpPr>
        <p:grpSpPr>
          <a:xfrm>
            <a:off x="10386866" y="3225800"/>
            <a:ext cx="554076" cy="1787124"/>
            <a:chOff x="4045582" y="1684320"/>
            <a:chExt cx="350098" cy="1129211"/>
          </a:xfrm>
          <a:solidFill>
            <a:schemeClr val="accent3">
              <a:lumMod val="75000"/>
            </a:schemeClr>
          </a:solidFill>
        </p:grpSpPr>
        <p:sp>
          <p:nvSpPr>
            <p:cNvPr id="51" name="Round Same Side Corner Rectangle 21">
              <a:extLst>
                <a:ext uri="{FF2B5EF4-FFF2-40B4-BE49-F238E27FC236}">
                  <a16:creationId xmlns:a16="http://schemas.microsoft.com/office/drawing/2014/main" id="{E2D21314-CC58-92C9-6F37-6675D95ACC69}"/>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D912FB45-C765-B291-E458-C6859E8758A2}"/>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3FE12A5A-8FA1-259F-AE92-CF4E4DA6ADE7}"/>
              </a:ext>
            </a:extLst>
          </p:cNvPr>
          <p:cNvGrpSpPr/>
          <p:nvPr/>
        </p:nvGrpSpPr>
        <p:grpSpPr>
          <a:xfrm>
            <a:off x="6351282" y="3225800"/>
            <a:ext cx="794068" cy="1787124"/>
            <a:chOff x="3000654" y="1516217"/>
            <a:chExt cx="245039" cy="551483"/>
          </a:xfrm>
          <a:solidFill>
            <a:schemeClr val="accent3">
              <a:lumMod val="75000"/>
            </a:schemeClr>
          </a:solidFill>
        </p:grpSpPr>
        <p:grpSp>
          <p:nvGrpSpPr>
            <p:cNvPr id="47" name="Group 46">
              <a:extLst>
                <a:ext uri="{FF2B5EF4-FFF2-40B4-BE49-F238E27FC236}">
                  <a16:creationId xmlns:a16="http://schemas.microsoft.com/office/drawing/2014/main" id="{CD9A3DE8-B229-24C8-8EA9-B66DD23E4F8D}"/>
                </a:ext>
              </a:extLst>
            </p:cNvPr>
            <p:cNvGrpSpPr/>
            <p:nvPr/>
          </p:nvGrpSpPr>
          <p:grpSpPr>
            <a:xfrm>
              <a:off x="3036509" y="1516217"/>
              <a:ext cx="172158" cy="551483"/>
              <a:chOff x="4043172" y="1684320"/>
              <a:chExt cx="352508" cy="1129211"/>
            </a:xfrm>
            <a:grpFill/>
          </p:grpSpPr>
          <p:sp>
            <p:nvSpPr>
              <p:cNvPr id="49" name="Round Same Side Corner Rectangle 21">
                <a:extLst>
                  <a:ext uri="{FF2B5EF4-FFF2-40B4-BE49-F238E27FC236}">
                    <a16:creationId xmlns:a16="http://schemas.microsoft.com/office/drawing/2014/main" id="{BE4ECC87-C091-F473-C062-1A1473EA98A8}"/>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ECD6126F-DD46-4A0C-8C9B-4455D9A0C1B2}"/>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Flowchart: Manual Operation 47">
              <a:extLst>
                <a:ext uri="{FF2B5EF4-FFF2-40B4-BE49-F238E27FC236}">
                  <a16:creationId xmlns:a16="http://schemas.microsoft.com/office/drawing/2014/main" id="{CEED4851-555D-80FD-5C83-74250C9B4DE8}"/>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 name="Group 40">
            <a:extLst>
              <a:ext uri="{FF2B5EF4-FFF2-40B4-BE49-F238E27FC236}">
                <a16:creationId xmlns:a16="http://schemas.microsoft.com/office/drawing/2014/main" id="{9DCB1D6F-ED23-7F0B-8A78-2D4871550ADB}"/>
              </a:ext>
            </a:extLst>
          </p:cNvPr>
          <p:cNvGrpSpPr/>
          <p:nvPr/>
        </p:nvGrpSpPr>
        <p:grpSpPr>
          <a:xfrm rot="20623956">
            <a:off x="7696415" y="3863542"/>
            <a:ext cx="629259" cy="775048"/>
            <a:chOff x="2185354" y="2983061"/>
            <a:chExt cx="1094360" cy="1347906"/>
          </a:xfrm>
          <a:solidFill>
            <a:schemeClr val="accent3">
              <a:lumMod val="60000"/>
              <a:lumOff val="40000"/>
            </a:schemeClr>
          </a:solidFill>
        </p:grpSpPr>
        <p:sp>
          <p:nvSpPr>
            <p:cNvPr id="45" name="Oval 44">
              <a:extLst>
                <a:ext uri="{FF2B5EF4-FFF2-40B4-BE49-F238E27FC236}">
                  <a16:creationId xmlns:a16="http://schemas.microsoft.com/office/drawing/2014/main" id="{18040B03-C475-C97F-C340-2B3DE295B1DB}"/>
                </a:ext>
              </a:extLst>
            </p:cNvPr>
            <p:cNvSpPr/>
            <p:nvPr/>
          </p:nvSpPr>
          <p:spPr>
            <a:xfrm rot="2427591">
              <a:off x="2719023" y="2983061"/>
              <a:ext cx="560691" cy="56069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Rounded Corners 45">
              <a:extLst>
                <a:ext uri="{FF2B5EF4-FFF2-40B4-BE49-F238E27FC236}">
                  <a16:creationId xmlns:a16="http://schemas.microsoft.com/office/drawing/2014/main" id="{078B1BB6-3A59-12D2-DC95-5CEC7B7506FC}"/>
                </a:ext>
              </a:extLst>
            </p:cNvPr>
            <p:cNvSpPr/>
            <p:nvPr/>
          </p:nvSpPr>
          <p:spPr>
            <a:xfrm rot="2427591">
              <a:off x="2185354" y="3447315"/>
              <a:ext cx="560691" cy="88365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a:extLst>
              <a:ext uri="{FF2B5EF4-FFF2-40B4-BE49-F238E27FC236}">
                <a16:creationId xmlns:a16="http://schemas.microsoft.com/office/drawing/2014/main" id="{FFE3D3FA-0A8D-1A0E-A5AF-CA61ABADFD84}"/>
              </a:ext>
            </a:extLst>
          </p:cNvPr>
          <p:cNvGrpSpPr/>
          <p:nvPr/>
        </p:nvGrpSpPr>
        <p:grpSpPr>
          <a:xfrm rot="19916992">
            <a:off x="9125072" y="3703087"/>
            <a:ext cx="332742" cy="888019"/>
            <a:chOff x="5753486" y="3290712"/>
            <a:chExt cx="476691" cy="1272189"/>
          </a:xfrm>
        </p:grpSpPr>
        <p:sp>
          <p:nvSpPr>
            <p:cNvPr id="43" name="Oval 42">
              <a:extLst>
                <a:ext uri="{FF2B5EF4-FFF2-40B4-BE49-F238E27FC236}">
                  <a16:creationId xmlns:a16="http://schemas.microsoft.com/office/drawing/2014/main" id="{2D378B2C-376D-C728-36B5-B88929B805AB}"/>
                </a:ext>
              </a:extLst>
            </p:cNvPr>
            <p:cNvSpPr/>
            <p:nvPr/>
          </p:nvSpPr>
          <p:spPr>
            <a:xfrm rot="75207">
              <a:off x="5768305" y="3290712"/>
              <a:ext cx="461872" cy="46187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Rounded Corners 43">
              <a:extLst>
                <a:ext uri="{FF2B5EF4-FFF2-40B4-BE49-F238E27FC236}">
                  <a16:creationId xmlns:a16="http://schemas.microsoft.com/office/drawing/2014/main" id="{81BB3A9F-BDEE-999F-DD6B-DEBAF3A521A7}"/>
                </a:ext>
              </a:extLst>
            </p:cNvPr>
            <p:cNvSpPr/>
            <p:nvPr/>
          </p:nvSpPr>
          <p:spPr>
            <a:xfrm rot="75207">
              <a:off x="5753486" y="3834988"/>
              <a:ext cx="461872" cy="727913"/>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a:extLst>
              <a:ext uri="{FF2B5EF4-FFF2-40B4-BE49-F238E27FC236}">
                <a16:creationId xmlns:a16="http://schemas.microsoft.com/office/drawing/2014/main" id="{28091394-0D40-8B45-EAAC-A75661C2F6AB}"/>
              </a:ext>
            </a:extLst>
          </p:cNvPr>
          <p:cNvSpPr txBox="1"/>
          <p:nvPr/>
        </p:nvSpPr>
        <p:spPr>
          <a:xfrm>
            <a:off x="6208788" y="1939311"/>
            <a:ext cx="4432820" cy="954107"/>
          </a:xfrm>
          <a:prstGeom prst="rect">
            <a:avLst/>
          </a:prstGeom>
          <a:noFill/>
        </p:spPr>
        <p:txBody>
          <a:bodyPr wrap="square">
            <a:spAutoFit/>
          </a:bodyPr>
          <a:lstStyle/>
          <a:p>
            <a:pPr algn="ctr">
              <a:lnSpc>
                <a:spcPct val="100000"/>
              </a:lnSpc>
            </a:pPr>
            <a:r>
              <a:rPr lang="en-US" sz="2800" dirty="0">
                <a:solidFill>
                  <a:schemeClr val="tx1"/>
                </a:solidFill>
                <a:latin typeface="+mj-lt"/>
                <a:cs typeface="Calibri" panose="020F0502020204030204" pitchFamily="34" charset="0"/>
              </a:rPr>
              <a:t>Les attachements insécurisants génèrent de la détresse</a:t>
            </a:r>
          </a:p>
        </p:txBody>
      </p:sp>
    </p:spTree>
    <p:extLst>
      <p:ext uri="{BB962C8B-B14F-4D97-AF65-F5344CB8AC3E}">
        <p14:creationId xmlns:p14="http://schemas.microsoft.com/office/powerpoint/2010/main" val="4071137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61A03-D850-0312-3753-FEEE739D62B2}"/>
              </a:ext>
            </a:extLst>
          </p:cNvPr>
          <p:cNvSpPr>
            <a:spLocks noGrp="1"/>
          </p:cNvSpPr>
          <p:nvPr>
            <p:ph type="title"/>
          </p:nvPr>
        </p:nvSpPr>
        <p:spPr/>
        <p:txBody>
          <a:bodyPr/>
          <a:lstStyle/>
          <a:p>
            <a:r>
              <a:rPr lang="en-US" dirty="0">
                <a:latin typeface="+mj-lt"/>
              </a:rPr>
              <a:t>Attachement et liens</a:t>
            </a:r>
          </a:p>
        </p:txBody>
      </p:sp>
      <p:sp>
        <p:nvSpPr>
          <p:cNvPr id="22" name="Speech Bubble: Rectangle with Corners Rounded 21">
            <a:extLst>
              <a:ext uri="{FF2B5EF4-FFF2-40B4-BE49-F238E27FC236}">
                <a16:creationId xmlns:a16="http://schemas.microsoft.com/office/drawing/2014/main" id="{EF411600-273E-8011-439D-161ECA3461B4}"/>
              </a:ext>
            </a:extLst>
          </p:cNvPr>
          <p:cNvSpPr/>
          <p:nvPr/>
        </p:nvSpPr>
        <p:spPr>
          <a:xfrm>
            <a:off x="1066184" y="1525815"/>
            <a:ext cx="3929909" cy="1884440"/>
          </a:xfrm>
          <a:prstGeom prst="wedgeRoundRectCallout">
            <a:avLst>
              <a:gd name="adj1" fmla="val -56351"/>
              <a:gd name="adj2" fmla="val 7267"/>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Avez-vous remarqué des parents qui ne semblent pas avoir un lien étroit avec leurs enfants ? </a:t>
            </a:r>
          </a:p>
        </p:txBody>
      </p:sp>
      <p:sp>
        <p:nvSpPr>
          <p:cNvPr id="23" name="Speech Bubble: Rectangle with Corners Rounded 22">
            <a:extLst>
              <a:ext uri="{FF2B5EF4-FFF2-40B4-BE49-F238E27FC236}">
                <a16:creationId xmlns:a16="http://schemas.microsoft.com/office/drawing/2014/main" id="{55DF9EFD-940D-D9C5-CC05-A9373F937201}"/>
              </a:ext>
            </a:extLst>
          </p:cNvPr>
          <p:cNvSpPr/>
          <p:nvPr/>
        </p:nvSpPr>
        <p:spPr>
          <a:xfrm>
            <a:off x="5633424" y="1525815"/>
            <a:ext cx="3929909" cy="1884440"/>
          </a:xfrm>
          <a:prstGeom prst="wedgeRoundRectCallout">
            <a:avLst>
              <a:gd name="adj1" fmla="val -56997"/>
              <a:gd name="adj2" fmla="val -2168"/>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Quels types de comportements avez-vous observés chez un tel parent qui vous ont fait penser cela ?</a:t>
            </a:r>
          </a:p>
        </p:txBody>
      </p:sp>
      <p:sp>
        <p:nvSpPr>
          <p:cNvPr id="24" name="Speech Bubble: Rectangle with Corners Rounded 23">
            <a:extLst>
              <a:ext uri="{FF2B5EF4-FFF2-40B4-BE49-F238E27FC236}">
                <a16:creationId xmlns:a16="http://schemas.microsoft.com/office/drawing/2014/main" id="{2473A882-20E7-5977-0761-C4C46FCCA318}"/>
              </a:ext>
            </a:extLst>
          </p:cNvPr>
          <p:cNvSpPr/>
          <p:nvPr/>
        </p:nvSpPr>
        <p:spPr>
          <a:xfrm>
            <a:off x="1066184" y="3729478"/>
            <a:ext cx="3929909" cy="1884440"/>
          </a:xfrm>
          <a:prstGeom prst="wedgeRoundRectCallout">
            <a:avLst>
              <a:gd name="adj1" fmla="val 35750"/>
              <a:gd name="adj2" fmla="val 61856"/>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Que pouvez-vous faire pour favoriser le lien et l'attachement entre les mères et les pères et les nourrissons ?</a:t>
            </a:r>
          </a:p>
        </p:txBody>
      </p:sp>
      <p:sp>
        <p:nvSpPr>
          <p:cNvPr id="25" name="Speech Bubble: Rectangle with Corners Rounded 24">
            <a:extLst>
              <a:ext uri="{FF2B5EF4-FFF2-40B4-BE49-F238E27FC236}">
                <a16:creationId xmlns:a16="http://schemas.microsoft.com/office/drawing/2014/main" id="{346DB8F3-4CD7-363E-7236-01B281A01AD9}"/>
              </a:ext>
            </a:extLst>
          </p:cNvPr>
          <p:cNvSpPr/>
          <p:nvPr/>
        </p:nvSpPr>
        <p:spPr>
          <a:xfrm>
            <a:off x="5633424" y="3729478"/>
            <a:ext cx="3929909" cy="1884440"/>
          </a:xfrm>
          <a:prstGeom prst="wedgeRoundRectCallout">
            <a:avLst>
              <a:gd name="adj1" fmla="val -34376"/>
              <a:gd name="adj2" fmla="val 60509"/>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Existe-t-il des différences entre les hommes et les femmes en ce qui concerne les attentes en matière d'expression émotionnelle et de soins ? </a:t>
            </a:r>
          </a:p>
        </p:txBody>
      </p:sp>
      <p:grpSp>
        <p:nvGrpSpPr>
          <p:cNvPr id="13" name="Google Shape;314;p4">
            <a:extLst>
              <a:ext uri="{FF2B5EF4-FFF2-40B4-BE49-F238E27FC236}">
                <a16:creationId xmlns:a16="http://schemas.microsoft.com/office/drawing/2014/main" id="{A2DC01E2-FBB3-ED49-4AB0-1352A6B1A9E1}"/>
              </a:ext>
            </a:extLst>
          </p:cNvPr>
          <p:cNvGrpSpPr/>
          <p:nvPr/>
        </p:nvGrpSpPr>
        <p:grpSpPr>
          <a:xfrm>
            <a:off x="9348540" y="4416389"/>
            <a:ext cx="2501900" cy="1623811"/>
            <a:chOff x="3400707" y="1772174"/>
            <a:chExt cx="5758105" cy="3737192"/>
          </a:xfrm>
          <a:solidFill>
            <a:schemeClr val="accent3">
              <a:lumMod val="75000"/>
            </a:schemeClr>
          </a:solidFill>
        </p:grpSpPr>
        <p:sp>
          <p:nvSpPr>
            <p:cNvPr id="14" name="Google Shape;315;p4">
              <a:extLst>
                <a:ext uri="{FF2B5EF4-FFF2-40B4-BE49-F238E27FC236}">
                  <a16:creationId xmlns:a16="http://schemas.microsoft.com/office/drawing/2014/main" id="{37AD83D4-94E9-0C14-1199-5F15D314282D}"/>
                </a:ext>
              </a:extLst>
            </p:cNvPr>
            <p:cNvSpPr/>
            <p:nvPr/>
          </p:nvSpPr>
          <p:spPr>
            <a:xfrm>
              <a:off x="3400707"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5" name="Google Shape;316;p4">
              <a:extLst>
                <a:ext uri="{FF2B5EF4-FFF2-40B4-BE49-F238E27FC236}">
                  <a16:creationId xmlns:a16="http://schemas.microsoft.com/office/drawing/2014/main" id="{5468A32D-88B0-58DD-C538-F9E3183D64B5}"/>
                </a:ext>
              </a:extLst>
            </p:cNvPr>
            <p:cNvSpPr/>
            <p:nvPr/>
          </p:nvSpPr>
          <p:spPr>
            <a:xfrm>
              <a:off x="7746572"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6" name="Google Shape;317;p4">
              <a:extLst>
                <a:ext uri="{FF2B5EF4-FFF2-40B4-BE49-F238E27FC236}">
                  <a16:creationId xmlns:a16="http://schemas.microsoft.com/office/drawing/2014/main" id="{20E13D1D-BD53-C5C1-9399-A4E45C3DE4FB}"/>
                </a:ext>
              </a:extLst>
            </p:cNvPr>
            <p:cNvSpPr/>
            <p:nvPr/>
          </p:nvSpPr>
          <p:spPr>
            <a:xfrm>
              <a:off x="3400707"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7" name="Google Shape;318;p4">
              <a:extLst>
                <a:ext uri="{FF2B5EF4-FFF2-40B4-BE49-F238E27FC236}">
                  <a16:creationId xmlns:a16="http://schemas.microsoft.com/office/drawing/2014/main" id="{1CDE8205-401E-7C26-6E8F-CA6436F07E18}"/>
                </a:ext>
              </a:extLst>
            </p:cNvPr>
            <p:cNvSpPr/>
            <p:nvPr/>
          </p:nvSpPr>
          <p:spPr>
            <a:xfrm>
              <a:off x="7822921"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8" name="Google Shape;319;p4">
              <a:extLst>
                <a:ext uri="{FF2B5EF4-FFF2-40B4-BE49-F238E27FC236}">
                  <a16:creationId xmlns:a16="http://schemas.microsoft.com/office/drawing/2014/main" id="{E12AD903-7E9D-957B-733F-85BA61FC4DE5}"/>
                </a:ext>
              </a:extLst>
            </p:cNvPr>
            <p:cNvSpPr/>
            <p:nvPr/>
          </p:nvSpPr>
          <p:spPr>
            <a:xfrm>
              <a:off x="4351095" y="2702772"/>
              <a:ext cx="771005"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9" name="Google Shape;320;p4">
              <a:extLst>
                <a:ext uri="{FF2B5EF4-FFF2-40B4-BE49-F238E27FC236}">
                  <a16:creationId xmlns:a16="http://schemas.microsoft.com/office/drawing/2014/main" id="{B5BD2B48-B9DC-2A7B-78CF-B8D8902DC65D}"/>
                </a:ext>
              </a:extLst>
            </p:cNvPr>
            <p:cNvSpPr/>
            <p:nvPr/>
          </p:nvSpPr>
          <p:spPr>
            <a:xfrm flipH="1">
              <a:off x="7347577" y="2785543"/>
              <a:ext cx="950687"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20" name="Google Shape;321;p4">
              <a:extLst>
                <a:ext uri="{FF2B5EF4-FFF2-40B4-BE49-F238E27FC236}">
                  <a16:creationId xmlns:a16="http://schemas.microsoft.com/office/drawing/2014/main" id="{6EC5B2A9-7F88-88E4-AB12-43B295C9AFAF}"/>
                </a:ext>
              </a:extLst>
            </p:cNvPr>
            <p:cNvSpPr/>
            <p:nvPr/>
          </p:nvSpPr>
          <p:spPr>
            <a:xfrm>
              <a:off x="5001335" y="1772174"/>
              <a:ext cx="1524000" cy="1175183"/>
            </a:xfrm>
            <a:prstGeom prst="wedgeRoundRectCallo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21" name="Google Shape;322;p4">
              <a:extLst>
                <a:ext uri="{FF2B5EF4-FFF2-40B4-BE49-F238E27FC236}">
                  <a16:creationId xmlns:a16="http://schemas.microsoft.com/office/drawing/2014/main" id="{1918CE09-5A12-827C-C592-3DAC20583372}"/>
                </a:ext>
              </a:extLst>
            </p:cNvPr>
            <p:cNvSpPr/>
            <p:nvPr/>
          </p:nvSpPr>
          <p:spPr>
            <a:xfrm>
              <a:off x="6034184" y="2500682"/>
              <a:ext cx="1524000" cy="1175183"/>
            </a:xfrm>
            <a:prstGeom prst="wedgeRoundRectCallout">
              <a:avLst>
                <a:gd name="adj1" fmla="val 59833"/>
                <a:gd name="adj2" fmla="val 21866"/>
                <a:gd name="adj3" fmla="val 16667"/>
              </a:avLst>
            </a:prstGeom>
            <a:grp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4062699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75616-F8BB-4DD3-1750-F2DBD4F6EDCC}"/>
              </a:ext>
            </a:extLst>
          </p:cNvPr>
          <p:cNvSpPr>
            <a:spLocks noGrp="1"/>
          </p:cNvSpPr>
          <p:nvPr>
            <p:ph type="title"/>
          </p:nvPr>
        </p:nvSpPr>
        <p:spPr/>
        <p:txBody>
          <a:bodyPr>
            <a:normAutofit fontScale="90000"/>
          </a:bodyPr>
          <a:lstStyle/>
          <a:p>
            <a:r>
              <a:rPr lang="en-US" dirty="0">
                <a:highlight>
                  <a:srgbClr val="FFFF00"/>
                </a:highlight>
                <a:latin typeface="+mj-lt"/>
              </a:rPr>
              <a:t>Les moyens de favoriser l'attachement avant la naissance d'un bébé</a:t>
            </a:r>
          </a:p>
        </p:txBody>
      </p:sp>
      <p:grpSp>
        <p:nvGrpSpPr>
          <p:cNvPr id="3" name="Group 2">
            <a:extLst>
              <a:ext uri="{FF2B5EF4-FFF2-40B4-BE49-F238E27FC236}">
                <a16:creationId xmlns:a16="http://schemas.microsoft.com/office/drawing/2014/main" id="{41F3742C-783D-3403-1B9F-EA10B4E0E99C}"/>
              </a:ext>
            </a:extLst>
          </p:cNvPr>
          <p:cNvGrpSpPr/>
          <p:nvPr/>
        </p:nvGrpSpPr>
        <p:grpSpPr>
          <a:xfrm>
            <a:off x="1140317" y="2313813"/>
            <a:ext cx="1980549" cy="2230373"/>
            <a:chOff x="1140317" y="2313813"/>
            <a:chExt cx="1980549" cy="2230373"/>
          </a:xfrm>
        </p:grpSpPr>
        <p:grpSp>
          <p:nvGrpSpPr>
            <p:cNvPr id="5" name="Group 4">
              <a:extLst>
                <a:ext uri="{FF2B5EF4-FFF2-40B4-BE49-F238E27FC236}">
                  <a16:creationId xmlns:a16="http://schemas.microsoft.com/office/drawing/2014/main" id="{19AEA0F6-20B2-F4AB-ACD9-DDFCFE99AF46}"/>
                </a:ext>
              </a:extLst>
            </p:cNvPr>
            <p:cNvGrpSpPr/>
            <p:nvPr/>
          </p:nvGrpSpPr>
          <p:grpSpPr>
            <a:xfrm>
              <a:off x="1140317" y="2313813"/>
              <a:ext cx="691500" cy="2230373"/>
              <a:chOff x="4162834" y="1684320"/>
              <a:chExt cx="350098" cy="1129211"/>
            </a:xfrm>
            <a:solidFill>
              <a:schemeClr val="accent3">
                <a:lumMod val="75000"/>
              </a:schemeClr>
            </a:solidFill>
          </p:grpSpPr>
          <p:sp>
            <p:nvSpPr>
              <p:cNvPr id="6" name="Round Same Side Corner Rectangle 21">
                <a:extLst>
                  <a:ext uri="{FF2B5EF4-FFF2-40B4-BE49-F238E27FC236}">
                    <a16:creationId xmlns:a16="http://schemas.microsoft.com/office/drawing/2014/main" id="{5DCCF180-9F48-7761-5B32-9081974C9DCC}"/>
                  </a:ext>
                </a:extLst>
              </p:cNvPr>
              <p:cNvSpPr/>
              <p:nvPr/>
            </p:nvSpPr>
            <p:spPr>
              <a:xfrm>
                <a:off x="4162834"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C731EDA9-2A6E-4699-8A9A-28F57CD5CB13}"/>
                  </a:ext>
                </a:extLst>
              </p:cNvPr>
              <p:cNvSpPr/>
              <p:nvPr/>
            </p:nvSpPr>
            <p:spPr>
              <a:xfrm>
                <a:off x="4181633"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a:extLst>
                <a:ext uri="{FF2B5EF4-FFF2-40B4-BE49-F238E27FC236}">
                  <a16:creationId xmlns:a16="http://schemas.microsoft.com/office/drawing/2014/main" id="{ED162E27-2164-F85E-3B0F-17B577F061FF}"/>
                </a:ext>
              </a:extLst>
            </p:cNvPr>
            <p:cNvGrpSpPr/>
            <p:nvPr/>
          </p:nvGrpSpPr>
          <p:grpSpPr>
            <a:xfrm>
              <a:off x="1961222" y="2347989"/>
              <a:ext cx="973765" cy="2191549"/>
              <a:chOff x="3000654" y="1516217"/>
              <a:chExt cx="245039" cy="551483"/>
            </a:xfrm>
            <a:solidFill>
              <a:schemeClr val="accent3">
                <a:lumMod val="75000"/>
              </a:schemeClr>
            </a:solidFill>
          </p:grpSpPr>
          <p:grpSp>
            <p:nvGrpSpPr>
              <p:cNvPr id="9" name="Group 8">
                <a:extLst>
                  <a:ext uri="{FF2B5EF4-FFF2-40B4-BE49-F238E27FC236}">
                    <a16:creationId xmlns:a16="http://schemas.microsoft.com/office/drawing/2014/main" id="{0C1BA344-3CEF-A774-343D-F2CD1A016CD7}"/>
                  </a:ext>
                </a:extLst>
              </p:cNvPr>
              <p:cNvGrpSpPr/>
              <p:nvPr/>
            </p:nvGrpSpPr>
            <p:grpSpPr>
              <a:xfrm>
                <a:off x="3036509" y="1516217"/>
                <a:ext cx="172158" cy="551483"/>
                <a:chOff x="4043172" y="1684320"/>
                <a:chExt cx="352508" cy="1129211"/>
              </a:xfrm>
              <a:grpFill/>
            </p:grpSpPr>
            <p:sp>
              <p:nvSpPr>
                <p:cNvPr id="11" name="Round Same Side Corner Rectangle 21">
                  <a:extLst>
                    <a:ext uri="{FF2B5EF4-FFF2-40B4-BE49-F238E27FC236}">
                      <a16:creationId xmlns:a16="http://schemas.microsoft.com/office/drawing/2014/main" id="{B3AEEFA9-5052-A465-14BA-BCDD852E4216}"/>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268DB148-83D3-C39B-6F14-92C4B35E6FF4}"/>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lowchart: Manual Operation 9">
                <a:extLst>
                  <a:ext uri="{FF2B5EF4-FFF2-40B4-BE49-F238E27FC236}">
                    <a16:creationId xmlns:a16="http://schemas.microsoft.com/office/drawing/2014/main" id="{37AF3D58-FB2E-BE01-2EC2-FCD004416601}"/>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Oval 12">
              <a:extLst>
                <a:ext uri="{FF2B5EF4-FFF2-40B4-BE49-F238E27FC236}">
                  <a16:creationId xmlns:a16="http://schemas.microsoft.com/office/drawing/2014/main" id="{6C8CC6AF-BF60-7104-23E3-B83BCC908CC1}"/>
                </a:ext>
              </a:extLst>
            </p:cNvPr>
            <p:cNvSpPr/>
            <p:nvPr/>
          </p:nvSpPr>
          <p:spPr>
            <a:xfrm>
              <a:off x="2363159" y="3421908"/>
              <a:ext cx="757707" cy="75770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eart 14">
              <a:extLst>
                <a:ext uri="{FF2B5EF4-FFF2-40B4-BE49-F238E27FC236}">
                  <a16:creationId xmlns:a16="http://schemas.microsoft.com/office/drawing/2014/main" id="{0A7F61BD-B031-EF08-FAFE-251DEE285708}"/>
                </a:ext>
              </a:extLst>
            </p:cNvPr>
            <p:cNvSpPr/>
            <p:nvPr/>
          </p:nvSpPr>
          <p:spPr>
            <a:xfrm>
              <a:off x="2519549" y="3621493"/>
              <a:ext cx="444926" cy="397507"/>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L-Shape 19">
            <a:extLst>
              <a:ext uri="{FF2B5EF4-FFF2-40B4-BE49-F238E27FC236}">
                <a16:creationId xmlns:a16="http://schemas.microsoft.com/office/drawing/2014/main" id="{9EA10DA8-CA11-E99A-FC23-4D528EFF9FE5}"/>
              </a:ext>
            </a:extLst>
          </p:cNvPr>
          <p:cNvSpPr/>
          <p:nvPr/>
        </p:nvSpPr>
        <p:spPr>
          <a:xfrm rot="18361091">
            <a:off x="4153849" y="1833145"/>
            <a:ext cx="630274" cy="320762"/>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59C94B61-ECC3-D5A8-43A5-E10666F82C99}"/>
              </a:ext>
            </a:extLst>
          </p:cNvPr>
          <p:cNvSpPr txBox="1"/>
          <p:nvPr/>
        </p:nvSpPr>
        <p:spPr>
          <a:xfrm>
            <a:off x="5068904" y="1644322"/>
            <a:ext cx="6160406" cy="3785652"/>
          </a:xfrm>
          <a:prstGeom prst="rect">
            <a:avLst/>
          </a:prstGeom>
          <a:noFill/>
        </p:spPr>
        <p:txBody>
          <a:bodyPr wrap="square">
            <a:spAutoFit/>
          </a:bodyPr>
          <a:lstStyle/>
          <a:p>
            <a:r>
              <a:rPr lang="en-US" sz="2400" dirty="0">
                <a:solidFill>
                  <a:schemeClr val="tx1"/>
                </a:solidFill>
                <a:latin typeface="+mj-lt"/>
                <a:cs typeface="Calibri" panose="020F0502020204030204" pitchFamily="34" charset="0"/>
              </a:rPr>
              <a:t>Parlez-lui et chantez-lui des chansons, d'une voix bienveillante. </a:t>
            </a:r>
          </a:p>
          <a:p>
            <a:endParaRPr lang="en-US" sz="2400" dirty="0">
              <a:solidFill>
                <a:schemeClr val="tx1"/>
              </a:solidFill>
              <a:latin typeface="+mj-lt"/>
              <a:cs typeface="Calibri" panose="020F0502020204030204" pitchFamily="34" charset="0"/>
            </a:endParaRPr>
          </a:p>
          <a:p>
            <a:r>
              <a:rPr lang="en-US" sz="2400" dirty="0">
                <a:solidFill>
                  <a:schemeClr val="tx1"/>
                </a:solidFill>
                <a:latin typeface="+mj-lt"/>
                <a:cs typeface="Calibri" panose="020F0502020204030204" pitchFamily="34" charset="0"/>
              </a:rPr>
              <a:t>Touchez le bébé lorsqu'il commence à donner des coups de pied in utero.</a:t>
            </a:r>
          </a:p>
          <a:p>
            <a:endParaRPr lang="en-US" sz="2400" dirty="0">
              <a:solidFill>
                <a:schemeClr val="tx1"/>
              </a:solidFill>
              <a:latin typeface="+mj-lt"/>
              <a:cs typeface="Calibri" panose="020F0502020204030204" pitchFamily="34" charset="0"/>
            </a:endParaRPr>
          </a:p>
          <a:p>
            <a:r>
              <a:rPr lang="en-US" sz="2400" dirty="0">
                <a:solidFill>
                  <a:schemeClr val="tx1"/>
                </a:solidFill>
                <a:latin typeface="+mj-lt"/>
                <a:cs typeface="Calibri" panose="020F0502020204030204" pitchFamily="34" charset="0"/>
              </a:rPr>
              <a:t>Commencez à parler des prénoms du bébé. </a:t>
            </a:r>
          </a:p>
          <a:p>
            <a:endParaRPr lang="en-US" sz="2400" dirty="0">
              <a:solidFill>
                <a:schemeClr val="tx1"/>
              </a:solidFill>
              <a:latin typeface="+mj-lt"/>
              <a:cs typeface="Calibri" panose="020F0502020204030204" pitchFamily="34" charset="0"/>
            </a:endParaRPr>
          </a:p>
          <a:p>
            <a:r>
              <a:rPr lang="en-US" sz="2400" dirty="0">
                <a:solidFill>
                  <a:schemeClr val="tx1"/>
                </a:solidFill>
                <a:latin typeface="+mj-lt"/>
                <a:cs typeface="Calibri" panose="020F0502020204030204" pitchFamily="34" charset="0"/>
              </a:rPr>
              <a:t>Après l'accouchement, maintenez un contact peau à peau avec votre bébé.</a:t>
            </a:r>
          </a:p>
        </p:txBody>
      </p:sp>
      <p:sp>
        <p:nvSpPr>
          <p:cNvPr id="25" name="L-Shape 24">
            <a:extLst>
              <a:ext uri="{FF2B5EF4-FFF2-40B4-BE49-F238E27FC236}">
                <a16:creationId xmlns:a16="http://schemas.microsoft.com/office/drawing/2014/main" id="{B287D896-6347-9696-6837-3431A693940F}"/>
              </a:ext>
            </a:extLst>
          </p:cNvPr>
          <p:cNvSpPr/>
          <p:nvPr/>
        </p:nvSpPr>
        <p:spPr>
          <a:xfrm rot="18361091">
            <a:off x="4153849" y="2815456"/>
            <a:ext cx="630274" cy="320762"/>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L-Shape 25">
            <a:extLst>
              <a:ext uri="{FF2B5EF4-FFF2-40B4-BE49-F238E27FC236}">
                <a16:creationId xmlns:a16="http://schemas.microsoft.com/office/drawing/2014/main" id="{A8DF3F33-3523-2571-E102-15E017697080}"/>
              </a:ext>
            </a:extLst>
          </p:cNvPr>
          <p:cNvSpPr/>
          <p:nvPr/>
        </p:nvSpPr>
        <p:spPr>
          <a:xfrm rot="18361091">
            <a:off x="4153848" y="3797767"/>
            <a:ext cx="630274" cy="320762"/>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L-Shape 26">
            <a:extLst>
              <a:ext uri="{FF2B5EF4-FFF2-40B4-BE49-F238E27FC236}">
                <a16:creationId xmlns:a16="http://schemas.microsoft.com/office/drawing/2014/main" id="{A1550D34-4CC7-66E8-8C11-3B905F7EBA45}"/>
              </a:ext>
            </a:extLst>
          </p:cNvPr>
          <p:cNvSpPr/>
          <p:nvPr/>
        </p:nvSpPr>
        <p:spPr>
          <a:xfrm rot="18361091">
            <a:off x="4153848" y="4780079"/>
            <a:ext cx="630274" cy="320762"/>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91253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art 4">
            <a:extLst>
              <a:ext uri="{FF2B5EF4-FFF2-40B4-BE49-F238E27FC236}">
                <a16:creationId xmlns:a16="http://schemas.microsoft.com/office/drawing/2014/main" id="{61D14847-0D30-1452-E329-D41440A9DA7B}"/>
              </a:ext>
            </a:extLst>
          </p:cNvPr>
          <p:cNvSpPr/>
          <p:nvPr/>
        </p:nvSpPr>
        <p:spPr>
          <a:xfrm>
            <a:off x="3361621" y="1805127"/>
            <a:ext cx="4420670" cy="3949524"/>
          </a:xfrm>
          <a:prstGeom prst="hear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3837AE-57EA-AEA9-253C-A9C4427F2DD4}"/>
              </a:ext>
            </a:extLst>
          </p:cNvPr>
          <p:cNvSpPr>
            <a:spLocks noGrp="1"/>
          </p:cNvSpPr>
          <p:nvPr>
            <p:ph type="title"/>
          </p:nvPr>
        </p:nvSpPr>
        <p:spPr/>
        <p:txBody>
          <a:bodyPr>
            <a:normAutofit fontScale="90000"/>
          </a:bodyPr>
          <a:lstStyle/>
          <a:p>
            <a:r>
              <a:rPr lang="en-US" dirty="0">
                <a:highlight>
                  <a:srgbClr val="FFFF00"/>
                </a:highlight>
                <a:latin typeface="+mj-lt"/>
              </a:rPr>
              <a:t>Moyens de favoriser l'attachement après la naissance du bébé</a:t>
            </a:r>
          </a:p>
        </p:txBody>
      </p:sp>
      <p:sp>
        <p:nvSpPr>
          <p:cNvPr id="9" name="Rectangle 8">
            <a:extLst>
              <a:ext uri="{FF2B5EF4-FFF2-40B4-BE49-F238E27FC236}">
                <a16:creationId xmlns:a16="http://schemas.microsoft.com/office/drawing/2014/main" id="{170F23E9-6E33-7773-8497-048425D3CA3A}"/>
              </a:ext>
            </a:extLst>
          </p:cNvPr>
          <p:cNvSpPr/>
          <p:nvPr/>
        </p:nvSpPr>
        <p:spPr>
          <a:xfrm>
            <a:off x="2755452" y="1620471"/>
            <a:ext cx="2256565" cy="8689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mj-lt"/>
                <a:cs typeface="Calibri" panose="020F0502020204030204" pitchFamily="34" charset="0"/>
              </a:rPr>
              <a:t>Parler et babiller avec le bébé</a:t>
            </a:r>
          </a:p>
        </p:txBody>
      </p:sp>
      <p:sp>
        <p:nvSpPr>
          <p:cNvPr id="10" name="Rectangle 9">
            <a:extLst>
              <a:ext uri="{FF2B5EF4-FFF2-40B4-BE49-F238E27FC236}">
                <a16:creationId xmlns:a16="http://schemas.microsoft.com/office/drawing/2014/main" id="{6E672E83-6414-6302-1A3D-F5DC6F872520}"/>
              </a:ext>
            </a:extLst>
          </p:cNvPr>
          <p:cNvSpPr/>
          <p:nvPr/>
        </p:nvSpPr>
        <p:spPr>
          <a:xfrm>
            <a:off x="6466928" y="1424037"/>
            <a:ext cx="4059516" cy="868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mj-lt"/>
                <a:cs typeface="Calibri" panose="020F0502020204030204" pitchFamily="34" charset="0"/>
              </a:rPr>
              <a:t>Lui proposer une gamme d'expressions faciales différentes</a:t>
            </a:r>
          </a:p>
        </p:txBody>
      </p:sp>
      <p:sp>
        <p:nvSpPr>
          <p:cNvPr id="11" name="Rectangle 10">
            <a:extLst>
              <a:ext uri="{FF2B5EF4-FFF2-40B4-BE49-F238E27FC236}">
                <a16:creationId xmlns:a16="http://schemas.microsoft.com/office/drawing/2014/main" id="{E634C68C-613C-2430-3632-6DDFF20B4714}"/>
              </a:ext>
            </a:extLst>
          </p:cNvPr>
          <p:cNvSpPr/>
          <p:nvPr/>
        </p:nvSpPr>
        <p:spPr>
          <a:xfrm>
            <a:off x="7365413" y="4816693"/>
            <a:ext cx="2890318" cy="1122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mj-lt"/>
                <a:cs typeface="Calibri" panose="020F0502020204030204" pitchFamily="34" charset="0"/>
              </a:rPr>
              <a:t>Toucher ou masser le bébé</a:t>
            </a:r>
          </a:p>
        </p:txBody>
      </p:sp>
      <p:sp>
        <p:nvSpPr>
          <p:cNvPr id="13" name="Rectangle 12">
            <a:extLst>
              <a:ext uri="{FF2B5EF4-FFF2-40B4-BE49-F238E27FC236}">
                <a16:creationId xmlns:a16="http://schemas.microsoft.com/office/drawing/2014/main" id="{3DE80829-55CA-ECBF-2278-8507DA46FDCC}"/>
              </a:ext>
            </a:extLst>
          </p:cNvPr>
          <p:cNvSpPr/>
          <p:nvPr/>
        </p:nvSpPr>
        <p:spPr>
          <a:xfrm>
            <a:off x="7796502" y="2996520"/>
            <a:ext cx="3327128" cy="1504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mj-lt"/>
                <a:cs typeface="Calibri" panose="020F0502020204030204" pitchFamily="34" charset="0"/>
              </a:rPr>
              <a:t>Bouger doucement les bras et les jambes en lui parlant et en le regardant. </a:t>
            </a:r>
          </a:p>
        </p:txBody>
      </p:sp>
      <p:sp>
        <p:nvSpPr>
          <p:cNvPr id="15" name="Rectangle 14">
            <a:extLst>
              <a:ext uri="{FF2B5EF4-FFF2-40B4-BE49-F238E27FC236}">
                <a16:creationId xmlns:a16="http://schemas.microsoft.com/office/drawing/2014/main" id="{2057A918-FF57-3357-1F73-06804DBD3C5C}"/>
              </a:ext>
            </a:extLst>
          </p:cNvPr>
          <p:cNvSpPr/>
          <p:nvPr/>
        </p:nvSpPr>
        <p:spPr>
          <a:xfrm>
            <a:off x="1458337" y="2766513"/>
            <a:ext cx="1600200" cy="508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mj-lt"/>
                <a:cs typeface="Calibri" panose="020F0502020204030204" pitchFamily="34" charset="0"/>
              </a:rPr>
              <a:t>Les serrer contre soi</a:t>
            </a:r>
          </a:p>
        </p:txBody>
      </p:sp>
      <p:sp>
        <p:nvSpPr>
          <p:cNvPr id="16" name="Rectangle 15">
            <a:extLst>
              <a:ext uri="{FF2B5EF4-FFF2-40B4-BE49-F238E27FC236}">
                <a16:creationId xmlns:a16="http://schemas.microsoft.com/office/drawing/2014/main" id="{1765C472-0DC1-E165-F911-909F11C501CF}"/>
              </a:ext>
            </a:extLst>
          </p:cNvPr>
          <p:cNvSpPr/>
          <p:nvPr/>
        </p:nvSpPr>
        <p:spPr>
          <a:xfrm>
            <a:off x="1678327" y="3779889"/>
            <a:ext cx="1855470" cy="508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mj-lt"/>
                <a:cs typeface="Calibri" panose="020F0502020204030204" pitchFamily="34" charset="0"/>
              </a:rPr>
              <a:t>Jouer ensemble</a:t>
            </a:r>
          </a:p>
        </p:txBody>
      </p:sp>
      <p:sp>
        <p:nvSpPr>
          <p:cNvPr id="18" name="TextBox 17">
            <a:extLst>
              <a:ext uri="{FF2B5EF4-FFF2-40B4-BE49-F238E27FC236}">
                <a16:creationId xmlns:a16="http://schemas.microsoft.com/office/drawing/2014/main" id="{B74C4245-38D9-1D31-DF52-39D180F92C09}"/>
              </a:ext>
            </a:extLst>
          </p:cNvPr>
          <p:cNvSpPr txBox="1"/>
          <p:nvPr/>
        </p:nvSpPr>
        <p:spPr>
          <a:xfrm>
            <a:off x="2333340" y="5167855"/>
            <a:ext cx="2116865" cy="508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defRPr sz="2400">
                <a:solidFill>
                  <a:schemeClr val="accent5">
                    <a:lumMod val="50000"/>
                  </a:schemeClr>
                </a:solidFill>
                <a:latin typeface="Calibri" panose="020F0502020204030204" pitchFamily="34" charset="0"/>
                <a:ea typeface="+mn-ea"/>
                <a:cs typeface="Calibri" panose="020F0502020204030204" pitchFamily="34"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dirty="0">
                <a:solidFill>
                  <a:schemeClr val="tx1"/>
                </a:solidFill>
                <a:latin typeface="+mj-lt"/>
              </a:rPr>
              <a:t>Répondre à leurs besoins</a:t>
            </a:r>
          </a:p>
        </p:txBody>
      </p:sp>
      <p:grpSp>
        <p:nvGrpSpPr>
          <p:cNvPr id="28" name="Group 27">
            <a:extLst>
              <a:ext uri="{FF2B5EF4-FFF2-40B4-BE49-F238E27FC236}">
                <a16:creationId xmlns:a16="http://schemas.microsoft.com/office/drawing/2014/main" id="{6B4AFBF6-4F29-4349-ABF3-165CC8781AB8}"/>
              </a:ext>
            </a:extLst>
          </p:cNvPr>
          <p:cNvGrpSpPr/>
          <p:nvPr/>
        </p:nvGrpSpPr>
        <p:grpSpPr>
          <a:xfrm>
            <a:off x="4149624" y="2718757"/>
            <a:ext cx="1241825" cy="1962474"/>
            <a:chOff x="3836059" y="2794957"/>
            <a:chExt cx="1241825" cy="1962474"/>
          </a:xfrm>
        </p:grpSpPr>
        <p:grpSp>
          <p:nvGrpSpPr>
            <p:cNvPr id="12" name="Group 11">
              <a:extLst>
                <a:ext uri="{FF2B5EF4-FFF2-40B4-BE49-F238E27FC236}">
                  <a16:creationId xmlns:a16="http://schemas.microsoft.com/office/drawing/2014/main" id="{A7932BC2-64E7-732D-DB13-F6B1791853E6}"/>
                </a:ext>
              </a:extLst>
            </p:cNvPr>
            <p:cNvGrpSpPr/>
            <p:nvPr/>
          </p:nvGrpSpPr>
          <p:grpSpPr>
            <a:xfrm>
              <a:off x="3836059" y="2794957"/>
              <a:ext cx="871981" cy="1962474"/>
              <a:chOff x="3000654" y="1516217"/>
              <a:chExt cx="245039" cy="551483"/>
            </a:xfrm>
            <a:solidFill>
              <a:schemeClr val="accent3">
                <a:lumMod val="75000"/>
              </a:schemeClr>
            </a:solidFill>
          </p:grpSpPr>
          <p:grpSp>
            <p:nvGrpSpPr>
              <p:cNvPr id="14" name="Group 13">
                <a:extLst>
                  <a:ext uri="{FF2B5EF4-FFF2-40B4-BE49-F238E27FC236}">
                    <a16:creationId xmlns:a16="http://schemas.microsoft.com/office/drawing/2014/main" id="{584F9953-2236-9579-B363-2FA4E573208C}"/>
                  </a:ext>
                </a:extLst>
              </p:cNvPr>
              <p:cNvGrpSpPr/>
              <p:nvPr/>
            </p:nvGrpSpPr>
            <p:grpSpPr>
              <a:xfrm>
                <a:off x="3036509" y="1516217"/>
                <a:ext cx="172158" cy="551483"/>
                <a:chOff x="4043172" y="1684320"/>
                <a:chExt cx="352508" cy="1129211"/>
              </a:xfrm>
              <a:grpFill/>
            </p:grpSpPr>
            <p:sp>
              <p:nvSpPr>
                <p:cNvPr id="19" name="Round Same Side Corner Rectangle 21">
                  <a:extLst>
                    <a:ext uri="{FF2B5EF4-FFF2-40B4-BE49-F238E27FC236}">
                      <a16:creationId xmlns:a16="http://schemas.microsoft.com/office/drawing/2014/main" id="{3D052BB6-7428-E421-1B0C-89EB0CE3FD61}"/>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172CC713-C688-2289-9985-5BB10A7481EA}"/>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Flowchart: Manual Operation 16">
                <a:extLst>
                  <a:ext uri="{FF2B5EF4-FFF2-40B4-BE49-F238E27FC236}">
                    <a16:creationId xmlns:a16="http://schemas.microsoft.com/office/drawing/2014/main" id="{0D62D380-3EFE-28BF-607D-C8EC8B0A7A14}"/>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79A938AC-45AD-699F-9564-746EF204C9AF}"/>
                </a:ext>
              </a:extLst>
            </p:cNvPr>
            <p:cNvGrpSpPr/>
            <p:nvPr/>
          </p:nvGrpSpPr>
          <p:grpSpPr>
            <a:xfrm rot="20623956">
              <a:off x="4386883" y="3381555"/>
              <a:ext cx="691001" cy="851095"/>
              <a:chOff x="2185354" y="2983061"/>
              <a:chExt cx="1094360" cy="1347906"/>
            </a:xfrm>
            <a:solidFill>
              <a:schemeClr val="accent3">
                <a:lumMod val="60000"/>
                <a:lumOff val="40000"/>
              </a:schemeClr>
            </a:solidFill>
          </p:grpSpPr>
          <p:sp>
            <p:nvSpPr>
              <p:cNvPr id="22" name="Oval 21">
                <a:extLst>
                  <a:ext uri="{FF2B5EF4-FFF2-40B4-BE49-F238E27FC236}">
                    <a16:creationId xmlns:a16="http://schemas.microsoft.com/office/drawing/2014/main" id="{FB017D9D-5D81-877D-54B1-0BF0C8C55B00}"/>
                  </a:ext>
                </a:extLst>
              </p:cNvPr>
              <p:cNvSpPr/>
              <p:nvPr/>
            </p:nvSpPr>
            <p:spPr>
              <a:xfrm rot="2427591">
                <a:off x="2719023" y="2983061"/>
                <a:ext cx="560691" cy="56069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id="{8F5DC688-C0E3-E67F-18F7-EA2CC05EEB89}"/>
                  </a:ext>
                </a:extLst>
              </p:cNvPr>
              <p:cNvSpPr/>
              <p:nvPr/>
            </p:nvSpPr>
            <p:spPr>
              <a:xfrm rot="2427591">
                <a:off x="2185354" y="3447315"/>
                <a:ext cx="560691" cy="883652"/>
              </a:xfrm>
              <a:prstGeom prst="roundRect">
                <a:avLst>
                  <a:gd name="adj" fmla="val 50000"/>
                </a:avLst>
              </a:prstGeom>
              <a:solidFill>
                <a:schemeClr val="accent3">
                  <a:lumMod val="75000"/>
                </a:schemeClr>
              </a:solidFill>
              <a:ln w="2857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9" name="Group 28">
            <a:extLst>
              <a:ext uri="{FF2B5EF4-FFF2-40B4-BE49-F238E27FC236}">
                <a16:creationId xmlns:a16="http://schemas.microsoft.com/office/drawing/2014/main" id="{BC2577AE-46C8-9E3D-8999-D9BB8236B29D}"/>
              </a:ext>
            </a:extLst>
          </p:cNvPr>
          <p:cNvGrpSpPr/>
          <p:nvPr/>
        </p:nvGrpSpPr>
        <p:grpSpPr>
          <a:xfrm>
            <a:off x="6078837" y="2718757"/>
            <a:ext cx="934222" cy="1962474"/>
            <a:chOff x="6310960" y="2794957"/>
            <a:chExt cx="934222" cy="1962474"/>
          </a:xfrm>
        </p:grpSpPr>
        <p:grpSp>
          <p:nvGrpSpPr>
            <p:cNvPr id="6" name="Group 5">
              <a:extLst>
                <a:ext uri="{FF2B5EF4-FFF2-40B4-BE49-F238E27FC236}">
                  <a16:creationId xmlns:a16="http://schemas.microsoft.com/office/drawing/2014/main" id="{8FA0B652-944E-6D28-45D1-4F3F6964EB7E}"/>
                </a:ext>
              </a:extLst>
            </p:cNvPr>
            <p:cNvGrpSpPr/>
            <p:nvPr/>
          </p:nvGrpSpPr>
          <p:grpSpPr>
            <a:xfrm>
              <a:off x="6636741" y="2794957"/>
              <a:ext cx="608441" cy="1962474"/>
              <a:chOff x="4045582" y="1684320"/>
              <a:chExt cx="350098" cy="1129211"/>
            </a:xfrm>
            <a:solidFill>
              <a:schemeClr val="accent3">
                <a:lumMod val="75000"/>
              </a:schemeClr>
            </a:solidFill>
          </p:grpSpPr>
          <p:sp>
            <p:nvSpPr>
              <p:cNvPr id="7" name="Round Same Side Corner Rectangle 21">
                <a:extLst>
                  <a:ext uri="{FF2B5EF4-FFF2-40B4-BE49-F238E27FC236}">
                    <a16:creationId xmlns:a16="http://schemas.microsoft.com/office/drawing/2014/main" id="{43448BA5-E37E-A213-8D8D-910708049264}"/>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11F4A31E-A431-D8F1-E566-CE9AF0CDAA2A}"/>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75829103-2A35-510C-5CDB-2DA6F33D3016}"/>
                </a:ext>
              </a:extLst>
            </p:cNvPr>
            <p:cNvGrpSpPr/>
            <p:nvPr/>
          </p:nvGrpSpPr>
          <p:grpSpPr>
            <a:xfrm rot="19916992">
              <a:off x="6310960" y="3287515"/>
              <a:ext cx="365390" cy="975150"/>
              <a:chOff x="5753486" y="3290712"/>
              <a:chExt cx="476691" cy="1272189"/>
            </a:xfrm>
          </p:grpSpPr>
          <p:sp>
            <p:nvSpPr>
              <p:cNvPr id="25" name="Oval 24">
                <a:extLst>
                  <a:ext uri="{FF2B5EF4-FFF2-40B4-BE49-F238E27FC236}">
                    <a16:creationId xmlns:a16="http://schemas.microsoft.com/office/drawing/2014/main" id="{561573A4-B2AF-4289-818E-E4B5FE4BB967}"/>
                  </a:ext>
                </a:extLst>
              </p:cNvPr>
              <p:cNvSpPr/>
              <p:nvPr/>
            </p:nvSpPr>
            <p:spPr>
              <a:xfrm rot="75207">
                <a:off x="5768305" y="3290712"/>
                <a:ext cx="461872" cy="46187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Rounded Corners 25">
                <a:extLst>
                  <a:ext uri="{FF2B5EF4-FFF2-40B4-BE49-F238E27FC236}">
                    <a16:creationId xmlns:a16="http://schemas.microsoft.com/office/drawing/2014/main" id="{CF64A67D-CAFE-88A0-232D-D7A4DC9A576A}"/>
                  </a:ext>
                </a:extLst>
              </p:cNvPr>
              <p:cNvSpPr/>
              <p:nvPr/>
            </p:nvSpPr>
            <p:spPr>
              <a:xfrm rot="75207">
                <a:off x="5753486" y="3834988"/>
                <a:ext cx="461872" cy="727913"/>
              </a:xfrm>
              <a:prstGeom prst="roundRect">
                <a:avLst>
                  <a:gd name="adj" fmla="val 50000"/>
                </a:avLst>
              </a:prstGeom>
              <a:solidFill>
                <a:schemeClr val="accent3">
                  <a:lumMod val="75000"/>
                </a:schemeClr>
              </a:solidFill>
              <a:ln w="2857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949119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C1D4-64EE-17D6-6915-042A6FD849BF}"/>
              </a:ext>
            </a:extLst>
          </p:cNvPr>
          <p:cNvSpPr>
            <a:spLocks noGrp="1"/>
          </p:cNvSpPr>
          <p:nvPr>
            <p:ph type="title"/>
          </p:nvPr>
        </p:nvSpPr>
        <p:spPr/>
        <p:txBody>
          <a:bodyPr/>
          <a:lstStyle/>
          <a:p>
            <a:r>
              <a:rPr lang="en-US" dirty="0">
                <a:highlight>
                  <a:srgbClr val="FFFF00"/>
                </a:highlight>
                <a:latin typeface="+mj-lt"/>
              </a:rPr>
              <a:t>Jeux pour bébés et enfants en bas âge</a:t>
            </a:r>
          </a:p>
        </p:txBody>
      </p:sp>
      <p:grpSp>
        <p:nvGrpSpPr>
          <p:cNvPr id="33" name="Group 32">
            <a:extLst>
              <a:ext uri="{FF2B5EF4-FFF2-40B4-BE49-F238E27FC236}">
                <a16:creationId xmlns:a16="http://schemas.microsoft.com/office/drawing/2014/main" id="{77D6CF2F-7010-AAF6-9C3B-4AFA6BBB54B6}"/>
              </a:ext>
            </a:extLst>
          </p:cNvPr>
          <p:cNvGrpSpPr/>
          <p:nvPr/>
        </p:nvGrpSpPr>
        <p:grpSpPr>
          <a:xfrm>
            <a:off x="4010800" y="1579277"/>
            <a:ext cx="3850500" cy="4191312"/>
            <a:chOff x="4214000" y="1757077"/>
            <a:chExt cx="3682170" cy="4008083"/>
          </a:xfrm>
        </p:grpSpPr>
        <p:grpSp>
          <p:nvGrpSpPr>
            <p:cNvPr id="31" name="Group 30">
              <a:extLst>
                <a:ext uri="{FF2B5EF4-FFF2-40B4-BE49-F238E27FC236}">
                  <a16:creationId xmlns:a16="http://schemas.microsoft.com/office/drawing/2014/main" id="{3F263A3F-DAD0-8743-A12A-DE41BB0F7BA9}"/>
                </a:ext>
              </a:extLst>
            </p:cNvPr>
            <p:cNvGrpSpPr/>
            <p:nvPr/>
          </p:nvGrpSpPr>
          <p:grpSpPr>
            <a:xfrm>
              <a:off x="4755823" y="2691100"/>
              <a:ext cx="2624877" cy="1495940"/>
              <a:chOff x="4266351" y="1803400"/>
              <a:chExt cx="3899749" cy="2222500"/>
            </a:xfrm>
          </p:grpSpPr>
          <p:sp>
            <p:nvSpPr>
              <p:cNvPr id="30" name="Freeform: Shape 29">
                <a:extLst>
                  <a:ext uri="{FF2B5EF4-FFF2-40B4-BE49-F238E27FC236}">
                    <a16:creationId xmlns:a16="http://schemas.microsoft.com/office/drawing/2014/main" id="{D4D5A481-62CB-B2BF-F798-052B73D82B01}"/>
                  </a:ext>
                </a:extLst>
              </p:cNvPr>
              <p:cNvSpPr/>
              <p:nvPr/>
            </p:nvSpPr>
            <p:spPr>
              <a:xfrm>
                <a:off x="6235700" y="2755900"/>
                <a:ext cx="1930400" cy="1270000"/>
              </a:xfrm>
              <a:custGeom>
                <a:avLst/>
                <a:gdLst>
                  <a:gd name="connsiteX0" fmla="*/ 0 w 1930400"/>
                  <a:gd name="connsiteY0" fmla="*/ 1270000 h 1270000"/>
                  <a:gd name="connsiteX1" fmla="*/ 787400 w 1930400"/>
                  <a:gd name="connsiteY1" fmla="*/ 266700 h 1270000"/>
                  <a:gd name="connsiteX2" fmla="*/ 1930400 w 1930400"/>
                  <a:gd name="connsiteY2" fmla="*/ 0 h 1270000"/>
                </a:gdLst>
                <a:ahLst/>
                <a:cxnLst>
                  <a:cxn ang="0">
                    <a:pos x="connsiteX0" y="connsiteY0"/>
                  </a:cxn>
                  <a:cxn ang="0">
                    <a:pos x="connsiteX1" y="connsiteY1"/>
                  </a:cxn>
                  <a:cxn ang="0">
                    <a:pos x="connsiteX2" y="connsiteY2"/>
                  </a:cxn>
                </a:cxnLst>
                <a:rect l="l" t="t" r="r" b="b"/>
                <a:pathLst>
                  <a:path w="1930400" h="1270000">
                    <a:moveTo>
                      <a:pt x="0" y="1270000"/>
                    </a:moveTo>
                    <a:cubicBezTo>
                      <a:pt x="232833" y="874183"/>
                      <a:pt x="465667" y="478367"/>
                      <a:pt x="787400" y="266700"/>
                    </a:cubicBezTo>
                    <a:cubicBezTo>
                      <a:pt x="1109133" y="55033"/>
                      <a:pt x="1519766" y="27516"/>
                      <a:pt x="1930400" y="0"/>
                    </a:cubicBezTo>
                  </a:path>
                </a:pathLst>
              </a:custGeom>
              <a:noFill/>
              <a:ln w="7620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F0172DE5-7710-BA62-2D04-48C47660D214}"/>
                  </a:ext>
                </a:extLst>
              </p:cNvPr>
              <p:cNvSpPr/>
              <p:nvPr/>
            </p:nvSpPr>
            <p:spPr>
              <a:xfrm>
                <a:off x="4266351" y="2489198"/>
                <a:ext cx="914400" cy="1447804"/>
              </a:xfrm>
              <a:custGeom>
                <a:avLst/>
                <a:gdLst>
                  <a:gd name="connsiteX0" fmla="*/ 1117600 w 1215450"/>
                  <a:gd name="connsiteY0" fmla="*/ 2197100 h 2197100"/>
                  <a:gd name="connsiteX1" fmla="*/ 1104900 w 1215450"/>
                  <a:gd name="connsiteY1" fmla="*/ 660400 h 2197100"/>
                  <a:gd name="connsiteX2" fmla="*/ 0 w 1215450"/>
                  <a:gd name="connsiteY2" fmla="*/ 0 h 2197100"/>
                </a:gdLst>
                <a:ahLst/>
                <a:cxnLst>
                  <a:cxn ang="0">
                    <a:pos x="connsiteX0" y="connsiteY0"/>
                  </a:cxn>
                  <a:cxn ang="0">
                    <a:pos x="connsiteX1" y="connsiteY1"/>
                  </a:cxn>
                  <a:cxn ang="0">
                    <a:pos x="connsiteX2" y="connsiteY2"/>
                  </a:cxn>
                </a:cxnLst>
                <a:rect l="l" t="t" r="r" b="b"/>
                <a:pathLst>
                  <a:path w="1215450" h="2197100">
                    <a:moveTo>
                      <a:pt x="1117600" y="2197100"/>
                    </a:moveTo>
                    <a:cubicBezTo>
                      <a:pt x="1204383" y="1611841"/>
                      <a:pt x="1291167" y="1026583"/>
                      <a:pt x="1104900" y="660400"/>
                    </a:cubicBezTo>
                    <a:cubicBezTo>
                      <a:pt x="918633" y="294217"/>
                      <a:pt x="459316" y="147108"/>
                      <a:pt x="0" y="0"/>
                    </a:cubicBezTo>
                  </a:path>
                </a:pathLst>
              </a:custGeom>
              <a:noFill/>
              <a:ln w="7620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A7D71A61-626A-FB57-8A09-9A42368C3ABA}"/>
                  </a:ext>
                </a:extLst>
              </p:cNvPr>
              <p:cNvSpPr/>
              <p:nvPr/>
            </p:nvSpPr>
            <p:spPr>
              <a:xfrm>
                <a:off x="5842000" y="1803400"/>
                <a:ext cx="571500" cy="1930400"/>
              </a:xfrm>
              <a:custGeom>
                <a:avLst/>
                <a:gdLst>
                  <a:gd name="connsiteX0" fmla="*/ 0 w 571500"/>
                  <a:gd name="connsiteY0" fmla="*/ 1930400 h 1930400"/>
                  <a:gd name="connsiteX1" fmla="*/ 215900 w 571500"/>
                  <a:gd name="connsiteY1" fmla="*/ 596900 h 1930400"/>
                  <a:gd name="connsiteX2" fmla="*/ 571500 w 571500"/>
                  <a:gd name="connsiteY2" fmla="*/ 0 h 1930400"/>
                </a:gdLst>
                <a:ahLst/>
                <a:cxnLst>
                  <a:cxn ang="0">
                    <a:pos x="connsiteX0" y="connsiteY0"/>
                  </a:cxn>
                  <a:cxn ang="0">
                    <a:pos x="connsiteX1" y="connsiteY1"/>
                  </a:cxn>
                  <a:cxn ang="0">
                    <a:pos x="connsiteX2" y="connsiteY2"/>
                  </a:cxn>
                </a:cxnLst>
                <a:rect l="l" t="t" r="r" b="b"/>
                <a:pathLst>
                  <a:path w="571500" h="1930400">
                    <a:moveTo>
                      <a:pt x="0" y="1930400"/>
                    </a:moveTo>
                    <a:cubicBezTo>
                      <a:pt x="60325" y="1424516"/>
                      <a:pt x="120650" y="918633"/>
                      <a:pt x="215900" y="596900"/>
                    </a:cubicBezTo>
                    <a:cubicBezTo>
                      <a:pt x="311150" y="275167"/>
                      <a:pt x="441325" y="137583"/>
                      <a:pt x="571500" y="0"/>
                    </a:cubicBezTo>
                  </a:path>
                </a:pathLst>
              </a:custGeom>
              <a:noFill/>
              <a:ln w="7620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Stuffed Toy with solid fill">
              <a:extLst>
                <a:ext uri="{FF2B5EF4-FFF2-40B4-BE49-F238E27FC236}">
                  <a16:creationId xmlns:a16="http://schemas.microsoft.com/office/drawing/2014/main" id="{76B7DEB0-958B-739A-32C4-3B3FAE0FDD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57152">
              <a:off x="6274794" y="2591292"/>
              <a:ext cx="914400" cy="914400"/>
            </a:xfrm>
            <a:prstGeom prst="rect">
              <a:avLst/>
            </a:prstGeom>
          </p:spPr>
        </p:pic>
        <p:pic>
          <p:nvPicPr>
            <p:cNvPr id="16" name="Graphic 15" descr="Toy Train with solid fill">
              <a:extLst>
                <a:ext uri="{FF2B5EF4-FFF2-40B4-BE49-F238E27FC236}">
                  <a16:creationId xmlns:a16="http://schemas.microsoft.com/office/drawing/2014/main" id="{4028EE0E-0992-7632-4B43-7D0A2121B5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119481">
              <a:off x="5407193" y="3269657"/>
              <a:ext cx="914400" cy="914400"/>
            </a:xfrm>
            <a:prstGeom prst="rect">
              <a:avLst/>
            </a:prstGeom>
          </p:spPr>
        </p:pic>
        <p:pic>
          <p:nvPicPr>
            <p:cNvPr id="18" name="Graphic 17" descr="Puppet with solid fill">
              <a:extLst>
                <a:ext uri="{FF2B5EF4-FFF2-40B4-BE49-F238E27FC236}">
                  <a16:creationId xmlns:a16="http://schemas.microsoft.com/office/drawing/2014/main" id="{CA597076-EE18-B2CC-2283-840E8527CC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0825893">
              <a:off x="6981770" y="1757077"/>
              <a:ext cx="914400" cy="914400"/>
            </a:xfrm>
            <a:prstGeom prst="rect">
              <a:avLst/>
            </a:prstGeom>
          </p:spPr>
        </p:pic>
        <p:pic>
          <p:nvPicPr>
            <p:cNvPr id="20" name="Graphic 19" descr="Rubber duck with solid fill">
              <a:extLst>
                <a:ext uri="{FF2B5EF4-FFF2-40B4-BE49-F238E27FC236}">
                  <a16:creationId xmlns:a16="http://schemas.microsoft.com/office/drawing/2014/main" id="{E2678F66-9200-EAEC-4096-6FFB1EF072B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391126" y="2177010"/>
              <a:ext cx="914400" cy="914400"/>
            </a:xfrm>
            <a:prstGeom prst="rect">
              <a:avLst/>
            </a:prstGeom>
          </p:spPr>
        </p:pic>
        <p:pic>
          <p:nvPicPr>
            <p:cNvPr id="22" name="Graphic 21" descr="Bucket and shovel with solid fill">
              <a:extLst>
                <a:ext uri="{FF2B5EF4-FFF2-40B4-BE49-F238E27FC236}">
                  <a16:creationId xmlns:a16="http://schemas.microsoft.com/office/drawing/2014/main" id="{FCCFD1F2-257E-8B37-8FFA-00366CFD4DC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475772">
              <a:off x="6923500" y="3036855"/>
              <a:ext cx="914400" cy="914400"/>
            </a:xfrm>
            <a:prstGeom prst="rect">
              <a:avLst/>
            </a:prstGeom>
          </p:spPr>
        </p:pic>
        <p:pic>
          <p:nvPicPr>
            <p:cNvPr id="24" name="Graphic 23" descr="Filing Box Archive with solid fill">
              <a:extLst>
                <a:ext uri="{FF2B5EF4-FFF2-40B4-BE49-F238E27FC236}">
                  <a16:creationId xmlns:a16="http://schemas.microsoft.com/office/drawing/2014/main" id="{F2321E8F-D89E-F198-4149-FA3AE8F69BB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214000" y="4025904"/>
              <a:ext cx="2880500" cy="1739256"/>
            </a:xfrm>
            <a:prstGeom prst="rect">
              <a:avLst/>
            </a:prstGeom>
          </p:spPr>
        </p:pic>
      </p:grpSp>
      <p:grpSp>
        <p:nvGrpSpPr>
          <p:cNvPr id="3" name="Group 2">
            <a:extLst>
              <a:ext uri="{FF2B5EF4-FFF2-40B4-BE49-F238E27FC236}">
                <a16:creationId xmlns:a16="http://schemas.microsoft.com/office/drawing/2014/main" id="{18DA4315-2569-CC21-B4A1-94C243274F88}"/>
              </a:ext>
            </a:extLst>
          </p:cNvPr>
          <p:cNvGrpSpPr/>
          <p:nvPr/>
        </p:nvGrpSpPr>
        <p:grpSpPr>
          <a:xfrm>
            <a:off x="10228983" y="337468"/>
            <a:ext cx="1587872" cy="1368854"/>
            <a:chOff x="10228983" y="337468"/>
            <a:chExt cx="1587872" cy="1368854"/>
          </a:xfrm>
        </p:grpSpPr>
        <p:sp>
          <p:nvSpPr>
            <p:cNvPr id="5" name="Hexagon 4">
              <a:extLst>
                <a:ext uri="{FF2B5EF4-FFF2-40B4-BE49-F238E27FC236}">
                  <a16:creationId xmlns:a16="http://schemas.microsoft.com/office/drawing/2014/main" id="{EA370C00-B2B1-5D7A-FA3E-8A3DDBC2D686}"/>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767D53CB-F1D1-F1CD-8DF1-26A347F7AE39}"/>
                </a:ext>
              </a:extLst>
            </p:cNvPr>
            <p:cNvGrpSpPr/>
            <p:nvPr/>
          </p:nvGrpSpPr>
          <p:grpSpPr>
            <a:xfrm>
              <a:off x="10737628" y="758745"/>
              <a:ext cx="562136" cy="634675"/>
              <a:chOff x="760175" y="830142"/>
              <a:chExt cx="867619" cy="979579"/>
            </a:xfrm>
          </p:grpSpPr>
          <p:sp>
            <p:nvSpPr>
              <p:cNvPr id="15" name="Rectangle 14">
                <a:extLst>
                  <a:ext uri="{FF2B5EF4-FFF2-40B4-BE49-F238E27FC236}">
                    <a16:creationId xmlns:a16="http://schemas.microsoft.com/office/drawing/2014/main" id="{C3E8C560-D3C1-9767-ABD0-FCB2F60D207D}"/>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bg1"/>
                    </a:solidFill>
                    <a:latin typeface="Arial" panose="020B0604020202020204" pitchFamily="34" charset="0"/>
                    <a:cs typeface="Arial" panose="020B0604020202020204" pitchFamily="34" charset="0"/>
                  </a:rPr>
                  <a:t>39-</a:t>
                </a:r>
              </a:p>
              <a:p>
                <a:pPr algn="ctr"/>
                <a:r>
                  <a:rPr lang="en-US" sz="1600" b="1" dirty="0">
                    <a:solidFill>
                      <a:schemeClr val="bg1"/>
                    </a:solidFill>
                    <a:latin typeface="Arial" panose="020B0604020202020204" pitchFamily="34" charset="0"/>
                    <a:cs typeface="Arial" panose="020B0604020202020204" pitchFamily="34" charset="0"/>
                  </a:rPr>
                  <a:t>42</a:t>
                </a:r>
              </a:p>
            </p:txBody>
          </p:sp>
          <p:sp>
            <p:nvSpPr>
              <p:cNvPr id="17" name="Rectangle 16">
                <a:extLst>
                  <a:ext uri="{FF2B5EF4-FFF2-40B4-BE49-F238E27FC236}">
                    <a16:creationId xmlns:a16="http://schemas.microsoft.com/office/drawing/2014/main" id="{4709AF0E-508B-D0EA-56E3-FF7211712DAC}"/>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505822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A145A-B54F-26D5-90AE-9370D796C6E8}"/>
              </a:ext>
            </a:extLst>
          </p:cNvPr>
          <p:cNvSpPr>
            <a:spLocks noGrp="1"/>
          </p:cNvSpPr>
          <p:nvPr>
            <p:ph type="title"/>
          </p:nvPr>
        </p:nvSpPr>
        <p:spPr/>
        <p:txBody>
          <a:bodyPr>
            <a:normAutofit fontScale="90000"/>
          </a:bodyPr>
          <a:lstStyle/>
          <a:p>
            <a:r>
              <a:rPr lang="en-US" dirty="0">
                <a:latin typeface="+mj-lt"/>
              </a:rPr>
              <a:t>Servir et retourner : une technique pratique pour les aidants</a:t>
            </a:r>
          </a:p>
        </p:txBody>
      </p:sp>
      <p:pic>
        <p:nvPicPr>
          <p:cNvPr id="4" name="Picture 3">
            <a:hlinkClick r:id="rId3"/>
            <a:extLst>
              <a:ext uri="{FF2B5EF4-FFF2-40B4-BE49-F238E27FC236}">
                <a16:creationId xmlns:a16="http://schemas.microsoft.com/office/drawing/2014/main" id="{0D6FBD2F-948D-9391-9C24-E754285F1D6A}"/>
              </a:ext>
            </a:extLst>
          </p:cNvPr>
          <p:cNvPicPr>
            <a:picLocks noChangeAspect="1"/>
          </p:cNvPicPr>
          <p:nvPr/>
        </p:nvPicPr>
        <p:blipFill rotWithShape="1">
          <a:blip r:embed="rId4"/>
          <a:srcRect r="454" b="11362"/>
          <a:stretch/>
        </p:blipFill>
        <p:spPr>
          <a:xfrm>
            <a:off x="2152231" y="1587192"/>
            <a:ext cx="8139785" cy="4032622"/>
          </a:xfrm>
          <a:prstGeom prst="rect">
            <a:avLst/>
          </a:prstGeom>
          <a:ln w="76200">
            <a:solidFill>
              <a:schemeClr val="accent3">
                <a:lumMod val="75000"/>
              </a:schemeClr>
            </a:solidFill>
          </a:ln>
        </p:spPr>
      </p:pic>
    </p:spTree>
    <p:extLst>
      <p:ext uri="{BB962C8B-B14F-4D97-AF65-F5344CB8AC3E}">
        <p14:creationId xmlns:p14="http://schemas.microsoft.com/office/powerpoint/2010/main" val="2963569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244"/>
        <p:cNvGrpSpPr/>
        <p:nvPr/>
      </p:nvGrpSpPr>
      <p:grpSpPr>
        <a:xfrm>
          <a:off x="0" y="0"/>
          <a:ext cx="0" cy="0"/>
          <a:chOff x="0" y="0"/>
          <a:chExt cx="0" cy="0"/>
        </a:xfrm>
      </p:grpSpPr>
      <p:sp>
        <p:nvSpPr>
          <p:cNvPr id="2" name="Title 72">
            <a:extLst>
              <a:ext uri="{FF2B5EF4-FFF2-40B4-BE49-F238E27FC236}">
                <a16:creationId xmlns:a16="http://schemas.microsoft.com/office/drawing/2014/main" id="{8640D637-454A-8841-E605-F13365573E21}"/>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Conseils de facilitation</a:t>
            </a:r>
            <a:endParaRPr lang="en-CA" sz="5400" b="1" dirty="0">
              <a:solidFill>
                <a:schemeClr val="bg1">
                  <a:lumMod val="7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A145A-B54F-26D5-90AE-9370D796C6E8}"/>
              </a:ext>
            </a:extLst>
          </p:cNvPr>
          <p:cNvSpPr>
            <a:spLocks noGrp="1"/>
          </p:cNvSpPr>
          <p:nvPr>
            <p:ph type="title"/>
          </p:nvPr>
        </p:nvSpPr>
        <p:spPr/>
        <p:txBody>
          <a:bodyPr/>
          <a:lstStyle/>
          <a:p>
            <a:r>
              <a:rPr lang="en-US" dirty="0">
                <a:latin typeface="+mj-lt"/>
              </a:rPr>
              <a:t>Servir et retourner</a:t>
            </a:r>
          </a:p>
        </p:txBody>
      </p:sp>
      <p:sp>
        <p:nvSpPr>
          <p:cNvPr id="7" name="TextBox 6">
            <a:extLst>
              <a:ext uri="{FF2B5EF4-FFF2-40B4-BE49-F238E27FC236}">
                <a16:creationId xmlns:a16="http://schemas.microsoft.com/office/drawing/2014/main" id="{21087554-2A26-CA4E-C9C9-D5AFCA885283}"/>
              </a:ext>
            </a:extLst>
          </p:cNvPr>
          <p:cNvSpPr txBox="1"/>
          <p:nvPr/>
        </p:nvSpPr>
        <p:spPr>
          <a:xfrm>
            <a:off x="5815422" y="3240490"/>
            <a:ext cx="4950891" cy="2554545"/>
          </a:xfrm>
          <a:prstGeom prst="rect">
            <a:avLst/>
          </a:prstGeom>
          <a:noFill/>
        </p:spPr>
        <p:txBody>
          <a:bodyPr wrap="square" rtlCol="0">
            <a:spAutoFit/>
          </a:bodyPr>
          <a:lstStyle/>
          <a:p>
            <a:pPr marL="457200" indent="-457200">
              <a:spcAft>
                <a:spcPts val="600"/>
              </a:spcAft>
              <a:buFont typeface="+mj-lt"/>
              <a:buAutoNum type="arabicPeriod"/>
            </a:pPr>
            <a:r>
              <a:rPr lang="en-US" sz="2000" dirty="0">
                <a:latin typeface="+mj-lt"/>
                <a:cs typeface="Calibri" panose="020F0502020204030204" pitchFamily="34" charset="0"/>
              </a:rPr>
              <a:t>Partager l'attention</a:t>
            </a:r>
          </a:p>
          <a:p>
            <a:pPr marL="457200" indent="-457200">
              <a:spcAft>
                <a:spcPts val="600"/>
              </a:spcAft>
              <a:buFont typeface="+mj-lt"/>
              <a:buAutoNum type="arabicPeriod"/>
            </a:pPr>
            <a:r>
              <a:rPr lang="en-US" sz="2000" dirty="0">
                <a:latin typeface="+mj-lt"/>
                <a:cs typeface="Calibri" panose="020F0502020204030204" pitchFamily="34" charset="0"/>
              </a:rPr>
              <a:t>Retourner le service en soutenant et en encourageant</a:t>
            </a:r>
          </a:p>
          <a:p>
            <a:pPr marL="457200" indent="-457200">
              <a:spcAft>
                <a:spcPts val="600"/>
              </a:spcAft>
              <a:buFont typeface="+mj-lt"/>
              <a:buAutoNum type="arabicPeriod"/>
            </a:pPr>
            <a:r>
              <a:rPr lang="en-US" sz="2000" dirty="0">
                <a:latin typeface="+mj-lt"/>
                <a:cs typeface="Calibri" panose="020F0502020204030204" pitchFamily="34" charset="0"/>
              </a:rPr>
              <a:t>Donnez-lui un nom</a:t>
            </a:r>
          </a:p>
          <a:p>
            <a:pPr marL="457200" indent="-457200">
              <a:spcAft>
                <a:spcPts val="600"/>
              </a:spcAft>
              <a:buFont typeface="+mj-lt"/>
              <a:buAutoNum type="arabicPeriod"/>
            </a:pPr>
            <a:r>
              <a:rPr lang="en-US" sz="2000" dirty="0">
                <a:latin typeface="+mj-lt"/>
                <a:cs typeface="Calibri" panose="020F0502020204030204" pitchFamily="34" charset="0"/>
              </a:rPr>
              <a:t>Tournez à tour... et attendez. Faites en sorte que les interactions se poursuivent dans les deux sens.</a:t>
            </a:r>
          </a:p>
          <a:p>
            <a:pPr marL="457200" indent="-457200">
              <a:spcAft>
                <a:spcPts val="600"/>
              </a:spcAft>
              <a:buFont typeface="+mj-lt"/>
              <a:buAutoNum type="arabicPeriod"/>
            </a:pPr>
            <a:r>
              <a:rPr lang="en-US" sz="2000" dirty="0">
                <a:latin typeface="+mj-lt"/>
                <a:cs typeface="Calibri" panose="020F0502020204030204" pitchFamily="34" charset="0"/>
              </a:rPr>
              <a:t>Pratiquer les fins et les débuts </a:t>
            </a:r>
          </a:p>
        </p:txBody>
      </p:sp>
      <p:pic>
        <p:nvPicPr>
          <p:cNvPr id="4" name="Graphic 3" descr="Table tennis paddle and ball with solid fill">
            <a:extLst>
              <a:ext uri="{FF2B5EF4-FFF2-40B4-BE49-F238E27FC236}">
                <a16:creationId xmlns:a16="http://schemas.microsoft.com/office/drawing/2014/main" id="{8B3CA4E6-2748-B4D5-81B6-F3CF6AEC6B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2419280" y="1873324"/>
            <a:ext cx="1284290" cy="1284290"/>
          </a:xfrm>
          <a:prstGeom prst="rect">
            <a:avLst/>
          </a:prstGeom>
        </p:spPr>
      </p:pic>
      <p:pic>
        <p:nvPicPr>
          <p:cNvPr id="5" name="Graphic 4" descr="Table tennis paddle and ball with solid fill">
            <a:extLst>
              <a:ext uri="{FF2B5EF4-FFF2-40B4-BE49-F238E27FC236}">
                <a16:creationId xmlns:a16="http://schemas.microsoft.com/office/drawing/2014/main" id="{6D7AE639-2BD6-B229-D85B-3DCA87BC33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flipV="1">
            <a:off x="7791369" y="1873324"/>
            <a:ext cx="1284290" cy="1284290"/>
          </a:xfrm>
          <a:prstGeom prst="rect">
            <a:avLst/>
          </a:prstGeom>
        </p:spPr>
      </p:pic>
      <p:sp>
        <p:nvSpPr>
          <p:cNvPr id="6" name="Freeform: Shape 5">
            <a:extLst>
              <a:ext uri="{FF2B5EF4-FFF2-40B4-BE49-F238E27FC236}">
                <a16:creationId xmlns:a16="http://schemas.microsoft.com/office/drawing/2014/main" id="{4492EDC2-5E7F-3DD3-7790-457790C49595}"/>
              </a:ext>
            </a:extLst>
          </p:cNvPr>
          <p:cNvSpPr/>
          <p:nvPr/>
        </p:nvSpPr>
        <p:spPr>
          <a:xfrm>
            <a:off x="3768576" y="1578062"/>
            <a:ext cx="4106930" cy="431947"/>
          </a:xfrm>
          <a:custGeom>
            <a:avLst/>
            <a:gdLst>
              <a:gd name="connsiteX0" fmla="*/ 0 w 5041900"/>
              <a:gd name="connsiteY0" fmla="*/ 431947 h 431947"/>
              <a:gd name="connsiteX1" fmla="*/ 2616200 w 5041900"/>
              <a:gd name="connsiteY1" fmla="*/ 147 h 431947"/>
              <a:gd name="connsiteX2" fmla="*/ 5041900 w 5041900"/>
              <a:gd name="connsiteY2" fmla="*/ 393847 h 431947"/>
            </a:gdLst>
            <a:ahLst/>
            <a:cxnLst>
              <a:cxn ang="0">
                <a:pos x="connsiteX0" y="connsiteY0"/>
              </a:cxn>
              <a:cxn ang="0">
                <a:pos x="connsiteX1" y="connsiteY1"/>
              </a:cxn>
              <a:cxn ang="0">
                <a:pos x="connsiteX2" y="connsiteY2"/>
              </a:cxn>
            </a:cxnLst>
            <a:rect l="l" t="t" r="r" b="b"/>
            <a:pathLst>
              <a:path w="5041900" h="431947">
                <a:moveTo>
                  <a:pt x="0" y="431947"/>
                </a:moveTo>
                <a:cubicBezTo>
                  <a:pt x="887941" y="219222"/>
                  <a:pt x="1775883" y="6497"/>
                  <a:pt x="2616200" y="147"/>
                </a:cubicBezTo>
                <a:cubicBezTo>
                  <a:pt x="3456517" y="-6203"/>
                  <a:pt x="4249208" y="193822"/>
                  <a:pt x="5041900" y="393847"/>
                </a:cubicBezTo>
              </a:path>
            </a:pathLst>
          </a:custGeom>
          <a:noFill/>
          <a:ln>
            <a:solidFill>
              <a:schemeClr val="accent3">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D282A4A-BCC6-1746-BB57-D8A159A6A12F}"/>
              </a:ext>
            </a:extLst>
          </p:cNvPr>
          <p:cNvSpPr txBox="1"/>
          <p:nvPr/>
        </p:nvSpPr>
        <p:spPr>
          <a:xfrm>
            <a:off x="1558550" y="3240489"/>
            <a:ext cx="2671877" cy="1015663"/>
          </a:xfrm>
          <a:prstGeom prst="rect">
            <a:avLst/>
          </a:prstGeom>
          <a:noFill/>
        </p:spPr>
        <p:txBody>
          <a:bodyPr wrap="square">
            <a:spAutoFit/>
          </a:bodyPr>
          <a:lstStyle/>
          <a:p>
            <a:pPr algn="ctr"/>
            <a:r>
              <a:rPr lang="en-US" sz="2000" dirty="0">
                <a:latin typeface="+mj-lt"/>
                <a:cs typeface="Calibri" panose="020F0502020204030204" pitchFamily="34" charset="0"/>
              </a:rPr>
              <a:t>Lorsqu'un enfant concentre son attention sur quelque chose</a:t>
            </a:r>
          </a:p>
        </p:txBody>
      </p:sp>
      <p:grpSp>
        <p:nvGrpSpPr>
          <p:cNvPr id="10" name="Group 9">
            <a:extLst>
              <a:ext uri="{FF2B5EF4-FFF2-40B4-BE49-F238E27FC236}">
                <a16:creationId xmlns:a16="http://schemas.microsoft.com/office/drawing/2014/main" id="{88BA44A6-AFCB-10ED-BEC4-A8DA2ABDB7FE}"/>
              </a:ext>
            </a:extLst>
          </p:cNvPr>
          <p:cNvGrpSpPr/>
          <p:nvPr/>
        </p:nvGrpSpPr>
        <p:grpSpPr>
          <a:xfrm>
            <a:off x="9205671" y="1397374"/>
            <a:ext cx="516751" cy="1666735"/>
            <a:chOff x="4162834" y="1684320"/>
            <a:chExt cx="350098" cy="1129211"/>
          </a:xfrm>
          <a:solidFill>
            <a:schemeClr val="accent3">
              <a:lumMod val="75000"/>
            </a:schemeClr>
          </a:solidFill>
        </p:grpSpPr>
        <p:sp>
          <p:nvSpPr>
            <p:cNvPr id="11" name="Round Same Side Corner Rectangle 21">
              <a:extLst>
                <a:ext uri="{FF2B5EF4-FFF2-40B4-BE49-F238E27FC236}">
                  <a16:creationId xmlns:a16="http://schemas.microsoft.com/office/drawing/2014/main" id="{08897FE6-2901-C44B-E761-AE0216EC92F3}"/>
                </a:ext>
              </a:extLst>
            </p:cNvPr>
            <p:cNvSpPr/>
            <p:nvPr/>
          </p:nvSpPr>
          <p:spPr>
            <a:xfrm>
              <a:off x="4162834"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12845A5A-A9C7-A4AC-E9EE-E72FF0A3481D}"/>
                </a:ext>
              </a:extLst>
            </p:cNvPr>
            <p:cNvSpPr/>
            <p:nvPr/>
          </p:nvSpPr>
          <p:spPr>
            <a:xfrm>
              <a:off x="4181633"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B5B39CB9-044C-4F6A-84A6-25756A1F9A49}"/>
              </a:ext>
            </a:extLst>
          </p:cNvPr>
          <p:cNvGrpSpPr/>
          <p:nvPr/>
        </p:nvGrpSpPr>
        <p:grpSpPr>
          <a:xfrm>
            <a:off x="1837523" y="2040194"/>
            <a:ext cx="516751" cy="1053773"/>
            <a:chOff x="4162834" y="1684320"/>
            <a:chExt cx="350098" cy="713930"/>
          </a:xfrm>
          <a:solidFill>
            <a:schemeClr val="accent3">
              <a:lumMod val="75000"/>
            </a:schemeClr>
          </a:solidFill>
        </p:grpSpPr>
        <p:sp>
          <p:nvSpPr>
            <p:cNvPr id="22" name="Round Same Side Corner Rectangle 21">
              <a:extLst>
                <a:ext uri="{FF2B5EF4-FFF2-40B4-BE49-F238E27FC236}">
                  <a16:creationId xmlns:a16="http://schemas.microsoft.com/office/drawing/2014/main" id="{3B5C778A-64DA-7778-223A-C53B3ADCF81F}"/>
                </a:ext>
              </a:extLst>
            </p:cNvPr>
            <p:cNvSpPr/>
            <p:nvPr/>
          </p:nvSpPr>
          <p:spPr>
            <a:xfrm>
              <a:off x="4162834" y="2069359"/>
              <a:ext cx="350098" cy="32889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7D82619D-34A3-F591-B536-C7BB7BE431DE}"/>
                </a:ext>
              </a:extLst>
            </p:cNvPr>
            <p:cNvSpPr/>
            <p:nvPr/>
          </p:nvSpPr>
          <p:spPr>
            <a:xfrm>
              <a:off x="4181633"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8790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72">
            <a:extLst>
              <a:ext uri="{FF2B5EF4-FFF2-40B4-BE49-F238E27FC236}">
                <a16:creationId xmlns:a16="http://schemas.microsoft.com/office/drawing/2014/main" id="{7044D329-225E-B485-3ACB-BF3A253F7A1D}"/>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Diapositive supplémentaire pour les notes de l'animateur</a:t>
            </a:r>
            <a:endParaRPr lang="en-CA" sz="5400" b="1" dirty="0">
              <a:solidFill>
                <a:schemeClr val="bg1">
                  <a:lumMod val="75000"/>
                </a:schemeClr>
              </a:solidFill>
            </a:endParaRPr>
          </a:p>
        </p:txBody>
      </p:sp>
    </p:spTree>
    <p:extLst>
      <p:ext uri="{BB962C8B-B14F-4D97-AF65-F5344CB8AC3E}">
        <p14:creationId xmlns:p14="http://schemas.microsoft.com/office/powerpoint/2010/main" val="2229151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82F8F-37DB-B3A4-11E4-1DCD17679D30}"/>
              </a:ext>
            </a:extLst>
          </p:cNvPr>
          <p:cNvSpPr>
            <a:spLocks noGrp="1"/>
          </p:cNvSpPr>
          <p:nvPr>
            <p:ph type="title"/>
          </p:nvPr>
        </p:nvSpPr>
        <p:spPr/>
        <p:txBody>
          <a:bodyPr/>
          <a:lstStyle/>
          <a:p>
            <a:r>
              <a:rPr lang="en-US" dirty="0">
                <a:highlight>
                  <a:srgbClr val="FFFF00"/>
                </a:highlight>
              </a:rPr>
              <a:t>Quand référer</a:t>
            </a:r>
          </a:p>
        </p:txBody>
      </p:sp>
      <p:pic>
        <p:nvPicPr>
          <p:cNvPr id="5" name="Graphic 4" descr="Flag with solid fill">
            <a:extLst>
              <a:ext uri="{FF2B5EF4-FFF2-40B4-BE49-F238E27FC236}">
                <a16:creationId xmlns:a16="http://schemas.microsoft.com/office/drawing/2014/main" id="{DDAF094A-CBD4-5FDF-A5D7-139C232843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9327" y="1747232"/>
            <a:ext cx="1480703" cy="1480703"/>
          </a:xfrm>
          <a:prstGeom prst="rect">
            <a:avLst/>
          </a:prstGeom>
        </p:spPr>
      </p:pic>
      <p:sp>
        <p:nvSpPr>
          <p:cNvPr id="4" name="TextBox 3">
            <a:extLst>
              <a:ext uri="{FF2B5EF4-FFF2-40B4-BE49-F238E27FC236}">
                <a16:creationId xmlns:a16="http://schemas.microsoft.com/office/drawing/2014/main" id="{AC992DBC-D913-D8FB-4454-1E6BC899C00A}"/>
              </a:ext>
            </a:extLst>
          </p:cNvPr>
          <p:cNvSpPr txBox="1"/>
          <p:nvPr/>
        </p:nvSpPr>
        <p:spPr>
          <a:xfrm>
            <a:off x="2365131" y="1540086"/>
            <a:ext cx="4835769" cy="3970318"/>
          </a:xfrm>
          <a:prstGeom prst="rect">
            <a:avLst/>
          </a:prstGeom>
          <a:noFill/>
        </p:spPr>
        <p:txBody>
          <a:bodyPr wrap="square">
            <a:spAutoFit/>
          </a:bodyPr>
          <a:lstStyle/>
          <a:p>
            <a:pPr marL="285750" lvl="1" indent="-285750">
              <a:buFont typeface="Arial" panose="020B0604020202020204" pitchFamily="34" charset="0"/>
              <a:buChar char="•"/>
            </a:pPr>
            <a:r>
              <a:rPr lang="en-US" sz="1800" dirty="0"/>
              <a:t>Se sentir triste, pleurer facilement ou plus que d'habitude </a:t>
            </a:r>
          </a:p>
          <a:p>
            <a:pPr marL="285750" lvl="1" indent="-285750">
              <a:buFont typeface="Arial" panose="020B0604020202020204" pitchFamily="34" charset="0"/>
              <a:buChar char="•"/>
            </a:pPr>
            <a:r>
              <a:rPr lang="en-US" sz="1800" dirty="0"/>
              <a:t>Ne pas trouver de plaisir à des expériences ou à des activités qui étaient autrefois agréables </a:t>
            </a:r>
          </a:p>
          <a:p>
            <a:pPr marL="285750" lvl="1" indent="-285750">
              <a:buFont typeface="Arial" panose="020B0604020202020204" pitchFamily="34" charset="0"/>
              <a:buChar char="•"/>
            </a:pPr>
            <a:r>
              <a:rPr lang="en-US" sz="1800" dirty="0"/>
              <a:t>Manque d'énergie ou de motivation </a:t>
            </a:r>
          </a:p>
          <a:p>
            <a:pPr marL="285750" lvl="1" indent="-285750">
              <a:buFont typeface="Arial" panose="020B0604020202020204" pitchFamily="34" charset="0"/>
              <a:buChar char="•"/>
            </a:pPr>
            <a:r>
              <a:rPr lang="en-US" sz="1800" dirty="0"/>
              <a:t>S'inquiéter ou "trop penser" </a:t>
            </a:r>
          </a:p>
          <a:p>
            <a:pPr marL="285750" lvl="1" indent="-285750">
              <a:buFont typeface="Arial" panose="020B0604020202020204" pitchFamily="34" charset="0"/>
              <a:buChar char="•"/>
            </a:pPr>
            <a:r>
              <a:rPr lang="en-US" sz="1800" dirty="0"/>
              <a:t>Dormir plus ou moins </a:t>
            </a:r>
          </a:p>
          <a:p>
            <a:pPr marL="285750" lvl="1" indent="-285750">
              <a:buFont typeface="Arial" panose="020B0604020202020204" pitchFamily="34" charset="0"/>
              <a:buChar char="•"/>
            </a:pPr>
            <a:r>
              <a:rPr lang="en-US" sz="1800" dirty="0"/>
              <a:t>Manger plus ou moins </a:t>
            </a:r>
          </a:p>
          <a:p>
            <a:pPr marL="285750" lvl="1" indent="-285750">
              <a:buFont typeface="Arial" panose="020B0604020202020204" pitchFamily="34" charset="0"/>
              <a:buChar char="•"/>
            </a:pPr>
            <a:r>
              <a:rPr lang="en-US" sz="1800" dirty="0"/>
              <a:t>Concentration réduite </a:t>
            </a:r>
          </a:p>
          <a:p>
            <a:pPr marL="285750" lvl="1" indent="-285750">
              <a:buFont typeface="Arial" panose="020B0604020202020204" pitchFamily="34" charset="0"/>
              <a:buChar char="•"/>
            </a:pPr>
            <a:r>
              <a:rPr lang="en-US" sz="1800" dirty="0"/>
              <a:t>Difficulté à prendre des décisions </a:t>
            </a:r>
          </a:p>
          <a:p>
            <a:pPr marL="285750" lvl="1" indent="-285750">
              <a:buFont typeface="Arial" panose="020B0604020202020204" pitchFamily="34" charset="0"/>
              <a:buChar char="•"/>
            </a:pPr>
            <a:r>
              <a:rPr lang="en-US" sz="1800" dirty="0"/>
              <a:t>Sentiments de culpabilité ou de désespoir </a:t>
            </a:r>
          </a:p>
          <a:p>
            <a:pPr marL="285750" lvl="1" indent="-285750">
              <a:buFont typeface="Arial" panose="020B0604020202020204" pitchFamily="34" charset="0"/>
              <a:buChar char="•"/>
            </a:pPr>
            <a:r>
              <a:rPr lang="en-US" sz="1800" dirty="0"/>
              <a:t>Sentiment de dévalorisation </a:t>
            </a:r>
          </a:p>
          <a:p>
            <a:pPr marL="285750" lvl="1" indent="-285750">
              <a:buFont typeface="Arial" panose="020B0604020202020204" pitchFamily="34" charset="0"/>
              <a:buChar char="•"/>
            </a:pPr>
            <a:r>
              <a:rPr lang="en-US" sz="1800" dirty="0"/>
              <a:t>Penser que quelque chose de mauvais est sur le point d'arriver ou que l'avenir est sans espoir</a:t>
            </a:r>
          </a:p>
        </p:txBody>
      </p:sp>
      <p:sp>
        <p:nvSpPr>
          <p:cNvPr id="3" name="TextBox 2">
            <a:extLst>
              <a:ext uri="{FF2B5EF4-FFF2-40B4-BE49-F238E27FC236}">
                <a16:creationId xmlns:a16="http://schemas.microsoft.com/office/drawing/2014/main" id="{0B8448A8-1399-47A5-9851-79BB25EB8ADF}"/>
              </a:ext>
            </a:extLst>
          </p:cNvPr>
          <p:cNvSpPr txBox="1"/>
          <p:nvPr/>
        </p:nvSpPr>
        <p:spPr>
          <a:xfrm>
            <a:off x="7200900" y="1540086"/>
            <a:ext cx="3959469" cy="3970318"/>
          </a:xfrm>
          <a:prstGeom prst="rect">
            <a:avLst/>
          </a:prstGeom>
          <a:noFill/>
        </p:spPr>
        <p:txBody>
          <a:bodyPr wrap="square">
            <a:spAutoFit/>
          </a:bodyPr>
          <a:lstStyle/>
          <a:p>
            <a:pPr marL="285750" lvl="1" indent="-285750">
              <a:buFont typeface="Arial" panose="020B0604020202020204" pitchFamily="34" charset="0"/>
              <a:buChar char="•"/>
            </a:pPr>
            <a:r>
              <a:rPr lang="en-US" sz="1800" dirty="0"/>
              <a:t>Pensées d'automutilation ou de suicide </a:t>
            </a:r>
          </a:p>
          <a:p>
            <a:pPr marL="285750" lvl="1" indent="-285750">
              <a:buFont typeface="Arial" panose="020B0604020202020204" pitchFamily="34" charset="0"/>
              <a:buChar char="•"/>
            </a:pPr>
            <a:r>
              <a:rPr lang="en-US" sz="1800" dirty="0"/>
              <a:t>Douleurs corporelles non spécifiques et autres symptômes physiques </a:t>
            </a:r>
          </a:p>
          <a:p>
            <a:pPr marL="285750" lvl="1" indent="-285750">
              <a:buFont typeface="Arial" panose="020B0604020202020204" pitchFamily="34" charset="0"/>
              <a:buChar char="•"/>
            </a:pPr>
            <a:r>
              <a:rPr lang="en-US" sz="1800" dirty="0"/>
              <a:t>Sentiment d'être troublé par des souvenirs ou des rêves liés à de mauvaises expériences </a:t>
            </a:r>
          </a:p>
          <a:p>
            <a:pPr marL="285750" lvl="1" indent="-285750">
              <a:buFont typeface="Arial" panose="020B0604020202020204" pitchFamily="34" charset="0"/>
              <a:buChar char="•"/>
            </a:pPr>
            <a:r>
              <a:rPr lang="en-US" sz="1800" dirty="0"/>
              <a:t>Certains symptômes peuvent être plus spécifiques au bébé : </a:t>
            </a:r>
          </a:p>
          <a:p>
            <a:pPr marL="723900" lvl="4" indent="-285750">
              <a:buFont typeface="Arial" panose="020B0604020202020204" pitchFamily="34" charset="0"/>
              <a:buChar char="•"/>
            </a:pPr>
            <a:r>
              <a:rPr lang="en-US" sz="1800" dirty="0"/>
              <a:t>Impossible d'arrêter de s'inquiéter pour le bébé </a:t>
            </a:r>
          </a:p>
          <a:p>
            <a:pPr marL="723900" lvl="4" indent="-285750">
              <a:buFont typeface="Arial" panose="020B0604020202020204" pitchFamily="34" charset="0"/>
              <a:buChar char="•"/>
            </a:pPr>
            <a:r>
              <a:rPr lang="en-US" sz="1800" dirty="0"/>
              <a:t>Sentiment d'incapacité ou de refus de s'occuper du bébé </a:t>
            </a:r>
          </a:p>
          <a:p>
            <a:pPr marL="723900" lvl="4" indent="-285750">
              <a:buFont typeface="Arial" panose="020B0604020202020204" pitchFamily="34" charset="0"/>
              <a:buChar char="•"/>
            </a:pPr>
            <a:r>
              <a:rPr lang="en-US" sz="1800" dirty="0"/>
              <a:t>Pensées négatives à propos du bébé</a:t>
            </a:r>
          </a:p>
        </p:txBody>
      </p:sp>
    </p:spTree>
    <p:extLst>
      <p:ext uri="{BB962C8B-B14F-4D97-AF65-F5344CB8AC3E}">
        <p14:creationId xmlns:p14="http://schemas.microsoft.com/office/powerpoint/2010/main" val="343223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1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9A2A1"/>
              </a:buClr>
              <a:buSzPts val="3200"/>
              <a:buFont typeface="Arial"/>
              <a:buNone/>
            </a:pPr>
            <a:r>
              <a:rPr lang="en-US" dirty="0">
                <a:latin typeface="+mj-lt"/>
              </a:rPr>
              <a:t>Points clés de l'apprentissage</a:t>
            </a:r>
          </a:p>
        </p:txBody>
      </p:sp>
      <p:sp>
        <p:nvSpPr>
          <p:cNvPr id="533" name="Google Shape;533;p18"/>
          <p:cNvSpPr txBox="1"/>
          <p:nvPr/>
        </p:nvSpPr>
        <p:spPr>
          <a:xfrm>
            <a:off x="838200" y="3467142"/>
            <a:ext cx="3394910" cy="1938952"/>
          </a:xfrm>
          <a:prstGeom prst="rect">
            <a:avLst/>
          </a:prstGeom>
          <a:noFill/>
          <a:ln>
            <a:noFill/>
          </a:ln>
        </p:spPr>
        <p:txBody>
          <a:bodyPr spcFirstLastPara="1" wrap="square" lIns="91425" tIns="45700" rIns="91425" bIns="45700" anchor="t" anchorCtr="0">
            <a:spAutoFit/>
          </a:bodyPr>
          <a:lstStyle/>
          <a:p>
            <a:pPr algn="ctr"/>
            <a:r>
              <a:rPr lang="en-US" sz="2000" b="0" i="0" dirty="0">
                <a:effectLst/>
                <a:latin typeface="+mj-lt"/>
                <a:cs typeface="Calibri" panose="020F0502020204030204" pitchFamily="34" charset="0"/>
              </a:rPr>
              <a:t>La stimulation et l'attachement qui se produisent dans le cadre de relations prévisibles et enrichissantes sont essentiels à tous les aspects du développement d'un bébé et d'un jeune enfant.</a:t>
            </a:r>
          </a:p>
        </p:txBody>
      </p:sp>
      <p:sp>
        <p:nvSpPr>
          <p:cNvPr id="534" name="Google Shape;534;p18"/>
          <p:cNvSpPr txBox="1"/>
          <p:nvPr/>
        </p:nvSpPr>
        <p:spPr>
          <a:xfrm>
            <a:off x="4747194" y="3467142"/>
            <a:ext cx="2912950" cy="2397539"/>
          </a:xfrm>
          <a:prstGeom prst="rect">
            <a:avLst/>
          </a:prstGeom>
          <a:noFill/>
          <a:ln>
            <a:noFill/>
          </a:ln>
        </p:spPr>
        <p:txBody>
          <a:bodyPr spcFirstLastPara="1" wrap="square" lIns="91425" tIns="45700" rIns="91425" bIns="45700" anchor="t" anchorCtr="0">
            <a:spAutoFit/>
          </a:bodyPr>
          <a:lstStyle/>
          <a:p>
            <a:pPr algn="ctr">
              <a:lnSpc>
                <a:spcPct val="107000"/>
              </a:lnSpc>
            </a:pPr>
            <a:r>
              <a:rPr lang="en-US" sz="2000" b="0" i="0" u="none" strike="noStrike" cap="none" dirty="0">
                <a:solidFill>
                  <a:schemeClr val="dk1"/>
                </a:solidFill>
                <a:latin typeface="+mj-lt"/>
                <a:cs typeface="Calibri" panose="020F0502020204030204" pitchFamily="34" charset="0"/>
                <a:sym typeface="Helvetica Neue"/>
              </a:rPr>
              <a:t>Il existe plusieurs façons de promouvoir l'attachement avant et après la naissance auprès des aidants et des nourrissons, y compris par le jeu.</a:t>
            </a:r>
            <a:endParaRPr lang="en-US" sz="2000" b="0" i="0" u="none" strike="noStrike" cap="none" dirty="0">
              <a:solidFill>
                <a:schemeClr val="dk1"/>
              </a:solidFill>
              <a:latin typeface="+mj-lt"/>
              <a:cs typeface="Calibri" panose="020F0502020204030204" pitchFamily="34" charset="0"/>
              <a:sym typeface="Calibri"/>
            </a:endParaRPr>
          </a:p>
        </p:txBody>
      </p:sp>
      <p:sp>
        <p:nvSpPr>
          <p:cNvPr id="535" name="Google Shape;535;p18"/>
          <p:cNvSpPr/>
          <p:nvPr/>
        </p:nvSpPr>
        <p:spPr>
          <a:xfrm>
            <a:off x="2009875" y="1920973"/>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536" name="Google Shape;536;p18"/>
          <p:cNvSpPr/>
          <p:nvPr/>
        </p:nvSpPr>
        <p:spPr>
          <a:xfrm>
            <a:off x="5677889" y="1920973"/>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2" name="Google Shape;536;p18">
            <a:extLst>
              <a:ext uri="{FF2B5EF4-FFF2-40B4-BE49-F238E27FC236}">
                <a16:creationId xmlns:a16="http://schemas.microsoft.com/office/drawing/2014/main" id="{77DBD7A9-6016-3695-9E2E-63A372F265A8}"/>
              </a:ext>
            </a:extLst>
          </p:cNvPr>
          <p:cNvSpPr/>
          <p:nvPr/>
        </p:nvSpPr>
        <p:spPr>
          <a:xfrm>
            <a:off x="9238234" y="1920973"/>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3" name="Google Shape;534;p18">
            <a:extLst>
              <a:ext uri="{FF2B5EF4-FFF2-40B4-BE49-F238E27FC236}">
                <a16:creationId xmlns:a16="http://schemas.microsoft.com/office/drawing/2014/main" id="{136417F3-373E-6452-D48A-800AC871D8BA}"/>
              </a:ext>
            </a:extLst>
          </p:cNvPr>
          <p:cNvSpPr txBox="1"/>
          <p:nvPr/>
        </p:nvSpPr>
        <p:spPr>
          <a:xfrm>
            <a:off x="8174229" y="3467142"/>
            <a:ext cx="3179571" cy="1705939"/>
          </a:xfrm>
          <a:prstGeom prst="rect">
            <a:avLst/>
          </a:prstGeom>
          <a:noFill/>
          <a:ln>
            <a:noFill/>
          </a:ln>
        </p:spPr>
        <p:txBody>
          <a:bodyPr spcFirstLastPara="1" wrap="square" lIns="91425" tIns="45700" rIns="91425" bIns="45700" anchor="t" anchorCtr="0">
            <a:spAutoFit/>
          </a:bodyPr>
          <a:lstStyle/>
          <a:p>
            <a:pPr algn="ctr">
              <a:lnSpc>
                <a:spcPct val="107000"/>
              </a:lnSpc>
            </a:pPr>
            <a:r>
              <a:rPr lang="en-US" sz="2000" b="0" i="0" u="none" strike="noStrike" cap="none" dirty="0">
                <a:solidFill>
                  <a:schemeClr val="dk1"/>
                </a:solidFill>
                <a:latin typeface="+mj-lt"/>
                <a:cs typeface="Calibri" panose="020F0502020204030204" pitchFamily="34" charset="0"/>
                <a:sym typeface="Helvetica Neue"/>
              </a:rPr>
              <a:t>Servir et retourner est une technique que les personnes qui s'occupent d'enfants peuvent utiliser lorsqu'elles interagissent avec eux.</a:t>
            </a:r>
            <a:endParaRPr lang="en-US" sz="2000" b="0" i="0" u="none" strike="noStrike" cap="none" dirty="0">
              <a:solidFill>
                <a:schemeClr val="dk1"/>
              </a:solidFill>
              <a:latin typeface="+mj-lt"/>
              <a:cs typeface="Calibri" panose="020F0502020204030204" pitchFamily="34" charset="0"/>
              <a:sym typeface="Calibri"/>
            </a:endParaRPr>
          </a:p>
          <a:p>
            <a:pPr marL="0" marR="0" lvl="0" indent="0" algn="ctr" rtl="0">
              <a:lnSpc>
                <a:spcPct val="107000"/>
              </a:lnSpc>
              <a:spcBef>
                <a:spcPts val="0"/>
              </a:spcBef>
              <a:spcAft>
                <a:spcPts val="0"/>
              </a:spcAft>
              <a:buNone/>
            </a:pPr>
            <a:endParaRPr lang="en-US" sz="1800" dirty="0">
              <a:solidFill>
                <a:schemeClr val="dk1"/>
              </a:solidFill>
              <a:latin typeface="+mj-lt"/>
              <a:ea typeface="Helvetica Neue"/>
              <a:cs typeface="Helvetica Neue"/>
              <a:sym typeface="Helvetica Neue"/>
            </a:endParaRPr>
          </a:p>
        </p:txBody>
      </p:sp>
    </p:spTree>
    <p:extLst>
      <p:ext uri="{BB962C8B-B14F-4D97-AF65-F5344CB8AC3E}">
        <p14:creationId xmlns:p14="http://schemas.microsoft.com/office/powerpoint/2010/main" val="2160923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4" name="Title 3">
            <a:extLst>
              <a:ext uri="{FF2B5EF4-FFF2-40B4-BE49-F238E27FC236}">
                <a16:creationId xmlns:a16="http://schemas.microsoft.com/office/drawing/2014/main" id="{4E1B9C90-74BA-5DD4-9698-31D3D6160841}"/>
              </a:ext>
            </a:extLst>
          </p:cNvPr>
          <p:cNvSpPr>
            <a:spLocks noGrp="1"/>
          </p:cNvSpPr>
          <p:nvPr>
            <p:ph type="title"/>
          </p:nvPr>
        </p:nvSpPr>
        <p:spPr/>
        <p:txBody>
          <a:bodyPr/>
          <a:lstStyle/>
          <a:p>
            <a:r>
              <a:rPr lang="en-CA" sz="2400" b="1" dirty="0">
                <a:solidFill>
                  <a:schemeClr val="bg1"/>
                </a:solidFill>
                <a:latin typeface="Garamond"/>
              </a:rPr>
              <a:t>SESSION 3</a:t>
            </a:r>
            <a:br>
              <a:rPr lang="en-CA" sz="2400" b="1" dirty="0">
                <a:solidFill>
                  <a:schemeClr val="bg1"/>
                </a:solidFill>
                <a:latin typeface="Garamond"/>
              </a:rPr>
            </a:br>
            <a:br>
              <a:rPr lang="en-CA" b="1" dirty="0">
                <a:solidFill>
                  <a:schemeClr val="bg1"/>
                </a:solidFill>
                <a:latin typeface="Garamond"/>
              </a:rPr>
            </a:br>
            <a:r>
              <a:rPr lang="en-US" sz="5400" b="1" dirty="0">
                <a:solidFill>
                  <a:schemeClr val="bg1"/>
                </a:solidFill>
                <a:latin typeface="Garamond"/>
              </a:rPr>
              <a:t>Construire des relations positives avec les enfants</a:t>
            </a:r>
            <a:endParaRPr lang="en-US" dirty="0"/>
          </a:p>
        </p:txBody>
      </p:sp>
      <p:grpSp>
        <p:nvGrpSpPr>
          <p:cNvPr id="2" name="Group 1">
            <a:extLst>
              <a:ext uri="{FF2B5EF4-FFF2-40B4-BE49-F238E27FC236}">
                <a16:creationId xmlns:a16="http://schemas.microsoft.com/office/drawing/2014/main" id="{A8BA5AA5-7938-25D5-905D-DBE79E0FB185}"/>
              </a:ext>
            </a:extLst>
          </p:cNvPr>
          <p:cNvGrpSpPr/>
          <p:nvPr/>
        </p:nvGrpSpPr>
        <p:grpSpPr>
          <a:xfrm>
            <a:off x="10370496" y="683335"/>
            <a:ext cx="937477" cy="1121659"/>
            <a:chOff x="2780231" y="3039417"/>
            <a:chExt cx="1162307" cy="1390660"/>
          </a:xfrm>
          <a:solidFill>
            <a:schemeClr val="bg1"/>
          </a:solidFill>
        </p:grpSpPr>
        <p:sp>
          <p:nvSpPr>
            <p:cNvPr id="3" name="Rectangle 2">
              <a:extLst>
                <a:ext uri="{FF2B5EF4-FFF2-40B4-BE49-F238E27FC236}">
                  <a16:creationId xmlns:a16="http://schemas.microsoft.com/office/drawing/2014/main" id="{6AC3D0D1-EB9C-F694-3FA3-97E23332291C}"/>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Stored Data 4">
              <a:extLst>
                <a:ext uri="{FF2B5EF4-FFF2-40B4-BE49-F238E27FC236}">
                  <a16:creationId xmlns:a16="http://schemas.microsoft.com/office/drawing/2014/main" id="{DF939CD7-356F-CF02-33D5-86CF823949B3}"/>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Stored Data 5">
              <a:extLst>
                <a:ext uri="{FF2B5EF4-FFF2-40B4-BE49-F238E27FC236}">
                  <a16:creationId xmlns:a16="http://schemas.microsoft.com/office/drawing/2014/main" id="{7DF45768-F36E-83A2-54BC-7726F4932BE7}"/>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9940885-AFD5-392C-DD62-F84386EC140B}"/>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sosceles Triangle 7">
              <a:extLst>
                <a:ext uri="{FF2B5EF4-FFF2-40B4-BE49-F238E27FC236}">
                  <a16:creationId xmlns:a16="http://schemas.microsoft.com/office/drawing/2014/main" id="{F8138BB6-02D1-93A6-8A0A-C9D7A00F16E4}"/>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6B6B4270-6D77-EB06-AEB5-936654269999}"/>
              </a:ext>
            </a:extLst>
          </p:cNvPr>
          <p:cNvGrpSpPr/>
          <p:nvPr/>
        </p:nvGrpSpPr>
        <p:grpSpPr>
          <a:xfrm>
            <a:off x="10559387" y="900943"/>
            <a:ext cx="497874" cy="668226"/>
            <a:chOff x="5438539" y="7646118"/>
            <a:chExt cx="814830" cy="1093633"/>
          </a:xfrm>
          <a:solidFill>
            <a:schemeClr val="accent3">
              <a:lumMod val="75000"/>
            </a:schemeClr>
          </a:solidFill>
        </p:grpSpPr>
        <p:sp>
          <p:nvSpPr>
            <p:cNvPr id="10" name="Round Same Side Corner Rectangle 21">
              <a:extLst>
                <a:ext uri="{FF2B5EF4-FFF2-40B4-BE49-F238E27FC236}">
                  <a16:creationId xmlns:a16="http://schemas.microsoft.com/office/drawing/2014/main" id="{B8618D06-59F5-EEC8-B9BD-653F09C613F8}"/>
                </a:ext>
              </a:extLst>
            </p:cNvPr>
            <p:cNvSpPr/>
            <p:nvPr/>
          </p:nvSpPr>
          <p:spPr>
            <a:xfrm>
              <a:off x="5440940" y="8395605"/>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11CE6DA1-400B-8660-D14A-411B08DC06F1}"/>
                </a:ext>
              </a:extLst>
            </p:cNvPr>
            <p:cNvSpPr/>
            <p:nvPr/>
          </p:nvSpPr>
          <p:spPr>
            <a:xfrm>
              <a:off x="5438539" y="8011964"/>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 Same Side Corner Rectangle 23">
              <a:extLst>
                <a:ext uri="{FF2B5EF4-FFF2-40B4-BE49-F238E27FC236}">
                  <a16:creationId xmlns:a16="http://schemas.microsoft.com/office/drawing/2014/main" id="{96CA68DF-10CA-A919-6F19-2B1DE426E5B5}"/>
                </a:ext>
              </a:extLst>
            </p:cNvPr>
            <p:cNvSpPr/>
            <p:nvPr/>
          </p:nvSpPr>
          <p:spPr>
            <a:xfrm>
              <a:off x="5928360" y="8029758"/>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4B945216-E6BF-72F0-C632-B6C68BF370B3}"/>
                </a:ext>
              </a:extLst>
            </p:cNvPr>
            <p:cNvSpPr/>
            <p:nvPr/>
          </p:nvSpPr>
          <p:spPr>
            <a:xfrm>
              <a:off x="5925959" y="7646118"/>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ound Same Side Corner Rectangle 25">
              <a:extLst>
                <a:ext uri="{FF2B5EF4-FFF2-40B4-BE49-F238E27FC236}">
                  <a16:creationId xmlns:a16="http://schemas.microsoft.com/office/drawing/2014/main" id="{FBB510A6-001A-19C8-9A51-2D3C708CA60F}"/>
                </a:ext>
              </a:extLst>
            </p:cNvPr>
            <p:cNvSpPr/>
            <p:nvPr/>
          </p:nvSpPr>
          <p:spPr>
            <a:xfrm rot="12859561">
              <a:off x="5864557" y="8125814"/>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ound Same Side Corner Rectangle 26">
              <a:extLst>
                <a:ext uri="{FF2B5EF4-FFF2-40B4-BE49-F238E27FC236}">
                  <a16:creationId xmlns:a16="http://schemas.microsoft.com/office/drawing/2014/main" id="{0C642010-546F-10B0-EFD6-73472CC1B93B}"/>
                </a:ext>
              </a:extLst>
            </p:cNvPr>
            <p:cNvSpPr/>
            <p:nvPr/>
          </p:nvSpPr>
          <p:spPr>
            <a:xfrm rot="14101202">
              <a:off x="5757134" y="8268990"/>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52E127F9-39DF-016E-7337-21C86B5442B1}"/>
              </a:ext>
            </a:extLst>
          </p:cNvPr>
          <p:cNvGrpSpPr/>
          <p:nvPr/>
        </p:nvGrpSpPr>
        <p:grpSpPr>
          <a:xfrm>
            <a:off x="9058726" y="683335"/>
            <a:ext cx="937477" cy="1121659"/>
            <a:chOff x="548251" y="3024358"/>
            <a:chExt cx="937477" cy="1121659"/>
          </a:xfrm>
          <a:solidFill>
            <a:schemeClr val="bg1"/>
          </a:solidFill>
        </p:grpSpPr>
        <p:grpSp>
          <p:nvGrpSpPr>
            <p:cNvPr id="37" name="Group 36">
              <a:extLst>
                <a:ext uri="{FF2B5EF4-FFF2-40B4-BE49-F238E27FC236}">
                  <a16:creationId xmlns:a16="http://schemas.microsoft.com/office/drawing/2014/main" id="{377B6E3A-2DA4-0F30-FF35-FA731E311905}"/>
                </a:ext>
              </a:extLst>
            </p:cNvPr>
            <p:cNvGrpSpPr/>
            <p:nvPr/>
          </p:nvGrpSpPr>
          <p:grpSpPr>
            <a:xfrm>
              <a:off x="548251" y="3024358"/>
              <a:ext cx="937477" cy="1121659"/>
              <a:chOff x="2780231" y="3039417"/>
              <a:chExt cx="1162307" cy="1390660"/>
            </a:xfrm>
            <a:grpFill/>
          </p:grpSpPr>
          <p:sp>
            <p:nvSpPr>
              <p:cNvPr id="47" name="Rectangle 46">
                <a:extLst>
                  <a:ext uri="{FF2B5EF4-FFF2-40B4-BE49-F238E27FC236}">
                    <a16:creationId xmlns:a16="http://schemas.microsoft.com/office/drawing/2014/main" id="{EBE3CB30-9AB8-4578-031B-93B81E9A7471}"/>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lowchart: Stored Data 47">
                <a:extLst>
                  <a:ext uri="{FF2B5EF4-FFF2-40B4-BE49-F238E27FC236}">
                    <a16:creationId xmlns:a16="http://schemas.microsoft.com/office/drawing/2014/main" id="{FF12C719-B274-1A43-9825-A53E9F3892D7}"/>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lowchart: Stored Data 48">
                <a:extLst>
                  <a:ext uri="{FF2B5EF4-FFF2-40B4-BE49-F238E27FC236}">
                    <a16:creationId xmlns:a16="http://schemas.microsoft.com/office/drawing/2014/main" id="{DFB92ECD-80E5-FA1B-4010-C718E0ED2AF7}"/>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DC266EA2-80F8-DD54-3230-F577B2F427D2}"/>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Isosceles Triangle 50">
                <a:extLst>
                  <a:ext uri="{FF2B5EF4-FFF2-40B4-BE49-F238E27FC236}">
                    <a16:creationId xmlns:a16="http://schemas.microsoft.com/office/drawing/2014/main" id="{D0EA2560-8D38-AE74-4F28-9C30B86BD502}"/>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6A6BF1D4-7E71-0942-9CBF-30222AE03D50}"/>
                </a:ext>
              </a:extLst>
            </p:cNvPr>
            <p:cNvGrpSpPr/>
            <p:nvPr/>
          </p:nvGrpSpPr>
          <p:grpSpPr>
            <a:xfrm>
              <a:off x="722202" y="3250645"/>
              <a:ext cx="547216" cy="690061"/>
              <a:chOff x="8440399" y="3758191"/>
              <a:chExt cx="648257" cy="817478"/>
            </a:xfrm>
            <a:grpFill/>
          </p:grpSpPr>
          <p:grpSp>
            <p:nvGrpSpPr>
              <p:cNvPr id="39" name="Group 38">
                <a:extLst>
                  <a:ext uri="{FF2B5EF4-FFF2-40B4-BE49-F238E27FC236}">
                    <a16:creationId xmlns:a16="http://schemas.microsoft.com/office/drawing/2014/main" id="{31840D4D-82FF-C5E7-759E-B2AFF518EADE}"/>
                  </a:ext>
                </a:extLst>
              </p:cNvPr>
              <p:cNvGrpSpPr/>
              <p:nvPr/>
            </p:nvGrpSpPr>
            <p:grpSpPr>
              <a:xfrm>
                <a:off x="8835207" y="3758191"/>
                <a:ext cx="253449" cy="817478"/>
                <a:chOff x="4045582" y="1684320"/>
                <a:chExt cx="350098" cy="1129211"/>
              </a:xfrm>
              <a:grpFill/>
            </p:grpSpPr>
            <p:sp>
              <p:nvSpPr>
                <p:cNvPr id="45" name="Round Same Side Corner Rectangle 21">
                  <a:extLst>
                    <a:ext uri="{FF2B5EF4-FFF2-40B4-BE49-F238E27FC236}">
                      <a16:creationId xmlns:a16="http://schemas.microsoft.com/office/drawing/2014/main" id="{B7CC6763-125C-AD83-3B0B-D46FB01FFAC3}"/>
                    </a:ext>
                  </a:extLst>
                </p:cNvPr>
                <p:cNvSpPr/>
                <p:nvPr/>
              </p:nvSpPr>
              <p:spPr>
                <a:xfrm>
                  <a:off x="4045582" y="2069359"/>
                  <a:ext cx="350098" cy="744172"/>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F8121663-38D1-A24D-602E-2C4D9EFE2050}"/>
                    </a:ext>
                  </a:extLst>
                </p:cNvPr>
                <p:cNvSpPr/>
                <p:nvPr/>
              </p:nvSpPr>
              <p:spPr>
                <a:xfrm>
                  <a:off x="4064379" y="1684320"/>
                  <a:ext cx="328890" cy="32889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EC03A1E-C650-0FFF-FB2C-C56387A922B6}"/>
                  </a:ext>
                </a:extLst>
              </p:cNvPr>
              <p:cNvGrpSpPr/>
              <p:nvPr/>
            </p:nvGrpSpPr>
            <p:grpSpPr>
              <a:xfrm>
                <a:off x="8440399" y="3758191"/>
                <a:ext cx="363228" cy="817478"/>
                <a:chOff x="3000654" y="1516217"/>
                <a:chExt cx="245039" cy="551483"/>
              </a:xfrm>
              <a:grpFill/>
            </p:grpSpPr>
            <p:grpSp>
              <p:nvGrpSpPr>
                <p:cNvPr id="41" name="Group 40">
                  <a:extLst>
                    <a:ext uri="{FF2B5EF4-FFF2-40B4-BE49-F238E27FC236}">
                      <a16:creationId xmlns:a16="http://schemas.microsoft.com/office/drawing/2014/main" id="{B020B818-2F8A-4982-7507-A747EA4E1642}"/>
                    </a:ext>
                  </a:extLst>
                </p:cNvPr>
                <p:cNvGrpSpPr/>
                <p:nvPr/>
              </p:nvGrpSpPr>
              <p:grpSpPr>
                <a:xfrm>
                  <a:off x="3036509" y="1516217"/>
                  <a:ext cx="172158" cy="551483"/>
                  <a:chOff x="4043172" y="1684320"/>
                  <a:chExt cx="352508" cy="1129211"/>
                </a:xfrm>
                <a:grpFill/>
              </p:grpSpPr>
              <p:sp>
                <p:nvSpPr>
                  <p:cNvPr id="43" name="Round Same Side Corner Rectangle 21">
                    <a:extLst>
                      <a:ext uri="{FF2B5EF4-FFF2-40B4-BE49-F238E27FC236}">
                        <a16:creationId xmlns:a16="http://schemas.microsoft.com/office/drawing/2014/main" id="{0EA4B1A2-DBA0-33E3-35EE-0CFBD2889CF7}"/>
                      </a:ext>
                    </a:extLst>
                  </p:cNvPr>
                  <p:cNvSpPr/>
                  <p:nvPr/>
                </p:nvSpPr>
                <p:spPr>
                  <a:xfrm>
                    <a:off x="4045582" y="2069359"/>
                    <a:ext cx="350098" cy="744172"/>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9EBFC97B-C622-3D9D-A3A3-A62EEA914F4F}"/>
                      </a:ext>
                    </a:extLst>
                  </p:cNvPr>
                  <p:cNvSpPr/>
                  <p:nvPr/>
                </p:nvSpPr>
                <p:spPr>
                  <a:xfrm>
                    <a:off x="4043172" y="1684320"/>
                    <a:ext cx="328891" cy="32889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lowchart: Manual Operation 41">
                  <a:extLst>
                    <a:ext uri="{FF2B5EF4-FFF2-40B4-BE49-F238E27FC236}">
                      <a16:creationId xmlns:a16="http://schemas.microsoft.com/office/drawing/2014/main" id="{9182E5DE-A49D-E143-C730-FE7284EB491C}"/>
                    </a:ext>
                  </a:extLst>
                </p:cNvPr>
                <p:cNvSpPr/>
                <p:nvPr/>
              </p:nvSpPr>
              <p:spPr>
                <a:xfrm rot="10800000">
                  <a:off x="3000654" y="1805724"/>
                  <a:ext cx="245039" cy="261975"/>
                </a:xfrm>
                <a:prstGeom prst="flowChartManualOperati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356364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Rounded Corners 44">
            <a:extLst>
              <a:ext uri="{FF2B5EF4-FFF2-40B4-BE49-F238E27FC236}">
                <a16:creationId xmlns:a16="http://schemas.microsoft.com/office/drawing/2014/main" id="{39D4F9CF-4354-448F-1B62-CC94E2674C8D}"/>
              </a:ext>
            </a:extLst>
          </p:cNvPr>
          <p:cNvSpPr/>
          <p:nvPr/>
        </p:nvSpPr>
        <p:spPr>
          <a:xfrm>
            <a:off x="580099" y="1460500"/>
            <a:ext cx="7890801" cy="43053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1C13EB6F-27FA-01DE-1450-3E97D35B9637}"/>
              </a:ext>
            </a:extLst>
          </p:cNvPr>
          <p:cNvSpPr>
            <a:spLocks noGrp="1"/>
          </p:cNvSpPr>
          <p:nvPr>
            <p:ph type="title"/>
          </p:nvPr>
        </p:nvSpPr>
        <p:spPr>
          <a:xfrm>
            <a:off x="387696" y="120516"/>
            <a:ext cx="11684000" cy="868968"/>
          </a:xfrm>
        </p:spPr>
        <p:txBody>
          <a:bodyPr>
            <a:noAutofit/>
          </a:bodyPr>
          <a:lstStyle/>
          <a:p>
            <a:r>
              <a:rPr lang="en-US" sz="2800" dirty="0">
                <a:latin typeface="+mj-lt"/>
              </a:rPr>
              <a:t>Règle d'or de la psychologie : les enfants ont besoin et veulent l'attention des adultes</a:t>
            </a:r>
          </a:p>
        </p:txBody>
      </p:sp>
      <p:sp>
        <p:nvSpPr>
          <p:cNvPr id="2" name="TextBox 1">
            <a:extLst>
              <a:ext uri="{FF2B5EF4-FFF2-40B4-BE49-F238E27FC236}">
                <a16:creationId xmlns:a16="http://schemas.microsoft.com/office/drawing/2014/main" id="{EBECE4C9-551A-E7E3-FB6F-043340647695}"/>
              </a:ext>
            </a:extLst>
          </p:cNvPr>
          <p:cNvSpPr txBox="1"/>
          <p:nvPr/>
        </p:nvSpPr>
        <p:spPr>
          <a:xfrm>
            <a:off x="9127983" y="2321565"/>
            <a:ext cx="2432328" cy="2800767"/>
          </a:xfrm>
          <a:prstGeom prst="rect">
            <a:avLst/>
          </a:prstGeom>
          <a:noFill/>
        </p:spPr>
        <p:txBody>
          <a:bodyPr wrap="square">
            <a:spAutoFit/>
          </a:bodyPr>
          <a:lstStyle/>
          <a:p>
            <a:r>
              <a:rPr lang="en-US" sz="2400" b="1" dirty="0">
                <a:solidFill>
                  <a:schemeClr val="tx1"/>
                </a:solidFill>
                <a:effectLst/>
                <a:latin typeface="+mj-lt"/>
              </a:rPr>
              <a:t>"L'éducation positive consiste à nourrir les aspects de la vie que nous voulons. </a:t>
            </a:r>
          </a:p>
          <a:p>
            <a:endParaRPr lang="en-US" dirty="0">
              <a:solidFill>
                <a:schemeClr val="tx1"/>
              </a:solidFill>
              <a:latin typeface="+mj-lt"/>
            </a:endParaRPr>
          </a:p>
          <a:p>
            <a:r>
              <a:rPr lang="en-US" b="0" i="1" dirty="0">
                <a:solidFill>
                  <a:schemeClr val="tx1"/>
                </a:solidFill>
                <a:effectLst/>
                <a:latin typeface="+mj-lt"/>
              </a:rPr>
              <a:t>Dr. Steven Bavelok</a:t>
            </a:r>
            <a:br>
              <a:rPr lang="en-US" i="1" dirty="0">
                <a:solidFill>
                  <a:schemeClr val="tx1"/>
                </a:solidFill>
                <a:latin typeface="+mj-lt"/>
              </a:rPr>
            </a:br>
            <a:r>
              <a:rPr lang="en-US" b="0" i="1" dirty="0">
                <a:solidFill>
                  <a:schemeClr val="tx1"/>
                </a:solidFill>
                <a:effectLst/>
                <a:latin typeface="+mj-lt"/>
              </a:rPr>
              <a:t>Le programme des parents nourriciers</a:t>
            </a:r>
            <a:endParaRPr lang="en-US" i="1" dirty="0">
              <a:solidFill>
                <a:schemeClr val="tx1"/>
              </a:solidFill>
              <a:latin typeface="+mj-lt"/>
            </a:endParaRPr>
          </a:p>
        </p:txBody>
      </p:sp>
      <p:grpSp>
        <p:nvGrpSpPr>
          <p:cNvPr id="6" name="Group 5">
            <a:extLst>
              <a:ext uri="{FF2B5EF4-FFF2-40B4-BE49-F238E27FC236}">
                <a16:creationId xmlns:a16="http://schemas.microsoft.com/office/drawing/2014/main" id="{28C8A588-22D8-5840-90FE-25C75906C617}"/>
              </a:ext>
            </a:extLst>
          </p:cNvPr>
          <p:cNvGrpSpPr/>
          <p:nvPr/>
        </p:nvGrpSpPr>
        <p:grpSpPr>
          <a:xfrm>
            <a:off x="1093886" y="3581356"/>
            <a:ext cx="299319" cy="610379"/>
            <a:chOff x="4162834" y="1684320"/>
            <a:chExt cx="350098" cy="713930"/>
          </a:xfrm>
          <a:solidFill>
            <a:schemeClr val="accent3">
              <a:lumMod val="75000"/>
            </a:schemeClr>
          </a:solidFill>
        </p:grpSpPr>
        <p:sp>
          <p:nvSpPr>
            <p:cNvPr id="8" name="Round Same Side Corner Rectangle 21">
              <a:extLst>
                <a:ext uri="{FF2B5EF4-FFF2-40B4-BE49-F238E27FC236}">
                  <a16:creationId xmlns:a16="http://schemas.microsoft.com/office/drawing/2014/main" id="{062442E6-683A-843C-0F22-009B26F9A111}"/>
                </a:ext>
              </a:extLst>
            </p:cNvPr>
            <p:cNvSpPr/>
            <p:nvPr/>
          </p:nvSpPr>
          <p:spPr>
            <a:xfrm>
              <a:off x="4162834" y="2069359"/>
              <a:ext cx="350098" cy="32889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F0537BAD-3C92-A228-F67B-A8D2956046A1}"/>
                </a:ext>
              </a:extLst>
            </p:cNvPr>
            <p:cNvSpPr/>
            <p:nvPr/>
          </p:nvSpPr>
          <p:spPr>
            <a:xfrm>
              <a:off x="4181633"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52ECD9FE-BBCA-D2F9-2330-92035DD37326}"/>
              </a:ext>
            </a:extLst>
          </p:cNvPr>
          <p:cNvGrpSpPr/>
          <p:nvPr/>
        </p:nvGrpSpPr>
        <p:grpSpPr>
          <a:xfrm>
            <a:off x="4144017" y="3328262"/>
            <a:ext cx="689089" cy="868969"/>
            <a:chOff x="3269971" y="2733590"/>
            <a:chExt cx="648257" cy="817478"/>
          </a:xfrm>
          <a:solidFill>
            <a:schemeClr val="accent3">
              <a:lumMod val="75000"/>
            </a:schemeClr>
          </a:solidFill>
        </p:grpSpPr>
        <p:grpSp>
          <p:nvGrpSpPr>
            <p:cNvPr id="10" name="Group 9">
              <a:extLst>
                <a:ext uri="{FF2B5EF4-FFF2-40B4-BE49-F238E27FC236}">
                  <a16:creationId xmlns:a16="http://schemas.microsoft.com/office/drawing/2014/main" id="{7666B9F2-3A45-2FF9-27D6-402259D8DA64}"/>
                </a:ext>
              </a:extLst>
            </p:cNvPr>
            <p:cNvGrpSpPr/>
            <p:nvPr/>
          </p:nvGrpSpPr>
          <p:grpSpPr>
            <a:xfrm>
              <a:off x="3664779" y="2733590"/>
              <a:ext cx="253449" cy="817478"/>
              <a:chOff x="4045582" y="1684320"/>
              <a:chExt cx="350098" cy="1129211"/>
            </a:xfrm>
            <a:grpFill/>
          </p:grpSpPr>
          <p:sp>
            <p:nvSpPr>
              <p:cNvPr id="11" name="Round Same Side Corner Rectangle 21">
                <a:extLst>
                  <a:ext uri="{FF2B5EF4-FFF2-40B4-BE49-F238E27FC236}">
                    <a16:creationId xmlns:a16="http://schemas.microsoft.com/office/drawing/2014/main" id="{5828513E-7F94-6385-BD60-859FA7826944}"/>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85C07A23-7158-AED1-377E-B7F6FA3ABE04}"/>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A6B9A904-BD05-37AA-172C-77DD7182F2AE}"/>
                </a:ext>
              </a:extLst>
            </p:cNvPr>
            <p:cNvGrpSpPr/>
            <p:nvPr/>
          </p:nvGrpSpPr>
          <p:grpSpPr>
            <a:xfrm>
              <a:off x="3269971" y="2733590"/>
              <a:ext cx="363228" cy="817478"/>
              <a:chOff x="3000654" y="1516217"/>
              <a:chExt cx="245039" cy="551483"/>
            </a:xfrm>
            <a:grpFill/>
          </p:grpSpPr>
          <p:grpSp>
            <p:nvGrpSpPr>
              <p:cNvPr id="14" name="Group 13">
                <a:extLst>
                  <a:ext uri="{FF2B5EF4-FFF2-40B4-BE49-F238E27FC236}">
                    <a16:creationId xmlns:a16="http://schemas.microsoft.com/office/drawing/2014/main" id="{F8E01956-F472-11F2-374E-AC0F50245AE8}"/>
                  </a:ext>
                </a:extLst>
              </p:cNvPr>
              <p:cNvGrpSpPr/>
              <p:nvPr/>
            </p:nvGrpSpPr>
            <p:grpSpPr>
              <a:xfrm>
                <a:off x="3036509" y="1516217"/>
                <a:ext cx="172158" cy="551483"/>
                <a:chOff x="4043172" y="1684320"/>
                <a:chExt cx="352508" cy="1129211"/>
              </a:xfrm>
              <a:grpFill/>
            </p:grpSpPr>
            <p:sp>
              <p:nvSpPr>
                <p:cNvPr id="16" name="Round Same Side Corner Rectangle 21">
                  <a:extLst>
                    <a:ext uri="{FF2B5EF4-FFF2-40B4-BE49-F238E27FC236}">
                      <a16:creationId xmlns:a16="http://schemas.microsoft.com/office/drawing/2014/main" id="{B318A0BD-0C70-B9C3-5F53-48F35B0B5985}"/>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ACA6C571-436F-0031-0D63-42DFF89B7302}"/>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Flowchart: Manual Operation 14">
                <a:extLst>
                  <a:ext uri="{FF2B5EF4-FFF2-40B4-BE49-F238E27FC236}">
                    <a16:creationId xmlns:a16="http://schemas.microsoft.com/office/drawing/2014/main" id="{35C85932-5D1D-B023-6C93-CF6E80872FF8}"/>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4" name="Group 23">
            <a:extLst>
              <a:ext uri="{FF2B5EF4-FFF2-40B4-BE49-F238E27FC236}">
                <a16:creationId xmlns:a16="http://schemas.microsoft.com/office/drawing/2014/main" id="{7C3502D2-3F07-DBB1-1EA5-CCB0F113A426}"/>
              </a:ext>
            </a:extLst>
          </p:cNvPr>
          <p:cNvGrpSpPr/>
          <p:nvPr/>
        </p:nvGrpSpPr>
        <p:grpSpPr>
          <a:xfrm>
            <a:off x="1466436" y="2430067"/>
            <a:ext cx="558800" cy="558800"/>
            <a:chOff x="521896" y="2273096"/>
            <a:chExt cx="558800" cy="558800"/>
          </a:xfrm>
        </p:grpSpPr>
        <p:sp>
          <p:nvSpPr>
            <p:cNvPr id="19" name="Oval 18">
              <a:extLst>
                <a:ext uri="{FF2B5EF4-FFF2-40B4-BE49-F238E27FC236}">
                  <a16:creationId xmlns:a16="http://schemas.microsoft.com/office/drawing/2014/main" id="{30A11F18-62C9-9991-F212-F9E486BBB7F9}"/>
                </a:ext>
              </a:extLst>
            </p:cNvPr>
            <p:cNvSpPr/>
            <p:nvPr/>
          </p:nvSpPr>
          <p:spPr>
            <a:xfrm>
              <a:off x="521896" y="2273096"/>
              <a:ext cx="558800" cy="558800"/>
            </a:xfrm>
            <a:prstGeom prst="ellips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Minus Sign 19">
              <a:extLst>
                <a:ext uri="{FF2B5EF4-FFF2-40B4-BE49-F238E27FC236}">
                  <a16:creationId xmlns:a16="http://schemas.microsoft.com/office/drawing/2014/main" id="{6D092CA1-C1CE-38AC-0E69-C56CC8697D9C}"/>
                </a:ext>
              </a:extLst>
            </p:cNvPr>
            <p:cNvSpPr/>
            <p:nvPr/>
          </p:nvSpPr>
          <p:spPr>
            <a:xfrm>
              <a:off x="578448" y="2329648"/>
              <a:ext cx="445696" cy="445696"/>
            </a:xfrm>
            <a:prstGeom prst="mathMin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27C90B79-E7D6-E9B7-D190-59767E289154}"/>
              </a:ext>
            </a:extLst>
          </p:cNvPr>
          <p:cNvGrpSpPr/>
          <p:nvPr/>
        </p:nvGrpSpPr>
        <p:grpSpPr>
          <a:xfrm>
            <a:off x="1466436" y="3257206"/>
            <a:ext cx="558800" cy="558800"/>
            <a:chOff x="521896" y="2983998"/>
            <a:chExt cx="558800" cy="558800"/>
          </a:xfrm>
        </p:grpSpPr>
        <p:sp>
          <p:nvSpPr>
            <p:cNvPr id="21" name="Oval 20">
              <a:extLst>
                <a:ext uri="{FF2B5EF4-FFF2-40B4-BE49-F238E27FC236}">
                  <a16:creationId xmlns:a16="http://schemas.microsoft.com/office/drawing/2014/main" id="{EB5809CA-D33A-14A4-4DD4-3592D755874E}"/>
                </a:ext>
              </a:extLst>
            </p:cNvPr>
            <p:cNvSpPr/>
            <p:nvPr/>
          </p:nvSpPr>
          <p:spPr>
            <a:xfrm>
              <a:off x="521896" y="2983998"/>
              <a:ext cx="558800" cy="558800"/>
            </a:xfrm>
            <a:prstGeom prst="ellips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lus Sign 21">
              <a:extLst>
                <a:ext uri="{FF2B5EF4-FFF2-40B4-BE49-F238E27FC236}">
                  <a16:creationId xmlns:a16="http://schemas.microsoft.com/office/drawing/2014/main" id="{80A044EA-90FF-3B18-3112-D57AF60F2BCF}"/>
                </a:ext>
              </a:extLst>
            </p:cNvPr>
            <p:cNvSpPr/>
            <p:nvPr/>
          </p:nvSpPr>
          <p:spPr>
            <a:xfrm>
              <a:off x="578448" y="3040550"/>
              <a:ext cx="445696" cy="445696"/>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D3B077C5-C573-1CBB-2742-1F09A33A7407}"/>
              </a:ext>
            </a:extLst>
          </p:cNvPr>
          <p:cNvSpPr txBox="1"/>
          <p:nvPr/>
        </p:nvSpPr>
        <p:spPr>
          <a:xfrm>
            <a:off x="2198353" y="2401855"/>
            <a:ext cx="2255256" cy="707886"/>
          </a:xfrm>
          <a:prstGeom prst="rect">
            <a:avLst/>
          </a:prstGeom>
          <a:noFill/>
        </p:spPr>
        <p:txBody>
          <a:bodyPr wrap="square">
            <a:spAutoFit/>
          </a:bodyPr>
          <a:lstStyle/>
          <a:p>
            <a:r>
              <a:rPr lang="en-US" sz="2000" b="0" i="0" dirty="0">
                <a:effectLst/>
                <a:latin typeface="+mj-lt"/>
                <a:cs typeface="Calibri" panose="020F0502020204030204" pitchFamily="34" charset="0"/>
              </a:rPr>
              <a:t>Comportement souhaitable</a:t>
            </a:r>
            <a:endParaRPr lang="en-US" sz="2000" dirty="0"/>
          </a:p>
        </p:txBody>
      </p:sp>
      <p:sp>
        <p:nvSpPr>
          <p:cNvPr id="27" name="TextBox 26">
            <a:extLst>
              <a:ext uri="{FF2B5EF4-FFF2-40B4-BE49-F238E27FC236}">
                <a16:creationId xmlns:a16="http://schemas.microsoft.com/office/drawing/2014/main" id="{C7BAB9B9-5FB1-A075-4D7E-D5BCA813285A}"/>
              </a:ext>
            </a:extLst>
          </p:cNvPr>
          <p:cNvSpPr txBox="1"/>
          <p:nvPr/>
        </p:nvSpPr>
        <p:spPr>
          <a:xfrm>
            <a:off x="2198353" y="3229845"/>
            <a:ext cx="2001956" cy="707886"/>
          </a:xfrm>
          <a:prstGeom prst="rect">
            <a:avLst/>
          </a:prstGeom>
          <a:noFill/>
        </p:spPr>
        <p:txBody>
          <a:bodyPr wrap="square">
            <a:spAutoFit/>
          </a:bodyPr>
          <a:lstStyle/>
          <a:p>
            <a:r>
              <a:rPr lang="en-US" sz="2000" b="0" i="0" dirty="0">
                <a:effectLst/>
                <a:latin typeface="+mj-lt"/>
                <a:cs typeface="Calibri" panose="020F0502020204030204" pitchFamily="34" charset="0"/>
              </a:rPr>
              <a:t>Comportement indésirable</a:t>
            </a:r>
            <a:endParaRPr lang="en-US" sz="2000" dirty="0"/>
          </a:p>
        </p:txBody>
      </p:sp>
      <p:grpSp>
        <p:nvGrpSpPr>
          <p:cNvPr id="28" name="Group 27">
            <a:extLst>
              <a:ext uri="{FF2B5EF4-FFF2-40B4-BE49-F238E27FC236}">
                <a16:creationId xmlns:a16="http://schemas.microsoft.com/office/drawing/2014/main" id="{84BF8111-6ADE-166F-7179-2B81D925219F}"/>
              </a:ext>
            </a:extLst>
          </p:cNvPr>
          <p:cNvGrpSpPr/>
          <p:nvPr/>
        </p:nvGrpSpPr>
        <p:grpSpPr>
          <a:xfrm>
            <a:off x="5150094" y="2694903"/>
            <a:ext cx="558800" cy="558800"/>
            <a:chOff x="521896" y="2273096"/>
            <a:chExt cx="558800" cy="558800"/>
          </a:xfrm>
        </p:grpSpPr>
        <p:sp>
          <p:nvSpPr>
            <p:cNvPr id="29" name="Oval 28">
              <a:extLst>
                <a:ext uri="{FF2B5EF4-FFF2-40B4-BE49-F238E27FC236}">
                  <a16:creationId xmlns:a16="http://schemas.microsoft.com/office/drawing/2014/main" id="{A81BC63E-DE77-E860-88E1-BCA5A3848942}"/>
                </a:ext>
              </a:extLst>
            </p:cNvPr>
            <p:cNvSpPr/>
            <p:nvPr/>
          </p:nvSpPr>
          <p:spPr>
            <a:xfrm>
              <a:off x="521896" y="2273096"/>
              <a:ext cx="558800" cy="558800"/>
            </a:xfrm>
            <a:prstGeom prst="ellips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Minus Sign 29">
              <a:extLst>
                <a:ext uri="{FF2B5EF4-FFF2-40B4-BE49-F238E27FC236}">
                  <a16:creationId xmlns:a16="http://schemas.microsoft.com/office/drawing/2014/main" id="{B6EE2948-2AB0-B6C9-811A-299FC702F5E1}"/>
                </a:ext>
              </a:extLst>
            </p:cNvPr>
            <p:cNvSpPr/>
            <p:nvPr/>
          </p:nvSpPr>
          <p:spPr>
            <a:xfrm>
              <a:off x="578448" y="2329648"/>
              <a:ext cx="445696" cy="445696"/>
            </a:xfrm>
            <a:prstGeom prst="mathMin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1D5F1A95-4C7B-5945-5298-FFFD5C58EF9E}"/>
              </a:ext>
            </a:extLst>
          </p:cNvPr>
          <p:cNvGrpSpPr/>
          <p:nvPr/>
        </p:nvGrpSpPr>
        <p:grpSpPr>
          <a:xfrm>
            <a:off x="5150094" y="3450996"/>
            <a:ext cx="558800" cy="558800"/>
            <a:chOff x="521896" y="2983998"/>
            <a:chExt cx="558800" cy="558800"/>
          </a:xfrm>
        </p:grpSpPr>
        <p:sp>
          <p:nvSpPr>
            <p:cNvPr id="32" name="Oval 31">
              <a:extLst>
                <a:ext uri="{FF2B5EF4-FFF2-40B4-BE49-F238E27FC236}">
                  <a16:creationId xmlns:a16="http://schemas.microsoft.com/office/drawing/2014/main" id="{C28DA500-5251-5B13-56CE-25F0BD606E4F}"/>
                </a:ext>
              </a:extLst>
            </p:cNvPr>
            <p:cNvSpPr/>
            <p:nvPr/>
          </p:nvSpPr>
          <p:spPr>
            <a:xfrm>
              <a:off x="521896" y="2983998"/>
              <a:ext cx="558800" cy="558800"/>
            </a:xfrm>
            <a:prstGeom prst="ellips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Plus Sign 32">
              <a:extLst>
                <a:ext uri="{FF2B5EF4-FFF2-40B4-BE49-F238E27FC236}">
                  <a16:creationId xmlns:a16="http://schemas.microsoft.com/office/drawing/2014/main" id="{ED6C69F2-992A-D6D3-B982-B0E633F4D53C}"/>
                </a:ext>
              </a:extLst>
            </p:cNvPr>
            <p:cNvSpPr/>
            <p:nvPr/>
          </p:nvSpPr>
          <p:spPr>
            <a:xfrm>
              <a:off x="578448" y="3040550"/>
              <a:ext cx="445696" cy="445696"/>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6F5418EB-A28B-5AEE-8804-395E0FE431D7}"/>
              </a:ext>
            </a:extLst>
          </p:cNvPr>
          <p:cNvSpPr txBox="1"/>
          <p:nvPr/>
        </p:nvSpPr>
        <p:spPr>
          <a:xfrm>
            <a:off x="5882011" y="2595645"/>
            <a:ext cx="2484090" cy="707886"/>
          </a:xfrm>
          <a:prstGeom prst="rect">
            <a:avLst/>
          </a:prstGeom>
          <a:noFill/>
        </p:spPr>
        <p:txBody>
          <a:bodyPr wrap="square">
            <a:spAutoFit/>
          </a:bodyPr>
          <a:lstStyle/>
          <a:p>
            <a:r>
              <a:rPr lang="en-US" sz="2000" b="0" i="0" dirty="0">
                <a:effectLst/>
                <a:latin typeface="+mj-lt"/>
                <a:cs typeface="Calibri" panose="020F0502020204030204" pitchFamily="34" charset="0"/>
              </a:rPr>
              <a:t>Attention négative / violente</a:t>
            </a:r>
            <a:endParaRPr lang="en-US" sz="2000" dirty="0"/>
          </a:p>
        </p:txBody>
      </p:sp>
      <p:sp>
        <p:nvSpPr>
          <p:cNvPr id="35" name="TextBox 34">
            <a:extLst>
              <a:ext uri="{FF2B5EF4-FFF2-40B4-BE49-F238E27FC236}">
                <a16:creationId xmlns:a16="http://schemas.microsoft.com/office/drawing/2014/main" id="{250D0A3F-DF12-FD24-8743-51697631324C}"/>
              </a:ext>
            </a:extLst>
          </p:cNvPr>
          <p:cNvSpPr txBox="1"/>
          <p:nvPr/>
        </p:nvSpPr>
        <p:spPr>
          <a:xfrm>
            <a:off x="5882011" y="3423635"/>
            <a:ext cx="2484090" cy="707886"/>
          </a:xfrm>
          <a:prstGeom prst="rect">
            <a:avLst/>
          </a:prstGeom>
          <a:noFill/>
        </p:spPr>
        <p:txBody>
          <a:bodyPr wrap="square">
            <a:spAutoFit/>
          </a:bodyPr>
          <a:lstStyle/>
          <a:p>
            <a:r>
              <a:rPr lang="en-US" sz="2000" b="0" i="0" dirty="0">
                <a:effectLst/>
                <a:latin typeface="+mj-lt"/>
                <a:cs typeface="Calibri" panose="020F0502020204030204" pitchFamily="34" charset="0"/>
              </a:rPr>
              <a:t>Attention positive / félicitations</a:t>
            </a:r>
            <a:endParaRPr lang="en-US" sz="2000" dirty="0"/>
          </a:p>
        </p:txBody>
      </p:sp>
      <p:sp>
        <p:nvSpPr>
          <p:cNvPr id="36" name="TextBox 35">
            <a:extLst>
              <a:ext uri="{FF2B5EF4-FFF2-40B4-BE49-F238E27FC236}">
                <a16:creationId xmlns:a16="http://schemas.microsoft.com/office/drawing/2014/main" id="{0FDA0DC7-F306-3AF8-8A54-7EEDDFED0E3D}"/>
              </a:ext>
            </a:extLst>
          </p:cNvPr>
          <p:cNvSpPr txBox="1"/>
          <p:nvPr/>
        </p:nvSpPr>
        <p:spPr>
          <a:xfrm>
            <a:off x="1968684" y="4792308"/>
            <a:ext cx="6218862" cy="707886"/>
          </a:xfrm>
          <a:prstGeom prst="rect">
            <a:avLst/>
          </a:prstGeom>
          <a:noFill/>
        </p:spPr>
        <p:txBody>
          <a:bodyPr wrap="square">
            <a:spAutoFit/>
          </a:bodyPr>
          <a:lstStyle/>
          <a:p>
            <a:r>
              <a:rPr lang="en-US" sz="2000" b="0" i="0" dirty="0">
                <a:effectLst/>
                <a:latin typeface="+mj-lt"/>
                <a:cs typeface="Calibri" panose="020F0502020204030204" pitchFamily="34" charset="0"/>
              </a:rPr>
              <a:t>Le retrait de l'attention (ignorer) diminue les comportements des enfants (souhaitables ou indésirables).</a:t>
            </a:r>
            <a:endParaRPr lang="en-US" sz="2000" dirty="0">
              <a:latin typeface="+mj-lt"/>
              <a:cs typeface="Calibri" panose="020F0502020204030204" pitchFamily="34" charset="0"/>
            </a:endParaRPr>
          </a:p>
        </p:txBody>
      </p:sp>
      <p:grpSp>
        <p:nvGrpSpPr>
          <p:cNvPr id="37" name="Group 36">
            <a:extLst>
              <a:ext uri="{FF2B5EF4-FFF2-40B4-BE49-F238E27FC236}">
                <a16:creationId xmlns:a16="http://schemas.microsoft.com/office/drawing/2014/main" id="{EFF7D9D1-5B5F-09F9-4E7E-6DEF9A9E3C75}"/>
              </a:ext>
            </a:extLst>
          </p:cNvPr>
          <p:cNvGrpSpPr/>
          <p:nvPr/>
        </p:nvGrpSpPr>
        <p:grpSpPr>
          <a:xfrm>
            <a:off x="5150094" y="1938810"/>
            <a:ext cx="558800" cy="558800"/>
            <a:chOff x="521896" y="2273096"/>
            <a:chExt cx="558800" cy="558800"/>
          </a:xfrm>
        </p:grpSpPr>
        <p:sp>
          <p:nvSpPr>
            <p:cNvPr id="38" name="Oval 37">
              <a:extLst>
                <a:ext uri="{FF2B5EF4-FFF2-40B4-BE49-F238E27FC236}">
                  <a16:creationId xmlns:a16="http://schemas.microsoft.com/office/drawing/2014/main" id="{A645AEED-9F09-F638-DDF7-B8EA7EECE8DC}"/>
                </a:ext>
              </a:extLst>
            </p:cNvPr>
            <p:cNvSpPr/>
            <p:nvPr/>
          </p:nvSpPr>
          <p:spPr>
            <a:xfrm>
              <a:off x="521896" y="2273096"/>
              <a:ext cx="558800" cy="558800"/>
            </a:xfrm>
            <a:prstGeom prst="ellips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Minus Sign 38">
              <a:extLst>
                <a:ext uri="{FF2B5EF4-FFF2-40B4-BE49-F238E27FC236}">
                  <a16:creationId xmlns:a16="http://schemas.microsoft.com/office/drawing/2014/main" id="{D2A16EA6-9B65-4C6B-F5FB-00357439C0B6}"/>
                </a:ext>
              </a:extLst>
            </p:cNvPr>
            <p:cNvSpPr/>
            <p:nvPr/>
          </p:nvSpPr>
          <p:spPr>
            <a:xfrm rot="18900000">
              <a:off x="578448" y="2329648"/>
              <a:ext cx="445696" cy="445696"/>
            </a:xfrm>
            <a:prstGeom prst="mathMin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1AC2AE48-1396-FBFC-4CF5-24D992902695}"/>
              </a:ext>
            </a:extLst>
          </p:cNvPr>
          <p:cNvSpPr txBox="1"/>
          <p:nvPr/>
        </p:nvSpPr>
        <p:spPr>
          <a:xfrm>
            <a:off x="5882011" y="1983298"/>
            <a:ext cx="2484090" cy="400110"/>
          </a:xfrm>
          <a:prstGeom prst="rect">
            <a:avLst/>
          </a:prstGeom>
          <a:noFill/>
        </p:spPr>
        <p:txBody>
          <a:bodyPr wrap="square">
            <a:spAutoFit/>
          </a:bodyPr>
          <a:lstStyle/>
          <a:p>
            <a:r>
              <a:rPr lang="en-US" sz="2000" b="0" i="0" dirty="0">
                <a:effectLst/>
                <a:latin typeface="+mj-lt"/>
                <a:cs typeface="Calibri" panose="020F0502020204030204" pitchFamily="34" charset="0"/>
              </a:rPr>
              <a:t>Pas d'attention</a:t>
            </a:r>
            <a:endParaRPr lang="en-US" sz="2000" dirty="0"/>
          </a:p>
        </p:txBody>
      </p:sp>
      <p:grpSp>
        <p:nvGrpSpPr>
          <p:cNvPr id="42" name="Group 41">
            <a:extLst>
              <a:ext uri="{FF2B5EF4-FFF2-40B4-BE49-F238E27FC236}">
                <a16:creationId xmlns:a16="http://schemas.microsoft.com/office/drawing/2014/main" id="{0BF1820D-595F-9007-965E-8F62F3702C9F}"/>
              </a:ext>
            </a:extLst>
          </p:cNvPr>
          <p:cNvGrpSpPr/>
          <p:nvPr/>
        </p:nvGrpSpPr>
        <p:grpSpPr>
          <a:xfrm>
            <a:off x="1250551" y="4866851"/>
            <a:ext cx="558800" cy="558800"/>
            <a:chOff x="521896" y="2273096"/>
            <a:chExt cx="558800" cy="558800"/>
          </a:xfrm>
        </p:grpSpPr>
        <p:sp>
          <p:nvSpPr>
            <p:cNvPr id="43" name="Oval 42">
              <a:extLst>
                <a:ext uri="{FF2B5EF4-FFF2-40B4-BE49-F238E27FC236}">
                  <a16:creationId xmlns:a16="http://schemas.microsoft.com/office/drawing/2014/main" id="{7AF258EF-15DD-83CF-8BF3-BD3824CC1779}"/>
                </a:ext>
              </a:extLst>
            </p:cNvPr>
            <p:cNvSpPr/>
            <p:nvPr/>
          </p:nvSpPr>
          <p:spPr>
            <a:xfrm>
              <a:off x="521896" y="2273096"/>
              <a:ext cx="558800" cy="558800"/>
            </a:xfrm>
            <a:prstGeom prst="ellips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Minus Sign 43">
              <a:extLst>
                <a:ext uri="{FF2B5EF4-FFF2-40B4-BE49-F238E27FC236}">
                  <a16:creationId xmlns:a16="http://schemas.microsoft.com/office/drawing/2014/main" id="{9AEF02F4-0D55-0156-4706-CFD1412817D1}"/>
                </a:ext>
              </a:extLst>
            </p:cNvPr>
            <p:cNvSpPr/>
            <p:nvPr/>
          </p:nvSpPr>
          <p:spPr>
            <a:xfrm rot="18900000">
              <a:off x="578448" y="2329648"/>
              <a:ext cx="445696" cy="445696"/>
            </a:xfrm>
            <a:prstGeom prst="mathMin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7" name="Straight Connector 46">
            <a:extLst>
              <a:ext uri="{FF2B5EF4-FFF2-40B4-BE49-F238E27FC236}">
                <a16:creationId xmlns:a16="http://schemas.microsoft.com/office/drawing/2014/main" id="{1DBE3984-50A3-8768-3753-F01AA7639E2D}"/>
              </a:ext>
            </a:extLst>
          </p:cNvPr>
          <p:cNvCxnSpPr/>
          <p:nvPr/>
        </p:nvCxnSpPr>
        <p:spPr>
          <a:xfrm>
            <a:off x="1003300" y="4590877"/>
            <a:ext cx="70358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pic>
        <p:nvPicPr>
          <p:cNvPr id="49" name="Graphic 48" descr="Open quotation mark with solid fill">
            <a:extLst>
              <a:ext uri="{FF2B5EF4-FFF2-40B4-BE49-F238E27FC236}">
                <a16:creationId xmlns:a16="http://schemas.microsoft.com/office/drawing/2014/main" id="{C11E248A-EEBB-907C-D375-E8E5259B28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flipV="1">
            <a:off x="10509536" y="1592538"/>
            <a:ext cx="1102365" cy="1102365"/>
          </a:xfrm>
          <a:prstGeom prst="rect">
            <a:avLst/>
          </a:prstGeom>
        </p:spPr>
      </p:pic>
    </p:spTree>
    <p:extLst>
      <p:ext uri="{BB962C8B-B14F-4D97-AF65-F5344CB8AC3E}">
        <p14:creationId xmlns:p14="http://schemas.microsoft.com/office/powerpoint/2010/main" val="1904553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B34B64-A911-5EBD-347D-BEBA4527A7AF}"/>
              </a:ext>
            </a:extLst>
          </p:cNvPr>
          <p:cNvSpPr>
            <a:spLocks noGrp="1"/>
          </p:cNvSpPr>
          <p:nvPr>
            <p:ph type="title"/>
          </p:nvPr>
        </p:nvSpPr>
        <p:spPr/>
        <p:txBody>
          <a:bodyPr/>
          <a:lstStyle/>
          <a:p>
            <a:r>
              <a:rPr lang="en-US" dirty="0">
                <a:highlight>
                  <a:srgbClr val="FFFF00"/>
                </a:highlight>
                <a:latin typeface="+mj-lt"/>
              </a:rPr>
              <a:t>Attention positive</a:t>
            </a:r>
          </a:p>
        </p:txBody>
      </p:sp>
      <p:sp>
        <p:nvSpPr>
          <p:cNvPr id="17" name="Speech Bubble: Rectangle with Corners Rounded 16">
            <a:extLst>
              <a:ext uri="{FF2B5EF4-FFF2-40B4-BE49-F238E27FC236}">
                <a16:creationId xmlns:a16="http://schemas.microsoft.com/office/drawing/2014/main" id="{2F84194A-97D6-BA96-D5BB-16A80F06FBBD}"/>
              </a:ext>
            </a:extLst>
          </p:cNvPr>
          <p:cNvSpPr/>
          <p:nvPr/>
        </p:nvSpPr>
        <p:spPr>
          <a:xfrm>
            <a:off x="967740" y="1765300"/>
            <a:ext cx="3075940" cy="3531925"/>
          </a:xfrm>
          <a:prstGeom prst="wedgeRoundRectCallout">
            <a:avLst>
              <a:gd name="adj1" fmla="val -62814"/>
              <a:gd name="adj2" fmla="val -19017"/>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457200" algn="l"/>
              </a:tabLst>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Pouvez-vous citer des moyens par lesquels les parents et les personnes qui s'occupent d'enfants peuvent accorder une attention positive à leurs enfants ?</a:t>
            </a:r>
          </a:p>
        </p:txBody>
      </p:sp>
      <p:sp>
        <p:nvSpPr>
          <p:cNvPr id="18" name="Speech Bubble: Rectangle with Corners Rounded 17">
            <a:extLst>
              <a:ext uri="{FF2B5EF4-FFF2-40B4-BE49-F238E27FC236}">
                <a16:creationId xmlns:a16="http://schemas.microsoft.com/office/drawing/2014/main" id="{D27FDF43-8E98-7091-486E-4A8DD278F9CA}"/>
              </a:ext>
            </a:extLst>
          </p:cNvPr>
          <p:cNvSpPr/>
          <p:nvPr/>
        </p:nvSpPr>
        <p:spPr>
          <a:xfrm>
            <a:off x="4558030" y="1765300"/>
            <a:ext cx="3075940" cy="3531925"/>
          </a:xfrm>
          <a:prstGeom prst="wedgeRoundRectCallout">
            <a:avLst>
              <a:gd name="adj1" fmla="val -19246"/>
              <a:gd name="adj2" fmla="val 59595"/>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457200" algn="l"/>
              </a:tabLst>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Quels sont les meilleurs moments de la journée pour qu'ils accordent une attention positive aux enfants ?</a:t>
            </a:r>
          </a:p>
        </p:txBody>
      </p:sp>
      <p:sp>
        <p:nvSpPr>
          <p:cNvPr id="19" name="Speech Bubble: Rectangle with Corners Rounded 18">
            <a:extLst>
              <a:ext uri="{FF2B5EF4-FFF2-40B4-BE49-F238E27FC236}">
                <a16:creationId xmlns:a16="http://schemas.microsoft.com/office/drawing/2014/main" id="{2007C04A-0111-50ED-2DCA-F807176F3539}"/>
              </a:ext>
            </a:extLst>
          </p:cNvPr>
          <p:cNvSpPr/>
          <p:nvPr/>
        </p:nvSpPr>
        <p:spPr>
          <a:xfrm>
            <a:off x="8148321" y="1765300"/>
            <a:ext cx="3075940" cy="3531925"/>
          </a:xfrm>
          <a:prstGeom prst="wedgeRoundRectCallout">
            <a:avLst>
              <a:gd name="adj1" fmla="val 59608"/>
              <a:gd name="adj2" fmla="val -20186"/>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457200" algn="l"/>
              </a:tabLst>
            </a:pP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Quels sont les meilleurs types d'activités qu'ils peuvent utiliser pour accorder une attention positive aux enfants ?</a:t>
            </a:r>
          </a:p>
        </p:txBody>
      </p:sp>
    </p:spTree>
    <p:extLst>
      <p:ext uri="{BB962C8B-B14F-4D97-AF65-F5344CB8AC3E}">
        <p14:creationId xmlns:p14="http://schemas.microsoft.com/office/powerpoint/2010/main" val="3284899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1D22E-1D9D-9D48-BBDD-87F7A76EBD78}"/>
              </a:ext>
            </a:extLst>
          </p:cNvPr>
          <p:cNvSpPr>
            <a:spLocks noGrp="1"/>
          </p:cNvSpPr>
          <p:nvPr>
            <p:ph type="title"/>
          </p:nvPr>
        </p:nvSpPr>
        <p:spPr/>
        <p:txBody>
          <a:bodyPr/>
          <a:lstStyle/>
          <a:p>
            <a:r>
              <a:rPr lang="en-US" dirty="0">
                <a:latin typeface="+mj-lt"/>
              </a:rPr>
              <a:t>Trois outils pour les parents </a:t>
            </a:r>
          </a:p>
        </p:txBody>
      </p:sp>
      <p:sp>
        <p:nvSpPr>
          <p:cNvPr id="3" name="TextBox 2">
            <a:extLst>
              <a:ext uri="{FF2B5EF4-FFF2-40B4-BE49-F238E27FC236}">
                <a16:creationId xmlns:a16="http://schemas.microsoft.com/office/drawing/2014/main" id="{9E2DA4F6-925B-2ADA-514F-B5B8C3EC840A}"/>
              </a:ext>
            </a:extLst>
          </p:cNvPr>
          <p:cNvSpPr txBox="1"/>
          <p:nvPr/>
        </p:nvSpPr>
        <p:spPr>
          <a:xfrm>
            <a:off x="1602660" y="4557305"/>
            <a:ext cx="2702257" cy="477054"/>
          </a:xfrm>
          <a:prstGeom prst="rect">
            <a:avLst/>
          </a:prstGeom>
          <a:noFill/>
        </p:spPr>
        <p:txBody>
          <a:bodyPr wrap="square" rtlCol="0">
            <a:spAutoFit/>
          </a:bodyPr>
          <a:lstStyle/>
          <a:p>
            <a:pPr algn="ctr"/>
            <a:r>
              <a:rPr lang="en-US" sz="2500" dirty="0">
                <a:solidFill>
                  <a:schemeClr val="tx1"/>
                </a:solidFill>
                <a:latin typeface="+mj-lt"/>
                <a:cs typeface="Calibri" panose="020F0502020204030204" pitchFamily="34" charset="0"/>
              </a:rPr>
              <a:t>Jouer</a:t>
            </a:r>
          </a:p>
        </p:txBody>
      </p:sp>
      <p:sp>
        <p:nvSpPr>
          <p:cNvPr id="4" name="TextBox 3">
            <a:extLst>
              <a:ext uri="{FF2B5EF4-FFF2-40B4-BE49-F238E27FC236}">
                <a16:creationId xmlns:a16="http://schemas.microsoft.com/office/drawing/2014/main" id="{B070202D-E04C-C51D-E8FA-BF270BB6F937}"/>
              </a:ext>
            </a:extLst>
          </p:cNvPr>
          <p:cNvSpPr txBox="1"/>
          <p:nvPr/>
        </p:nvSpPr>
        <p:spPr>
          <a:xfrm>
            <a:off x="5050193" y="4584578"/>
            <a:ext cx="2702257" cy="477054"/>
          </a:xfrm>
          <a:prstGeom prst="rect">
            <a:avLst/>
          </a:prstGeom>
          <a:noFill/>
        </p:spPr>
        <p:txBody>
          <a:bodyPr wrap="square" rtlCol="0">
            <a:spAutoFit/>
          </a:bodyPr>
          <a:lstStyle/>
          <a:p>
            <a:pPr algn="ctr"/>
            <a:r>
              <a:rPr lang="en-US" sz="2500" dirty="0" err="1">
                <a:solidFill>
                  <a:schemeClr val="tx1"/>
                </a:solidFill>
                <a:latin typeface="+mj-lt"/>
                <a:cs typeface="Calibri" panose="020F0502020204030204" pitchFamily="34" charset="0"/>
              </a:rPr>
              <a:t>Louer</a:t>
            </a:r>
            <a:endParaRPr lang="en-US" sz="2500" dirty="0">
              <a:solidFill>
                <a:schemeClr val="tx1"/>
              </a:solidFill>
              <a:latin typeface="+mj-lt"/>
              <a:cs typeface="Calibri" panose="020F0502020204030204" pitchFamily="34" charset="0"/>
            </a:endParaRPr>
          </a:p>
        </p:txBody>
      </p:sp>
      <p:sp>
        <p:nvSpPr>
          <p:cNvPr id="5" name="TextBox 4">
            <a:extLst>
              <a:ext uri="{FF2B5EF4-FFF2-40B4-BE49-F238E27FC236}">
                <a16:creationId xmlns:a16="http://schemas.microsoft.com/office/drawing/2014/main" id="{83D0507A-5940-8811-95CE-9D980A342F5C}"/>
              </a:ext>
            </a:extLst>
          </p:cNvPr>
          <p:cNvSpPr txBox="1"/>
          <p:nvPr/>
        </p:nvSpPr>
        <p:spPr>
          <a:xfrm>
            <a:off x="8616554" y="4550715"/>
            <a:ext cx="2257568" cy="861774"/>
          </a:xfrm>
          <a:prstGeom prst="rect">
            <a:avLst/>
          </a:prstGeom>
          <a:noFill/>
        </p:spPr>
        <p:txBody>
          <a:bodyPr wrap="square" rtlCol="0">
            <a:spAutoFit/>
          </a:bodyPr>
          <a:lstStyle/>
          <a:p>
            <a:pPr algn="ctr"/>
            <a:r>
              <a:rPr lang="en-US" sz="2500" dirty="0">
                <a:solidFill>
                  <a:schemeClr val="tx1"/>
                </a:solidFill>
                <a:latin typeface="+mj-lt"/>
                <a:cs typeface="Calibri" panose="020F0502020204030204" pitchFamily="34" charset="0"/>
              </a:rPr>
              <a:t>Passer du temps de qualité </a:t>
            </a:r>
          </a:p>
        </p:txBody>
      </p:sp>
      <p:grpSp>
        <p:nvGrpSpPr>
          <p:cNvPr id="25" name="Group 24">
            <a:extLst>
              <a:ext uri="{FF2B5EF4-FFF2-40B4-BE49-F238E27FC236}">
                <a16:creationId xmlns:a16="http://schemas.microsoft.com/office/drawing/2014/main" id="{E7F24794-E2EA-2F5C-9835-36DA22E8D2A8}"/>
              </a:ext>
            </a:extLst>
          </p:cNvPr>
          <p:cNvGrpSpPr/>
          <p:nvPr/>
        </p:nvGrpSpPr>
        <p:grpSpPr>
          <a:xfrm>
            <a:off x="1509813" y="2071005"/>
            <a:ext cx="2773980" cy="2168604"/>
            <a:chOff x="1460651" y="2564185"/>
            <a:chExt cx="2143125" cy="1675423"/>
          </a:xfrm>
        </p:grpSpPr>
        <p:grpSp>
          <p:nvGrpSpPr>
            <p:cNvPr id="6" name="Group 5">
              <a:extLst>
                <a:ext uri="{FF2B5EF4-FFF2-40B4-BE49-F238E27FC236}">
                  <a16:creationId xmlns:a16="http://schemas.microsoft.com/office/drawing/2014/main" id="{4B9BED9F-43C0-15A9-1960-EA629EEAD13E}"/>
                </a:ext>
              </a:extLst>
            </p:cNvPr>
            <p:cNvGrpSpPr/>
            <p:nvPr/>
          </p:nvGrpSpPr>
          <p:grpSpPr>
            <a:xfrm>
              <a:off x="3143796" y="3295059"/>
              <a:ext cx="459980" cy="938003"/>
              <a:chOff x="4162834" y="1684320"/>
              <a:chExt cx="350098" cy="713930"/>
            </a:xfrm>
            <a:solidFill>
              <a:schemeClr val="accent3">
                <a:lumMod val="75000"/>
              </a:schemeClr>
            </a:solidFill>
          </p:grpSpPr>
          <p:sp>
            <p:nvSpPr>
              <p:cNvPr id="7" name="Round Same Side Corner Rectangle 21">
                <a:extLst>
                  <a:ext uri="{FF2B5EF4-FFF2-40B4-BE49-F238E27FC236}">
                    <a16:creationId xmlns:a16="http://schemas.microsoft.com/office/drawing/2014/main" id="{7C969C6F-E720-4C95-3311-F56A95A19814}"/>
                  </a:ext>
                </a:extLst>
              </p:cNvPr>
              <p:cNvSpPr/>
              <p:nvPr/>
            </p:nvSpPr>
            <p:spPr>
              <a:xfrm>
                <a:off x="4162834" y="2069359"/>
                <a:ext cx="350098" cy="32889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FE325490-3479-9E2E-8976-2EEF184E904E}"/>
                  </a:ext>
                </a:extLst>
              </p:cNvPr>
              <p:cNvSpPr/>
              <p:nvPr/>
            </p:nvSpPr>
            <p:spPr>
              <a:xfrm>
                <a:off x="4181633"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97B39639-13F1-C90E-A19C-E23F858F2262}"/>
                </a:ext>
              </a:extLst>
            </p:cNvPr>
            <p:cNvGrpSpPr/>
            <p:nvPr/>
          </p:nvGrpSpPr>
          <p:grpSpPr>
            <a:xfrm>
              <a:off x="1460651" y="2564185"/>
              <a:ext cx="519444" cy="1675423"/>
              <a:chOff x="4045582" y="1684320"/>
              <a:chExt cx="350098" cy="1129211"/>
            </a:xfrm>
            <a:solidFill>
              <a:schemeClr val="accent3">
                <a:lumMod val="75000"/>
              </a:schemeClr>
            </a:solidFill>
          </p:grpSpPr>
          <p:sp>
            <p:nvSpPr>
              <p:cNvPr id="16" name="Round Same Side Corner Rectangle 21">
                <a:extLst>
                  <a:ext uri="{FF2B5EF4-FFF2-40B4-BE49-F238E27FC236}">
                    <a16:creationId xmlns:a16="http://schemas.microsoft.com/office/drawing/2014/main" id="{BBBFC638-B9C3-E304-FE11-3A8792499BF3}"/>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629F026-4C5A-25AA-D305-A1956B142120}"/>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09880DD1-AB50-2923-A708-C93CD445C504}"/>
                </a:ext>
              </a:extLst>
            </p:cNvPr>
            <p:cNvGrpSpPr/>
            <p:nvPr/>
          </p:nvGrpSpPr>
          <p:grpSpPr>
            <a:xfrm rot="1111982">
              <a:off x="1740664" y="2838458"/>
              <a:ext cx="613879" cy="551956"/>
              <a:chOff x="1740664" y="2838458"/>
              <a:chExt cx="613879" cy="551956"/>
            </a:xfrm>
          </p:grpSpPr>
          <p:sp>
            <p:nvSpPr>
              <p:cNvPr id="19" name="Rectangle: Rounded Corners 18">
                <a:extLst>
                  <a:ext uri="{FF2B5EF4-FFF2-40B4-BE49-F238E27FC236}">
                    <a16:creationId xmlns:a16="http://schemas.microsoft.com/office/drawing/2014/main" id="{9B053B4B-5EF7-8AA8-1E9A-9F20CF1D5E48}"/>
                  </a:ext>
                </a:extLst>
              </p:cNvPr>
              <p:cNvSpPr/>
              <p:nvPr/>
            </p:nvSpPr>
            <p:spPr>
              <a:xfrm rot="20490745">
                <a:off x="1740664" y="3203972"/>
                <a:ext cx="504105" cy="18644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Rounded Corners 19">
                <a:extLst>
                  <a:ext uri="{FF2B5EF4-FFF2-40B4-BE49-F238E27FC236}">
                    <a16:creationId xmlns:a16="http://schemas.microsoft.com/office/drawing/2014/main" id="{5F14F30D-274A-FC4E-0AFF-4CD783B08DE7}"/>
                  </a:ext>
                </a:extLst>
              </p:cNvPr>
              <p:cNvSpPr/>
              <p:nvPr/>
            </p:nvSpPr>
            <p:spPr>
              <a:xfrm rot="18199991">
                <a:off x="2009269" y="2997290"/>
                <a:ext cx="504105" cy="18644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Rectangle: Rounded Corners 20">
              <a:extLst>
                <a:ext uri="{FF2B5EF4-FFF2-40B4-BE49-F238E27FC236}">
                  <a16:creationId xmlns:a16="http://schemas.microsoft.com/office/drawing/2014/main" id="{5E67E3FB-CB0C-B1DD-C02B-ED307A3067A1}"/>
                </a:ext>
              </a:extLst>
            </p:cNvPr>
            <p:cNvSpPr/>
            <p:nvPr/>
          </p:nvSpPr>
          <p:spPr>
            <a:xfrm rot="2911012">
              <a:off x="2965975" y="3752830"/>
              <a:ext cx="265721" cy="152281"/>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884E4C39-1559-8E92-AF91-5FD39E30E26B}"/>
                </a:ext>
              </a:extLst>
            </p:cNvPr>
            <p:cNvSpPr/>
            <p:nvPr/>
          </p:nvSpPr>
          <p:spPr>
            <a:xfrm>
              <a:off x="2440628" y="2602311"/>
              <a:ext cx="311208" cy="31120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23">
              <a:extLst>
                <a:ext uri="{FF2B5EF4-FFF2-40B4-BE49-F238E27FC236}">
                  <a16:creationId xmlns:a16="http://schemas.microsoft.com/office/drawing/2014/main" id="{5407932D-CEB3-B61D-AD57-4B8802B0D09A}"/>
                </a:ext>
              </a:extLst>
            </p:cNvPr>
            <p:cNvSpPr/>
            <p:nvPr/>
          </p:nvSpPr>
          <p:spPr>
            <a:xfrm rot="344442">
              <a:off x="3093618" y="3814700"/>
              <a:ext cx="282648" cy="152281"/>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E682A41A-A056-6F81-A285-ED47746B9BFC}"/>
              </a:ext>
            </a:extLst>
          </p:cNvPr>
          <p:cNvGrpSpPr/>
          <p:nvPr/>
        </p:nvGrpSpPr>
        <p:grpSpPr>
          <a:xfrm>
            <a:off x="8777785" y="2641600"/>
            <a:ext cx="1880433" cy="1591462"/>
            <a:chOff x="8397556" y="2571280"/>
            <a:chExt cx="1452788" cy="1229534"/>
          </a:xfrm>
        </p:grpSpPr>
        <p:sp>
          <p:nvSpPr>
            <p:cNvPr id="43" name="Round Same Side Corner Rectangle 21">
              <a:extLst>
                <a:ext uri="{FF2B5EF4-FFF2-40B4-BE49-F238E27FC236}">
                  <a16:creationId xmlns:a16="http://schemas.microsoft.com/office/drawing/2014/main" id="{B0CED43A-0934-1EBB-31E1-7CE9FB6D91A6}"/>
                </a:ext>
              </a:extLst>
            </p:cNvPr>
            <p:cNvSpPr/>
            <p:nvPr/>
          </p:nvSpPr>
          <p:spPr>
            <a:xfrm>
              <a:off x="8983195" y="3424134"/>
              <a:ext cx="372475" cy="288958"/>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212FFF5F-4395-1D75-C981-762F4C231E0C}"/>
                </a:ext>
              </a:extLst>
            </p:cNvPr>
            <p:cNvSpPr/>
            <p:nvPr/>
          </p:nvSpPr>
          <p:spPr>
            <a:xfrm>
              <a:off x="9145070" y="3013438"/>
              <a:ext cx="366284" cy="366284"/>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ound Same Side Corner Rectangle 21">
              <a:extLst>
                <a:ext uri="{FF2B5EF4-FFF2-40B4-BE49-F238E27FC236}">
                  <a16:creationId xmlns:a16="http://schemas.microsoft.com/office/drawing/2014/main" id="{CA897C17-22F4-3BFC-E71E-97774B2EA4EF}"/>
                </a:ext>
              </a:extLst>
            </p:cNvPr>
            <p:cNvSpPr/>
            <p:nvPr/>
          </p:nvSpPr>
          <p:spPr>
            <a:xfrm>
              <a:off x="8397556" y="3135472"/>
              <a:ext cx="519444" cy="634402"/>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911E878C-15F2-91F6-325E-6C0FF55752DC}"/>
                </a:ext>
              </a:extLst>
            </p:cNvPr>
            <p:cNvSpPr/>
            <p:nvPr/>
          </p:nvSpPr>
          <p:spPr>
            <a:xfrm>
              <a:off x="8537672" y="2571280"/>
              <a:ext cx="487977" cy="48797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DC6C1ACF-BFD6-ACCD-86C8-26C701D1CF8F}"/>
                </a:ext>
              </a:extLst>
            </p:cNvPr>
            <p:cNvGrpSpPr/>
            <p:nvPr/>
          </p:nvGrpSpPr>
          <p:grpSpPr>
            <a:xfrm rot="3836719">
              <a:off x="8790881" y="3217897"/>
              <a:ext cx="613879" cy="551956"/>
              <a:chOff x="1740664" y="2838458"/>
              <a:chExt cx="613879" cy="551956"/>
            </a:xfrm>
          </p:grpSpPr>
          <p:sp>
            <p:nvSpPr>
              <p:cNvPr id="50" name="Rectangle: Rounded Corners 49">
                <a:extLst>
                  <a:ext uri="{FF2B5EF4-FFF2-40B4-BE49-F238E27FC236}">
                    <a16:creationId xmlns:a16="http://schemas.microsoft.com/office/drawing/2014/main" id="{FF47A7A0-6D2B-AAFC-9FEC-56E3132A4383}"/>
                  </a:ext>
                </a:extLst>
              </p:cNvPr>
              <p:cNvSpPr/>
              <p:nvPr/>
            </p:nvSpPr>
            <p:spPr>
              <a:xfrm rot="18199991">
                <a:off x="2009269" y="2997290"/>
                <a:ext cx="504105" cy="186442"/>
              </a:xfrm>
              <a:prstGeom prst="roundRect">
                <a:avLst>
                  <a:gd name="adj" fmla="val 50000"/>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Rounded Corners 48">
                <a:extLst>
                  <a:ext uri="{FF2B5EF4-FFF2-40B4-BE49-F238E27FC236}">
                    <a16:creationId xmlns:a16="http://schemas.microsoft.com/office/drawing/2014/main" id="{20A77EAD-A0FE-7AE7-71B2-DE496D2CD8EA}"/>
                  </a:ext>
                </a:extLst>
              </p:cNvPr>
              <p:cNvSpPr/>
              <p:nvPr/>
            </p:nvSpPr>
            <p:spPr>
              <a:xfrm rot="20490745">
                <a:off x="1740664" y="3203972"/>
                <a:ext cx="504105" cy="18644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Parallelogram 53">
              <a:extLst>
                <a:ext uri="{FF2B5EF4-FFF2-40B4-BE49-F238E27FC236}">
                  <a16:creationId xmlns:a16="http://schemas.microsoft.com/office/drawing/2014/main" id="{F1145645-4D8A-ABA9-AA41-8C78D127B076}"/>
                </a:ext>
              </a:extLst>
            </p:cNvPr>
            <p:cNvSpPr/>
            <p:nvPr/>
          </p:nvSpPr>
          <p:spPr>
            <a:xfrm>
              <a:off x="9536019" y="3429000"/>
              <a:ext cx="314325" cy="340873"/>
            </a:xfrm>
            <a:prstGeom prst="parallelogram">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B25BA398-FC8F-2559-906C-C064861EA136}"/>
              </a:ext>
            </a:extLst>
          </p:cNvPr>
          <p:cNvGrpSpPr/>
          <p:nvPr/>
        </p:nvGrpSpPr>
        <p:grpSpPr>
          <a:xfrm>
            <a:off x="6485250" y="3016791"/>
            <a:ext cx="595492" cy="1214343"/>
            <a:chOff x="4162834" y="1684320"/>
            <a:chExt cx="350098" cy="713930"/>
          </a:xfrm>
          <a:solidFill>
            <a:schemeClr val="accent3">
              <a:lumMod val="75000"/>
            </a:schemeClr>
          </a:solidFill>
        </p:grpSpPr>
        <p:sp>
          <p:nvSpPr>
            <p:cNvPr id="37" name="Round Same Side Corner Rectangle 21">
              <a:extLst>
                <a:ext uri="{FF2B5EF4-FFF2-40B4-BE49-F238E27FC236}">
                  <a16:creationId xmlns:a16="http://schemas.microsoft.com/office/drawing/2014/main" id="{D0E28BED-AB92-97A5-427C-F6B5908EBCF3}"/>
                </a:ext>
              </a:extLst>
            </p:cNvPr>
            <p:cNvSpPr/>
            <p:nvPr/>
          </p:nvSpPr>
          <p:spPr>
            <a:xfrm>
              <a:off x="4162834" y="2069359"/>
              <a:ext cx="350098" cy="32889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7792FD6D-1042-1941-FA13-7E86BADE6527}"/>
                </a:ext>
              </a:extLst>
            </p:cNvPr>
            <p:cNvSpPr/>
            <p:nvPr/>
          </p:nvSpPr>
          <p:spPr>
            <a:xfrm>
              <a:off x="4181633"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Round Same Side Corner Rectangle 21">
            <a:extLst>
              <a:ext uri="{FF2B5EF4-FFF2-40B4-BE49-F238E27FC236}">
                <a16:creationId xmlns:a16="http://schemas.microsoft.com/office/drawing/2014/main" id="{9CEFA21A-63D7-D2DE-BBE1-DFB7F877A4D6}"/>
              </a:ext>
            </a:extLst>
          </p:cNvPr>
          <p:cNvSpPr/>
          <p:nvPr/>
        </p:nvSpPr>
        <p:spPr>
          <a:xfrm>
            <a:off x="5303834" y="2810189"/>
            <a:ext cx="672474" cy="1429419"/>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75F52F98-9B1C-7488-C232-C3272EFC108B}"/>
              </a:ext>
            </a:extLst>
          </p:cNvPr>
          <p:cNvSpPr/>
          <p:nvPr/>
        </p:nvSpPr>
        <p:spPr>
          <a:xfrm>
            <a:off x="5639811" y="2088953"/>
            <a:ext cx="631737" cy="63173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a:extLst>
              <a:ext uri="{FF2B5EF4-FFF2-40B4-BE49-F238E27FC236}">
                <a16:creationId xmlns:a16="http://schemas.microsoft.com/office/drawing/2014/main" id="{3D310D7E-41F9-5AF0-A8B4-0AF9A87F4EAA}"/>
              </a:ext>
            </a:extLst>
          </p:cNvPr>
          <p:cNvGrpSpPr/>
          <p:nvPr/>
        </p:nvGrpSpPr>
        <p:grpSpPr>
          <a:xfrm rot="4738653">
            <a:off x="5782552" y="2878646"/>
            <a:ext cx="794730" cy="714565"/>
            <a:chOff x="1740664" y="2838458"/>
            <a:chExt cx="613879" cy="551956"/>
          </a:xfrm>
        </p:grpSpPr>
        <p:sp>
          <p:nvSpPr>
            <p:cNvPr id="33" name="Rectangle: Rounded Corners 32">
              <a:extLst>
                <a:ext uri="{FF2B5EF4-FFF2-40B4-BE49-F238E27FC236}">
                  <a16:creationId xmlns:a16="http://schemas.microsoft.com/office/drawing/2014/main" id="{7D7FAE8F-1514-EDE2-6D23-162B32768EC2}"/>
                </a:ext>
              </a:extLst>
            </p:cNvPr>
            <p:cNvSpPr/>
            <p:nvPr/>
          </p:nvSpPr>
          <p:spPr>
            <a:xfrm rot="20490745">
              <a:off x="1740664" y="3203972"/>
              <a:ext cx="504105" cy="18644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Rounded Corners 33">
              <a:extLst>
                <a:ext uri="{FF2B5EF4-FFF2-40B4-BE49-F238E27FC236}">
                  <a16:creationId xmlns:a16="http://schemas.microsoft.com/office/drawing/2014/main" id="{9E74324D-8293-EC69-4136-20FF540A3D13}"/>
                </a:ext>
              </a:extLst>
            </p:cNvPr>
            <p:cNvSpPr/>
            <p:nvPr/>
          </p:nvSpPr>
          <p:spPr>
            <a:xfrm rot="18199991">
              <a:off x="2009269" y="2997290"/>
              <a:ext cx="504105" cy="18644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Speech Bubble: Rectangle with Corners Rounded 38">
            <a:extLst>
              <a:ext uri="{FF2B5EF4-FFF2-40B4-BE49-F238E27FC236}">
                <a16:creationId xmlns:a16="http://schemas.microsoft.com/office/drawing/2014/main" id="{0AB702D5-EE46-BD66-991B-D5BE01F070D0}"/>
              </a:ext>
            </a:extLst>
          </p:cNvPr>
          <p:cNvSpPr/>
          <p:nvPr/>
        </p:nvSpPr>
        <p:spPr>
          <a:xfrm>
            <a:off x="6629747" y="1927366"/>
            <a:ext cx="976624" cy="702932"/>
          </a:xfrm>
          <a:prstGeom prst="wedgeRoundRectCallout">
            <a:avLst>
              <a:gd name="adj1" fmla="val -75378"/>
              <a:gd name="adj2" fmla="val 21802"/>
              <a:gd name="adj3" fmla="val 1666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0" name="Group 59">
            <a:extLst>
              <a:ext uri="{FF2B5EF4-FFF2-40B4-BE49-F238E27FC236}">
                <a16:creationId xmlns:a16="http://schemas.microsoft.com/office/drawing/2014/main" id="{1981EB34-3307-A246-A611-0F4B88463C52}"/>
              </a:ext>
            </a:extLst>
          </p:cNvPr>
          <p:cNvGrpSpPr/>
          <p:nvPr/>
        </p:nvGrpSpPr>
        <p:grpSpPr>
          <a:xfrm>
            <a:off x="6711637" y="2104838"/>
            <a:ext cx="812843" cy="454644"/>
            <a:chOff x="5638800" y="3079063"/>
            <a:chExt cx="1634825" cy="914402"/>
          </a:xfrm>
          <a:solidFill>
            <a:schemeClr val="bg1"/>
          </a:solidFill>
        </p:grpSpPr>
        <p:pic>
          <p:nvPicPr>
            <p:cNvPr id="57" name="Graphic 56" descr="Raised hand with solid fill">
              <a:extLst>
                <a:ext uri="{FF2B5EF4-FFF2-40B4-BE49-F238E27FC236}">
                  <a16:creationId xmlns:a16="http://schemas.microsoft.com/office/drawing/2014/main" id="{DCD4A3E4-08FA-EE5E-88B4-83952B7CC7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8800" y="3079063"/>
              <a:ext cx="914400" cy="914400"/>
            </a:xfrm>
            <a:prstGeom prst="rect">
              <a:avLst/>
            </a:prstGeom>
          </p:spPr>
        </p:pic>
        <p:pic>
          <p:nvPicPr>
            <p:cNvPr id="59" name="Graphic 58" descr="Hand with solid fill">
              <a:extLst>
                <a:ext uri="{FF2B5EF4-FFF2-40B4-BE49-F238E27FC236}">
                  <a16:creationId xmlns:a16="http://schemas.microsoft.com/office/drawing/2014/main" id="{A7169E03-A821-F27E-B78A-7DEA6AA62B6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59225" y="3079065"/>
              <a:ext cx="914400" cy="914400"/>
            </a:xfrm>
            <a:prstGeom prst="rect">
              <a:avLst/>
            </a:prstGeom>
          </p:spPr>
        </p:pic>
      </p:grpSp>
      <p:grpSp>
        <p:nvGrpSpPr>
          <p:cNvPr id="2049" name="Group 2048">
            <a:extLst>
              <a:ext uri="{FF2B5EF4-FFF2-40B4-BE49-F238E27FC236}">
                <a16:creationId xmlns:a16="http://schemas.microsoft.com/office/drawing/2014/main" id="{E2F206DB-F58E-A4E9-4972-BA7F5A442A68}"/>
              </a:ext>
            </a:extLst>
          </p:cNvPr>
          <p:cNvGrpSpPr/>
          <p:nvPr/>
        </p:nvGrpSpPr>
        <p:grpSpPr>
          <a:xfrm>
            <a:off x="6986177" y="1990150"/>
            <a:ext cx="263106" cy="123209"/>
            <a:chOff x="7542112" y="1225245"/>
            <a:chExt cx="351242" cy="258158"/>
          </a:xfrm>
        </p:grpSpPr>
        <p:sp>
          <p:nvSpPr>
            <p:cNvPr id="61" name="Rectangle 60">
              <a:extLst>
                <a:ext uri="{FF2B5EF4-FFF2-40B4-BE49-F238E27FC236}">
                  <a16:creationId xmlns:a16="http://schemas.microsoft.com/office/drawing/2014/main" id="{E5733ECB-625A-FEB5-2DB7-394294DC865D}"/>
                </a:ext>
              </a:extLst>
            </p:cNvPr>
            <p:cNvSpPr/>
            <p:nvPr/>
          </p:nvSpPr>
          <p:spPr>
            <a:xfrm>
              <a:off x="7685562" y="1225245"/>
              <a:ext cx="45720" cy="191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AA574761-3E76-2BEB-0D57-46F4ABD7D8C8}"/>
                </a:ext>
              </a:extLst>
            </p:cNvPr>
            <p:cNvSpPr/>
            <p:nvPr/>
          </p:nvSpPr>
          <p:spPr>
            <a:xfrm rot="1034900">
              <a:off x="7847634" y="1272918"/>
              <a:ext cx="45720" cy="191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CF162D6E-6917-BB5B-5A25-3F6536A4A411}"/>
                </a:ext>
              </a:extLst>
            </p:cNvPr>
            <p:cNvSpPr/>
            <p:nvPr/>
          </p:nvSpPr>
          <p:spPr>
            <a:xfrm rot="20072803">
              <a:off x="7542112" y="1292190"/>
              <a:ext cx="45720" cy="191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41677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6CC884-A807-6BE4-30D8-D1A8732126BF}"/>
              </a:ext>
            </a:extLst>
          </p:cNvPr>
          <p:cNvSpPr>
            <a:spLocks noGrp="1"/>
          </p:cNvSpPr>
          <p:nvPr>
            <p:ph type="title"/>
          </p:nvPr>
        </p:nvSpPr>
        <p:spPr/>
        <p:txBody>
          <a:bodyPr/>
          <a:lstStyle/>
          <a:p>
            <a:r>
              <a:rPr lang="en-US" dirty="0">
                <a:latin typeface="+mj-lt"/>
              </a:rPr>
              <a:t>Jouer avec des enfants</a:t>
            </a:r>
          </a:p>
        </p:txBody>
      </p:sp>
      <p:sp>
        <p:nvSpPr>
          <p:cNvPr id="7" name="TextBox 6">
            <a:extLst>
              <a:ext uri="{FF2B5EF4-FFF2-40B4-BE49-F238E27FC236}">
                <a16:creationId xmlns:a16="http://schemas.microsoft.com/office/drawing/2014/main" id="{C14E911B-C1CB-CDDB-56C8-48C0A47BDC94}"/>
              </a:ext>
            </a:extLst>
          </p:cNvPr>
          <p:cNvSpPr txBox="1"/>
          <p:nvPr/>
        </p:nvSpPr>
        <p:spPr>
          <a:xfrm>
            <a:off x="5347484" y="2274838"/>
            <a:ext cx="5752316" cy="2308324"/>
          </a:xfrm>
          <a:prstGeom prst="rect">
            <a:avLst/>
          </a:prstGeom>
          <a:noFill/>
        </p:spPr>
        <p:txBody>
          <a:bodyPr wrap="square">
            <a:spAutoFit/>
          </a:bodyPr>
          <a:lstStyle/>
          <a:p>
            <a:r>
              <a:rPr lang="en-US" sz="3600" b="1" dirty="0">
                <a:solidFill>
                  <a:schemeClr val="tx1"/>
                </a:solidFill>
                <a:latin typeface="+mj-lt"/>
                <a:cs typeface="Calibri" panose="020F0502020204030204" pitchFamily="34" charset="0"/>
              </a:rPr>
              <a:t>Comment le fait de jouer avec les enfants peut-il favoriser leur développement et leur comportement positifs ?</a:t>
            </a:r>
          </a:p>
        </p:txBody>
      </p:sp>
      <p:grpSp>
        <p:nvGrpSpPr>
          <p:cNvPr id="4" name="Group 9">
            <a:extLst>
              <a:ext uri="{FF2B5EF4-FFF2-40B4-BE49-F238E27FC236}">
                <a16:creationId xmlns:a16="http://schemas.microsoft.com/office/drawing/2014/main" id="{0ED0C285-5EFF-2E82-FBA2-C95F6D5B396C}"/>
              </a:ext>
            </a:extLst>
          </p:cNvPr>
          <p:cNvGrpSpPr/>
          <p:nvPr/>
        </p:nvGrpSpPr>
        <p:grpSpPr>
          <a:xfrm>
            <a:off x="1384910" y="2285382"/>
            <a:ext cx="3056462" cy="2317583"/>
            <a:chOff x="1117683" y="2194390"/>
            <a:chExt cx="3415887" cy="2678824"/>
          </a:xfrm>
          <a:solidFill>
            <a:schemeClr val="accent3">
              <a:lumMod val="75000"/>
            </a:schemeClr>
          </a:solidFill>
        </p:grpSpPr>
        <p:sp>
          <p:nvSpPr>
            <p:cNvPr id="5" name="Speech Bubble: Rectangle with Corners Rounded 6">
              <a:extLst>
                <a:ext uri="{FF2B5EF4-FFF2-40B4-BE49-F238E27FC236}">
                  <a16:creationId xmlns:a16="http://schemas.microsoft.com/office/drawing/2014/main" id="{516CEE7A-A90D-5C87-D186-95A12D52630D}"/>
                </a:ext>
              </a:extLst>
            </p:cNvPr>
            <p:cNvSpPr/>
            <p:nvPr/>
          </p:nvSpPr>
          <p:spPr>
            <a:xfrm>
              <a:off x="1117683" y="2194390"/>
              <a:ext cx="1792248" cy="1200806"/>
            </a:xfrm>
            <a:prstGeom prst="wedgeRoundRectCallout">
              <a:avLst>
                <a:gd name="adj1" fmla="val 19938"/>
                <a:gd name="adj2" fmla="val 69216"/>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6" name="Speech Bubble: Rectangle with Corners Rounded 7">
              <a:extLst>
                <a:ext uri="{FF2B5EF4-FFF2-40B4-BE49-F238E27FC236}">
                  <a16:creationId xmlns:a16="http://schemas.microsoft.com/office/drawing/2014/main" id="{78DAADB2-F7B6-842D-18AA-FE8E9FDEBE20}"/>
                </a:ext>
              </a:extLst>
            </p:cNvPr>
            <p:cNvSpPr/>
            <p:nvPr/>
          </p:nvSpPr>
          <p:spPr>
            <a:xfrm>
              <a:off x="3240911" y="3671195"/>
              <a:ext cx="1292659" cy="866081"/>
            </a:xfrm>
            <a:prstGeom prst="wedgeRoundRectCallout">
              <a:avLst>
                <a:gd name="adj1" fmla="val -20501"/>
                <a:gd name="adj2" fmla="val 64241"/>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8" name="Speech Bubble: Rectangle with Corners Rounded 8">
              <a:extLst>
                <a:ext uri="{FF2B5EF4-FFF2-40B4-BE49-F238E27FC236}">
                  <a16:creationId xmlns:a16="http://schemas.microsoft.com/office/drawing/2014/main" id="{353BF407-C540-7D89-501C-BA20A4EED7B8}"/>
                </a:ext>
              </a:extLst>
            </p:cNvPr>
            <p:cNvSpPr/>
            <p:nvPr/>
          </p:nvSpPr>
          <p:spPr>
            <a:xfrm>
              <a:off x="1747778" y="4229639"/>
              <a:ext cx="1097717" cy="643575"/>
            </a:xfrm>
            <a:prstGeom prst="wedgeRoundRectCallout">
              <a:avLst>
                <a:gd name="adj1" fmla="val -20501"/>
                <a:gd name="adj2" fmla="val 84025"/>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spTree>
    <p:extLst>
      <p:ext uri="{BB962C8B-B14F-4D97-AF65-F5344CB8AC3E}">
        <p14:creationId xmlns:p14="http://schemas.microsoft.com/office/powerpoint/2010/main" val="2136163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8F19A-A570-0E2C-A5DB-5170E6ACAAA9}"/>
              </a:ext>
            </a:extLst>
          </p:cNvPr>
          <p:cNvSpPr>
            <a:spLocks noGrp="1"/>
          </p:cNvSpPr>
          <p:nvPr>
            <p:ph type="title"/>
          </p:nvPr>
        </p:nvSpPr>
        <p:spPr/>
        <p:txBody>
          <a:bodyPr>
            <a:normAutofit fontScale="90000"/>
          </a:bodyPr>
          <a:lstStyle/>
          <a:p>
            <a:r>
              <a:rPr lang="en-US" dirty="0">
                <a:latin typeface="+mj-lt"/>
              </a:rPr>
              <a:t>Qu'apprennent les enfants et les parents à travers le jeu ?</a:t>
            </a:r>
          </a:p>
        </p:txBody>
      </p:sp>
      <p:sp>
        <p:nvSpPr>
          <p:cNvPr id="8" name="TextBox 7">
            <a:extLst>
              <a:ext uri="{FF2B5EF4-FFF2-40B4-BE49-F238E27FC236}">
                <a16:creationId xmlns:a16="http://schemas.microsoft.com/office/drawing/2014/main" id="{C59A008E-416C-9A21-2C9B-B2B021B9978F}"/>
              </a:ext>
            </a:extLst>
          </p:cNvPr>
          <p:cNvSpPr txBox="1"/>
          <p:nvPr/>
        </p:nvSpPr>
        <p:spPr>
          <a:xfrm>
            <a:off x="8092707" y="2324738"/>
            <a:ext cx="3486983" cy="2554545"/>
          </a:xfrm>
          <a:prstGeom prst="rect">
            <a:avLst/>
          </a:prstGeom>
          <a:noFill/>
        </p:spPr>
        <p:txBody>
          <a:bodyPr wrap="square">
            <a:spAutoFit/>
          </a:bodyPr>
          <a:lstStyle/>
          <a:p>
            <a:r>
              <a:rPr lang="en-US" sz="2000" b="1" i="0" dirty="0">
                <a:effectLst/>
                <a:latin typeface="+mj-lt"/>
                <a:cs typeface="Calibri" panose="020F0502020204030204" pitchFamily="34" charset="0"/>
              </a:rPr>
              <a:t>Les enfants </a:t>
            </a:r>
            <a:r>
              <a:rPr lang="en-US" sz="2000" b="0" i="0" dirty="0">
                <a:effectLst/>
                <a:latin typeface="+mj-lt"/>
                <a:cs typeface="Calibri" panose="020F0502020204030204" pitchFamily="34" charset="0"/>
              </a:rPr>
              <a:t>acquièrent des compétences sociales, telles que le tour de rôle et le partage.</a:t>
            </a:r>
          </a:p>
          <a:p>
            <a:endParaRPr lang="en-US" sz="2000" b="0" i="0" dirty="0">
              <a:effectLst/>
              <a:latin typeface="+mj-lt"/>
              <a:cs typeface="Calibri" panose="020F0502020204030204" pitchFamily="34" charset="0"/>
            </a:endParaRPr>
          </a:p>
          <a:p>
            <a:pPr marL="342900" indent="-342900">
              <a:buFont typeface="Arial" panose="020B0604020202020204" pitchFamily="34" charset="0"/>
              <a:buChar char="•"/>
            </a:pPr>
            <a:endParaRPr lang="en-US" sz="2000" b="0" i="0" dirty="0">
              <a:effectLst/>
              <a:latin typeface="+mj-lt"/>
              <a:cs typeface="Calibri" panose="020F0502020204030204" pitchFamily="34" charset="0"/>
            </a:endParaRPr>
          </a:p>
          <a:p>
            <a:r>
              <a:rPr lang="en-US" sz="2000" b="1" i="0" dirty="0">
                <a:effectLst/>
                <a:latin typeface="+mj-lt"/>
                <a:cs typeface="Calibri" panose="020F0502020204030204" pitchFamily="34" charset="0"/>
              </a:rPr>
              <a:t>Les enfants </a:t>
            </a:r>
            <a:r>
              <a:rPr lang="en-US" sz="2000" b="0" i="0" dirty="0">
                <a:effectLst/>
                <a:latin typeface="+mj-lt"/>
                <a:cs typeface="Calibri" panose="020F0502020204030204" pitchFamily="34" charset="0"/>
              </a:rPr>
              <a:t>apprennent à utiliser leur imagination - le jeu favorise la créativité !</a:t>
            </a:r>
            <a:endParaRPr lang="en-US" sz="2000" dirty="0">
              <a:latin typeface="+mj-lt"/>
              <a:cs typeface="Calibri" panose="020F0502020204030204" pitchFamily="34" charset="0"/>
            </a:endParaRPr>
          </a:p>
        </p:txBody>
      </p:sp>
      <p:grpSp>
        <p:nvGrpSpPr>
          <p:cNvPr id="4" name="Group 3">
            <a:extLst>
              <a:ext uri="{FF2B5EF4-FFF2-40B4-BE49-F238E27FC236}">
                <a16:creationId xmlns:a16="http://schemas.microsoft.com/office/drawing/2014/main" id="{FE8B59EC-8B3E-AF5A-386B-4C693ECC0B61}"/>
              </a:ext>
            </a:extLst>
          </p:cNvPr>
          <p:cNvGrpSpPr/>
          <p:nvPr/>
        </p:nvGrpSpPr>
        <p:grpSpPr>
          <a:xfrm>
            <a:off x="4781582" y="2567161"/>
            <a:ext cx="2773980" cy="2168604"/>
            <a:chOff x="1460651" y="2564185"/>
            <a:chExt cx="2143125" cy="1675423"/>
          </a:xfrm>
        </p:grpSpPr>
        <p:grpSp>
          <p:nvGrpSpPr>
            <p:cNvPr id="5" name="Group 4">
              <a:extLst>
                <a:ext uri="{FF2B5EF4-FFF2-40B4-BE49-F238E27FC236}">
                  <a16:creationId xmlns:a16="http://schemas.microsoft.com/office/drawing/2014/main" id="{21E0E411-AE4C-CF57-469F-FA458C4E58C4}"/>
                </a:ext>
              </a:extLst>
            </p:cNvPr>
            <p:cNvGrpSpPr/>
            <p:nvPr/>
          </p:nvGrpSpPr>
          <p:grpSpPr>
            <a:xfrm>
              <a:off x="3143796" y="3295059"/>
              <a:ext cx="459980" cy="938003"/>
              <a:chOff x="4162834" y="1684320"/>
              <a:chExt cx="350098" cy="713930"/>
            </a:xfrm>
            <a:solidFill>
              <a:schemeClr val="accent3">
                <a:lumMod val="75000"/>
              </a:schemeClr>
            </a:solidFill>
          </p:grpSpPr>
          <p:sp>
            <p:nvSpPr>
              <p:cNvPr id="16" name="Round Same Side Corner Rectangle 21">
                <a:extLst>
                  <a:ext uri="{FF2B5EF4-FFF2-40B4-BE49-F238E27FC236}">
                    <a16:creationId xmlns:a16="http://schemas.microsoft.com/office/drawing/2014/main" id="{FC5782C8-5782-3DB5-3B32-C0D3A6B91AE8}"/>
                  </a:ext>
                </a:extLst>
              </p:cNvPr>
              <p:cNvSpPr/>
              <p:nvPr/>
            </p:nvSpPr>
            <p:spPr>
              <a:xfrm>
                <a:off x="4162834" y="2069359"/>
                <a:ext cx="350098" cy="32889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F4327E64-EAD8-0F46-ADE9-3B0A7BB288FC}"/>
                  </a:ext>
                </a:extLst>
              </p:cNvPr>
              <p:cNvSpPr/>
              <p:nvPr/>
            </p:nvSpPr>
            <p:spPr>
              <a:xfrm>
                <a:off x="4181633"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96F0F777-8D55-33CC-B1A3-33E58EBDD936}"/>
                </a:ext>
              </a:extLst>
            </p:cNvPr>
            <p:cNvGrpSpPr/>
            <p:nvPr/>
          </p:nvGrpSpPr>
          <p:grpSpPr>
            <a:xfrm>
              <a:off x="1460651" y="2564185"/>
              <a:ext cx="519444" cy="1675423"/>
              <a:chOff x="4045582" y="1684320"/>
              <a:chExt cx="350098" cy="1129211"/>
            </a:xfrm>
            <a:solidFill>
              <a:schemeClr val="accent3">
                <a:lumMod val="75000"/>
              </a:schemeClr>
            </a:solidFill>
          </p:grpSpPr>
          <p:sp>
            <p:nvSpPr>
              <p:cNvPr id="14" name="Round Same Side Corner Rectangle 21">
                <a:extLst>
                  <a:ext uri="{FF2B5EF4-FFF2-40B4-BE49-F238E27FC236}">
                    <a16:creationId xmlns:a16="http://schemas.microsoft.com/office/drawing/2014/main" id="{86489005-8768-AB36-FFDC-FBE118B976A4}"/>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50268721-69B9-D9BC-1F28-4B31B117983D}"/>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79F4645B-3DCE-0E51-B6CF-DA6ACA422A8E}"/>
                </a:ext>
              </a:extLst>
            </p:cNvPr>
            <p:cNvGrpSpPr/>
            <p:nvPr/>
          </p:nvGrpSpPr>
          <p:grpSpPr>
            <a:xfrm rot="1111982">
              <a:off x="1740664" y="2838458"/>
              <a:ext cx="613879" cy="551956"/>
              <a:chOff x="1740664" y="2838458"/>
              <a:chExt cx="613879" cy="551956"/>
            </a:xfrm>
          </p:grpSpPr>
          <p:sp>
            <p:nvSpPr>
              <p:cNvPr id="12" name="Rectangle: Rounded Corners 11">
                <a:extLst>
                  <a:ext uri="{FF2B5EF4-FFF2-40B4-BE49-F238E27FC236}">
                    <a16:creationId xmlns:a16="http://schemas.microsoft.com/office/drawing/2014/main" id="{E7139741-8514-778B-CAE0-C2E22D1FBC90}"/>
                  </a:ext>
                </a:extLst>
              </p:cNvPr>
              <p:cNvSpPr/>
              <p:nvPr/>
            </p:nvSpPr>
            <p:spPr>
              <a:xfrm rot="20490745">
                <a:off x="1740664" y="3203972"/>
                <a:ext cx="504105" cy="18644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7FBA843D-6497-808C-4D74-F00C98211F0A}"/>
                  </a:ext>
                </a:extLst>
              </p:cNvPr>
              <p:cNvSpPr/>
              <p:nvPr/>
            </p:nvSpPr>
            <p:spPr>
              <a:xfrm rot="18199991">
                <a:off x="2009269" y="2997290"/>
                <a:ext cx="504105" cy="18644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Rectangle: Rounded Corners 8">
              <a:extLst>
                <a:ext uri="{FF2B5EF4-FFF2-40B4-BE49-F238E27FC236}">
                  <a16:creationId xmlns:a16="http://schemas.microsoft.com/office/drawing/2014/main" id="{D69C74CC-39C0-0ADB-4336-74FD515E1473}"/>
                </a:ext>
              </a:extLst>
            </p:cNvPr>
            <p:cNvSpPr/>
            <p:nvPr/>
          </p:nvSpPr>
          <p:spPr>
            <a:xfrm rot="2911012">
              <a:off x="2965975" y="3752830"/>
              <a:ext cx="265721" cy="152281"/>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83782F20-90E0-6C7E-89C3-821B48B75DF9}"/>
                </a:ext>
              </a:extLst>
            </p:cNvPr>
            <p:cNvSpPr/>
            <p:nvPr/>
          </p:nvSpPr>
          <p:spPr>
            <a:xfrm>
              <a:off x="2440628" y="2602311"/>
              <a:ext cx="311208" cy="31120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4C920958-7B48-C21E-B391-92368DB0C2B4}"/>
                </a:ext>
              </a:extLst>
            </p:cNvPr>
            <p:cNvSpPr/>
            <p:nvPr/>
          </p:nvSpPr>
          <p:spPr>
            <a:xfrm rot="344442">
              <a:off x="3093618" y="3814700"/>
              <a:ext cx="282648" cy="152281"/>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Box 17">
            <a:extLst>
              <a:ext uri="{FF2B5EF4-FFF2-40B4-BE49-F238E27FC236}">
                <a16:creationId xmlns:a16="http://schemas.microsoft.com/office/drawing/2014/main" id="{7FAC3976-4A30-A71E-2B2B-2646E819ED5D}"/>
              </a:ext>
            </a:extLst>
          </p:cNvPr>
          <p:cNvSpPr txBox="1"/>
          <p:nvPr/>
        </p:nvSpPr>
        <p:spPr>
          <a:xfrm>
            <a:off x="1098653" y="1709184"/>
            <a:ext cx="3174660" cy="3170099"/>
          </a:xfrm>
          <a:prstGeom prst="rect">
            <a:avLst/>
          </a:prstGeom>
          <a:noFill/>
        </p:spPr>
        <p:txBody>
          <a:bodyPr wrap="square">
            <a:spAutoFit/>
          </a:bodyPr>
          <a:lstStyle/>
          <a:p>
            <a:r>
              <a:rPr lang="en-US" sz="2000" b="1" i="0" dirty="0">
                <a:effectLst/>
                <a:latin typeface="+mj-lt"/>
                <a:cs typeface="Calibri" panose="020F0502020204030204" pitchFamily="34" charset="0"/>
              </a:rPr>
              <a:t>Les parents </a:t>
            </a:r>
            <a:r>
              <a:rPr lang="en-US" sz="2000" b="0" i="0" dirty="0">
                <a:effectLst/>
                <a:latin typeface="+mj-lt"/>
                <a:cs typeface="Calibri" panose="020F0502020204030204" pitchFamily="34" charset="0"/>
              </a:rPr>
              <a:t>en apprennent davantage sur les goûts et les préférences, les compétences et les aptitudes de leurs enfants.</a:t>
            </a:r>
          </a:p>
          <a:p>
            <a:pPr marL="342900" indent="-342900">
              <a:buFont typeface="Arial" panose="020B0604020202020204" pitchFamily="34" charset="0"/>
              <a:buChar char="•"/>
            </a:pPr>
            <a:endParaRPr lang="en-US" sz="2000" b="0" i="0" dirty="0">
              <a:effectLst/>
              <a:latin typeface="+mj-lt"/>
              <a:cs typeface="Calibri" panose="020F0502020204030204" pitchFamily="34" charset="0"/>
            </a:endParaRPr>
          </a:p>
          <a:p>
            <a:r>
              <a:rPr lang="en-US" sz="2000" b="1" i="0" dirty="0">
                <a:effectLst/>
                <a:latin typeface="+mj-lt"/>
                <a:cs typeface="Calibri" panose="020F0502020204030204" pitchFamily="34" charset="0"/>
              </a:rPr>
              <a:t>Les parents qui </a:t>
            </a:r>
            <a:r>
              <a:rPr lang="en-US" sz="2000" b="0" i="0" dirty="0">
                <a:effectLst/>
                <a:latin typeface="+mj-lt"/>
                <a:cs typeface="Calibri" panose="020F0502020204030204" pitchFamily="34" charset="0"/>
              </a:rPr>
              <a:t>jouent avec leurs enfants améliorent l'estime de soi de ces derniers ; les enfants se sentent importants pour leurs parents !</a:t>
            </a:r>
            <a:endParaRPr lang="en-US" sz="2000" dirty="0">
              <a:latin typeface="+mj-lt"/>
              <a:cs typeface="Calibri" panose="020F0502020204030204" pitchFamily="34" charset="0"/>
            </a:endParaRPr>
          </a:p>
        </p:txBody>
      </p:sp>
    </p:spTree>
    <p:extLst>
      <p:ext uri="{BB962C8B-B14F-4D97-AF65-F5344CB8AC3E}">
        <p14:creationId xmlns:p14="http://schemas.microsoft.com/office/powerpoint/2010/main" val="2516175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244"/>
        <p:cNvGrpSpPr/>
        <p:nvPr/>
      </p:nvGrpSpPr>
      <p:grpSpPr>
        <a:xfrm>
          <a:off x="0" y="0"/>
          <a:ext cx="0" cy="0"/>
          <a:chOff x="0" y="0"/>
          <a:chExt cx="0" cy="0"/>
        </a:xfrm>
      </p:grpSpPr>
      <p:sp>
        <p:nvSpPr>
          <p:cNvPr id="2" name="Title 72">
            <a:extLst>
              <a:ext uri="{FF2B5EF4-FFF2-40B4-BE49-F238E27FC236}">
                <a16:creationId xmlns:a16="http://schemas.microsoft.com/office/drawing/2014/main" id="{8640D637-454A-8841-E605-F13365573E21}"/>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Conseils de facilitation</a:t>
            </a:r>
            <a:endParaRPr lang="en-CA" sz="5400" b="1" dirty="0">
              <a:solidFill>
                <a:schemeClr val="bg1">
                  <a:lumMod val="75000"/>
                </a:schemeClr>
              </a:solidFill>
            </a:endParaRPr>
          </a:p>
        </p:txBody>
      </p:sp>
    </p:spTree>
    <p:extLst>
      <p:ext uri="{BB962C8B-B14F-4D97-AF65-F5344CB8AC3E}">
        <p14:creationId xmlns:p14="http://schemas.microsoft.com/office/powerpoint/2010/main" val="1775305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C122B28-15D4-27FE-68A3-77D024CC78D2}"/>
              </a:ext>
            </a:extLst>
          </p:cNvPr>
          <p:cNvGrpSpPr/>
          <p:nvPr/>
        </p:nvGrpSpPr>
        <p:grpSpPr>
          <a:xfrm>
            <a:off x="1243420" y="2182690"/>
            <a:ext cx="2655992" cy="2775362"/>
            <a:chOff x="7345680" y="2484120"/>
            <a:chExt cx="904240" cy="944880"/>
          </a:xfrm>
        </p:grpSpPr>
        <p:sp>
          <p:nvSpPr>
            <p:cNvPr id="19" name="Oval 18">
              <a:extLst>
                <a:ext uri="{FF2B5EF4-FFF2-40B4-BE49-F238E27FC236}">
                  <a16:creationId xmlns:a16="http://schemas.microsoft.com/office/drawing/2014/main" id="{3C59921A-2518-4818-7255-9C1BE5C1B9A7}"/>
                </a:ext>
              </a:extLst>
            </p:cNvPr>
            <p:cNvSpPr/>
            <p:nvPr/>
          </p:nvSpPr>
          <p:spPr>
            <a:xfrm>
              <a:off x="7345680" y="2484120"/>
              <a:ext cx="904240" cy="94488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L-Shape 19">
              <a:extLst>
                <a:ext uri="{FF2B5EF4-FFF2-40B4-BE49-F238E27FC236}">
                  <a16:creationId xmlns:a16="http://schemas.microsoft.com/office/drawing/2014/main" id="{8BFB4E36-D7B8-8299-7CBE-D3F8EC914A61}"/>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F5DD678A-C139-81F0-8D8C-B2FC6F0331FA}"/>
              </a:ext>
            </a:extLst>
          </p:cNvPr>
          <p:cNvSpPr>
            <a:spLocks noGrp="1"/>
          </p:cNvSpPr>
          <p:nvPr>
            <p:ph type="title"/>
          </p:nvPr>
        </p:nvSpPr>
        <p:spPr/>
        <p:txBody>
          <a:bodyPr>
            <a:normAutofit fontScale="90000"/>
          </a:bodyPr>
          <a:lstStyle/>
          <a:p>
            <a:r>
              <a:rPr lang="en-US" dirty="0">
                <a:latin typeface="+mj-lt"/>
              </a:rPr>
              <a:t>Conseils sur la façon dont les parents/aidants peuvent jouer avec les enfants</a:t>
            </a:r>
          </a:p>
        </p:txBody>
      </p:sp>
      <p:sp>
        <p:nvSpPr>
          <p:cNvPr id="4" name="TextBox 3">
            <a:extLst>
              <a:ext uri="{FF2B5EF4-FFF2-40B4-BE49-F238E27FC236}">
                <a16:creationId xmlns:a16="http://schemas.microsoft.com/office/drawing/2014/main" id="{9146A7BF-70A5-7F2A-B453-FBFDADE760D8}"/>
              </a:ext>
            </a:extLst>
          </p:cNvPr>
          <p:cNvSpPr txBox="1"/>
          <p:nvPr/>
        </p:nvSpPr>
        <p:spPr>
          <a:xfrm>
            <a:off x="4484333" y="1376175"/>
            <a:ext cx="7027012" cy="4770537"/>
          </a:xfrm>
          <a:prstGeom prst="rect">
            <a:avLst/>
          </a:prstGeom>
          <a:noFill/>
        </p:spPr>
        <p:txBody>
          <a:bodyPr wrap="square">
            <a:spAutoFit/>
          </a:bodyPr>
          <a:lstStyle/>
          <a:p>
            <a:pPr marL="342900" indent="-342900">
              <a:buFont typeface="Arial" panose="020B0604020202020204" pitchFamily="34" charset="0"/>
              <a:buChar char="•"/>
            </a:pPr>
            <a:r>
              <a:rPr lang="en-US" sz="1900" b="0" i="0" dirty="0">
                <a:effectLst/>
                <a:latin typeface="+mj-lt"/>
                <a:cs typeface="Calibri" panose="020F0502020204030204" pitchFamily="34" charset="0"/>
              </a:rPr>
              <a:t>Asseyez-vous près de votre enfant et à sa hauteur.</a:t>
            </a:r>
          </a:p>
          <a:p>
            <a:pPr marL="342900" indent="-342900">
              <a:buFont typeface="Arial" panose="020B0604020202020204" pitchFamily="34" charset="0"/>
              <a:buChar char="•"/>
            </a:pPr>
            <a:r>
              <a:rPr lang="en-US" sz="1900" b="0" i="0" dirty="0">
                <a:effectLst/>
                <a:latin typeface="+mj-lt"/>
                <a:cs typeface="Calibri" panose="020F0502020204030204" pitchFamily="34" charset="0"/>
              </a:rPr>
              <a:t>Suivez l'exemple de votre enfant et tenez compte de ses suggestions de jeux.</a:t>
            </a:r>
          </a:p>
          <a:p>
            <a:pPr marL="342900" indent="-342900">
              <a:buFont typeface="Arial" panose="020B0604020202020204" pitchFamily="34" charset="0"/>
              <a:buChar char="•"/>
            </a:pPr>
            <a:r>
              <a:rPr lang="en-US" sz="1900" b="0" i="0" dirty="0">
                <a:effectLst/>
                <a:latin typeface="+mj-lt"/>
                <a:cs typeface="Calibri" panose="020F0502020204030204" pitchFamily="34" charset="0"/>
              </a:rPr>
              <a:t>Adaptez le rythme du jeu au niveau de développement de votre enfant.</a:t>
            </a:r>
          </a:p>
          <a:p>
            <a:pPr marL="342900" indent="-342900">
              <a:buFont typeface="Arial" panose="020B0604020202020204" pitchFamily="34" charset="0"/>
              <a:buChar char="•"/>
            </a:pPr>
            <a:r>
              <a:rPr lang="en-US" sz="1900" b="0" i="0" dirty="0">
                <a:effectLst/>
                <a:latin typeface="+mj-lt"/>
                <a:cs typeface="Calibri" panose="020F0502020204030204" pitchFamily="34" charset="0"/>
              </a:rPr>
              <a:t>Amusez-vous et riez ensemble !</a:t>
            </a:r>
          </a:p>
          <a:p>
            <a:pPr marL="342900" indent="-342900">
              <a:buFont typeface="Arial" panose="020B0604020202020204" pitchFamily="34" charset="0"/>
              <a:buChar char="•"/>
            </a:pPr>
            <a:r>
              <a:rPr lang="en-US" sz="1900" b="0" i="0" dirty="0">
                <a:effectLst/>
                <a:latin typeface="+mj-lt"/>
                <a:cs typeface="Calibri" panose="020F0502020204030204" pitchFamily="34" charset="0"/>
              </a:rPr>
              <a:t>Encourager la créativité</a:t>
            </a:r>
          </a:p>
          <a:p>
            <a:pPr marL="342900" indent="-342900">
              <a:buFont typeface="Arial" panose="020B0604020202020204" pitchFamily="34" charset="0"/>
              <a:buChar char="•"/>
            </a:pPr>
            <a:r>
              <a:rPr lang="en-US" sz="1900" b="0" i="0" dirty="0">
                <a:effectLst/>
                <a:latin typeface="+mj-lt"/>
                <a:cs typeface="Calibri" panose="020F0502020204030204" pitchFamily="34" charset="0"/>
              </a:rPr>
              <a:t>Explorer les rêves et les espoirs pour l'avenir grâce à l'imagination</a:t>
            </a:r>
          </a:p>
          <a:p>
            <a:pPr marL="342900" indent="-342900">
              <a:buFont typeface="Arial" panose="020B0604020202020204" pitchFamily="34" charset="0"/>
              <a:buChar char="•"/>
            </a:pPr>
            <a:r>
              <a:rPr lang="en-US" sz="1900" b="0" i="0" dirty="0">
                <a:effectLst/>
                <a:latin typeface="+mj-lt"/>
                <a:cs typeface="Calibri" panose="020F0502020204030204" pitchFamily="34" charset="0"/>
              </a:rPr>
              <a:t>Décrire et parler de ce que font les enfants</a:t>
            </a:r>
          </a:p>
          <a:p>
            <a:pPr marL="342900" indent="-342900">
              <a:buFont typeface="Arial" panose="020B0604020202020204" pitchFamily="34" charset="0"/>
              <a:buChar char="•"/>
            </a:pPr>
            <a:r>
              <a:rPr lang="en-US" sz="1900" b="0" i="0" dirty="0">
                <a:effectLst/>
                <a:latin typeface="+mj-lt"/>
                <a:cs typeface="Calibri" panose="020F0502020204030204" pitchFamily="34" charset="0"/>
              </a:rPr>
              <a:t>Encourager les jeux positifs entre pairs et entre frères et sœurs</a:t>
            </a:r>
          </a:p>
          <a:p>
            <a:pPr marL="342900" indent="-342900">
              <a:buFont typeface="Arial" panose="020B0604020202020204" pitchFamily="34" charset="0"/>
              <a:buChar char="•"/>
            </a:pPr>
            <a:r>
              <a:rPr lang="en-US" sz="1900" b="0" i="0" dirty="0">
                <a:effectLst/>
                <a:latin typeface="+mj-lt"/>
                <a:cs typeface="Calibri" panose="020F0502020204030204" pitchFamily="34" charset="0"/>
              </a:rPr>
              <a:t>Encourager la résolution autonome de problèmes</a:t>
            </a:r>
          </a:p>
          <a:p>
            <a:pPr marL="342900" indent="-342900">
              <a:buFont typeface="Arial" panose="020B0604020202020204" pitchFamily="34" charset="0"/>
              <a:buChar char="•"/>
            </a:pPr>
            <a:r>
              <a:rPr lang="en-US" sz="1900" b="0" i="0" dirty="0">
                <a:effectLst/>
                <a:latin typeface="+mj-lt"/>
                <a:cs typeface="Calibri" panose="020F0502020204030204" pitchFamily="34" charset="0"/>
              </a:rPr>
              <a:t>Accorder une attention positive et approuver le jeu</a:t>
            </a:r>
          </a:p>
          <a:p>
            <a:pPr marL="342900" indent="-342900">
              <a:buFont typeface="Arial" panose="020B0604020202020204" pitchFamily="34" charset="0"/>
              <a:buChar char="•"/>
            </a:pPr>
            <a:r>
              <a:rPr lang="en-US" sz="1900" b="0" i="0" dirty="0">
                <a:effectLst/>
                <a:latin typeface="+mj-lt"/>
                <a:cs typeface="Calibri" panose="020F0502020204030204" pitchFamily="34" charset="0"/>
              </a:rPr>
              <a:t>Arrêter immédiatement le jeu inapproprié</a:t>
            </a:r>
          </a:p>
          <a:p>
            <a:pPr marL="342900" indent="-342900">
              <a:buFont typeface="Arial" panose="020B0604020202020204" pitchFamily="34" charset="0"/>
              <a:buChar char="•"/>
            </a:pPr>
            <a:r>
              <a:rPr lang="en-US" sz="1900" b="0" i="0" dirty="0">
                <a:effectLst/>
                <a:latin typeface="+mj-lt"/>
                <a:cs typeface="Calibri" panose="020F0502020204030204" pitchFamily="34" charset="0"/>
              </a:rPr>
              <a:t>Éviter les luttes de pouvoir</a:t>
            </a:r>
            <a:endParaRPr lang="en-US" sz="1900" dirty="0">
              <a:latin typeface="+mj-lt"/>
              <a:cs typeface="Calibri" panose="020F0502020204030204" pitchFamily="34" charset="0"/>
            </a:endParaRPr>
          </a:p>
        </p:txBody>
      </p:sp>
      <p:grpSp>
        <p:nvGrpSpPr>
          <p:cNvPr id="3" name="Group 2">
            <a:extLst>
              <a:ext uri="{FF2B5EF4-FFF2-40B4-BE49-F238E27FC236}">
                <a16:creationId xmlns:a16="http://schemas.microsoft.com/office/drawing/2014/main" id="{38E5F2CE-A8C7-55E5-1C0F-B4A626FD7047}"/>
              </a:ext>
            </a:extLst>
          </p:cNvPr>
          <p:cNvGrpSpPr/>
          <p:nvPr/>
        </p:nvGrpSpPr>
        <p:grpSpPr>
          <a:xfrm>
            <a:off x="1113972" y="2789448"/>
            <a:ext cx="2773980" cy="2168604"/>
            <a:chOff x="1460651" y="2564185"/>
            <a:chExt cx="2143125" cy="1675423"/>
          </a:xfrm>
        </p:grpSpPr>
        <p:grpSp>
          <p:nvGrpSpPr>
            <p:cNvPr id="6" name="Group 5">
              <a:extLst>
                <a:ext uri="{FF2B5EF4-FFF2-40B4-BE49-F238E27FC236}">
                  <a16:creationId xmlns:a16="http://schemas.microsoft.com/office/drawing/2014/main" id="{7218A6AB-05EE-3A77-8CFA-20A88ABEA60C}"/>
                </a:ext>
              </a:extLst>
            </p:cNvPr>
            <p:cNvGrpSpPr/>
            <p:nvPr/>
          </p:nvGrpSpPr>
          <p:grpSpPr>
            <a:xfrm>
              <a:off x="3143796" y="3295059"/>
              <a:ext cx="459980" cy="938003"/>
              <a:chOff x="4162834" y="1684320"/>
              <a:chExt cx="350098" cy="713930"/>
            </a:xfrm>
            <a:solidFill>
              <a:schemeClr val="accent3">
                <a:lumMod val="75000"/>
              </a:schemeClr>
            </a:solidFill>
          </p:grpSpPr>
          <p:sp>
            <p:nvSpPr>
              <p:cNvPr id="16" name="Round Same Side Corner Rectangle 21">
                <a:extLst>
                  <a:ext uri="{FF2B5EF4-FFF2-40B4-BE49-F238E27FC236}">
                    <a16:creationId xmlns:a16="http://schemas.microsoft.com/office/drawing/2014/main" id="{49889E81-BCD1-AAC7-12DD-C935A8DD8E6E}"/>
                  </a:ext>
                </a:extLst>
              </p:cNvPr>
              <p:cNvSpPr/>
              <p:nvPr/>
            </p:nvSpPr>
            <p:spPr>
              <a:xfrm>
                <a:off x="4162834" y="2069359"/>
                <a:ext cx="350098" cy="32889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445BE6B3-4131-C7FC-1F1C-1BF8E31E266A}"/>
                  </a:ext>
                </a:extLst>
              </p:cNvPr>
              <p:cNvSpPr/>
              <p:nvPr/>
            </p:nvSpPr>
            <p:spPr>
              <a:xfrm>
                <a:off x="4181633"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2D3963F1-7DA0-A51F-BC48-1AA112F6F681}"/>
                </a:ext>
              </a:extLst>
            </p:cNvPr>
            <p:cNvGrpSpPr/>
            <p:nvPr/>
          </p:nvGrpSpPr>
          <p:grpSpPr>
            <a:xfrm>
              <a:off x="1460651" y="2564185"/>
              <a:ext cx="519444" cy="1675423"/>
              <a:chOff x="4045582" y="1684320"/>
              <a:chExt cx="350098" cy="1129211"/>
            </a:xfrm>
            <a:solidFill>
              <a:schemeClr val="accent3">
                <a:lumMod val="75000"/>
              </a:schemeClr>
            </a:solidFill>
          </p:grpSpPr>
          <p:sp>
            <p:nvSpPr>
              <p:cNvPr id="14" name="Round Same Side Corner Rectangle 21">
                <a:extLst>
                  <a:ext uri="{FF2B5EF4-FFF2-40B4-BE49-F238E27FC236}">
                    <a16:creationId xmlns:a16="http://schemas.microsoft.com/office/drawing/2014/main" id="{30A6C8CF-67CB-575F-F04C-10D35B70F88E}"/>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DC02C9FB-14A5-EEEB-FB24-27CCCFD9B86A}"/>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a:extLst>
                <a:ext uri="{FF2B5EF4-FFF2-40B4-BE49-F238E27FC236}">
                  <a16:creationId xmlns:a16="http://schemas.microsoft.com/office/drawing/2014/main" id="{8AEEC8BE-4239-AF39-433E-4E867A0F80CD}"/>
                </a:ext>
              </a:extLst>
            </p:cNvPr>
            <p:cNvGrpSpPr/>
            <p:nvPr/>
          </p:nvGrpSpPr>
          <p:grpSpPr>
            <a:xfrm rot="1111982">
              <a:off x="1740664" y="2838458"/>
              <a:ext cx="613879" cy="551956"/>
              <a:chOff x="1740664" y="2838458"/>
              <a:chExt cx="613879" cy="551956"/>
            </a:xfrm>
          </p:grpSpPr>
          <p:sp>
            <p:nvSpPr>
              <p:cNvPr id="12" name="Rectangle: Rounded Corners 11">
                <a:extLst>
                  <a:ext uri="{FF2B5EF4-FFF2-40B4-BE49-F238E27FC236}">
                    <a16:creationId xmlns:a16="http://schemas.microsoft.com/office/drawing/2014/main" id="{B327988F-499F-B5BE-E556-46C0FF8E0D94}"/>
                  </a:ext>
                </a:extLst>
              </p:cNvPr>
              <p:cNvSpPr/>
              <p:nvPr/>
            </p:nvSpPr>
            <p:spPr>
              <a:xfrm rot="20490745">
                <a:off x="1740664" y="3203972"/>
                <a:ext cx="504105" cy="18644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B7CF25E4-6F65-DC83-78B1-67C1D734992F}"/>
                  </a:ext>
                </a:extLst>
              </p:cNvPr>
              <p:cNvSpPr/>
              <p:nvPr/>
            </p:nvSpPr>
            <p:spPr>
              <a:xfrm rot="18199991">
                <a:off x="2009269" y="2997290"/>
                <a:ext cx="504105" cy="18644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Rectangle: Rounded Corners 8">
              <a:extLst>
                <a:ext uri="{FF2B5EF4-FFF2-40B4-BE49-F238E27FC236}">
                  <a16:creationId xmlns:a16="http://schemas.microsoft.com/office/drawing/2014/main" id="{88663479-C3F3-10BC-F484-5004394E607A}"/>
                </a:ext>
              </a:extLst>
            </p:cNvPr>
            <p:cNvSpPr/>
            <p:nvPr/>
          </p:nvSpPr>
          <p:spPr>
            <a:xfrm rot="2911012">
              <a:off x="2965975" y="3752830"/>
              <a:ext cx="265721" cy="152281"/>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83EBB0A-E2F3-55C7-D6E8-F789D6F3B543}"/>
                </a:ext>
              </a:extLst>
            </p:cNvPr>
            <p:cNvSpPr/>
            <p:nvPr/>
          </p:nvSpPr>
          <p:spPr>
            <a:xfrm>
              <a:off x="2440628" y="2602311"/>
              <a:ext cx="311208" cy="31120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EBC769FB-2891-3AD3-5C4B-6D44FCD871F0}"/>
                </a:ext>
              </a:extLst>
            </p:cNvPr>
            <p:cNvSpPr/>
            <p:nvPr/>
          </p:nvSpPr>
          <p:spPr>
            <a:xfrm rot="344442">
              <a:off x="3093618" y="3814700"/>
              <a:ext cx="282648" cy="152281"/>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28935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F57D3-908C-0904-448F-F63AB9926658}"/>
              </a:ext>
            </a:extLst>
          </p:cNvPr>
          <p:cNvSpPr>
            <a:spLocks noGrp="1"/>
          </p:cNvSpPr>
          <p:nvPr>
            <p:ph type="title"/>
          </p:nvPr>
        </p:nvSpPr>
        <p:spPr/>
        <p:txBody>
          <a:bodyPr/>
          <a:lstStyle/>
          <a:p>
            <a:r>
              <a:rPr lang="en-US" dirty="0">
                <a:highlight>
                  <a:srgbClr val="FFFF00"/>
                </a:highlight>
                <a:latin typeface="+mj-lt"/>
              </a:rPr>
              <a:t>Jeu de rôle : jeu dirigé par l'enfant</a:t>
            </a:r>
          </a:p>
        </p:txBody>
      </p:sp>
      <p:grpSp>
        <p:nvGrpSpPr>
          <p:cNvPr id="3" name="Group 2">
            <a:extLst>
              <a:ext uri="{FF2B5EF4-FFF2-40B4-BE49-F238E27FC236}">
                <a16:creationId xmlns:a16="http://schemas.microsoft.com/office/drawing/2014/main" id="{287123B3-3C3A-7C7D-95B0-DB159D2EC6A9}"/>
              </a:ext>
            </a:extLst>
          </p:cNvPr>
          <p:cNvGrpSpPr/>
          <p:nvPr/>
        </p:nvGrpSpPr>
        <p:grpSpPr>
          <a:xfrm>
            <a:off x="3916258" y="2089648"/>
            <a:ext cx="4359483" cy="3122432"/>
            <a:chOff x="6244903" y="1194518"/>
            <a:chExt cx="1667397" cy="1194255"/>
          </a:xfrm>
          <a:solidFill>
            <a:schemeClr val="accent3">
              <a:lumMod val="75000"/>
            </a:schemeClr>
          </a:solidFill>
        </p:grpSpPr>
        <p:grpSp>
          <p:nvGrpSpPr>
            <p:cNvPr id="5" name="Group 4">
              <a:extLst>
                <a:ext uri="{FF2B5EF4-FFF2-40B4-BE49-F238E27FC236}">
                  <a16:creationId xmlns:a16="http://schemas.microsoft.com/office/drawing/2014/main" id="{359529F6-81C3-942E-14D7-40E2FFD9E734}"/>
                </a:ext>
              </a:extLst>
            </p:cNvPr>
            <p:cNvGrpSpPr/>
            <p:nvPr/>
          </p:nvGrpSpPr>
          <p:grpSpPr>
            <a:xfrm>
              <a:off x="6244903" y="1194518"/>
              <a:ext cx="755220" cy="884779"/>
              <a:chOff x="6846848" y="1141103"/>
              <a:chExt cx="999203" cy="1170617"/>
            </a:xfrm>
            <a:grpFill/>
          </p:grpSpPr>
          <p:sp>
            <p:nvSpPr>
              <p:cNvPr id="12" name="Rectangle: Rounded Corners 11">
                <a:extLst>
                  <a:ext uri="{FF2B5EF4-FFF2-40B4-BE49-F238E27FC236}">
                    <a16:creationId xmlns:a16="http://schemas.microsoft.com/office/drawing/2014/main" id="{92373972-9503-8713-6BE1-CAA04108664C}"/>
                  </a:ext>
                </a:extLst>
              </p:cNvPr>
              <p:cNvSpPr/>
              <p:nvPr/>
            </p:nvSpPr>
            <p:spPr>
              <a:xfrm rot="1100420">
                <a:off x="7141985" y="1874813"/>
                <a:ext cx="152400" cy="436907"/>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89A83F1C-4739-602B-EC4A-B7F90E8ACED6}"/>
                  </a:ext>
                </a:extLst>
              </p:cNvPr>
              <p:cNvSpPr/>
              <p:nvPr/>
            </p:nvSpPr>
            <p:spPr>
              <a:xfrm rot="826591">
                <a:off x="6902427"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2BB79E6D-7739-63BA-23A8-2381C5C1A2CD}"/>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C8B7939-7AD4-1D4A-E7EF-96A3AC7545ED}"/>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Block Arc 15">
                <a:extLst>
                  <a:ext uri="{FF2B5EF4-FFF2-40B4-BE49-F238E27FC236}">
                    <a16:creationId xmlns:a16="http://schemas.microsoft.com/office/drawing/2014/main" id="{CCE59D88-4174-765F-4330-64CF4812023A}"/>
                  </a:ext>
                </a:extLst>
              </p:cNvPr>
              <p:cNvSpPr/>
              <p:nvPr/>
            </p:nvSpPr>
            <p:spPr>
              <a:xfrm rot="11719641">
                <a:off x="7178956" y="1637818"/>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6" name="Group 5">
              <a:extLst>
                <a:ext uri="{FF2B5EF4-FFF2-40B4-BE49-F238E27FC236}">
                  <a16:creationId xmlns:a16="http://schemas.microsoft.com/office/drawing/2014/main" id="{D03FD334-69B4-54B9-C9A3-1F0F1CB8A1DC}"/>
                </a:ext>
              </a:extLst>
            </p:cNvPr>
            <p:cNvGrpSpPr/>
            <p:nvPr/>
          </p:nvGrpSpPr>
          <p:grpSpPr>
            <a:xfrm rot="19632759">
              <a:off x="7157081" y="1490279"/>
              <a:ext cx="755219" cy="898494"/>
              <a:chOff x="6846848" y="1141103"/>
              <a:chExt cx="999203" cy="1188766"/>
            </a:xfrm>
            <a:grpFill/>
          </p:grpSpPr>
          <p:sp>
            <p:nvSpPr>
              <p:cNvPr id="7" name="Rectangle: Rounded Corners 6">
                <a:extLst>
                  <a:ext uri="{FF2B5EF4-FFF2-40B4-BE49-F238E27FC236}">
                    <a16:creationId xmlns:a16="http://schemas.microsoft.com/office/drawing/2014/main" id="{05CA7A3A-72D0-002A-251C-8A042F53DB2F}"/>
                  </a:ext>
                </a:extLst>
              </p:cNvPr>
              <p:cNvSpPr/>
              <p:nvPr/>
            </p:nvSpPr>
            <p:spPr>
              <a:xfrm rot="582262">
                <a:off x="7185878" y="1892961"/>
                <a:ext cx="152400" cy="436908"/>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94F0E616-FFCA-AA52-9A00-36E2E22AB7A9}"/>
                  </a:ext>
                </a:extLst>
              </p:cNvPr>
              <p:cNvSpPr/>
              <p:nvPr/>
            </p:nvSpPr>
            <p:spPr>
              <a:xfrm rot="826591">
                <a:off x="6902428"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E772FD23-ACAB-347E-8D45-559DAB66F100}"/>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32213A07-7AC8-939B-9095-13F3C6922B5F}"/>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Block Arc 10">
                <a:extLst>
                  <a:ext uri="{FF2B5EF4-FFF2-40B4-BE49-F238E27FC236}">
                    <a16:creationId xmlns:a16="http://schemas.microsoft.com/office/drawing/2014/main" id="{E7049B37-1A0A-CA77-5386-F8C04A7AA9C8}"/>
                  </a:ext>
                </a:extLst>
              </p:cNvPr>
              <p:cNvSpPr/>
              <p:nvPr/>
            </p:nvSpPr>
            <p:spPr>
              <a:xfrm rot="726908">
                <a:off x="7119521" y="1730088"/>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grpSp>
        <p:nvGrpSpPr>
          <p:cNvPr id="18" name="Group 17">
            <a:extLst>
              <a:ext uri="{FF2B5EF4-FFF2-40B4-BE49-F238E27FC236}">
                <a16:creationId xmlns:a16="http://schemas.microsoft.com/office/drawing/2014/main" id="{33E99488-8E17-1B35-C18B-A3CB15DE54B4}"/>
              </a:ext>
            </a:extLst>
          </p:cNvPr>
          <p:cNvGrpSpPr/>
          <p:nvPr/>
        </p:nvGrpSpPr>
        <p:grpSpPr>
          <a:xfrm>
            <a:off x="10228983" y="337468"/>
            <a:ext cx="1587872" cy="1368854"/>
            <a:chOff x="10228983" y="337468"/>
            <a:chExt cx="1587872" cy="1368854"/>
          </a:xfrm>
        </p:grpSpPr>
        <p:sp>
          <p:nvSpPr>
            <p:cNvPr id="19" name="Hexagon 18">
              <a:extLst>
                <a:ext uri="{FF2B5EF4-FFF2-40B4-BE49-F238E27FC236}">
                  <a16:creationId xmlns:a16="http://schemas.microsoft.com/office/drawing/2014/main" id="{3B28B3D6-A8C1-B0C0-D131-4E20D066880E}"/>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1B7E15A7-D85A-4331-22A4-128FB7040EC4}"/>
                </a:ext>
              </a:extLst>
            </p:cNvPr>
            <p:cNvGrpSpPr/>
            <p:nvPr/>
          </p:nvGrpSpPr>
          <p:grpSpPr>
            <a:xfrm>
              <a:off x="10737628" y="758745"/>
              <a:ext cx="562136" cy="634675"/>
              <a:chOff x="760175" y="830142"/>
              <a:chExt cx="867619" cy="979579"/>
            </a:xfrm>
          </p:grpSpPr>
          <p:sp>
            <p:nvSpPr>
              <p:cNvPr id="21" name="Rectangle 20">
                <a:extLst>
                  <a:ext uri="{FF2B5EF4-FFF2-40B4-BE49-F238E27FC236}">
                    <a16:creationId xmlns:a16="http://schemas.microsoft.com/office/drawing/2014/main" id="{903BAD1F-418F-3C18-5354-73E054809D16}"/>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bg1"/>
                    </a:solidFill>
                    <a:latin typeface="Arial" panose="020B0604020202020204" pitchFamily="34" charset="0"/>
                    <a:cs typeface="Arial" panose="020B0604020202020204" pitchFamily="34" charset="0"/>
                  </a:rPr>
                  <a:t>43</a:t>
                </a:r>
              </a:p>
            </p:txBody>
          </p:sp>
          <p:sp>
            <p:nvSpPr>
              <p:cNvPr id="22" name="Rectangle 21">
                <a:extLst>
                  <a:ext uri="{FF2B5EF4-FFF2-40B4-BE49-F238E27FC236}">
                    <a16:creationId xmlns:a16="http://schemas.microsoft.com/office/drawing/2014/main" id="{D5951602-E57D-C679-7C99-71604A216A21}"/>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215864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72">
            <a:extLst>
              <a:ext uri="{FF2B5EF4-FFF2-40B4-BE49-F238E27FC236}">
                <a16:creationId xmlns:a16="http://schemas.microsoft.com/office/drawing/2014/main" id="{549EC2CF-F23A-6F0D-FB52-46DB22920E02}"/>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Diapositive supplémentaire pour les notes de l'animateur</a:t>
            </a:r>
            <a:endParaRPr lang="en-CA" sz="5400" b="1" dirty="0">
              <a:solidFill>
                <a:schemeClr val="bg1">
                  <a:lumMod val="75000"/>
                </a:schemeClr>
              </a:solidFill>
            </a:endParaRPr>
          </a:p>
        </p:txBody>
      </p:sp>
    </p:spTree>
    <p:extLst>
      <p:ext uri="{BB962C8B-B14F-4D97-AF65-F5344CB8AC3E}">
        <p14:creationId xmlns:p14="http://schemas.microsoft.com/office/powerpoint/2010/main" val="12185580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295A9-17DE-C525-47DC-2B1B73DF07CF}"/>
              </a:ext>
            </a:extLst>
          </p:cNvPr>
          <p:cNvSpPr>
            <a:spLocks noGrp="1"/>
          </p:cNvSpPr>
          <p:nvPr>
            <p:ph type="title"/>
          </p:nvPr>
        </p:nvSpPr>
        <p:spPr/>
        <p:txBody>
          <a:bodyPr/>
          <a:lstStyle/>
          <a:p>
            <a:r>
              <a:rPr lang="en-GB" dirty="0"/>
              <a:t>Les </a:t>
            </a:r>
            <a:r>
              <a:rPr lang="en-GB" dirty="0" err="1"/>
              <a:t>éloges</a:t>
            </a:r>
            <a:endParaRPr lang="en-US" dirty="0"/>
          </a:p>
        </p:txBody>
      </p:sp>
      <p:grpSp>
        <p:nvGrpSpPr>
          <p:cNvPr id="6" name="Group 5">
            <a:extLst>
              <a:ext uri="{FF2B5EF4-FFF2-40B4-BE49-F238E27FC236}">
                <a16:creationId xmlns:a16="http://schemas.microsoft.com/office/drawing/2014/main" id="{B4DF3786-6B08-8B21-E33F-0623BBED112E}"/>
              </a:ext>
            </a:extLst>
          </p:cNvPr>
          <p:cNvGrpSpPr/>
          <p:nvPr/>
        </p:nvGrpSpPr>
        <p:grpSpPr>
          <a:xfrm>
            <a:off x="4533525" y="2130566"/>
            <a:ext cx="3124949" cy="3138120"/>
            <a:chOff x="5296215" y="1152806"/>
            <a:chExt cx="3073845" cy="3086802"/>
          </a:xfrm>
        </p:grpSpPr>
        <p:grpSp>
          <p:nvGrpSpPr>
            <p:cNvPr id="7" name="Group 6">
              <a:extLst>
                <a:ext uri="{FF2B5EF4-FFF2-40B4-BE49-F238E27FC236}">
                  <a16:creationId xmlns:a16="http://schemas.microsoft.com/office/drawing/2014/main" id="{D9A08630-9774-03F7-568C-90CB5BA8BBBD}"/>
                </a:ext>
              </a:extLst>
            </p:cNvPr>
            <p:cNvGrpSpPr/>
            <p:nvPr/>
          </p:nvGrpSpPr>
          <p:grpSpPr>
            <a:xfrm>
              <a:off x="6873384" y="2607169"/>
              <a:ext cx="794971" cy="1621126"/>
              <a:chOff x="4162834" y="1684320"/>
              <a:chExt cx="350098" cy="713930"/>
            </a:xfrm>
            <a:solidFill>
              <a:schemeClr val="accent3">
                <a:lumMod val="75000"/>
              </a:schemeClr>
            </a:solidFill>
          </p:grpSpPr>
          <p:sp>
            <p:nvSpPr>
              <p:cNvPr id="21" name="Round Same Side Corner Rectangle 21">
                <a:extLst>
                  <a:ext uri="{FF2B5EF4-FFF2-40B4-BE49-F238E27FC236}">
                    <a16:creationId xmlns:a16="http://schemas.microsoft.com/office/drawing/2014/main" id="{1482E66C-23FA-B8E7-E21D-07F5470BA1B6}"/>
                  </a:ext>
                </a:extLst>
              </p:cNvPr>
              <p:cNvSpPr/>
              <p:nvPr/>
            </p:nvSpPr>
            <p:spPr>
              <a:xfrm>
                <a:off x="4162834" y="2069359"/>
                <a:ext cx="350098" cy="32889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Oval 21">
                <a:extLst>
                  <a:ext uri="{FF2B5EF4-FFF2-40B4-BE49-F238E27FC236}">
                    <a16:creationId xmlns:a16="http://schemas.microsoft.com/office/drawing/2014/main" id="{0169DAF7-56C2-6E75-C80B-FE7DB761DC8B}"/>
                  </a:ext>
                </a:extLst>
              </p:cNvPr>
              <p:cNvSpPr/>
              <p:nvPr/>
            </p:nvSpPr>
            <p:spPr>
              <a:xfrm>
                <a:off x="4181633"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8" name="Round Same Side Corner Rectangle 21">
              <a:extLst>
                <a:ext uri="{FF2B5EF4-FFF2-40B4-BE49-F238E27FC236}">
                  <a16:creationId xmlns:a16="http://schemas.microsoft.com/office/drawing/2014/main" id="{CCBEBBE5-7988-C664-642A-96BFE0CA523B}"/>
                </a:ext>
              </a:extLst>
            </p:cNvPr>
            <p:cNvSpPr/>
            <p:nvPr/>
          </p:nvSpPr>
          <p:spPr>
            <a:xfrm>
              <a:off x="5296215" y="2331359"/>
              <a:ext cx="897741" cy="1908249"/>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a:extLst>
                <a:ext uri="{FF2B5EF4-FFF2-40B4-BE49-F238E27FC236}">
                  <a16:creationId xmlns:a16="http://schemas.microsoft.com/office/drawing/2014/main" id="{B72F89E4-FFDA-9672-024D-D08D4FA90BF7}"/>
                </a:ext>
              </a:extLst>
            </p:cNvPr>
            <p:cNvSpPr/>
            <p:nvPr/>
          </p:nvSpPr>
          <p:spPr>
            <a:xfrm>
              <a:off x="5744738" y="1368522"/>
              <a:ext cx="843358" cy="84336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0" name="Group 9">
              <a:extLst>
                <a:ext uri="{FF2B5EF4-FFF2-40B4-BE49-F238E27FC236}">
                  <a16:creationId xmlns:a16="http://schemas.microsoft.com/office/drawing/2014/main" id="{1CB945CB-E248-F2B4-D631-40A2FAF8FC45}"/>
                </a:ext>
              </a:extLst>
            </p:cNvPr>
            <p:cNvGrpSpPr/>
            <p:nvPr/>
          </p:nvGrpSpPr>
          <p:grpSpPr>
            <a:xfrm rot="4738653">
              <a:off x="5935294" y="2422748"/>
              <a:ext cx="1060951" cy="953931"/>
              <a:chOff x="1740664" y="2838458"/>
              <a:chExt cx="613879" cy="551956"/>
            </a:xfrm>
          </p:grpSpPr>
          <p:sp>
            <p:nvSpPr>
              <p:cNvPr id="19" name="Rectangle: Rounded Corners 18">
                <a:extLst>
                  <a:ext uri="{FF2B5EF4-FFF2-40B4-BE49-F238E27FC236}">
                    <a16:creationId xmlns:a16="http://schemas.microsoft.com/office/drawing/2014/main" id="{949DC9CE-688C-C000-D00E-2C82886E7743}"/>
                  </a:ext>
                </a:extLst>
              </p:cNvPr>
              <p:cNvSpPr/>
              <p:nvPr/>
            </p:nvSpPr>
            <p:spPr>
              <a:xfrm rot="20490745">
                <a:off x="1740664" y="3203972"/>
                <a:ext cx="504105" cy="18644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Rounded Corners 19">
                <a:extLst>
                  <a:ext uri="{FF2B5EF4-FFF2-40B4-BE49-F238E27FC236}">
                    <a16:creationId xmlns:a16="http://schemas.microsoft.com/office/drawing/2014/main" id="{60D59C36-980C-120D-67F6-6C32EA3386B3}"/>
                  </a:ext>
                </a:extLst>
              </p:cNvPr>
              <p:cNvSpPr/>
              <p:nvPr/>
            </p:nvSpPr>
            <p:spPr>
              <a:xfrm rot="18199991">
                <a:off x="2009269" y="2997290"/>
                <a:ext cx="504105" cy="18644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Speech Bubble: Rectangle with Corners Rounded 10">
              <a:extLst>
                <a:ext uri="{FF2B5EF4-FFF2-40B4-BE49-F238E27FC236}">
                  <a16:creationId xmlns:a16="http://schemas.microsoft.com/office/drawing/2014/main" id="{113C543D-44D6-7988-F1C5-74DD42C17A35}"/>
                </a:ext>
              </a:extLst>
            </p:cNvPr>
            <p:cNvSpPr/>
            <p:nvPr/>
          </p:nvSpPr>
          <p:spPr>
            <a:xfrm>
              <a:off x="7066285" y="1152806"/>
              <a:ext cx="1303775" cy="938402"/>
            </a:xfrm>
            <a:prstGeom prst="wedgeRoundRectCallout">
              <a:avLst>
                <a:gd name="adj1" fmla="val -75378"/>
                <a:gd name="adj2" fmla="val 21802"/>
                <a:gd name="adj3" fmla="val 1666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A975F4BF-CFDE-EF63-AEB0-EAB4A47B9EB3}"/>
                </a:ext>
              </a:extLst>
            </p:cNvPr>
            <p:cNvGrpSpPr/>
            <p:nvPr/>
          </p:nvGrpSpPr>
          <p:grpSpPr>
            <a:xfrm>
              <a:off x="7175607" y="1389728"/>
              <a:ext cx="1085131" cy="606942"/>
              <a:chOff x="5638800" y="3079063"/>
              <a:chExt cx="1634825" cy="914402"/>
            </a:xfrm>
            <a:solidFill>
              <a:schemeClr val="bg1"/>
            </a:solidFill>
          </p:grpSpPr>
          <p:pic>
            <p:nvPicPr>
              <p:cNvPr id="17" name="Graphic 16" descr="Raised hand with solid fill">
                <a:extLst>
                  <a:ext uri="{FF2B5EF4-FFF2-40B4-BE49-F238E27FC236}">
                    <a16:creationId xmlns:a16="http://schemas.microsoft.com/office/drawing/2014/main" id="{5762FFA7-766D-49B5-18E7-55709B4319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8800" y="3079063"/>
                <a:ext cx="914400" cy="914400"/>
              </a:xfrm>
              <a:prstGeom prst="rect">
                <a:avLst/>
              </a:prstGeom>
            </p:spPr>
          </p:pic>
          <p:pic>
            <p:nvPicPr>
              <p:cNvPr id="18" name="Graphic 17" descr="Hand with solid fill">
                <a:extLst>
                  <a:ext uri="{FF2B5EF4-FFF2-40B4-BE49-F238E27FC236}">
                    <a16:creationId xmlns:a16="http://schemas.microsoft.com/office/drawing/2014/main" id="{8A9795D4-ACD0-10A1-3B3F-0FBF569D193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59225" y="3079065"/>
                <a:ext cx="914400" cy="914400"/>
              </a:xfrm>
              <a:prstGeom prst="rect">
                <a:avLst/>
              </a:prstGeom>
            </p:spPr>
          </p:pic>
        </p:grpSp>
        <p:grpSp>
          <p:nvGrpSpPr>
            <p:cNvPr id="13" name="Group 12">
              <a:extLst>
                <a:ext uri="{FF2B5EF4-FFF2-40B4-BE49-F238E27FC236}">
                  <a16:creationId xmlns:a16="http://schemas.microsoft.com/office/drawing/2014/main" id="{72562727-1AD8-F5C8-DED9-83D42BBA90E5}"/>
                </a:ext>
              </a:extLst>
            </p:cNvPr>
            <p:cNvGrpSpPr/>
            <p:nvPr/>
          </p:nvGrpSpPr>
          <p:grpSpPr>
            <a:xfrm>
              <a:off x="7542112" y="1236621"/>
              <a:ext cx="351242" cy="164482"/>
              <a:chOff x="7542112" y="1225245"/>
              <a:chExt cx="351242" cy="258158"/>
            </a:xfrm>
          </p:grpSpPr>
          <p:sp>
            <p:nvSpPr>
              <p:cNvPr id="14" name="Rectangle 13">
                <a:extLst>
                  <a:ext uri="{FF2B5EF4-FFF2-40B4-BE49-F238E27FC236}">
                    <a16:creationId xmlns:a16="http://schemas.microsoft.com/office/drawing/2014/main" id="{54B70B80-8110-BE1C-8D21-E9EEFF56E7B5}"/>
                  </a:ext>
                </a:extLst>
              </p:cNvPr>
              <p:cNvSpPr/>
              <p:nvPr/>
            </p:nvSpPr>
            <p:spPr>
              <a:xfrm>
                <a:off x="7685562" y="1225245"/>
                <a:ext cx="45720" cy="191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6ECF634-50DB-6B5E-BA2C-1AAA422E1496}"/>
                  </a:ext>
                </a:extLst>
              </p:cNvPr>
              <p:cNvSpPr/>
              <p:nvPr/>
            </p:nvSpPr>
            <p:spPr>
              <a:xfrm rot="1034900">
                <a:off x="7847634" y="1272918"/>
                <a:ext cx="45720" cy="191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B7D6749-96AA-1325-A6B8-3F4EF15D8CA8}"/>
                  </a:ext>
                </a:extLst>
              </p:cNvPr>
              <p:cNvSpPr/>
              <p:nvPr/>
            </p:nvSpPr>
            <p:spPr>
              <a:xfrm rot="20072803">
                <a:off x="7542112" y="1292190"/>
                <a:ext cx="45720" cy="191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586467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5FB02BA-DD36-A80B-5E84-D176484E94C9}"/>
              </a:ext>
            </a:extLst>
          </p:cNvPr>
          <p:cNvGrpSpPr/>
          <p:nvPr/>
        </p:nvGrpSpPr>
        <p:grpSpPr>
          <a:xfrm>
            <a:off x="778292" y="2058351"/>
            <a:ext cx="2655992" cy="2775362"/>
            <a:chOff x="7345680" y="2484120"/>
            <a:chExt cx="904240" cy="944880"/>
          </a:xfrm>
        </p:grpSpPr>
        <p:sp>
          <p:nvSpPr>
            <p:cNvPr id="7" name="Oval 6">
              <a:extLst>
                <a:ext uri="{FF2B5EF4-FFF2-40B4-BE49-F238E27FC236}">
                  <a16:creationId xmlns:a16="http://schemas.microsoft.com/office/drawing/2014/main" id="{93B9F20C-EEEB-6CA5-EB43-19A176F5916D}"/>
                </a:ext>
              </a:extLst>
            </p:cNvPr>
            <p:cNvSpPr/>
            <p:nvPr/>
          </p:nvSpPr>
          <p:spPr>
            <a:xfrm>
              <a:off x="7345680" y="2484120"/>
              <a:ext cx="904240" cy="94488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L-Shape 7">
              <a:extLst>
                <a:ext uri="{FF2B5EF4-FFF2-40B4-BE49-F238E27FC236}">
                  <a16:creationId xmlns:a16="http://schemas.microsoft.com/office/drawing/2014/main" id="{126D9F9A-CECA-A85C-04B8-066D315B9AA0}"/>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3B66C0DB-9305-DE36-A2F0-95087AE29A81}"/>
              </a:ext>
            </a:extLst>
          </p:cNvPr>
          <p:cNvSpPr>
            <a:spLocks noGrp="1"/>
          </p:cNvSpPr>
          <p:nvPr>
            <p:ph type="title"/>
          </p:nvPr>
        </p:nvSpPr>
        <p:spPr>
          <a:xfrm>
            <a:off x="103098" y="50986"/>
            <a:ext cx="10515600" cy="868968"/>
          </a:xfrm>
        </p:spPr>
        <p:txBody>
          <a:bodyPr/>
          <a:lstStyle/>
          <a:p>
            <a:r>
              <a:rPr lang="en-US" dirty="0">
                <a:latin typeface="+mj-lt"/>
              </a:rPr>
              <a:t>Des compliments et des encouragements efficaces</a:t>
            </a:r>
          </a:p>
        </p:txBody>
      </p:sp>
      <p:sp>
        <p:nvSpPr>
          <p:cNvPr id="4" name="TextBox 3">
            <a:extLst>
              <a:ext uri="{FF2B5EF4-FFF2-40B4-BE49-F238E27FC236}">
                <a16:creationId xmlns:a16="http://schemas.microsoft.com/office/drawing/2014/main" id="{1781F9B7-C63C-0FD7-7996-97C8336AB4CB}"/>
              </a:ext>
            </a:extLst>
          </p:cNvPr>
          <p:cNvSpPr txBox="1"/>
          <p:nvPr/>
        </p:nvSpPr>
        <p:spPr>
          <a:xfrm>
            <a:off x="4015513" y="1869162"/>
            <a:ext cx="7492093" cy="4093428"/>
          </a:xfrm>
          <a:prstGeom prst="rect">
            <a:avLst/>
          </a:prstGeom>
          <a:noFill/>
        </p:spPr>
        <p:txBody>
          <a:bodyPr wrap="square">
            <a:spAutoFit/>
          </a:bodyPr>
          <a:lstStyle/>
          <a:p>
            <a:pPr marL="342900" indent="-342900">
              <a:buFont typeface="Arial" panose="020B0604020202020204" pitchFamily="34" charset="0"/>
              <a:buChar char="•"/>
            </a:pPr>
            <a:r>
              <a:rPr lang="en-US" sz="1800" b="0" i="0" dirty="0">
                <a:effectLst/>
                <a:latin typeface="+mj-lt"/>
                <a:cs typeface="Calibri" panose="020F0502020204030204" pitchFamily="34" charset="0"/>
              </a:rPr>
              <a:t>Déterminez les valeurs, les traits de caractère positifs ou les nouveaux comportements qu'il est le plus important de développer chez l'enfant à différents stades de son développement.</a:t>
            </a:r>
          </a:p>
          <a:p>
            <a:pPr marL="342900" indent="-342900">
              <a:buFont typeface="Arial" panose="020B0604020202020204" pitchFamily="34" charset="0"/>
              <a:buChar char="•"/>
            </a:pPr>
            <a:r>
              <a:rPr lang="en-US" sz="1800" b="0" i="0" dirty="0">
                <a:effectLst/>
                <a:latin typeface="+mj-lt"/>
                <a:cs typeface="Calibri" panose="020F0502020204030204" pitchFamily="34" charset="0"/>
              </a:rPr>
              <a:t>Cherchez des occasions de les renforcer.</a:t>
            </a:r>
          </a:p>
          <a:p>
            <a:pPr marL="342900" indent="-342900">
              <a:buFont typeface="Arial" panose="020B0604020202020204" pitchFamily="34" charset="0"/>
              <a:buChar char="•"/>
            </a:pPr>
            <a:r>
              <a:rPr lang="en-US" sz="1800" b="0" i="0" dirty="0">
                <a:effectLst/>
                <a:latin typeface="+mj-lt"/>
                <a:cs typeface="Calibri" panose="020F0502020204030204" pitchFamily="34" charset="0"/>
              </a:rPr>
              <a:t>Décrivez exactement ce que l'enfant a fait pour être félicité.</a:t>
            </a:r>
          </a:p>
          <a:p>
            <a:pPr marL="342900" indent="-342900">
              <a:buFont typeface="Arial" panose="020B0604020202020204" pitchFamily="34" charset="0"/>
              <a:buChar char="•"/>
            </a:pPr>
            <a:r>
              <a:rPr lang="en-US" sz="1800" b="0" i="0" dirty="0">
                <a:effectLst/>
                <a:latin typeface="+mj-lt"/>
                <a:cs typeface="Calibri" panose="020F0502020204030204" pitchFamily="34" charset="0"/>
              </a:rPr>
              <a:t>Essayez de féliciter votre enfant dès que vous remarquez un bon comportement. Il est préférable de féliciter rapidement l'enfant, car il est alors plus conscient de ce qu'il a fait pour le mériter.</a:t>
            </a:r>
          </a:p>
          <a:p>
            <a:pPr marL="342900" indent="-342900">
              <a:buFont typeface="Arial" panose="020B0604020202020204" pitchFamily="34" charset="0"/>
              <a:buChar char="•"/>
            </a:pPr>
            <a:r>
              <a:rPr lang="en-US" sz="1800" b="0" i="0" dirty="0">
                <a:effectLst/>
                <a:latin typeface="+mj-lt"/>
                <a:cs typeface="Calibri" panose="020F0502020204030204" pitchFamily="34" charset="0"/>
              </a:rPr>
              <a:t>N'hésitez pas à féliciter les enfants quotidiennement. Un enfant a besoin de savoir que son parent a remarqué les bonnes habitudes qu'il prend.</a:t>
            </a:r>
          </a:p>
          <a:p>
            <a:pPr marL="342900" indent="-342900">
              <a:buFont typeface="Arial" panose="020B0604020202020204" pitchFamily="34" charset="0"/>
              <a:buChar char="•"/>
            </a:pPr>
            <a:r>
              <a:rPr lang="en-US" sz="1800" b="0" i="0" dirty="0">
                <a:effectLst/>
                <a:latin typeface="+mj-lt"/>
                <a:cs typeface="Calibri" panose="020F0502020204030204" pitchFamily="34" charset="0"/>
              </a:rPr>
              <a:t>Félicitez les enfants pour leurs efforts. N'attendez pas la perfection !</a:t>
            </a:r>
          </a:p>
          <a:p>
            <a:pPr marL="342900" indent="-342900">
              <a:buFont typeface="Arial" panose="020B0604020202020204" pitchFamily="34" charset="0"/>
              <a:buChar char="•"/>
            </a:pPr>
            <a:r>
              <a:rPr lang="en-US" sz="1800" b="0" i="0" dirty="0">
                <a:effectLst/>
                <a:latin typeface="+mj-lt"/>
                <a:cs typeface="Calibri" panose="020F0502020204030204" pitchFamily="34" charset="0"/>
              </a:rPr>
              <a:t>Vous pouvez également féliciter les enfants de manière non verbale en les prenant dans vos bras ou en leur souriant !</a:t>
            </a:r>
          </a:p>
        </p:txBody>
      </p:sp>
      <p:grpSp>
        <p:nvGrpSpPr>
          <p:cNvPr id="13" name="Group 12">
            <a:extLst>
              <a:ext uri="{FF2B5EF4-FFF2-40B4-BE49-F238E27FC236}">
                <a16:creationId xmlns:a16="http://schemas.microsoft.com/office/drawing/2014/main" id="{900BD9BC-FE1C-E4C5-B1A7-02ABA5C15C00}"/>
              </a:ext>
            </a:extLst>
          </p:cNvPr>
          <p:cNvGrpSpPr/>
          <p:nvPr/>
        </p:nvGrpSpPr>
        <p:grpSpPr>
          <a:xfrm>
            <a:off x="10228983" y="337468"/>
            <a:ext cx="1587872" cy="1368854"/>
            <a:chOff x="10228983" y="337468"/>
            <a:chExt cx="1587872" cy="1368854"/>
          </a:xfrm>
        </p:grpSpPr>
        <p:sp>
          <p:nvSpPr>
            <p:cNvPr id="14" name="Hexagon 13">
              <a:extLst>
                <a:ext uri="{FF2B5EF4-FFF2-40B4-BE49-F238E27FC236}">
                  <a16:creationId xmlns:a16="http://schemas.microsoft.com/office/drawing/2014/main" id="{5211FC5C-E0FE-2928-C543-C636CB206B25}"/>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797C1A03-931C-82A2-AD3F-CD4F2262AABE}"/>
                </a:ext>
              </a:extLst>
            </p:cNvPr>
            <p:cNvGrpSpPr/>
            <p:nvPr/>
          </p:nvGrpSpPr>
          <p:grpSpPr>
            <a:xfrm>
              <a:off x="10621771" y="762700"/>
              <a:ext cx="562136" cy="634675"/>
              <a:chOff x="760175" y="830142"/>
              <a:chExt cx="867619" cy="979579"/>
            </a:xfrm>
          </p:grpSpPr>
          <p:sp>
            <p:nvSpPr>
              <p:cNvPr id="19" name="Rectangle 18">
                <a:extLst>
                  <a:ext uri="{FF2B5EF4-FFF2-40B4-BE49-F238E27FC236}">
                    <a16:creationId xmlns:a16="http://schemas.microsoft.com/office/drawing/2014/main" id="{78F7243B-73DF-E2E3-AF6D-966C9EC0C873}"/>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bg1"/>
                    </a:solidFill>
                    <a:latin typeface="Arial" panose="020B0604020202020204" pitchFamily="34" charset="0"/>
                    <a:cs typeface="Arial" panose="020B0604020202020204" pitchFamily="34" charset="0"/>
                  </a:rPr>
                  <a:t>43</a:t>
                </a:r>
              </a:p>
            </p:txBody>
          </p:sp>
          <p:sp>
            <p:nvSpPr>
              <p:cNvPr id="20" name="Rectangle 19">
                <a:extLst>
                  <a:ext uri="{FF2B5EF4-FFF2-40B4-BE49-F238E27FC236}">
                    <a16:creationId xmlns:a16="http://schemas.microsoft.com/office/drawing/2014/main" id="{845F44F5-FF6F-9408-A56E-1981EEAE681F}"/>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792143A1-ED75-BB6A-83BD-173E889A41F8}"/>
                </a:ext>
              </a:extLst>
            </p:cNvPr>
            <p:cNvGrpSpPr/>
            <p:nvPr/>
          </p:nvGrpSpPr>
          <p:grpSpPr>
            <a:xfrm>
              <a:off x="11325415" y="762701"/>
              <a:ext cx="182192" cy="634674"/>
              <a:chOff x="2121762" y="2323619"/>
              <a:chExt cx="200378" cy="825210"/>
            </a:xfrm>
          </p:grpSpPr>
          <p:sp>
            <p:nvSpPr>
              <p:cNvPr id="17" name="Isosceles Triangle 16">
                <a:extLst>
                  <a:ext uri="{FF2B5EF4-FFF2-40B4-BE49-F238E27FC236}">
                    <a16:creationId xmlns:a16="http://schemas.microsoft.com/office/drawing/2014/main" id="{25E779CE-B763-53EB-25B6-C02F61721298}"/>
                  </a:ext>
                </a:extLst>
              </p:cNvPr>
              <p:cNvSpPr/>
              <p:nvPr/>
            </p:nvSpPr>
            <p:spPr>
              <a:xfrm>
                <a:off x="2121763" y="2323619"/>
                <a:ext cx="200377" cy="17273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8E89FE5-7181-C222-461C-D9EE5F2F1D93}"/>
                  </a:ext>
                </a:extLst>
              </p:cNvPr>
              <p:cNvSpPr/>
              <p:nvPr/>
            </p:nvSpPr>
            <p:spPr>
              <a:xfrm>
                <a:off x="2121762" y="2496169"/>
                <a:ext cx="200377" cy="6526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9" name="Group 8">
            <a:extLst>
              <a:ext uri="{FF2B5EF4-FFF2-40B4-BE49-F238E27FC236}">
                <a16:creationId xmlns:a16="http://schemas.microsoft.com/office/drawing/2014/main" id="{25B0EB8A-8E53-FCCB-A187-EB6984373346}"/>
              </a:ext>
            </a:extLst>
          </p:cNvPr>
          <p:cNvGrpSpPr/>
          <p:nvPr/>
        </p:nvGrpSpPr>
        <p:grpSpPr>
          <a:xfrm>
            <a:off x="971332" y="2850551"/>
            <a:ext cx="2587153" cy="2598057"/>
            <a:chOff x="5296215" y="1152806"/>
            <a:chExt cx="3073845" cy="3086802"/>
          </a:xfrm>
        </p:grpSpPr>
        <p:grpSp>
          <p:nvGrpSpPr>
            <p:cNvPr id="10" name="Group 9">
              <a:extLst>
                <a:ext uri="{FF2B5EF4-FFF2-40B4-BE49-F238E27FC236}">
                  <a16:creationId xmlns:a16="http://schemas.microsoft.com/office/drawing/2014/main" id="{2D9DE98F-ACE2-A0F2-0CC0-A5A5ACB11DD9}"/>
                </a:ext>
              </a:extLst>
            </p:cNvPr>
            <p:cNvGrpSpPr/>
            <p:nvPr/>
          </p:nvGrpSpPr>
          <p:grpSpPr>
            <a:xfrm>
              <a:off x="6873384" y="2607169"/>
              <a:ext cx="794971" cy="1621126"/>
              <a:chOff x="4162834" y="1684320"/>
              <a:chExt cx="350098" cy="713930"/>
            </a:xfrm>
            <a:solidFill>
              <a:schemeClr val="accent3">
                <a:lumMod val="75000"/>
              </a:schemeClr>
            </a:solidFill>
          </p:grpSpPr>
          <p:sp>
            <p:nvSpPr>
              <p:cNvPr id="32" name="Round Same Side Corner Rectangle 21">
                <a:extLst>
                  <a:ext uri="{FF2B5EF4-FFF2-40B4-BE49-F238E27FC236}">
                    <a16:creationId xmlns:a16="http://schemas.microsoft.com/office/drawing/2014/main" id="{89DF5CF6-93D5-F1A1-7310-72916C337FBD}"/>
                  </a:ext>
                </a:extLst>
              </p:cNvPr>
              <p:cNvSpPr/>
              <p:nvPr/>
            </p:nvSpPr>
            <p:spPr>
              <a:xfrm>
                <a:off x="4162834" y="2069359"/>
                <a:ext cx="350098" cy="32889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B13B0D9B-A12F-E711-5649-7586EEF17CF8}"/>
                  </a:ext>
                </a:extLst>
              </p:cNvPr>
              <p:cNvSpPr/>
              <p:nvPr/>
            </p:nvSpPr>
            <p:spPr>
              <a:xfrm>
                <a:off x="4181633"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Round Same Side Corner Rectangle 21">
              <a:extLst>
                <a:ext uri="{FF2B5EF4-FFF2-40B4-BE49-F238E27FC236}">
                  <a16:creationId xmlns:a16="http://schemas.microsoft.com/office/drawing/2014/main" id="{C649CC44-F3A9-5F09-4F3D-B5AE1DF19F27}"/>
                </a:ext>
              </a:extLst>
            </p:cNvPr>
            <p:cNvSpPr/>
            <p:nvPr/>
          </p:nvSpPr>
          <p:spPr>
            <a:xfrm>
              <a:off x="5296215" y="2331359"/>
              <a:ext cx="897741" cy="1908249"/>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01620862-9087-0647-648C-72E16B5A6FAB}"/>
                </a:ext>
              </a:extLst>
            </p:cNvPr>
            <p:cNvSpPr/>
            <p:nvPr/>
          </p:nvSpPr>
          <p:spPr>
            <a:xfrm>
              <a:off x="5744738" y="1368522"/>
              <a:ext cx="843358" cy="84336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06D6594-9427-CBE5-BACF-6F37999745AC}"/>
                </a:ext>
              </a:extLst>
            </p:cNvPr>
            <p:cNvGrpSpPr/>
            <p:nvPr/>
          </p:nvGrpSpPr>
          <p:grpSpPr>
            <a:xfrm rot="4738653">
              <a:off x="5935294" y="2422748"/>
              <a:ext cx="1060951" cy="953931"/>
              <a:chOff x="1740664" y="2838458"/>
              <a:chExt cx="613879" cy="551956"/>
            </a:xfrm>
          </p:grpSpPr>
          <p:sp>
            <p:nvSpPr>
              <p:cNvPr id="30" name="Rectangle: Rounded Corners 29">
                <a:extLst>
                  <a:ext uri="{FF2B5EF4-FFF2-40B4-BE49-F238E27FC236}">
                    <a16:creationId xmlns:a16="http://schemas.microsoft.com/office/drawing/2014/main" id="{03EBB1CE-9204-CB21-7F0F-B1D2AFB6EDBD}"/>
                  </a:ext>
                </a:extLst>
              </p:cNvPr>
              <p:cNvSpPr/>
              <p:nvPr/>
            </p:nvSpPr>
            <p:spPr>
              <a:xfrm rot="20490745">
                <a:off x="1740664" y="3203972"/>
                <a:ext cx="504105" cy="18644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Rounded Corners 30">
                <a:extLst>
                  <a:ext uri="{FF2B5EF4-FFF2-40B4-BE49-F238E27FC236}">
                    <a16:creationId xmlns:a16="http://schemas.microsoft.com/office/drawing/2014/main" id="{496F0B3E-7C6D-D45B-6707-91566E1BF9AF}"/>
                  </a:ext>
                </a:extLst>
              </p:cNvPr>
              <p:cNvSpPr/>
              <p:nvPr/>
            </p:nvSpPr>
            <p:spPr>
              <a:xfrm rot="18199991">
                <a:off x="2009269" y="2997290"/>
                <a:ext cx="504105" cy="18644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Speech Bubble: Rectangle with Corners Rounded 21">
              <a:extLst>
                <a:ext uri="{FF2B5EF4-FFF2-40B4-BE49-F238E27FC236}">
                  <a16:creationId xmlns:a16="http://schemas.microsoft.com/office/drawing/2014/main" id="{CD17B9E2-ABB6-19C4-1A44-E981AC8FAC8F}"/>
                </a:ext>
              </a:extLst>
            </p:cNvPr>
            <p:cNvSpPr/>
            <p:nvPr/>
          </p:nvSpPr>
          <p:spPr>
            <a:xfrm>
              <a:off x="7066285" y="1152806"/>
              <a:ext cx="1303775" cy="938402"/>
            </a:xfrm>
            <a:prstGeom prst="wedgeRoundRectCallout">
              <a:avLst>
                <a:gd name="adj1" fmla="val -75378"/>
                <a:gd name="adj2" fmla="val 21802"/>
                <a:gd name="adj3" fmla="val 1666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982B4107-DC55-ADB2-EB27-133D1E56C723}"/>
                </a:ext>
              </a:extLst>
            </p:cNvPr>
            <p:cNvGrpSpPr/>
            <p:nvPr/>
          </p:nvGrpSpPr>
          <p:grpSpPr>
            <a:xfrm>
              <a:off x="7175607" y="1389728"/>
              <a:ext cx="1085131" cy="606942"/>
              <a:chOff x="5638800" y="3079063"/>
              <a:chExt cx="1634825" cy="914402"/>
            </a:xfrm>
            <a:solidFill>
              <a:schemeClr val="bg1"/>
            </a:solidFill>
          </p:grpSpPr>
          <p:pic>
            <p:nvPicPr>
              <p:cNvPr id="28" name="Graphic 27" descr="Raised hand with solid fill">
                <a:extLst>
                  <a:ext uri="{FF2B5EF4-FFF2-40B4-BE49-F238E27FC236}">
                    <a16:creationId xmlns:a16="http://schemas.microsoft.com/office/drawing/2014/main" id="{FB8C966F-E11A-3EF1-7A80-8C5FD2F893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8800" y="3079063"/>
                <a:ext cx="914400" cy="914400"/>
              </a:xfrm>
              <a:prstGeom prst="rect">
                <a:avLst/>
              </a:prstGeom>
            </p:spPr>
          </p:pic>
          <p:pic>
            <p:nvPicPr>
              <p:cNvPr id="29" name="Graphic 28" descr="Hand with solid fill">
                <a:extLst>
                  <a:ext uri="{FF2B5EF4-FFF2-40B4-BE49-F238E27FC236}">
                    <a16:creationId xmlns:a16="http://schemas.microsoft.com/office/drawing/2014/main" id="{7FE2EFD6-026E-AA1A-BCBC-BE58DC39AAD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59225" y="3079065"/>
                <a:ext cx="914400" cy="914400"/>
              </a:xfrm>
              <a:prstGeom prst="rect">
                <a:avLst/>
              </a:prstGeom>
            </p:spPr>
          </p:pic>
        </p:grpSp>
        <p:grpSp>
          <p:nvGrpSpPr>
            <p:cNvPr id="24" name="Group 23">
              <a:extLst>
                <a:ext uri="{FF2B5EF4-FFF2-40B4-BE49-F238E27FC236}">
                  <a16:creationId xmlns:a16="http://schemas.microsoft.com/office/drawing/2014/main" id="{EE46A66C-5589-F730-3467-002F9EDC9E17}"/>
                </a:ext>
              </a:extLst>
            </p:cNvPr>
            <p:cNvGrpSpPr/>
            <p:nvPr/>
          </p:nvGrpSpPr>
          <p:grpSpPr>
            <a:xfrm>
              <a:off x="7542112" y="1236621"/>
              <a:ext cx="351242" cy="164482"/>
              <a:chOff x="7542112" y="1225245"/>
              <a:chExt cx="351242" cy="258158"/>
            </a:xfrm>
          </p:grpSpPr>
          <p:sp>
            <p:nvSpPr>
              <p:cNvPr id="25" name="Rectangle 24">
                <a:extLst>
                  <a:ext uri="{FF2B5EF4-FFF2-40B4-BE49-F238E27FC236}">
                    <a16:creationId xmlns:a16="http://schemas.microsoft.com/office/drawing/2014/main" id="{D63A0FE6-4F52-A77C-3DA1-DBF33AD2AB14}"/>
                  </a:ext>
                </a:extLst>
              </p:cNvPr>
              <p:cNvSpPr/>
              <p:nvPr/>
            </p:nvSpPr>
            <p:spPr>
              <a:xfrm>
                <a:off x="7685562" y="1225245"/>
                <a:ext cx="45720" cy="191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A14EF641-7E7E-6A28-65AB-C00906B149D1}"/>
                  </a:ext>
                </a:extLst>
              </p:cNvPr>
              <p:cNvSpPr/>
              <p:nvPr/>
            </p:nvSpPr>
            <p:spPr>
              <a:xfrm rot="1034900">
                <a:off x="7847634" y="1272918"/>
                <a:ext cx="45720" cy="191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E260DE06-8ADD-35C3-8291-416908D65873}"/>
                  </a:ext>
                </a:extLst>
              </p:cNvPr>
              <p:cNvSpPr/>
              <p:nvPr/>
            </p:nvSpPr>
            <p:spPr>
              <a:xfrm rot="20072803">
                <a:off x="7542112" y="1292190"/>
                <a:ext cx="45720" cy="191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112049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FC9B3-74F3-7E0F-65A0-9DAFA057BA9D}"/>
              </a:ext>
            </a:extLst>
          </p:cNvPr>
          <p:cNvSpPr>
            <a:spLocks noGrp="1"/>
          </p:cNvSpPr>
          <p:nvPr>
            <p:ph type="title"/>
          </p:nvPr>
        </p:nvSpPr>
        <p:spPr/>
        <p:txBody>
          <a:bodyPr/>
          <a:lstStyle/>
          <a:p>
            <a:r>
              <a:rPr lang="en-US" dirty="0"/>
              <a:t>Jeu de rôle : L'éloge</a:t>
            </a:r>
          </a:p>
        </p:txBody>
      </p:sp>
      <p:grpSp>
        <p:nvGrpSpPr>
          <p:cNvPr id="22" name="Group 21">
            <a:extLst>
              <a:ext uri="{FF2B5EF4-FFF2-40B4-BE49-F238E27FC236}">
                <a16:creationId xmlns:a16="http://schemas.microsoft.com/office/drawing/2014/main" id="{A9D4CB60-5AFF-6EB0-478D-4ED0E73CA5D2}"/>
              </a:ext>
            </a:extLst>
          </p:cNvPr>
          <p:cNvGrpSpPr/>
          <p:nvPr/>
        </p:nvGrpSpPr>
        <p:grpSpPr>
          <a:xfrm>
            <a:off x="3916258" y="2089648"/>
            <a:ext cx="4359483" cy="3122432"/>
            <a:chOff x="6244903" y="1194518"/>
            <a:chExt cx="1667397" cy="1194255"/>
          </a:xfrm>
          <a:solidFill>
            <a:schemeClr val="accent3">
              <a:lumMod val="75000"/>
            </a:schemeClr>
          </a:solidFill>
        </p:grpSpPr>
        <p:grpSp>
          <p:nvGrpSpPr>
            <p:cNvPr id="23" name="Group 22">
              <a:extLst>
                <a:ext uri="{FF2B5EF4-FFF2-40B4-BE49-F238E27FC236}">
                  <a16:creationId xmlns:a16="http://schemas.microsoft.com/office/drawing/2014/main" id="{B016C706-7961-4CF5-33FD-A2088DC41DC5}"/>
                </a:ext>
              </a:extLst>
            </p:cNvPr>
            <p:cNvGrpSpPr/>
            <p:nvPr/>
          </p:nvGrpSpPr>
          <p:grpSpPr>
            <a:xfrm>
              <a:off x="6244903" y="1194518"/>
              <a:ext cx="755220" cy="884779"/>
              <a:chOff x="6846848" y="1141103"/>
              <a:chExt cx="999203" cy="1170617"/>
            </a:xfrm>
            <a:grpFill/>
          </p:grpSpPr>
          <p:sp>
            <p:nvSpPr>
              <p:cNvPr id="30" name="Rectangle: Rounded Corners 29">
                <a:extLst>
                  <a:ext uri="{FF2B5EF4-FFF2-40B4-BE49-F238E27FC236}">
                    <a16:creationId xmlns:a16="http://schemas.microsoft.com/office/drawing/2014/main" id="{0AEEEE27-EBA4-E8F8-CC91-F07F6044219E}"/>
                  </a:ext>
                </a:extLst>
              </p:cNvPr>
              <p:cNvSpPr/>
              <p:nvPr/>
            </p:nvSpPr>
            <p:spPr>
              <a:xfrm rot="1100420">
                <a:off x="7141985" y="1874813"/>
                <a:ext cx="152400" cy="436907"/>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7D9F1532-8221-E082-9ED9-30535C61D29A}"/>
                  </a:ext>
                </a:extLst>
              </p:cNvPr>
              <p:cNvSpPr/>
              <p:nvPr/>
            </p:nvSpPr>
            <p:spPr>
              <a:xfrm rot="826591">
                <a:off x="6902427"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2BEFCB09-19F7-0637-C5E4-42A4B44890EC}"/>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1BE5AAFC-94DF-74F4-E047-604B344C6BB4}"/>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Block Arc 33">
                <a:extLst>
                  <a:ext uri="{FF2B5EF4-FFF2-40B4-BE49-F238E27FC236}">
                    <a16:creationId xmlns:a16="http://schemas.microsoft.com/office/drawing/2014/main" id="{EA5CFD9F-0D99-DC69-A8C6-41275A9818C3}"/>
                  </a:ext>
                </a:extLst>
              </p:cNvPr>
              <p:cNvSpPr/>
              <p:nvPr/>
            </p:nvSpPr>
            <p:spPr>
              <a:xfrm rot="11719641">
                <a:off x="7178956" y="1637818"/>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4" name="Group 23">
              <a:extLst>
                <a:ext uri="{FF2B5EF4-FFF2-40B4-BE49-F238E27FC236}">
                  <a16:creationId xmlns:a16="http://schemas.microsoft.com/office/drawing/2014/main" id="{1EE2628F-0B37-7AE5-78F3-034F8FDEA100}"/>
                </a:ext>
              </a:extLst>
            </p:cNvPr>
            <p:cNvGrpSpPr/>
            <p:nvPr/>
          </p:nvGrpSpPr>
          <p:grpSpPr>
            <a:xfrm rot="19632759">
              <a:off x="7157081" y="1490279"/>
              <a:ext cx="755219" cy="898494"/>
              <a:chOff x="6846848" y="1141103"/>
              <a:chExt cx="999203" cy="1188766"/>
            </a:xfrm>
            <a:grpFill/>
          </p:grpSpPr>
          <p:sp>
            <p:nvSpPr>
              <p:cNvPr id="25" name="Rectangle: Rounded Corners 24">
                <a:extLst>
                  <a:ext uri="{FF2B5EF4-FFF2-40B4-BE49-F238E27FC236}">
                    <a16:creationId xmlns:a16="http://schemas.microsoft.com/office/drawing/2014/main" id="{6788C311-DC07-D120-65C9-800DD26C9EBA}"/>
                  </a:ext>
                </a:extLst>
              </p:cNvPr>
              <p:cNvSpPr/>
              <p:nvPr/>
            </p:nvSpPr>
            <p:spPr>
              <a:xfrm rot="582262">
                <a:off x="7185878" y="1892961"/>
                <a:ext cx="152400" cy="436908"/>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F51A1FE4-5BFA-9ECC-92DE-7A0630DE7EB5}"/>
                  </a:ext>
                </a:extLst>
              </p:cNvPr>
              <p:cNvSpPr/>
              <p:nvPr/>
            </p:nvSpPr>
            <p:spPr>
              <a:xfrm rot="826591">
                <a:off x="6902428"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F16FDF81-B93A-BDF8-3486-096CAC70A6D2}"/>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D4920AE8-ACAF-B114-583C-A20649F8C393}"/>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Block Arc 28">
                <a:extLst>
                  <a:ext uri="{FF2B5EF4-FFF2-40B4-BE49-F238E27FC236}">
                    <a16:creationId xmlns:a16="http://schemas.microsoft.com/office/drawing/2014/main" id="{FE66E78B-4AD3-1EE3-B153-9FFB04BC974D}"/>
                  </a:ext>
                </a:extLst>
              </p:cNvPr>
              <p:cNvSpPr/>
              <p:nvPr/>
            </p:nvSpPr>
            <p:spPr>
              <a:xfrm rot="726908">
                <a:off x="7119521" y="1730088"/>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spTree>
    <p:extLst>
      <p:ext uri="{BB962C8B-B14F-4D97-AF65-F5344CB8AC3E}">
        <p14:creationId xmlns:p14="http://schemas.microsoft.com/office/powerpoint/2010/main" val="13217152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72">
            <a:extLst>
              <a:ext uri="{FF2B5EF4-FFF2-40B4-BE49-F238E27FC236}">
                <a16:creationId xmlns:a16="http://schemas.microsoft.com/office/drawing/2014/main" id="{AED81A11-E85D-1816-F948-9A820DBEFE63}"/>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Diapositive supplémentaire pour les notes de l'animateur</a:t>
            </a:r>
            <a:endParaRPr lang="en-CA" sz="5400" b="1" dirty="0">
              <a:solidFill>
                <a:schemeClr val="bg1">
                  <a:lumMod val="75000"/>
                </a:schemeClr>
              </a:solidFill>
            </a:endParaRPr>
          </a:p>
        </p:txBody>
      </p:sp>
    </p:spTree>
    <p:extLst>
      <p:ext uri="{BB962C8B-B14F-4D97-AF65-F5344CB8AC3E}">
        <p14:creationId xmlns:p14="http://schemas.microsoft.com/office/powerpoint/2010/main" val="12805381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19AF0-A4FB-E1E0-0C84-7C02E6D61814}"/>
              </a:ext>
            </a:extLst>
          </p:cNvPr>
          <p:cNvSpPr>
            <a:spLocks noGrp="1"/>
          </p:cNvSpPr>
          <p:nvPr>
            <p:ph type="title"/>
          </p:nvPr>
        </p:nvSpPr>
        <p:spPr/>
        <p:txBody>
          <a:bodyPr/>
          <a:lstStyle/>
          <a:p>
            <a:r>
              <a:rPr lang="en-US" dirty="0">
                <a:latin typeface="+mj-lt"/>
              </a:rPr>
              <a:t>Temps de qualité</a:t>
            </a:r>
          </a:p>
        </p:txBody>
      </p:sp>
      <p:sp>
        <p:nvSpPr>
          <p:cNvPr id="8" name="Speech Bubble: Rectangle with Corners Rounded 7">
            <a:extLst>
              <a:ext uri="{FF2B5EF4-FFF2-40B4-BE49-F238E27FC236}">
                <a16:creationId xmlns:a16="http://schemas.microsoft.com/office/drawing/2014/main" id="{F1AF1B11-843D-25C9-78F6-7D50889A647F}"/>
              </a:ext>
            </a:extLst>
          </p:cNvPr>
          <p:cNvSpPr/>
          <p:nvPr/>
        </p:nvSpPr>
        <p:spPr>
          <a:xfrm>
            <a:off x="1066184" y="1660159"/>
            <a:ext cx="8497149" cy="1052285"/>
          </a:xfrm>
          <a:prstGeom prst="wedgeRoundRectCallout">
            <a:avLst>
              <a:gd name="adj1" fmla="val -53511"/>
              <a:gd name="adj2" fmla="val 24164"/>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Parmi les familles avec lesquelles vous travaillez, comment pensez-vous que les personnes qui s'occupent des enfants perçoivent le temps de qualité passé avec eux ? S'agit-il d'un élément valorisé ? </a:t>
            </a:r>
          </a:p>
        </p:txBody>
      </p:sp>
      <p:sp>
        <p:nvSpPr>
          <p:cNvPr id="10" name="Speech Bubble: Rectangle with Corners Rounded 9">
            <a:extLst>
              <a:ext uri="{FF2B5EF4-FFF2-40B4-BE49-F238E27FC236}">
                <a16:creationId xmlns:a16="http://schemas.microsoft.com/office/drawing/2014/main" id="{27969DC3-5795-D339-F358-13C6892D2533}"/>
              </a:ext>
            </a:extLst>
          </p:cNvPr>
          <p:cNvSpPr/>
          <p:nvPr/>
        </p:nvSpPr>
        <p:spPr>
          <a:xfrm>
            <a:off x="1066184" y="3100262"/>
            <a:ext cx="8497149" cy="1052285"/>
          </a:xfrm>
          <a:prstGeom prst="wedgeRoundRectCallout">
            <a:avLst>
              <a:gd name="adj1" fmla="val -51835"/>
              <a:gd name="adj2" fmla="val -15385"/>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Les enfants et les personnes qui s'occupent d'eux dans de nombreuses familles avec lesquelles vous travaillez passent-ils du temps de qualité ensemble ? </a:t>
            </a:r>
          </a:p>
        </p:txBody>
      </p:sp>
      <p:sp>
        <p:nvSpPr>
          <p:cNvPr id="11" name="Speech Bubble: Rectangle with Corners Rounded 10">
            <a:extLst>
              <a:ext uri="{FF2B5EF4-FFF2-40B4-BE49-F238E27FC236}">
                <a16:creationId xmlns:a16="http://schemas.microsoft.com/office/drawing/2014/main" id="{97CC5D5F-EB32-C8A8-5DE2-ED32C77C5DF7}"/>
              </a:ext>
            </a:extLst>
          </p:cNvPr>
          <p:cNvSpPr/>
          <p:nvPr/>
        </p:nvSpPr>
        <p:spPr>
          <a:xfrm>
            <a:off x="1066184" y="4540365"/>
            <a:ext cx="8497149" cy="1052285"/>
          </a:xfrm>
          <a:prstGeom prst="wedgeRoundRectCallout">
            <a:avLst>
              <a:gd name="adj1" fmla="val -53358"/>
              <a:gd name="adj2" fmla="val 15854"/>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La situation d'urgence ou de crise a-t-elle eu un impact sur le temps de qualité que les personnes qui s'occupent des enfants et les enfants peuvent passer ensemble ?</a:t>
            </a:r>
          </a:p>
        </p:txBody>
      </p:sp>
      <p:grpSp>
        <p:nvGrpSpPr>
          <p:cNvPr id="12" name="Google Shape;314;p4">
            <a:extLst>
              <a:ext uri="{FF2B5EF4-FFF2-40B4-BE49-F238E27FC236}">
                <a16:creationId xmlns:a16="http://schemas.microsoft.com/office/drawing/2014/main" id="{215C87E0-AD58-2465-F391-51D6018F76C0}"/>
              </a:ext>
            </a:extLst>
          </p:cNvPr>
          <p:cNvGrpSpPr/>
          <p:nvPr/>
        </p:nvGrpSpPr>
        <p:grpSpPr>
          <a:xfrm>
            <a:off x="9348540" y="4416389"/>
            <a:ext cx="2501900" cy="1623811"/>
            <a:chOff x="3400707" y="1772174"/>
            <a:chExt cx="5758105" cy="3737192"/>
          </a:xfrm>
          <a:solidFill>
            <a:schemeClr val="accent3">
              <a:lumMod val="75000"/>
            </a:schemeClr>
          </a:solidFill>
        </p:grpSpPr>
        <p:sp>
          <p:nvSpPr>
            <p:cNvPr id="13" name="Google Shape;315;p4">
              <a:extLst>
                <a:ext uri="{FF2B5EF4-FFF2-40B4-BE49-F238E27FC236}">
                  <a16:creationId xmlns:a16="http://schemas.microsoft.com/office/drawing/2014/main" id="{136F7B01-68E2-DB92-F721-09744B8A429F}"/>
                </a:ext>
              </a:extLst>
            </p:cNvPr>
            <p:cNvSpPr/>
            <p:nvPr/>
          </p:nvSpPr>
          <p:spPr>
            <a:xfrm>
              <a:off x="3400707"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4" name="Google Shape;316;p4">
              <a:extLst>
                <a:ext uri="{FF2B5EF4-FFF2-40B4-BE49-F238E27FC236}">
                  <a16:creationId xmlns:a16="http://schemas.microsoft.com/office/drawing/2014/main" id="{CB7DF812-69EA-F8D8-1089-EF14E55502AC}"/>
                </a:ext>
              </a:extLst>
            </p:cNvPr>
            <p:cNvSpPr/>
            <p:nvPr/>
          </p:nvSpPr>
          <p:spPr>
            <a:xfrm>
              <a:off x="7746572"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5" name="Google Shape;317;p4">
              <a:extLst>
                <a:ext uri="{FF2B5EF4-FFF2-40B4-BE49-F238E27FC236}">
                  <a16:creationId xmlns:a16="http://schemas.microsoft.com/office/drawing/2014/main" id="{7BA62CEA-412E-4291-2DF3-D8D480F8B996}"/>
                </a:ext>
              </a:extLst>
            </p:cNvPr>
            <p:cNvSpPr/>
            <p:nvPr/>
          </p:nvSpPr>
          <p:spPr>
            <a:xfrm>
              <a:off x="3400707"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6" name="Google Shape;318;p4">
              <a:extLst>
                <a:ext uri="{FF2B5EF4-FFF2-40B4-BE49-F238E27FC236}">
                  <a16:creationId xmlns:a16="http://schemas.microsoft.com/office/drawing/2014/main" id="{1ADBA846-FB20-7EFF-A397-58FAE4D31EAF}"/>
                </a:ext>
              </a:extLst>
            </p:cNvPr>
            <p:cNvSpPr/>
            <p:nvPr/>
          </p:nvSpPr>
          <p:spPr>
            <a:xfrm>
              <a:off x="7822921"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7" name="Google Shape;319;p4">
              <a:extLst>
                <a:ext uri="{FF2B5EF4-FFF2-40B4-BE49-F238E27FC236}">
                  <a16:creationId xmlns:a16="http://schemas.microsoft.com/office/drawing/2014/main" id="{9E85CE2C-70CA-2908-DFAB-A90EB2EE0D52}"/>
                </a:ext>
              </a:extLst>
            </p:cNvPr>
            <p:cNvSpPr/>
            <p:nvPr/>
          </p:nvSpPr>
          <p:spPr>
            <a:xfrm>
              <a:off x="4351095" y="2702772"/>
              <a:ext cx="771005"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8" name="Google Shape;320;p4">
              <a:extLst>
                <a:ext uri="{FF2B5EF4-FFF2-40B4-BE49-F238E27FC236}">
                  <a16:creationId xmlns:a16="http://schemas.microsoft.com/office/drawing/2014/main" id="{278AFC3C-7DA4-9126-7210-2C2C6990E114}"/>
                </a:ext>
              </a:extLst>
            </p:cNvPr>
            <p:cNvSpPr/>
            <p:nvPr/>
          </p:nvSpPr>
          <p:spPr>
            <a:xfrm flipH="1">
              <a:off x="7347577" y="2785543"/>
              <a:ext cx="950687"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9" name="Google Shape;321;p4">
              <a:extLst>
                <a:ext uri="{FF2B5EF4-FFF2-40B4-BE49-F238E27FC236}">
                  <a16:creationId xmlns:a16="http://schemas.microsoft.com/office/drawing/2014/main" id="{A96D7C5E-5A11-5CD4-D9BF-8C109911C670}"/>
                </a:ext>
              </a:extLst>
            </p:cNvPr>
            <p:cNvSpPr/>
            <p:nvPr/>
          </p:nvSpPr>
          <p:spPr>
            <a:xfrm>
              <a:off x="5001335" y="1772174"/>
              <a:ext cx="1524000" cy="1175183"/>
            </a:xfrm>
            <a:prstGeom prst="wedgeRoundRectCallo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20" name="Google Shape;322;p4">
              <a:extLst>
                <a:ext uri="{FF2B5EF4-FFF2-40B4-BE49-F238E27FC236}">
                  <a16:creationId xmlns:a16="http://schemas.microsoft.com/office/drawing/2014/main" id="{BA7E7BEA-1346-F4BE-14DC-87D4104BBBD6}"/>
                </a:ext>
              </a:extLst>
            </p:cNvPr>
            <p:cNvSpPr/>
            <p:nvPr/>
          </p:nvSpPr>
          <p:spPr>
            <a:xfrm>
              <a:off x="6034184" y="2500682"/>
              <a:ext cx="1524000" cy="1175183"/>
            </a:xfrm>
            <a:prstGeom prst="wedgeRoundRectCallout">
              <a:avLst>
                <a:gd name="adj1" fmla="val 59833"/>
                <a:gd name="adj2" fmla="val 21866"/>
                <a:gd name="adj3" fmla="val 16667"/>
              </a:avLst>
            </a:prstGeom>
            <a:grp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4365293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E6B43E74-DF32-BD93-782F-65F4B33FC249}"/>
              </a:ext>
            </a:extLst>
          </p:cNvPr>
          <p:cNvSpPr/>
          <p:nvPr/>
        </p:nvSpPr>
        <p:spPr>
          <a:xfrm>
            <a:off x="621458" y="1567544"/>
            <a:ext cx="4275994" cy="3976914"/>
          </a:xfrm>
          <a:prstGeom prst="homePlate">
            <a:avLst>
              <a:gd name="adj" fmla="val 25105"/>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1A19AF0-A4FB-E1E0-0C84-7C02E6D61814}"/>
              </a:ext>
            </a:extLst>
          </p:cNvPr>
          <p:cNvSpPr>
            <a:spLocks noGrp="1"/>
          </p:cNvSpPr>
          <p:nvPr>
            <p:ph type="title"/>
          </p:nvPr>
        </p:nvSpPr>
        <p:spPr/>
        <p:txBody>
          <a:bodyPr/>
          <a:lstStyle/>
          <a:p>
            <a:r>
              <a:rPr lang="en-US" dirty="0">
                <a:latin typeface="+mj-lt"/>
              </a:rPr>
              <a:t>Les avantages du temps de qualité</a:t>
            </a:r>
          </a:p>
        </p:txBody>
      </p:sp>
      <p:sp>
        <p:nvSpPr>
          <p:cNvPr id="5" name="TextBox 4">
            <a:extLst>
              <a:ext uri="{FF2B5EF4-FFF2-40B4-BE49-F238E27FC236}">
                <a16:creationId xmlns:a16="http://schemas.microsoft.com/office/drawing/2014/main" id="{2953C459-AE69-926E-B74D-6CD29CCA18F6}"/>
              </a:ext>
            </a:extLst>
          </p:cNvPr>
          <p:cNvSpPr txBox="1"/>
          <p:nvPr/>
        </p:nvSpPr>
        <p:spPr>
          <a:xfrm>
            <a:off x="5324866" y="1567544"/>
            <a:ext cx="6028934" cy="4278094"/>
          </a:xfrm>
          <a:prstGeom prst="rect">
            <a:avLst/>
          </a:prstGeom>
          <a:noFill/>
        </p:spPr>
        <p:txBody>
          <a:bodyPr wrap="square">
            <a:spAutoFit/>
          </a:bodyPr>
          <a:lstStyle/>
          <a:p>
            <a:pPr marL="342900" marR="0" lvl="1" indent="-342900" algn="l" defTabSz="914400" rtl="0" eaLnBrk="1" fontAlgn="auto" latinLnBrk="0" hangingPunct="1">
              <a:lnSpc>
                <a:spcPct val="100000"/>
              </a:lnSpc>
              <a:spcAft>
                <a:spcPts val="1200"/>
              </a:spcAft>
              <a:buClr>
                <a:srgbClr val="000000"/>
              </a:buClr>
              <a:buSzPts val="1400"/>
              <a:buFont typeface="Arial" panose="020B0604020202020204" pitchFamily="34" charset="0"/>
              <a:buChar char="•"/>
              <a:tabLst/>
              <a:defRPr/>
            </a:pPr>
            <a:r>
              <a:rPr lang="en-US" sz="2200" b="0" i="0" dirty="0">
                <a:effectLst/>
                <a:latin typeface="+mj-lt"/>
                <a:cs typeface="Calibri" panose="020F0502020204030204" pitchFamily="34" charset="0"/>
              </a:rPr>
              <a:t>Transmission des traditions culturelles et des coutumes.</a:t>
            </a:r>
          </a:p>
          <a:p>
            <a:pPr marL="342900" marR="0" lvl="1" indent="-342900" algn="l" defTabSz="914400" rtl="0" eaLnBrk="1" fontAlgn="auto" latinLnBrk="0" hangingPunct="1">
              <a:lnSpc>
                <a:spcPct val="100000"/>
              </a:lnSpc>
              <a:spcAft>
                <a:spcPts val="1200"/>
              </a:spcAft>
              <a:buClr>
                <a:srgbClr val="000000"/>
              </a:buClr>
              <a:buSzPts val="1400"/>
              <a:buFont typeface="Arial" panose="020B0604020202020204" pitchFamily="34" charset="0"/>
              <a:buChar char="•"/>
              <a:tabLst/>
              <a:defRPr/>
            </a:pPr>
            <a:r>
              <a:rPr lang="en-US" sz="2200" b="0" i="0" dirty="0">
                <a:effectLst/>
                <a:latin typeface="+mj-lt"/>
                <a:cs typeface="Calibri" panose="020F0502020204030204" pitchFamily="34" charset="0"/>
              </a:rPr>
              <a:t>Enseigner des compétences de vie telles que la cuisine et les soins aux animaux.</a:t>
            </a:r>
          </a:p>
          <a:p>
            <a:pPr marL="342900" marR="0" lvl="1" indent="-342900" algn="l" defTabSz="914400" rtl="0" eaLnBrk="1" fontAlgn="auto" latinLnBrk="0" hangingPunct="1">
              <a:lnSpc>
                <a:spcPct val="100000"/>
              </a:lnSpc>
              <a:spcAft>
                <a:spcPts val="1200"/>
              </a:spcAft>
              <a:buClr>
                <a:srgbClr val="000000"/>
              </a:buClr>
              <a:buSzPts val="1400"/>
              <a:buFont typeface="Arial" panose="020B0604020202020204" pitchFamily="34" charset="0"/>
              <a:buChar char="•"/>
              <a:tabLst/>
              <a:defRPr/>
            </a:pPr>
            <a:r>
              <a:rPr lang="en-US" sz="2200" b="0" i="0" dirty="0">
                <a:effectLst/>
                <a:latin typeface="+mj-lt"/>
                <a:cs typeface="Calibri" panose="020F0502020204030204" pitchFamily="34" charset="0"/>
              </a:rPr>
              <a:t>Les enfants se sentent valorisés et importants, ce qui renforce leur confiance en eux et leur estime de soi.</a:t>
            </a:r>
          </a:p>
          <a:p>
            <a:pPr marL="342900" marR="0" lvl="1" indent="-342900" algn="l" defTabSz="914400" rtl="0" eaLnBrk="1" fontAlgn="auto" latinLnBrk="0" hangingPunct="1">
              <a:lnSpc>
                <a:spcPct val="100000"/>
              </a:lnSpc>
              <a:spcAft>
                <a:spcPts val="1200"/>
              </a:spcAft>
              <a:buClr>
                <a:srgbClr val="000000"/>
              </a:buClr>
              <a:buSzPts val="1400"/>
              <a:buFont typeface="Arial" panose="020B0604020202020204" pitchFamily="34" charset="0"/>
              <a:buChar char="•"/>
              <a:tabLst/>
              <a:defRPr/>
            </a:pPr>
            <a:r>
              <a:rPr lang="en-US" sz="2200" b="0" i="0" dirty="0">
                <a:effectLst/>
                <a:latin typeface="+mj-lt"/>
                <a:cs typeface="Calibri" panose="020F0502020204030204" pitchFamily="34" charset="0"/>
              </a:rPr>
              <a:t>Les parents et les personnes qui s'occupent des enfants ont la possibilité d'apprendre à résoudre des problèmes et d'aider leurs enfants à le faire</a:t>
            </a:r>
            <a:r>
              <a:rPr lang="en-US" sz="2200" dirty="0">
                <a:latin typeface="+mj-lt"/>
                <a:cs typeface="Calibri" panose="020F0502020204030204" pitchFamily="34" charset="0"/>
              </a:rPr>
              <a:t>. </a:t>
            </a:r>
          </a:p>
        </p:txBody>
      </p:sp>
      <p:grpSp>
        <p:nvGrpSpPr>
          <p:cNvPr id="4" name="Group 3">
            <a:extLst>
              <a:ext uri="{FF2B5EF4-FFF2-40B4-BE49-F238E27FC236}">
                <a16:creationId xmlns:a16="http://schemas.microsoft.com/office/drawing/2014/main" id="{E8FB7112-52A1-A4E0-8083-20985E1C8A14}"/>
              </a:ext>
            </a:extLst>
          </p:cNvPr>
          <p:cNvGrpSpPr/>
          <p:nvPr/>
        </p:nvGrpSpPr>
        <p:grpSpPr>
          <a:xfrm>
            <a:off x="1236926" y="2291412"/>
            <a:ext cx="2722593" cy="2304205"/>
            <a:chOff x="8397556" y="2571280"/>
            <a:chExt cx="1452788" cy="1229534"/>
          </a:xfrm>
        </p:grpSpPr>
        <p:sp>
          <p:nvSpPr>
            <p:cNvPr id="6" name="Round Same Side Corner Rectangle 21">
              <a:extLst>
                <a:ext uri="{FF2B5EF4-FFF2-40B4-BE49-F238E27FC236}">
                  <a16:creationId xmlns:a16="http://schemas.microsoft.com/office/drawing/2014/main" id="{1200FA31-1DF9-CBF2-7F7C-5FEB45864D69}"/>
                </a:ext>
              </a:extLst>
            </p:cNvPr>
            <p:cNvSpPr/>
            <p:nvPr/>
          </p:nvSpPr>
          <p:spPr>
            <a:xfrm>
              <a:off x="8983195" y="3424134"/>
              <a:ext cx="372475" cy="288958"/>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3A83EBF0-88E3-A783-C475-2FEADD54C59C}"/>
                </a:ext>
              </a:extLst>
            </p:cNvPr>
            <p:cNvSpPr/>
            <p:nvPr/>
          </p:nvSpPr>
          <p:spPr>
            <a:xfrm>
              <a:off x="9145070" y="3013438"/>
              <a:ext cx="366284" cy="366284"/>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 Same Side Corner Rectangle 21">
              <a:extLst>
                <a:ext uri="{FF2B5EF4-FFF2-40B4-BE49-F238E27FC236}">
                  <a16:creationId xmlns:a16="http://schemas.microsoft.com/office/drawing/2014/main" id="{82C2581B-9E03-E5EB-5380-FDED00C7E7CF}"/>
                </a:ext>
              </a:extLst>
            </p:cNvPr>
            <p:cNvSpPr/>
            <p:nvPr/>
          </p:nvSpPr>
          <p:spPr>
            <a:xfrm>
              <a:off x="8397556" y="3135472"/>
              <a:ext cx="519444" cy="634402"/>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1A3A0AA7-55DA-665E-0932-91201E08167F}"/>
                </a:ext>
              </a:extLst>
            </p:cNvPr>
            <p:cNvSpPr/>
            <p:nvPr/>
          </p:nvSpPr>
          <p:spPr>
            <a:xfrm>
              <a:off x="8537672" y="2571280"/>
              <a:ext cx="487977" cy="48797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B718F122-9B39-53A1-28B3-F44D8E2E559A}"/>
                </a:ext>
              </a:extLst>
            </p:cNvPr>
            <p:cNvGrpSpPr/>
            <p:nvPr/>
          </p:nvGrpSpPr>
          <p:grpSpPr>
            <a:xfrm rot="3836719">
              <a:off x="8790881" y="3217897"/>
              <a:ext cx="613879" cy="551956"/>
              <a:chOff x="1740664" y="2838458"/>
              <a:chExt cx="613879" cy="551956"/>
            </a:xfrm>
          </p:grpSpPr>
          <p:sp>
            <p:nvSpPr>
              <p:cNvPr id="12" name="Rectangle: Rounded Corners 11">
                <a:extLst>
                  <a:ext uri="{FF2B5EF4-FFF2-40B4-BE49-F238E27FC236}">
                    <a16:creationId xmlns:a16="http://schemas.microsoft.com/office/drawing/2014/main" id="{03E761FC-40D2-4492-EE30-9D7D54ADE05E}"/>
                  </a:ext>
                </a:extLst>
              </p:cNvPr>
              <p:cNvSpPr/>
              <p:nvPr/>
            </p:nvSpPr>
            <p:spPr>
              <a:xfrm rot="18199991">
                <a:off x="2009269" y="2997290"/>
                <a:ext cx="504105" cy="186442"/>
              </a:xfrm>
              <a:prstGeom prst="roundRect">
                <a:avLst>
                  <a:gd name="adj" fmla="val 50000"/>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E004B83A-5011-2F1C-A00A-45B060C1BA10}"/>
                  </a:ext>
                </a:extLst>
              </p:cNvPr>
              <p:cNvSpPr/>
              <p:nvPr/>
            </p:nvSpPr>
            <p:spPr>
              <a:xfrm rot="20490745">
                <a:off x="1740664" y="3203972"/>
                <a:ext cx="504105" cy="18644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Parallelogram 10">
              <a:extLst>
                <a:ext uri="{FF2B5EF4-FFF2-40B4-BE49-F238E27FC236}">
                  <a16:creationId xmlns:a16="http://schemas.microsoft.com/office/drawing/2014/main" id="{DC5E2A3B-C680-1F77-6953-718731A1BCE9}"/>
                </a:ext>
              </a:extLst>
            </p:cNvPr>
            <p:cNvSpPr/>
            <p:nvPr/>
          </p:nvSpPr>
          <p:spPr>
            <a:xfrm>
              <a:off x="9536019" y="3429000"/>
              <a:ext cx="314325" cy="340873"/>
            </a:xfrm>
            <a:prstGeom prst="parallelogram">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014511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049B0-B963-2804-AEE5-563DFFC152B9}"/>
              </a:ext>
            </a:extLst>
          </p:cNvPr>
          <p:cNvSpPr>
            <a:spLocks noGrp="1"/>
          </p:cNvSpPr>
          <p:nvPr>
            <p:ph type="title"/>
          </p:nvPr>
        </p:nvSpPr>
        <p:spPr/>
        <p:txBody>
          <a:bodyPr/>
          <a:lstStyle/>
          <a:p>
            <a:r>
              <a:rPr lang="en-GB" dirty="0">
                <a:latin typeface="+mj-lt"/>
              </a:rPr>
              <a:t>Temps de qualité</a:t>
            </a:r>
            <a:endParaRPr lang="en-US" dirty="0">
              <a:latin typeface="+mj-lt"/>
            </a:endParaRPr>
          </a:p>
        </p:txBody>
      </p:sp>
      <p:grpSp>
        <p:nvGrpSpPr>
          <p:cNvPr id="5" name="Group 4">
            <a:extLst>
              <a:ext uri="{FF2B5EF4-FFF2-40B4-BE49-F238E27FC236}">
                <a16:creationId xmlns:a16="http://schemas.microsoft.com/office/drawing/2014/main" id="{74AC5005-7BA8-8933-03CC-6F2774B5BB2E}"/>
              </a:ext>
            </a:extLst>
          </p:cNvPr>
          <p:cNvGrpSpPr/>
          <p:nvPr/>
        </p:nvGrpSpPr>
        <p:grpSpPr>
          <a:xfrm>
            <a:off x="2226312" y="2569028"/>
            <a:ext cx="2829705" cy="2394857"/>
            <a:chOff x="8397556" y="2571280"/>
            <a:chExt cx="1452788" cy="1229534"/>
          </a:xfrm>
        </p:grpSpPr>
        <p:sp>
          <p:nvSpPr>
            <p:cNvPr id="6" name="Round Same Side Corner Rectangle 21">
              <a:extLst>
                <a:ext uri="{FF2B5EF4-FFF2-40B4-BE49-F238E27FC236}">
                  <a16:creationId xmlns:a16="http://schemas.microsoft.com/office/drawing/2014/main" id="{3D9EB710-F845-E568-7692-0042AFB20107}"/>
                </a:ext>
              </a:extLst>
            </p:cNvPr>
            <p:cNvSpPr/>
            <p:nvPr/>
          </p:nvSpPr>
          <p:spPr>
            <a:xfrm>
              <a:off x="8983195" y="3424134"/>
              <a:ext cx="372475" cy="288958"/>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a:extLst>
                <a:ext uri="{FF2B5EF4-FFF2-40B4-BE49-F238E27FC236}">
                  <a16:creationId xmlns:a16="http://schemas.microsoft.com/office/drawing/2014/main" id="{13241B20-B625-AD51-D533-D6002E2415A9}"/>
                </a:ext>
              </a:extLst>
            </p:cNvPr>
            <p:cNvSpPr/>
            <p:nvPr/>
          </p:nvSpPr>
          <p:spPr>
            <a:xfrm>
              <a:off x="9145070" y="3013438"/>
              <a:ext cx="366284" cy="366284"/>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ound Same Side Corner Rectangle 21">
              <a:extLst>
                <a:ext uri="{FF2B5EF4-FFF2-40B4-BE49-F238E27FC236}">
                  <a16:creationId xmlns:a16="http://schemas.microsoft.com/office/drawing/2014/main" id="{C49F1B20-CC57-7BD1-E9E2-865CE62CED3D}"/>
                </a:ext>
              </a:extLst>
            </p:cNvPr>
            <p:cNvSpPr/>
            <p:nvPr/>
          </p:nvSpPr>
          <p:spPr>
            <a:xfrm>
              <a:off x="8397556" y="3135472"/>
              <a:ext cx="519444" cy="634402"/>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a:extLst>
                <a:ext uri="{FF2B5EF4-FFF2-40B4-BE49-F238E27FC236}">
                  <a16:creationId xmlns:a16="http://schemas.microsoft.com/office/drawing/2014/main" id="{DB777AD8-55F3-0710-1E7B-ADBAFC43E0E6}"/>
                </a:ext>
              </a:extLst>
            </p:cNvPr>
            <p:cNvSpPr/>
            <p:nvPr/>
          </p:nvSpPr>
          <p:spPr>
            <a:xfrm>
              <a:off x="8537672" y="2571280"/>
              <a:ext cx="487977" cy="48797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0" name="Group 9">
              <a:extLst>
                <a:ext uri="{FF2B5EF4-FFF2-40B4-BE49-F238E27FC236}">
                  <a16:creationId xmlns:a16="http://schemas.microsoft.com/office/drawing/2014/main" id="{66EB3981-83D5-7C9B-C26B-E0607C4BF21D}"/>
                </a:ext>
              </a:extLst>
            </p:cNvPr>
            <p:cNvGrpSpPr/>
            <p:nvPr/>
          </p:nvGrpSpPr>
          <p:grpSpPr>
            <a:xfrm rot="3836719">
              <a:off x="8790881" y="3217897"/>
              <a:ext cx="613879" cy="551956"/>
              <a:chOff x="1740664" y="2838458"/>
              <a:chExt cx="613879" cy="551956"/>
            </a:xfrm>
          </p:grpSpPr>
          <p:sp>
            <p:nvSpPr>
              <p:cNvPr id="12" name="Rectangle: Rounded Corners 11">
                <a:extLst>
                  <a:ext uri="{FF2B5EF4-FFF2-40B4-BE49-F238E27FC236}">
                    <a16:creationId xmlns:a16="http://schemas.microsoft.com/office/drawing/2014/main" id="{C774BFEA-5503-81DA-AD05-7FEACA42C592}"/>
                  </a:ext>
                </a:extLst>
              </p:cNvPr>
              <p:cNvSpPr/>
              <p:nvPr/>
            </p:nvSpPr>
            <p:spPr>
              <a:xfrm rot="18199991">
                <a:off x="2009269" y="2997290"/>
                <a:ext cx="504105" cy="186442"/>
              </a:xfrm>
              <a:prstGeom prst="roundRect">
                <a:avLst>
                  <a:gd name="adj" fmla="val 50000"/>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B278EE0E-C71F-7FCB-F00C-F26A2A0895D5}"/>
                  </a:ext>
                </a:extLst>
              </p:cNvPr>
              <p:cNvSpPr/>
              <p:nvPr/>
            </p:nvSpPr>
            <p:spPr>
              <a:xfrm rot="20490745">
                <a:off x="1740664" y="3203972"/>
                <a:ext cx="504105" cy="18644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Parallelogram 10">
              <a:extLst>
                <a:ext uri="{FF2B5EF4-FFF2-40B4-BE49-F238E27FC236}">
                  <a16:creationId xmlns:a16="http://schemas.microsoft.com/office/drawing/2014/main" id="{E73E83F9-390A-027C-A51F-AF3D9379642F}"/>
                </a:ext>
              </a:extLst>
            </p:cNvPr>
            <p:cNvSpPr/>
            <p:nvPr/>
          </p:nvSpPr>
          <p:spPr>
            <a:xfrm>
              <a:off x="9536019" y="3429000"/>
              <a:ext cx="314325" cy="340873"/>
            </a:xfrm>
            <a:prstGeom prst="parallelogram">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Rounded Corners 15">
            <a:extLst>
              <a:ext uri="{FF2B5EF4-FFF2-40B4-BE49-F238E27FC236}">
                <a16:creationId xmlns:a16="http://schemas.microsoft.com/office/drawing/2014/main" id="{5F033EA6-2909-E7D3-EA8F-FE29FEAF4176}"/>
              </a:ext>
            </a:extLst>
          </p:cNvPr>
          <p:cNvSpPr/>
          <p:nvPr/>
        </p:nvSpPr>
        <p:spPr>
          <a:xfrm>
            <a:off x="6613510" y="2452914"/>
            <a:ext cx="3556000" cy="232228"/>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Rounded Corners 16">
            <a:extLst>
              <a:ext uri="{FF2B5EF4-FFF2-40B4-BE49-F238E27FC236}">
                <a16:creationId xmlns:a16="http://schemas.microsoft.com/office/drawing/2014/main" id="{EB0022AF-9BD0-C9DB-A668-4DE4C86FB7A9}"/>
              </a:ext>
            </a:extLst>
          </p:cNvPr>
          <p:cNvSpPr/>
          <p:nvPr/>
        </p:nvSpPr>
        <p:spPr>
          <a:xfrm>
            <a:off x="6613510" y="3174815"/>
            <a:ext cx="3556000" cy="232228"/>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10716EBA-A3ED-494F-A8BB-14AA80390F3D}"/>
              </a:ext>
            </a:extLst>
          </p:cNvPr>
          <p:cNvSpPr/>
          <p:nvPr/>
        </p:nvSpPr>
        <p:spPr>
          <a:xfrm>
            <a:off x="6613510" y="3896716"/>
            <a:ext cx="3556000" cy="232228"/>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3858E3BC-8FDD-D5BB-D03B-8BBE7C6E0BB7}"/>
              </a:ext>
            </a:extLst>
          </p:cNvPr>
          <p:cNvSpPr/>
          <p:nvPr/>
        </p:nvSpPr>
        <p:spPr>
          <a:xfrm>
            <a:off x="6613510" y="4618618"/>
            <a:ext cx="3556000" cy="232228"/>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2BDBACA4-FA9E-1290-DCAF-301B62E3D5AC}"/>
              </a:ext>
            </a:extLst>
          </p:cNvPr>
          <p:cNvSpPr/>
          <p:nvPr/>
        </p:nvSpPr>
        <p:spPr>
          <a:xfrm>
            <a:off x="6096000" y="2452914"/>
            <a:ext cx="232228" cy="2322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5F12E44A-FAB1-6830-A2D1-F1D0AAAF35C5}"/>
              </a:ext>
            </a:extLst>
          </p:cNvPr>
          <p:cNvSpPr/>
          <p:nvPr/>
        </p:nvSpPr>
        <p:spPr>
          <a:xfrm>
            <a:off x="6096000" y="3174235"/>
            <a:ext cx="232228" cy="2322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8724BCD2-9750-3731-3552-7B48BDED315D}"/>
              </a:ext>
            </a:extLst>
          </p:cNvPr>
          <p:cNvSpPr/>
          <p:nvPr/>
        </p:nvSpPr>
        <p:spPr>
          <a:xfrm>
            <a:off x="6096000" y="3884930"/>
            <a:ext cx="232228" cy="2322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887F69-656A-8F21-8EC3-26FDE22B5F99}"/>
              </a:ext>
            </a:extLst>
          </p:cNvPr>
          <p:cNvSpPr/>
          <p:nvPr/>
        </p:nvSpPr>
        <p:spPr>
          <a:xfrm>
            <a:off x="6096000" y="4595625"/>
            <a:ext cx="232228" cy="2322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1090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244"/>
        <p:cNvGrpSpPr/>
        <p:nvPr/>
      </p:nvGrpSpPr>
      <p:grpSpPr>
        <a:xfrm>
          <a:off x="0" y="0"/>
          <a:ext cx="0" cy="0"/>
          <a:chOff x="0" y="0"/>
          <a:chExt cx="0" cy="0"/>
        </a:xfrm>
      </p:grpSpPr>
      <p:sp>
        <p:nvSpPr>
          <p:cNvPr id="2" name="Title 72">
            <a:extLst>
              <a:ext uri="{FF2B5EF4-FFF2-40B4-BE49-F238E27FC236}">
                <a16:creationId xmlns:a16="http://schemas.microsoft.com/office/drawing/2014/main" id="{8640D637-454A-8841-E605-F13365573E21}"/>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Conseils de facilitation</a:t>
            </a:r>
            <a:endParaRPr lang="en-CA" sz="5400" b="1" dirty="0">
              <a:solidFill>
                <a:schemeClr val="bg1">
                  <a:lumMod val="75000"/>
                </a:schemeClr>
              </a:solidFill>
            </a:endParaRPr>
          </a:p>
        </p:txBody>
      </p:sp>
    </p:spTree>
    <p:extLst>
      <p:ext uri="{BB962C8B-B14F-4D97-AF65-F5344CB8AC3E}">
        <p14:creationId xmlns:p14="http://schemas.microsoft.com/office/powerpoint/2010/main" val="32154239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F8D7A-57F4-7227-6CCC-655F3653562C}"/>
              </a:ext>
            </a:extLst>
          </p:cNvPr>
          <p:cNvSpPr>
            <a:spLocks noGrp="1"/>
          </p:cNvSpPr>
          <p:nvPr>
            <p:ph type="title"/>
          </p:nvPr>
        </p:nvSpPr>
        <p:spPr/>
        <p:txBody>
          <a:bodyPr/>
          <a:lstStyle/>
          <a:p>
            <a:r>
              <a:rPr lang="en-US" dirty="0">
                <a:latin typeface="+mj-lt"/>
              </a:rPr>
              <a:t>Réflexion</a:t>
            </a:r>
          </a:p>
        </p:txBody>
      </p:sp>
      <p:sp>
        <p:nvSpPr>
          <p:cNvPr id="10" name="Speech Bubble: Rectangle with Corners Rounded 9">
            <a:extLst>
              <a:ext uri="{FF2B5EF4-FFF2-40B4-BE49-F238E27FC236}">
                <a16:creationId xmlns:a16="http://schemas.microsoft.com/office/drawing/2014/main" id="{D95EE599-2F1B-17A2-8969-2ACC2629BA89}"/>
              </a:ext>
            </a:extLst>
          </p:cNvPr>
          <p:cNvSpPr/>
          <p:nvPr/>
        </p:nvSpPr>
        <p:spPr>
          <a:xfrm>
            <a:off x="6096000" y="3488969"/>
            <a:ext cx="4785063" cy="2264616"/>
          </a:xfrm>
          <a:prstGeom prst="wedgeRoundRectCallout">
            <a:avLst>
              <a:gd name="adj1" fmla="val -57145"/>
              <a:gd name="adj2" fmla="val -35342"/>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Pouvez-vous penser à des familles avec lesquelles vous travaillez et qui bénéficieraient d'une meilleure connaissance de ces trois outils parentaux ? </a:t>
            </a:r>
          </a:p>
        </p:txBody>
      </p:sp>
      <p:sp>
        <p:nvSpPr>
          <p:cNvPr id="11" name="Speech Bubble: Rectangle with Corners Rounded 10">
            <a:extLst>
              <a:ext uri="{FF2B5EF4-FFF2-40B4-BE49-F238E27FC236}">
                <a16:creationId xmlns:a16="http://schemas.microsoft.com/office/drawing/2014/main" id="{E581E3BB-53CA-62E2-CAF1-28F539BB474F}"/>
              </a:ext>
            </a:extLst>
          </p:cNvPr>
          <p:cNvSpPr/>
          <p:nvPr/>
        </p:nvSpPr>
        <p:spPr>
          <a:xfrm>
            <a:off x="6096001" y="1641639"/>
            <a:ext cx="4785062" cy="1566018"/>
          </a:xfrm>
          <a:prstGeom prst="wedgeRoundRectCallout">
            <a:avLst>
              <a:gd name="adj1" fmla="val 55081"/>
              <a:gd name="adj2" fmla="val -10787"/>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Dans quels types de situations seraient-ils utiles ?</a:t>
            </a:r>
          </a:p>
        </p:txBody>
      </p:sp>
      <p:grpSp>
        <p:nvGrpSpPr>
          <p:cNvPr id="9" name="Group 8">
            <a:extLst>
              <a:ext uri="{FF2B5EF4-FFF2-40B4-BE49-F238E27FC236}">
                <a16:creationId xmlns:a16="http://schemas.microsoft.com/office/drawing/2014/main" id="{9714CBD3-C3D9-2567-DFE5-A8CE48244396}"/>
              </a:ext>
            </a:extLst>
          </p:cNvPr>
          <p:cNvGrpSpPr/>
          <p:nvPr/>
        </p:nvGrpSpPr>
        <p:grpSpPr>
          <a:xfrm>
            <a:off x="969730" y="1613566"/>
            <a:ext cx="1564173" cy="1222818"/>
            <a:chOff x="1460651" y="2564185"/>
            <a:chExt cx="2143125" cy="1675423"/>
          </a:xfrm>
        </p:grpSpPr>
        <p:grpSp>
          <p:nvGrpSpPr>
            <p:cNvPr id="12" name="Group 11">
              <a:extLst>
                <a:ext uri="{FF2B5EF4-FFF2-40B4-BE49-F238E27FC236}">
                  <a16:creationId xmlns:a16="http://schemas.microsoft.com/office/drawing/2014/main" id="{0669CBF2-CEB6-3348-0AA2-7D50C2EF9812}"/>
                </a:ext>
              </a:extLst>
            </p:cNvPr>
            <p:cNvGrpSpPr/>
            <p:nvPr/>
          </p:nvGrpSpPr>
          <p:grpSpPr>
            <a:xfrm>
              <a:off x="3143796" y="3295059"/>
              <a:ext cx="459980" cy="938003"/>
              <a:chOff x="4162834" y="1684320"/>
              <a:chExt cx="350098" cy="713930"/>
            </a:xfrm>
            <a:solidFill>
              <a:schemeClr val="accent3">
                <a:lumMod val="75000"/>
              </a:schemeClr>
            </a:solidFill>
          </p:grpSpPr>
          <p:sp>
            <p:nvSpPr>
              <p:cNvPr id="22" name="Round Same Side Corner Rectangle 21">
                <a:extLst>
                  <a:ext uri="{FF2B5EF4-FFF2-40B4-BE49-F238E27FC236}">
                    <a16:creationId xmlns:a16="http://schemas.microsoft.com/office/drawing/2014/main" id="{5A5496F5-6108-712B-0C10-63F0BD951B95}"/>
                  </a:ext>
                </a:extLst>
              </p:cNvPr>
              <p:cNvSpPr/>
              <p:nvPr/>
            </p:nvSpPr>
            <p:spPr>
              <a:xfrm>
                <a:off x="4162834" y="2069359"/>
                <a:ext cx="350098" cy="32889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57205BD-2052-AC0F-F000-194864B11263}"/>
                  </a:ext>
                </a:extLst>
              </p:cNvPr>
              <p:cNvSpPr/>
              <p:nvPr/>
            </p:nvSpPr>
            <p:spPr>
              <a:xfrm>
                <a:off x="4181633"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C28CFB13-4811-4DBE-E21B-17DE3C2E22DD}"/>
                </a:ext>
              </a:extLst>
            </p:cNvPr>
            <p:cNvGrpSpPr/>
            <p:nvPr/>
          </p:nvGrpSpPr>
          <p:grpSpPr>
            <a:xfrm>
              <a:off x="1460651" y="2564185"/>
              <a:ext cx="519444" cy="1675423"/>
              <a:chOff x="4045582" y="1684320"/>
              <a:chExt cx="350098" cy="1129211"/>
            </a:xfrm>
            <a:solidFill>
              <a:schemeClr val="accent3">
                <a:lumMod val="75000"/>
              </a:schemeClr>
            </a:solidFill>
          </p:grpSpPr>
          <p:sp>
            <p:nvSpPr>
              <p:cNvPr id="20" name="Round Same Side Corner Rectangle 21">
                <a:extLst>
                  <a:ext uri="{FF2B5EF4-FFF2-40B4-BE49-F238E27FC236}">
                    <a16:creationId xmlns:a16="http://schemas.microsoft.com/office/drawing/2014/main" id="{1ECAF39B-8F58-47D7-14D8-70FE6E9AFA9F}"/>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5E5B6CA8-CD79-0650-50E6-DBDBA8DD3ACF}"/>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F1E07413-58F3-0804-427A-8E5F3269C151}"/>
                </a:ext>
              </a:extLst>
            </p:cNvPr>
            <p:cNvGrpSpPr/>
            <p:nvPr/>
          </p:nvGrpSpPr>
          <p:grpSpPr>
            <a:xfrm rot="1111982">
              <a:off x="1740664" y="2838458"/>
              <a:ext cx="613879" cy="551956"/>
              <a:chOff x="1740664" y="2838458"/>
              <a:chExt cx="613879" cy="551956"/>
            </a:xfrm>
          </p:grpSpPr>
          <p:sp>
            <p:nvSpPr>
              <p:cNvPr id="18" name="Rectangle: Rounded Corners 17">
                <a:extLst>
                  <a:ext uri="{FF2B5EF4-FFF2-40B4-BE49-F238E27FC236}">
                    <a16:creationId xmlns:a16="http://schemas.microsoft.com/office/drawing/2014/main" id="{D480B9DA-3CF5-16C8-CE51-B2DF66906FB0}"/>
                  </a:ext>
                </a:extLst>
              </p:cNvPr>
              <p:cNvSpPr/>
              <p:nvPr/>
            </p:nvSpPr>
            <p:spPr>
              <a:xfrm rot="20490745">
                <a:off x="1740664" y="3203972"/>
                <a:ext cx="504105" cy="18644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C9344A6E-5FF4-A3E4-5CE0-815887A38524}"/>
                  </a:ext>
                </a:extLst>
              </p:cNvPr>
              <p:cNvSpPr/>
              <p:nvPr/>
            </p:nvSpPr>
            <p:spPr>
              <a:xfrm rot="18199991">
                <a:off x="2009269" y="2997290"/>
                <a:ext cx="504105" cy="18644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Rounded Corners 14">
              <a:extLst>
                <a:ext uri="{FF2B5EF4-FFF2-40B4-BE49-F238E27FC236}">
                  <a16:creationId xmlns:a16="http://schemas.microsoft.com/office/drawing/2014/main" id="{3E5D23F1-E1FF-7144-AF34-5AAC7DC9E9BE}"/>
                </a:ext>
              </a:extLst>
            </p:cNvPr>
            <p:cNvSpPr/>
            <p:nvPr/>
          </p:nvSpPr>
          <p:spPr>
            <a:xfrm rot="2911012">
              <a:off x="2965975" y="3752830"/>
              <a:ext cx="265721" cy="152281"/>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86800B02-8095-47D7-B956-5E3CEE6EF168}"/>
                </a:ext>
              </a:extLst>
            </p:cNvPr>
            <p:cNvSpPr/>
            <p:nvPr/>
          </p:nvSpPr>
          <p:spPr>
            <a:xfrm>
              <a:off x="2440628" y="2602311"/>
              <a:ext cx="311208" cy="31120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Rounded Corners 16">
              <a:extLst>
                <a:ext uri="{FF2B5EF4-FFF2-40B4-BE49-F238E27FC236}">
                  <a16:creationId xmlns:a16="http://schemas.microsoft.com/office/drawing/2014/main" id="{11FE00F6-48BC-B89F-1131-FB6431556759}"/>
                </a:ext>
              </a:extLst>
            </p:cNvPr>
            <p:cNvSpPr/>
            <p:nvPr/>
          </p:nvSpPr>
          <p:spPr>
            <a:xfrm rot="344442">
              <a:off x="3093618" y="3814700"/>
              <a:ext cx="282648" cy="152281"/>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DD49D6F-5D60-A6C3-E04E-EE629E5E607B}"/>
              </a:ext>
            </a:extLst>
          </p:cNvPr>
          <p:cNvGrpSpPr/>
          <p:nvPr/>
        </p:nvGrpSpPr>
        <p:grpSpPr>
          <a:xfrm>
            <a:off x="3855983" y="4750387"/>
            <a:ext cx="1185355" cy="1003198"/>
            <a:chOff x="8397556" y="2571280"/>
            <a:chExt cx="1452788" cy="1229534"/>
          </a:xfrm>
        </p:grpSpPr>
        <p:sp>
          <p:nvSpPr>
            <p:cNvPr id="25" name="Round Same Side Corner Rectangle 21">
              <a:extLst>
                <a:ext uri="{FF2B5EF4-FFF2-40B4-BE49-F238E27FC236}">
                  <a16:creationId xmlns:a16="http://schemas.microsoft.com/office/drawing/2014/main" id="{5398C082-56E8-FA3B-3B77-5205AFB269D9}"/>
                </a:ext>
              </a:extLst>
            </p:cNvPr>
            <p:cNvSpPr/>
            <p:nvPr/>
          </p:nvSpPr>
          <p:spPr>
            <a:xfrm>
              <a:off x="8983195" y="3424134"/>
              <a:ext cx="372475" cy="288958"/>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D89247EF-2570-D8E8-AE98-0F1287CB71DD}"/>
                </a:ext>
              </a:extLst>
            </p:cNvPr>
            <p:cNvSpPr/>
            <p:nvPr/>
          </p:nvSpPr>
          <p:spPr>
            <a:xfrm>
              <a:off x="9145070" y="3013438"/>
              <a:ext cx="366284" cy="366284"/>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ound Same Side Corner Rectangle 21">
              <a:extLst>
                <a:ext uri="{FF2B5EF4-FFF2-40B4-BE49-F238E27FC236}">
                  <a16:creationId xmlns:a16="http://schemas.microsoft.com/office/drawing/2014/main" id="{568F0435-FF3B-4556-BA36-B309701C36B8}"/>
                </a:ext>
              </a:extLst>
            </p:cNvPr>
            <p:cNvSpPr/>
            <p:nvPr/>
          </p:nvSpPr>
          <p:spPr>
            <a:xfrm>
              <a:off x="8397556" y="3135472"/>
              <a:ext cx="519444" cy="634402"/>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04921002-B4EC-0D7B-F236-36C3FC6E098F}"/>
                </a:ext>
              </a:extLst>
            </p:cNvPr>
            <p:cNvSpPr/>
            <p:nvPr/>
          </p:nvSpPr>
          <p:spPr>
            <a:xfrm>
              <a:off x="8537672" y="2571280"/>
              <a:ext cx="487977" cy="48797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a:extLst>
                <a:ext uri="{FF2B5EF4-FFF2-40B4-BE49-F238E27FC236}">
                  <a16:creationId xmlns:a16="http://schemas.microsoft.com/office/drawing/2014/main" id="{BE31A864-2E50-D73C-B2EE-2F47527B31DE}"/>
                </a:ext>
              </a:extLst>
            </p:cNvPr>
            <p:cNvGrpSpPr/>
            <p:nvPr/>
          </p:nvGrpSpPr>
          <p:grpSpPr>
            <a:xfrm rot="3836719">
              <a:off x="8790881" y="3217897"/>
              <a:ext cx="613879" cy="551956"/>
              <a:chOff x="1740664" y="2838458"/>
              <a:chExt cx="613879" cy="551956"/>
            </a:xfrm>
          </p:grpSpPr>
          <p:sp>
            <p:nvSpPr>
              <p:cNvPr id="31" name="Rectangle: Rounded Corners 30">
                <a:extLst>
                  <a:ext uri="{FF2B5EF4-FFF2-40B4-BE49-F238E27FC236}">
                    <a16:creationId xmlns:a16="http://schemas.microsoft.com/office/drawing/2014/main" id="{2C376A34-4FF0-A90D-4E02-69399F7D6A66}"/>
                  </a:ext>
                </a:extLst>
              </p:cNvPr>
              <p:cNvSpPr/>
              <p:nvPr/>
            </p:nvSpPr>
            <p:spPr>
              <a:xfrm rot="18199991">
                <a:off x="2009269" y="2997290"/>
                <a:ext cx="504105" cy="186442"/>
              </a:xfrm>
              <a:prstGeom prst="roundRect">
                <a:avLst>
                  <a:gd name="adj" fmla="val 50000"/>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Rounded Corners 31">
                <a:extLst>
                  <a:ext uri="{FF2B5EF4-FFF2-40B4-BE49-F238E27FC236}">
                    <a16:creationId xmlns:a16="http://schemas.microsoft.com/office/drawing/2014/main" id="{5FDEA3AA-89C9-28E0-754E-231F01739E25}"/>
                  </a:ext>
                </a:extLst>
              </p:cNvPr>
              <p:cNvSpPr/>
              <p:nvPr/>
            </p:nvSpPr>
            <p:spPr>
              <a:xfrm rot="20490745">
                <a:off x="1740664" y="3203972"/>
                <a:ext cx="504105" cy="18644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Parallelogram 29">
              <a:extLst>
                <a:ext uri="{FF2B5EF4-FFF2-40B4-BE49-F238E27FC236}">
                  <a16:creationId xmlns:a16="http://schemas.microsoft.com/office/drawing/2014/main" id="{93181F15-B5C5-22EA-3F59-FD3A3883DB3D}"/>
                </a:ext>
              </a:extLst>
            </p:cNvPr>
            <p:cNvSpPr/>
            <p:nvPr/>
          </p:nvSpPr>
          <p:spPr>
            <a:xfrm>
              <a:off x="9536019" y="3429000"/>
              <a:ext cx="314325" cy="340873"/>
            </a:xfrm>
            <a:prstGeom prst="parallelogram">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42A76F10-A749-1A3B-F2C8-6021972BA944}"/>
              </a:ext>
            </a:extLst>
          </p:cNvPr>
          <p:cNvGrpSpPr/>
          <p:nvPr/>
        </p:nvGrpSpPr>
        <p:grpSpPr>
          <a:xfrm>
            <a:off x="2358511" y="3072489"/>
            <a:ext cx="1451434" cy="1457552"/>
            <a:chOff x="5296215" y="1152806"/>
            <a:chExt cx="3073845" cy="3086802"/>
          </a:xfrm>
        </p:grpSpPr>
        <p:grpSp>
          <p:nvGrpSpPr>
            <p:cNvPr id="34" name="Group 33">
              <a:extLst>
                <a:ext uri="{FF2B5EF4-FFF2-40B4-BE49-F238E27FC236}">
                  <a16:creationId xmlns:a16="http://schemas.microsoft.com/office/drawing/2014/main" id="{005E2060-8CA3-8443-BDBB-929A4C618F62}"/>
                </a:ext>
              </a:extLst>
            </p:cNvPr>
            <p:cNvGrpSpPr/>
            <p:nvPr/>
          </p:nvGrpSpPr>
          <p:grpSpPr>
            <a:xfrm>
              <a:off x="6873384" y="2607169"/>
              <a:ext cx="794971" cy="1621126"/>
              <a:chOff x="4162834" y="1684320"/>
              <a:chExt cx="350098" cy="713930"/>
            </a:xfrm>
            <a:solidFill>
              <a:schemeClr val="accent3">
                <a:lumMod val="75000"/>
              </a:schemeClr>
            </a:solidFill>
          </p:grpSpPr>
          <p:sp>
            <p:nvSpPr>
              <p:cNvPr id="48" name="Round Same Side Corner Rectangle 21">
                <a:extLst>
                  <a:ext uri="{FF2B5EF4-FFF2-40B4-BE49-F238E27FC236}">
                    <a16:creationId xmlns:a16="http://schemas.microsoft.com/office/drawing/2014/main" id="{243AFB57-2585-B7B4-D123-C188F214B4D7}"/>
                  </a:ext>
                </a:extLst>
              </p:cNvPr>
              <p:cNvSpPr/>
              <p:nvPr/>
            </p:nvSpPr>
            <p:spPr>
              <a:xfrm>
                <a:off x="4162834" y="2069359"/>
                <a:ext cx="350098" cy="32889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B651189D-562A-7472-66CB-175954FBFBBA}"/>
                  </a:ext>
                </a:extLst>
              </p:cNvPr>
              <p:cNvSpPr/>
              <p:nvPr/>
            </p:nvSpPr>
            <p:spPr>
              <a:xfrm>
                <a:off x="4181633"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Round Same Side Corner Rectangle 21">
              <a:extLst>
                <a:ext uri="{FF2B5EF4-FFF2-40B4-BE49-F238E27FC236}">
                  <a16:creationId xmlns:a16="http://schemas.microsoft.com/office/drawing/2014/main" id="{9C11FE9B-5F76-4CCB-587D-517FA07B8E22}"/>
                </a:ext>
              </a:extLst>
            </p:cNvPr>
            <p:cNvSpPr/>
            <p:nvPr/>
          </p:nvSpPr>
          <p:spPr>
            <a:xfrm>
              <a:off x="5296215" y="2331359"/>
              <a:ext cx="897741" cy="1908249"/>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CB45456B-4D89-262D-51F9-CA7B6519D7EB}"/>
                </a:ext>
              </a:extLst>
            </p:cNvPr>
            <p:cNvSpPr/>
            <p:nvPr/>
          </p:nvSpPr>
          <p:spPr>
            <a:xfrm>
              <a:off x="5744738" y="1368522"/>
              <a:ext cx="843358" cy="84336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31F4D756-EF63-1877-BDCE-4E40AE50BF84}"/>
                </a:ext>
              </a:extLst>
            </p:cNvPr>
            <p:cNvGrpSpPr/>
            <p:nvPr/>
          </p:nvGrpSpPr>
          <p:grpSpPr>
            <a:xfrm rot="4738653">
              <a:off x="5935294" y="2422748"/>
              <a:ext cx="1060951" cy="953931"/>
              <a:chOff x="1740664" y="2838458"/>
              <a:chExt cx="613879" cy="551956"/>
            </a:xfrm>
          </p:grpSpPr>
          <p:sp>
            <p:nvSpPr>
              <p:cNvPr id="46" name="Rectangle: Rounded Corners 45">
                <a:extLst>
                  <a:ext uri="{FF2B5EF4-FFF2-40B4-BE49-F238E27FC236}">
                    <a16:creationId xmlns:a16="http://schemas.microsoft.com/office/drawing/2014/main" id="{231492E7-589F-DDCD-AFE9-9C1A859F37C5}"/>
                  </a:ext>
                </a:extLst>
              </p:cNvPr>
              <p:cNvSpPr/>
              <p:nvPr/>
            </p:nvSpPr>
            <p:spPr>
              <a:xfrm rot="20490745">
                <a:off x="1740664" y="3203972"/>
                <a:ext cx="504105" cy="18644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Rounded Corners 46">
                <a:extLst>
                  <a:ext uri="{FF2B5EF4-FFF2-40B4-BE49-F238E27FC236}">
                    <a16:creationId xmlns:a16="http://schemas.microsoft.com/office/drawing/2014/main" id="{99C7E031-51E1-6D74-8376-845BBE9AF054}"/>
                  </a:ext>
                </a:extLst>
              </p:cNvPr>
              <p:cNvSpPr/>
              <p:nvPr/>
            </p:nvSpPr>
            <p:spPr>
              <a:xfrm rot="18199991">
                <a:off x="2009269" y="2997290"/>
                <a:ext cx="504105" cy="18644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Speech Bubble: Rectangle with Corners Rounded 37">
              <a:extLst>
                <a:ext uri="{FF2B5EF4-FFF2-40B4-BE49-F238E27FC236}">
                  <a16:creationId xmlns:a16="http://schemas.microsoft.com/office/drawing/2014/main" id="{6453BB31-116C-5C87-B89B-46EEC4D4B750}"/>
                </a:ext>
              </a:extLst>
            </p:cNvPr>
            <p:cNvSpPr/>
            <p:nvPr/>
          </p:nvSpPr>
          <p:spPr>
            <a:xfrm>
              <a:off x="7066285" y="1152806"/>
              <a:ext cx="1303775" cy="938402"/>
            </a:xfrm>
            <a:prstGeom prst="wedgeRoundRectCallout">
              <a:avLst>
                <a:gd name="adj1" fmla="val -75378"/>
                <a:gd name="adj2" fmla="val 21802"/>
                <a:gd name="adj3" fmla="val 1666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7094FA63-F2D9-F9F8-6B52-EB533FEB1C57}"/>
                </a:ext>
              </a:extLst>
            </p:cNvPr>
            <p:cNvGrpSpPr/>
            <p:nvPr/>
          </p:nvGrpSpPr>
          <p:grpSpPr>
            <a:xfrm>
              <a:off x="7175607" y="1389728"/>
              <a:ext cx="1085131" cy="606942"/>
              <a:chOff x="5638800" y="3079063"/>
              <a:chExt cx="1634825" cy="914402"/>
            </a:xfrm>
            <a:solidFill>
              <a:schemeClr val="bg1"/>
            </a:solidFill>
          </p:grpSpPr>
          <p:pic>
            <p:nvPicPr>
              <p:cNvPr id="44" name="Graphic 43" descr="Raised hand with solid fill">
                <a:extLst>
                  <a:ext uri="{FF2B5EF4-FFF2-40B4-BE49-F238E27FC236}">
                    <a16:creationId xmlns:a16="http://schemas.microsoft.com/office/drawing/2014/main" id="{C3150E4B-DD9D-D93D-22B9-003C7127C7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8800" y="3079063"/>
                <a:ext cx="914400" cy="914400"/>
              </a:xfrm>
              <a:prstGeom prst="rect">
                <a:avLst/>
              </a:prstGeom>
            </p:spPr>
          </p:pic>
          <p:pic>
            <p:nvPicPr>
              <p:cNvPr id="45" name="Graphic 44" descr="Hand with solid fill">
                <a:extLst>
                  <a:ext uri="{FF2B5EF4-FFF2-40B4-BE49-F238E27FC236}">
                    <a16:creationId xmlns:a16="http://schemas.microsoft.com/office/drawing/2014/main" id="{F26253FD-B0B1-9F64-A731-62B13E8F35D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59225" y="3079065"/>
                <a:ext cx="914400" cy="914400"/>
              </a:xfrm>
              <a:prstGeom prst="rect">
                <a:avLst/>
              </a:prstGeom>
            </p:spPr>
          </p:pic>
        </p:grpSp>
        <p:grpSp>
          <p:nvGrpSpPr>
            <p:cNvPr id="40" name="Group 39">
              <a:extLst>
                <a:ext uri="{FF2B5EF4-FFF2-40B4-BE49-F238E27FC236}">
                  <a16:creationId xmlns:a16="http://schemas.microsoft.com/office/drawing/2014/main" id="{0820D32E-6084-212F-B071-AC4FE8BD4E87}"/>
                </a:ext>
              </a:extLst>
            </p:cNvPr>
            <p:cNvGrpSpPr/>
            <p:nvPr/>
          </p:nvGrpSpPr>
          <p:grpSpPr>
            <a:xfrm>
              <a:off x="7542112" y="1236621"/>
              <a:ext cx="351242" cy="164482"/>
              <a:chOff x="7542112" y="1225245"/>
              <a:chExt cx="351242" cy="258158"/>
            </a:xfrm>
          </p:grpSpPr>
          <p:sp>
            <p:nvSpPr>
              <p:cNvPr id="41" name="Rectangle 40">
                <a:extLst>
                  <a:ext uri="{FF2B5EF4-FFF2-40B4-BE49-F238E27FC236}">
                    <a16:creationId xmlns:a16="http://schemas.microsoft.com/office/drawing/2014/main" id="{6A912F51-C7C8-00B3-D299-D2D8B67B80E7}"/>
                  </a:ext>
                </a:extLst>
              </p:cNvPr>
              <p:cNvSpPr/>
              <p:nvPr/>
            </p:nvSpPr>
            <p:spPr>
              <a:xfrm>
                <a:off x="7685562" y="1225245"/>
                <a:ext cx="45720" cy="191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8B7DB163-184C-1198-6F34-D5E9448210BD}"/>
                  </a:ext>
                </a:extLst>
              </p:cNvPr>
              <p:cNvSpPr/>
              <p:nvPr/>
            </p:nvSpPr>
            <p:spPr>
              <a:xfrm rot="1034900">
                <a:off x="7847634" y="1272918"/>
                <a:ext cx="45720" cy="191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E8D7272A-1752-CEEE-F3D4-91D7354248F4}"/>
                  </a:ext>
                </a:extLst>
              </p:cNvPr>
              <p:cNvSpPr/>
              <p:nvPr/>
            </p:nvSpPr>
            <p:spPr>
              <a:xfrm rot="20072803">
                <a:off x="7542112" y="1292190"/>
                <a:ext cx="45720" cy="191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6737584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1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9A2A1"/>
              </a:buClr>
              <a:buSzPts val="3200"/>
              <a:buFont typeface="Arial"/>
              <a:buNone/>
            </a:pPr>
            <a:r>
              <a:rPr lang="en-US" dirty="0">
                <a:latin typeface="+mj-lt"/>
              </a:rPr>
              <a:t>Points clés de l'apprentissage</a:t>
            </a:r>
          </a:p>
        </p:txBody>
      </p:sp>
      <p:sp>
        <p:nvSpPr>
          <p:cNvPr id="533" name="Google Shape;533;p18"/>
          <p:cNvSpPr txBox="1"/>
          <p:nvPr/>
        </p:nvSpPr>
        <p:spPr>
          <a:xfrm>
            <a:off x="1688277" y="3299404"/>
            <a:ext cx="3206459" cy="1938952"/>
          </a:xfrm>
          <a:prstGeom prst="rect">
            <a:avLst/>
          </a:prstGeom>
          <a:noFill/>
          <a:ln>
            <a:noFill/>
          </a:ln>
        </p:spPr>
        <p:txBody>
          <a:bodyPr spcFirstLastPara="1" wrap="square" lIns="91425" tIns="45700" rIns="91425" bIns="45700" anchor="t" anchorCtr="0">
            <a:spAutoFit/>
          </a:bodyPr>
          <a:lstStyle/>
          <a:p>
            <a:pPr algn="ctr"/>
            <a:r>
              <a:rPr lang="en-US" sz="2400" b="0" i="0" dirty="0">
                <a:effectLst/>
                <a:latin typeface="+mj-lt"/>
                <a:cs typeface="Calibri" panose="020F0502020204030204" pitchFamily="34" charset="0"/>
              </a:rPr>
              <a:t>Tous les enfants veulent recevoir l'attention de leurs parents et d'autres adultes qu'ils aiment et respectent.</a:t>
            </a:r>
          </a:p>
        </p:txBody>
      </p:sp>
      <p:sp>
        <p:nvSpPr>
          <p:cNvPr id="534" name="Google Shape;534;p18"/>
          <p:cNvSpPr txBox="1"/>
          <p:nvPr/>
        </p:nvSpPr>
        <p:spPr>
          <a:xfrm>
            <a:off x="5541679" y="3299404"/>
            <a:ext cx="4919311" cy="2068154"/>
          </a:xfrm>
          <a:prstGeom prst="rect">
            <a:avLst/>
          </a:prstGeom>
          <a:noFill/>
          <a:ln>
            <a:noFill/>
          </a:ln>
        </p:spPr>
        <p:txBody>
          <a:bodyPr spcFirstLastPara="1" wrap="square" lIns="91425" tIns="45700" rIns="91425" bIns="45700" anchor="t" anchorCtr="0">
            <a:spAutoFit/>
          </a:bodyPr>
          <a:lstStyle/>
          <a:p>
            <a:pPr algn="ctr">
              <a:lnSpc>
                <a:spcPct val="107000"/>
              </a:lnSpc>
            </a:pPr>
            <a:r>
              <a:rPr lang="en-US" sz="2400" dirty="0">
                <a:solidFill>
                  <a:schemeClr val="dk1"/>
                </a:solidFill>
                <a:latin typeface="+mj-lt"/>
                <a:ea typeface="Helvetica Neue"/>
                <a:cs typeface="Calibri" panose="020F0502020204030204" pitchFamily="34" charset="0"/>
                <a:sym typeface="Helvetica Neue"/>
              </a:rPr>
              <a:t>Les trois outils suivants peuvent aider les personnes qui s'occupent d'enfants à encourager un comportement positif : </a:t>
            </a:r>
            <a:r>
              <a:rPr lang="en-US" sz="2400" b="0" i="0" u="none" strike="noStrike" cap="none" dirty="0">
                <a:solidFill>
                  <a:schemeClr val="dk1"/>
                </a:solidFill>
                <a:latin typeface="+mj-lt"/>
                <a:cs typeface="Calibri" panose="020F0502020204030204" pitchFamily="34" charset="0"/>
                <a:sym typeface="Calibri"/>
              </a:rPr>
              <a:t>jouer, féliciter et passer du temps de qualité.</a:t>
            </a:r>
          </a:p>
        </p:txBody>
      </p:sp>
      <p:sp>
        <p:nvSpPr>
          <p:cNvPr id="535" name="Google Shape;535;p18"/>
          <p:cNvSpPr/>
          <p:nvPr/>
        </p:nvSpPr>
        <p:spPr>
          <a:xfrm>
            <a:off x="2765727" y="1770268"/>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536" name="Google Shape;536;p18"/>
          <p:cNvSpPr/>
          <p:nvPr/>
        </p:nvSpPr>
        <p:spPr>
          <a:xfrm>
            <a:off x="7475555" y="1782992"/>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Tree>
    <p:extLst>
      <p:ext uri="{BB962C8B-B14F-4D97-AF65-F5344CB8AC3E}">
        <p14:creationId xmlns:p14="http://schemas.microsoft.com/office/powerpoint/2010/main" val="2795500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4" name="Title 3">
            <a:extLst>
              <a:ext uri="{FF2B5EF4-FFF2-40B4-BE49-F238E27FC236}">
                <a16:creationId xmlns:a16="http://schemas.microsoft.com/office/drawing/2014/main" id="{A0E66989-90E1-D6A7-92C2-5029F82DD5D1}"/>
              </a:ext>
            </a:extLst>
          </p:cNvPr>
          <p:cNvSpPr>
            <a:spLocks noGrp="1"/>
          </p:cNvSpPr>
          <p:nvPr>
            <p:ph type="title"/>
          </p:nvPr>
        </p:nvSpPr>
        <p:spPr/>
        <p:txBody>
          <a:bodyPr/>
          <a:lstStyle/>
          <a:p>
            <a:r>
              <a:rPr lang="en-US" sz="2400" b="1" dirty="0">
                <a:solidFill>
                  <a:schemeClr val="bg1"/>
                </a:solidFill>
                <a:latin typeface="Garamond"/>
              </a:rPr>
              <a:t>SESSION 4</a:t>
            </a:r>
            <a:br>
              <a:rPr lang="en-US" sz="2400" b="1" dirty="0">
                <a:solidFill>
                  <a:schemeClr val="bg1"/>
                </a:solidFill>
                <a:latin typeface="Garamond"/>
              </a:rPr>
            </a:br>
            <a:br>
              <a:rPr lang="en-US" b="1" dirty="0">
                <a:solidFill>
                  <a:schemeClr val="bg1"/>
                </a:solidFill>
                <a:latin typeface="Garamond"/>
              </a:rPr>
            </a:br>
            <a:r>
              <a:rPr lang="en-US" sz="5400" b="1" dirty="0">
                <a:solidFill>
                  <a:schemeClr val="bg1"/>
                </a:solidFill>
                <a:latin typeface="Garamond"/>
              </a:rPr>
              <a:t>Renforcer les compétences de communication émotionnelle et empathique des parents/aidants </a:t>
            </a:r>
            <a:endParaRPr lang="en-US" dirty="0"/>
          </a:p>
        </p:txBody>
      </p:sp>
      <p:grpSp>
        <p:nvGrpSpPr>
          <p:cNvPr id="2" name="Group 1">
            <a:extLst>
              <a:ext uri="{FF2B5EF4-FFF2-40B4-BE49-F238E27FC236}">
                <a16:creationId xmlns:a16="http://schemas.microsoft.com/office/drawing/2014/main" id="{C21E2940-8AB1-4827-9C59-8C9AB07E8D9A}"/>
              </a:ext>
            </a:extLst>
          </p:cNvPr>
          <p:cNvGrpSpPr/>
          <p:nvPr/>
        </p:nvGrpSpPr>
        <p:grpSpPr>
          <a:xfrm>
            <a:off x="10370496" y="683335"/>
            <a:ext cx="937477" cy="1121659"/>
            <a:chOff x="2780231" y="3039417"/>
            <a:chExt cx="1162307" cy="1390660"/>
          </a:xfrm>
          <a:solidFill>
            <a:schemeClr val="bg1"/>
          </a:solidFill>
        </p:grpSpPr>
        <p:sp>
          <p:nvSpPr>
            <p:cNvPr id="3" name="Rectangle 2">
              <a:extLst>
                <a:ext uri="{FF2B5EF4-FFF2-40B4-BE49-F238E27FC236}">
                  <a16:creationId xmlns:a16="http://schemas.microsoft.com/office/drawing/2014/main" id="{CEA71D4D-3F69-1AAE-F517-00B1449EDAEB}"/>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Stored Data 4">
              <a:extLst>
                <a:ext uri="{FF2B5EF4-FFF2-40B4-BE49-F238E27FC236}">
                  <a16:creationId xmlns:a16="http://schemas.microsoft.com/office/drawing/2014/main" id="{A9F12471-BFFC-5B48-ECB9-3D5659F5B544}"/>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Stored Data 5">
              <a:extLst>
                <a:ext uri="{FF2B5EF4-FFF2-40B4-BE49-F238E27FC236}">
                  <a16:creationId xmlns:a16="http://schemas.microsoft.com/office/drawing/2014/main" id="{70D3469B-A186-9155-620F-42BACA252A91}"/>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1E2EF53-38B9-D5C4-783C-64BE3BF55168}"/>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sosceles Triangle 7">
              <a:extLst>
                <a:ext uri="{FF2B5EF4-FFF2-40B4-BE49-F238E27FC236}">
                  <a16:creationId xmlns:a16="http://schemas.microsoft.com/office/drawing/2014/main" id="{33E86E75-645F-D374-8597-0293EBF3981E}"/>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AE6D25D6-D8E4-5E2B-74F9-B64D68D7829A}"/>
              </a:ext>
            </a:extLst>
          </p:cNvPr>
          <p:cNvGrpSpPr/>
          <p:nvPr/>
        </p:nvGrpSpPr>
        <p:grpSpPr>
          <a:xfrm>
            <a:off x="10559387" y="900943"/>
            <a:ext cx="497874" cy="668226"/>
            <a:chOff x="5438539" y="7646118"/>
            <a:chExt cx="814830" cy="1093633"/>
          </a:xfrm>
          <a:solidFill>
            <a:schemeClr val="accent3">
              <a:lumMod val="75000"/>
            </a:schemeClr>
          </a:solidFill>
        </p:grpSpPr>
        <p:sp>
          <p:nvSpPr>
            <p:cNvPr id="10" name="Round Same Side Corner Rectangle 21">
              <a:extLst>
                <a:ext uri="{FF2B5EF4-FFF2-40B4-BE49-F238E27FC236}">
                  <a16:creationId xmlns:a16="http://schemas.microsoft.com/office/drawing/2014/main" id="{9DBACE0B-F19D-6E6B-9C68-664CCB159A5C}"/>
                </a:ext>
              </a:extLst>
            </p:cNvPr>
            <p:cNvSpPr/>
            <p:nvPr/>
          </p:nvSpPr>
          <p:spPr>
            <a:xfrm>
              <a:off x="5440940" y="8395605"/>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C5588157-AFEB-335C-CA21-4DC18FCD4E6D}"/>
                </a:ext>
              </a:extLst>
            </p:cNvPr>
            <p:cNvSpPr/>
            <p:nvPr/>
          </p:nvSpPr>
          <p:spPr>
            <a:xfrm>
              <a:off x="5438539" y="8011964"/>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 Same Side Corner Rectangle 23">
              <a:extLst>
                <a:ext uri="{FF2B5EF4-FFF2-40B4-BE49-F238E27FC236}">
                  <a16:creationId xmlns:a16="http://schemas.microsoft.com/office/drawing/2014/main" id="{82AA8338-C11C-B061-AA9C-91962E76DC95}"/>
                </a:ext>
              </a:extLst>
            </p:cNvPr>
            <p:cNvSpPr/>
            <p:nvPr/>
          </p:nvSpPr>
          <p:spPr>
            <a:xfrm>
              <a:off x="5928360" y="8029758"/>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B4831DA2-6F3E-96E8-381C-021C60D2D178}"/>
                </a:ext>
              </a:extLst>
            </p:cNvPr>
            <p:cNvSpPr/>
            <p:nvPr/>
          </p:nvSpPr>
          <p:spPr>
            <a:xfrm>
              <a:off x="5925959" y="7646118"/>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 Same Side Corner Rectangle 25">
              <a:extLst>
                <a:ext uri="{FF2B5EF4-FFF2-40B4-BE49-F238E27FC236}">
                  <a16:creationId xmlns:a16="http://schemas.microsoft.com/office/drawing/2014/main" id="{D5C83776-F9C5-483E-1070-8B98758F3F1B}"/>
                </a:ext>
              </a:extLst>
            </p:cNvPr>
            <p:cNvSpPr/>
            <p:nvPr/>
          </p:nvSpPr>
          <p:spPr>
            <a:xfrm rot="12859561">
              <a:off x="5864557" y="8125814"/>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 Same Side Corner Rectangle 26">
              <a:extLst>
                <a:ext uri="{FF2B5EF4-FFF2-40B4-BE49-F238E27FC236}">
                  <a16:creationId xmlns:a16="http://schemas.microsoft.com/office/drawing/2014/main" id="{A9BF19D6-C3E7-9FC6-14B4-80373F7ED99C}"/>
                </a:ext>
              </a:extLst>
            </p:cNvPr>
            <p:cNvSpPr/>
            <p:nvPr/>
          </p:nvSpPr>
          <p:spPr>
            <a:xfrm rot="14101202">
              <a:off x="5757134" y="8268990"/>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E9EB29CA-8D8E-4407-0963-7CE9D995F23D}"/>
              </a:ext>
            </a:extLst>
          </p:cNvPr>
          <p:cNvGrpSpPr/>
          <p:nvPr/>
        </p:nvGrpSpPr>
        <p:grpSpPr>
          <a:xfrm>
            <a:off x="9058726" y="683335"/>
            <a:ext cx="937477" cy="1121659"/>
            <a:chOff x="548251" y="3024358"/>
            <a:chExt cx="937477" cy="1121659"/>
          </a:xfrm>
          <a:solidFill>
            <a:schemeClr val="bg1"/>
          </a:solidFill>
        </p:grpSpPr>
        <p:grpSp>
          <p:nvGrpSpPr>
            <p:cNvPr id="17" name="Group 16">
              <a:extLst>
                <a:ext uri="{FF2B5EF4-FFF2-40B4-BE49-F238E27FC236}">
                  <a16:creationId xmlns:a16="http://schemas.microsoft.com/office/drawing/2014/main" id="{BD260C22-9F20-3D29-B5E2-AA1DABB5A871}"/>
                </a:ext>
              </a:extLst>
            </p:cNvPr>
            <p:cNvGrpSpPr/>
            <p:nvPr/>
          </p:nvGrpSpPr>
          <p:grpSpPr>
            <a:xfrm>
              <a:off x="548251" y="3024358"/>
              <a:ext cx="937477" cy="1121659"/>
              <a:chOff x="2780231" y="3039417"/>
              <a:chExt cx="1162307" cy="1390660"/>
            </a:xfrm>
            <a:grpFill/>
          </p:grpSpPr>
          <p:sp>
            <p:nvSpPr>
              <p:cNvPr id="47" name="Rectangle 46">
                <a:extLst>
                  <a:ext uri="{FF2B5EF4-FFF2-40B4-BE49-F238E27FC236}">
                    <a16:creationId xmlns:a16="http://schemas.microsoft.com/office/drawing/2014/main" id="{95D98E6C-4EBF-97B0-96C8-AA50FB110BB8}"/>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lowchart: Stored Data 47">
                <a:extLst>
                  <a:ext uri="{FF2B5EF4-FFF2-40B4-BE49-F238E27FC236}">
                    <a16:creationId xmlns:a16="http://schemas.microsoft.com/office/drawing/2014/main" id="{61D650DC-2F6E-7F6F-64D0-466076501E54}"/>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lowchart: Stored Data 48">
                <a:extLst>
                  <a:ext uri="{FF2B5EF4-FFF2-40B4-BE49-F238E27FC236}">
                    <a16:creationId xmlns:a16="http://schemas.microsoft.com/office/drawing/2014/main" id="{7D8C4CAA-8E83-7CE7-3AD8-0BA7311C8E74}"/>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E971BC02-BEE1-919C-8961-E070FD3FBAA1}"/>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Isosceles Triangle 50">
                <a:extLst>
                  <a:ext uri="{FF2B5EF4-FFF2-40B4-BE49-F238E27FC236}">
                    <a16:creationId xmlns:a16="http://schemas.microsoft.com/office/drawing/2014/main" id="{7EE85FD7-ABEF-AF86-BE47-ECAF13A88D22}"/>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F1AE9AF7-C639-D1AE-3E26-8611D8D333EE}"/>
                </a:ext>
              </a:extLst>
            </p:cNvPr>
            <p:cNvGrpSpPr/>
            <p:nvPr/>
          </p:nvGrpSpPr>
          <p:grpSpPr>
            <a:xfrm>
              <a:off x="722202" y="3250645"/>
              <a:ext cx="547216" cy="690061"/>
              <a:chOff x="8440399" y="3758191"/>
              <a:chExt cx="648257" cy="817478"/>
            </a:xfrm>
            <a:grpFill/>
          </p:grpSpPr>
          <p:grpSp>
            <p:nvGrpSpPr>
              <p:cNvPr id="19" name="Group 18">
                <a:extLst>
                  <a:ext uri="{FF2B5EF4-FFF2-40B4-BE49-F238E27FC236}">
                    <a16:creationId xmlns:a16="http://schemas.microsoft.com/office/drawing/2014/main" id="{30AF10D8-DA71-9739-B22D-526804504906}"/>
                  </a:ext>
                </a:extLst>
              </p:cNvPr>
              <p:cNvGrpSpPr/>
              <p:nvPr/>
            </p:nvGrpSpPr>
            <p:grpSpPr>
              <a:xfrm>
                <a:off x="8835207" y="3758191"/>
                <a:ext cx="253449" cy="817478"/>
                <a:chOff x="4045582" y="1684320"/>
                <a:chExt cx="350098" cy="1129211"/>
              </a:xfrm>
              <a:grpFill/>
            </p:grpSpPr>
            <p:sp>
              <p:nvSpPr>
                <p:cNvPr id="45" name="Round Same Side Corner Rectangle 21">
                  <a:extLst>
                    <a:ext uri="{FF2B5EF4-FFF2-40B4-BE49-F238E27FC236}">
                      <a16:creationId xmlns:a16="http://schemas.microsoft.com/office/drawing/2014/main" id="{1A49D4A8-6EC9-058A-4ADD-938F9D8F8F7F}"/>
                    </a:ext>
                  </a:extLst>
                </p:cNvPr>
                <p:cNvSpPr/>
                <p:nvPr/>
              </p:nvSpPr>
              <p:spPr>
                <a:xfrm>
                  <a:off x="4045582" y="2069359"/>
                  <a:ext cx="350098" cy="744172"/>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8E32FB1B-1702-4590-0B03-F5B48B681244}"/>
                    </a:ext>
                  </a:extLst>
                </p:cNvPr>
                <p:cNvSpPr/>
                <p:nvPr/>
              </p:nvSpPr>
              <p:spPr>
                <a:xfrm>
                  <a:off x="4064379" y="1684320"/>
                  <a:ext cx="328890" cy="32889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633E23B7-6E88-AF6D-E823-91246E2F6A22}"/>
                  </a:ext>
                </a:extLst>
              </p:cNvPr>
              <p:cNvGrpSpPr/>
              <p:nvPr/>
            </p:nvGrpSpPr>
            <p:grpSpPr>
              <a:xfrm>
                <a:off x="8440399" y="3758191"/>
                <a:ext cx="363228" cy="817478"/>
                <a:chOff x="3000654" y="1516217"/>
                <a:chExt cx="245039" cy="551483"/>
              </a:xfrm>
              <a:grpFill/>
            </p:grpSpPr>
            <p:grpSp>
              <p:nvGrpSpPr>
                <p:cNvPr id="21" name="Group 20">
                  <a:extLst>
                    <a:ext uri="{FF2B5EF4-FFF2-40B4-BE49-F238E27FC236}">
                      <a16:creationId xmlns:a16="http://schemas.microsoft.com/office/drawing/2014/main" id="{EA932A9E-E69D-5A16-FA46-D084C64442C8}"/>
                    </a:ext>
                  </a:extLst>
                </p:cNvPr>
                <p:cNvGrpSpPr/>
                <p:nvPr/>
              </p:nvGrpSpPr>
              <p:grpSpPr>
                <a:xfrm>
                  <a:off x="3036509" y="1516217"/>
                  <a:ext cx="172158" cy="551483"/>
                  <a:chOff x="4043172" y="1684320"/>
                  <a:chExt cx="352508" cy="1129211"/>
                </a:xfrm>
                <a:grpFill/>
              </p:grpSpPr>
              <p:sp>
                <p:nvSpPr>
                  <p:cNvPr id="43" name="Round Same Side Corner Rectangle 21">
                    <a:extLst>
                      <a:ext uri="{FF2B5EF4-FFF2-40B4-BE49-F238E27FC236}">
                        <a16:creationId xmlns:a16="http://schemas.microsoft.com/office/drawing/2014/main" id="{9BAEF3B4-48D4-78AB-992D-B0CF4C45E167}"/>
                      </a:ext>
                    </a:extLst>
                  </p:cNvPr>
                  <p:cNvSpPr/>
                  <p:nvPr/>
                </p:nvSpPr>
                <p:spPr>
                  <a:xfrm>
                    <a:off x="4045582" y="2069359"/>
                    <a:ext cx="350098" cy="744172"/>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0D26D0CE-803F-B0F4-66A9-A9A388A40673}"/>
                      </a:ext>
                    </a:extLst>
                  </p:cNvPr>
                  <p:cNvSpPr/>
                  <p:nvPr/>
                </p:nvSpPr>
                <p:spPr>
                  <a:xfrm>
                    <a:off x="4043172" y="1684320"/>
                    <a:ext cx="328891" cy="32889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lowchart: Manual Operation 40">
                  <a:extLst>
                    <a:ext uri="{FF2B5EF4-FFF2-40B4-BE49-F238E27FC236}">
                      <a16:creationId xmlns:a16="http://schemas.microsoft.com/office/drawing/2014/main" id="{B787B744-CC72-6B18-DB80-C5380FD1ABF5}"/>
                    </a:ext>
                  </a:extLst>
                </p:cNvPr>
                <p:cNvSpPr/>
                <p:nvPr/>
              </p:nvSpPr>
              <p:spPr>
                <a:xfrm rot="10800000">
                  <a:off x="3000654" y="1805724"/>
                  <a:ext cx="245039" cy="261975"/>
                </a:xfrm>
                <a:prstGeom prst="flowChartManualOperati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720129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5A5D2B-9DD5-0C96-3FD7-097C0CF5A790}"/>
              </a:ext>
            </a:extLst>
          </p:cNvPr>
          <p:cNvPicPr>
            <a:picLocks noChangeAspect="1"/>
          </p:cNvPicPr>
          <p:nvPr/>
        </p:nvPicPr>
        <p:blipFill rotWithShape="1">
          <a:blip r:embed="rId3">
            <a:clrChange>
              <a:clrFrom>
                <a:srgbClr val="FEFEFE"/>
              </a:clrFrom>
              <a:clrTo>
                <a:srgbClr val="FEFEFE">
                  <a:alpha val="0"/>
                </a:srgbClr>
              </a:clrTo>
            </a:clrChange>
          </a:blip>
          <a:srcRect l="6491" t="4826" r="3080" b="3351"/>
          <a:stretch/>
        </p:blipFill>
        <p:spPr>
          <a:xfrm>
            <a:off x="1270000" y="1580730"/>
            <a:ext cx="5144015" cy="3975939"/>
          </a:xfrm>
          <a:prstGeom prst="rect">
            <a:avLst/>
          </a:prstGeom>
        </p:spPr>
      </p:pic>
      <p:pic>
        <p:nvPicPr>
          <p:cNvPr id="6" name="Picture 5">
            <a:extLst>
              <a:ext uri="{FF2B5EF4-FFF2-40B4-BE49-F238E27FC236}">
                <a16:creationId xmlns:a16="http://schemas.microsoft.com/office/drawing/2014/main" id="{8DB0F4AC-2CB0-907B-45AF-B468C79B19E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414015" y="1208763"/>
            <a:ext cx="4465782" cy="4633354"/>
          </a:xfrm>
          <a:prstGeom prst="rect">
            <a:avLst/>
          </a:prstGeom>
        </p:spPr>
      </p:pic>
      <p:sp>
        <p:nvSpPr>
          <p:cNvPr id="2" name="Title 1">
            <a:extLst>
              <a:ext uri="{FF2B5EF4-FFF2-40B4-BE49-F238E27FC236}">
                <a16:creationId xmlns:a16="http://schemas.microsoft.com/office/drawing/2014/main" id="{DAC73B6F-3930-4F17-F13E-72DD86738702}"/>
              </a:ext>
            </a:extLst>
          </p:cNvPr>
          <p:cNvSpPr>
            <a:spLocks noGrp="1"/>
          </p:cNvSpPr>
          <p:nvPr>
            <p:ph type="title"/>
          </p:nvPr>
        </p:nvSpPr>
        <p:spPr/>
        <p:txBody>
          <a:bodyPr/>
          <a:lstStyle/>
          <a:p>
            <a:r>
              <a:rPr lang="en-CA" dirty="0">
                <a:highlight>
                  <a:srgbClr val="FFFF00"/>
                </a:highlight>
              </a:rPr>
              <a:t>Discussion en plénière</a:t>
            </a:r>
            <a:endParaRPr lang="en-US" dirty="0">
              <a:highlight>
                <a:srgbClr val="FFFF00"/>
              </a:highlight>
            </a:endParaRPr>
          </a:p>
        </p:txBody>
      </p:sp>
    </p:spTree>
    <p:extLst>
      <p:ext uri="{BB962C8B-B14F-4D97-AF65-F5344CB8AC3E}">
        <p14:creationId xmlns:p14="http://schemas.microsoft.com/office/powerpoint/2010/main" val="14788429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509A3-D1DC-5D07-6437-254956239681}"/>
              </a:ext>
            </a:extLst>
          </p:cNvPr>
          <p:cNvSpPr>
            <a:spLocks noGrp="1"/>
          </p:cNvSpPr>
          <p:nvPr>
            <p:ph type="title"/>
          </p:nvPr>
        </p:nvSpPr>
        <p:spPr/>
        <p:txBody>
          <a:bodyPr/>
          <a:lstStyle/>
          <a:p>
            <a:r>
              <a:rPr lang="en-US" dirty="0">
                <a:latin typeface="+mj-lt"/>
              </a:rPr>
              <a:t>Empathie</a:t>
            </a:r>
          </a:p>
        </p:txBody>
      </p:sp>
      <p:sp>
        <p:nvSpPr>
          <p:cNvPr id="4" name="TextBox 3">
            <a:extLst>
              <a:ext uri="{FF2B5EF4-FFF2-40B4-BE49-F238E27FC236}">
                <a16:creationId xmlns:a16="http://schemas.microsoft.com/office/drawing/2014/main" id="{CC7696CC-3972-77CF-0275-B676F04ED8E8}"/>
              </a:ext>
            </a:extLst>
          </p:cNvPr>
          <p:cNvSpPr txBox="1"/>
          <p:nvPr/>
        </p:nvSpPr>
        <p:spPr>
          <a:xfrm>
            <a:off x="4621623" y="1720840"/>
            <a:ext cx="3663812" cy="3785652"/>
          </a:xfrm>
          <a:prstGeom prst="rect">
            <a:avLst/>
          </a:prstGeom>
          <a:noFill/>
        </p:spPr>
        <p:txBody>
          <a:bodyPr wrap="square">
            <a:spAutoFit/>
          </a:bodyPr>
          <a:lstStyle/>
          <a:p>
            <a:r>
              <a:rPr lang="en-US" sz="2400" b="0" i="0" dirty="0">
                <a:effectLst/>
                <a:latin typeface="+mj-lt"/>
                <a:cs typeface="Calibri" panose="020F0502020204030204" pitchFamily="34" charset="0"/>
              </a:rPr>
              <a:t>Une caractéristique humaine qui nous permet de comprendre et de compatir avec nos semblables.</a:t>
            </a:r>
          </a:p>
          <a:p>
            <a:endParaRPr lang="en-US" sz="2400" b="0" i="0" dirty="0">
              <a:effectLst/>
              <a:latin typeface="+mj-lt"/>
              <a:cs typeface="Calibri" panose="020F0502020204030204" pitchFamily="34" charset="0"/>
            </a:endParaRPr>
          </a:p>
          <a:p>
            <a:r>
              <a:rPr lang="en-US" sz="2400" b="0" i="0" dirty="0">
                <a:effectLst/>
                <a:latin typeface="+mj-lt"/>
                <a:cs typeface="Calibri" panose="020F0502020204030204" pitchFamily="34" charset="0"/>
              </a:rPr>
              <a:t>Il s'agit de la capacité à percevoir les émotions, les besoins et les désirs d'une autre personne, à la comprendre et à agir avec attention.</a:t>
            </a:r>
            <a:endParaRPr lang="en-US" sz="2400" dirty="0">
              <a:latin typeface="+mj-lt"/>
              <a:cs typeface="Calibri" panose="020F0502020204030204" pitchFamily="34" charset="0"/>
            </a:endParaRPr>
          </a:p>
        </p:txBody>
      </p:sp>
      <p:grpSp>
        <p:nvGrpSpPr>
          <p:cNvPr id="14" name="Group 13">
            <a:extLst>
              <a:ext uri="{FF2B5EF4-FFF2-40B4-BE49-F238E27FC236}">
                <a16:creationId xmlns:a16="http://schemas.microsoft.com/office/drawing/2014/main" id="{5C03620B-2929-9D40-4636-F4BD5C4DB86E}"/>
              </a:ext>
            </a:extLst>
          </p:cNvPr>
          <p:cNvGrpSpPr/>
          <p:nvPr/>
        </p:nvGrpSpPr>
        <p:grpSpPr>
          <a:xfrm>
            <a:off x="707572" y="2091339"/>
            <a:ext cx="3409548" cy="3044654"/>
            <a:chOff x="7926764" y="1665578"/>
            <a:chExt cx="3673600" cy="3280447"/>
          </a:xfrm>
        </p:grpSpPr>
        <p:grpSp>
          <p:nvGrpSpPr>
            <p:cNvPr id="8" name="Group 7">
              <a:extLst>
                <a:ext uri="{FF2B5EF4-FFF2-40B4-BE49-F238E27FC236}">
                  <a16:creationId xmlns:a16="http://schemas.microsoft.com/office/drawing/2014/main" id="{2871ADC7-D116-E604-5B33-1F632198DC6F}"/>
                </a:ext>
              </a:extLst>
            </p:cNvPr>
            <p:cNvGrpSpPr/>
            <p:nvPr/>
          </p:nvGrpSpPr>
          <p:grpSpPr>
            <a:xfrm>
              <a:off x="7926764" y="2643454"/>
              <a:ext cx="1892826" cy="1892826"/>
              <a:chOff x="-2082800" y="2828943"/>
              <a:chExt cx="2237904" cy="2237904"/>
            </a:xfrm>
          </p:grpSpPr>
          <p:pic>
            <p:nvPicPr>
              <p:cNvPr id="6" name="Graphic 5" descr="Head with gears with solid fill">
                <a:extLst>
                  <a:ext uri="{FF2B5EF4-FFF2-40B4-BE49-F238E27FC236}">
                    <a16:creationId xmlns:a16="http://schemas.microsoft.com/office/drawing/2014/main" id="{12C80D2D-5BDC-605F-67F1-25605C1920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82800" y="2828943"/>
                <a:ext cx="2237904" cy="2237904"/>
              </a:xfrm>
              <a:prstGeom prst="rect">
                <a:avLst/>
              </a:prstGeom>
            </p:spPr>
          </p:pic>
          <p:sp>
            <p:nvSpPr>
              <p:cNvPr id="7" name="Oval 6">
                <a:extLst>
                  <a:ext uri="{FF2B5EF4-FFF2-40B4-BE49-F238E27FC236}">
                    <a16:creationId xmlns:a16="http://schemas.microsoft.com/office/drawing/2014/main" id="{BACB8354-ADF4-A75B-A089-5A5AAE6C4267}"/>
                  </a:ext>
                </a:extLst>
              </p:cNvPr>
              <p:cNvSpPr/>
              <p:nvPr/>
            </p:nvSpPr>
            <p:spPr>
              <a:xfrm>
                <a:off x="-1689561" y="3033486"/>
                <a:ext cx="1248228" cy="12482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F12696C0-65E5-A063-58EC-CAAA99AE70BF}"/>
                </a:ext>
              </a:extLst>
            </p:cNvPr>
            <p:cNvGrpSpPr/>
            <p:nvPr/>
          </p:nvGrpSpPr>
          <p:grpSpPr>
            <a:xfrm flipH="1">
              <a:off x="9707538" y="1942574"/>
              <a:ext cx="1892826" cy="1892826"/>
              <a:chOff x="-2082800" y="2828943"/>
              <a:chExt cx="2237904" cy="2237904"/>
            </a:xfrm>
          </p:grpSpPr>
          <p:pic>
            <p:nvPicPr>
              <p:cNvPr id="10" name="Graphic 9" descr="Head with gears with solid fill">
                <a:extLst>
                  <a:ext uri="{FF2B5EF4-FFF2-40B4-BE49-F238E27FC236}">
                    <a16:creationId xmlns:a16="http://schemas.microsoft.com/office/drawing/2014/main" id="{88D0D8F3-4793-5A51-5ADF-130A7E7263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82800" y="2828943"/>
                <a:ext cx="2237904" cy="2237904"/>
              </a:xfrm>
              <a:prstGeom prst="rect">
                <a:avLst/>
              </a:prstGeom>
            </p:spPr>
          </p:pic>
          <p:sp>
            <p:nvSpPr>
              <p:cNvPr id="11" name="Oval 10">
                <a:extLst>
                  <a:ext uri="{FF2B5EF4-FFF2-40B4-BE49-F238E27FC236}">
                    <a16:creationId xmlns:a16="http://schemas.microsoft.com/office/drawing/2014/main" id="{1C570035-8550-F984-0AA6-A3964A501459}"/>
                  </a:ext>
                </a:extLst>
              </p:cNvPr>
              <p:cNvSpPr/>
              <p:nvPr/>
            </p:nvSpPr>
            <p:spPr>
              <a:xfrm>
                <a:off x="-1689561" y="3033486"/>
                <a:ext cx="1248228" cy="12482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Arrow: Bent 11">
              <a:extLst>
                <a:ext uri="{FF2B5EF4-FFF2-40B4-BE49-F238E27FC236}">
                  <a16:creationId xmlns:a16="http://schemas.microsoft.com/office/drawing/2014/main" id="{A0761734-0185-84F9-B083-552A899B662A}"/>
                </a:ext>
              </a:extLst>
            </p:cNvPr>
            <p:cNvSpPr/>
            <p:nvPr/>
          </p:nvSpPr>
          <p:spPr>
            <a:xfrm>
              <a:off x="8873177" y="1665578"/>
              <a:ext cx="800469" cy="819491"/>
            </a:xfrm>
            <a:prstGeom prst="ben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Arrow: Bent 12">
              <a:extLst>
                <a:ext uri="{FF2B5EF4-FFF2-40B4-BE49-F238E27FC236}">
                  <a16:creationId xmlns:a16="http://schemas.microsoft.com/office/drawing/2014/main" id="{908EE864-7ABB-856B-A4D7-BE558B23649B}"/>
                </a:ext>
              </a:extLst>
            </p:cNvPr>
            <p:cNvSpPr/>
            <p:nvPr/>
          </p:nvSpPr>
          <p:spPr>
            <a:xfrm rot="10800000">
              <a:off x="9840410" y="4126534"/>
              <a:ext cx="800469" cy="819491"/>
            </a:xfrm>
            <a:prstGeom prst="ben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5" name="TextBox 14">
            <a:extLst>
              <a:ext uri="{FF2B5EF4-FFF2-40B4-BE49-F238E27FC236}">
                <a16:creationId xmlns:a16="http://schemas.microsoft.com/office/drawing/2014/main" id="{D23ADBD6-D321-709B-308F-77A557A0D071}"/>
              </a:ext>
            </a:extLst>
          </p:cNvPr>
          <p:cNvSpPr txBox="1"/>
          <p:nvPr/>
        </p:nvSpPr>
        <p:spPr>
          <a:xfrm>
            <a:off x="8594131" y="1720840"/>
            <a:ext cx="3105751" cy="3416320"/>
          </a:xfrm>
          <a:prstGeom prst="rect">
            <a:avLst/>
          </a:prstGeom>
          <a:noFill/>
        </p:spPr>
        <p:txBody>
          <a:bodyPr wrap="square">
            <a:spAutoFit/>
          </a:bodyPr>
          <a:lstStyle/>
          <a:p>
            <a:r>
              <a:rPr lang="en-US" sz="2400" b="0" i="0" dirty="0">
                <a:effectLst/>
                <a:latin typeface="+mj-lt"/>
                <a:cs typeface="Calibri" panose="020F0502020204030204" pitchFamily="34" charset="0"/>
              </a:rPr>
              <a:t>Il s'agit d'être capable de se mettre à la place d'une autre personne et de ressentir ce qu'elle ressent.</a:t>
            </a:r>
          </a:p>
          <a:p>
            <a:endParaRPr lang="en-US" sz="2400" dirty="0">
              <a:latin typeface="+mj-lt"/>
              <a:cs typeface="Calibri" panose="020F0502020204030204" pitchFamily="34" charset="0"/>
            </a:endParaRPr>
          </a:p>
          <a:p>
            <a:r>
              <a:rPr lang="en-US" sz="2400" dirty="0">
                <a:latin typeface="+mj-lt"/>
                <a:cs typeface="Calibri" panose="020F0502020204030204" pitchFamily="34" charset="0"/>
              </a:rPr>
              <a:t>Les garçons comme les filles ont besoin que leurs parents fassent preuve d'empathie.</a:t>
            </a:r>
          </a:p>
        </p:txBody>
      </p:sp>
    </p:spTree>
    <p:extLst>
      <p:ext uri="{BB962C8B-B14F-4D97-AF65-F5344CB8AC3E}">
        <p14:creationId xmlns:p14="http://schemas.microsoft.com/office/powerpoint/2010/main" val="422159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28A5746E-5AEA-0CAF-7D5F-9EB3A5B6169B}"/>
              </a:ext>
            </a:extLst>
          </p:cNvPr>
          <p:cNvSpPr/>
          <p:nvPr/>
        </p:nvSpPr>
        <p:spPr>
          <a:xfrm>
            <a:off x="4412343" y="1509486"/>
            <a:ext cx="7358742" cy="4093428"/>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7F0273A-5454-2B82-0D09-8180C9086138}"/>
              </a:ext>
            </a:extLst>
          </p:cNvPr>
          <p:cNvSpPr>
            <a:spLocks noGrp="1"/>
          </p:cNvSpPr>
          <p:nvPr>
            <p:ph type="title"/>
          </p:nvPr>
        </p:nvSpPr>
        <p:spPr/>
        <p:txBody>
          <a:bodyPr>
            <a:normAutofit fontScale="90000"/>
          </a:bodyPr>
          <a:lstStyle/>
          <a:p>
            <a:r>
              <a:rPr lang="en-US" dirty="0">
                <a:latin typeface="+mj-lt"/>
              </a:rPr>
              <a:t>Pourquoi l'empathie est-elle nécessaire pour être parent/soignant ?</a:t>
            </a:r>
          </a:p>
        </p:txBody>
      </p:sp>
      <p:sp>
        <p:nvSpPr>
          <p:cNvPr id="6" name="TextBox 5">
            <a:extLst>
              <a:ext uri="{FF2B5EF4-FFF2-40B4-BE49-F238E27FC236}">
                <a16:creationId xmlns:a16="http://schemas.microsoft.com/office/drawing/2014/main" id="{F0DECF78-BFDE-6736-95B2-6EC122FC66D4}"/>
              </a:ext>
            </a:extLst>
          </p:cNvPr>
          <p:cNvSpPr txBox="1"/>
          <p:nvPr/>
        </p:nvSpPr>
        <p:spPr>
          <a:xfrm>
            <a:off x="7873829" y="2001927"/>
            <a:ext cx="3649131" cy="3631763"/>
          </a:xfrm>
          <a:prstGeom prst="rect">
            <a:avLst/>
          </a:prstGeom>
          <a:noFill/>
        </p:spPr>
        <p:txBody>
          <a:bodyPr wrap="square">
            <a:spAutoFit/>
          </a:bodyPr>
          <a:lstStyle/>
          <a:p>
            <a:pPr>
              <a:spcAft>
                <a:spcPts val="1200"/>
              </a:spcAft>
            </a:pPr>
            <a:r>
              <a:rPr lang="en-US" sz="2100" b="0" i="0" dirty="0">
                <a:effectLst/>
                <a:latin typeface="+mj-lt"/>
                <a:cs typeface="Calibri" panose="020F0502020204030204" pitchFamily="34" charset="0"/>
              </a:rPr>
              <a:t>Lorsque vous faites preuve d'empathie à l'égard de votre enfant :</a:t>
            </a:r>
          </a:p>
          <a:p>
            <a:pPr marL="342900" indent="-342900">
              <a:spcAft>
                <a:spcPts val="1200"/>
              </a:spcAft>
              <a:buFont typeface="Arial" panose="020B0604020202020204" pitchFamily="34" charset="0"/>
              <a:buChar char="•"/>
            </a:pPr>
            <a:r>
              <a:rPr lang="en-US" sz="2100" b="0" i="0" dirty="0">
                <a:effectLst/>
                <a:latin typeface="+mj-lt"/>
                <a:cs typeface="Calibri" panose="020F0502020204030204" pitchFamily="34" charset="0"/>
              </a:rPr>
              <a:t>Ils seront plus enclins à vous parler lorsqu'ils auront un problème.</a:t>
            </a:r>
          </a:p>
          <a:p>
            <a:pPr marL="342900" indent="-342900">
              <a:spcAft>
                <a:spcPts val="1200"/>
              </a:spcAft>
              <a:buFont typeface="Arial" panose="020B0604020202020204" pitchFamily="34" charset="0"/>
              <a:buChar char="•"/>
            </a:pPr>
            <a:r>
              <a:rPr lang="en-US" sz="2100" dirty="0">
                <a:cs typeface="Calibri" panose="020F0502020204030204" pitchFamily="34" charset="0"/>
              </a:rPr>
              <a:t>Vous leur montrez comment faire preuve d'empathie à l'égard des autres.</a:t>
            </a:r>
            <a:endParaRPr lang="en-US" sz="2100" b="0" i="0" dirty="0">
              <a:effectLst/>
              <a:latin typeface="+mj-lt"/>
              <a:cs typeface="Calibri" panose="020F0502020204030204" pitchFamily="34" charset="0"/>
            </a:endParaRPr>
          </a:p>
        </p:txBody>
      </p:sp>
      <p:sp>
        <p:nvSpPr>
          <p:cNvPr id="8" name="TextBox 7">
            <a:extLst>
              <a:ext uri="{FF2B5EF4-FFF2-40B4-BE49-F238E27FC236}">
                <a16:creationId xmlns:a16="http://schemas.microsoft.com/office/drawing/2014/main" id="{6AE76281-DA2B-54A7-A219-8D47BA642E3E}"/>
              </a:ext>
            </a:extLst>
          </p:cNvPr>
          <p:cNvSpPr txBox="1"/>
          <p:nvPr/>
        </p:nvSpPr>
        <p:spPr>
          <a:xfrm>
            <a:off x="721231" y="1909595"/>
            <a:ext cx="3194895" cy="3293209"/>
          </a:xfrm>
          <a:prstGeom prst="rect">
            <a:avLst/>
          </a:prstGeom>
          <a:noFill/>
        </p:spPr>
        <p:txBody>
          <a:bodyPr wrap="square">
            <a:spAutoFit/>
          </a:bodyPr>
          <a:lstStyle/>
          <a:p>
            <a:pPr>
              <a:spcAft>
                <a:spcPts val="1200"/>
              </a:spcAft>
            </a:pPr>
            <a:r>
              <a:rPr lang="en-US" sz="2200" b="0" i="0" dirty="0">
                <a:effectLst/>
                <a:latin typeface="+mj-lt"/>
                <a:cs typeface="Calibri" panose="020F0502020204030204" pitchFamily="34" charset="0"/>
              </a:rPr>
              <a:t>L'empathie crée des sentiments et des relations positives.</a:t>
            </a:r>
          </a:p>
          <a:p>
            <a:pPr>
              <a:spcAft>
                <a:spcPts val="1200"/>
              </a:spcAft>
            </a:pPr>
            <a:r>
              <a:rPr lang="en-US" sz="2200" dirty="0">
                <a:cs typeface="Calibri" panose="020F0502020204030204" pitchFamily="34" charset="0"/>
              </a:rPr>
              <a:t>Tout le monde connaît des problèmes et des sentiments difficiles et nous avons tous besoin d'aide pour gérer ces sentiments, en particulier les enfants !</a:t>
            </a:r>
          </a:p>
        </p:txBody>
      </p:sp>
      <p:grpSp>
        <p:nvGrpSpPr>
          <p:cNvPr id="16" name="Group 15">
            <a:extLst>
              <a:ext uri="{FF2B5EF4-FFF2-40B4-BE49-F238E27FC236}">
                <a16:creationId xmlns:a16="http://schemas.microsoft.com/office/drawing/2014/main" id="{28DC569D-25AE-FD5E-E19F-ED2F44C1A406}"/>
              </a:ext>
            </a:extLst>
          </p:cNvPr>
          <p:cNvGrpSpPr/>
          <p:nvPr/>
        </p:nvGrpSpPr>
        <p:grpSpPr>
          <a:xfrm>
            <a:off x="4891904" y="1912716"/>
            <a:ext cx="2353078" cy="3128947"/>
            <a:chOff x="5438539" y="7657951"/>
            <a:chExt cx="813551" cy="1081800"/>
          </a:xfrm>
          <a:solidFill>
            <a:schemeClr val="accent3">
              <a:lumMod val="75000"/>
            </a:schemeClr>
          </a:solidFill>
        </p:grpSpPr>
        <p:sp>
          <p:nvSpPr>
            <p:cNvPr id="17" name="Round Same Side Corner Rectangle 21">
              <a:extLst>
                <a:ext uri="{FF2B5EF4-FFF2-40B4-BE49-F238E27FC236}">
                  <a16:creationId xmlns:a16="http://schemas.microsoft.com/office/drawing/2014/main" id="{CC4A0DA5-F42C-773D-5073-05DD0553B357}"/>
                </a:ext>
              </a:extLst>
            </p:cNvPr>
            <p:cNvSpPr/>
            <p:nvPr/>
          </p:nvSpPr>
          <p:spPr>
            <a:xfrm>
              <a:off x="5440940" y="8395605"/>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16D5E002-4B10-8F35-723B-601362B96A4F}"/>
                </a:ext>
              </a:extLst>
            </p:cNvPr>
            <p:cNvSpPr/>
            <p:nvPr/>
          </p:nvSpPr>
          <p:spPr>
            <a:xfrm>
              <a:off x="5438539" y="8011964"/>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 Same Side Corner Rectangle 23">
              <a:extLst>
                <a:ext uri="{FF2B5EF4-FFF2-40B4-BE49-F238E27FC236}">
                  <a16:creationId xmlns:a16="http://schemas.microsoft.com/office/drawing/2014/main" id="{AB162EAB-CDC5-C936-8251-1F64C552FE81}"/>
                </a:ext>
              </a:extLst>
            </p:cNvPr>
            <p:cNvSpPr/>
            <p:nvPr/>
          </p:nvSpPr>
          <p:spPr>
            <a:xfrm>
              <a:off x="5928360" y="8029758"/>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9A8C987A-9CF0-EA57-C84F-3BC68C74E233}"/>
                </a:ext>
              </a:extLst>
            </p:cNvPr>
            <p:cNvSpPr/>
            <p:nvPr/>
          </p:nvSpPr>
          <p:spPr>
            <a:xfrm>
              <a:off x="5821309" y="7657951"/>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 Same Side Corner Rectangle 25">
              <a:extLst>
                <a:ext uri="{FF2B5EF4-FFF2-40B4-BE49-F238E27FC236}">
                  <a16:creationId xmlns:a16="http://schemas.microsoft.com/office/drawing/2014/main" id="{647D9EE0-4C01-F857-4ED2-D3C4EB9143EC}"/>
                </a:ext>
              </a:extLst>
            </p:cNvPr>
            <p:cNvSpPr/>
            <p:nvPr/>
          </p:nvSpPr>
          <p:spPr>
            <a:xfrm rot="12859561">
              <a:off x="5864557" y="8125814"/>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 Same Side Corner Rectangle 26">
              <a:extLst>
                <a:ext uri="{FF2B5EF4-FFF2-40B4-BE49-F238E27FC236}">
                  <a16:creationId xmlns:a16="http://schemas.microsoft.com/office/drawing/2014/main" id="{B4801E9C-C8E0-DCFB-6411-3435AEFD3B5D}"/>
                </a:ext>
              </a:extLst>
            </p:cNvPr>
            <p:cNvSpPr/>
            <p:nvPr/>
          </p:nvSpPr>
          <p:spPr>
            <a:xfrm rot="14101202">
              <a:off x="5757134" y="8268990"/>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5224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96DB8-3FE5-926A-6F46-E9B3E93EC941}"/>
              </a:ext>
            </a:extLst>
          </p:cNvPr>
          <p:cNvSpPr>
            <a:spLocks noGrp="1"/>
          </p:cNvSpPr>
          <p:nvPr>
            <p:ph type="title"/>
          </p:nvPr>
        </p:nvSpPr>
        <p:spPr/>
        <p:txBody>
          <a:bodyPr/>
          <a:lstStyle/>
          <a:p>
            <a:r>
              <a:rPr lang="en-US" dirty="0">
                <a:latin typeface="+mj-lt"/>
              </a:rPr>
              <a:t>Les étapes de l'empathie</a:t>
            </a:r>
          </a:p>
        </p:txBody>
      </p:sp>
      <p:sp>
        <p:nvSpPr>
          <p:cNvPr id="3" name="Freeform: Shape 2">
            <a:extLst>
              <a:ext uri="{FF2B5EF4-FFF2-40B4-BE49-F238E27FC236}">
                <a16:creationId xmlns:a16="http://schemas.microsoft.com/office/drawing/2014/main" id="{60696A9C-2F64-C54F-349D-B1DCC80550AF}"/>
              </a:ext>
            </a:extLst>
          </p:cNvPr>
          <p:cNvSpPr/>
          <p:nvPr/>
        </p:nvSpPr>
        <p:spPr>
          <a:xfrm flipV="1">
            <a:off x="0" y="2379674"/>
            <a:ext cx="12204700" cy="1702970"/>
          </a:xfrm>
          <a:custGeom>
            <a:avLst/>
            <a:gdLst>
              <a:gd name="connsiteX0" fmla="*/ 0 w 12115800"/>
              <a:gd name="connsiteY0" fmla="*/ 1440156 h 2951966"/>
              <a:gd name="connsiteX1" fmla="*/ 2794000 w 12115800"/>
              <a:gd name="connsiteY1" fmla="*/ 55856 h 2951966"/>
              <a:gd name="connsiteX2" fmla="*/ 6832600 w 12115800"/>
              <a:gd name="connsiteY2" fmla="*/ 1300456 h 2951966"/>
              <a:gd name="connsiteX3" fmla="*/ 9258300 w 12115800"/>
              <a:gd name="connsiteY3" fmla="*/ 17756 h 2951966"/>
              <a:gd name="connsiteX4" fmla="*/ 11049000 w 12115800"/>
              <a:gd name="connsiteY4" fmla="*/ 2468856 h 2951966"/>
              <a:gd name="connsiteX5" fmla="*/ 12115800 w 12115800"/>
              <a:gd name="connsiteY5" fmla="*/ 2951456 h 2951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5800" h="2951966">
                <a:moveTo>
                  <a:pt x="0" y="1440156"/>
                </a:moveTo>
                <a:cubicBezTo>
                  <a:pt x="827616" y="759647"/>
                  <a:pt x="1655233" y="79139"/>
                  <a:pt x="2794000" y="55856"/>
                </a:cubicBezTo>
                <a:cubicBezTo>
                  <a:pt x="3932767" y="32573"/>
                  <a:pt x="5755217" y="1306806"/>
                  <a:pt x="6832600" y="1300456"/>
                </a:cubicBezTo>
                <a:cubicBezTo>
                  <a:pt x="7909983" y="1294106"/>
                  <a:pt x="8555567" y="-176977"/>
                  <a:pt x="9258300" y="17756"/>
                </a:cubicBezTo>
                <a:cubicBezTo>
                  <a:pt x="9961033" y="212489"/>
                  <a:pt x="10572750" y="1979906"/>
                  <a:pt x="11049000" y="2468856"/>
                </a:cubicBezTo>
                <a:cubicBezTo>
                  <a:pt x="11525250" y="2957806"/>
                  <a:pt x="11820525" y="2954631"/>
                  <a:pt x="12115800" y="2951456"/>
                </a:cubicBezTo>
              </a:path>
            </a:pathLst>
          </a:cu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584FF4F1-02A5-11B4-5063-A52E470CE04D}"/>
              </a:ext>
            </a:extLst>
          </p:cNvPr>
          <p:cNvSpPr txBox="1"/>
          <p:nvPr/>
        </p:nvSpPr>
        <p:spPr>
          <a:xfrm>
            <a:off x="1136547" y="2400162"/>
            <a:ext cx="1711325" cy="830997"/>
          </a:xfrm>
          <a:prstGeom prst="rect">
            <a:avLst/>
          </a:prstGeom>
          <a:noFill/>
        </p:spPr>
        <p:txBody>
          <a:bodyPr wrap="square">
            <a:spAutoFit/>
          </a:bodyPr>
          <a:lstStyle/>
          <a:p>
            <a:pPr algn="ctr"/>
            <a:r>
              <a:rPr lang="en-US" sz="2400" b="0" i="0" dirty="0">
                <a:effectLst/>
                <a:latin typeface="+mj-lt"/>
                <a:cs typeface="Calibri" panose="020F0502020204030204" pitchFamily="34" charset="0"/>
              </a:rPr>
              <a:t>Identifier le sentiment</a:t>
            </a:r>
          </a:p>
        </p:txBody>
      </p:sp>
      <p:sp>
        <p:nvSpPr>
          <p:cNvPr id="7" name="TextBox 6">
            <a:extLst>
              <a:ext uri="{FF2B5EF4-FFF2-40B4-BE49-F238E27FC236}">
                <a16:creationId xmlns:a16="http://schemas.microsoft.com/office/drawing/2014/main" id="{A102840F-0572-F4DA-33F1-D5A992E0A1A9}"/>
              </a:ext>
            </a:extLst>
          </p:cNvPr>
          <p:cNvSpPr txBox="1"/>
          <p:nvPr/>
        </p:nvSpPr>
        <p:spPr>
          <a:xfrm>
            <a:off x="3163784" y="4377046"/>
            <a:ext cx="1711325" cy="830997"/>
          </a:xfrm>
          <a:prstGeom prst="rect">
            <a:avLst/>
          </a:prstGeom>
          <a:noFill/>
        </p:spPr>
        <p:txBody>
          <a:bodyPr wrap="square">
            <a:spAutoFit/>
          </a:bodyPr>
          <a:lstStyle/>
          <a:p>
            <a:pPr algn="ctr"/>
            <a:r>
              <a:rPr lang="en-US" sz="2400" b="0" i="0" dirty="0">
                <a:effectLst/>
                <a:latin typeface="+mj-lt"/>
                <a:cs typeface="Calibri" panose="020F0502020204030204" pitchFamily="34" charset="0"/>
              </a:rPr>
              <a:t>Déterminer la raison</a:t>
            </a:r>
          </a:p>
        </p:txBody>
      </p:sp>
      <p:sp>
        <p:nvSpPr>
          <p:cNvPr id="8" name="TextBox 7">
            <a:extLst>
              <a:ext uri="{FF2B5EF4-FFF2-40B4-BE49-F238E27FC236}">
                <a16:creationId xmlns:a16="http://schemas.microsoft.com/office/drawing/2014/main" id="{535D8AAB-3DA2-76A6-CEBF-59DD52FA121D}"/>
              </a:ext>
            </a:extLst>
          </p:cNvPr>
          <p:cNvSpPr txBox="1"/>
          <p:nvPr/>
        </p:nvSpPr>
        <p:spPr>
          <a:xfrm>
            <a:off x="5543550" y="1779509"/>
            <a:ext cx="1711325" cy="1200329"/>
          </a:xfrm>
          <a:prstGeom prst="rect">
            <a:avLst/>
          </a:prstGeom>
          <a:noFill/>
        </p:spPr>
        <p:txBody>
          <a:bodyPr wrap="square">
            <a:spAutoFit/>
          </a:bodyPr>
          <a:lstStyle/>
          <a:p>
            <a:pPr algn="ctr"/>
            <a:r>
              <a:rPr lang="en-US" sz="2400" b="0" i="0" dirty="0">
                <a:effectLst/>
                <a:latin typeface="+mj-lt"/>
                <a:cs typeface="Calibri" panose="020F0502020204030204" pitchFamily="34" charset="0"/>
              </a:rPr>
              <a:t>Valider ou honorer le sentiment</a:t>
            </a:r>
          </a:p>
        </p:txBody>
      </p:sp>
      <p:sp>
        <p:nvSpPr>
          <p:cNvPr id="9" name="TextBox 8">
            <a:extLst>
              <a:ext uri="{FF2B5EF4-FFF2-40B4-BE49-F238E27FC236}">
                <a16:creationId xmlns:a16="http://schemas.microsoft.com/office/drawing/2014/main" id="{EDC07C4C-4CF4-76EC-3DF9-CBC13F491709}"/>
              </a:ext>
            </a:extLst>
          </p:cNvPr>
          <p:cNvSpPr txBox="1"/>
          <p:nvPr/>
        </p:nvSpPr>
        <p:spPr>
          <a:xfrm>
            <a:off x="7145182" y="4503378"/>
            <a:ext cx="4133953" cy="1200329"/>
          </a:xfrm>
          <a:prstGeom prst="rect">
            <a:avLst/>
          </a:prstGeom>
          <a:noFill/>
        </p:spPr>
        <p:txBody>
          <a:bodyPr wrap="square">
            <a:spAutoFit/>
          </a:bodyPr>
          <a:lstStyle/>
          <a:p>
            <a:pPr algn="ctr"/>
            <a:r>
              <a:rPr lang="en-US" sz="2400" b="0" i="0" dirty="0">
                <a:effectLst/>
                <a:latin typeface="+mj-lt"/>
                <a:cs typeface="Calibri" panose="020F0502020204030204" pitchFamily="34" charset="0"/>
              </a:rPr>
              <a:t>Aider l'enfant à exprimer ses sentiments. Agir et trouver une solution si nécessaire.</a:t>
            </a:r>
          </a:p>
        </p:txBody>
      </p:sp>
      <p:sp>
        <p:nvSpPr>
          <p:cNvPr id="10" name="Oval 9">
            <a:extLst>
              <a:ext uri="{FF2B5EF4-FFF2-40B4-BE49-F238E27FC236}">
                <a16:creationId xmlns:a16="http://schemas.microsoft.com/office/drawing/2014/main" id="{6CA55F7A-C52C-E95E-EA27-DB4E0C3A0946}"/>
              </a:ext>
            </a:extLst>
          </p:cNvPr>
          <p:cNvSpPr/>
          <p:nvPr/>
        </p:nvSpPr>
        <p:spPr>
          <a:xfrm>
            <a:off x="1344509" y="3582145"/>
            <a:ext cx="647700" cy="6477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b="1" dirty="0"/>
              <a:t>1</a:t>
            </a:r>
          </a:p>
        </p:txBody>
      </p:sp>
      <p:sp>
        <p:nvSpPr>
          <p:cNvPr id="11" name="Oval 10">
            <a:extLst>
              <a:ext uri="{FF2B5EF4-FFF2-40B4-BE49-F238E27FC236}">
                <a16:creationId xmlns:a16="http://schemas.microsoft.com/office/drawing/2014/main" id="{6BCF8157-51D3-CE03-1E4B-23AC02645081}"/>
              </a:ext>
            </a:extLst>
          </p:cNvPr>
          <p:cNvSpPr/>
          <p:nvPr/>
        </p:nvSpPr>
        <p:spPr>
          <a:xfrm>
            <a:off x="3695596" y="3508545"/>
            <a:ext cx="647700" cy="6477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b="1" dirty="0"/>
              <a:t>2</a:t>
            </a:r>
          </a:p>
        </p:txBody>
      </p:sp>
      <p:sp>
        <p:nvSpPr>
          <p:cNvPr id="12" name="Oval 11">
            <a:extLst>
              <a:ext uri="{FF2B5EF4-FFF2-40B4-BE49-F238E27FC236}">
                <a16:creationId xmlns:a16="http://schemas.microsoft.com/office/drawing/2014/main" id="{6B89951F-5925-9541-EEDB-FFDC169F8CE3}"/>
              </a:ext>
            </a:extLst>
          </p:cNvPr>
          <p:cNvSpPr/>
          <p:nvPr/>
        </p:nvSpPr>
        <p:spPr>
          <a:xfrm>
            <a:off x="6219618" y="3105150"/>
            <a:ext cx="647700" cy="6477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b="1" dirty="0"/>
              <a:t>3</a:t>
            </a:r>
          </a:p>
        </p:txBody>
      </p:sp>
      <p:sp>
        <p:nvSpPr>
          <p:cNvPr id="13" name="Oval 12">
            <a:extLst>
              <a:ext uri="{FF2B5EF4-FFF2-40B4-BE49-F238E27FC236}">
                <a16:creationId xmlns:a16="http://schemas.microsoft.com/office/drawing/2014/main" id="{AD25E665-3011-7BA0-5F11-AC75FA1D4CD7}"/>
              </a:ext>
            </a:extLst>
          </p:cNvPr>
          <p:cNvSpPr/>
          <p:nvPr/>
        </p:nvSpPr>
        <p:spPr>
          <a:xfrm>
            <a:off x="8888309" y="3697190"/>
            <a:ext cx="647700" cy="6477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b="1" dirty="0"/>
              <a:t>4</a:t>
            </a:r>
          </a:p>
        </p:txBody>
      </p:sp>
    </p:spTree>
    <p:extLst>
      <p:ext uri="{BB962C8B-B14F-4D97-AF65-F5344CB8AC3E}">
        <p14:creationId xmlns:p14="http://schemas.microsoft.com/office/powerpoint/2010/main" val="38985548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72">
            <a:extLst>
              <a:ext uri="{FF2B5EF4-FFF2-40B4-BE49-F238E27FC236}">
                <a16:creationId xmlns:a16="http://schemas.microsoft.com/office/drawing/2014/main" id="{D78B4754-C6BC-089B-D876-B9109E6473C7}"/>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Diapositive supplémentaire pour les notes de l'animateur</a:t>
            </a:r>
            <a:endParaRPr lang="en-CA" sz="5400" b="1" dirty="0">
              <a:solidFill>
                <a:schemeClr val="bg1">
                  <a:lumMod val="75000"/>
                </a:schemeClr>
              </a:solidFill>
            </a:endParaRPr>
          </a:p>
        </p:txBody>
      </p:sp>
    </p:spTree>
    <p:extLst>
      <p:ext uri="{BB962C8B-B14F-4D97-AF65-F5344CB8AC3E}">
        <p14:creationId xmlns:p14="http://schemas.microsoft.com/office/powerpoint/2010/main" val="31923779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C2C7F-270E-298F-2451-AEC7B5E7F6D7}"/>
              </a:ext>
            </a:extLst>
          </p:cNvPr>
          <p:cNvSpPr>
            <a:spLocks noGrp="1"/>
          </p:cNvSpPr>
          <p:nvPr>
            <p:ph type="title"/>
          </p:nvPr>
        </p:nvSpPr>
        <p:spPr/>
        <p:txBody>
          <a:bodyPr/>
          <a:lstStyle/>
          <a:p>
            <a:r>
              <a:rPr lang="en-US" dirty="0">
                <a:highlight>
                  <a:srgbClr val="FFFF00"/>
                </a:highlight>
                <a:latin typeface="+mj-lt"/>
              </a:rPr>
              <a:t>Jeu de rôle : Les 4 étapes de l'empathie</a:t>
            </a:r>
          </a:p>
        </p:txBody>
      </p:sp>
      <p:sp>
        <p:nvSpPr>
          <p:cNvPr id="3" name="Google Shape;374;p8">
            <a:extLst>
              <a:ext uri="{FF2B5EF4-FFF2-40B4-BE49-F238E27FC236}">
                <a16:creationId xmlns:a16="http://schemas.microsoft.com/office/drawing/2014/main" id="{0972D3C8-93A7-92C4-8254-EB5C3591B233}"/>
              </a:ext>
            </a:extLst>
          </p:cNvPr>
          <p:cNvSpPr/>
          <p:nvPr/>
        </p:nvSpPr>
        <p:spPr>
          <a:xfrm>
            <a:off x="10004773" y="1329635"/>
            <a:ext cx="580861" cy="580861"/>
          </a:xfrm>
          <a:prstGeom prst="star5">
            <a:avLst>
              <a:gd name="adj" fmla="val 28143"/>
              <a:gd name="hf" fmla="val 105146"/>
              <a:gd name="vf" fmla="val 11055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5" name="Freeform: Shape 4">
            <a:extLst>
              <a:ext uri="{FF2B5EF4-FFF2-40B4-BE49-F238E27FC236}">
                <a16:creationId xmlns:a16="http://schemas.microsoft.com/office/drawing/2014/main" id="{43BA809C-8A07-ED7F-456C-430C9256CCDB}"/>
              </a:ext>
            </a:extLst>
          </p:cNvPr>
          <p:cNvSpPr/>
          <p:nvPr/>
        </p:nvSpPr>
        <p:spPr>
          <a:xfrm flipV="1">
            <a:off x="0" y="2379674"/>
            <a:ext cx="12204700" cy="1702970"/>
          </a:xfrm>
          <a:custGeom>
            <a:avLst/>
            <a:gdLst>
              <a:gd name="connsiteX0" fmla="*/ 0 w 12115800"/>
              <a:gd name="connsiteY0" fmla="*/ 1440156 h 2951966"/>
              <a:gd name="connsiteX1" fmla="*/ 2794000 w 12115800"/>
              <a:gd name="connsiteY1" fmla="*/ 55856 h 2951966"/>
              <a:gd name="connsiteX2" fmla="*/ 6832600 w 12115800"/>
              <a:gd name="connsiteY2" fmla="*/ 1300456 h 2951966"/>
              <a:gd name="connsiteX3" fmla="*/ 9258300 w 12115800"/>
              <a:gd name="connsiteY3" fmla="*/ 17756 h 2951966"/>
              <a:gd name="connsiteX4" fmla="*/ 11049000 w 12115800"/>
              <a:gd name="connsiteY4" fmla="*/ 2468856 h 2951966"/>
              <a:gd name="connsiteX5" fmla="*/ 12115800 w 12115800"/>
              <a:gd name="connsiteY5" fmla="*/ 2951456 h 2951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5800" h="2951966">
                <a:moveTo>
                  <a:pt x="0" y="1440156"/>
                </a:moveTo>
                <a:cubicBezTo>
                  <a:pt x="827616" y="759647"/>
                  <a:pt x="1655233" y="79139"/>
                  <a:pt x="2794000" y="55856"/>
                </a:cubicBezTo>
                <a:cubicBezTo>
                  <a:pt x="3932767" y="32573"/>
                  <a:pt x="5755217" y="1306806"/>
                  <a:pt x="6832600" y="1300456"/>
                </a:cubicBezTo>
                <a:cubicBezTo>
                  <a:pt x="7909983" y="1294106"/>
                  <a:pt x="8555567" y="-176977"/>
                  <a:pt x="9258300" y="17756"/>
                </a:cubicBezTo>
                <a:cubicBezTo>
                  <a:pt x="9961033" y="212489"/>
                  <a:pt x="10572750" y="1979906"/>
                  <a:pt x="11049000" y="2468856"/>
                </a:cubicBezTo>
                <a:cubicBezTo>
                  <a:pt x="11525250" y="2957806"/>
                  <a:pt x="11820525" y="2954631"/>
                  <a:pt x="12115800" y="2951456"/>
                </a:cubicBezTo>
              </a:path>
            </a:pathLst>
          </a:custGeom>
          <a:noFill/>
          <a:ln w="571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CF4EF2CB-6526-94D5-F978-1711B6F64BD9}"/>
              </a:ext>
            </a:extLst>
          </p:cNvPr>
          <p:cNvSpPr txBox="1"/>
          <p:nvPr/>
        </p:nvSpPr>
        <p:spPr>
          <a:xfrm>
            <a:off x="1136547" y="2400162"/>
            <a:ext cx="1711325" cy="830997"/>
          </a:xfrm>
          <a:prstGeom prst="rect">
            <a:avLst/>
          </a:prstGeom>
          <a:noFill/>
        </p:spPr>
        <p:txBody>
          <a:bodyPr wrap="square">
            <a:spAutoFit/>
          </a:bodyPr>
          <a:lstStyle/>
          <a:p>
            <a:pPr algn="ctr"/>
            <a:r>
              <a:rPr lang="en-US" sz="2400" b="0" i="0" dirty="0">
                <a:effectLst/>
                <a:latin typeface="+mj-lt"/>
                <a:cs typeface="Calibri" panose="020F0502020204030204" pitchFamily="34" charset="0"/>
              </a:rPr>
              <a:t>Identifier le sentiment</a:t>
            </a:r>
          </a:p>
        </p:txBody>
      </p:sp>
      <p:sp>
        <p:nvSpPr>
          <p:cNvPr id="7" name="TextBox 6">
            <a:extLst>
              <a:ext uri="{FF2B5EF4-FFF2-40B4-BE49-F238E27FC236}">
                <a16:creationId xmlns:a16="http://schemas.microsoft.com/office/drawing/2014/main" id="{037F3823-CDDE-E194-4328-C2D6CBB2DEC4}"/>
              </a:ext>
            </a:extLst>
          </p:cNvPr>
          <p:cNvSpPr txBox="1"/>
          <p:nvPr/>
        </p:nvSpPr>
        <p:spPr>
          <a:xfrm>
            <a:off x="3163784" y="4377046"/>
            <a:ext cx="1711325" cy="830997"/>
          </a:xfrm>
          <a:prstGeom prst="rect">
            <a:avLst/>
          </a:prstGeom>
          <a:noFill/>
        </p:spPr>
        <p:txBody>
          <a:bodyPr wrap="square">
            <a:spAutoFit/>
          </a:bodyPr>
          <a:lstStyle/>
          <a:p>
            <a:pPr algn="ctr"/>
            <a:r>
              <a:rPr lang="en-US" sz="2400" b="0" i="0" dirty="0">
                <a:effectLst/>
                <a:latin typeface="+mj-lt"/>
                <a:cs typeface="Calibri" panose="020F0502020204030204" pitchFamily="34" charset="0"/>
              </a:rPr>
              <a:t>Déterminer la raison</a:t>
            </a:r>
          </a:p>
        </p:txBody>
      </p:sp>
      <p:sp>
        <p:nvSpPr>
          <p:cNvPr id="8" name="TextBox 7">
            <a:extLst>
              <a:ext uri="{FF2B5EF4-FFF2-40B4-BE49-F238E27FC236}">
                <a16:creationId xmlns:a16="http://schemas.microsoft.com/office/drawing/2014/main" id="{EF54A318-DB4D-A2EE-7A6F-E41B153552FE}"/>
              </a:ext>
            </a:extLst>
          </p:cNvPr>
          <p:cNvSpPr txBox="1"/>
          <p:nvPr/>
        </p:nvSpPr>
        <p:spPr>
          <a:xfrm>
            <a:off x="5543550" y="1779509"/>
            <a:ext cx="1711325" cy="1200329"/>
          </a:xfrm>
          <a:prstGeom prst="rect">
            <a:avLst/>
          </a:prstGeom>
          <a:noFill/>
        </p:spPr>
        <p:txBody>
          <a:bodyPr wrap="square">
            <a:spAutoFit/>
          </a:bodyPr>
          <a:lstStyle/>
          <a:p>
            <a:pPr algn="ctr"/>
            <a:r>
              <a:rPr lang="en-US" sz="2400" b="0" i="0" dirty="0">
                <a:effectLst/>
                <a:latin typeface="+mj-lt"/>
                <a:cs typeface="Calibri" panose="020F0502020204030204" pitchFamily="34" charset="0"/>
              </a:rPr>
              <a:t>Valider ou honorer le sentiment</a:t>
            </a:r>
          </a:p>
        </p:txBody>
      </p:sp>
      <p:sp>
        <p:nvSpPr>
          <p:cNvPr id="9" name="TextBox 8">
            <a:extLst>
              <a:ext uri="{FF2B5EF4-FFF2-40B4-BE49-F238E27FC236}">
                <a16:creationId xmlns:a16="http://schemas.microsoft.com/office/drawing/2014/main" id="{56FC891B-78E9-D0E9-2DAE-88395D010BAB}"/>
              </a:ext>
            </a:extLst>
          </p:cNvPr>
          <p:cNvSpPr txBox="1"/>
          <p:nvPr/>
        </p:nvSpPr>
        <p:spPr>
          <a:xfrm>
            <a:off x="7145182" y="4503378"/>
            <a:ext cx="4133953" cy="1200329"/>
          </a:xfrm>
          <a:prstGeom prst="rect">
            <a:avLst/>
          </a:prstGeom>
          <a:noFill/>
        </p:spPr>
        <p:txBody>
          <a:bodyPr wrap="square">
            <a:spAutoFit/>
          </a:bodyPr>
          <a:lstStyle/>
          <a:p>
            <a:pPr algn="ctr"/>
            <a:r>
              <a:rPr lang="en-US" sz="2400" b="0" i="0" dirty="0">
                <a:effectLst/>
                <a:latin typeface="+mj-lt"/>
                <a:cs typeface="Calibri" panose="020F0502020204030204" pitchFamily="34" charset="0"/>
              </a:rPr>
              <a:t>Aider l'enfant à exprimer ses sentiments. Agir et trouver une solution si nécessaire.</a:t>
            </a:r>
          </a:p>
        </p:txBody>
      </p:sp>
      <p:sp>
        <p:nvSpPr>
          <p:cNvPr id="10" name="Oval 9">
            <a:extLst>
              <a:ext uri="{FF2B5EF4-FFF2-40B4-BE49-F238E27FC236}">
                <a16:creationId xmlns:a16="http://schemas.microsoft.com/office/drawing/2014/main" id="{AD11DE6C-F465-644B-D6F1-5D2B765DE158}"/>
              </a:ext>
            </a:extLst>
          </p:cNvPr>
          <p:cNvSpPr/>
          <p:nvPr/>
        </p:nvSpPr>
        <p:spPr>
          <a:xfrm>
            <a:off x="1344509" y="3582145"/>
            <a:ext cx="647700" cy="6477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b="1" dirty="0"/>
              <a:t>1</a:t>
            </a:r>
          </a:p>
        </p:txBody>
      </p:sp>
      <p:sp>
        <p:nvSpPr>
          <p:cNvPr id="11" name="Oval 10">
            <a:extLst>
              <a:ext uri="{FF2B5EF4-FFF2-40B4-BE49-F238E27FC236}">
                <a16:creationId xmlns:a16="http://schemas.microsoft.com/office/drawing/2014/main" id="{7596F817-0443-2A8D-1004-CD5D5D0C29EE}"/>
              </a:ext>
            </a:extLst>
          </p:cNvPr>
          <p:cNvSpPr/>
          <p:nvPr/>
        </p:nvSpPr>
        <p:spPr>
          <a:xfrm>
            <a:off x="3695596" y="3508545"/>
            <a:ext cx="647700" cy="6477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b="1" dirty="0"/>
              <a:t>2</a:t>
            </a:r>
          </a:p>
        </p:txBody>
      </p:sp>
      <p:sp>
        <p:nvSpPr>
          <p:cNvPr id="12" name="Oval 11">
            <a:extLst>
              <a:ext uri="{FF2B5EF4-FFF2-40B4-BE49-F238E27FC236}">
                <a16:creationId xmlns:a16="http://schemas.microsoft.com/office/drawing/2014/main" id="{20619BCA-DB23-CEDB-0588-98E61C420E55}"/>
              </a:ext>
            </a:extLst>
          </p:cNvPr>
          <p:cNvSpPr/>
          <p:nvPr/>
        </p:nvSpPr>
        <p:spPr>
          <a:xfrm>
            <a:off x="6219618" y="3105150"/>
            <a:ext cx="647700" cy="6477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b="1" dirty="0"/>
              <a:t>3</a:t>
            </a:r>
          </a:p>
        </p:txBody>
      </p:sp>
      <p:sp>
        <p:nvSpPr>
          <p:cNvPr id="13" name="Oval 12">
            <a:extLst>
              <a:ext uri="{FF2B5EF4-FFF2-40B4-BE49-F238E27FC236}">
                <a16:creationId xmlns:a16="http://schemas.microsoft.com/office/drawing/2014/main" id="{B44612C2-651F-BB21-6763-2A4F196D15CE}"/>
              </a:ext>
            </a:extLst>
          </p:cNvPr>
          <p:cNvSpPr/>
          <p:nvPr/>
        </p:nvSpPr>
        <p:spPr>
          <a:xfrm>
            <a:off x="8888309" y="3697190"/>
            <a:ext cx="647700" cy="6477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b="1" dirty="0"/>
              <a:t>4</a:t>
            </a:r>
          </a:p>
        </p:txBody>
      </p:sp>
      <p:grpSp>
        <p:nvGrpSpPr>
          <p:cNvPr id="23" name="Group 22">
            <a:extLst>
              <a:ext uri="{FF2B5EF4-FFF2-40B4-BE49-F238E27FC236}">
                <a16:creationId xmlns:a16="http://schemas.microsoft.com/office/drawing/2014/main" id="{C1590748-E53A-161C-8872-65155C125AFC}"/>
              </a:ext>
            </a:extLst>
          </p:cNvPr>
          <p:cNvGrpSpPr/>
          <p:nvPr/>
        </p:nvGrpSpPr>
        <p:grpSpPr>
          <a:xfrm>
            <a:off x="8888309" y="1550651"/>
            <a:ext cx="2873119" cy="2057840"/>
            <a:chOff x="6244903" y="1194518"/>
            <a:chExt cx="1667397" cy="1194255"/>
          </a:xfrm>
          <a:solidFill>
            <a:schemeClr val="accent3">
              <a:lumMod val="75000"/>
            </a:schemeClr>
          </a:solidFill>
        </p:grpSpPr>
        <p:grpSp>
          <p:nvGrpSpPr>
            <p:cNvPr id="24" name="Group 23">
              <a:extLst>
                <a:ext uri="{FF2B5EF4-FFF2-40B4-BE49-F238E27FC236}">
                  <a16:creationId xmlns:a16="http://schemas.microsoft.com/office/drawing/2014/main" id="{CAF9F2D7-705E-2BC0-1EF4-1F1DF9D5F3BA}"/>
                </a:ext>
              </a:extLst>
            </p:cNvPr>
            <p:cNvGrpSpPr/>
            <p:nvPr/>
          </p:nvGrpSpPr>
          <p:grpSpPr>
            <a:xfrm>
              <a:off x="6244903" y="1194518"/>
              <a:ext cx="755220" cy="884779"/>
              <a:chOff x="6846848" y="1141103"/>
              <a:chExt cx="999203" cy="1170617"/>
            </a:xfrm>
            <a:grpFill/>
          </p:grpSpPr>
          <p:sp>
            <p:nvSpPr>
              <p:cNvPr id="31" name="Rectangle: Rounded Corners 30">
                <a:extLst>
                  <a:ext uri="{FF2B5EF4-FFF2-40B4-BE49-F238E27FC236}">
                    <a16:creationId xmlns:a16="http://schemas.microsoft.com/office/drawing/2014/main" id="{075E9D28-FF1E-FB94-FBE3-2A5169518686}"/>
                  </a:ext>
                </a:extLst>
              </p:cNvPr>
              <p:cNvSpPr/>
              <p:nvPr/>
            </p:nvSpPr>
            <p:spPr>
              <a:xfrm rot="1100420">
                <a:off x="7141985" y="1874813"/>
                <a:ext cx="152400" cy="436907"/>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FF2133ED-4D0E-7FF8-F0EA-540AAA2ED9DF}"/>
                  </a:ext>
                </a:extLst>
              </p:cNvPr>
              <p:cNvSpPr/>
              <p:nvPr/>
            </p:nvSpPr>
            <p:spPr>
              <a:xfrm rot="826591">
                <a:off x="6902427"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47FB2F45-1EE0-02DD-E092-ED4BCD30183A}"/>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C434776F-F121-EF5F-6412-F9A76AA9CAB2}"/>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Block Arc 34">
                <a:extLst>
                  <a:ext uri="{FF2B5EF4-FFF2-40B4-BE49-F238E27FC236}">
                    <a16:creationId xmlns:a16="http://schemas.microsoft.com/office/drawing/2014/main" id="{B638FD66-9DC6-E642-A52C-88CFA86BA9BF}"/>
                  </a:ext>
                </a:extLst>
              </p:cNvPr>
              <p:cNvSpPr/>
              <p:nvPr/>
            </p:nvSpPr>
            <p:spPr>
              <a:xfrm rot="11719641">
                <a:off x="7178956" y="1637818"/>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5" name="Group 24">
              <a:extLst>
                <a:ext uri="{FF2B5EF4-FFF2-40B4-BE49-F238E27FC236}">
                  <a16:creationId xmlns:a16="http://schemas.microsoft.com/office/drawing/2014/main" id="{B3205E83-8A76-EB35-6BC1-7ED235E09D1F}"/>
                </a:ext>
              </a:extLst>
            </p:cNvPr>
            <p:cNvGrpSpPr/>
            <p:nvPr/>
          </p:nvGrpSpPr>
          <p:grpSpPr>
            <a:xfrm rot="19632759">
              <a:off x="7157081" y="1490279"/>
              <a:ext cx="755219" cy="898494"/>
              <a:chOff x="6846848" y="1141103"/>
              <a:chExt cx="999203" cy="1188766"/>
            </a:xfrm>
            <a:grpFill/>
          </p:grpSpPr>
          <p:sp>
            <p:nvSpPr>
              <p:cNvPr id="26" name="Rectangle: Rounded Corners 25">
                <a:extLst>
                  <a:ext uri="{FF2B5EF4-FFF2-40B4-BE49-F238E27FC236}">
                    <a16:creationId xmlns:a16="http://schemas.microsoft.com/office/drawing/2014/main" id="{55DF42E0-4FF8-0228-5D47-87B3730C5B8D}"/>
                  </a:ext>
                </a:extLst>
              </p:cNvPr>
              <p:cNvSpPr/>
              <p:nvPr/>
            </p:nvSpPr>
            <p:spPr>
              <a:xfrm rot="582262">
                <a:off x="7185878" y="1892961"/>
                <a:ext cx="152400" cy="436908"/>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164629DA-990F-1989-7253-7B2F3C111E80}"/>
                  </a:ext>
                </a:extLst>
              </p:cNvPr>
              <p:cNvSpPr/>
              <p:nvPr/>
            </p:nvSpPr>
            <p:spPr>
              <a:xfrm rot="826591">
                <a:off x="6902428"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CEDAFAD1-E23F-3AD3-84D2-0B75CCD812A3}"/>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589678E6-38E5-6185-08BA-EF18F00EB02F}"/>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Block Arc 29">
                <a:extLst>
                  <a:ext uri="{FF2B5EF4-FFF2-40B4-BE49-F238E27FC236}">
                    <a16:creationId xmlns:a16="http://schemas.microsoft.com/office/drawing/2014/main" id="{E4542A60-5812-F009-2073-010732981037}"/>
                  </a:ext>
                </a:extLst>
              </p:cNvPr>
              <p:cNvSpPr/>
              <p:nvPr/>
            </p:nvSpPr>
            <p:spPr>
              <a:xfrm rot="726908">
                <a:off x="7119521" y="1730088"/>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grpSp>
        <p:nvGrpSpPr>
          <p:cNvPr id="15" name="Group 14">
            <a:extLst>
              <a:ext uri="{FF2B5EF4-FFF2-40B4-BE49-F238E27FC236}">
                <a16:creationId xmlns:a16="http://schemas.microsoft.com/office/drawing/2014/main" id="{9C63FEE9-A2E5-664E-AD8B-99984DA8F697}"/>
              </a:ext>
            </a:extLst>
          </p:cNvPr>
          <p:cNvGrpSpPr/>
          <p:nvPr/>
        </p:nvGrpSpPr>
        <p:grpSpPr>
          <a:xfrm>
            <a:off x="10228983" y="337468"/>
            <a:ext cx="1587872" cy="1368854"/>
            <a:chOff x="10228983" y="337468"/>
            <a:chExt cx="1587872" cy="1368854"/>
          </a:xfrm>
        </p:grpSpPr>
        <p:sp>
          <p:nvSpPr>
            <p:cNvPr id="16" name="Hexagon 15">
              <a:extLst>
                <a:ext uri="{FF2B5EF4-FFF2-40B4-BE49-F238E27FC236}">
                  <a16:creationId xmlns:a16="http://schemas.microsoft.com/office/drawing/2014/main" id="{46BFE0D2-6EAD-4585-FBEE-C410AF6476D2}"/>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836D65F5-1A72-A261-9AD5-F80B7D89CA0A}"/>
                </a:ext>
              </a:extLst>
            </p:cNvPr>
            <p:cNvGrpSpPr/>
            <p:nvPr/>
          </p:nvGrpSpPr>
          <p:grpSpPr>
            <a:xfrm>
              <a:off x="10737628" y="758745"/>
              <a:ext cx="562136" cy="634675"/>
              <a:chOff x="760175" y="830142"/>
              <a:chExt cx="867619" cy="979579"/>
            </a:xfrm>
          </p:grpSpPr>
          <p:sp>
            <p:nvSpPr>
              <p:cNvPr id="18" name="Rectangle 17">
                <a:extLst>
                  <a:ext uri="{FF2B5EF4-FFF2-40B4-BE49-F238E27FC236}">
                    <a16:creationId xmlns:a16="http://schemas.microsoft.com/office/drawing/2014/main" id="{506123CA-0139-7A11-983D-FB21B46947D1}"/>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bg1"/>
                    </a:solidFill>
                    <a:latin typeface="Arial" panose="020B0604020202020204" pitchFamily="34" charset="0"/>
                    <a:cs typeface="Arial" panose="020B0604020202020204" pitchFamily="34" charset="0"/>
                  </a:rPr>
                  <a:t>44</a:t>
                </a:r>
              </a:p>
            </p:txBody>
          </p:sp>
          <p:sp>
            <p:nvSpPr>
              <p:cNvPr id="19" name="Rectangle 18">
                <a:extLst>
                  <a:ext uri="{FF2B5EF4-FFF2-40B4-BE49-F238E27FC236}">
                    <a16:creationId xmlns:a16="http://schemas.microsoft.com/office/drawing/2014/main" id="{37F66821-D714-B13C-726C-70F401D822A8}"/>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11745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D8E1C-2D96-7819-8104-BEDAFBE14EE2}"/>
              </a:ext>
            </a:extLst>
          </p:cNvPr>
          <p:cNvSpPr>
            <a:spLocks noGrp="1"/>
          </p:cNvSpPr>
          <p:nvPr>
            <p:ph type="title"/>
          </p:nvPr>
        </p:nvSpPr>
        <p:spPr/>
        <p:txBody>
          <a:bodyPr/>
          <a:lstStyle/>
          <a:p>
            <a:r>
              <a:rPr lang="en-US" dirty="0">
                <a:highlight>
                  <a:srgbClr val="FFFF00"/>
                </a:highlight>
                <a:latin typeface="+mj-lt"/>
              </a:rPr>
              <a:t>Situations d'aide et d'écoute</a:t>
            </a:r>
          </a:p>
        </p:txBody>
      </p:sp>
      <p:sp>
        <p:nvSpPr>
          <p:cNvPr id="10" name="TextBox 9">
            <a:extLst>
              <a:ext uri="{FF2B5EF4-FFF2-40B4-BE49-F238E27FC236}">
                <a16:creationId xmlns:a16="http://schemas.microsoft.com/office/drawing/2014/main" id="{E3061DD5-0684-42AE-B2CF-9F916F17E32C}"/>
              </a:ext>
            </a:extLst>
          </p:cNvPr>
          <p:cNvSpPr txBox="1"/>
          <p:nvPr/>
        </p:nvSpPr>
        <p:spPr>
          <a:xfrm>
            <a:off x="5740400" y="2305615"/>
            <a:ext cx="4495800" cy="2246769"/>
          </a:xfrm>
          <a:prstGeom prst="rect">
            <a:avLst/>
          </a:prstGeom>
          <a:noFill/>
        </p:spPr>
        <p:txBody>
          <a:bodyPr wrap="square">
            <a:spAutoFit/>
          </a:bodyPr>
          <a:lstStyle/>
          <a:p>
            <a:r>
              <a:rPr lang="en-US" sz="2800" b="1" i="0" dirty="0">
                <a:effectLst/>
                <a:latin typeface="+mj-lt"/>
                <a:cs typeface="Calibri" panose="020F0502020204030204" pitchFamily="34" charset="0"/>
              </a:rPr>
              <a:t>Quelles sont les situations dans lesquelles les enfants ont besoin de l'aide d'un adulte et celles dans lesquelles ils ont simplement besoin d'être écoutés ?</a:t>
            </a:r>
            <a:endParaRPr lang="en-US" sz="2800" b="1" dirty="0">
              <a:latin typeface="+mj-lt"/>
              <a:cs typeface="Calibri" panose="020F0502020204030204" pitchFamily="34" charset="0"/>
            </a:endParaRPr>
          </a:p>
        </p:txBody>
      </p:sp>
      <p:grpSp>
        <p:nvGrpSpPr>
          <p:cNvPr id="15" name="Group 14">
            <a:extLst>
              <a:ext uri="{FF2B5EF4-FFF2-40B4-BE49-F238E27FC236}">
                <a16:creationId xmlns:a16="http://schemas.microsoft.com/office/drawing/2014/main" id="{B1962576-05AC-F999-2C41-BEF6533B6B76}"/>
              </a:ext>
            </a:extLst>
          </p:cNvPr>
          <p:cNvGrpSpPr/>
          <p:nvPr/>
        </p:nvGrpSpPr>
        <p:grpSpPr>
          <a:xfrm>
            <a:off x="3497773" y="3071356"/>
            <a:ext cx="602195" cy="2053550"/>
            <a:chOff x="4727634" y="1864420"/>
            <a:chExt cx="946983" cy="3229314"/>
          </a:xfrm>
        </p:grpSpPr>
        <p:sp>
          <p:nvSpPr>
            <p:cNvPr id="8" name="Round Same Side Corner Rectangle 21">
              <a:extLst>
                <a:ext uri="{FF2B5EF4-FFF2-40B4-BE49-F238E27FC236}">
                  <a16:creationId xmlns:a16="http://schemas.microsoft.com/office/drawing/2014/main" id="{4B2DD510-96D9-CE99-4303-AC2B71AC8B38}"/>
                </a:ext>
              </a:extLst>
            </p:cNvPr>
            <p:cNvSpPr/>
            <p:nvPr/>
          </p:nvSpPr>
          <p:spPr>
            <a:xfrm>
              <a:off x="4734582" y="3043626"/>
              <a:ext cx="936338" cy="2050108"/>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5FC1EAE6-D8F6-B677-CDAC-6BB26EFF6D51}"/>
                </a:ext>
              </a:extLst>
            </p:cNvPr>
            <p:cNvSpPr/>
            <p:nvPr/>
          </p:nvSpPr>
          <p:spPr>
            <a:xfrm>
              <a:off x="4727634" y="1864420"/>
              <a:ext cx="946983" cy="94698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C817A225-0933-C2D7-2E1F-D08F6E3AA013}"/>
              </a:ext>
            </a:extLst>
          </p:cNvPr>
          <p:cNvGrpSpPr/>
          <p:nvPr/>
        </p:nvGrpSpPr>
        <p:grpSpPr>
          <a:xfrm>
            <a:off x="1586169" y="2418080"/>
            <a:ext cx="1174464" cy="2706826"/>
            <a:chOff x="1586169" y="1973903"/>
            <a:chExt cx="1367188" cy="3151003"/>
          </a:xfrm>
        </p:grpSpPr>
        <p:sp>
          <p:nvSpPr>
            <p:cNvPr id="11" name="Round Same Side Corner Rectangle 23">
              <a:extLst>
                <a:ext uri="{FF2B5EF4-FFF2-40B4-BE49-F238E27FC236}">
                  <a16:creationId xmlns:a16="http://schemas.microsoft.com/office/drawing/2014/main" id="{18D964C0-55D4-3531-26F4-83EFFEBB3F49}"/>
                </a:ext>
              </a:extLst>
            </p:cNvPr>
            <p:cNvSpPr/>
            <p:nvPr/>
          </p:nvSpPr>
          <p:spPr>
            <a:xfrm>
              <a:off x="1586169" y="3071356"/>
              <a:ext cx="936342" cy="2053550"/>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6C010122-FAA1-CE72-AED4-09DD564313FB}"/>
                </a:ext>
              </a:extLst>
            </p:cNvPr>
            <p:cNvSpPr/>
            <p:nvPr/>
          </p:nvSpPr>
          <p:spPr>
            <a:xfrm>
              <a:off x="2006371" y="1973903"/>
              <a:ext cx="946986" cy="94698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Speech Bubble: Rectangle with Corners Rounded 18">
            <a:extLst>
              <a:ext uri="{FF2B5EF4-FFF2-40B4-BE49-F238E27FC236}">
                <a16:creationId xmlns:a16="http://schemas.microsoft.com/office/drawing/2014/main" id="{B140FC7E-5B5A-084D-6A7A-238DCFDBCDA0}"/>
              </a:ext>
            </a:extLst>
          </p:cNvPr>
          <p:cNvSpPr/>
          <p:nvPr/>
        </p:nvSpPr>
        <p:spPr>
          <a:xfrm>
            <a:off x="3196675" y="2562070"/>
            <a:ext cx="602195" cy="358815"/>
          </a:xfrm>
          <a:prstGeom prst="wedgeRoundRectCallout">
            <a:avLst>
              <a:gd name="adj1" fmla="val -15067"/>
              <a:gd name="adj2" fmla="val 88306"/>
              <a:gd name="adj3" fmla="val 1666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6009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2C22DA-D8B4-8173-7F9E-0204ED31F30F}"/>
              </a:ext>
            </a:extLst>
          </p:cNvPr>
          <p:cNvSpPr>
            <a:spLocks noGrp="1"/>
          </p:cNvSpPr>
          <p:nvPr>
            <p:ph type="title"/>
          </p:nvPr>
        </p:nvSpPr>
        <p:spPr/>
        <p:txBody>
          <a:bodyPr/>
          <a:lstStyle/>
          <a:p>
            <a:r>
              <a:rPr lang="en-CA" sz="2400" b="1" dirty="0">
                <a:solidFill>
                  <a:schemeClr val="bg1"/>
                </a:solidFill>
                <a:latin typeface="Garamond"/>
              </a:rPr>
              <a:t>SESSION 1</a:t>
            </a:r>
            <a:br>
              <a:rPr lang="en-CA" sz="2400" b="1" dirty="0">
                <a:solidFill>
                  <a:schemeClr val="bg1"/>
                </a:solidFill>
                <a:latin typeface="Garamond"/>
              </a:rPr>
            </a:br>
            <a:br>
              <a:rPr lang="en-CA" b="1" dirty="0">
                <a:solidFill>
                  <a:schemeClr val="bg1"/>
                </a:solidFill>
                <a:latin typeface="Garamond"/>
              </a:rPr>
            </a:br>
            <a:r>
              <a:rPr lang="en-US" sz="5400" b="1" dirty="0">
                <a:solidFill>
                  <a:schemeClr val="bg1"/>
                </a:solidFill>
                <a:latin typeface="Garamond"/>
              </a:rPr>
              <a:t>Ouverture du module</a:t>
            </a:r>
            <a:endParaRPr lang="en-US" dirty="0"/>
          </a:p>
        </p:txBody>
      </p:sp>
    </p:spTree>
    <p:extLst>
      <p:ext uri="{BB962C8B-B14F-4D97-AF65-F5344CB8AC3E}">
        <p14:creationId xmlns:p14="http://schemas.microsoft.com/office/powerpoint/2010/main" val="33902375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5F80D-F4D3-0FAA-4D7A-901954C09188}"/>
              </a:ext>
            </a:extLst>
          </p:cNvPr>
          <p:cNvSpPr>
            <a:spLocks noGrp="1"/>
          </p:cNvSpPr>
          <p:nvPr>
            <p:ph type="title"/>
          </p:nvPr>
        </p:nvSpPr>
        <p:spPr/>
        <p:txBody>
          <a:bodyPr/>
          <a:lstStyle/>
          <a:p>
            <a:r>
              <a:rPr lang="en-US" dirty="0">
                <a:latin typeface="+mj-lt"/>
              </a:rPr>
              <a:t>Empathie pour tous les enfants</a:t>
            </a:r>
          </a:p>
        </p:txBody>
      </p:sp>
      <p:grpSp>
        <p:nvGrpSpPr>
          <p:cNvPr id="6" name="Group 5">
            <a:extLst>
              <a:ext uri="{FF2B5EF4-FFF2-40B4-BE49-F238E27FC236}">
                <a16:creationId xmlns:a16="http://schemas.microsoft.com/office/drawing/2014/main" id="{65C70859-F227-2577-24DC-E77C64A5A16D}"/>
              </a:ext>
            </a:extLst>
          </p:cNvPr>
          <p:cNvGrpSpPr/>
          <p:nvPr/>
        </p:nvGrpSpPr>
        <p:grpSpPr>
          <a:xfrm>
            <a:off x="6299200" y="2115460"/>
            <a:ext cx="1929738" cy="3026043"/>
            <a:chOff x="2486024" y="3959213"/>
            <a:chExt cx="932786" cy="1462713"/>
          </a:xfrm>
          <a:solidFill>
            <a:schemeClr val="accent3">
              <a:lumMod val="75000"/>
            </a:schemeClr>
          </a:solidFill>
        </p:grpSpPr>
        <p:sp>
          <p:nvSpPr>
            <p:cNvPr id="7" name="Oval 6">
              <a:extLst>
                <a:ext uri="{FF2B5EF4-FFF2-40B4-BE49-F238E27FC236}">
                  <a16:creationId xmlns:a16="http://schemas.microsoft.com/office/drawing/2014/main" id="{AE673C29-8B11-D749-C8D5-EF4C9F1CCD53}"/>
                </a:ext>
              </a:extLst>
            </p:cNvPr>
            <p:cNvSpPr/>
            <p:nvPr/>
          </p:nvSpPr>
          <p:spPr>
            <a:xfrm>
              <a:off x="2670921" y="3959213"/>
              <a:ext cx="457269" cy="457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Top Corners Rounded 7">
              <a:extLst>
                <a:ext uri="{FF2B5EF4-FFF2-40B4-BE49-F238E27FC236}">
                  <a16:creationId xmlns:a16="http://schemas.microsoft.com/office/drawing/2014/main" id="{0C3ECD86-C0C4-DB6C-BDA7-7FBD6E035C7A}"/>
                </a:ext>
              </a:extLst>
            </p:cNvPr>
            <p:cNvSpPr/>
            <p:nvPr/>
          </p:nvSpPr>
          <p:spPr>
            <a:xfrm rot="20986498">
              <a:off x="2807357" y="4472729"/>
              <a:ext cx="335259" cy="593586"/>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Top Corners Rounded 8">
              <a:extLst>
                <a:ext uri="{FF2B5EF4-FFF2-40B4-BE49-F238E27FC236}">
                  <a16:creationId xmlns:a16="http://schemas.microsoft.com/office/drawing/2014/main" id="{D90B5664-6665-3349-60E9-F0542C0E3B40}"/>
                </a:ext>
              </a:extLst>
            </p:cNvPr>
            <p:cNvSpPr/>
            <p:nvPr/>
          </p:nvSpPr>
          <p:spPr>
            <a:xfrm rot="16200000">
              <a:off x="3026048" y="4728249"/>
              <a:ext cx="184528" cy="479285"/>
            </a:xfrm>
            <a:prstGeom prst="round2SameRect">
              <a:avLst>
                <a:gd name="adj1" fmla="val 50000"/>
                <a:gd name="adj2" fmla="val 4871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Top Corners Rounded 9">
              <a:extLst>
                <a:ext uri="{FF2B5EF4-FFF2-40B4-BE49-F238E27FC236}">
                  <a16:creationId xmlns:a16="http://schemas.microsoft.com/office/drawing/2014/main" id="{145AC760-EB87-E012-E56A-64683B41C11C}"/>
                </a:ext>
              </a:extLst>
            </p:cNvPr>
            <p:cNvSpPr/>
            <p:nvPr/>
          </p:nvSpPr>
          <p:spPr>
            <a:xfrm rot="20281485">
              <a:off x="3254845" y="4891241"/>
              <a:ext cx="163965" cy="414714"/>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ectangle: Top Corners Rounded 10">
              <a:extLst>
                <a:ext uri="{FF2B5EF4-FFF2-40B4-BE49-F238E27FC236}">
                  <a16:creationId xmlns:a16="http://schemas.microsoft.com/office/drawing/2014/main" id="{C2F4F271-38EA-A656-F4B1-38785097A87F}"/>
                </a:ext>
              </a:extLst>
            </p:cNvPr>
            <p:cNvSpPr/>
            <p:nvPr/>
          </p:nvSpPr>
          <p:spPr>
            <a:xfrm rot="13596620">
              <a:off x="2711019" y="4441273"/>
              <a:ext cx="134495" cy="458897"/>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Top Corners Rounded 11">
              <a:extLst>
                <a:ext uri="{FF2B5EF4-FFF2-40B4-BE49-F238E27FC236}">
                  <a16:creationId xmlns:a16="http://schemas.microsoft.com/office/drawing/2014/main" id="{82310ABF-C8CE-56AC-6B59-0C635B57A044}"/>
                </a:ext>
              </a:extLst>
            </p:cNvPr>
            <p:cNvSpPr/>
            <p:nvPr/>
          </p:nvSpPr>
          <p:spPr>
            <a:xfrm rot="152323">
              <a:off x="2595518" y="4703728"/>
              <a:ext cx="120626" cy="295955"/>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Arc 12">
              <a:extLst>
                <a:ext uri="{FF2B5EF4-FFF2-40B4-BE49-F238E27FC236}">
                  <a16:creationId xmlns:a16="http://schemas.microsoft.com/office/drawing/2014/main" id="{4B0EE070-754B-E6D1-1988-BE91DF0B4C0D}"/>
                </a:ext>
              </a:extLst>
            </p:cNvPr>
            <p:cNvSpPr/>
            <p:nvPr/>
          </p:nvSpPr>
          <p:spPr>
            <a:xfrm flipH="1" flipV="1">
              <a:off x="2486024" y="4597009"/>
              <a:ext cx="824917" cy="824917"/>
            </a:xfrm>
            <a:prstGeom prst="arc">
              <a:avLst>
                <a:gd name="adj1" fmla="val 12696409"/>
                <a:gd name="adj2" fmla="val 1294114"/>
              </a:avLst>
            </a:prstGeom>
            <a:solidFill>
              <a:schemeClr val="bg1"/>
            </a:solidFill>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grpSp>
      <p:grpSp>
        <p:nvGrpSpPr>
          <p:cNvPr id="20" name="Group 19">
            <a:extLst>
              <a:ext uri="{FF2B5EF4-FFF2-40B4-BE49-F238E27FC236}">
                <a16:creationId xmlns:a16="http://schemas.microsoft.com/office/drawing/2014/main" id="{DCB89424-A247-B38A-970C-1C35391BBE6B}"/>
              </a:ext>
            </a:extLst>
          </p:cNvPr>
          <p:cNvGrpSpPr/>
          <p:nvPr/>
        </p:nvGrpSpPr>
        <p:grpSpPr>
          <a:xfrm>
            <a:off x="3918635" y="2016763"/>
            <a:ext cx="1248406" cy="3092266"/>
            <a:chOff x="8271715" y="1732442"/>
            <a:chExt cx="775957" cy="1922026"/>
          </a:xfrm>
          <a:solidFill>
            <a:schemeClr val="accent3">
              <a:lumMod val="75000"/>
            </a:schemeClr>
          </a:solidFill>
        </p:grpSpPr>
        <p:sp>
          <p:nvSpPr>
            <p:cNvPr id="21" name="Oval 20">
              <a:extLst>
                <a:ext uri="{FF2B5EF4-FFF2-40B4-BE49-F238E27FC236}">
                  <a16:creationId xmlns:a16="http://schemas.microsoft.com/office/drawing/2014/main" id="{F1C7E202-1283-DC10-D995-35959879C71F}"/>
                </a:ext>
              </a:extLst>
            </p:cNvPr>
            <p:cNvSpPr/>
            <p:nvPr/>
          </p:nvSpPr>
          <p:spPr>
            <a:xfrm>
              <a:off x="8462672" y="1732442"/>
              <a:ext cx="578352" cy="5783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Rectangle: Top Corners Rounded 21">
              <a:extLst>
                <a:ext uri="{FF2B5EF4-FFF2-40B4-BE49-F238E27FC236}">
                  <a16:creationId xmlns:a16="http://schemas.microsoft.com/office/drawing/2014/main" id="{3C463A6F-74A7-EA7B-6399-0079F4E04BEB}"/>
                </a:ext>
              </a:extLst>
            </p:cNvPr>
            <p:cNvSpPr/>
            <p:nvPr/>
          </p:nvSpPr>
          <p:spPr>
            <a:xfrm rot="21424403">
              <a:off x="8599239" y="2353257"/>
              <a:ext cx="424034" cy="750765"/>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Rectangle: Top Corners Rounded 22">
              <a:extLst>
                <a:ext uri="{FF2B5EF4-FFF2-40B4-BE49-F238E27FC236}">
                  <a16:creationId xmlns:a16="http://schemas.microsoft.com/office/drawing/2014/main" id="{943C8605-F37A-A1D5-51E8-16B1AB407813}"/>
                </a:ext>
              </a:extLst>
            </p:cNvPr>
            <p:cNvSpPr/>
            <p:nvPr/>
          </p:nvSpPr>
          <p:spPr>
            <a:xfrm rot="13596620">
              <a:off x="8477391" y="2313472"/>
              <a:ext cx="170109" cy="580411"/>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Rectangle: Top Corners Rounded 23">
              <a:extLst>
                <a:ext uri="{FF2B5EF4-FFF2-40B4-BE49-F238E27FC236}">
                  <a16:creationId xmlns:a16="http://schemas.microsoft.com/office/drawing/2014/main" id="{1DFE83DA-ABCE-2133-F2CF-6B98F262212F}"/>
                </a:ext>
              </a:extLst>
            </p:cNvPr>
            <p:cNvSpPr/>
            <p:nvPr/>
          </p:nvSpPr>
          <p:spPr>
            <a:xfrm rot="152323">
              <a:off x="8321392" y="2692653"/>
              <a:ext cx="152567" cy="374323"/>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Rectangle: Top Corners Rounded 24">
              <a:extLst>
                <a:ext uri="{FF2B5EF4-FFF2-40B4-BE49-F238E27FC236}">
                  <a16:creationId xmlns:a16="http://schemas.microsoft.com/office/drawing/2014/main" id="{3FB0E333-66AF-668B-8012-F14FBF3A3E8E}"/>
                </a:ext>
              </a:extLst>
            </p:cNvPr>
            <p:cNvSpPr/>
            <p:nvPr/>
          </p:nvSpPr>
          <p:spPr>
            <a:xfrm rot="21424403">
              <a:off x="8612175" y="2843924"/>
              <a:ext cx="149731" cy="381213"/>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Rectangle: Top Corners Rounded 25">
              <a:extLst>
                <a:ext uri="{FF2B5EF4-FFF2-40B4-BE49-F238E27FC236}">
                  <a16:creationId xmlns:a16="http://schemas.microsoft.com/office/drawing/2014/main" id="{ADA2F03B-96FC-AD7F-B52C-DEE8D410F269}"/>
                </a:ext>
              </a:extLst>
            </p:cNvPr>
            <p:cNvSpPr/>
            <p:nvPr/>
          </p:nvSpPr>
          <p:spPr>
            <a:xfrm rot="21424403">
              <a:off x="8888306" y="2923752"/>
              <a:ext cx="149731" cy="381213"/>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Rectangle: Top Corners Rounded 26">
              <a:extLst>
                <a:ext uri="{FF2B5EF4-FFF2-40B4-BE49-F238E27FC236}">
                  <a16:creationId xmlns:a16="http://schemas.microsoft.com/office/drawing/2014/main" id="{1EFB2F90-4881-7859-5059-8F2BA3E7A6D9}"/>
                </a:ext>
              </a:extLst>
            </p:cNvPr>
            <p:cNvSpPr/>
            <p:nvPr/>
          </p:nvSpPr>
          <p:spPr>
            <a:xfrm>
              <a:off x="8897941" y="3273253"/>
              <a:ext cx="149731" cy="381213"/>
            </a:xfrm>
            <a:prstGeom prst="round2SameRect">
              <a:avLst>
                <a:gd name="adj1" fmla="val 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Rectangle 27">
              <a:extLst>
                <a:ext uri="{FF2B5EF4-FFF2-40B4-BE49-F238E27FC236}">
                  <a16:creationId xmlns:a16="http://schemas.microsoft.com/office/drawing/2014/main" id="{A04DD900-4F1C-88E4-836C-E48E1D86A963}"/>
                </a:ext>
              </a:extLst>
            </p:cNvPr>
            <p:cNvSpPr/>
            <p:nvPr/>
          </p:nvSpPr>
          <p:spPr>
            <a:xfrm>
              <a:off x="8271715" y="3106229"/>
              <a:ext cx="236900" cy="942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Rectangle 28">
              <a:extLst>
                <a:ext uri="{FF2B5EF4-FFF2-40B4-BE49-F238E27FC236}">
                  <a16:creationId xmlns:a16="http://schemas.microsoft.com/office/drawing/2014/main" id="{CEC21CDB-165F-A880-7A45-94DF0F3CFE83}"/>
                </a:ext>
              </a:extLst>
            </p:cNvPr>
            <p:cNvSpPr/>
            <p:nvPr/>
          </p:nvSpPr>
          <p:spPr>
            <a:xfrm rot="5400000">
              <a:off x="8121950" y="3409103"/>
              <a:ext cx="445008"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Rectangle 29">
              <a:extLst>
                <a:ext uri="{FF2B5EF4-FFF2-40B4-BE49-F238E27FC236}">
                  <a16:creationId xmlns:a16="http://schemas.microsoft.com/office/drawing/2014/main" id="{9A005C74-FC17-F1BD-486E-6DE3C72279E2}"/>
                </a:ext>
              </a:extLst>
            </p:cNvPr>
            <p:cNvSpPr/>
            <p:nvPr/>
          </p:nvSpPr>
          <p:spPr>
            <a:xfrm rot="5400000">
              <a:off x="8228759" y="3409104"/>
              <a:ext cx="445008"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1100081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5F80D-F4D3-0FAA-4D7A-901954C09188}"/>
              </a:ext>
            </a:extLst>
          </p:cNvPr>
          <p:cNvSpPr>
            <a:spLocks noGrp="1"/>
          </p:cNvSpPr>
          <p:nvPr>
            <p:ph type="title"/>
          </p:nvPr>
        </p:nvSpPr>
        <p:spPr/>
        <p:txBody>
          <a:bodyPr/>
          <a:lstStyle/>
          <a:p>
            <a:r>
              <a:rPr lang="en-CA" dirty="0">
                <a:highlight>
                  <a:srgbClr val="FFFF00"/>
                </a:highlight>
                <a:latin typeface="+mj-lt"/>
              </a:rPr>
              <a:t>Jeu de rôle : Empathie pour tous les enfants</a:t>
            </a:r>
            <a:endParaRPr lang="en-US" dirty="0">
              <a:highlight>
                <a:srgbClr val="FFFF00"/>
              </a:highlight>
              <a:latin typeface="+mj-lt"/>
            </a:endParaRPr>
          </a:p>
        </p:txBody>
      </p:sp>
      <p:grpSp>
        <p:nvGrpSpPr>
          <p:cNvPr id="3" name="Group 2">
            <a:extLst>
              <a:ext uri="{FF2B5EF4-FFF2-40B4-BE49-F238E27FC236}">
                <a16:creationId xmlns:a16="http://schemas.microsoft.com/office/drawing/2014/main" id="{0FFBE339-9494-160F-A6FB-18525A208982}"/>
              </a:ext>
            </a:extLst>
          </p:cNvPr>
          <p:cNvGrpSpPr/>
          <p:nvPr/>
        </p:nvGrpSpPr>
        <p:grpSpPr>
          <a:xfrm>
            <a:off x="4219183" y="2218307"/>
            <a:ext cx="3753634" cy="2688499"/>
            <a:chOff x="6244903" y="1194518"/>
            <a:chExt cx="1667397" cy="1194255"/>
          </a:xfrm>
          <a:solidFill>
            <a:schemeClr val="accent3">
              <a:lumMod val="75000"/>
            </a:schemeClr>
          </a:solidFill>
        </p:grpSpPr>
        <p:grpSp>
          <p:nvGrpSpPr>
            <p:cNvPr id="4" name="Group 3">
              <a:extLst>
                <a:ext uri="{FF2B5EF4-FFF2-40B4-BE49-F238E27FC236}">
                  <a16:creationId xmlns:a16="http://schemas.microsoft.com/office/drawing/2014/main" id="{C836D55C-B5E8-8F1D-DF6D-EE0177143F7C}"/>
                </a:ext>
              </a:extLst>
            </p:cNvPr>
            <p:cNvGrpSpPr/>
            <p:nvPr/>
          </p:nvGrpSpPr>
          <p:grpSpPr>
            <a:xfrm>
              <a:off x="6244903" y="1194518"/>
              <a:ext cx="755220" cy="884779"/>
              <a:chOff x="6846848" y="1141103"/>
              <a:chExt cx="999203" cy="1170617"/>
            </a:xfrm>
            <a:grpFill/>
          </p:grpSpPr>
          <p:sp>
            <p:nvSpPr>
              <p:cNvPr id="11" name="Rectangle: Rounded Corners 10">
                <a:extLst>
                  <a:ext uri="{FF2B5EF4-FFF2-40B4-BE49-F238E27FC236}">
                    <a16:creationId xmlns:a16="http://schemas.microsoft.com/office/drawing/2014/main" id="{84BF3442-6A8F-1215-3D13-9D7200AB342A}"/>
                  </a:ext>
                </a:extLst>
              </p:cNvPr>
              <p:cNvSpPr/>
              <p:nvPr/>
            </p:nvSpPr>
            <p:spPr>
              <a:xfrm rot="1100420">
                <a:off x="7141985" y="1874813"/>
                <a:ext cx="152400" cy="436907"/>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4BDB9EAB-86C3-10E3-8BDD-7F8FC84846C6}"/>
                  </a:ext>
                </a:extLst>
              </p:cNvPr>
              <p:cNvSpPr/>
              <p:nvPr/>
            </p:nvSpPr>
            <p:spPr>
              <a:xfrm rot="826591">
                <a:off x="6902427"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FCE0E37-77CE-86B0-4DCD-7E24B703BCDE}"/>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1F83621D-2652-63FF-6175-80956F848255}"/>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Block Arc 14">
                <a:extLst>
                  <a:ext uri="{FF2B5EF4-FFF2-40B4-BE49-F238E27FC236}">
                    <a16:creationId xmlns:a16="http://schemas.microsoft.com/office/drawing/2014/main" id="{CB70FC84-D6B5-7DF2-A13B-BFA6C2577DCA}"/>
                  </a:ext>
                </a:extLst>
              </p:cNvPr>
              <p:cNvSpPr/>
              <p:nvPr/>
            </p:nvSpPr>
            <p:spPr>
              <a:xfrm rot="11719641">
                <a:off x="7178956" y="1637818"/>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5" name="Group 4">
              <a:extLst>
                <a:ext uri="{FF2B5EF4-FFF2-40B4-BE49-F238E27FC236}">
                  <a16:creationId xmlns:a16="http://schemas.microsoft.com/office/drawing/2014/main" id="{FC8F5FE3-FD8A-9C96-F401-B4846FF87C2B}"/>
                </a:ext>
              </a:extLst>
            </p:cNvPr>
            <p:cNvGrpSpPr/>
            <p:nvPr/>
          </p:nvGrpSpPr>
          <p:grpSpPr>
            <a:xfrm rot="19632759">
              <a:off x="7157081" y="1490279"/>
              <a:ext cx="755219" cy="898494"/>
              <a:chOff x="6846848" y="1141103"/>
              <a:chExt cx="999203" cy="1188766"/>
            </a:xfrm>
            <a:grpFill/>
          </p:grpSpPr>
          <p:sp>
            <p:nvSpPr>
              <p:cNvPr id="6" name="Rectangle: Rounded Corners 5">
                <a:extLst>
                  <a:ext uri="{FF2B5EF4-FFF2-40B4-BE49-F238E27FC236}">
                    <a16:creationId xmlns:a16="http://schemas.microsoft.com/office/drawing/2014/main" id="{1BD8648D-E647-21B7-474F-87A40E6523ED}"/>
                  </a:ext>
                </a:extLst>
              </p:cNvPr>
              <p:cNvSpPr/>
              <p:nvPr/>
            </p:nvSpPr>
            <p:spPr>
              <a:xfrm rot="582262">
                <a:off x="7185878" y="1892961"/>
                <a:ext cx="152400" cy="436908"/>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1C9E57A5-4988-D36F-CE40-1BE2309582D8}"/>
                  </a:ext>
                </a:extLst>
              </p:cNvPr>
              <p:cNvSpPr/>
              <p:nvPr/>
            </p:nvSpPr>
            <p:spPr>
              <a:xfrm rot="826591">
                <a:off x="6902428"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A0F9BAD7-6545-6AF8-DAF3-35B658215B6C}"/>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FA49E26-D9D7-FD39-5493-D2E57A192BBE}"/>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Block Arc 9">
                <a:extLst>
                  <a:ext uri="{FF2B5EF4-FFF2-40B4-BE49-F238E27FC236}">
                    <a16:creationId xmlns:a16="http://schemas.microsoft.com/office/drawing/2014/main" id="{9DCEF75A-79DA-78F1-0B65-7C458150D333}"/>
                  </a:ext>
                </a:extLst>
              </p:cNvPr>
              <p:cNvSpPr/>
              <p:nvPr/>
            </p:nvSpPr>
            <p:spPr>
              <a:xfrm rot="726908">
                <a:off x="7119521" y="1730088"/>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grpSp>
        <p:nvGrpSpPr>
          <p:cNvPr id="16" name="Group 15">
            <a:extLst>
              <a:ext uri="{FF2B5EF4-FFF2-40B4-BE49-F238E27FC236}">
                <a16:creationId xmlns:a16="http://schemas.microsoft.com/office/drawing/2014/main" id="{5FEE0443-DCA5-1F79-18E9-27B9E6F70F26}"/>
              </a:ext>
            </a:extLst>
          </p:cNvPr>
          <p:cNvGrpSpPr/>
          <p:nvPr/>
        </p:nvGrpSpPr>
        <p:grpSpPr>
          <a:xfrm>
            <a:off x="10228983" y="337468"/>
            <a:ext cx="1587872" cy="1368854"/>
            <a:chOff x="10228983" y="337468"/>
            <a:chExt cx="1587872" cy="1368854"/>
          </a:xfrm>
        </p:grpSpPr>
        <p:sp>
          <p:nvSpPr>
            <p:cNvPr id="17" name="Hexagon 16">
              <a:extLst>
                <a:ext uri="{FF2B5EF4-FFF2-40B4-BE49-F238E27FC236}">
                  <a16:creationId xmlns:a16="http://schemas.microsoft.com/office/drawing/2014/main" id="{8CDD8037-D507-8DD3-B544-436B3106D5A7}"/>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5D6551A-A4E4-6420-F48C-CD8550999503}"/>
                </a:ext>
              </a:extLst>
            </p:cNvPr>
            <p:cNvGrpSpPr/>
            <p:nvPr/>
          </p:nvGrpSpPr>
          <p:grpSpPr>
            <a:xfrm>
              <a:off x="10737628" y="758745"/>
              <a:ext cx="562136" cy="634675"/>
              <a:chOff x="760175" y="830142"/>
              <a:chExt cx="867619" cy="979579"/>
            </a:xfrm>
          </p:grpSpPr>
          <p:sp>
            <p:nvSpPr>
              <p:cNvPr id="19" name="Rectangle 18">
                <a:extLst>
                  <a:ext uri="{FF2B5EF4-FFF2-40B4-BE49-F238E27FC236}">
                    <a16:creationId xmlns:a16="http://schemas.microsoft.com/office/drawing/2014/main" id="{913F17E3-DDC4-976E-9C56-8A49CFECB040}"/>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bg1"/>
                    </a:solidFill>
                    <a:latin typeface="Arial" panose="020B0604020202020204" pitchFamily="34" charset="0"/>
                    <a:cs typeface="Arial" panose="020B0604020202020204" pitchFamily="34" charset="0"/>
                  </a:rPr>
                  <a:t>44</a:t>
                </a:r>
              </a:p>
            </p:txBody>
          </p:sp>
          <p:sp>
            <p:nvSpPr>
              <p:cNvPr id="20" name="Rectangle 19">
                <a:extLst>
                  <a:ext uri="{FF2B5EF4-FFF2-40B4-BE49-F238E27FC236}">
                    <a16:creationId xmlns:a16="http://schemas.microsoft.com/office/drawing/2014/main" id="{C3E10B78-4F10-65C7-2F8D-C280A65B9A8D}"/>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967045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1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9A2A1"/>
              </a:buClr>
              <a:buSzPts val="3200"/>
              <a:buFont typeface="Arial"/>
              <a:buNone/>
            </a:pPr>
            <a:r>
              <a:rPr lang="en-US" dirty="0">
                <a:latin typeface="+mj-lt"/>
              </a:rPr>
              <a:t>Points clés de l'apprentissage</a:t>
            </a:r>
          </a:p>
        </p:txBody>
      </p:sp>
      <p:sp>
        <p:nvSpPr>
          <p:cNvPr id="533" name="Google Shape;533;p18"/>
          <p:cNvSpPr txBox="1"/>
          <p:nvPr/>
        </p:nvSpPr>
        <p:spPr>
          <a:xfrm>
            <a:off x="1637402" y="3614647"/>
            <a:ext cx="2785132" cy="1080255"/>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000" dirty="0">
                <a:solidFill>
                  <a:schemeClr val="dk1"/>
                </a:solidFill>
                <a:latin typeface="+mj-lt"/>
                <a:ea typeface="Helvetica Neue"/>
                <a:cs typeface="Helvetica Neue"/>
                <a:sym typeface="Helvetica Neue"/>
              </a:rPr>
              <a:t>Les garçons comme les filles ont besoin que leurs parents fassent preuve d'empathie. </a:t>
            </a:r>
            <a:endParaRPr lang="en-US" sz="2000" dirty="0">
              <a:solidFill>
                <a:schemeClr val="dk1"/>
              </a:solidFill>
              <a:latin typeface="+mj-lt"/>
              <a:ea typeface="Calibri"/>
              <a:cs typeface="Calibri"/>
              <a:sym typeface="Calibri"/>
            </a:endParaRPr>
          </a:p>
        </p:txBody>
      </p:sp>
      <p:sp>
        <p:nvSpPr>
          <p:cNvPr id="534" name="Google Shape;534;p18"/>
          <p:cNvSpPr txBox="1"/>
          <p:nvPr/>
        </p:nvSpPr>
        <p:spPr>
          <a:xfrm>
            <a:off x="5188022" y="3614647"/>
            <a:ext cx="5103549" cy="2068218"/>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000" dirty="0">
                <a:solidFill>
                  <a:schemeClr val="dk1"/>
                </a:solidFill>
                <a:latin typeface="+mj-lt"/>
                <a:ea typeface="Helvetica Neue"/>
                <a:cs typeface="Helvetica Neue"/>
                <a:sym typeface="Helvetica Neue"/>
              </a:rPr>
              <a:t>Les quatre étapes de l'empathie est un moyen pratique d'aider les parents/aidants à développer des réponses empathiques afin d'aider les enfants et les adolescents à gérer des sentiments difficiles et à apprendre à résoudre des problèmes.</a:t>
            </a:r>
          </a:p>
        </p:txBody>
      </p:sp>
      <p:sp>
        <p:nvSpPr>
          <p:cNvPr id="535" name="Google Shape;535;p18"/>
          <p:cNvSpPr/>
          <p:nvPr/>
        </p:nvSpPr>
        <p:spPr>
          <a:xfrm>
            <a:off x="2504188" y="2096472"/>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536" name="Google Shape;536;p18"/>
          <p:cNvSpPr/>
          <p:nvPr/>
        </p:nvSpPr>
        <p:spPr>
          <a:xfrm>
            <a:off x="7214016" y="2098684"/>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Tree>
    <p:extLst>
      <p:ext uri="{BB962C8B-B14F-4D97-AF65-F5344CB8AC3E}">
        <p14:creationId xmlns:p14="http://schemas.microsoft.com/office/powerpoint/2010/main" val="1704957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20" name="Title 19">
            <a:extLst>
              <a:ext uri="{FF2B5EF4-FFF2-40B4-BE49-F238E27FC236}">
                <a16:creationId xmlns:a16="http://schemas.microsoft.com/office/drawing/2014/main" id="{2A0626A4-11D1-6BF1-C505-EC0F3C09B666}"/>
              </a:ext>
            </a:extLst>
          </p:cNvPr>
          <p:cNvSpPr>
            <a:spLocks noGrp="1"/>
          </p:cNvSpPr>
          <p:nvPr>
            <p:ph type="title"/>
          </p:nvPr>
        </p:nvSpPr>
        <p:spPr/>
        <p:txBody>
          <a:bodyPr/>
          <a:lstStyle/>
          <a:p>
            <a:r>
              <a:rPr lang="en-US" sz="2400" b="1" dirty="0">
                <a:solidFill>
                  <a:schemeClr val="bg1"/>
                </a:solidFill>
                <a:latin typeface="Garamond"/>
              </a:rPr>
              <a:t>SESSION 5</a:t>
            </a:r>
            <a:br>
              <a:rPr lang="en-US" sz="2400" b="1" dirty="0">
                <a:solidFill>
                  <a:schemeClr val="bg1"/>
                </a:solidFill>
                <a:latin typeface="Garamond"/>
              </a:rPr>
            </a:br>
            <a:br>
              <a:rPr lang="en-US" b="1" dirty="0">
                <a:solidFill>
                  <a:schemeClr val="bg1"/>
                </a:solidFill>
                <a:latin typeface="Garamond"/>
              </a:rPr>
            </a:br>
            <a:r>
              <a:rPr lang="en-US" sz="5400" b="1" dirty="0">
                <a:solidFill>
                  <a:schemeClr val="bg1"/>
                </a:solidFill>
                <a:latin typeface="Garamond"/>
              </a:rPr>
              <a:t>Créer un environnement prévisible et sûr grâce à des règles et des routines familiales </a:t>
            </a:r>
            <a:endParaRPr lang="en-US" dirty="0"/>
          </a:p>
        </p:txBody>
      </p:sp>
      <p:grpSp>
        <p:nvGrpSpPr>
          <p:cNvPr id="75" name="Group 74">
            <a:extLst>
              <a:ext uri="{FF2B5EF4-FFF2-40B4-BE49-F238E27FC236}">
                <a16:creationId xmlns:a16="http://schemas.microsoft.com/office/drawing/2014/main" id="{B087ADDC-E43F-AE7D-FEA4-E36835338BD7}"/>
              </a:ext>
            </a:extLst>
          </p:cNvPr>
          <p:cNvGrpSpPr/>
          <p:nvPr/>
        </p:nvGrpSpPr>
        <p:grpSpPr>
          <a:xfrm>
            <a:off x="10370496" y="704160"/>
            <a:ext cx="937477" cy="1121659"/>
            <a:chOff x="2780231" y="3039417"/>
            <a:chExt cx="1162307" cy="1390660"/>
          </a:xfrm>
          <a:solidFill>
            <a:schemeClr val="bg1"/>
          </a:solidFill>
        </p:grpSpPr>
        <p:sp>
          <p:nvSpPr>
            <p:cNvPr id="76" name="Rectangle 75">
              <a:extLst>
                <a:ext uri="{FF2B5EF4-FFF2-40B4-BE49-F238E27FC236}">
                  <a16:creationId xmlns:a16="http://schemas.microsoft.com/office/drawing/2014/main" id="{35AACE8A-FF35-858B-97EB-4278CB05959A}"/>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lowchart: Stored Data 76">
              <a:extLst>
                <a:ext uri="{FF2B5EF4-FFF2-40B4-BE49-F238E27FC236}">
                  <a16:creationId xmlns:a16="http://schemas.microsoft.com/office/drawing/2014/main" id="{FA5AE003-8F77-2AC9-4B40-36B3B9FF090C}"/>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lowchart: Stored Data 77">
              <a:extLst>
                <a:ext uri="{FF2B5EF4-FFF2-40B4-BE49-F238E27FC236}">
                  <a16:creationId xmlns:a16="http://schemas.microsoft.com/office/drawing/2014/main" id="{E57C6229-1721-3156-DC32-114D38B2637A}"/>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25C90074-371D-C8B8-7307-76869E76192F}"/>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Isosceles Triangle 79">
              <a:extLst>
                <a:ext uri="{FF2B5EF4-FFF2-40B4-BE49-F238E27FC236}">
                  <a16:creationId xmlns:a16="http://schemas.microsoft.com/office/drawing/2014/main" id="{601C22F1-1139-B54F-34E1-5EDBDEDC5D54}"/>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A98D5085-43F7-6F81-FF55-FB1805C5A2A1}"/>
              </a:ext>
            </a:extLst>
          </p:cNvPr>
          <p:cNvGrpSpPr/>
          <p:nvPr/>
        </p:nvGrpSpPr>
        <p:grpSpPr>
          <a:xfrm>
            <a:off x="10559387" y="921768"/>
            <a:ext cx="497874" cy="668226"/>
            <a:chOff x="5438539" y="7646118"/>
            <a:chExt cx="814830" cy="1093633"/>
          </a:xfrm>
          <a:solidFill>
            <a:schemeClr val="accent3">
              <a:lumMod val="75000"/>
            </a:schemeClr>
          </a:solidFill>
        </p:grpSpPr>
        <p:sp>
          <p:nvSpPr>
            <p:cNvPr id="82" name="Round Same Side Corner Rectangle 21">
              <a:extLst>
                <a:ext uri="{FF2B5EF4-FFF2-40B4-BE49-F238E27FC236}">
                  <a16:creationId xmlns:a16="http://schemas.microsoft.com/office/drawing/2014/main" id="{F43AC12F-825E-DBAD-EEE4-56E6D9370ECA}"/>
                </a:ext>
              </a:extLst>
            </p:cNvPr>
            <p:cNvSpPr/>
            <p:nvPr/>
          </p:nvSpPr>
          <p:spPr>
            <a:xfrm>
              <a:off x="5440940" y="8395605"/>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a:extLst>
                <a:ext uri="{FF2B5EF4-FFF2-40B4-BE49-F238E27FC236}">
                  <a16:creationId xmlns:a16="http://schemas.microsoft.com/office/drawing/2014/main" id="{462A19AF-CC25-11F6-FDC3-F6D8DFE61393}"/>
                </a:ext>
              </a:extLst>
            </p:cNvPr>
            <p:cNvSpPr/>
            <p:nvPr/>
          </p:nvSpPr>
          <p:spPr>
            <a:xfrm>
              <a:off x="5438539" y="8011964"/>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ound Same Side Corner Rectangle 23">
              <a:extLst>
                <a:ext uri="{FF2B5EF4-FFF2-40B4-BE49-F238E27FC236}">
                  <a16:creationId xmlns:a16="http://schemas.microsoft.com/office/drawing/2014/main" id="{0FC56145-0D0A-1A62-4DFC-A7EC1FF8C5B4}"/>
                </a:ext>
              </a:extLst>
            </p:cNvPr>
            <p:cNvSpPr/>
            <p:nvPr/>
          </p:nvSpPr>
          <p:spPr>
            <a:xfrm>
              <a:off x="5928360" y="8029758"/>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a:extLst>
                <a:ext uri="{FF2B5EF4-FFF2-40B4-BE49-F238E27FC236}">
                  <a16:creationId xmlns:a16="http://schemas.microsoft.com/office/drawing/2014/main" id="{8CC8DE0B-6DC6-C269-98D6-EB7B9A9AAF89}"/>
                </a:ext>
              </a:extLst>
            </p:cNvPr>
            <p:cNvSpPr/>
            <p:nvPr/>
          </p:nvSpPr>
          <p:spPr>
            <a:xfrm>
              <a:off x="5925959" y="7646118"/>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ound Same Side Corner Rectangle 25">
              <a:extLst>
                <a:ext uri="{FF2B5EF4-FFF2-40B4-BE49-F238E27FC236}">
                  <a16:creationId xmlns:a16="http://schemas.microsoft.com/office/drawing/2014/main" id="{313A68DB-0143-65EF-C66D-D695E6F32F93}"/>
                </a:ext>
              </a:extLst>
            </p:cNvPr>
            <p:cNvSpPr/>
            <p:nvPr/>
          </p:nvSpPr>
          <p:spPr>
            <a:xfrm rot="12859561">
              <a:off x="5864557" y="8125814"/>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ound Same Side Corner Rectangle 26">
              <a:extLst>
                <a:ext uri="{FF2B5EF4-FFF2-40B4-BE49-F238E27FC236}">
                  <a16:creationId xmlns:a16="http://schemas.microsoft.com/office/drawing/2014/main" id="{D8A1BC3E-5EDD-82D4-DA71-1D626E1714FA}"/>
                </a:ext>
              </a:extLst>
            </p:cNvPr>
            <p:cNvSpPr/>
            <p:nvPr/>
          </p:nvSpPr>
          <p:spPr>
            <a:xfrm rot="14101202">
              <a:off x="5757134" y="8268990"/>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 name="Group 87">
            <a:extLst>
              <a:ext uri="{FF2B5EF4-FFF2-40B4-BE49-F238E27FC236}">
                <a16:creationId xmlns:a16="http://schemas.microsoft.com/office/drawing/2014/main" id="{33A821CF-C56E-620D-5052-A5280C892FBB}"/>
              </a:ext>
            </a:extLst>
          </p:cNvPr>
          <p:cNvGrpSpPr/>
          <p:nvPr/>
        </p:nvGrpSpPr>
        <p:grpSpPr>
          <a:xfrm>
            <a:off x="9087885" y="704160"/>
            <a:ext cx="937477" cy="1121659"/>
            <a:chOff x="678442" y="1567255"/>
            <a:chExt cx="937477" cy="1121659"/>
          </a:xfrm>
          <a:solidFill>
            <a:schemeClr val="bg1"/>
          </a:solidFill>
        </p:grpSpPr>
        <p:grpSp>
          <p:nvGrpSpPr>
            <p:cNvPr id="89" name="Group 88">
              <a:extLst>
                <a:ext uri="{FF2B5EF4-FFF2-40B4-BE49-F238E27FC236}">
                  <a16:creationId xmlns:a16="http://schemas.microsoft.com/office/drawing/2014/main" id="{99ACB133-A17D-3C2E-43C2-95B5AF53831A}"/>
                </a:ext>
              </a:extLst>
            </p:cNvPr>
            <p:cNvGrpSpPr/>
            <p:nvPr/>
          </p:nvGrpSpPr>
          <p:grpSpPr>
            <a:xfrm>
              <a:off x="678442" y="1567255"/>
              <a:ext cx="937477" cy="1121659"/>
              <a:chOff x="2780231" y="3039417"/>
              <a:chExt cx="1162307" cy="1390660"/>
            </a:xfrm>
            <a:grpFill/>
          </p:grpSpPr>
          <p:sp>
            <p:nvSpPr>
              <p:cNvPr id="94" name="Rectangle 93">
                <a:extLst>
                  <a:ext uri="{FF2B5EF4-FFF2-40B4-BE49-F238E27FC236}">
                    <a16:creationId xmlns:a16="http://schemas.microsoft.com/office/drawing/2014/main" id="{8900B388-14D3-A48B-C470-58EDEA8E8715}"/>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lowchart: Stored Data 94">
                <a:extLst>
                  <a:ext uri="{FF2B5EF4-FFF2-40B4-BE49-F238E27FC236}">
                    <a16:creationId xmlns:a16="http://schemas.microsoft.com/office/drawing/2014/main" id="{F1AEC68F-66B6-6FC0-A59D-58F8F677F60C}"/>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lowchart: Stored Data 95">
                <a:extLst>
                  <a:ext uri="{FF2B5EF4-FFF2-40B4-BE49-F238E27FC236}">
                    <a16:creationId xmlns:a16="http://schemas.microsoft.com/office/drawing/2014/main" id="{81E7676B-9053-8F4C-A581-49767EEE51BA}"/>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04BEA618-0980-93D8-F498-B29B58B8772F}"/>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Isosceles Triangle 97">
                <a:extLst>
                  <a:ext uri="{FF2B5EF4-FFF2-40B4-BE49-F238E27FC236}">
                    <a16:creationId xmlns:a16="http://schemas.microsoft.com/office/drawing/2014/main" id="{BB613CCB-CC97-1F75-D5AD-D1136DAD6BD4}"/>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0" name="Group 89">
              <a:extLst>
                <a:ext uri="{FF2B5EF4-FFF2-40B4-BE49-F238E27FC236}">
                  <a16:creationId xmlns:a16="http://schemas.microsoft.com/office/drawing/2014/main" id="{D486EA6F-19E0-397F-A441-60277A51DDA4}"/>
                </a:ext>
              </a:extLst>
            </p:cNvPr>
            <p:cNvGrpSpPr/>
            <p:nvPr/>
          </p:nvGrpSpPr>
          <p:grpSpPr>
            <a:xfrm>
              <a:off x="820591" y="1847754"/>
              <a:ext cx="633925" cy="581856"/>
              <a:chOff x="7619849" y="5297373"/>
              <a:chExt cx="500332" cy="459236"/>
            </a:xfrm>
            <a:grpFill/>
          </p:grpSpPr>
          <p:sp>
            <p:nvSpPr>
              <p:cNvPr id="92" name="Trapezoid 91">
                <a:extLst>
                  <a:ext uri="{FF2B5EF4-FFF2-40B4-BE49-F238E27FC236}">
                    <a16:creationId xmlns:a16="http://schemas.microsoft.com/office/drawing/2014/main" id="{700CFDD4-3F72-ADA2-62EC-B762EAE40820}"/>
                  </a:ext>
                </a:extLst>
              </p:cNvPr>
              <p:cNvSpPr/>
              <p:nvPr/>
            </p:nvSpPr>
            <p:spPr>
              <a:xfrm>
                <a:off x="7619849" y="5297373"/>
                <a:ext cx="500332" cy="200981"/>
              </a:xfrm>
              <a:prstGeom prst="trapezoi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EEB22FE2-5BDA-C326-0011-A5CB5D2D124D}"/>
                  </a:ext>
                </a:extLst>
              </p:cNvPr>
              <p:cNvSpPr/>
              <p:nvPr/>
            </p:nvSpPr>
            <p:spPr>
              <a:xfrm>
                <a:off x="7663186" y="5498354"/>
                <a:ext cx="413659" cy="25825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Heart 90">
              <a:extLst>
                <a:ext uri="{FF2B5EF4-FFF2-40B4-BE49-F238E27FC236}">
                  <a16:creationId xmlns:a16="http://schemas.microsoft.com/office/drawing/2014/main" id="{385B669E-05DA-983B-4574-080109FF6104}"/>
                </a:ext>
              </a:extLst>
            </p:cNvPr>
            <p:cNvSpPr/>
            <p:nvPr/>
          </p:nvSpPr>
          <p:spPr>
            <a:xfrm>
              <a:off x="1004668" y="2053550"/>
              <a:ext cx="285023" cy="254645"/>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494561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DFB81-42BA-1E44-8F9D-302A3511823D}"/>
              </a:ext>
            </a:extLst>
          </p:cNvPr>
          <p:cNvSpPr>
            <a:spLocks noGrp="1"/>
          </p:cNvSpPr>
          <p:nvPr>
            <p:ph type="title"/>
          </p:nvPr>
        </p:nvSpPr>
        <p:spPr/>
        <p:txBody>
          <a:bodyPr/>
          <a:lstStyle/>
          <a:p>
            <a:r>
              <a:rPr lang="en-US" dirty="0">
                <a:latin typeface="+mj-lt"/>
              </a:rPr>
              <a:t>Définir clairement les rôles et les attentes</a:t>
            </a:r>
          </a:p>
        </p:txBody>
      </p:sp>
      <p:sp>
        <p:nvSpPr>
          <p:cNvPr id="3" name="TextBox 2">
            <a:extLst>
              <a:ext uri="{FF2B5EF4-FFF2-40B4-BE49-F238E27FC236}">
                <a16:creationId xmlns:a16="http://schemas.microsoft.com/office/drawing/2014/main" id="{02ECEE2D-44D6-B4FA-A41C-4F0140EB2D42}"/>
              </a:ext>
            </a:extLst>
          </p:cNvPr>
          <p:cNvSpPr txBox="1"/>
          <p:nvPr/>
        </p:nvSpPr>
        <p:spPr>
          <a:xfrm>
            <a:off x="2016198" y="2181122"/>
            <a:ext cx="3575431" cy="3046988"/>
          </a:xfrm>
          <a:prstGeom prst="rect">
            <a:avLst/>
          </a:prstGeom>
          <a:noFill/>
        </p:spPr>
        <p:txBody>
          <a:bodyPr wrap="square">
            <a:spAutoFit/>
          </a:bodyPr>
          <a:lstStyle/>
          <a:p>
            <a:r>
              <a:rPr lang="en-US" sz="2400" b="0" i="0" dirty="0">
                <a:effectLst/>
                <a:latin typeface="+mj-lt"/>
                <a:cs typeface="Calibri" panose="020F0502020204030204" pitchFamily="34" charset="0"/>
              </a:rPr>
              <a:t>Les enfants ont tendance à voir leurs besoins satisfaits de manière appropriée et égale.</a:t>
            </a:r>
          </a:p>
          <a:p>
            <a:endParaRPr lang="en-US" sz="2400" b="0" i="0" dirty="0">
              <a:effectLst/>
              <a:latin typeface="+mj-lt"/>
              <a:cs typeface="Calibri" panose="020F0502020204030204" pitchFamily="34" charset="0"/>
            </a:endParaRPr>
          </a:p>
          <a:p>
            <a:r>
              <a:rPr lang="en-US" sz="2400" b="0" i="0" dirty="0">
                <a:effectLst/>
                <a:latin typeface="+mj-lt"/>
                <a:cs typeface="Calibri" panose="020F0502020204030204" pitchFamily="34" charset="0"/>
              </a:rPr>
              <a:t>Les enfants sont autorisés à exprimer leurs besoins en matière de développement.</a:t>
            </a:r>
          </a:p>
        </p:txBody>
      </p:sp>
      <p:sp>
        <p:nvSpPr>
          <p:cNvPr id="5" name="TextBox 4">
            <a:extLst>
              <a:ext uri="{FF2B5EF4-FFF2-40B4-BE49-F238E27FC236}">
                <a16:creationId xmlns:a16="http://schemas.microsoft.com/office/drawing/2014/main" id="{CB6F69A7-4F98-39A3-660B-2095CAFB8F5A}"/>
              </a:ext>
            </a:extLst>
          </p:cNvPr>
          <p:cNvSpPr txBox="1"/>
          <p:nvPr/>
        </p:nvSpPr>
        <p:spPr>
          <a:xfrm>
            <a:off x="7618712" y="2181122"/>
            <a:ext cx="3575431" cy="3046988"/>
          </a:xfrm>
          <a:prstGeom prst="rect">
            <a:avLst/>
          </a:prstGeom>
          <a:noFill/>
        </p:spPr>
        <p:txBody>
          <a:bodyPr wrap="square">
            <a:spAutoFit/>
          </a:bodyPr>
          <a:lstStyle/>
          <a:p>
            <a:r>
              <a:rPr lang="en-US" sz="2400" b="0" i="0" dirty="0">
                <a:effectLst/>
                <a:latin typeface="+mj-lt"/>
                <a:cs typeface="Calibri" panose="020F0502020204030204" pitchFamily="34" charset="0"/>
              </a:rPr>
              <a:t>Les parents assument la responsabilité de leur propre comportement.</a:t>
            </a:r>
          </a:p>
          <a:p>
            <a:endParaRPr lang="en-US" sz="2400" b="0" i="0" dirty="0">
              <a:effectLst/>
              <a:latin typeface="+mj-lt"/>
              <a:cs typeface="Calibri" panose="020F0502020204030204" pitchFamily="34" charset="0"/>
            </a:endParaRPr>
          </a:p>
          <a:p>
            <a:endParaRPr lang="en-US" sz="2400" b="0" i="0" dirty="0">
              <a:effectLst/>
              <a:latin typeface="+mj-lt"/>
              <a:cs typeface="Calibri" panose="020F0502020204030204" pitchFamily="34" charset="0"/>
            </a:endParaRPr>
          </a:p>
          <a:p>
            <a:r>
              <a:rPr lang="en-US" sz="2400" b="0" i="0" dirty="0">
                <a:effectLst/>
                <a:latin typeface="+mj-lt"/>
                <a:cs typeface="Calibri" panose="020F0502020204030204" pitchFamily="34" charset="0"/>
              </a:rPr>
              <a:t>Les parents ne dépendent pas uniquement du soutien émotionnel de leurs enfants</a:t>
            </a:r>
            <a:endParaRPr lang="en-US" sz="2400" dirty="0">
              <a:latin typeface="+mj-lt"/>
              <a:cs typeface="Calibri" panose="020F0502020204030204" pitchFamily="34" charset="0"/>
            </a:endParaRPr>
          </a:p>
        </p:txBody>
      </p:sp>
      <p:grpSp>
        <p:nvGrpSpPr>
          <p:cNvPr id="6" name="Group 5">
            <a:extLst>
              <a:ext uri="{FF2B5EF4-FFF2-40B4-BE49-F238E27FC236}">
                <a16:creationId xmlns:a16="http://schemas.microsoft.com/office/drawing/2014/main" id="{3FE1698F-6EA1-172C-40EF-3028186E108A}"/>
              </a:ext>
            </a:extLst>
          </p:cNvPr>
          <p:cNvGrpSpPr/>
          <p:nvPr/>
        </p:nvGrpSpPr>
        <p:grpSpPr>
          <a:xfrm>
            <a:off x="1241899" y="2270433"/>
            <a:ext cx="422635" cy="861847"/>
            <a:chOff x="4162834" y="1684320"/>
            <a:chExt cx="350098" cy="713930"/>
          </a:xfrm>
          <a:solidFill>
            <a:schemeClr val="accent3">
              <a:lumMod val="75000"/>
            </a:schemeClr>
          </a:solidFill>
        </p:grpSpPr>
        <p:sp>
          <p:nvSpPr>
            <p:cNvPr id="7" name="Round Same Side Corner Rectangle 21">
              <a:extLst>
                <a:ext uri="{FF2B5EF4-FFF2-40B4-BE49-F238E27FC236}">
                  <a16:creationId xmlns:a16="http://schemas.microsoft.com/office/drawing/2014/main" id="{2CC4352E-11B6-2E66-A303-EC1173DAE3F9}"/>
                </a:ext>
              </a:extLst>
            </p:cNvPr>
            <p:cNvSpPr/>
            <p:nvPr/>
          </p:nvSpPr>
          <p:spPr>
            <a:xfrm>
              <a:off x="4162834" y="2069359"/>
              <a:ext cx="350098" cy="32889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F79771AC-FA84-D86D-B10C-6564EBB3D9AC}"/>
                </a:ext>
              </a:extLst>
            </p:cNvPr>
            <p:cNvSpPr/>
            <p:nvPr/>
          </p:nvSpPr>
          <p:spPr>
            <a:xfrm>
              <a:off x="4181633"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F93877DA-1FC2-5AD9-254D-D5E351A15915}"/>
              </a:ext>
            </a:extLst>
          </p:cNvPr>
          <p:cNvGrpSpPr/>
          <p:nvPr/>
        </p:nvGrpSpPr>
        <p:grpSpPr>
          <a:xfrm>
            <a:off x="6213210" y="1880916"/>
            <a:ext cx="1047108" cy="1320445"/>
            <a:chOff x="3269971" y="2733590"/>
            <a:chExt cx="648257" cy="817478"/>
          </a:xfrm>
          <a:solidFill>
            <a:schemeClr val="accent3">
              <a:lumMod val="75000"/>
            </a:schemeClr>
          </a:solidFill>
        </p:grpSpPr>
        <p:grpSp>
          <p:nvGrpSpPr>
            <p:cNvPr id="10" name="Group 9">
              <a:extLst>
                <a:ext uri="{FF2B5EF4-FFF2-40B4-BE49-F238E27FC236}">
                  <a16:creationId xmlns:a16="http://schemas.microsoft.com/office/drawing/2014/main" id="{DF4D9C9F-79BE-63C9-CC43-122B90AF718F}"/>
                </a:ext>
              </a:extLst>
            </p:cNvPr>
            <p:cNvGrpSpPr/>
            <p:nvPr/>
          </p:nvGrpSpPr>
          <p:grpSpPr>
            <a:xfrm>
              <a:off x="3664779" y="2733590"/>
              <a:ext cx="253449" cy="817478"/>
              <a:chOff x="4045582" y="1684320"/>
              <a:chExt cx="350098" cy="1129211"/>
            </a:xfrm>
            <a:grpFill/>
          </p:grpSpPr>
          <p:sp>
            <p:nvSpPr>
              <p:cNvPr id="16" name="Round Same Side Corner Rectangle 21">
                <a:extLst>
                  <a:ext uri="{FF2B5EF4-FFF2-40B4-BE49-F238E27FC236}">
                    <a16:creationId xmlns:a16="http://schemas.microsoft.com/office/drawing/2014/main" id="{C6D0F1C1-EDDF-884C-CF5F-A073C89B9200}"/>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338D18A4-0A72-6AAB-252A-CC7291C9D078}"/>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C1D3EB1-5630-2EEE-B4BF-D2FD77CBD562}"/>
                </a:ext>
              </a:extLst>
            </p:cNvPr>
            <p:cNvGrpSpPr/>
            <p:nvPr/>
          </p:nvGrpSpPr>
          <p:grpSpPr>
            <a:xfrm>
              <a:off x="3269971" y="2733590"/>
              <a:ext cx="363228" cy="817478"/>
              <a:chOff x="3000654" y="1516217"/>
              <a:chExt cx="245039" cy="551483"/>
            </a:xfrm>
            <a:grpFill/>
          </p:grpSpPr>
          <p:grpSp>
            <p:nvGrpSpPr>
              <p:cNvPr id="12" name="Group 11">
                <a:extLst>
                  <a:ext uri="{FF2B5EF4-FFF2-40B4-BE49-F238E27FC236}">
                    <a16:creationId xmlns:a16="http://schemas.microsoft.com/office/drawing/2014/main" id="{D15FC8BD-A732-D5FF-EC66-E5D2916DE144}"/>
                  </a:ext>
                </a:extLst>
              </p:cNvPr>
              <p:cNvGrpSpPr/>
              <p:nvPr/>
            </p:nvGrpSpPr>
            <p:grpSpPr>
              <a:xfrm>
                <a:off x="3036509" y="1516217"/>
                <a:ext cx="172158" cy="551483"/>
                <a:chOff x="4043172" y="1684320"/>
                <a:chExt cx="352508" cy="1129211"/>
              </a:xfrm>
              <a:grpFill/>
            </p:grpSpPr>
            <p:sp>
              <p:nvSpPr>
                <p:cNvPr id="14" name="Round Same Side Corner Rectangle 21">
                  <a:extLst>
                    <a:ext uri="{FF2B5EF4-FFF2-40B4-BE49-F238E27FC236}">
                      <a16:creationId xmlns:a16="http://schemas.microsoft.com/office/drawing/2014/main" id="{2EB882BC-47D8-2C02-1A5B-1F32459454D0}"/>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FC5BC2A2-28F2-9BFD-4FCB-CE6A15BA7746}"/>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Flowchart: Manual Operation 12">
                <a:extLst>
                  <a:ext uri="{FF2B5EF4-FFF2-40B4-BE49-F238E27FC236}">
                    <a16:creationId xmlns:a16="http://schemas.microsoft.com/office/drawing/2014/main" id="{7877A48C-4033-7AE6-8B22-D88C1FCE13E5}"/>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8" name="Group 17">
            <a:extLst>
              <a:ext uri="{FF2B5EF4-FFF2-40B4-BE49-F238E27FC236}">
                <a16:creationId xmlns:a16="http://schemas.microsoft.com/office/drawing/2014/main" id="{087B4B15-07EF-341C-88F3-EBF551CDAE82}"/>
              </a:ext>
            </a:extLst>
          </p:cNvPr>
          <p:cNvGrpSpPr/>
          <p:nvPr/>
        </p:nvGrpSpPr>
        <p:grpSpPr>
          <a:xfrm>
            <a:off x="1241899" y="4068134"/>
            <a:ext cx="422635" cy="861847"/>
            <a:chOff x="4162834" y="1684320"/>
            <a:chExt cx="350098" cy="713930"/>
          </a:xfrm>
          <a:solidFill>
            <a:schemeClr val="accent3">
              <a:lumMod val="75000"/>
            </a:schemeClr>
          </a:solidFill>
        </p:grpSpPr>
        <p:sp>
          <p:nvSpPr>
            <p:cNvPr id="19" name="Round Same Side Corner Rectangle 21">
              <a:extLst>
                <a:ext uri="{FF2B5EF4-FFF2-40B4-BE49-F238E27FC236}">
                  <a16:creationId xmlns:a16="http://schemas.microsoft.com/office/drawing/2014/main" id="{FE740D5A-61D0-DE56-0C45-BAA9A33D0242}"/>
                </a:ext>
              </a:extLst>
            </p:cNvPr>
            <p:cNvSpPr/>
            <p:nvPr/>
          </p:nvSpPr>
          <p:spPr>
            <a:xfrm>
              <a:off x="4162834" y="2069359"/>
              <a:ext cx="350098" cy="32889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3CDE54AE-54BD-C851-345F-0BC6A57980C7}"/>
                </a:ext>
              </a:extLst>
            </p:cNvPr>
            <p:cNvSpPr/>
            <p:nvPr/>
          </p:nvSpPr>
          <p:spPr>
            <a:xfrm>
              <a:off x="4181633"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90BECB3C-B256-BE71-E6D7-2A4FF32BC573}"/>
              </a:ext>
            </a:extLst>
          </p:cNvPr>
          <p:cNvGrpSpPr/>
          <p:nvPr/>
        </p:nvGrpSpPr>
        <p:grpSpPr>
          <a:xfrm>
            <a:off x="6213210" y="3694700"/>
            <a:ext cx="1047108" cy="1320445"/>
            <a:chOff x="3269971" y="2733590"/>
            <a:chExt cx="648257" cy="817478"/>
          </a:xfrm>
          <a:solidFill>
            <a:schemeClr val="accent3">
              <a:lumMod val="75000"/>
            </a:schemeClr>
          </a:solidFill>
        </p:grpSpPr>
        <p:grpSp>
          <p:nvGrpSpPr>
            <p:cNvPr id="22" name="Group 21">
              <a:extLst>
                <a:ext uri="{FF2B5EF4-FFF2-40B4-BE49-F238E27FC236}">
                  <a16:creationId xmlns:a16="http://schemas.microsoft.com/office/drawing/2014/main" id="{4A50EFA5-7995-A136-E4C2-86C75BAFCD00}"/>
                </a:ext>
              </a:extLst>
            </p:cNvPr>
            <p:cNvGrpSpPr/>
            <p:nvPr/>
          </p:nvGrpSpPr>
          <p:grpSpPr>
            <a:xfrm>
              <a:off x="3664779" y="2733590"/>
              <a:ext cx="253449" cy="817478"/>
              <a:chOff x="4045582" y="1684320"/>
              <a:chExt cx="350098" cy="1129211"/>
            </a:xfrm>
            <a:grpFill/>
          </p:grpSpPr>
          <p:sp>
            <p:nvSpPr>
              <p:cNvPr id="28" name="Round Same Side Corner Rectangle 21">
                <a:extLst>
                  <a:ext uri="{FF2B5EF4-FFF2-40B4-BE49-F238E27FC236}">
                    <a16:creationId xmlns:a16="http://schemas.microsoft.com/office/drawing/2014/main" id="{A37B0D6D-19F5-1492-FEEE-1BAB1E95F167}"/>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E8445E8C-574A-1D4B-A1A4-733DEB38A40D}"/>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24286130-7F4A-C1BA-AD84-AAF5CF85C22B}"/>
                </a:ext>
              </a:extLst>
            </p:cNvPr>
            <p:cNvGrpSpPr/>
            <p:nvPr/>
          </p:nvGrpSpPr>
          <p:grpSpPr>
            <a:xfrm>
              <a:off x="3269971" y="2733590"/>
              <a:ext cx="363228" cy="817478"/>
              <a:chOff x="3000654" y="1516217"/>
              <a:chExt cx="245039" cy="551483"/>
            </a:xfrm>
            <a:grpFill/>
          </p:grpSpPr>
          <p:grpSp>
            <p:nvGrpSpPr>
              <p:cNvPr id="24" name="Group 23">
                <a:extLst>
                  <a:ext uri="{FF2B5EF4-FFF2-40B4-BE49-F238E27FC236}">
                    <a16:creationId xmlns:a16="http://schemas.microsoft.com/office/drawing/2014/main" id="{55DB733F-B0AA-AFAC-B519-F6DC6FC5B93D}"/>
                  </a:ext>
                </a:extLst>
              </p:cNvPr>
              <p:cNvGrpSpPr/>
              <p:nvPr/>
            </p:nvGrpSpPr>
            <p:grpSpPr>
              <a:xfrm>
                <a:off x="3036509" y="1516217"/>
                <a:ext cx="172158" cy="551483"/>
                <a:chOff x="4043172" y="1684320"/>
                <a:chExt cx="352508" cy="1129211"/>
              </a:xfrm>
              <a:grpFill/>
            </p:grpSpPr>
            <p:sp>
              <p:nvSpPr>
                <p:cNvPr id="26" name="Round Same Side Corner Rectangle 21">
                  <a:extLst>
                    <a:ext uri="{FF2B5EF4-FFF2-40B4-BE49-F238E27FC236}">
                      <a16:creationId xmlns:a16="http://schemas.microsoft.com/office/drawing/2014/main" id="{48AD5ABD-417F-927C-C6B6-947490B6F3C4}"/>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21D57F31-B246-38A4-4D5D-E8EC2603BC58}"/>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lowchart: Manual Operation 24">
                <a:extLst>
                  <a:ext uri="{FF2B5EF4-FFF2-40B4-BE49-F238E27FC236}">
                    <a16:creationId xmlns:a16="http://schemas.microsoft.com/office/drawing/2014/main" id="{72CD4BA1-E587-4F66-F7CE-8DE6722A63E8}"/>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9631669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F356A-5FF2-1733-0E7E-5EA195045C75}"/>
              </a:ext>
            </a:extLst>
          </p:cNvPr>
          <p:cNvSpPr>
            <a:spLocks noGrp="1"/>
          </p:cNvSpPr>
          <p:nvPr>
            <p:ph type="title"/>
          </p:nvPr>
        </p:nvSpPr>
        <p:spPr/>
        <p:txBody>
          <a:bodyPr>
            <a:normAutofit/>
          </a:bodyPr>
          <a:lstStyle/>
          <a:p>
            <a:r>
              <a:rPr lang="en-US" dirty="0">
                <a:latin typeface="+mj-lt"/>
              </a:rPr>
              <a:t>Outils pour les aidants</a:t>
            </a:r>
          </a:p>
        </p:txBody>
      </p:sp>
      <p:sp>
        <p:nvSpPr>
          <p:cNvPr id="4" name="TextBox 3">
            <a:extLst>
              <a:ext uri="{FF2B5EF4-FFF2-40B4-BE49-F238E27FC236}">
                <a16:creationId xmlns:a16="http://schemas.microsoft.com/office/drawing/2014/main" id="{673478C3-C7E3-3D78-5293-DA1ED1FC608D}"/>
              </a:ext>
            </a:extLst>
          </p:cNvPr>
          <p:cNvSpPr txBox="1"/>
          <p:nvPr/>
        </p:nvSpPr>
        <p:spPr>
          <a:xfrm>
            <a:off x="3016346" y="4497943"/>
            <a:ext cx="1839861" cy="954107"/>
          </a:xfrm>
          <a:prstGeom prst="rect">
            <a:avLst/>
          </a:prstGeom>
          <a:noFill/>
        </p:spPr>
        <p:txBody>
          <a:bodyPr wrap="square" rtlCol="0">
            <a:spAutoFit/>
          </a:bodyPr>
          <a:lstStyle/>
          <a:p>
            <a:pPr algn="ctr"/>
            <a:r>
              <a:rPr lang="en-US" sz="2800" dirty="0">
                <a:solidFill>
                  <a:schemeClr val="tx1"/>
                </a:solidFill>
                <a:latin typeface="+mj-lt"/>
                <a:cs typeface="Calibri" panose="020F0502020204030204" pitchFamily="34" charset="0"/>
              </a:rPr>
              <a:t>Règles familiales</a:t>
            </a:r>
          </a:p>
        </p:txBody>
      </p:sp>
      <p:grpSp>
        <p:nvGrpSpPr>
          <p:cNvPr id="53" name="Group 52">
            <a:extLst>
              <a:ext uri="{FF2B5EF4-FFF2-40B4-BE49-F238E27FC236}">
                <a16:creationId xmlns:a16="http://schemas.microsoft.com/office/drawing/2014/main" id="{040765A8-3366-58FD-885D-62F640A532A1}"/>
              </a:ext>
            </a:extLst>
          </p:cNvPr>
          <p:cNvGrpSpPr/>
          <p:nvPr/>
        </p:nvGrpSpPr>
        <p:grpSpPr>
          <a:xfrm rot="21070612">
            <a:off x="3016346" y="1807125"/>
            <a:ext cx="1968185" cy="2303802"/>
            <a:chOff x="2762866" y="1773891"/>
            <a:chExt cx="2444370" cy="2861187"/>
          </a:xfrm>
        </p:grpSpPr>
        <p:sp>
          <p:nvSpPr>
            <p:cNvPr id="3" name="Rectangle: Single Corner Snipped 2">
              <a:extLst>
                <a:ext uri="{FF2B5EF4-FFF2-40B4-BE49-F238E27FC236}">
                  <a16:creationId xmlns:a16="http://schemas.microsoft.com/office/drawing/2014/main" id="{F87180E2-7848-3A7C-F69D-18B50BC1B7C7}"/>
                </a:ext>
              </a:extLst>
            </p:cNvPr>
            <p:cNvSpPr/>
            <p:nvPr/>
          </p:nvSpPr>
          <p:spPr>
            <a:xfrm>
              <a:off x="2762866" y="1773891"/>
              <a:ext cx="2444370" cy="2861187"/>
            </a:xfrm>
            <a:prstGeom prst="snip1Rect">
              <a:avLst>
                <a:gd name="adj" fmla="val 2309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9" name="Rectangle: Rounded Corners 18">
              <a:extLst>
                <a:ext uri="{FF2B5EF4-FFF2-40B4-BE49-F238E27FC236}">
                  <a16:creationId xmlns:a16="http://schemas.microsoft.com/office/drawing/2014/main" id="{82CFBD12-D6BE-8029-12CD-1A7545DFF24A}"/>
                </a:ext>
              </a:extLst>
            </p:cNvPr>
            <p:cNvSpPr/>
            <p:nvPr/>
          </p:nvSpPr>
          <p:spPr>
            <a:xfrm>
              <a:off x="3173101" y="2843963"/>
              <a:ext cx="1582057" cy="2467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Rounded Corners 19">
              <a:extLst>
                <a:ext uri="{FF2B5EF4-FFF2-40B4-BE49-F238E27FC236}">
                  <a16:creationId xmlns:a16="http://schemas.microsoft.com/office/drawing/2014/main" id="{FD6D0573-3DB3-A035-091C-00052232122E}"/>
                </a:ext>
              </a:extLst>
            </p:cNvPr>
            <p:cNvSpPr/>
            <p:nvPr/>
          </p:nvSpPr>
          <p:spPr>
            <a:xfrm>
              <a:off x="3173101" y="3362848"/>
              <a:ext cx="1582057" cy="2467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20">
              <a:extLst>
                <a:ext uri="{FF2B5EF4-FFF2-40B4-BE49-F238E27FC236}">
                  <a16:creationId xmlns:a16="http://schemas.microsoft.com/office/drawing/2014/main" id="{41F2C54D-26B5-CB84-5154-2A0C9221474F}"/>
                </a:ext>
              </a:extLst>
            </p:cNvPr>
            <p:cNvSpPr/>
            <p:nvPr/>
          </p:nvSpPr>
          <p:spPr>
            <a:xfrm>
              <a:off x="3173101" y="3881733"/>
              <a:ext cx="1582057" cy="2467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649686D8-BF62-F132-03B8-3C39D3B9D409}"/>
                </a:ext>
              </a:extLst>
            </p:cNvPr>
            <p:cNvSpPr/>
            <p:nvPr/>
          </p:nvSpPr>
          <p:spPr>
            <a:xfrm>
              <a:off x="3173101" y="2299721"/>
              <a:ext cx="1582057" cy="2467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02DA8011-5E61-1299-4F2E-F8E49ED0058E}"/>
              </a:ext>
            </a:extLst>
          </p:cNvPr>
          <p:cNvSpPr txBox="1"/>
          <p:nvPr/>
        </p:nvSpPr>
        <p:spPr>
          <a:xfrm>
            <a:off x="6798716" y="4497943"/>
            <a:ext cx="2473663" cy="954107"/>
          </a:xfrm>
          <a:prstGeom prst="rect">
            <a:avLst/>
          </a:prstGeom>
          <a:noFill/>
        </p:spPr>
        <p:txBody>
          <a:bodyPr wrap="square" rtlCol="0">
            <a:spAutoFit/>
          </a:bodyPr>
          <a:lstStyle/>
          <a:p>
            <a:pPr algn="ctr"/>
            <a:r>
              <a:rPr lang="en-US" sz="2800" dirty="0">
                <a:solidFill>
                  <a:schemeClr val="tx1"/>
                </a:solidFill>
                <a:latin typeface="+mj-lt"/>
                <a:cs typeface="Calibri" panose="020F0502020204030204" pitchFamily="34" charset="0"/>
              </a:rPr>
              <a:t>Réunions de famille</a:t>
            </a:r>
          </a:p>
        </p:txBody>
      </p:sp>
      <p:grpSp>
        <p:nvGrpSpPr>
          <p:cNvPr id="52" name="Group 51">
            <a:extLst>
              <a:ext uri="{FF2B5EF4-FFF2-40B4-BE49-F238E27FC236}">
                <a16:creationId xmlns:a16="http://schemas.microsoft.com/office/drawing/2014/main" id="{43BC0EC0-801E-C154-683C-E7502666FB6E}"/>
              </a:ext>
            </a:extLst>
          </p:cNvPr>
          <p:cNvGrpSpPr/>
          <p:nvPr/>
        </p:nvGrpSpPr>
        <p:grpSpPr>
          <a:xfrm>
            <a:off x="6696733" y="2068832"/>
            <a:ext cx="2420572" cy="1814232"/>
            <a:chOff x="6814299" y="2089042"/>
            <a:chExt cx="2420572" cy="1814232"/>
          </a:xfrm>
        </p:grpSpPr>
        <p:grpSp>
          <p:nvGrpSpPr>
            <p:cNvPr id="24" name="Group 23">
              <a:extLst>
                <a:ext uri="{FF2B5EF4-FFF2-40B4-BE49-F238E27FC236}">
                  <a16:creationId xmlns:a16="http://schemas.microsoft.com/office/drawing/2014/main" id="{DFF3B355-9135-EBDC-DD39-C2EF7C2C50E6}"/>
                </a:ext>
              </a:extLst>
            </p:cNvPr>
            <p:cNvGrpSpPr/>
            <p:nvPr/>
          </p:nvGrpSpPr>
          <p:grpSpPr>
            <a:xfrm>
              <a:off x="7668897" y="2910557"/>
              <a:ext cx="217398" cy="443324"/>
              <a:chOff x="4162834" y="1684320"/>
              <a:chExt cx="350098" cy="713930"/>
            </a:xfrm>
            <a:solidFill>
              <a:schemeClr val="accent3">
                <a:lumMod val="75000"/>
              </a:schemeClr>
            </a:solidFill>
          </p:grpSpPr>
          <p:sp>
            <p:nvSpPr>
              <p:cNvPr id="25" name="Round Same Side Corner Rectangle 21">
                <a:extLst>
                  <a:ext uri="{FF2B5EF4-FFF2-40B4-BE49-F238E27FC236}">
                    <a16:creationId xmlns:a16="http://schemas.microsoft.com/office/drawing/2014/main" id="{E1E38060-CA86-D20F-0216-C7A35C702898}"/>
                  </a:ext>
                </a:extLst>
              </p:cNvPr>
              <p:cNvSpPr/>
              <p:nvPr/>
            </p:nvSpPr>
            <p:spPr>
              <a:xfrm>
                <a:off x="4162834" y="2069359"/>
                <a:ext cx="350098" cy="32889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67FD1DA4-CA3E-4828-BDA9-6E420201AC9A}"/>
                  </a:ext>
                </a:extLst>
              </p:cNvPr>
              <p:cNvSpPr/>
              <p:nvPr/>
            </p:nvSpPr>
            <p:spPr>
              <a:xfrm>
                <a:off x="4181633"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CD3EED13-5054-26A0-B08D-30AC03278083}"/>
                </a:ext>
              </a:extLst>
            </p:cNvPr>
            <p:cNvGrpSpPr/>
            <p:nvPr/>
          </p:nvGrpSpPr>
          <p:grpSpPr>
            <a:xfrm>
              <a:off x="8825483" y="2538370"/>
              <a:ext cx="409388" cy="1319214"/>
              <a:chOff x="4045582" y="1684320"/>
              <a:chExt cx="350098" cy="1128158"/>
            </a:xfrm>
            <a:solidFill>
              <a:schemeClr val="accent3">
                <a:lumMod val="75000"/>
              </a:schemeClr>
            </a:solidFill>
          </p:grpSpPr>
          <p:sp>
            <p:nvSpPr>
              <p:cNvPr id="34" name="Round Same Side Corner Rectangle 21">
                <a:extLst>
                  <a:ext uri="{FF2B5EF4-FFF2-40B4-BE49-F238E27FC236}">
                    <a16:creationId xmlns:a16="http://schemas.microsoft.com/office/drawing/2014/main" id="{0015EDFC-A11C-F113-2646-A36E952F8F85}"/>
                  </a:ext>
                </a:extLst>
              </p:cNvPr>
              <p:cNvSpPr/>
              <p:nvPr/>
            </p:nvSpPr>
            <p:spPr>
              <a:xfrm>
                <a:off x="4045582" y="2069359"/>
                <a:ext cx="350098" cy="74311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4DE697F9-3792-C796-984F-C1A78BBC1F41}"/>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09D6F789-73E8-780D-C38C-2EF620E28ACF}"/>
                </a:ext>
              </a:extLst>
            </p:cNvPr>
            <p:cNvGrpSpPr/>
            <p:nvPr/>
          </p:nvGrpSpPr>
          <p:grpSpPr>
            <a:xfrm>
              <a:off x="6814299" y="2568041"/>
              <a:ext cx="535822" cy="1313692"/>
              <a:chOff x="3000654" y="1516216"/>
              <a:chExt cx="245039" cy="600770"/>
            </a:xfrm>
            <a:solidFill>
              <a:schemeClr val="accent3">
                <a:lumMod val="75000"/>
              </a:schemeClr>
            </a:solidFill>
          </p:grpSpPr>
          <p:grpSp>
            <p:nvGrpSpPr>
              <p:cNvPr id="30" name="Group 29">
                <a:extLst>
                  <a:ext uri="{FF2B5EF4-FFF2-40B4-BE49-F238E27FC236}">
                    <a16:creationId xmlns:a16="http://schemas.microsoft.com/office/drawing/2014/main" id="{316B4B51-30B1-F7E5-9A77-6DB005100ABF}"/>
                  </a:ext>
                </a:extLst>
              </p:cNvPr>
              <p:cNvGrpSpPr/>
              <p:nvPr/>
            </p:nvGrpSpPr>
            <p:grpSpPr>
              <a:xfrm>
                <a:off x="3036509" y="1516216"/>
                <a:ext cx="172158" cy="395869"/>
                <a:chOff x="4043172" y="1684320"/>
                <a:chExt cx="352508" cy="810578"/>
              </a:xfrm>
              <a:grpFill/>
            </p:grpSpPr>
            <p:sp>
              <p:nvSpPr>
                <p:cNvPr id="32" name="Round Same Side Corner Rectangle 21">
                  <a:extLst>
                    <a:ext uri="{FF2B5EF4-FFF2-40B4-BE49-F238E27FC236}">
                      <a16:creationId xmlns:a16="http://schemas.microsoft.com/office/drawing/2014/main" id="{F3501D55-9491-C6B6-7669-E8C3BD86ADC6}"/>
                    </a:ext>
                  </a:extLst>
                </p:cNvPr>
                <p:cNvSpPr/>
                <p:nvPr/>
              </p:nvSpPr>
              <p:spPr>
                <a:xfrm>
                  <a:off x="4045582" y="2069360"/>
                  <a:ext cx="350098" cy="425538"/>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643CB0C2-339B-D716-DE13-0C7DBAD9C9EC}"/>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lowchart: Manual Operation 30">
                <a:extLst>
                  <a:ext uri="{FF2B5EF4-FFF2-40B4-BE49-F238E27FC236}">
                    <a16:creationId xmlns:a16="http://schemas.microsoft.com/office/drawing/2014/main" id="{E2ADD564-5670-9305-90B6-AA241F0DE471}"/>
                  </a:ext>
                </a:extLst>
              </p:cNvPr>
              <p:cNvSpPr/>
              <p:nvPr/>
            </p:nvSpPr>
            <p:spPr>
              <a:xfrm rot="10800000">
                <a:off x="3000654" y="1754062"/>
                <a:ext cx="245039" cy="362924"/>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88AE843C-46E2-0150-9D31-23AC6F401AAA}"/>
                </a:ext>
              </a:extLst>
            </p:cNvPr>
            <p:cNvGrpSpPr/>
            <p:nvPr/>
          </p:nvGrpSpPr>
          <p:grpSpPr>
            <a:xfrm>
              <a:off x="8171654" y="2843962"/>
              <a:ext cx="250055" cy="509919"/>
              <a:chOff x="4162834" y="1684320"/>
              <a:chExt cx="350098" cy="713930"/>
            </a:xfrm>
            <a:solidFill>
              <a:schemeClr val="accent3">
                <a:lumMod val="75000"/>
              </a:schemeClr>
            </a:solidFill>
          </p:grpSpPr>
          <p:sp>
            <p:nvSpPr>
              <p:cNvPr id="37" name="Round Same Side Corner Rectangle 21">
                <a:extLst>
                  <a:ext uri="{FF2B5EF4-FFF2-40B4-BE49-F238E27FC236}">
                    <a16:creationId xmlns:a16="http://schemas.microsoft.com/office/drawing/2014/main" id="{E497C187-6108-A011-50E8-3F2CB140F23F}"/>
                  </a:ext>
                </a:extLst>
              </p:cNvPr>
              <p:cNvSpPr/>
              <p:nvPr/>
            </p:nvSpPr>
            <p:spPr>
              <a:xfrm>
                <a:off x="4162834" y="2069359"/>
                <a:ext cx="350098" cy="32889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8DFD6316-A7A3-13BC-FE6E-DBBDC2CB232C}"/>
                  </a:ext>
                </a:extLst>
              </p:cNvPr>
              <p:cNvSpPr/>
              <p:nvPr/>
            </p:nvSpPr>
            <p:spPr>
              <a:xfrm>
                <a:off x="4181633"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Rectangle: Rounded Corners 38">
              <a:extLst>
                <a:ext uri="{FF2B5EF4-FFF2-40B4-BE49-F238E27FC236}">
                  <a16:creationId xmlns:a16="http://schemas.microsoft.com/office/drawing/2014/main" id="{68C7BE9A-0266-1D7A-DAC3-E935D91F2596}"/>
                </a:ext>
              </a:extLst>
            </p:cNvPr>
            <p:cNvSpPr/>
            <p:nvPr/>
          </p:nvSpPr>
          <p:spPr>
            <a:xfrm>
              <a:off x="7414854" y="3429001"/>
              <a:ext cx="1300521" cy="122874"/>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Rounded Corners 39">
              <a:extLst>
                <a:ext uri="{FF2B5EF4-FFF2-40B4-BE49-F238E27FC236}">
                  <a16:creationId xmlns:a16="http://schemas.microsoft.com/office/drawing/2014/main" id="{E361FB29-53A2-946C-D911-6C31903BA313}"/>
                </a:ext>
              </a:extLst>
            </p:cNvPr>
            <p:cNvSpPr/>
            <p:nvPr/>
          </p:nvSpPr>
          <p:spPr>
            <a:xfrm>
              <a:off x="7600515" y="3486219"/>
              <a:ext cx="108639" cy="417055"/>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Rounded Corners 40">
              <a:extLst>
                <a:ext uri="{FF2B5EF4-FFF2-40B4-BE49-F238E27FC236}">
                  <a16:creationId xmlns:a16="http://schemas.microsoft.com/office/drawing/2014/main" id="{474F9D7F-75C0-77A6-CACA-8C653A828C09}"/>
                </a:ext>
              </a:extLst>
            </p:cNvPr>
            <p:cNvSpPr/>
            <p:nvPr/>
          </p:nvSpPr>
          <p:spPr>
            <a:xfrm>
              <a:off x="8437615" y="3486219"/>
              <a:ext cx="108639" cy="417055"/>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Speech Bubble: Rectangle with Corners Rounded 8">
              <a:extLst>
                <a:ext uri="{FF2B5EF4-FFF2-40B4-BE49-F238E27FC236}">
                  <a16:creationId xmlns:a16="http://schemas.microsoft.com/office/drawing/2014/main" id="{B99AC79D-D806-9AA0-B82B-07D9DB29C1A4}"/>
                </a:ext>
              </a:extLst>
            </p:cNvPr>
            <p:cNvSpPr/>
            <p:nvPr/>
          </p:nvSpPr>
          <p:spPr>
            <a:xfrm>
              <a:off x="7202868" y="2089042"/>
              <a:ext cx="397647" cy="254246"/>
            </a:xfrm>
            <a:prstGeom prst="wedgeRoundRectCallout">
              <a:avLst>
                <a:gd name="adj1" fmla="val -20501"/>
                <a:gd name="adj2" fmla="val 84025"/>
                <a:gd name="adj3" fmla="val 1666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1" name="Speech Bubble: Rectangle with Corners Rounded 8">
              <a:extLst>
                <a:ext uri="{FF2B5EF4-FFF2-40B4-BE49-F238E27FC236}">
                  <a16:creationId xmlns:a16="http://schemas.microsoft.com/office/drawing/2014/main" id="{37A5B7BE-193A-0087-E11C-06B74596ED0E}"/>
                </a:ext>
              </a:extLst>
            </p:cNvPr>
            <p:cNvSpPr/>
            <p:nvPr/>
          </p:nvSpPr>
          <p:spPr>
            <a:xfrm>
              <a:off x="8066823" y="2337793"/>
              <a:ext cx="397647" cy="254246"/>
            </a:xfrm>
            <a:prstGeom prst="wedgeRoundRectCallout">
              <a:avLst>
                <a:gd name="adj1" fmla="val -20501"/>
                <a:gd name="adj2" fmla="val 84025"/>
                <a:gd name="adj3" fmla="val 1666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spTree>
    <p:extLst>
      <p:ext uri="{BB962C8B-B14F-4D97-AF65-F5344CB8AC3E}">
        <p14:creationId xmlns:p14="http://schemas.microsoft.com/office/powerpoint/2010/main" val="37042732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D27A6-47E6-7068-80B9-3259D4CFAB4C}"/>
              </a:ext>
            </a:extLst>
          </p:cNvPr>
          <p:cNvSpPr>
            <a:spLocks noGrp="1"/>
          </p:cNvSpPr>
          <p:nvPr>
            <p:ph type="title"/>
          </p:nvPr>
        </p:nvSpPr>
        <p:spPr/>
        <p:txBody>
          <a:bodyPr/>
          <a:lstStyle/>
          <a:p>
            <a:r>
              <a:rPr lang="en-US" dirty="0">
                <a:latin typeface="+mj-lt"/>
              </a:rPr>
              <a:t>Règles et accords familiaux</a:t>
            </a:r>
          </a:p>
        </p:txBody>
      </p:sp>
      <p:sp>
        <p:nvSpPr>
          <p:cNvPr id="6" name="TextBox 5">
            <a:extLst>
              <a:ext uri="{FF2B5EF4-FFF2-40B4-BE49-F238E27FC236}">
                <a16:creationId xmlns:a16="http://schemas.microsoft.com/office/drawing/2014/main" id="{DFC3EC11-3777-CA18-0565-C657038B7D84}"/>
              </a:ext>
            </a:extLst>
          </p:cNvPr>
          <p:cNvSpPr txBox="1"/>
          <p:nvPr/>
        </p:nvSpPr>
        <p:spPr>
          <a:xfrm>
            <a:off x="1594550" y="1630298"/>
            <a:ext cx="4283735" cy="4093428"/>
          </a:xfrm>
          <a:prstGeom prst="rect">
            <a:avLst/>
          </a:prstGeom>
          <a:noFill/>
        </p:spPr>
        <p:txBody>
          <a:bodyPr wrap="square">
            <a:spAutoFit/>
          </a:bodyPr>
          <a:lstStyle/>
          <a:p>
            <a:pPr>
              <a:spcAft>
                <a:spcPts val="1200"/>
              </a:spcAft>
            </a:pPr>
            <a:r>
              <a:rPr lang="en-US" sz="2200" dirty="0">
                <a:latin typeface="+mj-lt"/>
                <a:cs typeface="Calibri" panose="020F0502020204030204" pitchFamily="34" charset="0"/>
              </a:rPr>
              <a:t>Promouvoir la prévisibilité et un sentiment de sécurité pour les enfants</a:t>
            </a:r>
          </a:p>
          <a:p>
            <a:pPr>
              <a:spcAft>
                <a:spcPts val="1200"/>
              </a:spcAft>
            </a:pPr>
            <a:r>
              <a:rPr lang="en-US" sz="2200" dirty="0">
                <a:latin typeface="+mj-lt"/>
                <a:cs typeface="Calibri" panose="020F0502020204030204" pitchFamily="34" charset="0"/>
              </a:rPr>
              <a:t>Co-créer les règles</a:t>
            </a:r>
          </a:p>
          <a:p>
            <a:pPr>
              <a:spcAft>
                <a:spcPts val="1200"/>
              </a:spcAft>
            </a:pPr>
            <a:r>
              <a:rPr lang="en-US" sz="2200" dirty="0">
                <a:latin typeface="+mj-lt"/>
                <a:cs typeface="Calibri" panose="020F0502020204030204" pitchFamily="34" charset="0"/>
              </a:rPr>
              <a:t>Communiquer clairement les règles</a:t>
            </a:r>
          </a:p>
          <a:p>
            <a:pPr>
              <a:spcAft>
                <a:spcPts val="1200"/>
              </a:spcAft>
            </a:pPr>
            <a:r>
              <a:rPr lang="en-US" sz="2200" dirty="0">
                <a:latin typeface="+mj-lt"/>
                <a:cs typeface="Calibri" panose="020F0502020204030204" pitchFamily="34" charset="0"/>
              </a:rPr>
              <a:t>Veiller à ce que les règles soient adaptées à l'âge des enfants</a:t>
            </a:r>
          </a:p>
          <a:p>
            <a:pPr>
              <a:spcAft>
                <a:spcPts val="1200"/>
              </a:spcAft>
            </a:pPr>
            <a:r>
              <a:rPr lang="en-US" sz="2200" dirty="0">
                <a:latin typeface="+mj-lt"/>
                <a:cs typeface="Calibri" panose="020F0502020204030204" pitchFamily="34" charset="0"/>
              </a:rPr>
              <a:t>Encourager le respect des règles par des félicitations</a:t>
            </a:r>
          </a:p>
        </p:txBody>
      </p:sp>
      <p:sp>
        <p:nvSpPr>
          <p:cNvPr id="10" name="L-Shape 9">
            <a:extLst>
              <a:ext uri="{FF2B5EF4-FFF2-40B4-BE49-F238E27FC236}">
                <a16:creationId xmlns:a16="http://schemas.microsoft.com/office/drawing/2014/main" id="{96E6E5B7-BCC1-48A7-18FE-188FC576314B}"/>
              </a:ext>
            </a:extLst>
          </p:cNvPr>
          <p:cNvSpPr/>
          <p:nvPr/>
        </p:nvSpPr>
        <p:spPr>
          <a:xfrm rot="18361091">
            <a:off x="964404" y="1841684"/>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454A5E6C-0A56-E661-8A6B-582F344F01FC}"/>
              </a:ext>
            </a:extLst>
          </p:cNvPr>
          <p:cNvSpPr txBox="1"/>
          <p:nvPr/>
        </p:nvSpPr>
        <p:spPr>
          <a:xfrm>
            <a:off x="7070065" y="1630298"/>
            <a:ext cx="4283735" cy="3477875"/>
          </a:xfrm>
          <a:prstGeom prst="rect">
            <a:avLst/>
          </a:prstGeom>
          <a:noFill/>
        </p:spPr>
        <p:txBody>
          <a:bodyPr wrap="square">
            <a:spAutoFit/>
          </a:bodyPr>
          <a:lstStyle/>
          <a:p>
            <a:pPr>
              <a:spcAft>
                <a:spcPts val="1200"/>
              </a:spcAft>
            </a:pPr>
            <a:r>
              <a:rPr lang="en-US" sz="2000" dirty="0">
                <a:latin typeface="+mj-lt"/>
                <a:cs typeface="Calibri" panose="020F0502020204030204" pitchFamily="34" charset="0"/>
              </a:rPr>
              <a:t>Impliquer les enfants, en particulier les adolescents, dans l'élaboration des règles.</a:t>
            </a:r>
          </a:p>
          <a:p>
            <a:pPr>
              <a:spcAft>
                <a:spcPts val="1200"/>
              </a:spcAft>
            </a:pPr>
            <a:r>
              <a:rPr lang="en-US" sz="2000" dirty="0">
                <a:latin typeface="+mj-lt"/>
                <a:cs typeface="Calibri" panose="020F0502020204030204" pitchFamily="34" charset="0"/>
              </a:rPr>
              <a:t>Les adultes doivent également respecter les règles familiales</a:t>
            </a:r>
          </a:p>
          <a:p>
            <a:pPr>
              <a:spcAft>
                <a:spcPts val="1200"/>
              </a:spcAft>
            </a:pPr>
            <a:r>
              <a:rPr lang="en-US" sz="2000" dirty="0">
                <a:latin typeface="+mj-lt"/>
                <a:cs typeface="Calibri" panose="020F0502020204030204" pitchFamily="34" charset="0"/>
              </a:rPr>
              <a:t>Veiller à ce que les règles de la maison soient justes et équitables entre tous les membres de la famille, y compris les garçons et les filles.</a:t>
            </a:r>
          </a:p>
        </p:txBody>
      </p:sp>
      <p:sp>
        <p:nvSpPr>
          <p:cNvPr id="12" name="L-Shape 11">
            <a:extLst>
              <a:ext uri="{FF2B5EF4-FFF2-40B4-BE49-F238E27FC236}">
                <a16:creationId xmlns:a16="http://schemas.microsoft.com/office/drawing/2014/main" id="{D6027CCD-6F15-D49B-E3D7-309B06827E8D}"/>
              </a:ext>
            </a:extLst>
          </p:cNvPr>
          <p:cNvSpPr/>
          <p:nvPr/>
        </p:nvSpPr>
        <p:spPr>
          <a:xfrm rot="18361091">
            <a:off x="964401" y="2567427"/>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L-Shape 12">
            <a:extLst>
              <a:ext uri="{FF2B5EF4-FFF2-40B4-BE49-F238E27FC236}">
                <a16:creationId xmlns:a16="http://schemas.microsoft.com/office/drawing/2014/main" id="{2B729B9D-7CC9-5D73-BD22-5BF427F01D97}"/>
              </a:ext>
            </a:extLst>
          </p:cNvPr>
          <p:cNvSpPr/>
          <p:nvPr/>
        </p:nvSpPr>
        <p:spPr>
          <a:xfrm rot="18361091">
            <a:off x="964400" y="3283694"/>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L-Shape 13">
            <a:extLst>
              <a:ext uri="{FF2B5EF4-FFF2-40B4-BE49-F238E27FC236}">
                <a16:creationId xmlns:a16="http://schemas.microsoft.com/office/drawing/2014/main" id="{52CDC88F-A372-A59A-CA70-5F6CDA6A7519}"/>
              </a:ext>
            </a:extLst>
          </p:cNvPr>
          <p:cNvSpPr/>
          <p:nvPr/>
        </p:nvSpPr>
        <p:spPr>
          <a:xfrm rot="18361091">
            <a:off x="964401" y="4194830"/>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L-Shape 14">
            <a:extLst>
              <a:ext uri="{FF2B5EF4-FFF2-40B4-BE49-F238E27FC236}">
                <a16:creationId xmlns:a16="http://schemas.microsoft.com/office/drawing/2014/main" id="{6358BD30-C80E-6C1D-BE2E-80216699584A}"/>
              </a:ext>
            </a:extLst>
          </p:cNvPr>
          <p:cNvSpPr/>
          <p:nvPr/>
        </p:nvSpPr>
        <p:spPr>
          <a:xfrm rot="18361091">
            <a:off x="964400" y="5105966"/>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L-Shape 15">
            <a:extLst>
              <a:ext uri="{FF2B5EF4-FFF2-40B4-BE49-F238E27FC236}">
                <a16:creationId xmlns:a16="http://schemas.microsoft.com/office/drawing/2014/main" id="{EF6BF13E-C336-8F6D-E61B-E8ACA14B0F76}"/>
              </a:ext>
            </a:extLst>
          </p:cNvPr>
          <p:cNvSpPr/>
          <p:nvPr/>
        </p:nvSpPr>
        <p:spPr>
          <a:xfrm rot="18361091">
            <a:off x="6470395" y="1841684"/>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L-Shape 16">
            <a:extLst>
              <a:ext uri="{FF2B5EF4-FFF2-40B4-BE49-F238E27FC236}">
                <a16:creationId xmlns:a16="http://schemas.microsoft.com/office/drawing/2014/main" id="{6E9C79BB-5D73-B8B4-24D4-0277A588FC89}"/>
              </a:ext>
            </a:extLst>
          </p:cNvPr>
          <p:cNvSpPr/>
          <p:nvPr/>
        </p:nvSpPr>
        <p:spPr>
          <a:xfrm rot="18361091">
            <a:off x="6470394" y="3088826"/>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L-Shape 17">
            <a:extLst>
              <a:ext uri="{FF2B5EF4-FFF2-40B4-BE49-F238E27FC236}">
                <a16:creationId xmlns:a16="http://schemas.microsoft.com/office/drawing/2014/main" id="{401C0183-9C06-8B27-C16F-6BF36E922A08}"/>
              </a:ext>
            </a:extLst>
          </p:cNvPr>
          <p:cNvSpPr/>
          <p:nvPr/>
        </p:nvSpPr>
        <p:spPr>
          <a:xfrm rot="18361091">
            <a:off x="6470393" y="3934131"/>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232599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5EA9E8E8-94E2-8E53-1BDF-87E55727C429}"/>
              </a:ext>
            </a:extLst>
          </p:cNvPr>
          <p:cNvSpPr/>
          <p:nvPr/>
        </p:nvSpPr>
        <p:spPr>
          <a:xfrm>
            <a:off x="3121909" y="1658983"/>
            <a:ext cx="8231891" cy="3892732"/>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BDE8A1-78AB-BE57-B81F-6AD36EE5FC51}"/>
              </a:ext>
            </a:extLst>
          </p:cNvPr>
          <p:cNvSpPr>
            <a:spLocks noGrp="1"/>
          </p:cNvSpPr>
          <p:nvPr>
            <p:ph type="title"/>
          </p:nvPr>
        </p:nvSpPr>
        <p:spPr/>
        <p:txBody>
          <a:bodyPr/>
          <a:lstStyle/>
          <a:p>
            <a:r>
              <a:rPr lang="en-US" dirty="0">
                <a:latin typeface="+mj-lt"/>
              </a:rPr>
              <a:t>Lignes directrices pour des règles efficaces</a:t>
            </a:r>
          </a:p>
        </p:txBody>
      </p:sp>
      <p:sp>
        <p:nvSpPr>
          <p:cNvPr id="4" name="TextBox 3">
            <a:extLst>
              <a:ext uri="{FF2B5EF4-FFF2-40B4-BE49-F238E27FC236}">
                <a16:creationId xmlns:a16="http://schemas.microsoft.com/office/drawing/2014/main" id="{C6DDBF9C-8D11-39B2-6AAD-958A13EF0EE8}"/>
              </a:ext>
            </a:extLst>
          </p:cNvPr>
          <p:cNvSpPr txBox="1"/>
          <p:nvPr/>
        </p:nvSpPr>
        <p:spPr>
          <a:xfrm>
            <a:off x="3868136" y="2081855"/>
            <a:ext cx="6743259" cy="3477875"/>
          </a:xfrm>
          <a:prstGeom prst="rect">
            <a:avLst/>
          </a:prstGeom>
          <a:noFill/>
        </p:spPr>
        <p:txBody>
          <a:bodyPr wrap="square">
            <a:spAutoFit/>
          </a:bodyPr>
          <a:lstStyle/>
          <a:p>
            <a:pPr marL="342900" indent="-342900">
              <a:buFont typeface="Arial" panose="020B0604020202020204" pitchFamily="34" charset="0"/>
              <a:buChar char="•"/>
            </a:pPr>
            <a:r>
              <a:rPr lang="en-US" sz="2000" i="0" dirty="0">
                <a:effectLst/>
                <a:latin typeface="+mj-lt"/>
                <a:cs typeface="Calibri" panose="020F0502020204030204" pitchFamily="34" charset="0"/>
              </a:rPr>
              <a:t>Les règles indiquent aux enfants ce qu'ils peuvent faire et ce qu'ils ne doivent pas faire.</a:t>
            </a:r>
            <a:endParaRPr lang="en-US" sz="2000" dirty="0">
              <a:latin typeface="+mj-lt"/>
              <a:cs typeface="Calibri" panose="020F0502020204030204" pitchFamily="34" charset="0"/>
            </a:endParaRPr>
          </a:p>
          <a:p>
            <a:pPr marL="342900" indent="-342900">
              <a:buFont typeface="Arial" panose="020B0604020202020204" pitchFamily="34" charset="0"/>
              <a:buChar char="•"/>
            </a:pPr>
            <a:r>
              <a:rPr lang="en-US" sz="2000" i="0" dirty="0">
                <a:effectLst/>
                <a:latin typeface="+mj-lt"/>
                <a:cs typeface="Calibri" panose="020F0502020204030204" pitchFamily="34" charset="0"/>
              </a:rPr>
              <a:t>Les règles sont adaptées au développement de l'enfant.</a:t>
            </a:r>
          </a:p>
          <a:p>
            <a:pPr marL="342900" indent="-342900">
              <a:buFont typeface="Arial" panose="020B0604020202020204" pitchFamily="34" charset="0"/>
              <a:buChar char="•"/>
            </a:pPr>
            <a:r>
              <a:rPr lang="en-US" sz="2000" i="0" dirty="0">
                <a:effectLst/>
                <a:latin typeface="+mj-lt"/>
                <a:cs typeface="Calibri" panose="020F0502020204030204" pitchFamily="34" charset="0"/>
              </a:rPr>
              <a:t>Les règles sont peu nombreuses et les attentes sont claires.</a:t>
            </a:r>
          </a:p>
          <a:p>
            <a:pPr marL="342900" indent="-342900">
              <a:buFont typeface="Arial" panose="020B0604020202020204" pitchFamily="34" charset="0"/>
              <a:buChar char="•"/>
            </a:pPr>
            <a:r>
              <a:rPr lang="en-US" sz="2000" i="0" dirty="0">
                <a:effectLst/>
                <a:latin typeface="+mj-lt"/>
                <a:cs typeface="Calibri" panose="020F0502020204030204" pitchFamily="34" charset="0"/>
              </a:rPr>
              <a:t>Les adolescents ont plus de liberté et les règles sont souvent revues.</a:t>
            </a:r>
          </a:p>
          <a:p>
            <a:pPr marL="342900" indent="-342900">
              <a:buFont typeface="Arial" panose="020B0604020202020204" pitchFamily="34" charset="0"/>
              <a:buChar char="•"/>
            </a:pPr>
            <a:r>
              <a:rPr lang="en-US" sz="2000" i="0" dirty="0">
                <a:effectLst/>
                <a:latin typeface="+mj-lt"/>
                <a:cs typeface="Calibri" panose="020F0502020204030204" pitchFamily="34" charset="0"/>
              </a:rPr>
              <a:t>Les parents utilisent des règles pour guider les nouveaux comportements et garder les enfants en sécurité et en bonne santé !</a:t>
            </a:r>
            <a:endParaRPr lang="en-US" sz="2000" dirty="0">
              <a:latin typeface="+mj-lt"/>
              <a:cs typeface="Calibri" panose="020F0502020204030204" pitchFamily="34" charset="0"/>
            </a:endParaRPr>
          </a:p>
        </p:txBody>
      </p:sp>
      <p:grpSp>
        <p:nvGrpSpPr>
          <p:cNvPr id="3" name="Group 2">
            <a:extLst>
              <a:ext uri="{FF2B5EF4-FFF2-40B4-BE49-F238E27FC236}">
                <a16:creationId xmlns:a16="http://schemas.microsoft.com/office/drawing/2014/main" id="{86797755-774E-8150-42BA-9F171D66487F}"/>
              </a:ext>
            </a:extLst>
          </p:cNvPr>
          <p:cNvGrpSpPr/>
          <p:nvPr/>
        </p:nvGrpSpPr>
        <p:grpSpPr>
          <a:xfrm rot="21116333">
            <a:off x="1305112" y="2251262"/>
            <a:ext cx="2194692" cy="2568933"/>
            <a:chOff x="2762866" y="1773891"/>
            <a:chExt cx="2444370" cy="2861187"/>
          </a:xfrm>
        </p:grpSpPr>
        <p:sp>
          <p:nvSpPr>
            <p:cNvPr id="15" name="Rectangle: Single Corner Snipped 14">
              <a:extLst>
                <a:ext uri="{FF2B5EF4-FFF2-40B4-BE49-F238E27FC236}">
                  <a16:creationId xmlns:a16="http://schemas.microsoft.com/office/drawing/2014/main" id="{915F4996-6813-C84C-7515-89670F35EDE1}"/>
                </a:ext>
              </a:extLst>
            </p:cNvPr>
            <p:cNvSpPr/>
            <p:nvPr/>
          </p:nvSpPr>
          <p:spPr>
            <a:xfrm>
              <a:off x="2762866" y="1773891"/>
              <a:ext cx="2444370" cy="2861187"/>
            </a:xfrm>
            <a:prstGeom prst="snip1Rect">
              <a:avLst>
                <a:gd name="adj" fmla="val 2309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6" name="Rectangle: Rounded Corners 15">
              <a:extLst>
                <a:ext uri="{FF2B5EF4-FFF2-40B4-BE49-F238E27FC236}">
                  <a16:creationId xmlns:a16="http://schemas.microsoft.com/office/drawing/2014/main" id="{55B367F3-3F4D-F25F-285C-3B777DD13C09}"/>
                </a:ext>
              </a:extLst>
            </p:cNvPr>
            <p:cNvSpPr/>
            <p:nvPr/>
          </p:nvSpPr>
          <p:spPr>
            <a:xfrm>
              <a:off x="3173101" y="2843963"/>
              <a:ext cx="1582057" cy="2467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Rounded Corners 16">
              <a:extLst>
                <a:ext uri="{FF2B5EF4-FFF2-40B4-BE49-F238E27FC236}">
                  <a16:creationId xmlns:a16="http://schemas.microsoft.com/office/drawing/2014/main" id="{34CA73E5-469C-A7F8-43C9-38E42FF14F54}"/>
                </a:ext>
              </a:extLst>
            </p:cNvPr>
            <p:cNvSpPr/>
            <p:nvPr/>
          </p:nvSpPr>
          <p:spPr>
            <a:xfrm>
              <a:off x="3173101" y="3362848"/>
              <a:ext cx="1582057" cy="2467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25BA8ABB-88DA-D56F-BDAF-D48F5A027DDF}"/>
                </a:ext>
              </a:extLst>
            </p:cNvPr>
            <p:cNvSpPr/>
            <p:nvPr/>
          </p:nvSpPr>
          <p:spPr>
            <a:xfrm>
              <a:off x="3173101" y="3881733"/>
              <a:ext cx="1582057" cy="2467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7FB55ED4-AAD5-1334-77B6-FFED972D7734}"/>
                </a:ext>
              </a:extLst>
            </p:cNvPr>
            <p:cNvSpPr/>
            <p:nvPr/>
          </p:nvSpPr>
          <p:spPr>
            <a:xfrm>
              <a:off x="3173101" y="2299721"/>
              <a:ext cx="1582057" cy="2467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4364985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itle 72">
            <a:extLst>
              <a:ext uri="{FF2B5EF4-FFF2-40B4-BE49-F238E27FC236}">
                <a16:creationId xmlns:a16="http://schemas.microsoft.com/office/drawing/2014/main" id="{B8540BF4-EB61-054D-1229-DA21C22550B5}"/>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Diapositive supplémentaire pour les notes de l'animateur</a:t>
            </a:r>
            <a:endParaRPr lang="en-CA" sz="5400" b="1" dirty="0">
              <a:solidFill>
                <a:schemeClr val="bg1">
                  <a:lumMod val="75000"/>
                </a:schemeClr>
              </a:solidFill>
            </a:endParaRPr>
          </a:p>
        </p:txBody>
      </p:sp>
    </p:spTree>
    <p:extLst>
      <p:ext uri="{BB962C8B-B14F-4D97-AF65-F5344CB8AC3E}">
        <p14:creationId xmlns:p14="http://schemas.microsoft.com/office/powerpoint/2010/main" val="27927641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A51C1-BE52-A9DE-73DD-811AFA94B1B7}"/>
              </a:ext>
            </a:extLst>
          </p:cNvPr>
          <p:cNvSpPr>
            <a:spLocks noGrp="1"/>
          </p:cNvSpPr>
          <p:nvPr>
            <p:ph type="title"/>
          </p:nvPr>
        </p:nvSpPr>
        <p:spPr/>
        <p:txBody>
          <a:bodyPr/>
          <a:lstStyle/>
          <a:p>
            <a:r>
              <a:rPr lang="en-US" dirty="0">
                <a:latin typeface="+mj-lt"/>
              </a:rPr>
              <a:t>Créer et expliquer des règles</a:t>
            </a:r>
          </a:p>
        </p:txBody>
      </p:sp>
      <p:grpSp>
        <p:nvGrpSpPr>
          <p:cNvPr id="3" name="Group 2">
            <a:extLst>
              <a:ext uri="{FF2B5EF4-FFF2-40B4-BE49-F238E27FC236}">
                <a16:creationId xmlns:a16="http://schemas.microsoft.com/office/drawing/2014/main" id="{F29000DA-B78B-A1E9-2173-706CE7F7883F}"/>
              </a:ext>
            </a:extLst>
          </p:cNvPr>
          <p:cNvGrpSpPr/>
          <p:nvPr/>
        </p:nvGrpSpPr>
        <p:grpSpPr>
          <a:xfrm rot="20854658">
            <a:off x="1675604" y="2376672"/>
            <a:ext cx="2024423" cy="2369630"/>
            <a:chOff x="2762866" y="1773891"/>
            <a:chExt cx="2444370" cy="2861187"/>
          </a:xfrm>
        </p:grpSpPr>
        <p:sp>
          <p:nvSpPr>
            <p:cNvPr id="15" name="Rectangle: Single Corner Snipped 14">
              <a:extLst>
                <a:ext uri="{FF2B5EF4-FFF2-40B4-BE49-F238E27FC236}">
                  <a16:creationId xmlns:a16="http://schemas.microsoft.com/office/drawing/2014/main" id="{9F433C16-6804-EA95-13A9-749F186E9ADB}"/>
                </a:ext>
              </a:extLst>
            </p:cNvPr>
            <p:cNvSpPr/>
            <p:nvPr/>
          </p:nvSpPr>
          <p:spPr>
            <a:xfrm>
              <a:off x="2762866" y="1773891"/>
              <a:ext cx="2444370" cy="2861187"/>
            </a:xfrm>
            <a:prstGeom prst="snip1Rect">
              <a:avLst>
                <a:gd name="adj" fmla="val 2309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6" name="Rectangle: Rounded Corners 15">
              <a:extLst>
                <a:ext uri="{FF2B5EF4-FFF2-40B4-BE49-F238E27FC236}">
                  <a16:creationId xmlns:a16="http://schemas.microsoft.com/office/drawing/2014/main" id="{D1841DB9-DA84-02EE-C5FA-6E6EAD9F3BE8}"/>
                </a:ext>
              </a:extLst>
            </p:cNvPr>
            <p:cNvSpPr/>
            <p:nvPr/>
          </p:nvSpPr>
          <p:spPr>
            <a:xfrm>
              <a:off x="3173101" y="2843963"/>
              <a:ext cx="1582057" cy="2467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Rounded Corners 16">
              <a:extLst>
                <a:ext uri="{FF2B5EF4-FFF2-40B4-BE49-F238E27FC236}">
                  <a16:creationId xmlns:a16="http://schemas.microsoft.com/office/drawing/2014/main" id="{59E12D05-634A-2E6F-2A98-6F9DF6279DC7}"/>
                </a:ext>
              </a:extLst>
            </p:cNvPr>
            <p:cNvSpPr/>
            <p:nvPr/>
          </p:nvSpPr>
          <p:spPr>
            <a:xfrm>
              <a:off x="3173101" y="3362848"/>
              <a:ext cx="1582057" cy="2467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FFAA54AB-0ECF-6528-CF71-FD375F78BA9B}"/>
                </a:ext>
              </a:extLst>
            </p:cNvPr>
            <p:cNvSpPr/>
            <p:nvPr/>
          </p:nvSpPr>
          <p:spPr>
            <a:xfrm>
              <a:off x="3173101" y="3881733"/>
              <a:ext cx="1582057" cy="2467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595AFFA5-8078-C024-6906-F699B2B7C2D3}"/>
                </a:ext>
              </a:extLst>
            </p:cNvPr>
            <p:cNvSpPr/>
            <p:nvPr/>
          </p:nvSpPr>
          <p:spPr>
            <a:xfrm>
              <a:off x="3173101" y="2299721"/>
              <a:ext cx="1582057" cy="2467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A9011C69-E248-5927-F324-BE71C861D44F}"/>
              </a:ext>
            </a:extLst>
          </p:cNvPr>
          <p:cNvGrpSpPr/>
          <p:nvPr/>
        </p:nvGrpSpPr>
        <p:grpSpPr>
          <a:xfrm>
            <a:off x="5007990" y="2144533"/>
            <a:ext cx="5444607" cy="3002233"/>
            <a:chOff x="5243520" y="2144533"/>
            <a:chExt cx="4971634" cy="2741429"/>
          </a:xfrm>
        </p:grpSpPr>
        <p:sp>
          <p:nvSpPr>
            <p:cNvPr id="21" name="TextBox 20">
              <a:extLst>
                <a:ext uri="{FF2B5EF4-FFF2-40B4-BE49-F238E27FC236}">
                  <a16:creationId xmlns:a16="http://schemas.microsoft.com/office/drawing/2014/main" id="{31650576-0A93-EF6B-D66A-546398E77504}"/>
                </a:ext>
              </a:extLst>
            </p:cNvPr>
            <p:cNvSpPr txBox="1"/>
            <p:nvPr/>
          </p:nvSpPr>
          <p:spPr>
            <a:xfrm>
              <a:off x="5774449" y="2183006"/>
              <a:ext cx="1586013" cy="758808"/>
            </a:xfrm>
            <a:prstGeom prst="rect">
              <a:avLst/>
            </a:prstGeom>
            <a:noFill/>
          </p:spPr>
          <p:txBody>
            <a:bodyPr wrap="square">
              <a:spAutoFit/>
            </a:bodyPr>
            <a:lstStyle/>
            <a:p>
              <a:pPr lvl="5"/>
              <a:r>
                <a:rPr lang="en-US" sz="2400" dirty="0">
                  <a:solidFill>
                    <a:schemeClr val="tx1"/>
                  </a:solidFill>
                  <a:latin typeface="+mj-lt"/>
                  <a:cs typeface="Calibri" panose="020F0502020204030204" pitchFamily="34" charset="0"/>
                </a:rPr>
                <a:t>3-5 ans</a:t>
              </a:r>
            </a:p>
          </p:txBody>
        </p:sp>
        <p:sp>
          <p:nvSpPr>
            <p:cNvPr id="22" name="TextBox 21">
              <a:extLst>
                <a:ext uri="{FF2B5EF4-FFF2-40B4-BE49-F238E27FC236}">
                  <a16:creationId xmlns:a16="http://schemas.microsoft.com/office/drawing/2014/main" id="{A2FDC253-C9D7-C85B-0AC4-5C2234501268}"/>
                </a:ext>
              </a:extLst>
            </p:cNvPr>
            <p:cNvSpPr txBox="1"/>
            <p:nvPr/>
          </p:nvSpPr>
          <p:spPr>
            <a:xfrm>
              <a:off x="5774449" y="3815259"/>
              <a:ext cx="1586013" cy="758808"/>
            </a:xfrm>
            <a:prstGeom prst="rect">
              <a:avLst/>
            </a:prstGeom>
            <a:noFill/>
          </p:spPr>
          <p:txBody>
            <a:bodyPr wrap="square">
              <a:spAutoFit/>
            </a:bodyPr>
            <a:lstStyle/>
            <a:p>
              <a:pPr lvl="5"/>
              <a:r>
                <a:rPr lang="en-US" sz="2400" dirty="0">
                  <a:solidFill>
                    <a:schemeClr val="tx1"/>
                  </a:solidFill>
                  <a:latin typeface="+mj-lt"/>
                  <a:cs typeface="Calibri" panose="020F0502020204030204" pitchFamily="34" charset="0"/>
                </a:rPr>
                <a:t>10-13 ans</a:t>
              </a:r>
            </a:p>
          </p:txBody>
        </p:sp>
        <p:grpSp>
          <p:nvGrpSpPr>
            <p:cNvPr id="25" name="Group 24">
              <a:extLst>
                <a:ext uri="{FF2B5EF4-FFF2-40B4-BE49-F238E27FC236}">
                  <a16:creationId xmlns:a16="http://schemas.microsoft.com/office/drawing/2014/main" id="{4856D7DE-175D-EF24-6D6F-50009136FAAA}"/>
                </a:ext>
              </a:extLst>
            </p:cNvPr>
            <p:cNvGrpSpPr/>
            <p:nvPr/>
          </p:nvGrpSpPr>
          <p:grpSpPr>
            <a:xfrm>
              <a:off x="5243520" y="2144534"/>
              <a:ext cx="369799" cy="754105"/>
              <a:chOff x="8054088" y="2823752"/>
              <a:chExt cx="250055" cy="509919"/>
            </a:xfrm>
          </p:grpSpPr>
          <p:sp>
            <p:nvSpPr>
              <p:cNvPr id="23" name="Round Same Side Corner Rectangle 21">
                <a:extLst>
                  <a:ext uri="{FF2B5EF4-FFF2-40B4-BE49-F238E27FC236}">
                    <a16:creationId xmlns:a16="http://schemas.microsoft.com/office/drawing/2014/main" id="{E8F9F0DE-D229-13B2-BB57-7FE5FB3C68D1}"/>
                  </a:ext>
                </a:extLst>
              </p:cNvPr>
              <p:cNvSpPr/>
              <p:nvPr/>
            </p:nvSpPr>
            <p:spPr>
              <a:xfrm>
                <a:off x="8054088" y="3098763"/>
                <a:ext cx="250055" cy="234908"/>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5DF1F18E-D3C9-BD25-AA8A-5ED55A170B39}"/>
                  </a:ext>
                </a:extLst>
              </p:cNvPr>
              <p:cNvSpPr/>
              <p:nvPr/>
            </p:nvSpPr>
            <p:spPr>
              <a:xfrm>
                <a:off x="8067515" y="2823752"/>
                <a:ext cx="234907" cy="23490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A94AA828-B2C6-160B-20D1-DC2026C1506C}"/>
                </a:ext>
              </a:extLst>
            </p:cNvPr>
            <p:cNvGrpSpPr/>
            <p:nvPr/>
          </p:nvGrpSpPr>
          <p:grpSpPr>
            <a:xfrm>
              <a:off x="5243520" y="3647903"/>
              <a:ext cx="369799" cy="1010146"/>
              <a:chOff x="8054088" y="2823752"/>
              <a:chExt cx="250055" cy="683052"/>
            </a:xfrm>
          </p:grpSpPr>
          <p:sp>
            <p:nvSpPr>
              <p:cNvPr id="27" name="Round Same Side Corner Rectangle 21">
                <a:extLst>
                  <a:ext uri="{FF2B5EF4-FFF2-40B4-BE49-F238E27FC236}">
                    <a16:creationId xmlns:a16="http://schemas.microsoft.com/office/drawing/2014/main" id="{976ACF89-C6E0-24A4-469D-03459B2CFF0D}"/>
                  </a:ext>
                </a:extLst>
              </p:cNvPr>
              <p:cNvSpPr/>
              <p:nvPr/>
            </p:nvSpPr>
            <p:spPr>
              <a:xfrm>
                <a:off x="8054088" y="3098764"/>
                <a:ext cx="250055" cy="408040"/>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D5B4A9CA-9940-B0B8-85F1-E5DBDC207F2D}"/>
                  </a:ext>
                </a:extLst>
              </p:cNvPr>
              <p:cNvSpPr/>
              <p:nvPr/>
            </p:nvSpPr>
            <p:spPr>
              <a:xfrm>
                <a:off x="8067515" y="2823752"/>
                <a:ext cx="234907" cy="23490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a:extLst>
                <a:ext uri="{FF2B5EF4-FFF2-40B4-BE49-F238E27FC236}">
                  <a16:creationId xmlns:a16="http://schemas.microsoft.com/office/drawing/2014/main" id="{5569046A-2F59-6F11-FBA4-AA13C4BEC45B}"/>
                </a:ext>
              </a:extLst>
            </p:cNvPr>
            <p:cNvSpPr txBox="1"/>
            <p:nvPr/>
          </p:nvSpPr>
          <p:spPr>
            <a:xfrm>
              <a:off x="8629141" y="2183006"/>
              <a:ext cx="1586013" cy="758808"/>
            </a:xfrm>
            <a:prstGeom prst="rect">
              <a:avLst/>
            </a:prstGeom>
            <a:noFill/>
          </p:spPr>
          <p:txBody>
            <a:bodyPr wrap="square">
              <a:spAutoFit/>
            </a:bodyPr>
            <a:lstStyle/>
            <a:p>
              <a:pPr lvl="5"/>
              <a:r>
                <a:rPr lang="en-US" sz="2400" dirty="0">
                  <a:solidFill>
                    <a:schemeClr val="tx1"/>
                  </a:solidFill>
                  <a:latin typeface="+mj-lt"/>
                  <a:cs typeface="Calibri" panose="020F0502020204030204" pitchFamily="34" charset="0"/>
                </a:rPr>
                <a:t>6-9 ans</a:t>
              </a:r>
            </a:p>
          </p:txBody>
        </p:sp>
        <p:sp>
          <p:nvSpPr>
            <p:cNvPr id="30" name="TextBox 29">
              <a:extLst>
                <a:ext uri="{FF2B5EF4-FFF2-40B4-BE49-F238E27FC236}">
                  <a16:creationId xmlns:a16="http://schemas.microsoft.com/office/drawing/2014/main" id="{422879E2-9AE3-A767-18B1-10DB5DB2B166}"/>
                </a:ext>
              </a:extLst>
            </p:cNvPr>
            <p:cNvSpPr txBox="1"/>
            <p:nvPr/>
          </p:nvSpPr>
          <p:spPr>
            <a:xfrm>
              <a:off x="8629141" y="3808916"/>
              <a:ext cx="1586013" cy="758808"/>
            </a:xfrm>
            <a:prstGeom prst="rect">
              <a:avLst/>
            </a:prstGeom>
            <a:noFill/>
          </p:spPr>
          <p:txBody>
            <a:bodyPr wrap="square">
              <a:spAutoFit/>
            </a:bodyPr>
            <a:lstStyle/>
            <a:p>
              <a:pPr lvl="5"/>
              <a:r>
                <a:rPr lang="en-US" sz="2400" dirty="0">
                  <a:solidFill>
                    <a:schemeClr val="tx1"/>
                  </a:solidFill>
                  <a:latin typeface="+mj-lt"/>
                  <a:cs typeface="Calibri" panose="020F0502020204030204" pitchFamily="34" charset="0"/>
                </a:rPr>
                <a:t>14-15 ans</a:t>
              </a:r>
            </a:p>
          </p:txBody>
        </p:sp>
        <p:grpSp>
          <p:nvGrpSpPr>
            <p:cNvPr id="31" name="Group 30">
              <a:extLst>
                <a:ext uri="{FF2B5EF4-FFF2-40B4-BE49-F238E27FC236}">
                  <a16:creationId xmlns:a16="http://schemas.microsoft.com/office/drawing/2014/main" id="{4A8C7549-23B4-0745-C23D-C8EB2F52B702}"/>
                </a:ext>
              </a:extLst>
            </p:cNvPr>
            <p:cNvGrpSpPr/>
            <p:nvPr/>
          </p:nvGrpSpPr>
          <p:grpSpPr>
            <a:xfrm>
              <a:off x="8098212" y="2144533"/>
              <a:ext cx="369799" cy="854041"/>
              <a:chOff x="8054088" y="2823752"/>
              <a:chExt cx="250055" cy="577495"/>
            </a:xfrm>
          </p:grpSpPr>
          <p:sp>
            <p:nvSpPr>
              <p:cNvPr id="32" name="Round Same Side Corner Rectangle 21">
                <a:extLst>
                  <a:ext uri="{FF2B5EF4-FFF2-40B4-BE49-F238E27FC236}">
                    <a16:creationId xmlns:a16="http://schemas.microsoft.com/office/drawing/2014/main" id="{27E3EF95-67CE-15FB-38FB-F677218D7493}"/>
                  </a:ext>
                </a:extLst>
              </p:cNvPr>
              <p:cNvSpPr/>
              <p:nvPr/>
            </p:nvSpPr>
            <p:spPr>
              <a:xfrm>
                <a:off x="8054088" y="3098763"/>
                <a:ext cx="250055" cy="302484"/>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042C4BB3-027A-7488-7FB3-FCE0E0E10CF3}"/>
                  </a:ext>
                </a:extLst>
              </p:cNvPr>
              <p:cNvSpPr/>
              <p:nvPr/>
            </p:nvSpPr>
            <p:spPr>
              <a:xfrm>
                <a:off x="8067515" y="2823752"/>
                <a:ext cx="234907" cy="23490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a:extLst>
                <a:ext uri="{FF2B5EF4-FFF2-40B4-BE49-F238E27FC236}">
                  <a16:creationId xmlns:a16="http://schemas.microsoft.com/office/drawing/2014/main" id="{0C4A0C51-4AF1-81C8-A484-D449ADEB0E57}"/>
                </a:ext>
              </a:extLst>
            </p:cNvPr>
            <p:cNvGrpSpPr/>
            <p:nvPr/>
          </p:nvGrpSpPr>
          <p:grpSpPr>
            <a:xfrm>
              <a:off x="8098212" y="3647903"/>
              <a:ext cx="369799" cy="1238059"/>
              <a:chOff x="8054088" y="2823752"/>
              <a:chExt cx="250055" cy="837165"/>
            </a:xfrm>
          </p:grpSpPr>
          <p:sp>
            <p:nvSpPr>
              <p:cNvPr id="35" name="Round Same Side Corner Rectangle 21">
                <a:extLst>
                  <a:ext uri="{FF2B5EF4-FFF2-40B4-BE49-F238E27FC236}">
                    <a16:creationId xmlns:a16="http://schemas.microsoft.com/office/drawing/2014/main" id="{E95F2E37-71E4-7727-54FA-EC3908ED3730}"/>
                  </a:ext>
                </a:extLst>
              </p:cNvPr>
              <p:cNvSpPr/>
              <p:nvPr/>
            </p:nvSpPr>
            <p:spPr>
              <a:xfrm>
                <a:off x="8054088" y="3098763"/>
                <a:ext cx="250055" cy="562154"/>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8D2BD96-E9BD-902A-B876-79373B951017}"/>
                  </a:ext>
                </a:extLst>
              </p:cNvPr>
              <p:cNvSpPr/>
              <p:nvPr/>
            </p:nvSpPr>
            <p:spPr>
              <a:xfrm>
                <a:off x="8067515" y="2823752"/>
                <a:ext cx="234907" cy="23490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71917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1" name="Rectangle 20">
            <a:extLst>
              <a:ext uri="{FF2B5EF4-FFF2-40B4-BE49-F238E27FC236}">
                <a16:creationId xmlns:a16="http://schemas.microsoft.com/office/drawing/2014/main" id="{3730C955-13E2-C79D-E126-7100E908F84D}"/>
              </a:ext>
            </a:extLst>
          </p:cNvPr>
          <p:cNvSpPr/>
          <p:nvPr/>
        </p:nvSpPr>
        <p:spPr>
          <a:xfrm>
            <a:off x="5282452" y="4587184"/>
            <a:ext cx="1332662" cy="36920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C0F72B4C-F11A-E6DB-7A39-10EE9930EC2F}"/>
              </a:ext>
            </a:extLst>
          </p:cNvPr>
          <p:cNvSpPr/>
          <p:nvPr/>
        </p:nvSpPr>
        <p:spPr>
          <a:xfrm>
            <a:off x="5282451" y="4100513"/>
            <a:ext cx="3390062" cy="461241"/>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A7F0FA6F-0D74-A51C-7FB1-0FC012D02345}"/>
              </a:ext>
            </a:extLst>
          </p:cNvPr>
          <p:cNvSpPr/>
          <p:nvPr/>
        </p:nvSpPr>
        <p:spPr>
          <a:xfrm>
            <a:off x="5282451" y="3705880"/>
            <a:ext cx="1646987" cy="39463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E8C57C7-7123-8D2B-3911-39BDBA8676BA}"/>
              </a:ext>
            </a:extLst>
          </p:cNvPr>
          <p:cNvSpPr/>
          <p:nvPr/>
        </p:nvSpPr>
        <p:spPr>
          <a:xfrm>
            <a:off x="7402971" y="3309069"/>
            <a:ext cx="1455280" cy="35279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52" name="Google Shape;252;p3"/>
          <p:cNvSpPr/>
          <p:nvPr/>
        </p:nvSpPr>
        <p:spPr>
          <a:xfrm>
            <a:off x="5282451" y="1757885"/>
            <a:ext cx="3838811" cy="342741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b="1" dirty="0">
                <a:solidFill>
                  <a:schemeClr val="lt1"/>
                </a:solidFill>
                <a:latin typeface="+mn-lt"/>
                <a:ea typeface="Helvetica Neue"/>
                <a:cs typeface="Helvetica Neue"/>
                <a:sym typeface="Helvetica Neue"/>
              </a:rPr>
              <a:t>Fournir aux participants des outils et des techniques pour apporter un soutien direct au renforcement de la famille aux aidants et aux familles.</a:t>
            </a:r>
            <a:endParaRPr lang="en-US" sz="1600" b="1" dirty="0">
              <a:latin typeface="+mn-lt"/>
            </a:endParaRPr>
          </a:p>
        </p:txBody>
      </p:sp>
      <p:sp>
        <p:nvSpPr>
          <p:cNvPr id="253" name="Google Shape;253;p3"/>
          <p:cNvSpPr txBox="1">
            <a:spLocks noGrp="1"/>
          </p:cNvSpPr>
          <p:nvPr>
            <p:ph type="title"/>
          </p:nvPr>
        </p:nvSpPr>
        <p:spPr>
          <a:xfrm>
            <a:off x="1661965" y="3099692"/>
            <a:ext cx="2808067" cy="5621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800"/>
              <a:buFont typeface="Garamond"/>
              <a:buNone/>
            </a:pPr>
            <a:r>
              <a:rPr lang="en-US" dirty="0"/>
              <a:t>Objectif du module</a:t>
            </a:r>
          </a:p>
        </p:txBody>
      </p:sp>
      <p:grpSp>
        <p:nvGrpSpPr>
          <p:cNvPr id="7" name="Group 6">
            <a:extLst>
              <a:ext uri="{FF2B5EF4-FFF2-40B4-BE49-F238E27FC236}">
                <a16:creationId xmlns:a16="http://schemas.microsoft.com/office/drawing/2014/main" id="{24361326-F086-A2D5-FC54-A8B4C587C641}"/>
              </a:ext>
            </a:extLst>
          </p:cNvPr>
          <p:cNvGrpSpPr/>
          <p:nvPr/>
        </p:nvGrpSpPr>
        <p:grpSpPr>
          <a:xfrm>
            <a:off x="10258425" y="5039832"/>
            <a:ext cx="1414997" cy="1106818"/>
            <a:chOff x="7782406" y="2711084"/>
            <a:chExt cx="2129028" cy="1665337"/>
          </a:xfrm>
        </p:grpSpPr>
        <p:grpSp>
          <p:nvGrpSpPr>
            <p:cNvPr id="8" name="Group 7">
              <a:extLst>
                <a:ext uri="{FF2B5EF4-FFF2-40B4-BE49-F238E27FC236}">
                  <a16:creationId xmlns:a16="http://schemas.microsoft.com/office/drawing/2014/main" id="{C8C78ED0-6750-2D30-7680-41F51E15C69F}"/>
                </a:ext>
              </a:extLst>
            </p:cNvPr>
            <p:cNvGrpSpPr/>
            <p:nvPr/>
          </p:nvGrpSpPr>
          <p:grpSpPr>
            <a:xfrm>
              <a:off x="7782406" y="3249833"/>
              <a:ext cx="437746" cy="1126588"/>
              <a:chOff x="7856248" y="2409742"/>
              <a:chExt cx="1359139" cy="3497898"/>
            </a:xfrm>
          </p:grpSpPr>
          <p:sp>
            <p:nvSpPr>
              <p:cNvPr id="18" name="Round Same Side Corner Rectangle 23">
                <a:extLst>
                  <a:ext uri="{FF2B5EF4-FFF2-40B4-BE49-F238E27FC236}">
                    <a16:creationId xmlns:a16="http://schemas.microsoft.com/office/drawing/2014/main" id="{3F48A837-48F2-AC4A-8089-DFF92D2772D2}"/>
                  </a:ext>
                </a:extLst>
              </p:cNvPr>
              <p:cNvSpPr/>
              <p:nvPr/>
            </p:nvSpPr>
            <p:spPr>
              <a:xfrm>
                <a:off x="7866215" y="4002301"/>
                <a:ext cx="1343863" cy="1905339"/>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94A13AEA-2239-BCF9-9079-47BA101BC4D1}"/>
                  </a:ext>
                </a:extLst>
              </p:cNvPr>
              <p:cNvSpPr/>
              <p:nvPr/>
            </p:nvSpPr>
            <p:spPr>
              <a:xfrm>
                <a:off x="7856248" y="2409742"/>
                <a:ext cx="1359139" cy="1359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BDACD44E-BB50-B01F-AC76-5D9432B9A222}"/>
                </a:ext>
              </a:extLst>
            </p:cNvPr>
            <p:cNvGrpSpPr/>
            <p:nvPr/>
          </p:nvGrpSpPr>
          <p:grpSpPr>
            <a:xfrm>
              <a:off x="8356147" y="3116198"/>
              <a:ext cx="437746" cy="1260223"/>
              <a:chOff x="7856248" y="2409742"/>
              <a:chExt cx="1359139" cy="3912816"/>
            </a:xfrm>
          </p:grpSpPr>
          <p:sp>
            <p:nvSpPr>
              <p:cNvPr id="16" name="Round Same Side Corner Rectangle 23">
                <a:extLst>
                  <a:ext uri="{FF2B5EF4-FFF2-40B4-BE49-F238E27FC236}">
                    <a16:creationId xmlns:a16="http://schemas.microsoft.com/office/drawing/2014/main" id="{6B891609-9391-0B9A-3B16-AF3C1A04D074}"/>
                  </a:ext>
                </a:extLst>
              </p:cNvPr>
              <p:cNvSpPr/>
              <p:nvPr/>
            </p:nvSpPr>
            <p:spPr>
              <a:xfrm>
                <a:off x="7866215" y="4002302"/>
                <a:ext cx="1343863" cy="2320256"/>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4699074B-58E8-FC40-440F-86C957ACB100}"/>
                  </a:ext>
                </a:extLst>
              </p:cNvPr>
              <p:cNvSpPr/>
              <p:nvPr/>
            </p:nvSpPr>
            <p:spPr>
              <a:xfrm>
                <a:off x="7856248" y="2409742"/>
                <a:ext cx="1359139" cy="1359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F3247E07-B79A-DB8C-2D88-B4A5CF819D8D}"/>
                </a:ext>
              </a:extLst>
            </p:cNvPr>
            <p:cNvGrpSpPr/>
            <p:nvPr/>
          </p:nvGrpSpPr>
          <p:grpSpPr>
            <a:xfrm>
              <a:off x="8924230" y="2931003"/>
              <a:ext cx="437746" cy="1445418"/>
              <a:chOff x="7856248" y="2409742"/>
              <a:chExt cx="1359139" cy="4487820"/>
            </a:xfrm>
          </p:grpSpPr>
          <p:sp>
            <p:nvSpPr>
              <p:cNvPr id="14" name="Round Same Side Corner Rectangle 23">
                <a:extLst>
                  <a:ext uri="{FF2B5EF4-FFF2-40B4-BE49-F238E27FC236}">
                    <a16:creationId xmlns:a16="http://schemas.microsoft.com/office/drawing/2014/main" id="{1EDDEF03-CC18-8D46-9F03-8FDC4813C638}"/>
                  </a:ext>
                </a:extLst>
              </p:cNvPr>
              <p:cNvSpPr/>
              <p:nvPr/>
            </p:nvSpPr>
            <p:spPr>
              <a:xfrm>
                <a:off x="7866215" y="4002302"/>
                <a:ext cx="1343863" cy="2895260"/>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8414161E-D75D-C998-C70E-21EA83A0079F}"/>
                  </a:ext>
                </a:extLst>
              </p:cNvPr>
              <p:cNvSpPr/>
              <p:nvPr/>
            </p:nvSpPr>
            <p:spPr>
              <a:xfrm>
                <a:off x="7856248" y="2409742"/>
                <a:ext cx="1359139" cy="1359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169DBFE6-FBFE-D0DF-98CA-92847814DC8C}"/>
                </a:ext>
              </a:extLst>
            </p:cNvPr>
            <p:cNvGrpSpPr/>
            <p:nvPr/>
          </p:nvGrpSpPr>
          <p:grpSpPr>
            <a:xfrm>
              <a:off x="9473688" y="2711084"/>
              <a:ext cx="437746" cy="1665337"/>
              <a:chOff x="7856248" y="2409742"/>
              <a:chExt cx="1359139" cy="5170638"/>
            </a:xfrm>
          </p:grpSpPr>
          <p:sp>
            <p:nvSpPr>
              <p:cNvPr id="12" name="Round Same Side Corner Rectangle 23">
                <a:extLst>
                  <a:ext uri="{FF2B5EF4-FFF2-40B4-BE49-F238E27FC236}">
                    <a16:creationId xmlns:a16="http://schemas.microsoft.com/office/drawing/2014/main" id="{8027DE51-3FB9-85A3-6900-09371AECE100}"/>
                  </a:ext>
                </a:extLst>
              </p:cNvPr>
              <p:cNvSpPr/>
              <p:nvPr/>
            </p:nvSpPr>
            <p:spPr>
              <a:xfrm>
                <a:off x="7866215" y="4002302"/>
                <a:ext cx="1343863" cy="3578078"/>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AFEB92A6-4935-1177-D8D1-638CA1E77D8C}"/>
                  </a:ext>
                </a:extLst>
              </p:cNvPr>
              <p:cNvSpPr/>
              <p:nvPr/>
            </p:nvSpPr>
            <p:spPr>
              <a:xfrm>
                <a:off x="7856248" y="2409742"/>
                <a:ext cx="1359139" cy="1359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06FFD-1C6C-EBEC-64B8-FB041636DB9A}"/>
              </a:ext>
            </a:extLst>
          </p:cNvPr>
          <p:cNvSpPr>
            <a:spLocks noGrp="1"/>
          </p:cNvSpPr>
          <p:nvPr>
            <p:ph type="title"/>
          </p:nvPr>
        </p:nvSpPr>
        <p:spPr>
          <a:xfrm>
            <a:off x="222028" y="-58860"/>
            <a:ext cx="10515600" cy="868968"/>
          </a:xfrm>
        </p:spPr>
        <p:txBody>
          <a:bodyPr>
            <a:normAutofit/>
          </a:bodyPr>
          <a:lstStyle/>
          <a:p>
            <a:pPr algn="l"/>
            <a:r>
              <a:rPr lang="en-US" sz="2800" dirty="0"/>
              <a:t>Jeu de rôle : Aider les enfants à apprendre de leurs erreurs</a:t>
            </a:r>
          </a:p>
        </p:txBody>
      </p:sp>
      <p:grpSp>
        <p:nvGrpSpPr>
          <p:cNvPr id="19" name="Group 18">
            <a:extLst>
              <a:ext uri="{FF2B5EF4-FFF2-40B4-BE49-F238E27FC236}">
                <a16:creationId xmlns:a16="http://schemas.microsoft.com/office/drawing/2014/main" id="{DC29AD83-F6E2-1BCA-4439-51DA764D38DA}"/>
              </a:ext>
            </a:extLst>
          </p:cNvPr>
          <p:cNvGrpSpPr/>
          <p:nvPr/>
        </p:nvGrpSpPr>
        <p:grpSpPr>
          <a:xfrm>
            <a:off x="3916258" y="2089648"/>
            <a:ext cx="4359483" cy="3122432"/>
            <a:chOff x="6244903" y="1194518"/>
            <a:chExt cx="1667397" cy="1194255"/>
          </a:xfrm>
          <a:solidFill>
            <a:schemeClr val="accent3">
              <a:lumMod val="75000"/>
            </a:schemeClr>
          </a:solidFill>
        </p:grpSpPr>
        <p:grpSp>
          <p:nvGrpSpPr>
            <p:cNvPr id="20" name="Group 19">
              <a:extLst>
                <a:ext uri="{FF2B5EF4-FFF2-40B4-BE49-F238E27FC236}">
                  <a16:creationId xmlns:a16="http://schemas.microsoft.com/office/drawing/2014/main" id="{81311FB6-76B2-5AE8-F37B-C2DFADDBC268}"/>
                </a:ext>
              </a:extLst>
            </p:cNvPr>
            <p:cNvGrpSpPr/>
            <p:nvPr/>
          </p:nvGrpSpPr>
          <p:grpSpPr>
            <a:xfrm>
              <a:off x="6244903" y="1194518"/>
              <a:ext cx="755220" cy="884779"/>
              <a:chOff x="6846848" y="1141103"/>
              <a:chExt cx="999203" cy="1170617"/>
            </a:xfrm>
            <a:grpFill/>
          </p:grpSpPr>
          <p:sp>
            <p:nvSpPr>
              <p:cNvPr id="27" name="Rectangle: Rounded Corners 26">
                <a:extLst>
                  <a:ext uri="{FF2B5EF4-FFF2-40B4-BE49-F238E27FC236}">
                    <a16:creationId xmlns:a16="http://schemas.microsoft.com/office/drawing/2014/main" id="{5789A99A-F08B-077D-AB15-273BD2B35E91}"/>
                  </a:ext>
                </a:extLst>
              </p:cNvPr>
              <p:cNvSpPr/>
              <p:nvPr/>
            </p:nvSpPr>
            <p:spPr>
              <a:xfrm rot="1100420">
                <a:off x="7141985" y="1874813"/>
                <a:ext cx="152400" cy="436907"/>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AF2D67F9-0941-2DDC-EFC6-3ED2D0C9C2F8}"/>
                  </a:ext>
                </a:extLst>
              </p:cNvPr>
              <p:cNvSpPr/>
              <p:nvPr/>
            </p:nvSpPr>
            <p:spPr>
              <a:xfrm rot="826591">
                <a:off x="6902427"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F2BC735D-AF48-3652-385A-8035B5266AF4}"/>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118B4D9-B167-86C8-689D-D8A956CC4CB0}"/>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Block Arc 30">
                <a:extLst>
                  <a:ext uri="{FF2B5EF4-FFF2-40B4-BE49-F238E27FC236}">
                    <a16:creationId xmlns:a16="http://schemas.microsoft.com/office/drawing/2014/main" id="{B4112358-1DBB-C865-92A2-05A9EDDCBAC2}"/>
                  </a:ext>
                </a:extLst>
              </p:cNvPr>
              <p:cNvSpPr/>
              <p:nvPr/>
            </p:nvSpPr>
            <p:spPr>
              <a:xfrm rot="11719641">
                <a:off x="7178956" y="1637818"/>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1" name="Group 20">
              <a:extLst>
                <a:ext uri="{FF2B5EF4-FFF2-40B4-BE49-F238E27FC236}">
                  <a16:creationId xmlns:a16="http://schemas.microsoft.com/office/drawing/2014/main" id="{CE2950F9-0EAA-3FB3-4D83-0CC6C0F17DF5}"/>
                </a:ext>
              </a:extLst>
            </p:cNvPr>
            <p:cNvGrpSpPr/>
            <p:nvPr/>
          </p:nvGrpSpPr>
          <p:grpSpPr>
            <a:xfrm rot="19632759">
              <a:off x="7157081" y="1490279"/>
              <a:ext cx="755219" cy="898494"/>
              <a:chOff x="6846848" y="1141103"/>
              <a:chExt cx="999203" cy="1188766"/>
            </a:xfrm>
            <a:grpFill/>
          </p:grpSpPr>
          <p:sp>
            <p:nvSpPr>
              <p:cNvPr id="22" name="Rectangle: Rounded Corners 21">
                <a:extLst>
                  <a:ext uri="{FF2B5EF4-FFF2-40B4-BE49-F238E27FC236}">
                    <a16:creationId xmlns:a16="http://schemas.microsoft.com/office/drawing/2014/main" id="{9C048AB2-34F6-11FA-D6A5-47957E4038BB}"/>
                  </a:ext>
                </a:extLst>
              </p:cNvPr>
              <p:cNvSpPr/>
              <p:nvPr/>
            </p:nvSpPr>
            <p:spPr>
              <a:xfrm rot="582262">
                <a:off x="7185878" y="1892961"/>
                <a:ext cx="152400" cy="436908"/>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D700AE28-9FE6-5054-C331-F04A307561DF}"/>
                  </a:ext>
                </a:extLst>
              </p:cNvPr>
              <p:cNvSpPr/>
              <p:nvPr/>
            </p:nvSpPr>
            <p:spPr>
              <a:xfrm rot="826591">
                <a:off x="6902428"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CFD2BA03-AAF5-9224-010A-26AE9F8E9FFD}"/>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59B04E06-B3EE-9AA4-5B25-CFF4B39BB2D4}"/>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Block Arc 25">
                <a:extLst>
                  <a:ext uri="{FF2B5EF4-FFF2-40B4-BE49-F238E27FC236}">
                    <a16:creationId xmlns:a16="http://schemas.microsoft.com/office/drawing/2014/main" id="{967CC980-4262-ABC5-DA1E-6242572885DB}"/>
                  </a:ext>
                </a:extLst>
              </p:cNvPr>
              <p:cNvSpPr/>
              <p:nvPr/>
            </p:nvSpPr>
            <p:spPr>
              <a:xfrm rot="726908">
                <a:off x="7119521" y="1730088"/>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grpSp>
        <p:nvGrpSpPr>
          <p:cNvPr id="3" name="Group 2">
            <a:extLst>
              <a:ext uri="{FF2B5EF4-FFF2-40B4-BE49-F238E27FC236}">
                <a16:creationId xmlns:a16="http://schemas.microsoft.com/office/drawing/2014/main" id="{EAFF7A8B-0D64-1E31-B452-22088FD45311}"/>
              </a:ext>
            </a:extLst>
          </p:cNvPr>
          <p:cNvGrpSpPr/>
          <p:nvPr/>
        </p:nvGrpSpPr>
        <p:grpSpPr>
          <a:xfrm>
            <a:off x="10228983" y="337468"/>
            <a:ext cx="1587872" cy="1368854"/>
            <a:chOff x="10228983" y="337468"/>
            <a:chExt cx="1587872" cy="1368854"/>
          </a:xfrm>
        </p:grpSpPr>
        <p:sp>
          <p:nvSpPr>
            <p:cNvPr id="4" name="Hexagon 3">
              <a:extLst>
                <a:ext uri="{FF2B5EF4-FFF2-40B4-BE49-F238E27FC236}">
                  <a16:creationId xmlns:a16="http://schemas.microsoft.com/office/drawing/2014/main" id="{27151DE1-B76D-18BA-6D14-35A3645CBB2E}"/>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ACE99897-7604-A243-CEBE-E7CDB5F661EC}"/>
                </a:ext>
              </a:extLst>
            </p:cNvPr>
            <p:cNvGrpSpPr/>
            <p:nvPr/>
          </p:nvGrpSpPr>
          <p:grpSpPr>
            <a:xfrm>
              <a:off x="10737628" y="758745"/>
              <a:ext cx="562136" cy="634675"/>
              <a:chOff x="760175" y="830142"/>
              <a:chExt cx="867619" cy="979579"/>
            </a:xfrm>
          </p:grpSpPr>
          <p:sp>
            <p:nvSpPr>
              <p:cNvPr id="6" name="Rectangle 5">
                <a:extLst>
                  <a:ext uri="{FF2B5EF4-FFF2-40B4-BE49-F238E27FC236}">
                    <a16:creationId xmlns:a16="http://schemas.microsoft.com/office/drawing/2014/main" id="{EE619EE7-0253-BE0C-F7D2-172322170317}"/>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bg1"/>
                    </a:solidFill>
                    <a:latin typeface="Arial" panose="020B0604020202020204" pitchFamily="34" charset="0"/>
                    <a:cs typeface="Arial" panose="020B0604020202020204" pitchFamily="34" charset="0"/>
                  </a:rPr>
                  <a:t>45</a:t>
                </a:r>
              </a:p>
            </p:txBody>
          </p:sp>
          <p:sp>
            <p:nvSpPr>
              <p:cNvPr id="7" name="Rectangle 6">
                <a:extLst>
                  <a:ext uri="{FF2B5EF4-FFF2-40B4-BE49-F238E27FC236}">
                    <a16:creationId xmlns:a16="http://schemas.microsoft.com/office/drawing/2014/main" id="{2FB34EAB-4D61-2F1B-94AE-B37ED870CDA7}"/>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1071274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37F18-CF21-BE7D-FB5B-7B2B10CE5DF7}"/>
              </a:ext>
            </a:extLst>
          </p:cNvPr>
          <p:cNvSpPr>
            <a:spLocks noGrp="1"/>
          </p:cNvSpPr>
          <p:nvPr>
            <p:ph type="title"/>
          </p:nvPr>
        </p:nvSpPr>
        <p:spPr/>
        <p:txBody>
          <a:bodyPr/>
          <a:lstStyle/>
          <a:p>
            <a:r>
              <a:rPr lang="en-US" dirty="0">
                <a:latin typeface="+mj-lt"/>
              </a:rPr>
              <a:t>Établir des conséquences efficaces</a:t>
            </a:r>
          </a:p>
        </p:txBody>
      </p:sp>
      <p:sp>
        <p:nvSpPr>
          <p:cNvPr id="4" name="TextBox 3">
            <a:extLst>
              <a:ext uri="{FF2B5EF4-FFF2-40B4-BE49-F238E27FC236}">
                <a16:creationId xmlns:a16="http://schemas.microsoft.com/office/drawing/2014/main" id="{C28BD7B0-DECA-25A7-7A19-6DD7CCF82D5D}"/>
              </a:ext>
            </a:extLst>
          </p:cNvPr>
          <p:cNvSpPr txBox="1"/>
          <p:nvPr/>
        </p:nvSpPr>
        <p:spPr>
          <a:xfrm>
            <a:off x="4802417" y="2089493"/>
            <a:ext cx="3521527" cy="3477875"/>
          </a:xfrm>
          <a:prstGeom prst="rect">
            <a:avLst/>
          </a:prstGeom>
          <a:noFill/>
        </p:spPr>
        <p:txBody>
          <a:bodyPr wrap="square">
            <a:spAutoFit/>
          </a:bodyPr>
          <a:lstStyle/>
          <a:p>
            <a:pPr algn="l"/>
            <a:r>
              <a:rPr lang="en-US" sz="2200" b="1" u="none" strike="noStrike" baseline="0" dirty="0">
                <a:latin typeface="+mj-lt"/>
                <a:cs typeface="Calibri" panose="020F0502020204030204" pitchFamily="34" charset="0"/>
              </a:rPr>
              <a:t>Respectueux. </a:t>
            </a:r>
            <a:r>
              <a:rPr lang="en-US" sz="2200" b="0" u="none" strike="noStrike" baseline="0" dirty="0">
                <a:latin typeface="+mj-lt"/>
                <a:cs typeface="Calibri" panose="020F0502020204030204" pitchFamily="34" charset="0"/>
              </a:rPr>
              <a:t>Il ne doit pas être humiliant pour l'enfant.</a:t>
            </a:r>
          </a:p>
          <a:p>
            <a:pPr algn="l"/>
            <a:endParaRPr lang="en-US" sz="2200" dirty="0">
              <a:latin typeface="+mj-lt"/>
              <a:cs typeface="Calibri" panose="020F0502020204030204" pitchFamily="34" charset="0"/>
            </a:endParaRPr>
          </a:p>
          <a:p>
            <a:pPr algn="l"/>
            <a:r>
              <a:rPr lang="en-US" sz="2200" b="1" u="none" strike="noStrike" baseline="0" dirty="0">
                <a:latin typeface="+mj-lt"/>
                <a:cs typeface="Calibri" panose="020F0502020204030204" pitchFamily="34" charset="0"/>
              </a:rPr>
              <a:t>En rapport </a:t>
            </a:r>
            <a:r>
              <a:rPr lang="en-US" sz="2200" u="none" strike="noStrike" baseline="0" dirty="0">
                <a:latin typeface="+mj-lt"/>
                <a:cs typeface="Calibri" panose="020F0502020204030204" pitchFamily="34" charset="0"/>
              </a:rPr>
              <a:t>avec le</a:t>
            </a:r>
            <a:r>
              <a:rPr lang="en-US" sz="2200" b="1" u="none" strike="noStrike" baseline="0" dirty="0">
                <a:latin typeface="+mj-lt"/>
                <a:cs typeface="Calibri" panose="020F0502020204030204" pitchFamily="34" charset="0"/>
              </a:rPr>
              <a:t> </a:t>
            </a:r>
            <a:r>
              <a:rPr lang="en-US" sz="2200" b="0" u="none" strike="noStrike" baseline="0" dirty="0">
                <a:latin typeface="+mj-lt"/>
                <a:cs typeface="Calibri" panose="020F0502020204030204" pitchFamily="34" charset="0"/>
              </a:rPr>
              <a:t>mauvais comportement.</a:t>
            </a:r>
          </a:p>
          <a:p>
            <a:pPr marL="342900" indent="-342900" algn="l">
              <a:buFont typeface="Arial" panose="020B0604020202020204" pitchFamily="34" charset="0"/>
              <a:buChar char="•"/>
            </a:pPr>
            <a:endParaRPr lang="en-US" sz="2200" b="0" u="none" strike="noStrike" baseline="0" dirty="0">
              <a:latin typeface="+mj-lt"/>
              <a:cs typeface="Calibri" panose="020F0502020204030204" pitchFamily="34" charset="0"/>
            </a:endParaRPr>
          </a:p>
          <a:p>
            <a:pPr algn="l"/>
            <a:r>
              <a:rPr lang="en-US" sz="2200" b="1" u="none" strike="noStrike" baseline="0" dirty="0">
                <a:latin typeface="+mj-lt"/>
                <a:cs typeface="Calibri" panose="020F0502020204030204" pitchFamily="34" charset="0"/>
              </a:rPr>
              <a:t>Raisonnable </a:t>
            </a:r>
            <a:r>
              <a:rPr lang="en-US" sz="2200" b="0" u="none" strike="noStrike" baseline="0" dirty="0">
                <a:latin typeface="+mj-lt"/>
                <a:cs typeface="Calibri" panose="020F0502020204030204" pitchFamily="34" charset="0"/>
              </a:rPr>
              <a:t>dans sa durée et immédiatement après l'écart de conduite. </a:t>
            </a:r>
          </a:p>
        </p:txBody>
      </p:sp>
      <p:sp>
        <p:nvSpPr>
          <p:cNvPr id="3" name="TextBox 2">
            <a:extLst>
              <a:ext uri="{FF2B5EF4-FFF2-40B4-BE49-F238E27FC236}">
                <a16:creationId xmlns:a16="http://schemas.microsoft.com/office/drawing/2014/main" id="{06782FDF-7AF2-71BC-3EB4-4CFFFE1D0CDF}"/>
              </a:ext>
            </a:extLst>
          </p:cNvPr>
          <p:cNvSpPr txBox="1"/>
          <p:nvPr/>
        </p:nvSpPr>
        <p:spPr>
          <a:xfrm>
            <a:off x="558800" y="989484"/>
            <a:ext cx="2146300" cy="4708981"/>
          </a:xfrm>
          <a:prstGeom prst="rect">
            <a:avLst/>
          </a:prstGeom>
          <a:noFill/>
        </p:spPr>
        <p:txBody>
          <a:bodyPr wrap="square">
            <a:spAutoFit/>
          </a:bodyPr>
          <a:lstStyle/>
          <a:p>
            <a:pPr algn="l"/>
            <a:r>
              <a:rPr lang="en-US" sz="30000" b="1" u="none" strike="noStrike" dirty="0">
                <a:solidFill>
                  <a:schemeClr val="accent3">
                    <a:lumMod val="40000"/>
                    <a:lumOff val="60000"/>
                  </a:schemeClr>
                </a:solidFill>
                <a:latin typeface="+mj-lt"/>
                <a:cs typeface="Calibri" panose="020F0502020204030204" pitchFamily="34" charset="0"/>
              </a:rPr>
              <a:t>5</a:t>
            </a:r>
            <a:endParaRPr lang="en-US" sz="30000" b="1" dirty="0">
              <a:solidFill>
                <a:schemeClr val="accent3">
                  <a:lumMod val="40000"/>
                  <a:lumOff val="60000"/>
                </a:schemeClr>
              </a:solidFill>
              <a:latin typeface="+mj-lt"/>
              <a:cs typeface="Calibri" panose="020F0502020204030204" pitchFamily="34" charset="0"/>
            </a:endParaRPr>
          </a:p>
        </p:txBody>
      </p:sp>
      <p:sp>
        <p:nvSpPr>
          <p:cNvPr id="15" name="TextBox 14">
            <a:extLst>
              <a:ext uri="{FF2B5EF4-FFF2-40B4-BE49-F238E27FC236}">
                <a16:creationId xmlns:a16="http://schemas.microsoft.com/office/drawing/2014/main" id="{6180F3DC-A51B-ACE3-BCB8-35CC53BEEAB0}"/>
              </a:ext>
            </a:extLst>
          </p:cNvPr>
          <p:cNvSpPr txBox="1"/>
          <p:nvPr/>
        </p:nvSpPr>
        <p:spPr>
          <a:xfrm>
            <a:off x="1606550" y="1709945"/>
            <a:ext cx="2813050" cy="4708981"/>
          </a:xfrm>
          <a:prstGeom prst="rect">
            <a:avLst/>
          </a:prstGeom>
          <a:noFill/>
        </p:spPr>
        <p:txBody>
          <a:bodyPr wrap="square">
            <a:spAutoFit/>
          </a:bodyPr>
          <a:lstStyle/>
          <a:p>
            <a:pPr algn="l"/>
            <a:r>
              <a:rPr lang="en-US" sz="30000" b="1" u="none" strike="noStrike" dirty="0">
                <a:solidFill>
                  <a:schemeClr val="accent3">
                    <a:lumMod val="75000"/>
                  </a:schemeClr>
                </a:solidFill>
                <a:latin typeface="+mj-lt"/>
                <a:cs typeface="Calibri" panose="020F0502020204030204" pitchFamily="34" charset="0"/>
              </a:rPr>
              <a:t>R</a:t>
            </a:r>
            <a:endParaRPr lang="en-US" sz="30000" b="1" dirty="0">
              <a:solidFill>
                <a:schemeClr val="accent3">
                  <a:lumMod val="75000"/>
                </a:schemeClr>
              </a:solidFill>
              <a:latin typeface="+mj-lt"/>
              <a:cs typeface="Calibri" panose="020F0502020204030204" pitchFamily="34" charset="0"/>
            </a:endParaRPr>
          </a:p>
        </p:txBody>
      </p:sp>
      <p:sp>
        <p:nvSpPr>
          <p:cNvPr id="5" name="TextBox 4">
            <a:extLst>
              <a:ext uri="{FF2B5EF4-FFF2-40B4-BE49-F238E27FC236}">
                <a16:creationId xmlns:a16="http://schemas.microsoft.com/office/drawing/2014/main" id="{4E0F867C-D92F-CB0A-3AD9-54F9BC777CDA}"/>
              </a:ext>
            </a:extLst>
          </p:cNvPr>
          <p:cNvSpPr txBox="1"/>
          <p:nvPr/>
        </p:nvSpPr>
        <p:spPr>
          <a:xfrm>
            <a:off x="8706760" y="2089493"/>
            <a:ext cx="2647040" cy="2800767"/>
          </a:xfrm>
          <a:prstGeom prst="rect">
            <a:avLst/>
          </a:prstGeom>
          <a:noFill/>
        </p:spPr>
        <p:txBody>
          <a:bodyPr wrap="square">
            <a:spAutoFit/>
          </a:bodyPr>
          <a:lstStyle/>
          <a:p>
            <a:pPr algn="l"/>
            <a:r>
              <a:rPr lang="en-US" sz="2200" b="1" u="none" strike="noStrike" baseline="0" dirty="0">
                <a:latin typeface="+mj-lt"/>
                <a:cs typeface="Calibri" panose="020F0502020204030204" pitchFamily="34" charset="0"/>
              </a:rPr>
              <a:t>Révélées à l</a:t>
            </a:r>
            <a:r>
              <a:rPr lang="en-US" sz="2200" b="0" u="none" strike="noStrike" baseline="0" dirty="0">
                <a:latin typeface="+mj-lt"/>
                <a:cs typeface="Calibri" panose="020F0502020204030204" pitchFamily="34" charset="0"/>
              </a:rPr>
              <a:t>'avance. Convenir ensemble des règles.</a:t>
            </a:r>
          </a:p>
          <a:p>
            <a:pPr marL="342900" indent="-342900" algn="l">
              <a:buFont typeface="Arial" panose="020B0604020202020204" pitchFamily="34" charset="0"/>
              <a:buChar char="•"/>
            </a:pPr>
            <a:endParaRPr lang="en-US" sz="2200" b="0" u="none" strike="noStrike" baseline="0" dirty="0">
              <a:latin typeface="+mj-lt"/>
              <a:cs typeface="Calibri" panose="020F0502020204030204" pitchFamily="34" charset="0"/>
            </a:endParaRPr>
          </a:p>
          <a:p>
            <a:pPr algn="l"/>
            <a:r>
              <a:rPr lang="en-US" sz="2200" b="0" u="none" strike="noStrike" baseline="0" dirty="0">
                <a:latin typeface="+mj-lt"/>
                <a:cs typeface="Calibri" panose="020F0502020204030204" pitchFamily="34" charset="0"/>
              </a:rPr>
              <a:t>Demandez à l'enfant de vous </a:t>
            </a:r>
            <a:r>
              <a:rPr lang="en-US" sz="2200" b="1" u="none" strike="noStrike" baseline="0" dirty="0">
                <a:latin typeface="+mj-lt"/>
                <a:cs typeface="Calibri" panose="020F0502020204030204" pitchFamily="34" charset="0"/>
              </a:rPr>
              <a:t>répéter la </a:t>
            </a:r>
            <a:r>
              <a:rPr lang="en-US" sz="2200" b="0" u="none" strike="noStrike" baseline="0" dirty="0">
                <a:latin typeface="+mj-lt"/>
                <a:cs typeface="Calibri" panose="020F0502020204030204" pitchFamily="34" charset="0"/>
              </a:rPr>
              <a:t>conséquence. </a:t>
            </a:r>
            <a:endParaRPr lang="en-US" sz="2200" dirty="0">
              <a:latin typeface="+mj-lt"/>
              <a:cs typeface="Calibri" panose="020F0502020204030204" pitchFamily="34" charset="0"/>
            </a:endParaRPr>
          </a:p>
        </p:txBody>
      </p:sp>
    </p:spTree>
    <p:extLst>
      <p:ext uri="{BB962C8B-B14F-4D97-AF65-F5344CB8AC3E}">
        <p14:creationId xmlns:p14="http://schemas.microsoft.com/office/powerpoint/2010/main" val="6568009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4866B-969B-B2F2-10CD-F9F6F4623A22}"/>
              </a:ext>
            </a:extLst>
          </p:cNvPr>
          <p:cNvSpPr>
            <a:spLocks noGrp="1"/>
          </p:cNvSpPr>
          <p:nvPr>
            <p:ph type="title"/>
          </p:nvPr>
        </p:nvSpPr>
        <p:spPr/>
        <p:txBody>
          <a:bodyPr/>
          <a:lstStyle/>
          <a:p>
            <a:r>
              <a:rPr lang="en-US" dirty="0">
                <a:latin typeface="+mj-lt"/>
              </a:rPr>
              <a:t>Réfléchir et partager</a:t>
            </a:r>
          </a:p>
        </p:txBody>
      </p:sp>
      <p:sp>
        <p:nvSpPr>
          <p:cNvPr id="3" name="TextBox 2">
            <a:extLst>
              <a:ext uri="{FF2B5EF4-FFF2-40B4-BE49-F238E27FC236}">
                <a16:creationId xmlns:a16="http://schemas.microsoft.com/office/drawing/2014/main" id="{CA667051-F2A9-11C8-37AB-340A0D5D5D62}"/>
              </a:ext>
            </a:extLst>
          </p:cNvPr>
          <p:cNvSpPr txBox="1"/>
          <p:nvPr/>
        </p:nvSpPr>
        <p:spPr>
          <a:xfrm>
            <a:off x="1672771" y="2143235"/>
            <a:ext cx="4827030" cy="3046988"/>
          </a:xfrm>
          <a:prstGeom prst="rect">
            <a:avLst/>
          </a:prstGeom>
          <a:noFill/>
        </p:spPr>
        <p:txBody>
          <a:bodyPr wrap="square">
            <a:spAutoFit/>
          </a:bodyPr>
          <a:lstStyle/>
          <a:p>
            <a:r>
              <a:rPr lang="en-US" sz="3200" b="1" dirty="0">
                <a:solidFill>
                  <a:schemeClr val="tx1"/>
                </a:solidFill>
                <a:latin typeface="+mj-lt"/>
                <a:cs typeface="Calibri" panose="020F0502020204030204" pitchFamily="34" charset="0"/>
              </a:rPr>
              <a:t>Quelles sont les conséquences que vous suggéreriez si les enfants enfreignaient les règles pour chaque groupe d'âge ?</a:t>
            </a:r>
          </a:p>
        </p:txBody>
      </p:sp>
      <p:grpSp>
        <p:nvGrpSpPr>
          <p:cNvPr id="15" name="Group 9">
            <a:extLst>
              <a:ext uri="{FF2B5EF4-FFF2-40B4-BE49-F238E27FC236}">
                <a16:creationId xmlns:a16="http://schemas.microsoft.com/office/drawing/2014/main" id="{3392EA6E-22D9-7061-B3E7-C37DDDCB6FE8}"/>
              </a:ext>
            </a:extLst>
          </p:cNvPr>
          <p:cNvGrpSpPr/>
          <p:nvPr/>
        </p:nvGrpSpPr>
        <p:grpSpPr>
          <a:xfrm>
            <a:off x="7462767" y="2389072"/>
            <a:ext cx="3056462" cy="2317583"/>
            <a:chOff x="1117683" y="2194390"/>
            <a:chExt cx="3415887" cy="2678824"/>
          </a:xfrm>
          <a:solidFill>
            <a:schemeClr val="accent3">
              <a:lumMod val="75000"/>
            </a:schemeClr>
          </a:solidFill>
        </p:grpSpPr>
        <p:sp>
          <p:nvSpPr>
            <p:cNvPr id="16" name="Speech Bubble: Rectangle with Corners Rounded 6">
              <a:extLst>
                <a:ext uri="{FF2B5EF4-FFF2-40B4-BE49-F238E27FC236}">
                  <a16:creationId xmlns:a16="http://schemas.microsoft.com/office/drawing/2014/main" id="{C9F53F9E-31C9-A4CF-B8BD-334A348DD874}"/>
                </a:ext>
              </a:extLst>
            </p:cNvPr>
            <p:cNvSpPr/>
            <p:nvPr/>
          </p:nvSpPr>
          <p:spPr>
            <a:xfrm>
              <a:off x="1117683" y="2194390"/>
              <a:ext cx="1792248" cy="1200806"/>
            </a:xfrm>
            <a:prstGeom prst="wedgeRoundRectCallout">
              <a:avLst>
                <a:gd name="adj1" fmla="val 19938"/>
                <a:gd name="adj2" fmla="val 69216"/>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7" name="Speech Bubble: Rectangle with Corners Rounded 7">
              <a:extLst>
                <a:ext uri="{FF2B5EF4-FFF2-40B4-BE49-F238E27FC236}">
                  <a16:creationId xmlns:a16="http://schemas.microsoft.com/office/drawing/2014/main" id="{37BAAD1F-34C9-5B98-1E1C-32CCEC301EE5}"/>
                </a:ext>
              </a:extLst>
            </p:cNvPr>
            <p:cNvSpPr/>
            <p:nvPr/>
          </p:nvSpPr>
          <p:spPr>
            <a:xfrm>
              <a:off x="3240911" y="3671195"/>
              <a:ext cx="1292659" cy="866081"/>
            </a:xfrm>
            <a:prstGeom prst="wedgeRoundRectCallout">
              <a:avLst>
                <a:gd name="adj1" fmla="val -20501"/>
                <a:gd name="adj2" fmla="val 64241"/>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8" name="Speech Bubble: Rectangle with Corners Rounded 8">
              <a:extLst>
                <a:ext uri="{FF2B5EF4-FFF2-40B4-BE49-F238E27FC236}">
                  <a16:creationId xmlns:a16="http://schemas.microsoft.com/office/drawing/2014/main" id="{D7265511-7881-BDE5-207B-7DDFE6CB8EDD}"/>
                </a:ext>
              </a:extLst>
            </p:cNvPr>
            <p:cNvSpPr/>
            <p:nvPr/>
          </p:nvSpPr>
          <p:spPr>
            <a:xfrm>
              <a:off x="1747778" y="4229639"/>
              <a:ext cx="1097717" cy="643575"/>
            </a:xfrm>
            <a:prstGeom prst="wedgeRoundRectCallout">
              <a:avLst>
                <a:gd name="adj1" fmla="val -20501"/>
                <a:gd name="adj2" fmla="val 84025"/>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spTree>
    <p:extLst>
      <p:ext uri="{BB962C8B-B14F-4D97-AF65-F5344CB8AC3E}">
        <p14:creationId xmlns:p14="http://schemas.microsoft.com/office/powerpoint/2010/main" val="15199668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908442B-45BA-D68C-BF8C-11EDB76F3277}"/>
              </a:ext>
            </a:extLst>
          </p:cNvPr>
          <p:cNvSpPr/>
          <p:nvPr/>
        </p:nvSpPr>
        <p:spPr>
          <a:xfrm>
            <a:off x="4754879" y="1583294"/>
            <a:ext cx="6740435" cy="395718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5EBF8D-79F7-8D32-0189-2C0853AFE766}"/>
              </a:ext>
            </a:extLst>
          </p:cNvPr>
          <p:cNvSpPr>
            <a:spLocks noGrp="1"/>
          </p:cNvSpPr>
          <p:nvPr>
            <p:ph type="title"/>
          </p:nvPr>
        </p:nvSpPr>
        <p:spPr/>
        <p:txBody>
          <a:bodyPr/>
          <a:lstStyle/>
          <a:p>
            <a:r>
              <a:rPr lang="en-US" dirty="0">
                <a:latin typeface="+mj-lt"/>
              </a:rPr>
              <a:t>Réunions de famille</a:t>
            </a:r>
          </a:p>
        </p:txBody>
      </p:sp>
      <p:sp>
        <p:nvSpPr>
          <p:cNvPr id="4" name="TextBox 3">
            <a:extLst>
              <a:ext uri="{FF2B5EF4-FFF2-40B4-BE49-F238E27FC236}">
                <a16:creationId xmlns:a16="http://schemas.microsoft.com/office/drawing/2014/main" id="{778FADCC-6E55-E2D3-5BC9-9D2339EE52C8}"/>
              </a:ext>
            </a:extLst>
          </p:cNvPr>
          <p:cNvSpPr txBox="1"/>
          <p:nvPr/>
        </p:nvSpPr>
        <p:spPr>
          <a:xfrm>
            <a:off x="838200" y="1754822"/>
            <a:ext cx="3553099" cy="3785652"/>
          </a:xfrm>
          <a:prstGeom prst="rect">
            <a:avLst/>
          </a:prstGeom>
          <a:noFill/>
        </p:spPr>
        <p:txBody>
          <a:bodyPr wrap="square">
            <a:spAutoFit/>
          </a:bodyPr>
          <a:lstStyle/>
          <a:p>
            <a:r>
              <a:rPr lang="en-US" sz="2400" b="0" i="0" dirty="0">
                <a:effectLst/>
                <a:latin typeface="+mj-lt"/>
                <a:cs typeface="Calibri" panose="020F0502020204030204" pitchFamily="34" charset="0"/>
              </a:rPr>
              <a:t>Les réunions de famille rassemblent tous les membres de la famille.</a:t>
            </a:r>
          </a:p>
          <a:p>
            <a:endParaRPr lang="en-US" sz="2400" dirty="0">
              <a:latin typeface="+mj-lt"/>
              <a:cs typeface="Calibri" panose="020F0502020204030204" pitchFamily="34" charset="0"/>
            </a:endParaRPr>
          </a:p>
          <a:p>
            <a:r>
              <a:rPr lang="en-US" sz="2400" b="0" i="0" dirty="0">
                <a:effectLst/>
                <a:latin typeface="+mj-lt"/>
                <a:cs typeface="Calibri" panose="020F0502020204030204" pitchFamily="34" charset="0"/>
              </a:rPr>
              <a:t>Des réunions de famille régulières sont un excellent moyen de maintenir les lignes de communication ouvertes entre les parents et les enfants, en particulier les adolescents.</a:t>
            </a:r>
          </a:p>
        </p:txBody>
      </p:sp>
      <p:sp>
        <p:nvSpPr>
          <p:cNvPr id="3" name="TextBox 2">
            <a:extLst>
              <a:ext uri="{FF2B5EF4-FFF2-40B4-BE49-F238E27FC236}">
                <a16:creationId xmlns:a16="http://schemas.microsoft.com/office/drawing/2014/main" id="{C65DFA4D-D6E5-6BD6-720A-5B72EBB66051}"/>
              </a:ext>
            </a:extLst>
          </p:cNvPr>
          <p:cNvSpPr txBox="1"/>
          <p:nvPr/>
        </p:nvSpPr>
        <p:spPr>
          <a:xfrm>
            <a:off x="5321251" y="2757797"/>
            <a:ext cx="2588620" cy="2308324"/>
          </a:xfrm>
          <a:prstGeom prst="rect">
            <a:avLst/>
          </a:prstGeom>
          <a:noFill/>
        </p:spPr>
        <p:txBody>
          <a:bodyPr wrap="square">
            <a:spAutoFit/>
          </a:bodyPr>
          <a:lstStyle/>
          <a:p>
            <a:r>
              <a:rPr lang="en-US" sz="1800" b="1" i="0" dirty="0">
                <a:effectLst/>
                <a:latin typeface="+mj-lt"/>
                <a:cs typeface="Calibri" panose="020F0502020204030204" pitchFamily="34" charset="0"/>
              </a:rPr>
              <a:t>Les parents peuvent :</a:t>
            </a:r>
          </a:p>
          <a:p>
            <a:pPr marL="342900" indent="-342900">
              <a:buFont typeface="Arial" panose="020B0604020202020204" pitchFamily="34" charset="0"/>
              <a:buChar char="•"/>
            </a:pPr>
            <a:r>
              <a:rPr lang="en-US" sz="1800" b="0" i="0" dirty="0">
                <a:effectLst/>
                <a:latin typeface="+mj-lt"/>
                <a:cs typeface="Calibri" panose="020F0502020204030204" pitchFamily="34" charset="0"/>
              </a:rPr>
              <a:t>Obtenir des informations sur les résultats scolaires des enfants</a:t>
            </a:r>
          </a:p>
          <a:p>
            <a:pPr marL="342900" indent="-342900">
              <a:buFont typeface="Arial" panose="020B0604020202020204" pitchFamily="34" charset="0"/>
              <a:buChar char="•"/>
            </a:pPr>
            <a:r>
              <a:rPr lang="en-US" sz="1800" b="0" i="0" dirty="0">
                <a:effectLst/>
                <a:latin typeface="+mj-lt"/>
                <a:cs typeface="Calibri" panose="020F0502020204030204" pitchFamily="34" charset="0"/>
              </a:rPr>
              <a:t>Répartir les tâches ménagères</a:t>
            </a:r>
          </a:p>
          <a:p>
            <a:pPr marL="342900" indent="-342900">
              <a:buFont typeface="Arial" panose="020B0604020202020204" pitchFamily="34" charset="0"/>
              <a:buChar char="•"/>
            </a:pPr>
            <a:r>
              <a:rPr lang="en-US" sz="1800" b="0" i="0" dirty="0">
                <a:effectLst/>
                <a:latin typeface="+mj-lt"/>
                <a:cs typeface="Calibri" panose="020F0502020204030204" pitchFamily="34" charset="0"/>
              </a:rPr>
              <a:t>S'amuser en famille</a:t>
            </a:r>
          </a:p>
        </p:txBody>
      </p:sp>
      <p:sp>
        <p:nvSpPr>
          <p:cNvPr id="5" name="TextBox 4">
            <a:extLst>
              <a:ext uri="{FF2B5EF4-FFF2-40B4-BE49-F238E27FC236}">
                <a16:creationId xmlns:a16="http://schemas.microsoft.com/office/drawing/2014/main" id="{9DCFDE67-ED2C-FD83-29DA-85A09095B1FA}"/>
              </a:ext>
            </a:extLst>
          </p:cNvPr>
          <p:cNvSpPr txBox="1"/>
          <p:nvPr/>
        </p:nvSpPr>
        <p:spPr>
          <a:xfrm>
            <a:off x="8118876" y="1960963"/>
            <a:ext cx="2984552" cy="3046988"/>
          </a:xfrm>
          <a:prstGeom prst="rect">
            <a:avLst/>
          </a:prstGeom>
          <a:noFill/>
        </p:spPr>
        <p:txBody>
          <a:bodyPr wrap="square">
            <a:spAutoFit/>
          </a:bodyPr>
          <a:lstStyle/>
          <a:p>
            <a:r>
              <a:rPr lang="en-US" sz="1600" b="1" i="0" dirty="0">
                <a:effectLst/>
                <a:latin typeface="+mj-lt"/>
                <a:cs typeface="Calibri" panose="020F0502020204030204" pitchFamily="34" charset="0"/>
              </a:rPr>
              <a:t>Les enfants </a:t>
            </a:r>
            <a:r>
              <a:rPr lang="en-US" sz="1600" b="1" dirty="0">
                <a:latin typeface="+mj-lt"/>
                <a:cs typeface="Calibri" panose="020F0502020204030204" pitchFamily="34" charset="0"/>
              </a:rPr>
              <a:t>plus âgés </a:t>
            </a:r>
            <a:r>
              <a:rPr lang="en-US" sz="1600" b="1" i="0" dirty="0">
                <a:effectLst/>
                <a:latin typeface="+mj-lt"/>
                <a:cs typeface="Calibri" panose="020F0502020204030204" pitchFamily="34" charset="0"/>
              </a:rPr>
              <a:t>et les adolescents peuvent :</a:t>
            </a:r>
          </a:p>
          <a:p>
            <a:pPr marL="342900" indent="-342900">
              <a:buFont typeface="Arial" panose="020B0604020202020204" pitchFamily="34" charset="0"/>
              <a:buChar char="•"/>
            </a:pPr>
            <a:r>
              <a:rPr lang="en-US" sz="1600" b="0" i="0" dirty="0">
                <a:effectLst/>
                <a:latin typeface="+mj-lt"/>
                <a:cs typeface="Calibri" panose="020F0502020204030204" pitchFamily="34" charset="0"/>
              </a:rPr>
              <a:t>Disposer d'un espace pour exprimer l'évolution de leurs besoins en matière de développement</a:t>
            </a:r>
          </a:p>
          <a:p>
            <a:pPr marL="342900" indent="-342900">
              <a:buFont typeface="Arial" panose="020B0604020202020204" pitchFamily="34" charset="0"/>
              <a:buChar char="•"/>
            </a:pPr>
            <a:r>
              <a:rPr lang="en-US" sz="1600" b="0" i="0" dirty="0">
                <a:effectLst/>
                <a:latin typeface="+mj-lt"/>
                <a:cs typeface="Calibri" panose="020F0502020204030204" pitchFamily="34" charset="0"/>
              </a:rPr>
              <a:t>Discuter des responsabilités domestiques au fur et à mesure qu'ils vieillissent</a:t>
            </a:r>
          </a:p>
          <a:p>
            <a:pPr marL="342900" indent="-342900">
              <a:buFont typeface="Arial" panose="020B0604020202020204" pitchFamily="34" charset="0"/>
              <a:buChar char="•"/>
            </a:pPr>
            <a:r>
              <a:rPr lang="en-US" sz="1600" b="0" i="0" dirty="0">
                <a:effectLst/>
                <a:latin typeface="+mj-lt"/>
                <a:cs typeface="Calibri" panose="020F0502020204030204" pitchFamily="34" charset="0"/>
              </a:rPr>
              <a:t>Trouver des solutions pour améliorer la vie de famille</a:t>
            </a:r>
            <a:endParaRPr lang="en-US" sz="1600" dirty="0">
              <a:latin typeface="+mj-lt"/>
              <a:cs typeface="Calibri" panose="020F0502020204030204" pitchFamily="34" charset="0"/>
            </a:endParaRPr>
          </a:p>
        </p:txBody>
      </p:sp>
      <p:grpSp>
        <p:nvGrpSpPr>
          <p:cNvPr id="27" name="Group 26">
            <a:extLst>
              <a:ext uri="{FF2B5EF4-FFF2-40B4-BE49-F238E27FC236}">
                <a16:creationId xmlns:a16="http://schemas.microsoft.com/office/drawing/2014/main" id="{DDA63307-2DB2-F2D3-BC0F-409454D9EA64}"/>
              </a:ext>
            </a:extLst>
          </p:cNvPr>
          <p:cNvGrpSpPr/>
          <p:nvPr/>
        </p:nvGrpSpPr>
        <p:grpSpPr>
          <a:xfrm>
            <a:off x="5474786" y="1215862"/>
            <a:ext cx="1709785" cy="1281493"/>
            <a:chOff x="6814299" y="2089042"/>
            <a:chExt cx="2420572" cy="1814232"/>
          </a:xfrm>
        </p:grpSpPr>
        <p:grpSp>
          <p:nvGrpSpPr>
            <p:cNvPr id="28" name="Group 27">
              <a:extLst>
                <a:ext uri="{FF2B5EF4-FFF2-40B4-BE49-F238E27FC236}">
                  <a16:creationId xmlns:a16="http://schemas.microsoft.com/office/drawing/2014/main" id="{8CC1B316-C6EA-D97E-8479-56E7842C2920}"/>
                </a:ext>
              </a:extLst>
            </p:cNvPr>
            <p:cNvGrpSpPr/>
            <p:nvPr/>
          </p:nvGrpSpPr>
          <p:grpSpPr>
            <a:xfrm>
              <a:off x="7668897" y="2910557"/>
              <a:ext cx="217398" cy="443324"/>
              <a:chOff x="4162834" y="1684320"/>
              <a:chExt cx="350098" cy="713930"/>
            </a:xfrm>
            <a:solidFill>
              <a:schemeClr val="accent3">
                <a:lumMod val="75000"/>
              </a:schemeClr>
            </a:solidFill>
          </p:grpSpPr>
          <p:sp>
            <p:nvSpPr>
              <p:cNvPr id="45" name="Round Same Side Corner Rectangle 21">
                <a:extLst>
                  <a:ext uri="{FF2B5EF4-FFF2-40B4-BE49-F238E27FC236}">
                    <a16:creationId xmlns:a16="http://schemas.microsoft.com/office/drawing/2014/main" id="{73E2DD29-4AF7-1764-B042-E9E3C6586946}"/>
                  </a:ext>
                </a:extLst>
              </p:cNvPr>
              <p:cNvSpPr/>
              <p:nvPr/>
            </p:nvSpPr>
            <p:spPr>
              <a:xfrm>
                <a:off x="4162834" y="2069359"/>
                <a:ext cx="350098" cy="32889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38F2BAFF-DEC0-2355-0E61-1503C3E99465}"/>
                  </a:ext>
                </a:extLst>
              </p:cNvPr>
              <p:cNvSpPr/>
              <p:nvPr/>
            </p:nvSpPr>
            <p:spPr>
              <a:xfrm>
                <a:off x="4181633"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63DC8370-5A13-4834-A68A-567342F1F8F3}"/>
                </a:ext>
              </a:extLst>
            </p:cNvPr>
            <p:cNvGrpSpPr/>
            <p:nvPr/>
          </p:nvGrpSpPr>
          <p:grpSpPr>
            <a:xfrm>
              <a:off x="8825483" y="2538370"/>
              <a:ext cx="409388" cy="1319214"/>
              <a:chOff x="4045582" y="1684320"/>
              <a:chExt cx="350098" cy="1128158"/>
            </a:xfrm>
            <a:solidFill>
              <a:schemeClr val="accent3">
                <a:lumMod val="75000"/>
              </a:schemeClr>
            </a:solidFill>
          </p:grpSpPr>
          <p:sp>
            <p:nvSpPr>
              <p:cNvPr id="43" name="Round Same Side Corner Rectangle 21">
                <a:extLst>
                  <a:ext uri="{FF2B5EF4-FFF2-40B4-BE49-F238E27FC236}">
                    <a16:creationId xmlns:a16="http://schemas.microsoft.com/office/drawing/2014/main" id="{75821C93-B652-FFFC-D4C9-92924C82DAED}"/>
                  </a:ext>
                </a:extLst>
              </p:cNvPr>
              <p:cNvSpPr/>
              <p:nvPr/>
            </p:nvSpPr>
            <p:spPr>
              <a:xfrm>
                <a:off x="4045582" y="2069359"/>
                <a:ext cx="350098" cy="74311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8EF1E26D-A908-4500-9486-72C678CC18FE}"/>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C442C7BE-F0E2-BCC9-CECD-0068DCF185EF}"/>
                </a:ext>
              </a:extLst>
            </p:cNvPr>
            <p:cNvGrpSpPr/>
            <p:nvPr/>
          </p:nvGrpSpPr>
          <p:grpSpPr>
            <a:xfrm>
              <a:off x="6814299" y="2568041"/>
              <a:ext cx="535822" cy="1313692"/>
              <a:chOff x="3000654" y="1516216"/>
              <a:chExt cx="245039" cy="600770"/>
            </a:xfrm>
            <a:solidFill>
              <a:schemeClr val="accent3">
                <a:lumMod val="75000"/>
              </a:schemeClr>
            </a:solidFill>
          </p:grpSpPr>
          <p:grpSp>
            <p:nvGrpSpPr>
              <p:cNvPr id="39" name="Group 38">
                <a:extLst>
                  <a:ext uri="{FF2B5EF4-FFF2-40B4-BE49-F238E27FC236}">
                    <a16:creationId xmlns:a16="http://schemas.microsoft.com/office/drawing/2014/main" id="{B83D6A87-9A5B-AC80-EE3E-F47C83E28ACC}"/>
                  </a:ext>
                </a:extLst>
              </p:cNvPr>
              <p:cNvGrpSpPr/>
              <p:nvPr/>
            </p:nvGrpSpPr>
            <p:grpSpPr>
              <a:xfrm>
                <a:off x="3036509" y="1516216"/>
                <a:ext cx="172158" cy="395869"/>
                <a:chOff x="4043172" y="1684320"/>
                <a:chExt cx="352508" cy="810578"/>
              </a:xfrm>
              <a:grpFill/>
            </p:grpSpPr>
            <p:sp>
              <p:nvSpPr>
                <p:cNvPr id="41" name="Round Same Side Corner Rectangle 21">
                  <a:extLst>
                    <a:ext uri="{FF2B5EF4-FFF2-40B4-BE49-F238E27FC236}">
                      <a16:creationId xmlns:a16="http://schemas.microsoft.com/office/drawing/2014/main" id="{D6511E07-652E-2827-5A85-133034D21D70}"/>
                    </a:ext>
                  </a:extLst>
                </p:cNvPr>
                <p:cNvSpPr/>
                <p:nvPr/>
              </p:nvSpPr>
              <p:spPr>
                <a:xfrm>
                  <a:off x="4045582" y="2069360"/>
                  <a:ext cx="350098" cy="425538"/>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9D044EF9-FDE3-0432-973A-930B30D3A52C}"/>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Flowchart: Manual Operation 39">
                <a:extLst>
                  <a:ext uri="{FF2B5EF4-FFF2-40B4-BE49-F238E27FC236}">
                    <a16:creationId xmlns:a16="http://schemas.microsoft.com/office/drawing/2014/main" id="{4A167740-D9C6-4092-AD7F-7E1D698FF8A7}"/>
                  </a:ext>
                </a:extLst>
              </p:cNvPr>
              <p:cNvSpPr/>
              <p:nvPr/>
            </p:nvSpPr>
            <p:spPr>
              <a:xfrm rot="10800000">
                <a:off x="3000654" y="1754062"/>
                <a:ext cx="245039" cy="362924"/>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B7C3F96A-5A9A-16EC-FFB2-B3534D69345B}"/>
                </a:ext>
              </a:extLst>
            </p:cNvPr>
            <p:cNvGrpSpPr/>
            <p:nvPr/>
          </p:nvGrpSpPr>
          <p:grpSpPr>
            <a:xfrm>
              <a:off x="8171654" y="2843962"/>
              <a:ext cx="250055" cy="509919"/>
              <a:chOff x="4162834" y="1684320"/>
              <a:chExt cx="350098" cy="713930"/>
            </a:xfrm>
            <a:solidFill>
              <a:schemeClr val="accent3">
                <a:lumMod val="75000"/>
              </a:schemeClr>
            </a:solidFill>
          </p:grpSpPr>
          <p:sp>
            <p:nvSpPr>
              <p:cNvPr id="37" name="Round Same Side Corner Rectangle 21">
                <a:extLst>
                  <a:ext uri="{FF2B5EF4-FFF2-40B4-BE49-F238E27FC236}">
                    <a16:creationId xmlns:a16="http://schemas.microsoft.com/office/drawing/2014/main" id="{6765ACC0-FAC7-017B-5136-FA3DA43558EC}"/>
                  </a:ext>
                </a:extLst>
              </p:cNvPr>
              <p:cNvSpPr/>
              <p:nvPr/>
            </p:nvSpPr>
            <p:spPr>
              <a:xfrm>
                <a:off x="4162834" y="2069359"/>
                <a:ext cx="350098" cy="32889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7B023AF0-194C-E80B-8DAB-E148CC77D07E}"/>
                  </a:ext>
                </a:extLst>
              </p:cNvPr>
              <p:cNvSpPr/>
              <p:nvPr/>
            </p:nvSpPr>
            <p:spPr>
              <a:xfrm>
                <a:off x="4181633"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Rectangle: Rounded Corners 31">
              <a:extLst>
                <a:ext uri="{FF2B5EF4-FFF2-40B4-BE49-F238E27FC236}">
                  <a16:creationId xmlns:a16="http://schemas.microsoft.com/office/drawing/2014/main" id="{033AD62A-EF6B-3B54-3301-84A0CB029454}"/>
                </a:ext>
              </a:extLst>
            </p:cNvPr>
            <p:cNvSpPr/>
            <p:nvPr/>
          </p:nvSpPr>
          <p:spPr>
            <a:xfrm>
              <a:off x="7414854" y="3429001"/>
              <a:ext cx="1300521" cy="122874"/>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Rounded Corners 32">
              <a:extLst>
                <a:ext uri="{FF2B5EF4-FFF2-40B4-BE49-F238E27FC236}">
                  <a16:creationId xmlns:a16="http://schemas.microsoft.com/office/drawing/2014/main" id="{9672116B-619F-7245-F350-445F2E6EEDC5}"/>
                </a:ext>
              </a:extLst>
            </p:cNvPr>
            <p:cNvSpPr/>
            <p:nvPr/>
          </p:nvSpPr>
          <p:spPr>
            <a:xfrm>
              <a:off x="7600515" y="3486219"/>
              <a:ext cx="108639" cy="417055"/>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Rounded Corners 33">
              <a:extLst>
                <a:ext uri="{FF2B5EF4-FFF2-40B4-BE49-F238E27FC236}">
                  <a16:creationId xmlns:a16="http://schemas.microsoft.com/office/drawing/2014/main" id="{871B89AF-5EDD-E529-4B4B-41A825E60383}"/>
                </a:ext>
              </a:extLst>
            </p:cNvPr>
            <p:cNvSpPr/>
            <p:nvPr/>
          </p:nvSpPr>
          <p:spPr>
            <a:xfrm>
              <a:off x="8437615" y="3486219"/>
              <a:ext cx="108639" cy="417055"/>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Speech Bubble: Rectangle with Corners Rounded 8">
              <a:extLst>
                <a:ext uri="{FF2B5EF4-FFF2-40B4-BE49-F238E27FC236}">
                  <a16:creationId xmlns:a16="http://schemas.microsoft.com/office/drawing/2014/main" id="{D5AE7F75-8CF2-22D4-B8D3-B86F3E7CE8E8}"/>
                </a:ext>
              </a:extLst>
            </p:cNvPr>
            <p:cNvSpPr/>
            <p:nvPr/>
          </p:nvSpPr>
          <p:spPr>
            <a:xfrm>
              <a:off x="7202868" y="2089042"/>
              <a:ext cx="397647" cy="254246"/>
            </a:xfrm>
            <a:prstGeom prst="wedgeRoundRectCallout">
              <a:avLst>
                <a:gd name="adj1" fmla="val -20501"/>
                <a:gd name="adj2" fmla="val 84025"/>
                <a:gd name="adj3" fmla="val 1666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6" name="Speech Bubble: Rectangle with Corners Rounded 8">
              <a:extLst>
                <a:ext uri="{FF2B5EF4-FFF2-40B4-BE49-F238E27FC236}">
                  <a16:creationId xmlns:a16="http://schemas.microsoft.com/office/drawing/2014/main" id="{574D3DEA-0A79-EC5C-6059-D56481D540AD}"/>
                </a:ext>
              </a:extLst>
            </p:cNvPr>
            <p:cNvSpPr/>
            <p:nvPr/>
          </p:nvSpPr>
          <p:spPr>
            <a:xfrm>
              <a:off x="8066823" y="2337793"/>
              <a:ext cx="397647" cy="254246"/>
            </a:xfrm>
            <a:prstGeom prst="wedgeRoundRectCallout">
              <a:avLst>
                <a:gd name="adj1" fmla="val -20501"/>
                <a:gd name="adj2" fmla="val 84025"/>
                <a:gd name="adj3" fmla="val 1666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spTree>
    <p:extLst>
      <p:ext uri="{BB962C8B-B14F-4D97-AF65-F5344CB8AC3E}">
        <p14:creationId xmlns:p14="http://schemas.microsoft.com/office/powerpoint/2010/main" val="39614431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4EA2B-6FF6-FD60-1011-F08EED96426C}"/>
              </a:ext>
            </a:extLst>
          </p:cNvPr>
          <p:cNvSpPr>
            <a:spLocks noGrp="1"/>
          </p:cNvSpPr>
          <p:nvPr>
            <p:ph type="title"/>
          </p:nvPr>
        </p:nvSpPr>
        <p:spPr/>
        <p:txBody>
          <a:bodyPr/>
          <a:lstStyle/>
          <a:p>
            <a:r>
              <a:rPr lang="en-US" dirty="0"/>
              <a:t>Des réunions de famille efficaces</a:t>
            </a:r>
          </a:p>
        </p:txBody>
      </p:sp>
      <p:sp>
        <p:nvSpPr>
          <p:cNvPr id="6" name="TextBox 5">
            <a:extLst>
              <a:ext uri="{FF2B5EF4-FFF2-40B4-BE49-F238E27FC236}">
                <a16:creationId xmlns:a16="http://schemas.microsoft.com/office/drawing/2014/main" id="{EE1BC8D1-02BD-A0EB-1C2C-DFFC11F269F2}"/>
              </a:ext>
            </a:extLst>
          </p:cNvPr>
          <p:cNvSpPr txBox="1"/>
          <p:nvPr/>
        </p:nvSpPr>
        <p:spPr>
          <a:xfrm>
            <a:off x="2050869" y="1617360"/>
            <a:ext cx="8944290" cy="4770537"/>
          </a:xfrm>
          <a:prstGeom prst="rect">
            <a:avLst/>
          </a:prstGeom>
          <a:noFill/>
        </p:spPr>
        <p:txBody>
          <a:bodyPr wrap="square">
            <a:spAutoFit/>
          </a:bodyPr>
          <a:lstStyle/>
          <a:p>
            <a:pPr marR="0" lvl="0" algn="l" defTabSz="914400" rtl="0" eaLnBrk="0" fontAlgn="base" latinLnBrk="0" hangingPunct="0">
              <a:lnSpc>
                <a:spcPct val="100000"/>
              </a:lnSpc>
              <a:spcAft>
                <a:spcPts val="1200"/>
              </a:spcAft>
              <a:buClrTx/>
              <a:buSzTx/>
              <a:tabLst/>
              <a:defRPr/>
            </a:pPr>
            <a:r>
              <a:rPr kumimoji="0" lang="en-US" sz="2400" b="0" i="0" u="none" strike="noStrike" kern="0" cap="none" spc="0" normalizeH="0" baseline="0" dirty="0">
                <a:ln>
                  <a:noFill/>
                </a:ln>
                <a:solidFill>
                  <a:prstClr val="black"/>
                </a:solidFill>
                <a:effectLst/>
                <a:uLnTx/>
                <a:uFillTx/>
                <a:latin typeface="Arial"/>
                <a:ea typeface="MS PGothic" pitchFamily="34" charset="-128"/>
              </a:rPr>
              <a:t>Elles sont régulières et ne sont pas mises en place uniquement pour gérer une crise familiale.</a:t>
            </a:r>
          </a:p>
          <a:p>
            <a:pPr marR="0" lvl="0" algn="l" defTabSz="914400" rtl="0" eaLnBrk="0" fontAlgn="base" latinLnBrk="0" hangingPunct="0">
              <a:lnSpc>
                <a:spcPct val="100000"/>
              </a:lnSpc>
              <a:spcAft>
                <a:spcPts val="1200"/>
              </a:spcAft>
              <a:buClrTx/>
              <a:buSzTx/>
              <a:tabLst/>
              <a:defRPr/>
            </a:pPr>
            <a:r>
              <a:rPr kumimoji="0" lang="en-US" sz="2400" b="0" i="0" u="none" strike="noStrike" kern="0" cap="none" spc="0" normalizeH="0" baseline="0" dirty="0">
                <a:ln>
                  <a:noFill/>
                </a:ln>
                <a:solidFill>
                  <a:prstClr val="black"/>
                </a:solidFill>
                <a:effectLst/>
                <a:uLnTx/>
                <a:uFillTx/>
                <a:latin typeface="Arial"/>
                <a:ea typeface="MS PGothic" pitchFamily="34" charset="-128"/>
              </a:rPr>
              <a:t>Les parents/aidants maintiennent une discussion ouverte jusqu'à ce qu'un consensus familial soit trouvé, même s'il faut plus d'une réunion pour trouver une solution.</a:t>
            </a:r>
          </a:p>
          <a:p>
            <a:pPr marR="0" lvl="0" algn="l" defTabSz="914400" rtl="0" eaLnBrk="0" fontAlgn="base" latinLnBrk="0" hangingPunct="0">
              <a:lnSpc>
                <a:spcPct val="100000"/>
              </a:lnSpc>
              <a:spcAft>
                <a:spcPts val="1200"/>
              </a:spcAft>
              <a:buClrTx/>
              <a:buSzTx/>
              <a:tabLst/>
              <a:defRPr/>
            </a:pPr>
            <a:r>
              <a:rPr kumimoji="0" lang="en-US" sz="2400" b="0" i="0" u="none" strike="noStrike" kern="0" cap="none" spc="0" normalizeH="0" baseline="0" dirty="0">
                <a:ln>
                  <a:noFill/>
                </a:ln>
                <a:solidFill>
                  <a:prstClr val="black"/>
                </a:solidFill>
                <a:effectLst/>
                <a:uLnTx/>
                <a:uFillTx/>
                <a:latin typeface="Arial"/>
                <a:ea typeface="MS PGothic" pitchFamily="34" charset="-128"/>
              </a:rPr>
              <a:t>Toutes les préoccupations et les questions sont les bienvenues, qu'elles soient courantes ou extraordinaires.</a:t>
            </a:r>
          </a:p>
          <a:p>
            <a:pPr marR="0" lvl="0" algn="l" defTabSz="914400" rtl="0" eaLnBrk="0" fontAlgn="base" latinLnBrk="0" hangingPunct="0">
              <a:lnSpc>
                <a:spcPct val="100000"/>
              </a:lnSpc>
              <a:spcAft>
                <a:spcPts val="1200"/>
              </a:spcAft>
              <a:buClrTx/>
              <a:buSzTx/>
              <a:tabLst/>
              <a:defRPr/>
            </a:pPr>
            <a:r>
              <a:rPr kumimoji="0" lang="en-US" sz="2400" b="0" i="0" u="none" strike="noStrike" kern="0" cap="none" spc="0" normalizeH="0" baseline="0" dirty="0">
                <a:ln>
                  <a:noFill/>
                </a:ln>
                <a:solidFill>
                  <a:prstClr val="black"/>
                </a:solidFill>
                <a:effectLst/>
                <a:uLnTx/>
                <a:uFillTx/>
                <a:latin typeface="Arial"/>
                <a:ea typeface="MS PGothic" pitchFamily="34" charset="-128"/>
              </a:rPr>
              <a:t>Les réunions ne sont pas trop longues - 30 minutes est une bonne moyenne.</a:t>
            </a:r>
          </a:p>
          <a:p>
            <a:pPr marR="0" lvl="0" algn="l" defTabSz="914400" rtl="0" eaLnBrk="0" fontAlgn="base" latinLnBrk="0" hangingPunct="0">
              <a:lnSpc>
                <a:spcPct val="100000"/>
              </a:lnSpc>
              <a:spcAft>
                <a:spcPts val="1200"/>
              </a:spcAft>
              <a:buClrTx/>
              <a:buSzTx/>
              <a:tabLst/>
              <a:defRPr/>
            </a:pPr>
            <a:r>
              <a:rPr kumimoji="0" lang="en-US" sz="2400" b="0" i="0" u="none" strike="noStrike" kern="0" cap="none" spc="0" normalizeH="0" baseline="0" dirty="0">
                <a:ln>
                  <a:noFill/>
                </a:ln>
                <a:solidFill>
                  <a:prstClr val="black"/>
                </a:solidFill>
                <a:effectLst/>
                <a:uLnTx/>
                <a:uFillTx/>
                <a:latin typeface="Arial"/>
                <a:ea typeface="MS PGothic" pitchFamily="34" charset="-128"/>
              </a:rPr>
              <a:t>Les enfants plus âgés sont véritablement capables de parler et d'être écoutés. </a:t>
            </a:r>
          </a:p>
        </p:txBody>
      </p:sp>
      <p:sp>
        <p:nvSpPr>
          <p:cNvPr id="26" name="L-Shape 25">
            <a:extLst>
              <a:ext uri="{FF2B5EF4-FFF2-40B4-BE49-F238E27FC236}">
                <a16:creationId xmlns:a16="http://schemas.microsoft.com/office/drawing/2014/main" id="{5C503AB1-360B-C9EA-A6AB-5D7EBE4CACE2}"/>
              </a:ext>
            </a:extLst>
          </p:cNvPr>
          <p:cNvSpPr/>
          <p:nvPr/>
        </p:nvSpPr>
        <p:spPr>
          <a:xfrm rot="18361091">
            <a:off x="1203883" y="1720048"/>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L-Shape 26">
            <a:extLst>
              <a:ext uri="{FF2B5EF4-FFF2-40B4-BE49-F238E27FC236}">
                <a16:creationId xmlns:a16="http://schemas.microsoft.com/office/drawing/2014/main" id="{E154C8E0-C51A-620B-3218-0B96E6A7A0E0}"/>
              </a:ext>
            </a:extLst>
          </p:cNvPr>
          <p:cNvSpPr/>
          <p:nvPr/>
        </p:nvSpPr>
        <p:spPr>
          <a:xfrm rot="18361091">
            <a:off x="1203883" y="2371797"/>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L-Shape 27">
            <a:extLst>
              <a:ext uri="{FF2B5EF4-FFF2-40B4-BE49-F238E27FC236}">
                <a16:creationId xmlns:a16="http://schemas.microsoft.com/office/drawing/2014/main" id="{A9774C2A-9137-F03F-442F-5517A254384A}"/>
              </a:ext>
            </a:extLst>
          </p:cNvPr>
          <p:cNvSpPr/>
          <p:nvPr/>
        </p:nvSpPr>
        <p:spPr>
          <a:xfrm rot="18361091">
            <a:off x="1203882" y="3552508"/>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L-Shape 28">
            <a:extLst>
              <a:ext uri="{FF2B5EF4-FFF2-40B4-BE49-F238E27FC236}">
                <a16:creationId xmlns:a16="http://schemas.microsoft.com/office/drawing/2014/main" id="{87AFEFC7-7ECB-77AF-1172-7505DB425759}"/>
              </a:ext>
            </a:extLst>
          </p:cNvPr>
          <p:cNvSpPr/>
          <p:nvPr/>
        </p:nvSpPr>
        <p:spPr>
          <a:xfrm rot="18361091">
            <a:off x="1203883" y="4388467"/>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L-Shape 29">
            <a:extLst>
              <a:ext uri="{FF2B5EF4-FFF2-40B4-BE49-F238E27FC236}">
                <a16:creationId xmlns:a16="http://schemas.microsoft.com/office/drawing/2014/main" id="{B9BBAA58-F278-5378-813D-8D2D1C55B716}"/>
              </a:ext>
            </a:extLst>
          </p:cNvPr>
          <p:cNvSpPr/>
          <p:nvPr/>
        </p:nvSpPr>
        <p:spPr>
          <a:xfrm rot="18361091">
            <a:off x="1203882" y="5224426"/>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164991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B9314-B052-986D-53AD-58164D4F8D42}"/>
              </a:ext>
            </a:extLst>
          </p:cNvPr>
          <p:cNvSpPr>
            <a:spLocks noGrp="1"/>
          </p:cNvSpPr>
          <p:nvPr>
            <p:ph type="title"/>
          </p:nvPr>
        </p:nvSpPr>
        <p:spPr/>
        <p:txBody>
          <a:bodyPr/>
          <a:lstStyle/>
          <a:p>
            <a:r>
              <a:rPr lang="en-US" dirty="0"/>
              <a:t>Les réunions de famille en 4 étapes</a:t>
            </a:r>
          </a:p>
        </p:txBody>
      </p:sp>
      <p:grpSp>
        <p:nvGrpSpPr>
          <p:cNvPr id="16" name="Group 15">
            <a:extLst>
              <a:ext uri="{FF2B5EF4-FFF2-40B4-BE49-F238E27FC236}">
                <a16:creationId xmlns:a16="http://schemas.microsoft.com/office/drawing/2014/main" id="{65C3854C-1F37-FCE0-6059-F64882C9CBDF}"/>
              </a:ext>
            </a:extLst>
          </p:cNvPr>
          <p:cNvGrpSpPr/>
          <p:nvPr/>
        </p:nvGrpSpPr>
        <p:grpSpPr>
          <a:xfrm>
            <a:off x="838200" y="3812199"/>
            <a:ext cx="10265229" cy="1692771"/>
            <a:chOff x="838200" y="4713492"/>
            <a:chExt cx="9065183" cy="1692771"/>
          </a:xfrm>
        </p:grpSpPr>
        <p:sp>
          <p:nvSpPr>
            <p:cNvPr id="12" name="TextBox 11">
              <a:extLst>
                <a:ext uri="{FF2B5EF4-FFF2-40B4-BE49-F238E27FC236}">
                  <a16:creationId xmlns:a16="http://schemas.microsoft.com/office/drawing/2014/main" id="{2AA5514E-AC81-1E27-158B-8CA48ECAC786}"/>
                </a:ext>
              </a:extLst>
            </p:cNvPr>
            <p:cNvSpPr txBox="1"/>
            <p:nvPr/>
          </p:nvSpPr>
          <p:spPr>
            <a:xfrm>
              <a:off x="838200" y="4713492"/>
              <a:ext cx="1941285" cy="1692771"/>
            </a:xfrm>
            <a:prstGeom prst="rect">
              <a:avLst/>
            </a:prstGeom>
            <a:noFill/>
          </p:spPr>
          <p:txBody>
            <a:bodyPr wrap="square">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a:ea typeface="MS PGothic" pitchFamily="34" charset="-128"/>
                </a:rPr>
                <a:t>Étape 1</a:t>
              </a:r>
              <a:endParaRPr lang="en-US" sz="2000" b="1" dirty="0">
                <a:solidFill>
                  <a:prstClr val="black"/>
                </a:solidFill>
                <a:ea typeface="MS PGothic"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rial"/>
                  <a:ea typeface="MS PGothic" pitchFamily="34" charset="-128"/>
                </a:rPr>
                <a:t>Commencez par une série de commentaires positifs sur la vie de famille.</a:t>
              </a:r>
            </a:p>
          </p:txBody>
        </p:sp>
        <p:sp>
          <p:nvSpPr>
            <p:cNvPr id="13" name="TextBox 12">
              <a:extLst>
                <a:ext uri="{FF2B5EF4-FFF2-40B4-BE49-F238E27FC236}">
                  <a16:creationId xmlns:a16="http://schemas.microsoft.com/office/drawing/2014/main" id="{989C3583-4C6B-6156-6EF6-62F31CE5D23D}"/>
                </a:ext>
              </a:extLst>
            </p:cNvPr>
            <p:cNvSpPr txBox="1"/>
            <p:nvPr/>
          </p:nvSpPr>
          <p:spPr>
            <a:xfrm>
              <a:off x="3218020" y="4713492"/>
              <a:ext cx="1941285" cy="1692771"/>
            </a:xfrm>
            <a:prstGeom prst="rect">
              <a:avLst/>
            </a:prstGeom>
            <a:noFill/>
          </p:spPr>
          <p:txBody>
            <a:bodyPr wrap="square">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a:ea typeface="MS PGothic" pitchFamily="34" charset="-128"/>
                </a:rPr>
                <a:t>Étape 2</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rial"/>
                  <a:ea typeface="MS PGothic" pitchFamily="34" charset="-128"/>
                </a:rPr>
                <a:t>Suivi des solutions adoptées lors de la dernière réunion</a:t>
              </a:r>
            </a:p>
          </p:txBody>
        </p:sp>
        <p:sp>
          <p:nvSpPr>
            <p:cNvPr id="14" name="TextBox 13">
              <a:extLst>
                <a:ext uri="{FF2B5EF4-FFF2-40B4-BE49-F238E27FC236}">
                  <a16:creationId xmlns:a16="http://schemas.microsoft.com/office/drawing/2014/main" id="{B5D8F3F1-EA7D-0BB6-9A43-36EEC4E8C892}"/>
                </a:ext>
              </a:extLst>
            </p:cNvPr>
            <p:cNvSpPr txBox="1"/>
            <p:nvPr/>
          </p:nvSpPr>
          <p:spPr>
            <a:xfrm>
              <a:off x="5590059" y="4713492"/>
              <a:ext cx="1941285" cy="1692771"/>
            </a:xfrm>
            <a:prstGeom prst="rect">
              <a:avLst/>
            </a:prstGeom>
            <a:noFill/>
          </p:spPr>
          <p:txBody>
            <a:bodyPr wrap="square">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a:ea typeface="MS PGothic" pitchFamily="34" charset="-128"/>
                </a:rPr>
                <a:t>Étape 3</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rial"/>
                  <a:ea typeface="MS PGothic" pitchFamily="34" charset="-128"/>
                </a:rPr>
                <a:t>Donner à chacun la possibilité d'ajouter des points à l'ordre du jour</a:t>
              </a:r>
            </a:p>
          </p:txBody>
        </p:sp>
        <p:sp>
          <p:nvSpPr>
            <p:cNvPr id="15" name="TextBox 14">
              <a:extLst>
                <a:ext uri="{FF2B5EF4-FFF2-40B4-BE49-F238E27FC236}">
                  <a16:creationId xmlns:a16="http://schemas.microsoft.com/office/drawing/2014/main" id="{0D77ECF5-6E5F-3E44-966B-CA664B7B7DA7}"/>
                </a:ext>
              </a:extLst>
            </p:cNvPr>
            <p:cNvSpPr txBox="1"/>
            <p:nvPr/>
          </p:nvSpPr>
          <p:spPr>
            <a:xfrm>
              <a:off x="7962098" y="4713492"/>
              <a:ext cx="1941285" cy="1384995"/>
            </a:xfrm>
            <a:prstGeom prst="rect">
              <a:avLst/>
            </a:prstGeom>
            <a:noFill/>
          </p:spPr>
          <p:txBody>
            <a:bodyPr wrap="square">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a:ea typeface="MS PGothic" pitchFamily="34" charset="-128"/>
                </a:rPr>
                <a:t>Étape 4</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rial"/>
                  <a:ea typeface="MS PGothic" pitchFamily="34" charset="-128"/>
                </a:rPr>
                <a:t>Profitez du temps passé en famille, amusez-vous !</a:t>
              </a:r>
            </a:p>
          </p:txBody>
        </p:sp>
      </p:grpSp>
      <p:cxnSp>
        <p:nvCxnSpPr>
          <p:cNvPr id="22" name="Straight Arrow Connector 21">
            <a:extLst>
              <a:ext uri="{FF2B5EF4-FFF2-40B4-BE49-F238E27FC236}">
                <a16:creationId xmlns:a16="http://schemas.microsoft.com/office/drawing/2014/main" id="{0651D0BD-0FF0-7865-6566-76B9CF63AF2B}"/>
              </a:ext>
            </a:extLst>
          </p:cNvPr>
          <p:cNvCxnSpPr/>
          <p:nvPr/>
        </p:nvCxnSpPr>
        <p:spPr>
          <a:xfrm>
            <a:off x="493486" y="2553415"/>
            <a:ext cx="10860314" cy="0"/>
          </a:xfrm>
          <a:prstGeom prst="straightConnector1">
            <a:avLst/>
          </a:prstGeom>
          <a:ln w="28575">
            <a:solidFill>
              <a:schemeClr val="accent3">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7" name="Speech Bubble: Rectangle with Corners Rounded 16">
            <a:extLst>
              <a:ext uri="{FF2B5EF4-FFF2-40B4-BE49-F238E27FC236}">
                <a16:creationId xmlns:a16="http://schemas.microsoft.com/office/drawing/2014/main" id="{0FDBEF86-C4EF-A5B0-9EB6-76F9BA6A1233}"/>
              </a:ext>
            </a:extLst>
          </p:cNvPr>
          <p:cNvSpPr/>
          <p:nvPr/>
        </p:nvSpPr>
        <p:spPr>
          <a:xfrm>
            <a:off x="1030514" y="2061029"/>
            <a:ext cx="1469809" cy="984772"/>
          </a:xfrm>
          <a:prstGeom prst="wedgeRoundRectCallout">
            <a:avLst/>
          </a:prstGeom>
          <a:solidFill>
            <a:schemeClr val="accent3">
              <a:lumMod val="20000"/>
              <a:lumOff val="80000"/>
            </a:schemeClr>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peech Bubble: Rectangle with Corners Rounded 17">
            <a:extLst>
              <a:ext uri="{FF2B5EF4-FFF2-40B4-BE49-F238E27FC236}">
                <a16:creationId xmlns:a16="http://schemas.microsoft.com/office/drawing/2014/main" id="{273E5F37-7C3C-906E-1850-23AB479201F7}"/>
              </a:ext>
            </a:extLst>
          </p:cNvPr>
          <p:cNvSpPr/>
          <p:nvPr/>
        </p:nvSpPr>
        <p:spPr>
          <a:xfrm>
            <a:off x="3773714" y="2061029"/>
            <a:ext cx="1469809" cy="984772"/>
          </a:xfrm>
          <a:prstGeom prst="wedgeRoundRectCallout">
            <a:avLst/>
          </a:prstGeom>
          <a:solidFill>
            <a:schemeClr val="accent3">
              <a:lumMod val="20000"/>
              <a:lumOff val="80000"/>
            </a:schemeClr>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peech Bubble: Rectangle with Corners Rounded 18">
            <a:extLst>
              <a:ext uri="{FF2B5EF4-FFF2-40B4-BE49-F238E27FC236}">
                <a16:creationId xmlns:a16="http://schemas.microsoft.com/office/drawing/2014/main" id="{3EB01244-4991-984E-7142-BD70331E2CAF}"/>
              </a:ext>
            </a:extLst>
          </p:cNvPr>
          <p:cNvSpPr/>
          <p:nvPr/>
        </p:nvSpPr>
        <p:spPr>
          <a:xfrm>
            <a:off x="6516914" y="2061029"/>
            <a:ext cx="1469809" cy="984772"/>
          </a:xfrm>
          <a:prstGeom prst="wedgeRoundRectCallout">
            <a:avLst/>
          </a:prstGeom>
          <a:solidFill>
            <a:schemeClr val="accent3">
              <a:lumMod val="20000"/>
              <a:lumOff val="80000"/>
            </a:schemeClr>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peech Bubble: Rectangle with Corners Rounded 22">
            <a:extLst>
              <a:ext uri="{FF2B5EF4-FFF2-40B4-BE49-F238E27FC236}">
                <a16:creationId xmlns:a16="http://schemas.microsoft.com/office/drawing/2014/main" id="{9C8BA6B9-20B5-D9C9-75FA-C031D4281B37}"/>
              </a:ext>
            </a:extLst>
          </p:cNvPr>
          <p:cNvSpPr/>
          <p:nvPr/>
        </p:nvSpPr>
        <p:spPr>
          <a:xfrm>
            <a:off x="8905157" y="2061029"/>
            <a:ext cx="1469809" cy="984772"/>
          </a:xfrm>
          <a:prstGeom prst="wedgeRoundRectCallout">
            <a:avLst/>
          </a:prstGeom>
          <a:solidFill>
            <a:schemeClr val="accent3">
              <a:lumMod val="20000"/>
              <a:lumOff val="80000"/>
            </a:schemeClr>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747088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53B00-FB0F-26FA-31EC-A92709E79507}"/>
              </a:ext>
            </a:extLst>
          </p:cNvPr>
          <p:cNvSpPr>
            <a:spLocks noGrp="1"/>
          </p:cNvSpPr>
          <p:nvPr>
            <p:ph type="title"/>
          </p:nvPr>
        </p:nvSpPr>
        <p:spPr/>
        <p:txBody>
          <a:bodyPr/>
          <a:lstStyle/>
          <a:p>
            <a:r>
              <a:rPr lang="en-US" dirty="0">
                <a:latin typeface="+mj-lt"/>
              </a:rPr>
              <a:t>Réflexion</a:t>
            </a:r>
          </a:p>
        </p:txBody>
      </p:sp>
      <p:sp>
        <p:nvSpPr>
          <p:cNvPr id="13" name="Speech Bubble: Rectangle with Corners Rounded 12">
            <a:extLst>
              <a:ext uri="{FF2B5EF4-FFF2-40B4-BE49-F238E27FC236}">
                <a16:creationId xmlns:a16="http://schemas.microsoft.com/office/drawing/2014/main" id="{BB3F36FD-6B1B-59DA-7E8B-A76A64CC5BBD}"/>
              </a:ext>
            </a:extLst>
          </p:cNvPr>
          <p:cNvSpPr/>
          <p:nvPr/>
        </p:nvSpPr>
        <p:spPr>
          <a:xfrm>
            <a:off x="674857" y="1645644"/>
            <a:ext cx="3201015" cy="3231156"/>
          </a:xfrm>
          <a:prstGeom prst="wedgeRoundRectCallout">
            <a:avLst>
              <a:gd name="adj1" fmla="val -56685"/>
              <a:gd name="adj2" fmla="val -31201"/>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Pensez-vous que les règles familiales et les réunions de famille pourraient être des outils efficaces pour promouvoir un environnement protecteur et bienveillant ? </a:t>
            </a:r>
          </a:p>
        </p:txBody>
      </p:sp>
      <p:sp>
        <p:nvSpPr>
          <p:cNvPr id="16" name="Speech Bubble: Rectangle with Corners Rounded 15">
            <a:extLst>
              <a:ext uri="{FF2B5EF4-FFF2-40B4-BE49-F238E27FC236}">
                <a16:creationId xmlns:a16="http://schemas.microsoft.com/office/drawing/2014/main" id="{F1455A0B-6B5A-E0D3-2E6C-167BC48D3FE0}"/>
              </a:ext>
            </a:extLst>
          </p:cNvPr>
          <p:cNvSpPr/>
          <p:nvPr/>
        </p:nvSpPr>
        <p:spPr>
          <a:xfrm>
            <a:off x="4101401" y="1645644"/>
            <a:ext cx="3201015" cy="3231156"/>
          </a:xfrm>
          <a:prstGeom prst="wedgeRoundRectCallout">
            <a:avLst>
              <a:gd name="adj1" fmla="val -26759"/>
              <a:gd name="adj2" fmla="val -57704"/>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Pensez-vous à des familles avec lesquelles vous travaillez et avec lesquelles vous aimeriez utiliser ces techniques ? Quel type de famille pourrait bénéficier le plus de ces techniques ?</a:t>
            </a:r>
          </a:p>
        </p:txBody>
      </p:sp>
      <p:sp>
        <p:nvSpPr>
          <p:cNvPr id="17" name="Speech Bubble: Rectangle with Corners Rounded 16">
            <a:extLst>
              <a:ext uri="{FF2B5EF4-FFF2-40B4-BE49-F238E27FC236}">
                <a16:creationId xmlns:a16="http://schemas.microsoft.com/office/drawing/2014/main" id="{F6439DB6-74BE-8626-CE58-77AD03F7017D}"/>
              </a:ext>
            </a:extLst>
          </p:cNvPr>
          <p:cNvSpPr/>
          <p:nvPr/>
        </p:nvSpPr>
        <p:spPr>
          <a:xfrm>
            <a:off x="7489525" y="1645644"/>
            <a:ext cx="3201015" cy="3231156"/>
          </a:xfrm>
          <a:prstGeom prst="wedgeRoundRectCallout">
            <a:avLst>
              <a:gd name="adj1" fmla="val -21318"/>
              <a:gd name="adj2" fmla="val 62233"/>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Y a-t-il des adaptations à apporter à ces techniques pour les rendre appropriées et efficaces dans ce contexte ? </a:t>
            </a:r>
          </a:p>
        </p:txBody>
      </p:sp>
      <p:grpSp>
        <p:nvGrpSpPr>
          <p:cNvPr id="18" name="Google Shape;314;p4">
            <a:extLst>
              <a:ext uri="{FF2B5EF4-FFF2-40B4-BE49-F238E27FC236}">
                <a16:creationId xmlns:a16="http://schemas.microsoft.com/office/drawing/2014/main" id="{3DFE7408-CB7B-9A12-7563-9CD8A3A2E2DA}"/>
              </a:ext>
            </a:extLst>
          </p:cNvPr>
          <p:cNvGrpSpPr/>
          <p:nvPr/>
        </p:nvGrpSpPr>
        <p:grpSpPr>
          <a:xfrm>
            <a:off x="9049351" y="4169646"/>
            <a:ext cx="2501900" cy="1623811"/>
            <a:chOff x="3400707" y="1772174"/>
            <a:chExt cx="5758105" cy="3737192"/>
          </a:xfrm>
          <a:solidFill>
            <a:schemeClr val="accent3">
              <a:lumMod val="75000"/>
            </a:schemeClr>
          </a:solidFill>
        </p:grpSpPr>
        <p:sp>
          <p:nvSpPr>
            <p:cNvPr id="19" name="Google Shape;315;p4">
              <a:extLst>
                <a:ext uri="{FF2B5EF4-FFF2-40B4-BE49-F238E27FC236}">
                  <a16:creationId xmlns:a16="http://schemas.microsoft.com/office/drawing/2014/main" id="{B8225D78-7F0C-9EE4-BD85-265D4DB7729E}"/>
                </a:ext>
              </a:extLst>
            </p:cNvPr>
            <p:cNvSpPr/>
            <p:nvPr/>
          </p:nvSpPr>
          <p:spPr>
            <a:xfrm>
              <a:off x="3400707"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20" name="Google Shape;316;p4">
              <a:extLst>
                <a:ext uri="{FF2B5EF4-FFF2-40B4-BE49-F238E27FC236}">
                  <a16:creationId xmlns:a16="http://schemas.microsoft.com/office/drawing/2014/main" id="{9CF65EDA-3B0F-8370-978B-6E1D650DAA79}"/>
                </a:ext>
              </a:extLst>
            </p:cNvPr>
            <p:cNvSpPr/>
            <p:nvPr/>
          </p:nvSpPr>
          <p:spPr>
            <a:xfrm>
              <a:off x="7746572"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21" name="Google Shape;317;p4">
              <a:extLst>
                <a:ext uri="{FF2B5EF4-FFF2-40B4-BE49-F238E27FC236}">
                  <a16:creationId xmlns:a16="http://schemas.microsoft.com/office/drawing/2014/main" id="{5B7E2966-9788-AD15-A77F-33A1342E3795}"/>
                </a:ext>
              </a:extLst>
            </p:cNvPr>
            <p:cNvSpPr/>
            <p:nvPr/>
          </p:nvSpPr>
          <p:spPr>
            <a:xfrm>
              <a:off x="3400707"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22" name="Google Shape;318;p4">
              <a:extLst>
                <a:ext uri="{FF2B5EF4-FFF2-40B4-BE49-F238E27FC236}">
                  <a16:creationId xmlns:a16="http://schemas.microsoft.com/office/drawing/2014/main" id="{70935AEF-FD16-7583-9CC3-F42DDA6ADACF}"/>
                </a:ext>
              </a:extLst>
            </p:cNvPr>
            <p:cNvSpPr/>
            <p:nvPr/>
          </p:nvSpPr>
          <p:spPr>
            <a:xfrm>
              <a:off x="7822921"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23" name="Google Shape;319;p4">
              <a:extLst>
                <a:ext uri="{FF2B5EF4-FFF2-40B4-BE49-F238E27FC236}">
                  <a16:creationId xmlns:a16="http://schemas.microsoft.com/office/drawing/2014/main" id="{E758E15B-9AD1-4EDE-DE95-D73BCBABD602}"/>
                </a:ext>
              </a:extLst>
            </p:cNvPr>
            <p:cNvSpPr/>
            <p:nvPr/>
          </p:nvSpPr>
          <p:spPr>
            <a:xfrm>
              <a:off x="4351095" y="2702772"/>
              <a:ext cx="771005"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24" name="Google Shape;320;p4">
              <a:extLst>
                <a:ext uri="{FF2B5EF4-FFF2-40B4-BE49-F238E27FC236}">
                  <a16:creationId xmlns:a16="http://schemas.microsoft.com/office/drawing/2014/main" id="{3BC2BCA0-6EC0-F615-9F39-118E7EA9896F}"/>
                </a:ext>
              </a:extLst>
            </p:cNvPr>
            <p:cNvSpPr/>
            <p:nvPr/>
          </p:nvSpPr>
          <p:spPr>
            <a:xfrm flipH="1">
              <a:off x="7347577" y="2785543"/>
              <a:ext cx="950687"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25" name="Google Shape;321;p4">
              <a:extLst>
                <a:ext uri="{FF2B5EF4-FFF2-40B4-BE49-F238E27FC236}">
                  <a16:creationId xmlns:a16="http://schemas.microsoft.com/office/drawing/2014/main" id="{50172547-C578-A380-193E-B8009DA70930}"/>
                </a:ext>
              </a:extLst>
            </p:cNvPr>
            <p:cNvSpPr/>
            <p:nvPr/>
          </p:nvSpPr>
          <p:spPr>
            <a:xfrm>
              <a:off x="5001335" y="1772174"/>
              <a:ext cx="1524000" cy="1175183"/>
            </a:xfrm>
            <a:prstGeom prst="wedgeRoundRectCallo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26" name="Google Shape;322;p4">
              <a:extLst>
                <a:ext uri="{FF2B5EF4-FFF2-40B4-BE49-F238E27FC236}">
                  <a16:creationId xmlns:a16="http://schemas.microsoft.com/office/drawing/2014/main" id="{D8C1543A-D5F7-301A-D01D-7E96141F0AE0}"/>
                </a:ext>
              </a:extLst>
            </p:cNvPr>
            <p:cNvSpPr/>
            <p:nvPr/>
          </p:nvSpPr>
          <p:spPr>
            <a:xfrm>
              <a:off x="6034184" y="2500682"/>
              <a:ext cx="1524000" cy="1175183"/>
            </a:xfrm>
            <a:prstGeom prst="wedgeRoundRectCallout">
              <a:avLst>
                <a:gd name="adj1" fmla="val 59833"/>
                <a:gd name="adj2" fmla="val 21866"/>
                <a:gd name="adj3" fmla="val 16667"/>
              </a:avLst>
            </a:prstGeom>
            <a:grp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4741091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1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9A2A1"/>
              </a:buClr>
              <a:buSzPts val="3200"/>
              <a:buFont typeface="Arial"/>
              <a:buNone/>
            </a:pPr>
            <a:r>
              <a:rPr lang="en-US" dirty="0">
                <a:latin typeface="+mj-lt"/>
              </a:rPr>
              <a:t>Points clés de l'apprentissage</a:t>
            </a:r>
          </a:p>
        </p:txBody>
      </p:sp>
      <p:sp>
        <p:nvSpPr>
          <p:cNvPr id="533" name="Google Shape;533;p18"/>
          <p:cNvSpPr txBox="1"/>
          <p:nvPr/>
        </p:nvSpPr>
        <p:spPr>
          <a:xfrm>
            <a:off x="1885127" y="3511532"/>
            <a:ext cx="3422359" cy="1323399"/>
          </a:xfrm>
          <a:prstGeom prst="rect">
            <a:avLst/>
          </a:prstGeom>
          <a:noFill/>
          <a:ln>
            <a:noFill/>
          </a:ln>
        </p:spPr>
        <p:txBody>
          <a:bodyPr spcFirstLastPara="1" wrap="square" lIns="91425" tIns="45700" rIns="91425" bIns="45700" anchor="t" anchorCtr="0">
            <a:spAutoFit/>
          </a:bodyPr>
          <a:lstStyle/>
          <a:p>
            <a:pPr marR="0" lvl="0" algn="ctr" defTabSz="914400" rtl="0" eaLnBrk="1" fontAlgn="auto" latinLnBrk="0" hangingPunct="1">
              <a:lnSpc>
                <a:spcPct val="100000"/>
              </a:lnSpc>
              <a:spcBef>
                <a:spcPts val="0"/>
              </a:spcBef>
              <a:spcAft>
                <a:spcPts val="0"/>
              </a:spcAft>
              <a:buClr>
                <a:srgbClr val="000000"/>
              </a:buClr>
              <a:buSzPts val="1400"/>
              <a:tabLst/>
              <a:defRPr/>
            </a:pPr>
            <a:r>
              <a:rPr lang="en-US" sz="2000" b="0" i="0" u="none" strike="noStrike" baseline="0" dirty="0">
                <a:solidFill>
                  <a:srgbClr val="000000"/>
                </a:solidFill>
                <a:latin typeface="+mj-lt"/>
                <a:cs typeface="Calibri" panose="020F0502020204030204" pitchFamily="34" charset="0"/>
              </a:rPr>
              <a:t>L'établissement de règles et d'accords familiaux favorise un environnement prévisible et sûr pour les enfants.</a:t>
            </a:r>
          </a:p>
        </p:txBody>
      </p:sp>
      <p:sp>
        <p:nvSpPr>
          <p:cNvPr id="534" name="Google Shape;534;p18"/>
          <p:cNvSpPr txBox="1"/>
          <p:nvPr/>
        </p:nvSpPr>
        <p:spPr>
          <a:xfrm>
            <a:off x="6304184" y="3511532"/>
            <a:ext cx="4003903" cy="1738897"/>
          </a:xfrm>
          <a:prstGeom prst="rect">
            <a:avLst/>
          </a:prstGeom>
          <a:noFill/>
          <a:ln>
            <a:noFill/>
          </a:ln>
        </p:spPr>
        <p:txBody>
          <a:bodyPr spcFirstLastPara="1" wrap="square" lIns="91425" tIns="45700" rIns="91425" bIns="45700" anchor="t" anchorCtr="0">
            <a:spAutoFit/>
          </a:bodyPr>
          <a:lstStyle/>
          <a:p>
            <a:pPr algn="ctr">
              <a:lnSpc>
                <a:spcPct val="107000"/>
              </a:lnSpc>
            </a:pPr>
            <a:r>
              <a:rPr lang="en-US" sz="2000" dirty="0">
                <a:latin typeface="+mj-lt"/>
                <a:cs typeface="Calibri" panose="020F0502020204030204" pitchFamily="34" charset="0"/>
              </a:rPr>
              <a:t>Les quatre étapes peuvent être utilisées pour soutenir les </a:t>
            </a:r>
            <a:r>
              <a:rPr lang="en-US" sz="2000" b="0" i="0" u="none" strike="noStrike" baseline="0" dirty="0">
                <a:solidFill>
                  <a:srgbClr val="000000"/>
                </a:solidFill>
                <a:latin typeface="+mj-lt"/>
                <a:cs typeface="Calibri" panose="020F0502020204030204" pitchFamily="34" charset="0"/>
              </a:rPr>
              <a:t>réunions de famille qui maintiennent les lignes de communication ouvertes et favorisent la résolution collaborative des problèmes.</a:t>
            </a:r>
          </a:p>
        </p:txBody>
      </p:sp>
      <p:sp>
        <p:nvSpPr>
          <p:cNvPr id="535" name="Google Shape;535;p18"/>
          <p:cNvSpPr/>
          <p:nvPr/>
        </p:nvSpPr>
        <p:spPr>
          <a:xfrm>
            <a:off x="3070527" y="2096472"/>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536" name="Google Shape;536;p18"/>
          <p:cNvSpPr/>
          <p:nvPr/>
        </p:nvSpPr>
        <p:spPr>
          <a:xfrm>
            <a:off x="7780355" y="2098684"/>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Tree>
    <p:extLst>
      <p:ext uri="{BB962C8B-B14F-4D97-AF65-F5344CB8AC3E}">
        <p14:creationId xmlns:p14="http://schemas.microsoft.com/office/powerpoint/2010/main" val="19603057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19" name="Title 18">
            <a:extLst>
              <a:ext uri="{FF2B5EF4-FFF2-40B4-BE49-F238E27FC236}">
                <a16:creationId xmlns:a16="http://schemas.microsoft.com/office/drawing/2014/main" id="{158F983B-67A5-1618-B5ED-DAB1DF981F63}"/>
              </a:ext>
            </a:extLst>
          </p:cNvPr>
          <p:cNvSpPr>
            <a:spLocks noGrp="1"/>
          </p:cNvSpPr>
          <p:nvPr>
            <p:ph type="title"/>
          </p:nvPr>
        </p:nvSpPr>
        <p:spPr/>
        <p:txBody>
          <a:bodyPr/>
          <a:lstStyle/>
          <a:p>
            <a:r>
              <a:rPr lang="en-CA" sz="2400" b="1" dirty="0">
                <a:solidFill>
                  <a:schemeClr val="bg1"/>
                </a:solidFill>
                <a:latin typeface="Garamond"/>
              </a:rPr>
              <a:t>SESSION 6</a:t>
            </a:r>
            <a:br>
              <a:rPr lang="en-CA" sz="2400" b="1" dirty="0">
                <a:solidFill>
                  <a:schemeClr val="bg1"/>
                </a:solidFill>
                <a:latin typeface="Garamond"/>
              </a:rPr>
            </a:br>
            <a:br>
              <a:rPr lang="en-CA" b="1" dirty="0">
                <a:solidFill>
                  <a:schemeClr val="bg1"/>
                </a:solidFill>
                <a:latin typeface="Garamond"/>
              </a:rPr>
            </a:br>
            <a:r>
              <a:rPr lang="en-US" sz="5400" b="1" dirty="0">
                <a:solidFill>
                  <a:schemeClr val="bg1"/>
                </a:solidFill>
                <a:latin typeface="Garamond"/>
              </a:rPr>
              <a:t>Stratégies de discipline non violente pour les aidants </a:t>
            </a:r>
            <a:endParaRPr lang="en-US" dirty="0"/>
          </a:p>
        </p:txBody>
      </p:sp>
      <p:grpSp>
        <p:nvGrpSpPr>
          <p:cNvPr id="52" name="Group 51">
            <a:extLst>
              <a:ext uri="{FF2B5EF4-FFF2-40B4-BE49-F238E27FC236}">
                <a16:creationId xmlns:a16="http://schemas.microsoft.com/office/drawing/2014/main" id="{188B52E2-3E4D-0EF3-4EDF-80F55EAF3702}"/>
              </a:ext>
            </a:extLst>
          </p:cNvPr>
          <p:cNvGrpSpPr/>
          <p:nvPr/>
        </p:nvGrpSpPr>
        <p:grpSpPr>
          <a:xfrm>
            <a:off x="10370496" y="683335"/>
            <a:ext cx="937477" cy="1121659"/>
            <a:chOff x="2780231" y="3039417"/>
            <a:chExt cx="1162307" cy="1390660"/>
          </a:xfrm>
          <a:solidFill>
            <a:schemeClr val="bg1"/>
          </a:solidFill>
        </p:grpSpPr>
        <p:sp>
          <p:nvSpPr>
            <p:cNvPr id="53" name="Rectangle 52">
              <a:extLst>
                <a:ext uri="{FF2B5EF4-FFF2-40B4-BE49-F238E27FC236}">
                  <a16:creationId xmlns:a16="http://schemas.microsoft.com/office/drawing/2014/main" id="{6991D9A3-357A-3A59-A67E-B3D3E98D3040}"/>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lowchart: Stored Data 53">
              <a:extLst>
                <a:ext uri="{FF2B5EF4-FFF2-40B4-BE49-F238E27FC236}">
                  <a16:creationId xmlns:a16="http://schemas.microsoft.com/office/drawing/2014/main" id="{6FE32890-8443-866F-2428-B77A3F6B134C}"/>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lowchart: Stored Data 54">
              <a:extLst>
                <a:ext uri="{FF2B5EF4-FFF2-40B4-BE49-F238E27FC236}">
                  <a16:creationId xmlns:a16="http://schemas.microsoft.com/office/drawing/2014/main" id="{04B4CCAC-0EB3-8885-34D4-ED11426FD4B4}"/>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A476B943-7090-9188-4104-74435B06E3DF}"/>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Isosceles Triangle 56">
              <a:extLst>
                <a:ext uri="{FF2B5EF4-FFF2-40B4-BE49-F238E27FC236}">
                  <a16:creationId xmlns:a16="http://schemas.microsoft.com/office/drawing/2014/main" id="{82DF01FD-24E3-B69F-7A6B-886E3E1EBF8C}"/>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81B91BF8-6A8A-49C7-38C2-471548B44845}"/>
              </a:ext>
            </a:extLst>
          </p:cNvPr>
          <p:cNvGrpSpPr/>
          <p:nvPr/>
        </p:nvGrpSpPr>
        <p:grpSpPr>
          <a:xfrm>
            <a:off x="10559387" y="900943"/>
            <a:ext cx="497874" cy="668226"/>
            <a:chOff x="5438539" y="7646118"/>
            <a:chExt cx="814830" cy="1093633"/>
          </a:xfrm>
          <a:solidFill>
            <a:schemeClr val="accent3">
              <a:lumMod val="75000"/>
            </a:schemeClr>
          </a:solidFill>
        </p:grpSpPr>
        <p:sp>
          <p:nvSpPr>
            <p:cNvPr id="59" name="Round Same Side Corner Rectangle 21">
              <a:extLst>
                <a:ext uri="{FF2B5EF4-FFF2-40B4-BE49-F238E27FC236}">
                  <a16:creationId xmlns:a16="http://schemas.microsoft.com/office/drawing/2014/main" id="{7F96EE88-9BB1-9D88-999A-8399CC0E4091}"/>
                </a:ext>
              </a:extLst>
            </p:cNvPr>
            <p:cNvSpPr/>
            <p:nvPr/>
          </p:nvSpPr>
          <p:spPr>
            <a:xfrm>
              <a:off x="5440940" y="8395605"/>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D47FF0A4-553C-EBE2-04D5-66C09C0A296D}"/>
                </a:ext>
              </a:extLst>
            </p:cNvPr>
            <p:cNvSpPr/>
            <p:nvPr/>
          </p:nvSpPr>
          <p:spPr>
            <a:xfrm>
              <a:off x="5438539" y="8011964"/>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ound Same Side Corner Rectangle 23">
              <a:extLst>
                <a:ext uri="{FF2B5EF4-FFF2-40B4-BE49-F238E27FC236}">
                  <a16:creationId xmlns:a16="http://schemas.microsoft.com/office/drawing/2014/main" id="{F5D85630-0CCF-F847-FC9F-3AEDFBE12FD9}"/>
                </a:ext>
              </a:extLst>
            </p:cNvPr>
            <p:cNvSpPr/>
            <p:nvPr/>
          </p:nvSpPr>
          <p:spPr>
            <a:xfrm>
              <a:off x="5928360" y="8029758"/>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9F3D2E4C-2701-FB33-A46A-A7D86A996EC8}"/>
                </a:ext>
              </a:extLst>
            </p:cNvPr>
            <p:cNvSpPr/>
            <p:nvPr/>
          </p:nvSpPr>
          <p:spPr>
            <a:xfrm>
              <a:off x="5925959" y="7646118"/>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ound Same Side Corner Rectangle 25">
              <a:extLst>
                <a:ext uri="{FF2B5EF4-FFF2-40B4-BE49-F238E27FC236}">
                  <a16:creationId xmlns:a16="http://schemas.microsoft.com/office/drawing/2014/main" id="{A7F8BB0C-F668-52DE-7EFC-178CB4AC3935}"/>
                </a:ext>
              </a:extLst>
            </p:cNvPr>
            <p:cNvSpPr/>
            <p:nvPr/>
          </p:nvSpPr>
          <p:spPr>
            <a:xfrm rot="12859561">
              <a:off x="5864557" y="8125814"/>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ound Same Side Corner Rectangle 26">
              <a:extLst>
                <a:ext uri="{FF2B5EF4-FFF2-40B4-BE49-F238E27FC236}">
                  <a16:creationId xmlns:a16="http://schemas.microsoft.com/office/drawing/2014/main" id="{7A3ED9A8-1FF3-85B0-91AC-C8AD1489D6A0}"/>
                </a:ext>
              </a:extLst>
            </p:cNvPr>
            <p:cNvSpPr/>
            <p:nvPr/>
          </p:nvSpPr>
          <p:spPr>
            <a:xfrm rot="14101202">
              <a:off x="5757134" y="8268990"/>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A647EE85-05CE-E82C-B07B-10C352B972B3}"/>
              </a:ext>
            </a:extLst>
          </p:cNvPr>
          <p:cNvGrpSpPr/>
          <p:nvPr/>
        </p:nvGrpSpPr>
        <p:grpSpPr>
          <a:xfrm>
            <a:off x="7722553" y="683335"/>
            <a:ext cx="937477" cy="1121659"/>
            <a:chOff x="678442" y="1567255"/>
            <a:chExt cx="937477" cy="1121659"/>
          </a:xfrm>
          <a:solidFill>
            <a:schemeClr val="bg1"/>
          </a:solidFill>
        </p:grpSpPr>
        <p:grpSp>
          <p:nvGrpSpPr>
            <p:cNvPr id="66" name="Group 65">
              <a:extLst>
                <a:ext uri="{FF2B5EF4-FFF2-40B4-BE49-F238E27FC236}">
                  <a16:creationId xmlns:a16="http://schemas.microsoft.com/office/drawing/2014/main" id="{C5AEF505-EDF2-56C1-9F23-B2B8BFCFCA11}"/>
                </a:ext>
              </a:extLst>
            </p:cNvPr>
            <p:cNvGrpSpPr/>
            <p:nvPr/>
          </p:nvGrpSpPr>
          <p:grpSpPr>
            <a:xfrm>
              <a:off x="678442" y="1567255"/>
              <a:ext cx="937477" cy="1121659"/>
              <a:chOff x="2780231" y="3039417"/>
              <a:chExt cx="1162307" cy="1390660"/>
            </a:xfrm>
            <a:grpFill/>
          </p:grpSpPr>
          <p:sp>
            <p:nvSpPr>
              <p:cNvPr id="71" name="Rectangle 70">
                <a:extLst>
                  <a:ext uri="{FF2B5EF4-FFF2-40B4-BE49-F238E27FC236}">
                    <a16:creationId xmlns:a16="http://schemas.microsoft.com/office/drawing/2014/main" id="{D42AFCCD-05AE-F739-A0D5-95E4B6614482}"/>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lowchart: Stored Data 71">
                <a:extLst>
                  <a:ext uri="{FF2B5EF4-FFF2-40B4-BE49-F238E27FC236}">
                    <a16:creationId xmlns:a16="http://schemas.microsoft.com/office/drawing/2014/main" id="{E41E5A3B-6140-649E-6D3D-1FE6377A0DAD}"/>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lowchart: Stored Data 72">
                <a:extLst>
                  <a:ext uri="{FF2B5EF4-FFF2-40B4-BE49-F238E27FC236}">
                    <a16:creationId xmlns:a16="http://schemas.microsoft.com/office/drawing/2014/main" id="{8F104ACA-DB69-E109-12EC-1DE7AE5A55C9}"/>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722DB857-F703-6CA8-D0E3-6909FF4B0836}"/>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Isosceles Triangle 74">
                <a:extLst>
                  <a:ext uri="{FF2B5EF4-FFF2-40B4-BE49-F238E27FC236}">
                    <a16:creationId xmlns:a16="http://schemas.microsoft.com/office/drawing/2014/main" id="{8EA351A4-F8BD-FE68-116B-0D6EE3D4DD36}"/>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213591E6-1BAD-BFF8-171A-8D668C3F8A7C}"/>
                </a:ext>
              </a:extLst>
            </p:cNvPr>
            <p:cNvGrpSpPr/>
            <p:nvPr/>
          </p:nvGrpSpPr>
          <p:grpSpPr>
            <a:xfrm>
              <a:off x="820591" y="1847754"/>
              <a:ext cx="633925" cy="581856"/>
              <a:chOff x="7619849" y="5297373"/>
              <a:chExt cx="500332" cy="459236"/>
            </a:xfrm>
            <a:grpFill/>
          </p:grpSpPr>
          <p:sp>
            <p:nvSpPr>
              <p:cNvPr id="69" name="Trapezoid 68">
                <a:extLst>
                  <a:ext uri="{FF2B5EF4-FFF2-40B4-BE49-F238E27FC236}">
                    <a16:creationId xmlns:a16="http://schemas.microsoft.com/office/drawing/2014/main" id="{6E19D625-48ED-BAA8-41C1-C7C86DC9B9D0}"/>
                  </a:ext>
                </a:extLst>
              </p:cNvPr>
              <p:cNvSpPr/>
              <p:nvPr/>
            </p:nvSpPr>
            <p:spPr>
              <a:xfrm>
                <a:off x="7619849" y="5297373"/>
                <a:ext cx="500332" cy="200981"/>
              </a:xfrm>
              <a:prstGeom prst="trapezoi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F436E48B-5033-8E24-4C24-AEF20778D87F}"/>
                  </a:ext>
                </a:extLst>
              </p:cNvPr>
              <p:cNvSpPr/>
              <p:nvPr/>
            </p:nvSpPr>
            <p:spPr>
              <a:xfrm>
                <a:off x="7663186" y="5498354"/>
                <a:ext cx="413659" cy="25825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Heart 67">
              <a:extLst>
                <a:ext uri="{FF2B5EF4-FFF2-40B4-BE49-F238E27FC236}">
                  <a16:creationId xmlns:a16="http://schemas.microsoft.com/office/drawing/2014/main" id="{EE619A97-1F4B-F2D2-6063-318E7637494E}"/>
                </a:ext>
              </a:extLst>
            </p:cNvPr>
            <p:cNvSpPr/>
            <p:nvPr/>
          </p:nvSpPr>
          <p:spPr>
            <a:xfrm>
              <a:off x="1004668" y="2053550"/>
              <a:ext cx="285023" cy="254645"/>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686B4DE9-DAF9-E614-556B-1137758210CF}"/>
              </a:ext>
            </a:extLst>
          </p:cNvPr>
          <p:cNvGrpSpPr/>
          <p:nvPr/>
        </p:nvGrpSpPr>
        <p:grpSpPr>
          <a:xfrm>
            <a:off x="9058726" y="683335"/>
            <a:ext cx="937477" cy="1121659"/>
            <a:chOff x="548251" y="3024358"/>
            <a:chExt cx="937477" cy="1121659"/>
          </a:xfrm>
          <a:solidFill>
            <a:schemeClr val="bg1"/>
          </a:solidFill>
        </p:grpSpPr>
        <p:grpSp>
          <p:nvGrpSpPr>
            <p:cNvPr id="77" name="Group 76">
              <a:extLst>
                <a:ext uri="{FF2B5EF4-FFF2-40B4-BE49-F238E27FC236}">
                  <a16:creationId xmlns:a16="http://schemas.microsoft.com/office/drawing/2014/main" id="{90EA78CC-16EE-C4A0-4E0A-8661E9378AE3}"/>
                </a:ext>
              </a:extLst>
            </p:cNvPr>
            <p:cNvGrpSpPr/>
            <p:nvPr/>
          </p:nvGrpSpPr>
          <p:grpSpPr>
            <a:xfrm>
              <a:off x="548251" y="3024358"/>
              <a:ext cx="937477" cy="1121659"/>
              <a:chOff x="2780231" y="3039417"/>
              <a:chExt cx="1162307" cy="1390660"/>
            </a:xfrm>
            <a:grpFill/>
          </p:grpSpPr>
          <p:sp>
            <p:nvSpPr>
              <p:cNvPr id="87" name="Rectangle 86">
                <a:extLst>
                  <a:ext uri="{FF2B5EF4-FFF2-40B4-BE49-F238E27FC236}">
                    <a16:creationId xmlns:a16="http://schemas.microsoft.com/office/drawing/2014/main" id="{96BAE961-DFF9-A639-C022-FAE38D303B11}"/>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Flowchart: Stored Data 87">
                <a:extLst>
                  <a:ext uri="{FF2B5EF4-FFF2-40B4-BE49-F238E27FC236}">
                    <a16:creationId xmlns:a16="http://schemas.microsoft.com/office/drawing/2014/main" id="{F6923828-F5B5-287E-B9D7-199CDA991694}"/>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lowchart: Stored Data 88">
                <a:extLst>
                  <a:ext uri="{FF2B5EF4-FFF2-40B4-BE49-F238E27FC236}">
                    <a16:creationId xmlns:a16="http://schemas.microsoft.com/office/drawing/2014/main" id="{87192E68-3602-D931-94C0-91B38B10B49B}"/>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a:extLst>
                  <a:ext uri="{FF2B5EF4-FFF2-40B4-BE49-F238E27FC236}">
                    <a16:creationId xmlns:a16="http://schemas.microsoft.com/office/drawing/2014/main" id="{A34A6BC4-0672-F04C-5D3F-5403CE11F5F7}"/>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Isosceles Triangle 90">
                <a:extLst>
                  <a:ext uri="{FF2B5EF4-FFF2-40B4-BE49-F238E27FC236}">
                    <a16:creationId xmlns:a16="http://schemas.microsoft.com/office/drawing/2014/main" id="{2538794A-9D3E-BFE1-835A-DBC2CF82940C}"/>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E40AD424-75A7-3A8B-5A15-33B802A5BFD4}"/>
                </a:ext>
              </a:extLst>
            </p:cNvPr>
            <p:cNvGrpSpPr/>
            <p:nvPr/>
          </p:nvGrpSpPr>
          <p:grpSpPr>
            <a:xfrm>
              <a:off x="722202" y="3250645"/>
              <a:ext cx="547216" cy="690061"/>
              <a:chOff x="8440399" y="3758191"/>
              <a:chExt cx="648257" cy="817478"/>
            </a:xfrm>
            <a:grpFill/>
          </p:grpSpPr>
          <p:grpSp>
            <p:nvGrpSpPr>
              <p:cNvPr id="79" name="Group 78">
                <a:extLst>
                  <a:ext uri="{FF2B5EF4-FFF2-40B4-BE49-F238E27FC236}">
                    <a16:creationId xmlns:a16="http://schemas.microsoft.com/office/drawing/2014/main" id="{D0F8E2DE-2EAD-9048-0BAE-C0E980B66F5B}"/>
                  </a:ext>
                </a:extLst>
              </p:cNvPr>
              <p:cNvGrpSpPr/>
              <p:nvPr/>
            </p:nvGrpSpPr>
            <p:grpSpPr>
              <a:xfrm>
                <a:off x="8835207" y="3758191"/>
                <a:ext cx="253449" cy="817478"/>
                <a:chOff x="4045582" y="1684320"/>
                <a:chExt cx="350098" cy="1129211"/>
              </a:xfrm>
              <a:grpFill/>
            </p:grpSpPr>
            <p:sp>
              <p:nvSpPr>
                <p:cNvPr id="85" name="Round Same Side Corner Rectangle 21">
                  <a:extLst>
                    <a:ext uri="{FF2B5EF4-FFF2-40B4-BE49-F238E27FC236}">
                      <a16:creationId xmlns:a16="http://schemas.microsoft.com/office/drawing/2014/main" id="{B32A27D9-241C-7F96-F4F2-44045551CC67}"/>
                    </a:ext>
                  </a:extLst>
                </p:cNvPr>
                <p:cNvSpPr/>
                <p:nvPr/>
              </p:nvSpPr>
              <p:spPr>
                <a:xfrm>
                  <a:off x="4045582" y="2069359"/>
                  <a:ext cx="350098" cy="744172"/>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22161E91-8960-ACE5-83AC-0DE1649CBBAA}"/>
                    </a:ext>
                  </a:extLst>
                </p:cNvPr>
                <p:cNvSpPr/>
                <p:nvPr/>
              </p:nvSpPr>
              <p:spPr>
                <a:xfrm>
                  <a:off x="4064379" y="1684320"/>
                  <a:ext cx="328890" cy="32889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0" name="Group 79">
                <a:extLst>
                  <a:ext uri="{FF2B5EF4-FFF2-40B4-BE49-F238E27FC236}">
                    <a16:creationId xmlns:a16="http://schemas.microsoft.com/office/drawing/2014/main" id="{2400D8C2-9249-8CC3-E2BD-C54793424242}"/>
                  </a:ext>
                </a:extLst>
              </p:cNvPr>
              <p:cNvGrpSpPr/>
              <p:nvPr/>
            </p:nvGrpSpPr>
            <p:grpSpPr>
              <a:xfrm>
                <a:off x="8440399" y="3758191"/>
                <a:ext cx="363228" cy="817478"/>
                <a:chOff x="3000654" y="1516217"/>
                <a:chExt cx="245039" cy="551483"/>
              </a:xfrm>
              <a:grpFill/>
            </p:grpSpPr>
            <p:grpSp>
              <p:nvGrpSpPr>
                <p:cNvPr id="81" name="Group 80">
                  <a:extLst>
                    <a:ext uri="{FF2B5EF4-FFF2-40B4-BE49-F238E27FC236}">
                      <a16:creationId xmlns:a16="http://schemas.microsoft.com/office/drawing/2014/main" id="{29C5C3CF-A846-34F0-03D7-482967D47D0B}"/>
                    </a:ext>
                  </a:extLst>
                </p:cNvPr>
                <p:cNvGrpSpPr/>
                <p:nvPr/>
              </p:nvGrpSpPr>
              <p:grpSpPr>
                <a:xfrm>
                  <a:off x="3036509" y="1516217"/>
                  <a:ext cx="172158" cy="551483"/>
                  <a:chOff x="4043172" y="1684320"/>
                  <a:chExt cx="352508" cy="1129211"/>
                </a:xfrm>
                <a:grpFill/>
              </p:grpSpPr>
              <p:sp>
                <p:nvSpPr>
                  <p:cNvPr id="83" name="Round Same Side Corner Rectangle 21">
                    <a:extLst>
                      <a:ext uri="{FF2B5EF4-FFF2-40B4-BE49-F238E27FC236}">
                        <a16:creationId xmlns:a16="http://schemas.microsoft.com/office/drawing/2014/main" id="{2BEEB498-E56B-4705-BC08-2995E2C722DF}"/>
                      </a:ext>
                    </a:extLst>
                  </p:cNvPr>
                  <p:cNvSpPr/>
                  <p:nvPr/>
                </p:nvSpPr>
                <p:spPr>
                  <a:xfrm>
                    <a:off x="4045582" y="2069359"/>
                    <a:ext cx="350098" cy="744172"/>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Oval 83">
                    <a:extLst>
                      <a:ext uri="{FF2B5EF4-FFF2-40B4-BE49-F238E27FC236}">
                        <a16:creationId xmlns:a16="http://schemas.microsoft.com/office/drawing/2014/main" id="{2E1FD4D9-B586-875E-D628-C7BB3740FA33}"/>
                      </a:ext>
                    </a:extLst>
                  </p:cNvPr>
                  <p:cNvSpPr/>
                  <p:nvPr/>
                </p:nvSpPr>
                <p:spPr>
                  <a:xfrm>
                    <a:off x="4043172" y="1684320"/>
                    <a:ext cx="328891" cy="32889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lowchart: Manual Operation 81">
                  <a:extLst>
                    <a:ext uri="{FF2B5EF4-FFF2-40B4-BE49-F238E27FC236}">
                      <a16:creationId xmlns:a16="http://schemas.microsoft.com/office/drawing/2014/main" id="{48FEFFFE-BB91-2078-9C51-9B2E05587D3F}"/>
                    </a:ext>
                  </a:extLst>
                </p:cNvPr>
                <p:cNvSpPr/>
                <p:nvPr/>
              </p:nvSpPr>
              <p:spPr>
                <a:xfrm rot="10800000">
                  <a:off x="3000654" y="1805724"/>
                  <a:ext cx="245039" cy="261975"/>
                </a:xfrm>
                <a:prstGeom prst="flowChartManualOperati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26137957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41C450-B276-969B-6F2A-194658BBBFDF}"/>
              </a:ext>
            </a:extLst>
          </p:cNvPr>
          <p:cNvSpPr>
            <a:spLocks noGrp="1"/>
          </p:cNvSpPr>
          <p:nvPr>
            <p:ph type="title"/>
          </p:nvPr>
        </p:nvSpPr>
        <p:spPr/>
        <p:txBody>
          <a:bodyPr/>
          <a:lstStyle/>
          <a:p>
            <a:r>
              <a:rPr lang="en-US" dirty="0">
                <a:latin typeface="+mj-lt"/>
              </a:rPr>
              <a:t>Discipline</a:t>
            </a:r>
          </a:p>
        </p:txBody>
      </p:sp>
      <p:sp>
        <p:nvSpPr>
          <p:cNvPr id="5" name="TextBox 4">
            <a:extLst>
              <a:ext uri="{FF2B5EF4-FFF2-40B4-BE49-F238E27FC236}">
                <a16:creationId xmlns:a16="http://schemas.microsoft.com/office/drawing/2014/main" id="{3241ABDC-F2DC-BCC9-A5FB-34BA837882F6}"/>
              </a:ext>
            </a:extLst>
          </p:cNvPr>
          <p:cNvSpPr txBox="1"/>
          <p:nvPr/>
        </p:nvSpPr>
        <p:spPr>
          <a:xfrm>
            <a:off x="5424015" y="2597881"/>
            <a:ext cx="4782730" cy="2246769"/>
          </a:xfrm>
          <a:prstGeom prst="rect">
            <a:avLst/>
          </a:prstGeom>
          <a:noFill/>
        </p:spPr>
        <p:txBody>
          <a:bodyPr wrap="square">
            <a:spAutoFit/>
          </a:bodyPr>
          <a:lstStyle/>
          <a:p>
            <a:r>
              <a:rPr lang="en-US" sz="2800" b="1" i="0" dirty="0">
                <a:effectLst/>
                <a:latin typeface="+mj-lt"/>
                <a:cs typeface="Calibri" panose="020F0502020204030204" pitchFamily="34" charset="0"/>
              </a:rPr>
              <a:t>Discipliner signifie enseigner :</a:t>
            </a:r>
          </a:p>
          <a:p>
            <a:endParaRPr lang="en-US" sz="2800" b="0" i="0" dirty="0">
              <a:effectLst/>
              <a:latin typeface="+mj-lt"/>
              <a:cs typeface="Calibri" panose="020F0502020204030204" pitchFamily="34" charset="0"/>
            </a:endParaRPr>
          </a:p>
          <a:p>
            <a:pPr marL="457200" indent="-457200">
              <a:buFont typeface="Arial" panose="020B0604020202020204" pitchFamily="34" charset="0"/>
              <a:buChar char="•"/>
            </a:pPr>
            <a:r>
              <a:rPr lang="en-US" sz="2800" b="0" i="0" dirty="0">
                <a:effectLst/>
                <a:latin typeface="+mj-lt"/>
                <a:cs typeface="Calibri" panose="020F0502020204030204" pitchFamily="34" charset="0"/>
              </a:rPr>
              <a:t>Valeurs et principes</a:t>
            </a:r>
          </a:p>
          <a:p>
            <a:pPr marL="457200" indent="-457200">
              <a:buFont typeface="Arial" panose="020B0604020202020204" pitchFamily="34" charset="0"/>
              <a:buChar char="•"/>
            </a:pPr>
            <a:r>
              <a:rPr lang="en-US" sz="2800" b="0" i="0" dirty="0">
                <a:effectLst/>
                <a:latin typeface="+mj-lt"/>
                <a:cs typeface="Calibri" panose="020F0502020204030204" pitchFamily="34" charset="0"/>
              </a:rPr>
              <a:t>Comportements pour être un bon membre de la communauté</a:t>
            </a:r>
            <a:endParaRPr lang="en-US" sz="2800" dirty="0">
              <a:latin typeface="+mj-lt"/>
              <a:cs typeface="Calibri" panose="020F0502020204030204" pitchFamily="34" charset="0"/>
            </a:endParaRPr>
          </a:p>
        </p:txBody>
      </p:sp>
      <p:grpSp>
        <p:nvGrpSpPr>
          <p:cNvPr id="16" name="Group 15">
            <a:extLst>
              <a:ext uri="{FF2B5EF4-FFF2-40B4-BE49-F238E27FC236}">
                <a16:creationId xmlns:a16="http://schemas.microsoft.com/office/drawing/2014/main" id="{AA9F1C17-FBA3-2161-4F3A-5937E8E4EE4A}"/>
              </a:ext>
            </a:extLst>
          </p:cNvPr>
          <p:cNvGrpSpPr/>
          <p:nvPr/>
        </p:nvGrpSpPr>
        <p:grpSpPr>
          <a:xfrm>
            <a:off x="1995442" y="1851044"/>
            <a:ext cx="2828877" cy="3562785"/>
            <a:chOff x="1734186" y="2010701"/>
            <a:chExt cx="2195032" cy="2764499"/>
          </a:xfrm>
        </p:grpSpPr>
        <p:grpSp>
          <p:nvGrpSpPr>
            <p:cNvPr id="7" name="Group 6">
              <a:extLst>
                <a:ext uri="{FF2B5EF4-FFF2-40B4-BE49-F238E27FC236}">
                  <a16:creationId xmlns:a16="http://schemas.microsoft.com/office/drawing/2014/main" id="{4D3559F2-6157-51D9-92F6-B54C981BD9A1}"/>
                </a:ext>
              </a:extLst>
            </p:cNvPr>
            <p:cNvGrpSpPr/>
            <p:nvPr/>
          </p:nvGrpSpPr>
          <p:grpSpPr>
            <a:xfrm>
              <a:off x="1734186" y="2580168"/>
              <a:ext cx="2195032" cy="2195032"/>
              <a:chOff x="-2082800" y="2828943"/>
              <a:chExt cx="2237904" cy="2237904"/>
            </a:xfrm>
            <a:solidFill>
              <a:schemeClr val="accent3">
                <a:lumMod val="60000"/>
                <a:lumOff val="40000"/>
              </a:schemeClr>
            </a:solidFill>
          </p:grpSpPr>
          <p:pic>
            <p:nvPicPr>
              <p:cNvPr id="13" name="Graphic 12" descr="Head with gears with solid fill">
                <a:extLst>
                  <a:ext uri="{FF2B5EF4-FFF2-40B4-BE49-F238E27FC236}">
                    <a16:creationId xmlns:a16="http://schemas.microsoft.com/office/drawing/2014/main" id="{C7AC50A5-2D97-C0D5-56FA-D330979D6F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82800" y="2828943"/>
                <a:ext cx="2237904" cy="2237904"/>
              </a:xfrm>
              <a:prstGeom prst="rect">
                <a:avLst/>
              </a:prstGeom>
            </p:spPr>
          </p:pic>
          <p:sp>
            <p:nvSpPr>
              <p:cNvPr id="14" name="Oval 13">
                <a:extLst>
                  <a:ext uri="{FF2B5EF4-FFF2-40B4-BE49-F238E27FC236}">
                    <a16:creationId xmlns:a16="http://schemas.microsoft.com/office/drawing/2014/main" id="{51922A4C-AF78-A2BE-24EC-67EBBBAEE7F8}"/>
                  </a:ext>
                </a:extLst>
              </p:cNvPr>
              <p:cNvSpPr/>
              <p:nvPr/>
            </p:nvSpPr>
            <p:spPr>
              <a:xfrm>
                <a:off x="-1689561" y="3033486"/>
                <a:ext cx="1248228" cy="12482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Arrow: Up 14">
              <a:extLst>
                <a:ext uri="{FF2B5EF4-FFF2-40B4-BE49-F238E27FC236}">
                  <a16:creationId xmlns:a16="http://schemas.microsoft.com/office/drawing/2014/main" id="{D7437342-8920-083B-D40E-920F3389C8EA}"/>
                </a:ext>
              </a:extLst>
            </p:cNvPr>
            <p:cNvSpPr/>
            <p:nvPr/>
          </p:nvSpPr>
          <p:spPr>
            <a:xfrm>
              <a:off x="2199513" y="2010701"/>
              <a:ext cx="1083828" cy="1224314"/>
            </a:xfrm>
            <a:prstGeom prst="up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6747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6995"/>
              </a:buClr>
              <a:buSzPts val="3200"/>
              <a:buFont typeface="Arial"/>
              <a:buNone/>
            </a:pPr>
            <a:r>
              <a:rPr lang="en-US" dirty="0">
                <a:latin typeface="Arial" panose="020B0604020202020204" pitchFamily="34" charset="0"/>
                <a:cs typeface="Arial" panose="020B0604020202020204" pitchFamily="34" charset="0"/>
                <a:sym typeface="Arial"/>
              </a:rPr>
              <a:t>Objectifs d'apprentissage</a:t>
            </a:r>
            <a:endParaRPr lang="en-US" dirty="0">
              <a:latin typeface="Arial" panose="020B0604020202020204" pitchFamily="34" charset="0"/>
              <a:cs typeface="Arial" panose="020B0604020202020204" pitchFamily="34" charset="0"/>
            </a:endParaRPr>
          </a:p>
        </p:txBody>
      </p:sp>
      <p:sp>
        <p:nvSpPr>
          <p:cNvPr id="336" name="Google Shape;336;p7"/>
          <p:cNvSpPr txBox="1"/>
          <p:nvPr/>
        </p:nvSpPr>
        <p:spPr>
          <a:xfrm>
            <a:off x="636229" y="3429000"/>
            <a:ext cx="3034479" cy="2726860"/>
          </a:xfrm>
          <a:prstGeom prst="rect">
            <a:avLst/>
          </a:prstGeom>
          <a:noFill/>
          <a:ln>
            <a:noFill/>
          </a:ln>
        </p:spPr>
        <p:txBody>
          <a:bodyPr spcFirstLastPara="1" wrap="square" lIns="91425" tIns="45700" rIns="91425" bIns="45700" anchor="t" anchorCtr="0">
            <a:spAutoFit/>
          </a:bodyPr>
          <a:lstStyle/>
          <a:p>
            <a:pPr marR="0" lvl="1" algn="ctr" rtl="0">
              <a:lnSpc>
                <a:spcPct val="107000"/>
              </a:lnSpc>
              <a:spcBef>
                <a:spcPts val="0"/>
              </a:spcBef>
              <a:spcAft>
                <a:spcPts val="0"/>
              </a:spcAft>
              <a:buNone/>
            </a:pPr>
            <a:r>
              <a:rPr lang="en-US" sz="2000" u="none" dirty="0">
                <a:latin typeface="Arial" panose="020B0604020202020204" pitchFamily="34" charset="0"/>
                <a:cs typeface="Arial" panose="020B0604020202020204" pitchFamily="34" charset="0"/>
                <a:sym typeface="Arial"/>
              </a:rPr>
              <a:t>Démontrer les techniques et les outils parentaux qui peuvent être utilisés avec les parents, les aidants et les enfants pour soutenir le renforcement de la famille.</a:t>
            </a:r>
            <a:endParaRPr lang="en-US" sz="2000" dirty="0">
              <a:latin typeface="Arial" panose="020B0604020202020204" pitchFamily="34" charset="0"/>
              <a:cs typeface="Arial" panose="020B0604020202020204" pitchFamily="34" charset="0"/>
            </a:endParaRPr>
          </a:p>
        </p:txBody>
      </p:sp>
      <p:sp>
        <p:nvSpPr>
          <p:cNvPr id="342" name="Google Shape;342;p7"/>
          <p:cNvSpPr txBox="1"/>
          <p:nvPr/>
        </p:nvSpPr>
        <p:spPr>
          <a:xfrm>
            <a:off x="3926812" y="3429000"/>
            <a:ext cx="2546058" cy="2246729"/>
          </a:xfrm>
          <a:prstGeom prst="rect">
            <a:avLst/>
          </a:prstGeom>
          <a:noFill/>
          <a:ln>
            <a:noFill/>
          </a:ln>
        </p:spPr>
        <p:txBody>
          <a:bodyPr spcFirstLastPara="1" wrap="square" lIns="91425" tIns="45700" rIns="91425" bIns="45700" anchor="t" anchorCtr="0">
            <a:spAutoFit/>
          </a:bodyPr>
          <a:lstStyle/>
          <a:p>
            <a:pPr algn="ctr"/>
            <a:r>
              <a:rPr lang="en-US" sz="2000" dirty="0">
                <a:latin typeface="Arial" panose="020B0604020202020204" pitchFamily="34" charset="0"/>
                <a:cs typeface="Arial" panose="020B0604020202020204" pitchFamily="34" charset="0"/>
              </a:rPr>
              <a:t>Décrire comment les aidants peuvent utiliser des techniques de relaxation et d'auto-soins pour gérer le stress.</a:t>
            </a:r>
          </a:p>
        </p:txBody>
      </p:sp>
      <p:grpSp>
        <p:nvGrpSpPr>
          <p:cNvPr id="350" name="Google Shape;350;p7"/>
          <p:cNvGrpSpPr/>
          <p:nvPr/>
        </p:nvGrpSpPr>
        <p:grpSpPr>
          <a:xfrm>
            <a:off x="1617252" y="2130632"/>
            <a:ext cx="1196375" cy="868968"/>
            <a:chOff x="6878053" y="1156317"/>
            <a:chExt cx="1431178" cy="1039513"/>
          </a:xfrm>
          <a:solidFill>
            <a:schemeClr val="accent3">
              <a:lumMod val="75000"/>
            </a:schemeClr>
          </a:solidFill>
        </p:grpSpPr>
        <p:grpSp>
          <p:nvGrpSpPr>
            <p:cNvPr id="351" name="Google Shape;351;p7"/>
            <p:cNvGrpSpPr/>
            <p:nvPr/>
          </p:nvGrpSpPr>
          <p:grpSpPr>
            <a:xfrm>
              <a:off x="7672978" y="1156317"/>
              <a:ext cx="412941" cy="436880"/>
              <a:chOff x="243840" y="1676400"/>
              <a:chExt cx="701040" cy="741680"/>
            </a:xfrm>
            <a:grpFill/>
          </p:grpSpPr>
          <p:sp>
            <p:nvSpPr>
              <p:cNvPr id="352" name="Google Shape;352;p7"/>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53" name="Google Shape;353;p7"/>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354" name="Google Shape;354;p7"/>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55" name="Google Shape;355;p7"/>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grpSp>
      <p:grpSp>
        <p:nvGrpSpPr>
          <p:cNvPr id="356" name="Google Shape;356;p7"/>
          <p:cNvGrpSpPr/>
          <p:nvPr/>
        </p:nvGrpSpPr>
        <p:grpSpPr>
          <a:xfrm>
            <a:off x="4609799" y="2142001"/>
            <a:ext cx="1196375" cy="868968"/>
            <a:chOff x="6878053" y="1156317"/>
            <a:chExt cx="1431178" cy="1039513"/>
          </a:xfrm>
          <a:solidFill>
            <a:schemeClr val="accent3">
              <a:lumMod val="75000"/>
            </a:schemeClr>
          </a:solidFill>
        </p:grpSpPr>
        <p:grpSp>
          <p:nvGrpSpPr>
            <p:cNvPr id="357" name="Google Shape;357;p7"/>
            <p:cNvGrpSpPr/>
            <p:nvPr/>
          </p:nvGrpSpPr>
          <p:grpSpPr>
            <a:xfrm>
              <a:off x="7672978" y="1156317"/>
              <a:ext cx="412941" cy="436880"/>
              <a:chOff x="243840" y="1676400"/>
              <a:chExt cx="701040" cy="741680"/>
            </a:xfrm>
            <a:grpFill/>
          </p:grpSpPr>
          <p:sp>
            <p:nvSpPr>
              <p:cNvPr id="358" name="Google Shape;358;p7"/>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59" name="Google Shape;359;p7"/>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360" name="Google Shape;360;p7"/>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61" name="Google Shape;361;p7"/>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grpSp>
      <p:grpSp>
        <p:nvGrpSpPr>
          <p:cNvPr id="362" name="Google Shape;362;p7"/>
          <p:cNvGrpSpPr/>
          <p:nvPr/>
        </p:nvGrpSpPr>
        <p:grpSpPr>
          <a:xfrm>
            <a:off x="9823017" y="2113493"/>
            <a:ext cx="1196375" cy="868968"/>
            <a:chOff x="6878053" y="1156317"/>
            <a:chExt cx="1431178" cy="1039513"/>
          </a:xfrm>
          <a:solidFill>
            <a:schemeClr val="accent3">
              <a:lumMod val="75000"/>
            </a:schemeClr>
          </a:solidFill>
        </p:grpSpPr>
        <p:grpSp>
          <p:nvGrpSpPr>
            <p:cNvPr id="363" name="Google Shape;363;p7"/>
            <p:cNvGrpSpPr/>
            <p:nvPr/>
          </p:nvGrpSpPr>
          <p:grpSpPr>
            <a:xfrm>
              <a:off x="7672978" y="1156317"/>
              <a:ext cx="412941" cy="436880"/>
              <a:chOff x="243840" y="1676400"/>
              <a:chExt cx="701040" cy="741680"/>
            </a:xfrm>
            <a:grpFill/>
          </p:grpSpPr>
          <p:sp>
            <p:nvSpPr>
              <p:cNvPr id="364" name="Google Shape;364;p7"/>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65" name="Google Shape;365;p7"/>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366" name="Google Shape;366;p7"/>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67" name="Google Shape;367;p7"/>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2" name="TextBox 1">
            <a:extLst>
              <a:ext uri="{FF2B5EF4-FFF2-40B4-BE49-F238E27FC236}">
                <a16:creationId xmlns:a16="http://schemas.microsoft.com/office/drawing/2014/main" id="{C22923FE-D73E-6DF7-8889-C74AA17278ED}"/>
              </a:ext>
            </a:extLst>
          </p:cNvPr>
          <p:cNvSpPr txBox="1"/>
          <p:nvPr/>
        </p:nvSpPr>
        <p:spPr>
          <a:xfrm>
            <a:off x="6728975" y="3429000"/>
            <a:ext cx="2121763"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Expliquer les méthodes de travail avec les familles pour cartographier et renforcer les réseaux de soutien social.</a:t>
            </a:r>
          </a:p>
        </p:txBody>
      </p:sp>
      <p:sp>
        <p:nvSpPr>
          <p:cNvPr id="3" name="TextBox 2">
            <a:extLst>
              <a:ext uri="{FF2B5EF4-FFF2-40B4-BE49-F238E27FC236}">
                <a16:creationId xmlns:a16="http://schemas.microsoft.com/office/drawing/2014/main" id="{6E0D0586-06BE-7FAF-6918-B76558EDE271}"/>
              </a:ext>
            </a:extLst>
          </p:cNvPr>
          <p:cNvSpPr txBox="1"/>
          <p:nvPr/>
        </p:nvSpPr>
        <p:spPr>
          <a:xfrm>
            <a:off x="9362948" y="3429000"/>
            <a:ext cx="2213257"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Décrire comment les outils peuvent être utilisés pour soutenir la gestion de l'argent avec les familles.</a:t>
            </a:r>
          </a:p>
        </p:txBody>
      </p:sp>
      <p:grpSp>
        <p:nvGrpSpPr>
          <p:cNvPr id="4" name="Google Shape;356;p7">
            <a:extLst>
              <a:ext uri="{FF2B5EF4-FFF2-40B4-BE49-F238E27FC236}">
                <a16:creationId xmlns:a16="http://schemas.microsoft.com/office/drawing/2014/main" id="{0F2FCDC5-4656-05C3-E8F3-97331130F748}"/>
              </a:ext>
            </a:extLst>
          </p:cNvPr>
          <p:cNvGrpSpPr/>
          <p:nvPr/>
        </p:nvGrpSpPr>
        <p:grpSpPr>
          <a:xfrm>
            <a:off x="7115068" y="2132591"/>
            <a:ext cx="1196375" cy="868968"/>
            <a:chOff x="6878053" y="1156317"/>
            <a:chExt cx="1431178" cy="1039513"/>
          </a:xfrm>
          <a:solidFill>
            <a:schemeClr val="accent3">
              <a:lumMod val="75000"/>
            </a:schemeClr>
          </a:solidFill>
        </p:grpSpPr>
        <p:grpSp>
          <p:nvGrpSpPr>
            <p:cNvPr id="5" name="Google Shape;357;p7">
              <a:extLst>
                <a:ext uri="{FF2B5EF4-FFF2-40B4-BE49-F238E27FC236}">
                  <a16:creationId xmlns:a16="http://schemas.microsoft.com/office/drawing/2014/main" id="{ABBCEA49-BB94-B969-E399-D27E91E3508E}"/>
                </a:ext>
              </a:extLst>
            </p:cNvPr>
            <p:cNvGrpSpPr/>
            <p:nvPr/>
          </p:nvGrpSpPr>
          <p:grpSpPr>
            <a:xfrm>
              <a:off x="7672978" y="1156317"/>
              <a:ext cx="412941" cy="436880"/>
              <a:chOff x="243840" y="1676400"/>
              <a:chExt cx="701040" cy="741680"/>
            </a:xfrm>
            <a:grpFill/>
          </p:grpSpPr>
          <p:sp>
            <p:nvSpPr>
              <p:cNvPr id="8" name="Google Shape;358;p7">
                <a:extLst>
                  <a:ext uri="{FF2B5EF4-FFF2-40B4-BE49-F238E27FC236}">
                    <a16:creationId xmlns:a16="http://schemas.microsoft.com/office/drawing/2014/main" id="{F7345C44-1107-BF23-0B38-D4C799FA971C}"/>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9" name="Google Shape;359;p7">
                <a:extLst>
                  <a:ext uri="{FF2B5EF4-FFF2-40B4-BE49-F238E27FC236}">
                    <a16:creationId xmlns:a16="http://schemas.microsoft.com/office/drawing/2014/main" id="{17BFC6E5-9977-C9BE-3CA6-B64110E38DF2}"/>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6" name="Google Shape;360;p7">
              <a:extLst>
                <a:ext uri="{FF2B5EF4-FFF2-40B4-BE49-F238E27FC236}">
                  <a16:creationId xmlns:a16="http://schemas.microsoft.com/office/drawing/2014/main" id="{48850472-526A-935F-AE6B-7ABCB4CEDBB6}"/>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7" name="Google Shape;361;p7">
              <a:extLst>
                <a:ext uri="{FF2B5EF4-FFF2-40B4-BE49-F238E27FC236}">
                  <a16:creationId xmlns:a16="http://schemas.microsoft.com/office/drawing/2014/main" id="{4F7F29CC-CE26-E270-4F29-295330C8A3F9}"/>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grpSp>
      <p:grpSp>
        <p:nvGrpSpPr>
          <p:cNvPr id="10" name="Group 9">
            <a:extLst>
              <a:ext uri="{FF2B5EF4-FFF2-40B4-BE49-F238E27FC236}">
                <a16:creationId xmlns:a16="http://schemas.microsoft.com/office/drawing/2014/main" id="{867BC61B-877E-BB54-1DF3-2E77DFCFE772}"/>
              </a:ext>
            </a:extLst>
          </p:cNvPr>
          <p:cNvGrpSpPr/>
          <p:nvPr/>
        </p:nvGrpSpPr>
        <p:grpSpPr>
          <a:xfrm>
            <a:off x="10228983" y="337468"/>
            <a:ext cx="1587872" cy="1368854"/>
            <a:chOff x="10228983" y="337468"/>
            <a:chExt cx="1587872" cy="1368854"/>
          </a:xfrm>
        </p:grpSpPr>
        <p:sp>
          <p:nvSpPr>
            <p:cNvPr id="11" name="Hexagon 10">
              <a:extLst>
                <a:ext uri="{FF2B5EF4-FFF2-40B4-BE49-F238E27FC236}">
                  <a16:creationId xmlns:a16="http://schemas.microsoft.com/office/drawing/2014/main" id="{481050DF-EBAF-6C70-C2DC-112492F82D4D}"/>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E372E94E-7A6B-CC34-648C-A66A0F83B2A0}"/>
                </a:ext>
              </a:extLst>
            </p:cNvPr>
            <p:cNvGrpSpPr/>
            <p:nvPr/>
          </p:nvGrpSpPr>
          <p:grpSpPr>
            <a:xfrm>
              <a:off x="10737628" y="758745"/>
              <a:ext cx="562136" cy="634675"/>
              <a:chOff x="760175" y="830142"/>
              <a:chExt cx="867619" cy="979579"/>
            </a:xfrm>
          </p:grpSpPr>
          <p:sp>
            <p:nvSpPr>
              <p:cNvPr id="13" name="Rectangle 12">
                <a:extLst>
                  <a:ext uri="{FF2B5EF4-FFF2-40B4-BE49-F238E27FC236}">
                    <a16:creationId xmlns:a16="http://schemas.microsoft.com/office/drawing/2014/main" id="{CBF2D9BE-5921-9249-2A6B-BF18E9A4FEB4}"/>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bg1"/>
                    </a:solidFill>
                    <a:latin typeface="Arial" panose="020B0604020202020204" pitchFamily="34" charset="0"/>
                    <a:cs typeface="Arial" panose="020B0604020202020204" pitchFamily="34" charset="0"/>
                  </a:rPr>
                  <a:t>38</a:t>
                </a:r>
              </a:p>
            </p:txBody>
          </p:sp>
          <p:sp>
            <p:nvSpPr>
              <p:cNvPr id="14" name="Rectangle 13">
                <a:extLst>
                  <a:ext uri="{FF2B5EF4-FFF2-40B4-BE49-F238E27FC236}">
                    <a16:creationId xmlns:a16="http://schemas.microsoft.com/office/drawing/2014/main" id="{DEA183C8-328F-C198-D19F-153DA2836470}"/>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B25E03-6545-624E-C3FC-0A5C730064F0}"/>
              </a:ext>
            </a:extLst>
          </p:cNvPr>
          <p:cNvSpPr>
            <a:spLocks noGrp="1"/>
          </p:cNvSpPr>
          <p:nvPr>
            <p:ph type="title"/>
          </p:nvPr>
        </p:nvSpPr>
        <p:spPr/>
        <p:txBody>
          <a:bodyPr/>
          <a:lstStyle/>
          <a:p>
            <a:r>
              <a:rPr lang="en-US" dirty="0">
                <a:latin typeface="+mj-lt"/>
              </a:rPr>
              <a:t>Discipline dans la dignité ou châtiment corporel</a:t>
            </a:r>
          </a:p>
        </p:txBody>
      </p:sp>
      <p:sp>
        <p:nvSpPr>
          <p:cNvPr id="5" name="TextBox 4">
            <a:extLst>
              <a:ext uri="{FF2B5EF4-FFF2-40B4-BE49-F238E27FC236}">
                <a16:creationId xmlns:a16="http://schemas.microsoft.com/office/drawing/2014/main" id="{AB1EC49D-C28E-365B-4C9F-E372EB168AE5}"/>
              </a:ext>
            </a:extLst>
          </p:cNvPr>
          <p:cNvSpPr txBox="1"/>
          <p:nvPr/>
        </p:nvSpPr>
        <p:spPr>
          <a:xfrm>
            <a:off x="1469905" y="3895489"/>
            <a:ext cx="4674653" cy="2246769"/>
          </a:xfrm>
          <a:prstGeom prst="rect">
            <a:avLst/>
          </a:prstGeom>
          <a:noFill/>
        </p:spPr>
        <p:txBody>
          <a:bodyPr wrap="square">
            <a:spAutoFit/>
          </a:bodyPr>
          <a:lstStyle/>
          <a:p>
            <a:r>
              <a:rPr lang="en-US" sz="2800" b="1" i="0" dirty="0">
                <a:solidFill>
                  <a:schemeClr val="tx1"/>
                </a:solidFill>
                <a:effectLst/>
                <a:latin typeface="+mj-lt"/>
                <a:cs typeface="Calibri" panose="020F0502020204030204" pitchFamily="34" charset="0"/>
              </a:rPr>
              <a:t>Châtiments corporels</a:t>
            </a:r>
          </a:p>
          <a:p>
            <a:pPr marL="285750" indent="-285750">
              <a:buFont typeface="Arial" panose="020B0604020202020204" pitchFamily="34" charset="0"/>
              <a:buChar char="•"/>
            </a:pPr>
            <a:r>
              <a:rPr lang="en-US" sz="2800" dirty="0" err="1">
                <a:solidFill>
                  <a:schemeClr val="tx1"/>
                </a:solidFill>
                <a:latin typeface="+mj-lt"/>
                <a:cs typeface="Calibri" panose="020F0502020204030204" pitchFamily="34" charset="0"/>
              </a:rPr>
              <a:t>E</a:t>
            </a:r>
            <a:r>
              <a:rPr lang="en-US" sz="2800" b="0" i="0" dirty="0" err="1">
                <a:solidFill>
                  <a:schemeClr val="tx1"/>
                </a:solidFill>
                <a:effectLst/>
                <a:latin typeface="+mj-lt"/>
                <a:cs typeface="Calibri" panose="020F0502020204030204" pitchFamily="34" charset="0"/>
              </a:rPr>
              <a:t>nseigne</a:t>
            </a:r>
            <a:r>
              <a:rPr lang="en-US" sz="2800" b="0" i="0" dirty="0">
                <a:solidFill>
                  <a:schemeClr val="tx1"/>
                </a:solidFill>
                <a:effectLst/>
                <a:latin typeface="+mj-lt"/>
                <a:cs typeface="Calibri" panose="020F0502020204030204" pitchFamily="34" charset="0"/>
              </a:rPr>
              <a:t> le recours à la violence</a:t>
            </a:r>
          </a:p>
          <a:p>
            <a:pPr marL="285750" indent="-285750">
              <a:buFont typeface="Arial" panose="020B0604020202020204" pitchFamily="34" charset="0"/>
              <a:buChar char="•"/>
            </a:pPr>
            <a:r>
              <a:rPr lang="en-US" sz="2800" b="0" i="0" dirty="0">
                <a:solidFill>
                  <a:schemeClr val="tx1"/>
                </a:solidFill>
                <a:effectLst/>
                <a:latin typeface="+mj-lt"/>
                <a:cs typeface="Calibri" panose="020F0502020204030204" pitchFamily="34" charset="0"/>
              </a:rPr>
              <a:t>suscite la peur chez les enfants</a:t>
            </a:r>
          </a:p>
        </p:txBody>
      </p:sp>
      <p:sp>
        <p:nvSpPr>
          <p:cNvPr id="2" name="TextBox 1">
            <a:extLst>
              <a:ext uri="{FF2B5EF4-FFF2-40B4-BE49-F238E27FC236}">
                <a16:creationId xmlns:a16="http://schemas.microsoft.com/office/drawing/2014/main" id="{EB4CD877-BB69-62B1-3EC9-1D2853FD046C}"/>
              </a:ext>
            </a:extLst>
          </p:cNvPr>
          <p:cNvSpPr txBox="1"/>
          <p:nvPr/>
        </p:nvSpPr>
        <p:spPr>
          <a:xfrm>
            <a:off x="6378633" y="3895489"/>
            <a:ext cx="4674653" cy="1815882"/>
          </a:xfrm>
          <a:prstGeom prst="rect">
            <a:avLst/>
          </a:prstGeom>
          <a:noFill/>
        </p:spPr>
        <p:txBody>
          <a:bodyPr wrap="square">
            <a:spAutoFit/>
          </a:bodyPr>
          <a:lstStyle/>
          <a:p>
            <a:r>
              <a:rPr lang="en-US" sz="2800" b="1" i="0" dirty="0">
                <a:solidFill>
                  <a:schemeClr val="tx1"/>
                </a:solidFill>
                <a:effectLst/>
                <a:latin typeface="+mj-lt"/>
                <a:cs typeface="Calibri" panose="020F0502020204030204" pitchFamily="34" charset="0"/>
              </a:rPr>
              <a:t>Discipliner avec dignité</a:t>
            </a:r>
          </a:p>
          <a:p>
            <a:pPr marL="285750" indent="-285750">
              <a:buFont typeface="Arial" panose="020B0604020202020204" pitchFamily="34" charset="0"/>
              <a:buChar char="•"/>
            </a:pPr>
            <a:r>
              <a:rPr lang="en-US" sz="2800" dirty="0" err="1">
                <a:solidFill>
                  <a:schemeClr val="tx1"/>
                </a:solidFill>
                <a:latin typeface="+mj-lt"/>
                <a:cs typeface="Calibri" panose="020F0502020204030204" pitchFamily="34" charset="0"/>
              </a:rPr>
              <a:t>R</a:t>
            </a:r>
            <a:r>
              <a:rPr lang="en-US" sz="2800" b="0" i="0" dirty="0" err="1">
                <a:solidFill>
                  <a:schemeClr val="tx1"/>
                </a:solidFill>
                <a:effectLst/>
                <a:latin typeface="+mj-lt"/>
                <a:cs typeface="Calibri" panose="020F0502020204030204" pitchFamily="34" charset="0"/>
              </a:rPr>
              <a:t>especte</a:t>
            </a:r>
            <a:r>
              <a:rPr lang="en-US" sz="2800" b="0" i="0" dirty="0">
                <a:solidFill>
                  <a:schemeClr val="tx1"/>
                </a:solidFill>
                <a:effectLst/>
                <a:latin typeface="+mj-lt"/>
                <a:cs typeface="Calibri" panose="020F0502020204030204" pitchFamily="34" charset="0"/>
              </a:rPr>
              <a:t> les enfants</a:t>
            </a:r>
          </a:p>
          <a:p>
            <a:pPr marL="285750" indent="-285750">
              <a:buFont typeface="Arial" panose="020B0604020202020204" pitchFamily="34" charset="0"/>
              <a:buChar char="•"/>
            </a:pPr>
            <a:r>
              <a:rPr lang="en-US" sz="2800" dirty="0" err="1">
                <a:solidFill>
                  <a:schemeClr val="tx1"/>
                </a:solidFill>
                <a:latin typeface="+mj-lt"/>
                <a:cs typeface="Calibri" panose="020F0502020204030204" pitchFamily="34" charset="0"/>
              </a:rPr>
              <a:t>F</a:t>
            </a:r>
            <a:r>
              <a:rPr lang="en-US" sz="2800" b="0" i="0" dirty="0" err="1">
                <a:solidFill>
                  <a:schemeClr val="tx1"/>
                </a:solidFill>
                <a:effectLst/>
                <a:latin typeface="+mj-lt"/>
                <a:cs typeface="Calibri" panose="020F0502020204030204" pitchFamily="34" charset="0"/>
              </a:rPr>
              <a:t>avorise</a:t>
            </a:r>
            <a:r>
              <a:rPr lang="en-US" sz="2800" b="0" i="0" dirty="0">
                <a:solidFill>
                  <a:schemeClr val="tx1"/>
                </a:solidFill>
                <a:effectLst/>
                <a:latin typeface="+mj-lt"/>
                <a:cs typeface="Calibri" panose="020F0502020204030204" pitchFamily="34" charset="0"/>
              </a:rPr>
              <a:t> l'apprentissage de la vie</a:t>
            </a:r>
            <a:endParaRPr lang="en-US" sz="2800" dirty="0">
              <a:solidFill>
                <a:schemeClr val="tx1"/>
              </a:solidFill>
              <a:latin typeface="+mj-lt"/>
              <a:cs typeface="Calibri" panose="020F0502020204030204" pitchFamily="34" charset="0"/>
            </a:endParaRPr>
          </a:p>
        </p:txBody>
      </p:sp>
      <p:sp>
        <p:nvSpPr>
          <p:cNvPr id="4" name="Round Same Side Corner Rectangle 21">
            <a:extLst>
              <a:ext uri="{FF2B5EF4-FFF2-40B4-BE49-F238E27FC236}">
                <a16:creationId xmlns:a16="http://schemas.microsoft.com/office/drawing/2014/main" id="{78A9D9DC-8BA7-5EB9-947F-D17B4A2792A8}"/>
              </a:ext>
            </a:extLst>
          </p:cNvPr>
          <p:cNvSpPr/>
          <p:nvPr/>
        </p:nvSpPr>
        <p:spPr>
          <a:xfrm>
            <a:off x="1869104" y="2717520"/>
            <a:ext cx="516253" cy="624496"/>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447A4ED-4A40-FF31-AF36-F955041E6CDE}"/>
              </a:ext>
            </a:extLst>
          </p:cNvPr>
          <p:cNvSpPr/>
          <p:nvPr/>
        </p:nvSpPr>
        <p:spPr>
          <a:xfrm>
            <a:off x="2045381" y="2166439"/>
            <a:ext cx="484979" cy="48498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descr="Lightning bolt with solid fill">
            <a:extLst>
              <a:ext uri="{FF2B5EF4-FFF2-40B4-BE49-F238E27FC236}">
                <a16:creationId xmlns:a16="http://schemas.microsoft.com/office/drawing/2014/main" id="{C49017F5-5ED1-2AEF-59AE-FCB610386F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10977" y="1837359"/>
            <a:ext cx="516253" cy="516253"/>
          </a:xfrm>
          <a:prstGeom prst="rect">
            <a:avLst/>
          </a:prstGeom>
        </p:spPr>
      </p:pic>
      <p:grpSp>
        <p:nvGrpSpPr>
          <p:cNvPr id="17" name="Group 16">
            <a:extLst>
              <a:ext uri="{FF2B5EF4-FFF2-40B4-BE49-F238E27FC236}">
                <a16:creationId xmlns:a16="http://schemas.microsoft.com/office/drawing/2014/main" id="{FD29B378-B57A-3B3F-761D-AD6CDA82D2A7}"/>
              </a:ext>
            </a:extLst>
          </p:cNvPr>
          <p:cNvGrpSpPr/>
          <p:nvPr/>
        </p:nvGrpSpPr>
        <p:grpSpPr>
          <a:xfrm>
            <a:off x="7813526" y="1725463"/>
            <a:ext cx="516253" cy="1209812"/>
            <a:chOff x="7748757" y="1397838"/>
            <a:chExt cx="516253" cy="1209812"/>
          </a:xfrm>
        </p:grpSpPr>
        <p:sp>
          <p:nvSpPr>
            <p:cNvPr id="14" name="Round Same Side Corner Rectangle 21">
              <a:extLst>
                <a:ext uri="{FF2B5EF4-FFF2-40B4-BE49-F238E27FC236}">
                  <a16:creationId xmlns:a16="http://schemas.microsoft.com/office/drawing/2014/main" id="{E1242E64-28EB-90D4-75DC-175595F78CAF}"/>
                </a:ext>
              </a:extLst>
            </p:cNvPr>
            <p:cNvSpPr/>
            <p:nvPr/>
          </p:nvSpPr>
          <p:spPr>
            <a:xfrm>
              <a:off x="7748757" y="1983154"/>
              <a:ext cx="516253" cy="624496"/>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33A2FBC7-1DE6-0588-2802-9DCA526841DF}"/>
                </a:ext>
              </a:extLst>
            </p:cNvPr>
            <p:cNvSpPr/>
            <p:nvPr/>
          </p:nvSpPr>
          <p:spPr>
            <a:xfrm>
              <a:off x="7748757" y="1397838"/>
              <a:ext cx="484979" cy="48498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Freeform: Shape 15">
            <a:extLst>
              <a:ext uri="{FF2B5EF4-FFF2-40B4-BE49-F238E27FC236}">
                <a16:creationId xmlns:a16="http://schemas.microsoft.com/office/drawing/2014/main" id="{29DAB70A-E19F-7DAD-E391-7732EBE08EB2}"/>
              </a:ext>
            </a:extLst>
          </p:cNvPr>
          <p:cNvSpPr/>
          <p:nvPr/>
        </p:nvSpPr>
        <p:spPr>
          <a:xfrm>
            <a:off x="7339198" y="2326480"/>
            <a:ext cx="2753521" cy="1167319"/>
          </a:xfrm>
          <a:custGeom>
            <a:avLst/>
            <a:gdLst>
              <a:gd name="connsiteX0" fmla="*/ 0 w 2305455"/>
              <a:gd name="connsiteY0" fmla="*/ 1167319 h 1167319"/>
              <a:gd name="connsiteX1" fmla="*/ 457200 w 2305455"/>
              <a:gd name="connsiteY1" fmla="*/ 1167319 h 1167319"/>
              <a:gd name="connsiteX2" fmla="*/ 457200 w 2305455"/>
              <a:gd name="connsiteY2" fmla="*/ 758757 h 1167319"/>
              <a:gd name="connsiteX3" fmla="*/ 953311 w 2305455"/>
              <a:gd name="connsiteY3" fmla="*/ 758757 h 1167319"/>
              <a:gd name="connsiteX4" fmla="*/ 953311 w 2305455"/>
              <a:gd name="connsiteY4" fmla="*/ 389106 h 1167319"/>
              <a:gd name="connsiteX5" fmla="*/ 1449421 w 2305455"/>
              <a:gd name="connsiteY5" fmla="*/ 389106 h 1167319"/>
              <a:gd name="connsiteX6" fmla="*/ 1449421 w 2305455"/>
              <a:gd name="connsiteY6" fmla="*/ 0 h 1167319"/>
              <a:gd name="connsiteX7" fmla="*/ 2305455 w 2305455"/>
              <a:gd name="connsiteY7" fmla="*/ 0 h 116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5455" h="1167319">
                <a:moveTo>
                  <a:pt x="0" y="1167319"/>
                </a:moveTo>
                <a:lnTo>
                  <a:pt x="457200" y="1167319"/>
                </a:lnTo>
                <a:lnTo>
                  <a:pt x="457200" y="758757"/>
                </a:lnTo>
                <a:lnTo>
                  <a:pt x="953311" y="758757"/>
                </a:lnTo>
                <a:lnTo>
                  <a:pt x="953311" y="389106"/>
                </a:lnTo>
                <a:lnTo>
                  <a:pt x="1449421" y="389106"/>
                </a:lnTo>
                <a:lnTo>
                  <a:pt x="1449421" y="0"/>
                </a:lnTo>
                <a:lnTo>
                  <a:pt x="2305455" y="0"/>
                </a:lnTo>
              </a:path>
            </a:pathLst>
          </a:custGeom>
          <a:noFill/>
          <a:ln w="762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descr="Lightning bolt with solid fill">
            <a:extLst>
              <a:ext uri="{FF2B5EF4-FFF2-40B4-BE49-F238E27FC236}">
                <a16:creationId xmlns:a16="http://schemas.microsoft.com/office/drawing/2014/main" id="{B9897B1B-2CF6-5A0B-60D8-F269A3F6C8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180943">
            <a:off x="2602217" y="2288792"/>
            <a:ext cx="516253" cy="516253"/>
          </a:xfrm>
          <a:prstGeom prst="rect">
            <a:avLst/>
          </a:prstGeom>
        </p:spPr>
      </p:pic>
    </p:spTree>
    <p:extLst>
      <p:ext uri="{BB962C8B-B14F-4D97-AF65-F5344CB8AC3E}">
        <p14:creationId xmlns:p14="http://schemas.microsoft.com/office/powerpoint/2010/main" val="23088691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9CC80-289E-68D0-8906-7C48CBCC45FF}"/>
              </a:ext>
            </a:extLst>
          </p:cNvPr>
          <p:cNvSpPr>
            <a:spLocks noGrp="1"/>
          </p:cNvSpPr>
          <p:nvPr>
            <p:ph type="title"/>
          </p:nvPr>
        </p:nvSpPr>
        <p:spPr>
          <a:xfrm>
            <a:off x="501650" y="120516"/>
            <a:ext cx="11188700" cy="868968"/>
          </a:xfrm>
        </p:spPr>
        <p:txBody>
          <a:bodyPr>
            <a:normAutofit fontScale="90000"/>
          </a:bodyPr>
          <a:lstStyle/>
          <a:p>
            <a:r>
              <a:rPr lang="en-US" dirty="0">
                <a:latin typeface="+mj-lt"/>
              </a:rPr>
              <a:t>Stratégies parentales pour aider les enfants à se comporter de manière non agressive</a:t>
            </a:r>
          </a:p>
        </p:txBody>
      </p:sp>
      <p:sp>
        <p:nvSpPr>
          <p:cNvPr id="7" name="TextBox 6">
            <a:extLst>
              <a:ext uri="{FF2B5EF4-FFF2-40B4-BE49-F238E27FC236}">
                <a16:creationId xmlns:a16="http://schemas.microsoft.com/office/drawing/2014/main" id="{1B06E47E-35A2-CB18-D0F5-3B3DE0D027F0}"/>
              </a:ext>
            </a:extLst>
          </p:cNvPr>
          <p:cNvSpPr txBox="1"/>
          <p:nvPr/>
        </p:nvSpPr>
        <p:spPr>
          <a:xfrm>
            <a:off x="7168371" y="4635061"/>
            <a:ext cx="1907247" cy="523220"/>
          </a:xfrm>
          <a:prstGeom prst="rect">
            <a:avLst/>
          </a:prstGeom>
          <a:noFill/>
        </p:spPr>
        <p:txBody>
          <a:bodyPr wrap="square" rtlCol="0">
            <a:spAutoFit/>
          </a:bodyPr>
          <a:lstStyle/>
          <a:p>
            <a:pPr algn="ctr"/>
            <a:r>
              <a:rPr lang="en-US" sz="2800" dirty="0">
                <a:latin typeface="+mj-lt"/>
                <a:cs typeface="Calibri" panose="020F0502020204030204" pitchFamily="34" charset="0"/>
              </a:rPr>
              <a:t>Temps mort</a:t>
            </a:r>
            <a:endParaRPr lang="en-US" sz="1600" dirty="0">
              <a:latin typeface="+mj-lt"/>
            </a:endParaRPr>
          </a:p>
        </p:txBody>
      </p:sp>
      <p:pic>
        <p:nvPicPr>
          <p:cNvPr id="4" name="Graphic 3" descr="Blind with solid fill">
            <a:extLst>
              <a:ext uri="{FF2B5EF4-FFF2-40B4-BE49-F238E27FC236}">
                <a16:creationId xmlns:a16="http://schemas.microsoft.com/office/drawing/2014/main" id="{F9FA1FD7-9515-818D-5EAC-28DC5FCD74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64163" y="1870539"/>
            <a:ext cx="2900906" cy="2900906"/>
          </a:xfrm>
          <a:prstGeom prst="rect">
            <a:avLst/>
          </a:prstGeom>
        </p:spPr>
      </p:pic>
      <p:pic>
        <p:nvPicPr>
          <p:cNvPr id="9" name="Graphic 8" descr="Stopwatch 75% with solid fill">
            <a:extLst>
              <a:ext uri="{FF2B5EF4-FFF2-40B4-BE49-F238E27FC236}">
                <a16:creationId xmlns:a16="http://schemas.microsoft.com/office/drawing/2014/main" id="{3863D052-56DF-888A-C414-7BAFAE702F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85597" y="2089289"/>
            <a:ext cx="2272797" cy="2272797"/>
          </a:xfrm>
          <a:prstGeom prst="rect">
            <a:avLst/>
          </a:prstGeom>
        </p:spPr>
      </p:pic>
      <p:sp>
        <p:nvSpPr>
          <p:cNvPr id="8" name="TextBox 6">
            <a:extLst>
              <a:ext uri="{FF2B5EF4-FFF2-40B4-BE49-F238E27FC236}">
                <a16:creationId xmlns:a16="http://schemas.microsoft.com/office/drawing/2014/main" id="{AC4EF163-8A75-2C53-06E9-BEBC8EBC0FDD}"/>
              </a:ext>
            </a:extLst>
          </p:cNvPr>
          <p:cNvSpPr txBox="1"/>
          <p:nvPr/>
        </p:nvSpPr>
        <p:spPr>
          <a:xfrm>
            <a:off x="2560992" y="4771445"/>
            <a:ext cx="1907247" cy="523220"/>
          </a:xfrm>
          <a:prstGeom prst="rect">
            <a:avLst/>
          </a:prstGeom>
          <a:noFill/>
        </p:spPr>
        <p:txBody>
          <a:bodyPr wrap="square" rtlCol="0">
            <a:spAutoFit/>
          </a:bodyPr>
          <a:lstStyle/>
          <a:p>
            <a:pPr algn="ctr"/>
            <a:r>
              <a:rPr lang="en-US" sz="2800" dirty="0">
                <a:latin typeface="+mj-lt"/>
                <a:cs typeface="Calibri" panose="020F0502020204030204" pitchFamily="34" charset="0"/>
              </a:rPr>
              <a:t>Ignorer</a:t>
            </a:r>
            <a:endParaRPr lang="en-US" sz="1600" dirty="0">
              <a:latin typeface="+mj-lt"/>
            </a:endParaRPr>
          </a:p>
        </p:txBody>
      </p:sp>
    </p:spTree>
    <p:extLst>
      <p:ext uri="{BB962C8B-B14F-4D97-AF65-F5344CB8AC3E}">
        <p14:creationId xmlns:p14="http://schemas.microsoft.com/office/powerpoint/2010/main" val="14270408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1FB4C-2D26-09D7-115D-F52067B197BB}"/>
              </a:ext>
            </a:extLst>
          </p:cNvPr>
          <p:cNvSpPr>
            <a:spLocks noGrp="1"/>
          </p:cNvSpPr>
          <p:nvPr>
            <p:ph type="title"/>
          </p:nvPr>
        </p:nvSpPr>
        <p:spPr/>
        <p:txBody>
          <a:bodyPr/>
          <a:lstStyle/>
          <a:p>
            <a:r>
              <a:rPr lang="en-US" dirty="0">
                <a:latin typeface="+mj-lt"/>
              </a:rPr>
              <a:t>Réfléchir et partager</a:t>
            </a:r>
          </a:p>
        </p:txBody>
      </p:sp>
      <p:sp>
        <p:nvSpPr>
          <p:cNvPr id="6" name="TextBox 5">
            <a:extLst>
              <a:ext uri="{FF2B5EF4-FFF2-40B4-BE49-F238E27FC236}">
                <a16:creationId xmlns:a16="http://schemas.microsoft.com/office/drawing/2014/main" id="{357E79C4-DE96-9C42-7205-AE28AA708DB1}"/>
              </a:ext>
            </a:extLst>
          </p:cNvPr>
          <p:cNvSpPr txBox="1"/>
          <p:nvPr/>
        </p:nvSpPr>
        <p:spPr>
          <a:xfrm>
            <a:off x="6662057" y="2116703"/>
            <a:ext cx="4132943" cy="2862322"/>
          </a:xfrm>
          <a:prstGeom prst="rect">
            <a:avLst/>
          </a:prstGeom>
          <a:noFill/>
        </p:spPr>
        <p:txBody>
          <a:bodyPr wrap="square">
            <a:spAutoFit/>
          </a:bodyPr>
          <a:lstStyle/>
          <a:p>
            <a:r>
              <a:rPr lang="en-US" sz="3600" b="1" dirty="0">
                <a:latin typeface="+mj-lt"/>
                <a:cs typeface="Calibri" panose="020F0502020204030204" pitchFamily="34" charset="0"/>
              </a:rPr>
              <a:t>Quels sont les types de mauvais comportements que les parents peuvent ignorer ?</a:t>
            </a:r>
          </a:p>
        </p:txBody>
      </p:sp>
      <p:grpSp>
        <p:nvGrpSpPr>
          <p:cNvPr id="4" name="Group 9">
            <a:extLst>
              <a:ext uri="{FF2B5EF4-FFF2-40B4-BE49-F238E27FC236}">
                <a16:creationId xmlns:a16="http://schemas.microsoft.com/office/drawing/2014/main" id="{253FD331-75A2-C867-653E-91F263D26687}"/>
              </a:ext>
            </a:extLst>
          </p:cNvPr>
          <p:cNvGrpSpPr/>
          <p:nvPr/>
        </p:nvGrpSpPr>
        <p:grpSpPr>
          <a:xfrm>
            <a:off x="2445238" y="2270207"/>
            <a:ext cx="3056462" cy="2317583"/>
            <a:chOff x="1117683" y="2194390"/>
            <a:chExt cx="3415887" cy="2678824"/>
          </a:xfrm>
          <a:solidFill>
            <a:schemeClr val="accent3">
              <a:lumMod val="75000"/>
            </a:schemeClr>
          </a:solidFill>
        </p:grpSpPr>
        <p:sp>
          <p:nvSpPr>
            <p:cNvPr id="5" name="Speech Bubble: Rectangle with Corners Rounded 6">
              <a:extLst>
                <a:ext uri="{FF2B5EF4-FFF2-40B4-BE49-F238E27FC236}">
                  <a16:creationId xmlns:a16="http://schemas.microsoft.com/office/drawing/2014/main" id="{001FEFC6-47C1-172F-9780-B8EBB0517F2A}"/>
                </a:ext>
              </a:extLst>
            </p:cNvPr>
            <p:cNvSpPr/>
            <p:nvPr/>
          </p:nvSpPr>
          <p:spPr>
            <a:xfrm>
              <a:off x="1117683" y="2194390"/>
              <a:ext cx="1792248" cy="1200806"/>
            </a:xfrm>
            <a:prstGeom prst="wedgeRoundRectCallout">
              <a:avLst>
                <a:gd name="adj1" fmla="val 19938"/>
                <a:gd name="adj2" fmla="val 69216"/>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7" name="Speech Bubble: Rectangle with Corners Rounded 7">
              <a:extLst>
                <a:ext uri="{FF2B5EF4-FFF2-40B4-BE49-F238E27FC236}">
                  <a16:creationId xmlns:a16="http://schemas.microsoft.com/office/drawing/2014/main" id="{96623D44-CB5A-BFB4-1262-A4D469D7738B}"/>
                </a:ext>
              </a:extLst>
            </p:cNvPr>
            <p:cNvSpPr/>
            <p:nvPr/>
          </p:nvSpPr>
          <p:spPr>
            <a:xfrm>
              <a:off x="3240911" y="3671195"/>
              <a:ext cx="1292659" cy="866081"/>
            </a:xfrm>
            <a:prstGeom prst="wedgeRoundRectCallout">
              <a:avLst>
                <a:gd name="adj1" fmla="val -20501"/>
                <a:gd name="adj2" fmla="val 64241"/>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8" name="Speech Bubble: Rectangle with Corners Rounded 8">
              <a:extLst>
                <a:ext uri="{FF2B5EF4-FFF2-40B4-BE49-F238E27FC236}">
                  <a16:creationId xmlns:a16="http://schemas.microsoft.com/office/drawing/2014/main" id="{841107EB-2B16-A310-DD33-3D548ADC0C93}"/>
                </a:ext>
              </a:extLst>
            </p:cNvPr>
            <p:cNvSpPr/>
            <p:nvPr/>
          </p:nvSpPr>
          <p:spPr>
            <a:xfrm>
              <a:off x="1747778" y="4229639"/>
              <a:ext cx="1097717" cy="643575"/>
            </a:xfrm>
            <a:prstGeom prst="wedgeRoundRectCallout">
              <a:avLst>
                <a:gd name="adj1" fmla="val -20501"/>
                <a:gd name="adj2" fmla="val 84025"/>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spTree>
    <p:extLst>
      <p:ext uri="{BB962C8B-B14F-4D97-AF65-F5344CB8AC3E}">
        <p14:creationId xmlns:p14="http://schemas.microsoft.com/office/powerpoint/2010/main" val="10635347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C095A-1C97-3C3D-F812-7CBD48CAD9D1}"/>
              </a:ext>
            </a:extLst>
          </p:cNvPr>
          <p:cNvSpPr>
            <a:spLocks noGrp="1"/>
          </p:cNvSpPr>
          <p:nvPr>
            <p:ph type="title"/>
          </p:nvPr>
        </p:nvSpPr>
        <p:spPr/>
        <p:txBody>
          <a:bodyPr/>
          <a:lstStyle/>
          <a:p>
            <a:r>
              <a:rPr lang="en-US" dirty="0">
                <a:latin typeface="+mj-lt"/>
              </a:rPr>
              <a:t>Stratégie d'ignorance</a:t>
            </a:r>
          </a:p>
        </p:txBody>
      </p:sp>
      <p:sp>
        <p:nvSpPr>
          <p:cNvPr id="6" name="TextBox 5">
            <a:extLst>
              <a:ext uri="{FF2B5EF4-FFF2-40B4-BE49-F238E27FC236}">
                <a16:creationId xmlns:a16="http://schemas.microsoft.com/office/drawing/2014/main" id="{E0D2F3B4-2AF3-B605-EAA0-2FDCED4FA8F7}"/>
              </a:ext>
            </a:extLst>
          </p:cNvPr>
          <p:cNvSpPr txBox="1"/>
          <p:nvPr/>
        </p:nvSpPr>
        <p:spPr>
          <a:xfrm>
            <a:off x="1185998" y="2353061"/>
            <a:ext cx="3448051" cy="1569660"/>
          </a:xfrm>
          <a:prstGeom prst="rect">
            <a:avLst/>
          </a:prstGeom>
          <a:noFill/>
        </p:spPr>
        <p:txBody>
          <a:bodyPr wrap="square">
            <a:spAutoFit/>
          </a:bodyPr>
          <a:lstStyle/>
          <a:p>
            <a:r>
              <a:rPr lang="en-US" sz="2400" dirty="0">
                <a:latin typeface="+mj-lt"/>
                <a:cs typeface="Calibri" panose="020F0502020204030204" pitchFamily="34" charset="0"/>
              </a:rPr>
              <a:t>L'ignorance n'est pas seulement l'absence d'éloges - c'est le retrait de toute attention, positive ou négative !</a:t>
            </a:r>
          </a:p>
        </p:txBody>
      </p:sp>
      <p:sp>
        <p:nvSpPr>
          <p:cNvPr id="5" name="TextBox 4">
            <a:extLst>
              <a:ext uri="{FF2B5EF4-FFF2-40B4-BE49-F238E27FC236}">
                <a16:creationId xmlns:a16="http://schemas.microsoft.com/office/drawing/2014/main" id="{8B659570-8FD7-BE17-7ACE-555E4C537765}"/>
              </a:ext>
            </a:extLst>
          </p:cNvPr>
          <p:cNvSpPr txBox="1"/>
          <p:nvPr/>
        </p:nvSpPr>
        <p:spPr>
          <a:xfrm>
            <a:off x="5098325" y="2353061"/>
            <a:ext cx="3448051" cy="1938992"/>
          </a:xfrm>
          <a:prstGeom prst="rect">
            <a:avLst/>
          </a:prstGeom>
          <a:noFill/>
        </p:spPr>
        <p:txBody>
          <a:bodyPr wrap="square">
            <a:spAutoFit/>
          </a:bodyPr>
          <a:lstStyle/>
          <a:p>
            <a:r>
              <a:rPr lang="en-US" sz="2400" dirty="0">
                <a:latin typeface="+mj-lt"/>
                <a:cs typeface="Calibri" panose="020F0502020204030204" pitchFamily="34" charset="0"/>
              </a:rPr>
              <a:t>Si un enfant pleurniche et que vous lui dites d'arrêter ou que vous le regardez avec colère, vous ne l'ignorez pas !</a:t>
            </a:r>
          </a:p>
        </p:txBody>
      </p:sp>
      <p:grpSp>
        <p:nvGrpSpPr>
          <p:cNvPr id="15" name="Group 14">
            <a:extLst>
              <a:ext uri="{FF2B5EF4-FFF2-40B4-BE49-F238E27FC236}">
                <a16:creationId xmlns:a16="http://schemas.microsoft.com/office/drawing/2014/main" id="{6E10D9FF-3B2F-5AC2-73BF-5474BD283006}"/>
              </a:ext>
            </a:extLst>
          </p:cNvPr>
          <p:cNvGrpSpPr/>
          <p:nvPr/>
        </p:nvGrpSpPr>
        <p:grpSpPr>
          <a:xfrm>
            <a:off x="8906681" y="3322557"/>
            <a:ext cx="2334792" cy="2334792"/>
            <a:chOff x="7786693" y="3922721"/>
            <a:chExt cx="1538429" cy="1538429"/>
          </a:xfrm>
        </p:grpSpPr>
        <p:sp>
          <p:nvSpPr>
            <p:cNvPr id="11" name="Explosion: 8 Points 10">
              <a:extLst>
                <a:ext uri="{FF2B5EF4-FFF2-40B4-BE49-F238E27FC236}">
                  <a16:creationId xmlns:a16="http://schemas.microsoft.com/office/drawing/2014/main" id="{7D495E24-A5BC-336B-6433-1F959D1A73A2}"/>
                </a:ext>
              </a:extLst>
            </p:cNvPr>
            <p:cNvSpPr/>
            <p:nvPr/>
          </p:nvSpPr>
          <p:spPr>
            <a:xfrm>
              <a:off x="7786693" y="3922721"/>
              <a:ext cx="1538429" cy="1538429"/>
            </a:xfrm>
            <a:prstGeom prst="irregularSeal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 Same Side Corner Rectangle 21">
              <a:extLst>
                <a:ext uri="{FF2B5EF4-FFF2-40B4-BE49-F238E27FC236}">
                  <a16:creationId xmlns:a16="http://schemas.microsoft.com/office/drawing/2014/main" id="{BD79FD9D-AD36-6623-97B3-A50F76B89A0A}"/>
                </a:ext>
              </a:extLst>
            </p:cNvPr>
            <p:cNvSpPr/>
            <p:nvPr/>
          </p:nvSpPr>
          <p:spPr>
            <a:xfrm>
              <a:off x="8406091" y="4711690"/>
              <a:ext cx="516253" cy="624496"/>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31F4FEC0-B1AA-361C-8D11-783917046B0D}"/>
                </a:ext>
              </a:extLst>
            </p:cNvPr>
            <p:cNvSpPr/>
            <p:nvPr/>
          </p:nvSpPr>
          <p:spPr>
            <a:xfrm>
              <a:off x="8385726" y="4132225"/>
              <a:ext cx="484979" cy="48498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0A9D6C4A-0E97-CEB8-77D3-F261E1DA17FB}"/>
                </a:ext>
              </a:extLst>
            </p:cNvPr>
            <p:cNvSpPr/>
            <p:nvPr/>
          </p:nvSpPr>
          <p:spPr>
            <a:xfrm rot="18487801">
              <a:off x="8743077" y="4622419"/>
              <a:ext cx="358532" cy="139030"/>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EE51362F-3BF8-8C9E-3B14-1B9AC9DD2580}"/>
                </a:ext>
              </a:extLst>
            </p:cNvPr>
            <p:cNvSpPr/>
            <p:nvPr/>
          </p:nvSpPr>
          <p:spPr>
            <a:xfrm>
              <a:off x="9040095" y="4364902"/>
              <a:ext cx="145915" cy="14591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DFE6F2C3-C3A1-2F0D-E94D-87A625518C61}"/>
                </a:ext>
              </a:extLst>
            </p:cNvPr>
            <p:cNvSpPr/>
            <p:nvPr/>
          </p:nvSpPr>
          <p:spPr>
            <a:xfrm>
              <a:off x="8664217" y="4434840"/>
              <a:ext cx="138467" cy="211627"/>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6779515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426EB-B6F5-50E0-950A-698324154E95}"/>
              </a:ext>
            </a:extLst>
          </p:cNvPr>
          <p:cNvSpPr>
            <a:spLocks noGrp="1"/>
          </p:cNvSpPr>
          <p:nvPr>
            <p:ph type="title"/>
          </p:nvPr>
        </p:nvSpPr>
        <p:spPr/>
        <p:txBody>
          <a:bodyPr/>
          <a:lstStyle/>
          <a:p>
            <a:r>
              <a:rPr lang="en-US" dirty="0">
                <a:latin typeface="+mj-lt"/>
              </a:rPr>
              <a:t>Comment ignorer un comportement inapproprié ?</a:t>
            </a:r>
          </a:p>
        </p:txBody>
      </p:sp>
      <p:sp>
        <p:nvSpPr>
          <p:cNvPr id="4" name="TextBox 3">
            <a:extLst>
              <a:ext uri="{FF2B5EF4-FFF2-40B4-BE49-F238E27FC236}">
                <a16:creationId xmlns:a16="http://schemas.microsoft.com/office/drawing/2014/main" id="{1F7E91D1-26AD-1B1A-5EA1-4B9D45677873}"/>
              </a:ext>
            </a:extLst>
          </p:cNvPr>
          <p:cNvSpPr txBox="1"/>
          <p:nvPr/>
        </p:nvSpPr>
        <p:spPr>
          <a:xfrm>
            <a:off x="1045028" y="3622347"/>
            <a:ext cx="2989943" cy="1938992"/>
          </a:xfrm>
          <a:prstGeom prst="rect">
            <a:avLst/>
          </a:prstGeom>
          <a:noFill/>
        </p:spPr>
        <p:txBody>
          <a:bodyPr wrap="square">
            <a:spAutoFit/>
          </a:bodyPr>
          <a:lstStyle/>
          <a:p>
            <a:r>
              <a:rPr lang="en-US" sz="2000" b="1" i="0" dirty="0">
                <a:effectLst/>
                <a:latin typeface="+mn-lt"/>
                <a:cs typeface="Calibri" panose="020F0502020204030204" pitchFamily="34" charset="0"/>
              </a:rPr>
              <a:t>Ignorer immédiatement le comportement négatif</a:t>
            </a:r>
            <a:endParaRPr lang="en-US" sz="2000" b="1" dirty="0">
              <a:latin typeface="+mn-lt"/>
              <a:cs typeface="Calibri" panose="020F0502020204030204" pitchFamily="34" charset="0"/>
            </a:endParaRPr>
          </a:p>
          <a:p>
            <a:r>
              <a:rPr lang="en-US" sz="2000" b="0" i="0" dirty="0">
                <a:effectLst/>
                <a:latin typeface="+mn-lt"/>
                <a:cs typeface="Calibri" panose="020F0502020204030204" pitchFamily="34" charset="0"/>
              </a:rPr>
              <a:t>Après avoir dit à l'enfant d'arrêter de crier et d'utiliser une voix calme, si l'enfant continue à crier, ignorez-le.</a:t>
            </a:r>
          </a:p>
        </p:txBody>
      </p:sp>
      <p:sp>
        <p:nvSpPr>
          <p:cNvPr id="3" name="TextBox 2">
            <a:extLst>
              <a:ext uri="{FF2B5EF4-FFF2-40B4-BE49-F238E27FC236}">
                <a16:creationId xmlns:a16="http://schemas.microsoft.com/office/drawing/2014/main" id="{51CA01BF-F667-6F14-A105-13A8479C5D9C}"/>
              </a:ext>
            </a:extLst>
          </p:cNvPr>
          <p:cNvSpPr txBox="1"/>
          <p:nvPr/>
        </p:nvSpPr>
        <p:spPr>
          <a:xfrm>
            <a:off x="4704442" y="3622347"/>
            <a:ext cx="2989943" cy="1631216"/>
          </a:xfrm>
          <a:prstGeom prst="rect">
            <a:avLst/>
          </a:prstGeom>
          <a:noFill/>
        </p:spPr>
        <p:txBody>
          <a:bodyPr wrap="square">
            <a:spAutoFit/>
          </a:bodyPr>
          <a:lstStyle/>
          <a:p>
            <a:r>
              <a:rPr lang="en-US" sz="2000" b="1" i="0" dirty="0">
                <a:effectLst/>
                <a:latin typeface="+mn-lt"/>
                <a:cs typeface="Calibri" panose="020F0502020204030204" pitchFamily="34" charset="0"/>
              </a:rPr>
              <a:t>Ignorer systématiquement </a:t>
            </a:r>
            <a:r>
              <a:rPr lang="en-US" sz="2000" b="0" i="0" dirty="0">
                <a:effectLst/>
                <a:latin typeface="+mn-lt"/>
                <a:cs typeface="Calibri" panose="020F0502020204030204" pitchFamily="34" charset="0"/>
              </a:rPr>
              <a:t>Une fois que vous avez commencé à ignorer, continuez à ignorer jusqu'à ce que les pleurnicheries ou les disputes cessent.</a:t>
            </a:r>
            <a:endParaRPr lang="en-US" sz="2000" dirty="0">
              <a:latin typeface="+mn-lt"/>
              <a:cs typeface="Calibri" panose="020F0502020204030204" pitchFamily="34" charset="0"/>
            </a:endParaRPr>
          </a:p>
        </p:txBody>
      </p:sp>
      <p:sp>
        <p:nvSpPr>
          <p:cNvPr id="5" name="TextBox 4">
            <a:extLst>
              <a:ext uri="{FF2B5EF4-FFF2-40B4-BE49-F238E27FC236}">
                <a16:creationId xmlns:a16="http://schemas.microsoft.com/office/drawing/2014/main" id="{A652BA48-87F3-9684-2684-43EE436A2045}"/>
              </a:ext>
            </a:extLst>
          </p:cNvPr>
          <p:cNvSpPr txBox="1"/>
          <p:nvPr/>
        </p:nvSpPr>
        <p:spPr>
          <a:xfrm>
            <a:off x="8363857" y="3622347"/>
            <a:ext cx="2989943" cy="1015663"/>
          </a:xfrm>
          <a:prstGeom prst="rect">
            <a:avLst/>
          </a:prstGeom>
          <a:noFill/>
        </p:spPr>
        <p:txBody>
          <a:bodyPr wrap="square">
            <a:spAutoFit/>
          </a:bodyPr>
          <a:lstStyle/>
          <a:p>
            <a:r>
              <a:rPr lang="en-US" sz="2000" b="1" i="0" dirty="0" err="1">
                <a:effectLst/>
                <a:latin typeface="+mn-lt"/>
                <a:cs typeface="Calibri" panose="020F0502020204030204" pitchFamily="34" charset="0"/>
              </a:rPr>
              <a:t>Féliciter</a:t>
            </a:r>
            <a:r>
              <a:rPr lang="en-US" sz="2000" b="1" i="0" dirty="0">
                <a:effectLst/>
                <a:latin typeface="+mn-lt"/>
                <a:cs typeface="Calibri" panose="020F0502020204030204" pitchFamily="34" charset="0"/>
              </a:rPr>
              <a:t> </a:t>
            </a:r>
            <a:r>
              <a:rPr lang="en-US" sz="2000" b="0" i="0" dirty="0">
                <a:effectLst/>
                <a:latin typeface="+mn-lt"/>
                <a:cs typeface="Calibri" panose="020F0502020204030204" pitchFamily="34" charset="0"/>
              </a:rPr>
              <a:t>vos enfants lorsque le comportement négatif cesse.</a:t>
            </a:r>
            <a:endParaRPr lang="en-US" sz="2000" dirty="0">
              <a:latin typeface="+mn-lt"/>
              <a:cs typeface="Calibri" panose="020F0502020204030204" pitchFamily="34" charset="0"/>
            </a:endParaRPr>
          </a:p>
        </p:txBody>
      </p:sp>
      <p:pic>
        <p:nvPicPr>
          <p:cNvPr id="11" name="Graphic 10" descr="Blind with solid fill">
            <a:extLst>
              <a:ext uri="{FF2B5EF4-FFF2-40B4-BE49-F238E27FC236}">
                <a16:creationId xmlns:a16="http://schemas.microsoft.com/office/drawing/2014/main" id="{D1EAD54E-73CE-2E41-036A-B862182082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1284" y="1659764"/>
            <a:ext cx="1769234" cy="1769236"/>
          </a:xfrm>
          <a:prstGeom prst="rect">
            <a:avLst/>
          </a:prstGeom>
        </p:spPr>
      </p:pic>
      <p:pic>
        <p:nvPicPr>
          <p:cNvPr id="15" name="Graphic 14" descr="Blind with solid fill">
            <a:extLst>
              <a:ext uri="{FF2B5EF4-FFF2-40B4-BE49-F238E27FC236}">
                <a16:creationId xmlns:a16="http://schemas.microsoft.com/office/drawing/2014/main" id="{CFCFFDE1-0955-BD35-E539-9B40BFCFE2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43817" y="1659764"/>
            <a:ext cx="1769234" cy="1769236"/>
          </a:xfrm>
          <a:prstGeom prst="rect">
            <a:avLst/>
          </a:prstGeom>
        </p:spPr>
      </p:pic>
      <p:grpSp>
        <p:nvGrpSpPr>
          <p:cNvPr id="24" name="Group 23">
            <a:extLst>
              <a:ext uri="{FF2B5EF4-FFF2-40B4-BE49-F238E27FC236}">
                <a16:creationId xmlns:a16="http://schemas.microsoft.com/office/drawing/2014/main" id="{CEF98866-52C4-0BC2-3A16-05C46A596ED5}"/>
              </a:ext>
            </a:extLst>
          </p:cNvPr>
          <p:cNvGrpSpPr/>
          <p:nvPr/>
        </p:nvGrpSpPr>
        <p:grpSpPr>
          <a:xfrm>
            <a:off x="8614189" y="1949074"/>
            <a:ext cx="1511910" cy="1088208"/>
            <a:chOff x="6629747" y="1927366"/>
            <a:chExt cx="976624" cy="702932"/>
          </a:xfrm>
        </p:grpSpPr>
        <p:sp>
          <p:nvSpPr>
            <p:cNvPr id="16" name="Speech Bubble: Rectangle with Corners Rounded 15">
              <a:extLst>
                <a:ext uri="{FF2B5EF4-FFF2-40B4-BE49-F238E27FC236}">
                  <a16:creationId xmlns:a16="http://schemas.microsoft.com/office/drawing/2014/main" id="{CCF7CFBF-D52D-9A98-32E4-FE83EB3D9D10}"/>
                </a:ext>
              </a:extLst>
            </p:cNvPr>
            <p:cNvSpPr/>
            <p:nvPr/>
          </p:nvSpPr>
          <p:spPr>
            <a:xfrm>
              <a:off x="6629747" y="1927366"/>
              <a:ext cx="976624" cy="702932"/>
            </a:xfrm>
            <a:prstGeom prst="wedgeRoundRectCallout">
              <a:avLst>
                <a:gd name="adj1" fmla="val -75378"/>
                <a:gd name="adj2" fmla="val 21802"/>
                <a:gd name="adj3" fmla="val 1666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6FE4EACF-5EB3-6E38-62A9-0EBDF838111A}"/>
                </a:ext>
              </a:extLst>
            </p:cNvPr>
            <p:cNvGrpSpPr/>
            <p:nvPr/>
          </p:nvGrpSpPr>
          <p:grpSpPr>
            <a:xfrm>
              <a:off x="6711637" y="2104838"/>
              <a:ext cx="812843" cy="454644"/>
              <a:chOff x="5638800" y="3079063"/>
              <a:chExt cx="1634825" cy="914402"/>
            </a:xfrm>
            <a:solidFill>
              <a:schemeClr val="bg1"/>
            </a:solidFill>
          </p:grpSpPr>
          <p:pic>
            <p:nvPicPr>
              <p:cNvPr id="18" name="Graphic 17" descr="Raised hand with solid fill">
                <a:extLst>
                  <a:ext uri="{FF2B5EF4-FFF2-40B4-BE49-F238E27FC236}">
                    <a16:creationId xmlns:a16="http://schemas.microsoft.com/office/drawing/2014/main" id="{69BDE501-CA91-FA52-94C6-E8634D65155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38800" y="3079063"/>
                <a:ext cx="914400" cy="914400"/>
              </a:xfrm>
              <a:prstGeom prst="rect">
                <a:avLst/>
              </a:prstGeom>
            </p:spPr>
          </p:pic>
          <p:pic>
            <p:nvPicPr>
              <p:cNvPr id="19" name="Graphic 18" descr="Hand with solid fill">
                <a:extLst>
                  <a:ext uri="{FF2B5EF4-FFF2-40B4-BE49-F238E27FC236}">
                    <a16:creationId xmlns:a16="http://schemas.microsoft.com/office/drawing/2014/main" id="{7348ED76-0936-69F1-775D-07A83AB5129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59225" y="3079065"/>
                <a:ext cx="914400" cy="914400"/>
              </a:xfrm>
              <a:prstGeom prst="rect">
                <a:avLst/>
              </a:prstGeom>
            </p:spPr>
          </p:pic>
        </p:grpSp>
        <p:grpSp>
          <p:nvGrpSpPr>
            <p:cNvPr id="20" name="Group 19">
              <a:extLst>
                <a:ext uri="{FF2B5EF4-FFF2-40B4-BE49-F238E27FC236}">
                  <a16:creationId xmlns:a16="http://schemas.microsoft.com/office/drawing/2014/main" id="{12285047-B689-17C0-831C-5CDFD2509EBE}"/>
                </a:ext>
              </a:extLst>
            </p:cNvPr>
            <p:cNvGrpSpPr/>
            <p:nvPr/>
          </p:nvGrpSpPr>
          <p:grpSpPr>
            <a:xfrm>
              <a:off x="6986177" y="1990150"/>
              <a:ext cx="263106" cy="123209"/>
              <a:chOff x="7542112" y="1225245"/>
              <a:chExt cx="351242" cy="258158"/>
            </a:xfrm>
          </p:grpSpPr>
          <p:sp>
            <p:nvSpPr>
              <p:cNvPr id="21" name="Rectangle 20">
                <a:extLst>
                  <a:ext uri="{FF2B5EF4-FFF2-40B4-BE49-F238E27FC236}">
                    <a16:creationId xmlns:a16="http://schemas.microsoft.com/office/drawing/2014/main" id="{1D984A71-87DC-0863-BA7A-05C4BB0A4CD9}"/>
                  </a:ext>
                </a:extLst>
              </p:cNvPr>
              <p:cNvSpPr/>
              <p:nvPr/>
            </p:nvSpPr>
            <p:spPr>
              <a:xfrm>
                <a:off x="7685562" y="1225245"/>
                <a:ext cx="45720" cy="191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2EBF0B21-B7A4-B284-D0DC-193C3083312A}"/>
                  </a:ext>
                </a:extLst>
              </p:cNvPr>
              <p:cNvSpPr/>
              <p:nvPr/>
            </p:nvSpPr>
            <p:spPr>
              <a:xfrm rot="1034900">
                <a:off x="7847634" y="1272918"/>
                <a:ext cx="45720" cy="191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947F94BE-5201-3FDC-53B5-1E8B02633974}"/>
                  </a:ext>
                </a:extLst>
              </p:cNvPr>
              <p:cNvSpPr/>
              <p:nvPr/>
            </p:nvSpPr>
            <p:spPr>
              <a:xfrm rot="20072803">
                <a:off x="7542112" y="1292190"/>
                <a:ext cx="45720" cy="191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6938572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D22A9-EB1D-3D34-D5C8-A52FB690F397}"/>
              </a:ext>
            </a:extLst>
          </p:cNvPr>
          <p:cNvSpPr>
            <a:spLocks noGrp="1"/>
          </p:cNvSpPr>
          <p:nvPr>
            <p:ph type="title"/>
          </p:nvPr>
        </p:nvSpPr>
        <p:spPr/>
        <p:txBody>
          <a:bodyPr/>
          <a:lstStyle/>
          <a:p>
            <a:r>
              <a:rPr lang="en-US" dirty="0">
                <a:latin typeface="+mj-lt"/>
              </a:rPr>
              <a:t>Temps morts</a:t>
            </a:r>
          </a:p>
        </p:txBody>
      </p:sp>
      <p:sp>
        <p:nvSpPr>
          <p:cNvPr id="9" name="TextBox 8">
            <a:extLst>
              <a:ext uri="{FF2B5EF4-FFF2-40B4-BE49-F238E27FC236}">
                <a16:creationId xmlns:a16="http://schemas.microsoft.com/office/drawing/2014/main" id="{57F8D9B3-AD5E-8B63-AF3B-86C3FB5655E0}"/>
              </a:ext>
            </a:extLst>
          </p:cNvPr>
          <p:cNvSpPr txBox="1"/>
          <p:nvPr/>
        </p:nvSpPr>
        <p:spPr>
          <a:xfrm>
            <a:off x="5790627" y="2333000"/>
            <a:ext cx="4473514" cy="2554545"/>
          </a:xfrm>
          <a:prstGeom prst="rect">
            <a:avLst/>
          </a:prstGeom>
          <a:noFill/>
        </p:spPr>
        <p:txBody>
          <a:bodyPr wrap="square">
            <a:spAutoFit/>
          </a:bodyPr>
          <a:lstStyle/>
          <a:p>
            <a:r>
              <a:rPr lang="en-US" sz="3200" dirty="0"/>
              <a:t>Un espace de temps mort est une zone séparée sans contact ni communication avec des adultes ou d'autres enfants.</a:t>
            </a:r>
          </a:p>
        </p:txBody>
      </p:sp>
      <p:grpSp>
        <p:nvGrpSpPr>
          <p:cNvPr id="26" name="Group 25">
            <a:extLst>
              <a:ext uri="{FF2B5EF4-FFF2-40B4-BE49-F238E27FC236}">
                <a16:creationId xmlns:a16="http://schemas.microsoft.com/office/drawing/2014/main" id="{489A22B3-A844-59D5-6D0F-2337A32D84D2}"/>
              </a:ext>
            </a:extLst>
          </p:cNvPr>
          <p:cNvGrpSpPr/>
          <p:nvPr/>
        </p:nvGrpSpPr>
        <p:grpSpPr>
          <a:xfrm>
            <a:off x="1447206" y="2115363"/>
            <a:ext cx="3024309" cy="3127998"/>
            <a:chOff x="1266337" y="2416813"/>
            <a:chExt cx="2710932" cy="2803877"/>
          </a:xfrm>
        </p:grpSpPr>
        <p:sp>
          <p:nvSpPr>
            <p:cNvPr id="25" name="Oval 24">
              <a:extLst>
                <a:ext uri="{FF2B5EF4-FFF2-40B4-BE49-F238E27FC236}">
                  <a16:creationId xmlns:a16="http://schemas.microsoft.com/office/drawing/2014/main" id="{09E60E2C-3B24-D27C-7615-31BDFC71460C}"/>
                </a:ext>
              </a:extLst>
            </p:cNvPr>
            <p:cNvSpPr/>
            <p:nvPr/>
          </p:nvSpPr>
          <p:spPr>
            <a:xfrm>
              <a:off x="1266337" y="4808780"/>
              <a:ext cx="2710932" cy="41191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D18AB23D-45F2-776F-EEF6-2AA333A15C1E}"/>
                </a:ext>
              </a:extLst>
            </p:cNvPr>
            <p:cNvGrpSpPr/>
            <p:nvPr/>
          </p:nvGrpSpPr>
          <p:grpSpPr>
            <a:xfrm>
              <a:off x="2230058" y="3380269"/>
              <a:ext cx="1151503" cy="1683794"/>
              <a:chOff x="2230058" y="2874242"/>
              <a:chExt cx="1151503" cy="1683794"/>
            </a:xfrm>
          </p:grpSpPr>
          <p:sp>
            <p:nvSpPr>
              <p:cNvPr id="15" name="Round Same Side Corner Rectangle 21">
                <a:extLst>
                  <a:ext uri="{FF2B5EF4-FFF2-40B4-BE49-F238E27FC236}">
                    <a16:creationId xmlns:a16="http://schemas.microsoft.com/office/drawing/2014/main" id="{7190311B-ED5A-B995-BDA6-50A16A39D14C}"/>
                  </a:ext>
                </a:extLst>
              </p:cNvPr>
              <p:cNvSpPr/>
              <p:nvPr/>
            </p:nvSpPr>
            <p:spPr>
              <a:xfrm>
                <a:off x="2230058" y="3610272"/>
                <a:ext cx="783490" cy="947764"/>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1AF0BDFE-F39F-2007-143E-5F0A7C9F6E33}"/>
                  </a:ext>
                </a:extLst>
              </p:cNvPr>
              <p:cNvSpPr/>
              <p:nvPr/>
            </p:nvSpPr>
            <p:spPr>
              <a:xfrm>
                <a:off x="2645534" y="2874242"/>
                <a:ext cx="736027" cy="73603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3" name="Graphic 22" descr="Stopwatch 75% with solid fill">
              <a:extLst>
                <a:ext uri="{FF2B5EF4-FFF2-40B4-BE49-F238E27FC236}">
                  <a16:creationId xmlns:a16="http://schemas.microsoft.com/office/drawing/2014/main" id="{3FEA6254-1BD7-9C8B-9974-28D3CB01E2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66337" y="2416813"/>
              <a:ext cx="1012187" cy="1012187"/>
            </a:xfrm>
            <a:prstGeom prst="rect">
              <a:avLst/>
            </a:prstGeom>
          </p:spPr>
        </p:pic>
      </p:grpSp>
    </p:spTree>
    <p:extLst>
      <p:ext uri="{BB962C8B-B14F-4D97-AF65-F5344CB8AC3E}">
        <p14:creationId xmlns:p14="http://schemas.microsoft.com/office/powerpoint/2010/main" val="19861848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5BB22-E3D7-F6CC-6EE3-62A8AF4D4C49}"/>
              </a:ext>
            </a:extLst>
          </p:cNvPr>
          <p:cNvSpPr>
            <a:spLocks noGrp="1"/>
          </p:cNvSpPr>
          <p:nvPr>
            <p:ph type="title"/>
          </p:nvPr>
        </p:nvSpPr>
        <p:spPr/>
        <p:txBody>
          <a:bodyPr/>
          <a:lstStyle/>
          <a:p>
            <a:r>
              <a:rPr lang="en-US" dirty="0">
                <a:latin typeface="+mj-lt"/>
              </a:rPr>
              <a:t>Conditions d'un délai d'attente efficace</a:t>
            </a:r>
          </a:p>
        </p:txBody>
      </p:sp>
      <p:sp>
        <p:nvSpPr>
          <p:cNvPr id="4" name="TextBox 3">
            <a:extLst>
              <a:ext uri="{FF2B5EF4-FFF2-40B4-BE49-F238E27FC236}">
                <a16:creationId xmlns:a16="http://schemas.microsoft.com/office/drawing/2014/main" id="{429D4B80-FF5F-C173-CE5C-E550FA142C36}"/>
              </a:ext>
            </a:extLst>
          </p:cNvPr>
          <p:cNvSpPr txBox="1"/>
          <p:nvPr/>
        </p:nvSpPr>
        <p:spPr>
          <a:xfrm>
            <a:off x="1346921" y="1585042"/>
            <a:ext cx="4306471" cy="3877985"/>
          </a:xfrm>
          <a:prstGeom prst="rect">
            <a:avLst/>
          </a:prstGeom>
          <a:noFill/>
        </p:spPr>
        <p:txBody>
          <a:bodyPr wrap="square">
            <a:spAutoFit/>
          </a:bodyPr>
          <a:lstStyle/>
          <a:p>
            <a:pPr>
              <a:spcAft>
                <a:spcPts val="1200"/>
              </a:spcAft>
            </a:pPr>
            <a:r>
              <a:rPr lang="en-US" sz="2400" b="0" i="0" dirty="0">
                <a:effectLst/>
                <a:latin typeface="+mj-lt"/>
                <a:cs typeface="Calibri" panose="020F0502020204030204" pitchFamily="34" charset="0"/>
              </a:rPr>
              <a:t>Le temps mort est plus efficace pour les enfants âgés de 3 à 10 ans.</a:t>
            </a:r>
          </a:p>
          <a:p>
            <a:pPr>
              <a:spcAft>
                <a:spcPts val="1200"/>
              </a:spcAft>
            </a:pPr>
            <a:r>
              <a:rPr lang="en-US" sz="2400" b="0" i="0" dirty="0">
                <a:effectLst/>
                <a:latin typeface="+mj-lt"/>
                <a:cs typeface="Calibri" panose="020F0502020204030204" pitchFamily="34" charset="0"/>
              </a:rPr>
              <a:t>Expliquez aux enfants ce qu'est le temps mort avant de l'utiliser</a:t>
            </a:r>
            <a:r>
              <a:rPr lang="en-US" sz="2400" dirty="0">
                <a:latin typeface="+mj-lt"/>
                <a:cs typeface="Calibri" panose="020F0502020204030204" pitchFamily="34" charset="0"/>
              </a:rPr>
              <a:t>. </a:t>
            </a:r>
          </a:p>
          <a:p>
            <a:pPr>
              <a:spcAft>
                <a:spcPts val="1200"/>
              </a:spcAft>
            </a:pPr>
            <a:r>
              <a:rPr lang="en-US" sz="2400" dirty="0" err="1">
                <a:latin typeface="+mj-lt"/>
                <a:cs typeface="Calibri" panose="020F0502020204030204" pitchFamily="34" charset="0"/>
              </a:rPr>
              <a:t>Respectez</a:t>
            </a:r>
            <a:r>
              <a:rPr lang="en-US" sz="2400" dirty="0">
                <a:latin typeface="+mj-lt"/>
                <a:cs typeface="Calibri" panose="020F0502020204030204" pitchFamily="34" charset="0"/>
              </a:rPr>
              <a:t> le temps mort</a:t>
            </a:r>
          </a:p>
          <a:p>
            <a:pPr>
              <a:spcAft>
                <a:spcPts val="1200"/>
              </a:spcAft>
            </a:pPr>
            <a:r>
              <a:rPr lang="en-US" sz="2400" b="0" i="0" dirty="0">
                <a:effectLst/>
                <a:latin typeface="+mj-lt"/>
                <a:cs typeface="Calibri" panose="020F0502020204030204" pitchFamily="34" charset="0"/>
              </a:rPr>
              <a:t>Veillez à expliquer clairement la raison de la mise à l'écart.</a:t>
            </a:r>
          </a:p>
        </p:txBody>
      </p:sp>
      <p:sp>
        <p:nvSpPr>
          <p:cNvPr id="5" name="TextBox 4">
            <a:extLst>
              <a:ext uri="{FF2B5EF4-FFF2-40B4-BE49-F238E27FC236}">
                <a16:creationId xmlns:a16="http://schemas.microsoft.com/office/drawing/2014/main" id="{B9C50BD5-16B2-518E-C1A2-A9C27DB25A94}"/>
              </a:ext>
            </a:extLst>
          </p:cNvPr>
          <p:cNvSpPr txBox="1"/>
          <p:nvPr/>
        </p:nvSpPr>
        <p:spPr>
          <a:xfrm>
            <a:off x="6538609" y="1585042"/>
            <a:ext cx="4815191" cy="3877985"/>
          </a:xfrm>
          <a:prstGeom prst="rect">
            <a:avLst/>
          </a:prstGeom>
          <a:noFill/>
        </p:spPr>
        <p:txBody>
          <a:bodyPr wrap="square">
            <a:spAutoFit/>
          </a:bodyPr>
          <a:lstStyle/>
          <a:p>
            <a:pPr>
              <a:spcAft>
                <a:spcPts val="1200"/>
              </a:spcAft>
            </a:pPr>
            <a:r>
              <a:rPr lang="en-US" sz="2400" b="0" i="0" dirty="0">
                <a:effectLst/>
                <a:latin typeface="+mj-lt"/>
                <a:cs typeface="Calibri" panose="020F0502020204030204" pitchFamily="34" charset="0"/>
              </a:rPr>
              <a:t>Veillez à disposer d'un endroit approprié pour les temps morts.</a:t>
            </a:r>
          </a:p>
          <a:p>
            <a:pPr>
              <a:spcAft>
                <a:spcPts val="1200"/>
              </a:spcAft>
            </a:pPr>
            <a:r>
              <a:rPr lang="en-US" sz="2400" b="0" i="0" dirty="0">
                <a:effectLst/>
                <a:latin typeface="+mj-lt"/>
                <a:cs typeface="Calibri" panose="020F0502020204030204" pitchFamily="34" charset="0"/>
              </a:rPr>
              <a:t>Tous les membres de la famille doivent comprendre et respecter les règles du temps mort.</a:t>
            </a:r>
          </a:p>
          <a:p>
            <a:pPr>
              <a:spcAft>
                <a:spcPts val="1200"/>
              </a:spcAft>
            </a:pPr>
            <a:r>
              <a:rPr lang="en-US" sz="2400" b="0" i="0" dirty="0">
                <a:effectLst/>
                <a:latin typeface="+mj-lt"/>
                <a:cs typeface="Calibri" panose="020F0502020204030204" pitchFamily="34" charset="0"/>
              </a:rPr>
              <a:t>Reprenez le dialogue avec l'enfant dès qu'il s'est calmé.</a:t>
            </a:r>
          </a:p>
          <a:p>
            <a:pPr>
              <a:spcAft>
                <a:spcPts val="1200"/>
              </a:spcAft>
            </a:pPr>
            <a:r>
              <a:rPr lang="en-US" sz="2400" b="0" i="0" dirty="0" err="1">
                <a:effectLst/>
                <a:latin typeface="+mj-lt"/>
                <a:cs typeface="Calibri" panose="020F0502020204030204" pitchFamily="34" charset="0"/>
              </a:rPr>
              <a:t>Fixez</a:t>
            </a:r>
            <a:r>
              <a:rPr lang="en-US" sz="2400" b="0" i="0" dirty="0">
                <a:effectLst/>
                <a:latin typeface="+mj-lt"/>
                <a:cs typeface="Calibri" panose="020F0502020204030204" pitchFamily="34" charset="0"/>
              </a:rPr>
              <a:t> (si possible) la durée d'un temps mort.</a:t>
            </a:r>
            <a:endParaRPr lang="en-US" sz="2400" dirty="0">
              <a:latin typeface="+mj-lt"/>
              <a:cs typeface="Calibri" panose="020F0502020204030204" pitchFamily="34" charset="0"/>
            </a:endParaRPr>
          </a:p>
        </p:txBody>
      </p:sp>
      <p:sp>
        <p:nvSpPr>
          <p:cNvPr id="6" name="L-Shape 5">
            <a:extLst>
              <a:ext uri="{FF2B5EF4-FFF2-40B4-BE49-F238E27FC236}">
                <a16:creationId xmlns:a16="http://schemas.microsoft.com/office/drawing/2014/main" id="{077499BC-5749-D791-C528-B9D3254292FD}"/>
              </a:ext>
            </a:extLst>
          </p:cNvPr>
          <p:cNvSpPr/>
          <p:nvPr/>
        </p:nvSpPr>
        <p:spPr>
          <a:xfrm rot="18361091">
            <a:off x="776093" y="1726008"/>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L-Shape 6">
            <a:extLst>
              <a:ext uri="{FF2B5EF4-FFF2-40B4-BE49-F238E27FC236}">
                <a16:creationId xmlns:a16="http://schemas.microsoft.com/office/drawing/2014/main" id="{0643B993-8314-5DCD-BF10-9199E0AA71C2}"/>
              </a:ext>
            </a:extLst>
          </p:cNvPr>
          <p:cNvSpPr/>
          <p:nvPr/>
        </p:nvSpPr>
        <p:spPr>
          <a:xfrm rot="18361091">
            <a:off x="776092" y="3048568"/>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L-Shape 7">
            <a:extLst>
              <a:ext uri="{FF2B5EF4-FFF2-40B4-BE49-F238E27FC236}">
                <a16:creationId xmlns:a16="http://schemas.microsoft.com/office/drawing/2014/main" id="{DD048074-6222-FCF0-0373-B73BBF4F723F}"/>
              </a:ext>
            </a:extLst>
          </p:cNvPr>
          <p:cNvSpPr/>
          <p:nvPr/>
        </p:nvSpPr>
        <p:spPr>
          <a:xfrm rot="18361091">
            <a:off x="776091" y="3748958"/>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L-Shape 8">
            <a:extLst>
              <a:ext uri="{FF2B5EF4-FFF2-40B4-BE49-F238E27FC236}">
                <a16:creationId xmlns:a16="http://schemas.microsoft.com/office/drawing/2014/main" id="{BAF5695F-3B69-3B23-DD4F-4358745BB04F}"/>
              </a:ext>
            </a:extLst>
          </p:cNvPr>
          <p:cNvSpPr/>
          <p:nvPr/>
        </p:nvSpPr>
        <p:spPr>
          <a:xfrm rot="18361091">
            <a:off x="776091" y="4710047"/>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L-Shape 9">
            <a:extLst>
              <a:ext uri="{FF2B5EF4-FFF2-40B4-BE49-F238E27FC236}">
                <a16:creationId xmlns:a16="http://schemas.microsoft.com/office/drawing/2014/main" id="{2B1FA1BD-3E64-E750-8DCC-CA066E1C73F3}"/>
              </a:ext>
            </a:extLst>
          </p:cNvPr>
          <p:cNvSpPr/>
          <p:nvPr/>
        </p:nvSpPr>
        <p:spPr>
          <a:xfrm rot="18361091">
            <a:off x="5961148" y="1726008"/>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Shape 10">
            <a:extLst>
              <a:ext uri="{FF2B5EF4-FFF2-40B4-BE49-F238E27FC236}">
                <a16:creationId xmlns:a16="http://schemas.microsoft.com/office/drawing/2014/main" id="{76A72767-B855-B335-3B3A-A329A2BFBC15}"/>
              </a:ext>
            </a:extLst>
          </p:cNvPr>
          <p:cNvSpPr/>
          <p:nvPr/>
        </p:nvSpPr>
        <p:spPr>
          <a:xfrm rot="18361091">
            <a:off x="5961147" y="2958936"/>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L-Shape 11">
            <a:extLst>
              <a:ext uri="{FF2B5EF4-FFF2-40B4-BE49-F238E27FC236}">
                <a16:creationId xmlns:a16="http://schemas.microsoft.com/office/drawing/2014/main" id="{C86CE4AF-F0EE-FA36-ED5A-EAA3AB08F25F}"/>
              </a:ext>
            </a:extLst>
          </p:cNvPr>
          <p:cNvSpPr/>
          <p:nvPr/>
        </p:nvSpPr>
        <p:spPr>
          <a:xfrm rot="18361091">
            <a:off x="5961146" y="4188647"/>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L-Shape 12">
            <a:extLst>
              <a:ext uri="{FF2B5EF4-FFF2-40B4-BE49-F238E27FC236}">
                <a16:creationId xmlns:a16="http://schemas.microsoft.com/office/drawing/2014/main" id="{96D563FB-961A-AE9A-7B0D-4779DF0D877B}"/>
              </a:ext>
            </a:extLst>
          </p:cNvPr>
          <p:cNvSpPr/>
          <p:nvPr/>
        </p:nvSpPr>
        <p:spPr>
          <a:xfrm rot="18361091">
            <a:off x="5961146" y="5044904"/>
            <a:ext cx="470534" cy="239466"/>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0044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CADF8-13D6-3779-53D4-B2FDF27FE694}"/>
              </a:ext>
            </a:extLst>
          </p:cNvPr>
          <p:cNvSpPr>
            <a:spLocks noGrp="1"/>
          </p:cNvSpPr>
          <p:nvPr>
            <p:ph type="title"/>
          </p:nvPr>
        </p:nvSpPr>
        <p:spPr/>
        <p:txBody>
          <a:bodyPr/>
          <a:lstStyle/>
          <a:p>
            <a:r>
              <a:rPr lang="en-US" dirty="0">
                <a:latin typeface="+mj-lt"/>
              </a:rPr>
              <a:t>Durée du délai d'attente</a:t>
            </a:r>
          </a:p>
        </p:txBody>
      </p:sp>
      <p:sp>
        <p:nvSpPr>
          <p:cNvPr id="4" name="TextBox 3">
            <a:extLst>
              <a:ext uri="{FF2B5EF4-FFF2-40B4-BE49-F238E27FC236}">
                <a16:creationId xmlns:a16="http://schemas.microsoft.com/office/drawing/2014/main" id="{82080583-6FF5-5A62-1B1E-ED7819EBAC87}"/>
              </a:ext>
            </a:extLst>
          </p:cNvPr>
          <p:cNvSpPr txBox="1"/>
          <p:nvPr/>
        </p:nvSpPr>
        <p:spPr>
          <a:xfrm>
            <a:off x="1633996" y="3189854"/>
            <a:ext cx="3731823" cy="830997"/>
          </a:xfrm>
          <a:prstGeom prst="rect">
            <a:avLst/>
          </a:prstGeom>
          <a:noFill/>
        </p:spPr>
        <p:txBody>
          <a:bodyPr wrap="square">
            <a:spAutoFit/>
          </a:bodyPr>
          <a:lstStyle/>
          <a:p>
            <a:r>
              <a:rPr lang="en-US" sz="2400" i="0" dirty="0">
                <a:solidFill>
                  <a:schemeClr val="tx1"/>
                </a:solidFill>
                <a:effectLst/>
                <a:latin typeface="+mj-lt"/>
                <a:cs typeface="Calibri" panose="020F0502020204030204" pitchFamily="34" charset="0"/>
              </a:rPr>
              <a:t>Il faut généralement 3 minutes à un enfant pour se calmer.</a:t>
            </a:r>
            <a:endParaRPr lang="en-US" sz="2400" dirty="0">
              <a:solidFill>
                <a:schemeClr val="tx1"/>
              </a:solidFill>
              <a:latin typeface="+mj-lt"/>
              <a:cs typeface="Calibri" panose="020F0502020204030204" pitchFamily="34" charset="0"/>
            </a:endParaRPr>
          </a:p>
        </p:txBody>
      </p:sp>
      <p:pic>
        <p:nvPicPr>
          <p:cNvPr id="3" name="Graphic 2" descr="Stopwatch 75% with solid fill">
            <a:extLst>
              <a:ext uri="{FF2B5EF4-FFF2-40B4-BE49-F238E27FC236}">
                <a16:creationId xmlns:a16="http://schemas.microsoft.com/office/drawing/2014/main" id="{2341FE8C-7FF8-3CED-9A81-83BA2E854B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33996" y="1788990"/>
            <a:ext cx="1129193" cy="1129193"/>
          </a:xfrm>
          <a:prstGeom prst="rect">
            <a:avLst/>
          </a:prstGeom>
        </p:spPr>
      </p:pic>
      <p:sp>
        <p:nvSpPr>
          <p:cNvPr id="6" name="TextBox 5">
            <a:extLst>
              <a:ext uri="{FF2B5EF4-FFF2-40B4-BE49-F238E27FC236}">
                <a16:creationId xmlns:a16="http://schemas.microsoft.com/office/drawing/2014/main" id="{0A539B1D-84B7-2AC8-47CB-DE7F91C1BDF4}"/>
              </a:ext>
            </a:extLst>
          </p:cNvPr>
          <p:cNvSpPr txBox="1"/>
          <p:nvPr/>
        </p:nvSpPr>
        <p:spPr>
          <a:xfrm>
            <a:off x="6201787" y="3189854"/>
            <a:ext cx="4461468" cy="2831544"/>
          </a:xfrm>
          <a:prstGeom prst="rect">
            <a:avLst/>
          </a:prstGeom>
          <a:noFill/>
        </p:spPr>
        <p:txBody>
          <a:bodyPr wrap="square">
            <a:spAutoFit/>
          </a:bodyPr>
          <a:lstStyle/>
          <a:p>
            <a:pPr>
              <a:spcAft>
                <a:spcPts val="1200"/>
              </a:spcAft>
            </a:pPr>
            <a:r>
              <a:rPr lang="en-US" sz="2400" i="0" dirty="0">
                <a:solidFill>
                  <a:schemeClr val="tx1"/>
                </a:solidFill>
                <a:effectLst/>
                <a:latin typeface="+mj-lt"/>
                <a:cs typeface="Calibri" panose="020F0502020204030204" pitchFamily="34" charset="0"/>
              </a:rPr>
              <a:t>Un enfant est prêt à sortir de la période d'isolement lorsqu'il.. :</a:t>
            </a:r>
            <a:endParaRPr lang="en-US" sz="2400" dirty="0">
              <a:solidFill>
                <a:schemeClr val="tx1"/>
              </a:solidFill>
              <a:latin typeface="+mj-lt"/>
              <a:cs typeface="Calibri" panose="020F0502020204030204" pitchFamily="34" charset="0"/>
            </a:endParaRPr>
          </a:p>
          <a:p>
            <a:pPr marL="285750" lvl="5" indent="-285750">
              <a:buFont typeface="Arial" panose="020B0604020202020204" pitchFamily="34" charset="0"/>
              <a:buChar char="•"/>
            </a:pPr>
            <a:r>
              <a:rPr lang="en-US" sz="2400" b="0" i="0" dirty="0" err="1">
                <a:solidFill>
                  <a:schemeClr val="tx1"/>
                </a:solidFill>
                <a:effectLst/>
                <a:latin typeface="+mj-lt"/>
                <a:cs typeface="Calibri" panose="020F0502020204030204" pitchFamily="34" charset="0"/>
              </a:rPr>
              <a:t>Finit</a:t>
            </a:r>
            <a:r>
              <a:rPr lang="en-US" sz="2400" b="0" i="0" dirty="0">
                <a:solidFill>
                  <a:schemeClr val="tx1"/>
                </a:solidFill>
                <a:effectLst/>
                <a:latin typeface="+mj-lt"/>
                <a:cs typeface="Calibri" panose="020F0502020204030204" pitchFamily="34" charset="0"/>
              </a:rPr>
              <a:t> les cris et les hurlements</a:t>
            </a:r>
          </a:p>
          <a:p>
            <a:pPr marL="285750" lvl="1" indent="-285750">
              <a:buFont typeface="Arial" panose="020B0604020202020204" pitchFamily="34" charset="0"/>
              <a:buChar char="•"/>
            </a:pPr>
            <a:r>
              <a:rPr lang="en-US" sz="2400" b="0" i="0" dirty="0">
                <a:solidFill>
                  <a:schemeClr val="tx1"/>
                </a:solidFill>
                <a:effectLst/>
                <a:latin typeface="+mj-lt"/>
                <a:cs typeface="Calibri" panose="020F0502020204030204" pitchFamily="34" charset="0"/>
              </a:rPr>
              <a:t>S'assoit tranquillement</a:t>
            </a:r>
          </a:p>
          <a:p>
            <a:pPr marL="285750" lvl="1" indent="-285750">
              <a:buFont typeface="Arial" panose="020B0604020202020204" pitchFamily="34" charset="0"/>
              <a:buChar char="•"/>
            </a:pPr>
            <a:r>
              <a:rPr lang="en-US" sz="2400" b="0" i="0" dirty="0">
                <a:solidFill>
                  <a:schemeClr val="tx1"/>
                </a:solidFill>
                <a:effectLst/>
                <a:latin typeface="+mj-lt"/>
                <a:cs typeface="Calibri" panose="020F0502020204030204" pitchFamily="34" charset="0"/>
              </a:rPr>
              <a:t>Respire lentement et paisiblement</a:t>
            </a:r>
            <a:endParaRPr lang="en-US" sz="2400" dirty="0">
              <a:solidFill>
                <a:schemeClr val="tx1"/>
              </a:solidFill>
              <a:latin typeface="+mj-lt"/>
              <a:cs typeface="Calibri" panose="020F0502020204030204" pitchFamily="34" charset="0"/>
            </a:endParaRPr>
          </a:p>
        </p:txBody>
      </p:sp>
      <p:sp>
        <p:nvSpPr>
          <p:cNvPr id="15" name="Oval 14">
            <a:extLst>
              <a:ext uri="{FF2B5EF4-FFF2-40B4-BE49-F238E27FC236}">
                <a16:creationId xmlns:a16="http://schemas.microsoft.com/office/drawing/2014/main" id="{A9DB57ED-6CE7-80A4-ACA1-B4C1BF56C3F2}"/>
              </a:ext>
            </a:extLst>
          </p:cNvPr>
          <p:cNvSpPr/>
          <p:nvPr/>
        </p:nvSpPr>
        <p:spPr>
          <a:xfrm>
            <a:off x="6350311" y="2715022"/>
            <a:ext cx="1714038" cy="260438"/>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C0BAF690-F6F9-AAD3-2A1D-5E1F6E706BBD}"/>
              </a:ext>
            </a:extLst>
          </p:cNvPr>
          <p:cNvGrpSpPr/>
          <p:nvPr/>
        </p:nvGrpSpPr>
        <p:grpSpPr>
          <a:xfrm>
            <a:off x="8341320" y="1669226"/>
            <a:ext cx="531275" cy="1248957"/>
            <a:chOff x="5245436" y="3013829"/>
            <a:chExt cx="874061" cy="2054799"/>
          </a:xfrm>
        </p:grpSpPr>
        <p:sp>
          <p:nvSpPr>
            <p:cNvPr id="8" name="Round Same Side Corner Rectangle 21">
              <a:extLst>
                <a:ext uri="{FF2B5EF4-FFF2-40B4-BE49-F238E27FC236}">
                  <a16:creationId xmlns:a16="http://schemas.microsoft.com/office/drawing/2014/main" id="{73E87C46-DD1B-B978-AFF7-F5B69EEE8694}"/>
                </a:ext>
              </a:extLst>
            </p:cNvPr>
            <p:cNvSpPr/>
            <p:nvPr/>
          </p:nvSpPr>
          <p:spPr>
            <a:xfrm>
              <a:off x="5245436" y="4011305"/>
              <a:ext cx="874060" cy="1057323"/>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415555AF-9814-870E-8BA6-4E1047244735}"/>
                </a:ext>
              </a:extLst>
            </p:cNvPr>
            <p:cNvSpPr/>
            <p:nvPr/>
          </p:nvSpPr>
          <p:spPr>
            <a:xfrm>
              <a:off x="5298386" y="3013829"/>
              <a:ext cx="821111" cy="821114"/>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904702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B1304-45D5-9C94-3F9E-501107B8D642}"/>
              </a:ext>
            </a:extLst>
          </p:cNvPr>
          <p:cNvSpPr>
            <a:spLocks noGrp="1"/>
          </p:cNvSpPr>
          <p:nvPr>
            <p:ph type="title"/>
          </p:nvPr>
        </p:nvSpPr>
        <p:spPr/>
        <p:txBody>
          <a:bodyPr/>
          <a:lstStyle/>
          <a:p>
            <a:r>
              <a:rPr lang="en-US" dirty="0"/>
              <a:t>Jeu de rôle : temps mort</a:t>
            </a:r>
          </a:p>
        </p:txBody>
      </p:sp>
      <p:sp>
        <p:nvSpPr>
          <p:cNvPr id="3" name="Google Shape;374;p8">
            <a:extLst>
              <a:ext uri="{FF2B5EF4-FFF2-40B4-BE49-F238E27FC236}">
                <a16:creationId xmlns:a16="http://schemas.microsoft.com/office/drawing/2014/main" id="{6EE850DE-FAAF-FFE9-B4A7-1E5B022D3D60}"/>
              </a:ext>
            </a:extLst>
          </p:cNvPr>
          <p:cNvSpPr/>
          <p:nvPr/>
        </p:nvSpPr>
        <p:spPr>
          <a:xfrm>
            <a:off x="4451214" y="2957236"/>
            <a:ext cx="1202656" cy="1298453"/>
          </a:xfrm>
          <a:prstGeom prst="star5">
            <a:avLst>
              <a:gd name="adj" fmla="val 28143"/>
              <a:gd name="hf" fmla="val 105146"/>
              <a:gd name="vf" fmla="val 11055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grpSp>
        <p:nvGrpSpPr>
          <p:cNvPr id="4" name="Group 3">
            <a:extLst>
              <a:ext uri="{FF2B5EF4-FFF2-40B4-BE49-F238E27FC236}">
                <a16:creationId xmlns:a16="http://schemas.microsoft.com/office/drawing/2014/main" id="{1F68F0B6-C738-812A-F798-9C863F31A735}"/>
              </a:ext>
            </a:extLst>
          </p:cNvPr>
          <p:cNvGrpSpPr/>
          <p:nvPr/>
        </p:nvGrpSpPr>
        <p:grpSpPr>
          <a:xfrm>
            <a:off x="3916258" y="2089648"/>
            <a:ext cx="4359483" cy="3122432"/>
            <a:chOff x="6244903" y="1194518"/>
            <a:chExt cx="1667397" cy="1194255"/>
          </a:xfrm>
          <a:solidFill>
            <a:schemeClr val="accent3">
              <a:lumMod val="75000"/>
            </a:schemeClr>
          </a:solidFill>
        </p:grpSpPr>
        <p:grpSp>
          <p:nvGrpSpPr>
            <p:cNvPr id="5" name="Group 4">
              <a:extLst>
                <a:ext uri="{FF2B5EF4-FFF2-40B4-BE49-F238E27FC236}">
                  <a16:creationId xmlns:a16="http://schemas.microsoft.com/office/drawing/2014/main" id="{85C60475-172E-D871-B990-1317F628E974}"/>
                </a:ext>
              </a:extLst>
            </p:cNvPr>
            <p:cNvGrpSpPr/>
            <p:nvPr/>
          </p:nvGrpSpPr>
          <p:grpSpPr>
            <a:xfrm>
              <a:off x="6244903" y="1194518"/>
              <a:ext cx="755220" cy="884779"/>
              <a:chOff x="6846848" y="1141103"/>
              <a:chExt cx="999203" cy="1170617"/>
            </a:xfrm>
            <a:grpFill/>
          </p:grpSpPr>
          <p:sp>
            <p:nvSpPr>
              <p:cNvPr id="12" name="Rectangle: Rounded Corners 11">
                <a:extLst>
                  <a:ext uri="{FF2B5EF4-FFF2-40B4-BE49-F238E27FC236}">
                    <a16:creationId xmlns:a16="http://schemas.microsoft.com/office/drawing/2014/main" id="{FE6387A4-5DD2-FC2E-FB5A-D4FCAE8CBB82}"/>
                  </a:ext>
                </a:extLst>
              </p:cNvPr>
              <p:cNvSpPr/>
              <p:nvPr/>
            </p:nvSpPr>
            <p:spPr>
              <a:xfrm rot="1100420">
                <a:off x="7141985" y="1874813"/>
                <a:ext cx="152400" cy="436907"/>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247CF60B-033B-F04C-102E-2A4CABDB582A}"/>
                  </a:ext>
                </a:extLst>
              </p:cNvPr>
              <p:cNvSpPr/>
              <p:nvPr/>
            </p:nvSpPr>
            <p:spPr>
              <a:xfrm rot="826591">
                <a:off x="6902427"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1ACFE3BB-5EDD-CC3F-99E6-B59CC752F9E5}"/>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2091A708-4445-2FB0-6611-8F41E49FBFAE}"/>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Block Arc 15">
                <a:extLst>
                  <a:ext uri="{FF2B5EF4-FFF2-40B4-BE49-F238E27FC236}">
                    <a16:creationId xmlns:a16="http://schemas.microsoft.com/office/drawing/2014/main" id="{58E3650D-2B4A-F2D5-DEEF-DAA1682A94D8}"/>
                  </a:ext>
                </a:extLst>
              </p:cNvPr>
              <p:cNvSpPr/>
              <p:nvPr/>
            </p:nvSpPr>
            <p:spPr>
              <a:xfrm rot="11719641">
                <a:off x="7178956" y="1637818"/>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6" name="Group 5">
              <a:extLst>
                <a:ext uri="{FF2B5EF4-FFF2-40B4-BE49-F238E27FC236}">
                  <a16:creationId xmlns:a16="http://schemas.microsoft.com/office/drawing/2014/main" id="{449F455E-D26D-2E36-6E0A-A3C1F1D22BA1}"/>
                </a:ext>
              </a:extLst>
            </p:cNvPr>
            <p:cNvGrpSpPr/>
            <p:nvPr/>
          </p:nvGrpSpPr>
          <p:grpSpPr>
            <a:xfrm rot="19632759">
              <a:off x="7157081" y="1490279"/>
              <a:ext cx="755219" cy="898494"/>
              <a:chOff x="6846848" y="1141103"/>
              <a:chExt cx="999203" cy="1188766"/>
            </a:xfrm>
            <a:grpFill/>
          </p:grpSpPr>
          <p:sp>
            <p:nvSpPr>
              <p:cNvPr id="7" name="Rectangle: Rounded Corners 6">
                <a:extLst>
                  <a:ext uri="{FF2B5EF4-FFF2-40B4-BE49-F238E27FC236}">
                    <a16:creationId xmlns:a16="http://schemas.microsoft.com/office/drawing/2014/main" id="{371C6B6C-E0E7-522E-575E-746DA23B7363}"/>
                  </a:ext>
                </a:extLst>
              </p:cNvPr>
              <p:cNvSpPr/>
              <p:nvPr/>
            </p:nvSpPr>
            <p:spPr>
              <a:xfrm rot="582262">
                <a:off x="7185878" y="1892961"/>
                <a:ext cx="152400" cy="436908"/>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882DF633-C438-37F7-0BD0-FB74619EFFEF}"/>
                  </a:ext>
                </a:extLst>
              </p:cNvPr>
              <p:cNvSpPr/>
              <p:nvPr/>
            </p:nvSpPr>
            <p:spPr>
              <a:xfrm rot="826591">
                <a:off x="6902428"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2876B921-C291-3D0D-B586-72DAA192CAD6}"/>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B39E716B-F1C8-914C-EB27-DCD3A7FC46A8}"/>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Block Arc 10">
                <a:extLst>
                  <a:ext uri="{FF2B5EF4-FFF2-40B4-BE49-F238E27FC236}">
                    <a16:creationId xmlns:a16="http://schemas.microsoft.com/office/drawing/2014/main" id="{C6A83CF4-9615-6CED-E326-A60EA4B15664}"/>
                  </a:ext>
                </a:extLst>
              </p:cNvPr>
              <p:cNvSpPr/>
              <p:nvPr/>
            </p:nvSpPr>
            <p:spPr>
              <a:xfrm rot="726908">
                <a:off x="7119521" y="1730088"/>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spTree>
    <p:extLst>
      <p:ext uri="{BB962C8B-B14F-4D97-AF65-F5344CB8AC3E}">
        <p14:creationId xmlns:p14="http://schemas.microsoft.com/office/powerpoint/2010/main" val="11550552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1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9A2A1"/>
              </a:buClr>
              <a:buSzPts val="3200"/>
              <a:buFont typeface="Arial"/>
              <a:buNone/>
            </a:pPr>
            <a:r>
              <a:rPr lang="en-US" dirty="0">
                <a:latin typeface="+mj-lt"/>
              </a:rPr>
              <a:t>Points clés de l'apprentissage</a:t>
            </a:r>
          </a:p>
        </p:txBody>
      </p:sp>
      <p:sp>
        <p:nvSpPr>
          <p:cNvPr id="533" name="Google Shape;533;p18"/>
          <p:cNvSpPr txBox="1"/>
          <p:nvPr/>
        </p:nvSpPr>
        <p:spPr>
          <a:xfrm>
            <a:off x="1516363" y="3429000"/>
            <a:ext cx="4295599" cy="1938952"/>
          </a:xfrm>
          <a:prstGeom prst="rect">
            <a:avLst/>
          </a:prstGeom>
          <a:noFill/>
          <a:ln>
            <a:noFill/>
          </a:ln>
        </p:spPr>
        <p:txBody>
          <a:bodyPr spcFirstLastPara="1" wrap="square" lIns="91425" tIns="45700" rIns="91425" bIns="45700" anchor="t" anchorCtr="0">
            <a:spAutoFit/>
          </a:bodyPr>
          <a:lstStyle/>
          <a:p>
            <a:pPr marR="0" lvl="0" algn="ctr" defTabSz="914400" rtl="0" eaLnBrk="1" fontAlgn="auto" latinLnBrk="0" hangingPunct="1">
              <a:lnSpc>
                <a:spcPct val="100000"/>
              </a:lnSpc>
              <a:spcBef>
                <a:spcPts val="0"/>
              </a:spcBef>
              <a:spcAft>
                <a:spcPts val="0"/>
              </a:spcAft>
              <a:buClr>
                <a:srgbClr val="000000"/>
              </a:buClr>
              <a:buSzPts val="1400"/>
              <a:tabLst/>
              <a:defRPr/>
            </a:pPr>
            <a:r>
              <a:rPr lang="en-US" sz="2400" b="0" i="0" u="none" strike="noStrike" baseline="0" dirty="0">
                <a:latin typeface="+mj-lt"/>
                <a:cs typeface="Calibri" panose="020F0502020204030204" pitchFamily="34" charset="0"/>
              </a:rPr>
              <a:t>Les parents peuvent ignorer un mauvais comportement qui n'est pas dangereux pour les enfants ou les autres, puis féliciter l'enfant une fois qu'il a cessé de se comporter ainsi.</a:t>
            </a:r>
            <a:endParaRPr lang="en-US" sz="2400" b="0" i="0" u="none" strike="noStrike" baseline="0" dirty="0">
              <a:solidFill>
                <a:srgbClr val="000000"/>
              </a:solidFill>
              <a:latin typeface="+mj-lt"/>
              <a:cs typeface="Calibri" panose="020F0502020204030204" pitchFamily="34" charset="0"/>
            </a:endParaRPr>
          </a:p>
        </p:txBody>
      </p:sp>
      <p:sp>
        <p:nvSpPr>
          <p:cNvPr id="534" name="Google Shape;534;p18"/>
          <p:cNvSpPr txBox="1"/>
          <p:nvPr/>
        </p:nvSpPr>
        <p:spPr>
          <a:xfrm>
            <a:off x="6642224" y="3429000"/>
            <a:ext cx="3654388" cy="2002303"/>
          </a:xfrm>
          <a:prstGeom prst="rect">
            <a:avLst/>
          </a:prstGeom>
          <a:noFill/>
          <a:ln>
            <a:noFill/>
          </a:ln>
        </p:spPr>
        <p:txBody>
          <a:bodyPr spcFirstLastPara="1" wrap="square" lIns="91425" tIns="45700" rIns="91425" bIns="45700" anchor="t" anchorCtr="0">
            <a:spAutoFit/>
          </a:bodyPr>
          <a:lstStyle/>
          <a:p>
            <a:pPr algn="ctr">
              <a:lnSpc>
                <a:spcPct val="107000"/>
              </a:lnSpc>
            </a:pPr>
            <a:r>
              <a:rPr lang="en-US" sz="2400" dirty="0">
                <a:latin typeface="+mj-lt"/>
                <a:cs typeface="Calibri" panose="020F0502020204030204" pitchFamily="34" charset="0"/>
              </a:rPr>
              <a:t>Le temps mort peut être utilisé comme stratégie pour améliorer le comportement des enfants et les aider à se calmer.</a:t>
            </a:r>
            <a:endParaRPr lang="en-US" sz="2000" b="0" i="0" u="none" strike="noStrike" baseline="0" dirty="0">
              <a:solidFill>
                <a:srgbClr val="000000"/>
              </a:solidFill>
              <a:latin typeface="+mj-lt"/>
              <a:cs typeface="Calibri" panose="020F0502020204030204" pitchFamily="34" charset="0"/>
            </a:endParaRPr>
          </a:p>
          <a:p>
            <a:pPr marL="0" marR="0" lvl="0" indent="0" algn="ctr" rtl="0">
              <a:lnSpc>
                <a:spcPct val="107000"/>
              </a:lnSpc>
              <a:spcBef>
                <a:spcPts val="0"/>
              </a:spcBef>
              <a:spcAft>
                <a:spcPts val="0"/>
              </a:spcAft>
              <a:buNone/>
            </a:pPr>
            <a:endParaRPr lang="en-US" sz="2000" dirty="0">
              <a:solidFill>
                <a:schemeClr val="dk1"/>
              </a:solidFill>
              <a:latin typeface="+mj-lt"/>
              <a:ea typeface="Helvetica Neue"/>
              <a:cs typeface="Helvetica Neue"/>
              <a:sym typeface="Helvetica Neue"/>
            </a:endParaRPr>
          </a:p>
        </p:txBody>
      </p:sp>
      <p:sp>
        <p:nvSpPr>
          <p:cNvPr id="535" name="Google Shape;535;p18"/>
          <p:cNvSpPr/>
          <p:nvPr/>
        </p:nvSpPr>
        <p:spPr>
          <a:xfrm>
            <a:off x="3138383" y="1957671"/>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536" name="Google Shape;536;p18"/>
          <p:cNvSpPr/>
          <p:nvPr/>
        </p:nvSpPr>
        <p:spPr>
          <a:xfrm>
            <a:off x="7943638" y="1957671"/>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Tree>
    <p:extLst>
      <p:ext uri="{BB962C8B-B14F-4D97-AF65-F5344CB8AC3E}">
        <p14:creationId xmlns:p14="http://schemas.microsoft.com/office/powerpoint/2010/main" val="57732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cxnSp>
        <p:nvCxnSpPr>
          <p:cNvPr id="259" name="Google Shape;259;p4"/>
          <p:cNvCxnSpPr>
            <a:cxnSpLocks/>
            <a:stCxn id="13" idx="1"/>
          </p:cNvCxnSpPr>
          <p:nvPr/>
        </p:nvCxnSpPr>
        <p:spPr>
          <a:xfrm>
            <a:off x="6407313" y="1153161"/>
            <a:ext cx="0" cy="5704839"/>
          </a:xfrm>
          <a:prstGeom prst="straightConnector1">
            <a:avLst/>
          </a:prstGeom>
          <a:noFill/>
          <a:ln w="28575" cap="flat" cmpd="sng">
            <a:solidFill>
              <a:schemeClr val="lt1"/>
            </a:solidFill>
            <a:prstDash val="solid"/>
            <a:miter lim="800000"/>
            <a:headEnd type="none" w="sm" len="sm"/>
            <a:tailEnd type="none" w="sm" len="sm"/>
          </a:ln>
        </p:spPr>
      </p:cxnSp>
      <p:sp>
        <p:nvSpPr>
          <p:cNvPr id="262" name="Google Shape;262;p4"/>
          <p:cNvSpPr txBox="1"/>
          <p:nvPr/>
        </p:nvSpPr>
        <p:spPr>
          <a:xfrm>
            <a:off x="6775884" y="1529292"/>
            <a:ext cx="4870015"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Helvetica Neue"/>
              <a:buNone/>
            </a:pPr>
            <a:r>
              <a:rPr lang="en-US" sz="1800" b="1" dirty="0">
                <a:solidFill>
                  <a:schemeClr val="bg1"/>
                </a:solidFill>
                <a:latin typeface="+mj-lt"/>
                <a:ea typeface="Helvetica Neue"/>
                <a:cs typeface="Helvetica Neue"/>
                <a:sym typeface="Helvetica Neue"/>
              </a:rPr>
              <a:t>Soutenir l'attachement des aidants et le lien avec les jeunes enfants</a:t>
            </a:r>
          </a:p>
          <a:p>
            <a:pPr marL="0" marR="0" lvl="0" indent="0" algn="l" rtl="0">
              <a:spcBef>
                <a:spcPts val="0"/>
              </a:spcBef>
              <a:spcAft>
                <a:spcPts val="0"/>
              </a:spcAft>
              <a:buClr>
                <a:schemeClr val="lt1"/>
              </a:buClr>
              <a:buSzPts val="1800"/>
              <a:buFont typeface="Helvetica Neue"/>
              <a:buNone/>
            </a:pPr>
            <a:r>
              <a:rPr lang="en-US" sz="1800" i="1" dirty="0">
                <a:solidFill>
                  <a:schemeClr val="bg1"/>
                </a:solidFill>
                <a:latin typeface="+mj-lt"/>
                <a:ea typeface="Helvetica Neue"/>
                <a:cs typeface="Helvetica Neue"/>
                <a:sym typeface="Helvetica Neue"/>
              </a:rPr>
              <a:t>1 heure 30 minutes</a:t>
            </a:r>
            <a:endParaRPr lang="en-US" sz="1800" i="1" dirty="0">
              <a:solidFill>
                <a:schemeClr val="bg1"/>
              </a:solidFill>
              <a:latin typeface="+mj-lt"/>
            </a:endParaRPr>
          </a:p>
        </p:txBody>
      </p:sp>
      <p:sp>
        <p:nvSpPr>
          <p:cNvPr id="267" name="Google Shape;267;p4"/>
          <p:cNvSpPr/>
          <p:nvPr/>
        </p:nvSpPr>
        <p:spPr>
          <a:xfrm rot="1782986">
            <a:off x="6238268" y="1812772"/>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269" name="Google Shape;269;p4"/>
          <p:cNvSpPr/>
          <p:nvPr/>
        </p:nvSpPr>
        <p:spPr>
          <a:xfrm rot="1782986">
            <a:off x="6238268" y="4246518"/>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274" name="Google Shape;274;p4"/>
          <p:cNvSpPr txBox="1">
            <a:spLocks noGrp="1"/>
          </p:cNvSpPr>
          <p:nvPr>
            <p:ph type="title"/>
          </p:nvPr>
        </p:nvSpPr>
        <p:spPr>
          <a:xfrm>
            <a:off x="1028453" y="3198461"/>
            <a:ext cx="4015311" cy="5621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Garamond"/>
              <a:buNone/>
            </a:pPr>
            <a:r>
              <a:rPr lang="en-US" sz="4400" dirty="0"/>
              <a:t>Ordre du jour</a:t>
            </a:r>
            <a:br>
              <a:rPr lang="en-US" sz="4400" dirty="0"/>
            </a:br>
            <a:br>
              <a:rPr lang="en-US" sz="4400" dirty="0"/>
            </a:br>
            <a:r>
              <a:rPr lang="en-US" sz="2500" dirty="0"/>
              <a:t>1/2</a:t>
            </a:r>
          </a:p>
        </p:txBody>
      </p:sp>
      <p:sp>
        <p:nvSpPr>
          <p:cNvPr id="2" name="Google Shape;264;p4">
            <a:extLst>
              <a:ext uri="{FF2B5EF4-FFF2-40B4-BE49-F238E27FC236}">
                <a16:creationId xmlns:a16="http://schemas.microsoft.com/office/drawing/2014/main" id="{7123F447-235C-6C19-E9E1-357DBBB397BA}"/>
              </a:ext>
            </a:extLst>
          </p:cNvPr>
          <p:cNvSpPr txBox="1"/>
          <p:nvPr/>
        </p:nvSpPr>
        <p:spPr>
          <a:xfrm>
            <a:off x="6775884" y="2810776"/>
            <a:ext cx="4870015"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Helvetica Neue"/>
              <a:buNone/>
            </a:pPr>
            <a:r>
              <a:rPr lang="en-US" sz="1800" b="1" dirty="0">
                <a:solidFill>
                  <a:schemeClr val="lt1"/>
                </a:solidFill>
                <a:latin typeface="+mj-lt"/>
                <a:ea typeface="Helvetica Neue"/>
                <a:cs typeface="Helvetica Neue"/>
                <a:sym typeface="Helvetica Neue"/>
              </a:rPr>
              <a:t>Établir des relations positives avec les enfants</a:t>
            </a:r>
          </a:p>
          <a:p>
            <a:pPr marL="0" marR="0" lvl="0" indent="0" algn="l" rtl="0">
              <a:spcBef>
                <a:spcPts val="0"/>
              </a:spcBef>
              <a:spcAft>
                <a:spcPts val="0"/>
              </a:spcAft>
              <a:buClr>
                <a:schemeClr val="lt1"/>
              </a:buClr>
              <a:buSzPts val="1800"/>
              <a:buFont typeface="Helvetica Neue"/>
              <a:buNone/>
            </a:pPr>
            <a:r>
              <a:rPr lang="en-US" sz="1800" i="1" dirty="0">
                <a:solidFill>
                  <a:schemeClr val="lt1"/>
                </a:solidFill>
                <a:latin typeface="+mj-lt"/>
                <a:ea typeface="Helvetica Neue"/>
                <a:cs typeface="Helvetica Neue"/>
                <a:sym typeface="Helvetica Neue"/>
              </a:rPr>
              <a:t>2 heures </a:t>
            </a:r>
          </a:p>
        </p:txBody>
      </p:sp>
      <p:sp>
        <p:nvSpPr>
          <p:cNvPr id="3" name="Google Shape;264;p4">
            <a:extLst>
              <a:ext uri="{FF2B5EF4-FFF2-40B4-BE49-F238E27FC236}">
                <a16:creationId xmlns:a16="http://schemas.microsoft.com/office/drawing/2014/main" id="{CD489D39-D64C-1775-5B46-CCCB3E1EFC96}"/>
              </a:ext>
            </a:extLst>
          </p:cNvPr>
          <p:cNvSpPr txBox="1"/>
          <p:nvPr/>
        </p:nvSpPr>
        <p:spPr>
          <a:xfrm>
            <a:off x="6775883" y="4005580"/>
            <a:ext cx="4870013"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Helvetica Neue"/>
              <a:buNone/>
            </a:pPr>
            <a:r>
              <a:rPr lang="en-US" sz="1800" b="1" dirty="0">
                <a:solidFill>
                  <a:schemeClr val="lt1"/>
                </a:solidFill>
                <a:latin typeface="+mj-lt"/>
                <a:ea typeface="Helvetica Neue"/>
                <a:cs typeface="Helvetica Neue"/>
                <a:sym typeface="Helvetica Neue"/>
              </a:rPr>
              <a:t>Renforcer les compétences émotionnelles et empathiques des parents/aidants</a:t>
            </a:r>
          </a:p>
          <a:p>
            <a:pPr marL="0" marR="0" lvl="0" indent="0" algn="l" rtl="0">
              <a:spcBef>
                <a:spcPts val="0"/>
              </a:spcBef>
              <a:spcAft>
                <a:spcPts val="0"/>
              </a:spcAft>
              <a:buClr>
                <a:schemeClr val="lt1"/>
              </a:buClr>
              <a:buSzPts val="1800"/>
              <a:buFont typeface="Helvetica Neue"/>
              <a:buNone/>
            </a:pPr>
            <a:r>
              <a:rPr lang="en-US" sz="1800" i="1" dirty="0">
                <a:solidFill>
                  <a:schemeClr val="lt1"/>
                </a:solidFill>
                <a:latin typeface="+mj-lt"/>
                <a:ea typeface="Helvetica Neue"/>
                <a:cs typeface="Helvetica Neue"/>
                <a:sym typeface="Helvetica Neue"/>
              </a:rPr>
              <a:t>1 heure </a:t>
            </a:r>
          </a:p>
        </p:txBody>
      </p:sp>
      <p:sp>
        <p:nvSpPr>
          <p:cNvPr id="6" name="Google Shape;264;p4">
            <a:extLst>
              <a:ext uri="{FF2B5EF4-FFF2-40B4-BE49-F238E27FC236}">
                <a16:creationId xmlns:a16="http://schemas.microsoft.com/office/drawing/2014/main" id="{E688E148-CF23-AE0E-6FF2-58B59FFBE25C}"/>
              </a:ext>
            </a:extLst>
          </p:cNvPr>
          <p:cNvSpPr txBox="1"/>
          <p:nvPr/>
        </p:nvSpPr>
        <p:spPr>
          <a:xfrm>
            <a:off x="6775884" y="5150302"/>
            <a:ext cx="4870012"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Helvetica Neue"/>
              <a:buNone/>
            </a:pPr>
            <a:r>
              <a:rPr lang="en-US" sz="1800" b="1" dirty="0">
                <a:solidFill>
                  <a:schemeClr val="lt1"/>
                </a:solidFill>
                <a:latin typeface="+mj-lt"/>
                <a:ea typeface="Helvetica Neue"/>
                <a:cs typeface="Helvetica Neue"/>
                <a:sym typeface="Helvetica Neue"/>
              </a:rPr>
              <a:t>Créer un environnement prévisible et sûr par le biais de règles et de routines familiales  </a:t>
            </a:r>
          </a:p>
          <a:p>
            <a:pPr marL="0" marR="0" lvl="0" indent="0" algn="l" rtl="0">
              <a:spcBef>
                <a:spcPts val="0"/>
              </a:spcBef>
              <a:spcAft>
                <a:spcPts val="0"/>
              </a:spcAft>
              <a:buClr>
                <a:schemeClr val="lt1"/>
              </a:buClr>
              <a:buSzPts val="1800"/>
              <a:buFont typeface="Helvetica Neue"/>
              <a:buNone/>
            </a:pPr>
            <a:r>
              <a:rPr lang="en-US" sz="1800" i="1" dirty="0">
                <a:solidFill>
                  <a:schemeClr val="lt1"/>
                </a:solidFill>
                <a:latin typeface="+mj-lt"/>
                <a:ea typeface="Helvetica Neue"/>
                <a:cs typeface="Helvetica Neue"/>
                <a:sym typeface="Helvetica Neue"/>
              </a:rPr>
              <a:t>1 heure 30 minutes </a:t>
            </a:r>
          </a:p>
        </p:txBody>
      </p:sp>
      <p:sp>
        <p:nvSpPr>
          <p:cNvPr id="5" name="Google Shape;269;p4">
            <a:extLst>
              <a:ext uri="{FF2B5EF4-FFF2-40B4-BE49-F238E27FC236}">
                <a16:creationId xmlns:a16="http://schemas.microsoft.com/office/drawing/2014/main" id="{7DA44CF5-41DB-926F-40AE-37617572F4A8}"/>
              </a:ext>
            </a:extLst>
          </p:cNvPr>
          <p:cNvSpPr/>
          <p:nvPr/>
        </p:nvSpPr>
        <p:spPr>
          <a:xfrm rot="1782986">
            <a:off x="6238268" y="5231063"/>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9" name="Google Shape;269;p4">
            <a:extLst>
              <a:ext uri="{FF2B5EF4-FFF2-40B4-BE49-F238E27FC236}">
                <a16:creationId xmlns:a16="http://schemas.microsoft.com/office/drawing/2014/main" id="{43ED2DA5-7973-4D10-3D15-E391E312643C}"/>
              </a:ext>
            </a:extLst>
          </p:cNvPr>
          <p:cNvSpPr/>
          <p:nvPr/>
        </p:nvSpPr>
        <p:spPr>
          <a:xfrm rot="1782986">
            <a:off x="6238268" y="3034965"/>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12" name="Google Shape;262;p4">
            <a:extLst>
              <a:ext uri="{FF2B5EF4-FFF2-40B4-BE49-F238E27FC236}">
                <a16:creationId xmlns:a16="http://schemas.microsoft.com/office/drawing/2014/main" id="{8D939B37-8A30-7E9A-8BF2-E5BDBF05E6AE}"/>
              </a:ext>
            </a:extLst>
          </p:cNvPr>
          <p:cNvSpPr txBox="1"/>
          <p:nvPr/>
        </p:nvSpPr>
        <p:spPr>
          <a:xfrm>
            <a:off x="6775884" y="661569"/>
            <a:ext cx="4870015"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Helvetica Neue"/>
              <a:buNone/>
            </a:pPr>
            <a:r>
              <a:rPr lang="en-US" sz="1800" b="1" dirty="0">
                <a:solidFill>
                  <a:schemeClr val="bg1"/>
                </a:solidFill>
                <a:latin typeface="+mj-lt"/>
                <a:ea typeface="Helvetica Neue"/>
                <a:cs typeface="Helvetica Neue"/>
                <a:sym typeface="Helvetica Neue"/>
              </a:rPr>
              <a:t>Ouverture du module</a:t>
            </a:r>
          </a:p>
          <a:p>
            <a:pPr marL="0" marR="0" lvl="0" indent="0" algn="l" rtl="0">
              <a:spcBef>
                <a:spcPts val="0"/>
              </a:spcBef>
              <a:spcAft>
                <a:spcPts val="0"/>
              </a:spcAft>
              <a:buClr>
                <a:schemeClr val="lt1"/>
              </a:buClr>
              <a:buSzPts val="1800"/>
              <a:buFont typeface="Helvetica Neue"/>
              <a:buNone/>
            </a:pPr>
            <a:r>
              <a:rPr lang="en-US" sz="1800" i="1" dirty="0">
                <a:solidFill>
                  <a:schemeClr val="bg1"/>
                </a:solidFill>
                <a:latin typeface="+mj-lt"/>
                <a:sym typeface="Helvetica Neue"/>
              </a:rPr>
              <a:t>15 minutes </a:t>
            </a:r>
            <a:endParaRPr lang="en-US" sz="1800" i="1" dirty="0">
              <a:solidFill>
                <a:schemeClr val="bg1"/>
              </a:solidFill>
              <a:latin typeface="+mj-lt"/>
            </a:endParaRPr>
          </a:p>
        </p:txBody>
      </p:sp>
      <p:sp>
        <p:nvSpPr>
          <p:cNvPr id="13" name="Google Shape;267;p4">
            <a:extLst>
              <a:ext uri="{FF2B5EF4-FFF2-40B4-BE49-F238E27FC236}">
                <a16:creationId xmlns:a16="http://schemas.microsoft.com/office/drawing/2014/main" id="{2F4443D6-B0C3-A01D-7885-A16DBE6EC74D}"/>
              </a:ext>
            </a:extLst>
          </p:cNvPr>
          <p:cNvSpPr/>
          <p:nvPr/>
        </p:nvSpPr>
        <p:spPr>
          <a:xfrm rot="1782986">
            <a:off x="6238268" y="841239"/>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AAD7685A-A93E-D909-2304-4A5DA84B3C0C}"/>
              </a:ext>
            </a:extLst>
          </p:cNvPr>
          <p:cNvSpPr>
            <a:spLocks noGrp="1"/>
          </p:cNvSpPr>
          <p:nvPr>
            <p:ph type="title"/>
          </p:nvPr>
        </p:nvSpPr>
        <p:spPr/>
        <p:txBody>
          <a:bodyPr/>
          <a:lstStyle/>
          <a:p>
            <a:r>
              <a:rPr lang="en-CA" sz="2400" b="1" dirty="0">
                <a:solidFill>
                  <a:schemeClr val="bg1"/>
                </a:solidFill>
                <a:latin typeface="Garamond"/>
              </a:rPr>
              <a:t>SESSION 7</a:t>
            </a:r>
            <a:br>
              <a:rPr lang="en-CA" sz="2400" b="1" dirty="0">
                <a:solidFill>
                  <a:schemeClr val="bg1"/>
                </a:solidFill>
                <a:latin typeface="Garamond"/>
              </a:rPr>
            </a:br>
            <a:br>
              <a:rPr lang="en-CA" b="1" dirty="0">
                <a:solidFill>
                  <a:schemeClr val="bg1"/>
                </a:solidFill>
                <a:latin typeface="Garamond"/>
              </a:rPr>
            </a:br>
            <a:r>
              <a:rPr lang="en-US" sz="5400" b="1" dirty="0">
                <a:solidFill>
                  <a:schemeClr val="bg1"/>
                </a:solidFill>
                <a:latin typeface="Garamond"/>
              </a:rPr>
              <a:t>Renforcer les réseaux de soutien social</a:t>
            </a:r>
            <a:endParaRPr lang="en-US" dirty="0"/>
          </a:p>
        </p:txBody>
      </p:sp>
      <p:grpSp>
        <p:nvGrpSpPr>
          <p:cNvPr id="5" name="Group 4">
            <a:extLst>
              <a:ext uri="{FF2B5EF4-FFF2-40B4-BE49-F238E27FC236}">
                <a16:creationId xmlns:a16="http://schemas.microsoft.com/office/drawing/2014/main" id="{D51FDC89-F54E-28C2-BACA-54AD9D05920F}"/>
              </a:ext>
            </a:extLst>
          </p:cNvPr>
          <p:cNvGrpSpPr/>
          <p:nvPr/>
        </p:nvGrpSpPr>
        <p:grpSpPr>
          <a:xfrm>
            <a:off x="10555017" y="683335"/>
            <a:ext cx="937477" cy="1121659"/>
            <a:chOff x="548251" y="3024358"/>
            <a:chExt cx="937477" cy="1121659"/>
          </a:xfrm>
          <a:solidFill>
            <a:schemeClr val="bg1"/>
          </a:solidFill>
        </p:grpSpPr>
        <p:grpSp>
          <p:nvGrpSpPr>
            <p:cNvPr id="13" name="Group 12">
              <a:extLst>
                <a:ext uri="{FF2B5EF4-FFF2-40B4-BE49-F238E27FC236}">
                  <a16:creationId xmlns:a16="http://schemas.microsoft.com/office/drawing/2014/main" id="{FDEE8CCC-D1EF-54B1-60B0-69AD877985CA}"/>
                </a:ext>
              </a:extLst>
            </p:cNvPr>
            <p:cNvGrpSpPr/>
            <p:nvPr/>
          </p:nvGrpSpPr>
          <p:grpSpPr>
            <a:xfrm>
              <a:off x="548251" y="3024358"/>
              <a:ext cx="937477" cy="1121659"/>
              <a:chOff x="2780231" y="3039417"/>
              <a:chExt cx="1162307" cy="1390660"/>
            </a:xfrm>
            <a:grpFill/>
          </p:grpSpPr>
          <p:sp>
            <p:nvSpPr>
              <p:cNvPr id="24" name="Rectangle 23">
                <a:extLst>
                  <a:ext uri="{FF2B5EF4-FFF2-40B4-BE49-F238E27FC236}">
                    <a16:creationId xmlns:a16="http://schemas.microsoft.com/office/drawing/2014/main" id="{060CAEAE-016F-0410-15D5-4DA09E8CC376}"/>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lowchart: Stored Data 24">
                <a:extLst>
                  <a:ext uri="{FF2B5EF4-FFF2-40B4-BE49-F238E27FC236}">
                    <a16:creationId xmlns:a16="http://schemas.microsoft.com/office/drawing/2014/main" id="{BDA541A7-5A85-0E41-B9DA-1A66E63B471F}"/>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lowchart: Stored Data 25">
                <a:extLst>
                  <a:ext uri="{FF2B5EF4-FFF2-40B4-BE49-F238E27FC236}">
                    <a16:creationId xmlns:a16="http://schemas.microsoft.com/office/drawing/2014/main" id="{14C3E02B-0BDC-65D5-BB35-68DBF2ABAFA0}"/>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18729545-8FD2-2432-83EF-03BDAA3F623F}"/>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Isosceles Triangle 27">
                <a:extLst>
                  <a:ext uri="{FF2B5EF4-FFF2-40B4-BE49-F238E27FC236}">
                    <a16:creationId xmlns:a16="http://schemas.microsoft.com/office/drawing/2014/main" id="{24C0B39A-9C21-9B18-678C-62CB25BBFA56}"/>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41119515-E69F-6DE5-FE13-8FC5DE2216C1}"/>
                </a:ext>
              </a:extLst>
            </p:cNvPr>
            <p:cNvGrpSpPr/>
            <p:nvPr/>
          </p:nvGrpSpPr>
          <p:grpSpPr>
            <a:xfrm>
              <a:off x="722202" y="3250645"/>
              <a:ext cx="547216" cy="690061"/>
              <a:chOff x="8440399" y="3758191"/>
              <a:chExt cx="648257" cy="817478"/>
            </a:xfrm>
            <a:grpFill/>
          </p:grpSpPr>
          <p:grpSp>
            <p:nvGrpSpPr>
              <p:cNvPr id="16" name="Group 15">
                <a:extLst>
                  <a:ext uri="{FF2B5EF4-FFF2-40B4-BE49-F238E27FC236}">
                    <a16:creationId xmlns:a16="http://schemas.microsoft.com/office/drawing/2014/main" id="{7BB09997-4C62-AE6E-A99C-07AD8D514607}"/>
                  </a:ext>
                </a:extLst>
              </p:cNvPr>
              <p:cNvGrpSpPr/>
              <p:nvPr/>
            </p:nvGrpSpPr>
            <p:grpSpPr>
              <a:xfrm>
                <a:off x="8835207" y="3758191"/>
                <a:ext cx="253449" cy="817478"/>
                <a:chOff x="4045582" y="1684320"/>
                <a:chExt cx="350098" cy="1129211"/>
              </a:xfrm>
              <a:grpFill/>
            </p:grpSpPr>
            <p:sp>
              <p:nvSpPr>
                <p:cNvPr id="22" name="Round Same Side Corner Rectangle 21">
                  <a:extLst>
                    <a:ext uri="{FF2B5EF4-FFF2-40B4-BE49-F238E27FC236}">
                      <a16:creationId xmlns:a16="http://schemas.microsoft.com/office/drawing/2014/main" id="{4E2E1B9B-16D6-1E79-CA99-E18464050E56}"/>
                    </a:ext>
                  </a:extLst>
                </p:cNvPr>
                <p:cNvSpPr/>
                <p:nvPr/>
              </p:nvSpPr>
              <p:spPr>
                <a:xfrm>
                  <a:off x="4045582" y="2069359"/>
                  <a:ext cx="350098" cy="744172"/>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78FB7FBC-E189-B441-FFFB-5E7605CC8B9B}"/>
                    </a:ext>
                  </a:extLst>
                </p:cNvPr>
                <p:cNvSpPr/>
                <p:nvPr/>
              </p:nvSpPr>
              <p:spPr>
                <a:xfrm>
                  <a:off x="4064379" y="1684320"/>
                  <a:ext cx="328890" cy="32889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9E421784-2F3E-D670-8727-FCE7217EE737}"/>
                  </a:ext>
                </a:extLst>
              </p:cNvPr>
              <p:cNvGrpSpPr/>
              <p:nvPr/>
            </p:nvGrpSpPr>
            <p:grpSpPr>
              <a:xfrm>
                <a:off x="8440399" y="3758191"/>
                <a:ext cx="363228" cy="817478"/>
                <a:chOff x="3000654" y="1516217"/>
                <a:chExt cx="245039" cy="551483"/>
              </a:xfrm>
              <a:grpFill/>
            </p:grpSpPr>
            <p:grpSp>
              <p:nvGrpSpPr>
                <p:cNvPr id="18" name="Group 17">
                  <a:extLst>
                    <a:ext uri="{FF2B5EF4-FFF2-40B4-BE49-F238E27FC236}">
                      <a16:creationId xmlns:a16="http://schemas.microsoft.com/office/drawing/2014/main" id="{ABE8A8CF-91BD-4B8D-A6B6-68A107896739}"/>
                    </a:ext>
                  </a:extLst>
                </p:cNvPr>
                <p:cNvGrpSpPr/>
                <p:nvPr/>
              </p:nvGrpSpPr>
              <p:grpSpPr>
                <a:xfrm>
                  <a:off x="3036509" y="1516217"/>
                  <a:ext cx="172158" cy="551483"/>
                  <a:chOff x="4043172" y="1684320"/>
                  <a:chExt cx="352508" cy="1129211"/>
                </a:xfrm>
                <a:grpFill/>
              </p:grpSpPr>
              <p:sp>
                <p:nvSpPr>
                  <p:cNvPr id="20" name="Round Same Side Corner Rectangle 21">
                    <a:extLst>
                      <a:ext uri="{FF2B5EF4-FFF2-40B4-BE49-F238E27FC236}">
                        <a16:creationId xmlns:a16="http://schemas.microsoft.com/office/drawing/2014/main" id="{957F9182-F8F0-59AA-558B-D142FE9EF3D5}"/>
                      </a:ext>
                    </a:extLst>
                  </p:cNvPr>
                  <p:cNvSpPr/>
                  <p:nvPr/>
                </p:nvSpPr>
                <p:spPr>
                  <a:xfrm>
                    <a:off x="4045582" y="2069359"/>
                    <a:ext cx="350098" cy="744172"/>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9FC5E9D3-6CF4-2042-92E0-93D6C919E5AC}"/>
                      </a:ext>
                    </a:extLst>
                  </p:cNvPr>
                  <p:cNvSpPr/>
                  <p:nvPr/>
                </p:nvSpPr>
                <p:spPr>
                  <a:xfrm>
                    <a:off x="4043172" y="1684320"/>
                    <a:ext cx="328891" cy="32889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lowchart: Manual Operation 18">
                  <a:extLst>
                    <a:ext uri="{FF2B5EF4-FFF2-40B4-BE49-F238E27FC236}">
                      <a16:creationId xmlns:a16="http://schemas.microsoft.com/office/drawing/2014/main" id="{2997C66C-A3A4-C71E-4EDB-51E801572414}"/>
                    </a:ext>
                  </a:extLst>
                </p:cNvPr>
                <p:cNvSpPr/>
                <p:nvPr/>
              </p:nvSpPr>
              <p:spPr>
                <a:xfrm rot="10800000">
                  <a:off x="3000654" y="1805724"/>
                  <a:ext cx="245039" cy="261975"/>
                </a:xfrm>
                <a:prstGeom prst="flowChartManualOperati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16229901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EFA93A-983E-1AE2-AB8A-662C96A6B4C8}"/>
              </a:ext>
            </a:extLst>
          </p:cNvPr>
          <p:cNvSpPr>
            <a:spLocks noGrp="1"/>
          </p:cNvSpPr>
          <p:nvPr>
            <p:ph type="title"/>
          </p:nvPr>
        </p:nvSpPr>
        <p:spPr/>
        <p:txBody>
          <a:bodyPr>
            <a:normAutofit/>
          </a:bodyPr>
          <a:lstStyle/>
          <a:p>
            <a:r>
              <a:rPr lang="en-US" dirty="0">
                <a:latin typeface="+mj-lt"/>
              </a:rPr>
              <a:t>Discussion en plénière</a:t>
            </a:r>
          </a:p>
        </p:txBody>
      </p:sp>
      <p:grpSp>
        <p:nvGrpSpPr>
          <p:cNvPr id="3" name="Group 9">
            <a:extLst>
              <a:ext uri="{FF2B5EF4-FFF2-40B4-BE49-F238E27FC236}">
                <a16:creationId xmlns:a16="http://schemas.microsoft.com/office/drawing/2014/main" id="{1D8C30EC-04D4-F004-00A7-8257C7B1B3B4}"/>
              </a:ext>
            </a:extLst>
          </p:cNvPr>
          <p:cNvGrpSpPr/>
          <p:nvPr/>
        </p:nvGrpSpPr>
        <p:grpSpPr>
          <a:xfrm>
            <a:off x="2104623" y="2400836"/>
            <a:ext cx="3056462" cy="2317583"/>
            <a:chOff x="1117683" y="2194390"/>
            <a:chExt cx="3415887" cy="2678824"/>
          </a:xfrm>
          <a:solidFill>
            <a:schemeClr val="accent3">
              <a:lumMod val="75000"/>
            </a:schemeClr>
          </a:solidFill>
        </p:grpSpPr>
        <p:sp>
          <p:nvSpPr>
            <p:cNvPr id="4" name="Speech Bubble: Rectangle with Corners Rounded 6">
              <a:extLst>
                <a:ext uri="{FF2B5EF4-FFF2-40B4-BE49-F238E27FC236}">
                  <a16:creationId xmlns:a16="http://schemas.microsoft.com/office/drawing/2014/main" id="{2412C924-5DEF-3868-C9FF-D618959607B1}"/>
                </a:ext>
              </a:extLst>
            </p:cNvPr>
            <p:cNvSpPr/>
            <p:nvPr/>
          </p:nvSpPr>
          <p:spPr>
            <a:xfrm>
              <a:off x="1117683" y="2194390"/>
              <a:ext cx="1792248" cy="1200806"/>
            </a:xfrm>
            <a:prstGeom prst="wedgeRoundRectCallout">
              <a:avLst>
                <a:gd name="adj1" fmla="val 19938"/>
                <a:gd name="adj2" fmla="val 69216"/>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 name="Speech Bubble: Rectangle with Corners Rounded 7">
              <a:extLst>
                <a:ext uri="{FF2B5EF4-FFF2-40B4-BE49-F238E27FC236}">
                  <a16:creationId xmlns:a16="http://schemas.microsoft.com/office/drawing/2014/main" id="{4D0B29B6-86B3-E78F-0EF3-4CF56FBC11DA}"/>
                </a:ext>
              </a:extLst>
            </p:cNvPr>
            <p:cNvSpPr/>
            <p:nvPr/>
          </p:nvSpPr>
          <p:spPr>
            <a:xfrm>
              <a:off x="3240911" y="3671195"/>
              <a:ext cx="1292659" cy="866081"/>
            </a:xfrm>
            <a:prstGeom prst="wedgeRoundRectCallout">
              <a:avLst>
                <a:gd name="adj1" fmla="val -20501"/>
                <a:gd name="adj2" fmla="val 64241"/>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6" name="Speech Bubble: Rectangle with Corners Rounded 8">
              <a:extLst>
                <a:ext uri="{FF2B5EF4-FFF2-40B4-BE49-F238E27FC236}">
                  <a16:creationId xmlns:a16="http://schemas.microsoft.com/office/drawing/2014/main" id="{903BDCC6-86D1-05C3-DE44-349AC1EE6331}"/>
                </a:ext>
              </a:extLst>
            </p:cNvPr>
            <p:cNvSpPr/>
            <p:nvPr/>
          </p:nvSpPr>
          <p:spPr>
            <a:xfrm>
              <a:off x="1747778" y="4229639"/>
              <a:ext cx="1097717" cy="643575"/>
            </a:xfrm>
            <a:prstGeom prst="wedgeRoundRectCallout">
              <a:avLst>
                <a:gd name="adj1" fmla="val -20501"/>
                <a:gd name="adj2" fmla="val 84025"/>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sp>
        <p:nvSpPr>
          <p:cNvPr id="11" name="Rectangle 3">
            <a:extLst>
              <a:ext uri="{FF2B5EF4-FFF2-40B4-BE49-F238E27FC236}">
                <a16:creationId xmlns:a16="http://schemas.microsoft.com/office/drawing/2014/main" id="{F3F2354F-152B-B728-6B8A-5CC308595A9C}"/>
              </a:ext>
            </a:extLst>
          </p:cNvPr>
          <p:cNvSpPr/>
          <p:nvPr/>
        </p:nvSpPr>
        <p:spPr>
          <a:xfrm>
            <a:off x="6263407" y="1885731"/>
            <a:ext cx="4277593" cy="3347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solidFill>
                  <a:srgbClr val="000000"/>
                </a:solidFill>
                <a:effectLst/>
                <a:latin typeface="+mj-lt"/>
                <a:ea typeface="Calibri" panose="020F0502020204030204" pitchFamily="34" charset="0"/>
                <a:cs typeface="Calibri" panose="020F0502020204030204" pitchFamily="34" charset="0"/>
              </a:rPr>
              <a:t>Que signifie pour vous le </a:t>
            </a:r>
            <a:r>
              <a:rPr lang="en-US" sz="4000" b="1" dirty="0">
                <a:solidFill>
                  <a:srgbClr val="000000"/>
                </a:solidFill>
                <a:latin typeface="+mj-lt"/>
                <a:ea typeface="Calibri" panose="020F0502020204030204" pitchFamily="34" charset="0"/>
                <a:cs typeface="Calibri" panose="020F0502020204030204" pitchFamily="34" charset="0"/>
              </a:rPr>
              <a:t>terme </a:t>
            </a:r>
            <a:r>
              <a:rPr lang="en-US" sz="4000" b="1" dirty="0">
                <a:solidFill>
                  <a:srgbClr val="000000"/>
                </a:solidFill>
                <a:effectLst/>
                <a:latin typeface="+mj-lt"/>
                <a:ea typeface="Calibri" panose="020F0502020204030204" pitchFamily="34" charset="0"/>
                <a:cs typeface="Calibri" panose="020F0502020204030204" pitchFamily="34" charset="0"/>
              </a:rPr>
              <a:t>"soutien social" ?</a:t>
            </a:r>
            <a:endParaRPr lang="en-US" sz="4000" b="1" dirty="0">
              <a:solidFill>
                <a:schemeClr val="tx1"/>
              </a:solidFill>
              <a:latin typeface="+mj-lt"/>
              <a:cs typeface="Calibri" panose="020F0502020204030204" pitchFamily="34" charset="0"/>
            </a:endParaRPr>
          </a:p>
        </p:txBody>
      </p:sp>
    </p:spTree>
    <p:extLst>
      <p:ext uri="{BB962C8B-B14F-4D97-AF65-F5344CB8AC3E}">
        <p14:creationId xmlns:p14="http://schemas.microsoft.com/office/powerpoint/2010/main" val="7373973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551EA3-69CC-041F-8CE1-2326414F994D}"/>
              </a:ext>
            </a:extLst>
          </p:cNvPr>
          <p:cNvSpPr>
            <a:spLocks noGrp="1"/>
          </p:cNvSpPr>
          <p:nvPr>
            <p:ph type="title"/>
          </p:nvPr>
        </p:nvSpPr>
        <p:spPr>
          <a:xfrm>
            <a:off x="241300" y="120516"/>
            <a:ext cx="11709400" cy="868968"/>
          </a:xfrm>
        </p:spPr>
        <p:txBody>
          <a:bodyPr>
            <a:normAutofit fontScale="90000"/>
          </a:bodyPr>
          <a:lstStyle/>
          <a:p>
            <a:r>
              <a:rPr lang="en-US" dirty="0">
                <a:latin typeface="+mj-lt"/>
              </a:rPr>
              <a:t>Ce que le soutien social peut signifier pour les parents/aidants dans la pratique</a:t>
            </a:r>
          </a:p>
        </p:txBody>
      </p:sp>
      <p:sp>
        <p:nvSpPr>
          <p:cNvPr id="8" name="CasellaDiTesto 7">
            <a:extLst>
              <a:ext uri="{FF2B5EF4-FFF2-40B4-BE49-F238E27FC236}">
                <a16:creationId xmlns:a16="http://schemas.microsoft.com/office/drawing/2014/main" id="{B7C53D29-C94A-CDB7-5512-B4C73E25024D}"/>
              </a:ext>
            </a:extLst>
          </p:cNvPr>
          <p:cNvSpPr txBox="1"/>
          <p:nvPr/>
        </p:nvSpPr>
        <p:spPr>
          <a:xfrm>
            <a:off x="4337183" y="1498573"/>
            <a:ext cx="7108057" cy="4431983"/>
          </a:xfrm>
          <a:prstGeom prst="rect">
            <a:avLst/>
          </a:prstGeom>
          <a:noFill/>
        </p:spPr>
        <p:txBody>
          <a:bodyPr wrap="square">
            <a:spAutoFit/>
          </a:bodyPr>
          <a:lstStyle/>
          <a:p>
            <a:pPr marL="342900" indent="-342900">
              <a:spcAft>
                <a:spcPts val="600"/>
              </a:spcAft>
              <a:buFont typeface="Arial" panose="020B0604020202020204" pitchFamily="34" charset="0"/>
              <a:buChar char="•"/>
            </a:pPr>
            <a:r>
              <a:rPr lang="en-US" sz="2100" i="0" dirty="0">
                <a:solidFill>
                  <a:schemeClr val="tx2">
                    <a:lumMod val="10000"/>
                  </a:schemeClr>
                </a:solidFill>
                <a:effectLst/>
                <a:latin typeface="+mj-lt"/>
                <a:ea typeface="Courier New" panose="02070309020205020404" pitchFamily="49" charset="0"/>
                <a:cs typeface="Calibri" panose="020F0502020204030204" pitchFamily="34" charset="0"/>
              </a:rPr>
              <a:t>Partager ses difficultés et ses sentiments avec d'autres personnes de confiance</a:t>
            </a:r>
          </a:p>
          <a:p>
            <a:pPr marL="342900" indent="-342900">
              <a:spcAft>
                <a:spcPts val="600"/>
              </a:spcAft>
              <a:buFont typeface="Arial" panose="020B0604020202020204" pitchFamily="34" charset="0"/>
              <a:buChar char="•"/>
            </a:pPr>
            <a:r>
              <a:rPr lang="en-US" sz="2100" i="0" dirty="0">
                <a:solidFill>
                  <a:schemeClr val="tx2">
                    <a:lumMod val="10000"/>
                  </a:schemeClr>
                </a:solidFill>
                <a:effectLst/>
                <a:latin typeface="+mj-lt"/>
                <a:ea typeface="Courier New" panose="02070309020205020404" pitchFamily="49" charset="0"/>
                <a:cs typeface="Calibri" panose="020F0502020204030204" pitchFamily="34" charset="0"/>
              </a:rPr>
              <a:t>Passer du temps avec des amis ou la famille</a:t>
            </a:r>
          </a:p>
          <a:p>
            <a:pPr marL="342900" indent="-342900">
              <a:spcAft>
                <a:spcPts val="600"/>
              </a:spcAft>
              <a:buFont typeface="Arial" panose="020B0604020202020204" pitchFamily="34" charset="0"/>
              <a:buChar char="•"/>
            </a:pPr>
            <a:r>
              <a:rPr lang="en-US" sz="2100" i="0" dirty="0">
                <a:solidFill>
                  <a:schemeClr val="tx2">
                    <a:lumMod val="10000"/>
                  </a:schemeClr>
                </a:solidFill>
                <a:effectLst/>
                <a:latin typeface="+mj-lt"/>
                <a:ea typeface="Courier New" panose="02070309020205020404" pitchFamily="49" charset="0"/>
                <a:cs typeface="Calibri" panose="020F0502020204030204" pitchFamily="34" charset="0"/>
              </a:rPr>
              <a:t>Bénéficier des idées et des connaissances d'autres personnes</a:t>
            </a:r>
          </a:p>
          <a:p>
            <a:pPr marL="342900" indent="-342900">
              <a:spcAft>
                <a:spcPts val="600"/>
              </a:spcAft>
              <a:buFont typeface="Arial" panose="020B0604020202020204" pitchFamily="34" charset="0"/>
              <a:buChar char="•"/>
            </a:pPr>
            <a:r>
              <a:rPr lang="en-US" sz="2100" i="0" dirty="0">
                <a:solidFill>
                  <a:schemeClr val="tx2">
                    <a:lumMod val="10000"/>
                  </a:schemeClr>
                </a:solidFill>
                <a:effectLst/>
                <a:latin typeface="+mj-lt"/>
                <a:ea typeface="Arial" panose="020B0604020202020204" pitchFamily="34" charset="0"/>
                <a:cs typeface="Calibri" panose="020F0502020204030204" pitchFamily="34" charset="0"/>
              </a:rPr>
              <a:t>Se mettre en relation avec des organisations ou des agences communautaires pour bénéficier d'un soutien</a:t>
            </a:r>
            <a:endParaRPr lang="en-US" sz="2100" dirty="0">
              <a:solidFill>
                <a:schemeClr val="tx2">
                  <a:lumMod val="10000"/>
                </a:schemeClr>
              </a:solidFill>
              <a:latin typeface="+mj-lt"/>
              <a:cs typeface="Calibri" panose="020F0502020204030204" pitchFamily="34" charset="0"/>
            </a:endParaRPr>
          </a:p>
          <a:p>
            <a:pPr marL="342900" indent="-342900">
              <a:spcAft>
                <a:spcPts val="600"/>
              </a:spcAft>
              <a:buFont typeface="Arial" panose="020B0604020202020204" pitchFamily="34" charset="0"/>
              <a:buChar char="•"/>
            </a:pPr>
            <a:r>
              <a:rPr lang="en-US" sz="2100" dirty="0">
                <a:solidFill>
                  <a:schemeClr val="tx2">
                    <a:lumMod val="10000"/>
                  </a:schemeClr>
                </a:solidFill>
                <a:latin typeface="+mj-lt"/>
                <a:cs typeface="Calibri" panose="020F0502020204030204" pitchFamily="34" charset="0"/>
              </a:rPr>
              <a:t>Partager des expériences avec des personnes qui ont été confrontées à des défis similaires</a:t>
            </a:r>
          </a:p>
          <a:p>
            <a:pPr marL="342900" indent="-342900">
              <a:spcAft>
                <a:spcPts val="600"/>
              </a:spcAft>
              <a:buFont typeface="Arial" panose="020B0604020202020204" pitchFamily="34" charset="0"/>
              <a:buChar char="•"/>
            </a:pPr>
            <a:r>
              <a:rPr lang="en-US" sz="2100" dirty="0">
                <a:solidFill>
                  <a:schemeClr val="tx2">
                    <a:lumMod val="10000"/>
                  </a:schemeClr>
                </a:solidFill>
                <a:latin typeface="+mj-lt"/>
                <a:cs typeface="Calibri" panose="020F0502020204030204" pitchFamily="34" charset="0"/>
              </a:rPr>
              <a:t>Être entendu et compris</a:t>
            </a:r>
          </a:p>
          <a:p>
            <a:pPr marL="342900" indent="-342900">
              <a:spcAft>
                <a:spcPts val="600"/>
              </a:spcAft>
              <a:buFont typeface="Arial" panose="020B0604020202020204" pitchFamily="34" charset="0"/>
              <a:buChar char="•"/>
            </a:pPr>
            <a:r>
              <a:rPr lang="en-US" sz="2100" dirty="0">
                <a:solidFill>
                  <a:schemeClr val="tx2">
                    <a:lumMod val="10000"/>
                  </a:schemeClr>
                </a:solidFill>
                <a:latin typeface="+mj-lt"/>
                <a:cs typeface="Calibri" panose="020F0502020204030204" pitchFamily="34" charset="0"/>
              </a:rPr>
              <a:t>Aide pratique pour la garde des enfants ou d'autres tâches</a:t>
            </a:r>
          </a:p>
        </p:txBody>
      </p:sp>
      <p:grpSp>
        <p:nvGrpSpPr>
          <p:cNvPr id="22" name="Group 21">
            <a:extLst>
              <a:ext uri="{FF2B5EF4-FFF2-40B4-BE49-F238E27FC236}">
                <a16:creationId xmlns:a16="http://schemas.microsoft.com/office/drawing/2014/main" id="{AFF3138E-767E-DF0B-1AD3-A100A2F94FA5}"/>
              </a:ext>
            </a:extLst>
          </p:cNvPr>
          <p:cNvGrpSpPr/>
          <p:nvPr/>
        </p:nvGrpSpPr>
        <p:grpSpPr>
          <a:xfrm>
            <a:off x="1095792" y="2243830"/>
            <a:ext cx="2704047" cy="2370339"/>
            <a:chOff x="1014513" y="2513558"/>
            <a:chExt cx="2090428" cy="1832447"/>
          </a:xfrm>
        </p:grpSpPr>
        <p:grpSp>
          <p:nvGrpSpPr>
            <p:cNvPr id="13" name="Group 12">
              <a:extLst>
                <a:ext uri="{FF2B5EF4-FFF2-40B4-BE49-F238E27FC236}">
                  <a16:creationId xmlns:a16="http://schemas.microsoft.com/office/drawing/2014/main" id="{432955B5-BF9F-3172-2CDE-4F2BD80487E3}"/>
                </a:ext>
              </a:extLst>
            </p:cNvPr>
            <p:cNvGrpSpPr/>
            <p:nvPr/>
          </p:nvGrpSpPr>
          <p:grpSpPr>
            <a:xfrm>
              <a:off x="1756495" y="2513558"/>
              <a:ext cx="1047108" cy="1320445"/>
              <a:chOff x="3269971" y="2733590"/>
              <a:chExt cx="648257" cy="817478"/>
            </a:xfrm>
            <a:solidFill>
              <a:schemeClr val="accent3">
                <a:lumMod val="75000"/>
              </a:schemeClr>
            </a:solidFill>
          </p:grpSpPr>
          <p:grpSp>
            <p:nvGrpSpPr>
              <p:cNvPr id="14" name="Group 13">
                <a:extLst>
                  <a:ext uri="{FF2B5EF4-FFF2-40B4-BE49-F238E27FC236}">
                    <a16:creationId xmlns:a16="http://schemas.microsoft.com/office/drawing/2014/main" id="{A33B0FBE-7E55-F1F3-F6B1-080259A028C1}"/>
                  </a:ext>
                </a:extLst>
              </p:cNvPr>
              <p:cNvGrpSpPr/>
              <p:nvPr/>
            </p:nvGrpSpPr>
            <p:grpSpPr>
              <a:xfrm>
                <a:off x="3664779" y="2733590"/>
                <a:ext cx="253449" cy="817478"/>
                <a:chOff x="4045582" y="1684320"/>
                <a:chExt cx="350098" cy="1129211"/>
              </a:xfrm>
              <a:grpFill/>
            </p:grpSpPr>
            <p:sp>
              <p:nvSpPr>
                <p:cNvPr id="20" name="Round Same Side Corner Rectangle 21">
                  <a:extLst>
                    <a:ext uri="{FF2B5EF4-FFF2-40B4-BE49-F238E27FC236}">
                      <a16:creationId xmlns:a16="http://schemas.microsoft.com/office/drawing/2014/main" id="{BE682B01-CB8E-197A-6F20-480913D7F64E}"/>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A0677F5-79E9-D9A6-C9BA-30D835DFE74D}"/>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CB3ABA22-5517-AF63-4EA7-2972D9877B2B}"/>
                  </a:ext>
                </a:extLst>
              </p:cNvPr>
              <p:cNvGrpSpPr/>
              <p:nvPr/>
            </p:nvGrpSpPr>
            <p:grpSpPr>
              <a:xfrm>
                <a:off x="3269971" y="2733590"/>
                <a:ext cx="363228" cy="817478"/>
                <a:chOff x="3000654" y="1516217"/>
                <a:chExt cx="245039" cy="551483"/>
              </a:xfrm>
              <a:grpFill/>
            </p:grpSpPr>
            <p:grpSp>
              <p:nvGrpSpPr>
                <p:cNvPr id="16" name="Group 15">
                  <a:extLst>
                    <a:ext uri="{FF2B5EF4-FFF2-40B4-BE49-F238E27FC236}">
                      <a16:creationId xmlns:a16="http://schemas.microsoft.com/office/drawing/2014/main" id="{53C41899-9E67-9095-2E17-60538721F5E2}"/>
                    </a:ext>
                  </a:extLst>
                </p:cNvPr>
                <p:cNvGrpSpPr/>
                <p:nvPr/>
              </p:nvGrpSpPr>
              <p:grpSpPr>
                <a:xfrm>
                  <a:off x="3036509" y="1516217"/>
                  <a:ext cx="172158" cy="551483"/>
                  <a:chOff x="4043172" y="1684320"/>
                  <a:chExt cx="352508" cy="1129211"/>
                </a:xfrm>
                <a:grpFill/>
              </p:grpSpPr>
              <p:sp>
                <p:nvSpPr>
                  <p:cNvPr id="18" name="Round Same Side Corner Rectangle 21">
                    <a:extLst>
                      <a:ext uri="{FF2B5EF4-FFF2-40B4-BE49-F238E27FC236}">
                        <a16:creationId xmlns:a16="http://schemas.microsoft.com/office/drawing/2014/main" id="{A96A071F-534C-3AD1-D8D7-EAF4F2CAE092}"/>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29BB7960-C022-DE91-412E-FB8889609F69}"/>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Flowchart: Manual Operation 16">
                  <a:extLst>
                    <a:ext uri="{FF2B5EF4-FFF2-40B4-BE49-F238E27FC236}">
                      <a16:creationId xmlns:a16="http://schemas.microsoft.com/office/drawing/2014/main" id="{6A9CB535-B0B1-AC3A-5699-055209E9A2AE}"/>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a:extLst>
                <a:ext uri="{FF2B5EF4-FFF2-40B4-BE49-F238E27FC236}">
                  <a16:creationId xmlns:a16="http://schemas.microsoft.com/office/drawing/2014/main" id="{3F1FB86E-BFB4-6858-0EBE-E167686FC245}"/>
                </a:ext>
              </a:extLst>
            </p:cNvPr>
            <p:cNvGrpSpPr/>
            <p:nvPr/>
          </p:nvGrpSpPr>
          <p:grpSpPr>
            <a:xfrm rot="5400000">
              <a:off x="1601224" y="2842289"/>
              <a:ext cx="917005" cy="2090428"/>
              <a:chOff x="8619006" y="1366612"/>
              <a:chExt cx="416505" cy="949476"/>
            </a:xfrm>
            <a:solidFill>
              <a:schemeClr val="accent3">
                <a:lumMod val="75000"/>
              </a:schemeClr>
            </a:solidFill>
          </p:grpSpPr>
          <p:sp>
            <p:nvSpPr>
              <p:cNvPr id="7" name="Rectangle: Rounded Corners 6">
                <a:extLst>
                  <a:ext uri="{FF2B5EF4-FFF2-40B4-BE49-F238E27FC236}">
                    <a16:creationId xmlns:a16="http://schemas.microsoft.com/office/drawing/2014/main" id="{A56832BF-3E3D-611A-E1EF-1323B2702460}"/>
                  </a:ext>
                </a:extLst>
              </p:cNvPr>
              <p:cNvSpPr/>
              <p:nvPr/>
            </p:nvSpPr>
            <p:spPr>
              <a:xfrm rot="1076057" flipH="1">
                <a:off x="8840670" y="1614649"/>
                <a:ext cx="161053" cy="5099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0F9572CD-68EA-1BF5-05B4-79D2262402B3}"/>
                  </a:ext>
                </a:extLst>
              </p:cNvPr>
              <p:cNvSpPr/>
              <p:nvPr/>
            </p:nvSpPr>
            <p:spPr>
              <a:xfrm rot="20911244" flipH="1">
                <a:off x="8877905" y="1366612"/>
                <a:ext cx="157606" cy="398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id="{CD983D59-AD26-A868-5ADB-A518D943992B}"/>
                  </a:ext>
                </a:extLst>
              </p:cNvPr>
              <p:cNvSpPr/>
              <p:nvPr/>
            </p:nvSpPr>
            <p:spPr>
              <a:xfrm rot="613090" flipH="1">
                <a:off x="8661076" y="1666801"/>
                <a:ext cx="176482" cy="358638"/>
              </a:xfrm>
              <a:prstGeom prst="roundRect">
                <a:avLst>
                  <a:gd name="adj" fmla="val 50000"/>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lowchart: Manual Input 10">
                <a:extLst>
                  <a:ext uri="{FF2B5EF4-FFF2-40B4-BE49-F238E27FC236}">
                    <a16:creationId xmlns:a16="http://schemas.microsoft.com/office/drawing/2014/main" id="{E42AE46B-B491-694D-C009-EFB9B5A7958C}"/>
                  </a:ext>
                </a:extLst>
              </p:cNvPr>
              <p:cNvSpPr/>
              <p:nvPr/>
            </p:nvSpPr>
            <p:spPr>
              <a:xfrm rot="17276057">
                <a:off x="8678142" y="1906154"/>
                <a:ext cx="197560" cy="315831"/>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F24BEE3-26C3-0EF9-59DD-2735478E2030}"/>
                  </a:ext>
                </a:extLst>
              </p:cNvPr>
              <p:cNvSpPr/>
              <p:nvPr/>
            </p:nvSpPr>
            <p:spPr>
              <a:xfrm>
                <a:off x="8657142" y="2030875"/>
                <a:ext cx="241922" cy="2852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1830046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val 28">
            <a:extLst>
              <a:ext uri="{FF2B5EF4-FFF2-40B4-BE49-F238E27FC236}">
                <a16:creationId xmlns:a16="http://schemas.microsoft.com/office/drawing/2014/main" id="{C3AE8CE0-B740-223C-0201-6314431B57F1}"/>
              </a:ext>
            </a:extLst>
          </p:cNvPr>
          <p:cNvSpPr/>
          <p:nvPr/>
        </p:nvSpPr>
        <p:spPr>
          <a:xfrm>
            <a:off x="4270085" y="2472944"/>
            <a:ext cx="2966720" cy="2966720"/>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3E551EA3-69CC-041F-8CE1-2326414F994D}"/>
              </a:ext>
            </a:extLst>
          </p:cNvPr>
          <p:cNvSpPr>
            <a:spLocks noGrp="1"/>
          </p:cNvSpPr>
          <p:nvPr>
            <p:ph type="title"/>
          </p:nvPr>
        </p:nvSpPr>
        <p:spPr/>
        <p:txBody>
          <a:bodyPr>
            <a:normAutofit/>
          </a:bodyPr>
          <a:lstStyle/>
          <a:p>
            <a:r>
              <a:rPr lang="en-US" dirty="0"/>
              <a:t>Outil : Qui fait partie de votre cercle </a:t>
            </a:r>
            <a:endParaRPr lang="it-IT" dirty="0"/>
          </a:p>
        </p:txBody>
      </p:sp>
      <p:grpSp>
        <p:nvGrpSpPr>
          <p:cNvPr id="11" name="Group 10">
            <a:extLst>
              <a:ext uri="{FF2B5EF4-FFF2-40B4-BE49-F238E27FC236}">
                <a16:creationId xmlns:a16="http://schemas.microsoft.com/office/drawing/2014/main" id="{595A24CD-A0F2-2D8C-BB9E-7C8EA0A9A165}"/>
              </a:ext>
            </a:extLst>
          </p:cNvPr>
          <p:cNvGrpSpPr/>
          <p:nvPr/>
        </p:nvGrpSpPr>
        <p:grpSpPr>
          <a:xfrm>
            <a:off x="10228983" y="337468"/>
            <a:ext cx="1587872" cy="1368854"/>
            <a:chOff x="10228983" y="337468"/>
            <a:chExt cx="1587872" cy="1368854"/>
          </a:xfrm>
        </p:grpSpPr>
        <p:sp>
          <p:nvSpPr>
            <p:cNvPr id="12" name="Hexagon 11">
              <a:extLst>
                <a:ext uri="{FF2B5EF4-FFF2-40B4-BE49-F238E27FC236}">
                  <a16:creationId xmlns:a16="http://schemas.microsoft.com/office/drawing/2014/main" id="{DCB233CD-9D32-9202-EB5E-D17201BB6CF1}"/>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3" name="Group 12">
              <a:extLst>
                <a:ext uri="{FF2B5EF4-FFF2-40B4-BE49-F238E27FC236}">
                  <a16:creationId xmlns:a16="http://schemas.microsoft.com/office/drawing/2014/main" id="{F4845C20-63B7-AD43-307C-B02FA24EDBC2}"/>
                </a:ext>
              </a:extLst>
            </p:cNvPr>
            <p:cNvGrpSpPr/>
            <p:nvPr/>
          </p:nvGrpSpPr>
          <p:grpSpPr>
            <a:xfrm>
              <a:off x="10621771" y="762700"/>
              <a:ext cx="562136" cy="634675"/>
              <a:chOff x="760175" y="830142"/>
              <a:chExt cx="867619" cy="979579"/>
            </a:xfrm>
          </p:grpSpPr>
          <p:sp>
            <p:nvSpPr>
              <p:cNvPr id="17" name="Rectangle 16">
                <a:extLst>
                  <a:ext uri="{FF2B5EF4-FFF2-40B4-BE49-F238E27FC236}">
                    <a16:creationId xmlns:a16="http://schemas.microsoft.com/office/drawing/2014/main" id="{4B185FA6-7090-28CA-96E8-A50AC88063E4}"/>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b="1" dirty="0">
                    <a:solidFill>
                      <a:schemeClr val="bg1"/>
                    </a:solidFill>
                    <a:latin typeface="Arial" panose="020B0604020202020204" pitchFamily="34" charset="0"/>
                    <a:cs typeface="Arial" panose="020B0604020202020204" pitchFamily="34" charset="0"/>
                  </a:rPr>
                  <a:t>47</a:t>
                </a:r>
              </a:p>
            </p:txBody>
          </p:sp>
          <p:sp>
            <p:nvSpPr>
              <p:cNvPr id="18" name="Rectangle 17">
                <a:extLst>
                  <a:ext uri="{FF2B5EF4-FFF2-40B4-BE49-F238E27FC236}">
                    <a16:creationId xmlns:a16="http://schemas.microsoft.com/office/drawing/2014/main" id="{89700243-32BB-A607-EB83-C7D3CE0BF674}"/>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4" name="Group 13">
              <a:extLst>
                <a:ext uri="{FF2B5EF4-FFF2-40B4-BE49-F238E27FC236}">
                  <a16:creationId xmlns:a16="http://schemas.microsoft.com/office/drawing/2014/main" id="{176CDDBF-3409-07E9-A86E-1085EFEC1596}"/>
                </a:ext>
              </a:extLst>
            </p:cNvPr>
            <p:cNvGrpSpPr/>
            <p:nvPr/>
          </p:nvGrpSpPr>
          <p:grpSpPr>
            <a:xfrm>
              <a:off x="11325415" y="762701"/>
              <a:ext cx="182192" cy="634674"/>
              <a:chOff x="2121762" y="2323619"/>
              <a:chExt cx="200378" cy="825210"/>
            </a:xfrm>
          </p:grpSpPr>
          <p:sp>
            <p:nvSpPr>
              <p:cNvPr id="15" name="Isosceles Triangle 14">
                <a:extLst>
                  <a:ext uri="{FF2B5EF4-FFF2-40B4-BE49-F238E27FC236}">
                    <a16:creationId xmlns:a16="http://schemas.microsoft.com/office/drawing/2014/main" id="{9980AF07-881A-9D48-2E00-2574467BFA7B}"/>
                  </a:ext>
                </a:extLst>
              </p:cNvPr>
              <p:cNvSpPr/>
              <p:nvPr/>
            </p:nvSpPr>
            <p:spPr>
              <a:xfrm>
                <a:off x="2121763" y="2323619"/>
                <a:ext cx="200377" cy="17273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Rectangle 15">
                <a:extLst>
                  <a:ext uri="{FF2B5EF4-FFF2-40B4-BE49-F238E27FC236}">
                    <a16:creationId xmlns:a16="http://schemas.microsoft.com/office/drawing/2014/main" id="{E4F9F35C-86FC-7C96-FE36-DFFC615E72CD}"/>
                  </a:ext>
                </a:extLst>
              </p:cNvPr>
              <p:cNvSpPr/>
              <p:nvPr/>
            </p:nvSpPr>
            <p:spPr>
              <a:xfrm>
                <a:off x="2121762" y="2496169"/>
                <a:ext cx="200377" cy="6526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grpSp>
        <p:nvGrpSpPr>
          <p:cNvPr id="7" name="Group 6">
            <a:extLst>
              <a:ext uri="{FF2B5EF4-FFF2-40B4-BE49-F238E27FC236}">
                <a16:creationId xmlns:a16="http://schemas.microsoft.com/office/drawing/2014/main" id="{6618E173-EAE1-B29F-68CC-05EFFBBDAD09}"/>
              </a:ext>
            </a:extLst>
          </p:cNvPr>
          <p:cNvGrpSpPr/>
          <p:nvPr/>
        </p:nvGrpSpPr>
        <p:grpSpPr>
          <a:xfrm>
            <a:off x="4562352" y="2772377"/>
            <a:ext cx="533205" cy="1312171"/>
            <a:chOff x="2166624" y="2243830"/>
            <a:chExt cx="533205" cy="1312171"/>
          </a:xfrm>
          <a:solidFill>
            <a:schemeClr val="accent3">
              <a:lumMod val="60000"/>
              <a:lumOff val="40000"/>
            </a:schemeClr>
          </a:solidFill>
        </p:grpSpPr>
        <p:sp>
          <p:nvSpPr>
            <p:cNvPr id="5" name="Round Same Side Corner Rectangle 21">
              <a:extLst>
                <a:ext uri="{FF2B5EF4-FFF2-40B4-BE49-F238E27FC236}">
                  <a16:creationId xmlns:a16="http://schemas.microsoft.com/office/drawing/2014/main" id="{BCBB355B-9622-FC73-225C-9934A4BDEA1B}"/>
                </a:ext>
              </a:extLst>
            </p:cNvPr>
            <p:cNvSpPr/>
            <p:nvPr/>
          </p:nvSpPr>
          <p:spPr>
            <a:xfrm>
              <a:off x="2170269" y="2826241"/>
              <a:ext cx="529560" cy="72976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a:extLst>
                <a:ext uri="{FF2B5EF4-FFF2-40B4-BE49-F238E27FC236}">
                  <a16:creationId xmlns:a16="http://schemas.microsoft.com/office/drawing/2014/main" id="{9CA99B24-5667-BCF4-32F0-EF5609B6510C}"/>
                </a:ext>
              </a:extLst>
            </p:cNvPr>
            <p:cNvSpPr/>
            <p:nvPr/>
          </p:nvSpPr>
          <p:spPr>
            <a:xfrm>
              <a:off x="2166624" y="2243830"/>
              <a:ext cx="497482" cy="4974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20" name="Group 19">
            <a:extLst>
              <a:ext uri="{FF2B5EF4-FFF2-40B4-BE49-F238E27FC236}">
                <a16:creationId xmlns:a16="http://schemas.microsoft.com/office/drawing/2014/main" id="{1ACDDE7F-7349-B88A-F5A5-03CC74C4B562}"/>
              </a:ext>
            </a:extLst>
          </p:cNvPr>
          <p:cNvGrpSpPr/>
          <p:nvPr/>
        </p:nvGrpSpPr>
        <p:grpSpPr>
          <a:xfrm>
            <a:off x="5255963" y="1786857"/>
            <a:ext cx="533205" cy="1312171"/>
            <a:chOff x="2166624" y="2243830"/>
            <a:chExt cx="533205" cy="1312171"/>
          </a:xfrm>
          <a:solidFill>
            <a:schemeClr val="accent3">
              <a:lumMod val="60000"/>
              <a:lumOff val="40000"/>
            </a:schemeClr>
          </a:solidFill>
        </p:grpSpPr>
        <p:sp>
          <p:nvSpPr>
            <p:cNvPr id="21" name="Round Same Side Corner Rectangle 21">
              <a:extLst>
                <a:ext uri="{FF2B5EF4-FFF2-40B4-BE49-F238E27FC236}">
                  <a16:creationId xmlns:a16="http://schemas.microsoft.com/office/drawing/2014/main" id="{EC3F05AC-3E73-457C-8BC4-2DE9BFF1BE31}"/>
                </a:ext>
              </a:extLst>
            </p:cNvPr>
            <p:cNvSpPr/>
            <p:nvPr/>
          </p:nvSpPr>
          <p:spPr>
            <a:xfrm>
              <a:off x="2170269" y="2826241"/>
              <a:ext cx="529560" cy="72976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Oval 21">
              <a:extLst>
                <a:ext uri="{FF2B5EF4-FFF2-40B4-BE49-F238E27FC236}">
                  <a16:creationId xmlns:a16="http://schemas.microsoft.com/office/drawing/2014/main" id="{912B4897-A8E1-1AAB-18DC-7CD940E29331}"/>
                </a:ext>
              </a:extLst>
            </p:cNvPr>
            <p:cNvSpPr/>
            <p:nvPr/>
          </p:nvSpPr>
          <p:spPr>
            <a:xfrm>
              <a:off x="2166624" y="2243830"/>
              <a:ext cx="497482" cy="4974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23" name="Group 22">
            <a:extLst>
              <a:ext uri="{FF2B5EF4-FFF2-40B4-BE49-F238E27FC236}">
                <a16:creationId xmlns:a16="http://schemas.microsoft.com/office/drawing/2014/main" id="{235CE609-822C-3D6E-A839-95944BAFB0EA}"/>
              </a:ext>
            </a:extLst>
          </p:cNvPr>
          <p:cNvGrpSpPr/>
          <p:nvPr/>
        </p:nvGrpSpPr>
        <p:grpSpPr>
          <a:xfrm>
            <a:off x="6333335" y="2415450"/>
            <a:ext cx="533205" cy="1312171"/>
            <a:chOff x="2166624" y="2243830"/>
            <a:chExt cx="533205" cy="1312171"/>
          </a:xfrm>
          <a:solidFill>
            <a:schemeClr val="accent3">
              <a:lumMod val="60000"/>
              <a:lumOff val="40000"/>
            </a:schemeClr>
          </a:solidFill>
        </p:grpSpPr>
        <p:sp>
          <p:nvSpPr>
            <p:cNvPr id="24" name="Round Same Side Corner Rectangle 21">
              <a:extLst>
                <a:ext uri="{FF2B5EF4-FFF2-40B4-BE49-F238E27FC236}">
                  <a16:creationId xmlns:a16="http://schemas.microsoft.com/office/drawing/2014/main" id="{5EC7FC15-F3DE-0987-AA37-426DA2E13C00}"/>
                </a:ext>
              </a:extLst>
            </p:cNvPr>
            <p:cNvSpPr/>
            <p:nvPr/>
          </p:nvSpPr>
          <p:spPr>
            <a:xfrm>
              <a:off x="2170269" y="2826241"/>
              <a:ext cx="529560" cy="72976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Oval 24">
              <a:extLst>
                <a:ext uri="{FF2B5EF4-FFF2-40B4-BE49-F238E27FC236}">
                  <a16:creationId xmlns:a16="http://schemas.microsoft.com/office/drawing/2014/main" id="{178CE361-7B40-C8B1-1CBD-B51AE3214E57}"/>
                </a:ext>
              </a:extLst>
            </p:cNvPr>
            <p:cNvSpPr/>
            <p:nvPr/>
          </p:nvSpPr>
          <p:spPr>
            <a:xfrm>
              <a:off x="2166624" y="2243830"/>
              <a:ext cx="497482" cy="4974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9" name="Group 8">
            <a:extLst>
              <a:ext uri="{FF2B5EF4-FFF2-40B4-BE49-F238E27FC236}">
                <a16:creationId xmlns:a16="http://schemas.microsoft.com/office/drawing/2014/main" id="{AF3670CE-1F64-8A1D-9B6E-9701DFB47162}"/>
              </a:ext>
            </a:extLst>
          </p:cNvPr>
          <p:cNvGrpSpPr/>
          <p:nvPr/>
        </p:nvGrpSpPr>
        <p:grpSpPr>
          <a:xfrm>
            <a:off x="5477915" y="2772377"/>
            <a:ext cx="533205" cy="1312171"/>
            <a:chOff x="2166624" y="2243830"/>
            <a:chExt cx="533205" cy="1312171"/>
          </a:xfrm>
        </p:grpSpPr>
        <p:sp>
          <p:nvSpPr>
            <p:cNvPr id="10" name="Round Same Side Corner Rectangle 21">
              <a:extLst>
                <a:ext uri="{FF2B5EF4-FFF2-40B4-BE49-F238E27FC236}">
                  <a16:creationId xmlns:a16="http://schemas.microsoft.com/office/drawing/2014/main" id="{E9C1E735-7862-5192-1B10-CAC2F5ADB4C6}"/>
                </a:ext>
              </a:extLst>
            </p:cNvPr>
            <p:cNvSpPr/>
            <p:nvPr/>
          </p:nvSpPr>
          <p:spPr>
            <a:xfrm>
              <a:off x="2170269" y="2826241"/>
              <a:ext cx="529560" cy="729760"/>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Oval 18">
              <a:extLst>
                <a:ext uri="{FF2B5EF4-FFF2-40B4-BE49-F238E27FC236}">
                  <a16:creationId xmlns:a16="http://schemas.microsoft.com/office/drawing/2014/main" id="{8772A884-DC85-AAF3-23DB-068DDF1D5F64}"/>
                </a:ext>
              </a:extLst>
            </p:cNvPr>
            <p:cNvSpPr/>
            <p:nvPr/>
          </p:nvSpPr>
          <p:spPr>
            <a:xfrm>
              <a:off x="2166624" y="2243830"/>
              <a:ext cx="497482" cy="49748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30" name="Group 29">
            <a:extLst>
              <a:ext uri="{FF2B5EF4-FFF2-40B4-BE49-F238E27FC236}">
                <a16:creationId xmlns:a16="http://schemas.microsoft.com/office/drawing/2014/main" id="{0D1D5F20-64D9-5B2B-E22B-3BE9E39640C8}"/>
              </a:ext>
            </a:extLst>
          </p:cNvPr>
          <p:cNvGrpSpPr/>
          <p:nvPr/>
        </p:nvGrpSpPr>
        <p:grpSpPr>
          <a:xfrm>
            <a:off x="7278091" y="1628252"/>
            <a:ext cx="533205" cy="1312171"/>
            <a:chOff x="2166624" y="2243830"/>
            <a:chExt cx="533205" cy="1312171"/>
          </a:xfrm>
          <a:solidFill>
            <a:schemeClr val="accent3">
              <a:lumMod val="60000"/>
              <a:lumOff val="40000"/>
            </a:schemeClr>
          </a:solidFill>
        </p:grpSpPr>
        <p:sp>
          <p:nvSpPr>
            <p:cNvPr id="31" name="Round Same Side Corner Rectangle 21">
              <a:extLst>
                <a:ext uri="{FF2B5EF4-FFF2-40B4-BE49-F238E27FC236}">
                  <a16:creationId xmlns:a16="http://schemas.microsoft.com/office/drawing/2014/main" id="{938629ED-1CF9-6EE2-7736-0123759CA460}"/>
                </a:ext>
              </a:extLst>
            </p:cNvPr>
            <p:cNvSpPr/>
            <p:nvPr/>
          </p:nvSpPr>
          <p:spPr>
            <a:xfrm>
              <a:off x="2170269" y="2826241"/>
              <a:ext cx="529560" cy="72976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Oval 31">
              <a:extLst>
                <a:ext uri="{FF2B5EF4-FFF2-40B4-BE49-F238E27FC236}">
                  <a16:creationId xmlns:a16="http://schemas.microsoft.com/office/drawing/2014/main" id="{2A952987-B69D-5146-1627-6EAEC6F03C40}"/>
                </a:ext>
              </a:extLst>
            </p:cNvPr>
            <p:cNvSpPr/>
            <p:nvPr/>
          </p:nvSpPr>
          <p:spPr>
            <a:xfrm>
              <a:off x="2166624" y="2243830"/>
              <a:ext cx="497482" cy="4974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33" name="Group 32">
            <a:extLst>
              <a:ext uri="{FF2B5EF4-FFF2-40B4-BE49-F238E27FC236}">
                <a16:creationId xmlns:a16="http://schemas.microsoft.com/office/drawing/2014/main" id="{F955D2B4-28AB-1A10-F3D5-7CD956E25BC9}"/>
              </a:ext>
            </a:extLst>
          </p:cNvPr>
          <p:cNvGrpSpPr/>
          <p:nvPr/>
        </p:nvGrpSpPr>
        <p:grpSpPr>
          <a:xfrm>
            <a:off x="7959725" y="2613772"/>
            <a:ext cx="533205" cy="1312171"/>
            <a:chOff x="2166624" y="2243830"/>
            <a:chExt cx="533205" cy="1312171"/>
          </a:xfrm>
          <a:solidFill>
            <a:schemeClr val="accent3">
              <a:lumMod val="60000"/>
              <a:lumOff val="40000"/>
            </a:schemeClr>
          </a:solidFill>
        </p:grpSpPr>
        <p:sp>
          <p:nvSpPr>
            <p:cNvPr id="34" name="Round Same Side Corner Rectangle 21">
              <a:extLst>
                <a:ext uri="{FF2B5EF4-FFF2-40B4-BE49-F238E27FC236}">
                  <a16:creationId xmlns:a16="http://schemas.microsoft.com/office/drawing/2014/main" id="{F954D8AD-B22A-7477-CD6E-9076A8435F2C}"/>
                </a:ext>
              </a:extLst>
            </p:cNvPr>
            <p:cNvSpPr/>
            <p:nvPr/>
          </p:nvSpPr>
          <p:spPr>
            <a:xfrm>
              <a:off x="2170269" y="2826241"/>
              <a:ext cx="529560" cy="72976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Oval 34">
              <a:extLst>
                <a:ext uri="{FF2B5EF4-FFF2-40B4-BE49-F238E27FC236}">
                  <a16:creationId xmlns:a16="http://schemas.microsoft.com/office/drawing/2014/main" id="{D4B215E0-F78C-2656-9C9C-334BA33FB3A9}"/>
                </a:ext>
              </a:extLst>
            </p:cNvPr>
            <p:cNvSpPr/>
            <p:nvPr/>
          </p:nvSpPr>
          <p:spPr>
            <a:xfrm>
              <a:off x="2166624" y="2243830"/>
              <a:ext cx="497482" cy="4974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36" name="Group 35">
            <a:extLst>
              <a:ext uri="{FF2B5EF4-FFF2-40B4-BE49-F238E27FC236}">
                <a16:creationId xmlns:a16="http://schemas.microsoft.com/office/drawing/2014/main" id="{189C13AA-E066-2E3E-E58A-A8B0E9AF6044}"/>
              </a:ext>
            </a:extLst>
          </p:cNvPr>
          <p:cNvGrpSpPr/>
          <p:nvPr/>
        </p:nvGrpSpPr>
        <p:grpSpPr>
          <a:xfrm>
            <a:off x="3488555" y="1996038"/>
            <a:ext cx="533205" cy="1312171"/>
            <a:chOff x="2166624" y="2243830"/>
            <a:chExt cx="533205" cy="1312171"/>
          </a:xfrm>
          <a:solidFill>
            <a:schemeClr val="accent3">
              <a:lumMod val="60000"/>
              <a:lumOff val="40000"/>
            </a:schemeClr>
          </a:solidFill>
        </p:grpSpPr>
        <p:sp>
          <p:nvSpPr>
            <p:cNvPr id="37" name="Round Same Side Corner Rectangle 21">
              <a:extLst>
                <a:ext uri="{FF2B5EF4-FFF2-40B4-BE49-F238E27FC236}">
                  <a16:creationId xmlns:a16="http://schemas.microsoft.com/office/drawing/2014/main" id="{5B75DCDB-A3D4-90DE-2910-8F000EC808CA}"/>
                </a:ext>
              </a:extLst>
            </p:cNvPr>
            <p:cNvSpPr/>
            <p:nvPr/>
          </p:nvSpPr>
          <p:spPr>
            <a:xfrm>
              <a:off x="2170269" y="2826241"/>
              <a:ext cx="529560" cy="72976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Oval 37">
              <a:extLst>
                <a:ext uri="{FF2B5EF4-FFF2-40B4-BE49-F238E27FC236}">
                  <a16:creationId xmlns:a16="http://schemas.microsoft.com/office/drawing/2014/main" id="{286E65AE-E10F-26C2-952F-BB338AE5DBBE}"/>
                </a:ext>
              </a:extLst>
            </p:cNvPr>
            <p:cNvSpPr/>
            <p:nvPr/>
          </p:nvSpPr>
          <p:spPr>
            <a:xfrm>
              <a:off x="2166624" y="2243830"/>
              <a:ext cx="497482" cy="4974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39" name="Group 38">
            <a:extLst>
              <a:ext uri="{FF2B5EF4-FFF2-40B4-BE49-F238E27FC236}">
                <a16:creationId xmlns:a16="http://schemas.microsoft.com/office/drawing/2014/main" id="{BB7855D2-4AEF-B86B-4E2B-6B137CB317B8}"/>
              </a:ext>
            </a:extLst>
          </p:cNvPr>
          <p:cNvGrpSpPr/>
          <p:nvPr/>
        </p:nvGrpSpPr>
        <p:grpSpPr>
          <a:xfrm>
            <a:off x="3535833" y="3466266"/>
            <a:ext cx="533205" cy="1312171"/>
            <a:chOff x="2166624" y="2243830"/>
            <a:chExt cx="533205" cy="1312171"/>
          </a:xfrm>
          <a:solidFill>
            <a:schemeClr val="accent3">
              <a:lumMod val="60000"/>
              <a:lumOff val="40000"/>
            </a:schemeClr>
          </a:solidFill>
        </p:grpSpPr>
        <p:sp>
          <p:nvSpPr>
            <p:cNvPr id="40" name="Round Same Side Corner Rectangle 21">
              <a:extLst>
                <a:ext uri="{FF2B5EF4-FFF2-40B4-BE49-F238E27FC236}">
                  <a16:creationId xmlns:a16="http://schemas.microsoft.com/office/drawing/2014/main" id="{7077ED67-44F9-CF8E-6FC0-607021855C38}"/>
                </a:ext>
              </a:extLst>
            </p:cNvPr>
            <p:cNvSpPr/>
            <p:nvPr/>
          </p:nvSpPr>
          <p:spPr>
            <a:xfrm>
              <a:off x="2170269" y="2826241"/>
              <a:ext cx="529560" cy="72976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Oval 40">
              <a:extLst>
                <a:ext uri="{FF2B5EF4-FFF2-40B4-BE49-F238E27FC236}">
                  <a16:creationId xmlns:a16="http://schemas.microsoft.com/office/drawing/2014/main" id="{29AA8AA1-1E3A-21AD-A1EC-0B05A2EB28C6}"/>
                </a:ext>
              </a:extLst>
            </p:cNvPr>
            <p:cNvSpPr/>
            <p:nvPr/>
          </p:nvSpPr>
          <p:spPr>
            <a:xfrm>
              <a:off x="2166624" y="2243830"/>
              <a:ext cx="497482" cy="4974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26" name="Group 25">
            <a:extLst>
              <a:ext uri="{FF2B5EF4-FFF2-40B4-BE49-F238E27FC236}">
                <a16:creationId xmlns:a16="http://schemas.microsoft.com/office/drawing/2014/main" id="{E5150527-0776-67FC-DDB5-537FB4C37AA4}"/>
              </a:ext>
            </a:extLst>
          </p:cNvPr>
          <p:cNvGrpSpPr/>
          <p:nvPr/>
        </p:nvGrpSpPr>
        <p:grpSpPr>
          <a:xfrm>
            <a:off x="5998794" y="3673099"/>
            <a:ext cx="533205" cy="1312171"/>
            <a:chOff x="2166624" y="2243830"/>
            <a:chExt cx="533205" cy="1312171"/>
          </a:xfrm>
          <a:solidFill>
            <a:schemeClr val="accent3">
              <a:lumMod val="60000"/>
              <a:lumOff val="40000"/>
            </a:schemeClr>
          </a:solidFill>
        </p:grpSpPr>
        <p:sp>
          <p:nvSpPr>
            <p:cNvPr id="27" name="Round Same Side Corner Rectangle 21">
              <a:extLst>
                <a:ext uri="{FF2B5EF4-FFF2-40B4-BE49-F238E27FC236}">
                  <a16:creationId xmlns:a16="http://schemas.microsoft.com/office/drawing/2014/main" id="{1E059660-CDB8-8358-4DF2-445D34280B54}"/>
                </a:ext>
              </a:extLst>
            </p:cNvPr>
            <p:cNvSpPr/>
            <p:nvPr/>
          </p:nvSpPr>
          <p:spPr>
            <a:xfrm>
              <a:off x="2170269" y="2826241"/>
              <a:ext cx="529560" cy="72976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Oval 27">
              <a:extLst>
                <a:ext uri="{FF2B5EF4-FFF2-40B4-BE49-F238E27FC236}">
                  <a16:creationId xmlns:a16="http://schemas.microsoft.com/office/drawing/2014/main" id="{F485455E-FB2F-7ACD-86B2-F8E9D4973A9E}"/>
                </a:ext>
              </a:extLst>
            </p:cNvPr>
            <p:cNvSpPr/>
            <p:nvPr/>
          </p:nvSpPr>
          <p:spPr>
            <a:xfrm>
              <a:off x="2166624" y="2243830"/>
              <a:ext cx="497482" cy="4974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43" name="TextBox 42">
            <a:extLst>
              <a:ext uri="{FF2B5EF4-FFF2-40B4-BE49-F238E27FC236}">
                <a16:creationId xmlns:a16="http://schemas.microsoft.com/office/drawing/2014/main" id="{D53221A3-658A-15B4-3422-D1D709E18B95}"/>
              </a:ext>
            </a:extLst>
          </p:cNvPr>
          <p:cNvSpPr txBox="1"/>
          <p:nvPr/>
        </p:nvSpPr>
        <p:spPr>
          <a:xfrm>
            <a:off x="4225154" y="4311047"/>
            <a:ext cx="2194206" cy="646331"/>
          </a:xfrm>
          <a:prstGeom prst="rect">
            <a:avLst/>
          </a:prstGeom>
          <a:noFill/>
        </p:spPr>
        <p:txBody>
          <a:bodyPr wrap="square">
            <a:spAutoFit/>
          </a:bodyPr>
          <a:lstStyle/>
          <a:p>
            <a:pPr algn="ctr">
              <a:spcAft>
                <a:spcPts val="600"/>
              </a:spcAft>
            </a:pPr>
            <a:r>
              <a:rPr lang="it-IT" sz="1800" b="1" i="0" dirty="0">
                <a:solidFill>
                  <a:schemeClr val="tx2">
                    <a:lumMod val="10000"/>
                  </a:schemeClr>
                </a:solidFill>
                <a:effectLst/>
                <a:latin typeface="+mj-lt"/>
                <a:ea typeface="Courier New" panose="02070309020205020404" pitchFamily="49" charset="0"/>
                <a:cs typeface="Calibri" panose="020F0502020204030204" pitchFamily="34" charset="0"/>
              </a:rPr>
              <a:t>CERCLE DE SOUTIEN</a:t>
            </a:r>
          </a:p>
        </p:txBody>
      </p:sp>
      <p:sp>
        <p:nvSpPr>
          <p:cNvPr id="44" name="TextBox 43">
            <a:extLst>
              <a:ext uri="{FF2B5EF4-FFF2-40B4-BE49-F238E27FC236}">
                <a16:creationId xmlns:a16="http://schemas.microsoft.com/office/drawing/2014/main" id="{9DD4DFE0-85F9-152B-5A55-8B6B66C46B95}"/>
              </a:ext>
            </a:extLst>
          </p:cNvPr>
          <p:cNvSpPr txBox="1"/>
          <p:nvPr/>
        </p:nvSpPr>
        <p:spPr>
          <a:xfrm>
            <a:off x="7131047" y="4338939"/>
            <a:ext cx="2194206" cy="646331"/>
          </a:xfrm>
          <a:prstGeom prst="rect">
            <a:avLst/>
          </a:prstGeom>
          <a:noFill/>
        </p:spPr>
        <p:txBody>
          <a:bodyPr wrap="square">
            <a:spAutoFit/>
          </a:bodyPr>
          <a:lstStyle/>
          <a:p>
            <a:pPr algn="ctr">
              <a:spcAft>
                <a:spcPts val="600"/>
              </a:spcAft>
            </a:pPr>
            <a:r>
              <a:rPr lang="it-IT" sz="1800" b="1" i="0" dirty="0">
                <a:solidFill>
                  <a:schemeClr val="tx2">
                    <a:lumMod val="10000"/>
                  </a:schemeClr>
                </a:solidFill>
                <a:effectLst/>
                <a:latin typeface="+mj-lt"/>
                <a:ea typeface="Courier New" panose="02070309020205020404" pitchFamily="49" charset="0"/>
                <a:cs typeface="Calibri" panose="020F0502020204030204" pitchFamily="34" charset="0"/>
              </a:rPr>
              <a:t>CONNEXIONS SOUHAITÉES</a:t>
            </a:r>
          </a:p>
        </p:txBody>
      </p:sp>
    </p:spTree>
    <p:extLst>
      <p:ext uri="{BB962C8B-B14F-4D97-AF65-F5344CB8AC3E}">
        <p14:creationId xmlns:p14="http://schemas.microsoft.com/office/powerpoint/2010/main" val="40052573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7" name="Rectangle: Rounded Corners 2086">
            <a:extLst>
              <a:ext uri="{FF2B5EF4-FFF2-40B4-BE49-F238E27FC236}">
                <a16:creationId xmlns:a16="http://schemas.microsoft.com/office/drawing/2014/main" id="{1DC741A3-3673-501B-7910-6765E4702658}"/>
              </a:ext>
            </a:extLst>
          </p:cNvPr>
          <p:cNvSpPr/>
          <p:nvPr/>
        </p:nvSpPr>
        <p:spPr>
          <a:xfrm>
            <a:off x="9201061" y="3553584"/>
            <a:ext cx="2510775" cy="2547948"/>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3E551EA3-69CC-041F-8CE1-2326414F994D}"/>
              </a:ext>
            </a:extLst>
          </p:cNvPr>
          <p:cNvSpPr>
            <a:spLocks noGrp="1"/>
          </p:cNvSpPr>
          <p:nvPr>
            <p:ph type="title"/>
          </p:nvPr>
        </p:nvSpPr>
        <p:spPr/>
        <p:txBody>
          <a:bodyPr>
            <a:normAutofit/>
          </a:bodyPr>
          <a:lstStyle/>
          <a:p>
            <a:r>
              <a:rPr lang="en-US" dirty="0">
                <a:highlight>
                  <a:srgbClr val="FFFF00"/>
                </a:highlight>
              </a:rPr>
              <a:t>Outil : Ecomap </a:t>
            </a:r>
            <a:endParaRPr lang="it-IT" dirty="0">
              <a:highlight>
                <a:srgbClr val="FFFF00"/>
              </a:highlight>
            </a:endParaRPr>
          </a:p>
        </p:txBody>
      </p:sp>
      <p:sp>
        <p:nvSpPr>
          <p:cNvPr id="3" name="Oval 2">
            <a:extLst>
              <a:ext uri="{FF2B5EF4-FFF2-40B4-BE49-F238E27FC236}">
                <a16:creationId xmlns:a16="http://schemas.microsoft.com/office/drawing/2014/main" id="{277D382C-37AA-B7C9-D77E-E93C80CD4F9A}"/>
              </a:ext>
            </a:extLst>
          </p:cNvPr>
          <p:cNvSpPr/>
          <p:nvPr/>
        </p:nvSpPr>
        <p:spPr>
          <a:xfrm>
            <a:off x="4329839" y="3028407"/>
            <a:ext cx="1316736" cy="13167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b="1" dirty="0"/>
              <a:t>Michelle</a:t>
            </a:r>
            <a:endParaRPr lang="en-US" sz="1600" b="1" dirty="0"/>
          </a:p>
        </p:txBody>
      </p:sp>
      <p:sp>
        <p:nvSpPr>
          <p:cNvPr id="4" name="Oval 3">
            <a:extLst>
              <a:ext uri="{FF2B5EF4-FFF2-40B4-BE49-F238E27FC236}">
                <a16:creationId xmlns:a16="http://schemas.microsoft.com/office/drawing/2014/main" id="{537ABB5D-CCA7-0A09-00B2-E89AB36C697F}"/>
              </a:ext>
            </a:extLst>
          </p:cNvPr>
          <p:cNvSpPr/>
          <p:nvPr/>
        </p:nvSpPr>
        <p:spPr>
          <a:xfrm>
            <a:off x="7022532" y="1535871"/>
            <a:ext cx="1095352" cy="1095352"/>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dirty="0">
                <a:solidFill>
                  <a:schemeClr val="tx1"/>
                </a:solidFill>
              </a:rPr>
              <a:t>Michael</a:t>
            </a:r>
          </a:p>
          <a:p>
            <a:pPr algn="ctr"/>
            <a:r>
              <a:rPr lang="en-CA" sz="1600" dirty="0">
                <a:solidFill>
                  <a:schemeClr val="tx1"/>
                </a:solidFill>
              </a:rPr>
              <a:t>ami</a:t>
            </a:r>
            <a:endParaRPr lang="en-US" sz="1600" dirty="0">
              <a:solidFill>
                <a:schemeClr val="tx1"/>
              </a:solidFill>
            </a:endParaRPr>
          </a:p>
        </p:txBody>
      </p:sp>
      <p:sp>
        <p:nvSpPr>
          <p:cNvPr id="5" name="Oval 4">
            <a:extLst>
              <a:ext uri="{FF2B5EF4-FFF2-40B4-BE49-F238E27FC236}">
                <a16:creationId xmlns:a16="http://schemas.microsoft.com/office/drawing/2014/main" id="{5A50AE73-AF66-FBB9-4616-7801A771C097}"/>
              </a:ext>
            </a:extLst>
          </p:cNvPr>
          <p:cNvSpPr/>
          <p:nvPr/>
        </p:nvSpPr>
        <p:spPr>
          <a:xfrm>
            <a:off x="5665983" y="1318576"/>
            <a:ext cx="1095352" cy="1095352"/>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dirty="0">
                <a:solidFill>
                  <a:schemeClr val="tx1"/>
                </a:solidFill>
              </a:rPr>
              <a:t>Sarah</a:t>
            </a:r>
          </a:p>
          <a:p>
            <a:pPr algn="ctr"/>
            <a:r>
              <a:rPr lang="en-CA" sz="1600" dirty="0">
                <a:solidFill>
                  <a:schemeClr val="tx1"/>
                </a:solidFill>
              </a:rPr>
              <a:t>sœur</a:t>
            </a:r>
            <a:endParaRPr lang="en-US" sz="1600" dirty="0">
              <a:solidFill>
                <a:schemeClr val="tx1"/>
              </a:solidFill>
            </a:endParaRPr>
          </a:p>
        </p:txBody>
      </p:sp>
      <p:sp>
        <p:nvSpPr>
          <p:cNvPr id="6" name="Oval 5">
            <a:extLst>
              <a:ext uri="{FF2B5EF4-FFF2-40B4-BE49-F238E27FC236}">
                <a16:creationId xmlns:a16="http://schemas.microsoft.com/office/drawing/2014/main" id="{A2086BBE-276F-76C3-46A8-0DF5F6BC9927}"/>
              </a:ext>
            </a:extLst>
          </p:cNvPr>
          <p:cNvSpPr/>
          <p:nvPr/>
        </p:nvSpPr>
        <p:spPr>
          <a:xfrm>
            <a:off x="4256936" y="1304144"/>
            <a:ext cx="1095352" cy="1095352"/>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dirty="0">
                <a:solidFill>
                  <a:schemeClr val="tx1"/>
                </a:solidFill>
              </a:rPr>
              <a:t>Sophia</a:t>
            </a:r>
          </a:p>
          <a:p>
            <a:pPr algn="ctr"/>
            <a:r>
              <a:rPr lang="en-CA" sz="1600" dirty="0">
                <a:solidFill>
                  <a:schemeClr val="tx1"/>
                </a:solidFill>
              </a:rPr>
              <a:t>sœur</a:t>
            </a:r>
            <a:endParaRPr lang="en-US" sz="1600" dirty="0">
              <a:solidFill>
                <a:schemeClr val="tx1"/>
              </a:solidFill>
            </a:endParaRPr>
          </a:p>
        </p:txBody>
      </p:sp>
      <p:sp>
        <p:nvSpPr>
          <p:cNvPr id="7" name="Oval 6">
            <a:extLst>
              <a:ext uri="{FF2B5EF4-FFF2-40B4-BE49-F238E27FC236}">
                <a16:creationId xmlns:a16="http://schemas.microsoft.com/office/drawing/2014/main" id="{9101826D-8583-CD9E-4ED7-5123B7940EA6}"/>
              </a:ext>
            </a:extLst>
          </p:cNvPr>
          <p:cNvSpPr/>
          <p:nvPr/>
        </p:nvSpPr>
        <p:spPr>
          <a:xfrm>
            <a:off x="2978766" y="1398332"/>
            <a:ext cx="1095352" cy="1095352"/>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dirty="0">
                <a:solidFill>
                  <a:schemeClr val="tx1"/>
                </a:solidFill>
              </a:rPr>
              <a:t>Papa</a:t>
            </a:r>
            <a:endParaRPr lang="en-US" sz="1600" dirty="0">
              <a:solidFill>
                <a:schemeClr val="tx1"/>
              </a:solidFill>
            </a:endParaRPr>
          </a:p>
        </p:txBody>
      </p:sp>
      <p:sp>
        <p:nvSpPr>
          <p:cNvPr id="8" name="Oval 7">
            <a:extLst>
              <a:ext uri="{FF2B5EF4-FFF2-40B4-BE49-F238E27FC236}">
                <a16:creationId xmlns:a16="http://schemas.microsoft.com/office/drawing/2014/main" id="{9132FEC8-B001-AEAA-58C7-C89290AAED36}"/>
              </a:ext>
            </a:extLst>
          </p:cNvPr>
          <p:cNvSpPr/>
          <p:nvPr/>
        </p:nvSpPr>
        <p:spPr>
          <a:xfrm>
            <a:off x="1753017" y="1713368"/>
            <a:ext cx="1095352" cy="1095352"/>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dirty="0">
                <a:solidFill>
                  <a:schemeClr val="tx1"/>
                </a:solidFill>
              </a:rPr>
              <a:t>Maman</a:t>
            </a:r>
            <a:endParaRPr lang="en-US" sz="1600" dirty="0">
              <a:solidFill>
                <a:schemeClr val="tx1"/>
              </a:solidFill>
            </a:endParaRPr>
          </a:p>
        </p:txBody>
      </p:sp>
      <p:sp>
        <p:nvSpPr>
          <p:cNvPr id="9" name="Oval 8">
            <a:extLst>
              <a:ext uri="{FF2B5EF4-FFF2-40B4-BE49-F238E27FC236}">
                <a16:creationId xmlns:a16="http://schemas.microsoft.com/office/drawing/2014/main" id="{0026D4D7-1172-EF15-DFE9-6AA3CF79DE65}"/>
              </a:ext>
            </a:extLst>
          </p:cNvPr>
          <p:cNvSpPr/>
          <p:nvPr/>
        </p:nvSpPr>
        <p:spPr>
          <a:xfrm>
            <a:off x="957607" y="2712792"/>
            <a:ext cx="1095352" cy="1095352"/>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dirty="0">
                <a:solidFill>
                  <a:schemeClr val="tx1"/>
                </a:solidFill>
              </a:rPr>
              <a:t>Rebecca</a:t>
            </a:r>
          </a:p>
          <a:p>
            <a:pPr algn="ctr"/>
            <a:r>
              <a:rPr lang="en-CA" sz="1600" dirty="0">
                <a:solidFill>
                  <a:schemeClr val="tx1"/>
                </a:solidFill>
              </a:rPr>
              <a:t>mentor</a:t>
            </a:r>
            <a:endParaRPr lang="en-US" sz="1600" dirty="0">
              <a:solidFill>
                <a:schemeClr val="tx1"/>
              </a:solidFill>
            </a:endParaRPr>
          </a:p>
        </p:txBody>
      </p:sp>
      <p:sp>
        <p:nvSpPr>
          <p:cNvPr id="10" name="Oval 9">
            <a:extLst>
              <a:ext uri="{FF2B5EF4-FFF2-40B4-BE49-F238E27FC236}">
                <a16:creationId xmlns:a16="http://schemas.microsoft.com/office/drawing/2014/main" id="{A353CFE8-3CCB-084E-298F-B54FDEB9140F}"/>
              </a:ext>
            </a:extLst>
          </p:cNvPr>
          <p:cNvSpPr/>
          <p:nvPr/>
        </p:nvSpPr>
        <p:spPr>
          <a:xfrm>
            <a:off x="1076525" y="3984352"/>
            <a:ext cx="1095352" cy="1095352"/>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dirty="0">
                <a:solidFill>
                  <a:schemeClr val="tx1"/>
                </a:solidFill>
              </a:rPr>
              <a:t>Hannah</a:t>
            </a:r>
          </a:p>
          <a:p>
            <a:pPr algn="ctr"/>
            <a:r>
              <a:rPr lang="en-CA" sz="1600" dirty="0">
                <a:solidFill>
                  <a:schemeClr val="tx1"/>
                </a:solidFill>
              </a:rPr>
              <a:t>ami</a:t>
            </a:r>
            <a:endParaRPr lang="en-US" sz="1600" dirty="0">
              <a:solidFill>
                <a:schemeClr val="tx1"/>
              </a:solidFill>
            </a:endParaRPr>
          </a:p>
        </p:txBody>
      </p:sp>
      <p:sp>
        <p:nvSpPr>
          <p:cNvPr id="11" name="Oval 10">
            <a:extLst>
              <a:ext uri="{FF2B5EF4-FFF2-40B4-BE49-F238E27FC236}">
                <a16:creationId xmlns:a16="http://schemas.microsoft.com/office/drawing/2014/main" id="{2A42124E-E225-E4F6-D39B-36203769810A}"/>
              </a:ext>
            </a:extLst>
          </p:cNvPr>
          <p:cNvSpPr/>
          <p:nvPr/>
        </p:nvSpPr>
        <p:spPr>
          <a:xfrm>
            <a:off x="2052959" y="4911177"/>
            <a:ext cx="1095352" cy="1095352"/>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dirty="0">
                <a:solidFill>
                  <a:schemeClr val="tx1"/>
                </a:solidFill>
              </a:rPr>
              <a:t>Bella</a:t>
            </a:r>
          </a:p>
          <a:p>
            <a:pPr algn="ctr"/>
            <a:r>
              <a:rPr lang="en-CA" sz="1600" dirty="0">
                <a:solidFill>
                  <a:schemeClr val="tx1"/>
                </a:solidFill>
              </a:rPr>
              <a:t>ami</a:t>
            </a:r>
            <a:endParaRPr lang="en-US" sz="1600" dirty="0">
              <a:solidFill>
                <a:schemeClr val="tx1"/>
              </a:solidFill>
            </a:endParaRPr>
          </a:p>
        </p:txBody>
      </p:sp>
      <p:sp>
        <p:nvSpPr>
          <p:cNvPr id="13" name="Oval 12">
            <a:extLst>
              <a:ext uri="{FF2B5EF4-FFF2-40B4-BE49-F238E27FC236}">
                <a16:creationId xmlns:a16="http://schemas.microsoft.com/office/drawing/2014/main" id="{F95998AC-3189-4FAD-4A09-565666C594A5}"/>
              </a:ext>
            </a:extLst>
          </p:cNvPr>
          <p:cNvSpPr/>
          <p:nvPr/>
        </p:nvSpPr>
        <p:spPr>
          <a:xfrm>
            <a:off x="3286348" y="5006180"/>
            <a:ext cx="1095352" cy="1095352"/>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dirty="0">
                <a:solidFill>
                  <a:schemeClr val="tx1"/>
                </a:solidFill>
              </a:rPr>
              <a:t>Mme W</a:t>
            </a:r>
          </a:p>
          <a:p>
            <a:pPr algn="ctr"/>
            <a:r>
              <a:rPr lang="en-CA" sz="1600" dirty="0">
                <a:solidFill>
                  <a:schemeClr val="tx1"/>
                </a:solidFill>
              </a:rPr>
              <a:t>enseignant</a:t>
            </a:r>
            <a:endParaRPr lang="en-US" sz="1600" dirty="0">
              <a:solidFill>
                <a:schemeClr val="tx1"/>
              </a:solidFill>
            </a:endParaRPr>
          </a:p>
        </p:txBody>
      </p:sp>
      <p:sp>
        <p:nvSpPr>
          <p:cNvPr id="14" name="Oval 13">
            <a:extLst>
              <a:ext uri="{FF2B5EF4-FFF2-40B4-BE49-F238E27FC236}">
                <a16:creationId xmlns:a16="http://schemas.microsoft.com/office/drawing/2014/main" id="{CE668E67-DF78-280A-C66D-4C58C5EC6C80}"/>
              </a:ext>
            </a:extLst>
          </p:cNvPr>
          <p:cNvSpPr/>
          <p:nvPr/>
        </p:nvSpPr>
        <p:spPr>
          <a:xfrm>
            <a:off x="7274726" y="3553584"/>
            <a:ext cx="1095352" cy="1095352"/>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dirty="0">
                <a:solidFill>
                  <a:schemeClr val="tx1"/>
                </a:solidFill>
              </a:rPr>
              <a:t>Taylor</a:t>
            </a:r>
          </a:p>
          <a:p>
            <a:pPr algn="ctr"/>
            <a:r>
              <a:rPr lang="en-CA" sz="1600" dirty="0">
                <a:solidFill>
                  <a:schemeClr val="tx1"/>
                </a:solidFill>
              </a:rPr>
              <a:t>famille</a:t>
            </a:r>
            <a:endParaRPr lang="en-US" sz="1600" dirty="0">
              <a:solidFill>
                <a:schemeClr val="tx1"/>
              </a:solidFill>
            </a:endParaRPr>
          </a:p>
        </p:txBody>
      </p:sp>
      <p:sp>
        <p:nvSpPr>
          <p:cNvPr id="15" name="Oval 14">
            <a:extLst>
              <a:ext uri="{FF2B5EF4-FFF2-40B4-BE49-F238E27FC236}">
                <a16:creationId xmlns:a16="http://schemas.microsoft.com/office/drawing/2014/main" id="{8CC26F36-EEE0-A6EB-44DF-038DAF82EFE6}"/>
              </a:ext>
            </a:extLst>
          </p:cNvPr>
          <p:cNvSpPr/>
          <p:nvPr/>
        </p:nvSpPr>
        <p:spPr>
          <a:xfrm>
            <a:off x="8105709" y="2368688"/>
            <a:ext cx="1095352" cy="1095352"/>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dirty="0">
                <a:solidFill>
                  <a:schemeClr val="tx1"/>
                </a:solidFill>
              </a:rPr>
              <a:t>Emily</a:t>
            </a:r>
          </a:p>
          <a:p>
            <a:pPr algn="ctr"/>
            <a:r>
              <a:rPr lang="en-CA" sz="1600" dirty="0">
                <a:solidFill>
                  <a:schemeClr val="tx1"/>
                </a:solidFill>
              </a:rPr>
              <a:t>famille</a:t>
            </a:r>
            <a:endParaRPr lang="en-US" sz="1600" dirty="0">
              <a:solidFill>
                <a:schemeClr val="tx1"/>
              </a:solidFill>
            </a:endParaRPr>
          </a:p>
        </p:txBody>
      </p:sp>
      <p:sp>
        <p:nvSpPr>
          <p:cNvPr id="16" name="Oval 15">
            <a:extLst>
              <a:ext uri="{FF2B5EF4-FFF2-40B4-BE49-F238E27FC236}">
                <a16:creationId xmlns:a16="http://schemas.microsoft.com/office/drawing/2014/main" id="{3A73D4D0-52B4-5C55-B77E-6DC91322B016}"/>
              </a:ext>
            </a:extLst>
          </p:cNvPr>
          <p:cNvSpPr/>
          <p:nvPr/>
        </p:nvSpPr>
        <p:spPr>
          <a:xfrm>
            <a:off x="6125381" y="4532028"/>
            <a:ext cx="1095352" cy="1095352"/>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dirty="0">
                <a:solidFill>
                  <a:schemeClr val="tx1"/>
                </a:solidFill>
              </a:rPr>
              <a:t>Leila</a:t>
            </a:r>
          </a:p>
          <a:p>
            <a:pPr algn="ctr"/>
            <a:r>
              <a:rPr lang="en-CA" sz="1600" dirty="0">
                <a:solidFill>
                  <a:schemeClr val="tx1"/>
                </a:solidFill>
              </a:rPr>
              <a:t>tante</a:t>
            </a:r>
            <a:endParaRPr lang="en-US" sz="1600" dirty="0">
              <a:solidFill>
                <a:schemeClr val="tx1"/>
              </a:solidFill>
            </a:endParaRPr>
          </a:p>
        </p:txBody>
      </p:sp>
      <p:sp>
        <p:nvSpPr>
          <p:cNvPr id="17" name="Oval 16">
            <a:extLst>
              <a:ext uri="{FF2B5EF4-FFF2-40B4-BE49-F238E27FC236}">
                <a16:creationId xmlns:a16="http://schemas.microsoft.com/office/drawing/2014/main" id="{7A0AB3A8-F20D-C54D-6307-9C504FBB5907}"/>
              </a:ext>
            </a:extLst>
          </p:cNvPr>
          <p:cNvSpPr/>
          <p:nvPr/>
        </p:nvSpPr>
        <p:spPr>
          <a:xfrm>
            <a:off x="4673553" y="4901688"/>
            <a:ext cx="1095352" cy="1095352"/>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dirty="0">
                <a:solidFill>
                  <a:schemeClr val="tx1"/>
                </a:solidFill>
              </a:rPr>
              <a:t>Mohamed</a:t>
            </a:r>
          </a:p>
          <a:p>
            <a:pPr algn="ctr"/>
            <a:r>
              <a:rPr lang="en-CA" sz="1600" dirty="0">
                <a:solidFill>
                  <a:schemeClr val="tx1"/>
                </a:solidFill>
              </a:rPr>
              <a:t>cousin</a:t>
            </a:r>
            <a:endParaRPr lang="en-US" sz="1600" dirty="0">
              <a:solidFill>
                <a:schemeClr val="tx1"/>
              </a:solidFill>
            </a:endParaRPr>
          </a:p>
        </p:txBody>
      </p:sp>
      <p:cxnSp>
        <p:nvCxnSpPr>
          <p:cNvPr id="19" name="Straight Arrow Connector 18">
            <a:extLst>
              <a:ext uri="{FF2B5EF4-FFF2-40B4-BE49-F238E27FC236}">
                <a16:creationId xmlns:a16="http://schemas.microsoft.com/office/drawing/2014/main" id="{773904E3-45E2-6024-5260-FA19E3D4BD23}"/>
              </a:ext>
            </a:extLst>
          </p:cNvPr>
          <p:cNvCxnSpPr>
            <a:cxnSpLocks/>
            <a:stCxn id="3" idx="0"/>
            <a:endCxn id="6" idx="4"/>
          </p:cNvCxnSpPr>
          <p:nvPr/>
        </p:nvCxnSpPr>
        <p:spPr>
          <a:xfrm flipH="1" flipV="1">
            <a:off x="4804612" y="2399496"/>
            <a:ext cx="183595" cy="628911"/>
          </a:xfrm>
          <a:prstGeom prst="straightConnector1">
            <a:avLst/>
          </a:prstGeom>
          <a:ln w="38100">
            <a:solidFill>
              <a:schemeClr val="accent3">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7B956E1-1881-FE73-928D-379D889B20B9}"/>
              </a:ext>
            </a:extLst>
          </p:cNvPr>
          <p:cNvCxnSpPr>
            <a:cxnSpLocks/>
            <a:stCxn id="3" idx="1"/>
            <a:endCxn id="7" idx="5"/>
          </p:cNvCxnSpPr>
          <p:nvPr/>
        </p:nvCxnSpPr>
        <p:spPr>
          <a:xfrm flipH="1" flipV="1">
            <a:off x="3913707" y="2333273"/>
            <a:ext cx="608964" cy="887966"/>
          </a:xfrm>
          <a:prstGeom prst="straightConnector1">
            <a:avLst/>
          </a:prstGeom>
          <a:ln w="38100">
            <a:solidFill>
              <a:schemeClr val="accent3">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C34561D-0AC3-7863-0CC7-D2D6C01243C1}"/>
              </a:ext>
            </a:extLst>
          </p:cNvPr>
          <p:cNvCxnSpPr>
            <a:cxnSpLocks/>
            <a:endCxn id="8" idx="5"/>
          </p:cNvCxnSpPr>
          <p:nvPr/>
        </p:nvCxnSpPr>
        <p:spPr>
          <a:xfrm flipH="1" flipV="1">
            <a:off x="2687958" y="2648309"/>
            <a:ext cx="1717884" cy="752001"/>
          </a:xfrm>
          <a:prstGeom prst="straightConnector1">
            <a:avLst/>
          </a:prstGeom>
          <a:ln w="76200">
            <a:solidFill>
              <a:schemeClr val="accent3">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B5080E3-EFEE-F647-4AAC-C4F1987D1D67}"/>
              </a:ext>
            </a:extLst>
          </p:cNvPr>
          <p:cNvCxnSpPr>
            <a:cxnSpLocks/>
            <a:stCxn id="3" idx="2"/>
            <a:endCxn id="9" idx="6"/>
          </p:cNvCxnSpPr>
          <p:nvPr/>
        </p:nvCxnSpPr>
        <p:spPr>
          <a:xfrm flipH="1" flipV="1">
            <a:off x="2052959" y="3260468"/>
            <a:ext cx="2276880" cy="426307"/>
          </a:xfrm>
          <a:prstGeom prst="straightConnector1">
            <a:avLst/>
          </a:prstGeom>
          <a:ln w="19050">
            <a:solidFill>
              <a:schemeClr val="accent3">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E33E733-69FB-B60D-D2E1-90C941D09532}"/>
              </a:ext>
            </a:extLst>
          </p:cNvPr>
          <p:cNvCxnSpPr>
            <a:cxnSpLocks/>
            <a:endCxn id="10" idx="6"/>
          </p:cNvCxnSpPr>
          <p:nvPr/>
        </p:nvCxnSpPr>
        <p:spPr>
          <a:xfrm flipH="1">
            <a:off x="2171877" y="3874462"/>
            <a:ext cx="2186514" cy="657566"/>
          </a:xfrm>
          <a:prstGeom prst="straightConnector1">
            <a:avLst/>
          </a:prstGeom>
          <a:ln w="19050">
            <a:solidFill>
              <a:schemeClr val="accent3">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333C6F9F-D93D-46A9-7D11-DCDA7890EC4D}"/>
              </a:ext>
            </a:extLst>
          </p:cNvPr>
          <p:cNvCxnSpPr>
            <a:cxnSpLocks/>
            <a:stCxn id="3" idx="3"/>
            <a:endCxn id="11" idx="7"/>
          </p:cNvCxnSpPr>
          <p:nvPr/>
        </p:nvCxnSpPr>
        <p:spPr>
          <a:xfrm flipH="1">
            <a:off x="2987900" y="4152311"/>
            <a:ext cx="1534771" cy="919277"/>
          </a:xfrm>
          <a:prstGeom prst="straightConnector1">
            <a:avLst/>
          </a:prstGeom>
          <a:ln w="19050">
            <a:solidFill>
              <a:schemeClr val="accent3">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8D4B8164-CA27-9D83-14CA-21AF1BD25B2C}"/>
              </a:ext>
            </a:extLst>
          </p:cNvPr>
          <p:cNvCxnSpPr>
            <a:cxnSpLocks/>
            <a:endCxn id="13" idx="7"/>
          </p:cNvCxnSpPr>
          <p:nvPr/>
        </p:nvCxnSpPr>
        <p:spPr>
          <a:xfrm flipH="1">
            <a:off x="4221289" y="4261964"/>
            <a:ext cx="493578" cy="904627"/>
          </a:xfrm>
          <a:prstGeom prst="straightConnector1">
            <a:avLst/>
          </a:prstGeom>
          <a:ln w="19050">
            <a:solidFill>
              <a:schemeClr val="accent3">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E2F8AB4-3C22-A311-6CFB-9810B0A3E394}"/>
              </a:ext>
            </a:extLst>
          </p:cNvPr>
          <p:cNvCxnSpPr>
            <a:cxnSpLocks/>
            <a:endCxn id="17" idx="0"/>
          </p:cNvCxnSpPr>
          <p:nvPr/>
        </p:nvCxnSpPr>
        <p:spPr>
          <a:xfrm>
            <a:off x="5104718" y="4345143"/>
            <a:ext cx="116511" cy="556545"/>
          </a:xfrm>
          <a:prstGeom prst="straightConnector1">
            <a:avLst/>
          </a:prstGeom>
          <a:ln w="19050">
            <a:solidFill>
              <a:schemeClr val="accent3">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61529CBA-53D7-E1A7-82AC-F70931564679}"/>
              </a:ext>
            </a:extLst>
          </p:cNvPr>
          <p:cNvCxnSpPr>
            <a:cxnSpLocks/>
            <a:stCxn id="3" idx="5"/>
            <a:endCxn id="16" idx="1"/>
          </p:cNvCxnSpPr>
          <p:nvPr/>
        </p:nvCxnSpPr>
        <p:spPr>
          <a:xfrm>
            <a:off x="5453743" y="4152311"/>
            <a:ext cx="832049" cy="540128"/>
          </a:xfrm>
          <a:prstGeom prst="straightConnector1">
            <a:avLst/>
          </a:prstGeom>
          <a:ln w="19050">
            <a:solidFill>
              <a:schemeClr val="accent3">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F725F99-610E-30D6-3C1D-4E3099D114C8}"/>
              </a:ext>
            </a:extLst>
          </p:cNvPr>
          <p:cNvCxnSpPr>
            <a:cxnSpLocks/>
            <a:endCxn id="5" idx="3"/>
          </p:cNvCxnSpPr>
          <p:nvPr/>
        </p:nvCxnSpPr>
        <p:spPr>
          <a:xfrm flipV="1">
            <a:off x="5352288" y="2253517"/>
            <a:ext cx="474106" cy="844773"/>
          </a:xfrm>
          <a:prstGeom prst="straightConnector1">
            <a:avLst/>
          </a:prstGeom>
          <a:ln w="38100">
            <a:solidFill>
              <a:schemeClr val="accent3">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4FCB0011-EFDB-0B69-E287-4B879DEB4CB9}"/>
              </a:ext>
            </a:extLst>
          </p:cNvPr>
          <p:cNvCxnSpPr>
            <a:cxnSpLocks/>
            <a:endCxn id="4" idx="3"/>
          </p:cNvCxnSpPr>
          <p:nvPr/>
        </p:nvCxnSpPr>
        <p:spPr>
          <a:xfrm flipV="1">
            <a:off x="5561922" y="2470812"/>
            <a:ext cx="1621021" cy="888890"/>
          </a:xfrm>
          <a:prstGeom prst="straightConnector1">
            <a:avLst/>
          </a:prstGeom>
          <a:ln w="38100">
            <a:solidFill>
              <a:schemeClr val="accent3">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FCD41C75-5BE7-C3A7-24B7-4363B7B962E8}"/>
              </a:ext>
            </a:extLst>
          </p:cNvPr>
          <p:cNvCxnSpPr>
            <a:cxnSpLocks/>
            <a:endCxn id="15" idx="2"/>
          </p:cNvCxnSpPr>
          <p:nvPr/>
        </p:nvCxnSpPr>
        <p:spPr>
          <a:xfrm flipV="1">
            <a:off x="5646575" y="2916364"/>
            <a:ext cx="2459134" cy="612694"/>
          </a:xfrm>
          <a:prstGeom prst="straightConnector1">
            <a:avLst/>
          </a:prstGeom>
          <a:ln w="19050">
            <a:solidFill>
              <a:schemeClr val="accent3">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762013D-69BA-D824-23DD-2FF8DAB42CCB}"/>
              </a:ext>
            </a:extLst>
          </p:cNvPr>
          <p:cNvCxnSpPr>
            <a:cxnSpLocks/>
            <a:endCxn id="14" idx="2"/>
          </p:cNvCxnSpPr>
          <p:nvPr/>
        </p:nvCxnSpPr>
        <p:spPr>
          <a:xfrm>
            <a:off x="5618023" y="3840444"/>
            <a:ext cx="1656703" cy="260816"/>
          </a:xfrm>
          <a:prstGeom prst="straightConnector1">
            <a:avLst/>
          </a:prstGeom>
          <a:ln w="19050">
            <a:solidFill>
              <a:schemeClr val="accent3">
                <a:lumMod val="75000"/>
              </a:schemeClr>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58" name="Straight Arrow Connector 2057">
            <a:extLst>
              <a:ext uri="{FF2B5EF4-FFF2-40B4-BE49-F238E27FC236}">
                <a16:creationId xmlns:a16="http://schemas.microsoft.com/office/drawing/2014/main" id="{85487957-9FA7-532D-9170-358A8B1A1AA5}"/>
              </a:ext>
            </a:extLst>
          </p:cNvPr>
          <p:cNvCxnSpPr>
            <a:cxnSpLocks/>
          </p:cNvCxnSpPr>
          <p:nvPr/>
        </p:nvCxnSpPr>
        <p:spPr>
          <a:xfrm flipH="1">
            <a:off x="5053729" y="4488180"/>
            <a:ext cx="167500" cy="30611"/>
          </a:xfrm>
          <a:prstGeom prst="straightConnector1">
            <a:avLst/>
          </a:prstGeom>
          <a:ln w="19050">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61" name="Straight Arrow Connector 2060">
            <a:extLst>
              <a:ext uri="{FF2B5EF4-FFF2-40B4-BE49-F238E27FC236}">
                <a16:creationId xmlns:a16="http://schemas.microsoft.com/office/drawing/2014/main" id="{2B13FA8E-7025-738C-0987-9D124F7D4604}"/>
              </a:ext>
            </a:extLst>
          </p:cNvPr>
          <p:cNvCxnSpPr>
            <a:cxnSpLocks/>
          </p:cNvCxnSpPr>
          <p:nvPr/>
        </p:nvCxnSpPr>
        <p:spPr>
          <a:xfrm flipH="1">
            <a:off x="5074386" y="4592804"/>
            <a:ext cx="167500" cy="30611"/>
          </a:xfrm>
          <a:prstGeom prst="straightConnector1">
            <a:avLst/>
          </a:prstGeom>
          <a:ln w="19050">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62" name="Straight Arrow Connector 2061">
            <a:extLst>
              <a:ext uri="{FF2B5EF4-FFF2-40B4-BE49-F238E27FC236}">
                <a16:creationId xmlns:a16="http://schemas.microsoft.com/office/drawing/2014/main" id="{4E01740F-2287-4A40-E9CF-88AFD11C67CE}"/>
              </a:ext>
            </a:extLst>
          </p:cNvPr>
          <p:cNvCxnSpPr>
            <a:cxnSpLocks/>
          </p:cNvCxnSpPr>
          <p:nvPr/>
        </p:nvCxnSpPr>
        <p:spPr>
          <a:xfrm flipH="1">
            <a:off x="5104718" y="4692439"/>
            <a:ext cx="167500" cy="30611"/>
          </a:xfrm>
          <a:prstGeom prst="straightConnector1">
            <a:avLst/>
          </a:prstGeom>
          <a:ln w="19050">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63" name="Straight Arrow Connector 2062">
            <a:extLst>
              <a:ext uri="{FF2B5EF4-FFF2-40B4-BE49-F238E27FC236}">
                <a16:creationId xmlns:a16="http://schemas.microsoft.com/office/drawing/2014/main" id="{033BB8FD-D823-7A78-B619-4799F87FCB89}"/>
              </a:ext>
            </a:extLst>
          </p:cNvPr>
          <p:cNvCxnSpPr>
            <a:cxnSpLocks/>
          </p:cNvCxnSpPr>
          <p:nvPr/>
        </p:nvCxnSpPr>
        <p:spPr>
          <a:xfrm flipH="1">
            <a:off x="9505861" y="3984352"/>
            <a:ext cx="755739" cy="0"/>
          </a:xfrm>
          <a:prstGeom prst="straightConnector1">
            <a:avLst/>
          </a:prstGeom>
          <a:ln w="76200">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66" name="Straight Arrow Connector 2065">
            <a:extLst>
              <a:ext uri="{FF2B5EF4-FFF2-40B4-BE49-F238E27FC236}">
                <a16:creationId xmlns:a16="http://schemas.microsoft.com/office/drawing/2014/main" id="{8DB0C718-092D-E309-0A72-84153D1F2E94}"/>
              </a:ext>
            </a:extLst>
          </p:cNvPr>
          <p:cNvCxnSpPr>
            <a:cxnSpLocks/>
          </p:cNvCxnSpPr>
          <p:nvPr/>
        </p:nvCxnSpPr>
        <p:spPr>
          <a:xfrm>
            <a:off x="9505861" y="4431654"/>
            <a:ext cx="755739" cy="0"/>
          </a:xfrm>
          <a:prstGeom prst="straightConnector1">
            <a:avLst/>
          </a:prstGeom>
          <a:ln w="19050">
            <a:solidFill>
              <a:schemeClr val="accent3">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72" name="Straight Arrow Connector 2071">
            <a:extLst>
              <a:ext uri="{FF2B5EF4-FFF2-40B4-BE49-F238E27FC236}">
                <a16:creationId xmlns:a16="http://schemas.microsoft.com/office/drawing/2014/main" id="{110ABE7F-D897-752F-2FA7-F965B3D938CF}"/>
              </a:ext>
            </a:extLst>
          </p:cNvPr>
          <p:cNvCxnSpPr>
            <a:cxnSpLocks/>
          </p:cNvCxnSpPr>
          <p:nvPr/>
        </p:nvCxnSpPr>
        <p:spPr>
          <a:xfrm>
            <a:off x="9505861" y="4828906"/>
            <a:ext cx="755739" cy="0"/>
          </a:xfrm>
          <a:prstGeom prst="straightConnector1">
            <a:avLst/>
          </a:prstGeom>
          <a:ln w="19050">
            <a:solidFill>
              <a:schemeClr val="accent3">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73" name="Straight Arrow Connector 2072">
            <a:extLst>
              <a:ext uri="{FF2B5EF4-FFF2-40B4-BE49-F238E27FC236}">
                <a16:creationId xmlns:a16="http://schemas.microsoft.com/office/drawing/2014/main" id="{B46937CE-B218-BD4F-42C7-C33473B2D1AA}"/>
              </a:ext>
            </a:extLst>
          </p:cNvPr>
          <p:cNvCxnSpPr>
            <a:cxnSpLocks/>
          </p:cNvCxnSpPr>
          <p:nvPr/>
        </p:nvCxnSpPr>
        <p:spPr>
          <a:xfrm>
            <a:off x="9505861" y="5278931"/>
            <a:ext cx="755739" cy="0"/>
          </a:xfrm>
          <a:prstGeom prst="straightConnector1">
            <a:avLst/>
          </a:prstGeom>
          <a:ln w="19050">
            <a:solidFill>
              <a:schemeClr val="accent3">
                <a:lumMod val="7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80" name="Straight Arrow Connector 2079">
            <a:extLst>
              <a:ext uri="{FF2B5EF4-FFF2-40B4-BE49-F238E27FC236}">
                <a16:creationId xmlns:a16="http://schemas.microsoft.com/office/drawing/2014/main" id="{41F60F7D-66FE-4573-56CB-29266689B172}"/>
              </a:ext>
            </a:extLst>
          </p:cNvPr>
          <p:cNvCxnSpPr>
            <a:cxnSpLocks/>
          </p:cNvCxnSpPr>
          <p:nvPr/>
        </p:nvCxnSpPr>
        <p:spPr>
          <a:xfrm>
            <a:off x="9505861" y="5679331"/>
            <a:ext cx="755739" cy="0"/>
          </a:xfrm>
          <a:prstGeom prst="straightConnector1">
            <a:avLst/>
          </a:prstGeom>
          <a:ln w="19050">
            <a:solidFill>
              <a:schemeClr val="accent3">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81" name="Straight Arrow Connector 2080">
            <a:extLst>
              <a:ext uri="{FF2B5EF4-FFF2-40B4-BE49-F238E27FC236}">
                <a16:creationId xmlns:a16="http://schemas.microsoft.com/office/drawing/2014/main" id="{406C8916-65C1-C8D6-1352-66C587636BB3}"/>
              </a:ext>
            </a:extLst>
          </p:cNvPr>
          <p:cNvCxnSpPr>
            <a:cxnSpLocks/>
          </p:cNvCxnSpPr>
          <p:nvPr/>
        </p:nvCxnSpPr>
        <p:spPr>
          <a:xfrm>
            <a:off x="9711601" y="5599421"/>
            <a:ext cx="0" cy="159820"/>
          </a:xfrm>
          <a:prstGeom prst="straightConnector1">
            <a:avLst/>
          </a:prstGeom>
          <a:ln w="19050">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83" name="Straight Arrow Connector 2082">
            <a:extLst>
              <a:ext uri="{FF2B5EF4-FFF2-40B4-BE49-F238E27FC236}">
                <a16:creationId xmlns:a16="http://schemas.microsoft.com/office/drawing/2014/main" id="{17B02200-FD12-373B-F3C9-7D0E7EBFFE0C}"/>
              </a:ext>
            </a:extLst>
          </p:cNvPr>
          <p:cNvCxnSpPr>
            <a:cxnSpLocks/>
          </p:cNvCxnSpPr>
          <p:nvPr/>
        </p:nvCxnSpPr>
        <p:spPr>
          <a:xfrm>
            <a:off x="9872211" y="5599421"/>
            <a:ext cx="0" cy="159820"/>
          </a:xfrm>
          <a:prstGeom prst="straightConnector1">
            <a:avLst/>
          </a:prstGeom>
          <a:ln w="19050">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84" name="Straight Arrow Connector 2083">
            <a:extLst>
              <a:ext uri="{FF2B5EF4-FFF2-40B4-BE49-F238E27FC236}">
                <a16:creationId xmlns:a16="http://schemas.microsoft.com/office/drawing/2014/main" id="{1C7F10E4-0B99-D08E-5075-01DDA7991470}"/>
              </a:ext>
            </a:extLst>
          </p:cNvPr>
          <p:cNvCxnSpPr>
            <a:cxnSpLocks/>
          </p:cNvCxnSpPr>
          <p:nvPr/>
        </p:nvCxnSpPr>
        <p:spPr>
          <a:xfrm>
            <a:off x="10046881" y="5599421"/>
            <a:ext cx="0" cy="159820"/>
          </a:xfrm>
          <a:prstGeom prst="straightConnector1">
            <a:avLst/>
          </a:prstGeom>
          <a:ln w="19050">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86" name="TextBox 2085">
            <a:extLst>
              <a:ext uri="{FF2B5EF4-FFF2-40B4-BE49-F238E27FC236}">
                <a16:creationId xmlns:a16="http://schemas.microsoft.com/office/drawing/2014/main" id="{2F2E30CF-305B-FC70-6D49-185FE4EBB8D5}"/>
              </a:ext>
            </a:extLst>
          </p:cNvPr>
          <p:cNvSpPr txBox="1"/>
          <p:nvPr/>
        </p:nvSpPr>
        <p:spPr>
          <a:xfrm>
            <a:off x="10432270" y="3840444"/>
            <a:ext cx="1155520" cy="2031325"/>
          </a:xfrm>
          <a:prstGeom prst="rect">
            <a:avLst/>
          </a:prstGeom>
          <a:noFill/>
        </p:spPr>
        <p:txBody>
          <a:bodyPr wrap="square">
            <a:spAutoFit/>
          </a:bodyPr>
          <a:lstStyle/>
          <a:p>
            <a:r>
              <a:rPr lang="en-CA" dirty="0">
                <a:solidFill>
                  <a:schemeClr val="tx1"/>
                </a:solidFill>
              </a:rPr>
              <a:t>Fort</a:t>
            </a:r>
          </a:p>
          <a:p>
            <a:endParaRPr lang="en-CA" dirty="0">
              <a:solidFill>
                <a:schemeClr val="tx1"/>
              </a:solidFill>
            </a:endParaRPr>
          </a:p>
          <a:p>
            <a:r>
              <a:rPr lang="en-CA" sz="1400" dirty="0">
                <a:solidFill>
                  <a:schemeClr val="tx1"/>
                </a:solidFill>
              </a:rPr>
              <a:t>L'énergie</a:t>
            </a:r>
          </a:p>
          <a:p>
            <a:endParaRPr lang="en-CA" sz="1400" dirty="0">
              <a:solidFill>
                <a:schemeClr val="tx1"/>
              </a:solidFill>
            </a:endParaRPr>
          </a:p>
          <a:p>
            <a:r>
              <a:rPr lang="en-CA" dirty="0">
                <a:solidFill>
                  <a:schemeClr val="tx1"/>
                </a:solidFill>
              </a:rPr>
              <a:t>Réciproque</a:t>
            </a:r>
          </a:p>
          <a:p>
            <a:endParaRPr lang="en-CA" dirty="0">
              <a:solidFill>
                <a:schemeClr val="tx1"/>
              </a:solidFill>
            </a:endParaRPr>
          </a:p>
          <a:p>
            <a:r>
              <a:rPr lang="en-CA" sz="1400" dirty="0">
                <a:solidFill>
                  <a:schemeClr val="tx1"/>
                </a:solidFill>
              </a:rPr>
              <a:t>Faible</a:t>
            </a:r>
          </a:p>
          <a:p>
            <a:endParaRPr lang="en-CA" dirty="0">
              <a:solidFill>
                <a:schemeClr val="tx1"/>
              </a:solidFill>
            </a:endParaRPr>
          </a:p>
          <a:p>
            <a:r>
              <a:rPr lang="en-CA" sz="1400" dirty="0">
                <a:solidFill>
                  <a:schemeClr val="tx1"/>
                </a:solidFill>
              </a:rPr>
              <a:t>Exigeant</a:t>
            </a:r>
            <a:endParaRPr lang="en-US" sz="1400" dirty="0">
              <a:solidFill>
                <a:schemeClr val="tx1"/>
              </a:solidFill>
            </a:endParaRPr>
          </a:p>
        </p:txBody>
      </p:sp>
    </p:spTree>
    <p:extLst>
      <p:ext uri="{BB962C8B-B14F-4D97-AF65-F5344CB8AC3E}">
        <p14:creationId xmlns:p14="http://schemas.microsoft.com/office/powerpoint/2010/main" val="1725687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551EA3-69CC-041F-8CE1-2326414F994D}"/>
              </a:ext>
            </a:extLst>
          </p:cNvPr>
          <p:cNvSpPr>
            <a:spLocks noGrp="1"/>
          </p:cNvSpPr>
          <p:nvPr>
            <p:ph type="title"/>
          </p:nvPr>
        </p:nvSpPr>
        <p:spPr/>
        <p:txBody>
          <a:bodyPr>
            <a:normAutofit/>
          </a:bodyPr>
          <a:lstStyle/>
          <a:p>
            <a:r>
              <a:rPr lang="en-US" dirty="0">
                <a:latin typeface="+mj-lt"/>
              </a:rPr>
              <a:t>Outil : Ecomap </a:t>
            </a:r>
            <a:endParaRPr lang="it-IT" dirty="0">
              <a:latin typeface="+mj-lt"/>
            </a:endParaRPr>
          </a:p>
        </p:txBody>
      </p:sp>
      <p:grpSp>
        <p:nvGrpSpPr>
          <p:cNvPr id="17" name="Group 16">
            <a:extLst>
              <a:ext uri="{FF2B5EF4-FFF2-40B4-BE49-F238E27FC236}">
                <a16:creationId xmlns:a16="http://schemas.microsoft.com/office/drawing/2014/main" id="{DFF74BCA-C09B-FF56-E73B-71F370C51962}"/>
              </a:ext>
            </a:extLst>
          </p:cNvPr>
          <p:cNvGrpSpPr/>
          <p:nvPr/>
        </p:nvGrpSpPr>
        <p:grpSpPr>
          <a:xfrm>
            <a:off x="10228983" y="337468"/>
            <a:ext cx="1587872" cy="1368854"/>
            <a:chOff x="10228983" y="337468"/>
            <a:chExt cx="1587872" cy="1368854"/>
          </a:xfrm>
        </p:grpSpPr>
        <p:sp>
          <p:nvSpPr>
            <p:cNvPr id="18" name="Hexagon 17">
              <a:extLst>
                <a:ext uri="{FF2B5EF4-FFF2-40B4-BE49-F238E27FC236}">
                  <a16:creationId xmlns:a16="http://schemas.microsoft.com/office/drawing/2014/main" id="{270A7EE6-4763-BE73-A102-E6DFCAE32201}"/>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9" name="Group 18">
              <a:extLst>
                <a:ext uri="{FF2B5EF4-FFF2-40B4-BE49-F238E27FC236}">
                  <a16:creationId xmlns:a16="http://schemas.microsoft.com/office/drawing/2014/main" id="{E3ECD715-D11D-EF13-7B48-5667F18A4797}"/>
                </a:ext>
              </a:extLst>
            </p:cNvPr>
            <p:cNvGrpSpPr/>
            <p:nvPr/>
          </p:nvGrpSpPr>
          <p:grpSpPr>
            <a:xfrm>
              <a:off x="10621771" y="762700"/>
              <a:ext cx="562136" cy="634675"/>
              <a:chOff x="760175" y="830142"/>
              <a:chExt cx="867619" cy="979579"/>
            </a:xfrm>
          </p:grpSpPr>
          <p:sp>
            <p:nvSpPr>
              <p:cNvPr id="23" name="Rectangle 22">
                <a:extLst>
                  <a:ext uri="{FF2B5EF4-FFF2-40B4-BE49-F238E27FC236}">
                    <a16:creationId xmlns:a16="http://schemas.microsoft.com/office/drawing/2014/main" id="{48180EC2-E42D-E7B8-0F4F-87B436460D42}"/>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b="1" dirty="0">
                    <a:solidFill>
                      <a:schemeClr val="bg1"/>
                    </a:solidFill>
                    <a:latin typeface="Arial" panose="020B0604020202020204" pitchFamily="34" charset="0"/>
                    <a:cs typeface="Arial" panose="020B0604020202020204" pitchFamily="34" charset="0"/>
                  </a:rPr>
                  <a:t>48</a:t>
                </a:r>
              </a:p>
            </p:txBody>
          </p:sp>
          <p:sp>
            <p:nvSpPr>
              <p:cNvPr id="24" name="Rectangle 23">
                <a:extLst>
                  <a:ext uri="{FF2B5EF4-FFF2-40B4-BE49-F238E27FC236}">
                    <a16:creationId xmlns:a16="http://schemas.microsoft.com/office/drawing/2014/main" id="{20D93ADD-1233-1D85-410B-11654953CBB8}"/>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20" name="Group 19">
              <a:extLst>
                <a:ext uri="{FF2B5EF4-FFF2-40B4-BE49-F238E27FC236}">
                  <a16:creationId xmlns:a16="http://schemas.microsoft.com/office/drawing/2014/main" id="{4AEA8778-EA3A-909C-6458-02065FE396E8}"/>
                </a:ext>
              </a:extLst>
            </p:cNvPr>
            <p:cNvGrpSpPr/>
            <p:nvPr/>
          </p:nvGrpSpPr>
          <p:grpSpPr>
            <a:xfrm>
              <a:off x="11325415" y="762701"/>
              <a:ext cx="182192" cy="634674"/>
              <a:chOff x="2121762" y="2323619"/>
              <a:chExt cx="200378" cy="825210"/>
            </a:xfrm>
          </p:grpSpPr>
          <p:sp>
            <p:nvSpPr>
              <p:cNvPr id="21" name="Isosceles Triangle 20">
                <a:extLst>
                  <a:ext uri="{FF2B5EF4-FFF2-40B4-BE49-F238E27FC236}">
                    <a16:creationId xmlns:a16="http://schemas.microsoft.com/office/drawing/2014/main" id="{BEB8B70A-57EA-B9A6-2026-765EE3146844}"/>
                  </a:ext>
                </a:extLst>
              </p:cNvPr>
              <p:cNvSpPr/>
              <p:nvPr/>
            </p:nvSpPr>
            <p:spPr>
              <a:xfrm>
                <a:off x="2121763" y="2323619"/>
                <a:ext cx="200377" cy="17273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Rectangle 21">
                <a:extLst>
                  <a:ext uri="{FF2B5EF4-FFF2-40B4-BE49-F238E27FC236}">
                    <a16:creationId xmlns:a16="http://schemas.microsoft.com/office/drawing/2014/main" id="{E178E010-ABE8-AF03-85FB-2E880E685B4E}"/>
                  </a:ext>
                </a:extLst>
              </p:cNvPr>
              <p:cNvSpPr/>
              <p:nvPr/>
            </p:nvSpPr>
            <p:spPr>
              <a:xfrm>
                <a:off x="2121762" y="2496169"/>
                <a:ext cx="200377" cy="6526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
        <p:nvSpPr>
          <p:cNvPr id="3" name="Rectangle: Rounded Corners 2">
            <a:extLst>
              <a:ext uri="{FF2B5EF4-FFF2-40B4-BE49-F238E27FC236}">
                <a16:creationId xmlns:a16="http://schemas.microsoft.com/office/drawing/2014/main" id="{FE6CF9AA-31FB-0094-FA0E-5E3A29B71CC7}"/>
              </a:ext>
            </a:extLst>
          </p:cNvPr>
          <p:cNvSpPr/>
          <p:nvPr/>
        </p:nvSpPr>
        <p:spPr>
          <a:xfrm>
            <a:off x="7072343" y="2412598"/>
            <a:ext cx="2510775" cy="2547948"/>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2365BE55-D471-3922-50F7-E1538D2FF081}"/>
              </a:ext>
            </a:extLst>
          </p:cNvPr>
          <p:cNvSpPr/>
          <p:nvPr/>
        </p:nvSpPr>
        <p:spPr>
          <a:xfrm>
            <a:off x="3681818" y="3096406"/>
            <a:ext cx="1003627" cy="100362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600" b="1" dirty="0"/>
          </a:p>
        </p:txBody>
      </p:sp>
      <p:sp>
        <p:nvSpPr>
          <p:cNvPr id="6" name="Oval 5">
            <a:extLst>
              <a:ext uri="{FF2B5EF4-FFF2-40B4-BE49-F238E27FC236}">
                <a16:creationId xmlns:a16="http://schemas.microsoft.com/office/drawing/2014/main" id="{1275BF3C-C35C-A209-2007-3EA06D4263EF}"/>
              </a:ext>
            </a:extLst>
          </p:cNvPr>
          <p:cNvSpPr/>
          <p:nvPr/>
        </p:nvSpPr>
        <p:spPr>
          <a:xfrm>
            <a:off x="4611430" y="2124345"/>
            <a:ext cx="834886" cy="83488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600" dirty="0">
              <a:solidFill>
                <a:schemeClr val="tx1"/>
              </a:solidFill>
            </a:endParaRPr>
          </a:p>
        </p:txBody>
      </p:sp>
      <p:sp>
        <p:nvSpPr>
          <p:cNvPr id="12" name="Oval 11">
            <a:extLst>
              <a:ext uri="{FF2B5EF4-FFF2-40B4-BE49-F238E27FC236}">
                <a16:creationId xmlns:a16="http://schemas.microsoft.com/office/drawing/2014/main" id="{8FA29E07-4940-ADFA-E5AE-8C4BAB821927}"/>
              </a:ext>
            </a:extLst>
          </p:cNvPr>
          <p:cNvSpPr/>
          <p:nvPr/>
        </p:nvSpPr>
        <p:spPr>
          <a:xfrm>
            <a:off x="2894626" y="2185745"/>
            <a:ext cx="834886" cy="83488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600" dirty="0">
              <a:solidFill>
                <a:schemeClr val="tx1"/>
              </a:solidFill>
            </a:endParaRPr>
          </a:p>
        </p:txBody>
      </p:sp>
      <p:sp>
        <p:nvSpPr>
          <p:cNvPr id="13" name="Oval 12">
            <a:extLst>
              <a:ext uri="{FF2B5EF4-FFF2-40B4-BE49-F238E27FC236}">
                <a16:creationId xmlns:a16="http://schemas.microsoft.com/office/drawing/2014/main" id="{55312D9C-736E-8228-5FDC-92BE33895C41}"/>
              </a:ext>
            </a:extLst>
          </p:cNvPr>
          <p:cNvSpPr/>
          <p:nvPr/>
        </p:nvSpPr>
        <p:spPr>
          <a:xfrm>
            <a:off x="4025377" y="4416608"/>
            <a:ext cx="834886" cy="83488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600" dirty="0">
              <a:solidFill>
                <a:schemeClr val="tx1"/>
              </a:solidFill>
            </a:endParaRPr>
          </a:p>
        </p:txBody>
      </p:sp>
      <p:sp>
        <p:nvSpPr>
          <p:cNvPr id="14" name="Oval 13">
            <a:extLst>
              <a:ext uri="{FF2B5EF4-FFF2-40B4-BE49-F238E27FC236}">
                <a16:creationId xmlns:a16="http://schemas.microsoft.com/office/drawing/2014/main" id="{BA8C950D-B694-5E0E-AB68-BC7A069203CB}"/>
              </a:ext>
            </a:extLst>
          </p:cNvPr>
          <p:cNvSpPr/>
          <p:nvPr/>
        </p:nvSpPr>
        <p:spPr>
          <a:xfrm>
            <a:off x="5213793" y="3353363"/>
            <a:ext cx="834886" cy="83488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600" dirty="0">
              <a:solidFill>
                <a:schemeClr val="tx1"/>
              </a:solidFill>
            </a:endParaRPr>
          </a:p>
        </p:txBody>
      </p:sp>
      <p:sp>
        <p:nvSpPr>
          <p:cNvPr id="15" name="Oval 14">
            <a:extLst>
              <a:ext uri="{FF2B5EF4-FFF2-40B4-BE49-F238E27FC236}">
                <a16:creationId xmlns:a16="http://schemas.microsoft.com/office/drawing/2014/main" id="{1C9CFD3B-3198-6EA3-D8F3-164F9E1BEFE2}"/>
              </a:ext>
            </a:extLst>
          </p:cNvPr>
          <p:cNvSpPr/>
          <p:nvPr/>
        </p:nvSpPr>
        <p:spPr>
          <a:xfrm>
            <a:off x="2563454" y="3620342"/>
            <a:ext cx="834886" cy="83488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600" dirty="0">
              <a:solidFill>
                <a:schemeClr val="tx1"/>
              </a:solidFill>
            </a:endParaRPr>
          </a:p>
        </p:txBody>
      </p:sp>
      <p:cxnSp>
        <p:nvCxnSpPr>
          <p:cNvPr id="16" name="Straight Arrow Connector 15">
            <a:extLst>
              <a:ext uri="{FF2B5EF4-FFF2-40B4-BE49-F238E27FC236}">
                <a16:creationId xmlns:a16="http://schemas.microsoft.com/office/drawing/2014/main" id="{591C9A57-5161-5528-C6C4-72B3977000F3}"/>
              </a:ext>
            </a:extLst>
          </p:cNvPr>
          <p:cNvCxnSpPr>
            <a:cxnSpLocks/>
          </p:cNvCxnSpPr>
          <p:nvPr/>
        </p:nvCxnSpPr>
        <p:spPr>
          <a:xfrm flipH="1">
            <a:off x="7377143" y="2843366"/>
            <a:ext cx="755739" cy="0"/>
          </a:xfrm>
          <a:prstGeom prst="straightConnector1">
            <a:avLst/>
          </a:prstGeom>
          <a:ln w="76200">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CFCF48B-77B4-EEF0-D8BC-C12CDD1EC378}"/>
              </a:ext>
            </a:extLst>
          </p:cNvPr>
          <p:cNvCxnSpPr>
            <a:cxnSpLocks/>
          </p:cNvCxnSpPr>
          <p:nvPr/>
        </p:nvCxnSpPr>
        <p:spPr>
          <a:xfrm>
            <a:off x="7377143" y="3290668"/>
            <a:ext cx="755739" cy="0"/>
          </a:xfrm>
          <a:prstGeom prst="straightConnector1">
            <a:avLst/>
          </a:prstGeom>
          <a:ln w="19050">
            <a:solidFill>
              <a:schemeClr val="accent3">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10DB804-F887-AA5D-682A-9F953950D99A}"/>
              </a:ext>
            </a:extLst>
          </p:cNvPr>
          <p:cNvCxnSpPr>
            <a:cxnSpLocks/>
          </p:cNvCxnSpPr>
          <p:nvPr/>
        </p:nvCxnSpPr>
        <p:spPr>
          <a:xfrm>
            <a:off x="7377143" y="3687920"/>
            <a:ext cx="755739" cy="0"/>
          </a:xfrm>
          <a:prstGeom prst="straightConnector1">
            <a:avLst/>
          </a:prstGeom>
          <a:ln w="19050">
            <a:solidFill>
              <a:schemeClr val="accent3">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062488C-503D-3DF9-6E9F-0824FC6B09CA}"/>
              </a:ext>
            </a:extLst>
          </p:cNvPr>
          <p:cNvCxnSpPr>
            <a:cxnSpLocks/>
          </p:cNvCxnSpPr>
          <p:nvPr/>
        </p:nvCxnSpPr>
        <p:spPr>
          <a:xfrm>
            <a:off x="7377143" y="4137945"/>
            <a:ext cx="755739" cy="0"/>
          </a:xfrm>
          <a:prstGeom prst="straightConnector1">
            <a:avLst/>
          </a:prstGeom>
          <a:ln w="19050">
            <a:solidFill>
              <a:schemeClr val="accent3">
                <a:lumMod val="7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AE8904F-B391-F311-5FF0-F57107F53455}"/>
              </a:ext>
            </a:extLst>
          </p:cNvPr>
          <p:cNvCxnSpPr>
            <a:cxnSpLocks/>
          </p:cNvCxnSpPr>
          <p:nvPr/>
        </p:nvCxnSpPr>
        <p:spPr>
          <a:xfrm>
            <a:off x="7377143" y="4538345"/>
            <a:ext cx="755739" cy="0"/>
          </a:xfrm>
          <a:prstGeom prst="straightConnector1">
            <a:avLst/>
          </a:prstGeom>
          <a:ln w="19050">
            <a:solidFill>
              <a:schemeClr val="accent3">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D6F16A5-A5AB-27E5-2D7A-9A6B29D7675A}"/>
              </a:ext>
            </a:extLst>
          </p:cNvPr>
          <p:cNvCxnSpPr>
            <a:cxnSpLocks/>
          </p:cNvCxnSpPr>
          <p:nvPr/>
        </p:nvCxnSpPr>
        <p:spPr>
          <a:xfrm>
            <a:off x="7582883" y="4458435"/>
            <a:ext cx="0" cy="159820"/>
          </a:xfrm>
          <a:prstGeom prst="straightConnector1">
            <a:avLst/>
          </a:prstGeom>
          <a:ln w="19050">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6B7A8E9-D164-AD6D-9154-8A9248E05683}"/>
              </a:ext>
            </a:extLst>
          </p:cNvPr>
          <p:cNvCxnSpPr>
            <a:cxnSpLocks/>
          </p:cNvCxnSpPr>
          <p:nvPr/>
        </p:nvCxnSpPr>
        <p:spPr>
          <a:xfrm>
            <a:off x="7743493" y="4458435"/>
            <a:ext cx="0" cy="159820"/>
          </a:xfrm>
          <a:prstGeom prst="straightConnector1">
            <a:avLst/>
          </a:prstGeom>
          <a:ln w="19050">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7775375-F3BA-F3E5-66A6-0C4DBD0C5A01}"/>
              </a:ext>
            </a:extLst>
          </p:cNvPr>
          <p:cNvCxnSpPr>
            <a:cxnSpLocks/>
          </p:cNvCxnSpPr>
          <p:nvPr/>
        </p:nvCxnSpPr>
        <p:spPr>
          <a:xfrm>
            <a:off x="7918163" y="4458435"/>
            <a:ext cx="0" cy="159820"/>
          </a:xfrm>
          <a:prstGeom prst="straightConnector1">
            <a:avLst/>
          </a:prstGeom>
          <a:ln w="19050">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C67DF651-2A2C-A6A1-DC86-F830711FF590}"/>
              </a:ext>
            </a:extLst>
          </p:cNvPr>
          <p:cNvSpPr txBox="1"/>
          <p:nvPr/>
        </p:nvSpPr>
        <p:spPr>
          <a:xfrm>
            <a:off x="8303552" y="2699458"/>
            <a:ext cx="1155520" cy="2031325"/>
          </a:xfrm>
          <a:prstGeom prst="rect">
            <a:avLst/>
          </a:prstGeom>
          <a:noFill/>
        </p:spPr>
        <p:txBody>
          <a:bodyPr wrap="square">
            <a:spAutoFit/>
          </a:bodyPr>
          <a:lstStyle/>
          <a:p>
            <a:r>
              <a:rPr lang="en-CA" dirty="0">
                <a:solidFill>
                  <a:schemeClr val="tx1"/>
                </a:solidFill>
              </a:rPr>
              <a:t>Fort</a:t>
            </a:r>
          </a:p>
          <a:p>
            <a:endParaRPr lang="en-CA" dirty="0">
              <a:solidFill>
                <a:schemeClr val="tx1"/>
              </a:solidFill>
            </a:endParaRPr>
          </a:p>
          <a:p>
            <a:r>
              <a:rPr lang="en-CA" sz="1400" dirty="0">
                <a:solidFill>
                  <a:schemeClr val="tx1"/>
                </a:solidFill>
              </a:rPr>
              <a:t>L'énergie</a:t>
            </a:r>
          </a:p>
          <a:p>
            <a:endParaRPr lang="en-CA" sz="1400" dirty="0">
              <a:solidFill>
                <a:schemeClr val="tx1"/>
              </a:solidFill>
            </a:endParaRPr>
          </a:p>
          <a:p>
            <a:r>
              <a:rPr lang="en-CA" dirty="0">
                <a:solidFill>
                  <a:schemeClr val="tx1"/>
                </a:solidFill>
              </a:rPr>
              <a:t>Réciproque</a:t>
            </a:r>
          </a:p>
          <a:p>
            <a:endParaRPr lang="en-CA" dirty="0">
              <a:solidFill>
                <a:schemeClr val="tx1"/>
              </a:solidFill>
            </a:endParaRPr>
          </a:p>
          <a:p>
            <a:r>
              <a:rPr lang="en-CA" sz="1400" dirty="0">
                <a:solidFill>
                  <a:schemeClr val="tx1"/>
                </a:solidFill>
              </a:rPr>
              <a:t>Faible</a:t>
            </a:r>
          </a:p>
          <a:p>
            <a:endParaRPr lang="en-CA" dirty="0">
              <a:solidFill>
                <a:schemeClr val="tx1"/>
              </a:solidFill>
            </a:endParaRPr>
          </a:p>
          <a:p>
            <a:r>
              <a:rPr lang="en-CA" sz="1400" dirty="0">
                <a:solidFill>
                  <a:schemeClr val="tx1"/>
                </a:solidFill>
              </a:rPr>
              <a:t>Exigeant</a:t>
            </a:r>
            <a:endParaRPr lang="en-US" sz="1400" dirty="0">
              <a:solidFill>
                <a:schemeClr val="tx1"/>
              </a:solidFill>
            </a:endParaRPr>
          </a:p>
        </p:txBody>
      </p:sp>
      <p:cxnSp>
        <p:nvCxnSpPr>
          <p:cNvPr id="36" name="Straight Connector 35">
            <a:extLst>
              <a:ext uri="{FF2B5EF4-FFF2-40B4-BE49-F238E27FC236}">
                <a16:creationId xmlns:a16="http://schemas.microsoft.com/office/drawing/2014/main" id="{CE61C76C-A48D-F868-8D76-CFCBCF2F1F19}"/>
              </a:ext>
            </a:extLst>
          </p:cNvPr>
          <p:cNvCxnSpPr>
            <a:cxnSpLocks/>
            <a:stCxn id="6" idx="3"/>
          </p:cNvCxnSpPr>
          <p:nvPr/>
        </p:nvCxnSpPr>
        <p:spPr>
          <a:xfrm flipH="1">
            <a:off x="4450180" y="2836965"/>
            <a:ext cx="283516" cy="320763"/>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562DBBB-5047-AD1D-FBCC-ED10E7501C40}"/>
              </a:ext>
            </a:extLst>
          </p:cNvPr>
          <p:cNvCxnSpPr>
            <a:cxnSpLocks/>
            <a:stCxn id="12" idx="5"/>
          </p:cNvCxnSpPr>
          <p:nvPr/>
        </p:nvCxnSpPr>
        <p:spPr>
          <a:xfrm>
            <a:off x="3607246" y="2898365"/>
            <a:ext cx="351965" cy="43463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EDB6EE1-B3DF-19B4-F45E-57A2E05D676A}"/>
              </a:ext>
            </a:extLst>
          </p:cNvPr>
          <p:cNvCxnSpPr>
            <a:cxnSpLocks/>
          </p:cNvCxnSpPr>
          <p:nvPr/>
        </p:nvCxnSpPr>
        <p:spPr>
          <a:xfrm flipV="1">
            <a:off x="3382283" y="3733251"/>
            <a:ext cx="466371" cy="174326"/>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570F81C-9541-8783-1BCD-6E63D14AE58A}"/>
              </a:ext>
            </a:extLst>
          </p:cNvPr>
          <p:cNvCxnSpPr>
            <a:cxnSpLocks/>
          </p:cNvCxnSpPr>
          <p:nvPr/>
        </p:nvCxnSpPr>
        <p:spPr>
          <a:xfrm flipH="1" flipV="1">
            <a:off x="4274212" y="3995412"/>
            <a:ext cx="126567" cy="442016"/>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5C25971-6B01-07A7-3CA5-F8A71759C9F1}"/>
              </a:ext>
            </a:extLst>
          </p:cNvPr>
          <p:cNvCxnSpPr>
            <a:cxnSpLocks/>
            <a:stCxn id="14" idx="2"/>
          </p:cNvCxnSpPr>
          <p:nvPr/>
        </p:nvCxnSpPr>
        <p:spPr>
          <a:xfrm flipH="1" flipV="1">
            <a:off x="4611430" y="3686569"/>
            <a:ext cx="602363" cy="84237"/>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758086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F4D48-E532-4E3D-8F20-AB4450AC95FE}"/>
              </a:ext>
            </a:extLst>
          </p:cNvPr>
          <p:cNvSpPr>
            <a:spLocks noGrp="1"/>
          </p:cNvSpPr>
          <p:nvPr>
            <p:ph type="title"/>
          </p:nvPr>
        </p:nvSpPr>
        <p:spPr/>
        <p:txBody>
          <a:bodyPr/>
          <a:lstStyle/>
          <a:p>
            <a:r>
              <a:rPr lang="en-US" dirty="0">
                <a:highlight>
                  <a:srgbClr val="FFFF00"/>
                </a:highlight>
                <a:latin typeface="+mj-lt"/>
              </a:rPr>
              <a:t>Groupes de soutien</a:t>
            </a:r>
          </a:p>
        </p:txBody>
      </p:sp>
      <p:sp>
        <p:nvSpPr>
          <p:cNvPr id="3" name="TextBox 2">
            <a:extLst>
              <a:ext uri="{FF2B5EF4-FFF2-40B4-BE49-F238E27FC236}">
                <a16:creationId xmlns:a16="http://schemas.microsoft.com/office/drawing/2014/main" id="{AB47E6E4-EE3A-A671-10FD-0987C2B9B63B}"/>
              </a:ext>
            </a:extLst>
          </p:cNvPr>
          <p:cNvSpPr txBox="1"/>
          <p:nvPr/>
        </p:nvSpPr>
        <p:spPr>
          <a:xfrm>
            <a:off x="3943500" y="4922263"/>
            <a:ext cx="7156300" cy="523220"/>
          </a:xfrm>
          <a:prstGeom prst="rect">
            <a:avLst/>
          </a:prstGeom>
          <a:noFill/>
        </p:spPr>
        <p:txBody>
          <a:bodyPr wrap="square">
            <a:spAutoFit/>
          </a:bodyPr>
          <a:lstStyle/>
          <a:p>
            <a:r>
              <a:rPr lang="en-US" sz="1400" i="1"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Source : Alliance pour la protection de l'enfance dans l'action </a:t>
            </a:r>
            <a:r>
              <a:rPr lang="en-US" sz="1400" i="1"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humanitaire</a:t>
            </a:r>
            <a:r>
              <a:rPr lang="en-US" sz="1400" i="1"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(2019). Normes minimales pour la protection des enfants dans l'action humanitaire</a:t>
            </a:r>
          </a:p>
        </p:txBody>
      </p:sp>
      <p:sp>
        <p:nvSpPr>
          <p:cNvPr id="4" name="Rectangle: Rounded Corners 3">
            <a:extLst>
              <a:ext uri="{FF2B5EF4-FFF2-40B4-BE49-F238E27FC236}">
                <a16:creationId xmlns:a16="http://schemas.microsoft.com/office/drawing/2014/main" id="{6F36BDF8-3061-884F-B1A9-B88C8011712B}"/>
              </a:ext>
            </a:extLst>
          </p:cNvPr>
          <p:cNvSpPr/>
          <p:nvPr/>
        </p:nvSpPr>
        <p:spPr>
          <a:xfrm>
            <a:off x="3314235" y="2074124"/>
            <a:ext cx="7785565" cy="2684352"/>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r>
              <a:rPr lang="en-US" sz="2800" dirty="0">
                <a:solidFill>
                  <a:schemeClr val="tx1"/>
                </a:solidFill>
                <a:latin typeface="Arial" panose="020B0604020202020204" pitchFamily="34" charset="0"/>
                <a:cs typeface="Arial" panose="020B0604020202020204" pitchFamily="34" charset="0"/>
              </a:rPr>
              <a:t>"Renforcer les réseaux sociaux des aidants en soutenant ou en créant des groupes sociaux, des groupes de soutien entre pairs, des groupes d'entraide ou d'autres méthodes de communication.</a:t>
            </a:r>
          </a:p>
        </p:txBody>
      </p:sp>
      <p:pic>
        <p:nvPicPr>
          <p:cNvPr id="5" name="Google Shape;98;p8">
            <a:extLst>
              <a:ext uri="{FF2B5EF4-FFF2-40B4-BE49-F238E27FC236}">
                <a16:creationId xmlns:a16="http://schemas.microsoft.com/office/drawing/2014/main" id="{AB2CCF5C-9A04-CF11-4C02-E3A8A84531D9}"/>
              </a:ext>
            </a:extLst>
          </p:cNvPr>
          <p:cNvPicPr preferRelativeResize="0"/>
          <p:nvPr/>
        </p:nvPicPr>
        <p:blipFill rotWithShape="1">
          <a:blip r:embed="rId3">
            <a:alphaModFix/>
          </a:blip>
          <a:srcRect/>
          <a:stretch/>
        </p:blipFill>
        <p:spPr>
          <a:xfrm>
            <a:off x="1099550" y="1910337"/>
            <a:ext cx="2562218" cy="3535146"/>
          </a:xfrm>
          <a:prstGeom prst="rect">
            <a:avLst/>
          </a:prstGeom>
          <a:noFill/>
          <a:ln w="9525" cap="flat" cmpd="sng">
            <a:solidFill>
              <a:schemeClr val="accent3">
                <a:lumMod val="75000"/>
              </a:schemeClr>
            </a:solidFill>
            <a:prstDash val="solid"/>
            <a:round/>
            <a:headEnd type="none" w="sm" len="sm"/>
            <a:tailEnd type="none" w="sm" len="sm"/>
          </a:ln>
        </p:spPr>
      </p:pic>
    </p:spTree>
    <p:extLst>
      <p:ext uri="{BB962C8B-B14F-4D97-AF65-F5344CB8AC3E}">
        <p14:creationId xmlns:p14="http://schemas.microsoft.com/office/powerpoint/2010/main" val="22693245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1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9A2A1"/>
              </a:buClr>
              <a:buSzPts val="3200"/>
              <a:buFont typeface="Arial"/>
              <a:buNone/>
            </a:pPr>
            <a:r>
              <a:rPr lang="en-US" dirty="0">
                <a:latin typeface="+mj-lt"/>
              </a:rPr>
              <a:t>Points clés de l'apprentissage</a:t>
            </a:r>
          </a:p>
        </p:txBody>
      </p:sp>
      <p:sp>
        <p:nvSpPr>
          <p:cNvPr id="533" name="Google Shape;533;p18"/>
          <p:cNvSpPr txBox="1"/>
          <p:nvPr/>
        </p:nvSpPr>
        <p:spPr>
          <a:xfrm>
            <a:off x="1329505" y="3274445"/>
            <a:ext cx="2635812" cy="1938952"/>
          </a:xfrm>
          <a:prstGeom prst="rect">
            <a:avLst/>
          </a:prstGeom>
          <a:noFill/>
          <a:ln>
            <a:noFill/>
          </a:ln>
        </p:spPr>
        <p:txBody>
          <a:bodyPr spcFirstLastPara="1" wrap="square" lIns="91425" tIns="45700" rIns="91425" bIns="45700" anchor="t" anchorCtr="0">
            <a:spAutoFit/>
          </a:bodyPr>
          <a:lstStyle/>
          <a:p>
            <a:pPr marR="0" lvl="0" algn="ctr" defTabSz="914400" rtl="0" eaLnBrk="1" fontAlgn="auto" latinLnBrk="0" hangingPunct="1">
              <a:lnSpc>
                <a:spcPct val="100000"/>
              </a:lnSpc>
              <a:spcBef>
                <a:spcPts val="0"/>
              </a:spcBef>
              <a:spcAft>
                <a:spcPts val="0"/>
              </a:spcAft>
              <a:buClr>
                <a:srgbClr val="000000"/>
              </a:buClr>
              <a:buSzPts val="1400"/>
              <a:tabLst/>
              <a:defRPr/>
            </a:pPr>
            <a:r>
              <a:rPr lang="en-US" sz="2000" dirty="0">
                <a:latin typeface="+mj-lt"/>
                <a:cs typeface="Calibri" panose="020F0502020204030204" pitchFamily="34" charset="0"/>
              </a:rPr>
              <a:t>Les réseaux de soutien social peuvent avoir un impact majeur sur le bien-être des parents/aidants.  </a:t>
            </a:r>
            <a:endParaRPr lang="en-US" sz="2000" b="0" i="0" u="none" strike="noStrike" baseline="0" dirty="0">
              <a:solidFill>
                <a:srgbClr val="000000"/>
              </a:solidFill>
              <a:latin typeface="+mj-lt"/>
              <a:cs typeface="Calibri" panose="020F0502020204030204" pitchFamily="34" charset="0"/>
            </a:endParaRPr>
          </a:p>
        </p:txBody>
      </p:sp>
      <p:sp>
        <p:nvSpPr>
          <p:cNvPr id="534" name="Google Shape;534;p18"/>
          <p:cNvSpPr txBox="1"/>
          <p:nvPr/>
        </p:nvSpPr>
        <p:spPr>
          <a:xfrm>
            <a:off x="7941024" y="3274445"/>
            <a:ext cx="3119923" cy="2726860"/>
          </a:xfrm>
          <a:prstGeom prst="rect">
            <a:avLst/>
          </a:prstGeom>
          <a:noFill/>
          <a:ln>
            <a:noFill/>
          </a:ln>
        </p:spPr>
        <p:txBody>
          <a:bodyPr spcFirstLastPara="1" wrap="square" lIns="91425" tIns="45700" rIns="91425" bIns="45700" anchor="t" anchorCtr="0">
            <a:spAutoFit/>
          </a:bodyPr>
          <a:lstStyle/>
          <a:p>
            <a:pPr algn="ctr">
              <a:lnSpc>
                <a:spcPct val="107000"/>
              </a:lnSpc>
            </a:pPr>
            <a:r>
              <a:rPr lang="en-US" sz="2000" dirty="0">
                <a:latin typeface="+mj-lt"/>
                <a:cs typeface="Calibri" panose="020F0502020204030204" pitchFamily="34" charset="0"/>
              </a:rPr>
              <a:t>Les groupes de soutien peuvent être un moyen efficace de soutenir les parents/aidants, y compris les groupes de soutien spécifiques pour les aidants vulnérables/à risque.</a:t>
            </a:r>
          </a:p>
        </p:txBody>
      </p:sp>
      <p:sp>
        <p:nvSpPr>
          <p:cNvPr id="535" name="Google Shape;535;p18"/>
          <p:cNvSpPr/>
          <p:nvPr/>
        </p:nvSpPr>
        <p:spPr>
          <a:xfrm>
            <a:off x="2121631" y="1886988"/>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536" name="Google Shape;536;p18"/>
          <p:cNvSpPr/>
          <p:nvPr/>
        </p:nvSpPr>
        <p:spPr>
          <a:xfrm>
            <a:off x="8975206" y="1886988"/>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2" name="Google Shape;533;p18">
            <a:extLst>
              <a:ext uri="{FF2B5EF4-FFF2-40B4-BE49-F238E27FC236}">
                <a16:creationId xmlns:a16="http://schemas.microsoft.com/office/drawing/2014/main" id="{7A9C3156-CF04-2694-27CC-BE8A8664CE85}"/>
              </a:ext>
            </a:extLst>
          </p:cNvPr>
          <p:cNvSpPr txBox="1"/>
          <p:nvPr/>
        </p:nvSpPr>
        <p:spPr>
          <a:xfrm>
            <a:off x="4689194" y="3274445"/>
            <a:ext cx="2635812" cy="2246729"/>
          </a:xfrm>
          <a:prstGeom prst="rect">
            <a:avLst/>
          </a:prstGeom>
          <a:noFill/>
          <a:ln>
            <a:noFill/>
          </a:ln>
        </p:spPr>
        <p:txBody>
          <a:bodyPr spcFirstLastPara="1" wrap="square" lIns="91425" tIns="45700" rIns="91425" bIns="45700" anchor="t" anchorCtr="0">
            <a:spAutoFit/>
          </a:bodyPr>
          <a:lstStyle/>
          <a:p>
            <a:pPr marR="0" lvl="0" algn="ctr" defTabSz="914400" rtl="0" eaLnBrk="1" fontAlgn="auto" latinLnBrk="0" hangingPunct="1">
              <a:lnSpc>
                <a:spcPct val="100000"/>
              </a:lnSpc>
              <a:spcBef>
                <a:spcPts val="0"/>
              </a:spcBef>
              <a:spcAft>
                <a:spcPts val="0"/>
              </a:spcAft>
              <a:buClr>
                <a:srgbClr val="000000"/>
              </a:buClr>
              <a:buSzPts val="1400"/>
              <a:tabLst/>
              <a:defRPr/>
            </a:pPr>
            <a:r>
              <a:rPr lang="en-US" sz="2000" dirty="0">
                <a:latin typeface="+mj-lt"/>
                <a:cs typeface="Calibri" panose="020F0502020204030204" pitchFamily="34" charset="0"/>
              </a:rPr>
              <a:t>La cartographie des réseaux de soutien social des parents et des aidants peut aider à planifier les moyens d'améliorer le soutien social.</a:t>
            </a:r>
            <a:endParaRPr lang="en-US" sz="2000" b="0" i="0" u="none" strike="noStrike" baseline="0" dirty="0">
              <a:solidFill>
                <a:srgbClr val="000000"/>
              </a:solidFill>
              <a:latin typeface="+mj-lt"/>
              <a:cs typeface="Calibri" panose="020F0502020204030204" pitchFamily="34" charset="0"/>
            </a:endParaRPr>
          </a:p>
        </p:txBody>
      </p:sp>
      <p:sp>
        <p:nvSpPr>
          <p:cNvPr id="3" name="Google Shape;535;p18">
            <a:extLst>
              <a:ext uri="{FF2B5EF4-FFF2-40B4-BE49-F238E27FC236}">
                <a16:creationId xmlns:a16="http://schemas.microsoft.com/office/drawing/2014/main" id="{A91F1D5D-F01A-9412-CFD1-2EE1AB834E61}"/>
              </a:ext>
            </a:extLst>
          </p:cNvPr>
          <p:cNvSpPr/>
          <p:nvPr/>
        </p:nvSpPr>
        <p:spPr>
          <a:xfrm>
            <a:off x="5481320" y="1886988"/>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Tree>
    <p:extLst>
      <p:ext uri="{BB962C8B-B14F-4D97-AF65-F5344CB8AC3E}">
        <p14:creationId xmlns:p14="http://schemas.microsoft.com/office/powerpoint/2010/main" val="5225619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29" name="Title 28">
            <a:extLst>
              <a:ext uri="{FF2B5EF4-FFF2-40B4-BE49-F238E27FC236}">
                <a16:creationId xmlns:a16="http://schemas.microsoft.com/office/drawing/2014/main" id="{E4BF5459-C618-654E-FFAC-DA59ECC4FB09}"/>
              </a:ext>
            </a:extLst>
          </p:cNvPr>
          <p:cNvSpPr>
            <a:spLocks noGrp="1"/>
          </p:cNvSpPr>
          <p:nvPr>
            <p:ph type="title"/>
          </p:nvPr>
        </p:nvSpPr>
        <p:spPr/>
        <p:txBody>
          <a:bodyPr/>
          <a:lstStyle/>
          <a:p>
            <a:r>
              <a:rPr lang="en-CA" sz="2400" b="1" dirty="0">
                <a:solidFill>
                  <a:schemeClr val="bg1"/>
                </a:solidFill>
                <a:latin typeface="Garamond"/>
              </a:rPr>
              <a:t>SESSION 8</a:t>
            </a:r>
            <a:br>
              <a:rPr lang="en-CA" sz="2400" b="1" dirty="0">
                <a:solidFill>
                  <a:schemeClr val="bg1"/>
                </a:solidFill>
                <a:latin typeface="Garamond"/>
              </a:rPr>
            </a:br>
            <a:br>
              <a:rPr lang="en-CA" b="1" dirty="0">
                <a:solidFill>
                  <a:schemeClr val="bg1"/>
                </a:solidFill>
                <a:latin typeface="Garamond"/>
              </a:rPr>
            </a:br>
            <a:r>
              <a:rPr lang="en-US" sz="5400" b="1" dirty="0">
                <a:solidFill>
                  <a:schemeClr val="bg1"/>
                </a:solidFill>
                <a:highlight>
                  <a:srgbClr val="FFFF00"/>
                </a:highlight>
                <a:latin typeface="Garamond"/>
              </a:rPr>
              <a:t>Les outils de base de la gestion financière</a:t>
            </a:r>
            <a:endParaRPr lang="en-US" dirty="0">
              <a:highlight>
                <a:srgbClr val="FFFF00"/>
              </a:highlight>
            </a:endParaRPr>
          </a:p>
        </p:txBody>
      </p:sp>
      <p:grpSp>
        <p:nvGrpSpPr>
          <p:cNvPr id="27" name="Group 26">
            <a:extLst>
              <a:ext uri="{FF2B5EF4-FFF2-40B4-BE49-F238E27FC236}">
                <a16:creationId xmlns:a16="http://schemas.microsoft.com/office/drawing/2014/main" id="{5F128DFD-033D-793A-94A2-D581F813B957}"/>
              </a:ext>
            </a:extLst>
          </p:cNvPr>
          <p:cNvGrpSpPr/>
          <p:nvPr/>
        </p:nvGrpSpPr>
        <p:grpSpPr>
          <a:xfrm>
            <a:off x="10370496" y="683335"/>
            <a:ext cx="937477" cy="1121659"/>
            <a:chOff x="2780231" y="3039417"/>
            <a:chExt cx="1162307" cy="1390660"/>
          </a:xfrm>
          <a:solidFill>
            <a:schemeClr val="bg1"/>
          </a:solidFill>
        </p:grpSpPr>
        <p:sp>
          <p:nvSpPr>
            <p:cNvPr id="28" name="Rectangle 27">
              <a:extLst>
                <a:ext uri="{FF2B5EF4-FFF2-40B4-BE49-F238E27FC236}">
                  <a16:creationId xmlns:a16="http://schemas.microsoft.com/office/drawing/2014/main" id="{C13CCBC5-E007-892F-782B-BBF5FD3A5392}"/>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lowchart: Stored Data 29">
              <a:extLst>
                <a:ext uri="{FF2B5EF4-FFF2-40B4-BE49-F238E27FC236}">
                  <a16:creationId xmlns:a16="http://schemas.microsoft.com/office/drawing/2014/main" id="{DD42410A-1985-157F-3F45-7F14ED72E3C8}"/>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lowchart: Stored Data 30">
              <a:extLst>
                <a:ext uri="{FF2B5EF4-FFF2-40B4-BE49-F238E27FC236}">
                  <a16:creationId xmlns:a16="http://schemas.microsoft.com/office/drawing/2014/main" id="{3493F789-3A93-4A45-9EE1-9ED066B995FB}"/>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984E4CA1-4A7F-C563-5592-9B9CE0A48917}"/>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Isosceles Triangle 32">
              <a:extLst>
                <a:ext uri="{FF2B5EF4-FFF2-40B4-BE49-F238E27FC236}">
                  <a16:creationId xmlns:a16="http://schemas.microsoft.com/office/drawing/2014/main" id="{114D7F6C-D0EE-9651-B186-3D40D449E1C7}"/>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a:extLst>
              <a:ext uri="{FF2B5EF4-FFF2-40B4-BE49-F238E27FC236}">
                <a16:creationId xmlns:a16="http://schemas.microsoft.com/office/drawing/2014/main" id="{2B526DD2-DDB9-789C-00A8-6C040FEF13A6}"/>
              </a:ext>
            </a:extLst>
          </p:cNvPr>
          <p:cNvGrpSpPr/>
          <p:nvPr/>
        </p:nvGrpSpPr>
        <p:grpSpPr>
          <a:xfrm>
            <a:off x="10559387" y="900943"/>
            <a:ext cx="497874" cy="668226"/>
            <a:chOff x="5438539" y="7646118"/>
            <a:chExt cx="814830" cy="1093633"/>
          </a:xfrm>
          <a:solidFill>
            <a:schemeClr val="accent3">
              <a:lumMod val="75000"/>
            </a:schemeClr>
          </a:solidFill>
        </p:grpSpPr>
        <p:sp>
          <p:nvSpPr>
            <p:cNvPr id="35" name="Round Same Side Corner Rectangle 21">
              <a:extLst>
                <a:ext uri="{FF2B5EF4-FFF2-40B4-BE49-F238E27FC236}">
                  <a16:creationId xmlns:a16="http://schemas.microsoft.com/office/drawing/2014/main" id="{DEB8DA78-5334-B6F8-E0E2-DD64B74C15F7}"/>
                </a:ext>
              </a:extLst>
            </p:cNvPr>
            <p:cNvSpPr/>
            <p:nvPr/>
          </p:nvSpPr>
          <p:spPr>
            <a:xfrm>
              <a:off x="5440940" y="8395605"/>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583093E3-AEAA-3799-B831-10EAEC14D0C1}"/>
                </a:ext>
              </a:extLst>
            </p:cNvPr>
            <p:cNvSpPr/>
            <p:nvPr/>
          </p:nvSpPr>
          <p:spPr>
            <a:xfrm>
              <a:off x="5438539" y="8011964"/>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 Same Side Corner Rectangle 23">
              <a:extLst>
                <a:ext uri="{FF2B5EF4-FFF2-40B4-BE49-F238E27FC236}">
                  <a16:creationId xmlns:a16="http://schemas.microsoft.com/office/drawing/2014/main" id="{41B13680-AF37-30B9-AC32-97EA9A3E973F}"/>
                </a:ext>
              </a:extLst>
            </p:cNvPr>
            <p:cNvSpPr/>
            <p:nvPr/>
          </p:nvSpPr>
          <p:spPr>
            <a:xfrm>
              <a:off x="5928360" y="8029758"/>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F896901F-AE91-CC8E-52A4-F7188CFA563C}"/>
                </a:ext>
              </a:extLst>
            </p:cNvPr>
            <p:cNvSpPr/>
            <p:nvPr/>
          </p:nvSpPr>
          <p:spPr>
            <a:xfrm>
              <a:off x="5925959" y="7646118"/>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ound Same Side Corner Rectangle 25">
              <a:extLst>
                <a:ext uri="{FF2B5EF4-FFF2-40B4-BE49-F238E27FC236}">
                  <a16:creationId xmlns:a16="http://schemas.microsoft.com/office/drawing/2014/main" id="{71DA40F5-C4C9-FAC5-A0BC-501EEE366C1C}"/>
                </a:ext>
              </a:extLst>
            </p:cNvPr>
            <p:cNvSpPr/>
            <p:nvPr/>
          </p:nvSpPr>
          <p:spPr>
            <a:xfrm rot="12859561">
              <a:off x="5864557" y="8125814"/>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ound Same Side Corner Rectangle 26">
              <a:extLst>
                <a:ext uri="{FF2B5EF4-FFF2-40B4-BE49-F238E27FC236}">
                  <a16:creationId xmlns:a16="http://schemas.microsoft.com/office/drawing/2014/main" id="{AC1046DB-46B9-08C1-F007-26BEAA6CAA42}"/>
                </a:ext>
              </a:extLst>
            </p:cNvPr>
            <p:cNvSpPr/>
            <p:nvPr/>
          </p:nvSpPr>
          <p:spPr>
            <a:xfrm rot="14101202">
              <a:off x="5757134" y="8268990"/>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 name="Group 40">
            <a:extLst>
              <a:ext uri="{FF2B5EF4-FFF2-40B4-BE49-F238E27FC236}">
                <a16:creationId xmlns:a16="http://schemas.microsoft.com/office/drawing/2014/main" id="{451F1518-5FD5-34F5-E5B8-450E418346CA}"/>
              </a:ext>
            </a:extLst>
          </p:cNvPr>
          <p:cNvGrpSpPr/>
          <p:nvPr/>
        </p:nvGrpSpPr>
        <p:grpSpPr>
          <a:xfrm>
            <a:off x="7722553" y="683335"/>
            <a:ext cx="937477" cy="1121659"/>
            <a:chOff x="678442" y="1567255"/>
            <a:chExt cx="937477" cy="1121659"/>
          </a:xfrm>
          <a:solidFill>
            <a:schemeClr val="bg1"/>
          </a:solidFill>
        </p:grpSpPr>
        <p:grpSp>
          <p:nvGrpSpPr>
            <p:cNvPr id="42" name="Group 41">
              <a:extLst>
                <a:ext uri="{FF2B5EF4-FFF2-40B4-BE49-F238E27FC236}">
                  <a16:creationId xmlns:a16="http://schemas.microsoft.com/office/drawing/2014/main" id="{25DA23E9-2083-5406-F1EA-37335EC44A9B}"/>
                </a:ext>
              </a:extLst>
            </p:cNvPr>
            <p:cNvGrpSpPr/>
            <p:nvPr/>
          </p:nvGrpSpPr>
          <p:grpSpPr>
            <a:xfrm>
              <a:off x="678442" y="1567255"/>
              <a:ext cx="937477" cy="1121659"/>
              <a:chOff x="2780231" y="3039417"/>
              <a:chExt cx="1162307" cy="1390660"/>
            </a:xfrm>
            <a:grpFill/>
          </p:grpSpPr>
          <p:sp>
            <p:nvSpPr>
              <p:cNvPr id="47" name="Rectangle 46">
                <a:extLst>
                  <a:ext uri="{FF2B5EF4-FFF2-40B4-BE49-F238E27FC236}">
                    <a16:creationId xmlns:a16="http://schemas.microsoft.com/office/drawing/2014/main" id="{B90F7837-9CD0-DED6-3771-61398B91E38D}"/>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lowchart: Stored Data 47">
                <a:extLst>
                  <a:ext uri="{FF2B5EF4-FFF2-40B4-BE49-F238E27FC236}">
                    <a16:creationId xmlns:a16="http://schemas.microsoft.com/office/drawing/2014/main" id="{76C99297-4AC5-9D0D-771A-67AE29EFD51B}"/>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lowchart: Stored Data 48">
                <a:extLst>
                  <a:ext uri="{FF2B5EF4-FFF2-40B4-BE49-F238E27FC236}">
                    <a16:creationId xmlns:a16="http://schemas.microsoft.com/office/drawing/2014/main" id="{868AEC4A-62E3-1775-E6AC-4AFAE07D34CB}"/>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6491B153-7726-1FC1-6079-E8F05CA8F178}"/>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Isosceles Triangle 50">
                <a:extLst>
                  <a:ext uri="{FF2B5EF4-FFF2-40B4-BE49-F238E27FC236}">
                    <a16:creationId xmlns:a16="http://schemas.microsoft.com/office/drawing/2014/main" id="{9E57BADB-3325-12A2-D5D4-FAC7E8ADBB92}"/>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a:extLst>
                <a:ext uri="{FF2B5EF4-FFF2-40B4-BE49-F238E27FC236}">
                  <a16:creationId xmlns:a16="http://schemas.microsoft.com/office/drawing/2014/main" id="{BAEE076D-BC26-8E28-05DE-17337346AC44}"/>
                </a:ext>
              </a:extLst>
            </p:cNvPr>
            <p:cNvGrpSpPr/>
            <p:nvPr/>
          </p:nvGrpSpPr>
          <p:grpSpPr>
            <a:xfrm>
              <a:off x="820591" y="1847754"/>
              <a:ext cx="633925" cy="581856"/>
              <a:chOff x="7619849" y="5297373"/>
              <a:chExt cx="500332" cy="459236"/>
            </a:xfrm>
            <a:grpFill/>
          </p:grpSpPr>
          <p:sp>
            <p:nvSpPr>
              <p:cNvPr id="45" name="Trapezoid 44">
                <a:extLst>
                  <a:ext uri="{FF2B5EF4-FFF2-40B4-BE49-F238E27FC236}">
                    <a16:creationId xmlns:a16="http://schemas.microsoft.com/office/drawing/2014/main" id="{04B18986-C876-D3C7-8FE5-2F48B896B230}"/>
                  </a:ext>
                </a:extLst>
              </p:cNvPr>
              <p:cNvSpPr/>
              <p:nvPr/>
            </p:nvSpPr>
            <p:spPr>
              <a:xfrm>
                <a:off x="7619849" y="5297373"/>
                <a:ext cx="500332" cy="200981"/>
              </a:xfrm>
              <a:prstGeom prst="trapezoi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54F58379-8925-80E6-4D69-E66928F8F14A}"/>
                  </a:ext>
                </a:extLst>
              </p:cNvPr>
              <p:cNvSpPr/>
              <p:nvPr/>
            </p:nvSpPr>
            <p:spPr>
              <a:xfrm>
                <a:off x="7663186" y="5498354"/>
                <a:ext cx="413659" cy="25825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Heart 43">
              <a:extLst>
                <a:ext uri="{FF2B5EF4-FFF2-40B4-BE49-F238E27FC236}">
                  <a16:creationId xmlns:a16="http://schemas.microsoft.com/office/drawing/2014/main" id="{A1B00A53-2D2B-3D76-E142-3FB40CEA5E9E}"/>
                </a:ext>
              </a:extLst>
            </p:cNvPr>
            <p:cNvSpPr/>
            <p:nvPr/>
          </p:nvSpPr>
          <p:spPr>
            <a:xfrm>
              <a:off x="1004668" y="2053550"/>
              <a:ext cx="285023" cy="254645"/>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2" name="Group 51">
            <a:extLst>
              <a:ext uri="{FF2B5EF4-FFF2-40B4-BE49-F238E27FC236}">
                <a16:creationId xmlns:a16="http://schemas.microsoft.com/office/drawing/2014/main" id="{8CA701E2-210C-2892-7137-9314519D3FDB}"/>
              </a:ext>
            </a:extLst>
          </p:cNvPr>
          <p:cNvGrpSpPr/>
          <p:nvPr/>
        </p:nvGrpSpPr>
        <p:grpSpPr>
          <a:xfrm>
            <a:off x="9058726" y="683335"/>
            <a:ext cx="937477" cy="1121659"/>
            <a:chOff x="548251" y="3024358"/>
            <a:chExt cx="937477" cy="1121659"/>
          </a:xfrm>
          <a:solidFill>
            <a:schemeClr val="bg1"/>
          </a:solidFill>
        </p:grpSpPr>
        <p:grpSp>
          <p:nvGrpSpPr>
            <p:cNvPr id="53" name="Group 52">
              <a:extLst>
                <a:ext uri="{FF2B5EF4-FFF2-40B4-BE49-F238E27FC236}">
                  <a16:creationId xmlns:a16="http://schemas.microsoft.com/office/drawing/2014/main" id="{998FE502-CACF-41D3-357F-CFC95F34BBE8}"/>
                </a:ext>
              </a:extLst>
            </p:cNvPr>
            <p:cNvGrpSpPr/>
            <p:nvPr/>
          </p:nvGrpSpPr>
          <p:grpSpPr>
            <a:xfrm>
              <a:off x="548251" y="3024358"/>
              <a:ext cx="937477" cy="1121659"/>
              <a:chOff x="2780231" y="3039417"/>
              <a:chExt cx="1162307" cy="1390660"/>
            </a:xfrm>
            <a:grpFill/>
          </p:grpSpPr>
          <p:sp>
            <p:nvSpPr>
              <p:cNvPr id="63" name="Rectangle 62">
                <a:extLst>
                  <a:ext uri="{FF2B5EF4-FFF2-40B4-BE49-F238E27FC236}">
                    <a16:creationId xmlns:a16="http://schemas.microsoft.com/office/drawing/2014/main" id="{298DB1A0-6CA8-9804-B6D6-645D986F46DF}"/>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lowchart: Stored Data 63">
                <a:extLst>
                  <a:ext uri="{FF2B5EF4-FFF2-40B4-BE49-F238E27FC236}">
                    <a16:creationId xmlns:a16="http://schemas.microsoft.com/office/drawing/2014/main" id="{A7815D0F-0743-39B2-145A-30E52E6DF6B6}"/>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lowchart: Stored Data 64">
                <a:extLst>
                  <a:ext uri="{FF2B5EF4-FFF2-40B4-BE49-F238E27FC236}">
                    <a16:creationId xmlns:a16="http://schemas.microsoft.com/office/drawing/2014/main" id="{794DCB17-94F1-4FB2-A28A-93479FBAB47E}"/>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D0F806E2-D593-57B2-A476-EE6DE5581E06}"/>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Isosceles Triangle 66">
                <a:extLst>
                  <a:ext uri="{FF2B5EF4-FFF2-40B4-BE49-F238E27FC236}">
                    <a16:creationId xmlns:a16="http://schemas.microsoft.com/office/drawing/2014/main" id="{83BF57D2-836F-3C00-8172-7C24F37099FF}"/>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26D45343-B25E-1013-61E8-A87CA10BE563}"/>
                </a:ext>
              </a:extLst>
            </p:cNvPr>
            <p:cNvGrpSpPr/>
            <p:nvPr/>
          </p:nvGrpSpPr>
          <p:grpSpPr>
            <a:xfrm>
              <a:off x="722202" y="3250645"/>
              <a:ext cx="547216" cy="690061"/>
              <a:chOff x="8440399" y="3758191"/>
              <a:chExt cx="648257" cy="817478"/>
            </a:xfrm>
            <a:grpFill/>
          </p:grpSpPr>
          <p:grpSp>
            <p:nvGrpSpPr>
              <p:cNvPr id="55" name="Group 54">
                <a:extLst>
                  <a:ext uri="{FF2B5EF4-FFF2-40B4-BE49-F238E27FC236}">
                    <a16:creationId xmlns:a16="http://schemas.microsoft.com/office/drawing/2014/main" id="{82566056-5AA4-81F0-CC6F-EED25088EDC9}"/>
                  </a:ext>
                </a:extLst>
              </p:cNvPr>
              <p:cNvGrpSpPr/>
              <p:nvPr/>
            </p:nvGrpSpPr>
            <p:grpSpPr>
              <a:xfrm>
                <a:off x="8835207" y="3758191"/>
                <a:ext cx="253449" cy="817478"/>
                <a:chOff x="4045582" y="1684320"/>
                <a:chExt cx="350098" cy="1129211"/>
              </a:xfrm>
              <a:grpFill/>
            </p:grpSpPr>
            <p:sp>
              <p:nvSpPr>
                <p:cNvPr id="61" name="Round Same Side Corner Rectangle 21">
                  <a:extLst>
                    <a:ext uri="{FF2B5EF4-FFF2-40B4-BE49-F238E27FC236}">
                      <a16:creationId xmlns:a16="http://schemas.microsoft.com/office/drawing/2014/main" id="{2FA74F23-3261-3EFB-3B38-DDF19CBEA255}"/>
                    </a:ext>
                  </a:extLst>
                </p:cNvPr>
                <p:cNvSpPr/>
                <p:nvPr/>
              </p:nvSpPr>
              <p:spPr>
                <a:xfrm>
                  <a:off x="4045582" y="2069359"/>
                  <a:ext cx="350098" cy="744172"/>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E4801CA2-C224-DAD3-8AC7-D47E01632606}"/>
                    </a:ext>
                  </a:extLst>
                </p:cNvPr>
                <p:cNvSpPr/>
                <p:nvPr/>
              </p:nvSpPr>
              <p:spPr>
                <a:xfrm>
                  <a:off x="4064379" y="1684320"/>
                  <a:ext cx="328890" cy="32889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86CF8FC-A79E-4CBF-2805-BFDAB3F01FBB}"/>
                  </a:ext>
                </a:extLst>
              </p:cNvPr>
              <p:cNvGrpSpPr/>
              <p:nvPr/>
            </p:nvGrpSpPr>
            <p:grpSpPr>
              <a:xfrm>
                <a:off x="8440399" y="3758191"/>
                <a:ext cx="363228" cy="817478"/>
                <a:chOff x="3000654" y="1516217"/>
                <a:chExt cx="245039" cy="551483"/>
              </a:xfrm>
              <a:grpFill/>
            </p:grpSpPr>
            <p:grpSp>
              <p:nvGrpSpPr>
                <p:cNvPr id="57" name="Group 56">
                  <a:extLst>
                    <a:ext uri="{FF2B5EF4-FFF2-40B4-BE49-F238E27FC236}">
                      <a16:creationId xmlns:a16="http://schemas.microsoft.com/office/drawing/2014/main" id="{09FFBDD9-EFA9-6935-63C8-E69C54BC1656}"/>
                    </a:ext>
                  </a:extLst>
                </p:cNvPr>
                <p:cNvGrpSpPr/>
                <p:nvPr/>
              </p:nvGrpSpPr>
              <p:grpSpPr>
                <a:xfrm>
                  <a:off x="3036509" y="1516217"/>
                  <a:ext cx="172158" cy="551483"/>
                  <a:chOff x="4043172" y="1684320"/>
                  <a:chExt cx="352508" cy="1129211"/>
                </a:xfrm>
                <a:grpFill/>
              </p:grpSpPr>
              <p:sp>
                <p:nvSpPr>
                  <p:cNvPr id="59" name="Round Same Side Corner Rectangle 21">
                    <a:extLst>
                      <a:ext uri="{FF2B5EF4-FFF2-40B4-BE49-F238E27FC236}">
                        <a16:creationId xmlns:a16="http://schemas.microsoft.com/office/drawing/2014/main" id="{55D159FC-B55A-0EB5-E294-55633BD7B673}"/>
                      </a:ext>
                    </a:extLst>
                  </p:cNvPr>
                  <p:cNvSpPr/>
                  <p:nvPr/>
                </p:nvSpPr>
                <p:spPr>
                  <a:xfrm>
                    <a:off x="4045582" y="2069359"/>
                    <a:ext cx="350098" cy="744172"/>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0AD4E6D2-C41A-0109-7948-2C6069861325}"/>
                      </a:ext>
                    </a:extLst>
                  </p:cNvPr>
                  <p:cNvSpPr/>
                  <p:nvPr/>
                </p:nvSpPr>
                <p:spPr>
                  <a:xfrm>
                    <a:off x="4043172" y="1684320"/>
                    <a:ext cx="328891" cy="32889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Flowchart: Manual Operation 57">
                  <a:extLst>
                    <a:ext uri="{FF2B5EF4-FFF2-40B4-BE49-F238E27FC236}">
                      <a16:creationId xmlns:a16="http://schemas.microsoft.com/office/drawing/2014/main" id="{EEC47996-7A89-FDA7-4FF8-8ED4AC02F264}"/>
                    </a:ext>
                  </a:extLst>
                </p:cNvPr>
                <p:cNvSpPr/>
                <p:nvPr/>
              </p:nvSpPr>
              <p:spPr>
                <a:xfrm rot="10800000">
                  <a:off x="3000654" y="1805724"/>
                  <a:ext cx="245039" cy="261975"/>
                </a:xfrm>
                <a:prstGeom prst="flowChartManualOperati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6402536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B55C-C596-6747-496C-1D21477D1D51}"/>
              </a:ext>
            </a:extLst>
          </p:cNvPr>
          <p:cNvSpPr>
            <a:spLocks noGrp="1"/>
          </p:cNvSpPr>
          <p:nvPr>
            <p:ph type="title"/>
          </p:nvPr>
        </p:nvSpPr>
        <p:spPr/>
        <p:txBody>
          <a:bodyPr>
            <a:normAutofit fontScale="90000"/>
          </a:bodyPr>
          <a:lstStyle/>
          <a:p>
            <a:r>
              <a:rPr lang="en-US" dirty="0">
                <a:latin typeface="+mj-lt"/>
              </a:rPr>
              <a:t>Effets potentiels de l'autonomisation économique des familles</a:t>
            </a:r>
          </a:p>
        </p:txBody>
      </p:sp>
      <p:sp>
        <p:nvSpPr>
          <p:cNvPr id="3" name="Arrow: Down 2">
            <a:extLst>
              <a:ext uri="{FF2B5EF4-FFF2-40B4-BE49-F238E27FC236}">
                <a16:creationId xmlns:a16="http://schemas.microsoft.com/office/drawing/2014/main" id="{A6878AB3-AA87-4B50-CF95-917F4B4C363A}"/>
              </a:ext>
            </a:extLst>
          </p:cNvPr>
          <p:cNvSpPr/>
          <p:nvPr/>
        </p:nvSpPr>
        <p:spPr>
          <a:xfrm>
            <a:off x="749300" y="3133165"/>
            <a:ext cx="773430" cy="1051272"/>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8CBC4CB8-1960-F9F1-9EA0-96109D271FAB}"/>
              </a:ext>
            </a:extLst>
          </p:cNvPr>
          <p:cNvSpPr txBox="1"/>
          <p:nvPr/>
        </p:nvSpPr>
        <p:spPr>
          <a:xfrm>
            <a:off x="1948180" y="3133165"/>
            <a:ext cx="3572510" cy="1015663"/>
          </a:xfrm>
          <a:prstGeom prst="rect">
            <a:avLst/>
          </a:prstGeom>
          <a:noFill/>
        </p:spPr>
        <p:txBody>
          <a:bodyPr wrap="square">
            <a:spAutoFit/>
          </a:bodyPr>
          <a:lstStyle/>
          <a:p>
            <a:pPr algn="l"/>
            <a:r>
              <a:rPr lang="en-US" sz="2000" b="0" i="0" u="none" strike="noStrike" baseline="0" dirty="0">
                <a:latin typeface="+mj-lt"/>
                <a:cs typeface="Calibri" panose="020F0502020204030204" pitchFamily="34" charset="0"/>
              </a:rPr>
              <a:t>Réduction de la violence physique à l'égard des enfants de la part des parents ou d'autres personnes s'occupant d'eux</a:t>
            </a:r>
          </a:p>
        </p:txBody>
      </p:sp>
      <p:sp>
        <p:nvSpPr>
          <p:cNvPr id="7" name="Arrow: Down 6">
            <a:extLst>
              <a:ext uri="{FF2B5EF4-FFF2-40B4-BE49-F238E27FC236}">
                <a16:creationId xmlns:a16="http://schemas.microsoft.com/office/drawing/2014/main" id="{A737A2A2-CF22-8446-7FF2-569174328364}"/>
              </a:ext>
            </a:extLst>
          </p:cNvPr>
          <p:cNvSpPr/>
          <p:nvPr/>
        </p:nvSpPr>
        <p:spPr>
          <a:xfrm>
            <a:off x="749300" y="4658281"/>
            <a:ext cx="773430" cy="1051272"/>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D3724094-E420-20D4-BCA0-61C9D50CE651}"/>
              </a:ext>
            </a:extLst>
          </p:cNvPr>
          <p:cNvSpPr txBox="1"/>
          <p:nvPr/>
        </p:nvSpPr>
        <p:spPr>
          <a:xfrm>
            <a:off x="1948180" y="4993295"/>
            <a:ext cx="3572510" cy="707886"/>
          </a:xfrm>
          <a:prstGeom prst="rect">
            <a:avLst/>
          </a:prstGeom>
          <a:noFill/>
        </p:spPr>
        <p:txBody>
          <a:bodyPr wrap="square">
            <a:spAutoFit/>
          </a:bodyPr>
          <a:lstStyle/>
          <a:p>
            <a:pPr algn="l"/>
            <a:r>
              <a:rPr lang="en-US" sz="2000" b="0" i="0" u="none" strike="noStrike" baseline="0" dirty="0">
                <a:latin typeface="+mj-lt"/>
                <a:cs typeface="Calibri" panose="020F0502020204030204" pitchFamily="34" charset="0"/>
              </a:rPr>
              <a:t>Réduction de la violence entre partenaires intimes</a:t>
            </a:r>
          </a:p>
        </p:txBody>
      </p:sp>
      <p:sp>
        <p:nvSpPr>
          <p:cNvPr id="10" name="Arrow: Down 9">
            <a:extLst>
              <a:ext uri="{FF2B5EF4-FFF2-40B4-BE49-F238E27FC236}">
                <a16:creationId xmlns:a16="http://schemas.microsoft.com/office/drawing/2014/main" id="{2C579B66-A41C-A32C-4DC3-5BB6F78AD248}"/>
              </a:ext>
            </a:extLst>
          </p:cNvPr>
          <p:cNvSpPr/>
          <p:nvPr/>
        </p:nvSpPr>
        <p:spPr>
          <a:xfrm>
            <a:off x="6284597" y="1680498"/>
            <a:ext cx="773430" cy="1051272"/>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82F867B-7971-29B4-DD1F-E6B965212E8D}"/>
              </a:ext>
            </a:extLst>
          </p:cNvPr>
          <p:cNvSpPr txBox="1"/>
          <p:nvPr/>
        </p:nvSpPr>
        <p:spPr>
          <a:xfrm>
            <a:off x="7483477" y="1680498"/>
            <a:ext cx="3572510" cy="1015663"/>
          </a:xfrm>
          <a:prstGeom prst="rect">
            <a:avLst/>
          </a:prstGeom>
          <a:noFill/>
        </p:spPr>
        <p:txBody>
          <a:bodyPr wrap="square">
            <a:spAutoFit/>
          </a:bodyPr>
          <a:lstStyle/>
          <a:p>
            <a:pPr algn="l"/>
            <a:r>
              <a:rPr lang="en-US" sz="2000" b="0" i="0" u="none" strike="noStrike" baseline="0" dirty="0">
                <a:latin typeface="+mj-lt"/>
                <a:cs typeface="Calibri" panose="020F0502020204030204" pitchFamily="34" charset="0"/>
              </a:rPr>
              <a:t>Réduction du nombre d'enfants témoins de la violence d'un partenaire intime au sein du foyer</a:t>
            </a:r>
          </a:p>
        </p:txBody>
      </p:sp>
      <p:sp>
        <p:nvSpPr>
          <p:cNvPr id="12" name="Arrow: Down 11">
            <a:extLst>
              <a:ext uri="{FF2B5EF4-FFF2-40B4-BE49-F238E27FC236}">
                <a16:creationId xmlns:a16="http://schemas.microsoft.com/office/drawing/2014/main" id="{37852644-34F7-21AD-77F9-93BF0DD54240}"/>
              </a:ext>
            </a:extLst>
          </p:cNvPr>
          <p:cNvSpPr/>
          <p:nvPr/>
        </p:nvSpPr>
        <p:spPr>
          <a:xfrm>
            <a:off x="6284597" y="3205614"/>
            <a:ext cx="773430" cy="1051272"/>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7A56728-96DB-6F0C-A8E6-CEE48B9A6DF5}"/>
              </a:ext>
            </a:extLst>
          </p:cNvPr>
          <p:cNvSpPr txBox="1"/>
          <p:nvPr/>
        </p:nvSpPr>
        <p:spPr>
          <a:xfrm>
            <a:off x="7483477" y="3205614"/>
            <a:ext cx="3572510" cy="707886"/>
          </a:xfrm>
          <a:prstGeom prst="rect">
            <a:avLst/>
          </a:prstGeom>
          <a:noFill/>
        </p:spPr>
        <p:txBody>
          <a:bodyPr wrap="square">
            <a:spAutoFit/>
          </a:bodyPr>
          <a:lstStyle/>
          <a:p>
            <a:pPr algn="l"/>
            <a:r>
              <a:rPr lang="en-US" sz="2000" b="0" i="0" u="none" strike="noStrike" baseline="0" dirty="0">
                <a:latin typeface="+mj-lt"/>
                <a:cs typeface="Calibri" panose="020F0502020204030204" pitchFamily="34" charset="0"/>
              </a:rPr>
              <a:t>Réduction des mariages précoces et forcés de jeunes filles</a:t>
            </a:r>
          </a:p>
        </p:txBody>
      </p:sp>
      <p:sp>
        <p:nvSpPr>
          <p:cNvPr id="14" name="Arrow: Down 13">
            <a:extLst>
              <a:ext uri="{FF2B5EF4-FFF2-40B4-BE49-F238E27FC236}">
                <a16:creationId xmlns:a16="http://schemas.microsoft.com/office/drawing/2014/main" id="{ADB62E02-B476-E988-B00C-ABC51D3FB48E}"/>
              </a:ext>
            </a:extLst>
          </p:cNvPr>
          <p:cNvSpPr/>
          <p:nvPr/>
        </p:nvSpPr>
        <p:spPr>
          <a:xfrm>
            <a:off x="6284597" y="4700880"/>
            <a:ext cx="773430" cy="1051272"/>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631ACE76-15A6-E11F-323E-CB51963E16B8}"/>
              </a:ext>
            </a:extLst>
          </p:cNvPr>
          <p:cNvSpPr txBox="1"/>
          <p:nvPr/>
        </p:nvSpPr>
        <p:spPr>
          <a:xfrm>
            <a:off x="7483477" y="4700880"/>
            <a:ext cx="3572510" cy="1015663"/>
          </a:xfrm>
          <a:prstGeom prst="rect">
            <a:avLst/>
          </a:prstGeom>
          <a:noFill/>
        </p:spPr>
        <p:txBody>
          <a:bodyPr wrap="square">
            <a:spAutoFit/>
          </a:bodyPr>
          <a:lstStyle/>
          <a:p>
            <a:pPr algn="l"/>
            <a:r>
              <a:rPr lang="en-US" sz="2000" b="0" i="0" u="none" strike="noStrike" baseline="0" dirty="0">
                <a:latin typeface="+mj-lt"/>
                <a:cs typeface="Calibri" panose="020F0502020204030204" pitchFamily="34" charset="0"/>
              </a:rPr>
              <a:t>Augmentation des normes sociales et des attitudes qui désapprouvent la violence entre partenaires intimes</a:t>
            </a:r>
          </a:p>
        </p:txBody>
      </p:sp>
      <p:grpSp>
        <p:nvGrpSpPr>
          <p:cNvPr id="20" name="Group 19">
            <a:extLst>
              <a:ext uri="{FF2B5EF4-FFF2-40B4-BE49-F238E27FC236}">
                <a16:creationId xmlns:a16="http://schemas.microsoft.com/office/drawing/2014/main" id="{AFF98327-21AA-E180-FABB-816A2C0740A4}"/>
              </a:ext>
            </a:extLst>
          </p:cNvPr>
          <p:cNvGrpSpPr/>
          <p:nvPr/>
        </p:nvGrpSpPr>
        <p:grpSpPr>
          <a:xfrm>
            <a:off x="2659161" y="1485104"/>
            <a:ext cx="1455639" cy="1138608"/>
            <a:chOff x="7782406" y="2711084"/>
            <a:chExt cx="2129028" cy="1665337"/>
          </a:xfrm>
          <a:solidFill>
            <a:schemeClr val="accent3">
              <a:lumMod val="75000"/>
            </a:schemeClr>
          </a:solidFill>
        </p:grpSpPr>
        <p:grpSp>
          <p:nvGrpSpPr>
            <p:cNvPr id="21" name="Group 20">
              <a:extLst>
                <a:ext uri="{FF2B5EF4-FFF2-40B4-BE49-F238E27FC236}">
                  <a16:creationId xmlns:a16="http://schemas.microsoft.com/office/drawing/2014/main" id="{A822379C-D895-5289-7489-BAD1FC1B4685}"/>
                </a:ext>
              </a:extLst>
            </p:cNvPr>
            <p:cNvGrpSpPr/>
            <p:nvPr/>
          </p:nvGrpSpPr>
          <p:grpSpPr>
            <a:xfrm>
              <a:off x="7782406" y="3249833"/>
              <a:ext cx="437746" cy="1126588"/>
              <a:chOff x="7856248" y="2409742"/>
              <a:chExt cx="1359139" cy="3497898"/>
            </a:xfrm>
            <a:grpFill/>
          </p:grpSpPr>
          <p:sp>
            <p:nvSpPr>
              <p:cNvPr id="31" name="Round Same Side Corner Rectangle 23">
                <a:extLst>
                  <a:ext uri="{FF2B5EF4-FFF2-40B4-BE49-F238E27FC236}">
                    <a16:creationId xmlns:a16="http://schemas.microsoft.com/office/drawing/2014/main" id="{7483D910-669B-E37A-C3ED-C74175583191}"/>
                  </a:ext>
                </a:extLst>
              </p:cNvPr>
              <p:cNvSpPr/>
              <p:nvPr/>
            </p:nvSpPr>
            <p:spPr>
              <a:xfrm>
                <a:off x="7866215" y="4002301"/>
                <a:ext cx="1343863" cy="190533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491E4E32-5E4C-80FA-B61A-52A765D27569}"/>
                  </a:ext>
                </a:extLst>
              </p:cNvPr>
              <p:cNvSpPr/>
              <p:nvPr/>
            </p:nvSpPr>
            <p:spPr>
              <a:xfrm>
                <a:off x="7856248" y="2409742"/>
                <a:ext cx="1359139" cy="13591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B1617A20-AC9F-4EEE-458C-45C21683BE8A}"/>
                </a:ext>
              </a:extLst>
            </p:cNvPr>
            <p:cNvGrpSpPr/>
            <p:nvPr/>
          </p:nvGrpSpPr>
          <p:grpSpPr>
            <a:xfrm>
              <a:off x="8356147" y="3116198"/>
              <a:ext cx="437746" cy="1260223"/>
              <a:chOff x="7856248" y="2409742"/>
              <a:chExt cx="1359139" cy="3912816"/>
            </a:xfrm>
            <a:grpFill/>
          </p:grpSpPr>
          <p:sp>
            <p:nvSpPr>
              <p:cNvPr id="29" name="Round Same Side Corner Rectangle 23">
                <a:extLst>
                  <a:ext uri="{FF2B5EF4-FFF2-40B4-BE49-F238E27FC236}">
                    <a16:creationId xmlns:a16="http://schemas.microsoft.com/office/drawing/2014/main" id="{78A4B4EB-C67B-295C-79A4-9940735BA9CE}"/>
                  </a:ext>
                </a:extLst>
              </p:cNvPr>
              <p:cNvSpPr/>
              <p:nvPr/>
            </p:nvSpPr>
            <p:spPr>
              <a:xfrm>
                <a:off x="7866215" y="4002302"/>
                <a:ext cx="1343863" cy="232025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61A6A9BE-822D-6F58-0637-2DB6F810B515}"/>
                  </a:ext>
                </a:extLst>
              </p:cNvPr>
              <p:cNvSpPr/>
              <p:nvPr/>
            </p:nvSpPr>
            <p:spPr>
              <a:xfrm>
                <a:off x="7856248" y="2409742"/>
                <a:ext cx="1359139" cy="13591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CF42B15B-34CD-CEA5-A87D-CDCAFD27A829}"/>
                </a:ext>
              </a:extLst>
            </p:cNvPr>
            <p:cNvGrpSpPr/>
            <p:nvPr/>
          </p:nvGrpSpPr>
          <p:grpSpPr>
            <a:xfrm>
              <a:off x="8924230" y="2931003"/>
              <a:ext cx="437746" cy="1445418"/>
              <a:chOff x="7856248" y="2409742"/>
              <a:chExt cx="1359139" cy="4487820"/>
            </a:xfrm>
            <a:grpFill/>
          </p:grpSpPr>
          <p:sp>
            <p:nvSpPr>
              <p:cNvPr id="27" name="Round Same Side Corner Rectangle 23">
                <a:extLst>
                  <a:ext uri="{FF2B5EF4-FFF2-40B4-BE49-F238E27FC236}">
                    <a16:creationId xmlns:a16="http://schemas.microsoft.com/office/drawing/2014/main" id="{BA4A0DDA-DEB4-0891-3919-614EDE25AC38}"/>
                  </a:ext>
                </a:extLst>
              </p:cNvPr>
              <p:cNvSpPr/>
              <p:nvPr/>
            </p:nvSpPr>
            <p:spPr>
              <a:xfrm>
                <a:off x="7866215" y="4002302"/>
                <a:ext cx="1343863" cy="289526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A3EAD0EE-1E1D-797D-5DC1-01FEF1999C50}"/>
                  </a:ext>
                </a:extLst>
              </p:cNvPr>
              <p:cNvSpPr/>
              <p:nvPr/>
            </p:nvSpPr>
            <p:spPr>
              <a:xfrm>
                <a:off x="7856248" y="2409742"/>
                <a:ext cx="1359139" cy="13591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35704228-F112-86BA-EFDF-230E879CB42F}"/>
                </a:ext>
              </a:extLst>
            </p:cNvPr>
            <p:cNvGrpSpPr/>
            <p:nvPr/>
          </p:nvGrpSpPr>
          <p:grpSpPr>
            <a:xfrm>
              <a:off x="9473688" y="2711084"/>
              <a:ext cx="437746" cy="1665337"/>
              <a:chOff x="7856248" y="2409742"/>
              <a:chExt cx="1359139" cy="5170638"/>
            </a:xfrm>
            <a:grpFill/>
          </p:grpSpPr>
          <p:sp>
            <p:nvSpPr>
              <p:cNvPr id="25" name="Round Same Side Corner Rectangle 23">
                <a:extLst>
                  <a:ext uri="{FF2B5EF4-FFF2-40B4-BE49-F238E27FC236}">
                    <a16:creationId xmlns:a16="http://schemas.microsoft.com/office/drawing/2014/main" id="{E32B6509-AB41-512F-87A4-6F09E80D2499}"/>
                  </a:ext>
                </a:extLst>
              </p:cNvPr>
              <p:cNvSpPr/>
              <p:nvPr/>
            </p:nvSpPr>
            <p:spPr>
              <a:xfrm>
                <a:off x="7866215" y="4002302"/>
                <a:ext cx="1343863" cy="3578078"/>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D450B973-6E0B-ADE0-4DB7-0C8E37A73772}"/>
                  </a:ext>
                </a:extLst>
              </p:cNvPr>
              <p:cNvSpPr/>
              <p:nvPr/>
            </p:nvSpPr>
            <p:spPr>
              <a:xfrm>
                <a:off x="7856248" y="2409742"/>
                <a:ext cx="1359139" cy="13591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4206796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cxnSp>
        <p:nvCxnSpPr>
          <p:cNvPr id="259" name="Google Shape;259;p4"/>
          <p:cNvCxnSpPr>
            <a:cxnSpLocks/>
          </p:cNvCxnSpPr>
          <p:nvPr/>
        </p:nvCxnSpPr>
        <p:spPr>
          <a:xfrm flipH="1">
            <a:off x="6395266" y="-20146"/>
            <a:ext cx="1248" cy="5449810"/>
          </a:xfrm>
          <a:prstGeom prst="straightConnector1">
            <a:avLst/>
          </a:prstGeom>
          <a:noFill/>
          <a:ln w="28575" cap="flat" cmpd="sng">
            <a:solidFill>
              <a:schemeClr val="lt1"/>
            </a:solidFill>
            <a:prstDash val="solid"/>
            <a:miter lim="800000"/>
            <a:headEnd type="none" w="sm" len="sm"/>
            <a:tailEnd type="none" w="sm" len="sm"/>
          </a:ln>
        </p:spPr>
      </p:cxnSp>
      <p:sp>
        <p:nvSpPr>
          <p:cNvPr id="260" name="Google Shape;260;p4"/>
          <p:cNvSpPr txBox="1"/>
          <p:nvPr/>
        </p:nvSpPr>
        <p:spPr>
          <a:xfrm>
            <a:off x="6755755" y="3760629"/>
            <a:ext cx="4844557"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Helvetica Neue"/>
              <a:buNone/>
            </a:pPr>
            <a:r>
              <a:rPr lang="en-US" sz="1800" b="1" dirty="0">
                <a:solidFill>
                  <a:schemeClr val="lt1"/>
                </a:solidFill>
                <a:latin typeface="+mj-lt"/>
                <a:ea typeface="Helvetica Neue"/>
                <a:cs typeface="Helvetica Neue"/>
                <a:sym typeface="Helvetica Neue"/>
              </a:rPr>
              <a:t>Techniques de relaxation et d'auto-soins pour soutenir les aidants </a:t>
            </a:r>
          </a:p>
          <a:p>
            <a:pPr marL="0" marR="0" lvl="0" indent="0" algn="l" rtl="0">
              <a:spcBef>
                <a:spcPts val="0"/>
              </a:spcBef>
              <a:spcAft>
                <a:spcPts val="0"/>
              </a:spcAft>
              <a:buClr>
                <a:schemeClr val="lt1"/>
              </a:buClr>
              <a:buSzPts val="1800"/>
              <a:buFont typeface="Helvetica Neue"/>
              <a:buNone/>
            </a:pPr>
            <a:r>
              <a:rPr lang="en-US" sz="1800" i="1" dirty="0">
                <a:solidFill>
                  <a:schemeClr val="lt1"/>
                </a:solidFill>
                <a:latin typeface="+mj-lt"/>
                <a:ea typeface="Helvetica Neue"/>
                <a:cs typeface="Helvetica Neue"/>
                <a:sym typeface="Helvetica Neue"/>
              </a:rPr>
              <a:t>1 heure 20 minutes </a:t>
            </a:r>
            <a:endParaRPr lang="en-US" sz="1800" i="1" dirty="0">
              <a:latin typeface="+mj-lt"/>
            </a:endParaRPr>
          </a:p>
        </p:txBody>
      </p:sp>
      <p:sp>
        <p:nvSpPr>
          <p:cNvPr id="264" name="Google Shape;264;p4"/>
          <p:cNvSpPr txBox="1"/>
          <p:nvPr/>
        </p:nvSpPr>
        <p:spPr>
          <a:xfrm>
            <a:off x="6755755" y="2678330"/>
            <a:ext cx="4847053"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Helvetica Neue"/>
              <a:buNone/>
            </a:pPr>
            <a:r>
              <a:rPr lang="en-US" sz="1800" b="1" dirty="0">
                <a:solidFill>
                  <a:schemeClr val="lt1"/>
                </a:solidFill>
                <a:latin typeface="+mj-lt"/>
                <a:ea typeface="Helvetica Neue"/>
                <a:cs typeface="Helvetica Neue"/>
                <a:sym typeface="Helvetica Neue"/>
              </a:rPr>
              <a:t>Outils de base pour la gestion de l'argent </a:t>
            </a:r>
          </a:p>
          <a:p>
            <a:pPr marL="0" marR="0" lvl="0" indent="0" algn="l" rtl="0">
              <a:spcBef>
                <a:spcPts val="0"/>
              </a:spcBef>
              <a:spcAft>
                <a:spcPts val="0"/>
              </a:spcAft>
              <a:buClr>
                <a:schemeClr val="lt1"/>
              </a:buClr>
              <a:buSzPts val="1800"/>
              <a:buFont typeface="Helvetica Neue"/>
              <a:buNone/>
            </a:pPr>
            <a:r>
              <a:rPr lang="en-US" sz="1800" i="1" dirty="0">
                <a:solidFill>
                  <a:schemeClr val="lt1"/>
                </a:solidFill>
                <a:latin typeface="+mj-lt"/>
                <a:ea typeface="Helvetica Neue"/>
                <a:cs typeface="Helvetica Neue"/>
                <a:sym typeface="Helvetica Neue"/>
              </a:rPr>
              <a:t>1 heure 30 minutes </a:t>
            </a:r>
          </a:p>
        </p:txBody>
      </p:sp>
      <p:sp>
        <p:nvSpPr>
          <p:cNvPr id="266" name="Google Shape;266;p4"/>
          <p:cNvSpPr txBox="1"/>
          <p:nvPr/>
        </p:nvSpPr>
        <p:spPr>
          <a:xfrm>
            <a:off x="6754506" y="5287043"/>
            <a:ext cx="484206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Helvetica Neue"/>
              <a:buNone/>
            </a:pPr>
            <a:r>
              <a:rPr lang="en-US" sz="1800" b="1" dirty="0" err="1">
                <a:solidFill>
                  <a:schemeClr val="lt1"/>
                </a:solidFill>
                <a:latin typeface="+mj-lt"/>
                <a:ea typeface="Helvetica Neue"/>
                <a:cs typeface="Helvetica Neue"/>
                <a:sym typeface="Helvetica Neue"/>
              </a:rPr>
              <a:t>Clôture</a:t>
            </a:r>
            <a:r>
              <a:rPr lang="en-US" sz="1800" b="1" dirty="0">
                <a:solidFill>
                  <a:schemeClr val="lt1"/>
                </a:solidFill>
                <a:latin typeface="+mj-lt"/>
                <a:ea typeface="Helvetica Neue"/>
                <a:cs typeface="Helvetica Neue"/>
                <a:sym typeface="Helvetica Neue"/>
              </a:rPr>
              <a:t> du module</a:t>
            </a:r>
            <a:endParaRPr lang="en-US" sz="1800" dirty="0">
              <a:latin typeface="+mj-lt"/>
            </a:endParaRPr>
          </a:p>
          <a:p>
            <a:pPr marL="0" marR="0" lvl="0" indent="0" algn="l" rtl="0">
              <a:spcBef>
                <a:spcPts val="0"/>
              </a:spcBef>
              <a:spcAft>
                <a:spcPts val="0"/>
              </a:spcAft>
              <a:buClr>
                <a:schemeClr val="lt1"/>
              </a:buClr>
              <a:buSzPts val="1800"/>
              <a:buFont typeface="Helvetica Neue"/>
              <a:buNone/>
            </a:pPr>
            <a:r>
              <a:rPr lang="en-US" sz="1800" i="1" dirty="0">
                <a:solidFill>
                  <a:schemeClr val="lt1"/>
                </a:solidFill>
                <a:latin typeface="+mj-lt"/>
                <a:ea typeface="Helvetica Neue"/>
                <a:cs typeface="Helvetica Neue"/>
                <a:sym typeface="Helvetica Neue"/>
              </a:rPr>
              <a:t>30 minutes</a:t>
            </a:r>
            <a:endParaRPr lang="en-US" sz="1800" i="1" dirty="0">
              <a:solidFill>
                <a:schemeClr val="lt1"/>
              </a:solidFill>
              <a:latin typeface="+mj-lt"/>
              <a:ea typeface="Calibri"/>
              <a:cs typeface="Calibri"/>
              <a:sym typeface="Calibri"/>
            </a:endParaRPr>
          </a:p>
        </p:txBody>
      </p:sp>
      <p:sp>
        <p:nvSpPr>
          <p:cNvPr id="271" name="Google Shape;271;p4"/>
          <p:cNvSpPr/>
          <p:nvPr/>
        </p:nvSpPr>
        <p:spPr>
          <a:xfrm rot="1782986">
            <a:off x="6228093" y="780845"/>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273" name="Google Shape;273;p4"/>
          <p:cNvSpPr/>
          <p:nvPr/>
        </p:nvSpPr>
        <p:spPr>
          <a:xfrm rot="1782986">
            <a:off x="6228093" y="5452280"/>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274" name="Google Shape;274;p4"/>
          <p:cNvSpPr txBox="1">
            <a:spLocks noGrp="1"/>
          </p:cNvSpPr>
          <p:nvPr>
            <p:ph type="title"/>
          </p:nvPr>
        </p:nvSpPr>
        <p:spPr>
          <a:xfrm>
            <a:off x="1028453" y="3198461"/>
            <a:ext cx="4015311" cy="5621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Garamond"/>
              <a:buNone/>
            </a:pPr>
            <a:r>
              <a:rPr lang="en-US" sz="4400" dirty="0"/>
              <a:t>Ordre du jour</a:t>
            </a:r>
            <a:br>
              <a:rPr lang="en-US" sz="4400" dirty="0"/>
            </a:br>
            <a:br>
              <a:rPr lang="en-US" sz="4400" dirty="0"/>
            </a:br>
            <a:r>
              <a:rPr lang="en-US" sz="2500" dirty="0"/>
              <a:t>2/2</a:t>
            </a:r>
            <a:endParaRPr lang="en-US" dirty="0"/>
          </a:p>
        </p:txBody>
      </p:sp>
      <p:sp>
        <p:nvSpPr>
          <p:cNvPr id="8" name="Google Shape;264;p4">
            <a:extLst>
              <a:ext uri="{FF2B5EF4-FFF2-40B4-BE49-F238E27FC236}">
                <a16:creationId xmlns:a16="http://schemas.microsoft.com/office/drawing/2014/main" id="{D797F755-7AAC-0DA0-5BBC-B6FEDE902814}"/>
              </a:ext>
            </a:extLst>
          </p:cNvPr>
          <p:cNvSpPr txBox="1"/>
          <p:nvPr/>
        </p:nvSpPr>
        <p:spPr>
          <a:xfrm>
            <a:off x="6755755" y="1788755"/>
            <a:ext cx="4849549"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Helvetica Neue"/>
              <a:buNone/>
            </a:pPr>
            <a:r>
              <a:rPr lang="en-US" sz="1800" b="1" dirty="0">
                <a:solidFill>
                  <a:schemeClr val="bg1"/>
                </a:solidFill>
                <a:latin typeface="+mj-lt"/>
                <a:ea typeface="Helvetica Neue"/>
                <a:cs typeface="Helvetica Neue"/>
                <a:sym typeface="Helvetica Neue"/>
              </a:rPr>
              <a:t>Renforcer les réseaux de soutien social </a:t>
            </a:r>
          </a:p>
          <a:p>
            <a:pPr marL="0" marR="0" lvl="0" indent="0" algn="l" rtl="0">
              <a:spcBef>
                <a:spcPts val="0"/>
              </a:spcBef>
              <a:spcAft>
                <a:spcPts val="0"/>
              </a:spcAft>
              <a:buClr>
                <a:schemeClr val="lt1"/>
              </a:buClr>
              <a:buSzPts val="1800"/>
              <a:buFont typeface="Helvetica Neue"/>
              <a:buNone/>
            </a:pPr>
            <a:r>
              <a:rPr lang="en-US" sz="1800" i="1" dirty="0">
                <a:solidFill>
                  <a:schemeClr val="bg1"/>
                </a:solidFill>
                <a:latin typeface="+mj-lt"/>
                <a:ea typeface="Helvetica Neue"/>
                <a:cs typeface="Helvetica Neue"/>
                <a:sym typeface="Helvetica Neue"/>
              </a:rPr>
              <a:t>1 heure</a:t>
            </a:r>
          </a:p>
        </p:txBody>
      </p:sp>
      <p:sp>
        <p:nvSpPr>
          <p:cNvPr id="4" name="Google Shape;271;p4">
            <a:extLst>
              <a:ext uri="{FF2B5EF4-FFF2-40B4-BE49-F238E27FC236}">
                <a16:creationId xmlns:a16="http://schemas.microsoft.com/office/drawing/2014/main" id="{680D481F-82FE-0D93-2A5C-6A7E749E1B35}"/>
              </a:ext>
            </a:extLst>
          </p:cNvPr>
          <p:cNvSpPr/>
          <p:nvPr/>
        </p:nvSpPr>
        <p:spPr>
          <a:xfrm rot="1782986">
            <a:off x="6228093" y="3116563"/>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10" name="Google Shape;271;p4">
            <a:extLst>
              <a:ext uri="{FF2B5EF4-FFF2-40B4-BE49-F238E27FC236}">
                <a16:creationId xmlns:a16="http://schemas.microsoft.com/office/drawing/2014/main" id="{22BB3421-A354-D4A3-D3EA-D3315134D8F2}"/>
              </a:ext>
            </a:extLst>
          </p:cNvPr>
          <p:cNvSpPr/>
          <p:nvPr/>
        </p:nvSpPr>
        <p:spPr>
          <a:xfrm rot="1782986">
            <a:off x="6228093" y="1948704"/>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
        <p:nvSpPr>
          <p:cNvPr id="7" name="Google Shape;264;p4">
            <a:extLst>
              <a:ext uri="{FF2B5EF4-FFF2-40B4-BE49-F238E27FC236}">
                <a16:creationId xmlns:a16="http://schemas.microsoft.com/office/drawing/2014/main" id="{F231C62B-C647-8A5F-3121-C1A21AFBCC27}"/>
              </a:ext>
            </a:extLst>
          </p:cNvPr>
          <p:cNvSpPr txBox="1"/>
          <p:nvPr/>
        </p:nvSpPr>
        <p:spPr>
          <a:xfrm>
            <a:off x="6755755" y="640785"/>
            <a:ext cx="4849549"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Helvetica Neue"/>
              <a:buNone/>
            </a:pPr>
            <a:r>
              <a:rPr lang="en-US" sz="1800" b="1" dirty="0">
                <a:solidFill>
                  <a:schemeClr val="bg1"/>
                </a:solidFill>
                <a:latin typeface="+mj-lt"/>
                <a:ea typeface="Helvetica Neue"/>
                <a:cs typeface="Helvetica Neue"/>
                <a:sym typeface="Helvetica Neue"/>
              </a:rPr>
              <a:t>Stratégies de discipline non violente pour les aidants</a:t>
            </a:r>
          </a:p>
          <a:p>
            <a:pPr marL="0" marR="0" lvl="0" indent="0" algn="l" rtl="0">
              <a:spcBef>
                <a:spcPts val="0"/>
              </a:spcBef>
              <a:spcAft>
                <a:spcPts val="0"/>
              </a:spcAft>
              <a:buClr>
                <a:schemeClr val="lt1"/>
              </a:buClr>
              <a:buSzPts val="1800"/>
              <a:buFont typeface="Helvetica Neue"/>
              <a:buNone/>
            </a:pPr>
            <a:r>
              <a:rPr lang="en-US" sz="1800" i="1" dirty="0">
                <a:solidFill>
                  <a:schemeClr val="bg1"/>
                </a:solidFill>
                <a:latin typeface="+mj-lt"/>
                <a:ea typeface="Helvetica Neue"/>
                <a:cs typeface="Helvetica Neue"/>
                <a:sym typeface="Helvetica Neue"/>
              </a:rPr>
              <a:t>1 heure 10 minutes </a:t>
            </a:r>
          </a:p>
        </p:txBody>
      </p:sp>
      <p:sp>
        <p:nvSpPr>
          <p:cNvPr id="11" name="Google Shape;271;p4">
            <a:extLst>
              <a:ext uri="{FF2B5EF4-FFF2-40B4-BE49-F238E27FC236}">
                <a16:creationId xmlns:a16="http://schemas.microsoft.com/office/drawing/2014/main" id="{C6585491-1EAE-E5CF-CBDC-D64801EC3792}"/>
              </a:ext>
            </a:extLst>
          </p:cNvPr>
          <p:cNvSpPr/>
          <p:nvPr/>
        </p:nvSpPr>
        <p:spPr>
          <a:xfrm rot="1782986">
            <a:off x="6228093" y="4284422"/>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mj-lt"/>
              <a:ea typeface="Calibri"/>
              <a:cs typeface="Calibri"/>
              <a:sym typeface="Calibri"/>
            </a:endParaRPr>
          </a:p>
        </p:txBody>
      </p:sp>
    </p:spTree>
    <p:extLst>
      <p:ext uri="{BB962C8B-B14F-4D97-AF65-F5344CB8AC3E}">
        <p14:creationId xmlns:p14="http://schemas.microsoft.com/office/powerpoint/2010/main" val="2581316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25ABCC-7467-B162-603E-E4527523E084}"/>
              </a:ext>
            </a:extLst>
          </p:cNvPr>
          <p:cNvSpPr>
            <a:spLocks noGrp="1"/>
          </p:cNvSpPr>
          <p:nvPr>
            <p:ph type="title"/>
          </p:nvPr>
        </p:nvSpPr>
        <p:spPr/>
        <p:txBody>
          <a:bodyPr/>
          <a:lstStyle/>
          <a:p>
            <a:r>
              <a:rPr lang="en-GB" dirty="0"/>
              <a:t>La boîte à outils Money Matters</a:t>
            </a:r>
            <a:endParaRPr lang="en-US" dirty="0"/>
          </a:p>
        </p:txBody>
      </p:sp>
      <p:pic>
        <p:nvPicPr>
          <p:cNvPr id="4" name="Picture 3">
            <a:extLst>
              <a:ext uri="{FF2B5EF4-FFF2-40B4-BE49-F238E27FC236}">
                <a16:creationId xmlns:a16="http://schemas.microsoft.com/office/drawing/2014/main" id="{A5681AF3-4D7C-C8BA-0947-F047F14A8DD2}"/>
              </a:ext>
            </a:extLst>
          </p:cNvPr>
          <p:cNvPicPr>
            <a:picLocks noChangeAspect="1"/>
          </p:cNvPicPr>
          <p:nvPr/>
        </p:nvPicPr>
        <p:blipFill>
          <a:blip r:embed="rId3"/>
          <a:stretch>
            <a:fillRect/>
          </a:stretch>
        </p:blipFill>
        <p:spPr>
          <a:xfrm>
            <a:off x="2942868" y="1591051"/>
            <a:ext cx="2861527" cy="4042229"/>
          </a:xfrm>
          <a:prstGeom prst="rect">
            <a:avLst/>
          </a:prstGeom>
          <a:ln>
            <a:solidFill>
              <a:schemeClr val="accent3">
                <a:lumMod val="75000"/>
              </a:schemeClr>
            </a:solidFill>
          </a:ln>
        </p:spPr>
      </p:pic>
      <p:pic>
        <p:nvPicPr>
          <p:cNvPr id="9" name="Graphic 8" descr="Coins with solid fill">
            <a:extLst>
              <a:ext uri="{FF2B5EF4-FFF2-40B4-BE49-F238E27FC236}">
                <a16:creationId xmlns:a16="http://schemas.microsoft.com/office/drawing/2014/main" id="{A205B326-36F5-F45A-A1A6-1CAE7356803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11161" y="2995309"/>
            <a:ext cx="2637971" cy="2637971"/>
          </a:xfrm>
          <a:prstGeom prst="rect">
            <a:avLst/>
          </a:prstGeom>
        </p:spPr>
      </p:pic>
      <p:pic>
        <p:nvPicPr>
          <p:cNvPr id="10" name="Graphic 9" descr="Coins with solid fill">
            <a:extLst>
              <a:ext uri="{FF2B5EF4-FFF2-40B4-BE49-F238E27FC236}">
                <a16:creationId xmlns:a16="http://schemas.microsoft.com/office/drawing/2014/main" id="{BE653EB2-2267-277B-86C5-A4EFC485439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8251275" y="2763080"/>
            <a:ext cx="1680029" cy="1680029"/>
          </a:xfrm>
          <a:prstGeom prst="rect">
            <a:avLst/>
          </a:prstGeom>
        </p:spPr>
      </p:pic>
    </p:spTree>
    <p:extLst>
      <p:ext uri="{BB962C8B-B14F-4D97-AF65-F5344CB8AC3E}">
        <p14:creationId xmlns:p14="http://schemas.microsoft.com/office/powerpoint/2010/main" val="11182999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18621-CC44-5ACC-A489-5965CFF7DC92}"/>
              </a:ext>
            </a:extLst>
          </p:cNvPr>
          <p:cNvSpPr>
            <a:spLocks noGrp="1"/>
          </p:cNvSpPr>
          <p:nvPr>
            <p:ph type="title"/>
          </p:nvPr>
        </p:nvSpPr>
        <p:spPr/>
        <p:txBody>
          <a:bodyPr/>
          <a:lstStyle/>
          <a:p>
            <a:r>
              <a:rPr lang="en-US" dirty="0">
                <a:latin typeface="+mj-lt"/>
              </a:rPr>
              <a:t>Que font les outils ? </a:t>
            </a:r>
          </a:p>
        </p:txBody>
      </p:sp>
      <p:grpSp>
        <p:nvGrpSpPr>
          <p:cNvPr id="17" name="Group 16">
            <a:extLst>
              <a:ext uri="{FF2B5EF4-FFF2-40B4-BE49-F238E27FC236}">
                <a16:creationId xmlns:a16="http://schemas.microsoft.com/office/drawing/2014/main" id="{4286551A-F63A-F13B-5767-69210AEBB14A}"/>
              </a:ext>
            </a:extLst>
          </p:cNvPr>
          <p:cNvGrpSpPr/>
          <p:nvPr/>
        </p:nvGrpSpPr>
        <p:grpSpPr>
          <a:xfrm>
            <a:off x="1182154" y="1505552"/>
            <a:ext cx="3778977" cy="3663607"/>
            <a:chOff x="1182154" y="1505552"/>
            <a:chExt cx="3510437" cy="3403265"/>
          </a:xfrm>
        </p:grpSpPr>
        <p:pic>
          <p:nvPicPr>
            <p:cNvPr id="6" name="Graphic 5" descr="Money with solid fill">
              <a:extLst>
                <a:ext uri="{FF2B5EF4-FFF2-40B4-BE49-F238E27FC236}">
                  <a16:creationId xmlns:a16="http://schemas.microsoft.com/office/drawing/2014/main" id="{F714AC41-46F3-88AD-85F8-D73CF3A32A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70215" y="1505552"/>
              <a:ext cx="2522376" cy="2522376"/>
            </a:xfrm>
            <a:prstGeom prst="rect">
              <a:avLst/>
            </a:prstGeom>
          </p:spPr>
        </p:pic>
        <p:grpSp>
          <p:nvGrpSpPr>
            <p:cNvPr id="11" name="Group 10">
              <a:extLst>
                <a:ext uri="{FF2B5EF4-FFF2-40B4-BE49-F238E27FC236}">
                  <a16:creationId xmlns:a16="http://schemas.microsoft.com/office/drawing/2014/main" id="{D6592EDE-8AA3-50BC-C09E-8152BF8685B6}"/>
                </a:ext>
              </a:extLst>
            </p:cNvPr>
            <p:cNvGrpSpPr/>
            <p:nvPr/>
          </p:nvGrpSpPr>
          <p:grpSpPr>
            <a:xfrm rot="19920105">
              <a:off x="1182154" y="4129570"/>
              <a:ext cx="2194778" cy="779247"/>
              <a:chOff x="5757994" y="4945534"/>
              <a:chExt cx="2194778" cy="779247"/>
            </a:xfrm>
            <a:solidFill>
              <a:schemeClr val="accent3">
                <a:lumMod val="60000"/>
                <a:lumOff val="40000"/>
              </a:schemeClr>
            </a:solidFill>
          </p:grpSpPr>
          <p:sp>
            <p:nvSpPr>
              <p:cNvPr id="12" name="Rectangle: Rounded Corners 11">
                <a:extLst>
                  <a:ext uri="{FF2B5EF4-FFF2-40B4-BE49-F238E27FC236}">
                    <a16:creationId xmlns:a16="http://schemas.microsoft.com/office/drawing/2014/main" id="{935A0D74-5A87-12B6-636C-9C3342B29D23}"/>
                  </a:ext>
                </a:extLst>
              </p:cNvPr>
              <p:cNvSpPr/>
              <p:nvPr/>
            </p:nvSpPr>
            <p:spPr>
              <a:xfrm rot="21015201">
                <a:off x="5757994" y="5205772"/>
                <a:ext cx="1063775" cy="5190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5965D6FE-434D-0E10-A690-0D403317E894}"/>
                  </a:ext>
                </a:extLst>
              </p:cNvPr>
              <p:cNvGrpSpPr/>
              <p:nvPr/>
            </p:nvGrpSpPr>
            <p:grpSpPr>
              <a:xfrm rot="16762852">
                <a:off x="7217099" y="4587492"/>
                <a:ext cx="206091" cy="1265255"/>
                <a:chOff x="1282700" y="1709132"/>
                <a:chExt cx="165100" cy="1013598"/>
              </a:xfrm>
              <a:grpFill/>
            </p:grpSpPr>
            <p:sp>
              <p:nvSpPr>
                <p:cNvPr id="15" name="Rectangle 14">
                  <a:extLst>
                    <a:ext uri="{FF2B5EF4-FFF2-40B4-BE49-F238E27FC236}">
                      <a16:creationId xmlns:a16="http://schemas.microsoft.com/office/drawing/2014/main" id="{5685997C-7A38-5FA4-A950-DD4A63DC6294}"/>
                    </a:ext>
                  </a:extLst>
                </p:cNvPr>
                <p:cNvSpPr/>
                <p:nvPr/>
              </p:nvSpPr>
              <p:spPr>
                <a:xfrm>
                  <a:off x="1282700" y="1709132"/>
                  <a:ext cx="165100" cy="86896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a:extLst>
                    <a:ext uri="{FF2B5EF4-FFF2-40B4-BE49-F238E27FC236}">
                      <a16:creationId xmlns:a16="http://schemas.microsoft.com/office/drawing/2014/main" id="{C6E946DC-3F81-8551-57C3-3AF00CC5CAE0}"/>
                    </a:ext>
                  </a:extLst>
                </p:cNvPr>
                <p:cNvSpPr/>
                <p:nvPr/>
              </p:nvSpPr>
              <p:spPr>
                <a:xfrm rot="10800000">
                  <a:off x="1282700" y="2578100"/>
                  <a:ext cx="165100" cy="144630"/>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9A81B885-4ABC-A604-C91F-546443939FCD}"/>
                  </a:ext>
                </a:extLst>
              </p:cNvPr>
              <p:cNvSpPr/>
              <p:nvPr/>
            </p:nvSpPr>
            <p:spPr>
              <a:xfrm>
                <a:off x="6912142" y="4945534"/>
                <a:ext cx="722338" cy="722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E76ACF6F-E361-5428-693F-69991143C4C2}"/>
              </a:ext>
            </a:extLst>
          </p:cNvPr>
          <p:cNvSpPr txBox="1"/>
          <p:nvPr/>
        </p:nvSpPr>
        <p:spPr>
          <a:xfrm>
            <a:off x="5888237" y="1760270"/>
            <a:ext cx="4822371" cy="3970318"/>
          </a:xfrm>
          <a:prstGeom prst="rect">
            <a:avLst/>
          </a:prstGeom>
          <a:noFill/>
        </p:spPr>
        <p:txBody>
          <a:bodyPr wrap="square">
            <a:spAutoFit/>
          </a:bodyPr>
          <a:lstStyle/>
          <a:p>
            <a:r>
              <a:rPr lang="en-US" sz="3600" dirty="0"/>
              <a:t>Soutenir les </a:t>
            </a:r>
            <a:r>
              <a:rPr lang="en-US" sz="3600" dirty="0" err="1"/>
              <a:t>gestionnaires</a:t>
            </a:r>
            <a:r>
              <a:rPr lang="en-US" sz="3600" dirty="0"/>
              <a:t> de </a:t>
            </a:r>
            <a:r>
              <a:rPr lang="en-US" sz="3600" dirty="0" err="1"/>
              <a:t>cas</a:t>
            </a:r>
            <a:r>
              <a:rPr lang="en-US" sz="3600" dirty="0"/>
              <a:t> pour qu'ils aident leurs clients à réfléchir à leurs besoins et habitudes financiers et à les gérer.</a:t>
            </a:r>
          </a:p>
        </p:txBody>
      </p:sp>
    </p:spTree>
    <p:extLst>
      <p:ext uri="{BB962C8B-B14F-4D97-AF65-F5344CB8AC3E}">
        <p14:creationId xmlns:p14="http://schemas.microsoft.com/office/powerpoint/2010/main" val="3897696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5D5653-4549-58D4-8501-6001827FDE10}"/>
              </a:ext>
            </a:extLst>
          </p:cNvPr>
          <p:cNvSpPr>
            <a:spLocks noGrp="1"/>
          </p:cNvSpPr>
          <p:nvPr>
            <p:ph type="title"/>
          </p:nvPr>
        </p:nvSpPr>
        <p:spPr/>
        <p:txBody>
          <a:bodyPr/>
          <a:lstStyle/>
          <a:p>
            <a:r>
              <a:rPr lang="en-US" dirty="0">
                <a:highlight>
                  <a:srgbClr val="FFFF00"/>
                </a:highlight>
                <a:latin typeface="+mj-lt"/>
              </a:rPr>
              <a:t>Types de dépenses des ménages </a:t>
            </a:r>
          </a:p>
        </p:txBody>
      </p:sp>
      <p:sp>
        <p:nvSpPr>
          <p:cNvPr id="2" name="TextBox 1">
            <a:extLst>
              <a:ext uri="{FF2B5EF4-FFF2-40B4-BE49-F238E27FC236}">
                <a16:creationId xmlns:a16="http://schemas.microsoft.com/office/drawing/2014/main" id="{2C62B250-7F84-B3A8-BDD3-7A30B3571AA3}"/>
              </a:ext>
            </a:extLst>
          </p:cNvPr>
          <p:cNvSpPr txBox="1"/>
          <p:nvPr/>
        </p:nvSpPr>
        <p:spPr>
          <a:xfrm>
            <a:off x="1117600" y="3999313"/>
            <a:ext cx="2133600" cy="707886"/>
          </a:xfrm>
          <a:prstGeom prst="rect">
            <a:avLst/>
          </a:prstGeom>
          <a:noFill/>
        </p:spPr>
        <p:txBody>
          <a:bodyPr wrap="square">
            <a:spAutoFit/>
          </a:bodyPr>
          <a:lstStyle/>
          <a:p>
            <a:pPr algn="ctr"/>
            <a:r>
              <a:rPr lang="en-US" sz="2000" dirty="0">
                <a:solidFill>
                  <a:schemeClr val="tx1"/>
                </a:solidFill>
                <a:latin typeface="+mj-lt"/>
                <a:cs typeface="Calibri" panose="020F0502020204030204" pitchFamily="34" charset="0"/>
              </a:rPr>
              <a:t>Dépenses régulières et fixes</a:t>
            </a:r>
          </a:p>
        </p:txBody>
      </p:sp>
      <p:sp>
        <p:nvSpPr>
          <p:cNvPr id="4" name="TextBox 3">
            <a:extLst>
              <a:ext uri="{FF2B5EF4-FFF2-40B4-BE49-F238E27FC236}">
                <a16:creationId xmlns:a16="http://schemas.microsoft.com/office/drawing/2014/main" id="{C3292AFE-BD02-A072-B89A-377635E58885}"/>
              </a:ext>
            </a:extLst>
          </p:cNvPr>
          <p:cNvSpPr txBox="1"/>
          <p:nvPr/>
        </p:nvSpPr>
        <p:spPr>
          <a:xfrm>
            <a:off x="3720120" y="3999313"/>
            <a:ext cx="2133600" cy="1015663"/>
          </a:xfrm>
          <a:prstGeom prst="rect">
            <a:avLst/>
          </a:prstGeom>
          <a:noFill/>
        </p:spPr>
        <p:txBody>
          <a:bodyPr wrap="square">
            <a:spAutoFit/>
          </a:bodyPr>
          <a:lstStyle/>
          <a:p>
            <a:pPr algn="ctr"/>
            <a:r>
              <a:rPr lang="en-US" sz="2000" dirty="0">
                <a:solidFill>
                  <a:schemeClr val="tx1"/>
                </a:solidFill>
                <a:latin typeface="+mj-lt"/>
                <a:cs typeface="Calibri" panose="020F0502020204030204" pitchFamily="34" charset="0"/>
              </a:rPr>
              <a:t>Dépenses régulières et variables</a:t>
            </a:r>
          </a:p>
        </p:txBody>
      </p:sp>
      <p:sp>
        <p:nvSpPr>
          <p:cNvPr id="5" name="TextBox 4">
            <a:extLst>
              <a:ext uri="{FF2B5EF4-FFF2-40B4-BE49-F238E27FC236}">
                <a16:creationId xmlns:a16="http://schemas.microsoft.com/office/drawing/2014/main" id="{626A94B4-541D-3EB4-42DD-FF97E835D7C1}"/>
              </a:ext>
            </a:extLst>
          </p:cNvPr>
          <p:cNvSpPr txBox="1"/>
          <p:nvPr/>
        </p:nvSpPr>
        <p:spPr>
          <a:xfrm>
            <a:off x="6322640" y="3999313"/>
            <a:ext cx="2133600" cy="1015663"/>
          </a:xfrm>
          <a:prstGeom prst="rect">
            <a:avLst/>
          </a:prstGeom>
          <a:noFill/>
        </p:spPr>
        <p:txBody>
          <a:bodyPr wrap="square">
            <a:spAutoFit/>
          </a:bodyPr>
          <a:lstStyle/>
          <a:p>
            <a:pPr algn="ctr"/>
            <a:r>
              <a:rPr lang="en-US" sz="2000" dirty="0">
                <a:solidFill>
                  <a:schemeClr val="tx1"/>
                </a:solidFill>
                <a:latin typeface="+mj-lt"/>
                <a:cs typeface="Calibri" panose="020F0502020204030204" pitchFamily="34" charset="0"/>
              </a:rPr>
              <a:t>Peu fréquents mais prévisibles </a:t>
            </a:r>
          </a:p>
        </p:txBody>
      </p:sp>
      <p:sp>
        <p:nvSpPr>
          <p:cNvPr id="6" name="TextBox 5">
            <a:extLst>
              <a:ext uri="{FF2B5EF4-FFF2-40B4-BE49-F238E27FC236}">
                <a16:creationId xmlns:a16="http://schemas.microsoft.com/office/drawing/2014/main" id="{1BCE5DB6-4CF9-DF97-EFDD-D7B764E4A026}"/>
              </a:ext>
            </a:extLst>
          </p:cNvPr>
          <p:cNvSpPr txBox="1"/>
          <p:nvPr/>
        </p:nvSpPr>
        <p:spPr>
          <a:xfrm>
            <a:off x="8925159" y="3999313"/>
            <a:ext cx="2133600" cy="1015663"/>
          </a:xfrm>
          <a:prstGeom prst="rect">
            <a:avLst/>
          </a:prstGeom>
          <a:noFill/>
        </p:spPr>
        <p:txBody>
          <a:bodyPr wrap="square">
            <a:spAutoFit/>
          </a:bodyPr>
          <a:lstStyle/>
          <a:p>
            <a:pPr algn="ctr"/>
            <a:r>
              <a:rPr lang="en-US" sz="2000" dirty="0">
                <a:solidFill>
                  <a:schemeClr val="tx1"/>
                </a:solidFill>
                <a:latin typeface="+mj-lt"/>
                <a:cs typeface="Calibri" panose="020F0502020204030204" pitchFamily="34" charset="0"/>
              </a:rPr>
              <a:t>Dépenses de choc et dépenses imprévues</a:t>
            </a:r>
          </a:p>
        </p:txBody>
      </p:sp>
      <p:grpSp>
        <p:nvGrpSpPr>
          <p:cNvPr id="9" name="Group 8">
            <a:extLst>
              <a:ext uri="{FF2B5EF4-FFF2-40B4-BE49-F238E27FC236}">
                <a16:creationId xmlns:a16="http://schemas.microsoft.com/office/drawing/2014/main" id="{7A9378FA-DC4E-570C-70A5-8E1294524017}"/>
              </a:ext>
            </a:extLst>
          </p:cNvPr>
          <p:cNvGrpSpPr/>
          <p:nvPr/>
        </p:nvGrpSpPr>
        <p:grpSpPr>
          <a:xfrm>
            <a:off x="1532195" y="2338717"/>
            <a:ext cx="1270806" cy="1166418"/>
            <a:chOff x="7619852" y="5297375"/>
            <a:chExt cx="500332" cy="459234"/>
          </a:xfrm>
          <a:solidFill>
            <a:schemeClr val="accent3">
              <a:lumMod val="75000"/>
            </a:schemeClr>
          </a:solidFill>
        </p:grpSpPr>
        <p:sp>
          <p:nvSpPr>
            <p:cNvPr id="7" name="Trapezoid 6">
              <a:extLst>
                <a:ext uri="{FF2B5EF4-FFF2-40B4-BE49-F238E27FC236}">
                  <a16:creationId xmlns:a16="http://schemas.microsoft.com/office/drawing/2014/main" id="{18279A40-A600-075E-261E-102252985EE6}"/>
                </a:ext>
              </a:extLst>
            </p:cNvPr>
            <p:cNvSpPr/>
            <p:nvPr/>
          </p:nvSpPr>
          <p:spPr>
            <a:xfrm>
              <a:off x="7619852" y="5297375"/>
              <a:ext cx="500332" cy="200981"/>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BA8BDB8-8442-C0DF-905B-6E26F38F13CD}"/>
                </a:ext>
              </a:extLst>
            </p:cNvPr>
            <p:cNvSpPr/>
            <p:nvPr/>
          </p:nvSpPr>
          <p:spPr>
            <a:xfrm>
              <a:off x="7663186" y="5498354"/>
              <a:ext cx="413659" cy="2582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Graphic 10" descr="Bowl with solid fill">
            <a:extLst>
              <a:ext uri="{FF2B5EF4-FFF2-40B4-BE49-F238E27FC236}">
                <a16:creationId xmlns:a16="http://schemas.microsoft.com/office/drawing/2014/main" id="{165F21D6-8D92-22F7-51C9-EFA02977F7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47277" y="2656118"/>
            <a:ext cx="1051694" cy="1051694"/>
          </a:xfrm>
          <a:prstGeom prst="rect">
            <a:avLst/>
          </a:prstGeom>
        </p:spPr>
      </p:pic>
      <p:pic>
        <p:nvPicPr>
          <p:cNvPr id="13" name="Graphic 12" descr="Banana with solid fill">
            <a:extLst>
              <a:ext uri="{FF2B5EF4-FFF2-40B4-BE49-F238E27FC236}">
                <a16:creationId xmlns:a16="http://schemas.microsoft.com/office/drawing/2014/main" id="{2F4DA75D-66C6-810B-DA77-6BE617F31C1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10859" y="2060292"/>
            <a:ext cx="1051694" cy="1051694"/>
          </a:xfrm>
          <a:prstGeom prst="rect">
            <a:avLst/>
          </a:prstGeom>
        </p:spPr>
      </p:pic>
      <p:pic>
        <p:nvPicPr>
          <p:cNvPr id="15" name="Graphic 14" descr="Tax with solid fill">
            <a:extLst>
              <a:ext uri="{FF2B5EF4-FFF2-40B4-BE49-F238E27FC236}">
                <a16:creationId xmlns:a16="http://schemas.microsoft.com/office/drawing/2014/main" id="{E8FB34EC-5A53-E74E-B826-015042F3C87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93030" y="2079824"/>
            <a:ext cx="1610132" cy="1610132"/>
          </a:xfrm>
          <a:prstGeom prst="rect">
            <a:avLst/>
          </a:prstGeom>
        </p:spPr>
      </p:pic>
      <p:pic>
        <p:nvPicPr>
          <p:cNvPr id="17" name="Graphic 16" descr="Medicine with solid fill">
            <a:extLst>
              <a:ext uri="{FF2B5EF4-FFF2-40B4-BE49-F238E27FC236}">
                <a16:creationId xmlns:a16="http://schemas.microsoft.com/office/drawing/2014/main" id="{F11A6709-2636-C9F2-1A3C-035868C5721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242495" y="2164465"/>
            <a:ext cx="1519580" cy="1519580"/>
          </a:xfrm>
          <a:prstGeom prst="rect">
            <a:avLst/>
          </a:prstGeom>
        </p:spPr>
      </p:pic>
    </p:spTree>
    <p:extLst>
      <p:ext uri="{BB962C8B-B14F-4D97-AF65-F5344CB8AC3E}">
        <p14:creationId xmlns:p14="http://schemas.microsoft.com/office/powerpoint/2010/main" val="25779446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D7BEA-18D9-66BA-1D97-CC3BC689F4B3}"/>
              </a:ext>
            </a:extLst>
          </p:cNvPr>
          <p:cNvSpPr>
            <a:spLocks noGrp="1"/>
          </p:cNvSpPr>
          <p:nvPr>
            <p:ph type="title"/>
          </p:nvPr>
        </p:nvSpPr>
        <p:spPr/>
        <p:txBody>
          <a:bodyPr/>
          <a:lstStyle/>
          <a:p>
            <a:r>
              <a:rPr lang="en-US" dirty="0">
                <a:highlight>
                  <a:srgbClr val="FFFF00"/>
                </a:highlight>
                <a:latin typeface="+mj-lt"/>
              </a:rPr>
              <a:t>Quand utiliser ces outils ?</a:t>
            </a:r>
          </a:p>
        </p:txBody>
      </p:sp>
      <p:sp>
        <p:nvSpPr>
          <p:cNvPr id="5" name="TextBox 4">
            <a:extLst>
              <a:ext uri="{FF2B5EF4-FFF2-40B4-BE49-F238E27FC236}">
                <a16:creationId xmlns:a16="http://schemas.microsoft.com/office/drawing/2014/main" id="{8818A865-AC62-67D6-220B-E023D13474F4}"/>
              </a:ext>
            </a:extLst>
          </p:cNvPr>
          <p:cNvSpPr txBox="1"/>
          <p:nvPr/>
        </p:nvSpPr>
        <p:spPr>
          <a:xfrm>
            <a:off x="921138" y="2973073"/>
            <a:ext cx="4661158" cy="3170099"/>
          </a:xfrm>
          <a:prstGeom prst="rect">
            <a:avLst/>
          </a:prstGeom>
          <a:noFill/>
        </p:spPr>
        <p:txBody>
          <a:bodyPr wrap="square">
            <a:spAutoFit/>
          </a:bodyPr>
          <a:lstStyle/>
          <a:p>
            <a:r>
              <a:rPr lang="en-US" sz="2000" b="1" dirty="0">
                <a:solidFill>
                  <a:schemeClr val="tx1"/>
                </a:solidFill>
                <a:latin typeface="+mj-lt"/>
                <a:cs typeface="Calibri" panose="020F0502020204030204" pitchFamily="34" charset="0"/>
              </a:rPr>
              <a:t>Dans les contextes où les clients ont accès à la AEB :</a:t>
            </a:r>
            <a:endParaRPr lang="en-US" sz="2000" dirty="0">
              <a:solidFill>
                <a:schemeClr val="tx1"/>
              </a:solidFill>
              <a:latin typeface="+mj-lt"/>
              <a:cs typeface="Calibri" panose="020F0502020204030204" pitchFamily="34" charset="0"/>
            </a:endParaRPr>
          </a:p>
          <a:p>
            <a:pPr marL="285750" lvl="0" indent="-285750">
              <a:buFont typeface="Arial" panose="020B0604020202020204" pitchFamily="34" charset="0"/>
              <a:buChar char="•"/>
            </a:pPr>
            <a:r>
              <a:rPr lang="en-US" sz="2000" dirty="0">
                <a:solidFill>
                  <a:schemeClr val="tx1"/>
                </a:solidFill>
                <a:latin typeface="+mj-lt"/>
                <a:cs typeface="Calibri" panose="020F0502020204030204" pitchFamily="34" charset="0"/>
              </a:rPr>
              <a:t>Avant le début de </a:t>
            </a:r>
            <a:r>
              <a:rPr lang="en-US" sz="2000" dirty="0" err="1">
                <a:solidFill>
                  <a:schemeClr val="tx1"/>
                </a:solidFill>
                <a:latin typeface="+mj-lt"/>
                <a:cs typeface="Calibri" panose="020F0502020204030204" pitchFamily="34" charset="0"/>
              </a:rPr>
              <a:t>l’AEB</a:t>
            </a:r>
            <a:endParaRPr lang="en-US" sz="2000" dirty="0">
              <a:solidFill>
                <a:schemeClr val="tx1"/>
              </a:solidFill>
              <a:latin typeface="+mj-lt"/>
              <a:cs typeface="Calibri" panose="020F0502020204030204" pitchFamily="34" charset="0"/>
            </a:endParaRPr>
          </a:p>
          <a:p>
            <a:pPr marL="285750" indent="-285750">
              <a:buFont typeface="Arial" panose="020B0604020202020204" pitchFamily="34" charset="0"/>
              <a:buChar char="•"/>
            </a:pPr>
            <a:r>
              <a:rPr lang="en-US" sz="2000" dirty="0">
                <a:solidFill>
                  <a:schemeClr val="tx1"/>
                </a:solidFill>
                <a:latin typeface="+mj-lt"/>
                <a:cs typeface="Calibri" panose="020F0502020204030204" pitchFamily="34" charset="0"/>
              </a:rPr>
              <a:t>Une fois juste après le début de L’AEB</a:t>
            </a:r>
          </a:p>
          <a:p>
            <a:pPr marL="285750" lvl="0" indent="-285750">
              <a:buFont typeface="Arial" panose="020B0604020202020204" pitchFamily="34" charset="0"/>
              <a:buChar char="•"/>
            </a:pPr>
            <a:r>
              <a:rPr lang="en-US" sz="2000" dirty="0">
                <a:solidFill>
                  <a:schemeClr val="tx1"/>
                </a:solidFill>
                <a:latin typeface="+mj-lt"/>
                <a:cs typeface="Calibri" panose="020F0502020204030204" pitchFamily="34" charset="0"/>
              </a:rPr>
              <a:t>À intervalles réguliers pendant toute la durée de </a:t>
            </a:r>
            <a:r>
              <a:rPr lang="en-US" sz="2000" dirty="0" err="1">
                <a:solidFill>
                  <a:schemeClr val="tx1"/>
                </a:solidFill>
                <a:latin typeface="+mj-lt"/>
                <a:cs typeface="Calibri" panose="020F0502020204030204" pitchFamily="34" charset="0"/>
              </a:rPr>
              <a:t>l’AEB</a:t>
            </a:r>
            <a:endParaRPr lang="en-US" sz="2000" dirty="0">
              <a:solidFill>
                <a:schemeClr val="tx1"/>
              </a:solidFill>
              <a:latin typeface="+mj-lt"/>
              <a:cs typeface="Calibri" panose="020F0502020204030204" pitchFamily="34" charset="0"/>
            </a:endParaRPr>
          </a:p>
          <a:p>
            <a:pPr marL="285750" lvl="0" indent="-285750">
              <a:buFont typeface="Arial" panose="020B0604020202020204" pitchFamily="34" charset="0"/>
              <a:buChar char="•"/>
            </a:pPr>
            <a:r>
              <a:rPr lang="en-US" sz="2000" dirty="0">
                <a:solidFill>
                  <a:schemeClr val="tx1"/>
                </a:solidFill>
                <a:latin typeface="+mj-lt"/>
                <a:cs typeface="Calibri" panose="020F0502020204030204" pitchFamily="34" charset="0"/>
              </a:rPr>
              <a:t>Avant la fin de </a:t>
            </a:r>
            <a:r>
              <a:rPr lang="en-US" sz="2000" dirty="0" err="1">
                <a:solidFill>
                  <a:schemeClr val="tx1"/>
                </a:solidFill>
                <a:latin typeface="+mj-lt"/>
                <a:cs typeface="Calibri" panose="020F0502020204030204" pitchFamily="34" charset="0"/>
              </a:rPr>
              <a:t>l’AEB</a:t>
            </a:r>
            <a:endParaRPr lang="en-US" sz="2000" dirty="0">
              <a:solidFill>
                <a:schemeClr val="tx1"/>
              </a:solidFill>
              <a:latin typeface="+mj-lt"/>
              <a:cs typeface="Calibri" panose="020F0502020204030204" pitchFamily="34" charset="0"/>
            </a:endParaRPr>
          </a:p>
          <a:p>
            <a:pPr marL="285750" lvl="0" indent="-285750">
              <a:buFont typeface="Arial" panose="020B0604020202020204" pitchFamily="34" charset="0"/>
              <a:buChar char="•"/>
            </a:pPr>
            <a:r>
              <a:rPr lang="en-US" sz="2000" dirty="0">
                <a:solidFill>
                  <a:schemeClr val="tx1"/>
                </a:solidFill>
                <a:latin typeface="+mj-lt"/>
                <a:cs typeface="Calibri" panose="020F0502020204030204" pitchFamily="34" charset="0"/>
              </a:rPr>
              <a:t>Une dernière fois après la fin de </a:t>
            </a:r>
            <a:r>
              <a:rPr lang="en-US" sz="2000" dirty="0" err="1">
                <a:solidFill>
                  <a:schemeClr val="tx1"/>
                </a:solidFill>
                <a:latin typeface="+mj-lt"/>
                <a:cs typeface="Calibri" panose="020F0502020204030204" pitchFamily="34" charset="0"/>
              </a:rPr>
              <a:t>l’AEB</a:t>
            </a:r>
            <a:endParaRPr lang="en-US" sz="2000" dirty="0">
              <a:solidFill>
                <a:schemeClr val="tx1"/>
              </a:solidFill>
              <a:latin typeface="+mj-lt"/>
              <a:cs typeface="Calibri" panose="020F0502020204030204" pitchFamily="34" charset="0"/>
            </a:endParaRPr>
          </a:p>
        </p:txBody>
      </p:sp>
      <p:sp>
        <p:nvSpPr>
          <p:cNvPr id="6" name="TextBox 5">
            <a:extLst>
              <a:ext uri="{FF2B5EF4-FFF2-40B4-BE49-F238E27FC236}">
                <a16:creationId xmlns:a16="http://schemas.microsoft.com/office/drawing/2014/main" id="{3BEC9701-1465-0FB9-1DD4-8C90B7417BAE}"/>
              </a:ext>
            </a:extLst>
          </p:cNvPr>
          <p:cNvSpPr txBox="1"/>
          <p:nvPr/>
        </p:nvSpPr>
        <p:spPr>
          <a:xfrm>
            <a:off x="6516915" y="2973073"/>
            <a:ext cx="4661158" cy="2246769"/>
          </a:xfrm>
          <a:prstGeom prst="rect">
            <a:avLst/>
          </a:prstGeom>
          <a:noFill/>
        </p:spPr>
        <p:txBody>
          <a:bodyPr wrap="square">
            <a:spAutoFit/>
          </a:bodyPr>
          <a:lstStyle/>
          <a:p>
            <a:pPr lvl="0"/>
            <a:r>
              <a:rPr lang="en-US" sz="2000" b="1" dirty="0">
                <a:solidFill>
                  <a:schemeClr val="tx1"/>
                </a:solidFill>
                <a:latin typeface="+mj-lt"/>
                <a:cs typeface="Calibri" panose="020F0502020204030204" pitchFamily="34" charset="0"/>
              </a:rPr>
              <a:t>Dans les contextes où il n'y a pas </a:t>
            </a:r>
            <a:r>
              <a:rPr lang="en-US" sz="2000" b="1" dirty="0" err="1">
                <a:solidFill>
                  <a:schemeClr val="tx1"/>
                </a:solidFill>
                <a:latin typeface="+mj-lt"/>
                <a:cs typeface="Calibri" panose="020F0502020204030204" pitchFamily="34" charset="0"/>
              </a:rPr>
              <a:t>d’AEB</a:t>
            </a:r>
            <a:r>
              <a:rPr lang="en-US" sz="2000" b="1" dirty="0">
                <a:solidFill>
                  <a:schemeClr val="tx1"/>
                </a:solidFill>
                <a:latin typeface="+mj-lt"/>
                <a:cs typeface="Calibri" panose="020F0502020204030204" pitchFamily="34" charset="0"/>
              </a:rPr>
              <a:t>, mais où les clients souhaitent être aidés dans la gestion de leur argent : </a:t>
            </a:r>
          </a:p>
          <a:p>
            <a:pPr marL="342900" lvl="0" indent="-342900">
              <a:buFont typeface="Arial" panose="020B0604020202020204" pitchFamily="34" charset="0"/>
              <a:buChar char="•"/>
            </a:pPr>
            <a:r>
              <a:rPr lang="en-US" sz="2000" dirty="0">
                <a:solidFill>
                  <a:schemeClr val="tx1"/>
                </a:solidFill>
                <a:latin typeface="+mj-lt"/>
                <a:cs typeface="Calibri" panose="020F0502020204030204" pitchFamily="34" charset="0"/>
              </a:rPr>
              <a:t>À tout moment, en fonction des préférences et de la disponibilité du client. </a:t>
            </a:r>
          </a:p>
        </p:txBody>
      </p:sp>
      <p:grpSp>
        <p:nvGrpSpPr>
          <p:cNvPr id="12" name="Group 11">
            <a:extLst>
              <a:ext uri="{FF2B5EF4-FFF2-40B4-BE49-F238E27FC236}">
                <a16:creationId xmlns:a16="http://schemas.microsoft.com/office/drawing/2014/main" id="{29A3AA12-EF4C-6F7E-10C0-C785D72FBEC7}"/>
              </a:ext>
            </a:extLst>
          </p:cNvPr>
          <p:cNvGrpSpPr/>
          <p:nvPr/>
        </p:nvGrpSpPr>
        <p:grpSpPr>
          <a:xfrm>
            <a:off x="838200" y="1490294"/>
            <a:ext cx="4836886" cy="1045846"/>
            <a:chOff x="838200" y="2529114"/>
            <a:chExt cx="10323286" cy="2232131"/>
          </a:xfrm>
        </p:grpSpPr>
        <p:cxnSp>
          <p:nvCxnSpPr>
            <p:cNvPr id="3" name="Straight Arrow Connector 2">
              <a:extLst>
                <a:ext uri="{FF2B5EF4-FFF2-40B4-BE49-F238E27FC236}">
                  <a16:creationId xmlns:a16="http://schemas.microsoft.com/office/drawing/2014/main" id="{FB415542-F7ED-1192-75FD-3F3146BDE348}"/>
                </a:ext>
              </a:extLst>
            </p:cNvPr>
            <p:cNvCxnSpPr>
              <a:cxnSpLocks/>
            </p:cNvCxnSpPr>
            <p:nvPr/>
          </p:nvCxnSpPr>
          <p:spPr>
            <a:xfrm>
              <a:off x="838200" y="2775857"/>
              <a:ext cx="10323286" cy="0"/>
            </a:xfrm>
            <a:prstGeom prst="straightConnector1">
              <a:avLst/>
            </a:prstGeom>
            <a:ln w="38100">
              <a:solidFill>
                <a:schemeClr val="accent3">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9BC8A32-44E5-C36A-4A9B-388BFC88B2C1}"/>
                </a:ext>
              </a:extLst>
            </p:cNvPr>
            <p:cNvSpPr/>
            <p:nvPr/>
          </p:nvSpPr>
          <p:spPr>
            <a:xfrm>
              <a:off x="2830286" y="2529114"/>
              <a:ext cx="6691085" cy="493486"/>
            </a:xfrm>
            <a:prstGeom prst="rect">
              <a:avLst/>
            </a:prstGeom>
            <a:solidFill>
              <a:schemeClr val="bg1"/>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3">
                      <a:lumMod val="75000"/>
                    </a:schemeClr>
                  </a:solidFill>
                </a:rPr>
                <a:t>AEB</a:t>
              </a:r>
            </a:p>
          </p:txBody>
        </p:sp>
        <p:sp>
          <p:nvSpPr>
            <p:cNvPr id="7" name="Rectangle 6">
              <a:extLst>
                <a:ext uri="{FF2B5EF4-FFF2-40B4-BE49-F238E27FC236}">
                  <a16:creationId xmlns:a16="http://schemas.microsoft.com/office/drawing/2014/main" id="{227192C7-9B68-F13A-E575-B10ABBAAFAA0}"/>
                </a:ext>
              </a:extLst>
            </p:cNvPr>
            <p:cNvSpPr/>
            <p:nvPr/>
          </p:nvSpPr>
          <p:spPr>
            <a:xfrm>
              <a:off x="1132116" y="3708401"/>
              <a:ext cx="1132114" cy="105284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8" name="Rectangle 7">
              <a:extLst>
                <a:ext uri="{FF2B5EF4-FFF2-40B4-BE49-F238E27FC236}">
                  <a16:creationId xmlns:a16="http://schemas.microsoft.com/office/drawing/2014/main" id="{BF8C13C4-686C-85D5-0C14-38E2ACCD4A9F}"/>
                </a:ext>
              </a:extLst>
            </p:cNvPr>
            <p:cNvSpPr/>
            <p:nvPr/>
          </p:nvSpPr>
          <p:spPr>
            <a:xfrm>
              <a:off x="2489200" y="3708402"/>
              <a:ext cx="1132114" cy="105284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9" name="Rectangle 8">
              <a:extLst>
                <a:ext uri="{FF2B5EF4-FFF2-40B4-BE49-F238E27FC236}">
                  <a16:creationId xmlns:a16="http://schemas.microsoft.com/office/drawing/2014/main" id="{AC2861FD-309F-F2A8-B976-D967EB1DD811}"/>
                </a:ext>
              </a:extLst>
            </p:cNvPr>
            <p:cNvSpPr/>
            <p:nvPr/>
          </p:nvSpPr>
          <p:spPr>
            <a:xfrm>
              <a:off x="3857174" y="3708402"/>
              <a:ext cx="4296223" cy="105284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10" name="Rectangle 9">
              <a:extLst>
                <a:ext uri="{FF2B5EF4-FFF2-40B4-BE49-F238E27FC236}">
                  <a16:creationId xmlns:a16="http://schemas.microsoft.com/office/drawing/2014/main" id="{AA2B8E39-E7A5-87F7-922B-A05A66FEC922}"/>
                </a:ext>
              </a:extLst>
            </p:cNvPr>
            <p:cNvSpPr/>
            <p:nvPr/>
          </p:nvSpPr>
          <p:spPr>
            <a:xfrm>
              <a:off x="8389257" y="3708402"/>
              <a:ext cx="1132114" cy="105284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11" name="Rectangle 10">
              <a:extLst>
                <a:ext uri="{FF2B5EF4-FFF2-40B4-BE49-F238E27FC236}">
                  <a16:creationId xmlns:a16="http://schemas.microsoft.com/office/drawing/2014/main" id="{D1503F7D-D246-EC47-FFB0-5A31F444E19D}"/>
                </a:ext>
              </a:extLst>
            </p:cNvPr>
            <p:cNvSpPr/>
            <p:nvPr/>
          </p:nvSpPr>
          <p:spPr>
            <a:xfrm>
              <a:off x="9757231" y="3708400"/>
              <a:ext cx="1132114" cy="105284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grpSp>
      <p:cxnSp>
        <p:nvCxnSpPr>
          <p:cNvPr id="14" name="Straight Arrow Connector 13">
            <a:extLst>
              <a:ext uri="{FF2B5EF4-FFF2-40B4-BE49-F238E27FC236}">
                <a16:creationId xmlns:a16="http://schemas.microsoft.com/office/drawing/2014/main" id="{A58B4950-BA9A-0213-8B21-D18A425F82F9}"/>
              </a:ext>
            </a:extLst>
          </p:cNvPr>
          <p:cNvCxnSpPr>
            <a:cxnSpLocks/>
          </p:cNvCxnSpPr>
          <p:nvPr/>
        </p:nvCxnSpPr>
        <p:spPr>
          <a:xfrm>
            <a:off x="6429051" y="1605904"/>
            <a:ext cx="4836886" cy="0"/>
          </a:xfrm>
          <a:prstGeom prst="straightConnector1">
            <a:avLst/>
          </a:prstGeom>
          <a:ln w="38100">
            <a:solidFill>
              <a:schemeClr val="accent3">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F14D1F85-C683-3230-8EAB-C820810ADA63}"/>
              </a:ext>
            </a:extLst>
          </p:cNvPr>
          <p:cNvSpPr/>
          <p:nvPr/>
        </p:nvSpPr>
        <p:spPr>
          <a:xfrm>
            <a:off x="6566763" y="2042840"/>
            <a:ext cx="530442" cy="4933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17" name="Rectangle 16">
            <a:extLst>
              <a:ext uri="{FF2B5EF4-FFF2-40B4-BE49-F238E27FC236}">
                <a16:creationId xmlns:a16="http://schemas.microsoft.com/office/drawing/2014/main" id="{AB617641-4D07-6588-46D3-74A6A3602BD7}"/>
              </a:ext>
            </a:extLst>
          </p:cNvPr>
          <p:cNvSpPr/>
          <p:nvPr/>
        </p:nvSpPr>
        <p:spPr>
          <a:xfrm>
            <a:off x="7240300" y="2042840"/>
            <a:ext cx="530442" cy="4933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19" name="Rectangle 18">
            <a:extLst>
              <a:ext uri="{FF2B5EF4-FFF2-40B4-BE49-F238E27FC236}">
                <a16:creationId xmlns:a16="http://schemas.microsoft.com/office/drawing/2014/main" id="{2F4963B3-1275-1765-1C41-FA6B656C1F99}"/>
              </a:ext>
            </a:extLst>
          </p:cNvPr>
          <p:cNvSpPr/>
          <p:nvPr/>
        </p:nvSpPr>
        <p:spPr>
          <a:xfrm>
            <a:off x="9934448" y="2042840"/>
            <a:ext cx="530442" cy="4933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20" name="Rectangle 19">
            <a:extLst>
              <a:ext uri="{FF2B5EF4-FFF2-40B4-BE49-F238E27FC236}">
                <a16:creationId xmlns:a16="http://schemas.microsoft.com/office/drawing/2014/main" id="{2C7B93C6-E95C-F525-DD5C-6880546F1A67}"/>
              </a:ext>
            </a:extLst>
          </p:cNvPr>
          <p:cNvSpPr/>
          <p:nvPr/>
        </p:nvSpPr>
        <p:spPr>
          <a:xfrm>
            <a:off x="10607986" y="2042839"/>
            <a:ext cx="530442" cy="4933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21" name="Rectangle 20">
            <a:extLst>
              <a:ext uri="{FF2B5EF4-FFF2-40B4-BE49-F238E27FC236}">
                <a16:creationId xmlns:a16="http://schemas.microsoft.com/office/drawing/2014/main" id="{37E44CCA-8684-574E-04B7-F1EE699ADD4E}"/>
              </a:ext>
            </a:extLst>
          </p:cNvPr>
          <p:cNvSpPr/>
          <p:nvPr/>
        </p:nvSpPr>
        <p:spPr>
          <a:xfrm>
            <a:off x="7913837" y="2042840"/>
            <a:ext cx="530442" cy="4933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22" name="Rectangle 21">
            <a:extLst>
              <a:ext uri="{FF2B5EF4-FFF2-40B4-BE49-F238E27FC236}">
                <a16:creationId xmlns:a16="http://schemas.microsoft.com/office/drawing/2014/main" id="{D6462598-2ACB-648C-39FC-0F76222CB008}"/>
              </a:ext>
            </a:extLst>
          </p:cNvPr>
          <p:cNvSpPr/>
          <p:nvPr/>
        </p:nvSpPr>
        <p:spPr>
          <a:xfrm>
            <a:off x="8587374" y="2042840"/>
            <a:ext cx="530442" cy="4933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23" name="Rectangle 22">
            <a:extLst>
              <a:ext uri="{FF2B5EF4-FFF2-40B4-BE49-F238E27FC236}">
                <a16:creationId xmlns:a16="http://schemas.microsoft.com/office/drawing/2014/main" id="{2BAABB9C-AD48-669B-0984-27DC82B98761}"/>
              </a:ext>
            </a:extLst>
          </p:cNvPr>
          <p:cNvSpPr/>
          <p:nvPr/>
        </p:nvSpPr>
        <p:spPr>
          <a:xfrm>
            <a:off x="9260911" y="2042840"/>
            <a:ext cx="530442" cy="4933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Tree>
    <p:extLst>
      <p:ext uri="{BB962C8B-B14F-4D97-AF65-F5344CB8AC3E}">
        <p14:creationId xmlns:p14="http://schemas.microsoft.com/office/powerpoint/2010/main" val="180600051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D7BEA-18D9-66BA-1D97-CC3BC689F4B3}"/>
              </a:ext>
            </a:extLst>
          </p:cNvPr>
          <p:cNvSpPr>
            <a:spLocks noGrp="1"/>
          </p:cNvSpPr>
          <p:nvPr>
            <p:ph type="title"/>
          </p:nvPr>
        </p:nvSpPr>
        <p:spPr/>
        <p:txBody>
          <a:bodyPr/>
          <a:lstStyle/>
          <a:p>
            <a:r>
              <a:rPr lang="en-US" dirty="0">
                <a:latin typeface="+mj-lt"/>
              </a:rPr>
              <a:t>Où utiliser ces outils ?</a:t>
            </a:r>
          </a:p>
        </p:txBody>
      </p:sp>
      <p:sp>
        <p:nvSpPr>
          <p:cNvPr id="3" name="TextBox 2">
            <a:extLst>
              <a:ext uri="{FF2B5EF4-FFF2-40B4-BE49-F238E27FC236}">
                <a16:creationId xmlns:a16="http://schemas.microsoft.com/office/drawing/2014/main" id="{D3AAE45B-9C55-0440-87DA-5749700FFB05}"/>
              </a:ext>
            </a:extLst>
          </p:cNvPr>
          <p:cNvSpPr txBox="1"/>
          <p:nvPr/>
        </p:nvSpPr>
        <p:spPr>
          <a:xfrm>
            <a:off x="1117600" y="4401492"/>
            <a:ext cx="2133600" cy="1015663"/>
          </a:xfrm>
          <a:prstGeom prst="rect">
            <a:avLst/>
          </a:prstGeom>
          <a:noFill/>
        </p:spPr>
        <p:txBody>
          <a:bodyPr wrap="square">
            <a:spAutoFit/>
          </a:bodyPr>
          <a:lstStyle/>
          <a:p>
            <a:pPr algn="ctr"/>
            <a:r>
              <a:rPr lang="en-US" sz="2000" dirty="0">
                <a:solidFill>
                  <a:schemeClr val="tx1"/>
                </a:solidFill>
                <a:latin typeface="+mj-lt"/>
                <a:cs typeface="Calibri" panose="020F0502020204030204" pitchFamily="34" charset="0"/>
              </a:rPr>
              <a:t>Respect des normes de sauvegarde</a:t>
            </a:r>
          </a:p>
        </p:txBody>
      </p:sp>
      <p:sp>
        <p:nvSpPr>
          <p:cNvPr id="4" name="TextBox 3">
            <a:extLst>
              <a:ext uri="{FF2B5EF4-FFF2-40B4-BE49-F238E27FC236}">
                <a16:creationId xmlns:a16="http://schemas.microsoft.com/office/drawing/2014/main" id="{FD670DC9-9C5D-8537-4625-54F19B7394F6}"/>
              </a:ext>
            </a:extLst>
          </p:cNvPr>
          <p:cNvSpPr txBox="1"/>
          <p:nvPr/>
        </p:nvSpPr>
        <p:spPr>
          <a:xfrm>
            <a:off x="3720120" y="4401492"/>
            <a:ext cx="2133600" cy="400110"/>
          </a:xfrm>
          <a:prstGeom prst="rect">
            <a:avLst/>
          </a:prstGeom>
          <a:noFill/>
        </p:spPr>
        <p:txBody>
          <a:bodyPr wrap="square">
            <a:spAutoFit/>
          </a:bodyPr>
          <a:lstStyle/>
          <a:p>
            <a:pPr algn="ctr"/>
            <a:r>
              <a:rPr lang="en-US" sz="2000" dirty="0">
                <a:solidFill>
                  <a:schemeClr val="tx1"/>
                </a:solidFill>
                <a:latin typeface="+mj-lt"/>
                <a:cs typeface="Calibri" panose="020F0502020204030204" pitchFamily="34" charset="0"/>
              </a:rPr>
              <a:t>Accessibilité</a:t>
            </a:r>
          </a:p>
        </p:txBody>
      </p:sp>
      <p:sp>
        <p:nvSpPr>
          <p:cNvPr id="6" name="TextBox 5">
            <a:extLst>
              <a:ext uri="{FF2B5EF4-FFF2-40B4-BE49-F238E27FC236}">
                <a16:creationId xmlns:a16="http://schemas.microsoft.com/office/drawing/2014/main" id="{F67E810C-ED76-BEBB-1B19-EC4DEAB27256}"/>
              </a:ext>
            </a:extLst>
          </p:cNvPr>
          <p:cNvSpPr txBox="1"/>
          <p:nvPr/>
        </p:nvSpPr>
        <p:spPr>
          <a:xfrm>
            <a:off x="6322640" y="4401492"/>
            <a:ext cx="2133600" cy="400110"/>
          </a:xfrm>
          <a:prstGeom prst="rect">
            <a:avLst/>
          </a:prstGeom>
          <a:noFill/>
        </p:spPr>
        <p:txBody>
          <a:bodyPr wrap="square">
            <a:spAutoFit/>
          </a:bodyPr>
          <a:lstStyle/>
          <a:p>
            <a:pPr algn="ctr"/>
            <a:r>
              <a:rPr lang="en-US" sz="2000" dirty="0">
                <a:solidFill>
                  <a:schemeClr val="tx1"/>
                </a:solidFill>
                <a:latin typeface="+mj-lt"/>
                <a:cs typeface="Calibri" panose="020F0502020204030204" pitchFamily="34" charset="0"/>
              </a:rPr>
              <a:t>Sécurité</a:t>
            </a:r>
          </a:p>
        </p:txBody>
      </p:sp>
      <p:sp>
        <p:nvSpPr>
          <p:cNvPr id="7" name="TextBox 6">
            <a:extLst>
              <a:ext uri="{FF2B5EF4-FFF2-40B4-BE49-F238E27FC236}">
                <a16:creationId xmlns:a16="http://schemas.microsoft.com/office/drawing/2014/main" id="{1944C5DA-28C1-FCAE-AACE-FB096A8B33B6}"/>
              </a:ext>
            </a:extLst>
          </p:cNvPr>
          <p:cNvSpPr txBox="1"/>
          <p:nvPr/>
        </p:nvSpPr>
        <p:spPr>
          <a:xfrm>
            <a:off x="8925159" y="4401492"/>
            <a:ext cx="2133600" cy="707886"/>
          </a:xfrm>
          <a:prstGeom prst="rect">
            <a:avLst/>
          </a:prstGeom>
          <a:noFill/>
        </p:spPr>
        <p:txBody>
          <a:bodyPr wrap="square">
            <a:spAutoFit/>
          </a:bodyPr>
          <a:lstStyle/>
          <a:p>
            <a:pPr algn="ctr"/>
            <a:r>
              <a:rPr lang="en-US" sz="2000" dirty="0">
                <a:solidFill>
                  <a:schemeClr val="tx1"/>
                </a:solidFill>
                <a:latin typeface="+mj-lt"/>
                <a:cs typeface="Calibri" panose="020F0502020204030204" pitchFamily="34" charset="0"/>
              </a:rPr>
              <a:t>Vie privée et confidentialité</a:t>
            </a:r>
          </a:p>
        </p:txBody>
      </p:sp>
      <p:sp>
        <p:nvSpPr>
          <p:cNvPr id="5" name="TextBox 4">
            <a:extLst>
              <a:ext uri="{FF2B5EF4-FFF2-40B4-BE49-F238E27FC236}">
                <a16:creationId xmlns:a16="http://schemas.microsoft.com/office/drawing/2014/main" id="{608365A5-B30E-B9CD-5045-A45007C1E012}"/>
              </a:ext>
            </a:extLst>
          </p:cNvPr>
          <p:cNvSpPr txBox="1"/>
          <p:nvPr/>
        </p:nvSpPr>
        <p:spPr>
          <a:xfrm>
            <a:off x="3499720" y="1836193"/>
            <a:ext cx="4956520" cy="400110"/>
          </a:xfrm>
          <a:prstGeom prst="rect">
            <a:avLst/>
          </a:prstGeom>
          <a:noFill/>
        </p:spPr>
        <p:txBody>
          <a:bodyPr wrap="square">
            <a:spAutoFit/>
          </a:bodyPr>
          <a:lstStyle/>
          <a:p>
            <a:pPr algn="ctr"/>
            <a:r>
              <a:rPr lang="en-US" sz="2000" b="1" dirty="0">
                <a:solidFill>
                  <a:schemeClr val="accent3">
                    <a:lumMod val="75000"/>
                  </a:schemeClr>
                </a:solidFill>
                <a:latin typeface="+mj-lt"/>
                <a:cs typeface="Calibri" panose="020F0502020204030204" pitchFamily="34" charset="0"/>
              </a:rPr>
              <a:t>CONSIDÉRATIONS RELATIVES À L'EMPLACEMENT</a:t>
            </a:r>
          </a:p>
        </p:txBody>
      </p:sp>
      <p:pic>
        <p:nvPicPr>
          <p:cNvPr id="9" name="Graphic 8" descr="Marker with solid fill">
            <a:extLst>
              <a:ext uri="{FF2B5EF4-FFF2-40B4-BE49-F238E27FC236}">
                <a16:creationId xmlns:a16="http://schemas.microsoft.com/office/drawing/2014/main" id="{75EF0308-AB69-EC5B-0650-4C7D4F88A1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06054" y="2659708"/>
            <a:ext cx="1556692" cy="1556692"/>
          </a:xfrm>
          <a:prstGeom prst="rect">
            <a:avLst/>
          </a:prstGeom>
        </p:spPr>
      </p:pic>
      <p:pic>
        <p:nvPicPr>
          <p:cNvPr id="10" name="Graphic 9" descr="Marker with solid fill">
            <a:extLst>
              <a:ext uri="{FF2B5EF4-FFF2-40B4-BE49-F238E27FC236}">
                <a16:creationId xmlns:a16="http://schemas.microsoft.com/office/drawing/2014/main" id="{0874BB72-FAA4-E300-F7E5-C50727A3FD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08574" y="2659708"/>
            <a:ext cx="1556692" cy="1556692"/>
          </a:xfrm>
          <a:prstGeom prst="rect">
            <a:avLst/>
          </a:prstGeom>
        </p:spPr>
      </p:pic>
      <p:pic>
        <p:nvPicPr>
          <p:cNvPr id="11" name="Graphic 10" descr="Marker with solid fill">
            <a:extLst>
              <a:ext uri="{FF2B5EF4-FFF2-40B4-BE49-F238E27FC236}">
                <a16:creationId xmlns:a16="http://schemas.microsoft.com/office/drawing/2014/main" id="{FF75C110-B1F7-6FC8-282C-9DC18A87EF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02494" y="2659708"/>
            <a:ext cx="1556692" cy="1556692"/>
          </a:xfrm>
          <a:prstGeom prst="rect">
            <a:avLst/>
          </a:prstGeom>
        </p:spPr>
      </p:pic>
      <p:pic>
        <p:nvPicPr>
          <p:cNvPr id="12" name="Graphic 11" descr="Marker with solid fill">
            <a:extLst>
              <a:ext uri="{FF2B5EF4-FFF2-40B4-BE49-F238E27FC236}">
                <a16:creationId xmlns:a16="http://schemas.microsoft.com/office/drawing/2014/main" id="{2008606E-48E1-A939-06CB-FB5793CCDB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96414" y="2659708"/>
            <a:ext cx="1556692" cy="1556692"/>
          </a:xfrm>
          <a:prstGeom prst="rect">
            <a:avLst/>
          </a:prstGeom>
        </p:spPr>
      </p:pic>
    </p:spTree>
    <p:extLst>
      <p:ext uri="{BB962C8B-B14F-4D97-AF65-F5344CB8AC3E}">
        <p14:creationId xmlns:p14="http://schemas.microsoft.com/office/powerpoint/2010/main" val="428957885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72">
            <a:extLst>
              <a:ext uri="{FF2B5EF4-FFF2-40B4-BE49-F238E27FC236}">
                <a16:creationId xmlns:a16="http://schemas.microsoft.com/office/drawing/2014/main" id="{28CCF1CF-AD4E-C48A-F925-B49119871541}"/>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Diapositive supplémentaire pour les notes de l'animateur</a:t>
            </a:r>
            <a:endParaRPr lang="en-CA" sz="5400" b="1" dirty="0">
              <a:solidFill>
                <a:schemeClr val="bg1">
                  <a:lumMod val="75000"/>
                </a:schemeClr>
              </a:solidFill>
            </a:endParaRPr>
          </a:p>
        </p:txBody>
      </p:sp>
    </p:spTree>
    <p:extLst>
      <p:ext uri="{BB962C8B-B14F-4D97-AF65-F5344CB8AC3E}">
        <p14:creationId xmlns:p14="http://schemas.microsoft.com/office/powerpoint/2010/main" val="304653278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7306C-7E51-9885-7D30-B1F15E723D86}"/>
              </a:ext>
            </a:extLst>
          </p:cNvPr>
          <p:cNvSpPr>
            <a:spLocks noGrp="1"/>
          </p:cNvSpPr>
          <p:nvPr>
            <p:ph type="title"/>
          </p:nvPr>
        </p:nvSpPr>
        <p:spPr/>
        <p:txBody>
          <a:bodyPr/>
          <a:lstStyle/>
          <a:p>
            <a:r>
              <a:rPr lang="en-US" dirty="0">
                <a:latin typeface="+mj-lt"/>
              </a:rPr>
              <a:t>Parler des besoins au sein du foyer</a:t>
            </a:r>
          </a:p>
        </p:txBody>
      </p:sp>
      <p:sp>
        <p:nvSpPr>
          <p:cNvPr id="4" name="Speech Bubble: Rectangle with Corners Rounded 3">
            <a:extLst>
              <a:ext uri="{FF2B5EF4-FFF2-40B4-BE49-F238E27FC236}">
                <a16:creationId xmlns:a16="http://schemas.microsoft.com/office/drawing/2014/main" id="{9C1A2D48-4876-2E55-5C61-E77149DDF911}"/>
              </a:ext>
            </a:extLst>
          </p:cNvPr>
          <p:cNvSpPr/>
          <p:nvPr/>
        </p:nvSpPr>
        <p:spPr>
          <a:xfrm>
            <a:off x="3352800" y="1308210"/>
            <a:ext cx="8215086" cy="1783356"/>
          </a:xfrm>
          <a:prstGeom prst="wedgeRoundRectCallout">
            <a:avLst>
              <a:gd name="adj1" fmla="val -53328"/>
              <a:gd name="adj2" fmla="val -16551"/>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Quels sont les besoins... des filles ? des garçons ? des enfants </a:t>
            </a:r>
            <a:r>
              <a:rPr lang="en-US" sz="2000" dirty="0" err="1">
                <a:solidFill>
                  <a:schemeClr val="tx1"/>
                </a:solidFill>
                <a:latin typeface="Arial" panose="020B0604020202020204" pitchFamily="34" charset="0"/>
                <a:ea typeface="Calibri" panose="020F0502020204030204" pitchFamily="34" charset="0"/>
                <a:cs typeface="Arial" panose="020B0604020202020204" pitchFamily="34" charset="0"/>
              </a:rPr>
              <a:t>en</a:t>
            </a: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 situation de handicap ? des jeunes bébés ? des adolescents plus âgés ? de vos enfants biologiques vivant dans un autre foyer ? des enfants biologiques d'une autre personne vivant dans votre foyer ? des personnes âgées à la maison ? des adultes handicapés ? </a:t>
            </a:r>
          </a:p>
        </p:txBody>
      </p:sp>
      <p:grpSp>
        <p:nvGrpSpPr>
          <p:cNvPr id="5" name="Group 4">
            <a:extLst>
              <a:ext uri="{FF2B5EF4-FFF2-40B4-BE49-F238E27FC236}">
                <a16:creationId xmlns:a16="http://schemas.microsoft.com/office/drawing/2014/main" id="{3F1DE5D9-8EC4-AA38-9A75-D40CC692399D}"/>
              </a:ext>
            </a:extLst>
          </p:cNvPr>
          <p:cNvGrpSpPr/>
          <p:nvPr/>
        </p:nvGrpSpPr>
        <p:grpSpPr>
          <a:xfrm flipH="1">
            <a:off x="833487" y="2090936"/>
            <a:ext cx="1992086" cy="3523794"/>
            <a:chOff x="5102983" y="1330093"/>
            <a:chExt cx="611190" cy="1090296"/>
          </a:xfrm>
          <a:solidFill>
            <a:schemeClr val="accent3">
              <a:lumMod val="75000"/>
            </a:schemeClr>
          </a:solidFill>
        </p:grpSpPr>
        <p:grpSp>
          <p:nvGrpSpPr>
            <p:cNvPr id="6" name="Group 5">
              <a:extLst>
                <a:ext uri="{FF2B5EF4-FFF2-40B4-BE49-F238E27FC236}">
                  <a16:creationId xmlns:a16="http://schemas.microsoft.com/office/drawing/2014/main" id="{B0B57CB7-512F-1AD0-D4F0-FD8E5919FAC1}"/>
                </a:ext>
              </a:extLst>
            </p:cNvPr>
            <p:cNvGrpSpPr/>
            <p:nvPr/>
          </p:nvGrpSpPr>
          <p:grpSpPr>
            <a:xfrm>
              <a:off x="5157952" y="1808115"/>
              <a:ext cx="241654" cy="277569"/>
              <a:chOff x="2968390" y="1782471"/>
              <a:chExt cx="241654" cy="277569"/>
            </a:xfrm>
            <a:grpFill/>
          </p:grpSpPr>
          <p:sp>
            <p:nvSpPr>
              <p:cNvPr id="14" name="Round Same Side Corner Rectangle 25">
                <a:extLst>
                  <a:ext uri="{FF2B5EF4-FFF2-40B4-BE49-F238E27FC236}">
                    <a16:creationId xmlns:a16="http://schemas.microsoft.com/office/drawing/2014/main" id="{557FC616-21E2-661A-EEB1-113456A1D68C}"/>
                  </a:ext>
                </a:extLst>
              </p:cNvPr>
              <p:cNvSpPr/>
              <p:nvPr/>
            </p:nvSpPr>
            <p:spPr>
              <a:xfrm rot="12859561">
                <a:off x="3108478" y="1782471"/>
                <a:ext cx="101566" cy="24510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 Same Side Corner Rectangle 26">
                <a:extLst>
                  <a:ext uri="{FF2B5EF4-FFF2-40B4-BE49-F238E27FC236}">
                    <a16:creationId xmlns:a16="http://schemas.microsoft.com/office/drawing/2014/main" id="{7FABDDFA-D01C-D428-5B41-37D947E9A4EE}"/>
                  </a:ext>
                </a:extLst>
              </p:cNvPr>
              <p:cNvSpPr/>
              <p:nvPr/>
            </p:nvSpPr>
            <p:spPr>
              <a:xfrm rot="14101202">
                <a:off x="3000569" y="1926295"/>
                <a:ext cx="101566" cy="165924"/>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Rectangle 6">
              <a:extLst>
                <a:ext uri="{FF2B5EF4-FFF2-40B4-BE49-F238E27FC236}">
                  <a16:creationId xmlns:a16="http://schemas.microsoft.com/office/drawing/2014/main" id="{F72055F2-9DAF-4BA6-DC8E-1F4000868BAF}"/>
                </a:ext>
              </a:extLst>
            </p:cNvPr>
            <p:cNvSpPr/>
            <p:nvPr/>
          </p:nvSpPr>
          <p:spPr>
            <a:xfrm rot="20505316">
              <a:off x="5102983" y="1656859"/>
              <a:ext cx="45719" cy="3548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 Same Side Corner Rectangle 26">
              <a:extLst>
                <a:ext uri="{FF2B5EF4-FFF2-40B4-BE49-F238E27FC236}">
                  <a16:creationId xmlns:a16="http://schemas.microsoft.com/office/drawing/2014/main" id="{0DE4CFF6-F9E1-153D-1E3A-3C1E96AD03AD}"/>
                </a:ext>
              </a:extLst>
            </p:cNvPr>
            <p:cNvSpPr/>
            <p:nvPr/>
          </p:nvSpPr>
          <p:spPr>
            <a:xfrm rot="16535945">
              <a:off x="5265161" y="1680146"/>
              <a:ext cx="101003" cy="27989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9A259382-ED56-50CA-A2AB-B32997D14D27}"/>
                </a:ext>
              </a:extLst>
            </p:cNvPr>
            <p:cNvCxnSpPr>
              <a:cxnSpLocks/>
            </p:cNvCxnSpPr>
            <p:nvPr/>
          </p:nvCxnSpPr>
          <p:spPr>
            <a:xfrm flipH="1">
              <a:off x="5175388" y="1694718"/>
              <a:ext cx="74812" cy="109302"/>
            </a:xfrm>
            <a:prstGeom prst="straightConnector1">
              <a:avLst/>
            </a:prstGeom>
            <a:grpFill/>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2F14DB3E-BB91-4790-511C-5B527D5C994F}"/>
                </a:ext>
              </a:extLst>
            </p:cNvPr>
            <p:cNvGrpSpPr/>
            <p:nvPr/>
          </p:nvGrpSpPr>
          <p:grpSpPr>
            <a:xfrm>
              <a:off x="5274909" y="1330093"/>
              <a:ext cx="439264" cy="1090296"/>
              <a:chOff x="4152776" y="1302447"/>
              <a:chExt cx="365595" cy="907443"/>
            </a:xfrm>
            <a:grpFill/>
          </p:grpSpPr>
          <p:sp>
            <p:nvSpPr>
              <p:cNvPr id="11" name="Flowchart: Manual Operation 10">
                <a:extLst>
                  <a:ext uri="{FF2B5EF4-FFF2-40B4-BE49-F238E27FC236}">
                    <a16:creationId xmlns:a16="http://schemas.microsoft.com/office/drawing/2014/main" id="{1F141165-D4B9-89A5-211A-DE6BDB0DB5A8}"/>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 Same Side Corner Rectangle 23">
                <a:extLst>
                  <a:ext uri="{FF2B5EF4-FFF2-40B4-BE49-F238E27FC236}">
                    <a16:creationId xmlns:a16="http://schemas.microsoft.com/office/drawing/2014/main" id="{3CB76905-3CDA-6E42-F25B-E28A8A66CBAE}"/>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5AD9AB85-E673-E4BC-786B-4F698CF48F6B}"/>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6" name="Speech Bubble: Rectangle with Corners Rounded 15">
            <a:extLst>
              <a:ext uri="{FF2B5EF4-FFF2-40B4-BE49-F238E27FC236}">
                <a16:creationId xmlns:a16="http://schemas.microsoft.com/office/drawing/2014/main" id="{6ACB34F2-1ABB-4BD4-EB59-72FB316542F0}"/>
              </a:ext>
            </a:extLst>
          </p:cNvPr>
          <p:cNvSpPr/>
          <p:nvPr/>
        </p:nvSpPr>
        <p:spPr>
          <a:xfrm>
            <a:off x="3352800" y="3334216"/>
            <a:ext cx="8215086" cy="518617"/>
          </a:xfrm>
          <a:prstGeom prst="wedgeRoundRectCallout">
            <a:avLst>
              <a:gd name="adj1" fmla="val -53328"/>
              <a:gd name="adj2" fmla="val -16551"/>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Qui dépense les revenus du ménage ? </a:t>
            </a:r>
          </a:p>
        </p:txBody>
      </p:sp>
      <p:sp>
        <p:nvSpPr>
          <p:cNvPr id="17" name="Speech Bubble: Rectangle with Corners Rounded 16">
            <a:extLst>
              <a:ext uri="{FF2B5EF4-FFF2-40B4-BE49-F238E27FC236}">
                <a16:creationId xmlns:a16="http://schemas.microsoft.com/office/drawing/2014/main" id="{7B313A8A-F955-3B53-7635-B71E5DFBD0B7}"/>
              </a:ext>
            </a:extLst>
          </p:cNvPr>
          <p:cNvSpPr/>
          <p:nvPr/>
        </p:nvSpPr>
        <p:spPr>
          <a:xfrm>
            <a:off x="3352800" y="4095483"/>
            <a:ext cx="8215086" cy="518617"/>
          </a:xfrm>
          <a:prstGeom prst="wedgeRoundRectCallout">
            <a:avLst>
              <a:gd name="adj1" fmla="val -52621"/>
              <a:gd name="adj2" fmla="val -38940"/>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Comment prenez-vous les décisions au sein du foyer ? </a:t>
            </a:r>
          </a:p>
        </p:txBody>
      </p:sp>
      <p:sp>
        <p:nvSpPr>
          <p:cNvPr id="18" name="Speech Bubble: Rectangle with Corners Rounded 17">
            <a:extLst>
              <a:ext uri="{FF2B5EF4-FFF2-40B4-BE49-F238E27FC236}">
                <a16:creationId xmlns:a16="http://schemas.microsoft.com/office/drawing/2014/main" id="{25CB0009-9762-27C8-7BFE-5998B928A8AA}"/>
              </a:ext>
            </a:extLst>
          </p:cNvPr>
          <p:cNvSpPr/>
          <p:nvPr/>
        </p:nvSpPr>
        <p:spPr>
          <a:xfrm>
            <a:off x="3352800" y="4844007"/>
            <a:ext cx="8215086" cy="970331"/>
          </a:xfrm>
          <a:prstGeom prst="wedgeRoundRectCallout">
            <a:avLst>
              <a:gd name="adj1" fmla="val -52798"/>
              <a:gd name="adj2" fmla="val -41980"/>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Qui décide de l'utilisation des revenus ? Demandez-vous aux garçons et aux filles ce dont ils ont besoin ? Demandez-vous à votre conjoint ce qu'il veut ou ce dont il a besoin ? </a:t>
            </a:r>
          </a:p>
        </p:txBody>
      </p:sp>
    </p:spTree>
    <p:extLst>
      <p:ext uri="{BB962C8B-B14F-4D97-AF65-F5344CB8AC3E}">
        <p14:creationId xmlns:p14="http://schemas.microsoft.com/office/powerpoint/2010/main" val="123674363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FD701-AD09-8C4E-7086-A02A69714A63}"/>
              </a:ext>
            </a:extLst>
          </p:cNvPr>
          <p:cNvSpPr>
            <a:spLocks noGrp="1"/>
          </p:cNvSpPr>
          <p:nvPr>
            <p:ph type="title"/>
          </p:nvPr>
        </p:nvSpPr>
        <p:spPr/>
        <p:txBody>
          <a:bodyPr/>
          <a:lstStyle/>
          <a:p>
            <a:r>
              <a:rPr lang="en-US" dirty="0">
                <a:highlight>
                  <a:srgbClr val="FFFF00"/>
                </a:highlight>
                <a:latin typeface="+mj-lt"/>
              </a:rPr>
              <a:t>Exemples de scripts </a:t>
            </a:r>
          </a:p>
        </p:txBody>
      </p:sp>
      <p:cxnSp>
        <p:nvCxnSpPr>
          <p:cNvPr id="6" name="Straight Arrow Connector 5">
            <a:extLst>
              <a:ext uri="{FF2B5EF4-FFF2-40B4-BE49-F238E27FC236}">
                <a16:creationId xmlns:a16="http://schemas.microsoft.com/office/drawing/2014/main" id="{869600A9-FCEF-D010-D009-944174F04A21}"/>
              </a:ext>
            </a:extLst>
          </p:cNvPr>
          <p:cNvCxnSpPr>
            <a:cxnSpLocks/>
          </p:cNvCxnSpPr>
          <p:nvPr/>
        </p:nvCxnSpPr>
        <p:spPr>
          <a:xfrm>
            <a:off x="838200" y="2263793"/>
            <a:ext cx="10323286" cy="0"/>
          </a:xfrm>
          <a:prstGeom prst="straightConnector1">
            <a:avLst/>
          </a:prstGeom>
          <a:ln w="38100">
            <a:solidFill>
              <a:schemeClr val="accent3">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E311EA2-1866-4195-4940-894DBF81DCAF}"/>
              </a:ext>
            </a:extLst>
          </p:cNvPr>
          <p:cNvSpPr/>
          <p:nvPr/>
        </p:nvSpPr>
        <p:spPr>
          <a:xfrm>
            <a:off x="2830286" y="2017050"/>
            <a:ext cx="6691085" cy="493486"/>
          </a:xfrm>
          <a:prstGeom prst="rect">
            <a:avLst/>
          </a:prstGeom>
          <a:solidFill>
            <a:schemeClr val="bg1"/>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accent3">
                    <a:lumMod val="75000"/>
                  </a:schemeClr>
                </a:solidFill>
              </a:rPr>
              <a:t>AEB</a:t>
            </a:r>
          </a:p>
        </p:txBody>
      </p:sp>
      <p:sp>
        <p:nvSpPr>
          <p:cNvPr id="10" name="Rectangle 9">
            <a:extLst>
              <a:ext uri="{FF2B5EF4-FFF2-40B4-BE49-F238E27FC236}">
                <a16:creationId xmlns:a16="http://schemas.microsoft.com/office/drawing/2014/main" id="{468CB893-79F2-A5EE-0F96-ECEDB3751692}"/>
              </a:ext>
            </a:extLst>
          </p:cNvPr>
          <p:cNvSpPr/>
          <p:nvPr/>
        </p:nvSpPr>
        <p:spPr>
          <a:xfrm>
            <a:off x="1132116" y="3196337"/>
            <a:ext cx="1132114" cy="218033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Exemple de script 1</a:t>
            </a:r>
          </a:p>
          <a:p>
            <a:pPr algn="ctr"/>
            <a:endParaRPr lang="en-US" sz="1800" dirty="0">
              <a:solidFill>
                <a:schemeClr val="bg1"/>
              </a:solidFill>
            </a:endParaRPr>
          </a:p>
          <a:p>
            <a:pPr algn="ctr"/>
            <a:r>
              <a:rPr lang="en-US" sz="1800" dirty="0">
                <a:solidFill>
                  <a:schemeClr val="bg1"/>
                </a:solidFill>
              </a:rPr>
              <a:t>Avant le début de </a:t>
            </a:r>
            <a:r>
              <a:rPr lang="en-US" sz="1800" dirty="0" err="1">
                <a:solidFill>
                  <a:schemeClr val="bg1"/>
                </a:solidFill>
              </a:rPr>
              <a:t>l’AEB</a:t>
            </a:r>
            <a:endParaRPr lang="en-US" sz="1800" dirty="0">
              <a:solidFill>
                <a:schemeClr val="bg1"/>
              </a:solidFill>
            </a:endParaRPr>
          </a:p>
        </p:txBody>
      </p:sp>
      <p:sp>
        <p:nvSpPr>
          <p:cNvPr id="17" name="Rectangle 16">
            <a:extLst>
              <a:ext uri="{FF2B5EF4-FFF2-40B4-BE49-F238E27FC236}">
                <a16:creationId xmlns:a16="http://schemas.microsoft.com/office/drawing/2014/main" id="{A382DC1A-BF7C-72A4-90E2-3322CBA5399C}"/>
              </a:ext>
            </a:extLst>
          </p:cNvPr>
          <p:cNvSpPr/>
          <p:nvPr/>
        </p:nvSpPr>
        <p:spPr>
          <a:xfrm>
            <a:off x="2489200" y="3196338"/>
            <a:ext cx="1132114" cy="218033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Exemple de script 2</a:t>
            </a:r>
          </a:p>
          <a:p>
            <a:pPr algn="ctr"/>
            <a:endParaRPr lang="en-US" sz="1800" dirty="0">
              <a:solidFill>
                <a:schemeClr val="bg1"/>
              </a:solidFill>
            </a:endParaRPr>
          </a:p>
          <a:p>
            <a:pPr algn="ctr"/>
            <a:r>
              <a:rPr lang="en-US" sz="1800" dirty="0">
                <a:solidFill>
                  <a:schemeClr val="bg1"/>
                </a:solidFill>
              </a:rPr>
              <a:t>Après le début de </a:t>
            </a:r>
            <a:r>
              <a:rPr lang="en-US" sz="1800" dirty="0" err="1">
                <a:solidFill>
                  <a:schemeClr val="bg1"/>
                </a:solidFill>
              </a:rPr>
              <a:t>l’AEB</a:t>
            </a:r>
            <a:endParaRPr lang="en-US" sz="1800" dirty="0">
              <a:solidFill>
                <a:schemeClr val="bg1"/>
              </a:solidFill>
            </a:endParaRPr>
          </a:p>
        </p:txBody>
      </p:sp>
      <p:sp>
        <p:nvSpPr>
          <p:cNvPr id="19" name="Rectangle 18">
            <a:extLst>
              <a:ext uri="{FF2B5EF4-FFF2-40B4-BE49-F238E27FC236}">
                <a16:creationId xmlns:a16="http://schemas.microsoft.com/office/drawing/2014/main" id="{6FFF33B5-C710-05E6-02E8-043E9D735164}"/>
              </a:ext>
            </a:extLst>
          </p:cNvPr>
          <p:cNvSpPr/>
          <p:nvPr/>
        </p:nvSpPr>
        <p:spPr>
          <a:xfrm>
            <a:off x="3857174" y="3196338"/>
            <a:ext cx="4296223" cy="218033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Exemple de script 3</a:t>
            </a:r>
          </a:p>
          <a:p>
            <a:pPr algn="ctr"/>
            <a:endParaRPr lang="en-US" sz="1800" dirty="0">
              <a:solidFill>
                <a:schemeClr val="bg1"/>
              </a:solidFill>
            </a:endParaRPr>
          </a:p>
          <a:p>
            <a:pPr algn="ctr"/>
            <a:r>
              <a:rPr lang="en-US" sz="1800" dirty="0">
                <a:solidFill>
                  <a:schemeClr val="bg1"/>
                </a:solidFill>
              </a:rPr>
              <a:t>Pendant </a:t>
            </a:r>
            <a:r>
              <a:rPr lang="en-US" sz="1800" dirty="0" err="1">
                <a:solidFill>
                  <a:schemeClr val="bg1"/>
                </a:solidFill>
              </a:rPr>
              <a:t>l’AEB</a:t>
            </a:r>
            <a:endParaRPr lang="en-US" sz="1800" dirty="0">
              <a:solidFill>
                <a:schemeClr val="bg1"/>
              </a:solidFill>
            </a:endParaRPr>
          </a:p>
        </p:txBody>
      </p:sp>
      <p:sp>
        <p:nvSpPr>
          <p:cNvPr id="23" name="Rectangle 22">
            <a:extLst>
              <a:ext uri="{FF2B5EF4-FFF2-40B4-BE49-F238E27FC236}">
                <a16:creationId xmlns:a16="http://schemas.microsoft.com/office/drawing/2014/main" id="{36BDC6B7-0856-332E-BB92-C423D24C4A3A}"/>
              </a:ext>
            </a:extLst>
          </p:cNvPr>
          <p:cNvSpPr/>
          <p:nvPr/>
        </p:nvSpPr>
        <p:spPr>
          <a:xfrm>
            <a:off x="8389257" y="3196338"/>
            <a:ext cx="1132114" cy="218033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Exemple de script 4</a:t>
            </a:r>
          </a:p>
          <a:p>
            <a:pPr algn="ctr"/>
            <a:endParaRPr lang="en-US" sz="1800" dirty="0">
              <a:solidFill>
                <a:schemeClr val="bg1"/>
              </a:solidFill>
            </a:endParaRPr>
          </a:p>
          <a:p>
            <a:pPr algn="ctr"/>
            <a:r>
              <a:rPr lang="en-US" sz="1800" dirty="0">
                <a:solidFill>
                  <a:schemeClr val="bg1"/>
                </a:solidFill>
              </a:rPr>
              <a:t>Avant la fin de </a:t>
            </a:r>
            <a:r>
              <a:rPr lang="en-US" sz="1800" dirty="0" err="1">
                <a:solidFill>
                  <a:schemeClr val="bg1"/>
                </a:solidFill>
              </a:rPr>
              <a:t>l’AEB</a:t>
            </a:r>
            <a:endParaRPr lang="en-US" sz="1800" dirty="0">
              <a:solidFill>
                <a:schemeClr val="bg1"/>
              </a:solidFill>
            </a:endParaRPr>
          </a:p>
        </p:txBody>
      </p:sp>
      <p:sp>
        <p:nvSpPr>
          <p:cNvPr id="25" name="Rectangle 24">
            <a:extLst>
              <a:ext uri="{FF2B5EF4-FFF2-40B4-BE49-F238E27FC236}">
                <a16:creationId xmlns:a16="http://schemas.microsoft.com/office/drawing/2014/main" id="{18B1439F-5C8B-CE0B-D456-5039EF7E545E}"/>
              </a:ext>
            </a:extLst>
          </p:cNvPr>
          <p:cNvSpPr/>
          <p:nvPr/>
        </p:nvSpPr>
        <p:spPr>
          <a:xfrm>
            <a:off x="9757231" y="3196336"/>
            <a:ext cx="1132114" cy="218033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Exemple de script 5</a:t>
            </a:r>
          </a:p>
          <a:p>
            <a:pPr algn="ctr"/>
            <a:endParaRPr lang="en-US" sz="1800" dirty="0">
              <a:solidFill>
                <a:schemeClr val="bg1"/>
              </a:solidFill>
            </a:endParaRPr>
          </a:p>
          <a:p>
            <a:pPr algn="ctr"/>
            <a:r>
              <a:rPr lang="en-US" sz="1800" dirty="0">
                <a:solidFill>
                  <a:schemeClr val="bg1"/>
                </a:solidFill>
              </a:rPr>
              <a:t>Après la fin de </a:t>
            </a:r>
            <a:r>
              <a:rPr lang="en-US" sz="1800" dirty="0" err="1">
                <a:solidFill>
                  <a:schemeClr val="bg1"/>
                </a:solidFill>
              </a:rPr>
              <a:t>l’AEB</a:t>
            </a:r>
            <a:endParaRPr lang="en-US" sz="1800" dirty="0">
              <a:solidFill>
                <a:schemeClr val="bg1"/>
              </a:solidFill>
            </a:endParaRPr>
          </a:p>
        </p:txBody>
      </p:sp>
    </p:spTree>
    <p:extLst>
      <p:ext uri="{BB962C8B-B14F-4D97-AF65-F5344CB8AC3E}">
        <p14:creationId xmlns:p14="http://schemas.microsoft.com/office/powerpoint/2010/main" val="48484994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AC8C4-C4EA-4D59-4D9E-3D4B3B392AA1}"/>
              </a:ext>
            </a:extLst>
          </p:cNvPr>
          <p:cNvSpPr>
            <a:spLocks noGrp="1"/>
          </p:cNvSpPr>
          <p:nvPr>
            <p:ph type="title"/>
          </p:nvPr>
        </p:nvSpPr>
        <p:spPr/>
        <p:txBody>
          <a:bodyPr/>
          <a:lstStyle/>
          <a:p>
            <a:r>
              <a:rPr lang="en-US" dirty="0">
                <a:latin typeface="+mj-lt"/>
              </a:rPr>
              <a:t>Outils</a:t>
            </a:r>
          </a:p>
        </p:txBody>
      </p:sp>
      <p:sp>
        <p:nvSpPr>
          <p:cNvPr id="20" name="Rectangle: Single Corner Snipped 19">
            <a:extLst>
              <a:ext uri="{FF2B5EF4-FFF2-40B4-BE49-F238E27FC236}">
                <a16:creationId xmlns:a16="http://schemas.microsoft.com/office/drawing/2014/main" id="{1E89BA78-C87D-7A76-0008-1241C6E007EC}"/>
              </a:ext>
            </a:extLst>
          </p:cNvPr>
          <p:cNvSpPr/>
          <p:nvPr/>
        </p:nvSpPr>
        <p:spPr>
          <a:xfrm>
            <a:off x="1570230" y="2285416"/>
            <a:ext cx="1106488" cy="1341616"/>
          </a:xfrm>
          <a:prstGeom prst="snip1Rect">
            <a:avLst/>
          </a:prstGeom>
          <a:solidFill>
            <a:schemeClr val="accent3">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OUTIL 1</a:t>
            </a:r>
          </a:p>
        </p:txBody>
      </p:sp>
      <p:sp>
        <p:nvSpPr>
          <p:cNvPr id="21" name="Rectangle: Single Corner Snipped 20">
            <a:extLst>
              <a:ext uri="{FF2B5EF4-FFF2-40B4-BE49-F238E27FC236}">
                <a16:creationId xmlns:a16="http://schemas.microsoft.com/office/drawing/2014/main" id="{35D2F898-8B7D-8082-B0DF-F2AF10A8C78D}"/>
              </a:ext>
            </a:extLst>
          </p:cNvPr>
          <p:cNvSpPr/>
          <p:nvPr/>
        </p:nvSpPr>
        <p:spPr>
          <a:xfrm>
            <a:off x="3536915" y="2285416"/>
            <a:ext cx="1106488" cy="1341616"/>
          </a:xfrm>
          <a:prstGeom prst="snip1Rect">
            <a:avLst/>
          </a:prstGeom>
          <a:solidFill>
            <a:schemeClr val="accent3">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OUTIL 2</a:t>
            </a:r>
          </a:p>
        </p:txBody>
      </p:sp>
      <p:sp>
        <p:nvSpPr>
          <p:cNvPr id="22" name="Rectangle: Single Corner Snipped 21">
            <a:extLst>
              <a:ext uri="{FF2B5EF4-FFF2-40B4-BE49-F238E27FC236}">
                <a16:creationId xmlns:a16="http://schemas.microsoft.com/office/drawing/2014/main" id="{3B2889F2-8896-8F46-734B-800E35510B1B}"/>
              </a:ext>
            </a:extLst>
          </p:cNvPr>
          <p:cNvSpPr/>
          <p:nvPr/>
        </p:nvSpPr>
        <p:spPr>
          <a:xfrm>
            <a:off x="5503600" y="2285416"/>
            <a:ext cx="1106488" cy="1341616"/>
          </a:xfrm>
          <a:prstGeom prst="snip1Rect">
            <a:avLst/>
          </a:prstGeom>
          <a:solidFill>
            <a:schemeClr val="accent3">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OUTIL 3</a:t>
            </a:r>
          </a:p>
        </p:txBody>
      </p:sp>
      <p:sp>
        <p:nvSpPr>
          <p:cNvPr id="23" name="Rectangle: Single Corner Snipped 22">
            <a:extLst>
              <a:ext uri="{FF2B5EF4-FFF2-40B4-BE49-F238E27FC236}">
                <a16:creationId xmlns:a16="http://schemas.microsoft.com/office/drawing/2014/main" id="{FB3D4392-BC54-DB83-7FB7-4B0B9286A405}"/>
              </a:ext>
            </a:extLst>
          </p:cNvPr>
          <p:cNvSpPr/>
          <p:nvPr/>
        </p:nvSpPr>
        <p:spPr>
          <a:xfrm>
            <a:off x="7470285" y="2285416"/>
            <a:ext cx="1106488" cy="1341616"/>
          </a:xfrm>
          <a:prstGeom prst="snip1Rect">
            <a:avLst/>
          </a:prstGeom>
          <a:solidFill>
            <a:schemeClr val="accent3">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OUTIL 4</a:t>
            </a:r>
          </a:p>
        </p:txBody>
      </p:sp>
      <p:sp>
        <p:nvSpPr>
          <p:cNvPr id="24" name="Rectangle: Single Corner Snipped 23">
            <a:extLst>
              <a:ext uri="{FF2B5EF4-FFF2-40B4-BE49-F238E27FC236}">
                <a16:creationId xmlns:a16="http://schemas.microsoft.com/office/drawing/2014/main" id="{62C56C31-0051-60E2-1924-D74B71381B58}"/>
              </a:ext>
            </a:extLst>
          </p:cNvPr>
          <p:cNvSpPr/>
          <p:nvPr/>
        </p:nvSpPr>
        <p:spPr>
          <a:xfrm>
            <a:off x="9436969" y="2285416"/>
            <a:ext cx="1106488" cy="1341616"/>
          </a:xfrm>
          <a:prstGeom prst="snip1Rect">
            <a:avLst/>
          </a:prstGeom>
          <a:solidFill>
            <a:schemeClr val="accent3">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OUTIL 5</a:t>
            </a:r>
          </a:p>
        </p:txBody>
      </p:sp>
      <p:sp>
        <p:nvSpPr>
          <p:cNvPr id="26" name="TextBox 25">
            <a:extLst>
              <a:ext uri="{FF2B5EF4-FFF2-40B4-BE49-F238E27FC236}">
                <a16:creationId xmlns:a16="http://schemas.microsoft.com/office/drawing/2014/main" id="{DAEAD20B-6DF0-6DE0-7D7D-57B672114192}"/>
              </a:ext>
            </a:extLst>
          </p:cNvPr>
          <p:cNvSpPr txBox="1"/>
          <p:nvPr/>
        </p:nvSpPr>
        <p:spPr>
          <a:xfrm>
            <a:off x="1297834" y="4033204"/>
            <a:ext cx="1651280" cy="1200329"/>
          </a:xfrm>
          <a:prstGeom prst="rect">
            <a:avLst/>
          </a:prstGeom>
          <a:noFill/>
        </p:spPr>
        <p:txBody>
          <a:bodyPr wrap="square">
            <a:spAutoFit/>
          </a:bodyPr>
          <a:lstStyle/>
          <a:p>
            <a:pPr algn="ctr"/>
            <a:r>
              <a:rPr lang="en-US" sz="1800" dirty="0">
                <a:latin typeface="+mj-lt"/>
                <a:cs typeface="Calibri" panose="020F0502020204030204" pitchFamily="34" charset="0"/>
              </a:rPr>
              <a:t>Quels sont les besoins de l'enfant et de sa famille ?</a:t>
            </a:r>
          </a:p>
        </p:txBody>
      </p:sp>
      <p:sp>
        <p:nvSpPr>
          <p:cNvPr id="28" name="TextBox 27">
            <a:extLst>
              <a:ext uri="{FF2B5EF4-FFF2-40B4-BE49-F238E27FC236}">
                <a16:creationId xmlns:a16="http://schemas.microsoft.com/office/drawing/2014/main" id="{21B725DE-475A-110B-6841-0D6B38C4AFB6}"/>
              </a:ext>
            </a:extLst>
          </p:cNvPr>
          <p:cNvSpPr txBox="1"/>
          <p:nvPr/>
        </p:nvSpPr>
        <p:spPr>
          <a:xfrm>
            <a:off x="3273363" y="4033204"/>
            <a:ext cx="1651280" cy="923330"/>
          </a:xfrm>
          <a:prstGeom prst="rect">
            <a:avLst/>
          </a:prstGeom>
          <a:noFill/>
        </p:spPr>
        <p:txBody>
          <a:bodyPr wrap="square">
            <a:spAutoFit/>
          </a:bodyPr>
          <a:lstStyle/>
          <a:p>
            <a:pPr algn="ctr"/>
            <a:r>
              <a:rPr lang="en-US" sz="1800" dirty="0">
                <a:latin typeface="+mj-lt"/>
                <a:cs typeface="Calibri" panose="020F0502020204030204" pitchFamily="34" charset="0"/>
              </a:rPr>
              <a:t>Priorité aux dépenses des ménages</a:t>
            </a:r>
          </a:p>
        </p:txBody>
      </p:sp>
      <p:sp>
        <p:nvSpPr>
          <p:cNvPr id="29" name="TextBox 28">
            <a:extLst>
              <a:ext uri="{FF2B5EF4-FFF2-40B4-BE49-F238E27FC236}">
                <a16:creationId xmlns:a16="http://schemas.microsoft.com/office/drawing/2014/main" id="{EB81800E-2600-D813-AD27-EFE72DFB7DB6}"/>
              </a:ext>
            </a:extLst>
          </p:cNvPr>
          <p:cNvSpPr txBox="1"/>
          <p:nvPr/>
        </p:nvSpPr>
        <p:spPr>
          <a:xfrm>
            <a:off x="5270360" y="4033204"/>
            <a:ext cx="1651280" cy="646331"/>
          </a:xfrm>
          <a:prstGeom prst="rect">
            <a:avLst/>
          </a:prstGeom>
          <a:noFill/>
        </p:spPr>
        <p:txBody>
          <a:bodyPr wrap="square">
            <a:spAutoFit/>
          </a:bodyPr>
          <a:lstStyle/>
          <a:p>
            <a:pPr algn="ctr"/>
            <a:r>
              <a:rPr lang="en-US" sz="1800" dirty="0">
                <a:latin typeface="+mj-lt"/>
                <a:cs typeface="Calibri" panose="020F0502020204030204" pitchFamily="34" charset="0"/>
              </a:rPr>
              <a:t>Tableau de suivi des revenus</a:t>
            </a:r>
          </a:p>
        </p:txBody>
      </p:sp>
      <p:sp>
        <p:nvSpPr>
          <p:cNvPr id="30" name="TextBox 29">
            <a:extLst>
              <a:ext uri="{FF2B5EF4-FFF2-40B4-BE49-F238E27FC236}">
                <a16:creationId xmlns:a16="http://schemas.microsoft.com/office/drawing/2014/main" id="{CA95117B-CE0D-C589-AC48-31C62DF05DE4}"/>
              </a:ext>
            </a:extLst>
          </p:cNvPr>
          <p:cNvSpPr txBox="1"/>
          <p:nvPr/>
        </p:nvSpPr>
        <p:spPr>
          <a:xfrm>
            <a:off x="7190905" y="4033204"/>
            <a:ext cx="1665248" cy="646331"/>
          </a:xfrm>
          <a:prstGeom prst="rect">
            <a:avLst/>
          </a:prstGeom>
          <a:noFill/>
        </p:spPr>
        <p:txBody>
          <a:bodyPr wrap="square">
            <a:spAutoFit/>
          </a:bodyPr>
          <a:lstStyle/>
          <a:p>
            <a:pPr algn="ctr"/>
            <a:r>
              <a:rPr lang="en-US" sz="1800" dirty="0">
                <a:latin typeface="+mj-lt"/>
                <a:cs typeface="Calibri" panose="020F0502020204030204" pitchFamily="34" charset="0"/>
              </a:rPr>
              <a:t>Tableau de suivi des dépenses</a:t>
            </a:r>
          </a:p>
        </p:txBody>
      </p:sp>
      <p:sp>
        <p:nvSpPr>
          <p:cNvPr id="31" name="TextBox 30">
            <a:extLst>
              <a:ext uri="{FF2B5EF4-FFF2-40B4-BE49-F238E27FC236}">
                <a16:creationId xmlns:a16="http://schemas.microsoft.com/office/drawing/2014/main" id="{AE6248DC-F678-E15F-6E5F-997AFACA9FCA}"/>
              </a:ext>
            </a:extLst>
          </p:cNvPr>
          <p:cNvSpPr txBox="1"/>
          <p:nvPr/>
        </p:nvSpPr>
        <p:spPr>
          <a:xfrm>
            <a:off x="9157589" y="4033204"/>
            <a:ext cx="1665248" cy="923330"/>
          </a:xfrm>
          <a:prstGeom prst="rect">
            <a:avLst/>
          </a:prstGeom>
          <a:noFill/>
        </p:spPr>
        <p:txBody>
          <a:bodyPr wrap="square">
            <a:spAutoFit/>
          </a:bodyPr>
          <a:lstStyle/>
          <a:p>
            <a:pPr algn="ctr"/>
            <a:r>
              <a:rPr lang="en-US" sz="1800" dirty="0">
                <a:latin typeface="+mj-lt"/>
                <a:cs typeface="Calibri" panose="020F0502020204030204" pitchFamily="34" charset="0"/>
              </a:rPr>
              <a:t>Document de sortie de </a:t>
            </a:r>
            <a:r>
              <a:rPr lang="en-US" sz="1800" dirty="0" err="1">
                <a:latin typeface="+mj-lt"/>
                <a:cs typeface="Calibri" panose="020F0502020204030204" pitchFamily="34" charset="0"/>
              </a:rPr>
              <a:t>l’AEB</a:t>
            </a:r>
            <a:endParaRPr lang="en-US" sz="1800" dirty="0">
              <a:latin typeface="+mj-lt"/>
              <a:cs typeface="Calibri" panose="020F0502020204030204" pitchFamily="34" charset="0"/>
            </a:endParaRPr>
          </a:p>
        </p:txBody>
      </p:sp>
    </p:spTree>
    <p:extLst>
      <p:ext uri="{BB962C8B-B14F-4D97-AF65-F5344CB8AC3E}">
        <p14:creationId xmlns:p14="http://schemas.microsoft.com/office/powerpoint/2010/main" val="47002665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0BE35-578A-4851-1177-F1F34ECD7B7E}"/>
              </a:ext>
            </a:extLst>
          </p:cNvPr>
          <p:cNvSpPr>
            <a:spLocks noGrp="1"/>
          </p:cNvSpPr>
          <p:nvPr>
            <p:ph type="title"/>
          </p:nvPr>
        </p:nvSpPr>
        <p:spPr>
          <a:xfrm>
            <a:off x="0" y="207114"/>
            <a:ext cx="10515600" cy="868968"/>
          </a:xfrm>
        </p:spPr>
        <p:txBody>
          <a:bodyPr>
            <a:noAutofit/>
          </a:bodyPr>
          <a:lstStyle/>
          <a:p>
            <a:pPr algn="l"/>
            <a:r>
              <a:rPr lang="en-GB" sz="2800" dirty="0">
                <a:highlight>
                  <a:srgbClr val="FFFF00"/>
                </a:highlight>
                <a:latin typeface="+mj-lt"/>
              </a:rPr>
              <a:t>Outil 1 : Quels sont les besoins de l'enfant et de la famille ?</a:t>
            </a:r>
            <a:endParaRPr lang="en-US" sz="2800" dirty="0">
              <a:highlight>
                <a:srgbClr val="FFFF00"/>
              </a:highlight>
              <a:latin typeface="+mj-lt"/>
            </a:endParaRPr>
          </a:p>
        </p:txBody>
      </p:sp>
      <p:pic>
        <p:nvPicPr>
          <p:cNvPr id="5" name="Picture 4">
            <a:extLst>
              <a:ext uri="{FF2B5EF4-FFF2-40B4-BE49-F238E27FC236}">
                <a16:creationId xmlns:a16="http://schemas.microsoft.com/office/drawing/2014/main" id="{42E7A05A-1EF0-0BF5-71A9-8DCFCBE2CE04}"/>
              </a:ext>
            </a:extLst>
          </p:cNvPr>
          <p:cNvPicPr>
            <a:picLocks noChangeAspect="1"/>
          </p:cNvPicPr>
          <p:nvPr/>
        </p:nvPicPr>
        <p:blipFill rotWithShape="1">
          <a:blip r:embed="rId3"/>
          <a:srcRect t="-3461" r="2456" b="-2707"/>
          <a:stretch/>
        </p:blipFill>
        <p:spPr>
          <a:xfrm>
            <a:off x="3095679" y="1384300"/>
            <a:ext cx="7595690" cy="4597400"/>
          </a:xfrm>
          <a:prstGeom prst="rect">
            <a:avLst/>
          </a:prstGeom>
          <a:ln>
            <a:solidFill>
              <a:schemeClr val="accent3">
                <a:lumMod val="75000"/>
              </a:schemeClr>
            </a:solidFill>
          </a:ln>
        </p:spPr>
      </p:pic>
      <p:sp>
        <p:nvSpPr>
          <p:cNvPr id="3" name="Rectangle: Single Corner Snipped 2">
            <a:extLst>
              <a:ext uri="{FF2B5EF4-FFF2-40B4-BE49-F238E27FC236}">
                <a16:creationId xmlns:a16="http://schemas.microsoft.com/office/drawing/2014/main" id="{1FA9A440-EC7A-D78E-976E-DA435A092531}"/>
              </a:ext>
            </a:extLst>
          </p:cNvPr>
          <p:cNvSpPr/>
          <p:nvPr/>
        </p:nvSpPr>
        <p:spPr>
          <a:xfrm>
            <a:off x="1496568" y="1384300"/>
            <a:ext cx="1106488" cy="1341616"/>
          </a:xfrm>
          <a:prstGeom prst="snip1Rect">
            <a:avLst/>
          </a:prstGeom>
          <a:solidFill>
            <a:schemeClr val="accent3">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dirty="0"/>
              <a:t>OUTIL 1</a:t>
            </a:r>
          </a:p>
        </p:txBody>
      </p:sp>
      <p:grpSp>
        <p:nvGrpSpPr>
          <p:cNvPr id="4" name="Group 3">
            <a:extLst>
              <a:ext uri="{FF2B5EF4-FFF2-40B4-BE49-F238E27FC236}">
                <a16:creationId xmlns:a16="http://schemas.microsoft.com/office/drawing/2014/main" id="{6B5336EE-B85B-C1C5-C47D-64BC07C933E1}"/>
              </a:ext>
            </a:extLst>
          </p:cNvPr>
          <p:cNvGrpSpPr/>
          <p:nvPr/>
        </p:nvGrpSpPr>
        <p:grpSpPr>
          <a:xfrm>
            <a:off x="10228983" y="337468"/>
            <a:ext cx="1587872" cy="1368854"/>
            <a:chOff x="10228983" y="337468"/>
            <a:chExt cx="1587872" cy="1368854"/>
          </a:xfrm>
        </p:grpSpPr>
        <p:sp>
          <p:nvSpPr>
            <p:cNvPr id="6" name="Hexagon 5">
              <a:extLst>
                <a:ext uri="{FF2B5EF4-FFF2-40B4-BE49-F238E27FC236}">
                  <a16:creationId xmlns:a16="http://schemas.microsoft.com/office/drawing/2014/main" id="{D692C6A8-267D-A3B5-A889-5F0F113B6ECF}"/>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E1586676-6ECD-DDE1-B3D7-657E367339B5}"/>
                </a:ext>
              </a:extLst>
            </p:cNvPr>
            <p:cNvGrpSpPr/>
            <p:nvPr/>
          </p:nvGrpSpPr>
          <p:grpSpPr>
            <a:xfrm>
              <a:off x="10737628" y="758745"/>
              <a:ext cx="562136" cy="634675"/>
              <a:chOff x="760175" y="830142"/>
              <a:chExt cx="867619" cy="979579"/>
            </a:xfrm>
          </p:grpSpPr>
          <p:sp>
            <p:nvSpPr>
              <p:cNvPr id="8" name="Rectangle 7">
                <a:extLst>
                  <a:ext uri="{FF2B5EF4-FFF2-40B4-BE49-F238E27FC236}">
                    <a16:creationId xmlns:a16="http://schemas.microsoft.com/office/drawing/2014/main" id="{CEC40BF0-4075-EABE-D826-A9AC44A4209E}"/>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bg1"/>
                    </a:solidFill>
                    <a:latin typeface="Arial" panose="020B0604020202020204" pitchFamily="34" charset="0"/>
                    <a:cs typeface="Arial" panose="020B0604020202020204" pitchFamily="34" charset="0"/>
                  </a:rPr>
                  <a:t>49</a:t>
                </a:r>
              </a:p>
            </p:txBody>
          </p:sp>
          <p:sp>
            <p:nvSpPr>
              <p:cNvPr id="9" name="Rectangle 8">
                <a:extLst>
                  <a:ext uri="{FF2B5EF4-FFF2-40B4-BE49-F238E27FC236}">
                    <a16:creationId xmlns:a16="http://schemas.microsoft.com/office/drawing/2014/main" id="{280665C1-0006-3FC8-2421-D508428897E3}"/>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1023910"/>
      </p:ext>
    </p:extLst>
  </p:cSld>
  <p:clrMapOvr>
    <a:masterClrMapping/>
  </p:clrMapOvr>
</p:sld>
</file>

<file path=ppt/theme/theme1.xml><?xml version="1.0" encoding="utf-8"?>
<a:theme xmlns:a="http://schemas.openxmlformats.org/drawingml/2006/main" name="Office Theme">
  <a:themeElements>
    <a:clrScheme name="CPCM">
      <a:dk1>
        <a:srgbClr val="000000"/>
      </a:dk1>
      <a:lt1>
        <a:srgbClr val="FFFFFF"/>
      </a:lt1>
      <a:dk2>
        <a:srgbClr val="406078"/>
      </a:dk2>
      <a:lt2>
        <a:srgbClr val="E7E6E6"/>
      </a:lt2>
      <a:accent1>
        <a:srgbClr val="954D84"/>
      </a:accent1>
      <a:accent2>
        <a:srgbClr val="B08BA1"/>
      </a:accent2>
      <a:accent3>
        <a:srgbClr val="8ACA84"/>
      </a:accent3>
      <a:accent4>
        <a:srgbClr val="1D8CC8"/>
      </a:accent4>
      <a:accent5>
        <a:srgbClr val="5FC6C5"/>
      </a:accent5>
      <a:accent6>
        <a:srgbClr val="8D9EAE"/>
      </a:accent6>
      <a:hlink>
        <a:srgbClr val="C190B1"/>
      </a:hlink>
      <a:folHlink>
        <a:srgbClr val="BFE0A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19390</TotalTime>
  <Words>20314</Words>
  <Application>Microsoft Office PowerPoint</Application>
  <PresentationFormat>Widescreen</PresentationFormat>
  <Paragraphs>2015</Paragraphs>
  <Slides>115</Slides>
  <Notes>115</Notes>
  <HiddenSlides>10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115</vt:i4>
      </vt:variant>
    </vt:vector>
  </HeadingPairs>
  <TitlesOfParts>
    <vt:vector size="121" baseType="lpstr">
      <vt:lpstr>Britannic Bold</vt:lpstr>
      <vt:lpstr>Garamond</vt:lpstr>
      <vt:lpstr>Helvetica Neue</vt:lpstr>
      <vt:lpstr>Arial</vt:lpstr>
      <vt:lpstr>Calibri</vt:lpstr>
      <vt:lpstr>Office Theme</vt:lpstr>
      <vt:lpstr>PowerPoint Presentation</vt:lpstr>
      <vt:lpstr>PowerPoint Presentation</vt:lpstr>
      <vt:lpstr>PowerPoint Presentation</vt:lpstr>
      <vt:lpstr>PowerPoint Presentation</vt:lpstr>
      <vt:lpstr>SESSION 1  Ouverture du module</vt:lpstr>
      <vt:lpstr>Objectif du module</vt:lpstr>
      <vt:lpstr>Objectifs d'apprentissage</vt:lpstr>
      <vt:lpstr>Ordre du jour  1/2</vt:lpstr>
      <vt:lpstr>Ordre du jour  2/2</vt:lpstr>
      <vt:lpstr>SESSION 2  Soutenir l'attachement des aidants et le lien avec les jeunes enfants</vt:lpstr>
      <vt:lpstr>Normes minimales pour la protection des enfants dans l'action humanitaire</vt:lpstr>
      <vt:lpstr>Qu'est-ce que l'attachement ? </vt:lpstr>
      <vt:lpstr>Pourquoi l'attachement est-il pertinent pour la protection de l'enfance ?</vt:lpstr>
      <vt:lpstr>Attachement et aidants masculins</vt:lpstr>
      <vt:lpstr>Attachement et liens</vt:lpstr>
      <vt:lpstr>Les moyens de favoriser l'attachement avant la naissance d'un bébé</vt:lpstr>
      <vt:lpstr>Moyens de favoriser l'attachement après la naissance du bébé</vt:lpstr>
      <vt:lpstr>Jeux pour bébés et enfants en bas âge</vt:lpstr>
      <vt:lpstr>Servir et retourner : une technique pratique pour les aidants</vt:lpstr>
      <vt:lpstr>Servir et retourner</vt:lpstr>
      <vt:lpstr>PowerPoint Presentation</vt:lpstr>
      <vt:lpstr>Quand référer</vt:lpstr>
      <vt:lpstr>Points clés de l'apprentissage</vt:lpstr>
      <vt:lpstr>SESSION 3  Construire des relations positives avec les enfants</vt:lpstr>
      <vt:lpstr>Règle d'or de la psychologie : les enfants ont besoin et veulent l'attention des adultes</vt:lpstr>
      <vt:lpstr>Attention positive</vt:lpstr>
      <vt:lpstr>Trois outils pour les parents </vt:lpstr>
      <vt:lpstr>Jouer avec des enfants</vt:lpstr>
      <vt:lpstr>Qu'apprennent les enfants et les parents à travers le jeu ?</vt:lpstr>
      <vt:lpstr>Conseils sur la façon dont les parents/aidants peuvent jouer avec les enfants</vt:lpstr>
      <vt:lpstr>Jeu de rôle : jeu dirigé par l'enfant</vt:lpstr>
      <vt:lpstr>PowerPoint Presentation</vt:lpstr>
      <vt:lpstr>Les éloges</vt:lpstr>
      <vt:lpstr>Des compliments et des encouragements efficaces</vt:lpstr>
      <vt:lpstr>Jeu de rôle : L'éloge</vt:lpstr>
      <vt:lpstr>PowerPoint Presentation</vt:lpstr>
      <vt:lpstr>Temps de qualité</vt:lpstr>
      <vt:lpstr>Les avantages du temps de qualité</vt:lpstr>
      <vt:lpstr>Temps de qualité</vt:lpstr>
      <vt:lpstr>Réflexion</vt:lpstr>
      <vt:lpstr>Points clés de l'apprentissage</vt:lpstr>
      <vt:lpstr>SESSION 4  Renforcer les compétences de communication émotionnelle et empathique des parents/aidants </vt:lpstr>
      <vt:lpstr>Discussion en plénière</vt:lpstr>
      <vt:lpstr>Empathie</vt:lpstr>
      <vt:lpstr>Pourquoi l'empathie est-elle nécessaire pour être parent/soignant ?</vt:lpstr>
      <vt:lpstr>Les étapes de l'empathie</vt:lpstr>
      <vt:lpstr>PowerPoint Presentation</vt:lpstr>
      <vt:lpstr>Jeu de rôle : Les 4 étapes de l'empathie</vt:lpstr>
      <vt:lpstr>Situations d'aide et d'écoute</vt:lpstr>
      <vt:lpstr>Empathie pour tous les enfants</vt:lpstr>
      <vt:lpstr>Jeu de rôle : Empathie pour tous les enfants</vt:lpstr>
      <vt:lpstr>Points clés de l'apprentissage</vt:lpstr>
      <vt:lpstr>SESSION 5  Créer un environnement prévisible et sûr grâce à des règles et des routines familiales </vt:lpstr>
      <vt:lpstr>Définir clairement les rôles et les attentes</vt:lpstr>
      <vt:lpstr>Outils pour les aidants</vt:lpstr>
      <vt:lpstr>Règles et accords familiaux</vt:lpstr>
      <vt:lpstr>Lignes directrices pour des règles efficaces</vt:lpstr>
      <vt:lpstr>PowerPoint Presentation</vt:lpstr>
      <vt:lpstr>Créer et expliquer des règles</vt:lpstr>
      <vt:lpstr>Jeu de rôle : Aider les enfants à apprendre de leurs erreurs</vt:lpstr>
      <vt:lpstr>Établir des conséquences efficaces</vt:lpstr>
      <vt:lpstr>Réfléchir et partager</vt:lpstr>
      <vt:lpstr>Réunions de famille</vt:lpstr>
      <vt:lpstr>Des réunions de famille efficaces</vt:lpstr>
      <vt:lpstr>Les réunions de famille en 4 étapes</vt:lpstr>
      <vt:lpstr>Réflexion</vt:lpstr>
      <vt:lpstr>Points clés de l'apprentissage</vt:lpstr>
      <vt:lpstr>SESSION 6  Stratégies de discipline non violente pour les aidants </vt:lpstr>
      <vt:lpstr>Discipline</vt:lpstr>
      <vt:lpstr>Discipline dans la dignité ou châtiment corporel</vt:lpstr>
      <vt:lpstr>Stratégies parentales pour aider les enfants à se comporter de manière non agressive</vt:lpstr>
      <vt:lpstr>Réfléchir et partager</vt:lpstr>
      <vt:lpstr>Stratégie d'ignorance</vt:lpstr>
      <vt:lpstr>Comment ignorer un comportement inapproprié ?</vt:lpstr>
      <vt:lpstr>Temps morts</vt:lpstr>
      <vt:lpstr>Conditions d'un délai d'attente efficace</vt:lpstr>
      <vt:lpstr>Durée du délai d'attente</vt:lpstr>
      <vt:lpstr>Jeu de rôle : temps mort</vt:lpstr>
      <vt:lpstr>Points clés de l'apprentissage</vt:lpstr>
      <vt:lpstr>SESSION 7  Renforcer les réseaux de soutien social</vt:lpstr>
      <vt:lpstr>Discussion en plénière</vt:lpstr>
      <vt:lpstr>Ce que le soutien social peut signifier pour les parents/aidants dans la pratique</vt:lpstr>
      <vt:lpstr>Outil : Qui fait partie de votre cercle </vt:lpstr>
      <vt:lpstr>Outil : Ecomap </vt:lpstr>
      <vt:lpstr>Outil : Ecomap </vt:lpstr>
      <vt:lpstr>Groupes de soutien</vt:lpstr>
      <vt:lpstr>Points clés de l'apprentissage</vt:lpstr>
      <vt:lpstr>SESSION 8  Les outils de base de la gestion financière</vt:lpstr>
      <vt:lpstr>Effets potentiels de l'autonomisation économique des familles</vt:lpstr>
      <vt:lpstr>La boîte à outils Money Matters</vt:lpstr>
      <vt:lpstr>Que font les outils ? </vt:lpstr>
      <vt:lpstr>Types de dépenses des ménages </vt:lpstr>
      <vt:lpstr>Quand utiliser ces outils ?</vt:lpstr>
      <vt:lpstr>Où utiliser ces outils ?</vt:lpstr>
      <vt:lpstr>PowerPoint Presentation</vt:lpstr>
      <vt:lpstr>Parler des besoins au sein du foyer</vt:lpstr>
      <vt:lpstr>Exemples de scripts </vt:lpstr>
      <vt:lpstr>Outils</vt:lpstr>
      <vt:lpstr>Outil 1 : Quels sont les besoins de l'enfant et de la famille ?</vt:lpstr>
      <vt:lpstr>Outil 2 : Priorité aux dépenses du ménage</vt:lpstr>
      <vt:lpstr>Outil 3 : Tableau de suivi des revenus</vt:lpstr>
      <vt:lpstr>Outil 4 : Tableau de suivi des dépenses</vt:lpstr>
      <vt:lpstr>PowerPoint Presentation</vt:lpstr>
      <vt:lpstr>Outils pour les questions d'argent</vt:lpstr>
      <vt:lpstr>Points clés de l'apprentissage</vt:lpstr>
      <vt:lpstr>SESSION 9  Techniques de soin personnel et de relaxation pour soutenir les aidants</vt:lpstr>
      <vt:lpstr>Stress des aidants</vt:lpstr>
      <vt:lpstr>Conséquences du stress</vt:lpstr>
      <vt:lpstr>Impact du prestataire de soins sur les enfants</vt:lpstr>
      <vt:lpstr>Stratégies d'adaptation</vt:lpstr>
      <vt:lpstr>Qu'est-ce que la relaxation ?</vt:lpstr>
      <vt:lpstr>Boîte à outils pour les techniques de relaxation et de soins personnels</vt:lpstr>
      <vt:lpstr>Points clés de l'apprentissage</vt:lpstr>
      <vt:lpstr>SESSION 10  Clôture du module</vt:lpstr>
      <vt:lpstr>Fin du module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keywords>, docId:68258AB6A645E84D5D46FAB0A7735FCB</cp:keywords>
  <cp:lastModifiedBy>Ilse Van der Straeten</cp:lastModifiedBy>
  <cp:revision>48</cp:revision>
  <dcterms:created xsi:type="dcterms:W3CDTF">2017-12-20T18:51:03Z</dcterms:created>
  <dcterms:modified xsi:type="dcterms:W3CDTF">2023-05-04T11:00:44Z</dcterms:modified>
</cp:coreProperties>
</file>