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8"/>
  </p:notesMasterIdLst>
  <p:handoutMasterIdLst>
    <p:handoutMasterId r:id="rId49"/>
  </p:handoutMasterIdLst>
  <p:sldIdLst>
    <p:sldId id="326" r:id="rId2"/>
    <p:sldId id="257" r:id="rId3"/>
    <p:sldId id="775" r:id="rId4"/>
    <p:sldId id="773" r:id="rId5"/>
    <p:sldId id="337" r:id="rId6"/>
    <p:sldId id="339" r:id="rId7"/>
    <p:sldId id="262" r:id="rId8"/>
    <p:sldId id="724" r:id="rId9"/>
    <p:sldId id="727" r:id="rId10"/>
    <p:sldId id="755" r:id="rId11"/>
    <p:sldId id="729" r:id="rId12"/>
    <p:sldId id="752" r:id="rId13"/>
    <p:sldId id="754" r:id="rId14"/>
    <p:sldId id="756" r:id="rId15"/>
    <p:sldId id="776" r:id="rId16"/>
    <p:sldId id="757" r:id="rId17"/>
    <p:sldId id="771" r:id="rId18"/>
    <p:sldId id="777" r:id="rId19"/>
    <p:sldId id="749" r:id="rId20"/>
    <p:sldId id="778" r:id="rId21"/>
    <p:sldId id="772" r:id="rId22"/>
    <p:sldId id="779" r:id="rId23"/>
    <p:sldId id="374" r:id="rId24"/>
    <p:sldId id="366" r:id="rId25"/>
    <p:sldId id="731" r:id="rId26"/>
    <p:sldId id="763" r:id="rId27"/>
    <p:sldId id="765" r:id="rId28"/>
    <p:sldId id="732" r:id="rId29"/>
    <p:sldId id="760" r:id="rId30"/>
    <p:sldId id="759" r:id="rId31"/>
    <p:sldId id="769" r:id="rId32"/>
    <p:sldId id="766" r:id="rId33"/>
    <p:sldId id="770" r:id="rId34"/>
    <p:sldId id="383" r:id="rId35"/>
    <p:sldId id="344" r:id="rId36"/>
    <p:sldId id="739" r:id="rId37"/>
    <p:sldId id="780" r:id="rId38"/>
    <p:sldId id="753" r:id="rId39"/>
    <p:sldId id="761" r:id="rId40"/>
    <p:sldId id="751" r:id="rId41"/>
    <p:sldId id="762" r:id="rId42"/>
    <p:sldId id="781" r:id="rId43"/>
    <p:sldId id="782" r:id="rId44"/>
    <p:sldId id="386" r:id="rId45"/>
    <p:sldId id="774" r:id="rId46"/>
    <p:sldId id="387" r:id="rId47"/>
  </p:sldIdLst>
  <p:sldSz cx="12192000" cy="6858000"/>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6711324F-24E5-4175-8C41-6C1B07637038}">
          <p14:sldIdLst>
            <p14:sldId id="326"/>
            <p14:sldId id="257"/>
            <p14:sldId id="775"/>
          </p14:sldIdLst>
        </p14:section>
        <p14:section name="Session 1" id="{61D7EA90-D983-4289-B5B9-4EC69145E620}">
          <p14:sldIdLst>
            <p14:sldId id="773"/>
            <p14:sldId id="337"/>
            <p14:sldId id="339"/>
            <p14:sldId id="262"/>
          </p14:sldIdLst>
        </p14:section>
        <p14:section name="Session 2" id="{EA7A8694-36A0-4709-B012-9D4011E94DAD}">
          <p14:sldIdLst>
            <p14:sldId id="724"/>
            <p14:sldId id="727"/>
            <p14:sldId id="755"/>
            <p14:sldId id="729"/>
            <p14:sldId id="752"/>
            <p14:sldId id="754"/>
            <p14:sldId id="756"/>
            <p14:sldId id="776"/>
            <p14:sldId id="757"/>
            <p14:sldId id="771"/>
            <p14:sldId id="777"/>
            <p14:sldId id="749"/>
            <p14:sldId id="778"/>
            <p14:sldId id="772"/>
            <p14:sldId id="779"/>
            <p14:sldId id="374"/>
          </p14:sldIdLst>
        </p14:section>
        <p14:section name="Session 3" id="{7A6787DD-F2D8-42C7-879D-DA0DEF34281F}">
          <p14:sldIdLst>
            <p14:sldId id="366"/>
            <p14:sldId id="731"/>
            <p14:sldId id="763"/>
            <p14:sldId id="765"/>
            <p14:sldId id="732"/>
            <p14:sldId id="760"/>
            <p14:sldId id="759"/>
            <p14:sldId id="769"/>
            <p14:sldId id="766"/>
            <p14:sldId id="770"/>
            <p14:sldId id="383"/>
          </p14:sldIdLst>
        </p14:section>
        <p14:section name="Session 4" id="{6ADCDA45-1BCC-4A45-A4B9-4594CBD770A4}">
          <p14:sldIdLst>
            <p14:sldId id="344"/>
            <p14:sldId id="739"/>
            <p14:sldId id="780"/>
            <p14:sldId id="753"/>
            <p14:sldId id="761"/>
            <p14:sldId id="751"/>
            <p14:sldId id="762"/>
            <p14:sldId id="781"/>
            <p14:sldId id="782"/>
            <p14:sldId id="386"/>
          </p14:sldIdLst>
        </p14:section>
        <p14:section name="Session 5" id="{1AE8F7A1-A8B9-46B7-B365-6201670E92C5}">
          <p14:sldIdLst>
            <p14:sldId id="774"/>
            <p14:sldId id="387"/>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AEC1317-ED4B-3651-3741-C9C6FC8C0C6C}" name="Justina Ojom" initials="JO" userId="S::justina.ojom@little-fish.co::cbdaed7d-8d45-4372-a16a-f3f8900c2f45" providerId="AD"/>
  <p188:author id="{CEAF54CD-BFA4-1B0D-D4B9-9B9B1E4517CD}" name="Justina Li" initials="JL" userId="250e3184e11dcac9" providerId="Windows Live"/>
  <p188:author id="{0027B4F2-1383-E369-CA03-AA29E1613B29}" name="Clare Back" initials="CB" userId="7ca9c63e0bec638d" providerId="Windows Live"/>
  <p188:author id="{2BA547FE-46EF-BB21-D252-B02F0AE3AB5E}" name="Ilse Van der Straeten" initials="IVdS" userId="Ilse Van der Straeten"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4AF4B"/>
    <a:srgbClr val="DE0000"/>
    <a:srgbClr val="026794"/>
    <a:srgbClr val="97467D"/>
    <a:srgbClr val="405E79"/>
    <a:srgbClr val="35B2B4"/>
    <a:srgbClr val="95CD7A"/>
    <a:srgbClr val="70995C"/>
    <a:srgbClr val="D5EBCA"/>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57" autoAdjust="0"/>
    <p:restoredTop sz="72763" autoAdjust="0"/>
  </p:normalViewPr>
  <p:slideViewPr>
    <p:cSldViewPr snapToGrid="0" snapToObjects="1">
      <p:cViewPr varScale="1">
        <p:scale>
          <a:sx n="51" d="100"/>
          <a:sy n="51" d="100"/>
        </p:scale>
        <p:origin x="1344" y="30"/>
      </p:cViewPr>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43" d="100"/>
          <a:sy n="43" d="100"/>
        </p:scale>
        <p:origin x="2840" y="5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DFAAEB6-E61C-4624-B9E6-BED41F835A4A}"/>
              </a:ext>
            </a:extLst>
          </p:cNvPr>
          <p:cNvSpPr>
            <a:spLocks noGrp="1"/>
          </p:cNvSpPr>
          <p:nvPr>
            <p:ph type="hdr" sz="quarter"/>
          </p:nvPr>
        </p:nvSpPr>
        <p:spPr>
          <a:xfrm>
            <a:off x="0" y="1"/>
            <a:ext cx="3076364" cy="513508"/>
          </a:xfrm>
          <a:prstGeom prst="rect">
            <a:avLst/>
          </a:prstGeom>
        </p:spPr>
        <p:txBody>
          <a:bodyPr vert="horz" lIns="94640" tIns="47320" rIns="94640" bIns="47320" rtlCol="0"/>
          <a:lstStyle>
            <a:lvl1pPr algn="l">
              <a:defRPr sz="1200"/>
            </a:lvl1pPr>
          </a:lstStyle>
          <a:p>
            <a:endParaRPr lang="en-CA" dirty="0"/>
          </a:p>
        </p:txBody>
      </p:sp>
      <p:sp>
        <p:nvSpPr>
          <p:cNvPr id="3" name="Date Placeholder 2">
            <a:extLst>
              <a:ext uri="{FF2B5EF4-FFF2-40B4-BE49-F238E27FC236}">
                <a16:creationId xmlns:a16="http://schemas.microsoft.com/office/drawing/2014/main" id="{76945E12-8FEC-466A-BC96-0A53E028DD75}"/>
              </a:ext>
            </a:extLst>
          </p:cNvPr>
          <p:cNvSpPr>
            <a:spLocks noGrp="1"/>
          </p:cNvSpPr>
          <p:nvPr>
            <p:ph type="dt" sz="quarter" idx="1"/>
          </p:nvPr>
        </p:nvSpPr>
        <p:spPr>
          <a:xfrm>
            <a:off x="4021294" y="1"/>
            <a:ext cx="3076364" cy="513508"/>
          </a:xfrm>
          <a:prstGeom prst="rect">
            <a:avLst/>
          </a:prstGeom>
        </p:spPr>
        <p:txBody>
          <a:bodyPr vert="horz" lIns="94640" tIns="47320" rIns="94640" bIns="47320" rtlCol="0"/>
          <a:lstStyle>
            <a:lvl1pPr algn="r">
              <a:defRPr sz="1200"/>
            </a:lvl1pPr>
          </a:lstStyle>
          <a:p>
            <a:fld id="{4383D835-2706-420F-9614-605069E3941B}" type="datetimeFigureOut">
              <a:rPr lang="en-CA" smtClean="0"/>
              <a:t>2023-05-04</a:t>
            </a:fld>
            <a:endParaRPr lang="en-CA" dirty="0"/>
          </a:p>
        </p:txBody>
      </p:sp>
      <p:sp>
        <p:nvSpPr>
          <p:cNvPr id="4" name="Footer Placeholder 3">
            <a:extLst>
              <a:ext uri="{FF2B5EF4-FFF2-40B4-BE49-F238E27FC236}">
                <a16:creationId xmlns:a16="http://schemas.microsoft.com/office/drawing/2014/main" id="{64315364-F0D9-4B57-9780-6EA3B6E2CA46}"/>
              </a:ext>
            </a:extLst>
          </p:cNvPr>
          <p:cNvSpPr>
            <a:spLocks noGrp="1"/>
          </p:cNvSpPr>
          <p:nvPr>
            <p:ph type="ftr" sz="quarter" idx="2"/>
          </p:nvPr>
        </p:nvSpPr>
        <p:spPr>
          <a:xfrm>
            <a:off x="0" y="9721107"/>
            <a:ext cx="3076364" cy="513507"/>
          </a:xfrm>
          <a:prstGeom prst="rect">
            <a:avLst/>
          </a:prstGeom>
        </p:spPr>
        <p:txBody>
          <a:bodyPr vert="horz" lIns="94640" tIns="47320" rIns="94640" bIns="47320" rtlCol="0" anchor="b"/>
          <a:lstStyle>
            <a:lvl1pPr algn="l">
              <a:defRPr sz="1200"/>
            </a:lvl1pPr>
          </a:lstStyle>
          <a:p>
            <a:endParaRPr lang="en-CA" dirty="0"/>
          </a:p>
        </p:txBody>
      </p:sp>
      <p:sp>
        <p:nvSpPr>
          <p:cNvPr id="5" name="Slide Number Placeholder 4">
            <a:extLst>
              <a:ext uri="{FF2B5EF4-FFF2-40B4-BE49-F238E27FC236}">
                <a16:creationId xmlns:a16="http://schemas.microsoft.com/office/drawing/2014/main" id="{796983DF-0AB9-4C2A-8646-4B872DAFE52A}"/>
              </a:ext>
            </a:extLst>
          </p:cNvPr>
          <p:cNvSpPr>
            <a:spLocks noGrp="1"/>
          </p:cNvSpPr>
          <p:nvPr>
            <p:ph type="sldNum" sz="quarter" idx="3"/>
          </p:nvPr>
        </p:nvSpPr>
        <p:spPr>
          <a:xfrm>
            <a:off x="4021294" y="9721107"/>
            <a:ext cx="3076364" cy="513507"/>
          </a:xfrm>
          <a:prstGeom prst="rect">
            <a:avLst/>
          </a:prstGeom>
        </p:spPr>
        <p:txBody>
          <a:bodyPr vert="horz" lIns="94640" tIns="47320" rIns="94640" bIns="47320" rtlCol="0" anchor="b"/>
          <a:lstStyle>
            <a:lvl1pPr algn="r">
              <a:defRPr sz="1200"/>
            </a:lvl1pPr>
          </a:lstStyle>
          <a:p>
            <a:fld id="{88951756-C696-437A-BBE9-CDACCAA1EE5E}" type="slidenum">
              <a:rPr lang="en-CA" smtClean="0"/>
              <a:t>‹#›</a:t>
            </a:fld>
            <a:endParaRPr lang="en-CA" dirty="0"/>
          </a:p>
        </p:txBody>
      </p:sp>
    </p:spTree>
    <p:extLst>
      <p:ext uri="{BB962C8B-B14F-4D97-AF65-F5344CB8AC3E}">
        <p14:creationId xmlns:p14="http://schemas.microsoft.com/office/powerpoint/2010/main" val="42780644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Notes Placeholder 4"/>
          <p:cNvSpPr>
            <a:spLocks noGrp="1"/>
          </p:cNvSpPr>
          <p:nvPr>
            <p:ph type="body" sz="quarter" idx="3"/>
          </p:nvPr>
        </p:nvSpPr>
        <p:spPr>
          <a:xfrm>
            <a:off x="477839" y="4229101"/>
            <a:ext cx="6143624" cy="5442607"/>
          </a:xfrm>
          <a:prstGeom prst="rect">
            <a:avLst/>
          </a:prstGeom>
        </p:spPr>
        <p:txBody>
          <a:bodyPr vert="horz" lIns="94640" tIns="47320" rIns="94640" bIns="47320" rtlCol="0"/>
          <a:lstStyle/>
          <a:p>
            <a:pPr lvl="0"/>
            <a:r>
              <a:rPr lang="en-US" dirty="0"/>
              <a:t>Cliquez pour modifier les styles de texte du Master</a:t>
            </a:r>
          </a:p>
          <a:p>
            <a:pPr lvl="1"/>
            <a:r>
              <a:rPr lang="en-US" dirty="0"/>
              <a:t>Deuxième niveau</a:t>
            </a:r>
          </a:p>
          <a:p>
            <a:pPr lvl="2"/>
            <a:r>
              <a:rPr lang="en-US" dirty="0"/>
              <a:t>Troisième niveau</a:t>
            </a:r>
          </a:p>
          <a:p>
            <a:pPr lvl="3"/>
            <a:r>
              <a:rPr lang="en-US" dirty="0"/>
              <a:t>Quatrième niveau</a:t>
            </a:r>
          </a:p>
          <a:p>
            <a:pPr lvl="4"/>
            <a:r>
              <a:rPr lang="en-US" dirty="0"/>
              <a:t>Cinquième niveau</a:t>
            </a:r>
          </a:p>
        </p:txBody>
      </p:sp>
      <p:sp>
        <p:nvSpPr>
          <p:cNvPr id="9" name="Slide Image Placeholder 4">
            <a:extLst>
              <a:ext uri="{FF2B5EF4-FFF2-40B4-BE49-F238E27FC236}">
                <a16:creationId xmlns:a16="http://schemas.microsoft.com/office/drawing/2014/main" id="{9730F580-2195-3BFD-72CA-884F721F2149}"/>
              </a:ext>
            </a:extLst>
          </p:cNvPr>
          <p:cNvSpPr>
            <a:spLocks noGrp="1" noRot="1" noChangeAspect="1"/>
          </p:cNvSpPr>
          <p:nvPr>
            <p:ph type="sldImg" idx="2"/>
          </p:nvPr>
        </p:nvSpPr>
        <p:spPr>
          <a:xfrm>
            <a:off x="477838" y="460375"/>
            <a:ext cx="6143625" cy="3455988"/>
          </a:xfrm>
          <a:prstGeom prst="rect">
            <a:avLst/>
          </a:prstGeom>
          <a:noFill/>
          <a:ln w="12700">
            <a:solidFill>
              <a:prstClr val="black"/>
            </a:solidFill>
          </a:ln>
        </p:spPr>
        <p:txBody>
          <a:bodyPr vert="horz" lIns="99048" tIns="49524" rIns="99048" bIns="49524" rtlCol="0" anchor="ctr"/>
          <a:lstStyle/>
          <a:p>
            <a:endParaRPr lang="en-CA" dirty="0"/>
          </a:p>
        </p:txBody>
      </p:sp>
    </p:spTree>
    <p:extLst>
      <p:ext uri="{BB962C8B-B14F-4D97-AF65-F5344CB8AC3E}">
        <p14:creationId xmlns:p14="http://schemas.microsoft.com/office/powerpoint/2010/main" val="1174379134"/>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1pPr>
    <a:lvl2pPr marL="6286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10858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15430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20002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unicef.org/serbia/sites/unicef.org.serbia/files/2018-1%200/Strenthening_Vulnerable_Families.pdf"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BIENVENUE</a:t>
            </a:r>
          </a:p>
          <a:p>
            <a:r>
              <a:rPr lang="en-US" noProof="0" dirty="0"/>
              <a:t>Accueillir les participants</a:t>
            </a:r>
          </a:p>
        </p:txBody>
      </p:sp>
      <p:sp>
        <p:nvSpPr>
          <p:cNvPr id="6" name="Slide Image Placeholder 5">
            <a:extLst>
              <a:ext uri="{FF2B5EF4-FFF2-40B4-BE49-F238E27FC236}">
                <a16:creationId xmlns:a16="http://schemas.microsoft.com/office/drawing/2014/main" id="{38777CD7-18F7-9F3E-6850-75F7CB2AA8A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AF71256D-802A-0301-ACA4-A4ADB2D745D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a:t>
            </a:fld>
            <a:endParaRPr lang="en-US" sz="1200">
              <a:latin typeface="+mn-lt"/>
            </a:endParaRPr>
          </a:p>
        </p:txBody>
      </p:sp>
    </p:spTree>
    <p:extLst>
      <p:ext uri="{BB962C8B-B14F-4D97-AF65-F5344CB8AC3E}">
        <p14:creationId xmlns:p14="http://schemas.microsoft.com/office/powerpoint/2010/main" val="36732005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EXPLICATION</a:t>
            </a:r>
          </a:p>
          <a:p>
            <a:r>
              <a:rPr lang="en-US" i="1" noProof="0" dirty="0"/>
              <a:t>Dans ce diagramme, les fruits représentent les avantages du travail avec les familles et les aidants.</a:t>
            </a:r>
          </a:p>
          <a:p>
            <a:r>
              <a:rPr lang="en-US" i="1" noProof="0" dirty="0"/>
              <a:t>Certains de ces fruits sont : </a:t>
            </a:r>
          </a:p>
          <a:p>
            <a:pPr lvl="1"/>
            <a:r>
              <a:rPr lang="en-US" i="1" noProof="0" dirty="0"/>
              <a:t>Collaborer avec les aidants</a:t>
            </a:r>
          </a:p>
          <a:p>
            <a:pPr lvl="2"/>
            <a:r>
              <a:rPr lang="en-US" i="1" dirty="0"/>
              <a:t>Les aidants peuvent être </a:t>
            </a:r>
            <a:r>
              <a:rPr lang="en-US" i="1" noProof="0" dirty="0"/>
              <a:t>plus motivés pour s'engager activement dans la réalisation du plan d'action.</a:t>
            </a:r>
          </a:p>
          <a:p>
            <a:pPr lvl="2"/>
            <a:r>
              <a:rPr lang="en-US" i="1" noProof="0" dirty="0"/>
              <a:t>Les aidants peuvent être plus enclins à reconnaître et à accepter les problèmes identifiés à résoudre.</a:t>
            </a:r>
          </a:p>
          <a:p>
            <a:pPr lvl="1"/>
            <a:r>
              <a:rPr lang="en-US" i="1" noProof="0" dirty="0"/>
              <a:t>Préservation de la famille</a:t>
            </a:r>
          </a:p>
          <a:p>
            <a:pPr lvl="2"/>
            <a:r>
              <a:rPr lang="en-US" i="1" dirty="0"/>
              <a:t>Il peut </a:t>
            </a:r>
            <a:r>
              <a:rPr lang="en-US" i="1" noProof="0" dirty="0"/>
              <a:t>réduire la nécessité de placer l'enfant en dehors de son foyer.</a:t>
            </a:r>
          </a:p>
          <a:p>
            <a:pPr lvl="1"/>
            <a:r>
              <a:rPr lang="en-US" i="1" noProof="0" dirty="0"/>
              <a:t>Options élargies</a:t>
            </a:r>
          </a:p>
          <a:p>
            <a:pPr lvl="2"/>
            <a:r>
              <a:rPr lang="en-US" i="1" noProof="0" dirty="0"/>
              <a:t>Elle peut augmenter le nombre de personnes prêtes à aider.</a:t>
            </a:r>
          </a:p>
          <a:p>
            <a:pPr lvl="2"/>
            <a:r>
              <a:rPr lang="en-US" i="1" dirty="0"/>
              <a:t>Les </a:t>
            </a:r>
            <a:r>
              <a:rPr lang="en-US" i="1" dirty="0" err="1"/>
              <a:t>gestionnaires</a:t>
            </a:r>
            <a:r>
              <a:rPr lang="en-US" i="1" dirty="0"/>
              <a:t> de </a:t>
            </a:r>
            <a:r>
              <a:rPr lang="en-US" i="1" dirty="0" err="1"/>
              <a:t>cas</a:t>
            </a:r>
            <a:r>
              <a:rPr lang="en-US" i="1" dirty="0"/>
              <a:t> </a:t>
            </a:r>
            <a:r>
              <a:rPr lang="en-US" i="1" dirty="0" err="1"/>
              <a:t>peuvent</a:t>
            </a:r>
            <a:r>
              <a:rPr lang="en-US" i="1" dirty="0"/>
              <a:t> s'appuyer sur la famille pour </a:t>
            </a:r>
            <a:r>
              <a:rPr lang="en-US" i="1" noProof="0" dirty="0"/>
              <a:t>identifier les liens utiles potentiels, car certaines personnes jouant un rôle important peuvent ne pas avoir de lien de parenté, mais avoir une relation émotionnelle importante avec la famille ou l'enfant.</a:t>
            </a:r>
          </a:p>
          <a:p>
            <a:pPr lvl="1"/>
            <a:r>
              <a:rPr lang="en-US" i="1" noProof="0" dirty="0"/>
              <a:t>Amélioration des compétences de la famille en matière de prise de décision</a:t>
            </a:r>
          </a:p>
          <a:p>
            <a:pPr lvl="2"/>
            <a:r>
              <a:rPr lang="en-US" i="1" noProof="0" dirty="0"/>
              <a:t>L'utilisation d'un processus de prise de décision basé sur les points forts et la modélisation d'approches appropriées de résolution de problèmes peuvent donner aux membres de la famille de nouvelles stratégies de communication et de résolution de problèmes.</a:t>
            </a:r>
          </a:p>
          <a:p>
            <a:pPr lvl="1"/>
            <a:r>
              <a:rPr lang="en-US" i="1" noProof="0" dirty="0"/>
              <a:t>Des services plus ciblés</a:t>
            </a:r>
            <a:endParaRPr lang="en-US" i="1" dirty="0"/>
          </a:p>
          <a:p>
            <a:pPr lvl="2"/>
            <a:r>
              <a:rPr lang="en-US" i="1" noProof="0" dirty="0"/>
              <a:t>Les </a:t>
            </a:r>
            <a:r>
              <a:rPr lang="en-US" i="1" noProof="0" dirty="0" err="1"/>
              <a:t>gestionnaires</a:t>
            </a:r>
            <a:r>
              <a:rPr lang="en-US" i="1" noProof="0" dirty="0"/>
              <a:t> de </a:t>
            </a:r>
            <a:r>
              <a:rPr lang="en-US" i="1" noProof="0" dirty="0" err="1"/>
              <a:t>cas</a:t>
            </a:r>
            <a:r>
              <a:rPr lang="en-US" i="1" noProof="0" dirty="0"/>
              <a:t> et les membres de la famille peuvent être mieux à même d'identifier les besoins spécifiques d'une famille. </a:t>
            </a:r>
          </a:p>
          <a:p>
            <a:pPr lvl="2"/>
            <a:r>
              <a:rPr lang="en-US" i="1" dirty="0"/>
              <a:t>En conséquence, des </a:t>
            </a:r>
            <a:r>
              <a:rPr lang="en-US" i="1" noProof="0" dirty="0"/>
              <a:t>plans de services pertinents et culturellement adaptés </a:t>
            </a:r>
            <a:r>
              <a:rPr lang="en-US" i="1" dirty="0"/>
              <a:t>seront </a:t>
            </a:r>
            <a:r>
              <a:rPr lang="en-US" i="1" noProof="0" dirty="0"/>
              <a:t>élaborés pour répondre aux besoins sous-jacents, s'appuyer sur les points forts de la famille et faire appel aux soutiens de la communauté.</a:t>
            </a:r>
          </a:p>
          <a:p>
            <a:endParaRPr lang="en-US" noProof="0" dirty="0"/>
          </a:p>
        </p:txBody>
      </p:sp>
      <p:sp>
        <p:nvSpPr>
          <p:cNvPr id="6" name="Slide Image Placeholder 5">
            <a:extLst>
              <a:ext uri="{FF2B5EF4-FFF2-40B4-BE49-F238E27FC236}">
                <a16:creationId xmlns:a16="http://schemas.microsoft.com/office/drawing/2014/main" id="{64F33E5D-9F00-0C1F-E9B3-84F68231ED7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7E3F6F2-E646-DF0E-D701-670A851B2C7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10</a:t>
            </a:fld>
            <a:endParaRPr lang="en-US" sz="1200">
              <a:latin typeface="+mn-lt"/>
            </a:endParaRPr>
          </a:p>
        </p:txBody>
      </p:sp>
    </p:spTree>
    <p:extLst>
      <p:ext uri="{BB962C8B-B14F-4D97-AF65-F5344CB8AC3E}">
        <p14:creationId xmlns:p14="http://schemas.microsoft.com/office/powerpoint/2010/main" val="183212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INTRODUCTION</a:t>
            </a:r>
          </a:p>
          <a:p>
            <a:r>
              <a:rPr lang="en-US" noProof="0" dirty="0"/>
              <a:t>Présenter la diapositive</a:t>
            </a:r>
          </a:p>
          <a:p>
            <a:r>
              <a:rPr lang="en-US" dirty="0"/>
              <a:t>Guidez les participants vers la </a:t>
            </a:r>
            <a:r>
              <a:rPr lang="en-US" b="1" dirty="0"/>
              <a:t>page 19 du manuel : Témoignage sur l'engagement des familles</a:t>
            </a:r>
            <a:endParaRPr lang="en-US" b="1" noProof="0" dirty="0"/>
          </a:p>
          <a:p>
            <a:r>
              <a:rPr lang="en-US" noProof="0" dirty="0"/>
              <a:t>Demandez à deux volontaires de lire le texte sur le témoignage d'un programme.</a:t>
            </a:r>
          </a:p>
          <a:p>
            <a:pPr lvl="1"/>
            <a:r>
              <a:rPr lang="en-US" noProof="0" dirty="0"/>
              <a:t>Un volontaire </a:t>
            </a:r>
            <a:r>
              <a:rPr lang="en-US" dirty="0"/>
              <a:t>lira le témoignage d'Annette</a:t>
            </a:r>
          </a:p>
          <a:p>
            <a:pPr lvl="1"/>
            <a:r>
              <a:rPr lang="en-US" noProof="0" dirty="0"/>
              <a:t>Un autre volontaire lira le </a:t>
            </a:r>
            <a:r>
              <a:rPr lang="en-US" dirty="0"/>
              <a:t>témoignage de Pam</a:t>
            </a:r>
            <a:endParaRPr lang="en-US" noProof="0" dirty="0"/>
          </a:p>
          <a:p>
            <a:pPr marL="0" indent="0">
              <a:buNone/>
            </a:pPr>
            <a:endParaRPr lang="en-US" dirty="0"/>
          </a:p>
          <a:p>
            <a:pPr marL="0" indent="0">
              <a:buNone/>
            </a:pPr>
            <a:r>
              <a:rPr lang="en-US" b="1" dirty="0"/>
              <a:t>DISCUSSION EN PLÉNIÈRE</a:t>
            </a:r>
          </a:p>
          <a:p>
            <a:r>
              <a:rPr lang="en-US" i="1" noProof="0" dirty="0"/>
              <a:t>Il s'agit d'une étude de cas réels au Royaume-Uni, dans un contexte différent. </a:t>
            </a:r>
          </a:p>
          <a:p>
            <a:r>
              <a:rPr lang="en-US" i="1" noProof="0" dirty="0"/>
              <a:t>Pouvez-vous imaginer qu'un parent ou une personne s'occupant d'un enfant puisse vivre une expérience similaire en travaillant avec </a:t>
            </a:r>
            <a:r>
              <a:rPr lang="en-US" i="1" noProof="0" dirty="0" err="1"/>
              <a:t>gestionnaire</a:t>
            </a:r>
            <a:r>
              <a:rPr lang="en-US" i="1" noProof="0" dirty="0"/>
              <a:t> de </a:t>
            </a:r>
            <a:r>
              <a:rPr lang="en-US" i="1" noProof="0" dirty="0" err="1"/>
              <a:t>cas</a:t>
            </a:r>
            <a:r>
              <a:rPr lang="en-US" i="1" noProof="0" dirty="0"/>
              <a:t> </a:t>
            </a:r>
            <a:r>
              <a:rPr lang="en-US" i="1" noProof="0" dirty="0" err="1"/>
              <a:t>ou</a:t>
            </a:r>
            <a:r>
              <a:rPr lang="en-US" i="1" noProof="0" dirty="0"/>
              <a:t> d'autres prestataires de services dans ce contexte ?</a:t>
            </a:r>
          </a:p>
          <a:p>
            <a:r>
              <a:rPr lang="en-US" i="1" noProof="0" dirty="0"/>
              <a:t>Quelle différence la manière dont Pam a impliqué les familles a-t-elle fait ? Aurait-elle pu obtenir ce résultat pour les enfants sans s'engager aussi bien avec Annette ? </a:t>
            </a:r>
            <a:endParaRPr lang="en-US" dirty="0"/>
          </a:p>
        </p:txBody>
      </p:sp>
      <p:sp>
        <p:nvSpPr>
          <p:cNvPr id="6" name="Slide Image Placeholder 5">
            <a:extLst>
              <a:ext uri="{FF2B5EF4-FFF2-40B4-BE49-F238E27FC236}">
                <a16:creationId xmlns:a16="http://schemas.microsoft.com/office/drawing/2014/main" id="{E580ABAE-63E9-578F-59DA-D3AB5ADD7C9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067B015-634D-D010-D5EF-07DFB016780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11</a:t>
            </a:fld>
            <a:endParaRPr lang="en-US" sz="1200">
              <a:latin typeface="+mn-lt"/>
            </a:endParaRPr>
          </a:p>
        </p:txBody>
      </p:sp>
    </p:spTree>
    <p:extLst>
      <p:ext uri="{BB962C8B-B14F-4D97-AF65-F5344CB8AC3E}">
        <p14:creationId xmlns:p14="http://schemas.microsoft.com/office/powerpoint/2010/main" val="33447315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noProof="0" dirty="0">
                <a:sym typeface="Arial"/>
              </a:rPr>
              <a:t>EXPLICATION</a:t>
            </a:r>
            <a:endParaRPr lang="en-US" noProof="0" dirty="0"/>
          </a:p>
          <a:p>
            <a:r>
              <a:rPr lang="en-US" i="1" noProof="0" dirty="0"/>
              <a:t>L'engagement des familles peut se composer de trois éléments : </a:t>
            </a:r>
          </a:p>
          <a:p>
            <a:pPr lvl="1"/>
            <a:r>
              <a:rPr lang="en-US" i="1" noProof="0" dirty="0"/>
              <a:t>Apprendre à connaître les familles</a:t>
            </a:r>
          </a:p>
          <a:p>
            <a:pPr lvl="1"/>
            <a:r>
              <a:rPr lang="en-US" i="1" noProof="0" dirty="0"/>
              <a:t>Établir des relations positives avec les familles</a:t>
            </a:r>
          </a:p>
          <a:p>
            <a:pPr lvl="1"/>
            <a:r>
              <a:rPr lang="en-US" i="1" noProof="0" dirty="0"/>
              <a:t>Impliquer utilement les familles</a:t>
            </a:r>
          </a:p>
          <a:p>
            <a:r>
              <a:rPr lang="en-US" b="1" i="1" noProof="0" dirty="0"/>
              <a:t>Apprendre à connaître les familles</a:t>
            </a:r>
          </a:p>
          <a:p>
            <a:pPr lvl="1"/>
            <a:r>
              <a:rPr lang="en-US" i="1" noProof="0" dirty="0"/>
              <a:t>Il </a:t>
            </a:r>
            <a:r>
              <a:rPr lang="en-US" i="1" noProof="0" dirty="0" err="1"/>
              <a:t>s'agit</a:t>
            </a:r>
            <a:r>
              <a:rPr lang="en-US" i="1" noProof="0" dirty="0"/>
              <a:t> de:</a:t>
            </a:r>
          </a:p>
          <a:p>
            <a:pPr lvl="2"/>
            <a:r>
              <a:rPr lang="en-US" i="1" noProof="0" dirty="0"/>
              <a:t>Établir des relations positives avec les familles et les aidants </a:t>
            </a:r>
          </a:p>
          <a:p>
            <a:pPr lvl="2"/>
            <a:r>
              <a:rPr lang="en-US" i="1" noProof="0" dirty="0"/>
              <a:t>Reconnaître les points forts des enfants et des familles</a:t>
            </a:r>
          </a:p>
          <a:p>
            <a:pPr lvl="2"/>
            <a:r>
              <a:rPr lang="en-US" i="1" noProof="0" dirty="0"/>
              <a:t>Développer la confiance</a:t>
            </a:r>
          </a:p>
          <a:p>
            <a:pPr lvl="2"/>
            <a:r>
              <a:rPr lang="en-US" i="1" noProof="0" dirty="0"/>
              <a:t>Travailler en collaboration pour protéger les enfants</a:t>
            </a:r>
            <a:endParaRPr lang="en-US" i="1" dirty="0"/>
          </a:p>
          <a:p>
            <a:r>
              <a:rPr lang="en-US" b="1" i="1" noProof="0" dirty="0"/>
              <a:t>Établir des relations positives avec les familles</a:t>
            </a:r>
          </a:p>
          <a:p>
            <a:pPr lvl="1"/>
            <a:r>
              <a:rPr lang="en-US" i="1" noProof="0" dirty="0"/>
              <a:t>Les personnes qui s'occupent d'un grand nombre d'enfants vulnérables et à risque peuvent elles-mêmes traverser une période stressante et difficile</a:t>
            </a:r>
          </a:p>
          <a:p>
            <a:pPr lvl="1"/>
            <a:r>
              <a:rPr lang="en-US" i="1" noProof="0" dirty="0"/>
              <a:t>En apprenant à connaître les familles et à comprendre leurs expériences, nous pouvons offrir un soutien plus significatif et nous attaquer aux causes profondes et aux facteurs de risque à l'origine de certains des problèmes de protection auxquels sont confrontés les enfants.</a:t>
            </a:r>
            <a:endParaRPr lang="en-US" i="1" dirty="0"/>
          </a:p>
          <a:p>
            <a:r>
              <a:rPr lang="en-US" b="1" i="1" noProof="0" dirty="0"/>
              <a:t>Impliquer utilement les familles</a:t>
            </a:r>
          </a:p>
          <a:p>
            <a:pPr lvl="1"/>
            <a:r>
              <a:rPr lang="en-US" i="1" noProof="0" dirty="0"/>
              <a:t>Le cas échéant et dans l'intérêt supérieur de l'enfant, les personnes s'occupant de l'enfant devraient avoir la possibilité de participer de manière significative à l'aide à la gestion de </a:t>
            </a:r>
            <a:r>
              <a:rPr lang="en-US" i="1" noProof="0" dirty="0" err="1"/>
              <a:t>cas</a:t>
            </a:r>
            <a:r>
              <a:rPr lang="en-US" i="1" noProof="0" dirty="0"/>
              <a:t>. </a:t>
            </a:r>
          </a:p>
          <a:p>
            <a:pPr lvl="1"/>
            <a:r>
              <a:rPr lang="en-US" i="1" noProof="0" dirty="0"/>
              <a:t>Cela peut prendre de nombreuses formes à différents stades du cycle de gestion de </a:t>
            </a:r>
            <a:r>
              <a:rPr lang="en-US" i="1" noProof="0" dirty="0" err="1"/>
              <a:t>cas</a:t>
            </a:r>
            <a:r>
              <a:rPr lang="en-US" i="1" noProof="0" dirty="0"/>
              <a:t>, que nous examinerons plus en détail dans la prochaine session. </a:t>
            </a:r>
          </a:p>
          <a:p>
            <a:r>
              <a:rPr lang="en-US" i="1" dirty="0"/>
              <a:t>Nous allons maintenant examiner certains des obstacles auxquels nous sommes confrontés pour parvenir à l'engagement des familles, et la manière dont nous pourrions les surmonter. </a:t>
            </a:r>
          </a:p>
        </p:txBody>
      </p:sp>
      <p:sp>
        <p:nvSpPr>
          <p:cNvPr id="6" name="Slide Image Placeholder 5">
            <a:extLst>
              <a:ext uri="{FF2B5EF4-FFF2-40B4-BE49-F238E27FC236}">
                <a16:creationId xmlns:a16="http://schemas.microsoft.com/office/drawing/2014/main" id="{83C9F50F-9BFF-C31A-8519-E3391E625A0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81EB100-20A7-1BB4-5F2D-71C8453A347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12</a:t>
            </a:fld>
            <a:endParaRPr lang="en-US" sz="1200">
              <a:latin typeface="+mn-lt"/>
            </a:endParaRPr>
          </a:p>
        </p:txBody>
      </p:sp>
    </p:spTree>
    <p:extLst>
      <p:ext uri="{BB962C8B-B14F-4D97-AF65-F5344CB8AC3E}">
        <p14:creationId xmlns:p14="http://schemas.microsoft.com/office/powerpoint/2010/main" val="35862522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DISCUSSION EN PLÉNIÈRE</a:t>
            </a:r>
          </a:p>
          <a:p>
            <a:r>
              <a:rPr lang="en-US" dirty="0"/>
              <a:t>Guidez les participants vers la </a:t>
            </a:r>
            <a:r>
              <a:rPr lang="en-US" b="1" dirty="0"/>
              <a:t>page 18 du cahier d'exercices : S'engager auprès des familles et des prestataires de soins.</a:t>
            </a:r>
          </a:p>
          <a:p>
            <a:r>
              <a:rPr lang="en-US" i="1" noProof="0" dirty="0"/>
              <a:t>Nous avons déjà examiné les fruits de l'arbre, c'est-à-dire les avantages d'un engagement familial positif. </a:t>
            </a:r>
          </a:p>
          <a:p>
            <a:r>
              <a:rPr lang="en-US" i="1" noProof="0" dirty="0"/>
              <a:t>Nous allons maintenant nous pencher sur les racines, c'est-à-dire les qualités qui </a:t>
            </a:r>
            <a:r>
              <a:rPr lang="en-US" i="1" dirty="0"/>
              <a:t>permettent un engagement familial positif</a:t>
            </a:r>
            <a:endParaRPr lang="en-US" i="1" noProof="0" dirty="0"/>
          </a:p>
          <a:p>
            <a:r>
              <a:rPr lang="en-US" i="1" noProof="0" dirty="0"/>
              <a:t>Quelles sont, selon vous, les qualités dont Pam a fait preuve et qui lui ont permis de s'engager de manière aussi positive avec Annette ? </a:t>
            </a:r>
          </a:p>
          <a:p>
            <a:r>
              <a:rPr lang="en-US" dirty="0"/>
              <a:t>Complétez les réponses des participants par les réponses possibles ci-dessous</a:t>
            </a:r>
          </a:p>
          <a:p>
            <a:r>
              <a:rPr lang="en-US" i="1" dirty="0"/>
              <a:t>Vous pouvez ajouter certains de ces éléments aux racines de l'arbre.</a:t>
            </a:r>
          </a:p>
          <a:p>
            <a:endParaRPr lang="en-US" dirty="0"/>
          </a:p>
          <a:p>
            <a:pPr marL="0" indent="0">
              <a:buNone/>
            </a:pPr>
            <a:r>
              <a:rPr lang="en-US" b="1" dirty="0"/>
              <a:t>RÉPONSES POSSIBLES</a:t>
            </a:r>
          </a:p>
          <a:p>
            <a:r>
              <a:rPr lang="en-US" b="1" dirty="0"/>
              <a:t>Respect : </a:t>
            </a:r>
            <a:r>
              <a:rPr lang="en-US" dirty="0"/>
              <a:t>valoriser les parents en tant qu'individus, croire en leur capacité fondamentale à faire face et à faire la différence dans leur vie familiale, et travailler dans le cadre d'une éthique de partenariat.</a:t>
            </a:r>
          </a:p>
          <a:p>
            <a:r>
              <a:rPr lang="en-US" b="1" dirty="0"/>
              <a:t>L'empathie : </a:t>
            </a:r>
            <a:r>
              <a:rPr lang="en-US" dirty="0"/>
              <a:t>montrer que l'on comprend les défis auxquels un parent est confronté dans sa vie et être capable de voir la situation de son point de vue.</a:t>
            </a:r>
          </a:p>
          <a:p>
            <a:r>
              <a:rPr lang="en-US" b="1" dirty="0"/>
              <a:t>L'authenticité : </a:t>
            </a:r>
            <a:r>
              <a:rPr lang="en-US" dirty="0"/>
              <a:t>être sensible, honnête, non défensif et digne de confiance.</a:t>
            </a:r>
          </a:p>
          <a:p>
            <a:r>
              <a:rPr lang="en-US" b="1" dirty="0" err="1"/>
              <a:t>L’humilité</a:t>
            </a:r>
            <a:r>
              <a:rPr lang="en-US" b="1" dirty="0"/>
              <a:t> : </a:t>
            </a:r>
            <a:r>
              <a:rPr lang="en-US" dirty="0"/>
              <a:t>travailler dans le cadre d'une relation d'égal à égal et utiliser les forces, les points de vue et les connaissances des parents parallèlement aux vôtres à chaque étape du processus.</a:t>
            </a:r>
          </a:p>
          <a:p>
            <a:r>
              <a:rPr lang="en-US" b="1" dirty="0"/>
              <a:t>Un </a:t>
            </a:r>
            <a:r>
              <a:rPr lang="en-US" b="1" dirty="0" err="1"/>
              <a:t>enthousiasme</a:t>
            </a:r>
            <a:r>
              <a:rPr lang="en-US" b="1" dirty="0"/>
              <a:t> tranquille : </a:t>
            </a:r>
            <a:r>
              <a:rPr lang="en-US" dirty="0"/>
              <a:t>apporter une énergie amicale et positive à la relation et une approche toujours calme, régulière et chaleureuse.</a:t>
            </a:r>
          </a:p>
          <a:p>
            <a:r>
              <a:rPr lang="en-US" b="1" dirty="0" err="1"/>
              <a:t>L’ntégrité</a:t>
            </a:r>
            <a:r>
              <a:rPr lang="en-US" b="1" dirty="0"/>
              <a:t> personnelle : </a:t>
            </a:r>
            <a:r>
              <a:rPr lang="en-US" dirty="0"/>
              <a:t>outre l'empathie avec le parent, être capable d'avoir d'autres points de vue et de les proposer le cas échéant.</a:t>
            </a:r>
          </a:p>
          <a:p>
            <a:r>
              <a:rPr lang="en-US" b="1" dirty="0"/>
              <a:t>Une expertise : </a:t>
            </a:r>
            <a:r>
              <a:rPr lang="en-US" dirty="0"/>
              <a:t>les connaissances et l'expérience que l'assistant [praticien] apporte au travail pour compléter les connaissances et les compétences existantes du parent, à la fois pour établir la relation et pour fournir des informations et du soutien.</a:t>
            </a:r>
          </a:p>
        </p:txBody>
      </p:sp>
      <p:sp>
        <p:nvSpPr>
          <p:cNvPr id="6" name="Slide Image Placeholder 5">
            <a:extLst>
              <a:ext uri="{FF2B5EF4-FFF2-40B4-BE49-F238E27FC236}">
                <a16:creationId xmlns:a16="http://schemas.microsoft.com/office/drawing/2014/main" id="{8465D7DD-825D-5B15-FF8A-929706DD75F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85CF06B-EF0D-55A5-8790-99BC57600D6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13</a:t>
            </a:fld>
            <a:endParaRPr lang="en-US" sz="1200">
              <a:latin typeface="+mn-lt"/>
            </a:endParaRPr>
          </a:p>
        </p:txBody>
      </p:sp>
    </p:spTree>
    <p:extLst>
      <p:ext uri="{BB962C8B-B14F-4D97-AF65-F5344CB8AC3E}">
        <p14:creationId xmlns:p14="http://schemas.microsoft.com/office/powerpoint/2010/main" val="11012857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S'ADAPTER AU CONTEXTE</a:t>
            </a:r>
          </a:p>
          <a:p>
            <a:r>
              <a:rPr lang="en-US" noProof="0" dirty="0"/>
              <a:t>S'adapter </a:t>
            </a:r>
            <a:r>
              <a:rPr lang="en-US" dirty="0"/>
              <a:t>aux défis spécifiques de votre contexte :</a:t>
            </a:r>
          </a:p>
          <a:p>
            <a:pPr lvl="1"/>
            <a:r>
              <a:rPr lang="en-US" noProof="0" dirty="0"/>
              <a:t>Les types de non-engagement </a:t>
            </a:r>
          </a:p>
          <a:p>
            <a:pPr lvl="1"/>
            <a:r>
              <a:rPr lang="en-US" dirty="0"/>
              <a:t>Les réponses possibles</a:t>
            </a:r>
            <a:endParaRPr lang="en-US" noProof="0" dirty="0"/>
          </a:p>
          <a:p>
            <a:pPr marL="0" indent="0">
              <a:buNone/>
            </a:pPr>
            <a:r>
              <a:rPr lang="en-US" noProof="0" dirty="0"/>
              <a:t>______________________________________________________________________________</a:t>
            </a:r>
          </a:p>
          <a:p>
            <a:pPr marL="0" indent="0">
              <a:buNone/>
            </a:pPr>
            <a:endParaRPr lang="en-US" noProof="0" dirty="0"/>
          </a:p>
          <a:p>
            <a:pPr marL="0" indent="0">
              <a:buNone/>
            </a:pPr>
            <a:r>
              <a:rPr lang="en-US" b="1" noProof="0" dirty="0"/>
              <a:t>EXPLICATION</a:t>
            </a:r>
          </a:p>
          <a:p>
            <a:r>
              <a:rPr lang="en-US" i="1" noProof="0" dirty="0"/>
              <a:t>Maintenant que nous avons parlé de ce à quoi devrait ressembler l'engagement des familles, nous allons nous pencher sur certains des défis auxquels nous pouvons être confrontés lorsque nous nous engageons avec les familles. </a:t>
            </a:r>
          </a:p>
          <a:p>
            <a:r>
              <a:rPr lang="en-US" i="1" noProof="0" dirty="0"/>
              <a:t>Quelqu'un a-t-il travaillé avec des familles avec lesquelles il était particulièrement difficile de s'engager ? À quoi cela ressemblait-il ? </a:t>
            </a:r>
          </a:p>
          <a:p>
            <a:r>
              <a:rPr lang="en-US" i="1" noProof="0" dirty="0"/>
              <a:t>Il existe différents types de non-engagement de la part des aidants. </a:t>
            </a:r>
          </a:p>
          <a:p>
            <a:r>
              <a:rPr lang="en-US" i="1" noProof="0" dirty="0"/>
              <a:t>Chaque type peut être associé à différentes raisons qui expliquent le non-engagement.</a:t>
            </a:r>
          </a:p>
          <a:p>
            <a:r>
              <a:rPr lang="en-US" dirty="0"/>
              <a:t>Présenter la diapositive</a:t>
            </a:r>
            <a:endParaRPr lang="en-US" noProof="0" dirty="0"/>
          </a:p>
          <a:p>
            <a:pPr lvl="1"/>
            <a:r>
              <a:rPr lang="en-US" b="1" i="1" noProof="0" dirty="0"/>
              <a:t>Engagement superficiel :</a:t>
            </a:r>
            <a:r>
              <a:rPr lang="en-US" i="1" noProof="0" dirty="0"/>
              <a:t> Il peut s'agir d'éviter de soulever des questions.</a:t>
            </a:r>
          </a:p>
          <a:p>
            <a:pPr lvl="1"/>
            <a:r>
              <a:rPr lang="en-US" b="1" i="1" noProof="0" dirty="0"/>
              <a:t>Ambivalence / incertitude : </a:t>
            </a:r>
            <a:r>
              <a:rPr lang="en-US" i="1" noProof="0" dirty="0"/>
              <a:t>elle peut être due à des différences culturelles, au fait que la personne ne sait pas trop à quoi s'attendre, ou à des expériences négatives antérieures avec des prestataires de services. </a:t>
            </a:r>
          </a:p>
          <a:p>
            <a:pPr lvl="1"/>
            <a:r>
              <a:rPr lang="en-US" b="1" i="1" noProof="0" dirty="0"/>
              <a:t>L'évitement :</a:t>
            </a:r>
            <a:r>
              <a:rPr lang="en-US" i="1" noProof="0" dirty="0"/>
              <a:t> Ils peuvent avoir quelque chose à cacher, considérer la gestion de cas comme une ingérence extérieure, trouver les changements de personnel difficiles.</a:t>
            </a:r>
          </a:p>
          <a:p>
            <a:pPr marL="0" indent="0">
              <a:buNone/>
            </a:pPr>
            <a:endParaRPr lang="en-US" b="1" dirty="0"/>
          </a:p>
          <a:p>
            <a:pPr marL="0" indent="0">
              <a:buNone/>
            </a:pPr>
            <a:r>
              <a:rPr lang="en-US" b="1" dirty="0"/>
              <a:t>DISCUSSION EN PLÉNIÈRE</a:t>
            </a:r>
          </a:p>
          <a:p>
            <a:r>
              <a:rPr lang="en-US" i="1" dirty="0"/>
              <a:t>Lesquels de ces types de non-engagement reconnaissez-vous dans votre travail ? </a:t>
            </a:r>
          </a:p>
          <a:p>
            <a:r>
              <a:rPr lang="en-US" i="1" dirty="0"/>
              <a:t>Quelles en sont les raisons ? </a:t>
            </a:r>
          </a:p>
          <a:p>
            <a:r>
              <a:rPr lang="en-US" noProof="0" dirty="0"/>
              <a:t>Compléter avec les réponses possibles de la page suivante</a:t>
            </a:r>
          </a:p>
          <a:p>
            <a:pPr marL="0" indent="0">
              <a:buNone/>
            </a:pPr>
            <a:r>
              <a:rPr lang="en-US" noProof="0" dirty="0"/>
              <a:t>______________________________________________________________________________</a:t>
            </a:r>
          </a:p>
          <a:p>
            <a:pPr marL="0" indent="0">
              <a:buNone/>
            </a:pPr>
            <a:endParaRPr lang="en-US" noProof="0" dirty="0"/>
          </a:p>
          <a:p>
            <a:pPr marL="0" indent="0">
              <a:buNone/>
            </a:pPr>
            <a:r>
              <a:rPr lang="en-US" b="1" noProof="0" dirty="0"/>
              <a:t>SUITE </a:t>
            </a:r>
            <a:r>
              <a:rPr lang="en-US" b="1" noProof="0" dirty="0">
                <a:sym typeface="Wingdings" panose="05000000000000000000" pitchFamily="2" charset="2"/>
              </a:rPr>
              <a:t></a:t>
            </a:r>
            <a:endParaRPr lang="en-US" b="1" noProof="0" dirty="0"/>
          </a:p>
        </p:txBody>
      </p:sp>
      <p:sp>
        <p:nvSpPr>
          <p:cNvPr id="6" name="Slide Image Placeholder 5">
            <a:extLst>
              <a:ext uri="{FF2B5EF4-FFF2-40B4-BE49-F238E27FC236}">
                <a16:creationId xmlns:a16="http://schemas.microsoft.com/office/drawing/2014/main" id="{0078CBB9-A67B-6C20-DA4D-A3919FFAA42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F530EC64-D626-4F53-11D0-65658B13E27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14</a:t>
            </a:fld>
            <a:endParaRPr lang="en-US" sz="1200">
              <a:latin typeface="+mn-lt"/>
            </a:endParaRPr>
          </a:p>
        </p:txBody>
      </p:sp>
    </p:spTree>
    <p:extLst>
      <p:ext uri="{BB962C8B-B14F-4D97-AF65-F5344CB8AC3E}">
        <p14:creationId xmlns:p14="http://schemas.microsoft.com/office/powerpoint/2010/main" val="35412695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9" y="460375"/>
            <a:ext cx="6143624" cy="9211333"/>
          </a:xfrm>
        </p:spPr>
        <p:txBody>
          <a:bodyPr/>
          <a:lstStyle/>
          <a:p>
            <a:pPr marL="0" indent="0">
              <a:buNone/>
            </a:pPr>
            <a:r>
              <a:rPr lang="en-US" b="1" noProof="0" dirty="0"/>
              <a:t>RÉPONSES POSSIBLES</a:t>
            </a:r>
          </a:p>
          <a:p>
            <a:r>
              <a:rPr lang="en-US" noProof="0" dirty="0"/>
              <a:t>Manque de confiance dans la réponse humanitaire en raison de fausses promesses ou de difficultés rencontrées avec d'autres prestataires de services.</a:t>
            </a:r>
          </a:p>
          <a:p>
            <a:r>
              <a:rPr lang="en-US" noProof="0" dirty="0"/>
              <a:t>Différences culturelles perçues / barrières.</a:t>
            </a:r>
          </a:p>
          <a:p>
            <a:r>
              <a:rPr lang="en-US" noProof="0" dirty="0"/>
              <a:t>Différence perçue dans les objectifs - par exemple, si un </a:t>
            </a:r>
            <a:r>
              <a:rPr lang="en-US" noProof="0" dirty="0" err="1"/>
              <a:t>gestionnaire</a:t>
            </a:r>
            <a:r>
              <a:rPr lang="en-US" noProof="0" dirty="0"/>
              <a:t> de </a:t>
            </a:r>
            <a:r>
              <a:rPr lang="en-US" noProof="0" dirty="0" err="1"/>
              <a:t>cas</a:t>
            </a:r>
            <a:r>
              <a:rPr lang="en-US" noProof="0" dirty="0"/>
              <a:t> tente d'empêcher un enfant de s'engager dans un travail nuisible, mais que l'enfant est considéré comme fournissant un revenu essentiel à la survie de la famille, il peut être difficile au départ de voir que les objectifs sont alignés, même si la personne qui s'occupe de l'enfant et le </a:t>
            </a:r>
            <a:r>
              <a:rPr lang="en-US" noProof="0" dirty="0" err="1"/>
              <a:t>gestionnaire</a:t>
            </a:r>
            <a:r>
              <a:rPr lang="en-US" noProof="0" dirty="0"/>
              <a:t> de </a:t>
            </a:r>
            <a:r>
              <a:rPr lang="en-US" noProof="0" dirty="0" err="1"/>
              <a:t>cas</a:t>
            </a:r>
            <a:r>
              <a:rPr lang="en-US" noProof="0" dirty="0"/>
              <a:t> veulent en fin de compte ce qu'il y a de mieux pour l'enfant. </a:t>
            </a:r>
          </a:p>
          <a:p>
            <a:r>
              <a:rPr lang="en-US" noProof="0" dirty="0"/>
              <a:t>La gestion de </a:t>
            </a:r>
            <a:r>
              <a:rPr lang="en-US" noProof="0" dirty="0" err="1"/>
              <a:t>cas</a:t>
            </a:r>
            <a:r>
              <a:rPr lang="en-US" noProof="0" dirty="0"/>
              <a:t> n'est pas considérée comme une aide matérielle ou est jugée moins importante que d'autres formes d'aide humanitaire telles que la nourriture et les articles de première nécessité.</a:t>
            </a:r>
          </a:p>
          <a:p>
            <a:r>
              <a:rPr lang="en-US" noProof="0" dirty="0"/>
              <a:t>Les clients peuvent avoir l'impression que les </a:t>
            </a:r>
            <a:r>
              <a:rPr lang="en-US" noProof="0" dirty="0" err="1"/>
              <a:t>gestionnaires</a:t>
            </a:r>
            <a:r>
              <a:rPr lang="en-US" noProof="0" dirty="0"/>
              <a:t> de </a:t>
            </a:r>
            <a:r>
              <a:rPr lang="en-US" noProof="0" dirty="0" err="1"/>
              <a:t>cas</a:t>
            </a:r>
            <a:r>
              <a:rPr lang="en-US" noProof="0" dirty="0"/>
              <a:t> posent beaucoup de questions et n'en font pas assez.</a:t>
            </a:r>
          </a:p>
          <a:p>
            <a:r>
              <a:rPr lang="en-US" noProof="0" dirty="0"/>
              <a:t>Dans certains cas, les familles peuvent avoir l'impression que le </a:t>
            </a:r>
            <a:r>
              <a:rPr lang="en-US" noProof="0" dirty="0" err="1"/>
              <a:t>gestionnaire</a:t>
            </a:r>
            <a:r>
              <a:rPr lang="en-US" noProof="0" dirty="0"/>
              <a:t> de </a:t>
            </a:r>
            <a:r>
              <a:rPr lang="en-US" noProof="0" dirty="0" err="1"/>
              <a:t>cas</a:t>
            </a:r>
            <a:r>
              <a:rPr lang="en-US" noProof="0" dirty="0"/>
              <a:t> porte un jugement ou que son approche est descendante. </a:t>
            </a:r>
          </a:p>
          <a:p>
            <a:r>
              <a:rPr lang="en-US" noProof="0" dirty="0"/>
              <a:t>Absence d'attentes claires. </a:t>
            </a:r>
          </a:p>
          <a:p>
            <a:r>
              <a:rPr lang="en-US" noProof="0" dirty="0"/>
              <a:t>Changements dans le </a:t>
            </a:r>
            <a:r>
              <a:rPr lang="en-US" noProof="0" dirty="0" err="1"/>
              <a:t>gestionnaire</a:t>
            </a:r>
            <a:r>
              <a:rPr lang="en-US" noProof="0" dirty="0"/>
              <a:t> de </a:t>
            </a:r>
            <a:r>
              <a:rPr lang="en-US" noProof="0" dirty="0" err="1"/>
              <a:t>cas</a:t>
            </a:r>
            <a:r>
              <a:rPr lang="en-US" noProof="0" dirty="0"/>
              <a:t>. </a:t>
            </a:r>
          </a:p>
          <a:p>
            <a:r>
              <a:rPr lang="en-US" noProof="0" dirty="0"/>
              <a:t>Perception de la gestion de </a:t>
            </a:r>
            <a:r>
              <a:rPr lang="en-US" noProof="0" dirty="0" err="1"/>
              <a:t>cas</a:t>
            </a:r>
            <a:r>
              <a:rPr lang="en-US" noProof="0" dirty="0"/>
              <a:t> comme une ingérence extérieure. </a:t>
            </a:r>
          </a:p>
          <a:p>
            <a:r>
              <a:rPr lang="en-US" noProof="0" dirty="0"/>
              <a:t>La famille a quelque chose à cacher. </a:t>
            </a:r>
            <a:endParaRPr lang="en-US" dirty="0"/>
          </a:p>
          <a:p>
            <a:pPr lvl="1"/>
            <a:endParaRPr lang="en-US" noProof="0" dirty="0"/>
          </a:p>
          <a:p>
            <a:endParaRPr lang="en-US" noProof="0" dirty="0"/>
          </a:p>
        </p:txBody>
      </p:sp>
      <p:sp>
        <p:nvSpPr>
          <p:cNvPr id="2" name="Google Shape;725;p48:notes">
            <a:extLst>
              <a:ext uri="{FF2B5EF4-FFF2-40B4-BE49-F238E27FC236}">
                <a16:creationId xmlns:a16="http://schemas.microsoft.com/office/drawing/2014/main" id="{B4937C53-9650-0594-16F6-A581C3CD8BD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15</a:t>
            </a:fld>
            <a:endParaRPr lang="en-US" sz="1200">
              <a:latin typeface="+mn-lt"/>
            </a:endParaRPr>
          </a:p>
        </p:txBody>
      </p:sp>
    </p:spTree>
    <p:extLst>
      <p:ext uri="{BB962C8B-B14F-4D97-AF65-F5344CB8AC3E}">
        <p14:creationId xmlns:p14="http://schemas.microsoft.com/office/powerpoint/2010/main" val="38532484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S'ADAPTER AU CONTEXTE</a:t>
            </a:r>
          </a:p>
          <a:p>
            <a:r>
              <a:rPr lang="en-US" noProof="0" dirty="0"/>
              <a:t>Adapter les scénarios et les stratégies pour qu'ils soient pertinents dans votre contexte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noProof="0" dirty="0"/>
              <a:t>______________________________________________________________________________</a:t>
            </a:r>
          </a:p>
          <a:p>
            <a:endParaRPr lang="en-US" noProof="0" dirty="0"/>
          </a:p>
          <a:p>
            <a:pPr marL="0" indent="0">
              <a:buNone/>
            </a:pPr>
            <a:r>
              <a:rPr lang="en-US" b="1" noProof="0" dirty="0"/>
              <a:t>INTRODUCTION</a:t>
            </a:r>
          </a:p>
          <a:p>
            <a:r>
              <a:rPr lang="en-US" noProof="0" dirty="0"/>
              <a:t>Répartir les participants en groupes de 3 à 5 personnes</a:t>
            </a:r>
          </a:p>
          <a:p>
            <a:r>
              <a:rPr lang="en-US" noProof="0" dirty="0"/>
              <a:t>Guidez les participants vers la </a:t>
            </a:r>
            <a:r>
              <a:rPr lang="en-US" b="1" noProof="0" dirty="0"/>
              <a:t>page 20 du cahier d'exercices : Scénarios réels de non-engagement </a:t>
            </a:r>
          </a:p>
          <a:p>
            <a:r>
              <a:rPr lang="en-US" i="1" noProof="0" dirty="0"/>
              <a:t>Dans vos groupes :</a:t>
            </a:r>
          </a:p>
          <a:p>
            <a:pPr lvl="1"/>
            <a:r>
              <a:rPr lang="en-US" i="1" dirty="0"/>
              <a:t>Partagez les cas de votre travail où vous avez eu du mal ou avez encore du mal à vous engager </a:t>
            </a:r>
            <a:r>
              <a:rPr lang="en-US" i="1" noProof="0" dirty="0"/>
              <a:t>avec une famille/un parent/un aidant.</a:t>
            </a:r>
            <a:endParaRPr lang="en-US" i="1" dirty="0"/>
          </a:p>
          <a:p>
            <a:pPr lvl="1"/>
            <a:r>
              <a:rPr lang="en-US" i="1" noProof="0" dirty="0" err="1"/>
              <a:t>Identifiez </a:t>
            </a:r>
            <a:r>
              <a:rPr lang="en-US" i="1" noProof="0" dirty="0"/>
              <a:t>un cas que vous pouvez traiter ensemble</a:t>
            </a:r>
          </a:p>
          <a:p>
            <a:pPr lvl="1"/>
            <a:r>
              <a:rPr lang="en-US" i="1" noProof="0" dirty="0"/>
              <a:t>Discutez des questions figurant sur la diapositive</a:t>
            </a:r>
          </a:p>
          <a:p>
            <a:pPr lvl="1"/>
            <a:r>
              <a:rPr lang="en-US" i="1" noProof="0" dirty="0"/>
              <a:t>Si vous disposez de plus de temps, vous pouvez répéter l'opération avec un autre cas.</a:t>
            </a:r>
          </a:p>
          <a:p>
            <a:pPr lvl="1"/>
            <a:endParaRPr lang="en-US" noProof="0" dirty="0"/>
          </a:p>
          <a:p>
            <a:pPr marL="0" lvl="0" indent="0">
              <a:buNone/>
            </a:pPr>
            <a:r>
              <a:rPr lang="en-US" b="1" noProof="0" dirty="0"/>
              <a:t>TRAVAIL DE GROUPE (10 minutes)</a:t>
            </a:r>
          </a:p>
          <a:p>
            <a:r>
              <a:rPr lang="en-US" dirty="0"/>
              <a:t>Laisser 10 minutes aux participants pour compléter le questionnaire</a:t>
            </a:r>
          </a:p>
          <a:p>
            <a:pPr marL="0" lvl="0" indent="0">
              <a:buNone/>
            </a:pPr>
            <a:endParaRPr lang="en-US" b="1" dirty="0"/>
          </a:p>
          <a:p>
            <a:pPr marL="0" lvl="0" indent="0">
              <a:buNone/>
            </a:pPr>
            <a:r>
              <a:rPr lang="en-US" b="1" noProof="0" dirty="0"/>
              <a:t>DISCUSSION EN PLÉNIÈRE</a:t>
            </a:r>
          </a:p>
          <a:p>
            <a:r>
              <a:rPr lang="en-US" dirty="0"/>
              <a:t>Invitez chaque groupe </a:t>
            </a:r>
            <a:r>
              <a:rPr lang="en-US" noProof="0" dirty="0"/>
              <a:t>à résumer l'affaire et à présenter ses discussions.</a:t>
            </a:r>
          </a:p>
          <a:p>
            <a:r>
              <a:rPr lang="en-US" i="1" noProof="0" dirty="0"/>
              <a:t>Nous examinerons d'autres stratégies sur la diapositive suivante.</a:t>
            </a:r>
          </a:p>
        </p:txBody>
      </p:sp>
      <p:sp>
        <p:nvSpPr>
          <p:cNvPr id="6" name="Slide Image Placeholder 5">
            <a:extLst>
              <a:ext uri="{FF2B5EF4-FFF2-40B4-BE49-F238E27FC236}">
                <a16:creationId xmlns:a16="http://schemas.microsoft.com/office/drawing/2014/main" id="{CCA701AF-614D-C88A-7DC1-1D453EA08EBE}"/>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BED1CE0-E5B6-BC7E-F879-0EE7D21FA02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16</a:t>
            </a:fld>
            <a:endParaRPr lang="en-US" sz="1200">
              <a:latin typeface="+mn-lt"/>
            </a:endParaRPr>
          </a:p>
        </p:txBody>
      </p:sp>
    </p:spTree>
    <p:extLst>
      <p:ext uri="{BB962C8B-B14F-4D97-AF65-F5344CB8AC3E}">
        <p14:creationId xmlns:p14="http://schemas.microsoft.com/office/powerpoint/2010/main" val="17061707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S'ADAPTER AU CONTEXTE</a:t>
            </a:r>
          </a:p>
          <a:p>
            <a:r>
              <a:rPr lang="en-US" noProof="0" dirty="0"/>
              <a:t>S'il existe des obstacles communs à l'engagement des familles dans votre contexte, vous pouvez mettre à jour les stratégies pour répondre à ces obstacles.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noProof="0" dirty="0"/>
              <a:t>______________________________________________________________________________</a:t>
            </a:r>
          </a:p>
          <a:p>
            <a:pPr marL="0" indent="0">
              <a:buNone/>
            </a:pPr>
            <a:endParaRPr lang="en-US" noProof="0" dirty="0"/>
          </a:p>
          <a:p>
            <a:pPr marL="0" indent="0">
              <a:buNone/>
            </a:pPr>
            <a:r>
              <a:rPr lang="en-US" b="1" noProof="0" dirty="0"/>
              <a:t>EXPLICATION</a:t>
            </a:r>
          </a:p>
          <a:p>
            <a:r>
              <a:rPr lang="en-US" noProof="0" dirty="0"/>
              <a:t>Présenter la diapositive</a:t>
            </a:r>
          </a:p>
          <a:p>
            <a:r>
              <a:rPr lang="en-US" i="1" noProof="0" dirty="0"/>
              <a:t>Établir la confiance </a:t>
            </a:r>
          </a:p>
          <a:p>
            <a:pPr lvl="1"/>
            <a:r>
              <a:rPr lang="en-US" i="1" noProof="0" dirty="0"/>
              <a:t>Reconnaître et valider les sentiments de la famille</a:t>
            </a:r>
          </a:p>
          <a:p>
            <a:pPr lvl="1"/>
            <a:r>
              <a:rPr lang="en-US" i="1" noProof="0" dirty="0"/>
              <a:t>Passer du temps ensemble </a:t>
            </a:r>
          </a:p>
          <a:p>
            <a:pPr lvl="1"/>
            <a:r>
              <a:rPr lang="en-US" i="1" noProof="0" dirty="0"/>
              <a:t>N'augmentez pas les attentes si elles ne peuvent pas être satisfaites</a:t>
            </a:r>
          </a:p>
          <a:p>
            <a:r>
              <a:rPr lang="en-US" i="1" noProof="0" dirty="0"/>
              <a:t>S'engager de manière positive et respectueuse</a:t>
            </a:r>
          </a:p>
          <a:p>
            <a:pPr lvl="1"/>
            <a:r>
              <a:rPr lang="en-US" i="1" noProof="0" dirty="0"/>
              <a:t>Équilibrer les discussions sur les problèmes avec l'identification des forces et des ressources</a:t>
            </a:r>
          </a:p>
          <a:p>
            <a:pPr lvl="1"/>
            <a:r>
              <a:rPr lang="en-US" i="1" noProof="0" dirty="0"/>
              <a:t>Reconnaître et saluer les progrès</a:t>
            </a:r>
          </a:p>
          <a:p>
            <a:pPr lvl="1"/>
            <a:r>
              <a:rPr lang="en-US" i="1" noProof="0" dirty="0"/>
              <a:t>Veiller à la sensibilité culturelle</a:t>
            </a:r>
          </a:p>
          <a:p>
            <a:pPr lvl="1"/>
            <a:r>
              <a:rPr lang="en-US" i="1" noProof="0" dirty="0"/>
              <a:t>Faire preuve d'empathie à l'égard des situations et des sentiments des membres de la famille et valider ces sentiments, le cas échéant.</a:t>
            </a:r>
          </a:p>
          <a:p>
            <a:pPr lvl="1"/>
            <a:r>
              <a:rPr lang="en-US" i="1" noProof="0" dirty="0"/>
              <a:t>Rester neutre en cas de confrontation avec les aidants</a:t>
            </a:r>
          </a:p>
          <a:p>
            <a:r>
              <a:rPr lang="en-US" i="1" noProof="0" dirty="0"/>
              <a:t>Valoriser l'engagement et les contributions des parents/responsables d'enfants</a:t>
            </a:r>
          </a:p>
          <a:p>
            <a:pPr lvl="1"/>
            <a:r>
              <a:rPr lang="en-US" i="1" noProof="0" dirty="0"/>
              <a:t>Écouter et traiter les questions qui préoccupent la famille </a:t>
            </a:r>
          </a:p>
          <a:p>
            <a:pPr lvl="1"/>
            <a:r>
              <a:rPr lang="en-US" i="1" noProof="0" dirty="0"/>
              <a:t>Fixer des objectifs convenus d'un commun accord, qui peuvent être définis principalement par la famille et formulés dans sa langue. </a:t>
            </a:r>
          </a:p>
          <a:p>
            <a:pPr lvl="1"/>
            <a:r>
              <a:rPr lang="en-US" i="1" noProof="0" dirty="0"/>
              <a:t>Offrir des choix aux membres de la famille chaque fois que cela est possible </a:t>
            </a:r>
          </a:p>
          <a:p>
            <a:pPr lvl="1"/>
            <a:r>
              <a:rPr lang="en-US" i="1" noProof="0" dirty="0"/>
              <a:t>Démontrez que vous appréciez l'engagement des aidants, hommes et femmes. </a:t>
            </a:r>
          </a:p>
          <a:p>
            <a:r>
              <a:rPr lang="en-US" i="1" noProof="0" dirty="0"/>
              <a:t>Fournir un soutien pratique dans la mesure du possible</a:t>
            </a:r>
          </a:p>
          <a:p>
            <a:pPr lvl="1"/>
            <a:r>
              <a:rPr lang="en-US" i="1" noProof="0" dirty="0"/>
              <a:t>Aider les familles à répondre à des besoins concrets, par exemple en matière de logement, de nourriture, de services publics, de garde d'enfants.</a:t>
            </a:r>
          </a:p>
          <a:p>
            <a:pPr marL="0" indent="0">
              <a:buNone/>
            </a:pPr>
            <a:endParaRPr lang="en-US" i="1" dirty="0"/>
          </a:p>
          <a:p>
            <a:pPr marL="0" indent="0">
              <a:buNone/>
            </a:pPr>
            <a:r>
              <a:rPr lang="en-US" b="1" dirty="0"/>
              <a:t>SUITE </a:t>
            </a:r>
            <a:r>
              <a:rPr lang="en-US" b="1" dirty="0">
                <a:sym typeface="Wingdings" panose="05000000000000000000" pitchFamily="2" charset="2"/>
              </a:rPr>
              <a:t></a:t>
            </a:r>
            <a:endParaRPr lang="en-US" b="1" noProof="0" dirty="0"/>
          </a:p>
        </p:txBody>
      </p:sp>
      <p:sp>
        <p:nvSpPr>
          <p:cNvPr id="6" name="Slide Image Placeholder 5">
            <a:extLst>
              <a:ext uri="{FF2B5EF4-FFF2-40B4-BE49-F238E27FC236}">
                <a16:creationId xmlns:a16="http://schemas.microsoft.com/office/drawing/2014/main" id="{E3218371-8B34-B93B-AFB7-7FDC429B20D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2B7E1020-B787-CCCC-469B-966B57B1EDB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17</a:t>
            </a:fld>
            <a:endParaRPr lang="en-US" sz="1200">
              <a:latin typeface="+mn-lt"/>
            </a:endParaRPr>
          </a:p>
        </p:txBody>
      </p:sp>
    </p:spTree>
    <p:extLst>
      <p:ext uri="{BB962C8B-B14F-4D97-AF65-F5344CB8AC3E}">
        <p14:creationId xmlns:p14="http://schemas.microsoft.com/office/powerpoint/2010/main" val="4792669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9" y="460375"/>
            <a:ext cx="6143624" cy="9211333"/>
          </a:xfrm>
        </p:spPr>
        <p:txBody>
          <a:bodyPr/>
          <a:lstStyle/>
          <a:p>
            <a:r>
              <a:rPr lang="en-US" i="1" noProof="0" dirty="0"/>
              <a:t>Rechercher l'engagement </a:t>
            </a:r>
          </a:p>
          <a:p>
            <a:pPr lvl="1"/>
            <a:r>
              <a:rPr lang="en-US" i="1" noProof="0" dirty="0"/>
              <a:t>Obtenir l'engagement de la famille à s'engager dans des tâches mutuellement identifiées </a:t>
            </a:r>
          </a:p>
          <a:p>
            <a:r>
              <a:rPr lang="en-US" i="1" noProof="0" dirty="0"/>
              <a:t>Préparer les réunions de manière appropriée </a:t>
            </a:r>
          </a:p>
          <a:p>
            <a:pPr lvl="1"/>
            <a:r>
              <a:rPr lang="en-US" i="1" noProof="0" dirty="0"/>
              <a:t>Tenir compte des autres obligations des membres de la famille, telles que l'emploi, lors de l'organisation des réunions.</a:t>
            </a:r>
          </a:p>
          <a:p>
            <a:pPr lvl="1"/>
            <a:r>
              <a:rPr lang="en-US" i="1" noProof="0" dirty="0"/>
              <a:t>Aider les membres de la famille à résoudre les problèmes pratiques qui peuvent les empêcher d'assister aux réunions, tels que la garde d'enfants et le transport.</a:t>
            </a:r>
          </a:p>
          <a:p>
            <a:pPr lvl="1"/>
            <a:r>
              <a:rPr lang="en-US" i="1" noProof="0" dirty="0"/>
              <a:t>Fournir un environnement physique accueillant pour la réunion (par exemple, suffisamment d'espace pour tous les membres ou l'accessibilité pour les personnes handicapées).</a:t>
            </a:r>
            <a:endParaRPr lang="en-US" noProof="0" dirty="0"/>
          </a:p>
        </p:txBody>
      </p:sp>
      <p:sp>
        <p:nvSpPr>
          <p:cNvPr id="2" name="Google Shape;725;p48:notes">
            <a:extLst>
              <a:ext uri="{FF2B5EF4-FFF2-40B4-BE49-F238E27FC236}">
                <a16:creationId xmlns:a16="http://schemas.microsoft.com/office/drawing/2014/main" id="{D4A5F5AB-99E4-2436-7E88-B7D6D6931A2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18</a:t>
            </a:fld>
            <a:endParaRPr lang="en-US" sz="1200">
              <a:latin typeface="+mn-lt"/>
            </a:endParaRPr>
          </a:p>
        </p:txBody>
      </p:sp>
    </p:spTree>
    <p:extLst>
      <p:ext uri="{BB962C8B-B14F-4D97-AF65-F5344CB8AC3E}">
        <p14:creationId xmlns:p14="http://schemas.microsoft.com/office/powerpoint/2010/main" val="14779643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S'ADAPTER AU CONTEXTE</a:t>
            </a:r>
          </a:p>
          <a:p>
            <a:r>
              <a:rPr lang="en-US" noProof="0" dirty="0"/>
              <a:t>Adapter en fonction de la dynamique du genre dans le contexte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noProof="0" dirty="0"/>
              <a:t>______________________________________________________________________________</a:t>
            </a:r>
          </a:p>
          <a:p>
            <a:pPr marL="0" indent="0">
              <a:buNone/>
            </a:pPr>
            <a:endParaRPr lang="en-US" noProof="0" dirty="0"/>
          </a:p>
          <a:p>
            <a:pPr marL="0" indent="0">
              <a:buNone/>
            </a:pPr>
            <a:r>
              <a:rPr lang="en-US" b="1" noProof="0" dirty="0"/>
              <a:t>INTRODUCTION</a:t>
            </a:r>
          </a:p>
          <a:p>
            <a:pPr marL="171450" marR="0" lvl="0" indent="-171450" algn="l" defTabSz="914400" rtl="0" eaLnBrk="1" fontAlgn="auto" latinLnBrk="0" hangingPunct="1">
              <a:lnSpc>
                <a:spcPct val="100000"/>
              </a:lnSpc>
              <a:spcBef>
                <a:spcPts val="0"/>
              </a:spcBef>
              <a:spcAft>
                <a:spcPts val="0"/>
              </a:spcAft>
              <a:buClrTx/>
              <a:buSzTx/>
              <a:tabLst/>
              <a:defRPr/>
            </a:pPr>
            <a:r>
              <a:rPr lang="en-US" noProof="0" dirty="0"/>
              <a:t>Répartir les participants en groupes de 3 à 5 personnes</a:t>
            </a:r>
          </a:p>
          <a:p>
            <a:pPr marL="171450" marR="0" lvl="0" indent="-171450" algn="l" defTabSz="914400" rtl="0" eaLnBrk="1" fontAlgn="auto" latinLnBrk="0" hangingPunct="1">
              <a:lnSpc>
                <a:spcPct val="100000"/>
              </a:lnSpc>
              <a:spcBef>
                <a:spcPts val="0"/>
              </a:spcBef>
              <a:spcAft>
                <a:spcPts val="0"/>
              </a:spcAft>
              <a:buClrTx/>
              <a:buSzTx/>
              <a:tabLst/>
              <a:defRPr/>
            </a:pPr>
            <a:r>
              <a:rPr lang="en-US" noProof="0" dirty="0"/>
              <a:t>Guidez les participants vers la </a:t>
            </a:r>
            <a:r>
              <a:rPr lang="en-US" b="1" noProof="0" dirty="0"/>
              <a:t>page 11 du cahier de travail : Engager les aidants masculins et féminins.</a:t>
            </a:r>
          </a:p>
          <a:p>
            <a:pPr marL="171450" marR="0" lvl="0" indent="-171450" algn="l" defTabSz="914400" rtl="0" eaLnBrk="1" fontAlgn="auto" latinLnBrk="0" hangingPunct="1">
              <a:lnSpc>
                <a:spcPct val="100000"/>
              </a:lnSpc>
              <a:spcBef>
                <a:spcPts val="0"/>
              </a:spcBef>
              <a:spcAft>
                <a:spcPts val="0"/>
              </a:spcAft>
              <a:buClrTx/>
              <a:buSzTx/>
              <a:tabLst/>
              <a:defRPr/>
            </a:pPr>
            <a:r>
              <a:rPr lang="en-US" i="1" noProof="0" dirty="0"/>
              <a:t>Avec votre groupe, discutez des questions figurant sur la diapositive</a:t>
            </a:r>
            <a:endParaRPr lang="en-US" noProof="0" dirty="0"/>
          </a:p>
          <a:p>
            <a:pPr marL="0" indent="0">
              <a:buNone/>
            </a:pPr>
            <a:endParaRPr lang="en-US" b="1" noProof="0" dirty="0"/>
          </a:p>
          <a:p>
            <a:pPr marL="0" indent="0">
              <a:buNone/>
            </a:pPr>
            <a:r>
              <a:rPr lang="en-US" b="1" noProof="0" dirty="0"/>
              <a:t>DISCUSSION EN GROUPE (15 minutes)</a:t>
            </a:r>
          </a:p>
          <a:p>
            <a:r>
              <a:rPr lang="en-US" noProof="0" dirty="0"/>
              <a:t>Laisser 15 minutes aux participants pour compléter le questionnaire</a:t>
            </a:r>
          </a:p>
          <a:p>
            <a:endParaRPr lang="en-US" noProof="0" dirty="0"/>
          </a:p>
          <a:p>
            <a:pPr marL="0" indent="0">
              <a:buNone/>
            </a:pPr>
            <a:r>
              <a:rPr lang="en-US" b="1" noProof="0" dirty="0"/>
              <a:t>DISCUSSION EN PLÉNIÈRE</a:t>
            </a:r>
          </a:p>
          <a:p>
            <a:r>
              <a:rPr lang="en-US" noProof="0" dirty="0"/>
              <a:t>Invitez les volontaires à partager leurs réponses</a:t>
            </a:r>
          </a:p>
          <a:p>
            <a:r>
              <a:rPr lang="en-US" dirty="0"/>
              <a:t>Complétez avec les réponses possibles ci-dessous</a:t>
            </a:r>
            <a:endParaRPr lang="en-US" noProof="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noProof="0" dirty="0"/>
              <a:t>______________________________________________________________________________</a:t>
            </a:r>
          </a:p>
          <a:p>
            <a:pPr marL="0" indent="0">
              <a:buNone/>
            </a:pPr>
            <a:endParaRPr lang="en-US" noProof="0" dirty="0"/>
          </a:p>
          <a:p>
            <a:pPr marL="0" indent="0">
              <a:buNone/>
            </a:pPr>
            <a:r>
              <a:rPr lang="en-US" b="1" noProof="0" dirty="0"/>
              <a:t>RÉPONSES POSSIBLES</a:t>
            </a:r>
          </a:p>
          <a:p>
            <a:r>
              <a:rPr lang="en-US" b="1" noProof="0" dirty="0"/>
              <a:t>Question 2</a:t>
            </a:r>
          </a:p>
          <a:p>
            <a:pPr lvl="1"/>
            <a:r>
              <a:rPr lang="en-US" b="1" noProof="0" dirty="0"/>
              <a:t>Stratégies visant à impliquer les mères / les aidants féminins</a:t>
            </a:r>
          </a:p>
          <a:p>
            <a:pPr lvl="2"/>
            <a:r>
              <a:rPr lang="en-US" noProof="0" dirty="0"/>
              <a:t>Veiller à </a:t>
            </a:r>
            <a:r>
              <a:rPr lang="en-US" noProof="0" dirty="0" err="1"/>
              <a:t>ce</a:t>
            </a:r>
            <a:r>
              <a:rPr lang="en-US" noProof="0" dirty="0"/>
              <a:t> </a:t>
            </a:r>
            <a:r>
              <a:rPr lang="en-US" noProof="0" dirty="0" err="1"/>
              <a:t>qu'un</a:t>
            </a:r>
            <a:r>
              <a:rPr lang="en-US" noProof="0" dirty="0"/>
              <a:t> </a:t>
            </a:r>
            <a:r>
              <a:rPr lang="en-US" noProof="0" dirty="0" err="1"/>
              <a:t>gesitonnaire</a:t>
            </a:r>
            <a:r>
              <a:rPr lang="en-US" noProof="0" dirty="0"/>
              <a:t> de </a:t>
            </a:r>
            <a:r>
              <a:rPr lang="en-US" noProof="0" dirty="0" err="1"/>
              <a:t>cas</a:t>
            </a:r>
            <a:r>
              <a:rPr lang="en-US" noProof="0" dirty="0"/>
              <a:t> </a:t>
            </a:r>
            <a:r>
              <a:rPr lang="en-US" noProof="0" dirty="0" err="1"/>
              <a:t>soit</a:t>
            </a:r>
            <a:r>
              <a:rPr lang="en-US" noProof="0" dirty="0"/>
              <a:t> </a:t>
            </a:r>
            <a:r>
              <a:rPr lang="en-US" noProof="0" dirty="0" err="1"/>
              <a:t>présent</a:t>
            </a:r>
            <a:r>
              <a:rPr lang="en-US" noProof="0" dirty="0"/>
              <a:t> ou à ce que les normes de genre soient prises en </a:t>
            </a:r>
            <a:r>
              <a:rPr lang="en-US" noProof="0" dirty="0" err="1"/>
              <a:t>compte</a:t>
            </a:r>
            <a:r>
              <a:rPr lang="en-US" noProof="0" dirty="0"/>
              <a:t> </a:t>
            </a:r>
            <a:r>
              <a:rPr lang="en-US" noProof="0" dirty="0" err="1"/>
              <a:t>lorsqu'un</a:t>
            </a:r>
            <a:r>
              <a:rPr lang="en-US" noProof="0" dirty="0"/>
              <a:t> </a:t>
            </a:r>
            <a:r>
              <a:rPr lang="en-US" noProof="0" dirty="0" err="1"/>
              <a:t>gesitonnaire</a:t>
            </a:r>
            <a:r>
              <a:rPr lang="en-US" noProof="0" dirty="0"/>
              <a:t> de </a:t>
            </a:r>
            <a:r>
              <a:rPr lang="en-US" noProof="0" dirty="0" err="1"/>
              <a:t>cas</a:t>
            </a:r>
            <a:r>
              <a:rPr lang="en-US" noProof="0" dirty="0"/>
              <a:t> masculine assure le suivi d'une mère ou d'une femme qui s'occupe d'un enfant. </a:t>
            </a:r>
          </a:p>
          <a:p>
            <a:pPr lvl="2"/>
            <a:r>
              <a:rPr lang="en-US" noProof="0" dirty="0"/>
              <a:t>Veiller à ce que l'engagement de la femme soignante soit présenté dès le départ comme attendu et important.</a:t>
            </a:r>
          </a:p>
          <a:p>
            <a:pPr lvl="2"/>
            <a:r>
              <a:rPr lang="en-US" noProof="0" dirty="0"/>
              <a:t>Pensez à organiser les réunions de manière à ce que la femme soignante puisse y assister. </a:t>
            </a:r>
          </a:p>
          <a:p>
            <a:pPr lvl="2"/>
            <a:r>
              <a:rPr lang="en-US" noProof="0" dirty="0"/>
              <a:t>Adopter une approche fondée sur les points forts pour responsabiliser la mère ou la femme qui s'occupe de l'enfant. </a:t>
            </a:r>
          </a:p>
          <a:p>
            <a:pPr marL="0" indent="0">
              <a:buNone/>
            </a:pPr>
            <a:endParaRPr lang="en-US" dirty="0"/>
          </a:p>
          <a:p>
            <a:pPr marL="0" indent="0">
              <a:buNone/>
            </a:pPr>
            <a:r>
              <a:rPr lang="en-US" b="1" noProof="0" dirty="0"/>
              <a:t>SUITE </a:t>
            </a:r>
            <a:r>
              <a:rPr lang="en-US" b="1" noProof="0" dirty="0">
                <a:sym typeface="Wingdings" panose="05000000000000000000" pitchFamily="2" charset="2"/>
              </a:rPr>
              <a:t></a:t>
            </a:r>
            <a:endParaRPr lang="en-US" b="1" noProof="0" dirty="0"/>
          </a:p>
        </p:txBody>
      </p:sp>
      <p:sp>
        <p:nvSpPr>
          <p:cNvPr id="6" name="Slide Image Placeholder 5">
            <a:extLst>
              <a:ext uri="{FF2B5EF4-FFF2-40B4-BE49-F238E27FC236}">
                <a16:creationId xmlns:a16="http://schemas.microsoft.com/office/drawing/2014/main" id="{4B75178C-D791-5FB8-738A-A07E65B96AE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9E682D1-CE5B-258C-E2BB-B5485C4D5D5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19</a:t>
            </a:fld>
            <a:endParaRPr lang="en-US" sz="1200">
              <a:latin typeface="+mn-lt"/>
            </a:endParaRPr>
          </a:p>
        </p:txBody>
      </p:sp>
    </p:spTree>
    <p:extLst>
      <p:ext uri="{BB962C8B-B14F-4D97-AF65-F5344CB8AC3E}">
        <p14:creationId xmlns:p14="http://schemas.microsoft.com/office/powerpoint/2010/main" val="42747922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3" name="Google Shape;243;p2:notes"/>
          <p:cNvSpPr txBox="1">
            <a:spLocks noGrp="1"/>
          </p:cNvSpPr>
          <p:nvPr>
            <p:ph type="body" idx="1"/>
          </p:nvPr>
        </p:nvSpPr>
        <p:spPr>
          <a:xfrm>
            <a:off x="477839" y="460375"/>
            <a:ext cx="6143624" cy="9211333"/>
          </a:xfrm>
        </p:spPr>
        <p:txBody>
          <a:bodyPr/>
          <a:lstStyle/>
          <a:p>
            <a:pPr marL="0" indent="0">
              <a:buNone/>
            </a:pPr>
            <a:r>
              <a:rPr lang="en-US" b="1" dirty="0">
                <a:sym typeface="Arial"/>
              </a:rPr>
              <a:t>INTRODUCTION</a:t>
            </a:r>
          </a:p>
          <a:p>
            <a:r>
              <a:rPr lang="en-US" dirty="0">
                <a:sym typeface="Arial"/>
              </a:rPr>
              <a:t>Ce module se concentre sur le travail avec les familles dans le cadre du processus de gestion de cas. Il s'agit du deuxième module sur trois de la formation sur le renforcement de la famille dans la gestion de cas. </a:t>
            </a:r>
          </a:p>
          <a:p>
            <a:pPr lvl="1"/>
            <a:r>
              <a:rPr lang="en-US" dirty="0">
                <a:sym typeface="Arial"/>
              </a:rPr>
              <a:t>Cette formation fait partie des formations de niveau 3 de la formation à la gestion des cas de protection de l'enfance inter-agences. </a:t>
            </a:r>
          </a:p>
          <a:p>
            <a:pPr lvl="1"/>
            <a:r>
              <a:rPr lang="en-US" dirty="0">
                <a:sym typeface="Arial"/>
              </a:rPr>
              <a:t>Avant de participer à cette formation, les participants doivent avoir suivi les modules de niveau 1 et de niveau 2. </a:t>
            </a:r>
          </a:p>
          <a:p>
            <a:r>
              <a:rPr lang="en-US" dirty="0">
                <a:sym typeface="Arial"/>
              </a:rPr>
              <a:t>Ce module explore les thèmes clés suivants :</a:t>
            </a:r>
          </a:p>
          <a:p>
            <a:pPr lvl="1"/>
            <a:r>
              <a:rPr lang="en-US" dirty="0"/>
              <a:t>Impliquer les familles et les aidants dans la gestion des </a:t>
            </a:r>
            <a:r>
              <a:rPr lang="en-US" dirty="0" err="1"/>
              <a:t>cas</a:t>
            </a:r>
            <a:r>
              <a:rPr lang="en-US" dirty="0"/>
              <a:t>.</a:t>
            </a:r>
          </a:p>
          <a:p>
            <a:pPr lvl="1"/>
            <a:r>
              <a:rPr lang="en-US" dirty="0"/>
              <a:t>Renforcement de la famille tout au long du processus de gestion du dossier.</a:t>
            </a:r>
          </a:p>
          <a:p>
            <a:pPr lvl="1"/>
            <a:r>
              <a:rPr lang="en-US" dirty="0"/>
              <a:t>Séparation des familles et renforcement des familles.</a:t>
            </a:r>
            <a:endParaRPr lang="en-US" dirty="0">
              <a:sym typeface="Arial"/>
            </a:endParaRPr>
          </a:p>
          <a:p>
            <a:r>
              <a:rPr lang="en-US" dirty="0">
                <a:sym typeface="Arial"/>
              </a:rPr>
              <a:t>Les conseils d'animation se trouvent dans les notes de chaque diapositive.</a:t>
            </a:r>
          </a:p>
          <a:p>
            <a:pPr marL="0" indent="0">
              <a:buNone/>
            </a:pPr>
            <a:endParaRPr lang="en-US" dirty="0">
              <a:sym typeface="Arial"/>
            </a:endParaRPr>
          </a:p>
          <a:p>
            <a:pPr marL="0" indent="0">
              <a:buNone/>
            </a:pPr>
            <a:r>
              <a:rPr lang="en-US" b="1" dirty="0">
                <a:sym typeface="Arial"/>
              </a:rPr>
              <a:t>CONTEXTUALISATION</a:t>
            </a:r>
          </a:p>
          <a:p>
            <a:r>
              <a:rPr lang="en-US" dirty="0">
                <a:sym typeface="Arial"/>
              </a:rPr>
              <a:t>Il est important de prendre les mesures suivantes pour contextualiser ce module avant de le présenter :</a:t>
            </a:r>
          </a:p>
          <a:p>
            <a:pPr lvl="1"/>
            <a:r>
              <a:rPr lang="en-US" dirty="0">
                <a:sym typeface="Arial"/>
              </a:rPr>
              <a:t>Session 2 Diapositive 14 "Travailler avec des aidants difficiles à impliquer" - Adaptez les types de non-engagement en fonction des défis spécifiques à votre contexte, ainsi que les réponses potentielles. </a:t>
            </a:r>
          </a:p>
          <a:p>
            <a:pPr lvl="1"/>
            <a:r>
              <a:rPr lang="en-US" dirty="0">
                <a:sym typeface="Arial"/>
              </a:rPr>
              <a:t>Session 2 Diapositive 16 "Scénarios de non-engagement" - Adaptez les scénarios à votre contexte, ainsi que les stratégies.</a:t>
            </a:r>
          </a:p>
          <a:p>
            <a:pPr lvl="1"/>
            <a:r>
              <a:rPr lang="en-US" dirty="0">
                <a:sym typeface="Arial"/>
              </a:rPr>
              <a:t>Session 2 Diapositive 17 "Stratégies pour améliorer l'engagement des familles" - S'il existe des obstacles communs à l'engagement des familles dans votre contexte, vous souhaiterez peut-être mettre à jour les stratégies pour répondre à ces obstacles. </a:t>
            </a:r>
          </a:p>
          <a:p>
            <a:pPr lvl="1"/>
            <a:r>
              <a:rPr lang="en-US" dirty="0">
                <a:sym typeface="Arial"/>
              </a:rPr>
              <a:t>Session 2 Diapositive 19 "Engager les aidants masculins et féminins" - Adapter en fonction de la dynamique des genres dans le contexte.</a:t>
            </a:r>
          </a:p>
          <a:p>
            <a:pPr lvl="1"/>
            <a:r>
              <a:rPr lang="en-US" dirty="0"/>
              <a:t>Session 2 Diapositive 21 "Engager les aidants qui sont des auteurs de violences - lignes rouges" - Les notes de la diapositive doivent être contextualisées sur la base des POS et des procédures en vigueur dans le pays. </a:t>
            </a:r>
            <a:endParaRPr lang="en-US" dirty="0">
              <a:sym typeface="Arial"/>
            </a:endParaRPr>
          </a:p>
          <a:p>
            <a:pPr lvl="1"/>
            <a:r>
              <a:rPr lang="en-US" dirty="0">
                <a:sym typeface="Arial"/>
              </a:rPr>
              <a:t>Session 3 Diapositive 29 "Services familiaux / domestiques" - Mettez à jour les services de cette diapositive pour refléter les services disponibles dans votre contexte. </a:t>
            </a:r>
          </a:p>
          <a:p>
            <a:pPr lvl="1"/>
            <a:r>
              <a:rPr lang="en-US" dirty="0">
                <a:sym typeface="Arial"/>
              </a:rPr>
              <a:t>Session 3 Diapositive 31 " Planification des cas : La violence entre partenaires intimes et notre rôle" - sur la base des procédures opérationnelles standard locales et des méthodes de travail avec les acteurs de la lutte contre la violence liée au sexe.</a:t>
            </a:r>
          </a:p>
          <a:p>
            <a:pPr lvl="1"/>
            <a:r>
              <a:rPr lang="en-US" dirty="0">
                <a:sym typeface="Arial"/>
              </a:rPr>
              <a:t>Session 4 Diapositive 37 "</a:t>
            </a:r>
            <a:r>
              <a:rPr lang="en-US" dirty="0" err="1">
                <a:sym typeface="Arial"/>
              </a:rPr>
              <a:t>Prévention</a:t>
            </a:r>
            <a:r>
              <a:rPr lang="en-US" dirty="0">
                <a:sym typeface="Arial"/>
              </a:rPr>
              <a:t> de la </a:t>
            </a:r>
            <a:r>
              <a:rPr lang="en-US" dirty="0" err="1">
                <a:sym typeface="Arial"/>
              </a:rPr>
              <a:t>séparation</a:t>
            </a:r>
            <a:r>
              <a:rPr lang="en-US" dirty="0">
                <a:sym typeface="Arial"/>
              </a:rPr>
              <a:t>" - </a:t>
            </a:r>
            <a:r>
              <a:rPr lang="en-US" dirty="0" err="1">
                <a:sym typeface="Arial"/>
              </a:rPr>
              <a:t>Adaptez</a:t>
            </a:r>
            <a:r>
              <a:rPr lang="en-US" dirty="0">
                <a:sym typeface="Arial"/>
              </a:rPr>
              <a:t> les </a:t>
            </a:r>
            <a:r>
              <a:rPr lang="en-US" dirty="0" err="1">
                <a:sym typeface="Arial"/>
              </a:rPr>
              <a:t>exemples</a:t>
            </a:r>
            <a:r>
              <a:rPr lang="en-US" dirty="0">
                <a:sym typeface="Arial"/>
              </a:rPr>
              <a:t> de </a:t>
            </a:r>
            <a:r>
              <a:rPr lang="en-US" dirty="0" err="1">
                <a:sym typeface="Arial"/>
              </a:rPr>
              <a:t>séparation</a:t>
            </a:r>
            <a:r>
              <a:rPr lang="en-US" dirty="0">
                <a:sym typeface="Arial"/>
              </a:rPr>
              <a:t> "</a:t>
            </a:r>
            <a:r>
              <a:rPr lang="en-US" dirty="0" err="1">
                <a:sym typeface="Arial"/>
              </a:rPr>
              <a:t>délibérée</a:t>
            </a:r>
            <a:r>
              <a:rPr lang="en-US" dirty="0">
                <a:sym typeface="Arial"/>
              </a:rPr>
              <a:t>" à </a:t>
            </a:r>
            <a:r>
              <a:rPr lang="en-US" dirty="0" err="1">
                <a:sym typeface="Arial"/>
              </a:rPr>
              <a:t>votre</a:t>
            </a:r>
            <a:r>
              <a:rPr lang="en-US" dirty="0">
                <a:sym typeface="Arial"/>
              </a:rPr>
              <a:t> </a:t>
            </a:r>
            <a:r>
              <a:rPr lang="en-US" dirty="0" err="1">
                <a:sym typeface="Arial"/>
              </a:rPr>
              <a:t>contexte</a:t>
            </a:r>
            <a:r>
              <a:rPr lang="en-US" dirty="0">
                <a:sym typeface="Arial"/>
              </a:rPr>
              <a:t>. </a:t>
            </a:r>
          </a:p>
          <a:p>
            <a:pPr lvl="1"/>
            <a:r>
              <a:rPr lang="en-US" dirty="0">
                <a:sym typeface="Arial"/>
              </a:rPr>
              <a:t>Session 4 Diapositive 40 "Renforcement de la famille dans le cadre de la prise en charge alternative" - Mettez à jour les types de prise en charge alternative inclus en fonction des types de prise en charge alternative dans votre contexte. Si nécessaire, deux groupes peuvent se concentrer sur chaque forme de prise en charge. </a:t>
            </a:r>
          </a:p>
          <a:p>
            <a:pPr lvl="1"/>
            <a:r>
              <a:rPr lang="en-US" dirty="0">
                <a:sym typeface="Arial"/>
              </a:rPr>
              <a:t>Session 4 Diapositive 41 "Renforcement de la famille dans le cadre de la réunification et de la réintégration" - Dans les contextes où la réunification et la réintégration familiales ne sont pas courantes, cette diapositive peut être présentée sans cette section de discussion. </a:t>
            </a:r>
          </a:p>
          <a:p>
            <a:endParaRPr lang="en-US" dirty="0">
              <a:sym typeface="Arial"/>
            </a:endParaRPr>
          </a:p>
          <a:p>
            <a:pPr marL="0" indent="0">
              <a:buNone/>
            </a:pPr>
            <a:r>
              <a:rPr lang="en-US" b="1" dirty="0">
                <a:sym typeface="Arial"/>
              </a:rPr>
              <a:t>PRÉPARATION</a:t>
            </a:r>
          </a:p>
          <a:p>
            <a:r>
              <a:rPr lang="en-US" dirty="0">
                <a:sym typeface="Arial"/>
              </a:rPr>
              <a:t>Les éléments suivants sont nécessaires pour dispenser ce module dans un environnement de formation en face à face : </a:t>
            </a:r>
          </a:p>
          <a:p>
            <a:pPr lvl="1"/>
            <a:r>
              <a:rPr lang="en-US" dirty="0">
                <a:sym typeface="Arial"/>
              </a:rPr>
              <a:t>Un cahier d'exercices par participant.</a:t>
            </a:r>
          </a:p>
          <a:p>
            <a:pPr lvl="1"/>
            <a:r>
              <a:rPr lang="en-US" dirty="0">
                <a:sym typeface="Arial"/>
              </a:rPr>
              <a:t>Un formulaire de retour d'information par participant.</a:t>
            </a:r>
          </a:p>
          <a:p>
            <a:pPr lvl="1"/>
            <a:r>
              <a:rPr lang="en-US" dirty="0">
                <a:sym typeface="Arial"/>
              </a:rPr>
              <a:t>Projecteur et ordinateur portable.</a:t>
            </a:r>
          </a:p>
          <a:p>
            <a:pPr lvl="1"/>
            <a:r>
              <a:rPr lang="en-US" dirty="0">
                <a:sym typeface="Arial"/>
              </a:rPr>
              <a:t>Tableau de conférence, ruban adhésif et stylos.</a:t>
            </a:r>
          </a:p>
          <a:p>
            <a:pPr marL="0" indent="0">
              <a:buNone/>
            </a:pPr>
            <a:endParaRPr lang="en-US" dirty="0">
              <a:sym typeface="Arial"/>
            </a:endParaRPr>
          </a:p>
          <a:p>
            <a:pPr marL="0" indent="0">
              <a:buNone/>
            </a:pPr>
            <a:r>
              <a:rPr lang="en-US" b="1" dirty="0">
                <a:sym typeface="Arial"/>
              </a:rPr>
              <a:t>SUITE </a:t>
            </a:r>
            <a:r>
              <a:rPr lang="en-US" b="1" dirty="0">
                <a:sym typeface="Wingdings" panose="05000000000000000000" pitchFamily="2" charset="2"/>
              </a:rPr>
              <a:t></a:t>
            </a:r>
            <a:endParaRPr lang="en-US" dirty="0">
              <a:sym typeface="Arial"/>
            </a:endParaRPr>
          </a:p>
        </p:txBody>
      </p:sp>
      <p:sp>
        <p:nvSpPr>
          <p:cNvPr id="2" name="Google Shape;725;p48:notes">
            <a:extLst>
              <a:ext uri="{FF2B5EF4-FFF2-40B4-BE49-F238E27FC236}">
                <a16:creationId xmlns:a16="http://schemas.microsoft.com/office/drawing/2014/main" id="{9AD3BA13-9979-7D4F-29BE-8336D99313B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a:t>
            </a:fld>
            <a:endParaRPr lang="en-US" sz="1200">
              <a:latin typeface="+mn-lt"/>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9" y="460375"/>
            <a:ext cx="6143624" cy="9211333"/>
          </a:xfrm>
        </p:spPr>
        <p:txBody>
          <a:bodyPr/>
          <a:lstStyle/>
          <a:p>
            <a:pPr lvl="1"/>
            <a:r>
              <a:rPr lang="en-US" b="1" noProof="0" dirty="0"/>
              <a:t>Stratégies visant à impliquer les pères / les aidants masculins : </a:t>
            </a:r>
          </a:p>
          <a:p>
            <a:pPr lvl="2"/>
            <a:r>
              <a:rPr lang="en-US" noProof="0" dirty="0"/>
              <a:t>Veiller à ce que l'engagement du père soit présenté dès le départ comme attendu et important.</a:t>
            </a:r>
          </a:p>
          <a:p>
            <a:pPr lvl="2"/>
            <a:r>
              <a:rPr lang="en-US" noProof="0" dirty="0" err="1"/>
              <a:t>Chercher</a:t>
            </a:r>
            <a:r>
              <a:rPr lang="en-US" noProof="0" dirty="0"/>
              <a:t> proactivement à rencontrer les hommes, en expliquant pourquoi ils veulent les rencontrer et en reconnaissant leur rôle de parent ou de soignant ainsi que leur connaissance approfondie et leur préoccupation pour leur enfant et leur famille. </a:t>
            </a:r>
          </a:p>
          <a:p>
            <a:pPr lvl="2"/>
            <a:r>
              <a:rPr lang="en-US" noProof="0" dirty="0"/>
              <a:t>Envisager le calendrier des réunions ou d'autres services pour permettre aux pères qui travaillent d'y assister. Les avantages de la participation des pères pour leur enfant sont soulignés à plusieurs reprises.</a:t>
            </a:r>
          </a:p>
          <a:p>
            <a:pPr lvl="2"/>
            <a:r>
              <a:rPr lang="en-US" noProof="0" dirty="0"/>
              <a:t>Les besoins du père et des aidants masculins sont systématiquement pris en compte.</a:t>
            </a:r>
          </a:p>
          <a:p>
            <a:pPr lvl="2"/>
            <a:r>
              <a:rPr lang="en-US" noProof="0" dirty="0"/>
              <a:t>Les pères qui ne vivent pas à plein temps avec leurs enfants sont sollicités dans la mesure du possible.</a:t>
            </a:r>
          </a:p>
          <a:p>
            <a:pPr lvl="2"/>
            <a:r>
              <a:rPr lang="en-US" noProof="0" dirty="0"/>
              <a:t>Adopter une approche basée sur les points forts qui soutient les capacités du père plutôt que de le traiter comme un objet de préoccupation.</a:t>
            </a:r>
          </a:p>
          <a:p>
            <a:pPr lvl="2"/>
            <a:r>
              <a:rPr lang="en-US" noProof="0" dirty="0"/>
              <a:t>Introduire des informations sur le développement de l'enfant et sur le rôle des pères dans le développement de l'enfant. </a:t>
            </a:r>
          </a:p>
          <a:p>
            <a:pPr lvl="2"/>
            <a:r>
              <a:rPr lang="en-US" noProof="0" dirty="0"/>
              <a:t>Créez des opportunités pour que les pères réfléchissent à leur compréhension du genre, de la masculinité et des soins, en relation avec leurs propres mères et pères et d'autres influences (repensez aux activités sur le sexe et le genre dans le module 1).</a:t>
            </a:r>
          </a:p>
          <a:p>
            <a:r>
              <a:rPr lang="en-US" b="1" noProof="0" dirty="0"/>
              <a:t>Question 3</a:t>
            </a:r>
          </a:p>
          <a:p>
            <a:pPr lvl="1"/>
            <a:r>
              <a:rPr lang="en-US" noProof="0" dirty="0"/>
              <a:t>La pratique de l'intégration des pères doit toujours être mise en œuvre de manière à minimiser les risques potentiels pour les enfants et les mères. </a:t>
            </a:r>
          </a:p>
          <a:p>
            <a:pPr lvl="1"/>
            <a:r>
              <a:rPr lang="en-US" noProof="0" dirty="0"/>
              <a:t>Ces risques peuvent être directs et immédiats, du fait de la violence et des abus domestiques, ou indirects, du fait du temps et de l'attention accordés aux hommes dans le cadre des interventions, au détriment de l'engagement auprès des mères.</a:t>
            </a:r>
          </a:p>
          <a:p>
            <a:r>
              <a:rPr lang="en-US" b="1" noProof="0" dirty="0"/>
              <a:t>Question 4</a:t>
            </a:r>
          </a:p>
          <a:p>
            <a:pPr lvl="1"/>
            <a:r>
              <a:rPr lang="en-US" noProof="0" dirty="0"/>
              <a:t>Plaider auprès des hommes aidants pour que les deux aidants jouent un rôle important dans le processus de gestion des cas. </a:t>
            </a:r>
          </a:p>
          <a:p>
            <a:pPr lvl="1"/>
            <a:r>
              <a:rPr lang="en-US" noProof="0" dirty="0"/>
              <a:t>Organiser des réunions supplémentaires avec les femmes à des heures qui leur conviennent mieux. </a:t>
            </a:r>
          </a:p>
          <a:p>
            <a:pPr lvl="1"/>
            <a:r>
              <a:rPr lang="en-US" noProof="0" dirty="0"/>
              <a:t>Rencontrer des femmes en dehors de la maison, par exemple dans des espaces réservés aux femmes. </a:t>
            </a:r>
          </a:p>
          <a:p>
            <a:pPr lvl="1"/>
            <a:r>
              <a:rPr lang="en-US" noProof="0" dirty="0" err="1"/>
              <a:t>Instaurer</a:t>
            </a:r>
            <a:r>
              <a:rPr lang="en-US" noProof="0" dirty="0"/>
              <a:t> un climat de confiance avec l'homme qui s'occupe de l'enfant, afin qu'il ne s'inquiète pas des réunions qui ont lieu avec la femme qui s'occupe de l'enfant.</a:t>
            </a:r>
          </a:p>
        </p:txBody>
      </p:sp>
      <p:sp>
        <p:nvSpPr>
          <p:cNvPr id="2" name="Google Shape;725;p48:notes">
            <a:extLst>
              <a:ext uri="{FF2B5EF4-FFF2-40B4-BE49-F238E27FC236}">
                <a16:creationId xmlns:a16="http://schemas.microsoft.com/office/drawing/2014/main" id="{51602D9F-ED17-05C6-D850-C52018644C0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20</a:t>
            </a:fld>
            <a:endParaRPr lang="en-US" sz="1200">
              <a:latin typeface="+mn-lt"/>
            </a:endParaRPr>
          </a:p>
        </p:txBody>
      </p:sp>
    </p:spTree>
    <p:extLst>
      <p:ext uri="{BB962C8B-B14F-4D97-AF65-F5344CB8AC3E}">
        <p14:creationId xmlns:p14="http://schemas.microsoft.com/office/powerpoint/2010/main" val="39942424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S'ADAPTER AU CONTEXTE</a:t>
            </a:r>
          </a:p>
          <a:p>
            <a:r>
              <a:rPr lang="en-US" noProof="0" dirty="0"/>
              <a:t>Contextualiser l'explication sur la base des SOP et des procédures en vigueur dans le pays.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noProof="0" dirty="0"/>
              <a:t>______________________________________________________________________________</a:t>
            </a:r>
          </a:p>
          <a:p>
            <a:pPr marL="0" indent="0">
              <a:buNone/>
            </a:pPr>
            <a:endParaRPr lang="en-US" noProof="0" dirty="0"/>
          </a:p>
          <a:p>
            <a:pPr marL="0" indent="0">
              <a:buNone/>
            </a:pPr>
            <a:r>
              <a:rPr lang="en-US" b="1" noProof="0" dirty="0"/>
              <a:t>EXPLICATION</a:t>
            </a:r>
          </a:p>
          <a:p>
            <a:r>
              <a:rPr lang="en-US" i="1" noProof="0" dirty="0"/>
              <a:t>Dans certains cas, il est possible de travailler avec des prestataires de soins qui sont des auteurs de violences afin d'obtenir des résultats en matière de protection de l'enfant. </a:t>
            </a:r>
          </a:p>
          <a:p>
            <a:pPr lvl="1"/>
            <a:r>
              <a:rPr lang="en-US" i="1" noProof="0" dirty="0"/>
              <a:t>Quelqu'un peut-il nous donner un exemple ? </a:t>
            </a:r>
          </a:p>
          <a:p>
            <a:pPr lvl="1"/>
            <a:r>
              <a:rPr lang="en-US" i="1" noProof="0" dirty="0"/>
              <a:t>Exemple 1</a:t>
            </a:r>
          </a:p>
          <a:p>
            <a:pPr lvl="2"/>
            <a:r>
              <a:rPr lang="en-US" i="1" dirty="0"/>
              <a:t>Une </a:t>
            </a:r>
            <a:r>
              <a:rPr lang="en-US" i="1" noProof="0" dirty="0"/>
              <a:t>personne qui bat son enfant en raison de problèmes de gestion de la colère, mais qui est disposée à recevoir un soutien et souhaite cesser d'être violente envers l'enfant. </a:t>
            </a:r>
          </a:p>
          <a:p>
            <a:pPr lvl="2"/>
            <a:r>
              <a:rPr lang="en-US" i="1" noProof="0" dirty="0"/>
              <a:t>Cette personne peut faire partie du processus de gestion du dossier, si cela est considéré comme sûr pour l'enfant et le </a:t>
            </a:r>
            <a:r>
              <a:rPr lang="en-US" i="1" noProof="0" dirty="0" err="1"/>
              <a:t>gestionnaire</a:t>
            </a:r>
            <a:r>
              <a:rPr lang="en-US" i="1" noProof="0" dirty="0"/>
              <a:t> de </a:t>
            </a:r>
            <a:r>
              <a:rPr lang="en-US" i="1" noProof="0" dirty="0" err="1"/>
              <a:t>cas</a:t>
            </a:r>
            <a:r>
              <a:rPr lang="en-US" i="1" noProof="0" dirty="0"/>
              <a:t>. </a:t>
            </a:r>
          </a:p>
          <a:p>
            <a:pPr lvl="1"/>
            <a:r>
              <a:rPr lang="en-US" i="1" noProof="0" dirty="0"/>
              <a:t>Exemple 2</a:t>
            </a:r>
          </a:p>
          <a:p>
            <a:pPr lvl="2"/>
            <a:r>
              <a:rPr lang="en-US" i="1" noProof="0" dirty="0"/>
              <a:t>Un cas de négligence à l'égard d'un enfant, où une personne qui s'occupe de l'enfant ne lui prodigue pas les soins appropriés, mais qui est prête à apprendre et à s'améliorer. </a:t>
            </a:r>
          </a:p>
          <a:p>
            <a:pPr lvl="2"/>
            <a:r>
              <a:rPr lang="en-US" i="1" noProof="0" dirty="0"/>
              <a:t>Cette personne peut être impliquée dans le plan d'intervention si cela est jugé sans danger pour l'enfant et le </a:t>
            </a:r>
            <a:r>
              <a:rPr lang="en-US" i="1" noProof="0" dirty="0" err="1"/>
              <a:t>gestionnaire</a:t>
            </a:r>
            <a:r>
              <a:rPr lang="en-US" i="1" noProof="0" dirty="0"/>
              <a:t> de </a:t>
            </a:r>
            <a:r>
              <a:rPr lang="en-US" i="1" noProof="0" dirty="0" err="1"/>
              <a:t>cas</a:t>
            </a:r>
            <a:r>
              <a:rPr lang="en-US" i="1" noProof="0" dirty="0"/>
              <a:t>.</a:t>
            </a:r>
          </a:p>
          <a:p>
            <a:r>
              <a:rPr lang="en-US" i="1" dirty="0"/>
              <a:t>Actions possibles</a:t>
            </a:r>
            <a:endParaRPr lang="en-US" i="1" noProof="0" dirty="0"/>
          </a:p>
          <a:p>
            <a:pPr lvl="1"/>
            <a:r>
              <a:rPr lang="en-US" i="1" noProof="0" dirty="0"/>
              <a:t>Dans certains cas, l'enfant peut continuer à vivre avec la personne qui s'occupe de lui tout en bénéficiant de services de gestion de cas et en travaillant sur les questions de protection</a:t>
            </a:r>
          </a:p>
          <a:p>
            <a:pPr lvl="1"/>
            <a:r>
              <a:rPr lang="en-US" i="1" noProof="0" dirty="0"/>
              <a:t>Dans certains cas, lorsque l'enfant est gravement menacé, il est </a:t>
            </a:r>
            <a:r>
              <a:rPr lang="en-US" i="1" dirty="0"/>
              <a:t>possible qu'il doive </a:t>
            </a:r>
            <a:r>
              <a:rPr lang="en-US" i="1" noProof="0" dirty="0"/>
              <a:t>être temporairement retiré du foyer jusqu'à ce que la situation s'améliore et que les problèmes soient entièrement résolus. </a:t>
            </a:r>
          </a:p>
          <a:p>
            <a:r>
              <a:rPr lang="en-US" i="1" noProof="0" dirty="0"/>
              <a:t>Lorsque les aidants sont impliqués dans la gestion de </a:t>
            </a:r>
            <a:r>
              <a:rPr lang="en-US" i="1" noProof="0" dirty="0" err="1"/>
              <a:t>cas</a:t>
            </a:r>
            <a:r>
              <a:rPr lang="en-US" i="1" noProof="0" dirty="0"/>
              <a:t>, ils participent davantage au processus de gestion de </a:t>
            </a:r>
            <a:r>
              <a:rPr lang="en-US" i="1" noProof="0" dirty="0" err="1"/>
              <a:t>cas</a:t>
            </a:r>
            <a:r>
              <a:rPr lang="en-US" i="1" noProof="0" dirty="0"/>
              <a:t> et aux objectifs et actions du plan d'action.  </a:t>
            </a:r>
          </a:p>
          <a:p>
            <a:pPr marL="0" indent="0">
              <a:buNone/>
            </a:pPr>
            <a:endParaRPr lang="en-US" i="1" noProof="0" dirty="0"/>
          </a:p>
          <a:p>
            <a:pPr marL="0" indent="0">
              <a:buNone/>
            </a:pPr>
            <a:r>
              <a:rPr lang="en-US" b="1" dirty="0"/>
              <a:t>SUITE </a:t>
            </a:r>
            <a:r>
              <a:rPr lang="en-US" b="1" dirty="0">
                <a:sym typeface="Wingdings" panose="05000000000000000000" pitchFamily="2" charset="2"/>
              </a:rPr>
              <a:t></a:t>
            </a:r>
            <a:endParaRPr lang="en-US" noProof="0" dirty="0"/>
          </a:p>
        </p:txBody>
      </p:sp>
      <p:sp>
        <p:nvSpPr>
          <p:cNvPr id="6" name="Slide Image Placeholder 5">
            <a:extLst>
              <a:ext uri="{FF2B5EF4-FFF2-40B4-BE49-F238E27FC236}">
                <a16:creationId xmlns:a16="http://schemas.microsoft.com/office/drawing/2014/main" id="{080D7F1E-7787-7EF1-11C9-E754771D3FD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C90E4BE-D884-7402-8D36-76BDEA077FF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21</a:t>
            </a:fld>
            <a:endParaRPr lang="en-US" sz="1200">
              <a:latin typeface="+mn-lt"/>
            </a:endParaRPr>
          </a:p>
        </p:txBody>
      </p:sp>
    </p:spTree>
    <p:extLst>
      <p:ext uri="{BB962C8B-B14F-4D97-AF65-F5344CB8AC3E}">
        <p14:creationId xmlns:p14="http://schemas.microsoft.com/office/powerpoint/2010/main" val="26639351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9" y="460375"/>
            <a:ext cx="6143624" cy="9211333"/>
          </a:xfrm>
        </p:spPr>
        <p:txBody>
          <a:bodyPr/>
          <a:lstStyle/>
          <a:p>
            <a:r>
              <a:rPr lang="en-US" i="1" noProof="0" dirty="0"/>
              <a:t>Il y a des choses à faire et des lignes rouges à ne pas franchir :</a:t>
            </a:r>
            <a:endParaRPr lang="en-US" i="1" dirty="0"/>
          </a:p>
          <a:p>
            <a:pPr lvl="1"/>
            <a:r>
              <a:rPr lang="en-GB" sz="1200" b="0" dirty="0">
                <a:latin typeface="Arial" panose="020B0604020202020204" pitchFamily="34" charset="0"/>
                <a:cs typeface="Arial" panose="020B0604020202020204" pitchFamily="34" charset="0"/>
              </a:rPr>
              <a:t>À</a:t>
            </a:r>
            <a:r>
              <a:rPr lang="en-US" sz="1200" b="1" i="1" dirty="0">
                <a:latin typeface="Arial" panose="020B0604020202020204" pitchFamily="34" charset="0"/>
                <a:cs typeface="Arial" panose="020B0604020202020204" pitchFamily="34" charset="0"/>
              </a:rPr>
              <a:t> </a:t>
            </a:r>
            <a:r>
              <a:rPr lang="en-US" sz="1200" b="0" i="1" dirty="0">
                <a:latin typeface="Arial" panose="020B0604020202020204" pitchFamily="34" charset="0"/>
                <a:cs typeface="Arial" panose="020B0604020202020204" pitchFamily="34" charset="0"/>
              </a:rPr>
              <a:t>f</a:t>
            </a:r>
            <a:r>
              <a:rPr lang="en-US" i="1" dirty="0"/>
              <a:t>aire</a:t>
            </a:r>
          </a:p>
          <a:p>
            <a:pPr lvl="2"/>
            <a:r>
              <a:rPr lang="en-US" i="1" dirty="0"/>
              <a:t>Recherchez un soignant qui vous soutienne</a:t>
            </a:r>
          </a:p>
          <a:p>
            <a:pPr lvl="2"/>
            <a:r>
              <a:rPr lang="en-US" i="1" dirty="0"/>
              <a:t>Procéder à une évaluation des risques pour s'assurer que le fait de s'engager avec la personne qui s'occupe de l'enfant ne va pas mettre en danger le </a:t>
            </a:r>
            <a:r>
              <a:rPr lang="en-US" i="1" dirty="0" err="1"/>
              <a:t>gestionnaire</a:t>
            </a:r>
            <a:r>
              <a:rPr lang="en-US" i="1" dirty="0"/>
              <a:t> de </a:t>
            </a:r>
            <a:r>
              <a:rPr lang="en-US" i="1" dirty="0" err="1"/>
              <a:t>cas</a:t>
            </a:r>
            <a:r>
              <a:rPr lang="en-US" i="1" dirty="0"/>
              <a:t> ou l'enfant.</a:t>
            </a:r>
          </a:p>
          <a:p>
            <a:pPr lvl="1"/>
            <a:r>
              <a:rPr lang="en-US" i="1" dirty="0"/>
              <a:t>Lignes rouges </a:t>
            </a:r>
          </a:p>
          <a:p>
            <a:pPr lvl="2"/>
            <a:r>
              <a:rPr lang="en-US" i="1" dirty="0"/>
              <a:t>La personne qui s'occupe de l'enfant commet des violences sexuelles ou exploite l'enfant</a:t>
            </a:r>
          </a:p>
          <a:p>
            <a:pPr lvl="2"/>
            <a:r>
              <a:rPr lang="en-US" i="1" dirty="0"/>
              <a:t>L'enfant est exposé à un risque imminent de préjudice grave, par exemple en cas de crime d'honneur.</a:t>
            </a:r>
          </a:p>
          <a:p>
            <a:r>
              <a:rPr lang="en-US" i="1" dirty="0"/>
              <a:t>Remarque importante</a:t>
            </a:r>
          </a:p>
          <a:p>
            <a:pPr lvl="1"/>
            <a:r>
              <a:rPr lang="en-US" i="1" dirty="0"/>
              <a:t>Les ONG n'ont généralement pas le mandat de retirer les enfants de leur foyer </a:t>
            </a:r>
          </a:p>
          <a:p>
            <a:pPr lvl="1"/>
            <a:r>
              <a:rPr lang="en-US" i="1" dirty="0"/>
              <a:t>Cela relève du mandat des autorités compétentes et du système juridique local/national et constitue toujours un dernier recours, fondé sur l'intérêt supérieur de l'enfant. </a:t>
            </a:r>
          </a:p>
          <a:p>
            <a:pPr lvl="1"/>
            <a:r>
              <a:rPr lang="en-US" i="1" dirty="0"/>
              <a:t>Toutefois, les ONG peuvent être impliquées dans ce processus ou dans la défense d'un enfant en danger imminent, et peuvent être impliquées dans les processus de prise de décision concernant l'intérêt supérieur de l'enfant.</a:t>
            </a:r>
          </a:p>
          <a:p>
            <a:pPr lvl="1"/>
            <a:r>
              <a:rPr lang="en-US" i="1" dirty="0"/>
              <a:t>Il est donc important que les </a:t>
            </a:r>
            <a:r>
              <a:rPr lang="en-US" i="1" dirty="0" err="1"/>
              <a:t>gestionnaires</a:t>
            </a:r>
            <a:r>
              <a:rPr lang="en-US" i="1" dirty="0"/>
              <a:t> de </a:t>
            </a:r>
            <a:r>
              <a:rPr lang="en-US" i="1" dirty="0" err="1"/>
              <a:t>cas</a:t>
            </a:r>
            <a:r>
              <a:rPr lang="en-US" i="1" dirty="0"/>
              <a:t> comprennent les principales choses à faire et à ne pas faire pour travailler avec les prestataires de soins auteurs de violences, ainsi que les options qui s'offrent aux enfants. </a:t>
            </a:r>
          </a:p>
          <a:p>
            <a:endParaRPr lang="en-US" noProof="0" dirty="0"/>
          </a:p>
        </p:txBody>
      </p:sp>
      <p:sp>
        <p:nvSpPr>
          <p:cNvPr id="2" name="Google Shape;725;p48:notes">
            <a:extLst>
              <a:ext uri="{FF2B5EF4-FFF2-40B4-BE49-F238E27FC236}">
                <a16:creationId xmlns:a16="http://schemas.microsoft.com/office/drawing/2014/main" id="{9FE73231-77DB-F37B-2AF6-3012A5352A2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22</a:t>
            </a:fld>
            <a:endParaRPr lang="en-US" sz="1200">
              <a:latin typeface="+mn-lt"/>
            </a:endParaRPr>
          </a:p>
        </p:txBody>
      </p:sp>
    </p:spTree>
    <p:extLst>
      <p:ext uri="{BB962C8B-B14F-4D97-AF65-F5344CB8AC3E}">
        <p14:creationId xmlns:p14="http://schemas.microsoft.com/office/powerpoint/2010/main" val="24665328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EXPLICATION</a:t>
            </a:r>
          </a:p>
          <a:p>
            <a:r>
              <a:rPr lang="en-US" noProof="0" dirty="0"/>
              <a:t>Présenter la diapositive</a:t>
            </a:r>
          </a:p>
          <a:p>
            <a:r>
              <a:rPr lang="en-US" i="1" dirty="0"/>
              <a:t>Quelqu'un a-t-il des questions à poser ou des précisions à demander ?</a:t>
            </a:r>
          </a:p>
          <a:p>
            <a:r>
              <a:rPr lang="en-US" i="1" dirty="0"/>
              <a:t>Dans la prochaine session, nous verrons comment adopter une approche de renforcement de la famille à chaque étape du processus de gestion du dossier. </a:t>
            </a:r>
          </a:p>
          <a:p>
            <a:endParaRPr lang="en-US" dirty="0"/>
          </a:p>
        </p:txBody>
      </p:sp>
      <p:sp>
        <p:nvSpPr>
          <p:cNvPr id="6" name="Slide Image Placeholder 5">
            <a:extLst>
              <a:ext uri="{FF2B5EF4-FFF2-40B4-BE49-F238E27FC236}">
                <a16:creationId xmlns:a16="http://schemas.microsoft.com/office/drawing/2014/main" id="{D8692F9D-A8D0-A18B-D514-127F6CC92E62}"/>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633B9BB-5322-70D2-63C0-34D8E7A1670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23</a:t>
            </a:fld>
            <a:endParaRPr lang="en-US" sz="1200">
              <a:latin typeface="+mn-lt"/>
            </a:endParaRPr>
          </a:p>
        </p:txBody>
      </p:sp>
    </p:spTree>
    <p:extLst>
      <p:ext uri="{BB962C8B-B14F-4D97-AF65-F5344CB8AC3E}">
        <p14:creationId xmlns:p14="http://schemas.microsoft.com/office/powerpoint/2010/main" val="30944829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CA" b="1" dirty="0"/>
              <a:t>SESSION 3 DURÉE : 1h15</a:t>
            </a:r>
            <a:endParaRPr lang="en-US" b="1" dirty="0"/>
          </a:p>
        </p:txBody>
      </p:sp>
      <p:sp>
        <p:nvSpPr>
          <p:cNvPr id="6" name="Slide Image Placeholder 5">
            <a:extLst>
              <a:ext uri="{FF2B5EF4-FFF2-40B4-BE49-F238E27FC236}">
                <a16:creationId xmlns:a16="http://schemas.microsoft.com/office/drawing/2014/main" id="{9867075A-EC0E-1D9E-4317-C9A25C48E29E}"/>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783A149-C65E-D2FF-B651-CA0404F95F5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24</a:t>
            </a:fld>
            <a:endParaRPr lang="en-US" sz="1200">
              <a:latin typeface="+mn-lt"/>
            </a:endParaRPr>
          </a:p>
        </p:txBody>
      </p:sp>
    </p:spTree>
    <p:extLst>
      <p:ext uri="{BB962C8B-B14F-4D97-AF65-F5344CB8AC3E}">
        <p14:creationId xmlns:p14="http://schemas.microsoft.com/office/powerpoint/2010/main" val="330950545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PRÉPARATION</a:t>
            </a:r>
          </a:p>
          <a:p>
            <a:r>
              <a:rPr lang="en-US" noProof="0" dirty="0"/>
              <a:t>Préparez chaque étape de la gestion de cas sur une feuille de papier A4.</a:t>
            </a:r>
          </a:p>
          <a:p>
            <a:r>
              <a:rPr lang="en-US" noProof="0" dirty="0"/>
              <a:t>Accrochez-les au mur dans l'ordre</a:t>
            </a:r>
          </a:p>
          <a:p>
            <a:pPr marL="0" indent="0">
              <a:buNone/>
            </a:pPr>
            <a:r>
              <a:rPr lang="en-US" noProof="0" dirty="0"/>
              <a:t>______________________________________________________________________________</a:t>
            </a:r>
          </a:p>
          <a:p>
            <a:pPr marL="0" indent="0">
              <a:buNone/>
            </a:pPr>
            <a:endParaRPr lang="en-US" noProof="0" dirty="0"/>
          </a:p>
          <a:p>
            <a:pPr marL="0" indent="0">
              <a:buNone/>
            </a:pPr>
            <a:r>
              <a:rPr lang="en-US" b="1" noProof="0" dirty="0"/>
              <a:t>INTRODUCTION</a:t>
            </a:r>
          </a:p>
          <a:p>
            <a:r>
              <a:rPr lang="en-US" i="1" noProof="0" dirty="0"/>
              <a:t>Nous allons maintenant nous pencher sur les points suivants :</a:t>
            </a:r>
          </a:p>
          <a:p>
            <a:pPr lvl="1"/>
            <a:r>
              <a:rPr lang="en-US" i="1" noProof="0" dirty="0"/>
              <a:t>Comment appliquer une approche de renforcement de la famille aux différentes étapes du processus de gestion de </a:t>
            </a:r>
            <a:r>
              <a:rPr lang="en-US" i="1" noProof="0" dirty="0" err="1"/>
              <a:t>cas</a:t>
            </a:r>
            <a:r>
              <a:rPr lang="en-US" i="1" noProof="0" dirty="0"/>
              <a:t>. </a:t>
            </a:r>
          </a:p>
          <a:p>
            <a:pPr lvl="1"/>
            <a:r>
              <a:rPr lang="en-US" i="1" noProof="0" dirty="0"/>
              <a:t>Ce que cela pourrait donner dans la pratique</a:t>
            </a:r>
          </a:p>
          <a:p>
            <a:r>
              <a:rPr lang="en-US" noProof="0" dirty="0"/>
              <a:t>Répartir les participants en groupes de 2 à 3 personnes</a:t>
            </a:r>
          </a:p>
          <a:p>
            <a:r>
              <a:rPr lang="en-US" dirty="0"/>
              <a:t>Distribuer des notes autocollantes à chaque groupe</a:t>
            </a:r>
            <a:endParaRPr lang="en-US" noProof="0" dirty="0"/>
          </a:p>
          <a:p>
            <a:r>
              <a:rPr lang="en-US" i="1" dirty="0"/>
              <a:t>Dans vos groupes :</a:t>
            </a:r>
          </a:p>
          <a:p>
            <a:pPr lvl="1"/>
            <a:r>
              <a:rPr lang="en-US" i="1" dirty="0"/>
              <a:t>Pour chaque étape de la gestion de cas, </a:t>
            </a:r>
            <a:r>
              <a:rPr lang="en-US" i="1" noProof="0" dirty="0" err="1"/>
              <a:t>discutez de la </a:t>
            </a:r>
            <a:r>
              <a:rPr lang="en-US" i="1" noProof="0" dirty="0"/>
              <a:t>manière dont vous pouvez adopter une approche de renforcement de la famille en termes de travail avec les familles et de soutien à la gestion de cas.</a:t>
            </a:r>
          </a:p>
          <a:p>
            <a:pPr lvl="1"/>
            <a:r>
              <a:rPr lang="en-US" i="1" dirty="0"/>
              <a:t>Écrivez vos idées sur des notes autocollantes</a:t>
            </a:r>
          </a:p>
          <a:p>
            <a:pPr lvl="1"/>
            <a:r>
              <a:rPr lang="en-US" i="1" noProof="0" dirty="0"/>
              <a:t>Placez-les sur les étapes de gestion de cas appropriées sur le mur.</a:t>
            </a:r>
            <a:endParaRPr lang="en-US" i="1" dirty="0"/>
          </a:p>
          <a:p>
            <a:pPr lvl="1"/>
            <a:r>
              <a:rPr lang="en-US" i="1" noProof="0" dirty="0"/>
              <a:t>Si vous ne trouvez pas d'exemples pour certaines étapes, ce n'est pas grave.</a:t>
            </a:r>
          </a:p>
          <a:p>
            <a:pPr marL="0" indent="0">
              <a:buNone/>
            </a:pPr>
            <a:endParaRPr lang="en-US" noProof="0" dirty="0"/>
          </a:p>
          <a:p>
            <a:pPr marL="0" indent="0">
              <a:buNone/>
            </a:pPr>
            <a:r>
              <a:rPr lang="en-US" b="1" noProof="0" dirty="0"/>
              <a:t>TRAVAIL DE GROUPE (10 minutes)</a:t>
            </a:r>
          </a:p>
          <a:p>
            <a:r>
              <a:rPr lang="en-US" noProof="0" dirty="0"/>
              <a:t>Laisser 10 minutes aux participants pour discuter</a:t>
            </a:r>
          </a:p>
          <a:p>
            <a:pPr marL="0" indent="0">
              <a:buNone/>
            </a:pPr>
            <a:endParaRPr lang="en-US" b="1" noProof="0" dirty="0"/>
          </a:p>
          <a:p>
            <a:pPr marL="0" indent="0">
              <a:buNone/>
            </a:pPr>
            <a:r>
              <a:rPr lang="en-US" b="1" noProof="0" dirty="0"/>
              <a:t>DISCUSSION PLÉNIÈRE (15 minutes)</a:t>
            </a:r>
          </a:p>
          <a:p>
            <a:r>
              <a:rPr lang="en-US" noProof="0" dirty="0" err="1"/>
              <a:t>Passez</a:t>
            </a:r>
            <a:r>
              <a:rPr lang="en-US" noProof="0" dirty="0"/>
              <a:t> en revue les étapes de la gestion de </a:t>
            </a:r>
            <a:r>
              <a:rPr lang="en-US" noProof="0" dirty="0" err="1"/>
              <a:t>cas</a:t>
            </a:r>
            <a:endParaRPr lang="en-US" noProof="0" dirty="0"/>
          </a:p>
          <a:p>
            <a:r>
              <a:rPr lang="en-US" dirty="0"/>
              <a:t>Résumez les réponses sur les notes autocollantes.</a:t>
            </a:r>
          </a:p>
          <a:p>
            <a:r>
              <a:rPr lang="en-US" noProof="0" dirty="0"/>
              <a:t>Complétez les réponses avec les diapositives suivantes</a:t>
            </a:r>
          </a:p>
        </p:txBody>
      </p:sp>
      <p:sp>
        <p:nvSpPr>
          <p:cNvPr id="6" name="Slide Image Placeholder 5">
            <a:extLst>
              <a:ext uri="{FF2B5EF4-FFF2-40B4-BE49-F238E27FC236}">
                <a16:creationId xmlns:a16="http://schemas.microsoft.com/office/drawing/2014/main" id="{EA5EF27E-2F10-41CF-D0C1-65D3A3CD64C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B3C04A1-7079-2F4C-A43B-862701BC1F2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25</a:t>
            </a:fld>
            <a:endParaRPr lang="en-US" sz="1200">
              <a:latin typeface="+mn-lt"/>
            </a:endParaRPr>
          </a:p>
        </p:txBody>
      </p:sp>
    </p:spTree>
    <p:extLst>
      <p:ext uri="{BB962C8B-B14F-4D97-AF65-F5344CB8AC3E}">
        <p14:creationId xmlns:p14="http://schemas.microsoft.com/office/powerpoint/2010/main" val="165859857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EXPLICATION</a:t>
            </a:r>
          </a:p>
          <a:p>
            <a:r>
              <a:rPr lang="en-US" dirty="0"/>
              <a:t>Guidez les participants vers la </a:t>
            </a:r>
            <a:r>
              <a:rPr lang="en-US" b="1" dirty="0"/>
              <a:t>page 22 du manuel : Renforcer la famille tout au long du processus de gestion de cas.</a:t>
            </a:r>
          </a:p>
          <a:p>
            <a:pPr lvl="1"/>
            <a:r>
              <a:rPr lang="en-US" i="1" dirty="0"/>
              <a:t>Vous pouvez noter les idées dans votre cahier de travail au fur et à mesure que nous suivons les étapes.</a:t>
            </a:r>
          </a:p>
          <a:p>
            <a:r>
              <a:rPr lang="en-US" noProof="0" dirty="0"/>
              <a:t>Présenter la diapositive et compléter les réponses des participants sur des notes autocollantes.</a:t>
            </a:r>
          </a:p>
        </p:txBody>
      </p:sp>
      <p:sp>
        <p:nvSpPr>
          <p:cNvPr id="6" name="Slide Image Placeholder 5">
            <a:extLst>
              <a:ext uri="{FF2B5EF4-FFF2-40B4-BE49-F238E27FC236}">
                <a16:creationId xmlns:a16="http://schemas.microsoft.com/office/drawing/2014/main" id="{8DEBAEE1-D692-173E-7258-D68B71C0B1B3}"/>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7CAC7D3-74BB-535A-F03C-6E7189161BE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26</a:t>
            </a:fld>
            <a:endParaRPr lang="en-US" sz="1200">
              <a:latin typeface="+mn-lt"/>
            </a:endParaRPr>
          </a:p>
        </p:txBody>
      </p:sp>
    </p:spTree>
    <p:extLst>
      <p:ext uri="{BB962C8B-B14F-4D97-AF65-F5344CB8AC3E}">
        <p14:creationId xmlns:p14="http://schemas.microsoft.com/office/powerpoint/2010/main" val="266219783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EXPLICATION</a:t>
            </a:r>
            <a:endParaRPr lang="en-US" dirty="0"/>
          </a:p>
          <a:p>
            <a:r>
              <a:rPr lang="en-US" noProof="0" dirty="0"/>
              <a:t>Présenter la diapositive et compléter les réponses des participants sur des notes autocollantes.</a:t>
            </a:r>
          </a:p>
        </p:txBody>
      </p:sp>
      <p:sp>
        <p:nvSpPr>
          <p:cNvPr id="6" name="Slide Image Placeholder 5">
            <a:extLst>
              <a:ext uri="{FF2B5EF4-FFF2-40B4-BE49-F238E27FC236}">
                <a16:creationId xmlns:a16="http://schemas.microsoft.com/office/drawing/2014/main" id="{8A1FCA6A-2640-AD1D-C42D-909C32D8D96E}"/>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9D574FE-40FE-FD84-D095-D53893F6009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27</a:t>
            </a:fld>
            <a:endParaRPr lang="en-US" sz="1200">
              <a:latin typeface="+mn-lt"/>
            </a:endParaRPr>
          </a:p>
        </p:txBody>
      </p:sp>
    </p:spTree>
    <p:extLst>
      <p:ext uri="{BB962C8B-B14F-4D97-AF65-F5344CB8AC3E}">
        <p14:creationId xmlns:p14="http://schemas.microsoft.com/office/powerpoint/2010/main" val="334684344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INTRODUCTION</a:t>
            </a:r>
          </a:p>
          <a:p>
            <a:r>
              <a:rPr lang="en-US" i="1" dirty="0"/>
              <a:t>Examinons de </a:t>
            </a:r>
            <a:r>
              <a:rPr lang="en-US" i="1" noProof="0" dirty="0"/>
              <a:t>plus près la planification des cas et les types de services et d'aide directe qui peuvent être nécessaires. </a:t>
            </a:r>
          </a:p>
          <a:p>
            <a:r>
              <a:rPr lang="en-US" dirty="0"/>
              <a:t>Guidez les participants jusqu'à la </a:t>
            </a:r>
            <a:r>
              <a:rPr lang="en-US" b="1" dirty="0"/>
              <a:t>page 23 du manuel : Planification des cas : services à la famille / au ménage</a:t>
            </a:r>
          </a:p>
          <a:p>
            <a:r>
              <a:rPr lang="en-US" i="1" dirty="0"/>
              <a:t>Dans votre cahier de travail, notez </a:t>
            </a:r>
            <a:r>
              <a:rPr lang="en-US" i="1" noProof="0" dirty="0"/>
              <a:t>les services dont les enfants, les personnes qui s'occupent d'eux ou les familles/ménages peuvent avoir besoin dans la partie correspondante du diagramme de Venn.</a:t>
            </a:r>
          </a:p>
          <a:p>
            <a:endParaRPr lang="en-US" noProof="0" dirty="0"/>
          </a:p>
          <a:p>
            <a:pPr marL="0" indent="0">
              <a:buNone/>
            </a:pPr>
            <a:r>
              <a:rPr lang="en-US" b="1" noProof="0" dirty="0"/>
              <a:t>TRAVAIL INDIVIDUEL (5 minutes)</a:t>
            </a:r>
          </a:p>
          <a:p>
            <a:r>
              <a:rPr lang="en-US" noProof="0" dirty="0"/>
              <a:t>Laisser 5 minutes aux participants pour compléter le questionnaire</a:t>
            </a:r>
          </a:p>
          <a:p>
            <a:r>
              <a:rPr lang="en-US" noProof="0" dirty="0"/>
              <a:t>Pendant que les participants travaillent, dessinez le diagramme de Venn sur une feuille de papier.</a:t>
            </a:r>
          </a:p>
          <a:p>
            <a:pPr marL="0" indent="0">
              <a:buNone/>
            </a:pPr>
            <a:endParaRPr lang="en-US" b="1" noProof="0" dirty="0"/>
          </a:p>
          <a:p>
            <a:pPr marL="0" indent="0">
              <a:buNone/>
            </a:pPr>
            <a:r>
              <a:rPr lang="en-US" b="1" noProof="0" dirty="0"/>
              <a:t>DISCUSSION EN PLÉNIÈRE</a:t>
            </a:r>
          </a:p>
          <a:p>
            <a:r>
              <a:rPr lang="en-US" noProof="0" dirty="0"/>
              <a:t>Invitez les volontaires à partager leurs réponses (un exemple par personne)</a:t>
            </a:r>
          </a:p>
          <a:p>
            <a:r>
              <a:rPr lang="en-US" dirty="0"/>
              <a:t>Notez les réponses sur le tableau de conférence.</a:t>
            </a:r>
            <a:endParaRPr lang="en-US" noProof="0" dirty="0"/>
          </a:p>
        </p:txBody>
      </p:sp>
      <p:sp>
        <p:nvSpPr>
          <p:cNvPr id="6" name="Slide Image Placeholder 5">
            <a:extLst>
              <a:ext uri="{FF2B5EF4-FFF2-40B4-BE49-F238E27FC236}">
                <a16:creationId xmlns:a16="http://schemas.microsoft.com/office/drawing/2014/main" id="{EAE419A4-8343-0C2A-B824-9C9473821E2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FB4E29B-6BF2-A8AE-426F-4DAE6D0D986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28</a:t>
            </a:fld>
            <a:endParaRPr lang="en-US" sz="1200">
              <a:latin typeface="+mn-lt"/>
            </a:endParaRPr>
          </a:p>
        </p:txBody>
      </p:sp>
    </p:spTree>
    <p:extLst>
      <p:ext uri="{BB962C8B-B14F-4D97-AF65-F5344CB8AC3E}">
        <p14:creationId xmlns:p14="http://schemas.microsoft.com/office/powerpoint/2010/main" val="87371544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S'ADAPTER AU CONTEXTE</a:t>
            </a:r>
          </a:p>
          <a:p>
            <a:r>
              <a:rPr lang="en-US" noProof="0" dirty="0"/>
              <a:t>Mettez à jour les services de cette diapositive pour refléter les services disponibles dans votre contexte. </a:t>
            </a:r>
          </a:p>
          <a:p>
            <a:pPr marL="0" indent="0">
              <a:buNone/>
            </a:pPr>
            <a:r>
              <a:rPr lang="en-US" noProof="0" dirty="0"/>
              <a:t>______________________________________________________________________________</a:t>
            </a:r>
          </a:p>
          <a:p>
            <a:pPr marL="0" indent="0">
              <a:buNone/>
            </a:pPr>
            <a:endParaRPr lang="en-US" noProof="0" dirty="0"/>
          </a:p>
          <a:p>
            <a:pPr marL="0" indent="0">
              <a:buNone/>
            </a:pPr>
            <a:r>
              <a:rPr lang="en-US" b="1" noProof="0" dirty="0"/>
              <a:t>EXPLICATION</a:t>
            </a:r>
          </a:p>
          <a:p>
            <a:r>
              <a:rPr lang="en-US" noProof="0" dirty="0"/>
              <a:t>Présenter la diapositive et compléter les réponses des participants sur des notes autocollantes.</a:t>
            </a:r>
          </a:p>
          <a:p>
            <a:pPr lvl="1"/>
            <a:r>
              <a:rPr lang="en-US" b="1" i="1" noProof="0" dirty="0"/>
              <a:t>Famille / Ménage </a:t>
            </a:r>
          </a:p>
          <a:p>
            <a:pPr lvl="2"/>
            <a:r>
              <a:rPr lang="en-US" i="1" dirty="0"/>
              <a:t>SMSPS : Services de santé mentale et de soutien psychosocial, PSS</a:t>
            </a:r>
          </a:p>
          <a:p>
            <a:pPr lvl="2"/>
            <a:r>
              <a:rPr lang="en-US" i="1" dirty="0"/>
              <a:t>Interventions économiques : elles comprennent l'autonomisation économique des femmes, l'aide en espèces et en bons d'achat et d'autres formes de soutien économique.</a:t>
            </a:r>
          </a:p>
          <a:p>
            <a:pPr lvl="2"/>
            <a:r>
              <a:rPr lang="en-US" i="1" dirty="0"/>
              <a:t>Soins de santé : comprend les services de lutte contre la violence fondée sur le sexe (par exemple, pour prévenir et combattre la violence entre partenaires intimes).</a:t>
            </a:r>
          </a:p>
          <a:p>
            <a:pPr lvl="2"/>
            <a:r>
              <a:rPr lang="en-US" i="1" dirty="0"/>
              <a:t>Programmes de sensibilisation : par exemple, prévention des mécanismes d'adaptation négatifs</a:t>
            </a:r>
            <a:endParaRPr lang="en-US" b="1" i="1" dirty="0"/>
          </a:p>
          <a:p>
            <a:pPr lvl="1"/>
            <a:r>
              <a:rPr lang="en-US" b="1" i="1" dirty="0"/>
              <a:t>aidants </a:t>
            </a:r>
          </a:p>
          <a:p>
            <a:pPr lvl="2"/>
            <a:r>
              <a:rPr lang="en-US" i="1" dirty="0"/>
              <a:t>Groupes de soutien : comprend des interventions spécifiques pour les aidants à risque, y compris les aidants adolescents.</a:t>
            </a:r>
          </a:p>
        </p:txBody>
      </p:sp>
      <p:sp>
        <p:nvSpPr>
          <p:cNvPr id="6" name="Slide Image Placeholder 5">
            <a:extLst>
              <a:ext uri="{FF2B5EF4-FFF2-40B4-BE49-F238E27FC236}">
                <a16:creationId xmlns:a16="http://schemas.microsoft.com/office/drawing/2014/main" id="{0F6A1F11-75F4-08B6-AFB5-40B76BE752D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FBFC4D6-3EB3-3BA8-8A9E-5EC04E9AF97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29</a:t>
            </a:fld>
            <a:endParaRPr lang="en-US" sz="1200">
              <a:latin typeface="+mn-lt"/>
            </a:endParaRPr>
          </a:p>
        </p:txBody>
      </p:sp>
    </p:spTree>
    <p:extLst>
      <p:ext uri="{BB962C8B-B14F-4D97-AF65-F5344CB8AC3E}">
        <p14:creationId xmlns:p14="http://schemas.microsoft.com/office/powerpoint/2010/main" val="12122105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3" name="Google Shape;243;p2:notes"/>
          <p:cNvSpPr txBox="1">
            <a:spLocks noGrp="1"/>
          </p:cNvSpPr>
          <p:nvPr>
            <p:ph type="body" idx="1"/>
          </p:nvPr>
        </p:nvSpPr>
        <p:spPr>
          <a:xfrm>
            <a:off x="477839" y="460375"/>
            <a:ext cx="6143624" cy="9211333"/>
          </a:xfrm>
        </p:spPr>
        <p:txBody>
          <a:bodyPr/>
          <a:lstStyle/>
          <a:p>
            <a:pPr marL="0" indent="0">
              <a:buNone/>
            </a:pPr>
            <a:r>
              <a:rPr lang="en-US" b="1" dirty="0">
                <a:sym typeface="Arial"/>
              </a:rPr>
              <a:t>VUE D'ENSEMBLE</a:t>
            </a:r>
          </a:p>
          <a:p>
            <a:r>
              <a:rPr lang="en-US" b="1" dirty="0">
                <a:sym typeface="Arial"/>
              </a:rPr>
              <a:t>Durée du voyage : </a:t>
            </a:r>
            <a:r>
              <a:rPr lang="en-US" b="0" dirty="0">
                <a:sym typeface="Arial"/>
              </a:rPr>
              <a:t>4 heures 45 minutes</a:t>
            </a:r>
          </a:p>
          <a:p>
            <a:r>
              <a:rPr lang="en-US" b="1" dirty="0">
                <a:sym typeface="Arial"/>
              </a:rPr>
              <a:t>Objectif du module : </a:t>
            </a:r>
            <a:r>
              <a:rPr lang="en-US" dirty="0"/>
              <a:t>doter les participants des connaissances et des compétences nécessaires pour adopter une approche de renforcement de la famille tout au long du processus de prise en charge. </a:t>
            </a:r>
          </a:p>
          <a:p>
            <a:r>
              <a:rPr lang="en-US" b="1" dirty="0">
                <a:sym typeface="Arial"/>
              </a:rPr>
              <a:t>Objectifs d'apprentissage du module </a:t>
            </a:r>
            <a:r>
              <a:rPr lang="en-US" dirty="0">
                <a:sym typeface="Arial"/>
              </a:rPr>
              <a:t>- à la fin de cette session, le participant sera capable de :</a:t>
            </a:r>
          </a:p>
          <a:p>
            <a:pPr lvl="1"/>
            <a:r>
              <a:rPr lang="en-US" dirty="0">
                <a:sym typeface="Arial"/>
              </a:rPr>
              <a:t>Permettre aux participants d'adopter une approche de renforcement de la famille tout au long du processus de gestion des cas.</a:t>
            </a:r>
          </a:p>
          <a:p>
            <a:pPr lvl="1"/>
            <a:r>
              <a:rPr lang="en-US" dirty="0">
                <a:sym typeface="Arial"/>
              </a:rPr>
              <a:t>Décrire les méthodes de travail avec les familles à chaque étape du processus de gestion de cas.</a:t>
            </a:r>
          </a:p>
          <a:p>
            <a:pPr lvl="1"/>
            <a:r>
              <a:rPr lang="en-US" dirty="0">
                <a:sym typeface="Arial"/>
              </a:rPr>
              <a:t>Comparer et opposer la manière dont une approche de renforcement de la famille peut soutenir les enfants non accompagnés dans différents contextes.</a:t>
            </a:r>
          </a:p>
          <a:p>
            <a:pPr lvl="1"/>
            <a:r>
              <a:rPr lang="en-US" dirty="0">
                <a:sym typeface="Arial"/>
              </a:rPr>
              <a:t>Reconnaître comment le renforcement de la famille peut prévenir la séparation des familles.</a:t>
            </a:r>
          </a:p>
          <a:p>
            <a:r>
              <a:rPr lang="en-US" b="1" dirty="0">
                <a:sym typeface="Arial"/>
              </a:rPr>
              <a:t>Sessions :</a:t>
            </a:r>
          </a:p>
          <a:p>
            <a:pPr lvl="1"/>
            <a:r>
              <a:rPr lang="en-US" dirty="0"/>
              <a:t>Impliquer les familles et les aidants dans la gestion de </a:t>
            </a:r>
            <a:r>
              <a:rPr lang="en-US" dirty="0" err="1"/>
              <a:t>cas</a:t>
            </a:r>
            <a:endParaRPr lang="en-US" dirty="0"/>
          </a:p>
          <a:p>
            <a:pPr lvl="1"/>
            <a:r>
              <a:rPr lang="en-US" dirty="0"/>
              <a:t>Renforcement de la famille tout au long du processus de gestion du dossier</a:t>
            </a:r>
          </a:p>
          <a:p>
            <a:pPr lvl="1"/>
            <a:r>
              <a:rPr lang="en-US" dirty="0"/>
              <a:t>Séparation et renforcement des familles</a:t>
            </a:r>
          </a:p>
          <a:p>
            <a:r>
              <a:rPr lang="en-US" b="1" dirty="0">
                <a:sym typeface="Arial"/>
              </a:rPr>
              <a:t>Normes minimales de protection de l'enfance :</a:t>
            </a:r>
          </a:p>
          <a:p>
            <a:pPr lvl="1"/>
            <a:r>
              <a:rPr lang="en-US" dirty="0"/>
              <a:t>Norme 16 : Renforcer les environnements familiaux et de soins</a:t>
            </a:r>
          </a:p>
          <a:p>
            <a:pPr lvl="1"/>
            <a:r>
              <a:rPr lang="en-US" dirty="0"/>
              <a:t>Norme 14 : Appliquer une approche socio-écologique à la programmation de la protection de l'enfance</a:t>
            </a:r>
          </a:p>
          <a:p>
            <a:pPr lvl="1"/>
            <a:r>
              <a:rPr lang="en-US" dirty="0"/>
              <a:t>Norme 17 : Approches au niveau communautaire</a:t>
            </a:r>
          </a:p>
          <a:p>
            <a:pPr lvl="1"/>
            <a:r>
              <a:rPr lang="en-US" dirty="0"/>
              <a:t>Norme 18 : Gestion des cas</a:t>
            </a:r>
          </a:p>
          <a:p>
            <a:pPr lvl="1"/>
            <a:r>
              <a:rPr lang="en-US" dirty="0"/>
              <a:t>Norme 19 : Soins alternatifs</a:t>
            </a:r>
          </a:p>
          <a:p>
            <a:pPr marL="0" indent="0">
              <a:buNone/>
            </a:pPr>
            <a:endParaRPr lang="en-US" dirty="0">
              <a:sym typeface="Arial"/>
            </a:endParaRPr>
          </a:p>
          <a:p>
            <a:pPr marL="0" indent="0">
              <a:buNone/>
            </a:pPr>
            <a:r>
              <a:rPr lang="en-US" b="1" dirty="0">
                <a:sym typeface="Arial"/>
              </a:rPr>
              <a:t>SOURCE</a:t>
            </a:r>
          </a:p>
          <a:p>
            <a:r>
              <a:rPr lang="en-US" dirty="0">
                <a:sym typeface="Arial"/>
              </a:rPr>
              <a:t>Passerelle d'information sur la protection de l'enfance. (2016). </a:t>
            </a:r>
            <a:r>
              <a:rPr lang="en-US" i="1" dirty="0">
                <a:sym typeface="Arial"/>
              </a:rPr>
              <a:t>Family Engagement : Partenariat avec les familles pour améliorer les résultats de la protection de l'enfance. </a:t>
            </a:r>
            <a:r>
              <a:rPr lang="en-US" dirty="0">
                <a:sym typeface="Arial"/>
              </a:rPr>
              <a:t>(Accessible à l'adresse suivante : https://www.socialserviceworkforce.org/resources/family-engagement-partnering-families-improve-child-welfare-outcomes) </a:t>
            </a:r>
          </a:p>
          <a:p>
            <a:r>
              <a:rPr lang="en-US" dirty="0">
                <a:sym typeface="Arial"/>
              </a:rPr>
              <a:t>Le groupe d'engagement parental du Partenariat pour l'apprentissage précoce (</a:t>
            </a:r>
            <a:r>
              <a:rPr lang="en-US" dirty="0" err="1">
                <a:sym typeface="Arial"/>
              </a:rPr>
              <a:t>ELPPEG)</a:t>
            </a:r>
            <a:r>
              <a:rPr lang="en-US" dirty="0">
                <a:sym typeface="Arial"/>
              </a:rPr>
              <a:t>. (2010). </a:t>
            </a:r>
            <a:r>
              <a:rPr lang="en-US" i="1" dirty="0">
                <a:sym typeface="Arial"/>
              </a:rPr>
              <a:t>Principes pour l'engagement avec les familles : Un cadre pour les autorités locales et les </a:t>
            </a:r>
            <a:r>
              <a:rPr lang="en-US" i="1" dirty="0" err="1">
                <a:sym typeface="Arial"/>
              </a:rPr>
              <a:t>organisations </a:t>
            </a:r>
            <a:r>
              <a:rPr lang="en-US" i="1" dirty="0">
                <a:sym typeface="Arial"/>
              </a:rPr>
              <a:t>nationales afin d'évaluer et d'améliorer l'engagement avec les familles.</a:t>
            </a:r>
          </a:p>
          <a:p>
            <a:r>
              <a:rPr lang="en-US" dirty="0">
                <a:sym typeface="Arial"/>
              </a:rPr>
              <a:t>Conseil de sauvegarde des enfants de Camden. (2016). </a:t>
            </a:r>
            <a:r>
              <a:rPr lang="en-US" i="1" dirty="0">
                <a:sym typeface="Arial"/>
              </a:rPr>
              <a:t>Camden multi-agency guidance on working with non-engaging families (Directives multi-agences de Camden sur le travail avec les familles qui ne s'engagent pas).</a:t>
            </a:r>
          </a:p>
          <a:p>
            <a:r>
              <a:rPr lang="en-US" dirty="0">
                <a:sym typeface="Arial"/>
              </a:rPr>
              <a:t>UNICEF. (2020). (Accessible à l'adresse https://prevention-collaborative.org/wp-content/uploads/2021/08/UNICEF_2020_Designing_Parenting_programmes.pdf) </a:t>
            </a:r>
          </a:p>
          <a:p>
            <a:r>
              <a:rPr lang="en-US" dirty="0">
                <a:sym typeface="Arial"/>
              </a:rPr>
              <a:t>Groupe de travail sur la prévention. (Accessible à l'adresse https://prevention-collaborative.org/prevention-strategies/supporting-parents-and-caregivers/?cat_id=19&amp;scat_id=78)  </a:t>
            </a:r>
          </a:p>
          <a:p>
            <a:r>
              <a:rPr lang="en-US" dirty="0">
                <a:sym typeface="Arial"/>
              </a:rPr>
              <a:t>Collaborateur en matière de prévention. (2022). </a:t>
            </a:r>
            <a:r>
              <a:rPr lang="en-US" i="1" dirty="0">
                <a:sym typeface="Arial"/>
              </a:rPr>
              <a:t>Evidence Brief : </a:t>
            </a:r>
            <a:r>
              <a:rPr lang="en-US" i="1" dirty="0" err="1">
                <a:sym typeface="Arial"/>
              </a:rPr>
              <a:t>Programmes</a:t>
            </a:r>
            <a:r>
              <a:rPr lang="en-US" i="1" dirty="0">
                <a:sym typeface="Arial"/>
              </a:rPr>
              <a:t> de soutien aux parents et aux aidants pour prévenir la violence à la maison. </a:t>
            </a:r>
            <a:r>
              <a:rPr lang="en-US" dirty="0">
                <a:sym typeface="Arial"/>
              </a:rPr>
              <a:t>(Accès via https://prevention-collaborative.org/wp-content/uploads/2022/02/Prevention-Collaborative-Parenting-Brief.pdf).</a:t>
            </a:r>
          </a:p>
          <a:p>
            <a:r>
              <a:rPr lang="en-US" dirty="0">
                <a:sym typeface="Arial"/>
              </a:rPr>
              <a:t>UNICEF Belgrade. (2018). (Accessible via </a:t>
            </a:r>
            <a:r>
              <a:rPr lang="en-US" dirty="0">
                <a:sym typeface="Arial"/>
                <a:hlinkClick r:id="rId3"/>
              </a:rPr>
              <a:t>https://www.unicef.org/serbia/sites/unicef.org.serbia/files/2018-1 0/Strenthening_Vulnerable_Families.pdf) </a:t>
            </a:r>
          </a:p>
          <a:p>
            <a:r>
              <a:rPr lang="en-US" dirty="0">
                <a:sym typeface="Arial"/>
              </a:rPr>
              <a:t>L'Alliance pour la protection des enfants dans l'action humanitaire. (2016.) </a:t>
            </a:r>
            <a:r>
              <a:rPr lang="en-US" i="1" dirty="0">
                <a:sym typeface="Arial"/>
              </a:rPr>
              <a:t>Manuel de terrain sur les enfants non accompagnés et séparés.</a:t>
            </a:r>
          </a:p>
        </p:txBody>
      </p:sp>
      <p:sp>
        <p:nvSpPr>
          <p:cNvPr id="2" name="Google Shape;725;p48:notes">
            <a:extLst>
              <a:ext uri="{FF2B5EF4-FFF2-40B4-BE49-F238E27FC236}">
                <a16:creationId xmlns:a16="http://schemas.microsoft.com/office/drawing/2014/main" id="{877ACCDC-6ADD-93CB-E028-F3AE3D1479F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a:t>
            </a:fld>
            <a:endParaRPr lang="en-US" sz="1200">
              <a:latin typeface="+mn-lt"/>
            </a:endParaRPr>
          </a:p>
        </p:txBody>
      </p:sp>
    </p:spTree>
    <p:extLst>
      <p:ext uri="{BB962C8B-B14F-4D97-AF65-F5344CB8AC3E}">
        <p14:creationId xmlns:p14="http://schemas.microsoft.com/office/powerpoint/2010/main" val="139777270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EXPLICATION</a:t>
            </a:r>
          </a:p>
          <a:p>
            <a:r>
              <a:rPr lang="en-US" i="1" dirty="0"/>
              <a:t>En discutant de la planification des cas, nous devrions également prendre en compte :</a:t>
            </a:r>
          </a:p>
          <a:p>
            <a:pPr lvl="1"/>
            <a:r>
              <a:rPr lang="en-US" i="1" dirty="0"/>
              <a:t>Comment la violence du partenaire intime (VPI) affecte-t-elle les enfants ? </a:t>
            </a:r>
          </a:p>
          <a:p>
            <a:pPr lvl="1"/>
            <a:r>
              <a:rPr lang="en-US" i="1" dirty="0"/>
              <a:t>Comment nous chercherons à y remédier par le biais d'un plan d'action. </a:t>
            </a:r>
          </a:p>
          <a:p>
            <a:r>
              <a:rPr lang="en-US" i="1" dirty="0"/>
              <a:t>La violence domestique, également connue sous le nom de VPI, est une forme de violence familiale</a:t>
            </a:r>
          </a:p>
          <a:p>
            <a:r>
              <a:rPr lang="en-US" i="1" dirty="0"/>
              <a:t>Pourquoi pensez-vous qu'il est important d'y penser lorsque nous réfléchissons au renforcement de la famille ?</a:t>
            </a:r>
          </a:p>
          <a:p>
            <a:pPr lvl="1"/>
            <a:r>
              <a:rPr lang="en-US" i="1" dirty="0"/>
              <a:t>Se souvenir des trois facteurs de protection (environnements bienveillants et protecteurs, aidants attentifs et solidaires, relations saines entre le soignant et l'enfant).</a:t>
            </a:r>
          </a:p>
          <a:p>
            <a:pPr lvl="1"/>
            <a:r>
              <a:rPr lang="en-US" i="1" dirty="0"/>
              <a:t>Toutes ces personnes sont touchées par la violence exercée par un partenaire intime. </a:t>
            </a:r>
          </a:p>
          <a:p>
            <a:r>
              <a:rPr lang="en-US" dirty="0"/>
              <a:t>Présenter la diapositive</a:t>
            </a:r>
          </a:p>
          <a:p>
            <a:r>
              <a:rPr lang="en-US" i="1" dirty="0"/>
              <a:t>L'Organisation mondiale de la santé estime que près d'un tiers (30 %) des femmes dans le monde qui ont eu une relation ont subi une forme de violence physique et/ou sexuelle de la part de leur partenaire intime au cours de leur vie.</a:t>
            </a:r>
          </a:p>
          <a:p>
            <a:r>
              <a:rPr lang="en-US" i="1" dirty="0"/>
              <a:t>La VPI a un impact sur les enfants</a:t>
            </a:r>
          </a:p>
          <a:p>
            <a:pPr lvl="1"/>
            <a:r>
              <a:rPr lang="en-US" i="1" dirty="0"/>
              <a:t>Les hommes violents envers leurs partenaires intimes sont plus susceptibles d'être violents envers leurs enfants.</a:t>
            </a:r>
          </a:p>
          <a:p>
            <a:pPr lvl="1"/>
            <a:r>
              <a:rPr lang="en-US" i="1" dirty="0"/>
              <a:t>Les femmes qui subissent des violences de la part de leur partenaire intime sont plus susceptibles d'adopter une attitude parentale sévère et une discipline violente avec leurs enfants.</a:t>
            </a:r>
          </a:p>
          <a:p>
            <a:pPr lvl="1"/>
            <a:r>
              <a:rPr lang="en-US" i="1" dirty="0"/>
              <a:t>La VPI a un impact négatif sur la capacité parentale.</a:t>
            </a:r>
          </a:p>
          <a:p>
            <a:pPr lvl="1"/>
            <a:r>
              <a:rPr lang="en-US" i="1" dirty="0"/>
              <a:t>Les enfants qui sont témoins ou victimes de violences pendant leur enfance sont plus susceptibles de subir (filles) ou de commettre (garçons) des violences de la part d'un partenaire intime à l'âge adulte.</a:t>
            </a:r>
          </a:p>
          <a:p>
            <a:endParaRPr lang="en-US" i="1" dirty="0"/>
          </a:p>
          <a:p>
            <a:pPr marL="0" indent="0">
              <a:buNone/>
            </a:pPr>
            <a:r>
              <a:rPr lang="en-US" b="1" dirty="0"/>
              <a:t>DISCUSSION EN PLÉNIÈRE</a:t>
            </a:r>
          </a:p>
          <a:p>
            <a:r>
              <a:rPr lang="en-US" i="1" dirty="0"/>
              <a:t>Sans divulguer d'informations permettant de vous identifier, avez-vous travaillé avec des familles où vous saviez ou soupçonniez qu'il y avait de la violence de la part du partenaire intime ? </a:t>
            </a:r>
          </a:p>
          <a:p>
            <a:r>
              <a:rPr lang="en-US" i="1" dirty="0"/>
              <a:t>Si oui, qu'avez-vous fait ?</a:t>
            </a:r>
          </a:p>
        </p:txBody>
      </p:sp>
      <p:sp>
        <p:nvSpPr>
          <p:cNvPr id="8" name="Slide Image Placeholder 7">
            <a:extLst>
              <a:ext uri="{FF2B5EF4-FFF2-40B4-BE49-F238E27FC236}">
                <a16:creationId xmlns:a16="http://schemas.microsoft.com/office/drawing/2014/main" id="{D3AD6403-45C0-FB9C-9B1C-344896EFE8C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CB91AD6-72A2-548C-1951-9478920E958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30</a:t>
            </a:fld>
            <a:endParaRPr lang="en-US" sz="1200">
              <a:latin typeface="+mn-lt"/>
            </a:endParaRPr>
          </a:p>
        </p:txBody>
      </p:sp>
    </p:spTree>
    <p:extLst>
      <p:ext uri="{BB962C8B-B14F-4D97-AF65-F5344CB8AC3E}">
        <p14:creationId xmlns:p14="http://schemas.microsoft.com/office/powerpoint/2010/main" val="329527770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S'ADAPTER AU CONTEXTE </a:t>
            </a:r>
          </a:p>
          <a:p>
            <a:r>
              <a:rPr lang="en-US" dirty="0"/>
              <a:t>Adapter </a:t>
            </a:r>
            <a:r>
              <a:rPr lang="en-US" noProof="0" dirty="0" err="1"/>
              <a:t>en fonction </a:t>
            </a:r>
            <a:r>
              <a:rPr lang="en-US" noProof="0" dirty="0"/>
              <a:t>des procédures opérationnelles standard locales et des méthodes de travail avec les acteurs de la lutte contre la violence liée au sexe.</a:t>
            </a:r>
          </a:p>
          <a:p>
            <a:pPr marL="0" indent="0">
              <a:buNone/>
            </a:pPr>
            <a:r>
              <a:rPr lang="en-US" noProof="0" dirty="0"/>
              <a:t>______________________________________________________________________________</a:t>
            </a:r>
          </a:p>
          <a:p>
            <a:pPr marL="0" indent="0">
              <a:buNone/>
            </a:pPr>
            <a:endParaRPr lang="en-US" b="1" noProof="0" dirty="0"/>
          </a:p>
          <a:p>
            <a:pPr marL="0" indent="0">
              <a:buNone/>
            </a:pPr>
            <a:r>
              <a:rPr lang="en-US" b="1" noProof="0" dirty="0"/>
              <a:t>EXPLICATION</a:t>
            </a:r>
          </a:p>
          <a:p>
            <a:r>
              <a:rPr lang="en-US" i="1" noProof="0" dirty="0"/>
              <a:t>Nous avons examiné les effets de la VPI sur les enfants, leur protection et leur développement. </a:t>
            </a:r>
          </a:p>
          <a:p>
            <a:r>
              <a:rPr lang="en-US" i="1" noProof="0" dirty="0"/>
              <a:t>Dans les cas de VPI, il peut être difficile de savoir ce que nous pouvons faire et quel est notre rôle en tant qu'agents de protection de l'enfance. </a:t>
            </a:r>
          </a:p>
          <a:p>
            <a:r>
              <a:rPr lang="en-US" i="1" noProof="0" dirty="0"/>
              <a:t>Quelqu'un peut-il nous faire part de son expérience de travail dans des cas de violence entre partenaires intimes ? </a:t>
            </a:r>
          </a:p>
          <a:p>
            <a:r>
              <a:rPr lang="en-US" i="1" dirty="0"/>
              <a:t>Nous pouvons prendre certaines mesures, en fonction du cas :</a:t>
            </a:r>
            <a:endParaRPr lang="en-US" noProof="0" dirty="0"/>
          </a:p>
          <a:p>
            <a:pPr lvl="1"/>
            <a:r>
              <a:rPr lang="en-US" i="1" noProof="0" dirty="0"/>
              <a:t>Parlez aux personnes qui s'occupent des enfants de ce dont ils ont besoin - rappelez-vous les trois facteurs de protection : Des environnements bienveillants et protecteurs ; des prestataires de soins responsables et solidaires ; des relations saines entre le prestataire de soins et l'enfant.</a:t>
            </a:r>
          </a:p>
          <a:p>
            <a:pPr lvl="1"/>
            <a:r>
              <a:rPr lang="en-US" i="1" noProof="0" dirty="0"/>
              <a:t>Parlez des effets de la violence du partenaire intime sur les enfants, si vous pouvez le faire en toute sécurité. </a:t>
            </a:r>
          </a:p>
          <a:p>
            <a:pPr lvl="1"/>
            <a:r>
              <a:rPr lang="en-US" i="1" noProof="0" dirty="0"/>
              <a:t>Partager les stratégies de résolution des conflits avec les aidants.</a:t>
            </a:r>
          </a:p>
          <a:p>
            <a:pPr lvl="1"/>
            <a:r>
              <a:rPr lang="en-US" i="1" noProof="0" dirty="0"/>
              <a:t>Discutez avec le responsable de la gestion du dossier de la possibilité d'impliquer un </a:t>
            </a:r>
            <a:r>
              <a:rPr lang="en-US" i="1" noProof="0" dirty="0" err="1"/>
              <a:t>autre</a:t>
            </a:r>
            <a:r>
              <a:rPr lang="en-US" i="1" noProof="0" dirty="0"/>
              <a:t> </a:t>
            </a:r>
            <a:r>
              <a:rPr lang="en-US" i="1" noProof="0" dirty="0" err="1"/>
              <a:t>gestionnaire</a:t>
            </a:r>
            <a:r>
              <a:rPr lang="en-US" i="1" noProof="0" dirty="0"/>
              <a:t> de </a:t>
            </a:r>
            <a:r>
              <a:rPr lang="en-US" i="1" noProof="0" dirty="0" err="1"/>
              <a:t>cas</a:t>
            </a:r>
            <a:r>
              <a:rPr lang="en-US" i="1" noProof="0" dirty="0"/>
              <a:t> si cela s'avère utile (par exemple, un </a:t>
            </a:r>
            <a:r>
              <a:rPr lang="en-US" i="1" noProof="0" dirty="0" err="1"/>
              <a:t>gestionnaire</a:t>
            </a:r>
            <a:r>
              <a:rPr lang="en-US" i="1" noProof="0" dirty="0"/>
              <a:t> de </a:t>
            </a:r>
            <a:r>
              <a:rPr lang="en-US" i="1" noProof="0" dirty="0" err="1"/>
              <a:t>cas</a:t>
            </a:r>
            <a:r>
              <a:rPr lang="en-US" i="1" noProof="0" dirty="0"/>
              <a:t> masculin peut venir parler au père pendant que l'assistante sociale féminine parle à la mère). </a:t>
            </a:r>
          </a:p>
          <a:p>
            <a:pPr lvl="1"/>
            <a:r>
              <a:rPr lang="en-US" i="1" noProof="0" dirty="0"/>
              <a:t>Essayez de comprendre les causes de la violence et de voir si certains aspects peuvent être abordés dans le plan d'intervention (par exemple, si une personne qui s'occupe d'un enfant est particulièrement stressée en raison d'un manque de revenus, peut-on l'orienter vers un programme de création de revenus). </a:t>
            </a:r>
          </a:p>
          <a:p>
            <a:pPr lvl="1"/>
            <a:r>
              <a:rPr lang="en-US" i="1" noProof="0" dirty="0"/>
              <a:t>Travailler avec l'adulte non agresseur et l'enfant pour élaborer des plans de sécurité pour l'enfant.</a:t>
            </a:r>
          </a:p>
          <a:p>
            <a:pPr lvl="1"/>
            <a:r>
              <a:rPr lang="en-US" i="1" noProof="0" dirty="0"/>
              <a:t>Orienter vers les acteurs de la lutte contre la violence liée au sexe et travailler en étroite collaboration avec eux pour fournir des services coordonnés, conformément aux procédures opérationnelles standard locales (par exemple, conférences de cas, etc.).</a:t>
            </a:r>
          </a:p>
        </p:txBody>
      </p:sp>
      <p:sp>
        <p:nvSpPr>
          <p:cNvPr id="6" name="Slide Image Placeholder 5">
            <a:extLst>
              <a:ext uri="{FF2B5EF4-FFF2-40B4-BE49-F238E27FC236}">
                <a16:creationId xmlns:a16="http://schemas.microsoft.com/office/drawing/2014/main" id="{CFF788E9-E566-02AF-E3D0-91E70C68D76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D29124D-2442-D6B3-7E31-EA56B5772A6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31</a:t>
            </a:fld>
            <a:endParaRPr lang="en-US" sz="1200">
              <a:latin typeface="+mn-lt"/>
            </a:endParaRPr>
          </a:p>
        </p:txBody>
      </p:sp>
    </p:spTree>
    <p:extLst>
      <p:ext uri="{BB962C8B-B14F-4D97-AF65-F5344CB8AC3E}">
        <p14:creationId xmlns:p14="http://schemas.microsoft.com/office/powerpoint/2010/main" val="348239280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EXPLICATION</a:t>
            </a:r>
          </a:p>
          <a:p>
            <a:r>
              <a:rPr lang="en-US" i="1" dirty="0"/>
              <a:t>L'étape suivante est la mise en œuvre de la gestion de </a:t>
            </a:r>
            <a:r>
              <a:rPr lang="en-US" i="1" dirty="0" err="1"/>
              <a:t>cas</a:t>
            </a:r>
            <a:endParaRPr lang="en-US" i="1" noProof="0" dirty="0"/>
          </a:p>
          <a:p>
            <a:r>
              <a:rPr lang="en-US" noProof="0" dirty="0"/>
              <a:t>Présenter la diapositive et compléter les réponses des participants sur des notes autocollantes.</a:t>
            </a:r>
          </a:p>
        </p:txBody>
      </p:sp>
      <p:sp>
        <p:nvSpPr>
          <p:cNvPr id="6" name="Slide Image Placeholder 5">
            <a:extLst>
              <a:ext uri="{FF2B5EF4-FFF2-40B4-BE49-F238E27FC236}">
                <a16:creationId xmlns:a16="http://schemas.microsoft.com/office/drawing/2014/main" id="{87803DC5-08CE-014C-8917-1D1C2BD6A5E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78B8C20-0E61-3119-763F-CB6B4BDA161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32</a:t>
            </a:fld>
            <a:endParaRPr lang="en-US" sz="1200">
              <a:latin typeface="+mn-lt"/>
            </a:endParaRPr>
          </a:p>
        </p:txBody>
      </p:sp>
    </p:spTree>
    <p:extLst>
      <p:ext uri="{BB962C8B-B14F-4D97-AF65-F5344CB8AC3E}">
        <p14:creationId xmlns:p14="http://schemas.microsoft.com/office/powerpoint/2010/main" val="47976017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EXPLICATION</a:t>
            </a:r>
          </a:p>
          <a:p>
            <a:r>
              <a:rPr lang="en-US" noProof="0" dirty="0"/>
              <a:t>Présenter la diapositive et compléter les réponses des participants sur des notes autocollantes.</a:t>
            </a:r>
          </a:p>
        </p:txBody>
      </p:sp>
      <p:sp>
        <p:nvSpPr>
          <p:cNvPr id="6" name="Slide Image Placeholder 5">
            <a:extLst>
              <a:ext uri="{FF2B5EF4-FFF2-40B4-BE49-F238E27FC236}">
                <a16:creationId xmlns:a16="http://schemas.microsoft.com/office/drawing/2014/main" id="{0DED3EF7-D3DF-677D-7895-0FAB8366E86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42B4CD6-B38C-3D1F-3646-877C1F94202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33</a:t>
            </a:fld>
            <a:endParaRPr lang="en-US" sz="1200">
              <a:latin typeface="+mn-lt"/>
            </a:endParaRPr>
          </a:p>
        </p:txBody>
      </p:sp>
    </p:spTree>
    <p:extLst>
      <p:ext uri="{BB962C8B-B14F-4D97-AF65-F5344CB8AC3E}">
        <p14:creationId xmlns:p14="http://schemas.microsoft.com/office/powerpoint/2010/main" val="171750494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EXPLICATION</a:t>
            </a:r>
          </a:p>
          <a:p>
            <a:r>
              <a:rPr lang="en-US" noProof="0" dirty="0"/>
              <a:t>Présenter la diapositive</a:t>
            </a:r>
          </a:p>
          <a:p>
            <a:r>
              <a:rPr lang="en-US" i="1" dirty="0"/>
              <a:t>Quelqu'un a-t-il des questions à poser ou des précisions à demander ?</a:t>
            </a:r>
          </a:p>
        </p:txBody>
      </p:sp>
      <p:sp>
        <p:nvSpPr>
          <p:cNvPr id="6" name="Slide Image Placeholder 5">
            <a:extLst>
              <a:ext uri="{FF2B5EF4-FFF2-40B4-BE49-F238E27FC236}">
                <a16:creationId xmlns:a16="http://schemas.microsoft.com/office/drawing/2014/main" id="{29958A30-7B1B-F6CB-69C6-67F1894E510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42A55FC-10C0-A511-052B-7F29716FBF4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34</a:t>
            </a:fld>
            <a:endParaRPr lang="en-US" sz="1200">
              <a:latin typeface="+mn-lt"/>
            </a:endParaRPr>
          </a:p>
        </p:txBody>
      </p:sp>
    </p:spTree>
    <p:extLst>
      <p:ext uri="{BB962C8B-B14F-4D97-AF65-F5344CB8AC3E}">
        <p14:creationId xmlns:p14="http://schemas.microsoft.com/office/powerpoint/2010/main" val="9782966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CA" b="1" dirty="0"/>
              <a:t>SESSION 4 DURÉE : 1h30</a:t>
            </a:r>
            <a:endParaRPr lang="en-US" b="1" dirty="0"/>
          </a:p>
          <a:p>
            <a:pPr marL="0" indent="0">
              <a:buNone/>
            </a:pPr>
            <a:r>
              <a:rPr lang="en-US" b="1" noProof="0" dirty="0">
                <a:sym typeface="Arial"/>
              </a:rPr>
              <a:t>______________________________________________________________________________</a:t>
            </a:r>
          </a:p>
          <a:p>
            <a:pPr marL="0" indent="0">
              <a:buNone/>
            </a:pPr>
            <a:endParaRPr lang="en-US" noProof="0" dirty="0"/>
          </a:p>
          <a:p>
            <a:pPr marL="0" indent="0">
              <a:buNone/>
            </a:pPr>
            <a:r>
              <a:rPr lang="en-US" b="1" noProof="0" dirty="0"/>
              <a:t>EXPLICATION</a:t>
            </a:r>
          </a:p>
          <a:p>
            <a:r>
              <a:rPr lang="en-US" i="1" noProof="0" dirty="0"/>
              <a:t>Au cours de cette session, nous examinerons plus particulièrement la manière dont le renforcement de la famille est lié à la séparation familiale. </a:t>
            </a:r>
          </a:p>
        </p:txBody>
      </p:sp>
      <p:sp>
        <p:nvSpPr>
          <p:cNvPr id="6" name="Slide Image Placeholder 5">
            <a:extLst>
              <a:ext uri="{FF2B5EF4-FFF2-40B4-BE49-F238E27FC236}">
                <a16:creationId xmlns:a16="http://schemas.microsoft.com/office/drawing/2014/main" id="{3E3CC022-D831-D11B-E138-7E9758AEAAD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F8D6725-F357-E295-F289-A81DE5CB2A9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35</a:t>
            </a:fld>
            <a:endParaRPr lang="en-US" sz="1200">
              <a:latin typeface="+mn-lt"/>
            </a:endParaRPr>
          </a:p>
        </p:txBody>
      </p:sp>
    </p:spTree>
    <p:extLst>
      <p:ext uri="{BB962C8B-B14F-4D97-AF65-F5344CB8AC3E}">
        <p14:creationId xmlns:p14="http://schemas.microsoft.com/office/powerpoint/2010/main" val="245555253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EXPLICATION</a:t>
            </a:r>
            <a:endParaRPr lang="en-US" noProof="0" dirty="0"/>
          </a:p>
          <a:p>
            <a:r>
              <a:rPr lang="en-US" i="1" noProof="0" dirty="0"/>
              <a:t>Une approche de renforcement de la famille peut soutenir les ENAS de trois manières principales. </a:t>
            </a:r>
          </a:p>
          <a:p>
            <a:pPr lvl="1"/>
            <a:r>
              <a:rPr lang="en-US" b="1" i="1" noProof="0" dirty="0" err="1"/>
              <a:t>Prévenir la </a:t>
            </a:r>
            <a:r>
              <a:rPr lang="en-US" b="1" i="1" noProof="0" dirty="0"/>
              <a:t>séparation</a:t>
            </a:r>
            <a:endParaRPr lang="en-US" b="1" i="1" dirty="0"/>
          </a:p>
          <a:p>
            <a:pPr lvl="2"/>
            <a:r>
              <a:rPr lang="en-US" i="1" noProof="0" dirty="0"/>
              <a:t>Une approche de renforcement de la famille peut réduire les risques de séparation familiale par les moyens suivants :</a:t>
            </a:r>
          </a:p>
          <a:p>
            <a:pPr lvl="3"/>
            <a:r>
              <a:rPr lang="en-US" i="1" noProof="0" dirty="0" err="1"/>
              <a:t>Soutenir les </a:t>
            </a:r>
            <a:r>
              <a:rPr lang="en-US" i="1" noProof="0" dirty="0"/>
              <a:t>familles vulnérables pour qu'elles continuent à s'occuper de leurs enfants</a:t>
            </a:r>
          </a:p>
          <a:p>
            <a:pPr lvl="3"/>
            <a:r>
              <a:rPr lang="en-US" i="1" noProof="0" dirty="0" err="1"/>
              <a:t>Renforcer</a:t>
            </a:r>
            <a:r>
              <a:rPr lang="en-US" i="1" noProof="0" dirty="0"/>
              <a:t> </a:t>
            </a:r>
            <a:r>
              <a:rPr lang="en-US" i="1" noProof="0" dirty="0" err="1"/>
              <a:t>l'autonomie</a:t>
            </a:r>
            <a:r>
              <a:rPr lang="en-US" i="1" noProof="0" dirty="0"/>
              <a:t> et les capacités des aidants dans ce rôle</a:t>
            </a:r>
          </a:p>
          <a:p>
            <a:pPr lvl="3"/>
            <a:r>
              <a:rPr lang="en-US" i="1" noProof="0" dirty="0" err="1"/>
              <a:t>S'appuyer </a:t>
            </a:r>
            <a:r>
              <a:rPr lang="en-US" i="1" noProof="0" dirty="0"/>
              <a:t>sur les facteurs de protection</a:t>
            </a:r>
          </a:p>
          <a:p>
            <a:pPr lvl="3"/>
            <a:r>
              <a:rPr lang="en-US" i="1" noProof="0" dirty="0" err="1"/>
              <a:t>Soutenir</a:t>
            </a:r>
            <a:r>
              <a:rPr lang="en-US" i="1" noProof="0" dirty="0"/>
              <a:t> </a:t>
            </a:r>
            <a:r>
              <a:rPr lang="en-US" i="1" noProof="0" dirty="0" err="1"/>
              <a:t>l'amélioration</a:t>
            </a:r>
            <a:r>
              <a:rPr lang="en-US" i="1" noProof="0" dirty="0"/>
              <a:t> des relations entre les aidants et les enfants. </a:t>
            </a:r>
          </a:p>
          <a:p>
            <a:pPr lvl="1"/>
            <a:r>
              <a:rPr lang="en-US" b="1" i="1" noProof="0" dirty="0"/>
              <a:t>Renforcer les dispositifs familiaux de prise en charge alternative.</a:t>
            </a:r>
          </a:p>
          <a:p>
            <a:pPr lvl="1"/>
            <a:r>
              <a:rPr lang="en-US" b="1" i="1" noProof="0" dirty="0"/>
              <a:t>Soutenir la réunification et la réintégration</a:t>
            </a:r>
          </a:p>
          <a:p>
            <a:pPr lvl="2"/>
            <a:r>
              <a:rPr lang="en-US" i="1" dirty="0"/>
              <a:t>Ceci est </a:t>
            </a:r>
            <a:r>
              <a:rPr lang="en-US" i="1" dirty="0" err="1"/>
              <a:t>particulièrement vrai </a:t>
            </a:r>
            <a:r>
              <a:rPr lang="en-US" i="1" noProof="0" dirty="0"/>
              <a:t>dans les cas où les facteurs de protection au sein de la famille ont été affaiblis par la séparation.</a:t>
            </a:r>
          </a:p>
        </p:txBody>
      </p:sp>
      <p:sp>
        <p:nvSpPr>
          <p:cNvPr id="6" name="Slide Image Placeholder 5">
            <a:extLst>
              <a:ext uri="{FF2B5EF4-FFF2-40B4-BE49-F238E27FC236}">
                <a16:creationId xmlns:a16="http://schemas.microsoft.com/office/drawing/2014/main" id="{CB9FCB31-D47D-FFD5-7629-F475D717DA5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6AC8001-B6D9-D694-BD39-219272DC156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36</a:t>
            </a:fld>
            <a:endParaRPr lang="en-US" sz="1200">
              <a:latin typeface="+mn-lt"/>
            </a:endParaRPr>
          </a:p>
        </p:txBody>
      </p:sp>
    </p:spTree>
    <p:extLst>
      <p:ext uri="{BB962C8B-B14F-4D97-AF65-F5344CB8AC3E}">
        <p14:creationId xmlns:p14="http://schemas.microsoft.com/office/powerpoint/2010/main" val="13194294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S'ADAPTER AU CONTEXTE</a:t>
            </a:r>
          </a:p>
          <a:p>
            <a:r>
              <a:rPr lang="en-US" noProof="0" dirty="0"/>
              <a:t>Adaptez les exemples de séparation "délibérée" à votre contexte. </a:t>
            </a:r>
          </a:p>
          <a:p>
            <a:pPr marL="0" indent="0">
              <a:buNone/>
            </a:pPr>
            <a:r>
              <a:rPr lang="en-US" noProof="0" dirty="0"/>
              <a:t>______________________________________________________________________________</a:t>
            </a:r>
          </a:p>
          <a:p>
            <a:pPr marL="0" indent="0">
              <a:buNone/>
            </a:pPr>
            <a:endParaRPr lang="en-US" noProof="0" dirty="0"/>
          </a:p>
          <a:p>
            <a:pPr marL="0" indent="0">
              <a:buNone/>
            </a:pPr>
            <a:r>
              <a:rPr lang="en-US" b="1" noProof="0" dirty="0"/>
              <a:t>EXPLICATION</a:t>
            </a:r>
          </a:p>
          <a:p>
            <a:r>
              <a:rPr lang="en-US" i="1" noProof="0" dirty="0"/>
              <a:t>Enfants pris en charge par leurs parents</a:t>
            </a:r>
          </a:p>
          <a:p>
            <a:pPr lvl="1"/>
            <a:r>
              <a:rPr lang="en-US" i="1" noProof="0" dirty="0"/>
              <a:t>Les parents sont universellement reconnus comme les premiers et les meilleurs responsables de leurs enfants. </a:t>
            </a:r>
          </a:p>
          <a:p>
            <a:pPr lvl="1"/>
            <a:r>
              <a:rPr lang="en-US" i="1" noProof="0" dirty="0" err="1"/>
              <a:t>Les familles </a:t>
            </a:r>
            <a:r>
              <a:rPr lang="en-US" i="1" noProof="0" dirty="0"/>
              <a:t>sont reconnues comme le lieu naturel et légitime où les enfants grandissent, se développent et sont protégés. </a:t>
            </a:r>
          </a:p>
          <a:p>
            <a:pPr lvl="1"/>
            <a:r>
              <a:rPr lang="en-US" i="1" noProof="0" dirty="0"/>
              <a:t>Par conséquent, dans la mesure du possible, les enfants doivent être pris en charge par leurs parents. </a:t>
            </a:r>
          </a:p>
          <a:p>
            <a:pPr lvl="2"/>
            <a:r>
              <a:rPr lang="en-US" i="1" noProof="0" dirty="0"/>
              <a:t>L'écrasante majorité des parents veulent le meilleur pour leurs enfants. </a:t>
            </a:r>
          </a:p>
          <a:p>
            <a:pPr lvl="2"/>
            <a:r>
              <a:rPr lang="en-US" i="1" noProof="0" dirty="0"/>
              <a:t>Cependant, certains parents ont besoin d'un soutien supplémentaire pour y parvenir. </a:t>
            </a:r>
          </a:p>
          <a:p>
            <a:r>
              <a:rPr lang="en-US" i="1" noProof="0" dirty="0"/>
              <a:t>Enfants bénéficiant d'une protection de remplacement</a:t>
            </a:r>
          </a:p>
          <a:p>
            <a:pPr lvl="1"/>
            <a:r>
              <a:rPr lang="en-US" i="1" noProof="0" dirty="0"/>
              <a:t>Lorsque des enfants sont placés dans une structure d'accueil, quelle qu'en soit la raison, les familles, les personnes en charge ou les institutions auxquelles ils sont confiés assument les mêmes responsabilités inhérentes que les parents, à savoir fournir des soins et une protection. </a:t>
            </a:r>
          </a:p>
          <a:p>
            <a:pPr lvl="1"/>
            <a:r>
              <a:rPr lang="en-US" i="1" noProof="0" dirty="0" err="1"/>
              <a:t>Il est prouvé que la </a:t>
            </a:r>
            <a:r>
              <a:rPr lang="en-US" i="1" noProof="0" dirty="0"/>
              <a:t>protection de remplacement, en particulier la protection en institution, ne répond souvent pas aux besoins des enfants en matière d'attention et de stimulation intellectuelle et émotionnelle. </a:t>
            </a:r>
          </a:p>
          <a:p>
            <a:pPr lvl="1"/>
            <a:r>
              <a:rPr lang="en-US" i="1" noProof="0" dirty="0"/>
              <a:t>Par conséquent, dans les contextes ou les cas où il existe un risque de séparation, la prévention de la séparation peut être un objectif important du renforcement de la famille.</a:t>
            </a:r>
          </a:p>
          <a:p>
            <a:pPr marL="0" indent="0">
              <a:buNone/>
            </a:pPr>
            <a:endParaRPr lang="en-US" noProof="0" dirty="0"/>
          </a:p>
          <a:p>
            <a:pPr marL="0" indent="0">
              <a:buNone/>
            </a:pPr>
            <a:r>
              <a:rPr lang="en-US" b="1" noProof="0" dirty="0"/>
              <a:t>SUITE </a:t>
            </a:r>
            <a:r>
              <a:rPr lang="en-US" b="1" noProof="0" dirty="0">
                <a:sym typeface="Wingdings" panose="05000000000000000000" pitchFamily="2" charset="2"/>
              </a:rPr>
              <a:t></a:t>
            </a:r>
            <a:endParaRPr lang="en-US" b="1" noProof="0" dirty="0"/>
          </a:p>
        </p:txBody>
      </p:sp>
      <p:sp>
        <p:nvSpPr>
          <p:cNvPr id="6" name="Slide Image Placeholder 5">
            <a:extLst>
              <a:ext uri="{FF2B5EF4-FFF2-40B4-BE49-F238E27FC236}">
                <a16:creationId xmlns:a16="http://schemas.microsoft.com/office/drawing/2014/main" id="{ABD5EC33-C40D-E83D-05FD-F0FC40D208AC}"/>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88AF970-9F82-2ECF-603F-90A4B5215C4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37</a:t>
            </a:fld>
            <a:endParaRPr lang="en-US" sz="1200">
              <a:latin typeface="+mn-lt"/>
            </a:endParaRPr>
          </a:p>
        </p:txBody>
      </p:sp>
    </p:spTree>
    <p:extLst>
      <p:ext uri="{BB962C8B-B14F-4D97-AF65-F5344CB8AC3E}">
        <p14:creationId xmlns:p14="http://schemas.microsoft.com/office/powerpoint/2010/main" val="383450127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9" y="460375"/>
            <a:ext cx="6143624" cy="9211333"/>
          </a:xfrm>
        </p:spPr>
        <p:txBody>
          <a:bodyPr/>
          <a:lstStyle/>
          <a:p>
            <a:r>
              <a:rPr lang="en-US" i="1" noProof="0" dirty="0"/>
              <a:t>Dans certains cas, les familles se séparent "délibérément</a:t>
            </a:r>
          </a:p>
          <a:p>
            <a:pPr lvl="1"/>
            <a:r>
              <a:rPr lang="en-US" i="1" dirty="0"/>
              <a:t>Cela ne </a:t>
            </a:r>
            <a:r>
              <a:rPr lang="en-US" i="1" noProof="0" dirty="0"/>
              <a:t>signifie pas nécessairement qu'ils veulent se séparer, mais ils peuvent se sentir obligés de le faire comme mécanisme d'adaptation, ou ils peuvent penser que c'est la meilleure option pour l'enfant / la famille dans des circonstances spécifiques. </a:t>
            </a:r>
          </a:p>
          <a:p>
            <a:pPr lvl="1"/>
            <a:r>
              <a:rPr lang="en-US" i="1" noProof="0" dirty="0"/>
              <a:t>Si un enfant et sa famille risquent de se séparer en raison d'une vulnérabilité, par exemple en raison de leur situation économique, la prise en compte de ces vulnérabilités peut constituer un élément important du renforcement de la famille.</a:t>
            </a:r>
          </a:p>
          <a:p>
            <a:pPr lvl="1"/>
            <a:r>
              <a:rPr lang="en-US" i="1" dirty="0"/>
              <a:t>C'est l'</a:t>
            </a:r>
            <a:r>
              <a:rPr lang="en-US" i="1" noProof="0" dirty="0"/>
              <a:t>une des raisons pour lesquelles nous n'orientons pas seulement les enfants vers les services, mais aussi les personnes qui s'occupent d'eux. </a:t>
            </a:r>
          </a:p>
          <a:p>
            <a:r>
              <a:rPr lang="en-US" i="1" noProof="0" dirty="0"/>
              <a:t>Utiliser l'approche du renforcement de la famille</a:t>
            </a:r>
          </a:p>
          <a:p>
            <a:pPr lvl="1"/>
            <a:r>
              <a:rPr lang="en-US" i="1" noProof="0" dirty="0"/>
              <a:t>Il peut s'agir de donner aux parents/aidants immédiats les outils, la compréhension et les techniques nécessaires pour prévenir les abus au sein des familles, et donc de réduire le risque que les enfants soient retirés de leur famille par un État ou une autre entité chargée de le faire.</a:t>
            </a:r>
          </a:p>
          <a:p>
            <a:pPr lvl="1"/>
            <a:r>
              <a:rPr lang="en-US" i="1" noProof="0" dirty="0"/>
              <a:t>Même lorsque les enfants sont exposés à un risque important de négligence, de violence ou d'abus, la séparation des enfants de leurs parents ne doit pas être considérée comme étant dans l'intérêt supérieur de l'enfant.</a:t>
            </a:r>
          </a:p>
          <a:p>
            <a:r>
              <a:rPr lang="en-US" i="1" dirty="0"/>
              <a:t>Gestion de cas basée sur les points forts</a:t>
            </a:r>
            <a:endParaRPr lang="en-US" i="1" noProof="0" dirty="0"/>
          </a:p>
          <a:p>
            <a:pPr lvl="1"/>
            <a:r>
              <a:rPr lang="en-US" i="1" noProof="0" dirty="0"/>
              <a:t>La gestion de cas basée sur les points forts cherche à reconnaître et à construire sur ce que chaque famille fait de bien, afin de créer des conditions plus propices au sein de la famille pour résoudre les défis auxquels elle est confrontée et le risque de préjudice pour les enfants. </a:t>
            </a:r>
          </a:p>
          <a:p>
            <a:pPr lvl="1"/>
            <a:r>
              <a:rPr lang="en-US" i="1" noProof="0" dirty="0"/>
              <a:t>La gestion de cas basée sur les forces est aujourd'hui largement considérée comme le moyen le plus approprié d'aider les familles qui luttent pour s'occuper de leurs enfants et les protéger.</a:t>
            </a:r>
          </a:p>
          <a:p>
            <a:r>
              <a:rPr lang="en-US" i="1" noProof="0" dirty="0"/>
              <a:t>Bien que les ONG n'aient pas le mandat de retirer les enfants de leur foyer, ce sujet est abordé parce que les ONG peuvent être impliquées :</a:t>
            </a:r>
          </a:p>
          <a:p>
            <a:pPr lvl="1"/>
            <a:r>
              <a:rPr lang="en-US" i="1" noProof="0" dirty="0" err="1"/>
              <a:t>Prévenir la </a:t>
            </a:r>
            <a:r>
              <a:rPr lang="en-US" i="1" noProof="0" dirty="0"/>
              <a:t>séparation</a:t>
            </a:r>
          </a:p>
          <a:p>
            <a:pPr lvl="1"/>
            <a:r>
              <a:rPr lang="en-US" i="1" noProof="0" dirty="0" err="1"/>
              <a:t>Conseiller les </a:t>
            </a:r>
            <a:r>
              <a:rPr lang="en-US" i="1" noProof="0" dirty="0"/>
              <a:t>autorités compétentes</a:t>
            </a:r>
          </a:p>
          <a:p>
            <a:pPr lvl="1"/>
            <a:r>
              <a:rPr lang="en-US" i="1" noProof="0" dirty="0" err="1"/>
              <a:t>Soutenir les </a:t>
            </a:r>
            <a:r>
              <a:rPr lang="en-US" i="1" noProof="0" dirty="0"/>
              <a:t>enfants qui seront ou ont été retirés de leur foyer</a:t>
            </a:r>
          </a:p>
          <a:p>
            <a:pPr lvl="1"/>
            <a:r>
              <a:rPr lang="en-US" i="1" noProof="0" dirty="0"/>
              <a:t>Fournir un soutien de suivi</a:t>
            </a:r>
          </a:p>
          <a:p>
            <a:endParaRPr lang="en-US" noProof="0" dirty="0"/>
          </a:p>
          <a:p>
            <a:pPr marL="0" indent="0">
              <a:buNone/>
            </a:pPr>
            <a:r>
              <a:rPr lang="en-US" b="1" noProof="0" dirty="0"/>
              <a:t>DISCUSSION EN PLÉNIÈRE</a:t>
            </a:r>
          </a:p>
          <a:p>
            <a:r>
              <a:rPr lang="en-US" i="1" noProof="0" dirty="0"/>
              <a:t>Quelqu'un peut-il citer un exemple où vous avez appliqué des éléments de l'approche de renforcement de la famille et où cela a contribué à prévenir la séparation ? </a:t>
            </a:r>
            <a:endParaRPr lang="en-US" noProof="0" dirty="0"/>
          </a:p>
          <a:p>
            <a:endParaRPr lang="en-US" noProof="0" dirty="0"/>
          </a:p>
        </p:txBody>
      </p:sp>
      <p:sp>
        <p:nvSpPr>
          <p:cNvPr id="2" name="Google Shape;725;p48:notes">
            <a:extLst>
              <a:ext uri="{FF2B5EF4-FFF2-40B4-BE49-F238E27FC236}">
                <a16:creationId xmlns:a16="http://schemas.microsoft.com/office/drawing/2014/main" id="{4E1DD5F1-CF5E-D312-F609-42CD9C54F9A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38</a:t>
            </a:fld>
            <a:endParaRPr lang="en-US" sz="1200">
              <a:latin typeface="+mn-lt"/>
            </a:endParaRPr>
          </a:p>
        </p:txBody>
      </p:sp>
    </p:spTree>
    <p:extLst>
      <p:ext uri="{BB962C8B-B14F-4D97-AF65-F5344CB8AC3E}">
        <p14:creationId xmlns:p14="http://schemas.microsoft.com/office/powerpoint/2010/main" val="62085117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EXPLICATION</a:t>
            </a:r>
          </a:p>
          <a:p>
            <a:r>
              <a:rPr lang="en-US" i="1" noProof="0" dirty="0"/>
              <a:t>Le renforcement de la famille pour les enfants bénéficiant d'une protection de remplacement peut prendre différentes formes en fonction du contexte, de l'enfant et de sa situation familiale. </a:t>
            </a:r>
          </a:p>
          <a:p>
            <a:r>
              <a:rPr lang="en-US" b="1" i="1" dirty="0"/>
              <a:t>Renforcer les modes de garde alternatifs fondés sur la famille</a:t>
            </a:r>
            <a:endParaRPr lang="en-US" b="1" i="1" noProof="0" dirty="0"/>
          </a:p>
          <a:p>
            <a:pPr lvl="1"/>
            <a:r>
              <a:rPr lang="en-US" i="1" noProof="0" dirty="0"/>
              <a:t>Pourquoi pensez-vous que le renforcement de la famille est pertinent pour les modes de garde alternatifs si les enfants ne sont pas nécessairement avec leur famille immédiate ou les personnes qui s'occupent d'eux ? </a:t>
            </a:r>
          </a:p>
          <a:p>
            <a:pPr lvl="1"/>
            <a:r>
              <a:rPr lang="en-US" i="1" dirty="0"/>
              <a:t>Certains des </a:t>
            </a:r>
            <a:r>
              <a:rPr lang="en-US" i="1" noProof="0" dirty="0"/>
              <a:t>trois facteurs de protection peuvent être étirés, affaiblis ou même inexistants dans un environnement de soins alternatifs. </a:t>
            </a:r>
          </a:p>
          <a:p>
            <a:pPr lvl="1"/>
            <a:r>
              <a:rPr lang="en-US" i="1" noProof="0" dirty="0"/>
              <a:t>Par exemple, un parent d'accueil qui s'occupe de ses propres enfants peut.. :</a:t>
            </a:r>
          </a:p>
          <a:p>
            <a:pPr lvl="2"/>
            <a:r>
              <a:rPr lang="en-US" i="1" noProof="0" dirty="0" err="1"/>
              <a:t>Voir</a:t>
            </a:r>
            <a:r>
              <a:rPr lang="en-US" i="1" noProof="0" dirty="0"/>
              <a:t> </a:t>
            </a:r>
            <a:r>
              <a:rPr lang="en-US" i="1" noProof="0" dirty="0" err="1"/>
              <a:t>sa</a:t>
            </a:r>
            <a:r>
              <a:rPr lang="en-US" i="1" noProof="0" dirty="0"/>
              <a:t> capacité d'accueil mise à l'épreuve par l'accueil d'un enfant supplémentaire</a:t>
            </a:r>
          </a:p>
          <a:p>
            <a:pPr lvl="2"/>
            <a:r>
              <a:rPr lang="en-US" i="1" noProof="0" dirty="0" err="1"/>
              <a:t>Avoir</a:t>
            </a:r>
            <a:r>
              <a:rPr lang="en-US" i="1" noProof="0" dirty="0"/>
              <a:t> </a:t>
            </a:r>
            <a:r>
              <a:rPr lang="en-US" i="1" noProof="0" dirty="0" err="1"/>
              <a:t>besoin</a:t>
            </a:r>
            <a:r>
              <a:rPr lang="en-US" i="1" noProof="0" dirty="0"/>
              <a:t> </a:t>
            </a:r>
            <a:r>
              <a:rPr lang="en-US" i="1" noProof="0" dirty="0" err="1"/>
              <a:t>d’une</a:t>
            </a:r>
            <a:r>
              <a:rPr lang="en-US" i="1" noProof="0" dirty="0"/>
              <a:t> </a:t>
            </a:r>
            <a:r>
              <a:rPr lang="en-US" i="1" noProof="0" dirty="0" err="1"/>
              <a:t>capacité</a:t>
            </a:r>
            <a:r>
              <a:rPr lang="en-US" i="1" noProof="0" dirty="0"/>
              <a:t> supplémentaire pour soutenir un enfant vulnérable ou à risque dont ils s'occupent, qui peut avoir des besoins supplémentaires en raison de sa situation familiale et des problèmes de protection auxquels il est confronté. </a:t>
            </a:r>
          </a:p>
          <a:p>
            <a:r>
              <a:rPr lang="en-US" b="1" i="1" dirty="0"/>
              <a:t>Maintenir les liens familiaux et l'engagement à distance</a:t>
            </a:r>
          </a:p>
          <a:p>
            <a:pPr lvl="1"/>
            <a:r>
              <a:rPr lang="en-US" i="1" dirty="0"/>
              <a:t>Cela inclut le </a:t>
            </a:r>
            <a:r>
              <a:rPr lang="en-US" i="1" noProof="0" dirty="0" err="1"/>
              <a:t>maintien des </a:t>
            </a:r>
            <a:r>
              <a:rPr lang="en-US" i="1" noProof="0" dirty="0"/>
              <a:t>liens familiaux et le renforcement de la famille avec les membres de la famille avec lesquels l'enfant ne vit pas actuellement.</a:t>
            </a:r>
          </a:p>
          <a:p>
            <a:pPr lvl="1"/>
            <a:r>
              <a:rPr lang="en-US" i="1" noProof="0" dirty="0"/>
              <a:t>Il s'agit notamment de trouver des moyens de les impliquer dans le processus de gestion du dossier à distance, le cas échéant</a:t>
            </a:r>
            <a:endParaRPr lang="en-US" i="1" dirty="0"/>
          </a:p>
          <a:p>
            <a:r>
              <a:rPr lang="en-US" b="1" i="1" noProof="0" dirty="0"/>
              <a:t>Travailler à la </a:t>
            </a:r>
            <a:r>
              <a:rPr lang="en-US" b="1" i="1" dirty="0"/>
              <a:t>réunification et à la réintégration</a:t>
            </a:r>
            <a:endParaRPr lang="en-US" b="1" i="1" noProof="0" dirty="0"/>
          </a:p>
          <a:p>
            <a:pPr lvl="1"/>
            <a:r>
              <a:rPr lang="en-US" i="1" noProof="0" dirty="0"/>
              <a:t>Dans les cas où les enfants ont été retirés à leur famille pour leur propre sécurité et protection, l'objectif final peut être de réintégrer l'enfant dans sa famille une fois que les problèmes de protection ont été résolus. </a:t>
            </a:r>
          </a:p>
          <a:p>
            <a:pPr lvl="1"/>
            <a:r>
              <a:rPr lang="en-US" i="1" noProof="0" dirty="0"/>
              <a:t>Dans ce cas, l'un des objectifs du plan d'intervention sera de soutenir la mise en place des conditions nécessaires pour atteindre cet objectif, en coordination avec les autorités mandatées.</a:t>
            </a:r>
          </a:p>
        </p:txBody>
      </p:sp>
      <p:sp>
        <p:nvSpPr>
          <p:cNvPr id="6" name="Slide Image Placeholder 5">
            <a:extLst>
              <a:ext uri="{FF2B5EF4-FFF2-40B4-BE49-F238E27FC236}">
                <a16:creationId xmlns:a16="http://schemas.microsoft.com/office/drawing/2014/main" id="{D5635A7C-8A86-B5D0-5E2B-38528E7E50C3}"/>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9782D38-86F9-536A-169C-6426B7101D3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39</a:t>
            </a:fld>
            <a:endParaRPr lang="en-US" sz="1200">
              <a:latin typeface="+mn-lt"/>
            </a:endParaRPr>
          </a:p>
        </p:txBody>
      </p:sp>
    </p:spTree>
    <p:extLst>
      <p:ext uri="{BB962C8B-B14F-4D97-AF65-F5344CB8AC3E}">
        <p14:creationId xmlns:p14="http://schemas.microsoft.com/office/powerpoint/2010/main" val="38022656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CA" b="1" dirty="0"/>
              <a:t>SESSION 1 DURÉE : 0h15</a:t>
            </a:r>
            <a:endParaRPr lang="en-US" noProof="0" dirty="0"/>
          </a:p>
        </p:txBody>
      </p:sp>
      <p:sp>
        <p:nvSpPr>
          <p:cNvPr id="6" name="Slide Image Placeholder 5">
            <a:extLst>
              <a:ext uri="{FF2B5EF4-FFF2-40B4-BE49-F238E27FC236}">
                <a16:creationId xmlns:a16="http://schemas.microsoft.com/office/drawing/2014/main" id="{DB3D4947-0583-8046-0A29-2A077C81CC8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6056B53-3928-EEC1-61A3-14558391EB5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a:t>
            </a:fld>
            <a:endParaRPr lang="en-US" sz="1200">
              <a:latin typeface="+mn-lt"/>
            </a:endParaRPr>
          </a:p>
        </p:txBody>
      </p:sp>
    </p:spTree>
    <p:extLst>
      <p:ext uri="{BB962C8B-B14F-4D97-AF65-F5344CB8AC3E}">
        <p14:creationId xmlns:p14="http://schemas.microsoft.com/office/powerpoint/2010/main" val="201012499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S'ADAPTER AU CONTEXTE</a:t>
            </a:r>
          </a:p>
          <a:p>
            <a:r>
              <a:rPr lang="en-US" noProof="0" dirty="0"/>
              <a:t>Mettez à jour les types de soins alternatifs inclus en fonction des types de soins alternatifs dans votre contexte. </a:t>
            </a:r>
          </a:p>
          <a:p>
            <a:r>
              <a:rPr lang="en-US" noProof="0" dirty="0"/>
              <a:t>Si nécessaire, deux groupes peuvent se concentrer sur chaque forme de soins. </a:t>
            </a:r>
          </a:p>
          <a:p>
            <a:pPr marL="0" indent="0">
              <a:buNone/>
            </a:pPr>
            <a:r>
              <a:rPr lang="en-US" noProof="0" dirty="0"/>
              <a:t>______________________________________________________________________________</a:t>
            </a:r>
          </a:p>
          <a:p>
            <a:pPr marL="0" indent="0">
              <a:buNone/>
            </a:pPr>
            <a:endParaRPr lang="en-US" b="1" noProof="0" dirty="0"/>
          </a:p>
          <a:p>
            <a:pPr marL="0" indent="0">
              <a:buNone/>
            </a:pPr>
            <a:r>
              <a:rPr lang="en-US" b="1" noProof="0" dirty="0"/>
              <a:t>INTRODUCTION</a:t>
            </a:r>
          </a:p>
          <a:p>
            <a:r>
              <a:rPr lang="en-US" noProof="0" dirty="0"/>
              <a:t>Nous allons maintenant examiner de plus près le renforcement de la famille dans le cadre des soins alternatifs</a:t>
            </a:r>
          </a:p>
          <a:p>
            <a:r>
              <a:rPr lang="en-US" dirty="0"/>
              <a:t>Diviser les participants en 4 groupes</a:t>
            </a:r>
          </a:p>
          <a:p>
            <a:r>
              <a:rPr lang="en-US" dirty="0"/>
              <a:t>Guidez les participants vers les </a:t>
            </a:r>
            <a:r>
              <a:rPr lang="en-US" b="1" dirty="0"/>
              <a:t>pages 24-33 du manuel : Le renforcement de la famille dans la protection de remplacement</a:t>
            </a:r>
          </a:p>
          <a:p>
            <a:r>
              <a:rPr lang="en-US" noProof="0" dirty="0"/>
              <a:t>Attribuer à chaque groupe un type de soins</a:t>
            </a:r>
          </a:p>
          <a:p>
            <a:r>
              <a:rPr lang="en-US" i="1" dirty="0"/>
              <a:t>Dans vos groupes :</a:t>
            </a:r>
          </a:p>
          <a:p>
            <a:pPr lvl="1"/>
            <a:r>
              <a:rPr lang="en-US" i="1" noProof="0" dirty="0"/>
              <a:t>Préparer une présentation sur le type de soins alternatifs qui vous a été attribué</a:t>
            </a:r>
          </a:p>
          <a:p>
            <a:pPr lvl="1"/>
            <a:r>
              <a:rPr lang="en-US" i="1" dirty="0"/>
              <a:t>Une vue d'ensemble du type de prise en charge, y compris les facteurs de risque et de protection (voir le cahier d'exercices pour plus d'informations).</a:t>
            </a:r>
          </a:p>
          <a:p>
            <a:pPr lvl="1"/>
            <a:r>
              <a:rPr lang="en-US" i="1" noProof="0" dirty="0"/>
              <a:t>Indiquez comment vous pouvez appliquer une approche de renforcement de la famille dans ce contexte.</a:t>
            </a:r>
          </a:p>
          <a:p>
            <a:pPr lvl="1"/>
            <a:r>
              <a:rPr lang="en-US" i="1" noProof="0" dirty="0"/>
              <a:t>Rappelez-vous que les informations sur le type de soins et les facteurs de risque et de protection sont déjà disponibles dans votre manuel du participant. </a:t>
            </a:r>
          </a:p>
          <a:p>
            <a:endParaRPr lang="en-US" b="1" noProof="0" dirty="0"/>
          </a:p>
          <a:p>
            <a:pPr marL="0" indent="0">
              <a:buNone/>
            </a:pPr>
            <a:r>
              <a:rPr lang="en-US" b="1" noProof="0" dirty="0"/>
              <a:t>TRAVAIL DE GROUPE (15 minutes)</a:t>
            </a:r>
          </a:p>
          <a:p>
            <a:r>
              <a:rPr lang="en-US" noProof="0" dirty="0"/>
              <a:t>Laisser 15 minutes aux participants pour compléter le questionnaire</a:t>
            </a:r>
          </a:p>
          <a:p>
            <a:pPr marL="0" indent="0">
              <a:buNone/>
            </a:pPr>
            <a:endParaRPr lang="en-US" b="1" noProof="0" dirty="0"/>
          </a:p>
          <a:p>
            <a:pPr marL="0" indent="0">
              <a:buNone/>
            </a:pPr>
            <a:r>
              <a:rPr lang="en-US" b="1" noProof="0" dirty="0"/>
              <a:t>DISCUSSION EN PLÉNIÈRE</a:t>
            </a:r>
          </a:p>
          <a:p>
            <a:r>
              <a:rPr lang="en-US" noProof="0" dirty="0"/>
              <a:t>Invitez chaque groupe à présenter</a:t>
            </a:r>
          </a:p>
          <a:p>
            <a:r>
              <a:rPr lang="en-US" dirty="0"/>
              <a:t>Résumer les présentations</a:t>
            </a:r>
            <a:endParaRPr lang="en-US" noProof="0" dirty="0"/>
          </a:p>
        </p:txBody>
      </p:sp>
      <p:sp>
        <p:nvSpPr>
          <p:cNvPr id="6" name="Slide Image Placeholder 5">
            <a:extLst>
              <a:ext uri="{FF2B5EF4-FFF2-40B4-BE49-F238E27FC236}">
                <a16:creationId xmlns:a16="http://schemas.microsoft.com/office/drawing/2014/main" id="{A8FFE9A4-CCF6-7E94-ECBE-6E7B841731C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8EE5BFC-C1F3-2A7E-5532-D06D1D5DCBB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40</a:t>
            </a:fld>
            <a:endParaRPr lang="en-US" sz="1200">
              <a:latin typeface="+mn-lt"/>
            </a:endParaRPr>
          </a:p>
        </p:txBody>
      </p:sp>
    </p:spTree>
    <p:extLst>
      <p:ext uri="{BB962C8B-B14F-4D97-AF65-F5344CB8AC3E}">
        <p14:creationId xmlns:p14="http://schemas.microsoft.com/office/powerpoint/2010/main" val="316735703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sz="1150" b="1" dirty="0"/>
              <a:t>S'ADAPTER AU CONTEXTE</a:t>
            </a:r>
          </a:p>
          <a:p>
            <a:r>
              <a:rPr lang="en-US" sz="1150" dirty="0"/>
              <a:t>Dans les contextes où le regroupement familial et la réintégration ne sont pas courants, cette diapositive peut être présentée sans cette section de discussion. </a:t>
            </a:r>
          </a:p>
          <a:p>
            <a:pPr marL="0" indent="0">
              <a:buNone/>
            </a:pPr>
            <a:r>
              <a:rPr lang="en-US" sz="1150" dirty="0"/>
              <a:t>______________________________________________________________________________</a:t>
            </a:r>
          </a:p>
          <a:p>
            <a:pPr marL="0" indent="0">
              <a:buNone/>
            </a:pPr>
            <a:endParaRPr lang="en-US" sz="1150" dirty="0"/>
          </a:p>
          <a:p>
            <a:pPr marL="0" indent="0">
              <a:buNone/>
            </a:pPr>
            <a:r>
              <a:rPr lang="en-US" sz="1150" b="1" dirty="0"/>
              <a:t>EXPLICATION</a:t>
            </a:r>
          </a:p>
          <a:p>
            <a:r>
              <a:rPr lang="en-US" sz="1150" i="1" dirty="0"/>
              <a:t>Lorsqu'il est décidé, dans l'intérêt supérieur de l'enfant, de le réunir avec sa famille, le renforcement de la famille peut jouer un rôle essentiel dans la réussite du processus de réunification et de réintégration. </a:t>
            </a:r>
          </a:p>
          <a:p>
            <a:r>
              <a:rPr lang="en-US" sz="1150" i="1" dirty="0"/>
              <a:t>Une approche de renforcement de la famille peut être incorporée dans :</a:t>
            </a:r>
          </a:p>
          <a:p>
            <a:pPr lvl="1"/>
            <a:r>
              <a:rPr lang="en-US" sz="1150" i="1" dirty="0"/>
              <a:t>La phase de préparation</a:t>
            </a:r>
          </a:p>
          <a:p>
            <a:pPr lvl="1"/>
            <a:r>
              <a:rPr lang="en-US" sz="1150" i="1" dirty="0"/>
              <a:t>La réunification elle-même</a:t>
            </a:r>
          </a:p>
          <a:p>
            <a:pPr lvl="1"/>
            <a:r>
              <a:rPr lang="en-US" sz="1150" i="1" dirty="0"/>
              <a:t>Le suivi de l'aide à la réintégration</a:t>
            </a:r>
          </a:p>
          <a:p>
            <a:r>
              <a:rPr lang="en-US" sz="1150" i="1" dirty="0"/>
              <a:t>Pour certains enfants, en particulier ceux qui ont été séparés accidentellement et brièvement et qui ont été facilement accueillis à nouveau, la nécessité d'un suivi sera généralement minime. </a:t>
            </a:r>
          </a:p>
          <a:p>
            <a:r>
              <a:rPr lang="en-US" sz="1150" i="1" dirty="0"/>
              <a:t>D'autres enfants et leurs familles, comme ceux qui sont séparés depuis longtemps ou qui rentrent chez eux avec un nouveau handicap, peuvent avoir besoin d'une aide substantielle sur une longue période.</a:t>
            </a:r>
          </a:p>
          <a:p>
            <a:r>
              <a:rPr lang="en-US" sz="1150" i="1" dirty="0"/>
              <a:t>Les garçons et les filles auront des besoins différents, qui varieront probablement en fonction du sexe, de l'âge et du handicap.</a:t>
            </a:r>
          </a:p>
          <a:p>
            <a:r>
              <a:rPr lang="en-US" sz="1150" i="1" dirty="0"/>
              <a:t>Les enfants et les familles auront besoin d'un soutien à plusieurs étapes du processus.</a:t>
            </a:r>
          </a:p>
          <a:p>
            <a:pPr marL="0" indent="0">
              <a:buNone/>
            </a:pPr>
            <a:endParaRPr lang="en-US" sz="1150" dirty="0"/>
          </a:p>
          <a:p>
            <a:pPr marL="0" indent="0">
              <a:buNone/>
            </a:pPr>
            <a:r>
              <a:rPr lang="en-US" sz="1150" b="1" dirty="0"/>
              <a:t>INTRODUCTION</a:t>
            </a:r>
          </a:p>
          <a:p>
            <a:r>
              <a:rPr lang="en-US" sz="1150" dirty="0"/>
              <a:t>Répartir les participants en groupes de 3 à 5 personnes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50" dirty="0"/>
              <a:t>Guidez les participants vers la </a:t>
            </a:r>
            <a:r>
              <a:rPr lang="en-US" sz="1150" b="1" dirty="0"/>
              <a:t>page 34 du manuel : Le renforcement de la famille dans le cadre du regroupement et de la réintégration</a:t>
            </a:r>
          </a:p>
          <a:p>
            <a:r>
              <a:rPr lang="en-US" sz="1150" i="1" dirty="0"/>
              <a:t>Dans vos groupes :</a:t>
            </a:r>
          </a:p>
          <a:p>
            <a:pPr lvl="1"/>
            <a:r>
              <a:rPr lang="en-US" sz="1150" i="1" dirty="0"/>
              <a:t>Discutez des questions figurant sur la diapositive </a:t>
            </a:r>
          </a:p>
          <a:p>
            <a:pPr lvl="1"/>
            <a:r>
              <a:rPr lang="en-US" sz="1150" i="1" dirty="0"/>
              <a:t>Inscrivez vos réponses dans votre cahier de travail</a:t>
            </a:r>
          </a:p>
          <a:p>
            <a:pPr marL="0" indent="0">
              <a:buNone/>
            </a:pPr>
            <a:endParaRPr lang="en-US" sz="1150" dirty="0"/>
          </a:p>
          <a:p>
            <a:pPr marL="0" indent="0">
              <a:buNone/>
            </a:pPr>
            <a:r>
              <a:rPr lang="en-US" sz="1150" b="1" dirty="0"/>
              <a:t>SUITE </a:t>
            </a:r>
            <a:r>
              <a:rPr lang="en-US" sz="1150" b="1" dirty="0">
                <a:sym typeface="Wingdings" panose="05000000000000000000" pitchFamily="2" charset="2"/>
              </a:rPr>
              <a:t></a:t>
            </a:r>
            <a:endParaRPr lang="en-US" sz="1150" noProof="0" dirty="0"/>
          </a:p>
        </p:txBody>
      </p:sp>
      <p:sp>
        <p:nvSpPr>
          <p:cNvPr id="6" name="Slide Image Placeholder 5">
            <a:extLst>
              <a:ext uri="{FF2B5EF4-FFF2-40B4-BE49-F238E27FC236}">
                <a16:creationId xmlns:a16="http://schemas.microsoft.com/office/drawing/2014/main" id="{C2696B87-F52D-AD40-AA94-B6EB7F1AA05C}"/>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BED070B-59B4-87D1-97C8-A077E7DB628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41</a:t>
            </a:fld>
            <a:endParaRPr lang="en-US" sz="1200">
              <a:latin typeface="+mn-lt"/>
            </a:endParaRPr>
          </a:p>
        </p:txBody>
      </p:sp>
    </p:spTree>
    <p:extLst>
      <p:ext uri="{BB962C8B-B14F-4D97-AF65-F5344CB8AC3E}">
        <p14:creationId xmlns:p14="http://schemas.microsoft.com/office/powerpoint/2010/main" val="1956874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9" y="460375"/>
            <a:ext cx="6143624" cy="9211333"/>
          </a:xfrm>
        </p:spPr>
        <p:txBody>
          <a:bodyPr/>
          <a:lstStyle/>
          <a:p>
            <a:pPr marL="0" indent="0">
              <a:buNone/>
            </a:pPr>
            <a:r>
              <a:rPr lang="en-US" b="1" dirty="0"/>
              <a:t>TRAVAIL EN GROUPE (15 minutes)</a:t>
            </a:r>
          </a:p>
          <a:p>
            <a:r>
              <a:rPr lang="en-US" dirty="0"/>
              <a:t>Laisser 15 minutes aux participants pour compléter le questionnaire</a:t>
            </a:r>
          </a:p>
          <a:p>
            <a:endParaRPr lang="en-US" dirty="0"/>
          </a:p>
          <a:p>
            <a:pPr marL="0" indent="0">
              <a:buNone/>
            </a:pPr>
            <a:r>
              <a:rPr lang="en-US" b="1" dirty="0"/>
              <a:t>DISCUSSION EN PLÉNIÈRE</a:t>
            </a:r>
          </a:p>
          <a:p>
            <a:r>
              <a:rPr lang="en-US" dirty="0"/>
              <a:t>Invitez les volontaires à partager leurs réponses</a:t>
            </a:r>
          </a:p>
          <a:p>
            <a:r>
              <a:rPr lang="en-US" dirty="0"/>
              <a:t>Complétez avec les réponses possibles ci-dessous</a:t>
            </a:r>
          </a:p>
          <a:p>
            <a:pPr marL="0" indent="0">
              <a:buNone/>
            </a:pPr>
            <a:r>
              <a:rPr lang="en-US" dirty="0"/>
              <a:t>______________________________________________________________________________</a:t>
            </a:r>
          </a:p>
          <a:p>
            <a:pPr marL="0" indent="0">
              <a:buNone/>
            </a:pPr>
            <a:endParaRPr lang="en-US" dirty="0"/>
          </a:p>
          <a:p>
            <a:pPr marL="0" indent="0">
              <a:buNone/>
            </a:pPr>
            <a:r>
              <a:rPr lang="en-US" b="1" dirty="0"/>
              <a:t>RÉPONSES POSSIBLES</a:t>
            </a:r>
          </a:p>
          <a:p>
            <a:r>
              <a:rPr lang="en-US" b="1" noProof="0" dirty="0"/>
              <a:t>Question 1</a:t>
            </a:r>
          </a:p>
          <a:p>
            <a:pPr lvl="1"/>
            <a:r>
              <a:rPr lang="en-US" noProof="0" dirty="0"/>
              <a:t>Environnements bienveillants et protecteurs : </a:t>
            </a:r>
          </a:p>
          <a:p>
            <a:pPr lvl="2"/>
            <a:r>
              <a:rPr lang="en-US" noProof="0" dirty="0"/>
              <a:t>La famille peut vivre dans une autre maison, avec d'autres personnes. </a:t>
            </a:r>
          </a:p>
          <a:p>
            <a:pPr lvl="2"/>
            <a:r>
              <a:rPr lang="en-US" noProof="0" dirty="0"/>
              <a:t>La relation de l'enfant avec ses frères et sœurs ou d'autres membres de la famille peut avoir changé. </a:t>
            </a:r>
          </a:p>
          <a:p>
            <a:pPr lvl="1"/>
            <a:r>
              <a:rPr lang="en-US" noProof="0" dirty="0"/>
              <a:t>Des aidants attentifs et compréhensifs :</a:t>
            </a:r>
          </a:p>
          <a:p>
            <a:pPr lvl="2"/>
            <a:r>
              <a:rPr lang="en-US" noProof="0" dirty="0"/>
              <a:t>Les personnes qui s'occupent de l'enfant peuvent ne pas avoir beaucoup d'expérience dans l'accompagnement d'un enfant de l'âge de l'enfant (s'ils ont été séparés pendant longtemps) et peuvent ne pas comprendre ses besoins. </a:t>
            </a:r>
          </a:p>
          <a:p>
            <a:pPr lvl="2"/>
            <a:r>
              <a:rPr lang="en-US" noProof="0" dirty="0"/>
              <a:t>La capacité de la personne qui s'occupe de l'enfant peut être mise à rude épreuve si elle n'a pas l'habitude de s'occuper de ce nombre d'enfants (par exemple, si elle a eu d'autres enfants depuis que l'enfant a été séparé d'elle). </a:t>
            </a:r>
          </a:p>
          <a:p>
            <a:pPr lvl="1"/>
            <a:r>
              <a:rPr lang="en-US" noProof="0" dirty="0"/>
              <a:t>Des relations saines entre le soignant et l'enfant :</a:t>
            </a:r>
          </a:p>
          <a:p>
            <a:pPr lvl="2"/>
            <a:r>
              <a:rPr lang="en-US" noProof="0" dirty="0"/>
              <a:t>La relation entre l'enfant et la personne qui s'occupe de lui peut avoir changé s'ils ont été séparés. </a:t>
            </a:r>
          </a:p>
          <a:p>
            <a:pPr lvl="2"/>
            <a:r>
              <a:rPr lang="en-US" noProof="0" dirty="0"/>
              <a:t>L'enfant peut ne pas être habitué à vivre avec une personne qui s'occupe de lui et peut avoir du mal à s'adapter à son manque d'indépendance. </a:t>
            </a:r>
          </a:p>
          <a:p>
            <a:pPr lvl="2"/>
            <a:r>
              <a:rPr lang="en-US" noProof="0" dirty="0"/>
              <a:t>La personne qui s'occupe de l'enfant ou l'enfant peut ne pas vouloir que l'enfant revienne ou peut avoir des inquiétudes à ce sujet. </a:t>
            </a:r>
          </a:p>
          <a:p>
            <a:pPr lvl="2"/>
            <a:r>
              <a:rPr lang="en-US" noProof="0" dirty="0"/>
              <a:t>Il peut y avoir une stigmatisation liée à l'endroit où l'enfant a été ou à ce qu'il a fait, ce qui peut affecter la relation.</a:t>
            </a:r>
          </a:p>
          <a:p>
            <a:pPr lvl="2"/>
            <a:r>
              <a:rPr lang="en-US" noProof="0" dirty="0"/>
              <a:t>L'enfant peut ressentir un sentiment de rejet si la séparation est un acte délibéré de la personne qui s'occupe de lui.</a:t>
            </a:r>
          </a:p>
          <a:p>
            <a:r>
              <a:rPr lang="en-US" b="1" noProof="0" dirty="0"/>
              <a:t>Question 2</a:t>
            </a:r>
          </a:p>
          <a:p>
            <a:pPr lvl="1"/>
            <a:r>
              <a:rPr lang="en-US" dirty="0"/>
              <a:t>Les membres de la famille sont particulièrement démunis, malades ou ont d'autres problèmes majeurs qui affectent leur capacité à fournir des soins.</a:t>
            </a:r>
          </a:p>
          <a:p>
            <a:pPr lvl="1"/>
            <a:r>
              <a:rPr lang="en-US" dirty="0"/>
              <a:t>Des membres de la famille élargie avec lesquels l'enfant n'a jamais vécu auparavant s'occuperont de lui.</a:t>
            </a:r>
          </a:p>
          <a:p>
            <a:pPr lvl="1"/>
            <a:r>
              <a:rPr lang="en-US" dirty="0"/>
              <a:t>La famille a changé de manière significative depuis la séparation, par exemple en raison d'un remariage ou du décès de membres de la famille.</a:t>
            </a:r>
          </a:p>
          <a:p>
            <a:pPr lvl="1"/>
            <a:r>
              <a:rPr lang="en-US" dirty="0"/>
              <a:t>La communauté est hostile, en particulier à l'égard des enfants contraints de commettre des violences contre leur propre famille ou communauté, des enfants associés aux forces armées ou aux groupes armés, ou des filles qui sont tombées enceintes pendant le conflit.</a:t>
            </a:r>
          </a:p>
          <a:p>
            <a:pPr lvl="1"/>
            <a:r>
              <a:rPr lang="en-US" dirty="0"/>
              <a:t>Les enfants sont issus d'une minorité ethnique ou d'un groupe marginalisé.</a:t>
            </a:r>
          </a:p>
          <a:p>
            <a:pPr lvl="1"/>
            <a:r>
              <a:rPr lang="en-US" dirty="0"/>
              <a:t>L'enfant ou la famille sont réticents à la réunification.</a:t>
            </a:r>
          </a:p>
          <a:p>
            <a:pPr marL="0" indent="0">
              <a:buNone/>
            </a:pPr>
            <a:endParaRPr lang="en-US" dirty="0"/>
          </a:p>
          <a:p>
            <a:pPr marL="0" indent="0">
              <a:buNone/>
            </a:pPr>
            <a:r>
              <a:rPr lang="en-US" b="1" dirty="0"/>
              <a:t>SUITE </a:t>
            </a:r>
            <a:r>
              <a:rPr lang="en-US" b="1" dirty="0">
                <a:sym typeface="Wingdings" panose="05000000000000000000" pitchFamily="2" charset="2"/>
              </a:rPr>
              <a:t></a:t>
            </a:r>
            <a:endParaRPr lang="en-US" b="1" dirty="0"/>
          </a:p>
        </p:txBody>
      </p:sp>
      <p:sp>
        <p:nvSpPr>
          <p:cNvPr id="2" name="Google Shape;725;p48:notes">
            <a:extLst>
              <a:ext uri="{FF2B5EF4-FFF2-40B4-BE49-F238E27FC236}">
                <a16:creationId xmlns:a16="http://schemas.microsoft.com/office/drawing/2014/main" id="{DBA1712B-CCBC-117E-EFD3-410BF8C9E96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42</a:t>
            </a:fld>
            <a:endParaRPr lang="en-US" sz="1200">
              <a:latin typeface="+mn-lt"/>
            </a:endParaRPr>
          </a:p>
        </p:txBody>
      </p:sp>
    </p:spTree>
    <p:extLst>
      <p:ext uri="{BB962C8B-B14F-4D97-AF65-F5344CB8AC3E}">
        <p14:creationId xmlns:p14="http://schemas.microsoft.com/office/powerpoint/2010/main" val="357268851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9" y="460375"/>
            <a:ext cx="6143624" cy="9211333"/>
          </a:xfrm>
        </p:spPr>
        <p:txBody>
          <a:bodyPr/>
          <a:lstStyle/>
          <a:p>
            <a:r>
              <a:rPr lang="en-US" b="1" dirty="0"/>
              <a:t>Question 3 :</a:t>
            </a:r>
            <a:endParaRPr lang="en-US" dirty="0"/>
          </a:p>
          <a:p>
            <a:pPr lvl="1"/>
            <a:r>
              <a:rPr lang="en-US" dirty="0"/>
              <a:t>Préparation de l'enfant et de la famille avant le regroupement</a:t>
            </a:r>
          </a:p>
          <a:p>
            <a:pPr lvl="1"/>
            <a:r>
              <a:rPr lang="en-US" dirty="0"/>
              <a:t>Médiation familiale pour résoudre les problèmes qui empêchent l'enfant de vivre avec sa famille</a:t>
            </a:r>
          </a:p>
          <a:p>
            <a:pPr lvl="1"/>
            <a:r>
              <a:rPr lang="en-US" dirty="0"/>
              <a:t>Apporter un soutien émotionnel et/ou pratique à l'enfant pendant sa transition</a:t>
            </a:r>
          </a:p>
          <a:p>
            <a:pPr lvl="1"/>
            <a:r>
              <a:rPr lang="en-US" dirty="0"/>
              <a:t>Travailler avec l'enfant/la famille sur l'un des problèmes spécifiques identifiés lors de la préparation du regroupement, par exemple les problèmes de comportement des adolescents qui reviennent après une longue séparation.</a:t>
            </a:r>
          </a:p>
          <a:p>
            <a:pPr lvl="1"/>
            <a:r>
              <a:rPr lang="en-US" dirty="0"/>
              <a:t>Identifier des réponses spécialisées à long terme et culturellement appropriées pour certains enfants, tels que ceux qui souffrent de problèmes de santé mentale à la suite de leur expérience de la séparation.</a:t>
            </a:r>
          </a:p>
          <a:p>
            <a:pPr lvl="1"/>
            <a:r>
              <a:rPr lang="en-US" dirty="0"/>
              <a:t>Aider les enfants et leurs familles à accéder à l'ensemble des aides nécessaires pour que le regroupement ou la prise en charge alternative à long terme soit viable.</a:t>
            </a:r>
          </a:p>
          <a:p>
            <a:pPr lvl="1"/>
            <a:r>
              <a:rPr lang="en-US" dirty="0"/>
              <a:t>Veiller à ce que les enfants et les familles disposent d'informations sur les services de base, l'aide humanitaire et les programmes de développement plus larges.</a:t>
            </a:r>
          </a:p>
          <a:p>
            <a:pPr lvl="1"/>
            <a:r>
              <a:rPr lang="en-US" dirty="0"/>
              <a:t>Dans le cadre de la gestion de </a:t>
            </a:r>
            <a:r>
              <a:rPr lang="en-US" dirty="0" err="1"/>
              <a:t>cas</a:t>
            </a:r>
            <a:r>
              <a:rPr lang="en-US" dirty="0"/>
              <a:t>, faciliter l'orientation vers les services ou les programmes appropriés et suivre ces orientations pour s'assurer que les personnes concernées ont bien accès à l'aide.</a:t>
            </a:r>
            <a:endParaRPr lang="en-US" noProof="0" dirty="0"/>
          </a:p>
        </p:txBody>
      </p:sp>
      <p:sp>
        <p:nvSpPr>
          <p:cNvPr id="2" name="Google Shape;725;p48:notes">
            <a:extLst>
              <a:ext uri="{FF2B5EF4-FFF2-40B4-BE49-F238E27FC236}">
                <a16:creationId xmlns:a16="http://schemas.microsoft.com/office/drawing/2014/main" id="{C85F2D39-4E39-9161-FA2F-8E004414F3C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43</a:t>
            </a:fld>
            <a:endParaRPr lang="en-US" sz="1200">
              <a:latin typeface="+mn-lt"/>
            </a:endParaRPr>
          </a:p>
        </p:txBody>
      </p:sp>
    </p:spTree>
    <p:extLst>
      <p:ext uri="{BB962C8B-B14F-4D97-AF65-F5344CB8AC3E}">
        <p14:creationId xmlns:p14="http://schemas.microsoft.com/office/powerpoint/2010/main" val="225358713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EXPLICATION</a:t>
            </a:r>
          </a:p>
          <a:p>
            <a:r>
              <a:rPr lang="en-US" noProof="0" dirty="0"/>
              <a:t>Présenter la diapositive</a:t>
            </a:r>
          </a:p>
          <a:p>
            <a:r>
              <a:rPr lang="en-US" i="1" dirty="0"/>
              <a:t>Quelqu'un a-t-il des questions à poser ou des précisions à demander ?</a:t>
            </a:r>
          </a:p>
        </p:txBody>
      </p:sp>
      <p:sp>
        <p:nvSpPr>
          <p:cNvPr id="6" name="Slide Image Placeholder 5">
            <a:extLst>
              <a:ext uri="{FF2B5EF4-FFF2-40B4-BE49-F238E27FC236}">
                <a16:creationId xmlns:a16="http://schemas.microsoft.com/office/drawing/2014/main" id="{B5E30A52-81D9-9050-5FFD-0D350ED71B9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3D3C972-1DEF-9480-E133-5711A8A5006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44</a:t>
            </a:fld>
            <a:endParaRPr lang="en-US" sz="1200">
              <a:latin typeface="+mn-lt"/>
            </a:endParaRPr>
          </a:p>
        </p:txBody>
      </p:sp>
    </p:spTree>
    <p:extLst>
      <p:ext uri="{BB962C8B-B14F-4D97-AF65-F5344CB8AC3E}">
        <p14:creationId xmlns:p14="http://schemas.microsoft.com/office/powerpoint/2010/main" val="141504878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CA" b="1" dirty="0"/>
              <a:t>SESSION 5 DURÉE : 0h15</a:t>
            </a:r>
            <a:endParaRPr lang="en-US" b="1" dirty="0"/>
          </a:p>
        </p:txBody>
      </p:sp>
      <p:sp>
        <p:nvSpPr>
          <p:cNvPr id="6" name="Slide Image Placeholder 5">
            <a:extLst>
              <a:ext uri="{FF2B5EF4-FFF2-40B4-BE49-F238E27FC236}">
                <a16:creationId xmlns:a16="http://schemas.microsoft.com/office/drawing/2014/main" id="{3E3CC022-D831-D11B-E138-7E9758AEAAD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264EB75B-E5BD-5007-A0EC-3A6579A2B80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45</a:t>
            </a:fld>
            <a:endParaRPr lang="en-US" sz="1200">
              <a:latin typeface="+mn-lt"/>
            </a:endParaRPr>
          </a:p>
        </p:txBody>
      </p:sp>
    </p:spTree>
    <p:extLst>
      <p:ext uri="{BB962C8B-B14F-4D97-AF65-F5344CB8AC3E}">
        <p14:creationId xmlns:p14="http://schemas.microsoft.com/office/powerpoint/2010/main" val="204110830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sym typeface="Arial"/>
              </a:rPr>
              <a:t>INTRODUCTION</a:t>
            </a:r>
          </a:p>
          <a:p>
            <a:r>
              <a:rPr lang="en-GB" dirty="0">
                <a:sym typeface="Arial"/>
              </a:rPr>
              <a:t>Guider les participants vers la </a:t>
            </a:r>
            <a:r>
              <a:rPr lang="en-GB" b="1" dirty="0">
                <a:sym typeface="Arial"/>
              </a:rPr>
              <a:t>page 35 du cahier de travail : Objectifs d'apprentissage</a:t>
            </a:r>
          </a:p>
          <a:p>
            <a:r>
              <a:rPr lang="en-GB" i="1" dirty="0">
                <a:sym typeface="Arial"/>
              </a:rPr>
              <a:t>Il est important de prendre le temps de revoir les objectifs d'apprentissage (</a:t>
            </a:r>
            <a:r>
              <a:rPr lang="en-GB" b="1" i="1" dirty="0">
                <a:sym typeface="Arial"/>
              </a:rPr>
              <a:t>cahier d'exercices, page 17</a:t>
            </a:r>
            <a:r>
              <a:rPr lang="en-GB" i="1" dirty="0">
                <a:sym typeface="Arial"/>
              </a:rPr>
              <a:t>) et de réfléchir à vos réalisations à la fin de cette formation. </a:t>
            </a:r>
          </a:p>
          <a:p>
            <a:r>
              <a:rPr lang="en-GB" i="1" dirty="0">
                <a:sym typeface="Arial"/>
              </a:rPr>
              <a:t>Certains objectifs d'apprentissage peuvent nécessiter davantage d'informations, de pratique ou de soutien de la part du superviseur pour être pleinement atteints.</a:t>
            </a:r>
          </a:p>
          <a:p>
            <a:r>
              <a:rPr lang="en-GB" i="1" dirty="0">
                <a:sym typeface="Arial"/>
              </a:rPr>
              <a:t>Revenez sur la formation d'aujourd'hui et répondez aux questions sur les objectifs d'apprentissage dans votre cahier d'exercices. </a:t>
            </a:r>
          </a:p>
          <a:p>
            <a:pPr marL="0" indent="0">
              <a:buNone/>
            </a:pPr>
            <a:endParaRPr lang="en-GB" b="1" dirty="0">
              <a:sym typeface="Arial"/>
            </a:endParaRPr>
          </a:p>
          <a:p>
            <a:pPr marL="0" indent="0">
              <a:buNone/>
            </a:pPr>
            <a:r>
              <a:rPr lang="en-GB" b="1" dirty="0">
                <a:sym typeface="Arial"/>
              </a:rPr>
              <a:t>TRAVAIL INDIVIDUEL (5 minutes)</a:t>
            </a:r>
            <a:endParaRPr lang="en-GB" i="1" dirty="0">
              <a:sym typeface="Arial"/>
            </a:endParaRPr>
          </a:p>
          <a:p>
            <a:pPr>
              <a:defRPr/>
            </a:pPr>
            <a:r>
              <a:rPr lang="en-GB" dirty="0">
                <a:sym typeface="Arial"/>
              </a:rPr>
              <a:t>Laisser 5 minutes aux participants pour compléter le questionnaire</a:t>
            </a:r>
          </a:p>
          <a:p>
            <a:pPr marL="0" marR="0" lvl="0" indent="0" algn="l" defTabSz="914400" rtl="0" eaLnBrk="1" fontAlgn="auto" latinLnBrk="0" hangingPunct="1">
              <a:lnSpc>
                <a:spcPct val="100000"/>
              </a:lnSpc>
              <a:spcBef>
                <a:spcPts val="0"/>
              </a:spcBef>
              <a:spcAft>
                <a:spcPts val="0"/>
              </a:spcAft>
              <a:buClrTx/>
              <a:buSzTx/>
              <a:buNone/>
              <a:tabLst/>
              <a:defRPr/>
            </a:pPr>
            <a:endParaRPr lang="en-GB" dirty="0">
              <a:sym typeface="Arial"/>
            </a:endParaRPr>
          </a:p>
          <a:p>
            <a:pPr marL="0" marR="0" lvl="0" indent="0" algn="l" defTabSz="914400" rtl="0" eaLnBrk="1" fontAlgn="auto" latinLnBrk="0" hangingPunct="1">
              <a:lnSpc>
                <a:spcPct val="100000"/>
              </a:lnSpc>
              <a:spcBef>
                <a:spcPts val="0"/>
              </a:spcBef>
              <a:spcAft>
                <a:spcPts val="0"/>
              </a:spcAft>
              <a:buClrTx/>
              <a:buSzTx/>
              <a:buNone/>
              <a:tabLst/>
              <a:defRPr/>
            </a:pPr>
            <a:r>
              <a:rPr lang="en-GB" b="1" dirty="0">
                <a:sym typeface="Arial"/>
              </a:rPr>
              <a:t>DISCUSSION PLÉNIÈRE (5 minutes)</a:t>
            </a:r>
          </a:p>
          <a:p>
            <a:r>
              <a:rPr lang="en-GB" dirty="0">
                <a:sym typeface="Arial"/>
              </a:rPr>
              <a:t>Invitez les volontaires à partager leur réflexion</a:t>
            </a:r>
          </a:p>
          <a:p>
            <a:endParaRPr lang="en-GB" i="1" dirty="0">
              <a:sym typeface="Arial"/>
            </a:endParaRPr>
          </a:p>
          <a:p>
            <a:pPr marL="0" indent="0">
              <a:buNone/>
            </a:pPr>
            <a:r>
              <a:rPr lang="en-GB" b="1" dirty="0">
                <a:sym typeface="Arial"/>
              </a:rPr>
              <a:t>INTRODUCTION</a:t>
            </a:r>
          </a:p>
          <a:p>
            <a:r>
              <a:rPr lang="en-GB" dirty="0">
                <a:sym typeface="Arial"/>
              </a:rPr>
              <a:t>Poursuivre à la </a:t>
            </a:r>
            <a:r>
              <a:rPr lang="en-GB" b="1" dirty="0">
                <a:sym typeface="Arial"/>
              </a:rPr>
              <a:t>page 35 du cahier de travail : Réflexion</a:t>
            </a:r>
          </a:p>
          <a:p>
            <a:r>
              <a:rPr lang="en-GB" i="1" dirty="0">
                <a:sym typeface="Arial"/>
              </a:rPr>
              <a:t>Qu'est-ce qui vous a surpris ? Qu'est-ce qui vous a posé problème ? Qu'aimeriez-vous apprendre davantage ?</a:t>
            </a:r>
          </a:p>
          <a:p>
            <a:r>
              <a:rPr lang="en-GB" i="1" dirty="0">
                <a:sym typeface="Arial"/>
              </a:rPr>
              <a:t>Notez vos réflexions.</a:t>
            </a:r>
          </a:p>
          <a:p>
            <a:pPr marL="0" indent="0">
              <a:buNone/>
            </a:pPr>
            <a:endParaRPr lang="en-GB" dirty="0">
              <a:sym typeface="Arial"/>
            </a:endParaRPr>
          </a:p>
          <a:p>
            <a:pPr marL="0" indent="0">
              <a:buNone/>
            </a:pPr>
            <a:r>
              <a:rPr lang="en-GB" b="1" dirty="0">
                <a:sym typeface="Arial"/>
              </a:rPr>
              <a:t>TRAVAIL INDIVIDUEL (5 minutes)</a:t>
            </a:r>
          </a:p>
          <a:p>
            <a:r>
              <a:rPr lang="en-GB" dirty="0">
                <a:sym typeface="Arial"/>
              </a:rPr>
              <a:t>Laisser 5 minutes aux participants pour compléter le questionnaire</a:t>
            </a:r>
            <a:endParaRPr lang="en-GB" b="1" dirty="0">
              <a:sym typeface="Arial"/>
            </a:endParaRPr>
          </a:p>
          <a:p>
            <a:pPr marL="0" indent="0">
              <a:buNone/>
            </a:pPr>
            <a:endParaRPr lang="en-GB" dirty="0">
              <a:sym typeface="Arial"/>
            </a:endParaRPr>
          </a:p>
          <a:p>
            <a:pPr marL="0" indent="0">
              <a:buNone/>
            </a:pPr>
            <a:r>
              <a:rPr lang="en-GB" b="1" dirty="0">
                <a:sym typeface="Arial"/>
              </a:rPr>
              <a:t>DISCUSSION PLÉNIÈRE (5 minutes)</a:t>
            </a:r>
          </a:p>
          <a:p>
            <a:r>
              <a:rPr lang="en-GB" dirty="0">
                <a:sym typeface="Arial"/>
              </a:rPr>
              <a:t>Invitez les volontaires à partager leur réflexion</a:t>
            </a:r>
          </a:p>
          <a:p>
            <a:r>
              <a:rPr lang="en-GB" i="0" dirty="0">
                <a:sym typeface="Arial"/>
              </a:rPr>
              <a:t>Remercier les participants pour leur participation</a:t>
            </a:r>
            <a:endParaRPr lang="en-GB" dirty="0">
              <a:sym typeface="Arial"/>
            </a:endParaRPr>
          </a:p>
        </p:txBody>
      </p:sp>
      <p:sp>
        <p:nvSpPr>
          <p:cNvPr id="6" name="Slide Image Placeholder 5">
            <a:extLst>
              <a:ext uri="{FF2B5EF4-FFF2-40B4-BE49-F238E27FC236}">
                <a16:creationId xmlns:a16="http://schemas.microsoft.com/office/drawing/2014/main" id="{0AB282A5-D4F3-1187-C8DD-E76A546C6C0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F9E2D14-40B9-2574-4AF2-75F8F73B4B2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46</a:t>
            </a:fld>
            <a:endParaRPr lang="en-US" sz="1200">
              <a:latin typeface="+mn-lt"/>
            </a:endParaRPr>
          </a:p>
        </p:txBody>
      </p:sp>
    </p:spTree>
    <p:extLst>
      <p:ext uri="{BB962C8B-B14F-4D97-AF65-F5344CB8AC3E}">
        <p14:creationId xmlns:p14="http://schemas.microsoft.com/office/powerpoint/2010/main" val="21080230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sym typeface="Arial"/>
              </a:rPr>
              <a:t>EXPLICATION</a:t>
            </a:r>
            <a:endParaRPr lang="en-US" b="1" dirty="0">
              <a:sym typeface="Arial"/>
            </a:endParaRPr>
          </a:p>
          <a:p>
            <a:r>
              <a:rPr lang="en-US" noProof="0" dirty="0"/>
              <a:t>Présenter la diapositive</a:t>
            </a:r>
          </a:p>
        </p:txBody>
      </p:sp>
      <p:sp>
        <p:nvSpPr>
          <p:cNvPr id="6" name="Slide Image Placeholder 5">
            <a:extLst>
              <a:ext uri="{FF2B5EF4-FFF2-40B4-BE49-F238E27FC236}">
                <a16:creationId xmlns:a16="http://schemas.microsoft.com/office/drawing/2014/main" id="{A405ECB0-D24B-F217-7CE7-74E17DC2060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D1E9887-5A15-7E57-40B7-56709E0EC78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a:t>
            </a:fld>
            <a:endParaRPr lang="en-US" sz="1200">
              <a:latin typeface="+mn-lt"/>
            </a:endParaRPr>
          </a:p>
        </p:txBody>
      </p:sp>
    </p:spTree>
    <p:extLst>
      <p:ext uri="{BB962C8B-B14F-4D97-AF65-F5344CB8AC3E}">
        <p14:creationId xmlns:p14="http://schemas.microsoft.com/office/powerpoint/2010/main" val="17455989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noProof="0" dirty="0">
                <a:sym typeface="Arial"/>
              </a:rPr>
              <a:t>EXPLICATION</a:t>
            </a:r>
            <a:endParaRPr lang="en-US" noProof="0" dirty="0"/>
          </a:p>
          <a:p>
            <a:r>
              <a:rPr lang="en-US" noProof="0" dirty="0"/>
              <a:t>Présenter la diapositive</a:t>
            </a:r>
          </a:p>
        </p:txBody>
      </p:sp>
      <p:sp>
        <p:nvSpPr>
          <p:cNvPr id="6" name="Slide Image Placeholder 5">
            <a:extLst>
              <a:ext uri="{FF2B5EF4-FFF2-40B4-BE49-F238E27FC236}">
                <a16:creationId xmlns:a16="http://schemas.microsoft.com/office/drawing/2014/main" id="{75D69F02-DCFE-12E8-9327-A4C328C8904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336343B-D3A5-437C-295B-4E52CBF5A5D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6</a:t>
            </a:fld>
            <a:endParaRPr lang="en-US" sz="1200">
              <a:latin typeface="+mn-lt"/>
            </a:endParaRPr>
          </a:p>
        </p:txBody>
      </p:sp>
    </p:spTree>
    <p:extLst>
      <p:ext uri="{BB962C8B-B14F-4D97-AF65-F5344CB8AC3E}">
        <p14:creationId xmlns:p14="http://schemas.microsoft.com/office/powerpoint/2010/main" val="5004658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
        <p:cNvGrpSpPr/>
        <p:nvPr/>
      </p:nvGrpSpPr>
      <p:grpSpPr>
        <a:xfrm>
          <a:off x="0" y="0"/>
          <a:ext cx="0" cy="0"/>
          <a:chOff x="0" y="0"/>
          <a:chExt cx="0" cy="0"/>
        </a:xfrm>
      </p:grpSpPr>
      <p:sp>
        <p:nvSpPr>
          <p:cNvPr id="332" name="Google Shape;332;p7:notes"/>
          <p:cNvSpPr txBox="1">
            <a:spLocks noGrp="1"/>
          </p:cNvSpPr>
          <p:nvPr>
            <p:ph type="body" idx="1"/>
          </p:nvPr>
        </p:nvSpPr>
        <p:spPr/>
        <p:txBody>
          <a:bodyPr/>
          <a:lstStyle/>
          <a:p>
            <a:pPr marL="0" indent="0">
              <a:buNone/>
            </a:pPr>
            <a:r>
              <a:rPr lang="en-US" b="1" noProof="0" dirty="0">
                <a:sym typeface="Arial"/>
              </a:rPr>
              <a:t>EXPLICATION</a:t>
            </a:r>
            <a:endParaRPr lang="en-US" noProof="0" dirty="0"/>
          </a:p>
          <a:p>
            <a:r>
              <a:rPr lang="en-US" noProof="0" dirty="0"/>
              <a:t>Présenter la diapositive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noProof="0" dirty="0"/>
              <a:t>Vous les trouverez à la </a:t>
            </a:r>
            <a:r>
              <a:rPr lang="en-US" b="1" i="1" noProof="0" dirty="0"/>
              <a:t>page 17 du cahier d'exercices : Objectifs d'apprentissage</a:t>
            </a:r>
          </a:p>
        </p:txBody>
      </p:sp>
      <p:sp>
        <p:nvSpPr>
          <p:cNvPr id="3" name="Slide Image Placeholder 2">
            <a:extLst>
              <a:ext uri="{FF2B5EF4-FFF2-40B4-BE49-F238E27FC236}">
                <a16:creationId xmlns:a16="http://schemas.microsoft.com/office/drawing/2014/main" id="{E3349750-0D49-C323-0C2F-7CD6DD4A5E6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D1C33EBF-D89F-D004-EADA-15AF8DE8DCF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7</a:t>
            </a:fld>
            <a:endParaRPr lang="en-US" sz="1200">
              <a:latin typeface="+mn-lt"/>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CA" b="1" dirty="0"/>
              <a:t>SESSION 2 DURÉE : 1h30</a:t>
            </a:r>
            <a:endParaRPr lang="en-US" b="1" dirty="0"/>
          </a:p>
          <a:p>
            <a:pPr marL="0" indent="0">
              <a:buNone/>
            </a:pPr>
            <a:r>
              <a:rPr lang="en-US" b="1" noProof="0" dirty="0">
                <a:sym typeface="Arial"/>
              </a:rPr>
              <a:t>______________________________________________________________________________</a:t>
            </a:r>
          </a:p>
          <a:p>
            <a:pPr marL="0" indent="0">
              <a:buNone/>
            </a:pPr>
            <a:endParaRPr lang="en-US" b="1" noProof="0" dirty="0">
              <a:sym typeface="Arial"/>
            </a:endParaRPr>
          </a:p>
          <a:p>
            <a:pPr marL="0" indent="0">
              <a:buNone/>
            </a:pPr>
            <a:r>
              <a:rPr lang="en-US" b="1" noProof="0" dirty="0">
                <a:sym typeface="Arial"/>
              </a:rPr>
              <a:t>EXPLICATION</a:t>
            </a:r>
            <a:endParaRPr lang="en-US" noProof="0" dirty="0"/>
          </a:p>
          <a:p>
            <a:r>
              <a:rPr lang="en-US" i="1" noProof="0" dirty="0"/>
              <a:t>L'engagement familial est le processus utilisé pour établir des relations authentiques avec les familles. </a:t>
            </a:r>
          </a:p>
          <a:p>
            <a:r>
              <a:rPr lang="en-US" i="1" noProof="0" dirty="0"/>
              <a:t>Ces relations favorisent une gestion efficace des </a:t>
            </a:r>
            <a:r>
              <a:rPr lang="en-US" i="1" noProof="0" dirty="0" err="1"/>
              <a:t>cas</a:t>
            </a:r>
            <a:r>
              <a:rPr lang="en-US" i="1" noProof="0" dirty="0"/>
              <a:t> et des résultats à long terme pour la protection et le bien-être des enfants.</a:t>
            </a:r>
          </a:p>
          <a:p>
            <a:r>
              <a:rPr lang="en-US" i="1" noProof="0" dirty="0"/>
              <a:t>Au cours de cette session, nous nous pencherons sur les points suivants</a:t>
            </a:r>
          </a:p>
          <a:p>
            <a:pPr lvl="1"/>
            <a:r>
              <a:rPr lang="en-US" i="1" noProof="0" dirty="0"/>
              <a:t>Ce que signifie l'engagement des familles</a:t>
            </a:r>
          </a:p>
          <a:p>
            <a:pPr lvl="1"/>
            <a:r>
              <a:rPr lang="en-US" i="1" noProof="0" dirty="0"/>
              <a:t>Ce qui se passe en pratique</a:t>
            </a:r>
          </a:p>
          <a:p>
            <a:pPr lvl="1"/>
            <a:r>
              <a:rPr lang="en-US" i="1" noProof="0" dirty="0"/>
              <a:t>Quelques-uns des obstacles auxquels nous pouvons être confrontés lorsque nous nous engageons avec les familles</a:t>
            </a:r>
          </a:p>
          <a:p>
            <a:pPr lvl="1"/>
            <a:r>
              <a:rPr lang="en-US" i="1" noProof="0" dirty="0"/>
              <a:t>Des </a:t>
            </a:r>
            <a:r>
              <a:rPr lang="en-US" i="1" noProof="0" dirty="0" err="1"/>
              <a:t>stratégies</a:t>
            </a:r>
            <a:r>
              <a:rPr lang="en-US" i="1" noProof="0" dirty="0"/>
              <a:t> pour surmonter ces obstacles</a:t>
            </a:r>
          </a:p>
        </p:txBody>
      </p:sp>
      <p:sp>
        <p:nvSpPr>
          <p:cNvPr id="6" name="Slide Image Placeholder 5">
            <a:extLst>
              <a:ext uri="{FF2B5EF4-FFF2-40B4-BE49-F238E27FC236}">
                <a16:creationId xmlns:a16="http://schemas.microsoft.com/office/drawing/2014/main" id="{DB3D4947-0583-8046-0A29-2A077C81CC8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DCA51B8-2C8A-5021-5DC7-15ED20A2186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8</a:t>
            </a:fld>
            <a:endParaRPr lang="en-US" sz="1200">
              <a:latin typeface="+mn-lt"/>
            </a:endParaRPr>
          </a:p>
        </p:txBody>
      </p:sp>
    </p:spTree>
    <p:extLst>
      <p:ext uri="{BB962C8B-B14F-4D97-AF65-F5344CB8AC3E}">
        <p14:creationId xmlns:p14="http://schemas.microsoft.com/office/powerpoint/2010/main" val="11274644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sym typeface="Arial"/>
              </a:rPr>
              <a:t>INTRODUCTION</a:t>
            </a:r>
          </a:p>
          <a:p>
            <a:r>
              <a:rPr lang="en-US" dirty="0"/>
              <a:t>Diviser les participants en paires</a:t>
            </a:r>
          </a:p>
          <a:p>
            <a:r>
              <a:rPr lang="en-US" dirty="0"/>
              <a:t>Guidez les participants vers les </a:t>
            </a:r>
            <a:r>
              <a:rPr lang="en-US" b="1" dirty="0"/>
              <a:t>pages 17 et 18 du cahier d'exercices : S'engager auprès des familles et des aidants</a:t>
            </a:r>
            <a:endParaRPr lang="en-US" b="1" noProof="0" dirty="0"/>
          </a:p>
          <a:p>
            <a:r>
              <a:rPr lang="en-US" i="1" noProof="0" dirty="0">
                <a:sym typeface="Arial"/>
              </a:rPr>
              <a:t>Avec votre partenaire :</a:t>
            </a:r>
          </a:p>
          <a:p>
            <a:pPr lvl="1"/>
            <a:r>
              <a:rPr lang="en-US" i="1" noProof="0" dirty="0"/>
              <a:t>Discutez des questions figurant sur la diapositive</a:t>
            </a:r>
          </a:p>
          <a:p>
            <a:pPr lvl="1"/>
            <a:r>
              <a:rPr lang="en-US" i="1" noProof="0" dirty="0" err="1">
                <a:sym typeface="Arial"/>
              </a:rPr>
              <a:t>Écrivez</a:t>
            </a:r>
            <a:r>
              <a:rPr lang="en-US" i="1" noProof="0" dirty="0">
                <a:sym typeface="Arial"/>
              </a:rPr>
              <a:t> les avantages du travail avec les familles et les aidants autour des fruits de l'arbre</a:t>
            </a:r>
          </a:p>
          <a:p>
            <a:pPr marL="0" indent="0">
              <a:buNone/>
            </a:pPr>
            <a:endParaRPr lang="en-US" b="1" dirty="0">
              <a:sym typeface="Arial"/>
            </a:endParaRPr>
          </a:p>
          <a:p>
            <a:pPr marL="0" indent="0">
              <a:buNone/>
            </a:pPr>
            <a:r>
              <a:rPr lang="en-US" b="1" noProof="0" dirty="0">
                <a:sym typeface="Arial"/>
              </a:rPr>
              <a:t>DISCUSSION DES PARTENAIRES (5 minutes)</a:t>
            </a:r>
            <a:endParaRPr lang="en-US" dirty="0"/>
          </a:p>
          <a:p>
            <a:r>
              <a:rPr lang="en-US" dirty="0"/>
              <a:t>Laisser 5 minutes aux participants pour compléter le questionnaire</a:t>
            </a:r>
          </a:p>
          <a:p>
            <a:pPr marL="0" indent="0">
              <a:buNone/>
            </a:pPr>
            <a:endParaRPr lang="en-US" dirty="0"/>
          </a:p>
          <a:p>
            <a:pPr marL="0" indent="0">
              <a:buNone/>
            </a:pPr>
            <a:r>
              <a:rPr lang="en-US" b="1" dirty="0"/>
              <a:t>DISCUSSION EN PLÉNIÈRE</a:t>
            </a:r>
          </a:p>
          <a:p>
            <a:r>
              <a:rPr lang="en-US" dirty="0"/>
              <a:t>Demandez à des volontaires de partager leurs réponses</a:t>
            </a:r>
          </a:p>
          <a:p>
            <a:r>
              <a:rPr lang="en-US" dirty="0"/>
              <a:t>Inscrivez les réponses sur un tableau de papier et résumez-les.</a:t>
            </a:r>
          </a:p>
          <a:p>
            <a:r>
              <a:rPr lang="en-US" i="1" dirty="0"/>
              <a:t>Nous allons maintenant examiner d'autres avantages sur la diapositive suivante. </a:t>
            </a:r>
          </a:p>
          <a:p>
            <a:r>
              <a:rPr lang="en-US" i="1" dirty="0"/>
              <a:t>Nous pourrons voir s'il existe des similitudes ou des différences avec vos idées.</a:t>
            </a:r>
            <a:endParaRPr lang="en-US" noProof="0" dirty="0"/>
          </a:p>
        </p:txBody>
      </p:sp>
      <p:sp>
        <p:nvSpPr>
          <p:cNvPr id="6" name="Slide Image Placeholder 5">
            <a:extLst>
              <a:ext uri="{FF2B5EF4-FFF2-40B4-BE49-F238E27FC236}">
                <a16:creationId xmlns:a16="http://schemas.microsoft.com/office/drawing/2014/main" id="{9DD374B8-D19C-7BFF-7988-B044B8E94AE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DD866E1-0025-5F04-E1E4-3159D4718BC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9</a:t>
            </a:fld>
            <a:endParaRPr lang="en-US" sz="1200">
              <a:latin typeface="+mn-lt"/>
            </a:endParaRPr>
          </a:p>
        </p:txBody>
      </p:sp>
    </p:spTree>
    <p:extLst>
      <p:ext uri="{BB962C8B-B14F-4D97-AF65-F5344CB8AC3E}">
        <p14:creationId xmlns:p14="http://schemas.microsoft.com/office/powerpoint/2010/main" val="18228531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91538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bg>
      <p:bgPr>
        <a:solidFill>
          <a:schemeClr val="accent3">
            <a:lumMod val="75000"/>
          </a:schemeClr>
        </a:solidFill>
        <a:effectLst/>
      </p:bgPr>
    </p:bg>
    <p:spTree>
      <p:nvGrpSpPr>
        <p:cNvPr id="1" name=""/>
        <p:cNvGrpSpPr/>
        <p:nvPr/>
      </p:nvGrpSpPr>
      <p:grpSpPr>
        <a:xfrm>
          <a:off x="0" y="0"/>
          <a:ext cx="0" cy="0"/>
          <a:chOff x="0" y="0"/>
          <a:chExt cx="0" cy="0"/>
        </a:xfrm>
      </p:grpSpPr>
      <p:sp>
        <p:nvSpPr>
          <p:cNvPr id="2" name="Google Shape;18;p43">
            <a:extLst>
              <a:ext uri="{FF2B5EF4-FFF2-40B4-BE49-F238E27FC236}">
                <a16:creationId xmlns:a16="http://schemas.microsoft.com/office/drawing/2014/main" id="{F14ED9C8-B51F-A4AD-446E-37EEFA4ECEFB}"/>
              </a:ext>
            </a:extLst>
          </p:cNvPr>
          <p:cNvSpPr txBox="1">
            <a:spLocks noGrp="1"/>
          </p:cNvSpPr>
          <p:nvPr>
            <p:ph type="title"/>
          </p:nvPr>
        </p:nvSpPr>
        <p:spPr>
          <a:xfrm>
            <a:off x="796384" y="3099692"/>
            <a:ext cx="10042851" cy="56216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lt1"/>
              </a:buClr>
              <a:buSzPts val="4800"/>
              <a:buFont typeface="Garamond"/>
              <a:buNone/>
              <a:defRPr sz="5400" b="1">
                <a:solidFill>
                  <a:schemeClr val="lt1"/>
                </a:solidFill>
                <a:latin typeface="Garamond"/>
                <a:ea typeface="Garamond"/>
                <a:cs typeface="Garamond"/>
                <a:sym typeface="Garamond"/>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Tree>
    <p:extLst>
      <p:ext uri="{BB962C8B-B14F-4D97-AF65-F5344CB8AC3E}">
        <p14:creationId xmlns:p14="http://schemas.microsoft.com/office/powerpoint/2010/main" val="3039931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Custom Layout">
    <p:bg>
      <p:bgPr>
        <a:solidFill>
          <a:schemeClr val="accent3">
            <a:lumMod val="75000"/>
          </a:schemeClr>
        </a:solidFill>
        <a:effectLst/>
      </p:bgPr>
    </p:bg>
    <p:spTree>
      <p:nvGrpSpPr>
        <p:cNvPr id="1" name=""/>
        <p:cNvGrpSpPr/>
        <p:nvPr/>
      </p:nvGrpSpPr>
      <p:grpSpPr>
        <a:xfrm>
          <a:off x="0" y="0"/>
          <a:ext cx="0" cy="0"/>
          <a:chOff x="0" y="0"/>
          <a:chExt cx="0" cy="0"/>
        </a:xfrm>
      </p:grpSpPr>
      <p:sp>
        <p:nvSpPr>
          <p:cNvPr id="6" name="Hexagon 5">
            <a:extLst>
              <a:ext uri="{FF2B5EF4-FFF2-40B4-BE49-F238E27FC236}">
                <a16:creationId xmlns:a16="http://schemas.microsoft.com/office/drawing/2014/main" id="{B44FDF81-8ADA-496B-B92F-CF22EC5DCC7F}"/>
              </a:ext>
            </a:extLst>
          </p:cNvPr>
          <p:cNvSpPr/>
          <p:nvPr userDrawn="1"/>
        </p:nvSpPr>
        <p:spPr>
          <a:xfrm rot="1782986">
            <a:off x="657418" y="1353464"/>
            <a:ext cx="4749573" cy="4094457"/>
          </a:xfrm>
          <a:prstGeom prst="hexagon">
            <a:avLst>
              <a:gd name="adj" fmla="val 28965"/>
              <a:gd name="vf" fmla="val 115470"/>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itle 1">
            <a:extLst>
              <a:ext uri="{FF2B5EF4-FFF2-40B4-BE49-F238E27FC236}">
                <a16:creationId xmlns:a16="http://schemas.microsoft.com/office/drawing/2014/main" id="{917F4B93-D5FC-4BC1-ACC8-42A00E6E8C14}"/>
              </a:ext>
            </a:extLst>
          </p:cNvPr>
          <p:cNvSpPr>
            <a:spLocks noGrp="1"/>
          </p:cNvSpPr>
          <p:nvPr>
            <p:ph type="title" hasCustomPrompt="1"/>
          </p:nvPr>
        </p:nvSpPr>
        <p:spPr>
          <a:xfrm>
            <a:off x="1024548" y="3099692"/>
            <a:ext cx="4015311" cy="562168"/>
          </a:xfrm>
        </p:spPr>
        <p:txBody>
          <a:bodyPr>
            <a:noAutofit/>
          </a:bodyPr>
          <a:lstStyle>
            <a:lvl1pPr algn="ctr">
              <a:defRPr sz="4800" b="1">
                <a:solidFill>
                  <a:schemeClr val="bg1"/>
                </a:solidFill>
                <a:latin typeface="Garamond" panose="02020404030301010803" pitchFamily="18" charset="0"/>
              </a:defRPr>
            </a:lvl1pPr>
          </a:lstStyle>
          <a:p>
            <a:r>
              <a:rPr lang="en-US" dirty="0"/>
              <a:t>CLICK TO EDIT MASTER TITLE STYLE</a:t>
            </a:r>
          </a:p>
        </p:txBody>
      </p:sp>
    </p:spTree>
    <p:extLst>
      <p:ext uri="{BB962C8B-B14F-4D97-AF65-F5344CB8AC3E}">
        <p14:creationId xmlns:p14="http://schemas.microsoft.com/office/powerpoint/2010/main" val="16461679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0BEFEC-EC87-4309-BFFA-7F010E02C918}"/>
              </a:ext>
            </a:extLst>
          </p:cNvPr>
          <p:cNvSpPr/>
          <p:nvPr userDrawn="1"/>
        </p:nvSpPr>
        <p:spPr>
          <a:xfrm>
            <a:off x="0" y="-1"/>
            <a:ext cx="12192000" cy="98552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 name="Title 1">
            <a:extLst>
              <a:ext uri="{FF2B5EF4-FFF2-40B4-BE49-F238E27FC236}">
                <a16:creationId xmlns:a16="http://schemas.microsoft.com/office/drawing/2014/main" id="{BFF5FD31-A1B4-42BF-B5CB-087E7BAA2337}"/>
              </a:ext>
            </a:extLst>
          </p:cNvPr>
          <p:cNvSpPr>
            <a:spLocks noGrp="1"/>
          </p:cNvSpPr>
          <p:nvPr>
            <p:ph type="title"/>
          </p:nvPr>
        </p:nvSpPr>
        <p:spPr>
          <a:xfrm>
            <a:off x="838200" y="120516"/>
            <a:ext cx="10515600" cy="868968"/>
          </a:xfrm>
        </p:spPr>
        <p:txBody>
          <a:bodyPr>
            <a:normAutofit/>
          </a:bodyPr>
          <a:lstStyle>
            <a:lvl1pPr algn="ctr">
              <a:defRPr sz="3200" b="1">
                <a:solidFill>
                  <a:schemeClr val="accent3">
                    <a:lumMod val="75000"/>
                  </a:schemeClr>
                </a:solidFill>
                <a:latin typeface="Arial" panose="020B0604020202020204" pitchFamily="34" charset="0"/>
                <a:cs typeface="Arial" panose="020B0604020202020204" pitchFamily="34" charset="0"/>
              </a:defRPr>
            </a:lvl1pPr>
          </a:lstStyle>
          <a:p>
            <a:r>
              <a:rPr lang="en-US" dirty="0"/>
              <a:t>Click to edit Master title style</a:t>
            </a:r>
            <a:endParaRPr lang="en-CA" dirty="0"/>
          </a:p>
        </p:txBody>
      </p:sp>
      <p:pic>
        <p:nvPicPr>
          <p:cNvPr id="4" name="Picture 3">
            <a:extLst>
              <a:ext uri="{FF2B5EF4-FFF2-40B4-BE49-F238E27FC236}">
                <a16:creationId xmlns:a16="http://schemas.microsoft.com/office/drawing/2014/main" id="{35EC804B-C7E7-958B-6587-A4D91B24422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6230028"/>
            <a:ext cx="349714" cy="402608"/>
          </a:xfrm>
          <a:prstGeom prst="rect">
            <a:avLst/>
          </a:prstGeom>
        </p:spPr>
      </p:pic>
      <p:sp>
        <p:nvSpPr>
          <p:cNvPr id="7" name="Rectangle 6">
            <a:extLst>
              <a:ext uri="{FF2B5EF4-FFF2-40B4-BE49-F238E27FC236}">
                <a16:creationId xmlns:a16="http://schemas.microsoft.com/office/drawing/2014/main" id="{27F582F5-9874-5ADA-9E5E-7A784F62E789}"/>
              </a:ext>
            </a:extLst>
          </p:cNvPr>
          <p:cNvSpPr/>
          <p:nvPr userDrawn="1"/>
        </p:nvSpPr>
        <p:spPr>
          <a:xfrm>
            <a:off x="766809" y="6277443"/>
            <a:ext cx="9707227" cy="523220"/>
          </a:xfrm>
          <a:prstGeom prst="rect">
            <a:avLst/>
          </a:prstGeom>
        </p:spPr>
        <p:txBody>
          <a:bodyPr wrap="square">
            <a:spAutoFit/>
          </a:bodyPr>
          <a:lstStyle/>
          <a:p>
            <a:pPr marL="0" marR="0" lvl="0" indent="0" algn="l" rtl="0">
              <a:spcBef>
                <a:spcPts val="0"/>
              </a:spcBef>
              <a:spcAft>
                <a:spcPts val="0"/>
              </a:spcAft>
              <a:buNone/>
            </a:pPr>
            <a:r>
              <a:rPr lang="en-US" sz="1400" b="0" i="0" u="none" strike="noStrike" cap="none" dirty="0" err="1">
                <a:solidFill>
                  <a:schemeClr val="bg1">
                    <a:lumMod val="75000"/>
                  </a:schemeClr>
                </a:solidFill>
                <a:latin typeface="Arial" panose="020B0604020202020204" pitchFamily="34" charset="0"/>
                <a:ea typeface="Calibri"/>
                <a:cs typeface="Arial" panose="020B0604020202020204" pitchFamily="34" charset="0"/>
                <a:sym typeface="Calibri"/>
              </a:rPr>
              <a:t>Niveau</a:t>
            </a:r>
            <a:r>
              <a:rPr lang="en-US" sz="1400" b="0" i="0" u="none" strike="noStrike" cap="none" dirty="0">
                <a:solidFill>
                  <a:schemeClr val="bg1">
                    <a:lumMod val="75000"/>
                  </a:schemeClr>
                </a:solidFill>
                <a:latin typeface="Arial" panose="020B0604020202020204" pitchFamily="34" charset="0"/>
                <a:ea typeface="Calibri"/>
                <a:cs typeface="Arial" panose="020B0604020202020204" pitchFamily="34" charset="0"/>
                <a:sym typeface="Calibri"/>
              </a:rPr>
              <a:t> 3: </a:t>
            </a:r>
            <a:r>
              <a:rPr lang="en-US" sz="1400" b="1" i="0" u="none" strike="noStrike" cap="none" dirty="0" err="1">
                <a:solidFill>
                  <a:schemeClr val="bg1">
                    <a:lumMod val="75000"/>
                  </a:schemeClr>
                </a:solidFill>
                <a:latin typeface="Arial" panose="020B0604020202020204" pitchFamily="34" charset="0"/>
                <a:ea typeface="Calibri"/>
                <a:cs typeface="Arial" panose="020B0604020202020204" pitchFamily="34" charset="0"/>
                <a:sym typeface="Calibri"/>
              </a:rPr>
              <a:t>Renforcement</a:t>
            </a:r>
            <a:r>
              <a:rPr lang="en-US" sz="1400" b="1" i="0" u="none" strike="noStrike" cap="none" dirty="0">
                <a:solidFill>
                  <a:schemeClr val="bg1">
                    <a:lumMod val="75000"/>
                  </a:schemeClr>
                </a:solidFill>
                <a:latin typeface="Arial" panose="020B0604020202020204" pitchFamily="34" charset="0"/>
                <a:ea typeface="Calibri"/>
                <a:cs typeface="Arial" panose="020B0604020202020204" pitchFamily="34" charset="0"/>
                <a:sym typeface="Calibri"/>
              </a:rPr>
              <a:t> de la </a:t>
            </a:r>
            <a:r>
              <a:rPr lang="en-US" sz="1400" b="1" i="0" u="none" strike="noStrike" cap="none" dirty="0" err="1">
                <a:solidFill>
                  <a:schemeClr val="bg1">
                    <a:lumMod val="75000"/>
                  </a:schemeClr>
                </a:solidFill>
                <a:latin typeface="Arial" panose="020B0604020202020204" pitchFamily="34" charset="0"/>
                <a:ea typeface="Calibri"/>
                <a:cs typeface="Arial" panose="020B0604020202020204" pitchFamily="34" charset="0"/>
                <a:sym typeface="Calibri"/>
              </a:rPr>
              <a:t>famille</a:t>
            </a:r>
            <a:r>
              <a:rPr lang="en-US" sz="1400" b="1" i="0" u="none" strike="noStrike" cap="none" dirty="0">
                <a:solidFill>
                  <a:schemeClr val="bg1">
                    <a:lumMod val="75000"/>
                  </a:schemeClr>
                </a:solidFill>
                <a:latin typeface="Arial" panose="020B0604020202020204" pitchFamily="34" charset="0"/>
                <a:ea typeface="Calibri"/>
                <a:cs typeface="Arial" panose="020B0604020202020204" pitchFamily="34" charset="0"/>
                <a:sym typeface="Calibri"/>
              </a:rPr>
              <a:t>|  </a:t>
            </a:r>
            <a:r>
              <a:rPr lang="en-US" sz="1400" b="0" i="0" u="none" strike="noStrike" cap="none" dirty="0">
                <a:solidFill>
                  <a:schemeClr val="bg1">
                    <a:lumMod val="75000"/>
                  </a:schemeClr>
                </a:solidFill>
                <a:latin typeface="Arial" panose="020B0604020202020204" pitchFamily="34" charset="0"/>
                <a:ea typeface="Calibri"/>
                <a:cs typeface="Arial" panose="020B0604020202020204" pitchFamily="34" charset="0"/>
                <a:sym typeface="Calibri"/>
              </a:rPr>
              <a:t>Module 2: </a:t>
            </a:r>
            <a:r>
              <a:rPr lang="en-US" sz="1400" b="1" i="0" u="none" strike="noStrike" cap="none" dirty="0" err="1">
                <a:solidFill>
                  <a:schemeClr val="bg1">
                    <a:lumMod val="75000"/>
                  </a:schemeClr>
                </a:solidFill>
                <a:latin typeface="Arial" panose="020B0604020202020204" pitchFamily="34" charset="0"/>
                <a:ea typeface="Calibri"/>
                <a:cs typeface="Arial" panose="020B0604020202020204" pitchFamily="34" charset="0"/>
                <a:sym typeface="Calibri"/>
              </a:rPr>
              <a:t>Travailler</a:t>
            </a:r>
            <a:r>
              <a:rPr lang="en-US" sz="1400" b="1" i="0" u="none" strike="noStrike" cap="none" dirty="0">
                <a:solidFill>
                  <a:schemeClr val="bg1">
                    <a:lumMod val="75000"/>
                  </a:schemeClr>
                </a:solidFill>
                <a:latin typeface="Arial" panose="020B0604020202020204" pitchFamily="34" charset="0"/>
                <a:ea typeface="Calibri"/>
                <a:cs typeface="Arial" panose="020B0604020202020204" pitchFamily="34" charset="0"/>
                <a:sym typeface="Calibri"/>
              </a:rPr>
              <a:t> avec les </a:t>
            </a:r>
            <a:r>
              <a:rPr lang="en-US" sz="1400" b="1" i="0" u="none" strike="noStrike" cap="none" dirty="0" err="1">
                <a:solidFill>
                  <a:schemeClr val="bg1">
                    <a:lumMod val="75000"/>
                  </a:schemeClr>
                </a:solidFill>
                <a:latin typeface="Arial" panose="020B0604020202020204" pitchFamily="34" charset="0"/>
                <a:ea typeface="Calibri"/>
                <a:cs typeface="Arial" panose="020B0604020202020204" pitchFamily="34" charset="0"/>
                <a:sym typeface="Calibri"/>
              </a:rPr>
              <a:t>familles</a:t>
            </a:r>
            <a:r>
              <a:rPr lang="en-US" sz="1400" b="1" i="0" u="none" strike="noStrike" cap="none" dirty="0">
                <a:solidFill>
                  <a:schemeClr val="bg1">
                    <a:lumMod val="75000"/>
                  </a:schemeClr>
                </a:solidFill>
                <a:latin typeface="Arial" panose="020B0604020202020204" pitchFamily="34" charset="0"/>
                <a:ea typeface="Calibri"/>
                <a:cs typeface="Arial" panose="020B0604020202020204" pitchFamily="34" charset="0"/>
                <a:sym typeface="Calibri"/>
              </a:rPr>
              <a:t> dans le cadre du </a:t>
            </a:r>
            <a:r>
              <a:rPr lang="en-US" sz="1400" b="1" i="0" u="none" strike="noStrike" cap="none" dirty="0" err="1">
                <a:solidFill>
                  <a:schemeClr val="bg1">
                    <a:lumMod val="75000"/>
                  </a:schemeClr>
                </a:solidFill>
                <a:latin typeface="Arial" panose="020B0604020202020204" pitchFamily="34" charset="0"/>
                <a:ea typeface="Calibri"/>
                <a:cs typeface="Arial" panose="020B0604020202020204" pitchFamily="34" charset="0"/>
                <a:sym typeface="Calibri"/>
              </a:rPr>
              <a:t>processus</a:t>
            </a:r>
            <a:r>
              <a:rPr lang="en-US" sz="1400" b="1" i="0" u="none" strike="noStrike" cap="none" dirty="0">
                <a:solidFill>
                  <a:schemeClr val="bg1">
                    <a:lumMod val="75000"/>
                  </a:schemeClr>
                </a:solidFill>
                <a:latin typeface="Arial" panose="020B0604020202020204" pitchFamily="34" charset="0"/>
                <a:ea typeface="Calibri"/>
                <a:cs typeface="Arial" panose="020B0604020202020204" pitchFamily="34" charset="0"/>
                <a:sym typeface="Calibri"/>
              </a:rPr>
              <a:t> de gestion de </a:t>
            </a:r>
            <a:r>
              <a:rPr lang="en-US" sz="1400" b="1" i="0" u="none" strike="noStrike" cap="none" dirty="0" err="1">
                <a:solidFill>
                  <a:schemeClr val="bg1">
                    <a:lumMod val="75000"/>
                  </a:schemeClr>
                </a:solidFill>
                <a:latin typeface="Arial" panose="020B0604020202020204" pitchFamily="34" charset="0"/>
                <a:ea typeface="Calibri"/>
                <a:cs typeface="Arial" panose="020B0604020202020204" pitchFamily="34" charset="0"/>
                <a:sym typeface="Calibri"/>
              </a:rPr>
              <a:t>cas</a:t>
            </a:r>
            <a:endParaRPr lang="en-US" sz="1400" b="1" i="0" u="none" strike="noStrike" cap="none" dirty="0">
              <a:solidFill>
                <a:schemeClr val="bg1">
                  <a:lumMod val="75000"/>
                </a:schemeClr>
              </a:solidFill>
              <a:latin typeface="Arial" panose="020B0604020202020204" pitchFamily="34" charset="0"/>
              <a:ea typeface="Calibri"/>
              <a:cs typeface="Arial" panose="020B0604020202020204" pitchFamily="34" charset="0"/>
              <a:sym typeface="Calibri"/>
            </a:endParaRPr>
          </a:p>
        </p:txBody>
      </p:sp>
    </p:spTree>
    <p:extLst>
      <p:ext uri="{BB962C8B-B14F-4D97-AF65-F5344CB8AC3E}">
        <p14:creationId xmlns:p14="http://schemas.microsoft.com/office/powerpoint/2010/main" val="416418850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Cliquez pour modifier le style du titre principal</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Cliquez pour modifier les styles de texte du Master</a:t>
            </a:r>
          </a:p>
          <a:p>
            <a:pPr lvl="1"/>
            <a:r>
              <a:rPr lang="en-US"/>
              <a:t>Deuxième niveau</a:t>
            </a:r>
          </a:p>
          <a:p>
            <a:pPr lvl="2"/>
            <a:r>
              <a:rPr lang="en-US"/>
              <a:t>Troisième niveau</a:t>
            </a:r>
          </a:p>
          <a:p>
            <a:pPr lvl="3"/>
            <a:r>
              <a:rPr lang="en-US"/>
              <a:t>Quatrième niveau</a:t>
            </a:r>
          </a:p>
          <a:p>
            <a:pPr lvl="4"/>
            <a:r>
              <a:rPr lang="en-US"/>
              <a:t>Cinquième niveau</a:t>
            </a:r>
            <a:endParaRPr lang="en-US" dirty="0"/>
          </a:p>
        </p:txBody>
      </p:sp>
    </p:spTree>
    <p:extLst>
      <p:ext uri="{BB962C8B-B14F-4D97-AF65-F5344CB8AC3E}">
        <p14:creationId xmlns:p14="http://schemas.microsoft.com/office/powerpoint/2010/main" val="506831929"/>
      </p:ext>
    </p:extLst>
  </p:cSld>
  <p:clrMap bg1="lt1" tx1="dk1" bg2="lt2" tx2="dk2" accent1="accent1" accent2="accent2" accent3="accent3" accent4="accent4" accent5="accent5" accent6="accent6" hlink="hlink" folHlink="folHlink"/>
  <p:sldLayoutIdLst>
    <p:sldLayoutId id="2147483680" r:id="rId1"/>
    <p:sldLayoutId id="2147483685" r:id="rId2"/>
    <p:sldLayoutId id="2147483687" r:id="rId3"/>
    <p:sldLayoutId id="2147483686" r:id="rId4"/>
  </p:sldLayoutIdLst>
  <p:hf hdr="0" ftr="0" dt="0"/>
  <p:txStyles>
    <p:title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Helvetica Neue" charset="0"/>
          <a:ea typeface="Helvetica Neue" charset="0"/>
          <a:cs typeface="Helvetica Neue" charset="0"/>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Helvetica Neue" charset="0"/>
          <a:ea typeface="Helvetica Neue" charset="0"/>
          <a:cs typeface="Helvetica Neue" charset="0"/>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Helvetica Neue" charset="0"/>
          <a:ea typeface="Helvetica Neue" charset="0"/>
          <a:cs typeface="Helvetica Neue" charset="0"/>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Helvetica Neue" charset="0"/>
          <a:ea typeface="Helvetica Neue" charset="0"/>
          <a:cs typeface="Helvetica Neue" charset="0"/>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Helvetica Neue" charset="0"/>
          <a:ea typeface="Helvetica Neue" charset="0"/>
          <a:cs typeface="Helvetica Neue"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9.png"/><Relationship Id="rId7"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4.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10.svg"/></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image" Target="../media/image12.sv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1.xml"/><Relationship Id="rId1" Type="http://schemas.openxmlformats.org/officeDocument/2006/relationships/slideLayout" Target="../slideLayouts/slideLayout4.xml"/><Relationship Id="rId4" Type="http://schemas.openxmlformats.org/officeDocument/2006/relationships/image" Target="../media/image14.sv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9.xml"/><Relationship Id="rId1" Type="http://schemas.openxmlformats.org/officeDocument/2006/relationships/slideLayout" Target="../slideLayouts/slideLayout4.xml"/><Relationship Id="rId4" Type="http://schemas.openxmlformats.org/officeDocument/2006/relationships/image" Target="../media/image16.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3654C83-110E-32F2-ABC6-FD7A6EC7F987}"/>
              </a:ext>
            </a:extLst>
          </p:cNvPr>
          <p:cNvSpPr txBox="1"/>
          <p:nvPr/>
        </p:nvSpPr>
        <p:spPr>
          <a:xfrm>
            <a:off x="851850" y="833565"/>
            <a:ext cx="5244150" cy="4031873"/>
          </a:xfrm>
          <a:prstGeom prst="rect">
            <a:avLst/>
          </a:prstGeom>
          <a:noFill/>
        </p:spPr>
        <p:txBody>
          <a:bodyPr wrap="square" rtlCol="0">
            <a:spAutoFit/>
          </a:bodyPr>
          <a:lstStyle/>
          <a:p>
            <a:r>
              <a:rPr lang="en-US" sz="4400" b="1" dirty="0">
                <a:solidFill>
                  <a:schemeClr val="accent3">
                    <a:lumMod val="75000"/>
                  </a:schemeClr>
                </a:solidFill>
                <a:latin typeface="Garamond" panose="02020404030301010803" pitchFamily="18" charset="0"/>
              </a:rPr>
              <a:t>Travailler avec les familles dans le cadre du processus de gestion de cas</a:t>
            </a:r>
          </a:p>
          <a:p>
            <a:endParaRPr lang="en-CA" sz="2000" b="1" spc="300" dirty="0">
              <a:solidFill>
                <a:schemeClr val="accent3">
                  <a:lumMod val="75000"/>
                </a:schemeClr>
              </a:solidFill>
              <a:latin typeface="Garamond" panose="02020404030301010803" pitchFamily="18" charset="0"/>
            </a:endParaRPr>
          </a:p>
          <a:p>
            <a:pPr>
              <a:spcAft>
                <a:spcPts val="1200"/>
              </a:spcAft>
            </a:pPr>
            <a:r>
              <a:rPr lang="en-CA" sz="2000" b="1" spc="300" dirty="0">
                <a:solidFill>
                  <a:schemeClr val="accent3">
                    <a:lumMod val="75000"/>
                  </a:schemeClr>
                </a:solidFill>
                <a:latin typeface="Garamond" panose="02020404030301010803" pitchFamily="18" charset="0"/>
              </a:rPr>
              <a:t>MODULE 2 DU NIVEAU 3 : RENFORCEMENT DE LA FAMILLE DANS LA GESTION DE CAS</a:t>
            </a:r>
          </a:p>
        </p:txBody>
      </p:sp>
      <p:pic>
        <p:nvPicPr>
          <p:cNvPr id="6" name="Picture 5" descr="Logo&#10;&#10;Description automatically generated">
            <a:extLst>
              <a:ext uri="{FF2B5EF4-FFF2-40B4-BE49-F238E27FC236}">
                <a16:creationId xmlns:a16="http://schemas.microsoft.com/office/drawing/2014/main" id="{5700C998-F714-C99C-FFDA-F8AA7EC2B1B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3079" y="5185909"/>
            <a:ext cx="2405008" cy="923462"/>
          </a:xfrm>
          <a:prstGeom prst="rect">
            <a:avLst/>
          </a:prstGeom>
        </p:spPr>
      </p:pic>
      <p:pic>
        <p:nvPicPr>
          <p:cNvPr id="7" name="Picture 6" descr="Text&#10;&#10;Description automatically generated">
            <a:extLst>
              <a:ext uri="{FF2B5EF4-FFF2-40B4-BE49-F238E27FC236}">
                <a16:creationId xmlns:a16="http://schemas.microsoft.com/office/drawing/2014/main" id="{EF739C1C-C5C8-EEAE-6E01-EFA04BB0D7F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4892" y="5287550"/>
            <a:ext cx="2405009" cy="685884"/>
          </a:xfrm>
          <a:prstGeom prst="rect">
            <a:avLst/>
          </a:prstGeom>
        </p:spPr>
      </p:pic>
      <p:pic>
        <p:nvPicPr>
          <p:cNvPr id="8" name="Picture 7" descr="Icon&#10;&#10;Description automatically generated">
            <a:extLst>
              <a:ext uri="{FF2B5EF4-FFF2-40B4-BE49-F238E27FC236}">
                <a16:creationId xmlns:a16="http://schemas.microsoft.com/office/drawing/2014/main" id="{D492378F-1058-1549-B9D0-BF254A8DF53C}"/>
              </a:ext>
            </a:extLst>
          </p:cNvPr>
          <p:cNvPicPr>
            <a:picLocks noChangeAspect="1"/>
          </p:cNvPicPr>
          <p:nvPr/>
        </p:nvPicPr>
        <p:blipFill>
          <a:blip r:embed="rId5"/>
          <a:stretch>
            <a:fillRect/>
          </a:stretch>
        </p:blipFill>
        <p:spPr>
          <a:xfrm>
            <a:off x="6961938" y="888320"/>
            <a:ext cx="4292166" cy="4868648"/>
          </a:xfrm>
          <a:prstGeom prst="rect">
            <a:avLst/>
          </a:prstGeom>
        </p:spPr>
      </p:pic>
    </p:spTree>
    <p:extLst>
      <p:ext uri="{BB962C8B-B14F-4D97-AF65-F5344CB8AC3E}">
        <p14:creationId xmlns:p14="http://schemas.microsoft.com/office/powerpoint/2010/main" val="7799276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Graphic 20" descr="Tree With Roots with solid fill">
            <a:extLst>
              <a:ext uri="{FF2B5EF4-FFF2-40B4-BE49-F238E27FC236}">
                <a16:creationId xmlns:a16="http://schemas.microsoft.com/office/drawing/2014/main" id="{04FAA811-0560-1662-783F-5594A3B2EC5F}"/>
              </a:ext>
            </a:extLst>
          </p:cNvPr>
          <p:cNvPicPr>
            <a:picLocks noChangeAspect="1"/>
          </p:cNvPicPr>
          <p:nvPr/>
        </p:nvPicPr>
        <p:blipFill rotWithShape="1">
          <a:blip r:embed="rId3">
            <a:extLst>
              <a:ext uri="{96DAC541-7B7A-43D3-8B79-37D633B846F1}">
                <asvg:svgBlip xmlns:asvg="http://schemas.microsoft.com/office/drawing/2016/SVG/main" r:embed="rId4"/>
              </a:ext>
            </a:extLst>
          </a:blip>
          <a:srcRect b="35014"/>
          <a:stretch/>
        </p:blipFill>
        <p:spPr>
          <a:xfrm>
            <a:off x="3590372" y="1217780"/>
            <a:ext cx="5060956" cy="3288920"/>
          </a:xfrm>
          <a:prstGeom prst="rect">
            <a:avLst/>
          </a:prstGeom>
        </p:spPr>
      </p:pic>
      <p:sp>
        <p:nvSpPr>
          <p:cNvPr id="2" name="Title 1">
            <a:extLst>
              <a:ext uri="{FF2B5EF4-FFF2-40B4-BE49-F238E27FC236}">
                <a16:creationId xmlns:a16="http://schemas.microsoft.com/office/drawing/2014/main" id="{439A2A1E-78EA-B451-4289-B48849B9137C}"/>
              </a:ext>
            </a:extLst>
          </p:cNvPr>
          <p:cNvSpPr>
            <a:spLocks noGrp="1"/>
          </p:cNvSpPr>
          <p:nvPr>
            <p:ph type="title"/>
          </p:nvPr>
        </p:nvSpPr>
        <p:spPr/>
        <p:txBody>
          <a:bodyPr>
            <a:normAutofit/>
          </a:bodyPr>
          <a:lstStyle/>
          <a:p>
            <a:r>
              <a:rPr lang="en-GB" dirty="0"/>
              <a:t>Avantages* du travail avec les familles et les aidants</a:t>
            </a:r>
            <a:endParaRPr lang="en-US" dirty="0"/>
          </a:p>
        </p:txBody>
      </p:sp>
      <p:sp>
        <p:nvSpPr>
          <p:cNvPr id="4" name="TextBox 3">
            <a:extLst>
              <a:ext uri="{FF2B5EF4-FFF2-40B4-BE49-F238E27FC236}">
                <a16:creationId xmlns:a16="http://schemas.microsoft.com/office/drawing/2014/main" id="{3885221D-E554-2CB1-5A6E-178804495684}"/>
              </a:ext>
            </a:extLst>
          </p:cNvPr>
          <p:cNvSpPr txBox="1"/>
          <p:nvPr/>
        </p:nvSpPr>
        <p:spPr>
          <a:xfrm>
            <a:off x="511728" y="1427971"/>
            <a:ext cx="3845354" cy="923330"/>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Motivation et engagement accrus pour la réalisation du plan d'action</a:t>
            </a:r>
            <a:endParaRPr lang="en-US"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643AE629-7258-BD0B-B5D1-9F1943EDC5AC}"/>
              </a:ext>
            </a:extLst>
          </p:cNvPr>
          <p:cNvSpPr txBox="1"/>
          <p:nvPr/>
        </p:nvSpPr>
        <p:spPr>
          <a:xfrm>
            <a:off x="484031" y="2161123"/>
            <a:ext cx="2855416" cy="1477328"/>
          </a:xfrm>
          <a:prstGeom prst="rect">
            <a:avLst/>
          </a:prstGeom>
          <a:noFill/>
        </p:spPr>
        <p:txBody>
          <a:bodyPr wrap="square">
            <a:spAutoFit/>
          </a:bodyPr>
          <a:lstStyle/>
          <a:p>
            <a:r>
              <a:rPr lang="en-GB" dirty="0">
                <a:latin typeface="Arial" panose="020B0604020202020204" pitchFamily="34" charset="0"/>
                <a:cs typeface="Arial" panose="020B0604020202020204" pitchFamily="34" charset="0"/>
              </a:rPr>
              <a:t>Les aidants sont plus susceptibles de reconnaître les problèmes identifiés et d'être d'accord avec eux</a:t>
            </a:r>
            <a:endParaRPr lang="en-US" dirty="0">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55D686A7-EF96-7929-8554-75A009A55063}"/>
              </a:ext>
            </a:extLst>
          </p:cNvPr>
          <p:cNvSpPr txBox="1"/>
          <p:nvPr/>
        </p:nvSpPr>
        <p:spPr>
          <a:xfrm>
            <a:off x="7697344" y="1427971"/>
            <a:ext cx="3845354" cy="646331"/>
          </a:xfrm>
          <a:prstGeom prst="rect">
            <a:avLst/>
          </a:prstGeom>
          <a:noFill/>
        </p:spPr>
        <p:txBody>
          <a:bodyPr wrap="square">
            <a:spAutoFit/>
          </a:bodyPr>
          <a:lstStyle/>
          <a:p>
            <a:pPr algn="r"/>
            <a:r>
              <a:rPr lang="en-GB" dirty="0">
                <a:latin typeface="Arial" panose="020B0604020202020204" pitchFamily="34" charset="0"/>
                <a:cs typeface="Arial" panose="020B0604020202020204" pitchFamily="34" charset="0"/>
              </a:rPr>
              <a:t>Plus susceptibles de percevoir les objectifs comme pertinents et réalisables</a:t>
            </a:r>
            <a:endParaRPr lang="en-US" dirty="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019AB8E8-0E81-CAB5-FE75-D3F23DB89C29}"/>
              </a:ext>
            </a:extLst>
          </p:cNvPr>
          <p:cNvSpPr txBox="1"/>
          <p:nvPr/>
        </p:nvSpPr>
        <p:spPr>
          <a:xfrm>
            <a:off x="8453682" y="2312536"/>
            <a:ext cx="3089016" cy="923330"/>
          </a:xfrm>
          <a:prstGeom prst="rect">
            <a:avLst/>
          </a:prstGeom>
          <a:noFill/>
        </p:spPr>
        <p:txBody>
          <a:bodyPr wrap="square">
            <a:spAutoFit/>
          </a:bodyPr>
          <a:lstStyle/>
          <a:p>
            <a:pPr algn="r"/>
            <a:r>
              <a:rPr lang="en-GB" dirty="0">
                <a:latin typeface="Arial" panose="020B0604020202020204" pitchFamily="34" charset="0"/>
                <a:cs typeface="Arial" panose="020B0604020202020204" pitchFamily="34" charset="0"/>
              </a:rPr>
              <a:t>Satisfaction accrue à l'égard du processus de planification et de prise de décision</a:t>
            </a:r>
            <a:endParaRPr lang="en-US" dirty="0">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39C25923-D758-8DA8-278D-E35185EE4470}"/>
              </a:ext>
            </a:extLst>
          </p:cNvPr>
          <p:cNvSpPr txBox="1"/>
          <p:nvPr/>
        </p:nvSpPr>
        <p:spPr>
          <a:xfrm>
            <a:off x="511728" y="3619394"/>
            <a:ext cx="2155371" cy="646331"/>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Préservation de la famille</a:t>
            </a:r>
          </a:p>
        </p:txBody>
      </p:sp>
      <p:sp>
        <p:nvSpPr>
          <p:cNvPr id="19" name="TextBox 18">
            <a:extLst>
              <a:ext uri="{FF2B5EF4-FFF2-40B4-BE49-F238E27FC236}">
                <a16:creationId xmlns:a16="http://schemas.microsoft.com/office/drawing/2014/main" id="{D95C5516-0BBC-D88D-2990-7E0DFA8A1B15}"/>
              </a:ext>
            </a:extLst>
          </p:cNvPr>
          <p:cNvSpPr txBox="1"/>
          <p:nvPr/>
        </p:nvSpPr>
        <p:spPr>
          <a:xfrm>
            <a:off x="8233273" y="3463236"/>
            <a:ext cx="3309425" cy="646331"/>
          </a:xfrm>
          <a:prstGeom prst="rect">
            <a:avLst/>
          </a:prstGeom>
          <a:noFill/>
        </p:spPr>
        <p:txBody>
          <a:bodyPr wrap="square">
            <a:spAutoFit/>
          </a:bodyPr>
          <a:lstStyle/>
          <a:p>
            <a:pPr algn="r"/>
            <a:r>
              <a:rPr lang="en-US" dirty="0">
                <a:latin typeface="Arial" panose="020B0604020202020204" pitchFamily="34" charset="0"/>
                <a:cs typeface="Arial" panose="020B0604020202020204" pitchFamily="34" charset="0"/>
              </a:rPr>
              <a:t>Créer la confiance dans le processus</a:t>
            </a:r>
          </a:p>
        </p:txBody>
      </p:sp>
      <p:sp>
        <p:nvSpPr>
          <p:cNvPr id="20" name="TextBox 19">
            <a:extLst>
              <a:ext uri="{FF2B5EF4-FFF2-40B4-BE49-F238E27FC236}">
                <a16:creationId xmlns:a16="http://schemas.microsoft.com/office/drawing/2014/main" id="{D2855FC6-13B5-34C2-1856-80A569E0C224}"/>
              </a:ext>
            </a:extLst>
          </p:cNvPr>
          <p:cNvSpPr txBox="1"/>
          <p:nvPr/>
        </p:nvSpPr>
        <p:spPr>
          <a:xfrm>
            <a:off x="7697345" y="4270821"/>
            <a:ext cx="3845354" cy="923330"/>
          </a:xfrm>
          <a:prstGeom prst="rect">
            <a:avLst/>
          </a:prstGeom>
          <a:noFill/>
        </p:spPr>
        <p:txBody>
          <a:bodyPr wrap="square">
            <a:spAutoFit/>
          </a:bodyPr>
          <a:lstStyle/>
          <a:p>
            <a:pPr algn="r"/>
            <a:r>
              <a:rPr lang="en-US" dirty="0">
                <a:latin typeface="Arial" panose="020B0604020202020204" pitchFamily="34" charset="0"/>
                <a:cs typeface="Arial" panose="020B0604020202020204" pitchFamily="34" charset="0"/>
              </a:rPr>
              <a:t>L'implication des membres de la famille élargie peut augmenter le nombre de personnes prêtes à aider. </a:t>
            </a:r>
          </a:p>
        </p:txBody>
      </p:sp>
      <p:sp>
        <p:nvSpPr>
          <p:cNvPr id="22" name="TextBox 21">
            <a:extLst>
              <a:ext uri="{FF2B5EF4-FFF2-40B4-BE49-F238E27FC236}">
                <a16:creationId xmlns:a16="http://schemas.microsoft.com/office/drawing/2014/main" id="{18D53A39-5B83-1197-361B-7316F330F91C}"/>
              </a:ext>
            </a:extLst>
          </p:cNvPr>
          <p:cNvSpPr txBox="1"/>
          <p:nvPr/>
        </p:nvSpPr>
        <p:spPr>
          <a:xfrm>
            <a:off x="511728" y="4280914"/>
            <a:ext cx="3982928" cy="923330"/>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Amélioration des compétences de la famille en matière de prise de décision</a:t>
            </a:r>
          </a:p>
        </p:txBody>
      </p:sp>
      <p:sp>
        <p:nvSpPr>
          <p:cNvPr id="24" name="TextBox 23">
            <a:extLst>
              <a:ext uri="{FF2B5EF4-FFF2-40B4-BE49-F238E27FC236}">
                <a16:creationId xmlns:a16="http://schemas.microsoft.com/office/drawing/2014/main" id="{B218A403-5150-0447-06DE-8EDC8BD8EF04}"/>
              </a:ext>
            </a:extLst>
          </p:cNvPr>
          <p:cNvSpPr txBox="1"/>
          <p:nvPr/>
        </p:nvSpPr>
        <p:spPr>
          <a:xfrm>
            <a:off x="511728" y="5231064"/>
            <a:ext cx="6101442" cy="369332"/>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Des services plus ciblés</a:t>
            </a:r>
          </a:p>
        </p:txBody>
      </p:sp>
      <p:pic>
        <p:nvPicPr>
          <p:cNvPr id="25" name="Graphic 24" descr="Peach with solid fill">
            <a:extLst>
              <a:ext uri="{FF2B5EF4-FFF2-40B4-BE49-F238E27FC236}">
                <a16:creationId xmlns:a16="http://schemas.microsoft.com/office/drawing/2014/main" id="{23C6E839-086B-4625-8201-E15791BDCED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937234" y="1942144"/>
            <a:ext cx="696270" cy="696270"/>
          </a:xfrm>
          <a:prstGeom prst="rect">
            <a:avLst/>
          </a:prstGeom>
        </p:spPr>
      </p:pic>
      <p:pic>
        <p:nvPicPr>
          <p:cNvPr id="26" name="Graphic 25" descr="Peach with solid fill">
            <a:extLst>
              <a:ext uri="{FF2B5EF4-FFF2-40B4-BE49-F238E27FC236}">
                <a16:creationId xmlns:a16="http://schemas.microsoft.com/office/drawing/2014/main" id="{B4D7D2E5-C932-75F7-C010-0EB6281E9C1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19789077">
            <a:off x="5840670" y="2520840"/>
            <a:ext cx="696270" cy="696270"/>
          </a:xfrm>
          <a:prstGeom prst="rect">
            <a:avLst/>
          </a:prstGeom>
        </p:spPr>
      </p:pic>
      <p:pic>
        <p:nvPicPr>
          <p:cNvPr id="27" name="Graphic 26" descr="Peach with solid fill">
            <a:extLst>
              <a:ext uri="{FF2B5EF4-FFF2-40B4-BE49-F238E27FC236}">
                <a16:creationId xmlns:a16="http://schemas.microsoft.com/office/drawing/2014/main" id="{404015D7-B57F-AC17-D24B-7036FD39598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852094">
            <a:off x="6713875" y="1942143"/>
            <a:ext cx="696270" cy="696270"/>
          </a:xfrm>
          <a:prstGeom prst="rect">
            <a:avLst/>
          </a:prstGeom>
        </p:spPr>
      </p:pic>
      <p:pic>
        <p:nvPicPr>
          <p:cNvPr id="28" name="Graphic 27" descr="Peach with solid fill">
            <a:extLst>
              <a:ext uri="{FF2B5EF4-FFF2-40B4-BE49-F238E27FC236}">
                <a16:creationId xmlns:a16="http://schemas.microsoft.com/office/drawing/2014/main" id="{10461746-BC09-5D06-ED7D-5069C8D666B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356612">
            <a:off x="4416110" y="2793582"/>
            <a:ext cx="696270" cy="696270"/>
          </a:xfrm>
          <a:prstGeom prst="rect">
            <a:avLst/>
          </a:prstGeom>
        </p:spPr>
      </p:pic>
      <p:pic>
        <p:nvPicPr>
          <p:cNvPr id="32" name="Graphic 31" descr="Tree With Roots with solid fill">
            <a:extLst>
              <a:ext uri="{FF2B5EF4-FFF2-40B4-BE49-F238E27FC236}">
                <a16:creationId xmlns:a16="http://schemas.microsoft.com/office/drawing/2014/main" id="{A3C82F67-70FF-CEE2-D426-B105EC8B0DCE}"/>
              </a:ext>
            </a:extLst>
          </p:cNvPr>
          <p:cNvPicPr>
            <a:picLocks noChangeAspect="1"/>
          </p:cNvPicPr>
          <p:nvPr/>
        </p:nvPicPr>
        <p:blipFill rotWithShape="1">
          <a:blip r:embed="rId7">
            <a:extLst>
              <a:ext uri="{96DAC541-7B7A-43D3-8B79-37D633B846F1}">
                <asvg:svgBlip xmlns:asvg="http://schemas.microsoft.com/office/drawing/2016/SVG/main" r:embed="rId8"/>
              </a:ext>
            </a:extLst>
          </a:blip>
          <a:srcRect t="64986"/>
          <a:stretch/>
        </p:blipFill>
        <p:spPr>
          <a:xfrm>
            <a:off x="3590372" y="4506700"/>
            <a:ext cx="5060956" cy="1772036"/>
          </a:xfrm>
          <a:prstGeom prst="rect">
            <a:avLst/>
          </a:prstGeom>
        </p:spPr>
      </p:pic>
      <p:sp>
        <p:nvSpPr>
          <p:cNvPr id="3" name="TextBox 2">
            <a:extLst>
              <a:ext uri="{FF2B5EF4-FFF2-40B4-BE49-F238E27FC236}">
                <a16:creationId xmlns:a16="http://schemas.microsoft.com/office/drawing/2014/main" id="{5FCC46BC-2879-9030-8DEB-D798DB4CB668}"/>
              </a:ext>
            </a:extLst>
          </p:cNvPr>
          <p:cNvSpPr txBox="1"/>
          <p:nvPr/>
        </p:nvSpPr>
        <p:spPr>
          <a:xfrm>
            <a:off x="511728" y="5611891"/>
            <a:ext cx="6101442" cy="369332"/>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*Fruits = </a:t>
            </a:r>
            <a:r>
              <a:rPr lang="en-US" b="1" dirty="0" err="1">
                <a:latin typeface="Arial" panose="020B0604020202020204" pitchFamily="34" charset="0"/>
                <a:cs typeface="Arial" panose="020B0604020202020204" pitchFamily="34" charset="0"/>
              </a:rPr>
              <a:t>Avantages</a:t>
            </a: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327007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D2A0F-5D80-050C-566E-581270EEA377}"/>
              </a:ext>
            </a:extLst>
          </p:cNvPr>
          <p:cNvSpPr>
            <a:spLocks noGrp="1"/>
          </p:cNvSpPr>
          <p:nvPr>
            <p:ph type="title"/>
          </p:nvPr>
        </p:nvSpPr>
        <p:spPr/>
        <p:txBody>
          <a:bodyPr>
            <a:normAutofit/>
          </a:bodyPr>
          <a:lstStyle/>
          <a:p>
            <a:r>
              <a:rPr lang="en-GB" dirty="0"/>
              <a:t>Étude de cas</a:t>
            </a:r>
            <a:endParaRPr lang="en-US" dirty="0"/>
          </a:p>
        </p:txBody>
      </p:sp>
      <p:sp>
        <p:nvSpPr>
          <p:cNvPr id="4" name="TextBox 3">
            <a:extLst>
              <a:ext uri="{FF2B5EF4-FFF2-40B4-BE49-F238E27FC236}">
                <a16:creationId xmlns:a16="http://schemas.microsoft.com/office/drawing/2014/main" id="{8BD2DD11-3FE8-192A-8CA2-6B7F968E1AEA}"/>
              </a:ext>
            </a:extLst>
          </p:cNvPr>
          <p:cNvSpPr txBox="1"/>
          <p:nvPr/>
        </p:nvSpPr>
        <p:spPr>
          <a:xfrm>
            <a:off x="3587966" y="1955538"/>
            <a:ext cx="7434953" cy="3693319"/>
          </a:xfrm>
          <a:prstGeom prst="rect">
            <a:avLst/>
          </a:prstGeom>
          <a:noFill/>
        </p:spPr>
        <p:txBody>
          <a:bodyPr wrap="square">
            <a:spAutoFit/>
          </a:bodyPr>
          <a:lstStyle/>
          <a:p>
            <a:pPr algn="l"/>
            <a:r>
              <a:rPr lang="en-GB" sz="2400" b="0" i="1" u="none" strike="noStrike" baseline="0" dirty="0">
                <a:solidFill>
                  <a:srgbClr val="1A171B"/>
                </a:solidFill>
                <a:latin typeface="Arial" panose="020B0604020202020204" pitchFamily="34" charset="0"/>
                <a:cs typeface="Arial" panose="020B0604020202020204" pitchFamily="34" charset="0"/>
              </a:rPr>
              <a:t>Nous savons que les parents veulent rester maîtres de leur vie familiale [et être] écoutés ... </a:t>
            </a:r>
            <a:r>
              <a:rPr lang="en-GB" sz="2400" b="1" i="1" u="none" strike="noStrike" baseline="0" dirty="0">
                <a:solidFill>
                  <a:srgbClr val="1A171B"/>
                </a:solidFill>
                <a:latin typeface="Arial" panose="020B0604020202020204" pitchFamily="34" charset="0"/>
                <a:cs typeface="Arial" panose="020B0604020202020204" pitchFamily="34" charset="0"/>
              </a:rPr>
              <a:t>Les relations sont au cœur de ce processus. </a:t>
            </a:r>
          </a:p>
          <a:p>
            <a:pPr algn="l"/>
            <a:endParaRPr lang="en-GB" sz="2400" i="1" dirty="0">
              <a:solidFill>
                <a:srgbClr val="1A171B"/>
              </a:solidFill>
              <a:latin typeface="Arial" panose="020B0604020202020204" pitchFamily="34" charset="0"/>
              <a:cs typeface="Arial" panose="020B0604020202020204" pitchFamily="34" charset="0"/>
            </a:endParaRPr>
          </a:p>
          <a:p>
            <a:pPr algn="l"/>
            <a:r>
              <a:rPr lang="en-GB" sz="2400" b="0" i="1" u="none" strike="noStrike" baseline="0" dirty="0">
                <a:solidFill>
                  <a:srgbClr val="1A171B"/>
                </a:solidFill>
                <a:latin typeface="Arial" panose="020B0604020202020204" pitchFamily="34" charset="0"/>
                <a:cs typeface="Arial" panose="020B0604020202020204" pitchFamily="34" charset="0"/>
              </a:rPr>
              <a:t>Pour un parent qui n'a pas la confiance nécessaire pour accéder aux services, l'établissement d'une relation chaleureuse et positive avec un praticien peut constituer une passerelle vers l'aide et l'</a:t>
            </a:r>
            <a:r>
              <a:rPr lang="en-US" sz="2400" b="0" i="1" u="none" strike="noStrike" baseline="0" dirty="0">
                <a:solidFill>
                  <a:srgbClr val="1A171B"/>
                </a:solidFill>
                <a:latin typeface="Arial" panose="020B0604020202020204" pitchFamily="34" charset="0"/>
                <a:cs typeface="Arial" panose="020B0604020202020204" pitchFamily="34" charset="0"/>
              </a:rPr>
              <a:t>information </a:t>
            </a:r>
            <a:r>
              <a:rPr lang="en-GB" sz="2400" b="0" i="1" u="none" strike="noStrike" baseline="0" dirty="0">
                <a:solidFill>
                  <a:srgbClr val="1A171B"/>
                </a:solidFill>
                <a:latin typeface="Arial" panose="020B0604020202020204" pitchFamily="34" charset="0"/>
                <a:cs typeface="Arial" panose="020B0604020202020204" pitchFamily="34" charset="0"/>
              </a:rPr>
              <a:t>disponibles.</a:t>
            </a:r>
          </a:p>
          <a:p>
            <a:pPr algn="l"/>
            <a:endParaRPr lang="en-US" sz="2400" b="0" i="1" u="none" strike="noStrike" baseline="0" dirty="0">
              <a:solidFill>
                <a:srgbClr val="1A171B"/>
              </a:solidFill>
              <a:latin typeface="Arial" panose="020B0604020202020204" pitchFamily="34" charset="0"/>
              <a:cs typeface="Arial" panose="020B0604020202020204" pitchFamily="34" charset="0"/>
            </a:endParaRPr>
          </a:p>
          <a:p>
            <a:pPr algn="l"/>
            <a:r>
              <a:rPr lang="en-US" b="0" i="1" u="none" strike="noStrike" baseline="0" dirty="0">
                <a:solidFill>
                  <a:schemeClr val="accent3">
                    <a:lumMod val="75000"/>
                  </a:schemeClr>
                </a:solidFill>
                <a:latin typeface="Arial" panose="020B0604020202020204" pitchFamily="34" charset="0"/>
                <a:cs typeface="Arial" panose="020B0604020202020204" pitchFamily="34" charset="0"/>
              </a:rPr>
              <a:t>Roberts 2009</a:t>
            </a:r>
            <a:endParaRPr lang="en-US" i="1" dirty="0">
              <a:solidFill>
                <a:schemeClr val="accent3">
                  <a:lumMod val="75000"/>
                </a:schemeClr>
              </a:solidFill>
              <a:latin typeface="Arial" panose="020B0604020202020204" pitchFamily="34" charset="0"/>
              <a:cs typeface="Arial" panose="020B0604020202020204" pitchFamily="34" charset="0"/>
            </a:endParaRPr>
          </a:p>
        </p:txBody>
      </p:sp>
      <p:grpSp>
        <p:nvGrpSpPr>
          <p:cNvPr id="14" name="Group 13">
            <a:extLst>
              <a:ext uri="{FF2B5EF4-FFF2-40B4-BE49-F238E27FC236}">
                <a16:creationId xmlns:a16="http://schemas.microsoft.com/office/drawing/2014/main" id="{C48C628E-B532-7EE6-20CF-5DE979F991F0}"/>
              </a:ext>
            </a:extLst>
          </p:cNvPr>
          <p:cNvGrpSpPr/>
          <p:nvPr/>
        </p:nvGrpSpPr>
        <p:grpSpPr>
          <a:xfrm>
            <a:off x="882556" y="1877668"/>
            <a:ext cx="1898728" cy="1569270"/>
            <a:chOff x="7499908" y="4900577"/>
            <a:chExt cx="997752" cy="824627"/>
          </a:xfrm>
        </p:grpSpPr>
        <p:grpSp>
          <p:nvGrpSpPr>
            <p:cNvPr id="15" name="Group 14">
              <a:extLst>
                <a:ext uri="{FF2B5EF4-FFF2-40B4-BE49-F238E27FC236}">
                  <a16:creationId xmlns:a16="http://schemas.microsoft.com/office/drawing/2014/main" id="{FEB9F7A1-984F-34D4-B9DF-E25BA2688D5B}"/>
                </a:ext>
              </a:extLst>
            </p:cNvPr>
            <p:cNvGrpSpPr/>
            <p:nvPr/>
          </p:nvGrpSpPr>
          <p:grpSpPr>
            <a:xfrm>
              <a:off x="7499908" y="4900577"/>
              <a:ext cx="997752" cy="824627"/>
              <a:chOff x="5957706" y="3325646"/>
              <a:chExt cx="2611796" cy="1892062"/>
            </a:xfrm>
            <a:solidFill>
              <a:schemeClr val="accent4"/>
            </a:solidFill>
          </p:grpSpPr>
          <p:sp>
            <p:nvSpPr>
              <p:cNvPr id="19" name="Rectangle: Rounded Corners 18">
                <a:extLst>
                  <a:ext uri="{FF2B5EF4-FFF2-40B4-BE49-F238E27FC236}">
                    <a16:creationId xmlns:a16="http://schemas.microsoft.com/office/drawing/2014/main" id="{ACEFBEE9-6557-708F-A42B-21DD812FA674}"/>
                  </a:ext>
                </a:extLst>
              </p:cNvPr>
              <p:cNvSpPr/>
              <p:nvPr/>
            </p:nvSpPr>
            <p:spPr>
              <a:xfrm>
                <a:off x="5957706" y="3547504"/>
                <a:ext cx="2611796" cy="1670204"/>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solidFill>
                    <a:schemeClr val="bg1"/>
                  </a:solidFill>
                  <a:latin typeface="Helvetica Neue"/>
                </a:endParaRPr>
              </a:p>
            </p:txBody>
          </p:sp>
          <p:sp>
            <p:nvSpPr>
              <p:cNvPr id="20" name="Rectangle: Top Corners Rounded 19">
                <a:extLst>
                  <a:ext uri="{FF2B5EF4-FFF2-40B4-BE49-F238E27FC236}">
                    <a16:creationId xmlns:a16="http://schemas.microsoft.com/office/drawing/2014/main" id="{ACF3A18D-81D1-1D16-DDC3-EE8298D15EEE}"/>
                  </a:ext>
                </a:extLst>
              </p:cNvPr>
              <p:cNvSpPr/>
              <p:nvPr/>
            </p:nvSpPr>
            <p:spPr>
              <a:xfrm>
                <a:off x="5957706" y="3325646"/>
                <a:ext cx="538650" cy="515820"/>
              </a:xfrm>
              <a:prstGeom prst="round2SameRect">
                <a:avLst/>
              </a:prstGeom>
              <a:solidFill>
                <a:schemeClr val="accent3">
                  <a:lumMod val="7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16" name="Group 15">
              <a:extLst>
                <a:ext uri="{FF2B5EF4-FFF2-40B4-BE49-F238E27FC236}">
                  <a16:creationId xmlns:a16="http://schemas.microsoft.com/office/drawing/2014/main" id="{9FE04DB3-1914-E318-4815-B65AD9C4F020}"/>
                </a:ext>
              </a:extLst>
            </p:cNvPr>
            <p:cNvGrpSpPr/>
            <p:nvPr/>
          </p:nvGrpSpPr>
          <p:grpSpPr>
            <a:xfrm>
              <a:off x="7871183" y="5154803"/>
              <a:ext cx="316610" cy="462618"/>
              <a:chOff x="8661923" y="4758813"/>
              <a:chExt cx="825538" cy="1206243"/>
            </a:xfrm>
            <a:solidFill>
              <a:schemeClr val="bg1"/>
            </a:solidFill>
          </p:grpSpPr>
          <p:sp>
            <p:nvSpPr>
              <p:cNvPr id="17" name="Circle: Hollow 16">
                <a:extLst>
                  <a:ext uri="{FF2B5EF4-FFF2-40B4-BE49-F238E27FC236}">
                    <a16:creationId xmlns:a16="http://schemas.microsoft.com/office/drawing/2014/main" id="{92CF8138-D978-7E56-6385-90772F0EA21F}"/>
                  </a:ext>
                </a:extLst>
              </p:cNvPr>
              <p:cNvSpPr/>
              <p:nvPr/>
            </p:nvSpPr>
            <p:spPr>
              <a:xfrm>
                <a:off x="8661923" y="4758813"/>
                <a:ext cx="825538" cy="845574"/>
              </a:xfrm>
              <a:prstGeom prst="don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18" name="Rectangle: Rounded Corners 17">
                <a:extLst>
                  <a:ext uri="{FF2B5EF4-FFF2-40B4-BE49-F238E27FC236}">
                    <a16:creationId xmlns:a16="http://schemas.microsoft.com/office/drawing/2014/main" id="{416AE619-E770-A678-00AE-98F42925D51E}"/>
                  </a:ext>
                </a:extLst>
              </p:cNvPr>
              <p:cNvSpPr/>
              <p:nvPr/>
            </p:nvSpPr>
            <p:spPr>
              <a:xfrm rot="1978244">
                <a:off x="8694854" y="5424756"/>
                <a:ext cx="193867" cy="540300"/>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grpSp>
        <p:nvGrpSpPr>
          <p:cNvPr id="3" name="Group 2">
            <a:extLst>
              <a:ext uri="{FF2B5EF4-FFF2-40B4-BE49-F238E27FC236}">
                <a16:creationId xmlns:a16="http://schemas.microsoft.com/office/drawing/2014/main" id="{7CEEC9CA-7537-6617-2078-8BC54FE7D95C}"/>
              </a:ext>
            </a:extLst>
          </p:cNvPr>
          <p:cNvGrpSpPr/>
          <p:nvPr/>
        </p:nvGrpSpPr>
        <p:grpSpPr>
          <a:xfrm>
            <a:off x="10228983" y="337468"/>
            <a:ext cx="1587872" cy="1368854"/>
            <a:chOff x="10228983" y="337468"/>
            <a:chExt cx="1587872" cy="1368854"/>
          </a:xfrm>
        </p:grpSpPr>
        <p:sp>
          <p:nvSpPr>
            <p:cNvPr id="5" name="Hexagon 4">
              <a:extLst>
                <a:ext uri="{FF2B5EF4-FFF2-40B4-BE49-F238E27FC236}">
                  <a16:creationId xmlns:a16="http://schemas.microsoft.com/office/drawing/2014/main" id="{83F3080F-259B-E021-A0D8-15C937297D0D}"/>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1" name="Group 20">
              <a:extLst>
                <a:ext uri="{FF2B5EF4-FFF2-40B4-BE49-F238E27FC236}">
                  <a16:creationId xmlns:a16="http://schemas.microsoft.com/office/drawing/2014/main" id="{2C9A600C-D0D2-BE38-509C-3D2F552145C6}"/>
                </a:ext>
              </a:extLst>
            </p:cNvPr>
            <p:cNvGrpSpPr/>
            <p:nvPr/>
          </p:nvGrpSpPr>
          <p:grpSpPr>
            <a:xfrm>
              <a:off x="10737628" y="758745"/>
              <a:ext cx="562136" cy="634675"/>
              <a:chOff x="760175" y="830142"/>
              <a:chExt cx="867619" cy="979579"/>
            </a:xfrm>
          </p:grpSpPr>
          <p:sp>
            <p:nvSpPr>
              <p:cNvPr id="22" name="Rectangle 21">
                <a:extLst>
                  <a:ext uri="{FF2B5EF4-FFF2-40B4-BE49-F238E27FC236}">
                    <a16:creationId xmlns:a16="http://schemas.microsoft.com/office/drawing/2014/main" id="{B2B0D2BD-61BE-7305-AEE8-25F994ECBE46}"/>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600" b="1" dirty="0">
                    <a:solidFill>
                      <a:schemeClr val="bg1"/>
                    </a:solidFill>
                    <a:latin typeface="Arial" panose="020B0604020202020204" pitchFamily="34" charset="0"/>
                    <a:cs typeface="Arial" panose="020B0604020202020204" pitchFamily="34" charset="0"/>
                  </a:rPr>
                  <a:t>19</a:t>
                </a:r>
              </a:p>
            </p:txBody>
          </p:sp>
          <p:sp>
            <p:nvSpPr>
              <p:cNvPr id="23" name="Rectangle 22">
                <a:extLst>
                  <a:ext uri="{FF2B5EF4-FFF2-40B4-BE49-F238E27FC236}">
                    <a16:creationId xmlns:a16="http://schemas.microsoft.com/office/drawing/2014/main" id="{F480A369-D5B5-9EDC-46D0-3EE9E1FCB522}"/>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extLst>
      <p:ext uri="{BB962C8B-B14F-4D97-AF65-F5344CB8AC3E}">
        <p14:creationId xmlns:p14="http://schemas.microsoft.com/office/powerpoint/2010/main" val="4296216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EF23C09B-1370-2DFE-4E26-DD4E8D69DCDF}"/>
              </a:ext>
            </a:extLst>
          </p:cNvPr>
          <p:cNvGrpSpPr/>
          <p:nvPr/>
        </p:nvGrpSpPr>
        <p:grpSpPr>
          <a:xfrm rot="19965498">
            <a:off x="3379160" y="1503591"/>
            <a:ext cx="4672352" cy="4885175"/>
            <a:chOff x="3079545" y="1113540"/>
            <a:chExt cx="5202000" cy="5438951"/>
          </a:xfrm>
        </p:grpSpPr>
        <p:sp>
          <p:nvSpPr>
            <p:cNvPr id="12" name="Oval 11">
              <a:extLst>
                <a:ext uri="{FF2B5EF4-FFF2-40B4-BE49-F238E27FC236}">
                  <a16:creationId xmlns:a16="http://schemas.microsoft.com/office/drawing/2014/main" id="{64CC6266-96BF-CF3E-EA5B-26C99B799066}"/>
                </a:ext>
              </a:extLst>
            </p:cNvPr>
            <p:cNvSpPr/>
            <p:nvPr/>
          </p:nvSpPr>
          <p:spPr>
            <a:xfrm>
              <a:off x="3079545" y="2225216"/>
              <a:ext cx="3398998" cy="3398998"/>
            </a:xfrm>
            <a:prstGeom prst="ellipse">
              <a:avLst/>
            </a:prstGeom>
            <a:solidFill>
              <a:srgbClr val="54AF4B">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27375244-8D6D-A9CD-95EB-8D650CA594E0}"/>
                </a:ext>
              </a:extLst>
            </p:cNvPr>
            <p:cNvSpPr/>
            <p:nvPr/>
          </p:nvSpPr>
          <p:spPr>
            <a:xfrm>
              <a:off x="4651714" y="1113540"/>
              <a:ext cx="3398998" cy="3398998"/>
            </a:xfrm>
            <a:prstGeom prst="ellipse">
              <a:avLst/>
            </a:prstGeom>
            <a:solidFill>
              <a:srgbClr val="54AF4B">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381DE0B8-CDEA-E613-6249-0167ED1BC11F}"/>
                </a:ext>
              </a:extLst>
            </p:cNvPr>
            <p:cNvSpPr/>
            <p:nvPr/>
          </p:nvSpPr>
          <p:spPr>
            <a:xfrm>
              <a:off x="4882547" y="3153492"/>
              <a:ext cx="3398998" cy="3398999"/>
            </a:xfrm>
            <a:prstGeom prst="ellipse">
              <a:avLst/>
            </a:prstGeom>
            <a:solidFill>
              <a:srgbClr val="54AF4B">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id="{EDE4500A-4917-CBE6-E989-5B8539BF4771}"/>
              </a:ext>
            </a:extLst>
          </p:cNvPr>
          <p:cNvSpPr>
            <a:spLocks noGrp="1"/>
          </p:cNvSpPr>
          <p:nvPr>
            <p:ph type="title"/>
          </p:nvPr>
        </p:nvSpPr>
        <p:spPr/>
        <p:txBody>
          <a:bodyPr/>
          <a:lstStyle/>
          <a:p>
            <a:r>
              <a:rPr lang="en-GB" dirty="0"/>
              <a:t>Trois composantes de l'engagement familial </a:t>
            </a:r>
            <a:endParaRPr lang="en-US" dirty="0"/>
          </a:p>
        </p:txBody>
      </p:sp>
      <p:sp>
        <p:nvSpPr>
          <p:cNvPr id="7" name="TextBox 6">
            <a:extLst>
              <a:ext uri="{FF2B5EF4-FFF2-40B4-BE49-F238E27FC236}">
                <a16:creationId xmlns:a16="http://schemas.microsoft.com/office/drawing/2014/main" id="{90650E4B-22C9-080D-A679-91B67567E508}"/>
              </a:ext>
            </a:extLst>
          </p:cNvPr>
          <p:cNvSpPr txBox="1"/>
          <p:nvPr/>
        </p:nvSpPr>
        <p:spPr>
          <a:xfrm>
            <a:off x="2904716" y="4354757"/>
            <a:ext cx="2114550" cy="830997"/>
          </a:xfrm>
          <a:prstGeom prst="rect">
            <a:avLst/>
          </a:prstGeom>
          <a:noFill/>
        </p:spPr>
        <p:txBody>
          <a:bodyPr wrap="square" rtlCol="0">
            <a:spAutoFit/>
          </a:bodyPr>
          <a:lstStyle/>
          <a:p>
            <a:pPr algn="ctr"/>
            <a:r>
              <a:rPr lang="en-CA" sz="2400" dirty="0">
                <a:latin typeface="Arial" panose="020B0604020202020204" pitchFamily="34" charset="0"/>
                <a:cs typeface="Arial" panose="020B0604020202020204" pitchFamily="34" charset="0"/>
              </a:rPr>
              <a:t>Apprendre à connaître les familles</a:t>
            </a:r>
            <a:endParaRPr lang="en-US" sz="2400"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3C456D55-DCCE-06D1-737E-14F9D425E9E7}"/>
              </a:ext>
            </a:extLst>
          </p:cNvPr>
          <p:cNvSpPr txBox="1"/>
          <p:nvPr/>
        </p:nvSpPr>
        <p:spPr>
          <a:xfrm>
            <a:off x="6656405" y="4354758"/>
            <a:ext cx="2652918" cy="830997"/>
          </a:xfrm>
          <a:prstGeom prst="rect">
            <a:avLst/>
          </a:prstGeom>
          <a:noFill/>
        </p:spPr>
        <p:txBody>
          <a:bodyPr wrap="square" rtlCol="0">
            <a:spAutoFit/>
          </a:bodyPr>
          <a:lstStyle/>
          <a:p>
            <a:pPr algn="ctr"/>
            <a:r>
              <a:rPr lang="en-CA" sz="2400" dirty="0">
                <a:latin typeface="Arial" panose="020B0604020202020204" pitchFamily="34" charset="0"/>
                <a:cs typeface="Arial" panose="020B0604020202020204" pitchFamily="34" charset="0"/>
              </a:rPr>
              <a:t>Impliquer les familles de manière significative</a:t>
            </a:r>
            <a:endParaRPr lang="en-US" sz="24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F3C72FA5-94FE-CF83-6015-DD9127115D96}"/>
              </a:ext>
            </a:extLst>
          </p:cNvPr>
          <p:cNvSpPr txBox="1"/>
          <p:nvPr/>
        </p:nvSpPr>
        <p:spPr>
          <a:xfrm>
            <a:off x="4061743" y="1782809"/>
            <a:ext cx="3341334" cy="830997"/>
          </a:xfrm>
          <a:prstGeom prst="rect">
            <a:avLst/>
          </a:prstGeom>
          <a:noFill/>
        </p:spPr>
        <p:txBody>
          <a:bodyPr wrap="square" rtlCol="0">
            <a:spAutoFit/>
          </a:bodyPr>
          <a:lstStyle/>
          <a:p>
            <a:pPr algn="ctr"/>
            <a:r>
              <a:rPr lang="en-CA" sz="2400" dirty="0">
                <a:latin typeface="Arial" panose="020B0604020202020204" pitchFamily="34" charset="0"/>
                <a:cs typeface="Arial" panose="020B0604020202020204" pitchFamily="34" charset="0"/>
              </a:rPr>
              <a:t>Établir des relations positives</a:t>
            </a:r>
            <a:endParaRPr lang="en-US" sz="240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7EEE6CC0-BC96-A406-17D4-36691E46937E}"/>
              </a:ext>
            </a:extLst>
          </p:cNvPr>
          <p:cNvSpPr txBox="1"/>
          <p:nvPr/>
        </p:nvSpPr>
        <p:spPr>
          <a:xfrm>
            <a:off x="4761824" y="3429039"/>
            <a:ext cx="2449037" cy="830997"/>
          </a:xfrm>
          <a:prstGeom prst="rect">
            <a:avLst/>
          </a:prstGeom>
          <a:noFill/>
        </p:spPr>
        <p:txBody>
          <a:bodyPr wrap="square" rtlCol="0">
            <a:spAutoFit/>
          </a:bodyPr>
          <a:lstStyle/>
          <a:p>
            <a:pPr algn="ctr"/>
            <a:r>
              <a:rPr lang="en-CA" sz="2400" b="1" dirty="0">
                <a:latin typeface="Arial" panose="020B0604020202020204" pitchFamily="34" charset="0"/>
                <a:cs typeface="Arial" panose="020B0604020202020204" pitchFamily="34" charset="0"/>
              </a:rPr>
              <a:t>Engagement familial</a:t>
            </a:r>
            <a:endParaRPr lang="en-U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450108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441F1-545A-4345-5D3B-C567A038541C}"/>
              </a:ext>
            </a:extLst>
          </p:cNvPr>
          <p:cNvSpPr>
            <a:spLocks noGrp="1"/>
          </p:cNvSpPr>
          <p:nvPr>
            <p:ph type="title"/>
          </p:nvPr>
        </p:nvSpPr>
        <p:spPr>
          <a:xfrm>
            <a:off x="319003" y="120516"/>
            <a:ext cx="10515600" cy="868968"/>
          </a:xfrm>
        </p:spPr>
        <p:txBody>
          <a:bodyPr>
            <a:normAutofit/>
          </a:bodyPr>
          <a:lstStyle/>
          <a:p>
            <a:pPr algn="l"/>
            <a:r>
              <a:rPr lang="en-GB" sz="2800" dirty="0"/>
              <a:t>Les qualités qui sous-tendent un engagement positif avec les familles</a:t>
            </a:r>
            <a:endParaRPr lang="en-US" sz="2800" dirty="0"/>
          </a:p>
        </p:txBody>
      </p:sp>
      <p:sp>
        <p:nvSpPr>
          <p:cNvPr id="4" name="TextBox 3">
            <a:extLst>
              <a:ext uri="{FF2B5EF4-FFF2-40B4-BE49-F238E27FC236}">
                <a16:creationId xmlns:a16="http://schemas.microsoft.com/office/drawing/2014/main" id="{63F2A97A-240F-617C-7BED-B123D6AB2C79}"/>
              </a:ext>
            </a:extLst>
          </p:cNvPr>
          <p:cNvSpPr txBox="1"/>
          <p:nvPr/>
        </p:nvSpPr>
        <p:spPr>
          <a:xfrm>
            <a:off x="2032547" y="4023485"/>
            <a:ext cx="1343891" cy="369332"/>
          </a:xfrm>
          <a:prstGeom prst="rect">
            <a:avLst/>
          </a:prstGeom>
          <a:noFill/>
        </p:spPr>
        <p:txBody>
          <a:bodyPr wrap="square">
            <a:spAutoFit/>
          </a:bodyPr>
          <a:lstStyle/>
          <a:p>
            <a:pPr algn="ctr"/>
            <a:r>
              <a:rPr lang="en-US" sz="1800" i="0" u="none" strike="noStrike" baseline="0" dirty="0">
                <a:solidFill>
                  <a:srgbClr val="1A171B"/>
                </a:solidFill>
                <a:latin typeface="Arial" panose="020B0604020202020204" pitchFamily="34" charset="0"/>
                <a:cs typeface="Arial" panose="020B0604020202020204" pitchFamily="34" charset="0"/>
              </a:rPr>
              <a:t>Respect</a:t>
            </a:r>
            <a:endParaRPr lang="en-US"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CB0F1C22-A33B-6F1D-13CD-298A1CA2C711}"/>
              </a:ext>
            </a:extLst>
          </p:cNvPr>
          <p:cNvSpPr txBox="1"/>
          <p:nvPr/>
        </p:nvSpPr>
        <p:spPr>
          <a:xfrm>
            <a:off x="8888176" y="5468775"/>
            <a:ext cx="1801276" cy="369332"/>
          </a:xfrm>
          <a:prstGeom prst="rect">
            <a:avLst/>
          </a:prstGeom>
          <a:noFill/>
        </p:spPr>
        <p:txBody>
          <a:bodyPr wrap="square">
            <a:spAutoFit/>
          </a:bodyPr>
          <a:lstStyle/>
          <a:p>
            <a:pPr algn="ctr"/>
            <a:r>
              <a:rPr lang="en-US" sz="1800" i="0" u="none" strike="noStrike" baseline="0" dirty="0">
                <a:solidFill>
                  <a:srgbClr val="1A171B"/>
                </a:solidFill>
                <a:latin typeface="Arial" panose="020B0604020202020204" pitchFamily="34" charset="0"/>
                <a:cs typeface="Arial" panose="020B0604020202020204" pitchFamily="34" charset="0"/>
              </a:rPr>
              <a:t>Empathie</a:t>
            </a:r>
            <a:endParaRPr lang="en-US"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6A30AE2C-A798-BD8A-6BBA-6D5F52E03314}"/>
              </a:ext>
            </a:extLst>
          </p:cNvPr>
          <p:cNvSpPr txBox="1"/>
          <p:nvPr/>
        </p:nvSpPr>
        <p:spPr>
          <a:xfrm>
            <a:off x="7924339" y="3990161"/>
            <a:ext cx="2337049" cy="369332"/>
          </a:xfrm>
          <a:prstGeom prst="rect">
            <a:avLst/>
          </a:prstGeom>
          <a:noFill/>
        </p:spPr>
        <p:txBody>
          <a:bodyPr wrap="square">
            <a:spAutoFit/>
          </a:bodyPr>
          <a:lstStyle/>
          <a:p>
            <a:pPr algn="ctr"/>
            <a:r>
              <a:rPr lang="en-US" sz="1800" i="0" u="none" strike="noStrike" baseline="0" dirty="0">
                <a:solidFill>
                  <a:srgbClr val="1A171B"/>
                </a:solidFill>
                <a:latin typeface="Arial" panose="020B0604020202020204" pitchFamily="34" charset="0"/>
                <a:cs typeface="Arial" panose="020B0604020202020204" pitchFamily="34" charset="0"/>
              </a:rPr>
              <a:t>L'authenticité</a:t>
            </a:r>
            <a:endParaRPr lang="en-US"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11EDF35E-5745-CBB1-DE0F-4B883E8EF25B}"/>
              </a:ext>
            </a:extLst>
          </p:cNvPr>
          <p:cNvSpPr txBox="1"/>
          <p:nvPr/>
        </p:nvSpPr>
        <p:spPr>
          <a:xfrm>
            <a:off x="10011194" y="3990161"/>
            <a:ext cx="1136073" cy="369332"/>
          </a:xfrm>
          <a:prstGeom prst="rect">
            <a:avLst/>
          </a:prstGeom>
          <a:noFill/>
        </p:spPr>
        <p:txBody>
          <a:bodyPr wrap="square">
            <a:spAutoFit/>
          </a:bodyPr>
          <a:lstStyle/>
          <a:p>
            <a:pPr algn="ctr"/>
            <a:r>
              <a:rPr lang="en-US" sz="1800" i="0" u="none" strike="noStrike" baseline="0" dirty="0">
                <a:solidFill>
                  <a:srgbClr val="1A171B"/>
                </a:solidFill>
                <a:latin typeface="Arial" panose="020B0604020202020204" pitchFamily="34" charset="0"/>
                <a:cs typeface="Arial" panose="020B0604020202020204" pitchFamily="34" charset="0"/>
              </a:rPr>
              <a:t>Humilité</a:t>
            </a:r>
            <a:endParaRPr lang="en-US" dirty="0">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17982F85-D3B6-F8CC-1D76-9CFB4E1774AC}"/>
              </a:ext>
            </a:extLst>
          </p:cNvPr>
          <p:cNvSpPr txBox="1"/>
          <p:nvPr/>
        </p:nvSpPr>
        <p:spPr>
          <a:xfrm>
            <a:off x="1641181" y="4661009"/>
            <a:ext cx="1981200" cy="369332"/>
          </a:xfrm>
          <a:prstGeom prst="rect">
            <a:avLst/>
          </a:prstGeom>
          <a:noFill/>
        </p:spPr>
        <p:txBody>
          <a:bodyPr wrap="square">
            <a:spAutoFit/>
          </a:bodyPr>
          <a:lstStyle/>
          <a:p>
            <a:pPr algn="ctr"/>
            <a:r>
              <a:rPr lang="en-US" sz="1800" i="0" u="none" strike="noStrike" baseline="0" dirty="0">
                <a:solidFill>
                  <a:srgbClr val="1A171B"/>
                </a:solidFill>
                <a:latin typeface="Arial" panose="020B0604020202020204" pitchFamily="34" charset="0"/>
                <a:cs typeface="Arial" panose="020B0604020202020204" pitchFamily="34" charset="0"/>
              </a:rPr>
              <a:t>Un enthousiasme tranquille</a:t>
            </a:r>
            <a:endParaRPr lang="en-US" dirty="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6088CADE-AF29-D7D0-B25C-50798BBF9CCC}"/>
              </a:ext>
            </a:extLst>
          </p:cNvPr>
          <p:cNvSpPr txBox="1"/>
          <p:nvPr/>
        </p:nvSpPr>
        <p:spPr>
          <a:xfrm>
            <a:off x="9205671" y="4729468"/>
            <a:ext cx="2119745" cy="369332"/>
          </a:xfrm>
          <a:prstGeom prst="rect">
            <a:avLst/>
          </a:prstGeom>
          <a:noFill/>
        </p:spPr>
        <p:txBody>
          <a:bodyPr wrap="square">
            <a:spAutoFit/>
          </a:bodyPr>
          <a:lstStyle/>
          <a:p>
            <a:pPr algn="ctr"/>
            <a:r>
              <a:rPr lang="en-US" sz="1800" i="0" u="none" strike="noStrike" baseline="0" dirty="0">
                <a:solidFill>
                  <a:srgbClr val="1A171B"/>
                </a:solidFill>
                <a:latin typeface="Arial" panose="020B0604020202020204" pitchFamily="34" charset="0"/>
                <a:cs typeface="Arial" panose="020B0604020202020204" pitchFamily="34" charset="0"/>
              </a:rPr>
              <a:t>Intégrité personnelle</a:t>
            </a:r>
            <a:endParaRPr lang="en-US" dirty="0">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8834907B-3EAD-EAAE-F733-607A57A48353}"/>
              </a:ext>
            </a:extLst>
          </p:cNvPr>
          <p:cNvSpPr txBox="1"/>
          <p:nvPr/>
        </p:nvSpPr>
        <p:spPr>
          <a:xfrm>
            <a:off x="1930612" y="5398212"/>
            <a:ext cx="1775425" cy="369332"/>
          </a:xfrm>
          <a:prstGeom prst="rect">
            <a:avLst/>
          </a:prstGeom>
          <a:noFill/>
        </p:spPr>
        <p:txBody>
          <a:bodyPr wrap="square">
            <a:spAutoFit/>
          </a:bodyPr>
          <a:lstStyle/>
          <a:p>
            <a:pPr algn="ctr"/>
            <a:r>
              <a:rPr lang="en-US" sz="1800" i="0" u="none" strike="noStrike" baseline="0" dirty="0">
                <a:solidFill>
                  <a:srgbClr val="1A171B"/>
                </a:solidFill>
                <a:latin typeface="Arial" panose="020B0604020202020204" pitchFamily="34" charset="0"/>
                <a:cs typeface="Arial" panose="020B0604020202020204" pitchFamily="34" charset="0"/>
              </a:rPr>
              <a:t>Expertise</a:t>
            </a:r>
            <a:endParaRPr lang="en-US" dirty="0">
              <a:latin typeface="Arial" panose="020B0604020202020204" pitchFamily="34" charset="0"/>
              <a:cs typeface="Arial" panose="020B0604020202020204" pitchFamily="34" charset="0"/>
            </a:endParaRPr>
          </a:p>
        </p:txBody>
      </p:sp>
      <p:grpSp>
        <p:nvGrpSpPr>
          <p:cNvPr id="24" name="Group 23">
            <a:extLst>
              <a:ext uri="{FF2B5EF4-FFF2-40B4-BE49-F238E27FC236}">
                <a16:creationId xmlns:a16="http://schemas.microsoft.com/office/drawing/2014/main" id="{B01DBA89-8055-64F7-5D41-2CDA5C36C4BE}"/>
              </a:ext>
            </a:extLst>
          </p:cNvPr>
          <p:cNvGrpSpPr/>
          <p:nvPr/>
        </p:nvGrpSpPr>
        <p:grpSpPr>
          <a:xfrm>
            <a:off x="10228983" y="337468"/>
            <a:ext cx="1587872" cy="1368854"/>
            <a:chOff x="10228983" y="337468"/>
            <a:chExt cx="1587872" cy="1368854"/>
          </a:xfrm>
        </p:grpSpPr>
        <p:sp>
          <p:nvSpPr>
            <p:cNvPr id="25" name="Hexagon 24">
              <a:extLst>
                <a:ext uri="{FF2B5EF4-FFF2-40B4-BE49-F238E27FC236}">
                  <a16:creationId xmlns:a16="http://schemas.microsoft.com/office/drawing/2014/main" id="{8F89A290-6A7C-0ADA-6299-EB1D314D2A47}"/>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26" name="Group 25">
              <a:extLst>
                <a:ext uri="{FF2B5EF4-FFF2-40B4-BE49-F238E27FC236}">
                  <a16:creationId xmlns:a16="http://schemas.microsoft.com/office/drawing/2014/main" id="{3A878823-B4AF-5436-2391-F4C6DCF4CE2F}"/>
                </a:ext>
              </a:extLst>
            </p:cNvPr>
            <p:cNvGrpSpPr/>
            <p:nvPr/>
          </p:nvGrpSpPr>
          <p:grpSpPr>
            <a:xfrm>
              <a:off x="10621771" y="762700"/>
              <a:ext cx="562136" cy="634675"/>
              <a:chOff x="760175" y="830142"/>
              <a:chExt cx="867619" cy="979579"/>
            </a:xfrm>
          </p:grpSpPr>
          <p:sp>
            <p:nvSpPr>
              <p:cNvPr id="30" name="Rectangle 29">
                <a:extLst>
                  <a:ext uri="{FF2B5EF4-FFF2-40B4-BE49-F238E27FC236}">
                    <a16:creationId xmlns:a16="http://schemas.microsoft.com/office/drawing/2014/main" id="{85C33AC1-44B8-8D51-268E-2A40130FC957}"/>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18</a:t>
                </a:r>
              </a:p>
            </p:txBody>
          </p:sp>
          <p:sp>
            <p:nvSpPr>
              <p:cNvPr id="31" name="Rectangle 30">
                <a:extLst>
                  <a:ext uri="{FF2B5EF4-FFF2-40B4-BE49-F238E27FC236}">
                    <a16:creationId xmlns:a16="http://schemas.microsoft.com/office/drawing/2014/main" id="{AC94CC04-949F-AB55-A583-9541BA3FCCE6}"/>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27" name="Group 26">
              <a:extLst>
                <a:ext uri="{FF2B5EF4-FFF2-40B4-BE49-F238E27FC236}">
                  <a16:creationId xmlns:a16="http://schemas.microsoft.com/office/drawing/2014/main" id="{54236575-29DB-3C78-6D04-E4B274E63805}"/>
                </a:ext>
              </a:extLst>
            </p:cNvPr>
            <p:cNvGrpSpPr/>
            <p:nvPr/>
          </p:nvGrpSpPr>
          <p:grpSpPr>
            <a:xfrm>
              <a:off x="11325415" y="762701"/>
              <a:ext cx="182192" cy="634674"/>
              <a:chOff x="2121762" y="2323619"/>
              <a:chExt cx="200378" cy="825210"/>
            </a:xfrm>
          </p:grpSpPr>
          <p:sp>
            <p:nvSpPr>
              <p:cNvPr id="28" name="Isosceles Triangle 27">
                <a:extLst>
                  <a:ext uri="{FF2B5EF4-FFF2-40B4-BE49-F238E27FC236}">
                    <a16:creationId xmlns:a16="http://schemas.microsoft.com/office/drawing/2014/main" id="{A6A77F07-1804-20A8-A2ED-ED832AF48BC0}"/>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9" name="Rectangle 28">
                <a:extLst>
                  <a:ext uri="{FF2B5EF4-FFF2-40B4-BE49-F238E27FC236}">
                    <a16:creationId xmlns:a16="http://schemas.microsoft.com/office/drawing/2014/main" id="{E1AB5CDA-0564-88BA-91BE-E78069DF39A0}"/>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pic>
        <p:nvPicPr>
          <p:cNvPr id="22" name="Graphic 21" descr="Tree With Roots with solid fill">
            <a:extLst>
              <a:ext uri="{FF2B5EF4-FFF2-40B4-BE49-F238E27FC236}">
                <a16:creationId xmlns:a16="http://schemas.microsoft.com/office/drawing/2014/main" id="{5858E0F8-5AF3-95BC-26F6-88B585FAFC32}"/>
              </a:ext>
            </a:extLst>
          </p:cNvPr>
          <p:cNvPicPr>
            <a:picLocks noChangeAspect="1"/>
          </p:cNvPicPr>
          <p:nvPr/>
        </p:nvPicPr>
        <p:blipFill rotWithShape="1">
          <a:blip r:embed="rId3">
            <a:extLst>
              <a:ext uri="{96DAC541-7B7A-43D3-8B79-37D633B846F1}">
                <asvg:svgBlip xmlns:asvg="http://schemas.microsoft.com/office/drawing/2016/SVG/main" r:embed="rId4"/>
              </a:ext>
            </a:extLst>
          </a:blip>
          <a:srcRect b="35014"/>
          <a:stretch/>
        </p:blipFill>
        <p:spPr>
          <a:xfrm>
            <a:off x="3590372" y="1217780"/>
            <a:ext cx="5060956" cy="3288920"/>
          </a:xfrm>
          <a:prstGeom prst="rect">
            <a:avLst/>
          </a:prstGeom>
        </p:spPr>
      </p:pic>
      <p:pic>
        <p:nvPicPr>
          <p:cNvPr id="23" name="Graphic 22" descr="Peach with solid fill">
            <a:extLst>
              <a:ext uri="{FF2B5EF4-FFF2-40B4-BE49-F238E27FC236}">
                <a16:creationId xmlns:a16="http://schemas.microsoft.com/office/drawing/2014/main" id="{CD931A74-C224-1549-952F-BE057D8EAFC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937234" y="1942144"/>
            <a:ext cx="696270" cy="696270"/>
          </a:xfrm>
          <a:prstGeom prst="rect">
            <a:avLst/>
          </a:prstGeom>
        </p:spPr>
      </p:pic>
      <p:pic>
        <p:nvPicPr>
          <p:cNvPr id="32" name="Graphic 31" descr="Peach with solid fill">
            <a:extLst>
              <a:ext uri="{FF2B5EF4-FFF2-40B4-BE49-F238E27FC236}">
                <a16:creationId xmlns:a16="http://schemas.microsoft.com/office/drawing/2014/main" id="{078A12F2-A654-1954-8F16-7BCA1497831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19789077">
            <a:off x="5840670" y="2520840"/>
            <a:ext cx="696270" cy="696270"/>
          </a:xfrm>
          <a:prstGeom prst="rect">
            <a:avLst/>
          </a:prstGeom>
        </p:spPr>
      </p:pic>
      <p:pic>
        <p:nvPicPr>
          <p:cNvPr id="33" name="Graphic 32" descr="Peach with solid fill">
            <a:extLst>
              <a:ext uri="{FF2B5EF4-FFF2-40B4-BE49-F238E27FC236}">
                <a16:creationId xmlns:a16="http://schemas.microsoft.com/office/drawing/2014/main" id="{D5A3DA79-FFA9-712E-4ADE-397EA059494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852094">
            <a:off x="6713875" y="1942143"/>
            <a:ext cx="696270" cy="696270"/>
          </a:xfrm>
          <a:prstGeom prst="rect">
            <a:avLst/>
          </a:prstGeom>
        </p:spPr>
      </p:pic>
      <p:pic>
        <p:nvPicPr>
          <p:cNvPr id="34" name="Graphic 33" descr="Peach with solid fill">
            <a:extLst>
              <a:ext uri="{FF2B5EF4-FFF2-40B4-BE49-F238E27FC236}">
                <a16:creationId xmlns:a16="http://schemas.microsoft.com/office/drawing/2014/main" id="{B5D2ACB0-AFE5-CDAF-7B7B-8857BAE1E5C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356612">
            <a:off x="4416110" y="2793582"/>
            <a:ext cx="696270" cy="696270"/>
          </a:xfrm>
          <a:prstGeom prst="rect">
            <a:avLst/>
          </a:prstGeom>
        </p:spPr>
      </p:pic>
      <p:pic>
        <p:nvPicPr>
          <p:cNvPr id="35" name="Graphic 34" descr="Tree With Roots with solid fill">
            <a:extLst>
              <a:ext uri="{FF2B5EF4-FFF2-40B4-BE49-F238E27FC236}">
                <a16:creationId xmlns:a16="http://schemas.microsoft.com/office/drawing/2014/main" id="{D001F121-6853-98C2-90F5-A440B27CF3CA}"/>
              </a:ext>
            </a:extLst>
          </p:cNvPr>
          <p:cNvPicPr>
            <a:picLocks noChangeAspect="1"/>
          </p:cNvPicPr>
          <p:nvPr/>
        </p:nvPicPr>
        <p:blipFill rotWithShape="1">
          <a:blip r:embed="rId7">
            <a:extLst>
              <a:ext uri="{96DAC541-7B7A-43D3-8B79-37D633B846F1}">
                <asvg:svgBlip xmlns:asvg="http://schemas.microsoft.com/office/drawing/2016/SVG/main" r:embed="rId8"/>
              </a:ext>
            </a:extLst>
          </a:blip>
          <a:srcRect t="64986"/>
          <a:stretch/>
        </p:blipFill>
        <p:spPr>
          <a:xfrm>
            <a:off x="3590372" y="4506700"/>
            <a:ext cx="5060956" cy="1772036"/>
          </a:xfrm>
          <a:prstGeom prst="rect">
            <a:avLst/>
          </a:prstGeom>
        </p:spPr>
      </p:pic>
    </p:spTree>
    <p:extLst>
      <p:ext uri="{BB962C8B-B14F-4D97-AF65-F5344CB8AC3E}">
        <p14:creationId xmlns:p14="http://schemas.microsoft.com/office/powerpoint/2010/main" val="2600232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10" grpId="0"/>
      <p:bldP spid="14" grpId="0"/>
      <p:bldP spid="16" grpId="0"/>
      <p:bldP spid="1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F5B07-7E99-6AE8-1537-159E49B77851}"/>
              </a:ext>
            </a:extLst>
          </p:cNvPr>
          <p:cNvSpPr>
            <a:spLocks noGrp="1"/>
          </p:cNvSpPr>
          <p:nvPr>
            <p:ph type="title"/>
          </p:nvPr>
        </p:nvSpPr>
        <p:spPr/>
        <p:txBody>
          <a:bodyPr/>
          <a:lstStyle/>
          <a:p>
            <a:r>
              <a:rPr lang="en-GB" dirty="0">
                <a:highlight>
                  <a:srgbClr val="FFFF00"/>
                </a:highlight>
              </a:rPr>
              <a:t>Travailler avec des aidants difficiles à mobiliser</a:t>
            </a:r>
            <a:endParaRPr lang="en-US" dirty="0">
              <a:highlight>
                <a:srgbClr val="FFFF00"/>
              </a:highlight>
            </a:endParaRPr>
          </a:p>
        </p:txBody>
      </p:sp>
      <p:sp>
        <p:nvSpPr>
          <p:cNvPr id="5" name="TextBox 4">
            <a:extLst>
              <a:ext uri="{FF2B5EF4-FFF2-40B4-BE49-F238E27FC236}">
                <a16:creationId xmlns:a16="http://schemas.microsoft.com/office/drawing/2014/main" id="{12E4CE49-DABA-3DE1-580A-3A01A5CE1279}"/>
              </a:ext>
            </a:extLst>
          </p:cNvPr>
          <p:cNvSpPr txBox="1"/>
          <p:nvPr/>
        </p:nvSpPr>
        <p:spPr>
          <a:xfrm>
            <a:off x="643774" y="1727954"/>
            <a:ext cx="3280574" cy="1200329"/>
          </a:xfrm>
          <a:prstGeom prst="rect">
            <a:avLst/>
          </a:prstGeom>
          <a:noFill/>
        </p:spPr>
        <p:txBody>
          <a:bodyPr wrap="square">
            <a:spAutoFit/>
          </a:bodyPr>
          <a:lstStyle/>
          <a:p>
            <a:r>
              <a:rPr lang="en-GB" b="1" dirty="0">
                <a:latin typeface="Arial" panose="020B0604020202020204" pitchFamily="34" charset="0"/>
                <a:cs typeface="Arial" panose="020B0604020202020204" pitchFamily="34" charset="0"/>
              </a:rPr>
              <a:t>E</a:t>
            </a:r>
            <a:r>
              <a:rPr lang="en-GB" sz="1800" b="1" dirty="0">
                <a:latin typeface="Arial" panose="020B0604020202020204" pitchFamily="34" charset="0"/>
                <a:cs typeface="Arial" panose="020B0604020202020204" pitchFamily="34" charset="0"/>
              </a:rPr>
              <a:t>ngagement superficiel </a:t>
            </a:r>
          </a:p>
          <a:p>
            <a:r>
              <a:rPr lang="en-GB" sz="1800" dirty="0">
                <a:latin typeface="Arial" panose="020B0604020202020204" pitchFamily="34" charset="0"/>
                <a:cs typeface="Arial" panose="020B0604020202020204" pitchFamily="34" charset="0"/>
              </a:rPr>
              <a:t>Ils semblent s'engager, mais il ne s'agit pas d'un engagement réel ou significatif. </a:t>
            </a:r>
            <a:endParaRPr lang="en-US" sz="18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210D1606-7E9F-416E-3B45-CE68BDF0D138}"/>
              </a:ext>
            </a:extLst>
          </p:cNvPr>
          <p:cNvSpPr txBox="1"/>
          <p:nvPr/>
        </p:nvSpPr>
        <p:spPr>
          <a:xfrm>
            <a:off x="4521048" y="1727954"/>
            <a:ext cx="3280574" cy="1477328"/>
          </a:xfrm>
          <a:prstGeom prst="rect">
            <a:avLst/>
          </a:prstGeom>
          <a:noFill/>
        </p:spPr>
        <p:txBody>
          <a:bodyPr wrap="square">
            <a:spAutoFit/>
          </a:bodyPr>
          <a:lstStyle/>
          <a:p>
            <a:r>
              <a:rPr lang="en-GB" sz="1800" b="1" dirty="0">
                <a:latin typeface="Arial" panose="020B0604020202020204" pitchFamily="34" charset="0"/>
                <a:cs typeface="Arial" panose="020B0604020202020204" pitchFamily="34" charset="0"/>
              </a:rPr>
              <a:t>Ambivalence / incertitude </a:t>
            </a:r>
            <a:endParaRPr lang="en-US" sz="1800" b="1" dirty="0">
              <a:latin typeface="Arial" panose="020B0604020202020204" pitchFamily="34" charset="0"/>
              <a:cs typeface="Arial" panose="020B0604020202020204" pitchFamily="34" charset="0"/>
            </a:endParaRPr>
          </a:p>
          <a:p>
            <a:r>
              <a:rPr lang="en-GB" sz="1800" dirty="0">
                <a:latin typeface="Arial" panose="020B0604020202020204" pitchFamily="34" charset="0"/>
                <a:cs typeface="Arial" panose="020B0604020202020204" pitchFamily="34" charset="0"/>
              </a:rPr>
              <a:t>Ils peuvent arriver en retard aux réunions, les manquer, éviter les sujets gênants, se montrer parfois dédaigneux. </a:t>
            </a:r>
          </a:p>
        </p:txBody>
      </p:sp>
      <p:sp>
        <p:nvSpPr>
          <p:cNvPr id="7" name="TextBox 6">
            <a:extLst>
              <a:ext uri="{FF2B5EF4-FFF2-40B4-BE49-F238E27FC236}">
                <a16:creationId xmlns:a16="http://schemas.microsoft.com/office/drawing/2014/main" id="{F546277A-E474-895A-4C4F-FFA3EE2CC45A}"/>
              </a:ext>
            </a:extLst>
          </p:cNvPr>
          <p:cNvSpPr txBox="1"/>
          <p:nvPr/>
        </p:nvSpPr>
        <p:spPr>
          <a:xfrm>
            <a:off x="8195146" y="1727954"/>
            <a:ext cx="3280574" cy="1477328"/>
          </a:xfrm>
          <a:prstGeom prst="rect">
            <a:avLst/>
          </a:prstGeom>
          <a:noFill/>
        </p:spPr>
        <p:txBody>
          <a:bodyPr wrap="square">
            <a:spAutoFit/>
          </a:bodyPr>
          <a:lstStyle/>
          <a:p>
            <a:r>
              <a:rPr lang="en-GB" sz="1800" b="1" dirty="0" err="1">
                <a:latin typeface="Arial" panose="020B0604020202020204" pitchFamily="34" charset="0"/>
                <a:cs typeface="Arial" panose="020B0604020202020204" pitchFamily="34" charset="0"/>
              </a:rPr>
              <a:t>Fuite</a:t>
            </a:r>
            <a:endParaRPr lang="en-GB" sz="1800" b="1" dirty="0">
              <a:latin typeface="Arial" panose="020B0604020202020204" pitchFamily="34" charset="0"/>
              <a:cs typeface="Arial" panose="020B0604020202020204" pitchFamily="34" charset="0"/>
            </a:endParaRPr>
          </a:p>
          <a:p>
            <a:r>
              <a:rPr lang="en-GB" sz="1800" dirty="0">
                <a:latin typeface="Arial" panose="020B0604020202020204" pitchFamily="34" charset="0"/>
                <a:cs typeface="Arial" panose="020B0604020202020204" pitchFamily="34" charset="0"/>
              </a:rPr>
              <a:t>Ils peuvent manquer des réunions, les quitter plus tôt que prévu, essayer d'éviter de s'engager.</a:t>
            </a:r>
            <a:endParaRPr lang="en-US" sz="18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7B1CA238-11DF-8C46-20CF-6F942164F286}"/>
              </a:ext>
            </a:extLst>
          </p:cNvPr>
          <p:cNvSpPr txBox="1"/>
          <p:nvPr/>
        </p:nvSpPr>
        <p:spPr>
          <a:xfrm>
            <a:off x="643774" y="3666753"/>
            <a:ext cx="3280574" cy="1754326"/>
          </a:xfrm>
          <a:prstGeom prst="rect">
            <a:avLst/>
          </a:prstGeom>
          <a:noFill/>
        </p:spPr>
        <p:txBody>
          <a:bodyPr wrap="square">
            <a:spAutoFit/>
          </a:bodyPr>
          <a:lstStyle/>
          <a:p>
            <a:r>
              <a:rPr lang="en-GB" sz="1800" b="1" dirty="0">
                <a:latin typeface="Arial" panose="020B0604020202020204" pitchFamily="34" charset="0"/>
                <a:cs typeface="Arial" panose="020B0604020202020204" pitchFamily="34" charset="0"/>
              </a:rPr>
              <a:t>Refus</a:t>
            </a:r>
          </a:p>
          <a:p>
            <a:r>
              <a:rPr lang="en-GB" sz="1800" dirty="0">
                <a:latin typeface="Arial" panose="020B0604020202020204" pitchFamily="34" charset="0"/>
                <a:cs typeface="Arial" panose="020B0604020202020204" pitchFamily="34" charset="0"/>
              </a:rPr>
              <a:t>L'aidant refuse de s'engager avec le </a:t>
            </a:r>
            <a:r>
              <a:rPr lang="en-GB" sz="1800" dirty="0" err="1">
                <a:latin typeface="Arial" panose="020B0604020202020204" pitchFamily="34" charset="0"/>
                <a:cs typeface="Arial" panose="020B0604020202020204" pitchFamily="34" charset="0"/>
              </a:rPr>
              <a:t>gestionnaire</a:t>
            </a:r>
            <a:r>
              <a:rPr lang="en-GB" sz="1800" dirty="0">
                <a:latin typeface="Arial" panose="020B0604020202020204" pitchFamily="34" charset="0"/>
                <a:cs typeface="Arial" panose="020B0604020202020204" pitchFamily="34" charset="0"/>
              </a:rPr>
              <a:t> de </a:t>
            </a:r>
            <a:r>
              <a:rPr lang="en-GB" sz="1800" dirty="0" err="1">
                <a:latin typeface="Arial" panose="020B0604020202020204" pitchFamily="34" charset="0"/>
                <a:cs typeface="Arial" panose="020B0604020202020204" pitchFamily="34" charset="0"/>
              </a:rPr>
              <a:t>cas</a:t>
            </a:r>
            <a:r>
              <a:rPr lang="en-GB" sz="1800" dirty="0">
                <a:latin typeface="Arial" panose="020B0604020202020204" pitchFamily="34" charset="0"/>
                <a:cs typeface="Arial" panose="020B0604020202020204" pitchFamily="34" charset="0"/>
              </a:rPr>
              <a:t> ou le service. Il peut refuser de se réunir ou ne pas répondre aux appels téléphoniques, etc.  </a:t>
            </a:r>
            <a:endParaRPr lang="en-US" sz="180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FC3E1C1A-9CA8-19BA-4360-5FD89D80151E}"/>
              </a:ext>
            </a:extLst>
          </p:cNvPr>
          <p:cNvSpPr txBox="1"/>
          <p:nvPr/>
        </p:nvSpPr>
        <p:spPr>
          <a:xfrm>
            <a:off x="4521048" y="3666753"/>
            <a:ext cx="3280574" cy="2308324"/>
          </a:xfrm>
          <a:prstGeom prst="rect">
            <a:avLst/>
          </a:prstGeom>
          <a:noFill/>
        </p:spPr>
        <p:txBody>
          <a:bodyPr wrap="square">
            <a:spAutoFit/>
          </a:bodyPr>
          <a:lstStyle/>
          <a:p>
            <a:r>
              <a:rPr lang="en-GB" sz="1800" b="1" dirty="0">
                <a:latin typeface="Arial" panose="020B0604020202020204" pitchFamily="34" charset="0"/>
                <a:cs typeface="Arial" panose="020B0604020202020204" pitchFamily="34" charset="0"/>
              </a:rPr>
              <a:t>Confrontation</a:t>
            </a:r>
          </a:p>
          <a:p>
            <a:r>
              <a:rPr lang="en-GB" sz="1800" dirty="0">
                <a:latin typeface="Arial" panose="020B0604020202020204" pitchFamily="34" charset="0"/>
                <a:cs typeface="Arial" panose="020B0604020202020204" pitchFamily="34" charset="0"/>
              </a:rPr>
              <a:t>Conteste </a:t>
            </a:r>
            <a:r>
              <a:rPr lang="en-GB" sz="1800" dirty="0" err="1">
                <a:latin typeface="Arial" panose="020B0604020202020204" pitchFamily="34" charset="0"/>
                <a:cs typeface="Arial" panose="020B0604020202020204" pitchFamily="34" charset="0"/>
              </a:rPr>
              <a:t>directement</a:t>
            </a:r>
            <a:r>
              <a:rPr lang="en-GB" sz="1800" dirty="0">
                <a:latin typeface="Arial" panose="020B0604020202020204" pitchFamily="34" charset="0"/>
                <a:cs typeface="Arial" panose="020B0604020202020204" pitchFamily="34" charset="0"/>
              </a:rPr>
              <a:t> le </a:t>
            </a:r>
            <a:r>
              <a:rPr lang="en-GB" sz="1800" dirty="0" err="1">
                <a:latin typeface="Arial" panose="020B0604020202020204" pitchFamily="34" charset="0"/>
                <a:cs typeface="Arial" panose="020B0604020202020204" pitchFamily="34" charset="0"/>
              </a:rPr>
              <a:t>gestionnaire</a:t>
            </a:r>
            <a:r>
              <a:rPr lang="en-GB" sz="1800" dirty="0">
                <a:latin typeface="Arial" panose="020B0604020202020204" pitchFamily="34" charset="0"/>
                <a:cs typeface="Arial" panose="020B0604020202020204" pitchFamily="34" charset="0"/>
              </a:rPr>
              <a:t> de </a:t>
            </a:r>
            <a:r>
              <a:rPr lang="en-GB" sz="1800" dirty="0" err="1">
                <a:latin typeface="Arial" panose="020B0604020202020204" pitchFamily="34" charset="0"/>
                <a:cs typeface="Arial" panose="020B0604020202020204" pitchFamily="34" charset="0"/>
              </a:rPr>
              <a:t>cas</a:t>
            </a:r>
            <a:r>
              <a:rPr lang="en-GB" sz="1800" dirty="0">
                <a:latin typeface="Arial" panose="020B0604020202020204" pitchFamily="34" charset="0"/>
                <a:cs typeface="Arial" panose="020B0604020202020204" pitchFamily="34" charset="0"/>
              </a:rPr>
              <a:t>, peut provoquer des disputes et, dans les cas extrêmes, peut menacer ou tenter de commettre des actes de violence. </a:t>
            </a:r>
            <a:endParaRPr lang="en-US" sz="1800" dirty="0">
              <a:latin typeface="Arial" panose="020B0604020202020204" pitchFamily="34" charset="0"/>
              <a:cs typeface="Arial" panose="020B0604020202020204" pitchFamily="34" charset="0"/>
            </a:endParaRPr>
          </a:p>
        </p:txBody>
      </p:sp>
      <p:grpSp>
        <p:nvGrpSpPr>
          <p:cNvPr id="34" name="Group 33">
            <a:extLst>
              <a:ext uri="{FF2B5EF4-FFF2-40B4-BE49-F238E27FC236}">
                <a16:creationId xmlns:a16="http://schemas.microsoft.com/office/drawing/2014/main" id="{05E63BA4-112B-C3B4-5459-C9D41D9FA8E3}"/>
              </a:ext>
            </a:extLst>
          </p:cNvPr>
          <p:cNvGrpSpPr/>
          <p:nvPr/>
        </p:nvGrpSpPr>
        <p:grpSpPr>
          <a:xfrm>
            <a:off x="8726742" y="3429000"/>
            <a:ext cx="1743138" cy="2185079"/>
            <a:chOff x="8970582" y="3666753"/>
            <a:chExt cx="1474663" cy="1848537"/>
          </a:xfrm>
        </p:grpSpPr>
        <p:grpSp>
          <p:nvGrpSpPr>
            <p:cNvPr id="13" name="Group 12">
              <a:extLst>
                <a:ext uri="{FF2B5EF4-FFF2-40B4-BE49-F238E27FC236}">
                  <a16:creationId xmlns:a16="http://schemas.microsoft.com/office/drawing/2014/main" id="{EC7B7970-C2BE-87FA-465A-4F11B594F79B}"/>
                </a:ext>
              </a:extLst>
            </p:cNvPr>
            <p:cNvGrpSpPr/>
            <p:nvPr/>
          </p:nvGrpSpPr>
          <p:grpSpPr>
            <a:xfrm>
              <a:off x="8970582" y="3666753"/>
              <a:ext cx="1465883" cy="1848537"/>
              <a:chOff x="3269971" y="2733590"/>
              <a:chExt cx="648257" cy="817478"/>
            </a:xfrm>
            <a:solidFill>
              <a:schemeClr val="accent3">
                <a:lumMod val="60000"/>
                <a:lumOff val="40000"/>
              </a:schemeClr>
            </a:solidFill>
          </p:grpSpPr>
          <p:grpSp>
            <p:nvGrpSpPr>
              <p:cNvPr id="22" name="Group 21">
                <a:extLst>
                  <a:ext uri="{FF2B5EF4-FFF2-40B4-BE49-F238E27FC236}">
                    <a16:creationId xmlns:a16="http://schemas.microsoft.com/office/drawing/2014/main" id="{D9A6FE5E-9EC7-7E46-6A35-7D691F21EC22}"/>
                  </a:ext>
                </a:extLst>
              </p:cNvPr>
              <p:cNvGrpSpPr/>
              <p:nvPr/>
            </p:nvGrpSpPr>
            <p:grpSpPr>
              <a:xfrm>
                <a:off x="3664779" y="2733590"/>
                <a:ext cx="253449" cy="817478"/>
                <a:chOff x="4045582" y="1684320"/>
                <a:chExt cx="350098" cy="1129211"/>
              </a:xfrm>
              <a:grpFill/>
            </p:grpSpPr>
            <p:sp>
              <p:nvSpPr>
                <p:cNvPr id="28" name="Round Same Side Corner Rectangle 21">
                  <a:extLst>
                    <a:ext uri="{FF2B5EF4-FFF2-40B4-BE49-F238E27FC236}">
                      <a16:creationId xmlns:a16="http://schemas.microsoft.com/office/drawing/2014/main" id="{5E731003-3ADC-516F-7F1D-2CDD36CFA861}"/>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Oval 28">
                  <a:extLst>
                    <a:ext uri="{FF2B5EF4-FFF2-40B4-BE49-F238E27FC236}">
                      <a16:creationId xmlns:a16="http://schemas.microsoft.com/office/drawing/2014/main" id="{37EF5A9D-92E1-07C0-34D9-62010DEC6EFC}"/>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3" name="Group 22">
                <a:extLst>
                  <a:ext uri="{FF2B5EF4-FFF2-40B4-BE49-F238E27FC236}">
                    <a16:creationId xmlns:a16="http://schemas.microsoft.com/office/drawing/2014/main" id="{2B8E89AB-4C8B-C22A-FF64-537352F7D65D}"/>
                  </a:ext>
                </a:extLst>
              </p:cNvPr>
              <p:cNvGrpSpPr/>
              <p:nvPr/>
            </p:nvGrpSpPr>
            <p:grpSpPr>
              <a:xfrm>
                <a:off x="3269971" y="2733590"/>
                <a:ext cx="363228" cy="817478"/>
                <a:chOff x="3000654" y="1516217"/>
                <a:chExt cx="245039" cy="551483"/>
              </a:xfrm>
              <a:grpFill/>
            </p:grpSpPr>
            <p:grpSp>
              <p:nvGrpSpPr>
                <p:cNvPr id="24" name="Group 23">
                  <a:extLst>
                    <a:ext uri="{FF2B5EF4-FFF2-40B4-BE49-F238E27FC236}">
                      <a16:creationId xmlns:a16="http://schemas.microsoft.com/office/drawing/2014/main" id="{CFA89F14-1499-2F88-D690-3B880875CD13}"/>
                    </a:ext>
                  </a:extLst>
                </p:cNvPr>
                <p:cNvGrpSpPr/>
                <p:nvPr/>
              </p:nvGrpSpPr>
              <p:grpSpPr>
                <a:xfrm>
                  <a:off x="3036509" y="1516217"/>
                  <a:ext cx="172158" cy="551483"/>
                  <a:chOff x="4043172" y="1684320"/>
                  <a:chExt cx="352508" cy="1129211"/>
                </a:xfrm>
                <a:grpFill/>
              </p:grpSpPr>
              <p:sp>
                <p:nvSpPr>
                  <p:cNvPr id="26" name="Round Same Side Corner Rectangle 21">
                    <a:extLst>
                      <a:ext uri="{FF2B5EF4-FFF2-40B4-BE49-F238E27FC236}">
                        <a16:creationId xmlns:a16="http://schemas.microsoft.com/office/drawing/2014/main" id="{9AC3C52A-97F1-86C8-C54F-5388B902E3CB}"/>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a:extLst>
                      <a:ext uri="{FF2B5EF4-FFF2-40B4-BE49-F238E27FC236}">
                        <a16:creationId xmlns:a16="http://schemas.microsoft.com/office/drawing/2014/main" id="{19EFEB30-C1CA-6FE4-FBF9-DD77DDB7DCB2}"/>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5" name="Flowchart: Manual Operation 24">
                  <a:extLst>
                    <a:ext uri="{FF2B5EF4-FFF2-40B4-BE49-F238E27FC236}">
                      <a16:creationId xmlns:a16="http://schemas.microsoft.com/office/drawing/2014/main" id="{34389FE8-2B1B-7A8D-915F-0D1466F3DF3B}"/>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pic>
          <p:nvPicPr>
            <p:cNvPr id="33" name="Graphic 32" descr="Stop with solid fill">
              <a:extLst>
                <a:ext uri="{FF2B5EF4-FFF2-40B4-BE49-F238E27FC236}">
                  <a16:creationId xmlns:a16="http://schemas.microsoft.com/office/drawing/2014/main" id="{6216563E-C771-D34A-69A2-F099FDDA074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045070" y="3937075"/>
              <a:ext cx="1400175" cy="1400175"/>
            </a:xfrm>
            <a:prstGeom prst="rect">
              <a:avLst/>
            </a:prstGeom>
          </p:spPr>
        </p:pic>
      </p:grpSp>
    </p:spTree>
    <p:extLst>
      <p:ext uri="{BB962C8B-B14F-4D97-AF65-F5344CB8AC3E}">
        <p14:creationId xmlns:p14="http://schemas.microsoft.com/office/powerpoint/2010/main" val="36714390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Title 72">
            <a:extLst>
              <a:ext uri="{FF2B5EF4-FFF2-40B4-BE49-F238E27FC236}">
                <a16:creationId xmlns:a16="http://schemas.microsoft.com/office/drawing/2014/main" id="{F0EA9739-A998-31AE-8207-E3912A4F8DE2}"/>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Diapositive supplémentaire pour les notes de l'animateur</a:t>
            </a:r>
            <a:endParaRPr lang="en-CA" sz="5400" b="1" dirty="0">
              <a:solidFill>
                <a:schemeClr val="bg1">
                  <a:lumMod val="75000"/>
                </a:schemeClr>
              </a:solidFill>
            </a:endParaRPr>
          </a:p>
        </p:txBody>
      </p:sp>
    </p:spTree>
    <p:extLst>
      <p:ext uri="{BB962C8B-B14F-4D97-AF65-F5344CB8AC3E}">
        <p14:creationId xmlns:p14="http://schemas.microsoft.com/office/powerpoint/2010/main" val="25333677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5994B-52B2-F3FC-A69B-EB180DFD5956}"/>
              </a:ext>
            </a:extLst>
          </p:cNvPr>
          <p:cNvSpPr>
            <a:spLocks noGrp="1"/>
          </p:cNvSpPr>
          <p:nvPr>
            <p:ph type="title"/>
          </p:nvPr>
        </p:nvSpPr>
        <p:spPr/>
        <p:txBody>
          <a:bodyPr/>
          <a:lstStyle/>
          <a:p>
            <a:r>
              <a:rPr lang="en-GB" dirty="0">
                <a:highlight>
                  <a:srgbClr val="FFFF00"/>
                </a:highlight>
              </a:rPr>
              <a:t>Scénarios réels de non-engagement </a:t>
            </a:r>
            <a:endParaRPr lang="en-US" dirty="0">
              <a:highlight>
                <a:srgbClr val="FFFF00"/>
              </a:highlight>
            </a:endParaRPr>
          </a:p>
        </p:txBody>
      </p:sp>
      <p:grpSp>
        <p:nvGrpSpPr>
          <p:cNvPr id="12" name="Group 11">
            <a:extLst>
              <a:ext uri="{FF2B5EF4-FFF2-40B4-BE49-F238E27FC236}">
                <a16:creationId xmlns:a16="http://schemas.microsoft.com/office/drawing/2014/main" id="{5FF8836B-1440-5817-274E-CE67380848FE}"/>
              </a:ext>
            </a:extLst>
          </p:cNvPr>
          <p:cNvGrpSpPr/>
          <p:nvPr/>
        </p:nvGrpSpPr>
        <p:grpSpPr>
          <a:xfrm>
            <a:off x="10228983" y="337468"/>
            <a:ext cx="1587872" cy="1368854"/>
            <a:chOff x="10228983" y="337468"/>
            <a:chExt cx="1587872" cy="1368854"/>
          </a:xfrm>
        </p:grpSpPr>
        <p:sp>
          <p:nvSpPr>
            <p:cNvPr id="13" name="Hexagon 12">
              <a:extLst>
                <a:ext uri="{FF2B5EF4-FFF2-40B4-BE49-F238E27FC236}">
                  <a16:creationId xmlns:a16="http://schemas.microsoft.com/office/drawing/2014/main" id="{E42E0F20-727D-5005-7AFC-2FC995E770B2}"/>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4" name="Group 13">
              <a:extLst>
                <a:ext uri="{FF2B5EF4-FFF2-40B4-BE49-F238E27FC236}">
                  <a16:creationId xmlns:a16="http://schemas.microsoft.com/office/drawing/2014/main" id="{4767B006-7CDE-204F-F3DA-166CDF17015D}"/>
                </a:ext>
              </a:extLst>
            </p:cNvPr>
            <p:cNvGrpSpPr/>
            <p:nvPr/>
          </p:nvGrpSpPr>
          <p:grpSpPr>
            <a:xfrm>
              <a:off x="10621771" y="762700"/>
              <a:ext cx="562136" cy="634675"/>
              <a:chOff x="760175" y="830142"/>
              <a:chExt cx="867619" cy="979579"/>
            </a:xfrm>
          </p:grpSpPr>
          <p:sp>
            <p:nvSpPr>
              <p:cNvPr id="18" name="Rectangle 17">
                <a:extLst>
                  <a:ext uri="{FF2B5EF4-FFF2-40B4-BE49-F238E27FC236}">
                    <a16:creationId xmlns:a16="http://schemas.microsoft.com/office/drawing/2014/main" id="{0615A843-9746-BA83-6563-CC84675CC5E9}"/>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20</a:t>
                </a:r>
              </a:p>
            </p:txBody>
          </p:sp>
          <p:sp>
            <p:nvSpPr>
              <p:cNvPr id="19" name="Rectangle 18">
                <a:extLst>
                  <a:ext uri="{FF2B5EF4-FFF2-40B4-BE49-F238E27FC236}">
                    <a16:creationId xmlns:a16="http://schemas.microsoft.com/office/drawing/2014/main" id="{05C13905-F4F8-C192-AB0D-B9C4C1627855}"/>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5" name="Group 14">
              <a:extLst>
                <a:ext uri="{FF2B5EF4-FFF2-40B4-BE49-F238E27FC236}">
                  <a16:creationId xmlns:a16="http://schemas.microsoft.com/office/drawing/2014/main" id="{B3EBB0B0-C6EE-FE28-5418-F4F711EF4E54}"/>
                </a:ext>
              </a:extLst>
            </p:cNvPr>
            <p:cNvGrpSpPr/>
            <p:nvPr/>
          </p:nvGrpSpPr>
          <p:grpSpPr>
            <a:xfrm>
              <a:off x="11325415" y="762701"/>
              <a:ext cx="182192" cy="634674"/>
              <a:chOff x="2121762" y="2323619"/>
              <a:chExt cx="200378" cy="825210"/>
            </a:xfrm>
          </p:grpSpPr>
          <p:sp>
            <p:nvSpPr>
              <p:cNvPr id="16" name="Isosceles Triangle 15">
                <a:extLst>
                  <a:ext uri="{FF2B5EF4-FFF2-40B4-BE49-F238E27FC236}">
                    <a16:creationId xmlns:a16="http://schemas.microsoft.com/office/drawing/2014/main" id="{A0F6FEE9-D412-EEC9-D483-724173231321}"/>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7A30B962-366A-1376-3BC0-4FC28A3E7D0D}"/>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4" name="Rectangle: Rounded Corners 3">
            <a:extLst>
              <a:ext uri="{FF2B5EF4-FFF2-40B4-BE49-F238E27FC236}">
                <a16:creationId xmlns:a16="http://schemas.microsoft.com/office/drawing/2014/main" id="{A1F981CB-81AF-DA84-4A2D-D94C489AD2B6}"/>
              </a:ext>
            </a:extLst>
          </p:cNvPr>
          <p:cNvSpPr/>
          <p:nvPr/>
        </p:nvSpPr>
        <p:spPr>
          <a:xfrm>
            <a:off x="4607925" y="1846384"/>
            <a:ext cx="5673969" cy="3663462"/>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AutoNum type="arabicPeriod"/>
            </a:pPr>
            <a:r>
              <a:rPr lang="en-GB" sz="2400" dirty="0">
                <a:solidFill>
                  <a:schemeClr val="tx1"/>
                </a:solidFill>
                <a:latin typeface="Arial" panose="020B0604020202020204" pitchFamily="34" charset="0"/>
                <a:cs typeface="Arial" panose="020B0604020202020204" pitchFamily="34" charset="0"/>
              </a:rPr>
              <a:t>De </a:t>
            </a:r>
            <a:r>
              <a:rPr lang="en-GB" sz="2400" dirty="0" err="1">
                <a:solidFill>
                  <a:schemeClr val="tx1"/>
                </a:solidFill>
                <a:latin typeface="Arial" panose="020B0604020202020204" pitchFamily="34" charset="0"/>
                <a:cs typeface="Arial" panose="020B0604020202020204" pitchFamily="34" charset="0"/>
              </a:rPr>
              <a:t>quel</a:t>
            </a:r>
            <a:r>
              <a:rPr lang="en-GB" sz="2400" dirty="0">
                <a:solidFill>
                  <a:schemeClr val="tx1"/>
                </a:solidFill>
                <a:latin typeface="Arial" panose="020B0604020202020204" pitchFamily="34" charset="0"/>
                <a:cs typeface="Arial" panose="020B0604020202020204" pitchFamily="34" charset="0"/>
              </a:rPr>
              <a:t>(s) type(s) de non-engagement </a:t>
            </a:r>
            <a:r>
              <a:rPr lang="en-GB" sz="2400" dirty="0" err="1">
                <a:solidFill>
                  <a:schemeClr val="tx1"/>
                </a:solidFill>
                <a:latin typeface="Arial" panose="020B0604020202020204" pitchFamily="34" charset="0"/>
                <a:cs typeface="Arial" panose="020B0604020202020204" pitchFamily="34" charset="0"/>
              </a:rPr>
              <a:t>s'agit</a:t>
            </a:r>
            <a:r>
              <a:rPr lang="en-GB" sz="2400" dirty="0">
                <a:solidFill>
                  <a:schemeClr val="tx1"/>
                </a:solidFill>
                <a:latin typeface="Arial" panose="020B0604020202020204" pitchFamily="34" charset="0"/>
                <a:cs typeface="Arial" panose="020B0604020202020204" pitchFamily="34" charset="0"/>
              </a:rPr>
              <a:t>-il ? </a:t>
            </a:r>
          </a:p>
          <a:p>
            <a:pPr marL="342900" indent="-342900">
              <a:buAutoNum type="arabicPeriod"/>
            </a:pPr>
            <a:endParaRPr lang="en-GB" sz="2400" dirty="0">
              <a:solidFill>
                <a:schemeClr val="tx1"/>
              </a:solidFill>
              <a:latin typeface="Arial" panose="020B0604020202020204" pitchFamily="34" charset="0"/>
              <a:cs typeface="Arial" panose="020B0604020202020204" pitchFamily="34" charset="0"/>
            </a:endParaRPr>
          </a:p>
          <a:p>
            <a:pPr marL="342900" indent="-342900">
              <a:buAutoNum type="arabicPeriod"/>
            </a:pPr>
            <a:r>
              <a:rPr lang="en-US" sz="2400" dirty="0" err="1">
                <a:solidFill>
                  <a:schemeClr val="tx1"/>
                </a:solidFill>
                <a:latin typeface="Arial" panose="020B0604020202020204" pitchFamily="34" charset="0"/>
                <a:cs typeface="Arial" panose="020B0604020202020204" pitchFamily="34" charset="0"/>
              </a:rPr>
              <a:t>Quelles</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sont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selon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vous</a:t>
            </a:r>
            <a:r>
              <a:rPr lang="en-US" sz="2400" dirty="0">
                <a:solidFill>
                  <a:schemeClr val="tx1"/>
                </a:solidFill>
                <a:latin typeface="Arial" panose="020B0604020202020204" pitchFamily="34" charset="0"/>
                <a:cs typeface="Arial" panose="020B0604020202020204" pitchFamily="34" charset="0"/>
              </a:rPr>
              <a:t>, les raisons de </a:t>
            </a:r>
            <a:r>
              <a:rPr lang="en-US" sz="2400" dirty="0" err="1">
                <a:solidFill>
                  <a:schemeClr val="tx1"/>
                </a:solidFill>
                <a:latin typeface="Arial" panose="020B0604020202020204" pitchFamily="34" charset="0"/>
                <a:cs typeface="Arial" panose="020B0604020202020204" pitchFamily="34" charset="0"/>
              </a:rPr>
              <a:t>leur</a:t>
            </a:r>
            <a:r>
              <a:rPr lang="en-US" sz="2400" dirty="0">
                <a:solidFill>
                  <a:schemeClr val="tx1"/>
                </a:solidFill>
                <a:latin typeface="Arial" panose="020B0604020202020204" pitchFamily="34" charset="0"/>
                <a:cs typeface="Arial" panose="020B0604020202020204" pitchFamily="34" charset="0"/>
              </a:rPr>
              <a:t> non-engagement ? </a:t>
            </a:r>
          </a:p>
          <a:p>
            <a:pPr marL="342900" indent="-342900">
              <a:buAutoNum type="arabicPeriod"/>
            </a:pPr>
            <a:endParaRPr lang="en-US" sz="2400" dirty="0">
              <a:solidFill>
                <a:schemeClr val="tx1"/>
              </a:solidFill>
              <a:latin typeface="Arial" panose="020B0604020202020204" pitchFamily="34" charset="0"/>
              <a:cs typeface="Arial" panose="020B0604020202020204" pitchFamily="34" charset="0"/>
            </a:endParaRPr>
          </a:p>
          <a:p>
            <a:pPr marL="342900" indent="-342900">
              <a:buAutoNum type="arabicPeriod"/>
            </a:pPr>
            <a:r>
              <a:rPr lang="en-US" sz="2400" dirty="0">
                <a:solidFill>
                  <a:schemeClr val="tx1"/>
                </a:solidFill>
                <a:latin typeface="Arial" panose="020B0604020202020204" pitchFamily="34" charset="0"/>
                <a:cs typeface="Arial" panose="020B0604020202020204" pitchFamily="34" charset="0"/>
              </a:rPr>
              <a:t>Que </a:t>
            </a:r>
            <a:r>
              <a:rPr lang="en-US" sz="2400" dirty="0" err="1">
                <a:solidFill>
                  <a:schemeClr val="tx1"/>
                </a:solidFill>
                <a:latin typeface="Arial" panose="020B0604020202020204" pitchFamily="34" charset="0"/>
                <a:cs typeface="Arial" panose="020B0604020202020204" pitchFamily="34" charset="0"/>
              </a:rPr>
              <a:t>pourrait</a:t>
            </a:r>
            <a:r>
              <a:rPr lang="en-US" sz="2400" dirty="0">
                <a:solidFill>
                  <a:schemeClr val="tx1"/>
                </a:solidFill>
                <a:latin typeface="Arial" panose="020B0604020202020204" pitchFamily="34" charset="0"/>
                <a:cs typeface="Arial" panose="020B0604020202020204" pitchFamily="34" charset="0"/>
              </a:rPr>
              <a:t> faire le </a:t>
            </a:r>
            <a:r>
              <a:rPr lang="en-US" sz="2400" dirty="0" err="1">
                <a:solidFill>
                  <a:schemeClr val="tx1"/>
                </a:solidFill>
                <a:latin typeface="Arial" panose="020B0604020202020204" pitchFamily="34" charset="0"/>
                <a:cs typeface="Arial" panose="020B0604020202020204" pitchFamily="34" charset="0"/>
              </a:rPr>
              <a:t>gestionnaire</a:t>
            </a:r>
            <a:r>
              <a:rPr lang="en-US" sz="2400" dirty="0">
                <a:solidFill>
                  <a:schemeClr val="tx1"/>
                </a:solidFill>
                <a:latin typeface="Arial" panose="020B0604020202020204" pitchFamily="34" charset="0"/>
                <a:cs typeface="Arial" panose="020B0604020202020204" pitchFamily="34" charset="0"/>
              </a:rPr>
              <a:t> de </a:t>
            </a:r>
            <a:r>
              <a:rPr lang="en-US" sz="2400" dirty="0" err="1">
                <a:solidFill>
                  <a:schemeClr val="tx1"/>
                </a:solidFill>
                <a:latin typeface="Arial" panose="020B0604020202020204" pitchFamily="34" charset="0"/>
                <a:cs typeface="Arial" panose="020B0604020202020204" pitchFamily="34" charset="0"/>
              </a:rPr>
              <a:t>cas</a:t>
            </a:r>
            <a:r>
              <a:rPr lang="en-US" sz="2400" dirty="0">
                <a:solidFill>
                  <a:schemeClr val="tx1"/>
                </a:solidFill>
                <a:latin typeface="Arial" panose="020B0604020202020204" pitchFamily="34" charset="0"/>
                <a:cs typeface="Arial" panose="020B0604020202020204" pitchFamily="34" charset="0"/>
              </a:rPr>
              <a:t> pour </a:t>
            </a:r>
            <a:r>
              <a:rPr lang="en-US" sz="2400" dirty="0" err="1">
                <a:solidFill>
                  <a:schemeClr val="tx1"/>
                </a:solidFill>
                <a:latin typeface="Arial" panose="020B0604020202020204" pitchFamily="34" charset="0"/>
                <a:cs typeface="Arial" panose="020B0604020202020204" pitchFamily="34" charset="0"/>
              </a:rPr>
              <a:t>améliorer</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l'engagement</a:t>
            </a:r>
            <a:r>
              <a:rPr lang="en-US" sz="2400" dirty="0">
                <a:solidFill>
                  <a:schemeClr val="tx1"/>
                </a:solidFill>
                <a:latin typeface="Arial" panose="020B0604020202020204" pitchFamily="34" charset="0"/>
                <a:cs typeface="Arial" panose="020B0604020202020204" pitchFamily="34" charset="0"/>
              </a:rPr>
              <a:t> ?</a:t>
            </a:r>
          </a:p>
        </p:txBody>
      </p:sp>
      <p:grpSp>
        <p:nvGrpSpPr>
          <p:cNvPr id="5" name="Group 4">
            <a:extLst>
              <a:ext uri="{FF2B5EF4-FFF2-40B4-BE49-F238E27FC236}">
                <a16:creationId xmlns:a16="http://schemas.microsoft.com/office/drawing/2014/main" id="{52B857E1-BFB0-ED96-1457-C9D143C59789}"/>
              </a:ext>
            </a:extLst>
          </p:cNvPr>
          <p:cNvGrpSpPr/>
          <p:nvPr/>
        </p:nvGrpSpPr>
        <p:grpSpPr>
          <a:xfrm>
            <a:off x="1554035" y="2657795"/>
            <a:ext cx="2364473" cy="2269239"/>
            <a:chOff x="1744894" y="2192954"/>
            <a:chExt cx="2564275" cy="2460995"/>
          </a:xfrm>
        </p:grpSpPr>
        <p:grpSp>
          <p:nvGrpSpPr>
            <p:cNvPr id="6" name="Group 5">
              <a:extLst>
                <a:ext uri="{FF2B5EF4-FFF2-40B4-BE49-F238E27FC236}">
                  <a16:creationId xmlns:a16="http://schemas.microsoft.com/office/drawing/2014/main" id="{4AA580FE-4FC1-1A5D-6A6C-ED39876091DA}"/>
                </a:ext>
              </a:extLst>
            </p:cNvPr>
            <p:cNvGrpSpPr/>
            <p:nvPr/>
          </p:nvGrpSpPr>
          <p:grpSpPr>
            <a:xfrm>
              <a:off x="1744894" y="2192954"/>
              <a:ext cx="2564275" cy="2460995"/>
              <a:chOff x="1459832" y="2812046"/>
              <a:chExt cx="1953652" cy="1874967"/>
            </a:xfrm>
          </p:grpSpPr>
          <p:sp>
            <p:nvSpPr>
              <p:cNvPr id="10" name="Rectangle: Single Corner Snipped 9">
                <a:extLst>
                  <a:ext uri="{FF2B5EF4-FFF2-40B4-BE49-F238E27FC236}">
                    <a16:creationId xmlns:a16="http://schemas.microsoft.com/office/drawing/2014/main" id="{BEA6B41F-FE4B-6478-0E4E-007105781DEE}"/>
                  </a:ext>
                </a:extLst>
              </p:cNvPr>
              <p:cNvSpPr/>
              <p:nvPr/>
            </p:nvSpPr>
            <p:spPr>
              <a:xfrm rot="20978324">
                <a:off x="1459832" y="2999874"/>
                <a:ext cx="1283368" cy="1556084"/>
              </a:xfrm>
              <a:prstGeom prst="snip1Rect">
                <a:avLst/>
              </a:prstGeom>
              <a:solidFill>
                <a:schemeClr val="accent3">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Rectangle: Single Corner Snipped 10">
                <a:extLst>
                  <a:ext uri="{FF2B5EF4-FFF2-40B4-BE49-F238E27FC236}">
                    <a16:creationId xmlns:a16="http://schemas.microsoft.com/office/drawing/2014/main" id="{8593A1DD-5A95-EDD6-7E91-F05E4CCFC5AD}"/>
                  </a:ext>
                </a:extLst>
              </p:cNvPr>
              <p:cNvSpPr/>
              <p:nvPr/>
            </p:nvSpPr>
            <p:spPr>
              <a:xfrm>
                <a:off x="1871174" y="2812046"/>
                <a:ext cx="1283368" cy="1556084"/>
              </a:xfrm>
              <a:prstGeom prst="snip1Rect">
                <a:avLst/>
              </a:prstGeom>
              <a:solidFill>
                <a:schemeClr val="accent3">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Rectangle: Single Corner Snipped 19">
                <a:extLst>
                  <a:ext uri="{FF2B5EF4-FFF2-40B4-BE49-F238E27FC236}">
                    <a16:creationId xmlns:a16="http://schemas.microsoft.com/office/drawing/2014/main" id="{3C576B06-EC6D-E32D-99BD-93C0CD4F8C56}"/>
                  </a:ext>
                </a:extLst>
              </p:cNvPr>
              <p:cNvSpPr/>
              <p:nvPr/>
            </p:nvSpPr>
            <p:spPr>
              <a:xfrm rot="582585">
                <a:off x="2130116" y="3130929"/>
                <a:ext cx="1283368" cy="1556084"/>
              </a:xfrm>
              <a:prstGeom prst="snip1Rect">
                <a:avLst/>
              </a:prstGeom>
              <a:solidFill>
                <a:schemeClr val="accent3">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nvGrpSpPr>
            <p:cNvPr id="7" name="Group 6">
              <a:extLst>
                <a:ext uri="{FF2B5EF4-FFF2-40B4-BE49-F238E27FC236}">
                  <a16:creationId xmlns:a16="http://schemas.microsoft.com/office/drawing/2014/main" id="{C5A7CB9D-8248-D78F-6886-3039D13A1374}"/>
                </a:ext>
              </a:extLst>
            </p:cNvPr>
            <p:cNvGrpSpPr/>
            <p:nvPr/>
          </p:nvGrpSpPr>
          <p:grpSpPr>
            <a:xfrm rot="619501">
              <a:off x="3224746" y="3087487"/>
              <a:ext cx="506112" cy="1135915"/>
              <a:chOff x="5960196" y="3632825"/>
              <a:chExt cx="324376" cy="728028"/>
            </a:xfrm>
            <a:solidFill>
              <a:schemeClr val="bg1"/>
            </a:solidFill>
          </p:grpSpPr>
          <p:sp>
            <p:nvSpPr>
              <p:cNvPr id="8" name="Round Same Side Corner Rectangle 46">
                <a:extLst>
                  <a:ext uri="{FF2B5EF4-FFF2-40B4-BE49-F238E27FC236}">
                    <a16:creationId xmlns:a16="http://schemas.microsoft.com/office/drawing/2014/main" id="{8DAAA86D-5403-D08B-0802-AB90F403DC79}"/>
                  </a:ext>
                </a:extLst>
              </p:cNvPr>
              <p:cNvSpPr/>
              <p:nvPr/>
            </p:nvSpPr>
            <p:spPr>
              <a:xfrm>
                <a:off x="5962575" y="4012912"/>
                <a:ext cx="320731" cy="34794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Oval 8">
                <a:extLst>
                  <a:ext uri="{FF2B5EF4-FFF2-40B4-BE49-F238E27FC236}">
                    <a16:creationId xmlns:a16="http://schemas.microsoft.com/office/drawing/2014/main" id="{41A04A3D-1DC9-1FC2-0873-D30B5DFD7C6F}"/>
                  </a:ext>
                </a:extLst>
              </p:cNvPr>
              <p:cNvSpPr/>
              <p:nvPr/>
            </p:nvSpPr>
            <p:spPr>
              <a:xfrm>
                <a:off x="5960196" y="3632825"/>
                <a:ext cx="324376" cy="3243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14860203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34FB5-5A0F-3112-6E55-EDC8B8B740A3}"/>
              </a:ext>
            </a:extLst>
          </p:cNvPr>
          <p:cNvSpPr>
            <a:spLocks noGrp="1"/>
          </p:cNvSpPr>
          <p:nvPr>
            <p:ph type="title"/>
          </p:nvPr>
        </p:nvSpPr>
        <p:spPr/>
        <p:txBody>
          <a:bodyPr/>
          <a:lstStyle/>
          <a:p>
            <a:r>
              <a:rPr lang="en-GB" dirty="0">
                <a:highlight>
                  <a:srgbClr val="FFFF00"/>
                </a:highlight>
              </a:rPr>
              <a:t>Stratégies pour un engagement familial positif </a:t>
            </a:r>
            <a:endParaRPr lang="en-US" dirty="0">
              <a:highlight>
                <a:srgbClr val="FFFF00"/>
              </a:highlight>
            </a:endParaRPr>
          </a:p>
        </p:txBody>
      </p:sp>
      <p:sp>
        <p:nvSpPr>
          <p:cNvPr id="5" name="TextBox 4">
            <a:extLst>
              <a:ext uri="{FF2B5EF4-FFF2-40B4-BE49-F238E27FC236}">
                <a16:creationId xmlns:a16="http://schemas.microsoft.com/office/drawing/2014/main" id="{14A870C2-5FC6-3B28-3622-4F6E3594065C}"/>
              </a:ext>
            </a:extLst>
          </p:cNvPr>
          <p:cNvSpPr txBox="1"/>
          <p:nvPr/>
        </p:nvSpPr>
        <p:spPr>
          <a:xfrm>
            <a:off x="2264213" y="1594401"/>
            <a:ext cx="3685448" cy="3785652"/>
          </a:xfrm>
          <a:prstGeom prst="rect">
            <a:avLst/>
          </a:prstGeom>
          <a:noFill/>
        </p:spPr>
        <p:txBody>
          <a:bodyPr wrap="square">
            <a:spAutoFit/>
          </a:bodyPr>
          <a:lstStyle/>
          <a:p>
            <a:r>
              <a:rPr lang="en-GB" sz="2000" dirty="0">
                <a:latin typeface="Arial" panose="020B0604020202020204" pitchFamily="34" charset="0"/>
                <a:cs typeface="Arial" panose="020B0604020202020204" pitchFamily="34" charset="0"/>
              </a:rPr>
              <a:t>Établir la confiance </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S'engager de manière positive et respectueuse</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Fournir un soutien pratique dans la mesure du possible</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Valoriser l'engagement et les contributions des parents/responsables d'enfants</a:t>
            </a:r>
          </a:p>
        </p:txBody>
      </p:sp>
      <p:sp>
        <p:nvSpPr>
          <p:cNvPr id="9" name="TextBox 8">
            <a:extLst>
              <a:ext uri="{FF2B5EF4-FFF2-40B4-BE49-F238E27FC236}">
                <a16:creationId xmlns:a16="http://schemas.microsoft.com/office/drawing/2014/main" id="{2F54CDE1-60D8-E3A2-D245-5687328B3827}"/>
              </a:ext>
            </a:extLst>
          </p:cNvPr>
          <p:cNvSpPr txBox="1"/>
          <p:nvPr/>
        </p:nvSpPr>
        <p:spPr>
          <a:xfrm>
            <a:off x="7273297" y="1630200"/>
            <a:ext cx="4009228" cy="1569660"/>
          </a:xfrm>
          <a:prstGeom prst="rect">
            <a:avLst/>
          </a:prstGeom>
          <a:noFill/>
        </p:spPr>
        <p:txBody>
          <a:bodyPr wrap="square">
            <a:spAutoFit/>
          </a:bodyPr>
          <a:lstStyle/>
          <a:p>
            <a:r>
              <a:rPr lang="en-GB" sz="2400" dirty="0">
                <a:latin typeface="Arial" panose="020B0604020202020204" pitchFamily="34" charset="0"/>
                <a:cs typeface="Arial" panose="020B0604020202020204" pitchFamily="34" charset="0"/>
              </a:rPr>
              <a:t>Rechercher l'engagement </a:t>
            </a:r>
          </a:p>
          <a:p>
            <a:pPr marL="0" indent="0">
              <a:buFont typeface="Arial" panose="020B0604020202020204" pitchFamily="34" charset="0"/>
              <a:buNone/>
            </a:pPr>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Préparer les réunions de manière appropriée </a:t>
            </a:r>
          </a:p>
        </p:txBody>
      </p:sp>
      <p:sp>
        <p:nvSpPr>
          <p:cNvPr id="6" name="L-Shape 5">
            <a:extLst>
              <a:ext uri="{FF2B5EF4-FFF2-40B4-BE49-F238E27FC236}">
                <a16:creationId xmlns:a16="http://schemas.microsoft.com/office/drawing/2014/main" id="{97689A8F-5127-07E2-4BDB-E325715B08C1}"/>
              </a:ext>
            </a:extLst>
          </p:cNvPr>
          <p:cNvSpPr/>
          <p:nvPr/>
        </p:nvSpPr>
        <p:spPr>
          <a:xfrm rot="18361091">
            <a:off x="1483851" y="1571868"/>
            <a:ext cx="630274" cy="320762"/>
          </a:xfrm>
          <a:prstGeom prst="corner">
            <a:avLst>
              <a:gd name="adj1" fmla="val 42208"/>
              <a:gd name="adj2" fmla="val 4335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L-Shape 7">
            <a:extLst>
              <a:ext uri="{FF2B5EF4-FFF2-40B4-BE49-F238E27FC236}">
                <a16:creationId xmlns:a16="http://schemas.microsoft.com/office/drawing/2014/main" id="{92D30DB4-EC3D-086D-4ABD-E8494AFE9E98}"/>
              </a:ext>
            </a:extLst>
          </p:cNvPr>
          <p:cNvSpPr/>
          <p:nvPr/>
        </p:nvSpPr>
        <p:spPr>
          <a:xfrm rot="18361091">
            <a:off x="6507076" y="1571868"/>
            <a:ext cx="630274" cy="320762"/>
          </a:xfrm>
          <a:prstGeom prst="corner">
            <a:avLst>
              <a:gd name="adj1" fmla="val 42208"/>
              <a:gd name="adj2" fmla="val 4335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L-Shape 9">
            <a:extLst>
              <a:ext uri="{FF2B5EF4-FFF2-40B4-BE49-F238E27FC236}">
                <a16:creationId xmlns:a16="http://schemas.microsoft.com/office/drawing/2014/main" id="{26A5A102-5396-AC02-8468-A23200D5A184}"/>
              </a:ext>
            </a:extLst>
          </p:cNvPr>
          <p:cNvSpPr/>
          <p:nvPr/>
        </p:nvSpPr>
        <p:spPr>
          <a:xfrm rot="18361091">
            <a:off x="1483851" y="2575013"/>
            <a:ext cx="630274" cy="320762"/>
          </a:xfrm>
          <a:prstGeom prst="corner">
            <a:avLst>
              <a:gd name="adj1" fmla="val 42208"/>
              <a:gd name="adj2" fmla="val 4335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L-Shape 11">
            <a:extLst>
              <a:ext uri="{FF2B5EF4-FFF2-40B4-BE49-F238E27FC236}">
                <a16:creationId xmlns:a16="http://schemas.microsoft.com/office/drawing/2014/main" id="{9EC82D59-2600-0FE7-DE7D-267C77AE81B5}"/>
              </a:ext>
            </a:extLst>
          </p:cNvPr>
          <p:cNvSpPr/>
          <p:nvPr/>
        </p:nvSpPr>
        <p:spPr>
          <a:xfrm rot="18361091">
            <a:off x="1483851" y="3578156"/>
            <a:ext cx="630274" cy="320762"/>
          </a:xfrm>
          <a:prstGeom prst="corner">
            <a:avLst>
              <a:gd name="adj1" fmla="val 42208"/>
              <a:gd name="adj2" fmla="val 4335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L-Shape 13">
            <a:extLst>
              <a:ext uri="{FF2B5EF4-FFF2-40B4-BE49-F238E27FC236}">
                <a16:creationId xmlns:a16="http://schemas.microsoft.com/office/drawing/2014/main" id="{55AEE265-E952-6DCF-68BB-712422D8E12D}"/>
              </a:ext>
            </a:extLst>
          </p:cNvPr>
          <p:cNvSpPr/>
          <p:nvPr/>
        </p:nvSpPr>
        <p:spPr>
          <a:xfrm rot="18361091">
            <a:off x="6507076" y="2642410"/>
            <a:ext cx="630274" cy="320762"/>
          </a:xfrm>
          <a:prstGeom prst="corner">
            <a:avLst>
              <a:gd name="adj1" fmla="val 42208"/>
              <a:gd name="adj2" fmla="val 4335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L-Shape 16">
            <a:extLst>
              <a:ext uri="{FF2B5EF4-FFF2-40B4-BE49-F238E27FC236}">
                <a16:creationId xmlns:a16="http://schemas.microsoft.com/office/drawing/2014/main" id="{62EA811B-1AB7-2E7B-C1A5-A65C3A713C43}"/>
              </a:ext>
            </a:extLst>
          </p:cNvPr>
          <p:cNvSpPr/>
          <p:nvPr/>
        </p:nvSpPr>
        <p:spPr>
          <a:xfrm rot="18361091">
            <a:off x="1483851" y="4581298"/>
            <a:ext cx="630274" cy="320762"/>
          </a:xfrm>
          <a:prstGeom prst="corner">
            <a:avLst>
              <a:gd name="adj1" fmla="val 42208"/>
              <a:gd name="adj2" fmla="val 4335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1" name="Group 40">
            <a:extLst>
              <a:ext uri="{FF2B5EF4-FFF2-40B4-BE49-F238E27FC236}">
                <a16:creationId xmlns:a16="http://schemas.microsoft.com/office/drawing/2014/main" id="{65E21E1A-3967-CAC5-007C-6E3C009DE162}"/>
              </a:ext>
            </a:extLst>
          </p:cNvPr>
          <p:cNvGrpSpPr/>
          <p:nvPr/>
        </p:nvGrpSpPr>
        <p:grpSpPr>
          <a:xfrm>
            <a:off x="6559104" y="3856146"/>
            <a:ext cx="3877361" cy="1919418"/>
            <a:chOff x="7583119" y="4311302"/>
            <a:chExt cx="2769673" cy="1371077"/>
          </a:xfrm>
        </p:grpSpPr>
        <p:grpSp>
          <p:nvGrpSpPr>
            <p:cNvPr id="18" name="Group 17">
              <a:extLst>
                <a:ext uri="{FF2B5EF4-FFF2-40B4-BE49-F238E27FC236}">
                  <a16:creationId xmlns:a16="http://schemas.microsoft.com/office/drawing/2014/main" id="{ED000524-4079-E6B1-CE7C-0C0698248742}"/>
                </a:ext>
              </a:extLst>
            </p:cNvPr>
            <p:cNvGrpSpPr/>
            <p:nvPr/>
          </p:nvGrpSpPr>
          <p:grpSpPr>
            <a:xfrm>
              <a:off x="8768178" y="4820532"/>
              <a:ext cx="422635" cy="861847"/>
              <a:chOff x="4162834" y="1684320"/>
              <a:chExt cx="350098" cy="713930"/>
            </a:xfrm>
            <a:solidFill>
              <a:schemeClr val="accent3">
                <a:lumMod val="75000"/>
              </a:schemeClr>
            </a:solidFill>
          </p:grpSpPr>
          <p:sp>
            <p:nvSpPr>
              <p:cNvPr id="19" name="Round Same Side Corner Rectangle 21">
                <a:extLst>
                  <a:ext uri="{FF2B5EF4-FFF2-40B4-BE49-F238E27FC236}">
                    <a16:creationId xmlns:a16="http://schemas.microsoft.com/office/drawing/2014/main" id="{DC780062-B723-C2F3-7B44-853F2AA7C6BF}"/>
                  </a:ext>
                </a:extLst>
              </p:cNvPr>
              <p:cNvSpPr/>
              <p:nvPr/>
            </p:nvSpPr>
            <p:spPr>
              <a:xfrm>
                <a:off x="4162834" y="2069359"/>
                <a:ext cx="350098" cy="32889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17841D8F-AE0A-161A-D7EB-266DAA308726}"/>
                  </a:ext>
                </a:extLst>
              </p:cNvPr>
              <p:cNvSpPr/>
              <p:nvPr/>
            </p:nvSpPr>
            <p:spPr>
              <a:xfrm>
                <a:off x="4181633"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1" name="Group 20">
              <a:extLst>
                <a:ext uri="{FF2B5EF4-FFF2-40B4-BE49-F238E27FC236}">
                  <a16:creationId xmlns:a16="http://schemas.microsoft.com/office/drawing/2014/main" id="{4DA36626-B008-10F2-989B-98ABD56A9966}"/>
                </a:ext>
              </a:extLst>
            </p:cNvPr>
            <p:cNvGrpSpPr/>
            <p:nvPr/>
          </p:nvGrpSpPr>
          <p:grpSpPr>
            <a:xfrm>
              <a:off x="9305684" y="4361934"/>
              <a:ext cx="1047108" cy="1320445"/>
              <a:chOff x="3269971" y="2733590"/>
              <a:chExt cx="648257" cy="817478"/>
            </a:xfrm>
            <a:solidFill>
              <a:schemeClr val="accent3">
                <a:lumMod val="75000"/>
              </a:schemeClr>
            </a:solidFill>
          </p:grpSpPr>
          <p:grpSp>
            <p:nvGrpSpPr>
              <p:cNvPr id="22" name="Group 21">
                <a:extLst>
                  <a:ext uri="{FF2B5EF4-FFF2-40B4-BE49-F238E27FC236}">
                    <a16:creationId xmlns:a16="http://schemas.microsoft.com/office/drawing/2014/main" id="{01436E7B-AD26-CF5A-E6FF-A575463337E4}"/>
                  </a:ext>
                </a:extLst>
              </p:cNvPr>
              <p:cNvGrpSpPr/>
              <p:nvPr/>
            </p:nvGrpSpPr>
            <p:grpSpPr>
              <a:xfrm>
                <a:off x="3664779" y="2733590"/>
                <a:ext cx="253449" cy="817478"/>
                <a:chOff x="4045582" y="1684320"/>
                <a:chExt cx="350098" cy="1129211"/>
              </a:xfrm>
              <a:grpFill/>
            </p:grpSpPr>
            <p:sp>
              <p:nvSpPr>
                <p:cNvPr id="28" name="Round Same Side Corner Rectangle 21">
                  <a:extLst>
                    <a:ext uri="{FF2B5EF4-FFF2-40B4-BE49-F238E27FC236}">
                      <a16:creationId xmlns:a16="http://schemas.microsoft.com/office/drawing/2014/main" id="{F3DDF8A7-2898-9947-E5FA-982B239B4BB2}"/>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Oval 28">
                  <a:extLst>
                    <a:ext uri="{FF2B5EF4-FFF2-40B4-BE49-F238E27FC236}">
                      <a16:creationId xmlns:a16="http://schemas.microsoft.com/office/drawing/2014/main" id="{6C5B0ECB-BE18-811D-EFAD-0A20BB8C3FB3}"/>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3" name="Group 22">
                <a:extLst>
                  <a:ext uri="{FF2B5EF4-FFF2-40B4-BE49-F238E27FC236}">
                    <a16:creationId xmlns:a16="http://schemas.microsoft.com/office/drawing/2014/main" id="{905C0458-CDB3-21AF-D3EB-A9D3E605CEF0}"/>
                  </a:ext>
                </a:extLst>
              </p:cNvPr>
              <p:cNvGrpSpPr/>
              <p:nvPr/>
            </p:nvGrpSpPr>
            <p:grpSpPr>
              <a:xfrm>
                <a:off x="3269971" y="2733590"/>
                <a:ext cx="363228" cy="817478"/>
                <a:chOff x="3000654" y="1516217"/>
                <a:chExt cx="245039" cy="551483"/>
              </a:xfrm>
              <a:grpFill/>
            </p:grpSpPr>
            <p:grpSp>
              <p:nvGrpSpPr>
                <p:cNvPr id="24" name="Group 23">
                  <a:extLst>
                    <a:ext uri="{FF2B5EF4-FFF2-40B4-BE49-F238E27FC236}">
                      <a16:creationId xmlns:a16="http://schemas.microsoft.com/office/drawing/2014/main" id="{A9A14D80-C727-4833-F3D0-5E7EE14BA841}"/>
                    </a:ext>
                  </a:extLst>
                </p:cNvPr>
                <p:cNvGrpSpPr/>
                <p:nvPr/>
              </p:nvGrpSpPr>
              <p:grpSpPr>
                <a:xfrm>
                  <a:off x="3036509" y="1516217"/>
                  <a:ext cx="172158" cy="551483"/>
                  <a:chOff x="4043172" y="1684320"/>
                  <a:chExt cx="352508" cy="1129211"/>
                </a:xfrm>
                <a:grpFill/>
              </p:grpSpPr>
              <p:sp>
                <p:nvSpPr>
                  <p:cNvPr id="26" name="Round Same Side Corner Rectangle 21">
                    <a:extLst>
                      <a:ext uri="{FF2B5EF4-FFF2-40B4-BE49-F238E27FC236}">
                        <a16:creationId xmlns:a16="http://schemas.microsoft.com/office/drawing/2014/main" id="{3FAD08F2-CD3A-C3B5-74E5-0E2D737CBE38}"/>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a:extLst>
                      <a:ext uri="{FF2B5EF4-FFF2-40B4-BE49-F238E27FC236}">
                        <a16:creationId xmlns:a16="http://schemas.microsoft.com/office/drawing/2014/main" id="{0058D09E-0A96-3C15-1907-F73D7EF7D129}"/>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5" name="Flowchart: Manual Operation 24">
                  <a:extLst>
                    <a:ext uri="{FF2B5EF4-FFF2-40B4-BE49-F238E27FC236}">
                      <a16:creationId xmlns:a16="http://schemas.microsoft.com/office/drawing/2014/main" id="{1E782FDE-8E35-9134-A61A-457AC355BE7C}"/>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30" name="Group 29">
              <a:extLst>
                <a:ext uri="{FF2B5EF4-FFF2-40B4-BE49-F238E27FC236}">
                  <a16:creationId xmlns:a16="http://schemas.microsoft.com/office/drawing/2014/main" id="{548754F0-D60D-1989-4429-00ACB4E34689}"/>
                </a:ext>
              </a:extLst>
            </p:cNvPr>
            <p:cNvGrpSpPr/>
            <p:nvPr/>
          </p:nvGrpSpPr>
          <p:grpSpPr>
            <a:xfrm flipH="1">
              <a:off x="7583119" y="4311302"/>
              <a:ext cx="700861" cy="1362270"/>
              <a:chOff x="5157952" y="1330093"/>
              <a:chExt cx="556221" cy="1090296"/>
            </a:xfrm>
            <a:solidFill>
              <a:schemeClr val="accent3">
                <a:lumMod val="75000"/>
              </a:schemeClr>
            </a:solidFill>
          </p:grpSpPr>
          <p:grpSp>
            <p:nvGrpSpPr>
              <p:cNvPr id="31" name="Group 30">
                <a:extLst>
                  <a:ext uri="{FF2B5EF4-FFF2-40B4-BE49-F238E27FC236}">
                    <a16:creationId xmlns:a16="http://schemas.microsoft.com/office/drawing/2014/main" id="{7D3B6C22-AD0F-2174-12A7-08DEF9DBCD51}"/>
                  </a:ext>
                </a:extLst>
              </p:cNvPr>
              <p:cNvGrpSpPr/>
              <p:nvPr/>
            </p:nvGrpSpPr>
            <p:grpSpPr>
              <a:xfrm>
                <a:off x="5157952" y="1808115"/>
                <a:ext cx="241654" cy="277569"/>
                <a:chOff x="2968390" y="1782471"/>
                <a:chExt cx="241654" cy="277569"/>
              </a:xfrm>
              <a:grpFill/>
            </p:grpSpPr>
            <p:sp>
              <p:nvSpPr>
                <p:cNvPr id="39" name="Round Same Side Corner Rectangle 25">
                  <a:extLst>
                    <a:ext uri="{FF2B5EF4-FFF2-40B4-BE49-F238E27FC236}">
                      <a16:creationId xmlns:a16="http://schemas.microsoft.com/office/drawing/2014/main" id="{EC9E2860-EC05-B6C3-7724-618DE6D3085B}"/>
                    </a:ext>
                  </a:extLst>
                </p:cNvPr>
                <p:cNvSpPr/>
                <p:nvPr/>
              </p:nvSpPr>
              <p:spPr>
                <a:xfrm rot="12859561">
                  <a:off x="3108478" y="1782471"/>
                  <a:ext cx="101566" cy="24510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0" name="Round Same Side Corner Rectangle 26">
                  <a:extLst>
                    <a:ext uri="{FF2B5EF4-FFF2-40B4-BE49-F238E27FC236}">
                      <a16:creationId xmlns:a16="http://schemas.microsoft.com/office/drawing/2014/main" id="{E150A3A2-69DA-68D3-513B-7D66EB519432}"/>
                    </a:ext>
                  </a:extLst>
                </p:cNvPr>
                <p:cNvSpPr/>
                <p:nvPr/>
              </p:nvSpPr>
              <p:spPr>
                <a:xfrm rot="14101202">
                  <a:off x="3000569" y="1926295"/>
                  <a:ext cx="101566" cy="165924"/>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5" name="Group 34">
                <a:extLst>
                  <a:ext uri="{FF2B5EF4-FFF2-40B4-BE49-F238E27FC236}">
                    <a16:creationId xmlns:a16="http://schemas.microsoft.com/office/drawing/2014/main" id="{5B730848-2A89-13D2-13D2-7B2D076FB868}"/>
                  </a:ext>
                </a:extLst>
              </p:cNvPr>
              <p:cNvGrpSpPr/>
              <p:nvPr/>
            </p:nvGrpSpPr>
            <p:grpSpPr>
              <a:xfrm>
                <a:off x="5274909" y="1330093"/>
                <a:ext cx="439264" cy="1090296"/>
                <a:chOff x="4152776" y="1302447"/>
                <a:chExt cx="365595" cy="907443"/>
              </a:xfrm>
              <a:grpFill/>
            </p:grpSpPr>
            <p:sp>
              <p:nvSpPr>
                <p:cNvPr id="36" name="Flowchart: Manual Operation 35">
                  <a:extLst>
                    <a:ext uri="{FF2B5EF4-FFF2-40B4-BE49-F238E27FC236}">
                      <a16:creationId xmlns:a16="http://schemas.microsoft.com/office/drawing/2014/main" id="{7F12CB92-3D15-B3F8-3144-1737A74C6B8F}"/>
                    </a:ext>
                  </a:extLst>
                </p:cNvPr>
                <p:cNvSpPr/>
                <p:nvPr/>
              </p:nvSpPr>
              <p:spPr>
                <a:xfrm rot="10800000">
                  <a:off x="4152776" y="1702969"/>
                  <a:ext cx="365595" cy="506921"/>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7" name="Round Same Side Corner Rectangle 23">
                  <a:extLst>
                    <a:ext uri="{FF2B5EF4-FFF2-40B4-BE49-F238E27FC236}">
                      <a16:creationId xmlns:a16="http://schemas.microsoft.com/office/drawing/2014/main" id="{4470A15E-3CDE-2CCD-111B-5429BCE422A1}"/>
                    </a:ext>
                  </a:extLst>
                </p:cNvPr>
                <p:cNvSpPr/>
                <p:nvPr/>
              </p:nvSpPr>
              <p:spPr>
                <a:xfrm>
                  <a:off x="4202705" y="1618460"/>
                  <a:ext cx="266665" cy="58484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8" name="Oval 37">
                  <a:extLst>
                    <a:ext uri="{FF2B5EF4-FFF2-40B4-BE49-F238E27FC236}">
                      <a16:creationId xmlns:a16="http://schemas.microsoft.com/office/drawing/2014/main" id="{241371F4-C9BF-C755-3DE7-C557D5CA221C}"/>
                    </a:ext>
                  </a:extLst>
                </p:cNvPr>
                <p:cNvSpPr/>
                <p:nvPr/>
              </p:nvSpPr>
              <p:spPr>
                <a:xfrm>
                  <a:off x="4200727" y="1302447"/>
                  <a:ext cx="269696" cy="26969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grpSp>
    </p:spTree>
    <p:extLst>
      <p:ext uri="{BB962C8B-B14F-4D97-AF65-F5344CB8AC3E}">
        <p14:creationId xmlns:p14="http://schemas.microsoft.com/office/powerpoint/2010/main" val="20329186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Title 72">
            <a:extLst>
              <a:ext uri="{FF2B5EF4-FFF2-40B4-BE49-F238E27FC236}">
                <a16:creationId xmlns:a16="http://schemas.microsoft.com/office/drawing/2014/main" id="{14259E1C-13F8-36FD-D97F-D6709E1B6114}"/>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Diapositive supplémentaire pour les notes de l'animateur</a:t>
            </a:r>
            <a:endParaRPr lang="en-CA" sz="5400" b="1" dirty="0">
              <a:solidFill>
                <a:schemeClr val="bg1">
                  <a:lumMod val="75000"/>
                </a:schemeClr>
              </a:solidFill>
            </a:endParaRPr>
          </a:p>
        </p:txBody>
      </p:sp>
    </p:spTree>
    <p:extLst>
      <p:ext uri="{BB962C8B-B14F-4D97-AF65-F5344CB8AC3E}">
        <p14:creationId xmlns:p14="http://schemas.microsoft.com/office/powerpoint/2010/main" val="25865281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A7A55-7371-E020-DE19-4C870EE1B12D}"/>
              </a:ext>
            </a:extLst>
          </p:cNvPr>
          <p:cNvSpPr>
            <a:spLocks noGrp="1"/>
          </p:cNvSpPr>
          <p:nvPr>
            <p:ph type="title"/>
          </p:nvPr>
        </p:nvSpPr>
        <p:spPr/>
        <p:txBody>
          <a:bodyPr/>
          <a:lstStyle/>
          <a:p>
            <a:r>
              <a:rPr lang="en-GB" dirty="0">
                <a:highlight>
                  <a:srgbClr val="FFFF00"/>
                </a:highlight>
              </a:rPr>
              <a:t>Impliquer les aidants hommes et femmes</a:t>
            </a:r>
            <a:endParaRPr lang="en-US" dirty="0">
              <a:highlight>
                <a:srgbClr val="FFFF00"/>
              </a:highlight>
            </a:endParaRPr>
          </a:p>
        </p:txBody>
      </p:sp>
      <p:grpSp>
        <p:nvGrpSpPr>
          <p:cNvPr id="5" name="Group 4">
            <a:extLst>
              <a:ext uri="{FF2B5EF4-FFF2-40B4-BE49-F238E27FC236}">
                <a16:creationId xmlns:a16="http://schemas.microsoft.com/office/drawing/2014/main" id="{0EE7B166-1B05-9364-9D95-4CEBE6341040}"/>
              </a:ext>
            </a:extLst>
          </p:cNvPr>
          <p:cNvGrpSpPr/>
          <p:nvPr/>
        </p:nvGrpSpPr>
        <p:grpSpPr>
          <a:xfrm>
            <a:off x="750666" y="2001365"/>
            <a:ext cx="1193848" cy="1602335"/>
            <a:chOff x="5438539" y="7646118"/>
            <a:chExt cx="814830" cy="1093633"/>
          </a:xfrm>
          <a:solidFill>
            <a:schemeClr val="accent3">
              <a:lumMod val="75000"/>
            </a:schemeClr>
          </a:solidFill>
        </p:grpSpPr>
        <p:sp>
          <p:nvSpPr>
            <p:cNvPr id="6" name="Round Same Side Corner Rectangle 21">
              <a:extLst>
                <a:ext uri="{FF2B5EF4-FFF2-40B4-BE49-F238E27FC236}">
                  <a16:creationId xmlns:a16="http://schemas.microsoft.com/office/drawing/2014/main" id="{AAB1BF65-2BF6-533F-B747-76CEA30FF09F}"/>
                </a:ext>
              </a:extLst>
            </p:cNvPr>
            <p:cNvSpPr/>
            <p:nvPr/>
          </p:nvSpPr>
          <p:spPr>
            <a:xfrm>
              <a:off x="5440940" y="8395605"/>
              <a:ext cx="323729" cy="34414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Oval 6">
              <a:extLst>
                <a:ext uri="{FF2B5EF4-FFF2-40B4-BE49-F238E27FC236}">
                  <a16:creationId xmlns:a16="http://schemas.microsoft.com/office/drawing/2014/main" id="{A86FF50D-EB4E-E168-4DBE-8BF98F2118F3}"/>
                </a:ext>
              </a:extLst>
            </p:cNvPr>
            <p:cNvSpPr/>
            <p:nvPr/>
          </p:nvSpPr>
          <p:spPr>
            <a:xfrm>
              <a:off x="5438539" y="8011964"/>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Round Same Side Corner Rectangle 23">
              <a:extLst>
                <a:ext uri="{FF2B5EF4-FFF2-40B4-BE49-F238E27FC236}">
                  <a16:creationId xmlns:a16="http://schemas.microsoft.com/office/drawing/2014/main" id="{E61FDDF4-E4B7-C299-BAA3-B668476C265D}"/>
                </a:ext>
              </a:extLst>
            </p:cNvPr>
            <p:cNvSpPr/>
            <p:nvPr/>
          </p:nvSpPr>
          <p:spPr>
            <a:xfrm>
              <a:off x="5928360" y="8029758"/>
              <a:ext cx="323730" cy="70999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Oval 8">
              <a:extLst>
                <a:ext uri="{FF2B5EF4-FFF2-40B4-BE49-F238E27FC236}">
                  <a16:creationId xmlns:a16="http://schemas.microsoft.com/office/drawing/2014/main" id="{6226E58C-0F1F-2F35-A0A0-D80B21CAFAAD}"/>
                </a:ext>
              </a:extLst>
            </p:cNvPr>
            <p:cNvSpPr/>
            <p:nvPr/>
          </p:nvSpPr>
          <p:spPr>
            <a:xfrm>
              <a:off x="5925959" y="7646118"/>
              <a:ext cx="327410"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Round Same Side Corner Rectangle 25">
              <a:extLst>
                <a:ext uri="{FF2B5EF4-FFF2-40B4-BE49-F238E27FC236}">
                  <a16:creationId xmlns:a16="http://schemas.microsoft.com/office/drawing/2014/main" id="{38236449-5FEB-1A10-CE70-64657A9F89C9}"/>
                </a:ext>
              </a:extLst>
            </p:cNvPr>
            <p:cNvSpPr/>
            <p:nvPr/>
          </p:nvSpPr>
          <p:spPr>
            <a:xfrm rot="12859561">
              <a:off x="5864557" y="8125814"/>
              <a:ext cx="101108" cy="244001"/>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Round Same Side Corner Rectangle 26">
              <a:extLst>
                <a:ext uri="{FF2B5EF4-FFF2-40B4-BE49-F238E27FC236}">
                  <a16:creationId xmlns:a16="http://schemas.microsoft.com/office/drawing/2014/main" id="{CB55AE76-BA40-0CDB-F093-9CB86ED541E0}"/>
                </a:ext>
              </a:extLst>
            </p:cNvPr>
            <p:cNvSpPr/>
            <p:nvPr/>
          </p:nvSpPr>
          <p:spPr>
            <a:xfrm rot="14101202">
              <a:off x="5757134" y="8268990"/>
              <a:ext cx="101108" cy="165176"/>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2" name="Group 11">
            <a:extLst>
              <a:ext uri="{FF2B5EF4-FFF2-40B4-BE49-F238E27FC236}">
                <a16:creationId xmlns:a16="http://schemas.microsoft.com/office/drawing/2014/main" id="{1190576D-5C8E-0710-A341-D2485EFD5FE2}"/>
              </a:ext>
            </a:extLst>
          </p:cNvPr>
          <p:cNvGrpSpPr/>
          <p:nvPr/>
        </p:nvGrpSpPr>
        <p:grpSpPr>
          <a:xfrm>
            <a:off x="1041721" y="3914146"/>
            <a:ext cx="1325880" cy="1602335"/>
            <a:chOff x="6827662" y="2154938"/>
            <a:chExt cx="2481221" cy="2998572"/>
          </a:xfrm>
        </p:grpSpPr>
        <p:grpSp>
          <p:nvGrpSpPr>
            <p:cNvPr id="21" name="Group 20">
              <a:extLst>
                <a:ext uri="{FF2B5EF4-FFF2-40B4-BE49-F238E27FC236}">
                  <a16:creationId xmlns:a16="http://schemas.microsoft.com/office/drawing/2014/main" id="{A1764FA9-328D-1F87-E93F-D1776224D6F5}"/>
                </a:ext>
              </a:extLst>
            </p:cNvPr>
            <p:cNvGrpSpPr/>
            <p:nvPr/>
          </p:nvGrpSpPr>
          <p:grpSpPr>
            <a:xfrm flipH="1">
              <a:off x="7058651" y="2154938"/>
              <a:ext cx="2250232" cy="2998572"/>
              <a:chOff x="5438544" y="7646133"/>
              <a:chExt cx="814830" cy="1093635"/>
            </a:xfrm>
            <a:solidFill>
              <a:schemeClr val="accent3">
                <a:lumMod val="75000"/>
              </a:schemeClr>
            </a:solidFill>
          </p:grpSpPr>
          <p:sp>
            <p:nvSpPr>
              <p:cNvPr id="23" name="Round Same Side Corner Rectangle 21">
                <a:extLst>
                  <a:ext uri="{FF2B5EF4-FFF2-40B4-BE49-F238E27FC236}">
                    <a16:creationId xmlns:a16="http://schemas.microsoft.com/office/drawing/2014/main" id="{64235DFA-DEAC-FA18-CFE5-C79FF1480E70}"/>
                  </a:ext>
                </a:extLst>
              </p:cNvPr>
              <p:cNvSpPr/>
              <p:nvPr/>
            </p:nvSpPr>
            <p:spPr>
              <a:xfrm>
                <a:off x="5440945" y="8395621"/>
                <a:ext cx="323729" cy="34414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Oval 23">
                <a:extLst>
                  <a:ext uri="{FF2B5EF4-FFF2-40B4-BE49-F238E27FC236}">
                    <a16:creationId xmlns:a16="http://schemas.microsoft.com/office/drawing/2014/main" id="{424F8296-13AE-5680-9775-4F080D0AB855}"/>
                  </a:ext>
                </a:extLst>
              </p:cNvPr>
              <p:cNvSpPr/>
              <p:nvPr/>
            </p:nvSpPr>
            <p:spPr>
              <a:xfrm>
                <a:off x="5438544" y="8011979"/>
                <a:ext cx="327409" cy="3274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Round Same Side Corner Rectangle 23">
                <a:extLst>
                  <a:ext uri="{FF2B5EF4-FFF2-40B4-BE49-F238E27FC236}">
                    <a16:creationId xmlns:a16="http://schemas.microsoft.com/office/drawing/2014/main" id="{43D11702-50F4-56A6-54E1-D7CF7A8FA5FD}"/>
                  </a:ext>
                </a:extLst>
              </p:cNvPr>
              <p:cNvSpPr/>
              <p:nvPr/>
            </p:nvSpPr>
            <p:spPr>
              <a:xfrm>
                <a:off x="5928365" y="8029773"/>
                <a:ext cx="323730" cy="70999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Oval 25">
                <a:extLst>
                  <a:ext uri="{FF2B5EF4-FFF2-40B4-BE49-F238E27FC236}">
                    <a16:creationId xmlns:a16="http://schemas.microsoft.com/office/drawing/2014/main" id="{6F72553E-4115-BAA1-CEDB-BC5B2131E4EE}"/>
                  </a:ext>
                </a:extLst>
              </p:cNvPr>
              <p:cNvSpPr/>
              <p:nvPr/>
            </p:nvSpPr>
            <p:spPr>
              <a:xfrm>
                <a:off x="5925964" y="7646133"/>
                <a:ext cx="327410" cy="3274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Round Same Side Corner Rectangle 25">
                <a:extLst>
                  <a:ext uri="{FF2B5EF4-FFF2-40B4-BE49-F238E27FC236}">
                    <a16:creationId xmlns:a16="http://schemas.microsoft.com/office/drawing/2014/main" id="{D3CDFE9F-1639-96EA-A1C1-127808E4C93A}"/>
                  </a:ext>
                </a:extLst>
              </p:cNvPr>
              <p:cNvSpPr/>
              <p:nvPr/>
            </p:nvSpPr>
            <p:spPr>
              <a:xfrm rot="12859561">
                <a:off x="5864560" y="8125827"/>
                <a:ext cx="101108" cy="244001"/>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Round Same Side Corner Rectangle 26">
                <a:extLst>
                  <a:ext uri="{FF2B5EF4-FFF2-40B4-BE49-F238E27FC236}">
                    <a16:creationId xmlns:a16="http://schemas.microsoft.com/office/drawing/2014/main" id="{96FE6183-C2C4-6468-B293-B5AA7CED185E}"/>
                  </a:ext>
                </a:extLst>
              </p:cNvPr>
              <p:cNvSpPr/>
              <p:nvPr/>
            </p:nvSpPr>
            <p:spPr>
              <a:xfrm rot="14101202">
                <a:off x="5757134" y="8268990"/>
                <a:ext cx="101108" cy="165176"/>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22" name="Trapezoid 21">
              <a:extLst>
                <a:ext uri="{FF2B5EF4-FFF2-40B4-BE49-F238E27FC236}">
                  <a16:creationId xmlns:a16="http://schemas.microsoft.com/office/drawing/2014/main" id="{C884D13E-2DB0-E8EB-5C7B-C4567E4FD226}"/>
                </a:ext>
              </a:extLst>
            </p:cNvPr>
            <p:cNvSpPr/>
            <p:nvPr/>
          </p:nvSpPr>
          <p:spPr>
            <a:xfrm>
              <a:off x="6827662" y="3805357"/>
              <a:ext cx="1325880" cy="1348153"/>
            </a:xfrm>
            <a:prstGeom prst="trapezoid">
              <a:avLst>
                <a:gd name="adj" fmla="val 2069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9" name="Speech Bubble: Rectangle with Corners Rounded 28">
            <a:extLst>
              <a:ext uri="{FF2B5EF4-FFF2-40B4-BE49-F238E27FC236}">
                <a16:creationId xmlns:a16="http://schemas.microsoft.com/office/drawing/2014/main" id="{11F5BEA6-625D-2BF6-42A2-45E8EC53D00A}"/>
              </a:ext>
            </a:extLst>
          </p:cNvPr>
          <p:cNvSpPr/>
          <p:nvPr/>
        </p:nvSpPr>
        <p:spPr>
          <a:xfrm>
            <a:off x="2905678" y="1606509"/>
            <a:ext cx="4010363" cy="1861750"/>
          </a:xfrm>
          <a:prstGeom prst="wedgeRoundRectCallout">
            <a:avLst>
              <a:gd name="adj1" fmla="val -55931"/>
              <a:gd name="adj2" fmla="val -28207"/>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spcAft>
                <a:spcPts val="800"/>
              </a:spcAft>
              <a:tabLst>
                <a:tab pos="457200" algn="l"/>
              </a:tabLst>
            </a:pP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Est-il plus difficile d'impliquer les aidants hommes ou femmes ? </a:t>
            </a:r>
          </a:p>
        </p:txBody>
      </p:sp>
      <p:sp>
        <p:nvSpPr>
          <p:cNvPr id="30" name="Speech Bubble: Rectangle with Corners Rounded 29">
            <a:extLst>
              <a:ext uri="{FF2B5EF4-FFF2-40B4-BE49-F238E27FC236}">
                <a16:creationId xmlns:a16="http://schemas.microsoft.com/office/drawing/2014/main" id="{1C8BDB21-46D5-1E03-4F47-EA160A85D951}"/>
              </a:ext>
            </a:extLst>
          </p:cNvPr>
          <p:cNvSpPr/>
          <p:nvPr/>
        </p:nvSpPr>
        <p:spPr>
          <a:xfrm>
            <a:off x="7279974" y="1606509"/>
            <a:ext cx="4010363" cy="1861750"/>
          </a:xfrm>
          <a:prstGeom prst="wedgeRoundRectCallout">
            <a:avLst>
              <a:gd name="adj1" fmla="val -21730"/>
              <a:gd name="adj2" fmla="val 57429"/>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spcAft>
                <a:spcPts val="800"/>
              </a:spcAft>
              <a:tabLst>
                <a:tab pos="457200" algn="l"/>
              </a:tabLst>
            </a:pP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Quelles sont les stratégies permettant d'impliquer les personnes les plus difficiles à impliquer ?</a:t>
            </a:r>
          </a:p>
        </p:txBody>
      </p:sp>
      <p:sp>
        <p:nvSpPr>
          <p:cNvPr id="31" name="Speech Bubble: Rectangle with Corners Rounded 30">
            <a:extLst>
              <a:ext uri="{FF2B5EF4-FFF2-40B4-BE49-F238E27FC236}">
                <a16:creationId xmlns:a16="http://schemas.microsoft.com/office/drawing/2014/main" id="{E1BE3FB9-71DF-90C7-5E15-02E742B3FCE0}"/>
              </a:ext>
            </a:extLst>
          </p:cNvPr>
          <p:cNvSpPr/>
          <p:nvPr/>
        </p:nvSpPr>
        <p:spPr>
          <a:xfrm>
            <a:off x="2905678" y="3865199"/>
            <a:ext cx="4010363" cy="1861750"/>
          </a:xfrm>
          <a:prstGeom prst="wedgeRoundRectCallout">
            <a:avLst>
              <a:gd name="adj1" fmla="val 36734"/>
              <a:gd name="adj2" fmla="val 58689"/>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spcAft>
                <a:spcPts val="800"/>
              </a:spcAft>
              <a:tabLst>
                <a:tab pos="457200" algn="l"/>
              </a:tabLst>
            </a:pP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Comment s'assurer que l'engagement des hommes aidants ne prive pas les femmes de leur autonomie et ne diminue pas l'engagement des mères ?</a:t>
            </a:r>
          </a:p>
        </p:txBody>
      </p:sp>
      <p:sp>
        <p:nvSpPr>
          <p:cNvPr id="32" name="Speech Bubble: Rectangle with Corners Rounded 31">
            <a:extLst>
              <a:ext uri="{FF2B5EF4-FFF2-40B4-BE49-F238E27FC236}">
                <a16:creationId xmlns:a16="http://schemas.microsoft.com/office/drawing/2014/main" id="{C6D99082-2312-9E7B-4D0F-93B75C8CD41F}"/>
              </a:ext>
            </a:extLst>
          </p:cNvPr>
          <p:cNvSpPr/>
          <p:nvPr/>
        </p:nvSpPr>
        <p:spPr>
          <a:xfrm>
            <a:off x="7279974" y="3865199"/>
            <a:ext cx="4010363" cy="1861750"/>
          </a:xfrm>
          <a:prstGeom prst="wedgeRoundRectCallout">
            <a:avLst>
              <a:gd name="adj1" fmla="val 55150"/>
              <a:gd name="adj2" fmla="val -28837"/>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spcAft>
                <a:spcPts val="800"/>
              </a:spcAft>
              <a:tabLst>
                <a:tab pos="457200" algn="l"/>
              </a:tabLst>
            </a:pP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Comment faire participer les femmes si les hommes sont considérés comme le chef de famille ?</a:t>
            </a:r>
          </a:p>
        </p:txBody>
      </p:sp>
      <p:grpSp>
        <p:nvGrpSpPr>
          <p:cNvPr id="13" name="Group 12">
            <a:extLst>
              <a:ext uri="{FF2B5EF4-FFF2-40B4-BE49-F238E27FC236}">
                <a16:creationId xmlns:a16="http://schemas.microsoft.com/office/drawing/2014/main" id="{6E6FD68D-E2E1-4DB8-FDE8-62101331AF1F}"/>
              </a:ext>
            </a:extLst>
          </p:cNvPr>
          <p:cNvGrpSpPr/>
          <p:nvPr/>
        </p:nvGrpSpPr>
        <p:grpSpPr>
          <a:xfrm>
            <a:off x="10228983" y="337468"/>
            <a:ext cx="1587872" cy="1368854"/>
            <a:chOff x="10228983" y="337468"/>
            <a:chExt cx="1587872" cy="1368854"/>
          </a:xfrm>
        </p:grpSpPr>
        <p:sp>
          <p:nvSpPr>
            <p:cNvPr id="14" name="Hexagon 13">
              <a:extLst>
                <a:ext uri="{FF2B5EF4-FFF2-40B4-BE49-F238E27FC236}">
                  <a16:creationId xmlns:a16="http://schemas.microsoft.com/office/drawing/2014/main" id="{422BD698-12AE-6C1D-E17B-6BE0A6BFB2D1}"/>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5" name="Group 14">
              <a:extLst>
                <a:ext uri="{FF2B5EF4-FFF2-40B4-BE49-F238E27FC236}">
                  <a16:creationId xmlns:a16="http://schemas.microsoft.com/office/drawing/2014/main" id="{21DA2809-8046-9C6B-F06D-C63575719552}"/>
                </a:ext>
              </a:extLst>
            </p:cNvPr>
            <p:cNvGrpSpPr/>
            <p:nvPr/>
          </p:nvGrpSpPr>
          <p:grpSpPr>
            <a:xfrm>
              <a:off x="10621771" y="762700"/>
              <a:ext cx="562136" cy="634675"/>
              <a:chOff x="760175" y="830142"/>
              <a:chExt cx="867619" cy="979579"/>
            </a:xfrm>
          </p:grpSpPr>
          <p:sp>
            <p:nvSpPr>
              <p:cNvPr id="19" name="Rectangle 18">
                <a:extLst>
                  <a:ext uri="{FF2B5EF4-FFF2-40B4-BE49-F238E27FC236}">
                    <a16:creationId xmlns:a16="http://schemas.microsoft.com/office/drawing/2014/main" id="{49D0013B-815D-4581-B1B5-DB3E8F5B0FB1}"/>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11</a:t>
                </a:r>
              </a:p>
            </p:txBody>
          </p:sp>
          <p:sp>
            <p:nvSpPr>
              <p:cNvPr id="20" name="Rectangle 19">
                <a:extLst>
                  <a:ext uri="{FF2B5EF4-FFF2-40B4-BE49-F238E27FC236}">
                    <a16:creationId xmlns:a16="http://schemas.microsoft.com/office/drawing/2014/main" id="{E10B615D-888D-8EFD-DF35-23D1DCC009A5}"/>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6" name="Group 15">
              <a:extLst>
                <a:ext uri="{FF2B5EF4-FFF2-40B4-BE49-F238E27FC236}">
                  <a16:creationId xmlns:a16="http://schemas.microsoft.com/office/drawing/2014/main" id="{87A2560C-FCB6-9CAD-FB90-9DF8EB3BFCE6}"/>
                </a:ext>
              </a:extLst>
            </p:cNvPr>
            <p:cNvGrpSpPr/>
            <p:nvPr/>
          </p:nvGrpSpPr>
          <p:grpSpPr>
            <a:xfrm>
              <a:off x="11325415" y="762701"/>
              <a:ext cx="182192" cy="634674"/>
              <a:chOff x="2121762" y="2323619"/>
              <a:chExt cx="200378" cy="825210"/>
            </a:xfrm>
          </p:grpSpPr>
          <p:sp>
            <p:nvSpPr>
              <p:cNvPr id="17" name="Isosceles Triangle 16">
                <a:extLst>
                  <a:ext uri="{FF2B5EF4-FFF2-40B4-BE49-F238E27FC236}">
                    <a16:creationId xmlns:a16="http://schemas.microsoft.com/office/drawing/2014/main" id="{33B68115-4887-3F51-03D7-D6363450224B}"/>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8" name="Rectangle 17">
                <a:extLst>
                  <a:ext uri="{FF2B5EF4-FFF2-40B4-BE49-F238E27FC236}">
                    <a16:creationId xmlns:a16="http://schemas.microsoft.com/office/drawing/2014/main" id="{76FA6C93-23B0-99ED-1F99-9EF988371E7E}"/>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634138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Shape 245"/>
        <p:cNvGrpSpPr/>
        <p:nvPr/>
      </p:nvGrpSpPr>
      <p:grpSpPr>
        <a:xfrm>
          <a:off x="0" y="0"/>
          <a:ext cx="0" cy="0"/>
          <a:chOff x="0" y="0"/>
          <a:chExt cx="0" cy="0"/>
        </a:xfrm>
      </p:grpSpPr>
      <p:sp>
        <p:nvSpPr>
          <p:cNvPr id="2" name="Title 72">
            <a:extLst>
              <a:ext uri="{FF2B5EF4-FFF2-40B4-BE49-F238E27FC236}">
                <a16:creationId xmlns:a16="http://schemas.microsoft.com/office/drawing/2014/main" id="{D0346587-4D41-9AE2-DE7D-87C86A879F93}"/>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Conseils de facilitation</a:t>
            </a:r>
            <a:endParaRPr lang="en-CA" sz="5400" b="1" dirty="0">
              <a:solidFill>
                <a:schemeClr val="bg1">
                  <a:lumMod val="75000"/>
                </a:schemeClr>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 name="Title 72">
            <a:extLst>
              <a:ext uri="{FF2B5EF4-FFF2-40B4-BE49-F238E27FC236}">
                <a16:creationId xmlns:a16="http://schemas.microsoft.com/office/drawing/2014/main" id="{E3193039-DB3E-8EB8-43A7-18ED0B40926C}"/>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Diapositive supplémentaire pour les notes de l'animateur</a:t>
            </a:r>
            <a:endParaRPr lang="en-CA" sz="5400" b="1" dirty="0">
              <a:solidFill>
                <a:schemeClr val="bg1">
                  <a:lumMod val="75000"/>
                </a:schemeClr>
              </a:solidFill>
            </a:endParaRPr>
          </a:p>
        </p:txBody>
      </p:sp>
    </p:spTree>
    <p:extLst>
      <p:ext uri="{BB962C8B-B14F-4D97-AF65-F5344CB8AC3E}">
        <p14:creationId xmlns:p14="http://schemas.microsoft.com/office/powerpoint/2010/main" val="21237311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03E9F529-C2B6-C73C-7A35-9CB83B150E66}"/>
              </a:ext>
            </a:extLst>
          </p:cNvPr>
          <p:cNvGrpSpPr/>
          <p:nvPr/>
        </p:nvGrpSpPr>
        <p:grpSpPr>
          <a:xfrm>
            <a:off x="1124787" y="1738523"/>
            <a:ext cx="1399981" cy="1462902"/>
            <a:chOff x="7345680" y="2484120"/>
            <a:chExt cx="904240" cy="944880"/>
          </a:xfrm>
        </p:grpSpPr>
        <p:sp>
          <p:nvSpPr>
            <p:cNvPr id="6" name="Oval 5">
              <a:extLst>
                <a:ext uri="{FF2B5EF4-FFF2-40B4-BE49-F238E27FC236}">
                  <a16:creationId xmlns:a16="http://schemas.microsoft.com/office/drawing/2014/main" id="{B7B5BC60-0805-A1D8-76D4-0676508046B7}"/>
                </a:ext>
              </a:extLst>
            </p:cNvPr>
            <p:cNvSpPr/>
            <p:nvPr/>
          </p:nvSpPr>
          <p:spPr>
            <a:xfrm>
              <a:off x="7345680" y="2484120"/>
              <a:ext cx="904240" cy="944880"/>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L-Shape 6">
              <a:extLst>
                <a:ext uri="{FF2B5EF4-FFF2-40B4-BE49-F238E27FC236}">
                  <a16:creationId xmlns:a16="http://schemas.microsoft.com/office/drawing/2014/main" id="{8CA7DE53-46B0-9995-2B97-ACF1D791C111}"/>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8" name="Group 7">
            <a:extLst>
              <a:ext uri="{FF2B5EF4-FFF2-40B4-BE49-F238E27FC236}">
                <a16:creationId xmlns:a16="http://schemas.microsoft.com/office/drawing/2014/main" id="{09D9D028-1377-D487-1231-4C6ACAF688A6}"/>
              </a:ext>
            </a:extLst>
          </p:cNvPr>
          <p:cNvGrpSpPr/>
          <p:nvPr/>
        </p:nvGrpSpPr>
        <p:grpSpPr>
          <a:xfrm>
            <a:off x="6646401" y="1738523"/>
            <a:ext cx="1399981" cy="1462902"/>
            <a:chOff x="7090831" y="3731241"/>
            <a:chExt cx="904240" cy="944880"/>
          </a:xfrm>
        </p:grpSpPr>
        <p:sp>
          <p:nvSpPr>
            <p:cNvPr id="9" name="Oval 8">
              <a:extLst>
                <a:ext uri="{FF2B5EF4-FFF2-40B4-BE49-F238E27FC236}">
                  <a16:creationId xmlns:a16="http://schemas.microsoft.com/office/drawing/2014/main" id="{D0F87FDB-522D-6B48-D865-D39FB7AC3094}"/>
                </a:ext>
              </a:extLst>
            </p:cNvPr>
            <p:cNvSpPr/>
            <p:nvPr/>
          </p:nvSpPr>
          <p:spPr>
            <a:xfrm>
              <a:off x="7090831" y="3731241"/>
              <a:ext cx="904240" cy="944880"/>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Plus Sign 9">
              <a:extLst>
                <a:ext uri="{FF2B5EF4-FFF2-40B4-BE49-F238E27FC236}">
                  <a16:creationId xmlns:a16="http://schemas.microsoft.com/office/drawing/2014/main" id="{2CB4281D-3E28-9F00-2F41-F13C96255FC8}"/>
                </a:ext>
              </a:extLst>
            </p:cNvPr>
            <p:cNvSpPr/>
            <p:nvPr/>
          </p:nvSpPr>
          <p:spPr>
            <a:xfrm rot="2700000">
              <a:off x="7223315" y="3868494"/>
              <a:ext cx="655187" cy="670373"/>
            </a:xfrm>
            <a:prstGeom prst="mathPlus">
              <a:avLst>
                <a:gd name="adj1" fmla="val 2040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sp>
        <p:nvSpPr>
          <p:cNvPr id="2" name="Title 1">
            <a:extLst>
              <a:ext uri="{FF2B5EF4-FFF2-40B4-BE49-F238E27FC236}">
                <a16:creationId xmlns:a16="http://schemas.microsoft.com/office/drawing/2014/main" id="{669CB3A2-D7DC-A218-1BAC-8E4685AF2BCA}"/>
              </a:ext>
            </a:extLst>
          </p:cNvPr>
          <p:cNvSpPr>
            <a:spLocks noGrp="1"/>
          </p:cNvSpPr>
          <p:nvPr>
            <p:ph type="title"/>
          </p:nvPr>
        </p:nvSpPr>
        <p:spPr>
          <a:xfrm>
            <a:off x="838200" y="120516"/>
            <a:ext cx="10414518" cy="868968"/>
          </a:xfrm>
        </p:spPr>
        <p:txBody>
          <a:bodyPr>
            <a:normAutofit fontScale="90000"/>
          </a:bodyPr>
          <a:lstStyle/>
          <a:p>
            <a:r>
              <a:rPr lang="en-GB" dirty="0">
                <a:highlight>
                  <a:srgbClr val="FFFF00"/>
                </a:highlight>
              </a:rPr>
              <a:t>Impliquer les aidants auteurs d'actes de violence - A faire et à ne pas faire</a:t>
            </a:r>
            <a:endParaRPr lang="en-US" dirty="0">
              <a:highlight>
                <a:srgbClr val="FFFF00"/>
              </a:highlight>
            </a:endParaRPr>
          </a:p>
        </p:txBody>
      </p:sp>
      <p:sp>
        <p:nvSpPr>
          <p:cNvPr id="3" name="TextBox 2">
            <a:extLst>
              <a:ext uri="{FF2B5EF4-FFF2-40B4-BE49-F238E27FC236}">
                <a16:creationId xmlns:a16="http://schemas.microsoft.com/office/drawing/2014/main" id="{CD048262-5C5B-D329-F022-D4DB45631A70}"/>
              </a:ext>
            </a:extLst>
          </p:cNvPr>
          <p:cNvSpPr txBox="1"/>
          <p:nvPr/>
        </p:nvSpPr>
        <p:spPr>
          <a:xfrm>
            <a:off x="1389184" y="2607066"/>
            <a:ext cx="5566787" cy="3785652"/>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À FAIRE</a:t>
            </a:r>
          </a:p>
          <a:p>
            <a:pPr marL="285750" indent="-28575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400" dirty="0" err="1">
                <a:effectLst/>
                <a:latin typeface="Arial" panose="020B0604020202020204" pitchFamily="34" charset="0"/>
                <a:cs typeface="Arial" panose="020B0604020202020204" pitchFamily="34" charset="0"/>
              </a:rPr>
              <a:t>Rechercher</a:t>
            </a:r>
            <a:r>
              <a:rPr lang="en-GB" sz="2400" dirty="0">
                <a:effectLst/>
                <a:latin typeface="Arial" panose="020B0604020202020204" pitchFamily="34" charset="0"/>
                <a:cs typeface="Arial" panose="020B0604020202020204" pitchFamily="34" charset="0"/>
              </a:rPr>
              <a:t> un aidant qui vous soutienne</a:t>
            </a:r>
          </a:p>
          <a:p>
            <a:pPr marL="28575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Procéder à une </a:t>
            </a:r>
            <a:r>
              <a:rPr lang="en-GB" sz="2400" dirty="0">
                <a:effectLst/>
                <a:latin typeface="Arial" panose="020B0604020202020204" pitchFamily="34" charset="0"/>
                <a:cs typeface="Arial" panose="020B0604020202020204" pitchFamily="34" charset="0"/>
              </a:rPr>
              <a:t>évaluation des risques pour s'assurer que le fait de s'engager avec la personne qui s'occupe de l'enfant ne va pas mettre en danger le </a:t>
            </a:r>
            <a:r>
              <a:rPr lang="en-GB" sz="2400" dirty="0" err="1">
                <a:effectLst/>
                <a:latin typeface="Arial" panose="020B0604020202020204" pitchFamily="34" charset="0"/>
                <a:cs typeface="Arial" panose="020B0604020202020204" pitchFamily="34" charset="0"/>
              </a:rPr>
              <a:t>gestionnaire</a:t>
            </a:r>
            <a:r>
              <a:rPr lang="en-GB" sz="2400" dirty="0">
                <a:effectLst/>
                <a:latin typeface="Arial" panose="020B0604020202020204" pitchFamily="34" charset="0"/>
                <a:cs typeface="Arial" panose="020B0604020202020204" pitchFamily="34" charset="0"/>
              </a:rPr>
              <a:t> de </a:t>
            </a:r>
            <a:r>
              <a:rPr lang="en-GB" sz="2400" dirty="0" err="1">
                <a:effectLst/>
                <a:latin typeface="Arial" panose="020B0604020202020204" pitchFamily="34" charset="0"/>
                <a:cs typeface="Arial" panose="020B0604020202020204" pitchFamily="34" charset="0"/>
              </a:rPr>
              <a:t>cas</a:t>
            </a:r>
            <a:r>
              <a:rPr lang="en-GB" sz="2400" dirty="0">
                <a:effectLst/>
                <a:latin typeface="Arial" panose="020B0604020202020204" pitchFamily="34" charset="0"/>
                <a:cs typeface="Arial" panose="020B0604020202020204" pitchFamily="34" charset="0"/>
              </a:rPr>
              <a:t> ou l'enfant.</a:t>
            </a:r>
          </a:p>
        </p:txBody>
      </p:sp>
      <p:sp>
        <p:nvSpPr>
          <p:cNvPr id="4" name="TextBox 3">
            <a:extLst>
              <a:ext uri="{FF2B5EF4-FFF2-40B4-BE49-F238E27FC236}">
                <a16:creationId xmlns:a16="http://schemas.microsoft.com/office/drawing/2014/main" id="{5212CB71-2AF2-FC27-9C00-B075F05066E5}"/>
              </a:ext>
            </a:extLst>
          </p:cNvPr>
          <p:cNvSpPr txBox="1"/>
          <p:nvPr/>
        </p:nvSpPr>
        <p:spPr>
          <a:xfrm>
            <a:off x="6803810" y="2607066"/>
            <a:ext cx="4448908" cy="2677656"/>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À NE PAS FAIRE</a:t>
            </a:r>
          </a:p>
          <a:p>
            <a:endParaRPr lang="en-GB" sz="24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La personne qui s'occupe de l'enfant commet des violences sexuelles ou exploite l'enfant</a:t>
            </a:r>
          </a:p>
          <a:p>
            <a:pPr marL="285750" indent="-285750">
              <a:buFont typeface="Arial" panose="020B0604020202020204" pitchFamily="34" charset="0"/>
              <a:buChar char="•"/>
            </a:pPr>
            <a:r>
              <a:rPr lang="en-GB" sz="2400" dirty="0">
                <a:effectLst/>
                <a:latin typeface="Arial" panose="020B0604020202020204" pitchFamily="34" charset="0"/>
                <a:cs typeface="Arial" panose="020B0604020202020204" pitchFamily="34" charset="0"/>
              </a:rPr>
              <a:t>L'enfant est exposé à un risque imminent de dommage grave</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435881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72">
            <a:extLst>
              <a:ext uri="{FF2B5EF4-FFF2-40B4-BE49-F238E27FC236}">
                <a16:creationId xmlns:a16="http://schemas.microsoft.com/office/drawing/2014/main" id="{702AB5B9-8BF8-F7CC-D912-8B986631D1C3}"/>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Diapositive supplémentaire pour les notes de l'animateur</a:t>
            </a:r>
            <a:endParaRPr lang="en-CA" sz="5400" b="1" dirty="0">
              <a:solidFill>
                <a:schemeClr val="bg1">
                  <a:lumMod val="75000"/>
                </a:schemeClr>
              </a:solidFill>
            </a:endParaRPr>
          </a:p>
        </p:txBody>
      </p:sp>
    </p:spTree>
    <p:extLst>
      <p:ext uri="{BB962C8B-B14F-4D97-AF65-F5344CB8AC3E}">
        <p14:creationId xmlns:p14="http://schemas.microsoft.com/office/powerpoint/2010/main" val="4457595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n-CA" dirty="0"/>
              <a:t>Points clés de l'apprentissage</a:t>
            </a:r>
          </a:p>
        </p:txBody>
      </p:sp>
      <p:sp>
        <p:nvSpPr>
          <p:cNvPr id="59" name="TextBox 58">
            <a:extLst>
              <a:ext uri="{FF2B5EF4-FFF2-40B4-BE49-F238E27FC236}">
                <a16:creationId xmlns:a16="http://schemas.microsoft.com/office/drawing/2014/main" id="{71865365-E0D2-4F1C-94B2-26F808C53A89}"/>
              </a:ext>
            </a:extLst>
          </p:cNvPr>
          <p:cNvSpPr txBox="1"/>
          <p:nvPr/>
        </p:nvSpPr>
        <p:spPr>
          <a:xfrm>
            <a:off x="4082349" y="3328107"/>
            <a:ext cx="4248851" cy="1715021"/>
          </a:xfrm>
          <a:prstGeom prst="rect">
            <a:avLst/>
          </a:prstGeom>
          <a:noFill/>
        </p:spPr>
        <p:txBody>
          <a:bodyPr wrap="square">
            <a:spAutoFit/>
          </a:bodyPr>
          <a:lstStyle/>
          <a:p>
            <a:pPr lvl="0" algn="ctr">
              <a:lnSpc>
                <a:spcPct val="107000"/>
              </a:lnSpc>
              <a:spcAft>
                <a:spcPts val="800"/>
              </a:spcAft>
              <a:buClr>
                <a:srgbClr val="000000"/>
              </a:buClr>
            </a:pPr>
            <a:r>
              <a:rPr lang="en-GB" sz="2000" dirty="0">
                <a:effectLst/>
                <a:latin typeface="Arial" panose="020B0604020202020204" pitchFamily="34" charset="0"/>
                <a:ea typeface="Helvetica Neue" panose="020B0604020202020204"/>
                <a:cs typeface="Arial" panose="020B0604020202020204" pitchFamily="34" charset="0"/>
              </a:rPr>
              <a:t>Le travail avec les familles et les prestataires de soins peut avoir des effets bénéfiques à long terme sur les résultats en matière de protection de l'enfance.</a:t>
            </a:r>
            <a:endParaRPr lang="en-US" sz="2000" dirty="0">
              <a:effectLst/>
              <a:latin typeface="Arial" panose="020B0604020202020204" pitchFamily="34" charset="0"/>
              <a:ea typeface="Noto Sans Symbols"/>
              <a:cs typeface="Arial" panose="020B0604020202020204" pitchFamily="34" charset="0"/>
            </a:endParaRPr>
          </a:p>
        </p:txBody>
      </p:sp>
      <p:sp>
        <p:nvSpPr>
          <p:cNvPr id="60" name="5-Point Star 5">
            <a:extLst>
              <a:ext uri="{FF2B5EF4-FFF2-40B4-BE49-F238E27FC236}">
                <a16:creationId xmlns:a16="http://schemas.microsoft.com/office/drawing/2014/main" id="{CA51DE7D-C4EB-4482-B9BD-8251CB38B67D}"/>
              </a:ext>
            </a:extLst>
          </p:cNvPr>
          <p:cNvSpPr/>
          <p:nvPr/>
        </p:nvSpPr>
        <p:spPr>
          <a:xfrm>
            <a:off x="2119990" y="1781938"/>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8727962" y="1781938"/>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7881E019-1636-4457-BE3E-D785B42ACB29}"/>
              </a:ext>
            </a:extLst>
          </p:cNvPr>
          <p:cNvSpPr txBox="1"/>
          <p:nvPr/>
        </p:nvSpPr>
        <p:spPr>
          <a:xfrm>
            <a:off x="876605" y="3328107"/>
            <a:ext cx="3538330" cy="2044342"/>
          </a:xfrm>
          <a:prstGeom prst="rect">
            <a:avLst/>
          </a:prstGeom>
          <a:noFill/>
        </p:spPr>
        <p:txBody>
          <a:bodyPr wrap="square">
            <a:spAutoFit/>
          </a:bodyPr>
          <a:lstStyle/>
          <a:p>
            <a:pPr lvl="0" algn="ctr">
              <a:lnSpc>
                <a:spcPct val="107000"/>
              </a:lnSpc>
              <a:spcAft>
                <a:spcPts val="800"/>
              </a:spcAft>
              <a:buClr>
                <a:srgbClr val="000000"/>
              </a:buClr>
            </a:pPr>
            <a:r>
              <a:rPr lang="en-US" sz="2000" dirty="0">
                <a:effectLst/>
                <a:latin typeface="Arial" panose="020B0604020202020204" pitchFamily="34" charset="0"/>
                <a:ea typeface="Helvetica Neue"/>
                <a:cs typeface="Arial" panose="020B0604020202020204" pitchFamily="34" charset="0"/>
              </a:rPr>
              <a:t>L'engagement des familles consiste à apprendre à les connaître, à établir des relations positives et à les impliquer de manière significative.</a:t>
            </a:r>
            <a:endParaRPr lang="en-US" sz="2000" dirty="0">
              <a:effectLst/>
              <a:latin typeface="Arial" panose="020B0604020202020204" pitchFamily="34" charset="0"/>
              <a:ea typeface="Noto Sans Symbols"/>
              <a:cs typeface="Arial" panose="020B0604020202020204" pitchFamily="34" charset="0"/>
            </a:endParaRPr>
          </a:p>
        </p:txBody>
      </p:sp>
      <p:sp>
        <p:nvSpPr>
          <p:cNvPr id="13" name="5-Point Star 5">
            <a:extLst>
              <a:ext uri="{FF2B5EF4-FFF2-40B4-BE49-F238E27FC236}">
                <a16:creationId xmlns:a16="http://schemas.microsoft.com/office/drawing/2014/main" id="{86C6DA94-9EAE-4187-A72F-7FF9F3B6A9A7}"/>
              </a:ext>
            </a:extLst>
          </p:cNvPr>
          <p:cNvSpPr/>
          <p:nvPr/>
        </p:nvSpPr>
        <p:spPr>
          <a:xfrm>
            <a:off x="5570220" y="1781938"/>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05B36B7F-471A-4A1C-94E4-EFD50CE32397}"/>
              </a:ext>
            </a:extLst>
          </p:cNvPr>
          <p:cNvSpPr txBox="1"/>
          <p:nvPr/>
        </p:nvSpPr>
        <p:spPr>
          <a:xfrm>
            <a:off x="8109652" y="3328107"/>
            <a:ext cx="2288180" cy="2373663"/>
          </a:xfrm>
          <a:prstGeom prst="rect">
            <a:avLst/>
          </a:prstGeom>
          <a:noFill/>
        </p:spPr>
        <p:txBody>
          <a:bodyPr wrap="square">
            <a:spAutoFit/>
          </a:bodyPr>
          <a:lstStyle/>
          <a:p>
            <a:pPr lvl="0" algn="ctr">
              <a:lnSpc>
                <a:spcPct val="107000"/>
              </a:lnSpc>
              <a:spcAft>
                <a:spcPts val="800"/>
              </a:spcAft>
              <a:buClr>
                <a:srgbClr val="000000"/>
              </a:buClr>
            </a:pPr>
            <a:r>
              <a:rPr lang="en-US" sz="2000" dirty="0">
                <a:effectLst/>
                <a:latin typeface="Arial" panose="020B0604020202020204" pitchFamily="34" charset="0"/>
                <a:ea typeface="Helvetica Neue"/>
                <a:cs typeface="Arial" panose="020B0604020202020204" pitchFamily="34" charset="0"/>
              </a:rPr>
              <a:t>Des stratégies peuvent être adoptées pour renforcer et améliorer l'engagement des familles. </a:t>
            </a:r>
            <a:endParaRPr lang="en-US" sz="2000" dirty="0">
              <a:effectLst/>
              <a:latin typeface="Arial" panose="020B0604020202020204" pitchFamily="34" charset="0"/>
              <a:ea typeface="Noto Sans Symbols"/>
              <a:cs typeface="Arial" panose="020B0604020202020204" pitchFamily="34" charset="0"/>
            </a:endParaRPr>
          </a:p>
        </p:txBody>
      </p:sp>
    </p:spTree>
    <p:extLst>
      <p:ext uri="{BB962C8B-B14F-4D97-AF65-F5344CB8AC3E}">
        <p14:creationId xmlns:p14="http://schemas.microsoft.com/office/powerpoint/2010/main" val="25339213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6CF21-1BB5-49D4-44E7-4EFE3169F145}"/>
              </a:ext>
            </a:extLst>
          </p:cNvPr>
          <p:cNvSpPr>
            <a:spLocks noGrp="1"/>
          </p:cNvSpPr>
          <p:nvPr>
            <p:ph type="title"/>
          </p:nvPr>
        </p:nvSpPr>
        <p:spPr/>
        <p:txBody>
          <a:bodyPr/>
          <a:lstStyle/>
          <a:p>
            <a:r>
              <a:rPr lang="en-CA" sz="2400" b="1" dirty="0">
                <a:solidFill>
                  <a:schemeClr val="bg1"/>
                </a:solidFill>
                <a:latin typeface="Garamond"/>
              </a:rPr>
              <a:t>SESSION 3</a:t>
            </a:r>
            <a:br>
              <a:rPr lang="en-CA" sz="2400" b="1" dirty="0">
                <a:solidFill>
                  <a:schemeClr val="bg1"/>
                </a:solidFill>
                <a:latin typeface="Garamond"/>
              </a:rPr>
            </a:br>
            <a:br>
              <a:rPr lang="en-CA" b="1" dirty="0">
                <a:solidFill>
                  <a:schemeClr val="bg1"/>
                </a:solidFill>
                <a:latin typeface="Garamond"/>
              </a:rPr>
            </a:br>
            <a:r>
              <a:rPr lang="en-US" sz="5400" b="1" dirty="0">
                <a:solidFill>
                  <a:schemeClr val="bg1"/>
                </a:solidFill>
                <a:latin typeface="Garamond"/>
              </a:rPr>
              <a:t>Renforcer la famille tout au long du processus de gestion de cas</a:t>
            </a:r>
            <a:endParaRPr lang="en-US" dirty="0"/>
          </a:p>
        </p:txBody>
      </p:sp>
    </p:spTree>
    <p:extLst>
      <p:ext uri="{BB962C8B-B14F-4D97-AF65-F5344CB8AC3E}">
        <p14:creationId xmlns:p14="http://schemas.microsoft.com/office/powerpoint/2010/main" val="24171106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D79CA-329B-695B-FC29-256250BA9D0D}"/>
              </a:ext>
            </a:extLst>
          </p:cNvPr>
          <p:cNvSpPr>
            <a:spLocks noGrp="1"/>
          </p:cNvSpPr>
          <p:nvPr>
            <p:ph type="title"/>
          </p:nvPr>
        </p:nvSpPr>
        <p:spPr/>
        <p:txBody>
          <a:bodyPr>
            <a:normAutofit fontScale="90000"/>
          </a:bodyPr>
          <a:lstStyle/>
          <a:p>
            <a:r>
              <a:rPr lang="en-GB" dirty="0"/>
              <a:t>Renforcement de la famille tout au long du processus de Gestion de </a:t>
            </a:r>
            <a:r>
              <a:rPr lang="en-GB" dirty="0" err="1"/>
              <a:t>cas</a:t>
            </a:r>
            <a:endParaRPr lang="en-US" dirty="0"/>
          </a:p>
        </p:txBody>
      </p:sp>
      <p:sp>
        <p:nvSpPr>
          <p:cNvPr id="5" name="Rectangle: Rounded Corners 4">
            <a:extLst>
              <a:ext uri="{FF2B5EF4-FFF2-40B4-BE49-F238E27FC236}">
                <a16:creationId xmlns:a16="http://schemas.microsoft.com/office/drawing/2014/main" id="{8689B276-6B4E-667D-7F49-C2371DD24A16}"/>
              </a:ext>
            </a:extLst>
          </p:cNvPr>
          <p:cNvSpPr/>
          <p:nvPr/>
        </p:nvSpPr>
        <p:spPr>
          <a:xfrm>
            <a:off x="540500" y="1781643"/>
            <a:ext cx="1698485" cy="1647352"/>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GB" b="1" dirty="0">
                <a:latin typeface="Arial" panose="020B0604020202020204" pitchFamily="34" charset="0"/>
                <a:cs typeface="Arial" panose="020B0604020202020204" pitchFamily="34" charset="0"/>
              </a:rPr>
              <a:t>Identification </a:t>
            </a:r>
          </a:p>
          <a:p>
            <a:pPr algn="ctr"/>
            <a:r>
              <a:rPr lang="en-GB" b="1" dirty="0">
                <a:latin typeface="Arial" panose="020B0604020202020204" pitchFamily="34" charset="0"/>
                <a:cs typeface="Arial" panose="020B0604020202020204" pitchFamily="34" charset="0"/>
              </a:rPr>
              <a:t>et </a:t>
            </a:r>
          </a:p>
          <a:p>
            <a:pPr algn="ctr"/>
            <a:r>
              <a:rPr lang="en-GB" b="1" dirty="0">
                <a:latin typeface="Arial" panose="020B0604020202020204" pitchFamily="34" charset="0"/>
                <a:cs typeface="Arial" panose="020B0604020202020204" pitchFamily="34" charset="0"/>
              </a:rPr>
              <a:t>enregistrement </a:t>
            </a:r>
            <a:endParaRPr lang="en-US" b="1" dirty="0">
              <a:latin typeface="Arial" panose="020B0604020202020204" pitchFamily="34" charset="0"/>
              <a:cs typeface="Arial" panose="020B0604020202020204" pitchFamily="34" charset="0"/>
            </a:endParaRPr>
          </a:p>
        </p:txBody>
      </p:sp>
      <p:sp>
        <p:nvSpPr>
          <p:cNvPr id="6" name="Rectangle: Rounded Corners 5">
            <a:extLst>
              <a:ext uri="{FF2B5EF4-FFF2-40B4-BE49-F238E27FC236}">
                <a16:creationId xmlns:a16="http://schemas.microsoft.com/office/drawing/2014/main" id="{A8935F13-B7AC-5A6E-3835-551DE49F5A2B}"/>
              </a:ext>
            </a:extLst>
          </p:cNvPr>
          <p:cNvSpPr/>
          <p:nvPr/>
        </p:nvSpPr>
        <p:spPr>
          <a:xfrm>
            <a:off x="2352892" y="1781648"/>
            <a:ext cx="1698485" cy="1647354"/>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GB" b="1" dirty="0">
                <a:latin typeface="Arial" panose="020B0604020202020204" pitchFamily="34" charset="0"/>
                <a:cs typeface="Arial" panose="020B0604020202020204" pitchFamily="34" charset="0"/>
              </a:rPr>
              <a:t>L'évaluation </a:t>
            </a:r>
            <a:endParaRPr lang="en-US" b="1" dirty="0">
              <a:latin typeface="Arial" panose="020B0604020202020204" pitchFamily="34" charset="0"/>
              <a:cs typeface="Arial" panose="020B0604020202020204" pitchFamily="34" charset="0"/>
            </a:endParaRPr>
          </a:p>
        </p:txBody>
      </p:sp>
      <p:sp>
        <p:nvSpPr>
          <p:cNvPr id="7" name="Rectangle: Rounded Corners 6">
            <a:extLst>
              <a:ext uri="{FF2B5EF4-FFF2-40B4-BE49-F238E27FC236}">
                <a16:creationId xmlns:a16="http://schemas.microsoft.com/office/drawing/2014/main" id="{824349A6-422A-D982-F68F-CC3FA096FB85}"/>
              </a:ext>
            </a:extLst>
          </p:cNvPr>
          <p:cNvSpPr/>
          <p:nvPr/>
        </p:nvSpPr>
        <p:spPr>
          <a:xfrm>
            <a:off x="4121267" y="1781644"/>
            <a:ext cx="2048235" cy="1647356"/>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GB" b="1" dirty="0" err="1">
                <a:latin typeface="Arial" panose="020B0604020202020204" pitchFamily="34" charset="0"/>
                <a:cs typeface="Arial" panose="020B0604020202020204" pitchFamily="34" charset="0"/>
              </a:rPr>
              <a:t>Plannification</a:t>
            </a:r>
            <a:endParaRPr lang="en-GB" b="1" dirty="0">
              <a:latin typeface="Arial" panose="020B0604020202020204" pitchFamily="34" charset="0"/>
              <a:cs typeface="Arial" panose="020B0604020202020204" pitchFamily="34" charset="0"/>
            </a:endParaRPr>
          </a:p>
          <a:p>
            <a:pPr algn="ctr"/>
            <a:r>
              <a:rPr lang="en-GB" b="1" dirty="0">
                <a:latin typeface="Arial" panose="020B0604020202020204" pitchFamily="34" charset="0"/>
                <a:cs typeface="Arial" panose="020B0604020202020204" pitchFamily="34" charset="0"/>
              </a:rPr>
              <a:t> de </a:t>
            </a:r>
            <a:r>
              <a:rPr lang="en-GB" b="1" dirty="0" err="1">
                <a:latin typeface="Arial" panose="020B0604020202020204" pitchFamily="34" charset="0"/>
                <a:cs typeface="Arial" panose="020B0604020202020204" pitchFamily="34" charset="0"/>
              </a:rPr>
              <a:t>cas</a:t>
            </a:r>
            <a:endParaRPr lang="en-US" b="1" dirty="0">
              <a:latin typeface="Arial" panose="020B0604020202020204" pitchFamily="34" charset="0"/>
              <a:cs typeface="Arial" panose="020B0604020202020204" pitchFamily="34" charset="0"/>
            </a:endParaRPr>
          </a:p>
        </p:txBody>
      </p:sp>
      <p:sp>
        <p:nvSpPr>
          <p:cNvPr id="8" name="Rectangle: Rounded Corners 7">
            <a:extLst>
              <a:ext uri="{FF2B5EF4-FFF2-40B4-BE49-F238E27FC236}">
                <a16:creationId xmlns:a16="http://schemas.microsoft.com/office/drawing/2014/main" id="{F29854D6-2777-64C9-051A-2051EDE99F52}"/>
              </a:ext>
            </a:extLst>
          </p:cNvPr>
          <p:cNvSpPr/>
          <p:nvPr/>
        </p:nvSpPr>
        <p:spPr>
          <a:xfrm>
            <a:off x="6235165" y="1781644"/>
            <a:ext cx="1698485" cy="1647358"/>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GB" b="1" dirty="0">
                <a:latin typeface="Arial" panose="020B0604020202020204" pitchFamily="34" charset="0"/>
                <a:cs typeface="Arial" panose="020B0604020202020204" pitchFamily="34" charset="0"/>
              </a:rPr>
              <a:t>Mise en œuvre</a:t>
            </a:r>
          </a:p>
          <a:p>
            <a:pPr algn="ctr"/>
            <a:r>
              <a:rPr lang="en-GB" b="1" dirty="0">
                <a:latin typeface="Arial" panose="020B0604020202020204" pitchFamily="34" charset="0"/>
                <a:cs typeface="Arial" panose="020B0604020202020204" pitchFamily="34" charset="0"/>
              </a:rPr>
              <a:t> de la </a:t>
            </a:r>
          </a:p>
          <a:p>
            <a:pPr algn="ctr"/>
            <a:r>
              <a:rPr lang="en-GB" b="1" dirty="0">
                <a:latin typeface="Arial" panose="020B0604020202020204" pitchFamily="34" charset="0"/>
                <a:cs typeface="Arial" panose="020B0604020202020204" pitchFamily="34" charset="0"/>
              </a:rPr>
              <a:t>plan d'action</a:t>
            </a:r>
            <a:endParaRPr lang="en-US" b="1" dirty="0">
              <a:latin typeface="Arial" panose="020B0604020202020204" pitchFamily="34" charset="0"/>
              <a:cs typeface="Arial" panose="020B0604020202020204" pitchFamily="34" charset="0"/>
            </a:endParaRPr>
          </a:p>
        </p:txBody>
      </p:sp>
      <p:sp>
        <p:nvSpPr>
          <p:cNvPr id="9" name="Rectangle: Rounded Corners 8">
            <a:extLst>
              <a:ext uri="{FF2B5EF4-FFF2-40B4-BE49-F238E27FC236}">
                <a16:creationId xmlns:a16="http://schemas.microsoft.com/office/drawing/2014/main" id="{6583DB4F-6EFB-0277-C3FA-E5D91D848AF5}"/>
              </a:ext>
            </a:extLst>
          </p:cNvPr>
          <p:cNvSpPr/>
          <p:nvPr/>
        </p:nvSpPr>
        <p:spPr>
          <a:xfrm>
            <a:off x="8069629" y="1781641"/>
            <a:ext cx="1698485" cy="1647359"/>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GB" b="1" dirty="0">
                <a:latin typeface="Arial" panose="020B0604020202020204" pitchFamily="34" charset="0"/>
                <a:cs typeface="Arial" panose="020B0604020202020204" pitchFamily="34" charset="0"/>
              </a:rPr>
              <a:t>Suivi </a:t>
            </a:r>
          </a:p>
          <a:p>
            <a:pPr algn="ctr"/>
            <a:r>
              <a:rPr lang="en-GB" b="1" dirty="0">
                <a:latin typeface="Arial" panose="020B0604020202020204" pitchFamily="34" charset="0"/>
                <a:cs typeface="Arial" panose="020B0604020202020204" pitchFamily="34" charset="0"/>
              </a:rPr>
              <a:t>et examen </a:t>
            </a:r>
            <a:endParaRPr lang="en-US" b="1" dirty="0">
              <a:latin typeface="Arial" panose="020B0604020202020204" pitchFamily="34" charset="0"/>
              <a:cs typeface="Arial" panose="020B0604020202020204" pitchFamily="34" charset="0"/>
            </a:endParaRPr>
          </a:p>
        </p:txBody>
      </p:sp>
      <p:sp>
        <p:nvSpPr>
          <p:cNvPr id="10" name="Rectangle: Rounded Corners 9">
            <a:extLst>
              <a:ext uri="{FF2B5EF4-FFF2-40B4-BE49-F238E27FC236}">
                <a16:creationId xmlns:a16="http://schemas.microsoft.com/office/drawing/2014/main" id="{7B798615-750E-1362-13D1-E323A8E24C39}"/>
              </a:ext>
            </a:extLst>
          </p:cNvPr>
          <p:cNvSpPr/>
          <p:nvPr/>
        </p:nvSpPr>
        <p:spPr>
          <a:xfrm>
            <a:off x="9951911" y="1781641"/>
            <a:ext cx="1698485" cy="1647359"/>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GB" b="1" dirty="0" err="1">
                <a:latin typeface="Arial" panose="020B0604020202020204" pitchFamily="34" charset="0"/>
                <a:cs typeface="Arial" panose="020B0604020202020204" pitchFamily="34" charset="0"/>
              </a:rPr>
              <a:t>Clôture</a:t>
            </a:r>
            <a:r>
              <a:rPr lang="en-GB" b="1" dirty="0">
                <a:latin typeface="Arial" panose="020B0604020202020204" pitchFamily="34" charset="0"/>
                <a:cs typeface="Arial" panose="020B0604020202020204" pitchFamily="34" charset="0"/>
              </a:rPr>
              <a:t> de </a:t>
            </a:r>
            <a:r>
              <a:rPr lang="en-GB" b="1" dirty="0" err="1">
                <a:latin typeface="Arial" panose="020B0604020202020204" pitchFamily="34" charset="0"/>
                <a:cs typeface="Arial" panose="020B0604020202020204" pitchFamily="34" charset="0"/>
              </a:rPr>
              <a:t>cas</a:t>
            </a:r>
            <a:endParaRPr lang="en-US" b="1" dirty="0">
              <a:latin typeface="Arial" panose="020B0604020202020204" pitchFamily="34" charset="0"/>
              <a:cs typeface="Arial" panose="020B0604020202020204" pitchFamily="34" charset="0"/>
            </a:endParaRPr>
          </a:p>
        </p:txBody>
      </p:sp>
      <p:sp>
        <p:nvSpPr>
          <p:cNvPr id="39" name="Rectangle: Folded Corner 38">
            <a:extLst>
              <a:ext uri="{FF2B5EF4-FFF2-40B4-BE49-F238E27FC236}">
                <a16:creationId xmlns:a16="http://schemas.microsoft.com/office/drawing/2014/main" id="{C33E704B-7928-1227-BEE8-9FCD0222CAFD}"/>
              </a:ext>
            </a:extLst>
          </p:cNvPr>
          <p:cNvSpPr/>
          <p:nvPr/>
        </p:nvSpPr>
        <p:spPr>
          <a:xfrm>
            <a:off x="949739" y="3864435"/>
            <a:ext cx="551543" cy="551543"/>
          </a:xfrm>
          <a:prstGeom prst="foldedCorner">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Folded Corner 39">
            <a:extLst>
              <a:ext uri="{FF2B5EF4-FFF2-40B4-BE49-F238E27FC236}">
                <a16:creationId xmlns:a16="http://schemas.microsoft.com/office/drawing/2014/main" id="{FAF192FE-9B0F-6C19-19C3-C21474DA855B}"/>
              </a:ext>
            </a:extLst>
          </p:cNvPr>
          <p:cNvSpPr/>
          <p:nvPr/>
        </p:nvSpPr>
        <p:spPr>
          <a:xfrm>
            <a:off x="1687442" y="4575647"/>
            <a:ext cx="551543" cy="551543"/>
          </a:xfrm>
          <a:prstGeom prst="foldedCorner">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Folded Corner 40">
            <a:extLst>
              <a:ext uri="{FF2B5EF4-FFF2-40B4-BE49-F238E27FC236}">
                <a16:creationId xmlns:a16="http://schemas.microsoft.com/office/drawing/2014/main" id="{7CE99B15-0BF1-04A8-1E9C-6A8EE832DDF1}"/>
              </a:ext>
            </a:extLst>
          </p:cNvPr>
          <p:cNvSpPr/>
          <p:nvPr/>
        </p:nvSpPr>
        <p:spPr>
          <a:xfrm>
            <a:off x="3272024" y="3774594"/>
            <a:ext cx="551543" cy="551543"/>
          </a:xfrm>
          <a:prstGeom prst="foldedCorner">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Folded Corner 41">
            <a:extLst>
              <a:ext uri="{FF2B5EF4-FFF2-40B4-BE49-F238E27FC236}">
                <a16:creationId xmlns:a16="http://schemas.microsoft.com/office/drawing/2014/main" id="{3D532C39-F29A-63EB-CD39-79CEDA47A04D}"/>
              </a:ext>
            </a:extLst>
          </p:cNvPr>
          <p:cNvSpPr/>
          <p:nvPr/>
        </p:nvSpPr>
        <p:spPr>
          <a:xfrm>
            <a:off x="4657190" y="4445006"/>
            <a:ext cx="551543" cy="551543"/>
          </a:xfrm>
          <a:prstGeom prst="foldedCorner">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Folded Corner 42">
            <a:extLst>
              <a:ext uri="{FF2B5EF4-FFF2-40B4-BE49-F238E27FC236}">
                <a16:creationId xmlns:a16="http://schemas.microsoft.com/office/drawing/2014/main" id="{02515DA5-436C-F48C-5A3C-C34375498A2A}"/>
              </a:ext>
            </a:extLst>
          </p:cNvPr>
          <p:cNvSpPr/>
          <p:nvPr/>
        </p:nvSpPr>
        <p:spPr>
          <a:xfrm>
            <a:off x="7036589" y="4009588"/>
            <a:ext cx="551543" cy="551543"/>
          </a:xfrm>
          <a:prstGeom prst="foldedCorner">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Folded Corner 43">
            <a:extLst>
              <a:ext uri="{FF2B5EF4-FFF2-40B4-BE49-F238E27FC236}">
                <a16:creationId xmlns:a16="http://schemas.microsoft.com/office/drawing/2014/main" id="{9A2B95AD-F753-067E-9238-39AF5FB0D239}"/>
              </a:ext>
            </a:extLst>
          </p:cNvPr>
          <p:cNvSpPr/>
          <p:nvPr/>
        </p:nvSpPr>
        <p:spPr>
          <a:xfrm>
            <a:off x="6485046" y="4996549"/>
            <a:ext cx="551543" cy="551543"/>
          </a:xfrm>
          <a:prstGeom prst="foldedCorner">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Folded Corner 44">
            <a:extLst>
              <a:ext uri="{FF2B5EF4-FFF2-40B4-BE49-F238E27FC236}">
                <a16:creationId xmlns:a16="http://schemas.microsoft.com/office/drawing/2014/main" id="{6C43B5C6-9BF7-AB17-77A1-7D296610E154}"/>
              </a:ext>
            </a:extLst>
          </p:cNvPr>
          <p:cNvSpPr/>
          <p:nvPr/>
        </p:nvSpPr>
        <p:spPr>
          <a:xfrm>
            <a:off x="9179022" y="4822422"/>
            <a:ext cx="551543" cy="551543"/>
          </a:xfrm>
          <a:prstGeom prst="foldedCorner">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Folded Corner 45">
            <a:extLst>
              <a:ext uri="{FF2B5EF4-FFF2-40B4-BE49-F238E27FC236}">
                <a16:creationId xmlns:a16="http://schemas.microsoft.com/office/drawing/2014/main" id="{803806D3-853C-6D5E-6FB5-4C6BEC150864}"/>
              </a:ext>
            </a:extLst>
          </p:cNvPr>
          <p:cNvSpPr/>
          <p:nvPr/>
        </p:nvSpPr>
        <p:spPr>
          <a:xfrm>
            <a:off x="8421755" y="4415978"/>
            <a:ext cx="551543" cy="551543"/>
          </a:xfrm>
          <a:prstGeom prst="foldedCorner">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Folded Corner 46">
            <a:extLst>
              <a:ext uri="{FF2B5EF4-FFF2-40B4-BE49-F238E27FC236}">
                <a16:creationId xmlns:a16="http://schemas.microsoft.com/office/drawing/2014/main" id="{526C1B04-FCDE-9145-28CC-63424C4A8004}"/>
              </a:ext>
            </a:extLst>
          </p:cNvPr>
          <p:cNvSpPr/>
          <p:nvPr/>
        </p:nvSpPr>
        <p:spPr>
          <a:xfrm>
            <a:off x="10451864" y="4050365"/>
            <a:ext cx="551543" cy="551543"/>
          </a:xfrm>
          <a:prstGeom prst="foldedCorner">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Folded Corner 47">
            <a:extLst>
              <a:ext uri="{FF2B5EF4-FFF2-40B4-BE49-F238E27FC236}">
                <a16:creationId xmlns:a16="http://schemas.microsoft.com/office/drawing/2014/main" id="{B8F25C4A-6D60-CAE7-F245-88C4743318C6}"/>
              </a:ext>
            </a:extLst>
          </p:cNvPr>
          <p:cNvSpPr/>
          <p:nvPr/>
        </p:nvSpPr>
        <p:spPr>
          <a:xfrm>
            <a:off x="2650592" y="4445006"/>
            <a:ext cx="551543" cy="551543"/>
          </a:xfrm>
          <a:prstGeom prst="foldedCorner">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19829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AF2C6-A24D-C37A-909E-B4A2811FA14D}"/>
              </a:ext>
            </a:extLst>
          </p:cNvPr>
          <p:cNvSpPr>
            <a:spLocks noGrp="1"/>
          </p:cNvSpPr>
          <p:nvPr>
            <p:ph type="title"/>
          </p:nvPr>
        </p:nvSpPr>
        <p:spPr>
          <a:xfrm>
            <a:off x="838200" y="120516"/>
            <a:ext cx="9686844" cy="868968"/>
          </a:xfrm>
        </p:spPr>
        <p:txBody>
          <a:bodyPr/>
          <a:lstStyle/>
          <a:p>
            <a:r>
              <a:rPr lang="en-GB" dirty="0"/>
              <a:t>Identification, enregistrement et évaluation</a:t>
            </a:r>
            <a:endParaRPr lang="en-US" dirty="0"/>
          </a:p>
        </p:txBody>
      </p:sp>
      <p:sp>
        <p:nvSpPr>
          <p:cNvPr id="4" name="TextBox 3">
            <a:extLst>
              <a:ext uri="{FF2B5EF4-FFF2-40B4-BE49-F238E27FC236}">
                <a16:creationId xmlns:a16="http://schemas.microsoft.com/office/drawing/2014/main" id="{80BE610D-7E09-D123-E11B-B26D22A004A3}"/>
              </a:ext>
            </a:extLst>
          </p:cNvPr>
          <p:cNvSpPr txBox="1"/>
          <p:nvPr/>
        </p:nvSpPr>
        <p:spPr>
          <a:xfrm>
            <a:off x="918570" y="3268711"/>
            <a:ext cx="4763054" cy="2350580"/>
          </a:xfrm>
          <a:prstGeom prst="rect">
            <a:avLst/>
          </a:prstGeom>
          <a:noFill/>
        </p:spPr>
        <p:txBody>
          <a:bodyPr wrap="square">
            <a:spAutoFit/>
          </a:bodyPr>
          <a:lstStyle/>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Partager l'information avec les aidants et obtenir leur consentement éclairé</a:t>
            </a:r>
          </a:p>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Commencer à faire connaissance avec les familles et utiliser des techniques d'établissement de relations</a:t>
            </a:r>
          </a:p>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Utiliser la communication verbale et non verbale</a:t>
            </a:r>
          </a:p>
        </p:txBody>
      </p:sp>
      <p:grpSp>
        <p:nvGrpSpPr>
          <p:cNvPr id="12" name="Group 11">
            <a:extLst>
              <a:ext uri="{FF2B5EF4-FFF2-40B4-BE49-F238E27FC236}">
                <a16:creationId xmlns:a16="http://schemas.microsoft.com/office/drawing/2014/main" id="{2300B8C5-8003-E60E-3F8A-EE4C3D19E4E4}"/>
              </a:ext>
            </a:extLst>
          </p:cNvPr>
          <p:cNvGrpSpPr/>
          <p:nvPr/>
        </p:nvGrpSpPr>
        <p:grpSpPr>
          <a:xfrm>
            <a:off x="10228983" y="337468"/>
            <a:ext cx="1587872" cy="1368854"/>
            <a:chOff x="10228983" y="337468"/>
            <a:chExt cx="1587872" cy="1368854"/>
          </a:xfrm>
        </p:grpSpPr>
        <p:sp>
          <p:nvSpPr>
            <p:cNvPr id="13" name="Hexagon 12">
              <a:extLst>
                <a:ext uri="{FF2B5EF4-FFF2-40B4-BE49-F238E27FC236}">
                  <a16:creationId xmlns:a16="http://schemas.microsoft.com/office/drawing/2014/main" id="{D742D5E7-6D83-5F25-0918-1E03B9F5D54A}"/>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4" name="Group 13">
              <a:extLst>
                <a:ext uri="{FF2B5EF4-FFF2-40B4-BE49-F238E27FC236}">
                  <a16:creationId xmlns:a16="http://schemas.microsoft.com/office/drawing/2014/main" id="{769518F2-B912-C625-167D-7C810115D38B}"/>
                </a:ext>
              </a:extLst>
            </p:cNvPr>
            <p:cNvGrpSpPr/>
            <p:nvPr/>
          </p:nvGrpSpPr>
          <p:grpSpPr>
            <a:xfrm>
              <a:off x="10621771" y="762700"/>
              <a:ext cx="562136" cy="634675"/>
              <a:chOff x="760175" y="830142"/>
              <a:chExt cx="867619" cy="979579"/>
            </a:xfrm>
          </p:grpSpPr>
          <p:sp>
            <p:nvSpPr>
              <p:cNvPr id="18" name="Rectangle 17">
                <a:extLst>
                  <a:ext uri="{FF2B5EF4-FFF2-40B4-BE49-F238E27FC236}">
                    <a16:creationId xmlns:a16="http://schemas.microsoft.com/office/drawing/2014/main" id="{7FA32866-7356-8FFC-390C-7E232644FE90}"/>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22</a:t>
                </a:r>
              </a:p>
            </p:txBody>
          </p:sp>
          <p:sp>
            <p:nvSpPr>
              <p:cNvPr id="19" name="Rectangle 18">
                <a:extLst>
                  <a:ext uri="{FF2B5EF4-FFF2-40B4-BE49-F238E27FC236}">
                    <a16:creationId xmlns:a16="http://schemas.microsoft.com/office/drawing/2014/main" id="{0960E6C3-F238-453C-9276-1CCBFE9F66C5}"/>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5" name="Group 14">
              <a:extLst>
                <a:ext uri="{FF2B5EF4-FFF2-40B4-BE49-F238E27FC236}">
                  <a16:creationId xmlns:a16="http://schemas.microsoft.com/office/drawing/2014/main" id="{2992EFCD-1DE6-26F2-FE08-FF9EC662168C}"/>
                </a:ext>
              </a:extLst>
            </p:cNvPr>
            <p:cNvGrpSpPr/>
            <p:nvPr/>
          </p:nvGrpSpPr>
          <p:grpSpPr>
            <a:xfrm>
              <a:off x="11325415" y="762701"/>
              <a:ext cx="182192" cy="634674"/>
              <a:chOff x="2121762" y="2323619"/>
              <a:chExt cx="200378" cy="825210"/>
            </a:xfrm>
          </p:grpSpPr>
          <p:sp>
            <p:nvSpPr>
              <p:cNvPr id="16" name="Isosceles Triangle 15">
                <a:extLst>
                  <a:ext uri="{FF2B5EF4-FFF2-40B4-BE49-F238E27FC236}">
                    <a16:creationId xmlns:a16="http://schemas.microsoft.com/office/drawing/2014/main" id="{6BF8BA30-A4AD-B75C-CA78-4485C366BE5C}"/>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Rectangle 16">
                <a:extLst>
                  <a:ext uri="{FF2B5EF4-FFF2-40B4-BE49-F238E27FC236}">
                    <a16:creationId xmlns:a16="http://schemas.microsoft.com/office/drawing/2014/main" id="{F9316095-8943-81EE-0D72-D99390696F4D}"/>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3" name="TextBox 2">
            <a:extLst>
              <a:ext uri="{FF2B5EF4-FFF2-40B4-BE49-F238E27FC236}">
                <a16:creationId xmlns:a16="http://schemas.microsoft.com/office/drawing/2014/main" id="{90A3064B-B312-BD66-71F5-8508486D6D1A}"/>
              </a:ext>
            </a:extLst>
          </p:cNvPr>
          <p:cNvSpPr txBox="1"/>
          <p:nvPr/>
        </p:nvSpPr>
        <p:spPr>
          <a:xfrm>
            <a:off x="6539870" y="3268711"/>
            <a:ext cx="4644037" cy="1655261"/>
          </a:xfrm>
          <a:prstGeom prst="rect">
            <a:avLst/>
          </a:prstGeom>
          <a:noFill/>
        </p:spPr>
        <p:txBody>
          <a:bodyPr wrap="square">
            <a:spAutoFit/>
          </a:bodyPr>
          <a:lstStyle/>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Évaluer les </a:t>
            </a:r>
            <a:r>
              <a:rPr lang="en-GB" dirty="0">
                <a:effectLst/>
                <a:latin typeface="Arial" panose="020B0604020202020204" pitchFamily="34" charset="0"/>
                <a:ea typeface="Calibri" panose="020F0502020204030204" pitchFamily="34" charset="0"/>
                <a:cs typeface="Arial" panose="020B0604020202020204" pitchFamily="34" charset="0"/>
              </a:rPr>
              <a:t>influences protectrices, les forces et la résilience d'un enfant et de sa famille</a:t>
            </a:r>
            <a:endParaRPr lang="en-US" dirty="0">
              <a:effectLst/>
              <a:latin typeface="Arial" panose="020B060402020202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tabLst>
                <a:tab pos="914400" algn="l"/>
              </a:tabLst>
            </a:pPr>
            <a:r>
              <a:rPr lang="en-GB" dirty="0">
                <a:effectLst/>
                <a:latin typeface="Arial" panose="020B0604020202020204" pitchFamily="34" charset="0"/>
                <a:ea typeface="Calibri" panose="020F0502020204030204" pitchFamily="34" charset="0"/>
                <a:cs typeface="Arial" panose="020B0604020202020204" pitchFamily="34" charset="0"/>
              </a:rPr>
              <a:t>Responsabiliser les enfants et leurs familles et les impliquer dans le processus d'évaluation</a:t>
            </a:r>
            <a:endParaRPr lang="en-US" dirty="0">
              <a:effectLst/>
              <a:latin typeface="Arial" panose="020B0604020202020204" pitchFamily="34" charset="0"/>
              <a:ea typeface="Calibri" panose="020F0502020204030204" pitchFamily="34" charset="0"/>
              <a:cs typeface="Arial" panose="020B0604020202020204" pitchFamily="34" charset="0"/>
            </a:endParaRPr>
          </a:p>
        </p:txBody>
      </p:sp>
      <p:sp>
        <p:nvSpPr>
          <p:cNvPr id="5" name="Rectangle: Rounded Corners 4">
            <a:extLst>
              <a:ext uri="{FF2B5EF4-FFF2-40B4-BE49-F238E27FC236}">
                <a16:creationId xmlns:a16="http://schemas.microsoft.com/office/drawing/2014/main" id="{228799E4-B4B0-4285-6DC1-DC31082AA4A6}"/>
              </a:ext>
            </a:extLst>
          </p:cNvPr>
          <p:cNvSpPr/>
          <p:nvPr/>
        </p:nvSpPr>
        <p:spPr>
          <a:xfrm>
            <a:off x="1194061" y="2198270"/>
            <a:ext cx="4487563" cy="645448"/>
          </a:xfrm>
          <a:prstGeom prst="roundRect">
            <a:avLst>
              <a:gd name="adj" fmla="val 10821"/>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IDENTIFICATION</a:t>
            </a:r>
            <a:endParaRPr lang="en-CA" dirty="0">
              <a:solidFill>
                <a:schemeClr val="tx1"/>
              </a:solidFill>
              <a:latin typeface="Arial" panose="020B0604020202020204" pitchFamily="34" charset="0"/>
              <a:cs typeface="Arial" panose="020B0604020202020204" pitchFamily="34" charset="0"/>
            </a:endParaRPr>
          </a:p>
        </p:txBody>
      </p:sp>
      <p:sp>
        <p:nvSpPr>
          <p:cNvPr id="6" name="Rectangle: Rounded Corners 5">
            <a:extLst>
              <a:ext uri="{FF2B5EF4-FFF2-40B4-BE49-F238E27FC236}">
                <a16:creationId xmlns:a16="http://schemas.microsoft.com/office/drawing/2014/main" id="{676FE521-2565-DB1F-88BE-467E426BE2AC}"/>
              </a:ext>
            </a:extLst>
          </p:cNvPr>
          <p:cNvSpPr/>
          <p:nvPr/>
        </p:nvSpPr>
        <p:spPr>
          <a:xfrm>
            <a:off x="806238" y="1992162"/>
            <a:ext cx="557717" cy="557717"/>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1</a:t>
            </a:r>
          </a:p>
        </p:txBody>
      </p:sp>
      <p:sp>
        <p:nvSpPr>
          <p:cNvPr id="7" name="Rectangle: Rounded Corners 6">
            <a:extLst>
              <a:ext uri="{FF2B5EF4-FFF2-40B4-BE49-F238E27FC236}">
                <a16:creationId xmlns:a16="http://schemas.microsoft.com/office/drawing/2014/main" id="{F5F83850-FAC7-9515-432D-66122FEA21D1}"/>
              </a:ext>
            </a:extLst>
          </p:cNvPr>
          <p:cNvSpPr/>
          <p:nvPr/>
        </p:nvSpPr>
        <p:spPr>
          <a:xfrm>
            <a:off x="6696344" y="2198270"/>
            <a:ext cx="4487563" cy="645448"/>
          </a:xfrm>
          <a:prstGeom prst="roundRect">
            <a:avLst>
              <a:gd name="adj" fmla="val 10821"/>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ÉVALUATION</a:t>
            </a:r>
            <a:endParaRPr lang="en-CA" dirty="0">
              <a:solidFill>
                <a:schemeClr val="tx1"/>
              </a:solidFill>
              <a:latin typeface="Arial" panose="020B0604020202020204" pitchFamily="34" charset="0"/>
              <a:cs typeface="Arial" panose="020B0604020202020204" pitchFamily="34" charset="0"/>
            </a:endParaRPr>
          </a:p>
        </p:txBody>
      </p:sp>
      <p:sp>
        <p:nvSpPr>
          <p:cNvPr id="8" name="Rectangle: Rounded Corners 7">
            <a:extLst>
              <a:ext uri="{FF2B5EF4-FFF2-40B4-BE49-F238E27FC236}">
                <a16:creationId xmlns:a16="http://schemas.microsoft.com/office/drawing/2014/main" id="{3401FC55-DBAC-3FB0-6480-D8B184DC601F}"/>
              </a:ext>
            </a:extLst>
          </p:cNvPr>
          <p:cNvSpPr/>
          <p:nvPr/>
        </p:nvSpPr>
        <p:spPr>
          <a:xfrm>
            <a:off x="6308521" y="1992162"/>
            <a:ext cx="557717" cy="557717"/>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2</a:t>
            </a:r>
          </a:p>
        </p:txBody>
      </p:sp>
    </p:spTree>
    <p:extLst>
      <p:ext uri="{BB962C8B-B14F-4D97-AF65-F5344CB8AC3E}">
        <p14:creationId xmlns:p14="http://schemas.microsoft.com/office/powerpoint/2010/main" val="2825606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335F1-9BB8-3ABA-E61C-B91E06C964F5}"/>
              </a:ext>
            </a:extLst>
          </p:cNvPr>
          <p:cNvSpPr>
            <a:spLocks noGrp="1"/>
          </p:cNvSpPr>
          <p:nvPr>
            <p:ph type="title"/>
          </p:nvPr>
        </p:nvSpPr>
        <p:spPr/>
        <p:txBody>
          <a:bodyPr/>
          <a:lstStyle/>
          <a:p>
            <a:r>
              <a:rPr lang="en-GB" dirty="0"/>
              <a:t>Planification des cas</a:t>
            </a:r>
            <a:endParaRPr lang="en-US" dirty="0"/>
          </a:p>
        </p:txBody>
      </p:sp>
      <p:sp>
        <p:nvSpPr>
          <p:cNvPr id="3" name="TextBox 2">
            <a:extLst>
              <a:ext uri="{FF2B5EF4-FFF2-40B4-BE49-F238E27FC236}">
                <a16:creationId xmlns:a16="http://schemas.microsoft.com/office/drawing/2014/main" id="{3EE619C5-AF56-E4B9-974E-99A64DD3F071}"/>
              </a:ext>
            </a:extLst>
          </p:cNvPr>
          <p:cNvSpPr txBox="1"/>
          <p:nvPr/>
        </p:nvSpPr>
        <p:spPr>
          <a:xfrm>
            <a:off x="5062122" y="2821131"/>
            <a:ext cx="6445484" cy="3386889"/>
          </a:xfrm>
          <a:prstGeom prst="rect">
            <a:avLst/>
          </a:prstGeom>
          <a:noFill/>
        </p:spPr>
        <p:txBody>
          <a:bodyPr wrap="square">
            <a:spAutoFit/>
          </a:bodyPr>
          <a:lstStyle/>
          <a:p>
            <a:pPr marL="285750" indent="-285750">
              <a:lnSpc>
                <a:spcPct val="107000"/>
              </a:lnSpc>
              <a:spcAft>
                <a:spcPts val="800"/>
              </a:spcAft>
              <a:buFont typeface="Arial" panose="020B0604020202020204" pitchFamily="34" charset="0"/>
              <a:buChar char="•"/>
              <a:tabLst>
                <a:tab pos="914400" algn="l"/>
              </a:tabLst>
            </a:pPr>
            <a:r>
              <a:rPr lang="en-US" sz="1600" dirty="0">
                <a:effectLst/>
                <a:latin typeface="Arial" panose="020B0604020202020204" pitchFamily="34" charset="0"/>
                <a:ea typeface="Calibri" panose="020F0502020204030204" pitchFamily="34" charset="0"/>
                <a:cs typeface="Arial" panose="020B0604020202020204" pitchFamily="34" charset="0"/>
              </a:rPr>
              <a:t>Impliquer les enfants et leurs familles dans le processus</a:t>
            </a:r>
          </a:p>
          <a:p>
            <a:pPr marL="285750" indent="-285750">
              <a:lnSpc>
                <a:spcPct val="107000"/>
              </a:lnSpc>
              <a:spcAft>
                <a:spcPts val="800"/>
              </a:spcAft>
              <a:buFont typeface="Arial" panose="020B0604020202020204" pitchFamily="34" charset="0"/>
              <a:buChar char="•"/>
              <a:tabLst>
                <a:tab pos="914400" algn="l"/>
              </a:tabLst>
            </a:pPr>
            <a:r>
              <a:rPr lang="en-US" sz="1600" dirty="0">
                <a:effectLst/>
                <a:latin typeface="Arial" panose="020B0604020202020204" pitchFamily="34" charset="0"/>
                <a:ea typeface="Calibri" panose="020F0502020204030204" pitchFamily="34" charset="0"/>
                <a:cs typeface="Arial" panose="020B0604020202020204" pitchFamily="34" charset="0"/>
              </a:rPr>
              <a:t>Prendre en compte les forces et les ressources de l'enfant et de la famille</a:t>
            </a:r>
          </a:p>
          <a:p>
            <a:pPr marL="285750" indent="-285750">
              <a:lnSpc>
                <a:spcPct val="107000"/>
              </a:lnSpc>
              <a:spcAft>
                <a:spcPts val="800"/>
              </a:spcAft>
              <a:buFont typeface="Arial" panose="020B0604020202020204" pitchFamily="34" charset="0"/>
              <a:buChar char="•"/>
              <a:tabLst>
                <a:tab pos="914400" algn="l"/>
              </a:tabLst>
            </a:pPr>
            <a:r>
              <a:rPr lang="en-US" sz="1600" dirty="0">
                <a:effectLst/>
                <a:latin typeface="Arial" panose="020B0604020202020204" pitchFamily="34" charset="0"/>
                <a:ea typeface="Calibri" panose="020F0502020204030204" pitchFamily="34" charset="0"/>
                <a:cs typeface="Arial" panose="020B0604020202020204" pitchFamily="34" charset="0"/>
              </a:rPr>
              <a:t>Fixer des objectifs convenus d'un commun accord.</a:t>
            </a:r>
          </a:p>
          <a:p>
            <a:pPr marL="285750" indent="-285750">
              <a:lnSpc>
                <a:spcPct val="107000"/>
              </a:lnSpc>
              <a:spcAft>
                <a:spcPts val="800"/>
              </a:spcAft>
              <a:buFont typeface="Arial" panose="020B0604020202020204" pitchFamily="34" charset="0"/>
              <a:buChar char="•"/>
              <a:tabLst>
                <a:tab pos="914400" algn="l"/>
              </a:tabLst>
            </a:pPr>
            <a:r>
              <a:rPr lang="en-US" sz="1600" dirty="0">
                <a:effectLst/>
                <a:latin typeface="Arial" panose="020B0604020202020204" pitchFamily="34" charset="0"/>
                <a:ea typeface="Calibri" panose="020F0502020204030204" pitchFamily="34" charset="0"/>
                <a:cs typeface="Arial" panose="020B0604020202020204" pitchFamily="34" charset="0"/>
              </a:rPr>
              <a:t>Proposer des choix chaque fois que cela est possible.</a:t>
            </a:r>
          </a:p>
          <a:p>
            <a:pPr marL="285750" indent="-285750">
              <a:lnSpc>
                <a:spcPct val="107000"/>
              </a:lnSpc>
              <a:spcAft>
                <a:spcPts val="800"/>
              </a:spcAft>
              <a:buFont typeface="Arial" panose="020B0604020202020204" pitchFamily="34" charset="0"/>
              <a:buChar char="•"/>
              <a:tabLst>
                <a:tab pos="914400" algn="l"/>
              </a:tabLst>
            </a:pPr>
            <a:r>
              <a:rPr lang="en-US" sz="1600" dirty="0">
                <a:effectLst/>
                <a:latin typeface="Arial" panose="020B0604020202020204" pitchFamily="34" charset="0"/>
                <a:ea typeface="Calibri" panose="020F0502020204030204" pitchFamily="34" charset="0"/>
                <a:cs typeface="Arial" panose="020B0604020202020204" pitchFamily="34" charset="0"/>
              </a:rPr>
              <a:t>Veiller à ce que le plan d'intervention comprenne le renforcement de la famille. </a:t>
            </a:r>
          </a:p>
          <a:p>
            <a:pPr marL="285750" indent="-285750">
              <a:lnSpc>
                <a:spcPct val="107000"/>
              </a:lnSpc>
              <a:spcAft>
                <a:spcPts val="800"/>
              </a:spcAft>
              <a:buFont typeface="Arial" panose="020B0604020202020204" pitchFamily="34" charset="0"/>
              <a:buChar char="•"/>
              <a:tabLst>
                <a:tab pos="914400" algn="l"/>
              </a:tabLst>
            </a:pPr>
            <a:r>
              <a:rPr lang="en-US" sz="1600" dirty="0">
                <a:effectLst/>
                <a:latin typeface="Arial" panose="020B0604020202020204" pitchFamily="34" charset="0"/>
                <a:ea typeface="Calibri" panose="020F0502020204030204" pitchFamily="34" charset="0"/>
                <a:cs typeface="Arial" panose="020B0604020202020204" pitchFamily="34" charset="0"/>
              </a:rPr>
              <a:t>Chercher à s'engager dans des tâches mutuellement identifiées.</a:t>
            </a:r>
          </a:p>
          <a:p>
            <a:pPr marL="285750" indent="-285750">
              <a:lnSpc>
                <a:spcPct val="107000"/>
              </a:lnSpc>
              <a:spcAft>
                <a:spcPts val="800"/>
              </a:spcAft>
              <a:buFont typeface="Arial" panose="020B0604020202020204" pitchFamily="34" charset="0"/>
              <a:buChar char="•"/>
              <a:tabLst>
                <a:tab pos="914400" algn="l"/>
              </a:tabLst>
            </a:pPr>
            <a:r>
              <a:rPr lang="en-US" sz="1600" dirty="0">
                <a:effectLst/>
                <a:latin typeface="Arial" panose="020B0604020202020204" pitchFamily="34" charset="0"/>
                <a:ea typeface="Calibri" panose="020F0502020204030204" pitchFamily="34" charset="0"/>
                <a:cs typeface="Arial" panose="020B0604020202020204" pitchFamily="34" charset="0"/>
              </a:rPr>
              <a:t>Demander aux membres de la famille de signer le plan d'intervention.</a:t>
            </a:r>
          </a:p>
        </p:txBody>
      </p:sp>
      <p:sp>
        <p:nvSpPr>
          <p:cNvPr id="5" name="Rectangle: Rounded Corners 4">
            <a:extLst>
              <a:ext uri="{FF2B5EF4-FFF2-40B4-BE49-F238E27FC236}">
                <a16:creationId xmlns:a16="http://schemas.microsoft.com/office/drawing/2014/main" id="{039DF46B-7547-0AB5-2FC4-1791E2E3A154}"/>
              </a:ext>
            </a:extLst>
          </p:cNvPr>
          <p:cNvSpPr/>
          <p:nvPr/>
        </p:nvSpPr>
        <p:spPr>
          <a:xfrm>
            <a:off x="5337612" y="1849544"/>
            <a:ext cx="6169993" cy="645448"/>
          </a:xfrm>
          <a:prstGeom prst="roundRect">
            <a:avLst>
              <a:gd name="adj" fmla="val 10821"/>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PLANIFICATION DES CAS</a:t>
            </a:r>
            <a:endParaRPr lang="en-CA" dirty="0">
              <a:solidFill>
                <a:schemeClr val="tx1"/>
              </a:solidFill>
              <a:latin typeface="Arial" panose="020B0604020202020204" pitchFamily="34" charset="0"/>
              <a:cs typeface="Arial" panose="020B0604020202020204" pitchFamily="34" charset="0"/>
            </a:endParaRPr>
          </a:p>
        </p:txBody>
      </p:sp>
      <p:sp>
        <p:nvSpPr>
          <p:cNvPr id="6" name="Rectangle: Rounded Corners 5">
            <a:extLst>
              <a:ext uri="{FF2B5EF4-FFF2-40B4-BE49-F238E27FC236}">
                <a16:creationId xmlns:a16="http://schemas.microsoft.com/office/drawing/2014/main" id="{1CC9D63F-22C9-F333-28BC-0CC69C145729}"/>
              </a:ext>
            </a:extLst>
          </p:cNvPr>
          <p:cNvSpPr/>
          <p:nvPr/>
        </p:nvSpPr>
        <p:spPr>
          <a:xfrm>
            <a:off x="4949789" y="1643436"/>
            <a:ext cx="557717" cy="557717"/>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3</a:t>
            </a:r>
          </a:p>
        </p:txBody>
      </p:sp>
      <p:grpSp>
        <p:nvGrpSpPr>
          <p:cNvPr id="7" name="Group 6">
            <a:extLst>
              <a:ext uri="{FF2B5EF4-FFF2-40B4-BE49-F238E27FC236}">
                <a16:creationId xmlns:a16="http://schemas.microsoft.com/office/drawing/2014/main" id="{916B2ED5-D08D-FD2D-8785-45CE148F0C45}"/>
              </a:ext>
            </a:extLst>
          </p:cNvPr>
          <p:cNvGrpSpPr/>
          <p:nvPr/>
        </p:nvGrpSpPr>
        <p:grpSpPr>
          <a:xfrm>
            <a:off x="1179362" y="2201153"/>
            <a:ext cx="3039476" cy="2646943"/>
            <a:chOff x="3792806" y="2065984"/>
            <a:chExt cx="4164945" cy="3627063"/>
          </a:xfrm>
        </p:grpSpPr>
        <p:grpSp>
          <p:nvGrpSpPr>
            <p:cNvPr id="8" name="Group 7">
              <a:extLst>
                <a:ext uri="{FF2B5EF4-FFF2-40B4-BE49-F238E27FC236}">
                  <a16:creationId xmlns:a16="http://schemas.microsoft.com/office/drawing/2014/main" id="{880E9C36-77F3-4CD4-9F64-0CE35EC04E2B}"/>
                </a:ext>
              </a:extLst>
            </p:cNvPr>
            <p:cNvGrpSpPr/>
            <p:nvPr/>
          </p:nvGrpSpPr>
          <p:grpSpPr>
            <a:xfrm>
              <a:off x="3792806" y="2065984"/>
              <a:ext cx="4164945" cy="3627063"/>
              <a:chOff x="5957706" y="3325646"/>
              <a:chExt cx="2611796" cy="1892062"/>
            </a:xfrm>
            <a:solidFill>
              <a:schemeClr val="accent3">
                <a:lumMod val="75000"/>
              </a:schemeClr>
            </a:solidFill>
          </p:grpSpPr>
          <p:sp>
            <p:nvSpPr>
              <p:cNvPr id="30" name="Rectangle: Rounded Corners 29">
                <a:extLst>
                  <a:ext uri="{FF2B5EF4-FFF2-40B4-BE49-F238E27FC236}">
                    <a16:creationId xmlns:a16="http://schemas.microsoft.com/office/drawing/2014/main" id="{9702781E-C4B2-5A7E-9621-D77B70386E0D}"/>
                  </a:ext>
                </a:extLst>
              </p:cNvPr>
              <p:cNvSpPr/>
              <p:nvPr/>
            </p:nvSpPr>
            <p:spPr>
              <a:xfrm>
                <a:off x="5957706" y="3547504"/>
                <a:ext cx="2611796" cy="167020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solidFill>
                    <a:schemeClr val="bg1"/>
                  </a:solidFill>
                  <a:latin typeface="Helvetica Neue"/>
                </a:endParaRPr>
              </a:p>
            </p:txBody>
          </p:sp>
          <p:sp>
            <p:nvSpPr>
              <p:cNvPr id="31" name="Rectangle: Top Corners Rounded 30">
                <a:extLst>
                  <a:ext uri="{FF2B5EF4-FFF2-40B4-BE49-F238E27FC236}">
                    <a16:creationId xmlns:a16="http://schemas.microsoft.com/office/drawing/2014/main" id="{8ED73301-7445-4619-FD20-8F960A8D9E6D}"/>
                  </a:ext>
                </a:extLst>
              </p:cNvPr>
              <p:cNvSpPr/>
              <p:nvPr/>
            </p:nvSpPr>
            <p:spPr>
              <a:xfrm>
                <a:off x="5957706" y="3325646"/>
                <a:ext cx="538650" cy="515820"/>
              </a:xfrm>
              <a:prstGeom prst="round2Same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9" name="Group 8">
              <a:extLst>
                <a:ext uri="{FF2B5EF4-FFF2-40B4-BE49-F238E27FC236}">
                  <a16:creationId xmlns:a16="http://schemas.microsoft.com/office/drawing/2014/main" id="{92C028C9-32D8-9387-DFE6-71FA92B115E7}"/>
                </a:ext>
              </a:extLst>
            </p:cNvPr>
            <p:cNvGrpSpPr/>
            <p:nvPr/>
          </p:nvGrpSpPr>
          <p:grpSpPr>
            <a:xfrm>
              <a:off x="4691054" y="3054806"/>
              <a:ext cx="2287905" cy="1970390"/>
              <a:chOff x="4416926" y="1952645"/>
              <a:chExt cx="1178615" cy="1015047"/>
            </a:xfrm>
            <a:solidFill>
              <a:schemeClr val="bg1"/>
            </a:solidFill>
          </p:grpSpPr>
          <p:sp>
            <p:nvSpPr>
              <p:cNvPr id="10" name="Rectangle: Rounded Corners 9">
                <a:extLst>
                  <a:ext uri="{FF2B5EF4-FFF2-40B4-BE49-F238E27FC236}">
                    <a16:creationId xmlns:a16="http://schemas.microsoft.com/office/drawing/2014/main" id="{617C301B-B52F-6EB6-72C4-871943A95040}"/>
                  </a:ext>
                </a:extLst>
              </p:cNvPr>
              <p:cNvSpPr/>
              <p:nvPr/>
            </p:nvSpPr>
            <p:spPr>
              <a:xfrm rot="20570022">
                <a:off x="4447704" y="2313235"/>
                <a:ext cx="155800"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Rectangle: Rounded Corners 10">
                <a:extLst>
                  <a:ext uri="{FF2B5EF4-FFF2-40B4-BE49-F238E27FC236}">
                    <a16:creationId xmlns:a16="http://schemas.microsoft.com/office/drawing/2014/main" id="{17D300C5-6AE4-9C22-7CBE-B05FE5494CFD}"/>
                  </a:ext>
                </a:extLst>
              </p:cNvPr>
              <p:cNvSpPr/>
              <p:nvPr/>
            </p:nvSpPr>
            <p:spPr>
              <a:xfrm rot="734835">
                <a:off x="4416926" y="2065608"/>
                <a:ext cx="152465" cy="38589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Rectangle: Rounded Corners 19">
                <a:extLst>
                  <a:ext uri="{FF2B5EF4-FFF2-40B4-BE49-F238E27FC236}">
                    <a16:creationId xmlns:a16="http://schemas.microsoft.com/office/drawing/2014/main" id="{BE76504F-8DF4-D837-5885-51A4378B2BED}"/>
                  </a:ext>
                </a:extLst>
              </p:cNvPr>
              <p:cNvSpPr/>
              <p:nvPr/>
            </p:nvSpPr>
            <p:spPr>
              <a:xfrm rot="21032989">
                <a:off x="4615614" y="2373582"/>
                <a:ext cx="149730"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Flowchart: Manual Input 20">
                <a:extLst>
                  <a:ext uri="{FF2B5EF4-FFF2-40B4-BE49-F238E27FC236}">
                    <a16:creationId xmlns:a16="http://schemas.microsoft.com/office/drawing/2014/main" id="{2ED2BA1E-2696-9938-9CDD-471ACA4C94FB}"/>
                  </a:ext>
                </a:extLst>
              </p:cNvPr>
              <p:cNvSpPr/>
              <p:nvPr/>
            </p:nvSpPr>
            <p:spPr>
              <a:xfrm rot="4370022" flipH="1">
                <a:off x="4566067" y="2612552"/>
                <a:ext cx="197560" cy="305529"/>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Rectangle: Rounded Corners 21">
                <a:extLst>
                  <a:ext uri="{FF2B5EF4-FFF2-40B4-BE49-F238E27FC236}">
                    <a16:creationId xmlns:a16="http://schemas.microsoft.com/office/drawing/2014/main" id="{7A335F1C-FEDE-09D2-8DD1-B5BBE13A0E1F}"/>
                  </a:ext>
                </a:extLst>
              </p:cNvPr>
              <p:cNvSpPr/>
              <p:nvPr/>
            </p:nvSpPr>
            <p:spPr>
              <a:xfrm rot="1076057" flipH="1">
                <a:off x="5400700" y="2349090"/>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Rectangle: Rounded Corners 22">
                <a:extLst>
                  <a:ext uri="{FF2B5EF4-FFF2-40B4-BE49-F238E27FC236}">
                    <a16:creationId xmlns:a16="http://schemas.microsoft.com/office/drawing/2014/main" id="{C7D84A3D-FE97-0C89-9DB0-F62075DF6468}"/>
                  </a:ext>
                </a:extLst>
              </p:cNvPr>
              <p:cNvSpPr/>
              <p:nvPr/>
            </p:nvSpPr>
            <p:spPr>
              <a:xfrm rot="20911244" flipH="1">
                <a:off x="5437935" y="2101053"/>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Rectangle: Rounded Corners 23">
                <a:extLst>
                  <a:ext uri="{FF2B5EF4-FFF2-40B4-BE49-F238E27FC236}">
                    <a16:creationId xmlns:a16="http://schemas.microsoft.com/office/drawing/2014/main" id="{B8B2D703-565E-EDA4-AB0E-F22CCC223924}"/>
                  </a:ext>
                </a:extLst>
              </p:cNvPr>
              <p:cNvSpPr/>
              <p:nvPr/>
            </p:nvSpPr>
            <p:spPr>
              <a:xfrm rot="613090" flipH="1">
                <a:off x="5233983" y="2403167"/>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Flowchart: Manual Input 24">
                <a:extLst>
                  <a:ext uri="{FF2B5EF4-FFF2-40B4-BE49-F238E27FC236}">
                    <a16:creationId xmlns:a16="http://schemas.microsoft.com/office/drawing/2014/main" id="{333CD1B8-9917-9565-15D9-505F5E447CC7}"/>
                  </a:ext>
                </a:extLst>
              </p:cNvPr>
              <p:cNvSpPr/>
              <p:nvPr/>
            </p:nvSpPr>
            <p:spPr>
              <a:xfrm rot="17276057">
                <a:off x="5238172" y="2640595"/>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Round Same Side Corner Rectangle 21">
                <a:extLst>
                  <a:ext uri="{FF2B5EF4-FFF2-40B4-BE49-F238E27FC236}">
                    <a16:creationId xmlns:a16="http://schemas.microsoft.com/office/drawing/2014/main" id="{B2ECD3FA-13F0-E18D-EF69-6E18FA4DF8B8}"/>
                  </a:ext>
                </a:extLst>
              </p:cNvPr>
              <p:cNvSpPr/>
              <p:nvPr/>
            </p:nvSpPr>
            <p:spPr>
              <a:xfrm>
                <a:off x="4880503" y="2250894"/>
                <a:ext cx="251673" cy="2675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Oval 26">
                <a:extLst>
                  <a:ext uri="{FF2B5EF4-FFF2-40B4-BE49-F238E27FC236}">
                    <a16:creationId xmlns:a16="http://schemas.microsoft.com/office/drawing/2014/main" id="{1955CEC7-FAA9-1536-AC6E-DC07A99EB6ED}"/>
                  </a:ext>
                </a:extLst>
              </p:cNvPr>
              <p:cNvSpPr/>
              <p:nvPr/>
            </p:nvSpPr>
            <p:spPr>
              <a:xfrm>
                <a:off x="4878636" y="1952645"/>
                <a:ext cx="254533" cy="2545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Rectangle 27">
                <a:extLst>
                  <a:ext uri="{FF2B5EF4-FFF2-40B4-BE49-F238E27FC236}">
                    <a16:creationId xmlns:a16="http://schemas.microsoft.com/office/drawing/2014/main" id="{74955DA1-BE98-8B28-570F-42F798A8BFA7}"/>
                  </a:ext>
                </a:extLst>
              </p:cNvPr>
              <p:cNvSpPr/>
              <p:nvPr/>
            </p:nvSpPr>
            <p:spPr>
              <a:xfrm>
                <a:off x="4538838"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Rectangle 28">
                <a:extLst>
                  <a:ext uri="{FF2B5EF4-FFF2-40B4-BE49-F238E27FC236}">
                    <a16:creationId xmlns:a16="http://schemas.microsoft.com/office/drawing/2014/main" id="{F99E52B2-C93E-FB7D-5589-0E4FD6DB364A}"/>
                  </a:ext>
                </a:extLst>
              </p:cNvPr>
              <p:cNvSpPr/>
              <p:nvPr/>
            </p:nvSpPr>
            <p:spPr>
              <a:xfrm>
                <a:off x="5217172"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4" name="Group 3">
            <a:extLst>
              <a:ext uri="{FF2B5EF4-FFF2-40B4-BE49-F238E27FC236}">
                <a16:creationId xmlns:a16="http://schemas.microsoft.com/office/drawing/2014/main" id="{A84D78EE-3196-BD0C-0998-8A98A1B50BE9}"/>
              </a:ext>
            </a:extLst>
          </p:cNvPr>
          <p:cNvGrpSpPr/>
          <p:nvPr/>
        </p:nvGrpSpPr>
        <p:grpSpPr>
          <a:xfrm>
            <a:off x="10228983" y="337468"/>
            <a:ext cx="1587872" cy="1368854"/>
            <a:chOff x="10228983" y="337468"/>
            <a:chExt cx="1587872" cy="1368854"/>
          </a:xfrm>
        </p:grpSpPr>
        <p:sp>
          <p:nvSpPr>
            <p:cNvPr id="32" name="Hexagon 31">
              <a:extLst>
                <a:ext uri="{FF2B5EF4-FFF2-40B4-BE49-F238E27FC236}">
                  <a16:creationId xmlns:a16="http://schemas.microsoft.com/office/drawing/2014/main" id="{299AAFFE-838B-04EB-01D7-8C8BEB8B7431}"/>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33" name="Group 32">
              <a:extLst>
                <a:ext uri="{FF2B5EF4-FFF2-40B4-BE49-F238E27FC236}">
                  <a16:creationId xmlns:a16="http://schemas.microsoft.com/office/drawing/2014/main" id="{DC7B9065-2356-94F1-5A5C-6B468E6A3D86}"/>
                </a:ext>
              </a:extLst>
            </p:cNvPr>
            <p:cNvGrpSpPr/>
            <p:nvPr/>
          </p:nvGrpSpPr>
          <p:grpSpPr>
            <a:xfrm>
              <a:off x="10621771" y="762700"/>
              <a:ext cx="562136" cy="634675"/>
              <a:chOff x="760175" y="830142"/>
              <a:chExt cx="867619" cy="979579"/>
            </a:xfrm>
          </p:grpSpPr>
          <p:sp>
            <p:nvSpPr>
              <p:cNvPr id="37" name="Rectangle 36">
                <a:extLst>
                  <a:ext uri="{FF2B5EF4-FFF2-40B4-BE49-F238E27FC236}">
                    <a16:creationId xmlns:a16="http://schemas.microsoft.com/office/drawing/2014/main" id="{37474551-B5CD-645B-F00C-0DDDAC3E3436}"/>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22</a:t>
                </a:r>
              </a:p>
            </p:txBody>
          </p:sp>
          <p:sp>
            <p:nvSpPr>
              <p:cNvPr id="38" name="Rectangle 37">
                <a:extLst>
                  <a:ext uri="{FF2B5EF4-FFF2-40B4-BE49-F238E27FC236}">
                    <a16:creationId xmlns:a16="http://schemas.microsoft.com/office/drawing/2014/main" id="{115A1922-424A-768E-7960-FA617EEC907E}"/>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4" name="Group 33">
              <a:extLst>
                <a:ext uri="{FF2B5EF4-FFF2-40B4-BE49-F238E27FC236}">
                  <a16:creationId xmlns:a16="http://schemas.microsoft.com/office/drawing/2014/main" id="{943EA045-8FC4-079D-FF53-C23825E30A3E}"/>
                </a:ext>
              </a:extLst>
            </p:cNvPr>
            <p:cNvGrpSpPr/>
            <p:nvPr/>
          </p:nvGrpSpPr>
          <p:grpSpPr>
            <a:xfrm>
              <a:off x="11325415" y="762701"/>
              <a:ext cx="182192" cy="634674"/>
              <a:chOff x="2121762" y="2323619"/>
              <a:chExt cx="200378" cy="825210"/>
            </a:xfrm>
          </p:grpSpPr>
          <p:sp>
            <p:nvSpPr>
              <p:cNvPr id="35" name="Isosceles Triangle 34">
                <a:extLst>
                  <a:ext uri="{FF2B5EF4-FFF2-40B4-BE49-F238E27FC236}">
                    <a16:creationId xmlns:a16="http://schemas.microsoft.com/office/drawing/2014/main" id="{61A84A53-88D4-8453-9DDA-99C3A5C4294C}"/>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6" name="Rectangle 35">
                <a:extLst>
                  <a:ext uri="{FF2B5EF4-FFF2-40B4-BE49-F238E27FC236}">
                    <a16:creationId xmlns:a16="http://schemas.microsoft.com/office/drawing/2014/main" id="{F7D5A85A-A040-7B10-CE77-D92D7D486B18}"/>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35347238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9B6C3-3161-6C3E-1BB1-60803634EE59}"/>
              </a:ext>
            </a:extLst>
          </p:cNvPr>
          <p:cNvSpPr>
            <a:spLocks noGrp="1"/>
          </p:cNvSpPr>
          <p:nvPr>
            <p:ph type="title"/>
          </p:nvPr>
        </p:nvSpPr>
        <p:spPr>
          <a:xfrm>
            <a:off x="1388532" y="120516"/>
            <a:ext cx="9965267" cy="868968"/>
          </a:xfrm>
        </p:spPr>
        <p:txBody>
          <a:bodyPr>
            <a:normAutofit fontScale="90000"/>
          </a:bodyPr>
          <a:lstStyle/>
          <a:p>
            <a:pPr algn="l"/>
            <a:r>
              <a:rPr lang="en-GB" dirty="0"/>
              <a:t>Planification des cas : services aux familles et aux ménages</a:t>
            </a:r>
            <a:endParaRPr lang="en-US" dirty="0"/>
          </a:p>
        </p:txBody>
      </p:sp>
      <p:grpSp>
        <p:nvGrpSpPr>
          <p:cNvPr id="16" name="Group 15">
            <a:extLst>
              <a:ext uri="{FF2B5EF4-FFF2-40B4-BE49-F238E27FC236}">
                <a16:creationId xmlns:a16="http://schemas.microsoft.com/office/drawing/2014/main" id="{5C1410A2-E7F9-6CD3-05B8-E2C3DDE7AF1D}"/>
              </a:ext>
            </a:extLst>
          </p:cNvPr>
          <p:cNvGrpSpPr/>
          <p:nvPr/>
        </p:nvGrpSpPr>
        <p:grpSpPr>
          <a:xfrm>
            <a:off x="10228983" y="337468"/>
            <a:ext cx="1587872" cy="1368854"/>
            <a:chOff x="10228983" y="337468"/>
            <a:chExt cx="1587872" cy="1368854"/>
          </a:xfrm>
        </p:grpSpPr>
        <p:sp>
          <p:nvSpPr>
            <p:cNvPr id="17" name="Hexagon 16">
              <a:extLst>
                <a:ext uri="{FF2B5EF4-FFF2-40B4-BE49-F238E27FC236}">
                  <a16:creationId xmlns:a16="http://schemas.microsoft.com/office/drawing/2014/main" id="{EC7544A6-3BBA-7029-D43A-8C9E84A691AB}"/>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8" name="Group 17">
              <a:extLst>
                <a:ext uri="{FF2B5EF4-FFF2-40B4-BE49-F238E27FC236}">
                  <a16:creationId xmlns:a16="http://schemas.microsoft.com/office/drawing/2014/main" id="{111F331E-A7E5-F3A0-DDCD-98A5B5875CDC}"/>
                </a:ext>
              </a:extLst>
            </p:cNvPr>
            <p:cNvGrpSpPr/>
            <p:nvPr/>
          </p:nvGrpSpPr>
          <p:grpSpPr>
            <a:xfrm>
              <a:off x="10621771" y="762700"/>
              <a:ext cx="562136" cy="634675"/>
              <a:chOff x="760175" y="830142"/>
              <a:chExt cx="867619" cy="979579"/>
            </a:xfrm>
          </p:grpSpPr>
          <p:sp>
            <p:nvSpPr>
              <p:cNvPr id="22" name="Rectangle 21">
                <a:extLst>
                  <a:ext uri="{FF2B5EF4-FFF2-40B4-BE49-F238E27FC236}">
                    <a16:creationId xmlns:a16="http://schemas.microsoft.com/office/drawing/2014/main" id="{953965CD-72F8-F4F1-75A4-A042CA2F7F33}"/>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23</a:t>
                </a:r>
              </a:p>
            </p:txBody>
          </p:sp>
          <p:sp>
            <p:nvSpPr>
              <p:cNvPr id="23" name="Rectangle 22">
                <a:extLst>
                  <a:ext uri="{FF2B5EF4-FFF2-40B4-BE49-F238E27FC236}">
                    <a16:creationId xmlns:a16="http://schemas.microsoft.com/office/drawing/2014/main" id="{DA0249C2-93FD-B3FD-57EF-085E0B6D1255}"/>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9" name="Group 18">
              <a:extLst>
                <a:ext uri="{FF2B5EF4-FFF2-40B4-BE49-F238E27FC236}">
                  <a16:creationId xmlns:a16="http://schemas.microsoft.com/office/drawing/2014/main" id="{E2BB8DF1-6F49-3A37-FAC6-D018A814465F}"/>
                </a:ext>
              </a:extLst>
            </p:cNvPr>
            <p:cNvGrpSpPr/>
            <p:nvPr/>
          </p:nvGrpSpPr>
          <p:grpSpPr>
            <a:xfrm>
              <a:off x="11325415" y="762701"/>
              <a:ext cx="182192" cy="634674"/>
              <a:chOff x="2121762" y="2323619"/>
              <a:chExt cx="200378" cy="825210"/>
            </a:xfrm>
          </p:grpSpPr>
          <p:sp>
            <p:nvSpPr>
              <p:cNvPr id="20" name="Isosceles Triangle 19">
                <a:extLst>
                  <a:ext uri="{FF2B5EF4-FFF2-40B4-BE49-F238E27FC236}">
                    <a16:creationId xmlns:a16="http://schemas.microsoft.com/office/drawing/2014/main" id="{20D62511-70C2-D01C-7689-5A2415A1EE48}"/>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6EF2B3CD-397B-EC76-F91C-8884DF29820F}"/>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15" name="Oval 14">
            <a:extLst>
              <a:ext uri="{FF2B5EF4-FFF2-40B4-BE49-F238E27FC236}">
                <a16:creationId xmlns:a16="http://schemas.microsoft.com/office/drawing/2014/main" id="{3C99A1FB-9F44-76CC-935B-8D8ACD99ECAE}"/>
              </a:ext>
            </a:extLst>
          </p:cNvPr>
          <p:cNvSpPr/>
          <p:nvPr/>
        </p:nvSpPr>
        <p:spPr>
          <a:xfrm>
            <a:off x="2254093" y="1174290"/>
            <a:ext cx="5023310" cy="5023310"/>
          </a:xfrm>
          <a:prstGeom prst="ellipse">
            <a:avLst/>
          </a:pr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41FA56E1-8E61-E745-4D21-50977924413E}"/>
              </a:ext>
            </a:extLst>
          </p:cNvPr>
          <p:cNvSpPr/>
          <p:nvPr/>
        </p:nvSpPr>
        <p:spPr>
          <a:xfrm>
            <a:off x="4615418" y="1174290"/>
            <a:ext cx="5023310" cy="5023310"/>
          </a:xfrm>
          <a:prstGeom prst="ellipse">
            <a:avLst/>
          </a:pr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Rounded Corners 24">
            <a:extLst>
              <a:ext uri="{FF2B5EF4-FFF2-40B4-BE49-F238E27FC236}">
                <a16:creationId xmlns:a16="http://schemas.microsoft.com/office/drawing/2014/main" id="{0664EC88-B243-8752-CB75-FD3A4003E2C2}"/>
              </a:ext>
            </a:extLst>
          </p:cNvPr>
          <p:cNvSpPr/>
          <p:nvPr/>
        </p:nvSpPr>
        <p:spPr>
          <a:xfrm>
            <a:off x="1984816" y="3307644"/>
            <a:ext cx="2047161" cy="513242"/>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solidFill>
                <a:latin typeface="Arial" panose="020B0604020202020204" pitchFamily="34" charset="0"/>
                <a:cs typeface="Arial" panose="020B0604020202020204" pitchFamily="34" charset="0"/>
              </a:rPr>
              <a:t>Enfant</a:t>
            </a:r>
            <a:endParaRPr lang="en-US" b="1" dirty="0">
              <a:solidFill>
                <a:schemeClr val="bg1"/>
              </a:solidFill>
              <a:latin typeface="Arial" panose="020B0604020202020204" pitchFamily="34" charset="0"/>
              <a:cs typeface="Arial" panose="020B0604020202020204" pitchFamily="34" charset="0"/>
            </a:endParaRPr>
          </a:p>
        </p:txBody>
      </p:sp>
      <p:sp>
        <p:nvSpPr>
          <p:cNvPr id="26" name="Rectangle: Rounded Corners 25">
            <a:extLst>
              <a:ext uri="{FF2B5EF4-FFF2-40B4-BE49-F238E27FC236}">
                <a16:creationId xmlns:a16="http://schemas.microsoft.com/office/drawing/2014/main" id="{EEC945F1-6F57-1073-B305-B838C5538C8C}"/>
              </a:ext>
            </a:extLst>
          </p:cNvPr>
          <p:cNvSpPr/>
          <p:nvPr/>
        </p:nvSpPr>
        <p:spPr>
          <a:xfrm>
            <a:off x="4567300" y="3307644"/>
            <a:ext cx="2684132" cy="513242"/>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solidFill>
                <a:latin typeface="Arial" panose="020B0604020202020204" pitchFamily="34" charset="0"/>
                <a:cs typeface="Arial" panose="020B0604020202020204" pitchFamily="34" charset="0"/>
              </a:rPr>
              <a:t>Famille / ménage</a:t>
            </a:r>
            <a:endParaRPr lang="en-US" b="1" dirty="0">
              <a:solidFill>
                <a:schemeClr val="bg1"/>
              </a:solidFill>
              <a:latin typeface="Arial" panose="020B0604020202020204" pitchFamily="34" charset="0"/>
              <a:cs typeface="Arial" panose="020B0604020202020204" pitchFamily="34" charset="0"/>
            </a:endParaRPr>
          </a:p>
        </p:txBody>
      </p:sp>
      <p:sp>
        <p:nvSpPr>
          <p:cNvPr id="28" name="Rectangle: Rounded Corners 27">
            <a:extLst>
              <a:ext uri="{FF2B5EF4-FFF2-40B4-BE49-F238E27FC236}">
                <a16:creationId xmlns:a16="http://schemas.microsoft.com/office/drawing/2014/main" id="{92CBDE5C-17B3-E277-7E65-C3E3BA615E46}"/>
              </a:ext>
            </a:extLst>
          </p:cNvPr>
          <p:cNvSpPr/>
          <p:nvPr/>
        </p:nvSpPr>
        <p:spPr>
          <a:xfrm>
            <a:off x="7786755" y="3302061"/>
            <a:ext cx="2456451" cy="536855"/>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solidFill>
                <a:latin typeface="Arial" panose="020B0604020202020204" pitchFamily="34" charset="0"/>
                <a:cs typeface="Arial" panose="020B0604020202020204" pitchFamily="34" charset="0"/>
              </a:rPr>
              <a:t>Aidants</a:t>
            </a:r>
            <a:endParaRPr lang="en-US" sz="1400" dirty="0">
              <a:solidFill>
                <a:schemeClr val="bg1"/>
              </a:solidFill>
              <a:latin typeface="Arial" panose="020B0604020202020204" pitchFamily="34" charset="0"/>
              <a:cs typeface="Arial" panose="020B0604020202020204" pitchFamily="34" charset="0"/>
            </a:endParaRPr>
          </a:p>
        </p:txBody>
      </p:sp>
      <p:sp>
        <p:nvSpPr>
          <p:cNvPr id="29" name="TextBox 28">
            <a:extLst>
              <a:ext uri="{FF2B5EF4-FFF2-40B4-BE49-F238E27FC236}">
                <a16:creationId xmlns:a16="http://schemas.microsoft.com/office/drawing/2014/main" id="{95FC8F1B-7F10-ECF0-D554-A6B5CA3551D7}"/>
              </a:ext>
            </a:extLst>
          </p:cNvPr>
          <p:cNvSpPr txBox="1"/>
          <p:nvPr/>
        </p:nvSpPr>
        <p:spPr>
          <a:xfrm>
            <a:off x="7786755" y="3844629"/>
            <a:ext cx="2490821" cy="307777"/>
          </a:xfrm>
          <a:prstGeom prst="rect">
            <a:avLst/>
          </a:prstGeom>
          <a:noFill/>
        </p:spPr>
        <p:txBody>
          <a:bodyPr wrap="square">
            <a:spAutoFit/>
          </a:bodyPr>
          <a:lstStyle/>
          <a:p>
            <a:pPr algn="ctr"/>
            <a:r>
              <a:rPr lang="en-GB" sz="1400" dirty="0">
                <a:latin typeface="Arial" panose="020B0604020202020204" pitchFamily="34" charset="0"/>
                <a:cs typeface="Arial" panose="020B0604020202020204" pitchFamily="34" charset="0"/>
              </a:rPr>
              <a:t>(considérer les hommes et les femmes)</a:t>
            </a:r>
            <a:endParaRPr lang="en-US" sz="1400" dirty="0"/>
          </a:p>
        </p:txBody>
      </p:sp>
    </p:spTree>
    <p:extLst>
      <p:ext uri="{BB962C8B-B14F-4D97-AF65-F5344CB8AC3E}">
        <p14:creationId xmlns:p14="http://schemas.microsoft.com/office/powerpoint/2010/main" val="38088676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Oval 26">
            <a:extLst>
              <a:ext uri="{FF2B5EF4-FFF2-40B4-BE49-F238E27FC236}">
                <a16:creationId xmlns:a16="http://schemas.microsoft.com/office/drawing/2014/main" id="{37DFADD6-5B06-BBEB-4C97-27645EFCC7EF}"/>
              </a:ext>
            </a:extLst>
          </p:cNvPr>
          <p:cNvSpPr/>
          <p:nvPr/>
        </p:nvSpPr>
        <p:spPr>
          <a:xfrm>
            <a:off x="2254093" y="1174290"/>
            <a:ext cx="5023310" cy="5023310"/>
          </a:xfrm>
          <a:prstGeom prst="ellipse">
            <a:avLst/>
          </a:pr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22F8DC8B-FB9A-1F07-9C94-FCA6044915BD}"/>
              </a:ext>
            </a:extLst>
          </p:cNvPr>
          <p:cNvSpPr/>
          <p:nvPr/>
        </p:nvSpPr>
        <p:spPr>
          <a:xfrm>
            <a:off x="4615418" y="1174290"/>
            <a:ext cx="5023310" cy="5023310"/>
          </a:xfrm>
          <a:prstGeom prst="ellipse">
            <a:avLst/>
          </a:pr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187DFB3-D4B9-3C72-8C7A-8593AB65E57F}"/>
              </a:ext>
            </a:extLst>
          </p:cNvPr>
          <p:cNvSpPr>
            <a:spLocks noGrp="1"/>
          </p:cNvSpPr>
          <p:nvPr>
            <p:ph type="title"/>
          </p:nvPr>
        </p:nvSpPr>
        <p:spPr/>
        <p:txBody>
          <a:bodyPr>
            <a:normAutofit/>
          </a:bodyPr>
          <a:lstStyle/>
          <a:p>
            <a:r>
              <a:rPr lang="en-GB" dirty="0">
                <a:highlight>
                  <a:srgbClr val="FFFF00"/>
                </a:highlight>
              </a:rPr>
              <a:t>Services aux familles et aux ménages</a:t>
            </a:r>
            <a:endParaRPr lang="en-US" dirty="0">
              <a:highlight>
                <a:srgbClr val="FFFF00"/>
              </a:highlight>
            </a:endParaRPr>
          </a:p>
        </p:txBody>
      </p:sp>
      <p:sp>
        <p:nvSpPr>
          <p:cNvPr id="8" name="Rectangle 7">
            <a:extLst>
              <a:ext uri="{FF2B5EF4-FFF2-40B4-BE49-F238E27FC236}">
                <a16:creationId xmlns:a16="http://schemas.microsoft.com/office/drawing/2014/main" id="{301911A2-5C6C-3536-273E-82CD69B60BD9}"/>
              </a:ext>
            </a:extLst>
          </p:cNvPr>
          <p:cNvSpPr/>
          <p:nvPr/>
        </p:nvSpPr>
        <p:spPr>
          <a:xfrm>
            <a:off x="7414642" y="2483739"/>
            <a:ext cx="1667494" cy="8650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Programmes d'éducation parentale</a:t>
            </a:r>
            <a:endParaRPr lang="en-US" dirty="0">
              <a:solidFill>
                <a:schemeClr val="tx1"/>
              </a:solidFill>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6C322BBB-345D-C719-18BB-43C882B7D21B}"/>
              </a:ext>
            </a:extLst>
          </p:cNvPr>
          <p:cNvSpPr/>
          <p:nvPr/>
        </p:nvSpPr>
        <p:spPr>
          <a:xfrm>
            <a:off x="7695745" y="3466443"/>
            <a:ext cx="1418492" cy="8650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Groupes de soutien</a:t>
            </a:r>
            <a:endParaRPr lang="en-US" dirty="0">
              <a:solidFill>
                <a:schemeClr val="tx1"/>
              </a:solidFill>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DAFC83FC-2B32-1B3D-829F-28F7C2B98013}"/>
              </a:ext>
            </a:extLst>
          </p:cNvPr>
          <p:cNvSpPr/>
          <p:nvPr/>
        </p:nvSpPr>
        <p:spPr>
          <a:xfrm>
            <a:off x="4765748" y="1793128"/>
            <a:ext cx="2485684" cy="33554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1200"/>
              </a:spcAft>
            </a:pPr>
            <a:r>
              <a:rPr lang="en-GB" dirty="0">
                <a:solidFill>
                  <a:schemeClr val="tx1"/>
                </a:solidFill>
                <a:latin typeface="Arial" panose="020B0604020202020204" pitchFamily="34" charset="0"/>
                <a:cs typeface="Arial" panose="020B0604020202020204" pitchFamily="34" charset="0"/>
              </a:rPr>
              <a:t>Interventions économiques</a:t>
            </a:r>
          </a:p>
          <a:p>
            <a:pPr algn="ctr">
              <a:spcAft>
                <a:spcPts val="1200"/>
              </a:spcAft>
            </a:pPr>
            <a:r>
              <a:rPr lang="en-GB" dirty="0" err="1">
                <a:solidFill>
                  <a:schemeClr val="tx1"/>
                </a:solidFill>
                <a:latin typeface="Arial" panose="020B0604020202020204" pitchFamily="34" charset="0"/>
                <a:cs typeface="Arial" panose="020B0604020202020204" pitchFamily="34" charset="0"/>
              </a:rPr>
              <a:t>SMSPS</a:t>
            </a:r>
            <a:endParaRPr lang="en-US" dirty="0">
              <a:solidFill>
                <a:schemeClr val="tx1"/>
              </a:solidFill>
              <a:latin typeface="Arial" panose="020B0604020202020204" pitchFamily="34" charset="0"/>
              <a:cs typeface="Arial" panose="020B0604020202020204" pitchFamily="34" charset="0"/>
            </a:endParaRPr>
          </a:p>
          <a:p>
            <a:pPr algn="ctr">
              <a:spcAft>
                <a:spcPts val="1200"/>
              </a:spcAft>
            </a:pPr>
            <a:r>
              <a:rPr lang="en-GB" dirty="0">
                <a:solidFill>
                  <a:schemeClr val="tx1"/>
                </a:solidFill>
                <a:latin typeface="Arial" panose="020B0604020202020204" pitchFamily="34" charset="0"/>
                <a:cs typeface="Arial" panose="020B0604020202020204" pitchFamily="34" charset="0"/>
              </a:rPr>
              <a:t>Moyens de subsistance / sécurité alimentaire</a:t>
            </a:r>
            <a:endParaRPr lang="en-US" dirty="0">
              <a:solidFill>
                <a:schemeClr val="tx1"/>
              </a:solidFill>
              <a:latin typeface="Arial" panose="020B0604020202020204" pitchFamily="34" charset="0"/>
              <a:cs typeface="Arial" panose="020B0604020202020204" pitchFamily="34" charset="0"/>
            </a:endParaRPr>
          </a:p>
          <a:p>
            <a:pPr algn="ctr">
              <a:spcAft>
                <a:spcPts val="1200"/>
              </a:spcAft>
            </a:pPr>
            <a:r>
              <a:rPr lang="en-GB" dirty="0">
                <a:solidFill>
                  <a:schemeClr val="tx1"/>
                </a:solidFill>
                <a:latin typeface="Arial" panose="020B0604020202020204" pitchFamily="34" charset="0"/>
                <a:cs typeface="Arial" panose="020B0604020202020204" pitchFamily="34" charset="0"/>
              </a:rPr>
              <a:t>Soins de santé</a:t>
            </a:r>
            <a:endParaRPr lang="en-US" dirty="0">
              <a:solidFill>
                <a:schemeClr val="tx1"/>
              </a:solidFill>
              <a:latin typeface="Arial" panose="020B0604020202020204" pitchFamily="34" charset="0"/>
              <a:cs typeface="Arial" panose="020B0604020202020204" pitchFamily="34" charset="0"/>
            </a:endParaRPr>
          </a:p>
          <a:p>
            <a:pPr algn="ctr">
              <a:spcAft>
                <a:spcPts val="1200"/>
              </a:spcAft>
            </a:pPr>
            <a:r>
              <a:rPr lang="en-GB" dirty="0">
                <a:solidFill>
                  <a:schemeClr val="tx1"/>
                </a:solidFill>
                <a:latin typeface="Arial" panose="020B0604020202020204" pitchFamily="34" charset="0"/>
                <a:cs typeface="Arial" panose="020B0604020202020204" pitchFamily="34" charset="0"/>
              </a:rPr>
              <a:t>Services de lutte contre la violence liée au sexe</a:t>
            </a:r>
            <a:endParaRPr lang="en-US" dirty="0">
              <a:solidFill>
                <a:schemeClr val="tx1"/>
              </a:solidFill>
              <a:latin typeface="Arial" panose="020B0604020202020204" pitchFamily="34" charset="0"/>
              <a:cs typeface="Arial" panose="020B0604020202020204" pitchFamily="34" charset="0"/>
            </a:endParaRPr>
          </a:p>
          <a:p>
            <a:pPr algn="ctr">
              <a:spcAft>
                <a:spcPts val="1200"/>
              </a:spcAft>
            </a:pPr>
            <a:r>
              <a:rPr lang="en-GB" dirty="0">
                <a:solidFill>
                  <a:schemeClr val="tx1"/>
                </a:solidFill>
                <a:latin typeface="Arial" panose="020B0604020202020204" pitchFamily="34" charset="0"/>
                <a:cs typeface="Arial" panose="020B0604020202020204" pitchFamily="34" charset="0"/>
              </a:rPr>
              <a:t>Sensibilisation</a:t>
            </a:r>
            <a:endParaRPr lang="en-US" dirty="0">
              <a:solidFill>
                <a:schemeClr val="tx1"/>
              </a:solidFill>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9056A7B7-E75F-FCAB-95B8-2183EC9BAF99}"/>
              </a:ext>
            </a:extLst>
          </p:cNvPr>
          <p:cNvSpPr/>
          <p:nvPr/>
        </p:nvSpPr>
        <p:spPr>
          <a:xfrm>
            <a:off x="2784714" y="1366786"/>
            <a:ext cx="2218170" cy="11851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Éducation et formation professionnelle</a:t>
            </a:r>
            <a:endParaRPr lang="en-US" dirty="0">
              <a:solidFill>
                <a:schemeClr val="tx1"/>
              </a:solidFill>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8646BF21-A1D7-7F58-F6E1-E2A66ED48D7D}"/>
              </a:ext>
            </a:extLst>
          </p:cNvPr>
          <p:cNvSpPr/>
          <p:nvPr/>
        </p:nvSpPr>
        <p:spPr>
          <a:xfrm>
            <a:off x="7332544" y="4390771"/>
            <a:ext cx="1418492" cy="8650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Groupes de femmes</a:t>
            </a:r>
            <a:endParaRPr lang="en-US" dirty="0">
              <a:solidFill>
                <a:schemeClr val="tx1"/>
              </a:solidFill>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7B8C2D76-DCE3-080C-69F5-E4100CB0BFBF}"/>
              </a:ext>
            </a:extLst>
          </p:cNvPr>
          <p:cNvSpPr/>
          <p:nvPr/>
        </p:nvSpPr>
        <p:spPr>
          <a:xfrm>
            <a:off x="2382861" y="2514797"/>
            <a:ext cx="2218170" cy="8650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Espaces adaptés aux enfants et aux adolescents </a:t>
            </a:r>
            <a:endParaRPr lang="en-US" dirty="0">
              <a:solidFill>
                <a:schemeClr val="tx1"/>
              </a:solidFill>
              <a:latin typeface="Arial" panose="020B0604020202020204" pitchFamily="34" charset="0"/>
              <a:cs typeface="Arial" panose="020B0604020202020204" pitchFamily="34" charset="0"/>
            </a:endParaRPr>
          </a:p>
        </p:txBody>
      </p:sp>
      <p:sp>
        <p:nvSpPr>
          <p:cNvPr id="20" name="Rectangle 19">
            <a:extLst>
              <a:ext uri="{FF2B5EF4-FFF2-40B4-BE49-F238E27FC236}">
                <a16:creationId xmlns:a16="http://schemas.microsoft.com/office/drawing/2014/main" id="{F0FDACED-9D25-AE44-BB53-72915221CEDE}"/>
              </a:ext>
            </a:extLst>
          </p:cNvPr>
          <p:cNvSpPr/>
          <p:nvPr/>
        </p:nvSpPr>
        <p:spPr>
          <a:xfrm>
            <a:off x="2418565" y="3624377"/>
            <a:ext cx="2346579" cy="8650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Apprentissage socio-affectif</a:t>
            </a:r>
            <a:endParaRPr lang="en-US" dirty="0">
              <a:solidFill>
                <a:schemeClr val="tx1"/>
              </a:solidFill>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200D6E8B-2CF3-DE8A-916E-709C4C4A917F}"/>
              </a:ext>
            </a:extLst>
          </p:cNvPr>
          <p:cNvSpPr/>
          <p:nvPr/>
        </p:nvSpPr>
        <p:spPr>
          <a:xfrm>
            <a:off x="3004457" y="4733957"/>
            <a:ext cx="1885349" cy="608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Programmes d'apprentissage de la vie</a:t>
            </a:r>
            <a:endParaRPr lang="en-US" dirty="0">
              <a:solidFill>
                <a:schemeClr val="tx1"/>
              </a:solidFill>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77001FFC-6962-9892-5CBD-135B53B252FB}"/>
              </a:ext>
            </a:extLst>
          </p:cNvPr>
          <p:cNvSpPr/>
          <p:nvPr/>
        </p:nvSpPr>
        <p:spPr>
          <a:xfrm>
            <a:off x="6902270" y="1572802"/>
            <a:ext cx="1558154" cy="8650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Gestion de l'argent</a:t>
            </a:r>
            <a:endParaRPr lang="en-US" dirty="0">
              <a:solidFill>
                <a:schemeClr val="tx1"/>
              </a:solidFill>
              <a:latin typeface="Arial" panose="020B0604020202020204" pitchFamily="34" charset="0"/>
              <a:cs typeface="Arial" panose="020B0604020202020204" pitchFamily="34" charset="0"/>
            </a:endParaRPr>
          </a:p>
        </p:txBody>
      </p:sp>
      <p:sp>
        <p:nvSpPr>
          <p:cNvPr id="29" name="Rectangle: Rounded Corners 28">
            <a:extLst>
              <a:ext uri="{FF2B5EF4-FFF2-40B4-BE49-F238E27FC236}">
                <a16:creationId xmlns:a16="http://schemas.microsoft.com/office/drawing/2014/main" id="{0A64C78C-467C-2387-F94D-56B387B10099}"/>
              </a:ext>
            </a:extLst>
          </p:cNvPr>
          <p:cNvSpPr/>
          <p:nvPr/>
        </p:nvSpPr>
        <p:spPr>
          <a:xfrm>
            <a:off x="1984816" y="5492437"/>
            <a:ext cx="2047161" cy="391886"/>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solidFill>
                <a:latin typeface="Arial" panose="020B0604020202020204" pitchFamily="34" charset="0"/>
                <a:cs typeface="Arial" panose="020B0604020202020204" pitchFamily="34" charset="0"/>
              </a:rPr>
              <a:t>Enfant</a:t>
            </a:r>
            <a:endParaRPr lang="en-US" b="1" dirty="0">
              <a:solidFill>
                <a:schemeClr val="bg1"/>
              </a:solidFill>
              <a:latin typeface="Arial" panose="020B0604020202020204" pitchFamily="34" charset="0"/>
              <a:cs typeface="Arial" panose="020B0604020202020204" pitchFamily="34" charset="0"/>
            </a:endParaRPr>
          </a:p>
        </p:txBody>
      </p:sp>
      <p:sp>
        <p:nvSpPr>
          <p:cNvPr id="30" name="Rectangle: Rounded Corners 29">
            <a:extLst>
              <a:ext uri="{FF2B5EF4-FFF2-40B4-BE49-F238E27FC236}">
                <a16:creationId xmlns:a16="http://schemas.microsoft.com/office/drawing/2014/main" id="{51D407A3-5613-269C-C4B7-A8B0A53D008E}"/>
              </a:ext>
            </a:extLst>
          </p:cNvPr>
          <p:cNvSpPr/>
          <p:nvPr/>
        </p:nvSpPr>
        <p:spPr>
          <a:xfrm>
            <a:off x="4567300" y="5492437"/>
            <a:ext cx="2684132" cy="391886"/>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solidFill>
                <a:latin typeface="Arial" panose="020B0604020202020204" pitchFamily="34" charset="0"/>
                <a:cs typeface="Arial" panose="020B0604020202020204" pitchFamily="34" charset="0"/>
              </a:rPr>
              <a:t>Famille / ménage</a:t>
            </a:r>
            <a:endParaRPr lang="en-US" b="1" dirty="0">
              <a:solidFill>
                <a:schemeClr val="bg1"/>
              </a:solidFill>
              <a:latin typeface="Arial" panose="020B0604020202020204" pitchFamily="34" charset="0"/>
              <a:cs typeface="Arial" panose="020B0604020202020204" pitchFamily="34" charset="0"/>
            </a:endParaRPr>
          </a:p>
        </p:txBody>
      </p:sp>
      <p:grpSp>
        <p:nvGrpSpPr>
          <p:cNvPr id="35" name="Group 34">
            <a:extLst>
              <a:ext uri="{FF2B5EF4-FFF2-40B4-BE49-F238E27FC236}">
                <a16:creationId xmlns:a16="http://schemas.microsoft.com/office/drawing/2014/main" id="{E8A6DE9D-8B3E-DED0-5250-F9E19342C95D}"/>
              </a:ext>
            </a:extLst>
          </p:cNvPr>
          <p:cNvGrpSpPr/>
          <p:nvPr/>
        </p:nvGrpSpPr>
        <p:grpSpPr>
          <a:xfrm>
            <a:off x="7786755" y="5492437"/>
            <a:ext cx="2490821" cy="723406"/>
            <a:chOff x="8536215" y="1281373"/>
            <a:chExt cx="2490821" cy="723406"/>
          </a:xfrm>
          <a:solidFill>
            <a:schemeClr val="accent3">
              <a:lumMod val="75000"/>
            </a:schemeClr>
          </a:solidFill>
        </p:grpSpPr>
        <p:sp>
          <p:nvSpPr>
            <p:cNvPr id="31" name="Rectangle: Rounded Corners 30">
              <a:extLst>
                <a:ext uri="{FF2B5EF4-FFF2-40B4-BE49-F238E27FC236}">
                  <a16:creationId xmlns:a16="http://schemas.microsoft.com/office/drawing/2014/main" id="{E8EFF258-DF40-5ED2-29A1-645E3BA023D7}"/>
                </a:ext>
              </a:extLst>
            </p:cNvPr>
            <p:cNvSpPr/>
            <p:nvPr/>
          </p:nvSpPr>
          <p:spPr>
            <a:xfrm>
              <a:off x="8536215" y="1281373"/>
              <a:ext cx="2456451" cy="409916"/>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solidFill>
                  <a:latin typeface="Arial" panose="020B0604020202020204" pitchFamily="34" charset="0"/>
                  <a:cs typeface="Arial" panose="020B0604020202020204" pitchFamily="34" charset="0"/>
                </a:rPr>
                <a:t>aidants</a:t>
              </a:r>
              <a:endParaRPr lang="en-US" sz="14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2B63B3C9-6ADA-0828-579A-8FD1DF0AACD9}"/>
                </a:ext>
              </a:extLst>
            </p:cNvPr>
            <p:cNvSpPr txBox="1"/>
            <p:nvPr/>
          </p:nvSpPr>
          <p:spPr>
            <a:xfrm>
              <a:off x="8536215" y="1697002"/>
              <a:ext cx="2490821" cy="307777"/>
            </a:xfrm>
            <a:prstGeom prst="rect">
              <a:avLst/>
            </a:prstGeom>
            <a:noFill/>
          </p:spPr>
          <p:txBody>
            <a:bodyPr wrap="square">
              <a:spAutoFit/>
            </a:bodyPr>
            <a:lstStyle/>
            <a:p>
              <a:pPr algn="ctr"/>
              <a:r>
                <a:rPr lang="en-GB" sz="1400" dirty="0">
                  <a:latin typeface="Arial" panose="020B0604020202020204" pitchFamily="34" charset="0"/>
                  <a:cs typeface="Arial" panose="020B0604020202020204" pitchFamily="34" charset="0"/>
                </a:rPr>
                <a:t>(considérer les hommes et les femmes)</a:t>
              </a:r>
              <a:endParaRPr lang="en-US" sz="1400" dirty="0"/>
            </a:p>
          </p:txBody>
        </p:sp>
      </p:grpSp>
    </p:spTree>
    <p:extLst>
      <p:ext uri="{BB962C8B-B14F-4D97-AF65-F5344CB8AC3E}">
        <p14:creationId xmlns:p14="http://schemas.microsoft.com/office/powerpoint/2010/main" val="13988139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Shape 245"/>
        <p:cNvGrpSpPr/>
        <p:nvPr/>
      </p:nvGrpSpPr>
      <p:grpSpPr>
        <a:xfrm>
          <a:off x="0" y="0"/>
          <a:ext cx="0" cy="0"/>
          <a:chOff x="0" y="0"/>
          <a:chExt cx="0" cy="0"/>
        </a:xfrm>
      </p:grpSpPr>
      <p:sp>
        <p:nvSpPr>
          <p:cNvPr id="2" name="Title 72">
            <a:extLst>
              <a:ext uri="{FF2B5EF4-FFF2-40B4-BE49-F238E27FC236}">
                <a16:creationId xmlns:a16="http://schemas.microsoft.com/office/drawing/2014/main" id="{D0346587-4D41-9AE2-DE7D-87C86A879F93}"/>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Conseils de facilitation</a:t>
            </a:r>
            <a:endParaRPr lang="en-CA" sz="5400" b="1" dirty="0">
              <a:solidFill>
                <a:schemeClr val="bg1">
                  <a:lumMod val="75000"/>
                </a:schemeClr>
              </a:solidFill>
            </a:endParaRPr>
          </a:p>
        </p:txBody>
      </p:sp>
    </p:spTree>
    <p:extLst>
      <p:ext uri="{BB962C8B-B14F-4D97-AF65-F5344CB8AC3E}">
        <p14:creationId xmlns:p14="http://schemas.microsoft.com/office/powerpoint/2010/main" val="24590596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Rounded Corners 26">
            <a:extLst>
              <a:ext uri="{FF2B5EF4-FFF2-40B4-BE49-F238E27FC236}">
                <a16:creationId xmlns:a16="http://schemas.microsoft.com/office/drawing/2014/main" id="{2B969C01-6F56-7733-7C40-2E3F927178A8}"/>
              </a:ext>
            </a:extLst>
          </p:cNvPr>
          <p:cNvSpPr/>
          <p:nvPr/>
        </p:nvSpPr>
        <p:spPr>
          <a:xfrm>
            <a:off x="5722533" y="1581665"/>
            <a:ext cx="5708821" cy="4263081"/>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5753533-99A8-522F-3B7B-14DA5A12572A}"/>
              </a:ext>
            </a:extLst>
          </p:cNvPr>
          <p:cNvSpPr>
            <a:spLocks noGrp="1"/>
          </p:cNvSpPr>
          <p:nvPr>
            <p:ph type="title"/>
          </p:nvPr>
        </p:nvSpPr>
        <p:spPr/>
        <p:txBody>
          <a:bodyPr>
            <a:normAutofit fontScale="90000"/>
          </a:bodyPr>
          <a:lstStyle/>
          <a:p>
            <a:r>
              <a:rPr lang="en-GB" dirty="0"/>
              <a:t>Planification de cas : Violence entre partenaires intimes</a:t>
            </a:r>
            <a:endParaRPr lang="en-US" dirty="0"/>
          </a:p>
        </p:txBody>
      </p:sp>
      <p:sp>
        <p:nvSpPr>
          <p:cNvPr id="4" name="TextBox 3">
            <a:extLst>
              <a:ext uri="{FF2B5EF4-FFF2-40B4-BE49-F238E27FC236}">
                <a16:creationId xmlns:a16="http://schemas.microsoft.com/office/drawing/2014/main" id="{9640BF12-B8DB-ABCC-FD1C-6D8132FEABA3}"/>
              </a:ext>
            </a:extLst>
          </p:cNvPr>
          <p:cNvSpPr txBox="1"/>
          <p:nvPr/>
        </p:nvSpPr>
        <p:spPr>
          <a:xfrm>
            <a:off x="5856814" y="1866545"/>
            <a:ext cx="5708821" cy="3970318"/>
          </a:xfrm>
          <a:prstGeom prst="rect">
            <a:avLst/>
          </a:prstGeom>
          <a:noFill/>
        </p:spPr>
        <p:txBody>
          <a:bodyPr wrap="square">
            <a:spAutoFit/>
          </a:bodyPr>
          <a:lstStyle/>
          <a:p>
            <a:pPr marL="285750" indent="-285750" algn="l" fontAlgn="base">
              <a:buFont typeface="Arial" panose="020B0604020202020204" pitchFamily="34" charset="0"/>
              <a:buChar char="•"/>
            </a:pPr>
            <a:r>
              <a:rPr lang="en-GB" b="0" i="0" dirty="0">
                <a:effectLst/>
                <a:latin typeface="Arial" panose="020B0604020202020204" pitchFamily="34" charset="0"/>
                <a:cs typeface="Arial" panose="020B0604020202020204" pitchFamily="34" charset="0"/>
              </a:rPr>
              <a:t>Les hommes violents envers leurs partenaires intimes sont plus susceptibles d'être violents envers leurs enfants.</a:t>
            </a:r>
          </a:p>
          <a:p>
            <a:pPr marL="285750" indent="-285750" algn="l" fontAlgn="base">
              <a:buFont typeface="Arial" panose="020B0604020202020204" pitchFamily="34" charset="0"/>
              <a:buChar char="•"/>
            </a:pPr>
            <a:r>
              <a:rPr lang="en-GB" b="0" i="0" dirty="0">
                <a:effectLst/>
                <a:latin typeface="Arial" panose="020B0604020202020204" pitchFamily="34" charset="0"/>
                <a:cs typeface="Arial" panose="020B0604020202020204" pitchFamily="34" charset="0"/>
              </a:rPr>
              <a:t>Les femmes qui subissent des violences de la part de leur partenaire intime sont plus susceptibles d'adopter une attitude parentale sévère et une discipline violente à l'égard de leurs enfants.</a:t>
            </a:r>
            <a:endParaRPr lang="en-GB" dirty="0">
              <a:latin typeface="Arial" panose="020B0604020202020204" pitchFamily="34" charset="0"/>
              <a:cs typeface="Arial" panose="020B0604020202020204" pitchFamily="34" charset="0"/>
            </a:endParaRPr>
          </a:p>
          <a:p>
            <a:pPr marL="285750" indent="-285750" algn="l" fontAlgn="base">
              <a:buFont typeface="Arial" panose="020B0604020202020204" pitchFamily="34" charset="0"/>
              <a:buChar char="•"/>
            </a:pPr>
            <a:r>
              <a:rPr lang="en-GB" dirty="0">
                <a:latin typeface="Arial" panose="020B0604020202020204" pitchFamily="34" charset="0"/>
                <a:cs typeface="Arial" panose="020B0604020202020204" pitchFamily="34" charset="0"/>
              </a:rPr>
              <a:t>La VPI a un impact négatif sur la capacité parentale.</a:t>
            </a:r>
            <a:endParaRPr lang="en-GB" b="0" i="0" dirty="0">
              <a:effectLst/>
              <a:latin typeface="Arial" panose="020B0604020202020204" pitchFamily="34" charset="0"/>
              <a:cs typeface="Arial" panose="020B0604020202020204" pitchFamily="34" charset="0"/>
            </a:endParaRPr>
          </a:p>
          <a:p>
            <a:pPr marL="285750" indent="-285750" algn="l" fontAlgn="base">
              <a:buFont typeface="Arial" panose="020B0604020202020204" pitchFamily="34" charset="0"/>
              <a:buChar char="•"/>
            </a:pPr>
            <a:r>
              <a:rPr lang="en-GB" b="0" i="0" dirty="0">
                <a:effectLst/>
                <a:latin typeface="Arial" panose="020B0604020202020204" pitchFamily="34" charset="0"/>
                <a:cs typeface="Arial" panose="020B0604020202020204" pitchFamily="34" charset="0"/>
              </a:rPr>
              <a:t>Les enfants qui sont témoins ou victimes de violences pendant leur enfance sont plus susceptibles de subir (filles) ou de commettre (garçons) des violences de la part d'un partenaire intime à l'âge adulte.</a:t>
            </a:r>
          </a:p>
        </p:txBody>
      </p:sp>
      <p:grpSp>
        <p:nvGrpSpPr>
          <p:cNvPr id="8" name="Group 7">
            <a:extLst>
              <a:ext uri="{FF2B5EF4-FFF2-40B4-BE49-F238E27FC236}">
                <a16:creationId xmlns:a16="http://schemas.microsoft.com/office/drawing/2014/main" id="{5FE43E02-DFE3-A2E6-2FF8-9222C53E1DE9}"/>
              </a:ext>
            </a:extLst>
          </p:cNvPr>
          <p:cNvGrpSpPr/>
          <p:nvPr/>
        </p:nvGrpSpPr>
        <p:grpSpPr>
          <a:xfrm>
            <a:off x="1177150" y="1822500"/>
            <a:ext cx="888678" cy="2000050"/>
            <a:chOff x="3000654" y="1516217"/>
            <a:chExt cx="245039" cy="551483"/>
          </a:xfrm>
          <a:solidFill>
            <a:schemeClr val="accent3">
              <a:lumMod val="75000"/>
            </a:schemeClr>
          </a:solidFill>
        </p:grpSpPr>
        <p:grpSp>
          <p:nvGrpSpPr>
            <p:cNvPr id="9" name="Group 8">
              <a:extLst>
                <a:ext uri="{FF2B5EF4-FFF2-40B4-BE49-F238E27FC236}">
                  <a16:creationId xmlns:a16="http://schemas.microsoft.com/office/drawing/2014/main" id="{5B4364E3-7D73-8A5A-9EEC-89CB79A46782}"/>
                </a:ext>
              </a:extLst>
            </p:cNvPr>
            <p:cNvGrpSpPr/>
            <p:nvPr/>
          </p:nvGrpSpPr>
          <p:grpSpPr>
            <a:xfrm>
              <a:off x="3036509" y="1516217"/>
              <a:ext cx="172158" cy="551483"/>
              <a:chOff x="4043172" y="1684320"/>
              <a:chExt cx="352508" cy="1129211"/>
            </a:xfrm>
            <a:grpFill/>
          </p:grpSpPr>
          <p:sp>
            <p:nvSpPr>
              <p:cNvPr id="11" name="Round Same Side Corner Rectangle 21">
                <a:extLst>
                  <a:ext uri="{FF2B5EF4-FFF2-40B4-BE49-F238E27FC236}">
                    <a16:creationId xmlns:a16="http://schemas.microsoft.com/office/drawing/2014/main" id="{AFA0C73C-7F0A-2C53-68E6-87D90822F1DB}"/>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D2743538-F17B-A9E4-9ECC-3060999E052C}"/>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 name="Flowchart: Manual Operation 9">
              <a:extLst>
                <a:ext uri="{FF2B5EF4-FFF2-40B4-BE49-F238E27FC236}">
                  <a16:creationId xmlns:a16="http://schemas.microsoft.com/office/drawing/2014/main" id="{01E6F7F6-FB60-D007-AF7F-EC6E8DE8614D}"/>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D2972B03-09C1-1307-A786-F4313B9DE800}"/>
              </a:ext>
            </a:extLst>
          </p:cNvPr>
          <p:cNvGrpSpPr/>
          <p:nvPr/>
        </p:nvGrpSpPr>
        <p:grpSpPr>
          <a:xfrm>
            <a:off x="2252188" y="1822500"/>
            <a:ext cx="888678" cy="2000050"/>
            <a:chOff x="3000654" y="1516217"/>
            <a:chExt cx="245039" cy="551483"/>
          </a:xfrm>
          <a:solidFill>
            <a:schemeClr val="accent3">
              <a:lumMod val="20000"/>
              <a:lumOff val="80000"/>
            </a:schemeClr>
          </a:solidFill>
        </p:grpSpPr>
        <p:grpSp>
          <p:nvGrpSpPr>
            <p:cNvPr id="16" name="Group 15">
              <a:extLst>
                <a:ext uri="{FF2B5EF4-FFF2-40B4-BE49-F238E27FC236}">
                  <a16:creationId xmlns:a16="http://schemas.microsoft.com/office/drawing/2014/main" id="{6F429695-C4A1-E8F8-99C0-24011578F883}"/>
                </a:ext>
              </a:extLst>
            </p:cNvPr>
            <p:cNvGrpSpPr/>
            <p:nvPr/>
          </p:nvGrpSpPr>
          <p:grpSpPr>
            <a:xfrm>
              <a:off x="3036509" y="1516217"/>
              <a:ext cx="172158" cy="551483"/>
              <a:chOff x="4043172" y="1684320"/>
              <a:chExt cx="352508" cy="1129211"/>
            </a:xfrm>
            <a:grpFill/>
          </p:grpSpPr>
          <p:sp>
            <p:nvSpPr>
              <p:cNvPr id="18" name="Round Same Side Corner Rectangle 21">
                <a:extLst>
                  <a:ext uri="{FF2B5EF4-FFF2-40B4-BE49-F238E27FC236}">
                    <a16:creationId xmlns:a16="http://schemas.microsoft.com/office/drawing/2014/main" id="{9C289D95-9F62-2E65-8EE3-25749F3067BE}"/>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9815FD13-2C4A-3B9F-3108-520E327179BF}"/>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7" name="Flowchart: Manual Operation 16">
              <a:extLst>
                <a:ext uri="{FF2B5EF4-FFF2-40B4-BE49-F238E27FC236}">
                  <a16:creationId xmlns:a16="http://schemas.microsoft.com/office/drawing/2014/main" id="{224A4351-4586-CB40-F111-D07798D663EE}"/>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0" name="Group 19">
            <a:extLst>
              <a:ext uri="{FF2B5EF4-FFF2-40B4-BE49-F238E27FC236}">
                <a16:creationId xmlns:a16="http://schemas.microsoft.com/office/drawing/2014/main" id="{66A2D4EA-9FFA-2D7B-4BE1-0B75EAF53832}"/>
              </a:ext>
            </a:extLst>
          </p:cNvPr>
          <p:cNvGrpSpPr/>
          <p:nvPr/>
        </p:nvGrpSpPr>
        <p:grpSpPr>
          <a:xfrm>
            <a:off x="3370483" y="1822500"/>
            <a:ext cx="888678" cy="2000050"/>
            <a:chOff x="3000654" y="1516217"/>
            <a:chExt cx="245039" cy="551483"/>
          </a:xfrm>
          <a:solidFill>
            <a:schemeClr val="accent3">
              <a:lumMod val="20000"/>
              <a:lumOff val="80000"/>
            </a:schemeClr>
          </a:solidFill>
        </p:grpSpPr>
        <p:grpSp>
          <p:nvGrpSpPr>
            <p:cNvPr id="21" name="Group 20">
              <a:extLst>
                <a:ext uri="{FF2B5EF4-FFF2-40B4-BE49-F238E27FC236}">
                  <a16:creationId xmlns:a16="http://schemas.microsoft.com/office/drawing/2014/main" id="{1EE17448-E1A6-AC65-0417-653906406908}"/>
                </a:ext>
              </a:extLst>
            </p:cNvPr>
            <p:cNvGrpSpPr/>
            <p:nvPr/>
          </p:nvGrpSpPr>
          <p:grpSpPr>
            <a:xfrm>
              <a:off x="3036509" y="1516217"/>
              <a:ext cx="172158" cy="551483"/>
              <a:chOff x="4043172" y="1684320"/>
              <a:chExt cx="352508" cy="1129211"/>
            </a:xfrm>
            <a:grpFill/>
          </p:grpSpPr>
          <p:sp>
            <p:nvSpPr>
              <p:cNvPr id="23" name="Round Same Side Corner Rectangle 21">
                <a:extLst>
                  <a:ext uri="{FF2B5EF4-FFF2-40B4-BE49-F238E27FC236}">
                    <a16:creationId xmlns:a16="http://schemas.microsoft.com/office/drawing/2014/main" id="{F43B5ECD-A568-4E4E-FEAD-2928CC379356}"/>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6876EFE4-7AD6-D694-1E6A-45511F21CD98}"/>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2" name="Flowchart: Manual Operation 21">
              <a:extLst>
                <a:ext uri="{FF2B5EF4-FFF2-40B4-BE49-F238E27FC236}">
                  <a16:creationId xmlns:a16="http://schemas.microsoft.com/office/drawing/2014/main" id="{EA846873-911F-AA1F-F99A-B036378DC65D}"/>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6" name="TextBox 25">
            <a:extLst>
              <a:ext uri="{FF2B5EF4-FFF2-40B4-BE49-F238E27FC236}">
                <a16:creationId xmlns:a16="http://schemas.microsoft.com/office/drawing/2014/main" id="{E9BA8427-537D-7128-29DB-1C14D04534E9}"/>
              </a:ext>
            </a:extLst>
          </p:cNvPr>
          <p:cNvSpPr txBox="1"/>
          <p:nvPr/>
        </p:nvSpPr>
        <p:spPr>
          <a:xfrm>
            <a:off x="760646" y="4190517"/>
            <a:ext cx="4367408" cy="1477328"/>
          </a:xfrm>
          <a:prstGeom prst="rect">
            <a:avLst/>
          </a:prstGeom>
          <a:noFill/>
        </p:spPr>
        <p:txBody>
          <a:bodyPr wrap="square">
            <a:spAutoFit/>
          </a:bodyPr>
          <a:lstStyle/>
          <a:p>
            <a:pPr algn="l" fontAlgn="base"/>
            <a:r>
              <a:rPr lang="en-GB" sz="1800" dirty="0">
                <a:latin typeface="Arial" panose="020B0604020202020204" pitchFamily="34" charset="0"/>
                <a:cs typeface="Arial" panose="020B0604020202020204" pitchFamily="34" charset="0"/>
              </a:rPr>
              <a:t>Près d'un tiers (30 %) des femmes dans le monde qui ont eu une relation ont subi une forme de violence physique et/ou sexuelle de la part de leur partenaire intime au cours de leur vie.</a:t>
            </a:r>
          </a:p>
        </p:txBody>
      </p:sp>
    </p:spTree>
    <p:extLst>
      <p:ext uri="{BB962C8B-B14F-4D97-AF65-F5344CB8AC3E}">
        <p14:creationId xmlns:p14="http://schemas.microsoft.com/office/powerpoint/2010/main" val="34287870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538F9-836C-B20D-D638-CF223B14B3B9}"/>
              </a:ext>
            </a:extLst>
          </p:cNvPr>
          <p:cNvSpPr>
            <a:spLocks noGrp="1"/>
          </p:cNvSpPr>
          <p:nvPr>
            <p:ph type="title"/>
          </p:nvPr>
        </p:nvSpPr>
        <p:spPr/>
        <p:txBody>
          <a:bodyPr>
            <a:normAutofit fontScale="90000"/>
          </a:bodyPr>
          <a:lstStyle/>
          <a:p>
            <a:r>
              <a:rPr lang="en-GB" dirty="0">
                <a:highlight>
                  <a:srgbClr val="FFFF00"/>
                </a:highlight>
              </a:rPr>
              <a:t>Planification de cas : La violence entre partenaires intimes et notre rôle</a:t>
            </a:r>
            <a:endParaRPr lang="en-US" dirty="0">
              <a:highlight>
                <a:srgbClr val="FFFF00"/>
              </a:highlight>
            </a:endParaRPr>
          </a:p>
        </p:txBody>
      </p:sp>
      <p:sp>
        <p:nvSpPr>
          <p:cNvPr id="3" name="TextBox 2">
            <a:extLst>
              <a:ext uri="{FF2B5EF4-FFF2-40B4-BE49-F238E27FC236}">
                <a16:creationId xmlns:a16="http://schemas.microsoft.com/office/drawing/2014/main" id="{2931900D-EFE3-8084-F085-BA3688C2AA68}"/>
              </a:ext>
            </a:extLst>
          </p:cNvPr>
          <p:cNvSpPr txBox="1"/>
          <p:nvPr/>
        </p:nvSpPr>
        <p:spPr>
          <a:xfrm>
            <a:off x="795594" y="1280939"/>
            <a:ext cx="6494892" cy="4985980"/>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n-GB" dirty="0">
                <a:latin typeface="Arial" panose="020B0604020202020204" pitchFamily="34" charset="0"/>
                <a:cs typeface="Arial" panose="020B0604020202020204" pitchFamily="34" charset="0"/>
              </a:rPr>
              <a:t>Orienter vers les acteurs de la lutte contre la violence liée au sexe et travailler en étroite collaboration avec eux afin de fournir des services coordonnés, conformément aux procédures opérationnelles standard locales. </a:t>
            </a:r>
          </a:p>
          <a:p>
            <a:pPr marL="285750" indent="-285750">
              <a:spcAft>
                <a:spcPts val="600"/>
              </a:spcAft>
              <a:buFont typeface="Arial" panose="020B0604020202020204" pitchFamily="34" charset="0"/>
              <a:buChar char="•"/>
            </a:pPr>
            <a:r>
              <a:rPr lang="en-GB" dirty="0">
                <a:latin typeface="Arial" panose="020B0604020202020204" pitchFamily="34" charset="0"/>
                <a:cs typeface="Arial" panose="020B0604020202020204" pitchFamily="34" charset="0"/>
              </a:rPr>
              <a:t>Discutez avec les personnes qui s'occupent des enfants de ce dont ils ont besoin.</a:t>
            </a:r>
          </a:p>
          <a:p>
            <a:pPr marL="285750" indent="-285750">
              <a:spcAft>
                <a:spcPts val="600"/>
              </a:spcAft>
              <a:buFont typeface="Arial" panose="020B0604020202020204" pitchFamily="34" charset="0"/>
              <a:buChar char="•"/>
            </a:pPr>
            <a:r>
              <a:rPr lang="en-GB" dirty="0">
                <a:latin typeface="Arial" panose="020B0604020202020204" pitchFamily="34" charset="0"/>
                <a:cs typeface="Arial" panose="020B0604020202020204" pitchFamily="34" charset="0"/>
              </a:rPr>
              <a:t>Parlez des effets de la VPI, si vous pouvez le faire en toute sécurité.</a:t>
            </a:r>
          </a:p>
          <a:p>
            <a:pPr marL="285750" indent="-285750">
              <a:spcAft>
                <a:spcPts val="600"/>
              </a:spcAft>
              <a:buFont typeface="Arial" panose="020B0604020202020204" pitchFamily="34" charset="0"/>
              <a:buChar char="•"/>
            </a:pPr>
            <a:r>
              <a:rPr lang="en-GB" dirty="0">
                <a:latin typeface="Arial" panose="020B0604020202020204" pitchFamily="34" charset="0"/>
                <a:cs typeface="Arial" panose="020B0604020202020204" pitchFamily="34" charset="0"/>
              </a:rPr>
              <a:t>Orienter les aidants vers des groupes et des programmes de soutien pour les hommes et les femmes.</a:t>
            </a:r>
          </a:p>
          <a:p>
            <a:pPr marL="285750" indent="-285750">
              <a:spcAft>
                <a:spcPts val="600"/>
              </a:spcAft>
              <a:buFont typeface="Arial" panose="020B0604020202020204" pitchFamily="34" charset="0"/>
              <a:buChar char="•"/>
            </a:pPr>
            <a:r>
              <a:rPr lang="en-GB" dirty="0">
                <a:latin typeface="Arial" panose="020B0604020202020204" pitchFamily="34" charset="0"/>
                <a:cs typeface="Arial" panose="020B0604020202020204" pitchFamily="34" charset="0"/>
              </a:rPr>
              <a:t>Demandez à votre superviseur d'impliquer un </a:t>
            </a:r>
            <a:r>
              <a:rPr lang="en-GB" dirty="0" err="1">
                <a:latin typeface="Arial" panose="020B0604020202020204" pitchFamily="34" charset="0"/>
                <a:cs typeface="Arial" panose="020B0604020202020204" pitchFamily="34" charset="0"/>
              </a:rPr>
              <a:t>autre</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gestionnaire</a:t>
            </a:r>
            <a:r>
              <a:rPr lang="en-GB" dirty="0">
                <a:latin typeface="Arial" panose="020B0604020202020204" pitchFamily="34" charset="0"/>
                <a:cs typeface="Arial" panose="020B0604020202020204" pitchFamily="34" charset="0"/>
              </a:rPr>
              <a:t> de </a:t>
            </a:r>
            <a:r>
              <a:rPr lang="en-GB" dirty="0" err="1">
                <a:latin typeface="Arial" panose="020B0604020202020204" pitchFamily="34" charset="0"/>
                <a:cs typeface="Arial" panose="020B0604020202020204" pitchFamily="34" charset="0"/>
              </a:rPr>
              <a:t>cas</a:t>
            </a:r>
            <a:r>
              <a:rPr lang="en-GB" dirty="0">
                <a:latin typeface="Arial" panose="020B0604020202020204" pitchFamily="34" charset="0"/>
                <a:cs typeface="Arial" panose="020B0604020202020204" pitchFamily="34" charset="0"/>
              </a:rPr>
              <a:t> si cela s'avère utile.</a:t>
            </a:r>
          </a:p>
          <a:p>
            <a:pPr marL="285750" indent="-285750">
              <a:spcAft>
                <a:spcPts val="600"/>
              </a:spcAft>
              <a:buFont typeface="Arial" panose="020B0604020202020204" pitchFamily="34" charset="0"/>
              <a:buChar char="•"/>
            </a:pPr>
            <a:r>
              <a:rPr lang="en-GB" dirty="0">
                <a:latin typeface="Arial" panose="020B0604020202020204" pitchFamily="34" charset="0"/>
                <a:cs typeface="Arial" panose="020B0604020202020204" pitchFamily="34" charset="0"/>
              </a:rPr>
              <a:t>Les facteurs à prendre en compte et les facteurs contributifs qui peuvent être traités dans le cadre du plan d'action.</a:t>
            </a:r>
          </a:p>
          <a:p>
            <a:pPr marL="285750" indent="-285750">
              <a:spcAft>
                <a:spcPts val="600"/>
              </a:spcAft>
              <a:buFont typeface="Arial" panose="020B0604020202020204" pitchFamily="34" charset="0"/>
              <a:buChar char="•"/>
            </a:pPr>
            <a:r>
              <a:rPr lang="en-GB" dirty="0">
                <a:latin typeface="Arial" panose="020B0604020202020204" pitchFamily="34" charset="0"/>
                <a:cs typeface="Arial" panose="020B0604020202020204" pitchFamily="34" charset="0"/>
              </a:rPr>
              <a:t>Élaborer des plans de sécurité pour les enfants.</a:t>
            </a:r>
            <a:endParaRPr lang="en-US" dirty="0">
              <a:latin typeface="Arial" panose="020B0604020202020204" pitchFamily="34" charset="0"/>
              <a:cs typeface="Arial" panose="020B0604020202020204" pitchFamily="34" charset="0"/>
            </a:endParaRPr>
          </a:p>
        </p:txBody>
      </p:sp>
      <p:grpSp>
        <p:nvGrpSpPr>
          <p:cNvPr id="15" name="Group 14">
            <a:extLst>
              <a:ext uri="{FF2B5EF4-FFF2-40B4-BE49-F238E27FC236}">
                <a16:creationId xmlns:a16="http://schemas.microsoft.com/office/drawing/2014/main" id="{C3F6D89D-06FF-1C69-166E-614CE1646BFD}"/>
              </a:ext>
            </a:extLst>
          </p:cNvPr>
          <p:cNvGrpSpPr/>
          <p:nvPr/>
        </p:nvGrpSpPr>
        <p:grpSpPr>
          <a:xfrm>
            <a:off x="9796923" y="2468675"/>
            <a:ext cx="770873" cy="2486384"/>
            <a:chOff x="4045582" y="1684320"/>
            <a:chExt cx="350098" cy="1129211"/>
          </a:xfrm>
          <a:solidFill>
            <a:schemeClr val="accent3">
              <a:lumMod val="75000"/>
            </a:schemeClr>
          </a:solidFill>
        </p:grpSpPr>
        <p:sp>
          <p:nvSpPr>
            <p:cNvPr id="21" name="Round Same Side Corner Rectangle 21">
              <a:extLst>
                <a:ext uri="{FF2B5EF4-FFF2-40B4-BE49-F238E27FC236}">
                  <a16:creationId xmlns:a16="http://schemas.microsoft.com/office/drawing/2014/main" id="{80970593-F823-0AC1-B12C-5DA4F3F29D79}"/>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a:extLst>
                <a:ext uri="{FF2B5EF4-FFF2-40B4-BE49-F238E27FC236}">
                  <a16:creationId xmlns:a16="http://schemas.microsoft.com/office/drawing/2014/main" id="{628842C0-0855-F690-825B-820AAA055A2A}"/>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514347AA-D3F3-9FDF-1CE9-45065825F745}"/>
              </a:ext>
            </a:extLst>
          </p:cNvPr>
          <p:cNvGrpSpPr/>
          <p:nvPr/>
        </p:nvGrpSpPr>
        <p:grpSpPr>
          <a:xfrm>
            <a:off x="7944602" y="2468675"/>
            <a:ext cx="1104769" cy="2486384"/>
            <a:chOff x="3000654" y="1516217"/>
            <a:chExt cx="245039" cy="551483"/>
          </a:xfrm>
          <a:solidFill>
            <a:schemeClr val="accent3">
              <a:lumMod val="75000"/>
            </a:schemeClr>
          </a:solidFill>
        </p:grpSpPr>
        <p:grpSp>
          <p:nvGrpSpPr>
            <p:cNvPr id="17" name="Group 16">
              <a:extLst>
                <a:ext uri="{FF2B5EF4-FFF2-40B4-BE49-F238E27FC236}">
                  <a16:creationId xmlns:a16="http://schemas.microsoft.com/office/drawing/2014/main" id="{1F0D8C8D-3947-0B00-9E38-9E711A9495D6}"/>
                </a:ext>
              </a:extLst>
            </p:cNvPr>
            <p:cNvGrpSpPr/>
            <p:nvPr/>
          </p:nvGrpSpPr>
          <p:grpSpPr>
            <a:xfrm>
              <a:off x="3036509" y="1516217"/>
              <a:ext cx="172158" cy="551483"/>
              <a:chOff x="4043172" y="1684320"/>
              <a:chExt cx="352508" cy="1129211"/>
            </a:xfrm>
            <a:grpFill/>
          </p:grpSpPr>
          <p:sp>
            <p:nvSpPr>
              <p:cNvPr id="19" name="Round Same Side Corner Rectangle 21">
                <a:extLst>
                  <a:ext uri="{FF2B5EF4-FFF2-40B4-BE49-F238E27FC236}">
                    <a16:creationId xmlns:a16="http://schemas.microsoft.com/office/drawing/2014/main" id="{AF647805-451C-F8C8-9FF3-0AF6EFF0E25B}"/>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A05FA69D-12D1-4DB0-6243-A39832E6382B}"/>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8" name="Flowchart: Manual Operation 17">
              <a:extLst>
                <a:ext uri="{FF2B5EF4-FFF2-40B4-BE49-F238E27FC236}">
                  <a16:creationId xmlns:a16="http://schemas.microsoft.com/office/drawing/2014/main" id="{72E53CD1-BD67-1636-04CD-52CFE74012E2}"/>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26" name="Graphic 25" descr="Lightning bolt with solid fill">
            <a:extLst>
              <a:ext uri="{FF2B5EF4-FFF2-40B4-BE49-F238E27FC236}">
                <a16:creationId xmlns:a16="http://schemas.microsoft.com/office/drawing/2014/main" id="{1CDCFC48-2A5F-EBD0-F898-BF9CE4EC336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923912" y="1893999"/>
            <a:ext cx="914400" cy="914400"/>
          </a:xfrm>
          <a:prstGeom prst="rect">
            <a:avLst/>
          </a:prstGeom>
        </p:spPr>
      </p:pic>
    </p:spTree>
    <p:extLst>
      <p:ext uri="{BB962C8B-B14F-4D97-AF65-F5344CB8AC3E}">
        <p14:creationId xmlns:p14="http://schemas.microsoft.com/office/powerpoint/2010/main" val="28635832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1FE74-04FC-A843-7DC6-602EAB819BE3}"/>
              </a:ext>
            </a:extLst>
          </p:cNvPr>
          <p:cNvSpPr>
            <a:spLocks noGrp="1"/>
          </p:cNvSpPr>
          <p:nvPr>
            <p:ph type="title"/>
          </p:nvPr>
        </p:nvSpPr>
        <p:spPr/>
        <p:txBody>
          <a:bodyPr>
            <a:normAutofit/>
          </a:bodyPr>
          <a:lstStyle/>
          <a:p>
            <a:pPr algn="l"/>
            <a:r>
              <a:rPr lang="en-GB" sz="2700" dirty="0"/>
              <a:t>Mise en œuvre du plan d'action, suivi et révision</a:t>
            </a:r>
            <a:endParaRPr lang="en-US" sz="2700" dirty="0"/>
          </a:p>
        </p:txBody>
      </p:sp>
      <p:sp>
        <p:nvSpPr>
          <p:cNvPr id="10" name="TextBox 9">
            <a:extLst>
              <a:ext uri="{FF2B5EF4-FFF2-40B4-BE49-F238E27FC236}">
                <a16:creationId xmlns:a16="http://schemas.microsoft.com/office/drawing/2014/main" id="{41C8C4D8-3601-8184-F361-185DBA3CDFFC}"/>
              </a:ext>
            </a:extLst>
          </p:cNvPr>
          <p:cNvSpPr txBox="1"/>
          <p:nvPr/>
        </p:nvSpPr>
        <p:spPr>
          <a:xfrm>
            <a:off x="918570" y="2703513"/>
            <a:ext cx="4763054" cy="3045898"/>
          </a:xfrm>
          <a:prstGeom prst="rect">
            <a:avLst/>
          </a:prstGeom>
          <a:noFill/>
        </p:spPr>
        <p:txBody>
          <a:bodyPr wrap="square">
            <a:spAutoFit/>
          </a:bodyPr>
          <a:lstStyle/>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Orienter l'enfant, la famille ou les personnes qui s'occupent de lui vers des services visant à renforcer la famille, conformément au plan d'intervention.</a:t>
            </a:r>
          </a:p>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Apporter un soutien direct à l'enfant et à sa famille</a:t>
            </a:r>
          </a:p>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Impliquer de manière significative les familles dans la mise en œuvre du plan d'intervention</a:t>
            </a:r>
          </a:p>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Continuer à renforcer les relations avec la famille</a:t>
            </a:r>
          </a:p>
        </p:txBody>
      </p:sp>
      <p:sp>
        <p:nvSpPr>
          <p:cNvPr id="20" name="Rectangle: Rounded Corners 19">
            <a:extLst>
              <a:ext uri="{FF2B5EF4-FFF2-40B4-BE49-F238E27FC236}">
                <a16:creationId xmlns:a16="http://schemas.microsoft.com/office/drawing/2014/main" id="{5332CB61-5700-2917-FE34-F76223C4E2AC}"/>
              </a:ext>
            </a:extLst>
          </p:cNvPr>
          <p:cNvSpPr/>
          <p:nvPr/>
        </p:nvSpPr>
        <p:spPr>
          <a:xfrm>
            <a:off x="1194061" y="1773748"/>
            <a:ext cx="4487563" cy="645448"/>
          </a:xfrm>
          <a:prstGeom prst="roundRect">
            <a:avLst>
              <a:gd name="adj" fmla="val 10821"/>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MISE EN ŒUVRE</a:t>
            </a:r>
            <a:endParaRPr lang="en-CA" dirty="0">
              <a:solidFill>
                <a:schemeClr val="tx1"/>
              </a:solidFill>
              <a:latin typeface="Arial" panose="020B0604020202020204" pitchFamily="34" charset="0"/>
              <a:cs typeface="Arial" panose="020B0604020202020204" pitchFamily="34" charset="0"/>
            </a:endParaRPr>
          </a:p>
        </p:txBody>
      </p:sp>
      <p:sp>
        <p:nvSpPr>
          <p:cNvPr id="21" name="Rectangle: Rounded Corners 20">
            <a:extLst>
              <a:ext uri="{FF2B5EF4-FFF2-40B4-BE49-F238E27FC236}">
                <a16:creationId xmlns:a16="http://schemas.microsoft.com/office/drawing/2014/main" id="{4C8BFFA6-DBA7-1388-6C7B-C815C69D0B43}"/>
              </a:ext>
            </a:extLst>
          </p:cNvPr>
          <p:cNvSpPr/>
          <p:nvPr/>
        </p:nvSpPr>
        <p:spPr>
          <a:xfrm>
            <a:off x="806238" y="1567640"/>
            <a:ext cx="557717" cy="557717"/>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4</a:t>
            </a:r>
          </a:p>
        </p:txBody>
      </p:sp>
      <p:sp>
        <p:nvSpPr>
          <p:cNvPr id="22" name="Rectangle: Rounded Corners 21">
            <a:extLst>
              <a:ext uri="{FF2B5EF4-FFF2-40B4-BE49-F238E27FC236}">
                <a16:creationId xmlns:a16="http://schemas.microsoft.com/office/drawing/2014/main" id="{09F9DED1-1508-B43D-F579-28ADD63A5328}"/>
              </a:ext>
            </a:extLst>
          </p:cNvPr>
          <p:cNvSpPr/>
          <p:nvPr/>
        </p:nvSpPr>
        <p:spPr>
          <a:xfrm>
            <a:off x="6696344" y="1773748"/>
            <a:ext cx="4487563" cy="645448"/>
          </a:xfrm>
          <a:prstGeom prst="roundRect">
            <a:avLst>
              <a:gd name="adj" fmla="val 10821"/>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SUIVI ET RÉVISION</a:t>
            </a:r>
            <a:endParaRPr lang="en-CA" dirty="0">
              <a:solidFill>
                <a:schemeClr val="tx1"/>
              </a:solidFill>
              <a:latin typeface="Arial" panose="020B0604020202020204" pitchFamily="34" charset="0"/>
              <a:cs typeface="Arial" panose="020B0604020202020204" pitchFamily="34" charset="0"/>
            </a:endParaRPr>
          </a:p>
        </p:txBody>
      </p:sp>
      <p:sp>
        <p:nvSpPr>
          <p:cNvPr id="23" name="Rectangle: Rounded Corners 22">
            <a:extLst>
              <a:ext uri="{FF2B5EF4-FFF2-40B4-BE49-F238E27FC236}">
                <a16:creationId xmlns:a16="http://schemas.microsoft.com/office/drawing/2014/main" id="{2B70D96F-A010-9CB8-9A9E-FC0CCC5D662C}"/>
              </a:ext>
            </a:extLst>
          </p:cNvPr>
          <p:cNvSpPr/>
          <p:nvPr/>
        </p:nvSpPr>
        <p:spPr>
          <a:xfrm>
            <a:off x="6308521" y="1567640"/>
            <a:ext cx="557717" cy="557717"/>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5</a:t>
            </a:r>
          </a:p>
        </p:txBody>
      </p:sp>
      <p:sp>
        <p:nvSpPr>
          <p:cNvPr id="24" name="TextBox 23">
            <a:extLst>
              <a:ext uri="{FF2B5EF4-FFF2-40B4-BE49-F238E27FC236}">
                <a16:creationId xmlns:a16="http://schemas.microsoft.com/office/drawing/2014/main" id="{5EADC7CF-C71D-D97F-54C8-E902A55D6FE6}"/>
              </a:ext>
            </a:extLst>
          </p:cNvPr>
          <p:cNvSpPr txBox="1"/>
          <p:nvPr/>
        </p:nvSpPr>
        <p:spPr>
          <a:xfrm>
            <a:off x="6425946" y="2844189"/>
            <a:ext cx="4763054" cy="2054217"/>
          </a:xfrm>
          <a:prstGeom prst="rect">
            <a:avLst/>
          </a:prstGeom>
          <a:noFill/>
        </p:spPr>
        <p:txBody>
          <a:bodyPr wrap="square">
            <a:spAutoFit/>
          </a:bodyPr>
          <a:lstStyle/>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Suivre les progrès avec la famille et célébrer les réussites en cours de route</a:t>
            </a:r>
          </a:p>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Impliquer de manière significative les enfants et les personnes qui s'occupent d'eux dans les réunions d'examen des dossiers</a:t>
            </a:r>
          </a:p>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Continuer à renforcer les relations avec la famille </a:t>
            </a:r>
          </a:p>
        </p:txBody>
      </p:sp>
      <p:grpSp>
        <p:nvGrpSpPr>
          <p:cNvPr id="3" name="Group 2">
            <a:extLst>
              <a:ext uri="{FF2B5EF4-FFF2-40B4-BE49-F238E27FC236}">
                <a16:creationId xmlns:a16="http://schemas.microsoft.com/office/drawing/2014/main" id="{92C71D38-9840-77F3-95FB-193C06D23BAB}"/>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5FD001DF-786B-FB40-2CEE-270970189497}"/>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5" name="Group 4">
              <a:extLst>
                <a:ext uri="{FF2B5EF4-FFF2-40B4-BE49-F238E27FC236}">
                  <a16:creationId xmlns:a16="http://schemas.microsoft.com/office/drawing/2014/main" id="{56029505-1DB4-FB0A-1CAD-EFA393DFDBD8}"/>
                </a:ext>
              </a:extLst>
            </p:cNvPr>
            <p:cNvGrpSpPr/>
            <p:nvPr/>
          </p:nvGrpSpPr>
          <p:grpSpPr>
            <a:xfrm>
              <a:off x="10621771" y="762700"/>
              <a:ext cx="562136" cy="634675"/>
              <a:chOff x="760175" y="830142"/>
              <a:chExt cx="867619" cy="979579"/>
            </a:xfrm>
          </p:grpSpPr>
          <p:sp>
            <p:nvSpPr>
              <p:cNvPr id="9" name="Rectangle 8">
                <a:extLst>
                  <a:ext uri="{FF2B5EF4-FFF2-40B4-BE49-F238E27FC236}">
                    <a16:creationId xmlns:a16="http://schemas.microsoft.com/office/drawing/2014/main" id="{DD9A5438-D971-B0B0-DC7D-290ECD0C7058}"/>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22</a:t>
                </a:r>
              </a:p>
            </p:txBody>
          </p:sp>
          <p:sp>
            <p:nvSpPr>
              <p:cNvPr id="11" name="Rectangle 10">
                <a:extLst>
                  <a:ext uri="{FF2B5EF4-FFF2-40B4-BE49-F238E27FC236}">
                    <a16:creationId xmlns:a16="http://schemas.microsoft.com/office/drawing/2014/main" id="{5CFB176A-382C-CB74-3FF8-0417FAC0D998}"/>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6" name="Group 5">
              <a:extLst>
                <a:ext uri="{FF2B5EF4-FFF2-40B4-BE49-F238E27FC236}">
                  <a16:creationId xmlns:a16="http://schemas.microsoft.com/office/drawing/2014/main" id="{6D2E2EAD-87AF-906F-882C-9884A98B7CED}"/>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50D989BB-CD43-DD2D-F041-A5B1550616C3}"/>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Rectangle 7">
                <a:extLst>
                  <a:ext uri="{FF2B5EF4-FFF2-40B4-BE49-F238E27FC236}">
                    <a16:creationId xmlns:a16="http://schemas.microsoft.com/office/drawing/2014/main" id="{F1CD79F4-1135-B44B-CBA3-1038347B45C4}"/>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24721106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68B62-BC9C-2313-6A41-7938B6E973FD}"/>
              </a:ext>
            </a:extLst>
          </p:cNvPr>
          <p:cNvSpPr>
            <a:spLocks noGrp="1"/>
          </p:cNvSpPr>
          <p:nvPr>
            <p:ph type="title"/>
          </p:nvPr>
        </p:nvSpPr>
        <p:spPr/>
        <p:txBody>
          <a:bodyPr/>
          <a:lstStyle/>
          <a:p>
            <a:r>
              <a:rPr lang="en-GB" dirty="0"/>
              <a:t>CL</a:t>
            </a:r>
            <a:r>
              <a:rPr lang="en-CA" dirty="0"/>
              <a:t>Ô</a:t>
            </a:r>
            <a:r>
              <a:rPr lang="en-GB" dirty="0"/>
              <a:t>TURE DU CAS</a:t>
            </a:r>
            <a:endParaRPr lang="en-US" dirty="0"/>
          </a:p>
        </p:txBody>
      </p:sp>
      <p:sp>
        <p:nvSpPr>
          <p:cNvPr id="4" name="TextBox 3">
            <a:extLst>
              <a:ext uri="{FF2B5EF4-FFF2-40B4-BE49-F238E27FC236}">
                <a16:creationId xmlns:a16="http://schemas.microsoft.com/office/drawing/2014/main" id="{1295C34D-17F7-BFD5-C282-496D58EF59A4}"/>
              </a:ext>
            </a:extLst>
          </p:cNvPr>
          <p:cNvSpPr txBox="1"/>
          <p:nvPr/>
        </p:nvSpPr>
        <p:spPr>
          <a:xfrm>
            <a:off x="955202" y="2847133"/>
            <a:ext cx="6705549" cy="2646943"/>
          </a:xfrm>
          <a:prstGeom prst="rect">
            <a:avLst/>
          </a:prstGeom>
          <a:noFill/>
        </p:spPr>
        <p:txBody>
          <a:bodyPr wrap="square">
            <a:spAutoFit/>
          </a:bodyPr>
          <a:lstStyle/>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Félicitez l'enfant pour les progrès accomplis et réfléchissez au rôle de l'enfant, de la personne qui s'occupe de lui et de la famille dans l'atteinte de ce stade du processus de gestion du cas. </a:t>
            </a:r>
          </a:p>
          <a:p>
            <a:pPr marL="285750" indent="-285750">
              <a:lnSpc>
                <a:spcPct val="107000"/>
              </a:lnSpc>
              <a:spcAft>
                <a:spcPts val="800"/>
              </a:spcAft>
              <a:buFont typeface="Arial" panose="020B0604020202020204" pitchFamily="34" charset="0"/>
              <a:buChar char="•"/>
              <a:tabLst>
                <a:tab pos="914400" algn="l"/>
              </a:tabLst>
            </a:pPr>
            <a:endParaRPr lang="en-US" dirty="0">
              <a:effectLst/>
              <a:latin typeface="Arial" panose="020B060402020202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Demander un retour d'information à l'enfant et à sa famille, en particulier sur leur rôle dans le processus de gestion de cas, sur l'impact de la gestion de cas sur la confiance et la capacité des prestataires de soins, et sur l'impact de la gestion de cas sur la famille. </a:t>
            </a:r>
          </a:p>
        </p:txBody>
      </p:sp>
      <p:sp>
        <p:nvSpPr>
          <p:cNvPr id="5" name="Rectangle: Rounded Corners 4">
            <a:extLst>
              <a:ext uri="{FF2B5EF4-FFF2-40B4-BE49-F238E27FC236}">
                <a16:creationId xmlns:a16="http://schemas.microsoft.com/office/drawing/2014/main" id="{D74AA5A4-BCB8-BD00-B689-BD27DAE3F523}"/>
              </a:ext>
            </a:extLst>
          </p:cNvPr>
          <p:cNvSpPr/>
          <p:nvPr/>
        </p:nvSpPr>
        <p:spPr>
          <a:xfrm>
            <a:off x="1230693" y="1875546"/>
            <a:ext cx="6493693" cy="645448"/>
          </a:xfrm>
          <a:prstGeom prst="roundRect">
            <a:avLst>
              <a:gd name="adj" fmla="val 10821"/>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CLÔTURE DU CAS</a:t>
            </a:r>
            <a:endParaRPr lang="en-CA" dirty="0">
              <a:solidFill>
                <a:schemeClr val="tx1"/>
              </a:solidFill>
              <a:latin typeface="Arial" panose="020B0604020202020204" pitchFamily="34" charset="0"/>
              <a:cs typeface="Arial" panose="020B0604020202020204" pitchFamily="34" charset="0"/>
            </a:endParaRPr>
          </a:p>
        </p:txBody>
      </p:sp>
      <p:sp>
        <p:nvSpPr>
          <p:cNvPr id="6" name="Rectangle: Rounded Corners 5">
            <a:extLst>
              <a:ext uri="{FF2B5EF4-FFF2-40B4-BE49-F238E27FC236}">
                <a16:creationId xmlns:a16="http://schemas.microsoft.com/office/drawing/2014/main" id="{CEA0A90F-522F-68D4-DF04-FBCAF728F5BB}"/>
              </a:ext>
            </a:extLst>
          </p:cNvPr>
          <p:cNvSpPr/>
          <p:nvPr/>
        </p:nvSpPr>
        <p:spPr>
          <a:xfrm>
            <a:off x="842870" y="1669438"/>
            <a:ext cx="557717" cy="557717"/>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6</a:t>
            </a:r>
          </a:p>
        </p:txBody>
      </p:sp>
      <p:grpSp>
        <p:nvGrpSpPr>
          <p:cNvPr id="31" name="Group 30">
            <a:extLst>
              <a:ext uri="{FF2B5EF4-FFF2-40B4-BE49-F238E27FC236}">
                <a16:creationId xmlns:a16="http://schemas.microsoft.com/office/drawing/2014/main" id="{6DE946F7-6D55-2B79-8603-A774F33994A6}"/>
              </a:ext>
            </a:extLst>
          </p:cNvPr>
          <p:cNvGrpSpPr/>
          <p:nvPr/>
        </p:nvGrpSpPr>
        <p:grpSpPr>
          <a:xfrm>
            <a:off x="8474380" y="2988288"/>
            <a:ext cx="3039476" cy="2646943"/>
            <a:chOff x="3792806" y="2065984"/>
            <a:chExt cx="4164945" cy="3627063"/>
          </a:xfrm>
        </p:grpSpPr>
        <p:grpSp>
          <p:nvGrpSpPr>
            <p:cNvPr id="7" name="Group 6">
              <a:extLst>
                <a:ext uri="{FF2B5EF4-FFF2-40B4-BE49-F238E27FC236}">
                  <a16:creationId xmlns:a16="http://schemas.microsoft.com/office/drawing/2014/main" id="{99130DB3-0A93-CD88-BE43-207A01218001}"/>
                </a:ext>
              </a:extLst>
            </p:cNvPr>
            <p:cNvGrpSpPr/>
            <p:nvPr/>
          </p:nvGrpSpPr>
          <p:grpSpPr>
            <a:xfrm>
              <a:off x="3792806" y="2065984"/>
              <a:ext cx="4164945" cy="3627063"/>
              <a:chOff x="5957706" y="3325646"/>
              <a:chExt cx="2611796" cy="1892062"/>
            </a:xfrm>
            <a:solidFill>
              <a:schemeClr val="accent3">
                <a:lumMod val="75000"/>
              </a:schemeClr>
            </a:solidFill>
          </p:grpSpPr>
          <p:sp>
            <p:nvSpPr>
              <p:cNvPr id="8" name="Rectangle: Rounded Corners 7">
                <a:extLst>
                  <a:ext uri="{FF2B5EF4-FFF2-40B4-BE49-F238E27FC236}">
                    <a16:creationId xmlns:a16="http://schemas.microsoft.com/office/drawing/2014/main" id="{1CF84685-CDBB-D75E-4408-18D9448DEBFC}"/>
                  </a:ext>
                </a:extLst>
              </p:cNvPr>
              <p:cNvSpPr/>
              <p:nvPr/>
            </p:nvSpPr>
            <p:spPr>
              <a:xfrm>
                <a:off x="5957706" y="3547504"/>
                <a:ext cx="2611796" cy="167020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solidFill>
                    <a:schemeClr val="bg1"/>
                  </a:solidFill>
                  <a:latin typeface="Helvetica Neue"/>
                </a:endParaRPr>
              </a:p>
            </p:txBody>
          </p:sp>
          <p:sp>
            <p:nvSpPr>
              <p:cNvPr id="9" name="Rectangle: Top Corners Rounded 8">
                <a:extLst>
                  <a:ext uri="{FF2B5EF4-FFF2-40B4-BE49-F238E27FC236}">
                    <a16:creationId xmlns:a16="http://schemas.microsoft.com/office/drawing/2014/main" id="{4B458F5E-A816-1173-30CE-FED56D856DA3}"/>
                  </a:ext>
                </a:extLst>
              </p:cNvPr>
              <p:cNvSpPr/>
              <p:nvPr/>
            </p:nvSpPr>
            <p:spPr>
              <a:xfrm>
                <a:off x="5957706" y="3325646"/>
                <a:ext cx="538650" cy="515820"/>
              </a:xfrm>
              <a:prstGeom prst="round2Same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10" name="Group 9">
              <a:extLst>
                <a:ext uri="{FF2B5EF4-FFF2-40B4-BE49-F238E27FC236}">
                  <a16:creationId xmlns:a16="http://schemas.microsoft.com/office/drawing/2014/main" id="{921C03C0-7B02-94E2-B61E-9BFCD68F1727}"/>
                </a:ext>
              </a:extLst>
            </p:cNvPr>
            <p:cNvGrpSpPr/>
            <p:nvPr/>
          </p:nvGrpSpPr>
          <p:grpSpPr>
            <a:xfrm>
              <a:off x="4691054" y="3054806"/>
              <a:ext cx="2287905" cy="1970390"/>
              <a:chOff x="4416926" y="1952645"/>
              <a:chExt cx="1178615" cy="1015047"/>
            </a:xfrm>
            <a:solidFill>
              <a:schemeClr val="bg1"/>
            </a:solidFill>
          </p:grpSpPr>
          <p:sp>
            <p:nvSpPr>
              <p:cNvPr id="11" name="Rectangle: Rounded Corners 10">
                <a:extLst>
                  <a:ext uri="{FF2B5EF4-FFF2-40B4-BE49-F238E27FC236}">
                    <a16:creationId xmlns:a16="http://schemas.microsoft.com/office/drawing/2014/main" id="{A9DBE0EC-7394-B9CB-0C7D-AE34BFAE4355}"/>
                  </a:ext>
                </a:extLst>
              </p:cNvPr>
              <p:cNvSpPr/>
              <p:nvPr/>
            </p:nvSpPr>
            <p:spPr>
              <a:xfrm rot="20570022">
                <a:off x="4447704" y="2313235"/>
                <a:ext cx="155800"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Rectangle: Rounded Corners 19">
                <a:extLst>
                  <a:ext uri="{FF2B5EF4-FFF2-40B4-BE49-F238E27FC236}">
                    <a16:creationId xmlns:a16="http://schemas.microsoft.com/office/drawing/2014/main" id="{98388F4C-E34C-E6F0-2647-2E3AD25E4559}"/>
                  </a:ext>
                </a:extLst>
              </p:cNvPr>
              <p:cNvSpPr/>
              <p:nvPr/>
            </p:nvSpPr>
            <p:spPr>
              <a:xfrm rot="734835">
                <a:off x="4416926" y="2065608"/>
                <a:ext cx="152465" cy="38589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Rectangle: Rounded Corners 20">
                <a:extLst>
                  <a:ext uri="{FF2B5EF4-FFF2-40B4-BE49-F238E27FC236}">
                    <a16:creationId xmlns:a16="http://schemas.microsoft.com/office/drawing/2014/main" id="{C6FB877C-4A80-A03A-6653-8E24FCAC6A1A}"/>
                  </a:ext>
                </a:extLst>
              </p:cNvPr>
              <p:cNvSpPr/>
              <p:nvPr/>
            </p:nvSpPr>
            <p:spPr>
              <a:xfrm rot="21032989">
                <a:off x="4615614" y="2373582"/>
                <a:ext cx="149730"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Flowchart: Manual Input 21">
                <a:extLst>
                  <a:ext uri="{FF2B5EF4-FFF2-40B4-BE49-F238E27FC236}">
                    <a16:creationId xmlns:a16="http://schemas.microsoft.com/office/drawing/2014/main" id="{C69B0115-38DD-5AE6-A4E2-D5015E1D02E7}"/>
                  </a:ext>
                </a:extLst>
              </p:cNvPr>
              <p:cNvSpPr/>
              <p:nvPr/>
            </p:nvSpPr>
            <p:spPr>
              <a:xfrm rot="4370022" flipH="1">
                <a:off x="4566067" y="2612552"/>
                <a:ext cx="197560" cy="305529"/>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Rectangle: Rounded Corners 22">
                <a:extLst>
                  <a:ext uri="{FF2B5EF4-FFF2-40B4-BE49-F238E27FC236}">
                    <a16:creationId xmlns:a16="http://schemas.microsoft.com/office/drawing/2014/main" id="{146F0B00-33B0-EBF3-7821-6A7B86339915}"/>
                  </a:ext>
                </a:extLst>
              </p:cNvPr>
              <p:cNvSpPr/>
              <p:nvPr/>
            </p:nvSpPr>
            <p:spPr>
              <a:xfrm rot="1076057" flipH="1">
                <a:off x="5400700" y="2349090"/>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Rectangle: Rounded Corners 23">
                <a:extLst>
                  <a:ext uri="{FF2B5EF4-FFF2-40B4-BE49-F238E27FC236}">
                    <a16:creationId xmlns:a16="http://schemas.microsoft.com/office/drawing/2014/main" id="{4F29BEF1-D058-3DD8-B201-59EF1713CB67}"/>
                  </a:ext>
                </a:extLst>
              </p:cNvPr>
              <p:cNvSpPr/>
              <p:nvPr/>
            </p:nvSpPr>
            <p:spPr>
              <a:xfrm rot="20911244" flipH="1">
                <a:off x="5437935" y="2101053"/>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Rectangle: Rounded Corners 24">
                <a:extLst>
                  <a:ext uri="{FF2B5EF4-FFF2-40B4-BE49-F238E27FC236}">
                    <a16:creationId xmlns:a16="http://schemas.microsoft.com/office/drawing/2014/main" id="{BFA02166-910A-463F-5A83-CB595DB91757}"/>
                  </a:ext>
                </a:extLst>
              </p:cNvPr>
              <p:cNvSpPr/>
              <p:nvPr/>
            </p:nvSpPr>
            <p:spPr>
              <a:xfrm rot="613090" flipH="1">
                <a:off x="5233983" y="2403167"/>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Flowchart: Manual Input 25">
                <a:extLst>
                  <a:ext uri="{FF2B5EF4-FFF2-40B4-BE49-F238E27FC236}">
                    <a16:creationId xmlns:a16="http://schemas.microsoft.com/office/drawing/2014/main" id="{D9C16379-924A-B69C-8CB8-8F2BE0AC73EE}"/>
                  </a:ext>
                </a:extLst>
              </p:cNvPr>
              <p:cNvSpPr/>
              <p:nvPr/>
            </p:nvSpPr>
            <p:spPr>
              <a:xfrm rot="17276057">
                <a:off x="5238172" y="2640595"/>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Round Same Side Corner Rectangle 21">
                <a:extLst>
                  <a:ext uri="{FF2B5EF4-FFF2-40B4-BE49-F238E27FC236}">
                    <a16:creationId xmlns:a16="http://schemas.microsoft.com/office/drawing/2014/main" id="{921E8CD8-3F1B-4F11-535A-605A5D4404EB}"/>
                  </a:ext>
                </a:extLst>
              </p:cNvPr>
              <p:cNvSpPr/>
              <p:nvPr/>
            </p:nvSpPr>
            <p:spPr>
              <a:xfrm>
                <a:off x="4880503" y="2250894"/>
                <a:ext cx="251673" cy="2675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Oval 27">
                <a:extLst>
                  <a:ext uri="{FF2B5EF4-FFF2-40B4-BE49-F238E27FC236}">
                    <a16:creationId xmlns:a16="http://schemas.microsoft.com/office/drawing/2014/main" id="{A3C3AB9F-7D10-1EA4-E910-30548F81F04E}"/>
                  </a:ext>
                </a:extLst>
              </p:cNvPr>
              <p:cNvSpPr/>
              <p:nvPr/>
            </p:nvSpPr>
            <p:spPr>
              <a:xfrm>
                <a:off x="4878636" y="1952645"/>
                <a:ext cx="254533" cy="2545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Rectangle 28">
                <a:extLst>
                  <a:ext uri="{FF2B5EF4-FFF2-40B4-BE49-F238E27FC236}">
                    <a16:creationId xmlns:a16="http://schemas.microsoft.com/office/drawing/2014/main" id="{BD16F696-AAD8-F4EA-0BB0-E3D663A1EF4E}"/>
                  </a:ext>
                </a:extLst>
              </p:cNvPr>
              <p:cNvSpPr/>
              <p:nvPr/>
            </p:nvSpPr>
            <p:spPr>
              <a:xfrm>
                <a:off x="4538838"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Rectangle 29">
                <a:extLst>
                  <a:ext uri="{FF2B5EF4-FFF2-40B4-BE49-F238E27FC236}">
                    <a16:creationId xmlns:a16="http://schemas.microsoft.com/office/drawing/2014/main" id="{B79DC038-E8D8-10CA-DFCD-5E49DCF8B531}"/>
                  </a:ext>
                </a:extLst>
              </p:cNvPr>
              <p:cNvSpPr/>
              <p:nvPr/>
            </p:nvSpPr>
            <p:spPr>
              <a:xfrm>
                <a:off x="5217172"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3" name="Group 2">
            <a:extLst>
              <a:ext uri="{FF2B5EF4-FFF2-40B4-BE49-F238E27FC236}">
                <a16:creationId xmlns:a16="http://schemas.microsoft.com/office/drawing/2014/main" id="{4F068BCE-1032-ADBC-4424-CED398CAC537}"/>
              </a:ext>
            </a:extLst>
          </p:cNvPr>
          <p:cNvGrpSpPr/>
          <p:nvPr/>
        </p:nvGrpSpPr>
        <p:grpSpPr>
          <a:xfrm>
            <a:off x="10228983" y="337468"/>
            <a:ext cx="1587872" cy="1368854"/>
            <a:chOff x="10228983" y="337468"/>
            <a:chExt cx="1587872" cy="1368854"/>
          </a:xfrm>
        </p:grpSpPr>
        <p:sp>
          <p:nvSpPr>
            <p:cNvPr id="32" name="Hexagon 31">
              <a:extLst>
                <a:ext uri="{FF2B5EF4-FFF2-40B4-BE49-F238E27FC236}">
                  <a16:creationId xmlns:a16="http://schemas.microsoft.com/office/drawing/2014/main" id="{F7E6219D-ED63-76F6-6AFE-381E38021A57}"/>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33" name="Group 32">
              <a:extLst>
                <a:ext uri="{FF2B5EF4-FFF2-40B4-BE49-F238E27FC236}">
                  <a16:creationId xmlns:a16="http://schemas.microsoft.com/office/drawing/2014/main" id="{07F704D5-7169-532E-94D2-8CAAA626F1A9}"/>
                </a:ext>
              </a:extLst>
            </p:cNvPr>
            <p:cNvGrpSpPr/>
            <p:nvPr/>
          </p:nvGrpSpPr>
          <p:grpSpPr>
            <a:xfrm>
              <a:off x="10621771" y="762700"/>
              <a:ext cx="562136" cy="634675"/>
              <a:chOff x="760175" y="830142"/>
              <a:chExt cx="867619" cy="979579"/>
            </a:xfrm>
          </p:grpSpPr>
          <p:sp>
            <p:nvSpPr>
              <p:cNvPr id="37" name="Rectangle 36">
                <a:extLst>
                  <a:ext uri="{FF2B5EF4-FFF2-40B4-BE49-F238E27FC236}">
                    <a16:creationId xmlns:a16="http://schemas.microsoft.com/office/drawing/2014/main" id="{6183BB2C-1159-6489-C14C-AAE31413C967}"/>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22</a:t>
                </a:r>
              </a:p>
            </p:txBody>
          </p:sp>
          <p:sp>
            <p:nvSpPr>
              <p:cNvPr id="38" name="Rectangle 37">
                <a:extLst>
                  <a:ext uri="{FF2B5EF4-FFF2-40B4-BE49-F238E27FC236}">
                    <a16:creationId xmlns:a16="http://schemas.microsoft.com/office/drawing/2014/main" id="{A814AEFC-4FDF-E43A-015A-5A8A1703851B}"/>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4" name="Group 33">
              <a:extLst>
                <a:ext uri="{FF2B5EF4-FFF2-40B4-BE49-F238E27FC236}">
                  <a16:creationId xmlns:a16="http://schemas.microsoft.com/office/drawing/2014/main" id="{B2D142FE-745C-29FE-5C73-B1E818E4F4BC}"/>
                </a:ext>
              </a:extLst>
            </p:cNvPr>
            <p:cNvGrpSpPr/>
            <p:nvPr/>
          </p:nvGrpSpPr>
          <p:grpSpPr>
            <a:xfrm>
              <a:off x="11325415" y="762701"/>
              <a:ext cx="182192" cy="634674"/>
              <a:chOff x="2121762" y="2323619"/>
              <a:chExt cx="200378" cy="825210"/>
            </a:xfrm>
          </p:grpSpPr>
          <p:sp>
            <p:nvSpPr>
              <p:cNvPr id="35" name="Isosceles Triangle 34">
                <a:extLst>
                  <a:ext uri="{FF2B5EF4-FFF2-40B4-BE49-F238E27FC236}">
                    <a16:creationId xmlns:a16="http://schemas.microsoft.com/office/drawing/2014/main" id="{49672977-A411-649A-AAD5-EB9188A6F6C5}"/>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6" name="Rectangle 35">
                <a:extLst>
                  <a:ext uri="{FF2B5EF4-FFF2-40B4-BE49-F238E27FC236}">
                    <a16:creationId xmlns:a16="http://schemas.microsoft.com/office/drawing/2014/main" id="{BCC7A2E6-A9E6-B74A-E392-C3758D8865B5}"/>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35203956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n-CA" dirty="0"/>
              <a:t>Point clé de l'apprentissage</a:t>
            </a:r>
          </a:p>
        </p:txBody>
      </p:sp>
      <p:sp>
        <p:nvSpPr>
          <p:cNvPr id="57" name="TextBox 56">
            <a:extLst>
              <a:ext uri="{FF2B5EF4-FFF2-40B4-BE49-F238E27FC236}">
                <a16:creationId xmlns:a16="http://schemas.microsoft.com/office/drawing/2014/main" id="{D62B3BE0-0F5B-4153-A0BA-E16ACFF0EE66}"/>
              </a:ext>
            </a:extLst>
          </p:cNvPr>
          <p:cNvSpPr txBox="1"/>
          <p:nvPr/>
        </p:nvSpPr>
        <p:spPr>
          <a:xfrm>
            <a:off x="1101282" y="3518381"/>
            <a:ext cx="4743336" cy="2373663"/>
          </a:xfrm>
          <a:prstGeom prst="rect">
            <a:avLst/>
          </a:prstGeom>
          <a:noFill/>
        </p:spPr>
        <p:txBody>
          <a:bodyPr wrap="square">
            <a:spAutoFit/>
          </a:bodyPr>
          <a:lstStyle/>
          <a:p>
            <a:pPr lvl="0" algn="ctr">
              <a:lnSpc>
                <a:spcPct val="107000"/>
              </a:lnSpc>
              <a:spcAft>
                <a:spcPts val="800"/>
              </a:spcAft>
            </a:pPr>
            <a:r>
              <a:rPr lang="en-GB" sz="2000" dirty="0">
                <a:latin typeface="Arial" panose="020B0604020202020204" pitchFamily="34" charset="0"/>
                <a:ea typeface="Arial" panose="020B0604020202020204" pitchFamily="34" charset="0"/>
                <a:cs typeface="Arial" panose="020B0604020202020204" pitchFamily="34" charset="0"/>
              </a:rPr>
              <a:t>L'</a:t>
            </a:r>
            <a:r>
              <a:rPr lang="en-US" sz="2000" dirty="0">
                <a:latin typeface="Arial" panose="020B0604020202020204" pitchFamily="34" charset="0"/>
                <a:ea typeface="Arial" panose="020B0604020202020204" pitchFamily="34" charset="0"/>
                <a:cs typeface="Arial" panose="020B0604020202020204" pitchFamily="34" charset="0"/>
              </a:rPr>
              <a:t>approche du renforcement de la famille peut être appliquée à chaque étape du processus de gestion de </a:t>
            </a:r>
            <a:r>
              <a:rPr lang="en-US" sz="2000" dirty="0" err="1">
                <a:latin typeface="Arial" panose="020B0604020202020204" pitchFamily="34" charset="0"/>
                <a:ea typeface="Arial" panose="020B0604020202020204" pitchFamily="34" charset="0"/>
                <a:cs typeface="Arial" panose="020B0604020202020204" pitchFamily="34" charset="0"/>
              </a:rPr>
              <a:t>cas</a:t>
            </a:r>
            <a:r>
              <a:rPr lang="en-US" sz="2000" dirty="0">
                <a:latin typeface="Arial" panose="020B0604020202020204" pitchFamily="34" charset="0"/>
                <a:ea typeface="Arial" panose="020B0604020202020204" pitchFamily="34" charset="0"/>
                <a:cs typeface="Arial" panose="020B0604020202020204" pitchFamily="34" charset="0"/>
              </a:rPr>
              <a:t>, tant en ce qui concerne la manière dont nous travaillons avec les familles que les services que nous incluons dans le plan d'action. </a:t>
            </a:r>
            <a:endParaRPr lang="en-US" sz="2000" dirty="0">
              <a:effectLst/>
              <a:latin typeface="Arial" panose="020B0604020202020204" pitchFamily="34" charset="0"/>
              <a:ea typeface="Arial" panose="020B0604020202020204" pitchFamily="34" charset="0"/>
              <a:cs typeface="Arial" panose="020B0604020202020204" pitchFamily="34" charset="0"/>
            </a:endParaRPr>
          </a:p>
        </p:txBody>
      </p:sp>
      <p:sp>
        <p:nvSpPr>
          <p:cNvPr id="60" name="5-Point Star 5">
            <a:extLst>
              <a:ext uri="{FF2B5EF4-FFF2-40B4-BE49-F238E27FC236}">
                <a16:creationId xmlns:a16="http://schemas.microsoft.com/office/drawing/2014/main" id="{CA51DE7D-C4EB-4482-B9BD-8251CB38B67D}"/>
              </a:ext>
            </a:extLst>
          </p:cNvPr>
          <p:cNvSpPr/>
          <p:nvPr/>
        </p:nvSpPr>
        <p:spPr>
          <a:xfrm>
            <a:off x="2947170" y="2009873"/>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7945862" y="2009873"/>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AA0B0552-3A4A-5022-814D-6A4E64B7F396}"/>
              </a:ext>
            </a:extLst>
          </p:cNvPr>
          <p:cNvSpPr txBox="1"/>
          <p:nvPr/>
        </p:nvSpPr>
        <p:spPr>
          <a:xfrm>
            <a:off x="6321513" y="3518381"/>
            <a:ext cx="4300258" cy="1393010"/>
          </a:xfrm>
          <a:prstGeom prst="rect">
            <a:avLst/>
          </a:prstGeom>
          <a:noFill/>
        </p:spPr>
        <p:txBody>
          <a:bodyPr wrap="square">
            <a:spAutoFit/>
          </a:bodyPr>
          <a:lstStyle/>
          <a:p>
            <a:pPr lvl="0" algn="ctr">
              <a:lnSpc>
                <a:spcPct val="107000"/>
              </a:lnSpc>
            </a:pPr>
            <a:r>
              <a:rPr lang="en-US" sz="2000" dirty="0">
                <a:effectLst/>
                <a:latin typeface="Arial" panose="020B0604020202020204" pitchFamily="34" charset="0"/>
                <a:ea typeface="Helvetica Neue"/>
                <a:cs typeface="Arial" panose="020B0604020202020204" pitchFamily="34" charset="0"/>
              </a:rPr>
              <a:t>L'orientation vers des services et le soutien direct aux enfants, aux personnes qui s'occupent d'eux et aux ménages peuvent contribuer au renforcement de la famille.</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2515718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16C9EA2-4DC9-F53E-1731-8DA5A39D81C9}"/>
              </a:ext>
            </a:extLst>
          </p:cNvPr>
          <p:cNvSpPr>
            <a:spLocks noGrp="1"/>
          </p:cNvSpPr>
          <p:nvPr>
            <p:ph type="title"/>
          </p:nvPr>
        </p:nvSpPr>
        <p:spPr/>
        <p:txBody>
          <a:bodyPr/>
          <a:lstStyle/>
          <a:p>
            <a:r>
              <a:rPr lang="en-CA" sz="2400" b="1" dirty="0">
                <a:solidFill>
                  <a:schemeClr val="bg1"/>
                </a:solidFill>
                <a:latin typeface="Garamond"/>
              </a:rPr>
              <a:t>SESSION 4</a:t>
            </a:r>
            <a:br>
              <a:rPr lang="en-CA" sz="2400" b="1" dirty="0">
                <a:solidFill>
                  <a:schemeClr val="bg1"/>
                </a:solidFill>
                <a:latin typeface="Garamond"/>
              </a:rPr>
            </a:br>
            <a:br>
              <a:rPr lang="en-CA" b="1" dirty="0">
                <a:solidFill>
                  <a:schemeClr val="bg1"/>
                </a:solidFill>
                <a:latin typeface="Garamond"/>
              </a:rPr>
            </a:br>
            <a:r>
              <a:rPr lang="en-US" sz="5400" b="1" dirty="0">
                <a:solidFill>
                  <a:schemeClr val="bg1"/>
                </a:solidFill>
                <a:latin typeface="Garamond"/>
              </a:rPr>
              <a:t>Séparation et renforcement des familles</a:t>
            </a:r>
            <a:endParaRPr lang="en-US" dirty="0"/>
          </a:p>
        </p:txBody>
      </p:sp>
    </p:spTree>
    <p:extLst>
      <p:ext uri="{BB962C8B-B14F-4D97-AF65-F5344CB8AC3E}">
        <p14:creationId xmlns:p14="http://schemas.microsoft.com/office/powerpoint/2010/main" val="20540418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7A5FAB7-2AAB-DB29-1751-151237FC8C1D}"/>
              </a:ext>
            </a:extLst>
          </p:cNvPr>
          <p:cNvSpPr>
            <a:spLocks noGrp="1"/>
          </p:cNvSpPr>
          <p:nvPr>
            <p:ph type="title"/>
          </p:nvPr>
        </p:nvSpPr>
        <p:spPr/>
        <p:txBody>
          <a:bodyPr>
            <a:normAutofit fontScale="90000"/>
          </a:bodyPr>
          <a:lstStyle/>
          <a:p>
            <a:r>
              <a:rPr lang="en-GB" dirty="0"/>
              <a:t>Comment le renforcement de la famille peut-il faire partie de la prévention et de la réponse à la séparation familiale ?</a:t>
            </a:r>
            <a:endParaRPr lang="en-US" dirty="0"/>
          </a:p>
        </p:txBody>
      </p:sp>
      <p:sp>
        <p:nvSpPr>
          <p:cNvPr id="4" name="Rectangle 3">
            <a:extLst>
              <a:ext uri="{FF2B5EF4-FFF2-40B4-BE49-F238E27FC236}">
                <a16:creationId xmlns:a16="http://schemas.microsoft.com/office/drawing/2014/main" id="{1BE25B57-7EED-2BFE-F66C-C8BAF873EF9D}"/>
              </a:ext>
            </a:extLst>
          </p:cNvPr>
          <p:cNvSpPr/>
          <p:nvPr/>
        </p:nvSpPr>
        <p:spPr>
          <a:xfrm>
            <a:off x="838200" y="3913686"/>
            <a:ext cx="2880000" cy="1880584"/>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t"/>
          <a:lstStyle/>
          <a:p>
            <a:pPr algn="ctr"/>
            <a:r>
              <a:rPr lang="en-GB" sz="2000" dirty="0">
                <a:solidFill>
                  <a:schemeClr val="tx1"/>
                </a:solidFill>
                <a:latin typeface="Arial" panose="020B0604020202020204" pitchFamily="34" charset="0"/>
                <a:cs typeface="Arial" panose="020B0604020202020204" pitchFamily="34" charset="0"/>
              </a:rPr>
              <a:t>Prévention de la séparation</a:t>
            </a:r>
            <a:endParaRPr lang="en-US" sz="2000" dirty="0">
              <a:solidFill>
                <a:schemeClr val="tx1"/>
              </a:solidFill>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BD6BA141-6EB4-36CA-197F-51A90391B5FA}"/>
              </a:ext>
            </a:extLst>
          </p:cNvPr>
          <p:cNvSpPr/>
          <p:nvPr/>
        </p:nvSpPr>
        <p:spPr>
          <a:xfrm>
            <a:off x="4632960" y="3913685"/>
            <a:ext cx="2880000" cy="1880585"/>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t"/>
          <a:lstStyle/>
          <a:p>
            <a:pPr algn="ctr"/>
            <a:r>
              <a:rPr lang="en-GB" sz="2000" dirty="0">
                <a:solidFill>
                  <a:schemeClr val="tx1"/>
                </a:solidFill>
                <a:latin typeface="Arial" panose="020B0604020202020204" pitchFamily="34" charset="0"/>
                <a:cs typeface="Arial" panose="020B0604020202020204" pitchFamily="34" charset="0"/>
              </a:rPr>
              <a:t>Renforcer les dispositifs de prise en charge alternative et soutenir les enfants qui en bénéficient</a:t>
            </a:r>
            <a:endParaRPr lang="en-US" sz="2000" dirty="0">
              <a:solidFill>
                <a:schemeClr val="tx1"/>
              </a:solidFill>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8F3F302D-E84F-AC44-B634-8CD7EC1946FD}"/>
              </a:ext>
            </a:extLst>
          </p:cNvPr>
          <p:cNvSpPr/>
          <p:nvPr/>
        </p:nvSpPr>
        <p:spPr>
          <a:xfrm>
            <a:off x="8427720" y="3913686"/>
            <a:ext cx="2880000" cy="1880584"/>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t"/>
          <a:lstStyle/>
          <a:p>
            <a:pPr algn="ctr"/>
            <a:r>
              <a:rPr lang="en-GB" sz="2000" dirty="0">
                <a:solidFill>
                  <a:schemeClr val="tx1"/>
                </a:solidFill>
                <a:latin typeface="Arial" panose="020B0604020202020204" pitchFamily="34" charset="0"/>
                <a:cs typeface="Arial" panose="020B0604020202020204" pitchFamily="34" charset="0"/>
              </a:rPr>
              <a:t>Soutien à la réunification et à la réintégration</a:t>
            </a:r>
            <a:endParaRPr lang="en-US" sz="2000" dirty="0">
              <a:solidFill>
                <a:schemeClr val="tx1"/>
              </a:solidFill>
              <a:latin typeface="Arial" panose="020B0604020202020204" pitchFamily="34" charset="0"/>
              <a:cs typeface="Arial" panose="020B0604020202020204" pitchFamily="34" charset="0"/>
            </a:endParaRPr>
          </a:p>
        </p:txBody>
      </p:sp>
      <p:grpSp>
        <p:nvGrpSpPr>
          <p:cNvPr id="2" name="Group 1">
            <a:extLst>
              <a:ext uri="{FF2B5EF4-FFF2-40B4-BE49-F238E27FC236}">
                <a16:creationId xmlns:a16="http://schemas.microsoft.com/office/drawing/2014/main" id="{DA9CFBF0-A6A1-A8C7-2774-88A0B5293686}"/>
              </a:ext>
            </a:extLst>
          </p:cNvPr>
          <p:cNvGrpSpPr/>
          <p:nvPr/>
        </p:nvGrpSpPr>
        <p:grpSpPr>
          <a:xfrm>
            <a:off x="5209182" y="2076588"/>
            <a:ext cx="1773635" cy="1379355"/>
            <a:chOff x="8642980" y="1438676"/>
            <a:chExt cx="2297962" cy="1787124"/>
          </a:xfrm>
          <a:solidFill>
            <a:schemeClr val="accent4">
              <a:lumMod val="40000"/>
              <a:lumOff val="60000"/>
            </a:schemeClr>
          </a:solidFill>
        </p:grpSpPr>
        <p:grpSp>
          <p:nvGrpSpPr>
            <p:cNvPr id="7" name="Group 6">
              <a:extLst>
                <a:ext uri="{FF2B5EF4-FFF2-40B4-BE49-F238E27FC236}">
                  <a16:creationId xmlns:a16="http://schemas.microsoft.com/office/drawing/2014/main" id="{A97B9185-F008-4538-0EF5-9824A37F727D}"/>
                </a:ext>
              </a:extLst>
            </p:cNvPr>
            <p:cNvGrpSpPr/>
            <p:nvPr/>
          </p:nvGrpSpPr>
          <p:grpSpPr>
            <a:xfrm>
              <a:off x="10386866" y="1438676"/>
              <a:ext cx="554076" cy="1787124"/>
              <a:chOff x="4045582" y="1684320"/>
              <a:chExt cx="350098" cy="1129211"/>
            </a:xfrm>
            <a:grpFill/>
          </p:grpSpPr>
          <p:sp>
            <p:nvSpPr>
              <p:cNvPr id="13" name="Round Same Side Corner Rectangle 21">
                <a:extLst>
                  <a:ext uri="{FF2B5EF4-FFF2-40B4-BE49-F238E27FC236}">
                    <a16:creationId xmlns:a16="http://schemas.microsoft.com/office/drawing/2014/main" id="{662147BA-B428-AF3A-60CE-053EDEA1AC04}"/>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17F08723-44A3-43BE-D5F8-BA718C615F17}"/>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204E61AD-D7FF-60D9-96CD-6F88BC4B39FC}"/>
                </a:ext>
              </a:extLst>
            </p:cNvPr>
            <p:cNvGrpSpPr/>
            <p:nvPr/>
          </p:nvGrpSpPr>
          <p:grpSpPr>
            <a:xfrm>
              <a:off x="8642980" y="1438676"/>
              <a:ext cx="794068" cy="1787124"/>
              <a:chOff x="3000654" y="1516217"/>
              <a:chExt cx="245039" cy="551483"/>
            </a:xfrm>
            <a:grpFill/>
          </p:grpSpPr>
          <p:grpSp>
            <p:nvGrpSpPr>
              <p:cNvPr id="9" name="Group 8">
                <a:extLst>
                  <a:ext uri="{FF2B5EF4-FFF2-40B4-BE49-F238E27FC236}">
                    <a16:creationId xmlns:a16="http://schemas.microsoft.com/office/drawing/2014/main" id="{B29E0A5F-14F0-81D5-896E-4E3B0D113E23}"/>
                  </a:ext>
                </a:extLst>
              </p:cNvPr>
              <p:cNvGrpSpPr/>
              <p:nvPr/>
            </p:nvGrpSpPr>
            <p:grpSpPr>
              <a:xfrm>
                <a:off x="3036509" y="1516217"/>
                <a:ext cx="172158" cy="551483"/>
                <a:chOff x="4043172" y="1684320"/>
                <a:chExt cx="352508" cy="1129211"/>
              </a:xfrm>
              <a:grpFill/>
            </p:grpSpPr>
            <p:sp>
              <p:nvSpPr>
                <p:cNvPr id="11" name="Round Same Side Corner Rectangle 21">
                  <a:extLst>
                    <a:ext uri="{FF2B5EF4-FFF2-40B4-BE49-F238E27FC236}">
                      <a16:creationId xmlns:a16="http://schemas.microsoft.com/office/drawing/2014/main" id="{34A8BF0C-FFA7-813F-8ABF-5FED4207E57A}"/>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000F6C36-04EE-B15B-2278-360C15FC857B}"/>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 name="Flowchart: Manual Operation 9">
                <a:extLst>
                  <a:ext uri="{FF2B5EF4-FFF2-40B4-BE49-F238E27FC236}">
                    <a16:creationId xmlns:a16="http://schemas.microsoft.com/office/drawing/2014/main" id="{A99AF2D6-6624-75BA-6041-1F4780C33E41}"/>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36" name="Group 35">
            <a:extLst>
              <a:ext uri="{FF2B5EF4-FFF2-40B4-BE49-F238E27FC236}">
                <a16:creationId xmlns:a16="http://schemas.microsoft.com/office/drawing/2014/main" id="{AB2A4BE4-5579-5214-49C4-74FCEA6AAA6F}"/>
              </a:ext>
            </a:extLst>
          </p:cNvPr>
          <p:cNvGrpSpPr/>
          <p:nvPr/>
        </p:nvGrpSpPr>
        <p:grpSpPr>
          <a:xfrm>
            <a:off x="6030148" y="2725481"/>
            <a:ext cx="274482" cy="722435"/>
            <a:chOff x="4045582" y="1684320"/>
            <a:chExt cx="350098" cy="921456"/>
          </a:xfrm>
          <a:solidFill>
            <a:schemeClr val="accent3">
              <a:lumMod val="75000"/>
            </a:schemeClr>
          </a:solidFill>
        </p:grpSpPr>
        <p:sp>
          <p:nvSpPr>
            <p:cNvPr id="37" name="Round Same Side Corner Rectangle 21">
              <a:extLst>
                <a:ext uri="{FF2B5EF4-FFF2-40B4-BE49-F238E27FC236}">
                  <a16:creationId xmlns:a16="http://schemas.microsoft.com/office/drawing/2014/main" id="{B47CA5C9-101F-E03C-75AD-A84E03B5B95F}"/>
                </a:ext>
              </a:extLst>
            </p:cNvPr>
            <p:cNvSpPr/>
            <p:nvPr/>
          </p:nvSpPr>
          <p:spPr>
            <a:xfrm>
              <a:off x="4045582" y="2069359"/>
              <a:ext cx="350098" cy="53641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a:extLst>
                <a:ext uri="{FF2B5EF4-FFF2-40B4-BE49-F238E27FC236}">
                  <a16:creationId xmlns:a16="http://schemas.microsoft.com/office/drawing/2014/main" id="{C17E3368-6FD0-77D3-EA1E-8DC70D9F4F05}"/>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5" name="Group 44">
            <a:extLst>
              <a:ext uri="{FF2B5EF4-FFF2-40B4-BE49-F238E27FC236}">
                <a16:creationId xmlns:a16="http://schemas.microsoft.com/office/drawing/2014/main" id="{5B84E2F8-2CAC-5400-AB74-CB481C0FCFB1}"/>
              </a:ext>
            </a:extLst>
          </p:cNvPr>
          <p:cNvGrpSpPr/>
          <p:nvPr/>
        </p:nvGrpSpPr>
        <p:grpSpPr>
          <a:xfrm>
            <a:off x="8700967" y="2084495"/>
            <a:ext cx="1944172" cy="1379355"/>
            <a:chOff x="8700967" y="2084495"/>
            <a:chExt cx="1944172" cy="1379355"/>
          </a:xfrm>
        </p:grpSpPr>
        <p:grpSp>
          <p:nvGrpSpPr>
            <p:cNvPr id="16" name="Group 15">
              <a:extLst>
                <a:ext uri="{FF2B5EF4-FFF2-40B4-BE49-F238E27FC236}">
                  <a16:creationId xmlns:a16="http://schemas.microsoft.com/office/drawing/2014/main" id="{79E15BA7-F1E8-F8EF-D33D-EF7114ABEF3C}"/>
                </a:ext>
              </a:extLst>
            </p:cNvPr>
            <p:cNvGrpSpPr/>
            <p:nvPr/>
          </p:nvGrpSpPr>
          <p:grpSpPr>
            <a:xfrm>
              <a:off x="10217487" y="2084495"/>
              <a:ext cx="427652" cy="1379355"/>
              <a:chOff x="4045582" y="1684320"/>
              <a:chExt cx="350098" cy="1129211"/>
            </a:xfrm>
            <a:solidFill>
              <a:schemeClr val="accent3">
                <a:lumMod val="75000"/>
              </a:schemeClr>
            </a:solidFill>
          </p:grpSpPr>
          <p:sp>
            <p:nvSpPr>
              <p:cNvPr id="22" name="Round Same Side Corner Rectangle 21">
                <a:extLst>
                  <a:ext uri="{FF2B5EF4-FFF2-40B4-BE49-F238E27FC236}">
                    <a16:creationId xmlns:a16="http://schemas.microsoft.com/office/drawing/2014/main" id="{EA33CE8C-9984-AF89-2E3F-95C6AB1DFC09}"/>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BD6B6610-0FD6-6B1E-1389-EB8BD0E82C8D}"/>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7" name="Group 16">
              <a:extLst>
                <a:ext uri="{FF2B5EF4-FFF2-40B4-BE49-F238E27FC236}">
                  <a16:creationId xmlns:a16="http://schemas.microsoft.com/office/drawing/2014/main" id="{8D6BCFBB-1B33-7789-AEE0-D262662A4B04}"/>
                </a:ext>
              </a:extLst>
            </p:cNvPr>
            <p:cNvGrpSpPr/>
            <p:nvPr/>
          </p:nvGrpSpPr>
          <p:grpSpPr>
            <a:xfrm>
              <a:off x="9561277" y="2084495"/>
              <a:ext cx="612885" cy="1379355"/>
              <a:chOff x="3000654" y="1516217"/>
              <a:chExt cx="245039" cy="551483"/>
            </a:xfrm>
            <a:solidFill>
              <a:schemeClr val="accent3">
                <a:lumMod val="75000"/>
              </a:schemeClr>
            </a:solidFill>
          </p:grpSpPr>
          <p:grpSp>
            <p:nvGrpSpPr>
              <p:cNvPr id="18" name="Group 17">
                <a:extLst>
                  <a:ext uri="{FF2B5EF4-FFF2-40B4-BE49-F238E27FC236}">
                    <a16:creationId xmlns:a16="http://schemas.microsoft.com/office/drawing/2014/main" id="{3C242A0D-FADA-1B3B-6278-D15FE7BA20FD}"/>
                  </a:ext>
                </a:extLst>
              </p:cNvPr>
              <p:cNvGrpSpPr/>
              <p:nvPr/>
            </p:nvGrpSpPr>
            <p:grpSpPr>
              <a:xfrm>
                <a:off x="3036509" y="1516217"/>
                <a:ext cx="172158" cy="551483"/>
                <a:chOff x="4043172" y="1684320"/>
                <a:chExt cx="352508" cy="1129211"/>
              </a:xfrm>
              <a:grpFill/>
            </p:grpSpPr>
            <p:sp>
              <p:nvSpPr>
                <p:cNvPr id="20" name="Round Same Side Corner Rectangle 21">
                  <a:extLst>
                    <a:ext uri="{FF2B5EF4-FFF2-40B4-BE49-F238E27FC236}">
                      <a16:creationId xmlns:a16="http://schemas.microsoft.com/office/drawing/2014/main" id="{0C905AF1-4BA7-7D74-6840-0421E358D366}"/>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FEF63B6A-04F7-EF29-0973-6BB6F77F4F70}"/>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9" name="Flowchart: Manual Operation 18">
                <a:extLst>
                  <a:ext uri="{FF2B5EF4-FFF2-40B4-BE49-F238E27FC236}">
                    <a16:creationId xmlns:a16="http://schemas.microsoft.com/office/drawing/2014/main" id="{CD67A4BF-23D9-85B1-A537-B5EFF763331F}"/>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4" name="Group 23">
              <a:extLst>
                <a:ext uri="{FF2B5EF4-FFF2-40B4-BE49-F238E27FC236}">
                  <a16:creationId xmlns:a16="http://schemas.microsoft.com/office/drawing/2014/main" id="{548F7FE0-2AAB-5EF9-B47D-CF0110608B22}"/>
                </a:ext>
              </a:extLst>
            </p:cNvPr>
            <p:cNvGrpSpPr/>
            <p:nvPr/>
          </p:nvGrpSpPr>
          <p:grpSpPr>
            <a:xfrm>
              <a:off x="8700967" y="2736628"/>
              <a:ext cx="274482" cy="722435"/>
              <a:chOff x="4045582" y="1684320"/>
              <a:chExt cx="350098" cy="921456"/>
            </a:xfrm>
            <a:solidFill>
              <a:schemeClr val="accent3">
                <a:lumMod val="75000"/>
              </a:schemeClr>
            </a:solidFill>
          </p:grpSpPr>
          <p:sp>
            <p:nvSpPr>
              <p:cNvPr id="25" name="Round Same Side Corner Rectangle 21">
                <a:extLst>
                  <a:ext uri="{FF2B5EF4-FFF2-40B4-BE49-F238E27FC236}">
                    <a16:creationId xmlns:a16="http://schemas.microsoft.com/office/drawing/2014/main" id="{B1BA2DF1-A961-4AC8-ABE2-8CD39509267D}"/>
                  </a:ext>
                </a:extLst>
              </p:cNvPr>
              <p:cNvSpPr/>
              <p:nvPr/>
            </p:nvSpPr>
            <p:spPr>
              <a:xfrm>
                <a:off x="4045582" y="2069359"/>
                <a:ext cx="350098" cy="53641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F610F129-84C0-0ECF-72FC-0AAC18A1CD1D}"/>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3" name="Rectangle: Rounded Corners 42">
              <a:extLst>
                <a:ext uri="{FF2B5EF4-FFF2-40B4-BE49-F238E27FC236}">
                  <a16:creationId xmlns:a16="http://schemas.microsoft.com/office/drawing/2014/main" id="{46954F5C-564E-F5AF-5DAA-7E5C46BEA258}"/>
                </a:ext>
              </a:extLst>
            </p:cNvPr>
            <p:cNvSpPr/>
            <p:nvPr/>
          </p:nvSpPr>
          <p:spPr>
            <a:xfrm rot="19550506">
              <a:off x="9357164" y="2762496"/>
              <a:ext cx="427652" cy="140864"/>
            </a:xfrm>
            <a:prstGeom prst="roundRect">
              <a:avLst>
                <a:gd name="adj" fmla="val 5000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Rounded Corners 43">
              <a:extLst>
                <a:ext uri="{FF2B5EF4-FFF2-40B4-BE49-F238E27FC236}">
                  <a16:creationId xmlns:a16="http://schemas.microsoft.com/office/drawing/2014/main" id="{1B6814E0-E217-3ECE-048F-15E9F1C2DB18}"/>
                </a:ext>
              </a:extLst>
            </p:cNvPr>
            <p:cNvSpPr/>
            <p:nvPr/>
          </p:nvSpPr>
          <p:spPr>
            <a:xfrm rot="19550506">
              <a:off x="8870618" y="3044002"/>
              <a:ext cx="250559" cy="112176"/>
            </a:xfrm>
            <a:prstGeom prst="roundRect">
              <a:avLst>
                <a:gd name="adj" fmla="val 5000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6" name="Group 45">
            <a:extLst>
              <a:ext uri="{FF2B5EF4-FFF2-40B4-BE49-F238E27FC236}">
                <a16:creationId xmlns:a16="http://schemas.microsoft.com/office/drawing/2014/main" id="{E88CAFCD-CF8D-538E-CBA4-BA1A51CFAFB2}"/>
              </a:ext>
            </a:extLst>
          </p:cNvPr>
          <p:cNvGrpSpPr/>
          <p:nvPr/>
        </p:nvGrpSpPr>
        <p:grpSpPr>
          <a:xfrm>
            <a:off x="1517706" y="2076588"/>
            <a:ext cx="1773635" cy="1379355"/>
            <a:chOff x="8642980" y="1438676"/>
            <a:chExt cx="2297962" cy="1787124"/>
          </a:xfrm>
          <a:solidFill>
            <a:schemeClr val="accent3">
              <a:lumMod val="75000"/>
            </a:schemeClr>
          </a:solidFill>
        </p:grpSpPr>
        <p:grpSp>
          <p:nvGrpSpPr>
            <p:cNvPr id="47" name="Group 46">
              <a:extLst>
                <a:ext uri="{FF2B5EF4-FFF2-40B4-BE49-F238E27FC236}">
                  <a16:creationId xmlns:a16="http://schemas.microsoft.com/office/drawing/2014/main" id="{8DF7FCA3-EC76-837A-D695-60A065F2E0A5}"/>
                </a:ext>
              </a:extLst>
            </p:cNvPr>
            <p:cNvGrpSpPr/>
            <p:nvPr/>
          </p:nvGrpSpPr>
          <p:grpSpPr>
            <a:xfrm>
              <a:off x="10386866" y="1438676"/>
              <a:ext cx="554076" cy="1787124"/>
              <a:chOff x="4045582" y="1684320"/>
              <a:chExt cx="350098" cy="1129211"/>
            </a:xfrm>
            <a:grpFill/>
          </p:grpSpPr>
          <p:sp>
            <p:nvSpPr>
              <p:cNvPr id="53" name="Round Same Side Corner Rectangle 21">
                <a:extLst>
                  <a:ext uri="{FF2B5EF4-FFF2-40B4-BE49-F238E27FC236}">
                    <a16:creationId xmlns:a16="http://schemas.microsoft.com/office/drawing/2014/main" id="{41D62895-30BE-97D3-920D-B382FE85174E}"/>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Oval 53">
                <a:extLst>
                  <a:ext uri="{FF2B5EF4-FFF2-40B4-BE49-F238E27FC236}">
                    <a16:creationId xmlns:a16="http://schemas.microsoft.com/office/drawing/2014/main" id="{6871A4E5-C9D8-F15B-F84D-C788E280C797}"/>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8" name="Group 47">
              <a:extLst>
                <a:ext uri="{FF2B5EF4-FFF2-40B4-BE49-F238E27FC236}">
                  <a16:creationId xmlns:a16="http://schemas.microsoft.com/office/drawing/2014/main" id="{9138ACBE-DF65-597C-6552-3EF2D5FA92E5}"/>
                </a:ext>
              </a:extLst>
            </p:cNvPr>
            <p:cNvGrpSpPr/>
            <p:nvPr/>
          </p:nvGrpSpPr>
          <p:grpSpPr>
            <a:xfrm>
              <a:off x="8642980" y="1438676"/>
              <a:ext cx="794068" cy="1787124"/>
              <a:chOff x="3000654" y="1516217"/>
              <a:chExt cx="245039" cy="551483"/>
            </a:xfrm>
            <a:grpFill/>
          </p:grpSpPr>
          <p:grpSp>
            <p:nvGrpSpPr>
              <p:cNvPr id="49" name="Group 48">
                <a:extLst>
                  <a:ext uri="{FF2B5EF4-FFF2-40B4-BE49-F238E27FC236}">
                    <a16:creationId xmlns:a16="http://schemas.microsoft.com/office/drawing/2014/main" id="{662956AB-D4A9-322B-90CA-AA2F1C7554F2}"/>
                  </a:ext>
                </a:extLst>
              </p:cNvPr>
              <p:cNvGrpSpPr/>
              <p:nvPr/>
            </p:nvGrpSpPr>
            <p:grpSpPr>
              <a:xfrm>
                <a:off x="3036509" y="1516217"/>
                <a:ext cx="172158" cy="551483"/>
                <a:chOff x="4043172" y="1684320"/>
                <a:chExt cx="352508" cy="1129211"/>
              </a:xfrm>
              <a:grpFill/>
            </p:grpSpPr>
            <p:sp>
              <p:nvSpPr>
                <p:cNvPr id="51" name="Round Same Side Corner Rectangle 21">
                  <a:extLst>
                    <a:ext uri="{FF2B5EF4-FFF2-40B4-BE49-F238E27FC236}">
                      <a16:creationId xmlns:a16="http://schemas.microsoft.com/office/drawing/2014/main" id="{FB706793-85CA-DC33-2227-E3068803F880}"/>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Oval 51">
                  <a:extLst>
                    <a:ext uri="{FF2B5EF4-FFF2-40B4-BE49-F238E27FC236}">
                      <a16:creationId xmlns:a16="http://schemas.microsoft.com/office/drawing/2014/main" id="{22A437B7-E63B-4F1C-A01B-D2F621F7B91F}"/>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0" name="Flowchart: Manual Operation 49">
                <a:extLst>
                  <a:ext uri="{FF2B5EF4-FFF2-40B4-BE49-F238E27FC236}">
                    <a16:creationId xmlns:a16="http://schemas.microsoft.com/office/drawing/2014/main" id="{CA9E5E35-562E-F345-765D-62390CE20B0D}"/>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55" name="Group 54">
            <a:extLst>
              <a:ext uri="{FF2B5EF4-FFF2-40B4-BE49-F238E27FC236}">
                <a16:creationId xmlns:a16="http://schemas.microsoft.com/office/drawing/2014/main" id="{44E6598A-91CF-5FF1-7855-1D8ED1DAA8F6}"/>
              </a:ext>
            </a:extLst>
          </p:cNvPr>
          <p:cNvGrpSpPr/>
          <p:nvPr/>
        </p:nvGrpSpPr>
        <p:grpSpPr>
          <a:xfrm>
            <a:off x="2338672" y="2725481"/>
            <a:ext cx="274482" cy="722435"/>
            <a:chOff x="4045582" y="1684320"/>
            <a:chExt cx="350098" cy="921456"/>
          </a:xfrm>
          <a:solidFill>
            <a:schemeClr val="accent3">
              <a:lumMod val="75000"/>
            </a:schemeClr>
          </a:solidFill>
        </p:grpSpPr>
        <p:sp>
          <p:nvSpPr>
            <p:cNvPr id="56" name="Round Same Side Corner Rectangle 21">
              <a:extLst>
                <a:ext uri="{FF2B5EF4-FFF2-40B4-BE49-F238E27FC236}">
                  <a16:creationId xmlns:a16="http://schemas.microsoft.com/office/drawing/2014/main" id="{C6DEA899-B791-5178-350C-2E8EBB062D91}"/>
                </a:ext>
              </a:extLst>
            </p:cNvPr>
            <p:cNvSpPr/>
            <p:nvPr/>
          </p:nvSpPr>
          <p:spPr>
            <a:xfrm>
              <a:off x="4045582" y="2069359"/>
              <a:ext cx="350098" cy="53641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Oval 56">
              <a:extLst>
                <a:ext uri="{FF2B5EF4-FFF2-40B4-BE49-F238E27FC236}">
                  <a16:creationId xmlns:a16="http://schemas.microsoft.com/office/drawing/2014/main" id="{B3A52E56-B1E1-8FF6-A9BD-9DBA94DA54DC}"/>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5885273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Rounded Corners 25">
            <a:extLst>
              <a:ext uri="{FF2B5EF4-FFF2-40B4-BE49-F238E27FC236}">
                <a16:creationId xmlns:a16="http://schemas.microsoft.com/office/drawing/2014/main" id="{6C3E8447-93AD-B5DC-9DCA-809A65B22CAB}"/>
              </a:ext>
            </a:extLst>
          </p:cNvPr>
          <p:cNvSpPr/>
          <p:nvPr/>
        </p:nvSpPr>
        <p:spPr>
          <a:xfrm>
            <a:off x="478970" y="2386891"/>
            <a:ext cx="10595430" cy="3585029"/>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3228914-896D-BC7B-7344-25AD50EDFAE4}"/>
              </a:ext>
            </a:extLst>
          </p:cNvPr>
          <p:cNvSpPr>
            <a:spLocks noGrp="1"/>
          </p:cNvSpPr>
          <p:nvPr>
            <p:ph type="title"/>
          </p:nvPr>
        </p:nvSpPr>
        <p:spPr/>
        <p:txBody>
          <a:bodyPr/>
          <a:lstStyle/>
          <a:p>
            <a:r>
              <a:rPr lang="en-GB" dirty="0">
                <a:highlight>
                  <a:srgbClr val="FFFF00"/>
                </a:highlight>
              </a:rPr>
              <a:t>Prévention de la séparation </a:t>
            </a:r>
            <a:endParaRPr lang="en-US" dirty="0">
              <a:highlight>
                <a:srgbClr val="FFFF00"/>
              </a:highlight>
            </a:endParaRPr>
          </a:p>
        </p:txBody>
      </p:sp>
      <p:sp>
        <p:nvSpPr>
          <p:cNvPr id="7" name="TextBox 6">
            <a:extLst>
              <a:ext uri="{FF2B5EF4-FFF2-40B4-BE49-F238E27FC236}">
                <a16:creationId xmlns:a16="http://schemas.microsoft.com/office/drawing/2014/main" id="{ED82BEFE-1134-B166-6F71-DEE73EDE5886}"/>
              </a:ext>
            </a:extLst>
          </p:cNvPr>
          <p:cNvSpPr txBox="1"/>
          <p:nvPr/>
        </p:nvSpPr>
        <p:spPr>
          <a:xfrm>
            <a:off x="838200" y="1337641"/>
            <a:ext cx="9574090" cy="707886"/>
          </a:xfrm>
          <a:prstGeom prst="rect">
            <a:avLst/>
          </a:prstGeom>
          <a:noFill/>
        </p:spPr>
        <p:txBody>
          <a:bodyPr wrap="square">
            <a:spAutoFit/>
          </a:bodyPr>
          <a:lstStyle/>
          <a:p>
            <a:r>
              <a:rPr lang="en-GB" sz="2000" b="1" dirty="0">
                <a:latin typeface="Arial" panose="020B0604020202020204" pitchFamily="34" charset="0"/>
                <a:cs typeface="Arial" panose="020B0604020202020204" pitchFamily="34" charset="0"/>
              </a:rPr>
              <a:t>Le renforcement de la famille peut contribuer à prévenir plusieurs types de </a:t>
            </a:r>
            <a:r>
              <a:rPr lang="en-GB" sz="2000" b="1" dirty="0" err="1">
                <a:latin typeface="Arial" panose="020B0604020202020204" pitchFamily="34" charset="0"/>
                <a:cs typeface="Arial" panose="020B0604020202020204" pitchFamily="34" charset="0"/>
              </a:rPr>
              <a:t>séparation</a:t>
            </a:r>
            <a:r>
              <a:rPr lang="en-GB" sz="2000" b="1" dirty="0">
                <a:latin typeface="Arial" panose="020B0604020202020204" pitchFamily="34" charset="0"/>
                <a:cs typeface="Arial" panose="020B0604020202020204" pitchFamily="34" charset="0"/>
              </a:rPr>
              <a:t> familiale, </a:t>
            </a:r>
            <a:r>
              <a:rPr lang="en-GB" sz="2000" b="1" dirty="0" err="1">
                <a:latin typeface="Arial" panose="020B0604020202020204" pitchFamily="34" charset="0"/>
                <a:cs typeface="Arial" panose="020B0604020202020204" pitchFamily="34" charset="0"/>
              </a:rPr>
              <a:t>notamment</a:t>
            </a:r>
            <a:r>
              <a:rPr lang="en-GB" sz="2000" b="1" dirty="0">
                <a:latin typeface="Arial" panose="020B0604020202020204" pitchFamily="34" charset="0"/>
                <a:cs typeface="Arial" panose="020B0604020202020204" pitchFamily="34" charset="0"/>
              </a:rPr>
              <a:t>:</a:t>
            </a:r>
          </a:p>
        </p:txBody>
      </p:sp>
      <p:sp>
        <p:nvSpPr>
          <p:cNvPr id="9" name="TextBox 8">
            <a:extLst>
              <a:ext uri="{FF2B5EF4-FFF2-40B4-BE49-F238E27FC236}">
                <a16:creationId xmlns:a16="http://schemas.microsoft.com/office/drawing/2014/main" id="{2D8BFD81-54C2-47B7-DF4B-F20AAE19E02F}"/>
              </a:ext>
            </a:extLst>
          </p:cNvPr>
          <p:cNvSpPr txBox="1"/>
          <p:nvPr/>
        </p:nvSpPr>
        <p:spPr>
          <a:xfrm>
            <a:off x="838200" y="2723261"/>
            <a:ext cx="6444300" cy="3139321"/>
          </a:xfrm>
          <a:prstGeom prst="rect">
            <a:avLst/>
          </a:prstGeom>
          <a:noFill/>
        </p:spPr>
        <p:txBody>
          <a:bodyPr wrap="square">
            <a:spAutoFit/>
          </a:bodyPr>
          <a:lstStyle/>
          <a:p>
            <a:r>
              <a:rPr lang="en-GB" b="1" dirty="0">
                <a:latin typeface="Arial" panose="020B0604020202020204" pitchFamily="34" charset="0"/>
                <a:cs typeface="Arial" panose="020B0604020202020204" pitchFamily="34" charset="0"/>
              </a:rPr>
              <a:t>Séparation "délibérée</a:t>
            </a:r>
          </a:p>
          <a:p>
            <a:endParaRPr lang="en-GB"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Familles en situation de stress en raison de la pauvreté, d'un handicap, etc.</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Enfants rejoignant des forces ou des groupes armés</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Mécanismes d'adaptation, tels que la migration économique</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Séparation induite par l'aide humanitaire</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Abandon ou fugue du domicile en raison d'une maltraitance</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Enfants abandonnés par les familles d'accueil</a:t>
            </a:r>
          </a:p>
        </p:txBody>
      </p:sp>
      <p:sp>
        <p:nvSpPr>
          <p:cNvPr id="10" name="TextBox 9">
            <a:extLst>
              <a:ext uri="{FF2B5EF4-FFF2-40B4-BE49-F238E27FC236}">
                <a16:creationId xmlns:a16="http://schemas.microsoft.com/office/drawing/2014/main" id="{BF52C16A-93EB-9902-E7E1-860BBF5A9888}"/>
              </a:ext>
            </a:extLst>
          </p:cNvPr>
          <p:cNvSpPr txBox="1"/>
          <p:nvPr/>
        </p:nvSpPr>
        <p:spPr>
          <a:xfrm>
            <a:off x="7851539" y="2807814"/>
            <a:ext cx="2560751" cy="1323439"/>
          </a:xfrm>
          <a:prstGeom prst="rect">
            <a:avLst/>
          </a:prstGeom>
          <a:noFill/>
        </p:spPr>
        <p:txBody>
          <a:bodyPr wrap="square">
            <a:spAutoFit/>
          </a:bodyPr>
          <a:lstStyle/>
          <a:p>
            <a:r>
              <a:rPr lang="en-US" sz="2000" b="1" dirty="0">
                <a:latin typeface="Arial" panose="020B0604020202020204" pitchFamily="34" charset="0"/>
                <a:cs typeface="Arial" panose="020B0604020202020204" pitchFamily="34" charset="0"/>
              </a:rPr>
              <a:t>Empêcher le retrait d'un enfant de la garde de sa famille </a:t>
            </a:r>
          </a:p>
        </p:txBody>
      </p:sp>
      <p:grpSp>
        <p:nvGrpSpPr>
          <p:cNvPr id="25" name="Group 24">
            <a:extLst>
              <a:ext uri="{FF2B5EF4-FFF2-40B4-BE49-F238E27FC236}">
                <a16:creationId xmlns:a16="http://schemas.microsoft.com/office/drawing/2014/main" id="{B48EE8FA-2207-FF54-06F7-D5BDA80B835F}"/>
              </a:ext>
            </a:extLst>
          </p:cNvPr>
          <p:cNvGrpSpPr/>
          <p:nvPr/>
        </p:nvGrpSpPr>
        <p:grpSpPr>
          <a:xfrm>
            <a:off x="9139301" y="3880830"/>
            <a:ext cx="2028563" cy="1704753"/>
            <a:chOff x="1464700" y="3691020"/>
            <a:chExt cx="1641357" cy="1379355"/>
          </a:xfrm>
        </p:grpSpPr>
        <p:grpSp>
          <p:nvGrpSpPr>
            <p:cNvPr id="12" name="Group 11">
              <a:extLst>
                <a:ext uri="{FF2B5EF4-FFF2-40B4-BE49-F238E27FC236}">
                  <a16:creationId xmlns:a16="http://schemas.microsoft.com/office/drawing/2014/main" id="{37C1BE3D-6589-F264-842C-D4BBEE187746}"/>
                </a:ext>
              </a:extLst>
            </p:cNvPr>
            <p:cNvGrpSpPr/>
            <p:nvPr/>
          </p:nvGrpSpPr>
          <p:grpSpPr>
            <a:xfrm>
              <a:off x="2678405" y="3691020"/>
              <a:ext cx="427652" cy="1379355"/>
              <a:chOff x="4045582" y="1684320"/>
              <a:chExt cx="350098" cy="1129211"/>
            </a:xfrm>
            <a:solidFill>
              <a:schemeClr val="accent3">
                <a:lumMod val="75000"/>
              </a:schemeClr>
            </a:solidFill>
          </p:grpSpPr>
          <p:sp>
            <p:nvSpPr>
              <p:cNvPr id="23" name="Round Same Side Corner Rectangle 21">
                <a:extLst>
                  <a:ext uri="{FF2B5EF4-FFF2-40B4-BE49-F238E27FC236}">
                    <a16:creationId xmlns:a16="http://schemas.microsoft.com/office/drawing/2014/main" id="{A249F347-C627-E1E7-850F-0C624510E8E3}"/>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6F3BA467-815A-09FD-F4CF-30058B2083AA}"/>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803D0354-783C-9A52-1B1F-99CF230CFC6A}"/>
                </a:ext>
              </a:extLst>
            </p:cNvPr>
            <p:cNvGrpSpPr/>
            <p:nvPr/>
          </p:nvGrpSpPr>
          <p:grpSpPr>
            <a:xfrm>
              <a:off x="2022195" y="3691020"/>
              <a:ext cx="612885" cy="1379355"/>
              <a:chOff x="3000654" y="1516217"/>
              <a:chExt cx="245039" cy="551483"/>
            </a:xfrm>
            <a:solidFill>
              <a:schemeClr val="accent3">
                <a:lumMod val="75000"/>
              </a:schemeClr>
            </a:solidFill>
          </p:grpSpPr>
          <p:grpSp>
            <p:nvGrpSpPr>
              <p:cNvPr id="19" name="Group 18">
                <a:extLst>
                  <a:ext uri="{FF2B5EF4-FFF2-40B4-BE49-F238E27FC236}">
                    <a16:creationId xmlns:a16="http://schemas.microsoft.com/office/drawing/2014/main" id="{F418DD29-EC09-9987-DA2D-1954FD38B773}"/>
                  </a:ext>
                </a:extLst>
              </p:cNvPr>
              <p:cNvGrpSpPr/>
              <p:nvPr/>
            </p:nvGrpSpPr>
            <p:grpSpPr>
              <a:xfrm>
                <a:off x="3036509" y="1516217"/>
                <a:ext cx="172158" cy="551483"/>
                <a:chOff x="4043172" y="1684320"/>
                <a:chExt cx="352508" cy="1129211"/>
              </a:xfrm>
              <a:grpFill/>
            </p:grpSpPr>
            <p:sp>
              <p:nvSpPr>
                <p:cNvPr id="21" name="Round Same Side Corner Rectangle 21">
                  <a:extLst>
                    <a:ext uri="{FF2B5EF4-FFF2-40B4-BE49-F238E27FC236}">
                      <a16:creationId xmlns:a16="http://schemas.microsoft.com/office/drawing/2014/main" id="{69636A50-E004-AFA4-D73A-147AD3111358}"/>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a:extLst>
                    <a:ext uri="{FF2B5EF4-FFF2-40B4-BE49-F238E27FC236}">
                      <a16:creationId xmlns:a16="http://schemas.microsoft.com/office/drawing/2014/main" id="{E0E3DF7C-C7F6-11B7-4F88-F0D2D8244546}"/>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0" name="Flowchart: Manual Operation 19">
                <a:extLst>
                  <a:ext uri="{FF2B5EF4-FFF2-40B4-BE49-F238E27FC236}">
                    <a16:creationId xmlns:a16="http://schemas.microsoft.com/office/drawing/2014/main" id="{7D6DE55B-C8A5-FDF4-A5F9-66DA53D20F14}"/>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753B9C70-AA01-56BE-8EDE-03B6C297AF1F}"/>
                </a:ext>
              </a:extLst>
            </p:cNvPr>
            <p:cNvGrpSpPr/>
            <p:nvPr/>
          </p:nvGrpSpPr>
          <p:grpSpPr>
            <a:xfrm>
              <a:off x="1464700" y="4343153"/>
              <a:ext cx="274482" cy="722435"/>
              <a:chOff x="4045582" y="1684320"/>
              <a:chExt cx="350098" cy="921456"/>
            </a:xfrm>
            <a:solidFill>
              <a:schemeClr val="accent3">
                <a:lumMod val="75000"/>
              </a:schemeClr>
            </a:solidFill>
          </p:grpSpPr>
          <p:sp>
            <p:nvSpPr>
              <p:cNvPr id="17" name="Round Same Side Corner Rectangle 21">
                <a:extLst>
                  <a:ext uri="{FF2B5EF4-FFF2-40B4-BE49-F238E27FC236}">
                    <a16:creationId xmlns:a16="http://schemas.microsoft.com/office/drawing/2014/main" id="{3C207929-5DF3-D211-A22A-C9A6A3070317}"/>
                  </a:ext>
                </a:extLst>
              </p:cNvPr>
              <p:cNvSpPr/>
              <p:nvPr/>
            </p:nvSpPr>
            <p:spPr>
              <a:xfrm>
                <a:off x="4045582" y="2069359"/>
                <a:ext cx="350098" cy="53641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9228F627-CE5C-B8A9-1ADB-31639405B94A}"/>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Rounded Corners 14">
              <a:extLst>
                <a:ext uri="{FF2B5EF4-FFF2-40B4-BE49-F238E27FC236}">
                  <a16:creationId xmlns:a16="http://schemas.microsoft.com/office/drawing/2014/main" id="{01F75EF5-5AE8-8E61-DE2C-7ED5941677EE}"/>
                </a:ext>
              </a:extLst>
            </p:cNvPr>
            <p:cNvSpPr/>
            <p:nvPr/>
          </p:nvSpPr>
          <p:spPr>
            <a:xfrm rot="19550506">
              <a:off x="1818082" y="4369021"/>
              <a:ext cx="427652" cy="140864"/>
            </a:xfrm>
            <a:prstGeom prst="roundRect">
              <a:avLst>
                <a:gd name="adj" fmla="val 5000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Rounded Corners 15">
              <a:extLst>
                <a:ext uri="{FF2B5EF4-FFF2-40B4-BE49-F238E27FC236}">
                  <a16:creationId xmlns:a16="http://schemas.microsoft.com/office/drawing/2014/main" id="{B65F2E7A-AF82-56DA-8BC8-A3109FD6DB66}"/>
                </a:ext>
              </a:extLst>
            </p:cNvPr>
            <p:cNvSpPr/>
            <p:nvPr/>
          </p:nvSpPr>
          <p:spPr>
            <a:xfrm rot="19550506">
              <a:off x="1620248" y="4605726"/>
              <a:ext cx="250559" cy="112176"/>
            </a:xfrm>
            <a:prstGeom prst="roundRect">
              <a:avLst>
                <a:gd name="adj" fmla="val 5000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8566953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72">
            <a:extLst>
              <a:ext uri="{FF2B5EF4-FFF2-40B4-BE49-F238E27FC236}">
                <a16:creationId xmlns:a16="http://schemas.microsoft.com/office/drawing/2014/main" id="{8552C5A7-A825-98A8-E693-5E4D3C75D030}"/>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Diapositive supplémentaire pour les notes de l'animateur</a:t>
            </a:r>
            <a:endParaRPr lang="en-CA" sz="5400" b="1" dirty="0">
              <a:solidFill>
                <a:schemeClr val="bg1">
                  <a:lumMod val="75000"/>
                </a:schemeClr>
              </a:solidFill>
            </a:endParaRPr>
          </a:p>
        </p:txBody>
      </p:sp>
    </p:spTree>
    <p:extLst>
      <p:ext uri="{BB962C8B-B14F-4D97-AF65-F5344CB8AC3E}">
        <p14:creationId xmlns:p14="http://schemas.microsoft.com/office/powerpoint/2010/main" val="42917377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 name="Group 57">
            <a:extLst>
              <a:ext uri="{FF2B5EF4-FFF2-40B4-BE49-F238E27FC236}">
                <a16:creationId xmlns:a16="http://schemas.microsoft.com/office/drawing/2014/main" id="{5E01832F-3520-021E-2282-A81979364553}"/>
              </a:ext>
            </a:extLst>
          </p:cNvPr>
          <p:cNvGrpSpPr/>
          <p:nvPr/>
        </p:nvGrpSpPr>
        <p:grpSpPr>
          <a:xfrm>
            <a:off x="1199089" y="1909809"/>
            <a:ext cx="1773635" cy="1379355"/>
            <a:chOff x="8642980" y="1438676"/>
            <a:chExt cx="2297962" cy="1787124"/>
          </a:xfrm>
          <a:solidFill>
            <a:schemeClr val="accent4">
              <a:lumMod val="40000"/>
              <a:lumOff val="60000"/>
            </a:schemeClr>
          </a:solidFill>
        </p:grpSpPr>
        <p:grpSp>
          <p:nvGrpSpPr>
            <p:cNvPr id="59" name="Group 58">
              <a:extLst>
                <a:ext uri="{FF2B5EF4-FFF2-40B4-BE49-F238E27FC236}">
                  <a16:creationId xmlns:a16="http://schemas.microsoft.com/office/drawing/2014/main" id="{1D67740B-1B40-341B-1A4A-A1D85D9992B7}"/>
                </a:ext>
              </a:extLst>
            </p:cNvPr>
            <p:cNvGrpSpPr/>
            <p:nvPr/>
          </p:nvGrpSpPr>
          <p:grpSpPr>
            <a:xfrm>
              <a:off x="10386866" y="1438676"/>
              <a:ext cx="554076" cy="1787124"/>
              <a:chOff x="4045582" y="1684320"/>
              <a:chExt cx="350098" cy="1129211"/>
            </a:xfrm>
            <a:grpFill/>
          </p:grpSpPr>
          <p:sp>
            <p:nvSpPr>
              <p:cNvPr id="1025" name="Round Same Side Corner Rectangle 21">
                <a:extLst>
                  <a:ext uri="{FF2B5EF4-FFF2-40B4-BE49-F238E27FC236}">
                    <a16:creationId xmlns:a16="http://schemas.microsoft.com/office/drawing/2014/main" id="{4533A8D8-0908-A33D-2C8A-ED6DD30A317B}"/>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6" name="Oval 1025">
                <a:extLst>
                  <a:ext uri="{FF2B5EF4-FFF2-40B4-BE49-F238E27FC236}">
                    <a16:creationId xmlns:a16="http://schemas.microsoft.com/office/drawing/2014/main" id="{2EBF610D-58CD-357B-BF79-84879D055940}"/>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60" name="Group 59">
              <a:extLst>
                <a:ext uri="{FF2B5EF4-FFF2-40B4-BE49-F238E27FC236}">
                  <a16:creationId xmlns:a16="http://schemas.microsoft.com/office/drawing/2014/main" id="{8417CC52-CC5D-DA69-9530-D245869DFF61}"/>
                </a:ext>
              </a:extLst>
            </p:cNvPr>
            <p:cNvGrpSpPr/>
            <p:nvPr/>
          </p:nvGrpSpPr>
          <p:grpSpPr>
            <a:xfrm>
              <a:off x="8642980" y="1438676"/>
              <a:ext cx="794068" cy="1787124"/>
              <a:chOff x="3000654" y="1516217"/>
              <a:chExt cx="245039" cy="551483"/>
            </a:xfrm>
            <a:grpFill/>
          </p:grpSpPr>
          <p:grpSp>
            <p:nvGrpSpPr>
              <p:cNvPr id="61" name="Group 60">
                <a:extLst>
                  <a:ext uri="{FF2B5EF4-FFF2-40B4-BE49-F238E27FC236}">
                    <a16:creationId xmlns:a16="http://schemas.microsoft.com/office/drawing/2014/main" id="{95A533E5-8602-D6A3-25EE-149BE217E6D8}"/>
                  </a:ext>
                </a:extLst>
              </p:cNvPr>
              <p:cNvGrpSpPr/>
              <p:nvPr/>
            </p:nvGrpSpPr>
            <p:grpSpPr>
              <a:xfrm>
                <a:off x="3036509" y="1516217"/>
                <a:ext cx="172158" cy="551483"/>
                <a:chOff x="4043172" y="1684320"/>
                <a:chExt cx="352508" cy="1129211"/>
              </a:xfrm>
              <a:grpFill/>
            </p:grpSpPr>
            <p:sp>
              <p:nvSpPr>
                <p:cNvPr id="63" name="Round Same Side Corner Rectangle 21">
                  <a:extLst>
                    <a:ext uri="{FF2B5EF4-FFF2-40B4-BE49-F238E27FC236}">
                      <a16:creationId xmlns:a16="http://schemas.microsoft.com/office/drawing/2014/main" id="{B918A9CD-C9ED-2313-8913-AC143A280ACD}"/>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4" name="Oval 1023">
                  <a:extLst>
                    <a:ext uri="{FF2B5EF4-FFF2-40B4-BE49-F238E27FC236}">
                      <a16:creationId xmlns:a16="http://schemas.microsoft.com/office/drawing/2014/main" id="{A226307D-3276-B639-122C-9104057C2559}"/>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2" name="Flowchart: Manual Operation 61">
                <a:extLst>
                  <a:ext uri="{FF2B5EF4-FFF2-40B4-BE49-F238E27FC236}">
                    <a16:creationId xmlns:a16="http://schemas.microsoft.com/office/drawing/2014/main" id="{490A544C-9199-C0BE-8924-B4A8C24FA125}"/>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2" name="Title 1">
            <a:extLst>
              <a:ext uri="{FF2B5EF4-FFF2-40B4-BE49-F238E27FC236}">
                <a16:creationId xmlns:a16="http://schemas.microsoft.com/office/drawing/2014/main" id="{3FD67E03-A015-E260-03B4-D74A2056D984}"/>
              </a:ext>
            </a:extLst>
          </p:cNvPr>
          <p:cNvSpPr>
            <a:spLocks noGrp="1"/>
          </p:cNvSpPr>
          <p:nvPr>
            <p:ph type="title"/>
          </p:nvPr>
        </p:nvSpPr>
        <p:spPr/>
        <p:txBody>
          <a:bodyPr>
            <a:normAutofit fontScale="90000"/>
          </a:bodyPr>
          <a:lstStyle/>
          <a:p>
            <a:r>
              <a:rPr lang="en-GB" dirty="0"/>
              <a:t>Renforcement de la famille pour les enfants placés en milieu alternatif</a:t>
            </a:r>
            <a:endParaRPr lang="en-US" dirty="0"/>
          </a:p>
        </p:txBody>
      </p:sp>
      <p:sp>
        <p:nvSpPr>
          <p:cNvPr id="5" name="TextBox 4">
            <a:extLst>
              <a:ext uri="{FF2B5EF4-FFF2-40B4-BE49-F238E27FC236}">
                <a16:creationId xmlns:a16="http://schemas.microsoft.com/office/drawing/2014/main" id="{08BFCB55-B5E5-40D6-8805-1447379C5FBE}"/>
              </a:ext>
            </a:extLst>
          </p:cNvPr>
          <p:cNvSpPr txBox="1"/>
          <p:nvPr/>
        </p:nvSpPr>
        <p:spPr>
          <a:xfrm>
            <a:off x="838200" y="3568836"/>
            <a:ext cx="2757714" cy="1815882"/>
          </a:xfrm>
          <a:prstGeom prst="rect">
            <a:avLst/>
          </a:prstGeom>
          <a:noFill/>
        </p:spPr>
        <p:txBody>
          <a:bodyPr wrap="square">
            <a:spAutoFit/>
          </a:bodyPr>
          <a:lstStyle/>
          <a:p>
            <a:r>
              <a:rPr lang="en-GB" sz="2800" dirty="0">
                <a:latin typeface="Arial" panose="020B0604020202020204" pitchFamily="34" charset="0"/>
                <a:cs typeface="Arial" panose="020B0604020202020204" pitchFamily="34" charset="0"/>
              </a:rPr>
              <a:t>Renforcer les modes de garde alternatifs fondés sur la famille</a:t>
            </a:r>
          </a:p>
        </p:txBody>
      </p:sp>
      <p:sp>
        <p:nvSpPr>
          <p:cNvPr id="6" name="TextBox 5">
            <a:extLst>
              <a:ext uri="{FF2B5EF4-FFF2-40B4-BE49-F238E27FC236}">
                <a16:creationId xmlns:a16="http://schemas.microsoft.com/office/drawing/2014/main" id="{51EA35D2-9449-274E-E477-9AFB1F2BFAC5}"/>
              </a:ext>
            </a:extLst>
          </p:cNvPr>
          <p:cNvSpPr txBox="1"/>
          <p:nvPr/>
        </p:nvSpPr>
        <p:spPr>
          <a:xfrm>
            <a:off x="4662714" y="3568836"/>
            <a:ext cx="2757714" cy="1815882"/>
          </a:xfrm>
          <a:prstGeom prst="rect">
            <a:avLst/>
          </a:prstGeom>
          <a:noFill/>
        </p:spPr>
        <p:txBody>
          <a:bodyPr wrap="square">
            <a:spAutoFit/>
          </a:bodyPr>
          <a:lstStyle/>
          <a:p>
            <a:r>
              <a:rPr lang="en-US" sz="2800" dirty="0">
                <a:latin typeface="Arial" panose="020B0604020202020204" pitchFamily="34" charset="0"/>
                <a:cs typeface="Arial" panose="020B0604020202020204" pitchFamily="34" charset="0"/>
              </a:rPr>
              <a:t>Maintenir les liens familiaux et impliquer la famille à distance </a:t>
            </a:r>
          </a:p>
        </p:txBody>
      </p:sp>
      <p:sp>
        <p:nvSpPr>
          <p:cNvPr id="7" name="TextBox 6">
            <a:extLst>
              <a:ext uri="{FF2B5EF4-FFF2-40B4-BE49-F238E27FC236}">
                <a16:creationId xmlns:a16="http://schemas.microsoft.com/office/drawing/2014/main" id="{36293F8F-212C-C7D2-5D3A-7DF51D2D2E2C}"/>
              </a:ext>
            </a:extLst>
          </p:cNvPr>
          <p:cNvSpPr txBox="1"/>
          <p:nvPr/>
        </p:nvSpPr>
        <p:spPr>
          <a:xfrm>
            <a:off x="8487229" y="3568836"/>
            <a:ext cx="2757714" cy="1815882"/>
          </a:xfrm>
          <a:prstGeom prst="rect">
            <a:avLst/>
          </a:prstGeom>
          <a:noFill/>
        </p:spPr>
        <p:txBody>
          <a:bodyPr wrap="square">
            <a:spAutoFit/>
          </a:bodyPr>
          <a:lstStyle/>
          <a:p>
            <a:r>
              <a:rPr lang="en-US" sz="2800" dirty="0">
                <a:latin typeface="Arial" panose="020B0604020202020204" pitchFamily="34" charset="0"/>
                <a:cs typeface="Arial" panose="020B0604020202020204" pitchFamily="34" charset="0"/>
              </a:rPr>
              <a:t>Travailler à la réunification/réintégration </a:t>
            </a:r>
          </a:p>
        </p:txBody>
      </p:sp>
      <p:grpSp>
        <p:nvGrpSpPr>
          <p:cNvPr id="37" name="Group 36">
            <a:extLst>
              <a:ext uri="{FF2B5EF4-FFF2-40B4-BE49-F238E27FC236}">
                <a16:creationId xmlns:a16="http://schemas.microsoft.com/office/drawing/2014/main" id="{87E1E705-9C66-EAF7-D1D2-AE0A2BA52A93}"/>
              </a:ext>
            </a:extLst>
          </p:cNvPr>
          <p:cNvGrpSpPr/>
          <p:nvPr/>
        </p:nvGrpSpPr>
        <p:grpSpPr>
          <a:xfrm>
            <a:off x="6331258" y="1803587"/>
            <a:ext cx="881556" cy="996866"/>
            <a:chOff x="8642980" y="1438676"/>
            <a:chExt cx="1580404" cy="1787124"/>
          </a:xfrm>
        </p:grpSpPr>
        <p:grpSp>
          <p:nvGrpSpPr>
            <p:cNvPr id="38" name="Group 37">
              <a:extLst>
                <a:ext uri="{FF2B5EF4-FFF2-40B4-BE49-F238E27FC236}">
                  <a16:creationId xmlns:a16="http://schemas.microsoft.com/office/drawing/2014/main" id="{CF8F1987-47AA-AC57-A8BC-0FC6F62A24C6}"/>
                </a:ext>
              </a:extLst>
            </p:cNvPr>
            <p:cNvGrpSpPr/>
            <p:nvPr/>
          </p:nvGrpSpPr>
          <p:grpSpPr>
            <a:xfrm>
              <a:off x="9669308" y="1438676"/>
              <a:ext cx="554076" cy="1787124"/>
              <a:chOff x="3592187" y="1684320"/>
              <a:chExt cx="350098" cy="1129211"/>
            </a:xfrm>
            <a:solidFill>
              <a:schemeClr val="accent3">
                <a:lumMod val="75000"/>
              </a:schemeClr>
            </a:solidFill>
          </p:grpSpPr>
          <p:sp>
            <p:nvSpPr>
              <p:cNvPr id="44" name="Round Same Side Corner Rectangle 21">
                <a:extLst>
                  <a:ext uri="{FF2B5EF4-FFF2-40B4-BE49-F238E27FC236}">
                    <a16:creationId xmlns:a16="http://schemas.microsoft.com/office/drawing/2014/main" id="{0316CDAA-A4F5-C7CD-8A26-ACA0C24ACC6F}"/>
                  </a:ext>
                </a:extLst>
              </p:cNvPr>
              <p:cNvSpPr/>
              <p:nvPr/>
            </p:nvSpPr>
            <p:spPr>
              <a:xfrm>
                <a:off x="3592187"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a:extLst>
                  <a:ext uri="{FF2B5EF4-FFF2-40B4-BE49-F238E27FC236}">
                    <a16:creationId xmlns:a16="http://schemas.microsoft.com/office/drawing/2014/main" id="{C2E81906-4BC9-6E85-726D-00CA7FA35612}"/>
                  </a:ext>
                </a:extLst>
              </p:cNvPr>
              <p:cNvSpPr/>
              <p:nvPr/>
            </p:nvSpPr>
            <p:spPr>
              <a:xfrm>
                <a:off x="3610987"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9" name="Group 38">
              <a:extLst>
                <a:ext uri="{FF2B5EF4-FFF2-40B4-BE49-F238E27FC236}">
                  <a16:creationId xmlns:a16="http://schemas.microsoft.com/office/drawing/2014/main" id="{7D6D027E-976E-D0A8-8987-D760AE985C1D}"/>
                </a:ext>
              </a:extLst>
            </p:cNvPr>
            <p:cNvGrpSpPr/>
            <p:nvPr/>
          </p:nvGrpSpPr>
          <p:grpSpPr>
            <a:xfrm>
              <a:off x="8642980" y="1438676"/>
              <a:ext cx="794068" cy="1787124"/>
              <a:chOff x="3000654" y="1516217"/>
              <a:chExt cx="245039" cy="551483"/>
            </a:xfrm>
            <a:solidFill>
              <a:schemeClr val="accent3">
                <a:lumMod val="75000"/>
              </a:schemeClr>
            </a:solidFill>
          </p:grpSpPr>
          <p:grpSp>
            <p:nvGrpSpPr>
              <p:cNvPr id="40" name="Group 39">
                <a:extLst>
                  <a:ext uri="{FF2B5EF4-FFF2-40B4-BE49-F238E27FC236}">
                    <a16:creationId xmlns:a16="http://schemas.microsoft.com/office/drawing/2014/main" id="{8B72F8B8-6276-B1AA-735F-119F0BB8F6F8}"/>
                  </a:ext>
                </a:extLst>
              </p:cNvPr>
              <p:cNvGrpSpPr/>
              <p:nvPr/>
            </p:nvGrpSpPr>
            <p:grpSpPr>
              <a:xfrm>
                <a:off x="3036509" y="1516217"/>
                <a:ext cx="172158" cy="551483"/>
                <a:chOff x="4043172" y="1684320"/>
                <a:chExt cx="352508" cy="1129211"/>
              </a:xfrm>
              <a:grpFill/>
            </p:grpSpPr>
            <p:sp>
              <p:nvSpPr>
                <p:cNvPr id="42" name="Round Same Side Corner Rectangle 21">
                  <a:extLst>
                    <a:ext uri="{FF2B5EF4-FFF2-40B4-BE49-F238E27FC236}">
                      <a16:creationId xmlns:a16="http://schemas.microsoft.com/office/drawing/2014/main" id="{37A2A910-E977-9AD3-FB98-95E97BA588D7}"/>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a:extLst>
                    <a:ext uri="{FF2B5EF4-FFF2-40B4-BE49-F238E27FC236}">
                      <a16:creationId xmlns:a16="http://schemas.microsoft.com/office/drawing/2014/main" id="{7656968A-FFF0-7832-9DED-5E71FEC3C57F}"/>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1" name="Flowchart: Manual Operation 40">
                <a:extLst>
                  <a:ext uri="{FF2B5EF4-FFF2-40B4-BE49-F238E27FC236}">
                    <a16:creationId xmlns:a16="http://schemas.microsoft.com/office/drawing/2014/main" id="{BACCBD4F-3347-C863-01E0-EEC46A2D2C6D}"/>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46" name="Group 45">
            <a:extLst>
              <a:ext uri="{FF2B5EF4-FFF2-40B4-BE49-F238E27FC236}">
                <a16:creationId xmlns:a16="http://schemas.microsoft.com/office/drawing/2014/main" id="{677F3CC8-F739-AF19-B790-71DC87C1DC42}"/>
              </a:ext>
            </a:extLst>
          </p:cNvPr>
          <p:cNvGrpSpPr/>
          <p:nvPr/>
        </p:nvGrpSpPr>
        <p:grpSpPr>
          <a:xfrm>
            <a:off x="1962078" y="2558702"/>
            <a:ext cx="274482" cy="722435"/>
            <a:chOff x="4045582" y="1684320"/>
            <a:chExt cx="350098" cy="921456"/>
          </a:xfrm>
          <a:solidFill>
            <a:schemeClr val="accent3">
              <a:lumMod val="75000"/>
            </a:schemeClr>
          </a:solidFill>
        </p:grpSpPr>
        <p:sp>
          <p:nvSpPr>
            <p:cNvPr id="47" name="Round Same Side Corner Rectangle 21">
              <a:extLst>
                <a:ext uri="{FF2B5EF4-FFF2-40B4-BE49-F238E27FC236}">
                  <a16:creationId xmlns:a16="http://schemas.microsoft.com/office/drawing/2014/main" id="{A6CE32E5-EE85-E524-162F-6917EA562345}"/>
                </a:ext>
              </a:extLst>
            </p:cNvPr>
            <p:cNvSpPr/>
            <p:nvPr/>
          </p:nvSpPr>
          <p:spPr>
            <a:xfrm>
              <a:off x="4045582" y="2069359"/>
              <a:ext cx="350098" cy="53641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Oval 47">
              <a:extLst>
                <a:ext uri="{FF2B5EF4-FFF2-40B4-BE49-F238E27FC236}">
                  <a16:creationId xmlns:a16="http://schemas.microsoft.com/office/drawing/2014/main" id="{2ED73C37-FB50-9A11-6FBE-B138F2DF9726}"/>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27" name="Group 1026">
            <a:extLst>
              <a:ext uri="{FF2B5EF4-FFF2-40B4-BE49-F238E27FC236}">
                <a16:creationId xmlns:a16="http://schemas.microsoft.com/office/drawing/2014/main" id="{B38A7AFA-E933-A37E-1893-784B87C6979A}"/>
              </a:ext>
            </a:extLst>
          </p:cNvPr>
          <p:cNvGrpSpPr/>
          <p:nvPr/>
        </p:nvGrpSpPr>
        <p:grpSpPr>
          <a:xfrm>
            <a:off x="4968032" y="2536955"/>
            <a:ext cx="274482" cy="722435"/>
            <a:chOff x="4045582" y="1684320"/>
            <a:chExt cx="350098" cy="921456"/>
          </a:xfrm>
          <a:solidFill>
            <a:schemeClr val="accent3">
              <a:lumMod val="75000"/>
            </a:schemeClr>
          </a:solidFill>
        </p:grpSpPr>
        <p:sp>
          <p:nvSpPr>
            <p:cNvPr id="1029" name="Round Same Side Corner Rectangle 21">
              <a:extLst>
                <a:ext uri="{FF2B5EF4-FFF2-40B4-BE49-F238E27FC236}">
                  <a16:creationId xmlns:a16="http://schemas.microsoft.com/office/drawing/2014/main" id="{3DC03A1B-B518-FFC5-F726-9604763A760F}"/>
                </a:ext>
              </a:extLst>
            </p:cNvPr>
            <p:cNvSpPr/>
            <p:nvPr/>
          </p:nvSpPr>
          <p:spPr>
            <a:xfrm>
              <a:off x="4045582" y="2069359"/>
              <a:ext cx="350098" cy="53641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0" name="Oval 1029">
              <a:extLst>
                <a:ext uri="{FF2B5EF4-FFF2-40B4-BE49-F238E27FC236}">
                  <a16:creationId xmlns:a16="http://schemas.microsoft.com/office/drawing/2014/main" id="{67109B4B-9E5C-5DB3-6F7E-C52DFEA677C6}"/>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032" name="Graphic 1031" descr="Link with solid fill">
            <a:extLst>
              <a:ext uri="{FF2B5EF4-FFF2-40B4-BE49-F238E27FC236}">
                <a16:creationId xmlns:a16="http://schemas.microsoft.com/office/drawing/2014/main" id="{9D56EFDD-2FE6-838D-34C5-437ED8D54F7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7389811">
            <a:off x="5450684" y="2326225"/>
            <a:ext cx="670514" cy="670514"/>
          </a:xfrm>
          <a:prstGeom prst="rect">
            <a:avLst/>
          </a:prstGeom>
        </p:spPr>
      </p:pic>
      <p:grpSp>
        <p:nvGrpSpPr>
          <p:cNvPr id="1045" name="Group 1044">
            <a:extLst>
              <a:ext uri="{FF2B5EF4-FFF2-40B4-BE49-F238E27FC236}">
                <a16:creationId xmlns:a16="http://schemas.microsoft.com/office/drawing/2014/main" id="{CC66549A-04E2-5035-9E34-9BBAA19AE9EE}"/>
              </a:ext>
            </a:extLst>
          </p:cNvPr>
          <p:cNvGrpSpPr/>
          <p:nvPr/>
        </p:nvGrpSpPr>
        <p:grpSpPr>
          <a:xfrm>
            <a:off x="8700967" y="2084495"/>
            <a:ext cx="1944172" cy="1379355"/>
            <a:chOff x="8700967" y="2084495"/>
            <a:chExt cx="1944172" cy="1379355"/>
          </a:xfrm>
        </p:grpSpPr>
        <p:grpSp>
          <p:nvGrpSpPr>
            <p:cNvPr id="1046" name="Group 1045">
              <a:extLst>
                <a:ext uri="{FF2B5EF4-FFF2-40B4-BE49-F238E27FC236}">
                  <a16:creationId xmlns:a16="http://schemas.microsoft.com/office/drawing/2014/main" id="{60350CBA-6E66-8824-C3C2-03B1F2E4DA56}"/>
                </a:ext>
              </a:extLst>
            </p:cNvPr>
            <p:cNvGrpSpPr/>
            <p:nvPr/>
          </p:nvGrpSpPr>
          <p:grpSpPr>
            <a:xfrm>
              <a:off x="10217487" y="2084495"/>
              <a:ext cx="427652" cy="1379355"/>
              <a:chOff x="4045582" y="1684320"/>
              <a:chExt cx="350098" cy="1129211"/>
            </a:xfrm>
            <a:solidFill>
              <a:schemeClr val="accent3">
                <a:lumMod val="75000"/>
              </a:schemeClr>
            </a:solidFill>
          </p:grpSpPr>
          <p:sp>
            <p:nvSpPr>
              <p:cNvPr id="1057" name="Round Same Side Corner Rectangle 21">
                <a:extLst>
                  <a:ext uri="{FF2B5EF4-FFF2-40B4-BE49-F238E27FC236}">
                    <a16:creationId xmlns:a16="http://schemas.microsoft.com/office/drawing/2014/main" id="{9E281B8C-8BA0-0F69-EDF4-1E5190101BBC}"/>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8" name="Oval 1057">
                <a:extLst>
                  <a:ext uri="{FF2B5EF4-FFF2-40B4-BE49-F238E27FC236}">
                    <a16:creationId xmlns:a16="http://schemas.microsoft.com/office/drawing/2014/main" id="{66563DAF-B4D2-F273-1D34-EFEAF8807D43}"/>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47" name="Group 1046">
              <a:extLst>
                <a:ext uri="{FF2B5EF4-FFF2-40B4-BE49-F238E27FC236}">
                  <a16:creationId xmlns:a16="http://schemas.microsoft.com/office/drawing/2014/main" id="{36C56411-39C9-EAAC-12D8-6F6466948845}"/>
                </a:ext>
              </a:extLst>
            </p:cNvPr>
            <p:cNvGrpSpPr/>
            <p:nvPr/>
          </p:nvGrpSpPr>
          <p:grpSpPr>
            <a:xfrm>
              <a:off x="9561277" y="2084495"/>
              <a:ext cx="612885" cy="1379355"/>
              <a:chOff x="3000654" y="1516217"/>
              <a:chExt cx="245039" cy="551483"/>
            </a:xfrm>
            <a:solidFill>
              <a:schemeClr val="accent3">
                <a:lumMod val="75000"/>
              </a:schemeClr>
            </a:solidFill>
          </p:grpSpPr>
          <p:grpSp>
            <p:nvGrpSpPr>
              <p:cNvPr id="1053" name="Group 1052">
                <a:extLst>
                  <a:ext uri="{FF2B5EF4-FFF2-40B4-BE49-F238E27FC236}">
                    <a16:creationId xmlns:a16="http://schemas.microsoft.com/office/drawing/2014/main" id="{C5F45700-DCB2-9FBE-4144-A84D655DEA5F}"/>
                  </a:ext>
                </a:extLst>
              </p:cNvPr>
              <p:cNvGrpSpPr/>
              <p:nvPr/>
            </p:nvGrpSpPr>
            <p:grpSpPr>
              <a:xfrm>
                <a:off x="3036509" y="1516217"/>
                <a:ext cx="172158" cy="551483"/>
                <a:chOff x="4043172" y="1684320"/>
                <a:chExt cx="352508" cy="1129211"/>
              </a:xfrm>
              <a:grpFill/>
            </p:grpSpPr>
            <p:sp>
              <p:nvSpPr>
                <p:cNvPr id="1055" name="Round Same Side Corner Rectangle 21">
                  <a:extLst>
                    <a:ext uri="{FF2B5EF4-FFF2-40B4-BE49-F238E27FC236}">
                      <a16:creationId xmlns:a16="http://schemas.microsoft.com/office/drawing/2014/main" id="{40EDE703-485B-21EA-6FDC-DDA3565D3854}"/>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6" name="Oval 1055">
                  <a:extLst>
                    <a:ext uri="{FF2B5EF4-FFF2-40B4-BE49-F238E27FC236}">
                      <a16:creationId xmlns:a16="http://schemas.microsoft.com/office/drawing/2014/main" id="{4CD960DF-72AA-7B78-C34E-E80ED2B0D277}"/>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54" name="Flowchart: Manual Operation 1053">
                <a:extLst>
                  <a:ext uri="{FF2B5EF4-FFF2-40B4-BE49-F238E27FC236}">
                    <a16:creationId xmlns:a16="http://schemas.microsoft.com/office/drawing/2014/main" id="{AA60E1F9-289A-3E06-F4B8-0B237BD95D6A}"/>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48" name="Group 1047">
              <a:extLst>
                <a:ext uri="{FF2B5EF4-FFF2-40B4-BE49-F238E27FC236}">
                  <a16:creationId xmlns:a16="http://schemas.microsoft.com/office/drawing/2014/main" id="{EFD05B54-8EC8-7FBA-3F32-86C5A13020A2}"/>
                </a:ext>
              </a:extLst>
            </p:cNvPr>
            <p:cNvGrpSpPr/>
            <p:nvPr/>
          </p:nvGrpSpPr>
          <p:grpSpPr>
            <a:xfrm>
              <a:off x="8700967" y="2736628"/>
              <a:ext cx="274482" cy="722435"/>
              <a:chOff x="4045582" y="1684320"/>
              <a:chExt cx="350098" cy="921456"/>
            </a:xfrm>
            <a:solidFill>
              <a:schemeClr val="accent3">
                <a:lumMod val="75000"/>
              </a:schemeClr>
            </a:solidFill>
          </p:grpSpPr>
          <p:sp>
            <p:nvSpPr>
              <p:cNvPr id="1051" name="Round Same Side Corner Rectangle 21">
                <a:extLst>
                  <a:ext uri="{FF2B5EF4-FFF2-40B4-BE49-F238E27FC236}">
                    <a16:creationId xmlns:a16="http://schemas.microsoft.com/office/drawing/2014/main" id="{95711547-26AE-71F7-CB36-DEEB7C4B16A8}"/>
                  </a:ext>
                </a:extLst>
              </p:cNvPr>
              <p:cNvSpPr/>
              <p:nvPr/>
            </p:nvSpPr>
            <p:spPr>
              <a:xfrm>
                <a:off x="4045582" y="2069359"/>
                <a:ext cx="350098" cy="53641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2" name="Oval 1051">
                <a:extLst>
                  <a:ext uri="{FF2B5EF4-FFF2-40B4-BE49-F238E27FC236}">
                    <a16:creationId xmlns:a16="http://schemas.microsoft.com/office/drawing/2014/main" id="{44E18295-F091-F858-633E-E801B19D219A}"/>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49" name="Rectangle: Rounded Corners 1048">
              <a:extLst>
                <a:ext uri="{FF2B5EF4-FFF2-40B4-BE49-F238E27FC236}">
                  <a16:creationId xmlns:a16="http://schemas.microsoft.com/office/drawing/2014/main" id="{0638E795-17A5-46D0-23D5-02A25D8045F4}"/>
                </a:ext>
              </a:extLst>
            </p:cNvPr>
            <p:cNvSpPr/>
            <p:nvPr/>
          </p:nvSpPr>
          <p:spPr>
            <a:xfrm rot="19550506">
              <a:off x="9357164" y="2762496"/>
              <a:ext cx="427652" cy="140864"/>
            </a:xfrm>
            <a:prstGeom prst="roundRect">
              <a:avLst>
                <a:gd name="adj" fmla="val 5000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0" name="Rectangle: Rounded Corners 1049">
              <a:extLst>
                <a:ext uri="{FF2B5EF4-FFF2-40B4-BE49-F238E27FC236}">
                  <a16:creationId xmlns:a16="http://schemas.microsoft.com/office/drawing/2014/main" id="{6C7153AE-0A2C-53C9-D050-2836D1C658D8}"/>
                </a:ext>
              </a:extLst>
            </p:cNvPr>
            <p:cNvSpPr/>
            <p:nvPr/>
          </p:nvSpPr>
          <p:spPr>
            <a:xfrm rot="19550506">
              <a:off x="8870618" y="3044002"/>
              <a:ext cx="250559" cy="112176"/>
            </a:xfrm>
            <a:prstGeom prst="roundRect">
              <a:avLst>
                <a:gd name="adj" fmla="val 5000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5756886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14917DF4-CA7A-48C1-5912-DF0C08872C47}"/>
              </a:ext>
            </a:extLst>
          </p:cNvPr>
          <p:cNvSpPr>
            <a:spLocks noGrp="1"/>
          </p:cNvSpPr>
          <p:nvPr>
            <p:ph type="title"/>
          </p:nvPr>
        </p:nvSpPr>
        <p:spPr>
          <a:xfrm>
            <a:off x="796384" y="3099692"/>
            <a:ext cx="10042851" cy="562168"/>
          </a:xfrm>
        </p:spPr>
        <p:txBody>
          <a:bodyPr/>
          <a:lstStyle/>
          <a:p>
            <a:r>
              <a:rPr lang="en-CA" sz="2400" b="1" dirty="0">
                <a:solidFill>
                  <a:schemeClr val="bg1"/>
                </a:solidFill>
                <a:latin typeface="Garamond"/>
              </a:rPr>
              <a:t>SESSION 1</a:t>
            </a:r>
            <a:br>
              <a:rPr lang="en-CA" sz="2400" b="1" dirty="0">
                <a:solidFill>
                  <a:schemeClr val="bg1"/>
                </a:solidFill>
                <a:latin typeface="Garamond"/>
              </a:rPr>
            </a:br>
            <a:br>
              <a:rPr lang="en-CA" b="1" dirty="0">
                <a:solidFill>
                  <a:schemeClr val="bg1"/>
                </a:solidFill>
                <a:latin typeface="Garamond"/>
              </a:rPr>
            </a:br>
            <a:r>
              <a:rPr lang="en-US" sz="5400" b="1" dirty="0">
                <a:solidFill>
                  <a:schemeClr val="bg1"/>
                </a:solidFill>
                <a:latin typeface="Garamond"/>
              </a:rPr>
              <a:t>Ouverture du module</a:t>
            </a:r>
            <a:endParaRPr lang="en-US" dirty="0"/>
          </a:p>
        </p:txBody>
      </p:sp>
    </p:spTree>
    <p:extLst>
      <p:ext uri="{BB962C8B-B14F-4D97-AF65-F5344CB8AC3E}">
        <p14:creationId xmlns:p14="http://schemas.microsoft.com/office/powerpoint/2010/main" val="15790985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85DFDD1B-4E08-110A-1714-8D09ECD26DB4}"/>
              </a:ext>
            </a:extLst>
          </p:cNvPr>
          <p:cNvSpPr/>
          <p:nvPr/>
        </p:nvSpPr>
        <p:spPr>
          <a:xfrm>
            <a:off x="1099458" y="1683657"/>
            <a:ext cx="6564085" cy="3959361"/>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055482-D907-98B0-D220-932A0853ED07}"/>
              </a:ext>
            </a:extLst>
          </p:cNvPr>
          <p:cNvSpPr>
            <a:spLocks noGrp="1"/>
          </p:cNvSpPr>
          <p:nvPr>
            <p:ph type="title"/>
          </p:nvPr>
        </p:nvSpPr>
        <p:spPr>
          <a:xfrm>
            <a:off x="838200" y="120516"/>
            <a:ext cx="9363144" cy="868968"/>
          </a:xfrm>
        </p:spPr>
        <p:txBody>
          <a:bodyPr>
            <a:normAutofit fontScale="90000"/>
          </a:bodyPr>
          <a:lstStyle/>
          <a:p>
            <a:r>
              <a:rPr lang="en-GB" dirty="0">
                <a:highlight>
                  <a:srgbClr val="FFFF00"/>
                </a:highlight>
              </a:rPr>
              <a:t>Renforcement de la famille dans le cadre de la protection de remplacement</a:t>
            </a:r>
            <a:endParaRPr lang="en-US" dirty="0">
              <a:highlight>
                <a:srgbClr val="FFFF00"/>
              </a:highlight>
            </a:endParaRPr>
          </a:p>
        </p:txBody>
      </p:sp>
      <p:sp>
        <p:nvSpPr>
          <p:cNvPr id="4" name="Rectangle 3">
            <a:extLst>
              <a:ext uri="{FF2B5EF4-FFF2-40B4-BE49-F238E27FC236}">
                <a16:creationId xmlns:a16="http://schemas.microsoft.com/office/drawing/2014/main" id="{FE3CA35A-DA5E-6927-DA4C-2756EF1AF52F}"/>
              </a:ext>
            </a:extLst>
          </p:cNvPr>
          <p:cNvSpPr/>
          <p:nvPr/>
        </p:nvSpPr>
        <p:spPr>
          <a:xfrm>
            <a:off x="1280314" y="2169529"/>
            <a:ext cx="2888343" cy="1419127"/>
          </a:xfrm>
          <a:prstGeom prst="rect">
            <a:avLst/>
          </a:prstGeom>
          <a:noFill/>
          <a:ln>
            <a:noFill/>
          </a:ln>
        </p:spPr>
        <p:style>
          <a:lnRef idx="2">
            <a:schemeClr val="accent2">
              <a:shade val="50000"/>
            </a:schemeClr>
          </a:lnRef>
          <a:fillRef idx="1">
            <a:schemeClr val="accent2"/>
          </a:fillRef>
          <a:effectRef idx="0">
            <a:schemeClr val="accent2"/>
          </a:effectRef>
          <a:fontRef idx="minor">
            <a:schemeClr val="lt1"/>
          </a:fontRef>
        </p:style>
        <p:txBody>
          <a:bodyPr rtlCol="0" anchor="t"/>
          <a:lstStyle/>
          <a:p>
            <a:pPr algn="ctr"/>
            <a:r>
              <a:rPr lang="en-GB" sz="2400" b="1" dirty="0">
                <a:solidFill>
                  <a:schemeClr val="tx1"/>
                </a:solidFill>
                <a:latin typeface="Arial" panose="020B0604020202020204" pitchFamily="34" charset="0"/>
                <a:cs typeface="Arial" panose="020B0604020202020204" pitchFamily="34" charset="0"/>
              </a:rPr>
              <a:t>Groupe 1</a:t>
            </a:r>
          </a:p>
          <a:p>
            <a:pPr algn="ctr"/>
            <a:r>
              <a:rPr lang="en-GB" sz="2400" dirty="0">
                <a:solidFill>
                  <a:schemeClr val="tx1"/>
                </a:solidFill>
                <a:latin typeface="Arial" panose="020B0604020202020204" pitchFamily="34" charset="0"/>
                <a:cs typeface="Arial" panose="020B0604020202020204" pitchFamily="34" charset="0"/>
              </a:rPr>
              <a:t>Prise en charge de la parenté</a:t>
            </a:r>
          </a:p>
        </p:txBody>
      </p:sp>
      <p:sp>
        <p:nvSpPr>
          <p:cNvPr id="5" name="Rectangle 4">
            <a:extLst>
              <a:ext uri="{FF2B5EF4-FFF2-40B4-BE49-F238E27FC236}">
                <a16:creationId xmlns:a16="http://schemas.microsoft.com/office/drawing/2014/main" id="{9ABFE9D5-E468-4F5E-E21B-A206A9B3450F}"/>
              </a:ext>
            </a:extLst>
          </p:cNvPr>
          <p:cNvSpPr/>
          <p:nvPr/>
        </p:nvSpPr>
        <p:spPr>
          <a:xfrm>
            <a:off x="4168657" y="2169529"/>
            <a:ext cx="2888343" cy="1419127"/>
          </a:xfrm>
          <a:prstGeom prst="rect">
            <a:avLst/>
          </a:prstGeom>
          <a:noFill/>
          <a:ln>
            <a:noFill/>
          </a:ln>
        </p:spPr>
        <p:style>
          <a:lnRef idx="2">
            <a:schemeClr val="accent2">
              <a:shade val="50000"/>
            </a:schemeClr>
          </a:lnRef>
          <a:fillRef idx="1">
            <a:schemeClr val="accent2"/>
          </a:fillRef>
          <a:effectRef idx="0">
            <a:schemeClr val="accent2"/>
          </a:effectRef>
          <a:fontRef idx="minor">
            <a:schemeClr val="lt1"/>
          </a:fontRef>
        </p:style>
        <p:txBody>
          <a:bodyPr rtlCol="0" anchor="t"/>
          <a:lstStyle/>
          <a:p>
            <a:pPr algn="ctr"/>
            <a:r>
              <a:rPr lang="en-GB" sz="2400" b="1" dirty="0">
                <a:solidFill>
                  <a:schemeClr val="tx1"/>
                </a:solidFill>
                <a:latin typeface="Arial" panose="020B0604020202020204" pitchFamily="34" charset="0"/>
                <a:cs typeface="Arial" panose="020B0604020202020204" pitchFamily="34" charset="0"/>
              </a:rPr>
              <a:t>Groupe 2</a:t>
            </a:r>
          </a:p>
          <a:p>
            <a:pPr algn="ctr"/>
            <a:r>
              <a:rPr lang="en-GB" sz="2400" dirty="0">
                <a:solidFill>
                  <a:schemeClr val="tx1"/>
                </a:solidFill>
                <a:latin typeface="Arial" panose="020B0604020202020204" pitchFamily="34" charset="0"/>
                <a:cs typeface="Arial" panose="020B0604020202020204" pitchFamily="34" charset="0"/>
              </a:rPr>
              <a:t>Vie autonome supervisée / assistée </a:t>
            </a:r>
          </a:p>
        </p:txBody>
      </p:sp>
      <p:sp>
        <p:nvSpPr>
          <p:cNvPr id="6" name="Rectangle 5">
            <a:extLst>
              <a:ext uri="{FF2B5EF4-FFF2-40B4-BE49-F238E27FC236}">
                <a16:creationId xmlns:a16="http://schemas.microsoft.com/office/drawing/2014/main" id="{F6CA04C2-FCAA-00E0-8EEE-C24AAE4121E4}"/>
              </a:ext>
            </a:extLst>
          </p:cNvPr>
          <p:cNvSpPr/>
          <p:nvPr/>
        </p:nvSpPr>
        <p:spPr>
          <a:xfrm>
            <a:off x="1280314" y="4223891"/>
            <a:ext cx="2888343" cy="1419127"/>
          </a:xfrm>
          <a:prstGeom prst="rect">
            <a:avLst/>
          </a:prstGeom>
          <a:noFill/>
          <a:ln>
            <a:noFill/>
          </a:ln>
        </p:spPr>
        <p:style>
          <a:lnRef idx="2">
            <a:schemeClr val="accent2">
              <a:shade val="50000"/>
            </a:schemeClr>
          </a:lnRef>
          <a:fillRef idx="1">
            <a:schemeClr val="accent2"/>
          </a:fillRef>
          <a:effectRef idx="0">
            <a:schemeClr val="accent2"/>
          </a:effectRef>
          <a:fontRef idx="minor">
            <a:schemeClr val="lt1"/>
          </a:fontRef>
        </p:style>
        <p:txBody>
          <a:bodyPr rtlCol="0" anchor="t"/>
          <a:lstStyle/>
          <a:p>
            <a:pPr algn="ctr"/>
            <a:r>
              <a:rPr lang="en-GB" sz="2400" b="1" dirty="0">
                <a:solidFill>
                  <a:schemeClr val="tx1"/>
                </a:solidFill>
                <a:latin typeface="Arial" panose="020B0604020202020204" pitchFamily="34" charset="0"/>
                <a:cs typeface="Arial" panose="020B0604020202020204" pitchFamily="34" charset="0"/>
              </a:rPr>
              <a:t>Groupe 3</a:t>
            </a:r>
          </a:p>
          <a:p>
            <a:pPr algn="ctr"/>
            <a:r>
              <a:rPr lang="en-GB" sz="2400" dirty="0">
                <a:solidFill>
                  <a:schemeClr val="tx1"/>
                </a:solidFill>
                <a:latin typeface="Arial" panose="020B0604020202020204" pitchFamily="34" charset="0"/>
                <a:cs typeface="Arial" panose="020B0604020202020204" pitchFamily="34" charset="0"/>
              </a:rPr>
              <a:t>Accueil familial</a:t>
            </a:r>
          </a:p>
        </p:txBody>
      </p:sp>
      <p:sp>
        <p:nvSpPr>
          <p:cNvPr id="7" name="Rectangle 6">
            <a:extLst>
              <a:ext uri="{FF2B5EF4-FFF2-40B4-BE49-F238E27FC236}">
                <a16:creationId xmlns:a16="http://schemas.microsoft.com/office/drawing/2014/main" id="{71C1958C-D0D7-1C2D-59A3-B55005C5489F}"/>
              </a:ext>
            </a:extLst>
          </p:cNvPr>
          <p:cNvSpPr/>
          <p:nvPr/>
        </p:nvSpPr>
        <p:spPr>
          <a:xfrm>
            <a:off x="4168657" y="4223891"/>
            <a:ext cx="2888343" cy="1419127"/>
          </a:xfrm>
          <a:prstGeom prst="rect">
            <a:avLst/>
          </a:prstGeom>
          <a:noFill/>
          <a:ln>
            <a:noFill/>
          </a:ln>
        </p:spPr>
        <p:style>
          <a:lnRef idx="2">
            <a:schemeClr val="accent2">
              <a:shade val="50000"/>
            </a:schemeClr>
          </a:lnRef>
          <a:fillRef idx="1">
            <a:schemeClr val="accent2"/>
          </a:fillRef>
          <a:effectRef idx="0">
            <a:schemeClr val="accent2"/>
          </a:effectRef>
          <a:fontRef idx="minor">
            <a:schemeClr val="lt1"/>
          </a:fontRef>
        </p:style>
        <p:txBody>
          <a:bodyPr rtlCol="0" anchor="t"/>
          <a:lstStyle/>
          <a:p>
            <a:pPr algn="ctr"/>
            <a:r>
              <a:rPr lang="en-GB" sz="2400" b="1" dirty="0">
                <a:solidFill>
                  <a:schemeClr val="tx1"/>
                </a:solidFill>
                <a:latin typeface="Arial" panose="020B0604020202020204" pitchFamily="34" charset="0"/>
                <a:cs typeface="Arial" panose="020B0604020202020204" pitchFamily="34" charset="0"/>
              </a:rPr>
              <a:t>Groupe 4</a:t>
            </a:r>
          </a:p>
          <a:p>
            <a:pPr algn="ctr"/>
            <a:r>
              <a:rPr lang="en-GB" sz="2400" dirty="0">
                <a:solidFill>
                  <a:schemeClr val="tx1"/>
                </a:solidFill>
                <a:latin typeface="Arial" panose="020B0604020202020204" pitchFamily="34" charset="0"/>
                <a:cs typeface="Arial" panose="020B0604020202020204" pitchFamily="34" charset="0"/>
              </a:rPr>
              <a:t>Foyers pour petits groupes</a:t>
            </a:r>
          </a:p>
        </p:txBody>
      </p:sp>
      <p:grpSp>
        <p:nvGrpSpPr>
          <p:cNvPr id="16" name="Group 15">
            <a:extLst>
              <a:ext uri="{FF2B5EF4-FFF2-40B4-BE49-F238E27FC236}">
                <a16:creationId xmlns:a16="http://schemas.microsoft.com/office/drawing/2014/main" id="{BF60C293-BB93-060F-B77F-304A2D8764A2}"/>
              </a:ext>
            </a:extLst>
          </p:cNvPr>
          <p:cNvGrpSpPr/>
          <p:nvPr/>
        </p:nvGrpSpPr>
        <p:grpSpPr>
          <a:xfrm>
            <a:off x="10228983" y="337468"/>
            <a:ext cx="1587872" cy="1368854"/>
            <a:chOff x="10228983" y="337468"/>
            <a:chExt cx="1587872" cy="1368854"/>
          </a:xfrm>
        </p:grpSpPr>
        <p:sp>
          <p:nvSpPr>
            <p:cNvPr id="17" name="Hexagon 16">
              <a:extLst>
                <a:ext uri="{FF2B5EF4-FFF2-40B4-BE49-F238E27FC236}">
                  <a16:creationId xmlns:a16="http://schemas.microsoft.com/office/drawing/2014/main" id="{81DA400D-A82A-D22B-2D75-BFD4EF05232C}"/>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8" name="Group 17">
              <a:extLst>
                <a:ext uri="{FF2B5EF4-FFF2-40B4-BE49-F238E27FC236}">
                  <a16:creationId xmlns:a16="http://schemas.microsoft.com/office/drawing/2014/main" id="{EDEFB09C-D352-55EE-68CA-84D4B015DAB2}"/>
                </a:ext>
              </a:extLst>
            </p:cNvPr>
            <p:cNvGrpSpPr/>
            <p:nvPr/>
          </p:nvGrpSpPr>
          <p:grpSpPr>
            <a:xfrm>
              <a:off x="10621771" y="762700"/>
              <a:ext cx="562136" cy="634675"/>
              <a:chOff x="760175" y="830142"/>
              <a:chExt cx="867619" cy="979579"/>
            </a:xfrm>
          </p:grpSpPr>
          <p:sp>
            <p:nvSpPr>
              <p:cNvPr id="22" name="Rectangle 21">
                <a:extLst>
                  <a:ext uri="{FF2B5EF4-FFF2-40B4-BE49-F238E27FC236}">
                    <a16:creationId xmlns:a16="http://schemas.microsoft.com/office/drawing/2014/main" id="{06F21584-48E3-71AE-F0E7-A87CDD712BF5}"/>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24-</a:t>
                </a:r>
              </a:p>
              <a:p>
                <a:pPr algn="ctr"/>
                <a:r>
                  <a:rPr lang="en-CA" sz="1600" b="1" dirty="0">
                    <a:solidFill>
                      <a:schemeClr val="bg1"/>
                    </a:solidFill>
                    <a:latin typeface="Arial" panose="020B0604020202020204" pitchFamily="34" charset="0"/>
                    <a:cs typeface="Arial" panose="020B0604020202020204" pitchFamily="34" charset="0"/>
                  </a:rPr>
                  <a:t>33</a:t>
                </a:r>
              </a:p>
            </p:txBody>
          </p:sp>
          <p:sp>
            <p:nvSpPr>
              <p:cNvPr id="23" name="Rectangle 22">
                <a:extLst>
                  <a:ext uri="{FF2B5EF4-FFF2-40B4-BE49-F238E27FC236}">
                    <a16:creationId xmlns:a16="http://schemas.microsoft.com/office/drawing/2014/main" id="{9AAFF868-63E1-C6B8-FC10-6DFEDF270386}"/>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9" name="Group 18">
              <a:extLst>
                <a:ext uri="{FF2B5EF4-FFF2-40B4-BE49-F238E27FC236}">
                  <a16:creationId xmlns:a16="http://schemas.microsoft.com/office/drawing/2014/main" id="{88D95090-8EF7-9F1C-E461-36465775DBD5}"/>
                </a:ext>
              </a:extLst>
            </p:cNvPr>
            <p:cNvGrpSpPr/>
            <p:nvPr/>
          </p:nvGrpSpPr>
          <p:grpSpPr>
            <a:xfrm>
              <a:off x="11325415" y="762701"/>
              <a:ext cx="182192" cy="634674"/>
              <a:chOff x="2121762" y="2323619"/>
              <a:chExt cx="200378" cy="825210"/>
            </a:xfrm>
          </p:grpSpPr>
          <p:sp>
            <p:nvSpPr>
              <p:cNvPr id="20" name="Isosceles Triangle 19">
                <a:extLst>
                  <a:ext uri="{FF2B5EF4-FFF2-40B4-BE49-F238E27FC236}">
                    <a16:creationId xmlns:a16="http://schemas.microsoft.com/office/drawing/2014/main" id="{D814EFE7-941D-6FD4-8A13-F780B99DB781}"/>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73899E28-E06C-0711-ADA5-9A3B2A9F9D18}"/>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grpSp>
        <p:nvGrpSpPr>
          <p:cNvPr id="9" name="Group 8">
            <a:extLst>
              <a:ext uri="{FF2B5EF4-FFF2-40B4-BE49-F238E27FC236}">
                <a16:creationId xmlns:a16="http://schemas.microsoft.com/office/drawing/2014/main" id="{2555D501-4B25-98F2-7497-AC7E4F485EBD}"/>
              </a:ext>
            </a:extLst>
          </p:cNvPr>
          <p:cNvGrpSpPr/>
          <p:nvPr/>
        </p:nvGrpSpPr>
        <p:grpSpPr>
          <a:xfrm rot="629692">
            <a:off x="7564153" y="2368442"/>
            <a:ext cx="3646842" cy="2424623"/>
            <a:chOff x="7208925" y="2604220"/>
            <a:chExt cx="1168511" cy="776891"/>
          </a:xfrm>
        </p:grpSpPr>
        <p:sp>
          <p:nvSpPr>
            <p:cNvPr id="10" name="Rectangle 9">
              <a:extLst>
                <a:ext uri="{FF2B5EF4-FFF2-40B4-BE49-F238E27FC236}">
                  <a16:creationId xmlns:a16="http://schemas.microsoft.com/office/drawing/2014/main" id="{9F9E97E3-8840-8C96-E7E8-0A5F80C74C94}"/>
                </a:ext>
              </a:extLst>
            </p:cNvPr>
            <p:cNvSpPr/>
            <p:nvPr/>
          </p:nvSpPr>
          <p:spPr>
            <a:xfrm>
              <a:off x="7425584" y="2840091"/>
              <a:ext cx="716280" cy="54102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Google Shape;315;p4">
              <a:extLst>
                <a:ext uri="{FF2B5EF4-FFF2-40B4-BE49-F238E27FC236}">
                  <a16:creationId xmlns:a16="http://schemas.microsoft.com/office/drawing/2014/main" id="{67D7D01F-65AC-DB85-EC9C-2FF2BC3A5833}"/>
                </a:ext>
              </a:extLst>
            </p:cNvPr>
            <p:cNvSpPr/>
            <p:nvPr/>
          </p:nvSpPr>
          <p:spPr>
            <a:xfrm>
              <a:off x="7208925" y="2953324"/>
              <a:ext cx="356816" cy="356815"/>
            </a:xfrm>
            <a:prstGeom prst="ellipse">
              <a:avLst/>
            </a:prstGeom>
            <a:solidFill>
              <a:schemeClr val="accent3">
                <a:lumMod val="75000"/>
              </a:schemeClr>
            </a:solidFill>
            <a:ln w="38100">
              <a:solidFill>
                <a:schemeClr val="bg1"/>
              </a:solid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 name="Google Shape;315;p4">
              <a:extLst>
                <a:ext uri="{FF2B5EF4-FFF2-40B4-BE49-F238E27FC236}">
                  <a16:creationId xmlns:a16="http://schemas.microsoft.com/office/drawing/2014/main" id="{DF226D8E-6897-C5CD-04A5-F7F54BA324E0}"/>
                </a:ext>
              </a:extLst>
            </p:cNvPr>
            <p:cNvSpPr/>
            <p:nvPr/>
          </p:nvSpPr>
          <p:spPr>
            <a:xfrm>
              <a:off x="7622905" y="2604220"/>
              <a:ext cx="356816" cy="356815"/>
            </a:xfrm>
            <a:prstGeom prst="ellipse">
              <a:avLst/>
            </a:prstGeom>
            <a:solidFill>
              <a:schemeClr val="accent3">
                <a:lumMod val="75000"/>
              </a:schemeClr>
            </a:solidFill>
            <a:ln w="38100">
              <a:solidFill>
                <a:schemeClr val="bg1"/>
              </a:solid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 name="Google Shape;315;p4">
              <a:extLst>
                <a:ext uri="{FF2B5EF4-FFF2-40B4-BE49-F238E27FC236}">
                  <a16:creationId xmlns:a16="http://schemas.microsoft.com/office/drawing/2014/main" id="{F6B194D2-C829-0E2F-20B4-FF86A8CCD9E9}"/>
                </a:ext>
              </a:extLst>
            </p:cNvPr>
            <p:cNvSpPr/>
            <p:nvPr/>
          </p:nvSpPr>
          <p:spPr>
            <a:xfrm>
              <a:off x="8020620" y="2955992"/>
              <a:ext cx="356816" cy="356815"/>
            </a:xfrm>
            <a:prstGeom prst="ellipse">
              <a:avLst/>
            </a:prstGeom>
            <a:solidFill>
              <a:schemeClr val="accent3">
                <a:lumMod val="75000"/>
              </a:schemeClr>
            </a:solidFill>
            <a:ln w="38100">
              <a:solidFill>
                <a:schemeClr val="bg1"/>
              </a:solid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 name="Rectangle: Single Corner Snipped 13">
              <a:extLst>
                <a:ext uri="{FF2B5EF4-FFF2-40B4-BE49-F238E27FC236}">
                  <a16:creationId xmlns:a16="http://schemas.microsoft.com/office/drawing/2014/main" id="{E6949BC4-47DD-A3A7-438B-DA301D0654D5}"/>
                </a:ext>
              </a:extLst>
            </p:cNvPr>
            <p:cNvSpPr/>
            <p:nvPr/>
          </p:nvSpPr>
          <p:spPr>
            <a:xfrm rot="3546506">
              <a:off x="7635233" y="3164183"/>
              <a:ext cx="115589" cy="149251"/>
            </a:xfrm>
            <a:prstGeom prst="snip1Rect">
              <a:avLst>
                <a:gd name="adj" fmla="val 2326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Rectangle: Single Corner Snipped 14">
              <a:extLst>
                <a:ext uri="{FF2B5EF4-FFF2-40B4-BE49-F238E27FC236}">
                  <a16:creationId xmlns:a16="http://schemas.microsoft.com/office/drawing/2014/main" id="{FFB1B65A-0503-73F3-791E-B129623101A1}"/>
                </a:ext>
              </a:extLst>
            </p:cNvPr>
            <p:cNvSpPr/>
            <p:nvPr/>
          </p:nvSpPr>
          <p:spPr>
            <a:xfrm rot="17435470">
              <a:off x="7817713" y="3021002"/>
              <a:ext cx="115589" cy="149251"/>
            </a:xfrm>
            <a:prstGeom prst="snip1Rect">
              <a:avLst>
                <a:gd name="adj" fmla="val 2326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12411454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02B6E-AAA5-F680-44D8-63E91A755BF5}"/>
              </a:ext>
            </a:extLst>
          </p:cNvPr>
          <p:cNvSpPr>
            <a:spLocks noGrp="1"/>
          </p:cNvSpPr>
          <p:nvPr>
            <p:ph type="title"/>
          </p:nvPr>
        </p:nvSpPr>
        <p:spPr>
          <a:xfrm>
            <a:off x="625711" y="139911"/>
            <a:ext cx="10515600" cy="868968"/>
          </a:xfrm>
        </p:spPr>
        <p:txBody>
          <a:bodyPr>
            <a:normAutofit/>
          </a:bodyPr>
          <a:lstStyle/>
          <a:p>
            <a:pPr algn="l"/>
            <a:r>
              <a:rPr lang="en-GB" sz="2700" dirty="0">
                <a:highlight>
                  <a:srgbClr val="FFFF00"/>
                </a:highlight>
              </a:rPr>
              <a:t>Renforcement de la famille dans le cadre du regroupement et de la réintégration</a:t>
            </a:r>
            <a:endParaRPr lang="en-US" sz="2700" dirty="0">
              <a:highlight>
                <a:srgbClr val="FFFF00"/>
              </a:highlight>
            </a:endParaRPr>
          </a:p>
        </p:txBody>
      </p:sp>
      <p:grpSp>
        <p:nvGrpSpPr>
          <p:cNvPr id="11" name="Group 10">
            <a:extLst>
              <a:ext uri="{FF2B5EF4-FFF2-40B4-BE49-F238E27FC236}">
                <a16:creationId xmlns:a16="http://schemas.microsoft.com/office/drawing/2014/main" id="{24D389BE-ED3F-4E73-2723-CC12678944B3}"/>
              </a:ext>
            </a:extLst>
          </p:cNvPr>
          <p:cNvGrpSpPr/>
          <p:nvPr/>
        </p:nvGrpSpPr>
        <p:grpSpPr>
          <a:xfrm>
            <a:off x="10228983" y="337468"/>
            <a:ext cx="1587872" cy="1368854"/>
            <a:chOff x="10228983" y="337468"/>
            <a:chExt cx="1587872" cy="1368854"/>
          </a:xfrm>
        </p:grpSpPr>
        <p:sp>
          <p:nvSpPr>
            <p:cNvPr id="12" name="Hexagon 11">
              <a:extLst>
                <a:ext uri="{FF2B5EF4-FFF2-40B4-BE49-F238E27FC236}">
                  <a16:creationId xmlns:a16="http://schemas.microsoft.com/office/drawing/2014/main" id="{4CBA0ACD-86DD-3440-1811-9F3DE44B80F1}"/>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3" name="Group 12">
              <a:extLst>
                <a:ext uri="{FF2B5EF4-FFF2-40B4-BE49-F238E27FC236}">
                  <a16:creationId xmlns:a16="http://schemas.microsoft.com/office/drawing/2014/main" id="{C21654F5-C266-BE52-5C88-64595C8EA651}"/>
                </a:ext>
              </a:extLst>
            </p:cNvPr>
            <p:cNvGrpSpPr/>
            <p:nvPr/>
          </p:nvGrpSpPr>
          <p:grpSpPr>
            <a:xfrm>
              <a:off x="10621771" y="762700"/>
              <a:ext cx="562136" cy="634675"/>
              <a:chOff x="760175" y="830142"/>
              <a:chExt cx="867619" cy="979579"/>
            </a:xfrm>
          </p:grpSpPr>
          <p:sp>
            <p:nvSpPr>
              <p:cNvPr id="17" name="Rectangle 16">
                <a:extLst>
                  <a:ext uri="{FF2B5EF4-FFF2-40B4-BE49-F238E27FC236}">
                    <a16:creationId xmlns:a16="http://schemas.microsoft.com/office/drawing/2014/main" id="{F658D325-B409-70B8-AF2A-ABA37A957A33}"/>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34</a:t>
                </a:r>
              </a:p>
            </p:txBody>
          </p:sp>
          <p:sp>
            <p:nvSpPr>
              <p:cNvPr id="18" name="Rectangle 17">
                <a:extLst>
                  <a:ext uri="{FF2B5EF4-FFF2-40B4-BE49-F238E27FC236}">
                    <a16:creationId xmlns:a16="http://schemas.microsoft.com/office/drawing/2014/main" id="{CF0259ED-C1A0-43E2-2890-1E4AF96AB780}"/>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4" name="Group 13">
              <a:extLst>
                <a:ext uri="{FF2B5EF4-FFF2-40B4-BE49-F238E27FC236}">
                  <a16:creationId xmlns:a16="http://schemas.microsoft.com/office/drawing/2014/main" id="{5CD0E665-D3DB-2DAB-656E-F9F40E121810}"/>
                </a:ext>
              </a:extLst>
            </p:cNvPr>
            <p:cNvGrpSpPr/>
            <p:nvPr/>
          </p:nvGrpSpPr>
          <p:grpSpPr>
            <a:xfrm>
              <a:off x="11325415" y="762701"/>
              <a:ext cx="182192" cy="634674"/>
              <a:chOff x="2121762" y="2323619"/>
              <a:chExt cx="200378" cy="825210"/>
            </a:xfrm>
          </p:grpSpPr>
          <p:sp>
            <p:nvSpPr>
              <p:cNvPr id="15" name="Isosceles Triangle 14">
                <a:extLst>
                  <a:ext uri="{FF2B5EF4-FFF2-40B4-BE49-F238E27FC236}">
                    <a16:creationId xmlns:a16="http://schemas.microsoft.com/office/drawing/2014/main" id="{2F939591-6079-80EE-D3E2-2EFBCF938C47}"/>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4AE1998B-A304-9491-E35D-64F6D46EC40B}"/>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3" name="Speech Bubble: Rectangle with Corners Rounded 2">
            <a:extLst>
              <a:ext uri="{FF2B5EF4-FFF2-40B4-BE49-F238E27FC236}">
                <a16:creationId xmlns:a16="http://schemas.microsoft.com/office/drawing/2014/main" id="{DFFC952A-B3D3-C3A7-90DB-86761AB2B7D1}"/>
              </a:ext>
            </a:extLst>
          </p:cNvPr>
          <p:cNvSpPr/>
          <p:nvPr/>
        </p:nvSpPr>
        <p:spPr>
          <a:xfrm>
            <a:off x="1045999" y="1737662"/>
            <a:ext cx="4585544" cy="3765310"/>
          </a:xfrm>
          <a:prstGeom prst="wedgeRoundRectCallout">
            <a:avLst>
              <a:gd name="adj1" fmla="val -57708"/>
              <a:gd name="adj2" fmla="val -24028"/>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spcAft>
                <a:spcPts val="800"/>
              </a:spcAft>
              <a:tabLst>
                <a:tab pos="457200" algn="l"/>
              </a:tabLst>
            </a:pP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Si un enfant et sa famille ont été séparés, comment cela a-t-il pu affecter les trois facteurs de protection au moment de la réunification ?  </a:t>
            </a:r>
          </a:p>
          <a:p>
            <a:pPr lvl="0">
              <a:lnSpc>
                <a:spcPct val="107000"/>
              </a:lnSpc>
              <a:spcAft>
                <a:spcPts val="800"/>
              </a:spcAft>
              <a:tabLst>
                <a:tab pos="457200" algn="l"/>
              </a:tabLst>
            </a:pPr>
            <a:endParaRPr lang="en-US" sz="2000"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lvl="0">
              <a:lnSpc>
                <a:spcPct val="107000"/>
              </a:lnSpc>
              <a:spcAft>
                <a:spcPts val="800"/>
              </a:spcAft>
              <a:tabLst>
                <a:tab pos="457200" algn="l"/>
              </a:tabLst>
            </a:pPr>
            <a:r>
              <a:rPr lang="en-US" dirty="0">
                <a:solidFill>
                  <a:schemeClr val="tx1"/>
                </a:solidFill>
                <a:latin typeface="Arial" panose="020B0604020202020204" pitchFamily="34" charset="0"/>
                <a:ea typeface="Calibri" panose="020F0502020204030204" pitchFamily="34" charset="0"/>
                <a:cs typeface="Arial" panose="020B0604020202020204" pitchFamily="34" charset="0"/>
              </a:rPr>
              <a:t>(environnements bienveillants et protecteurs, aidants attentifs et solidaires, relations saines entre aidants et enfants)</a:t>
            </a:r>
          </a:p>
        </p:txBody>
      </p:sp>
      <p:sp>
        <p:nvSpPr>
          <p:cNvPr id="4" name="Speech Bubble: Rectangle with Corners Rounded 3">
            <a:extLst>
              <a:ext uri="{FF2B5EF4-FFF2-40B4-BE49-F238E27FC236}">
                <a16:creationId xmlns:a16="http://schemas.microsoft.com/office/drawing/2014/main" id="{A831E50D-ED33-1E0C-17DA-15228F57B74A}"/>
              </a:ext>
            </a:extLst>
          </p:cNvPr>
          <p:cNvSpPr/>
          <p:nvPr/>
        </p:nvSpPr>
        <p:spPr>
          <a:xfrm>
            <a:off x="5994400" y="1737662"/>
            <a:ext cx="4813071" cy="1691338"/>
          </a:xfrm>
          <a:prstGeom prst="wedgeRoundRectCallout">
            <a:avLst>
              <a:gd name="adj1" fmla="val -29205"/>
              <a:gd name="adj2" fmla="val -64709"/>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spcAft>
                <a:spcPts val="800"/>
              </a:spcAft>
              <a:tabLst>
                <a:tab pos="457200" algn="l"/>
              </a:tabLst>
            </a:pP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Dans quels types de cas de regroupement pensez-vous que le renforcement de la famille est le plus critique et/ou qu'il devra être le plus intensif ? </a:t>
            </a:r>
          </a:p>
        </p:txBody>
      </p:sp>
      <p:sp>
        <p:nvSpPr>
          <p:cNvPr id="5" name="Speech Bubble: Rectangle with Corners Rounded 4">
            <a:extLst>
              <a:ext uri="{FF2B5EF4-FFF2-40B4-BE49-F238E27FC236}">
                <a16:creationId xmlns:a16="http://schemas.microsoft.com/office/drawing/2014/main" id="{2CA9C96D-5C71-4224-5F45-60C9F7583E1C}"/>
              </a:ext>
            </a:extLst>
          </p:cNvPr>
          <p:cNvSpPr/>
          <p:nvPr/>
        </p:nvSpPr>
        <p:spPr>
          <a:xfrm>
            <a:off x="5994400" y="3769287"/>
            <a:ext cx="4813071" cy="1733684"/>
          </a:xfrm>
          <a:prstGeom prst="wedgeRoundRectCallout">
            <a:avLst>
              <a:gd name="adj1" fmla="val 55610"/>
              <a:gd name="adj2" fmla="val 15851"/>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spcAft>
                <a:spcPts val="800"/>
              </a:spcAft>
              <a:tabLst>
                <a:tab pos="457200" algn="l"/>
              </a:tabLst>
            </a:pP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Selon vous, de quel type de soutien les enfants et les familles peuvent-ils avoir besoin avant, pendant et après la réunification et la réintégration ? </a:t>
            </a:r>
          </a:p>
        </p:txBody>
      </p:sp>
    </p:spTree>
    <p:extLst>
      <p:ext uri="{BB962C8B-B14F-4D97-AF65-F5344CB8AC3E}">
        <p14:creationId xmlns:p14="http://schemas.microsoft.com/office/powerpoint/2010/main" val="221421919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3" name="Title 72">
            <a:extLst>
              <a:ext uri="{FF2B5EF4-FFF2-40B4-BE49-F238E27FC236}">
                <a16:creationId xmlns:a16="http://schemas.microsoft.com/office/drawing/2014/main" id="{A72D777A-5F6C-21D5-9DFF-7284671337BF}"/>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Diapositive supplémentaire pour les notes de l'animateur</a:t>
            </a:r>
            <a:endParaRPr lang="en-CA" sz="5400" b="1" dirty="0">
              <a:solidFill>
                <a:schemeClr val="bg1">
                  <a:lumMod val="75000"/>
                </a:schemeClr>
              </a:solidFill>
            </a:endParaRPr>
          </a:p>
        </p:txBody>
      </p:sp>
    </p:spTree>
    <p:extLst>
      <p:ext uri="{BB962C8B-B14F-4D97-AF65-F5344CB8AC3E}">
        <p14:creationId xmlns:p14="http://schemas.microsoft.com/office/powerpoint/2010/main" val="209432259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3" name="Title 72">
            <a:extLst>
              <a:ext uri="{FF2B5EF4-FFF2-40B4-BE49-F238E27FC236}">
                <a16:creationId xmlns:a16="http://schemas.microsoft.com/office/drawing/2014/main" id="{A72D777A-5F6C-21D5-9DFF-7284671337BF}"/>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Diapositive supplémentaire pour les notes de l'animateur</a:t>
            </a:r>
            <a:endParaRPr lang="en-CA" sz="5400" b="1" dirty="0">
              <a:solidFill>
                <a:schemeClr val="bg1">
                  <a:lumMod val="75000"/>
                </a:schemeClr>
              </a:solidFill>
            </a:endParaRPr>
          </a:p>
        </p:txBody>
      </p:sp>
    </p:spTree>
    <p:extLst>
      <p:ext uri="{BB962C8B-B14F-4D97-AF65-F5344CB8AC3E}">
        <p14:creationId xmlns:p14="http://schemas.microsoft.com/office/powerpoint/2010/main" val="125050727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n-CA" dirty="0"/>
              <a:t>Point clé de l'apprentissage</a:t>
            </a:r>
          </a:p>
        </p:txBody>
      </p:sp>
      <p:sp>
        <p:nvSpPr>
          <p:cNvPr id="57" name="TextBox 56">
            <a:extLst>
              <a:ext uri="{FF2B5EF4-FFF2-40B4-BE49-F238E27FC236}">
                <a16:creationId xmlns:a16="http://schemas.microsoft.com/office/drawing/2014/main" id="{D62B3BE0-0F5B-4153-A0BA-E16ACFF0EE66}"/>
              </a:ext>
            </a:extLst>
          </p:cNvPr>
          <p:cNvSpPr txBox="1"/>
          <p:nvPr/>
        </p:nvSpPr>
        <p:spPr>
          <a:xfrm>
            <a:off x="952260" y="3524699"/>
            <a:ext cx="2588109" cy="1393010"/>
          </a:xfrm>
          <a:prstGeom prst="rect">
            <a:avLst/>
          </a:prstGeom>
          <a:noFill/>
        </p:spPr>
        <p:txBody>
          <a:bodyPr wrap="square">
            <a:spAutoFit/>
          </a:bodyPr>
          <a:lstStyle/>
          <a:p>
            <a:pPr algn="ctr">
              <a:lnSpc>
                <a:spcPct val="107000"/>
              </a:lnSpc>
              <a:spcAft>
                <a:spcPts val="800"/>
              </a:spcAft>
              <a:buClr>
                <a:srgbClr val="000000"/>
              </a:buClr>
            </a:pPr>
            <a:r>
              <a:rPr lang="en-US" sz="2000" dirty="0">
                <a:effectLst/>
                <a:latin typeface="Arial" panose="020B0604020202020204" pitchFamily="34" charset="0"/>
                <a:ea typeface="Noto Sans Symbols"/>
                <a:cs typeface="Arial" panose="020B0604020202020204" pitchFamily="34" charset="0"/>
              </a:rPr>
              <a:t>Le renforcement de la famille peut </a:t>
            </a:r>
            <a:r>
              <a:rPr lang="en-US" sz="2000" dirty="0">
                <a:latin typeface="Arial" panose="020B0604020202020204" pitchFamily="34" charset="0"/>
                <a:ea typeface="Noto Sans Symbols"/>
                <a:cs typeface="Arial" panose="020B0604020202020204" pitchFamily="34" charset="0"/>
              </a:rPr>
              <a:t>contribuer à prévenir la séparation.</a:t>
            </a:r>
            <a:endParaRPr lang="en-US" sz="2000" dirty="0">
              <a:effectLst/>
              <a:latin typeface="Arial" panose="020B0604020202020204" pitchFamily="34" charset="0"/>
              <a:ea typeface="Noto Sans Symbols"/>
              <a:cs typeface="Arial" panose="020B0604020202020204" pitchFamily="34" charset="0"/>
            </a:endParaRPr>
          </a:p>
        </p:txBody>
      </p:sp>
      <p:sp>
        <p:nvSpPr>
          <p:cNvPr id="60" name="5-Point Star 5">
            <a:extLst>
              <a:ext uri="{FF2B5EF4-FFF2-40B4-BE49-F238E27FC236}">
                <a16:creationId xmlns:a16="http://schemas.microsoft.com/office/drawing/2014/main" id="{CA51DE7D-C4EB-4482-B9BD-8251CB38B67D}"/>
              </a:ext>
            </a:extLst>
          </p:cNvPr>
          <p:cNvSpPr/>
          <p:nvPr/>
        </p:nvSpPr>
        <p:spPr>
          <a:xfrm>
            <a:off x="1684416" y="2009873"/>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9514756" y="2009873"/>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3" name="5-Point Star 5">
            <a:extLst>
              <a:ext uri="{FF2B5EF4-FFF2-40B4-BE49-F238E27FC236}">
                <a16:creationId xmlns:a16="http://schemas.microsoft.com/office/drawing/2014/main" id="{86C6DA94-9EAE-4187-A72F-7FF9F3B6A9A7}"/>
              </a:ext>
            </a:extLst>
          </p:cNvPr>
          <p:cNvSpPr/>
          <p:nvPr/>
        </p:nvSpPr>
        <p:spPr>
          <a:xfrm>
            <a:off x="5434250" y="2009873"/>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595BD88D-0303-33C0-0D64-3954FCB534D2}"/>
              </a:ext>
            </a:extLst>
          </p:cNvPr>
          <p:cNvSpPr txBox="1"/>
          <p:nvPr/>
        </p:nvSpPr>
        <p:spPr>
          <a:xfrm>
            <a:off x="8755657" y="3524699"/>
            <a:ext cx="2569758" cy="1631216"/>
          </a:xfrm>
          <a:prstGeom prst="rect">
            <a:avLst/>
          </a:prstGeom>
          <a:noFill/>
        </p:spPr>
        <p:txBody>
          <a:bodyPr wrap="square" rtlCol="0">
            <a:spAutoFit/>
          </a:bodyPr>
          <a:lstStyle/>
          <a:p>
            <a:pPr algn="ctr"/>
            <a:r>
              <a:rPr lang="en-GB" sz="2000" dirty="0">
                <a:latin typeface="Arial" panose="020B0604020202020204" pitchFamily="34" charset="0"/>
                <a:cs typeface="Arial" panose="020B0604020202020204" pitchFamily="34" charset="0"/>
              </a:rPr>
              <a:t>Le renforcement de la famille peut contribuer à la réussite de la réunification et de la réintégration </a:t>
            </a:r>
            <a:endParaRPr lang="en-BE" sz="20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33917D7A-41E2-2DE9-2CF9-704FCFBFF573}"/>
              </a:ext>
            </a:extLst>
          </p:cNvPr>
          <p:cNvSpPr txBox="1"/>
          <p:nvPr/>
        </p:nvSpPr>
        <p:spPr>
          <a:xfrm>
            <a:off x="3968795" y="3524699"/>
            <a:ext cx="3982469" cy="2044342"/>
          </a:xfrm>
          <a:prstGeom prst="rect">
            <a:avLst/>
          </a:prstGeom>
          <a:noFill/>
        </p:spPr>
        <p:txBody>
          <a:bodyPr wrap="square">
            <a:spAutoFit/>
          </a:bodyPr>
          <a:lstStyle/>
          <a:p>
            <a:pPr algn="ctr">
              <a:lnSpc>
                <a:spcPct val="107000"/>
              </a:lnSpc>
              <a:spcAft>
                <a:spcPts val="800"/>
              </a:spcAft>
              <a:buClr>
                <a:srgbClr val="000000"/>
              </a:buClr>
            </a:pPr>
            <a:r>
              <a:rPr lang="en-US" sz="2000" dirty="0">
                <a:effectLst/>
                <a:latin typeface="Arial" panose="020B0604020202020204" pitchFamily="34" charset="0"/>
                <a:ea typeface="Noto Sans Symbols"/>
                <a:cs typeface="Arial" panose="020B0604020202020204" pitchFamily="34" charset="0"/>
              </a:rPr>
              <a:t>Les </a:t>
            </a:r>
            <a:r>
              <a:rPr lang="en-US" sz="2000" dirty="0" err="1">
                <a:effectLst/>
                <a:latin typeface="Arial" panose="020B0604020202020204" pitchFamily="34" charset="0"/>
                <a:ea typeface="Noto Sans Symbols"/>
                <a:cs typeface="Arial" panose="020B0604020202020204" pitchFamily="34" charset="0"/>
              </a:rPr>
              <a:t>gestionnaires</a:t>
            </a:r>
            <a:r>
              <a:rPr lang="en-US" sz="2000" dirty="0">
                <a:effectLst/>
                <a:latin typeface="Arial" panose="020B0604020202020204" pitchFamily="34" charset="0"/>
                <a:ea typeface="Noto Sans Symbols"/>
                <a:cs typeface="Arial" panose="020B0604020202020204" pitchFamily="34" charset="0"/>
              </a:rPr>
              <a:t> de </a:t>
            </a:r>
            <a:r>
              <a:rPr lang="en-US" sz="2000" dirty="0" err="1">
                <a:effectLst/>
                <a:latin typeface="Arial" panose="020B0604020202020204" pitchFamily="34" charset="0"/>
                <a:ea typeface="Noto Sans Symbols"/>
                <a:cs typeface="Arial" panose="020B0604020202020204" pitchFamily="34" charset="0"/>
              </a:rPr>
              <a:t>cas</a:t>
            </a:r>
            <a:r>
              <a:rPr lang="en-US" sz="2000" dirty="0">
                <a:effectLst/>
                <a:latin typeface="Arial" panose="020B0604020202020204" pitchFamily="34" charset="0"/>
                <a:ea typeface="Noto Sans Symbols"/>
                <a:cs typeface="Arial" panose="020B0604020202020204" pitchFamily="34" charset="0"/>
              </a:rPr>
              <a:t> peuvent aider les enfants placés en protection de remplacement en </a:t>
            </a:r>
            <a:r>
              <a:rPr lang="en-GB" sz="2000" dirty="0">
                <a:effectLst/>
                <a:latin typeface="Arial" panose="020B0604020202020204" pitchFamily="34" charset="0"/>
                <a:ea typeface="Noto Sans Symbols"/>
                <a:cs typeface="Arial" panose="020B0604020202020204" pitchFamily="34" charset="0"/>
              </a:rPr>
              <a:t>renforçant les dispositifs familiaux de protection de remplacement et en maintenant les liens familiaux.</a:t>
            </a:r>
          </a:p>
        </p:txBody>
      </p:sp>
    </p:spTree>
    <p:extLst>
      <p:ext uri="{BB962C8B-B14F-4D97-AF65-F5344CB8AC3E}">
        <p14:creationId xmlns:p14="http://schemas.microsoft.com/office/powerpoint/2010/main" val="71813314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005B585-464F-C2C0-EF7C-0B774327D5B6}"/>
              </a:ext>
            </a:extLst>
          </p:cNvPr>
          <p:cNvSpPr>
            <a:spLocks noGrp="1"/>
          </p:cNvSpPr>
          <p:nvPr>
            <p:ph type="title"/>
          </p:nvPr>
        </p:nvSpPr>
        <p:spPr/>
        <p:txBody>
          <a:bodyPr/>
          <a:lstStyle/>
          <a:p>
            <a:r>
              <a:rPr lang="en-CA" sz="2400" b="1" dirty="0">
                <a:solidFill>
                  <a:schemeClr val="bg1"/>
                </a:solidFill>
                <a:latin typeface="Garamond"/>
              </a:rPr>
              <a:t>SESSION 5</a:t>
            </a:r>
            <a:br>
              <a:rPr lang="en-CA" sz="2400" b="1" dirty="0">
                <a:solidFill>
                  <a:schemeClr val="bg1"/>
                </a:solidFill>
                <a:latin typeface="Garamond"/>
              </a:rPr>
            </a:br>
            <a:br>
              <a:rPr lang="en-CA" b="1" dirty="0">
                <a:solidFill>
                  <a:schemeClr val="bg1"/>
                </a:solidFill>
                <a:latin typeface="Garamond"/>
              </a:rPr>
            </a:br>
            <a:r>
              <a:rPr lang="en-US" sz="5400" b="1" dirty="0">
                <a:solidFill>
                  <a:schemeClr val="bg1"/>
                </a:solidFill>
                <a:latin typeface="Garamond"/>
              </a:rPr>
              <a:t>Clôture du module</a:t>
            </a:r>
            <a:endParaRPr lang="en-US" dirty="0"/>
          </a:p>
        </p:txBody>
      </p:sp>
    </p:spTree>
    <p:extLst>
      <p:ext uri="{BB962C8B-B14F-4D97-AF65-F5344CB8AC3E}">
        <p14:creationId xmlns:p14="http://schemas.microsoft.com/office/powerpoint/2010/main" val="170938559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CFE94-8837-47DD-B69B-6BA207F449F6}"/>
              </a:ext>
            </a:extLst>
          </p:cNvPr>
          <p:cNvSpPr>
            <a:spLocks noGrp="1"/>
          </p:cNvSpPr>
          <p:nvPr>
            <p:ph type="title"/>
          </p:nvPr>
        </p:nvSpPr>
        <p:spPr/>
        <p:txBody>
          <a:bodyPr/>
          <a:lstStyle/>
          <a:p>
            <a:r>
              <a:rPr lang="en-CA" dirty="0"/>
              <a:t>Fin du module</a:t>
            </a:r>
          </a:p>
        </p:txBody>
      </p:sp>
      <p:grpSp>
        <p:nvGrpSpPr>
          <p:cNvPr id="17" name="Group 16">
            <a:extLst>
              <a:ext uri="{FF2B5EF4-FFF2-40B4-BE49-F238E27FC236}">
                <a16:creationId xmlns:a16="http://schemas.microsoft.com/office/drawing/2014/main" id="{B6D3DF44-7B1E-FE1D-645A-96FC7560F0F3}"/>
              </a:ext>
            </a:extLst>
          </p:cNvPr>
          <p:cNvGrpSpPr/>
          <p:nvPr/>
        </p:nvGrpSpPr>
        <p:grpSpPr>
          <a:xfrm>
            <a:off x="10228983" y="337468"/>
            <a:ext cx="1587872" cy="1368854"/>
            <a:chOff x="10228983" y="337468"/>
            <a:chExt cx="1587872" cy="1368854"/>
          </a:xfrm>
        </p:grpSpPr>
        <p:sp>
          <p:nvSpPr>
            <p:cNvPr id="18" name="Hexagon 17">
              <a:extLst>
                <a:ext uri="{FF2B5EF4-FFF2-40B4-BE49-F238E27FC236}">
                  <a16:creationId xmlns:a16="http://schemas.microsoft.com/office/drawing/2014/main" id="{6669ED37-20F9-3130-6848-79A5E50B288D}"/>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9" name="Group 18">
              <a:extLst>
                <a:ext uri="{FF2B5EF4-FFF2-40B4-BE49-F238E27FC236}">
                  <a16:creationId xmlns:a16="http://schemas.microsoft.com/office/drawing/2014/main" id="{F678F7E8-D168-42A7-E71A-F494F0515079}"/>
                </a:ext>
              </a:extLst>
            </p:cNvPr>
            <p:cNvGrpSpPr/>
            <p:nvPr/>
          </p:nvGrpSpPr>
          <p:grpSpPr>
            <a:xfrm>
              <a:off x="10621771" y="762700"/>
              <a:ext cx="562136" cy="634675"/>
              <a:chOff x="760175" y="830142"/>
              <a:chExt cx="867619" cy="979579"/>
            </a:xfrm>
          </p:grpSpPr>
          <p:sp>
            <p:nvSpPr>
              <p:cNvPr id="23" name="Rectangle 22">
                <a:extLst>
                  <a:ext uri="{FF2B5EF4-FFF2-40B4-BE49-F238E27FC236}">
                    <a16:creationId xmlns:a16="http://schemas.microsoft.com/office/drawing/2014/main" id="{85F215DF-54F8-E4F2-835E-499C836EF758}"/>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35</a:t>
                </a:r>
              </a:p>
            </p:txBody>
          </p:sp>
          <p:sp>
            <p:nvSpPr>
              <p:cNvPr id="24" name="Rectangle 23">
                <a:extLst>
                  <a:ext uri="{FF2B5EF4-FFF2-40B4-BE49-F238E27FC236}">
                    <a16:creationId xmlns:a16="http://schemas.microsoft.com/office/drawing/2014/main" id="{08725E5B-3F1E-10FE-1D8B-304C8E11E38E}"/>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20" name="Group 19">
              <a:extLst>
                <a:ext uri="{FF2B5EF4-FFF2-40B4-BE49-F238E27FC236}">
                  <a16:creationId xmlns:a16="http://schemas.microsoft.com/office/drawing/2014/main" id="{67431F6B-B7BE-E505-CE4B-BD146398253A}"/>
                </a:ext>
              </a:extLst>
            </p:cNvPr>
            <p:cNvGrpSpPr/>
            <p:nvPr/>
          </p:nvGrpSpPr>
          <p:grpSpPr>
            <a:xfrm>
              <a:off x="11325415" y="762701"/>
              <a:ext cx="182192" cy="634674"/>
              <a:chOff x="2121762" y="2323619"/>
              <a:chExt cx="200378" cy="825210"/>
            </a:xfrm>
          </p:grpSpPr>
          <p:sp>
            <p:nvSpPr>
              <p:cNvPr id="21" name="Isosceles Triangle 20">
                <a:extLst>
                  <a:ext uri="{FF2B5EF4-FFF2-40B4-BE49-F238E27FC236}">
                    <a16:creationId xmlns:a16="http://schemas.microsoft.com/office/drawing/2014/main" id="{0A9B2B68-4B45-E6C9-5AE5-9066163A9C64}"/>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2" name="Rectangle 21">
                <a:extLst>
                  <a:ext uri="{FF2B5EF4-FFF2-40B4-BE49-F238E27FC236}">
                    <a16:creationId xmlns:a16="http://schemas.microsoft.com/office/drawing/2014/main" id="{649667BB-12E4-D58D-494F-2D204D9143FE}"/>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3" name="Speech Bubble: Rectangle with Corners Rounded 2">
            <a:extLst>
              <a:ext uri="{FF2B5EF4-FFF2-40B4-BE49-F238E27FC236}">
                <a16:creationId xmlns:a16="http://schemas.microsoft.com/office/drawing/2014/main" id="{D4CA3514-D0C6-41D3-91EA-50BA48DCF3BC}"/>
              </a:ext>
            </a:extLst>
          </p:cNvPr>
          <p:cNvSpPr/>
          <p:nvPr/>
        </p:nvSpPr>
        <p:spPr>
          <a:xfrm>
            <a:off x="1384531" y="2419405"/>
            <a:ext cx="2821709" cy="2611120"/>
          </a:xfrm>
          <a:prstGeom prst="wedgeRoundRectCallout">
            <a:avLst>
              <a:gd name="adj1" fmla="val -62814"/>
              <a:gd name="adj2" fmla="val -19017"/>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GB" sz="2400" dirty="0">
                <a:solidFill>
                  <a:schemeClr val="tx1"/>
                </a:solidFill>
                <a:latin typeface="Arial" panose="020B0604020202020204" pitchFamily="34" charset="0"/>
                <a:ea typeface="Calibri" panose="020F0502020204030204" pitchFamily="34" charset="0"/>
                <a:cs typeface="Arial" panose="020B0604020202020204" pitchFamily="34" charset="0"/>
              </a:rPr>
              <a:t>Révision des objectifs d'apprentissage</a:t>
            </a:r>
            <a:endParaRPr lang="en-US" sz="2400" dirty="0">
              <a:solidFill>
                <a:schemeClr val="tx1"/>
              </a:solidFill>
              <a:latin typeface="Arial" panose="020B0604020202020204" pitchFamily="34" charset="0"/>
              <a:ea typeface="Calibri" panose="020F0502020204030204" pitchFamily="34" charset="0"/>
              <a:cs typeface="Arial" panose="020B0604020202020204" pitchFamily="34" charset="0"/>
            </a:endParaRPr>
          </a:p>
        </p:txBody>
      </p:sp>
      <p:sp>
        <p:nvSpPr>
          <p:cNvPr id="4" name="Speech Bubble: Rectangle with Corners Rounded 3">
            <a:extLst>
              <a:ext uri="{FF2B5EF4-FFF2-40B4-BE49-F238E27FC236}">
                <a16:creationId xmlns:a16="http://schemas.microsoft.com/office/drawing/2014/main" id="{0F17CD53-0AB1-D010-15A7-9873F16B2081}"/>
              </a:ext>
            </a:extLst>
          </p:cNvPr>
          <p:cNvSpPr/>
          <p:nvPr/>
        </p:nvSpPr>
        <p:spPr>
          <a:xfrm>
            <a:off x="4828771" y="2419405"/>
            <a:ext cx="2821709" cy="2611120"/>
          </a:xfrm>
          <a:prstGeom prst="wedgeRoundRectCallout">
            <a:avLst>
              <a:gd name="adj1" fmla="val -19246"/>
              <a:gd name="adj2" fmla="val 59595"/>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a:solidFill>
                  <a:schemeClr val="tx1"/>
                </a:solidFill>
                <a:latin typeface="Arial" panose="020B0604020202020204" pitchFamily="34" charset="0"/>
                <a:ea typeface="Calibri" panose="020F0502020204030204" pitchFamily="34" charset="0"/>
                <a:cs typeface="Arial" panose="020B0604020202020204" pitchFamily="34" charset="0"/>
              </a:rPr>
              <a:t>Réflexion et retour d'information</a:t>
            </a:r>
          </a:p>
        </p:txBody>
      </p:sp>
      <p:sp>
        <p:nvSpPr>
          <p:cNvPr id="5" name="Speech Bubble: Rectangle with Corners Rounded 4">
            <a:extLst>
              <a:ext uri="{FF2B5EF4-FFF2-40B4-BE49-F238E27FC236}">
                <a16:creationId xmlns:a16="http://schemas.microsoft.com/office/drawing/2014/main" id="{F65F3F8F-60E0-E69C-69EB-1A891B571A11}"/>
              </a:ext>
            </a:extLst>
          </p:cNvPr>
          <p:cNvSpPr/>
          <p:nvPr/>
        </p:nvSpPr>
        <p:spPr>
          <a:xfrm>
            <a:off x="8273011" y="2419405"/>
            <a:ext cx="2821709" cy="2611120"/>
          </a:xfrm>
          <a:prstGeom prst="wedgeRoundRectCallout">
            <a:avLst>
              <a:gd name="adj1" fmla="val 59608"/>
              <a:gd name="adj2" fmla="val -20186"/>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err="1">
                <a:solidFill>
                  <a:schemeClr val="tx1"/>
                </a:solidFill>
                <a:effectLst/>
                <a:latin typeface="Arial" panose="020B0604020202020204" pitchFamily="34" charset="0"/>
                <a:ea typeface="Calibri" panose="020F0502020204030204" pitchFamily="34" charset="0"/>
                <a:cs typeface="Arial" panose="020B0604020202020204" pitchFamily="34" charset="0"/>
              </a:rPr>
              <a:t>Clôture</a:t>
            </a:r>
            <a:endPar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21736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2E6C4BA5-A6FF-3072-522F-AA2E86FC5C07}"/>
              </a:ext>
            </a:extLst>
          </p:cNvPr>
          <p:cNvSpPr/>
          <p:nvPr/>
        </p:nvSpPr>
        <p:spPr>
          <a:xfrm>
            <a:off x="5473056" y="4791289"/>
            <a:ext cx="3865816" cy="5394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Rectangle 19">
            <a:extLst>
              <a:ext uri="{FF2B5EF4-FFF2-40B4-BE49-F238E27FC236}">
                <a16:creationId xmlns:a16="http://schemas.microsoft.com/office/drawing/2014/main" id="{3C55CC14-79F0-D65D-3725-0DA95AECB3E2}"/>
              </a:ext>
            </a:extLst>
          </p:cNvPr>
          <p:cNvSpPr/>
          <p:nvPr/>
        </p:nvSpPr>
        <p:spPr>
          <a:xfrm>
            <a:off x="5488047" y="4377485"/>
            <a:ext cx="1257528" cy="541809"/>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Rectangle 18">
            <a:extLst>
              <a:ext uri="{FF2B5EF4-FFF2-40B4-BE49-F238E27FC236}">
                <a16:creationId xmlns:a16="http://schemas.microsoft.com/office/drawing/2014/main" id="{CF258619-BE0C-2428-7C28-42BDCA5D9678}"/>
              </a:ext>
            </a:extLst>
          </p:cNvPr>
          <p:cNvSpPr/>
          <p:nvPr/>
        </p:nvSpPr>
        <p:spPr>
          <a:xfrm>
            <a:off x="5473056" y="3915729"/>
            <a:ext cx="3865816" cy="545105"/>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2" name="Rectangle 91">
            <a:extLst>
              <a:ext uri="{FF2B5EF4-FFF2-40B4-BE49-F238E27FC236}">
                <a16:creationId xmlns:a16="http://schemas.microsoft.com/office/drawing/2014/main" id="{73AD2D9D-5FBA-471F-AB42-171C8E752166}"/>
              </a:ext>
            </a:extLst>
          </p:cNvPr>
          <p:cNvSpPr/>
          <p:nvPr/>
        </p:nvSpPr>
        <p:spPr>
          <a:xfrm>
            <a:off x="7585023" y="3457269"/>
            <a:ext cx="1920235" cy="545105"/>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Title 3">
            <a:extLst>
              <a:ext uri="{FF2B5EF4-FFF2-40B4-BE49-F238E27FC236}">
                <a16:creationId xmlns:a16="http://schemas.microsoft.com/office/drawing/2014/main" id="{BA17EAA9-0757-4E70-857A-CCB621E253F9}"/>
              </a:ext>
            </a:extLst>
          </p:cNvPr>
          <p:cNvSpPr>
            <a:spLocks noGrp="1"/>
          </p:cNvSpPr>
          <p:nvPr>
            <p:ph type="title"/>
          </p:nvPr>
        </p:nvSpPr>
        <p:spPr>
          <a:xfrm>
            <a:off x="1661965" y="3099692"/>
            <a:ext cx="2808067" cy="562168"/>
          </a:xfrm>
        </p:spPr>
        <p:txBody>
          <a:bodyPr/>
          <a:lstStyle/>
          <a:p>
            <a:r>
              <a:rPr lang="en-CA" dirty="0"/>
              <a:t>Objectif du module</a:t>
            </a:r>
          </a:p>
        </p:txBody>
      </p:sp>
      <p:sp>
        <p:nvSpPr>
          <p:cNvPr id="11" name="TextBox 10">
            <a:extLst>
              <a:ext uri="{FF2B5EF4-FFF2-40B4-BE49-F238E27FC236}">
                <a16:creationId xmlns:a16="http://schemas.microsoft.com/office/drawing/2014/main" id="{E24EEE1C-BE7F-4B6C-BA92-E8B3F36132B2}"/>
              </a:ext>
            </a:extLst>
          </p:cNvPr>
          <p:cNvSpPr txBox="1"/>
          <p:nvPr/>
        </p:nvSpPr>
        <p:spPr>
          <a:xfrm>
            <a:off x="5456572" y="1352291"/>
            <a:ext cx="4048686" cy="4401205"/>
          </a:xfrm>
          <a:prstGeom prst="rect">
            <a:avLst/>
          </a:prstGeom>
          <a:noFill/>
        </p:spPr>
        <p:txBody>
          <a:bodyPr wrap="square" lIns="91440" tIns="45720" rIns="91440" bIns="45720" anchor="t">
            <a:spAutoFit/>
          </a:bodyPr>
          <a:lstStyle/>
          <a:p>
            <a:pPr marL="0" indent="0">
              <a:buNone/>
            </a:pPr>
            <a:r>
              <a:rPr lang="en-US" sz="28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Donner aux participants les connaissances et les compétences nécessaires pour </a:t>
            </a:r>
            <a:r>
              <a:rPr lang="en-US" sz="2800" b="1" dirty="0">
                <a:solidFill>
                  <a:schemeClr val="bg1"/>
                </a:solidFill>
                <a:latin typeface="Arial" panose="020B0604020202020204" pitchFamily="34" charset="0"/>
                <a:ea typeface="Calibri" panose="020F0502020204030204" pitchFamily="34" charset="0"/>
                <a:cs typeface="Arial" panose="020B0604020202020204" pitchFamily="34" charset="0"/>
              </a:rPr>
              <a:t>adopter </a:t>
            </a:r>
            <a:r>
              <a:rPr lang="en-US" sz="28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une approche de renforcement de la famille tout au long du processus de gestion de </a:t>
            </a:r>
            <a:r>
              <a:rPr lang="en-US" sz="2800" b="1"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cas</a:t>
            </a:r>
            <a:r>
              <a:rPr lang="en-US" sz="28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p>
        </p:txBody>
      </p:sp>
      <p:grpSp>
        <p:nvGrpSpPr>
          <p:cNvPr id="2" name="Group 1">
            <a:extLst>
              <a:ext uri="{FF2B5EF4-FFF2-40B4-BE49-F238E27FC236}">
                <a16:creationId xmlns:a16="http://schemas.microsoft.com/office/drawing/2014/main" id="{9FF67C99-9CA4-D73F-F06D-28F01544EFB7}"/>
              </a:ext>
            </a:extLst>
          </p:cNvPr>
          <p:cNvGrpSpPr/>
          <p:nvPr/>
        </p:nvGrpSpPr>
        <p:grpSpPr>
          <a:xfrm>
            <a:off x="10258425" y="5039832"/>
            <a:ext cx="1414997" cy="1106818"/>
            <a:chOff x="7782406" y="2711084"/>
            <a:chExt cx="2129028" cy="1665337"/>
          </a:xfrm>
        </p:grpSpPr>
        <p:grpSp>
          <p:nvGrpSpPr>
            <p:cNvPr id="3" name="Group 2">
              <a:extLst>
                <a:ext uri="{FF2B5EF4-FFF2-40B4-BE49-F238E27FC236}">
                  <a16:creationId xmlns:a16="http://schemas.microsoft.com/office/drawing/2014/main" id="{8AC281A2-7FD8-F93C-9DA2-0D1064C65879}"/>
                </a:ext>
              </a:extLst>
            </p:cNvPr>
            <p:cNvGrpSpPr/>
            <p:nvPr/>
          </p:nvGrpSpPr>
          <p:grpSpPr>
            <a:xfrm>
              <a:off x="7782406" y="3249833"/>
              <a:ext cx="437746" cy="1126588"/>
              <a:chOff x="7856248" y="2409742"/>
              <a:chExt cx="1359139" cy="3497898"/>
            </a:xfrm>
          </p:grpSpPr>
          <p:sp>
            <p:nvSpPr>
              <p:cNvPr id="15" name="Round Same Side Corner Rectangle 23">
                <a:extLst>
                  <a:ext uri="{FF2B5EF4-FFF2-40B4-BE49-F238E27FC236}">
                    <a16:creationId xmlns:a16="http://schemas.microsoft.com/office/drawing/2014/main" id="{524D1A10-AA44-5372-7B8E-2B0B36C17EA0}"/>
                  </a:ext>
                </a:extLst>
              </p:cNvPr>
              <p:cNvSpPr/>
              <p:nvPr/>
            </p:nvSpPr>
            <p:spPr>
              <a:xfrm>
                <a:off x="7866215" y="4002301"/>
                <a:ext cx="1343863" cy="1905339"/>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Oval 15">
                <a:extLst>
                  <a:ext uri="{FF2B5EF4-FFF2-40B4-BE49-F238E27FC236}">
                    <a16:creationId xmlns:a16="http://schemas.microsoft.com/office/drawing/2014/main" id="{59FF4545-D7E4-526F-9198-272D96902561}"/>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5" name="Group 4">
              <a:extLst>
                <a:ext uri="{FF2B5EF4-FFF2-40B4-BE49-F238E27FC236}">
                  <a16:creationId xmlns:a16="http://schemas.microsoft.com/office/drawing/2014/main" id="{EBAE5156-F8AF-7351-8F34-BAFC27D1E8BF}"/>
                </a:ext>
              </a:extLst>
            </p:cNvPr>
            <p:cNvGrpSpPr/>
            <p:nvPr/>
          </p:nvGrpSpPr>
          <p:grpSpPr>
            <a:xfrm>
              <a:off x="8356147" y="3116198"/>
              <a:ext cx="437746" cy="1260223"/>
              <a:chOff x="7856248" y="2409742"/>
              <a:chExt cx="1359139" cy="3912816"/>
            </a:xfrm>
          </p:grpSpPr>
          <p:sp>
            <p:nvSpPr>
              <p:cNvPr id="13" name="Round Same Side Corner Rectangle 23">
                <a:extLst>
                  <a:ext uri="{FF2B5EF4-FFF2-40B4-BE49-F238E27FC236}">
                    <a16:creationId xmlns:a16="http://schemas.microsoft.com/office/drawing/2014/main" id="{68D06C21-3D07-7F38-7164-017329BAC46C}"/>
                  </a:ext>
                </a:extLst>
              </p:cNvPr>
              <p:cNvSpPr/>
              <p:nvPr/>
            </p:nvSpPr>
            <p:spPr>
              <a:xfrm>
                <a:off x="7866215" y="4002302"/>
                <a:ext cx="1343863" cy="2320256"/>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Oval 13">
                <a:extLst>
                  <a:ext uri="{FF2B5EF4-FFF2-40B4-BE49-F238E27FC236}">
                    <a16:creationId xmlns:a16="http://schemas.microsoft.com/office/drawing/2014/main" id="{D8DEDCAC-3A34-15D9-6824-17E6ADF54321}"/>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6" name="Group 5">
              <a:extLst>
                <a:ext uri="{FF2B5EF4-FFF2-40B4-BE49-F238E27FC236}">
                  <a16:creationId xmlns:a16="http://schemas.microsoft.com/office/drawing/2014/main" id="{AC38B3A9-DEEA-5FE7-2BB6-67AE7340279D}"/>
                </a:ext>
              </a:extLst>
            </p:cNvPr>
            <p:cNvGrpSpPr/>
            <p:nvPr/>
          </p:nvGrpSpPr>
          <p:grpSpPr>
            <a:xfrm>
              <a:off x="8924230" y="2931003"/>
              <a:ext cx="437746" cy="1445418"/>
              <a:chOff x="7856248" y="2409742"/>
              <a:chExt cx="1359139" cy="4487820"/>
            </a:xfrm>
          </p:grpSpPr>
          <p:sp>
            <p:nvSpPr>
              <p:cNvPr id="10" name="Round Same Side Corner Rectangle 23">
                <a:extLst>
                  <a:ext uri="{FF2B5EF4-FFF2-40B4-BE49-F238E27FC236}">
                    <a16:creationId xmlns:a16="http://schemas.microsoft.com/office/drawing/2014/main" id="{51107A8F-12B1-B91A-D5FD-F438346B3ED0}"/>
                  </a:ext>
                </a:extLst>
              </p:cNvPr>
              <p:cNvSpPr/>
              <p:nvPr/>
            </p:nvSpPr>
            <p:spPr>
              <a:xfrm>
                <a:off x="7866215" y="4002302"/>
                <a:ext cx="1343863" cy="2895260"/>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Oval 11">
                <a:extLst>
                  <a:ext uri="{FF2B5EF4-FFF2-40B4-BE49-F238E27FC236}">
                    <a16:creationId xmlns:a16="http://schemas.microsoft.com/office/drawing/2014/main" id="{4C314EA8-4E48-64EE-9B7B-60A212F8D704}"/>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7" name="Group 6">
              <a:extLst>
                <a:ext uri="{FF2B5EF4-FFF2-40B4-BE49-F238E27FC236}">
                  <a16:creationId xmlns:a16="http://schemas.microsoft.com/office/drawing/2014/main" id="{8F8327EA-2F53-A9B0-03B3-0A6CF69E6A0F}"/>
                </a:ext>
              </a:extLst>
            </p:cNvPr>
            <p:cNvGrpSpPr/>
            <p:nvPr/>
          </p:nvGrpSpPr>
          <p:grpSpPr>
            <a:xfrm>
              <a:off x="9473688" y="2711084"/>
              <a:ext cx="437746" cy="1665337"/>
              <a:chOff x="7856248" y="2409742"/>
              <a:chExt cx="1359139" cy="5170638"/>
            </a:xfrm>
          </p:grpSpPr>
          <p:sp>
            <p:nvSpPr>
              <p:cNvPr id="8" name="Round Same Side Corner Rectangle 23">
                <a:extLst>
                  <a:ext uri="{FF2B5EF4-FFF2-40B4-BE49-F238E27FC236}">
                    <a16:creationId xmlns:a16="http://schemas.microsoft.com/office/drawing/2014/main" id="{8E7FB623-03B2-FA75-166B-D76861D6E609}"/>
                  </a:ext>
                </a:extLst>
              </p:cNvPr>
              <p:cNvSpPr/>
              <p:nvPr/>
            </p:nvSpPr>
            <p:spPr>
              <a:xfrm>
                <a:off x="7866215" y="4002302"/>
                <a:ext cx="1343863" cy="3578078"/>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Oval 8">
                <a:extLst>
                  <a:ext uri="{FF2B5EF4-FFF2-40B4-BE49-F238E27FC236}">
                    <a16:creationId xmlns:a16="http://schemas.microsoft.com/office/drawing/2014/main" id="{A31968F4-0C89-3449-5E41-24A9D642C313}"/>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39911184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1F5A7A33-2FD4-47B8-9BFB-7E6E4EA30D87}"/>
              </a:ext>
            </a:extLst>
          </p:cNvPr>
          <p:cNvCxnSpPr>
            <a:cxnSpLocks/>
            <a:stCxn id="2" idx="1"/>
            <a:endCxn id="6" idx="4"/>
          </p:cNvCxnSpPr>
          <p:nvPr/>
        </p:nvCxnSpPr>
        <p:spPr>
          <a:xfrm flipH="1">
            <a:off x="7712971" y="938247"/>
            <a:ext cx="2495" cy="5067502"/>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E24EEE1C-BE7F-4B6C-BA92-E8B3F36132B2}"/>
              </a:ext>
            </a:extLst>
          </p:cNvPr>
          <p:cNvSpPr txBox="1"/>
          <p:nvPr/>
        </p:nvSpPr>
        <p:spPr>
          <a:xfrm>
            <a:off x="8132475" y="1387015"/>
            <a:ext cx="3465293" cy="1200329"/>
          </a:xfrm>
          <a:prstGeom prst="rect">
            <a:avLst/>
          </a:prstGeom>
          <a:noFill/>
        </p:spPr>
        <p:txBody>
          <a:bodyPr wrap="square">
            <a:spAutoFit/>
          </a:bodyPr>
          <a:lstStyle/>
          <a:p>
            <a:pPr marL="0" indent="0">
              <a:buNone/>
            </a:pPr>
            <a:r>
              <a:rPr lang="en-GB" b="1" dirty="0">
                <a:solidFill>
                  <a:schemeClr val="bg1"/>
                </a:solidFill>
                <a:latin typeface="Arial" panose="020B0604020202020204" pitchFamily="34" charset="0"/>
                <a:ea typeface="Calibri" panose="020F0502020204030204" pitchFamily="34" charset="0"/>
                <a:cs typeface="Arial" panose="020B0604020202020204" pitchFamily="34" charset="0"/>
              </a:rPr>
              <a:t>Impliquer les familles et les aidants dans la gestion des </a:t>
            </a:r>
            <a:r>
              <a:rPr lang="en-GB" b="1" dirty="0" err="1">
                <a:solidFill>
                  <a:schemeClr val="bg1"/>
                </a:solidFill>
                <a:latin typeface="Arial" panose="020B0604020202020204" pitchFamily="34" charset="0"/>
                <a:ea typeface="Calibri" panose="020F0502020204030204" pitchFamily="34" charset="0"/>
                <a:cs typeface="Arial" panose="020B0604020202020204" pitchFamily="34" charset="0"/>
              </a:rPr>
              <a:t>cas</a:t>
            </a:r>
            <a:endParaRPr lang="en-US" b="1" dirty="0">
              <a:solidFill>
                <a:schemeClr val="bg1"/>
              </a:solidFill>
              <a:latin typeface="Arial" panose="020B0604020202020204" pitchFamily="34" charset="0"/>
              <a:ea typeface="Calibri" panose="020F0502020204030204" pitchFamily="34" charset="0"/>
              <a:cs typeface="Arial" panose="020B0604020202020204" pitchFamily="34" charset="0"/>
            </a:endParaRPr>
          </a:p>
          <a:p>
            <a:pPr marL="0" indent="0">
              <a:buNone/>
            </a:pPr>
            <a:r>
              <a:rPr lang="en-US" i="1" dirty="0">
                <a:solidFill>
                  <a:schemeClr val="bg1"/>
                </a:solidFill>
                <a:effectLst/>
                <a:latin typeface="Arial" panose="020B0604020202020204" pitchFamily="34" charset="0"/>
                <a:ea typeface="Calibri" panose="020F0502020204030204" pitchFamily="34" charset="0"/>
                <a:cs typeface="Arial" panose="020B0604020202020204" pitchFamily="34" charset="0"/>
              </a:rPr>
              <a:t>1 heure 30 minutes </a:t>
            </a:r>
          </a:p>
        </p:txBody>
      </p:sp>
      <p:sp>
        <p:nvSpPr>
          <p:cNvPr id="16" name="TextBox 15">
            <a:extLst>
              <a:ext uri="{FF2B5EF4-FFF2-40B4-BE49-F238E27FC236}">
                <a16:creationId xmlns:a16="http://schemas.microsoft.com/office/drawing/2014/main" id="{BBFB386E-6551-4A1A-A6BB-9382E7E7FF5C}"/>
              </a:ext>
            </a:extLst>
          </p:cNvPr>
          <p:cNvSpPr txBox="1"/>
          <p:nvPr/>
        </p:nvSpPr>
        <p:spPr>
          <a:xfrm>
            <a:off x="8132475" y="2871833"/>
            <a:ext cx="3465292" cy="1200329"/>
          </a:xfrm>
          <a:prstGeom prst="rect">
            <a:avLst/>
          </a:prstGeom>
          <a:noFill/>
        </p:spPr>
        <p:txBody>
          <a:bodyPr wrap="square">
            <a:spAutoFit/>
          </a:bodyPr>
          <a:lstStyle/>
          <a:p>
            <a:pPr marL="0" indent="0">
              <a:buNone/>
            </a:pPr>
            <a:r>
              <a:rPr lang="en-GB" b="1" dirty="0">
                <a:solidFill>
                  <a:schemeClr val="bg1"/>
                </a:solidFill>
                <a:latin typeface="Arial" panose="020B0604020202020204" pitchFamily="34" charset="0"/>
                <a:ea typeface="Calibri" panose="020F0502020204030204" pitchFamily="34" charset="0"/>
                <a:cs typeface="Arial" panose="020B0604020202020204" pitchFamily="34" charset="0"/>
              </a:rPr>
              <a:t>Renforcement de la famille tout au long du processus de gestion du </a:t>
            </a:r>
            <a:r>
              <a:rPr lang="en-GB" b="1" dirty="0" err="1">
                <a:solidFill>
                  <a:schemeClr val="bg1"/>
                </a:solidFill>
                <a:latin typeface="Arial" panose="020B0604020202020204" pitchFamily="34" charset="0"/>
                <a:ea typeface="Calibri" panose="020F0502020204030204" pitchFamily="34" charset="0"/>
                <a:cs typeface="Arial" panose="020B0604020202020204" pitchFamily="34" charset="0"/>
              </a:rPr>
              <a:t>cas</a:t>
            </a:r>
            <a:endParaRPr lang="en-US" b="1" dirty="0">
              <a:solidFill>
                <a:schemeClr val="bg1"/>
              </a:solidFill>
              <a:latin typeface="Arial" panose="020B0604020202020204" pitchFamily="34" charset="0"/>
              <a:ea typeface="Calibri" panose="020F0502020204030204" pitchFamily="34" charset="0"/>
              <a:cs typeface="Arial" panose="020B0604020202020204" pitchFamily="34" charset="0"/>
            </a:endParaRPr>
          </a:p>
          <a:p>
            <a:r>
              <a:rPr lang="en-US" i="1" dirty="0">
                <a:solidFill>
                  <a:schemeClr val="bg1"/>
                </a:solidFill>
                <a:effectLst/>
                <a:latin typeface="Arial" panose="020B0604020202020204" pitchFamily="34" charset="0"/>
                <a:ea typeface="Calibri" panose="020F0502020204030204" pitchFamily="34" charset="0"/>
                <a:cs typeface="Arial" panose="020B0604020202020204" pitchFamily="34" charset="0"/>
              </a:rPr>
              <a:t>1 heure 15 minutes </a:t>
            </a:r>
          </a:p>
        </p:txBody>
      </p:sp>
      <p:sp>
        <p:nvSpPr>
          <p:cNvPr id="18" name="TextBox 17">
            <a:extLst>
              <a:ext uri="{FF2B5EF4-FFF2-40B4-BE49-F238E27FC236}">
                <a16:creationId xmlns:a16="http://schemas.microsoft.com/office/drawing/2014/main" id="{176BB8F9-C123-4183-92A9-C60157A708DC}"/>
              </a:ext>
            </a:extLst>
          </p:cNvPr>
          <p:cNvSpPr txBox="1"/>
          <p:nvPr/>
        </p:nvSpPr>
        <p:spPr>
          <a:xfrm>
            <a:off x="8132474" y="4441648"/>
            <a:ext cx="3465291" cy="923330"/>
          </a:xfrm>
          <a:prstGeom prst="rect">
            <a:avLst/>
          </a:prstGeom>
          <a:noFill/>
        </p:spPr>
        <p:txBody>
          <a:bodyPr wrap="square">
            <a:spAutoFit/>
          </a:bodyPr>
          <a:lstStyle/>
          <a:p>
            <a:pPr marL="0" indent="0">
              <a:buNone/>
            </a:pPr>
            <a:r>
              <a:rPr lang="en-GB" b="1" dirty="0">
                <a:solidFill>
                  <a:schemeClr val="bg1"/>
                </a:solidFill>
                <a:latin typeface="Arial" panose="020B0604020202020204" pitchFamily="34" charset="0"/>
                <a:ea typeface="Calibri" panose="020F0502020204030204" pitchFamily="34" charset="0"/>
                <a:cs typeface="Arial" panose="020B0604020202020204" pitchFamily="34" charset="0"/>
              </a:rPr>
              <a:t>Séparation et renforcement des familles</a:t>
            </a:r>
            <a:endParaRPr lang="en-US" b="1" dirty="0">
              <a:solidFill>
                <a:schemeClr val="bg1"/>
              </a:solidFill>
              <a:latin typeface="Arial" panose="020B0604020202020204" pitchFamily="34" charset="0"/>
              <a:ea typeface="Calibri" panose="020F0502020204030204" pitchFamily="34" charset="0"/>
              <a:cs typeface="Arial" panose="020B0604020202020204" pitchFamily="34" charset="0"/>
            </a:endParaRPr>
          </a:p>
          <a:p>
            <a:pPr marL="0" indent="0">
              <a:buNone/>
            </a:pPr>
            <a:r>
              <a:rPr lang="en-US" i="1" dirty="0">
                <a:solidFill>
                  <a:schemeClr val="bg1"/>
                </a:solidFill>
                <a:effectLst/>
                <a:latin typeface="Arial" panose="020B0604020202020204" pitchFamily="34" charset="0"/>
                <a:ea typeface="Calibri" panose="020F0502020204030204" pitchFamily="34" charset="0"/>
                <a:cs typeface="Arial" panose="020B0604020202020204" pitchFamily="34" charset="0"/>
              </a:rPr>
              <a:t>1 heure 30 minutes </a:t>
            </a:r>
          </a:p>
        </p:txBody>
      </p:sp>
      <p:sp>
        <p:nvSpPr>
          <p:cNvPr id="28" name="Hexagon 27">
            <a:extLst>
              <a:ext uri="{FF2B5EF4-FFF2-40B4-BE49-F238E27FC236}">
                <a16:creationId xmlns:a16="http://schemas.microsoft.com/office/drawing/2014/main" id="{BA5B85DC-E1FF-4A6D-8A92-F746BD9463B7}"/>
              </a:ext>
            </a:extLst>
          </p:cNvPr>
          <p:cNvSpPr/>
          <p:nvPr/>
        </p:nvSpPr>
        <p:spPr>
          <a:xfrm rot="1782986">
            <a:off x="7546421" y="1976835"/>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0" name="Hexagon 29">
            <a:extLst>
              <a:ext uri="{FF2B5EF4-FFF2-40B4-BE49-F238E27FC236}">
                <a16:creationId xmlns:a16="http://schemas.microsoft.com/office/drawing/2014/main" id="{23D8AA94-FFBD-4F15-A021-C7F67B4A9317}"/>
              </a:ext>
            </a:extLst>
          </p:cNvPr>
          <p:cNvSpPr/>
          <p:nvPr/>
        </p:nvSpPr>
        <p:spPr>
          <a:xfrm rot="1782986">
            <a:off x="7546421" y="3327345"/>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3" name="Hexagon 32">
            <a:extLst>
              <a:ext uri="{FF2B5EF4-FFF2-40B4-BE49-F238E27FC236}">
                <a16:creationId xmlns:a16="http://schemas.microsoft.com/office/drawing/2014/main" id="{7FB9D514-CF6E-41F3-A7D1-DE079B808ACA}"/>
              </a:ext>
            </a:extLst>
          </p:cNvPr>
          <p:cNvSpPr/>
          <p:nvPr/>
        </p:nvSpPr>
        <p:spPr>
          <a:xfrm rot="1782986">
            <a:off x="7546421" y="4677855"/>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0" name="Title 9">
            <a:extLst>
              <a:ext uri="{FF2B5EF4-FFF2-40B4-BE49-F238E27FC236}">
                <a16:creationId xmlns:a16="http://schemas.microsoft.com/office/drawing/2014/main" id="{C9F12A12-33F9-440D-9B94-7A07623AD3C3}"/>
              </a:ext>
            </a:extLst>
          </p:cNvPr>
          <p:cNvSpPr>
            <a:spLocks noGrp="1"/>
          </p:cNvSpPr>
          <p:nvPr>
            <p:ph type="title"/>
          </p:nvPr>
        </p:nvSpPr>
        <p:spPr>
          <a:xfrm>
            <a:off x="1028453" y="3198461"/>
            <a:ext cx="4015311" cy="562168"/>
          </a:xfrm>
        </p:spPr>
        <p:txBody>
          <a:bodyPr/>
          <a:lstStyle/>
          <a:p>
            <a:r>
              <a:rPr lang="en-CA" dirty="0"/>
              <a:t>Ordre du jour</a:t>
            </a:r>
          </a:p>
        </p:txBody>
      </p:sp>
      <p:sp>
        <p:nvSpPr>
          <p:cNvPr id="2" name="Hexagon 1">
            <a:extLst>
              <a:ext uri="{FF2B5EF4-FFF2-40B4-BE49-F238E27FC236}">
                <a16:creationId xmlns:a16="http://schemas.microsoft.com/office/drawing/2014/main" id="{56E791AC-DAF7-4603-14ED-C04C1FED307C}"/>
              </a:ext>
            </a:extLst>
          </p:cNvPr>
          <p:cNvSpPr/>
          <p:nvPr/>
        </p:nvSpPr>
        <p:spPr>
          <a:xfrm rot="1782986">
            <a:off x="7546421" y="626325"/>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963D1575-FCAB-A99B-83F0-13B0706BD6B7}"/>
              </a:ext>
            </a:extLst>
          </p:cNvPr>
          <p:cNvSpPr txBox="1"/>
          <p:nvPr/>
        </p:nvSpPr>
        <p:spPr>
          <a:xfrm>
            <a:off x="8132475" y="431064"/>
            <a:ext cx="3465293" cy="646331"/>
          </a:xfrm>
          <a:prstGeom prst="rect">
            <a:avLst/>
          </a:prstGeom>
          <a:noFill/>
        </p:spPr>
        <p:txBody>
          <a:bodyPr wrap="square">
            <a:spAutoFit/>
          </a:bodyPr>
          <a:lstStyle/>
          <a:p>
            <a:pPr marL="0" indent="0">
              <a:buNone/>
            </a:pPr>
            <a:r>
              <a:rPr lang="en-GB" b="1" dirty="0">
                <a:solidFill>
                  <a:schemeClr val="bg1"/>
                </a:solidFill>
                <a:latin typeface="Arial" panose="020B0604020202020204" pitchFamily="34" charset="0"/>
                <a:ea typeface="Calibri" panose="020F0502020204030204" pitchFamily="34" charset="0"/>
                <a:cs typeface="Arial" panose="020B0604020202020204" pitchFamily="34" charset="0"/>
              </a:rPr>
              <a:t>Ouverture du module</a:t>
            </a:r>
            <a:endParaRPr lang="en-US" b="1" dirty="0">
              <a:solidFill>
                <a:schemeClr val="bg1"/>
              </a:solidFill>
              <a:latin typeface="Arial" panose="020B0604020202020204" pitchFamily="34" charset="0"/>
              <a:ea typeface="Calibri" panose="020F0502020204030204" pitchFamily="34" charset="0"/>
              <a:cs typeface="Arial" panose="020B0604020202020204" pitchFamily="34" charset="0"/>
            </a:endParaRPr>
          </a:p>
          <a:p>
            <a:pPr marL="0" indent="0">
              <a:buNone/>
            </a:pPr>
            <a:r>
              <a:rPr lang="en-US" i="1" dirty="0">
                <a:solidFill>
                  <a:schemeClr val="bg1"/>
                </a:solidFill>
                <a:effectLst/>
                <a:latin typeface="Arial" panose="020B0604020202020204" pitchFamily="34" charset="0"/>
                <a:ea typeface="Calibri" panose="020F0502020204030204" pitchFamily="34" charset="0"/>
                <a:cs typeface="Arial" panose="020B0604020202020204" pitchFamily="34" charset="0"/>
              </a:rPr>
              <a:t>15 minutes </a:t>
            </a:r>
          </a:p>
        </p:txBody>
      </p:sp>
      <p:sp>
        <p:nvSpPr>
          <p:cNvPr id="5" name="TextBox 4">
            <a:extLst>
              <a:ext uri="{FF2B5EF4-FFF2-40B4-BE49-F238E27FC236}">
                <a16:creationId xmlns:a16="http://schemas.microsoft.com/office/drawing/2014/main" id="{4FE522C7-BAF3-8581-119B-F14F1B06217B}"/>
              </a:ext>
            </a:extLst>
          </p:cNvPr>
          <p:cNvSpPr txBox="1"/>
          <p:nvPr/>
        </p:nvSpPr>
        <p:spPr>
          <a:xfrm>
            <a:off x="8132474" y="5849852"/>
            <a:ext cx="3465293" cy="646331"/>
          </a:xfrm>
          <a:prstGeom prst="rect">
            <a:avLst/>
          </a:prstGeom>
          <a:noFill/>
        </p:spPr>
        <p:txBody>
          <a:bodyPr wrap="square">
            <a:spAutoFit/>
          </a:bodyPr>
          <a:lstStyle/>
          <a:p>
            <a:pPr marL="0" indent="0">
              <a:buNone/>
            </a:pPr>
            <a:r>
              <a:rPr lang="en-GB" b="1" dirty="0" err="1">
                <a:solidFill>
                  <a:schemeClr val="bg1"/>
                </a:solidFill>
                <a:latin typeface="Arial" panose="020B0604020202020204" pitchFamily="34" charset="0"/>
                <a:ea typeface="Calibri" panose="020F0502020204030204" pitchFamily="34" charset="0"/>
                <a:cs typeface="Arial" panose="020B0604020202020204" pitchFamily="34" charset="0"/>
              </a:rPr>
              <a:t>Clôture</a:t>
            </a:r>
            <a:r>
              <a:rPr lang="en-GB" b="1" dirty="0">
                <a:solidFill>
                  <a:schemeClr val="bg1"/>
                </a:solidFill>
                <a:latin typeface="Arial" panose="020B0604020202020204" pitchFamily="34" charset="0"/>
                <a:ea typeface="Calibri" panose="020F0502020204030204" pitchFamily="34" charset="0"/>
                <a:cs typeface="Arial" panose="020B0604020202020204" pitchFamily="34" charset="0"/>
              </a:rPr>
              <a:t> du module</a:t>
            </a:r>
            <a:endParaRPr lang="en-US" b="1" dirty="0">
              <a:solidFill>
                <a:schemeClr val="bg1"/>
              </a:solidFill>
              <a:latin typeface="Arial" panose="020B0604020202020204" pitchFamily="34" charset="0"/>
              <a:ea typeface="Calibri" panose="020F0502020204030204" pitchFamily="34" charset="0"/>
              <a:cs typeface="Arial" panose="020B0604020202020204" pitchFamily="34" charset="0"/>
            </a:endParaRPr>
          </a:p>
          <a:p>
            <a:pPr marL="0" indent="0">
              <a:buNone/>
            </a:pPr>
            <a:r>
              <a:rPr lang="en-US" i="1" dirty="0">
                <a:solidFill>
                  <a:schemeClr val="bg1"/>
                </a:solidFill>
                <a:effectLst/>
                <a:latin typeface="Arial" panose="020B0604020202020204" pitchFamily="34" charset="0"/>
                <a:ea typeface="Calibri" panose="020F0502020204030204" pitchFamily="34" charset="0"/>
                <a:cs typeface="Arial" panose="020B0604020202020204" pitchFamily="34" charset="0"/>
              </a:rPr>
              <a:t>15 minutes </a:t>
            </a:r>
          </a:p>
        </p:txBody>
      </p:sp>
      <p:sp>
        <p:nvSpPr>
          <p:cNvPr id="6" name="Hexagon 5">
            <a:extLst>
              <a:ext uri="{FF2B5EF4-FFF2-40B4-BE49-F238E27FC236}">
                <a16:creationId xmlns:a16="http://schemas.microsoft.com/office/drawing/2014/main" id="{078F54BB-D3E3-52BB-BFDC-A330A066608D}"/>
              </a:ext>
            </a:extLst>
          </p:cNvPr>
          <p:cNvSpPr/>
          <p:nvPr/>
        </p:nvSpPr>
        <p:spPr>
          <a:xfrm rot="1782986">
            <a:off x="7546421" y="6028365"/>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0556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34"/>
        <p:cNvGrpSpPr/>
        <p:nvPr/>
      </p:nvGrpSpPr>
      <p:grpSpPr>
        <a:xfrm>
          <a:off x="0" y="0"/>
          <a:ext cx="0" cy="0"/>
          <a:chOff x="0" y="0"/>
          <a:chExt cx="0" cy="0"/>
        </a:xfrm>
      </p:grpSpPr>
      <p:sp>
        <p:nvSpPr>
          <p:cNvPr id="335" name="Google Shape;335;p7"/>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n-GB" dirty="0">
                <a:latin typeface="Arial"/>
                <a:ea typeface="Arial"/>
                <a:cs typeface="Arial"/>
                <a:sym typeface="Arial"/>
              </a:rPr>
              <a:t>Objectifs d'apprentissage</a:t>
            </a:r>
            <a:endParaRPr dirty="0"/>
          </a:p>
        </p:txBody>
      </p:sp>
      <p:sp>
        <p:nvSpPr>
          <p:cNvPr id="336" name="Google Shape;336;p7"/>
          <p:cNvSpPr txBox="1"/>
          <p:nvPr/>
        </p:nvSpPr>
        <p:spPr>
          <a:xfrm>
            <a:off x="3304446" y="3429000"/>
            <a:ext cx="2923352" cy="1738897"/>
          </a:xfrm>
          <a:prstGeom prst="rect">
            <a:avLst/>
          </a:prstGeom>
          <a:noFill/>
          <a:ln>
            <a:noFill/>
          </a:ln>
        </p:spPr>
        <p:txBody>
          <a:bodyPr spcFirstLastPara="1" wrap="square" lIns="91425" tIns="45700" rIns="91425" bIns="45700" anchor="t" anchorCtr="0">
            <a:spAutoFit/>
          </a:bodyPr>
          <a:lstStyle/>
          <a:p>
            <a:pPr algn="ctr">
              <a:lnSpc>
                <a:spcPct val="107000"/>
              </a:lnSpc>
            </a:pPr>
            <a:r>
              <a:rPr lang="en-GB"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Décrire les méthodes de travail avec les familles à chaque étape du processus de gestion de cas </a:t>
            </a:r>
            <a:endParaRPr sz="1600" dirty="0">
              <a:latin typeface="Arial" panose="020B0604020202020204" pitchFamily="34" charset="0"/>
              <a:cs typeface="Arial" panose="020B0604020202020204" pitchFamily="34" charset="0"/>
            </a:endParaRPr>
          </a:p>
        </p:txBody>
      </p:sp>
      <p:sp>
        <p:nvSpPr>
          <p:cNvPr id="341" name="Google Shape;341;p7"/>
          <p:cNvSpPr txBox="1"/>
          <p:nvPr/>
        </p:nvSpPr>
        <p:spPr>
          <a:xfrm>
            <a:off x="603623" y="3429000"/>
            <a:ext cx="2530727" cy="1738897"/>
          </a:xfrm>
          <a:prstGeom prst="rect">
            <a:avLst/>
          </a:prstGeom>
          <a:noFill/>
          <a:ln>
            <a:noFill/>
          </a:ln>
        </p:spPr>
        <p:txBody>
          <a:bodyPr spcFirstLastPara="1" wrap="square" lIns="91425" tIns="45700" rIns="91425" bIns="45700" anchor="t" anchorCtr="0">
            <a:spAutoFit/>
          </a:bodyPr>
          <a:lstStyle/>
          <a:p>
            <a:pPr algn="ctr">
              <a:lnSpc>
                <a:spcPct val="107000"/>
              </a:lnSpc>
            </a:pPr>
            <a:r>
              <a:rPr lang="en-GB" sz="2000" dirty="0">
                <a:solidFill>
                  <a:schemeClr val="dk1"/>
                </a:solidFill>
                <a:latin typeface="Arial" panose="020B0604020202020204" pitchFamily="34" charset="0"/>
                <a:cs typeface="Arial" panose="020B0604020202020204" pitchFamily="34" charset="0"/>
                <a:sym typeface="Helvetica Neue"/>
              </a:rPr>
              <a:t>Expliquer les avantages de l'engagement des familles et des stratégies d'engagement des familles </a:t>
            </a:r>
            <a:endParaRPr sz="1600" dirty="0">
              <a:latin typeface="Arial" panose="020B0604020202020204" pitchFamily="34" charset="0"/>
              <a:cs typeface="Arial" panose="020B0604020202020204" pitchFamily="34" charset="0"/>
            </a:endParaRPr>
          </a:p>
        </p:txBody>
      </p:sp>
      <p:sp>
        <p:nvSpPr>
          <p:cNvPr id="342" name="Google Shape;342;p7"/>
          <p:cNvSpPr txBox="1"/>
          <p:nvPr/>
        </p:nvSpPr>
        <p:spPr>
          <a:xfrm>
            <a:off x="6397893" y="3429000"/>
            <a:ext cx="2659759" cy="2726860"/>
          </a:xfrm>
          <a:prstGeom prst="rect">
            <a:avLst/>
          </a:prstGeom>
          <a:noFill/>
          <a:ln>
            <a:noFill/>
          </a:ln>
        </p:spPr>
        <p:txBody>
          <a:bodyPr spcFirstLastPara="1" wrap="square" lIns="91425" tIns="45700" rIns="91425" bIns="45700" anchor="t" anchorCtr="0">
            <a:spAutoFit/>
          </a:bodyPr>
          <a:lstStyle/>
          <a:p>
            <a:pPr algn="ctr">
              <a:lnSpc>
                <a:spcPct val="107000"/>
              </a:lnSpc>
            </a:pPr>
            <a:r>
              <a:rPr lang="en-GB"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Comparer et opposer la manière dont une </a:t>
            </a:r>
            <a:r>
              <a:rPr lang="en-GB" sz="2000" dirty="0">
                <a:solidFill>
                  <a:schemeClr val="dk1"/>
                </a:solidFill>
                <a:latin typeface="Arial" panose="020B0604020202020204" pitchFamily="34" charset="0"/>
                <a:ea typeface="Helvetica Neue"/>
                <a:cs typeface="Arial" panose="020B0604020202020204" pitchFamily="34" charset="0"/>
                <a:sym typeface="Helvetica Neue"/>
              </a:rPr>
              <a:t>approche de renforcement de la</a:t>
            </a:r>
            <a:r>
              <a:rPr lang="en-GB"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 famille peut soutenir les enfants non accompagnés dans différents contextes.</a:t>
            </a:r>
            <a:endParaRPr sz="1600" dirty="0">
              <a:latin typeface="Arial" panose="020B0604020202020204" pitchFamily="34" charset="0"/>
              <a:cs typeface="Arial" panose="020B0604020202020204" pitchFamily="34" charset="0"/>
            </a:endParaRPr>
          </a:p>
        </p:txBody>
      </p:sp>
      <p:sp>
        <p:nvSpPr>
          <p:cNvPr id="343" name="Google Shape;343;p7"/>
          <p:cNvSpPr txBox="1"/>
          <p:nvPr/>
        </p:nvSpPr>
        <p:spPr>
          <a:xfrm>
            <a:off x="9076727" y="3429000"/>
            <a:ext cx="2508740" cy="1409576"/>
          </a:xfrm>
          <a:prstGeom prst="rect">
            <a:avLst/>
          </a:prstGeom>
          <a:noFill/>
          <a:ln>
            <a:noFill/>
          </a:ln>
        </p:spPr>
        <p:txBody>
          <a:bodyPr spcFirstLastPara="1" wrap="square" lIns="91425" tIns="45700" rIns="91425" bIns="45700" anchor="t" anchorCtr="0">
            <a:spAutoFit/>
          </a:bodyPr>
          <a:lstStyle/>
          <a:p>
            <a:pPr algn="ctr">
              <a:lnSpc>
                <a:spcPct val="107000"/>
              </a:lnSpc>
            </a:pPr>
            <a:r>
              <a:rPr lang="en-GB" sz="2000" dirty="0">
                <a:solidFill>
                  <a:schemeClr val="dk1"/>
                </a:solidFill>
                <a:latin typeface="Arial" panose="020B0604020202020204" pitchFamily="34" charset="0"/>
                <a:ea typeface="Calibri"/>
                <a:cs typeface="Arial" panose="020B0604020202020204" pitchFamily="34" charset="0"/>
                <a:sym typeface="Helvetica Neue"/>
              </a:rPr>
              <a:t>Reconnaître comment le renforcement de la famille peut prévenir la séparation des familles </a:t>
            </a:r>
            <a:endParaRPr sz="2000" b="0" i="0" u="none" strike="noStrike" cap="none" dirty="0">
              <a:solidFill>
                <a:schemeClr val="dk1"/>
              </a:solidFill>
              <a:latin typeface="Arial" panose="020B0604020202020204" pitchFamily="34" charset="0"/>
              <a:ea typeface="Calibri"/>
              <a:cs typeface="Arial" panose="020B0604020202020204" pitchFamily="34" charset="0"/>
              <a:sym typeface="Calibri"/>
            </a:endParaRPr>
          </a:p>
        </p:txBody>
      </p:sp>
      <p:grpSp>
        <p:nvGrpSpPr>
          <p:cNvPr id="344" name="Google Shape;344;p7"/>
          <p:cNvGrpSpPr/>
          <p:nvPr/>
        </p:nvGrpSpPr>
        <p:grpSpPr>
          <a:xfrm>
            <a:off x="1218279" y="2136184"/>
            <a:ext cx="1196375" cy="868968"/>
            <a:chOff x="6878053" y="1156317"/>
            <a:chExt cx="1431178" cy="1039513"/>
          </a:xfrm>
          <a:solidFill>
            <a:schemeClr val="accent3">
              <a:lumMod val="75000"/>
            </a:schemeClr>
          </a:solidFill>
        </p:grpSpPr>
        <p:grpSp>
          <p:nvGrpSpPr>
            <p:cNvPr id="345" name="Google Shape;345;p7"/>
            <p:cNvGrpSpPr/>
            <p:nvPr/>
          </p:nvGrpSpPr>
          <p:grpSpPr>
            <a:xfrm>
              <a:off x="7672978" y="1156317"/>
              <a:ext cx="412941" cy="436880"/>
              <a:chOff x="243840" y="1676400"/>
              <a:chExt cx="701040" cy="741680"/>
            </a:xfrm>
            <a:grpFill/>
          </p:grpSpPr>
          <p:sp>
            <p:nvSpPr>
              <p:cNvPr id="346" name="Google Shape;346;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47" name="Google Shape;347;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348" name="Google Shape;348;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49" name="Google Shape;349;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350" name="Google Shape;350;p7"/>
          <p:cNvGrpSpPr/>
          <p:nvPr/>
        </p:nvGrpSpPr>
        <p:grpSpPr>
          <a:xfrm>
            <a:off x="4162850" y="2136184"/>
            <a:ext cx="1196375" cy="868968"/>
            <a:chOff x="6878053" y="1156317"/>
            <a:chExt cx="1431178" cy="1039513"/>
          </a:xfrm>
          <a:solidFill>
            <a:schemeClr val="accent3">
              <a:lumMod val="75000"/>
            </a:schemeClr>
          </a:solidFill>
        </p:grpSpPr>
        <p:grpSp>
          <p:nvGrpSpPr>
            <p:cNvPr id="351" name="Google Shape;351;p7"/>
            <p:cNvGrpSpPr/>
            <p:nvPr/>
          </p:nvGrpSpPr>
          <p:grpSpPr>
            <a:xfrm>
              <a:off x="7672978" y="1156317"/>
              <a:ext cx="412941" cy="436880"/>
              <a:chOff x="243840" y="1676400"/>
              <a:chExt cx="701040" cy="741680"/>
            </a:xfrm>
            <a:grpFill/>
          </p:grpSpPr>
          <p:sp>
            <p:nvSpPr>
              <p:cNvPr id="352" name="Google Shape;352;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53" name="Google Shape;353;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354" name="Google Shape;354;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55" name="Google Shape;355;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356" name="Google Shape;356;p7"/>
          <p:cNvGrpSpPr/>
          <p:nvPr/>
        </p:nvGrpSpPr>
        <p:grpSpPr>
          <a:xfrm>
            <a:off x="7058909" y="2136184"/>
            <a:ext cx="1196375" cy="868968"/>
            <a:chOff x="6878053" y="1156317"/>
            <a:chExt cx="1431178" cy="1039513"/>
          </a:xfrm>
          <a:solidFill>
            <a:schemeClr val="accent3">
              <a:lumMod val="75000"/>
            </a:schemeClr>
          </a:solidFill>
        </p:grpSpPr>
        <p:grpSp>
          <p:nvGrpSpPr>
            <p:cNvPr id="357" name="Google Shape;357;p7"/>
            <p:cNvGrpSpPr/>
            <p:nvPr/>
          </p:nvGrpSpPr>
          <p:grpSpPr>
            <a:xfrm>
              <a:off x="7672978" y="1156317"/>
              <a:ext cx="412941" cy="436880"/>
              <a:chOff x="243840" y="1676400"/>
              <a:chExt cx="701040" cy="741680"/>
            </a:xfrm>
            <a:grpFill/>
          </p:grpSpPr>
          <p:sp>
            <p:nvSpPr>
              <p:cNvPr id="358" name="Google Shape;358;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59" name="Google Shape;359;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360" name="Google Shape;360;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61" name="Google Shape;361;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362" name="Google Shape;362;p7"/>
          <p:cNvGrpSpPr/>
          <p:nvPr/>
        </p:nvGrpSpPr>
        <p:grpSpPr>
          <a:xfrm>
            <a:off x="9732909" y="2136184"/>
            <a:ext cx="1196375" cy="868968"/>
            <a:chOff x="6878053" y="1156317"/>
            <a:chExt cx="1431178" cy="1039513"/>
          </a:xfrm>
          <a:solidFill>
            <a:schemeClr val="accent3">
              <a:lumMod val="75000"/>
            </a:schemeClr>
          </a:solidFill>
        </p:grpSpPr>
        <p:grpSp>
          <p:nvGrpSpPr>
            <p:cNvPr id="363" name="Google Shape;363;p7"/>
            <p:cNvGrpSpPr/>
            <p:nvPr/>
          </p:nvGrpSpPr>
          <p:grpSpPr>
            <a:xfrm>
              <a:off x="7672978" y="1156317"/>
              <a:ext cx="412941" cy="436880"/>
              <a:chOff x="243840" y="1676400"/>
              <a:chExt cx="701040" cy="741680"/>
            </a:xfrm>
            <a:grpFill/>
          </p:grpSpPr>
          <p:sp>
            <p:nvSpPr>
              <p:cNvPr id="364" name="Google Shape;364;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65" name="Google Shape;365;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366" name="Google Shape;366;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67" name="Google Shape;367;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2" name="Group 1">
            <a:extLst>
              <a:ext uri="{FF2B5EF4-FFF2-40B4-BE49-F238E27FC236}">
                <a16:creationId xmlns:a16="http://schemas.microsoft.com/office/drawing/2014/main" id="{AF8E2067-41F0-2259-D46C-C28D64F42BE4}"/>
              </a:ext>
            </a:extLst>
          </p:cNvPr>
          <p:cNvGrpSpPr/>
          <p:nvPr/>
        </p:nvGrpSpPr>
        <p:grpSpPr>
          <a:xfrm>
            <a:off x="10228983" y="337468"/>
            <a:ext cx="1587872" cy="1368854"/>
            <a:chOff x="10228983" y="337468"/>
            <a:chExt cx="1587872" cy="1368854"/>
          </a:xfrm>
        </p:grpSpPr>
        <p:sp>
          <p:nvSpPr>
            <p:cNvPr id="3" name="Hexagon 2">
              <a:extLst>
                <a:ext uri="{FF2B5EF4-FFF2-40B4-BE49-F238E27FC236}">
                  <a16:creationId xmlns:a16="http://schemas.microsoft.com/office/drawing/2014/main" id="{A5392BBC-4519-135D-ADB2-53D4541AB63B}"/>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 name="Group 3">
              <a:extLst>
                <a:ext uri="{FF2B5EF4-FFF2-40B4-BE49-F238E27FC236}">
                  <a16:creationId xmlns:a16="http://schemas.microsoft.com/office/drawing/2014/main" id="{D88101C9-B56A-42B6-452B-4AB59FDC599D}"/>
                </a:ext>
              </a:extLst>
            </p:cNvPr>
            <p:cNvGrpSpPr/>
            <p:nvPr/>
          </p:nvGrpSpPr>
          <p:grpSpPr>
            <a:xfrm>
              <a:off x="10737628" y="758745"/>
              <a:ext cx="562136" cy="634675"/>
              <a:chOff x="760175" y="830142"/>
              <a:chExt cx="867619" cy="979579"/>
            </a:xfrm>
          </p:grpSpPr>
          <p:sp>
            <p:nvSpPr>
              <p:cNvPr id="5" name="Rectangle 4">
                <a:extLst>
                  <a:ext uri="{FF2B5EF4-FFF2-40B4-BE49-F238E27FC236}">
                    <a16:creationId xmlns:a16="http://schemas.microsoft.com/office/drawing/2014/main" id="{1F2C086D-D9EC-F712-AA5F-688AF8632C22}"/>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600" b="1" dirty="0">
                    <a:solidFill>
                      <a:schemeClr val="bg1"/>
                    </a:solidFill>
                    <a:latin typeface="Arial" panose="020B0604020202020204" pitchFamily="34" charset="0"/>
                    <a:cs typeface="Arial" panose="020B0604020202020204" pitchFamily="34" charset="0"/>
                  </a:rPr>
                  <a:t>17</a:t>
                </a:r>
              </a:p>
            </p:txBody>
          </p:sp>
          <p:sp>
            <p:nvSpPr>
              <p:cNvPr id="6" name="Rectangle 5">
                <a:extLst>
                  <a:ext uri="{FF2B5EF4-FFF2-40B4-BE49-F238E27FC236}">
                    <a16:creationId xmlns:a16="http://schemas.microsoft.com/office/drawing/2014/main" id="{A934C1BC-5E57-AC4B-5EFA-80704EA6B7A5}"/>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1731B71-2C21-8B6E-66EA-AAE692EDC16C}"/>
              </a:ext>
            </a:extLst>
          </p:cNvPr>
          <p:cNvSpPr>
            <a:spLocks noGrp="1"/>
          </p:cNvSpPr>
          <p:nvPr>
            <p:ph type="title"/>
          </p:nvPr>
        </p:nvSpPr>
        <p:spPr/>
        <p:txBody>
          <a:bodyPr/>
          <a:lstStyle/>
          <a:p>
            <a:r>
              <a:rPr lang="en-CA" sz="2400" b="1" dirty="0">
                <a:solidFill>
                  <a:schemeClr val="bg1"/>
                </a:solidFill>
                <a:latin typeface="Garamond"/>
              </a:rPr>
              <a:t>SESSION 2</a:t>
            </a:r>
            <a:br>
              <a:rPr lang="en-CA" sz="2400" b="1" dirty="0">
                <a:solidFill>
                  <a:schemeClr val="bg1"/>
                </a:solidFill>
                <a:latin typeface="Garamond"/>
              </a:rPr>
            </a:br>
            <a:br>
              <a:rPr lang="en-CA" b="1" dirty="0">
                <a:solidFill>
                  <a:schemeClr val="bg1"/>
                </a:solidFill>
                <a:latin typeface="Garamond"/>
              </a:rPr>
            </a:br>
            <a:r>
              <a:rPr lang="en-US" sz="5400" b="1" dirty="0">
                <a:solidFill>
                  <a:schemeClr val="bg1"/>
                </a:solidFill>
                <a:latin typeface="Garamond"/>
              </a:rPr>
              <a:t>Impliquer les familles et les aidants dans la gestion de cas</a:t>
            </a:r>
            <a:endParaRPr lang="en-US" dirty="0"/>
          </a:p>
        </p:txBody>
      </p:sp>
    </p:spTree>
    <p:extLst>
      <p:ext uri="{BB962C8B-B14F-4D97-AF65-F5344CB8AC3E}">
        <p14:creationId xmlns:p14="http://schemas.microsoft.com/office/powerpoint/2010/main" val="30972456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7557BC0-1EEC-8F44-AB5D-239818DD76BD}"/>
              </a:ext>
            </a:extLst>
          </p:cNvPr>
          <p:cNvSpPr>
            <a:spLocks noGrp="1"/>
          </p:cNvSpPr>
          <p:nvPr>
            <p:ph type="title"/>
          </p:nvPr>
        </p:nvSpPr>
        <p:spPr>
          <a:xfrm>
            <a:off x="421079" y="120516"/>
            <a:ext cx="10515600" cy="868968"/>
          </a:xfrm>
        </p:spPr>
        <p:txBody>
          <a:bodyPr>
            <a:normAutofit/>
          </a:bodyPr>
          <a:lstStyle/>
          <a:p>
            <a:r>
              <a:rPr lang="en-GB" dirty="0"/>
              <a:t>S'engager auprès des familles et des aidants</a:t>
            </a:r>
            <a:endParaRPr lang="en-US" dirty="0"/>
          </a:p>
        </p:txBody>
      </p:sp>
      <p:grpSp>
        <p:nvGrpSpPr>
          <p:cNvPr id="16" name="Group 15">
            <a:extLst>
              <a:ext uri="{FF2B5EF4-FFF2-40B4-BE49-F238E27FC236}">
                <a16:creationId xmlns:a16="http://schemas.microsoft.com/office/drawing/2014/main" id="{57E1E963-16C6-D9A8-FFFB-6932DB04B82B}"/>
              </a:ext>
            </a:extLst>
          </p:cNvPr>
          <p:cNvGrpSpPr/>
          <p:nvPr/>
        </p:nvGrpSpPr>
        <p:grpSpPr>
          <a:xfrm>
            <a:off x="10228983" y="337468"/>
            <a:ext cx="1587872" cy="1368854"/>
            <a:chOff x="10228983" y="337468"/>
            <a:chExt cx="1587872" cy="1368854"/>
          </a:xfrm>
        </p:grpSpPr>
        <p:sp>
          <p:nvSpPr>
            <p:cNvPr id="17" name="Hexagon 16">
              <a:extLst>
                <a:ext uri="{FF2B5EF4-FFF2-40B4-BE49-F238E27FC236}">
                  <a16:creationId xmlns:a16="http://schemas.microsoft.com/office/drawing/2014/main" id="{99CE0A99-54E8-749A-9F98-A92DA10D0AEC}"/>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8" name="Group 17">
              <a:extLst>
                <a:ext uri="{FF2B5EF4-FFF2-40B4-BE49-F238E27FC236}">
                  <a16:creationId xmlns:a16="http://schemas.microsoft.com/office/drawing/2014/main" id="{04781685-3816-33C7-8952-82D7E550F5EC}"/>
                </a:ext>
              </a:extLst>
            </p:cNvPr>
            <p:cNvGrpSpPr/>
            <p:nvPr/>
          </p:nvGrpSpPr>
          <p:grpSpPr>
            <a:xfrm>
              <a:off x="10621771" y="762700"/>
              <a:ext cx="562136" cy="634675"/>
              <a:chOff x="760175" y="830142"/>
              <a:chExt cx="867619" cy="979579"/>
            </a:xfrm>
          </p:grpSpPr>
          <p:sp>
            <p:nvSpPr>
              <p:cNvPr id="22" name="Rectangle 21">
                <a:extLst>
                  <a:ext uri="{FF2B5EF4-FFF2-40B4-BE49-F238E27FC236}">
                    <a16:creationId xmlns:a16="http://schemas.microsoft.com/office/drawing/2014/main" id="{50DB53A9-81DE-CC20-6362-4B0322A33E02}"/>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17-</a:t>
                </a:r>
              </a:p>
              <a:p>
                <a:pPr algn="ctr"/>
                <a:r>
                  <a:rPr lang="en-CA" sz="1600" b="1" dirty="0">
                    <a:solidFill>
                      <a:schemeClr val="bg1"/>
                    </a:solidFill>
                    <a:latin typeface="Arial" panose="020B0604020202020204" pitchFamily="34" charset="0"/>
                    <a:cs typeface="Arial" panose="020B0604020202020204" pitchFamily="34" charset="0"/>
                  </a:rPr>
                  <a:t>18</a:t>
                </a:r>
              </a:p>
            </p:txBody>
          </p:sp>
          <p:sp>
            <p:nvSpPr>
              <p:cNvPr id="23" name="Rectangle 22">
                <a:extLst>
                  <a:ext uri="{FF2B5EF4-FFF2-40B4-BE49-F238E27FC236}">
                    <a16:creationId xmlns:a16="http://schemas.microsoft.com/office/drawing/2014/main" id="{E823A61A-49D7-A294-F071-E9CD192018A7}"/>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9" name="Group 18">
              <a:extLst>
                <a:ext uri="{FF2B5EF4-FFF2-40B4-BE49-F238E27FC236}">
                  <a16:creationId xmlns:a16="http://schemas.microsoft.com/office/drawing/2014/main" id="{8076102A-E92E-9980-628D-E3F580FD86AF}"/>
                </a:ext>
              </a:extLst>
            </p:cNvPr>
            <p:cNvGrpSpPr/>
            <p:nvPr/>
          </p:nvGrpSpPr>
          <p:grpSpPr>
            <a:xfrm>
              <a:off x="11325415" y="762701"/>
              <a:ext cx="182192" cy="634674"/>
              <a:chOff x="2121762" y="2323619"/>
              <a:chExt cx="200378" cy="825210"/>
            </a:xfrm>
          </p:grpSpPr>
          <p:sp>
            <p:nvSpPr>
              <p:cNvPr id="20" name="Isosceles Triangle 19">
                <a:extLst>
                  <a:ext uri="{FF2B5EF4-FFF2-40B4-BE49-F238E27FC236}">
                    <a16:creationId xmlns:a16="http://schemas.microsoft.com/office/drawing/2014/main" id="{FA20A606-B799-7B9B-A164-B85844D96A1F}"/>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2D289541-24AB-B3CB-F3C7-A936B1018856}"/>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24" name="Speech Bubble: Rectangle with Corners Rounded 23">
            <a:extLst>
              <a:ext uri="{FF2B5EF4-FFF2-40B4-BE49-F238E27FC236}">
                <a16:creationId xmlns:a16="http://schemas.microsoft.com/office/drawing/2014/main" id="{BBD9B30E-1169-C3B1-C55B-0700AF1EDBB7}"/>
              </a:ext>
            </a:extLst>
          </p:cNvPr>
          <p:cNvSpPr/>
          <p:nvPr/>
        </p:nvSpPr>
        <p:spPr>
          <a:xfrm>
            <a:off x="3802337" y="1765300"/>
            <a:ext cx="3386998" cy="3531925"/>
          </a:xfrm>
          <a:prstGeom prst="wedgeRoundRectCallout">
            <a:avLst>
              <a:gd name="adj1" fmla="val -62814"/>
              <a:gd name="adj2" fmla="val -19017"/>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Quelles sont les différentes façons dont vous vous êtes engagé auprès des familles et des aidants immédiats au cours de votre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expérience</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 de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gestionnaire</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 de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cas</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 jusqu'à présent ? Pouvez-vous donner des exemples ?</a:t>
            </a:r>
          </a:p>
        </p:txBody>
      </p:sp>
      <p:sp>
        <p:nvSpPr>
          <p:cNvPr id="25" name="Speech Bubble: Rectangle with Corners Rounded 24">
            <a:extLst>
              <a:ext uri="{FF2B5EF4-FFF2-40B4-BE49-F238E27FC236}">
                <a16:creationId xmlns:a16="http://schemas.microsoft.com/office/drawing/2014/main" id="{70468DE1-8F3D-9304-F374-D479DB3C66D0}"/>
              </a:ext>
            </a:extLst>
          </p:cNvPr>
          <p:cNvSpPr/>
          <p:nvPr/>
        </p:nvSpPr>
        <p:spPr>
          <a:xfrm>
            <a:off x="7613511" y="1765300"/>
            <a:ext cx="3688449" cy="3531925"/>
          </a:xfrm>
          <a:prstGeom prst="wedgeRoundRectCallout">
            <a:avLst>
              <a:gd name="adj1" fmla="val -19246"/>
              <a:gd name="adj2" fmla="val 59595"/>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Quels sont les avantages de la participation des familles et des aidants à la gestion de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cas</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 ? </a:t>
            </a:r>
          </a:p>
        </p:txBody>
      </p:sp>
      <p:grpSp>
        <p:nvGrpSpPr>
          <p:cNvPr id="26" name="Google Shape;314;p4">
            <a:extLst>
              <a:ext uri="{FF2B5EF4-FFF2-40B4-BE49-F238E27FC236}">
                <a16:creationId xmlns:a16="http://schemas.microsoft.com/office/drawing/2014/main" id="{9CEF9E8D-58BC-8F2A-D10C-54039C1EAC25}"/>
              </a:ext>
            </a:extLst>
          </p:cNvPr>
          <p:cNvGrpSpPr/>
          <p:nvPr/>
        </p:nvGrpSpPr>
        <p:grpSpPr>
          <a:xfrm>
            <a:off x="1070442" y="3729800"/>
            <a:ext cx="2838252" cy="1842112"/>
            <a:chOff x="3400707" y="1772174"/>
            <a:chExt cx="5758105" cy="3737192"/>
          </a:xfrm>
          <a:solidFill>
            <a:schemeClr val="accent3">
              <a:lumMod val="75000"/>
            </a:schemeClr>
          </a:solidFill>
        </p:grpSpPr>
        <p:sp>
          <p:nvSpPr>
            <p:cNvPr id="27" name="Google Shape;315;p4">
              <a:extLst>
                <a:ext uri="{FF2B5EF4-FFF2-40B4-BE49-F238E27FC236}">
                  <a16:creationId xmlns:a16="http://schemas.microsoft.com/office/drawing/2014/main" id="{7F147D88-0FAD-89A2-6759-A53672428A9B}"/>
                </a:ext>
              </a:extLst>
            </p:cNvPr>
            <p:cNvSpPr/>
            <p:nvPr/>
          </p:nvSpPr>
          <p:spPr>
            <a:xfrm>
              <a:off x="3400707" y="2359766"/>
              <a:ext cx="1412240" cy="141224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8" name="Google Shape;316;p4">
              <a:extLst>
                <a:ext uri="{FF2B5EF4-FFF2-40B4-BE49-F238E27FC236}">
                  <a16:creationId xmlns:a16="http://schemas.microsoft.com/office/drawing/2014/main" id="{B5CBD3B8-5AF0-D50E-F5A0-BD361A3FBFE4}"/>
                </a:ext>
              </a:extLst>
            </p:cNvPr>
            <p:cNvSpPr/>
            <p:nvPr/>
          </p:nvSpPr>
          <p:spPr>
            <a:xfrm>
              <a:off x="7746572" y="2359766"/>
              <a:ext cx="1412240" cy="141224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9" name="Google Shape;317;p4">
              <a:extLst>
                <a:ext uri="{FF2B5EF4-FFF2-40B4-BE49-F238E27FC236}">
                  <a16:creationId xmlns:a16="http://schemas.microsoft.com/office/drawing/2014/main" id="{308BC24B-C94C-EF37-6EA6-9DC0D2195336}"/>
                </a:ext>
              </a:extLst>
            </p:cNvPr>
            <p:cNvSpPr/>
            <p:nvPr/>
          </p:nvSpPr>
          <p:spPr>
            <a:xfrm>
              <a:off x="3400707" y="4048152"/>
              <a:ext cx="1335891" cy="1461214"/>
            </a:xfrm>
            <a:prstGeom prst="round2SameRect">
              <a:avLst>
                <a:gd name="adj1" fmla="val 50000"/>
                <a:gd name="adj2" fmla="val 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0" name="Google Shape;318;p4">
              <a:extLst>
                <a:ext uri="{FF2B5EF4-FFF2-40B4-BE49-F238E27FC236}">
                  <a16:creationId xmlns:a16="http://schemas.microsoft.com/office/drawing/2014/main" id="{2E3B5DAB-1E9A-3A1A-0712-EA6EC2509B0D}"/>
                </a:ext>
              </a:extLst>
            </p:cNvPr>
            <p:cNvSpPr/>
            <p:nvPr/>
          </p:nvSpPr>
          <p:spPr>
            <a:xfrm>
              <a:off x="7822921" y="4048152"/>
              <a:ext cx="1335891" cy="1461214"/>
            </a:xfrm>
            <a:prstGeom prst="round2SameRect">
              <a:avLst>
                <a:gd name="adj1" fmla="val 50000"/>
                <a:gd name="adj2" fmla="val 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1" name="Google Shape;319;p4">
              <a:extLst>
                <a:ext uri="{FF2B5EF4-FFF2-40B4-BE49-F238E27FC236}">
                  <a16:creationId xmlns:a16="http://schemas.microsoft.com/office/drawing/2014/main" id="{F84AB0FB-84FB-EF91-2E67-5B0A761C1B92}"/>
                </a:ext>
              </a:extLst>
            </p:cNvPr>
            <p:cNvSpPr/>
            <p:nvPr/>
          </p:nvSpPr>
          <p:spPr>
            <a:xfrm>
              <a:off x="4351095" y="2702772"/>
              <a:ext cx="771005" cy="771005"/>
            </a:xfrm>
            <a:prstGeom prst="chord">
              <a:avLst>
                <a:gd name="adj1" fmla="val 2700000"/>
                <a:gd name="adj2" fmla="val 9734345"/>
              </a:avLst>
            </a:prstGeom>
            <a:solidFill>
              <a:schemeClr val="bg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2" name="Google Shape;320;p4">
              <a:extLst>
                <a:ext uri="{FF2B5EF4-FFF2-40B4-BE49-F238E27FC236}">
                  <a16:creationId xmlns:a16="http://schemas.microsoft.com/office/drawing/2014/main" id="{87AB060C-04C8-14BF-B83D-FA65E9E0D7D7}"/>
                </a:ext>
              </a:extLst>
            </p:cNvPr>
            <p:cNvSpPr/>
            <p:nvPr/>
          </p:nvSpPr>
          <p:spPr>
            <a:xfrm flipH="1">
              <a:off x="7347577" y="2785543"/>
              <a:ext cx="950687" cy="771005"/>
            </a:xfrm>
            <a:prstGeom prst="chord">
              <a:avLst>
                <a:gd name="adj1" fmla="val 2700000"/>
                <a:gd name="adj2" fmla="val 9734345"/>
              </a:avLst>
            </a:prstGeom>
            <a:solidFill>
              <a:schemeClr val="bg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3" name="Google Shape;321;p4">
              <a:extLst>
                <a:ext uri="{FF2B5EF4-FFF2-40B4-BE49-F238E27FC236}">
                  <a16:creationId xmlns:a16="http://schemas.microsoft.com/office/drawing/2014/main" id="{FC41C96D-86CA-9AE2-3959-3DCF42689D37}"/>
                </a:ext>
              </a:extLst>
            </p:cNvPr>
            <p:cNvSpPr/>
            <p:nvPr/>
          </p:nvSpPr>
          <p:spPr>
            <a:xfrm>
              <a:off x="5001335" y="1772174"/>
              <a:ext cx="1524000" cy="1175183"/>
            </a:xfrm>
            <a:prstGeom prst="wedgeRoundRectCallou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4" name="Google Shape;322;p4">
              <a:extLst>
                <a:ext uri="{FF2B5EF4-FFF2-40B4-BE49-F238E27FC236}">
                  <a16:creationId xmlns:a16="http://schemas.microsoft.com/office/drawing/2014/main" id="{B69746BB-CCA5-A33E-FAD5-3F5A33DC52BA}"/>
                </a:ext>
              </a:extLst>
            </p:cNvPr>
            <p:cNvSpPr/>
            <p:nvPr/>
          </p:nvSpPr>
          <p:spPr>
            <a:xfrm>
              <a:off x="6034184" y="2500682"/>
              <a:ext cx="1524000" cy="1175183"/>
            </a:xfrm>
            <a:prstGeom prst="wedgeRoundRectCallout">
              <a:avLst>
                <a:gd name="adj1" fmla="val 59833"/>
                <a:gd name="adj2" fmla="val 21866"/>
                <a:gd name="adj3" fmla="val 16667"/>
              </a:avLst>
            </a:prstGeom>
            <a:grpFill/>
            <a:ln w="5715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429207606"/>
      </p:ext>
    </p:extLst>
  </p:cSld>
  <p:clrMapOvr>
    <a:masterClrMapping/>
  </p:clrMapOvr>
</p:sld>
</file>

<file path=ppt/theme/theme1.xml><?xml version="1.0" encoding="utf-8"?>
<a:theme xmlns:a="http://schemas.openxmlformats.org/drawingml/2006/main" name="Office Theme">
  <a:themeElements>
    <a:clrScheme name="CPCM">
      <a:dk1>
        <a:sysClr val="windowText" lastClr="000000"/>
      </a:dk1>
      <a:lt1>
        <a:sysClr val="window" lastClr="FFFFFF"/>
      </a:lt1>
      <a:dk2>
        <a:srgbClr val="406078"/>
      </a:dk2>
      <a:lt2>
        <a:srgbClr val="E7E6E6"/>
      </a:lt2>
      <a:accent1>
        <a:srgbClr val="954D84"/>
      </a:accent1>
      <a:accent2>
        <a:srgbClr val="B08BA1"/>
      </a:accent2>
      <a:accent3>
        <a:srgbClr val="8ACA84"/>
      </a:accent3>
      <a:accent4>
        <a:srgbClr val="1D8CC8"/>
      </a:accent4>
      <a:accent5>
        <a:srgbClr val="5FC6C5"/>
      </a:accent5>
      <a:accent6>
        <a:srgbClr val="8D9EAE"/>
      </a:accent6>
      <a:hlink>
        <a:srgbClr val="C190B1"/>
      </a:hlink>
      <a:folHlink>
        <a:srgbClr val="BFE0AF"/>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RC-CPCM-Part-1-Templates" id="{0726AC30-C156-5344-8631-9F79890CA27B}" vid="{1CC2E6E7-A2E6-FD46-8AF9-EB712A36A5C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20889</TotalTime>
  <Words>10192</Words>
  <Application>Microsoft Office PowerPoint</Application>
  <PresentationFormat>Widescreen</PresentationFormat>
  <Paragraphs>904</Paragraphs>
  <Slides>46</Slides>
  <Notes>46</Notes>
  <HiddenSlides>9</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46</vt:i4>
      </vt:variant>
    </vt:vector>
  </HeadingPairs>
  <TitlesOfParts>
    <vt:vector size="51" baseType="lpstr">
      <vt:lpstr>Arial</vt:lpstr>
      <vt:lpstr>Calibri</vt:lpstr>
      <vt:lpstr>Garamond</vt:lpstr>
      <vt:lpstr>Helvetica Neue</vt:lpstr>
      <vt:lpstr>Office Theme</vt:lpstr>
      <vt:lpstr>PowerPoint Presentation</vt:lpstr>
      <vt:lpstr>PowerPoint Presentation</vt:lpstr>
      <vt:lpstr>PowerPoint Presentation</vt:lpstr>
      <vt:lpstr>SESSION 1  Ouverture du module</vt:lpstr>
      <vt:lpstr>Objectif du module</vt:lpstr>
      <vt:lpstr>Ordre du jour</vt:lpstr>
      <vt:lpstr>Objectifs d'apprentissage</vt:lpstr>
      <vt:lpstr>SESSION 2  Impliquer les familles et les aidants dans la gestion de cas</vt:lpstr>
      <vt:lpstr>S'engager auprès des familles et des aidants</vt:lpstr>
      <vt:lpstr>Avantages* du travail avec les familles et les aidants</vt:lpstr>
      <vt:lpstr>Étude de cas</vt:lpstr>
      <vt:lpstr>Trois composantes de l'engagement familial </vt:lpstr>
      <vt:lpstr>Les qualités qui sous-tendent un engagement positif avec les familles</vt:lpstr>
      <vt:lpstr>Travailler avec des aidants difficiles à mobiliser</vt:lpstr>
      <vt:lpstr>PowerPoint Presentation</vt:lpstr>
      <vt:lpstr>Scénarios réels de non-engagement </vt:lpstr>
      <vt:lpstr>Stratégies pour un engagement familial positif </vt:lpstr>
      <vt:lpstr>PowerPoint Presentation</vt:lpstr>
      <vt:lpstr>Impliquer les aidants hommes et femmes</vt:lpstr>
      <vt:lpstr>PowerPoint Presentation</vt:lpstr>
      <vt:lpstr>Impliquer les aidants auteurs d'actes de violence - A faire et à ne pas faire</vt:lpstr>
      <vt:lpstr>PowerPoint Presentation</vt:lpstr>
      <vt:lpstr>Points clés de l'apprentissage</vt:lpstr>
      <vt:lpstr>SESSION 3  Renforcer la famille tout au long du processus de gestion de cas</vt:lpstr>
      <vt:lpstr>Renforcement de la famille tout au long du processus de Gestion de cas</vt:lpstr>
      <vt:lpstr>Identification, enregistrement et évaluation</vt:lpstr>
      <vt:lpstr>Planification des cas</vt:lpstr>
      <vt:lpstr>Planification des cas : services aux familles et aux ménages</vt:lpstr>
      <vt:lpstr>Services aux familles et aux ménages</vt:lpstr>
      <vt:lpstr>Planification de cas : Violence entre partenaires intimes</vt:lpstr>
      <vt:lpstr>Planification de cas : La violence entre partenaires intimes et notre rôle</vt:lpstr>
      <vt:lpstr>Mise en œuvre du plan d'action, suivi et révision</vt:lpstr>
      <vt:lpstr>CLÔTURE DU CAS</vt:lpstr>
      <vt:lpstr>Point clé de l'apprentissage</vt:lpstr>
      <vt:lpstr>SESSION 4  Séparation et renforcement des familles</vt:lpstr>
      <vt:lpstr>Comment le renforcement de la famille peut-il faire partie de la prévention et de la réponse à la séparation familiale ?</vt:lpstr>
      <vt:lpstr>Prévention de la séparation </vt:lpstr>
      <vt:lpstr>PowerPoint Presentation</vt:lpstr>
      <vt:lpstr>Renforcement de la famille pour les enfants placés en milieu alternatif</vt:lpstr>
      <vt:lpstr>Renforcement de la famille dans le cadre de la protection de remplacement</vt:lpstr>
      <vt:lpstr>Renforcement de la famille dans le cadre du regroupement et de la réintégration</vt:lpstr>
      <vt:lpstr>PowerPoint Presentation</vt:lpstr>
      <vt:lpstr>PowerPoint Presentation</vt:lpstr>
      <vt:lpstr>Point clé de l'apprentissage</vt:lpstr>
      <vt:lpstr>SESSION 5  Clôture du module</vt:lpstr>
      <vt:lpstr>Fin du module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Colleen Fitzgerald</dc:creator>
  <cp:keywords>, docId:23A9DD3C3D6A4521F54D5F23F37DD3EF</cp:keywords>
  <cp:lastModifiedBy>Ilse Van der Straeten</cp:lastModifiedBy>
  <cp:revision>536</cp:revision>
  <cp:lastPrinted>2022-10-16T12:27:52Z</cp:lastPrinted>
  <dcterms:created xsi:type="dcterms:W3CDTF">2017-12-20T18:51:03Z</dcterms:created>
  <dcterms:modified xsi:type="dcterms:W3CDTF">2023-05-04T10:56:55Z</dcterms:modified>
</cp:coreProperties>
</file>