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326" r:id="rId2"/>
    <p:sldId id="257" r:id="rId3"/>
    <p:sldId id="776" r:id="rId4"/>
    <p:sldId id="762" r:id="rId5"/>
    <p:sldId id="728" r:id="rId6"/>
    <p:sldId id="787" r:id="rId7"/>
    <p:sldId id="263" r:id="rId8"/>
    <p:sldId id="260" r:id="rId9"/>
    <p:sldId id="765" r:id="rId10"/>
    <p:sldId id="264" r:id="rId11"/>
    <p:sldId id="337" r:id="rId12"/>
    <p:sldId id="339" r:id="rId13"/>
    <p:sldId id="262" r:id="rId14"/>
    <p:sldId id="345" r:id="rId15"/>
    <p:sldId id="763" r:id="rId16"/>
    <p:sldId id="727" r:id="rId17"/>
    <p:sldId id="777" r:id="rId18"/>
    <p:sldId id="729" r:id="rId19"/>
    <p:sldId id="730" r:id="rId20"/>
    <p:sldId id="747" r:id="rId21"/>
    <p:sldId id="767" r:id="rId22"/>
    <p:sldId id="746" r:id="rId23"/>
    <p:sldId id="731" r:id="rId24"/>
    <p:sldId id="733" r:id="rId25"/>
    <p:sldId id="274" r:id="rId26"/>
    <p:sldId id="734" r:id="rId27"/>
    <p:sldId id="768" r:id="rId28"/>
    <p:sldId id="788" r:id="rId29"/>
    <p:sldId id="745" r:id="rId30"/>
    <p:sldId id="778" r:id="rId31"/>
    <p:sldId id="737" r:id="rId32"/>
    <p:sldId id="779" r:id="rId33"/>
    <p:sldId id="769" r:id="rId34"/>
    <p:sldId id="780" r:id="rId35"/>
    <p:sldId id="741" r:id="rId36"/>
    <p:sldId id="744" r:id="rId37"/>
    <p:sldId id="343" r:id="rId38"/>
    <p:sldId id="772" r:id="rId39"/>
    <p:sldId id="781" r:id="rId40"/>
    <p:sldId id="755" r:id="rId41"/>
    <p:sldId id="735" r:id="rId42"/>
    <p:sldId id="736" r:id="rId43"/>
    <p:sldId id="782" r:id="rId44"/>
    <p:sldId id="756" r:id="rId45"/>
    <p:sldId id="742" r:id="rId46"/>
    <p:sldId id="783" r:id="rId47"/>
    <p:sldId id="770" r:id="rId48"/>
    <p:sldId id="784" r:id="rId49"/>
    <p:sldId id="771" r:id="rId50"/>
    <p:sldId id="785" r:id="rId51"/>
    <p:sldId id="761" r:id="rId52"/>
    <p:sldId id="775" r:id="rId53"/>
    <p:sldId id="387" r:id="rId5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01EB81F-D181-4E96-B6C1-99D87B366FA4}">
          <p14:sldIdLst>
            <p14:sldId id="326"/>
            <p14:sldId id="257"/>
            <p14:sldId id="776"/>
          </p14:sldIdLst>
        </p14:section>
        <p14:section name="Session 1" id="{59E76E79-C40F-4280-A4E1-BA804C634E7E}">
          <p14:sldIdLst>
            <p14:sldId id="762"/>
            <p14:sldId id="728"/>
            <p14:sldId id="787"/>
            <p14:sldId id="263"/>
            <p14:sldId id="260"/>
            <p14:sldId id="765"/>
            <p14:sldId id="264"/>
            <p14:sldId id="337"/>
            <p14:sldId id="339"/>
            <p14:sldId id="262"/>
          </p14:sldIdLst>
        </p14:section>
        <p14:section name="Session 2" id="{A6130102-96AF-4353-A175-344A45845A48}">
          <p14:sldIdLst>
            <p14:sldId id="345"/>
            <p14:sldId id="763"/>
            <p14:sldId id="727"/>
            <p14:sldId id="777"/>
            <p14:sldId id="729"/>
            <p14:sldId id="730"/>
            <p14:sldId id="747"/>
            <p14:sldId id="767"/>
            <p14:sldId id="746"/>
            <p14:sldId id="731"/>
            <p14:sldId id="733"/>
            <p14:sldId id="274"/>
          </p14:sldIdLst>
        </p14:section>
        <p14:section name="Session 3" id="{7A8E0274-E589-41F3-9388-EA3DC88AADCB}">
          <p14:sldIdLst>
            <p14:sldId id="734"/>
            <p14:sldId id="768"/>
            <p14:sldId id="788"/>
            <p14:sldId id="745"/>
            <p14:sldId id="778"/>
            <p14:sldId id="737"/>
            <p14:sldId id="779"/>
            <p14:sldId id="769"/>
            <p14:sldId id="780"/>
            <p14:sldId id="741"/>
            <p14:sldId id="744"/>
          </p14:sldIdLst>
        </p14:section>
        <p14:section name="Session 4" id="{C75935F8-9881-4D52-8616-8A2D2A612907}">
          <p14:sldIdLst>
            <p14:sldId id="343"/>
            <p14:sldId id="772"/>
            <p14:sldId id="781"/>
            <p14:sldId id="755"/>
            <p14:sldId id="735"/>
            <p14:sldId id="736"/>
            <p14:sldId id="782"/>
            <p14:sldId id="756"/>
            <p14:sldId id="742"/>
            <p14:sldId id="783"/>
            <p14:sldId id="770"/>
            <p14:sldId id="784"/>
            <p14:sldId id="771"/>
            <p14:sldId id="785"/>
            <p14:sldId id="761"/>
          </p14:sldIdLst>
        </p14:section>
        <p14:section name="Session 5" id="{3A658C65-C8C0-49C2-8307-A960F21DFBD0}">
          <p14:sldIdLst>
            <p14:sldId id="775"/>
            <p14:sldId id="3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0027B4F2-1383-E369-CA03-AA29E1613B29}" name="Clare Back" initials="CB" userId="7ca9c63e0bec638d" providerId="Windows Live"/>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6794"/>
    <a:srgbClr val="97467D"/>
    <a:srgbClr val="405E79"/>
    <a:srgbClr val="35B2B4"/>
    <a:srgbClr val="95CD7A"/>
    <a:srgbClr val="70995C"/>
    <a:srgbClr val="D5EBCA"/>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5409" autoAdjust="0"/>
  </p:normalViewPr>
  <p:slideViewPr>
    <p:cSldViewPr snapToGrid="0" snapToObjects="1">
      <p:cViewPr varScale="1">
        <p:scale>
          <a:sx n="59" d="100"/>
          <a:sy n="59" d="100"/>
        </p:scale>
        <p:origin x="939" y="45"/>
      </p:cViewPr>
      <p:guideLst/>
    </p:cSldViewPr>
  </p:slideViewPr>
  <p:outlineViewPr>
    <p:cViewPr>
      <p:scale>
        <a:sx n="33" d="100"/>
        <a:sy n="33" d="100"/>
      </p:scale>
      <p:origin x="0" y="-3614"/>
    </p:cViewPr>
  </p:outlineViewPr>
  <p:notesTextViewPr>
    <p:cViewPr>
      <p:scale>
        <a:sx n="75" d="100"/>
        <a:sy n="75" d="100"/>
      </p:scale>
      <p:origin x="0" y="0"/>
    </p:cViewPr>
  </p:notesTextViewPr>
  <p:sorterViewPr>
    <p:cViewPr>
      <p:scale>
        <a:sx n="100" d="100"/>
        <a:sy n="100" d="100"/>
      </p:scale>
      <p:origin x="0" y="-16704"/>
    </p:cViewPr>
  </p:sorterViewPr>
  <p:notesViewPr>
    <p:cSldViewPr snapToGrid="0" snapToObjects="1">
      <p:cViewPr varScale="1">
        <p:scale>
          <a:sx n="43" d="100"/>
          <a:sy n="43" d="100"/>
        </p:scale>
        <p:origin x="2840"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FAAEB6-E61C-4624-B9E6-BED41F835A4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CA" dirty="0"/>
          </a:p>
        </p:txBody>
      </p:sp>
      <p:sp>
        <p:nvSpPr>
          <p:cNvPr id="3" name="Date Placeholder 2">
            <a:extLst>
              <a:ext uri="{FF2B5EF4-FFF2-40B4-BE49-F238E27FC236}">
                <a16:creationId xmlns:a16="http://schemas.microsoft.com/office/drawing/2014/main" id="{76945E12-8FEC-466A-BC96-0A53E028DD75}"/>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4383D835-2706-420F-9614-605069E3941B}" type="datetimeFigureOut">
              <a:rPr lang="en-CA" smtClean="0"/>
              <a:t>2023-05-04</a:t>
            </a:fld>
            <a:endParaRPr lang="en-CA" dirty="0"/>
          </a:p>
        </p:txBody>
      </p:sp>
      <p:sp>
        <p:nvSpPr>
          <p:cNvPr id="4" name="Footer Placeholder 3">
            <a:extLst>
              <a:ext uri="{FF2B5EF4-FFF2-40B4-BE49-F238E27FC236}">
                <a16:creationId xmlns:a16="http://schemas.microsoft.com/office/drawing/2014/main" id="{64315364-F0D9-4B57-9780-6EA3B6E2CA46}"/>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CA" dirty="0"/>
          </a:p>
        </p:txBody>
      </p:sp>
      <p:sp>
        <p:nvSpPr>
          <p:cNvPr id="5" name="Slide Number Placeholder 4">
            <a:extLst>
              <a:ext uri="{FF2B5EF4-FFF2-40B4-BE49-F238E27FC236}">
                <a16:creationId xmlns:a16="http://schemas.microsoft.com/office/drawing/2014/main" id="{796983DF-0AB9-4C2A-8646-4B872DAFE52A}"/>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88951756-C696-437A-BBE9-CDACCAA1EE5E}" type="slidenum">
              <a:rPr lang="en-CA" smtClean="0"/>
              <a:t>‹#›</a:t>
            </a:fld>
            <a:endParaRPr lang="en-CA" dirty="0"/>
          </a:p>
        </p:txBody>
      </p:sp>
    </p:spTree>
    <p:extLst>
      <p:ext uri="{BB962C8B-B14F-4D97-AF65-F5344CB8AC3E}">
        <p14:creationId xmlns:p14="http://schemas.microsoft.com/office/powerpoint/2010/main" val="427806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7839" y="4229101"/>
            <a:ext cx="6143624" cy="5442608"/>
          </a:xfrm>
          <a:prstGeom prst="rect">
            <a:avLst/>
          </a:prstGeom>
        </p:spPr>
        <p:txBody>
          <a:bodyPr vert="horz" lIns="99048" tIns="49524" rIns="99048" bIns="49524" rtlCol="0"/>
          <a:lstStyle/>
          <a:p>
            <a:pPr lvl="0"/>
            <a:r>
              <a:rPr lang="en-US" dirty="0"/>
              <a:t>Cliquez pour modifier les styles de texte du Master</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11" name="Slide Image Placeholder 4">
            <a:extLst>
              <a:ext uri="{FF2B5EF4-FFF2-40B4-BE49-F238E27FC236}">
                <a16:creationId xmlns:a16="http://schemas.microsoft.com/office/drawing/2014/main" id="{D1618E06-C4FC-ADCD-C9C8-B318703B12D4}"/>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esourcecentre.savethechildren.net/document/child-protection-humanitarian-action-samir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BIENVENUE</a:t>
            </a:r>
            <a:endParaRPr lang="en-US" noProof="0" dirty="0"/>
          </a:p>
          <a:p>
            <a:r>
              <a:rPr lang="en-US" dirty="0">
                <a:sym typeface="Helvetica Neue"/>
              </a:rPr>
              <a:t>Accueillir les participants</a:t>
            </a:r>
          </a:p>
          <a:p>
            <a:r>
              <a:rPr lang="en-US" dirty="0">
                <a:sym typeface="Helvetica Neue"/>
              </a:rPr>
              <a:t>S'assurer que tout le monde signe la feuille de présence</a:t>
            </a:r>
            <a:endParaRPr lang="en-US" dirty="0">
              <a:sym typeface="Calibri"/>
            </a:endParaRPr>
          </a:p>
          <a:p>
            <a:endParaRPr lang="en-US" noProof="0" dirty="0"/>
          </a:p>
        </p:txBody>
      </p:sp>
      <p:sp>
        <p:nvSpPr>
          <p:cNvPr id="6" name="Slide Image Placeholder 5">
            <a:extLst>
              <a:ext uri="{FF2B5EF4-FFF2-40B4-BE49-F238E27FC236}">
                <a16:creationId xmlns:a16="http://schemas.microsoft.com/office/drawing/2014/main" id="{44E4EBD2-89A1-BD1C-849A-165AA4A8F7F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7F40E35-6AA6-282B-B9E6-E7DAE16AF01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a:t>
            </a:fld>
            <a:endParaRPr lang="en-US" sz="1200" dirty="0">
              <a:latin typeface="+mn-lt"/>
            </a:endParaRPr>
          </a:p>
        </p:txBody>
      </p:sp>
    </p:spTree>
    <p:extLst>
      <p:ext uri="{BB962C8B-B14F-4D97-AF65-F5344CB8AC3E}">
        <p14:creationId xmlns:p14="http://schemas.microsoft.com/office/powerpoint/2010/main" val="1203042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3" name="Google Shape;333;p9:notes"/>
          <p:cNvSpPr txBox="1">
            <a:spLocks noGrp="1"/>
          </p:cNvSpPr>
          <p:nvPr>
            <p:ph type="body" idx="1"/>
          </p:nvPr>
        </p:nvSpPr>
        <p:spPr/>
        <p:txBody>
          <a:bodyPr/>
          <a:lstStyle/>
          <a:p>
            <a:pPr marL="0" indent="0">
              <a:buNone/>
            </a:pPr>
            <a:r>
              <a:rPr lang="en-US" b="1" noProof="0" dirty="0"/>
              <a:t>DISCUSSION PLÉNIÈRE (15 minutes)</a:t>
            </a:r>
          </a:p>
          <a:p>
            <a:r>
              <a:rPr lang="en-US" i="1" dirty="0">
                <a:sym typeface="Helvetica Neue"/>
              </a:rPr>
              <a:t>Il est important de se sentir en sécurité, à l'aise, accepté et respecté, intéressé et concentré pendant la formation. </a:t>
            </a:r>
          </a:p>
          <a:p>
            <a:r>
              <a:rPr lang="en-US" i="1" dirty="0">
                <a:sym typeface="Helvetica Neue"/>
              </a:rPr>
              <a:t>Avez-vous des idées ou des suggestions sur la manière dont nous pouvons atteindre cet objectif ?</a:t>
            </a:r>
          </a:p>
          <a:p>
            <a:r>
              <a:rPr lang="en-US" i="1" dirty="0">
                <a:sym typeface="Helvetica Neue"/>
              </a:rPr>
              <a:t>Prenons quelques accords en groupe avant de commencer cette formation.</a:t>
            </a:r>
            <a:endParaRPr lang="en-US" dirty="0">
              <a:sym typeface="Helvetica Neue"/>
            </a:endParaRPr>
          </a:p>
          <a:p>
            <a:pPr lvl="1"/>
            <a:r>
              <a:rPr lang="en-US" dirty="0" err="1">
                <a:sym typeface="Helvetica Neue"/>
              </a:rPr>
              <a:t>Invitez</a:t>
            </a:r>
            <a:r>
              <a:rPr lang="en-US" dirty="0">
                <a:sym typeface="Helvetica Neue"/>
              </a:rPr>
              <a:t> les participants à partager leurs idées</a:t>
            </a:r>
          </a:p>
          <a:p>
            <a:pPr lvl="1"/>
            <a:r>
              <a:rPr lang="en-US" dirty="0">
                <a:sym typeface="Helvetica Neue"/>
              </a:rPr>
              <a:t>Guidez la discussion et écrivez les réponses sur un tableau de papier.</a:t>
            </a:r>
          </a:p>
          <a:p>
            <a:pPr lvl="1"/>
            <a:r>
              <a:rPr lang="en-US" dirty="0" err="1">
                <a:sym typeface="Helvetica Neue"/>
              </a:rPr>
              <a:t>Complétez</a:t>
            </a:r>
            <a:r>
              <a:rPr lang="en-US" dirty="0">
                <a:sym typeface="Helvetica Neue"/>
              </a:rPr>
              <a:t> avec les accords possibles ci-dessous</a:t>
            </a:r>
          </a:p>
          <a:p>
            <a:r>
              <a:rPr lang="en-US" dirty="0">
                <a:sym typeface="Helvetica Neue"/>
              </a:rPr>
              <a:t>Une fois l'opération terminée :</a:t>
            </a:r>
          </a:p>
          <a:p>
            <a:pPr lvl="1"/>
            <a:r>
              <a:rPr lang="en-US" dirty="0" err="1">
                <a:sym typeface="Helvetica Neue"/>
              </a:rPr>
              <a:t>Récapitulez</a:t>
            </a:r>
            <a:r>
              <a:rPr lang="en-US" dirty="0">
                <a:sym typeface="Helvetica Neue"/>
              </a:rPr>
              <a:t> le contrat d'apprentissage</a:t>
            </a:r>
            <a:endParaRPr lang="en-US" noProof="0" dirty="0"/>
          </a:p>
          <a:p>
            <a:pPr lvl="1"/>
            <a:r>
              <a:rPr lang="en-US" dirty="0">
                <a:sym typeface="Helvetica Neue"/>
              </a:rPr>
              <a:t>Demandez aux participants s'ils souhaitent ajouter quelque chose. </a:t>
            </a:r>
          </a:p>
          <a:p>
            <a:pPr lvl="1"/>
            <a:r>
              <a:rPr lang="en-US" dirty="0" err="1">
                <a:sym typeface="Helvetica Neue"/>
              </a:rPr>
              <a:t>Accrochez</a:t>
            </a:r>
            <a:r>
              <a:rPr lang="en-US" dirty="0">
                <a:sym typeface="Helvetica Neue"/>
              </a:rPr>
              <a:t> le tableau au mur</a:t>
            </a:r>
          </a:p>
          <a:p>
            <a:pPr marL="0" indent="0">
              <a:buNone/>
            </a:pPr>
            <a:r>
              <a:rPr lang="en-US" dirty="0">
                <a:sym typeface="Helvetica Neue"/>
              </a:rPr>
              <a:t>______________________________________________________________________________</a:t>
            </a:r>
          </a:p>
          <a:p>
            <a:pPr marL="0" indent="0">
              <a:buNone/>
            </a:pPr>
            <a:endParaRPr lang="en-US" dirty="0">
              <a:sym typeface="Helvetica Neue"/>
            </a:endParaRPr>
          </a:p>
          <a:p>
            <a:pPr marL="0" indent="0">
              <a:buNone/>
            </a:pPr>
            <a:r>
              <a:rPr lang="en-US" b="1" dirty="0">
                <a:sym typeface="Helvetica Neue"/>
              </a:rPr>
              <a:t>ACCORDS POSSIBLES</a:t>
            </a:r>
          </a:p>
          <a:p>
            <a:r>
              <a:rPr lang="en-US" dirty="0">
                <a:sym typeface="Helvetica Neue"/>
              </a:rPr>
              <a:t>Les téléphones doivent être éteints ou silencieux</a:t>
            </a:r>
            <a:endParaRPr lang="en-US" noProof="0" dirty="0"/>
          </a:p>
          <a:p>
            <a:r>
              <a:rPr lang="en-US" dirty="0">
                <a:sym typeface="Helvetica Neue"/>
              </a:rPr>
              <a:t>Les appels peuvent être pris à l'extérieur en cas d'urgence</a:t>
            </a:r>
            <a:endParaRPr lang="en-US" dirty="0">
              <a:sym typeface="Noto Sans Symbols"/>
            </a:endParaRPr>
          </a:p>
          <a:p>
            <a:r>
              <a:rPr lang="en-US" dirty="0">
                <a:sym typeface="Helvetica Neue"/>
              </a:rPr>
              <a:t>Ne pas parler aux autres</a:t>
            </a:r>
            <a:endParaRPr lang="en-US" noProof="0" dirty="0"/>
          </a:p>
          <a:p>
            <a:r>
              <a:rPr lang="en-US" dirty="0">
                <a:sym typeface="Helvetica Neue"/>
              </a:rPr>
              <a:t>Écouter les autres lorsqu'ils présentent ou parlent </a:t>
            </a:r>
            <a:r>
              <a:rPr lang="en-US" dirty="0">
                <a:sym typeface="Noto Sans Symbols"/>
              </a:rPr>
              <a:t>(doit être inclus)</a:t>
            </a:r>
            <a:endParaRPr lang="en-US" noProof="0" dirty="0"/>
          </a:p>
          <a:p>
            <a:r>
              <a:rPr lang="en-US" dirty="0">
                <a:sym typeface="Helvetica Neue"/>
              </a:rPr>
              <a:t>Respecter les opinions divergentes</a:t>
            </a:r>
            <a:endParaRPr lang="en-US" noProof="0" dirty="0"/>
          </a:p>
          <a:p>
            <a:r>
              <a:rPr lang="en-US" dirty="0">
                <a:sym typeface="Noto Sans Symbols"/>
              </a:rPr>
              <a:t>Donner à chacun l'espace et le temps d'exprimer son opinion.</a:t>
            </a:r>
            <a:endParaRPr lang="en-US" noProof="0" dirty="0"/>
          </a:p>
          <a:p>
            <a:r>
              <a:rPr lang="en-US" dirty="0">
                <a:sym typeface="Helvetica Neue"/>
              </a:rPr>
              <a:t>Être à l'heure</a:t>
            </a:r>
            <a:endParaRPr lang="en-US" dirty="0">
              <a:sym typeface="Noto Sans Symbols"/>
            </a:endParaRPr>
          </a:p>
          <a:p>
            <a:r>
              <a:rPr lang="en-US" dirty="0">
                <a:sym typeface="Helvetica Neue"/>
              </a:rPr>
              <a:t>Remettre en cause l'idée, pas la personne</a:t>
            </a:r>
            <a:endParaRPr lang="en-US" noProof="0" dirty="0"/>
          </a:p>
          <a:p>
            <a:r>
              <a:rPr lang="en-US" dirty="0">
                <a:sym typeface="Noto Sans Symbols"/>
              </a:rPr>
              <a:t>Anonymiser les exemples de cas réels (à inclure)</a:t>
            </a:r>
            <a:endParaRPr lang="en-US" noProof="0" dirty="0"/>
          </a:p>
          <a:p>
            <a:r>
              <a:rPr lang="en-US" dirty="0">
                <a:sym typeface="Noto Sans Symbols"/>
              </a:rPr>
              <a:t>Confidentialité des expériences personnelles et des discussions </a:t>
            </a:r>
            <a:r>
              <a:rPr lang="en-US" dirty="0" err="1">
                <a:sym typeface="Noto Sans Symbols"/>
              </a:rPr>
              <a:t>sensibles</a:t>
            </a:r>
            <a:r>
              <a:rPr lang="en-US" dirty="0">
                <a:sym typeface="Noto Sans Symbols"/>
              </a:rPr>
              <a:t> (doit </a:t>
            </a:r>
            <a:r>
              <a:rPr lang="en-US" dirty="0" err="1">
                <a:sym typeface="Noto Sans Symbols"/>
              </a:rPr>
              <a:t>être</a:t>
            </a:r>
            <a:r>
              <a:rPr lang="en-US" dirty="0">
                <a:sym typeface="Noto Sans Symbols"/>
              </a:rPr>
              <a:t> </a:t>
            </a:r>
            <a:r>
              <a:rPr lang="en-US" dirty="0" err="1">
                <a:sym typeface="Noto Sans Symbols"/>
              </a:rPr>
              <a:t>inclus</a:t>
            </a:r>
            <a:r>
              <a:rPr lang="en-US" dirty="0">
                <a:sym typeface="Noto Sans Symbols"/>
              </a:rPr>
              <a:t>)</a:t>
            </a:r>
            <a:endParaRPr lang="en-US" noProof="0" dirty="0"/>
          </a:p>
        </p:txBody>
      </p:sp>
      <p:sp>
        <p:nvSpPr>
          <p:cNvPr id="3" name="Slide Image Placeholder 2">
            <a:extLst>
              <a:ext uri="{FF2B5EF4-FFF2-40B4-BE49-F238E27FC236}">
                <a16:creationId xmlns:a16="http://schemas.microsoft.com/office/drawing/2014/main" id="{5B7474C3-9633-2519-41B6-2669CF420EF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537A0D8-77C3-FDCE-AEF9-7242AE2A45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a:t>
            </a:fld>
            <a:endParaRPr lang="en-US" sz="1200"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EXPLICATION</a:t>
            </a:r>
          </a:p>
          <a:p>
            <a:r>
              <a:rPr lang="en-US" dirty="0">
                <a:sym typeface="Arial"/>
              </a:rPr>
              <a:t>Présenter la diapositive</a:t>
            </a:r>
          </a:p>
          <a:p>
            <a:r>
              <a:rPr lang="en-US" i="1" noProof="0" dirty="0"/>
              <a:t>Grâce à ce module, nous allons :</a:t>
            </a:r>
          </a:p>
          <a:p>
            <a:pPr lvl="1"/>
            <a:r>
              <a:rPr lang="en-US" i="1" noProof="0" dirty="0"/>
              <a:t>Introduire le concept de renforcement de la famille</a:t>
            </a:r>
          </a:p>
          <a:p>
            <a:pPr lvl="1"/>
            <a:r>
              <a:rPr lang="en-US" i="1" noProof="0" dirty="0"/>
              <a:t>Explorer ce que signifie l'adoption d'une approche de renforcement de la famille</a:t>
            </a:r>
          </a:p>
          <a:p>
            <a:pPr lvl="1"/>
            <a:r>
              <a:rPr lang="en-US" i="1" noProof="0" dirty="0"/>
              <a:t>Examiner le rôle des normes et pratiques sociales dans le renforcement de la famille</a:t>
            </a:r>
          </a:p>
        </p:txBody>
      </p:sp>
      <p:sp>
        <p:nvSpPr>
          <p:cNvPr id="6" name="Slide Image Placeholder 5">
            <a:extLst>
              <a:ext uri="{FF2B5EF4-FFF2-40B4-BE49-F238E27FC236}">
                <a16:creationId xmlns:a16="http://schemas.microsoft.com/office/drawing/2014/main" id="{12FE6B93-95AC-0BBD-01FE-16AC8EC2C26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1DBFBEB-F7E9-672E-4D6B-E0EEAA47D2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a:t>
            </a:fld>
            <a:endParaRPr lang="en-US" sz="1200" dirty="0">
              <a:latin typeface="+mn-lt"/>
            </a:endParaRPr>
          </a:p>
        </p:txBody>
      </p:sp>
    </p:spTree>
    <p:extLst>
      <p:ext uri="{BB962C8B-B14F-4D97-AF65-F5344CB8AC3E}">
        <p14:creationId xmlns:p14="http://schemas.microsoft.com/office/powerpoint/2010/main" val="69949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EXPLICATION</a:t>
            </a:r>
            <a:endParaRPr lang="en-US" noProof="0" dirty="0"/>
          </a:p>
          <a:p>
            <a:r>
              <a:rPr lang="en-US" dirty="0">
                <a:sym typeface="Arial"/>
              </a:rPr>
              <a:t>Présenter la diapositive</a:t>
            </a:r>
          </a:p>
        </p:txBody>
      </p:sp>
      <p:sp>
        <p:nvSpPr>
          <p:cNvPr id="6" name="Slide Image Placeholder 5">
            <a:extLst>
              <a:ext uri="{FF2B5EF4-FFF2-40B4-BE49-F238E27FC236}">
                <a16:creationId xmlns:a16="http://schemas.microsoft.com/office/drawing/2014/main" id="{5F7B6EDF-50DD-FAC4-D0DD-BFEF75BC98A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1962CCE-4031-F5E7-86B7-908684FCC38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a:t>
            </a:fld>
            <a:endParaRPr lang="en-US" sz="1200" dirty="0">
              <a:latin typeface="+mn-lt"/>
            </a:endParaRPr>
          </a:p>
        </p:txBody>
      </p:sp>
    </p:spTree>
    <p:extLst>
      <p:ext uri="{BB962C8B-B14F-4D97-AF65-F5344CB8AC3E}">
        <p14:creationId xmlns:p14="http://schemas.microsoft.com/office/powerpoint/2010/main" val="195650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2" name="Google Shape;332;p7:notes"/>
          <p:cNvSpPr txBox="1">
            <a:spLocks noGrp="1"/>
          </p:cNvSpPr>
          <p:nvPr>
            <p:ph type="body" idx="1"/>
          </p:nvPr>
        </p:nvSpPr>
        <p:spPr/>
        <p:txBody>
          <a:bodyPr/>
          <a:lstStyle/>
          <a:p>
            <a:pPr marL="0" indent="0">
              <a:buNone/>
            </a:pPr>
            <a:r>
              <a:rPr lang="en-US" b="1" noProof="0" dirty="0"/>
              <a:t>EXPLICATION</a:t>
            </a:r>
            <a:endParaRPr lang="en-US" noProof="0" dirty="0"/>
          </a:p>
          <a:p>
            <a:r>
              <a:rPr lang="en-US" i="1" dirty="0">
                <a:sym typeface="Helvetica Neue"/>
              </a:rPr>
              <a:t>A la fin du module, vous devriez être en mesure de...</a:t>
            </a:r>
          </a:p>
          <a:p>
            <a:r>
              <a:rPr lang="en-US" dirty="0">
                <a:sym typeface="Helvetica Neue"/>
              </a:rPr>
              <a:t>Présenter la diapositive</a:t>
            </a:r>
            <a:endParaRPr lang="en-US" dirty="0">
              <a:sym typeface="Calibri"/>
            </a:endParaRPr>
          </a:p>
          <a:p>
            <a:r>
              <a:rPr lang="en-US" i="1" dirty="0">
                <a:sym typeface="Calibri"/>
              </a:rPr>
              <a:t>Ce module constitue une base pour les modules 2 et 3. </a:t>
            </a:r>
          </a:p>
          <a:p>
            <a:r>
              <a:rPr lang="en-US" i="1" dirty="0">
                <a:sym typeface="Calibri"/>
              </a:rPr>
              <a:t>Dans ces modules, nous examinerons le renforcement de la famille par le biais du processus de gestion de cas et des outils et techniques spécifiques pour soutenir le renforcement de la famille.</a:t>
            </a:r>
            <a:endParaRPr lang="en-US" dirty="0">
              <a:sym typeface="Calibri"/>
            </a:endParaRPr>
          </a:p>
          <a:p>
            <a:r>
              <a:rPr lang="en-US" i="1" dirty="0"/>
              <a:t>Quelqu'un a-t-il des questions à poser ou des précisions à demander ?</a:t>
            </a:r>
          </a:p>
          <a:p>
            <a:r>
              <a:rPr lang="en-US" i="1" noProof="0" dirty="0"/>
              <a:t>Vous les trouverez à la </a:t>
            </a:r>
            <a:r>
              <a:rPr lang="en-US" b="1" i="1" noProof="0" dirty="0"/>
              <a:t>page 5 du cahier d'exercices : Objectifs d'apprentissage</a:t>
            </a:r>
          </a:p>
        </p:txBody>
      </p:sp>
      <p:sp>
        <p:nvSpPr>
          <p:cNvPr id="3" name="Slide Image Placeholder 2">
            <a:extLst>
              <a:ext uri="{FF2B5EF4-FFF2-40B4-BE49-F238E27FC236}">
                <a16:creationId xmlns:a16="http://schemas.microsoft.com/office/drawing/2014/main" id="{77C27D4B-92BB-9FD6-3C34-B5D9AA23870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E21049E-CE15-2F00-3BDB-9A81E12D383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a:t>
            </a:fld>
            <a:endParaRPr lang="en-US" sz="12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SESSION 2 DURÉE : 1h30</a:t>
            </a:r>
          </a:p>
          <a:p>
            <a:pPr marL="0" indent="0">
              <a:buNone/>
            </a:pPr>
            <a:r>
              <a:rPr lang="en-US" b="1" noProof="0" dirty="0"/>
              <a:t>______________________________________________________________________________</a:t>
            </a:r>
          </a:p>
          <a:p>
            <a:pPr marL="0" indent="0">
              <a:buNone/>
            </a:pPr>
            <a:endParaRPr lang="en-US" b="1" dirty="0"/>
          </a:p>
          <a:p>
            <a:pPr marL="0" indent="0">
              <a:buNone/>
            </a:pPr>
            <a:r>
              <a:rPr lang="en-US" b="1" noProof="0" dirty="0"/>
              <a:t>EXPLICATION</a:t>
            </a:r>
            <a:endParaRPr lang="en-US" noProof="0" dirty="0"/>
          </a:p>
          <a:p>
            <a:r>
              <a:rPr lang="en-US" i="1" noProof="0" dirty="0"/>
              <a:t>Nous commencerons cette formation en examinant ce que nous entendons par renforcement de la famille et en décomposant les différentes composantes de ce terme</a:t>
            </a:r>
            <a:endParaRPr lang="en-US" i="1" dirty="0"/>
          </a:p>
          <a:p>
            <a:r>
              <a:rPr lang="en-US" i="1" noProof="0" dirty="0"/>
              <a:t>Nous allons examiner de plus près ce que signifie la famille et ce que signifie le renforcement de la gestion de cas</a:t>
            </a:r>
          </a:p>
        </p:txBody>
      </p:sp>
      <p:sp>
        <p:nvSpPr>
          <p:cNvPr id="6" name="Slide Image Placeholder 5">
            <a:extLst>
              <a:ext uri="{FF2B5EF4-FFF2-40B4-BE49-F238E27FC236}">
                <a16:creationId xmlns:a16="http://schemas.microsoft.com/office/drawing/2014/main" id="{84341151-261B-A02A-7F09-C5256BC011A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A93D240-4EAB-9804-C3CF-D1FF52D8F5F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14</a:t>
            </a:fld>
            <a:endParaRPr lang="en-US" sz="1200" dirty="0">
              <a:latin typeface="+mn-lt"/>
            </a:endParaRPr>
          </a:p>
        </p:txBody>
      </p:sp>
    </p:spTree>
    <p:extLst>
      <p:ext uri="{BB962C8B-B14F-4D97-AF65-F5344CB8AC3E}">
        <p14:creationId xmlns:p14="http://schemas.microsoft.com/office/powerpoint/2010/main" val="429022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EXPLICATION</a:t>
            </a:r>
          </a:p>
          <a:p>
            <a:r>
              <a:rPr lang="en-US" i="1" noProof="0" dirty="0"/>
              <a:t>Nous commencerons par examiner ce qui est dit sur le renforcement de la famille dans les normes minimales. </a:t>
            </a:r>
          </a:p>
          <a:p>
            <a:pPr lvl="1"/>
            <a:r>
              <a:rPr lang="en-US" b="1" i="1" dirty="0"/>
              <a:t>Norme 16 : </a:t>
            </a:r>
            <a:r>
              <a:rPr lang="en-US" i="1" noProof="0" dirty="0"/>
              <a:t>Le </a:t>
            </a:r>
            <a:r>
              <a:rPr lang="en-US" b="1" i="1" dirty="0"/>
              <a:t>renforcement de la famille </a:t>
            </a:r>
            <a:r>
              <a:rPr lang="en-US" i="1" noProof="0" dirty="0"/>
              <a:t>est reconnu comme une norme à part entière</a:t>
            </a:r>
          </a:p>
          <a:p>
            <a:pPr lvl="1"/>
            <a:r>
              <a:rPr lang="en-US" i="1" noProof="0" dirty="0"/>
              <a:t>Il s'agit de l'une des principales "stratégies, approches et interventions" visant à prévenir les risques liés à la protection de l'enfance et à y répondre.</a:t>
            </a:r>
          </a:p>
          <a:p>
            <a:pPr lvl="1"/>
            <a:r>
              <a:rPr lang="en-US" dirty="0">
                <a:sym typeface="Arial"/>
              </a:rPr>
              <a:t>Présenter la diapositive</a:t>
            </a:r>
          </a:p>
          <a:p>
            <a:r>
              <a:rPr lang="en-US" i="1" noProof="0" dirty="0"/>
              <a:t>Nous allons maintenant le décomposer pour en examiner chaque partie plus en détail.</a:t>
            </a:r>
          </a:p>
        </p:txBody>
      </p:sp>
      <p:sp>
        <p:nvSpPr>
          <p:cNvPr id="6" name="Slide Image Placeholder 5">
            <a:extLst>
              <a:ext uri="{FF2B5EF4-FFF2-40B4-BE49-F238E27FC236}">
                <a16:creationId xmlns:a16="http://schemas.microsoft.com/office/drawing/2014/main" id="{4F9E4973-F29D-E072-44B3-9E7E6F1461A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25D7BF1-8378-AD73-4395-811814CEB72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15</a:t>
            </a:fld>
            <a:endParaRPr lang="en-US" sz="1200" dirty="0">
              <a:latin typeface="+mn-lt"/>
            </a:endParaRPr>
          </a:p>
        </p:txBody>
      </p:sp>
    </p:spTree>
    <p:extLst>
      <p:ext uri="{BB962C8B-B14F-4D97-AF65-F5344CB8AC3E}">
        <p14:creationId xmlns:p14="http://schemas.microsoft.com/office/powerpoint/2010/main" val="4118930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S'ADAPTER AU CONTEXTE</a:t>
            </a:r>
          </a:p>
          <a:p>
            <a:r>
              <a:rPr lang="en-US" dirty="0"/>
              <a:t>Contextualiser les types de familles et les environnements des prestataires de soins.</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INTRODUCTION</a:t>
            </a:r>
          </a:p>
          <a:p>
            <a:r>
              <a:rPr lang="en-US" dirty="0"/>
              <a:t>Répartir les participants en groupes de 2 à 3 personnes</a:t>
            </a:r>
          </a:p>
          <a:p>
            <a:r>
              <a:rPr lang="en-US" i="1" dirty="0"/>
              <a:t>Lorsque nous parlons de renforcement de la famille, nous nous concentrons sur les "environnements familiaux et de soins" </a:t>
            </a:r>
          </a:p>
          <a:p>
            <a:r>
              <a:rPr lang="en-US" i="1" dirty="0"/>
              <a:t>Avec votre groupe :</a:t>
            </a:r>
          </a:p>
          <a:p>
            <a:pPr lvl="1"/>
            <a:r>
              <a:rPr lang="en-US" i="1" dirty="0"/>
              <a:t>Discutez de la signification de la famille pour vous</a:t>
            </a:r>
          </a:p>
          <a:p>
            <a:pPr lvl="1"/>
            <a:r>
              <a:rPr lang="en-US" i="1" dirty="0"/>
              <a:t>Discutez des différents types de familles ou d'environnements de soins que vous avez rencontrés dans votre travail.</a:t>
            </a:r>
            <a:endParaRPr lang="en-US" b="1" i="1" dirty="0"/>
          </a:p>
          <a:p>
            <a:pPr marL="0" indent="0">
              <a:buNone/>
            </a:pPr>
            <a:endParaRPr lang="en-US" b="1" dirty="0"/>
          </a:p>
          <a:p>
            <a:pPr marL="0" indent="0">
              <a:buNone/>
            </a:pPr>
            <a:r>
              <a:rPr lang="en-US" b="1" dirty="0"/>
              <a:t>DISCUSSION EN GROUPE (5 minutes)</a:t>
            </a:r>
          </a:p>
          <a:p>
            <a:r>
              <a:rPr lang="en-US" dirty="0"/>
              <a:t>Laisser 5 minutes aux participants pour compléter le questionnaire</a:t>
            </a:r>
          </a:p>
          <a:p>
            <a:pPr marL="0" indent="0">
              <a:buNone/>
            </a:pPr>
            <a:endParaRPr lang="en-US" b="1" dirty="0"/>
          </a:p>
          <a:p>
            <a:pPr marL="0" indent="0">
              <a:buNone/>
            </a:pPr>
            <a:r>
              <a:rPr lang="en-US" b="1" dirty="0"/>
              <a:t>DISCUSSION PLÉNIÈRE (10 minutes)</a:t>
            </a:r>
          </a:p>
          <a:p>
            <a:r>
              <a:rPr lang="en-US" dirty="0"/>
              <a:t>Invitez les participants à partager leurs réponses</a:t>
            </a:r>
          </a:p>
          <a:p>
            <a:r>
              <a:rPr lang="en-US" dirty="0"/>
              <a:t>Compléter avec les réponses possibles de la page suivante</a:t>
            </a:r>
          </a:p>
          <a:p>
            <a:pPr marL="0" indent="0">
              <a:buNone/>
            </a:pPr>
            <a:r>
              <a:rPr lang="en-US" dirty="0"/>
              <a:t>______________________________________________________________________________</a:t>
            </a:r>
          </a:p>
          <a:p>
            <a:pPr marL="0" indent="0">
              <a:buNone/>
            </a:pPr>
            <a:endParaRPr lang="en-US" b="1" dirty="0"/>
          </a:p>
          <a:p>
            <a:pPr marL="0" indent="0">
              <a:buNone/>
            </a:pPr>
            <a:r>
              <a:rPr lang="en-US" b="1" dirty="0"/>
              <a:t>SUITE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C5E0AE13-4E51-9785-4ADA-2868E3583EC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14EEB50-65A6-BD7D-A46B-B17A9B089F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16</a:t>
            </a:fld>
            <a:endParaRPr lang="en-US" sz="1200" dirty="0">
              <a:latin typeface="+mn-lt"/>
            </a:endParaRPr>
          </a:p>
        </p:txBody>
      </p:sp>
    </p:spTree>
    <p:extLst>
      <p:ext uri="{BB962C8B-B14F-4D97-AF65-F5344CB8AC3E}">
        <p14:creationId xmlns:p14="http://schemas.microsoft.com/office/powerpoint/2010/main" val="261058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b="1" dirty="0"/>
              <a:t>RÉPONSES POSSIBLES</a:t>
            </a:r>
            <a:endParaRPr lang="en-US" dirty="0"/>
          </a:p>
          <a:p>
            <a:r>
              <a:rPr lang="en-US" dirty="0"/>
              <a:t>Ce que la famille représente pour vous : </a:t>
            </a:r>
          </a:p>
          <a:p>
            <a:pPr lvl="1"/>
            <a:r>
              <a:rPr lang="en-US" dirty="0"/>
              <a:t>Un groupe de personnes liées par le sang ou l'ascendance</a:t>
            </a:r>
          </a:p>
          <a:p>
            <a:pPr lvl="1"/>
            <a:r>
              <a:rPr lang="en-US" dirty="0"/>
              <a:t>Un ménage</a:t>
            </a:r>
          </a:p>
          <a:p>
            <a:pPr lvl="1"/>
            <a:r>
              <a:rPr lang="en-US" dirty="0"/>
              <a:t>Un groupe de personnes unies par le mariage</a:t>
            </a:r>
          </a:p>
          <a:p>
            <a:pPr lvl="1"/>
            <a:r>
              <a:rPr lang="en-US" dirty="0"/>
              <a:t>Avoir quelqu'un qui vous aime inconditionnellement</a:t>
            </a:r>
          </a:p>
          <a:p>
            <a:pPr lvl="1"/>
            <a:r>
              <a:rPr lang="en-US" dirty="0"/>
              <a:t>La famille, c'est s'aimer et se soutenir mutuellement</a:t>
            </a:r>
          </a:p>
          <a:p>
            <a:pPr lvl="1"/>
            <a:r>
              <a:rPr lang="en-US" dirty="0"/>
              <a:t>La famille n'est pas toujours liée à un lien biologique.</a:t>
            </a:r>
          </a:p>
          <a:p>
            <a:pPr lvl="1"/>
            <a:r>
              <a:rPr lang="en-US" dirty="0"/>
              <a:t>Il doit être sûr et fiable</a:t>
            </a:r>
          </a:p>
          <a:p>
            <a:r>
              <a:rPr lang="en-US" dirty="0"/>
              <a:t>Selon le contexte, les types d'environnements familiaux et de soins avec lesquels nous travaillons peuvent inclure </a:t>
            </a:r>
          </a:p>
          <a:p>
            <a:pPr lvl="1"/>
            <a:r>
              <a:rPr lang="en-US" dirty="0"/>
              <a:t>Les </a:t>
            </a:r>
            <a:r>
              <a:rPr lang="en-US" dirty="0" err="1"/>
              <a:t>familles</a:t>
            </a:r>
            <a:r>
              <a:rPr lang="en-US" dirty="0"/>
              <a:t> "nucléaires" (deux parents avec enfants)</a:t>
            </a:r>
          </a:p>
          <a:p>
            <a:pPr lvl="1"/>
            <a:r>
              <a:rPr lang="en-US" dirty="0"/>
              <a:t>Les </a:t>
            </a:r>
            <a:r>
              <a:rPr lang="en-US" dirty="0" err="1"/>
              <a:t>familles</a:t>
            </a:r>
            <a:r>
              <a:rPr lang="en-US" dirty="0"/>
              <a:t> monoparentales </a:t>
            </a:r>
          </a:p>
          <a:p>
            <a:pPr lvl="1"/>
            <a:r>
              <a:rPr lang="en-US" dirty="0"/>
              <a:t>Les familles où les grands-parents, les oncles et les tantes s'occupent des enfants sans les parents (ces enfants et les enfants qui sont pris en charge par d'autres parents proches sans leurs parents sont des enfants séparés). </a:t>
            </a:r>
          </a:p>
          <a:p>
            <a:pPr lvl="1"/>
            <a:r>
              <a:rPr lang="en-US" dirty="0"/>
              <a:t>Les familles où les grands-parents, les parents et les enfants (famille élargie) vivent ensemble.</a:t>
            </a:r>
          </a:p>
          <a:p>
            <a:pPr lvl="1"/>
            <a:r>
              <a:rPr lang="en-US" dirty="0"/>
              <a:t>Ménages dirigés par des enfants et enfants non accompagnés</a:t>
            </a:r>
          </a:p>
          <a:p>
            <a:pPr lvl="1"/>
            <a:r>
              <a:rPr lang="en-US" dirty="0"/>
              <a:t>Familles d'accueil </a:t>
            </a:r>
          </a:p>
          <a:p>
            <a:pPr lvl="1"/>
            <a:r>
              <a:rPr lang="en-US" dirty="0"/>
              <a:t>Les établissements de soins résidentiels (bien qu'il ne s'agisse pas d'un environnement de soins recommandé selon les normes et les orientations internationales).</a:t>
            </a:r>
          </a:p>
          <a:p>
            <a:pPr lvl="1"/>
            <a:r>
              <a:rPr lang="en-US" dirty="0"/>
              <a:t>Les cas de mariage d'enfants où une fille vit avec son mari qui est également un enfant ou un adulte (note : si le mariage d'enfants touche le plus souvent les filles, les garçons peuvent également être concernés).</a:t>
            </a:r>
          </a:p>
          <a:p>
            <a:pPr lvl="1"/>
            <a:r>
              <a:rPr lang="en-US" dirty="0"/>
              <a:t>Familles où il y a un beau-parent et/ou des parents remariés</a:t>
            </a:r>
          </a:p>
        </p:txBody>
      </p:sp>
      <p:sp>
        <p:nvSpPr>
          <p:cNvPr id="2" name="Google Shape;725;p48:notes">
            <a:extLst>
              <a:ext uri="{FF2B5EF4-FFF2-40B4-BE49-F238E27FC236}">
                <a16:creationId xmlns:a16="http://schemas.microsoft.com/office/drawing/2014/main" id="{FCA1D4D2-1188-0062-DC3E-CACFC554B9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17</a:t>
            </a:fld>
            <a:endParaRPr lang="en-US" sz="1200" dirty="0">
              <a:latin typeface="+mn-lt"/>
            </a:endParaRPr>
          </a:p>
        </p:txBody>
      </p:sp>
    </p:spTree>
    <p:extLst>
      <p:ext uri="{BB962C8B-B14F-4D97-AF65-F5344CB8AC3E}">
        <p14:creationId xmlns:p14="http://schemas.microsoft.com/office/powerpoint/2010/main" val="3922183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EXPLICATION</a:t>
            </a:r>
            <a:endParaRPr lang="en-US" noProof="0" dirty="0"/>
          </a:p>
          <a:p>
            <a:r>
              <a:rPr lang="en-US" noProof="0" dirty="0"/>
              <a:t>Demandez à un volontaire de présenter la diapositive</a:t>
            </a:r>
          </a:p>
          <a:p>
            <a:r>
              <a:rPr lang="en-US" i="1" noProof="0" dirty="0"/>
              <a:t>Que pensez-vous de cette définition ?</a:t>
            </a:r>
          </a:p>
          <a:p>
            <a:r>
              <a:rPr lang="en-US" i="1" dirty="0"/>
              <a:t>Nous allons maintenant examiner la définition de l'aidant immédiat.</a:t>
            </a:r>
            <a:endParaRPr lang="en-US" i="1" noProof="0" dirty="0"/>
          </a:p>
        </p:txBody>
      </p:sp>
      <p:sp>
        <p:nvSpPr>
          <p:cNvPr id="6" name="Slide Image Placeholder 5">
            <a:extLst>
              <a:ext uri="{FF2B5EF4-FFF2-40B4-BE49-F238E27FC236}">
                <a16:creationId xmlns:a16="http://schemas.microsoft.com/office/drawing/2014/main" id="{C0EFC595-B26C-0746-7029-0B11FA229B0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EE89C8A-5CF8-2681-6B51-3E3643CBDF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18</a:t>
            </a:fld>
            <a:endParaRPr lang="en-US" sz="1200" dirty="0">
              <a:latin typeface="+mn-lt"/>
            </a:endParaRPr>
          </a:p>
        </p:txBody>
      </p:sp>
    </p:spTree>
    <p:extLst>
      <p:ext uri="{BB962C8B-B14F-4D97-AF65-F5344CB8AC3E}">
        <p14:creationId xmlns:p14="http://schemas.microsoft.com/office/powerpoint/2010/main" val="12766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EXPLICATION</a:t>
            </a:r>
            <a:endParaRPr lang="en-US" noProof="0" dirty="0"/>
          </a:p>
          <a:p>
            <a:r>
              <a:rPr lang="en-US" i="1" noProof="0" dirty="0"/>
              <a:t>Un aidant immédiat est une personne avec laquelle l'enfant vit et qui s'occupe de lui au quotidien, conformément à la norme 16 des normes minimales pour la protection des enfants dans le cadre de l'action humanitaire.</a:t>
            </a:r>
          </a:p>
          <a:p>
            <a:r>
              <a:rPr lang="en-US" i="1" noProof="0" dirty="0"/>
              <a:t>L'aidant immédiat </a:t>
            </a:r>
            <a:r>
              <a:rPr lang="en-US" i="1" noProof="0" dirty="0" err="1"/>
              <a:t>peut</a:t>
            </a:r>
            <a:r>
              <a:rPr lang="en-US" i="1" noProof="0" dirty="0"/>
              <a:t> </a:t>
            </a:r>
            <a:r>
              <a:rPr lang="en-US" i="1" noProof="0" dirty="0" err="1"/>
              <a:t>être</a:t>
            </a:r>
            <a:r>
              <a:rPr lang="en-US" i="1" noProof="0" dirty="0"/>
              <a:t>:</a:t>
            </a:r>
          </a:p>
          <a:p>
            <a:pPr lvl="1"/>
            <a:r>
              <a:rPr lang="en-US" i="1" noProof="0" dirty="0"/>
              <a:t>La mère</a:t>
            </a:r>
          </a:p>
          <a:p>
            <a:pPr lvl="1"/>
            <a:r>
              <a:rPr lang="en-US" i="1" dirty="0"/>
              <a:t>Le </a:t>
            </a:r>
            <a:r>
              <a:rPr lang="en-US" i="1" noProof="0" dirty="0"/>
              <a:t>père</a:t>
            </a:r>
          </a:p>
          <a:p>
            <a:pPr lvl="1"/>
            <a:r>
              <a:rPr lang="en-US" i="1" noProof="0" dirty="0"/>
              <a:t>Un autre membre de la famille </a:t>
            </a:r>
          </a:p>
          <a:p>
            <a:pPr lvl="1"/>
            <a:r>
              <a:rPr lang="en-US" i="1" dirty="0"/>
              <a:t>Une </a:t>
            </a:r>
            <a:r>
              <a:rPr lang="en-US" i="1" noProof="0" dirty="0"/>
              <a:t>personne sans lien de parenté. </a:t>
            </a:r>
          </a:p>
          <a:p>
            <a:r>
              <a:rPr lang="en-US" i="1" noProof="0" dirty="0"/>
              <a:t>Les aidants immédiats sont responsables de :</a:t>
            </a:r>
          </a:p>
          <a:p>
            <a:pPr lvl="1"/>
            <a:r>
              <a:rPr lang="en-US" i="1" noProof="0" dirty="0"/>
              <a:t>Répondre aux besoins physiques, émotionnels, sociaux, cognitifs et spirituels de l'enfant</a:t>
            </a:r>
          </a:p>
          <a:p>
            <a:pPr lvl="1"/>
            <a:r>
              <a:rPr lang="en-US" i="1" noProof="0" dirty="0"/>
              <a:t>Développer une relation cohérente et bienveillante avec l'enfant</a:t>
            </a:r>
          </a:p>
          <a:p>
            <a:pPr lvl="1"/>
            <a:r>
              <a:rPr lang="en-US" i="1" noProof="0" dirty="0"/>
              <a:t>Protéger l'enfant contre les préjudices.</a:t>
            </a:r>
          </a:p>
          <a:p>
            <a:r>
              <a:rPr lang="en-US" i="1" dirty="0"/>
              <a:t>Facteur de protection</a:t>
            </a:r>
          </a:p>
          <a:p>
            <a:pPr lvl="1"/>
            <a:r>
              <a:rPr lang="en-US" i="1" dirty="0"/>
              <a:t>Les personnes qui s'occupent des enfants jouent un rôle important dans le renforcement de la capacité des enfants à faire face à des situations stressantes, en particulier dans les situations humanitaires. </a:t>
            </a:r>
          </a:p>
          <a:p>
            <a:r>
              <a:rPr lang="en-US" i="1" dirty="0"/>
              <a:t>Facteur de risque</a:t>
            </a:r>
          </a:p>
          <a:p>
            <a:pPr lvl="1"/>
            <a:r>
              <a:rPr lang="en-US" i="1" dirty="0"/>
              <a:t>Les aidants peuvent également être des sources de risque. </a:t>
            </a:r>
          </a:p>
          <a:p>
            <a:pPr lvl="1"/>
            <a:r>
              <a:rPr lang="en-US" i="1" dirty="0"/>
              <a:t>Leur capacité à prodiguer des soins peut être limitée par leur propre expérience de la détresse et de l'adversité pendant les conflits, les catastrophes et les déplacements. </a:t>
            </a:r>
          </a:p>
          <a:p>
            <a:pPr lvl="1"/>
            <a:r>
              <a:rPr lang="en-US" i="1" dirty="0"/>
              <a:t>Le renforcement de la famille vise à remédier à cette situation.</a:t>
            </a:r>
            <a:endParaRPr lang="en-US" i="1" noProof="0" dirty="0"/>
          </a:p>
        </p:txBody>
      </p:sp>
      <p:sp>
        <p:nvSpPr>
          <p:cNvPr id="6" name="Slide Image Placeholder 5">
            <a:extLst>
              <a:ext uri="{FF2B5EF4-FFF2-40B4-BE49-F238E27FC236}">
                <a16:creationId xmlns:a16="http://schemas.microsoft.com/office/drawing/2014/main" id="{352FA457-7BA7-4261-4886-A025C717B2D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BDE4135-4A96-43F2-CBB0-DDF51201D8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19</a:t>
            </a:fld>
            <a:endParaRPr lang="en-US" sz="1200" dirty="0">
              <a:latin typeface="+mn-lt"/>
            </a:endParaRPr>
          </a:p>
        </p:txBody>
      </p:sp>
    </p:spTree>
    <p:extLst>
      <p:ext uri="{BB962C8B-B14F-4D97-AF65-F5344CB8AC3E}">
        <p14:creationId xmlns:p14="http://schemas.microsoft.com/office/powerpoint/2010/main" val="257222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3" name="Google Shape;243;p2:notes"/>
          <p:cNvSpPr txBox="1">
            <a:spLocks noGrp="1"/>
          </p:cNvSpPr>
          <p:nvPr>
            <p:ph type="body" idx="1"/>
          </p:nvPr>
        </p:nvSpPr>
        <p:spPr>
          <a:xfrm>
            <a:off x="477839" y="460375"/>
            <a:ext cx="6143624" cy="9211334"/>
          </a:xfrm>
        </p:spPr>
        <p:txBody>
          <a:bodyPr/>
          <a:lstStyle/>
          <a:p>
            <a:pPr marL="0" indent="0">
              <a:buNone/>
            </a:pPr>
            <a:r>
              <a:rPr lang="en-US" b="1" dirty="0">
                <a:sym typeface="Arial"/>
              </a:rPr>
              <a:t>INTRODUCTION</a:t>
            </a:r>
          </a:p>
          <a:p>
            <a:r>
              <a:rPr lang="en-US" dirty="0">
                <a:sym typeface="Arial"/>
              </a:rPr>
              <a:t>Ce module est une introduction au renforcement de la famille et constitue le premier des trois modules de la formation sur le renforcement de la famille dans la gestion de cas. </a:t>
            </a:r>
          </a:p>
          <a:p>
            <a:pPr lvl="1"/>
            <a:r>
              <a:rPr lang="en-US" dirty="0">
                <a:sym typeface="Arial"/>
              </a:rPr>
              <a:t>Cette formation fait partie des formations de niveau 3 de la formation à la gestion des cas de protection de l'enfance inter-agences. </a:t>
            </a:r>
          </a:p>
          <a:p>
            <a:pPr lvl="1"/>
            <a:r>
              <a:rPr lang="en-US" dirty="0">
                <a:sym typeface="Arial"/>
              </a:rPr>
              <a:t>Avant de participer à cette formation, les participants doivent avoir suivi les modules de niveau 1 et de niveau 2. </a:t>
            </a:r>
          </a:p>
          <a:p>
            <a:r>
              <a:rPr lang="en-US" dirty="0">
                <a:sym typeface="Arial"/>
              </a:rPr>
              <a:t>Ce module explore les thèmes clés suivants :</a:t>
            </a:r>
          </a:p>
          <a:p>
            <a:pPr lvl="1"/>
            <a:r>
              <a:rPr lang="en-US" dirty="0">
                <a:sym typeface="Arial"/>
              </a:rPr>
              <a:t>Définitions et concepts clés du renforcement de la famille </a:t>
            </a:r>
          </a:p>
          <a:p>
            <a:pPr lvl="1"/>
            <a:r>
              <a:rPr lang="en-US" dirty="0">
                <a:sym typeface="Arial"/>
              </a:rPr>
              <a:t>Adopter une approche de renforcement de la famille</a:t>
            </a:r>
          </a:p>
          <a:p>
            <a:pPr lvl="1"/>
            <a:r>
              <a:rPr lang="en-US" dirty="0"/>
              <a:t>Dynamique familiale, genre et rôle des normes et pratiques sociales</a:t>
            </a:r>
            <a:endParaRPr lang="en-US" dirty="0">
              <a:sym typeface="Arial"/>
            </a:endParaRPr>
          </a:p>
          <a:p>
            <a:r>
              <a:rPr lang="en-US" dirty="0">
                <a:sym typeface="Arial"/>
              </a:rPr>
              <a:t>Des conseils de facilitation peuvent être trouvés dans les notes de chaque diapositive.</a:t>
            </a:r>
          </a:p>
          <a:p>
            <a:pPr marL="0" indent="0">
              <a:buNone/>
            </a:pPr>
            <a:endParaRPr lang="en-US" dirty="0">
              <a:sym typeface="Arial"/>
            </a:endParaRPr>
          </a:p>
          <a:p>
            <a:pPr marL="0" indent="0">
              <a:buNone/>
            </a:pPr>
            <a:r>
              <a:rPr lang="en-US" b="1" dirty="0">
                <a:highlight>
                  <a:srgbClr val="FFFF00"/>
                </a:highlight>
                <a:sym typeface="Arial"/>
              </a:rPr>
              <a:t>CONTEXTUALISATION</a:t>
            </a:r>
          </a:p>
          <a:p>
            <a:r>
              <a:rPr lang="en-US" dirty="0">
                <a:sym typeface="Arial"/>
              </a:rPr>
              <a:t>Il est important de prendre les mesures suivantes pour contextualiser ce module avant de le présenter :</a:t>
            </a:r>
          </a:p>
          <a:p>
            <a:pPr lvl="1"/>
            <a:r>
              <a:rPr lang="en-US" dirty="0">
                <a:sym typeface="Arial"/>
              </a:rPr>
              <a:t>Session 2 Diapositive 16 "Environnements de la famille et des aidants" - Contextualiser les types de familles et d'environnements des aidants.</a:t>
            </a:r>
          </a:p>
          <a:p>
            <a:pPr lvl="1"/>
            <a:r>
              <a:rPr lang="en-US" dirty="0">
                <a:sym typeface="Arial"/>
              </a:rPr>
              <a:t>Session 2 Diapositive 23 "L'impact des crises humanitaires" - Traduire la transcription de la vidéo pour la lire à haute voix si nécessaire </a:t>
            </a:r>
          </a:p>
          <a:p>
            <a:pPr lvl="1"/>
            <a:r>
              <a:rPr lang="en-US" dirty="0">
                <a:sym typeface="Arial"/>
              </a:rPr>
              <a:t>Session 3 Diapositive 31 "Familles / environnements de soins nécessitant un soutien supplémentaire" - Adapter les réponses possibles </a:t>
            </a:r>
          </a:p>
          <a:p>
            <a:pPr lvl="1"/>
            <a:r>
              <a:rPr lang="en-US" dirty="0">
                <a:sym typeface="Arial"/>
              </a:rPr>
              <a:t>Session 3 Diapositive 33 "Exercice pratique : résilience, forces et facteurs de protection" - Adaptez les études de cas si nécessaire pour les rendre pertinentes dans votre contexte.</a:t>
            </a:r>
          </a:p>
          <a:p>
            <a:pPr lvl="1"/>
            <a:r>
              <a:rPr lang="en-US" dirty="0">
                <a:sym typeface="Arial"/>
              </a:rPr>
              <a:t>Session 4 Diapositive 38 " Normes et pratiques sociales existantes " - Ajoutez/adaptez les réponses possibles aux questions 2 et 3 en fonction du contexte.</a:t>
            </a:r>
          </a:p>
          <a:p>
            <a:pPr lvl="1"/>
            <a:r>
              <a:rPr lang="en-US" dirty="0">
                <a:sym typeface="Arial"/>
              </a:rPr>
              <a:t>Session 4 Diapositive 42 "Jeu : sexe ou genre" - Adaptez les énoncés sur le genre en fonction des perceptions typiques du genre dans le contexte. </a:t>
            </a:r>
          </a:p>
          <a:p>
            <a:pPr lvl="1"/>
            <a:r>
              <a:rPr lang="en-US" dirty="0">
                <a:sym typeface="Arial"/>
              </a:rPr>
              <a:t>Session 4 Diapositive 44 "Valeurs de genre - parentalité" - Adaptez les déclarations d'accord/désaccord en fonction du contexte.</a:t>
            </a:r>
          </a:p>
          <a:p>
            <a:pPr lvl="1"/>
            <a:r>
              <a:rPr lang="en-US" dirty="0">
                <a:sym typeface="Arial"/>
              </a:rPr>
              <a:t>Session 4 Diapositive 49 "Stratégies pour remettre en cause les normes et pratiques sociales néfastes" - Vous pouvez inclure des normes et pratiques sociales néfastes spécifiques qui ont été particulièrement problématiques pour les assistants sociaux dans le contexte.</a:t>
            </a:r>
          </a:p>
          <a:p>
            <a:endParaRPr lang="en-US" dirty="0">
              <a:sym typeface="Arial"/>
            </a:endParaRPr>
          </a:p>
          <a:p>
            <a:pPr marL="0" indent="0">
              <a:buNone/>
            </a:pPr>
            <a:r>
              <a:rPr lang="en-US" b="1" dirty="0">
                <a:sym typeface="Arial"/>
              </a:rPr>
              <a:t>PRÉPARATION</a:t>
            </a:r>
          </a:p>
          <a:p>
            <a:r>
              <a:rPr lang="en-US" dirty="0">
                <a:sym typeface="Arial"/>
              </a:rPr>
              <a:t>Les éléments suivants sont nécessaires pour dispenser ce module dans un environnement de formation en face à face : </a:t>
            </a:r>
          </a:p>
          <a:p>
            <a:pPr lvl="1"/>
            <a:r>
              <a:rPr lang="en-US" dirty="0">
                <a:sym typeface="Arial"/>
              </a:rPr>
              <a:t>Un cahier d'exercices par participant</a:t>
            </a:r>
          </a:p>
          <a:p>
            <a:pPr lvl="1"/>
            <a:r>
              <a:rPr lang="en-US" dirty="0">
                <a:sym typeface="Arial"/>
              </a:rPr>
              <a:t>Un formulaire de retour d'information par participant.</a:t>
            </a:r>
          </a:p>
          <a:p>
            <a:pPr lvl="1"/>
            <a:r>
              <a:rPr lang="en-US" dirty="0">
                <a:sym typeface="Arial"/>
              </a:rPr>
              <a:t>Projecteur et ordinateur portable</a:t>
            </a:r>
          </a:p>
          <a:p>
            <a:pPr lvl="1"/>
            <a:r>
              <a:rPr lang="en-US" dirty="0">
                <a:sym typeface="Arial"/>
              </a:rPr>
              <a:t>Tableau de conférence, ruban adhésif et stylos</a:t>
            </a:r>
          </a:p>
          <a:p>
            <a:endParaRPr lang="en-US" dirty="0">
              <a:sym typeface="Arial"/>
            </a:endParaRPr>
          </a:p>
          <a:p>
            <a:pPr marL="0" indent="0">
              <a:buNone/>
            </a:pPr>
            <a:r>
              <a:rPr lang="en-US" b="1" dirty="0">
                <a:sym typeface="Arial"/>
              </a:rPr>
              <a:t>SUITE </a:t>
            </a:r>
            <a:r>
              <a:rPr lang="en-US" b="1" dirty="0">
                <a:sym typeface="Wingdings" panose="05000000000000000000" pitchFamily="2" charset="2"/>
              </a:rPr>
              <a:t></a:t>
            </a:r>
            <a:endParaRPr lang="en-US" dirty="0">
              <a:sym typeface="Arial"/>
            </a:endParaRPr>
          </a:p>
        </p:txBody>
      </p:sp>
      <p:sp>
        <p:nvSpPr>
          <p:cNvPr id="2" name="Google Shape;725;p48:notes">
            <a:extLst>
              <a:ext uri="{FF2B5EF4-FFF2-40B4-BE49-F238E27FC236}">
                <a16:creationId xmlns:a16="http://schemas.microsoft.com/office/drawing/2014/main" id="{102D585B-4116-FEF2-0E41-BE200885677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EXPLICATION</a:t>
            </a:r>
            <a:endParaRPr lang="en-US" noProof="0" dirty="0"/>
          </a:p>
          <a:p>
            <a:r>
              <a:rPr lang="en-US" i="1" noProof="0" dirty="0"/>
              <a:t>Le rôle de la famille et des parents/tuteurs est également souligné dans la Convention des Nations Unies sur les droits de l'enfant (1989).</a:t>
            </a:r>
          </a:p>
          <a:p>
            <a:r>
              <a:rPr lang="en-US" dirty="0">
                <a:sym typeface="Arial"/>
              </a:rPr>
              <a:t>Présenter la diapositive</a:t>
            </a:r>
          </a:p>
        </p:txBody>
      </p:sp>
      <p:sp>
        <p:nvSpPr>
          <p:cNvPr id="6" name="Slide Image Placeholder 5">
            <a:extLst>
              <a:ext uri="{FF2B5EF4-FFF2-40B4-BE49-F238E27FC236}">
                <a16:creationId xmlns:a16="http://schemas.microsoft.com/office/drawing/2014/main" id="{52E29AC9-225C-5968-EA52-997DA70AA99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23E3889-30A0-4DA5-3840-C70F7E8D7E9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20</a:t>
            </a:fld>
            <a:endParaRPr lang="en-US" sz="1200" dirty="0">
              <a:latin typeface="+mn-lt"/>
            </a:endParaRPr>
          </a:p>
        </p:txBody>
      </p:sp>
    </p:spTree>
    <p:extLst>
      <p:ext uri="{BB962C8B-B14F-4D97-AF65-F5344CB8AC3E}">
        <p14:creationId xmlns:p14="http://schemas.microsoft.com/office/powerpoint/2010/main" val="961861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EXPLICATION</a:t>
            </a:r>
            <a:endParaRPr lang="en-US" noProof="0" dirty="0"/>
          </a:p>
          <a:p>
            <a:r>
              <a:rPr lang="en-US" i="1" noProof="0" dirty="0"/>
              <a:t>Les lignes directrices des Nations unies pour la protection de remplacement des enfants </a:t>
            </a:r>
          </a:p>
          <a:p>
            <a:pPr lvl="1"/>
            <a:r>
              <a:rPr lang="en-US" i="1" dirty="0"/>
              <a:t>Les lignes directrices s'appuient sur la </a:t>
            </a:r>
            <a:r>
              <a:rPr lang="en-US" i="1" noProof="0" dirty="0"/>
              <a:t>Convention relative aux droits de l'enfant en ce qui concerne la garde des enfants et l'aide aux familles. </a:t>
            </a:r>
          </a:p>
          <a:p>
            <a:pPr lvl="1"/>
            <a:r>
              <a:rPr lang="en-US" i="1" noProof="0" dirty="0"/>
              <a:t>Ils offrent des conseils complets pour le "continuum" des services de garde d'enfants...</a:t>
            </a:r>
          </a:p>
          <a:p>
            <a:pPr lvl="1"/>
            <a:r>
              <a:rPr lang="en-US" i="0" noProof="0" dirty="0"/>
              <a:t>Présenter la diapositive</a:t>
            </a:r>
          </a:p>
          <a:p>
            <a:r>
              <a:rPr lang="en-US" i="1" noProof="0" dirty="0"/>
              <a:t>Les principes directeurs des Nations unies soulignent l'importance de prévenir la séparation des familles </a:t>
            </a:r>
          </a:p>
          <a:p>
            <a:pPr lvl="1"/>
            <a:r>
              <a:rPr lang="en-US" i="1" dirty="0"/>
              <a:t>Les États doivent </a:t>
            </a:r>
            <a:r>
              <a:rPr lang="en-US" i="1" noProof="0" dirty="0"/>
              <a:t>"... poursuivre des politiques qui 1) garantissent un soutien aux familles dans l'exercice de leurs responsabilités à l'égard de l'enfant et 2) promeuvent le droit de l'enfant à avoir une relation avec ses deux parents".</a:t>
            </a:r>
          </a:p>
          <a:p>
            <a:pPr lvl="1"/>
            <a:r>
              <a:rPr lang="en-US" i="1" noProof="0" dirty="0"/>
              <a:t>Ces politiques devraient s'attaquer aux causes profondes de l'abandon, de la renonciation et de la séparation de l'enfant de sa famille :</a:t>
            </a:r>
          </a:p>
          <a:p>
            <a:pPr lvl="2"/>
            <a:r>
              <a:rPr lang="en-US" i="1" noProof="0" dirty="0"/>
              <a:t>Garantir, entre autres, le droit à l'enregistrement des naissances et l'accès à un logement adéquat ainsi qu'aux services de base en matière de santé, d'éducation et de protection sociale</a:t>
            </a:r>
          </a:p>
          <a:p>
            <a:pPr lvl="2"/>
            <a:r>
              <a:rPr lang="en-US" i="1" noProof="0" dirty="0"/>
              <a:t>Promouvoir des mesures de lutte contre la pauvreté, la discrimination, la marginalisation, la stigmatisation, la violence, la maltraitance des enfants et les abus sexuels, ainsi que la toxicomanie.</a:t>
            </a:r>
          </a:p>
        </p:txBody>
      </p:sp>
      <p:sp>
        <p:nvSpPr>
          <p:cNvPr id="6" name="Slide Image Placeholder 5">
            <a:extLst>
              <a:ext uri="{FF2B5EF4-FFF2-40B4-BE49-F238E27FC236}">
                <a16:creationId xmlns:a16="http://schemas.microsoft.com/office/drawing/2014/main" id="{AAFA82CE-AEC9-1E72-29DB-E67DC0CFA10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935A5D8-9105-CFBE-A571-78058F1CB9E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21</a:t>
            </a:fld>
            <a:endParaRPr lang="en-US" sz="1200" dirty="0">
              <a:latin typeface="+mn-lt"/>
            </a:endParaRPr>
          </a:p>
        </p:txBody>
      </p:sp>
    </p:spTree>
    <p:extLst>
      <p:ext uri="{BB962C8B-B14F-4D97-AF65-F5344CB8AC3E}">
        <p14:creationId xmlns:p14="http://schemas.microsoft.com/office/powerpoint/2010/main" val="1853706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EXPLICATION</a:t>
            </a:r>
          </a:p>
          <a:p>
            <a:r>
              <a:rPr lang="en-US" i="1" noProof="0" dirty="0"/>
              <a:t>Il n'existe pas de définition inter-agences du renforcement de la famille. </a:t>
            </a:r>
          </a:p>
          <a:p>
            <a:r>
              <a:rPr lang="en-US" i="1" noProof="0" dirty="0"/>
              <a:t>En voici deux, provenant de sources différentes. </a:t>
            </a:r>
          </a:p>
          <a:p>
            <a:r>
              <a:rPr lang="en-US" noProof="0" dirty="0"/>
              <a:t>Demandez à un volontaire de lire la première définition</a:t>
            </a:r>
          </a:p>
          <a:p>
            <a:r>
              <a:rPr lang="en-US" dirty="0"/>
              <a:t>Demandez à un autre volontaire de lire la deuxième définition</a:t>
            </a:r>
            <a:endParaRPr lang="en-US" noProof="0" dirty="0"/>
          </a:p>
          <a:p>
            <a:endParaRPr lang="en-US" dirty="0"/>
          </a:p>
          <a:p>
            <a:pPr marL="0" indent="0">
              <a:buNone/>
            </a:pPr>
            <a:r>
              <a:rPr lang="en-US" b="1" noProof="0" dirty="0"/>
              <a:t>DISCUSSION EN PLÉNIÈRE</a:t>
            </a:r>
          </a:p>
          <a:p>
            <a:r>
              <a:rPr lang="en-US" i="1" noProof="0" dirty="0"/>
              <a:t>Ces définitions ont-elles un sens dans ce contexte ? </a:t>
            </a:r>
          </a:p>
          <a:p>
            <a:r>
              <a:rPr lang="en-US" i="1" noProof="0" dirty="0"/>
              <a:t>Que préférez-vous ? </a:t>
            </a:r>
          </a:p>
          <a:p>
            <a:r>
              <a:rPr lang="en-US" i="1" noProof="0" dirty="0"/>
              <a:t>Y a-t-il quelque chose que vous souhaiteriez ajouter ou retirer ?</a:t>
            </a:r>
          </a:p>
          <a:p>
            <a:r>
              <a:rPr lang="en-US" noProof="0" dirty="0"/>
              <a:t>Inscrivez les réponses des participants sur un tableau de papier et résumez-les.</a:t>
            </a:r>
          </a:p>
        </p:txBody>
      </p:sp>
      <p:sp>
        <p:nvSpPr>
          <p:cNvPr id="6" name="Slide Image Placeholder 5">
            <a:extLst>
              <a:ext uri="{FF2B5EF4-FFF2-40B4-BE49-F238E27FC236}">
                <a16:creationId xmlns:a16="http://schemas.microsoft.com/office/drawing/2014/main" id="{E6E20062-BFB1-8867-983A-49930673681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E1B7631-5B7F-CE21-D9CD-5A7AE31A46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22</a:t>
            </a:fld>
            <a:endParaRPr lang="en-US" sz="1200" dirty="0">
              <a:latin typeface="+mn-lt"/>
            </a:endParaRPr>
          </a:p>
        </p:txBody>
      </p:sp>
    </p:spTree>
    <p:extLst>
      <p:ext uri="{BB962C8B-B14F-4D97-AF65-F5344CB8AC3E}">
        <p14:creationId xmlns:p14="http://schemas.microsoft.com/office/powerpoint/2010/main" val="1209779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PRÉPARATION</a:t>
            </a:r>
          </a:p>
          <a:p>
            <a:r>
              <a:rPr lang="en-US" noProof="0" dirty="0"/>
              <a:t>S'il n'est pas possible de </a:t>
            </a:r>
            <a:r>
              <a:rPr lang="en-US" noProof="0" dirty="0" err="1"/>
              <a:t>jouer</a:t>
            </a:r>
            <a:r>
              <a:rPr lang="en-US" noProof="0" dirty="0"/>
              <a:t> “This is Samira” dans la langue locale :</a:t>
            </a:r>
          </a:p>
          <a:p>
            <a:pPr lvl="1"/>
            <a:r>
              <a:rPr lang="en-US" dirty="0"/>
              <a:t>Accéder à la </a:t>
            </a:r>
            <a:r>
              <a:rPr lang="en-US" noProof="0" dirty="0"/>
              <a:t>transcription à partir de la vidéo YouTube (en cliquant sur l'icône des trois points en bas à droite de la vidéo)</a:t>
            </a:r>
          </a:p>
          <a:p>
            <a:pPr lvl="1"/>
            <a:r>
              <a:rPr lang="en-US" noProof="0" dirty="0"/>
              <a:t>Traduire la </a:t>
            </a:r>
            <a:r>
              <a:rPr lang="en-US" dirty="0"/>
              <a:t>transcription dans la langue locale</a:t>
            </a:r>
          </a:p>
          <a:p>
            <a:pPr lvl="1"/>
            <a:r>
              <a:rPr lang="en-US" dirty="0"/>
              <a:t>Lire la transcription à haute voix </a:t>
            </a:r>
            <a:r>
              <a:rPr lang="en-US" noProof="0" dirty="0"/>
              <a:t>pendant la lecture de la vidéo</a:t>
            </a:r>
            <a:endParaRPr lang="en-US" dirty="0"/>
          </a:p>
          <a:p>
            <a:pPr marL="0" indent="0">
              <a:buNone/>
            </a:pPr>
            <a:r>
              <a:rPr lang="en-US" dirty="0"/>
              <a:t>______________________________________________________________________________</a:t>
            </a:r>
          </a:p>
          <a:p>
            <a:pPr marL="0" indent="0">
              <a:buNone/>
            </a:pPr>
            <a:endParaRPr lang="en-US" dirty="0"/>
          </a:p>
          <a:p>
            <a:pPr marL="0" indent="0">
              <a:buNone/>
            </a:pPr>
            <a:r>
              <a:rPr lang="en-US" b="1" noProof="0" dirty="0"/>
              <a:t>INTRODUCTION</a:t>
            </a:r>
          </a:p>
          <a:p>
            <a:r>
              <a:rPr lang="en-US" i="1" noProof="0" dirty="0"/>
              <a:t>Nous avons discuté de ce qu'est l'environnement de soins et de l'aidant immédiat</a:t>
            </a:r>
          </a:p>
          <a:p>
            <a:r>
              <a:rPr lang="en-US" i="1" noProof="0" dirty="0"/>
              <a:t>Nous allons maintenant regarder une vidéo qui :</a:t>
            </a:r>
          </a:p>
          <a:p>
            <a:pPr lvl="1"/>
            <a:r>
              <a:rPr lang="en-US" i="1" noProof="0" dirty="0" err="1"/>
              <a:t>Démontre</a:t>
            </a:r>
            <a:r>
              <a:rPr lang="en-US" i="1" noProof="0" dirty="0"/>
              <a:t> ces éléments dans la pratique</a:t>
            </a:r>
          </a:p>
          <a:p>
            <a:pPr lvl="1"/>
            <a:r>
              <a:rPr lang="en-US" i="1" noProof="0" dirty="0"/>
              <a:t>Montre comment ils peuvent être affectés lors d'une crise humanitaire</a:t>
            </a:r>
          </a:p>
          <a:p>
            <a:r>
              <a:rPr lang="en-US" noProof="0" dirty="0" err="1"/>
              <a:t>Répartissez</a:t>
            </a:r>
            <a:r>
              <a:rPr lang="en-US" noProof="0" dirty="0"/>
              <a:t> les participants en groupes de 3 à 5 personnes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Guidez les participants vers la </a:t>
            </a:r>
            <a:r>
              <a:rPr lang="en-US" b="1" noProof="0" dirty="0"/>
              <a:t>page 6 du manuel : L'impact des crises humanitaires</a:t>
            </a:r>
          </a:p>
          <a:p>
            <a:r>
              <a:rPr lang="en-US" dirty="0" err="1"/>
              <a:t>Attribuez</a:t>
            </a:r>
            <a:r>
              <a:rPr lang="en-US" dirty="0"/>
              <a:t> une question à chaque groupe</a:t>
            </a:r>
            <a:endParaRPr lang="en-US" noProof="0" dirty="0"/>
          </a:p>
          <a:p>
            <a:r>
              <a:rPr lang="en-US" i="1" noProof="0" dirty="0"/>
              <a:t>Dans vos groupes :</a:t>
            </a:r>
          </a:p>
          <a:p>
            <a:pPr lvl="1"/>
            <a:r>
              <a:rPr lang="en-US" i="1" dirty="0" err="1"/>
              <a:t>Visionnez</a:t>
            </a:r>
            <a:r>
              <a:rPr lang="en-US" i="1" dirty="0"/>
              <a:t> la vidéo</a:t>
            </a:r>
          </a:p>
          <a:p>
            <a:pPr lvl="1"/>
            <a:r>
              <a:rPr lang="en-US" i="1" noProof="0" dirty="0"/>
              <a:t>Discutez de la question qui vous a été assignée</a:t>
            </a:r>
          </a:p>
          <a:p>
            <a:pPr marL="0" indent="0">
              <a:buNone/>
            </a:pPr>
            <a:endParaRPr lang="en-US" b="1" dirty="0"/>
          </a:p>
          <a:p>
            <a:pPr marL="0" indent="0">
              <a:buNone/>
            </a:pPr>
            <a:r>
              <a:rPr lang="en-US" b="1" noProof="0" dirty="0"/>
              <a:t>TRAVAIL DE GROUPE (5-10 minutes)</a:t>
            </a:r>
            <a:endParaRPr lang="en-US" noProof="0" dirty="0"/>
          </a:p>
          <a:p>
            <a:r>
              <a:rPr lang="en-US" noProof="0" dirty="0"/>
              <a:t>Jouer la vidéo </a:t>
            </a:r>
            <a:r>
              <a:rPr lang="en-US" b="1" noProof="0" dirty="0"/>
              <a:t>This is Samira</a:t>
            </a:r>
          </a:p>
          <a:p>
            <a:pPr lvl="1"/>
            <a:r>
              <a:rPr lang="en-US" noProof="0" dirty="0"/>
              <a:t>Versions anglaise, française, arabe et espagnole disponibles</a:t>
            </a:r>
          </a:p>
          <a:p>
            <a:pPr lvl="1"/>
            <a:r>
              <a:rPr lang="en-US" noProof="0" dirty="0">
                <a:hlinkClick r:id="rId3"/>
              </a:rPr>
              <a:t>https://resourcecentre.savethechildren.net/document/child-protection-humanitarian-action-samira/</a:t>
            </a:r>
            <a:endParaRPr lang="en-US" b="1" noProof="0" dirty="0"/>
          </a:p>
          <a:p>
            <a:r>
              <a:rPr lang="en-US" dirty="0"/>
              <a:t>Laisser 5 à 10 minutes aux participants pour compléter le questionnaire</a:t>
            </a:r>
          </a:p>
          <a:p>
            <a:endParaRPr lang="en-US" dirty="0"/>
          </a:p>
          <a:p>
            <a:pPr marL="0" indent="0">
              <a:buNone/>
            </a:pPr>
            <a:r>
              <a:rPr lang="en-US" b="1" noProof="0" dirty="0"/>
              <a:t>DISCUSSION EN PLÉNIÈRE</a:t>
            </a:r>
          </a:p>
          <a:p>
            <a:r>
              <a:rPr lang="en-US" noProof="0" dirty="0"/>
              <a:t>Invitez les groupes à partager leurs réponses et à se compléter mutuellement.</a:t>
            </a:r>
          </a:p>
        </p:txBody>
      </p:sp>
      <p:sp>
        <p:nvSpPr>
          <p:cNvPr id="6" name="Slide Image Placeholder 5">
            <a:extLst>
              <a:ext uri="{FF2B5EF4-FFF2-40B4-BE49-F238E27FC236}">
                <a16:creationId xmlns:a16="http://schemas.microsoft.com/office/drawing/2014/main" id="{A1AF6708-EB8B-3CEF-D2F1-2DCCDEDD638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B95D1AD-21ED-D2FB-F50B-F0EF81373E6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23</a:t>
            </a:fld>
            <a:endParaRPr lang="en-US" sz="1200" dirty="0">
              <a:latin typeface="+mn-lt"/>
            </a:endParaRPr>
          </a:p>
        </p:txBody>
      </p:sp>
    </p:spTree>
    <p:extLst>
      <p:ext uri="{BB962C8B-B14F-4D97-AF65-F5344CB8AC3E}">
        <p14:creationId xmlns:p14="http://schemas.microsoft.com/office/powerpoint/2010/main" val="4168515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endParaRPr lang="en-US" b="1" noProof="0" dirty="0"/>
          </a:p>
          <a:p>
            <a:r>
              <a:rPr lang="en-US" i="1" noProof="0" dirty="0"/>
              <a:t>Lorsque nous parlons de renforcement de la famille, nous nous concentrons principalement sur le niveau familial du modèle socio-écologique</a:t>
            </a:r>
          </a:p>
          <a:p>
            <a:pPr lvl="1"/>
            <a:r>
              <a:rPr lang="en-US" i="1" noProof="0" dirty="0"/>
              <a:t>Nous nous concentrons sur la manière dont le niveau de protection de la famille autour de l'enfant peut être renforcé afin que l'enfant soit plus en sécurité </a:t>
            </a:r>
            <a:r>
              <a:rPr lang="en-US" i="1" dirty="0"/>
              <a:t>à la </a:t>
            </a:r>
            <a:r>
              <a:rPr lang="en-US" i="1" noProof="0" dirty="0"/>
              <a:t>maison et dans la communauté.</a:t>
            </a:r>
          </a:p>
          <a:p>
            <a:r>
              <a:rPr lang="en-US" i="1" noProof="0" dirty="0"/>
              <a:t>Cependant, nous devons également prendre en compte la situation dans son ensemble</a:t>
            </a:r>
            <a:endParaRPr lang="en-US" i="1" dirty="0"/>
          </a:p>
          <a:p>
            <a:pPr lvl="1"/>
            <a:r>
              <a:rPr lang="en-US" i="1" noProof="0" dirty="0"/>
              <a:t>Nous devons examiner les relations entre la famille et les autres niveaux du modèle socio-écologique. </a:t>
            </a:r>
          </a:p>
          <a:p>
            <a:pPr lvl="1"/>
            <a:r>
              <a:rPr lang="en-US" i="1" noProof="0" dirty="0"/>
              <a:t>Chaque niveau peut avoir des répercussions différentes sur la famille, tant positives que négatives. </a:t>
            </a:r>
          </a:p>
          <a:p>
            <a:r>
              <a:rPr lang="en-US" i="1" noProof="0" dirty="0"/>
              <a:t>En tant que travailleurs sociaux :</a:t>
            </a:r>
          </a:p>
          <a:p>
            <a:pPr lvl="1"/>
            <a:r>
              <a:rPr lang="en-US" i="1" noProof="0" dirty="0"/>
              <a:t>Nous pouvons utiliser les services de prévention et de réponse disponibles aux autres niveaux</a:t>
            </a:r>
          </a:p>
          <a:p>
            <a:pPr lvl="2"/>
            <a:r>
              <a:rPr lang="en-US" i="1" noProof="0" dirty="0"/>
              <a:t>Les normes socioculturelles, les politiques et les cadres juridiques peuvent soutenir les aidants et renforcer les familles.</a:t>
            </a:r>
          </a:p>
          <a:p>
            <a:pPr lvl="2"/>
            <a:r>
              <a:rPr lang="en-US" i="1" noProof="0" dirty="0"/>
              <a:t>Les ressources communautaires, telles que les groupes de soutien ou les services, peuvent renforcer les familles.</a:t>
            </a:r>
          </a:p>
          <a:p>
            <a:pPr lvl="1"/>
            <a:r>
              <a:rPr lang="en-US" i="1" dirty="0"/>
              <a:t>Nous pouvons comprendre </a:t>
            </a:r>
            <a:r>
              <a:rPr lang="en-US" i="1" noProof="0" dirty="0"/>
              <a:t>comment les normes socioculturelles influencent la dynamique au sein des familles</a:t>
            </a:r>
            <a:endParaRPr lang="en-US" i="1" dirty="0"/>
          </a:p>
          <a:p>
            <a:pPr lvl="2"/>
            <a:r>
              <a:rPr lang="en-US" i="1" noProof="0" dirty="0"/>
              <a:t>Nous sommes ainsi mieux à même de travailler avec les familles pour renforcer les normes socioculturelles protectrices et remettre en cause celles qui sont néfastes. </a:t>
            </a:r>
          </a:p>
        </p:txBody>
      </p:sp>
      <p:sp>
        <p:nvSpPr>
          <p:cNvPr id="6" name="Slide Image Placeholder 5">
            <a:extLst>
              <a:ext uri="{FF2B5EF4-FFF2-40B4-BE49-F238E27FC236}">
                <a16:creationId xmlns:a16="http://schemas.microsoft.com/office/drawing/2014/main" id="{4E686BF7-8318-D0DD-167D-345C6859BB2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678008A-BE2E-FF97-DD6E-33A2A16684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24</a:t>
            </a:fld>
            <a:endParaRPr lang="en-US" sz="1200" dirty="0">
              <a:latin typeface="+mn-lt"/>
            </a:endParaRPr>
          </a:p>
        </p:txBody>
      </p:sp>
    </p:spTree>
    <p:extLst>
      <p:ext uri="{BB962C8B-B14F-4D97-AF65-F5344CB8AC3E}">
        <p14:creationId xmlns:p14="http://schemas.microsoft.com/office/powerpoint/2010/main" val="3930590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3" name="Google Shape;253;p19:notes"/>
          <p:cNvSpPr txBox="1">
            <a:spLocks noGrp="1"/>
          </p:cNvSpPr>
          <p:nvPr>
            <p:ph type="body" idx="1"/>
          </p:nvPr>
        </p:nvSpPr>
        <p:spPr/>
        <p:txBody>
          <a:bodyPr/>
          <a:lstStyle/>
          <a:p>
            <a:pPr marL="0" indent="0">
              <a:buNone/>
            </a:pPr>
            <a:r>
              <a:rPr lang="en-US" b="1" dirty="0">
                <a:sym typeface="Calibri"/>
              </a:rPr>
              <a:t>EXPLICATION</a:t>
            </a:r>
          </a:p>
          <a:p>
            <a:r>
              <a:rPr lang="en-US" dirty="0">
                <a:sym typeface="Arial"/>
              </a:rPr>
              <a:t>Présenter la diapositive</a:t>
            </a:r>
          </a:p>
          <a:p>
            <a:r>
              <a:rPr lang="en-US" i="1" dirty="0"/>
              <a:t>Quelqu'un a-t-il des questions à poser ou des précisions à demander ?</a:t>
            </a:r>
          </a:p>
        </p:txBody>
      </p:sp>
      <p:sp>
        <p:nvSpPr>
          <p:cNvPr id="3" name="Slide Image Placeholder 2">
            <a:extLst>
              <a:ext uri="{FF2B5EF4-FFF2-40B4-BE49-F238E27FC236}">
                <a16:creationId xmlns:a16="http://schemas.microsoft.com/office/drawing/2014/main" id="{BF31A3C2-9942-5188-992E-4249A56E04B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B8F2DF6-5C2F-163C-8E14-FDBA98C9AB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25</a:t>
            </a:fld>
            <a:endParaRPr lang="en-US" sz="1200"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SESSION 3 DURÉE : 1h45</a:t>
            </a:r>
          </a:p>
          <a:p>
            <a:pPr marL="0" indent="0">
              <a:buNone/>
            </a:pPr>
            <a:r>
              <a:rPr lang="en-US" b="1" noProof="0" dirty="0"/>
              <a:t>______________________________________________________________________________</a:t>
            </a:r>
          </a:p>
          <a:p>
            <a:pPr marL="0" indent="0">
              <a:buNone/>
            </a:pPr>
            <a:endParaRPr lang="en-US" b="1" dirty="0"/>
          </a:p>
          <a:p>
            <a:pPr marL="0" indent="0">
              <a:buNone/>
            </a:pPr>
            <a:r>
              <a:rPr lang="en-US" b="1" dirty="0"/>
              <a:t>EXPLICATION</a:t>
            </a:r>
            <a:endParaRPr lang="en-US" b="1" noProof="0" dirty="0"/>
          </a:p>
          <a:p>
            <a:r>
              <a:rPr lang="en-US" i="1" noProof="0" dirty="0"/>
              <a:t>Lors de la session précédente, nous avons </a:t>
            </a:r>
            <a:r>
              <a:rPr lang="en-US" i="1" noProof="0" dirty="0" err="1"/>
              <a:t>discuté</a:t>
            </a:r>
            <a:r>
              <a:rPr lang="en-US" i="1" noProof="0" dirty="0"/>
              <a:t> :</a:t>
            </a:r>
          </a:p>
          <a:p>
            <a:pPr lvl="1"/>
            <a:r>
              <a:rPr lang="en-US" i="1" noProof="0" dirty="0"/>
              <a:t>De </a:t>
            </a:r>
            <a:r>
              <a:rPr lang="en-US" i="1" noProof="0" dirty="0" err="1"/>
              <a:t>ce</a:t>
            </a:r>
            <a:r>
              <a:rPr lang="en-US" i="1" noProof="0" dirty="0"/>
              <a:t> qu'est le renforcement de la famille</a:t>
            </a:r>
          </a:p>
          <a:p>
            <a:pPr lvl="1"/>
            <a:r>
              <a:rPr lang="en-US" i="1" noProof="0" dirty="0"/>
              <a:t>Des normes minimales de protection de l'enfance</a:t>
            </a:r>
          </a:p>
          <a:p>
            <a:pPr lvl="1"/>
            <a:r>
              <a:rPr lang="en-US" i="1" noProof="0" dirty="0"/>
              <a:t>De la CNUDE</a:t>
            </a:r>
          </a:p>
          <a:p>
            <a:r>
              <a:rPr lang="en-US" i="1" noProof="0" dirty="0"/>
              <a:t>Nous allons maintenant décrire l'approche du renforcement de la famille et ce à quoi elle ressemble. </a:t>
            </a:r>
          </a:p>
          <a:p>
            <a:r>
              <a:rPr lang="en-US" i="1" noProof="0" dirty="0"/>
              <a:t>Le renforcement de la famille est l'un et l'autre :</a:t>
            </a:r>
          </a:p>
          <a:p>
            <a:pPr lvl="1"/>
            <a:r>
              <a:rPr lang="en-US" i="1" dirty="0"/>
              <a:t>Une </a:t>
            </a:r>
            <a:r>
              <a:rPr lang="en-US" i="1" noProof="0" dirty="0"/>
              <a:t>façon de faire ce que nous faisons actuellement - par exemple, comment nous gérons les dossiers, comment nous entrons en contact avec une famille, comment nous évaluons les besoins d'un enfant, comment nous travaillons avec les familles pour assurer le suivi et examiner les progrès, et ainsi de suite. </a:t>
            </a:r>
          </a:p>
          <a:p>
            <a:pPr lvl="1"/>
            <a:r>
              <a:rPr lang="en-US" i="1" dirty="0"/>
              <a:t>Un </a:t>
            </a:r>
            <a:r>
              <a:rPr lang="en-US" i="1" noProof="0" dirty="0"/>
              <a:t>ensemble d'activités supplémentaires dans le plan d'intervention - par exemple, un soutien ciblé aux parents et d'autres activités spécifiques pour renforcer la capacité de la famille et des aidants.</a:t>
            </a:r>
          </a:p>
        </p:txBody>
      </p:sp>
      <p:sp>
        <p:nvSpPr>
          <p:cNvPr id="6" name="Slide Image Placeholder 5">
            <a:extLst>
              <a:ext uri="{FF2B5EF4-FFF2-40B4-BE49-F238E27FC236}">
                <a16:creationId xmlns:a16="http://schemas.microsoft.com/office/drawing/2014/main" id="{B7281364-31F7-DE5B-C22A-A73B2DF7CD8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5E3A8FB-BE60-0774-C6E3-CCA9BC35A93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26</a:t>
            </a:fld>
            <a:endParaRPr lang="en-US" sz="1200" dirty="0">
              <a:latin typeface="+mn-lt"/>
            </a:endParaRPr>
          </a:p>
        </p:txBody>
      </p:sp>
    </p:spTree>
    <p:extLst>
      <p:ext uri="{BB962C8B-B14F-4D97-AF65-F5344CB8AC3E}">
        <p14:creationId xmlns:p14="http://schemas.microsoft.com/office/powerpoint/2010/main" val="1514118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 PLÉNIÈRE</a:t>
            </a:r>
            <a:endParaRPr lang="en-US" b="1" noProof="0" dirty="0"/>
          </a:p>
          <a:p>
            <a:r>
              <a:rPr lang="en-US" i="1" noProof="0" dirty="0"/>
              <a:t>Au cours de cette session, nous examinerons trois aspects fondamentaux d'une approche de la gestion de cas axée sur le renforcement de la famille. </a:t>
            </a:r>
          </a:p>
          <a:p>
            <a:r>
              <a:rPr lang="en-US" i="1" noProof="0" dirty="0"/>
              <a:t>Pouvez-vous nous faire part de votre expérience en ce qui concerne les facteurs qui, selon vous, rendent une famille forte ? À quoi ressemble une famille forte ? </a:t>
            </a:r>
          </a:p>
          <a:p>
            <a:pPr lvl="1"/>
            <a:r>
              <a:rPr lang="en-US" noProof="0" dirty="0"/>
              <a:t>Notez les réponses des participants sur un tableau de papier.</a:t>
            </a:r>
          </a:p>
          <a:p>
            <a:pPr marL="0" indent="0">
              <a:buNone/>
            </a:pPr>
            <a:endParaRPr lang="en-US" dirty="0"/>
          </a:p>
          <a:p>
            <a:pPr marL="0" indent="0">
              <a:buNone/>
            </a:pPr>
            <a:r>
              <a:rPr lang="en-US" b="1" noProof="0" dirty="0"/>
              <a:t>EXPLICATION</a:t>
            </a:r>
          </a:p>
          <a:p>
            <a:r>
              <a:rPr lang="en-US" i="1" noProof="0" dirty="0"/>
              <a:t>Une approche de renforcement de la famille est :</a:t>
            </a:r>
          </a:p>
          <a:p>
            <a:pPr lvl="1"/>
            <a:r>
              <a:rPr lang="en-US" i="1" noProof="0" dirty="0" err="1"/>
              <a:t>Axée</a:t>
            </a:r>
            <a:r>
              <a:rPr lang="en-US" i="1" noProof="0" dirty="0"/>
              <a:t> sur la résilience</a:t>
            </a:r>
          </a:p>
          <a:p>
            <a:pPr lvl="1"/>
            <a:r>
              <a:rPr lang="en-US" i="1" noProof="0" dirty="0" err="1"/>
              <a:t>Basée</a:t>
            </a:r>
            <a:r>
              <a:rPr lang="en-US" i="1" noProof="0" dirty="0"/>
              <a:t> sur les points forts</a:t>
            </a:r>
            <a:endParaRPr lang="en-US" i="1" dirty="0"/>
          </a:p>
          <a:p>
            <a:pPr lvl="1"/>
            <a:r>
              <a:rPr lang="en-US" i="1" noProof="0" dirty="0" err="1"/>
              <a:t>Orientée</a:t>
            </a:r>
            <a:r>
              <a:rPr lang="en-US" i="1" noProof="0" dirty="0"/>
              <a:t> vers les facteurs de protection</a:t>
            </a:r>
          </a:p>
          <a:p>
            <a:r>
              <a:rPr lang="en-US" b="1" i="1" noProof="0" dirty="0" err="1"/>
              <a:t>Axée</a:t>
            </a:r>
            <a:r>
              <a:rPr lang="en-US" b="1" i="1" noProof="0" dirty="0"/>
              <a:t> sur la résilience</a:t>
            </a:r>
          </a:p>
          <a:p>
            <a:pPr lvl="1"/>
            <a:r>
              <a:rPr lang="en-US" i="1" noProof="0" dirty="0"/>
              <a:t>Quelqu'un peut-il me dire ce que l'on entend par résilience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noProof="0" dirty="0"/>
              <a:t>Une approche axée sur la résilience </a:t>
            </a:r>
            <a:r>
              <a:rPr lang="en-GB" i="1" dirty="0">
                <a:solidFill>
                  <a:srgbClr val="000000"/>
                </a:solidFill>
                <a:latin typeface="Arial" panose="020B0604020202020204" pitchFamily="34" charset="0"/>
                <a:cs typeface="Arial" panose="020B0604020202020204" pitchFamily="34" charset="0"/>
              </a:rPr>
              <a:t>reconnaît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solidFill>
                  <a:srgbClr val="000000"/>
                </a:solidFill>
                <a:latin typeface="Arial" panose="020B0604020202020204" pitchFamily="34" charset="0"/>
                <a:cs typeface="Arial" panose="020B0604020202020204" pitchFamily="34" charset="0"/>
              </a:rPr>
              <a:t>La </a:t>
            </a:r>
            <a:r>
              <a:rPr lang="en-GB" i="1" dirty="0" err="1">
                <a:solidFill>
                  <a:srgbClr val="000000"/>
                </a:solidFill>
                <a:latin typeface="Arial" panose="020B0604020202020204" pitchFamily="34" charset="0"/>
                <a:cs typeface="Arial" panose="020B0604020202020204" pitchFamily="34" charset="0"/>
              </a:rPr>
              <a:t>capacité</a:t>
            </a:r>
            <a:r>
              <a:rPr lang="en-GB" i="1" dirty="0">
                <a:solidFill>
                  <a:srgbClr val="000000"/>
                </a:solidFill>
                <a:latin typeface="Arial" panose="020B0604020202020204" pitchFamily="34" charset="0"/>
                <a:cs typeface="Arial" panose="020B0604020202020204" pitchFamily="34" charset="0"/>
              </a:rPr>
              <a:t> des enfants à surmonter les effets néfastes de l'adversité</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solidFill>
                  <a:srgbClr val="000000"/>
                </a:solidFill>
                <a:latin typeface="Arial" panose="020B0604020202020204" pitchFamily="34" charset="0"/>
                <a:cs typeface="Arial" panose="020B0604020202020204" pitchFamily="34" charset="0"/>
              </a:rPr>
              <a:t>La capacité d'adaptation des enfants pour trouver les moyens de faire respecter leurs droits, leur santé, leur développement et leur bien-être. </a:t>
            </a:r>
            <a:endParaRPr lang="en-US" i="1" noProof="0" dirty="0"/>
          </a:p>
          <a:p>
            <a:r>
              <a:rPr lang="en-US" b="1" i="1" dirty="0" err="1"/>
              <a:t>Basée</a:t>
            </a:r>
            <a:r>
              <a:rPr lang="en-US" b="1" i="1" dirty="0"/>
              <a:t> </a:t>
            </a:r>
            <a:r>
              <a:rPr lang="en-US" b="1" i="1" noProof="0" dirty="0"/>
              <a:t>sur</a:t>
            </a:r>
            <a:r>
              <a:rPr lang="en-US" b="1" i="1" dirty="0"/>
              <a:t> les points forts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000000"/>
                </a:solidFill>
                <a:latin typeface="Arial" panose="020B0604020202020204" pitchFamily="34" charset="0"/>
                <a:cs typeface="Arial" panose="020B0604020202020204" pitchFamily="34" charset="0"/>
              </a:rPr>
              <a:t>L'approche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000000"/>
                </a:solidFill>
                <a:latin typeface="Arial" panose="020B0604020202020204" pitchFamily="34" charset="0"/>
                <a:cs typeface="Arial" panose="020B0604020202020204" pitchFamily="34" charset="0"/>
              </a:rPr>
              <a:t>Se concentre sur les points forts et les ressources disponibles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000000"/>
                </a:solidFill>
                <a:latin typeface="Arial" panose="020B0604020202020204" pitchFamily="34" charset="0"/>
                <a:cs typeface="Arial" panose="020B0604020202020204" pitchFamily="34" charset="0"/>
              </a:rPr>
              <a:t>Tente de s'en inspirer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err="1">
                <a:solidFill>
                  <a:srgbClr val="000000"/>
                </a:solidFill>
                <a:latin typeface="Arial" panose="020B0604020202020204" pitchFamily="34" charset="0"/>
                <a:cs typeface="Arial" panose="020B0604020202020204" pitchFamily="34" charset="0"/>
              </a:rPr>
              <a:t>Utilise</a:t>
            </a:r>
            <a:r>
              <a:rPr lang="en-US" i="1" dirty="0">
                <a:solidFill>
                  <a:srgbClr val="000000"/>
                </a:solidFill>
                <a:latin typeface="Arial" panose="020B0604020202020204" pitchFamily="34" charset="0"/>
                <a:cs typeface="Arial" panose="020B0604020202020204" pitchFamily="34" charset="0"/>
              </a:rPr>
              <a:t> ce qui existe déjà et ce qui fonctionne.</a:t>
            </a:r>
            <a:endParaRPr lang="en-US" i="1" dirty="0"/>
          </a:p>
          <a:p>
            <a:pPr lvl="1"/>
            <a:r>
              <a:rPr lang="en-US" i="1" dirty="0"/>
              <a:t>Rappelons que l'</a:t>
            </a:r>
            <a:r>
              <a:rPr lang="en-US" i="1" noProof="0" dirty="0"/>
              <a:t>un des principes de la gestion de cas selon les lignes directrices du GCPE </a:t>
            </a:r>
            <a:r>
              <a:rPr lang="en-US" i="1" noProof="0" dirty="0" err="1"/>
              <a:t>est</a:t>
            </a:r>
            <a:r>
              <a:rPr lang="en-US" i="1" noProof="0" dirty="0"/>
              <a:t> de "donner aux enfants et aux familles les moyens de s'appuyer sur leurs points forts"</a:t>
            </a:r>
          </a:p>
          <a:p>
            <a:pPr marL="0" indent="0">
              <a:buNone/>
            </a:pPr>
            <a:endParaRPr lang="en-US" i="1" dirty="0"/>
          </a:p>
          <a:p>
            <a:pPr marL="0" indent="0">
              <a:buNone/>
            </a:pPr>
            <a:r>
              <a:rPr lang="en-US" b="1" dirty="0"/>
              <a:t>SUITE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A5ECF5BD-A411-1494-51AD-67D8BCD35B6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60DDB5D-2FA0-470A-E3BE-E1960135740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27</a:t>
            </a:fld>
            <a:endParaRPr lang="en-US" sz="1200" dirty="0">
              <a:latin typeface="+mn-lt"/>
            </a:endParaRPr>
          </a:p>
        </p:txBody>
      </p:sp>
    </p:spTree>
    <p:extLst>
      <p:ext uri="{BB962C8B-B14F-4D97-AF65-F5344CB8AC3E}">
        <p14:creationId xmlns:p14="http://schemas.microsoft.com/office/powerpoint/2010/main" val="2205489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lvl="1"/>
            <a:r>
              <a:rPr lang="en-US" i="1" noProof="0" dirty="0"/>
              <a:t>Cela signifie qu'il faut reconnaître que tous les enfants et leurs familles possèdent les ressources et les compétences nécessaires pour s'aider eux-mêmes et contribuer de manière positive à la recherche de solutions à leurs propres problèmes.</a:t>
            </a:r>
          </a:p>
          <a:p>
            <a:pPr lvl="1"/>
            <a:r>
              <a:rPr lang="en-US" i="1" noProof="0" dirty="0"/>
              <a:t>Par conséquent, dans la pratique, en plus d'identifier les problèmes et de fournir des services, nous devons tenir compte des forces et des ressources de l'enfant et de la famille, et de la manière de renforcer leur capacité à s'occuper d'eux-mêmes.</a:t>
            </a:r>
          </a:p>
          <a:p>
            <a:pPr lvl="1"/>
            <a:r>
              <a:rPr lang="en-US" i="1" noProof="0" dirty="0"/>
              <a:t>Quelqu'un peut-il nous donner un exemple de la façon dont vous avez adopté une approche fondée sur les points forts dans la pratique ?</a:t>
            </a:r>
          </a:p>
          <a:p>
            <a:r>
              <a:rPr lang="en-US" b="1" i="1" noProof="0" dirty="0" err="1"/>
              <a:t>Orientée</a:t>
            </a:r>
            <a:r>
              <a:rPr lang="en-US" b="1" i="1" noProof="0" dirty="0"/>
              <a:t> vers les facteurs de protection</a:t>
            </a:r>
          </a:p>
          <a:p>
            <a:pPr lvl="1"/>
            <a:r>
              <a:rPr lang="en-US" i="1" noProof="0" dirty="0"/>
              <a:t>Il existe plusieurs facteurs de protection au niveau familial qui sont connus pour favoriser la résilience. En voici trois : </a:t>
            </a:r>
          </a:p>
          <a:p>
            <a:pPr lvl="2"/>
            <a:r>
              <a:rPr lang="en-US" i="1" noProof="0" dirty="0"/>
              <a:t>Des </a:t>
            </a:r>
            <a:r>
              <a:rPr lang="en-US" i="1" noProof="0" dirty="0" err="1"/>
              <a:t>environnements</a:t>
            </a:r>
            <a:r>
              <a:rPr lang="en-US" i="1" noProof="0" dirty="0"/>
              <a:t> bienveillants et protecteurs </a:t>
            </a:r>
          </a:p>
          <a:p>
            <a:pPr lvl="2"/>
            <a:r>
              <a:rPr lang="en-US" i="1" noProof="0" dirty="0"/>
              <a:t>Des aidants responsables et solidaires </a:t>
            </a:r>
          </a:p>
          <a:p>
            <a:pPr lvl="2"/>
            <a:r>
              <a:rPr lang="en-US" i="1" noProof="0" dirty="0"/>
              <a:t>Des relations saines entre le aidant et l'enfant </a:t>
            </a:r>
          </a:p>
          <a:p>
            <a:r>
              <a:rPr lang="en-US" i="1" noProof="0" dirty="0"/>
              <a:t>Nous allons maintenant les examiner plus en détail.</a:t>
            </a:r>
          </a:p>
          <a:p>
            <a:endParaRPr lang="en-US" noProof="0" dirty="0"/>
          </a:p>
        </p:txBody>
      </p:sp>
      <p:sp>
        <p:nvSpPr>
          <p:cNvPr id="2" name="Google Shape;725;p48:notes">
            <a:extLst>
              <a:ext uri="{FF2B5EF4-FFF2-40B4-BE49-F238E27FC236}">
                <a16:creationId xmlns:a16="http://schemas.microsoft.com/office/drawing/2014/main" id="{960DDB5D-2FA0-470A-E3BE-E1960135740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28</a:t>
            </a:fld>
            <a:endParaRPr lang="en-US" sz="1200" dirty="0">
              <a:latin typeface="+mn-lt"/>
            </a:endParaRPr>
          </a:p>
        </p:txBody>
      </p:sp>
    </p:spTree>
    <p:extLst>
      <p:ext uri="{BB962C8B-B14F-4D97-AF65-F5344CB8AC3E}">
        <p14:creationId xmlns:p14="http://schemas.microsoft.com/office/powerpoint/2010/main" val="909407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NOTE DU FACILITATEUR</a:t>
            </a:r>
            <a:endParaRPr lang="en-US" b="1" noProof="0" dirty="0"/>
          </a:p>
          <a:p>
            <a:r>
              <a:rPr lang="en-US" noProof="0" dirty="0"/>
              <a:t>Cette session peut être un déclencheur pour certains participants. </a:t>
            </a:r>
          </a:p>
          <a:p>
            <a:pPr lvl="1"/>
            <a:r>
              <a:rPr lang="en-US" dirty="0"/>
              <a:t>Certains peuvent être en </a:t>
            </a:r>
            <a:r>
              <a:rPr lang="en-US" noProof="0" dirty="0"/>
              <a:t>difficulté avec leur propre rôle de parent d'une manière ou d'une autre</a:t>
            </a:r>
          </a:p>
          <a:p>
            <a:pPr lvl="1"/>
            <a:r>
              <a:rPr lang="en-US" dirty="0"/>
              <a:t>Certains peuvent être </a:t>
            </a:r>
            <a:r>
              <a:rPr lang="en-US" noProof="0" dirty="0"/>
              <a:t>confrontés à des difficultés à la maison et/ou dans la vie familiale. </a:t>
            </a:r>
          </a:p>
          <a:p>
            <a:r>
              <a:rPr lang="en-US" noProof="0" dirty="0"/>
              <a:t>Expliquez-le aux participants et soyez attentifs à leurs réactions/besoins au cours de cette activité. </a:t>
            </a:r>
          </a:p>
          <a:p>
            <a:r>
              <a:rPr lang="en-US" noProof="0" dirty="0"/>
              <a:t>Rappelez aux participants les techniques de </a:t>
            </a:r>
            <a:r>
              <a:rPr lang="en-US" noProof="0" dirty="0" err="1"/>
              <a:t>soins</a:t>
            </a:r>
            <a:r>
              <a:rPr lang="en-US" noProof="0" dirty="0"/>
              <a:t> personnels ou pratiquez une </a:t>
            </a:r>
            <a:r>
              <a:rPr lang="en-US" noProof="0" dirty="0" err="1"/>
              <a:t>activité</a:t>
            </a:r>
            <a:r>
              <a:rPr lang="en-US" noProof="0" dirty="0"/>
              <a:t> de </a:t>
            </a:r>
            <a:r>
              <a:rPr lang="en-US" noProof="0" dirty="0" err="1"/>
              <a:t>soins</a:t>
            </a:r>
            <a:r>
              <a:rPr lang="en-US" noProof="0" dirty="0"/>
              <a:t> personnels, si nécessaire. </a:t>
            </a:r>
          </a:p>
          <a:p>
            <a:pPr marL="0" indent="0">
              <a:buNone/>
            </a:pPr>
            <a:r>
              <a:rPr lang="en-US" noProof="0" dirty="0"/>
              <a:t>______________________________________________________________________________</a:t>
            </a:r>
          </a:p>
          <a:p>
            <a:pPr marL="0" indent="0">
              <a:buNone/>
            </a:pPr>
            <a:endParaRPr lang="en-US" noProof="0" dirty="0"/>
          </a:p>
          <a:p>
            <a:pPr marL="0" indent="0">
              <a:buNone/>
            </a:pPr>
            <a:r>
              <a:rPr lang="en-US" b="1" noProof="0" dirty="0"/>
              <a:t>INTRODUCTION</a:t>
            </a:r>
          </a:p>
          <a:p>
            <a:r>
              <a:rPr lang="en-US" noProof="0" dirty="0"/>
              <a:t>Répartir les participants en 6 groupes</a:t>
            </a:r>
          </a:p>
          <a:p>
            <a:r>
              <a:rPr lang="en-US" dirty="0"/>
              <a:t>Attribuez à chaque groupe un jeu de rôle tiré de la diapositive.</a:t>
            </a:r>
          </a:p>
          <a:p>
            <a:r>
              <a:rPr lang="en-US" i="1" dirty="0"/>
              <a:t>Dans vos groupes, préparez un jeu de rôle basé sur l'exemple qui vous a été attribué.</a:t>
            </a:r>
            <a:endParaRPr lang="en-US" i="1" noProof="0" dirty="0"/>
          </a:p>
          <a:p>
            <a:pPr marL="0" indent="0">
              <a:buNone/>
            </a:pPr>
            <a:endParaRPr lang="en-US" dirty="0"/>
          </a:p>
          <a:p>
            <a:pPr marL="0" indent="0">
              <a:buNone/>
            </a:pPr>
            <a:r>
              <a:rPr lang="en-US" b="1" noProof="0" dirty="0"/>
              <a:t>TRAVAIL DE GROUPE (10 minutes)</a:t>
            </a:r>
            <a:endParaRPr lang="en-US" noProof="0" dirty="0"/>
          </a:p>
          <a:p>
            <a:r>
              <a:rPr lang="en-US" noProof="0" dirty="0"/>
              <a:t>Laisser 10 minutes aux participants pour compléter le questionnaire</a:t>
            </a:r>
          </a:p>
          <a:p>
            <a:pPr marL="0" indent="0">
              <a:buNone/>
            </a:pPr>
            <a:endParaRPr lang="en-US" noProof="0" dirty="0"/>
          </a:p>
          <a:p>
            <a:pPr marL="0" indent="0">
              <a:buNone/>
            </a:pPr>
            <a:r>
              <a:rPr lang="en-US" b="1" dirty="0"/>
              <a:t>DISCUSSION EN PLÉNIÈRE</a:t>
            </a:r>
            <a:endParaRPr lang="en-US" b="1" noProof="0" dirty="0"/>
          </a:p>
          <a:p>
            <a:r>
              <a:rPr lang="en-US" dirty="0"/>
              <a:t>Chaque groupe dispose de 5 minutes pour présenter son jeu de rôle.</a:t>
            </a:r>
          </a:p>
          <a:p>
            <a:r>
              <a:rPr lang="en-US" noProof="0" dirty="0"/>
              <a:t>Commencez par l'exemple négatif du contraire de chaque facteur de protection, suivi de l'exemple positif.</a:t>
            </a:r>
          </a:p>
          <a:p>
            <a:r>
              <a:rPr lang="en-US" dirty="0"/>
              <a:t>Complétez les jeux de rôle avec les conseils de la page suivante.</a:t>
            </a:r>
            <a:endParaRPr lang="en-US" noProof="0" dirty="0"/>
          </a:p>
          <a:p>
            <a:r>
              <a:rPr lang="en-US" i="1" noProof="0" dirty="0"/>
              <a:t>De quelle manière les activités et interventions de gestion de cas peuvent-elles contribuer aux trois facteurs de protection ?</a:t>
            </a:r>
          </a:p>
          <a:p>
            <a:pPr marL="0" indent="0">
              <a:buNone/>
            </a:pPr>
            <a:r>
              <a:rPr lang="en-US" noProof="0" dirty="0"/>
              <a:t>______________________________________________________________________________</a:t>
            </a:r>
          </a:p>
          <a:p>
            <a:pPr marL="0" indent="0">
              <a:buNone/>
            </a:pPr>
            <a:endParaRPr lang="en-US" noProof="0" dirty="0"/>
          </a:p>
          <a:p>
            <a:pPr marL="0" indent="0">
              <a:buNone/>
            </a:pPr>
            <a:r>
              <a:rPr lang="en-US" b="1" dirty="0"/>
              <a:t>SUITE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BBF94514-AA6F-C6C6-3365-1827AD9A91C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026A9EA-FBE2-78FC-DE44-1B1FF74D01E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29</a:t>
            </a:fld>
            <a:endParaRPr lang="en-US" sz="1200" dirty="0">
              <a:latin typeface="+mn-lt"/>
            </a:endParaRPr>
          </a:p>
        </p:txBody>
      </p:sp>
    </p:spTree>
    <p:extLst>
      <p:ext uri="{BB962C8B-B14F-4D97-AF65-F5344CB8AC3E}">
        <p14:creationId xmlns:p14="http://schemas.microsoft.com/office/powerpoint/2010/main" val="427812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3" name="Google Shape;243;p2:notes"/>
          <p:cNvSpPr txBox="1">
            <a:spLocks noGrp="1"/>
          </p:cNvSpPr>
          <p:nvPr>
            <p:ph type="body" idx="1"/>
          </p:nvPr>
        </p:nvSpPr>
        <p:spPr>
          <a:xfrm>
            <a:off x="477839" y="460375"/>
            <a:ext cx="6143624" cy="9211334"/>
          </a:xfrm>
        </p:spPr>
        <p:txBody>
          <a:bodyPr/>
          <a:lstStyle/>
          <a:p>
            <a:pPr marL="0" indent="0">
              <a:buNone/>
            </a:pPr>
            <a:r>
              <a:rPr lang="en-US" b="1" dirty="0">
                <a:sym typeface="Arial"/>
              </a:rPr>
              <a:t>VUE D'ENSEMBLE</a:t>
            </a:r>
          </a:p>
          <a:p>
            <a:r>
              <a:rPr lang="en-US" b="1" dirty="0">
                <a:sym typeface="Arial"/>
              </a:rPr>
              <a:t>Durée de la visite :</a:t>
            </a:r>
            <a:r>
              <a:rPr lang="en-US" dirty="0">
                <a:sym typeface="Arial"/>
              </a:rPr>
              <a:t> 6 heures</a:t>
            </a:r>
          </a:p>
          <a:p>
            <a:r>
              <a:rPr lang="en-US" b="1" dirty="0">
                <a:sym typeface="Arial"/>
              </a:rPr>
              <a:t>Objectif du module : </a:t>
            </a:r>
            <a:r>
              <a:rPr lang="en-US" dirty="0"/>
              <a:t>améliorer la compréhension par les participants des définitions du renforcement de la famille, de l'approche du renforcement de la famille et du rôle des normes et pratiques sociales.</a:t>
            </a:r>
          </a:p>
          <a:p>
            <a:r>
              <a:rPr lang="en-US" b="1" dirty="0">
                <a:sym typeface="Arial"/>
              </a:rPr>
              <a:t>Objectifs d'apprentissage du module : </a:t>
            </a:r>
            <a:r>
              <a:rPr lang="en-US" dirty="0">
                <a:sym typeface="Arial"/>
              </a:rPr>
              <a:t>A l'issue de cette session, le participant sera capable de :</a:t>
            </a:r>
          </a:p>
          <a:p>
            <a:pPr lvl="1"/>
            <a:r>
              <a:rPr lang="en-US" dirty="0">
                <a:sym typeface="Arial"/>
              </a:rPr>
              <a:t>Comparer les définitions du renforcement de la famille.</a:t>
            </a:r>
            <a:endParaRPr lang="en-US" dirty="0"/>
          </a:p>
          <a:p>
            <a:pPr lvl="1"/>
            <a:r>
              <a:rPr lang="en-US" dirty="0"/>
              <a:t>Décrire l'approche de renforcement de la famille, y compris la résilience, les facteurs de protection et la gestion de cas basée sur les points forts.</a:t>
            </a:r>
          </a:p>
          <a:p>
            <a:pPr lvl="1"/>
            <a:r>
              <a:rPr lang="en-US" dirty="0"/>
              <a:t>Analyser la dynamique familiale et expliquer le rôle des normes et pratiques sociales dans le renforcement de la famille.</a:t>
            </a:r>
          </a:p>
          <a:p>
            <a:r>
              <a:rPr lang="en-US" b="1" dirty="0">
                <a:sym typeface="Arial"/>
              </a:rPr>
              <a:t>Sessions :</a:t>
            </a:r>
          </a:p>
          <a:p>
            <a:pPr lvl="1"/>
            <a:r>
              <a:rPr lang="en-US" dirty="0">
                <a:sym typeface="Arial"/>
              </a:rPr>
              <a:t>Définitions et concepts clés du renforcement de la famille</a:t>
            </a:r>
          </a:p>
          <a:p>
            <a:pPr lvl="1"/>
            <a:r>
              <a:rPr lang="en-US" dirty="0">
                <a:sym typeface="Arial"/>
              </a:rPr>
              <a:t>Adopter une approche de renforcement de la famille</a:t>
            </a:r>
          </a:p>
          <a:p>
            <a:pPr lvl="1"/>
            <a:r>
              <a:rPr lang="en-US" dirty="0"/>
              <a:t>Dynamique familiale, genre et rôle des normes et pratiques sociales</a:t>
            </a:r>
            <a:endParaRPr lang="en-US" dirty="0">
              <a:sym typeface="Arial"/>
            </a:endParaRPr>
          </a:p>
          <a:p>
            <a:r>
              <a:rPr lang="en-US" b="1" dirty="0">
                <a:sym typeface="Arial"/>
              </a:rPr>
              <a:t>Normes minimales de protection de l'enfance :</a:t>
            </a:r>
          </a:p>
          <a:p>
            <a:pPr lvl="1"/>
            <a:r>
              <a:rPr lang="en-US" dirty="0"/>
              <a:t>Norme 16 : Renforcer les environnements familiaux et de soins</a:t>
            </a:r>
          </a:p>
          <a:p>
            <a:pPr lvl="1"/>
            <a:r>
              <a:rPr lang="en-US" dirty="0"/>
              <a:t>Norme 14 : Appliquer une approche socio-écologique à la programmation de la protection de l'enfance</a:t>
            </a:r>
          </a:p>
          <a:p>
            <a:pPr lvl="1"/>
            <a:r>
              <a:rPr lang="en-US" dirty="0"/>
              <a:t>Norme 17 : Approches au niveau communautaire</a:t>
            </a:r>
          </a:p>
          <a:p>
            <a:pPr lvl="1"/>
            <a:r>
              <a:rPr lang="en-US" dirty="0"/>
              <a:t>Norme 18 : Gestion des cas</a:t>
            </a:r>
          </a:p>
          <a:p>
            <a:pPr lvl="1"/>
            <a:r>
              <a:rPr lang="en-US" dirty="0"/>
              <a:t>Norme 19 : Soins alternatifs</a:t>
            </a:r>
          </a:p>
          <a:p>
            <a:endParaRPr lang="en-US" dirty="0"/>
          </a:p>
          <a:p>
            <a:pPr marL="0" indent="0">
              <a:buNone/>
            </a:pPr>
            <a:r>
              <a:rPr lang="en-US" b="1" dirty="0"/>
              <a:t>SOURCES</a:t>
            </a:r>
          </a:p>
          <a:p>
            <a:r>
              <a:rPr lang="en-US" dirty="0">
                <a:sym typeface="Arial"/>
              </a:rPr>
              <a:t>Alliance pour la protection des enfants dans l'action humanitaire. (2019). </a:t>
            </a:r>
            <a:r>
              <a:rPr lang="en-US" i="1" dirty="0">
                <a:sym typeface="Arial"/>
              </a:rPr>
              <a:t>Normes minimales pour la protection des enfants dans l'action humanitaire</a:t>
            </a:r>
          </a:p>
          <a:p>
            <a:r>
              <a:rPr lang="en-US" dirty="0">
                <a:sym typeface="Arial"/>
              </a:rPr>
              <a:t>Save the Children. (2012). </a:t>
            </a:r>
            <a:r>
              <a:rPr lang="en-US" i="1" dirty="0">
                <a:sym typeface="Arial"/>
              </a:rPr>
              <a:t>Renforcer les familles : Les programmes de Save the Children à l'appui des politiques de garde d'enfants et de parentalité.</a:t>
            </a:r>
          </a:p>
          <a:p>
            <a:r>
              <a:rPr lang="en-US" dirty="0">
                <a:sym typeface="Arial"/>
              </a:rPr>
              <a:t>UNICEF. (2018). </a:t>
            </a:r>
            <a:r>
              <a:rPr lang="en-US" i="1" dirty="0">
                <a:sym typeface="Arial"/>
              </a:rPr>
              <a:t>Renforcer les familles vulnérables.</a:t>
            </a:r>
          </a:p>
          <a:p>
            <a:r>
              <a:rPr lang="en-US" dirty="0">
                <a:sym typeface="Arial"/>
              </a:rPr>
              <a:t>IRC. </a:t>
            </a:r>
            <a:r>
              <a:rPr lang="en-US" i="1" dirty="0">
                <a:sym typeface="Arial"/>
              </a:rPr>
              <a:t>Espaces de guérison et d'apprentissage sûrs : Formation aux compétences parentales. </a:t>
            </a:r>
          </a:p>
          <a:p>
            <a:r>
              <a:rPr lang="en-US" dirty="0">
                <a:sym typeface="Arial"/>
              </a:rPr>
              <a:t>Initiative REAL Fathers. </a:t>
            </a:r>
            <a:r>
              <a:rPr lang="en-US" i="1" dirty="0">
                <a:sym typeface="Arial"/>
              </a:rPr>
              <a:t>Programme de formation des mentors.</a:t>
            </a:r>
          </a:p>
          <a:p>
            <a:r>
              <a:rPr lang="en-US" dirty="0">
                <a:sym typeface="Arial"/>
              </a:rPr>
              <a:t>Lamb et. al. (2012) ; Sarkardi. (2008) ; Flouri. (2005) ; Pleck &amp; Masciadrelli (2004), tous cités dans http://www.fatherhoodinstitute.org/wp-content/uploads/2013/03/FAT-91768-FI-SafeGUarding-A4-16pp-aw1.pdf </a:t>
            </a:r>
          </a:p>
        </p:txBody>
      </p:sp>
      <p:sp>
        <p:nvSpPr>
          <p:cNvPr id="2" name="Google Shape;725;p48:notes">
            <a:extLst>
              <a:ext uri="{FF2B5EF4-FFF2-40B4-BE49-F238E27FC236}">
                <a16:creationId xmlns:a16="http://schemas.microsoft.com/office/drawing/2014/main" id="{6D05EA6F-3FC4-20E8-9331-37F4A7DDE1D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a:t>
            </a:fld>
            <a:endParaRPr lang="en-US" sz="1200" dirty="0">
              <a:latin typeface="+mn-lt"/>
            </a:endParaRPr>
          </a:p>
        </p:txBody>
      </p:sp>
    </p:spTree>
    <p:extLst>
      <p:ext uri="{BB962C8B-B14F-4D97-AF65-F5344CB8AC3E}">
        <p14:creationId xmlns:p14="http://schemas.microsoft.com/office/powerpoint/2010/main" val="46857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sz="1150" b="1" dirty="0"/>
              <a:t>GUIDE POUR LES JEUX DE RÔLE</a:t>
            </a:r>
            <a:endParaRPr lang="en-US" sz="1150" b="1" noProof="0" dirty="0"/>
          </a:p>
          <a:p>
            <a:r>
              <a:rPr lang="en-US" sz="1150" b="1" noProof="0" dirty="0"/>
              <a:t>Les caractéristiques d'un environnement bienveillant et protecteur peuvent être les suivantes :</a:t>
            </a:r>
          </a:p>
          <a:p>
            <a:pPr lvl="1"/>
            <a:r>
              <a:rPr lang="en-US" sz="1150" noProof="0" dirty="0"/>
              <a:t>Des aidants attentifs et compréhensifs </a:t>
            </a:r>
          </a:p>
          <a:p>
            <a:pPr lvl="1"/>
            <a:r>
              <a:rPr lang="en-US" sz="1150" noProof="0" dirty="0"/>
              <a:t>Environnement calme et sans violence </a:t>
            </a:r>
          </a:p>
          <a:p>
            <a:pPr lvl="1"/>
            <a:r>
              <a:rPr lang="en-US" sz="1150" noProof="0" dirty="0"/>
              <a:t>Les membres de la famille ont de bonnes relations </a:t>
            </a:r>
          </a:p>
          <a:p>
            <a:pPr lvl="1"/>
            <a:r>
              <a:rPr lang="en-US" sz="1150" noProof="0" dirty="0"/>
              <a:t>Le foyer répond aux normes minimales de base en matière d'hygiène et de sécurité. </a:t>
            </a:r>
          </a:p>
          <a:p>
            <a:pPr lvl="1"/>
            <a:r>
              <a:rPr lang="en-US" sz="1150" noProof="0" dirty="0"/>
              <a:t>Il y a un endroit sûr pour dormir </a:t>
            </a:r>
          </a:p>
          <a:p>
            <a:pPr lvl="1"/>
            <a:r>
              <a:rPr lang="en-US" sz="1150" noProof="0" dirty="0"/>
              <a:t>L'enfant s'y sent en sécurité</a:t>
            </a:r>
          </a:p>
          <a:p>
            <a:r>
              <a:rPr lang="en-US" sz="1150" b="1" dirty="0"/>
              <a:t>Les caractéristiques opposées à un environnement bienveillant et protecteur peuvent être les suivantes</a:t>
            </a:r>
          </a:p>
          <a:p>
            <a:pPr lvl="1"/>
            <a:r>
              <a:rPr lang="en-US" sz="1150" dirty="0"/>
              <a:t>Il peut y avoir des cris ou des violences domestiques </a:t>
            </a:r>
          </a:p>
          <a:p>
            <a:pPr lvl="1"/>
            <a:r>
              <a:rPr lang="en-US" sz="1150" dirty="0"/>
              <a:t>Les relations entre les membres du ménage peuvent être difficiles. </a:t>
            </a:r>
          </a:p>
          <a:p>
            <a:pPr lvl="1"/>
            <a:r>
              <a:rPr lang="en-US" sz="1150" dirty="0"/>
              <a:t>Absence de normes de sécurité ou d'hygiène </a:t>
            </a:r>
          </a:p>
          <a:p>
            <a:pPr lvl="1"/>
            <a:r>
              <a:rPr lang="en-US" sz="1150" dirty="0"/>
              <a:t>Absence d'un endroit sûr pour dormir </a:t>
            </a:r>
          </a:p>
          <a:p>
            <a:pPr lvl="1"/>
            <a:r>
              <a:rPr lang="en-US" sz="1150" dirty="0"/>
              <a:t>L'enfant ne se sent pas en sécurité </a:t>
            </a:r>
          </a:p>
          <a:p>
            <a:r>
              <a:rPr lang="en-US" sz="1150" b="1" dirty="0"/>
              <a:t>Les caractéristiques d'un aidant réceptif et solidaire peuvent être les suivantes :</a:t>
            </a:r>
          </a:p>
          <a:p>
            <a:pPr lvl="1"/>
            <a:r>
              <a:rPr lang="en-US" sz="1150" dirty="0"/>
              <a:t>Communique positivement et calmement</a:t>
            </a:r>
          </a:p>
          <a:p>
            <a:pPr lvl="1"/>
            <a:r>
              <a:rPr lang="en-US" sz="1150" dirty="0"/>
              <a:t>Non-violent </a:t>
            </a:r>
          </a:p>
          <a:p>
            <a:pPr lvl="1"/>
            <a:r>
              <a:rPr lang="en-US" sz="1150" dirty="0"/>
              <a:t>Montre de l'attention et de l'affection </a:t>
            </a:r>
          </a:p>
          <a:p>
            <a:pPr lvl="1"/>
            <a:r>
              <a:rPr lang="en-US" sz="1150" dirty="0"/>
              <a:t>Fixe des limites / des frontières </a:t>
            </a:r>
          </a:p>
          <a:p>
            <a:pPr lvl="1"/>
            <a:r>
              <a:rPr lang="en-US" sz="1150" dirty="0" err="1"/>
              <a:t>Gère</a:t>
            </a:r>
            <a:r>
              <a:rPr lang="en-US" sz="1150" dirty="0"/>
              <a:t> son propre stress </a:t>
            </a:r>
          </a:p>
          <a:p>
            <a:pPr lvl="1"/>
            <a:r>
              <a:rPr lang="en-US" sz="1150" dirty="0"/>
              <a:t>Enseigne la responsabilité </a:t>
            </a:r>
          </a:p>
          <a:p>
            <a:pPr lvl="1"/>
            <a:r>
              <a:rPr lang="en-US" sz="1150" dirty="0"/>
              <a:t>Est un </a:t>
            </a:r>
            <a:r>
              <a:rPr lang="en-US" sz="1150" dirty="0" err="1"/>
              <a:t>modèle</a:t>
            </a:r>
            <a:r>
              <a:rPr lang="en-US" sz="1150" dirty="0"/>
              <a:t> positif</a:t>
            </a:r>
          </a:p>
          <a:p>
            <a:pPr lvl="1"/>
            <a:r>
              <a:rPr lang="en-US" sz="1150" dirty="0"/>
              <a:t>Est </a:t>
            </a:r>
            <a:r>
              <a:rPr lang="en-US" sz="1150" dirty="0" err="1"/>
              <a:t>positif</a:t>
            </a:r>
            <a:r>
              <a:rPr lang="en-US" sz="1150" dirty="0"/>
              <a:t> et encourageant</a:t>
            </a:r>
          </a:p>
          <a:p>
            <a:pPr lvl="1"/>
            <a:r>
              <a:rPr lang="en-US" sz="1150" dirty="0" err="1"/>
              <a:t>Répond</a:t>
            </a:r>
            <a:r>
              <a:rPr lang="en-US" sz="1150" dirty="0"/>
              <a:t> aux besoins physiques, émotionnels et spirituels de l'enfant</a:t>
            </a:r>
          </a:p>
          <a:p>
            <a:pPr lvl="1"/>
            <a:r>
              <a:rPr lang="en-US" sz="1150" dirty="0"/>
              <a:t>Répond aux </a:t>
            </a:r>
            <a:r>
              <a:rPr lang="en-US" sz="1150" dirty="0" err="1"/>
              <a:t>pleurs</a:t>
            </a:r>
            <a:r>
              <a:rPr lang="en-US" sz="1150" dirty="0"/>
              <a:t> d’un bébé</a:t>
            </a:r>
          </a:p>
          <a:p>
            <a:r>
              <a:rPr lang="en-US" sz="1150" b="1" dirty="0"/>
              <a:t>Les caractéristiques opposées à celles d'un aidant réceptif et solidaire peuvent être les suivantes </a:t>
            </a:r>
          </a:p>
          <a:p>
            <a:pPr lvl="1"/>
            <a:r>
              <a:rPr lang="en-US" sz="1150" dirty="0"/>
              <a:t>Fait prevue </a:t>
            </a:r>
            <a:r>
              <a:rPr lang="en-US" sz="1150" dirty="0" err="1"/>
              <a:t>d’une</a:t>
            </a:r>
            <a:r>
              <a:rPr lang="en-US" sz="1150" dirty="0"/>
              <a:t> communication inefficace / agressive </a:t>
            </a:r>
          </a:p>
          <a:p>
            <a:pPr lvl="1"/>
            <a:r>
              <a:rPr lang="en-US" sz="1150" dirty="0"/>
              <a:t>Est violent </a:t>
            </a:r>
          </a:p>
          <a:p>
            <a:pPr lvl="1"/>
            <a:r>
              <a:rPr lang="en-US" sz="1150" dirty="0"/>
              <a:t>Manque de soins / d'affection </a:t>
            </a:r>
          </a:p>
          <a:p>
            <a:pPr lvl="1"/>
            <a:r>
              <a:rPr lang="en-US" sz="1150" dirty="0" err="1"/>
              <a:t>N’a</a:t>
            </a:r>
            <a:r>
              <a:rPr lang="en-US" sz="1150" dirty="0"/>
              <a:t> pas de limites / de frontières </a:t>
            </a:r>
          </a:p>
          <a:p>
            <a:pPr lvl="1"/>
            <a:r>
              <a:rPr lang="en-US" sz="1150" dirty="0"/>
              <a:t>Est incapable de gérer son propre stress </a:t>
            </a:r>
          </a:p>
          <a:p>
            <a:pPr lvl="1"/>
            <a:r>
              <a:rPr lang="en-US" sz="1150" dirty="0"/>
              <a:t>Ne </a:t>
            </a:r>
            <a:r>
              <a:rPr lang="en-US" sz="1150" dirty="0" err="1"/>
              <a:t>montre</a:t>
            </a:r>
            <a:r>
              <a:rPr lang="en-US" sz="1150" dirty="0"/>
              <a:t> pas d'encouragement / de soutien</a:t>
            </a:r>
          </a:p>
          <a:p>
            <a:pPr lvl="1"/>
            <a:r>
              <a:rPr lang="en-US" sz="1150" dirty="0"/>
              <a:t>Est </a:t>
            </a:r>
            <a:r>
              <a:rPr lang="en-US" sz="1150" dirty="0" err="1"/>
              <a:t>négligent</a:t>
            </a:r>
            <a:endParaRPr lang="en-US" sz="1150" dirty="0"/>
          </a:p>
          <a:p>
            <a:r>
              <a:rPr lang="en-US" sz="1150" b="1" dirty="0"/>
              <a:t>Caractéristiques d'une relation aidant-enfant saine</a:t>
            </a:r>
          </a:p>
          <a:p>
            <a:pPr lvl="1"/>
            <a:r>
              <a:rPr lang="en-US" sz="1150" dirty="0"/>
              <a:t>Une relation mutuellement sûre</a:t>
            </a:r>
          </a:p>
          <a:p>
            <a:pPr lvl="1"/>
            <a:r>
              <a:rPr lang="en-US" sz="1150" dirty="0"/>
              <a:t>Est </a:t>
            </a:r>
            <a:r>
              <a:rPr lang="en-US" sz="1150" dirty="0" err="1"/>
              <a:t>une</a:t>
            </a:r>
            <a:r>
              <a:rPr lang="en-US" sz="1150" dirty="0"/>
              <a:t> relation de </a:t>
            </a:r>
            <a:r>
              <a:rPr lang="en-US" sz="1150" dirty="0" err="1"/>
              <a:t>confaince</a:t>
            </a:r>
            <a:endParaRPr lang="en-US" sz="1150" dirty="0"/>
          </a:p>
          <a:p>
            <a:pPr lvl="1"/>
            <a:r>
              <a:rPr lang="en-US" sz="1150" dirty="0" err="1"/>
              <a:t>Respectueuse</a:t>
            </a:r>
            <a:endParaRPr lang="en-US" sz="1150" dirty="0"/>
          </a:p>
          <a:p>
            <a:pPr lvl="1"/>
            <a:r>
              <a:rPr lang="en-US" sz="1150" dirty="0" err="1"/>
              <a:t>Démontre</a:t>
            </a:r>
            <a:r>
              <a:rPr lang="en-US" sz="1150" dirty="0"/>
              <a:t> de </a:t>
            </a:r>
            <a:r>
              <a:rPr lang="en-US" sz="1150" dirty="0" err="1"/>
              <a:t>l’acceptation</a:t>
            </a:r>
            <a:r>
              <a:rPr lang="en-US" sz="1150" dirty="0"/>
              <a:t> </a:t>
            </a:r>
          </a:p>
          <a:p>
            <a:pPr lvl="1"/>
            <a:r>
              <a:rPr lang="en-US" sz="1150" dirty="0" err="1"/>
              <a:t>Présence</a:t>
            </a:r>
            <a:r>
              <a:rPr lang="en-US" sz="1150" dirty="0"/>
              <a:t> </a:t>
            </a:r>
            <a:r>
              <a:rPr lang="en-US" sz="1150" dirty="0" err="1"/>
              <a:t>d’encouragements</a:t>
            </a:r>
            <a:endParaRPr lang="en-US" sz="1150" dirty="0"/>
          </a:p>
          <a:p>
            <a:pPr lvl="1"/>
            <a:r>
              <a:rPr lang="en-US" sz="1150" dirty="0" err="1"/>
              <a:t>Inclut</a:t>
            </a:r>
            <a:r>
              <a:rPr lang="en-US" sz="1150" dirty="0"/>
              <a:t> des temps de qualité</a:t>
            </a:r>
          </a:p>
          <a:p>
            <a:pPr lvl="1"/>
            <a:r>
              <a:rPr lang="en-US" sz="1150" dirty="0"/>
              <a:t>A des limites saines</a:t>
            </a:r>
          </a:p>
          <a:p>
            <a:pPr lvl="1"/>
            <a:r>
              <a:rPr lang="en-US" sz="1150" dirty="0"/>
              <a:t>Renforce l'estime de soi de l'enfant</a:t>
            </a:r>
          </a:p>
          <a:p>
            <a:r>
              <a:rPr lang="en-US" sz="1150" b="1" dirty="0"/>
              <a:t>Caractéristiques du contraire d'une relation saine entre le aidant et l'enfant </a:t>
            </a:r>
          </a:p>
          <a:p>
            <a:pPr lvl="1"/>
            <a:r>
              <a:rPr lang="en-US" sz="1150" dirty="0"/>
              <a:t>Co-dépendance (relations dans lesquelles les soins et le soutien d'une personne permettent à une autre d'adopter un comportement irresponsable ou destructeur)</a:t>
            </a:r>
          </a:p>
          <a:p>
            <a:pPr lvl="1"/>
            <a:r>
              <a:rPr lang="en-US" sz="1150" dirty="0"/>
              <a:t>Insécurité </a:t>
            </a:r>
          </a:p>
          <a:p>
            <a:pPr lvl="1"/>
            <a:r>
              <a:rPr lang="en-US" sz="1150" dirty="0"/>
              <a:t>Manque de respect </a:t>
            </a:r>
          </a:p>
          <a:p>
            <a:pPr lvl="1"/>
            <a:r>
              <a:rPr lang="en-US" sz="1150" dirty="0"/>
              <a:t>Non-acceptation / acceptation </a:t>
            </a:r>
            <a:r>
              <a:rPr lang="en-US" sz="1150" dirty="0" err="1"/>
              <a:t>conditionnelle</a:t>
            </a:r>
            <a:endParaRPr lang="en-US" sz="1150" dirty="0"/>
          </a:p>
          <a:p>
            <a:pPr lvl="1"/>
            <a:r>
              <a:rPr lang="en-US" sz="1150" dirty="0"/>
              <a:t>Ne pas passer de temps ensemble </a:t>
            </a:r>
          </a:p>
          <a:p>
            <a:pPr lvl="1"/>
            <a:r>
              <a:rPr lang="en-US" sz="1150" dirty="0"/>
              <a:t>Absence de limites </a:t>
            </a:r>
          </a:p>
          <a:p>
            <a:pPr lvl="1"/>
            <a:r>
              <a:rPr lang="en-US" sz="1150" dirty="0" err="1"/>
              <a:t>Sape</a:t>
            </a:r>
            <a:r>
              <a:rPr lang="en-US" sz="1150" dirty="0"/>
              <a:t> la confiance et l'estime de soi de l'enfant </a:t>
            </a:r>
          </a:p>
          <a:p>
            <a:pPr lvl="1"/>
            <a:r>
              <a:rPr lang="en-US" sz="1150" dirty="0"/>
              <a:t>Est </a:t>
            </a:r>
            <a:r>
              <a:rPr lang="en-US" sz="1150" dirty="0" err="1"/>
              <a:t>violente</a:t>
            </a:r>
            <a:r>
              <a:rPr lang="en-US" sz="1150" dirty="0"/>
              <a:t> </a:t>
            </a:r>
          </a:p>
        </p:txBody>
      </p:sp>
      <p:sp>
        <p:nvSpPr>
          <p:cNvPr id="2" name="Google Shape;725;p48:notes">
            <a:extLst>
              <a:ext uri="{FF2B5EF4-FFF2-40B4-BE49-F238E27FC236}">
                <a16:creationId xmlns:a16="http://schemas.microsoft.com/office/drawing/2014/main" id="{0562A662-DF2A-2DC6-BDD8-00959BE37A0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30</a:t>
            </a:fld>
            <a:endParaRPr lang="en-US" sz="1200" dirty="0">
              <a:latin typeface="+mn-lt"/>
            </a:endParaRPr>
          </a:p>
        </p:txBody>
      </p:sp>
    </p:spTree>
    <p:extLst>
      <p:ext uri="{BB962C8B-B14F-4D97-AF65-F5344CB8AC3E}">
        <p14:creationId xmlns:p14="http://schemas.microsoft.com/office/powerpoint/2010/main" val="1948705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50" b="1" dirty="0"/>
              <a:t>S'ADAPTER AU CONTEXTE</a:t>
            </a:r>
          </a:p>
          <a:p>
            <a:r>
              <a:rPr lang="en-US" sz="1150" dirty="0"/>
              <a:t>Adaptez les réponses possibles </a:t>
            </a:r>
            <a:r>
              <a:rPr lang="en-US" sz="1150" noProof="0" dirty="0"/>
              <a:t>si nécessaire pour les rendre pertinentes dans votre contexte.</a:t>
            </a:r>
            <a:endParaRPr lang="en-US" sz="1150" dirty="0"/>
          </a:p>
          <a:p>
            <a:pPr marL="0" indent="0">
              <a:buNone/>
            </a:pPr>
            <a:r>
              <a:rPr lang="en-US" sz="1150" noProof="0" dirty="0"/>
              <a:t>______________________________________________________________________________</a:t>
            </a:r>
          </a:p>
          <a:p>
            <a:pPr marL="0" indent="0">
              <a:buNone/>
            </a:pPr>
            <a:endParaRPr lang="en-US" sz="1150" dirty="0"/>
          </a:p>
          <a:p>
            <a:pPr marL="0" indent="0">
              <a:buNone/>
            </a:pPr>
            <a:r>
              <a:rPr lang="en-US" sz="1150" b="1" noProof="0" dirty="0"/>
              <a:t>EXPLICATION</a:t>
            </a:r>
          </a:p>
          <a:p>
            <a:r>
              <a:rPr lang="en-US" sz="1150" i="1" noProof="0" dirty="0"/>
              <a:t>Rappelez-vous que la majorité des parents veulent le meilleur pour leurs enfants</a:t>
            </a:r>
            <a:r>
              <a:rPr lang="en-US" sz="1150" i="1" dirty="0"/>
              <a:t>. </a:t>
            </a:r>
            <a:r>
              <a:rPr lang="en-US" sz="1150" i="1" noProof="0" dirty="0"/>
              <a:t>Il est rare que des parents négligent intentionnellement leurs enfants ou leur fassent du mal. </a:t>
            </a:r>
          </a:p>
          <a:p>
            <a:r>
              <a:rPr lang="en-US" sz="1150" i="1" noProof="0" dirty="0"/>
              <a:t>Cependant, certains parents ont besoin d'un soutien supplémentaire. </a:t>
            </a:r>
          </a:p>
          <a:p>
            <a:r>
              <a:rPr lang="en-US" sz="1150" i="1" noProof="0" dirty="0"/>
              <a:t>La négligence des enfants et la violence domestique surviennent le plus souvent lorsque les parents sont confrontés à de multiples difficultés, telles que la pauvreté, l'exclusion sociale, de mauvaises conditions de vie, des handicaps, des problèmes de santé mentale ou physique ou la toxicomanie.</a:t>
            </a:r>
          </a:p>
          <a:p>
            <a:r>
              <a:rPr lang="en-US" sz="1150" i="1" dirty="0"/>
              <a:t>Ces difficultés </a:t>
            </a:r>
            <a:r>
              <a:rPr lang="en-US" sz="1150" i="1" noProof="0" dirty="0"/>
              <a:t>peuvent peser sur les relations et accabler les familles, sapant la capacité des parents à offrir à leurs enfants un environnement aimant, nourricier et sûr.</a:t>
            </a:r>
          </a:p>
          <a:p>
            <a:endParaRPr lang="en-US" sz="1150" dirty="0"/>
          </a:p>
          <a:p>
            <a:pPr marL="0" indent="0">
              <a:buNone/>
            </a:pPr>
            <a:r>
              <a:rPr lang="en-US" sz="1150" b="1" noProof="0" dirty="0"/>
              <a:t>DISCUSSION EN PLÉNIÈRE</a:t>
            </a:r>
          </a:p>
          <a:p>
            <a:r>
              <a:rPr lang="en-US" sz="1150" i="0" dirty="0"/>
              <a:t>Guidez les participants vers la </a:t>
            </a:r>
            <a:r>
              <a:rPr lang="en-US" sz="1150" b="1" i="0" dirty="0"/>
              <a:t>page 7 du cahier de travail : Familles / environnements des aidants nécessitant un soutien supplémentaire</a:t>
            </a:r>
          </a:p>
          <a:p>
            <a:r>
              <a:rPr lang="en-US" sz="1150" i="1" noProof="0" dirty="0"/>
              <a:t>Quels sont les défis auxquels les aidants sont confrontés dans ce contexte ?</a:t>
            </a:r>
          </a:p>
          <a:p>
            <a:pPr lvl="1"/>
            <a:r>
              <a:rPr lang="en-US" sz="1150" noProof="0" dirty="0"/>
              <a:t>Inscrivez leurs réponses sur un tableau à feuilles mobiles </a:t>
            </a:r>
          </a:p>
          <a:p>
            <a:pPr lvl="1"/>
            <a:r>
              <a:rPr lang="en-US" sz="1150" noProof="0" dirty="0"/>
              <a:t>Résumez et complétez avec les </a:t>
            </a:r>
            <a:r>
              <a:rPr lang="en-US" sz="1150" dirty="0"/>
              <a:t>réponses possibles de la page suivante.</a:t>
            </a:r>
            <a:endParaRPr lang="en-US" sz="1150" noProof="0" dirty="0"/>
          </a:p>
          <a:p>
            <a:r>
              <a:rPr lang="en-US" sz="1150" i="1" dirty="0"/>
              <a:t>Lorsque nous parlons de renforcement de la famille, certaines familles et </a:t>
            </a:r>
            <a:r>
              <a:rPr lang="en-US" sz="1150" i="1" dirty="0" err="1"/>
              <a:t>certains</a:t>
            </a:r>
            <a:r>
              <a:rPr lang="en-US" sz="1150" i="1" dirty="0"/>
              <a:t> aidants ont-ils plus besoin de ce soutien que d'autres ? De quelles familles s'agit-il ?</a:t>
            </a:r>
          </a:p>
          <a:p>
            <a:pPr lvl="1"/>
            <a:r>
              <a:rPr lang="en-US" sz="1150" noProof="0" dirty="0"/>
              <a:t>Inscrivez leurs réponses sur un tableau de papier et résumez-les.</a:t>
            </a:r>
          </a:p>
          <a:p>
            <a:pPr lvl="1"/>
            <a:r>
              <a:rPr lang="en-US" sz="1150" noProof="0" dirty="0"/>
              <a:t>Résumez et complétez avec les </a:t>
            </a:r>
            <a:r>
              <a:rPr lang="en-US" sz="1150" dirty="0"/>
              <a:t>réponses possibles de la page suivante.</a:t>
            </a:r>
            <a:endParaRPr lang="en-US" sz="1150" i="1" dirty="0"/>
          </a:p>
          <a:p>
            <a:r>
              <a:rPr lang="en-US" sz="1150" i="1" dirty="0"/>
              <a:t>Nous pouvons soutenir toutes les familles avec lesquelles nous travaillons en adoptant une approche de renforcement de la famille, mais certaines familles peuvent également bénéficier d'outils et de techniques supplémentaires pour soutenir les aidants. Nous y reviendrons plus tard.</a:t>
            </a:r>
          </a:p>
          <a:p>
            <a:r>
              <a:rPr lang="en-US" sz="1150" i="1" dirty="0"/>
              <a:t>Rappelez-vous que même dans la famille la plus vulnérable et la plus à risque, vous pourrez trouver des points forts. </a:t>
            </a:r>
          </a:p>
          <a:p>
            <a:pPr marL="0" indent="0">
              <a:buNone/>
            </a:pPr>
            <a:r>
              <a:rPr lang="en-US" sz="1150" noProof="0" dirty="0"/>
              <a:t>______________________________________________________________________________</a:t>
            </a:r>
          </a:p>
          <a:p>
            <a:pPr marL="0" indent="0">
              <a:buNone/>
            </a:pPr>
            <a:endParaRPr lang="en-US" sz="1150" b="1" noProof="0" dirty="0"/>
          </a:p>
          <a:p>
            <a:pPr marL="0" indent="0">
              <a:buNone/>
            </a:pPr>
            <a:r>
              <a:rPr lang="en-US" sz="1150" b="1" noProof="0" dirty="0"/>
              <a:t>SUITE </a:t>
            </a:r>
            <a:r>
              <a:rPr lang="en-US" sz="1150" b="1" noProof="0" dirty="0">
                <a:sym typeface="Wingdings" panose="05000000000000000000" pitchFamily="2" charset="2"/>
              </a:rPr>
              <a:t></a:t>
            </a:r>
            <a:endParaRPr lang="en-US" sz="1150" b="1" noProof="0" dirty="0"/>
          </a:p>
        </p:txBody>
      </p:sp>
      <p:sp>
        <p:nvSpPr>
          <p:cNvPr id="8" name="Slide Image Placeholder 7">
            <a:extLst>
              <a:ext uri="{FF2B5EF4-FFF2-40B4-BE49-F238E27FC236}">
                <a16:creationId xmlns:a16="http://schemas.microsoft.com/office/drawing/2014/main" id="{F04BE29D-979D-F811-8557-88BB98B8EDF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FA0EE81-0B51-DC14-F4FD-C654F36A81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31</a:t>
            </a:fld>
            <a:endParaRPr lang="en-US" sz="1200" dirty="0">
              <a:latin typeface="+mn-lt"/>
            </a:endParaRPr>
          </a:p>
        </p:txBody>
      </p:sp>
    </p:spTree>
    <p:extLst>
      <p:ext uri="{BB962C8B-B14F-4D97-AF65-F5344CB8AC3E}">
        <p14:creationId xmlns:p14="http://schemas.microsoft.com/office/powerpoint/2010/main" val="2656460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b="1" noProof="0" dirty="0"/>
              <a:t>RÉPONSES POSSIBLES</a:t>
            </a:r>
          </a:p>
          <a:p>
            <a:r>
              <a:rPr lang="en-US" b="1" noProof="0" dirty="0"/>
              <a:t>Les défis auxquels les aidants sont confrontés dans ce contexte peuvent être les suivants : </a:t>
            </a:r>
          </a:p>
          <a:p>
            <a:pPr lvl="1"/>
            <a:r>
              <a:rPr lang="en-US" noProof="0" dirty="0"/>
              <a:t>Détresse psychosociale / problèmes de santé mentale </a:t>
            </a:r>
          </a:p>
          <a:p>
            <a:pPr lvl="1"/>
            <a:r>
              <a:rPr lang="en-US" noProof="0" dirty="0"/>
              <a:t>Le stress</a:t>
            </a:r>
          </a:p>
          <a:p>
            <a:pPr lvl="1"/>
            <a:r>
              <a:rPr lang="en-US" noProof="0" dirty="0"/>
              <a:t>Préoccupés par l'éducation des enfants, leur bien-être, leur alimentation, etc.</a:t>
            </a:r>
          </a:p>
          <a:p>
            <a:pPr lvl="1"/>
            <a:r>
              <a:rPr lang="en-US" noProof="0" dirty="0"/>
              <a:t>Manque de ressources financières / matérielles </a:t>
            </a:r>
          </a:p>
          <a:p>
            <a:pPr lvl="1"/>
            <a:r>
              <a:rPr lang="en-US" noProof="0" dirty="0"/>
              <a:t>Perte d'emploi / de revenus </a:t>
            </a:r>
          </a:p>
          <a:p>
            <a:pPr lvl="1"/>
            <a:r>
              <a:rPr lang="en-US" noProof="0" dirty="0"/>
              <a:t>Absence de communauté (dans les situations de déplacement) </a:t>
            </a:r>
          </a:p>
          <a:p>
            <a:pPr lvl="1"/>
            <a:r>
              <a:rPr lang="en-US" noProof="0" dirty="0"/>
              <a:t>La faim </a:t>
            </a:r>
          </a:p>
          <a:p>
            <a:pPr lvl="1"/>
            <a:r>
              <a:rPr lang="en-US" noProof="0" dirty="0"/>
              <a:t>Manque de structures d'accueil pour les enfants</a:t>
            </a:r>
          </a:p>
          <a:p>
            <a:pPr lvl="1"/>
            <a:r>
              <a:rPr lang="en-US" noProof="0" dirty="0"/>
              <a:t>Manque d'abris </a:t>
            </a:r>
          </a:p>
          <a:p>
            <a:r>
              <a:rPr lang="en-US" b="1" dirty="0"/>
              <a:t>Types de familles et de aidants ayant le plus besoin de ce soutien</a:t>
            </a:r>
          </a:p>
          <a:p>
            <a:pPr lvl="1"/>
            <a:r>
              <a:rPr lang="en-US" dirty="0"/>
              <a:t>Familles d'accueil </a:t>
            </a:r>
          </a:p>
          <a:p>
            <a:pPr lvl="1"/>
            <a:r>
              <a:rPr lang="en-US" dirty="0" err="1"/>
              <a:t>Familles</a:t>
            </a:r>
            <a:r>
              <a:rPr lang="en-US" dirty="0"/>
              <a:t> de </a:t>
            </a:r>
            <a:r>
              <a:rPr lang="en-US" dirty="0" err="1"/>
              <a:t>garde</a:t>
            </a:r>
            <a:r>
              <a:rPr lang="en-US" dirty="0"/>
              <a:t> </a:t>
            </a:r>
            <a:r>
              <a:rPr lang="en-US" dirty="0" err="1"/>
              <a:t>parentale</a:t>
            </a:r>
            <a:endParaRPr lang="en-US" dirty="0"/>
          </a:p>
          <a:p>
            <a:pPr lvl="1"/>
            <a:r>
              <a:rPr lang="en-US" dirty="0"/>
              <a:t>Jeunes parents </a:t>
            </a:r>
          </a:p>
          <a:p>
            <a:pPr lvl="1"/>
            <a:r>
              <a:rPr lang="en-US" dirty="0"/>
              <a:t>Mauvaise santé physique ou mentale</a:t>
            </a:r>
          </a:p>
          <a:p>
            <a:pPr lvl="1"/>
            <a:r>
              <a:rPr lang="en-US" dirty="0"/>
              <a:t>Familles </a:t>
            </a:r>
            <a:r>
              <a:rPr lang="en-US" dirty="0" err="1"/>
              <a:t>d'enfants</a:t>
            </a:r>
            <a:r>
              <a:rPr lang="en-US" dirty="0"/>
              <a:t> </a:t>
            </a:r>
            <a:r>
              <a:rPr lang="en-US" dirty="0" err="1"/>
              <a:t>en</a:t>
            </a:r>
            <a:r>
              <a:rPr lang="en-US" dirty="0"/>
              <a:t> situation de handicap </a:t>
            </a:r>
          </a:p>
          <a:p>
            <a:pPr lvl="1"/>
            <a:r>
              <a:rPr lang="en-US" dirty="0"/>
              <a:t>Familles où la négligence des enfants ou la violence domestique a été identifiée ou est considérée comme un risque.</a:t>
            </a:r>
          </a:p>
          <a:p>
            <a:pPr lvl="1"/>
            <a:r>
              <a:rPr lang="en-US" dirty="0"/>
              <a:t>Aidants ayant une relation conflictuelle</a:t>
            </a:r>
          </a:p>
          <a:p>
            <a:pPr lvl="1"/>
            <a:r>
              <a:rPr lang="en-US" dirty="0"/>
              <a:t>Ménages à un seul prestataire de soins</a:t>
            </a:r>
          </a:p>
          <a:p>
            <a:pPr lvl="1"/>
            <a:r>
              <a:rPr lang="en-US" dirty="0"/>
              <a:t>Familles exposées à la stigmatisation ou à la marginalisation</a:t>
            </a:r>
          </a:p>
          <a:p>
            <a:pPr lvl="1"/>
            <a:r>
              <a:rPr lang="en-US" dirty="0"/>
              <a:t>Familles où il y a de l'abus de substances psychoactives</a:t>
            </a:r>
          </a:p>
          <a:p>
            <a:endParaRPr lang="en-US" noProof="0" dirty="0"/>
          </a:p>
        </p:txBody>
      </p:sp>
      <p:sp>
        <p:nvSpPr>
          <p:cNvPr id="2" name="Google Shape;725;p48:notes">
            <a:extLst>
              <a:ext uri="{FF2B5EF4-FFF2-40B4-BE49-F238E27FC236}">
                <a16:creationId xmlns:a16="http://schemas.microsoft.com/office/drawing/2014/main" id="{25984CC4-55E5-64CE-499B-B1542E25603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32</a:t>
            </a:fld>
            <a:endParaRPr lang="en-US" sz="1200" dirty="0">
              <a:latin typeface="+mn-lt"/>
            </a:endParaRPr>
          </a:p>
        </p:txBody>
      </p:sp>
    </p:spTree>
    <p:extLst>
      <p:ext uri="{BB962C8B-B14F-4D97-AF65-F5344CB8AC3E}">
        <p14:creationId xmlns:p14="http://schemas.microsoft.com/office/powerpoint/2010/main" val="3625641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50" b="1" noProof="0" dirty="0"/>
              <a:t>S'ADAPTER AU CONTEXTE</a:t>
            </a:r>
            <a:endParaRPr lang="en-US" sz="1150" b="1" dirty="0"/>
          </a:p>
          <a:p>
            <a:r>
              <a:rPr lang="en-US" sz="1150" noProof="0" dirty="0"/>
              <a:t>Adapter les études de cas si nécessaire pour qu'elles soient pertinentes dans votre contexte</a:t>
            </a:r>
          </a:p>
          <a:p>
            <a:pPr marL="0" indent="0">
              <a:buNone/>
            </a:pPr>
            <a:r>
              <a:rPr lang="en-US" sz="1150" noProof="0" dirty="0"/>
              <a:t>______________________________________________________________________________</a:t>
            </a:r>
          </a:p>
          <a:p>
            <a:pPr marL="0" indent="0">
              <a:buNone/>
            </a:pPr>
            <a:endParaRPr lang="en-US" sz="1150" noProof="0" dirty="0"/>
          </a:p>
          <a:p>
            <a:pPr marL="0" indent="0">
              <a:buNone/>
            </a:pPr>
            <a:r>
              <a:rPr lang="en-US" sz="1150" b="1" dirty="0"/>
              <a:t>INTRODUCTION</a:t>
            </a:r>
            <a:endParaRPr lang="en-US" sz="1150" b="1" noProof="0" dirty="0"/>
          </a:p>
          <a:p>
            <a:r>
              <a:rPr lang="en-US" sz="1150" noProof="0" dirty="0" err="1"/>
              <a:t>Répartissez</a:t>
            </a:r>
            <a:r>
              <a:rPr lang="en-US" sz="1150" noProof="0" dirty="0"/>
              <a:t> les participants en groupes de 3 à 5 personnes</a:t>
            </a:r>
          </a:p>
          <a:p>
            <a:r>
              <a:rPr lang="en-US" sz="1150" noProof="0" dirty="0"/>
              <a:t>Guidez les participants vers les </a:t>
            </a:r>
            <a:r>
              <a:rPr lang="en-US" sz="1150" b="1" noProof="0" dirty="0"/>
              <a:t>pages 8-9 du cahier d'exercices : Résilience, forces et facteurs de protection.</a:t>
            </a:r>
          </a:p>
          <a:p>
            <a:r>
              <a:rPr lang="en-US" sz="1150" noProof="0" dirty="0"/>
              <a:t>Attribuez un scénario à chaque groupe. Plusieurs groupes peuvent faire le même scénario si nécessaire, et leurs réponses peuvent être comparées pour voir si elles sont identiques ou différentes.</a:t>
            </a:r>
          </a:p>
          <a:p>
            <a:r>
              <a:rPr lang="en-US" sz="1150" i="1" dirty="0"/>
              <a:t>Avec votre groupe :</a:t>
            </a:r>
          </a:p>
          <a:p>
            <a:pPr lvl="1"/>
            <a:r>
              <a:rPr lang="en-US" sz="1150" i="1" noProof="0" dirty="0"/>
              <a:t>Discutez de votre scénario et faites un </a:t>
            </a:r>
            <a:r>
              <a:rPr lang="en-US" sz="1150" i="1" noProof="0" dirty="0" err="1"/>
              <a:t>remue-méninges</a:t>
            </a:r>
            <a:r>
              <a:rPr lang="en-US" sz="1150" i="1" noProof="0" dirty="0"/>
              <a:t> :</a:t>
            </a:r>
          </a:p>
          <a:p>
            <a:pPr lvl="2"/>
            <a:r>
              <a:rPr lang="en-US" sz="1150" i="1" dirty="0"/>
              <a:t>Les points forts et les facteurs de protection de l'enfant et/ou de la famille</a:t>
            </a:r>
          </a:p>
          <a:p>
            <a:pPr lvl="2"/>
            <a:r>
              <a:rPr lang="en-US" sz="1150" i="1" dirty="0"/>
              <a:t>Les éventuelles vulnérabilités/facteurs de risque </a:t>
            </a:r>
          </a:p>
          <a:p>
            <a:pPr lvl="1"/>
            <a:r>
              <a:rPr lang="en-US" sz="1150" i="1" dirty="0"/>
              <a:t>Vous pouvez faire des suppositions et expliquer ce que vous pensez être la situation si vous estimez qu'il manque des informations. </a:t>
            </a:r>
          </a:p>
          <a:p>
            <a:pPr lvl="1"/>
            <a:r>
              <a:rPr lang="en-US" sz="1150" i="1" noProof="0" dirty="0"/>
              <a:t>Conseil : Tenez compte des trois facteurs de protection dont nous avons parlé - environnements bienveillants et protecteurs, aidants responsables et solidaires, relations saines entre le aidant et l'enfant.</a:t>
            </a:r>
          </a:p>
          <a:p>
            <a:pPr marL="0" indent="0">
              <a:buNone/>
            </a:pPr>
            <a:endParaRPr lang="en-US" sz="1150" dirty="0"/>
          </a:p>
          <a:p>
            <a:pPr marL="0" indent="0">
              <a:buNone/>
            </a:pPr>
            <a:r>
              <a:rPr lang="en-US" sz="1150" b="1" noProof="0" dirty="0"/>
              <a:t>TRAVAIL DE GROUPE (10 minutes)</a:t>
            </a:r>
          </a:p>
          <a:p>
            <a:r>
              <a:rPr lang="en-US" sz="1150" noProof="0" dirty="0"/>
              <a:t>Laisser 10 minutes aux participants pour compléter le questionnaire</a:t>
            </a:r>
          </a:p>
          <a:p>
            <a:pPr marL="0" indent="0">
              <a:buNone/>
            </a:pPr>
            <a:endParaRPr lang="en-US" sz="1150" dirty="0"/>
          </a:p>
          <a:p>
            <a:pPr marL="0" indent="0">
              <a:buNone/>
            </a:pPr>
            <a:r>
              <a:rPr lang="en-US" sz="1150" b="1" noProof="0" dirty="0"/>
              <a:t>DISCUSSION EN PLÉNIÈRE</a:t>
            </a:r>
          </a:p>
          <a:p>
            <a:r>
              <a:rPr lang="en-US" sz="1150" noProof="0" dirty="0"/>
              <a:t>Invitez les groupes à partager leurs réponses</a:t>
            </a:r>
          </a:p>
          <a:p>
            <a:r>
              <a:rPr lang="en-US" sz="1150" noProof="0" dirty="0" err="1"/>
              <a:t>Complétez</a:t>
            </a:r>
            <a:r>
              <a:rPr lang="en-US" sz="1150" noProof="0" dirty="0"/>
              <a:t> avec les réponses possibles de la page suivante</a:t>
            </a:r>
          </a:p>
          <a:p>
            <a:r>
              <a:rPr lang="en-US" sz="1150" i="1" dirty="0"/>
              <a:t>Avez-vous déjà identifié des points forts ?</a:t>
            </a:r>
          </a:p>
          <a:p>
            <a:r>
              <a:rPr lang="en-US" sz="1150" i="1" dirty="0"/>
              <a:t>Que faites-vous pour les promouvoir dans le plan de soins ? </a:t>
            </a:r>
          </a:p>
          <a:p>
            <a:r>
              <a:rPr lang="en-US" sz="1150" i="1" dirty="0"/>
              <a:t>Pouvez-vous nous donner des exemples concrets ?</a:t>
            </a:r>
            <a:endParaRPr lang="en-US" sz="1150" i="1" noProof="0" dirty="0"/>
          </a:p>
          <a:p>
            <a:pPr marL="0" indent="0">
              <a:buNone/>
            </a:pPr>
            <a:r>
              <a:rPr lang="en-US" sz="1150" noProof="0" dirty="0"/>
              <a:t>______________________________________________________________________________</a:t>
            </a:r>
          </a:p>
          <a:p>
            <a:pPr marL="0" indent="0">
              <a:buNone/>
            </a:pPr>
            <a:endParaRPr lang="en-US" sz="1150" noProof="0" dirty="0"/>
          </a:p>
          <a:p>
            <a:pPr marL="0" indent="0">
              <a:buNone/>
            </a:pPr>
            <a:r>
              <a:rPr lang="en-US" sz="1150" b="1" dirty="0"/>
              <a:t>SUITE </a:t>
            </a:r>
            <a:r>
              <a:rPr lang="en-US" sz="1150" b="1" dirty="0">
                <a:sym typeface="Wingdings" panose="05000000000000000000" pitchFamily="2" charset="2"/>
              </a:rPr>
              <a:t></a:t>
            </a:r>
            <a:endParaRPr lang="en-US" sz="1150" noProof="0" dirty="0"/>
          </a:p>
        </p:txBody>
      </p:sp>
      <p:sp>
        <p:nvSpPr>
          <p:cNvPr id="6" name="Slide Image Placeholder 5">
            <a:extLst>
              <a:ext uri="{FF2B5EF4-FFF2-40B4-BE49-F238E27FC236}">
                <a16:creationId xmlns:a16="http://schemas.microsoft.com/office/drawing/2014/main" id="{FA3B9216-DC87-2FA2-6B38-E95CE031E4B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44E3E96-55DC-073E-F0FA-0106D8FA60C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33</a:t>
            </a:fld>
            <a:endParaRPr lang="en-US" sz="1200" dirty="0">
              <a:latin typeface="+mn-lt"/>
            </a:endParaRPr>
          </a:p>
        </p:txBody>
      </p:sp>
    </p:spTree>
    <p:extLst>
      <p:ext uri="{BB962C8B-B14F-4D97-AF65-F5344CB8AC3E}">
        <p14:creationId xmlns:p14="http://schemas.microsoft.com/office/powerpoint/2010/main" val="1655575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sz="1150" b="1" dirty="0"/>
              <a:t>RÉPONSES POSSIBLES</a:t>
            </a:r>
            <a:endParaRPr lang="en-US" sz="1150" b="1" noProof="0" dirty="0"/>
          </a:p>
          <a:p>
            <a:r>
              <a:rPr lang="en-US" sz="1150" b="1" noProof="0" dirty="0"/>
              <a:t>Scénario 1</a:t>
            </a:r>
          </a:p>
          <a:p>
            <a:pPr lvl="1"/>
            <a:r>
              <a:rPr lang="en-US" sz="1150" dirty="0"/>
              <a:t>Défis</a:t>
            </a:r>
          </a:p>
          <a:p>
            <a:pPr lvl="2"/>
            <a:r>
              <a:rPr lang="en-US" sz="1150" dirty="0"/>
              <a:t>Le père a un problème d'alcool </a:t>
            </a:r>
          </a:p>
          <a:p>
            <a:pPr lvl="2"/>
            <a:r>
              <a:rPr lang="en-US" sz="1150" dirty="0"/>
              <a:t>Violence domestique et conflit entre la mère et le père</a:t>
            </a:r>
          </a:p>
          <a:p>
            <a:pPr lvl="2"/>
            <a:r>
              <a:rPr lang="en-US" sz="1150" dirty="0"/>
              <a:t>Ne </a:t>
            </a:r>
            <a:r>
              <a:rPr lang="en-US" sz="1150" dirty="0" err="1"/>
              <a:t>va</a:t>
            </a:r>
            <a:r>
              <a:rPr lang="en-US" sz="1150" dirty="0"/>
              <a:t> pas à l'école </a:t>
            </a:r>
          </a:p>
          <a:p>
            <a:pPr lvl="2"/>
            <a:r>
              <a:rPr lang="en-US" sz="1150" dirty="0"/>
              <a:t>Travail des enfants dans une usine avec sa mère</a:t>
            </a:r>
          </a:p>
          <a:p>
            <a:pPr lvl="2"/>
            <a:r>
              <a:rPr lang="en-US" sz="1150" dirty="0"/>
              <a:t>N'ont pas toujours assez d'argent pour répondre à leurs besoins fondamentaux, tels que la nourriture et les articles ménagers. </a:t>
            </a:r>
          </a:p>
          <a:p>
            <a:pPr lvl="1"/>
            <a:r>
              <a:rPr lang="en-US" sz="1150" dirty="0"/>
              <a:t>Forces et facteurs de protection </a:t>
            </a:r>
          </a:p>
          <a:p>
            <a:pPr lvl="2"/>
            <a:r>
              <a:rPr lang="en-US" sz="1150" dirty="0"/>
              <a:t>Bonne relation avec sa mère </a:t>
            </a:r>
          </a:p>
          <a:p>
            <a:pPr lvl="2"/>
            <a:r>
              <a:rPr lang="en-US" sz="1150" dirty="0"/>
              <a:t>La mère travaille</a:t>
            </a:r>
          </a:p>
          <a:p>
            <a:pPr lvl="2"/>
            <a:r>
              <a:rPr lang="en-US" sz="1150" dirty="0"/>
              <a:t>Sa mère fait partie d'un groupe de soutien aux femmes </a:t>
            </a:r>
          </a:p>
          <a:p>
            <a:pPr lvl="2"/>
            <a:r>
              <a:rPr lang="en-US" sz="1150" dirty="0"/>
              <a:t>Mary se rend à </a:t>
            </a:r>
            <a:r>
              <a:rPr lang="en-US" sz="1150" dirty="0" err="1"/>
              <a:t>l’espace</a:t>
            </a:r>
            <a:r>
              <a:rPr lang="en-US" sz="1150" dirty="0"/>
              <a:t> </a:t>
            </a:r>
            <a:r>
              <a:rPr lang="en-US" sz="1150" dirty="0" err="1"/>
              <a:t>adapté</a:t>
            </a:r>
            <a:r>
              <a:rPr lang="en-US" sz="1150" dirty="0"/>
              <a:t> aux enfants le week-end </a:t>
            </a:r>
          </a:p>
          <a:p>
            <a:pPr lvl="2"/>
            <a:r>
              <a:rPr lang="en-US" sz="1150" dirty="0"/>
              <a:t>Le père se soucie d'elle et ne veut pas qu'elle travaille</a:t>
            </a:r>
          </a:p>
          <a:p>
            <a:pPr lvl="2"/>
            <a:r>
              <a:rPr lang="en-US" sz="1150" dirty="0"/>
              <a:t>Mary est proche de ses frères et sœurs</a:t>
            </a:r>
          </a:p>
          <a:p>
            <a:r>
              <a:rPr lang="en-US" sz="1150" b="1" noProof="0" dirty="0"/>
              <a:t>Scénario </a:t>
            </a:r>
            <a:r>
              <a:rPr lang="en-US" sz="1150" dirty="0"/>
              <a:t>2 </a:t>
            </a:r>
          </a:p>
          <a:p>
            <a:pPr lvl="1"/>
            <a:r>
              <a:rPr lang="en-US" sz="1150" dirty="0"/>
              <a:t>Défis</a:t>
            </a:r>
          </a:p>
          <a:p>
            <a:pPr lvl="2"/>
            <a:r>
              <a:rPr lang="en-US" sz="1150" dirty="0"/>
              <a:t>La mère est très jeune.</a:t>
            </a:r>
          </a:p>
          <a:p>
            <a:pPr lvl="2"/>
            <a:r>
              <a:rPr lang="en-US" sz="1150" dirty="0"/>
              <a:t>Le père est parti.</a:t>
            </a:r>
          </a:p>
          <a:p>
            <a:pPr lvl="2"/>
            <a:r>
              <a:rPr lang="en-US" sz="1150" dirty="0"/>
              <a:t>La mère a des problèmes de santé mentale qui l'empêchent de s'occuper d'Omar.</a:t>
            </a:r>
          </a:p>
          <a:p>
            <a:pPr lvl="1"/>
            <a:r>
              <a:rPr lang="en-US" sz="1150" dirty="0"/>
              <a:t>Forces et facteurs de protection </a:t>
            </a:r>
          </a:p>
          <a:p>
            <a:pPr lvl="2"/>
            <a:r>
              <a:rPr lang="en-US" sz="1150" dirty="0"/>
              <a:t>La grand-mère a apporté son aide et son rapport à l'équipe de gestion de cas montre qu'elle s'est investie dans Omar.</a:t>
            </a:r>
          </a:p>
          <a:p>
            <a:pPr lvl="2"/>
            <a:r>
              <a:rPr lang="en-US" sz="1150" dirty="0"/>
              <a:t>La mère veut avoir une relation avec lui </a:t>
            </a:r>
          </a:p>
          <a:p>
            <a:pPr lvl="2"/>
            <a:r>
              <a:rPr lang="en-US" sz="1150" dirty="0"/>
              <a:t>La mère a travaillé dans un magasin local et dispose ainsi d'une source de revenus. </a:t>
            </a:r>
          </a:p>
          <a:p>
            <a:pPr lvl="2"/>
            <a:r>
              <a:rPr lang="en-US" sz="1150" dirty="0"/>
              <a:t>Les voisins acceptent de s'occuper d'Omar, mais la qualité des soins n'est pas connue. </a:t>
            </a:r>
          </a:p>
          <a:p>
            <a:pPr lvl="2"/>
            <a:r>
              <a:rPr lang="en-US" sz="1150" dirty="0"/>
              <a:t>La famille de la mère vit à proximité</a:t>
            </a:r>
            <a:endParaRPr lang="en-US" sz="1150" noProof="0" dirty="0"/>
          </a:p>
          <a:p>
            <a:r>
              <a:rPr lang="en-US" sz="1150" b="1" noProof="0" dirty="0"/>
              <a:t>Scénario 3</a:t>
            </a:r>
            <a:endParaRPr lang="en-US" sz="1150" noProof="0" dirty="0"/>
          </a:p>
          <a:p>
            <a:pPr lvl="1"/>
            <a:r>
              <a:rPr lang="en-US" sz="1150" dirty="0"/>
              <a:t>Défis</a:t>
            </a:r>
          </a:p>
          <a:p>
            <a:pPr lvl="2"/>
            <a:r>
              <a:rPr lang="en-US" sz="1150" dirty="0"/>
              <a:t>Mendicité dangereuse.</a:t>
            </a:r>
          </a:p>
          <a:p>
            <a:pPr lvl="2"/>
            <a:r>
              <a:rPr lang="en-US" sz="1150" dirty="0"/>
              <a:t>Fatma est séparée de ses parents.</a:t>
            </a:r>
          </a:p>
          <a:p>
            <a:pPr lvl="2"/>
            <a:r>
              <a:rPr lang="en-US" sz="1150" dirty="0"/>
              <a:t>Fatma est bouleversée. </a:t>
            </a:r>
          </a:p>
          <a:p>
            <a:pPr lvl="1"/>
            <a:r>
              <a:rPr lang="en-US" sz="1150" dirty="0"/>
              <a:t>Forces et facteurs de protection</a:t>
            </a:r>
          </a:p>
          <a:p>
            <a:pPr lvl="2"/>
            <a:r>
              <a:rPr lang="en-US" sz="1150" dirty="0"/>
              <a:t>Bonne relation avec la famille. </a:t>
            </a:r>
          </a:p>
          <a:p>
            <a:pPr lvl="2"/>
            <a:r>
              <a:rPr lang="en-US" sz="1150" dirty="0"/>
              <a:t>La famille se soucie de Fatma et a essayé d'intervenir lorsqu'elle ne se sentait pas en sécurité. </a:t>
            </a:r>
          </a:p>
          <a:p>
            <a:pPr lvl="2"/>
            <a:r>
              <a:rPr lang="en-US" sz="1150" dirty="0"/>
              <a:t>Fatma est en contact avec ses parents. </a:t>
            </a:r>
          </a:p>
          <a:p>
            <a:pPr lvl="2"/>
            <a:r>
              <a:rPr lang="en-US" sz="1150" dirty="0"/>
              <a:t>Fatma suit un enseignement informel. </a:t>
            </a:r>
          </a:p>
          <a:p>
            <a:r>
              <a:rPr lang="en-US" sz="1150" b="1" noProof="0" dirty="0"/>
              <a:t>Scénario 4</a:t>
            </a:r>
          </a:p>
          <a:p>
            <a:pPr lvl="1"/>
            <a:r>
              <a:rPr lang="en-US" sz="1150" dirty="0"/>
              <a:t>Défis</a:t>
            </a:r>
          </a:p>
          <a:p>
            <a:pPr lvl="2"/>
            <a:r>
              <a:rPr lang="en-US" sz="1150" dirty="0"/>
              <a:t>Retard de développement</a:t>
            </a:r>
          </a:p>
          <a:p>
            <a:pPr lvl="2"/>
            <a:r>
              <a:rPr lang="en-US" sz="1150" dirty="0"/>
              <a:t>Violence physique sur le chemin de l'école </a:t>
            </a:r>
          </a:p>
          <a:p>
            <a:pPr lvl="2"/>
            <a:r>
              <a:rPr lang="en-US" sz="1150" dirty="0"/>
              <a:t>Châtiments corporels à l'école </a:t>
            </a:r>
          </a:p>
          <a:p>
            <a:pPr lvl="1"/>
            <a:r>
              <a:rPr lang="en-US" sz="1150" dirty="0"/>
              <a:t>Forces et facteurs de protection</a:t>
            </a:r>
          </a:p>
          <a:p>
            <a:pPr lvl="2"/>
            <a:r>
              <a:rPr lang="en-US" sz="1150" dirty="0"/>
              <a:t>L'oncle et la tante soutiennent la famille </a:t>
            </a:r>
          </a:p>
          <a:p>
            <a:pPr lvl="2"/>
            <a:r>
              <a:rPr lang="en-US" sz="1150" dirty="0"/>
              <a:t>Ses parents essaient d'améliorer la situation et s'engagent à assurer son bien-être</a:t>
            </a:r>
          </a:p>
          <a:p>
            <a:pPr lvl="2"/>
            <a:r>
              <a:rPr lang="en-US" sz="1150" dirty="0"/>
              <a:t>Il fréquente l'espace adapté aux enfants. </a:t>
            </a:r>
          </a:p>
        </p:txBody>
      </p:sp>
      <p:sp>
        <p:nvSpPr>
          <p:cNvPr id="2" name="Google Shape;725;p48:notes">
            <a:extLst>
              <a:ext uri="{FF2B5EF4-FFF2-40B4-BE49-F238E27FC236}">
                <a16:creationId xmlns:a16="http://schemas.microsoft.com/office/drawing/2014/main" id="{67E9B0A5-91FF-FF08-DE72-C96E7F20AF0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34</a:t>
            </a:fld>
            <a:endParaRPr lang="en-US" sz="1200" dirty="0">
              <a:latin typeface="+mn-lt"/>
            </a:endParaRPr>
          </a:p>
        </p:txBody>
      </p:sp>
    </p:spTree>
    <p:extLst>
      <p:ext uri="{BB962C8B-B14F-4D97-AF65-F5344CB8AC3E}">
        <p14:creationId xmlns:p14="http://schemas.microsoft.com/office/powerpoint/2010/main" val="297101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 PLÉNIÈRE</a:t>
            </a:r>
            <a:endParaRPr lang="en-US" b="1" noProof="0" dirty="0"/>
          </a:p>
          <a:p>
            <a:r>
              <a:rPr lang="en-US" i="0" dirty="0"/>
              <a:t>Guider les participants vers la </a:t>
            </a:r>
            <a:r>
              <a:rPr lang="en-US" b="1" i="0" dirty="0"/>
              <a:t>page 10 du cahier de travail : Réflexion</a:t>
            </a:r>
          </a:p>
          <a:p>
            <a:r>
              <a:rPr lang="en-US" i="1" noProof="0" dirty="0"/>
              <a:t>Nous venons de voir ce qu'est le renforcement de la famille et les définitions et concepts qui s'y rapportent.</a:t>
            </a:r>
            <a:endParaRPr lang="en-US" i="1" dirty="0"/>
          </a:p>
          <a:p>
            <a:pPr lvl="1"/>
            <a:r>
              <a:rPr lang="en-US" i="1" dirty="0"/>
              <a:t>Que pensez-vous </a:t>
            </a:r>
            <a:r>
              <a:rPr lang="en-US" i="1" noProof="0" dirty="0"/>
              <a:t>de l'approche du renforcement de la famille dans la gestion de cas ?</a:t>
            </a:r>
          </a:p>
          <a:p>
            <a:pPr lvl="1"/>
            <a:r>
              <a:rPr lang="en-US" i="1" noProof="0" dirty="0"/>
              <a:t>Pourquoi une approche de renforcement de la famille peut-elle être importante pour la protection d'un enfant ?</a:t>
            </a:r>
          </a:p>
          <a:p>
            <a:r>
              <a:rPr lang="en-US" i="1" dirty="0"/>
              <a:t>Une </a:t>
            </a:r>
            <a:r>
              <a:rPr lang="en-US" i="1" noProof="0" dirty="0"/>
              <a:t>approche fondée sur les points forts rend les familles plus ingénieuses pour gérer le stress et plus aptes à relever les défis à venir.</a:t>
            </a:r>
          </a:p>
          <a:p>
            <a:pPr lvl="1"/>
            <a:r>
              <a:rPr lang="en-US" i="1" noProof="0" dirty="0"/>
              <a:t>Est-ce une approche que vous avez déjà adoptée ? </a:t>
            </a:r>
          </a:p>
          <a:p>
            <a:pPr lvl="1"/>
            <a:r>
              <a:rPr lang="en-US" i="1" noProof="0" dirty="0"/>
              <a:t>Pensez-vous pouvoir faire plus ? </a:t>
            </a:r>
          </a:p>
        </p:txBody>
      </p:sp>
      <p:sp>
        <p:nvSpPr>
          <p:cNvPr id="6" name="Slide Image Placeholder 5">
            <a:extLst>
              <a:ext uri="{FF2B5EF4-FFF2-40B4-BE49-F238E27FC236}">
                <a16:creationId xmlns:a16="http://schemas.microsoft.com/office/drawing/2014/main" id="{5909E7B2-72E9-E6F3-0CA2-CD768B225FF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908222D-707A-2D05-54A5-CCCAD1D88FF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35</a:t>
            </a:fld>
            <a:endParaRPr lang="en-US" sz="1200" dirty="0">
              <a:latin typeface="+mn-lt"/>
            </a:endParaRPr>
          </a:p>
        </p:txBody>
      </p:sp>
    </p:spTree>
    <p:extLst>
      <p:ext uri="{BB962C8B-B14F-4D97-AF65-F5344CB8AC3E}">
        <p14:creationId xmlns:p14="http://schemas.microsoft.com/office/powerpoint/2010/main" val="585738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3" name="Google Shape;253;p19:notes"/>
          <p:cNvSpPr txBox="1">
            <a:spLocks noGrp="1"/>
          </p:cNvSpPr>
          <p:nvPr>
            <p:ph type="body" idx="1"/>
          </p:nvPr>
        </p:nvSpPr>
        <p:spPr/>
        <p:txBody>
          <a:bodyPr/>
          <a:lstStyle/>
          <a:p>
            <a:pPr marL="0" indent="0">
              <a:buNone/>
            </a:pPr>
            <a:r>
              <a:rPr lang="en-US" b="1" dirty="0">
                <a:sym typeface="Calibri"/>
              </a:rPr>
              <a:t>EXPLICATION</a:t>
            </a:r>
          </a:p>
          <a:p>
            <a:r>
              <a:rPr lang="en-US" dirty="0">
                <a:sym typeface="Arial"/>
              </a:rPr>
              <a:t>Présenter la diapositive</a:t>
            </a:r>
          </a:p>
          <a:p>
            <a:r>
              <a:rPr lang="en-US" i="1" dirty="0"/>
              <a:t>Quelqu'un a-t-il des questions à poser ou des précisions à demander ?</a:t>
            </a:r>
          </a:p>
        </p:txBody>
      </p:sp>
      <p:sp>
        <p:nvSpPr>
          <p:cNvPr id="3" name="Slide Image Placeholder 2">
            <a:extLst>
              <a:ext uri="{FF2B5EF4-FFF2-40B4-BE49-F238E27FC236}">
                <a16:creationId xmlns:a16="http://schemas.microsoft.com/office/drawing/2014/main" id="{D41F0DC7-FDF1-0D22-8C89-1B646CEF938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A73C553-B61C-33C5-0F27-88EAB2F577C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36</a:t>
            </a:fld>
            <a:endParaRPr lang="en-US" sz="1200" dirty="0">
              <a:latin typeface="+mn-lt"/>
            </a:endParaRPr>
          </a:p>
        </p:txBody>
      </p:sp>
    </p:spTree>
    <p:extLst>
      <p:ext uri="{BB962C8B-B14F-4D97-AF65-F5344CB8AC3E}">
        <p14:creationId xmlns:p14="http://schemas.microsoft.com/office/powerpoint/2010/main" val="2897867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SESSION 4 DURÉE : 1h45</a:t>
            </a:r>
          </a:p>
          <a:p>
            <a:pPr marL="0" indent="0">
              <a:buNone/>
            </a:pPr>
            <a:r>
              <a:rPr lang="en-US" b="1" noProof="0" dirty="0"/>
              <a:t>______________________________________________________________________________</a:t>
            </a:r>
          </a:p>
          <a:p>
            <a:pPr marL="0" indent="0">
              <a:buNone/>
            </a:pPr>
            <a:endParaRPr lang="en-US" b="1" dirty="0"/>
          </a:p>
          <a:p>
            <a:pPr marL="0" indent="0">
              <a:buNone/>
            </a:pPr>
            <a:r>
              <a:rPr lang="en-US" b="1" dirty="0"/>
              <a:t>EXPLICATION</a:t>
            </a:r>
            <a:endParaRPr lang="en-US" b="1" noProof="0" dirty="0"/>
          </a:p>
          <a:p>
            <a:r>
              <a:rPr lang="en-US" i="1" noProof="0" dirty="0"/>
              <a:t>Au cours de cette session, nous examinerons la dynamique familiale, le genre et le rôle des normes et pratiques sociales dans le renforcement de la famille dans le cadre de la gestion de cas. </a:t>
            </a:r>
          </a:p>
        </p:txBody>
      </p:sp>
      <p:sp>
        <p:nvSpPr>
          <p:cNvPr id="6" name="Slide Image Placeholder 5">
            <a:extLst>
              <a:ext uri="{FF2B5EF4-FFF2-40B4-BE49-F238E27FC236}">
                <a16:creationId xmlns:a16="http://schemas.microsoft.com/office/drawing/2014/main" id="{0E91A60A-53D7-16E8-A570-44D1D34D2B7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F3888DE-5645-FB41-04B4-803DFFC8389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37</a:t>
            </a:fld>
            <a:endParaRPr lang="en-US" sz="1200" dirty="0">
              <a:latin typeface="+mn-lt"/>
            </a:endParaRPr>
          </a:p>
        </p:txBody>
      </p:sp>
    </p:spTree>
    <p:extLst>
      <p:ext uri="{BB962C8B-B14F-4D97-AF65-F5344CB8AC3E}">
        <p14:creationId xmlns:p14="http://schemas.microsoft.com/office/powerpoint/2010/main" val="267229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S'ADAPTER AU CONTEXTE</a:t>
            </a:r>
          </a:p>
          <a:p>
            <a:r>
              <a:rPr lang="en-US" noProof="0" dirty="0"/>
              <a:t>Adaptez les réponses possibles aux questions 2 et 3 en fonction du contexte.</a:t>
            </a:r>
          </a:p>
          <a:p>
            <a:pPr marL="0" indent="0">
              <a:buNone/>
            </a:pPr>
            <a:r>
              <a:rPr lang="en-US" noProof="0" dirty="0"/>
              <a:t>______________________________________________________________________________</a:t>
            </a:r>
          </a:p>
          <a:p>
            <a:pPr marL="0" indent="0">
              <a:buNone/>
            </a:pPr>
            <a:endParaRPr lang="en-US" noProof="0" dirty="0"/>
          </a:p>
          <a:p>
            <a:pPr marL="0" indent="0">
              <a:buNone/>
            </a:pPr>
            <a:r>
              <a:rPr lang="en-US" b="1" noProof="0" dirty="0"/>
              <a:t>INTRODUCTION</a:t>
            </a:r>
          </a:p>
          <a:p>
            <a:r>
              <a:rPr lang="en-US" dirty="0"/>
              <a:t>Répartir les participants en groupes de 3 à 5 personnes</a:t>
            </a:r>
          </a:p>
          <a:p>
            <a:r>
              <a:rPr lang="en-US" dirty="0"/>
              <a:t>Guider les participants vers la </a:t>
            </a:r>
            <a:r>
              <a:rPr lang="en-US" b="1" dirty="0"/>
              <a:t>page 11 du cahier de travail : Normes et pratiques sociales existantes</a:t>
            </a:r>
          </a:p>
          <a:p>
            <a:r>
              <a:rPr lang="en-US" i="1" dirty="0"/>
              <a:t>Dans vos groupes, discutez des questions figurant sur la diapositive</a:t>
            </a:r>
          </a:p>
          <a:p>
            <a:pPr marL="0" indent="0">
              <a:buNone/>
            </a:pPr>
            <a:endParaRPr lang="en-US" b="1" noProof="0" dirty="0"/>
          </a:p>
          <a:p>
            <a:pPr marL="0" indent="0">
              <a:buNone/>
            </a:pPr>
            <a:r>
              <a:rPr lang="en-US" b="1" noProof="0" dirty="0"/>
              <a:t>DISCUSSION EN GROUPE (10 minutes)</a:t>
            </a:r>
          </a:p>
          <a:p>
            <a:r>
              <a:rPr lang="en-US" noProof="0" dirty="0"/>
              <a:t>Laisser 10 minutes aux participants pour compléter le questionnaire</a:t>
            </a:r>
          </a:p>
          <a:p>
            <a:pPr marL="0" indent="0">
              <a:buNone/>
            </a:pPr>
            <a:endParaRPr lang="en-US" noProof="0" dirty="0"/>
          </a:p>
          <a:p>
            <a:pPr marL="0" indent="0">
              <a:buNone/>
            </a:pPr>
            <a:r>
              <a:rPr lang="en-US" b="1" dirty="0"/>
              <a:t>DISCUSSION EN PLÉNIÈRE</a:t>
            </a:r>
            <a:endParaRPr lang="en-US" b="1" noProof="0" dirty="0"/>
          </a:p>
          <a:p>
            <a:r>
              <a:rPr lang="en-US" noProof="0" dirty="0"/>
              <a:t>Demandez à des volontaires de partager leurs réponses</a:t>
            </a:r>
          </a:p>
          <a:p>
            <a:r>
              <a:rPr lang="en-US" noProof="0" dirty="0"/>
              <a:t>Utilisez, si nécessaire, les réponses à la question 1 ci-dessous</a:t>
            </a:r>
          </a:p>
          <a:p>
            <a:r>
              <a:rPr lang="en-US" noProof="0" dirty="0"/>
              <a:t>Résumer les réponses sur le tableau de conférence</a:t>
            </a:r>
          </a:p>
          <a:p>
            <a:r>
              <a:rPr lang="en-US" noProof="0" dirty="0"/>
              <a:t>Complétez avec les réponses possibles aux questions 2 et 3, à la page suivante.</a:t>
            </a:r>
          </a:p>
          <a:p>
            <a:pPr marL="0" indent="0">
              <a:buNone/>
            </a:pPr>
            <a:r>
              <a:rPr lang="en-US" noProof="0" dirty="0"/>
              <a:t>______________________________________________________________________________</a:t>
            </a:r>
          </a:p>
          <a:p>
            <a:pPr marL="0" indent="0">
              <a:buNone/>
            </a:pPr>
            <a:endParaRPr lang="en-US" noProof="0" dirty="0"/>
          </a:p>
          <a:p>
            <a:pPr marL="0" indent="0">
              <a:buNone/>
            </a:pPr>
            <a:r>
              <a:rPr lang="en-US" b="1" dirty="0"/>
              <a:t>QUESTIONS 1</a:t>
            </a:r>
            <a:endParaRPr lang="en-US" b="1" noProof="0" dirty="0"/>
          </a:p>
          <a:p>
            <a:r>
              <a:rPr lang="en-US" noProof="0" dirty="0"/>
              <a:t>Les garçons et les filles sont-ils traités différemment ? </a:t>
            </a:r>
          </a:p>
          <a:p>
            <a:r>
              <a:rPr lang="en-US" noProof="0" dirty="0"/>
              <a:t>Les enfants d'âges différents sont-ils traités différemment ? A quel âge ou à quel stade cela change-t-il ? (par exemple, quand les filles et les garçons sont-ils considérés comme des adultes dans la famille ?) </a:t>
            </a:r>
          </a:p>
          <a:p>
            <a:r>
              <a:rPr lang="en-US" noProof="0" dirty="0"/>
              <a:t>Un enfant handicapé serait-il traité différemment ? </a:t>
            </a:r>
          </a:p>
          <a:p>
            <a:r>
              <a:rPr lang="en-US" noProof="0" dirty="0"/>
              <a:t>Les familles d'accueil ou les familles qui s'occupent d'enfants de parents dans le cadre d'un placement familial sont-elles traitées de la même manière ou différemment ? </a:t>
            </a:r>
          </a:p>
          <a:p>
            <a:r>
              <a:rPr lang="en-US" noProof="0" dirty="0"/>
              <a:t>Y a-t-il d'autres enfants qui sont souvent mieux ou moins bien traités que les autres ?</a:t>
            </a:r>
            <a:endParaRPr lang="en-US" dirty="0"/>
          </a:p>
          <a:p>
            <a:pPr marL="0" indent="0">
              <a:buNone/>
            </a:pPr>
            <a:endParaRPr lang="en-US" noProof="0" dirty="0"/>
          </a:p>
          <a:p>
            <a:pPr marL="0" indent="0">
              <a:buNone/>
            </a:pPr>
            <a:r>
              <a:rPr lang="en-US" b="1" dirty="0"/>
              <a:t>SUITE </a:t>
            </a:r>
            <a:r>
              <a:rPr lang="en-US" b="1" dirty="0">
                <a:sym typeface="Wingdings" panose="05000000000000000000" pitchFamily="2" charset="2"/>
              </a:rPr>
              <a:t></a:t>
            </a:r>
            <a:endParaRPr lang="en-US" noProof="0" dirty="0"/>
          </a:p>
        </p:txBody>
      </p:sp>
      <p:sp>
        <p:nvSpPr>
          <p:cNvPr id="6" name="Slide Image Placeholder 5">
            <a:extLst>
              <a:ext uri="{FF2B5EF4-FFF2-40B4-BE49-F238E27FC236}">
                <a16:creationId xmlns:a16="http://schemas.microsoft.com/office/drawing/2014/main" id="{40DBC917-CA64-103F-59B1-EA4E70B492C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FFE2A9D-124C-62C8-0437-471228A3B10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38</a:t>
            </a:fld>
            <a:endParaRPr lang="en-US" sz="1200" dirty="0">
              <a:latin typeface="+mn-lt"/>
            </a:endParaRPr>
          </a:p>
        </p:txBody>
      </p:sp>
    </p:spTree>
    <p:extLst>
      <p:ext uri="{BB962C8B-B14F-4D97-AF65-F5344CB8AC3E}">
        <p14:creationId xmlns:p14="http://schemas.microsoft.com/office/powerpoint/2010/main" val="4257393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b="1" dirty="0"/>
              <a:t>RÉPONSES POSSIBLES</a:t>
            </a:r>
            <a:endParaRPr lang="en-US" b="1" noProof="0" dirty="0"/>
          </a:p>
          <a:p>
            <a:r>
              <a:rPr lang="en-US" b="1" dirty="0"/>
              <a:t>Question 2 : Exemples de valeurs, croyances, attitudes et comportements positifs </a:t>
            </a:r>
            <a:br>
              <a:rPr lang="en-US" b="1" dirty="0"/>
            </a:br>
            <a:r>
              <a:rPr lang="en-US" dirty="0"/>
              <a:t>(Notez qu'il ne s'agit que d'exemples et qu'ils peuvent ne s'appliquer qu'à certaines familles dans certains contextes)</a:t>
            </a:r>
          </a:p>
          <a:p>
            <a:pPr lvl="1"/>
            <a:r>
              <a:rPr lang="en-US" noProof="0" dirty="0"/>
              <a:t>Les besoins des enfants et des jeunes sont prioritaires.</a:t>
            </a:r>
          </a:p>
          <a:p>
            <a:pPr lvl="1"/>
            <a:r>
              <a:rPr lang="en-US" noProof="0" dirty="0"/>
              <a:t>L'éducation est importante. </a:t>
            </a:r>
          </a:p>
          <a:p>
            <a:pPr lvl="1"/>
            <a:r>
              <a:rPr lang="en-US" noProof="0" dirty="0"/>
              <a:t>Les enfants ont besoin de grandir dans un environnement aimant et bienveillant. </a:t>
            </a:r>
          </a:p>
          <a:p>
            <a:pPr lvl="1"/>
            <a:r>
              <a:rPr lang="en-US" noProof="0" dirty="0"/>
              <a:t>Les enfants ont besoin d'attention.</a:t>
            </a:r>
          </a:p>
          <a:p>
            <a:pPr lvl="1"/>
            <a:r>
              <a:rPr lang="en-US" noProof="0" dirty="0"/>
              <a:t>Les parents aiment leurs enfants. </a:t>
            </a:r>
          </a:p>
          <a:p>
            <a:pPr lvl="1"/>
            <a:r>
              <a:rPr lang="en-US" noProof="0" dirty="0"/>
              <a:t>S'occuper des enfants non accompagnés et séparés est la bonne chose à faire.</a:t>
            </a:r>
          </a:p>
          <a:p>
            <a:pPr lvl="1"/>
            <a:r>
              <a:rPr lang="en-US" noProof="0" dirty="0"/>
              <a:t>Il est juste de traiter tous les enfants de manière égale et équitable. </a:t>
            </a:r>
            <a:endParaRPr lang="en-US" dirty="0"/>
          </a:p>
          <a:p>
            <a:r>
              <a:rPr lang="en-US" b="1" dirty="0"/>
              <a:t>Question 3 : Normes sociales néfastes</a:t>
            </a:r>
            <a:br>
              <a:rPr lang="en-US" b="1" dirty="0"/>
            </a:br>
            <a:r>
              <a:rPr lang="en-US" dirty="0"/>
              <a:t>(Notez qu'il ne s'agit que d'exemples et qu'ils peuvent ne s'appliquer qu'à certaines familles dans certains contextes)</a:t>
            </a:r>
            <a:endParaRPr lang="en-US" b="1" dirty="0"/>
          </a:p>
          <a:p>
            <a:pPr lvl="1"/>
            <a:r>
              <a:rPr lang="en-US" dirty="0"/>
              <a:t>L'éducation est plus importante pour les garçons que pour les filles.</a:t>
            </a:r>
          </a:p>
          <a:p>
            <a:pPr lvl="1"/>
            <a:r>
              <a:rPr lang="en-US" dirty="0"/>
              <a:t>Les châtiments corporels sont acceptables / nécessaires.</a:t>
            </a:r>
          </a:p>
          <a:p>
            <a:pPr lvl="1"/>
            <a:r>
              <a:rPr lang="en-US" dirty="0"/>
              <a:t>Il est parfois préférable de placer les enfants dans des foyers d'accueil où ils auront accès à la nourriture, à l'éducation et à un logement,</a:t>
            </a:r>
          </a:p>
          <a:p>
            <a:pPr lvl="1"/>
            <a:r>
              <a:rPr lang="en-US" dirty="0"/>
              <a:t>Parfois, le mariage d'enfants est une mesure de protection de l'enfant,</a:t>
            </a:r>
          </a:p>
          <a:p>
            <a:pPr lvl="1"/>
            <a:r>
              <a:rPr lang="en-US" dirty="0"/>
              <a:t>Les enfants n'ont pas besoin de participer aux décisions qui les concernent car les adultes savent mieux que quiconque. </a:t>
            </a:r>
          </a:p>
          <a:p>
            <a:pPr lvl="1"/>
            <a:r>
              <a:rPr lang="en-US" dirty="0"/>
              <a:t>Les enfants ont parfois besoin d'être endurcis.</a:t>
            </a:r>
          </a:p>
          <a:p>
            <a:endParaRPr lang="en-US" noProof="0" dirty="0"/>
          </a:p>
        </p:txBody>
      </p:sp>
      <p:sp>
        <p:nvSpPr>
          <p:cNvPr id="2" name="Google Shape;725;p48:notes">
            <a:extLst>
              <a:ext uri="{FF2B5EF4-FFF2-40B4-BE49-F238E27FC236}">
                <a16:creationId xmlns:a16="http://schemas.microsoft.com/office/drawing/2014/main" id="{F8D8A2CC-8CBB-2F13-3583-F0C151D3F7D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39</a:t>
            </a:fld>
            <a:endParaRPr lang="en-US" sz="1200" dirty="0">
              <a:latin typeface="+mn-lt"/>
            </a:endParaRPr>
          </a:p>
        </p:txBody>
      </p:sp>
    </p:spTree>
    <p:extLst>
      <p:ext uri="{BB962C8B-B14F-4D97-AF65-F5344CB8AC3E}">
        <p14:creationId xmlns:p14="http://schemas.microsoft.com/office/powerpoint/2010/main" val="86154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SESSION 1 DURÉE : 0h45</a:t>
            </a:r>
          </a:p>
          <a:p>
            <a:endParaRPr lang="en-US" noProof="0" dirty="0"/>
          </a:p>
        </p:txBody>
      </p:sp>
      <p:sp>
        <p:nvSpPr>
          <p:cNvPr id="6" name="Slide Image Placeholder 5">
            <a:extLst>
              <a:ext uri="{FF2B5EF4-FFF2-40B4-BE49-F238E27FC236}">
                <a16:creationId xmlns:a16="http://schemas.microsoft.com/office/drawing/2014/main" id="{C3437B06-D9F2-8AAC-15F6-FD47E5A71BF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5F8AC79-AA0C-74F3-9F3E-C2E47055093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a:t>
            </a:fld>
            <a:endParaRPr lang="en-US" sz="1200" dirty="0">
              <a:latin typeface="+mn-lt"/>
            </a:endParaRPr>
          </a:p>
        </p:txBody>
      </p:sp>
    </p:spTree>
    <p:extLst>
      <p:ext uri="{BB962C8B-B14F-4D97-AF65-F5344CB8AC3E}">
        <p14:creationId xmlns:p14="http://schemas.microsoft.com/office/powerpoint/2010/main" val="3959809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EN PLÉNIÈRE</a:t>
            </a:r>
            <a:endParaRPr lang="en-US" b="1" noProof="0" dirty="0"/>
          </a:p>
          <a:p>
            <a:r>
              <a:rPr lang="en-US" i="1" noProof="0" dirty="0"/>
              <a:t>Nous allons maintenant nous pencher plus en détail sur le genre et sur la manière dont la dynamique familiale et les rôles des hommes et des femmes au sein de la famille sont liés au renforcement de la famille. </a:t>
            </a:r>
          </a:p>
          <a:p>
            <a:r>
              <a:rPr lang="en-US" i="1" dirty="0"/>
              <a:t>Pour nous mettre </a:t>
            </a:r>
            <a:r>
              <a:rPr lang="en-US" i="1" noProof="0" dirty="0"/>
              <a:t>sur la même longueur d'onde, quelqu'un peut-il me dire quelle est la différence entre le sexe et le genre ? </a:t>
            </a:r>
          </a:p>
          <a:p>
            <a:r>
              <a:rPr lang="en-US" noProof="0" dirty="0"/>
              <a:t>Cliquez sur la diapositive suivante pour découvrir la réponse</a:t>
            </a:r>
          </a:p>
        </p:txBody>
      </p:sp>
      <p:sp>
        <p:nvSpPr>
          <p:cNvPr id="6" name="Slide Image Placeholder 5">
            <a:extLst>
              <a:ext uri="{FF2B5EF4-FFF2-40B4-BE49-F238E27FC236}">
                <a16:creationId xmlns:a16="http://schemas.microsoft.com/office/drawing/2014/main" id="{F55C760E-7026-5671-862E-6D7E13985B3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B879A3F-1771-DD45-B9CC-9E5B377173C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40</a:t>
            </a:fld>
            <a:endParaRPr lang="en-US" sz="1200" dirty="0">
              <a:latin typeface="+mn-lt"/>
            </a:endParaRPr>
          </a:p>
        </p:txBody>
      </p:sp>
    </p:spTree>
    <p:extLst>
      <p:ext uri="{BB962C8B-B14F-4D97-AF65-F5344CB8AC3E}">
        <p14:creationId xmlns:p14="http://schemas.microsoft.com/office/powerpoint/2010/main" val="3748065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EXPLICATION</a:t>
            </a:r>
          </a:p>
          <a:p>
            <a:r>
              <a:rPr lang="en-US" b="1" i="1" dirty="0"/>
              <a:t>Le terme "sexe" désigne </a:t>
            </a:r>
            <a:r>
              <a:rPr lang="en-US" i="1" dirty="0"/>
              <a:t>les différences corporelles entre les hommes et les femmes.</a:t>
            </a:r>
          </a:p>
          <a:p>
            <a:pPr lvl="1"/>
            <a:r>
              <a:rPr lang="en-US" i="1" dirty="0"/>
              <a:t>Les femmes et les hommes ont des parties du corps différentes parce qu'ils sont de deux sexes différents - le sexe masculin et le sexe féminin.</a:t>
            </a:r>
          </a:p>
          <a:p>
            <a:r>
              <a:rPr lang="en-US" b="1" i="1" dirty="0"/>
              <a:t>Le terme "genre</a:t>
            </a:r>
            <a:r>
              <a:rPr lang="en-US" i="1" dirty="0"/>
              <a:t>" désigne les différences sociales et culturelles entre les hommes et les femmes. </a:t>
            </a:r>
          </a:p>
          <a:p>
            <a:pPr lvl="1"/>
            <a:r>
              <a:rPr lang="en-US" i="1" dirty="0"/>
              <a:t>Par exemple, le statut social, les opportunités et les restrictions auxquelles sont confrontées les filles/femmes sont différents de ceux des garçons/hommes. </a:t>
            </a:r>
          </a:p>
          <a:p>
            <a:pPr lvl="1"/>
            <a:r>
              <a:rPr lang="en-US" i="1" dirty="0"/>
              <a:t>Par exemple, certaines activités que les filles/femmes sont censées faire au sein d'une communauté sont différentes de celles que les garçons/hommes sont censés faire.</a:t>
            </a:r>
          </a:p>
          <a:p>
            <a:pPr lvl="1"/>
            <a:r>
              <a:rPr lang="en-US" i="1" dirty="0"/>
              <a:t>L'idée des rôles et des responsabilités des hommes et des femmes peut être un soutien à certains égards.</a:t>
            </a:r>
          </a:p>
          <a:p>
            <a:pPr lvl="1"/>
            <a:r>
              <a:rPr lang="en-US" i="1" dirty="0"/>
              <a:t>Dans d'autres cas, le sexe peut restreindre les talents, les capacités et les choix de vie des personnes, et créer des risques spécifiques de violence et d'abus.</a:t>
            </a:r>
            <a:endParaRPr lang="en-US" i="1" noProof="0" dirty="0"/>
          </a:p>
        </p:txBody>
      </p:sp>
      <p:sp>
        <p:nvSpPr>
          <p:cNvPr id="6" name="Slide Image Placeholder 5">
            <a:extLst>
              <a:ext uri="{FF2B5EF4-FFF2-40B4-BE49-F238E27FC236}">
                <a16:creationId xmlns:a16="http://schemas.microsoft.com/office/drawing/2014/main" id="{C78FCDC7-912D-2450-80FB-358A528551C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9AB7624-B26F-6212-47FB-6FB9779967C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41</a:t>
            </a:fld>
            <a:endParaRPr lang="en-US" sz="1200" dirty="0">
              <a:latin typeface="+mn-lt"/>
            </a:endParaRPr>
          </a:p>
        </p:txBody>
      </p:sp>
    </p:spTree>
    <p:extLst>
      <p:ext uri="{BB962C8B-B14F-4D97-AF65-F5344CB8AC3E}">
        <p14:creationId xmlns:p14="http://schemas.microsoft.com/office/powerpoint/2010/main" val="117151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PRÉPARATION</a:t>
            </a:r>
            <a:endParaRPr lang="en-US" b="1" dirty="0"/>
          </a:p>
          <a:p>
            <a:r>
              <a:rPr lang="en-US" dirty="0"/>
              <a:t>Faites un panneau avec un "G" et un autre avec un "S" et placez-les aux deux coins de la pièce (ou les deux premières lettres de "sexe" et "genre" dans la langue locale).</a:t>
            </a:r>
          </a:p>
          <a:p>
            <a:pPr marL="0" indent="0">
              <a:buNone/>
            </a:pPr>
            <a:endParaRPr lang="en-US" dirty="0"/>
          </a:p>
          <a:p>
            <a:pPr marL="0" indent="0">
              <a:buNone/>
            </a:pPr>
            <a:r>
              <a:rPr lang="en-US" b="1" dirty="0"/>
              <a:t>S'ADAPTER AU CONTEXTE</a:t>
            </a:r>
          </a:p>
          <a:p>
            <a:r>
              <a:rPr lang="en-US" dirty="0"/>
              <a:t>Adapter les déclarations sur le genre en fonction des perceptions typiques du genre dans le contexte. </a:t>
            </a:r>
          </a:p>
          <a:p>
            <a:pPr marL="0" indent="0">
              <a:buNone/>
            </a:pPr>
            <a:r>
              <a:rPr lang="en-US" noProof="0" dirty="0"/>
              <a:t>______________________________________________________________________________</a:t>
            </a:r>
          </a:p>
          <a:p>
            <a:pPr marL="0" indent="0">
              <a:buNone/>
            </a:pPr>
            <a:r>
              <a:rPr lang="en-US" dirty="0"/>
              <a:t> </a:t>
            </a:r>
          </a:p>
          <a:p>
            <a:pPr marL="0" indent="0">
              <a:buNone/>
            </a:pPr>
            <a:r>
              <a:rPr lang="en-US" b="1" dirty="0"/>
              <a:t>INTRODUCTION</a:t>
            </a:r>
          </a:p>
          <a:p>
            <a:r>
              <a:rPr lang="en-US" i="1" dirty="0"/>
              <a:t>Veuillez vous placer au milieu de la salle.</a:t>
            </a:r>
          </a:p>
          <a:p>
            <a:r>
              <a:rPr lang="en-US" i="1" dirty="0"/>
              <a:t>Nous allons jouer à un jeu pour nous aider à réfléchir :</a:t>
            </a:r>
          </a:p>
          <a:p>
            <a:pPr lvl="1"/>
            <a:r>
              <a:rPr lang="en-US" i="1" dirty="0"/>
              <a:t>Les différences entre le genre et le sexe </a:t>
            </a:r>
          </a:p>
          <a:p>
            <a:pPr lvl="1"/>
            <a:r>
              <a:rPr lang="en-US" i="1" dirty="0"/>
              <a:t>Comment ils influencent la façon dont les adultes élèvent les garçons et les filles</a:t>
            </a:r>
          </a:p>
          <a:p>
            <a:pPr lvl="1"/>
            <a:r>
              <a:rPr lang="en-US" i="1" dirty="0"/>
              <a:t>Comment ils influencent les relations et les opportunités que nous créons pour nos enfants</a:t>
            </a:r>
          </a:p>
          <a:p>
            <a:r>
              <a:rPr lang="en-US" i="1" dirty="0"/>
              <a:t>Je vais lire quelques déclarations </a:t>
            </a:r>
          </a:p>
          <a:p>
            <a:pPr lvl="1"/>
            <a:r>
              <a:rPr lang="en-US" i="1" dirty="0"/>
              <a:t>Réfléchissez à la question de savoir si l'affirmation est un fait concernant le sexe ou le genre. </a:t>
            </a:r>
          </a:p>
          <a:p>
            <a:pPr lvl="1"/>
            <a:r>
              <a:rPr lang="en-US" i="1" dirty="0"/>
              <a:t>Si vous pensez qu'il s'agit de sexe, allez vous placer sous le signe du "S".</a:t>
            </a:r>
          </a:p>
          <a:p>
            <a:pPr lvl="1"/>
            <a:r>
              <a:rPr lang="en-US" i="1" dirty="0"/>
              <a:t>Si vous pensez qu'il s'agit d'une question de genre, placez-vous sous le signe du "G".</a:t>
            </a:r>
          </a:p>
          <a:p>
            <a:endParaRPr lang="en-US" dirty="0"/>
          </a:p>
          <a:p>
            <a:pPr marL="0" indent="0">
              <a:buNone/>
            </a:pPr>
            <a:r>
              <a:rPr lang="en-US" b="1" dirty="0"/>
              <a:t>ACTIVITÉ PLÉNIÈRE</a:t>
            </a:r>
          </a:p>
          <a:p>
            <a:r>
              <a:rPr lang="en-US" dirty="0"/>
              <a:t>Lisez les déclarations suivantes</a:t>
            </a:r>
          </a:p>
          <a:p>
            <a:r>
              <a:rPr lang="en-US" dirty="0"/>
              <a:t>Donner aux stagiaires le temps de marcher jusqu'aux panneaux</a:t>
            </a:r>
          </a:p>
          <a:p>
            <a:endParaRPr lang="en-US" dirty="0"/>
          </a:p>
          <a:p>
            <a:pPr marL="0" indent="0">
              <a:buNone/>
            </a:pPr>
            <a:r>
              <a:rPr lang="en-US" b="1" dirty="0"/>
              <a:t>SUITE </a:t>
            </a:r>
            <a:r>
              <a:rPr lang="en-US" b="1" dirty="0">
                <a:sym typeface="Wingdings" panose="05000000000000000000" pitchFamily="2" charset="2"/>
              </a:rPr>
              <a:t></a:t>
            </a:r>
            <a:endParaRPr lang="en-US" i="1" noProof="0" dirty="0"/>
          </a:p>
        </p:txBody>
      </p:sp>
      <p:sp>
        <p:nvSpPr>
          <p:cNvPr id="6" name="Slide Image Placeholder 5">
            <a:extLst>
              <a:ext uri="{FF2B5EF4-FFF2-40B4-BE49-F238E27FC236}">
                <a16:creationId xmlns:a16="http://schemas.microsoft.com/office/drawing/2014/main" id="{B520A553-A610-9B05-EF25-AA26B8BAF3E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0CDFA064-3E5D-9C58-8EA3-D12B56A1BE5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42</a:t>
            </a:fld>
            <a:endParaRPr lang="en-US" sz="1200" dirty="0">
              <a:latin typeface="+mn-lt"/>
            </a:endParaRPr>
          </a:p>
        </p:txBody>
      </p:sp>
    </p:spTree>
    <p:extLst>
      <p:ext uri="{BB962C8B-B14F-4D97-AF65-F5344CB8AC3E}">
        <p14:creationId xmlns:p14="http://schemas.microsoft.com/office/powerpoint/2010/main" val="3732655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r>
              <a:rPr lang="en-US" dirty="0"/>
              <a:t>Déclarations</a:t>
            </a:r>
          </a:p>
          <a:p>
            <a:pPr lvl="1"/>
            <a:r>
              <a:rPr lang="en-US" dirty="0"/>
              <a:t>Les femmes/filles peuvent tomber enceintes et les hommes ne le peuvent pas. (Réponse : S)</a:t>
            </a:r>
          </a:p>
          <a:p>
            <a:pPr lvl="1"/>
            <a:r>
              <a:rPr lang="en-US" dirty="0"/>
              <a:t>Les garçons sont très doués pour le sport. (Réponse : G)</a:t>
            </a:r>
          </a:p>
          <a:p>
            <a:pPr lvl="1"/>
            <a:r>
              <a:rPr lang="en-US" dirty="0"/>
              <a:t>Les filles devraient participer aux tâches ménagères plutôt que de jouer. (Réponse : G)</a:t>
            </a:r>
          </a:p>
          <a:p>
            <a:pPr lvl="1"/>
            <a:r>
              <a:rPr lang="en-US" dirty="0"/>
              <a:t>Les femmes peuvent allaiter les bébés ; les hommes peuvent les nourrir au biberon. (Réponse : S)</a:t>
            </a:r>
          </a:p>
          <a:p>
            <a:pPr lvl="1"/>
            <a:r>
              <a:rPr lang="en-US" dirty="0"/>
              <a:t>Les garçons sont intelligents et devraient avoir la possibilité d'aller à l'école (Réponse : G).</a:t>
            </a:r>
          </a:p>
          <a:p>
            <a:pPr lvl="1"/>
            <a:r>
              <a:rPr lang="en-US" dirty="0"/>
              <a:t>Les garçons sont forts et les filles sont faibles (Réponse : G).</a:t>
            </a:r>
          </a:p>
          <a:p>
            <a:pPr lvl="1"/>
            <a:r>
              <a:rPr lang="en-US" dirty="0"/>
              <a:t>La voix des hommes se brise/change pendant la puberté, ce qui n'est pas le cas de la voix des femmes. (Réponse : S)</a:t>
            </a:r>
          </a:p>
          <a:p>
            <a:pPr lvl="1"/>
            <a:r>
              <a:rPr lang="en-US" dirty="0"/>
              <a:t>Les hommes ramènent à la maison tout le bois de chauffage et les femmes s'occupent de la cuisine et des activités ménagères. (Réponse : G)</a:t>
            </a:r>
          </a:p>
          <a:p>
            <a:pPr lvl="1"/>
            <a:r>
              <a:rPr lang="en-US" dirty="0"/>
              <a:t>Les femmes ont leurs règles une fois par mois et les hommes non. (Réponse : S)</a:t>
            </a:r>
          </a:p>
          <a:p>
            <a:pPr lvl="1"/>
            <a:r>
              <a:rPr lang="en-US" dirty="0"/>
              <a:t>Les filles sont calmes et timides (Réponse : G).</a:t>
            </a:r>
          </a:p>
        </p:txBody>
      </p:sp>
      <p:sp>
        <p:nvSpPr>
          <p:cNvPr id="5" name="Google Shape;725;p48:notes">
            <a:extLst>
              <a:ext uri="{FF2B5EF4-FFF2-40B4-BE49-F238E27FC236}">
                <a16:creationId xmlns:a16="http://schemas.microsoft.com/office/drawing/2014/main" id="{1B4765D7-0A26-0602-9886-A2D70C324DC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43</a:t>
            </a:fld>
            <a:endParaRPr lang="en-US" sz="1200" dirty="0">
              <a:latin typeface="+mn-lt"/>
            </a:endParaRPr>
          </a:p>
        </p:txBody>
      </p:sp>
    </p:spTree>
    <p:extLst>
      <p:ext uri="{BB962C8B-B14F-4D97-AF65-F5344CB8AC3E}">
        <p14:creationId xmlns:p14="http://schemas.microsoft.com/office/powerpoint/2010/main" val="3030351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00" b="1" noProof="0" dirty="0"/>
              <a:t>S'ADAPTER AU CONTEXTE</a:t>
            </a:r>
            <a:endParaRPr lang="en-US" sz="1100" b="1" dirty="0"/>
          </a:p>
          <a:p>
            <a:r>
              <a:rPr lang="en-US" sz="1100" noProof="0" dirty="0"/>
              <a:t>Adaptez les déclarations d'accord/désaccord du cahier d'exercices en fonction du contexte.</a:t>
            </a:r>
          </a:p>
          <a:p>
            <a:pPr marL="0" indent="0">
              <a:buNone/>
            </a:pPr>
            <a:r>
              <a:rPr lang="en-US" sz="1100" noProof="0" dirty="0"/>
              <a:t>______________________________________________________________________________</a:t>
            </a:r>
          </a:p>
          <a:p>
            <a:pPr marL="0" indent="0">
              <a:buNone/>
            </a:pPr>
            <a:endParaRPr lang="en-US" sz="1100" dirty="0"/>
          </a:p>
          <a:p>
            <a:pPr marL="0" indent="0">
              <a:buNone/>
            </a:pPr>
            <a:r>
              <a:rPr lang="en-US" sz="1100" b="1" noProof="0" dirty="0"/>
              <a:t>INTRODUCTION</a:t>
            </a:r>
          </a:p>
          <a:p>
            <a:r>
              <a:rPr lang="en-US" sz="1100" i="1" noProof="0" dirty="0"/>
              <a:t>Les hommes et les femmes sont traités différemment dans cette communauté et dans le monde entier. </a:t>
            </a:r>
          </a:p>
          <a:p>
            <a:r>
              <a:rPr lang="en-US" sz="1100" i="1" noProof="0" dirty="0"/>
              <a:t>Nous explorerons nos propres valeurs et attitudes sur ce que signifie être un homme ou une femme, et en particulier une mère ou un père. </a:t>
            </a:r>
          </a:p>
          <a:p>
            <a:r>
              <a:rPr lang="en-US" sz="1100" i="1" noProof="0" dirty="0"/>
              <a:t>Ces idées sont très importantes car elles nous amènent souvent à travailler avec les familles d'une manière particulière. </a:t>
            </a:r>
          </a:p>
          <a:p>
            <a:r>
              <a:rPr lang="en-US" sz="1100" i="1" noProof="0" dirty="0"/>
              <a:t>Elles conduisent également à nos attentes quant à la manière dont les mères et les pères devraient soutenir leurs enfants.</a:t>
            </a:r>
          </a:p>
          <a:p>
            <a:r>
              <a:rPr lang="en-US" sz="1100" dirty="0"/>
              <a:t>Guidez les participants vers la </a:t>
            </a:r>
            <a:r>
              <a:rPr lang="en-US" sz="1100" b="1" dirty="0"/>
              <a:t>page 12 du cahier d'exercices : Valeurs de genre - parentalité</a:t>
            </a:r>
            <a:endParaRPr lang="en-US" sz="1100" b="1" noProof="0" dirty="0"/>
          </a:p>
          <a:p>
            <a:pPr lvl="1"/>
            <a:r>
              <a:rPr lang="en-US" sz="1100" i="1" dirty="0"/>
              <a:t>Vous ferez </a:t>
            </a:r>
            <a:r>
              <a:rPr lang="en-US" sz="1100" i="1" noProof="0" dirty="0"/>
              <a:t>un exercice de réflexion pour réfléchir à ce que vous ressentez et le reconnaître. </a:t>
            </a:r>
          </a:p>
          <a:p>
            <a:pPr lvl="1"/>
            <a:r>
              <a:rPr lang="en-US" sz="1100" i="1" dirty="0"/>
              <a:t>Dans votre cahier de travail, </a:t>
            </a:r>
            <a:r>
              <a:rPr lang="en-US" sz="1100" i="1" noProof="0" dirty="0"/>
              <a:t>lisez chaque affirmation et cochez si vous êtes tout à fait d'accord, d'accord, pas d'accord ou pas du tout d'accord. </a:t>
            </a:r>
            <a:endParaRPr lang="en-US" sz="1100" i="1" dirty="0"/>
          </a:p>
          <a:p>
            <a:pPr lvl="1"/>
            <a:r>
              <a:rPr lang="en-US" sz="1100" i="1" dirty="0"/>
              <a:t>N</a:t>
            </a:r>
            <a:r>
              <a:rPr lang="en-US" sz="1100" i="1" noProof="0" dirty="0"/>
              <a:t>'hésitez pas à exprimer vos propres sentiments.</a:t>
            </a:r>
          </a:p>
          <a:p>
            <a:pPr lvl="1"/>
            <a:r>
              <a:rPr lang="en-US" sz="1100" i="1" noProof="0" dirty="0"/>
              <a:t>Personne ne vérifiera </a:t>
            </a:r>
            <a:r>
              <a:rPr lang="en-US" sz="1100" i="1" noProof="0" dirty="0" err="1"/>
              <a:t>votre</a:t>
            </a:r>
            <a:r>
              <a:rPr lang="en-US" sz="1100" i="1" noProof="0" dirty="0"/>
              <a:t> cahier. </a:t>
            </a:r>
          </a:p>
          <a:p>
            <a:pPr lvl="1"/>
            <a:r>
              <a:rPr lang="en-US" sz="1100" i="1" noProof="0" dirty="0"/>
              <a:t>Chacun a le droit d'avoir sa propre opinion. </a:t>
            </a:r>
          </a:p>
          <a:p>
            <a:pPr marL="0" indent="0">
              <a:buNone/>
            </a:pPr>
            <a:endParaRPr lang="en-US" sz="1100" dirty="0"/>
          </a:p>
          <a:p>
            <a:pPr marL="0" indent="0">
              <a:buNone/>
            </a:pPr>
            <a:r>
              <a:rPr lang="en-US" sz="1100" b="1" dirty="0"/>
              <a:t>TRAVAIL INDIVIDUEL (10 minutes)</a:t>
            </a:r>
          </a:p>
          <a:p>
            <a:r>
              <a:rPr lang="en-US" sz="1100" dirty="0"/>
              <a:t>Laisser 10 minutes aux participants pour compléter le questionnaire</a:t>
            </a:r>
          </a:p>
          <a:p>
            <a:pPr marL="0" indent="0">
              <a:buNone/>
            </a:pPr>
            <a:endParaRPr lang="en-US" sz="1100" dirty="0"/>
          </a:p>
          <a:p>
            <a:pPr marL="0" indent="0">
              <a:buNone/>
            </a:pPr>
            <a:r>
              <a:rPr lang="en-US" sz="1100" b="1" dirty="0"/>
              <a:t>DISCUSSION EN PLÉNIÈRE</a:t>
            </a:r>
          </a:p>
          <a:p>
            <a:r>
              <a:rPr lang="en-US" sz="1100" i="1" noProof="0" dirty="0"/>
              <a:t>Quelqu'un souhaiterait-il partager un exemple d'affirmation et dire s'il est d'accord/désaccord, ou tout à fait d'accord/désaccord, et pourquoi ? </a:t>
            </a:r>
          </a:p>
          <a:p>
            <a:r>
              <a:rPr lang="en-US" sz="1100" noProof="0" dirty="0"/>
              <a:t>Orienter la discussion si nécessaire</a:t>
            </a:r>
          </a:p>
          <a:p>
            <a:r>
              <a:rPr lang="en-US" sz="1100" i="1" noProof="0" dirty="0"/>
              <a:t>Qui a créé ces règles concernant les hommes et les femmes ? </a:t>
            </a:r>
          </a:p>
          <a:p>
            <a:r>
              <a:rPr lang="en-US" sz="1100" i="1" noProof="0" dirty="0"/>
              <a:t>Comment votre attitude à l'égard de certaines de ces affirmations affecte-t-elle la façon dont vous travaillez avec les familles ? </a:t>
            </a:r>
          </a:p>
          <a:p>
            <a:r>
              <a:rPr lang="en-US" sz="1100" i="1" noProof="0" dirty="0"/>
              <a:t>Quelles sont, selon vous, les opinions des hommes et des femmes avec lesquels vous travaillez ? </a:t>
            </a:r>
            <a:endParaRPr lang="en-US" sz="1100" noProof="0" dirty="0"/>
          </a:p>
        </p:txBody>
      </p:sp>
      <p:sp>
        <p:nvSpPr>
          <p:cNvPr id="6" name="Slide Image Placeholder 5">
            <a:extLst>
              <a:ext uri="{FF2B5EF4-FFF2-40B4-BE49-F238E27FC236}">
                <a16:creationId xmlns:a16="http://schemas.microsoft.com/office/drawing/2014/main" id="{686A7366-B79A-B5AC-68A3-1AD6AFE91B3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EE4B39F-FA9C-0158-F6E1-A6758DFBC68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44</a:t>
            </a:fld>
            <a:endParaRPr lang="en-US" sz="1200" dirty="0">
              <a:latin typeface="+mn-lt"/>
            </a:endParaRPr>
          </a:p>
        </p:txBody>
      </p:sp>
    </p:spTree>
    <p:extLst>
      <p:ext uri="{BB962C8B-B14F-4D97-AF65-F5344CB8AC3E}">
        <p14:creationId xmlns:p14="http://schemas.microsoft.com/office/powerpoint/2010/main" val="3835496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00" b="1" noProof="0" dirty="0"/>
              <a:t>PRÉPARATION</a:t>
            </a:r>
            <a:endParaRPr lang="en-US" sz="1100" b="1" dirty="0"/>
          </a:p>
          <a:p>
            <a:r>
              <a:rPr lang="en-US" sz="1100" dirty="0"/>
              <a:t>Sur un tableau de papier, </a:t>
            </a:r>
            <a:r>
              <a:rPr lang="en-US" sz="1100" noProof="0" dirty="0"/>
              <a:t>écrivez "Comportez-vous comme un homme" et </a:t>
            </a:r>
            <a:r>
              <a:rPr lang="en-US" sz="1100" dirty="0"/>
              <a:t>dessinez une case en dessous.</a:t>
            </a:r>
            <a:endParaRPr lang="en-US" sz="1100" noProof="0" dirty="0"/>
          </a:p>
          <a:p>
            <a:r>
              <a:rPr lang="en-US" sz="1100" dirty="0"/>
              <a:t>Sur une autre feuille de papier, </a:t>
            </a:r>
            <a:r>
              <a:rPr lang="en-US" sz="1100" noProof="0" dirty="0" err="1"/>
              <a:t>écrivez</a:t>
            </a:r>
            <a:r>
              <a:rPr lang="en-US" sz="1100" noProof="0" dirty="0"/>
              <a:t> “</a:t>
            </a:r>
            <a:r>
              <a:rPr lang="en-US" sz="1100" noProof="0" dirty="0" err="1"/>
              <a:t>Comportez-vous</a:t>
            </a:r>
            <a:r>
              <a:rPr lang="en-US" sz="1100" noProof="0" dirty="0"/>
              <a:t> </a:t>
            </a:r>
            <a:r>
              <a:rPr lang="en-US" sz="1100" noProof="0" dirty="0" err="1"/>
              <a:t>comme</a:t>
            </a:r>
            <a:r>
              <a:rPr lang="en-US" sz="1100" noProof="0" dirty="0"/>
              <a:t> </a:t>
            </a:r>
            <a:r>
              <a:rPr lang="en-US" sz="1100" noProof="0" dirty="0" err="1"/>
              <a:t>une</a:t>
            </a:r>
            <a:r>
              <a:rPr lang="en-US" sz="1100" noProof="0" dirty="0"/>
              <a:t> femme" et </a:t>
            </a:r>
            <a:r>
              <a:rPr lang="en-US" sz="1100" dirty="0"/>
              <a:t>dessinez une case en dessous.</a:t>
            </a:r>
          </a:p>
          <a:p>
            <a:r>
              <a:rPr lang="en-US" sz="1100" noProof="0" dirty="0"/>
              <a:t>Accrocher les tableaux au </a:t>
            </a:r>
            <a:r>
              <a:rPr lang="en-US" sz="1100" dirty="0"/>
              <a:t>mur</a:t>
            </a:r>
            <a:endParaRPr lang="en-US" sz="1100" noProof="0" dirty="0"/>
          </a:p>
          <a:p>
            <a:pPr marL="0" indent="0">
              <a:buNone/>
            </a:pPr>
            <a:r>
              <a:rPr lang="en-US" sz="1100" noProof="0" dirty="0"/>
              <a:t>______________________________________________________________________________</a:t>
            </a:r>
          </a:p>
          <a:p>
            <a:pPr marL="0" indent="0">
              <a:buNone/>
            </a:pPr>
            <a:endParaRPr lang="en-US" sz="1100" b="1" noProof="0" dirty="0"/>
          </a:p>
          <a:p>
            <a:pPr marL="0" indent="0">
              <a:buNone/>
            </a:pPr>
            <a:r>
              <a:rPr lang="en-US" sz="1100" b="1" noProof="0" dirty="0"/>
              <a:t>INTRODUCTION</a:t>
            </a:r>
          </a:p>
          <a:p>
            <a:r>
              <a:rPr lang="en-US" sz="1100" i="1" noProof="0" dirty="0"/>
              <a:t>Vous a-t-on déjà dit de "vous comporter comme un homme" ou quelque chose de similaire ?</a:t>
            </a:r>
          </a:p>
          <a:p>
            <a:pPr lvl="1"/>
            <a:r>
              <a:rPr lang="en-US" sz="1100" i="1" noProof="0" dirty="0"/>
              <a:t>Quelles sont les phrases ou les expressions que vous utilisez dans votre culture ?</a:t>
            </a:r>
          </a:p>
          <a:p>
            <a:pPr lvl="1"/>
            <a:r>
              <a:rPr lang="en-US" sz="1100" i="1" noProof="0" dirty="0"/>
              <a:t>Dans certains pays, par exemple, on peut dire "man up". Existe-t-il des expressions similaires ici ? </a:t>
            </a:r>
          </a:p>
          <a:p>
            <a:pPr lvl="1"/>
            <a:r>
              <a:rPr lang="en-US" sz="1100" i="1" noProof="0" dirty="0"/>
              <a:t>Pourquoi la personne a-t-elle dit cela ? Qu'a pensé le participant en entendant cela ?</a:t>
            </a:r>
          </a:p>
          <a:p>
            <a:r>
              <a:rPr lang="en-US" sz="1100" i="1" noProof="0" dirty="0"/>
              <a:t>Nous allons examiner de plus près les expressions "se comporter comme un homme" ou "se comporter comme une femme" et ce que cela signifie dans un cadre familial au sein des communautés dans lesquelles nous travaillons. </a:t>
            </a:r>
          </a:p>
          <a:p>
            <a:pPr marL="0" indent="0">
              <a:buNone/>
            </a:pPr>
            <a:endParaRPr lang="en-US" sz="1100" i="1" noProof="0" dirty="0"/>
          </a:p>
          <a:p>
            <a:pPr marL="0" indent="0">
              <a:buNone/>
            </a:pPr>
            <a:r>
              <a:rPr lang="en-US" sz="1100" b="1" dirty="0"/>
              <a:t>DISCUSSION EN PLÉNIÈRE</a:t>
            </a:r>
            <a:endParaRPr lang="en-US" sz="1100" b="1" noProof="0" dirty="0"/>
          </a:p>
          <a:p>
            <a:r>
              <a:rPr lang="en-US" sz="1100" i="1" noProof="0" dirty="0"/>
              <a:t>Que signifie </a:t>
            </a:r>
            <a:r>
              <a:rPr lang="en-US" sz="1100" b="1" i="1" noProof="0" dirty="0"/>
              <a:t>"se comporter comme un homme" </a:t>
            </a:r>
            <a:r>
              <a:rPr lang="en-US" sz="1100" i="1" noProof="0" dirty="0"/>
              <a:t>dans les communautés où vous </a:t>
            </a:r>
            <a:r>
              <a:rPr lang="en-US" sz="1100" i="1" dirty="0"/>
              <a:t>travaillez ?</a:t>
            </a:r>
          </a:p>
          <a:p>
            <a:pPr lvl="1"/>
            <a:r>
              <a:rPr lang="en-US" sz="1100" i="1" noProof="0" dirty="0"/>
              <a:t>Il s'agit des attentes de la société concernant le rôle de l'homme dans la famille, la manière dont il doit agir, ce qu'il doit ressentir et ce qu'il doit dire. </a:t>
            </a:r>
          </a:p>
          <a:p>
            <a:r>
              <a:rPr lang="en-US" sz="1100" dirty="0"/>
              <a:t>Inscrivez les réponses dans la case du tableau "Se comporter comme un homme".</a:t>
            </a:r>
            <a:endParaRPr lang="en-US" sz="1100" i="1" noProof="0" dirty="0"/>
          </a:p>
          <a:p>
            <a:r>
              <a:rPr lang="en-US" sz="1100" dirty="0"/>
              <a:t>Posez des questions rapides si nécessaire :</a:t>
            </a:r>
            <a:endParaRPr lang="en-US" sz="1100" noProof="0" dirty="0"/>
          </a:p>
          <a:p>
            <a:pPr lvl="1"/>
            <a:r>
              <a:rPr lang="en-US" sz="1100" noProof="0" dirty="0"/>
              <a:t>Comment la famille attend-elle des hommes qu'ils agissent ? </a:t>
            </a:r>
          </a:p>
          <a:p>
            <a:pPr lvl="1"/>
            <a:r>
              <a:rPr lang="en-US" sz="1100" noProof="0" dirty="0"/>
              <a:t>Quels sont les types de comportement attendus d'un père ?</a:t>
            </a:r>
          </a:p>
          <a:p>
            <a:pPr lvl="1"/>
            <a:r>
              <a:rPr lang="en-US" sz="1100" noProof="0" dirty="0"/>
              <a:t>Comment la société attend-elle des hommes qu'ils se sentent ? Qu'ils se comportent ? </a:t>
            </a:r>
          </a:p>
          <a:p>
            <a:pPr lvl="1"/>
            <a:r>
              <a:rPr lang="en-US" sz="1100" noProof="0" dirty="0"/>
              <a:t>Qu'attend-on des hommes ? </a:t>
            </a:r>
          </a:p>
          <a:p>
            <a:pPr lvl="1"/>
            <a:r>
              <a:rPr lang="en-US" sz="1100" noProof="0" dirty="0"/>
              <a:t>Comment les gens </a:t>
            </a:r>
            <a:r>
              <a:rPr lang="en-US" sz="1100" noProof="0" dirty="0" err="1"/>
              <a:t>s’attendent-ils</a:t>
            </a:r>
            <a:r>
              <a:rPr lang="en-US" sz="1100" noProof="0" dirty="0"/>
              <a:t> à </a:t>
            </a:r>
            <a:r>
              <a:rPr lang="en-US" sz="1100" noProof="0" dirty="0" err="1"/>
              <a:t>ce</a:t>
            </a:r>
            <a:r>
              <a:rPr lang="en-US" sz="1100" noProof="0" dirty="0"/>
              <a:t> </a:t>
            </a:r>
            <a:r>
              <a:rPr lang="en-US" sz="1100" noProof="0" dirty="0" err="1"/>
              <a:t>qu’un</a:t>
            </a:r>
            <a:r>
              <a:rPr lang="en-US" sz="1100" noProof="0" dirty="0"/>
              <a:t> </a:t>
            </a:r>
            <a:r>
              <a:rPr lang="en-US" sz="1100" noProof="0" dirty="0" err="1"/>
              <a:t>fils</a:t>
            </a:r>
            <a:r>
              <a:rPr lang="en-US" sz="1100" noProof="0" dirty="0"/>
              <a:t> agisse au sein de la famille ? </a:t>
            </a:r>
          </a:p>
          <a:p>
            <a:pPr lvl="1"/>
            <a:r>
              <a:rPr lang="en-US" sz="1100" noProof="0" dirty="0"/>
              <a:t>Comment les gens s'attendent-ils à ce qu'un frère agisse envers ses frères et sœurs ?</a:t>
            </a:r>
          </a:p>
          <a:p>
            <a:pPr lvl="1"/>
            <a:r>
              <a:rPr lang="en-US" sz="1100" noProof="0" dirty="0"/>
              <a:t>Voici quelques réponses possibles : être dur, ne pas pleurer, ne pas montrer ses émotions, gagner de l'argent pour la famille, ne pas reculer, avoir beaucoup d'enfants. </a:t>
            </a:r>
            <a:endParaRPr lang="en-US" sz="1100" dirty="0"/>
          </a:p>
          <a:p>
            <a:pPr marL="0" indent="0">
              <a:buNone/>
            </a:pPr>
            <a:endParaRPr lang="en-US" sz="1100" i="1" noProof="0" dirty="0"/>
          </a:p>
          <a:p>
            <a:pPr marL="0" indent="0">
              <a:buNone/>
            </a:pPr>
            <a:r>
              <a:rPr lang="en-US" sz="1100" b="1" noProof="0" dirty="0"/>
              <a:t>SUITE </a:t>
            </a:r>
            <a:r>
              <a:rPr lang="en-US" sz="1100" b="1" noProof="0" dirty="0">
                <a:sym typeface="Wingdings" panose="05000000000000000000" pitchFamily="2" charset="2"/>
              </a:rPr>
              <a:t></a:t>
            </a:r>
            <a:endParaRPr lang="en-US" sz="1100" i="1" noProof="0" dirty="0"/>
          </a:p>
        </p:txBody>
      </p:sp>
      <p:sp>
        <p:nvSpPr>
          <p:cNvPr id="6" name="Slide Image Placeholder 5">
            <a:extLst>
              <a:ext uri="{FF2B5EF4-FFF2-40B4-BE49-F238E27FC236}">
                <a16:creationId xmlns:a16="http://schemas.microsoft.com/office/drawing/2014/main" id="{DF5FFEC7-0C22-3D49-E348-AAD547D8DC7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AC7306F-D0A7-6083-C5F8-424A5CB8AB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45</a:t>
            </a:fld>
            <a:endParaRPr lang="en-US" sz="1200" dirty="0">
              <a:latin typeface="+mn-lt"/>
            </a:endParaRPr>
          </a:p>
        </p:txBody>
      </p:sp>
    </p:spTree>
    <p:extLst>
      <p:ext uri="{BB962C8B-B14F-4D97-AF65-F5344CB8AC3E}">
        <p14:creationId xmlns:p14="http://schemas.microsoft.com/office/powerpoint/2010/main" val="4085298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r>
              <a:rPr lang="en-US" noProof="0" dirty="0"/>
              <a:t>Poursuivre la discussion</a:t>
            </a:r>
          </a:p>
          <a:p>
            <a:pPr lvl="1"/>
            <a:r>
              <a:rPr lang="en-US" i="1" noProof="0" dirty="0"/>
              <a:t>Quelles sont les conséquences du fait de toujours vivre dans cette boîte ? </a:t>
            </a:r>
          </a:p>
          <a:p>
            <a:pPr lvl="1"/>
            <a:r>
              <a:rPr lang="en-US" i="1" noProof="0" dirty="0"/>
              <a:t>Quels sont les avantages d'une action qui sort des sentiers battus ? </a:t>
            </a:r>
          </a:p>
          <a:p>
            <a:pPr lvl="1"/>
            <a:r>
              <a:rPr lang="en-US" i="1" noProof="0" dirty="0"/>
              <a:t>Comment cela influence-t-il le comportement des hommes ? </a:t>
            </a:r>
          </a:p>
          <a:p>
            <a:pPr lvl="1"/>
            <a:r>
              <a:rPr lang="en-US" i="1" noProof="0" dirty="0"/>
              <a:t>Comment ces attentes affectent-elles le bien-être et la protection d'un garçon au sein de la famille ? </a:t>
            </a:r>
          </a:p>
          <a:p>
            <a:pPr lvl="1"/>
            <a:r>
              <a:rPr lang="en-US" i="1" noProof="0" dirty="0"/>
              <a:t>Comment cela affecte-t-il la manière dont un homme assume son rôle de père ? </a:t>
            </a:r>
          </a:p>
          <a:p>
            <a:pPr lvl="1"/>
            <a:r>
              <a:rPr lang="en-US" i="1" noProof="0" dirty="0"/>
              <a:t>Est-il possible de remettre en question et de changer les règles de ce que signifie être un homme ? </a:t>
            </a:r>
          </a:p>
          <a:p>
            <a:pPr marL="0" indent="0">
              <a:buNone/>
            </a:pPr>
            <a:endParaRPr lang="en-US" b="1" i="1" dirty="0"/>
          </a:p>
          <a:p>
            <a:pPr marL="0" indent="0">
              <a:buNone/>
            </a:pPr>
            <a:r>
              <a:rPr lang="en-US" b="1" dirty="0"/>
              <a:t>DISCUSSION EN PLÉNIÈRE</a:t>
            </a:r>
          </a:p>
          <a:p>
            <a:r>
              <a:rPr lang="en-US" i="1" noProof="0" dirty="0"/>
              <a:t>Que signifie </a:t>
            </a:r>
            <a:r>
              <a:rPr lang="en-US" b="1" i="1" noProof="0" dirty="0"/>
              <a:t>"se comporter comme une femme" </a:t>
            </a:r>
            <a:r>
              <a:rPr lang="en-US" i="1" noProof="0" dirty="0"/>
              <a:t>dans les communautés où vous travaillez ?</a:t>
            </a:r>
          </a:p>
          <a:p>
            <a:pPr lvl="1"/>
            <a:r>
              <a:rPr lang="en-US" i="1" noProof="0" dirty="0"/>
              <a:t>Avez-vous d'autres expressions qui impliquent ce sens ici ? Par exemple, demander à une femme d'être plus "lady-like" (</a:t>
            </a:r>
            <a:r>
              <a:rPr lang="en-US" i="1" noProof="0" dirty="0" err="1"/>
              <a:t>comme</a:t>
            </a:r>
            <a:r>
              <a:rPr lang="en-US" i="1" noProof="0" dirty="0"/>
              <a:t> </a:t>
            </a:r>
            <a:r>
              <a:rPr lang="en-US" i="1" noProof="0" dirty="0" err="1"/>
              <a:t>une</a:t>
            </a:r>
            <a:r>
              <a:rPr lang="en-US" i="1" noProof="0" dirty="0"/>
              <a:t> femme) ? </a:t>
            </a:r>
          </a:p>
          <a:p>
            <a:pPr lvl="1"/>
            <a:r>
              <a:rPr lang="en-US" i="1" noProof="0" dirty="0"/>
              <a:t>Il s'agit des attentes de la société quant à ce que les femmes doivent être, comment elles doivent agir, ce qu'elles doivent ressentir et ce qu'elles doivent dire. </a:t>
            </a:r>
          </a:p>
          <a:p>
            <a:r>
              <a:rPr lang="en-US" dirty="0"/>
              <a:t>Inscrivez les réponses dans la case du tableau "Se comporter comme un homme".</a:t>
            </a:r>
            <a:endParaRPr lang="en-US" i="1" noProof="0" dirty="0"/>
          </a:p>
          <a:p>
            <a:r>
              <a:rPr lang="en-US" dirty="0"/>
              <a:t>Posez des questions rapides si nécessaire :</a:t>
            </a:r>
            <a:endParaRPr lang="en-US" noProof="0" dirty="0"/>
          </a:p>
          <a:p>
            <a:pPr lvl="1"/>
            <a:r>
              <a:rPr lang="en-US" noProof="0" dirty="0"/>
              <a:t>Comment la famille attend-elle des femmes et des jeunes filles qu'elles se comportent ? </a:t>
            </a:r>
            <a:r>
              <a:rPr lang="en-US" noProof="0" dirty="0" err="1"/>
              <a:t>S'habillent</a:t>
            </a:r>
            <a:r>
              <a:rPr lang="en-US" noProof="0" dirty="0"/>
              <a:t> ? </a:t>
            </a:r>
            <a:r>
              <a:rPr lang="en-US" noProof="0" dirty="0" err="1"/>
              <a:t>Parlent</a:t>
            </a:r>
            <a:r>
              <a:rPr lang="en-US" noProof="0" dirty="0"/>
              <a:t> ? </a:t>
            </a:r>
            <a:r>
              <a:rPr lang="en-US" noProof="0" dirty="0" err="1"/>
              <a:t>Secomportent</a:t>
            </a:r>
            <a:r>
              <a:rPr lang="en-US" noProof="0" dirty="0"/>
              <a:t> ? </a:t>
            </a:r>
          </a:p>
          <a:p>
            <a:pPr lvl="1"/>
            <a:r>
              <a:rPr lang="en-US" noProof="0" dirty="0"/>
              <a:t>Comment la société attend-elle des femmes qu'elles agissent ? </a:t>
            </a:r>
          </a:p>
          <a:p>
            <a:pPr lvl="1"/>
            <a:r>
              <a:rPr lang="en-US" noProof="0" dirty="0"/>
              <a:t>Comment les gens s'attendent-ils à ce qu'une fille agisse ? </a:t>
            </a:r>
          </a:p>
          <a:p>
            <a:pPr lvl="1"/>
            <a:r>
              <a:rPr lang="en-US" noProof="0" dirty="0"/>
              <a:t>Voici quelques réponses possibles : </a:t>
            </a:r>
            <a:r>
              <a:rPr lang="en-US" noProof="0" dirty="0" err="1"/>
              <a:t>Être</a:t>
            </a:r>
            <a:r>
              <a:rPr lang="en-US" noProof="0" dirty="0"/>
              <a:t> passive ; </a:t>
            </a:r>
            <a:r>
              <a:rPr lang="en-US" noProof="0" dirty="0" err="1"/>
              <a:t>être</a:t>
            </a:r>
            <a:r>
              <a:rPr lang="en-US" noProof="0" dirty="0"/>
              <a:t> la </a:t>
            </a:r>
            <a:r>
              <a:rPr lang="en-US" noProof="0" dirty="0" err="1"/>
              <a:t>gardienne</a:t>
            </a:r>
            <a:r>
              <a:rPr lang="en-US" noProof="0" dirty="0"/>
              <a:t> ; </a:t>
            </a:r>
            <a:r>
              <a:rPr lang="en-US" noProof="0" dirty="0" err="1"/>
              <a:t>être</a:t>
            </a:r>
            <a:r>
              <a:rPr lang="en-US" noProof="0" dirty="0"/>
              <a:t> </a:t>
            </a:r>
            <a:r>
              <a:rPr lang="en-US" noProof="0" dirty="0" err="1"/>
              <a:t>intelligente</a:t>
            </a:r>
            <a:r>
              <a:rPr lang="en-US" noProof="0" dirty="0"/>
              <a:t>, mais pas trop ; </a:t>
            </a:r>
            <a:r>
              <a:rPr lang="en-US" noProof="0" dirty="0" err="1"/>
              <a:t>être</a:t>
            </a:r>
            <a:r>
              <a:rPr lang="en-US" noProof="0" dirty="0"/>
              <a:t> </a:t>
            </a:r>
            <a:r>
              <a:rPr lang="en-US" noProof="0" dirty="0" err="1"/>
              <a:t>silencieuse</a:t>
            </a:r>
            <a:r>
              <a:rPr lang="en-US" noProof="0" dirty="0"/>
              <a:t> ; écouter les autres ; préparer le dîner ; être la femme au foyer.</a:t>
            </a:r>
          </a:p>
          <a:p>
            <a:r>
              <a:rPr lang="en-US" noProof="0" dirty="0"/>
              <a:t>Poursuivre la discussion :</a:t>
            </a:r>
          </a:p>
          <a:p>
            <a:pPr lvl="1"/>
            <a:r>
              <a:rPr lang="en-US" i="1" noProof="0" dirty="0"/>
              <a:t>Peut-on attendre d'une fille/femme qu'elle se comporte toujours de cette manière ? Pourquoi ou pourquoi pas ?</a:t>
            </a:r>
          </a:p>
          <a:p>
            <a:pPr lvl="1"/>
            <a:r>
              <a:rPr lang="en-US" i="1" noProof="0" dirty="0"/>
              <a:t>Quelles émotions les femmes et les filles n'ont-elles pas le droit d'exprimer ?</a:t>
            </a:r>
          </a:p>
          <a:p>
            <a:pPr lvl="1"/>
            <a:r>
              <a:rPr lang="en-US" i="1" noProof="0" dirty="0"/>
              <a:t>Comment le fait d'"agir comme une femme" peut-il affecter les relations d'une femme avec son mari et ses enfants ? Qu'en est-il du choix de ne pas "agir comme une femme" ?</a:t>
            </a:r>
          </a:p>
          <a:p>
            <a:pPr lvl="1"/>
            <a:r>
              <a:rPr lang="en-US" i="1" noProof="0" dirty="0"/>
              <a:t>Comment ces attentes affectent-elles le bien-être et la protection d'une fille au sein de la famille ? </a:t>
            </a:r>
          </a:p>
          <a:p>
            <a:pPr lvl="1"/>
            <a:r>
              <a:rPr lang="en-US" i="1" noProof="0" dirty="0"/>
              <a:t>Comment cela affecterait-il la façon dont une femme assume son rôle de mère ? </a:t>
            </a:r>
          </a:p>
          <a:p>
            <a:pPr lvl="1"/>
            <a:r>
              <a:rPr lang="en-US" i="1" noProof="0" dirty="0"/>
              <a:t>Est-il possible de remettre en question et de modifier les rôles sexospécifiques existants ?</a:t>
            </a:r>
          </a:p>
          <a:p>
            <a:r>
              <a:rPr lang="en-US" noProof="0" dirty="0"/>
              <a:t>Résumer les </a:t>
            </a:r>
            <a:r>
              <a:rPr lang="en-US" dirty="0"/>
              <a:t>discussions</a:t>
            </a:r>
            <a:endParaRPr lang="en-US" i="1" noProof="0" dirty="0"/>
          </a:p>
        </p:txBody>
      </p:sp>
      <p:sp>
        <p:nvSpPr>
          <p:cNvPr id="2" name="Google Shape;725;p48:notes">
            <a:extLst>
              <a:ext uri="{FF2B5EF4-FFF2-40B4-BE49-F238E27FC236}">
                <a16:creationId xmlns:a16="http://schemas.microsoft.com/office/drawing/2014/main" id="{3BC68AEF-CE08-6304-F11C-9D0771AAAE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46</a:t>
            </a:fld>
            <a:endParaRPr lang="en-US" sz="1200" dirty="0">
              <a:latin typeface="+mn-lt"/>
            </a:endParaRPr>
          </a:p>
        </p:txBody>
      </p:sp>
    </p:spTree>
    <p:extLst>
      <p:ext uri="{BB962C8B-B14F-4D97-AF65-F5344CB8AC3E}">
        <p14:creationId xmlns:p14="http://schemas.microsoft.com/office/powerpoint/2010/main" val="968895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DES PARTENAIRES (5 minutes)</a:t>
            </a:r>
            <a:endParaRPr lang="en-US" b="1" noProof="0" dirty="0"/>
          </a:p>
          <a:p>
            <a:r>
              <a:rPr lang="en-US" i="1" noProof="0" dirty="0"/>
              <a:t>Nous allons maintenant examiner la façon dont nous abordons le travail avec les aidants masculins et féminins en tant que </a:t>
            </a:r>
            <a:r>
              <a:rPr lang="en-US" i="1" noProof="0" dirty="0" err="1"/>
              <a:t>gestionnaires</a:t>
            </a:r>
            <a:r>
              <a:rPr lang="en-US" i="1" noProof="0" dirty="0"/>
              <a:t> de </a:t>
            </a:r>
            <a:r>
              <a:rPr lang="en-US" i="1" noProof="0" dirty="0" err="1"/>
              <a:t>cas</a:t>
            </a:r>
            <a:r>
              <a:rPr lang="en-US" i="1" noProof="0" dirty="0"/>
              <a:t>.</a:t>
            </a:r>
          </a:p>
          <a:p>
            <a:r>
              <a:rPr lang="en-US" noProof="0" dirty="0"/>
              <a:t>Guidez les participants vers la </a:t>
            </a:r>
            <a:r>
              <a:rPr lang="en-US" b="1" noProof="0" dirty="0"/>
              <a:t>page 13 du cahier d'exercices : Méthodes actuelles de travail avec les aidants masculins et féminins.</a:t>
            </a:r>
          </a:p>
          <a:p>
            <a:r>
              <a:rPr lang="en-US" i="1" noProof="0" dirty="0"/>
              <a:t>Veuillez discuter des questions avec la personne à côté de vous pendant 5 minutes. </a:t>
            </a:r>
          </a:p>
          <a:p>
            <a:pPr marL="0" indent="0">
              <a:buNone/>
            </a:pPr>
            <a:endParaRPr lang="en-US" dirty="0"/>
          </a:p>
          <a:p>
            <a:pPr marL="0" indent="0">
              <a:buNone/>
            </a:pPr>
            <a:r>
              <a:rPr lang="en-US" b="1" dirty="0"/>
              <a:t>DISCUSSION EN PLÉNIÈRE</a:t>
            </a:r>
            <a:endParaRPr lang="en-US" b="1" noProof="0" dirty="0"/>
          </a:p>
          <a:p>
            <a:r>
              <a:rPr lang="en-US" noProof="0" dirty="0"/>
              <a:t>Demandez à des volontaires de partager leurs réponses</a:t>
            </a:r>
          </a:p>
          <a:p>
            <a:r>
              <a:rPr lang="en-US" i="1" dirty="0"/>
              <a:t>Les réponses ont-elles été </a:t>
            </a:r>
            <a:r>
              <a:rPr lang="en-US" i="1" noProof="0" dirty="0"/>
              <a:t>différentes selon qu'il s'agissait d'hommes ou de femmes </a:t>
            </a:r>
            <a:r>
              <a:rPr lang="en-US" i="1" dirty="0"/>
              <a:t>?</a:t>
            </a:r>
            <a:endParaRPr lang="en-US" i="1" noProof="0" dirty="0"/>
          </a:p>
          <a:p>
            <a:endParaRPr lang="en-US" dirty="0"/>
          </a:p>
          <a:p>
            <a:pPr marL="0" indent="0">
              <a:buNone/>
            </a:pPr>
            <a:r>
              <a:rPr lang="en-US" b="1" noProof="0" dirty="0"/>
              <a:t>EXPLICATION</a:t>
            </a:r>
          </a:p>
          <a:p>
            <a:r>
              <a:rPr lang="en-US" noProof="0" dirty="0"/>
              <a:t>Dans les cas où les participants indiquent qu'ils travaillent davantage avec des femmes, partagez les éléments suivants : </a:t>
            </a:r>
          </a:p>
          <a:p>
            <a:pPr lvl="1"/>
            <a:r>
              <a:rPr lang="en-US" i="1" noProof="0" dirty="0"/>
              <a:t>Les rôles traditionnels des hommes et des femmes considèrent que les mères sont les premières à s'occuper des enfants. Cela se reflète souvent dans les pratiques de gestion des </a:t>
            </a:r>
            <a:r>
              <a:rPr lang="en-US" i="1" noProof="0" dirty="0" err="1"/>
              <a:t>cas</a:t>
            </a:r>
            <a:r>
              <a:rPr lang="en-US" i="1" noProof="0" dirty="0"/>
              <a:t>.</a:t>
            </a:r>
          </a:p>
          <a:p>
            <a:pPr lvl="2"/>
            <a:r>
              <a:rPr lang="en-US" i="1" noProof="0" dirty="0"/>
              <a:t>Il arrive que nous sous-estimions l'implication des pères dans la vie des enfants, ainsi que leur valeur et leur impact, tant positif que négatif.</a:t>
            </a:r>
          </a:p>
          <a:p>
            <a:pPr lvl="2"/>
            <a:r>
              <a:rPr lang="en-US" i="1" noProof="0" dirty="0"/>
              <a:t>Les pères peuvent être en train de travailler pendant nos visites, tandis que les mères sont plus souvent à la maison.</a:t>
            </a:r>
          </a:p>
          <a:p>
            <a:pPr lvl="2"/>
            <a:r>
              <a:rPr lang="en-US" i="1" noProof="0" dirty="0"/>
              <a:t>Certains pères ne se considèrent pas comme compétents ou importants pour s'occuper des enfants</a:t>
            </a:r>
            <a:r>
              <a:rPr lang="en-US" i="1" dirty="0"/>
              <a:t>.</a:t>
            </a:r>
            <a:endParaRPr lang="en-US" i="1" noProof="0" dirty="0"/>
          </a:p>
          <a:p>
            <a:pPr lvl="1"/>
            <a:r>
              <a:rPr lang="en-US" i="1" noProof="0" dirty="0"/>
              <a:t>Cependant, </a:t>
            </a:r>
            <a:r>
              <a:rPr lang="en-US" i="1" dirty="0"/>
              <a:t>des </a:t>
            </a:r>
            <a:r>
              <a:rPr lang="en-US" i="1" noProof="0" dirty="0"/>
              <a:t>recherches ont montré que les jeunes enfants dont les pères passent beaucoup de temps avec eux </a:t>
            </a:r>
            <a:r>
              <a:rPr lang="en-US" i="1" dirty="0"/>
              <a:t>:</a:t>
            </a:r>
          </a:p>
          <a:p>
            <a:pPr lvl="2"/>
            <a:r>
              <a:rPr lang="en-US" i="1" noProof="0" dirty="0" err="1"/>
              <a:t>Sont</a:t>
            </a:r>
            <a:r>
              <a:rPr lang="en-US" i="1" noProof="0" dirty="0"/>
              <a:t> moins susceptibles de consommer des drogues ou d'avoir des démêlés avec la police à l'adolescence</a:t>
            </a:r>
          </a:p>
          <a:p>
            <a:pPr lvl="2"/>
            <a:r>
              <a:rPr lang="en-US" i="1" noProof="0" dirty="0" err="1"/>
              <a:t>Ont</a:t>
            </a:r>
            <a:r>
              <a:rPr lang="en-US" i="1" noProof="0" dirty="0"/>
              <a:t> tendance à mieux réussir à l'école</a:t>
            </a:r>
            <a:endParaRPr lang="en-US" i="1" dirty="0"/>
          </a:p>
          <a:p>
            <a:pPr lvl="2"/>
            <a:r>
              <a:rPr lang="en-US" i="1" noProof="0" dirty="0" err="1"/>
              <a:t>Développent</a:t>
            </a:r>
            <a:r>
              <a:rPr lang="en-US" i="1" noProof="0" dirty="0"/>
              <a:t> des amitiés plus positives</a:t>
            </a:r>
            <a:endParaRPr lang="en-US" i="1" dirty="0"/>
          </a:p>
          <a:p>
            <a:pPr lvl="2"/>
            <a:r>
              <a:rPr lang="en-US" i="1" noProof="0" dirty="0"/>
              <a:t>présentent moins de problèmes de comportement </a:t>
            </a:r>
          </a:p>
          <a:p>
            <a:pPr lvl="2"/>
            <a:r>
              <a:rPr lang="en-US" i="1" noProof="0" dirty="0" err="1"/>
              <a:t>Ont</a:t>
            </a:r>
            <a:r>
              <a:rPr lang="en-US" i="1" noProof="0" dirty="0"/>
              <a:t> </a:t>
            </a:r>
            <a:r>
              <a:rPr lang="en-US" i="1" noProof="0" dirty="0" err="1"/>
              <a:t>une</a:t>
            </a:r>
            <a:r>
              <a:rPr lang="en-US" i="1" noProof="0" dirty="0"/>
              <a:t> meilleure estime de soi et une plus grande satisfaction dans la vie</a:t>
            </a:r>
          </a:p>
          <a:p>
            <a:pPr marL="0" indent="0">
              <a:buNone/>
            </a:pPr>
            <a:endParaRPr lang="en-US" b="1" dirty="0"/>
          </a:p>
          <a:p>
            <a:pPr marL="0" indent="0">
              <a:buNone/>
            </a:pPr>
            <a:r>
              <a:rPr lang="en-US" b="1" dirty="0"/>
              <a:t>SUITE </a:t>
            </a:r>
            <a:r>
              <a:rPr lang="en-US" b="1" dirty="0">
                <a:sym typeface="Wingdings" panose="05000000000000000000" pitchFamily="2" charset="2"/>
              </a:rPr>
              <a:t></a:t>
            </a:r>
            <a:endParaRPr lang="en-US" b="1" noProof="0" dirty="0"/>
          </a:p>
        </p:txBody>
      </p:sp>
      <p:sp>
        <p:nvSpPr>
          <p:cNvPr id="6" name="Slide Image Placeholder 5">
            <a:extLst>
              <a:ext uri="{FF2B5EF4-FFF2-40B4-BE49-F238E27FC236}">
                <a16:creationId xmlns:a16="http://schemas.microsoft.com/office/drawing/2014/main" id="{C2AD98B1-5B91-7D31-60A6-AD87903FE28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7E22389-03F9-5693-D376-F8D9B5BCB27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47</a:t>
            </a:fld>
            <a:endParaRPr lang="en-US" sz="1200" dirty="0">
              <a:latin typeface="+mn-lt"/>
            </a:endParaRPr>
          </a:p>
        </p:txBody>
      </p:sp>
    </p:spTree>
    <p:extLst>
      <p:ext uri="{BB962C8B-B14F-4D97-AF65-F5344CB8AC3E}">
        <p14:creationId xmlns:p14="http://schemas.microsoft.com/office/powerpoint/2010/main" val="1395875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lvl="1"/>
            <a:r>
              <a:rPr lang="en-US" i="1" noProof="0" dirty="0"/>
              <a:t>Non seulement les </a:t>
            </a:r>
            <a:r>
              <a:rPr lang="en-US" i="1" noProof="0" dirty="0" err="1"/>
              <a:t>pères</a:t>
            </a:r>
            <a:r>
              <a:rPr lang="en-US" i="1" noProof="0" dirty="0"/>
              <a:t> </a:t>
            </a:r>
            <a:r>
              <a:rPr lang="en-US" i="1" noProof="0" dirty="0" err="1"/>
              <a:t>ont-ils</a:t>
            </a:r>
            <a:r>
              <a:rPr lang="en-US" i="1" noProof="0" dirty="0"/>
              <a:t> un impact considérable sur les enfants et les mères, mais ils ont aussi généralement un pouvoir de décision et un contrôle des ressources considérables.</a:t>
            </a:r>
          </a:p>
          <a:p>
            <a:pPr lvl="2"/>
            <a:r>
              <a:rPr lang="en-US" i="1" dirty="0"/>
              <a:t>Dans de nombreux cas, les femmes </a:t>
            </a:r>
            <a:r>
              <a:rPr lang="en-US" i="1" noProof="0" dirty="0"/>
              <a:t>n'ont pas la capacité ou le pouvoir d'apporter des changements substantiels et durables</a:t>
            </a:r>
          </a:p>
          <a:p>
            <a:pPr lvl="2"/>
            <a:r>
              <a:rPr lang="en-US" i="1" noProof="0" dirty="0"/>
              <a:t>Il est manifestement important de cibler les hommes plutôt que de se concentrer uniquement ou de manière disproportionnée sur les femmes. </a:t>
            </a:r>
          </a:p>
          <a:p>
            <a:pPr lvl="1"/>
            <a:r>
              <a:rPr lang="en-US" i="1" noProof="0" dirty="0"/>
              <a:t>Nous aborderons plus en détail la question de l'engagement avec les aidants masculins et féminins dans le module 2.</a:t>
            </a:r>
            <a:endParaRPr lang="en-US" noProof="0" dirty="0"/>
          </a:p>
        </p:txBody>
      </p:sp>
      <p:sp>
        <p:nvSpPr>
          <p:cNvPr id="2" name="Google Shape;725;p48:notes">
            <a:extLst>
              <a:ext uri="{FF2B5EF4-FFF2-40B4-BE49-F238E27FC236}">
                <a16:creationId xmlns:a16="http://schemas.microsoft.com/office/drawing/2014/main" id="{24564941-104C-0BC9-FE4B-D075E137733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48</a:t>
            </a:fld>
            <a:endParaRPr lang="en-US" sz="1200" dirty="0">
              <a:latin typeface="+mn-lt"/>
            </a:endParaRPr>
          </a:p>
        </p:txBody>
      </p:sp>
    </p:spTree>
    <p:extLst>
      <p:ext uri="{BB962C8B-B14F-4D97-AF65-F5344CB8AC3E}">
        <p14:creationId xmlns:p14="http://schemas.microsoft.com/office/powerpoint/2010/main" val="1104741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S'ADAPTER AU CONTEXTE</a:t>
            </a:r>
            <a:endParaRPr lang="en-US" b="1" dirty="0"/>
          </a:p>
          <a:p>
            <a:r>
              <a:rPr lang="en-US" noProof="0" dirty="0"/>
              <a:t>Vous souhaiterez peut-être inclure des normes et pratiques sociales néfastes spécifiques qui ont été particulièrement problématiques pour les travailleurs sociaux dans le contexte.</a:t>
            </a:r>
          </a:p>
          <a:p>
            <a:pPr marL="0" indent="0">
              <a:buNone/>
            </a:pPr>
            <a:r>
              <a:rPr lang="en-US" noProof="0" dirty="0"/>
              <a:t>______________________________________________________________________________</a:t>
            </a:r>
          </a:p>
          <a:p>
            <a:pPr marL="0" indent="0">
              <a:buNone/>
            </a:pPr>
            <a:endParaRPr lang="en-US" dirty="0"/>
          </a:p>
          <a:p>
            <a:pPr marL="0" indent="0">
              <a:buNone/>
            </a:pPr>
            <a:r>
              <a:rPr lang="en-US" b="1" noProof="0" dirty="0"/>
              <a:t>INTRODUCTION</a:t>
            </a:r>
          </a:p>
          <a:p>
            <a:r>
              <a:rPr lang="en-US" dirty="0" err="1"/>
              <a:t>Répartissez</a:t>
            </a:r>
            <a:r>
              <a:rPr lang="en-US" dirty="0"/>
              <a:t> les participants en groupes de 4 à 6 personnes</a:t>
            </a:r>
          </a:p>
          <a:p>
            <a:r>
              <a:rPr lang="en-US" i="0" dirty="0" err="1"/>
              <a:t>Guidez</a:t>
            </a:r>
            <a:r>
              <a:rPr lang="en-US" i="0" dirty="0"/>
              <a:t> les participants vers la </a:t>
            </a:r>
            <a:r>
              <a:rPr lang="en-US" b="1" i="0" dirty="0"/>
              <a:t>page 13 du manuel : Stratégies pour remettre en question les normes et pratiques sociales néfastes.</a:t>
            </a:r>
          </a:p>
          <a:p>
            <a:r>
              <a:rPr lang="en-US" i="1" dirty="0"/>
              <a:t>Nous allons maintenant </a:t>
            </a:r>
            <a:r>
              <a:rPr lang="en-US" i="1" noProof="0" dirty="0"/>
              <a:t>examiner les normes et pratiques sociales néfastes dont nous avons parlé au début et tout au long de cette session - celles qui sont liées au genre et celles qui ne le sont pas. </a:t>
            </a:r>
          </a:p>
          <a:p>
            <a:r>
              <a:rPr lang="en-US" i="1" noProof="0" dirty="0"/>
              <a:t>Quelles sont les normes et pratiques sociales les plus importantes à remettre en question avec les familles ?</a:t>
            </a:r>
          </a:p>
          <a:p>
            <a:pPr lvl="1"/>
            <a:r>
              <a:rPr lang="en-US" noProof="0" dirty="0"/>
              <a:t>Créer une liste de participants</a:t>
            </a:r>
          </a:p>
          <a:p>
            <a:pPr lvl="1"/>
            <a:r>
              <a:rPr lang="en-US" noProof="0" dirty="0"/>
              <a:t>Essayer d'avoir </a:t>
            </a:r>
            <a:r>
              <a:rPr lang="en-US" dirty="0"/>
              <a:t>suffisamment de normes et de pratiques sociales pour correspondre au nombre de groupes.</a:t>
            </a:r>
          </a:p>
          <a:p>
            <a:r>
              <a:rPr lang="en-US" noProof="0" dirty="0"/>
              <a:t>Une fois l'exercice terminé, attribuez une norme et une pratique sociales à chaque groupe.</a:t>
            </a:r>
          </a:p>
          <a:p>
            <a:pPr lvl="1"/>
            <a:r>
              <a:rPr lang="en-US" dirty="0"/>
              <a:t>Il peut être choisi par les participants ou attribué de manière aléatoire.</a:t>
            </a:r>
          </a:p>
          <a:p>
            <a:r>
              <a:rPr lang="en-US" i="1" noProof="0" dirty="0"/>
              <a:t>Avec votre groupe, développez des stratégies que les </a:t>
            </a:r>
            <a:r>
              <a:rPr lang="en-US" i="1" noProof="0" dirty="0" err="1"/>
              <a:t>gestionnaires</a:t>
            </a:r>
            <a:r>
              <a:rPr lang="en-US" i="1" noProof="0" dirty="0"/>
              <a:t> de </a:t>
            </a:r>
            <a:r>
              <a:rPr lang="en-US" i="1" noProof="0" dirty="0" err="1"/>
              <a:t>cas</a:t>
            </a:r>
            <a:r>
              <a:rPr lang="en-US" i="1" noProof="0" dirty="0"/>
              <a:t> peuvent utiliser pour remettre en question la norme sociale ou la pratique </a:t>
            </a:r>
            <a:r>
              <a:rPr lang="en-US" i="1" dirty="0"/>
              <a:t>qui vous a été attribuée </a:t>
            </a:r>
            <a:r>
              <a:rPr lang="en-US" i="1" noProof="0" dirty="0"/>
              <a:t>avec les aidants. </a:t>
            </a:r>
          </a:p>
          <a:p>
            <a:endParaRPr lang="en-US" dirty="0"/>
          </a:p>
          <a:p>
            <a:pPr marL="0" indent="0">
              <a:buNone/>
            </a:pPr>
            <a:r>
              <a:rPr lang="en-US" b="1" noProof="0" dirty="0"/>
              <a:t>TRAVAIL DE GROUPE (10 minutes)</a:t>
            </a:r>
          </a:p>
          <a:p>
            <a:r>
              <a:rPr lang="en-US" dirty="0"/>
              <a:t>Laisser 10 minutes aux participants pour compléter le questionnaire</a:t>
            </a:r>
            <a:endParaRPr lang="en-US" noProof="0" dirty="0"/>
          </a:p>
          <a:p>
            <a:endParaRPr lang="en-US" dirty="0"/>
          </a:p>
          <a:p>
            <a:pPr marL="0" indent="0">
              <a:buNone/>
            </a:pPr>
            <a:r>
              <a:rPr lang="en-US" b="1" noProof="0" dirty="0"/>
              <a:t>DISCUSSION PLÉNIÈRE (5 minutes)</a:t>
            </a:r>
          </a:p>
          <a:p>
            <a:r>
              <a:rPr lang="en-US" noProof="0" dirty="0"/>
              <a:t>Chaque groupe dispose de 5 minutes pour présenter son exposé</a:t>
            </a:r>
          </a:p>
          <a:p>
            <a:r>
              <a:rPr lang="en-US" dirty="0"/>
              <a:t>Compléter avec les réponses possibles de la page suivante</a:t>
            </a:r>
            <a:endParaRPr lang="en-US" noProof="0" dirty="0"/>
          </a:p>
          <a:p>
            <a:pPr marL="0" indent="0">
              <a:buNone/>
            </a:pPr>
            <a:r>
              <a:rPr lang="en-US" noProof="0" dirty="0"/>
              <a:t>______________________________________________________________________________</a:t>
            </a:r>
          </a:p>
          <a:p>
            <a:pPr marL="0" indent="0">
              <a:buNone/>
            </a:pPr>
            <a:endParaRPr lang="en-US" noProof="0" dirty="0"/>
          </a:p>
          <a:p>
            <a:pPr marL="0" indent="0">
              <a:buNone/>
            </a:pPr>
            <a:r>
              <a:rPr lang="en-US" b="1" dirty="0"/>
              <a:t>SUITE </a:t>
            </a:r>
            <a:r>
              <a:rPr lang="en-US" b="1" dirty="0">
                <a:sym typeface="Wingdings" panose="05000000000000000000" pitchFamily="2" charset="2"/>
              </a:rPr>
              <a:t></a:t>
            </a:r>
            <a:endParaRPr lang="en-US" b="1" noProof="0" dirty="0"/>
          </a:p>
        </p:txBody>
      </p:sp>
      <p:sp>
        <p:nvSpPr>
          <p:cNvPr id="6" name="Slide Image Placeholder 5">
            <a:extLst>
              <a:ext uri="{FF2B5EF4-FFF2-40B4-BE49-F238E27FC236}">
                <a16:creationId xmlns:a16="http://schemas.microsoft.com/office/drawing/2014/main" id="{D0A93A9A-9B81-72A0-ABF8-EDE712FD851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F509F6B-24AF-4965-110E-DCD5A912807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49</a:t>
            </a:fld>
            <a:endParaRPr lang="en-US" sz="1200" dirty="0">
              <a:latin typeface="+mn-lt"/>
            </a:endParaRPr>
          </a:p>
        </p:txBody>
      </p:sp>
    </p:spTree>
    <p:extLst>
      <p:ext uri="{BB962C8B-B14F-4D97-AF65-F5344CB8AC3E}">
        <p14:creationId xmlns:p14="http://schemas.microsoft.com/office/powerpoint/2010/main" val="118888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EXPLICATION</a:t>
            </a:r>
            <a:endParaRPr lang="en-US" noProof="0" dirty="0"/>
          </a:p>
          <a:p>
            <a:r>
              <a:rPr lang="en-US" i="1" noProof="0" dirty="0"/>
              <a:t>Cette formation s'appuie sur les normes minimales pour la protection des enfants dans l'action humanitaire, norme 16 sur le renforcement de l'environnement familial et des soins. </a:t>
            </a:r>
          </a:p>
          <a:p>
            <a:r>
              <a:rPr lang="en-US" i="1" noProof="0" dirty="0"/>
              <a:t>En outre, d'autres normes particulièrement pertinentes seront présentées au cours de la formation :</a:t>
            </a:r>
          </a:p>
          <a:p>
            <a:pPr lvl="1"/>
            <a:r>
              <a:rPr lang="en-US" i="1" noProof="0" dirty="0"/>
              <a:t>Norme 14 Appliquer une approche socio-écologique à la programmation de la protection de l'enfance</a:t>
            </a:r>
          </a:p>
          <a:p>
            <a:pPr lvl="1"/>
            <a:r>
              <a:rPr lang="en-US" i="1" noProof="0" dirty="0"/>
              <a:t>Norme 17 Approches communautaires</a:t>
            </a:r>
          </a:p>
          <a:p>
            <a:pPr lvl="1"/>
            <a:r>
              <a:rPr lang="en-US" i="1" noProof="0" dirty="0"/>
              <a:t>Norme 18 Gestion des cas</a:t>
            </a:r>
          </a:p>
          <a:p>
            <a:pPr lvl="1"/>
            <a:r>
              <a:rPr lang="en-US" i="1" noProof="0" dirty="0"/>
              <a:t>Norme 19 Soins alternatifs</a:t>
            </a:r>
          </a:p>
          <a:p>
            <a:r>
              <a:rPr lang="en-US" i="1" noProof="0" dirty="0"/>
              <a:t>Au cours de cette formation, nous allons :</a:t>
            </a:r>
          </a:p>
          <a:p>
            <a:pPr lvl="1"/>
            <a:r>
              <a:rPr lang="en-US" i="1" noProof="0" dirty="0"/>
              <a:t>Examiner ensemble ce qu'est un environnement familial ou de soins, à quoi il ressemble dans ce contexte et comment il peut être affecté par une crise humanitaire.</a:t>
            </a:r>
          </a:p>
          <a:p>
            <a:pPr lvl="1"/>
            <a:r>
              <a:rPr lang="en-US" i="1" noProof="0" dirty="0" err="1"/>
              <a:t>Découvrir</a:t>
            </a:r>
            <a:r>
              <a:rPr lang="en-US" i="1" noProof="0" dirty="0"/>
              <a:t> comment vous pouvez jouer un rôle dans le renforcement des familles et des environnements de soins en tant qu'aidants.</a:t>
            </a:r>
          </a:p>
          <a:p>
            <a:pPr lvl="1"/>
            <a:r>
              <a:rPr lang="en-US" i="1" noProof="0" dirty="0"/>
              <a:t>Présenter les différents outils que vous pouvez utiliser pour promouvoir la santé, le développement et la protection des enfants au sein des familles et des environnements de soins dans le cadre de votre travail de gestion de cas.</a:t>
            </a:r>
          </a:p>
        </p:txBody>
      </p:sp>
      <p:sp>
        <p:nvSpPr>
          <p:cNvPr id="6" name="Slide Image Placeholder 5">
            <a:extLst>
              <a:ext uri="{FF2B5EF4-FFF2-40B4-BE49-F238E27FC236}">
                <a16:creationId xmlns:a16="http://schemas.microsoft.com/office/drawing/2014/main" id="{686D9CDD-6B61-76FB-3927-D40E3EBAD94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D9D624E-5208-5C0B-3016-72B9FE63C9A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a:t>
            </a:fld>
            <a:endParaRPr lang="en-US" sz="1200" dirty="0">
              <a:latin typeface="+mn-lt"/>
            </a:endParaRPr>
          </a:p>
        </p:txBody>
      </p:sp>
    </p:spTree>
    <p:extLst>
      <p:ext uri="{BB962C8B-B14F-4D97-AF65-F5344CB8AC3E}">
        <p14:creationId xmlns:p14="http://schemas.microsoft.com/office/powerpoint/2010/main" val="3853383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b="1" dirty="0"/>
              <a:t>RÉPONSES POSSIBLES</a:t>
            </a:r>
            <a:endParaRPr lang="en-US" b="1" noProof="0" dirty="0"/>
          </a:p>
          <a:p>
            <a:r>
              <a:rPr lang="en-US" noProof="0" dirty="0" err="1"/>
              <a:t>Animer</a:t>
            </a:r>
            <a:r>
              <a:rPr lang="en-US" noProof="0" dirty="0"/>
              <a:t> une discussion au cours de laquelle la famille ou la personne qui s'occupe de l'enfant examine les avantages et les risques d'une norme ou d'une pratique pour son enfant. Remettez en question les avantages si nécessaire. </a:t>
            </a:r>
          </a:p>
          <a:p>
            <a:r>
              <a:rPr lang="en-US" noProof="0" dirty="0" err="1"/>
              <a:t>Partager</a:t>
            </a:r>
            <a:r>
              <a:rPr lang="en-US" noProof="0" dirty="0"/>
              <a:t> des informations ou des connaissances sur les risques ou les préjudices associés à la norme ou à la pratique sociale préjudiciable. </a:t>
            </a:r>
          </a:p>
          <a:p>
            <a:r>
              <a:rPr lang="en-US" noProof="0" dirty="0" err="1"/>
              <a:t>Partager</a:t>
            </a:r>
            <a:r>
              <a:rPr lang="en-US" noProof="0" dirty="0"/>
              <a:t> des informations sur toute loi ou politique pertinente. </a:t>
            </a:r>
          </a:p>
          <a:p>
            <a:r>
              <a:rPr lang="en-US" noProof="0" dirty="0"/>
              <a:t>Lorsqu'il est possible de le faire en toute sécurité et de manière appropriée, </a:t>
            </a:r>
            <a:r>
              <a:rPr lang="en-US" noProof="0" dirty="0" err="1"/>
              <a:t>contribuer</a:t>
            </a:r>
            <a:r>
              <a:rPr lang="en-US" noProof="0" dirty="0"/>
              <a:t> à faciliter une discussion entre un enfant ou une famille afin d'aider un parent ou une personne en charge à comprendre le point de vue de l'enfant sur une question. </a:t>
            </a:r>
          </a:p>
          <a:p>
            <a:r>
              <a:rPr lang="en-US" noProof="0" dirty="0"/>
              <a:t>Travailler avec les mécanismes communautaires de protection de l'enfance afin d'informer leurs initiatives en matière de protection de l'enfance, y compris les campagnes de sensibilisation. </a:t>
            </a:r>
          </a:p>
          <a:p>
            <a:r>
              <a:rPr lang="en-US" noProof="0" dirty="0"/>
              <a:t>Analyser les causes profondes de la norme ou de la pratique afin de déterminer les actions appropriées. </a:t>
            </a:r>
          </a:p>
          <a:p>
            <a:r>
              <a:rPr lang="en-US" noProof="0" dirty="0"/>
              <a:t>Identifier un membre de la famille qui apporte son soutien, ou un membre de la famille qui a de l'influence, pour aider à remettre en question la norme ou la pratique préjudiciable, y compris la famille élargie comme les tantes, les oncles ou les grands-parents. Ces personnes peuvent être identifiées au cours d'une conversation avec l'enfant. Veiller à ce que les procédures de partage de l'information et de confidentialité soient respectées. </a:t>
            </a:r>
          </a:p>
          <a:p>
            <a:r>
              <a:rPr lang="en-US" noProof="0" dirty="0"/>
              <a:t>Identifier un membre de la communauté (éventuellement un enseignant ou un dirigeant de la communauté) qui a du soutien et de l'influence et qui pourrait aider à remettre en question la norme ou la pratique sociale. Veiller à ce que les procédures de partage de l'information et de confidentialité soient respectées.</a:t>
            </a:r>
          </a:p>
        </p:txBody>
      </p:sp>
      <p:sp>
        <p:nvSpPr>
          <p:cNvPr id="2" name="Google Shape;725;p48:notes">
            <a:extLst>
              <a:ext uri="{FF2B5EF4-FFF2-40B4-BE49-F238E27FC236}">
                <a16:creationId xmlns:a16="http://schemas.microsoft.com/office/drawing/2014/main" id="{F1757243-5A0C-978E-0C72-4B8A28039A6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50</a:t>
            </a:fld>
            <a:endParaRPr lang="en-US" sz="1200" dirty="0">
              <a:latin typeface="+mn-lt"/>
            </a:endParaRPr>
          </a:p>
        </p:txBody>
      </p:sp>
    </p:spTree>
    <p:extLst>
      <p:ext uri="{BB962C8B-B14F-4D97-AF65-F5344CB8AC3E}">
        <p14:creationId xmlns:p14="http://schemas.microsoft.com/office/powerpoint/2010/main" val="1476530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EXPLICATION</a:t>
            </a:r>
            <a:endParaRPr lang="en-US" b="1" noProof="0" dirty="0"/>
          </a:p>
          <a:p>
            <a:r>
              <a:rPr lang="en-US" dirty="0">
                <a:sym typeface="Arial"/>
              </a:rPr>
              <a:t>Présenter la diapositive</a:t>
            </a:r>
          </a:p>
          <a:p>
            <a:r>
              <a:rPr lang="en-US" i="1" dirty="0"/>
              <a:t>Quelqu'un a-t-il des questions à poser ou des précisions à demander ?</a:t>
            </a:r>
          </a:p>
        </p:txBody>
      </p:sp>
      <p:sp>
        <p:nvSpPr>
          <p:cNvPr id="6" name="Slide Image Placeholder 5">
            <a:extLst>
              <a:ext uri="{FF2B5EF4-FFF2-40B4-BE49-F238E27FC236}">
                <a16:creationId xmlns:a16="http://schemas.microsoft.com/office/drawing/2014/main" id="{9856AA47-F9AD-06DA-41A3-C7F6A2B1179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B8CED2A-68BE-3EC5-174B-640D35FB6F1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51</a:t>
            </a:fld>
            <a:endParaRPr lang="en-US" sz="1200" dirty="0">
              <a:latin typeface="+mn-lt"/>
            </a:endParaRPr>
          </a:p>
        </p:txBody>
      </p:sp>
    </p:spTree>
    <p:extLst>
      <p:ext uri="{BB962C8B-B14F-4D97-AF65-F5344CB8AC3E}">
        <p14:creationId xmlns:p14="http://schemas.microsoft.com/office/powerpoint/2010/main" val="3601044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SESSION 5 DURÉE : 0h15</a:t>
            </a:r>
          </a:p>
        </p:txBody>
      </p:sp>
      <p:sp>
        <p:nvSpPr>
          <p:cNvPr id="6" name="Slide Image Placeholder 5">
            <a:extLst>
              <a:ext uri="{FF2B5EF4-FFF2-40B4-BE49-F238E27FC236}">
                <a16:creationId xmlns:a16="http://schemas.microsoft.com/office/drawing/2014/main" id="{0E91A60A-53D7-16E8-A570-44D1D34D2B7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22084A5-40BE-D69C-9B45-98A5B2A7F02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52</a:t>
            </a:fld>
            <a:endParaRPr lang="en-US" sz="1200" dirty="0">
              <a:latin typeface="+mn-lt"/>
            </a:endParaRPr>
          </a:p>
        </p:txBody>
      </p:sp>
    </p:spTree>
    <p:extLst>
      <p:ext uri="{BB962C8B-B14F-4D97-AF65-F5344CB8AC3E}">
        <p14:creationId xmlns:p14="http://schemas.microsoft.com/office/powerpoint/2010/main" val="702669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sym typeface="Arial"/>
              </a:rPr>
              <a:t>INTRODUCTION</a:t>
            </a:r>
          </a:p>
          <a:p>
            <a:r>
              <a:rPr lang="en-GB" dirty="0">
                <a:sym typeface="Arial"/>
              </a:rPr>
              <a:t>Guider les participants jusqu'à la </a:t>
            </a:r>
            <a:r>
              <a:rPr lang="en-GB" b="1" dirty="0">
                <a:sym typeface="Arial"/>
              </a:rPr>
              <a:t>page 14 du cahier d'exercices : Objectifs d'apprentissage</a:t>
            </a:r>
          </a:p>
          <a:p>
            <a:r>
              <a:rPr lang="en-GB" i="1" dirty="0">
                <a:sym typeface="Arial"/>
              </a:rPr>
              <a:t>Il est important de prendre le temps de revoir les objectifs d'apprentissage (</a:t>
            </a:r>
            <a:r>
              <a:rPr lang="en-GB" b="1" i="1" dirty="0">
                <a:sym typeface="Arial"/>
              </a:rPr>
              <a:t>cahier d'exercices, page 5</a:t>
            </a:r>
            <a:r>
              <a:rPr lang="en-GB" i="1" dirty="0">
                <a:sym typeface="Arial"/>
              </a:rPr>
              <a:t>) et de réfléchir à vos réalisations à la fin de cette formation. </a:t>
            </a:r>
          </a:p>
          <a:p>
            <a:r>
              <a:rPr lang="en-GB" i="1" dirty="0">
                <a:sym typeface="Arial"/>
              </a:rPr>
              <a:t>Certains objectifs d'apprentissage peuvent nécessiter davantage d'informations, de pratique ou de soutien de la part du superviseur pour être pleinement atteints.</a:t>
            </a:r>
          </a:p>
          <a:p>
            <a:r>
              <a:rPr lang="en-GB" i="1" dirty="0">
                <a:sym typeface="Arial"/>
              </a:rPr>
              <a:t>Revenez sur la formation d'aujourd'hui et répondez aux questions sur les objectifs d'apprentissage dans votre cahier d'exercices. </a:t>
            </a:r>
          </a:p>
          <a:p>
            <a:pPr marL="0" indent="0">
              <a:buNone/>
            </a:pPr>
            <a:endParaRPr lang="en-GB" b="1" dirty="0">
              <a:sym typeface="Arial"/>
            </a:endParaRPr>
          </a:p>
          <a:p>
            <a:pPr marL="0" indent="0">
              <a:buNone/>
            </a:pPr>
            <a:r>
              <a:rPr lang="en-GB" b="1" dirty="0">
                <a:sym typeface="Arial"/>
              </a:rPr>
              <a:t>TRAVAIL INDIVIDUEL (5 minutes)</a:t>
            </a:r>
            <a:endParaRPr lang="en-GB" i="1" dirty="0">
              <a:sym typeface="Arial"/>
            </a:endParaRPr>
          </a:p>
          <a:p>
            <a:pPr>
              <a:defRPr/>
            </a:pPr>
            <a:r>
              <a:rPr lang="en-GB" dirty="0">
                <a:sym typeface="Arial"/>
              </a:rPr>
              <a:t>Laisser 5 minutes aux participants pour compléter le questionnaire</a:t>
            </a:r>
          </a:p>
          <a:p>
            <a:pPr marL="0" marR="0" lvl="0" indent="0" algn="l" defTabSz="914400" rtl="0" eaLnBrk="1" fontAlgn="auto" latinLnBrk="0" hangingPunct="1">
              <a:lnSpc>
                <a:spcPct val="100000"/>
              </a:lnSpc>
              <a:spcBef>
                <a:spcPts val="0"/>
              </a:spcBef>
              <a:spcAft>
                <a:spcPts val="0"/>
              </a:spcAft>
              <a:buClrTx/>
              <a:buSzTx/>
              <a:buNone/>
              <a:tabLst/>
              <a:defRPr/>
            </a:pPr>
            <a:endParaRPr lang="en-GB"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b="1" dirty="0">
                <a:sym typeface="Arial"/>
              </a:rPr>
              <a:t>DISCUSSION PLÉNIÈRE (5 minutes)</a:t>
            </a:r>
          </a:p>
          <a:p>
            <a:r>
              <a:rPr lang="en-GB" dirty="0">
                <a:sym typeface="Arial"/>
              </a:rPr>
              <a:t>Invitez les volontaires à partager leur réflexion</a:t>
            </a:r>
          </a:p>
          <a:p>
            <a:endParaRPr lang="en-GB" i="1" dirty="0">
              <a:sym typeface="Arial"/>
            </a:endParaRPr>
          </a:p>
          <a:p>
            <a:pPr marL="0" indent="0">
              <a:buNone/>
            </a:pPr>
            <a:r>
              <a:rPr lang="en-GB" b="1" dirty="0">
                <a:sym typeface="Arial"/>
              </a:rPr>
              <a:t>INTRODUCTION</a:t>
            </a:r>
          </a:p>
          <a:p>
            <a:r>
              <a:rPr lang="en-GB" dirty="0">
                <a:sym typeface="Arial"/>
              </a:rPr>
              <a:t>Continuer à la </a:t>
            </a:r>
            <a:r>
              <a:rPr lang="en-GB" b="1" dirty="0">
                <a:sym typeface="Arial"/>
              </a:rPr>
              <a:t>page 14 du cahier d'exercices : Réflexion</a:t>
            </a:r>
          </a:p>
          <a:p>
            <a:r>
              <a:rPr lang="en-GB" i="1" dirty="0">
                <a:sym typeface="Arial"/>
              </a:rPr>
              <a:t>Qu'est-ce qui vous a surpris ? Qu'est-ce qui vous a posé problème ? Qu'aimeriez-vous apprendre davantage ?</a:t>
            </a:r>
          </a:p>
          <a:p>
            <a:r>
              <a:rPr lang="en-GB" i="1" dirty="0">
                <a:sym typeface="Arial"/>
              </a:rPr>
              <a:t>Notez vos réflexions.</a:t>
            </a:r>
          </a:p>
          <a:p>
            <a:pPr marL="0" indent="0">
              <a:buNone/>
            </a:pPr>
            <a:endParaRPr lang="en-GB" dirty="0">
              <a:sym typeface="Arial"/>
            </a:endParaRPr>
          </a:p>
          <a:p>
            <a:pPr marL="0" indent="0">
              <a:buNone/>
            </a:pPr>
            <a:r>
              <a:rPr lang="en-GB" b="1" dirty="0">
                <a:sym typeface="Arial"/>
              </a:rPr>
              <a:t>TRAVAIL INDIVIDUEL (5 minutes)</a:t>
            </a:r>
          </a:p>
          <a:p>
            <a:r>
              <a:rPr lang="en-GB" dirty="0">
                <a:sym typeface="Arial"/>
              </a:rPr>
              <a:t>Laisser 5 minutes aux participants pour compléter le questionnaire</a:t>
            </a:r>
            <a:endParaRPr lang="en-GB" b="1" dirty="0">
              <a:sym typeface="Arial"/>
            </a:endParaRPr>
          </a:p>
          <a:p>
            <a:pPr marL="0" indent="0">
              <a:buNone/>
            </a:pPr>
            <a:endParaRPr lang="en-GB" dirty="0">
              <a:sym typeface="Arial"/>
            </a:endParaRPr>
          </a:p>
          <a:p>
            <a:pPr marL="0" indent="0">
              <a:buNone/>
            </a:pPr>
            <a:r>
              <a:rPr lang="en-GB" b="1" dirty="0">
                <a:sym typeface="Arial"/>
              </a:rPr>
              <a:t>DISCUSSION PLÉNIÈRE (5 minutes)</a:t>
            </a:r>
          </a:p>
          <a:p>
            <a:r>
              <a:rPr lang="en-GB" dirty="0">
                <a:sym typeface="Arial"/>
              </a:rPr>
              <a:t>Invitez les volontaires à partager leur réflexion</a:t>
            </a:r>
          </a:p>
          <a:p>
            <a:r>
              <a:rPr lang="en-GB" i="0" dirty="0">
                <a:sym typeface="Arial"/>
              </a:rPr>
              <a:t>Remercier les participants pour leur participation</a:t>
            </a:r>
            <a:endParaRPr lang="en-GB" dirty="0">
              <a:sym typeface="Arial"/>
            </a:endParaRPr>
          </a:p>
        </p:txBody>
      </p:sp>
      <p:sp>
        <p:nvSpPr>
          <p:cNvPr id="6" name="Slide Image Placeholder 5">
            <a:extLst>
              <a:ext uri="{FF2B5EF4-FFF2-40B4-BE49-F238E27FC236}">
                <a16:creationId xmlns:a16="http://schemas.microsoft.com/office/drawing/2014/main" id="{4773DB38-9584-FCB0-3708-959324EFC91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1C66A40-D05E-0232-908F-DEC564B00E0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53</a:t>
            </a:fld>
            <a:endParaRPr lang="en-US" sz="1200" dirty="0">
              <a:latin typeface="+mn-lt"/>
            </a:endParaRPr>
          </a:p>
        </p:txBody>
      </p:sp>
    </p:spTree>
    <p:extLst>
      <p:ext uri="{BB962C8B-B14F-4D97-AF65-F5344CB8AC3E}">
        <p14:creationId xmlns:p14="http://schemas.microsoft.com/office/powerpoint/2010/main" val="365861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EXPLICATION</a:t>
            </a:r>
            <a:endParaRPr lang="en-US" dirty="0">
              <a:sym typeface="Calibri"/>
            </a:endParaRPr>
          </a:p>
          <a:p>
            <a:r>
              <a:rPr lang="en-US" dirty="0">
                <a:sym typeface="Calibri"/>
              </a:rPr>
              <a:t>Présenter la diapositive</a:t>
            </a:r>
            <a:endParaRPr lang="en-US" noProof="0" dirty="0"/>
          </a:p>
          <a:p>
            <a:pPr marL="0" indent="0">
              <a:buNone/>
            </a:pPr>
            <a:endParaRPr lang="en-US" noProof="0" dirty="0"/>
          </a:p>
        </p:txBody>
      </p:sp>
      <p:sp>
        <p:nvSpPr>
          <p:cNvPr id="6" name="Slide Image Placeholder 5">
            <a:extLst>
              <a:ext uri="{FF2B5EF4-FFF2-40B4-BE49-F238E27FC236}">
                <a16:creationId xmlns:a16="http://schemas.microsoft.com/office/drawing/2014/main" id="{686D9CDD-6B61-76FB-3927-D40E3EBAD94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D9D624E-5208-5C0B-3016-72B9FE63C9A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a:t>
            </a:fld>
            <a:endParaRPr lang="en-US" sz="1200" dirty="0">
              <a:latin typeface="+mn-lt"/>
            </a:endParaRPr>
          </a:p>
        </p:txBody>
      </p:sp>
    </p:spTree>
    <p:extLst>
      <p:ext uri="{BB962C8B-B14F-4D97-AF65-F5344CB8AC3E}">
        <p14:creationId xmlns:p14="http://schemas.microsoft.com/office/powerpoint/2010/main" val="323066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70" name="Google Shape;370;p8:notes"/>
          <p:cNvSpPr txBox="1">
            <a:spLocks noGrp="1"/>
          </p:cNvSpPr>
          <p:nvPr>
            <p:ph type="body" idx="1"/>
          </p:nvPr>
        </p:nvSpPr>
        <p:spPr/>
        <p:txBody>
          <a:bodyPr/>
          <a:lstStyle/>
          <a:p>
            <a:pPr marL="0" indent="0">
              <a:buNone/>
            </a:pPr>
            <a:r>
              <a:rPr lang="en-US" b="1" noProof="0" dirty="0"/>
              <a:t>EXPLICATION</a:t>
            </a:r>
            <a:endParaRPr lang="en-US" dirty="0">
              <a:sym typeface="Calibri"/>
            </a:endParaRPr>
          </a:p>
          <a:p>
            <a:r>
              <a:rPr lang="en-US" i="1" dirty="0">
                <a:sym typeface="Calibri"/>
              </a:rPr>
              <a:t>Nous resterons actifs tout au long de cette formation.</a:t>
            </a:r>
          </a:p>
          <a:p>
            <a:r>
              <a:rPr lang="en-US" i="1" dirty="0">
                <a:sym typeface="Calibri"/>
              </a:rPr>
              <a:t>Les séances seront émaillées d'exercices ! </a:t>
            </a:r>
            <a:endParaRPr lang="en-US" i="1" noProof="0" dirty="0"/>
          </a:p>
        </p:txBody>
      </p:sp>
      <p:sp>
        <p:nvSpPr>
          <p:cNvPr id="3" name="Slide Image Placeholder 2">
            <a:extLst>
              <a:ext uri="{FF2B5EF4-FFF2-40B4-BE49-F238E27FC236}">
                <a16:creationId xmlns:a16="http://schemas.microsoft.com/office/drawing/2014/main" id="{6EA6A1B8-B1F7-3EE2-59F0-D3A485DE1ED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760E2B3-042A-70AD-AC7D-6815CB94E11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a:t>
            </a:fld>
            <a:endParaRPr lang="en-US" sz="12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7" name="Google Shape;267;p5:notes"/>
          <p:cNvSpPr txBox="1">
            <a:spLocks noGrp="1"/>
          </p:cNvSpPr>
          <p:nvPr>
            <p:ph type="body" idx="1"/>
          </p:nvPr>
        </p:nvSpPr>
        <p:spPr/>
        <p:txBody>
          <a:bodyPr/>
          <a:lstStyle/>
          <a:p>
            <a:pPr marL="0" indent="0">
              <a:buNone/>
            </a:pPr>
            <a:r>
              <a:rPr lang="en-US" b="1" noProof="0" dirty="0"/>
              <a:t>EXPLICATION</a:t>
            </a:r>
          </a:p>
          <a:p>
            <a:r>
              <a:rPr lang="en-US" noProof="0" dirty="0"/>
              <a:t>Distribuez les cahiers d'exercices si cela n'a pas encore été fait.</a:t>
            </a:r>
          </a:p>
          <a:p>
            <a:r>
              <a:rPr lang="en-US" i="1" noProof="0" dirty="0"/>
              <a:t>Nous utiliserons un seul manuel tout au long de cette formation sur le renforcement de la famille dans le cadre de la gestion de cas.</a:t>
            </a:r>
          </a:p>
          <a:p>
            <a:r>
              <a:rPr lang="en-US" i="1" noProof="0" dirty="0"/>
              <a:t>Le cahier d'exercices est rempli d'exercices, de scripts de jeux de rôle, d'extraits de contenu technique et plus encore.</a:t>
            </a:r>
          </a:p>
          <a:p>
            <a:r>
              <a:rPr lang="en-US" i="1" noProof="0" dirty="0"/>
              <a:t>Inscrivez </a:t>
            </a:r>
            <a:r>
              <a:rPr lang="en-US" i="1" dirty="0"/>
              <a:t>votre </a:t>
            </a:r>
            <a:r>
              <a:rPr lang="en-US" i="1" noProof="0" dirty="0"/>
              <a:t>nom sur le cahier d'exercices, conservez-le et </a:t>
            </a:r>
            <a:r>
              <a:rPr lang="en-US" i="1" dirty="0"/>
              <a:t>apportez-le </a:t>
            </a:r>
            <a:r>
              <a:rPr lang="en-US" i="1" noProof="0" dirty="0"/>
              <a:t>chaque jour de la formation.</a:t>
            </a:r>
          </a:p>
        </p:txBody>
      </p:sp>
      <p:sp>
        <p:nvSpPr>
          <p:cNvPr id="3" name="Slide Image Placeholder 2">
            <a:extLst>
              <a:ext uri="{FF2B5EF4-FFF2-40B4-BE49-F238E27FC236}">
                <a16:creationId xmlns:a16="http://schemas.microsoft.com/office/drawing/2014/main" id="{5C7EE3D4-56DD-69D7-2B0E-5FDFA6888E0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87C64E8-FD7A-13C4-376B-4BDA843FEC2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a:t>
            </a:fld>
            <a:endParaRPr 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7" name="Google Shape;317;p8:notes"/>
          <p:cNvSpPr txBox="1">
            <a:spLocks noGrp="1"/>
          </p:cNvSpPr>
          <p:nvPr>
            <p:ph type="body" idx="1"/>
          </p:nvPr>
        </p:nvSpPr>
        <p:spPr/>
        <p:txBody>
          <a:bodyPr/>
          <a:lstStyle/>
          <a:p>
            <a:pPr marL="0" indent="0">
              <a:buNone/>
            </a:pPr>
            <a:r>
              <a:rPr lang="en-US" b="1" noProof="0" dirty="0"/>
              <a:t>S'ADAPTER AU CONTEXTE</a:t>
            </a:r>
          </a:p>
          <a:p>
            <a:r>
              <a:rPr lang="en-US" noProof="0" dirty="0"/>
              <a:t>Les jeux proposés sont des suggestions</a:t>
            </a:r>
          </a:p>
          <a:p>
            <a:r>
              <a:rPr lang="en-US" noProof="0" dirty="0"/>
              <a:t>N'hésitez pas à animer tout autre jeu permettant aux participants de se présenter et de faire connaissance avec les autres membres du groupe.</a:t>
            </a:r>
          </a:p>
          <a:p>
            <a:pPr marL="0" indent="0">
              <a:buNone/>
            </a:pPr>
            <a:r>
              <a:rPr lang="en-US" b="1" dirty="0"/>
              <a:t>______________________________________________________________________________</a:t>
            </a:r>
          </a:p>
          <a:p>
            <a:pPr marL="0" indent="0">
              <a:buNone/>
            </a:pPr>
            <a:endParaRPr lang="en-US" b="1" dirty="0"/>
          </a:p>
          <a:p>
            <a:pPr marL="0" indent="0">
              <a:buNone/>
            </a:pPr>
            <a:r>
              <a:rPr lang="en-US" b="1" noProof="0" dirty="0"/>
              <a:t>ACTIVITÉ PLÉNIÈRE (20 minutes)</a:t>
            </a:r>
          </a:p>
          <a:p>
            <a:r>
              <a:rPr lang="en-US" noProof="0" dirty="0"/>
              <a:t>Organisez un jeu pour que les participants apprennent à se connaître. </a:t>
            </a:r>
          </a:p>
          <a:p>
            <a:r>
              <a:rPr lang="en-US" b="1" noProof="0" dirty="0"/>
              <a:t>Option de jeu 1 : Commun et unique (10 minutes) </a:t>
            </a:r>
          </a:p>
          <a:p>
            <a:pPr lvl="1"/>
            <a:r>
              <a:rPr lang="en-US" noProof="0" dirty="0"/>
              <a:t>Demandez aux participants de se répartir en groupes de 5 (ou de rester avec leur groupe à leur table si le nombre de personnes par table est similaire). </a:t>
            </a:r>
          </a:p>
          <a:p>
            <a:pPr lvl="1"/>
            <a:r>
              <a:rPr lang="en-US" noProof="0" dirty="0" err="1"/>
              <a:t>Distribuez</a:t>
            </a:r>
            <a:r>
              <a:rPr lang="en-US" noProof="0" dirty="0"/>
              <a:t> deux feuilles de papier et un stylo par groupe.</a:t>
            </a:r>
          </a:p>
          <a:p>
            <a:pPr lvl="1"/>
            <a:r>
              <a:rPr lang="en-US" noProof="0" dirty="0"/>
              <a:t>Chaque </a:t>
            </a:r>
            <a:r>
              <a:rPr lang="en-US" noProof="0" dirty="0" err="1"/>
              <a:t>groupe</a:t>
            </a:r>
            <a:r>
              <a:rPr lang="en-US" noProof="0" dirty="0"/>
              <a:t> doit:</a:t>
            </a:r>
          </a:p>
          <a:p>
            <a:pPr lvl="2"/>
            <a:r>
              <a:rPr lang="en-US" noProof="0" dirty="0" err="1"/>
              <a:t>Trouver</a:t>
            </a:r>
            <a:r>
              <a:rPr lang="en-US" noProof="0" dirty="0"/>
              <a:t> 5 choses que tous les membres du groupe ont en commun et les </a:t>
            </a:r>
            <a:r>
              <a:rPr lang="en-US" noProof="0" dirty="0" err="1"/>
              <a:t>écrire</a:t>
            </a:r>
            <a:r>
              <a:rPr lang="en-US" noProof="0" dirty="0"/>
              <a:t>. Par exemple, </a:t>
            </a:r>
            <a:r>
              <a:rPr lang="en-US" dirty="0"/>
              <a:t>s'ils </a:t>
            </a:r>
            <a:r>
              <a:rPr lang="en-US" noProof="0" dirty="0"/>
              <a:t>ont tous visité le même endroit ou s'ils ont tous une grande sœur.</a:t>
            </a:r>
          </a:p>
          <a:p>
            <a:pPr lvl="2"/>
            <a:r>
              <a:rPr lang="en-US" noProof="0" dirty="0" err="1"/>
              <a:t>Éviter</a:t>
            </a:r>
            <a:r>
              <a:rPr lang="en-US" noProof="0" dirty="0"/>
              <a:t> d'écrire des choses visibles (par exemple, tout le monde a des cheveux</a:t>
            </a:r>
            <a:r>
              <a:rPr lang="en-US" dirty="0"/>
              <a:t>).</a:t>
            </a:r>
            <a:endParaRPr lang="en-US" noProof="0" dirty="0"/>
          </a:p>
          <a:p>
            <a:pPr lvl="2"/>
            <a:r>
              <a:rPr lang="en-US" noProof="0" dirty="0" err="1"/>
              <a:t>Trouver</a:t>
            </a:r>
            <a:r>
              <a:rPr lang="en-US" noProof="0" dirty="0"/>
              <a:t> ensuite une chose unique par personne. </a:t>
            </a:r>
          </a:p>
          <a:p>
            <a:pPr lvl="1"/>
            <a:r>
              <a:rPr lang="en-US" noProof="0" dirty="0"/>
              <a:t>Laissez 10 minutes aux participants pour compléter le questionnaire</a:t>
            </a:r>
          </a:p>
          <a:p>
            <a:pPr lvl="1"/>
            <a:r>
              <a:rPr lang="en-US" noProof="0" dirty="0"/>
              <a:t>Les groupes peuvent ensuite échanger leurs points de vue en séance plénière</a:t>
            </a:r>
            <a:endParaRPr lang="en-US" dirty="0">
              <a:sym typeface="Helvetica Neue"/>
            </a:endParaRPr>
          </a:p>
          <a:p>
            <a:r>
              <a:rPr lang="en-US" b="1" dirty="0">
                <a:sym typeface="Helvetica Neue"/>
              </a:rPr>
              <a:t>Option de jeu 2 : Réorganiser (la durée est flexible en fonction du nombre de catégories) </a:t>
            </a:r>
          </a:p>
          <a:p>
            <a:pPr lvl="1"/>
            <a:r>
              <a:rPr lang="en-US" dirty="0" err="1">
                <a:sym typeface="Helvetica Neue"/>
              </a:rPr>
              <a:t>Divisez</a:t>
            </a:r>
            <a:r>
              <a:rPr lang="en-US" dirty="0">
                <a:sym typeface="Helvetica Neue"/>
              </a:rPr>
              <a:t> les participants en deux équipes</a:t>
            </a:r>
          </a:p>
          <a:p>
            <a:pPr lvl="1"/>
            <a:r>
              <a:rPr lang="en-US" dirty="0">
                <a:sym typeface="Helvetica Neue"/>
              </a:rPr>
              <a:t>Demandez à chaque équipe de se placer en ligne, face à face.</a:t>
            </a:r>
          </a:p>
          <a:p>
            <a:pPr lvl="1"/>
            <a:r>
              <a:rPr lang="en-US" dirty="0" err="1"/>
              <a:t>Annoncez</a:t>
            </a:r>
            <a:r>
              <a:rPr lang="en-US" dirty="0"/>
              <a:t> une catégorie</a:t>
            </a:r>
          </a:p>
          <a:p>
            <a:pPr lvl="1"/>
            <a:r>
              <a:rPr lang="en-US" dirty="0">
                <a:sym typeface="Helvetica Neue"/>
              </a:rPr>
              <a:t>Les équipes doivent s'organiser en ligne pour cette catégorie le plus rapidement possible</a:t>
            </a:r>
          </a:p>
          <a:p>
            <a:pPr lvl="1"/>
            <a:r>
              <a:rPr lang="en-US" dirty="0">
                <a:sym typeface="Helvetica Neue"/>
              </a:rPr>
              <a:t>L'équipe qui s'organise en premier gagne.</a:t>
            </a:r>
          </a:p>
          <a:p>
            <a:pPr lvl="1"/>
            <a:r>
              <a:rPr lang="en-US" dirty="0">
                <a:sym typeface="Helvetica Neue"/>
              </a:rPr>
              <a:t>Exemples de catégories : prénom (classement alphabétique) ; date d'anniversaire (classement chronologique) ; taille</a:t>
            </a:r>
          </a:p>
          <a:p>
            <a:pPr lvl="1"/>
            <a:endParaRPr lang="en-US" dirty="0">
              <a:sym typeface="Helvetica Neue"/>
            </a:endParaRPr>
          </a:p>
          <a:p>
            <a:endParaRPr lang="en-US" noProof="0" dirty="0"/>
          </a:p>
        </p:txBody>
      </p:sp>
      <p:sp>
        <p:nvSpPr>
          <p:cNvPr id="3" name="Slide Image Placeholder 2">
            <a:extLst>
              <a:ext uri="{FF2B5EF4-FFF2-40B4-BE49-F238E27FC236}">
                <a16:creationId xmlns:a16="http://schemas.microsoft.com/office/drawing/2014/main" id="{B0B5E29D-1DA8-2ED2-E1A0-231F10F91B8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D55E56A-204C-A49E-7598-2A4EA339FAE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a:t>
            </a:fld>
            <a:endParaRPr lang="en-US" sz="1200"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3">
            <a:lumMod val="75000"/>
          </a:schemeClr>
        </a:solidFill>
        <a:effectLst/>
      </p:bgPr>
    </p:bg>
    <p:spTree>
      <p:nvGrpSpPr>
        <p:cNvPr id="1" name=""/>
        <p:cNvGrpSpPr/>
        <p:nvPr/>
      </p:nvGrpSpPr>
      <p:grpSpPr>
        <a:xfrm>
          <a:off x="0" y="0"/>
          <a:ext cx="0" cy="0"/>
          <a:chOff x="0" y="0"/>
          <a:chExt cx="0" cy="0"/>
        </a:xfrm>
      </p:grpSpPr>
      <p:sp>
        <p:nvSpPr>
          <p:cNvPr id="2" name="Google Shape;18;p43">
            <a:extLst>
              <a:ext uri="{FF2B5EF4-FFF2-40B4-BE49-F238E27FC236}">
                <a16:creationId xmlns:a16="http://schemas.microsoft.com/office/drawing/2014/main" id="{9BED895B-A390-6212-9A62-05059F0C6187}"/>
              </a:ext>
            </a:extLst>
          </p:cNvPr>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03993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3">
            <a:lumMod val="75000"/>
          </a:schemeClr>
        </a:solid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B44FDF81-8ADA-496B-B92F-CF22EC5DCC7F}"/>
              </a:ext>
            </a:extLst>
          </p:cNvPr>
          <p:cNvSpPr/>
          <p:nvPr userDrawn="1"/>
        </p:nvSpPr>
        <p:spPr>
          <a:xfrm rot="1782986">
            <a:off x="657418" y="1353464"/>
            <a:ext cx="4749573" cy="4094457"/>
          </a:xfrm>
          <a:prstGeom prst="hexagon">
            <a:avLst>
              <a:gd name="adj" fmla="val 28965"/>
              <a:gd name="vf" fmla="val 11547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917F4B93-D5FC-4BC1-ACC8-42A00E6E8C14}"/>
              </a:ext>
            </a:extLst>
          </p:cNvPr>
          <p:cNvSpPr>
            <a:spLocks noGrp="1"/>
          </p:cNvSpPr>
          <p:nvPr>
            <p:ph type="title" hasCustomPrompt="1"/>
          </p:nvPr>
        </p:nvSpPr>
        <p:spPr>
          <a:xfrm>
            <a:off x="1024548" y="3099692"/>
            <a:ext cx="4015311" cy="562168"/>
          </a:xfrm>
        </p:spPr>
        <p:txBody>
          <a:bodyPr>
            <a:noAutofit/>
          </a:bodyPr>
          <a:lstStyle>
            <a:lvl1pPr algn="ctr">
              <a:defRPr sz="4800" b="1">
                <a:solidFill>
                  <a:schemeClr val="bg1"/>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164616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BEFEC-EC87-4309-BFFA-7F010E02C918}"/>
              </a:ext>
            </a:extLst>
          </p:cNvPr>
          <p:cNvSpPr/>
          <p:nvPr userDrawn="1"/>
        </p:nvSpPr>
        <p:spPr>
          <a:xfrm>
            <a:off x="0" y="-1"/>
            <a:ext cx="12192000" cy="9855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FF5FD31-A1B4-42BF-B5CB-087E7BAA2337}"/>
              </a:ext>
            </a:extLst>
          </p:cNvPr>
          <p:cNvSpPr>
            <a:spLocks noGrp="1"/>
          </p:cNvSpPr>
          <p:nvPr>
            <p:ph type="title"/>
          </p:nvPr>
        </p:nvSpPr>
        <p:spPr>
          <a:xfrm>
            <a:off x="838200" y="120516"/>
            <a:ext cx="10515600" cy="868968"/>
          </a:xfrm>
        </p:spPr>
        <p:txBody>
          <a:bodyPr>
            <a:normAutofit/>
          </a:bodyPr>
          <a:lstStyle>
            <a:lvl1pPr algn="ctr">
              <a:defRPr sz="3200" b="1">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6" name="Picture 5">
            <a:extLst>
              <a:ext uri="{FF2B5EF4-FFF2-40B4-BE49-F238E27FC236}">
                <a16:creationId xmlns:a16="http://schemas.microsoft.com/office/drawing/2014/main" id="{1E4D85C9-E271-5B06-B146-46699B1E8F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4" cy="402608"/>
          </a:xfrm>
          <a:prstGeom prst="rect">
            <a:avLst/>
          </a:prstGeom>
        </p:spPr>
      </p:pic>
      <p:sp>
        <p:nvSpPr>
          <p:cNvPr id="7" name="Rectangle 6">
            <a:extLst>
              <a:ext uri="{FF2B5EF4-FFF2-40B4-BE49-F238E27FC236}">
                <a16:creationId xmlns:a16="http://schemas.microsoft.com/office/drawing/2014/main" id="{3A7445C6-EC7E-A2CF-55BD-230CE3B00977}"/>
              </a:ext>
            </a:extLst>
          </p:cNvPr>
          <p:cNvSpPr/>
          <p:nvPr userDrawn="1"/>
        </p:nvSpPr>
        <p:spPr>
          <a:xfrm>
            <a:off x="766809" y="6277443"/>
            <a:ext cx="9707227" cy="307777"/>
          </a:xfrm>
          <a:prstGeom prst="rect">
            <a:avLst/>
          </a:prstGeom>
        </p:spPr>
        <p:txBody>
          <a:bodyPr wrap="square">
            <a:spAutoFit/>
          </a:bodyPr>
          <a:lstStyle/>
          <a:p>
            <a:pPr marL="0" marR="0" lvl="0" indent="0" algn="l" rtl="0">
              <a:spcBef>
                <a:spcPts val="0"/>
              </a:spcBef>
              <a:spcAft>
                <a:spcPts val="0"/>
              </a:spcAft>
              <a:buNone/>
            </a:pPr>
            <a:r>
              <a:rPr lang="en-US" sz="1400" b="0" i="0" u="none" strike="noStrike" cap="none" dirty="0" err="1">
                <a:solidFill>
                  <a:schemeClr val="bg1">
                    <a:lumMod val="75000"/>
                  </a:schemeClr>
                </a:solidFill>
                <a:latin typeface="Arial" panose="020B0604020202020204" pitchFamily="34" charset="0"/>
                <a:ea typeface="Calibri"/>
                <a:cs typeface="Arial" panose="020B0604020202020204" pitchFamily="34" charset="0"/>
                <a:sym typeface="Calibri"/>
              </a:rPr>
              <a:t>Niveau</a:t>
            </a:r>
            <a:r>
              <a:rPr lang="en-US" sz="1400" b="0"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 3: </a:t>
            </a:r>
            <a:r>
              <a:rPr lang="en-US" sz="1400" b="1" i="0" u="none" strike="noStrike" cap="none" dirty="0" err="1">
                <a:solidFill>
                  <a:schemeClr val="bg1">
                    <a:lumMod val="75000"/>
                  </a:schemeClr>
                </a:solidFill>
                <a:latin typeface="Arial" panose="020B0604020202020204" pitchFamily="34" charset="0"/>
                <a:ea typeface="Calibri"/>
                <a:cs typeface="Arial" panose="020B0604020202020204" pitchFamily="34" charset="0"/>
                <a:sym typeface="Calibri"/>
              </a:rPr>
              <a:t>Renforcement</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 de la </a:t>
            </a:r>
            <a:r>
              <a:rPr lang="en-US" sz="1400" b="1" i="0" u="none" strike="noStrike" cap="none" dirty="0" err="1">
                <a:solidFill>
                  <a:schemeClr val="bg1">
                    <a:lumMod val="75000"/>
                  </a:schemeClr>
                </a:solidFill>
                <a:latin typeface="Arial" panose="020B0604020202020204" pitchFamily="34" charset="0"/>
                <a:ea typeface="Calibri"/>
                <a:cs typeface="Arial" panose="020B0604020202020204" pitchFamily="34" charset="0"/>
                <a:sym typeface="Calibri"/>
              </a:rPr>
              <a:t>famille</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 |  </a:t>
            </a:r>
            <a:r>
              <a:rPr lang="en-US" sz="1400" b="0"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Module 3: </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Introduction au </a:t>
            </a:r>
            <a:r>
              <a:rPr lang="en-US" sz="1400" b="1" i="0" u="none" strike="noStrike" cap="none" dirty="0" err="1">
                <a:solidFill>
                  <a:schemeClr val="bg1">
                    <a:lumMod val="75000"/>
                  </a:schemeClr>
                </a:solidFill>
                <a:latin typeface="Arial" panose="020B0604020202020204" pitchFamily="34" charset="0"/>
                <a:ea typeface="Calibri"/>
                <a:cs typeface="Arial" panose="020B0604020202020204" pitchFamily="34" charset="0"/>
                <a:sym typeface="Calibri"/>
              </a:rPr>
              <a:t>renforcement</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 de la </a:t>
            </a:r>
            <a:r>
              <a:rPr lang="en-US" sz="1400" b="1" i="0" u="none" strike="noStrike" cap="none" dirty="0" err="1">
                <a:solidFill>
                  <a:schemeClr val="bg1">
                    <a:lumMod val="75000"/>
                  </a:schemeClr>
                </a:solidFill>
                <a:latin typeface="Arial" panose="020B0604020202020204" pitchFamily="34" charset="0"/>
                <a:ea typeface="Calibri"/>
                <a:cs typeface="Arial" panose="020B0604020202020204" pitchFamily="34" charset="0"/>
                <a:sym typeface="Calibri"/>
              </a:rPr>
              <a:t>famille</a:t>
            </a:r>
            <a:endPar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4164188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87"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78EEF7BC-2551-BD71-FF64-A66DC6333B7A}"/>
              </a:ext>
            </a:extLst>
          </p:cNvPr>
          <p:cNvSpPr/>
          <p:nvPr/>
        </p:nvSpPr>
        <p:spPr>
          <a:xfrm rot="1782986">
            <a:off x="6627215" y="1526002"/>
            <a:ext cx="4525250" cy="3901065"/>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2A927668-DE81-56DC-6C33-E4E2B22AA944}"/>
              </a:ext>
            </a:extLst>
          </p:cNvPr>
          <p:cNvGrpSpPr/>
          <p:nvPr/>
        </p:nvGrpSpPr>
        <p:grpSpPr>
          <a:xfrm>
            <a:off x="7574061" y="2362217"/>
            <a:ext cx="2527039" cy="1976663"/>
            <a:chOff x="7782406" y="2711084"/>
            <a:chExt cx="2129028" cy="1665337"/>
          </a:xfrm>
        </p:grpSpPr>
        <p:grpSp>
          <p:nvGrpSpPr>
            <p:cNvPr id="15" name="Group 14">
              <a:extLst>
                <a:ext uri="{FF2B5EF4-FFF2-40B4-BE49-F238E27FC236}">
                  <a16:creationId xmlns:a16="http://schemas.microsoft.com/office/drawing/2014/main" id="{4F0ABD7C-8391-2F02-CAC6-A946B7F4DADA}"/>
                </a:ext>
              </a:extLst>
            </p:cNvPr>
            <p:cNvGrpSpPr/>
            <p:nvPr/>
          </p:nvGrpSpPr>
          <p:grpSpPr>
            <a:xfrm>
              <a:off x="7782406" y="3249833"/>
              <a:ext cx="437746" cy="1126588"/>
              <a:chOff x="7856248" y="2409742"/>
              <a:chExt cx="1359139" cy="3497898"/>
            </a:xfrm>
          </p:grpSpPr>
          <p:sp>
            <p:nvSpPr>
              <p:cNvPr id="13" name="Round Same Side Corner Rectangle 23">
                <a:extLst>
                  <a:ext uri="{FF2B5EF4-FFF2-40B4-BE49-F238E27FC236}">
                    <a16:creationId xmlns:a16="http://schemas.microsoft.com/office/drawing/2014/main" id="{3AAC18B2-DB9C-9106-FEF8-1595508DA457}"/>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44B7832-1484-7423-41DF-20DB6D39449A}"/>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2DC1735-D096-2E37-52DC-32BF8F0AC1A6}"/>
                </a:ext>
              </a:extLst>
            </p:cNvPr>
            <p:cNvGrpSpPr/>
            <p:nvPr/>
          </p:nvGrpSpPr>
          <p:grpSpPr>
            <a:xfrm>
              <a:off x="8356147" y="3116198"/>
              <a:ext cx="437746" cy="1260223"/>
              <a:chOff x="7856248" y="2409742"/>
              <a:chExt cx="1359139" cy="3912816"/>
            </a:xfrm>
          </p:grpSpPr>
          <p:sp>
            <p:nvSpPr>
              <p:cNvPr id="20" name="Round Same Side Corner Rectangle 23">
                <a:extLst>
                  <a:ext uri="{FF2B5EF4-FFF2-40B4-BE49-F238E27FC236}">
                    <a16:creationId xmlns:a16="http://schemas.microsoft.com/office/drawing/2014/main" id="{555D0893-C97A-31F8-8E07-8E2E87E9E560}"/>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0B4DBF7-2612-8EAF-4FD8-57B668A8CAA8}"/>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8A6BAC79-1A00-A40A-F4A2-297397748BDD}"/>
                </a:ext>
              </a:extLst>
            </p:cNvPr>
            <p:cNvGrpSpPr/>
            <p:nvPr/>
          </p:nvGrpSpPr>
          <p:grpSpPr>
            <a:xfrm>
              <a:off x="8924230" y="2931003"/>
              <a:ext cx="437746" cy="1445418"/>
              <a:chOff x="7856248" y="2409742"/>
              <a:chExt cx="1359139" cy="4487820"/>
            </a:xfrm>
          </p:grpSpPr>
          <p:sp>
            <p:nvSpPr>
              <p:cNvPr id="23" name="Round Same Side Corner Rectangle 23">
                <a:extLst>
                  <a:ext uri="{FF2B5EF4-FFF2-40B4-BE49-F238E27FC236}">
                    <a16:creationId xmlns:a16="http://schemas.microsoft.com/office/drawing/2014/main" id="{E63269C8-FCF3-A78D-309E-FFF759528370}"/>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945BC06-140A-776C-0E98-B42772CD6EDF}"/>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FE9CD1F7-BAFD-5F7C-F6E4-85C906A2E3EA}"/>
                </a:ext>
              </a:extLst>
            </p:cNvPr>
            <p:cNvGrpSpPr/>
            <p:nvPr/>
          </p:nvGrpSpPr>
          <p:grpSpPr>
            <a:xfrm>
              <a:off x="9473688" y="2711084"/>
              <a:ext cx="437746" cy="1665337"/>
              <a:chOff x="7856248" y="2409742"/>
              <a:chExt cx="1359139" cy="5170638"/>
            </a:xfrm>
          </p:grpSpPr>
          <p:sp>
            <p:nvSpPr>
              <p:cNvPr id="26" name="Round Same Side Corner Rectangle 23">
                <a:extLst>
                  <a:ext uri="{FF2B5EF4-FFF2-40B4-BE49-F238E27FC236}">
                    <a16:creationId xmlns:a16="http://schemas.microsoft.com/office/drawing/2014/main" id="{05F9B40D-B159-5D40-12C4-02DD36B78F21}"/>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B15A3AD-7577-A252-7F95-4E6698AAE7BA}"/>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 name="TextBox 3">
            <a:extLst>
              <a:ext uri="{FF2B5EF4-FFF2-40B4-BE49-F238E27FC236}">
                <a16:creationId xmlns:a16="http://schemas.microsoft.com/office/drawing/2014/main" id="{DC3401EA-F0A8-4A36-374F-2CE34A4F3311}"/>
              </a:ext>
            </a:extLst>
          </p:cNvPr>
          <p:cNvSpPr txBox="1"/>
          <p:nvPr/>
        </p:nvSpPr>
        <p:spPr>
          <a:xfrm>
            <a:off x="851850" y="988969"/>
            <a:ext cx="5244150" cy="4154984"/>
          </a:xfrm>
          <a:prstGeom prst="rect">
            <a:avLst/>
          </a:prstGeom>
          <a:noFill/>
        </p:spPr>
        <p:txBody>
          <a:bodyPr wrap="square" rtlCol="0">
            <a:spAutoFit/>
          </a:bodyPr>
          <a:lstStyle/>
          <a:p>
            <a:r>
              <a:rPr lang="en-US" sz="4800" b="1" dirty="0">
                <a:solidFill>
                  <a:schemeClr val="accent3">
                    <a:lumMod val="75000"/>
                  </a:schemeClr>
                </a:solidFill>
                <a:latin typeface="Garamond" panose="02020404030301010803" pitchFamily="18" charset="0"/>
              </a:rPr>
              <a:t>Introduction au </a:t>
            </a:r>
          </a:p>
          <a:p>
            <a:r>
              <a:rPr lang="en-US" sz="4800" b="1" dirty="0">
                <a:solidFill>
                  <a:schemeClr val="accent3">
                    <a:lumMod val="75000"/>
                  </a:schemeClr>
                </a:solidFill>
                <a:latin typeface="Garamond" panose="02020404030301010803" pitchFamily="18" charset="0"/>
              </a:rPr>
              <a:t>Renforcement de la famille</a:t>
            </a:r>
          </a:p>
          <a:p>
            <a:endParaRPr lang="en-US" sz="2400" b="1" spc="300" dirty="0">
              <a:solidFill>
                <a:schemeClr val="accent3">
                  <a:lumMod val="75000"/>
                </a:schemeClr>
              </a:solidFill>
              <a:latin typeface="Garamond" panose="02020404030301010803" pitchFamily="18" charset="0"/>
            </a:endParaRPr>
          </a:p>
          <a:p>
            <a:pPr>
              <a:spcAft>
                <a:spcPts val="1200"/>
              </a:spcAft>
            </a:pPr>
            <a:r>
              <a:rPr lang="en-US" sz="2400" b="1" spc="300" dirty="0">
                <a:solidFill>
                  <a:schemeClr val="accent3">
                    <a:lumMod val="75000"/>
                  </a:schemeClr>
                </a:solidFill>
                <a:latin typeface="Garamond" panose="02020404030301010803" pitchFamily="18" charset="0"/>
              </a:rPr>
              <a:t>MODULE 1 DU NIVEAU 3 : RENFORCEMENT DE LA FAMILLE DANS LA GESTION DE CAS </a:t>
            </a:r>
          </a:p>
        </p:txBody>
      </p:sp>
      <p:pic>
        <p:nvPicPr>
          <p:cNvPr id="6" name="Picture 5" descr="Logo&#10;&#10;Description automatically generated">
            <a:extLst>
              <a:ext uri="{FF2B5EF4-FFF2-40B4-BE49-F238E27FC236}">
                <a16:creationId xmlns:a16="http://schemas.microsoft.com/office/drawing/2014/main" id="{CF1CC68D-EE91-6DC4-80AD-20CADB57F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79" y="5058930"/>
            <a:ext cx="2405008" cy="923462"/>
          </a:xfrm>
          <a:prstGeom prst="rect">
            <a:avLst/>
          </a:prstGeom>
        </p:spPr>
      </p:pic>
      <p:pic>
        <p:nvPicPr>
          <p:cNvPr id="7" name="Picture 6" descr="Text&#10;&#10;Description automatically generated">
            <a:extLst>
              <a:ext uri="{FF2B5EF4-FFF2-40B4-BE49-F238E27FC236}">
                <a16:creationId xmlns:a16="http://schemas.microsoft.com/office/drawing/2014/main" id="{C599D229-7C15-9DBC-84A7-05ED3233C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92" y="5160571"/>
            <a:ext cx="2405009" cy="685884"/>
          </a:xfrm>
          <a:prstGeom prst="rect">
            <a:avLst/>
          </a:prstGeom>
        </p:spPr>
      </p:pic>
    </p:spTree>
    <p:extLst>
      <p:ext uri="{BB962C8B-B14F-4D97-AF65-F5344CB8AC3E}">
        <p14:creationId xmlns:p14="http://schemas.microsoft.com/office/powerpoint/2010/main" val="7799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Contrat d'apprentissage</a:t>
            </a:r>
            <a:endParaRPr lang="en-US" dirty="0"/>
          </a:p>
        </p:txBody>
      </p:sp>
      <p:sp>
        <p:nvSpPr>
          <p:cNvPr id="2" name="TextBox 1">
            <a:extLst>
              <a:ext uri="{FF2B5EF4-FFF2-40B4-BE49-F238E27FC236}">
                <a16:creationId xmlns:a16="http://schemas.microsoft.com/office/drawing/2014/main" id="{D9C97761-FE09-D591-4C3A-33401007A754}"/>
              </a:ext>
            </a:extLst>
          </p:cNvPr>
          <p:cNvSpPr txBox="1"/>
          <p:nvPr/>
        </p:nvSpPr>
        <p:spPr>
          <a:xfrm>
            <a:off x="988175" y="1949230"/>
            <a:ext cx="3361556" cy="3970318"/>
          </a:xfrm>
          <a:prstGeom prst="rect">
            <a:avLst/>
          </a:prstGeom>
          <a:noFill/>
        </p:spPr>
        <p:txBody>
          <a:bodyPr wrap="square" lIns="91440" tIns="45720" rIns="91440" bIns="45720" rtlCol="0" anchor="t">
            <a:spAutoFit/>
          </a:bodyPr>
          <a:lstStyle/>
          <a:p>
            <a:r>
              <a:rPr lang="en-US" sz="2800" dirty="0">
                <a:latin typeface="Arial" panose="020B0604020202020204" pitchFamily="34" charset="0"/>
                <a:cs typeface="Arial" panose="020B0604020202020204" pitchFamily="34" charset="0"/>
              </a:rPr>
              <a:t>Il est important de se </a:t>
            </a:r>
            <a:r>
              <a:rPr lang="en-US" sz="2800" dirty="0" err="1">
                <a:latin typeface="Arial" panose="020B0604020202020204" pitchFamily="34" charset="0"/>
                <a:cs typeface="Arial" panose="020B0604020202020204" pitchFamily="34" charset="0"/>
              </a:rPr>
              <a:t>sentir</a:t>
            </a:r>
            <a:r>
              <a:rPr lang="en-US" sz="2800" dirty="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a:latin typeface="Arial" panose="020B0604020202020204" pitchFamily="34" charset="0"/>
                <a:cs typeface="Arial" panose="020B0604020202020204" pitchFamily="34" charset="0"/>
              </a:rPr>
              <a:t>Sûr</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l’aise</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a:latin typeface="Arial" panose="020B0604020202020204" pitchFamily="34" charset="0"/>
                <a:cs typeface="Arial" panose="020B0604020202020204" pitchFamily="34" charset="0"/>
              </a:rPr>
              <a:t>Accepté</a:t>
            </a:r>
            <a:r>
              <a:rPr lang="en-US" sz="2800" dirty="0">
                <a:latin typeface="Arial" panose="020B0604020202020204" pitchFamily="34" charset="0"/>
                <a:cs typeface="Arial" panose="020B0604020202020204" pitchFamily="34" charset="0"/>
              </a:rPr>
              <a:t>(e) et </a:t>
            </a:r>
            <a:r>
              <a:rPr lang="en-US" sz="2800" dirty="0" err="1">
                <a:latin typeface="Arial" panose="020B0604020202020204" pitchFamily="34" charset="0"/>
                <a:cs typeface="Arial" panose="020B0604020202020204" pitchFamily="34" charset="0"/>
              </a:rPr>
              <a:t>respecté</a:t>
            </a:r>
            <a:r>
              <a:rPr lang="en-US" sz="2800" dirty="0">
                <a:latin typeface="Arial" panose="020B0604020202020204" pitchFamily="34" charset="0"/>
                <a:cs typeface="Arial" panose="020B0604020202020204" pitchFamily="34" charset="0"/>
              </a:rPr>
              <a:t>(e)</a:t>
            </a:r>
          </a:p>
          <a:p>
            <a:pPr marL="457200" indent="-457200">
              <a:buFont typeface="Arial" panose="020B0604020202020204" pitchFamily="34" charset="0"/>
              <a:buChar char="•"/>
            </a:pPr>
            <a:r>
              <a:rPr lang="en-US" sz="2800" dirty="0" err="1">
                <a:latin typeface="Arial" panose="020B0604020202020204" pitchFamily="34" charset="0"/>
                <a:cs typeface="Arial" panose="020B0604020202020204" pitchFamily="34" charset="0"/>
              </a:rPr>
              <a:t>Intéressé</a:t>
            </a:r>
            <a:r>
              <a:rPr lang="en-US" sz="2800" dirty="0">
                <a:latin typeface="Arial" panose="020B0604020202020204" pitchFamily="34" charset="0"/>
                <a:cs typeface="Arial" panose="020B0604020202020204" pitchFamily="34" charset="0"/>
              </a:rPr>
              <a:t>(e) et </a:t>
            </a:r>
            <a:r>
              <a:rPr lang="en-US" sz="2800" dirty="0" err="1">
                <a:latin typeface="Arial" panose="020B0604020202020204" pitchFamily="34" charset="0"/>
                <a:cs typeface="Arial" panose="020B0604020202020204" pitchFamily="34" charset="0"/>
              </a:rPr>
              <a:t>concentré</a:t>
            </a:r>
            <a:r>
              <a:rPr lang="en-US" sz="2800" dirty="0">
                <a:latin typeface="Arial" panose="020B0604020202020204" pitchFamily="34" charset="0"/>
                <a:cs typeface="Arial" panose="020B0604020202020204" pitchFamily="34" charset="0"/>
              </a:rPr>
              <a:t>(e)</a:t>
            </a:r>
          </a:p>
        </p:txBody>
      </p:sp>
      <p:sp>
        <p:nvSpPr>
          <p:cNvPr id="3" name="Flowchart: Card 2">
            <a:extLst>
              <a:ext uri="{FF2B5EF4-FFF2-40B4-BE49-F238E27FC236}">
                <a16:creationId xmlns:a16="http://schemas.microsoft.com/office/drawing/2014/main" id="{08015446-751F-D072-144D-3B45BEAD48F6}"/>
              </a:ext>
            </a:extLst>
          </p:cNvPr>
          <p:cNvSpPr/>
          <p:nvPr/>
        </p:nvSpPr>
        <p:spPr>
          <a:xfrm flipH="1">
            <a:off x="7551207" y="2738974"/>
            <a:ext cx="1685326" cy="1964551"/>
          </a:xfrm>
          <a:prstGeom prst="flowChartPunchedCar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6DBB12D-85B2-1733-6BED-389C88EF1738}"/>
              </a:ext>
            </a:extLst>
          </p:cNvPr>
          <p:cNvGrpSpPr/>
          <p:nvPr/>
        </p:nvGrpSpPr>
        <p:grpSpPr>
          <a:xfrm rot="3724370">
            <a:off x="9955607" y="2834610"/>
            <a:ext cx="206091" cy="1265255"/>
            <a:chOff x="1282700" y="1709132"/>
            <a:chExt cx="165100" cy="1013598"/>
          </a:xfrm>
          <a:solidFill>
            <a:schemeClr val="accent2">
              <a:lumMod val="75000"/>
            </a:schemeClr>
          </a:solidFill>
        </p:grpSpPr>
        <p:sp>
          <p:nvSpPr>
            <p:cNvPr id="5" name="Rectangle 4">
              <a:extLst>
                <a:ext uri="{FF2B5EF4-FFF2-40B4-BE49-F238E27FC236}">
                  <a16:creationId xmlns:a16="http://schemas.microsoft.com/office/drawing/2014/main" id="{1D9A7EF8-C6E2-6EA0-36B5-4B65F53A94AA}"/>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ED531EFA-D321-955D-B753-9BEF714B8CE4}"/>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a:extLst>
              <a:ext uri="{FF2B5EF4-FFF2-40B4-BE49-F238E27FC236}">
                <a16:creationId xmlns:a16="http://schemas.microsoft.com/office/drawing/2014/main" id="{1E2A80ED-E876-E873-CA60-6CE0B860CAAD}"/>
              </a:ext>
            </a:extLst>
          </p:cNvPr>
          <p:cNvSpPr/>
          <p:nvPr/>
        </p:nvSpPr>
        <p:spPr>
          <a:xfrm rot="1924370">
            <a:off x="9787473" y="3144737"/>
            <a:ext cx="722338" cy="72233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B5C31F9D-81F8-C3EA-31E2-2B292E97E4AB}"/>
              </a:ext>
            </a:extLst>
          </p:cNvPr>
          <p:cNvGrpSpPr/>
          <p:nvPr/>
        </p:nvGrpSpPr>
        <p:grpSpPr>
          <a:xfrm>
            <a:off x="4947781" y="1742826"/>
            <a:ext cx="1864184" cy="1265255"/>
            <a:chOff x="4926899" y="2219723"/>
            <a:chExt cx="1864184" cy="1265255"/>
          </a:xfrm>
          <a:solidFill>
            <a:schemeClr val="accent3">
              <a:lumMod val="60000"/>
              <a:lumOff val="40000"/>
            </a:schemeClr>
          </a:solidFill>
        </p:grpSpPr>
        <p:grpSp>
          <p:nvGrpSpPr>
            <p:cNvPr id="9" name="Group 8">
              <a:extLst>
                <a:ext uri="{FF2B5EF4-FFF2-40B4-BE49-F238E27FC236}">
                  <a16:creationId xmlns:a16="http://schemas.microsoft.com/office/drawing/2014/main" id="{1D046F2C-2D25-16A8-FE56-3144252D1BF7}"/>
                </a:ext>
              </a:extLst>
            </p:cNvPr>
            <p:cNvGrpSpPr/>
            <p:nvPr/>
          </p:nvGrpSpPr>
          <p:grpSpPr>
            <a:xfrm rot="19133848">
              <a:off x="6456436" y="2219723"/>
              <a:ext cx="206091" cy="1265255"/>
              <a:chOff x="1282700" y="1709132"/>
              <a:chExt cx="165100" cy="1013598"/>
            </a:xfrm>
            <a:grpFill/>
          </p:grpSpPr>
          <p:sp>
            <p:nvSpPr>
              <p:cNvPr id="12" name="Rectangle 11">
                <a:extLst>
                  <a:ext uri="{FF2B5EF4-FFF2-40B4-BE49-F238E27FC236}">
                    <a16:creationId xmlns:a16="http://schemas.microsoft.com/office/drawing/2014/main" id="{CE479459-EAAE-A80C-31EE-E3ABE8069D83}"/>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CD47B07-9DA8-15B8-CC72-DC7C85D40BEA}"/>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Oval 9">
              <a:extLst>
                <a:ext uri="{FF2B5EF4-FFF2-40B4-BE49-F238E27FC236}">
                  <a16:creationId xmlns:a16="http://schemas.microsoft.com/office/drawing/2014/main" id="{E779D6E2-7803-81A5-0EF0-E23C15E5DC96}"/>
                </a:ext>
              </a:extLst>
            </p:cNvPr>
            <p:cNvSpPr/>
            <p:nvPr/>
          </p:nvSpPr>
          <p:spPr>
            <a:xfrm>
              <a:off x="6068745" y="2515998"/>
              <a:ext cx="722338" cy="72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8B37E49F-433B-83F3-A133-248557DD820B}"/>
                </a:ext>
              </a:extLst>
            </p:cNvPr>
            <p:cNvSpPr/>
            <p:nvPr/>
          </p:nvSpPr>
          <p:spPr>
            <a:xfrm rot="1207745">
              <a:off x="4926899" y="2294327"/>
              <a:ext cx="1063775" cy="5190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Rounded Corners 13">
            <a:extLst>
              <a:ext uri="{FF2B5EF4-FFF2-40B4-BE49-F238E27FC236}">
                <a16:creationId xmlns:a16="http://schemas.microsoft.com/office/drawing/2014/main" id="{3B572203-F0DC-A9F1-6423-F19696653132}"/>
              </a:ext>
            </a:extLst>
          </p:cNvPr>
          <p:cNvSpPr/>
          <p:nvPr/>
        </p:nvSpPr>
        <p:spPr>
          <a:xfrm rot="1853661">
            <a:off x="10489186" y="3744985"/>
            <a:ext cx="1063775" cy="519009"/>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94AB2945-ADCC-F666-09BC-ABC0095D7F1B}"/>
              </a:ext>
            </a:extLst>
          </p:cNvPr>
          <p:cNvGrpSpPr/>
          <p:nvPr/>
        </p:nvGrpSpPr>
        <p:grpSpPr>
          <a:xfrm rot="19920105">
            <a:off x="5311305" y="4577440"/>
            <a:ext cx="2194778" cy="779247"/>
            <a:chOff x="5757994" y="4945534"/>
            <a:chExt cx="2194778" cy="779247"/>
          </a:xfrm>
          <a:solidFill>
            <a:schemeClr val="accent3">
              <a:lumMod val="60000"/>
              <a:lumOff val="40000"/>
            </a:schemeClr>
          </a:solidFill>
        </p:grpSpPr>
        <p:sp>
          <p:nvSpPr>
            <p:cNvPr id="16" name="Rectangle: Rounded Corners 15">
              <a:extLst>
                <a:ext uri="{FF2B5EF4-FFF2-40B4-BE49-F238E27FC236}">
                  <a16:creationId xmlns:a16="http://schemas.microsoft.com/office/drawing/2014/main" id="{2E5DD225-E54C-C745-2FD4-3CD8755A1B74}"/>
                </a:ext>
              </a:extLst>
            </p:cNvPr>
            <p:cNvSpPr/>
            <p:nvPr/>
          </p:nvSpPr>
          <p:spPr>
            <a:xfrm rot="21015201">
              <a:off x="5757994" y="5205772"/>
              <a:ext cx="1063775" cy="5190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A7BA5497-4CE3-B38D-255C-D3158114DD34}"/>
                </a:ext>
              </a:extLst>
            </p:cNvPr>
            <p:cNvGrpSpPr/>
            <p:nvPr/>
          </p:nvGrpSpPr>
          <p:grpSpPr>
            <a:xfrm rot="16762852">
              <a:off x="7217099" y="4587492"/>
              <a:ext cx="206091" cy="1265255"/>
              <a:chOff x="1282700" y="1709132"/>
              <a:chExt cx="165100" cy="1013598"/>
            </a:xfrm>
            <a:grpFill/>
          </p:grpSpPr>
          <p:sp>
            <p:nvSpPr>
              <p:cNvPr id="19" name="Rectangle 18">
                <a:extLst>
                  <a:ext uri="{FF2B5EF4-FFF2-40B4-BE49-F238E27FC236}">
                    <a16:creationId xmlns:a16="http://schemas.microsoft.com/office/drawing/2014/main" id="{2A4727A7-DF81-455F-9CB2-6112B0269B11}"/>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A1210C27-9B87-3F89-D2DC-127F5355E94E}"/>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520AAD13-D9CA-B7F5-754F-C1AFFF66F1AF}"/>
                </a:ext>
              </a:extLst>
            </p:cNvPr>
            <p:cNvSpPr/>
            <p:nvPr/>
          </p:nvSpPr>
          <p:spPr>
            <a:xfrm>
              <a:off x="6912142" y="4945534"/>
              <a:ext cx="722338" cy="72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B4D64C9F-26DA-5B7D-78C3-41CF40280DD5}"/>
              </a:ext>
            </a:extLst>
          </p:cNvPr>
          <p:cNvSpPr/>
          <p:nvPr/>
        </p:nvSpPr>
        <p:spPr>
          <a:xfrm>
            <a:off x="7904964" y="3345727"/>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7E7A253-DAA7-C907-5393-6735D2FBC643}"/>
              </a:ext>
            </a:extLst>
          </p:cNvPr>
          <p:cNvSpPr/>
          <p:nvPr/>
        </p:nvSpPr>
        <p:spPr>
          <a:xfrm>
            <a:off x="7904964" y="3718945"/>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6E87DDF-9AF7-35D3-E81B-5C125A4B050E}"/>
              </a:ext>
            </a:extLst>
          </p:cNvPr>
          <p:cNvSpPr/>
          <p:nvPr/>
        </p:nvSpPr>
        <p:spPr>
          <a:xfrm>
            <a:off x="7904964" y="4111123"/>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258BF5-D37C-B03D-7BE3-3D20677D749C}"/>
              </a:ext>
            </a:extLst>
          </p:cNvPr>
          <p:cNvSpPr/>
          <p:nvPr/>
        </p:nvSpPr>
        <p:spPr>
          <a:xfrm>
            <a:off x="6709485" y="5068535"/>
            <a:ext cx="1318947" cy="32936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DEA2482-84E0-6E17-3243-15AAB5895E15}"/>
              </a:ext>
            </a:extLst>
          </p:cNvPr>
          <p:cNvSpPr/>
          <p:nvPr/>
        </p:nvSpPr>
        <p:spPr>
          <a:xfrm>
            <a:off x="6664531" y="5492060"/>
            <a:ext cx="1667638" cy="32936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0DC6CE9-62B6-FC75-0DC1-8309D6986C64}"/>
              </a:ext>
            </a:extLst>
          </p:cNvPr>
          <p:cNvSpPr/>
          <p:nvPr/>
        </p:nvSpPr>
        <p:spPr>
          <a:xfrm>
            <a:off x="6678350" y="2449215"/>
            <a:ext cx="2022037"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44181A5-21C9-4BB0-A90B-B2EB79EC0455}"/>
              </a:ext>
            </a:extLst>
          </p:cNvPr>
          <p:cNvSpPr/>
          <p:nvPr/>
        </p:nvSpPr>
        <p:spPr>
          <a:xfrm>
            <a:off x="6693338" y="3748373"/>
            <a:ext cx="1717237"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47E9C41-8198-4C5A-A661-54A4562D1A28}"/>
              </a:ext>
            </a:extLst>
          </p:cNvPr>
          <p:cNvSpPr/>
          <p:nvPr/>
        </p:nvSpPr>
        <p:spPr>
          <a:xfrm>
            <a:off x="8332169" y="4630651"/>
            <a:ext cx="1928390"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A17EAA9-0757-4E70-857A-CCB621E253F9}"/>
              </a:ext>
            </a:extLst>
          </p:cNvPr>
          <p:cNvSpPr>
            <a:spLocks noGrp="1"/>
          </p:cNvSpPr>
          <p:nvPr>
            <p:ph type="title"/>
          </p:nvPr>
        </p:nvSpPr>
        <p:spPr>
          <a:xfrm>
            <a:off x="1661965" y="3099692"/>
            <a:ext cx="2808067" cy="562168"/>
          </a:xfrm>
        </p:spPr>
        <p:txBody>
          <a:bodyPr/>
          <a:lstStyle/>
          <a:p>
            <a:r>
              <a:rPr lang="en-US" dirty="0"/>
              <a:t>Objectif du module</a:t>
            </a:r>
          </a:p>
        </p:txBody>
      </p:sp>
      <p:sp>
        <p:nvSpPr>
          <p:cNvPr id="11" name="TextBox 10">
            <a:extLst>
              <a:ext uri="{FF2B5EF4-FFF2-40B4-BE49-F238E27FC236}">
                <a16:creationId xmlns:a16="http://schemas.microsoft.com/office/drawing/2014/main" id="{E24EEE1C-BE7F-4B6C-BA92-E8B3F36132B2}"/>
              </a:ext>
            </a:extLst>
          </p:cNvPr>
          <p:cNvSpPr txBox="1"/>
          <p:nvPr/>
        </p:nvSpPr>
        <p:spPr>
          <a:xfrm>
            <a:off x="6609285" y="1114533"/>
            <a:ext cx="3794607"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Améliorer la compréhension par les participants des définitions du renforcement de la famille, de l'approche du renforcement de la famille et du rôle des normes et pratiques sociales.</a:t>
            </a:r>
          </a:p>
        </p:txBody>
      </p:sp>
      <p:grpSp>
        <p:nvGrpSpPr>
          <p:cNvPr id="8" name="Group 7">
            <a:extLst>
              <a:ext uri="{FF2B5EF4-FFF2-40B4-BE49-F238E27FC236}">
                <a16:creationId xmlns:a16="http://schemas.microsoft.com/office/drawing/2014/main" id="{36CAE2DE-F807-3561-C5F7-948F55ADBE54}"/>
              </a:ext>
            </a:extLst>
          </p:cNvPr>
          <p:cNvGrpSpPr/>
          <p:nvPr/>
        </p:nvGrpSpPr>
        <p:grpSpPr>
          <a:xfrm>
            <a:off x="10258425" y="5039832"/>
            <a:ext cx="1414997" cy="1106818"/>
            <a:chOff x="7782406" y="2711084"/>
            <a:chExt cx="2129028" cy="1665337"/>
          </a:xfrm>
        </p:grpSpPr>
        <p:grpSp>
          <p:nvGrpSpPr>
            <p:cNvPr id="9" name="Group 8">
              <a:extLst>
                <a:ext uri="{FF2B5EF4-FFF2-40B4-BE49-F238E27FC236}">
                  <a16:creationId xmlns:a16="http://schemas.microsoft.com/office/drawing/2014/main" id="{97BD65CF-11E0-5793-7852-287CE8386F85}"/>
                </a:ext>
              </a:extLst>
            </p:cNvPr>
            <p:cNvGrpSpPr/>
            <p:nvPr/>
          </p:nvGrpSpPr>
          <p:grpSpPr>
            <a:xfrm>
              <a:off x="7782406" y="3249833"/>
              <a:ext cx="437746" cy="1126588"/>
              <a:chOff x="7856248" y="2409742"/>
              <a:chExt cx="1359139" cy="3497898"/>
            </a:xfrm>
          </p:grpSpPr>
          <p:sp>
            <p:nvSpPr>
              <p:cNvPr id="20" name="Round Same Side Corner Rectangle 23">
                <a:extLst>
                  <a:ext uri="{FF2B5EF4-FFF2-40B4-BE49-F238E27FC236}">
                    <a16:creationId xmlns:a16="http://schemas.microsoft.com/office/drawing/2014/main" id="{38771551-1C8C-CB72-BFC6-442A0963A71E}"/>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8F9D002-719F-85F8-3999-31755F5C347E}"/>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72010AC6-E7C3-6EF9-5A1E-E8B3517C115B}"/>
                </a:ext>
              </a:extLst>
            </p:cNvPr>
            <p:cNvGrpSpPr/>
            <p:nvPr/>
          </p:nvGrpSpPr>
          <p:grpSpPr>
            <a:xfrm>
              <a:off x="8356147" y="3116198"/>
              <a:ext cx="437746" cy="1260223"/>
              <a:chOff x="7856248" y="2409742"/>
              <a:chExt cx="1359139" cy="3912816"/>
            </a:xfrm>
          </p:grpSpPr>
          <p:sp>
            <p:nvSpPr>
              <p:cNvPr id="18" name="Round Same Side Corner Rectangle 23">
                <a:extLst>
                  <a:ext uri="{FF2B5EF4-FFF2-40B4-BE49-F238E27FC236}">
                    <a16:creationId xmlns:a16="http://schemas.microsoft.com/office/drawing/2014/main" id="{524F3F10-FAFF-C535-6A5A-B818879F522D}"/>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5740994-56D4-1586-9983-6362D1599435}"/>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BC87073-6933-9063-F3FB-607CC9B6270B}"/>
                </a:ext>
              </a:extLst>
            </p:cNvPr>
            <p:cNvGrpSpPr/>
            <p:nvPr/>
          </p:nvGrpSpPr>
          <p:grpSpPr>
            <a:xfrm>
              <a:off x="8924230" y="2931003"/>
              <a:ext cx="437746" cy="1445418"/>
              <a:chOff x="7856248" y="2409742"/>
              <a:chExt cx="1359139" cy="4487820"/>
            </a:xfrm>
          </p:grpSpPr>
          <p:sp>
            <p:nvSpPr>
              <p:cNvPr id="16" name="Round Same Side Corner Rectangle 23">
                <a:extLst>
                  <a:ext uri="{FF2B5EF4-FFF2-40B4-BE49-F238E27FC236}">
                    <a16:creationId xmlns:a16="http://schemas.microsoft.com/office/drawing/2014/main" id="{BEFC8752-04CD-8BE3-7C94-93E799510363}"/>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F9D9751-3C59-9B41-8BE8-9AF81984E54F}"/>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E7557C8D-6A05-6321-F355-C1BF5BAC0285}"/>
                </a:ext>
              </a:extLst>
            </p:cNvPr>
            <p:cNvGrpSpPr/>
            <p:nvPr/>
          </p:nvGrpSpPr>
          <p:grpSpPr>
            <a:xfrm>
              <a:off x="9473688" y="2711084"/>
              <a:ext cx="437746" cy="1665337"/>
              <a:chOff x="7856248" y="2409742"/>
              <a:chExt cx="1359139" cy="5170638"/>
            </a:xfrm>
          </p:grpSpPr>
          <p:sp>
            <p:nvSpPr>
              <p:cNvPr id="14" name="Round Same Side Corner Rectangle 23">
                <a:extLst>
                  <a:ext uri="{FF2B5EF4-FFF2-40B4-BE49-F238E27FC236}">
                    <a16:creationId xmlns:a16="http://schemas.microsoft.com/office/drawing/2014/main" id="{65CC923B-07B5-2DC0-EC0D-78DEE68E611B}"/>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920833D-67BB-F624-CC20-BBBA2BB79197}"/>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9111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267545" y="1085790"/>
            <a:ext cx="10879" cy="43888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7549601" y="1804895"/>
            <a:ext cx="3998394" cy="646331"/>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Définitions et concepts clés </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1 heure 30 minutes</a:t>
            </a:r>
            <a:endPar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7549600" y="2862651"/>
            <a:ext cx="3998394" cy="923330"/>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Arial"/>
                <a:cs typeface="Arial" panose="020B0604020202020204" pitchFamily="34" charset="0"/>
                <a:sym typeface="Arial"/>
              </a:rPr>
              <a:t>Adopter une approche de renforcement de la famille</a:t>
            </a:r>
            <a:endParaRPr lang="en-US"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1 heure 45 minutes </a:t>
            </a:r>
          </a:p>
        </p:txBody>
      </p:sp>
      <p:sp>
        <p:nvSpPr>
          <p:cNvPr id="18" name="TextBox 17">
            <a:extLst>
              <a:ext uri="{FF2B5EF4-FFF2-40B4-BE49-F238E27FC236}">
                <a16:creationId xmlns:a16="http://schemas.microsoft.com/office/drawing/2014/main" id="{176BB8F9-C123-4183-92A9-C60157A708DC}"/>
              </a:ext>
            </a:extLst>
          </p:cNvPr>
          <p:cNvSpPr txBox="1"/>
          <p:nvPr/>
        </p:nvSpPr>
        <p:spPr>
          <a:xfrm>
            <a:off x="7549600" y="3999373"/>
            <a:ext cx="3998394" cy="923330"/>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Dynamique familiale, genre et rôle des normes et pratiques sociales</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1 heure 45 minutes </a:t>
            </a:r>
            <a:endPar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105187" y="195470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Hexagon 25">
            <a:extLst>
              <a:ext uri="{FF2B5EF4-FFF2-40B4-BE49-F238E27FC236}">
                <a16:creationId xmlns:a16="http://schemas.microsoft.com/office/drawing/2014/main" id="{F0ED0933-38E5-4291-92C0-36AAF9EA44E0}"/>
              </a:ext>
            </a:extLst>
          </p:cNvPr>
          <p:cNvSpPr/>
          <p:nvPr/>
        </p:nvSpPr>
        <p:spPr>
          <a:xfrm rot="1782986">
            <a:off x="7105187" y="3135546"/>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8" name="Hexagon 27">
            <a:extLst>
              <a:ext uri="{FF2B5EF4-FFF2-40B4-BE49-F238E27FC236}">
                <a16:creationId xmlns:a16="http://schemas.microsoft.com/office/drawing/2014/main" id="{BA5B85DC-E1FF-4A6D-8A92-F746BD9463B7}"/>
              </a:ext>
            </a:extLst>
          </p:cNvPr>
          <p:cNvSpPr/>
          <p:nvPr/>
        </p:nvSpPr>
        <p:spPr>
          <a:xfrm rot="1782986">
            <a:off x="7105187" y="431638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3" y="3198461"/>
            <a:ext cx="4015311" cy="562168"/>
          </a:xfrm>
        </p:spPr>
        <p:txBody>
          <a:bodyPr/>
          <a:lstStyle/>
          <a:p>
            <a:r>
              <a:rPr lang="en-US" dirty="0"/>
              <a:t>Ordre du jour</a:t>
            </a:r>
          </a:p>
        </p:txBody>
      </p:sp>
      <p:sp>
        <p:nvSpPr>
          <p:cNvPr id="2" name="Hexagon 1">
            <a:extLst>
              <a:ext uri="{FF2B5EF4-FFF2-40B4-BE49-F238E27FC236}">
                <a16:creationId xmlns:a16="http://schemas.microsoft.com/office/drawing/2014/main" id="{E78E4944-203B-A270-9545-A5960BCA874F}"/>
              </a:ext>
            </a:extLst>
          </p:cNvPr>
          <p:cNvSpPr/>
          <p:nvPr/>
        </p:nvSpPr>
        <p:spPr>
          <a:xfrm rot="1782986">
            <a:off x="7105187" y="773868"/>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2DB8564-F85F-EE1B-48C8-A8D0F97987BE}"/>
              </a:ext>
            </a:extLst>
          </p:cNvPr>
          <p:cNvSpPr txBox="1"/>
          <p:nvPr/>
        </p:nvSpPr>
        <p:spPr>
          <a:xfrm>
            <a:off x="7549601" y="576149"/>
            <a:ext cx="3998394" cy="646331"/>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Ouverture des cours et des modules</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45 minutes </a:t>
            </a:r>
            <a:endPar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Hexagon 4">
            <a:extLst>
              <a:ext uri="{FF2B5EF4-FFF2-40B4-BE49-F238E27FC236}">
                <a16:creationId xmlns:a16="http://schemas.microsoft.com/office/drawing/2014/main" id="{E3C57DCA-E230-D589-38E4-166164F5B14F}"/>
              </a:ext>
            </a:extLst>
          </p:cNvPr>
          <p:cNvSpPr/>
          <p:nvPr/>
        </p:nvSpPr>
        <p:spPr>
          <a:xfrm rot="1782986">
            <a:off x="7105187" y="5497223"/>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D199B16-2916-F1B1-7BE4-EE42447EB846}"/>
              </a:ext>
            </a:extLst>
          </p:cNvPr>
          <p:cNvSpPr txBox="1"/>
          <p:nvPr/>
        </p:nvSpPr>
        <p:spPr>
          <a:xfrm>
            <a:off x="7549601" y="5349488"/>
            <a:ext cx="3998394" cy="646331"/>
          </a:xfrm>
          <a:prstGeom prst="rect">
            <a:avLst/>
          </a:prstGeom>
          <a:noFill/>
        </p:spPr>
        <p:txBody>
          <a:bodyPr wrap="square">
            <a:spAutoFit/>
          </a:bodyPr>
          <a:lstStyle/>
          <a:p>
            <a:pPr marL="0" indent="0">
              <a:buNone/>
            </a:pPr>
            <a:r>
              <a:rPr lang="en-US" b="1" dirty="0" err="1">
                <a:solidFill>
                  <a:schemeClr val="bg1"/>
                </a:solidFill>
                <a:latin typeface="Arial" panose="020B0604020202020204" pitchFamily="34" charset="0"/>
                <a:ea typeface="Calibri" panose="020F0502020204030204" pitchFamily="34" charset="0"/>
                <a:cs typeface="Arial" panose="020B0604020202020204" pitchFamily="34" charset="0"/>
              </a:rPr>
              <a:t>Clôture</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 du module</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15 minutes </a:t>
            </a:r>
            <a:endPar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055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US" dirty="0">
                <a:ea typeface="Arial"/>
                <a:sym typeface="Arial"/>
              </a:rPr>
              <a:t>Objectifs d'apprentissage</a:t>
            </a:r>
            <a:endParaRPr lang="en-US" dirty="0"/>
          </a:p>
        </p:txBody>
      </p:sp>
      <p:sp>
        <p:nvSpPr>
          <p:cNvPr id="336" name="Google Shape;336;p7"/>
          <p:cNvSpPr txBox="1"/>
          <p:nvPr/>
        </p:nvSpPr>
        <p:spPr>
          <a:xfrm>
            <a:off x="539583" y="3291728"/>
            <a:ext cx="3172525" cy="1672982"/>
          </a:xfrm>
          <a:prstGeom prst="rect">
            <a:avLst/>
          </a:prstGeom>
          <a:noFill/>
          <a:ln>
            <a:noFill/>
          </a:ln>
        </p:spPr>
        <p:txBody>
          <a:bodyPr spcFirstLastPara="1" wrap="square" lIns="91425" tIns="45700" rIns="91425" bIns="45700" anchor="t" anchorCtr="0">
            <a:spAutoFit/>
          </a:bodyPr>
          <a:lstStyle/>
          <a:p>
            <a:pPr marL="0" marR="0" lvl="1" algn="ctr" rtl="0">
              <a:lnSpc>
                <a:spcPct val="107000"/>
              </a:lnSpc>
              <a:spcBef>
                <a:spcPts val="0"/>
              </a:spcBef>
              <a:spcAft>
                <a:spcPts val="0"/>
              </a:spcAft>
              <a:buNone/>
            </a:pPr>
            <a:r>
              <a:rPr lang="en-US" sz="2400" u="none" dirty="0">
                <a:latin typeface="Arial" panose="020B0604020202020204" pitchFamily="34" charset="0"/>
                <a:ea typeface="Arial"/>
                <a:cs typeface="Arial" panose="020B0604020202020204" pitchFamily="34" charset="0"/>
                <a:sym typeface="Arial"/>
              </a:rPr>
              <a:t>Comparer et opposer les définitions du renforcement de la famille</a:t>
            </a:r>
            <a:endParaRPr lang="en-US" dirty="0">
              <a:latin typeface="Arial" panose="020B0604020202020204" pitchFamily="34" charset="0"/>
              <a:cs typeface="Arial" panose="020B0604020202020204" pitchFamily="34" charset="0"/>
            </a:endParaRPr>
          </a:p>
        </p:txBody>
      </p:sp>
      <p:sp>
        <p:nvSpPr>
          <p:cNvPr id="342" name="Google Shape;342;p7"/>
          <p:cNvSpPr txBox="1"/>
          <p:nvPr/>
        </p:nvSpPr>
        <p:spPr>
          <a:xfrm>
            <a:off x="3890771" y="3334329"/>
            <a:ext cx="3781028" cy="2308284"/>
          </a:xfrm>
          <a:prstGeom prst="rect">
            <a:avLst/>
          </a:prstGeom>
          <a:noFill/>
          <a:ln>
            <a:noFill/>
          </a:ln>
        </p:spPr>
        <p:txBody>
          <a:bodyPr spcFirstLastPara="1" wrap="square" lIns="91425" tIns="45700" rIns="91425" bIns="45700" anchor="t" anchorCtr="0">
            <a:spAutoFit/>
          </a:bodyPr>
          <a:lstStyle/>
          <a:p>
            <a:pPr algn="ctr"/>
            <a:r>
              <a:rPr lang="en-US" sz="2400" dirty="0">
                <a:latin typeface="Arial" panose="020B0604020202020204" pitchFamily="34" charset="0"/>
                <a:cs typeface="Arial" panose="020B0604020202020204" pitchFamily="34" charset="0"/>
              </a:rPr>
              <a:t>Décrire l'approche de renforcement de la famille, y compris la résilience, les facteurs de protection et la gestion de cas basée sur les points forts</a:t>
            </a:r>
          </a:p>
        </p:txBody>
      </p:sp>
      <p:grpSp>
        <p:nvGrpSpPr>
          <p:cNvPr id="350" name="Google Shape;350;p7"/>
          <p:cNvGrpSpPr/>
          <p:nvPr/>
        </p:nvGrpSpPr>
        <p:grpSpPr>
          <a:xfrm>
            <a:off x="1551736" y="2033046"/>
            <a:ext cx="1196375" cy="868968"/>
            <a:chOff x="6878053" y="1156317"/>
            <a:chExt cx="1431178" cy="1039513"/>
          </a:xfrm>
          <a:solidFill>
            <a:schemeClr val="accent3">
              <a:lumMod val="75000"/>
            </a:schemeClr>
          </a:solidFill>
        </p:grpSpPr>
        <p:grpSp>
          <p:nvGrpSpPr>
            <p:cNvPr id="351" name="Google Shape;351;p7"/>
            <p:cNvGrpSpPr/>
            <p:nvPr/>
          </p:nvGrpSpPr>
          <p:grpSpPr>
            <a:xfrm>
              <a:off x="7672978" y="1156317"/>
              <a:ext cx="412941" cy="436880"/>
              <a:chOff x="243840" y="1676400"/>
              <a:chExt cx="701040" cy="741680"/>
            </a:xfrm>
            <a:grpFill/>
          </p:grpSpPr>
          <p:sp>
            <p:nvSpPr>
              <p:cNvPr id="352" name="Google Shape;352;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3" name="Google Shape;353;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54" name="Google Shape;354;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5" name="Google Shape;355;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6" name="Google Shape;356;p7"/>
          <p:cNvGrpSpPr/>
          <p:nvPr/>
        </p:nvGrpSpPr>
        <p:grpSpPr>
          <a:xfrm>
            <a:off x="5205426" y="2033046"/>
            <a:ext cx="1196375" cy="868968"/>
            <a:chOff x="6878053" y="1156317"/>
            <a:chExt cx="1431178" cy="1039513"/>
          </a:xfrm>
          <a:solidFill>
            <a:schemeClr val="accent3">
              <a:lumMod val="75000"/>
            </a:schemeClr>
          </a:solidFill>
        </p:grpSpPr>
        <p:grpSp>
          <p:nvGrpSpPr>
            <p:cNvPr id="357" name="Google Shape;357;p7"/>
            <p:cNvGrpSpPr/>
            <p:nvPr/>
          </p:nvGrpSpPr>
          <p:grpSpPr>
            <a:xfrm>
              <a:off x="7672978" y="1156317"/>
              <a:ext cx="412941" cy="436880"/>
              <a:chOff x="243840" y="1676400"/>
              <a:chExt cx="701040" cy="741680"/>
            </a:xfrm>
            <a:grpFill/>
          </p:grpSpPr>
          <p:sp>
            <p:nvSpPr>
              <p:cNvPr id="358" name="Google Shape;358;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9" name="Google Shape;359;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0" name="Google Shape;360;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62" name="Google Shape;362;p7"/>
          <p:cNvGrpSpPr/>
          <p:nvPr/>
        </p:nvGrpSpPr>
        <p:grpSpPr>
          <a:xfrm>
            <a:off x="9264345" y="2033046"/>
            <a:ext cx="1196375" cy="868968"/>
            <a:chOff x="6878053" y="1156317"/>
            <a:chExt cx="1431178" cy="1039513"/>
          </a:xfrm>
          <a:solidFill>
            <a:schemeClr val="accent3">
              <a:lumMod val="75000"/>
            </a:schemeClr>
          </a:solidFill>
        </p:grpSpPr>
        <p:grpSp>
          <p:nvGrpSpPr>
            <p:cNvPr id="363" name="Google Shape;363;p7"/>
            <p:cNvGrpSpPr/>
            <p:nvPr/>
          </p:nvGrpSpPr>
          <p:grpSpPr>
            <a:xfrm>
              <a:off x="7672978" y="1156317"/>
              <a:ext cx="412941" cy="436880"/>
              <a:chOff x="243840" y="1676400"/>
              <a:chExt cx="701040" cy="741680"/>
            </a:xfrm>
            <a:grpFill/>
          </p:grpSpPr>
          <p:sp>
            <p:nvSpPr>
              <p:cNvPr id="364" name="Google Shape;364;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5" name="Google Shape;365;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6" name="Google Shape;366;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7" name="Google Shape;367;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TextBox 1">
            <a:extLst>
              <a:ext uri="{FF2B5EF4-FFF2-40B4-BE49-F238E27FC236}">
                <a16:creationId xmlns:a16="http://schemas.microsoft.com/office/drawing/2014/main" id="{C22923FE-D73E-6DF7-8889-C74AA17278ED}"/>
              </a:ext>
            </a:extLst>
          </p:cNvPr>
          <p:cNvSpPr txBox="1"/>
          <p:nvPr/>
        </p:nvSpPr>
        <p:spPr>
          <a:xfrm>
            <a:off x="8181278" y="3272163"/>
            <a:ext cx="336690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Analyser la dynamique </a:t>
            </a:r>
            <a:r>
              <a:rPr lang="en-US" sz="2400" dirty="0">
                <a:solidFill>
                  <a:prstClr val="black"/>
                </a:solidFill>
                <a:latin typeface="Arial" panose="020B0604020202020204" pitchFamily="34" charset="0"/>
                <a:cs typeface="Arial" panose="020B0604020202020204" pitchFamily="34" charset="0"/>
              </a:rPr>
              <a:t>familiale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expliquer le rôle des normes et pratiques sociales dans le renforcement de la famille.</a:t>
            </a:r>
          </a:p>
        </p:txBody>
      </p:sp>
      <p:grpSp>
        <p:nvGrpSpPr>
          <p:cNvPr id="11" name="Group 10">
            <a:extLst>
              <a:ext uri="{FF2B5EF4-FFF2-40B4-BE49-F238E27FC236}">
                <a16:creationId xmlns:a16="http://schemas.microsoft.com/office/drawing/2014/main" id="{A42A6390-3F70-C519-0B06-E2461EA96A12}"/>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F8714838-F4C6-260D-D4DE-74EB47027F3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01AA4918-F5FA-9426-266D-F76EB967B309}"/>
                </a:ext>
              </a:extLst>
            </p:cNvPr>
            <p:cNvGrpSpPr/>
            <p:nvPr/>
          </p:nvGrpSpPr>
          <p:grpSpPr>
            <a:xfrm>
              <a:off x="10737628" y="758745"/>
              <a:ext cx="562136" cy="634675"/>
              <a:chOff x="760175" y="830142"/>
              <a:chExt cx="867619" cy="979579"/>
            </a:xfrm>
          </p:grpSpPr>
          <p:sp>
            <p:nvSpPr>
              <p:cNvPr id="9" name="Rectangle 8">
                <a:extLst>
                  <a:ext uri="{FF2B5EF4-FFF2-40B4-BE49-F238E27FC236}">
                    <a16:creationId xmlns:a16="http://schemas.microsoft.com/office/drawing/2014/main" id="{FC3B03FD-9D7C-CE4F-4D68-20C23E7D6EFF}"/>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a:t>
                </a:r>
              </a:p>
            </p:txBody>
          </p:sp>
          <p:sp>
            <p:nvSpPr>
              <p:cNvPr id="10" name="Rectangle 9">
                <a:extLst>
                  <a:ext uri="{FF2B5EF4-FFF2-40B4-BE49-F238E27FC236}">
                    <a16:creationId xmlns:a16="http://schemas.microsoft.com/office/drawing/2014/main" id="{C75A0BFF-F662-BF8F-DB53-8D6D51694BAD}"/>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488707-E7F3-F93F-6819-B8A10079A33E}"/>
              </a:ext>
            </a:extLst>
          </p:cNvPr>
          <p:cNvSpPr>
            <a:spLocks noGrp="1"/>
          </p:cNvSpPr>
          <p:nvPr>
            <p:ph type="title"/>
          </p:nvPr>
        </p:nvSpPr>
        <p:spPr/>
        <p:txBody>
          <a:bodyPr/>
          <a:lstStyle/>
          <a:p>
            <a:r>
              <a:rPr lang="en-CA" sz="2400" b="1" dirty="0">
                <a:solidFill>
                  <a:schemeClr val="bg1"/>
                </a:solidFill>
                <a:latin typeface="Garamond"/>
              </a:rPr>
              <a:t>SESSION 2</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Définitions et concepts clés </a:t>
            </a:r>
            <a:endParaRPr lang="en-US" dirty="0"/>
          </a:p>
        </p:txBody>
      </p:sp>
    </p:spTree>
    <p:extLst>
      <p:ext uri="{BB962C8B-B14F-4D97-AF65-F5344CB8AC3E}">
        <p14:creationId xmlns:p14="http://schemas.microsoft.com/office/powerpoint/2010/main" val="91046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5D1C-495B-97B3-0212-C9A34750D2F9}"/>
              </a:ext>
            </a:extLst>
          </p:cNvPr>
          <p:cNvSpPr>
            <a:spLocks noGrp="1"/>
          </p:cNvSpPr>
          <p:nvPr>
            <p:ph type="title"/>
          </p:nvPr>
        </p:nvSpPr>
        <p:spPr/>
        <p:txBody>
          <a:bodyPr>
            <a:normAutofit/>
          </a:bodyPr>
          <a:lstStyle/>
          <a:p>
            <a:r>
              <a:rPr lang="en-US" dirty="0"/>
              <a:t>Norme 16</a:t>
            </a:r>
          </a:p>
        </p:txBody>
      </p:sp>
      <p:sp>
        <p:nvSpPr>
          <p:cNvPr id="3" name="TextBox 2">
            <a:extLst>
              <a:ext uri="{FF2B5EF4-FFF2-40B4-BE49-F238E27FC236}">
                <a16:creationId xmlns:a16="http://schemas.microsoft.com/office/drawing/2014/main" id="{1FE07BB5-2252-5E4D-BBD9-DD80DED632EB}"/>
              </a:ext>
            </a:extLst>
          </p:cNvPr>
          <p:cNvSpPr txBox="1"/>
          <p:nvPr/>
        </p:nvSpPr>
        <p:spPr>
          <a:xfrm>
            <a:off x="3892700" y="4699819"/>
            <a:ext cx="74484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 Alliance pour la protection de l'enfance dans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l'action</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humanitaire</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(2019). Normes minimales pour la protection des enfants dans l'action humanitaire</a:t>
            </a:r>
          </a:p>
        </p:txBody>
      </p:sp>
      <p:sp>
        <p:nvSpPr>
          <p:cNvPr id="6" name="Rectangle: Rounded Corners 5">
            <a:extLst>
              <a:ext uri="{FF2B5EF4-FFF2-40B4-BE49-F238E27FC236}">
                <a16:creationId xmlns:a16="http://schemas.microsoft.com/office/drawing/2014/main" id="{B106CD63-82AD-BF1C-528B-D7DC19957D81}"/>
              </a:ext>
            </a:extLst>
          </p:cNvPr>
          <p:cNvSpPr/>
          <p:nvPr/>
        </p:nvSpPr>
        <p:spPr>
          <a:xfrm>
            <a:off x="3263435" y="2118882"/>
            <a:ext cx="8255465" cy="232015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400" b="1" dirty="0">
                <a:solidFill>
                  <a:schemeClr val="tx1"/>
                </a:solidFill>
                <a:latin typeface="Arial" panose="020B0604020202020204" pitchFamily="34" charset="0"/>
                <a:cs typeface="Arial" panose="020B0604020202020204" pitchFamily="34" charset="0"/>
              </a:rPr>
              <a:t>Les environnements familiaux et de soins sont renforcés </a:t>
            </a:r>
            <a:r>
              <a:rPr lang="en-US" sz="2400" dirty="0">
                <a:solidFill>
                  <a:schemeClr val="tx1"/>
                </a:solidFill>
                <a:latin typeface="Arial" panose="020B0604020202020204" pitchFamily="34" charset="0"/>
                <a:cs typeface="Arial" panose="020B0604020202020204" pitchFamily="34" charset="0"/>
              </a:rPr>
              <a:t>afin de promouvoir le développement sain des enfants et de les protéger contre la maltraitance et d'autres effets négatifs de l'adversité.</a:t>
            </a:r>
          </a:p>
        </p:txBody>
      </p:sp>
      <p:pic>
        <p:nvPicPr>
          <p:cNvPr id="7" name="Google Shape;98;p8">
            <a:extLst>
              <a:ext uri="{FF2B5EF4-FFF2-40B4-BE49-F238E27FC236}">
                <a16:creationId xmlns:a16="http://schemas.microsoft.com/office/drawing/2014/main" id="{95B85725-0BA8-1582-A11A-A19D9A55AB9F}"/>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Tree>
    <p:extLst>
      <p:ext uri="{BB962C8B-B14F-4D97-AF65-F5344CB8AC3E}">
        <p14:creationId xmlns:p14="http://schemas.microsoft.com/office/powerpoint/2010/main" val="158038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7006-A386-D952-0225-C090A03C84A0}"/>
              </a:ext>
            </a:extLst>
          </p:cNvPr>
          <p:cNvSpPr>
            <a:spLocks noGrp="1"/>
          </p:cNvSpPr>
          <p:nvPr>
            <p:ph type="title"/>
          </p:nvPr>
        </p:nvSpPr>
        <p:spPr/>
        <p:txBody>
          <a:bodyPr/>
          <a:lstStyle/>
          <a:p>
            <a:r>
              <a:rPr lang="en-US" dirty="0">
                <a:highlight>
                  <a:srgbClr val="FFFF00"/>
                </a:highlight>
              </a:rPr>
              <a:t>Environnements familiaux et de soins</a:t>
            </a:r>
          </a:p>
        </p:txBody>
      </p:sp>
      <p:sp>
        <p:nvSpPr>
          <p:cNvPr id="3" name="Speech Bubble: Rectangle with Corners Rounded 2">
            <a:extLst>
              <a:ext uri="{FF2B5EF4-FFF2-40B4-BE49-F238E27FC236}">
                <a16:creationId xmlns:a16="http://schemas.microsoft.com/office/drawing/2014/main" id="{4D8BD197-63C2-A44E-5C20-FF4524A93FD1}"/>
              </a:ext>
            </a:extLst>
          </p:cNvPr>
          <p:cNvSpPr/>
          <p:nvPr/>
        </p:nvSpPr>
        <p:spPr>
          <a:xfrm>
            <a:off x="1698909" y="1645644"/>
            <a:ext cx="3150255" cy="3231156"/>
          </a:xfrm>
          <a:prstGeom prst="wedgeRoundRectCallout">
            <a:avLst>
              <a:gd name="adj1" fmla="val -26759"/>
              <a:gd name="adj2" fmla="val -5770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Que signifie pour vous le terme "famille" ?</a:t>
            </a:r>
          </a:p>
        </p:txBody>
      </p:sp>
      <p:sp>
        <p:nvSpPr>
          <p:cNvPr id="4" name="Speech Bubble: Rectangle with Corners Rounded 3">
            <a:extLst>
              <a:ext uri="{FF2B5EF4-FFF2-40B4-BE49-F238E27FC236}">
                <a16:creationId xmlns:a16="http://schemas.microsoft.com/office/drawing/2014/main" id="{B911903F-3903-F0D0-FDA9-05070DB7A10F}"/>
              </a:ext>
            </a:extLst>
          </p:cNvPr>
          <p:cNvSpPr/>
          <p:nvPr/>
        </p:nvSpPr>
        <p:spPr>
          <a:xfrm>
            <a:off x="5379793" y="1645644"/>
            <a:ext cx="4365032" cy="3231156"/>
          </a:xfrm>
          <a:prstGeom prst="wedgeRoundRectCallout">
            <a:avLst>
              <a:gd name="adj1" fmla="val -21318"/>
              <a:gd name="adj2" fmla="val 62233"/>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Quels exemples de différents types de familles et d'environnements de soins avez-vous rencontrés dans votre travail ? </a:t>
            </a:r>
          </a:p>
        </p:txBody>
      </p:sp>
      <p:grpSp>
        <p:nvGrpSpPr>
          <p:cNvPr id="5" name="Google Shape;314;p4">
            <a:extLst>
              <a:ext uri="{FF2B5EF4-FFF2-40B4-BE49-F238E27FC236}">
                <a16:creationId xmlns:a16="http://schemas.microsoft.com/office/drawing/2014/main" id="{290E15CD-10C8-FDB6-0FD7-8AD55F9D2A73}"/>
              </a:ext>
            </a:extLst>
          </p:cNvPr>
          <p:cNvGrpSpPr/>
          <p:nvPr/>
        </p:nvGrpSpPr>
        <p:grpSpPr>
          <a:xfrm>
            <a:off x="8103634" y="4169646"/>
            <a:ext cx="2501900" cy="1623811"/>
            <a:chOff x="3400707" y="1772174"/>
            <a:chExt cx="5758105" cy="3737192"/>
          </a:xfrm>
          <a:solidFill>
            <a:schemeClr val="accent3">
              <a:lumMod val="75000"/>
            </a:schemeClr>
          </a:solidFill>
        </p:grpSpPr>
        <p:sp>
          <p:nvSpPr>
            <p:cNvPr id="6" name="Google Shape;315;p4">
              <a:extLst>
                <a:ext uri="{FF2B5EF4-FFF2-40B4-BE49-F238E27FC236}">
                  <a16:creationId xmlns:a16="http://schemas.microsoft.com/office/drawing/2014/main" id="{9586B70B-7FA2-86C9-1B28-936C2817A260}"/>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7" name="Google Shape;316;p4">
              <a:extLst>
                <a:ext uri="{FF2B5EF4-FFF2-40B4-BE49-F238E27FC236}">
                  <a16:creationId xmlns:a16="http://schemas.microsoft.com/office/drawing/2014/main" id="{CC6770D2-9779-280D-7D18-67324E2A2411}"/>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8" name="Google Shape;317;p4">
              <a:extLst>
                <a:ext uri="{FF2B5EF4-FFF2-40B4-BE49-F238E27FC236}">
                  <a16:creationId xmlns:a16="http://schemas.microsoft.com/office/drawing/2014/main" id="{6656D584-36A0-C8EF-36E7-578BB8C35300}"/>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318;p4">
              <a:extLst>
                <a:ext uri="{FF2B5EF4-FFF2-40B4-BE49-F238E27FC236}">
                  <a16:creationId xmlns:a16="http://schemas.microsoft.com/office/drawing/2014/main" id="{A053C8D2-0A71-91CA-8799-702D2144737A}"/>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19;p4">
              <a:extLst>
                <a:ext uri="{FF2B5EF4-FFF2-40B4-BE49-F238E27FC236}">
                  <a16:creationId xmlns:a16="http://schemas.microsoft.com/office/drawing/2014/main" id="{F39BDEAA-A707-AC5C-578C-5235185F3C88}"/>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1" name="Google Shape;320;p4">
              <a:extLst>
                <a:ext uri="{FF2B5EF4-FFF2-40B4-BE49-F238E27FC236}">
                  <a16:creationId xmlns:a16="http://schemas.microsoft.com/office/drawing/2014/main" id="{E7D915B2-8326-4CD7-90E9-B51E0EE7C371}"/>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2" name="Google Shape;321;p4">
              <a:extLst>
                <a:ext uri="{FF2B5EF4-FFF2-40B4-BE49-F238E27FC236}">
                  <a16:creationId xmlns:a16="http://schemas.microsoft.com/office/drawing/2014/main" id="{B6C59DAD-48B5-00F5-5086-407F75D659D9}"/>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3" name="Google Shape;322;p4">
              <a:extLst>
                <a:ext uri="{FF2B5EF4-FFF2-40B4-BE49-F238E27FC236}">
                  <a16:creationId xmlns:a16="http://schemas.microsoft.com/office/drawing/2014/main" id="{786A879A-EF7D-8FE4-BCE9-BEE080CCCF4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24801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2">
            <a:extLst>
              <a:ext uri="{FF2B5EF4-FFF2-40B4-BE49-F238E27FC236}">
                <a16:creationId xmlns:a16="http://schemas.microsoft.com/office/drawing/2014/main" id="{DF8F53C9-D366-0A2B-0BE1-3169FF745676}"/>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122864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FD7C-5D21-7FB1-69AB-6DBB4A51501B}"/>
              </a:ext>
            </a:extLst>
          </p:cNvPr>
          <p:cNvSpPr>
            <a:spLocks noGrp="1"/>
          </p:cNvSpPr>
          <p:nvPr>
            <p:ph type="title"/>
          </p:nvPr>
        </p:nvSpPr>
        <p:spPr/>
        <p:txBody>
          <a:bodyPr/>
          <a:lstStyle/>
          <a:p>
            <a:r>
              <a:rPr lang="en-US" dirty="0"/>
              <a:t>Environnement des soins </a:t>
            </a:r>
          </a:p>
        </p:txBody>
      </p:sp>
      <p:sp>
        <p:nvSpPr>
          <p:cNvPr id="3" name="TextBox 2">
            <a:extLst>
              <a:ext uri="{FF2B5EF4-FFF2-40B4-BE49-F238E27FC236}">
                <a16:creationId xmlns:a16="http://schemas.microsoft.com/office/drawing/2014/main" id="{BC10CCF2-78A0-52BB-C425-009EBA0FD2AD}"/>
              </a:ext>
            </a:extLst>
          </p:cNvPr>
          <p:cNvSpPr txBox="1"/>
          <p:nvPr/>
        </p:nvSpPr>
        <p:spPr>
          <a:xfrm>
            <a:off x="3892700" y="5277849"/>
            <a:ext cx="74484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 Alliance pour la protection de l'enfance dans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l'action</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(2019). Normes minimales pour la protection des enfants dans l'action humanitaire</a:t>
            </a:r>
          </a:p>
        </p:txBody>
      </p:sp>
      <p:sp>
        <p:nvSpPr>
          <p:cNvPr id="4" name="Rectangle: Rounded Corners 3">
            <a:extLst>
              <a:ext uri="{FF2B5EF4-FFF2-40B4-BE49-F238E27FC236}">
                <a16:creationId xmlns:a16="http://schemas.microsoft.com/office/drawing/2014/main" id="{3AD3F965-F567-9D06-B250-C903458B50C0}"/>
              </a:ext>
            </a:extLst>
          </p:cNvPr>
          <p:cNvSpPr/>
          <p:nvPr/>
        </p:nvSpPr>
        <p:spPr>
          <a:xfrm>
            <a:off x="3263435" y="1985147"/>
            <a:ext cx="8255465" cy="62206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400" b="1" dirty="0">
                <a:solidFill>
                  <a:schemeClr val="tx1"/>
                </a:solidFill>
                <a:latin typeface="Arial" panose="020B0604020202020204" pitchFamily="34" charset="0"/>
                <a:cs typeface="Arial" panose="020B0604020202020204" pitchFamily="34" charset="0"/>
              </a:rPr>
              <a:t>STANDARD 16</a:t>
            </a:r>
          </a:p>
        </p:txBody>
      </p:sp>
      <p:pic>
        <p:nvPicPr>
          <p:cNvPr id="10" name="Google Shape;98;p8">
            <a:extLst>
              <a:ext uri="{FF2B5EF4-FFF2-40B4-BE49-F238E27FC236}">
                <a16:creationId xmlns:a16="http://schemas.microsoft.com/office/drawing/2014/main" id="{CF1911A8-47A1-059F-61BD-D9786FF4B482}"/>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01943902-BC59-89B8-08E6-B5A185A98E93}"/>
              </a:ext>
            </a:extLst>
          </p:cNvPr>
          <p:cNvSpPr txBox="1"/>
          <p:nvPr/>
        </p:nvSpPr>
        <p:spPr>
          <a:xfrm>
            <a:off x="3892700" y="2871533"/>
            <a:ext cx="7448400" cy="1938992"/>
          </a:xfrm>
          <a:prstGeom prst="rect">
            <a:avLst/>
          </a:prstGeom>
          <a:noFill/>
        </p:spPr>
        <p:txBody>
          <a:bodyPr wrap="square">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Le "milieu de prise en charge" est le cadre de vie physique et humain unique et direct de l'enfant. La prise en charge comprend à la fois les arrangements formels et légaux et les arrangements informels dans lesquels la personne qui s'occupe de l'enfant n'a pas de responsabilité légale. </a:t>
            </a:r>
          </a:p>
        </p:txBody>
      </p:sp>
    </p:spTree>
    <p:extLst>
      <p:ext uri="{BB962C8B-B14F-4D97-AF65-F5344CB8AC3E}">
        <p14:creationId xmlns:p14="http://schemas.microsoft.com/office/powerpoint/2010/main" val="150524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7D4D-FA25-137C-7139-D6E6F71D333B}"/>
              </a:ext>
            </a:extLst>
          </p:cNvPr>
          <p:cNvSpPr>
            <a:spLocks noGrp="1"/>
          </p:cNvSpPr>
          <p:nvPr>
            <p:ph type="title"/>
          </p:nvPr>
        </p:nvSpPr>
        <p:spPr/>
        <p:txBody>
          <a:bodyPr/>
          <a:lstStyle/>
          <a:p>
            <a:r>
              <a:rPr lang="en-US" dirty="0"/>
              <a:t>Aidant immédiat</a:t>
            </a:r>
          </a:p>
        </p:txBody>
      </p:sp>
      <p:sp>
        <p:nvSpPr>
          <p:cNvPr id="8" name="TextBox 7">
            <a:extLst>
              <a:ext uri="{FF2B5EF4-FFF2-40B4-BE49-F238E27FC236}">
                <a16:creationId xmlns:a16="http://schemas.microsoft.com/office/drawing/2014/main" id="{B2695BFA-9908-B583-EE32-9454691A9265}"/>
              </a:ext>
            </a:extLst>
          </p:cNvPr>
          <p:cNvSpPr txBox="1"/>
          <p:nvPr/>
        </p:nvSpPr>
        <p:spPr>
          <a:xfrm>
            <a:off x="3892700" y="4797642"/>
            <a:ext cx="74484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 Alliance pour la protection de l'enfance dans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l'action</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(2019). Normes minimales pour la protection des enfants dans l'action humanitaire</a:t>
            </a:r>
          </a:p>
        </p:txBody>
      </p:sp>
      <p:sp>
        <p:nvSpPr>
          <p:cNvPr id="9" name="Rectangle: Rounded Corners 8">
            <a:extLst>
              <a:ext uri="{FF2B5EF4-FFF2-40B4-BE49-F238E27FC236}">
                <a16:creationId xmlns:a16="http://schemas.microsoft.com/office/drawing/2014/main" id="{D5EBE824-2864-B35B-A014-16A075208935}"/>
              </a:ext>
            </a:extLst>
          </p:cNvPr>
          <p:cNvSpPr/>
          <p:nvPr/>
        </p:nvSpPr>
        <p:spPr>
          <a:xfrm>
            <a:off x="3263435" y="2062901"/>
            <a:ext cx="8255465" cy="62206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400" b="1" dirty="0">
                <a:solidFill>
                  <a:schemeClr val="tx1"/>
                </a:solidFill>
                <a:latin typeface="Arial" panose="020B0604020202020204" pitchFamily="34" charset="0"/>
                <a:cs typeface="Arial" panose="020B0604020202020204" pitchFamily="34" charset="0"/>
              </a:rPr>
              <a:t>STANDARD 16</a:t>
            </a:r>
          </a:p>
        </p:txBody>
      </p:sp>
      <p:pic>
        <p:nvPicPr>
          <p:cNvPr id="10" name="Google Shape;98;p8">
            <a:extLst>
              <a:ext uri="{FF2B5EF4-FFF2-40B4-BE49-F238E27FC236}">
                <a16:creationId xmlns:a16="http://schemas.microsoft.com/office/drawing/2014/main" id="{350AC019-3ED0-A818-E136-A250546BB216}"/>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DE8A5A8D-14B8-108C-988E-1CE55106539E}"/>
              </a:ext>
            </a:extLst>
          </p:cNvPr>
          <p:cNvSpPr txBox="1"/>
          <p:nvPr/>
        </p:nvSpPr>
        <p:spPr>
          <a:xfrm>
            <a:off x="3892700" y="2949287"/>
            <a:ext cx="7448400" cy="1569660"/>
          </a:xfrm>
          <a:prstGeom prst="rect">
            <a:avLst/>
          </a:prstGeom>
          <a:noFill/>
        </p:spPr>
        <p:txBody>
          <a:bodyPr wrap="square">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Un aidant immédiat est une personne avec laquelle l'enfant vit et qui s'occupe de lui au quotidien. Il peut s'agir de la mère, du père, d'un autre membre de la famille ou même d'une personne non apparentée.</a:t>
            </a:r>
          </a:p>
        </p:txBody>
      </p:sp>
    </p:spTree>
    <p:extLst>
      <p:ext uri="{BB962C8B-B14F-4D97-AF65-F5344CB8AC3E}">
        <p14:creationId xmlns:p14="http://schemas.microsoft.com/office/powerpoint/2010/main" val="108601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45"/>
        <p:cNvGrpSpPr/>
        <p:nvPr/>
      </p:nvGrpSpPr>
      <p:grpSpPr>
        <a:xfrm>
          <a:off x="0" y="0"/>
          <a:ext cx="0" cy="0"/>
          <a:chOff x="0" y="0"/>
          <a:chExt cx="0" cy="0"/>
        </a:xfrm>
      </p:grpSpPr>
      <p:sp>
        <p:nvSpPr>
          <p:cNvPr id="247" name="Google Shape;247;p2"/>
          <p:cNvSpPr txBox="1"/>
          <p:nvPr/>
        </p:nvSpPr>
        <p:spPr>
          <a:xfrm>
            <a:off x="1817077" y="3136612"/>
            <a:ext cx="855784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dirty="0">
                <a:solidFill>
                  <a:schemeClr val="lt1"/>
                </a:solidFill>
                <a:latin typeface="Arial"/>
                <a:ea typeface="Arial"/>
                <a:cs typeface="Arial"/>
                <a:sym typeface="Arial"/>
              </a:rPr>
              <a:t> </a:t>
            </a:r>
            <a:endParaRPr sz="4800" b="1" dirty="0">
              <a:solidFill>
                <a:schemeClr val="lt1"/>
              </a:solidFill>
              <a:latin typeface="Arial"/>
              <a:ea typeface="Arial"/>
              <a:cs typeface="Arial"/>
              <a:sym typeface="Arial"/>
            </a:endParaRPr>
          </a:p>
        </p:txBody>
      </p:sp>
      <p:sp>
        <p:nvSpPr>
          <p:cNvPr id="2" name="Title 72">
            <a:extLst>
              <a:ext uri="{FF2B5EF4-FFF2-40B4-BE49-F238E27FC236}">
                <a16:creationId xmlns:a16="http://schemas.microsoft.com/office/drawing/2014/main" id="{81E8A4BE-B298-2DD3-2BA3-79D3D8D0B6D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Conseils de facilitation</a:t>
            </a:r>
            <a:endParaRPr lang="en-CA" sz="5400" b="1" dirty="0">
              <a:solidFill>
                <a:schemeClr val="bg1">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673B-84C4-B7B7-DD29-6BE2A51D0A9E}"/>
              </a:ext>
            </a:extLst>
          </p:cNvPr>
          <p:cNvSpPr>
            <a:spLocks noGrp="1"/>
          </p:cNvSpPr>
          <p:nvPr>
            <p:ph type="title"/>
          </p:nvPr>
        </p:nvSpPr>
        <p:spPr>
          <a:xfrm>
            <a:off x="0" y="120516"/>
            <a:ext cx="12192000" cy="868968"/>
          </a:xfrm>
        </p:spPr>
        <p:txBody>
          <a:bodyPr>
            <a:noAutofit/>
          </a:bodyPr>
          <a:lstStyle/>
          <a:p>
            <a:r>
              <a:rPr lang="en-US" sz="2600" dirty="0"/>
              <a:t>La famille dans la Convention des Nations Unies sur les droits de l'enfant (1989)</a:t>
            </a:r>
          </a:p>
        </p:txBody>
      </p:sp>
      <p:sp>
        <p:nvSpPr>
          <p:cNvPr id="3" name="Rectangle 2">
            <a:extLst>
              <a:ext uri="{FF2B5EF4-FFF2-40B4-BE49-F238E27FC236}">
                <a16:creationId xmlns:a16="http://schemas.microsoft.com/office/drawing/2014/main" id="{DEF177DA-0DA5-CBC3-562D-2B034444D131}"/>
              </a:ext>
            </a:extLst>
          </p:cNvPr>
          <p:cNvSpPr/>
          <p:nvPr/>
        </p:nvSpPr>
        <p:spPr>
          <a:xfrm>
            <a:off x="3468413" y="3488253"/>
            <a:ext cx="4310677" cy="62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3">
                    <a:lumMod val="75000"/>
                  </a:schemeClr>
                </a:solidFill>
                <a:latin typeface="Arial" panose="020B0604020202020204" pitchFamily="34" charset="0"/>
                <a:cs typeface="Arial" panose="020B0604020202020204" pitchFamily="34" charset="0"/>
              </a:rPr>
              <a:t>ARTICLES 7, 8, 9</a:t>
            </a:r>
          </a:p>
        </p:txBody>
      </p:sp>
      <p:sp>
        <p:nvSpPr>
          <p:cNvPr id="5" name="TextBox 4">
            <a:extLst>
              <a:ext uri="{FF2B5EF4-FFF2-40B4-BE49-F238E27FC236}">
                <a16:creationId xmlns:a16="http://schemas.microsoft.com/office/drawing/2014/main" id="{D21DAB87-5C98-D236-BC13-7525FB9AF113}"/>
              </a:ext>
            </a:extLst>
          </p:cNvPr>
          <p:cNvSpPr txBox="1"/>
          <p:nvPr/>
        </p:nvSpPr>
        <p:spPr>
          <a:xfrm>
            <a:off x="3468413" y="4164414"/>
            <a:ext cx="4310677" cy="1631216"/>
          </a:xfrm>
          <a:prstGeom prst="rect">
            <a:avLst/>
          </a:prstGeom>
          <a:noFill/>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L'enfant a </a:t>
            </a:r>
            <a:r>
              <a:rPr lang="en-US" sz="2000" b="1" dirty="0">
                <a:latin typeface="Arial" panose="020B0604020202020204" pitchFamily="34" charset="0"/>
                <a:ea typeface="Calibri" panose="020F0502020204030204" pitchFamily="34" charset="0"/>
                <a:cs typeface="Arial" panose="020B0604020202020204" pitchFamily="34" charset="0"/>
              </a:rPr>
              <a:t>le droit d'être pris en charge par ses parents et de ne pas être séparé </a:t>
            </a:r>
            <a:r>
              <a:rPr lang="en-US" sz="2000" dirty="0">
                <a:latin typeface="Arial" panose="020B0604020202020204" pitchFamily="34" charset="0"/>
                <a:ea typeface="Calibri" panose="020F0502020204030204" pitchFamily="34" charset="0"/>
                <a:cs typeface="Arial" panose="020B0604020202020204" pitchFamily="34" charset="0"/>
              </a:rPr>
              <a:t>de sa famille, sauf si cela est dans son intérêt supérieur. </a:t>
            </a:r>
          </a:p>
        </p:txBody>
      </p:sp>
      <p:sp>
        <p:nvSpPr>
          <p:cNvPr id="10" name="Rectangle 9">
            <a:extLst>
              <a:ext uri="{FF2B5EF4-FFF2-40B4-BE49-F238E27FC236}">
                <a16:creationId xmlns:a16="http://schemas.microsoft.com/office/drawing/2014/main" id="{092FFA66-AB83-987E-898E-E439E47F775D}"/>
              </a:ext>
            </a:extLst>
          </p:cNvPr>
          <p:cNvSpPr/>
          <p:nvPr/>
        </p:nvSpPr>
        <p:spPr>
          <a:xfrm>
            <a:off x="3468413" y="1673877"/>
            <a:ext cx="4310677" cy="62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3">
                    <a:lumMod val="75000"/>
                  </a:schemeClr>
                </a:solidFill>
                <a:latin typeface="Arial" panose="020B0604020202020204" pitchFamily="34" charset="0"/>
                <a:cs typeface="Arial" panose="020B0604020202020204" pitchFamily="34" charset="0"/>
              </a:rPr>
              <a:t>ARTICLES 18</a:t>
            </a:r>
          </a:p>
        </p:txBody>
      </p:sp>
      <p:sp>
        <p:nvSpPr>
          <p:cNvPr id="11" name="TextBox 10">
            <a:extLst>
              <a:ext uri="{FF2B5EF4-FFF2-40B4-BE49-F238E27FC236}">
                <a16:creationId xmlns:a16="http://schemas.microsoft.com/office/drawing/2014/main" id="{ED6E4262-39D0-E310-E50C-4FD8745C5190}"/>
              </a:ext>
            </a:extLst>
          </p:cNvPr>
          <p:cNvSpPr txBox="1"/>
          <p:nvPr/>
        </p:nvSpPr>
        <p:spPr>
          <a:xfrm>
            <a:off x="3468413" y="2350038"/>
            <a:ext cx="4310677" cy="1015663"/>
          </a:xfrm>
          <a:prstGeom prst="rect">
            <a:avLst/>
          </a:prstGeom>
          <a:noFill/>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La </a:t>
            </a:r>
            <a:r>
              <a:rPr lang="en-US" sz="2000" b="1" dirty="0">
                <a:latin typeface="Arial" panose="020B0604020202020204" pitchFamily="34" charset="0"/>
                <a:ea typeface="Calibri" panose="020F0502020204030204" pitchFamily="34" charset="0"/>
                <a:cs typeface="Arial" panose="020B0604020202020204" pitchFamily="34" charset="0"/>
              </a:rPr>
              <a:t>responsabilité première de l'éducation et du développement d'un enfant incombe aux deux parents </a:t>
            </a:r>
          </a:p>
        </p:txBody>
      </p:sp>
      <p:sp>
        <p:nvSpPr>
          <p:cNvPr id="12" name="Rectangle 11">
            <a:extLst>
              <a:ext uri="{FF2B5EF4-FFF2-40B4-BE49-F238E27FC236}">
                <a16:creationId xmlns:a16="http://schemas.microsoft.com/office/drawing/2014/main" id="{0AA1143C-20A4-1695-7368-5BB834C8A318}"/>
              </a:ext>
            </a:extLst>
          </p:cNvPr>
          <p:cNvSpPr/>
          <p:nvPr/>
        </p:nvSpPr>
        <p:spPr>
          <a:xfrm>
            <a:off x="8222350" y="1673877"/>
            <a:ext cx="3002422" cy="62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3">
                    <a:lumMod val="75000"/>
                  </a:schemeClr>
                </a:solidFill>
                <a:latin typeface="Arial" panose="020B0604020202020204" pitchFamily="34" charset="0"/>
                <a:cs typeface="Arial" panose="020B0604020202020204" pitchFamily="34" charset="0"/>
              </a:rPr>
              <a:t>ARTICLES 27</a:t>
            </a:r>
          </a:p>
        </p:txBody>
      </p:sp>
      <p:sp>
        <p:nvSpPr>
          <p:cNvPr id="13" name="TextBox 12">
            <a:extLst>
              <a:ext uri="{FF2B5EF4-FFF2-40B4-BE49-F238E27FC236}">
                <a16:creationId xmlns:a16="http://schemas.microsoft.com/office/drawing/2014/main" id="{4ED23992-18BD-1109-DDFA-81BDAB395A11}"/>
              </a:ext>
            </a:extLst>
          </p:cNvPr>
          <p:cNvSpPr txBox="1"/>
          <p:nvPr/>
        </p:nvSpPr>
        <p:spPr>
          <a:xfrm>
            <a:off x="8229041" y="2350038"/>
            <a:ext cx="3207650" cy="3170099"/>
          </a:xfrm>
          <a:prstGeom prst="rect">
            <a:avLst/>
          </a:prstGeom>
          <a:noFill/>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Les parents ou les tuteurs légaux sont également </a:t>
            </a:r>
            <a:r>
              <a:rPr lang="en-US" sz="2000" b="1" dirty="0">
                <a:latin typeface="Arial" panose="020B0604020202020204" pitchFamily="34" charset="0"/>
                <a:ea typeface="Calibri" panose="020F0502020204030204" pitchFamily="34" charset="0"/>
                <a:cs typeface="Arial" panose="020B0604020202020204" pitchFamily="34" charset="0"/>
              </a:rPr>
              <a:t>tenus d'assurer des conditions de vie adéquates pour le développement physique, mental, spirituel, moral et social de l'enfant, </a:t>
            </a:r>
            <a:r>
              <a:rPr lang="en-US" sz="2000" dirty="0">
                <a:latin typeface="Arial" panose="020B0604020202020204" pitchFamily="34" charset="0"/>
                <a:ea typeface="Calibri" panose="020F0502020204030204" pitchFamily="34" charset="0"/>
                <a:cs typeface="Arial" panose="020B0604020202020204" pitchFamily="34" charset="0"/>
              </a:rPr>
              <a:t>dans la mesure de leurs possibilités et de leurs moyens financiers.</a:t>
            </a:r>
          </a:p>
        </p:txBody>
      </p:sp>
      <p:grpSp>
        <p:nvGrpSpPr>
          <p:cNvPr id="21" name="Group 20">
            <a:extLst>
              <a:ext uri="{FF2B5EF4-FFF2-40B4-BE49-F238E27FC236}">
                <a16:creationId xmlns:a16="http://schemas.microsoft.com/office/drawing/2014/main" id="{EE468AE3-5041-B53B-4C00-42CC389D88C4}"/>
              </a:ext>
            </a:extLst>
          </p:cNvPr>
          <p:cNvGrpSpPr/>
          <p:nvPr/>
        </p:nvGrpSpPr>
        <p:grpSpPr>
          <a:xfrm>
            <a:off x="973919" y="2295946"/>
            <a:ext cx="1715991" cy="2154134"/>
            <a:chOff x="8491541" y="2210403"/>
            <a:chExt cx="931751" cy="1132717"/>
          </a:xfrm>
        </p:grpSpPr>
        <p:sp>
          <p:nvSpPr>
            <p:cNvPr id="22" name="Rectangle: Single Corner Snipped 21">
              <a:extLst>
                <a:ext uri="{FF2B5EF4-FFF2-40B4-BE49-F238E27FC236}">
                  <a16:creationId xmlns:a16="http://schemas.microsoft.com/office/drawing/2014/main" id="{0C4B82F9-4D76-96E5-0858-48FA473D5FF3}"/>
                </a:ext>
              </a:extLst>
            </p:cNvPr>
            <p:cNvSpPr/>
            <p:nvPr/>
          </p:nvSpPr>
          <p:spPr>
            <a:xfrm>
              <a:off x="8491541" y="2210403"/>
              <a:ext cx="775317" cy="940071"/>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Single Corner Snipped 22">
              <a:extLst>
                <a:ext uri="{FF2B5EF4-FFF2-40B4-BE49-F238E27FC236}">
                  <a16:creationId xmlns:a16="http://schemas.microsoft.com/office/drawing/2014/main" id="{73271AE1-71B6-46F0-DC6A-DC8D1F387283}"/>
                </a:ext>
              </a:extLst>
            </p:cNvPr>
            <p:cNvSpPr/>
            <p:nvPr/>
          </p:nvSpPr>
          <p:spPr>
            <a:xfrm rot="582585">
              <a:off x="8647975" y="2403049"/>
              <a:ext cx="775317" cy="940071"/>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CNUDE</a:t>
              </a:r>
            </a:p>
          </p:txBody>
        </p:sp>
      </p:grpSp>
    </p:spTree>
    <p:extLst>
      <p:ext uri="{BB962C8B-B14F-4D97-AF65-F5344CB8AC3E}">
        <p14:creationId xmlns:p14="http://schemas.microsoft.com/office/powerpoint/2010/main" val="130275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6424018C-6A47-681E-96C5-0C7DB7615EA4}"/>
              </a:ext>
            </a:extLst>
          </p:cNvPr>
          <p:cNvSpPr/>
          <p:nvPr/>
        </p:nvSpPr>
        <p:spPr>
          <a:xfrm>
            <a:off x="589935" y="2437433"/>
            <a:ext cx="11119719" cy="56984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Continuum de soins</a:t>
            </a:r>
            <a:endParaRPr lang="en-US" sz="1400" b="1"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18EDF4B-E1A0-60A8-123C-CFFF32721596}"/>
              </a:ext>
            </a:extLst>
          </p:cNvPr>
          <p:cNvSpPr>
            <a:spLocks noGrp="1"/>
          </p:cNvSpPr>
          <p:nvPr>
            <p:ph type="title"/>
          </p:nvPr>
        </p:nvSpPr>
        <p:spPr>
          <a:xfrm>
            <a:off x="482346" y="120516"/>
            <a:ext cx="11227308" cy="868968"/>
          </a:xfrm>
        </p:spPr>
        <p:txBody>
          <a:bodyPr>
            <a:noAutofit/>
          </a:bodyPr>
          <a:lstStyle/>
          <a:p>
            <a:r>
              <a:rPr lang="en-US" sz="2800" dirty="0"/>
              <a:t>Lignes directrices des Nations unies pour la protection de remplacement des enfants (2009)</a:t>
            </a:r>
          </a:p>
        </p:txBody>
      </p:sp>
      <p:sp>
        <p:nvSpPr>
          <p:cNvPr id="5" name="TextBox 4">
            <a:extLst>
              <a:ext uri="{FF2B5EF4-FFF2-40B4-BE49-F238E27FC236}">
                <a16:creationId xmlns:a16="http://schemas.microsoft.com/office/drawing/2014/main" id="{678D23CF-9AA9-1A55-CFD3-027D5CF7A9BA}"/>
              </a:ext>
            </a:extLst>
          </p:cNvPr>
          <p:cNvSpPr txBox="1"/>
          <p:nvPr/>
        </p:nvSpPr>
        <p:spPr>
          <a:xfrm>
            <a:off x="857504" y="3319706"/>
            <a:ext cx="1491679" cy="193899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Contrôler la sécurité et le bien-être des enfants au sein des familles</a:t>
            </a:r>
          </a:p>
        </p:txBody>
      </p:sp>
      <p:sp>
        <p:nvSpPr>
          <p:cNvPr id="6" name="TextBox 5">
            <a:extLst>
              <a:ext uri="{FF2B5EF4-FFF2-40B4-BE49-F238E27FC236}">
                <a16:creationId xmlns:a16="http://schemas.microsoft.com/office/drawing/2014/main" id="{D0DA9409-7C2D-40E1-7656-EE3102556685}"/>
              </a:ext>
            </a:extLst>
          </p:cNvPr>
          <p:cNvSpPr txBox="1"/>
          <p:nvPr/>
        </p:nvSpPr>
        <p:spPr>
          <a:xfrm>
            <a:off x="2569812" y="3319706"/>
            <a:ext cx="1491679"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Prévenir la séparation des familles</a:t>
            </a:r>
          </a:p>
        </p:txBody>
      </p:sp>
      <p:sp>
        <p:nvSpPr>
          <p:cNvPr id="7" name="TextBox 6">
            <a:extLst>
              <a:ext uri="{FF2B5EF4-FFF2-40B4-BE49-F238E27FC236}">
                <a16:creationId xmlns:a16="http://schemas.microsoft.com/office/drawing/2014/main" id="{27105615-C96D-1066-C5E4-14C010BFCBA0}"/>
              </a:ext>
            </a:extLst>
          </p:cNvPr>
          <p:cNvSpPr txBox="1"/>
          <p:nvPr/>
        </p:nvSpPr>
        <p:spPr>
          <a:xfrm>
            <a:off x="4282120" y="3319706"/>
            <a:ext cx="1491679" cy="163121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Soutenir les parents dans la prise en charge de leurs enfants</a:t>
            </a:r>
          </a:p>
        </p:txBody>
      </p:sp>
      <p:sp>
        <p:nvSpPr>
          <p:cNvPr id="8" name="TextBox 7">
            <a:extLst>
              <a:ext uri="{FF2B5EF4-FFF2-40B4-BE49-F238E27FC236}">
                <a16:creationId xmlns:a16="http://schemas.microsoft.com/office/drawing/2014/main" id="{830310BA-6586-2A00-02C4-642F63843609}"/>
              </a:ext>
            </a:extLst>
          </p:cNvPr>
          <p:cNvSpPr txBox="1"/>
          <p:nvPr/>
        </p:nvSpPr>
        <p:spPr>
          <a:xfrm>
            <a:off x="5773799" y="3319706"/>
            <a:ext cx="1932937" cy="163121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L'orientation des enfants vers une protection de remplacement</a:t>
            </a:r>
          </a:p>
        </p:txBody>
      </p:sp>
      <p:sp>
        <p:nvSpPr>
          <p:cNvPr id="9" name="TextBox 8">
            <a:extLst>
              <a:ext uri="{FF2B5EF4-FFF2-40B4-BE49-F238E27FC236}">
                <a16:creationId xmlns:a16="http://schemas.microsoft.com/office/drawing/2014/main" id="{5BDBE158-3700-9723-B48A-719B4F3A9340}"/>
              </a:ext>
            </a:extLst>
          </p:cNvPr>
          <p:cNvSpPr txBox="1"/>
          <p:nvPr/>
        </p:nvSpPr>
        <p:spPr>
          <a:xfrm>
            <a:off x="7706736" y="3319706"/>
            <a:ext cx="1491679"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Normes de qualité des soins</a:t>
            </a:r>
          </a:p>
        </p:txBody>
      </p:sp>
      <p:sp>
        <p:nvSpPr>
          <p:cNvPr id="10" name="TextBox 9">
            <a:extLst>
              <a:ext uri="{FF2B5EF4-FFF2-40B4-BE49-F238E27FC236}">
                <a16:creationId xmlns:a16="http://schemas.microsoft.com/office/drawing/2014/main" id="{0A33215F-4551-1E92-F442-72874809E8C7}"/>
              </a:ext>
            </a:extLst>
          </p:cNvPr>
          <p:cNvSpPr txBox="1"/>
          <p:nvPr/>
        </p:nvSpPr>
        <p:spPr>
          <a:xfrm>
            <a:off x="9398000" y="3319706"/>
            <a:ext cx="1768500"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Réintégration familiale</a:t>
            </a:r>
          </a:p>
        </p:txBody>
      </p:sp>
      <p:sp>
        <p:nvSpPr>
          <p:cNvPr id="12" name="Google Shape;256;p19">
            <a:extLst>
              <a:ext uri="{FF2B5EF4-FFF2-40B4-BE49-F238E27FC236}">
                <a16:creationId xmlns:a16="http://schemas.microsoft.com/office/drawing/2014/main" id="{2FC5B3C6-10C4-23FF-15D4-18CC945491A4}"/>
              </a:ext>
            </a:extLst>
          </p:cNvPr>
          <p:cNvSpPr/>
          <p:nvPr/>
        </p:nvSpPr>
        <p:spPr>
          <a:xfrm>
            <a:off x="2636244" y="4643145"/>
            <a:ext cx="307777" cy="307777"/>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grpSp>
        <p:nvGrpSpPr>
          <p:cNvPr id="13" name="Group 12">
            <a:extLst>
              <a:ext uri="{FF2B5EF4-FFF2-40B4-BE49-F238E27FC236}">
                <a16:creationId xmlns:a16="http://schemas.microsoft.com/office/drawing/2014/main" id="{A0543714-A232-E9FE-DDD2-E3E12C43344B}"/>
              </a:ext>
            </a:extLst>
          </p:cNvPr>
          <p:cNvGrpSpPr/>
          <p:nvPr/>
        </p:nvGrpSpPr>
        <p:grpSpPr>
          <a:xfrm>
            <a:off x="10229850" y="1646949"/>
            <a:ext cx="936650" cy="1257134"/>
            <a:chOff x="5438539" y="7646118"/>
            <a:chExt cx="814830" cy="1093633"/>
          </a:xfrm>
          <a:solidFill>
            <a:schemeClr val="accent3">
              <a:lumMod val="75000"/>
            </a:schemeClr>
          </a:solidFill>
        </p:grpSpPr>
        <p:sp>
          <p:nvSpPr>
            <p:cNvPr id="14" name="Round Same Side Corner Rectangle 21">
              <a:extLst>
                <a:ext uri="{FF2B5EF4-FFF2-40B4-BE49-F238E27FC236}">
                  <a16:creationId xmlns:a16="http://schemas.microsoft.com/office/drawing/2014/main" id="{DF40CFAE-6B1C-EF81-2C14-DE3D965D96D7}"/>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FDB2D2B-2456-0EDA-41BF-5AE63C0A8AC2}"/>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Same Side Corner Rectangle 23">
              <a:extLst>
                <a:ext uri="{FF2B5EF4-FFF2-40B4-BE49-F238E27FC236}">
                  <a16:creationId xmlns:a16="http://schemas.microsoft.com/office/drawing/2014/main" id="{7B5C40C6-3CFF-B211-4B07-178AB16C834A}"/>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E5E5967-88F3-CA15-2D23-427675078C18}"/>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 Same Side Corner Rectangle 25">
              <a:extLst>
                <a:ext uri="{FF2B5EF4-FFF2-40B4-BE49-F238E27FC236}">
                  <a16:creationId xmlns:a16="http://schemas.microsoft.com/office/drawing/2014/main" id="{C4F0D059-E397-14EF-2916-1DAE0D36FC98}"/>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Same Side Corner Rectangle 26">
              <a:extLst>
                <a:ext uri="{FF2B5EF4-FFF2-40B4-BE49-F238E27FC236}">
                  <a16:creationId xmlns:a16="http://schemas.microsoft.com/office/drawing/2014/main" id="{6ED08D55-C5D6-8ECD-7F5D-129C9994BFFF}"/>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4274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otes with solid fill">
            <a:extLst>
              <a:ext uri="{FF2B5EF4-FFF2-40B4-BE49-F238E27FC236}">
                <a16:creationId xmlns:a16="http://schemas.microsoft.com/office/drawing/2014/main" id="{740391E3-5769-D6D2-F01F-26AF75DB75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4528" y="1332057"/>
            <a:ext cx="1977274" cy="1977274"/>
          </a:xfrm>
          <a:prstGeom prst="rect">
            <a:avLst/>
          </a:prstGeom>
        </p:spPr>
      </p:pic>
      <p:pic>
        <p:nvPicPr>
          <p:cNvPr id="4" name="Graphic 3" descr="Quotes with solid fill">
            <a:extLst>
              <a:ext uri="{FF2B5EF4-FFF2-40B4-BE49-F238E27FC236}">
                <a16:creationId xmlns:a16="http://schemas.microsoft.com/office/drawing/2014/main" id="{1C9300AE-000F-3F1B-7C44-87C639299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624" y="1332057"/>
            <a:ext cx="1977274" cy="1977274"/>
          </a:xfrm>
          <a:prstGeom prst="rect">
            <a:avLst/>
          </a:prstGeom>
        </p:spPr>
      </p:pic>
      <p:sp>
        <p:nvSpPr>
          <p:cNvPr id="2" name="Title 1">
            <a:extLst>
              <a:ext uri="{FF2B5EF4-FFF2-40B4-BE49-F238E27FC236}">
                <a16:creationId xmlns:a16="http://schemas.microsoft.com/office/drawing/2014/main" id="{A4ED84BE-F235-ADDC-82D0-ADBDBF5C7081}"/>
              </a:ext>
            </a:extLst>
          </p:cNvPr>
          <p:cNvSpPr>
            <a:spLocks noGrp="1"/>
          </p:cNvSpPr>
          <p:nvPr>
            <p:ph type="title"/>
          </p:nvPr>
        </p:nvSpPr>
        <p:spPr/>
        <p:txBody>
          <a:bodyPr/>
          <a:lstStyle/>
          <a:p>
            <a:r>
              <a:rPr lang="en-US" dirty="0"/>
              <a:t>Définitions du renforcement de la famille</a:t>
            </a:r>
          </a:p>
        </p:txBody>
      </p:sp>
      <p:sp>
        <p:nvSpPr>
          <p:cNvPr id="6" name="TextBox 5">
            <a:extLst>
              <a:ext uri="{FF2B5EF4-FFF2-40B4-BE49-F238E27FC236}">
                <a16:creationId xmlns:a16="http://schemas.microsoft.com/office/drawing/2014/main" id="{2137D226-9C4C-0E12-1FFD-11281F885504}"/>
              </a:ext>
            </a:extLst>
          </p:cNvPr>
          <p:cNvSpPr txBox="1"/>
          <p:nvPr/>
        </p:nvSpPr>
        <p:spPr>
          <a:xfrm>
            <a:off x="6096000" y="2104342"/>
            <a:ext cx="5365954" cy="3416320"/>
          </a:xfrm>
          <a:prstGeom prst="rect">
            <a:avLst/>
          </a:prstGeom>
          <a:noFill/>
          <a:ln>
            <a:noFill/>
          </a:ln>
        </p:spPr>
        <p:txBody>
          <a:bodyPr wrap="square">
            <a:spAutoFit/>
          </a:bodyPr>
          <a:lstStyle/>
          <a:p>
            <a:r>
              <a:rPr lang="en-US" dirty="0">
                <a:latin typeface="Arial" panose="020B0604020202020204" pitchFamily="34" charset="0"/>
                <a:cs typeface="Arial" panose="020B0604020202020204" pitchFamily="34" charset="0"/>
              </a:rPr>
              <a:t>Le renforcement de la famille vise à consolider les compétences parentales et les relations au sein de la famille tout entière, à soulager le stress psychologique et à atténuer les privations matérielles, et à mettre les familles en contact avec des réseaux de soutien formels et informels, de sorte que les parents soient mieux à même de s'occuper de leurs enfants et de répondre à leurs besoins, ce qui permet de prévenir les risques de négligence, de violence et d'abus, ainsi que les risques de séparation entre les enfants et leurs parents.</a:t>
            </a:r>
          </a:p>
          <a:p>
            <a:endParaRPr lang="en-US" dirty="0">
              <a:latin typeface="Arial" panose="020B0604020202020204" pitchFamily="34" charset="0"/>
              <a:cs typeface="Arial" panose="020B0604020202020204" pitchFamily="34" charset="0"/>
            </a:endParaRPr>
          </a:p>
          <a:p>
            <a:r>
              <a:rPr lang="en-US" i="1" dirty="0">
                <a:solidFill>
                  <a:schemeClr val="accent3">
                    <a:lumMod val="75000"/>
                  </a:schemeClr>
                </a:solidFill>
                <a:latin typeface="Arial" panose="020B0604020202020204" pitchFamily="34" charset="0"/>
                <a:cs typeface="Arial" panose="020B0604020202020204" pitchFamily="34" charset="0"/>
              </a:rPr>
              <a:t>UNICEF. (2018). Renforcer les familles vulnérables : Fenêtres d'opportunité</a:t>
            </a:r>
          </a:p>
        </p:txBody>
      </p:sp>
      <p:sp>
        <p:nvSpPr>
          <p:cNvPr id="8" name="TextBox 7">
            <a:extLst>
              <a:ext uri="{FF2B5EF4-FFF2-40B4-BE49-F238E27FC236}">
                <a16:creationId xmlns:a16="http://schemas.microsoft.com/office/drawing/2014/main" id="{93FECEA7-802E-0C0B-9695-73A2489B5256}"/>
              </a:ext>
            </a:extLst>
          </p:cNvPr>
          <p:cNvSpPr txBox="1"/>
          <p:nvPr/>
        </p:nvSpPr>
        <p:spPr>
          <a:xfrm>
            <a:off x="961102" y="2104341"/>
            <a:ext cx="4737735" cy="2862322"/>
          </a:xfrm>
          <a:prstGeom prst="rect">
            <a:avLst/>
          </a:prstGeom>
          <a:noFill/>
          <a:ln>
            <a:noFill/>
          </a:ln>
        </p:spPr>
        <p:txBody>
          <a:bodyPr wrap="square">
            <a:spAutoFit/>
          </a:bodyPr>
          <a:lstStyle/>
          <a:p>
            <a:r>
              <a:rPr lang="en-US" dirty="0">
                <a:latin typeface="Arial" panose="020B0604020202020204" pitchFamily="34" charset="0"/>
                <a:cs typeface="Arial" panose="020B0604020202020204" pitchFamily="34" charset="0"/>
              </a:rPr>
              <a:t>Assistance fournie aux familles dans le but de renforcer leur capacité à fournir des soins nourriciers à leurs enfants. Les initiatives de renforcement familial visent à accroître les forces, la résilience et les facteurs de protection des familles et, ce faisant, à promouvoir un développement sain de l'enfant et à minimiser le risque de séparation et de recours à une prise en charge alternative. </a:t>
            </a:r>
          </a:p>
          <a:p>
            <a:endParaRPr lang="en-US" i="1" dirty="0">
              <a:solidFill>
                <a:schemeClr val="tx2">
                  <a:lumMod val="60000"/>
                  <a:lumOff val="40000"/>
                </a:schemeClr>
              </a:solidFill>
              <a:latin typeface="Arial" panose="020B0604020202020204" pitchFamily="34" charset="0"/>
              <a:cs typeface="Arial" panose="020B0604020202020204" pitchFamily="34" charset="0"/>
            </a:endParaRPr>
          </a:p>
          <a:p>
            <a:r>
              <a:rPr lang="en-US" i="1" dirty="0">
                <a:solidFill>
                  <a:schemeClr val="accent3">
                    <a:lumMod val="75000"/>
                  </a:schemeClr>
                </a:solidFill>
                <a:latin typeface="Arial" panose="020B0604020202020204" pitchFamily="34" charset="0"/>
                <a:cs typeface="Arial" panose="020B0604020202020204" pitchFamily="34" charset="0"/>
              </a:rPr>
              <a:t>Réseau Better Care</a:t>
            </a:r>
          </a:p>
        </p:txBody>
      </p:sp>
    </p:spTree>
    <p:extLst>
      <p:ext uri="{BB962C8B-B14F-4D97-AF65-F5344CB8AC3E}">
        <p14:creationId xmlns:p14="http://schemas.microsoft.com/office/powerpoint/2010/main" val="143866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E15091B3-6FDB-1FD1-1572-152D8C4296C7}"/>
              </a:ext>
            </a:extLst>
          </p:cNvPr>
          <p:cNvSpPr/>
          <p:nvPr/>
        </p:nvSpPr>
        <p:spPr>
          <a:xfrm>
            <a:off x="3714750" y="2009873"/>
            <a:ext cx="7792856" cy="36195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98BDA7-DC80-9521-403A-C52D24DC9573}"/>
              </a:ext>
            </a:extLst>
          </p:cNvPr>
          <p:cNvSpPr>
            <a:spLocks noGrp="1"/>
          </p:cNvSpPr>
          <p:nvPr>
            <p:ph type="title"/>
          </p:nvPr>
        </p:nvSpPr>
        <p:spPr>
          <a:xfrm>
            <a:off x="0" y="120516"/>
            <a:ext cx="12192000" cy="868968"/>
          </a:xfrm>
        </p:spPr>
        <p:txBody>
          <a:bodyPr>
            <a:normAutofit/>
          </a:bodyPr>
          <a:lstStyle/>
          <a:p>
            <a:r>
              <a:rPr lang="en-US" dirty="0"/>
              <a:t>L'impact des crises humanitaires</a:t>
            </a:r>
          </a:p>
        </p:txBody>
      </p:sp>
      <p:sp>
        <p:nvSpPr>
          <p:cNvPr id="21" name="TextBox 20">
            <a:extLst>
              <a:ext uri="{FF2B5EF4-FFF2-40B4-BE49-F238E27FC236}">
                <a16:creationId xmlns:a16="http://schemas.microsoft.com/office/drawing/2014/main" id="{878E8D09-C346-04D0-62B7-E2D434C0CC10}"/>
              </a:ext>
            </a:extLst>
          </p:cNvPr>
          <p:cNvSpPr txBox="1"/>
          <p:nvPr/>
        </p:nvSpPr>
        <p:spPr>
          <a:xfrm>
            <a:off x="5054999" y="2558342"/>
            <a:ext cx="5967920" cy="2462213"/>
          </a:xfrm>
          <a:prstGeom prst="rect">
            <a:avLst/>
          </a:prstGeom>
          <a:noFill/>
        </p:spPr>
        <p:txBody>
          <a:bodyPr wrap="square" rtlCol="0">
            <a:spAutoFit/>
          </a:bodyPr>
          <a:lstStyle/>
          <a:p>
            <a:pPr marL="514350" indent="-514350">
              <a:spcAft>
                <a:spcPts val="600"/>
              </a:spcAft>
              <a:buFont typeface="+mj-lt"/>
              <a:buAutoNum type="arabicPeriod"/>
            </a:pPr>
            <a:r>
              <a:rPr lang="en-US" sz="2400" dirty="0">
                <a:latin typeface="Arial" panose="020B0604020202020204" pitchFamily="34" charset="0"/>
                <a:cs typeface="Arial" panose="020B0604020202020204" pitchFamily="34" charset="0"/>
              </a:rPr>
              <a:t>Quel a été l'impact de la crise humanitaire sur la famille et l'environnement de Samira ? </a:t>
            </a:r>
          </a:p>
          <a:p>
            <a:pPr marL="514350" indent="-514350">
              <a:spcAft>
                <a:spcPts val="600"/>
              </a:spcAft>
              <a:buFont typeface="+mj-lt"/>
              <a:buAutoNum type="arabicPeriod"/>
            </a:pPr>
            <a:r>
              <a:rPr lang="en-US" sz="2400" dirty="0">
                <a:latin typeface="Arial" panose="020B0604020202020204" pitchFamily="34" charset="0"/>
                <a:cs typeface="Arial" panose="020B0604020202020204" pitchFamily="34" charset="0"/>
              </a:rPr>
              <a:t>Comment les proches de Samira ont-ils été affectés par la crise ? </a:t>
            </a:r>
          </a:p>
          <a:p>
            <a:pPr marL="514350" indent="-514350">
              <a:spcAft>
                <a:spcPts val="600"/>
              </a:spcAft>
              <a:buFont typeface="+mj-lt"/>
              <a:buAutoNum type="arabicPeriod"/>
            </a:pPr>
            <a:r>
              <a:rPr lang="en-US" sz="2400" dirty="0">
                <a:latin typeface="Arial" panose="020B0604020202020204" pitchFamily="34" charset="0"/>
                <a:cs typeface="Arial" panose="020B0604020202020204" pitchFamily="34" charset="0"/>
              </a:rPr>
              <a:t>Votre contexte est-il similaire ou non ?</a:t>
            </a:r>
          </a:p>
        </p:txBody>
      </p:sp>
      <p:grpSp>
        <p:nvGrpSpPr>
          <p:cNvPr id="11" name="Group 10">
            <a:extLst>
              <a:ext uri="{FF2B5EF4-FFF2-40B4-BE49-F238E27FC236}">
                <a16:creationId xmlns:a16="http://schemas.microsoft.com/office/drawing/2014/main" id="{765B090A-CFE5-B371-E5C3-766B19582BA7}"/>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56235961-7607-5216-44A0-EAAE4C2CF3D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7B1F2E4-E79B-0C98-5D89-8F33C03AFAA3}"/>
                </a:ext>
              </a:extLst>
            </p:cNvPr>
            <p:cNvGrpSpPr/>
            <p:nvPr/>
          </p:nvGrpSpPr>
          <p:grpSpPr>
            <a:xfrm>
              <a:off x="10621771" y="762700"/>
              <a:ext cx="562136" cy="634675"/>
              <a:chOff x="760175" y="830142"/>
              <a:chExt cx="867619" cy="979579"/>
            </a:xfrm>
          </p:grpSpPr>
          <p:sp>
            <p:nvSpPr>
              <p:cNvPr id="17" name="Rectangle 16">
                <a:extLst>
                  <a:ext uri="{FF2B5EF4-FFF2-40B4-BE49-F238E27FC236}">
                    <a16:creationId xmlns:a16="http://schemas.microsoft.com/office/drawing/2014/main" id="{34BE7CDA-6C25-EC12-B729-A41B57D4C026}"/>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6</a:t>
                </a:r>
              </a:p>
            </p:txBody>
          </p:sp>
          <p:sp>
            <p:nvSpPr>
              <p:cNvPr id="18" name="Rectangle 17">
                <a:extLst>
                  <a:ext uri="{FF2B5EF4-FFF2-40B4-BE49-F238E27FC236}">
                    <a16:creationId xmlns:a16="http://schemas.microsoft.com/office/drawing/2014/main" id="{4CD9C57B-CA19-587A-A846-B0410BD049A0}"/>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F8516A8D-12CD-F002-D5A2-9D03AEA1FA3B}"/>
                </a:ext>
              </a:extLst>
            </p:cNvPr>
            <p:cNvGrpSpPr/>
            <p:nvPr/>
          </p:nvGrpSpPr>
          <p:grpSpPr>
            <a:xfrm>
              <a:off x="11325415" y="762701"/>
              <a:ext cx="182192" cy="634674"/>
              <a:chOff x="2121762" y="2323619"/>
              <a:chExt cx="200378" cy="825210"/>
            </a:xfrm>
          </p:grpSpPr>
          <p:sp>
            <p:nvSpPr>
              <p:cNvPr id="15" name="Isosceles Triangle 14">
                <a:extLst>
                  <a:ext uri="{FF2B5EF4-FFF2-40B4-BE49-F238E27FC236}">
                    <a16:creationId xmlns:a16="http://schemas.microsoft.com/office/drawing/2014/main" id="{F4E9AFEE-731E-1303-1ABD-9F82620189D5}"/>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3A9E85-8EB2-E888-A0CB-90FE7C6F7E9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2" name="Picture 21">
            <a:extLst>
              <a:ext uri="{FF2B5EF4-FFF2-40B4-BE49-F238E27FC236}">
                <a16:creationId xmlns:a16="http://schemas.microsoft.com/office/drawing/2014/main" id="{5CAC43E2-AE76-6FBE-D6CB-B19D1434F353}"/>
              </a:ext>
            </a:extLst>
          </p:cNvPr>
          <p:cNvPicPr>
            <a:picLocks noChangeAspect="1"/>
          </p:cNvPicPr>
          <p:nvPr/>
        </p:nvPicPr>
        <p:blipFill rotWithShape="1">
          <a:blip r:embed="rId3"/>
          <a:srcRect l="10164" r="15279"/>
          <a:stretch/>
        </p:blipFill>
        <p:spPr>
          <a:xfrm>
            <a:off x="866585" y="2369705"/>
            <a:ext cx="3759684" cy="2839488"/>
          </a:xfrm>
          <a:prstGeom prst="rect">
            <a:avLst/>
          </a:prstGeom>
          <a:ln w="76200">
            <a:solidFill>
              <a:schemeClr val="accent3">
                <a:lumMod val="75000"/>
              </a:schemeClr>
            </a:solidFill>
          </a:ln>
        </p:spPr>
      </p:pic>
    </p:spTree>
    <p:extLst>
      <p:ext uri="{BB962C8B-B14F-4D97-AF65-F5344CB8AC3E}">
        <p14:creationId xmlns:p14="http://schemas.microsoft.com/office/powerpoint/2010/main" val="263839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D74C-5B67-4B6E-D9A3-F2CFC29B2D34}"/>
              </a:ext>
            </a:extLst>
          </p:cNvPr>
          <p:cNvSpPr>
            <a:spLocks noGrp="1"/>
          </p:cNvSpPr>
          <p:nvPr>
            <p:ph type="title"/>
          </p:nvPr>
        </p:nvSpPr>
        <p:spPr/>
        <p:txBody>
          <a:bodyPr>
            <a:normAutofit fontScale="90000"/>
          </a:bodyPr>
          <a:lstStyle/>
          <a:p>
            <a:r>
              <a:rPr lang="en-US" dirty="0"/>
              <a:t>Renforcement de la famille et modèle socio-écologique</a:t>
            </a:r>
          </a:p>
        </p:txBody>
      </p:sp>
      <p:sp>
        <p:nvSpPr>
          <p:cNvPr id="4" name="TextBox 3">
            <a:extLst>
              <a:ext uri="{FF2B5EF4-FFF2-40B4-BE49-F238E27FC236}">
                <a16:creationId xmlns:a16="http://schemas.microsoft.com/office/drawing/2014/main" id="{14CEE9D3-A8D4-78D9-16EA-F1ABCB119A64}"/>
              </a:ext>
            </a:extLst>
          </p:cNvPr>
          <p:cNvSpPr txBox="1"/>
          <p:nvPr/>
        </p:nvSpPr>
        <p:spPr>
          <a:xfrm>
            <a:off x="1816233" y="5017438"/>
            <a:ext cx="4677292" cy="628708"/>
          </a:xfrm>
          <a:prstGeom prst="rect">
            <a:avLst/>
          </a:prstGeom>
          <a:solidFill>
            <a:schemeClr val="bg1"/>
          </a:solidFill>
          <a:ln>
            <a:solidFill>
              <a:schemeClr val="accent3">
                <a:lumMod val="75000"/>
              </a:schemeClr>
            </a:solidFill>
          </a:ln>
        </p:spPr>
        <p:txBody>
          <a:bodyPr wrap="square" anchor="ctr" anchorCtr="0">
            <a:noAutofit/>
          </a:bodyPr>
          <a:lstStyle/>
          <a:p>
            <a:pPr lvl="0" algn="ctr">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Enfant</a:t>
            </a:r>
          </a:p>
        </p:txBody>
      </p:sp>
      <p:sp>
        <p:nvSpPr>
          <p:cNvPr id="6" name="Oval 5">
            <a:extLst>
              <a:ext uri="{FF2B5EF4-FFF2-40B4-BE49-F238E27FC236}">
                <a16:creationId xmlns:a16="http://schemas.microsoft.com/office/drawing/2014/main" id="{CAD6C4E3-7FF0-B496-8927-661911B81306}"/>
              </a:ext>
            </a:extLst>
          </p:cNvPr>
          <p:cNvSpPr/>
          <p:nvPr/>
        </p:nvSpPr>
        <p:spPr>
          <a:xfrm>
            <a:off x="3586172" y="1346805"/>
            <a:ext cx="7801386" cy="780138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B0BF10A7-1D28-FB56-3650-DA749D6C04D5}"/>
              </a:ext>
            </a:extLst>
          </p:cNvPr>
          <p:cNvSpPr/>
          <p:nvPr/>
        </p:nvSpPr>
        <p:spPr>
          <a:xfrm>
            <a:off x="4184197" y="1956118"/>
            <a:ext cx="6574444" cy="657444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CE1B645B-DAE3-0C27-E494-83826D18CFB8}"/>
              </a:ext>
            </a:extLst>
          </p:cNvPr>
          <p:cNvSpPr/>
          <p:nvPr/>
        </p:nvSpPr>
        <p:spPr>
          <a:xfrm>
            <a:off x="4764241" y="2523285"/>
            <a:ext cx="5385038" cy="5385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91C0BC17-BEF5-7A57-DE13-5511E0C0C336}"/>
              </a:ext>
            </a:extLst>
          </p:cNvPr>
          <p:cNvSpPr/>
          <p:nvPr/>
        </p:nvSpPr>
        <p:spPr>
          <a:xfrm>
            <a:off x="5383829" y="3105543"/>
            <a:ext cx="4145862" cy="41458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C64DBD46-C5C3-2CA3-292E-2611716A1BCC}"/>
              </a:ext>
            </a:extLst>
          </p:cNvPr>
          <p:cNvSpPr/>
          <p:nvPr/>
        </p:nvSpPr>
        <p:spPr>
          <a:xfrm>
            <a:off x="6085395" y="3734452"/>
            <a:ext cx="2802940" cy="2802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E95F3792-F93C-42D9-1FC0-68FD6BAB3F81}"/>
              </a:ext>
            </a:extLst>
          </p:cNvPr>
          <p:cNvGrpSpPr/>
          <p:nvPr/>
        </p:nvGrpSpPr>
        <p:grpSpPr>
          <a:xfrm>
            <a:off x="7123547" y="4391502"/>
            <a:ext cx="671707" cy="1493118"/>
            <a:chOff x="3524508" y="2679091"/>
            <a:chExt cx="327409" cy="727787"/>
          </a:xfrm>
          <a:solidFill>
            <a:schemeClr val="accent3">
              <a:lumMod val="50000"/>
            </a:schemeClr>
          </a:solidFill>
        </p:grpSpPr>
        <p:sp>
          <p:nvSpPr>
            <p:cNvPr id="12" name="Round Same Side Corner Rectangle 46">
              <a:extLst>
                <a:ext uri="{FF2B5EF4-FFF2-40B4-BE49-F238E27FC236}">
                  <a16:creationId xmlns:a16="http://schemas.microsoft.com/office/drawing/2014/main" id="{C5BB9ACA-4E3B-572E-820C-92029A1CBDA3}"/>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3AC1398F-9DA2-7274-3194-47EF696641B6}"/>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24F040C3-80E7-D328-7846-D19B0BE45502}"/>
              </a:ext>
            </a:extLst>
          </p:cNvPr>
          <p:cNvSpPr txBox="1"/>
          <p:nvPr/>
        </p:nvSpPr>
        <p:spPr>
          <a:xfrm>
            <a:off x="577899" y="1643075"/>
            <a:ext cx="5507496" cy="586868"/>
          </a:xfrm>
          <a:prstGeom prst="rect">
            <a:avLst/>
          </a:prstGeom>
          <a:solidFill>
            <a:schemeClr val="accent3">
              <a:lumMod val="50000"/>
            </a:schemeClr>
          </a:solidFill>
        </p:spPr>
        <p:txBody>
          <a:bodyPr wrap="square" anchor="ctr" anchorCtr="0">
            <a:noAutofit/>
          </a:bodyPr>
          <a:lstStyle/>
          <a:p>
            <a:pPr lvl="0">
              <a:lnSpc>
                <a:spcPct val="107000"/>
              </a:lnSpc>
              <a:spcAft>
                <a:spcPts val="8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Normes socioculturelles</a:t>
            </a:r>
          </a:p>
        </p:txBody>
      </p:sp>
      <p:sp>
        <p:nvSpPr>
          <p:cNvPr id="15" name="TextBox 14">
            <a:extLst>
              <a:ext uri="{FF2B5EF4-FFF2-40B4-BE49-F238E27FC236}">
                <a16:creationId xmlns:a16="http://schemas.microsoft.com/office/drawing/2014/main" id="{BC257AD6-8438-5D79-D2F9-5E8C024505EF}"/>
              </a:ext>
            </a:extLst>
          </p:cNvPr>
          <p:cNvSpPr txBox="1"/>
          <p:nvPr/>
        </p:nvSpPr>
        <p:spPr>
          <a:xfrm>
            <a:off x="811620" y="2485203"/>
            <a:ext cx="4935657" cy="586868"/>
          </a:xfrm>
          <a:prstGeom prst="rect">
            <a:avLst/>
          </a:prstGeom>
          <a:solidFill>
            <a:schemeClr val="accent3">
              <a:lumMod val="75000"/>
            </a:schemeClr>
          </a:solidFill>
        </p:spPr>
        <p:txBody>
          <a:bodyPr wrap="square" anchor="ctr" anchorCtr="0">
            <a:noAutofit/>
          </a:bodyPr>
          <a:lstStyle/>
          <a:p>
            <a:pPr lvl="0">
              <a:lnSpc>
                <a:spcPct val="107000"/>
              </a:lnSpc>
              <a:spcAft>
                <a:spcPts val="8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Société</a:t>
            </a:r>
          </a:p>
        </p:txBody>
      </p:sp>
      <p:sp>
        <p:nvSpPr>
          <p:cNvPr id="16" name="TextBox 15">
            <a:extLst>
              <a:ext uri="{FF2B5EF4-FFF2-40B4-BE49-F238E27FC236}">
                <a16:creationId xmlns:a16="http://schemas.microsoft.com/office/drawing/2014/main" id="{DD8FB42A-29BA-8679-119C-5A5F5480F6F1}"/>
              </a:ext>
            </a:extLst>
          </p:cNvPr>
          <p:cNvSpPr txBox="1"/>
          <p:nvPr/>
        </p:nvSpPr>
        <p:spPr>
          <a:xfrm>
            <a:off x="1135623" y="3331480"/>
            <a:ext cx="4611654" cy="586868"/>
          </a:xfrm>
          <a:prstGeom prst="rect">
            <a:avLst/>
          </a:prstGeom>
          <a:solidFill>
            <a:schemeClr val="accent3"/>
          </a:solidFill>
        </p:spPr>
        <p:txBody>
          <a:bodyPr wrap="square" anchor="ctr" anchorCtr="0">
            <a:noAutofit/>
          </a:bodyPr>
          <a:lstStyle/>
          <a:p>
            <a:pPr lvl="0">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	Communauté</a:t>
            </a:r>
          </a:p>
        </p:txBody>
      </p:sp>
      <p:sp>
        <p:nvSpPr>
          <p:cNvPr id="17" name="TextBox 16">
            <a:extLst>
              <a:ext uri="{FF2B5EF4-FFF2-40B4-BE49-F238E27FC236}">
                <a16:creationId xmlns:a16="http://schemas.microsoft.com/office/drawing/2014/main" id="{B8333332-9AA8-D353-83F1-DF4A6D55C8B0}"/>
              </a:ext>
            </a:extLst>
          </p:cNvPr>
          <p:cNvSpPr txBox="1"/>
          <p:nvPr/>
        </p:nvSpPr>
        <p:spPr>
          <a:xfrm>
            <a:off x="1462108" y="4177757"/>
            <a:ext cx="4356191" cy="586868"/>
          </a:xfrm>
          <a:prstGeom prst="rect">
            <a:avLst/>
          </a:prstGeom>
          <a:solidFill>
            <a:schemeClr val="accent1">
              <a:lumMod val="60000"/>
              <a:lumOff val="40000"/>
            </a:schemeClr>
          </a:solidFill>
        </p:spPr>
        <p:txBody>
          <a:bodyPr wrap="square" anchor="ctr" anchorCtr="0">
            <a:noAutofit/>
          </a:bodyPr>
          <a:lstStyle/>
          <a:p>
            <a:pPr lvl="0">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	Famille</a:t>
            </a:r>
          </a:p>
        </p:txBody>
      </p:sp>
      <p:sp>
        <p:nvSpPr>
          <p:cNvPr id="18" name="TextBox 17">
            <a:extLst>
              <a:ext uri="{FF2B5EF4-FFF2-40B4-BE49-F238E27FC236}">
                <a16:creationId xmlns:a16="http://schemas.microsoft.com/office/drawing/2014/main" id="{14503878-194F-125B-018F-A97D45F9673C}"/>
              </a:ext>
            </a:extLst>
          </p:cNvPr>
          <p:cNvSpPr txBox="1"/>
          <p:nvPr/>
        </p:nvSpPr>
        <p:spPr>
          <a:xfrm>
            <a:off x="1867737" y="5024034"/>
            <a:ext cx="4554244" cy="586868"/>
          </a:xfrm>
          <a:prstGeom prst="rect">
            <a:avLst/>
          </a:prstGeom>
          <a:solidFill>
            <a:schemeClr val="bg1"/>
          </a:solidFill>
          <a:ln>
            <a:solidFill>
              <a:schemeClr val="bg1"/>
            </a:solidFill>
          </a:ln>
        </p:spPr>
        <p:txBody>
          <a:bodyPr wrap="square" anchor="ctr" anchorCtr="0">
            <a:noAutofit/>
          </a:bodyPr>
          <a:lstStyle/>
          <a:p>
            <a:pPr lvl="0">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	Enfant</a:t>
            </a:r>
          </a:p>
        </p:txBody>
      </p:sp>
    </p:spTree>
    <p:extLst>
      <p:ext uri="{BB962C8B-B14F-4D97-AF65-F5344CB8AC3E}">
        <p14:creationId xmlns:p14="http://schemas.microsoft.com/office/powerpoint/2010/main" val="72011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4"/>
              </a:buClr>
              <a:buSzPts val="3200"/>
              <a:buFont typeface="Arial"/>
              <a:buNone/>
            </a:pPr>
            <a:r>
              <a:rPr lang="en-US" dirty="0">
                <a:ea typeface="Arial"/>
                <a:sym typeface="Arial"/>
              </a:rPr>
              <a:t>Points clés de l'apprentissage</a:t>
            </a:r>
            <a:endParaRPr lang="en-US" dirty="0"/>
          </a:p>
        </p:txBody>
      </p:sp>
      <p:sp>
        <p:nvSpPr>
          <p:cNvPr id="256" name="Google Shape;256;p19"/>
          <p:cNvSpPr/>
          <p:nvPr/>
        </p:nvSpPr>
        <p:spPr>
          <a:xfrm>
            <a:off x="3159007" y="1929710"/>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7" name="Google Shape;257;p19"/>
          <p:cNvSpPr/>
          <p:nvPr/>
        </p:nvSpPr>
        <p:spPr>
          <a:xfrm>
            <a:off x="8400288" y="1929710"/>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9" name="Google Shape;259;p19"/>
          <p:cNvSpPr txBox="1"/>
          <p:nvPr/>
        </p:nvSpPr>
        <p:spPr>
          <a:xfrm>
            <a:off x="1213203" y="3429000"/>
            <a:ext cx="4943168" cy="2123618"/>
          </a:xfrm>
          <a:prstGeom prst="rect">
            <a:avLst/>
          </a:prstGeom>
          <a:noFill/>
          <a:ln>
            <a:noFill/>
          </a:ln>
        </p:spPr>
        <p:txBody>
          <a:bodyPr spcFirstLastPara="1" wrap="square" lIns="91425" tIns="45700" rIns="91425" bIns="45700" anchor="t" anchorCtr="0">
            <a:spAutoFit/>
          </a:bodyPr>
          <a:lstStyle/>
          <a:p>
            <a:pPr marL="0" lvl="1" algn="ctr" defTabSz="914400" rtl="0" eaLnBrk="1" latinLnBrk="0" hangingPunct="1"/>
            <a:r>
              <a:rPr lang="en-US" sz="2200" dirty="0">
                <a:latin typeface="Arial" panose="020B0604020202020204" pitchFamily="34" charset="0"/>
                <a:cs typeface="Arial" panose="020B0604020202020204" pitchFamily="34" charset="0"/>
              </a:rPr>
              <a:t>Les parents/responsables d'</a:t>
            </a:r>
            <a:r>
              <a:rPr lang="en-US" sz="2200" kern="1200" dirty="0">
                <a:solidFill>
                  <a:schemeClr val="tx1"/>
                </a:solidFill>
                <a:latin typeface="Arial" panose="020B0604020202020204" pitchFamily="34" charset="0"/>
                <a:cs typeface="Arial" panose="020B0604020202020204" pitchFamily="34" charset="0"/>
              </a:rPr>
              <a:t>enfants jouent un rôle important dans le renforcement de la capacité des enfants à faire face à des situations stressantes, en particulier dans les situations humanitaires. Dans certains cas, ils peuvent également être une source de risque. </a:t>
            </a:r>
          </a:p>
        </p:txBody>
      </p:sp>
      <p:sp>
        <p:nvSpPr>
          <p:cNvPr id="3" name="TextBox 2">
            <a:extLst>
              <a:ext uri="{FF2B5EF4-FFF2-40B4-BE49-F238E27FC236}">
                <a16:creationId xmlns:a16="http://schemas.microsoft.com/office/drawing/2014/main" id="{740D8529-618F-BBEA-8ACA-0EF7154FC2F6}"/>
              </a:ext>
            </a:extLst>
          </p:cNvPr>
          <p:cNvSpPr txBox="1"/>
          <p:nvPr/>
        </p:nvSpPr>
        <p:spPr>
          <a:xfrm>
            <a:off x="6835411" y="3508796"/>
            <a:ext cx="4181313" cy="144655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200" dirty="0">
                <a:latin typeface="Arial" panose="020B0604020202020204" pitchFamily="34" charset="0"/>
                <a:cs typeface="Arial" panose="020B0604020202020204" pitchFamily="34" charset="0"/>
              </a:rPr>
              <a:t>La majorité des parents veulent ce qu'il y a de mieux pour leurs enfants. Toutefois, certains ont besoin d'un soutien supplémentaire pour atteindre cet objectif.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F5F4F9-203C-5369-2478-C0470FC43BF8}"/>
              </a:ext>
            </a:extLst>
          </p:cNvPr>
          <p:cNvSpPr>
            <a:spLocks noGrp="1"/>
          </p:cNvSpPr>
          <p:nvPr>
            <p:ph type="title"/>
          </p:nvPr>
        </p:nvSpPr>
        <p:spPr/>
        <p:txBody>
          <a:bodyPr/>
          <a:lstStyle/>
          <a:p>
            <a:r>
              <a:rPr lang="en-CA" sz="2400" b="1" dirty="0">
                <a:solidFill>
                  <a:schemeClr val="bg1"/>
                </a:solidFill>
                <a:latin typeface="Garamond"/>
              </a:rPr>
              <a:t>SESSION 3</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Adopter une approche de renforcement de la famille </a:t>
            </a:r>
            <a:endParaRPr lang="en-US" dirty="0"/>
          </a:p>
        </p:txBody>
      </p:sp>
    </p:spTree>
    <p:extLst>
      <p:ext uri="{BB962C8B-B14F-4D97-AF65-F5344CB8AC3E}">
        <p14:creationId xmlns:p14="http://schemas.microsoft.com/office/powerpoint/2010/main" val="1702966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54391-BF6A-A2CB-909C-A4CC7662B63E}"/>
              </a:ext>
            </a:extLst>
          </p:cNvPr>
          <p:cNvSpPr>
            <a:spLocks noGrp="1"/>
          </p:cNvSpPr>
          <p:nvPr>
            <p:ph type="title"/>
          </p:nvPr>
        </p:nvSpPr>
        <p:spPr/>
        <p:txBody>
          <a:bodyPr/>
          <a:lstStyle/>
          <a:p>
            <a:r>
              <a:rPr lang="en-US" dirty="0"/>
              <a:t>Une approche de renforcement de la famille est...</a:t>
            </a:r>
          </a:p>
        </p:txBody>
      </p:sp>
      <p:grpSp>
        <p:nvGrpSpPr>
          <p:cNvPr id="4" name="Group 3">
            <a:extLst>
              <a:ext uri="{FF2B5EF4-FFF2-40B4-BE49-F238E27FC236}">
                <a16:creationId xmlns:a16="http://schemas.microsoft.com/office/drawing/2014/main" id="{E6CBF3D3-C6B7-FEA2-8E67-800D3133FF81}"/>
              </a:ext>
            </a:extLst>
          </p:cNvPr>
          <p:cNvGrpSpPr/>
          <p:nvPr/>
        </p:nvGrpSpPr>
        <p:grpSpPr>
          <a:xfrm>
            <a:off x="9004495" y="2106342"/>
            <a:ext cx="1313882" cy="1572016"/>
            <a:chOff x="2780231" y="3039417"/>
            <a:chExt cx="1162307" cy="1390660"/>
          </a:xfrm>
          <a:solidFill>
            <a:schemeClr val="accent3">
              <a:lumMod val="75000"/>
            </a:schemeClr>
          </a:solidFill>
        </p:grpSpPr>
        <p:sp>
          <p:nvSpPr>
            <p:cNvPr id="9" name="Rectangle 8">
              <a:extLst>
                <a:ext uri="{FF2B5EF4-FFF2-40B4-BE49-F238E27FC236}">
                  <a16:creationId xmlns:a16="http://schemas.microsoft.com/office/drawing/2014/main" id="{4E28D0D5-F8F6-EBDE-9706-F4C93953D55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0">
              <a:extLst>
                <a:ext uri="{FF2B5EF4-FFF2-40B4-BE49-F238E27FC236}">
                  <a16:creationId xmlns:a16="http://schemas.microsoft.com/office/drawing/2014/main" id="{71A967CD-9904-95B3-3008-7F5ACC117D76}"/>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Stored Data 12">
              <a:extLst>
                <a:ext uri="{FF2B5EF4-FFF2-40B4-BE49-F238E27FC236}">
                  <a16:creationId xmlns:a16="http://schemas.microsoft.com/office/drawing/2014/main" id="{7F8C83EE-E336-4729-21C5-F79773E43EBD}"/>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3F8CA93-EC44-208F-B616-BF0EFBFF57CD}"/>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022ECA6A-0277-528F-4BF5-B4C88021272A}"/>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Graphic 17" descr="Dumbbell with solid fill">
            <a:extLst>
              <a:ext uri="{FF2B5EF4-FFF2-40B4-BE49-F238E27FC236}">
                <a16:creationId xmlns:a16="http://schemas.microsoft.com/office/drawing/2014/main" id="{F43AFA39-81A5-F57D-F736-F242E52279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887995">
            <a:off x="5025010" y="1726284"/>
            <a:ext cx="2433550" cy="2433550"/>
          </a:xfrm>
          <a:prstGeom prst="rect">
            <a:avLst/>
          </a:prstGeom>
        </p:spPr>
      </p:pic>
      <p:pic>
        <p:nvPicPr>
          <p:cNvPr id="22" name="Graphic 21" descr="Flower with solid fill">
            <a:extLst>
              <a:ext uri="{FF2B5EF4-FFF2-40B4-BE49-F238E27FC236}">
                <a16:creationId xmlns:a16="http://schemas.microsoft.com/office/drawing/2014/main" id="{96A2C06E-4A73-1D5C-500B-27B764406B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6444" y="1872206"/>
            <a:ext cx="2112062" cy="2112062"/>
          </a:xfrm>
          <a:prstGeom prst="rect">
            <a:avLst/>
          </a:prstGeom>
        </p:spPr>
      </p:pic>
      <p:sp>
        <p:nvSpPr>
          <p:cNvPr id="28" name="TextBox 27">
            <a:extLst>
              <a:ext uri="{FF2B5EF4-FFF2-40B4-BE49-F238E27FC236}">
                <a16:creationId xmlns:a16="http://schemas.microsoft.com/office/drawing/2014/main" id="{697720D6-CEAE-B9FD-86E9-94F0AA70B42B}"/>
              </a:ext>
            </a:extLst>
          </p:cNvPr>
          <p:cNvSpPr txBox="1"/>
          <p:nvPr/>
        </p:nvSpPr>
        <p:spPr>
          <a:xfrm>
            <a:off x="1225309" y="4452080"/>
            <a:ext cx="3003286" cy="1200329"/>
          </a:xfrm>
          <a:prstGeom prst="rect">
            <a:avLst/>
          </a:prstGeom>
          <a:noFill/>
        </p:spPr>
        <p:txBody>
          <a:bodyPr wrap="square">
            <a:spAutoFit/>
          </a:bodyPr>
          <a:lstStyle/>
          <a:p>
            <a:pPr algn="ctr"/>
            <a:r>
              <a:rPr lang="en-US" sz="2400" dirty="0" err="1">
                <a:solidFill>
                  <a:srgbClr val="000000"/>
                </a:solidFill>
                <a:latin typeface="Arial" panose="020B0604020202020204" pitchFamily="34" charset="0"/>
                <a:cs typeface="Arial" panose="020B0604020202020204" pitchFamily="34" charset="0"/>
              </a:rPr>
              <a:t>Axée</a:t>
            </a:r>
            <a:r>
              <a:rPr lang="en-US" sz="2400" dirty="0">
                <a:solidFill>
                  <a:srgbClr val="000000"/>
                </a:solidFill>
                <a:latin typeface="Arial" panose="020B0604020202020204" pitchFamily="34" charset="0"/>
                <a:cs typeface="Arial" panose="020B0604020202020204" pitchFamily="34" charset="0"/>
              </a:rPr>
              <a:t> sur la résilience </a:t>
            </a:r>
          </a:p>
          <a:p>
            <a:pPr algn="ctr"/>
            <a:endParaRPr lang="en-US" sz="2400" dirty="0">
              <a:solidFill>
                <a:srgbClr val="00000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378244B-CC64-F4C8-E123-85B80C9A2E10}"/>
              </a:ext>
            </a:extLst>
          </p:cNvPr>
          <p:cNvSpPr txBox="1"/>
          <p:nvPr/>
        </p:nvSpPr>
        <p:spPr>
          <a:xfrm>
            <a:off x="4668666" y="4452080"/>
            <a:ext cx="3003286" cy="1200329"/>
          </a:xfrm>
          <a:prstGeom prst="rect">
            <a:avLst/>
          </a:prstGeom>
          <a:noFill/>
        </p:spPr>
        <p:txBody>
          <a:bodyPr wrap="square">
            <a:spAutoFit/>
          </a:bodyPr>
          <a:lstStyle/>
          <a:p>
            <a:pPr algn="ctr"/>
            <a:r>
              <a:rPr lang="en-US" sz="2400" dirty="0" err="1">
                <a:solidFill>
                  <a:srgbClr val="000000"/>
                </a:solidFill>
                <a:latin typeface="Arial" panose="020B0604020202020204" pitchFamily="34" charset="0"/>
                <a:cs typeface="Arial" panose="020B0604020202020204" pitchFamily="34" charset="0"/>
              </a:rPr>
              <a:t>Baseé</a:t>
            </a:r>
            <a:r>
              <a:rPr lang="en-US" sz="2400" dirty="0">
                <a:solidFill>
                  <a:srgbClr val="000000"/>
                </a:solidFill>
                <a:latin typeface="Arial" panose="020B0604020202020204" pitchFamily="34" charset="0"/>
                <a:cs typeface="Arial" panose="020B0604020202020204" pitchFamily="34" charset="0"/>
              </a:rPr>
              <a:t> sur les points forts </a:t>
            </a:r>
          </a:p>
          <a:p>
            <a:pPr algn="ctr"/>
            <a:endParaRPr lang="en-US" sz="2400" dirty="0">
              <a:solidFill>
                <a:srgbClr val="0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0547DCB-7F5A-9F1F-D970-B77BA26BEA62}"/>
              </a:ext>
            </a:extLst>
          </p:cNvPr>
          <p:cNvSpPr txBox="1"/>
          <p:nvPr/>
        </p:nvSpPr>
        <p:spPr>
          <a:xfrm>
            <a:off x="8112023" y="4452080"/>
            <a:ext cx="3003286" cy="1200329"/>
          </a:xfrm>
          <a:prstGeom prst="rect">
            <a:avLst/>
          </a:prstGeom>
          <a:noFill/>
        </p:spPr>
        <p:txBody>
          <a:bodyPr wrap="square">
            <a:spAutoFit/>
          </a:bodyPr>
          <a:lstStyle/>
          <a:p>
            <a:pPr algn="ctr"/>
            <a:r>
              <a:rPr lang="en-US" sz="2400" dirty="0" err="1">
                <a:solidFill>
                  <a:srgbClr val="000000"/>
                </a:solidFill>
                <a:latin typeface="Arial" panose="020B0604020202020204" pitchFamily="34" charset="0"/>
                <a:cs typeface="Arial" panose="020B0604020202020204" pitchFamily="34" charset="0"/>
              </a:rPr>
              <a:t>Orientée</a:t>
            </a:r>
            <a:r>
              <a:rPr lang="en-US" sz="2400" dirty="0">
                <a:solidFill>
                  <a:srgbClr val="000000"/>
                </a:solidFill>
                <a:latin typeface="Arial" panose="020B0604020202020204" pitchFamily="34" charset="0"/>
                <a:cs typeface="Arial" panose="020B0604020202020204" pitchFamily="34" charset="0"/>
              </a:rPr>
              <a:t> vers les facteurs de protection</a:t>
            </a:r>
          </a:p>
        </p:txBody>
      </p:sp>
    </p:spTree>
    <p:extLst>
      <p:ext uri="{BB962C8B-B14F-4D97-AF65-F5344CB8AC3E}">
        <p14:creationId xmlns:p14="http://schemas.microsoft.com/office/powerpoint/2010/main" val="1143930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50E7DB36-1F36-B041-2F37-E3E6CE4DFDFD}"/>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1800938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D280-CBEA-20F8-42C9-FBB4145CB801}"/>
              </a:ext>
            </a:extLst>
          </p:cNvPr>
          <p:cNvSpPr>
            <a:spLocks noGrp="1"/>
          </p:cNvSpPr>
          <p:nvPr>
            <p:ph type="title"/>
          </p:nvPr>
        </p:nvSpPr>
        <p:spPr/>
        <p:txBody>
          <a:bodyPr/>
          <a:lstStyle/>
          <a:p>
            <a:r>
              <a:rPr lang="en-US" dirty="0"/>
              <a:t>Trois facteurs de protection</a:t>
            </a:r>
          </a:p>
        </p:txBody>
      </p:sp>
      <p:grpSp>
        <p:nvGrpSpPr>
          <p:cNvPr id="43" name="Group 42">
            <a:extLst>
              <a:ext uri="{FF2B5EF4-FFF2-40B4-BE49-F238E27FC236}">
                <a16:creationId xmlns:a16="http://schemas.microsoft.com/office/drawing/2014/main" id="{43477EA3-07CD-12EE-080D-15F13513B31C}"/>
              </a:ext>
            </a:extLst>
          </p:cNvPr>
          <p:cNvGrpSpPr/>
          <p:nvPr/>
        </p:nvGrpSpPr>
        <p:grpSpPr>
          <a:xfrm>
            <a:off x="8099696" y="1567255"/>
            <a:ext cx="937477" cy="1121659"/>
            <a:chOff x="548251" y="4549743"/>
            <a:chExt cx="937477" cy="1121659"/>
          </a:xfrm>
        </p:grpSpPr>
        <p:grpSp>
          <p:nvGrpSpPr>
            <p:cNvPr id="15" name="Group 14">
              <a:extLst>
                <a:ext uri="{FF2B5EF4-FFF2-40B4-BE49-F238E27FC236}">
                  <a16:creationId xmlns:a16="http://schemas.microsoft.com/office/drawing/2014/main" id="{4F6FC755-9E74-62DE-DB6D-D2519BC3CA72}"/>
                </a:ext>
              </a:extLst>
            </p:cNvPr>
            <p:cNvGrpSpPr/>
            <p:nvPr/>
          </p:nvGrpSpPr>
          <p:grpSpPr>
            <a:xfrm>
              <a:off x="548251" y="4549743"/>
              <a:ext cx="937477" cy="1121659"/>
              <a:chOff x="2780231" y="3039417"/>
              <a:chExt cx="1162307" cy="1390660"/>
            </a:xfrm>
            <a:solidFill>
              <a:schemeClr val="accent3">
                <a:lumMod val="75000"/>
              </a:schemeClr>
            </a:solidFill>
          </p:grpSpPr>
          <p:sp>
            <p:nvSpPr>
              <p:cNvPr id="16" name="Rectangle 15">
                <a:extLst>
                  <a:ext uri="{FF2B5EF4-FFF2-40B4-BE49-F238E27FC236}">
                    <a16:creationId xmlns:a16="http://schemas.microsoft.com/office/drawing/2014/main" id="{2F3D0CA3-94FF-4C97-06AC-20DEE32B3429}"/>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Stored Data 16">
                <a:extLst>
                  <a:ext uri="{FF2B5EF4-FFF2-40B4-BE49-F238E27FC236}">
                    <a16:creationId xmlns:a16="http://schemas.microsoft.com/office/drawing/2014/main" id="{8871B8F3-1293-3549-9238-525529014C8D}"/>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a:extLst>
                  <a:ext uri="{FF2B5EF4-FFF2-40B4-BE49-F238E27FC236}">
                    <a16:creationId xmlns:a16="http://schemas.microsoft.com/office/drawing/2014/main" id="{8358E41E-7174-13FE-46FB-BF5238BB3740}"/>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22992CB-10B5-0E86-FA3F-E118F193A23B}"/>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4834175D-20DB-DF33-9263-BC5BCD9E7C2C}"/>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C14A545-934F-89FF-465D-AC01E36AF31B}"/>
                </a:ext>
              </a:extLst>
            </p:cNvPr>
            <p:cNvGrpSpPr/>
            <p:nvPr/>
          </p:nvGrpSpPr>
          <p:grpSpPr>
            <a:xfrm>
              <a:off x="737142" y="4767351"/>
              <a:ext cx="497874" cy="668226"/>
              <a:chOff x="5438539" y="7646118"/>
              <a:chExt cx="814830" cy="1093633"/>
            </a:xfrm>
            <a:solidFill>
              <a:schemeClr val="bg1"/>
            </a:solidFill>
          </p:grpSpPr>
          <p:sp>
            <p:nvSpPr>
              <p:cNvPr id="22" name="Round Same Side Corner Rectangle 21">
                <a:extLst>
                  <a:ext uri="{FF2B5EF4-FFF2-40B4-BE49-F238E27FC236}">
                    <a16:creationId xmlns:a16="http://schemas.microsoft.com/office/drawing/2014/main" id="{1ACD0F3C-5EF5-9F0A-F6DA-A72957178243}"/>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57E11DB-A4A0-5045-57A3-D4A91D726D53}"/>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ame Side Corner Rectangle 23">
                <a:extLst>
                  <a:ext uri="{FF2B5EF4-FFF2-40B4-BE49-F238E27FC236}">
                    <a16:creationId xmlns:a16="http://schemas.microsoft.com/office/drawing/2014/main" id="{0EC3CA6B-DC00-9D5F-4AD7-F462C1C45DB6}"/>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8C3A356-29F3-67F0-6744-42FC9743C080}"/>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 Same Side Corner Rectangle 25">
                <a:extLst>
                  <a:ext uri="{FF2B5EF4-FFF2-40B4-BE49-F238E27FC236}">
                    <a16:creationId xmlns:a16="http://schemas.microsoft.com/office/drawing/2014/main" id="{F2A3383E-2596-952E-E356-1CA012423F0E}"/>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 Same Side Corner Rectangle 26">
                <a:extLst>
                  <a:ext uri="{FF2B5EF4-FFF2-40B4-BE49-F238E27FC236}">
                    <a16:creationId xmlns:a16="http://schemas.microsoft.com/office/drawing/2014/main" id="{A676ADA6-DA27-E16B-105F-2FBD80825C1A}"/>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4" name="TextBox 43">
            <a:extLst>
              <a:ext uri="{FF2B5EF4-FFF2-40B4-BE49-F238E27FC236}">
                <a16:creationId xmlns:a16="http://schemas.microsoft.com/office/drawing/2014/main" id="{1DD87E27-1A35-B72C-3E7E-682BE4E248EB}"/>
              </a:ext>
            </a:extLst>
          </p:cNvPr>
          <p:cNvSpPr txBox="1"/>
          <p:nvPr/>
        </p:nvSpPr>
        <p:spPr>
          <a:xfrm>
            <a:off x="9277231" y="1620253"/>
            <a:ext cx="1897688" cy="1323439"/>
          </a:xfrm>
          <a:prstGeom prst="rect">
            <a:avLst/>
          </a:prstGeom>
          <a:noFill/>
        </p:spPr>
        <p:txBody>
          <a:bodyPr wrap="square">
            <a:spAutoFit/>
          </a:bodyPr>
          <a:lstStyle/>
          <a:p>
            <a:pPr marL="0" lvl="1"/>
            <a:r>
              <a:rPr lang="en-US" sz="2000" dirty="0">
                <a:latin typeface="Arial" panose="020B0604020202020204" pitchFamily="34" charset="0"/>
                <a:cs typeface="Arial" panose="020B0604020202020204" pitchFamily="34" charset="0"/>
              </a:rPr>
              <a:t>Relations saines entre le aidant et l'enfant</a:t>
            </a:r>
          </a:p>
        </p:txBody>
      </p:sp>
      <p:sp>
        <p:nvSpPr>
          <p:cNvPr id="45" name="TextBox 44">
            <a:extLst>
              <a:ext uri="{FF2B5EF4-FFF2-40B4-BE49-F238E27FC236}">
                <a16:creationId xmlns:a16="http://schemas.microsoft.com/office/drawing/2014/main" id="{8F402423-DB28-8DD6-8A21-EC68861246A8}"/>
              </a:ext>
            </a:extLst>
          </p:cNvPr>
          <p:cNvSpPr txBox="1"/>
          <p:nvPr/>
        </p:nvSpPr>
        <p:spPr>
          <a:xfrm>
            <a:off x="5602002" y="1620253"/>
            <a:ext cx="1897688" cy="1015663"/>
          </a:xfrm>
          <a:prstGeom prst="rect">
            <a:avLst/>
          </a:prstGeom>
          <a:noFill/>
        </p:spPr>
        <p:txBody>
          <a:bodyPr wrap="square">
            <a:spAutoFit/>
          </a:bodyPr>
          <a:lstStyle/>
          <a:p>
            <a:pPr marL="0" lvl="1"/>
            <a:r>
              <a:rPr lang="en-US" sz="2000" dirty="0">
                <a:latin typeface="Arial" panose="020B0604020202020204" pitchFamily="34" charset="0"/>
                <a:cs typeface="Arial" panose="020B0604020202020204" pitchFamily="34" charset="0"/>
              </a:rPr>
              <a:t>aidants attentifs et solidaires</a:t>
            </a:r>
          </a:p>
        </p:txBody>
      </p:sp>
      <p:sp>
        <p:nvSpPr>
          <p:cNvPr id="46" name="TextBox 45">
            <a:extLst>
              <a:ext uri="{FF2B5EF4-FFF2-40B4-BE49-F238E27FC236}">
                <a16:creationId xmlns:a16="http://schemas.microsoft.com/office/drawing/2014/main" id="{694B0D30-9D74-EAD2-DC82-36C04D8107B1}"/>
              </a:ext>
            </a:extLst>
          </p:cNvPr>
          <p:cNvSpPr txBox="1"/>
          <p:nvPr/>
        </p:nvSpPr>
        <p:spPr>
          <a:xfrm>
            <a:off x="1867802" y="1620253"/>
            <a:ext cx="2094892" cy="1015663"/>
          </a:xfrm>
          <a:prstGeom prst="rect">
            <a:avLst/>
          </a:prstGeom>
          <a:noFill/>
        </p:spPr>
        <p:txBody>
          <a:bodyPr wrap="square">
            <a:spAutoFit/>
          </a:bodyPr>
          <a:lstStyle/>
          <a:p>
            <a:pPr marL="0" lvl="1"/>
            <a:r>
              <a:rPr lang="en-US" sz="2000" dirty="0">
                <a:latin typeface="Arial" panose="020B0604020202020204" pitchFamily="34" charset="0"/>
                <a:cs typeface="Arial" panose="020B0604020202020204" pitchFamily="34" charset="0"/>
              </a:rPr>
              <a:t>Environnements bienveillants et protecteurs</a:t>
            </a:r>
          </a:p>
        </p:txBody>
      </p:sp>
      <p:grpSp>
        <p:nvGrpSpPr>
          <p:cNvPr id="71" name="Group 70">
            <a:extLst>
              <a:ext uri="{FF2B5EF4-FFF2-40B4-BE49-F238E27FC236}">
                <a16:creationId xmlns:a16="http://schemas.microsoft.com/office/drawing/2014/main" id="{209DE078-74A6-8610-AB2E-1A24A4BBFC0C}"/>
              </a:ext>
            </a:extLst>
          </p:cNvPr>
          <p:cNvGrpSpPr/>
          <p:nvPr/>
        </p:nvGrpSpPr>
        <p:grpSpPr>
          <a:xfrm>
            <a:off x="678442" y="1567255"/>
            <a:ext cx="937477" cy="1121659"/>
            <a:chOff x="678442" y="1567255"/>
            <a:chExt cx="937477" cy="1121659"/>
          </a:xfrm>
        </p:grpSpPr>
        <p:grpSp>
          <p:nvGrpSpPr>
            <p:cNvPr id="3" name="Group 2">
              <a:extLst>
                <a:ext uri="{FF2B5EF4-FFF2-40B4-BE49-F238E27FC236}">
                  <a16:creationId xmlns:a16="http://schemas.microsoft.com/office/drawing/2014/main" id="{A8700636-12F2-322F-9669-9A412008BBE1}"/>
                </a:ext>
              </a:extLst>
            </p:cNvPr>
            <p:cNvGrpSpPr/>
            <p:nvPr/>
          </p:nvGrpSpPr>
          <p:grpSpPr>
            <a:xfrm>
              <a:off x="678442" y="1567255"/>
              <a:ext cx="937477" cy="1121659"/>
              <a:chOff x="2780231" y="3039417"/>
              <a:chExt cx="1162307" cy="1390660"/>
            </a:xfrm>
            <a:solidFill>
              <a:schemeClr val="accent3">
                <a:lumMod val="75000"/>
              </a:schemeClr>
            </a:solidFill>
          </p:grpSpPr>
          <p:sp>
            <p:nvSpPr>
              <p:cNvPr id="4" name="Rectangle 3">
                <a:extLst>
                  <a:ext uri="{FF2B5EF4-FFF2-40B4-BE49-F238E27FC236}">
                    <a16:creationId xmlns:a16="http://schemas.microsoft.com/office/drawing/2014/main" id="{AD972785-9FEF-EC53-4669-C2C306F1EEA1}"/>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Stored Data 4">
                <a:extLst>
                  <a:ext uri="{FF2B5EF4-FFF2-40B4-BE49-F238E27FC236}">
                    <a16:creationId xmlns:a16="http://schemas.microsoft.com/office/drawing/2014/main" id="{BCF50061-021D-8FD0-87AF-45107FBE2860}"/>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Stored Data 5">
                <a:extLst>
                  <a:ext uri="{FF2B5EF4-FFF2-40B4-BE49-F238E27FC236}">
                    <a16:creationId xmlns:a16="http://schemas.microsoft.com/office/drawing/2014/main" id="{B95A7E73-FF5B-7CDC-0589-EE8884990779}"/>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3483514-44CC-7A91-F252-EC6060C60062}"/>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6F447A3-3B0B-F4FC-1EE8-88D53A5CC7B1}"/>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E76AC46E-F184-37D3-EC94-C0B6EBE2603B}"/>
                </a:ext>
              </a:extLst>
            </p:cNvPr>
            <p:cNvGrpSpPr/>
            <p:nvPr/>
          </p:nvGrpSpPr>
          <p:grpSpPr>
            <a:xfrm>
              <a:off x="820591" y="1847754"/>
              <a:ext cx="633925" cy="581856"/>
              <a:chOff x="7619849" y="5297373"/>
              <a:chExt cx="500332" cy="459236"/>
            </a:xfrm>
          </p:grpSpPr>
          <p:sp>
            <p:nvSpPr>
              <p:cNvPr id="47" name="Trapezoid 46">
                <a:extLst>
                  <a:ext uri="{FF2B5EF4-FFF2-40B4-BE49-F238E27FC236}">
                    <a16:creationId xmlns:a16="http://schemas.microsoft.com/office/drawing/2014/main" id="{318FD8C0-19BF-2079-6005-10FA619EFE5F}"/>
                  </a:ext>
                </a:extLst>
              </p:cNvPr>
              <p:cNvSpPr/>
              <p:nvPr/>
            </p:nvSpPr>
            <p:spPr>
              <a:xfrm>
                <a:off x="7619849" y="5297373"/>
                <a:ext cx="500332" cy="200981"/>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94111138-A180-D838-F897-3E1289BECE14}"/>
                  </a:ext>
                </a:extLst>
              </p:cNvPr>
              <p:cNvSpPr/>
              <p:nvPr/>
            </p:nvSpPr>
            <p:spPr>
              <a:xfrm>
                <a:off x="7663186" y="5498354"/>
                <a:ext cx="413659" cy="25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Heart 51">
              <a:extLst>
                <a:ext uri="{FF2B5EF4-FFF2-40B4-BE49-F238E27FC236}">
                  <a16:creationId xmlns:a16="http://schemas.microsoft.com/office/drawing/2014/main" id="{FD072DB0-C23C-D500-B30D-4F7F2AC84754}"/>
                </a:ext>
              </a:extLst>
            </p:cNvPr>
            <p:cNvSpPr/>
            <p:nvPr/>
          </p:nvSpPr>
          <p:spPr>
            <a:xfrm>
              <a:off x="1004668" y="2053550"/>
              <a:ext cx="285023" cy="254645"/>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00D1321C-66D3-0FFE-C5D8-B70FFAEA6F5B}"/>
              </a:ext>
            </a:extLst>
          </p:cNvPr>
          <p:cNvGrpSpPr/>
          <p:nvPr/>
        </p:nvGrpSpPr>
        <p:grpSpPr>
          <a:xfrm>
            <a:off x="4412642" y="1567255"/>
            <a:ext cx="937477" cy="1121659"/>
            <a:chOff x="548251" y="3024358"/>
            <a:chExt cx="937477" cy="1121659"/>
          </a:xfrm>
        </p:grpSpPr>
        <p:grpSp>
          <p:nvGrpSpPr>
            <p:cNvPr id="9" name="Group 8">
              <a:extLst>
                <a:ext uri="{FF2B5EF4-FFF2-40B4-BE49-F238E27FC236}">
                  <a16:creationId xmlns:a16="http://schemas.microsoft.com/office/drawing/2014/main" id="{EEBD8D4F-E563-AE6A-AA5E-40DEAE681352}"/>
                </a:ext>
              </a:extLst>
            </p:cNvPr>
            <p:cNvGrpSpPr/>
            <p:nvPr/>
          </p:nvGrpSpPr>
          <p:grpSpPr>
            <a:xfrm>
              <a:off x="548251" y="3024358"/>
              <a:ext cx="937477" cy="1121659"/>
              <a:chOff x="2780231" y="3039417"/>
              <a:chExt cx="1162307" cy="1390660"/>
            </a:xfrm>
            <a:solidFill>
              <a:schemeClr val="accent3">
                <a:lumMod val="75000"/>
              </a:schemeClr>
            </a:solidFill>
          </p:grpSpPr>
          <p:sp>
            <p:nvSpPr>
              <p:cNvPr id="10" name="Rectangle 9">
                <a:extLst>
                  <a:ext uri="{FF2B5EF4-FFF2-40B4-BE49-F238E27FC236}">
                    <a16:creationId xmlns:a16="http://schemas.microsoft.com/office/drawing/2014/main" id="{0AC2CB87-D05E-7CDE-4D1A-7589E36B38EA}"/>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0">
                <a:extLst>
                  <a:ext uri="{FF2B5EF4-FFF2-40B4-BE49-F238E27FC236}">
                    <a16:creationId xmlns:a16="http://schemas.microsoft.com/office/drawing/2014/main" id="{0D4EBCD5-F583-1702-B77F-9071024D3859}"/>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9D033F09-5ED1-BB17-2F15-24FE6C298EE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B8EBF0-0224-7536-868E-09D950C36617}"/>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D92C4BCA-EDA8-5DCD-8433-84A455192319}"/>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4841AFB4-8517-882F-6F19-4782C6019B55}"/>
                </a:ext>
              </a:extLst>
            </p:cNvPr>
            <p:cNvGrpSpPr/>
            <p:nvPr/>
          </p:nvGrpSpPr>
          <p:grpSpPr>
            <a:xfrm>
              <a:off x="722202" y="3250645"/>
              <a:ext cx="547216" cy="690061"/>
              <a:chOff x="8440399" y="3758191"/>
              <a:chExt cx="648257" cy="817478"/>
            </a:xfrm>
            <a:solidFill>
              <a:schemeClr val="bg1"/>
            </a:solidFill>
          </p:grpSpPr>
          <p:grpSp>
            <p:nvGrpSpPr>
              <p:cNvPr id="53" name="Group 52">
                <a:extLst>
                  <a:ext uri="{FF2B5EF4-FFF2-40B4-BE49-F238E27FC236}">
                    <a16:creationId xmlns:a16="http://schemas.microsoft.com/office/drawing/2014/main" id="{21547385-071A-0DA4-474A-F76CBAFCBC52}"/>
                  </a:ext>
                </a:extLst>
              </p:cNvPr>
              <p:cNvGrpSpPr/>
              <p:nvPr/>
            </p:nvGrpSpPr>
            <p:grpSpPr>
              <a:xfrm>
                <a:off x="8835207" y="3758191"/>
                <a:ext cx="253449" cy="817478"/>
                <a:chOff x="4045582" y="1684320"/>
                <a:chExt cx="350098" cy="1129211"/>
              </a:xfrm>
              <a:grpFill/>
            </p:grpSpPr>
            <p:sp>
              <p:nvSpPr>
                <p:cNvPr id="54" name="Round Same Side Corner Rectangle 21">
                  <a:extLst>
                    <a:ext uri="{FF2B5EF4-FFF2-40B4-BE49-F238E27FC236}">
                      <a16:creationId xmlns:a16="http://schemas.microsoft.com/office/drawing/2014/main" id="{7A258BB8-2B5C-42B4-ABA1-5C31152CB1CC}"/>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754EEBDD-23CE-A0A7-AE81-2BA071A8BFA9}"/>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065A962-5FA9-143F-22B2-95DD14CECF21}"/>
                  </a:ext>
                </a:extLst>
              </p:cNvPr>
              <p:cNvGrpSpPr/>
              <p:nvPr/>
            </p:nvGrpSpPr>
            <p:grpSpPr>
              <a:xfrm>
                <a:off x="8440399" y="3758191"/>
                <a:ext cx="363228" cy="817478"/>
                <a:chOff x="3000654" y="1516217"/>
                <a:chExt cx="245039" cy="551483"/>
              </a:xfrm>
              <a:grpFill/>
            </p:grpSpPr>
            <p:grpSp>
              <p:nvGrpSpPr>
                <p:cNvPr id="58" name="Group 57">
                  <a:extLst>
                    <a:ext uri="{FF2B5EF4-FFF2-40B4-BE49-F238E27FC236}">
                      <a16:creationId xmlns:a16="http://schemas.microsoft.com/office/drawing/2014/main" id="{90B945FB-631A-A7EF-05A4-3585D7C45C91}"/>
                    </a:ext>
                  </a:extLst>
                </p:cNvPr>
                <p:cNvGrpSpPr/>
                <p:nvPr/>
              </p:nvGrpSpPr>
              <p:grpSpPr>
                <a:xfrm>
                  <a:off x="3036509" y="1516217"/>
                  <a:ext cx="172158" cy="551483"/>
                  <a:chOff x="4043172" y="1684320"/>
                  <a:chExt cx="352508" cy="1129211"/>
                </a:xfrm>
                <a:grpFill/>
              </p:grpSpPr>
              <p:sp>
                <p:nvSpPr>
                  <p:cNvPr id="60" name="Round Same Side Corner Rectangle 21">
                    <a:extLst>
                      <a:ext uri="{FF2B5EF4-FFF2-40B4-BE49-F238E27FC236}">
                        <a16:creationId xmlns:a16="http://schemas.microsoft.com/office/drawing/2014/main" id="{0C06BCF6-EE1E-8F1C-B02C-4B7894F399C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FBE53733-0471-8363-F5A1-B492E830EB73}"/>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lowchart: Manual Operation 58">
                  <a:extLst>
                    <a:ext uri="{FF2B5EF4-FFF2-40B4-BE49-F238E27FC236}">
                      <a16:creationId xmlns:a16="http://schemas.microsoft.com/office/drawing/2014/main" id="{395B180A-5046-2DCF-AE66-8E14F99085E7}"/>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68" name="Rectangle: Rounded Corners 67">
            <a:extLst>
              <a:ext uri="{FF2B5EF4-FFF2-40B4-BE49-F238E27FC236}">
                <a16:creationId xmlns:a16="http://schemas.microsoft.com/office/drawing/2014/main" id="{07A9DFCC-A4C7-6E3A-4E17-86631F8A491B}"/>
              </a:ext>
            </a:extLst>
          </p:cNvPr>
          <p:cNvSpPr/>
          <p:nvPr/>
        </p:nvSpPr>
        <p:spPr>
          <a:xfrm>
            <a:off x="678442" y="3026871"/>
            <a:ext cx="3320211" cy="293903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a:solidFill>
                  <a:schemeClr val="tx1"/>
                </a:solidFill>
                <a:latin typeface="Arial" panose="020B0604020202020204" pitchFamily="34" charset="0"/>
                <a:cs typeface="Arial" panose="020B0604020202020204" pitchFamily="34" charset="0"/>
              </a:rPr>
              <a:t>Scénario 1 : </a:t>
            </a:r>
            <a:r>
              <a:rPr lang="en-US" dirty="0">
                <a:solidFill>
                  <a:schemeClr val="tx1"/>
                </a:solidFill>
                <a:latin typeface="Arial" panose="020B0604020202020204" pitchFamily="34" charset="0"/>
                <a:cs typeface="Arial" panose="020B0604020202020204" pitchFamily="34" charset="0"/>
              </a:rPr>
              <a:t>un exemple positif d'environnement bienveillant et protecteur</a:t>
            </a:r>
          </a:p>
          <a:p>
            <a:pPr marL="0" lvl="1"/>
            <a:r>
              <a:rPr lang="en-US" dirty="0">
                <a:solidFill>
                  <a:schemeClr val="tx1"/>
                </a:solidFill>
                <a:latin typeface="Arial" panose="020B0604020202020204" pitchFamily="34" charset="0"/>
                <a:cs typeface="Arial" panose="020B0604020202020204" pitchFamily="34" charset="0"/>
              </a:rPr>
              <a:t> </a:t>
            </a:r>
          </a:p>
          <a:p>
            <a:pPr marL="0" lvl="1"/>
            <a:r>
              <a:rPr lang="en-US" b="1" dirty="0">
                <a:solidFill>
                  <a:schemeClr val="tx1"/>
                </a:solidFill>
                <a:latin typeface="Arial" panose="020B0604020202020204" pitchFamily="34" charset="0"/>
                <a:cs typeface="Arial" panose="020B0604020202020204" pitchFamily="34" charset="0"/>
              </a:rPr>
              <a:t>Scénario 2 : </a:t>
            </a:r>
            <a:r>
              <a:rPr lang="en-US" dirty="0">
                <a:solidFill>
                  <a:schemeClr val="tx1"/>
                </a:solidFill>
                <a:latin typeface="Arial" panose="020B0604020202020204" pitchFamily="34" charset="0"/>
                <a:cs typeface="Arial" panose="020B0604020202020204" pitchFamily="34" charset="0"/>
              </a:rPr>
              <a:t>un exemple négatif montrant le contraire d'un environnement bienveillant et protecteur </a:t>
            </a:r>
          </a:p>
        </p:txBody>
      </p:sp>
      <p:sp>
        <p:nvSpPr>
          <p:cNvPr id="69" name="Rectangle: Rounded Corners 68">
            <a:extLst>
              <a:ext uri="{FF2B5EF4-FFF2-40B4-BE49-F238E27FC236}">
                <a16:creationId xmlns:a16="http://schemas.microsoft.com/office/drawing/2014/main" id="{BB1A0382-473B-17E5-B32B-5378B2845928}"/>
              </a:ext>
            </a:extLst>
          </p:cNvPr>
          <p:cNvSpPr/>
          <p:nvPr/>
        </p:nvSpPr>
        <p:spPr>
          <a:xfrm>
            <a:off x="4412642" y="3026871"/>
            <a:ext cx="3320211" cy="293903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a:solidFill>
                  <a:schemeClr val="tx1"/>
                </a:solidFill>
                <a:latin typeface="Arial" panose="020B0604020202020204" pitchFamily="34" charset="0"/>
                <a:cs typeface="Arial" panose="020B0604020202020204" pitchFamily="34" charset="0"/>
              </a:rPr>
              <a:t>Scénario 3 : </a:t>
            </a:r>
            <a:r>
              <a:rPr lang="en-US" dirty="0">
                <a:solidFill>
                  <a:schemeClr val="tx1"/>
                </a:solidFill>
                <a:latin typeface="Arial" panose="020B0604020202020204" pitchFamily="34" charset="0"/>
                <a:cs typeface="Arial" panose="020B0604020202020204" pitchFamily="34" charset="0"/>
              </a:rPr>
              <a:t>Un exemple positif de aidant réceptif et solidaire </a:t>
            </a:r>
          </a:p>
          <a:p>
            <a:pPr marL="0" lvl="1"/>
            <a:endParaRPr lang="en-US" dirty="0">
              <a:solidFill>
                <a:schemeClr val="tx1"/>
              </a:solidFill>
              <a:latin typeface="Arial" panose="020B0604020202020204" pitchFamily="34" charset="0"/>
              <a:cs typeface="Arial" panose="020B0604020202020204" pitchFamily="34" charset="0"/>
            </a:endParaRPr>
          </a:p>
          <a:p>
            <a:pPr marL="0" lvl="1"/>
            <a:r>
              <a:rPr lang="en-US" b="1" dirty="0">
                <a:solidFill>
                  <a:schemeClr val="tx1"/>
                </a:solidFill>
                <a:latin typeface="Arial" panose="020B0604020202020204" pitchFamily="34" charset="0"/>
                <a:cs typeface="Arial" panose="020B0604020202020204" pitchFamily="34" charset="0"/>
              </a:rPr>
              <a:t>Scénario 4 : </a:t>
            </a:r>
            <a:r>
              <a:rPr lang="en-US" dirty="0">
                <a:solidFill>
                  <a:schemeClr val="tx1"/>
                </a:solidFill>
                <a:latin typeface="Arial" panose="020B0604020202020204" pitchFamily="34" charset="0"/>
                <a:cs typeface="Arial" panose="020B0604020202020204" pitchFamily="34" charset="0"/>
              </a:rPr>
              <a:t>un exemple négatif montrant le contraire d'un aidant réceptif </a:t>
            </a:r>
          </a:p>
        </p:txBody>
      </p:sp>
      <p:sp>
        <p:nvSpPr>
          <p:cNvPr id="70" name="Rectangle: Rounded Corners 69">
            <a:extLst>
              <a:ext uri="{FF2B5EF4-FFF2-40B4-BE49-F238E27FC236}">
                <a16:creationId xmlns:a16="http://schemas.microsoft.com/office/drawing/2014/main" id="{88055D39-8129-C39E-31E7-A6F9B625950B}"/>
              </a:ext>
            </a:extLst>
          </p:cNvPr>
          <p:cNvSpPr/>
          <p:nvPr/>
        </p:nvSpPr>
        <p:spPr>
          <a:xfrm>
            <a:off x="8152619" y="3026871"/>
            <a:ext cx="3320211" cy="293903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a:solidFill>
                  <a:schemeClr val="tx1"/>
                </a:solidFill>
                <a:latin typeface="Arial" panose="020B0604020202020204" pitchFamily="34" charset="0"/>
                <a:cs typeface="Arial" panose="020B0604020202020204" pitchFamily="34" charset="0"/>
              </a:rPr>
              <a:t>Scénario 5 : </a:t>
            </a:r>
            <a:r>
              <a:rPr lang="en-US" dirty="0">
                <a:solidFill>
                  <a:schemeClr val="tx1"/>
                </a:solidFill>
                <a:latin typeface="Arial" panose="020B0604020202020204" pitchFamily="34" charset="0"/>
                <a:cs typeface="Arial" panose="020B0604020202020204" pitchFamily="34" charset="0"/>
              </a:rPr>
              <a:t>Un exemple positif d'une relation saine entre le aidant et l'enfant </a:t>
            </a:r>
          </a:p>
          <a:p>
            <a:pPr marL="0" lvl="1"/>
            <a:endParaRPr lang="en-US" dirty="0">
              <a:solidFill>
                <a:schemeClr val="tx1"/>
              </a:solidFill>
              <a:latin typeface="Arial" panose="020B0604020202020204" pitchFamily="34" charset="0"/>
              <a:cs typeface="Arial" panose="020B0604020202020204" pitchFamily="34" charset="0"/>
            </a:endParaRPr>
          </a:p>
          <a:p>
            <a:pPr marL="0" lvl="1"/>
            <a:r>
              <a:rPr lang="en-US" b="1" dirty="0">
                <a:solidFill>
                  <a:schemeClr val="tx1"/>
                </a:solidFill>
                <a:latin typeface="Arial" panose="020B0604020202020204" pitchFamily="34" charset="0"/>
                <a:cs typeface="Arial" panose="020B0604020202020204" pitchFamily="34" charset="0"/>
              </a:rPr>
              <a:t>Scénario 6 : </a:t>
            </a:r>
            <a:r>
              <a:rPr lang="en-US" dirty="0">
                <a:solidFill>
                  <a:schemeClr val="tx1"/>
                </a:solidFill>
                <a:latin typeface="Arial" panose="020B0604020202020204" pitchFamily="34" charset="0"/>
                <a:cs typeface="Arial" panose="020B0604020202020204" pitchFamily="34" charset="0"/>
              </a:rPr>
              <a:t>un exemple négatif montrant le contraire d'une relation saine entre le aidant et l'enfant</a:t>
            </a:r>
          </a:p>
        </p:txBody>
      </p:sp>
    </p:spTree>
    <p:extLst>
      <p:ext uri="{BB962C8B-B14F-4D97-AF65-F5344CB8AC3E}">
        <p14:creationId xmlns:p14="http://schemas.microsoft.com/office/powerpoint/2010/main" val="406691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45"/>
        <p:cNvGrpSpPr/>
        <p:nvPr/>
      </p:nvGrpSpPr>
      <p:grpSpPr>
        <a:xfrm>
          <a:off x="0" y="0"/>
          <a:ext cx="0" cy="0"/>
          <a:chOff x="0" y="0"/>
          <a:chExt cx="0" cy="0"/>
        </a:xfrm>
      </p:grpSpPr>
      <p:sp>
        <p:nvSpPr>
          <p:cNvPr id="247" name="Google Shape;247;p2"/>
          <p:cNvSpPr txBox="1"/>
          <p:nvPr/>
        </p:nvSpPr>
        <p:spPr>
          <a:xfrm>
            <a:off x="1817077" y="3136612"/>
            <a:ext cx="855784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dirty="0">
                <a:solidFill>
                  <a:schemeClr val="lt1"/>
                </a:solidFill>
                <a:latin typeface="Arial"/>
                <a:ea typeface="Arial"/>
                <a:cs typeface="Arial"/>
                <a:sym typeface="Arial"/>
              </a:rPr>
              <a:t> </a:t>
            </a:r>
            <a:endParaRPr sz="4800" b="1" dirty="0">
              <a:solidFill>
                <a:schemeClr val="lt1"/>
              </a:solidFill>
              <a:latin typeface="Arial"/>
              <a:ea typeface="Arial"/>
              <a:cs typeface="Arial"/>
              <a:sym typeface="Arial"/>
            </a:endParaRPr>
          </a:p>
        </p:txBody>
      </p:sp>
      <p:sp>
        <p:nvSpPr>
          <p:cNvPr id="2" name="Title 72">
            <a:extLst>
              <a:ext uri="{FF2B5EF4-FFF2-40B4-BE49-F238E27FC236}">
                <a16:creationId xmlns:a16="http://schemas.microsoft.com/office/drawing/2014/main" id="{81E8A4BE-B298-2DD3-2BA3-79D3D8D0B6D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Conseils de facilitation</a:t>
            </a:r>
            <a:endParaRPr lang="en-CA" sz="5400" b="1" dirty="0">
              <a:solidFill>
                <a:schemeClr val="bg1">
                  <a:lumMod val="75000"/>
                </a:schemeClr>
              </a:solidFill>
            </a:endParaRPr>
          </a:p>
        </p:txBody>
      </p:sp>
    </p:spTree>
    <p:extLst>
      <p:ext uri="{BB962C8B-B14F-4D97-AF65-F5344CB8AC3E}">
        <p14:creationId xmlns:p14="http://schemas.microsoft.com/office/powerpoint/2010/main" val="738329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2">
            <a:extLst>
              <a:ext uri="{FF2B5EF4-FFF2-40B4-BE49-F238E27FC236}">
                <a16:creationId xmlns:a16="http://schemas.microsoft.com/office/drawing/2014/main" id="{9F59068E-8D15-3303-EAAA-401EC80E7E37}"/>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3360092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33E4-5B53-9A02-C62F-66F3E573E7FE}"/>
              </a:ext>
            </a:extLst>
          </p:cNvPr>
          <p:cNvSpPr>
            <a:spLocks noGrp="1"/>
          </p:cNvSpPr>
          <p:nvPr>
            <p:ph type="title"/>
          </p:nvPr>
        </p:nvSpPr>
        <p:spPr>
          <a:xfrm>
            <a:off x="276225" y="120516"/>
            <a:ext cx="10505076" cy="868968"/>
          </a:xfrm>
        </p:spPr>
        <p:txBody>
          <a:bodyPr>
            <a:normAutofit/>
          </a:bodyPr>
          <a:lstStyle/>
          <a:p>
            <a:pPr algn="l"/>
            <a:r>
              <a:rPr lang="en-US" sz="2400" dirty="0">
                <a:highlight>
                  <a:srgbClr val="FFFF00"/>
                </a:highlight>
              </a:rPr>
              <a:t>Familles / environnements de soins nécessitant un soutien supplémentaire</a:t>
            </a:r>
          </a:p>
        </p:txBody>
      </p:sp>
      <p:grpSp>
        <p:nvGrpSpPr>
          <p:cNvPr id="23" name="Group 22">
            <a:extLst>
              <a:ext uri="{FF2B5EF4-FFF2-40B4-BE49-F238E27FC236}">
                <a16:creationId xmlns:a16="http://schemas.microsoft.com/office/drawing/2014/main" id="{97EE891D-46D5-F647-D7C1-604FAEBBA425}"/>
              </a:ext>
            </a:extLst>
          </p:cNvPr>
          <p:cNvGrpSpPr/>
          <p:nvPr/>
        </p:nvGrpSpPr>
        <p:grpSpPr>
          <a:xfrm>
            <a:off x="10228983" y="337468"/>
            <a:ext cx="1587872" cy="1368854"/>
            <a:chOff x="10228983" y="337468"/>
            <a:chExt cx="1587872" cy="1368854"/>
          </a:xfrm>
        </p:grpSpPr>
        <p:sp>
          <p:nvSpPr>
            <p:cNvPr id="24" name="Hexagon 23">
              <a:extLst>
                <a:ext uri="{FF2B5EF4-FFF2-40B4-BE49-F238E27FC236}">
                  <a16:creationId xmlns:a16="http://schemas.microsoft.com/office/drawing/2014/main" id="{4DD7D006-99FA-525B-9B6E-B5342011266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CF8B3F7F-EB67-57F0-8F07-868DEC4795E1}"/>
                </a:ext>
              </a:extLst>
            </p:cNvPr>
            <p:cNvGrpSpPr/>
            <p:nvPr/>
          </p:nvGrpSpPr>
          <p:grpSpPr>
            <a:xfrm>
              <a:off x="10621771" y="762700"/>
              <a:ext cx="562136" cy="634675"/>
              <a:chOff x="760175" y="830142"/>
              <a:chExt cx="867619" cy="979579"/>
            </a:xfrm>
          </p:grpSpPr>
          <p:sp>
            <p:nvSpPr>
              <p:cNvPr id="29" name="Rectangle 28">
                <a:extLst>
                  <a:ext uri="{FF2B5EF4-FFF2-40B4-BE49-F238E27FC236}">
                    <a16:creationId xmlns:a16="http://schemas.microsoft.com/office/drawing/2014/main" id="{4C68EB59-7F00-B904-35F7-0875932146DD}"/>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7</a:t>
                </a:r>
                <a:endParaRPr lang="en-US" sz="1600" b="1" dirty="0">
                  <a:solidFill>
                    <a:schemeClr val="bg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72D6629E-84FD-C41A-88AD-A4503FAE69A5}"/>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88D9375-E5AC-CDCF-466D-85BC12BF63F0}"/>
                </a:ext>
              </a:extLst>
            </p:cNvPr>
            <p:cNvGrpSpPr/>
            <p:nvPr/>
          </p:nvGrpSpPr>
          <p:grpSpPr>
            <a:xfrm>
              <a:off x="11325415" y="762701"/>
              <a:ext cx="182192" cy="634674"/>
              <a:chOff x="2121762" y="2323619"/>
              <a:chExt cx="200378" cy="825210"/>
            </a:xfrm>
          </p:grpSpPr>
          <p:sp>
            <p:nvSpPr>
              <p:cNvPr id="27" name="Isosceles Triangle 26">
                <a:extLst>
                  <a:ext uri="{FF2B5EF4-FFF2-40B4-BE49-F238E27FC236}">
                    <a16:creationId xmlns:a16="http://schemas.microsoft.com/office/drawing/2014/main" id="{198735CF-7EC3-DA6F-B7A8-55419FAC4A0A}"/>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3FE70AF-5668-3FC9-D6B3-7374DE353E84}"/>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3" name="Group 32">
            <a:extLst>
              <a:ext uri="{FF2B5EF4-FFF2-40B4-BE49-F238E27FC236}">
                <a16:creationId xmlns:a16="http://schemas.microsoft.com/office/drawing/2014/main" id="{516DDEE1-D527-194C-66AD-8A3F2E771780}"/>
              </a:ext>
            </a:extLst>
          </p:cNvPr>
          <p:cNvGrpSpPr/>
          <p:nvPr/>
        </p:nvGrpSpPr>
        <p:grpSpPr>
          <a:xfrm>
            <a:off x="866585" y="3336827"/>
            <a:ext cx="1836509" cy="2315910"/>
            <a:chOff x="8440399" y="3758191"/>
            <a:chExt cx="648257" cy="817478"/>
          </a:xfrm>
          <a:solidFill>
            <a:schemeClr val="accent3">
              <a:lumMod val="75000"/>
            </a:schemeClr>
          </a:solidFill>
        </p:grpSpPr>
        <p:grpSp>
          <p:nvGrpSpPr>
            <p:cNvPr id="34" name="Group 33">
              <a:extLst>
                <a:ext uri="{FF2B5EF4-FFF2-40B4-BE49-F238E27FC236}">
                  <a16:creationId xmlns:a16="http://schemas.microsoft.com/office/drawing/2014/main" id="{BEFC44D6-5EDF-169F-DBE2-40F82BEA1A60}"/>
                </a:ext>
              </a:extLst>
            </p:cNvPr>
            <p:cNvGrpSpPr/>
            <p:nvPr/>
          </p:nvGrpSpPr>
          <p:grpSpPr>
            <a:xfrm>
              <a:off x="8835207" y="3758191"/>
              <a:ext cx="253449" cy="817478"/>
              <a:chOff x="4045582" y="1684320"/>
              <a:chExt cx="350098" cy="1129211"/>
            </a:xfrm>
            <a:grpFill/>
          </p:grpSpPr>
          <p:sp>
            <p:nvSpPr>
              <p:cNvPr id="40" name="Round Same Side Corner Rectangle 21">
                <a:extLst>
                  <a:ext uri="{FF2B5EF4-FFF2-40B4-BE49-F238E27FC236}">
                    <a16:creationId xmlns:a16="http://schemas.microsoft.com/office/drawing/2014/main" id="{8CB04E9C-BB30-D8BF-B597-CB4F1E13A20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A8CFF6C-FB24-8411-B03E-98A46BF2DACF}"/>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7AA9F7B2-A648-2BF1-8F26-0D1C3CF9028F}"/>
                </a:ext>
              </a:extLst>
            </p:cNvPr>
            <p:cNvGrpSpPr/>
            <p:nvPr/>
          </p:nvGrpSpPr>
          <p:grpSpPr>
            <a:xfrm>
              <a:off x="8440399" y="3758191"/>
              <a:ext cx="363228" cy="817478"/>
              <a:chOff x="3000654" y="1516217"/>
              <a:chExt cx="245039" cy="551483"/>
            </a:xfrm>
            <a:grpFill/>
          </p:grpSpPr>
          <p:grpSp>
            <p:nvGrpSpPr>
              <p:cNvPr id="36" name="Group 35">
                <a:extLst>
                  <a:ext uri="{FF2B5EF4-FFF2-40B4-BE49-F238E27FC236}">
                    <a16:creationId xmlns:a16="http://schemas.microsoft.com/office/drawing/2014/main" id="{F0756FA2-E12D-A412-F164-F3F4E70BBB70}"/>
                  </a:ext>
                </a:extLst>
              </p:cNvPr>
              <p:cNvGrpSpPr/>
              <p:nvPr/>
            </p:nvGrpSpPr>
            <p:grpSpPr>
              <a:xfrm>
                <a:off x="3036509" y="1516217"/>
                <a:ext cx="172158" cy="551483"/>
                <a:chOff x="4043172" y="1684320"/>
                <a:chExt cx="352508" cy="1129211"/>
              </a:xfrm>
              <a:grpFill/>
            </p:grpSpPr>
            <p:sp>
              <p:nvSpPr>
                <p:cNvPr id="38" name="Round Same Side Corner Rectangle 21">
                  <a:extLst>
                    <a:ext uri="{FF2B5EF4-FFF2-40B4-BE49-F238E27FC236}">
                      <a16:creationId xmlns:a16="http://schemas.microsoft.com/office/drawing/2014/main" id="{E51D15A7-0907-9454-60D0-D9AB585AE36D}"/>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D1BEAEFE-EE23-3001-127E-5FE7BE18B691}"/>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Flowchart: Manual Operation 36">
                <a:extLst>
                  <a:ext uri="{FF2B5EF4-FFF2-40B4-BE49-F238E27FC236}">
                    <a16:creationId xmlns:a16="http://schemas.microsoft.com/office/drawing/2014/main" id="{AF69BE70-0BCA-C088-82A0-0B4A94AD5A74}"/>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7" name="Speech Bubble: Rectangle with Corners Rounded 46">
            <a:extLst>
              <a:ext uri="{FF2B5EF4-FFF2-40B4-BE49-F238E27FC236}">
                <a16:creationId xmlns:a16="http://schemas.microsoft.com/office/drawing/2014/main" id="{B4C11509-941C-CEDE-384C-822D16AEBD0B}"/>
              </a:ext>
            </a:extLst>
          </p:cNvPr>
          <p:cNvSpPr/>
          <p:nvPr/>
        </p:nvSpPr>
        <p:spPr>
          <a:xfrm>
            <a:off x="3341376" y="2039558"/>
            <a:ext cx="3177863" cy="2866927"/>
          </a:xfrm>
          <a:prstGeom prst="wedgeRoundRectCallout">
            <a:avLst>
              <a:gd name="adj1" fmla="val -61321"/>
              <a:gd name="adj2" fmla="val -3150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Quels sont les défis auxquels les aidants sont confrontés dans ce contexte ?</a:t>
            </a:r>
          </a:p>
        </p:txBody>
      </p:sp>
      <p:sp>
        <p:nvSpPr>
          <p:cNvPr id="48" name="Speech Bubble: Rectangle with Corners Rounded 47">
            <a:extLst>
              <a:ext uri="{FF2B5EF4-FFF2-40B4-BE49-F238E27FC236}">
                <a16:creationId xmlns:a16="http://schemas.microsoft.com/office/drawing/2014/main" id="{B36ED300-73FD-F134-AC0C-10B5E1197017}"/>
              </a:ext>
            </a:extLst>
          </p:cNvPr>
          <p:cNvSpPr/>
          <p:nvPr/>
        </p:nvSpPr>
        <p:spPr>
          <a:xfrm>
            <a:off x="6876312" y="2039558"/>
            <a:ext cx="4449103" cy="2866927"/>
          </a:xfrm>
          <a:prstGeom prst="wedgeRoundRectCallout">
            <a:avLst>
              <a:gd name="adj1" fmla="val 34825"/>
              <a:gd name="adj2" fmla="val 58343"/>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Lorsque nous parlons de renforcement de la famille, certaines familles et </a:t>
            </a:r>
            <a:r>
              <a:rPr lang="en-US" sz="2200" dirty="0" err="1">
                <a:solidFill>
                  <a:schemeClr val="tx1"/>
                </a:solidFill>
                <a:latin typeface="Arial" panose="020B0604020202020204" pitchFamily="34" charset="0"/>
                <a:ea typeface="Calibri" panose="020F0502020204030204" pitchFamily="34" charset="0"/>
                <a:cs typeface="Arial" panose="020B0604020202020204" pitchFamily="34" charset="0"/>
              </a:rPr>
              <a:t>certains</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aidants ont-ils plus besoin que d'autres d'un soutien supplémentaire ? Quelles sont ces familles et pourquoi ? </a:t>
            </a:r>
          </a:p>
        </p:txBody>
      </p:sp>
    </p:spTree>
    <p:extLst>
      <p:ext uri="{BB962C8B-B14F-4D97-AF65-F5344CB8AC3E}">
        <p14:creationId xmlns:p14="http://schemas.microsoft.com/office/powerpoint/2010/main" val="3907436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Title 72">
            <a:extLst>
              <a:ext uri="{FF2B5EF4-FFF2-40B4-BE49-F238E27FC236}">
                <a16:creationId xmlns:a16="http://schemas.microsoft.com/office/drawing/2014/main" id="{8E6FAB5B-4509-7415-F49F-8726835297D9}"/>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2499489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136B-B2FD-7BBA-6509-F09F9F2C9409}"/>
              </a:ext>
            </a:extLst>
          </p:cNvPr>
          <p:cNvSpPr>
            <a:spLocks noGrp="1"/>
          </p:cNvSpPr>
          <p:nvPr>
            <p:ph type="title"/>
          </p:nvPr>
        </p:nvSpPr>
        <p:spPr>
          <a:xfrm>
            <a:off x="838200" y="120516"/>
            <a:ext cx="9642062" cy="868968"/>
          </a:xfrm>
        </p:spPr>
        <p:txBody>
          <a:bodyPr>
            <a:normAutofit/>
          </a:bodyPr>
          <a:lstStyle/>
          <a:p>
            <a:r>
              <a:rPr lang="en-US" dirty="0">
                <a:highlight>
                  <a:srgbClr val="FFFF00"/>
                </a:highlight>
              </a:rPr>
              <a:t>Résilience, forces et facteurs de protection</a:t>
            </a:r>
          </a:p>
        </p:txBody>
      </p:sp>
      <p:grpSp>
        <p:nvGrpSpPr>
          <p:cNvPr id="20" name="Group 19">
            <a:extLst>
              <a:ext uri="{FF2B5EF4-FFF2-40B4-BE49-F238E27FC236}">
                <a16:creationId xmlns:a16="http://schemas.microsoft.com/office/drawing/2014/main" id="{3608B247-3039-1524-50EA-D1A5AA73E550}"/>
              </a:ext>
            </a:extLst>
          </p:cNvPr>
          <p:cNvGrpSpPr/>
          <p:nvPr/>
        </p:nvGrpSpPr>
        <p:grpSpPr>
          <a:xfrm>
            <a:off x="4138196" y="2213946"/>
            <a:ext cx="3491403" cy="2885592"/>
            <a:chOff x="7499908" y="4900577"/>
            <a:chExt cx="997752" cy="824627"/>
          </a:xfrm>
        </p:grpSpPr>
        <p:grpSp>
          <p:nvGrpSpPr>
            <p:cNvPr id="21" name="Group 20">
              <a:extLst>
                <a:ext uri="{FF2B5EF4-FFF2-40B4-BE49-F238E27FC236}">
                  <a16:creationId xmlns:a16="http://schemas.microsoft.com/office/drawing/2014/main" id="{7B08EAEF-3463-CB79-C6C9-36E187977451}"/>
                </a:ext>
              </a:extLst>
            </p:cNvPr>
            <p:cNvGrpSpPr/>
            <p:nvPr/>
          </p:nvGrpSpPr>
          <p:grpSpPr>
            <a:xfrm>
              <a:off x="7499908" y="4900577"/>
              <a:ext cx="997752" cy="824627"/>
              <a:chOff x="5957706" y="3325646"/>
              <a:chExt cx="2611796" cy="1892062"/>
            </a:xfrm>
            <a:solidFill>
              <a:schemeClr val="accent4"/>
            </a:solidFill>
          </p:grpSpPr>
          <p:sp>
            <p:nvSpPr>
              <p:cNvPr id="25" name="Rectangle: Rounded Corners 24">
                <a:extLst>
                  <a:ext uri="{FF2B5EF4-FFF2-40B4-BE49-F238E27FC236}">
                    <a16:creationId xmlns:a16="http://schemas.microsoft.com/office/drawing/2014/main" id="{93B6F5DB-6DAD-4F09-5457-CECF8E541636}"/>
                  </a:ext>
                </a:extLst>
              </p:cNvPr>
              <p:cNvSpPr/>
              <p:nvPr/>
            </p:nvSpPr>
            <p:spPr>
              <a:xfrm>
                <a:off x="5957706" y="3547504"/>
                <a:ext cx="2611796" cy="167020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Helvetica Neue"/>
                </a:endParaRPr>
              </a:p>
            </p:txBody>
          </p:sp>
          <p:sp>
            <p:nvSpPr>
              <p:cNvPr id="26" name="Rectangle: Top Corners Rounded 25">
                <a:extLst>
                  <a:ext uri="{FF2B5EF4-FFF2-40B4-BE49-F238E27FC236}">
                    <a16:creationId xmlns:a16="http://schemas.microsoft.com/office/drawing/2014/main" id="{260B1B89-A44F-146A-E059-304F9756AAA2}"/>
                  </a:ext>
                </a:extLst>
              </p:cNvPr>
              <p:cNvSpPr/>
              <p:nvPr/>
            </p:nvSpPr>
            <p:spPr>
              <a:xfrm>
                <a:off x="5957706" y="3325646"/>
                <a:ext cx="538650" cy="515820"/>
              </a:xfrm>
              <a:prstGeom prst="round2SameRect">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CA12B69-634C-8D7B-D16B-F7240598BDEA}"/>
                </a:ext>
              </a:extLst>
            </p:cNvPr>
            <p:cNvGrpSpPr/>
            <p:nvPr/>
          </p:nvGrpSpPr>
          <p:grpSpPr>
            <a:xfrm>
              <a:off x="7871183" y="5154803"/>
              <a:ext cx="316610" cy="462618"/>
              <a:chOff x="8661923" y="4758813"/>
              <a:chExt cx="825538" cy="1206243"/>
            </a:xfrm>
            <a:solidFill>
              <a:schemeClr val="bg1"/>
            </a:solidFill>
          </p:grpSpPr>
          <p:sp>
            <p:nvSpPr>
              <p:cNvPr id="23" name="Circle: Hollow 22">
                <a:extLst>
                  <a:ext uri="{FF2B5EF4-FFF2-40B4-BE49-F238E27FC236}">
                    <a16:creationId xmlns:a16="http://schemas.microsoft.com/office/drawing/2014/main" id="{3F99C41D-8318-705C-8209-F6895F7F9F71}"/>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Rounded Corners 23">
                <a:extLst>
                  <a:ext uri="{FF2B5EF4-FFF2-40B4-BE49-F238E27FC236}">
                    <a16:creationId xmlns:a16="http://schemas.microsoft.com/office/drawing/2014/main" id="{171D9089-58B5-B6AB-E280-5FB5876E1BA2}"/>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 name="Group 2">
            <a:extLst>
              <a:ext uri="{FF2B5EF4-FFF2-40B4-BE49-F238E27FC236}">
                <a16:creationId xmlns:a16="http://schemas.microsoft.com/office/drawing/2014/main" id="{A616D5D9-776A-4B84-0B95-879508A5E1F2}"/>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89DD2A54-87DD-333A-F912-97D0BE8E91F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E6B4328F-BFF4-F948-8720-0AA9AC4C3C56}"/>
                </a:ext>
              </a:extLst>
            </p:cNvPr>
            <p:cNvGrpSpPr/>
            <p:nvPr/>
          </p:nvGrpSpPr>
          <p:grpSpPr>
            <a:xfrm>
              <a:off x="10737628" y="758745"/>
              <a:ext cx="562136" cy="634675"/>
              <a:chOff x="760175" y="830142"/>
              <a:chExt cx="867619" cy="979579"/>
            </a:xfrm>
          </p:grpSpPr>
          <p:sp>
            <p:nvSpPr>
              <p:cNvPr id="6" name="Rectangle 5">
                <a:extLst>
                  <a:ext uri="{FF2B5EF4-FFF2-40B4-BE49-F238E27FC236}">
                    <a16:creationId xmlns:a16="http://schemas.microsoft.com/office/drawing/2014/main" id="{D9360A9B-9D15-14BD-201C-48CE1D3D0BAE}"/>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8-9</a:t>
                </a:r>
              </a:p>
            </p:txBody>
          </p:sp>
          <p:sp>
            <p:nvSpPr>
              <p:cNvPr id="7" name="Rectangle 6">
                <a:extLst>
                  <a:ext uri="{FF2B5EF4-FFF2-40B4-BE49-F238E27FC236}">
                    <a16:creationId xmlns:a16="http://schemas.microsoft.com/office/drawing/2014/main" id="{10E666A0-5EDA-6760-683D-D9DEE5CF301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568802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48E4E1D2-2A9B-DD1F-8686-57D919016009}"/>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329345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3197BD-9E50-F7D0-EA03-F197845BE36D}"/>
              </a:ext>
            </a:extLst>
          </p:cNvPr>
          <p:cNvSpPr>
            <a:spLocks noGrp="1"/>
          </p:cNvSpPr>
          <p:nvPr>
            <p:ph type="title"/>
          </p:nvPr>
        </p:nvSpPr>
        <p:spPr>
          <a:xfrm>
            <a:off x="0" y="120516"/>
            <a:ext cx="12192000" cy="868968"/>
          </a:xfrm>
        </p:spPr>
        <p:txBody>
          <a:bodyPr>
            <a:normAutofit/>
          </a:bodyPr>
          <a:lstStyle/>
          <a:p>
            <a:r>
              <a:rPr lang="en-US" dirty="0"/>
              <a:t>Réflexion</a:t>
            </a:r>
          </a:p>
        </p:txBody>
      </p:sp>
      <p:sp>
        <p:nvSpPr>
          <p:cNvPr id="8" name="TextBox 7">
            <a:extLst>
              <a:ext uri="{FF2B5EF4-FFF2-40B4-BE49-F238E27FC236}">
                <a16:creationId xmlns:a16="http://schemas.microsoft.com/office/drawing/2014/main" id="{A17FC754-98F1-931F-483C-17F81550A6B2}"/>
              </a:ext>
            </a:extLst>
          </p:cNvPr>
          <p:cNvSpPr txBox="1"/>
          <p:nvPr/>
        </p:nvSpPr>
        <p:spPr>
          <a:xfrm>
            <a:off x="5853158" y="2039560"/>
            <a:ext cx="5472258" cy="3108543"/>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Que pensez-vous de l'approche du renforcement de la famille ?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Est-ce une approche que vous avez déjà adoptée ?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Pensez-vous pouvoir faire plus ?</a:t>
            </a:r>
          </a:p>
        </p:txBody>
      </p:sp>
      <p:grpSp>
        <p:nvGrpSpPr>
          <p:cNvPr id="16" name="Group 15">
            <a:extLst>
              <a:ext uri="{FF2B5EF4-FFF2-40B4-BE49-F238E27FC236}">
                <a16:creationId xmlns:a16="http://schemas.microsoft.com/office/drawing/2014/main" id="{9DA6B2A5-89DE-19F7-A0A6-5DA7B356AD78}"/>
              </a:ext>
            </a:extLst>
          </p:cNvPr>
          <p:cNvGrpSpPr/>
          <p:nvPr/>
        </p:nvGrpSpPr>
        <p:grpSpPr>
          <a:xfrm>
            <a:off x="10228983" y="337468"/>
            <a:ext cx="1587872" cy="1368854"/>
            <a:chOff x="10228983" y="337468"/>
            <a:chExt cx="1587872" cy="1368854"/>
          </a:xfrm>
        </p:grpSpPr>
        <p:sp>
          <p:nvSpPr>
            <p:cNvPr id="17" name="Hexagon 16">
              <a:extLst>
                <a:ext uri="{FF2B5EF4-FFF2-40B4-BE49-F238E27FC236}">
                  <a16:creationId xmlns:a16="http://schemas.microsoft.com/office/drawing/2014/main" id="{D9E6D752-79AC-8C1F-1276-E8D62871890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870BCC9B-AF1C-A706-E9B3-64CCD2108E19}"/>
                </a:ext>
              </a:extLst>
            </p:cNvPr>
            <p:cNvGrpSpPr/>
            <p:nvPr/>
          </p:nvGrpSpPr>
          <p:grpSpPr>
            <a:xfrm>
              <a:off x="10621771" y="762700"/>
              <a:ext cx="562136" cy="634675"/>
              <a:chOff x="760175" y="830142"/>
              <a:chExt cx="867619" cy="979579"/>
            </a:xfrm>
          </p:grpSpPr>
          <p:sp>
            <p:nvSpPr>
              <p:cNvPr id="22" name="Rectangle 21">
                <a:extLst>
                  <a:ext uri="{FF2B5EF4-FFF2-40B4-BE49-F238E27FC236}">
                    <a16:creationId xmlns:a16="http://schemas.microsoft.com/office/drawing/2014/main" id="{BC3F4875-54AF-1914-F7FB-508D7F77BF9F}"/>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10</a:t>
                </a:r>
              </a:p>
            </p:txBody>
          </p:sp>
          <p:sp>
            <p:nvSpPr>
              <p:cNvPr id="23" name="Rectangle 22">
                <a:extLst>
                  <a:ext uri="{FF2B5EF4-FFF2-40B4-BE49-F238E27FC236}">
                    <a16:creationId xmlns:a16="http://schemas.microsoft.com/office/drawing/2014/main" id="{BAC08EFD-4539-A4A6-8DDF-E89D184188D2}"/>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011E3C9-9C21-187E-2BD9-3578680A3586}"/>
                </a:ext>
              </a:extLst>
            </p:cNvPr>
            <p:cNvGrpSpPr/>
            <p:nvPr/>
          </p:nvGrpSpPr>
          <p:grpSpPr>
            <a:xfrm>
              <a:off x="11325415" y="762701"/>
              <a:ext cx="182192" cy="634674"/>
              <a:chOff x="2121762" y="2323619"/>
              <a:chExt cx="200378" cy="825210"/>
            </a:xfrm>
          </p:grpSpPr>
          <p:sp>
            <p:nvSpPr>
              <p:cNvPr id="20" name="Isosceles Triangle 19">
                <a:extLst>
                  <a:ext uri="{FF2B5EF4-FFF2-40B4-BE49-F238E27FC236}">
                    <a16:creationId xmlns:a16="http://schemas.microsoft.com/office/drawing/2014/main" id="{26CC0075-B880-9481-7714-D3C0280C83E3}"/>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12524D5-94CA-0C03-58B9-DB0FA9F6D3FC}"/>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 name="Group 9">
            <a:extLst>
              <a:ext uri="{FF2B5EF4-FFF2-40B4-BE49-F238E27FC236}">
                <a16:creationId xmlns:a16="http://schemas.microsoft.com/office/drawing/2014/main" id="{E8DE2B1F-2098-5D12-9E13-8CDADDF05C08}"/>
              </a:ext>
            </a:extLst>
          </p:cNvPr>
          <p:cNvGrpSpPr/>
          <p:nvPr/>
        </p:nvGrpSpPr>
        <p:grpSpPr>
          <a:xfrm>
            <a:off x="1538327" y="2343149"/>
            <a:ext cx="3592674" cy="2724171"/>
            <a:chOff x="1117683" y="2194390"/>
            <a:chExt cx="3415887" cy="2678824"/>
          </a:xfrm>
          <a:solidFill>
            <a:schemeClr val="accent3">
              <a:lumMod val="75000"/>
            </a:schemeClr>
          </a:solidFill>
        </p:grpSpPr>
        <p:sp>
          <p:nvSpPr>
            <p:cNvPr id="25" name="Speech Bubble: Rectangle with Corners Rounded 6">
              <a:extLst>
                <a:ext uri="{FF2B5EF4-FFF2-40B4-BE49-F238E27FC236}">
                  <a16:creationId xmlns:a16="http://schemas.microsoft.com/office/drawing/2014/main" id="{8D6A9246-5480-C62D-39FE-C8E5945F86C5}"/>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Speech Bubble: Rectangle with Corners Rounded 7">
              <a:extLst>
                <a:ext uri="{FF2B5EF4-FFF2-40B4-BE49-F238E27FC236}">
                  <a16:creationId xmlns:a16="http://schemas.microsoft.com/office/drawing/2014/main" id="{34D07734-61BF-A4CA-600D-1F8659B81E02}"/>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Speech Bubble: Rectangle with Corners Rounded 8">
              <a:extLst>
                <a:ext uri="{FF2B5EF4-FFF2-40B4-BE49-F238E27FC236}">
                  <a16:creationId xmlns:a16="http://schemas.microsoft.com/office/drawing/2014/main" id="{200E3D2F-B7D5-4EEA-3EA1-E4339A2714B7}"/>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2397271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4"/>
              </a:buClr>
              <a:buSzPts val="3200"/>
              <a:buFont typeface="Arial"/>
              <a:buNone/>
            </a:pPr>
            <a:r>
              <a:rPr lang="en-US" dirty="0">
                <a:ea typeface="Arial"/>
                <a:sym typeface="Arial"/>
              </a:rPr>
              <a:t>Points clés de l'apprentissage</a:t>
            </a:r>
            <a:endParaRPr lang="en-US" dirty="0"/>
          </a:p>
        </p:txBody>
      </p:sp>
      <p:sp>
        <p:nvSpPr>
          <p:cNvPr id="256" name="Google Shape;256;p19"/>
          <p:cNvSpPr/>
          <p:nvPr/>
        </p:nvSpPr>
        <p:spPr>
          <a:xfrm>
            <a:off x="1755151" y="195022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7" name="Google Shape;257;p19"/>
          <p:cNvSpPr/>
          <p:nvPr/>
        </p:nvSpPr>
        <p:spPr>
          <a:xfrm>
            <a:off x="5570220" y="195022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8" name="Google Shape;258;p19"/>
          <p:cNvSpPr txBox="1"/>
          <p:nvPr/>
        </p:nvSpPr>
        <p:spPr>
          <a:xfrm>
            <a:off x="659146" y="3576020"/>
            <a:ext cx="3243569" cy="190368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panose="020B0604020202020204" pitchFamily="34" charset="0"/>
                <a:ea typeface="Arial"/>
                <a:cs typeface="Arial" panose="020B0604020202020204" pitchFamily="34" charset="0"/>
                <a:sym typeface="Arial"/>
              </a:rPr>
              <a:t>Une approche de renforcement de la famille est axée sur la résilience, les points forts et les facteurs de protection. </a:t>
            </a:r>
            <a:endParaRPr lang="en-US" sz="2200" b="0" i="0" u="none" strike="sngStrike" cap="none" dirty="0">
              <a:solidFill>
                <a:srgbClr val="FF0000"/>
              </a:solidFill>
              <a:latin typeface="Arial" panose="020B0604020202020204" pitchFamily="34" charset="0"/>
              <a:ea typeface="Arial"/>
              <a:cs typeface="Arial" panose="020B0604020202020204" pitchFamily="34" charset="0"/>
              <a:sym typeface="Arial"/>
            </a:endParaRPr>
          </a:p>
        </p:txBody>
      </p:sp>
      <p:sp>
        <p:nvSpPr>
          <p:cNvPr id="259" name="Google Shape;259;p19"/>
          <p:cNvSpPr txBox="1"/>
          <p:nvPr/>
        </p:nvSpPr>
        <p:spPr>
          <a:xfrm>
            <a:off x="3902715" y="3450937"/>
            <a:ext cx="4509099" cy="262824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panose="020B0604020202020204" pitchFamily="34" charset="0"/>
                <a:ea typeface="Arial"/>
                <a:cs typeface="Arial" panose="020B0604020202020204" pitchFamily="34" charset="0"/>
                <a:sym typeface="Arial"/>
              </a:rPr>
              <a:t>Les trois facteurs de protection sont les suivants : des environnements bienveillants et protecteurs, des prestataires de soins attentifs et encourageants et des relations saines entre le prestataire de soins et l'enfant. </a:t>
            </a:r>
            <a:endParaRPr lang="en-US" sz="2200" b="0" i="0" u="none" strike="sngStrike" cap="none" dirty="0">
              <a:solidFill>
                <a:srgbClr val="FF0000"/>
              </a:solidFill>
              <a:latin typeface="Arial" panose="020B0604020202020204" pitchFamily="34" charset="0"/>
              <a:ea typeface="Arial"/>
              <a:cs typeface="Arial" panose="020B0604020202020204" pitchFamily="34" charset="0"/>
              <a:sym typeface="Arial"/>
            </a:endParaRPr>
          </a:p>
        </p:txBody>
      </p:sp>
      <p:sp>
        <p:nvSpPr>
          <p:cNvPr id="4" name="Google Shape;259;p19">
            <a:extLst>
              <a:ext uri="{FF2B5EF4-FFF2-40B4-BE49-F238E27FC236}">
                <a16:creationId xmlns:a16="http://schemas.microsoft.com/office/drawing/2014/main" id="{82975A12-8FC1-6891-E253-204D54A187A9}"/>
              </a:ext>
            </a:extLst>
          </p:cNvPr>
          <p:cNvSpPr txBox="1"/>
          <p:nvPr/>
        </p:nvSpPr>
        <p:spPr>
          <a:xfrm>
            <a:off x="8341137" y="3576020"/>
            <a:ext cx="3166470" cy="2265965"/>
          </a:xfrm>
          <a:prstGeom prst="rect">
            <a:avLst/>
          </a:prstGeom>
          <a:noFill/>
          <a:ln>
            <a:noFill/>
          </a:ln>
        </p:spPr>
        <p:txBody>
          <a:bodyPr spcFirstLastPara="1" wrap="square" lIns="91425" tIns="45700" rIns="91425" bIns="45700" anchor="t" anchorCtr="0">
            <a:spAutoFit/>
          </a:bodyPr>
          <a:lstStyle/>
          <a:p>
            <a:pPr algn="ctr">
              <a:lnSpc>
                <a:spcPct val="107000"/>
              </a:lnSpc>
              <a:buClr>
                <a:srgbClr val="000000"/>
              </a:buClr>
              <a:buSzPts val="2400"/>
            </a:pPr>
            <a:r>
              <a:rPr lang="en-US" sz="2200" dirty="0">
                <a:solidFill>
                  <a:srgbClr val="000000"/>
                </a:solidFill>
                <a:latin typeface="Arial" panose="020B0604020202020204" pitchFamily="34" charset="0"/>
                <a:cs typeface="Arial" panose="020B0604020202020204" pitchFamily="34" charset="0"/>
              </a:rPr>
              <a:t>Une approche fondée sur les points forts se concentre sur les points forts et les ressources disponibles et tente de les exploiter.</a:t>
            </a:r>
          </a:p>
          <a:p>
            <a:pPr marL="0" marR="0" lvl="0" indent="0" algn="ctr" rtl="0">
              <a:lnSpc>
                <a:spcPct val="107000"/>
              </a:lnSpc>
              <a:spcBef>
                <a:spcPts val="0"/>
              </a:spcBef>
              <a:spcAft>
                <a:spcPts val="0"/>
              </a:spcAft>
              <a:buClr>
                <a:srgbClr val="000000"/>
              </a:buClr>
              <a:buSzPts val="2400"/>
              <a:buFont typeface="Arial"/>
              <a:buNone/>
            </a:pPr>
            <a:r>
              <a:rPr lang="en-US" sz="2200" dirty="0">
                <a:solidFill>
                  <a:srgbClr val="000000"/>
                </a:solidFill>
                <a:latin typeface="Arial" panose="020B0604020202020204" pitchFamily="34" charset="0"/>
                <a:cs typeface="Arial" panose="020B0604020202020204" pitchFamily="34" charset="0"/>
                <a:sym typeface="Arial"/>
              </a:rPr>
              <a:t> </a:t>
            </a:r>
          </a:p>
        </p:txBody>
      </p:sp>
      <p:sp>
        <p:nvSpPr>
          <p:cNvPr id="5" name="Google Shape;257;p19">
            <a:extLst>
              <a:ext uri="{FF2B5EF4-FFF2-40B4-BE49-F238E27FC236}">
                <a16:creationId xmlns:a16="http://schemas.microsoft.com/office/drawing/2014/main" id="{7EE08E0B-5213-3525-CD12-AD0514EEB4ED}"/>
              </a:ext>
            </a:extLst>
          </p:cNvPr>
          <p:cNvSpPr/>
          <p:nvPr/>
        </p:nvSpPr>
        <p:spPr>
          <a:xfrm>
            <a:off x="9468338" y="195022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401579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771D01-DCDE-B431-5158-349D062CC94C}"/>
              </a:ext>
            </a:extLst>
          </p:cNvPr>
          <p:cNvSpPr>
            <a:spLocks noGrp="1"/>
          </p:cNvSpPr>
          <p:nvPr>
            <p:ph type="title"/>
          </p:nvPr>
        </p:nvSpPr>
        <p:spPr/>
        <p:txBody>
          <a:bodyPr/>
          <a:lstStyle/>
          <a:p>
            <a:r>
              <a:rPr lang="en-CA" sz="2400" b="1" dirty="0">
                <a:solidFill>
                  <a:schemeClr val="bg1"/>
                </a:solidFill>
                <a:latin typeface="Garamond"/>
              </a:rPr>
              <a:t>SESSION 4</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Dynamique familiale, genre et rôle des normes et pratiques sociales</a:t>
            </a:r>
            <a:endParaRPr lang="en-US" dirty="0"/>
          </a:p>
        </p:txBody>
      </p:sp>
    </p:spTree>
    <p:extLst>
      <p:ext uri="{BB962C8B-B14F-4D97-AF65-F5344CB8AC3E}">
        <p14:creationId xmlns:p14="http://schemas.microsoft.com/office/powerpoint/2010/main" val="2709112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D29E-5422-96D1-343D-0CC3BB884835}"/>
              </a:ext>
            </a:extLst>
          </p:cNvPr>
          <p:cNvSpPr>
            <a:spLocks noGrp="1"/>
          </p:cNvSpPr>
          <p:nvPr>
            <p:ph type="title"/>
          </p:nvPr>
        </p:nvSpPr>
        <p:spPr>
          <a:xfrm>
            <a:off x="489098" y="120516"/>
            <a:ext cx="9525756" cy="868968"/>
          </a:xfrm>
        </p:spPr>
        <p:txBody>
          <a:bodyPr>
            <a:noAutofit/>
          </a:bodyPr>
          <a:lstStyle/>
          <a:p>
            <a:pPr algn="l"/>
            <a:r>
              <a:rPr lang="en-US" sz="2800" dirty="0">
                <a:highlight>
                  <a:srgbClr val="FFFF00"/>
                </a:highlight>
              </a:rPr>
              <a:t>Normes et pratiques sociales existantes</a:t>
            </a:r>
          </a:p>
        </p:txBody>
      </p:sp>
      <p:grpSp>
        <p:nvGrpSpPr>
          <p:cNvPr id="12" name="Group 11">
            <a:extLst>
              <a:ext uri="{FF2B5EF4-FFF2-40B4-BE49-F238E27FC236}">
                <a16:creationId xmlns:a16="http://schemas.microsoft.com/office/drawing/2014/main" id="{9140AA31-ED8C-D59D-5FF9-EA8548A49CF2}"/>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4C11A016-476C-5592-6D32-B145567ACD2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ECAAF4F-2AAD-F32C-072C-E64854A05931}"/>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DEF09A58-F143-9358-1B35-84E84E0A1772}"/>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11</a:t>
                </a:r>
              </a:p>
            </p:txBody>
          </p:sp>
          <p:sp>
            <p:nvSpPr>
              <p:cNvPr id="19" name="Rectangle 18">
                <a:extLst>
                  <a:ext uri="{FF2B5EF4-FFF2-40B4-BE49-F238E27FC236}">
                    <a16:creationId xmlns:a16="http://schemas.microsoft.com/office/drawing/2014/main" id="{E8161B92-F8BB-09F7-F1B5-6103F09111D4}"/>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5650B645-2CA5-DD5F-D96A-E9A0FEC5392E}"/>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1FC2D351-C040-BB97-2657-8E5109E58150}"/>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D433BDD-5FEF-C4E1-A463-95B8C5F12D31}"/>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 name="Speech Bubble: Rectangle with Corners Rounded 19">
            <a:extLst>
              <a:ext uri="{FF2B5EF4-FFF2-40B4-BE49-F238E27FC236}">
                <a16:creationId xmlns:a16="http://schemas.microsoft.com/office/drawing/2014/main" id="{0FE4CBC6-013F-96A7-FFE2-857C39A46988}"/>
              </a:ext>
            </a:extLst>
          </p:cNvPr>
          <p:cNvSpPr/>
          <p:nvPr/>
        </p:nvSpPr>
        <p:spPr>
          <a:xfrm>
            <a:off x="807283" y="2085438"/>
            <a:ext cx="3554522" cy="3427616"/>
          </a:xfrm>
          <a:prstGeom prst="wedgeRoundRectCallout">
            <a:avLst>
              <a:gd name="adj1" fmla="val -59274"/>
              <a:gd name="adj2" fmla="val -3874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Tous les enfants sont-ils traités de la même manière dans la plupart des familles ou certains enfants risquent-ils d'être traités différemment des autres ?</a:t>
            </a:r>
          </a:p>
        </p:txBody>
      </p:sp>
      <p:sp>
        <p:nvSpPr>
          <p:cNvPr id="21" name="Speech Bubble: Rectangle with Corners Rounded 20">
            <a:extLst>
              <a:ext uri="{FF2B5EF4-FFF2-40B4-BE49-F238E27FC236}">
                <a16:creationId xmlns:a16="http://schemas.microsoft.com/office/drawing/2014/main" id="{11EF6291-9B31-5D71-901E-3CE2ADEEBA48}"/>
              </a:ext>
            </a:extLst>
          </p:cNvPr>
          <p:cNvSpPr/>
          <p:nvPr/>
        </p:nvSpPr>
        <p:spPr>
          <a:xfrm>
            <a:off x="4603208" y="2085438"/>
            <a:ext cx="4010363" cy="3427616"/>
          </a:xfrm>
          <a:prstGeom prst="wedgeRoundRectCallout">
            <a:avLst>
              <a:gd name="adj1" fmla="val -5652"/>
              <a:gd name="adj2" fmla="val 5617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Quels sont les exemples de valeurs, de croyances, d'attitudes et de comportements positifs au niveau familial sur lesquels nous pouvons nous appuyer pour renforcer la famille ? </a:t>
            </a:r>
          </a:p>
        </p:txBody>
      </p:sp>
      <p:sp>
        <p:nvSpPr>
          <p:cNvPr id="22" name="Speech Bubble: Rectangle with Corners Rounded 21">
            <a:extLst>
              <a:ext uri="{FF2B5EF4-FFF2-40B4-BE49-F238E27FC236}">
                <a16:creationId xmlns:a16="http://schemas.microsoft.com/office/drawing/2014/main" id="{F797C71E-87AD-9A99-81F5-74208F3BE2C9}"/>
              </a:ext>
            </a:extLst>
          </p:cNvPr>
          <p:cNvSpPr/>
          <p:nvPr/>
        </p:nvSpPr>
        <p:spPr>
          <a:xfrm>
            <a:off x="8879770" y="2085438"/>
            <a:ext cx="2504947" cy="3427616"/>
          </a:xfrm>
          <a:prstGeom prst="wedgeRoundRectCallout">
            <a:avLst>
              <a:gd name="adj1" fmla="val 60350"/>
              <a:gd name="adj2" fmla="val -898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Quelles sont les normes sociales néfastes qui affectent les familles ? </a:t>
            </a:r>
          </a:p>
        </p:txBody>
      </p:sp>
    </p:spTree>
    <p:extLst>
      <p:ext uri="{BB962C8B-B14F-4D97-AF65-F5344CB8AC3E}">
        <p14:creationId xmlns:p14="http://schemas.microsoft.com/office/powerpoint/2010/main" val="1034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9E37EF46-7E58-ACA5-FB59-4D02ABDDD35D}"/>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111480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514AD37-7E9B-FE58-C089-85025919F962}"/>
              </a:ext>
            </a:extLst>
          </p:cNvPr>
          <p:cNvSpPr>
            <a:spLocks noGrp="1"/>
          </p:cNvSpPr>
          <p:nvPr>
            <p:ph type="title"/>
          </p:nvPr>
        </p:nvSpPr>
        <p:spPr>
          <a:xfrm>
            <a:off x="796925" y="3100388"/>
            <a:ext cx="10042525" cy="561975"/>
          </a:xfrm>
        </p:spPr>
        <p:txBody>
          <a:bodyPr/>
          <a:lstStyle/>
          <a:p>
            <a:r>
              <a:rPr lang="en-CA" sz="2400" b="1" dirty="0">
                <a:solidFill>
                  <a:schemeClr val="bg1"/>
                </a:solidFill>
                <a:latin typeface="Garamond"/>
              </a:rPr>
              <a:t>SESSION 1</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Ouverture des cours et des modules</a:t>
            </a:r>
            <a:endParaRPr lang="en-US" dirty="0"/>
          </a:p>
        </p:txBody>
      </p:sp>
    </p:spTree>
    <p:extLst>
      <p:ext uri="{BB962C8B-B14F-4D97-AF65-F5344CB8AC3E}">
        <p14:creationId xmlns:p14="http://schemas.microsoft.com/office/powerpoint/2010/main" val="1522488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6F3A5-D658-AD50-8270-5E2D1E1E47BB}"/>
              </a:ext>
            </a:extLst>
          </p:cNvPr>
          <p:cNvSpPr>
            <a:spLocks noGrp="1"/>
          </p:cNvSpPr>
          <p:nvPr>
            <p:ph type="title"/>
          </p:nvPr>
        </p:nvSpPr>
        <p:spPr/>
        <p:txBody>
          <a:bodyPr/>
          <a:lstStyle/>
          <a:p>
            <a:r>
              <a:rPr lang="en-US" dirty="0"/>
              <a:t>Sexe et genre </a:t>
            </a:r>
          </a:p>
        </p:txBody>
      </p:sp>
      <p:sp>
        <p:nvSpPr>
          <p:cNvPr id="4" name="TextBox 3">
            <a:extLst>
              <a:ext uri="{FF2B5EF4-FFF2-40B4-BE49-F238E27FC236}">
                <a16:creationId xmlns:a16="http://schemas.microsoft.com/office/drawing/2014/main" id="{70A896C9-64FC-50B9-DBE7-29D9F3A839A1}"/>
              </a:ext>
            </a:extLst>
          </p:cNvPr>
          <p:cNvSpPr txBox="1"/>
          <p:nvPr/>
        </p:nvSpPr>
        <p:spPr>
          <a:xfrm>
            <a:off x="6611814" y="2266553"/>
            <a:ext cx="3968261" cy="2800767"/>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Quelle est la différence entre le sexe et le genre ?</a:t>
            </a:r>
          </a:p>
        </p:txBody>
      </p:sp>
      <p:grpSp>
        <p:nvGrpSpPr>
          <p:cNvPr id="2" name="Group 9">
            <a:extLst>
              <a:ext uri="{FF2B5EF4-FFF2-40B4-BE49-F238E27FC236}">
                <a16:creationId xmlns:a16="http://schemas.microsoft.com/office/drawing/2014/main" id="{B62A4557-6AFD-F534-E5DA-9962D4FF9E51}"/>
              </a:ext>
            </a:extLst>
          </p:cNvPr>
          <p:cNvGrpSpPr/>
          <p:nvPr/>
        </p:nvGrpSpPr>
        <p:grpSpPr>
          <a:xfrm>
            <a:off x="2201032" y="2343149"/>
            <a:ext cx="3592674" cy="2724171"/>
            <a:chOff x="1117683" y="2194390"/>
            <a:chExt cx="3415887" cy="2678824"/>
          </a:xfrm>
          <a:solidFill>
            <a:schemeClr val="accent3">
              <a:lumMod val="75000"/>
            </a:schemeClr>
          </a:solidFill>
        </p:grpSpPr>
        <p:sp>
          <p:nvSpPr>
            <p:cNvPr id="5" name="Speech Bubble: Rectangle with Corners Rounded 6">
              <a:extLst>
                <a:ext uri="{FF2B5EF4-FFF2-40B4-BE49-F238E27FC236}">
                  <a16:creationId xmlns:a16="http://schemas.microsoft.com/office/drawing/2014/main" id="{01CE0AB1-7FFC-55A4-0E28-BDBF90BF407D}"/>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Speech Bubble: Rectangle with Corners Rounded 7">
              <a:extLst>
                <a:ext uri="{FF2B5EF4-FFF2-40B4-BE49-F238E27FC236}">
                  <a16:creationId xmlns:a16="http://schemas.microsoft.com/office/drawing/2014/main" id="{A3304CC6-7A58-58B1-BA7C-3E09100324CC}"/>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 name="Speech Bubble: Rectangle with Corners Rounded 8">
              <a:extLst>
                <a:ext uri="{FF2B5EF4-FFF2-40B4-BE49-F238E27FC236}">
                  <a16:creationId xmlns:a16="http://schemas.microsoft.com/office/drawing/2014/main" id="{91286BE3-5C69-D6FD-C81A-C9B822B4C208}"/>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2557008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443C-B1FD-DC90-38C0-0E961BF95CA3}"/>
              </a:ext>
            </a:extLst>
          </p:cNvPr>
          <p:cNvSpPr>
            <a:spLocks noGrp="1"/>
          </p:cNvSpPr>
          <p:nvPr>
            <p:ph type="title"/>
          </p:nvPr>
        </p:nvSpPr>
        <p:spPr/>
        <p:txBody>
          <a:bodyPr/>
          <a:lstStyle/>
          <a:p>
            <a:r>
              <a:rPr lang="en-US" dirty="0"/>
              <a:t>Sexe et genre</a:t>
            </a:r>
          </a:p>
        </p:txBody>
      </p:sp>
      <p:sp>
        <p:nvSpPr>
          <p:cNvPr id="5" name="TextBox 4">
            <a:extLst>
              <a:ext uri="{FF2B5EF4-FFF2-40B4-BE49-F238E27FC236}">
                <a16:creationId xmlns:a16="http://schemas.microsoft.com/office/drawing/2014/main" id="{55DBAA90-EB18-E64C-407C-BE2F25A5C7E3}"/>
              </a:ext>
            </a:extLst>
          </p:cNvPr>
          <p:cNvSpPr txBox="1"/>
          <p:nvPr/>
        </p:nvSpPr>
        <p:spPr>
          <a:xfrm>
            <a:off x="971422" y="3256454"/>
            <a:ext cx="3707843" cy="1938992"/>
          </a:xfrm>
          <a:prstGeom prst="rect">
            <a:avLst/>
          </a:prstGeom>
          <a:noFill/>
        </p:spPr>
        <p:txBody>
          <a:bodyPr wrap="square">
            <a:spAutoFit/>
          </a:bodyPr>
          <a:lstStyle/>
          <a:p>
            <a:r>
              <a:rPr lang="en-US" sz="2400" b="1" i="0" dirty="0">
                <a:solidFill>
                  <a:schemeClr val="accent3">
                    <a:lumMod val="75000"/>
                  </a:schemeClr>
                </a:solidFill>
                <a:effectLst/>
                <a:latin typeface="Arial" panose="020B0604020202020204" pitchFamily="34" charset="0"/>
                <a:cs typeface="Arial" panose="020B0604020202020204" pitchFamily="34" charset="0"/>
              </a:rPr>
              <a:t>SEXE</a:t>
            </a:r>
          </a:p>
          <a:p>
            <a:endParaRPr lang="en-US" sz="2400" b="1" dirty="0">
              <a:solidFill>
                <a:schemeClr val="accent3">
                  <a:lumMod val="75000"/>
                </a:schemeClr>
              </a:solidFill>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Le terme "</a:t>
            </a:r>
            <a:r>
              <a:rPr lang="en-US" sz="2400" b="1" i="0" dirty="0">
                <a:effectLst/>
                <a:latin typeface="Arial" panose="020B0604020202020204" pitchFamily="34" charset="0"/>
                <a:cs typeface="Arial" panose="020B0604020202020204" pitchFamily="34" charset="0"/>
              </a:rPr>
              <a:t>sexe</a:t>
            </a:r>
            <a:r>
              <a:rPr lang="en-US" sz="2400" b="0" i="0" dirty="0">
                <a:effectLst/>
                <a:latin typeface="Arial" panose="020B0604020202020204" pitchFamily="34" charset="0"/>
                <a:cs typeface="Arial" panose="020B0604020202020204" pitchFamily="34" charset="0"/>
              </a:rPr>
              <a:t>" désigne les différences corporelles entre les hommes et les femmes.</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BA2E6C6-5C52-491A-0169-A50516FA47A9}"/>
              </a:ext>
            </a:extLst>
          </p:cNvPr>
          <p:cNvSpPr txBox="1"/>
          <p:nvPr/>
        </p:nvSpPr>
        <p:spPr>
          <a:xfrm>
            <a:off x="5109667" y="3256454"/>
            <a:ext cx="6137030" cy="2677656"/>
          </a:xfrm>
          <a:prstGeom prst="rect">
            <a:avLst/>
          </a:prstGeom>
          <a:noFill/>
        </p:spPr>
        <p:txBody>
          <a:bodyPr wrap="square">
            <a:spAutoFit/>
          </a:bodyPr>
          <a:lstStyle/>
          <a:p>
            <a:r>
              <a:rPr lang="en-US" sz="2400" b="1" dirty="0">
                <a:solidFill>
                  <a:schemeClr val="accent3">
                    <a:lumMod val="75000"/>
                  </a:schemeClr>
                </a:solidFill>
                <a:latin typeface="Arial" panose="020B0604020202020204" pitchFamily="34" charset="0"/>
                <a:cs typeface="Arial" panose="020B0604020202020204" pitchFamily="34" charset="0"/>
              </a:rPr>
              <a:t>GENRE</a:t>
            </a:r>
          </a:p>
          <a:p>
            <a:endParaRPr lang="en-US" sz="2400" b="1" dirty="0">
              <a:solidFill>
                <a:schemeClr val="accent3">
                  <a:lumMod val="75000"/>
                </a:schemeClr>
              </a:solidFill>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Le terme "</a:t>
            </a:r>
            <a:r>
              <a:rPr lang="en-US" sz="2400" b="1" i="0" dirty="0">
                <a:effectLst/>
                <a:latin typeface="Arial" panose="020B0604020202020204" pitchFamily="34" charset="0"/>
                <a:cs typeface="Arial" panose="020B0604020202020204" pitchFamily="34" charset="0"/>
              </a:rPr>
              <a:t>genre</a:t>
            </a:r>
            <a:r>
              <a:rPr lang="en-US" sz="2400" b="0" i="0" dirty="0">
                <a:effectLst/>
                <a:latin typeface="Arial" panose="020B0604020202020204" pitchFamily="34" charset="0"/>
                <a:cs typeface="Arial" panose="020B0604020202020204" pitchFamily="34" charset="0"/>
              </a:rPr>
              <a:t>" fait référence aux différences sociales et culturelles entre les hommes et les femmes - le statut social, les opportunités, les restrictions, les activités attendues au sein d'une communauté.</a:t>
            </a:r>
            <a:endParaRPr lang="en-US" sz="2400" dirty="0">
              <a:latin typeface="Arial" panose="020B0604020202020204" pitchFamily="34" charset="0"/>
              <a:cs typeface="Arial" panose="020B0604020202020204" pitchFamily="34" charset="0"/>
            </a:endParaRPr>
          </a:p>
          <a:p>
            <a:endParaRPr lang="en-US" sz="2400" b="1" dirty="0">
              <a:solidFill>
                <a:schemeClr val="accent3">
                  <a:lumMod val="75000"/>
                </a:schemeClr>
              </a:solidFill>
              <a:latin typeface="Arial" panose="020B0604020202020204" pitchFamily="34" charset="0"/>
              <a:cs typeface="Arial" panose="020B0604020202020204" pitchFamily="34" charset="0"/>
            </a:endParaRPr>
          </a:p>
        </p:txBody>
      </p:sp>
      <p:pic>
        <p:nvPicPr>
          <p:cNvPr id="8" name="Graphic 7" descr="Female with solid fill">
            <a:extLst>
              <a:ext uri="{FF2B5EF4-FFF2-40B4-BE49-F238E27FC236}">
                <a16:creationId xmlns:a16="http://schemas.microsoft.com/office/drawing/2014/main" id="{E43034BC-74D3-1869-0154-11EFC5AB4B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1344" y="1662554"/>
            <a:ext cx="1257831" cy="1257831"/>
          </a:xfrm>
          <a:prstGeom prst="rect">
            <a:avLst/>
          </a:prstGeom>
        </p:spPr>
      </p:pic>
      <p:pic>
        <p:nvPicPr>
          <p:cNvPr id="12" name="Graphic 11" descr="Male with solid fill">
            <a:extLst>
              <a:ext uri="{FF2B5EF4-FFF2-40B4-BE49-F238E27FC236}">
                <a16:creationId xmlns:a16="http://schemas.microsoft.com/office/drawing/2014/main" id="{95CF4421-3812-77C6-CCCD-C088AEBC5F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1856257"/>
            <a:ext cx="1257831" cy="1257831"/>
          </a:xfrm>
          <a:prstGeom prst="rect">
            <a:avLst/>
          </a:prstGeom>
        </p:spPr>
      </p:pic>
      <p:grpSp>
        <p:nvGrpSpPr>
          <p:cNvPr id="22" name="Group 21">
            <a:extLst>
              <a:ext uri="{FF2B5EF4-FFF2-40B4-BE49-F238E27FC236}">
                <a16:creationId xmlns:a16="http://schemas.microsoft.com/office/drawing/2014/main" id="{3E8C2F9C-225E-D933-5479-9966A382F7A0}"/>
              </a:ext>
            </a:extLst>
          </p:cNvPr>
          <p:cNvGrpSpPr/>
          <p:nvPr/>
        </p:nvGrpSpPr>
        <p:grpSpPr>
          <a:xfrm>
            <a:off x="5335926" y="1662554"/>
            <a:ext cx="1002373" cy="1295661"/>
            <a:chOff x="7690506" y="1935741"/>
            <a:chExt cx="2422897" cy="3131820"/>
          </a:xfrm>
        </p:grpSpPr>
        <p:grpSp>
          <p:nvGrpSpPr>
            <p:cNvPr id="13" name="Group 12">
              <a:extLst>
                <a:ext uri="{FF2B5EF4-FFF2-40B4-BE49-F238E27FC236}">
                  <a16:creationId xmlns:a16="http://schemas.microsoft.com/office/drawing/2014/main" id="{C4270BDF-407D-BBB2-CE90-6AA67ADFB509}"/>
                </a:ext>
              </a:extLst>
            </p:cNvPr>
            <p:cNvGrpSpPr/>
            <p:nvPr/>
          </p:nvGrpSpPr>
          <p:grpSpPr>
            <a:xfrm>
              <a:off x="9373562" y="2248941"/>
              <a:ext cx="739841" cy="2386292"/>
              <a:chOff x="4045582" y="1684320"/>
              <a:chExt cx="350098" cy="1129211"/>
            </a:xfrm>
            <a:solidFill>
              <a:schemeClr val="accent3">
                <a:lumMod val="75000"/>
              </a:schemeClr>
            </a:solidFill>
          </p:grpSpPr>
          <p:sp>
            <p:nvSpPr>
              <p:cNvPr id="14" name="Round Same Side Corner Rectangle 21">
                <a:extLst>
                  <a:ext uri="{FF2B5EF4-FFF2-40B4-BE49-F238E27FC236}">
                    <a16:creationId xmlns:a16="http://schemas.microsoft.com/office/drawing/2014/main" id="{95BFA469-97D6-7EB8-3524-EA9F30D179E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8DED93C-2636-1229-96CB-4BF562B87143}"/>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4C66B18-02E5-5554-99C9-76636D0173F4}"/>
                </a:ext>
              </a:extLst>
            </p:cNvPr>
            <p:cNvGrpSpPr/>
            <p:nvPr/>
          </p:nvGrpSpPr>
          <p:grpSpPr>
            <a:xfrm>
              <a:off x="7690506" y="2248941"/>
              <a:ext cx="1060295" cy="2386292"/>
              <a:chOff x="3000654" y="1516217"/>
              <a:chExt cx="245039" cy="551483"/>
            </a:xfrm>
            <a:solidFill>
              <a:schemeClr val="accent3">
                <a:lumMod val="75000"/>
              </a:schemeClr>
            </a:solidFill>
          </p:grpSpPr>
          <p:grpSp>
            <p:nvGrpSpPr>
              <p:cNvPr id="17" name="Group 16">
                <a:extLst>
                  <a:ext uri="{FF2B5EF4-FFF2-40B4-BE49-F238E27FC236}">
                    <a16:creationId xmlns:a16="http://schemas.microsoft.com/office/drawing/2014/main" id="{C0997AE5-B6C0-CC6E-0243-820A31261D8F}"/>
                  </a:ext>
                </a:extLst>
              </p:cNvPr>
              <p:cNvGrpSpPr/>
              <p:nvPr/>
            </p:nvGrpSpPr>
            <p:grpSpPr>
              <a:xfrm>
                <a:off x="3036509" y="1516217"/>
                <a:ext cx="172158" cy="551483"/>
                <a:chOff x="4043172" y="1684320"/>
                <a:chExt cx="352508" cy="1129211"/>
              </a:xfrm>
              <a:grpFill/>
            </p:grpSpPr>
            <p:sp>
              <p:nvSpPr>
                <p:cNvPr id="19" name="Round Same Side Corner Rectangle 21">
                  <a:extLst>
                    <a:ext uri="{FF2B5EF4-FFF2-40B4-BE49-F238E27FC236}">
                      <a16:creationId xmlns:a16="http://schemas.microsoft.com/office/drawing/2014/main" id="{D032804D-8815-72EE-0A43-9B714719E1D5}"/>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EF5320E-7D1B-9005-2BC2-C36A0370DD9D}"/>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Flowchart: Manual Operation 17">
                <a:extLst>
                  <a:ext uri="{FF2B5EF4-FFF2-40B4-BE49-F238E27FC236}">
                    <a16:creationId xmlns:a16="http://schemas.microsoft.com/office/drawing/2014/main" id="{17A43C72-CA99-EF9B-27FC-AA5C6E8A4623}"/>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1" name="Straight Connector 20">
              <a:extLst>
                <a:ext uri="{FF2B5EF4-FFF2-40B4-BE49-F238E27FC236}">
                  <a16:creationId xmlns:a16="http://schemas.microsoft.com/office/drawing/2014/main" id="{01503039-362D-29CD-8437-1CE72CAFED40}"/>
                </a:ext>
              </a:extLst>
            </p:cNvPr>
            <p:cNvCxnSpPr/>
            <p:nvPr/>
          </p:nvCxnSpPr>
          <p:spPr>
            <a:xfrm>
              <a:off x="9006840" y="1935741"/>
              <a:ext cx="0" cy="313182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2214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2157-23B3-A457-9277-D834C230EB71}"/>
              </a:ext>
            </a:extLst>
          </p:cNvPr>
          <p:cNvSpPr>
            <a:spLocks noGrp="1"/>
          </p:cNvSpPr>
          <p:nvPr>
            <p:ph type="title"/>
          </p:nvPr>
        </p:nvSpPr>
        <p:spPr/>
        <p:txBody>
          <a:bodyPr/>
          <a:lstStyle/>
          <a:p>
            <a:r>
              <a:rPr lang="en-GB" dirty="0">
                <a:highlight>
                  <a:srgbClr val="FFFF00"/>
                </a:highlight>
              </a:rPr>
              <a:t>Sexe ou genre ?</a:t>
            </a:r>
            <a:endParaRPr lang="en-US" dirty="0">
              <a:highlight>
                <a:srgbClr val="FFFF00"/>
              </a:highlight>
            </a:endParaRPr>
          </a:p>
        </p:txBody>
      </p:sp>
      <p:pic>
        <p:nvPicPr>
          <p:cNvPr id="3" name="Graphic 2" descr="Female with solid fill">
            <a:extLst>
              <a:ext uri="{FF2B5EF4-FFF2-40B4-BE49-F238E27FC236}">
                <a16:creationId xmlns:a16="http://schemas.microsoft.com/office/drawing/2014/main" id="{44353950-CCBC-EED1-16CF-5B30B49269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4757" y="2241260"/>
            <a:ext cx="2375480" cy="2375480"/>
          </a:xfrm>
          <a:prstGeom prst="rect">
            <a:avLst/>
          </a:prstGeom>
        </p:spPr>
      </p:pic>
      <p:pic>
        <p:nvPicPr>
          <p:cNvPr id="7" name="Graphic 6" descr="Male with solid fill">
            <a:extLst>
              <a:ext uri="{FF2B5EF4-FFF2-40B4-BE49-F238E27FC236}">
                <a16:creationId xmlns:a16="http://schemas.microsoft.com/office/drawing/2014/main" id="{5B8CCB4D-6BC2-0416-1F0C-4589E668C9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4694" y="2607079"/>
            <a:ext cx="2375480" cy="2375480"/>
          </a:xfrm>
          <a:prstGeom prst="rect">
            <a:avLst/>
          </a:prstGeom>
        </p:spPr>
      </p:pic>
      <p:grpSp>
        <p:nvGrpSpPr>
          <p:cNvPr id="11" name="Group 10">
            <a:extLst>
              <a:ext uri="{FF2B5EF4-FFF2-40B4-BE49-F238E27FC236}">
                <a16:creationId xmlns:a16="http://schemas.microsoft.com/office/drawing/2014/main" id="{40051EA5-EBF4-ACFB-58FC-98C876EC3BEE}"/>
              </a:ext>
            </a:extLst>
          </p:cNvPr>
          <p:cNvGrpSpPr/>
          <p:nvPr/>
        </p:nvGrpSpPr>
        <p:grpSpPr>
          <a:xfrm>
            <a:off x="9167243" y="2368069"/>
            <a:ext cx="739841" cy="2386292"/>
            <a:chOff x="4045582" y="1684320"/>
            <a:chExt cx="350098" cy="1129211"/>
          </a:xfrm>
          <a:solidFill>
            <a:schemeClr val="accent3">
              <a:lumMod val="75000"/>
            </a:schemeClr>
          </a:solidFill>
        </p:grpSpPr>
        <p:sp>
          <p:nvSpPr>
            <p:cNvPr id="12" name="Round Same Side Corner Rectangle 21">
              <a:extLst>
                <a:ext uri="{FF2B5EF4-FFF2-40B4-BE49-F238E27FC236}">
                  <a16:creationId xmlns:a16="http://schemas.microsoft.com/office/drawing/2014/main" id="{BEB5AB0B-AE6A-E2A9-0CA6-243BAA55745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BE672594-0E7E-F90D-6C00-FD82C7F4E75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4" name="Group 13">
            <a:extLst>
              <a:ext uri="{FF2B5EF4-FFF2-40B4-BE49-F238E27FC236}">
                <a16:creationId xmlns:a16="http://schemas.microsoft.com/office/drawing/2014/main" id="{65888ECB-7458-981A-EE16-C37B7DD0BDBF}"/>
              </a:ext>
            </a:extLst>
          </p:cNvPr>
          <p:cNvGrpSpPr/>
          <p:nvPr/>
        </p:nvGrpSpPr>
        <p:grpSpPr>
          <a:xfrm>
            <a:off x="7484187" y="2368069"/>
            <a:ext cx="1060295" cy="2386292"/>
            <a:chOff x="3000654" y="1516217"/>
            <a:chExt cx="245039" cy="551483"/>
          </a:xfrm>
          <a:solidFill>
            <a:schemeClr val="accent3">
              <a:lumMod val="75000"/>
            </a:schemeClr>
          </a:solidFill>
        </p:grpSpPr>
        <p:grpSp>
          <p:nvGrpSpPr>
            <p:cNvPr id="15" name="Group 14">
              <a:extLst>
                <a:ext uri="{FF2B5EF4-FFF2-40B4-BE49-F238E27FC236}">
                  <a16:creationId xmlns:a16="http://schemas.microsoft.com/office/drawing/2014/main" id="{C0201BB8-1A6F-7DE0-7F33-E0D5C7D34206}"/>
                </a:ext>
              </a:extLst>
            </p:cNvPr>
            <p:cNvGrpSpPr/>
            <p:nvPr/>
          </p:nvGrpSpPr>
          <p:grpSpPr>
            <a:xfrm>
              <a:off x="3036509" y="1516217"/>
              <a:ext cx="172158" cy="551483"/>
              <a:chOff x="4043172" y="1684320"/>
              <a:chExt cx="352508" cy="1129211"/>
            </a:xfrm>
            <a:grpFill/>
          </p:grpSpPr>
          <p:sp>
            <p:nvSpPr>
              <p:cNvPr id="17" name="Round Same Side Corner Rectangle 21">
                <a:extLst>
                  <a:ext uri="{FF2B5EF4-FFF2-40B4-BE49-F238E27FC236}">
                    <a16:creationId xmlns:a16="http://schemas.microsoft.com/office/drawing/2014/main" id="{B8B52261-7A0F-0D37-DBD7-94BB550509FB}"/>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FD60A55D-53BD-8FDF-AAEA-12CFD3CDC4FD}"/>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Flowchart: Manual Operation 15">
              <a:extLst>
                <a:ext uri="{FF2B5EF4-FFF2-40B4-BE49-F238E27FC236}">
                  <a16:creationId xmlns:a16="http://schemas.microsoft.com/office/drawing/2014/main" id="{A27CD9FD-EBA3-BAE2-3DB6-7DEC63B9FBEC}"/>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21" name="Straight Connector 20">
            <a:extLst>
              <a:ext uri="{FF2B5EF4-FFF2-40B4-BE49-F238E27FC236}">
                <a16:creationId xmlns:a16="http://schemas.microsoft.com/office/drawing/2014/main" id="{A57CF713-35AA-69E4-BDFB-2DFAF10BA778}"/>
              </a:ext>
            </a:extLst>
          </p:cNvPr>
          <p:cNvCxnSpPr/>
          <p:nvPr/>
        </p:nvCxnSpPr>
        <p:spPr>
          <a:xfrm>
            <a:off x="8800521" y="2054869"/>
            <a:ext cx="0" cy="3131820"/>
          </a:xfrm>
          <a:prstGeom prst="line">
            <a:avLst/>
          </a:prstGeom>
          <a:ln w="1365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81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72">
            <a:extLst>
              <a:ext uri="{FF2B5EF4-FFF2-40B4-BE49-F238E27FC236}">
                <a16:creationId xmlns:a16="http://schemas.microsoft.com/office/drawing/2014/main" id="{DD0CFCAB-7BAB-9C06-C6A9-3BB91F8DCFC3}"/>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324357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3C17-90D0-90B0-209D-F0AE8C034B86}"/>
              </a:ext>
            </a:extLst>
          </p:cNvPr>
          <p:cNvSpPr>
            <a:spLocks noGrp="1"/>
          </p:cNvSpPr>
          <p:nvPr>
            <p:ph type="title"/>
          </p:nvPr>
        </p:nvSpPr>
        <p:spPr/>
        <p:txBody>
          <a:bodyPr/>
          <a:lstStyle/>
          <a:p>
            <a:r>
              <a:rPr lang="en-GB" dirty="0">
                <a:highlight>
                  <a:srgbClr val="FFFF00"/>
                </a:highlight>
              </a:rPr>
              <a:t>Valeurs de genre - parentalité</a:t>
            </a:r>
            <a:endParaRPr lang="en-US" dirty="0">
              <a:highlight>
                <a:srgbClr val="FFFF00"/>
              </a:highlight>
            </a:endParaRPr>
          </a:p>
        </p:txBody>
      </p:sp>
      <p:grpSp>
        <p:nvGrpSpPr>
          <p:cNvPr id="15" name="Group 14">
            <a:extLst>
              <a:ext uri="{FF2B5EF4-FFF2-40B4-BE49-F238E27FC236}">
                <a16:creationId xmlns:a16="http://schemas.microsoft.com/office/drawing/2014/main" id="{4F064CF8-786F-6558-FB99-9CF8F03193AD}"/>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E4D4743D-6D09-3A06-D7B2-E34611CFDD5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 name="Group 21">
              <a:extLst>
                <a:ext uri="{FF2B5EF4-FFF2-40B4-BE49-F238E27FC236}">
                  <a16:creationId xmlns:a16="http://schemas.microsoft.com/office/drawing/2014/main" id="{C663DB86-22BB-8ABF-9EFF-9FA2352E6423}"/>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E707D73F-7BCE-2375-8F66-6838C840CDCF}"/>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12</a:t>
                </a:r>
              </a:p>
            </p:txBody>
          </p:sp>
          <p:sp>
            <p:nvSpPr>
              <p:cNvPr id="27" name="Rectangle 26">
                <a:extLst>
                  <a:ext uri="{FF2B5EF4-FFF2-40B4-BE49-F238E27FC236}">
                    <a16:creationId xmlns:a16="http://schemas.microsoft.com/office/drawing/2014/main" id="{01EA0957-1B17-F68A-2CBF-FA4FEC4052A4}"/>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3" name="Group 22">
              <a:extLst>
                <a:ext uri="{FF2B5EF4-FFF2-40B4-BE49-F238E27FC236}">
                  <a16:creationId xmlns:a16="http://schemas.microsoft.com/office/drawing/2014/main" id="{FFE07036-FD64-87C4-D719-EBC5B8D69C7C}"/>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7C998970-5CFD-F082-816C-01C957777E08}"/>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C6F70A9E-130C-90A6-9672-FB9D8F77B39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0" name="Group 39">
            <a:extLst>
              <a:ext uri="{FF2B5EF4-FFF2-40B4-BE49-F238E27FC236}">
                <a16:creationId xmlns:a16="http://schemas.microsoft.com/office/drawing/2014/main" id="{A34A3C70-3932-4804-894F-CFCF216F82D0}"/>
              </a:ext>
            </a:extLst>
          </p:cNvPr>
          <p:cNvGrpSpPr/>
          <p:nvPr/>
        </p:nvGrpSpPr>
        <p:grpSpPr>
          <a:xfrm>
            <a:off x="2514600" y="2154935"/>
            <a:ext cx="2234139" cy="2998572"/>
            <a:chOff x="5438539" y="7646118"/>
            <a:chExt cx="814830" cy="1093633"/>
          </a:xfrm>
          <a:solidFill>
            <a:schemeClr val="accent3">
              <a:lumMod val="75000"/>
            </a:schemeClr>
          </a:solidFill>
        </p:grpSpPr>
        <p:sp>
          <p:nvSpPr>
            <p:cNvPr id="41" name="Round Same Side Corner Rectangle 21">
              <a:extLst>
                <a:ext uri="{FF2B5EF4-FFF2-40B4-BE49-F238E27FC236}">
                  <a16:creationId xmlns:a16="http://schemas.microsoft.com/office/drawing/2014/main" id="{D01AC4CB-4096-C64B-B6FD-5C079B509096}"/>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a:extLst>
                <a:ext uri="{FF2B5EF4-FFF2-40B4-BE49-F238E27FC236}">
                  <a16:creationId xmlns:a16="http://schemas.microsoft.com/office/drawing/2014/main" id="{10E21FFC-5186-4210-9739-41032E2F710D}"/>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Round Same Side Corner Rectangle 23">
              <a:extLst>
                <a:ext uri="{FF2B5EF4-FFF2-40B4-BE49-F238E27FC236}">
                  <a16:creationId xmlns:a16="http://schemas.microsoft.com/office/drawing/2014/main" id="{AF3F6AFA-D49F-7DB7-4C32-2A012EE62F3E}"/>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a:extLst>
                <a:ext uri="{FF2B5EF4-FFF2-40B4-BE49-F238E27FC236}">
                  <a16:creationId xmlns:a16="http://schemas.microsoft.com/office/drawing/2014/main" id="{419BE8C0-CB0C-31F4-2D37-1E3CE643E219}"/>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Round Same Side Corner Rectangle 25">
              <a:extLst>
                <a:ext uri="{FF2B5EF4-FFF2-40B4-BE49-F238E27FC236}">
                  <a16:creationId xmlns:a16="http://schemas.microsoft.com/office/drawing/2014/main" id="{85D6ACB3-ADC0-6B9D-05F6-193182F2FF02}"/>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Round Same Side Corner Rectangle 26">
              <a:extLst>
                <a:ext uri="{FF2B5EF4-FFF2-40B4-BE49-F238E27FC236}">
                  <a16:creationId xmlns:a16="http://schemas.microsoft.com/office/drawing/2014/main" id="{06965397-352B-9143-60F4-866F5EFC0D16}"/>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5" name="Group 54">
            <a:extLst>
              <a:ext uri="{FF2B5EF4-FFF2-40B4-BE49-F238E27FC236}">
                <a16:creationId xmlns:a16="http://schemas.microsoft.com/office/drawing/2014/main" id="{FEFE8AFC-2B2B-8A4A-8C06-EA3C93DBD36F}"/>
              </a:ext>
            </a:extLst>
          </p:cNvPr>
          <p:cNvGrpSpPr/>
          <p:nvPr/>
        </p:nvGrpSpPr>
        <p:grpSpPr>
          <a:xfrm>
            <a:off x="6827662" y="2154938"/>
            <a:ext cx="2481221" cy="2998572"/>
            <a:chOff x="6827662" y="2154938"/>
            <a:chExt cx="2481221" cy="2998572"/>
          </a:xfrm>
        </p:grpSpPr>
        <p:grpSp>
          <p:nvGrpSpPr>
            <p:cNvPr id="47" name="Group 46">
              <a:extLst>
                <a:ext uri="{FF2B5EF4-FFF2-40B4-BE49-F238E27FC236}">
                  <a16:creationId xmlns:a16="http://schemas.microsoft.com/office/drawing/2014/main" id="{1510A8CB-115C-A293-F6A8-B606B32299AC}"/>
                </a:ext>
              </a:extLst>
            </p:cNvPr>
            <p:cNvGrpSpPr/>
            <p:nvPr/>
          </p:nvGrpSpPr>
          <p:grpSpPr>
            <a:xfrm flipH="1">
              <a:off x="7058651" y="2154938"/>
              <a:ext cx="2250232" cy="2998572"/>
              <a:chOff x="5438544" y="7646133"/>
              <a:chExt cx="814830" cy="1093635"/>
            </a:xfrm>
            <a:solidFill>
              <a:schemeClr val="accent3">
                <a:lumMod val="75000"/>
              </a:schemeClr>
            </a:solidFill>
          </p:grpSpPr>
          <p:sp>
            <p:nvSpPr>
              <p:cNvPr id="48" name="Round Same Side Corner Rectangle 21">
                <a:extLst>
                  <a:ext uri="{FF2B5EF4-FFF2-40B4-BE49-F238E27FC236}">
                    <a16:creationId xmlns:a16="http://schemas.microsoft.com/office/drawing/2014/main" id="{60AB3D60-877E-82E3-98B0-79EE3E396644}"/>
                  </a:ext>
                </a:extLst>
              </p:cNvPr>
              <p:cNvSpPr/>
              <p:nvPr/>
            </p:nvSpPr>
            <p:spPr>
              <a:xfrm>
                <a:off x="5440945" y="8395621"/>
                <a:ext cx="323729" cy="344147"/>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a:extLst>
                  <a:ext uri="{FF2B5EF4-FFF2-40B4-BE49-F238E27FC236}">
                    <a16:creationId xmlns:a16="http://schemas.microsoft.com/office/drawing/2014/main" id="{43EA86DB-515E-42B1-C5BC-A3D032DC40B6}"/>
                  </a:ext>
                </a:extLst>
              </p:cNvPr>
              <p:cNvSpPr/>
              <p:nvPr/>
            </p:nvSpPr>
            <p:spPr>
              <a:xfrm>
                <a:off x="5438544" y="8011979"/>
                <a:ext cx="327409" cy="327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ound Same Side Corner Rectangle 23">
                <a:extLst>
                  <a:ext uri="{FF2B5EF4-FFF2-40B4-BE49-F238E27FC236}">
                    <a16:creationId xmlns:a16="http://schemas.microsoft.com/office/drawing/2014/main" id="{F14B2C7B-96AF-41A6-30EE-9A30B8E8A2F8}"/>
                  </a:ext>
                </a:extLst>
              </p:cNvPr>
              <p:cNvSpPr/>
              <p:nvPr/>
            </p:nvSpPr>
            <p:spPr>
              <a:xfrm>
                <a:off x="5928365" y="8029773"/>
                <a:ext cx="323730" cy="7099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a:extLst>
                  <a:ext uri="{FF2B5EF4-FFF2-40B4-BE49-F238E27FC236}">
                    <a16:creationId xmlns:a16="http://schemas.microsoft.com/office/drawing/2014/main" id="{D1C6AEF0-68BE-1615-C342-DA633AFC323E}"/>
                  </a:ext>
                </a:extLst>
              </p:cNvPr>
              <p:cNvSpPr/>
              <p:nvPr/>
            </p:nvSpPr>
            <p:spPr>
              <a:xfrm>
                <a:off x="5925964" y="7646133"/>
                <a:ext cx="327410" cy="327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Round Same Side Corner Rectangle 25">
                <a:extLst>
                  <a:ext uri="{FF2B5EF4-FFF2-40B4-BE49-F238E27FC236}">
                    <a16:creationId xmlns:a16="http://schemas.microsoft.com/office/drawing/2014/main" id="{F7C0A51F-9F7B-DE54-7065-DBA2E6D10349}"/>
                  </a:ext>
                </a:extLst>
              </p:cNvPr>
              <p:cNvSpPr/>
              <p:nvPr/>
            </p:nvSpPr>
            <p:spPr>
              <a:xfrm rot="12859561">
                <a:off x="5864560" y="8125827"/>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Round Same Side Corner Rectangle 26">
                <a:extLst>
                  <a:ext uri="{FF2B5EF4-FFF2-40B4-BE49-F238E27FC236}">
                    <a16:creationId xmlns:a16="http://schemas.microsoft.com/office/drawing/2014/main" id="{B8AC84A7-B95A-6F79-532B-0B76996C306C}"/>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4" name="Trapezoid 53">
              <a:extLst>
                <a:ext uri="{FF2B5EF4-FFF2-40B4-BE49-F238E27FC236}">
                  <a16:creationId xmlns:a16="http://schemas.microsoft.com/office/drawing/2014/main" id="{1BD1CB83-0B27-7B22-B3FA-D736E6A39E6D}"/>
                </a:ext>
              </a:extLst>
            </p:cNvPr>
            <p:cNvSpPr/>
            <p:nvPr/>
          </p:nvSpPr>
          <p:spPr>
            <a:xfrm>
              <a:off x="6827662" y="3805357"/>
              <a:ext cx="1325880" cy="1348153"/>
            </a:xfrm>
            <a:prstGeom prst="trapezoid">
              <a:avLst>
                <a:gd name="adj" fmla="val 2069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11214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peech Bubble: Oval 34">
            <a:extLst>
              <a:ext uri="{FF2B5EF4-FFF2-40B4-BE49-F238E27FC236}">
                <a16:creationId xmlns:a16="http://schemas.microsoft.com/office/drawing/2014/main" id="{5D6EF646-7D06-5C11-3238-06CD889AE963}"/>
              </a:ext>
            </a:extLst>
          </p:cNvPr>
          <p:cNvSpPr/>
          <p:nvPr/>
        </p:nvSpPr>
        <p:spPr>
          <a:xfrm>
            <a:off x="9111451" y="2988669"/>
            <a:ext cx="1049289" cy="1008014"/>
          </a:xfrm>
          <a:prstGeom prst="wedgeEllipseCallout">
            <a:avLst>
              <a:gd name="adj1" fmla="val 67185"/>
              <a:gd name="adj2" fmla="val 231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peech Bubble: Rectangle with Corners Rounded 35">
            <a:extLst>
              <a:ext uri="{FF2B5EF4-FFF2-40B4-BE49-F238E27FC236}">
                <a16:creationId xmlns:a16="http://schemas.microsoft.com/office/drawing/2014/main" id="{C087819A-35E1-7954-FA44-C99C38B4038A}"/>
              </a:ext>
            </a:extLst>
          </p:cNvPr>
          <p:cNvSpPr/>
          <p:nvPr/>
        </p:nvSpPr>
        <p:spPr>
          <a:xfrm>
            <a:off x="7590638" y="2033358"/>
            <a:ext cx="1552601" cy="868968"/>
          </a:xfrm>
          <a:prstGeom prst="wedgeRoundRectCallout">
            <a:avLst>
              <a:gd name="adj1" fmla="val 40767"/>
              <a:gd name="adj2" fmla="val -67282"/>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peech Bubble: Rectangle with Corners Rounded 31">
            <a:extLst>
              <a:ext uri="{FF2B5EF4-FFF2-40B4-BE49-F238E27FC236}">
                <a16:creationId xmlns:a16="http://schemas.microsoft.com/office/drawing/2014/main" id="{C248A09A-57BE-DCC5-0882-3DF3B61B8495}"/>
              </a:ext>
            </a:extLst>
          </p:cNvPr>
          <p:cNvSpPr/>
          <p:nvPr/>
        </p:nvSpPr>
        <p:spPr>
          <a:xfrm>
            <a:off x="2081993" y="3404622"/>
            <a:ext cx="1552601" cy="868968"/>
          </a:xfrm>
          <a:prstGeom prst="wedgeRoundRectCallout">
            <a:avLst>
              <a:gd name="adj1" fmla="val -68188"/>
              <a:gd name="adj2" fmla="val -1642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B1A59E-D63A-5CFD-B180-7B59E41D8C29}"/>
              </a:ext>
            </a:extLst>
          </p:cNvPr>
          <p:cNvSpPr>
            <a:spLocks noGrp="1"/>
          </p:cNvSpPr>
          <p:nvPr>
            <p:ph type="title"/>
          </p:nvPr>
        </p:nvSpPr>
        <p:spPr/>
        <p:txBody>
          <a:bodyPr>
            <a:normAutofit fontScale="90000"/>
          </a:bodyPr>
          <a:lstStyle/>
          <a:p>
            <a:r>
              <a:rPr lang="en-US" dirty="0"/>
              <a:t>Se comporter comme un homme/un garçon, se comporter comme une femme/une fille</a:t>
            </a:r>
          </a:p>
        </p:txBody>
      </p:sp>
      <p:grpSp>
        <p:nvGrpSpPr>
          <p:cNvPr id="13" name="Group 12">
            <a:extLst>
              <a:ext uri="{FF2B5EF4-FFF2-40B4-BE49-F238E27FC236}">
                <a16:creationId xmlns:a16="http://schemas.microsoft.com/office/drawing/2014/main" id="{0C239F16-F5F3-6EA6-804F-6009C19D58CD}"/>
              </a:ext>
            </a:extLst>
          </p:cNvPr>
          <p:cNvGrpSpPr/>
          <p:nvPr/>
        </p:nvGrpSpPr>
        <p:grpSpPr>
          <a:xfrm>
            <a:off x="3289480" y="2218620"/>
            <a:ext cx="2234139" cy="2998565"/>
            <a:chOff x="5438539" y="7646118"/>
            <a:chExt cx="814830" cy="1093630"/>
          </a:xfrm>
          <a:solidFill>
            <a:schemeClr val="accent3">
              <a:lumMod val="75000"/>
            </a:schemeClr>
          </a:solidFill>
        </p:grpSpPr>
        <p:sp>
          <p:nvSpPr>
            <p:cNvPr id="14" name="Round Same Side Corner Rectangle 21">
              <a:extLst>
                <a:ext uri="{FF2B5EF4-FFF2-40B4-BE49-F238E27FC236}">
                  <a16:creationId xmlns:a16="http://schemas.microsoft.com/office/drawing/2014/main" id="{BA2A1E08-014B-5AFC-EA6B-BF2E466BE3D4}"/>
                </a:ext>
              </a:extLst>
            </p:cNvPr>
            <p:cNvSpPr/>
            <p:nvPr/>
          </p:nvSpPr>
          <p:spPr>
            <a:xfrm>
              <a:off x="5440940" y="839560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82303021-2C5F-716E-F02D-BF1367BAD741}"/>
                </a:ext>
              </a:extLst>
            </p:cNvPr>
            <p:cNvSpPr/>
            <p:nvPr/>
          </p:nvSpPr>
          <p:spPr>
            <a:xfrm>
              <a:off x="5438539" y="801196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Same Side Corner Rectangle 23">
              <a:extLst>
                <a:ext uri="{FF2B5EF4-FFF2-40B4-BE49-F238E27FC236}">
                  <a16:creationId xmlns:a16="http://schemas.microsoft.com/office/drawing/2014/main" id="{C4D7C9FE-E4AA-5A06-CA18-7F7C4C5F055F}"/>
                </a:ext>
              </a:extLst>
            </p:cNvPr>
            <p:cNvSpPr/>
            <p:nvPr/>
          </p:nvSpPr>
          <p:spPr>
            <a:xfrm>
              <a:off x="5928360" y="8029755"/>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99BEED6-8E9B-2DD9-D852-F15C72E991E3}"/>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2B2CF5DB-165B-DE64-115F-ED1CA9E326CC}"/>
              </a:ext>
            </a:extLst>
          </p:cNvPr>
          <p:cNvGrpSpPr/>
          <p:nvPr/>
        </p:nvGrpSpPr>
        <p:grpSpPr>
          <a:xfrm>
            <a:off x="6786358" y="2218614"/>
            <a:ext cx="2697157" cy="3009170"/>
            <a:chOff x="6827662" y="2154938"/>
            <a:chExt cx="2697157" cy="3009170"/>
          </a:xfrm>
        </p:grpSpPr>
        <p:sp>
          <p:nvSpPr>
            <p:cNvPr id="25" name="Round Same Side Corner Rectangle 23">
              <a:extLst>
                <a:ext uri="{FF2B5EF4-FFF2-40B4-BE49-F238E27FC236}">
                  <a16:creationId xmlns:a16="http://schemas.microsoft.com/office/drawing/2014/main" id="{69FF0FE3-209B-1B10-10EA-5452797DD79C}"/>
                </a:ext>
              </a:extLst>
            </p:cNvPr>
            <p:cNvSpPr/>
            <p:nvPr/>
          </p:nvSpPr>
          <p:spPr>
            <a:xfrm flipH="1">
              <a:off x="7062183" y="3206817"/>
              <a:ext cx="894012" cy="194669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9EDF577-B684-44DC-6CD5-D35F864468DC}"/>
                </a:ext>
              </a:extLst>
            </p:cNvPr>
            <p:cNvSpPr/>
            <p:nvPr/>
          </p:nvSpPr>
          <p:spPr>
            <a:xfrm flipH="1">
              <a:off x="7058651" y="2154938"/>
              <a:ext cx="904174" cy="89770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1">
              <a:extLst>
                <a:ext uri="{FF2B5EF4-FFF2-40B4-BE49-F238E27FC236}">
                  <a16:creationId xmlns:a16="http://schemas.microsoft.com/office/drawing/2014/main" id="{446C63C8-7C55-20D3-9DCD-6188160DAE53}"/>
                </a:ext>
              </a:extLst>
            </p:cNvPr>
            <p:cNvSpPr/>
            <p:nvPr/>
          </p:nvSpPr>
          <p:spPr>
            <a:xfrm>
              <a:off x="6827662" y="3805357"/>
              <a:ext cx="1325880" cy="1348153"/>
            </a:xfrm>
            <a:prstGeom prst="trapezoid">
              <a:avLst>
                <a:gd name="adj" fmla="val 2069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6F81AD1E-2932-955A-4183-B7A543CABB8D}"/>
                </a:ext>
              </a:extLst>
            </p:cNvPr>
            <p:cNvGrpSpPr/>
            <p:nvPr/>
          </p:nvGrpSpPr>
          <p:grpSpPr>
            <a:xfrm>
              <a:off x="8408243" y="3158029"/>
              <a:ext cx="1116576" cy="2006079"/>
              <a:chOff x="8296959" y="3158029"/>
              <a:chExt cx="1116576" cy="2006079"/>
            </a:xfrm>
          </p:grpSpPr>
          <p:sp>
            <p:nvSpPr>
              <p:cNvPr id="23" name="Round Same Side Corner Rectangle 21">
                <a:extLst>
                  <a:ext uri="{FF2B5EF4-FFF2-40B4-BE49-F238E27FC236}">
                    <a16:creationId xmlns:a16="http://schemas.microsoft.com/office/drawing/2014/main" id="{A11A80EA-3C67-49E8-604E-C2C416A4A8AF}"/>
                  </a:ext>
                </a:extLst>
              </p:cNvPr>
              <p:cNvSpPr/>
              <p:nvPr/>
            </p:nvSpPr>
            <p:spPr>
              <a:xfrm flipH="1">
                <a:off x="8408243" y="4209914"/>
                <a:ext cx="894009" cy="9435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D929B77-D58C-EE9B-CD5F-E32B98E8726E}"/>
                  </a:ext>
                </a:extLst>
              </p:cNvPr>
              <p:cNvSpPr/>
              <p:nvPr/>
            </p:nvSpPr>
            <p:spPr>
              <a:xfrm flipH="1">
                <a:off x="8404711" y="3158029"/>
                <a:ext cx="904172" cy="89770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28">
                <a:extLst>
                  <a:ext uri="{FF2B5EF4-FFF2-40B4-BE49-F238E27FC236}">
                    <a16:creationId xmlns:a16="http://schemas.microsoft.com/office/drawing/2014/main" id="{0B30BE58-AC3C-C925-5E8D-4837F9B352C1}"/>
                  </a:ext>
                </a:extLst>
              </p:cNvPr>
              <p:cNvSpPr/>
              <p:nvPr/>
            </p:nvSpPr>
            <p:spPr>
              <a:xfrm>
                <a:off x="8296959" y="4583576"/>
                <a:ext cx="1116576" cy="580532"/>
              </a:xfrm>
              <a:prstGeom prst="trapezoid">
                <a:avLst>
                  <a:gd name="adj" fmla="val 2425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4" name="Speech Bubble: Oval 33">
            <a:extLst>
              <a:ext uri="{FF2B5EF4-FFF2-40B4-BE49-F238E27FC236}">
                <a16:creationId xmlns:a16="http://schemas.microsoft.com/office/drawing/2014/main" id="{01B58637-2C90-1148-27FF-450563DA6717}"/>
              </a:ext>
            </a:extLst>
          </p:cNvPr>
          <p:cNvSpPr/>
          <p:nvPr/>
        </p:nvSpPr>
        <p:spPr>
          <a:xfrm>
            <a:off x="3039244" y="2044331"/>
            <a:ext cx="1049289" cy="1008014"/>
          </a:xfrm>
          <a:prstGeom prst="wedgeEllipseCallout">
            <a:avLst>
              <a:gd name="adj1" fmla="val -67889"/>
              <a:gd name="adj2" fmla="val -1613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a:extLst>
              <a:ext uri="{FF2B5EF4-FFF2-40B4-BE49-F238E27FC236}">
                <a16:creationId xmlns:a16="http://schemas.microsoft.com/office/drawing/2014/main" id="{2243B77C-5369-3ACD-008F-3F2B881952D8}"/>
              </a:ext>
            </a:extLst>
          </p:cNvPr>
          <p:cNvSpPr txBox="1">
            <a:spLocks/>
          </p:cNvSpPr>
          <p:nvPr/>
        </p:nvSpPr>
        <p:spPr>
          <a:xfrm>
            <a:off x="2595956" y="2104671"/>
            <a:ext cx="1780226" cy="868968"/>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r>
              <a:rPr lang="en-US" sz="2000" b="0" dirty="0">
                <a:solidFill>
                  <a:schemeClr val="tx1"/>
                </a:solidFill>
              </a:rPr>
              <a:t>Se </a:t>
            </a:r>
            <a:r>
              <a:rPr lang="en-US" sz="2000" b="0" dirty="0" err="1">
                <a:solidFill>
                  <a:schemeClr val="tx1"/>
                </a:solidFill>
              </a:rPr>
              <a:t>comporter</a:t>
            </a:r>
            <a:r>
              <a:rPr lang="en-US" sz="2000" b="0" dirty="0">
                <a:solidFill>
                  <a:schemeClr val="tx1"/>
                </a:solidFill>
              </a:rPr>
              <a:t> </a:t>
            </a:r>
            <a:r>
              <a:rPr lang="en-US" sz="2000" b="0" dirty="0" err="1">
                <a:solidFill>
                  <a:schemeClr val="tx1"/>
                </a:solidFill>
              </a:rPr>
              <a:t>comme</a:t>
            </a:r>
            <a:r>
              <a:rPr lang="en-US" sz="2000" b="0" dirty="0">
                <a:solidFill>
                  <a:schemeClr val="tx1"/>
                </a:solidFill>
              </a:rPr>
              <a:t> un homme</a:t>
            </a:r>
          </a:p>
        </p:txBody>
      </p:sp>
      <p:sp>
        <p:nvSpPr>
          <p:cNvPr id="40" name="Title 1">
            <a:extLst>
              <a:ext uri="{FF2B5EF4-FFF2-40B4-BE49-F238E27FC236}">
                <a16:creationId xmlns:a16="http://schemas.microsoft.com/office/drawing/2014/main" id="{40A917C1-0A85-AEDA-8741-FB3A123E38AD}"/>
              </a:ext>
            </a:extLst>
          </p:cNvPr>
          <p:cNvSpPr txBox="1">
            <a:spLocks/>
          </p:cNvSpPr>
          <p:nvPr/>
        </p:nvSpPr>
        <p:spPr>
          <a:xfrm>
            <a:off x="1920069" y="3482747"/>
            <a:ext cx="1780226" cy="868968"/>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r>
              <a:rPr lang="en-US" sz="2000" b="0" dirty="0">
                <a:solidFill>
                  <a:schemeClr val="tx1"/>
                </a:solidFill>
              </a:rPr>
              <a:t>Se comporter comme un garçon</a:t>
            </a:r>
          </a:p>
        </p:txBody>
      </p:sp>
      <p:sp>
        <p:nvSpPr>
          <p:cNvPr id="41" name="Title 1">
            <a:extLst>
              <a:ext uri="{FF2B5EF4-FFF2-40B4-BE49-F238E27FC236}">
                <a16:creationId xmlns:a16="http://schemas.microsoft.com/office/drawing/2014/main" id="{311DC45C-F48E-18DA-DD92-3067D0E5B1F9}"/>
              </a:ext>
            </a:extLst>
          </p:cNvPr>
          <p:cNvSpPr txBox="1">
            <a:spLocks/>
          </p:cNvSpPr>
          <p:nvPr/>
        </p:nvSpPr>
        <p:spPr>
          <a:xfrm>
            <a:off x="8112238" y="2026612"/>
            <a:ext cx="1780226" cy="868968"/>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r>
              <a:rPr lang="en-US" sz="2000" b="0" dirty="0">
                <a:solidFill>
                  <a:schemeClr val="tx1"/>
                </a:solidFill>
              </a:rPr>
              <a:t>Se comporter comme une femme</a:t>
            </a:r>
          </a:p>
        </p:txBody>
      </p:sp>
      <p:sp>
        <p:nvSpPr>
          <p:cNvPr id="43" name="Title 1">
            <a:extLst>
              <a:ext uri="{FF2B5EF4-FFF2-40B4-BE49-F238E27FC236}">
                <a16:creationId xmlns:a16="http://schemas.microsoft.com/office/drawing/2014/main" id="{EDE8F1CB-3B21-EDAE-0D12-30763FF3BE75}"/>
              </a:ext>
            </a:extLst>
          </p:cNvPr>
          <p:cNvSpPr txBox="1">
            <a:spLocks/>
          </p:cNvSpPr>
          <p:nvPr/>
        </p:nvSpPr>
        <p:spPr>
          <a:xfrm>
            <a:off x="9304555" y="3140702"/>
            <a:ext cx="1780226" cy="868968"/>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r>
              <a:rPr lang="en-US" sz="2000" b="0" dirty="0">
                <a:solidFill>
                  <a:schemeClr val="tx1"/>
                </a:solidFill>
              </a:rPr>
              <a:t>Se comporter comme une fille</a:t>
            </a:r>
          </a:p>
        </p:txBody>
      </p:sp>
    </p:spTree>
    <p:extLst>
      <p:ext uri="{BB962C8B-B14F-4D97-AF65-F5344CB8AC3E}">
        <p14:creationId xmlns:p14="http://schemas.microsoft.com/office/powerpoint/2010/main" val="2234370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72">
            <a:extLst>
              <a:ext uri="{FF2B5EF4-FFF2-40B4-BE49-F238E27FC236}">
                <a16:creationId xmlns:a16="http://schemas.microsoft.com/office/drawing/2014/main" id="{B5497E92-8DB6-00F3-E2C7-32422595BB2C}"/>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1209881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7B72-8785-CDF1-412F-04181E0D9DAE}"/>
              </a:ext>
            </a:extLst>
          </p:cNvPr>
          <p:cNvSpPr>
            <a:spLocks noGrp="1"/>
          </p:cNvSpPr>
          <p:nvPr>
            <p:ph type="title"/>
          </p:nvPr>
        </p:nvSpPr>
        <p:spPr>
          <a:xfrm>
            <a:off x="421079" y="120516"/>
            <a:ext cx="10515600" cy="868968"/>
          </a:xfrm>
        </p:spPr>
        <p:txBody>
          <a:bodyPr>
            <a:normAutofit/>
          </a:bodyPr>
          <a:lstStyle/>
          <a:p>
            <a:pPr algn="l"/>
            <a:r>
              <a:rPr lang="en-US" sz="2700" dirty="0"/>
              <a:t>Méthodes actuelles de travail avec les aidants masculins et féminins</a:t>
            </a:r>
          </a:p>
        </p:txBody>
      </p:sp>
      <p:grpSp>
        <p:nvGrpSpPr>
          <p:cNvPr id="21" name="Group 20">
            <a:extLst>
              <a:ext uri="{FF2B5EF4-FFF2-40B4-BE49-F238E27FC236}">
                <a16:creationId xmlns:a16="http://schemas.microsoft.com/office/drawing/2014/main" id="{2787E304-5E6A-AE62-FA87-2219B25ED590}"/>
              </a:ext>
            </a:extLst>
          </p:cNvPr>
          <p:cNvGrpSpPr/>
          <p:nvPr/>
        </p:nvGrpSpPr>
        <p:grpSpPr>
          <a:xfrm>
            <a:off x="10228983" y="337468"/>
            <a:ext cx="1587872" cy="1368854"/>
            <a:chOff x="10228983" y="337468"/>
            <a:chExt cx="1587872" cy="1368854"/>
          </a:xfrm>
        </p:grpSpPr>
        <p:sp>
          <p:nvSpPr>
            <p:cNvPr id="22" name="Hexagon 21">
              <a:extLst>
                <a:ext uri="{FF2B5EF4-FFF2-40B4-BE49-F238E27FC236}">
                  <a16:creationId xmlns:a16="http://schemas.microsoft.com/office/drawing/2014/main" id="{5442BAFE-60FC-F42C-E581-E7947066BA8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2DF06CD-C9B6-63BA-429B-DD4351251C9A}"/>
                </a:ext>
              </a:extLst>
            </p:cNvPr>
            <p:cNvGrpSpPr/>
            <p:nvPr/>
          </p:nvGrpSpPr>
          <p:grpSpPr>
            <a:xfrm>
              <a:off x="10621771" y="762700"/>
              <a:ext cx="562136" cy="634675"/>
              <a:chOff x="760175" y="830142"/>
              <a:chExt cx="867619" cy="979579"/>
            </a:xfrm>
          </p:grpSpPr>
          <p:sp>
            <p:nvSpPr>
              <p:cNvPr id="27" name="Rectangle 26">
                <a:extLst>
                  <a:ext uri="{FF2B5EF4-FFF2-40B4-BE49-F238E27FC236}">
                    <a16:creationId xmlns:a16="http://schemas.microsoft.com/office/drawing/2014/main" id="{F8CE744F-3606-2C76-5FA7-EB6B49CA66C9}"/>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13</a:t>
                </a:r>
              </a:p>
            </p:txBody>
          </p:sp>
          <p:sp>
            <p:nvSpPr>
              <p:cNvPr id="28" name="Rectangle 27">
                <a:extLst>
                  <a:ext uri="{FF2B5EF4-FFF2-40B4-BE49-F238E27FC236}">
                    <a16:creationId xmlns:a16="http://schemas.microsoft.com/office/drawing/2014/main" id="{B7E764A8-E5DC-69AD-AF3C-229EA2A957AF}"/>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E617BFA5-0B7C-5D04-4551-A8C2899AF7D3}"/>
                </a:ext>
              </a:extLst>
            </p:cNvPr>
            <p:cNvGrpSpPr/>
            <p:nvPr/>
          </p:nvGrpSpPr>
          <p:grpSpPr>
            <a:xfrm>
              <a:off x="11325415" y="762701"/>
              <a:ext cx="182192" cy="634674"/>
              <a:chOff x="2121762" y="2323619"/>
              <a:chExt cx="200378" cy="825210"/>
            </a:xfrm>
          </p:grpSpPr>
          <p:sp>
            <p:nvSpPr>
              <p:cNvPr id="25" name="Isosceles Triangle 24">
                <a:extLst>
                  <a:ext uri="{FF2B5EF4-FFF2-40B4-BE49-F238E27FC236}">
                    <a16:creationId xmlns:a16="http://schemas.microsoft.com/office/drawing/2014/main" id="{B831EA7F-631F-97AE-90BC-761022D67EFF}"/>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BF9B68B-4F8C-DE58-AEF6-390D67E13BE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9" name="Speech Bubble: Rectangle with Corners Rounded 28">
            <a:extLst>
              <a:ext uri="{FF2B5EF4-FFF2-40B4-BE49-F238E27FC236}">
                <a16:creationId xmlns:a16="http://schemas.microsoft.com/office/drawing/2014/main" id="{307A1EBB-553C-888F-6537-9919E5C8290D}"/>
              </a:ext>
            </a:extLst>
          </p:cNvPr>
          <p:cNvSpPr/>
          <p:nvPr/>
        </p:nvSpPr>
        <p:spPr>
          <a:xfrm>
            <a:off x="1029491" y="1850977"/>
            <a:ext cx="4630990" cy="3427616"/>
          </a:xfrm>
          <a:prstGeom prst="wedgeRoundRectCallout">
            <a:avLst>
              <a:gd name="adj1" fmla="val -59274"/>
              <a:gd name="adj2" fmla="val -3874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Lorsque vous travaillez avec les familles à l'élaboration de plans d'action, à l'orientation, au suivi, vous adressez-vous plus souvent aux hommes ou aux femmes qui s'occupent des enfants ? Comment cela se fait-il ? </a:t>
            </a:r>
          </a:p>
        </p:txBody>
      </p:sp>
      <p:sp>
        <p:nvSpPr>
          <p:cNvPr id="30" name="Speech Bubble: Rectangle with Corners Rounded 29">
            <a:extLst>
              <a:ext uri="{FF2B5EF4-FFF2-40B4-BE49-F238E27FC236}">
                <a16:creationId xmlns:a16="http://schemas.microsoft.com/office/drawing/2014/main" id="{7C46EEF4-1547-038A-0F39-C881A761C607}"/>
              </a:ext>
            </a:extLst>
          </p:cNvPr>
          <p:cNvSpPr/>
          <p:nvPr/>
        </p:nvSpPr>
        <p:spPr>
          <a:xfrm>
            <a:off x="6059307" y="1850977"/>
            <a:ext cx="3467333" cy="3427616"/>
          </a:xfrm>
          <a:prstGeom prst="wedgeRoundRectCallout">
            <a:avLst>
              <a:gd name="adj1" fmla="val -34376"/>
              <a:gd name="adj2" fmla="val 60509"/>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Les deux aidants s'intéressent-ils généralement autant l'un que l'autre à la gestion des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cas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 Si ce n'est pas le cas, qui s'y intéresse le plus et pourquoi ? </a:t>
            </a:r>
          </a:p>
        </p:txBody>
      </p:sp>
      <p:grpSp>
        <p:nvGrpSpPr>
          <p:cNvPr id="31" name="Google Shape;314;p4">
            <a:extLst>
              <a:ext uri="{FF2B5EF4-FFF2-40B4-BE49-F238E27FC236}">
                <a16:creationId xmlns:a16="http://schemas.microsoft.com/office/drawing/2014/main" id="{9660F567-B17C-A9A5-D4AF-AB18ADE62F82}"/>
              </a:ext>
            </a:extLst>
          </p:cNvPr>
          <p:cNvGrpSpPr/>
          <p:nvPr/>
        </p:nvGrpSpPr>
        <p:grpSpPr>
          <a:xfrm>
            <a:off x="9311847" y="4081064"/>
            <a:ext cx="2501900" cy="1623811"/>
            <a:chOff x="3400707" y="1772174"/>
            <a:chExt cx="5758105" cy="3737192"/>
          </a:xfrm>
          <a:solidFill>
            <a:schemeClr val="accent3">
              <a:lumMod val="75000"/>
            </a:schemeClr>
          </a:solidFill>
        </p:grpSpPr>
        <p:sp>
          <p:nvSpPr>
            <p:cNvPr id="32" name="Google Shape;315;p4">
              <a:extLst>
                <a:ext uri="{FF2B5EF4-FFF2-40B4-BE49-F238E27FC236}">
                  <a16:creationId xmlns:a16="http://schemas.microsoft.com/office/drawing/2014/main" id="{85AC850B-F3E8-CB03-EE41-7FFD727599E8}"/>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3" name="Google Shape;316;p4">
              <a:extLst>
                <a:ext uri="{FF2B5EF4-FFF2-40B4-BE49-F238E27FC236}">
                  <a16:creationId xmlns:a16="http://schemas.microsoft.com/office/drawing/2014/main" id="{0C3D7068-D8DF-83AF-C839-1E86F4E8A340}"/>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4" name="Google Shape;317;p4">
              <a:extLst>
                <a:ext uri="{FF2B5EF4-FFF2-40B4-BE49-F238E27FC236}">
                  <a16:creationId xmlns:a16="http://schemas.microsoft.com/office/drawing/2014/main" id="{35A6E782-978C-0DD6-6C9D-5445F1EE9ABB}"/>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5" name="Google Shape;318;p4">
              <a:extLst>
                <a:ext uri="{FF2B5EF4-FFF2-40B4-BE49-F238E27FC236}">
                  <a16:creationId xmlns:a16="http://schemas.microsoft.com/office/drawing/2014/main" id="{FB7E1B51-0DE2-A571-B107-FB7C8C3D36A2}"/>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6" name="Google Shape;319;p4">
              <a:extLst>
                <a:ext uri="{FF2B5EF4-FFF2-40B4-BE49-F238E27FC236}">
                  <a16:creationId xmlns:a16="http://schemas.microsoft.com/office/drawing/2014/main" id="{9160BF2B-6531-1D2B-A466-FB74DC304E9E}"/>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7" name="Google Shape;320;p4">
              <a:extLst>
                <a:ext uri="{FF2B5EF4-FFF2-40B4-BE49-F238E27FC236}">
                  <a16:creationId xmlns:a16="http://schemas.microsoft.com/office/drawing/2014/main" id="{0288CA06-BE37-B917-6558-40A4A95D4DB1}"/>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8" name="Google Shape;321;p4">
              <a:extLst>
                <a:ext uri="{FF2B5EF4-FFF2-40B4-BE49-F238E27FC236}">
                  <a16:creationId xmlns:a16="http://schemas.microsoft.com/office/drawing/2014/main" id="{C92CA519-26CB-5B71-0ADA-EF32F87EE2F3}"/>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9" name="Google Shape;322;p4">
              <a:extLst>
                <a:ext uri="{FF2B5EF4-FFF2-40B4-BE49-F238E27FC236}">
                  <a16:creationId xmlns:a16="http://schemas.microsoft.com/office/drawing/2014/main" id="{299E02E9-6E1F-5BE7-E1B8-A938233DDEF5}"/>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46656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72">
            <a:extLst>
              <a:ext uri="{FF2B5EF4-FFF2-40B4-BE49-F238E27FC236}">
                <a16:creationId xmlns:a16="http://schemas.microsoft.com/office/drawing/2014/main" id="{9C8A785B-2104-E2A4-72D2-4CF384573433}"/>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46493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E2BB-88E2-B302-3FDA-DF594E169693}"/>
              </a:ext>
            </a:extLst>
          </p:cNvPr>
          <p:cNvSpPr>
            <a:spLocks noGrp="1"/>
          </p:cNvSpPr>
          <p:nvPr>
            <p:ph type="title"/>
          </p:nvPr>
        </p:nvSpPr>
        <p:spPr>
          <a:xfrm>
            <a:off x="668307" y="120516"/>
            <a:ext cx="10515600" cy="868968"/>
          </a:xfrm>
        </p:spPr>
        <p:txBody>
          <a:bodyPr>
            <a:normAutofit/>
          </a:bodyPr>
          <a:lstStyle/>
          <a:p>
            <a:pPr algn="l"/>
            <a:r>
              <a:rPr lang="en-US" sz="2600" dirty="0">
                <a:highlight>
                  <a:srgbClr val="FFFF00"/>
                </a:highlight>
              </a:rPr>
              <a:t>Stratégies de lutte contre les normes et pratiques sociales néfastes</a:t>
            </a:r>
          </a:p>
        </p:txBody>
      </p:sp>
      <p:grpSp>
        <p:nvGrpSpPr>
          <p:cNvPr id="12" name="Group 11">
            <a:extLst>
              <a:ext uri="{FF2B5EF4-FFF2-40B4-BE49-F238E27FC236}">
                <a16:creationId xmlns:a16="http://schemas.microsoft.com/office/drawing/2014/main" id="{3D7DA40A-5C1B-D3BE-FB89-8F85AEA84981}"/>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F6ACBF22-322A-4925-DD11-B894DA18F48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ABEBEB7-9605-F89C-D613-E630F72AAEF0}"/>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BA1B2706-0D51-5FA4-D7D9-077B814B02E3}"/>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13</a:t>
                </a:r>
              </a:p>
            </p:txBody>
          </p:sp>
          <p:sp>
            <p:nvSpPr>
              <p:cNvPr id="19" name="Rectangle 18">
                <a:extLst>
                  <a:ext uri="{FF2B5EF4-FFF2-40B4-BE49-F238E27FC236}">
                    <a16:creationId xmlns:a16="http://schemas.microsoft.com/office/drawing/2014/main" id="{2173A3AA-F5FF-B681-64F8-1D2BD8F78800}"/>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FFF9BEB1-693C-D7C3-7BD5-4EB2212601EC}"/>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1ED3FF81-5668-7E20-5A1E-0190FC138B57}"/>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1834E35-6556-1946-EE4C-FA30AC87C4C0}"/>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 name="Group 2">
            <a:extLst>
              <a:ext uri="{FF2B5EF4-FFF2-40B4-BE49-F238E27FC236}">
                <a16:creationId xmlns:a16="http://schemas.microsoft.com/office/drawing/2014/main" id="{FDA5F204-E8E0-DE9A-E971-F3ADF1221BF7}"/>
              </a:ext>
            </a:extLst>
          </p:cNvPr>
          <p:cNvGrpSpPr/>
          <p:nvPr/>
        </p:nvGrpSpPr>
        <p:grpSpPr>
          <a:xfrm>
            <a:off x="2435078" y="1755948"/>
            <a:ext cx="7559040" cy="3917796"/>
            <a:chOff x="2435078" y="1755948"/>
            <a:chExt cx="7559040" cy="3917796"/>
          </a:xfrm>
        </p:grpSpPr>
        <p:sp>
          <p:nvSpPr>
            <p:cNvPr id="20" name="Arrow: Right 19">
              <a:extLst>
                <a:ext uri="{FF2B5EF4-FFF2-40B4-BE49-F238E27FC236}">
                  <a16:creationId xmlns:a16="http://schemas.microsoft.com/office/drawing/2014/main" id="{C93985CB-DAEB-C60B-C2C1-2B733C5AA467}"/>
                </a:ext>
              </a:extLst>
            </p:cNvPr>
            <p:cNvSpPr/>
            <p:nvPr/>
          </p:nvSpPr>
          <p:spPr>
            <a:xfrm>
              <a:off x="2892278" y="1755948"/>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062623C5-E83F-FC87-2F9D-9171EDB854F4}"/>
                </a:ext>
              </a:extLst>
            </p:cNvPr>
            <p:cNvSpPr/>
            <p:nvPr/>
          </p:nvSpPr>
          <p:spPr>
            <a:xfrm>
              <a:off x="3959078" y="3020868"/>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47CE44FF-7C24-C6CF-1DB4-AD023938F164}"/>
                </a:ext>
              </a:extLst>
            </p:cNvPr>
            <p:cNvSpPr/>
            <p:nvPr/>
          </p:nvSpPr>
          <p:spPr>
            <a:xfrm>
              <a:off x="2435078" y="3753504"/>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DD1FDF46-99EB-6D32-5181-BB05B9560E2C}"/>
                </a:ext>
              </a:extLst>
            </p:cNvPr>
            <p:cNvSpPr/>
            <p:nvPr/>
          </p:nvSpPr>
          <p:spPr>
            <a:xfrm>
              <a:off x="4340078" y="4576464"/>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B09D1C91-8828-9469-A721-D25716104B16}"/>
                </a:ext>
              </a:extLst>
            </p:cNvPr>
            <p:cNvSpPr/>
            <p:nvPr/>
          </p:nvSpPr>
          <p:spPr>
            <a:xfrm>
              <a:off x="5574518" y="2197908"/>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01ADCA1F-6CD5-5188-AC37-3A017AA25FE2}"/>
                </a:ext>
              </a:extLst>
            </p:cNvPr>
            <p:cNvSpPr/>
            <p:nvPr/>
          </p:nvSpPr>
          <p:spPr>
            <a:xfrm>
              <a:off x="6214598" y="3494424"/>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0BCB1D96-7BB0-C674-40E0-141C0F12C37C}"/>
                </a:ext>
              </a:extLst>
            </p:cNvPr>
            <p:cNvSpPr/>
            <p:nvPr/>
          </p:nvSpPr>
          <p:spPr>
            <a:xfrm rot="10800000">
              <a:off x="8713958" y="3039456"/>
              <a:ext cx="1280160" cy="1097280"/>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017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5D1C-495B-97B3-0212-C9A34750D2F9}"/>
              </a:ext>
            </a:extLst>
          </p:cNvPr>
          <p:cNvSpPr>
            <a:spLocks noGrp="1"/>
          </p:cNvSpPr>
          <p:nvPr>
            <p:ph type="title"/>
          </p:nvPr>
        </p:nvSpPr>
        <p:spPr>
          <a:xfrm>
            <a:off x="226594" y="120516"/>
            <a:ext cx="11738811" cy="868968"/>
          </a:xfrm>
        </p:spPr>
        <p:txBody>
          <a:bodyPr>
            <a:normAutofit fontScale="90000"/>
          </a:bodyPr>
          <a:lstStyle/>
          <a:p>
            <a:r>
              <a:rPr lang="en-US" dirty="0"/>
              <a:t>Normes minimales pour la protection des enfants dans l'action humanitaire</a:t>
            </a:r>
          </a:p>
        </p:txBody>
      </p:sp>
      <p:sp>
        <p:nvSpPr>
          <p:cNvPr id="8" name="TextBox 7">
            <a:extLst>
              <a:ext uri="{FF2B5EF4-FFF2-40B4-BE49-F238E27FC236}">
                <a16:creationId xmlns:a16="http://schemas.microsoft.com/office/drawing/2014/main" id="{B03B8785-5861-B7A6-5239-41915DB59042}"/>
              </a:ext>
            </a:extLst>
          </p:cNvPr>
          <p:cNvSpPr txBox="1"/>
          <p:nvPr/>
        </p:nvSpPr>
        <p:spPr>
          <a:xfrm>
            <a:off x="3892700" y="5054274"/>
            <a:ext cx="7146602"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 Alliance pour la protection de l'enfance dans l'action </a:t>
            </a:r>
            <a:r>
              <a:rPr lang="en-US" sz="1400" i="1"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humanitaire</a:t>
            </a:r>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(2019). Normes minimales pour la protection des enfants dans l'action humanitaire</a:t>
            </a:r>
          </a:p>
        </p:txBody>
      </p:sp>
      <p:sp>
        <p:nvSpPr>
          <p:cNvPr id="9" name="Rectangle: Rounded Corners 8">
            <a:extLst>
              <a:ext uri="{FF2B5EF4-FFF2-40B4-BE49-F238E27FC236}">
                <a16:creationId xmlns:a16="http://schemas.microsoft.com/office/drawing/2014/main" id="{4F70DD44-2153-7D8F-9E2C-FE10B47A40B2}"/>
              </a:ext>
            </a:extLst>
          </p:cNvPr>
          <p:cNvSpPr/>
          <p:nvPr/>
        </p:nvSpPr>
        <p:spPr>
          <a:xfrm>
            <a:off x="3263435" y="1851797"/>
            <a:ext cx="8077665" cy="86896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000" b="1" dirty="0">
                <a:solidFill>
                  <a:schemeClr val="tx1"/>
                </a:solidFill>
                <a:latin typeface="Arial" panose="020B0604020202020204" pitchFamily="34" charset="0"/>
                <a:cs typeface="Arial" panose="020B0604020202020204" pitchFamily="34" charset="0"/>
              </a:rPr>
              <a:t>NORME 16 : Renforcer les environnements familiaux et de soins</a:t>
            </a:r>
          </a:p>
        </p:txBody>
      </p:sp>
      <p:pic>
        <p:nvPicPr>
          <p:cNvPr id="10" name="Google Shape;98;p8">
            <a:extLst>
              <a:ext uri="{FF2B5EF4-FFF2-40B4-BE49-F238E27FC236}">
                <a16:creationId xmlns:a16="http://schemas.microsoft.com/office/drawing/2014/main" id="{D1827DAD-CE05-0D90-FA3A-43E765BD3964}"/>
              </a:ext>
            </a:extLst>
          </p:cNvPr>
          <p:cNvPicPr preferRelativeResize="0"/>
          <p:nvPr/>
        </p:nvPicPr>
        <p:blipFill rotWithShape="1">
          <a:blip r:embed="rId3">
            <a:alphaModFix/>
          </a:blip>
          <a:srcRect/>
          <a:stretch/>
        </p:blipFill>
        <p:spPr>
          <a:xfrm>
            <a:off x="781050" y="1672996"/>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D6A34565-629A-D7B4-55AD-5001A4E1595C}"/>
              </a:ext>
            </a:extLst>
          </p:cNvPr>
          <p:cNvSpPr txBox="1"/>
          <p:nvPr/>
        </p:nvSpPr>
        <p:spPr>
          <a:xfrm>
            <a:off x="3892700" y="2901040"/>
            <a:ext cx="7448400" cy="1938992"/>
          </a:xfrm>
          <a:prstGeom prst="rect">
            <a:avLst/>
          </a:prstGeom>
          <a:noFill/>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Normes connexes :</a:t>
            </a:r>
          </a:p>
          <a:p>
            <a:pPr marL="342900" indent="-34290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Norme 14 : Appliquer une approche socio-écologique à la programmation de la protection de l'enfance</a:t>
            </a:r>
          </a:p>
          <a:p>
            <a:pPr marL="342900" indent="-34290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Norme 17 : Approches au niveau communautaire</a:t>
            </a:r>
          </a:p>
          <a:p>
            <a:pPr marL="342900" indent="-34290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Norme 18 : Gestion des cas</a:t>
            </a:r>
          </a:p>
          <a:p>
            <a:pPr marL="342900" indent="-34290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Norme 19 : Soins alternatifs</a:t>
            </a:r>
          </a:p>
        </p:txBody>
      </p:sp>
    </p:spTree>
    <p:extLst>
      <p:ext uri="{BB962C8B-B14F-4D97-AF65-F5344CB8AC3E}">
        <p14:creationId xmlns:p14="http://schemas.microsoft.com/office/powerpoint/2010/main" val="3128294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74FFAD42-4A5A-B103-4B35-B17CB40EFE97}"/>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3654841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US" dirty="0">
                <a:ea typeface="Arial"/>
                <a:sym typeface="Arial"/>
              </a:rPr>
              <a:t>Points clés de l'apprentissage</a:t>
            </a:r>
            <a:endParaRPr lang="en-US" dirty="0"/>
          </a:p>
        </p:txBody>
      </p:sp>
      <p:sp>
        <p:nvSpPr>
          <p:cNvPr id="57" name="TextBox 56">
            <a:extLst>
              <a:ext uri="{FF2B5EF4-FFF2-40B4-BE49-F238E27FC236}">
                <a16:creationId xmlns:a16="http://schemas.microsoft.com/office/drawing/2014/main" id="{D62B3BE0-0F5B-4153-A0BA-E16ACFF0EE66}"/>
              </a:ext>
            </a:extLst>
          </p:cNvPr>
          <p:cNvSpPr txBox="1"/>
          <p:nvPr/>
        </p:nvSpPr>
        <p:spPr>
          <a:xfrm>
            <a:off x="1106451" y="3239251"/>
            <a:ext cx="3316101" cy="2044342"/>
          </a:xfrm>
          <a:prstGeom prst="rect">
            <a:avLst/>
          </a:prstGeom>
          <a:noFill/>
        </p:spPr>
        <p:txBody>
          <a:bodyPr wrap="square">
            <a:spAutoFit/>
          </a:bodyPr>
          <a:lstStyle/>
          <a:p>
            <a:pPr lvl="0" algn="ctr">
              <a:lnSpc>
                <a:spcPct val="107000"/>
              </a:lnSpc>
              <a:spcAft>
                <a:spcPts val="800"/>
              </a:spcAft>
            </a:pPr>
            <a:r>
              <a:rPr lang="en-US" sz="2000" dirty="0">
                <a:latin typeface="Arial" panose="020B0604020202020204" pitchFamily="34" charset="0"/>
                <a:ea typeface="Arial" panose="020B0604020202020204" pitchFamily="34" charset="0"/>
                <a:cs typeface="Arial" panose="020B0604020202020204" pitchFamily="34" charset="0"/>
              </a:rPr>
              <a:t>Une approche de renforcement de la famille s'appuie sur des valeurs, des croyances, des attitudes et des comportements positifs.</a:t>
            </a:r>
            <a:endParaRPr lang="en-US"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71865365-E0D2-4F1C-94B2-26F808C53A89}"/>
              </a:ext>
            </a:extLst>
          </p:cNvPr>
          <p:cNvSpPr txBox="1"/>
          <p:nvPr/>
        </p:nvSpPr>
        <p:spPr>
          <a:xfrm>
            <a:off x="7554293" y="3239251"/>
            <a:ext cx="4455570" cy="2702984"/>
          </a:xfrm>
          <a:prstGeom prst="rect">
            <a:avLst/>
          </a:prstGeom>
          <a:noFill/>
        </p:spPr>
        <p:txBody>
          <a:bodyPr wrap="square">
            <a:spAutoFit/>
          </a:bodyPr>
          <a:lstStyle/>
          <a:p>
            <a:pPr lvl="0" algn="ctr">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Les présomptions concernant les rôles des hommes et des femmes peuvent affecter l'expérience familiale de l'enfant et de la personne qui s'occupe de lui, et peuvent également se refléter inconsciemment dans la pratique de la gestion de cas si elles ne sont pas prises en compte.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0" name="5-Point Star 5">
            <a:extLst>
              <a:ext uri="{FF2B5EF4-FFF2-40B4-BE49-F238E27FC236}">
                <a16:creationId xmlns:a16="http://schemas.microsoft.com/office/drawing/2014/main" id="{CA51DE7D-C4EB-4482-B9BD-8251CB38B67D}"/>
              </a:ext>
            </a:extLst>
          </p:cNvPr>
          <p:cNvSpPr/>
          <p:nvPr/>
        </p:nvSpPr>
        <p:spPr>
          <a:xfrm>
            <a:off x="2238721" y="1914623"/>
            <a:ext cx="1051560" cy="1051560"/>
          </a:xfrm>
          <a:prstGeom prst="star5">
            <a:avLst>
              <a:gd name="adj" fmla="val 28143"/>
              <a:gd name="hf" fmla="val 105146"/>
              <a:gd name="vf" fmla="val 11055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5510189" y="1914623"/>
            <a:ext cx="1051560" cy="1051560"/>
          </a:xfrm>
          <a:prstGeom prst="star5">
            <a:avLst>
              <a:gd name="adj" fmla="val 28143"/>
              <a:gd name="hf" fmla="val 105146"/>
              <a:gd name="vf" fmla="val 11055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5-Point Star 5">
            <a:extLst>
              <a:ext uri="{FF2B5EF4-FFF2-40B4-BE49-F238E27FC236}">
                <a16:creationId xmlns:a16="http://schemas.microsoft.com/office/drawing/2014/main" id="{5B9082EC-4D48-D49F-E509-C14FC6FD2CB0}"/>
              </a:ext>
            </a:extLst>
          </p:cNvPr>
          <p:cNvSpPr/>
          <p:nvPr/>
        </p:nvSpPr>
        <p:spPr>
          <a:xfrm>
            <a:off x="8914074" y="1914623"/>
            <a:ext cx="1051560" cy="1051560"/>
          </a:xfrm>
          <a:prstGeom prst="star5">
            <a:avLst>
              <a:gd name="adj" fmla="val 28143"/>
              <a:gd name="hf" fmla="val 105146"/>
              <a:gd name="vf" fmla="val 11055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A0B0552-3A4A-5022-814D-6A4E64B7F396}"/>
              </a:ext>
            </a:extLst>
          </p:cNvPr>
          <p:cNvSpPr txBox="1"/>
          <p:nvPr/>
        </p:nvSpPr>
        <p:spPr>
          <a:xfrm>
            <a:off x="4379823" y="3300404"/>
            <a:ext cx="3217199" cy="2044342"/>
          </a:xfrm>
          <a:prstGeom prst="rect">
            <a:avLst/>
          </a:prstGeom>
          <a:noFill/>
        </p:spPr>
        <p:txBody>
          <a:bodyPr wrap="square">
            <a:spAutoFit/>
          </a:bodyPr>
          <a:lstStyle/>
          <a:p>
            <a:pPr algn="ctr">
              <a:lnSpc>
                <a:spcPct val="107000"/>
              </a:lnSpc>
              <a:spcAft>
                <a:spcPts val="800"/>
              </a:spcAft>
            </a:pPr>
            <a:r>
              <a:rPr lang="en-US" sz="2000" dirty="0">
                <a:latin typeface="Arial" panose="020B0604020202020204" pitchFamily="34" charset="0"/>
                <a:cs typeface="Arial" panose="020B0604020202020204" pitchFamily="34" charset="0"/>
              </a:rPr>
              <a:t>Les </a:t>
            </a:r>
            <a:r>
              <a:rPr lang="en-US" sz="2000" dirty="0" err="1">
                <a:latin typeface="Arial" panose="020B0604020202020204" pitchFamily="34" charset="0"/>
                <a:cs typeface="Arial" panose="020B0604020202020204" pitchFamily="34" charset="0"/>
              </a:rPr>
              <a:t>gestionnaires</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peuvent</a:t>
            </a:r>
            <a:r>
              <a:rPr lang="en-US" sz="2000" dirty="0">
                <a:latin typeface="Arial" panose="020B0604020202020204" pitchFamily="34" charset="0"/>
                <a:cs typeface="Arial" panose="020B0604020202020204" pitchFamily="34" charset="0"/>
              </a:rPr>
              <a:t> adopter des stratégies pour remettre en question les normes et les pratiques préjudiciables.</a:t>
            </a:r>
          </a:p>
        </p:txBody>
      </p:sp>
    </p:spTree>
    <p:extLst>
      <p:ext uri="{BB962C8B-B14F-4D97-AF65-F5344CB8AC3E}">
        <p14:creationId xmlns:p14="http://schemas.microsoft.com/office/powerpoint/2010/main" val="58013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54370-298E-AACB-D9C1-D55AEB46A861}"/>
              </a:ext>
            </a:extLst>
          </p:cNvPr>
          <p:cNvSpPr>
            <a:spLocks noGrp="1"/>
          </p:cNvSpPr>
          <p:nvPr>
            <p:ph type="title"/>
          </p:nvPr>
        </p:nvSpPr>
        <p:spPr/>
        <p:txBody>
          <a:bodyPr/>
          <a:lstStyle/>
          <a:p>
            <a:r>
              <a:rPr lang="en-CA" sz="2400" b="1" dirty="0">
                <a:solidFill>
                  <a:schemeClr val="bg1"/>
                </a:solidFill>
                <a:latin typeface="Garamond"/>
              </a:rPr>
              <a:t>SESSION 5</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Clôture du module</a:t>
            </a:r>
            <a:endParaRPr lang="en-US" dirty="0"/>
          </a:p>
        </p:txBody>
      </p:sp>
    </p:spTree>
    <p:extLst>
      <p:ext uri="{BB962C8B-B14F-4D97-AF65-F5344CB8AC3E}">
        <p14:creationId xmlns:p14="http://schemas.microsoft.com/office/powerpoint/2010/main" val="3216471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lstStyle/>
          <a:p>
            <a:r>
              <a:rPr lang="en-US" dirty="0"/>
              <a:t>Fin du module </a:t>
            </a:r>
          </a:p>
        </p:txBody>
      </p:sp>
      <p:grpSp>
        <p:nvGrpSpPr>
          <p:cNvPr id="20" name="Group 19">
            <a:extLst>
              <a:ext uri="{FF2B5EF4-FFF2-40B4-BE49-F238E27FC236}">
                <a16:creationId xmlns:a16="http://schemas.microsoft.com/office/drawing/2014/main" id="{7CD3FCA2-A132-6093-027A-ED3CC8779D3E}"/>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32797E23-9328-62A1-B6F9-14BB344AFD0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4AFAB8D6-5096-A90E-70AF-19AD098618AB}"/>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CEA60277-1454-D58B-EA3F-E5DF7C2C1F17}"/>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14</a:t>
                </a:r>
              </a:p>
            </p:txBody>
          </p:sp>
          <p:sp>
            <p:nvSpPr>
              <p:cNvPr id="27" name="Rectangle 26">
                <a:extLst>
                  <a:ext uri="{FF2B5EF4-FFF2-40B4-BE49-F238E27FC236}">
                    <a16:creationId xmlns:a16="http://schemas.microsoft.com/office/drawing/2014/main" id="{095765A7-5369-F9EF-30C9-F7BD45DE1F1F}"/>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917280C6-E910-E37F-DF41-782B1B364674}"/>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D849A739-1228-DB10-CC9A-9C4AC021DC36}"/>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05AE7A-4339-7FA0-32D2-4FF8E0A03B3A}"/>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Speech Bubble: Rectangle with Corners Rounded 2">
            <a:extLst>
              <a:ext uri="{FF2B5EF4-FFF2-40B4-BE49-F238E27FC236}">
                <a16:creationId xmlns:a16="http://schemas.microsoft.com/office/drawing/2014/main" id="{1A2FFFC4-DD04-F901-9190-2743E5B2F709}"/>
              </a:ext>
            </a:extLst>
          </p:cNvPr>
          <p:cNvSpPr/>
          <p:nvPr/>
        </p:nvSpPr>
        <p:spPr>
          <a:xfrm>
            <a:off x="1384531" y="2419405"/>
            <a:ext cx="2821709" cy="2611120"/>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Révision des objectifs d'apprentissage</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5F2F9A0D-5806-3410-A8F2-74133587B16C}"/>
              </a:ext>
            </a:extLst>
          </p:cNvPr>
          <p:cNvSpPr/>
          <p:nvPr/>
        </p:nvSpPr>
        <p:spPr>
          <a:xfrm>
            <a:off x="4828771" y="2419405"/>
            <a:ext cx="2821709" cy="2611120"/>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Réflexion et retour d'information</a:t>
            </a:r>
          </a:p>
        </p:txBody>
      </p:sp>
      <p:sp>
        <p:nvSpPr>
          <p:cNvPr id="5" name="Speech Bubble: Rectangle with Corners Rounded 4">
            <a:extLst>
              <a:ext uri="{FF2B5EF4-FFF2-40B4-BE49-F238E27FC236}">
                <a16:creationId xmlns:a16="http://schemas.microsoft.com/office/drawing/2014/main" id="{3AF020C3-C052-43A0-116E-8C1CD2937264}"/>
              </a:ext>
            </a:extLst>
          </p:cNvPr>
          <p:cNvSpPr/>
          <p:nvPr/>
        </p:nvSpPr>
        <p:spPr>
          <a:xfrm>
            <a:off x="8273011" y="2419405"/>
            <a:ext cx="2821709" cy="2611120"/>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Clôture</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173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2DC5E9-2EB4-32AD-7675-8A1E59F5CA68}"/>
              </a:ext>
            </a:extLst>
          </p:cNvPr>
          <p:cNvCxnSpPr>
            <a:stCxn id="12" idx="3"/>
          </p:cNvCxnSpPr>
          <p:nvPr/>
        </p:nvCxnSpPr>
        <p:spPr>
          <a:xfrm flipV="1">
            <a:off x="1502522" y="2491949"/>
            <a:ext cx="10689478" cy="28777"/>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48325C4-F885-B000-3EC2-8674BAC3B339}"/>
              </a:ext>
            </a:extLst>
          </p:cNvPr>
          <p:cNvSpPr>
            <a:spLocks noGrp="1"/>
          </p:cNvSpPr>
          <p:nvPr>
            <p:ph type="title"/>
          </p:nvPr>
        </p:nvSpPr>
        <p:spPr>
          <a:xfrm>
            <a:off x="419100" y="120516"/>
            <a:ext cx="11353800" cy="868968"/>
          </a:xfrm>
        </p:spPr>
        <p:txBody>
          <a:bodyPr>
            <a:normAutofit fontScale="90000"/>
          </a:bodyPr>
          <a:lstStyle/>
          <a:p>
            <a:r>
              <a:rPr lang="en-US" dirty="0"/>
              <a:t>Vue d'ensemble du renforcement de la famille pour la gestion de cas</a:t>
            </a:r>
          </a:p>
        </p:txBody>
      </p:sp>
      <p:sp>
        <p:nvSpPr>
          <p:cNvPr id="6" name="TextBox 5">
            <a:extLst>
              <a:ext uri="{FF2B5EF4-FFF2-40B4-BE49-F238E27FC236}">
                <a16:creationId xmlns:a16="http://schemas.microsoft.com/office/drawing/2014/main" id="{ACD6A1FA-4E1B-30FC-EF81-6796B3D17BE2}"/>
              </a:ext>
            </a:extLst>
          </p:cNvPr>
          <p:cNvSpPr txBox="1"/>
          <p:nvPr/>
        </p:nvSpPr>
        <p:spPr>
          <a:xfrm>
            <a:off x="838199" y="3238069"/>
            <a:ext cx="2546947" cy="1200329"/>
          </a:xfrm>
          <a:prstGeom prst="rect">
            <a:avLst/>
          </a:prstGeom>
          <a:noFill/>
        </p:spPr>
        <p:txBody>
          <a:bodyPr wrap="square">
            <a:spAutoFit/>
          </a:bodyPr>
          <a:lstStyle/>
          <a:p>
            <a:pPr marL="0" marR="0" lvl="0" indent="0" algn="l" rtl="0">
              <a:spcAft>
                <a:spcPts val="600"/>
              </a:spcAft>
              <a:buClr>
                <a:schemeClr val="lt1"/>
              </a:buClr>
              <a:buSzPts val="2200"/>
              <a:buFont typeface="Helvetica Neue"/>
              <a:buNone/>
            </a:pPr>
            <a:r>
              <a:rPr lang="en-US" sz="2400" dirty="0">
                <a:latin typeface="Arial" panose="020B0604020202020204" pitchFamily="34" charset="0"/>
                <a:ea typeface="Helvetica Neue"/>
                <a:cs typeface="Arial" panose="020B0604020202020204" pitchFamily="34" charset="0"/>
                <a:sym typeface="Helvetica Neue"/>
              </a:rPr>
              <a:t>Introduction au renforcement de la famille</a:t>
            </a:r>
            <a:endParaRPr lang="en-US" sz="2400" dirty="0">
              <a:latin typeface="Arial" panose="020B0604020202020204" pitchFamily="34" charset="0"/>
              <a:cs typeface="Arial" panose="020B0604020202020204" pitchFamily="34" charset="0"/>
              <a:sym typeface="Helvetica Neue"/>
            </a:endParaRPr>
          </a:p>
        </p:txBody>
      </p:sp>
      <p:grpSp>
        <p:nvGrpSpPr>
          <p:cNvPr id="13" name="Group 12">
            <a:extLst>
              <a:ext uri="{FF2B5EF4-FFF2-40B4-BE49-F238E27FC236}">
                <a16:creationId xmlns:a16="http://schemas.microsoft.com/office/drawing/2014/main" id="{D97D23E9-88DE-9E07-F96E-AA04B034E104}"/>
              </a:ext>
            </a:extLst>
          </p:cNvPr>
          <p:cNvGrpSpPr/>
          <p:nvPr/>
        </p:nvGrpSpPr>
        <p:grpSpPr>
          <a:xfrm>
            <a:off x="815317" y="2188720"/>
            <a:ext cx="770254" cy="664012"/>
            <a:chOff x="815317" y="1773221"/>
            <a:chExt cx="770254" cy="664012"/>
          </a:xfrm>
        </p:grpSpPr>
        <p:sp>
          <p:nvSpPr>
            <p:cNvPr id="7" name="Hexagon 34">
              <a:extLst>
                <a:ext uri="{FF2B5EF4-FFF2-40B4-BE49-F238E27FC236}">
                  <a16:creationId xmlns:a16="http://schemas.microsoft.com/office/drawing/2014/main" id="{784D26AE-1841-86A1-E03A-593089A4E962}"/>
                </a:ext>
              </a:extLst>
            </p:cNvPr>
            <p:cNvSpPr/>
            <p:nvPr/>
          </p:nvSpPr>
          <p:spPr>
            <a:xfrm rot="1782986">
              <a:off x="815317" y="1773221"/>
              <a:ext cx="770254" cy="664012"/>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C0B1480-4563-D6D5-9526-E859AE7FF4FF}"/>
                </a:ext>
              </a:extLst>
            </p:cNvPr>
            <p:cNvSpPr txBox="1"/>
            <p:nvPr/>
          </p:nvSpPr>
          <p:spPr>
            <a:xfrm>
              <a:off x="898365" y="1920561"/>
              <a:ext cx="604157" cy="369332"/>
            </a:xfrm>
            <a:prstGeom prst="rect">
              <a:avLst/>
            </a:prstGeom>
            <a:noFill/>
          </p:spPr>
          <p:txBody>
            <a:bodyPr wrap="square">
              <a:spAutoFit/>
            </a:bodyPr>
            <a:lstStyle/>
            <a:p>
              <a:pPr marL="0" marR="0" lvl="0" indent="0" algn="ctr" rtl="0">
                <a:spcAft>
                  <a:spcPts val="600"/>
                </a:spcAft>
                <a:buClr>
                  <a:schemeClr val="lt1"/>
                </a:buClr>
                <a:buSzPts val="2200"/>
                <a:buFont typeface="Helvetica Neue"/>
                <a:buNone/>
              </a:pPr>
              <a:r>
                <a:rPr lang="en-US" sz="1800" b="1" dirty="0">
                  <a:solidFill>
                    <a:schemeClr val="bg1"/>
                  </a:solidFill>
                  <a:latin typeface="Arial" panose="020B0604020202020204" pitchFamily="34" charset="0"/>
                  <a:ea typeface="Helvetica Neue"/>
                  <a:cs typeface="Arial" panose="020B0604020202020204" pitchFamily="34" charset="0"/>
                  <a:sym typeface="Helvetica Neue"/>
                </a:rPr>
                <a:t>1</a:t>
              </a:r>
              <a:endParaRPr lang="en-US" sz="1800" dirty="0">
                <a:solidFill>
                  <a:schemeClr val="bg1"/>
                </a:solidFill>
                <a:latin typeface="Arial" panose="020B0604020202020204" pitchFamily="34" charset="0"/>
                <a:cs typeface="Arial" panose="020B0604020202020204" pitchFamily="34" charset="0"/>
                <a:sym typeface="Helvetica Neue"/>
              </a:endParaRPr>
            </a:p>
          </p:txBody>
        </p:sp>
      </p:grpSp>
      <p:sp>
        <p:nvSpPr>
          <p:cNvPr id="14" name="TextBox 13">
            <a:extLst>
              <a:ext uri="{FF2B5EF4-FFF2-40B4-BE49-F238E27FC236}">
                <a16:creationId xmlns:a16="http://schemas.microsoft.com/office/drawing/2014/main" id="{7C618885-3782-7B3E-9401-2087DD18F4EA}"/>
              </a:ext>
            </a:extLst>
          </p:cNvPr>
          <p:cNvSpPr txBox="1"/>
          <p:nvPr/>
        </p:nvSpPr>
        <p:spPr>
          <a:xfrm>
            <a:off x="4072352" y="3238069"/>
            <a:ext cx="2848559" cy="1569660"/>
          </a:xfrm>
          <a:prstGeom prst="rect">
            <a:avLst/>
          </a:prstGeom>
          <a:noFill/>
        </p:spPr>
        <p:txBody>
          <a:bodyPr wrap="square">
            <a:spAutoFit/>
          </a:bodyPr>
          <a:lstStyle/>
          <a:p>
            <a:pPr marR="0" lvl="0" algn="l" rtl="0">
              <a:spcAft>
                <a:spcPts val="600"/>
              </a:spcAft>
              <a:buClr>
                <a:schemeClr val="lt1"/>
              </a:buClr>
              <a:buSzPts val="2200"/>
            </a:pPr>
            <a:r>
              <a:rPr lang="en-US" sz="2400" dirty="0">
                <a:latin typeface="Arial" panose="020B0604020202020204" pitchFamily="34" charset="0"/>
                <a:ea typeface="Helvetica Neue"/>
                <a:cs typeface="Arial" panose="020B0604020202020204" pitchFamily="34" charset="0"/>
                <a:sym typeface="Helvetica Neue"/>
              </a:rPr>
              <a:t>Travailler avec les familles tout au long du cycle de gestion des </a:t>
            </a:r>
            <a:r>
              <a:rPr lang="en-US" sz="2400" dirty="0" err="1">
                <a:latin typeface="Arial" panose="020B0604020202020204" pitchFamily="34" charset="0"/>
                <a:ea typeface="Helvetica Neue"/>
                <a:cs typeface="Arial" panose="020B0604020202020204" pitchFamily="34" charset="0"/>
                <a:sym typeface="Helvetica Neue"/>
              </a:rPr>
              <a:t>cas</a:t>
            </a:r>
            <a:endParaRPr lang="en-US"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2DB26B3-F414-F971-151A-6A10BEA488E2}"/>
              </a:ext>
            </a:extLst>
          </p:cNvPr>
          <p:cNvGrpSpPr/>
          <p:nvPr/>
        </p:nvGrpSpPr>
        <p:grpSpPr>
          <a:xfrm>
            <a:off x="4049469" y="2188720"/>
            <a:ext cx="770254" cy="664012"/>
            <a:chOff x="815317" y="1773221"/>
            <a:chExt cx="770254" cy="664012"/>
          </a:xfrm>
        </p:grpSpPr>
        <p:sp>
          <p:nvSpPr>
            <p:cNvPr id="16" name="Hexagon 34">
              <a:extLst>
                <a:ext uri="{FF2B5EF4-FFF2-40B4-BE49-F238E27FC236}">
                  <a16:creationId xmlns:a16="http://schemas.microsoft.com/office/drawing/2014/main" id="{8369AF58-0C47-E5CC-9903-A34E1BD80A7A}"/>
                </a:ext>
              </a:extLst>
            </p:cNvPr>
            <p:cNvSpPr/>
            <p:nvPr/>
          </p:nvSpPr>
          <p:spPr>
            <a:xfrm rot="1782986">
              <a:off x="815317" y="1773221"/>
              <a:ext cx="770254" cy="664012"/>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13C5F74-A6DC-4267-DF16-1F82BECE04D3}"/>
                </a:ext>
              </a:extLst>
            </p:cNvPr>
            <p:cNvSpPr txBox="1"/>
            <p:nvPr/>
          </p:nvSpPr>
          <p:spPr>
            <a:xfrm>
              <a:off x="898365" y="1920561"/>
              <a:ext cx="604157" cy="369332"/>
            </a:xfrm>
            <a:prstGeom prst="rect">
              <a:avLst/>
            </a:prstGeom>
            <a:noFill/>
          </p:spPr>
          <p:txBody>
            <a:bodyPr wrap="square">
              <a:spAutoFit/>
            </a:bodyPr>
            <a:lstStyle/>
            <a:p>
              <a:pPr marL="0" marR="0" lvl="0" indent="0" algn="ctr" rtl="0">
                <a:spcAft>
                  <a:spcPts val="600"/>
                </a:spcAft>
                <a:buClr>
                  <a:schemeClr val="lt1"/>
                </a:buClr>
                <a:buSzPts val="2200"/>
                <a:buFont typeface="Helvetica Neue"/>
                <a:buNone/>
              </a:pPr>
              <a:r>
                <a:rPr lang="en-US" b="1" dirty="0">
                  <a:solidFill>
                    <a:schemeClr val="bg1"/>
                  </a:solidFill>
                  <a:latin typeface="Arial" panose="020B0604020202020204" pitchFamily="34" charset="0"/>
                  <a:cs typeface="Arial" panose="020B0604020202020204" pitchFamily="34" charset="0"/>
                  <a:sym typeface="Helvetica Neue"/>
                </a:rPr>
                <a:t>2</a:t>
              </a:r>
              <a:endParaRPr lang="en-US" sz="1800" dirty="0">
                <a:solidFill>
                  <a:schemeClr val="bg1"/>
                </a:solidFill>
                <a:latin typeface="Arial" panose="020B0604020202020204" pitchFamily="34" charset="0"/>
                <a:cs typeface="Arial" panose="020B0604020202020204" pitchFamily="34" charset="0"/>
                <a:sym typeface="Helvetica Neue"/>
              </a:endParaRPr>
            </a:p>
          </p:txBody>
        </p:sp>
      </p:grpSp>
      <p:sp>
        <p:nvSpPr>
          <p:cNvPr id="5" name="TextBox 4">
            <a:extLst>
              <a:ext uri="{FF2B5EF4-FFF2-40B4-BE49-F238E27FC236}">
                <a16:creationId xmlns:a16="http://schemas.microsoft.com/office/drawing/2014/main" id="{1E8D1E1E-D639-56E6-6992-DA0F01353AF5}"/>
              </a:ext>
            </a:extLst>
          </p:cNvPr>
          <p:cNvSpPr txBox="1"/>
          <p:nvPr/>
        </p:nvSpPr>
        <p:spPr>
          <a:xfrm>
            <a:off x="7525068" y="3238069"/>
            <a:ext cx="2848559" cy="1569660"/>
          </a:xfrm>
          <a:prstGeom prst="rect">
            <a:avLst/>
          </a:prstGeom>
          <a:noFill/>
        </p:spPr>
        <p:txBody>
          <a:bodyPr wrap="square">
            <a:spAutoFit/>
          </a:bodyPr>
          <a:lstStyle/>
          <a:p>
            <a:pPr marR="0" lvl="0" algn="l" rtl="0">
              <a:spcAft>
                <a:spcPts val="600"/>
              </a:spcAft>
              <a:buClr>
                <a:schemeClr val="lt1"/>
              </a:buClr>
              <a:buSzPts val="2200"/>
            </a:pPr>
            <a:r>
              <a:rPr lang="en-US" sz="2400" dirty="0">
                <a:latin typeface="Arial" panose="020B0604020202020204" pitchFamily="34" charset="0"/>
                <a:ea typeface="Helvetica Neue"/>
                <a:cs typeface="Arial" panose="020B0604020202020204" pitchFamily="34" charset="0"/>
                <a:sym typeface="Helvetica Neue"/>
              </a:rPr>
              <a:t>Outils et techniques pour soutenir les aidants et les familles</a:t>
            </a:r>
          </a:p>
        </p:txBody>
      </p:sp>
      <p:grpSp>
        <p:nvGrpSpPr>
          <p:cNvPr id="8" name="Group 7">
            <a:extLst>
              <a:ext uri="{FF2B5EF4-FFF2-40B4-BE49-F238E27FC236}">
                <a16:creationId xmlns:a16="http://schemas.microsoft.com/office/drawing/2014/main" id="{55427E76-A597-CCA0-A994-362C3BD8D3C3}"/>
              </a:ext>
            </a:extLst>
          </p:cNvPr>
          <p:cNvGrpSpPr/>
          <p:nvPr/>
        </p:nvGrpSpPr>
        <p:grpSpPr>
          <a:xfrm>
            <a:off x="7502185" y="2188720"/>
            <a:ext cx="770254" cy="664012"/>
            <a:chOff x="815317" y="1773221"/>
            <a:chExt cx="770254" cy="664012"/>
          </a:xfrm>
        </p:grpSpPr>
        <p:sp>
          <p:nvSpPr>
            <p:cNvPr id="9" name="Hexagon 34">
              <a:extLst>
                <a:ext uri="{FF2B5EF4-FFF2-40B4-BE49-F238E27FC236}">
                  <a16:creationId xmlns:a16="http://schemas.microsoft.com/office/drawing/2014/main" id="{4282BAC9-3D90-A67B-B79A-7575EF2984A8}"/>
                </a:ext>
              </a:extLst>
            </p:cNvPr>
            <p:cNvSpPr/>
            <p:nvPr/>
          </p:nvSpPr>
          <p:spPr>
            <a:xfrm rot="1782986">
              <a:off x="815317" y="1773221"/>
              <a:ext cx="770254" cy="664012"/>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7278AF-AF9F-061F-7F3E-653C53EB5172}"/>
                </a:ext>
              </a:extLst>
            </p:cNvPr>
            <p:cNvSpPr txBox="1"/>
            <p:nvPr/>
          </p:nvSpPr>
          <p:spPr>
            <a:xfrm>
              <a:off x="898365" y="1920561"/>
              <a:ext cx="604157" cy="369332"/>
            </a:xfrm>
            <a:prstGeom prst="rect">
              <a:avLst/>
            </a:prstGeom>
            <a:noFill/>
          </p:spPr>
          <p:txBody>
            <a:bodyPr wrap="square">
              <a:spAutoFit/>
            </a:bodyPr>
            <a:lstStyle/>
            <a:p>
              <a:pPr marL="0" marR="0" lvl="0" indent="0" algn="ctr" rtl="0">
                <a:spcAft>
                  <a:spcPts val="600"/>
                </a:spcAft>
                <a:buClr>
                  <a:schemeClr val="lt1"/>
                </a:buClr>
                <a:buSzPts val="2200"/>
                <a:buFont typeface="Helvetica Neue"/>
                <a:buNone/>
              </a:pPr>
              <a:r>
                <a:rPr lang="en-US" b="1" dirty="0">
                  <a:solidFill>
                    <a:schemeClr val="bg1"/>
                  </a:solidFill>
                  <a:latin typeface="Arial" panose="020B0604020202020204" pitchFamily="34" charset="0"/>
                  <a:cs typeface="Arial" panose="020B0604020202020204" pitchFamily="34" charset="0"/>
                  <a:sym typeface="Helvetica Neue"/>
                </a:rPr>
                <a:t>3</a:t>
              </a:r>
              <a:endParaRPr lang="en-US" sz="1800" dirty="0">
                <a:solidFill>
                  <a:schemeClr val="bg1"/>
                </a:solidFill>
                <a:latin typeface="Arial" panose="020B0604020202020204" pitchFamily="34" charset="0"/>
                <a:cs typeface="Arial" panose="020B0604020202020204" pitchFamily="34" charset="0"/>
                <a:sym typeface="Helvetica Neue"/>
              </a:endParaRPr>
            </a:p>
          </p:txBody>
        </p:sp>
      </p:grpSp>
    </p:spTree>
    <p:extLst>
      <p:ext uri="{BB962C8B-B14F-4D97-AF65-F5344CB8AC3E}">
        <p14:creationId xmlns:p14="http://schemas.microsoft.com/office/powerpoint/2010/main" val="224318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US" dirty="0">
                <a:latin typeface="Arial"/>
                <a:ea typeface="Arial"/>
                <a:cs typeface="Arial"/>
                <a:sym typeface="Arial"/>
              </a:rPr>
              <a:t>Ce que l'on peut attendre de cette formation</a:t>
            </a:r>
            <a:endParaRPr lang="en-US" dirty="0"/>
          </a:p>
        </p:txBody>
      </p:sp>
      <p:sp>
        <p:nvSpPr>
          <p:cNvPr id="379" name="Google Shape;379;p8"/>
          <p:cNvSpPr txBox="1"/>
          <p:nvPr/>
        </p:nvSpPr>
        <p:spPr>
          <a:xfrm>
            <a:off x="8641468" y="2328969"/>
            <a:ext cx="2475937"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Jeu de rôle</a:t>
            </a:r>
          </a:p>
        </p:txBody>
      </p:sp>
      <p:sp>
        <p:nvSpPr>
          <p:cNvPr id="26" name="Google Shape;380;p8">
            <a:extLst>
              <a:ext uri="{FF2B5EF4-FFF2-40B4-BE49-F238E27FC236}">
                <a16:creationId xmlns:a16="http://schemas.microsoft.com/office/drawing/2014/main" id="{FAC773EB-9497-24BE-B99B-C3054667AAB4}"/>
              </a:ext>
            </a:extLst>
          </p:cNvPr>
          <p:cNvSpPr txBox="1"/>
          <p:nvPr/>
        </p:nvSpPr>
        <p:spPr>
          <a:xfrm>
            <a:off x="3183294" y="2061738"/>
            <a:ext cx="2150508"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Tâches individuelles</a:t>
            </a:r>
          </a:p>
        </p:txBody>
      </p:sp>
      <p:grpSp>
        <p:nvGrpSpPr>
          <p:cNvPr id="2" name="Group 1">
            <a:extLst>
              <a:ext uri="{FF2B5EF4-FFF2-40B4-BE49-F238E27FC236}">
                <a16:creationId xmlns:a16="http://schemas.microsoft.com/office/drawing/2014/main" id="{0C4A6753-C36E-B5AA-4F8D-0EC86E9A7E20}"/>
              </a:ext>
            </a:extLst>
          </p:cNvPr>
          <p:cNvGrpSpPr/>
          <p:nvPr/>
        </p:nvGrpSpPr>
        <p:grpSpPr>
          <a:xfrm>
            <a:off x="1178877" y="2038325"/>
            <a:ext cx="1575940" cy="1129114"/>
            <a:chOff x="10621771" y="762700"/>
            <a:chExt cx="885836" cy="634675"/>
          </a:xfrm>
        </p:grpSpPr>
        <p:grpSp>
          <p:nvGrpSpPr>
            <p:cNvPr id="4" name="Group 3">
              <a:extLst>
                <a:ext uri="{FF2B5EF4-FFF2-40B4-BE49-F238E27FC236}">
                  <a16:creationId xmlns:a16="http://schemas.microsoft.com/office/drawing/2014/main" id="{17A407B2-FE3D-8DAA-34A2-9A237D2F80A6}"/>
                </a:ext>
              </a:extLst>
            </p:cNvPr>
            <p:cNvGrpSpPr/>
            <p:nvPr/>
          </p:nvGrpSpPr>
          <p:grpSpPr>
            <a:xfrm>
              <a:off x="10621771" y="762700"/>
              <a:ext cx="562136" cy="634675"/>
              <a:chOff x="760175" y="830142"/>
              <a:chExt cx="867619" cy="979579"/>
            </a:xfrm>
          </p:grpSpPr>
          <p:sp>
            <p:nvSpPr>
              <p:cNvPr id="29" name="Rectangle 28">
                <a:extLst>
                  <a:ext uri="{FF2B5EF4-FFF2-40B4-BE49-F238E27FC236}">
                    <a16:creationId xmlns:a16="http://schemas.microsoft.com/office/drawing/2014/main" id="{0F720C52-06D3-CA3B-87FF-7D442AF79441}"/>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b="1" dirty="0">
                  <a:solidFill>
                    <a:schemeClr val="bg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53017D82-8A9B-05DB-19CB-D9B4EE7344D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EE91D9CC-5EC7-466A-4FCB-FF9086C82F45}"/>
                </a:ext>
              </a:extLst>
            </p:cNvPr>
            <p:cNvGrpSpPr/>
            <p:nvPr/>
          </p:nvGrpSpPr>
          <p:grpSpPr>
            <a:xfrm>
              <a:off x="11325415" y="762701"/>
              <a:ext cx="182192" cy="634674"/>
              <a:chOff x="2121762" y="2323619"/>
              <a:chExt cx="200378" cy="825210"/>
            </a:xfrm>
          </p:grpSpPr>
          <p:sp>
            <p:nvSpPr>
              <p:cNvPr id="27" name="Isosceles Triangle 26">
                <a:extLst>
                  <a:ext uri="{FF2B5EF4-FFF2-40B4-BE49-F238E27FC236}">
                    <a16:creationId xmlns:a16="http://schemas.microsoft.com/office/drawing/2014/main" id="{C1CE57A1-A035-6F66-B668-10BA89C98884}"/>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469D716-78A2-5BE0-A61D-34271157289F}"/>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1" name="Group 30">
            <a:extLst>
              <a:ext uri="{FF2B5EF4-FFF2-40B4-BE49-F238E27FC236}">
                <a16:creationId xmlns:a16="http://schemas.microsoft.com/office/drawing/2014/main" id="{D5EA3904-5BAE-4E38-26FA-678065B37DA4}"/>
              </a:ext>
            </a:extLst>
          </p:cNvPr>
          <p:cNvGrpSpPr/>
          <p:nvPr/>
        </p:nvGrpSpPr>
        <p:grpSpPr>
          <a:xfrm>
            <a:off x="6235060" y="1883908"/>
            <a:ext cx="2007634" cy="1437946"/>
            <a:chOff x="6244903" y="1194518"/>
            <a:chExt cx="1667397" cy="1194255"/>
          </a:xfrm>
          <a:solidFill>
            <a:schemeClr val="accent3">
              <a:lumMod val="75000"/>
            </a:schemeClr>
          </a:solidFill>
        </p:grpSpPr>
        <p:grpSp>
          <p:nvGrpSpPr>
            <p:cNvPr id="32" name="Group 31">
              <a:extLst>
                <a:ext uri="{FF2B5EF4-FFF2-40B4-BE49-F238E27FC236}">
                  <a16:creationId xmlns:a16="http://schemas.microsoft.com/office/drawing/2014/main" id="{6885D2D1-B560-3514-C779-7B7AD6E9B539}"/>
                </a:ext>
              </a:extLst>
            </p:cNvPr>
            <p:cNvGrpSpPr/>
            <p:nvPr/>
          </p:nvGrpSpPr>
          <p:grpSpPr>
            <a:xfrm>
              <a:off x="6244903" y="1194518"/>
              <a:ext cx="755220" cy="884779"/>
              <a:chOff x="6846848" y="1141103"/>
              <a:chExt cx="999203" cy="1170617"/>
            </a:xfrm>
            <a:grpFill/>
          </p:grpSpPr>
          <p:sp>
            <p:nvSpPr>
              <p:cNvPr id="39" name="Rectangle: Rounded Corners 38">
                <a:extLst>
                  <a:ext uri="{FF2B5EF4-FFF2-40B4-BE49-F238E27FC236}">
                    <a16:creationId xmlns:a16="http://schemas.microsoft.com/office/drawing/2014/main" id="{CB495FD6-E0D2-5A75-200B-1EC56CE5EE5B}"/>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01371D83-5B1C-EDE7-2898-860E1615FE43}"/>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6D0365-4BB3-A4B9-5B18-136B14F4E6FB}"/>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85729E11-012C-A918-2976-89912CA85141}"/>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Block Arc 42">
                <a:extLst>
                  <a:ext uri="{FF2B5EF4-FFF2-40B4-BE49-F238E27FC236}">
                    <a16:creationId xmlns:a16="http://schemas.microsoft.com/office/drawing/2014/main" id="{68A56E5F-2001-8CD6-27FC-F5640A75B3E6}"/>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4637BFFE-E18B-0EDA-B5B0-E1D0A9B4F505}"/>
                </a:ext>
              </a:extLst>
            </p:cNvPr>
            <p:cNvGrpSpPr/>
            <p:nvPr/>
          </p:nvGrpSpPr>
          <p:grpSpPr>
            <a:xfrm rot="19632759">
              <a:off x="7157081" y="1490279"/>
              <a:ext cx="755219" cy="898494"/>
              <a:chOff x="6846848" y="1141103"/>
              <a:chExt cx="999203" cy="1188766"/>
            </a:xfrm>
            <a:grpFill/>
          </p:grpSpPr>
          <p:sp>
            <p:nvSpPr>
              <p:cNvPr id="34" name="Rectangle: Rounded Corners 33">
                <a:extLst>
                  <a:ext uri="{FF2B5EF4-FFF2-40B4-BE49-F238E27FC236}">
                    <a16:creationId xmlns:a16="http://schemas.microsoft.com/office/drawing/2014/main" id="{73021437-5B7B-8DA7-8E82-2E84020DE566}"/>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78C09F10-22D6-99EB-9473-79D67AA73EE5}"/>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635B6032-8453-BF42-4DC5-8499BA74DCDC}"/>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3C8A0372-B098-A637-B06E-507D821834DE}"/>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Block Arc 37">
                <a:extLst>
                  <a:ext uri="{FF2B5EF4-FFF2-40B4-BE49-F238E27FC236}">
                    <a16:creationId xmlns:a16="http://schemas.microsoft.com/office/drawing/2014/main" id="{47582894-ED9A-16D1-C549-137603DABC8F}"/>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4" name="Google Shape;379;p8">
            <a:extLst>
              <a:ext uri="{FF2B5EF4-FFF2-40B4-BE49-F238E27FC236}">
                <a16:creationId xmlns:a16="http://schemas.microsoft.com/office/drawing/2014/main" id="{102E1963-80C4-1C8B-8604-B5AE181565EE}"/>
              </a:ext>
            </a:extLst>
          </p:cNvPr>
          <p:cNvSpPr txBox="1"/>
          <p:nvPr/>
        </p:nvSpPr>
        <p:spPr>
          <a:xfrm>
            <a:off x="8641468" y="4303574"/>
            <a:ext cx="2475937"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Travail en groupe</a:t>
            </a:r>
          </a:p>
        </p:txBody>
      </p:sp>
      <p:sp>
        <p:nvSpPr>
          <p:cNvPr id="45" name="Google Shape;380;p8">
            <a:extLst>
              <a:ext uri="{FF2B5EF4-FFF2-40B4-BE49-F238E27FC236}">
                <a16:creationId xmlns:a16="http://schemas.microsoft.com/office/drawing/2014/main" id="{086BCED8-C215-87ED-0BAB-F3ACC312D977}"/>
              </a:ext>
            </a:extLst>
          </p:cNvPr>
          <p:cNvSpPr txBox="1"/>
          <p:nvPr/>
        </p:nvSpPr>
        <p:spPr>
          <a:xfrm>
            <a:off x="3183294" y="4275828"/>
            <a:ext cx="2150508"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Études de cas</a:t>
            </a:r>
          </a:p>
        </p:txBody>
      </p:sp>
      <p:grpSp>
        <p:nvGrpSpPr>
          <p:cNvPr id="46" name="Group 45">
            <a:extLst>
              <a:ext uri="{FF2B5EF4-FFF2-40B4-BE49-F238E27FC236}">
                <a16:creationId xmlns:a16="http://schemas.microsoft.com/office/drawing/2014/main" id="{0B5D3BDF-1120-9209-6A86-4F0469881EC0}"/>
              </a:ext>
            </a:extLst>
          </p:cNvPr>
          <p:cNvGrpSpPr/>
          <p:nvPr/>
        </p:nvGrpSpPr>
        <p:grpSpPr>
          <a:xfrm>
            <a:off x="1192652" y="3903786"/>
            <a:ext cx="1547635" cy="1279097"/>
            <a:chOff x="7499908" y="4900577"/>
            <a:chExt cx="997752" cy="824627"/>
          </a:xfrm>
        </p:grpSpPr>
        <p:grpSp>
          <p:nvGrpSpPr>
            <p:cNvPr id="47" name="Group 46">
              <a:extLst>
                <a:ext uri="{FF2B5EF4-FFF2-40B4-BE49-F238E27FC236}">
                  <a16:creationId xmlns:a16="http://schemas.microsoft.com/office/drawing/2014/main" id="{7FFD9A4F-7F86-8B4C-644A-B378B646371C}"/>
                </a:ext>
              </a:extLst>
            </p:cNvPr>
            <p:cNvGrpSpPr/>
            <p:nvPr/>
          </p:nvGrpSpPr>
          <p:grpSpPr>
            <a:xfrm>
              <a:off x="7499908" y="4900577"/>
              <a:ext cx="997752" cy="824627"/>
              <a:chOff x="5957706" y="3325646"/>
              <a:chExt cx="2611796" cy="1892062"/>
            </a:xfrm>
            <a:solidFill>
              <a:schemeClr val="accent4"/>
            </a:solidFill>
          </p:grpSpPr>
          <p:sp>
            <p:nvSpPr>
              <p:cNvPr id="51" name="Rectangle: Rounded Corners 50">
                <a:extLst>
                  <a:ext uri="{FF2B5EF4-FFF2-40B4-BE49-F238E27FC236}">
                    <a16:creationId xmlns:a16="http://schemas.microsoft.com/office/drawing/2014/main" id="{1FA78CD2-BDD3-2EF3-28F2-5B319ED23898}"/>
                  </a:ext>
                </a:extLst>
              </p:cNvPr>
              <p:cNvSpPr/>
              <p:nvPr/>
            </p:nvSpPr>
            <p:spPr>
              <a:xfrm>
                <a:off x="5957706" y="3547504"/>
                <a:ext cx="2611796" cy="167020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Helvetica Neue"/>
                </a:endParaRPr>
              </a:p>
            </p:txBody>
          </p:sp>
          <p:sp>
            <p:nvSpPr>
              <p:cNvPr id="52" name="Rectangle: Top Corners Rounded 51">
                <a:extLst>
                  <a:ext uri="{FF2B5EF4-FFF2-40B4-BE49-F238E27FC236}">
                    <a16:creationId xmlns:a16="http://schemas.microsoft.com/office/drawing/2014/main" id="{FBB61E69-2241-9515-EA94-C4F252BC372A}"/>
                  </a:ext>
                </a:extLst>
              </p:cNvPr>
              <p:cNvSpPr/>
              <p:nvPr/>
            </p:nvSpPr>
            <p:spPr>
              <a:xfrm>
                <a:off x="5957706" y="3325646"/>
                <a:ext cx="538650" cy="515820"/>
              </a:xfrm>
              <a:prstGeom prst="round2SameRect">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CCD09CC9-0B25-0645-F200-C53718F8484D}"/>
                </a:ext>
              </a:extLst>
            </p:cNvPr>
            <p:cNvGrpSpPr/>
            <p:nvPr/>
          </p:nvGrpSpPr>
          <p:grpSpPr>
            <a:xfrm>
              <a:off x="7871183" y="5154803"/>
              <a:ext cx="316610" cy="462618"/>
              <a:chOff x="8661923" y="4758813"/>
              <a:chExt cx="825538" cy="1206243"/>
            </a:xfrm>
            <a:solidFill>
              <a:schemeClr val="bg1"/>
            </a:solidFill>
          </p:grpSpPr>
          <p:sp>
            <p:nvSpPr>
              <p:cNvPr id="49" name="Circle: Hollow 48">
                <a:extLst>
                  <a:ext uri="{FF2B5EF4-FFF2-40B4-BE49-F238E27FC236}">
                    <a16:creationId xmlns:a16="http://schemas.microsoft.com/office/drawing/2014/main" id="{418A97A1-D00D-8532-CEB2-5A8909CDF773}"/>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Rectangle: Rounded Corners 49">
                <a:extLst>
                  <a:ext uri="{FF2B5EF4-FFF2-40B4-BE49-F238E27FC236}">
                    <a16:creationId xmlns:a16="http://schemas.microsoft.com/office/drawing/2014/main" id="{D76382D4-15FC-EE99-5873-D0DC02F948C5}"/>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3" name="Group 52">
            <a:extLst>
              <a:ext uri="{FF2B5EF4-FFF2-40B4-BE49-F238E27FC236}">
                <a16:creationId xmlns:a16="http://schemas.microsoft.com/office/drawing/2014/main" id="{CA2288D2-0439-6690-692A-49FFB4D07D15}"/>
              </a:ext>
            </a:extLst>
          </p:cNvPr>
          <p:cNvGrpSpPr/>
          <p:nvPr/>
        </p:nvGrpSpPr>
        <p:grpSpPr>
          <a:xfrm>
            <a:off x="6205784" y="3810040"/>
            <a:ext cx="2199551" cy="1462384"/>
            <a:chOff x="7208925" y="2604220"/>
            <a:chExt cx="1168511" cy="776891"/>
          </a:xfrm>
          <a:solidFill>
            <a:schemeClr val="accent3">
              <a:lumMod val="75000"/>
            </a:schemeClr>
          </a:solidFill>
        </p:grpSpPr>
        <p:sp>
          <p:nvSpPr>
            <p:cNvPr id="54" name="Rectangle 53">
              <a:extLst>
                <a:ext uri="{FF2B5EF4-FFF2-40B4-BE49-F238E27FC236}">
                  <a16:creationId xmlns:a16="http://schemas.microsoft.com/office/drawing/2014/main" id="{71E25357-2EBF-3F29-54A0-EB6D61B27852}"/>
                </a:ext>
              </a:extLst>
            </p:cNvPr>
            <p:cNvSpPr/>
            <p:nvPr/>
          </p:nvSpPr>
          <p:spPr>
            <a:xfrm>
              <a:off x="7425584" y="2840091"/>
              <a:ext cx="716280" cy="541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Google Shape;315;p4">
              <a:extLst>
                <a:ext uri="{FF2B5EF4-FFF2-40B4-BE49-F238E27FC236}">
                  <a16:creationId xmlns:a16="http://schemas.microsoft.com/office/drawing/2014/main" id="{895B4BFE-B9A4-6AC3-25FA-4634C82FB81D}"/>
                </a:ext>
              </a:extLst>
            </p:cNvPr>
            <p:cNvSpPr/>
            <p:nvPr/>
          </p:nvSpPr>
          <p:spPr>
            <a:xfrm>
              <a:off x="7208925" y="2953324"/>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6" name="Google Shape;315;p4">
              <a:extLst>
                <a:ext uri="{FF2B5EF4-FFF2-40B4-BE49-F238E27FC236}">
                  <a16:creationId xmlns:a16="http://schemas.microsoft.com/office/drawing/2014/main" id="{3B0DF046-80FE-EA8C-FA02-D16B1A059F44}"/>
                </a:ext>
              </a:extLst>
            </p:cNvPr>
            <p:cNvSpPr/>
            <p:nvPr/>
          </p:nvSpPr>
          <p:spPr>
            <a:xfrm>
              <a:off x="7622905" y="2604220"/>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7" name="Google Shape;315;p4">
              <a:extLst>
                <a:ext uri="{FF2B5EF4-FFF2-40B4-BE49-F238E27FC236}">
                  <a16:creationId xmlns:a16="http://schemas.microsoft.com/office/drawing/2014/main" id="{CAA6D81C-DD81-DDB5-40AA-95B98DD1A54F}"/>
                </a:ext>
              </a:extLst>
            </p:cNvPr>
            <p:cNvSpPr/>
            <p:nvPr/>
          </p:nvSpPr>
          <p:spPr>
            <a:xfrm>
              <a:off x="8020620" y="2955992"/>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8" name="Rectangle: Single Corner Snipped 57">
              <a:extLst>
                <a:ext uri="{FF2B5EF4-FFF2-40B4-BE49-F238E27FC236}">
                  <a16:creationId xmlns:a16="http://schemas.microsoft.com/office/drawing/2014/main" id="{42130179-3B8D-3F7A-D2A8-B530551C406C}"/>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Single Corner Snipped 58">
              <a:extLst>
                <a:ext uri="{FF2B5EF4-FFF2-40B4-BE49-F238E27FC236}">
                  <a16:creationId xmlns:a16="http://schemas.microsoft.com/office/drawing/2014/main" id="{9B5F5A60-7005-7183-64CD-9C73C49DC3ED}"/>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Manuel du participant </a:t>
            </a:r>
            <a:endParaRPr lang="en-US" dirty="0"/>
          </a:p>
        </p:txBody>
      </p:sp>
      <p:grpSp>
        <p:nvGrpSpPr>
          <p:cNvPr id="10" name="Group 9">
            <a:extLst>
              <a:ext uri="{FF2B5EF4-FFF2-40B4-BE49-F238E27FC236}">
                <a16:creationId xmlns:a16="http://schemas.microsoft.com/office/drawing/2014/main" id="{34DB8CC6-9C82-88AA-D26F-A58A1B355338}"/>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4ED27B93-0B29-683C-7CE2-00CD6270D0F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1B968FFF-1E14-03EA-4EE2-82999319CD04}"/>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B29F25F4-78E2-9B7E-8386-D5263192F31B}"/>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b="1"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432D88F-5D46-A8D9-C246-72C854D6BCBB}"/>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1F9393A2-2A76-DAA9-7F5C-842841FE4A58}"/>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6B377148-533B-0479-C27E-452047ED08FE}"/>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C859666-2C62-96CD-8B7F-DB5FA38C6A34}"/>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8" name="TextBox 17">
            <a:extLst>
              <a:ext uri="{FF2B5EF4-FFF2-40B4-BE49-F238E27FC236}">
                <a16:creationId xmlns:a16="http://schemas.microsoft.com/office/drawing/2014/main" id="{E97D03DA-B567-F49D-520D-C2308DABB526}"/>
              </a:ext>
            </a:extLst>
          </p:cNvPr>
          <p:cNvSpPr txBox="1"/>
          <p:nvPr/>
        </p:nvSpPr>
        <p:spPr>
          <a:xfrm>
            <a:off x="5777345" y="2860644"/>
            <a:ext cx="4811488" cy="1569660"/>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Personnalisez votre cahier d'exercices pour vous aider à apprendre !</a:t>
            </a:r>
          </a:p>
        </p:txBody>
      </p:sp>
      <p:grpSp>
        <p:nvGrpSpPr>
          <p:cNvPr id="20" name="Group 19">
            <a:extLst>
              <a:ext uri="{FF2B5EF4-FFF2-40B4-BE49-F238E27FC236}">
                <a16:creationId xmlns:a16="http://schemas.microsoft.com/office/drawing/2014/main" id="{73093481-C123-053C-A81D-6FC71274A565}"/>
              </a:ext>
            </a:extLst>
          </p:cNvPr>
          <p:cNvGrpSpPr/>
          <p:nvPr/>
        </p:nvGrpSpPr>
        <p:grpSpPr>
          <a:xfrm>
            <a:off x="1793794" y="1797236"/>
            <a:ext cx="3175408" cy="3830678"/>
            <a:chOff x="760175" y="830141"/>
            <a:chExt cx="812013" cy="979580"/>
          </a:xfrm>
        </p:grpSpPr>
        <p:sp>
          <p:nvSpPr>
            <p:cNvPr id="22" name="Rectangle 21">
              <a:extLst>
                <a:ext uri="{FF2B5EF4-FFF2-40B4-BE49-F238E27FC236}">
                  <a16:creationId xmlns:a16="http://schemas.microsoft.com/office/drawing/2014/main" id="{9624F151-ACE3-E710-8CE9-33B3E3635E51}"/>
                </a:ext>
              </a:extLst>
            </p:cNvPr>
            <p:cNvSpPr/>
            <p:nvPr/>
          </p:nvSpPr>
          <p:spPr>
            <a:xfrm>
              <a:off x="864636" y="830141"/>
              <a:ext cx="707552"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7BD2515-13F6-D0C6-3370-17FB804C3B2B}"/>
                </a:ext>
              </a:extLst>
            </p:cNvPr>
            <p:cNvSpPr/>
            <p:nvPr/>
          </p:nvSpPr>
          <p:spPr>
            <a:xfrm>
              <a:off x="760175" y="830143"/>
              <a:ext cx="149292" cy="97957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1E982767-7669-674B-DAF7-6905F1BC0EB2}"/>
              </a:ext>
            </a:extLst>
          </p:cNvPr>
          <p:cNvPicPr>
            <a:picLocks noChangeAspect="1"/>
          </p:cNvPicPr>
          <p:nvPr/>
        </p:nvPicPr>
        <p:blipFill>
          <a:blip r:embed="rId3"/>
          <a:stretch>
            <a:fillRect/>
          </a:stretch>
        </p:blipFill>
        <p:spPr>
          <a:xfrm>
            <a:off x="2349278" y="1923709"/>
            <a:ext cx="2472938" cy="35954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30" name="Google Shape;330;p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dirty="0">
                <a:highlight>
                  <a:srgbClr val="FFFF00"/>
                </a:highlight>
                <a:latin typeface="Arial"/>
                <a:ea typeface="Arial"/>
                <a:cs typeface="Arial"/>
                <a:sym typeface="Arial"/>
              </a:rPr>
              <a:t>Apprendre à se connaître</a:t>
            </a:r>
            <a:endParaRPr dirty="0">
              <a:highlight>
                <a:srgbClr val="FFFF00"/>
              </a:highlight>
            </a:endParaRPr>
          </a:p>
        </p:txBody>
      </p:sp>
      <p:grpSp>
        <p:nvGrpSpPr>
          <p:cNvPr id="2" name="Google Shape;314;p4">
            <a:extLst>
              <a:ext uri="{FF2B5EF4-FFF2-40B4-BE49-F238E27FC236}">
                <a16:creationId xmlns:a16="http://schemas.microsoft.com/office/drawing/2014/main" id="{2AF0C843-79A6-6560-EF7E-CCF3BF49B876}"/>
              </a:ext>
            </a:extLst>
          </p:cNvPr>
          <p:cNvGrpSpPr/>
          <p:nvPr/>
        </p:nvGrpSpPr>
        <p:grpSpPr>
          <a:xfrm>
            <a:off x="4109276" y="2126643"/>
            <a:ext cx="4758484" cy="3088404"/>
            <a:chOff x="3400707" y="1772174"/>
            <a:chExt cx="5758105" cy="3737192"/>
          </a:xfrm>
          <a:solidFill>
            <a:schemeClr val="accent3">
              <a:lumMod val="75000"/>
            </a:schemeClr>
          </a:solidFill>
        </p:grpSpPr>
        <p:sp>
          <p:nvSpPr>
            <p:cNvPr id="3" name="Google Shape;315;p4">
              <a:extLst>
                <a:ext uri="{FF2B5EF4-FFF2-40B4-BE49-F238E27FC236}">
                  <a16:creationId xmlns:a16="http://schemas.microsoft.com/office/drawing/2014/main" id="{E79EC3B0-2AFB-46CD-1312-C59E898EDA5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316;p4">
              <a:extLst>
                <a:ext uri="{FF2B5EF4-FFF2-40B4-BE49-F238E27FC236}">
                  <a16:creationId xmlns:a16="http://schemas.microsoft.com/office/drawing/2014/main" id="{FC8EC4C1-5929-1092-F0CD-07E0981AAD1F}"/>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 name="Google Shape;317;p4">
              <a:extLst>
                <a:ext uri="{FF2B5EF4-FFF2-40B4-BE49-F238E27FC236}">
                  <a16:creationId xmlns:a16="http://schemas.microsoft.com/office/drawing/2014/main" id="{59829ECD-92AC-3D44-4CD9-1A0592FC3727}"/>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 name="Google Shape;318;p4">
              <a:extLst>
                <a:ext uri="{FF2B5EF4-FFF2-40B4-BE49-F238E27FC236}">
                  <a16:creationId xmlns:a16="http://schemas.microsoft.com/office/drawing/2014/main" id="{AC4E5F86-D89A-0289-BDB7-F434B16BA3A7}"/>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319;p4">
              <a:extLst>
                <a:ext uri="{FF2B5EF4-FFF2-40B4-BE49-F238E27FC236}">
                  <a16:creationId xmlns:a16="http://schemas.microsoft.com/office/drawing/2014/main" id="{696368F2-E6F7-DF29-ACF8-5E6E51AEED70}"/>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320;p4">
              <a:extLst>
                <a:ext uri="{FF2B5EF4-FFF2-40B4-BE49-F238E27FC236}">
                  <a16:creationId xmlns:a16="http://schemas.microsoft.com/office/drawing/2014/main" id="{92D5C043-075F-3E78-139D-0873C561BCE8}"/>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 name="Google Shape;321;p4">
              <a:extLst>
                <a:ext uri="{FF2B5EF4-FFF2-40B4-BE49-F238E27FC236}">
                  <a16:creationId xmlns:a16="http://schemas.microsoft.com/office/drawing/2014/main" id="{C3F74061-56E2-2537-A88E-7B63496BFA7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 name="Google Shape;322;p4">
              <a:extLst>
                <a:ext uri="{FF2B5EF4-FFF2-40B4-BE49-F238E27FC236}">
                  <a16:creationId xmlns:a16="http://schemas.microsoft.com/office/drawing/2014/main" id="{143E74D1-7E84-768B-FA2B-B58879E19EBC}"/>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19266</TotalTime>
  <Words>10465</Words>
  <Application>Microsoft Office PowerPoint</Application>
  <PresentationFormat>Widescreen</PresentationFormat>
  <Paragraphs>1033</Paragraphs>
  <Slides>53</Slides>
  <Notes>53</Notes>
  <HiddenSlides>12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Garamond</vt:lpstr>
      <vt:lpstr>Helvetica Neue</vt:lpstr>
      <vt:lpstr>Office Theme</vt:lpstr>
      <vt:lpstr>PowerPoint Presentation</vt:lpstr>
      <vt:lpstr>PowerPoint Presentation</vt:lpstr>
      <vt:lpstr>PowerPoint Presentation</vt:lpstr>
      <vt:lpstr>SESSION 1  Ouverture des cours et des modules</vt:lpstr>
      <vt:lpstr>Normes minimales pour la protection des enfants dans l'action humanitaire</vt:lpstr>
      <vt:lpstr>Vue d'ensemble du renforcement de la famille pour la gestion de cas</vt:lpstr>
      <vt:lpstr>Ce que l'on peut attendre de cette formation</vt:lpstr>
      <vt:lpstr>Manuel du participant </vt:lpstr>
      <vt:lpstr>Apprendre à se connaître</vt:lpstr>
      <vt:lpstr>Contrat d'apprentissage</vt:lpstr>
      <vt:lpstr>Objectif du module</vt:lpstr>
      <vt:lpstr>Ordre du jour</vt:lpstr>
      <vt:lpstr>Objectifs d'apprentissage</vt:lpstr>
      <vt:lpstr>SESSION 2  Définitions et concepts clés </vt:lpstr>
      <vt:lpstr>Norme 16</vt:lpstr>
      <vt:lpstr>Environnements familiaux et de soins</vt:lpstr>
      <vt:lpstr>PowerPoint Presentation</vt:lpstr>
      <vt:lpstr>Environnement des soins </vt:lpstr>
      <vt:lpstr>Aidant immédiat</vt:lpstr>
      <vt:lpstr>La famille dans la Convention des Nations Unies sur les droits de l'enfant (1989)</vt:lpstr>
      <vt:lpstr>Lignes directrices des Nations unies pour la protection de remplacement des enfants (2009)</vt:lpstr>
      <vt:lpstr>Définitions du renforcement de la famille</vt:lpstr>
      <vt:lpstr>L'impact des crises humanitaires</vt:lpstr>
      <vt:lpstr>Renforcement de la famille et modèle socio-écologique</vt:lpstr>
      <vt:lpstr>Points clés de l'apprentissage</vt:lpstr>
      <vt:lpstr>SESSION 3  Adopter une approche de renforcement de la famille </vt:lpstr>
      <vt:lpstr>Une approche de renforcement de la famille est...</vt:lpstr>
      <vt:lpstr>PowerPoint Presentation</vt:lpstr>
      <vt:lpstr>Trois facteurs de protection</vt:lpstr>
      <vt:lpstr>PowerPoint Presentation</vt:lpstr>
      <vt:lpstr>Familles / environnements de soins nécessitant un soutien supplémentaire</vt:lpstr>
      <vt:lpstr>PowerPoint Presentation</vt:lpstr>
      <vt:lpstr>Résilience, forces et facteurs de protection</vt:lpstr>
      <vt:lpstr>PowerPoint Presentation</vt:lpstr>
      <vt:lpstr>Réflexion</vt:lpstr>
      <vt:lpstr>Points clés de l'apprentissage</vt:lpstr>
      <vt:lpstr>SESSION 4  Dynamique familiale, genre et rôle des normes et pratiques sociales</vt:lpstr>
      <vt:lpstr>Normes et pratiques sociales existantes</vt:lpstr>
      <vt:lpstr>PowerPoint Presentation</vt:lpstr>
      <vt:lpstr>Sexe et genre </vt:lpstr>
      <vt:lpstr>Sexe et genre</vt:lpstr>
      <vt:lpstr>Sexe ou genre ?</vt:lpstr>
      <vt:lpstr>PowerPoint Presentation</vt:lpstr>
      <vt:lpstr>Valeurs de genre - parentalité</vt:lpstr>
      <vt:lpstr>Se comporter comme un homme/un garçon, se comporter comme une femme/une fille</vt:lpstr>
      <vt:lpstr>PowerPoint Presentation</vt:lpstr>
      <vt:lpstr>Méthodes actuelles de travail avec les aidants masculins et féminins</vt:lpstr>
      <vt:lpstr>PowerPoint Presentation</vt:lpstr>
      <vt:lpstr>Stratégies de lutte contre les normes et pratiques sociales néfastes</vt:lpstr>
      <vt:lpstr>PowerPoint Presentation</vt:lpstr>
      <vt:lpstr>Points clés de l'apprentissage</vt:lpstr>
      <vt:lpstr>SESSION 5  Clôture du module</vt:lpstr>
      <vt:lpstr>Fin du module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keywords>, docId:4CDC1AE6E5145A02DA015021B9EACB95</cp:keywords>
  <cp:lastModifiedBy>Ilse Van der Straeten</cp:lastModifiedBy>
  <cp:revision>320</cp:revision>
  <dcterms:created xsi:type="dcterms:W3CDTF">2017-12-20T18:51:03Z</dcterms:created>
  <dcterms:modified xsi:type="dcterms:W3CDTF">2023-05-04T10:50:00Z</dcterms:modified>
</cp:coreProperties>
</file>