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304"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5" r:id="rId49"/>
    <p:sldId id="302" r:id="rId50"/>
    <p:sldId id="303" r:id="rId51"/>
  </p:sldIdLst>
  <p:sldSz cx="12192000" cy="6858000"/>
  <p:notesSz cx="7099300" cy="10234613"/>
  <p:embeddedFontLst>
    <p:embeddedFont>
      <p:font typeface="Calibri" panose="020F0502020204030204" pitchFamily="34" charset="0"/>
      <p:regular r:id="rId53"/>
      <p:bold r:id="rId54"/>
      <p:italic r:id="rId55"/>
      <p:boldItalic r:id="rId56"/>
    </p:embeddedFont>
    <p:embeddedFont>
      <p:font typeface="Garamond" panose="02020404030301010803" pitchFamily="18" charset="0"/>
      <p:regular r:id="rId57"/>
      <p:bold r:id="rId58"/>
      <p:italic r:id="rId59"/>
      <p:boldItalic r:id="rId60"/>
    </p:embeddedFont>
    <p:embeddedFont>
      <p:font typeface="Helvetica Neue"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v+BZCQKZfm4K7gzMWRksDipyc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Reilly Boland" initials="" lastIdx="7" clrIdx="0"/>
  <p:cmAuthor id="1" name="CM Training" initials="" lastIdx="8" clrIdx="1"/>
  <p:cmAuthor id="2" name="Ilse Van der Straeten" initials="IVdS" lastIdx="8" clrIdx="2">
    <p:extLst>
      <p:ext uri="{19B8F6BF-5375-455C-9EA6-DF929625EA0E}">
        <p15:presenceInfo xmlns:p15="http://schemas.microsoft.com/office/powerpoint/2012/main" userId="S::Ilse.VanderStraeten@rescue.org::48c204e9-4447-4a09-a8d3-af2f3980ba4f" providerId="AD"/>
      </p:ext>
    </p:extLst>
  </p:cmAuthor>
  <p:cmAuthor id="3" name="Ashley Nemiro" initials="" lastIdx="1" clrIdx="3"/>
  <p:cmAuthor id="4" name="Camilla Jones"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2" autoAdjust="0"/>
    <p:restoredTop sz="82879" autoAdjust="0"/>
  </p:normalViewPr>
  <p:slideViewPr>
    <p:cSldViewPr snapToGrid="0">
      <p:cViewPr varScale="1">
        <p:scale>
          <a:sx n="58" d="100"/>
          <a:sy n="58" d="100"/>
        </p:scale>
        <p:origin x="82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WELCOME</a:t>
            </a:r>
            <a:endParaRPr/>
          </a:p>
          <a:p>
            <a:pPr marL="171450" lvl="0" indent="-171450" algn="l" rtl="0">
              <a:spcBef>
                <a:spcPts val="0"/>
              </a:spcBef>
              <a:spcAft>
                <a:spcPts val="0"/>
              </a:spcAft>
              <a:buClr>
                <a:schemeClr val="dk1"/>
              </a:buClr>
              <a:buSzPts val="1200"/>
              <a:buChar char="•"/>
            </a:pPr>
            <a:r>
              <a:rPr lang="en-GB"/>
              <a:t>Welcome the participants</a:t>
            </a:r>
            <a:endParaRPr/>
          </a:p>
          <a:p>
            <a:pPr marL="171450" lvl="0" indent="-95250" algn="l" rtl="0">
              <a:spcBef>
                <a:spcPts val="0"/>
              </a:spcBef>
              <a:spcAft>
                <a:spcPts val="0"/>
              </a:spcAft>
              <a:buClr>
                <a:schemeClr val="dk1"/>
              </a:buClr>
              <a:buSzPts val="1200"/>
              <a:buNone/>
            </a:pPr>
            <a:endParaRPr/>
          </a:p>
        </p:txBody>
      </p:sp>
      <p:sp>
        <p:nvSpPr>
          <p:cNvPr id="92" name="Google Shape;92;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highlight>
                  <a:srgbClr val="FFFF00"/>
                </a:highlight>
              </a:rPr>
              <a:t>First,</a:t>
            </a:r>
            <a:r>
              <a:rPr lang="en-GB" i="1" dirty="0"/>
              <a:t> we will review some facts about depression.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What causes depression?</a:t>
            </a:r>
            <a:endParaRPr dirty="0"/>
          </a:p>
          <a:p>
            <a:pPr marL="628650" lvl="1" indent="-171450" algn="l" rtl="0">
              <a:spcBef>
                <a:spcPts val="0"/>
              </a:spcBef>
              <a:spcAft>
                <a:spcPts val="0"/>
              </a:spcAft>
              <a:buClr>
                <a:schemeClr val="dk1"/>
              </a:buClr>
              <a:buSzPts val="1200"/>
              <a:buChar char="•"/>
            </a:pPr>
            <a:r>
              <a:rPr lang="en-GB" i="1" dirty="0"/>
              <a:t>Depression results from a complex interaction of </a:t>
            </a:r>
            <a:r>
              <a:rPr lang="en-GB"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social, psychological, and biological factors. </a:t>
            </a:r>
            <a:endParaRPr dirty="0"/>
          </a:p>
          <a:p>
            <a:pPr marL="628650" lvl="1" indent="-171450" algn="l" rtl="0">
              <a:spcBef>
                <a:spcPts val="0"/>
              </a:spcBef>
              <a:spcAft>
                <a:spcPts val="0"/>
              </a:spcAft>
              <a:buClr>
                <a:schemeClr val="dk1"/>
              </a:buClr>
              <a:buSzPts val="1200"/>
              <a:buChar char="•"/>
            </a:pPr>
            <a:r>
              <a:rPr lang="en-GB" i="1" dirty="0"/>
              <a:t>Certain factors can put people, including children, at higher risk of depression. </a:t>
            </a:r>
            <a:endParaRPr dirty="0"/>
          </a:p>
          <a:p>
            <a:pPr marL="171450" lvl="0" indent="-171450" algn="l" rtl="0">
              <a:spcBef>
                <a:spcPts val="0"/>
              </a:spcBef>
              <a:spcAft>
                <a:spcPts val="0"/>
              </a:spcAft>
              <a:buClr>
                <a:schemeClr val="dk1"/>
              </a:buClr>
              <a:buSzPts val="1200"/>
              <a:buChar char="•"/>
            </a:pPr>
            <a:r>
              <a:rPr lang="en-GB" i="1" dirty="0"/>
              <a:t>Who is affected by depression?</a:t>
            </a:r>
            <a:endParaRPr dirty="0"/>
          </a:p>
          <a:p>
            <a:pPr marL="628650" lvl="1" indent="-171450" algn="l" rtl="0">
              <a:spcBef>
                <a:spcPts val="0"/>
              </a:spcBef>
              <a:spcAft>
                <a:spcPts val="0"/>
              </a:spcAft>
              <a:buClr>
                <a:schemeClr val="dk1"/>
              </a:buClr>
              <a:buSzPts val="1200"/>
              <a:buChar char="•"/>
            </a:pPr>
            <a:r>
              <a:rPr lang="en-GB" i="1" dirty="0"/>
              <a:t>Depression can affect all types of people – young and old, rich and poor – in all countries.</a:t>
            </a:r>
            <a:endParaRPr dirty="0"/>
          </a:p>
          <a:p>
            <a:pPr marL="628650" lvl="1" indent="-171450" algn="l" rtl="0">
              <a:spcBef>
                <a:spcPts val="0"/>
              </a:spcBef>
              <a:spcAft>
                <a:spcPts val="0"/>
              </a:spcAft>
              <a:buClr>
                <a:schemeClr val="dk1"/>
              </a:buClr>
              <a:buSzPts val="1200"/>
              <a:buChar char="•"/>
            </a:pPr>
            <a:r>
              <a:rPr lang="en-GB" i="1" dirty="0"/>
              <a:t>People who have lived through abuse, severe losses or other stressful events are more likely to develop depression. </a:t>
            </a:r>
            <a:endParaRPr dirty="0"/>
          </a:p>
          <a:p>
            <a:pPr marL="628650" lvl="1" indent="-171450" algn="l" rtl="0">
              <a:spcBef>
                <a:spcPts val="0"/>
              </a:spcBef>
              <a:spcAft>
                <a:spcPts val="0"/>
              </a:spcAft>
              <a:buClr>
                <a:schemeClr val="dk1"/>
              </a:buClr>
              <a:buSzPts val="1200"/>
              <a:buChar char="•"/>
            </a:pPr>
            <a:r>
              <a:rPr lang="en-GB" i="1" dirty="0"/>
              <a:t>Women are more likely to have depression than men.</a:t>
            </a:r>
            <a:endParaRPr dirty="0"/>
          </a:p>
        </p:txBody>
      </p:sp>
      <p:sp>
        <p:nvSpPr>
          <p:cNvPr id="231" name="Google Shape;231;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232" name="Google Shape;232;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What is depression?</a:t>
            </a:r>
            <a:endParaRPr dirty="0"/>
          </a:p>
          <a:p>
            <a:pPr marL="628650" lvl="1" indent="-171450" algn="l" rtl="0">
              <a:spcBef>
                <a:spcPts val="0"/>
              </a:spcBef>
              <a:spcAft>
                <a:spcPts val="0"/>
              </a:spcAft>
              <a:buClr>
                <a:schemeClr val="dk1"/>
              </a:buClr>
              <a:buSzPts val="1200"/>
              <a:buChar char="•"/>
            </a:pPr>
            <a:r>
              <a:rPr lang="en-GB" i="1" dirty="0"/>
              <a:t>Depression is different from sad mood swings or feeling bad about your life now and then. </a:t>
            </a:r>
            <a:endParaRPr i="1" dirty="0"/>
          </a:p>
          <a:p>
            <a:pPr marL="628650" lvl="1" indent="-171450" algn="l" rtl="0">
              <a:spcBef>
                <a:spcPts val="0"/>
              </a:spcBef>
              <a:spcAft>
                <a:spcPts val="0"/>
              </a:spcAft>
              <a:buClr>
                <a:schemeClr val="dk1"/>
              </a:buClr>
              <a:buSzPts val="1200"/>
              <a:buChar char="•"/>
            </a:pPr>
            <a:r>
              <a:rPr lang="en-GB" i="1" dirty="0"/>
              <a:t>Depression involves a persistent sadness, loss of pleasure or interest in activities for long periods of time. </a:t>
            </a:r>
            <a:endParaRPr dirty="0"/>
          </a:p>
          <a:p>
            <a:pPr marL="171450" lvl="0" indent="-171450" algn="l" rtl="0">
              <a:spcBef>
                <a:spcPts val="0"/>
              </a:spcBef>
              <a:spcAft>
                <a:spcPts val="0"/>
              </a:spcAft>
              <a:buClr>
                <a:schemeClr val="dk1"/>
              </a:buClr>
              <a:buSzPts val="1200"/>
              <a:buChar char="•"/>
            </a:pPr>
            <a:r>
              <a:rPr lang="en-GB" i="1" dirty="0"/>
              <a:t>How does depression affect someone?</a:t>
            </a:r>
            <a:endParaRPr dirty="0"/>
          </a:p>
          <a:p>
            <a:pPr marL="628650" lvl="1" indent="-171450" algn="l" rtl="0">
              <a:spcBef>
                <a:spcPts val="0"/>
              </a:spcBef>
              <a:spcAft>
                <a:spcPts val="0"/>
              </a:spcAft>
              <a:buClr>
                <a:schemeClr val="dk1"/>
              </a:buClr>
              <a:buSzPts val="1200"/>
              <a:buChar char="•"/>
            </a:pPr>
            <a:r>
              <a:rPr lang="en-GB" i="1" dirty="0"/>
              <a:t>Daily activities such as getting out of bed, getting yourself ready to go out, working, doing groceries can feel impossible.</a:t>
            </a:r>
            <a:endParaRPr dirty="0"/>
          </a:p>
          <a:p>
            <a:pPr marL="628650" lvl="1" indent="-171450" algn="l" rtl="0">
              <a:spcBef>
                <a:spcPts val="0"/>
              </a:spcBef>
              <a:spcAft>
                <a:spcPts val="0"/>
              </a:spcAft>
              <a:buClr>
                <a:schemeClr val="dk1"/>
              </a:buClr>
              <a:buSzPts val="1200"/>
              <a:buChar char="•"/>
            </a:pPr>
            <a:r>
              <a:rPr lang="en-GB" i="1" dirty="0"/>
              <a:t>It can require all of a person’s energy to just implement one task.</a:t>
            </a:r>
            <a:endParaRPr dirty="0"/>
          </a:p>
          <a:p>
            <a:pPr marL="628650" lvl="1" indent="-171450" algn="l" rtl="0">
              <a:spcBef>
                <a:spcPts val="0"/>
              </a:spcBef>
              <a:spcAft>
                <a:spcPts val="0"/>
              </a:spcAft>
              <a:buClr>
                <a:schemeClr val="dk1"/>
              </a:buClr>
              <a:buSzPts val="1200"/>
              <a:buChar char="•"/>
            </a:pPr>
            <a:r>
              <a:rPr lang="en-GB" i="1" dirty="0"/>
              <a:t>As with severe distress, depression can increase the risk of isolation and loneliness. </a:t>
            </a:r>
            <a:endParaRPr i="1" dirty="0"/>
          </a:p>
          <a:p>
            <a:pPr marL="171450" lvl="0" indent="-95250" algn="l" rtl="0">
              <a:spcBef>
                <a:spcPts val="0"/>
              </a:spcBef>
              <a:spcAft>
                <a:spcPts val="0"/>
              </a:spcAft>
              <a:buClr>
                <a:schemeClr val="dk1"/>
              </a:buClr>
              <a:buSzPts val="1200"/>
              <a:buNone/>
            </a:pPr>
            <a:endParaRPr i="1" dirty="0"/>
          </a:p>
        </p:txBody>
      </p:sp>
      <p:sp>
        <p:nvSpPr>
          <p:cNvPr id="263" name="Google Shape;263;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
        <p:nvSpPr>
          <p:cNvPr id="264" name="Google Shape;264;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628650" lvl="1" indent="-171450" algn="l" rtl="0">
              <a:spcBef>
                <a:spcPts val="0"/>
              </a:spcBef>
              <a:spcAft>
                <a:spcPts val="0"/>
              </a:spcAft>
              <a:buClr>
                <a:schemeClr val="dk1"/>
              </a:buClr>
              <a:buSzPts val="1200"/>
              <a:buChar char="•"/>
            </a:pPr>
            <a:r>
              <a:rPr lang="en-GB" i="1"/>
              <a:t>There is a link between suicide and mental disorders (such as depression and substance abuse). </a:t>
            </a:r>
            <a:endParaRPr/>
          </a:p>
          <a:p>
            <a:pPr marL="628650" lvl="1" indent="-171450" algn="l" rtl="0">
              <a:spcBef>
                <a:spcPts val="0"/>
              </a:spcBef>
              <a:spcAft>
                <a:spcPts val="0"/>
              </a:spcAft>
              <a:buClr>
                <a:schemeClr val="dk1"/>
              </a:buClr>
              <a:buSzPts val="1200"/>
              <a:buChar char="•"/>
            </a:pPr>
            <a:r>
              <a:rPr lang="en-GB" i="1"/>
              <a:t>Depression can push a person into considering or committing suicide. </a:t>
            </a:r>
            <a:endParaRPr/>
          </a:p>
          <a:p>
            <a:pPr marL="628650" lvl="1" indent="-171450" algn="l" rtl="0">
              <a:spcBef>
                <a:spcPts val="0"/>
              </a:spcBef>
              <a:spcAft>
                <a:spcPts val="0"/>
              </a:spcAft>
              <a:buClr>
                <a:schemeClr val="dk1"/>
              </a:buClr>
              <a:buSzPts val="1200"/>
              <a:buChar char="•"/>
            </a:pPr>
            <a:r>
              <a:rPr lang="en-GB" i="1"/>
              <a:t>However, this is not always the case! </a:t>
            </a:r>
            <a:endParaRPr/>
          </a:p>
          <a:p>
            <a:pPr marL="628650" lvl="1" indent="-171450" algn="l" rtl="0">
              <a:spcBef>
                <a:spcPts val="0"/>
              </a:spcBef>
              <a:spcAft>
                <a:spcPts val="0"/>
              </a:spcAft>
              <a:buClr>
                <a:schemeClr val="dk1"/>
              </a:buClr>
              <a:buSzPts val="1200"/>
              <a:buChar char="•"/>
            </a:pPr>
            <a:r>
              <a:rPr lang="en-GB" i="1"/>
              <a:t>There are also people who struggle with depression for years with whom the risk of suicide is very low. </a:t>
            </a:r>
            <a:endParaRPr/>
          </a:p>
          <a:p>
            <a:pPr marL="171450" lvl="0" indent="-171450" algn="l" rtl="0">
              <a:spcBef>
                <a:spcPts val="0"/>
              </a:spcBef>
              <a:spcAft>
                <a:spcPts val="0"/>
              </a:spcAft>
              <a:buClr>
                <a:schemeClr val="dk1"/>
              </a:buClr>
              <a:buSzPts val="1200"/>
              <a:buChar char="•"/>
            </a:pPr>
            <a:r>
              <a:rPr lang="en-GB" i="1"/>
              <a:t>Later in this module we discuss the risks factors and risk levels to suicide.</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293" name="Google Shape;293;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
        <p:nvSpPr>
          <p:cNvPr id="294" name="Google Shape;294;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dirty="0"/>
              <a:t>EXPLANATION</a:t>
            </a:r>
            <a:endParaRPr dirty="0"/>
          </a:p>
          <a:p>
            <a:pPr marL="171450" lvl="0" indent="-171450" algn="l" rtl="0">
              <a:spcBef>
                <a:spcPts val="0"/>
              </a:spcBef>
              <a:spcAft>
                <a:spcPts val="0"/>
              </a:spcAft>
              <a:buClr>
                <a:schemeClr val="dk1"/>
              </a:buClr>
              <a:buSzPts val="1150"/>
              <a:buChar char="•"/>
            </a:pPr>
            <a:r>
              <a:rPr lang="en-GB" sz="1150" i="1" dirty="0"/>
              <a:t>People who struggle with depression can show a number of symptoms</a:t>
            </a:r>
            <a:endParaRPr dirty="0"/>
          </a:p>
          <a:p>
            <a:pPr marL="171450" lvl="0" indent="-171450" algn="l" rtl="0">
              <a:spcBef>
                <a:spcPts val="0"/>
              </a:spcBef>
              <a:spcAft>
                <a:spcPts val="0"/>
              </a:spcAft>
              <a:buClr>
                <a:schemeClr val="dk1"/>
              </a:buClr>
              <a:buSzPts val="1150"/>
              <a:buChar char="•"/>
            </a:pPr>
            <a:r>
              <a:rPr lang="en-GB" sz="1150" i="1" dirty="0"/>
              <a:t>Not every child or adult will show all the symptoms, but they will show the MAIN symptoms</a:t>
            </a:r>
            <a:endParaRPr dirty="0"/>
          </a:p>
          <a:p>
            <a:pPr marL="171450" lvl="0" indent="-171450" algn="l" rtl="0">
              <a:spcBef>
                <a:spcPts val="0"/>
              </a:spcBef>
              <a:spcAft>
                <a:spcPts val="0"/>
              </a:spcAft>
              <a:buClr>
                <a:schemeClr val="dk1"/>
              </a:buClr>
              <a:buSzPts val="1150"/>
              <a:buChar char="•"/>
            </a:pPr>
            <a:r>
              <a:rPr lang="en-GB" sz="1150" i="1" dirty="0"/>
              <a:t>Depressive episodes can be categorized as mild, moderate, or severe based on:</a:t>
            </a:r>
            <a:endParaRPr dirty="0"/>
          </a:p>
          <a:p>
            <a:pPr marL="628650" lvl="1" indent="-171450" algn="l" rtl="0">
              <a:spcBef>
                <a:spcPts val="0"/>
              </a:spcBef>
              <a:spcAft>
                <a:spcPts val="0"/>
              </a:spcAft>
              <a:buClr>
                <a:schemeClr val="dk1"/>
              </a:buClr>
              <a:buSzPts val="1150"/>
              <a:buChar char="•"/>
            </a:pPr>
            <a:r>
              <a:rPr lang="en-GB" sz="1150" i="1" dirty="0"/>
              <a:t>Number and severity of symptoms</a:t>
            </a:r>
            <a:endParaRPr dirty="0"/>
          </a:p>
          <a:p>
            <a:pPr marL="628650" lvl="1" indent="-171450" algn="l" rtl="0">
              <a:spcBef>
                <a:spcPts val="0"/>
              </a:spcBef>
              <a:spcAft>
                <a:spcPts val="0"/>
              </a:spcAft>
              <a:buClr>
                <a:schemeClr val="dk1"/>
              </a:buClr>
              <a:buSzPts val="1150"/>
              <a:buChar char="•"/>
            </a:pPr>
            <a:r>
              <a:rPr lang="en-GB" sz="1150" i="1" dirty="0"/>
              <a:t>Impact on individual's functioning</a:t>
            </a:r>
            <a:endParaRPr sz="1150" i="1" dirty="0"/>
          </a:p>
          <a:p>
            <a:pPr marL="171450" lvl="0" indent="-171450" algn="l" rtl="0">
              <a:spcBef>
                <a:spcPts val="0"/>
              </a:spcBef>
              <a:spcAft>
                <a:spcPts val="0"/>
              </a:spcAft>
              <a:buClr>
                <a:schemeClr val="dk1"/>
              </a:buClr>
              <a:buSzPts val="1150"/>
              <a:buChar char="•"/>
            </a:pPr>
            <a:r>
              <a:rPr lang="en-GB" sz="1150" dirty="0"/>
              <a:t>Present the slide </a:t>
            </a:r>
            <a:endParaRPr dirty="0"/>
          </a:p>
          <a:p>
            <a:pPr marL="171450" lvl="0" indent="-171450" algn="l" rtl="0">
              <a:spcBef>
                <a:spcPts val="0"/>
              </a:spcBef>
              <a:spcAft>
                <a:spcPts val="0"/>
              </a:spcAft>
              <a:buClr>
                <a:schemeClr val="dk1"/>
              </a:buClr>
              <a:buSzPts val="1150"/>
              <a:buChar char="•"/>
            </a:pPr>
            <a:r>
              <a:rPr lang="en-GB" sz="1150" i="1" dirty="0"/>
              <a:t>Signs to look out for in children:</a:t>
            </a:r>
            <a:endParaRPr dirty="0"/>
          </a:p>
          <a:p>
            <a:pPr marL="628650" lvl="1" indent="-171450" algn="l" rtl="0">
              <a:spcBef>
                <a:spcPts val="0"/>
              </a:spcBef>
              <a:spcAft>
                <a:spcPts val="0"/>
              </a:spcAft>
              <a:buClr>
                <a:schemeClr val="dk1"/>
              </a:buClr>
              <a:buSzPts val="1150"/>
              <a:buChar char="•"/>
            </a:pPr>
            <a:r>
              <a:rPr lang="en-GB" sz="1150" i="1" dirty="0"/>
              <a:t>Apathy</a:t>
            </a:r>
            <a:endParaRPr dirty="0"/>
          </a:p>
          <a:p>
            <a:pPr marL="628650" lvl="1" indent="-171450" algn="l" rtl="0">
              <a:spcBef>
                <a:spcPts val="0"/>
              </a:spcBef>
              <a:spcAft>
                <a:spcPts val="0"/>
              </a:spcAft>
              <a:buClr>
                <a:schemeClr val="dk1"/>
              </a:buClr>
              <a:buSzPts val="1150"/>
              <a:buChar char="•"/>
            </a:pPr>
            <a:r>
              <a:rPr lang="en-GB" sz="1150" i="1" u="none" dirty="0">
                <a:solidFill>
                  <a:schemeClr val="tx1"/>
                </a:solidFill>
              </a:rPr>
              <a:t>Complaints of pains, including headaches, stomach-aches, lower back pain or fatigue</a:t>
            </a:r>
            <a:endParaRPr sz="1150" i="1" u="none" dirty="0">
              <a:solidFill>
                <a:schemeClr val="tx1"/>
              </a:solidFill>
            </a:endParaRPr>
          </a:p>
          <a:p>
            <a:pPr marL="628650" lvl="1" indent="-171450" algn="l" rtl="0">
              <a:spcBef>
                <a:spcPts val="0"/>
              </a:spcBef>
              <a:spcAft>
                <a:spcPts val="0"/>
              </a:spcAft>
              <a:buClr>
                <a:schemeClr val="dk1"/>
              </a:buClr>
              <a:buSzPts val="1150"/>
              <a:buChar char="•"/>
            </a:pPr>
            <a:r>
              <a:rPr lang="en-GB" sz="1150" i="1" u="none" dirty="0">
                <a:solidFill>
                  <a:schemeClr val="tx1"/>
                </a:solidFill>
              </a:rPr>
              <a:t>Difficulty concentrating</a:t>
            </a:r>
            <a:endParaRPr u="none" dirty="0">
              <a:solidFill>
                <a:schemeClr val="tx1"/>
              </a:solidFill>
            </a:endParaRPr>
          </a:p>
          <a:p>
            <a:pPr marL="628650" lvl="1" indent="-171450" algn="l" rtl="0">
              <a:spcBef>
                <a:spcPts val="0"/>
              </a:spcBef>
              <a:spcAft>
                <a:spcPts val="0"/>
              </a:spcAft>
              <a:buClr>
                <a:schemeClr val="dk1"/>
              </a:buClr>
              <a:buSzPts val="1150"/>
              <a:buChar char="•"/>
            </a:pPr>
            <a:r>
              <a:rPr lang="en-GB" sz="1150" i="1" dirty="0"/>
              <a:t>Difficulty making decisions</a:t>
            </a:r>
            <a:endParaRPr dirty="0"/>
          </a:p>
          <a:p>
            <a:pPr marL="628650" lvl="1" indent="-171450" algn="l" rtl="0">
              <a:spcBef>
                <a:spcPts val="0"/>
              </a:spcBef>
              <a:spcAft>
                <a:spcPts val="0"/>
              </a:spcAft>
              <a:buClr>
                <a:schemeClr val="dk1"/>
              </a:buClr>
              <a:buSzPts val="1150"/>
              <a:buChar char="•"/>
            </a:pPr>
            <a:r>
              <a:rPr lang="en-GB" sz="1150" i="1" dirty="0"/>
              <a:t>Excessive or inappropriate guilt</a:t>
            </a:r>
            <a:endParaRPr dirty="0"/>
          </a:p>
          <a:p>
            <a:pPr marL="628650" lvl="1" indent="-171450" algn="l" rtl="0">
              <a:spcBef>
                <a:spcPts val="0"/>
              </a:spcBef>
              <a:spcAft>
                <a:spcPts val="0"/>
              </a:spcAft>
              <a:buClr>
                <a:schemeClr val="dk1"/>
              </a:buClr>
              <a:buSzPts val="1150"/>
              <a:buChar char="•"/>
            </a:pPr>
            <a:r>
              <a:rPr lang="en-GB" sz="1150" i="1" dirty="0"/>
              <a:t>Irresponsible </a:t>
            </a:r>
            <a:r>
              <a:rPr lang="en-GB" sz="1150" i="1" dirty="0" err="1"/>
              <a:t>behavior</a:t>
            </a:r>
            <a:r>
              <a:rPr lang="en-GB" sz="1150" i="1" dirty="0"/>
              <a:t> -- for example, forgetting obligations, being late for classes, skipping school</a:t>
            </a:r>
            <a:endParaRPr dirty="0"/>
          </a:p>
          <a:p>
            <a:pPr marL="628650" lvl="1" indent="-171450" algn="l" rtl="0">
              <a:spcBef>
                <a:spcPts val="0"/>
              </a:spcBef>
              <a:spcAft>
                <a:spcPts val="0"/>
              </a:spcAft>
              <a:buClr>
                <a:schemeClr val="dk1"/>
              </a:buClr>
              <a:buSzPts val="1150"/>
              <a:buChar char="•"/>
            </a:pPr>
            <a:r>
              <a:rPr lang="en-GB" sz="1150" i="1" dirty="0"/>
              <a:t>Loss of interest in food or compulsive overeating that results in rapid weight loss or gain</a:t>
            </a:r>
          </a:p>
          <a:p>
            <a:pPr marL="628650" lvl="1" indent="-171450" algn="l" rtl="0">
              <a:spcBef>
                <a:spcPts val="0"/>
              </a:spcBef>
              <a:spcAft>
                <a:spcPts val="0"/>
              </a:spcAft>
              <a:buClr>
                <a:schemeClr val="dk1"/>
              </a:buClr>
              <a:buSzPts val="1150"/>
              <a:buChar char="•"/>
            </a:pPr>
            <a:r>
              <a:rPr lang="en-GB" sz="1150" i="1" dirty="0"/>
              <a:t>Memory loss</a:t>
            </a:r>
          </a:p>
          <a:p>
            <a:pPr marL="628650" lvl="1" indent="-171450" algn="l" rtl="0">
              <a:spcBef>
                <a:spcPts val="0"/>
              </a:spcBef>
              <a:spcAft>
                <a:spcPts val="0"/>
              </a:spcAft>
              <a:buClr>
                <a:schemeClr val="dk1"/>
              </a:buClr>
              <a:buSzPts val="1150"/>
              <a:buChar char="•"/>
            </a:pPr>
            <a:r>
              <a:rPr lang="en-GB" sz="1150" i="1" dirty="0"/>
              <a:t>Preoccupation with death and dying</a:t>
            </a:r>
            <a:endParaRPr dirty="0"/>
          </a:p>
          <a:p>
            <a:pPr marL="628650" lvl="1" indent="-171450" algn="l" rtl="0">
              <a:spcBef>
                <a:spcPts val="0"/>
              </a:spcBef>
              <a:spcAft>
                <a:spcPts val="0"/>
              </a:spcAft>
              <a:buClr>
                <a:schemeClr val="dk1"/>
              </a:buClr>
              <a:buSzPts val="1150"/>
              <a:buChar char="•"/>
            </a:pPr>
            <a:r>
              <a:rPr lang="en-GB" sz="1150" i="1" dirty="0"/>
              <a:t>Sadness, anxiety, or a feeling of hopelessness</a:t>
            </a:r>
            <a:endParaRPr dirty="0"/>
          </a:p>
          <a:p>
            <a:pPr marL="628650" lvl="1" indent="-171450" algn="l" rtl="0">
              <a:spcBef>
                <a:spcPts val="0"/>
              </a:spcBef>
              <a:spcAft>
                <a:spcPts val="0"/>
              </a:spcAft>
              <a:buClr>
                <a:schemeClr val="dk1"/>
              </a:buClr>
              <a:buSzPts val="1150"/>
              <a:buChar char="•"/>
            </a:pPr>
            <a:r>
              <a:rPr lang="en-GB" sz="1150" i="1" dirty="0"/>
              <a:t>Staying awake at night and sleeping during the day</a:t>
            </a:r>
            <a:endParaRPr dirty="0"/>
          </a:p>
          <a:p>
            <a:pPr marL="628650" lvl="1" indent="-171450" algn="l" rtl="0">
              <a:spcBef>
                <a:spcPts val="0"/>
              </a:spcBef>
              <a:spcAft>
                <a:spcPts val="0"/>
              </a:spcAft>
              <a:buClr>
                <a:schemeClr val="dk1"/>
              </a:buClr>
              <a:buSzPts val="1150"/>
              <a:buChar char="•"/>
            </a:pPr>
            <a:r>
              <a:rPr lang="en-GB" sz="1150" i="1" dirty="0"/>
              <a:t>Sudden drop in grades</a:t>
            </a:r>
            <a:endParaRPr dirty="0"/>
          </a:p>
          <a:p>
            <a:pPr marL="628650" lvl="1" indent="-171450" algn="l" rtl="0">
              <a:spcBef>
                <a:spcPts val="0"/>
              </a:spcBef>
              <a:spcAft>
                <a:spcPts val="0"/>
              </a:spcAft>
              <a:buClr>
                <a:schemeClr val="dk1"/>
              </a:buClr>
              <a:buSzPts val="1150"/>
              <a:buChar char="•"/>
            </a:pPr>
            <a:r>
              <a:rPr lang="en-GB" sz="1150" i="1" dirty="0"/>
              <a:t>Withdrawal from friends</a:t>
            </a:r>
            <a:endParaRPr dirty="0"/>
          </a:p>
          <a:p>
            <a:pPr marL="628650" lvl="1" indent="-171450" algn="l" rtl="0">
              <a:spcBef>
                <a:spcPts val="0"/>
              </a:spcBef>
              <a:spcAft>
                <a:spcPts val="0"/>
              </a:spcAft>
              <a:buClr>
                <a:schemeClr val="dk1"/>
              </a:buClr>
              <a:buSzPts val="1150"/>
              <a:buChar char="•"/>
            </a:pPr>
            <a:r>
              <a:rPr lang="en-GB" sz="1150" i="1" dirty="0"/>
              <a:t>Feeling helpless</a:t>
            </a:r>
            <a:endParaRPr dirty="0"/>
          </a:p>
          <a:p>
            <a:pPr marL="628650" lvl="1" indent="-171450" algn="l" rtl="0">
              <a:spcBef>
                <a:spcPts val="0"/>
              </a:spcBef>
              <a:spcAft>
                <a:spcPts val="0"/>
              </a:spcAft>
              <a:buClr>
                <a:schemeClr val="dk1"/>
              </a:buClr>
              <a:buSzPts val="1150"/>
              <a:buChar char="•"/>
            </a:pPr>
            <a:r>
              <a:rPr lang="en-GB" sz="1150" i="1" dirty="0"/>
              <a:t>Unexplained crying</a:t>
            </a:r>
            <a:endParaRPr dirty="0"/>
          </a:p>
          <a:p>
            <a:pPr marL="628650" lvl="1" indent="-171450" algn="l" rtl="0">
              <a:spcBef>
                <a:spcPts val="0"/>
              </a:spcBef>
              <a:spcAft>
                <a:spcPts val="0"/>
              </a:spcAft>
              <a:buClr>
                <a:schemeClr val="dk1"/>
              </a:buClr>
              <a:buSzPts val="1150"/>
              <a:buChar char="•"/>
            </a:pPr>
            <a:r>
              <a:rPr lang="en-GB" sz="1150" i="1" dirty="0"/>
              <a:t>Extreme sensitivity to rejection or failure</a:t>
            </a:r>
            <a:endParaRPr dirty="0"/>
          </a:p>
          <a:p>
            <a:pPr marL="628650" lvl="1" indent="-171450" algn="l" rtl="0">
              <a:spcBef>
                <a:spcPts val="0"/>
              </a:spcBef>
              <a:spcAft>
                <a:spcPts val="0"/>
              </a:spcAft>
              <a:buClr>
                <a:schemeClr val="dk1"/>
              </a:buClr>
              <a:buSzPts val="1150"/>
              <a:buChar char="•"/>
            </a:pPr>
            <a:r>
              <a:rPr lang="en-GB" sz="1150" i="1" dirty="0"/>
              <a:t>Recurrent thoughts of death, recurrent suicidal ideation without a specific plan, or a suicide attempt or a specific plan for committing suicide.</a:t>
            </a:r>
            <a:endParaRPr dirty="0"/>
          </a:p>
          <a:p>
            <a:pPr marL="171450" lvl="0" indent="-171450" algn="l" rtl="0">
              <a:spcBef>
                <a:spcPts val="0"/>
              </a:spcBef>
              <a:spcAft>
                <a:spcPts val="0"/>
              </a:spcAft>
              <a:buClr>
                <a:schemeClr val="dk1"/>
              </a:buClr>
              <a:buSzPts val="1150"/>
              <a:buChar char="•"/>
            </a:pPr>
            <a:r>
              <a:rPr lang="en-GB" sz="1150" i="1" dirty="0"/>
              <a:t>Signs to look out for specifically in adolescents: </a:t>
            </a:r>
            <a:endParaRPr dirty="0"/>
          </a:p>
          <a:p>
            <a:pPr marL="628650" lvl="1" indent="-171450" algn="l" rtl="0">
              <a:spcBef>
                <a:spcPts val="0"/>
              </a:spcBef>
              <a:spcAft>
                <a:spcPts val="0"/>
              </a:spcAft>
              <a:buClr>
                <a:schemeClr val="dk1"/>
              </a:buClr>
              <a:buSzPts val="1150"/>
              <a:buChar char="•"/>
            </a:pPr>
            <a:r>
              <a:rPr lang="en-GB" sz="1150" i="1" dirty="0"/>
              <a:t>Use of alcohol or drugs and promiscuous sexual activity</a:t>
            </a:r>
            <a:endParaRPr dirty="0"/>
          </a:p>
          <a:p>
            <a:pPr marL="628650" lvl="1" indent="-171450" algn="l" rtl="0">
              <a:spcBef>
                <a:spcPts val="0"/>
              </a:spcBef>
              <a:spcAft>
                <a:spcPts val="0"/>
              </a:spcAft>
              <a:buClr>
                <a:schemeClr val="dk1"/>
              </a:buClr>
              <a:buSzPts val="1150"/>
              <a:buChar char="•"/>
            </a:pPr>
            <a:r>
              <a:rPr lang="en-GB" sz="1150" i="1" dirty="0"/>
              <a:t>Rebellious </a:t>
            </a:r>
            <a:r>
              <a:rPr lang="en-GB" sz="1150" i="1" dirty="0" err="1"/>
              <a:t>behavior</a:t>
            </a:r>
            <a:endParaRPr sz="1150" dirty="0"/>
          </a:p>
        </p:txBody>
      </p:sp>
      <p:sp>
        <p:nvSpPr>
          <p:cNvPr id="326" name="Google Shape;326;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
        <p:nvSpPr>
          <p:cNvPr id="327" name="Google Shape;327;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It is not the caseworker’s role to diagnose a child, t</a:t>
            </a:r>
            <a:r>
              <a:rPr lang="en-GB" i="1" dirty="0"/>
              <a:t>his is the job of specialized MHPSS professional.</a:t>
            </a:r>
            <a:endParaRPr lang="en-GB"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A caseworker will try to get to know the child, try to get an understanding of how they feel, what they are going through and what support they need. </a:t>
            </a:r>
            <a:endPar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
                </a:ext>
              </a:extLst>
            </a:endParaRPr>
          </a:p>
          <a:p>
            <a:pPr marL="171450" lvl="0" indent="-171450" algn="l" rtl="0">
              <a:spcBef>
                <a:spcPts val="0"/>
              </a:spcBef>
              <a:spcAft>
                <a:spcPts val="0"/>
              </a:spcAft>
              <a:buClr>
                <a:schemeClr val="dk1"/>
              </a:buClr>
              <a:buSzPts val="1200"/>
              <a:buChar char="•"/>
            </a:pPr>
            <a:r>
              <a:rPr lang="en-GB" dirty="0"/>
              <a:t>Present the slide</a:t>
            </a:r>
            <a:endParaRPr dirty="0"/>
          </a:p>
        </p:txBody>
      </p:sp>
      <p:sp>
        <p:nvSpPr>
          <p:cNvPr id="344" name="Google Shape;344;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t>ADAPT FOR CONTEXT</a:t>
            </a:r>
          </a:p>
          <a:p>
            <a:pPr marL="171450" lvl="0" indent="-171450" algn="l" rtl="0">
              <a:spcBef>
                <a:spcPts val="0"/>
              </a:spcBef>
              <a:spcAft>
                <a:spcPts val="0"/>
              </a:spcAft>
              <a:buClr>
                <a:schemeClr val="dk1"/>
              </a:buClr>
              <a:buSzPts val="1200"/>
            </a:pPr>
            <a:r>
              <a:rPr lang="en-US" b="0" dirty="0"/>
              <a:t>Adapt to local child protection case management SOPs and existing referral pathways</a:t>
            </a:r>
          </a:p>
          <a:p>
            <a:pPr marL="0" lvl="0" indent="0" algn="l" rtl="0">
              <a:spcBef>
                <a:spcPts val="0"/>
              </a:spcBef>
              <a:spcAft>
                <a:spcPts val="0"/>
              </a:spcAft>
              <a:buClr>
                <a:schemeClr val="dk1"/>
              </a:buClr>
              <a:buSzPts val="1200"/>
              <a:buNone/>
            </a:pPr>
            <a:r>
              <a:rPr lang="en-US" b="1" dirty="0"/>
              <a:t>_____________________________________________________________________________________________________________________</a:t>
            </a:r>
          </a:p>
          <a:p>
            <a:pPr marL="0" lvl="0" indent="0" algn="l" rtl="0">
              <a:spcBef>
                <a:spcPts val="0"/>
              </a:spcBef>
              <a:spcAft>
                <a:spcPts val="0"/>
              </a:spcAft>
              <a:buClr>
                <a:schemeClr val="dk1"/>
              </a:buClr>
              <a:buSzPts val="1200"/>
              <a:buNone/>
            </a:pPr>
            <a:endParaRPr lang="en-GB" b="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When children show multiple signs of depression during an extended period of time, for example persistent sadness, loss of pleasure or interest in activities for long periods of time, a referral to specialized MHPSS services might be in the best interest of the child.  </a:t>
            </a:r>
          </a:p>
          <a:p>
            <a:pPr marL="171450" lvl="0" indent="-171450" algn="l" rtl="0">
              <a:spcBef>
                <a:spcPts val="0"/>
              </a:spcBef>
              <a:spcAft>
                <a:spcPts val="0"/>
              </a:spcAft>
              <a:buClr>
                <a:schemeClr val="dk1"/>
              </a:buClr>
              <a:buSzPts val="1200"/>
              <a:buChar char="•"/>
            </a:pPr>
            <a:r>
              <a:rPr lang="en-GB" dirty="0"/>
              <a:t>Present the slide</a:t>
            </a:r>
            <a:endParaRPr i="1" dirty="0"/>
          </a:p>
          <a:p>
            <a:pPr marL="171450" lvl="0" indent="-171450" algn="l" rtl="0">
              <a:spcBef>
                <a:spcPts val="0"/>
              </a:spcBef>
              <a:spcAft>
                <a:spcPts val="0"/>
              </a:spcAft>
              <a:buClr>
                <a:schemeClr val="dk1"/>
              </a:buClr>
              <a:buSzPts val="1200"/>
              <a:buChar char="•"/>
            </a:pPr>
            <a:r>
              <a:rPr lang="en-GB" i="1" dirty="0"/>
              <a:t>Case planning</a:t>
            </a:r>
            <a:endParaRPr dirty="0"/>
          </a:p>
          <a:p>
            <a:pPr marL="628650" lvl="1" indent="-171450" algn="l" rtl="0">
              <a:spcBef>
                <a:spcPts val="0"/>
              </a:spcBef>
              <a:spcAft>
                <a:spcPts val="0"/>
              </a:spcAft>
              <a:buClr>
                <a:schemeClr val="dk1"/>
              </a:buClr>
              <a:buSzPts val="1200"/>
              <a:buChar char="•"/>
            </a:pPr>
            <a:r>
              <a:rPr lang="en-GB" i="1" dirty="0"/>
              <a:t>Caseworkers should have a strong understanding the service map available to them in their context. </a:t>
            </a:r>
            <a:endParaRPr dirty="0"/>
          </a:p>
          <a:p>
            <a:pPr marL="628650" lvl="1" indent="-171450" algn="l" rtl="0">
              <a:spcBef>
                <a:spcPts val="0"/>
              </a:spcBef>
              <a:spcAft>
                <a:spcPts val="0"/>
              </a:spcAft>
              <a:buClr>
                <a:schemeClr val="dk1"/>
              </a:buClr>
              <a:buSzPts val="1200"/>
              <a:buChar char="•"/>
            </a:pPr>
            <a:r>
              <a:rPr lang="en-GB" i="1" dirty="0"/>
              <a:t>If you have identified a child with symptoms of depression, explore the options to refer the child to specialized MHPSS.</a:t>
            </a:r>
            <a:endParaRPr dirty="0"/>
          </a:p>
          <a:p>
            <a:pPr marL="171450" lvl="0" indent="-171450" algn="l" rtl="0">
              <a:spcBef>
                <a:spcPts val="0"/>
              </a:spcBef>
              <a:spcAft>
                <a:spcPts val="0"/>
              </a:spcAft>
              <a:buClr>
                <a:schemeClr val="dk1"/>
              </a:buClr>
              <a:buSzPts val="1200"/>
              <a:buChar char="•"/>
            </a:pPr>
            <a:r>
              <a:rPr lang="en-GB" i="1" dirty="0"/>
              <a:t>Implementation</a:t>
            </a:r>
            <a:endParaRPr lang="en-GB" i="0" dirty="0"/>
          </a:p>
          <a:p>
            <a:pPr marL="628650" lvl="1" indent="-171450" algn="l" rtl="0">
              <a:spcBef>
                <a:spcPts val="0"/>
              </a:spcBef>
              <a:spcAft>
                <a:spcPts val="0"/>
              </a:spcAft>
              <a:buClr>
                <a:schemeClr val="dk1"/>
              </a:buClr>
              <a:buSzPts val="1200"/>
              <a:buChar char="•"/>
            </a:pPr>
            <a:r>
              <a:rPr lang="en-GB" i="1"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A caseworker can continue to offer focused non-specialized MHPSS services to both children who have been referred to specialized MHPSS services as well as to children who have not been referred. </a:t>
            </a:r>
          </a:p>
          <a:p>
            <a:pPr marL="628650" lvl="1" indent="-171450" algn="l" rtl="0">
              <a:spcBef>
                <a:spcPts val="0"/>
              </a:spcBef>
              <a:spcAft>
                <a:spcPts val="0"/>
              </a:spcAft>
              <a:buClr>
                <a:schemeClr val="dk1"/>
              </a:buClr>
              <a:buSzPts val="1200"/>
              <a:buChar char="•"/>
            </a:pPr>
            <a:r>
              <a:rPr lang="en-GB" i="1" dirty="0"/>
              <a:t>We will discuss a few in this session and learn more about them in Module 4 and Module 5.</a:t>
            </a:r>
            <a:endParaRPr dirty="0"/>
          </a:p>
          <a:p>
            <a:pPr marL="171450" lvl="0" indent="-171450" algn="l" rtl="0">
              <a:spcBef>
                <a:spcPts val="0"/>
              </a:spcBef>
              <a:spcAft>
                <a:spcPts val="0"/>
              </a:spcAft>
              <a:buClr>
                <a:schemeClr val="dk1"/>
              </a:buClr>
              <a:buSzPts val="1200"/>
              <a:buChar char="•"/>
            </a:pPr>
            <a:r>
              <a:rPr lang="en-GB" i="1" dirty="0"/>
              <a:t>Follow up</a:t>
            </a:r>
            <a:endParaRPr dirty="0"/>
          </a:p>
          <a:p>
            <a:pPr marL="628650" lvl="1" indent="-171450" algn="l" rtl="0">
              <a:spcBef>
                <a:spcPts val="0"/>
              </a:spcBef>
              <a:spcAft>
                <a:spcPts val="0"/>
              </a:spcAft>
              <a:buClr>
                <a:schemeClr val="dk1"/>
              </a:buClr>
              <a:buSzPts val="1200"/>
              <a:buChar char="•"/>
            </a:pPr>
            <a:r>
              <a:rPr lang="en-GB" i="1" dirty="0"/>
              <a:t>In contexts where there are few options, it is important to build in a strong and reliable check-in strategy</a:t>
            </a:r>
            <a:endParaRPr dirty="0"/>
          </a:p>
          <a:p>
            <a:pPr marL="171450" lvl="0" indent="-95250" algn="l" rtl="0">
              <a:spcBef>
                <a:spcPts val="0"/>
              </a:spcBef>
              <a:spcAft>
                <a:spcPts val="0"/>
              </a:spcAft>
              <a:buClr>
                <a:schemeClr val="dk1"/>
              </a:buClr>
              <a:buSzPts val="1200"/>
              <a:buNone/>
            </a:pPr>
            <a:endParaRPr i="1" dirty="0"/>
          </a:p>
        </p:txBody>
      </p:sp>
      <p:sp>
        <p:nvSpPr>
          <p:cNvPr id="369" name="Google Shape;369;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We have now discussed:</a:t>
            </a:r>
            <a:endParaRPr dirty="0"/>
          </a:p>
          <a:p>
            <a:pPr marL="628650" lvl="1" indent="-171450" algn="l" rtl="0">
              <a:spcBef>
                <a:spcPts val="0"/>
              </a:spcBef>
              <a:spcAft>
                <a:spcPts val="0"/>
              </a:spcAft>
              <a:buClr>
                <a:schemeClr val="dk1"/>
              </a:buClr>
              <a:buSzPts val="1200"/>
              <a:buChar char="•"/>
            </a:pPr>
            <a:r>
              <a:rPr lang="en-GB" i="1" dirty="0"/>
              <a:t>The symptoms of depression </a:t>
            </a:r>
            <a:endParaRPr dirty="0"/>
          </a:p>
          <a:p>
            <a:pPr marL="628650" lvl="1" indent="-171450" algn="l" rtl="0">
              <a:spcBef>
                <a:spcPts val="0"/>
              </a:spcBef>
              <a:spcAft>
                <a:spcPts val="0"/>
              </a:spcAft>
              <a:buClr>
                <a:schemeClr val="dk1"/>
              </a:buClr>
              <a:buSzPts val="1200"/>
              <a:buChar char="•"/>
            </a:pPr>
            <a:r>
              <a:rPr lang="en-GB" i="1" dirty="0"/>
              <a:t>The role of the caseworker</a:t>
            </a:r>
            <a:endParaRPr dirty="0"/>
          </a:p>
          <a:p>
            <a:pPr marL="171450" lvl="0" indent="-171450" algn="l" rtl="0">
              <a:spcBef>
                <a:spcPts val="0"/>
              </a:spcBef>
              <a:spcAft>
                <a:spcPts val="0"/>
              </a:spcAft>
              <a:buClr>
                <a:schemeClr val="dk1"/>
              </a:buClr>
              <a:buSzPts val="1200"/>
              <a:buChar char="•"/>
            </a:pPr>
            <a:r>
              <a:rPr lang="en-GB" dirty="0"/>
              <a:t>Divide participants into pairs</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81: Communication with children who show symptoms of depression</a:t>
            </a:r>
            <a:endParaRPr dirty="0"/>
          </a:p>
          <a:p>
            <a:pPr marL="171450" lvl="0" indent="-171450" algn="l" rtl="0">
              <a:spcBef>
                <a:spcPts val="0"/>
              </a:spcBef>
              <a:spcAft>
                <a:spcPts val="0"/>
              </a:spcAft>
              <a:buClr>
                <a:schemeClr val="dk1"/>
              </a:buClr>
              <a:buSzPts val="1200"/>
              <a:buChar char="•"/>
            </a:pPr>
            <a:r>
              <a:rPr lang="en-GB" i="1" dirty="0"/>
              <a:t>With your partner, list some things you can say and some things you should avoid saying to children who struggle with depression</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PARTNER WORK (10 minutes)</a:t>
            </a:r>
            <a:endParaRPr dirty="0"/>
          </a:p>
          <a:p>
            <a:pPr marL="171450" lvl="0" indent="-171450" algn="l" rtl="0">
              <a:spcBef>
                <a:spcPts val="0"/>
              </a:spcBef>
              <a:spcAft>
                <a:spcPts val="0"/>
              </a:spcAft>
              <a:buClr>
                <a:schemeClr val="dk1"/>
              </a:buClr>
              <a:buSzPts val="1200"/>
              <a:buChar char="•"/>
            </a:pPr>
            <a:r>
              <a:rPr lang="en-GB" dirty="0"/>
              <a:t>Provie 10 minutes for participants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dirty="0"/>
              <a:t>Ask for volunteers to share their responses</a:t>
            </a:r>
            <a:endParaRPr dirty="0"/>
          </a:p>
          <a:p>
            <a:pPr marL="171450" lvl="0" indent="-171450" algn="l" rtl="0">
              <a:spcBef>
                <a:spcPts val="0"/>
              </a:spcBef>
              <a:spcAft>
                <a:spcPts val="0"/>
              </a:spcAft>
              <a:buClr>
                <a:schemeClr val="dk1"/>
              </a:buClr>
              <a:buSzPts val="1200"/>
              <a:buChar char="•"/>
            </a:pPr>
            <a:r>
              <a:rPr lang="en-GB" dirty="0"/>
              <a:t>Write down the responses on a flipchart</a:t>
            </a:r>
            <a:endParaRPr dirty="0"/>
          </a:p>
          <a:p>
            <a:pPr marL="171450" lvl="0" indent="-171450" algn="l" rtl="0">
              <a:spcBef>
                <a:spcPts val="0"/>
              </a:spcBef>
              <a:spcAft>
                <a:spcPts val="0"/>
              </a:spcAft>
              <a:buClr>
                <a:schemeClr val="dk1"/>
              </a:buClr>
              <a:buSzPts val="1200"/>
              <a:buChar char="•"/>
            </a:pPr>
            <a:r>
              <a:rPr lang="en-GB" dirty="0"/>
              <a:t>Review and complement with the information on the following slide</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p:txBody>
      </p:sp>
      <p:sp>
        <p:nvSpPr>
          <p:cNvPr id="387" name="Google Shape;387;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Guide the participants to </a:t>
            </a:r>
            <a:r>
              <a:rPr lang="en-GB" b="1" dirty="0"/>
              <a:t>Workbook page 20-30: Communication with children &amp; Mental health and psychosocial support skills</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b="1" dirty="0"/>
              <a:t>Do’s</a:t>
            </a:r>
            <a:endParaRPr b="1" dirty="0"/>
          </a:p>
          <a:p>
            <a:pPr marL="628650" lvl="1" indent="-171450" algn="l" rtl="0">
              <a:spcBef>
                <a:spcPts val="0"/>
              </a:spcBef>
              <a:spcAft>
                <a:spcPts val="0"/>
              </a:spcAft>
              <a:buClr>
                <a:schemeClr val="dk1"/>
              </a:buClr>
              <a:buSzPts val="1200"/>
              <a:buChar char="•"/>
            </a:pPr>
            <a:r>
              <a:rPr lang="en-GB" i="1" dirty="0"/>
              <a:t>Applying basic PSS skills we learned and practiced in Level 1 and Level 2 can already have a big impact.</a:t>
            </a:r>
            <a:endParaRPr dirty="0"/>
          </a:p>
          <a:p>
            <a:pPr marL="171450" lvl="0" indent="-171450" algn="l" rtl="0">
              <a:spcBef>
                <a:spcPts val="0"/>
              </a:spcBef>
              <a:spcAft>
                <a:spcPts val="0"/>
              </a:spcAft>
              <a:buClr>
                <a:schemeClr val="dk1"/>
              </a:buClr>
              <a:buSzPts val="1200"/>
              <a:buChar char="•"/>
            </a:pPr>
            <a:r>
              <a:rPr lang="en-GB" b="1" dirty="0"/>
              <a:t>Don’ts</a:t>
            </a:r>
            <a:endParaRPr dirty="0"/>
          </a:p>
          <a:p>
            <a:pPr marL="628650" lvl="1" indent="-171450" algn="l" rtl="0">
              <a:spcBef>
                <a:spcPts val="0"/>
              </a:spcBef>
              <a:spcAft>
                <a:spcPts val="0"/>
              </a:spcAft>
              <a:buClr>
                <a:schemeClr val="dk1"/>
              </a:buClr>
              <a:buSzPts val="1200"/>
              <a:buChar char="•"/>
            </a:pPr>
            <a:r>
              <a:rPr lang="en-GB" i="1" dirty="0"/>
              <a:t>Don’t say “It is all in your head!”</a:t>
            </a:r>
            <a:endParaRPr dirty="0"/>
          </a:p>
          <a:p>
            <a:pPr marL="1085850" lvl="2" indent="-171450" algn="l" rtl="0">
              <a:spcBef>
                <a:spcPts val="0"/>
              </a:spcBef>
              <a:spcAft>
                <a:spcPts val="0"/>
              </a:spcAft>
              <a:buClr>
                <a:schemeClr val="dk1"/>
              </a:buClr>
              <a:buSzPts val="1200"/>
              <a:buChar char="•"/>
            </a:pPr>
            <a:r>
              <a:rPr lang="en-GB" i="1" dirty="0"/>
              <a:t>It might be true, but it’s not helpful to say this. </a:t>
            </a:r>
            <a:endParaRPr dirty="0"/>
          </a:p>
          <a:p>
            <a:pPr marL="628650" lvl="1" indent="-171450" algn="l" rtl="0">
              <a:spcBef>
                <a:spcPts val="0"/>
              </a:spcBef>
              <a:spcAft>
                <a:spcPts val="0"/>
              </a:spcAft>
              <a:buClr>
                <a:schemeClr val="dk1"/>
              </a:buClr>
              <a:buSzPts val="1200"/>
              <a:buChar char="•"/>
            </a:pPr>
            <a:r>
              <a:rPr lang="en-GB" i="1" dirty="0"/>
              <a:t>Don’t say “Be strong!” </a:t>
            </a:r>
            <a:endParaRPr dirty="0"/>
          </a:p>
          <a:p>
            <a:pPr marL="1085850" lvl="2" indent="-171450" algn="l" rtl="0">
              <a:spcBef>
                <a:spcPts val="0"/>
              </a:spcBef>
              <a:spcAft>
                <a:spcPts val="0"/>
              </a:spcAft>
              <a:buClr>
                <a:schemeClr val="dk1"/>
              </a:buClr>
              <a:buSzPts val="1200"/>
              <a:buChar char="•"/>
            </a:pPr>
            <a:r>
              <a:rPr lang="en-GB" i="1" dirty="0"/>
              <a:t>The child might be trying their best to be strong, but they are in so deep that they can’t get out or get rid of the black dog by themselves. </a:t>
            </a:r>
            <a:endParaRPr dirty="0"/>
          </a:p>
          <a:p>
            <a:pPr marL="1085850" lvl="2" indent="-171450" algn="l" rtl="0">
              <a:spcBef>
                <a:spcPts val="0"/>
              </a:spcBef>
              <a:spcAft>
                <a:spcPts val="0"/>
              </a:spcAft>
              <a:buClr>
                <a:schemeClr val="dk1"/>
              </a:buClr>
              <a:buSzPts val="1200"/>
              <a:buChar char="•"/>
            </a:pPr>
            <a:r>
              <a:rPr lang="en-GB" i="1" dirty="0"/>
              <a:t>Depression is an illness, not a sign of weakness</a:t>
            </a:r>
            <a:endParaRPr dirty="0"/>
          </a:p>
          <a:p>
            <a:pPr marL="628650" lvl="1" indent="-171450" algn="l" rtl="0">
              <a:spcBef>
                <a:spcPts val="0"/>
              </a:spcBef>
              <a:spcAft>
                <a:spcPts val="0"/>
              </a:spcAft>
              <a:buClr>
                <a:schemeClr val="dk1"/>
              </a:buClr>
              <a:buSzPts val="1200"/>
              <a:buChar char="•"/>
            </a:pPr>
            <a:r>
              <a:rPr lang="en-GB" i="1" dirty="0"/>
              <a:t>Don’t give unfounded advice or orders </a:t>
            </a:r>
            <a:endParaRPr dirty="0"/>
          </a:p>
          <a:p>
            <a:pPr marL="1085850" lvl="2" indent="-171450" algn="l" rtl="0">
              <a:spcBef>
                <a:spcPts val="0"/>
              </a:spcBef>
              <a:spcAft>
                <a:spcPts val="0"/>
              </a:spcAft>
              <a:buClr>
                <a:schemeClr val="dk1"/>
              </a:buClr>
              <a:buSzPts val="1200"/>
              <a:buChar char="•"/>
            </a:pPr>
            <a:r>
              <a:rPr lang="en-GB" i="1" dirty="0"/>
              <a:t>E.g. “You should go out more and then you will automatically feel better…”</a:t>
            </a:r>
            <a:endParaRPr dirty="0"/>
          </a:p>
          <a:p>
            <a:pPr marL="628650" lvl="1" indent="-171450" algn="l" rtl="0">
              <a:spcBef>
                <a:spcPts val="0"/>
              </a:spcBef>
              <a:spcAft>
                <a:spcPts val="0"/>
              </a:spcAft>
              <a:buClr>
                <a:schemeClr val="dk1"/>
              </a:buClr>
              <a:buSzPts val="1200"/>
              <a:buChar char="•"/>
            </a:pPr>
            <a:r>
              <a:rPr lang="en-GB" i="1" dirty="0"/>
              <a:t>Don’t try to cheer them up by forcing them to do ‘fun’ activities or to participate in outings or events</a:t>
            </a:r>
            <a:endParaRPr dirty="0"/>
          </a:p>
          <a:p>
            <a:pPr marL="1085850" lvl="2" indent="-171450" algn="l" rtl="0">
              <a:spcBef>
                <a:spcPts val="0"/>
              </a:spcBef>
              <a:spcAft>
                <a:spcPts val="0"/>
              </a:spcAft>
              <a:buClr>
                <a:schemeClr val="dk1"/>
              </a:buClr>
              <a:buSzPts val="1200"/>
              <a:buChar char="•"/>
            </a:pPr>
            <a:r>
              <a:rPr lang="en-GB" i="1" dirty="0"/>
              <a:t>E.g. forcing them to participate in a group activities that requires high energy. </a:t>
            </a:r>
            <a:endParaRPr dirty="0"/>
          </a:p>
          <a:p>
            <a:pPr marL="1085850" lvl="2" indent="-171450" algn="l" rtl="0">
              <a:spcBef>
                <a:spcPts val="0"/>
              </a:spcBef>
              <a:spcAft>
                <a:spcPts val="0"/>
              </a:spcAft>
              <a:buClr>
                <a:schemeClr val="dk1"/>
              </a:buClr>
              <a:buSzPts val="1200"/>
              <a:buChar char="•"/>
            </a:pPr>
            <a:r>
              <a:rPr lang="en-GB" i="1" dirty="0"/>
              <a:t>They might feel forced to appear happy and grateful, but might feel even worse and guilty. </a:t>
            </a:r>
            <a:endParaRPr dirty="0"/>
          </a:p>
          <a:p>
            <a:pPr marL="628650" lvl="1" indent="-171450" algn="l" rtl="0">
              <a:spcBef>
                <a:spcPts val="0"/>
              </a:spcBef>
              <a:spcAft>
                <a:spcPts val="0"/>
              </a:spcAft>
              <a:buClr>
                <a:schemeClr val="dk1"/>
              </a:buClr>
              <a:buSzPts val="1200"/>
              <a:buChar char="•"/>
            </a:pPr>
            <a:r>
              <a:rPr lang="en-GB" i="1" dirty="0"/>
              <a:t>Don’t point out that there are children whose situation is worse</a:t>
            </a:r>
            <a:endParaRPr dirty="0"/>
          </a:p>
          <a:p>
            <a:pPr marL="1085850" lvl="2" indent="-171450" algn="l" rtl="0">
              <a:spcBef>
                <a:spcPts val="0"/>
              </a:spcBef>
              <a:spcAft>
                <a:spcPts val="0"/>
              </a:spcAft>
              <a:buClr>
                <a:schemeClr val="dk1"/>
              </a:buClr>
              <a:buSzPts val="1200"/>
              <a:buChar char="•"/>
            </a:pPr>
            <a:r>
              <a:rPr lang="en-GB" i="1" dirty="0"/>
              <a:t>This can make them feel worse and more guilt.</a:t>
            </a:r>
            <a:endParaRPr dirty="0"/>
          </a:p>
          <a:p>
            <a:pPr marL="171450" lvl="0" indent="-171450" algn="l" rtl="0">
              <a:spcBef>
                <a:spcPts val="0"/>
              </a:spcBef>
              <a:spcAft>
                <a:spcPts val="0"/>
              </a:spcAft>
              <a:buClr>
                <a:schemeClr val="dk1"/>
              </a:buClr>
              <a:buSzPts val="1200"/>
              <a:buChar char="•"/>
            </a:pPr>
            <a:r>
              <a:rPr lang="en-GB" i="1" dirty="0"/>
              <a:t>These do’s and don’ts will apply to you, but can also be shared with parents and caregivers of children that struggle with depression.</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Font typeface="Calibri"/>
              <a:buNone/>
            </a:pPr>
            <a:endParaRPr dirty="0"/>
          </a:p>
        </p:txBody>
      </p:sp>
      <p:sp>
        <p:nvSpPr>
          <p:cNvPr id="414" name="Google Shape;414;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Some focused, non-specialized MHPSS activities could be supportive for children showing signs of depression</a:t>
            </a:r>
            <a:endParaRPr dirty="0"/>
          </a:p>
          <a:p>
            <a:pPr marL="171450" lvl="0" indent="-171450" algn="l" rtl="0">
              <a:spcBef>
                <a:spcPts val="0"/>
              </a:spcBef>
              <a:spcAft>
                <a:spcPts val="0"/>
              </a:spcAft>
              <a:buClr>
                <a:schemeClr val="dk1"/>
              </a:buClr>
              <a:buSzPts val="1200"/>
              <a:buChar char="•"/>
            </a:pPr>
            <a:r>
              <a:rPr lang="en-GB" dirty="0"/>
              <a:t>Present the slide </a:t>
            </a:r>
            <a:endParaRPr dirty="0"/>
          </a:p>
          <a:p>
            <a:pPr marL="171450" lvl="0" indent="-171450" algn="l" rtl="0">
              <a:spcBef>
                <a:spcPts val="0"/>
              </a:spcBef>
              <a:spcAft>
                <a:spcPts val="0"/>
              </a:spcAft>
              <a:buClr>
                <a:schemeClr val="dk1"/>
              </a:buClr>
              <a:buSzPts val="1200"/>
              <a:buChar char="•"/>
            </a:pPr>
            <a:r>
              <a:rPr lang="en-GB" i="1" dirty="0"/>
              <a:t>In the next two modules, we will explore activities that you can implement as a caseworker.</a:t>
            </a:r>
            <a:endParaRPr dirty="0"/>
          </a:p>
        </p:txBody>
      </p:sp>
      <p:sp>
        <p:nvSpPr>
          <p:cNvPr id="433" name="Google Shape;433;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a:t>
            </a:r>
            <a:endParaRPr i="1" dirty="0"/>
          </a:p>
        </p:txBody>
      </p:sp>
      <p:sp>
        <p:nvSpPr>
          <p:cNvPr id="455" name="Google Shape;455;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DURATION: 0h30</a:t>
            </a:r>
            <a:endParaRPr/>
          </a:p>
        </p:txBody>
      </p:sp>
      <p:sp>
        <p:nvSpPr>
          <p:cNvPr id="104" name="Google Shape;104;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SESSION 3 DURATION: 2h</a:t>
            </a:r>
            <a:endParaRPr b="1" i="1" dirty="0"/>
          </a:p>
          <a:p>
            <a:pPr marL="0" lvl="0" indent="0" algn="l" rtl="0">
              <a:spcBef>
                <a:spcPts val="0"/>
              </a:spcBef>
              <a:spcAft>
                <a:spcPts val="0"/>
              </a:spcAft>
              <a:buClr>
                <a:schemeClr val="dk1"/>
              </a:buClr>
              <a:buSzPts val="1200"/>
              <a:buNone/>
            </a:pPr>
            <a:r>
              <a:rPr lang="en-GB" b="1" i="1" dirty="0"/>
              <a:t>_____________________________________________________________________________</a:t>
            </a:r>
            <a:endParaRPr dirty="0"/>
          </a:p>
          <a:p>
            <a:pPr marL="0" lvl="0" indent="0" algn="l" rtl="0">
              <a:spcBef>
                <a:spcPts val="0"/>
              </a:spcBef>
              <a:spcAft>
                <a:spcPts val="0"/>
              </a:spcAft>
              <a:buClr>
                <a:schemeClr val="dk1"/>
              </a:buClr>
              <a:buSzPts val="1200"/>
              <a:buNone/>
            </a:pPr>
            <a:endParaRPr b="1" i="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In this session, we will:</a:t>
            </a:r>
            <a:endParaRPr dirty="0"/>
          </a:p>
          <a:p>
            <a:pPr marL="628650" lvl="1" indent="-171450" algn="l" rtl="0">
              <a:spcBef>
                <a:spcPts val="0"/>
              </a:spcBef>
              <a:spcAft>
                <a:spcPts val="0"/>
              </a:spcAft>
              <a:buClr>
                <a:schemeClr val="dk1"/>
              </a:buClr>
              <a:buSzPts val="1200"/>
              <a:buChar char="•"/>
            </a:pPr>
            <a:r>
              <a:rPr lang="en-GB" i="1" dirty="0"/>
              <a:t>Further explore psychosocial support in emergencies</a:t>
            </a:r>
            <a:endParaRPr dirty="0"/>
          </a:p>
          <a:p>
            <a:pPr marL="628650" lvl="1" indent="-171450" algn="l" rtl="0">
              <a:spcBef>
                <a:spcPts val="0"/>
              </a:spcBef>
              <a:spcAft>
                <a:spcPts val="0"/>
              </a:spcAft>
              <a:buClr>
                <a:schemeClr val="dk1"/>
              </a:buClr>
              <a:buSzPts val="1200"/>
              <a:buChar char="•"/>
            </a:pPr>
            <a:r>
              <a:rPr lang="en-GB" i="1" dirty="0"/>
              <a:t>Look at the role of the caseworker</a:t>
            </a:r>
            <a:endParaRPr dirty="0"/>
          </a:p>
        </p:txBody>
      </p:sp>
      <p:sp>
        <p:nvSpPr>
          <p:cNvPr id="467" name="Google Shape;467;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a:t>
            </a:r>
            <a:r>
              <a:rPr lang="en-GB" b="1"/>
              <a:t>Workbook page 82: Self-harm and suicide explained</a:t>
            </a:r>
            <a:endParaRPr/>
          </a:p>
          <a:p>
            <a:pPr marL="171450" lvl="0" indent="-171450" algn="l" rtl="0">
              <a:spcBef>
                <a:spcPts val="0"/>
              </a:spcBef>
              <a:spcAft>
                <a:spcPts val="0"/>
              </a:spcAft>
              <a:buClr>
                <a:schemeClr val="dk1"/>
              </a:buClr>
              <a:buSzPts val="1200"/>
              <a:buChar char="•"/>
            </a:pPr>
            <a:r>
              <a:rPr lang="en-GB" i="1"/>
              <a:t>In your workbook:</a:t>
            </a:r>
            <a:endParaRPr/>
          </a:p>
          <a:p>
            <a:pPr marL="628650" lvl="1" indent="-171450" algn="l" rtl="0">
              <a:spcBef>
                <a:spcPts val="0"/>
              </a:spcBef>
              <a:spcAft>
                <a:spcPts val="0"/>
              </a:spcAft>
              <a:buClr>
                <a:schemeClr val="dk1"/>
              </a:buClr>
              <a:buSzPts val="1200"/>
              <a:buChar char="•"/>
            </a:pPr>
            <a:r>
              <a:rPr lang="en-GB" i="1"/>
              <a:t>Read the explanations of the different terms. </a:t>
            </a:r>
            <a:endParaRPr/>
          </a:p>
          <a:p>
            <a:pPr marL="628650" lvl="1" indent="-171450" algn="l" rtl="0">
              <a:spcBef>
                <a:spcPts val="0"/>
              </a:spcBef>
              <a:spcAft>
                <a:spcPts val="0"/>
              </a:spcAft>
              <a:buClr>
                <a:schemeClr val="dk1"/>
              </a:buClr>
              <a:buSzPts val="1200"/>
              <a:buChar char="•"/>
            </a:pPr>
            <a:r>
              <a:rPr lang="en-GB" i="1"/>
              <a:t>Draw a line from the key term to the right explanation.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INDIVIDUAL WORK (5 minutes)</a:t>
            </a:r>
            <a:endParaRPr/>
          </a:p>
          <a:p>
            <a:pPr marL="171450" lvl="0" indent="-171450" algn="l" rtl="0">
              <a:spcBef>
                <a:spcPts val="0"/>
              </a:spcBef>
              <a:spcAft>
                <a:spcPts val="0"/>
              </a:spcAft>
              <a:buClr>
                <a:schemeClr val="dk1"/>
              </a:buClr>
              <a:buSzPts val="1200"/>
              <a:buChar char="•"/>
            </a:pPr>
            <a:r>
              <a:rPr lang="en-GB"/>
              <a:t>Provide 5 minutes for participants to complete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For each term</a:t>
            </a:r>
            <a:endParaRPr/>
          </a:p>
          <a:p>
            <a:pPr marL="628650" lvl="1" indent="-171450" algn="l" rtl="0">
              <a:spcBef>
                <a:spcPts val="0"/>
              </a:spcBef>
              <a:spcAft>
                <a:spcPts val="0"/>
              </a:spcAft>
              <a:buClr>
                <a:schemeClr val="dk1"/>
              </a:buClr>
              <a:buSzPts val="1200"/>
              <a:buChar char="•"/>
            </a:pPr>
            <a:r>
              <a:rPr lang="en-GB"/>
              <a:t>Ask a volunteers to read the explanation they matched to the term</a:t>
            </a:r>
            <a:endParaRPr/>
          </a:p>
          <a:p>
            <a:pPr marL="628650" lvl="1" indent="-171450" algn="l" rtl="0">
              <a:spcBef>
                <a:spcPts val="0"/>
              </a:spcBef>
              <a:spcAft>
                <a:spcPts val="0"/>
              </a:spcAft>
              <a:buClr>
                <a:schemeClr val="dk1"/>
              </a:buClr>
              <a:buSzPts val="1200"/>
              <a:buChar char="•"/>
            </a:pPr>
            <a:r>
              <a:rPr lang="en-GB"/>
              <a:t>Check if the group of participants agrees with the selected explanation</a:t>
            </a:r>
            <a:endParaRPr/>
          </a:p>
          <a:p>
            <a:pPr marL="628650" lvl="1" indent="-171450" algn="l" rtl="0">
              <a:spcBef>
                <a:spcPts val="0"/>
              </a:spcBef>
              <a:spcAft>
                <a:spcPts val="0"/>
              </a:spcAft>
              <a:buClr>
                <a:schemeClr val="dk1"/>
              </a:buClr>
              <a:buSzPts val="1200"/>
              <a:buChar char="•"/>
            </a:pPr>
            <a:r>
              <a:rPr lang="en-GB"/>
              <a:t>Correct if needed using the answers below</a:t>
            </a:r>
            <a:endParaRPr/>
          </a:p>
          <a:p>
            <a:pPr marL="171450" lvl="0" indent="-171450" algn="l" rtl="0">
              <a:spcBef>
                <a:spcPts val="0"/>
              </a:spcBef>
              <a:spcAft>
                <a:spcPts val="0"/>
              </a:spcAft>
              <a:buClr>
                <a:schemeClr val="dk1"/>
              </a:buClr>
              <a:buSzPts val="1200"/>
              <a:buChar char="•"/>
            </a:pPr>
            <a:r>
              <a:rPr lang="en-GB" i="1"/>
              <a:t>Individuals who are suicidal or self-harming may present themselves in very different ways.</a:t>
            </a:r>
            <a:endParaRPr/>
          </a:p>
          <a:p>
            <a:pPr marL="628650" lvl="1" indent="-171450" algn="l" rtl="0">
              <a:spcBef>
                <a:spcPts val="0"/>
              </a:spcBef>
              <a:spcAft>
                <a:spcPts val="0"/>
              </a:spcAft>
              <a:buClr>
                <a:schemeClr val="dk1"/>
              </a:buClr>
              <a:buSzPts val="1200"/>
              <a:buChar char="•"/>
            </a:pPr>
            <a:r>
              <a:rPr lang="en-GB" i="1"/>
              <a:t>This could include: Visible distress, apathy, calmness, depression, anxiousness, addiction to alcohol or drug use, erratic behavior or anger</a:t>
            </a:r>
            <a:endParaRPr/>
          </a:p>
          <a:p>
            <a:pPr marL="628650" lvl="1" indent="-171450" algn="l" rtl="0">
              <a:spcBef>
                <a:spcPts val="0"/>
              </a:spcBef>
              <a:spcAft>
                <a:spcPts val="0"/>
              </a:spcAft>
              <a:buClr>
                <a:schemeClr val="dk1"/>
              </a:buClr>
              <a:buSzPts val="1200"/>
              <a:buChar char="•"/>
            </a:pPr>
            <a:r>
              <a:rPr lang="en-GB" i="1"/>
              <a:t>One person may never mention their intent to harm themselves and may appear calm, despite how they are feeling inside, while another person may shout about wanting to kill themselves.</a:t>
            </a:r>
            <a:endParaRPr/>
          </a:p>
          <a:p>
            <a:pPr marL="171450" lvl="0" indent="-171450" algn="l" rtl="0">
              <a:spcBef>
                <a:spcPts val="0"/>
              </a:spcBef>
              <a:spcAft>
                <a:spcPts val="0"/>
              </a:spcAft>
              <a:buClr>
                <a:schemeClr val="dk1"/>
              </a:buClr>
              <a:buSzPts val="1200"/>
              <a:buChar char="•"/>
            </a:pPr>
            <a:r>
              <a:rPr lang="en-GB" i="1"/>
              <a:t>Does anyone have any questions or need further clarifications?</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ANSWERS</a:t>
            </a:r>
            <a:endParaRPr/>
          </a:p>
          <a:p>
            <a:pPr marL="171450" lvl="0" indent="-171450" algn="l" rtl="0">
              <a:spcBef>
                <a:spcPts val="0"/>
              </a:spcBef>
              <a:spcAft>
                <a:spcPts val="0"/>
              </a:spcAft>
              <a:buClr>
                <a:schemeClr val="dk1"/>
              </a:buClr>
              <a:buSzPts val="1200"/>
              <a:buChar char="•"/>
            </a:pPr>
            <a:r>
              <a:rPr lang="en-GB" b="1"/>
              <a:t>Suicide: </a:t>
            </a:r>
            <a:r>
              <a:rPr lang="en-GB"/>
              <a:t>The deliberate act of killing oneself…</a:t>
            </a:r>
            <a:endParaRPr/>
          </a:p>
          <a:p>
            <a:pPr marL="171450" lvl="0" indent="-171450" algn="l" rtl="0">
              <a:spcBef>
                <a:spcPts val="0"/>
              </a:spcBef>
              <a:spcAft>
                <a:spcPts val="0"/>
              </a:spcAft>
              <a:buClr>
                <a:schemeClr val="dk1"/>
              </a:buClr>
              <a:buSzPts val="1200"/>
              <a:buChar char="•"/>
            </a:pPr>
            <a:r>
              <a:rPr lang="en-GB" b="1"/>
              <a:t>Suicidal ideation: </a:t>
            </a:r>
            <a:r>
              <a:rPr lang="en-GB"/>
              <a:t>Thoughts about or a preoccupation with killing oneself, often due to hopelessness...</a:t>
            </a:r>
            <a:endParaRPr/>
          </a:p>
          <a:p>
            <a:pPr marL="171450" lvl="0" indent="-171450" algn="l" rtl="0">
              <a:spcBef>
                <a:spcPts val="0"/>
              </a:spcBef>
              <a:spcAft>
                <a:spcPts val="0"/>
              </a:spcAft>
              <a:buClr>
                <a:schemeClr val="dk1"/>
              </a:buClr>
              <a:buSzPts val="1200"/>
              <a:buChar char="•"/>
            </a:pPr>
            <a:r>
              <a:rPr lang="en-GB" b="1"/>
              <a:t>Suicide attempt: </a:t>
            </a:r>
            <a:r>
              <a:rPr lang="en-GB"/>
              <a:t>A deliberate but unsuccessful attempt to take one’s own life.    </a:t>
            </a:r>
            <a:endParaRPr/>
          </a:p>
          <a:p>
            <a:pPr marL="171450" lvl="0" indent="-171450" algn="l" rtl="0">
              <a:spcBef>
                <a:spcPts val="0"/>
              </a:spcBef>
              <a:spcAft>
                <a:spcPts val="0"/>
              </a:spcAft>
              <a:buClr>
                <a:schemeClr val="dk1"/>
              </a:buClr>
              <a:buSzPts val="1200"/>
              <a:buChar char="•"/>
            </a:pPr>
            <a:r>
              <a:rPr lang="en-GB" b="1"/>
              <a:t>Self-harm: </a:t>
            </a:r>
            <a:r>
              <a:rPr lang="en-GB"/>
              <a:t>Self-harm is when somebody intentionally damages or injures their body…</a:t>
            </a:r>
            <a:endParaRPr/>
          </a:p>
        </p:txBody>
      </p:sp>
      <p:sp>
        <p:nvSpPr>
          <p:cNvPr id="474" name="Google Shape;474;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475" name="Google Shape;475;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p>
          <a:p>
            <a:pPr marL="171450" lvl="0" indent="-171450" algn="l" rtl="0">
              <a:spcBef>
                <a:spcPts val="0"/>
              </a:spcBef>
              <a:spcAft>
                <a:spcPts val="0"/>
              </a:spcAft>
              <a:buClr>
                <a:schemeClr val="dk1"/>
              </a:buClr>
              <a:buSzPts val="1200"/>
            </a:pPr>
            <a:r>
              <a:rPr lang="en-GB" b="0" i="1" dirty="0"/>
              <a:t>Let’s look a third time to this slide on the impact of an adverse event.</a:t>
            </a:r>
          </a:p>
          <a:p>
            <a:pPr marL="171450" lvl="0" indent="-171450" algn="l" rtl="0">
              <a:spcBef>
                <a:spcPts val="0"/>
              </a:spcBef>
              <a:spcAft>
                <a:spcPts val="0"/>
              </a:spcAft>
              <a:buClr>
                <a:schemeClr val="dk1"/>
              </a:buClr>
              <a:buSzPts val="1200"/>
            </a:pPr>
            <a:r>
              <a:rPr lang="en-GB" b="0" i="1" dirty="0"/>
              <a:t>As we learned in Level 1, each child lives and develops within their own environment, containing both protective factors and risk factors. </a:t>
            </a:r>
          </a:p>
          <a:p>
            <a:pPr marL="171450" lvl="0" indent="-171450" algn="l" rtl="0">
              <a:spcBef>
                <a:spcPts val="0"/>
              </a:spcBef>
              <a:spcAft>
                <a:spcPts val="0"/>
              </a:spcAft>
              <a:buClr>
                <a:schemeClr val="dk1"/>
              </a:buClr>
              <a:buSzPts val="1200"/>
            </a:pPr>
            <a:r>
              <a:rPr lang="en-GB" b="0" i="0" dirty="0"/>
              <a:t>Present the slide</a:t>
            </a:r>
          </a:p>
          <a:p>
            <a:pPr marL="171450" lvl="0" indent="-171450" algn="l" rtl="0">
              <a:spcBef>
                <a:spcPts val="0"/>
              </a:spcBef>
              <a:spcAft>
                <a:spcPts val="0"/>
              </a:spcAft>
              <a:buClr>
                <a:schemeClr val="dk1"/>
              </a:buClr>
              <a:buSzPts val="1200"/>
            </a:pPr>
            <a:r>
              <a:rPr lang="en-GB" b="0" i="1" dirty="0"/>
              <a:t>For example, a child that grew up in a stable environment, with care and support from loving parents might </a:t>
            </a:r>
            <a:r>
              <a:rPr lang="en-GB" b="0" i="1" u="sng" dirty="0"/>
              <a:t>experience</a:t>
            </a:r>
            <a:r>
              <a:rPr lang="en-GB" b="0" i="1" dirty="0"/>
              <a:t> a crisis </a:t>
            </a:r>
            <a:r>
              <a:rPr lang="en-GB" b="0" i="1" u="sng" dirty="0"/>
              <a:t>event,</a:t>
            </a:r>
            <a:r>
              <a:rPr lang="en-GB" b="0" i="1" dirty="0"/>
              <a:t> for example a natural disaster like an earthquake, differently than a child who grew up in residential care, not having the necessary care and support and not being able to learn certain coping skills. The </a:t>
            </a:r>
            <a:r>
              <a:rPr lang="en-GB" b="0" i="1" u="sng" dirty="0"/>
              <a:t>experience</a:t>
            </a:r>
            <a:r>
              <a:rPr lang="en-GB" b="0" i="1" dirty="0"/>
              <a:t> and the </a:t>
            </a:r>
            <a:r>
              <a:rPr lang="en-GB" b="0" i="1" u="sng" dirty="0"/>
              <a:t>effect</a:t>
            </a:r>
            <a:r>
              <a:rPr lang="en-GB" b="0" i="1" dirty="0"/>
              <a:t> of the same event on both children might be different.</a:t>
            </a:r>
            <a:endParaRPr b="0" i="1" dirty="0"/>
          </a:p>
        </p:txBody>
      </p:sp>
      <p:sp>
        <p:nvSpPr>
          <p:cNvPr id="358" name="Google Shape;358;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While keeping the previous slide on the experience and effect of an adverse event in mind, noting that each child is different, we list a common vulnerabilities for the risk of self-harm or suicide. </a:t>
            </a:r>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Children experiencing violence and abuse are more vulnerable and at higher risk, including those experiencing:</a:t>
            </a:r>
            <a:endParaRPr dirty="0"/>
          </a:p>
          <a:p>
            <a:pPr marL="628650" lvl="1" indent="-171450" algn="l" rtl="0">
              <a:spcBef>
                <a:spcPts val="0"/>
              </a:spcBef>
              <a:spcAft>
                <a:spcPts val="0"/>
              </a:spcAft>
              <a:buClr>
                <a:schemeClr val="dk1"/>
              </a:buClr>
              <a:buSzPts val="1200"/>
              <a:buChar char="•"/>
            </a:pPr>
            <a:r>
              <a:rPr lang="en-GB" i="1" dirty="0"/>
              <a:t>Physical abuse (e.g. repeated beating)</a:t>
            </a:r>
            <a:endParaRPr dirty="0"/>
          </a:p>
          <a:p>
            <a:pPr marL="628650" lvl="1" indent="-171450" algn="l" rtl="0">
              <a:spcBef>
                <a:spcPts val="0"/>
              </a:spcBef>
              <a:spcAft>
                <a:spcPts val="0"/>
              </a:spcAft>
              <a:buClr>
                <a:schemeClr val="dk1"/>
              </a:buClr>
              <a:buSzPts val="1200"/>
              <a:buChar char="•"/>
            </a:pPr>
            <a:r>
              <a:rPr lang="en-GB" i="1" dirty="0"/>
              <a:t>Sexual abuse (e.g. incest) </a:t>
            </a:r>
            <a:endParaRPr dirty="0"/>
          </a:p>
          <a:p>
            <a:pPr marL="628650" lvl="1" indent="-171450" algn="l" rtl="0">
              <a:spcBef>
                <a:spcPts val="0"/>
              </a:spcBef>
              <a:spcAft>
                <a:spcPts val="0"/>
              </a:spcAft>
              <a:buClr>
                <a:schemeClr val="dk1"/>
              </a:buClr>
              <a:buSzPts val="1200"/>
              <a:buChar char="•"/>
            </a:pPr>
            <a:r>
              <a:rPr lang="en-GB" i="1" dirty="0"/>
              <a:t>Emotional abuse (e.g. bullying)</a:t>
            </a:r>
            <a:endParaRPr i="1" dirty="0"/>
          </a:p>
        </p:txBody>
      </p:sp>
      <p:sp>
        <p:nvSpPr>
          <p:cNvPr id="502" name="Google Shape;502;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p>
          <a:p>
            <a:pPr marL="171450" marR="0" lvl="0" indent="-171450" algn="l" defTabSz="914400" rtl="0" eaLnBrk="1" fontAlgn="auto" latinLnBrk="0" hangingPunct="1">
              <a:lnSpc>
                <a:spcPct val="100000"/>
              </a:lnSpc>
              <a:spcBef>
                <a:spcPts val="0"/>
              </a:spcBef>
              <a:spcAft>
                <a:spcPts val="0"/>
              </a:spcAft>
              <a:buClr>
                <a:schemeClr val="dk1"/>
              </a:buClr>
              <a:buSzPts val="1200"/>
              <a:tabLst/>
              <a:defRPr/>
            </a:pPr>
            <a:r>
              <a:rPr lang="en-GB" i="1" dirty="0"/>
              <a:t>While keeping the previous slide on the experience and effect of an adverse event in mind, noting that each child is different, we list a common risk factors that increase the risk of self-harm or suicide. </a:t>
            </a:r>
          </a:p>
          <a:p>
            <a:pPr marL="171450" lvl="0" indent="-171450" algn="l" rtl="0">
              <a:spcBef>
                <a:spcPts val="0"/>
              </a:spcBef>
              <a:spcAft>
                <a:spcPts val="0"/>
              </a:spcAft>
              <a:buClr>
                <a:schemeClr val="dk1"/>
              </a:buClr>
              <a:buSzPts val="1200"/>
              <a:buChar char="•"/>
            </a:pPr>
            <a:r>
              <a:rPr lang="en-GB" b="0" i="0" dirty="0"/>
              <a:t>Remind the participants of the risk analysis model used in Level 1 and Level 2</a:t>
            </a:r>
            <a:endParaRPr dirty="0"/>
          </a:p>
          <a:p>
            <a:pPr marL="171450" lvl="0" indent="-171450" algn="l" rtl="0">
              <a:spcBef>
                <a:spcPts val="0"/>
              </a:spcBef>
              <a:spcAft>
                <a:spcPts val="0"/>
              </a:spcAft>
              <a:buClr>
                <a:schemeClr val="dk1"/>
              </a:buClr>
              <a:buSzPts val="1200"/>
              <a:buChar char="•"/>
            </a:pPr>
            <a:r>
              <a:rPr lang="en-GB" b="0" i="0" dirty="0"/>
              <a:t>Guide participants to </a:t>
            </a:r>
            <a:r>
              <a:rPr lang="en-GB" b="1" i="0" dirty="0"/>
              <a:t>Workbook page 34: Child protection risk analysis </a:t>
            </a:r>
          </a:p>
          <a:p>
            <a:pPr marL="171450" lvl="0" indent="-171450" algn="l" rtl="0">
              <a:spcBef>
                <a:spcPts val="0"/>
              </a:spcBef>
              <a:spcAft>
                <a:spcPts val="0"/>
              </a:spcAft>
              <a:buClr>
                <a:schemeClr val="dk1"/>
              </a:buClr>
              <a:buSzPts val="1200"/>
              <a:buChar char="•"/>
            </a:pPr>
            <a:r>
              <a:rPr lang="en-GB" b="1" i="0" dirty="0"/>
              <a:t>As we learned in Module 1, </a:t>
            </a:r>
            <a:endParaRPr dirty="0"/>
          </a:p>
          <a:p>
            <a:pPr marL="171450" lvl="0" indent="-171450" algn="l" rtl="0">
              <a:spcBef>
                <a:spcPts val="0"/>
              </a:spcBef>
              <a:spcAft>
                <a:spcPts val="0"/>
              </a:spcAft>
              <a:buClr>
                <a:schemeClr val="dk1"/>
              </a:buClr>
              <a:buSzPts val="1200"/>
              <a:buChar char="•"/>
            </a:pPr>
            <a:r>
              <a:rPr lang="en-GB" b="0" i="1" dirty="0"/>
              <a:t>This a non-exhaustive list of risk factors. </a:t>
            </a:r>
            <a:r>
              <a:rPr lang="en-GB" i="1" dirty="0"/>
              <a:t>M</a:t>
            </a:r>
            <a:r>
              <a:rPr lang="en-GB" b="0" i="1" dirty="0"/>
              <a:t>ore can be added on the list!</a:t>
            </a:r>
            <a:endParaRPr dirty="0"/>
          </a:p>
        </p:txBody>
      </p:sp>
      <p:sp>
        <p:nvSpPr>
          <p:cNvPr id="528" name="Google Shape;528;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Overall suicide risk in terms of severity can be rated on a 4-point scale, from non-existent to extreme suicide risk:</a:t>
            </a:r>
            <a:endParaRPr/>
          </a:p>
          <a:p>
            <a:pPr marL="628650" lvl="1" indent="-171450" algn="l" rtl="0">
              <a:spcBef>
                <a:spcPts val="0"/>
              </a:spcBef>
              <a:spcAft>
                <a:spcPts val="0"/>
              </a:spcAft>
              <a:buClr>
                <a:schemeClr val="dk1"/>
              </a:buClr>
              <a:buSzPts val="1200"/>
              <a:buChar char="•"/>
            </a:pPr>
            <a:r>
              <a:rPr lang="en-GB" b="1" i="1"/>
              <a:t>No risk</a:t>
            </a:r>
            <a:r>
              <a:rPr lang="en-GB" i="1"/>
              <a:t> - A child or caregiver/parent who has no current suicidal thoughts or plan or recent attempt</a:t>
            </a:r>
            <a:endParaRPr/>
          </a:p>
          <a:p>
            <a:pPr marL="628650" lvl="1" indent="-171450" algn="l" rtl="0">
              <a:spcBef>
                <a:spcPts val="0"/>
              </a:spcBef>
              <a:spcAft>
                <a:spcPts val="0"/>
              </a:spcAft>
              <a:buClr>
                <a:schemeClr val="dk1"/>
              </a:buClr>
              <a:buSzPts val="1200"/>
              <a:buChar char="•"/>
            </a:pPr>
            <a:r>
              <a:rPr lang="en-GB" b="1" i="1"/>
              <a:t>Low risk </a:t>
            </a:r>
            <a:r>
              <a:rPr lang="en-GB" i="1"/>
              <a:t>- A child or caregiver/parent who has thoughts of ending their life, BUT do not want to act on these thoughts</a:t>
            </a:r>
            <a:endParaRPr/>
          </a:p>
          <a:p>
            <a:pPr marL="628650" lvl="1" indent="-171450" algn="l" rtl="0">
              <a:spcBef>
                <a:spcPts val="0"/>
              </a:spcBef>
              <a:spcAft>
                <a:spcPts val="0"/>
              </a:spcAft>
              <a:buClr>
                <a:schemeClr val="dk1"/>
              </a:buClr>
              <a:buSzPts val="1200"/>
              <a:buChar char="•"/>
            </a:pPr>
            <a:r>
              <a:rPr lang="en-GB" b="1" i="1"/>
              <a:t>Medium risk </a:t>
            </a:r>
            <a:r>
              <a:rPr lang="en-GB" i="1"/>
              <a:t>- A child or caregiver/ parent who has thoughts of ending their life, do not currently want to act on these thoughts, but have tried to end their life in the past</a:t>
            </a:r>
            <a:endParaRPr/>
          </a:p>
          <a:p>
            <a:pPr marL="628650" lvl="1" indent="-171450" algn="l" rtl="0">
              <a:spcBef>
                <a:spcPts val="0"/>
              </a:spcBef>
              <a:spcAft>
                <a:spcPts val="0"/>
              </a:spcAft>
              <a:buClr>
                <a:schemeClr val="dk1"/>
              </a:buClr>
              <a:buSzPts val="1200"/>
              <a:buChar char="•"/>
            </a:pPr>
            <a:r>
              <a:rPr lang="en-GB" b="1" i="1"/>
              <a:t>High risk </a:t>
            </a:r>
            <a:r>
              <a:rPr lang="en-GB" i="1"/>
              <a:t>- A child or caregiver/parent who is at immediate risk of suicide with suicidal thoughts, a plan or a recent attempt of hurting themselves, or both</a:t>
            </a:r>
            <a:endParaRPr/>
          </a:p>
        </p:txBody>
      </p:sp>
      <p:sp>
        <p:nvSpPr>
          <p:cNvPr id="542" name="Google Shape;542;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latin typeface="Calibri"/>
                <a:ea typeface="Calibri"/>
                <a:cs typeface="Calibri"/>
                <a:sym typeface="Calibri"/>
              </a:rPr>
              <a:t>ADAPT FOR CONTEXT</a:t>
            </a:r>
            <a:endParaRPr dirty="0"/>
          </a:p>
          <a:p>
            <a:pPr marL="171450" marR="0" lvl="0" indent="-171450" algn="l" rtl="0">
              <a:lnSpc>
                <a:spcPct val="100000"/>
              </a:lnSpc>
              <a:spcBef>
                <a:spcPts val="0"/>
              </a:spcBef>
              <a:spcAft>
                <a:spcPts val="0"/>
              </a:spcAft>
              <a:buClr>
                <a:schemeClr val="dk1"/>
              </a:buClr>
              <a:buSzPts val="1200"/>
              <a:buChar char="•"/>
            </a:pPr>
            <a:r>
              <a:rPr lang="en-GB" dirty="0">
                <a:latin typeface="Calibri"/>
                <a:ea typeface="Calibri"/>
                <a:cs typeface="Calibri"/>
                <a:sym typeface="Calibri"/>
              </a:rPr>
              <a:t>Adapt the case study to match your local context </a:t>
            </a:r>
            <a:endParaRPr dirty="0"/>
          </a:p>
          <a:p>
            <a:pPr marL="0" marR="0" lvl="0" indent="0" algn="l" rtl="0">
              <a:lnSpc>
                <a:spcPct val="100000"/>
              </a:lnSpc>
              <a:spcBef>
                <a:spcPts val="0"/>
              </a:spcBef>
              <a:spcAft>
                <a:spcPts val="0"/>
              </a:spcAft>
              <a:buClr>
                <a:schemeClr val="dk1"/>
              </a:buClr>
              <a:buSzPts val="1200"/>
              <a:buNone/>
            </a:pPr>
            <a:r>
              <a:rPr lang="en-GB" dirty="0">
                <a:latin typeface="Calibri"/>
                <a:ea typeface="Calibri"/>
                <a:cs typeface="Calibri"/>
                <a:sym typeface="Calibri"/>
              </a:rPr>
              <a:t>______________________________________________________________________________</a:t>
            </a:r>
            <a:endParaRPr dirty="0"/>
          </a:p>
          <a:p>
            <a:pPr marL="0" lvl="0" indent="0" algn="l" rtl="0">
              <a:spcBef>
                <a:spcPts val="0"/>
              </a:spcBef>
              <a:spcAft>
                <a:spcPts val="0"/>
              </a:spcAft>
              <a:buClr>
                <a:schemeClr val="dk1"/>
              </a:buClr>
              <a:buSzPts val="1200"/>
              <a:buNone/>
            </a:pPr>
            <a:endParaRPr b="1" dirty="0">
              <a:latin typeface="Calibri"/>
              <a:ea typeface="Calibri"/>
              <a:cs typeface="Calibri"/>
              <a:sym typeface="Calibri"/>
            </a:endParaRPr>
          </a:p>
          <a:p>
            <a:pPr marL="0" lvl="0" indent="0" algn="l" rtl="0">
              <a:spcBef>
                <a:spcPts val="0"/>
              </a:spcBef>
              <a:spcAft>
                <a:spcPts val="0"/>
              </a:spcAft>
              <a:buClr>
                <a:schemeClr val="dk1"/>
              </a:buClr>
              <a:buSzPts val="1200"/>
              <a:buNone/>
            </a:pPr>
            <a:r>
              <a:rPr lang="en-GB" b="1" dirty="0">
                <a:latin typeface="Calibri"/>
                <a:ea typeface="Calibri"/>
                <a:cs typeface="Calibri"/>
                <a:sym typeface="Calibri"/>
              </a:rPr>
              <a:t>INTRODUCTION</a:t>
            </a:r>
            <a:endParaRPr dirty="0"/>
          </a:p>
          <a:p>
            <a:pPr marL="171450" lvl="0" indent="-171450" algn="l" rtl="0">
              <a:spcBef>
                <a:spcPts val="0"/>
              </a:spcBef>
              <a:spcAft>
                <a:spcPts val="0"/>
              </a:spcAft>
              <a:buClr>
                <a:schemeClr val="dk1"/>
              </a:buClr>
              <a:buSzPts val="1200"/>
              <a:buChar char="•"/>
            </a:pPr>
            <a:r>
              <a:rPr lang="en-GB" i="1" dirty="0">
                <a:latin typeface="Calibri"/>
                <a:ea typeface="Calibri"/>
                <a:cs typeface="Calibri"/>
                <a:sym typeface="Calibri"/>
              </a:rPr>
              <a:t>Let’s try to </a:t>
            </a:r>
            <a:r>
              <a:rPr lang="en-GB" i="1" dirty="0" err="1">
                <a:latin typeface="Calibri"/>
                <a:ea typeface="Calibri"/>
                <a:cs typeface="Calibri"/>
                <a:sym typeface="Calibri"/>
              </a:rPr>
              <a:t>analyze</a:t>
            </a:r>
            <a:r>
              <a:rPr lang="en-GB" i="1" dirty="0">
                <a:latin typeface="Calibri"/>
                <a:ea typeface="Calibri"/>
                <a:cs typeface="Calibri"/>
                <a:sym typeface="Calibri"/>
              </a:rPr>
              <a:t> the risk of Tina’s case based on the information provided in the case study.</a:t>
            </a:r>
            <a:endParaRPr dirty="0"/>
          </a:p>
          <a:p>
            <a:pPr marL="171450" marR="0" lvl="0" indent="-171450" algn="l" rtl="0">
              <a:lnSpc>
                <a:spcPct val="100000"/>
              </a:lnSpc>
              <a:spcBef>
                <a:spcPts val="0"/>
              </a:spcBef>
              <a:spcAft>
                <a:spcPts val="0"/>
              </a:spcAft>
              <a:buClr>
                <a:schemeClr val="dk1"/>
              </a:buClr>
              <a:buSzPts val="1200"/>
              <a:buFont typeface="Arial"/>
              <a:buChar char="•"/>
            </a:pPr>
            <a:r>
              <a:rPr lang="en-GB" i="0" dirty="0">
                <a:latin typeface="Calibri"/>
                <a:ea typeface="Calibri"/>
                <a:cs typeface="Calibri"/>
                <a:sym typeface="Calibri"/>
              </a:rPr>
              <a:t>Divide the participants in 4 groups </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latin typeface="Calibri"/>
                <a:ea typeface="Calibri"/>
                <a:cs typeface="Calibri"/>
                <a:sym typeface="Calibri"/>
              </a:rPr>
              <a:t>Guide participants to </a:t>
            </a:r>
            <a:r>
              <a:rPr lang="en-GB" b="1" dirty="0">
                <a:latin typeface="Calibri"/>
                <a:ea typeface="Calibri"/>
                <a:cs typeface="Calibri"/>
                <a:sym typeface="Calibri"/>
              </a:rPr>
              <a:t>Workbook page 83-84: Risk of Suicide - Case study </a:t>
            </a:r>
            <a:endParaRPr dirty="0"/>
          </a:p>
          <a:p>
            <a:pPr marL="171450" lvl="0" indent="-171450" algn="l" rtl="0">
              <a:spcBef>
                <a:spcPts val="0"/>
              </a:spcBef>
              <a:spcAft>
                <a:spcPts val="0"/>
              </a:spcAft>
              <a:buClr>
                <a:schemeClr val="dk1"/>
              </a:buClr>
              <a:buSzPts val="1200"/>
              <a:buChar char="•"/>
            </a:pPr>
            <a:r>
              <a:rPr lang="en-GB" i="1" dirty="0">
                <a:latin typeface="Calibri"/>
                <a:ea typeface="Calibri"/>
                <a:cs typeface="Calibri"/>
                <a:sym typeface="Calibri"/>
              </a:rPr>
              <a:t>In your groups:</a:t>
            </a:r>
            <a:endParaRPr dirty="0"/>
          </a:p>
          <a:p>
            <a:pPr marL="628650" lvl="1" indent="-171450" algn="l" rtl="0">
              <a:spcBef>
                <a:spcPts val="0"/>
              </a:spcBef>
              <a:spcAft>
                <a:spcPts val="0"/>
              </a:spcAft>
              <a:buClr>
                <a:schemeClr val="dk1"/>
              </a:buClr>
              <a:buSzPts val="1200"/>
              <a:buChar char="•"/>
            </a:pPr>
            <a:r>
              <a:rPr lang="en-GB" i="1" dirty="0">
                <a:latin typeface="Calibri"/>
                <a:ea typeface="Calibri"/>
                <a:cs typeface="Calibri"/>
                <a:sym typeface="Calibri"/>
              </a:rPr>
              <a:t>Read the case study</a:t>
            </a:r>
            <a:endParaRPr dirty="0"/>
          </a:p>
          <a:p>
            <a:pPr marL="628650" lvl="1" indent="-171450" algn="l" rtl="0">
              <a:spcBef>
                <a:spcPts val="0"/>
              </a:spcBef>
              <a:spcAft>
                <a:spcPts val="0"/>
              </a:spcAft>
              <a:buClr>
                <a:schemeClr val="dk1"/>
              </a:buClr>
              <a:buSzPts val="1200"/>
              <a:buChar char="•"/>
            </a:pPr>
            <a:r>
              <a:rPr lang="en-GB" i="1" dirty="0">
                <a:latin typeface="Calibri"/>
                <a:ea typeface="Calibri"/>
                <a:cs typeface="Calibri"/>
                <a:sym typeface="Calibri"/>
              </a:rPr>
              <a:t>Highlight information that is relevant for Tina’s risk analysis.</a:t>
            </a:r>
            <a:endParaRPr dirty="0"/>
          </a:p>
          <a:p>
            <a:pPr marL="628650" lvl="1" indent="-171450" algn="l" rtl="0">
              <a:spcBef>
                <a:spcPts val="0"/>
              </a:spcBef>
              <a:spcAft>
                <a:spcPts val="0"/>
              </a:spcAft>
              <a:buClr>
                <a:schemeClr val="dk1"/>
              </a:buClr>
              <a:buSzPts val="1200"/>
              <a:buChar char="•"/>
            </a:pPr>
            <a:r>
              <a:rPr lang="en-GB" i="1" dirty="0">
                <a:latin typeface="Calibri"/>
                <a:ea typeface="Calibri"/>
                <a:cs typeface="Calibri"/>
                <a:sym typeface="Calibri"/>
              </a:rPr>
              <a:t>Fill out the model, listing the vulnerabilities, child protection concerns, strengths and care &amp; support for Tina’s case. </a:t>
            </a:r>
            <a:endParaRPr dirty="0"/>
          </a:p>
          <a:p>
            <a:pPr marL="628650" lvl="1" indent="-171450" algn="l" rtl="0">
              <a:spcBef>
                <a:spcPts val="0"/>
              </a:spcBef>
              <a:spcAft>
                <a:spcPts val="0"/>
              </a:spcAft>
              <a:buClr>
                <a:schemeClr val="dk1"/>
              </a:buClr>
              <a:buSzPts val="1200"/>
              <a:buChar char="•"/>
            </a:pPr>
            <a:r>
              <a:rPr lang="en-GB" i="1" dirty="0">
                <a:latin typeface="Calibri"/>
                <a:ea typeface="Calibri"/>
                <a:cs typeface="Calibri"/>
                <a:sym typeface="Calibri"/>
              </a:rPr>
              <a:t>Highlight the risk factors for suicide</a:t>
            </a:r>
            <a:endParaRPr dirty="0"/>
          </a:p>
          <a:p>
            <a:pPr marL="171450" marR="0" lvl="0" indent="-171450" algn="l" rtl="0">
              <a:lnSpc>
                <a:spcPct val="100000"/>
              </a:lnSpc>
              <a:spcBef>
                <a:spcPts val="0"/>
              </a:spcBef>
              <a:spcAft>
                <a:spcPts val="0"/>
              </a:spcAft>
              <a:buClr>
                <a:schemeClr val="dk1"/>
              </a:buClr>
              <a:buSzPts val="1200"/>
              <a:buFont typeface="Arial"/>
              <a:buChar char="•"/>
            </a:pPr>
            <a:r>
              <a:rPr lang="en-GB" i="1" dirty="0">
                <a:latin typeface="Calibri"/>
                <a:ea typeface="Calibri"/>
                <a:cs typeface="Calibri"/>
                <a:sym typeface="Calibri"/>
              </a:rPr>
              <a:t>Only fill in the factors that are stated in the scenarios. Do not invent or assume any factors!</a:t>
            </a:r>
            <a:endParaRPr b="1" i="1" dirty="0">
              <a:latin typeface="Calibri"/>
              <a:ea typeface="Calibri"/>
              <a:cs typeface="Calibri"/>
              <a:sym typeface="Calibri"/>
            </a:endParaRPr>
          </a:p>
          <a:p>
            <a:pPr marL="171450" lvl="0" indent="-95250" algn="l" rtl="0">
              <a:spcBef>
                <a:spcPts val="0"/>
              </a:spcBef>
              <a:spcAft>
                <a:spcPts val="0"/>
              </a:spcAft>
              <a:buClr>
                <a:schemeClr val="dk1"/>
              </a:buClr>
              <a:buSzPts val="1200"/>
              <a:buNone/>
            </a:pPr>
            <a:endParaRPr dirty="0">
              <a:latin typeface="Calibri"/>
              <a:ea typeface="Calibri"/>
              <a:cs typeface="Calibri"/>
              <a:sym typeface="Calibri"/>
            </a:endParaRPr>
          </a:p>
          <a:p>
            <a:pPr marL="0" lvl="0" indent="0" algn="l" rtl="0">
              <a:spcBef>
                <a:spcPts val="0"/>
              </a:spcBef>
              <a:spcAft>
                <a:spcPts val="0"/>
              </a:spcAft>
              <a:buClr>
                <a:schemeClr val="dk1"/>
              </a:buClr>
              <a:buSzPts val="1200"/>
              <a:buNone/>
            </a:pPr>
            <a:r>
              <a:rPr lang="en-GB" b="1" dirty="0">
                <a:latin typeface="Calibri"/>
                <a:ea typeface="Calibri"/>
                <a:cs typeface="Calibri"/>
                <a:sym typeface="Calibri"/>
              </a:rPr>
              <a:t>GROUP WORK (10 minutes)</a:t>
            </a:r>
            <a:endParaRPr dirty="0"/>
          </a:p>
          <a:p>
            <a:pPr marL="171450" marR="0" lvl="0" indent="-171450" algn="l" rtl="0">
              <a:lnSpc>
                <a:spcPct val="100000"/>
              </a:lnSpc>
              <a:spcBef>
                <a:spcPts val="0"/>
              </a:spcBef>
              <a:spcAft>
                <a:spcPts val="0"/>
              </a:spcAft>
              <a:buClr>
                <a:schemeClr val="dk1"/>
              </a:buClr>
              <a:buSzPts val="1200"/>
              <a:buFont typeface="Arial"/>
              <a:buChar char="•"/>
            </a:pPr>
            <a:r>
              <a:rPr lang="en-GB" b="0" dirty="0">
                <a:latin typeface="Calibri"/>
                <a:ea typeface="Calibri"/>
                <a:cs typeface="Calibri"/>
                <a:sym typeface="Calibri"/>
              </a:rPr>
              <a:t>Provide 10 minutes for participants to complete</a:t>
            </a:r>
            <a:endParaRPr dirty="0"/>
          </a:p>
          <a:p>
            <a:pPr marL="171450" marR="0" lvl="0" indent="-171450" algn="l" rtl="0">
              <a:lnSpc>
                <a:spcPct val="100000"/>
              </a:lnSpc>
              <a:spcBef>
                <a:spcPts val="0"/>
              </a:spcBef>
              <a:spcAft>
                <a:spcPts val="0"/>
              </a:spcAft>
              <a:buClr>
                <a:schemeClr val="dk1"/>
              </a:buClr>
              <a:buSzPts val="1200"/>
              <a:buChar char="•"/>
            </a:pPr>
            <a:r>
              <a:rPr lang="en-GB" dirty="0">
                <a:latin typeface="Calibri"/>
                <a:ea typeface="Calibri"/>
                <a:cs typeface="Calibri"/>
                <a:sym typeface="Calibri"/>
              </a:rPr>
              <a:t>While participants work, draw the model on a flipchart.</a:t>
            </a:r>
            <a:endParaRPr dirty="0"/>
          </a:p>
          <a:p>
            <a:pPr marL="0" lvl="0" indent="0" algn="l" rtl="0">
              <a:spcBef>
                <a:spcPts val="0"/>
              </a:spcBef>
              <a:spcAft>
                <a:spcPts val="0"/>
              </a:spcAft>
              <a:buClr>
                <a:schemeClr val="dk1"/>
              </a:buClr>
              <a:buSzPts val="1200"/>
              <a:buNone/>
            </a:pPr>
            <a:endParaRPr b="1" dirty="0">
              <a:latin typeface="Calibri"/>
              <a:ea typeface="Calibri"/>
              <a:cs typeface="Calibri"/>
              <a:sym typeface="Calibri"/>
            </a:endParaRPr>
          </a:p>
          <a:p>
            <a:pPr marL="0" lvl="0" indent="0" algn="l" rtl="0">
              <a:spcBef>
                <a:spcPts val="0"/>
              </a:spcBef>
              <a:spcAft>
                <a:spcPts val="0"/>
              </a:spcAft>
              <a:buClr>
                <a:schemeClr val="dk1"/>
              </a:buClr>
              <a:buSzPts val="1200"/>
              <a:buNone/>
            </a:pPr>
            <a:r>
              <a:rPr lang="en-GB" b="1" dirty="0">
                <a:latin typeface="Calibri"/>
                <a:ea typeface="Calibri"/>
                <a:cs typeface="Calibri"/>
                <a:sym typeface="Calibri"/>
              </a:rPr>
              <a:t>PLENARY DISCUSSION (20 minutes)</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latin typeface="Calibri"/>
                <a:ea typeface="Calibri"/>
                <a:cs typeface="Calibri"/>
                <a:sym typeface="Calibri"/>
              </a:rPr>
              <a:t>Invite volunteers to share their responses</a:t>
            </a:r>
            <a:endParaRPr dirty="0"/>
          </a:p>
          <a:p>
            <a:pPr marL="628650" lvl="1" indent="-171450" algn="l" rtl="0">
              <a:spcBef>
                <a:spcPts val="0"/>
              </a:spcBef>
              <a:spcAft>
                <a:spcPts val="0"/>
              </a:spcAft>
              <a:buClr>
                <a:schemeClr val="dk1"/>
              </a:buClr>
              <a:buSzPts val="1200"/>
              <a:buChar char="•"/>
            </a:pPr>
            <a:r>
              <a:rPr lang="en-GB" dirty="0">
                <a:latin typeface="Calibri"/>
                <a:ea typeface="Calibri"/>
                <a:cs typeface="Calibri"/>
                <a:sym typeface="Calibri"/>
              </a:rPr>
              <a:t>If you divided the participants in 4 groups, each group can present one of the risk analysis elements (strengths, care and support, vulnerabilities, </a:t>
            </a:r>
            <a:r>
              <a:rPr lang="en-GB" i="0" dirty="0">
                <a:latin typeface="Calibri"/>
                <a:ea typeface="Calibri"/>
                <a:cs typeface="Calibri"/>
                <a:sym typeface="Calibri"/>
              </a:rPr>
              <a:t>protection concerns)</a:t>
            </a:r>
            <a:endParaRPr dirty="0"/>
          </a:p>
          <a:p>
            <a:pPr marL="171450" marR="0" lvl="0" indent="-171450" algn="l" rtl="0">
              <a:lnSpc>
                <a:spcPct val="100000"/>
              </a:lnSpc>
              <a:spcBef>
                <a:spcPts val="0"/>
              </a:spcBef>
              <a:spcAft>
                <a:spcPts val="0"/>
              </a:spcAft>
              <a:buClr>
                <a:schemeClr val="dk1"/>
              </a:buClr>
              <a:buSzPts val="1200"/>
              <a:buFont typeface="Arial"/>
              <a:buChar char="•"/>
            </a:pPr>
            <a:r>
              <a:rPr lang="en-GB" i="1" dirty="0"/>
              <a:t>What were signs </a:t>
            </a:r>
            <a:r>
              <a:rPr lang="en-GB" i="1" dirty="0">
                <a:latin typeface="Calibri"/>
                <a:ea typeface="Calibri"/>
                <a:cs typeface="Calibri"/>
                <a:sym typeface="Calibri"/>
              </a:rPr>
              <a:t>of a mental health condition in Tina’s story?</a:t>
            </a:r>
            <a:endParaRPr dirty="0"/>
          </a:p>
          <a:p>
            <a:pPr marL="171450" lvl="0" indent="-171450" algn="l" rtl="0">
              <a:spcBef>
                <a:spcPts val="0"/>
              </a:spcBef>
              <a:spcAft>
                <a:spcPts val="0"/>
              </a:spcAft>
              <a:buClr>
                <a:schemeClr val="dk1"/>
              </a:buClr>
              <a:buSzPts val="1200"/>
              <a:buChar char="•"/>
            </a:pPr>
            <a:r>
              <a:rPr lang="en-GB" dirty="0"/>
              <a:t>Complement with the possible responses on the next page</a:t>
            </a:r>
            <a:endParaRPr dirty="0">
              <a:latin typeface="Calibri"/>
              <a:ea typeface="Calibri"/>
              <a:cs typeface="Calibri"/>
              <a:sym typeface="Calibri"/>
            </a:endParaRPr>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latin typeface="Calibri"/>
              <a:ea typeface="Calibri"/>
              <a:cs typeface="Calibri"/>
              <a:sym typeface="Calibri"/>
            </a:endParaRPr>
          </a:p>
          <a:p>
            <a:pPr marL="0" lvl="0" indent="0" algn="l" rtl="0">
              <a:spcBef>
                <a:spcPts val="0"/>
              </a:spcBef>
              <a:spcAft>
                <a:spcPts val="0"/>
              </a:spcAft>
              <a:buClr>
                <a:schemeClr val="dk1"/>
              </a:buClr>
              <a:buSzPts val="1200"/>
              <a:buNone/>
            </a:pPr>
            <a:r>
              <a:rPr lang="en-GB" b="1" dirty="0">
                <a:latin typeface="Calibri"/>
                <a:ea typeface="Calibri"/>
                <a:cs typeface="Calibri"/>
                <a:sym typeface="Calibri"/>
              </a:rPr>
              <a:t>CONTINUED 🡪</a:t>
            </a:r>
            <a:endParaRPr dirty="0"/>
          </a:p>
        </p:txBody>
      </p:sp>
      <p:sp>
        <p:nvSpPr>
          <p:cNvPr id="568" name="Google Shape;568;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6:notes"/>
          <p:cNvSpPr txBox="1">
            <a:spLocks noGrp="1"/>
          </p:cNvSpPr>
          <p:nvPr>
            <p:ph type="body" idx="1"/>
          </p:nvPr>
        </p:nvSpPr>
        <p:spPr>
          <a:xfrm>
            <a:off x="477838" y="460375"/>
            <a:ext cx="6143624"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POSSIBLE RESPONSES</a:t>
            </a:r>
            <a:endParaRPr dirty="0"/>
          </a:p>
          <a:p>
            <a:pPr marL="171450" lvl="0" indent="-171450" algn="l" rtl="0">
              <a:spcBef>
                <a:spcPts val="0"/>
              </a:spcBef>
              <a:spcAft>
                <a:spcPts val="0"/>
              </a:spcAft>
              <a:buClr>
                <a:schemeClr val="dk1"/>
              </a:buClr>
              <a:buSzPts val="1200"/>
              <a:buChar char="•"/>
            </a:pPr>
            <a:r>
              <a:rPr lang="en-GB" b="1" dirty="0"/>
              <a:t>Care and support</a:t>
            </a:r>
            <a:endParaRPr dirty="0"/>
          </a:p>
          <a:p>
            <a:pPr marL="628650" lvl="1" indent="-171450" algn="l" rtl="0">
              <a:spcBef>
                <a:spcPts val="0"/>
              </a:spcBef>
              <a:spcAft>
                <a:spcPts val="0"/>
              </a:spcAft>
              <a:buClr>
                <a:schemeClr val="dk1"/>
              </a:buClr>
              <a:buSzPts val="1200"/>
              <a:buChar char="•"/>
            </a:pPr>
            <a:r>
              <a:rPr lang="en-GB" dirty="0"/>
              <a:t>Going to school</a:t>
            </a:r>
            <a:endParaRPr dirty="0"/>
          </a:p>
          <a:p>
            <a:pPr marL="628650" lvl="1" indent="-171450" algn="l" rtl="0">
              <a:spcBef>
                <a:spcPts val="0"/>
              </a:spcBef>
              <a:spcAft>
                <a:spcPts val="0"/>
              </a:spcAft>
              <a:buClr>
                <a:schemeClr val="dk1"/>
              </a:buClr>
              <a:buSzPts val="1200"/>
              <a:buChar char="•"/>
            </a:pPr>
            <a:r>
              <a:rPr lang="en-GB" dirty="0"/>
              <a:t>Staying with aunt in camp</a:t>
            </a:r>
            <a:endParaRPr dirty="0"/>
          </a:p>
          <a:p>
            <a:pPr marL="171450" lvl="0" indent="-171450" algn="l" rtl="0">
              <a:spcBef>
                <a:spcPts val="0"/>
              </a:spcBef>
              <a:spcAft>
                <a:spcPts val="0"/>
              </a:spcAft>
              <a:buClr>
                <a:schemeClr val="dk1"/>
              </a:buClr>
              <a:buSzPts val="1200"/>
              <a:buChar char="•"/>
            </a:pPr>
            <a:r>
              <a:rPr lang="en-GB" b="1" dirty="0"/>
              <a:t>Strengths</a:t>
            </a:r>
            <a:endParaRPr dirty="0"/>
          </a:p>
          <a:p>
            <a:pPr marL="628650" lvl="1" indent="-171450" algn="l" rtl="0">
              <a:spcBef>
                <a:spcPts val="0"/>
              </a:spcBef>
              <a:spcAft>
                <a:spcPts val="0"/>
              </a:spcAft>
              <a:buClr>
                <a:schemeClr val="dk1"/>
              </a:buClr>
              <a:buSzPts val="1200"/>
              <a:buChar char="•"/>
            </a:pPr>
            <a:r>
              <a:rPr lang="en-GB" dirty="0"/>
              <a:t>Liked going to school </a:t>
            </a:r>
            <a:endParaRPr dirty="0"/>
          </a:p>
          <a:p>
            <a:pPr marL="628650" lvl="1" indent="-171450" algn="l" rtl="0">
              <a:spcBef>
                <a:spcPts val="0"/>
              </a:spcBef>
              <a:spcAft>
                <a:spcPts val="0"/>
              </a:spcAft>
              <a:buClr>
                <a:schemeClr val="dk1"/>
              </a:buClr>
              <a:buSzPts val="1200"/>
              <a:buChar char="•"/>
            </a:pPr>
            <a:r>
              <a:rPr lang="en-GB" dirty="0"/>
              <a:t>Had good grades</a:t>
            </a:r>
            <a:endParaRPr dirty="0"/>
          </a:p>
          <a:p>
            <a:pPr marL="628650" lvl="1" indent="-171450" algn="l" rtl="0">
              <a:spcBef>
                <a:spcPts val="0"/>
              </a:spcBef>
              <a:spcAft>
                <a:spcPts val="0"/>
              </a:spcAft>
              <a:buClr>
                <a:schemeClr val="dk1"/>
              </a:buClr>
              <a:buSzPts val="1200"/>
              <a:buChar char="•"/>
            </a:pPr>
            <a:r>
              <a:rPr lang="en-GB" dirty="0"/>
              <a:t>Strong bond with her younger sister</a:t>
            </a:r>
            <a:endParaRPr dirty="0"/>
          </a:p>
          <a:p>
            <a:pPr marL="171450" lvl="0" indent="-171450" algn="l" rtl="0">
              <a:spcBef>
                <a:spcPts val="0"/>
              </a:spcBef>
              <a:spcAft>
                <a:spcPts val="0"/>
              </a:spcAft>
              <a:buClr>
                <a:schemeClr val="dk1"/>
              </a:buClr>
              <a:buSzPts val="1200"/>
              <a:buChar char="•"/>
            </a:pPr>
            <a:r>
              <a:rPr lang="en-GB" b="1" dirty="0"/>
              <a:t>Vulnerabilities</a:t>
            </a:r>
            <a:endParaRPr dirty="0"/>
          </a:p>
          <a:p>
            <a:pPr marL="628650" lvl="1" indent="-171450" algn="l" rtl="0">
              <a:spcBef>
                <a:spcPts val="0"/>
              </a:spcBef>
              <a:spcAft>
                <a:spcPts val="0"/>
              </a:spcAft>
              <a:buClr>
                <a:schemeClr val="dk1"/>
              </a:buClr>
              <a:buSzPts val="1200"/>
              <a:buChar char="•"/>
            </a:pPr>
            <a:r>
              <a:rPr lang="en-GB" dirty="0"/>
              <a:t>Father who died and having trouble adjusting</a:t>
            </a:r>
            <a:endParaRPr dirty="0"/>
          </a:p>
          <a:p>
            <a:pPr marL="628650" lvl="1" indent="-171450" algn="l" rtl="0">
              <a:spcBef>
                <a:spcPts val="0"/>
              </a:spcBef>
              <a:spcAft>
                <a:spcPts val="0"/>
              </a:spcAft>
              <a:buClr>
                <a:schemeClr val="dk1"/>
              </a:buClr>
              <a:buSzPts val="1200"/>
              <a:buChar char="•"/>
            </a:pPr>
            <a:r>
              <a:rPr lang="en-GB" dirty="0"/>
              <a:t>Does not make friends easily</a:t>
            </a:r>
            <a:endParaRPr dirty="0"/>
          </a:p>
          <a:p>
            <a:pPr marL="628650" lvl="1" indent="-171450" algn="l" rtl="0">
              <a:spcBef>
                <a:spcPts val="0"/>
              </a:spcBef>
              <a:spcAft>
                <a:spcPts val="0"/>
              </a:spcAft>
              <a:buClr>
                <a:schemeClr val="dk1"/>
              </a:buClr>
              <a:buSzPts val="1200"/>
              <a:buChar char="•"/>
            </a:pPr>
            <a:r>
              <a:rPr lang="en-GB" dirty="0"/>
              <a:t>Feels hopeless</a:t>
            </a:r>
            <a:endParaRPr dirty="0"/>
          </a:p>
          <a:p>
            <a:pPr marL="628650" lvl="1" indent="-171450" algn="l" rtl="0">
              <a:spcBef>
                <a:spcPts val="0"/>
              </a:spcBef>
              <a:spcAft>
                <a:spcPts val="0"/>
              </a:spcAft>
              <a:buClr>
                <a:schemeClr val="dk1"/>
              </a:buClr>
              <a:buSzPts val="1200"/>
              <a:buChar char="•"/>
            </a:pPr>
            <a:r>
              <a:rPr lang="en-GB" dirty="0"/>
              <a:t>No energy</a:t>
            </a:r>
            <a:endParaRPr dirty="0"/>
          </a:p>
          <a:p>
            <a:pPr marL="628650" lvl="1" indent="-171450" algn="l" rtl="0">
              <a:spcBef>
                <a:spcPts val="0"/>
              </a:spcBef>
              <a:spcAft>
                <a:spcPts val="0"/>
              </a:spcAft>
              <a:buClr>
                <a:schemeClr val="dk1"/>
              </a:buClr>
              <a:buSzPts val="1200"/>
              <a:buChar char="•"/>
            </a:pPr>
            <a:r>
              <a:rPr lang="en-GB" dirty="0"/>
              <a:t>No longer enjoys eating</a:t>
            </a:r>
            <a:endParaRPr dirty="0"/>
          </a:p>
          <a:p>
            <a:pPr marL="628650" lvl="1" indent="-171450" algn="l" rtl="0">
              <a:spcBef>
                <a:spcPts val="0"/>
              </a:spcBef>
              <a:spcAft>
                <a:spcPts val="0"/>
              </a:spcAft>
              <a:buClr>
                <a:schemeClr val="dk1"/>
              </a:buClr>
              <a:buSzPts val="1200"/>
              <a:buChar char="•"/>
            </a:pPr>
            <a:r>
              <a:rPr lang="en-GB" dirty="0"/>
              <a:t>Thinking about taking her own life</a:t>
            </a:r>
            <a:endParaRPr dirty="0"/>
          </a:p>
          <a:p>
            <a:pPr marL="171450" lvl="0" indent="-171450" algn="l" rtl="0">
              <a:spcBef>
                <a:spcPts val="0"/>
              </a:spcBef>
              <a:spcAft>
                <a:spcPts val="0"/>
              </a:spcAft>
              <a:buClr>
                <a:schemeClr val="dk1"/>
              </a:buClr>
              <a:buSzPts val="1200"/>
              <a:buChar char="•"/>
            </a:pPr>
            <a:r>
              <a:rPr lang="en-GB" b="1" dirty="0"/>
              <a:t>Child protection concerns</a:t>
            </a:r>
            <a:endParaRPr dirty="0"/>
          </a:p>
          <a:p>
            <a:pPr marL="628650" lvl="1" indent="-171450" algn="l" rtl="0">
              <a:spcBef>
                <a:spcPts val="0"/>
              </a:spcBef>
              <a:spcAft>
                <a:spcPts val="0"/>
              </a:spcAft>
              <a:buClr>
                <a:schemeClr val="dk1"/>
              </a:buClr>
              <a:buSzPts val="1200"/>
              <a:buChar char="•"/>
            </a:pPr>
            <a:r>
              <a:rPr lang="en-GB" dirty="0"/>
              <a:t>Family separation</a:t>
            </a:r>
            <a:endParaRPr dirty="0"/>
          </a:p>
          <a:p>
            <a:pPr marL="628650" lvl="1" indent="-171450" algn="l" rtl="0">
              <a:spcBef>
                <a:spcPts val="0"/>
              </a:spcBef>
              <a:spcAft>
                <a:spcPts val="0"/>
              </a:spcAft>
              <a:buClr>
                <a:schemeClr val="dk1"/>
              </a:buClr>
              <a:buSzPts val="1200"/>
              <a:buChar char="•"/>
            </a:pPr>
            <a:r>
              <a:rPr lang="en-GB" dirty="0"/>
              <a:t>Psychological distress</a:t>
            </a:r>
            <a:endParaRPr dirty="0"/>
          </a:p>
          <a:p>
            <a:pPr marL="628650" lvl="1" indent="-171450" algn="l" rtl="0">
              <a:spcBef>
                <a:spcPts val="0"/>
              </a:spcBef>
              <a:spcAft>
                <a:spcPts val="0"/>
              </a:spcAft>
              <a:buClr>
                <a:schemeClr val="dk1"/>
              </a:buClr>
              <a:buSzPts val="1200"/>
              <a:buChar char="•"/>
            </a:pPr>
            <a:r>
              <a:rPr lang="en-GB" dirty="0"/>
              <a:t>Mental disorder (symptoms of depression)</a:t>
            </a:r>
            <a:endParaRPr dirty="0"/>
          </a:p>
          <a:p>
            <a:pPr marL="1085850" lvl="2" indent="-171450" algn="l" rtl="0">
              <a:spcBef>
                <a:spcPts val="0"/>
              </a:spcBef>
              <a:spcAft>
                <a:spcPts val="0"/>
              </a:spcAft>
              <a:buClr>
                <a:schemeClr val="dk1"/>
              </a:buClr>
              <a:buSzPts val="1200"/>
              <a:buChar char="•"/>
            </a:pPr>
            <a:r>
              <a:rPr lang="en-GB" dirty="0"/>
              <a:t>No energy and feeling tired</a:t>
            </a:r>
            <a:endParaRPr dirty="0"/>
          </a:p>
          <a:p>
            <a:pPr marL="1085850" lvl="2" indent="-171450" algn="l" rtl="0">
              <a:spcBef>
                <a:spcPts val="0"/>
              </a:spcBef>
              <a:spcAft>
                <a:spcPts val="0"/>
              </a:spcAft>
              <a:buClr>
                <a:schemeClr val="dk1"/>
              </a:buClr>
              <a:buSzPts val="1200"/>
              <a:buChar char="•"/>
            </a:pPr>
            <a:r>
              <a:rPr lang="en-GB" dirty="0"/>
              <a:t>Isolating herself</a:t>
            </a:r>
            <a:endParaRPr dirty="0"/>
          </a:p>
          <a:p>
            <a:pPr marL="1085850" lvl="2" indent="-171450" algn="l" rtl="0">
              <a:spcBef>
                <a:spcPts val="0"/>
              </a:spcBef>
              <a:spcAft>
                <a:spcPts val="0"/>
              </a:spcAft>
              <a:buClr>
                <a:schemeClr val="dk1"/>
              </a:buClr>
              <a:buSzPts val="1200"/>
              <a:buChar char="•"/>
            </a:pPr>
            <a:r>
              <a:rPr lang="en-GB" dirty="0"/>
              <a:t>No appetite</a:t>
            </a:r>
            <a:endParaRPr dirty="0"/>
          </a:p>
          <a:p>
            <a:pPr marL="1085850" lvl="2" indent="-171450" algn="l" rtl="0">
              <a:spcBef>
                <a:spcPts val="0"/>
              </a:spcBef>
              <a:spcAft>
                <a:spcPts val="0"/>
              </a:spcAft>
              <a:buClr>
                <a:schemeClr val="dk1"/>
              </a:buClr>
              <a:buSzPts val="1200"/>
              <a:buChar char="•"/>
            </a:pPr>
            <a:r>
              <a:rPr lang="en-GB" dirty="0"/>
              <a:t>Crying often (over long period of time, +/- 6 months)</a:t>
            </a:r>
            <a:endParaRPr dirty="0"/>
          </a:p>
          <a:p>
            <a:pPr marL="1085850" lvl="2" indent="-171450" algn="l" rtl="0">
              <a:spcBef>
                <a:spcPts val="0"/>
              </a:spcBef>
              <a:spcAft>
                <a:spcPts val="0"/>
              </a:spcAft>
              <a:buClr>
                <a:schemeClr val="dk1"/>
              </a:buClr>
              <a:buSzPts val="1200"/>
              <a:buChar char="•"/>
            </a:pPr>
            <a:r>
              <a:rPr lang="en-GB" dirty="0"/>
              <a:t>Feeling powerless and hopeless</a:t>
            </a:r>
            <a:endParaRPr dirty="0"/>
          </a:p>
          <a:p>
            <a:pPr marL="1085850" lvl="2" indent="-171450" algn="l" rtl="0">
              <a:spcBef>
                <a:spcPts val="0"/>
              </a:spcBef>
              <a:spcAft>
                <a:spcPts val="0"/>
              </a:spcAft>
              <a:buClr>
                <a:schemeClr val="dk1"/>
              </a:buClr>
              <a:buSzPts val="1200"/>
              <a:buChar char="•"/>
            </a:pPr>
            <a:r>
              <a:rPr lang="en-GB" dirty="0"/>
              <a:t>Suicidal ideation </a:t>
            </a:r>
            <a:endParaRPr dirty="0"/>
          </a:p>
          <a:p>
            <a:pPr marL="628650" lvl="1" indent="-171450" algn="l" rtl="0">
              <a:spcBef>
                <a:spcPts val="0"/>
              </a:spcBef>
              <a:spcAft>
                <a:spcPts val="0"/>
              </a:spcAft>
              <a:buClr>
                <a:schemeClr val="dk1"/>
              </a:buClr>
              <a:buSzPts val="1200"/>
              <a:buChar char="•"/>
            </a:pPr>
            <a:r>
              <a:rPr lang="en-GB" dirty="0"/>
              <a:t>Lack of documentation / birth registration</a:t>
            </a:r>
            <a:endParaRPr dirty="0"/>
          </a:p>
          <a:p>
            <a:pPr marL="628650" lvl="1" indent="-171450" algn="l" rtl="0">
              <a:spcBef>
                <a:spcPts val="0"/>
              </a:spcBef>
              <a:spcAft>
                <a:spcPts val="0"/>
              </a:spcAft>
              <a:buClr>
                <a:schemeClr val="dk1"/>
              </a:buClr>
              <a:buSzPts val="1200"/>
              <a:buChar char="•"/>
            </a:pPr>
            <a:r>
              <a:rPr lang="en-GB" dirty="0"/>
              <a:t>Witnessed violence</a:t>
            </a:r>
            <a:endParaRPr dirty="0"/>
          </a:p>
        </p:txBody>
      </p:sp>
      <p:sp>
        <p:nvSpPr>
          <p:cNvPr id="605" name="Google Shape;605;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
        <p:nvSpPr>
          <p:cNvPr id="606" name="Google Shape;606;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In Level 1 we learned about the personal data protection principles.</a:t>
            </a:r>
            <a:endParaRPr/>
          </a:p>
          <a:p>
            <a:pPr marL="628650" lvl="1" indent="-171450" algn="l" rtl="0">
              <a:spcBef>
                <a:spcPts val="0"/>
              </a:spcBef>
              <a:spcAft>
                <a:spcPts val="0"/>
              </a:spcAft>
              <a:buClr>
                <a:schemeClr val="dk1"/>
              </a:buClr>
              <a:buSzPts val="1200"/>
              <a:buChar char="•"/>
            </a:pPr>
            <a:r>
              <a:rPr lang="en-GB" i="1"/>
              <a:t>The confidentiality and security principles states that personal data or information of the child needs to be kept confidential and needs to be securely protected. </a:t>
            </a:r>
            <a:endParaRPr/>
          </a:p>
          <a:p>
            <a:pPr marL="628650" lvl="1" indent="-171450" algn="l" rtl="0">
              <a:spcBef>
                <a:spcPts val="0"/>
              </a:spcBef>
              <a:spcAft>
                <a:spcPts val="0"/>
              </a:spcAft>
              <a:buClr>
                <a:schemeClr val="dk1"/>
              </a:buClr>
              <a:buSzPts val="1200"/>
              <a:buChar char="•"/>
            </a:pPr>
            <a:r>
              <a:rPr lang="en-GB" i="1"/>
              <a:t>However, when the child is at risk, the confidentiality can be breached in their best interest. </a:t>
            </a:r>
            <a:endParaRPr/>
          </a:p>
          <a:p>
            <a:pPr marL="628650" lvl="1" indent="-171450" algn="l" rtl="0">
              <a:spcBef>
                <a:spcPts val="0"/>
              </a:spcBef>
              <a:spcAft>
                <a:spcPts val="0"/>
              </a:spcAft>
              <a:buClr>
                <a:schemeClr val="dk1"/>
              </a:buClr>
              <a:buSzPts val="1200"/>
              <a:buChar char="•"/>
            </a:pPr>
            <a:r>
              <a:rPr lang="en-GB" i="1"/>
              <a:t>The information that is shared with others is minimized and only shared on a need-to-know basis. </a:t>
            </a:r>
            <a:endParaRPr/>
          </a:p>
          <a:p>
            <a:pPr marL="171450" lvl="0" indent="-171450" algn="l" rtl="0">
              <a:spcBef>
                <a:spcPts val="0"/>
              </a:spcBef>
              <a:spcAft>
                <a:spcPts val="0"/>
              </a:spcAft>
              <a:buClr>
                <a:schemeClr val="dk1"/>
              </a:buClr>
              <a:buSzPts val="1200"/>
              <a:buChar char="•"/>
            </a:pPr>
            <a:r>
              <a:rPr lang="en-GB" i="1"/>
              <a:t>This applies to children at risk of suicide. </a:t>
            </a:r>
            <a:endParaRPr/>
          </a:p>
          <a:p>
            <a:pPr marL="628650" lvl="1" indent="-171450" algn="l" rtl="0">
              <a:spcBef>
                <a:spcPts val="0"/>
              </a:spcBef>
              <a:spcAft>
                <a:spcPts val="0"/>
              </a:spcAft>
              <a:buClr>
                <a:schemeClr val="dk1"/>
              </a:buClr>
              <a:buSzPts val="1200"/>
              <a:buChar char="•"/>
            </a:pPr>
            <a:r>
              <a:rPr lang="en-GB" i="1"/>
              <a:t>For example, it can be important to inform their caregivers on this risk to work together on suicide prevention. </a:t>
            </a:r>
            <a:endParaRPr/>
          </a:p>
        </p:txBody>
      </p:sp>
      <p:sp>
        <p:nvSpPr>
          <p:cNvPr id="612" name="Google Shape;612;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We will finish this session with a quiz about what you have learned.</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Guide participants to </a:t>
            </a:r>
            <a:r>
              <a:rPr lang="en-GB" b="1" dirty="0"/>
              <a:t>Workbook page 85: About self-harm and risk of suicide – True or false?</a:t>
            </a:r>
            <a:endParaRPr b="1" dirty="0"/>
          </a:p>
          <a:p>
            <a:pPr marL="171450" lvl="0" indent="-171450" algn="l" rtl="0">
              <a:spcBef>
                <a:spcPts val="0"/>
              </a:spcBef>
              <a:spcAft>
                <a:spcPts val="0"/>
              </a:spcAft>
              <a:buClr>
                <a:schemeClr val="dk1"/>
              </a:buClr>
              <a:buSzPts val="1200"/>
              <a:buChar char="•"/>
            </a:pPr>
            <a:r>
              <a:rPr lang="en-GB" i="1" dirty="0"/>
              <a:t>In your workbook, answer the true or false questions. </a:t>
            </a:r>
            <a:endParaRPr dirty="0"/>
          </a:p>
          <a:p>
            <a:pPr marL="171450" lvl="0" indent="-171450" algn="l" rtl="0">
              <a:spcBef>
                <a:spcPts val="0"/>
              </a:spcBef>
              <a:spcAft>
                <a:spcPts val="0"/>
              </a:spcAft>
              <a:buClr>
                <a:schemeClr val="dk1"/>
              </a:buClr>
              <a:buSzPts val="1200"/>
              <a:buChar char="•"/>
            </a:pPr>
            <a:r>
              <a:rPr lang="en-GB" i="1" dirty="0"/>
              <a:t>We will then go through the answers together. </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INDIVIDUAL WORK (5 minutes)</a:t>
            </a:r>
            <a:endParaRPr dirty="0"/>
          </a:p>
          <a:p>
            <a:pPr marL="171450" marR="0" lvl="0" indent="-171450" algn="l" rtl="0">
              <a:lnSpc>
                <a:spcPct val="100000"/>
              </a:lnSpc>
              <a:spcBef>
                <a:spcPts val="0"/>
              </a:spcBef>
              <a:spcAft>
                <a:spcPts val="0"/>
              </a:spcAft>
              <a:buClr>
                <a:schemeClr val="dk1"/>
              </a:buClr>
              <a:buSzPts val="1200"/>
              <a:buChar char="•"/>
            </a:pPr>
            <a:r>
              <a:rPr lang="en-GB" dirty="0"/>
              <a:t>Provide 5 minutes for participants to complete</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PLENARY DISCUSSION</a:t>
            </a:r>
            <a:endParaRPr dirty="0"/>
          </a:p>
          <a:p>
            <a:pPr marL="171450" lvl="0" indent="-171450" algn="l" rtl="0">
              <a:spcBef>
                <a:spcPts val="0"/>
              </a:spcBef>
              <a:spcAft>
                <a:spcPts val="0"/>
              </a:spcAft>
              <a:buClr>
                <a:schemeClr val="dk1"/>
              </a:buClr>
              <a:buSzPts val="1200"/>
              <a:buChar char="•"/>
            </a:pPr>
            <a:r>
              <a:rPr lang="en-GB" dirty="0"/>
              <a:t>Go through the quiz, using the answers below</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ANSWERS</a:t>
            </a:r>
            <a:endParaRPr dirty="0"/>
          </a:p>
          <a:p>
            <a:pPr marL="171450" lvl="0" indent="-171450" algn="l" rtl="0">
              <a:spcBef>
                <a:spcPts val="0"/>
              </a:spcBef>
              <a:spcAft>
                <a:spcPts val="0"/>
              </a:spcAft>
              <a:buClr>
                <a:schemeClr val="dk1"/>
              </a:buClr>
              <a:buSzPts val="1200"/>
              <a:buChar char="•"/>
            </a:pPr>
            <a:r>
              <a:rPr lang="en-GB" dirty="0"/>
              <a:t>Children younger 12 are not at risk of suicide (false)</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Self-harm </a:t>
            </a:r>
            <a:r>
              <a:rPr lang="en-GB" dirty="0" err="1"/>
              <a:t>behaviors</a:t>
            </a:r>
            <a:r>
              <a:rPr lang="en-GB" dirty="0"/>
              <a:t> do not directly imply a child is suicidal (true)</a:t>
            </a:r>
            <a:endParaRPr dirty="0"/>
          </a:p>
          <a:p>
            <a:pPr marL="171450" lvl="0" indent="-171450" algn="l" rtl="0">
              <a:spcBef>
                <a:spcPts val="0"/>
              </a:spcBef>
              <a:spcAft>
                <a:spcPts val="0"/>
              </a:spcAft>
              <a:buClr>
                <a:schemeClr val="dk1"/>
              </a:buClr>
              <a:buSzPts val="1200"/>
              <a:buChar char="•"/>
            </a:pPr>
            <a:r>
              <a:rPr lang="en-GB" dirty="0"/>
              <a:t>Asking children about suicide provokes them to attempt suicide (false)</a:t>
            </a:r>
            <a:endParaRPr dirty="0"/>
          </a:p>
          <a:p>
            <a:pPr marL="171450" lvl="0" indent="-171450" algn="l" rtl="0">
              <a:spcBef>
                <a:spcPts val="0"/>
              </a:spcBef>
              <a:spcAft>
                <a:spcPts val="0"/>
              </a:spcAft>
              <a:buClr>
                <a:schemeClr val="dk1"/>
              </a:buClr>
              <a:buSzPts val="1200"/>
              <a:buChar char="•"/>
            </a:pPr>
            <a:r>
              <a:rPr lang="en-GB" dirty="0"/>
              <a:t>Only children with a severe mental health disorder can be suicidal (false)</a:t>
            </a:r>
            <a:endParaRPr dirty="0"/>
          </a:p>
          <a:p>
            <a:pPr marL="171450" lvl="0" indent="-171450" algn="l" rtl="0">
              <a:spcBef>
                <a:spcPts val="0"/>
              </a:spcBef>
              <a:spcAft>
                <a:spcPts val="0"/>
              </a:spcAft>
              <a:buClr>
                <a:schemeClr val="dk1"/>
              </a:buClr>
              <a:buSzPts val="1200"/>
              <a:buChar char="•"/>
            </a:pPr>
            <a:r>
              <a:rPr lang="en-GB" dirty="0"/>
              <a:t>Confidentiality can be breached when a child or caregiver shares they are having thoughts of hurting themselves (true)</a:t>
            </a:r>
            <a:endParaRPr dirty="0"/>
          </a:p>
          <a:p>
            <a:pPr marL="171450" lvl="0" indent="-95250" algn="l" rtl="0">
              <a:spcBef>
                <a:spcPts val="0"/>
              </a:spcBef>
              <a:spcAft>
                <a:spcPts val="0"/>
              </a:spcAft>
              <a:buClr>
                <a:schemeClr val="dk1"/>
              </a:buClr>
              <a:buSzPts val="1200"/>
              <a:buNone/>
            </a:pPr>
            <a:endParaRPr dirty="0"/>
          </a:p>
          <a:p>
            <a:pPr marL="628650" lvl="1"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627" name="Google Shape;627;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By the end of this module, you should understand more about:</a:t>
            </a:r>
            <a:endParaRPr dirty="0"/>
          </a:p>
          <a:p>
            <a:pPr marL="628650" lvl="1" indent="-171450" algn="l" rtl="0">
              <a:spcBef>
                <a:spcPts val="0"/>
              </a:spcBef>
              <a:spcAft>
                <a:spcPts val="0"/>
              </a:spcAft>
              <a:buClr>
                <a:schemeClr val="dk1"/>
              </a:buClr>
              <a:buSzPts val="1200"/>
              <a:buChar char="•"/>
            </a:pPr>
            <a:r>
              <a:rPr lang="en-GB" i="1" dirty="0"/>
              <a:t>The signs of depression</a:t>
            </a:r>
            <a:endParaRPr dirty="0"/>
          </a:p>
          <a:p>
            <a:pPr marL="628650" lvl="1" indent="-171450" algn="l" rtl="0">
              <a:spcBef>
                <a:spcPts val="0"/>
              </a:spcBef>
              <a:spcAft>
                <a:spcPts val="0"/>
              </a:spcAft>
              <a:buClr>
                <a:schemeClr val="dk1"/>
              </a:buClr>
              <a:buSzPts val="1200"/>
              <a:buChar char="•"/>
            </a:pPr>
            <a:r>
              <a:rPr lang="en-GB" i="1" dirty="0"/>
              <a:t>Risks of suicide and self harm </a:t>
            </a:r>
            <a:endParaRPr dirty="0"/>
          </a:p>
          <a:p>
            <a:pPr marL="628650" lvl="1" indent="-171450" algn="l" rtl="0">
              <a:spcBef>
                <a:spcPts val="0"/>
              </a:spcBef>
              <a:spcAft>
                <a:spcPts val="0"/>
              </a:spcAft>
              <a:buClr>
                <a:schemeClr val="dk1"/>
              </a:buClr>
              <a:buSzPts val="1200"/>
              <a:buChar char="•"/>
            </a:pPr>
            <a:r>
              <a:rPr lang="en-GB" i="1" dirty="0"/>
              <a:t>Your role as a caseworker</a:t>
            </a:r>
            <a:endParaRPr dirty="0"/>
          </a:p>
        </p:txBody>
      </p:sp>
      <p:sp>
        <p:nvSpPr>
          <p:cNvPr id="111" name="Google Shape;111;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Does anyone have any questions or need clarification?</a:t>
            </a:r>
            <a:endParaRPr i="1"/>
          </a:p>
        </p:txBody>
      </p:sp>
      <p:sp>
        <p:nvSpPr>
          <p:cNvPr id="648" name="Google Shape;648;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SESSION 4 DURATION: 1h45</a:t>
            </a:r>
            <a:endParaRPr b="1" i="1" dirty="0"/>
          </a:p>
          <a:p>
            <a:pPr marL="0" lvl="0" indent="0" algn="l" rtl="0">
              <a:spcBef>
                <a:spcPts val="0"/>
              </a:spcBef>
              <a:spcAft>
                <a:spcPts val="0"/>
              </a:spcAft>
              <a:buClr>
                <a:schemeClr val="dk1"/>
              </a:buClr>
              <a:buSzPts val="1200"/>
              <a:buNone/>
            </a:pPr>
            <a:r>
              <a:rPr lang="en-GB" b="1" i="1"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b="1" i="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In this session, we will learn how you can assess the risk of suicide and which support you as a caseworker can provide.</a:t>
            </a:r>
          </a:p>
          <a:p>
            <a:pPr marL="171450" lvl="0" indent="-171450" algn="l" rtl="0">
              <a:spcBef>
                <a:spcPts val="0"/>
              </a:spcBef>
              <a:spcAft>
                <a:spcPts val="0"/>
              </a:spcAft>
              <a:buClr>
                <a:schemeClr val="dk1"/>
              </a:buClr>
              <a:buSzPts val="1200"/>
              <a:buChar char="•"/>
            </a:pPr>
            <a:endParaRPr i="1" dirty="0"/>
          </a:p>
          <a:p>
            <a:pPr marL="0" lvl="0" indent="0" algn="l" rtl="0">
              <a:spcBef>
                <a:spcPts val="0"/>
              </a:spcBef>
              <a:spcAft>
                <a:spcPts val="0"/>
              </a:spcAft>
              <a:buClr>
                <a:schemeClr val="dk1"/>
              </a:buClr>
              <a:buSzPts val="1200"/>
              <a:buNone/>
            </a:pPr>
            <a:endParaRPr dirty="0"/>
          </a:p>
        </p:txBody>
      </p:sp>
      <p:sp>
        <p:nvSpPr>
          <p:cNvPr id="660" name="Google Shape;660;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0"/>
              <a:t>Review </a:t>
            </a:r>
            <a:r>
              <a:rPr lang="en-GB"/>
              <a:t>the case management process</a:t>
            </a:r>
            <a:endParaRPr/>
          </a:p>
          <a:p>
            <a:pPr marL="171450" lvl="0" indent="-171450" algn="l" rtl="0">
              <a:spcBef>
                <a:spcPts val="0"/>
              </a:spcBef>
              <a:spcAft>
                <a:spcPts val="0"/>
              </a:spcAft>
              <a:buClr>
                <a:schemeClr val="dk1"/>
              </a:buClr>
              <a:buSzPts val="1200"/>
              <a:buChar char="•"/>
            </a:pPr>
            <a:r>
              <a:rPr lang="en-GB" i="1"/>
              <a:t>The different steps of managing a risk of suicide can be integrated within the different case management steps</a:t>
            </a:r>
            <a:endParaRPr/>
          </a:p>
        </p:txBody>
      </p:sp>
      <p:sp>
        <p:nvSpPr>
          <p:cNvPr id="667" name="Google Shape;667;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3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PLENARY DISCUSSION (15 minutes)</a:t>
            </a:r>
            <a:endParaRPr dirty="0"/>
          </a:p>
          <a:p>
            <a:pPr marL="171450" lvl="0" indent="-171450" algn="l" rtl="0">
              <a:spcBef>
                <a:spcPts val="0"/>
              </a:spcBef>
              <a:spcAft>
                <a:spcPts val="0"/>
              </a:spcAft>
              <a:buClr>
                <a:schemeClr val="dk1"/>
              </a:buClr>
              <a:buSzPts val="1200"/>
              <a:buChar char="•"/>
            </a:pPr>
            <a:r>
              <a:rPr lang="en-GB" i="1" dirty="0"/>
              <a:t>Why is it important to talk with children about suicidal feelings? </a:t>
            </a:r>
            <a:endParaRPr dirty="0"/>
          </a:p>
          <a:p>
            <a:pPr marL="171450" lvl="0" indent="-171450" algn="l" rtl="0">
              <a:spcBef>
                <a:spcPts val="0"/>
              </a:spcBef>
              <a:spcAft>
                <a:spcPts val="0"/>
              </a:spcAft>
              <a:buClr>
                <a:schemeClr val="dk1"/>
              </a:buClr>
              <a:buSzPts val="1200"/>
              <a:buChar char="•"/>
            </a:pPr>
            <a:r>
              <a:rPr lang="en-GB" dirty="0"/>
              <a:t>Write the responses on a flipchart</a:t>
            </a:r>
            <a:endParaRPr dirty="0"/>
          </a:p>
          <a:p>
            <a:pPr marL="171450" lvl="0" indent="-171450" algn="l" rtl="0">
              <a:spcBef>
                <a:spcPts val="0"/>
              </a:spcBef>
              <a:spcAft>
                <a:spcPts val="0"/>
              </a:spcAft>
              <a:buClr>
                <a:schemeClr val="dk1"/>
              </a:buClr>
              <a:buSzPts val="1200"/>
              <a:buChar char="•"/>
            </a:pPr>
            <a:r>
              <a:rPr lang="en-GB" dirty="0"/>
              <a:t>Complement with the possible responses below</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Caseworkers should feel comfortable and competent working with children at risk of suicide and self-harm. </a:t>
            </a:r>
            <a:endParaRPr dirty="0"/>
          </a:p>
          <a:p>
            <a:pPr marL="171450" lvl="0" indent="-171450" algn="l" rtl="0">
              <a:spcBef>
                <a:spcPts val="0"/>
              </a:spcBef>
              <a:spcAft>
                <a:spcPts val="0"/>
              </a:spcAft>
              <a:buClr>
                <a:schemeClr val="dk1"/>
              </a:buClr>
              <a:buSzPts val="1200"/>
              <a:buChar char="•"/>
            </a:pPr>
            <a:r>
              <a:rPr lang="en-GB" i="1" dirty="0"/>
              <a:t>If they are not comfortable and or confident, it is better to refer the child to:</a:t>
            </a:r>
            <a:endParaRPr dirty="0"/>
          </a:p>
          <a:p>
            <a:pPr marL="628650" lvl="1" indent="-171450" algn="l" rtl="0">
              <a:spcBef>
                <a:spcPts val="0"/>
              </a:spcBef>
              <a:spcAft>
                <a:spcPts val="0"/>
              </a:spcAft>
              <a:buClr>
                <a:schemeClr val="dk1"/>
              </a:buClr>
              <a:buSzPts val="1200"/>
              <a:buChar char="•"/>
            </a:pPr>
            <a:r>
              <a:rPr lang="en-GB" i="1" dirty="0"/>
              <a:t>A colleague within the case management team </a:t>
            </a:r>
            <a:endParaRPr dirty="0"/>
          </a:p>
          <a:p>
            <a:pPr marL="628650" lvl="1" indent="-171450" algn="l" rtl="0">
              <a:spcBef>
                <a:spcPts val="0"/>
              </a:spcBef>
              <a:spcAft>
                <a:spcPts val="0"/>
              </a:spcAft>
              <a:buClr>
                <a:schemeClr val="dk1"/>
              </a:buClr>
              <a:buSzPts val="1200"/>
              <a:buChar char="•"/>
            </a:pPr>
            <a:r>
              <a:rPr lang="en-GB" i="1" dirty="0"/>
              <a:t>A specialized MHPSS professional who is able to support</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POSSIBLE RESPONSES</a:t>
            </a:r>
            <a:endParaRPr dirty="0"/>
          </a:p>
          <a:p>
            <a:pPr marL="171450" lvl="0" indent="-171450" algn="l" rtl="0">
              <a:spcBef>
                <a:spcPts val="0"/>
              </a:spcBef>
              <a:spcAft>
                <a:spcPts val="0"/>
              </a:spcAft>
              <a:buClr>
                <a:schemeClr val="dk1"/>
              </a:buClr>
              <a:buSzPts val="1200"/>
              <a:buChar char="•"/>
            </a:pPr>
            <a:r>
              <a:rPr lang="en-GB" dirty="0"/>
              <a:t>Asking a child if s/he is suicidal may give her/him an opportunity to talk about how s/he is feeling </a:t>
            </a:r>
            <a:endParaRPr dirty="0"/>
          </a:p>
          <a:p>
            <a:pPr marL="171450" lvl="0" indent="-171450" algn="l" rtl="0">
              <a:spcBef>
                <a:spcPts val="0"/>
              </a:spcBef>
              <a:spcAft>
                <a:spcPts val="0"/>
              </a:spcAft>
              <a:buClr>
                <a:schemeClr val="dk1"/>
              </a:buClr>
              <a:buSzPts val="1200"/>
              <a:buChar char="•"/>
            </a:pPr>
            <a:r>
              <a:rPr lang="en-GB" dirty="0"/>
              <a:t>May help her/him to deal with those feelings</a:t>
            </a:r>
            <a:endParaRPr dirty="0"/>
          </a:p>
          <a:p>
            <a:pPr marL="171450" lvl="0" indent="-171450" algn="l" rtl="0">
              <a:spcBef>
                <a:spcPts val="0"/>
              </a:spcBef>
              <a:spcAft>
                <a:spcPts val="0"/>
              </a:spcAft>
              <a:buClr>
                <a:schemeClr val="dk1"/>
              </a:buClr>
              <a:buSzPts val="1200"/>
              <a:buChar char="•"/>
            </a:pPr>
            <a:r>
              <a:rPr lang="en-GB" dirty="0"/>
              <a:t>May decrease sense of isolation &amp; distress</a:t>
            </a:r>
            <a:endParaRPr dirty="0"/>
          </a:p>
          <a:p>
            <a:pPr marL="171450" lvl="0" indent="-171450" algn="l" rtl="0">
              <a:spcBef>
                <a:spcPts val="0"/>
              </a:spcBef>
              <a:spcAft>
                <a:spcPts val="0"/>
              </a:spcAft>
              <a:buClr>
                <a:schemeClr val="dk1"/>
              </a:buClr>
              <a:buSzPts val="1200"/>
              <a:buChar char="•"/>
            </a:pPr>
            <a:r>
              <a:rPr lang="en-GB" dirty="0"/>
              <a:t>May help reduce risk of attempting suicide</a:t>
            </a: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692" name="Google Shape;692;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
        <p:nvSpPr>
          <p:cNvPr id="693" name="Google Shape;693;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 or ask a volunteer to present the slide</a:t>
            </a:r>
            <a:endParaRPr/>
          </a:p>
          <a:p>
            <a:pPr marL="171450" lvl="0" indent="-171450" algn="l" rtl="0">
              <a:spcBef>
                <a:spcPts val="0"/>
              </a:spcBef>
              <a:spcAft>
                <a:spcPts val="0"/>
              </a:spcAft>
              <a:buClr>
                <a:schemeClr val="dk1"/>
              </a:buClr>
              <a:buSzPts val="1200"/>
              <a:buChar char="•"/>
            </a:pPr>
            <a:r>
              <a:rPr lang="en-GB" i="1" u="none"/>
              <a:t>This list is not exhaustive. There may be culturally specific warning signs that you need to be aware of that are not included in this list. </a:t>
            </a:r>
            <a:endParaRPr/>
          </a:p>
          <a:p>
            <a:pPr marL="171450" lvl="0" indent="-171450" algn="l" rtl="0">
              <a:spcBef>
                <a:spcPts val="0"/>
              </a:spcBef>
              <a:spcAft>
                <a:spcPts val="0"/>
              </a:spcAft>
              <a:buClr>
                <a:schemeClr val="dk1"/>
              </a:buClr>
              <a:buSzPts val="1200"/>
              <a:buChar char="•"/>
            </a:pPr>
            <a:r>
              <a:rPr lang="en-GB" i="1" u="none"/>
              <a:t>Additionally, signs of children experiencing psychotic episodes include:</a:t>
            </a:r>
            <a:endParaRPr i="1" u="none"/>
          </a:p>
          <a:p>
            <a:pPr marL="628650" lvl="1" indent="-171450" algn="l" rtl="0">
              <a:spcBef>
                <a:spcPts val="0"/>
              </a:spcBef>
              <a:spcAft>
                <a:spcPts val="0"/>
              </a:spcAft>
              <a:buClr>
                <a:schemeClr val="dk1"/>
              </a:buClr>
              <a:buSzPts val="1200"/>
              <a:buChar char="•"/>
            </a:pPr>
            <a:r>
              <a:rPr lang="en-GB" i="1" u="none"/>
              <a:t>Being difficult to understand </a:t>
            </a:r>
            <a:endParaRPr i="1" u="none"/>
          </a:p>
          <a:p>
            <a:pPr marL="628650" lvl="1" indent="-171450" algn="l" rtl="0">
              <a:spcBef>
                <a:spcPts val="0"/>
              </a:spcBef>
              <a:spcAft>
                <a:spcPts val="0"/>
              </a:spcAft>
              <a:buClr>
                <a:schemeClr val="dk1"/>
              </a:buClr>
              <a:buSzPts val="1200"/>
              <a:buChar char="•"/>
            </a:pPr>
            <a:r>
              <a:rPr lang="en-GB" i="1"/>
              <a:t>Speaking</a:t>
            </a:r>
            <a:r>
              <a:rPr lang="en-GB" i="1" u="none"/>
              <a:t> very quickly or slowly</a:t>
            </a:r>
            <a:endParaRPr i="1" u="none"/>
          </a:p>
          <a:p>
            <a:pPr marL="628650" lvl="1" indent="-171450" algn="l" rtl="0">
              <a:spcBef>
                <a:spcPts val="0"/>
              </a:spcBef>
              <a:spcAft>
                <a:spcPts val="0"/>
              </a:spcAft>
              <a:buClr>
                <a:schemeClr val="dk1"/>
              </a:buClr>
              <a:buSzPts val="1200"/>
              <a:buChar char="•"/>
            </a:pPr>
            <a:r>
              <a:rPr lang="en-GB" i="1" u="none"/>
              <a:t>Slurring their words</a:t>
            </a:r>
            <a:endParaRPr i="1" u="none"/>
          </a:p>
          <a:p>
            <a:pPr marL="628650" lvl="1" indent="-171450" algn="l" rtl="0">
              <a:spcBef>
                <a:spcPts val="0"/>
              </a:spcBef>
              <a:spcAft>
                <a:spcPts val="0"/>
              </a:spcAft>
              <a:buClr>
                <a:schemeClr val="dk1"/>
              </a:buClr>
              <a:buSzPts val="1200"/>
              <a:buChar char="•"/>
            </a:pPr>
            <a:r>
              <a:rPr lang="en-GB" i="1" u="none"/>
              <a:t>Changing topics quickly</a:t>
            </a:r>
            <a:endParaRPr i="1" u="none"/>
          </a:p>
          <a:p>
            <a:pPr marL="628650" lvl="1" indent="-171450" algn="l" rtl="0">
              <a:spcBef>
                <a:spcPts val="0"/>
              </a:spcBef>
              <a:spcAft>
                <a:spcPts val="0"/>
              </a:spcAft>
              <a:buClr>
                <a:schemeClr val="dk1"/>
              </a:buClr>
              <a:buSzPts val="1200"/>
              <a:buChar char="•"/>
            </a:pPr>
            <a:r>
              <a:rPr lang="en-GB" i="1" u="none"/>
              <a:t>Saying things about hearing voices, seeing things or talking about an alternate reality they are living in</a:t>
            </a:r>
            <a:endParaRPr/>
          </a:p>
        </p:txBody>
      </p:sp>
      <p:sp>
        <p:nvSpPr>
          <p:cNvPr id="703" name="Google Shape;703;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 or ask a volunteer to present the slide</a:t>
            </a:r>
            <a:endParaRPr/>
          </a:p>
          <a:p>
            <a:pPr marL="171450" lvl="0" indent="-171450" algn="l" rtl="0">
              <a:spcBef>
                <a:spcPts val="0"/>
              </a:spcBef>
              <a:spcAft>
                <a:spcPts val="0"/>
              </a:spcAft>
              <a:buClr>
                <a:schemeClr val="dk1"/>
              </a:buClr>
              <a:buSzPts val="1200"/>
              <a:buChar char="•"/>
            </a:pPr>
            <a:r>
              <a:rPr lang="en-GB" i="1" u="none"/>
              <a:t>This list is not exhaustive. There may be culturally specific warning signs that you need to be aware of that are not included in this list. </a:t>
            </a:r>
            <a:endParaRPr/>
          </a:p>
        </p:txBody>
      </p:sp>
      <p:sp>
        <p:nvSpPr>
          <p:cNvPr id="719" name="Google Shape;719;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t>ADAPT FOR CONTEXT</a:t>
            </a:r>
          </a:p>
          <a:p>
            <a:pPr marL="171450" lvl="0" indent="-171450" algn="l" rtl="0">
              <a:spcBef>
                <a:spcPts val="0"/>
              </a:spcBef>
              <a:spcAft>
                <a:spcPts val="0"/>
              </a:spcAft>
              <a:buClr>
                <a:schemeClr val="dk1"/>
              </a:buClr>
              <a:buSzPts val="1200"/>
            </a:pPr>
            <a:r>
              <a:rPr lang="en-US" b="0" dirty="0"/>
              <a:t>Adapt to local child protection case management SOPs and existing referral pathways</a:t>
            </a:r>
          </a:p>
          <a:p>
            <a:pPr marL="0" lvl="0" indent="0" algn="l" rtl="0">
              <a:spcBef>
                <a:spcPts val="0"/>
              </a:spcBef>
              <a:spcAft>
                <a:spcPts val="0"/>
              </a:spcAft>
              <a:buClr>
                <a:schemeClr val="dk1"/>
              </a:buClr>
              <a:buSzPts val="1200"/>
              <a:buNone/>
            </a:pPr>
            <a:r>
              <a:rPr lang="en-US" b="1" dirty="0"/>
              <a:t>_____________________________________________________________________________________________________________________</a:t>
            </a:r>
          </a:p>
          <a:p>
            <a:pPr marL="0" lvl="0" indent="0" algn="l" rtl="0">
              <a:spcBef>
                <a:spcPts val="0"/>
              </a:spcBef>
              <a:spcAft>
                <a:spcPts val="0"/>
              </a:spcAft>
              <a:buClr>
                <a:schemeClr val="dk1"/>
              </a:buClr>
              <a:buSzPts val="1200"/>
              <a:buNone/>
            </a:pPr>
            <a:endParaRPr lang="en-GB" b="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If children, youth and/or caregivers express suicidal thoughts and a plan, it is important NOT to panic but to stay calm. </a:t>
            </a:r>
            <a:endParaRPr dirty="0"/>
          </a:p>
          <a:p>
            <a:pPr marL="628650" lvl="1" indent="-171450" algn="l" rtl="0">
              <a:spcBef>
                <a:spcPts val="0"/>
              </a:spcBef>
              <a:spcAft>
                <a:spcPts val="0"/>
              </a:spcAft>
              <a:buClr>
                <a:schemeClr val="dk1"/>
              </a:buClr>
              <a:buSzPts val="1200"/>
              <a:buChar char="•"/>
            </a:pPr>
            <a:r>
              <a:rPr lang="en-GB" i="1" dirty="0"/>
              <a:t>For many children, thoughts of suicide are a way of coping with an unbearable situation. </a:t>
            </a:r>
            <a:endParaRPr dirty="0"/>
          </a:p>
          <a:p>
            <a:pPr marL="628650" lvl="1" indent="-171450" algn="l" rtl="0">
              <a:spcBef>
                <a:spcPts val="0"/>
              </a:spcBef>
              <a:spcAft>
                <a:spcPts val="0"/>
              </a:spcAft>
              <a:buClr>
                <a:schemeClr val="dk1"/>
              </a:buClr>
              <a:buSzPts val="1200"/>
              <a:buChar char="•"/>
            </a:pPr>
            <a:r>
              <a:rPr lang="en-GB" i="1" dirty="0"/>
              <a:t>They are trying to stop the pain, hurt, and hopeless they are feeling.  </a:t>
            </a:r>
          </a:p>
          <a:p>
            <a:pPr marL="171450" lvl="0" indent="-171450" algn="l" rtl="0">
              <a:spcBef>
                <a:spcPts val="0"/>
              </a:spcBef>
              <a:spcAft>
                <a:spcPts val="0"/>
              </a:spcAft>
              <a:buClr>
                <a:schemeClr val="dk1"/>
              </a:buClr>
              <a:buSzPts val="1200"/>
              <a:buChar char="•"/>
            </a:pPr>
            <a:r>
              <a:rPr lang="en-GB" i="1" dirty="0"/>
              <a:t>Following steps can be taken when a child and/or caregivers have expressed suicidal thoughts.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dirty="0"/>
              <a:t>Present the slide</a:t>
            </a:r>
          </a:p>
          <a:p>
            <a:pPr marL="171450" lvl="0" indent="-171450" algn="l" rtl="0">
              <a:spcBef>
                <a:spcPts val="0"/>
              </a:spcBef>
              <a:spcAft>
                <a:spcPts val="0"/>
              </a:spcAft>
              <a:buClr>
                <a:schemeClr val="dk1"/>
              </a:buClr>
              <a:buSzPts val="1200"/>
              <a:buChar char="•"/>
            </a:pPr>
            <a:r>
              <a:rPr lang="en-GB" i="1" dirty="0"/>
              <a:t>Caseworkers should contact their supervisors if they have a child who is at risk for suicide or self-harm. </a:t>
            </a:r>
            <a:endParaRPr dirty="0"/>
          </a:p>
          <a:p>
            <a:pPr marL="171450" lvl="0" indent="-95250" algn="l" rtl="0">
              <a:spcBef>
                <a:spcPts val="0"/>
              </a:spcBef>
              <a:spcAft>
                <a:spcPts val="0"/>
              </a:spcAft>
              <a:buClr>
                <a:schemeClr val="dk1"/>
              </a:buClr>
              <a:buSzPts val="1200"/>
              <a:buNone/>
            </a:pPr>
            <a:endParaRPr dirty="0"/>
          </a:p>
        </p:txBody>
      </p:sp>
      <p:sp>
        <p:nvSpPr>
          <p:cNvPr id="735" name="Google Shape;735;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3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PLENARY REVIEW (5 minutes) </a:t>
            </a:r>
            <a:endParaRPr dirty="0"/>
          </a:p>
          <a:p>
            <a:pPr marL="171450" marR="0" lvl="0" indent="-171450" algn="l" rtl="0">
              <a:lnSpc>
                <a:spcPct val="100000"/>
              </a:lnSpc>
              <a:spcBef>
                <a:spcPts val="0"/>
              </a:spcBef>
              <a:spcAft>
                <a:spcPts val="0"/>
              </a:spcAft>
              <a:buClr>
                <a:schemeClr val="dk1"/>
              </a:buClr>
              <a:buSzPts val="1200"/>
              <a:buChar char="•"/>
            </a:pPr>
            <a:r>
              <a:rPr lang="en-GB" dirty="0"/>
              <a:t>Guide participants to </a:t>
            </a:r>
            <a:r>
              <a:rPr lang="en-GB" b="1" dirty="0"/>
              <a:t>Workbook page 86-87: Assessment risk of suicide</a:t>
            </a:r>
            <a:endParaRPr dirty="0"/>
          </a:p>
          <a:p>
            <a:pPr marL="171450" lvl="0" indent="-171450" algn="l" rtl="0">
              <a:spcBef>
                <a:spcPts val="0"/>
              </a:spcBef>
              <a:spcAft>
                <a:spcPts val="0"/>
              </a:spcAft>
              <a:buClr>
                <a:schemeClr val="dk1"/>
              </a:buClr>
              <a:buSzPts val="1200"/>
              <a:buChar char="•"/>
            </a:pPr>
            <a:r>
              <a:rPr lang="en-GB" i="1" dirty="0"/>
              <a:t>This guidance can support you to assess the risk of suicide</a:t>
            </a:r>
            <a:endParaRPr dirty="0"/>
          </a:p>
          <a:p>
            <a:pPr marL="171450" lvl="0" indent="-171450" algn="l" rtl="0">
              <a:spcBef>
                <a:spcPts val="0"/>
              </a:spcBef>
              <a:spcAft>
                <a:spcPts val="0"/>
              </a:spcAft>
              <a:buClr>
                <a:schemeClr val="dk1"/>
              </a:buClr>
              <a:buSzPts val="1200"/>
              <a:buChar char="•"/>
            </a:pPr>
            <a:r>
              <a:rPr lang="en-GB" dirty="0"/>
              <a:t>Review the assessment guidance together</a:t>
            </a:r>
            <a:endParaRPr i="1" dirty="0"/>
          </a:p>
          <a:p>
            <a:pPr marL="171450" lvl="0" indent="-171450" algn="l" rtl="0">
              <a:spcBef>
                <a:spcPts val="0"/>
              </a:spcBef>
              <a:spcAft>
                <a:spcPts val="0"/>
              </a:spcAft>
              <a:buClr>
                <a:schemeClr val="dk1"/>
              </a:buClr>
              <a:buSzPts val="1200"/>
              <a:buChar char="•"/>
            </a:pPr>
            <a:r>
              <a:rPr lang="en-GB" i="1" dirty="0"/>
              <a:t>If you are concerned the child is at risk of suicide, then it is important to start this conversation in which you assess the risk.</a:t>
            </a:r>
            <a:endParaRPr dirty="0"/>
          </a:p>
          <a:p>
            <a:pPr marL="628650" lvl="1" indent="-171450" algn="l" rtl="0">
              <a:spcBef>
                <a:spcPts val="0"/>
              </a:spcBef>
              <a:spcAft>
                <a:spcPts val="0"/>
              </a:spcAft>
              <a:buClr>
                <a:schemeClr val="dk1"/>
              </a:buClr>
              <a:buSzPts val="1200"/>
              <a:buChar char="•"/>
            </a:pPr>
            <a:r>
              <a:rPr lang="en-GB" i="1" dirty="0"/>
              <a:t>If there is no further indication or evidence that the child is intending to harm themselves or to commit suicide, you can discontinue to the assessment. </a:t>
            </a:r>
            <a:endParaRPr dirty="0"/>
          </a:p>
          <a:p>
            <a:pPr marL="628650" lvl="1" indent="-171450" algn="l" rtl="0">
              <a:spcBef>
                <a:spcPts val="0"/>
              </a:spcBef>
              <a:spcAft>
                <a:spcPts val="0"/>
              </a:spcAft>
              <a:buClr>
                <a:schemeClr val="dk1"/>
              </a:buClr>
              <a:buSzPts val="1200"/>
              <a:buChar char="•"/>
            </a:pPr>
            <a:r>
              <a:rPr lang="en-GB" i="1" dirty="0"/>
              <a:t>There is no need to ask all questions when it becomes clear that there is no risk</a:t>
            </a:r>
            <a:r>
              <a:rPr lang="en-GB" dirty="0"/>
              <a:t>! </a:t>
            </a:r>
            <a:endParaRPr dirty="0"/>
          </a:p>
          <a:p>
            <a:pPr marL="171450" lvl="0" indent="-171450" algn="l" rtl="0">
              <a:spcBef>
                <a:spcPts val="0"/>
              </a:spcBef>
              <a:spcAft>
                <a:spcPts val="0"/>
              </a:spcAft>
              <a:buClr>
                <a:schemeClr val="dk1"/>
              </a:buClr>
              <a:buSzPts val="1200"/>
              <a:buChar char="•"/>
            </a:pPr>
            <a:r>
              <a:rPr lang="en-GB" i="1" dirty="0"/>
              <a:t>This is a guidance, not a questionnaire.</a:t>
            </a:r>
            <a:endParaRPr dirty="0"/>
          </a:p>
          <a:p>
            <a:pPr marL="628650" lvl="1" indent="-171450" algn="l" rtl="0">
              <a:spcBef>
                <a:spcPts val="0"/>
              </a:spcBef>
              <a:spcAft>
                <a:spcPts val="0"/>
              </a:spcAft>
              <a:buClr>
                <a:schemeClr val="dk1"/>
              </a:buClr>
              <a:buSzPts val="1200"/>
              <a:buChar char="•"/>
            </a:pPr>
            <a:r>
              <a:rPr lang="en-GB" i="1" dirty="0"/>
              <a:t>Use your own words </a:t>
            </a:r>
            <a:endParaRPr dirty="0"/>
          </a:p>
          <a:p>
            <a:pPr marL="628650" lvl="1" indent="-171450" algn="l" rtl="0">
              <a:spcBef>
                <a:spcPts val="0"/>
              </a:spcBef>
              <a:spcAft>
                <a:spcPts val="0"/>
              </a:spcAft>
              <a:buClr>
                <a:schemeClr val="dk1"/>
              </a:buClr>
              <a:buSzPts val="1200"/>
              <a:buChar char="•"/>
            </a:pPr>
            <a:r>
              <a:rPr lang="en-GB" i="1" dirty="0"/>
              <a:t>Adjust your communication to the age, developmental stage and abilities of the child </a:t>
            </a:r>
            <a:endParaRPr dirty="0"/>
          </a:p>
          <a:p>
            <a:pPr marL="171450" lvl="0" indent="-171450" algn="l" rtl="0">
              <a:spcBef>
                <a:spcPts val="0"/>
              </a:spcBef>
              <a:spcAft>
                <a:spcPts val="0"/>
              </a:spcAft>
              <a:buClr>
                <a:schemeClr val="dk1"/>
              </a:buClr>
              <a:buSzPts val="1200"/>
              <a:buChar char="•"/>
            </a:pPr>
            <a:r>
              <a:rPr lang="en-GB" i="1" dirty="0"/>
              <a:t>If the child is in distress after this chat, provide and ensure care.</a:t>
            </a:r>
            <a:endParaRPr dirty="0"/>
          </a:p>
          <a:p>
            <a:pPr marL="628650" lvl="1" indent="-171450" algn="l" rtl="0">
              <a:spcBef>
                <a:spcPts val="0"/>
              </a:spcBef>
              <a:spcAft>
                <a:spcPts val="0"/>
              </a:spcAft>
              <a:buClr>
                <a:schemeClr val="dk1"/>
              </a:buClr>
              <a:buSzPts val="1200"/>
              <a:buChar char="•"/>
            </a:pPr>
            <a:r>
              <a:rPr lang="en-GB" i="1" dirty="0"/>
              <a:t>Implement an emotional regulating activity afterwards</a:t>
            </a:r>
            <a:endParaRPr dirty="0"/>
          </a:p>
          <a:p>
            <a:pPr marL="628650" lvl="1" indent="-171450" algn="l" rtl="0">
              <a:spcBef>
                <a:spcPts val="0"/>
              </a:spcBef>
              <a:spcAft>
                <a:spcPts val="0"/>
              </a:spcAft>
              <a:buClr>
                <a:schemeClr val="dk1"/>
              </a:buClr>
              <a:buSzPts val="1200"/>
              <a:buChar char="•"/>
            </a:pPr>
            <a:r>
              <a:rPr lang="en-GB" i="1" dirty="0"/>
              <a:t>Check and ensure if care and support is available afterwards (by parents, caregivers, trusted adults, etc.)</a:t>
            </a:r>
            <a:endParaRPr dirty="0"/>
          </a:p>
          <a:p>
            <a:pPr marL="628650" lvl="1"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p:txBody>
      </p:sp>
      <p:sp>
        <p:nvSpPr>
          <p:cNvPr id="748" name="Google Shape;748;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Let’s practice using our communication techniques and psychosocial support skills, such as responding with empathy.</a:t>
            </a:r>
            <a:endParaRPr dirty="0"/>
          </a:p>
          <a:p>
            <a:pPr marL="171450" lvl="0" indent="-171450" algn="l" rtl="0">
              <a:spcBef>
                <a:spcPts val="0"/>
              </a:spcBef>
              <a:spcAft>
                <a:spcPts val="0"/>
              </a:spcAft>
              <a:buClr>
                <a:schemeClr val="dk1"/>
              </a:buClr>
              <a:buSzPts val="1200"/>
              <a:buChar char="•"/>
            </a:pPr>
            <a:r>
              <a:rPr lang="en-GB" dirty="0"/>
              <a:t>Divide participants into pairs</a:t>
            </a:r>
            <a:endParaRPr dirty="0"/>
          </a:p>
          <a:p>
            <a:pPr marL="171450" lvl="0" indent="-171450" algn="l" rtl="0">
              <a:spcBef>
                <a:spcPts val="0"/>
              </a:spcBef>
              <a:spcAft>
                <a:spcPts val="0"/>
              </a:spcAft>
              <a:buClr>
                <a:schemeClr val="dk1"/>
              </a:buClr>
              <a:buSzPts val="1200"/>
              <a:buChar char="•"/>
            </a:pPr>
            <a:r>
              <a:rPr lang="en-GB" dirty="0"/>
              <a:t>Guide participants to their </a:t>
            </a:r>
            <a:r>
              <a:rPr lang="en-GB" b="1" dirty="0"/>
              <a:t>Workbook page 88: Responding with empathy - statements of comfort</a:t>
            </a:r>
            <a:r>
              <a:rPr lang="en-GB" dirty="0"/>
              <a:t>.</a:t>
            </a:r>
            <a:endParaRPr dirty="0"/>
          </a:p>
          <a:p>
            <a:pPr marL="171450" lvl="0" indent="-171450" algn="l" rtl="0">
              <a:spcBef>
                <a:spcPts val="0"/>
              </a:spcBef>
              <a:spcAft>
                <a:spcPts val="0"/>
              </a:spcAft>
              <a:buClr>
                <a:schemeClr val="dk1"/>
              </a:buClr>
              <a:buSzPts val="1200"/>
              <a:buChar char="•"/>
            </a:pPr>
            <a:r>
              <a:rPr lang="en-GB" i="1" dirty="0"/>
              <a:t>With your partner:</a:t>
            </a:r>
            <a:endParaRPr dirty="0"/>
          </a:p>
          <a:p>
            <a:pPr marL="628650" lvl="1" indent="-171450" algn="l" rtl="0">
              <a:spcBef>
                <a:spcPts val="0"/>
              </a:spcBef>
              <a:spcAft>
                <a:spcPts val="0"/>
              </a:spcAft>
              <a:buClr>
                <a:schemeClr val="dk1"/>
              </a:buClr>
              <a:buSzPts val="1200"/>
              <a:buChar char="•"/>
            </a:pPr>
            <a:r>
              <a:rPr lang="en-GB" i="1" dirty="0"/>
              <a:t>Discuss what you could possibly say if a child shares their ideas or intentions to commit suicide. </a:t>
            </a:r>
            <a:endParaRPr dirty="0"/>
          </a:p>
          <a:p>
            <a:pPr marL="628650" lvl="1" indent="-171450" algn="l" rtl="0">
              <a:spcBef>
                <a:spcPts val="0"/>
              </a:spcBef>
              <a:spcAft>
                <a:spcPts val="0"/>
              </a:spcAft>
              <a:buClr>
                <a:schemeClr val="dk1"/>
              </a:buClr>
              <a:buSzPts val="1200"/>
              <a:buChar char="•"/>
            </a:pPr>
            <a:r>
              <a:rPr lang="en-GB" i="1" dirty="0"/>
              <a:t>Write these down in your workbook </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PARTNER WORK (10 minutes)</a:t>
            </a:r>
            <a:endParaRPr dirty="0"/>
          </a:p>
          <a:p>
            <a:pPr marL="171450" lvl="0" indent="-171450" algn="l" rtl="0">
              <a:spcBef>
                <a:spcPts val="0"/>
              </a:spcBef>
              <a:spcAft>
                <a:spcPts val="0"/>
              </a:spcAft>
              <a:buClr>
                <a:schemeClr val="dk1"/>
              </a:buClr>
              <a:buSzPts val="1200"/>
              <a:buChar char="•"/>
            </a:pPr>
            <a:r>
              <a:rPr lang="en-GB" dirty="0"/>
              <a:t>Provide 10 minutes for participants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dirty="0"/>
              <a:t>Invite volunteers to share their ideas</a:t>
            </a:r>
            <a:endParaRPr dirty="0"/>
          </a:p>
          <a:p>
            <a:pPr marL="171450" lvl="0" indent="-171450" algn="l" rtl="0">
              <a:spcBef>
                <a:spcPts val="0"/>
              </a:spcBef>
              <a:spcAft>
                <a:spcPts val="0"/>
              </a:spcAft>
              <a:buClr>
                <a:schemeClr val="dk1"/>
              </a:buClr>
              <a:buSzPts val="1200"/>
              <a:buChar char="•"/>
            </a:pPr>
            <a:r>
              <a:rPr lang="en-GB" dirty="0"/>
              <a:t>Write down (or ask for a volunteer to write down while you guide the discussion) the symptoms on a flipchart</a:t>
            </a:r>
            <a:endParaRPr dirty="0"/>
          </a:p>
          <a:p>
            <a:pPr marL="171450" lvl="0" indent="-171450" algn="l" rtl="0">
              <a:spcBef>
                <a:spcPts val="0"/>
              </a:spcBef>
              <a:spcAft>
                <a:spcPts val="0"/>
              </a:spcAft>
              <a:buClr>
                <a:schemeClr val="dk1"/>
              </a:buClr>
              <a:buSzPts val="1200"/>
              <a:buChar char="•"/>
            </a:pPr>
            <a:r>
              <a:rPr lang="en-GB" dirty="0"/>
              <a:t>Review and complement with the next slide</a:t>
            </a:r>
            <a:endParaRPr dirty="0"/>
          </a:p>
        </p:txBody>
      </p:sp>
      <p:sp>
        <p:nvSpPr>
          <p:cNvPr id="760" name="Google Shape;760;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 or ask a volunteer to present the slide</a:t>
            </a:r>
            <a:endParaRPr/>
          </a:p>
          <a:p>
            <a:pPr marL="171450" lvl="0" indent="-171450" algn="l" rtl="0">
              <a:spcBef>
                <a:spcPts val="0"/>
              </a:spcBef>
              <a:spcAft>
                <a:spcPts val="0"/>
              </a:spcAft>
              <a:buClr>
                <a:schemeClr val="dk1"/>
              </a:buClr>
              <a:buSzPts val="1200"/>
              <a:buChar char="•"/>
            </a:pPr>
            <a:r>
              <a:rPr lang="en-GB" i="1"/>
              <a:t>As a caseworker, it can be really hard to discuss the risk of suicide with a child. </a:t>
            </a:r>
            <a:endParaRPr/>
          </a:p>
          <a:p>
            <a:pPr marL="171450" lvl="0" indent="-171450" algn="l" rtl="0">
              <a:spcBef>
                <a:spcPts val="0"/>
              </a:spcBef>
              <a:spcAft>
                <a:spcPts val="0"/>
              </a:spcAft>
              <a:buClr>
                <a:schemeClr val="dk1"/>
              </a:buClr>
              <a:buSzPts val="1200"/>
              <a:buChar char="•"/>
            </a:pPr>
            <a:r>
              <a:rPr lang="en-GB" i="1"/>
              <a:t>For this reason, it is important that you receive the necessary support from your supervisor or coach! </a:t>
            </a:r>
            <a:endParaRPr/>
          </a:p>
        </p:txBody>
      </p:sp>
      <p:sp>
        <p:nvSpPr>
          <p:cNvPr id="775" name="Google Shape;775;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dirty="0"/>
              <a:t>Remind the participants of:</a:t>
            </a:r>
            <a:endParaRPr dirty="0"/>
          </a:p>
          <a:p>
            <a:pPr marL="628650" lvl="1" indent="-171450" algn="l" rtl="0">
              <a:spcBef>
                <a:spcPts val="0"/>
              </a:spcBef>
              <a:spcAft>
                <a:spcPts val="0"/>
              </a:spcAft>
              <a:buClr>
                <a:schemeClr val="dk1"/>
              </a:buClr>
              <a:buSzPts val="1200"/>
              <a:buChar char="•"/>
            </a:pPr>
            <a:r>
              <a:rPr lang="en-GB" dirty="0"/>
              <a:t>The learning agreement </a:t>
            </a:r>
            <a:endParaRPr dirty="0"/>
          </a:p>
          <a:p>
            <a:pPr marL="628650" lvl="1" indent="-171450" algn="l" rtl="0">
              <a:spcBef>
                <a:spcPts val="0"/>
              </a:spcBef>
              <a:spcAft>
                <a:spcPts val="0"/>
              </a:spcAft>
              <a:buClr>
                <a:schemeClr val="dk1"/>
              </a:buClr>
              <a:buSzPts val="1200"/>
              <a:buChar char="•"/>
            </a:pPr>
            <a:r>
              <a:rPr lang="en-GB" dirty="0"/>
              <a:t>Any ‘housekeeping’ (e.g. breaks, location of toilets etc.). </a:t>
            </a:r>
            <a:endParaRPr dirty="0"/>
          </a:p>
        </p:txBody>
      </p:sp>
      <p:sp>
        <p:nvSpPr>
          <p:cNvPr id="123" name="Google Shape;123;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9: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t>ADAPT FOR CONTEXT</a:t>
            </a:r>
          </a:p>
          <a:p>
            <a:pPr marL="171450" lvl="0" indent="-171450" algn="l" rtl="0">
              <a:spcBef>
                <a:spcPts val="0"/>
              </a:spcBef>
              <a:spcAft>
                <a:spcPts val="0"/>
              </a:spcAft>
              <a:buClr>
                <a:schemeClr val="dk1"/>
              </a:buClr>
              <a:buSzPts val="1200"/>
            </a:pPr>
            <a:r>
              <a:rPr lang="en-US" b="0" dirty="0"/>
              <a:t>Adapt to local child protection case management SOPs and existing referral pathways</a:t>
            </a:r>
          </a:p>
          <a:p>
            <a:pPr marL="0" lvl="0" indent="0" algn="l" rtl="0">
              <a:spcBef>
                <a:spcPts val="0"/>
              </a:spcBef>
              <a:spcAft>
                <a:spcPts val="0"/>
              </a:spcAft>
              <a:buClr>
                <a:schemeClr val="dk1"/>
              </a:buClr>
              <a:buSzPts val="1200"/>
              <a:buNone/>
            </a:pPr>
            <a:r>
              <a:rPr lang="en-US" b="1" dirty="0"/>
              <a:t>_____________________________________________________________________________________________________________________</a:t>
            </a:r>
          </a:p>
          <a:p>
            <a:pPr marL="0" lvl="0" indent="0" algn="l" rtl="0">
              <a:spcBef>
                <a:spcPts val="0"/>
              </a:spcBef>
              <a:spcAft>
                <a:spcPts val="0"/>
              </a:spcAft>
              <a:buClr>
                <a:schemeClr val="dk1"/>
              </a:buClr>
              <a:buSzPts val="1200"/>
              <a:buNone/>
            </a:pPr>
            <a:endParaRPr lang="en-GB" b="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 </a:t>
            </a:r>
            <a:endParaRPr dirty="0"/>
          </a:p>
          <a:p>
            <a:pPr marL="171450" lvl="0" indent="-95250" algn="l" rtl="0">
              <a:spcBef>
                <a:spcPts val="0"/>
              </a:spcBef>
              <a:spcAft>
                <a:spcPts val="0"/>
              </a:spcAft>
              <a:buClr>
                <a:schemeClr val="dk1"/>
              </a:buClr>
              <a:buSzPts val="1200"/>
              <a:buNone/>
            </a:pPr>
            <a:endParaRPr dirty="0"/>
          </a:p>
        </p:txBody>
      </p:sp>
      <p:sp>
        <p:nvSpPr>
          <p:cNvPr id="789" name="Google Shape;789;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0: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t>ADAPT FOR CONTEXT</a:t>
            </a:r>
          </a:p>
          <a:p>
            <a:pPr marL="171450" lvl="0" indent="-171450" algn="l" rtl="0">
              <a:spcBef>
                <a:spcPts val="0"/>
              </a:spcBef>
              <a:spcAft>
                <a:spcPts val="0"/>
              </a:spcAft>
              <a:buClr>
                <a:schemeClr val="dk1"/>
              </a:buClr>
              <a:buSzPts val="1200"/>
            </a:pPr>
            <a:r>
              <a:rPr lang="en-US" b="0" dirty="0"/>
              <a:t>Adapt to local child protection case management SOPs and existing referral pathways</a:t>
            </a:r>
          </a:p>
          <a:p>
            <a:pPr marL="0" lvl="0" indent="0" algn="l" rtl="0">
              <a:spcBef>
                <a:spcPts val="0"/>
              </a:spcBef>
              <a:spcAft>
                <a:spcPts val="0"/>
              </a:spcAft>
              <a:buClr>
                <a:schemeClr val="dk1"/>
              </a:buClr>
              <a:buSzPts val="1200"/>
              <a:buNone/>
            </a:pPr>
            <a:r>
              <a:rPr lang="en-US" b="1" dirty="0"/>
              <a:t>_____________________________________________________________________________________________________________________</a:t>
            </a:r>
          </a:p>
          <a:p>
            <a:pPr marL="0" lvl="0" indent="0" algn="l" rtl="0">
              <a:spcBef>
                <a:spcPts val="0"/>
              </a:spcBef>
              <a:spcAft>
                <a:spcPts val="0"/>
              </a:spcAft>
              <a:buClr>
                <a:schemeClr val="dk1"/>
              </a:buClr>
              <a:buSzPts val="1200"/>
              <a:buNone/>
            </a:pPr>
            <a:endParaRPr lang="en-GB" b="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If specialized MHPSS is available, refer the child</a:t>
            </a:r>
            <a:endParaRPr dirty="0"/>
          </a:p>
          <a:p>
            <a:pPr marL="171450" lvl="0" indent="-171450" algn="l" rtl="0">
              <a:spcBef>
                <a:spcPts val="0"/>
              </a:spcBef>
              <a:spcAft>
                <a:spcPts val="0"/>
              </a:spcAft>
              <a:buClr>
                <a:schemeClr val="dk1"/>
              </a:buClr>
              <a:buSzPts val="1200"/>
              <a:buChar char="•"/>
            </a:pPr>
            <a:r>
              <a:rPr lang="en-GB" i="1" dirty="0"/>
              <a:t>If immediate referral is not possible, a safety plan is a tool for the caseworker to use to attempt to keep the child/caregiver safe from harm.</a:t>
            </a:r>
            <a:endParaRPr dirty="0"/>
          </a:p>
          <a:p>
            <a:pPr marL="171450" lvl="0" indent="-95250" algn="l" rtl="0">
              <a:spcBef>
                <a:spcPts val="0"/>
              </a:spcBef>
              <a:spcAft>
                <a:spcPts val="0"/>
              </a:spcAft>
              <a:buClr>
                <a:schemeClr val="dk1"/>
              </a:buClr>
              <a:buSzPts val="1200"/>
              <a:buNone/>
            </a:pPr>
            <a:endParaRPr i="1"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801" name="Google Shape;801;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
        <p:nvSpPr>
          <p:cNvPr id="802" name="Google Shape;802;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41: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marR="0" lvl="0" indent="-171450" algn="l" rtl="0">
              <a:lnSpc>
                <a:spcPct val="100000"/>
              </a:lnSpc>
              <a:spcBef>
                <a:spcPts val="0"/>
              </a:spcBef>
              <a:spcAft>
                <a:spcPts val="0"/>
              </a:spcAft>
              <a:buClr>
                <a:schemeClr val="dk1"/>
              </a:buClr>
              <a:buSzPts val="1200"/>
              <a:buChar char="•"/>
            </a:pPr>
            <a:r>
              <a:rPr lang="en-GB"/>
              <a:t>Present the slide</a:t>
            </a:r>
            <a:endParaRPr/>
          </a:p>
          <a:p>
            <a:pPr marL="171450" marR="0" lvl="0" indent="-171450" algn="l" rtl="0">
              <a:lnSpc>
                <a:spcPct val="100000"/>
              </a:lnSpc>
              <a:spcBef>
                <a:spcPts val="0"/>
              </a:spcBef>
              <a:spcAft>
                <a:spcPts val="0"/>
              </a:spcAft>
              <a:buClr>
                <a:schemeClr val="dk1"/>
              </a:buClr>
              <a:buSzPts val="1200"/>
              <a:buChar char="•"/>
            </a:pPr>
            <a:r>
              <a:rPr lang="en-GB"/>
              <a:t>Guide participants to </a:t>
            </a:r>
            <a:r>
              <a:rPr lang="en-GB" b="1"/>
              <a:t>Workbook page 89-91: Safety plan risk of suicide</a:t>
            </a:r>
            <a:endParaRPr/>
          </a:p>
          <a:p>
            <a:pPr marL="0" lvl="0" indent="0" algn="l" rtl="0">
              <a:spcBef>
                <a:spcPts val="0"/>
              </a:spcBef>
              <a:spcAft>
                <a:spcPts val="0"/>
              </a:spcAft>
              <a:buClr>
                <a:schemeClr val="dk1"/>
              </a:buClr>
              <a:buSzPts val="1200"/>
              <a:buNone/>
            </a:pPr>
            <a:endParaRPr b="1"/>
          </a:p>
        </p:txBody>
      </p:sp>
      <p:sp>
        <p:nvSpPr>
          <p:cNvPr id="831" name="Google Shape;831;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Psychoeducation for caregivers on how to respond:</a:t>
            </a:r>
            <a:endParaRPr/>
          </a:p>
          <a:p>
            <a:pPr marL="628650" lvl="1" indent="-171450" algn="l" rtl="0">
              <a:spcBef>
                <a:spcPts val="0"/>
              </a:spcBef>
              <a:spcAft>
                <a:spcPts val="0"/>
              </a:spcAft>
              <a:buClr>
                <a:schemeClr val="dk1"/>
              </a:buClr>
              <a:buSzPts val="1200"/>
              <a:buChar char="•"/>
            </a:pPr>
            <a:r>
              <a:rPr lang="en-GB" i="1"/>
              <a:t>Let the child know you love and care for him/her</a:t>
            </a:r>
            <a:endParaRPr/>
          </a:p>
          <a:p>
            <a:pPr marL="628650" lvl="1" indent="-171450" algn="l" rtl="0">
              <a:spcBef>
                <a:spcPts val="0"/>
              </a:spcBef>
              <a:spcAft>
                <a:spcPts val="0"/>
              </a:spcAft>
              <a:buClr>
                <a:schemeClr val="dk1"/>
              </a:buClr>
              <a:buSzPts val="1200"/>
              <a:buChar char="•"/>
            </a:pPr>
            <a:r>
              <a:rPr lang="en-GB" i="1"/>
              <a:t>Convey how important s/he is to you </a:t>
            </a:r>
            <a:endParaRPr/>
          </a:p>
          <a:p>
            <a:pPr marL="628650" lvl="1" indent="-171450" algn="l" rtl="0">
              <a:spcBef>
                <a:spcPts val="0"/>
              </a:spcBef>
              <a:spcAft>
                <a:spcPts val="0"/>
              </a:spcAft>
              <a:buClr>
                <a:schemeClr val="dk1"/>
              </a:buClr>
              <a:buSzPts val="1200"/>
              <a:buChar char="•"/>
            </a:pPr>
            <a:r>
              <a:rPr lang="en-GB" i="1"/>
              <a:t>Prioritize interacting with the child in positive ways</a:t>
            </a:r>
            <a:endParaRPr/>
          </a:p>
          <a:p>
            <a:pPr marL="628650" lvl="1" indent="-171450" algn="l" rtl="0">
              <a:spcBef>
                <a:spcPts val="0"/>
              </a:spcBef>
              <a:spcAft>
                <a:spcPts val="0"/>
              </a:spcAft>
              <a:buClr>
                <a:schemeClr val="dk1"/>
              </a:buClr>
              <a:buSzPts val="1200"/>
              <a:buChar char="•"/>
            </a:pPr>
            <a:r>
              <a:rPr lang="en-GB" i="1"/>
              <a:t>Increase their involvement in positive experiences </a:t>
            </a:r>
            <a:endParaRPr/>
          </a:p>
          <a:p>
            <a:pPr marL="628650" lvl="1" indent="-171450" algn="l" rtl="0">
              <a:spcBef>
                <a:spcPts val="0"/>
              </a:spcBef>
              <a:spcAft>
                <a:spcPts val="0"/>
              </a:spcAft>
              <a:buClr>
                <a:schemeClr val="dk1"/>
              </a:buClr>
              <a:buSzPts val="1200"/>
              <a:buChar char="•"/>
            </a:pPr>
            <a:r>
              <a:rPr lang="en-GB" i="1"/>
              <a:t>Ask about suicide – it will often reduce the anxiety surrounding the feeling and the person may feel relieved and better understood.</a:t>
            </a:r>
            <a:endParaRPr/>
          </a:p>
          <a:p>
            <a:pPr marL="628650" lvl="1" indent="-171450" algn="l" rtl="0">
              <a:spcBef>
                <a:spcPts val="0"/>
              </a:spcBef>
              <a:spcAft>
                <a:spcPts val="0"/>
              </a:spcAft>
              <a:buClr>
                <a:schemeClr val="dk1"/>
              </a:buClr>
              <a:buSzPts val="1200"/>
              <a:buChar char="•"/>
            </a:pPr>
            <a:r>
              <a:rPr lang="en-GB" i="1"/>
              <a:t>Avoid hostility or severe criticism towards the person at risk of self-harm</a:t>
            </a:r>
            <a:endParaRPr/>
          </a:p>
          <a:p>
            <a:pPr marL="628650" lvl="1" indent="-171450" algn="l" rtl="0">
              <a:spcBef>
                <a:spcPts val="0"/>
              </a:spcBef>
              <a:spcAft>
                <a:spcPts val="0"/>
              </a:spcAft>
              <a:buClr>
                <a:schemeClr val="dk1"/>
              </a:buClr>
              <a:buSzPts val="1200"/>
              <a:buChar char="•"/>
            </a:pPr>
            <a:r>
              <a:rPr lang="en-GB" i="1"/>
              <a:t>Monitor appropriately the child’s whereabouts and communications to keep them safe </a:t>
            </a:r>
            <a:endParaRPr/>
          </a:p>
          <a:p>
            <a:pPr marL="628650" lvl="1" indent="-171450" algn="l" rtl="0">
              <a:spcBef>
                <a:spcPts val="0"/>
              </a:spcBef>
              <a:spcAft>
                <a:spcPts val="0"/>
              </a:spcAft>
              <a:buClr>
                <a:schemeClr val="dk1"/>
              </a:buClr>
              <a:buSzPts val="1200"/>
              <a:buChar char="•"/>
            </a:pPr>
            <a:r>
              <a:rPr lang="en-GB" i="1"/>
              <a:t>Get involved and be aware of your child's friends as much as possible</a:t>
            </a:r>
            <a:endParaRPr/>
          </a:p>
          <a:p>
            <a:pPr marL="628650" lvl="1" indent="-171450" algn="l" rtl="0">
              <a:spcBef>
                <a:spcPts val="0"/>
              </a:spcBef>
              <a:spcAft>
                <a:spcPts val="0"/>
              </a:spcAft>
              <a:buClr>
                <a:schemeClr val="dk1"/>
              </a:buClr>
              <a:buSzPts val="1200"/>
              <a:buChar char="•"/>
            </a:pPr>
            <a:r>
              <a:rPr lang="en-GB" i="1"/>
              <a:t>Communicate regularly with other parents in your community and the child’s school</a:t>
            </a:r>
            <a:endParaRPr/>
          </a:p>
          <a:p>
            <a:pPr marL="628650" lvl="1" indent="-171450" algn="l" rtl="0">
              <a:spcBef>
                <a:spcPts val="0"/>
              </a:spcBef>
              <a:spcAft>
                <a:spcPts val="0"/>
              </a:spcAft>
              <a:buClr>
                <a:schemeClr val="dk1"/>
              </a:buClr>
              <a:buSzPts val="1200"/>
              <a:buChar char="•"/>
            </a:pPr>
            <a:r>
              <a:rPr lang="en-GB" i="1"/>
              <a:t>For adolescents: Limit your child’s access to guns, knives, alcohol, prescription pills, and illegal drugs </a:t>
            </a:r>
            <a:endParaRPr i="1"/>
          </a:p>
        </p:txBody>
      </p:sp>
      <p:sp>
        <p:nvSpPr>
          <p:cNvPr id="842" name="Google Shape;842;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
        <p:nvSpPr>
          <p:cNvPr id="843" name="Google Shape;843;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3: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t>ADAPT FOR CONTEXT</a:t>
            </a:r>
          </a:p>
          <a:p>
            <a:pPr marL="171450" lvl="0" indent="-171450" algn="l" rtl="0">
              <a:spcBef>
                <a:spcPts val="0"/>
              </a:spcBef>
              <a:spcAft>
                <a:spcPts val="0"/>
              </a:spcAft>
              <a:buClr>
                <a:schemeClr val="dk1"/>
              </a:buClr>
              <a:buSzPts val="1200"/>
            </a:pPr>
            <a:r>
              <a:rPr lang="en-US" b="0" dirty="0"/>
              <a:t>Adapt to local child protection case management SOPs and existing referral pathways</a:t>
            </a:r>
          </a:p>
          <a:p>
            <a:pPr marL="0" lvl="0" indent="0" algn="l" rtl="0">
              <a:spcBef>
                <a:spcPts val="0"/>
              </a:spcBef>
              <a:spcAft>
                <a:spcPts val="0"/>
              </a:spcAft>
              <a:buClr>
                <a:schemeClr val="dk1"/>
              </a:buClr>
              <a:buSzPts val="1200"/>
              <a:buNone/>
            </a:pPr>
            <a:r>
              <a:rPr lang="en-US" b="1" dirty="0"/>
              <a:t>_____________________________________________________________________________________________________________________</a:t>
            </a:r>
          </a:p>
          <a:p>
            <a:pPr marL="0" lvl="0" indent="0" algn="l" rtl="0">
              <a:spcBef>
                <a:spcPts val="0"/>
              </a:spcBef>
              <a:spcAft>
                <a:spcPts val="0"/>
              </a:spcAft>
              <a:buClr>
                <a:schemeClr val="dk1"/>
              </a:buClr>
              <a:buSzPts val="1200"/>
              <a:buNone/>
            </a:pPr>
            <a:endParaRPr lang="en-GB" b="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Remember, your role is to keep the child safe and help them get the specialized support they need. </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a:t>
            </a:r>
            <a:endParaRPr dirty="0"/>
          </a:p>
        </p:txBody>
      </p:sp>
      <p:sp>
        <p:nvSpPr>
          <p:cNvPr id="865" name="Google Shape;865;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44: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i="1"/>
          </a:p>
          <a:p>
            <a:pPr marL="171450" lvl="0" indent="-171450" algn="l" rtl="0">
              <a:spcBef>
                <a:spcPts val="0"/>
              </a:spcBef>
              <a:spcAft>
                <a:spcPts val="0"/>
              </a:spcAft>
              <a:buClr>
                <a:schemeClr val="dk1"/>
              </a:buClr>
              <a:buSzPts val="1200"/>
              <a:buChar char="•"/>
            </a:pPr>
            <a:r>
              <a:rPr lang="en-GB" i="1"/>
              <a:t>As risk of suicide forms a high risk of harm, the caseworker will need to follow up frequently. </a:t>
            </a:r>
            <a:endParaRPr/>
          </a:p>
          <a:p>
            <a:pPr marL="171450" lvl="0" indent="-171450" algn="l" rtl="0">
              <a:spcBef>
                <a:spcPts val="0"/>
              </a:spcBef>
              <a:spcAft>
                <a:spcPts val="0"/>
              </a:spcAft>
              <a:buClr>
                <a:schemeClr val="dk1"/>
              </a:buClr>
              <a:buSzPts val="1200"/>
              <a:buChar char="•"/>
            </a:pPr>
            <a:r>
              <a:rPr lang="en-GB" i="1"/>
              <a:t>In contexts where specialized support is not available:</a:t>
            </a:r>
            <a:endParaRPr/>
          </a:p>
          <a:p>
            <a:pPr marL="628650" lvl="1" indent="-171450" algn="l" rtl="0">
              <a:spcBef>
                <a:spcPts val="0"/>
              </a:spcBef>
              <a:spcAft>
                <a:spcPts val="0"/>
              </a:spcAft>
              <a:buClr>
                <a:schemeClr val="dk1"/>
              </a:buClr>
              <a:buSzPts val="1200"/>
              <a:buChar char="•"/>
            </a:pPr>
            <a:r>
              <a:rPr lang="en-GB" i="1"/>
              <a:t>Follow up will be extra important</a:t>
            </a:r>
            <a:endParaRPr/>
          </a:p>
          <a:p>
            <a:pPr marL="628650" lvl="1" indent="-171450" algn="l" rtl="0">
              <a:spcBef>
                <a:spcPts val="0"/>
              </a:spcBef>
              <a:spcAft>
                <a:spcPts val="0"/>
              </a:spcAft>
              <a:buClr>
                <a:schemeClr val="dk1"/>
              </a:buClr>
              <a:buSzPts val="1200"/>
              <a:buChar char="•"/>
            </a:pPr>
            <a:r>
              <a:rPr lang="en-GB" i="1"/>
              <a:t>Build in a strong reliable check-in strategy</a:t>
            </a:r>
            <a:endParaRPr i="1"/>
          </a:p>
          <a:p>
            <a:pPr marL="628650" lvl="1" indent="-171450" algn="l" rtl="0">
              <a:spcBef>
                <a:spcPts val="0"/>
              </a:spcBef>
              <a:spcAft>
                <a:spcPts val="0"/>
              </a:spcAft>
              <a:buClr>
                <a:schemeClr val="dk1"/>
              </a:buClr>
              <a:buSzPts val="1200"/>
              <a:buChar char="•"/>
            </a:pPr>
            <a:r>
              <a:rPr lang="en-GB" i="1"/>
              <a:t>Include a check in with the safe person appointed in the safety planning.</a:t>
            </a:r>
            <a:endParaRPr/>
          </a:p>
        </p:txBody>
      </p:sp>
      <p:sp>
        <p:nvSpPr>
          <p:cNvPr id="876" name="Google Shape;876;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
        <p:nvSpPr>
          <p:cNvPr id="877" name="Google Shape;877;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4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Does anyone have any questions or need clarification?</a:t>
            </a:r>
            <a:endParaRPr i="1"/>
          </a:p>
        </p:txBody>
      </p:sp>
      <p:sp>
        <p:nvSpPr>
          <p:cNvPr id="884" name="Google Shape;884;p4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4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4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DURATION: 0h30</a:t>
            </a:r>
            <a:endParaRPr/>
          </a:p>
        </p:txBody>
      </p:sp>
      <p:sp>
        <p:nvSpPr>
          <p:cNvPr id="896" name="Google Shape;896;p4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4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t>ADAPT FOR CONTEXT</a:t>
            </a:r>
          </a:p>
          <a:p>
            <a:pPr marL="171450" lvl="0" indent="-171450" algn="l" rtl="0">
              <a:spcBef>
                <a:spcPts val="0"/>
              </a:spcBef>
              <a:spcAft>
                <a:spcPts val="0"/>
              </a:spcAft>
              <a:buClr>
                <a:schemeClr val="dk1"/>
              </a:buClr>
              <a:buSzPts val="1200"/>
            </a:pPr>
            <a:r>
              <a:rPr lang="en-US" b="0" dirty="0"/>
              <a:t>Map out what is available within the local context or within the child protection agency as a support for caseworkers</a:t>
            </a:r>
          </a:p>
          <a:p>
            <a:pPr marL="0" lvl="0" indent="0" algn="l" rtl="0">
              <a:spcBef>
                <a:spcPts val="0"/>
              </a:spcBef>
              <a:spcAft>
                <a:spcPts val="0"/>
              </a:spcAft>
              <a:buClr>
                <a:schemeClr val="dk1"/>
              </a:buClr>
              <a:buSzPts val="1200"/>
              <a:buNone/>
            </a:pPr>
            <a:r>
              <a:rPr lang="en-US" b="1" dirty="0"/>
              <a:t>_____________________________________________________________________________________________________________________</a:t>
            </a:r>
          </a:p>
          <a:p>
            <a:pPr marL="152400" indent="0">
              <a:buNone/>
            </a:pPr>
            <a:endParaRPr lang="en-GB" b="1" dirty="0"/>
          </a:p>
          <a:p>
            <a:pPr marL="152400" indent="0">
              <a:buNone/>
            </a:pPr>
            <a:r>
              <a:rPr lang="en-GB" b="1" dirty="0"/>
              <a:t>EXPLANATION</a:t>
            </a:r>
          </a:p>
          <a:p>
            <a:pPr marL="457200" indent="-304800"/>
            <a:r>
              <a:rPr lang="en-GB" dirty="0"/>
              <a:t>Case management is a challenging and demanding job, we have discussed this in both Level 1 and Level 2.</a:t>
            </a:r>
          </a:p>
          <a:p>
            <a:pPr marL="457200" indent="-304800"/>
            <a:r>
              <a:rPr lang="en-GB" dirty="0"/>
              <a:t>Supporting children showing signs of depression, risks of self-harm or suicide can be very hard. </a:t>
            </a:r>
          </a:p>
          <a:p>
            <a:pPr marL="914400" lvl="1" indent="-304800"/>
            <a:r>
              <a:rPr lang="en-GB" dirty="0"/>
              <a:t>For example</a:t>
            </a:r>
          </a:p>
          <a:p>
            <a:pPr lvl="1"/>
            <a:r>
              <a:rPr lang="en-US" dirty="0"/>
              <a:t>Helping others (witnessing children facing protection risks, listening to children sharing traumatic experiences,…) has an emotional and psychological impact on a person. </a:t>
            </a:r>
          </a:p>
          <a:p>
            <a:pPr lvl="1"/>
            <a:r>
              <a:rPr lang="en-US" dirty="0"/>
              <a:t>Always responding with empathy can be exhausting (compassion fatigue)</a:t>
            </a:r>
          </a:p>
          <a:p>
            <a:pPr lvl="1"/>
            <a:r>
              <a:rPr lang="en-US" dirty="0"/>
              <a:t>Feeling powerless (when being unable to provide or ensure access to a specific type of support) can be very frustrating</a:t>
            </a:r>
          </a:p>
          <a:p>
            <a:pPr lvl="1"/>
            <a:r>
              <a:rPr lang="en-US" dirty="0"/>
              <a:t>Not being appreciated for the work done can be frustrating, angering or disappointing</a:t>
            </a:r>
          </a:p>
          <a:p>
            <a:pPr lvl="0"/>
            <a:r>
              <a:rPr lang="en-GB" dirty="0"/>
              <a:t>For this reason, it’s important to ask and receive the support you need! </a:t>
            </a:r>
          </a:p>
          <a:p>
            <a:pPr marL="152400" lvl="0" indent="0">
              <a:buNone/>
            </a:pPr>
            <a:endParaRPr lang="en-GB" dirty="0"/>
          </a:p>
          <a:p>
            <a:pPr marL="0" indent="0">
              <a:buNone/>
            </a:pPr>
            <a:r>
              <a:rPr lang="en-US" b="1" dirty="0">
                <a:sym typeface="Arial"/>
              </a:rPr>
              <a:t>PLENARY DISCUSSION (15 minutes)</a:t>
            </a:r>
          </a:p>
          <a:p>
            <a:r>
              <a:rPr lang="en-US" dirty="0"/>
              <a:t>Ask the participants which support they think they need when supporting children showing signs of depression, at risk of self-harm or suicide</a:t>
            </a:r>
          </a:p>
          <a:p>
            <a:r>
              <a:rPr lang="en-US" dirty="0"/>
              <a:t>Provide participants a minute to reflect</a:t>
            </a:r>
          </a:p>
          <a:p>
            <a:r>
              <a:rPr lang="en-US" dirty="0"/>
              <a:t>Ask for volunteers to share their responses</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Write down their responses on a flipchart</a:t>
            </a:r>
            <a:endParaRPr lang="en-US" dirty="0">
              <a:sym typeface="Arial"/>
            </a:endParaRPr>
          </a:p>
          <a:p>
            <a:r>
              <a:rPr lang="en-US" dirty="0"/>
              <a:t>Ask the participants if this support is available to them or list actions that need to be taken to access the support they need.</a:t>
            </a:r>
          </a:p>
          <a:p>
            <a:pPr marL="152400" indent="0">
              <a:buNone/>
            </a:pPr>
            <a:endParaRPr lang="en-US" b="0" dirty="0"/>
          </a:p>
          <a:p>
            <a:pPr marL="152400" indent="0">
              <a:buNone/>
            </a:pPr>
            <a:r>
              <a:rPr lang="en-US" b="1" dirty="0"/>
              <a:t>CONCLUSION</a:t>
            </a:r>
          </a:p>
          <a:p>
            <a:pPr marL="457200" indent="-304800"/>
            <a:r>
              <a:rPr lang="en-US" b="0" dirty="0"/>
              <a:t>If possible, provide an overview of what is available for caseworkers within the local context and within their child protection agency</a:t>
            </a:r>
          </a:p>
          <a:p>
            <a:pPr marL="152400" indent="0">
              <a:buNone/>
            </a:pPr>
            <a:endParaRPr lang="en-US" b="0" dirty="0"/>
          </a:p>
          <a:p>
            <a:pPr marL="152400" indent="0">
              <a:buNone/>
            </a:pPr>
            <a:r>
              <a:rPr lang="en-US" b="1" dirty="0"/>
              <a:t>FACILITATOR NOTE</a:t>
            </a:r>
            <a:r>
              <a:rPr lang="en-US" dirty="0"/>
              <a:t>: This plenary discussion can also be picked up by the case management supervisor during a case management meeting. </a:t>
            </a:r>
          </a:p>
          <a:p>
            <a:pPr marL="152400" lvl="0" indent="0">
              <a:buNone/>
            </a:pPr>
            <a:endParaRPr lang="en-GB" dirty="0"/>
          </a:p>
          <a:p>
            <a:pPr marL="914400" lvl="1" indent="-304800"/>
            <a:endParaRPr lang="en-BE" dirty="0"/>
          </a:p>
        </p:txBody>
      </p:sp>
    </p:spTree>
    <p:extLst>
      <p:ext uri="{BB962C8B-B14F-4D97-AF65-F5344CB8AC3E}">
        <p14:creationId xmlns:p14="http://schemas.microsoft.com/office/powerpoint/2010/main" val="1589246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a:t>
            </a:r>
            <a:r>
              <a:rPr lang="en-GB" b="1"/>
              <a:t>Workbook page 92: Learning objectives</a:t>
            </a:r>
            <a:endParaRPr/>
          </a:p>
          <a:p>
            <a:pPr marL="171450" lvl="0" indent="-171450" algn="l" rtl="0">
              <a:spcBef>
                <a:spcPts val="0"/>
              </a:spcBef>
              <a:spcAft>
                <a:spcPts val="0"/>
              </a:spcAft>
              <a:buClr>
                <a:schemeClr val="dk1"/>
              </a:buClr>
              <a:buSzPts val="1200"/>
              <a:buChar char="•"/>
            </a:pPr>
            <a:r>
              <a:rPr lang="en-GB" i="1"/>
              <a:t>It’s important to take the time to review the learning objectives (</a:t>
            </a:r>
            <a:r>
              <a:rPr lang="en-GB" b="1" i="1"/>
              <a:t>Workbook page 78</a:t>
            </a:r>
            <a:r>
              <a:rPr lang="en-GB" i="1"/>
              <a:t>) and reflect on your achievements at the end of this training. </a:t>
            </a:r>
            <a:endParaRPr/>
          </a:p>
          <a:p>
            <a:pPr marL="171450" lvl="0" indent="-171450" algn="l" rtl="0">
              <a:spcBef>
                <a:spcPts val="0"/>
              </a:spcBef>
              <a:spcAft>
                <a:spcPts val="0"/>
              </a:spcAft>
              <a:buClr>
                <a:schemeClr val="dk1"/>
              </a:buClr>
              <a:buSzPts val="1200"/>
              <a:buChar char="•"/>
            </a:pPr>
            <a:r>
              <a:rPr lang="en-GB" i="1"/>
              <a:t>Some learning objectives might require some more information, practice or support from the supervisor to be fully achieved.</a:t>
            </a:r>
            <a:endParaRPr/>
          </a:p>
          <a:p>
            <a:pPr marL="171450" lvl="0" indent="-171450" algn="l" rtl="0">
              <a:spcBef>
                <a:spcPts val="0"/>
              </a:spcBef>
              <a:spcAft>
                <a:spcPts val="0"/>
              </a:spcAft>
              <a:buClr>
                <a:schemeClr val="dk1"/>
              </a:buClr>
              <a:buSzPts val="1200"/>
              <a:buChar char="•"/>
            </a:pPr>
            <a:r>
              <a:rPr lang="en-GB" i="1"/>
              <a:t>Look back at today’s training and answer the questions on the learning objectives in your workbook.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INDIVIDUAL WORK (5 minutes)</a:t>
            </a:r>
            <a:endParaRPr i="1"/>
          </a:p>
          <a:p>
            <a:pPr marL="171450" lvl="0" indent="-171450" algn="l" rtl="0">
              <a:spcBef>
                <a:spcPts val="0"/>
              </a:spcBef>
              <a:spcAft>
                <a:spcPts val="0"/>
              </a:spcAft>
              <a:buClr>
                <a:schemeClr val="dk1"/>
              </a:buClr>
              <a:buSzPts val="1200"/>
              <a:buChar char="•"/>
            </a:pPr>
            <a:r>
              <a:rPr lang="en-GB"/>
              <a:t>Provide 5 minutes for participants to complete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Continue on </a:t>
            </a:r>
            <a:r>
              <a:rPr lang="en-GB" b="1"/>
              <a:t>Workbook page 92: Reflection</a:t>
            </a:r>
            <a:endParaRPr/>
          </a:p>
          <a:p>
            <a:pPr marL="171450" lvl="0" indent="-171450" algn="l" rtl="0">
              <a:spcBef>
                <a:spcPts val="0"/>
              </a:spcBef>
              <a:spcAft>
                <a:spcPts val="0"/>
              </a:spcAft>
              <a:buClr>
                <a:schemeClr val="dk1"/>
              </a:buClr>
              <a:buSzPts val="1200"/>
              <a:buChar char="•"/>
            </a:pPr>
            <a:r>
              <a:rPr lang="en-GB" i="1"/>
              <a:t>What surprised you? What was challenging? What would you like to learn more about?</a:t>
            </a:r>
            <a:endParaRPr/>
          </a:p>
          <a:p>
            <a:pPr marL="171450" lvl="0" indent="-171450" algn="l" rtl="0">
              <a:spcBef>
                <a:spcPts val="0"/>
              </a:spcBef>
              <a:spcAft>
                <a:spcPts val="0"/>
              </a:spcAft>
              <a:buClr>
                <a:schemeClr val="dk1"/>
              </a:buClr>
              <a:buSzPts val="1200"/>
              <a:buChar char="•"/>
            </a:pPr>
            <a:r>
              <a:rPr lang="en-GB" i="1"/>
              <a:t>Write down your reflections.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INDIVIDUAL WORK (5 minutes)</a:t>
            </a:r>
            <a:endParaRPr/>
          </a:p>
          <a:p>
            <a:pPr marL="171450" lvl="0" indent="-171450" algn="l" rtl="0">
              <a:spcBef>
                <a:spcPts val="0"/>
              </a:spcBef>
              <a:spcAft>
                <a:spcPts val="0"/>
              </a:spcAft>
              <a:buClr>
                <a:schemeClr val="dk1"/>
              </a:buClr>
              <a:buSzPts val="1200"/>
              <a:buChar char="•"/>
            </a:pPr>
            <a:r>
              <a:rPr lang="en-GB"/>
              <a:t>Provide 5 minutes for participants to complete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171450" algn="l" rtl="0">
              <a:spcBef>
                <a:spcPts val="0"/>
              </a:spcBef>
              <a:spcAft>
                <a:spcPts val="0"/>
              </a:spcAft>
              <a:buClr>
                <a:schemeClr val="dk1"/>
              </a:buClr>
              <a:buSzPts val="1200"/>
              <a:buChar char="•"/>
            </a:pPr>
            <a:r>
              <a:rPr lang="en-GB" i="0"/>
              <a:t>Thank the participants for their participation</a:t>
            </a:r>
            <a:endParaRPr/>
          </a:p>
        </p:txBody>
      </p:sp>
      <p:sp>
        <p:nvSpPr>
          <p:cNvPr id="902" name="Google Shape;902;p4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4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a:t>
            </a:r>
            <a:endParaRPr i="1" dirty="0"/>
          </a:p>
        </p:txBody>
      </p:sp>
      <p:sp>
        <p:nvSpPr>
          <p:cNvPr id="144" name="Google Shape;144;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4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b="1" i="1"/>
          </a:p>
          <a:p>
            <a:pPr marL="171450" lvl="0" indent="-171450" algn="l" rtl="0">
              <a:spcBef>
                <a:spcPts val="0"/>
              </a:spcBef>
              <a:spcAft>
                <a:spcPts val="0"/>
              </a:spcAft>
              <a:buClr>
                <a:schemeClr val="dk1"/>
              </a:buClr>
              <a:buSzPts val="1200"/>
              <a:buChar char="•"/>
            </a:pPr>
            <a:r>
              <a:rPr lang="en-GB" i="1"/>
              <a:t>Remember the 2 mindfulness exercises we did at the end of Module 1 and 2 – Breathing and Sensing.</a:t>
            </a:r>
            <a:endParaRPr/>
          </a:p>
          <a:p>
            <a:pPr marL="171450" lvl="0" indent="-171450" algn="l" rtl="0">
              <a:spcBef>
                <a:spcPts val="0"/>
              </a:spcBef>
              <a:spcAft>
                <a:spcPts val="0"/>
              </a:spcAft>
              <a:buClr>
                <a:schemeClr val="dk1"/>
              </a:buClr>
              <a:buSzPts val="1200"/>
              <a:buChar char="•"/>
            </a:pPr>
            <a:r>
              <a:rPr lang="en-GB" i="1"/>
              <a:t>Today we will combine Breathing and Sensing, and add Thinking.</a:t>
            </a:r>
            <a:endParaRPr/>
          </a:p>
          <a:p>
            <a:pPr marL="171450" lvl="0" indent="-171450" algn="l" rtl="0">
              <a:spcBef>
                <a:spcPts val="0"/>
              </a:spcBef>
              <a:spcAft>
                <a:spcPts val="0"/>
              </a:spcAft>
              <a:buClr>
                <a:schemeClr val="dk1"/>
              </a:buClr>
              <a:buSzPts val="1200"/>
              <a:buChar char="•"/>
            </a:pPr>
            <a:r>
              <a:rPr lang="en-GB" i="1"/>
              <a:t>You can do this when you have a stressful moment to help you feel calm.</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SELF-CARE EXERCISE (Breathing, sensing, thinking)</a:t>
            </a:r>
            <a:endParaRPr/>
          </a:p>
          <a:p>
            <a:pPr marL="171450" lvl="0" indent="-171450" algn="l" rtl="0">
              <a:spcBef>
                <a:spcPts val="0"/>
              </a:spcBef>
              <a:spcAft>
                <a:spcPts val="0"/>
              </a:spcAft>
              <a:buClr>
                <a:schemeClr val="dk1"/>
              </a:buClr>
              <a:buSzPts val="1200"/>
              <a:buChar char="•"/>
            </a:pPr>
            <a:r>
              <a:rPr lang="en-GB" i="1"/>
              <a:t>Breathing: </a:t>
            </a:r>
            <a:endParaRPr/>
          </a:p>
          <a:p>
            <a:pPr marL="628650" lvl="1" indent="-171450" algn="l" rtl="0">
              <a:spcBef>
                <a:spcPts val="0"/>
              </a:spcBef>
              <a:spcAft>
                <a:spcPts val="0"/>
              </a:spcAft>
              <a:buClr>
                <a:schemeClr val="dk1"/>
              </a:buClr>
              <a:buSzPts val="1200"/>
              <a:buChar char="•"/>
            </a:pPr>
            <a:r>
              <a:rPr lang="en-GB" i="1"/>
              <a:t>Take three deep breaths</a:t>
            </a:r>
            <a:endParaRPr/>
          </a:p>
          <a:p>
            <a:pPr marL="628650" lvl="1" indent="-171450" algn="l" rtl="0">
              <a:spcBef>
                <a:spcPts val="0"/>
              </a:spcBef>
              <a:spcAft>
                <a:spcPts val="0"/>
              </a:spcAft>
              <a:buClr>
                <a:schemeClr val="dk1"/>
              </a:buClr>
              <a:buSzPts val="1200"/>
              <a:buChar char="•"/>
            </a:pPr>
            <a:r>
              <a:rPr lang="en-GB" i="1"/>
              <a:t>Notice the physical sensations of each in-breath and each out-breath. </a:t>
            </a:r>
            <a:endParaRPr/>
          </a:p>
          <a:p>
            <a:pPr marL="171450" lvl="0" indent="-171450" algn="l" rtl="0">
              <a:spcBef>
                <a:spcPts val="0"/>
              </a:spcBef>
              <a:spcAft>
                <a:spcPts val="0"/>
              </a:spcAft>
              <a:buClr>
                <a:schemeClr val="dk1"/>
              </a:buClr>
              <a:buSzPts val="1200"/>
              <a:buChar char="•"/>
            </a:pPr>
            <a:r>
              <a:rPr lang="en-GB" i="1"/>
              <a:t>Sensing</a:t>
            </a:r>
            <a:endParaRPr/>
          </a:p>
          <a:p>
            <a:pPr marL="628650" lvl="1" indent="-171450" algn="l" rtl="0">
              <a:spcBef>
                <a:spcPts val="0"/>
              </a:spcBef>
              <a:spcAft>
                <a:spcPts val="0"/>
              </a:spcAft>
              <a:buClr>
                <a:schemeClr val="dk1"/>
              </a:buClr>
              <a:buSzPts val="1200"/>
              <a:buChar char="•"/>
            </a:pPr>
            <a:r>
              <a:rPr lang="en-GB" i="1"/>
              <a:t>Notice the sensations in your body. </a:t>
            </a:r>
            <a:endParaRPr/>
          </a:p>
          <a:p>
            <a:pPr marL="628650" lvl="1" indent="-171450" algn="l" rtl="0">
              <a:spcBef>
                <a:spcPts val="0"/>
              </a:spcBef>
              <a:spcAft>
                <a:spcPts val="0"/>
              </a:spcAft>
              <a:buClr>
                <a:schemeClr val="dk1"/>
              </a:buClr>
              <a:buSzPts val="1200"/>
              <a:buChar char="•"/>
            </a:pPr>
            <a:r>
              <a:rPr lang="en-GB" i="1"/>
              <a:t>Can you feel your feet? Your hands? </a:t>
            </a:r>
            <a:endParaRPr/>
          </a:p>
          <a:p>
            <a:pPr marL="628650" lvl="1" indent="-171450" algn="l" rtl="0">
              <a:spcBef>
                <a:spcPts val="0"/>
              </a:spcBef>
              <a:spcAft>
                <a:spcPts val="0"/>
              </a:spcAft>
              <a:buClr>
                <a:schemeClr val="dk1"/>
              </a:buClr>
              <a:buSzPts val="1200"/>
              <a:buChar char="•"/>
            </a:pPr>
            <a:r>
              <a:rPr lang="en-GB" i="1"/>
              <a:t>What do you notice in the environment around you? </a:t>
            </a:r>
            <a:endParaRPr/>
          </a:p>
          <a:p>
            <a:pPr marL="171450" lvl="0" indent="-171450" algn="l" rtl="0">
              <a:spcBef>
                <a:spcPts val="0"/>
              </a:spcBef>
              <a:spcAft>
                <a:spcPts val="0"/>
              </a:spcAft>
              <a:buClr>
                <a:schemeClr val="dk1"/>
              </a:buClr>
              <a:buSzPts val="1200"/>
              <a:buChar char="•"/>
            </a:pPr>
            <a:r>
              <a:rPr lang="en-GB" i="1"/>
              <a:t>Thinking</a:t>
            </a:r>
            <a:endParaRPr/>
          </a:p>
          <a:p>
            <a:pPr marL="628650" lvl="1" indent="-171450" algn="l" rtl="0">
              <a:spcBef>
                <a:spcPts val="0"/>
              </a:spcBef>
              <a:spcAft>
                <a:spcPts val="0"/>
              </a:spcAft>
              <a:buClr>
                <a:schemeClr val="dk1"/>
              </a:buClr>
              <a:buSzPts val="1200"/>
              <a:buChar char="•"/>
            </a:pPr>
            <a:r>
              <a:rPr lang="en-GB" i="1"/>
              <a:t>What thoughts do you notice? </a:t>
            </a:r>
            <a:endParaRPr/>
          </a:p>
          <a:p>
            <a:pPr marL="628650" lvl="1" indent="-171450" algn="l" rtl="0">
              <a:spcBef>
                <a:spcPts val="0"/>
              </a:spcBef>
              <a:spcAft>
                <a:spcPts val="0"/>
              </a:spcAft>
              <a:buClr>
                <a:schemeClr val="dk1"/>
              </a:buClr>
              <a:buSzPts val="1200"/>
              <a:buChar char="•"/>
            </a:pPr>
            <a:r>
              <a:rPr lang="en-GB" i="1"/>
              <a:t>Are you making up a story? </a:t>
            </a:r>
            <a:endParaRPr/>
          </a:p>
          <a:p>
            <a:pPr marL="628650" lvl="1" indent="-171450" algn="l" rtl="0">
              <a:spcBef>
                <a:spcPts val="0"/>
              </a:spcBef>
              <a:spcAft>
                <a:spcPts val="0"/>
              </a:spcAft>
              <a:buClr>
                <a:schemeClr val="dk1"/>
              </a:buClr>
              <a:buSzPts val="1200"/>
              <a:buChar char="•"/>
            </a:pPr>
            <a:r>
              <a:rPr lang="en-GB" i="1"/>
              <a:t>Are you seeing the situation clearly? </a:t>
            </a:r>
            <a:endParaRPr/>
          </a:p>
          <a:p>
            <a:pPr marL="628650" lvl="1" indent="-171450" algn="l" rtl="0">
              <a:spcBef>
                <a:spcPts val="0"/>
              </a:spcBef>
              <a:spcAft>
                <a:spcPts val="0"/>
              </a:spcAft>
              <a:buClr>
                <a:schemeClr val="dk1"/>
              </a:buClr>
              <a:buSzPts val="1200"/>
              <a:buChar char="•"/>
            </a:pPr>
            <a:r>
              <a:rPr lang="en-GB" i="1"/>
              <a:t>Are you judging or observing?</a:t>
            </a:r>
            <a:endParaRPr/>
          </a:p>
          <a:p>
            <a:pPr marL="171450" lvl="0" indent="-171450" algn="l" rtl="0">
              <a:spcBef>
                <a:spcPts val="0"/>
              </a:spcBef>
              <a:spcAft>
                <a:spcPts val="0"/>
              </a:spcAft>
              <a:buClr>
                <a:schemeClr val="dk1"/>
              </a:buClr>
              <a:buSzPts val="1200"/>
              <a:buChar char="•"/>
            </a:pPr>
            <a:r>
              <a:rPr lang="en-GB" i="1"/>
              <a:t>Open your eyes when you are ready.</a:t>
            </a:r>
            <a:endParaRPr/>
          </a:p>
          <a:p>
            <a:pPr marL="0" lvl="0" indent="0" algn="l" rtl="0">
              <a:spcBef>
                <a:spcPts val="0"/>
              </a:spcBef>
              <a:spcAft>
                <a:spcPts val="0"/>
              </a:spcAft>
              <a:buClr>
                <a:schemeClr val="dk1"/>
              </a:buClr>
              <a:buSzPts val="1200"/>
              <a:buNone/>
            </a:pPr>
            <a:r>
              <a:rPr lang="en-GB"/>
              <a:t> </a:t>
            </a:r>
            <a:endParaRPr/>
          </a:p>
          <a:p>
            <a:pPr marL="0" lvl="0" indent="0" algn="l" rtl="0">
              <a:spcBef>
                <a:spcPts val="0"/>
              </a:spcBef>
              <a:spcAft>
                <a:spcPts val="0"/>
              </a:spcAft>
              <a:buClr>
                <a:schemeClr val="dk1"/>
              </a:buClr>
              <a:buSzPts val="1200"/>
              <a:buNone/>
            </a:pPr>
            <a:r>
              <a:rPr lang="en-GB" b="1"/>
              <a:t>PLENARY DISCUSSION</a:t>
            </a:r>
            <a:endParaRPr/>
          </a:p>
          <a:p>
            <a:pPr marL="171450" lvl="0" indent="-171450" algn="l" rtl="0">
              <a:spcBef>
                <a:spcPts val="0"/>
              </a:spcBef>
              <a:spcAft>
                <a:spcPts val="0"/>
              </a:spcAft>
              <a:buClr>
                <a:schemeClr val="dk1"/>
              </a:buClr>
              <a:buSzPts val="1200"/>
              <a:buChar char="•"/>
            </a:pPr>
            <a:r>
              <a:rPr lang="en-GB" i="1"/>
              <a:t>Notice how you feel after doing this exercise.</a:t>
            </a:r>
            <a:endParaRPr/>
          </a:p>
          <a:p>
            <a:pPr marL="171450" lvl="0" indent="-171450" algn="l" rtl="0">
              <a:spcBef>
                <a:spcPts val="0"/>
              </a:spcBef>
              <a:spcAft>
                <a:spcPts val="0"/>
              </a:spcAft>
              <a:buClr>
                <a:schemeClr val="dk1"/>
              </a:buClr>
              <a:buSzPts val="1200"/>
              <a:buChar char="•"/>
            </a:pPr>
            <a:r>
              <a:rPr lang="en-GB" i="1"/>
              <a:t>Would anyone like to share what they noticed?</a:t>
            </a:r>
            <a:endParaRPr/>
          </a:p>
          <a:p>
            <a:pPr marL="171450" lvl="0" indent="-171450" algn="l" rtl="0">
              <a:spcBef>
                <a:spcPts val="0"/>
              </a:spcBef>
              <a:spcAft>
                <a:spcPts val="0"/>
              </a:spcAft>
              <a:buClr>
                <a:schemeClr val="dk1"/>
              </a:buClr>
              <a:buSzPts val="1200"/>
              <a:buChar char="•"/>
            </a:pPr>
            <a:r>
              <a:rPr lang="en-GB" i="1"/>
              <a:t>Would you consider using this self-care exercise to make yourselves feel calmer?</a:t>
            </a:r>
            <a:endParaRPr/>
          </a:p>
          <a:p>
            <a:pPr marL="171450" lvl="0" indent="-171450" algn="l" rtl="0">
              <a:spcBef>
                <a:spcPts val="0"/>
              </a:spcBef>
              <a:spcAft>
                <a:spcPts val="0"/>
              </a:spcAft>
              <a:buClr>
                <a:schemeClr val="dk1"/>
              </a:buClr>
              <a:buSzPts val="1200"/>
              <a:buChar char="•"/>
            </a:pPr>
            <a:r>
              <a:rPr lang="en-GB" i="1"/>
              <a:t>Would you consider doing these mindfulness exercises with the children you work with? </a:t>
            </a:r>
            <a:endParaRPr/>
          </a:p>
        </p:txBody>
      </p:sp>
      <p:sp>
        <p:nvSpPr>
          <p:cNvPr id="919" name="Google Shape;919;p4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4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78: Recap</a:t>
            </a:r>
            <a:endParaRPr dirty="0"/>
          </a:p>
          <a:p>
            <a:pPr marL="171450" lvl="0" indent="-171450" algn="l" rtl="0">
              <a:spcBef>
                <a:spcPts val="0"/>
              </a:spcBef>
              <a:spcAft>
                <a:spcPts val="0"/>
              </a:spcAft>
              <a:buClr>
                <a:schemeClr val="dk1"/>
              </a:buClr>
              <a:buSzPts val="1200"/>
              <a:buChar char="•"/>
            </a:pPr>
            <a:r>
              <a:rPr lang="en-GB" i="1" dirty="0"/>
              <a:t>In your workbook, list the 5 facts about trauma.</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INDIVIDUAL WORK (5 minutes)</a:t>
            </a:r>
            <a:endParaRPr dirty="0"/>
          </a:p>
          <a:p>
            <a:pPr marL="171450" marR="0" lvl="0" indent="-171450" algn="l" rtl="0">
              <a:lnSpc>
                <a:spcPct val="100000"/>
              </a:lnSpc>
              <a:spcBef>
                <a:spcPts val="0"/>
              </a:spcBef>
              <a:spcAft>
                <a:spcPts val="0"/>
              </a:spcAft>
              <a:buClr>
                <a:schemeClr val="dk1"/>
              </a:buClr>
              <a:buSzPts val="1200"/>
              <a:buChar char="•"/>
            </a:pPr>
            <a:r>
              <a:rPr lang="en-GB" dirty="0"/>
              <a:t>Provide 5 minute for participants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 (5 minutes)</a:t>
            </a:r>
            <a:endParaRPr dirty="0"/>
          </a:p>
          <a:p>
            <a:pPr marL="171450" lvl="0" indent="-171450" algn="l" rtl="0">
              <a:spcBef>
                <a:spcPts val="0"/>
              </a:spcBef>
              <a:spcAft>
                <a:spcPts val="0"/>
              </a:spcAft>
              <a:buClr>
                <a:schemeClr val="dk1"/>
              </a:buClr>
              <a:buSzPts val="1200"/>
              <a:buChar char="•"/>
            </a:pPr>
            <a:r>
              <a:rPr lang="en-GB" dirty="0"/>
              <a:t>Ask for volunteers to share their responses</a:t>
            </a:r>
            <a:endParaRPr dirty="0"/>
          </a:p>
          <a:p>
            <a:pPr marL="171450" lvl="0" indent="-171450" algn="l" rtl="0">
              <a:spcBef>
                <a:spcPts val="0"/>
              </a:spcBef>
              <a:spcAft>
                <a:spcPts val="0"/>
              </a:spcAft>
              <a:buClr>
                <a:schemeClr val="dk1"/>
              </a:buClr>
              <a:buSzPts val="1200"/>
              <a:buChar char="•"/>
            </a:pPr>
            <a:r>
              <a:rPr lang="en-GB" dirty="0"/>
              <a:t>Review and complement the responses</a:t>
            </a:r>
            <a:endParaRPr i="1" dirty="0"/>
          </a:p>
        </p:txBody>
      </p:sp>
      <p:sp>
        <p:nvSpPr>
          <p:cNvPr id="175" name="Google Shape;175;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SESSION 2 DURATION: 1h30 - 1h45</a:t>
            </a:r>
            <a:endParaRPr dirty="0"/>
          </a:p>
          <a:p>
            <a:pPr marL="0" lvl="0" indent="0" algn="l" rtl="0">
              <a:spcBef>
                <a:spcPts val="0"/>
              </a:spcBef>
              <a:spcAft>
                <a:spcPts val="0"/>
              </a:spcAft>
              <a:buClr>
                <a:schemeClr val="dk1"/>
              </a:buClr>
              <a:buSzPts val="1200"/>
              <a:buNone/>
            </a:pPr>
            <a:r>
              <a:rPr lang="en-GB" i="1"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EXPLANATION</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171450" lvl="0" indent="-171450" algn="l" rtl="0">
              <a:spcBef>
                <a:spcPts val="0"/>
              </a:spcBef>
              <a:spcAft>
                <a:spcPts val="0"/>
              </a:spcAft>
              <a:buClr>
                <a:schemeClr val="dk1"/>
              </a:buClr>
              <a:buSzPts val="1200"/>
              <a:buChar char="•"/>
            </a:pPr>
            <a:r>
              <a:rPr lang="en-GB"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Present the slide</a:t>
            </a:r>
          </a:p>
        </p:txBody>
      </p:sp>
      <p:sp>
        <p:nvSpPr>
          <p:cNvPr id="193" name="Google Shape;193;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Depression is a term that is often used lightly, but what does it exactly mean? We will start with a quick brainstorming on what the word ‘depression’ means to us. </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79: Word cloud depression</a:t>
            </a:r>
            <a:endParaRPr dirty="0"/>
          </a:p>
          <a:p>
            <a:pPr marL="171450" lvl="0" indent="-171450" algn="l" rtl="0">
              <a:spcBef>
                <a:spcPts val="0"/>
              </a:spcBef>
              <a:spcAft>
                <a:spcPts val="0"/>
              </a:spcAft>
              <a:buClr>
                <a:schemeClr val="dk1"/>
              </a:buClr>
              <a:buSzPts val="1200"/>
              <a:buChar char="•"/>
            </a:pPr>
            <a:r>
              <a:rPr lang="en-GB" i="1" dirty="0"/>
              <a:t>In your workbook, fill up your word cloud with words or short phrases that come to mind when you freely think about depression</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INDIVIDUAL WORK (5 minutes)</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Provide 5 minutes for participants to work</a:t>
            </a:r>
            <a:endParaRPr dirty="0"/>
          </a:p>
          <a:p>
            <a:pPr marL="171450" lvl="0" indent="-171450" algn="l" rtl="0">
              <a:spcBef>
                <a:spcPts val="0"/>
              </a:spcBef>
              <a:spcAft>
                <a:spcPts val="0"/>
              </a:spcAft>
              <a:buClr>
                <a:schemeClr val="dk1"/>
              </a:buClr>
              <a:buSzPts val="1200"/>
              <a:buChar char="•"/>
            </a:pPr>
            <a:r>
              <a:rPr lang="en-GB" dirty="0"/>
              <a:t>During this time:</a:t>
            </a:r>
            <a:endParaRPr dirty="0"/>
          </a:p>
          <a:p>
            <a:pPr marL="628650" lvl="1" indent="-171450" algn="l" rtl="0">
              <a:spcBef>
                <a:spcPts val="0"/>
              </a:spcBef>
              <a:spcAft>
                <a:spcPts val="0"/>
              </a:spcAft>
              <a:buClr>
                <a:schemeClr val="dk1"/>
              </a:buClr>
              <a:buSzPts val="1200"/>
              <a:buChar char="•"/>
            </a:pPr>
            <a:r>
              <a:rPr lang="en-GB" dirty="0"/>
              <a:t>Draw a big cloud on a flipchart </a:t>
            </a:r>
            <a:endParaRPr dirty="0"/>
          </a:p>
          <a:p>
            <a:pPr marL="628650" lvl="1" indent="-171450" algn="l" rtl="0">
              <a:spcBef>
                <a:spcPts val="0"/>
              </a:spcBef>
              <a:spcAft>
                <a:spcPts val="0"/>
              </a:spcAft>
              <a:buClr>
                <a:schemeClr val="dk1"/>
              </a:buClr>
              <a:buSzPts val="1200"/>
              <a:buChar char="•"/>
            </a:pPr>
            <a:r>
              <a:rPr lang="en-GB" dirty="0"/>
              <a:t>Hand out markers to the participants</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 (15 minutes)</a:t>
            </a:r>
            <a:endParaRPr dirty="0"/>
          </a:p>
          <a:p>
            <a:pPr marL="171450" lvl="0" indent="-171450" algn="l" rtl="0">
              <a:spcBef>
                <a:spcPts val="0"/>
              </a:spcBef>
              <a:spcAft>
                <a:spcPts val="0"/>
              </a:spcAft>
              <a:buClr>
                <a:schemeClr val="dk1"/>
              </a:buClr>
              <a:buSzPts val="1200"/>
              <a:buChar char="•"/>
            </a:pPr>
            <a:r>
              <a:rPr lang="en-GB" i="1" dirty="0"/>
              <a:t>Take a marker and write down one or two words</a:t>
            </a:r>
            <a:r>
              <a:rPr lang="en-GB" i="1" dirty="0">
                <a:highlight>
                  <a:srgbClr val="FFFF00"/>
                </a:highlight>
              </a:rPr>
              <a:t> that come to mind when you think of ‘depression’</a:t>
            </a:r>
            <a:r>
              <a:rPr lang="en-GB" i="1" dirty="0"/>
              <a:t> in the word cloud on the flipchart</a:t>
            </a:r>
            <a:endParaRPr dirty="0"/>
          </a:p>
          <a:p>
            <a:pPr marL="628650" lvl="1" indent="-171450" algn="l" rtl="0">
              <a:spcBef>
                <a:spcPts val="0"/>
              </a:spcBef>
              <a:spcAft>
                <a:spcPts val="0"/>
              </a:spcAft>
              <a:buClr>
                <a:schemeClr val="dk1"/>
              </a:buClr>
              <a:buSzPts val="1200"/>
              <a:buChar char="•"/>
            </a:pPr>
            <a:r>
              <a:rPr lang="en-GB" dirty="0"/>
              <a:t>Since it’s an exercise of free association, don’t ask the participants to fill up the word cloud one by one as this might put too much focus on the person writing. </a:t>
            </a:r>
            <a:endParaRPr dirty="0"/>
          </a:p>
          <a:p>
            <a:pPr marL="628650" lvl="1" indent="-171450" algn="l" rtl="0">
              <a:spcBef>
                <a:spcPts val="0"/>
              </a:spcBef>
              <a:spcAft>
                <a:spcPts val="0"/>
              </a:spcAft>
              <a:buClr>
                <a:schemeClr val="dk1"/>
              </a:buClr>
              <a:buSzPts val="1200"/>
              <a:buChar char="•"/>
            </a:pPr>
            <a:r>
              <a:rPr lang="en-GB" dirty="0"/>
              <a:t>Allow this exercise to be a bit chaotic. </a:t>
            </a:r>
            <a:endParaRPr dirty="0"/>
          </a:p>
          <a:p>
            <a:pPr marL="628650" lvl="1" indent="-171450" algn="l" rtl="0">
              <a:spcBef>
                <a:spcPts val="0"/>
              </a:spcBef>
              <a:spcAft>
                <a:spcPts val="0"/>
              </a:spcAft>
              <a:buClr>
                <a:schemeClr val="dk1"/>
              </a:buClr>
              <a:buSzPts val="1200"/>
              <a:buChar char="•"/>
            </a:pPr>
            <a:r>
              <a:rPr lang="en-GB" dirty="0"/>
              <a:t>If the group is big (+15 participants) you can divide them in small groups (3 or 4 participants) to take a marker and fill the cloud with their words. </a:t>
            </a:r>
            <a:endParaRPr dirty="0"/>
          </a:p>
          <a:p>
            <a:pPr marL="171450" lvl="0" indent="-171450" algn="l" rtl="0">
              <a:spcBef>
                <a:spcPts val="0"/>
              </a:spcBef>
              <a:spcAft>
                <a:spcPts val="0"/>
              </a:spcAft>
              <a:buClr>
                <a:schemeClr val="dk1"/>
              </a:buClr>
              <a:buSzPts val="1200"/>
              <a:buChar char="•"/>
            </a:pPr>
            <a:r>
              <a:rPr lang="en-GB" dirty="0"/>
              <a:t>When everyone is finished, read out and summarize the words in the word cloud. </a:t>
            </a:r>
            <a:endParaRPr dirty="0"/>
          </a:p>
          <a:p>
            <a:pPr marL="171450" lvl="0" indent="-171450" algn="l" rtl="0">
              <a:spcBef>
                <a:spcPts val="0"/>
              </a:spcBef>
              <a:spcAft>
                <a:spcPts val="0"/>
              </a:spcAft>
              <a:buSzPts val="1200"/>
              <a:buChar char="•"/>
            </a:pPr>
            <a:r>
              <a:rPr lang="en-GB" dirty="0">
                <a:highlight>
                  <a:srgbClr val="FFFF00"/>
                </a:highlight>
              </a:rPr>
              <a:t>Ask participants for any reflections or learning from the exercise. </a:t>
            </a:r>
            <a:endParaRPr dirty="0">
              <a:highlight>
                <a:srgbClr val="FFFF00"/>
              </a:highlight>
            </a:endParaRPr>
          </a:p>
        </p:txBody>
      </p:sp>
      <p:sp>
        <p:nvSpPr>
          <p:cNvPr id="200" name="Google Shape;200;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477838" y="4229101"/>
            <a:ext cx="6143624"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Let’s watch a video which explains depression. </a:t>
            </a:r>
          </a:p>
          <a:p>
            <a:pPr marL="628650" lvl="1" indent="-171450" algn="l" rtl="0">
              <a:spcBef>
                <a:spcPts val="0"/>
              </a:spcBef>
              <a:spcAft>
                <a:spcPts val="0"/>
              </a:spcAft>
              <a:buClr>
                <a:schemeClr val="dk1"/>
              </a:buClr>
              <a:buSzPts val="1200"/>
              <a:buChar char="•"/>
            </a:pPr>
            <a:r>
              <a:rPr lang="en-GB" i="1" dirty="0"/>
              <a:t>The video is about an adult, not a child, struggling with depression. While children react differently than adults, the video does provide us information on signs of depression which can be important for us to recognize.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i="1"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It is not the caseworker’s role to diagnose a child, rather to get to know the child and try to get an understanding of how they feel. For this reason it can be important to pick up on certain signs, including signs of depression. The caseworker will try to get an understanding of what the child is going through and what support they need. </a:t>
            </a:r>
            <a:endParaRPr lang="en-GB"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
                </a:ext>
              </a:extLst>
            </a:endParaRPr>
          </a:p>
          <a:p>
            <a:pPr marL="171450" lvl="0" indent="-171450" algn="l" rtl="0">
              <a:spcBef>
                <a:spcPts val="0"/>
              </a:spcBef>
              <a:spcAft>
                <a:spcPts val="0"/>
              </a:spcAft>
              <a:buClr>
                <a:schemeClr val="dk1"/>
              </a:buClr>
              <a:buSzPts val="1200"/>
              <a:buChar char="•"/>
            </a:pPr>
            <a:endParaRPr dirty="0"/>
          </a:p>
          <a:p>
            <a:pPr marL="171450" lvl="0" indent="-171450" algn="l" rtl="0">
              <a:spcBef>
                <a:spcPts val="0"/>
              </a:spcBef>
              <a:spcAft>
                <a:spcPts val="0"/>
              </a:spcAft>
              <a:buClr>
                <a:schemeClr val="dk1"/>
              </a:buClr>
              <a:buSzPts val="1200"/>
              <a:buChar char="•"/>
            </a:pPr>
            <a:r>
              <a:rPr lang="en-GB" dirty="0"/>
              <a:t>Divide participants into pairs</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80: Signs of depression</a:t>
            </a:r>
            <a:endParaRPr dirty="0"/>
          </a:p>
          <a:p>
            <a:pPr marL="171450" lvl="0" indent="-171450" algn="l" rtl="0">
              <a:spcBef>
                <a:spcPts val="0"/>
              </a:spcBef>
              <a:spcAft>
                <a:spcPts val="0"/>
              </a:spcAft>
              <a:buClr>
                <a:schemeClr val="dk1"/>
              </a:buClr>
              <a:buSzPts val="1200"/>
              <a:buChar char="•"/>
            </a:pPr>
            <a:r>
              <a:rPr lang="en-GB" dirty="0"/>
              <a:t>With your partner, try to identify the symptoms of depression mentioned in the video</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PARTNER WORK (10 minutes)</a:t>
            </a:r>
            <a:endParaRPr dirty="0"/>
          </a:p>
          <a:p>
            <a:pPr marL="171450" lvl="0" indent="-171450" algn="l" rtl="0">
              <a:spcBef>
                <a:spcPts val="0"/>
              </a:spcBef>
              <a:spcAft>
                <a:spcPts val="0"/>
              </a:spcAft>
              <a:buClr>
                <a:schemeClr val="dk1"/>
              </a:buClr>
              <a:buSzPts val="1200"/>
              <a:buChar char="•"/>
            </a:pPr>
            <a:r>
              <a:rPr lang="en-GB" dirty="0"/>
              <a:t>Play the video</a:t>
            </a:r>
            <a:endParaRPr dirty="0"/>
          </a:p>
          <a:p>
            <a:pPr marL="171450" lvl="0" indent="-171450" algn="l" rtl="0">
              <a:spcBef>
                <a:spcPts val="0"/>
              </a:spcBef>
              <a:spcAft>
                <a:spcPts val="0"/>
              </a:spcAft>
              <a:buClr>
                <a:schemeClr val="dk1"/>
              </a:buClr>
              <a:buSzPts val="1200"/>
              <a:buChar char="•"/>
            </a:pPr>
            <a:r>
              <a:rPr lang="en-GB" dirty="0"/>
              <a:t>Provide 5 minutes for participants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dirty="0"/>
              <a:t>Ask for volunteers to share their responses</a:t>
            </a:r>
            <a:endParaRPr dirty="0"/>
          </a:p>
          <a:p>
            <a:pPr marL="171450" lvl="0" indent="-171450" algn="l" rtl="0">
              <a:spcBef>
                <a:spcPts val="0"/>
              </a:spcBef>
              <a:spcAft>
                <a:spcPts val="0"/>
              </a:spcAft>
              <a:buClr>
                <a:schemeClr val="dk1"/>
              </a:buClr>
              <a:buSzPts val="1200"/>
              <a:buChar char="•"/>
            </a:pPr>
            <a:r>
              <a:rPr lang="en-GB" dirty="0"/>
              <a:t>Write down the responses on a flipchart</a:t>
            </a:r>
            <a:endParaRPr dirty="0"/>
          </a:p>
          <a:p>
            <a:pPr marL="171450" lvl="0" indent="-171450" algn="l" rtl="0">
              <a:spcBef>
                <a:spcPts val="0"/>
              </a:spcBef>
              <a:spcAft>
                <a:spcPts val="0"/>
              </a:spcAft>
              <a:buClr>
                <a:schemeClr val="dk1"/>
              </a:buClr>
              <a:buSzPts val="1200"/>
              <a:buChar char="•"/>
            </a:pPr>
            <a:r>
              <a:rPr lang="en-GB" dirty="0"/>
              <a:t>Review and complement with the following slides</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p:txBody>
      </p:sp>
      <p:sp>
        <p:nvSpPr>
          <p:cNvPr id="308" name="Google Shape;308;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61"/>
          <p:cNvSpPr>
            <a:spLocks noGrp="1"/>
          </p:cNvSpPr>
          <p:nvPr>
            <p:ph type="pic" idx="2"/>
          </p:nvPr>
        </p:nvSpPr>
        <p:spPr>
          <a:xfrm>
            <a:off x="5183188" y="987425"/>
            <a:ext cx="6172200" cy="4873625"/>
          </a:xfrm>
          <a:prstGeom prst="rect">
            <a:avLst/>
          </a:prstGeom>
          <a:noFill/>
          <a:ln>
            <a:noFill/>
          </a:ln>
        </p:spPr>
      </p:sp>
      <p:sp>
        <p:nvSpPr>
          <p:cNvPr id="74" name="Google Shape;74;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5"/>
        </a:solidFill>
        <a:effectLst/>
      </p:bgPr>
    </p:bg>
    <p:spTree>
      <p:nvGrpSpPr>
        <p:cNvPr id="1" name="Shape 15"/>
        <p:cNvGrpSpPr/>
        <p:nvPr/>
      </p:nvGrpSpPr>
      <p:grpSpPr>
        <a:xfrm>
          <a:off x="0" y="0"/>
          <a:ext cx="0" cy="0"/>
          <a:chOff x="0" y="0"/>
          <a:chExt cx="0" cy="0"/>
        </a:xfrm>
      </p:grpSpPr>
      <p:sp>
        <p:nvSpPr>
          <p:cNvPr id="16" name="Google Shape;16;p51"/>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Garamond"/>
              <a:buNone/>
              <a:defRPr sz="54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5"/>
        </a:solidFill>
        <a:effectLst/>
      </p:bgPr>
    </p:bg>
    <p:spTree>
      <p:nvGrpSpPr>
        <p:cNvPr id="1" name="Shape 17"/>
        <p:cNvGrpSpPr/>
        <p:nvPr/>
      </p:nvGrpSpPr>
      <p:grpSpPr>
        <a:xfrm>
          <a:off x="0" y="0"/>
          <a:ext cx="0" cy="0"/>
          <a:chOff x="0" y="0"/>
          <a:chExt cx="0" cy="0"/>
        </a:xfrm>
      </p:grpSpPr>
      <p:sp>
        <p:nvSpPr>
          <p:cNvPr id="18" name="Google Shape;18;p52"/>
          <p:cNvSpPr/>
          <p:nvPr/>
        </p:nvSpPr>
        <p:spPr>
          <a:xfrm rot="1782986">
            <a:off x="657418" y="1353464"/>
            <a:ext cx="4749573" cy="4094457"/>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9;p52"/>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53"/>
          <p:cNvSpPr/>
          <p:nvPr/>
        </p:nvSpPr>
        <p:spPr>
          <a:xfrm>
            <a:off x="0" y="-1"/>
            <a:ext cx="12192000" cy="985520"/>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5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3200"/>
              <a:buFont typeface="Arial"/>
              <a:buNone/>
              <a:defRPr sz="3200" b="1">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53"/>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24" name="Google Shape;24;p53"/>
          <p:cNvSpPr/>
          <p:nvPr/>
        </p:nvSpPr>
        <p:spPr>
          <a:xfrm>
            <a:off x="766810" y="6277445"/>
            <a:ext cx="103746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dirty="0">
                <a:solidFill>
                  <a:srgbClr val="AEABAB"/>
                </a:solidFill>
                <a:latin typeface="Arial"/>
                <a:ea typeface="Arial"/>
                <a:cs typeface="Arial"/>
                <a:sym typeface="Arial"/>
              </a:rPr>
              <a:t>Level 3: </a:t>
            </a:r>
            <a:r>
              <a:rPr lang="en-GB" sz="1400" b="1" i="0" u="none" strike="noStrike" cap="none" dirty="0">
                <a:solidFill>
                  <a:srgbClr val="AEABAB"/>
                </a:solidFill>
                <a:latin typeface="Arial"/>
                <a:ea typeface="Arial"/>
                <a:cs typeface="Arial"/>
                <a:sym typeface="Arial"/>
              </a:rPr>
              <a:t>MHPSS</a:t>
            </a:r>
            <a:r>
              <a:rPr lang="en-GB" sz="1400" b="0" i="0" u="none" strike="noStrike" cap="none" dirty="0">
                <a:solidFill>
                  <a:srgbClr val="AEABAB"/>
                </a:solidFill>
                <a:latin typeface="Arial"/>
                <a:ea typeface="Arial"/>
                <a:cs typeface="Arial"/>
                <a:sym typeface="Arial"/>
              </a:rPr>
              <a:t>  |  Module 3: </a:t>
            </a:r>
            <a:r>
              <a:rPr lang="en-GB" sz="1400" b="1" i="0" u="none" strike="noStrike" cap="none" dirty="0">
                <a:solidFill>
                  <a:srgbClr val="AEABAB"/>
                </a:solidFill>
                <a:latin typeface="Arial"/>
                <a:ea typeface="Arial"/>
                <a:cs typeface="Arial"/>
                <a:sym typeface="Arial"/>
              </a:rPr>
              <a:t>Mental health and psychosocial support needs – Signs of depression, self harm and risk of suicide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news-room/fact-sheets/detail/depressio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youtu.be/XiCrniLQGY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p:nvPr/>
        </p:nvSpPr>
        <p:spPr>
          <a:xfrm rot="1782986">
            <a:off x="6629402" y="1583539"/>
            <a:ext cx="4510404" cy="3888266"/>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 descr="Logo&#10;&#10;Description automatically generated"/>
          <p:cNvPicPr preferRelativeResize="0"/>
          <p:nvPr/>
        </p:nvPicPr>
        <p:blipFill rotWithShape="1">
          <a:blip r:embed="rId3">
            <a:alphaModFix/>
          </a:blip>
          <a:srcRect/>
          <a:stretch/>
        </p:blipFill>
        <p:spPr>
          <a:xfrm>
            <a:off x="3157593" y="5156770"/>
            <a:ext cx="2405008" cy="923462"/>
          </a:xfrm>
          <a:prstGeom prst="rect">
            <a:avLst/>
          </a:prstGeom>
          <a:noFill/>
          <a:ln>
            <a:noFill/>
          </a:ln>
        </p:spPr>
      </p:pic>
      <p:pic>
        <p:nvPicPr>
          <p:cNvPr id="97" name="Google Shape;97;p1" descr="Text&#10;&#10;Description automatically generated"/>
          <p:cNvPicPr preferRelativeResize="0"/>
          <p:nvPr/>
        </p:nvPicPr>
        <p:blipFill rotWithShape="1">
          <a:blip r:embed="rId4">
            <a:alphaModFix/>
          </a:blip>
          <a:srcRect/>
          <a:stretch/>
        </p:blipFill>
        <p:spPr>
          <a:xfrm>
            <a:off x="939406" y="5258411"/>
            <a:ext cx="2405009" cy="685884"/>
          </a:xfrm>
          <a:prstGeom prst="rect">
            <a:avLst/>
          </a:prstGeom>
          <a:noFill/>
          <a:ln>
            <a:noFill/>
          </a:ln>
        </p:spPr>
      </p:pic>
      <p:sp>
        <p:nvSpPr>
          <p:cNvPr id="98" name="Google Shape;98;p1"/>
          <p:cNvSpPr txBox="1"/>
          <p:nvPr/>
        </p:nvSpPr>
        <p:spPr>
          <a:xfrm>
            <a:off x="851850" y="721291"/>
            <a:ext cx="5244300" cy="409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i="0" u="none" strike="noStrike" cap="none" dirty="0">
                <a:solidFill>
                  <a:schemeClr val="accent5"/>
                </a:solidFill>
                <a:latin typeface="Garamond"/>
                <a:ea typeface="Garamond"/>
                <a:cs typeface="Garamond"/>
                <a:sym typeface="Garamond"/>
              </a:rPr>
              <a:t>Mental health and psychosocial support needs – </a:t>
            </a:r>
            <a:r>
              <a:rPr lang="en-GB" sz="4400" b="1" i="0" u="none" strike="noStrike" cap="none" dirty="0">
                <a:solidFill>
                  <a:schemeClr val="accent5"/>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Signs of</a:t>
            </a:r>
            <a:r>
              <a:rPr lang="en-GB" sz="4400" b="1" i="0" u="none" strike="noStrike" cap="none" dirty="0">
                <a:solidFill>
                  <a:schemeClr val="accent5"/>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GB" sz="4400" b="1" dirty="0">
                <a:solidFill>
                  <a:schemeClr val="accent5"/>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a:t>
            </a:r>
            <a:r>
              <a:rPr lang="en-GB" sz="4400" b="1" i="0" u="none" strike="noStrike" cap="none" dirty="0">
                <a:solidFill>
                  <a:schemeClr val="accent5"/>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epression, self harm and risk of suicide</a:t>
            </a:r>
            <a:endParaRPr dirty="0"/>
          </a:p>
          <a:p>
            <a:pPr marL="0" marR="0" lvl="0" indent="0" algn="l" rtl="0">
              <a:spcBef>
                <a:spcPts val="0"/>
              </a:spcBef>
              <a:spcAft>
                <a:spcPts val="0"/>
              </a:spcAft>
              <a:buNone/>
            </a:pPr>
            <a:endParaRPr sz="2000" b="1" dirty="0">
              <a:solidFill>
                <a:schemeClr val="accent5"/>
              </a:solidFill>
              <a:latin typeface="Garamond"/>
              <a:ea typeface="Garamond"/>
              <a:cs typeface="Garamond"/>
              <a:sym typeface="Garamond"/>
            </a:endParaRPr>
          </a:p>
          <a:p>
            <a:pPr marL="0" marR="0" lvl="0" indent="0" algn="l" rtl="0">
              <a:spcBef>
                <a:spcPts val="0"/>
              </a:spcBef>
              <a:spcAft>
                <a:spcPts val="0"/>
              </a:spcAft>
              <a:buNone/>
            </a:pPr>
            <a:r>
              <a:rPr lang="en-GB" sz="2000" b="1" dirty="0">
                <a:solidFill>
                  <a:schemeClr val="accent5"/>
                </a:solidFill>
                <a:latin typeface="Garamond"/>
                <a:ea typeface="Garamond"/>
                <a:cs typeface="Garamond"/>
                <a:sym typeface="Garamond"/>
              </a:rPr>
              <a:t>MODULE 3 OF LEVEL 3: MHPSS</a:t>
            </a:r>
            <a:endParaRPr dirty="0"/>
          </a:p>
        </p:txBody>
      </p:sp>
      <p:grpSp>
        <p:nvGrpSpPr>
          <p:cNvPr id="99" name="Google Shape;99;p1"/>
          <p:cNvGrpSpPr/>
          <p:nvPr/>
        </p:nvGrpSpPr>
        <p:grpSpPr>
          <a:xfrm>
            <a:off x="7521682" y="2291128"/>
            <a:ext cx="2903565" cy="2275743"/>
            <a:chOff x="1030476" y="2741930"/>
            <a:chExt cx="2428669" cy="1903531"/>
          </a:xfrm>
        </p:grpSpPr>
        <p:sp>
          <p:nvSpPr>
            <p:cNvPr id="100" name="Google Shape;100;p1"/>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Facts about depression</a:t>
            </a:r>
            <a:endParaRPr/>
          </a:p>
        </p:txBody>
      </p:sp>
      <p:sp>
        <p:nvSpPr>
          <p:cNvPr id="235" name="Google Shape;235;p9"/>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Fact 1</a:t>
            </a:r>
            <a:endParaRPr sz="1800" b="1">
              <a:solidFill>
                <a:schemeClr val="lt1"/>
              </a:solidFill>
              <a:latin typeface="Arial"/>
              <a:ea typeface="Arial"/>
              <a:cs typeface="Arial"/>
              <a:sym typeface="Arial"/>
            </a:endParaRPr>
          </a:p>
        </p:txBody>
      </p:sp>
      <p:sp>
        <p:nvSpPr>
          <p:cNvPr id="236" name="Google Shape;236;p9"/>
          <p:cNvSpPr/>
          <p:nvPr/>
        </p:nvSpPr>
        <p:spPr>
          <a:xfrm>
            <a:off x="3332678" y="1711702"/>
            <a:ext cx="3819068"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DEPRESSION</a:t>
            </a:r>
            <a:endParaRPr/>
          </a:p>
        </p:txBody>
      </p:sp>
      <p:sp>
        <p:nvSpPr>
          <p:cNvPr id="237" name="Google Shape;237;p9"/>
          <p:cNvSpPr/>
          <p:nvPr/>
        </p:nvSpPr>
        <p:spPr>
          <a:xfrm>
            <a:off x="9200322" y="4321711"/>
            <a:ext cx="2153478"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chemeClr val="dk1"/>
                </a:solidFill>
                <a:latin typeface="Arial"/>
                <a:ea typeface="Arial"/>
                <a:cs typeface="Arial"/>
                <a:sym typeface="Arial"/>
              </a:rPr>
              <a:t>Can happen to anyone</a:t>
            </a:r>
            <a:endParaRPr sz="3200">
              <a:solidFill>
                <a:schemeClr val="dk1"/>
              </a:solidFill>
              <a:latin typeface="Arial"/>
              <a:ea typeface="Arial"/>
              <a:cs typeface="Arial"/>
              <a:sym typeface="Arial"/>
            </a:endParaRPr>
          </a:p>
        </p:txBody>
      </p:sp>
      <p:grpSp>
        <p:nvGrpSpPr>
          <p:cNvPr id="238" name="Google Shape;238;p9"/>
          <p:cNvGrpSpPr/>
          <p:nvPr/>
        </p:nvGrpSpPr>
        <p:grpSpPr>
          <a:xfrm>
            <a:off x="3602268" y="3534456"/>
            <a:ext cx="564305" cy="1215754"/>
            <a:chOff x="2745480" y="3795606"/>
            <a:chExt cx="564305" cy="1215754"/>
          </a:xfrm>
        </p:grpSpPr>
        <p:sp>
          <p:nvSpPr>
            <p:cNvPr id="239" name="Google Shape;239;p9"/>
            <p:cNvSpPr/>
            <p:nvPr/>
          </p:nvSpPr>
          <p:spPr>
            <a:xfrm>
              <a:off x="2749619" y="4451553"/>
              <a:ext cx="557963" cy="55980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9"/>
            <p:cNvSpPr/>
            <p:nvPr/>
          </p:nvSpPr>
          <p:spPr>
            <a:xfrm>
              <a:off x="2745480" y="3795606"/>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41" name="Google Shape;241;p9"/>
          <p:cNvGrpSpPr/>
          <p:nvPr/>
        </p:nvGrpSpPr>
        <p:grpSpPr>
          <a:xfrm>
            <a:off x="5670962" y="3012749"/>
            <a:ext cx="895219" cy="1737461"/>
            <a:chOff x="4603745" y="3273899"/>
            <a:chExt cx="895219" cy="1737461"/>
          </a:xfrm>
        </p:grpSpPr>
        <p:sp>
          <p:nvSpPr>
            <p:cNvPr id="242" name="Google Shape;242;p9"/>
            <p:cNvSpPr/>
            <p:nvPr/>
          </p:nvSpPr>
          <p:spPr>
            <a:xfrm>
              <a:off x="4603745" y="3960999"/>
              <a:ext cx="895219" cy="1050361"/>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9"/>
            <p:cNvSpPr/>
            <p:nvPr/>
          </p:nvSpPr>
          <p:spPr>
            <a:xfrm>
              <a:off x="4769201" y="3273899"/>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44" name="Google Shape;244;p9"/>
          <p:cNvGrpSpPr/>
          <p:nvPr/>
        </p:nvGrpSpPr>
        <p:grpSpPr>
          <a:xfrm>
            <a:off x="4442976" y="3167850"/>
            <a:ext cx="1108668" cy="1582360"/>
            <a:chOff x="2486024" y="3959213"/>
            <a:chExt cx="1004424" cy="1462713"/>
          </a:xfrm>
        </p:grpSpPr>
        <p:sp>
          <p:nvSpPr>
            <p:cNvPr id="245" name="Google Shape;245;p9"/>
            <p:cNvSpPr/>
            <p:nvPr/>
          </p:nvSpPr>
          <p:spPr>
            <a:xfrm>
              <a:off x="2670921" y="3959213"/>
              <a:ext cx="457269" cy="4572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9"/>
            <p:cNvSpPr/>
            <p:nvPr/>
          </p:nvSpPr>
          <p:spPr>
            <a:xfrm rot="-613502">
              <a:off x="2807357" y="4472729"/>
              <a:ext cx="335259" cy="593586"/>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9"/>
            <p:cNvSpPr/>
            <p:nvPr/>
          </p:nvSpPr>
          <p:spPr>
            <a:xfrm rot="-5400000">
              <a:off x="3026048" y="4728249"/>
              <a:ext cx="184528" cy="479285"/>
            </a:xfrm>
            <a:prstGeom prst="round2SameRect">
              <a:avLst>
                <a:gd name="adj1" fmla="val 50000"/>
                <a:gd name="adj2" fmla="val 4871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9"/>
            <p:cNvSpPr/>
            <p:nvPr/>
          </p:nvSpPr>
          <p:spPr>
            <a:xfrm rot="-1318515">
              <a:off x="3254845" y="4891241"/>
              <a:ext cx="163965" cy="414714"/>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9"/>
            <p:cNvSpPr/>
            <p:nvPr/>
          </p:nvSpPr>
          <p:spPr>
            <a:xfrm rot="-8003380">
              <a:off x="2711019" y="4441273"/>
              <a:ext cx="134495" cy="458897"/>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9"/>
            <p:cNvSpPr/>
            <p:nvPr/>
          </p:nvSpPr>
          <p:spPr>
            <a:xfrm rot="152323">
              <a:off x="2595518" y="4703728"/>
              <a:ext cx="120626" cy="295955"/>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9"/>
            <p:cNvSpPr/>
            <p:nvPr/>
          </p:nvSpPr>
          <p:spPr>
            <a:xfrm rot="10800000">
              <a:off x="2486024" y="4597009"/>
              <a:ext cx="824917" cy="824917"/>
            </a:xfrm>
            <a:prstGeom prst="arc">
              <a:avLst>
                <a:gd name="adj1" fmla="val 12696409"/>
                <a:gd name="adj2" fmla="val 1294114"/>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2" name="Google Shape;252;p9"/>
          <p:cNvGrpSpPr/>
          <p:nvPr/>
        </p:nvGrpSpPr>
        <p:grpSpPr>
          <a:xfrm>
            <a:off x="6796401" y="3214497"/>
            <a:ext cx="818282" cy="1535713"/>
            <a:chOff x="5674604" y="3450156"/>
            <a:chExt cx="818282" cy="1535713"/>
          </a:xfrm>
        </p:grpSpPr>
        <p:sp>
          <p:nvSpPr>
            <p:cNvPr id="253" name="Google Shape;253;p9"/>
            <p:cNvSpPr/>
            <p:nvPr/>
          </p:nvSpPr>
          <p:spPr>
            <a:xfrm>
              <a:off x="5805732" y="4128872"/>
              <a:ext cx="557963" cy="85699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9"/>
            <p:cNvSpPr/>
            <p:nvPr/>
          </p:nvSpPr>
          <p:spPr>
            <a:xfrm>
              <a:off x="5801593" y="3450156"/>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9"/>
            <p:cNvSpPr/>
            <p:nvPr/>
          </p:nvSpPr>
          <p:spPr>
            <a:xfrm>
              <a:off x="5674604" y="4451553"/>
              <a:ext cx="818282" cy="534316"/>
            </a:xfrm>
            <a:prstGeom prst="trapezoid">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56" name="Google Shape;256;p9"/>
          <p:cNvGrpSpPr/>
          <p:nvPr/>
        </p:nvGrpSpPr>
        <p:grpSpPr>
          <a:xfrm>
            <a:off x="2643587" y="2871179"/>
            <a:ext cx="818282" cy="1879031"/>
            <a:chOff x="3529833" y="3141463"/>
            <a:chExt cx="818282" cy="1879031"/>
          </a:xfrm>
        </p:grpSpPr>
        <p:sp>
          <p:nvSpPr>
            <p:cNvPr id="257" name="Google Shape;257;p9"/>
            <p:cNvSpPr/>
            <p:nvPr/>
          </p:nvSpPr>
          <p:spPr>
            <a:xfrm>
              <a:off x="3660961" y="3797410"/>
              <a:ext cx="557963" cy="121395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9"/>
            <p:cNvSpPr/>
            <p:nvPr/>
          </p:nvSpPr>
          <p:spPr>
            <a:xfrm>
              <a:off x="3656822" y="3141463"/>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9"/>
            <p:cNvSpPr/>
            <p:nvPr/>
          </p:nvSpPr>
          <p:spPr>
            <a:xfrm>
              <a:off x="3529833" y="4118965"/>
              <a:ext cx="818282" cy="901529"/>
            </a:xfrm>
            <a:prstGeom prst="trapezoid">
              <a:avLst>
                <a:gd name="adj" fmla="val 1568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0" name="Google Shape;260;p9"/>
          <p:cNvSpPr/>
          <p:nvPr/>
        </p:nvSpPr>
        <p:spPr>
          <a:xfrm>
            <a:off x="1770699" y="2855188"/>
            <a:ext cx="7269402" cy="2230569"/>
          </a:xfrm>
          <a:custGeom>
            <a:avLst/>
            <a:gdLst/>
            <a:ahLst/>
            <a:cxnLst/>
            <a:rect l="l" t="t" r="r" b="b"/>
            <a:pathLst>
              <a:path w="7945677" h="2400300" extrusionOk="0">
                <a:moveTo>
                  <a:pt x="2792652" y="0"/>
                </a:moveTo>
                <a:cubicBezTo>
                  <a:pt x="2633902" y="228600"/>
                  <a:pt x="2475152" y="457200"/>
                  <a:pt x="2059227" y="571500"/>
                </a:cubicBezTo>
                <a:cubicBezTo>
                  <a:pt x="1643302" y="685800"/>
                  <a:pt x="620952" y="549275"/>
                  <a:pt x="297102" y="685800"/>
                </a:cubicBezTo>
                <a:cubicBezTo>
                  <a:pt x="-26748" y="822325"/>
                  <a:pt x="-83898" y="1219200"/>
                  <a:pt x="116127" y="1390650"/>
                </a:cubicBezTo>
                <a:cubicBezTo>
                  <a:pt x="316152" y="1562100"/>
                  <a:pt x="932102" y="1739900"/>
                  <a:pt x="1497252" y="1714500"/>
                </a:cubicBezTo>
                <a:cubicBezTo>
                  <a:pt x="2062402" y="1689100"/>
                  <a:pt x="2881552" y="1209675"/>
                  <a:pt x="3507027" y="1238250"/>
                </a:cubicBezTo>
                <a:cubicBezTo>
                  <a:pt x="4132502" y="1266825"/>
                  <a:pt x="4680190" y="1765300"/>
                  <a:pt x="5250102" y="1885950"/>
                </a:cubicBezTo>
                <a:cubicBezTo>
                  <a:pt x="5820014" y="2006600"/>
                  <a:pt x="6477240" y="1876425"/>
                  <a:pt x="6926502" y="1962150"/>
                </a:cubicBezTo>
                <a:cubicBezTo>
                  <a:pt x="7375764" y="2047875"/>
                  <a:pt x="7660720" y="2224087"/>
                  <a:pt x="7945677" y="2400300"/>
                </a:cubicBezTo>
              </a:path>
            </a:pathLst>
          </a:custGeom>
          <a:noFill/>
          <a:ln w="57150" cap="flat" cmpd="sng">
            <a:solidFill>
              <a:srgbClr val="A9E4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0"/>
          <p:cNvSpPr/>
          <p:nvPr/>
        </p:nvSpPr>
        <p:spPr>
          <a:xfrm>
            <a:off x="790030" y="3395695"/>
            <a:ext cx="2594271" cy="135996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Facts about depression</a:t>
            </a:r>
            <a:endParaRPr/>
          </a:p>
        </p:txBody>
      </p:sp>
      <p:sp>
        <p:nvSpPr>
          <p:cNvPr id="268" name="Google Shape;268;p10"/>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Fact 2</a:t>
            </a:r>
            <a:endParaRPr sz="1800" b="1">
              <a:solidFill>
                <a:schemeClr val="lt1"/>
              </a:solidFill>
              <a:latin typeface="Arial"/>
              <a:ea typeface="Arial"/>
              <a:cs typeface="Arial"/>
              <a:sym typeface="Arial"/>
            </a:endParaRPr>
          </a:p>
        </p:txBody>
      </p:sp>
      <p:sp>
        <p:nvSpPr>
          <p:cNvPr id="269" name="Google Shape;269;p10"/>
          <p:cNvSpPr/>
          <p:nvPr/>
        </p:nvSpPr>
        <p:spPr>
          <a:xfrm rot="-2710086">
            <a:off x="1320144" y="3209231"/>
            <a:ext cx="3819068"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DEPRESSION</a:t>
            </a:r>
            <a:endParaRPr/>
          </a:p>
        </p:txBody>
      </p:sp>
      <p:sp>
        <p:nvSpPr>
          <p:cNvPr id="270" name="Google Shape;270;p10"/>
          <p:cNvSpPr/>
          <p:nvPr/>
        </p:nvSpPr>
        <p:spPr>
          <a:xfrm>
            <a:off x="6869039" y="2102354"/>
            <a:ext cx="4189231" cy="347400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Depression can dramatically affects </a:t>
            </a:r>
            <a:r>
              <a:rPr lang="en-GB" sz="2400" b="0" i="0">
                <a:solidFill>
                  <a:schemeClr val="dk1"/>
                </a:solidFill>
                <a:latin typeface="Arial"/>
                <a:ea typeface="Arial"/>
                <a:cs typeface="Arial"/>
                <a:sym typeface="Arial"/>
              </a:rPr>
              <a:t>all aspects of life, including relationships with family, friends and community.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b="0" i="0">
                <a:solidFill>
                  <a:schemeClr val="dk1"/>
                </a:solidFill>
                <a:latin typeface="Arial"/>
                <a:ea typeface="Arial"/>
                <a:cs typeface="Arial"/>
                <a:sym typeface="Arial"/>
              </a:rPr>
              <a:t>It can affect a </a:t>
            </a:r>
            <a:r>
              <a:rPr lang="en-GB" sz="2400">
                <a:solidFill>
                  <a:schemeClr val="dk1"/>
                </a:solidFill>
                <a:latin typeface="Arial"/>
                <a:ea typeface="Arial"/>
                <a:cs typeface="Arial"/>
                <a:sym typeface="Arial"/>
              </a:rPr>
              <a:t>person’s ability to function and live a rewarding life</a:t>
            </a:r>
            <a:endParaRPr sz="2400" b="1">
              <a:solidFill>
                <a:schemeClr val="dk1"/>
              </a:solidFill>
              <a:latin typeface="Arial"/>
              <a:ea typeface="Arial"/>
              <a:cs typeface="Arial"/>
              <a:sym typeface="Arial"/>
            </a:endParaRPr>
          </a:p>
        </p:txBody>
      </p:sp>
      <p:grpSp>
        <p:nvGrpSpPr>
          <p:cNvPr id="271" name="Google Shape;271;p10"/>
          <p:cNvGrpSpPr/>
          <p:nvPr/>
        </p:nvGrpSpPr>
        <p:grpSpPr>
          <a:xfrm>
            <a:off x="1770743" y="2903892"/>
            <a:ext cx="464283" cy="1104977"/>
            <a:chOff x="3656822" y="3141463"/>
            <a:chExt cx="564305" cy="1343026"/>
          </a:xfrm>
        </p:grpSpPr>
        <p:sp>
          <p:nvSpPr>
            <p:cNvPr id="272" name="Google Shape;272;p10"/>
            <p:cNvSpPr/>
            <p:nvPr/>
          </p:nvSpPr>
          <p:spPr>
            <a:xfrm>
              <a:off x="3660961" y="3797411"/>
              <a:ext cx="557963" cy="68707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0"/>
            <p:cNvSpPr/>
            <p:nvPr/>
          </p:nvSpPr>
          <p:spPr>
            <a:xfrm>
              <a:off x="3656822" y="3141463"/>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4" name="Google Shape;274;p10"/>
          <p:cNvGrpSpPr/>
          <p:nvPr/>
        </p:nvGrpSpPr>
        <p:grpSpPr>
          <a:xfrm>
            <a:off x="4624392" y="3176296"/>
            <a:ext cx="673243" cy="1545976"/>
            <a:chOff x="3529833" y="3141463"/>
            <a:chExt cx="818282" cy="1879031"/>
          </a:xfrm>
        </p:grpSpPr>
        <p:sp>
          <p:nvSpPr>
            <p:cNvPr id="275" name="Google Shape;275;p10"/>
            <p:cNvSpPr/>
            <p:nvPr/>
          </p:nvSpPr>
          <p:spPr>
            <a:xfrm>
              <a:off x="3660961" y="3797410"/>
              <a:ext cx="557963" cy="121395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0"/>
            <p:cNvSpPr/>
            <p:nvPr/>
          </p:nvSpPr>
          <p:spPr>
            <a:xfrm>
              <a:off x="3656822" y="3141463"/>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0"/>
            <p:cNvSpPr/>
            <p:nvPr/>
          </p:nvSpPr>
          <p:spPr>
            <a:xfrm>
              <a:off x="3529833" y="4118965"/>
              <a:ext cx="818282" cy="901529"/>
            </a:xfrm>
            <a:prstGeom prst="trapezoid">
              <a:avLst>
                <a:gd name="adj" fmla="val 1568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8" name="Google Shape;278;p10"/>
          <p:cNvGrpSpPr/>
          <p:nvPr/>
        </p:nvGrpSpPr>
        <p:grpSpPr>
          <a:xfrm>
            <a:off x="5410466" y="2417310"/>
            <a:ext cx="464283" cy="1538461"/>
            <a:chOff x="3656822" y="3141463"/>
            <a:chExt cx="564305" cy="1869897"/>
          </a:xfrm>
        </p:grpSpPr>
        <p:sp>
          <p:nvSpPr>
            <p:cNvPr id="279" name="Google Shape;279;p10"/>
            <p:cNvSpPr/>
            <p:nvPr/>
          </p:nvSpPr>
          <p:spPr>
            <a:xfrm>
              <a:off x="3660961" y="3797410"/>
              <a:ext cx="557963" cy="121395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0"/>
            <p:cNvSpPr/>
            <p:nvPr/>
          </p:nvSpPr>
          <p:spPr>
            <a:xfrm>
              <a:off x="3656822" y="3141463"/>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1" name="Google Shape;281;p10"/>
          <p:cNvGrpSpPr/>
          <p:nvPr/>
        </p:nvGrpSpPr>
        <p:grpSpPr>
          <a:xfrm>
            <a:off x="5721622" y="4221854"/>
            <a:ext cx="464283" cy="1104977"/>
            <a:chOff x="3656822" y="3141463"/>
            <a:chExt cx="564305" cy="1343026"/>
          </a:xfrm>
        </p:grpSpPr>
        <p:sp>
          <p:nvSpPr>
            <p:cNvPr id="282" name="Google Shape;282;p10"/>
            <p:cNvSpPr/>
            <p:nvPr/>
          </p:nvSpPr>
          <p:spPr>
            <a:xfrm>
              <a:off x="3660961" y="3797411"/>
              <a:ext cx="557963" cy="68707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0"/>
            <p:cNvSpPr/>
            <p:nvPr/>
          </p:nvSpPr>
          <p:spPr>
            <a:xfrm>
              <a:off x="3656822" y="3141463"/>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4" name="Google Shape;284;p10"/>
          <p:cNvGrpSpPr/>
          <p:nvPr/>
        </p:nvGrpSpPr>
        <p:grpSpPr>
          <a:xfrm>
            <a:off x="3303802" y="4261690"/>
            <a:ext cx="673243" cy="1089364"/>
            <a:chOff x="3008485" y="3531314"/>
            <a:chExt cx="673243" cy="1089364"/>
          </a:xfrm>
        </p:grpSpPr>
        <p:sp>
          <p:nvSpPr>
            <p:cNvPr id="285" name="Google Shape;285;p10"/>
            <p:cNvSpPr/>
            <p:nvPr/>
          </p:nvSpPr>
          <p:spPr>
            <a:xfrm>
              <a:off x="3116371" y="4070996"/>
              <a:ext cx="459065" cy="549681"/>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0"/>
            <p:cNvSpPr/>
            <p:nvPr/>
          </p:nvSpPr>
          <p:spPr>
            <a:xfrm>
              <a:off x="3112965" y="3531314"/>
              <a:ext cx="464283" cy="46058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0"/>
            <p:cNvSpPr/>
            <p:nvPr/>
          </p:nvSpPr>
          <p:spPr>
            <a:xfrm>
              <a:off x="3008485" y="4246854"/>
              <a:ext cx="673243" cy="373824"/>
            </a:xfrm>
            <a:prstGeom prst="trapezoid">
              <a:avLst>
                <a:gd name="adj" fmla="val 30976"/>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8" name="Google Shape;288;p10"/>
          <p:cNvGrpSpPr/>
          <p:nvPr/>
        </p:nvGrpSpPr>
        <p:grpSpPr>
          <a:xfrm>
            <a:off x="4067435" y="4075676"/>
            <a:ext cx="464283" cy="1281418"/>
            <a:chOff x="3656822" y="3141463"/>
            <a:chExt cx="564305" cy="1557478"/>
          </a:xfrm>
        </p:grpSpPr>
        <p:sp>
          <p:nvSpPr>
            <p:cNvPr id="289" name="Google Shape;289;p10"/>
            <p:cNvSpPr/>
            <p:nvPr/>
          </p:nvSpPr>
          <p:spPr>
            <a:xfrm>
              <a:off x="3660961" y="3797411"/>
              <a:ext cx="557963" cy="90153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0"/>
            <p:cNvSpPr/>
            <p:nvPr/>
          </p:nvSpPr>
          <p:spPr>
            <a:xfrm>
              <a:off x="3656822" y="3141463"/>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1" descr="Cloud With Lightning And Rain with solid fill"/>
          <p:cNvPicPr preferRelativeResize="0"/>
          <p:nvPr/>
        </p:nvPicPr>
        <p:blipFill rotWithShape="1">
          <a:blip r:embed="rId3">
            <a:alphaModFix/>
          </a:blip>
          <a:srcRect/>
          <a:stretch/>
        </p:blipFill>
        <p:spPr>
          <a:xfrm>
            <a:off x="8005384" y="1319011"/>
            <a:ext cx="2723948" cy="2723948"/>
          </a:xfrm>
          <a:prstGeom prst="rect">
            <a:avLst/>
          </a:prstGeom>
          <a:noFill/>
          <a:ln>
            <a:noFill/>
          </a:ln>
        </p:spPr>
      </p:pic>
      <p:sp>
        <p:nvSpPr>
          <p:cNvPr id="297" name="Google Shape;297;p11"/>
          <p:cNvSpPr/>
          <p:nvPr/>
        </p:nvSpPr>
        <p:spPr>
          <a:xfrm>
            <a:off x="838201" y="2680985"/>
            <a:ext cx="4248150" cy="1920223"/>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1"/>
          <p:cNvSpPr/>
          <p:nvPr/>
        </p:nvSpPr>
        <p:spPr>
          <a:xfrm rot="-782992">
            <a:off x="4063033" y="2813680"/>
            <a:ext cx="3819068" cy="796140"/>
          </a:xfrm>
          <a:prstGeom prst="rightArrow">
            <a:avLst>
              <a:gd name="adj1" fmla="val 50000"/>
              <a:gd name="adj2" fmla="val 5000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1"/>
          <p:cNvSpPr/>
          <p:nvPr/>
        </p:nvSpPr>
        <p:spPr>
          <a:xfrm rot="897836">
            <a:off x="4133164" y="3832464"/>
            <a:ext cx="3819068" cy="796139"/>
          </a:xfrm>
          <a:prstGeom prst="rightArrow">
            <a:avLst>
              <a:gd name="adj1" fmla="val 50000"/>
              <a:gd name="adj2" fmla="val 5000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Facts about depression</a:t>
            </a:r>
            <a:endParaRPr/>
          </a:p>
        </p:txBody>
      </p:sp>
      <p:sp>
        <p:nvSpPr>
          <p:cNvPr id="301" name="Google Shape;301;p11"/>
          <p:cNvSpPr txBox="1"/>
          <p:nvPr/>
        </p:nvSpPr>
        <p:spPr>
          <a:xfrm>
            <a:off x="8076314" y="2297538"/>
            <a:ext cx="327748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Depression can lead to </a:t>
            </a:r>
            <a:r>
              <a:rPr lang="en-GB" sz="2400" b="1">
                <a:solidFill>
                  <a:schemeClr val="dk1"/>
                </a:solidFill>
                <a:latin typeface="Arial"/>
                <a:ea typeface="Arial"/>
                <a:cs typeface="Arial"/>
                <a:sym typeface="Arial"/>
              </a:rPr>
              <a:t>suicide</a:t>
            </a:r>
            <a:endParaRPr sz="2400" b="1">
              <a:solidFill>
                <a:schemeClr val="dk1"/>
              </a:solidFill>
              <a:latin typeface="Arial"/>
              <a:ea typeface="Arial"/>
              <a:cs typeface="Arial"/>
              <a:sym typeface="Arial"/>
            </a:endParaRPr>
          </a:p>
        </p:txBody>
      </p:sp>
      <p:sp>
        <p:nvSpPr>
          <p:cNvPr id="302" name="Google Shape;302;p11"/>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Fact 3</a:t>
            </a:r>
            <a:endParaRPr sz="1800" b="1">
              <a:solidFill>
                <a:schemeClr val="lt1"/>
              </a:solidFill>
              <a:latin typeface="Arial"/>
              <a:ea typeface="Arial"/>
              <a:cs typeface="Arial"/>
              <a:sym typeface="Arial"/>
            </a:endParaRPr>
          </a:p>
        </p:txBody>
      </p:sp>
      <p:sp>
        <p:nvSpPr>
          <p:cNvPr id="303" name="Google Shape;303;p11"/>
          <p:cNvSpPr/>
          <p:nvPr/>
        </p:nvSpPr>
        <p:spPr>
          <a:xfrm>
            <a:off x="1052742" y="3065587"/>
            <a:ext cx="3819068"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DEPRESSION</a:t>
            </a:r>
            <a:endParaRPr/>
          </a:p>
        </p:txBody>
      </p:sp>
      <p:sp>
        <p:nvSpPr>
          <p:cNvPr id="304" name="Google Shape;304;p11"/>
          <p:cNvSpPr txBox="1"/>
          <p:nvPr/>
        </p:nvSpPr>
        <p:spPr>
          <a:xfrm>
            <a:off x="8076314" y="3909483"/>
            <a:ext cx="327748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But </a:t>
            </a:r>
            <a:r>
              <a:rPr lang="en-GB" sz="2400" u="sng" dirty="0">
                <a:solidFill>
                  <a:schemeClr val="dk1"/>
                </a:solidFill>
                <a:latin typeface="Arial"/>
                <a:ea typeface="Arial"/>
                <a:cs typeface="Arial"/>
                <a:sym typeface="Arial"/>
              </a:rPr>
              <a:t>not</a:t>
            </a:r>
            <a:r>
              <a:rPr lang="en-GB" sz="2400" dirty="0">
                <a:solidFill>
                  <a:schemeClr val="dk1"/>
                </a:solidFill>
                <a:latin typeface="Arial"/>
                <a:ea typeface="Arial"/>
                <a:cs typeface="Arial"/>
                <a:sym typeface="Arial"/>
              </a:rPr>
              <a:t> everybody who is struggling with depression is at risk of suicide!</a:t>
            </a:r>
            <a:endParaRPr sz="2400"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3"/>
          <p:cNvSpPr/>
          <p:nvPr/>
        </p:nvSpPr>
        <p:spPr>
          <a:xfrm>
            <a:off x="477982" y="1444335"/>
            <a:ext cx="9842182" cy="4105291"/>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Symptoms and patterns of depression</a:t>
            </a:r>
            <a:endParaRPr/>
          </a:p>
        </p:txBody>
      </p:sp>
      <p:sp>
        <p:nvSpPr>
          <p:cNvPr id="331" name="Google Shape;331;p13"/>
          <p:cNvSpPr txBox="1"/>
          <p:nvPr/>
        </p:nvSpPr>
        <p:spPr>
          <a:xfrm>
            <a:off x="1022637" y="1830002"/>
            <a:ext cx="3524159"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MAIN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Arial"/>
                <a:ea typeface="Arial"/>
                <a:cs typeface="Arial"/>
                <a:sym typeface="Arial"/>
              </a:rPr>
              <a:t>Depressed mood (feeling sad, irritable, empty)</a:t>
            </a:r>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Arial"/>
                <a:ea typeface="Arial"/>
                <a:cs typeface="Arial"/>
                <a:sym typeface="Arial"/>
              </a:rPr>
              <a:t>This mood last most of the day, nearly every day for a longer period of time (min two weeks)</a:t>
            </a:r>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Arial"/>
                <a:ea typeface="Arial"/>
                <a:cs typeface="Arial"/>
                <a:sym typeface="Arial"/>
              </a:rPr>
              <a:t>Loss of pleasure or interest in activities that were previously rewarding or enjoyable</a:t>
            </a:r>
            <a:endParaRPr/>
          </a:p>
        </p:txBody>
      </p:sp>
      <p:sp>
        <p:nvSpPr>
          <p:cNvPr id="332" name="Google Shape;332;p13"/>
          <p:cNvSpPr txBox="1"/>
          <p:nvPr/>
        </p:nvSpPr>
        <p:spPr>
          <a:xfrm>
            <a:off x="621688" y="5696700"/>
            <a:ext cx="569713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accent5"/>
                </a:solidFill>
                <a:latin typeface="Arial"/>
                <a:ea typeface="Arial"/>
                <a:cs typeface="Arial"/>
                <a:sym typeface="Arial"/>
              </a:rPr>
              <a:t>Source: </a:t>
            </a:r>
            <a:r>
              <a:rPr lang="en-GB" sz="1400" i="1"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https://www.who.int/news-room/fact-sheets/detail/depression</a:t>
            </a:r>
            <a:r>
              <a:rPr lang="en-GB" sz="1400" i="1">
                <a:solidFill>
                  <a:schemeClr val="accent5"/>
                </a:solidFill>
                <a:latin typeface="Arial"/>
                <a:ea typeface="Arial"/>
                <a:cs typeface="Arial"/>
                <a:sym typeface="Arial"/>
              </a:rPr>
              <a:t> </a:t>
            </a:r>
            <a:endParaRPr sz="1400" i="1">
              <a:solidFill>
                <a:schemeClr val="accent5"/>
              </a:solidFill>
              <a:latin typeface="Arial"/>
              <a:ea typeface="Arial"/>
              <a:cs typeface="Arial"/>
              <a:sym typeface="Arial"/>
            </a:endParaRPr>
          </a:p>
        </p:txBody>
      </p:sp>
      <p:sp>
        <p:nvSpPr>
          <p:cNvPr id="333" name="Google Shape;333;p13"/>
          <p:cNvSpPr txBox="1"/>
          <p:nvPr/>
        </p:nvSpPr>
        <p:spPr>
          <a:xfrm>
            <a:off x="4821223" y="1830002"/>
            <a:ext cx="389421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OTHER</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Low self-worth or feeling excessively guilty</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Apathy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Poor concentration</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Hopelessness about the future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Thoughts about dying or suicide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Disrupted sleep</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Changes in appetite or weight</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Feeling very tired or low in energy</a:t>
            </a:r>
            <a:endParaRPr sz="1800">
              <a:solidFill>
                <a:schemeClr val="dk1"/>
              </a:solidFill>
              <a:latin typeface="Arial"/>
              <a:ea typeface="Arial"/>
              <a:cs typeface="Arial"/>
              <a:sym typeface="Arial"/>
            </a:endParaRPr>
          </a:p>
        </p:txBody>
      </p:sp>
      <p:grpSp>
        <p:nvGrpSpPr>
          <p:cNvPr id="334" name="Google Shape;334;p13"/>
          <p:cNvGrpSpPr/>
          <p:nvPr/>
        </p:nvGrpSpPr>
        <p:grpSpPr>
          <a:xfrm>
            <a:off x="8989867" y="2340426"/>
            <a:ext cx="2508781" cy="1966320"/>
            <a:chOff x="1030476" y="2741930"/>
            <a:chExt cx="2428669" cy="1903531"/>
          </a:xfrm>
        </p:grpSpPr>
        <p:sp>
          <p:nvSpPr>
            <p:cNvPr id="335" name="Google Shape;335;p13"/>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3"/>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7" name="Google Shape;337;p13"/>
          <p:cNvGrpSpPr/>
          <p:nvPr/>
        </p:nvGrpSpPr>
        <p:grpSpPr>
          <a:xfrm>
            <a:off x="10896527" y="3496980"/>
            <a:ext cx="673255" cy="1105500"/>
            <a:chOff x="8533649" y="2212745"/>
            <a:chExt cx="2194768" cy="3603856"/>
          </a:xfrm>
        </p:grpSpPr>
        <p:sp>
          <p:nvSpPr>
            <p:cNvPr id="338" name="Google Shape;338;p13"/>
            <p:cNvSpPr/>
            <p:nvPr/>
          </p:nvSpPr>
          <p:spPr>
            <a:xfrm>
              <a:off x="9061832" y="2212745"/>
              <a:ext cx="1415672" cy="141567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3"/>
            <p:cNvSpPr/>
            <p:nvPr/>
          </p:nvSpPr>
          <p:spPr>
            <a:xfrm>
              <a:off x="8533649" y="3628417"/>
              <a:ext cx="1282745" cy="218818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3"/>
            <p:cNvSpPr/>
            <p:nvPr/>
          </p:nvSpPr>
          <p:spPr>
            <a:xfrm>
              <a:off x="9769667" y="4400929"/>
              <a:ext cx="641372" cy="141566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3"/>
            <p:cNvSpPr/>
            <p:nvPr/>
          </p:nvSpPr>
          <p:spPr>
            <a:xfrm rot="6753217">
              <a:off x="9631033" y="4165535"/>
              <a:ext cx="641372" cy="141566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14"/>
          <p:cNvGrpSpPr/>
          <p:nvPr/>
        </p:nvGrpSpPr>
        <p:grpSpPr>
          <a:xfrm>
            <a:off x="778617" y="1318838"/>
            <a:ext cx="803343" cy="839448"/>
            <a:chOff x="7345680" y="2484120"/>
            <a:chExt cx="904240" cy="944880"/>
          </a:xfrm>
        </p:grpSpPr>
        <p:sp>
          <p:nvSpPr>
            <p:cNvPr id="348" name="Google Shape;348;p14"/>
            <p:cNvSpPr/>
            <p:nvPr/>
          </p:nvSpPr>
          <p:spPr>
            <a:xfrm>
              <a:off x="7345680" y="2484120"/>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14"/>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50" name="Google Shape;350;p14"/>
          <p:cNvGrpSpPr/>
          <p:nvPr/>
        </p:nvGrpSpPr>
        <p:grpSpPr>
          <a:xfrm>
            <a:off x="5825158" y="1399715"/>
            <a:ext cx="832725" cy="839448"/>
            <a:chOff x="7082252" y="3731241"/>
            <a:chExt cx="937312" cy="944880"/>
          </a:xfrm>
        </p:grpSpPr>
        <p:sp>
          <p:nvSpPr>
            <p:cNvPr id="351" name="Google Shape;351;p14"/>
            <p:cNvSpPr/>
            <p:nvPr/>
          </p:nvSpPr>
          <p:spPr>
            <a:xfrm>
              <a:off x="7090831" y="3731241"/>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4"/>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3" name="Google Shape;353;p14"/>
          <p:cNvSpPr txBox="1">
            <a:spLocks noGrp="1"/>
          </p:cNvSpPr>
          <p:nvPr>
            <p:ph type="title"/>
          </p:nvPr>
        </p:nvSpPr>
        <p:spPr>
          <a:xfrm>
            <a:off x="248867" y="216562"/>
            <a:ext cx="1155882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5"/>
              </a:buClr>
              <a:buSzPts val="2400"/>
              <a:buFont typeface="Arial"/>
              <a:buNone/>
            </a:pPr>
            <a:r>
              <a:rPr lang="en-GB" sz="2400">
                <a:latin typeface="Arial"/>
                <a:ea typeface="Arial"/>
                <a:cs typeface="Arial"/>
                <a:sym typeface="Arial"/>
              </a:rPr>
              <a:t>Role of the caseworker responding to MHPSS needs, </a:t>
            </a:r>
            <a:r>
              <a:rPr lang="en-GB" sz="240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including depression</a:t>
            </a:r>
            <a:endParaRPr sz="2400">
              <a:latin typeface="Arial"/>
              <a:ea typeface="Arial"/>
              <a:cs typeface="Arial"/>
              <a:sym typeface="Arial"/>
            </a:endParaRPr>
          </a:p>
        </p:txBody>
      </p:sp>
      <p:sp>
        <p:nvSpPr>
          <p:cNvPr id="354" name="Google Shape;354;p14"/>
          <p:cNvSpPr txBox="1"/>
          <p:nvPr/>
        </p:nvSpPr>
        <p:spPr>
          <a:xfrm>
            <a:off x="6234451" y="1639923"/>
            <a:ext cx="3088014" cy="195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dirty="0">
                <a:solidFill>
                  <a:schemeClr val="dk1"/>
                </a:solidFill>
                <a:latin typeface="Arial"/>
                <a:ea typeface="Arial"/>
                <a:cs typeface="Arial"/>
                <a:sym typeface="Arial"/>
              </a:rPr>
              <a:t>NOT </a:t>
            </a:r>
            <a:r>
              <a:rPr lang="en-GB" sz="1800" b="1" dirty="0">
                <a:solidFill>
                  <a:schemeClr val="dk1"/>
                </a:solidFill>
                <a:latin typeface="Arial"/>
                <a:ea typeface="Arial"/>
                <a:cs typeface="Arial"/>
                <a:sym typeface="Arial"/>
              </a:rPr>
              <a:t>the caseworker's </a:t>
            </a:r>
            <a:r>
              <a:rPr lang="en-GB" sz="1800" b="1" i="0" u="none" strike="noStrike" dirty="0">
                <a:solidFill>
                  <a:schemeClr val="dk1"/>
                </a:solidFill>
                <a:latin typeface="Arial"/>
                <a:ea typeface="Arial"/>
                <a:cs typeface="Arial"/>
                <a:sym typeface="Arial"/>
              </a:rPr>
              <a:t>role</a:t>
            </a:r>
            <a:endParaRPr dirty="0"/>
          </a:p>
          <a:p>
            <a:pPr marL="342900" marR="0" lvl="0" indent="-342900" algn="l" rtl="0">
              <a:spcBef>
                <a:spcPts val="800"/>
              </a:spcBef>
              <a:spcAft>
                <a:spcPts val="0"/>
              </a:spcAft>
              <a:buClr>
                <a:schemeClr val="dk1"/>
              </a:buClr>
              <a:buSzPts val="1800"/>
              <a:buFont typeface="Arial"/>
              <a:buChar char="•"/>
            </a:pPr>
            <a:r>
              <a:rPr lang="en-GB" sz="1800" u="sng" dirty="0">
                <a:solidFill>
                  <a:schemeClr val="dk1"/>
                </a:solidFill>
                <a:latin typeface="Arial"/>
                <a:ea typeface="Arial"/>
                <a:cs typeface="Arial"/>
                <a:sym typeface="Arial"/>
              </a:rPr>
              <a:t>Diagnose a child!!!</a:t>
            </a:r>
            <a:endParaRPr dirty="0"/>
          </a:p>
          <a:p>
            <a:pPr marL="342900" marR="0" lvl="0" indent="-342900" algn="l" rtl="0">
              <a:spcBef>
                <a:spcPts val="80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Provide specialized MHPSS interventions such as therapy or counselling </a:t>
            </a:r>
            <a:endParaRPr sz="1800" dirty="0">
              <a:solidFill>
                <a:schemeClr val="dk1"/>
              </a:solidFill>
              <a:latin typeface="Arial"/>
              <a:ea typeface="Arial"/>
              <a:cs typeface="Arial"/>
              <a:sym typeface="Arial"/>
            </a:endParaRPr>
          </a:p>
        </p:txBody>
      </p:sp>
      <p:grpSp>
        <p:nvGrpSpPr>
          <p:cNvPr id="355" name="Google Shape;355;p14"/>
          <p:cNvGrpSpPr/>
          <p:nvPr/>
        </p:nvGrpSpPr>
        <p:grpSpPr>
          <a:xfrm>
            <a:off x="9431900" y="2060758"/>
            <a:ext cx="1888984" cy="3336110"/>
            <a:chOff x="5048580" y="1330093"/>
            <a:chExt cx="607984" cy="1082378"/>
          </a:xfrm>
        </p:grpSpPr>
        <p:grpSp>
          <p:nvGrpSpPr>
            <p:cNvPr id="356" name="Google Shape;356;p14"/>
            <p:cNvGrpSpPr/>
            <p:nvPr/>
          </p:nvGrpSpPr>
          <p:grpSpPr>
            <a:xfrm>
              <a:off x="5143825" y="1800822"/>
              <a:ext cx="316044" cy="323250"/>
              <a:chOff x="2954263" y="1775178"/>
              <a:chExt cx="316044" cy="323250"/>
            </a:xfrm>
          </p:grpSpPr>
          <p:sp>
            <p:nvSpPr>
              <p:cNvPr id="357" name="Google Shape;357;p14"/>
              <p:cNvSpPr/>
              <p:nvPr/>
            </p:nvSpPr>
            <p:spPr>
              <a:xfrm rot="-8740439">
                <a:off x="3108478" y="1782471"/>
                <a:ext cx="101566" cy="245105"/>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4"/>
              <p:cNvSpPr/>
              <p:nvPr/>
            </p:nvSpPr>
            <p:spPr>
              <a:xfrm rot="-7498798">
                <a:off x="3000569" y="1926295"/>
                <a:ext cx="101566" cy="165924"/>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9" name="Google Shape;359;p14"/>
            <p:cNvSpPr/>
            <p:nvPr/>
          </p:nvSpPr>
          <p:spPr>
            <a:xfrm rot="-1094684">
              <a:off x="5102983" y="1656859"/>
              <a:ext cx="45719" cy="35487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4"/>
            <p:cNvSpPr/>
            <p:nvPr/>
          </p:nvSpPr>
          <p:spPr>
            <a:xfrm rot="-5064055">
              <a:off x="5265161" y="1680146"/>
              <a:ext cx="101003" cy="279895"/>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1" name="Google Shape;361;p14"/>
            <p:cNvCxnSpPr/>
            <p:nvPr/>
          </p:nvCxnSpPr>
          <p:spPr>
            <a:xfrm flipH="1">
              <a:off x="5175388" y="1694718"/>
              <a:ext cx="74812" cy="109302"/>
            </a:xfrm>
            <a:prstGeom prst="straightConnector1">
              <a:avLst/>
            </a:prstGeom>
            <a:noFill/>
            <a:ln w="28575" cap="flat" cmpd="sng">
              <a:solidFill>
                <a:schemeClr val="accent5"/>
              </a:solidFill>
              <a:prstDash val="solid"/>
              <a:miter lim="800000"/>
              <a:headEnd type="none" w="sm" len="sm"/>
              <a:tailEnd type="none" w="sm" len="sm"/>
            </a:ln>
          </p:spPr>
        </p:cxnSp>
        <p:grpSp>
          <p:nvGrpSpPr>
            <p:cNvPr id="362" name="Google Shape;362;p14"/>
            <p:cNvGrpSpPr/>
            <p:nvPr/>
          </p:nvGrpSpPr>
          <p:grpSpPr>
            <a:xfrm>
              <a:off x="5332523" y="1330093"/>
              <a:ext cx="324041" cy="1082378"/>
              <a:chOff x="4200727" y="1302447"/>
              <a:chExt cx="269696" cy="900853"/>
            </a:xfrm>
          </p:grpSpPr>
          <p:sp>
            <p:nvSpPr>
              <p:cNvPr id="363" name="Google Shape;363;p14"/>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4"/>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65" name="Google Shape;365;p14"/>
          <p:cNvSpPr txBox="1"/>
          <p:nvPr/>
        </p:nvSpPr>
        <p:spPr>
          <a:xfrm>
            <a:off x="1187092" y="1474877"/>
            <a:ext cx="4726800" cy="458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Caseworker's role</a:t>
            </a:r>
            <a:endParaRPr sz="1800" b="1" i="0" u="none" strike="noStrike" dirty="0">
              <a:solidFill>
                <a:schemeClr val="dk1"/>
              </a:solidFill>
              <a:latin typeface="Arial"/>
              <a:ea typeface="Arial"/>
              <a:cs typeface="Arial"/>
              <a:sym typeface="Arial"/>
            </a:endParaRPr>
          </a:p>
          <a:p>
            <a:pPr marL="342900" marR="0" lvl="0" indent="-342900" algn="l" rtl="0">
              <a:spcBef>
                <a:spcPts val="800"/>
              </a:spcBef>
              <a:spcAft>
                <a:spcPts val="0"/>
              </a:spcAft>
              <a:buClr>
                <a:schemeClr val="dk1"/>
              </a:buClr>
              <a:buSzPts val="1800"/>
              <a:buFont typeface="Arial"/>
              <a:buChar char="•"/>
            </a:pPr>
            <a:r>
              <a:rPr lang="en-GB" sz="1800" b="0" i="0" u="none" strike="noStrike" dirty="0">
                <a:solidFill>
                  <a:schemeClr val="dk1"/>
                </a:solidFill>
                <a:latin typeface="Arial"/>
                <a:ea typeface="Arial"/>
                <a:cs typeface="Arial"/>
                <a:sym typeface="Arial"/>
              </a:rPr>
              <a:t>Work together with a child’s network </a:t>
            </a:r>
            <a:r>
              <a:rPr lang="en-GB" sz="1800" dirty="0">
                <a:solidFill>
                  <a:schemeClr val="dk1"/>
                </a:solidFill>
                <a:latin typeface="Arial"/>
                <a:ea typeface="Arial"/>
                <a:cs typeface="Arial"/>
                <a:sym typeface="Arial"/>
              </a:rPr>
              <a:t>to improve</a:t>
            </a:r>
            <a:r>
              <a:rPr lang="en-GB" sz="1800" b="0" i="0" u="none" strike="noStrike" dirty="0">
                <a:solidFill>
                  <a:schemeClr val="dk1"/>
                </a:solidFill>
                <a:latin typeface="Arial"/>
                <a:ea typeface="Arial"/>
                <a:cs typeface="Arial"/>
                <a:sym typeface="Arial"/>
              </a:rPr>
              <a:t> their mental health</a:t>
            </a:r>
            <a:r>
              <a:rPr lang="en-GB" sz="1800" dirty="0">
                <a:solidFill>
                  <a:schemeClr val="dk1"/>
                </a:solidFill>
                <a:latin typeface="Arial"/>
                <a:ea typeface="Arial"/>
                <a:cs typeface="Arial"/>
                <a:sym typeface="Arial"/>
              </a:rPr>
              <a:t> and wellbeing</a:t>
            </a:r>
            <a:endParaRPr sz="1800" b="0" i="0" u="none" strike="noStrike" dirty="0">
              <a:solidFill>
                <a:schemeClr val="dk1"/>
              </a:solidFill>
              <a:latin typeface="Arial"/>
              <a:ea typeface="Arial"/>
              <a:cs typeface="Arial"/>
              <a:sym typeface="Arial"/>
            </a:endParaRPr>
          </a:p>
          <a:p>
            <a:pPr marL="342900" marR="0" lvl="0" indent="-342900" algn="l" rtl="0">
              <a:spcBef>
                <a:spcPts val="80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S</a:t>
            </a:r>
            <a:r>
              <a:rPr lang="en-GB" sz="1800" b="0" i="0" u="none" strike="noStrike" dirty="0">
                <a:solidFill>
                  <a:schemeClr val="dk1"/>
                </a:solidFill>
                <a:latin typeface="Arial"/>
                <a:ea typeface="Arial"/>
                <a:cs typeface="Arial"/>
                <a:sym typeface="Arial"/>
              </a:rPr>
              <a:t>trengthen the child’s protective environment (family, community)</a:t>
            </a:r>
            <a:r>
              <a:rPr lang="en-GB" sz="1800" dirty="0">
                <a:solidFill>
                  <a:schemeClr val="dk1"/>
                </a:solidFill>
                <a:latin typeface="Arial"/>
                <a:ea typeface="Arial"/>
                <a:cs typeface="Arial"/>
                <a:sym typeface="Arial"/>
              </a:rPr>
              <a:t> </a:t>
            </a:r>
            <a:endParaRPr sz="1800" b="0" i="0" u="none" strike="noStrike" dirty="0">
              <a:solidFill>
                <a:schemeClr val="dk1"/>
              </a:solidFill>
              <a:latin typeface="Arial"/>
              <a:ea typeface="Arial"/>
              <a:cs typeface="Arial"/>
              <a:sym typeface="Arial"/>
            </a:endParaRPr>
          </a:p>
          <a:p>
            <a:pPr marL="342900" marR="0" lvl="0" indent="-342900" algn="l" rtl="0">
              <a:spcBef>
                <a:spcPts val="80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E</a:t>
            </a:r>
            <a:r>
              <a:rPr lang="en-GB" sz="1800" b="0" i="0" u="none" strike="noStrike" dirty="0">
                <a:solidFill>
                  <a:schemeClr val="dk1"/>
                </a:solidFill>
                <a:latin typeface="Arial"/>
                <a:ea typeface="Arial"/>
                <a:cs typeface="Arial"/>
                <a:sym typeface="Arial"/>
              </a:rPr>
              <a:t>nsure access to basic services and security</a:t>
            </a:r>
            <a:endParaRPr dirty="0"/>
          </a:p>
          <a:p>
            <a:pPr marL="342900" marR="0" lvl="0" indent="-342900" algn="l" rtl="0">
              <a:spcBef>
                <a:spcPts val="80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Refer the child to MHPSS service providers when needed</a:t>
            </a:r>
            <a:endParaRPr dirty="0"/>
          </a:p>
          <a:p>
            <a:pPr marL="342900" marR="0" lvl="0" indent="-342900" algn="l" rtl="0">
              <a:spcBef>
                <a:spcPts val="80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Provide basic emotional support and psychosocial support services</a:t>
            </a:r>
            <a:endParaRPr sz="1800" dirty="0">
              <a:solidFill>
                <a:schemeClr val="dk1"/>
              </a:solidFill>
              <a:latin typeface="Arial"/>
              <a:ea typeface="Arial"/>
              <a:cs typeface="Arial"/>
              <a:sym typeface="Arial"/>
            </a:endParaRPr>
          </a:p>
          <a:p>
            <a:pPr marL="342900" marR="0" lvl="0" indent="-342900" algn="l" rtl="0">
              <a:spcBef>
                <a:spcPts val="800"/>
              </a:spcBef>
              <a:spcAft>
                <a:spcPts val="0"/>
              </a:spcAft>
              <a:buClr>
                <a:schemeClr val="dk1"/>
              </a:buClr>
              <a:buSzPts val="1800"/>
              <a:buChar char="•"/>
            </a:pPr>
            <a:r>
              <a:rPr lang="en-GB" sz="1800" dirty="0">
                <a:solidFill>
                  <a:schemeClr val="dk1"/>
                </a:solidFill>
              </a:rPr>
              <a:t>Provide psychoeducation on depression to child and caregivers</a:t>
            </a:r>
            <a:endParaRPr sz="18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ct val="100000"/>
              <a:buFont typeface="Arial"/>
              <a:buNone/>
            </a:pPr>
            <a:r>
              <a:rPr lang="en-GB" dirty="0">
                <a:highlight>
                  <a:srgbClr val="FFFF00"/>
                </a:highlight>
              </a:rPr>
              <a:t>Support to children </a:t>
            </a:r>
            <a:r>
              <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showing signs of </a:t>
            </a:r>
            <a:r>
              <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depression</a:t>
            </a:r>
            <a:endParaRPr dirty="0">
              <a:highlight>
                <a:srgbClr val="FFFF00"/>
              </a:highlight>
            </a:endParaRPr>
          </a:p>
        </p:txBody>
      </p:sp>
      <p:sp>
        <p:nvSpPr>
          <p:cNvPr id="372" name="Google Shape;372;p15"/>
          <p:cNvSpPr/>
          <p:nvPr/>
        </p:nvSpPr>
        <p:spPr>
          <a:xfrm>
            <a:off x="737987" y="1643460"/>
            <a:ext cx="3341253" cy="1161130"/>
          </a:xfrm>
          <a:prstGeom prst="roundRect">
            <a:avLst>
              <a:gd name="adj" fmla="val 16667"/>
            </a:avLst>
          </a:prstGeom>
          <a:solidFill>
            <a:schemeClr val="accent5"/>
          </a:solidFill>
          <a:ln w="12700" cap="flat" cmpd="sng">
            <a:solidFill>
              <a:srgbClr val="E9F4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200" b="1">
                <a:solidFill>
                  <a:schemeClr val="lt1"/>
                </a:solidFill>
                <a:latin typeface="Arial"/>
                <a:ea typeface="Arial"/>
                <a:cs typeface="Arial"/>
                <a:sym typeface="Arial"/>
              </a:rPr>
              <a:t>Is specialized MHPSS available? </a:t>
            </a:r>
            <a:endParaRPr sz="2200" b="1">
              <a:solidFill>
                <a:schemeClr val="lt1"/>
              </a:solidFill>
              <a:latin typeface="Arial"/>
              <a:ea typeface="Arial"/>
              <a:cs typeface="Arial"/>
              <a:sym typeface="Arial"/>
            </a:endParaRPr>
          </a:p>
        </p:txBody>
      </p:sp>
      <p:cxnSp>
        <p:nvCxnSpPr>
          <p:cNvPr id="373" name="Google Shape;373;p15"/>
          <p:cNvCxnSpPr/>
          <p:nvPr/>
        </p:nvCxnSpPr>
        <p:spPr>
          <a:xfrm rot="10800000" flipH="1">
            <a:off x="4237412" y="2267957"/>
            <a:ext cx="1007918" cy="1"/>
          </a:xfrm>
          <a:prstGeom prst="straightConnector1">
            <a:avLst/>
          </a:prstGeom>
          <a:noFill/>
          <a:ln w="57150" cap="flat" cmpd="sng">
            <a:solidFill>
              <a:schemeClr val="accent5"/>
            </a:solidFill>
            <a:prstDash val="solid"/>
            <a:miter lim="800000"/>
            <a:headEnd type="none" w="sm" len="sm"/>
            <a:tailEnd type="triangle" w="med" len="med"/>
          </a:ln>
        </p:spPr>
      </p:cxnSp>
      <p:sp>
        <p:nvSpPr>
          <p:cNvPr id="374" name="Google Shape;374;p15"/>
          <p:cNvSpPr txBox="1"/>
          <p:nvPr/>
        </p:nvSpPr>
        <p:spPr>
          <a:xfrm>
            <a:off x="4351709" y="1762359"/>
            <a:ext cx="12053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Arial"/>
                <a:ea typeface="Arial"/>
                <a:cs typeface="Arial"/>
                <a:sym typeface="Arial"/>
              </a:rPr>
              <a:t>YES</a:t>
            </a:r>
            <a:endParaRPr sz="2400" b="1">
              <a:solidFill>
                <a:schemeClr val="accent5"/>
              </a:solidFill>
              <a:latin typeface="Arial"/>
              <a:ea typeface="Arial"/>
              <a:cs typeface="Arial"/>
              <a:sym typeface="Arial"/>
            </a:endParaRPr>
          </a:p>
        </p:txBody>
      </p:sp>
      <p:sp>
        <p:nvSpPr>
          <p:cNvPr id="375" name="Google Shape;375;p15"/>
          <p:cNvSpPr/>
          <p:nvPr/>
        </p:nvSpPr>
        <p:spPr>
          <a:xfrm>
            <a:off x="5557055" y="1643459"/>
            <a:ext cx="5583385" cy="1161130"/>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Refer them to specialized MHPSS, if available</a:t>
            </a:r>
            <a:endParaRPr sz="2200" b="1">
              <a:solidFill>
                <a:schemeClr val="dk1"/>
              </a:solidFill>
              <a:latin typeface="Arial"/>
              <a:ea typeface="Arial"/>
              <a:cs typeface="Arial"/>
              <a:sym typeface="Arial"/>
            </a:endParaRPr>
          </a:p>
        </p:txBody>
      </p:sp>
      <p:sp>
        <p:nvSpPr>
          <p:cNvPr id="376" name="Google Shape;376;p15"/>
          <p:cNvSpPr/>
          <p:nvPr/>
        </p:nvSpPr>
        <p:spPr>
          <a:xfrm>
            <a:off x="8260838" y="3546418"/>
            <a:ext cx="2899188" cy="1998612"/>
          </a:xfrm>
          <a:prstGeom prst="roundRect">
            <a:avLst>
              <a:gd name="adj" fmla="val 10821"/>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CASE PLANNING</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Based on service mapping, explore other options of serviced available</a:t>
            </a:r>
            <a:endParaRPr dirty="0"/>
          </a:p>
        </p:txBody>
      </p:sp>
      <p:sp>
        <p:nvSpPr>
          <p:cNvPr id="377" name="Google Shape;377;p15"/>
          <p:cNvSpPr/>
          <p:nvPr/>
        </p:nvSpPr>
        <p:spPr>
          <a:xfrm>
            <a:off x="4754875" y="3546431"/>
            <a:ext cx="2899188" cy="1998612"/>
          </a:xfrm>
          <a:prstGeom prst="roundRect">
            <a:avLst>
              <a:gd name="adj" fmla="val 10821"/>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IMPLEMENTATION</a:t>
            </a:r>
            <a:endParaRPr/>
          </a:p>
          <a:p>
            <a:pPr marL="27305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Psychoeducation on depression</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Emotion regulating activities</a:t>
            </a:r>
            <a:endParaRPr/>
          </a:p>
        </p:txBody>
      </p:sp>
      <p:sp>
        <p:nvSpPr>
          <p:cNvPr id="378" name="Google Shape;378;p15"/>
          <p:cNvSpPr/>
          <p:nvPr/>
        </p:nvSpPr>
        <p:spPr>
          <a:xfrm>
            <a:off x="1652820" y="3502497"/>
            <a:ext cx="2899188" cy="1998612"/>
          </a:xfrm>
          <a:prstGeom prst="roundRect">
            <a:avLst>
              <a:gd name="adj" fmla="val 10821"/>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FOLLOW UP</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Regular check-ins</a:t>
            </a:r>
            <a:endParaRPr sz="1800" dirty="0">
              <a:solidFill>
                <a:schemeClr val="dk1"/>
              </a:solidFill>
              <a:latin typeface="Arial"/>
              <a:ea typeface="Arial"/>
              <a:cs typeface="Arial"/>
              <a:sym typeface="Arial"/>
            </a:endParaRPr>
          </a:p>
        </p:txBody>
      </p:sp>
      <p:cxnSp>
        <p:nvCxnSpPr>
          <p:cNvPr id="379" name="Google Shape;379;p15"/>
          <p:cNvCxnSpPr>
            <a:stCxn id="375" idx="3"/>
            <a:endCxn id="380" idx="3"/>
          </p:cNvCxnSpPr>
          <p:nvPr/>
        </p:nvCxnSpPr>
        <p:spPr>
          <a:xfrm>
            <a:off x="11140440" y="2224024"/>
            <a:ext cx="600" cy="2321700"/>
          </a:xfrm>
          <a:prstGeom prst="bentConnector3">
            <a:avLst>
              <a:gd name="adj1" fmla="val 39693250"/>
            </a:avLst>
          </a:prstGeom>
          <a:noFill/>
          <a:ln w="76200" cap="flat" cmpd="sng">
            <a:solidFill>
              <a:schemeClr val="accent5"/>
            </a:solidFill>
            <a:prstDash val="solid"/>
            <a:miter lim="800000"/>
            <a:headEnd type="none" w="sm" len="sm"/>
            <a:tailEnd type="triangle" w="med" len="med"/>
          </a:ln>
        </p:spPr>
      </p:cxnSp>
      <p:sp>
        <p:nvSpPr>
          <p:cNvPr id="380" name="Google Shape;380;p15"/>
          <p:cNvSpPr/>
          <p:nvPr/>
        </p:nvSpPr>
        <p:spPr>
          <a:xfrm>
            <a:off x="737975" y="3393293"/>
            <a:ext cx="10402500" cy="2304900"/>
          </a:xfrm>
          <a:prstGeom prst="roundRect">
            <a:avLst>
              <a:gd name="adj" fmla="val 10055"/>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5"/>
          <p:cNvSpPr/>
          <p:nvPr/>
        </p:nvSpPr>
        <p:spPr>
          <a:xfrm>
            <a:off x="1084967" y="3609931"/>
            <a:ext cx="364985" cy="364985"/>
          </a:xfrm>
          <a:prstGeom prst="roundRect">
            <a:avLst>
              <a:gd name="adj" fmla="val 33149"/>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5</a:t>
            </a:r>
            <a:endParaRPr dirty="0"/>
          </a:p>
        </p:txBody>
      </p:sp>
      <p:sp>
        <p:nvSpPr>
          <p:cNvPr id="382" name="Google Shape;382;p15"/>
          <p:cNvSpPr/>
          <p:nvPr/>
        </p:nvSpPr>
        <p:spPr>
          <a:xfrm>
            <a:off x="4385116" y="3609931"/>
            <a:ext cx="364985" cy="36498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a:t>
            </a:r>
            <a:endParaRPr/>
          </a:p>
        </p:txBody>
      </p:sp>
      <p:sp>
        <p:nvSpPr>
          <p:cNvPr id="383" name="Google Shape;383;p15"/>
          <p:cNvSpPr/>
          <p:nvPr/>
        </p:nvSpPr>
        <p:spPr>
          <a:xfrm>
            <a:off x="7693165" y="3609931"/>
            <a:ext cx="364985" cy="36498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rPr>
              <a:t>3</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6"/>
          <p:cNvSpPr/>
          <p:nvPr/>
        </p:nvSpPr>
        <p:spPr>
          <a:xfrm>
            <a:off x="508502" y="1397374"/>
            <a:ext cx="4465790" cy="446579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0" name="Google Shape;390;p16"/>
          <p:cNvGrpSpPr/>
          <p:nvPr/>
        </p:nvGrpSpPr>
        <p:grpSpPr>
          <a:xfrm>
            <a:off x="874589" y="2721439"/>
            <a:ext cx="3362965" cy="2635811"/>
            <a:chOff x="1030476" y="2741930"/>
            <a:chExt cx="2428669" cy="1903531"/>
          </a:xfrm>
        </p:grpSpPr>
        <p:sp>
          <p:nvSpPr>
            <p:cNvPr id="391" name="Google Shape;391;p16"/>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6"/>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3" name="Google Shape;393;p16"/>
          <p:cNvSpPr txBox="1">
            <a:spLocks noGrp="1"/>
          </p:cNvSpPr>
          <p:nvPr>
            <p:ph type="title"/>
          </p:nvPr>
        </p:nvSpPr>
        <p:spPr>
          <a:xfrm>
            <a:off x="374824" y="120516"/>
            <a:ext cx="10978976" cy="86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2400"/>
              <a:buFont typeface="Arial"/>
              <a:buNone/>
            </a:pPr>
            <a:r>
              <a:rPr lang="en-GB" sz="2400">
                <a:latin typeface="Arial"/>
                <a:ea typeface="Arial"/>
                <a:cs typeface="Arial"/>
                <a:sym typeface="Arial"/>
              </a:rPr>
              <a:t>Communicating with children who show symptoms of depression</a:t>
            </a:r>
            <a:endParaRPr sz="2400"/>
          </a:p>
        </p:txBody>
      </p:sp>
      <p:sp>
        <p:nvSpPr>
          <p:cNvPr id="394" name="Google Shape;394;p16"/>
          <p:cNvSpPr txBox="1"/>
          <p:nvPr/>
        </p:nvSpPr>
        <p:spPr>
          <a:xfrm rot="664549">
            <a:off x="3921259" y="4903129"/>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Go away!</a:t>
            </a:r>
            <a:endParaRPr sz="2200" b="1">
              <a:solidFill>
                <a:schemeClr val="accent5"/>
              </a:solidFill>
              <a:latin typeface="Arial"/>
              <a:ea typeface="Arial"/>
              <a:cs typeface="Arial"/>
              <a:sym typeface="Arial"/>
            </a:endParaRPr>
          </a:p>
        </p:txBody>
      </p:sp>
      <p:sp>
        <p:nvSpPr>
          <p:cNvPr id="395" name="Google Shape;395;p16"/>
          <p:cNvSpPr txBox="1"/>
          <p:nvPr/>
        </p:nvSpPr>
        <p:spPr>
          <a:xfrm rot="701450">
            <a:off x="3488872" y="5279209"/>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I hate it here!</a:t>
            </a:r>
            <a:endParaRPr sz="2200" b="1">
              <a:solidFill>
                <a:schemeClr val="accent5"/>
              </a:solidFill>
              <a:latin typeface="Arial"/>
              <a:ea typeface="Arial"/>
              <a:cs typeface="Arial"/>
              <a:sym typeface="Arial"/>
            </a:endParaRPr>
          </a:p>
        </p:txBody>
      </p:sp>
      <p:sp>
        <p:nvSpPr>
          <p:cNvPr id="396" name="Google Shape;396;p16"/>
          <p:cNvSpPr txBox="1"/>
          <p:nvPr/>
        </p:nvSpPr>
        <p:spPr>
          <a:xfrm rot="-546483">
            <a:off x="4120400" y="2492900"/>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I can’t be bothered</a:t>
            </a:r>
            <a:endParaRPr sz="2200" b="1">
              <a:solidFill>
                <a:schemeClr val="accent5"/>
              </a:solidFill>
              <a:latin typeface="Arial"/>
              <a:ea typeface="Arial"/>
              <a:cs typeface="Arial"/>
              <a:sym typeface="Arial"/>
            </a:endParaRPr>
          </a:p>
        </p:txBody>
      </p:sp>
      <p:sp>
        <p:nvSpPr>
          <p:cNvPr id="397" name="Google Shape;397;p16"/>
          <p:cNvSpPr txBox="1"/>
          <p:nvPr/>
        </p:nvSpPr>
        <p:spPr>
          <a:xfrm>
            <a:off x="4624778" y="3489039"/>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I am a loser!</a:t>
            </a:r>
            <a:endParaRPr sz="2200" b="1">
              <a:solidFill>
                <a:schemeClr val="accent5"/>
              </a:solidFill>
              <a:latin typeface="Arial"/>
              <a:ea typeface="Arial"/>
              <a:cs typeface="Arial"/>
              <a:sym typeface="Arial"/>
            </a:endParaRPr>
          </a:p>
        </p:txBody>
      </p:sp>
      <p:sp>
        <p:nvSpPr>
          <p:cNvPr id="398" name="Google Shape;398;p16"/>
          <p:cNvSpPr txBox="1"/>
          <p:nvPr/>
        </p:nvSpPr>
        <p:spPr>
          <a:xfrm rot="-882931">
            <a:off x="3673264" y="2010506"/>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What do you care?</a:t>
            </a:r>
            <a:endParaRPr sz="2200" b="1">
              <a:solidFill>
                <a:schemeClr val="accent5"/>
              </a:solidFill>
              <a:latin typeface="Arial"/>
              <a:ea typeface="Arial"/>
              <a:cs typeface="Arial"/>
              <a:sym typeface="Arial"/>
            </a:endParaRPr>
          </a:p>
        </p:txBody>
      </p:sp>
      <p:sp>
        <p:nvSpPr>
          <p:cNvPr id="399" name="Google Shape;399;p16"/>
          <p:cNvSpPr txBox="1"/>
          <p:nvPr/>
        </p:nvSpPr>
        <p:spPr>
          <a:xfrm rot="389019">
            <a:off x="4414451" y="4422594"/>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What is the point?</a:t>
            </a:r>
            <a:endParaRPr sz="2200" b="1">
              <a:solidFill>
                <a:schemeClr val="accent5"/>
              </a:solidFill>
              <a:latin typeface="Arial"/>
              <a:ea typeface="Arial"/>
              <a:cs typeface="Arial"/>
              <a:sym typeface="Arial"/>
            </a:endParaRPr>
          </a:p>
        </p:txBody>
      </p:sp>
      <p:sp>
        <p:nvSpPr>
          <p:cNvPr id="400" name="Google Shape;400;p16"/>
          <p:cNvSpPr txBox="1"/>
          <p:nvPr/>
        </p:nvSpPr>
        <p:spPr>
          <a:xfrm rot="245419">
            <a:off x="4444193" y="3967461"/>
            <a:ext cx="351707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You don’t understand!</a:t>
            </a:r>
            <a:endParaRPr sz="2200" b="1">
              <a:solidFill>
                <a:schemeClr val="accent5"/>
              </a:solidFill>
              <a:latin typeface="Arial"/>
              <a:ea typeface="Arial"/>
              <a:cs typeface="Arial"/>
              <a:sym typeface="Arial"/>
            </a:endParaRPr>
          </a:p>
        </p:txBody>
      </p:sp>
      <p:sp>
        <p:nvSpPr>
          <p:cNvPr id="401" name="Google Shape;401;p16"/>
          <p:cNvSpPr txBox="1"/>
          <p:nvPr/>
        </p:nvSpPr>
        <p:spPr>
          <a:xfrm rot="-187890">
            <a:off x="4419529" y="3023372"/>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Just leave me alone</a:t>
            </a:r>
            <a:endParaRPr sz="2200" b="1">
              <a:solidFill>
                <a:schemeClr val="accent5"/>
              </a:solidFill>
              <a:latin typeface="Arial"/>
              <a:ea typeface="Arial"/>
              <a:cs typeface="Arial"/>
              <a:sym typeface="Arial"/>
            </a:endParaRPr>
          </a:p>
        </p:txBody>
      </p:sp>
      <p:sp>
        <p:nvSpPr>
          <p:cNvPr id="402" name="Google Shape;402;p16"/>
          <p:cNvSpPr txBox="1"/>
          <p:nvPr/>
        </p:nvSpPr>
        <p:spPr>
          <a:xfrm rot="-1008565">
            <a:off x="3282622" y="1589358"/>
            <a:ext cx="30515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accent5"/>
                </a:solidFill>
                <a:latin typeface="Arial"/>
                <a:ea typeface="Arial"/>
                <a:cs typeface="Arial"/>
                <a:sym typeface="Arial"/>
              </a:rPr>
              <a:t>I have nothing</a:t>
            </a:r>
            <a:endParaRPr sz="2200" b="1">
              <a:solidFill>
                <a:schemeClr val="accent5"/>
              </a:solidFill>
              <a:latin typeface="Arial"/>
              <a:ea typeface="Arial"/>
              <a:cs typeface="Arial"/>
              <a:sym typeface="Arial"/>
            </a:endParaRPr>
          </a:p>
        </p:txBody>
      </p:sp>
      <p:sp>
        <p:nvSpPr>
          <p:cNvPr id="403" name="Google Shape;403;p16"/>
          <p:cNvSpPr txBox="1"/>
          <p:nvPr/>
        </p:nvSpPr>
        <p:spPr>
          <a:xfrm>
            <a:off x="7845859" y="2899231"/>
            <a:ext cx="3661747"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dk1"/>
                </a:solidFill>
                <a:latin typeface="Arial"/>
                <a:ea typeface="Arial"/>
                <a:cs typeface="Arial"/>
                <a:sym typeface="Arial"/>
              </a:rPr>
              <a:t>What can you reply and what should you not say?</a:t>
            </a:r>
            <a:endParaRPr sz="2800" b="1">
              <a:solidFill>
                <a:schemeClr val="dk1"/>
              </a:solidFill>
              <a:latin typeface="Arial"/>
              <a:ea typeface="Arial"/>
              <a:cs typeface="Arial"/>
              <a:sym typeface="Arial"/>
            </a:endParaRPr>
          </a:p>
        </p:txBody>
      </p:sp>
      <p:grpSp>
        <p:nvGrpSpPr>
          <p:cNvPr id="404" name="Google Shape;404;p16"/>
          <p:cNvGrpSpPr/>
          <p:nvPr/>
        </p:nvGrpSpPr>
        <p:grpSpPr>
          <a:xfrm>
            <a:off x="9994118" y="33917"/>
            <a:ext cx="2057602" cy="1975956"/>
            <a:chOff x="9994118" y="33917"/>
            <a:chExt cx="2057602" cy="1975956"/>
          </a:xfrm>
        </p:grpSpPr>
        <p:sp>
          <p:nvSpPr>
            <p:cNvPr id="405" name="Google Shape;405;p1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6" name="Google Shape;406;p16"/>
            <p:cNvGrpSpPr/>
            <p:nvPr/>
          </p:nvGrpSpPr>
          <p:grpSpPr>
            <a:xfrm>
              <a:off x="10621771" y="762700"/>
              <a:ext cx="562136" cy="634675"/>
              <a:chOff x="760175" y="830142"/>
              <a:chExt cx="867619" cy="979579"/>
            </a:xfrm>
          </p:grpSpPr>
          <p:sp>
            <p:nvSpPr>
              <p:cNvPr id="407" name="Google Shape;407;p1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81</a:t>
                </a:r>
                <a:endParaRPr/>
              </a:p>
            </p:txBody>
          </p:sp>
          <p:sp>
            <p:nvSpPr>
              <p:cNvPr id="408" name="Google Shape;408;p1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9" name="Google Shape;409;p16"/>
            <p:cNvGrpSpPr/>
            <p:nvPr/>
          </p:nvGrpSpPr>
          <p:grpSpPr>
            <a:xfrm>
              <a:off x="11325415" y="762701"/>
              <a:ext cx="182192" cy="634674"/>
              <a:chOff x="2121762" y="2323619"/>
              <a:chExt cx="200378" cy="825210"/>
            </a:xfrm>
          </p:grpSpPr>
          <p:sp>
            <p:nvSpPr>
              <p:cNvPr id="410" name="Google Shape;410;p16"/>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6"/>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7"/>
          <p:cNvSpPr txBox="1">
            <a:spLocks noGrp="1"/>
          </p:cNvSpPr>
          <p:nvPr>
            <p:ph type="title"/>
          </p:nvPr>
        </p:nvSpPr>
        <p:spPr>
          <a:xfrm>
            <a:off x="477078" y="120516"/>
            <a:ext cx="9517040" cy="86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2600"/>
              <a:buFont typeface="Arial"/>
              <a:buNone/>
            </a:pPr>
            <a:r>
              <a:rPr lang="en-GB" sz="2600">
                <a:latin typeface="Arial"/>
                <a:ea typeface="Arial"/>
                <a:cs typeface="Arial"/>
                <a:sym typeface="Arial"/>
              </a:rPr>
              <a:t>Communicating with children who show symptoms of depression</a:t>
            </a:r>
            <a:endParaRPr sz="2600">
              <a:latin typeface="Arial"/>
              <a:ea typeface="Arial"/>
              <a:cs typeface="Arial"/>
              <a:sym typeface="Arial"/>
            </a:endParaRPr>
          </a:p>
        </p:txBody>
      </p:sp>
      <p:grpSp>
        <p:nvGrpSpPr>
          <p:cNvPr id="418" name="Google Shape;418;p17"/>
          <p:cNvGrpSpPr/>
          <p:nvPr/>
        </p:nvGrpSpPr>
        <p:grpSpPr>
          <a:xfrm>
            <a:off x="653734" y="1438100"/>
            <a:ext cx="1198113" cy="1251960"/>
            <a:chOff x="7345680" y="2484120"/>
            <a:chExt cx="904240" cy="944880"/>
          </a:xfrm>
        </p:grpSpPr>
        <p:sp>
          <p:nvSpPr>
            <p:cNvPr id="419" name="Google Shape;419;p17"/>
            <p:cNvSpPr/>
            <p:nvPr/>
          </p:nvSpPr>
          <p:spPr>
            <a:xfrm>
              <a:off x="7345680" y="2484120"/>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21" name="Google Shape;421;p17"/>
          <p:cNvGrpSpPr/>
          <p:nvPr/>
        </p:nvGrpSpPr>
        <p:grpSpPr>
          <a:xfrm>
            <a:off x="6692164" y="1438100"/>
            <a:ext cx="1241934" cy="1251960"/>
            <a:chOff x="7082252" y="3731241"/>
            <a:chExt cx="937312" cy="944880"/>
          </a:xfrm>
        </p:grpSpPr>
        <p:sp>
          <p:nvSpPr>
            <p:cNvPr id="422" name="Google Shape;422;p17"/>
            <p:cNvSpPr/>
            <p:nvPr/>
          </p:nvSpPr>
          <p:spPr>
            <a:xfrm>
              <a:off x="7090831" y="3731241"/>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17"/>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4" name="Google Shape;424;p17"/>
          <p:cNvSpPr txBox="1"/>
          <p:nvPr/>
        </p:nvSpPr>
        <p:spPr>
          <a:xfrm>
            <a:off x="1252791" y="1703632"/>
            <a:ext cx="5145528" cy="41703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DO</a:t>
            </a:r>
            <a:endParaRPr/>
          </a:p>
          <a:p>
            <a:pPr marL="342900" marR="0" lvl="0" indent="-3429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Provide children the opportunity to talk and express how they are feeling, but without forcing them</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As always, respond with empathy and stay out of judgement</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Be present, so that the child is not alone </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Show respect, acceptance and acknowledge their strengths and validate their efforts </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Acknowledge that the depression is making the child behave and react in a certain way, it is not the child’s fault</a:t>
            </a:r>
            <a:endParaRPr/>
          </a:p>
        </p:txBody>
      </p:sp>
      <p:sp>
        <p:nvSpPr>
          <p:cNvPr id="425" name="Google Shape;425;p17"/>
          <p:cNvSpPr txBox="1"/>
          <p:nvPr/>
        </p:nvSpPr>
        <p:spPr>
          <a:xfrm>
            <a:off x="7378727" y="1703632"/>
            <a:ext cx="4087690" cy="41703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DON’T</a:t>
            </a:r>
            <a:endParaRPr/>
          </a:p>
          <a:p>
            <a:pPr marL="342900" marR="0" lvl="0" indent="-342900" algn="l" rtl="0">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Don’t say it is all in your head.</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Don’t tell them to be strong(er).</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Do not give unfounded advice or orders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Don’t try to cheer them up by forcing them to participate in ‘fun’ activities or events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Don’t point out that there are children whose situation is worse</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Do not take the negativity and apathy personally</a:t>
            </a:r>
            <a:endParaRPr sz="2000">
              <a:solidFill>
                <a:schemeClr val="dk1"/>
              </a:solidFill>
              <a:latin typeface="Arial"/>
              <a:ea typeface="Arial"/>
              <a:cs typeface="Arial"/>
              <a:sym typeface="Arial"/>
            </a:endParaRPr>
          </a:p>
        </p:txBody>
      </p:sp>
      <p:sp>
        <p:nvSpPr>
          <p:cNvPr id="426" name="Google Shape;426;p1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27" name="Google Shape;427;p17"/>
          <p:cNvGrpSpPr/>
          <p:nvPr/>
        </p:nvGrpSpPr>
        <p:grpSpPr>
          <a:xfrm>
            <a:off x="10741851" y="704557"/>
            <a:ext cx="562136" cy="634675"/>
            <a:chOff x="760175" y="830142"/>
            <a:chExt cx="867619" cy="979579"/>
          </a:xfrm>
        </p:grpSpPr>
        <p:sp>
          <p:nvSpPr>
            <p:cNvPr id="428" name="Google Shape;428;p1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20-30</a:t>
              </a:r>
              <a:endParaRPr/>
            </a:p>
          </p:txBody>
        </p:sp>
        <p:sp>
          <p:nvSpPr>
            <p:cNvPr id="429" name="Google Shape;429;p1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435" name="Google Shape;435;p18"/>
          <p:cNvGrpSpPr/>
          <p:nvPr/>
        </p:nvGrpSpPr>
        <p:grpSpPr>
          <a:xfrm>
            <a:off x="4472255" y="1883150"/>
            <a:ext cx="1442205" cy="786659"/>
            <a:chOff x="-534001" y="831664"/>
            <a:chExt cx="1307187" cy="713012"/>
          </a:xfrm>
        </p:grpSpPr>
        <p:sp>
          <p:nvSpPr>
            <p:cNvPr id="436" name="Google Shape;436;p18"/>
            <p:cNvSpPr/>
            <p:nvPr/>
          </p:nvSpPr>
          <p:spPr>
            <a:xfrm>
              <a:off x="-385457" y="1024771"/>
              <a:ext cx="178253" cy="178253"/>
            </a:xfrm>
            <a:custGeom>
              <a:avLst/>
              <a:gdLst/>
              <a:ahLst/>
              <a:cxnLst/>
              <a:rect l="l" t="t" r="r" b="b"/>
              <a:pathLst>
                <a:path w="178253" h="178253" extrusionOk="0">
                  <a:moveTo>
                    <a:pt x="178253" y="89127"/>
                  </a:moveTo>
                  <a:cubicBezTo>
                    <a:pt x="178253" y="138350"/>
                    <a:pt x="138350" y="178253"/>
                    <a:pt x="89127" y="178253"/>
                  </a:cubicBezTo>
                  <a:cubicBezTo>
                    <a:pt x="39903" y="178253"/>
                    <a:pt x="0" y="138350"/>
                    <a:pt x="0" y="89127"/>
                  </a:cubicBezTo>
                  <a:cubicBezTo>
                    <a:pt x="0" y="39903"/>
                    <a:pt x="39903" y="0"/>
                    <a:pt x="89127" y="0"/>
                  </a:cubicBezTo>
                  <a:cubicBezTo>
                    <a:pt x="138350" y="0"/>
                    <a:pt x="178253" y="39903"/>
                    <a:pt x="178253" y="891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8"/>
            <p:cNvSpPr/>
            <p:nvPr/>
          </p:nvSpPr>
          <p:spPr>
            <a:xfrm>
              <a:off x="-192349" y="1054480"/>
              <a:ext cx="178253" cy="148544"/>
            </a:xfrm>
            <a:custGeom>
              <a:avLst/>
              <a:gdLst/>
              <a:ahLst/>
              <a:cxnLst/>
              <a:rect l="l" t="t" r="r" b="b"/>
              <a:pathLst>
                <a:path w="178253" h="148544" extrusionOk="0">
                  <a:moveTo>
                    <a:pt x="0" y="148544"/>
                  </a:moveTo>
                  <a:lnTo>
                    <a:pt x="178253" y="148544"/>
                  </a:lnTo>
                  <a:lnTo>
                    <a:pt x="178253" y="0"/>
                  </a:lnTo>
                  <a:lnTo>
                    <a:pt x="148544" y="0"/>
                  </a:lnTo>
                  <a:cubicBezTo>
                    <a:pt x="66845" y="0"/>
                    <a:pt x="0" y="66845"/>
                    <a:pt x="0" y="1485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8"/>
            <p:cNvSpPr/>
            <p:nvPr/>
          </p:nvSpPr>
          <p:spPr>
            <a:xfrm>
              <a:off x="30466" y="1054480"/>
              <a:ext cx="742720" cy="490195"/>
            </a:xfrm>
            <a:custGeom>
              <a:avLst/>
              <a:gdLst/>
              <a:ahLst/>
              <a:cxnLst/>
              <a:rect l="l" t="t" r="r" b="b"/>
              <a:pathLst>
                <a:path w="742720" h="490195" extrusionOk="0">
                  <a:moveTo>
                    <a:pt x="683303" y="0"/>
                  </a:moveTo>
                  <a:lnTo>
                    <a:pt x="0" y="0"/>
                  </a:lnTo>
                  <a:lnTo>
                    <a:pt x="0" y="356506"/>
                  </a:lnTo>
                  <a:cubicBezTo>
                    <a:pt x="0" y="389186"/>
                    <a:pt x="26738" y="415924"/>
                    <a:pt x="59418" y="415924"/>
                  </a:cubicBezTo>
                  <a:lnTo>
                    <a:pt x="653594" y="415924"/>
                  </a:lnTo>
                  <a:lnTo>
                    <a:pt x="653594" y="490196"/>
                  </a:lnTo>
                  <a:lnTo>
                    <a:pt x="742721" y="490196"/>
                  </a:lnTo>
                  <a:lnTo>
                    <a:pt x="742721" y="59418"/>
                  </a:lnTo>
                  <a:cubicBezTo>
                    <a:pt x="742721" y="26738"/>
                    <a:pt x="715983" y="0"/>
                    <a:pt x="683303"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8"/>
            <p:cNvSpPr/>
            <p:nvPr/>
          </p:nvSpPr>
          <p:spPr>
            <a:xfrm>
              <a:off x="-534001" y="831664"/>
              <a:ext cx="519904" cy="713012"/>
            </a:xfrm>
            <a:custGeom>
              <a:avLst/>
              <a:gdLst/>
              <a:ahLst/>
              <a:cxnLst/>
              <a:rect l="l" t="t" r="r" b="b"/>
              <a:pathLst>
                <a:path w="519904" h="713012" extrusionOk="0">
                  <a:moveTo>
                    <a:pt x="89127" y="44563"/>
                  </a:moveTo>
                  <a:cubicBezTo>
                    <a:pt x="89127" y="19311"/>
                    <a:pt x="69816" y="0"/>
                    <a:pt x="44563" y="0"/>
                  </a:cubicBezTo>
                  <a:cubicBezTo>
                    <a:pt x="19311" y="0"/>
                    <a:pt x="0" y="19311"/>
                    <a:pt x="0" y="44563"/>
                  </a:cubicBezTo>
                  <a:lnTo>
                    <a:pt x="0" y="713012"/>
                  </a:lnTo>
                  <a:lnTo>
                    <a:pt x="89127" y="713012"/>
                  </a:lnTo>
                  <a:lnTo>
                    <a:pt x="89127" y="564468"/>
                  </a:lnTo>
                  <a:lnTo>
                    <a:pt x="519905" y="564468"/>
                  </a:lnTo>
                  <a:lnTo>
                    <a:pt x="519905" y="415924"/>
                  </a:lnTo>
                  <a:lnTo>
                    <a:pt x="89127" y="415924"/>
                  </a:lnTo>
                  <a:lnTo>
                    <a:pt x="89127" y="445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Do’s</a:t>
            </a:r>
            <a:endParaRPr/>
          </a:p>
        </p:txBody>
      </p:sp>
      <p:sp>
        <p:nvSpPr>
          <p:cNvPr id="441" name="Google Shape;441;p18"/>
          <p:cNvSpPr txBox="1"/>
          <p:nvPr/>
        </p:nvSpPr>
        <p:spPr>
          <a:xfrm>
            <a:off x="6932316" y="3374804"/>
            <a:ext cx="4270829"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Expressive activities, that support a child to express their emotions</a:t>
            </a:r>
            <a:endParaRPr/>
          </a:p>
          <a:p>
            <a:pPr marL="0" marR="0" lvl="0" indent="0" algn="l" rtl="0">
              <a:spcBef>
                <a:spcPts val="1200"/>
              </a:spcBef>
              <a:spcAft>
                <a:spcPts val="0"/>
              </a:spcAft>
              <a:buNone/>
            </a:pPr>
            <a:r>
              <a:rPr lang="en-GB" sz="2000">
                <a:solidFill>
                  <a:schemeClr val="dk1"/>
                </a:solidFill>
                <a:latin typeface="Arial"/>
                <a:ea typeface="Arial"/>
                <a:cs typeface="Arial"/>
                <a:sym typeface="Arial"/>
              </a:rPr>
              <a:t>Emotion regulating activities to reduce stress and feel more relaxed</a:t>
            </a:r>
            <a:endParaRPr/>
          </a:p>
          <a:p>
            <a:pPr marL="0" marR="0" lvl="0" indent="0" algn="l" rtl="0">
              <a:spcBef>
                <a:spcPts val="1200"/>
              </a:spcBef>
              <a:spcAft>
                <a:spcPts val="0"/>
              </a:spcAft>
              <a:buNone/>
            </a:pPr>
            <a:r>
              <a:rPr lang="en-GB" sz="2000">
                <a:solidFill>
                  <a:schemeClr val="dk1"/>
                </a:solidFill>
                <a:latin typeface="Arial"/>
                <a:ea typeface="Arial"/>
                <a:cs typeface="Arial"/>
                <a:sym typeface="Arial"/>
              </a:rPr>
              <a:t>Solution focused interventions that strengthen self-esteem </a:t>
            </a:r>
            <a:endParaRPr sz="2000">
              <a:solidFill>
                <a:schemeClr val="dk1"/>
              </a:solidFill>
              <a:latin typeface="Arial"/>
              <a:ea typeface="Arial"/>
              <a:cs typeface="Arial"/>
              <a:sym typeface="Arial"/>
            </a:endParaRPr>
          </a:p>
        </p:txBody>
      </p:sp>
      <p:grpSp>
        <p:nvGrpSpPr>
          <p:cNvPr id="442" name="Google Shape;442;p18"/>
          <p:cNvGrpSpPr/>
          <p:nvPr/>
        </p:nvGrpSpPr>
        <p:grpSpPr>
          <a:xfrm>
            <a:off x="8226485" y="1687078"/>
            <a:ext cx="1386107" cy="1239837"/>
            <a:chOff x="-172235" y="0"/>
            <a:chExt cx="2933565" cy="2623477"/>
          </a:xfrm>
        </p:grpSpPr>
        <p:grpSp>
          <p:nvGrpSpPr>
            <p:cNvPr id="443" name="Google Shape;443;p18"/>
            <p:cNvGrpSpPr/>
            <p:nvPr/>
          </p:nvGrpSpPr>
          <p:grpSpPr>
            <a:xfrm>
              <a:off x="-172235" y="0"/>
              <a:ext cx="2933565" cy="2623477"/>
              <a:chOff x="-172235" y="0"/>
              <a:chExt cx="2933565" cy="2623477"/>
            </a:xfrm>
          </p:grpSpPr>
          <p:sp>
            <p:nvSpPr>
              <p:cNvPr id="444" name="Google Shape;444;p18"/>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57150"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8"/>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57150"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8"/>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57150"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7" name="Google Shape;447;p18"/>
            <p:cNvGrpSpPr/>
            <p:nvPr/>
          </p:nvGrpSpPr>
          <p:grpSpPr>
            <a:xfrm>
              <a:off x="1062773" y="867310"/>
              <a:ext cx="1373869" cy="1265364"/>
              <a:chOff x="-98340" y="-115598"/>
              <a:chExt cx="1373869" cy="1265364"/>
            </a:xfrm>
          </p:grpSpPr>
          <p:sp>
            <p:nvSpPr>
              <p:cNvPr id="448" name="Google Shape;448;p18"/>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8"/>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50" name="Google Shape;450;p18" descr="Run with solid fill"/>
          <p:cNvPicPr preferRelativeResize="0"/>
          <p:nvPr/>
        </p:nvPicPr>
        <p:blipFill rotWithShape="1">
          <a:blip r:embed="rId3">
            <a:alphaModFix/>
          </a:blip>
          <a:srcRect/>
          <a:stretch/>
        </p:blipFill>
        <p:spPr>
          <a:xfrm>
            <a:off x="1579464" y="1544204"/>
            <a:ext cx="1464553" cy="1464553"/>
          </a:xfrm>
          <a:prstGeom prst="rect">
            <a:avLst/>
          </a:prstGeom>
          <a:noFill/>
          <a:ln>
            <a:noFill/>
          </a:ln>
        </p:spPr>
      </p:pic>
      <p:sp>
        <p:nvSpPr>
          <p:cNvPr id="451" name="Google Shape;451;p18"/>
          <p:cNvSpPr txBox="1"/>
          <p:nvPr/>
        </p:nvSpPr>
        <p:spPr>
          <a:xfrm>
            <a:off x="3846417" y="3374804"/>
            <a:ext cx="2693883"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Create small routines that the child is able to maintain given their low level of energy (for example regular eating or bedtime routines)</a:t>
            </a:r>
            <a:endParaRPr/>
          </a:p>
        </p:txBody>
      </p:sp>
      <p:sp>
        <p:nvSpPr>
          <p:cNvPr id="452" name="Google Shape;452;p18"/>
          <p:cNvSpPr txBox="1"/>
          <p:nvPr/>
        </p:nvSpPr>
        <p:spPr>
          <a:xfrm>
            <a:off x="1085703" y="3374804"/>
            <a:ext cx="236869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Regular physical exercise (walks, running, working out, etc.)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9"/>
          <p:cNvSpPr/>
          <p:nvPr/>
        </p:nvSpPr>
        <p:spPr>
          <a:xfrm>
            <a:off x="1780409" y="1873085"/>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9" name="Google Shape;459;p19"/>
          <p:cNvSpPr/>
          <p:nvPr/>
        </p:nvSpPr>
        <p:spPr>
          <a:xfrm>
            <a:off x="8848990" y="1861248"/>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 name="Google Shape;460;p19"/>
          <p:cNvSpPr txBox="1"/>
          <p:nvPr/>
        </p:nvSpPr>
        <p:spPr>
          <a:xfrm>
            <a:off x="7562483" y="3313253"/>
            <a:ext cx="3624575" cy="223965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200">
                <a:solidFill>
                  <a:schemeClr val="dk1"/>
                </a:solidFill>
                <a:latin typeface="Arial"/>
                <a:ea typeface="Arial"/>
                <a:cs typeface="Arial"/>
                <a:sym typeface="Arial"/>
              </a:rPr>
              <a:t>As always, basic PSS by being present, staying out of judgement and responding with empathy can already have a big psychosocial impact</a:t>
            </a:r>
            <a:endParaRPr sz="2200">
              <a:solidFill>
                <a:schemeClr val="dk1"/>
              </a:solidFill>
              <a:latin typeface="Arial"/>
              <a:ea typeface="Arial"/>
              <a:cs typeface="Arial"/>
              <a:sym typeface="Arial"/>
            </a:endParaRPr>
          </a:p>
        </p:txBody>
      </p:sp>
      <p:sp>
        <p:nvSpPr>
          <p:cNvPr id="461" name="Google Shape;461;p19"/>
          <p:cNvSpPr/>
          <p:nvPr/>
        </p:nvSpPr>
        <p:spPr>
          <a:xfrm>
            <a:off x="5044440" y="1873085"/>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 name="Google Shape;462;p19"/>
          <p:cNvSpPr txBox="1"/>
          <p:nvPr/>
        </p:nvSpPr>
        <p:spPr>
          <a:xfrm>
            <a:off x="1017740" y="3313253"/>
            <a:ext cx="2576899" cy="79053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200">
                <a:solidFill>
                  <a:schemeClr val="dk1"/>
                </a:solidFill>
                <a:latin typeface="Arial"/>
                <a:ea typeface="Arial"/>
                <a:cs typeface="Arial"/>
                <a:sym typeface="Arial"/>
              </a:rPr>
              <a:t>Depression can happen to anyone</a:t>
            </a:r>
            <a:endParaRPr sz="2200">
              <a:solidFill>
                <a:schemeClr val="dk1"/>
              </a:solidFill>
              <a:latin typeface="Arial"/>
              <a:ea typeface="Arial"/>
              <a:cs typeface="Arial"/>
              <a:sym typeface="Arial"/>
            </a:endParaRPr>
          </a:p>
        </p:txBody>
      </p:sp>
      <p:sp>
        <p:nvSpPr>
          <p:cNvPr id="463" name="Google Shape;463;p19"/>
          <p:cNvSpPr txBox="1"/>
          <p:nvPr/>
        </p:nvSpPr>
        <p:spPr>
          <a:xfrm>
            <a:off x="3995384" y="3313253"/>
            <a:ext cx="3169345" cy="187737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200">
                <a:solidFill>
                  <a:schemeClr val="dk1"/>
                </a:solidFill>
                <a:latin typeface="Arial"/>
                <a:ea typeface="Arial"/>
                <a:cs typeface="Arial"/>
                <a:sym typeface="Arial"/>
              </a:rPr>
              <a:t>It is not a caseworker’s role to diagnose a child. This is the job of specialized MHPSS professional.</a:t>
            </a:r>
            <a:endParaRPr/>
          </a:p>
        </p:txBody>
      </p:sp>
      <p:sp>
        <p:nvSpPr>
          <p:cNvPr id="464" name="Google Shape;464;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Key learning points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6"/>
        <p:cNvGrpSpPr/>
        <p:nvPr/>
      </p:nvGrpSpPr>
      <p:grpSpPr>
        <a:xfrm>
          <a:off x="0" y="0"/>
          <a:ext cx="0" cy="0"/>
          <a:chOff x="0" y="0"/>
          <a:chExt cx="0" cy="0"/>
        </a:xfrm>
      </p:grpSpPr>
      <p:sp>
        <p:nvSpPr>
          <p:cNvPr id="107" name="Google Shape;107;p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Helvetica Neue"/>
              <a:buNone/>
            </a:pPr>
            <a:endParaRPr sz="5400" b="1">
              <a:solidFill>
                <a:schemeClr val="lt1"/>
              </a:solidFill>
              <a:latin typeface="Garamond"/>
              <a:ea typeface="Garamond"/>
              <a:cs typeface="Garamond"/>
              <a:sym typeface="Garamond"/>
            </a:endParaRPr>
          </a:p>
        </p:txBody>
      </p:sp>
      <p:sp>
        <p:nvSpPr>
          <p:cNvPr id="108" name="Google Shape;108;p2"/>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1</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Module opening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69"/>
        <p:cNvGrpSpPr/>
        <p:nvPr/>
      </p:nvGrpSpPr>
      <p:grpSpPr>
        <a:xfrm>
          <a:off x="0" y="0"/>
          <a:ext cx="0" cy="0"/>
          <a:chOff x="0" y="0"/>
          <a:chExt cx="0" cy="0"/>
        </a:xfrm>
      </p:grpSpPr>
      <p:sp>
        <p:nvSpPr>
          <p:cNvPr id="470" name="Google Shape;470;p20"/>
          <p:cNvSpPr txBox="1"/>
          <p:nvPr/>
        </p:nvSpPr>
        <p:spPr>
          <a:xfrm>
            <a:off x="8559745" y="2804819"/>
            <a:ext cx="2862562" cy="33663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600">
              <a:solidFill>
                <a:schemeClr val="dk1"/>
              </a:solidFill>
              <a:latin typeface="Arial"/>
              <a:ea typeface="Arial"/>
              <a:cs typeface="Arial"/>
              <a:sym typeface="Arial"/>
            </a:endParaRPr>
          </a:p>
        </p:txBody>
      </p:sp>
      <p:sp>
        <p:nvSpPr>
          <p:cNvPr id="471" name="Google Shape;471;p20"/>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3</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What are the risk factors and risk levels of self-harm and suicide?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1"/>
          <p:cNvSpPr txBox="1">
            <a:spLocks noGrp="1"/>
          </p:cNvSpPr>
          <p:nvPr>
            <p:ph type="title"/>
          </p:nvPr>
        </p:nvSpPr>
        <p:spPr>
          <a:xfrm>
            <a:off x="481914"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000"/>
              <a:buFont typeface="Arial"/>
              <a:buNone/>
            </a:pPr>
            <a:r>
              <a:rPr lang="en-GB" sz="3000"/>
              <a:t>Self-harm and suicide explained</a:t>
            </a:r>
            <a:endParaRPr sz="3000"/>
          </a:p>
        </p:txBody>
      </p:sp>
      <p:grpSp>
        <p:nvGrpSpPr>
          <p:cNvPr id="478" name="Google Shape;478;p21"/>
          <p:cNvGrpSpPr/>
          <p:nvPr/>
        </p:nvGrpSpPr>
        <p:grpSpPr>
          <a:xfrm>
            <a:off x="1544904" y="1760220"/>
            <a:ext cx="2307006" cy="3726180"/>
            <a:chOff x="481914" y="1446983"/>
            <a:chExt cx="2307006" cy="4205051"/>
          </a:xfrm>
        </p:grpSpPr>
        <p:sp>
          <p:nvSpPr>
            <p:cNvPr id="479" name="Google Shape;479;p21"/>
            <p:cNvSpPr txBox="1"/>
            <p:nvPr/>
          </p:nvSpPr>
          <p:spPr>
            <a:xfrm>
              <a:off x="481914" y="1446983"/>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Self-harm</a:t>
              </a:r>
              <a:endParaRPr sz="2000">
                <a:solidFill>
                  <a:schemeClr val="dk1"/>
                </a:solidFill>
                <a:latin typeface="Arial"/>
                <a:ea typeface="Arial"/>
                <a:cs typeface="Arial"/>
                <a:sym typeface="Arial"/>
              </a:endParaRPr>
            </a:p>
          </p:txBody>
        </p:sp>
        <p:sp>
          <p:nvSpPr>
            <p:cNvPr id="480" name="Google Shape;480;p21"/>
            <p:cNvSpPr txBox="1"/>
            <p:nvPr/>
          </p:nvSpPr>
          <p:spPr>
            <a:xfrm>
              <a:off x="481914" y="2563071"/>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Suicide</a:t>
              </a:r>
              <a:endParaRPr sz="2000">
                <a:solidFill>
                  <a:schemeClr val="dk1"/>
                </a:solidFill>
                <a:latin typeface="Arial"/>
                <a:ea typeface="Arial"/>
                <a:cs typeface="Arial"/>
                <a:sym typeface="Arial"/>
              </a:endParaRPr>
            </a:p>
          </p:txBody>
        </p:sp>
        <p:sp>
          <p:nvSpPr>
            <p:cNvPr id="481" name="Google Shape;481;p21"/>
            <p:cNvSpPr txBox="1"/>
            <p:nvPr/>
          </p:nvSpPr>
          <p:spPr>
            <a:xfrm>
              <a:off x="481914" y="3679159"/>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Suicidal ideation </a:t>
              </a:r>
              <a:endParaRPr sz="2000">
                <a:solidFill>
                  <a:schemeClr val="dk1"/>
                </a:solidFill>
                <a:latin typeface="Arial"/>
                <a:ea typeface="Arial"/>
                <a:cs typeface="Arial"/>
                <a:sym typeface="Arial"/>
              </a:endParaRPr>
            </a:p>
          </p:txBody>
        </p:sp>
        <p:sp>
          <p:nvSpPr>
            <p:cNvPr id="482" name="Google Shape;482;p21"/>
            <p:cNvSpPr txBox="1"/>
            <p:nvPr/>
          </p:nvSpPr>
          <p:spPr>
            <a:xfrm>
              <a:off x="481914" y="4795247"/>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Suicide attempt</a:t>
              </a:r>
              <a:endParaRPr sz="2000">
                <a:solidFill>
                  <a:schemeClr val="dk1"/>
                </a:solidFill>
                <a:latin typeface="Arial"/>
                <a:ea typeface="Arial"/>
                <a:cs typeface="Arial"/>
                <a:sym typeface="Arial"/>
              </a:endParaRPr>
            </a:p>
          </p:txBody>
        </p:sp>
      </p:grpSp>
      <p:grpSp>
        <p:nvGrpSpPr>
          <p:cNvPr id="483" name="Google Shape;483;p21"/>
          <p:cNvGrpSpPr/>
          <p:nvPr/>
        </p:nvGrpSpPr>
        <p:grpSpPr>
          <a:xfrm rot="-8991688">
            <a:off x="8087383" y="2636335"/>
            <a:ext cx="354810" cy="1235995"/>
            <a:chOff x="11477815" y="915101"/>
            <a:chExt cx="182192" cy="634674"/>
          </a:xfrm>
        </p:grpSpPr>
        <p:sp>
          <p:nvSpPr>
            <p:cNvPr id="484" name="Google Shape;484;p21"/>
            <p:cNvSpPr/>
            <p:nvPr/>
          </p:nvSpPr>
          <p:spPr>
            <a:xfrm>
              <a:off x="11477816" y="915101"/>
              <a:ext cx="182191" cy="13285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21"/>
            <p:cNvSpPr/>
            <p:nvPr/>
          </p:nvSpPr>
          <p:spPr>
            <a:xfrm>
              <a:off x="11477815" y="1047810"/>
              <a:ext cx="182191" cy="501965"/>
            </a:xfrm>
            <a:prstGeom prst="rect">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6" name="Google Shape;486;p21"/>
          <p:cNvSpPr/>
          <p:nvPr/>
        </p:nvSpPr>
        <p:spPr>
          <a:xfrm>
            <a:off x="4114800" y="2009873"/>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1"/>
          <p:cNvSpPr/>
          <p:nvPr/>
        </p:nvSpPr>
        <p:spPr>
          <a:xfrm>
            <a:off x="4114800" y="2978206"/>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1"/>
          <p:cNvSpPr/>
          <p:nvPr/>
        </p:nvSpPr>
        <p:spPr>
          <a:xfrm>
            <a:off x="4114800" y="3946539"/>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1"/>
          <p:cNvSpPr/>
          <p:nvPr/>
        </p:nvSpPr>
        <p:spPr>
          <a:xfrm>
            <a:off x="4114800" y="4968728"/>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21"/>
          <p:cNvSpPr/>
          <p:nvPr/>
        </p:nvSpPr>
        <p:spPr>
          <a:xfrm>
            <a:off x="4377689" y="3202656"/>
            <a:ext cx="5577840" cy="2011680"/>
          </a:xfrm>
          <a:custGeom>
            <a:avLst/>
            <a:gdLst/>
            <a:ahLst/>
            <a:cxnLst/>
            <a:rect l="l" t="t" r="r" b="b"/>
            <a:pathLst>
              <a:path w="5577840" h="2011680" extrusionOk="0">
                <a:moveTo>
                  <a:pt x="0" y="0"/>
                </a:moveTo>
                <a:cubicBezTo>
                  <a:pt x="739783" y="671563"/>
                  <a:pt x="1437145" y="1163677"/>
                  <a:pt x="2160270" y="1440180"/>
                </a:cubicBezTo>
                <a:cubicBezTo>
                  <a:pt x="2812635" y="1686807"/>
                  <a:pt x="3598205" y="1172622"/>
                  <a:pt x="4091940" y="1211580"/>
                </a:cubicBezTo>
                <a:cubicBezTo>
                  <a:pt x="4693126" y="1316951"/>
                  <a:pt x="5028541" y="1728796"/>
                  <a:pt x="5577840" y="2011680"/>
                </a:cubicBezTo>
              </a:path>
            </a:pathLst>
          </a:custGeom>
          <a:no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21"/>
          <p:cNvSpPr/>
          <p:nvPr/>
        </p:nvSpPr>
        <p:spPr>
          <a:xfrm>
            <a:off x="4389119" y="3416656"/>
            <a:ext cx="3589020" cy="1603370"/>
          </a:xfrm>
          <a:custGeom>
            <a:avLst/>
            <a:gdLst/>
            <a:ahLst/>
            <a:cxnLst/>
            <a:rect l="l" t="t" r="r" b="b"/>
            <a:pathLst>
              <a:path w="3589020" h="1603370" extrusionOk="0">
                <a:moveTo>
                  <a:pt x="0" y="1603370"/>
                </a:moveTo>
                <a:cubicBezTo>
                  <a:pt x="502323" y="1072559"/>
                  <a:pt x="1079807" y="318288"/>
                  <a:pt x="1588770" y="83180"/>
                </a:cubicBezTo>
                <a:cubicBezTo>
                  <a:pt x="2159962" y="-65571"/>
                  <a:pt x="2877028" y="-36029"/>
                  <a:pt x="3589020" y="334640"/>
                </a:cubicBezTo>
              </a:path>
            </a:pathLst>
          </a:custGeom>
          <a:no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2" name="Google Shape;492;p21"/>
          <p:cNvGrpSpPr/>
          <p:nvPr/>
        </p:nvGrpSpPr>
        <p:grpSpPr>
          <a:xfrm>
            <a:off x="9994118" y="33917"/>
            <a:ext cx="2057602" cy="1975956"/>
            <a:chOff x="9994118" y="33917"/>
            <a:chExt cx="2057602" cy="1975956"/>
          </a:xfrm>
        </p:grpSpPr>
        <p:sp>
          <p:nvSpPr>
            <p:cNvPr id="493" name="Google Shape;493;p2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4" name="Google Shape;494;p21"/>
            <p:cNvGrpSpPr/>
            <p:nvPr/>
          </p:nvGrpSpPr>
          <p:grpSpPr>
            <a:xfrm>
              <a:off x="10621771" y="762700"/>
              <a:ext cx="562136" cy="634675"/>
              <a:chOff x="760175" y="830142"/>
              <a:chExt cx="867619" cy="979579"/>
            </a:xfrm>
          </p:grpSpPr>
          <p:sp>
            <p:nvSpPr>
              <p:cNvPr id="495" name="Google Shape;495;p21"/>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82</a:t>
                </a:r>
                <a:endParaRPr/>
              </a:p>
            </p:txBody>
          </p:sp>
          <p:sp>
            <p:nvSpPr>
              <p:cNvPr id="496" name="Google Shape;496;p21"/>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97" name="Google Shape;497;p21"/>
            <p:cNvGrpSpPr/>
            <p:nvPr/>
          </p:nvGrpSpPr>
          <p:grpSpPr>
            <a:xfrm>
              <a:off x="11325415" y="762701"/>
              <a:ext cx="182192" cy="634674"/>
              <a:chOff x="2121762" y="2323619"/>
              <a:chExt cx="200378" cy="825210"/>
            </a:xfrm>
          </p:grpSpPr>
          <p:sp>
            <p:nvSpPr>
              <p:cNvPr id="498" name="Google Shape;498;p21"/>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1"/>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5" name="Oval 4">
            <a:extLst>
              <a:ext uri="{FF2B5EF4-FFF2-40B4-BE49-F238E27FC236}">
                <a16:creationId xmlns:a16="http://schemas.microsoft.com/office/drawing/2014/main" id="{05BD5363-A1A1-84CA-06F3-6F81AEBDB59B}"/>
              </a:ext>
            </a:extLst>
          </p:cNvPr>
          <p:cNvSpPr/>
          <p:nvPr/>
        </p:nvSpPr>
        <p:spPr>
          <a:xfrm>
            <a:off x="3327613" y="1336346"/>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60" name="Google Shape;360;p15"/>
          <p:cNvGrpSpPr/>
          <p:nvPr/>
        </p:nvGrpSpPr>
        <p:grpSpPr>
          <a:xfrm>
            <a:off x="0" y="1227242"/>
            <a:ext cx="11226800" cy="3135780"/>
            <a:chOff x="0" y="1493942"/>
            <a:chExt cx="10381341" cy="3135780"/>
          </a:xfrm>
        </p:grpSpPr>
        <p:sp>
          <p:nvSpPr>
            <p:cNvPr id="361" name="Google Shape;361;p15"/>
            <p:cNvSpPr/>
            <p:nvPr/>
          </p:nvSpPr>
          <p:spPr>
            <a:xfrm>
              <a:off x="0" y="2069780"/>
              <a:ext cx="10381341" cy="1744131"/>
            </a:xfrm>
            <a:custGeom>
              <a:avLst/>
              <a:gdLst/>
              <a:ahLst/>
              <a:cxnLst/>
              <a:rect l="l" t="t" r="r" b="b"/>
              <a:pathLst>
                <a:path w="10160000" h="872632" extrusionOk="0">
                  <a:moveTo>
                    <a:pt x="0" y="872632"/>
                  </a:moveTo>
                  <a:cubicBezTo>
                    <a:pt x="1236133" y="569041"/>
                    <a:pt x="2472267" y="265451"/>
                    <a:pt x="3410857" y="161432"/>
                  </a:cubicBezTo>
                  <a:cubicBezTo>
                    <a:pt x="4349447" y="57413"/>
                    <a:pt x="4881637" y="275128"/>
                    <a:pt x="5631542" y="248518"/>
                  </a:cubicBezTo>
                  <a:cubicBezTo>
                    <a:pt x="6381447" y="221908"/>
                    <a:pt x="7288590" y="21127"/>
                    <a:pt x="7910285" y="1775"/>
                  </a:cubicBezTo>
                  <a:cubicBezTo>
                    <a:pt x="8531980" y="-17577"/>
                    <a:pt x="8986762" y="127566"/>
                    <a:pt x="9361714" y="132404"/>
                  </a:cubicBezTo>
                  <a:cubicBezTo>
                    <a:pt x="9736666" y="137242"/>
                    <a:pt x="9948333" y="84023"/>
                    <a:pt x="10160000" y="30804"/>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5"/>
            <p:cNvSpPr/>
            <p:nvPr/>
          </p:nvSpPr>
          <p:spPr>
            <a:xfrm>
              <a:off x="0" y="2500632"/>
              <a:ext cx="10337165" cy="1328730"/>
            </a:xfrm>
            <a:custGeom>
              <a:avLst/>
              <a:gdLst/>
              <a:ahLst/>
              <a:cxnLst/>
              <a:rect l="l" t="t" r="r" b="b"/>
              <a:pathLst>
                <a:path w="10189029" h="1082883" extrusionOk="0">
                  <a:moveTo>
                    <a:pt x="0" y="0"/>
                  </a:moveTo>
                  <a:cubicBezTo>
                    <a:pt x="706362" y="192314"/>
                    <a:pt x="1412724" y="384628"/>
                    <a:pt x="2104572" y="478971"/>
                  </a:cubicBezTo>
                  <a:cubicBezTo>
                    <a:pt x="2796420" y="573314"/>
                    <a:pt x="3495524" y="481390"/>
                    <a:pt x="4151086" y="566057"/>
                  </a:cubicBezTo>
                  <a:cubicBezTo>
                    <a:pt x="4806648" y="650724"/>
                    <a:pt x="5360610" y="904723"/>
                    <a:pt x="6037943" y="986971"/>
                  </a:cubicBezTo>
                  <a:cubicBezTo>
                    <a:pt x="6715276" y="1069219"/>
                    <a:pt x="7523238" y="1112762"/>
                    <a:pt x="8215086" y="1059543"/>
                  </a:cubicBezTo>
                  <a:cubicBezTo>
                    <a:pt x="8906934" y="1006324"/>
                    <a:pt x="9547981" y="836990"/>
                    <a:pt x="10189029" y="667657"/>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5"/>
            <p:cNvSpPr/>
            <p:nvPr/>
          </p:nvSpPr>
          <p:spPr>
            <a:xfrm>
              <a:off x="2817" y="1493942"/>
              <a:ext cx="10334347" cy="3135780"/>
            </a:xfrm>
            <a:custGeom>
              <a:avLst/>
              <a:gdLst/>
              <a:ahLst/>
              <a:cxnLst/>
              <a:rect l="l" t="t" r="r" b="b"/>
              <a:pathLst>
                <a:path w="10116457" h="2874261" extrusionOk="0">
                  <a:moveTo>
                    <a:pt x="0" y="0"/>
                  </a:moveTo>
                  <a:cubicBezTo>
                    <a:pt x="857552" y="752324"/>
                    <a:pt x="1715104" y="1504648"/>
                    <a:pt x="2409371" y="1886857"/>
                  </a:cubicBezTo>
                  <a:cubicBezTo>
                    <a:pt x="3103638" y="2269066"/>
                    <a:pt x="3681791" y="2128762"/>
                    <a:pt x="4165600" y="2293257"/>
                  </a:cubicBezTo>
                  <a:cubicBezTo>
                    <a:pt x="4649409" y="2457752"/>
                    <a:pt x="4782457" y="2856896"/>
                    <a:pt x="5312228" y="2873829"/>
                  </a:cubicBezTo>
                  <a:cubicBezTo>
                    <a:pt x="5841999" y="2890762"/>
                    <a:pt x="6686247" y="2404533"/>
                    <a:pt x="7344228" y="2394857"/>
                  </a:cubicBezTo>
                  <a:cubicBezTo>
                    <a:pt x="8002209" y="2385181"/>
                    <a:pt x="8798076" y="2764971"/>
                    <a:pt x="9260114" y="2815771"/>
                  </a:cubicBezTo>
                  <a:cubicBezTo>
                    <a:pt x="9722152" y="2866571"/>
                    <a:pt x="9919304" y="2783114"/>
                    <a:pt x="10116457" y="2699657"/>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4" name="Google Shape;364;p15"/>
          <p:cNvSpPr/>
          <p:nvPr/>
        </p:nvSpPr>
        <p:spPr>
          <a:xfrm>
            <a:off x="1347091" y="2219328"/>
            <a:ext cx="997144" cy="1006595"/>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The experience and effect of an adverse event</a:t>
            </a:r>
            <a:endParaRPr dirty="0"/>
          </a:p>
        </p:txBody>
      </p:sp>
      <p:sp>
        <p:nvSpPr>
          <p:cNvPr id="366" name="Google Shape;366;p15"/>
          <p:cNvSpPr txBox="1"/>
          <p:nvPr/>
        </p:nvSpPr>
        <p:spPr>
          <a:xfrm>
            <a:off x="3232723" y="4701571"/>
            <a:ext cx="3571874"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Each child has their own protective - and risk factors, which impacts they way they </a:t>
            </a:r>
            <a:r>
              <a:rPr lang="en-GB" sz="1800" b="1" dirty="0">
                <a:solidFill>
                  <a:schemeClr val="dk1"/>
                </a:solidFill>
                <a:latin typeface="Arial"/>
                <a:ea typeface="Arial"/>
                <a:cs typeface="Arial"/>
                <a:sym typeface="Arial"/>
              </a:rPr>
              <a:t>experience</a:t>
            </a:r>
            <a:r>
              <a:rPr lang="en-GB" sz="1800" dirty="0">
                <a:solidFill>
                  <a:schemeClr val="dk1"/>
                </a:solidFill>
                <a:latin typeface="Arial"/>
                <a:ea typeface="Arial"/>
                <a:cs typeface="Arial"/>
                <a:sym typeface="Arial"/>
              </a:rPr>
              <a:t> the event and the </a:t>
            </a:r>
            <a:r>
              <a:rPr lang="en-GB" sz="1800" b="1" dirty="0">
                <a:solidFill>
                  <a:schemeClr val="dk1"/>
                </a:solidFill>
                <a:latin typeface="Arial"/>
                <a:ea typeface="Arial"/>
                <a:cs typeface="Arial"/>
                <a:sym typeface="Arial"/>
              </a:rPr>
              <a:t>effect</a:t>
            </a:r>
            <a:r>
              <a:rPr lang="en-GB" sz="1800" dirty="0">
                <a:solidFill>
                  <a:schemeClr val="dk1"/>
                </a:solidFill>
                <a:latin typeface="Arial"/>
                <a:ea typeface="Arial"/>
                <a:cs typeface="Arial"/>
                <a:sym typeface="Arial"/>
              </a:rPr>
              <a:t> is has on them</a:t>
            </a:r>
            <a:endParaRPr sz="1800" dirty="0">
              <a:solidFill>
                <a:schemeClr val="dk1"/>
              </a:solidFill>
              <a:latin typeface="Arial"/>
              <a:ea typeface="Arial"/>
              <a:cs typeface="Arial"/>
              <a:sym typeface="Arial"/>
            </a:endParaRPr>
          </a:p>
        </p:txBody>
      </p:sp>
      <p:sp>
        <p:nvSpPr>
          <p:cNvPr id="367" name="Google Shape;367;p15"/>
          <p:cNvSpPr txBox="1"/>
          <p:nvPr/>
        </p:nvSpPr>
        <p:spPr>
          <a:xfrm>
            <a:off x="7284624" y="4710500"/>
            <a:ext cx="44160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Each individual child will </a:t>
            </a:r>
            <a:r>
              <a:rPr lang="en-GB" sz="1800" b="1" dirty="0">
                <a:solidFill>
                  <a:schemeClr val="dk1"/>
                </a:solidFill>
                <a:latin typeface="Arial"/>
                <a:ea typeface="Arial"/>
                <a:cs typeface="Arial"/>
                <a:sym typeface="Arial"/>
              </a:rPr>
              <a:t>experience and respond </a:t>
            </a:r>
            <a:r>
              <a:rPr lang="en-GB" sz="1800" dirty="0">
                <a:solidFill>
                  <a:schemeClr val="dk1"/>
                </a:solidFill>
                <a:latin typeface="Arial"/>
                <a:ea typeface="Arial"/>
                <a:cs typeface="Arial"/>
                <a:sym typeface="Arial"/>
              </a:rPr>
              <a:t>differently to what happened. </a:t>
            </a:r>
            <a:endParaRPr sz="1800" dirty="0">
              <a:solidFill>
                <a:schemeClr val="dk1"/>
              </a:solidFill>
              <a:latin typeface="Arial"/>
              <a:ea typeface="Arial"/>
              <a:cs typeface="Arial"/>
              <a:sym typeface="Arial"/>
            </a:endParaRPr>
          </a:p>
        </p:txBody>
      </p:sp>
      <p:grpSp>
        <p:nvGrpSpPr>
          <p:cNvPr id="368" name="Google Shape;368;p15"/>
          <p:cNvGrpSpPr/>
          <p:nvPr/>
        </p:nvGrpSpPr>
        <p:grpSpPr>
          <a:xfrm>
            <a:off x="4845278" y="2667172"/>
            <a:ext cx="595904" cy="850512"/>
            <a:chOff x="2486024" y="3959213"/>
            <a:chExt cx="1004424" cy="1462713"/>
          </a:xfrm>
        </p:grpSpPr>
        <p:sp>
          <p:nvSpPr>
            <p:cNvPr id="369" name="Google Shape;369;p15"/>
            <p:cNvSpPr/>
            <p:nvPr/>
          </p:nvSpPr>
          <p:spPr>
            <a:xfrm>
              <a:off x="2670921" y="3959213"/>
              <a:ext cx="457269" cy="4572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5"/>
            <p:cNvSpPr/>
            <p:nvPr/>
          </p:nvSpPr>
          <p:spPr>
            <a:xfrm rot="-613502">
              <a:off x="2807357" y="4472729"/>
              <a:ext cx="335259" cy="593586"/>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15"/>
            <p:cNvSpPr/>
            <p:nvPr/>
          </p:nvSpPr>
          <p:spPr>
            <a:xfrm rot="-5400000">
              <a:off x="3026048" y="4728249"/>
              <a:ext cx="184528" cy="479285"/>
            </a:xfrm>
            <a:prstGeom prst="round2SameRect">
              <a:avLst>
                <a:gd name="adj1" fmla="val 50000"/>
                <a:gd name="adj2" fmla="val 4871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15"/>
            <p:cNvSpPr/>
            <p:nvPr/>
          </p:nvSpPr>
          <p:spPr>
            <a:xfrm rot="-1318515">
              <a:off x="3254845" y="4891241"/>
              <a:ext cx="163965" cy="414714"/>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5"/>
            <p:cNvSpPr/>
            <p:nvPr/>
          </p:nvSpPr>
          <p:spPr>
            <a:xfrm rot="-8003380">
              <a:off x="2711019" y="4441273"/>
              <a:ext cx="134495" cy="458897"/>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15"/>
            <p:cNvSpPr/>
            <p:nvPr/>
          </p:nvSpPr>
          <p:spPr>
            <a:xfrm rot="152323">
              <a:off x="2595518" y="4703728"/>
              <a:ext cx="120626" cy="295955"/>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5"/>
            <p:cNvSpPr/>
            <p:nvPr/>
          </p:nvSpPr>
          <p:spPr>
            <a:xfrm rot="10800000">
              <a:off x="2486024" y="4597009"/>
              <a:ext cx="824917" cy="824917"/>
            </a:xfrm>
            <a:prstGeom prst="arc">
              <a:avLst>
                <a:gd name="adj1" fmla="val 12696409"/>
                <a:gd name="adj2" fmla="val 1294114"/>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6" name="Google Shape;376;p15"/>
          <p:cNvGrpSpPr/>
          <p:nvPr/>
        </p:nvGrpSpPr>
        <p:grpSpPr>
          <a:xfrm>
            <a:off x="5085891" y="3594033"/>
            <a:ext cx="527509" cy="868968"/>
            <a:chOff x="7729092" y="2226754"/>
            <a:chExt cx="2185223" cy="3730164"/>
          </a:xfrm>
        </p:grpSpPr>
        <p:sp>
          <p:nvSpPr>
            <p:cNvPr id="377" name="Google Shape;377;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9" name="Google Shape;379;p15"/>
            <p:cNvGrpSpPr/>
            <p:nvPr/>
          </p:nvGrpSpPr>
          <p:grpSpPr>
            <a:xfrm rot="507905">
              <a:off x="7839580" y="3799168"/>
              <a:ext cx="669658" cy="1550686"/>
              <a:chOff x="7916671" y="3912471"/>
              <a:chExt cx="669658" cy="1550686"/>
            </a:xfrm>
          </p:grpSpPr>
          <p:sp>
            <p:nvSpPr>
              <p:cNvPr id="380" name="Google Shape;380;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82" name="Google Shape;382;p15"/>
            <p:cNvGrpSpPr/>
            <p:nvPr/>
          </p:nvGrpSpPr>
          <p:grpSpPr>
            <a:xfrm rot="-494171" flipH="1">
              <a:off x="9124058" y="3789398"/>
              <a:ext cx="682707" cy="1550686"/>
              <a:chOff x="7916671" y="3912471"/>
              <a:chExt cx="669658" cy="1550686"/>
            </a:xfrm>
          </p:grpSpPr>
          <p:sp>
            <p:nvSpPr>
              <p:cNvPr id="383" name="Google Shape;383;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85" name="Google Shape;385;p15"/>
          <p:cNvGrpSpPr/>
          <p:nvPr/>
        </p:nvGrpSpPr>
        <p:grpSpPr>
          <a:xfrm>
            <a:off x="5062004" y="1584022"/>
            <a:ext cx="527509" cy="868968"/>
            <a:chOff x="7729092" y="2226754"/>
            <a:chExt cx="2185223" cy="3730164"/>
          </a:xfrm>
        </p:grpSpPr>
        <p:sp>
          <p:nvSpPr>
            <p:cNvPr id="386" name="Google Shape;386;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8" name="Google Shape;388;p15"/>
            <p:cNvGrpSpPr/>
            <p:nvPr/>
          </p:nvGrpSpPr>
          <p:grpSpPr>
            <a:xfrm rot="507905">
              <a:off x="7839580" y="3799168"/>
              <a:ext cx="669658" cy="1550686"/>
              <a:chOff x="7916671" y="3912471"/>
              <a:chExt cx="669658" cy="1550686"/>
            </a:xfrm>
          </p:grpSpPr>
          <p:sp>
            <p:nvSpPr>
              <p:cNvPr id="389" name="Google Shape;38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1" name="Google Shape;391;p15"/>
            <p:cNvGrpSpPr/>
            <p:nvPr/>
          </p:nvGrpSpPr>
          <p:grpSpPr>
            <a:xfrm rot="-494171" flipH="1">
              <a:off x="9124058" y="3789398"/>
              <a:ext cx="682707" cy="1550686"/>
              <a:chOff x="7916671" y="3912471"/>
              <a:chExt cx="669658" cy="1550686"/>
            </a:xfrm>
          </p:grpSpPr>
          <p:sp>
            <p:nvSpPr>
              <p:cNvPr id="392" name="Google Shape;392;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94" name="Google Shape;394;p15"/>
          <p:cNvSpPr txBox="1"/>
          <p:nvPr/>
        </p:nvSpPr>
        <p:spPr>
          <a:xfrm>
            <a:off x="938629" y="4662809"/>
            <a:ext cx="1814067"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One or multiple adverse </a:t>
            </a:r>
            <a:r>
              <a:rPr lang="en-GB" sz="1800" b="1" dirty="0">
                <a:solidFill>
                  <a:schemeClr val="dk1"/>
                </a:solidFill>
                <a:latin typeface="Arial"/>
                <a:ea typeface="Arial"/>
                <a:cs typeface="Arial"/>
                <a:sym typeface="Arial"/>
              </a:rPr>
              <a:t>events </a:t>
            </a:r>
            <a:r>
              <a:rPr lang="en-GB" sz="1800" dirty="0">
                <a:solidFill>
                  <a:schemeClr val="dk1"/>
                </a:solidFill>
                <a:latin typeface="Arial"/>
                <a:ea typeface="Arial"/>
                <a:cs typeface="Arial"/>
                <a:sym typeface="Arial"/>
              </a:rPr>
              <a:t>occur</a:t>
            </a:r>
            <a:endParaRPr sz="1800" dirty="0">
              <a:solidFill>
                <a:schemeClr val="dk1"/>
              </a:solidFill>
              <a:latin typeface="Arial"/>
              <a:ea typeface="Arial"/>
              <a:cs typeface="Arial"/>
              <a:sym typeface="Arial"/>
            </a:endParaRPr>
          </a:p>
        </p:txBody>
      </p:sp>
      <p:grpSp>
        <p:nvGrpSpPr>
          <p:cNvPr id="395" name="Google Shape;395;p15"/>
          <p:cNvGrpSpPr/>
          <p:nvPr/>
        </p:nvGrpSpPr>
        <p:grpSpPr>
          <a:xfrm>
            <a:off x="10799738" y="1260269"/>
            <a:ext cx="527509" cy="868968"/>
            <a:chOff x="7729092" y="2226754"/>
            <a:chExt cx="2185223" cy="3730164"/>
          </a:xfrm>
        </p:grpSpPr>
        <p:sp>
          <p:nvSpPr>
            <p:cNvPr id="396" name="Google Shape;396;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8" name="Google Shape;398;p15"/>
            <p:cNvGrpSpPr/>
            <p:nvPr/>
          </p:nvGrpSpPr>
          <p:grpSpPr>
            <a:xfrm rot="507905">
              <a:off x="7839580" y="3799168"/>
              <a:ext cx="669658" cy="1550686"/>
              <a:chOff x="7916671" y="3912471"/>
              <a:chExt cx="669658" cy="1550686"/>
            </a:xfrm>
          </p:grpSpPr>
          <p:sp>
            <p:nvSpPr>
              <p:cNvPr id="399" name="Google Shape;39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1" name="Google Shape;401;p15"/>
            <p:cNvGrpSpPr/>
            <p:nvPr/>
          </p:nvGrpSpPr>
          <p:grpSpPr>
            <a:xfrm rot="-494171" flipH="1">
              <a:off x="9124058" y="3789398"/>
              <a:ext cx="682707" cy="1550686"/>
              <a:chOff x="7916671" y="3912471"/>
              <a:chExt cx="669658" cy="1550686"/>
            </a:xfrm>
          </p:grpSpPr>
          <p:sp>
            <p:nvSpPr>
              <p:cNvPr id="402" name="Google Shape;402;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04" name="Google Shape;404;p15"/>
          <p:cNvGrpSpPr/>
          <p:nvPr/>
        </p:nvGrpSpPr>
        <p:grpSpPr>
          <a:xfrm>
            <a:off x="10536019" y="2443322"/>
            <a:ext cx="595904" cy="850512"/>
            <a:chOff x="2486024" y="3959213"/>
            <a:chExt cx="1004424" cy="1462713"/>
          </a:xfrm>
        </p:grpSpPr>
        <p:sp>
          <p:nvSpPr>
            <p:cNvPr id="405" name="Google Shape;405;p15"/>
            <p:cNvSpPr/>
            <p:nvPr/>
          </p:nvSpPr>
          <p:spPr>
            <a:xfrm>
              <a:off x="2670921" y="3959213"/>
              <a:ext cx="457269" cy="4572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15"/>
            <p:cNvSpPr/>
            <p:nvPr/>
          </p:nvSpPr>
          <p:spPr>
            <a:xfrm rot="-613502">
              <a:off x="2807357" y="4472729"/>
              <a:ext cx="335259" cy="593586"/>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15"/>
            <p:cNvSpPr/>
            <p:nvPr/>
          </p:nvSpPr>
          <p:spPr>
            <a:xfrm rot="-5400000">
              <a:off x="3026048" y="4728249"/>
              <a:ext cx="184528" cy="479285"/>
            </a:xfrm>
            <a:prstGeom prst="round2SameRect">
              <a:avLst>
                <a:gd name="adj1" fmla="val 50000"/>
                <a:gd name="adj2" fmla="val 4871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15"/>
            <p:cNvSpPr/>
            <p:nvPr/>
          </p:nvSpPr>
          <p:spPr>
            <a:xfrm rot="-1318515">
              <a:off x="3254845" y="4891241"/>
              <a:ext cx="163965" cy="414714"/>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5"/>
            <p:cNvSpPr/>
            <p:nvPr/>
          </p:nvSpPr>
          <p:spPr>
            <a:xfrm rot="-8003380">
              <a:off x="2711019" y="4441273"/>
              <a:ext cx="134495" cy="458897"/>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5"/>
            <p:cNvSpPr/>
            <p:nvPr/>
          </p:nvSpPr>
          <p:spPr>
            <a:xfrm rot="152323">
              <a:off x="2595518" y="4703728"/>
              <a:ext cx="120626" cy="295955"/>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5"/>
            <p:cNvSpPr/>
            <p:nvPr/>
          </p:nvSpPr>
          <p:spPr>
            <a:xfrm rot="10800000">
              <a:off x="2486024" y="4597009"/>
              <a:ext cx="824917" cy="824917"/>
            </a:xfrm>
            <a:prstGeom prst="arc">
              <a:avLst>
                <a:gd name="adj1" fmla="val 12696409"/>
                <a:gd name="adj2" fmla="val 1294114"/>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2" name="Google Shape;412;p15"/>
          <p:cNvGrpSpPr/>
          <p:nvPr/>
        </p:nvGrpSpPr>
        <p:grpSpPr>
          <a:xfrm>
            <a:off x="10773440" y="3554400"/>
            <a:ext cx="527509" cy="868968"/>
            <a:chOff x="7729092" y="2226754"/>
            <a:chExt cx="2185223" cy="3730164"/>
          </a:xfrm>
        </p:grpSpPr>
        <p:sp>
          <p:nvSpPr>
            <p:cNvPr id="413" name="Google Shape;413;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5" name="Google Shape;415;p15"/>
            <p:cNvGrpSpPr/>
            <p:nvPr/>
          </p:nvGrpSpPr>
          <p:grpSpPr>
            <a:xfrm rot="507905">
              <a:off x="7839580" y="3799168"/>
              <a:ext cx="669658" cy="1550686"/>
              <a:chOff x="7916671" y="3912471"/>
              <a:chExt cx="669658" cy="1550686"/>
            </a:xfrm>
          </p:grpSpPr>
          <p:sp>
            <p:nvSpPr>
              <p:cNvPr id="416" name="Google Shape;416;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8" name="Google Shape;418;p15"/>
            <p:cNvGrpSpPr/>
            <p:nvPr/>
          </p:nvGrpSpPr>
          <p:grpSpPr>
            <a:xfrm rot="-494171" flipH="1">
              <a:off x="9124058" y="3789398"/>
              <a:ext cx="682707" cy="1550686"/>
              <a:chOff x="7916671" y="3912471"/>
              <a:chExt cx="669658" cy="1550686"/>
            </a:xfrm>
          </p:grpSpPr>
          <p:sp>
            <p:nvSpPr>
              <p:cNvPr id="419" name="Google Shape;41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 name="Google Shape;364;p15">
            <a:extLst>
              <a:ext uri="{FF2B5EF4-FFF2-40B4-BE49-F238E27FC236}">
                <a16:creationId xmlns:a16="http://schemas.microsoft.com/office/drawing/2014/main" id="{41EBDADF-F48D-E5A3-D74D-CB57B6069542}"/>
              </a:ext>
            </a:extLst>
          </p:cNvPr>
          <p:cNvSpPr/>
          <p:nvPr/>
        </p:nvSpPr>
        <p:spPr>
          <a:xfrm>
            <a:off x="1919764" y="1635579"/>
            <a:ext cx="701623" cy="675719"/>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364;p15">
            <a:extLst>
              <a:ext uri="{FF2B5EF4-FFF2-40B4-BE49-F238E27FC236}">
                <a16:creationId xmlns:a16="http://schemas.microsoft.com/office/drawing/2014/main" id="{610A2742-CAE0-BD6E-64B7-94230AAA6D53}"/>
              </a:ext>
            </a:extLst>
          </p:cNvPr>
          <p:cNvSpPr/>
          <p:nvPr/>
        </p:nvSpPr>
        <p:spPr>
          <a:xfrm>
            <a:off x="1012974" y="3154704"/>
            <a:ext cx="701623" cy="675719"/>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364;p15">
            <a:extLst>
              <a:ext uri="{FF2B5EF4-FFF2-40B4-BE49-F238E27FC236}">
                <a16:creationId xmlns:a16="http://schemas.microsoft.com/office/drawing/2014/main" id="{0BD51B94-7783-60E3-D774-A39F045F2104}"/>
              </a:ext>
            </a:extLst>
          </p:cNvPr>
          <p:cNvSpPr/>
          <p:nvPr/>
        </p:nvSpPr>
        <p:spPr>
          <a:xfrm>
            <a:off x="1890889" y="3067690"/>
            <a:ext cx="524710" cy="494125"/>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Oval 5">
            <a:extLst>
              <a:ext uri="{FF2B5EF4-FFF2-40B4-BE49-F238E27FC236}">
                <a16:creationId xmlns:a16="http://schemas.microsoft.com/office/drawing/2014/main" id="{7075C524-C8AD-49D1-CF43-AE2F6EC1AFAA}"/>
              </a:ext>
            </a:extLst>
          </p:cNvPr>
          <p:cNvSpPr/>
          <p:nvPr/>
        </p:nvSpPr>
        <p:spPr>
          <a:xfrm>
            <a:off x="3456713" y="1434039"/>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EC748FF2-119D-29E6-014E-6EBE41DEFBA5}"/>
              </a:ext>
            </a:extLst>
          </p:cNvPr>
          <p:cNvSpPr/>
          <p:nvPr/>
        </p:nvSpPr>
        <p:spPr>
          <a:xfrm>
            <a:off x="3581986" y="1542156"/>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C8CDF13-F165-71AE-8A05-C08675A3F30F}"/>
              </a:ext>
            </a:extLst>
          </p:cNvPr>
          <p:cNvSpPr/>
          <p:nvPr/>
        </p:nvSpPr>
        <p:spPr>
          <a:xfrm>
            <a:off x="3341116" y="2415751"/>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978CB2AF-8CB7-0706-F5C6-149406B6FC39}"/>
              </a:ext>
            </a:extLst>
          </p:cNvPr>
          <p:cNvSpPr/>
          <p:nvPr/>
        </p:nvSpPr>
        <p:spPr>
          <a:xfrm>
            <a:off x="3470216" y="2513444"/>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24FBE97-BDCD-5C36-28AE-84CF8E6E5517}"/>
              </a:ext>
            </a:extLst>
          </p:cNvPr>
          <p:cNvSpPr/>
          <p:nvPr/>
        </p:nvSpPr>
        <p:spPr>
          <a:xfrm>
            <a:off x="3595489" y="2621561"/>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5F218A0D-C2F7-2581-9849-FA2038730D05}"/>
              </a:ext>
            </a:extLst>
          </p:cNvPr>
          <p:cNvSpPr/>
          <p:nvPr/>
        </p:nvSpPr>
        <p:spPr>
          <a:xfrm>
            <a:off x="3327613" y="3482825"/>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290B8CA5-DB5C-4785-E872-C50BA1E427E2}"/>
              </a:ext>
            </a:extLst>
          </p:cNvPr>
          <p:cNvSpPr/>
          <p:nvPr/>
        </p:nvSpPr>
        <p:spPr>
          <a:xfrm>
            <a:off x="3456713" y="3580518"/>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49D5516-249E-826A-DFEC-63866BE0079D}"/>
              </a:ext>
            </a:extLst>
          </p:cNvPr>
          <p:cNvSpPr/>
          <p:nvPr/>
        </p:nvSpPr>
        <p:spPr>
          <a:xfrm>
            <a:off x="3581986" y="3688635"/>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Who is vulnerable? </a:t>
            </a:r>
            <a:endParaRPr/>
          </a:p>
        </p:txBody>
      </p:sp>
      <p:sp>
        <p:nvSpPr>
          <p:cNvPr id="506" name="Google Shape;506;p22"/>
          <p:cNvSpPr txBox="1"/>
          <p:nvPr/>
        </p:nvSpPr>
        <p:spPr>
          <a:xfrm>
            <a:off x="3806845" y="1715462"/>
            <a:ext cx="7857239" cy="393954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There is a link between suicide and </a:t>
            </a:r>
            <a:r>
              <a:rPr lang="en-GB" sz="2000" b="1">
                <a:solidFill>
                  <a:schemeClr val="dk1"/>
                </a:solidFill>
                <a:latin typeface="Arial"/>
                <a:ea typeface="Arial"/>
                <a:cs typeface="Arial"/>
                <a:sym typeface="Arial"/>
              </a:rPr>
              <a:t>mental disorders </a:t>
            </a:r>
            <a:r>
              <a:rPr lang="en-GB" sz="2000">
                <a:solidFill>
                  <a:schemeClr val="dk1"/>
                </a:solidFill>
                <a:latin typeface="Arial"/>
                <a:ea typeface="Arial"/>
                <a:cs typeface="Arial"/>
                <a:sym typeface="Arial"/>
              </a:rPr>
              <a:t>(in particular depression and substance abuse)</a:t>
            </a:r>
            <a:endParaRPr/>
          </a:p>
          <a:p>
            <a:pPr marL="342900" marR="0" lvl="0" indent="-342900" algn="l" rtl="0">
              <a:spcBef>
                <a:spcPts val="1200"/>
              </a:spcBef>
              <a:spcAft>
                <a:spcPts val="0"/>
              </a:spcAft>
              <a:buClr>
                <a:schemeClr val="dk1"/>
              </a:buClr>
              <a:buSzPts val="2000"/>
              <a:buFont typeface="Arial"/>
              <a:buChar char="•"/>
            </a:pPr>
            <a:r>
              <a:rPr lang="en-GB" sz="2000">
                <a:solidFill>
                  <a:schemeClr val="dk1"/>
                </a:solidFill>
                <a:latin typeface="Arial"/>
                <a:ea typeface="Arial"/>
                <a:cs typeface="Arial"/>
                <a:sym typeface="Arial"/>
              </a:rPr>
              <a:t>Suicides can happen impulsively in </a:t>
            </a:r>
            <a:r>
              <a:rPr lang="en-GB" sz="2000" b="1">
                <a:solidFill>
                  <a:schemeClr val="dk1"/>
                </a:solidFill>
                <a:latin typeface="Arial"/>
                <a:ea typeface="Arial"/>
                <a:cs typeface="Arial"/>
                <a:sym typeface="Arial"/>
              </a:rPr>
              <a:t>moments of crisis </a:t>
            </a:r>
            <a:r>
              <a:rPr lang="en-GB" sz="2000">
                <a:solidFill>
                  <a:schemeClr val="dk1"/>
                </a:solidFill>
                <a:latin typeface="Arial"/>
                <a:ea typeface="Arial"/>
                <a:cs typeface="Arial"/>
                <a:sym typeface="Arial"/>
              </a:rPr>
              <a:t>with a breakdown in the ability to deal with life stresses</a:t>
            </a:r>
            <a:endParaRPr/>
          </a:p>
          <a:p>
            <a:pPr marL="342900" marR="0" lvl="0" indent="-342900" algn="l" rtl="0">
              <a:spcBef>
                <a:spcPts val="1200"/>
              </a:spcBef>
              <a:spcAft>
                <a:spcPts val="0"/>
              </a:spcAft>
              <a:buClr>
                <a:schemeClr val="dk1"/>
              </a:buClr>
              <a:buSzPts val="2000"/>
              <a:buFont typeface="Arial"/>
              <a:buChar char="•"/>
            </a:pPr>
            <a:r>
              <a:rPr lang="en-GB" sz="2000" b="0" i="0">
                <a:solidFill>
                  <a:schemeClr val="dk1"/>
                </a:solidFill>
                <a:latin typeface="Arial"/>
                <a:ea typeface="Arial"/>
                <a:cs typeface="Arial"/>
                <a:sym typeface="Arial"/>
              </a:rPr>
              <a:t>Children experiencing </a:t>
            </a:r>
            <a:r>
              <a:rPr lang="en-GB" sz="2000" b="1" i="0">
                <a:solidFill>
                  <a:schemeClr val="dk1"/>
                </a:solidFill>
                <a:latin typeface="Arial"/>
                <a:ea typeface="Arial"/>
                <a:cs typeface="Arial"/>
                <a:sym typeface="Arial"/>
              </a:rPr>
              <a:t>conflict, disaster, violence, abuse, or loss and a sense of isolation</a:t>
            </a:r>
            <a:r>
              <a:rPr lang="en-GB" sz="2000" b="0" i="0">
                <a:solidFill>
                  <a:schemeClr val="dk1"/>
                </a:solidFill>
                <a:latin typeface="Arial"/>
                <a:ea typeface="Arial"/>
                <a:cs typeface="Arial"/>
                <a:sym typeface="Arial"/>
              </a:rPr>
              <a:t> are strongly associated with suicidal behavior</a:t>
            </a:r>
            <a:endParaRPr sz="2000" b="0" i="0">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ts val="2000"/>
              <a:buFont typeface="Arial"/>
              <a:buChar char="•"/>
            </a:pPr>
            <a:r>
              <a:rPr lang="en-GB" sz="2000" b="0" i="0">
                <a:solidFill>
                  <a:schemeClr val="dk1"/>
                </a:solidFill>
                <a:latin typeface="Arial"/>
                <a:ea typeface="Arial"/>
                <a:cs typeface="Arial"/>
                <a:sym typeface="Arial"/>
              </a:rPr>
              <a:t>Suicide rates are also high amongst vulnerable groups who </a:t>
            </a:r>
            <a:r>
              <a:rPr lang="en-GB" sz="2000" b="1" i="0">
                <a:solidFill>
                  <a:schemeClr val="dk1"/>
                </a:solidFill>
                <a:latin typeface="Arial"/>
                <a:ea typeface="Arial"/>
                <a:cs typeface="Arial"/>
                <a:sym typeface="Arial"/>
              </a:rPr>
              <a:t>experience discrimination, such as refugees and migrants; indigenous peoples; lesbian, gay, bisexual, transgender, intersex (LGBTI) persons; and prisoners</a:t>
            </a:r>
            <a:r>
              <a:rPr lang="en-GB" sz="2000" b="0" i="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p:txBody>
      </p:sp>
      <p:grpSp>
        <p:nvGrpSpPr>
          <p:cNvPr id="507" name="Google Shape;507;p22"/>
          <p:cNvGrpSpPr/>
          <p:nvPr/>
        </p:nvGrpSpPr>
        <p:grpSpPr>
          <a:xfrm>
            <a:off x="1882910" y="4263232"/>
            <a:ext cx="511935" cy="1102927"/>
            <a:chOff x="2745480" y="3795606"/>
            <a:chExt cx="564305" cy="1215754"/>
          </a:xfrm>
        </p:grpSpPr>
        <p:sp>
          <p:nvSpPr>
            <p:cNvPr id="508" name="Google Shape;508;p22"/>
            <p:cNvSpPr/>
            <p:nvPr/>
          </p:nvSpPr>
          <p:spPr>
            <a:xfrm>
              <a:off x="2749619" y="4451553"/>
              <a:ext cx="557963" cy="559807"/>
            </a:xfrm>
            <a:prstGeom prst="round2SameRect">
              <a:avLst>
                <a:gd name="adj1" fmla="val 50000"/>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2"/>
            <p:cNvSpPr/>
            <p:nvPr/>
          </p:nvSpPr>
          <p:spPr>
            <a:xfrm>
              <a:off x="2745480" y="3795606"/>
              <a:ext cx="564305" cy="55980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10" name="Google Shape;510;p22"/>
          <p:cNvGrpSpPr/>
          <p:nvPr/>
        </p:nvGrpSpPr>
        <p:grpSpPr>
          <a:xfrm>
            <a:off x="2557917" y="3930650"/>
            <a:ext cx="1005778" cy="1435510"/>
            <a:chOff x="2486024" y="3959213"/>
            <a:chExt cx="1004424" cy="1462713"/>
          </a:xfrm>
        </p:grpSpPr>
        <p:sp>
          <p:nvSpPr>
            <p:cNvPr id="511" name="Google Shape;511;p22"/>
            <p:cNvSpPr/>
            <p:nvPr/>
          </p:nvSpPr>
          <p:spPr>
            <a:xfrm>
              <a:off x="2670921" y="3959213"/>
              <a:ext cx="457269" cy="45726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2"/>
            <p:cNvSpPr/>
            <p:nvPr/>
          </p:nvSpPr>
          <p:spPr>
            <a:xfrm rot="-613502">
              <a:off x="2807357" y="4472729"/>
              <a:ext cx="335259" cy="593586"/>
            </a:xfrm>
            <a:prstGeom prst="round2SameRect">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2"/>
            <p:cNvSpPr/>
            <p:nvPr/>
          </p:nvSpPr>
          <p:spPr>
            <a:xfrm rot="-5400000">
              <a:off x="3026048" y="4728249"/>
              <a:ext cx="184528" cy="479285"/>
            </a:xfrm>
            <a:prstGeom prst="round2SameRect">
              <a:avLst>
                <a:gd name="adj1" fmla="val 50000"/>
                <a:gd name="adj2" fmla="val 4871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22"/>
            <p:cNvSpPr/>
            <p:nvPr/>
          </p:nvSpPr>
          <p:spPr>
            <a:xfrm rot="-1318515">
              <a:off x="3254845" y="4891241"/>
              <a:ext cx="163965" cy="414714"/>
            </a:xfrm>
            <a:prstGeom prst="round2SameRect">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2"/>
            <p:cNvSpPr/>
            <p:nvPr/>
          </p:nvSpPr>
          <p:spPr>
            <a:xfrm rot="-8003380">
              <a:off x="2711019" y="4441273"/>
              <a:ext cx="134495" cy="458897"/>
            </a:xfrm>
            <a:prstGeom prst="round2SameRect">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2"/>
            <p:cNvSpPr/>
            <p:nvPr/>
          </p:nvSpPr>
          <p:spPr>
            <a:xfrm rot="152323">
              <a:off x="2595518" y="4703728"/>
              <a:ext cx="120626" cy="295955"/>
            </a:xfrm>
            <a:prstGeom prst="round2SameRect">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2"/>
            <p:cNvSpPr/>
            <p:nvPr/>
          </p:nvSpPr>
          <p:spPr>
            <a:xfrm rot="10800000">
              <a:off x="2486024" y="4597009"/>
              <a:ext cx="824917" cy="824917"/>
            </a:xfrm>
            <a:prstGeom prst="arc">
              <a:avLst>
                <a:gd name="adj1" fmla="val 12696409"/>
                <a:gd name="adj2" fmla="val 1294114"/>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18" name="Google Shape;518;p22"/>
          <p:cNvGrpSpPr/>
          <p:nvPr/>
        </p:nvGrpSpPr>
        <p:grpSpPr>
          <a:xfrm>
            <a:off x="924229" y="3661511"/>
            <a:ext cx="742342" cy="1704649"/>
            <a:chOff x="3529833" y="3141463"/>
            <a:chExt cx="818282" cy="1879031"/>
          </a:xfrm>
        </p:grpSpPr>
        <p:sp>
          <p:nvSpPr>
            <p:cNvPr id="519" name="Google Shape;519;p22"/>
            <p:cNvSpPr/>
            <p:nvPr/>
          </p:nvSpPr>
          <p:spPr>
            <a:xfrm>
              <a:off x="3660961" y="3797410"/>
              <a:ext cx="557963" cy="121395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2"/>
            <p:cNvSpPr/>
            <p:nvPr/>
          </p:nvSpPr>
          <p:spPr>
            <a:xfrm>
              <a:off x="3656822" y="3141463"/>
              <a:ext cx="564305" cy="55980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2"/>
            <p:cNvSpPr/>
            <p:nvPr/>
          </p:nvSpPr>
          <p:spPr>
            <a:xfrm>
              <a:off x="3529833" y="4118965"/>
              <a:ext cx="818282" cy="901529"/>
            </a:xfrm>
            <a:prstGeom prst="trapezoid">
              <a:avLst>
                <a:gd name="adj" fmla="val 1568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22" name="Google Shape;522;p22" descr="Cloud With Lightning And Rain with solid fill"/>
          <p:cNvPicPr preferRelativeResize="0"/>
          <p:nvPr/>
        </p:nvPicPr>
        <p:blipFill rotWithShape="1">
          <a:blip r:embed="rId3">
            <a:alphaModFix/>
          </a:blip>
          <a:srcRect/>
          <a:stretch/>
        </p:blipFill>
        <p:spPr>
          <a:xfrm>
            <a:off x="838200" y="1178084"/>
            <a:ext cx="2723948" cy="2723948"/>
          </a:xfrm>
          <a:prstGeom prst="rect">
            <a:avLst/>
          </a:prstGeom>
          <a:noFill/>
          <a:ln>
            <a:noFill/>
          </a:ln>
        </p:spPr>
      </p:pic>
      <p:grpSp>
        <p:nvGrpSpPr>
          <p:cNvPr id="523" name="Google Shape;523;p22"/>
          <p:cNvGrpSpPr/>
          <p:nvPr/>
        </p:nvGrpSpPr>
        <p:grpSpPr>
          <a:xfrm>
            <a:off x="1814897" y="1965470"/>
            <a:ext cx="647960" cy="507855"/>
            <a:chOff x="1030476" y="2741930"/>
            <a:chExt cx="2428669" cy="1903531"/>
          </a:xfrm>
        </p:grpSpPr>
        <p:sp>
          <p:nvSpPr>
            <p:cNvPr id="524" name="Google Shape;524;p22"/>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22"/>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3"/>
          <p:cNvSpPr/>
          <p:nvPr/>
        </p:nvSpPr>
        <p:spPr>
          <a:xfrm>
            <a:off x="6486525" y="1603329"/>
            <a:ext cx="732525" cy="1321565"/>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23"/>
          <p:cNvSpPr/>
          <p:nvPr/>
        </p:nvSpPr>
        <p:spPr>
          <a:xfrm>
            <a:off x="605287" y="1603329"/>
            <a:ext cx="732525" cy="1321565"/>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Risk factors</a:t>
            </a:r>
            <a:endParaRPr/>
          </a:p>
        </p:txBody>
      </p:sp>
      <p:sp>
        <p:nvSpPr>
          <p:cNvPr id="534" name="Google Shape;534;p23"/>
          <p:cNvSpPr txBox="1"/>
          <p:nvPr/>
        </p:nvSpPr>
        <p:spPr>
          <a:xfrm>
            <a:off x="1133475" y="1713171"/>
            <a:ext cx="5191125"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Feelings of loneliness, hurt, grief, guilt or rejection. </a:t>
            </a:r>
            <a:r>
              <a:rPr lang="en-GB" sz="1800" dirty="0">
                <a:solidFill>
                  <a:schemeClr val="dk1"/>
                </a:solidFill>
                <a:latin typeface="Arial"/>
                <a:ea typeface="Arial"/>
                <a:cs typeface="Arial"/>
                <a:sym typeface="Arial"/>
              </a:rPr>
              <a:t>For example: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Strong tension between parents or caregivers around child’s education    </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Feeling or being abandoned by principal caregiver   </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Children without care</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Separation from friends, girl-/boyfriends, classmates, etc.</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Death of a loved one or other significant person</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Termination of a love relationship </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Continued bullying</a:t>
            </a:r>
            <a:endParaRPr dirty="0"/>
          </a:p>
        </p:txBody>
      </p:sp>
      <p:sp>
        <p:nvSpPr>
          <p:cNvPr id="535" name="Google Shape;535;p23"/>
          <p:cNvSpPr txBox="1"/>
          <p:nvPr/>
        </p:nvSpPr>
        <p:spPr>
          <a:xfrm>
            <a:off x="6953251" y="1713171"/>
            <a:ext cx="4398777"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mn-lt"/>
                <a:ea typeface="Arial"/>
                <a:cs typeface="Arial"/>
                <a:sym typeface="Arial"/>
              </a:rPr>
              <a:t>Feelings of shame, hopelessness, powerless or humiliation. </a:t>
            </a:r>
            <a:r>
              <a:rPr lang="en-GB" sz="1800" dirty="0">
                <a:solidFill>
                  <a:schemeClr val="dk1"/>
                </a:solidFill>
                <a:latin typeface="+mn-lt"/>
                <a:ea typeface="Arial"/>
                <a:cs typeface="Arial"/>
                <a:sym typeface="Arial"/>
              </a:rPr>
              <a:t>For example:</a:t>
            </a:r>
            <a:endParaRPr sz="1800" dirty="0">
              <a:latin typeface="+mn-lt"/>
            </a:endParaRPr>
          </a:p>
          <a:p>
            <a:pPr marL="0" marR="0" lvl="0" indent="0" algn="l" rtl="0">
              <a:spcBef>
                <a:spcPts val="0"/>
              </a:spcBef>
              <a:spcAft>
                <a:spcPts val="0"/>
              </a:spcAft>
              <a:buNone/>
            </a:pPr>
            <a:endParaRPr sz="1800" dirty="0">
              <a:solidFill>
                <a:schemeClr val="dk1"/>
              </a:solidFill>
              <a:latin typeface="+mn-lt"/>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mn-lt"/>
                <a:ea typeface="Arial"/>
                <a:cs typeface="Arial"/>
                <a:sym typeface="Arial"/>
              </a:rPr>
              <a:t>Unwanted abortion or unwanted pregnancy   </a:t>
            </a:r>
            <a:endParaRPr sz="1800" dirty="0">
              <a:latin typeface="+mn-lt"/>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mn-lt"/>
                <a:ea typeface="Arial"/>
                <a:cs typeface="Arial"/>
                <a:sym typeface="Arial"/>
              </a:rPr>
              <a:t>Infection with HIV or other sexually transmitted diseases </a:t>
            </a:r>
            <a:endParaRPr sz="1800" dirty="0">
              <a:latin typeface="+mn-lt"/>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mn-lt"/>
                <a:ea typeface="Arial"/>
                <a:cs typeface="Arial"/>
                <a:sym typeface="Arial"/>
              </a:rPr>
              <a:t>Consequences related to female genital mutilation (health, mental health) </a:t>
            </a: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mn-lt"/>
                <a:ea typeface="Calibri"/>
              </a:rPr>
              <a:t>Sextortion (</a:t>
            </a:r>
            <a:r>
              <a:rPr lang="en-GB" sz="1800" b="0" i="0" dirty="0">
                <a:solidFill>
                  <a:srgbClr val="202124"/>
                </a:solidFill>
                <a:effectLst/>
                <a:latin typeface="+mn-lt"/>
              </a:rPr>
              <a:t>threatening to publish sexual information, photos or videos about someone)</a:t>
            </a:r>
            <a:endParaRPr sz="1800" dirty="0">
              <a:solidFill>
                <a:schemeClr val="dk1"/>
              </a:solidFill>
              <a:latin typeface="+mn-lt"/>
              <a:ea typeface="Calibri"/>
              <a:cs typeface="Calibri"/>
              <a:sym typeface="Calibri"/>
            </a:endParaRPr>
          </a:p>
        </p:txBody>
      </p:sp>
      <p:sp>
        <p:nvSpPr>
          <p:cNvPr id="536" name="Google Shape;536;p2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7" name="Google Shape;537;p23"/>
          <p:cNvGrpSpPr/>
          <p:nvPr/>
        </p:nvGrpSpPr>
        <p:grpSpPr>
          <a:xfrm>
            <a:off x="10741851" y="704557"/>
            <a:ext cx="562136" cy="634675"/>
            <a:chOff x="760175" y="830142"/>
            <a:chExt cx="867619" cy="979579"/>
          </a:xfrm>
        </p:grpSpPr>
        <p:sp>
          <p:nvSpPr>
            <p:cNvPr id="538" name="Google Shape;538;p23"/>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34</a:t>
              </a:r>
              <a:endParaRPr/>
            </a:p>
          </p:txBody>
        </p:sp>
        <p:sp>
          <p:nvSpPr>
            <p:cNvPr id="539" name="Google Shape;539;p23"/>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cxnSp>
        <p:nvCxnSpPr>
          <p:cNvPr id="545" name="Google Shape;545;p24"/>
          <p:cNvCxnSpPr/>
          <p:nvPr/>
        </p:nvCxnSpPr>
        <p:spPr>
          <a:xfrm rot="10800000">
            <a:off x="3994162" y="1463041"/>
            <a:ext cx="0" cy="3868365"/>
          </a:xfrm>
          <a:prstGeom prst="straightConnector1">
            <a:avLst/>
          </a:prstGeom>
          <a:noFill/>
          <a:ln w="76200" cap="flat" cmpd="sng">
            <a:solidFill>
              <a:srgbClr val="B9C4CE"/>
            </a:solidFill>
            <a:prstDash val="solid"/>
            <a:miter lim="800000"/>
            <a:headEnd type="none" w="sm" len="sm"/>
            <a:tailEnd type="triangle" w="med" len="med"/>
          </a:ln>
        </p:spPr>
      </p:cxnSp>
      <p:sp>
        <p:nvSpPr>
          <p:cNvPr id="546" name="Google Shape;546;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Determine risk level of harm</a:t>
            </a:r>
            <a:endParaRPr/>
          </a:p>
        </p:txBody>
      </p:sp>
      <p:sp>
        <p:nvSpPr>
          <p:cNvPr id="547" name="Google Shape;547;p24"/>
          <p:cNvSpPr/>
          <p:nvPr/>
        </p:nvSpPr>
        <p:spPr>
          <a:xfrm rot="5400000">
            <a:off x="7419154" y="3980396"/>
            <a:ext cx="714293" cy="725091"/>
          </a:xfrm>
          <a:prstGeom prst="roundRect">
            <a:avLst>
              <a:gd name="adj" fmla="val 16667"/>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4"/>
          <p:cNvSpPr/>
          <p:nvPr/>
        </p:nvSpPr>
        <p:spPr>
          <a:xfrm rot="5400000">
            <a:off x="5863285" y="3048986"/>
            <a:ext cx="714294" cy="725091"/>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4"/>
          <p:cNvSpPr/>
          <p:nvPr/>
        </p:nvSpPr>
        <p:spPr>
          <a:xfrm rot="5400000">
            <a:off x="4366394" y="2181562"/>
            <a:ext cx="714294" cy="725091"/>
          </a:xfrm>
          <a:prstGeom prst="roundRect">
            <a:avLst>
              <a:gd name="adj" fmla="val 16667"/>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4"/>
          <p:cNvSpPr/>
          <p:nvPr/>
        </p:nvSpPr>
        <p:spPr>
          <a:xfrm>
            <a:off x="5939314" y="4975724"/>
            <a:ext cx="281119" cy="50717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4"/>
          <p:cNvSpPr txBox="1"/>
          <p:nvPr/>
        </p:nvSpPr>
        <p:spPr>
          <a:xfrm>
            <a:off x="574571" y="1552495"/>
            <a:ext cx="316502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1">
                <a:solidFill>
                  <a:schemeClr val="dk1"/>
                </a:solidFill>
                <a:latin typeface="Arial"/>
                <a:ea typeface="Arial"/>
                <a:cs typeface="Arial"/>
                <a:sym typeface="Arial"/>
              </a:rPr>
              <a:t>Risk level of harm</a:t>
            </a:r>
            <a:endParaRPr sz="1800" b="1">
              <a:solidFill>
                <a:schemeClr val="dk1"/>
              </a:solidFill>
              <a:latin typeface="Arial"/>
              <a:ea typeface="Arial"/>
              <a:cs typeface="Arial"/>
              <a:sym typeface="Arial"/>
            </a:endParaRPr>
          </a:p>
        </p:txBody>
      </p:sp>
      <p:grpSp>
        <p:nvGrpSpPr>
          <p:cNvPr id="552" name="Google Shape;552;p24"/>
          <p:cNvGrpSpPr/>
          <p:nvPr/>
        </p:nvGrpSpPr>
        <p:grpSpPr>
          <a:xfrm>
            <a:off x="2618141" y="2361353"/>
            <a:ext cx="1121453" cy="507173"/>
            <a:chOff x="2618141" y="2485731"/>
            <a:chExt cx="1121453" cy="507173"/>
          </a:xfrm>
        </p:grpSpPr>
        <p:sp>
          <p:nvSpPr>
            <p:cNvPr id="553" name="Google Shape;553;p24"/>
            <p:cNvSpPr/>
            <p:nvPr/>
          </p:nvSpPr>
          <p:spPr>
            <a:xfrm>
              <a:off x="3037284" y="2485731"/>
              <a:ext cx="281119" cy="50717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4"/>
            <p:cNvSpPr/>
            <p:nvPr/>
          </p:nvSpPr>
          <p:spPr>
            <a:xfrm>
              <a:off x="3458475" y="2485731"/>
              <a:ext cx="281119" cy="50717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4"/>
            <p:cNvSpPr/>
            <p:nvPr/>
          </p:nvSpPr>
          <p:spPr>
            <a:xfrm>
              <a:off x="2618141" y="2485731"/>
              <a:ext cx="281119" cy="50717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56" name="Google Shape;556;p24"/>
          <p:cNvGrpSpPr/>
          <p:nvPr/>
        </p:nvGrpSpPr>
        <p:grpSpPr>
          <a:xfrm>
            <a:off x="3037284" y="3226112"/>
            <a:ext cx="702310" cy="507173"/>
            <a:chOff x="3037284" y="3357924"/>
            <a:chExt cx="702310" cy="507173"/>
          </a:xfrm>
        </p:grpSpPr>
        <p:sp>
          <p:nvSpPr>
            <p:cNvPr id="557" name="Google Shape;557;p24"/>
            <p:cNvSpPr/>
            <p:nvPr/>
          </p:nvSpPr>
          <p:spPr>
            <a:xfrm>
              <a:off x="3037284" y="3357924"/>
              <a:ext cx="281119" cy="50717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4"/>
            <p:cNvSpPr/>
            <p:nvPr/>
          </p:nvSpPr>
          <p:spPr>
            <a:xfrm>
              <a:off x="3458475" y="3357924"/>
              <a:ext cx="281119" cy="50717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9" name="Google Shape;559;p24"/>
          <p:cNvSpPr/>
          <p:nvPr/>
        </p:nvSpPr>
        <p:spPr>
          <a:xfrm>
            <a:off x="3458475" y="4089354"/>
            <a:ext cx="281119" cy="50717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60" name="Google Shape;560;p24"/>
          <p:cNvCxnSpPr/>
          <p:nvPr/>
        </p:nvCxnSpPr>
        <p:spPr>
          <a:xfrm>
            <a:off x="3972243" y="5331406"/>
            <a:ext cx="6723457" cy="0"/>
          </a:xfrm>
          <a:prstGeom prst="straightConnector1">
            <a:avLst/>
          </a:prstGeom>
          <a:noFill/>
          <a:ln w="76200" cap="flat" cmpd="sng">
            <a:solidFill>
              <a:srgbClr val="B9C4CE"/>
            </a:solidFill>
            <a:prstDash val="solid"/>
            <a:miter lim="800000"/>
            <a:headEnd type="none" w="sm" len="sm"/>
            <a:tailEnd type="triangle" w="med" len="med"/>
          </a:ln>
        </p:spPr>
      </p:cxnSp>
      <p:sp>
        <p:nvSpPr>
          <p:cNvPr id="561" name="Google Shape;561;p24"/>
          <p:cNvSpPr txBox="1"/>
          <p:nvPr/>
        </p:nvSpPr>
        <p:spPr>
          <a:xfrm>
            <a:off x="5268761" y="2380050"/>
            <a:ext cx="31650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HIGH RISK</a:t>
            </a:r>
            <a:endParaRPr sz="2000" b="1">
              <a:solidFill>
                <a:schemeClr val="dk1"/>
              </a:solidFill>
              <a:latin typeface="Arial"/>
              <a:ea typeface="Arial"/>
              <a:cs typeface="Arial"/>
              <a:sym typeface="Arial"/>
            </a:endParaRPr>
          </a:p>
        </p:txBody>
      </p:sp>
      <p:sp>
        <p:nvSpPr>
          <p:cNvPr id="562" name="Google Shape;562;p24"/>
          <p:cNvSpPr txBox="1"/>
          <p:nvPr/>
        </p:nvSpPr>
        <p:spPr>
          <a:xfrm>
            <a:off x="6896417" y="3293599"/>
            <a:ext cx="31650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MEDIUM RISK</a:t>
            </a:r>
            <a:endParaRPr sz="2000" b="1">
              <a:solidFill>
                <a:schemeClr val="dk1"/>
              </a:solidFill>
              <a:latin typeface="Arial"/>
              <a:ea typeface="Arial"/>
              <a:cs typeface="Arial"/>
              <a:sym typeface="Arial"/>
            </a:endParaRPr>
          </a:p>
        </p:txBody>
      </p:sp>
      <p:sp>
        <p:nvSpPr>
          <p:cNvPr id="563" name="Google Shape;563;p24"/>
          <p:cNvSpPr txBox="1"/>
          <p:nvPr/>
        </p:nvSpPr>
        <p:spPr>
          <a:xfrm>
            <a:off x="8393414" y="4196417"/>
            <a:ext cx="31650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LOW RISK</a:t>
            </a:r>
            <a:endParaRPr sz="2000" b="1">
              <a:solidFill>
                <a:schemeClr val="dk1"/>
              </a:solidFill>
              <a:latin typeface="Arial"/>
              <a:ea typeface="Arial"/>
              <a:cs typeface="Arial"/>
              <a:sym typeface="Arial"/>
            </a:endParaRPr>
          </a:p>
        </p:txBody>
      </p:sp>
      <p:sp>
        <p:nvSpPr>
          <p:cNvPr id="564" name="Google Shape;564;p24"/>
          <p:cNvSpPr/>
          <p:nvPr/>
        </p:nvSpPr>
        <p:spPr>
          <a:xfrm rot="5400000">
            <a:off x="9101961" y="4970325"/>
            <a:ext cx="714293" cy="725091"/>
          </a:xfrm>
          <a:prstGeom prst="roundRect">
            <a:avLst>
              <a:gd name="adj" fmla="val 16667"/>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4"/>
          <p:cNvSpPr txBox="1"/>
          <p:nvPr/>
        </p:nvSpPr>
        <p:spPr>
          <a:xfrm>
            <a:off x="9975926" y="5482897"/>
            <a:ext cx="31650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NO RISK</a:t>
            </a:r>
            <a:endParaRPr sz="2000" b="1">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200"/>
              <a:buFont typeface="Arial"/>
              <a:buNone/>
            </a:pPr>
            <a:r>
              <a:rPr lang="en-GB">
                <a:highlight>
                  <a:srgbClr val="FFFF00"/>
                </a:highlight>
              </a:rPr>
              <a:t>Child protection risk analysis – Tina’s case</a:t>
            </a:r>
            <a:endParaRPr>
              <a:highlight>
                <a:srgbClr val="FFFF00"/>
              </a:highlight>
            </a:endParaRPr>
          </a:p>
        </p:txBody>
      </p:sp>
      <p:sp>
        <p:nvSpPr>
          <p:cNvPr id="572" name="Google Shape;572;p25"/>
          <p:cNvSpPr/>
          <p:nvPr/>
        </p:nvSpPr>
        <p:spPr>
          <a:xfrm>
            <a:off x="3969329" y="2500867"/>
            <a:ext cx="2008893" cy="967403"/>
          </a:xfrm>
          <a:prstGeom prst="cube">
            <a:avLst>
              <a:gd name="adj" fmla="val 25000"/>
            </a:avLst>
          </a:prstGeom>
          <a:solidFill>
            <a:schemeClr val="lt1"/>
          </a:solidFill>
          <a:ln w="12700" cap="flat" cmpd="sng">
            <a:solidFill>
              <a:srgbClr val="C886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3" name="Google Shape;573;p25"/>
          <p:cNvSpPr/>
          <p:nvPr/>
        </p:nvSpPr>
        <p:spPr>
          <a:xfrm>
            <a:off x="3969329" y="1560117"/>
            <a:ext cx="2008893" cy="967403"/>
          </a:xfrm>
          <a:prstGeom prst="cube">
            <a:avLst>
              <a:gd name="adj" fmla="val 25000"/>
            </a:avLst>
          </a:prstGeom>
          <a:solidFill>
            <a:schemeClr val="lt1"/>
          </a:solidFill>
          <a:ln w="12700" cap="flat" cmpd="sng">
            <a:solidFill>
              <a:srgbClr val="C886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4" name="Google Shape;574;p25"/>
          <p:cNvSpPr/>
          <p:nvPr/>
        </p:nvSpPr>
        <p:spPr>
          <a:xfrm>
            <a:off x="8680558" y="2512930"/>
            <a:ext cx="2008893" cy="967403"/>
          </a:xfrm>
          <a:prstGeom prst="cube">
            <a:avLst>
              <a:gd name="adj" fmla="val 2500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5" name="Google Shape;575;p25"/>
          <p:cNvSpPr/>
          <p:nvPr/>
        </p:nvSpPr>
        <p:spPr>
          <a:xfrm>
            <a:off x="8680558" y="1532178"/>
            <a:ext cx="2008893" cy="967403"/>
          </a:xfrm>
          <a:prstGeom prst="cube">
            <a:avLst>
              <a:gd name="adj" fmla="val 2500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6" name="Google Shape;576;p25"/>
          <p:cNvSpPr/>
          <p:nvPr/>
        </p:nvSpPr>
        <p:spPr>
          <a:xfrm>
            <a:off x="3969329" y="4985001"/>
            <a:ext cx="2008893" cy="967403"/>
          </a:xfrm>
          <a:prstGeom prst="cube">
            <a:avLst>
              <a:gd name="adj" fmla="val 2500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7" name="Google Shape;577;p25"/>
          <p:cNvSpPr/>
          <p:nvPr/>
        </p:nvSpPr>
        <p:spPr>
          <a:xfrm>
            <a:off x="3969329" y="4065497"/>
            <a:ext cx="2008893" cy="967403"/>
          </a:xfrm>
          <a:prstGeom prst="cube">
            <a:avLst>
              <a:gd name="adj" fmla="val 2500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8" name="Google Shape;578;p25"/>
          <p:cNvSpPr/>
          <p:nvPr/>
        </p:nvSpPr>
        <p:spPr>
          <a:xfrm>
            <a:off x="8709605" y="4977806"/>
            <a:ext cx="2008893" cy="967403"/>
          </a:xfrm>
          <a:prstGeom prst="cube">
            <a:avLst>
              <a:gd name="adj" fmla="val 2500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579" name="Google Shape;579;p25"/>
          <p:cNvSpPr/>
          <p:nvPr/>
        </p:nvSpPr>
        <p:spPr>
          <a:xfrm>
            <a:off x="8709605" y="4058302"/>
            <a:ext cx="2008893" cy="967403"/>
          </a:xfrm>
          <a:prstGeom prst="cube">
            <a:avLst>
              <a:gd name="adj" fmla="val 2500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nvGrpSpPr>
          <p:cNvPr id="580" name="Google Shape;580;p25"/>
          <p:cNvGrpSpPr/>
          <p:nvPr/>
        </p:nvGrpSpPr>
        <p:grpSpPr>
          <a:xfrm>
            <a:off x="6139450" y="4140569"/>
            <a:ext cx="2314600" cy="1948278"/>
            <a:chOff x="6259687" y="4130191"/>
            <a:chExt cx="2314600" cy="1948278"/>
          </a:xfrm>
        </p:grpSpPr>
        <p:sp>
          <p:nvSpPr>
            <p:cNvPr id="581" name="Google Shape;581;p25"/>
            <p:cNvSpPr/>
            <p:nvPr/>
          </p:nvSpPr>
          <p:spPr>
            <a:xfrm>
              <a:off x="6259687" y="4130191"/>
              <a:ext cx="755183" cy="755182"/>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2" name="Google Shape;582;p25"/>
            <p:cNvSpPr/>
            <p:nvPr/>
          </p:nvSpPr>
          <p:spPr>
            <a:xfrm rot="-3424983">
              <a:off x="7114646" y="4482418"/>
              <a:ext cx="755258" cy="1101316"/>
            </a:xfrm>
            <a:prstGeom prst="roundRect">
              <a:avLst>
                <a:gd name="adj" fmla="val 44386"/>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3" name="Google Shape;583;p25"/>
            <p:cNvSpPr/>
            <p:nvPr/>
          </p:nvSpPr>
          <p:spPr>
            <a:xfrm rot="2833693">
              <a:off x="7462045" y="5184310"/>
              <a:ext cx="312942" cy="55582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4" name="Google Shape;584;p25"/>
            <p:cNvSpPr/>
            <p:nvPr/>
          </p:nvSpPr>
          <p:spPr>
            <a:xfrm rot="9538565">
              <a:off x="7427004" y="5418232"/>
              <a:ext cx="308549" cy="625717"/>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5" name="Google Shape;585;p25"/>
            <p:cNvSpPr/>
            <p:nvPr/>
          </p:nvSpPr>
          <p:spPr>
            <a:xfrm rot="9538565">
              <a:off x="7839999" y="4926558"/>
              <a:ext cx="310445" cy="912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6" name="Google Shape;586;p25"/>
            <p:cNvSpPr/>
            <p:nvPr/>
          </p:nvSpPr>
          <p:spPr>
            <a:xfrm rot="7638124">
              <a:off x="8078098" y="5454895"/>
              <a:ext cx="310445" cy="620776"/>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7" name="Google Shape;587;p25"/>
            <p:cNvSpPr/>
            <p:nvPr/>
          </p:nvSpPr>
          <p:spPr>
            <a:xfrm rot="3168656">
              <a:off x="7293969" y="4091882"/>
              <a:ext cx="318606" cy="90107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8" name="Google Shape;588;p25"/>
            <p:cNvSpPr/>
            <p:nvPr/>
          </p:nvSpPr>
          <p:spPr>
            <a:xfrm rot="5220404">
              <a:off x="7755334" y="3963787"/>
              <a:ext cx="306290" cy="738096"/>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9" name="Google Shape;589;p25"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590" name="Google Shape;590;p25"/>
            <p:cNvSpPr/>
            <p:nvPr/>
          </p:nvSpPr>
          <p:spPr>
            <a:xfrm rot="2024775">
              <a:off x="6744743" y="4729150"/>
              <a:ext cx="318606" cy="100856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91" name="Google Shape;591;p25"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592" name="Google Shape;592;p25"/>
          <p:cNvSpPr txBox="1"/>
          <p:nvPr/>
        </p:nvSpPr>
        <p:spPr>
          <a:xfrm>
            <a:off x="1163637" y="2772447"/>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RISK FACTORS</a:t>
            </a:r>
            <a:endParaRPr sz="2000" b="1">
              <a:solidFill>
                <a:schemeClr val="dk1"/>
              </a:solidFill>
              <a:latin typeface="Arial"/>
              <a:ea typeface="Arial"/>
              <a:cs typeface="Arial"/>
              <a:sym typeface="Arial"/>
            </a:endParaRPr>
          </a:p>
        </p:txBody>
      </p:sp>
      <p:sp>
        <p:nvSpPr>
          <p:cNvPr id="593" name="Google Shape;593;p25"/>
          <p:cNvSpPr txBox="1"/>
          <p:nvPr/>
        </p:nvSpPr>
        <p:spPr>
          <a:xfrm>
            <a:off x="1163637" y="4054709"/>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PROTECTIVE FACTORS</a:t>
            </a:r>
            <a:endParaRPr sz="2000" b="1">
              <a:solidFill>
                <a:schemeClr val="dk1"/>
              </a:solidFill>
              <a:latin typeface="Arial"/>
              <a:ea typeface="Arial"/>
              <a:cs typeface="Arial"/>
              <a:sym typeface="Arial"/>
            </a:endParaRPr>
          </a:p>
        </p:txBody>
      </p:sp>
      <p:sp>
        <p:nvSpPr>
          <p:cNvPr id="594" name="Google Shape;594;p25"/>
          <p:cNvSpPr/>
          <p:nvPr/>
        </p:nvSpPr>
        <p:spPr>
          <a:xfrm>
            <a:off x="940280" y="3691097"/>
            <a:ext cx="9973445" cy="142471"/>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595" name="Google Shape;595;p25"/>
          <p:cNvGrpSpPr/>
          <p:nvPr/>
        </p:nvGrpSpPr>
        <p:grpSpPr>
          <a:xfrm>
            <a:off x="9994118" y="33917"/>
            <a:ext cx="2057602" cy="1975956"/>
            <a:chOff x="9994118" y="33917"/>
            <a:chExt cx="2057602" cy="1975956"/>
          </a:xfrm>
        </p:grpSpPr>
        <p:sp>
          <p:nvSpPr>
            <p:cNvPr id="596" name="Google Shape;596;p2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7" name="Google Shape;597;p25"/>
            <p:cNvGrpSpPr/>
            <p:nvPr/>
          </p:nvGrpSpPr>
          <p:grpSpPr>
            <a:xfrm>
              <a:off x="10621771" y="762700"/>
              <a:ext cx="562136" cy="634675"/>
              <a:chOff x="760175" y="830142"/>
              <a:chExt cx="867619" cy="979579"/>
            </a:xfrm>
          </p:grpSpPr>
          <p:sp>
            <p:nvSpPr>
              <p:cNvPr id="598" name="Google Shape;598;p25"/>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83-84</a:t>
                </a:r>
                <a:endParaRPr/>
              </a:p>
            </p:txBody>
          </p:sp>
          <p:sp>
            <p:nvSpPr>
              <p:cNvPr id="599" name="Google Shape;599;p25"/>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00" name="Google Shape;600;p25"/>
            <p:cNvGrpSpPr/>
            <p:nvPr/>
          </p:nvGrpSpPr>
          <p:grpSpPr>
            <a:xfrm>
              <a:off x="11325415" y="762701"/>
              <a:ext cx="182192" cy="634674"/>
              <a:chOff x="2121762" y="2323619"/>
              <a:chExt cx="200378" cy="825210"/>
            </a:xfrm>
          </p:grpSpPr>
          <p:sp>
            <p:nvSpPr>
              <p:cNvPr id="601" name="Google Shape;601;p25"/>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25"/>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07"/>
        <p:cNvGrpSpPr/>
        <p:nvPr/>
      </p:nvGrpSpPr>
      <p:grpSpPr>
        <a:xfrm>
          <a:off x="0" y="0"/>
          <a:ext cx="0" cy="0"/>
          <a:chOff x="0" y="0"/>
          <a:chExt cx="0" cy="0"/>
        </a:xfrm>
      </p:grpSpPr>
      <p:sp>
        <p:nvSpPr>
          <p:cNvPr id="608" name="Google Shape;608;p26"/>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Personal data protection principles</a:t>
            </a:r>
            <a:endParaRPr/>
          </a:p>
        </p:txBody>
      </p:sp>
      <p:sp>
        <p:nvSpPr>
          <p:cNvPr id="615" name="Google Shape;615;p27"/>
          <p:cNvSpPr txBox="1"/>
          <p:nvPr/>
        </p:nvSpPr>
        <p:spPr>
          <a:xfrm>
            <a:off x="1051560" y="2786920"/>
            <a:ext cx="4832263"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A caseworker needs to keep a child’s </a:t>
            </a:r>
            <a:r>
              <a:rPr lang="en-GB" sz="2000" b="1">
                <a:solidFill>
                  <a:schemeClr val="dk1"/>
                </a:solidFill>
                <a:latin typeface="Arial"/>
                <a:ea typeface="Arial"/>
                <a:cs typeface="Arial"/>
                <a:sym typeface="Arial"/>
              </a:rPr>
              <a:t>personal data securely protected</a:t>
            </a:r>
            <a:r>
              <a:rPr lang="en-GB" sz="2000">
                <a:solidFill>
                  <a:schemeClr val="dk1"/>
                </a:solidFill>
                <a:latin typeface="Arial"/>
                <a:ea typeface="Arial"/>
                <a:cs typeface="Arial"/>
                <a:sym typeface="Arial"/>
              </a:rPr>
              <a:t>. Making sure that only people who have consent can have access. A caseworker cannot share any information without the consent of the child, parent or caregiver unless in exceptional circumstances when it is in the best interest of the child to keep the child safe. </a:t>
            </a:r>
            <a:endParaRPr sz="2000">
              <a:solidFill>
                <a:schemeClr val="dk1"/>
              </a:solidFill>
              <a:latin typeface="Arial"/>
              <a:ea typeface="Arial"/>
              <a:cs typeface="Arial"/>
              <a:sym typeface="Arial"/>
            </a:endParaRPr>
          </a:p>
        </p:txBody>
      </p:sp>
      <p:sp>
        <p:nvSpPr>
          <p:cNvPr id="616" name="Google Shape;616;p27"/>
          <p:cNvSpPr/>
          <p:nvPr/>
        </p:nvSpPr>
        <p:spPr>
          <a:xfrm>
            <a:off x="1084377" y="1722684"/>
            <a:ext cx="4799445" cy="747576"/>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715963" marR="0" lvl="0" indent="0" algn="l" rtl="0">
              <a:spcBef>
                <a:spcPts val="0"/>
              </a:spcBef>
              <a:spcAft>
                <a:spcPts val="0"/>
              </a:spcAft>
              <a:buNone/>
            </a:pPr>
            <a:r>
              <a:rPr lang="en-GB" sz="1800" b="1">
                <a:solidFill>
                  <a:schemeClr val="dk1"/>
                </a:solidFill>
                <a:latin typeface="Arial"/>
                <a:ea typeface="Arial"/>
                <a:cs typeface="Arial"/>
                <a:sym typeface="Arial"/>
              </a:rPr>
              <a:t>Confidentiality and security</a:t>
            </a:r>
            <a:endParaRPr/>
          </a:p>
        </p:txBody>
      </p:sp>
      <p:grpSp>
        <p:nvGrpSpPr>
          <p:cNvPr id="617" name="Google Shape;617;p27"/>
          <p:cNvGrpSpPr/>
          <p:nvPr/>
        </p:nvGrpSpPr>
        <p:grpSpPr>
          <a:xfrm>
            <a:off x="610341" y="1573757"/>
            <a:ext cx="882438" cy="922098"/>
            <a:chOff x="7345680" y="2484120"/>
            <a:chExt cx="904240" cy="944880"/>
          </a:xfrm>
        </p:grpSpPr>
        <p:sp>
          <p:nvSpPr>
            <p:cNvPr id="618" name="Google Shape;618;p2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2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0" name="Google Shape;620;p27"/>
          <p:cNvSpPr txBox="1"/>
          <p:nvPr/>
        </p:nvSpPr>
        <p:spPr>
          <a:xfrm>
            <a:off x="6788126" y="2786920"/>
            <a:ext cx="4832263"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A caseworker should minimize the personal information that is gathered, processed and shared. </a:t>
            </a:r>
            <a:r>
              <a:rPr lang="en-GB" sz="2000" u="none">
                <a:solidFill>
                  <a:schemeClr val="dk1"/>
                </a:solidFill>
                <a:latin typeface="Arial"/>
                <a:ea typeface="Arial"/>
                <a:cs typeface="Arial"/>
                <a:sym typeface="Arial"/>
              </a:rPr>
              <a:t>Any sensitive and identifying information collected on children should only be shared on a </a:t>
            </a:r>
            <a:r>
              <a:rPr lang="en-GB" sz="2000" b="1" u="none">
                <a:solidFill>
                  <a:schemeClr val="dk1"/>
                </a:solidFill>
                <a:latin typeface="Arial"/>
                <a:ea typeface="Arial"/>
                <a:cs typeface="Arial"/>
                <a:sym typeface="Arial"/>
              </a:rPr>
              <a:t>need-to-know</a:t>
            </a:r>
            <a:r>
              <a:rPr lang="en-GB" sz="2000" u="none">
                <a:solidFill>
                  <a:schemeClr val="dk1"/>
                </a:solidFill>
                <a:latin typeface="Arial"/>
                <a:ea typeface="Arial"/>
                <a:cs typeface="Arial"/>
                <a:sym typeface="Arial"/>
              </a:rPr>
              <a:t> basis with as few individuals as possible</a:t>
            </a:r>
            <a:endParaRPr sz="2000">
              <a:solidFill>
                <a:schemeClr val="dk1"/>
              </a:solidFill>
              <a:latin typeface="Arial"/>
              <a:ea typeface="Arial"/>
              <a:cs typeface="Arial"/>
              <a:sym typeface="Arial"/>
            </a:endParaRPr>
          </a:p>
        </p:txBody>
      </p:sp>
      <p:sp>
        <p:nvSpPr>
          <p:cNvPr id="621" name="Google Shape;621;p27"/>
          <p:cNvSpPr/>
          <p:nvPr/>
        </p:nvSpPr>
        <p:spPr>
          <a:xfrm>
            <a:off x="6820943" y="1722684"/>
            <a:ext cx="4799445" cy="747576"/>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715963" marR="0" lvl="0" indent="0" algn="l" rtl="0">
              <a:spcBef>
                <a:spcPts val="0"/>
              </a:spcBef>
              <a:spcAft>
                <a:spcPts val="0"/>
              </a:spcAft>
              <a:buNone/>
            </a:pPr>
            <a:r>
              <a:rPr lang="en-GB" sz="1800" b="1">
                <a:solidFill>
                  <a:schemeClr val="dk1"/>
                </a:solidFill>
                <a:latin typeface="Arial"/>
                <a:ea typeface="Arial"/>
                <a:cs typeface="Arial"/>
                <a:sym typeface="Arial"/>
              </a:rPr>
              <a:t>Data minimization </a:t>
            </a:r>
            <a:endParaRPr/>
          </a:p>
        </p:txBody>
      </p:sp>
      <p:grpSp>
        <p:nvGrpSpPr>
          <p:cNvPr id="622" name="Google Shape;622;p27"/>
          <p:cNvGrpSpPr/>
          <p:nvPr/>
        </p:nvGrpSpPr>
        <p:grpSpPr>
          <a:xfrm>
            <a:off x="6346907" y="1573757"/>
            <a:ext cx="882438" cy="922098"/>
            <a:chOff x="7345680" y="2484120"/>
            <a:chExt cx="904240" cy="944880"/>
          </a:xfrm>
        </p:grpSpPr>
        <p:sp>
          <p:nvSpPr>
            <p:cNvPr id="623" name="Google Shape;623;p2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2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8"/>
          <p:cNvSpPr txBox="1">
            <a:spLocks noGrp="1"/>
          </p:cNvSpPr>
          <p:nvPr>
            <p:ph type="title"/>
          </p:nvPr>
        </p:nvSpPr>
        <p:spPr>
          <a:xfrm>
            <a:off x="831272" y="120516"/>
            <a:ext cx="10522527" cy="86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2800"/>
              <a:buFont typeface="Arial"/>
              <a:buNone/>
            </a:pPr>
            <a:r>
              <a:rPr lang="en-GB" sz="2800"/>
              <a:t>Role of the caseworker to respond to MHPSS needs</a:t>
            </a:r>
            <a:endParaRPr sz="2800"/>
          </a:p>
        </p:txBody>
      </p:sp>
      <p:sp>
        <p:nvSpPr>
          <p:cNvPr id="631" name="Google Shape;631;p28"/>
          <p:cNvSpPr txBox="1"/>
          <p:nvPr/>
        </p:nvSpPr>
        <p:spPr>
          <a:xfrm>
            <a:off x="3870325" y="4677821"/>
            <a:ext cx="424815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True or false?</a:t>
            </a:r>
            <a:endParaRPr sz="4000" b="1">
              <a:solidFill>
                <a:schemeClr val="dk1"/>
              </a:solidFill>
              <a:latin typeface="Arial"/>
              <a:ea typeface="Arial"/>
              <a:cs typeface="Arial"/>
              <a:sym typeface="Arial"/>
            </a:endParaRPr>
          </a:p>
        </p:txBody>
      </p:sp>
      <p:grpSp>
        <p:nvGrpSpPr>
          <p:cNvPr id="632" name="Google Shape;632;p28"/>
          <p:cNvGrpSpPr/>
          <p:nvPr/>
        </p:nvGrpSpPr>
        <p:grpSpPr>
          <a:xfrm>
            <a:off x="3646790" y="2283756"/>
            <a:ext cx="1709395" cy="1786222"/>
            <a:chOff x="7345680" y="2484120"/>
            <a:chExt cx="904240" cy="944880"/>
          </a:xfrm>
        </p:grpSpPr>
        <p:sp>
          <p:nvSpPr>
            <p:cNvPr id="633" name="Google Shape;633;p28"/>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28"/>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35" name="Google Shape;635;p28"/>
          <p:cNvGrpSpPr/>
          <p:nvPr/>
        </p:nvGrpSpPr>
        <p:grpSpPr>
          <a:xfrm>
            <a:off x="6870011" y="2290909"/>
            <a:ext cx="1771916" cy="1786222"/>
            <a:chOff x="7082252" y="3731241"/>
            <a:chExt cx="937312" cy="944880"/>
          </a:xfrm>
        </p:grpSpPr>
        <p:sp>
          <p:nvSpPr>
            <p:cNvPr id="636" name="Google Shape;636;p28"/>
            <p:cNvSpPr/>
            <p:nvPr/>
          </p:nvSpPr>
          <p:spPr>
            <a:xfrm>
              <a:off x="7090831" y="3731241"/>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7" name="Google Shape;637;p28"/>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38" name="Google Shape;638;p28"/>
          <p:cNvGrpSpPr/>
          <p:nvPr/>
        </p:nvGrpSpPr>
        <p:grpSpPr>
          <a:xfrm>
            <a:off x="9994118" y="33917"/>
            <a:ext cx="2057602" cy="1975956"/>
            <a:chOff x="9994118" y="33917"/>
            <a:chExt cx="2057602" cy="1975956"/>
          </a:xfrm>
        </p:grpSpPr>
        <p:sp>
          <p:nvSpPr>
            <p:cNvPr id="639" name="Google Shape;639;p2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40" name="Google Shape;640;p28"/>
            <p:cNvGrpSpPr/>
            <p:nvPr/>
          </p:nvGrpSpPr>
          <p:grpSpPr>
            <a:xfrm>
              <a:off x="10621771" y="762700"/>
              <a:ext cx="562136" cy="634675"/>
              <a:chOff x="760175" y="830142"/>
              <a:chExt cx="867619" cy="979579"/>
            </a:xfrm>
          </p:grpSpPr>
          <p:sp>
            <p:nvSpPr>
              <p:cNvPr id="641" name="Google Shape;641;p28"/>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85</a:t>
                </a:r>
                <a:endParaRPr/>
              </a:p>
            </p:txBody>
          </p:sp>
          <p:sp>
            <p:nvSpPr>
              <p:cNvPr id="642" name="Google Shape;642;p28"/>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43" name="Google Shape;643;p28"/>
            <p:cNvGrpSpPr/>
            <p:nvPr/>
          </p:nvGrpSpPr>
          <p:grpSpPr>
            <a:xfrm>
              <a:off x="11325415" y="762701"/>
              <a:ext cx="182192" cy="634674"/>
              <a:chOff x="2121762" y="2323619"/>
              <a:chExt cx="200378" cy="825210"/>
            </a:xfrm>
          </p:grpSpPr>
          <p:sp>
            <p:nvSpPr>
              <p:cNvPr id="644" name="Google Shape;644;p28"/>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28"/>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6257952" y="3870901"/>
            <a:ext cx="4451612" cy="409181"/>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a:off x="6257952" y="4311481"/>
            <a:ext cx="3883575" cy="409181"/>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Module aim</a:t>
            </a:r>
            <a:endParaRPr/>
          </a:p>
        </p:txBody>
      </p:sp>
      <p:sp>
        <p:nvSpPr>
          <p:cNvPr id="117" name="Google Shape;117;p3"/>
          <p:cNvSpPr txBox="1"/>
          <p:nvPr/>
        </p:nvSpPr>
        <p:spPr>
          <a:xfrm>
            <a:off x="6249336" y="1686918"/>
            <a:ext cx="4460228"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Helvetica Neue"/>
              <a:buNone/>
            </a:pPr>
            <a:r>
              <a:rPr lang="en-GB" sz="2800" b="1" i="0" u="none" strike="noStrike" cap="none" dirty="0">
                <a:solidFill>
                  <a:schemeClr val="lt1"/>
                </a:solidFill>
                <a:latin typeface="Helvetica Neue"/>
                <a:ea typeface="Helvetica Neue"/>
                <a:cs typeface="Helvetica Neue"/>
                <a:sym typeface="Helvetica Neue"/>
              </a:rPr>
              <a:t>To strengthen participants understanding on ways to support children </a:t>
            </a:r>
            <a:r>
              <a:rPr lang="en-GB" sz="2800" b="1" dirty="0">
                <a:solidFill>
                  <a:schemeClr val="lt1"/>
                </a:solidFill>
                <a:latin typeface="Helvetica Neue"/>
                <a:ea typeface="Helvetica Neue"/>
                <a:cs typeface="Helvetica Neue"/>
                <a:sym typeface="Helvetica Neue"/>
              </a:rPr>
              <a:t>showing signs of</a:t>
            </a:r>
            <a:r>
              <a:rPr lang="en-GB" sz="2800" b="1" i="0" u="none" strike="noStrike" cap="none" dirty="0">
                <a:solidFill>
                  <a:schemeClr val="lt1"/>
                </a:solidFill>
                <a:latin typeface="Helvetica Neue"/>
                <a:ea typeface="Helvetica Neue"/>
                <a:cs typeface="Helvetica Neue"/>
                <a:sym typeface="Helvetica Neue"/>
              </a:rPr>
              <a:t> depression or risks of suicide and self-harm</a:t>
            </a:r>
            <a:endParaRPr sz="2800" b="1" i="0" u="none" strike="noStrike" cap="none" dirty="0">
              <a:solidFill>
                <a:schemeClr val="lt1"/>
              </a:solidFill>
              <a:latin typeface="Calibri"/>
              <a:ea typeface="Calibri"/>
              <a:cs typeface="Calibri"/>
              <a:sym typeface="Calibri"/>
            </a:endParaRPr>
          </a:p>
        </p:txBody>
      </p:sp>
      <p:grpSp>
        <p:nvGrpSpPr>
          <p:cNvPr id="118" name="Google Shape;118;p3"/>
          <p:cNvGrpSpPr/>
          <p:nvPr/>
        </p:nvGrpSpPr>
        <p:grpSpPr>
          <a:xfrm>
            <a:off x="10061171" y="5026787"/>
            <a:ext cx="1562792" cy="1224878"/>
            <a:chOff x="1030476" y="2741930"/>
            <a:chExt cx="2428669" cy="1903531"/>
          </a:xfrm>
        </p:grpSpPr>
        <p:sp>
          <p:nvSpPr>
            <p:cNvPr id="119" name="Google Shape;119;p3"/>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Key learning points</a:t>
            </a:r>
            <a:endParaRPr/>
          </a:p>
        </p:txBody>
      </p:sp>
      <p:sp>
        <p:nvSpPr>
          <p:cNvPr id="652" name="Google Shape;652;p29"/>
          <p:cNvSpPr txBox="1"/>
          <p:nvPr/>
        </p:nvSpPr>
        <p:spPr>
          <a:xfrm>
            <a:off x="838200" y="3567896"/>
            <a:ext cx="3683326"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There is a link between suicide and mental disorders but it can also happen impulsively after a moment of crisis or after adverse experiences</a:t>
            </a:r>
            <a:endParaRPr sz="2000">
              <a:solidFill>
                <a:schemeClr val="dk1"/>
              </a:solidFill>
              <a:latin typeface="Arial"/>
              <a:ea typeface="Arial"/>
              <a:cs typeface="Arial"/>
              <a:sym typeface="Arial"/>
            </a:endParaRPr>
          </a:p>
        </p:txBody>
      </p:sp>
      <p:sp>
        <p:nvSpPr>
          <p:cNvPr id="653" name="Google Shape;653;p29"/>
          <p:cNvSpPr txBox="1"/>
          <p:nvPr/>
        </p:nvSpPr>
        <p:spPr>
          <a:xfrm>
            <a:off x="5084099" y="3567896"/>
            <a:ext cx="2354508" cy="105637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000">
                <a:solidFill>
                  <a:schemeClr val="dk1"/>
                </a:solidFill>
                <a:latin typeface="Arial"/>
                <a:ea typeface="Arial"/>
                <a:cs typeface="Arial"/>
                <a:sym typeface="Arial"/>
              </a:rPr>
              <a:t>A series of factors can increase the risk of suicide. </a:t>
            </a:r>
            <a:endParaRPr sz="2000">
              <a:solidFill>
                <a:schemeClr val="dk1"/>
              </a:solidFill>
              <a:latin typeface="Arial"/>
              <a:ea typeface="Arial"/>
              <a:cs typeface="Arial"/>
              <a:sym typeface="Arial"/>
            </a:endParaRPr>
          </a:p>
        </p:txBody>
      </p:sp>
      <p:sp>
        <p:nvSpPr>
          <p:cNvPr id="654" name="Google Shape;654;p29"/>
          <p:cNvSpPr txBox="1"/>
          <p:nvPr/>
        </p:nvSpPr>
        <p:spPr>
          <a:xfrm>
            <a:off x="8096155" y="3567896"/>
            <a:ext cx="3032619" cy="13857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000">
                <a:solidFill>
                  <a:schemeClr val="dk1"/>
                </a:solidFill>
                <a:latin typeface="Arial"/>
                <a:ea typeface="Arial"/>
                <a:cs typeface="Arial"/>
                <a:sym typeface="Arial"/>
              </a:rPr>
              <a:t>In the best interest of the child confidentiality can be breaches to protect them from harm</a:t>
            </a:r>
            <a:endParaRPr sz="2000">
              <a:solidFill>
                <a:schemeClr val="dk1"/>
              </a:solidFill>
              <a:latin typeface="Arial"/>
              <a:ea typeface="Arial"/>
              <a:cs typeface="Arial"/>
              <a:sym typeface="Arial"/>
            </a:endParaRPr>
          </a:p>
        </p:txBody>
      </p:sp>
      <p:sp>
        <p:nvSpPr>
          <p:cNvPr id="655" name="Google Shape;655;p29"/>
          <p:cNvSpPr/>
          <p:nvPr/>
        </p:nvSpPr>
        <p:spPr>
          <a:xfrm>
            <a:off x="2166151" y="1949467"/>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6" name="Google Shape;656;p29"/>
          <p:cNvSpPr/>
          <p:nvPr/>
        </p:nvSpPr>
        <p:spPr>
          <a:xfrm>
            <a:off x="5735573" y="1949467"/>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7" name="Google Shape;657;p29"/>
          <p:cNvSpPr/>
          <p:nvPr/>
        </p:nvSpPr>
        <p:spPr>
          <a:xfrm>
            <a:off x="9086685" y="1949467"/>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62"/>
        <p:cNvGrpSpPr/>
        <p:nvPr/>
      </p:nvGrpSpPr>
      <p:grpSpPr>
        <a:xfrm>
          <a:off x="0" y="0"/>
          <a:ext cx="0" cy="0"/>
          <a:chOff x="0" y="0"/>
          <a:chExt cx="0" cy="0"/>
        </a:xfrm>
      </p:grpSpPr>
      <p:sp>
        <p:nvSpPr>
          <p:cNvPr id="663" name="Google Shape;663;p30"/>
          <p:cNvSpPr txBox="1"/>
          <p:nvPr/>
        </p:nvSpPr>
        <p:spPr>
          <a:xfrm>
            <a:off x="8559745" y="2804819"/>
            <a:ext cx="2862562" cy="33663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600">
              <a:solidFill>
                <a:schemeClr val="dk1"/>
              </a:solidFill>
              <a:latin typeface="Arial"/>
              <a:ea typeface="Arial"/>
              <a:cs typeface="Arial"/>
              <a:sym typeface="Arial"/>
            </a:endParaRPr>
          </a:p>
        </p:txBody>
      </p:sp>
      <p:sp>
        <p:nvSpPr>
          <p:cNvPr id="664" name="Google Shape;664;p30"/>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dirty="0">
                <a:solidFill>
                  <a:schemeClr val="lt1"/>
                </a:solidFill>
                <a:latin typeface="Garamond"/>
                <a:ea typeface="Garamond"/>
                <a:cs typeface="Garamond"/>
                <a:sym typeface="Garamond"/>
              </a:rPr>
              <a:t>SESSION 4</a:t>
            </a:r>
            <a:br>
              <a:rPr lang="en-GB" sz="2400" b="1" dirty="0">
                <a:solidFill>
                  <a:schemeClr val="lt1"/>
                </a:solidFill>
                <a:latin typeface="Garamond"/>
                <a:ea typeface="Garamond"/>
                <a:cs typeface="Garamond"/>
                <a:sym typeface="Garamond"/>
              </a:rPr>
            </a:br>
            <a:br>
              <a:rPr lang="en-GB" b="1" dirty="0">
                <a:solidFill>
                  <a:schemeClr val="lt1"/>
                </a:solidFill>
                <a:latin typeface="Garamond"/>
                <a:ea typeface="Garamond"/>
                <a:cs typeface="Garamond"/>
                <a:sym typeface="Garamond"/>
              </a:rPr>
            </a:br>
            <a:r>
              <a:rPr lang="en-GB" sz="5400" b="1" dirty="0">
                <a:solidFill>
                  <a:schemeClr val="lt1"/>
                </a:solidFill>
                <a:latin typeface="Garamond"/>
                <a:ea typeface="Garamond"/>
                <a:cs typeface="Garamond"/>
                <a:sym typeface="Garamond"/>
              </a:rPr>
              <a:t>How can I assess the risk of suicide and which support can I provide?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1"/>
          <p:cNvSpPr txBox="1">
            <a:spLocks noGrp="1"/>
          </p:cNvSpPr>
          <p:nvPr>
            <p:ph type="title"/>
          </p:nvPr>
        </p:nvSpPr>
        <p:spPr>
          <a:xfrm>
            <a:off x="220337" y="131654"/>
            <a:ext cx="11751325"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2800"/>
              <a:buFont typeface="Arial"/>
              <a:buNone/>
            </a:pPr>
            <a:r>
              <a:rPr lang="en-GB" sz="2800"/>
              <a:t>Case management process</a:t>
            </a:r>
            <a:endParaRPr sz="2800"/>
          </a:p>
        </p:txBody>
      </p:sp>
      <p:sp>
        <p:nvSpPr>
          <p:cNvPr id="671" name="Google Shape;671;p31"/>
          <p:cNvSpPr/>
          <p:nvPr/>
        </p:nvSpPr>
        <p:spPr>
          <a:xfrm>
            <a:off x="838200" y="1603482"/>
            <a:ext cx="3249708" cy="1947316"/>
          </a:xfrm>
          <a:prstGeom prst="roundRect">
            <a:avLst>
              <a:gd name="adj" fmla="val 10821"/>
            </a:avLst>
          </a:prstGeom>
          <a:solidFill>
            <a:srgbClr val="D3F1F2"/>
          </a:solidFill>
          <a:ln w="127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Identification and registration</a:t>
            </a:r>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72" name="Google Shape;672;p31"/>
          <p:cNvSpPr/>
          <p:nvPr/>
        </p:nvSpPr>
        <p:spPr>
          <a:xfrm>
            <a:off x="450376" y="1397374"/>
            <a:ext cx="557717" cy="55771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1</a:t>
            </a:r>
            <a:endParaRPr/>
          </a:p>
        </p:txBody>
      </p:sp>
      <p:sp>
        <p:nvSpPr>
          <p:cNvPr id="673" name="Google Shape;673;p31"/>
          <p:cNvSpPr/>
          <p:nvPr/>
        </p:nvSpPr>
        <p:spPr>
          <a:xfrm>
            <a:off x="4740457" y="1603482"/>
            <a:ext cx="3249708" cy="1947316"/>
          </a:xfrm>
          <a:prstGeom prst="roundRect">
            <a:avLst>
              <a:gd name="adj" fmla="val 10821"/>
            </a:avLst>
          </a:prstGeom>
          <a:solidFill>
            <a:srgbClr val="D3F1F2"/>
          </a:solidFill>
          <a:ln w="127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Assessment</a:t>
            </a:r>
            <a:endParaRPr/>
          </a:p>
        </p:txBody>
      </p:sp>
      <p:sp>
        <p:nvSpPr>
          <p:cNvPr id="674" name="Google Shape;674;p31"/>
          <p:cNvSpPr/>
          <p:nvPr/>
        </p:nvSpPr>
        <p:spPr>
          <a:xfrm>
            <a:off x="4352633" y="1397374"/>
            <a:ext cx="557717" cy="55771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a:t>
            </a:r>
            <a:endParaRPr/>
          </a:p>
        </p:txBody>
      </p:sp>
      <p:sp>
        <p:nvSpPr>
          <p:cNvPr id="675" name="Google Shape;675;p31"/>
          <p:cNvSpPr/>
          <p:nvPr/>
        </p:nvSpPr>
        <p:spPr>
          <a:xfrm>
            <a:off x="8501188" y="1603482"/>
            <a:ext cx="3249708" cy="1947316"/>
          </a:xfrm>
          <a:prstGeom prst="roundRect">
            <a:avLst>
              <a:gd name="adj" fmla="val 10821"/>
            </a:avLst>
          </a:prstGeom>
          <a:solidFill>
            <a:srgbClr val="D3F1F2"/>
          </a:solidFill>
          <a:ln w="127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Case planning</a:t>
            </a:r>
            <a:endParaRPr/>
          </a:p>
        </p:txBody>
      </p:sp>
      <p:sp>
        <p:nvSpPr>
          <p:cNvPr id="676" name="Google Shape;676;p31"/>
          <p:cNvSpPr/>
          <p:nvPr/>
        </p:nvSpPr>
        <p:spPr>
          <a:xfrm>
            <a:off x="8113364" y="1397374"/>
            <a:ext cx="557717" cy="55771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a:t>
            </a:r>
            <a:endParaRPr/>
          </a:p>
        </p:txBody>
      </p:sp>
      <p:sp>
        <p:nvSpPr>
          <p:cNvPr id="677" name="Google Shape;677;p31"/>
          <p:cNvSpPr/>
          <p:nvPr/>
        </p:nvSpPr>
        <p:spPr>
          <a:xfrm>
            <a:off x="838200" y="3896005"/>
            <a:ext cx="3249708" cy="2133121"/>
          </a:xfrm>
          <a:prstGeom prst="roundRect">
            <a:avLst>
              <a:gd name="adj" fmla="val 10821"/>
            </a:avLst>
          </a:prstGeom>
          <a:solidFill>
            <a:srgbClr val="D3F1F2"/>
          </a:solidFill>
          <a:ln w="127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Close case</a:t>
            </a:r>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p:txBody>
      </p:sp>
      <p:sp>
        <p:nvSpPr>
          <p:cNvPr id="678" name="Google Shape;678;p31"/>
          <p:cNvSpPr/>
          <p:nvPr/>
        </p:nvSpPr>
        <p:spPr>
          <a:xfrm>
            <a:off x="450376" y="3689898"/>
            <a:ext cx="557717" cy="55771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6</a:t>
            </a:r>
            <a:endParaRPr/>
          </a:p>
        </p:txBody>
      </p:sp>
      <p:sp>
        <p:nvSpPr>
          <p:cNvPr id="679" name="Google Shape;679;p31"/>
          <p:cNvSpPr/>
          <p:nvPr/>
        </p:nvSpPr>
        <p:spPr>
          <a:xfrm>
            <a:off x="4740457" y="3896005"/>
            <a:ext cx="3249708" cy="2133121"/>
          </a:xfrm>
          <a:prstGeom prst="roundRect">
            <a:avLst>
              <a:gd name="adj" fmla="val 10821"/>
            </a:avLst>
          </a:prstGeom>
          <a:solidFill>
            <a:srgbClr val="D3F1F2"/>
          </a:solidFill>
          <a:ln w="127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Follow-up and review</a:t>
            </a:r>
            <a:endParaRPr/>
          </a:p>
        </p:txBody>
      </p:sp>
      <p:sp>
        <p:nvSpPr>
          <p:cNvPr id="680" name="Google Shape;680;p31"/>
          <p:cNvSpPr/>
          <p:nvPr/>
        </p:nvSpPr>
        <p:spPr>
          <a:xfrm>
            <a:off x="4352633" y="3689898"/>
            <a:ext cx="557717" cy="55771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5</a:t>
            </a:r>
            <a:endParaRPr/>
          </a:p>
        </p:txBody>
      </p:sp>
      <p:sp>
        <p:nvSpPr>
          <p:cNvPr id="681" name="Google Shape;681;p31"/>
          <p:cNvSpPr/>
          <p:nvPr/>
        </p:nvSpPr>
        <p:spPr>
          <a:xfrm>
            <a:off x="8501188" y="3896005"/>
            <a:ext cx="3249708" cy="2133121"/>
          </a:xfrm>
          <a:prstGeom prst="roundRect">
            <a:avLst>
              <a:gd name="adj" fmla="val 10821"/>
            </a:avLst>
          </a:prstGeom>
          <a:solidFill>
            <a:srgbClr val="D3F1F2"/>
          </a:solidFill>
          <a:ln w="127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Implementation</a:t>
            </a:r>
            <a:endParaRPr/>
          </a:p>
        </p:txBody>
      </p:sp>
      <p:sp>
        <p:nvSpPr>
          <p:cNvPr id="682" name="Google Shape;682;p31"/>
          <p:cNvSpPr/>
          <p:nvPr/>
        </p:nvSpPr>
        <p:spPr>
          <a:xfrm>
            <a:off x="8113364" y="3689898"/>
            <a:ext cx="557717" cy="55771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a:t>
            </a:r>
            <a:endParaRPr/>
          </a:p>
        </p:txBody>
      </p:sp>
      <p:cxnSp>
        <p:nvCxnSpPr>
          <p:cNvPr id="683" name="Google Shape;683;p31"/>
          <p:cNvCxnSpPr>
            <a:stCxn id="671" idx="3"/>
            <a:endCxn id="673" idx="1"/>
          </p:cNvCxnSpPr>
          <p:nvPr/>
        </p:nvCxnSpPr>
        <p:spPr>
          <a:xfrm>
            <a:off x="4087908" y="2577140"/>
            <a:ext cx="652500" cy="0"/>
          </a:xfrm>
          <a:prstGeom prst="straightConnector1">
            <a:avLst/>
          </a:prstGeom>
          <a:noFill/>
          <a:ln w="38100" cap="flat" cmpd="sng">
            <a:solidFill>
              <a:schemeClr val="accent5"/>
            </a:solidFill>
            <a:prstDash val="solid"/>
            <a:miter lim="800000"/>
            <a:headEnd type="none" w="sm" len="sm"/>
            <a:tailEnd type="triangle" w="med" len="med"/>
          </a:ln>
        </p:spPr>
      </p:cxnSp>
      <p:cxnSp>
        <p:nvCxnSpPr>
          <p:cNvPr id="684" name="Google Shape;684;p31"/>
          <p:cNvCxnSpPr>
            <a:stCxn id="673" idx="3"/>
            <a:endCxn id="675" idx="1"/>
          </p:cNvCxnSpPr>
          <p:nvPr/>
        </p:nvCxnSpPr>
        <p:spPr>
          <a:xfrm>
            <a:off x="7990165" y="2577140"/>
            <a:ext cx="510900" cy="0"/>
          </a:xfrm>
          <a:prstGeom prst="straightConnector1">
            <a:avLst/>
          </a:prstGeom>
          <a:noFill/>
          <a:ln w="38100" cap="flat" cmpd="sng">
            <a:solidFill>
              <a:schemeClr val="accent5"/>
            </a:solidFill>
            <a:prstDash val="solid"/>
            <a:miter lim="800000"/>
            <a:headEnd type="none" w="sm" len="sm"/>
            <a:tailEnd type="triangle" w="med" len="med"/>
          </a:ln>
        </p:spPr>
      </p:cxnSp>
      <p:cxnSp>
        <p:nvCxnSpPr>
          <p:cNvPr id="685" name="Google Shape;685;p31"/>
          <p:cNvCxnSpPr>
            <a:stCxn id="675" idx="2"/>
            <a:endCxn id="681" idx="0"/>
          </p:cNvCxnSpPr>
          <p:nvPr/>
        </p:nvCxnSpPr>
        <p:spPr>
          <a:xfrm>
            <a:off x="10126042" y="3550798"/>
            <a:ext cx="0" cy="345300"/>
          </a:xfrm>
          <a:prstGeom prst="straightConnector1">
            <a:avLst/>
          </a:prstGeom>
          <a:noFill/>
          <a:ln w="38100" cap="flat" cmpd="sng">
            <a:solidFill>
              <a:schemeClr val="accent5"/>
            </a:solidFill>
            <a:prstDash val="solid"/>
            <a:miter lim="800000"/>
            <a:headEnd type="none" w="sm" len="sm"/>
            <a:tailEnd type="triangle" w="med" len="med"/>
          </a:ln>
        </p:spPr>
      </p:cxnSp>
      <p:cxnSp>
        <p:nvCxnSpPr>
          <p:cNvPr id="686" name="Google Shape;686;p31"/>
          <p:cNvCxnSpPr>
            <a:stCxn id="681" idx="1"/>
            <a:endCxn id="679" idx="3"/>
          </p:cNvCxnSpPr>
          <p:nvPr/>
        </p:nvCxnSpPr>
        <p:spPr>
          <a:xfrm rot="10800000">
            <a:off x="7990288" y="4962566"/>
            <a:ext cx="510900" cy="0"/>
          </a:xfrm>
          <a:prstGeom prst="straightConnector1">
            <a:avLst/>
          </a:prstGeom>
          <a:noFill/>
          <a:ln w="38100" cap="flat" cmpd="sng">
            <a:solidFill>
              <a:schemeClr val="accent5"/>
            </a:solidFill>
            <a:prstDash val="solid"/>
            <a:miter lim="800000"/>
            <a:headEnd type="none" w="sm" len="sm"/>
            <a:tailEnd type="triangle" w="med" len="med"/>
          </a:ln>
        </p:spPr>
      </p:cxnSp>
      <p:cxnSp>
        <p:nvCxnSpPr>
          <p:cNvPr id="687" name="Google Shape;687;p31"/>
          <p:cNvCxnSpPr>
            <a:stCxn id="679" idx="1"/>
            <a:endCxn id="677" idx="3"/>
          </p:cNvCxnSpPr>
          <p:nvPr/>
        </p:nvCxnSpPr>
        <p:spPr>
          <a:xfrm rot="10800000">
            <a:off x="4087957" y="4962566"/>
            <a:ext cx="652500" cy="0"/>
          </a:xfrm>
          <a:prstGeom prst="straightConnector1">
            <a:avLst/>
          </a:prstGeom>
          <a:noFill/>
          <a:ln w="38100" cap="flat" cmpd="sng">
            <a:solidFill>
              <a:schemeClr val="accent5"/>
            </a:solidFill>
            <a:prstDash val="solid"/>
            <a:miter lim="800000"/>
            <a:headEnd type="none" w="sm" len="sm"/>
            <a:tailEnd type="triangle" w="med" len="med"/>
          </a:ln>
        </p:spPr>
      </p:cxnSp>
      <p:cxnSp>
        <p:nvCxnSpPr>
          <p:cNvPr id="688" name="Google Shape;688;p31"/>
          <p:cNvCxnSpPr>
            <a:stCxn id="679" idx="0"/>
            <a:endCxn id="673" idx="2"/>
          </p:cNvCxnSpPr>
          <p:nvPr/>
        </p:nvCxnSpPr>
        <p:spPr>
          <a:xfrm rot="10800000">
            <a:off x="6365311" y="3550705"/>
            <a:ext cx="0" cy="345300"/>
          </a:xfrm>
          <a:prstGeom prst="straightConnector1">
            <a:avLst/>
          </a:prstGeom>
          <a:noFill/>
          <a:ln w="38100" cap="flat" cmpd="sng">
            <a:solidFill>
              <a:schemeClr val="accent5"/>
            </a:solidFill>
            <a:prstDash val="dot"/>
            <a:miter lim="800000"/>
            <a:headEnd type="none" w="sm" len="sm"/>
            <a:tailEnd type="triangle" w="med" len="med"/>
          </a:ln>
        </p:spPr>
      </p:cxnSp>
      <p:cxnSp>
        <p:nvCxnSpPr>
          <p:cNvPr id="689" name="Google Shape;689;p31"/>
          <p:cNvCxnSpPr>
            <a:stCxn id="679" idx="0"/>
          </p:cNvCxnSpPr>
          <p:nvPr/>
        </p:nvCxnSpPr>
        <p:spPr>
          <a:xfrm rot="10800000" flipH="1">
            <a:off x="6365311" y="3428905"/>
            <a:ext cx="2136000" cy="467100"/>
          </a:xfrm>
          <a:prstGeom prst="straightConnector1">
            <a:avLst/>
          </a:prstGeom>
          <a:noFill/>
          <a:ln w="38100" cap="flat" cmpd="sng">
            <a:solidFill>
              <a:schemeClr val="accent5"/>
            </a:solidFill>
            <a:prstDash val="dot"/>
            <a:miter lim="800000"/>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3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Discussing suicidal feelings and ideas</a:t>
            </a:r>
            <a:endParaRPr/>
          </a:p>
        </p:txBody>
      </p:sp>
      <p:sp>
        <p:nvSpPr>
          <p:cNvPr id="696" name="Google Shape;696;p32"/>
          <p:cNvSpPr/>
          <p:nvPr/>
        </p:nvSpPr>
        <p:spPr>
          <a:xfrm>
            <a:off x="5670576" y="1437147"/>
            <a:ext cx="4842369" cy="456329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4000" b="1" i="0" u="none" strike="noStrike" cap="none">
                <a:solidFill>
                  <a:schemeClr val="dk1"/>
                </a:solidFill>
                <a:latin typeface="Helvetica Neue"/>
                <a:ea typeface="Helvetica Neue"/>
                <a:cs typeface="Helvetica Neue"/>
                <a:sym typeface="Helvetica Neue"/>
              </a:rPr>
              <a:t>Why is it important to talk with children about suicidal feelings?</a:t>
            </a:r>
            <a:r>
              <a:rPr lang="en-GB" sz="3600" b="1" i="0" u="none" strike="noStrike" cap="none">
                <a:solidFill>
                  <a:schemeClr val="dk1"/>
                </a:solidFill>
                <a:latin typeface="Helvetica Neue"/>
                <a:ea typeface="Helvetica Neue"/>
                <a:cs typeface="Helvetica Neue"/>
                <a:sym typeface="Helvetica Neue"/>
              </a:rPr>
              <a:t> </a:t>
            </a:r>
            <a:endParaRPr/>
          </a:p>
        </p:txBody>
      </p:sp>
      <p:grpSp>
        <p:nvGrpSpPr>
          <p:cNvPr id="697" name="Google Shape;697;p32"/>
          <p:cNvGrpSpPr/>
          <p:nvPr/>
        </p:nvGrpSpPr>
        <p:grpSpPr>
          <a:xfrm>
            <a:off x="1542967" y="2241988"/>
            <a:ext cx="3415887" cy="2678824"/>
            <a:chOff x="1117683" y="2194390"/>
            <a:chExt cx="3415887" cy="2678824"/>
          </a:xfrm>
        </p:grpSpPr>
        <p:sp>
          <p:nvSpPr>
            <p:cNvPr id="698" name="Google Shape;698;p32"/>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32"/>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0" name="Google Shape;700;p32"/>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3"/>
          <p:cNvSpPr/>
          <p:nvPr/>
        </p:nvSpPr>
        <p:spPr>
          <a:xfrm>
            <a:off x="4539793" y="2065056"/>
            <a:ext cx="3442626" cy="344262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What to listen for?</a:t>
            </a:r>
            <a:endParaRPr/>
          </a:p>
        </p:txBody>
      </p:sp>
      <p:sp>
        <p:nvSpPr>
          <p:cNvPr id="708" name="Google Shape;708;p33"/>
          <p:cNvSpPr/>
          <p:nvPr/>
        </p:nvSpPr>
        <p:spPr>
          <a:xfrm>
            <a:off x="8296505" y="1516067"/>
            <a:ext cx="3057293" cy="1037063"/>
          </a:xfrm>
          <a:prstGeom prst="wedgeRoundRectCallout">
            <a:avLst>
              <a:gd name="adj1" fmla="val 42597"/>
              <a:gd name="adj2" fmla="val -68922"/>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 just want to disappear</a:t>
            </a:r>
            <a:endParaRPr sz="2000">
              <a:solidFill>
                <a:schemeClr val="dk1"/>
              </a:solidFill>
              <a:latin typeface="Arial"/>
              <a:ea typeface="Arial"/>
              <a:cs typeface="Arial"/>
              <a:sym typeface="Arial"/>
            </a:endParaRPr>
          </a:p>
        </p:txBody>
      </p:sp>
      <p:sp>
        <p:nvSpPr>
          <p:cNvPr id="709" name="Google Shape;709;p33"/>
          <p:cNvSpPr/>
          <p:nvPr/>
        </p:nvSpPr>
        <p:spPr>
          <a:xfrm>
            <a:off x="4724397" y="1516066"/>
            <a:ext cx="3057293" cy="1037063"/>
          </a:xfrm>
          <a:prstGeom prst="wedgeRoundRectCallout">
            <a:avLst>
              <a:gd name="adj1" fmla="val 20217"/>
              <a:gd name="adj2" fmla="val -69997"/>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Taking this makes me feel numb and dead</a:t>
            </a:r>
            <a:endParaRPr/>
          </a:p>
        </p:txBody>
      </p:sp>
      <p:sp>
        <p:nvSpPr>
          <p:cNvPr id="710" name="Google Shape;710;p33"/>
          <p:cNvSpPr/>
          <p:nvPr/>
        </p:nvSpPr>
        <p:spPr>
          <a:xfrm>
            <a:off x="1152289" y="1516065"/>
            <a:ext cx="3057293" cy="1037063"/>
          </a:xfrm>
          <a:prstGeom prst="wedgeRoundRectCallout">
            <a:avLst>
              <a:gd name="adj1" fmla="val -29641"/>
              <a:gd name="adj2" fmla="val -63724"/>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 want to sleep and never wake up</a:t>
            </a:r>
            <a:endParaRPr sz="2000">
              <a:solidFill>
                <a:schemeClr val="dk1"/>
              </a:solidFill>
              <a:latin typeface="Arial"/>
              <a:ea typeface="Arial"/>
              <a:cs typeface="Arial"/>
              <a:sym typeface="Arial"/>
            </a:endParaRPr>
          </a:p>
        </p:txBody>
      </p:sp>
      <p:sp>
        <p:nvSpPr>
          <p:cNvPr id="711" name="Google Shape;711;p33"/>
          <p:cNvSpPr/>
          <p:nvPr/>
        </p:nvSpPr>
        <p:spPr>
          <a:xfrm>
            <a:off x="1152290" y="3137981"/>
            <a:ext cx="3057293" cy="1037063"/>
          </a:xfrm>
          <a:prstGeom prst="wedgeRoundRectCallout">
            <a:avLst>
              <a:gd name="adj1" fmla="val -57332"/>
              <a:gd name="adj2" fmla="val 4346"/>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No one cares what I do</a:t>
            </a:r>
            <a:endParaRPr/>
          </a:p>
        </p:txBody>
      </p:sp>
      <p:sp>
        <p:nvSpPr>
          <p:cNvPr id="712" name="Google Shape;712;p33"/>
          <p:cNvSpPr/>
          <p:nvPr/>
        </p:nvSpPr>
        <p:spPr>
          <a:xfrm>
            <a:off x="8296504" y="3137980"/>
            <a:ext cx="3057293" cy="1037063"/>
          </a:xfrm>
          <a:prstGeom prst="wedgeRoundRectCallout">
            <a:avLst>
              <a:gd name="adj1" fmla="val 58382"/>
              <a:gd name="adj2" fmla="val -7780"/>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 have a plan to get revenge</a:t>
            </a:r>
            <a:endParaRPr sz="2000">
              <a:solidFill>
                <a:schemeClr val="dk1"/>
              </a:solidFill>
              <a:latin typeface="Arial"/>
              <a:ea typeface="Arial"/>
              <a:cs typeface="Arial"/>
              <a:sym typeface="Arial"/>
            </a:endParaRPr>
          </a:p>
        </p:txBody>
      </p:sp>
      <p:sp>
        <p:nvSpPr>
          <p:cNvPr id="713" name="Google Shape;713;p33"/>
          <p:cNvSpPr/>
          <p:nvPr/>
        </p:nvSpPr>
        <p:spPr>
          <a:xfrm>
            <a:off x="4724396" y="4759901"/>
            <a:ext cx="3057293" cy="1037063"/>
          </a:xfrm>
          <a:prstGeom prst="wedgeRoundRectCallout">
            <a:avLst>
              <a:gd name="adj1" fmla="val 16387"/>
              <a:gd name="adj2" fmla="val 75164"/>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 have already tried to kill myself</a:t>
            </a:r>
            <a:endParaRPr sz="2000">
              <a:solidFill>
                <a:schemeClr val="dk1"/>
              </a:solidFill>
              <a:latin typeface="Arial"/>
              <a:ea typeface="Arial"/>
              <a:cs typeface="Arial"/>
              <a:sym typeface="Arial"/>
            </a:endParaRPr>
          </a:p>
        </p:txBody>
      </p:sp>
      <p:sp>
        <p:nvSpPr>
          <p:cNvPr id="714" name="Google Shape;714;p33"/>
          <p:cNvSpPr/>
          <p:nvPr/>
        </p:nvSpPr>
        <p:spPr>
          <a:xfrm>
            <a:off x="8296503" y="4759898"/>
            <a:ext cx="3057293" cy="1037063"/>
          </a:xfrm>
          <a:prstGeom prst="wedgeRoundRectCallout">
            <a:avLst>
              <a:gd name="adj1" fmla="val 41149"/>
              <a:gd name="adj2" fmla="val 75941"/>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It will be better if I am gone</a:t>
            </a:r>
            <a:endParaRPr sz="2000">
              <a:solidFill>
                <a:schemeClr val="dk1"/>
              </a:solidFill>
              <a:latin typeface="Arial"/>
              <a:ea typeface="Arial"/>
              <a:cs typeface="Arial"/>
              <a:sym typeface="Arial"/>
            </a:endParaRPr>
          </a:p>
        </p:txBody>
      </p:sp>
      <p:sp>
        <p:nvSpPr>
          <p:cNvPr id="715" name="Google Shape;715;p33"/>
          <p:cNvSpPr/>
          <p:nvPr/>
        </p:nvSpPr>
        <p:spPr>
          <a:xfrm>
            <a:off x="1152289" y="4759901"/>
            <a:ext cx="3057293" cy="1037063"/>
          </a:xfrm>
          <a:prstGeom prst="wedgeRoundRectCallout">
            <a:avLst>
              <a:gd name="adj1" fmla="val -58111"/>
              <a:gd name="adj2" fmla="val 22656"/>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 can’t live through this</a:t>
            </a:r>
            <a:endParaRPr sz="2000">
              <a:solidFill>
                <a:schemeClr val="dk1"/>
              </a:solidFill>
              <a:latin typeface="Arial"/>
              <a:ea typeface="Arial"/>
              <a:cs typeface="Arial"/>
              <a:sym typeface="Arial"/>
            </a:endParaRPr>
          </a:p>
        </p:txBody>
      </p:sp>
      <p:pic>
        <p:nvPicPr>
          <p:cNvPr id="716" name="Google Shape;716;p33" descr="Ear outline"/>
          <p:cNvPicPr preferRelativeResize="0"/>
          <p:nvPr/>
        </p:nvPicPr>
        <p:blipFill rotWithShape="1">
          <a:blip r:embed="rId3">
            <a:alphaModFix/>
          </a:blip>
          <a:srcRect/>
          <a:stretch/>
        </p:blipFill>
        <p:spPr>
          <a:xfrm>
            <a:off x="5253027" y="2778290"/>
            <a:ext cx="2016158" cy="20161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4"/>
          <p:cNvSpPr/>
          <p:nvPr/>
        </p:nvSpPr>
        <p:spPr>
          <a:xfrm>
            <a:off x="4531731" y="2065056"/>
            <a:ext cx="3442626" cy="344262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What to look for?</a:t>
            </a:r>
            <a:endParaRPr/>
          </a:p>
        </p:txBody>
      </p:sp>
      <p:sp>
        <p:nvSpPr>
          <p:cNvPr id="724" name="Google Shape;724;p34"/>
          <p:cNvSpPr/>
          <p:nvPr/>
        </p:nvSpPr>
        <p:spPr>
          <a:xfrm>
            <a:off x="8288445" y="1423926"/>
            <a:ext cx="3057293" cy="1037063"/>
          </a:xfrm>
          <a:prstGeom prst="wedgeRoundRectCallout">
            <a:avLst>
              <a:gd name="adj1" fmla="val -35082"/>
              <a:gd name="adj2" fmla="val 79256"/>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Have rapid mood changes</a:t>
            </a:r>
            <a:endParaRPr sz="2000">
              <a:solidFill>
                <a:schemeClr val="dk1"/>
              </a:solidFill>
              <a:latin typeface="Arial"/>
              <a:ea typeface="Arial"/>
              <a:cs typeface="Arial"/>
              <a:sym typeface="Arial"/>
            </a:endParaRPr>
          </a:p>
        </p:txBody>
      </p:sp>
      <p:sp>
        <p:nvSpPr>
          <p:cNvPr id="725" name="Google Shape;725;p34"/>
          <p:cNvSpPr/>
          <p:nvPr/>
        </p:nvSpPr>
        <p:spPr>
          <a:xfrm>
            <a:off x="4724399" y="1423925"/>
            <a:ext cx="3057293" cy="1037063"/>
          </a:xfrm>
          <a:prstGeom prst="wedgeRoundRectCallout">
            <a:avLst>
              <a:gd name="adj1" fmla="val -11354"/>
              <a:gd name="adj2" fmla="val 74507"/>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Appear withdrawn or more quiet than usual</a:t>
            </a:r>
            <a:endParaRPr sz="2000">
              <a:solidFill>
                <a:schemeClr val="dk1"/>
              </a:solidFill>
              <a:latin typeface="Arial"/>
              <a:ea typeface="Arial"/>
              <a:cs typeface="Arial"/>
              <a:sym typeface="Arial"/>
            </a:endParaRPr>
          </a:p>
        </p:txBody>
      </p:sp>
      <p:sp>
        <p:nvSpPr>
          <p:cNvPr id="726" name="Google Shape;726;p34"/>
          <p:cNvSpPr/>
          <p:nvPr/>
        </p:nvSpPr>
        <p:spPr>
          <a:xfrm>
            <a:off x="971701" y="1423924"/>
            <a:ext cx="3229821" cy="1037063"/>
          </a:xfrm>
          <a:prstGeom prst="wedgeRoundRectCallout">
            <a:avLst>
              <a:gd name="adj1" fmla="val 36823"/>
              <a:gd name="adj2" fmla="val 80780"/>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Exhibit unexplained cuts, scratches or bruises</a:t>
            </a:r>
            <a:endParaRPr/>
          </a:p>
        </p:txBody>
      </p:sp>
      <p:sp>
        <p:nvSpPr>
          <p:cNvPr id="727" name="Google Shape;727;p34"/>
          <p:cNvSpPr/>
          <p:nvPr/>
        </p:nvSpPr>
        <p:spPr>
          <a:xfrm>
            <a:off x="971700" y="3172329"/>
            <a:ext cx="3229821" cy="1037063"/>
          </a:xfrm>
          <a:prstGeom prst="wedgeRoundRectCallout">
            <a:avLst>
              <a:gd name="adj1" fmla="val 62719"/>
              <a:gd name="adj2" fmla="val 22715"/>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Get angry or upset easily</a:t>
            </a:r>
            <a:endParaRPr sz="2000">
              <a:solidFill>
                <a:schemeClr val="dk1"/>
              </a:solidFill>
              <a:latin typeface="Arial"/>
              <a:ea typeface="Arial"/>
              <a:cs typeface="Arial"/>
              <a:sym typeface="Arial"/>
            </a:endParaRPr>
          </a:p>
        </p:txBody>
      </p:sp>
      <p:sp>
        <p:nvSpPr>
          <p:cNvPr id="728" name="Google Shape;728;p34"/>
          <p:cNvSpPr/>
          <p:nvPr/>
        </p:nvSpPr>
        <p:spPr>
          <a:xfrm>
            <a:off x="8296506" y="3172328"/>
            <a:ext cx="3057293" cy="1037063"/>
          </a:xfrm>
          <a:prstGeom prst="wedgeRoundRectCallout">
            <a:avLst>
              <a:gd name="adj1" fmla="val -64576"/>
              <a:gd name="adj2" fmla="val 13038"/>
              <a:gd name="adj3"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Loss of consciousness </a:t>
            </a:r>
            <a:endParaRPr sz="2000">
              <a:solidFill>
                <a:schemeClr val="dk1"/>
              </a:solidFill>
              <a:latin typeface="Arial"/>
              <a:ea typeface="Arial"/>
              <a:cs typeface="Arial"/>
              <a:sym typeface="Arial"/>
            </a:endParaRPr>
          </a:p>
        </p:txBody>
      </p:sp>
      <p:sp>
        <p:nvSpPr>
          <p:cNvPr id="729" name="Google Shape;729;p34"/>
          <p:cNvSpPr/>
          <p:nvPr/>
        </p:nvSpPr>
        <p:spPr>
          <a:xfrm>
            <a:off x="4716336" y="4798625"/>
            <a:ext cx="3057293" cy="1037063"/>
          </a:xfrm>
          <a:prstGeom prst="wedgeRoundRectCallout">
            <a:avLst>
              <a:gd name="adj1" fmla="val 10571"/>
              <a:gd name="adj2" fmla="val -76688"/>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Stop participating in regular activities</a:t>
            </a:r>
            <a:endParaRPr/>
          </a:p>
        </p:txBody>
      </p:sp>
      <p:sp>
        <p:nvSpPr>
          <p:cNvPr id="730" name="Google Shape;730;p34"/>
          <p:cNvSpPr/>
          <p:nvPr/>
        </p:nvSpPr>
        <p:spPr>
          <a:xfrm>
            <a:off x="8288443" y="4798622"/>
            <a:ext cx="3057293" cy="1037063"/>
          </a:xfrm>
          <a:prstGeom prst="wedgeRoundRectCallout">
            <a:avLst>
              <a:gd name="adj1" fmla="val -33208"/>
              <a:gd name="adj2" fmla="val -78360"/>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Loss of body control and functions</a:t>
            </a:r>
            <a:endParaRPr/>
          </a:p>
        </p:txBody>
      </p:sp>
      <p:sp>
        <p:nvSpPr>
          <p:cNvPr id="731" name="Google Shape;731;p34"/>
          <p:cNvSpPr/>
          <p:nvPr/>
        </p:nvSpPr>
        <p:spPr>
          <a:xfrm>
            <a:off x="971699" y="4798625"/>
            <a:ext cx="3229821" cy="1037063"/>
          </a:xfrm>
          <a:prstGeom prst="wedgeRoundRectCallout">
            <a:avLst>
              <a:gd name="adj1" fmla="val 32446"/>
              <a:gd name="adj2" fmla="val -75313"/>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Changes in appetite, physical appearance, sleep patterns</a:t>
            </a:r>
            <a:endParaRPr sz="2000">
              <a:solidFill>
                <a:schemeClr val="dk1"/>
              </a:solidFill>
              <a:latin typeface="Arial"/>
              <a:ea typeface="Arial"/>
              <a:cs typeface="Arial"/>
              <a:sym typeface="Arial"/>
            </a:endParaRPr>
          </a:p>
        </p:txBody>
      </p:sp>
      <p:pic>
        <p:nvPicPr>
          <p:cNvPr id="732" name="Google Shape;732;p34" descr="Eyes outline"/>
          <p:cNvPicPr preferRelativeResize="0"/>
          <p:nvPr/>
        </p:nvPicPr>
        <p:blipFill rotWithShape="1">
          <a:blip r:embed="rId3">
            <a:alphaModFix/>
          </a:blip>
          <a:srcRect/>
          <a:stretch/>
        </p:blipFill>
        <p:spPr>
          <a:xfrm>
            <a:off x="5207983" y="2584746"/>
            <a:ext cx="2090121" cy="209012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5"/>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2800"/>
              <a:buFont typeface="Arial"/>
              <a:buNone/>
            </a:pPr>
            <a:r>
              <a:rPr lang="en-GB" sz="2800" dirty="0">
                <a:highlight>
                  <a:srgbClr val="FFFF00"/>
                </a:highlight>
              </a:rPr>
              <a:t>Steps to take immediately if the child is at risk of suicide or self-harm</a:t>
            </a:r>
            <a:endParaRPr sz="2800" dirty="0">
              <a:highlight>
                <a:srgbClr val="FFFF00"/>
              </a:highlight>
            </a:endParaRPr>
          </a:p>
        </p:txBody>
      </p:sp>
      <p:sp>
        <p:nvSpPr>
          <p:cNvPr id="739" name="Google Shape;739;p35"/>
          <p:cNvSpPr txBox="1"/>
          <p:nvPr/>
        </p:nvSpPr>
        <p:spPr>
          <a:xfrm>
            <a:off x="1277003" y="1425470"/>
            <a:ext cx="7150714" cy="10129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chemeClr val="dk1"/>
                </a:solidFill>
                <a:latin typeface="Arial"/>
                <a:ea typeface="Arial"/>
                <a:cs typeface="Arial"/>
                <a:sym typeface="Arial"/>
              </a:rPr>
              <a:t>Stay calm and contact your supervisor (and/or referral)</a:t>
            </a:r>
            <a:endParaRPr/>
          </a:p>
          <a:p>
            <a:pPr marL="0" marR="0" lvl="0" indent="0" algn="l" rtl="0">
              <a:lnSpc>
                <a:spcPct val="100000"/>
              </a:lnSpc>
              <a:spcBef>
                <a:spcPts val="1000"/>
              </a:spcBef>
              <a:spcAft>
                <a:spcPts val="0"/>
              </a:spcAft>
              <a:buNone/>
            </a:pPr>
            <a:r>
              <a:rPr lang="en-GB" sz="2400" b="0" i="0" u="none" strike="noStrike" cap="none">
                <a:solidFill>
                  <a:srgbClr val="000000"/>
                </a:solidFill>
                <a:latin typeface="Arial"/>
                <a:ea typeface="Arial"/>
                <a:cs typeface="Arial"/>
                <a:sym typeface="Arial"/>
              </a:rPr>
              <a:t>Explain this to the child: </a:t>
            </a:r>
            <a:endParaRPr/>
          </a:p>
        </p:txBody>
      </p:sp>
      <p:cxnSp>
        <p:nvCxnSpPr>
          <p:cNvPr id="740" name="Google Shape;740;p35"/>
          <p:cNvCxnSpPr/>
          <p:nvPr/>
        </p:nvCxnSpPr>
        <p:spPr>
          <a:xfrm>
            <a:off x="713534" y="1005840"/>
            <a:ext cx="0" cy="4739640"/>
          </a:xfrm>
          <a:prstGeom prst="straightConnector1">
            <a:avLst/>
          </a:prstGeom>
          <a:noFill/>
          <a:ln w="38100" cap="flat" cmpd="sng">
            <a:solidFill>
              <a:schemeClr val="accent5"/>
            </a:solidFill>
            <a:prstDash val="solid"/>
            <a:miter lim="800000"/>
            <a:headEnd type="none" w="sm" len="sm"/>
            <a:tailEnd type="stealth" w="med" len="med"/>
          </a:ln>
        </p:spPr>
      </p:cxnSp>
      <p:sp>
        <p:nvSpPr>
          <p:cNvPr id="741" name="Google Shape;741;p35"/>
          <p:cNvSpPr/>
          <p:nvPr/>
        </p:nvSpPr>
        <p:spPr>
          <a:xfrm>
            <a:off x="1277003" y="3185160"/>
            <a:ext cx="10625436" cy="2560320"/>
          </a:xfrm>
          <a:prstGeom prst="wedgeRoundRectCallout">
            <a:avLst>
              <a:gd name="adj1" fmla="val -28396"/>
              <a:gd name="adj2" fmla="val -622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i="1">
              <a:solidFill>
                <a:schemeClr val="dk1"/>
              </a:solidFill>
              <a:latin typeface="Arial"/>
              <a:ea typeface="Arial"/>
              <a:cs typeface="Arial"/>
              <a:sym typeface="Arial"/>
            </a:endParaRPr>
          </a:p>
        </p:txBody>
      </p:sp>
      <p:sp>
        <p:nvSpPr>
          <p:cNvPr id="742" name="Google Shape;742;p35"/>
          <p:cNvSpPr/>
          <p:nvPr/>
        </p:nvSpPr>
        <p:spPr>
          <a:xfrm>
            <a:off x="341732" y="1425470"/>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accent5"/>
                </a:solidFill>
                <a:latin typeface="Arial"/>
                <a:ea typeface="Arial"/>
                <a:cs typeface="Arial"/>
                <a:sym typeface="Arial"/>
              </a:rPr>
              <a:t>A</a:t>
            </a:r>
            <a:endParaRPr/>
          </a:p>
        </p:txBody>
      </p:sp>
      <p:sp>
        <p:nvSpPr>
          <p:cNvPr id="743" name="Google Shape;743;p35"/>
          <p:cNvSpPr txBox="1"/>
          <p:nvPr/>
        </p:nvSpPr>
        <p:spPr>
          <a:xfrm>
            <a:off x="1733924" y="3566160"/>
            <a:ext cx="5099361"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From what you have described to me, I am concerned about your safety. As I mentioned before, if I believe that you are at risk of ending your life, I must contact my supervisor (and/or referral).</a:t>
            </a:r>
            <a:endParaRPr/>
          </a:p>
        </p:txBody>
      </p:sp>
      <p:sp>
        <p:nvSpPr>
          <p:cNvPr id="744" name="Google Shape;744;p35"/>
          <p:cNvSpPr txBox="1"/>
          <p:nvPr/>
        </p:nvSpPr>
        <p:spPr>
          <a:xfrm>
            <a:off x="7131695" y="3566160"/>
            <a:ext cx="4391866"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This is very important so we can get you the best kind of help as soon as possible. I am going to do that now. Can I answer any questions for you before I do?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Assessment</a:t>
            </a:r>
            <a:endParaRPr/>
          </a:p>
        </p:txBody>
      </p:sp>
      <p:sp>
        <p:nvSpPr>
          <p:cNvPr id="751" name="Google Shape;751;p36"/>
          <p:cNvSpPr/>
          <p:nvPr/>
        </p:nvSpPr>
        <p:spPr>
          <a:xfrm>
            <a:off x="1323927" y="1656870"/>
            <a:ext cx="9930941" cy="405644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1079500" marR="0" lvl="1" indent="0" algn="l" rtl="0">
              <a:spcBef>
                <a:spcPts val="0"/>
              </a:spcBef>
              <a:spcAft>
                <a:spcPts val="0"/>
              </a:spcAft>
              <a:buNone/>
            </a:pPr>
            <a:r>
              <a:rPr lang="en-GB" sz="2400" b="1" i="0" u="none" strike="noStrike" cap="none">
                <a:solidFill>
                  <a:schemeClr val="dk1"/>
                </a:solidFill>
                <a:latin typeface="Arial"/>
                <a:ea typeface="Arial"/>
                <a:cs typeface="Arial"/>
                <a:sym typeface="Arial"/>
              </a:rPr>
              <a:t>ASSESSMENT - RISK OF SUICIDE</a:t>
            </a:r>
            <a:endParaRPr/>
          </a:p>
          <a:p>
            <a:pPr marL="1079500" marR="0" lvl="1" indent="0" algn="l" rtl="0">
              <a:spcBef>
                <a:spcPts val="0"/>
              </a:spcBef>
              <a:spcAft>
                <a:spcPts val="0"/>
              </a:spcAft>
              <a:buNone/>
            </a:pPr>
            <a:endParaRPr sz="2400" b="1" i="0" u="none" strike="noStrike" cap="none">
              <a:solidFill>
                <a:schemeClr val="dk1"/>
              </a:solidFill>
              <a:latin typeface="Arial"/>
              <a:ea typeface="Arial"/>
              <a:cs typeface="Arial"/>
              <a:sym typeface="Arial"/>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Introduce the assessment</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Start with the present, check how the child is currently feeling</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Explore suicide ideation</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Assess if they have made any plans</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Discuss behavior</a:t>
            </a:r>
            <a:endParaRPr sz="2400" b="0" i="0" u="none" strike="noStrike" cap="none">
              <a:solidFill>
                <a:schemeClr val="dk1"/>
              </a:solidFill>
              <a:latin typeface="Arial"/>
              <a:ea typeface="Arial"/>
              <a:cs typeface="Arial"/>
              <a:sym typeface="Arial"/>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Assess their intention</a:t>
            </a:r>
            <a:endParaRPr sz="2400" b="0" i="0" u="none" strike="noStrike" cap="none">
              <a:solidFill>
                <a:schemeClr val="dk1"/>
              </a:solidFill>
              <a:latin typeface="Arial"/>
              <a:ea typeface="Arial"/>
              <a:cs typeface="Arial"/>
              <a:sym typeface="Arial"/>
            </a:endParaRPr>
          </a:p>
        </p:txBody>
      </p:sp>
      <p:sp>
        <p:nvSpPr>
          <p:cNvPr id="752" name="Google Shape;752;p36"/>
          <p:cNvSpPr/>
          <p:nvPr/>
        </p:nvSpPr>
        <p:spPr>
          <a:xfrm>
            <a:off x="937132" y="1426047"/>
            <a:ext cx="1426962" cy="112737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600" b="1">
                <a:solidFill>
                  <a:schemeClr val="lt1"/>
                </a:solidFill>
                <a:latin typeface="Arial"/>
                <a:ea typeface="Arial"/>
                <a:cs typeface="Arial"/>
                <a:sym typeface="Arial"/>
              </a:rPr>
              <a:t>2</a:t>
            </a:r>
            <a:endParaRPr sz="6600" b="1">
              <a:solidFill>
                <a:schemeClr val="lt1"/>
              </a:solidFill>
              <a:latin typeface="Arial"/>
              <a:ea typeface="Arial"/>
              <a:cs typeface="Arial"/>
              <a:sym typeface="Arial"/>
            </a:endParaRPr>
          </a:p>
        </p:txBody>
      </p:sp>
      <p:sp>
        <p:nvSpPr>
          <p:cNvPr id="753" name="Google Shape;753;p3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4" name="Google Shape;754;p36"/>
          <p:cNvGrpSpPr/>
          <p:nvPr/>
        </p:nvGrpSpPr>
        <p:grpSpPr>
          <a:xfrm>
            <a:off x="10742178" y="762700"/>
            <a:ext cx="562136" cy="634675"/>
            <a:chOff x="760175" y="830142"/>
            <a:chExt cx="867619" cy="979579"/>
          </a:xfrm>
        </p:grpSpPr>
        <p:sp>
          <p:nvSpPr>
            <p:cNvPr id="755" name="Google Shape;755;p3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86-87</a:t>
              </a:r>
              <a:endParaRPr/>
            </a:p>
          </p:txBody>
        </p:sp>
        <p:sp>
          <p:nvSpPr>
            <p:cNvPr id="756" name="Google Shape;756;p3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What to say?</a:t>
            </a:r>
            <a:endParaRPr/>
          </a:p>
        </p:txBody>
      </p:sp>
      <p:sp>
        <p:nvSpPr>
          <p:cNvPr id="763" name="Google Shape;763;p37"/>
          <p:cNvSpPr/>
          <p:nvPr/>
        </p:nvSpPr>
        <p:spPr>
          <a:xfrm>
            <a:off x="4531731" y="2065056"/>
            <a:ext cx="3442626" cy="344262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4" name="Google Shape;764;p37"/>
          <p:cNvPicPr preferRelativeResize="0"/>
          <p:nvPr/>
        </p:nvPicPr>
        <p:blipFill rotWithShape="1">
          <a:blip r:embed="rId3">
            <a:alphaModFix/>
          </a:blip>
          <a:srcRect/>
          <a:stretch/>
        </p:blipFill>
        <p:spPr>
          <a:xfrm>
            <a:off x="5364578" y="2767053"/>
            <a:ext cx="1905000" cy="1905000"/>
          </a:xfrm>
          <a:prstGeom prst="rect">
            <a:avLst/>
          </a:prstGeom>
          <a:noFill/>
          <a:ln>
            <a:noFill/>
          </a:ln>
        </p:spPr>
      </p:pic>
      <p:grpSp>
        <p:nvGrpSpPr>
          <p:cNvPr id="765" name="Google Shape;765;p37"/>
          <p:cNvGrpSpPr/>
          <p:nvPr/>
        </p:nvGrpSpPr>
        <p:grpSpPr>
          <a:xfrm>
            <a:off x="9994118" y="33917"/>
            <a:ext cx="2057602" cy="1975956"/>
            <a:chOff x="9994118" y="33917"/>
            <a:chExt cx="2057602" cy="1975956"/>
          </a:xfrm>
        </p:grpSpPr>
        <p:sp>
          <p:nvSpPr>
            <p:cNvPr id="766" name="Google Shape;766;p3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7" name="Google Shape;767;p37"/>
            <p:cNvGrpSpPr/>
            <p:nvPr/>
          </p:nvGrpSpPr>
          <p:grpSpPr>
            <a:xfrm>
              <a:off x="10621771" y="762700"/>
              <a:ext cx="562136" cy="634675"/>
              <a:chOff x="760175" y="830142"/>
              <a:chExt cx="867619" cy="979579"/>
            </a:xfrm>
          </p:grpSpPr>
          <p:sp>
            <p:nvSpPr>
              <p:cNvPr id="768" name="Google Shape;768;p3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88</a:t>
                </a:r>
                <a:endParaRPr/>
              </a:p>
            </p:txBody>
          </p:sp>
          <p:sp>
            <p:nvSpPr>
              <p:cNvPr id="769" name="Google Shape;769;p3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70" name="Google Shape;770;p37"/>
            <p:cNvGrpSpPr/>
            <p:nvPr/>
          </p:nvGrpSpPr>
          <p:grpSpPr>
            <a:xfrm>
              <a:off x="11325415" y="762701"/>
              <a:ext cx="182192" cy="634674"/>
              <a:chOff x="2121762" y="2323619"/>
              <a:chExt cx="200378" cy="825210"/>
            </a:xfrm>
          </p:grpSpPr>
          <p:sp>
            <p:nvSpPr>
              <p:cNvPr id="771" name="Google Shape;771;p37"/>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2" name="Google Shape;772;p37"/>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38"/>
          <p:cNvSpPr/>
          <p:nvPr/>
        </p:nvSpPr>
        <p:spPr>
          <a:xfrm>
            <a:off x="4531731" y="2065056"/>
            <a:ext cx="3442626" cy="344262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9" name="Google Shape;779;p3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What to say?</a:t>
            </a:r>
            <a:endParaRPr/>
          </a:p>
        </p:txBody>
      </p:sp>
      <p:sp>
        <p:nvSpPr>
          <p:cNvPr id="780" name="Google Shape;780;p38"/>
          <p:cNvSpPr/>
          <p:nvPr/>
        </p:nvSpPr>
        <p:spPr>
          <a:xfrm>
            <a:off x="8382771" y="2001478"/>
            <a:ext cx="3057293" cy="1037063"/>
          </a:xfrm>
          <a:prstGeom prst="wedgeRoundRectCallout">
            <a:avLst>
              <a:gd name="adj1" fmla="val -35913"/>
              <a:gd name="adj2" fmla="val 75582"/>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Thank you for telling me how you are feeling.</a:t>
            </a:r>
            <a:endParaRPr sz="2000">
              <a:solidFill>
                <a:schemeClr val="dk1"/>
              </a:solidFill>
              <a:latin typeface="Arial"/>
              <a:ea typeface="Arial"/>
              <a:cs typeface="Arial"/>
              <a:sym typeface="Arial"/>
            </a:endParaRPr>
          </a:p>
        </p:txBody>
      </p:sp>
      <p:sp>
        <p:nvSpPr>
          <p:cNvPr id="781" name="Google Shape;781;p38"/>
          <p:cNvSpPr/>
          <p:nvPr/>
        </p:nvSpPr>
        <p:spPr>
          <a:xfrm>
            <a:off x="4724399" y="1326685"/>
            <a:ext cx="3057293" cy="1037063"/>
          </a:xfrm>
          <a:prstGeom prst="wedgeRoundRectCallout">
            <a:avLst>
              <a:gd name="adj1" fmla="val -20077"/>
              <a:gd name="adj2" fmla="val 81855"/>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 am here to support you.</a:t>
            </a:r>
            <a:endParaRPr sz="2000">
              <a:solidFill>
                <a:schemeClr val="dk1"/>
              </a:solidFill>
              <a:latin typeface="Arial"/>
              <a:ea typeface="Arial"/>
              <a:cs typeface="Arial"/>
              <a:sym typeface="Arial"/>
            </a:endParaRPr>
          </a:p>
        </p:txBody>
      </p:sp>
      <p:sp>
        <p:nvSpPr>
          <p:cNvPr id="782" name="Google Shape;782;p38"/>
          <p:cNvSpPr/>
          <p:nvPr/>
        </p:nvSpPr>
        <p:spPr>
          <a:xfrm>
            <a:off x="1152291" y="2001476"/>
            <a:ext cx="3057293" cy="1037063"/>
          </a:xfrm>
          <a:prstGeom prst="wedgeRoundRectCallout">
            <a:avLst>
              <a:gd name="adj1" fmla="val 36823"/>
              <a:gd name="adj2" fmla="val 80780"/>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What do you think might be some useful steps forward?</a:t>
            </a:r>
            <a:endParaRPr/>
          </a:p>
        </p:txBody>
      </p:sp>
      <p:sp>
        <p:nvSpPr>
          <p:cNvPr id="783" name="Google Shape;783;p38"/>
          <p:cNvSpPr/>
          <p:nvPr/>
        </p:nvSpPr>
        <p:spPr>
          <a:xfrm>
            <a:off x="8469034" y="3657441"/>
            <a:ext cx="3057293" cy="1037063"/>
          </a:xfrm>
          <a:prstGeom prst="wedgeRoundRectCallout">
            <a:avLst>
              <a:gd name="adj1" fmla="val -61668"/>
              <a:gd name="adj2" fmla="val 792"/>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How long have you been feeling this way?</a:t>
            </a:r>
            <a:endParaRPr sz="2000">
              <a:solidFill>
                <a:schemeClr val="dk1"/>
              </a:solidFill>
              <a:latin typeface="Arial"/>
              <a:ea typeface="Arial"/>
              <a:cs typeface="Arial"/>
              <a:sym typeface="Arial"/>
            </a:endParaRPr>
          </a:p>
        </p:txBody>
      </p:sp>
      <p:sp>
        <p:nvSpPr>
          <p:cNvPr id="784" name="Google Shape;784;p38"/>
          <p:cNvSpPr/>
          <p:nvPr/>
        </p:nvSpPr>
        <p:spPr>
          <a:xfrm>
            <a:off x="1280354" y="3775246"/>
            <a:ext cx="3057293" cy="1037063"/>
          </a:xfrm>
          <a:prstGeom prst="wedgeRoundRectCallout">
            <a:avLst>
              <a:gd name="adj1" fmla="val 62749"/>
              <a:gd name="adj2" fmla="val -36723"/>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If you would like to talk about it, I am here to listen.</a:t>
            </a:r>
            <a:endParaRPr/>
          </a:p>
        </p:txBody>
      </p:sp>
      <p:pic>
        <p:nvPicPr>
          <p:cNvPr id="785" name="Google Shape;785;p38"/>
          <p:cNvPicPr preferRelativeResize="0"/>
          <p:nvPr/>
        </p:nvPicPr>
        <p:blipFill rotWithShape="1">
          <a:blip r:embed="rId3">
            <a:alphaModFix/>
          </a:blip>
          <a:srcRect/>
          <a:stretch/>
        </p:blipFill>
        <p:spPr>
          <a:xfrm>
            <a:off x="5364578" y="2767053"/>
            <a:ext cx="1905000" cy="1905000"/>
          </a:xfrm>
          <a:prstGeom prst="rect">
            <a:avLst/>
          </a:prstGeom>
          <a:noFill/>
          <a:ln>
            <a:noFill/>
          </a:ln>
        </p:spPr>
      </p:pic>
      <p:sp>
        <p:nvSpPr>
          <p:cNvPr id="786" name="Google Shape;786;p38"/>
          <p:cNvSpPr/>
          <p:nvPr/>
        </p:nvSpPr>
        <p:spPr>
          <a:xfrm>
            <a:off x="4903449" y="4834761"/>
            <a:ext cx="3057293" cy="1396496"/>
          </a:xfrm>
          <a:prstGeom prst="wedgeRoundRectCallout">
            <a:avLst>
              <a:gd name="adj1" fmla="val 16428"/>
              <a:gd name="adj2" fmla="val -66215"/>
              <a:gd name="adj3"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When you feel this way, is there anything you or others do to help you feel better?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Google Shape;126;p4"/>
          <p:cNvCxnSpPr/>
          <p:nvPr/>
        </p:nvCxnSpPr>
        <p:spPr>
          <a:xfrm>
            <a:off x="7911764" y="5702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127" name="Google Shape;127;p4"/>
          <p:cNvSpPr txBox="1"/>
          <p:nvPr/>
        </p:nvSpPr>
        <p:spPr>
          <a:xfrm>
            <a:off x="8194089" y="277885"/>
            <a:ext cx="280310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Module opening</a:t>
            </a:r>
            <a:endParaRPr/>
          </a:p>
          <a:p>
            <a:pPr marL="0" marR="0" lvl="0" indent="0" algn="l" rtl="0">
              <a:spcBef>
                <a:spcPts val="0"/>
              </a:spcBef>
              <a:spcAft>
                <a:spcPts val="0"/>
              </a:spcAft>
              <a:buClr>
                <a:schemeClr val="lt1"/>
              </a:buClr>
              <a:buSzPts val="1600"/>
              <a:buFont typeface="Arial"/>
              <a:buNone/>
            </a:pPr>
            <a:r>
              <a:rPr lang="en-GB" sz="1600" i="1">
                <a:solidFill>
                  <a:schemeClr val="lt1"/>
                </a:solidFill>
                <a:latin typeface="Arial"/>
                <a:ea typeface="Arial"/>
                <a:cs typeface="Arial"/>
                <a:sym typeface="Arial"/>
              </a:rPr>
              <a:t>30 minutes</a:t>
            </a:r>
            <a:endParaRPr/>
          </a:p>
        </p:txBody>
      </p:sp>
      <p:sp>
        <p:nvSpPr>
          <p:cNvPr id="128" name="Google Shape;128;p4"/>
          <p:cNvSpPr txBox="1"/>
          <p:nvPr/>
        </p:nvSpPr>
        <p:spPr>
          <a:xfrm>
            <a:off x="8194090" y="2890391"/>
            <a:ext cx="328473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What are the risk factors and risk levels of self-harm and suicide? </a:t>
            </a:r>
            <a:endParaRPr/>
          </a:p>
          <a:p>
            <a:pPr marL="0" marR="0" lvl="0" indent="0" algn="l" rtl="0">
              <a:spcBef>
                <a:spcPts val="0"/>
              </a:spcBef>
              <a:spcAft>
                <a:spcPts val="0"/>
              </a:spcAft>
              <a:buClr>
                <a:schemeClr val="lt1"/>
              </a:buClr>
              <a:buSzPts val="1600"/>
              <a:buFont typeface="Arial"/>
              <a:buNone/>
            </a:pPr>
            <a:r>
              <a:rPr lang="en-GB" sz="1600" i="1">
                <a:solidFill>
                  <a:schemeClr val="lt1"/>
                </a:solidFill>
                <a:latin typeface="Arial"/>
                <a:ea typeface="Arial"/>
                <a:cs typeface="Arial"/>
                <a:sym typeface="Arial"/>
              </a:rPr>
              <a:t>2 hours</a:t>
            </a:r>
            <a:endParaRPr sz="1600" i="1">
              <a:solidFill>
                <a:schemeClr val="lt1"/>
              </a:solidFill>
              <a:latin typeface="Arial"/>
              <a:ea typeface="Arial"/>
              <a:cs typeface="Arial"/>
              <a:sym typeface="Arial"/>
            </a:endParaRPr>
          </a:p>
        </p:txBody>
      </p:sp>
      <p:sp>
        <p:nvSpPr>
          <p:cNvPr id="129" name="Google Shape;129;p4"/>
          <p:cNvSpPr txBox="1"/>
          <p:nvPr/>
        </p:nvSpPr>
        <p:spPr>
          <a:xfrm>
            <a:off x="6220286" y="2310282"/>
            <a:ext cx="134940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Break</a:t>
            </a:r>
            <a:endParaRPr sz="1600" b="1" i="1">
              <a:solidFill>
                <a:schemeClr val="lt1"/>
              </a:solidFill>
              <a:latin typeface="Arial"/>
              <a:ea typeface="Arial"/>
              <a:cs typeface="Arial"/>
              <a:sym typeface="Arial"/>
            </a:endParaRPr>
          </a:p>
        </p:txBody>
      </p:sp>
      <p:sp>
        <p:nvSpPr>
          <p:cNvPr id="130" name="Google Shape;130;p4"/>
          <p:cNvSpPr txBox="1"/>
          <p:nvPr/>
        </p:nvSpPr>
        <p:spPr>
          <a:xfrm>
            <a:off x="8194090" y="1043966"/>
            <a:ext cx="328473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GB" sz="1600" b="1" dirty="0">
                <a:solidFill>
                  <a:schemeClr val="lt1"/>
                </a:solidFill>
                <a:latin typeface="Arial"/>
                <a:ea typeface="Arial"/>
                <a:cs typeface="Arial"/>
                <a:sym typeface="Arial"/>
              </a:rPr>
              <a:t>What is depression and what could be signs I can recognize? </a:t>
            </a:r>
            <a:r>
              <a:rPr lang="en-GB" sz="1600" i="1" dirty="0">
                <a:solidFill>
                  <a:schemeClr val="lt1"/>
                </a:solidFill>
                <a:latin typeface="Arial"/>
                <a:ea typeface="Arial"/>
                <a:cs typeface="Arial"/>
                <a:sym typeface="Arial"/>
              </a:rPr>
              <a:t>1 hour 30-45 minutes</a:t>
            </a:r>
            <a:endParaRPr dirty="0"/>
          </a:p>
        </p:txBody>
      </p:sp>
      <p:sp>
        <p:nvSpPr>
          <p:cNvPr id="131" name="Google Shape;131;p4"/>
          <p:cNvSpPr txBox="1"/>
          <p:nvPr/>
        </p:nvSpPr>
        <p:spPr>
          <a:xfrm>
            <a:off x="6220286" y="4125372"/>
            <a:ext cx="134940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Lunch</a:t>
            </a:r>
            <a:endParaRPr sz="1600" b="1" i="1">
              <a:solidFill>
                <a:schemeClr val="lt1"/>
              </a:solidFill>
              <a:latin typeface="Arial"/>
              <a:ea typeface="Arial"/>
              <a:cs typeface="Arial"/>
              <a:sym typeface="Arial"/>
            </a:endParaRPr>
          </a:p>
        </p:txBody>
      </p:sp>
      <p:sp>
        <p:nvSpPr>
          <p:cNvPr id="132" name="Google Shape;132;p4"/>
          <p:cNvSpPr txBox="1"/>
          <p:nvPr/>
        </p:nvSpPr>
        <p:spPr>
          <a:xfrm>
            <a:off x="8194090" y="4564311"/>
            <a:ext cx="328473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GB" sz="1600" b="1" dirty="0">
                <a:solidFill>
                  <a:schemeClr val="lt1"/>
                </a:solidFill>
                <a:latin typeface="Arial"/>
                <a:ea typeface="Arial"/>
                <a:cs typeface="Arial"/>
                <a:sym typeface="Arial"/>
              </a:rPr>
              <a:t>How can I assess the risk of suicide and which support can I provide? </a:t>
            </a:r>
            <a:endParaRPr dirty="0"/>
          </a:p>
          <a:p>
            <a:pPr marL="0" marR="0" lvl="0" indent="0" algn="l" rtl="0">
              <a:spcBef>
                <a:spcPts val="0"/>
              </a:spcBef>
              <a:spcAft>
                <a:spcPts val="0"/>
              </a:spcAft>
              <a:buClr>
                <a:schemeClr val="lt1"/>
              </a:buClr>
              <a:buSzPts val="1600"/>
              <a:buFont typeface="Arial"/>
              <a:buNone/>
            </a:pPr>
            <a:r>
              <a:rPr lang="en-GB" sz="1600" i="1" dirty="0">
                <a:solidFill>
                  <a:schemeClr val="lt1"/>
                </a:solidFill>
              </a:rPr>
              <a:t>1</a:t>
            </a:r>
            <a:r>
              <a:rPr lang="en-GB" sz="1600" i="1" dirty="0">
                <a:solidFill>
                  <a:schemeClr val="lt1"/>
                </a:solidFill>
                <a:latin typeface="Arial"/>
                <a:ea typeface="Arial"/>
                <a:cs typeface="Arial"/>
                <a:sym typeface="Arial"/>
              </a:rPr>
              <a:t> hour 45 minutes</a:t>
            </a:r>
            <a:endParaRPr sz="1600" i="1" dirty="0">
              <a:solidFill>
                <a:schemeClr val="lt1"/>
              </a:solidFill>
              <a:latin typeface="Arial"/>
              <a:ea typeface="Arial"/>
              <a:cs typeface="Arial"/>
              <a:sym typeface="Arial"/>
            </a:endParaRPr>
          </a:p>
        </p:txBody>
      </p:sp>
      <p:sp>
        <p:nvSpPr>
          <p:cNvPr id="133" name="Google Shape;133;p4"/>
          <p:cNvSpPr txBox="1"/>
          <p:nvPr/>
        </p:nvSpPr>
        <p:spPr>
          <a:xfrm>
            <a:off x="8194090" y="5896414"/>
            <a:ext cx="32249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Module closing</a:t>
            </a:r>
            <a:endParaRPr/>
          </a:p>
          <a:p>
            <a:pPr marL="0" marR="0" lvl="0" indent="0" algn="l" rtl="0">
              <a:spcBef>
                <a:spcPts val="0"/>
              </a:spcBef>
              <a:spcAft>
                <a:spcPts val="0"/>
              </a:spcAft>
              <a:buClr>
                <a:schemeClr val="lt1"/>
              </a:buClr>
              <a:buSzPts val="1600"/>
              <a:buFont typeface="Arial"/>
              <a:buNone/>
            </a:pPr>
            <a:r>
              <a:rPr lang="en-GB" sz="1600" i="1">
                <a:solidFill>
                  <a:schemeClr val="lt1"/>
                </a:solidFill>
                <a:latin typeface="Arial"/>
                <a:ea typeface="Arial"/>
                <a:cs typeface="Arial"/>
                <a:sym typeface="Arial"/>
              </a:rPr>
              <a:t>30 minutes</a:t>
            </a:r>
            <a:endParaRPr/>
          </a:p>
        </p:txBody>
      </p:sp>
      <p:sp>
        <p:nvSpPr>
          <p:cNvPr id="134" name="Google Shape;134;p4"/>
          <p:cNvSpPr/>
          <p:nvPr/>
        </p:nvSpPr>
        <p:spPr>
          <a:xfrm rot="1782986">
            <a:off x="7743967"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4"/>
          <p:cNvSpPr/>
          <p:nvPr/>
        </p:nvSpPr>
        <p:spPr>
          <a:xfrm rot="1782986">
            <a:off x="7739846" y="140759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4"/>
          <p:cNvSpPr/>
          <p:nvPr/>
        </p:nvSpPr>
        <p:spPr>
          <a:xfrm rot="1782986">
            <a:off x="7743966" y="2334906"/>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 name="Google Shape;137;p4"/>
          <p:cNvSpPr/>
          <p:nvPr/>
        </p:nvSpPr>
        <p:spPr>
          <a:xfrm rot="1782986">
            <a:off x="7739846" y="3262217"/>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4"/>
          <p:cNvSpPr/>
          <p:nvPr/>
        </p:nvSpPr>
        <p:spPr>
          <a:xfrm rot="1782986">
            <a:off x="7743967" y="4189528"/>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4"/>
          <p:cNvSpPr/>
          <p:nvPr/>
        </p:nvSpPr>
        <p:spPr>
          <a:xfrm rot="1782986">
            <a:off x="7743968" y="5116839"/>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4"/>
          <p:cNvSpPr/>
          <p:nvPr/>
        </p:nvSpPr>
        <p:spPr>
          <a:xfrm rot="1782986">
            <a:off x="7743967" y="6044149"/>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Agenda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2800"/>
              <a:buFont typeface="Arial"/>
              <a:buNone/>
            </a:pPr>
            <a:r>
              <a:rPr lang="en-GB" sz="2800" dirty="0">
                <a:highlight>
                  <a:srgbClr val="FFFF00"/>
                </a:highlight>
              </a:rPr>
              <a:t>Steps to take immediately if the child is at risk of suicide or self-harm</a:t>
            </a:r>
            <a:endParaRPr sz="2800" dirty="0">
              <a:highlight>
                <a:srgbClr val="FFFF00"/>
              </a:highlight>
            </a:endParaRPr>
          </a:p>
        </p:txBody>
      </p:sp>
      <p:sp>
        <p:nvSpPr>
          <p:cNvPr id="793" name="Google Shape;793;p39"/>
          <p:cNvSpPr txBox="1"/>
          <p:nvPr/>
        </p:nvSpPr>
        <p:spPr>
          <a:xfrm>
            <a:off x="1277002" y="1425470"/>
            <a:ext cx="10335877" cy="10129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Ensure that someone stays with the child until you have a plan in place. </a:t>
            </a:r>
            <a:r>
              <a:rPr lang="en-GB" sz="2400" b="0" i="0" u="none" strike="noStrike" cap="none">
                <a:solidFill>
                  <a:srgbClr val="000000"/>
                </a:solidFill>
                <a:latin typeface="Arial"/>
                <a:ea typeface="Arial"/>
                <a:cs typeface="Arial"/>
                <a:sym typeface="Arial"/>
              </a:rPr>
              <a:t>This can be you as the caseworker, the parent, caregiver, family member, trusted adult.</a:t>
            </a:r>
            <a:endParaRPr/>
          </a:p>
        </p:txBody>
      </p:sp>
      <p:cxnSp>
        <p:nvCxnSpPr>
          <p:cNvPr id="794" name="Google Shape;794;p39"/>
          <p:cNvCxnSpPr/>
          <p:nvPr/>
        </p:nvCxnSpPr>
        <p:spPr>
          <a:xfrm>
            <a:off x="713534" y="1005840"/>
            <a:ext cx="0" cy="4739640"/>
          </a:xfrm>
          <a:prstGeom prst="straightConnector1">
            <a:avLst/>
          </a:prstGeom>
          <a:noFill/>
          <a:ln w="38100" cap="flat" cmpd="sng">
            <a:solidFill>
              <a:schemeClr val="accent5"/>
            </a:solidFill>
            <a:prstDash val="solid"/>
            <a:miter lim="800000"/>
            <a:headEnd type="none" w="sm" len="sm"/>
            <a:tailEnd type="stealth" w="med" len="med"/>
          </a:ln>
        </p:spPr>
      </p:cxnSp>
      <p:sp>
        <p:nvSpPr>
          <p:cNvPr id="795" name="Google Shape;795;p39"/>
          <p:cNvSpPr/>
          <p:nvPr/>
        </p:nvSpPr>
        <p:spPr>
          <a:xfrm>
            <a:off x="341732" y="1425470"/>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accent5"/>
                </a:solidFill>
                <a:latin typeface="Arial"/>
                <a:ea typeface="Arial"/>
                <a:cs typeface="Arial"/>
                <a:sym typeface="Arial"/>
              </a:rPr>
              <a:t>B</a:t>
            </a:r>
            <a:endParaRPr sz="2800" b="1">
              <a:solidFill>
                <a:schemeClr val="accent5"/>
              </a:solidFill>
              <a:latin typeface="Arial"/>
              <a:ea typeface="Arial"/>
              <a:cs typeface="Arial"/>
              <a:sym typeface="Arial"/>
            </a:endParaRPr>
          </a:p>
        </p:txBody>
      </p:sp>
      <p:sp>
        <p:nvSpPr>
          <p:cNvPr id="796" name="Google Shape;796;p39"/>
          <p:cNvSpPr/>
          <p:nvPr/>
        </p:nvSpPr>
        <p:spPr>
          <a:xfrm>
            <a:off x="341732" y="3057198"/>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accent5"/>
                </a:solidFill>
                <a:latin typeface="Arial"/>
                <a:ea typeface="Arial"/>
                <a:cs typeface="Arial"/>
                <a:sym typeface="Arial"/>
              </a:rPr>
              <a:t>C</a:t>
            </a:r>
            <a:endParaRPr sz="2800" b="1">
              <a:solidFill>
                <a:schemeClr val="accent5"/>
              </a:solidFill>
              <a:latin typeface="Arial"/>
              <a:ea typeface="Arial"/>
              <a:cs typeface="Arial"/>
              <a:sym typeface="Arial"/>
            </a:endParaRPr>
          </a:p>
        </p:txBody>
      </p:sp>
      <p:sp>
        <p:nvSpPr>
          <p:cNvPr id="797" name="Google Shape;797;p39"/>
          <p:cNvSpPr/>
          <p:nvPr/>
        </p:nvSpPr>
        <p:spPr>
          <a:xfrm>
            <a:off x="7470348" y="3185160"/>
            <a:ext cx="4008118" cy="2560320"/>
          </a:xfrm>
          <a:prstGeom prst="wedgeRoundRectCallout">
            <a:avLst>
              <a:gd name="adj1" fmla="val -57024"/>
              <a:gd name="adj2" fmla="val -17582"/>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I would also like to contact someone that you trust to make sure that you can stay safe. Who would that be? </a:t>
            </a:r>
            <a:endParaRPr/>
          </a:p>
        </p:txBody>
      </p:sp>
      <p:sp>
        <p:nvSpPr>
          <p:cNvPr id="798" name="Google Shape;798;p39"/>
          <p:cNvSpPr txBox="1"/>
          <p:nvPr/>
        </p:nvSpPr>
        <p:spPr>
          <a:xfrm>
            <a:off x="1277002" y="3185160"/>
            <a:ext cx="5672437" cy="10129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Contact someone the child trusts.</a:t>
            </a:r>
            <a:r>
              <a:rPr lang="en-GB" sz="2400" b="0" i="0" u="none" strike="noStrike" cap="none">
                <a:solidFill>
                  <a:srgbClr val="000000"/>
                </a:solidFill>
                <a:latin typeface="Arial"/>
                <a:ea typeface="Arial"/>
                <a:cs typeface="Arial"/>
                <a:sym typeface="Arial"/>
              </a:rPr>
              <a:t> If a caregiver is with the child, this may be their caregiver. Remember that sometimes the caregiver might not be a safe person for the child. You always want to confirm with the child.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40"/>
          <p:cNvSpPr/>
          <p:nvPr/>
        </p:nvSpPr>
        <p:spPr>
          <a:xfrm>
            <a:off x="2340528" y="1355911"/>
            <a:ext cx="5798407" cy="1465005"/>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533400" marR="0" lvl="0" indent="0" algn="l" rtl="0">
              <a:spcBef>
                <a:spcPts val="0"/>
              </a:spcBef>
              <a:spcAft>
                <a:spcPts val="0"/>
              </a:spcAft>
              <a:buNone/>
            </a:pPr>
            <a:r>
              <a:rPr lang="en-GB" sz="2400" b="1">
                <a:solidFill>
                  <a:schemeClr val="dk1"/>
                </a:solidFill>
                <a:latin typeface="Arial"/>
                <a:ea typeface="Arial"/>
                <a:cs typeface="Arial"/>
                <a:sym typeface="Arial"/>
              </a:rPr>
              <a:t>Make a referral to specialized MHPSS if available </a:t>
            </a:r>
            <a:r>
              <a:rPr lang="en-GB" sz="2400">
                <a:solidFill>
                  <a:schemeClr val="dk1"/>
                </a:solidFill>
                <a:latin typeface="Arial"/>
                <a:ea typeface="Arial"/>
                <a:cs typeface="Arial"/>
                <a:sym typeface="Arial"/>
              </a:rPr>
              <a:t>to ensure the child receives adequate support</a:t>
            </a:r>
            <a:endParaRPr sz="2400" b="1">
              <a:solidFill>
                <a:schemeClr val="dk1"/>
              </a:solidFill>
              <a:latin typeface="Arial"/>
              <a:ea typeface="Arial"/>
              <a:cs typeface="Arial"/>
              <a:sym typeface="Arial"/>
            </a:endParaRPr>
          </a:p>
        </p:txBody>
      </p:sp>
      <p:sp>
        <p:nvSpPr>
          <p:cNvPr id="805" name="Google Shape;805;p40"/>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2800"/>
              <a:buFont typeface="Arial"/>
              <a:buNone/>
            </a:pPr>
            <a:r>
              <a:rPr lang="en-GB" sz="2800" dirty="0">
                <a:highlight>
                  <a:srgbClr val="FFFF00"/>
                </a:highlight>
              </a:rPr>
              <a:t>Steps to take immediately if the child is at risk of suicide or self-harm</a:t>
            </a:r>
            <a:endParaRPr sz="2800" dirty="0">
              <a:highlight>
                <a:srgbClr val="FFFF00"/>
              </a:highlight>
            </a:endParaRPr>
          </a:p>
        </p:txBody>
      </p:sp>
      <p:sp>
        <p:nvSpPr>
          <p:cNvPr id="806" name="Google Shape;806;p40"/>
          <p:cNvSpPr txBox="1"/>
          <p:nvPr/>
        </p:nvSpPr>
        <p:spPr>
          <a:xfrm>
            <a:off x="1463067" y="2974833"/>
            <a:ext cx="6507040" cy="27961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Create a safety plan with secure, and supportive environment.</a:t>
            </a:r>
            <a:r>
              <a:rPr lang="en-GB" sz="2400" b="0" i="0" u="none" strike="noStrike" cap="none">
                <a:solidFill>
                  <a:srgbClr val="000000"/>
                </a:solidFill>
                <a:latin typeface="Arial"/>
                <a:ea typeface="Arial"/>
                <a:cs typeface="Arial"/>
                <a:sym typeface="Arial"/>
              </a:rPr>
              <a:t> If possible, offer a quiet space while waiting for a supervisor (and/or referral), and/or trusted person to arrive. Be supportive, acknowledge their pain, respond with empathy, try to make decisions together.</a:t>
            </a:r>
            <a:endParaRPr/>
          </a:p>
        </p:txBody>
      </p:sp>
      <p:cxnSp>
        <p:nvCxnSpPr>
          <p:cNvPr id="807" name="Google Shape;807;p40"/>
          <p:cNvCxnSpPr/>
          <p:nvPr/>
        </p:nvCxnSpPr>
        <p:spPr>
          <a:xfrm>
            <a:off x="667235" y="1005840"/>
            <a:ext cx="0" cy="4739640"/>
          </a:xfrm>
          <a:prstGeom prst="straightConnector1">
            <a:avLst/>
          </a:prstGeom>
          <a:noFill/>
          <a:ln w="38100" cap="flat" cmpd="sng">
            <a:solidFill>
              <a:schemeClr val="accent5"/>
            </a:solidFill>
            <a:prstDash val="solid"/>
            <a:miter lim="800000"/>
            <a:headEnd type="none" w="sm" len="sm"/>
            <a:tailEnd type="stealth" w="med" len="med"/>
          </a:ln>
        </p:spPr>
      </p:cxnSp>
      <p:sp>
        <p:nvSpPr>
          <p:cNvPr id="808" name="Google Shape;808;p40"/>
          <p:cNvSpPr/>
          <p:nvPr/>
        </p:nvSpPr>
        <p:spPr>
          <a:xfrm>
            <a:off x="305810" y="3123609"/>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accent5"/>
                </a:solidFill>
                <a:latin typeface="Arial"/>
                <a:ea typeface="Arial"/>
                <a:cs typeface="Arial"/>
                <a:sym typeface="Arial"/>
              </a:rPr>
              <a:t>E</a:t>
            </a:r>
            <a:endParaRPr sz="2800" b="1">
              <a:solidFill>
                <a:schemeClr val="accent5"/>
              </a:solidFill>
              <a:latin typeface="Arial"/>
              <a:ea typeface="Arial"/>
              <a:cs typeface="Arial"/>
              <a:sym typeface="Arial"/>
            </a:endParaRPr>
          </a:p>
        </p:txBody>
      </p:sp>
      <p:grpSp>
        <p:nvGrpSpPr>
          <p:cNvPr id="809" name="Google Shape;809;p40"/>
          <p:cNvGrpSpPr/>
          <p:nvPr/>
        </p:nvGrpSpPr>
        <p:grpSpPr>
          <a:xfrm>
            <a:off x="8504676" y="3266252"/>
            <a:ext cx="2992122" cy="2419826"/>
            <a:chOff x="8564862" y="3196037"/>
            <a:chExt cx="2992122" cy="2419826"/>
          </a:xfrm>
        </p:grpSpPr>
        <p:grpSp>
          <p:nvGrpSpPr>
            <p:cNvPr id="810" name="Google Shape;810;p40"/>
            <p:cNvGrpSpPr/>
            <p:nvPr/>
          </p:nvGrpSpPr>
          <p:grpSpPr>
            <a:xfrm>
              <a:off x="8564862" y="3196037"/>
              <a:ext cx="2992122" cy="2419826"/>
              <a:chOff x="7619849" y="5297373"/>
              <a:chExt cx="500332" cy="404635"/>
            </a:xfrm>
          </p:grpSpPr>
          <p:sp>
            <p:nvSpPr>
              <p:cNvPr id="811" name="Google Shape;811;p40"/>
              <p:cNvSpPr/>
              <p:nvPr/>
            </p:nvSpPr>
            <p:spPr>
              <a:xfrm>
                <a:off x="7619849" y="5297373"/>
                <a:ext cx="500332" cy="200981"/>
              </a:xfrm>
              <a:prstGeom prst="trapezoid">
                <a:avLst>
                  <a:gd name="adj" fmla="val 2500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2" name="Google Shape;812;p40"/>
              <p:cNvSpPr/>
              <p:nvPr/>
            </p:nvSpPr>
            <p:spPr>
              <a:xfrm>
                <a:off x="7663186" y="5498354"/>
                <a:ext cx="413659" cy="203654"/>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13" name="Google Shape;813;p40"/>
            <p:cNvGrpSpPr/>
            <p:nvPr/>
          </p:nvGrpSpPr>
          <p:grpSpPr>
            <a:xfrm>
              <a:off x="9102786" y="3655851"/>
              <a:ext cx="1917804" cy="1544434"/>
              <a:chOff x="4375919" y="1952645"/>
              <a:chExt cx="1260435" cy="1015047"/>
            </a:xfrm>
          </p:grpSpPr>
          <p:sp>
            <p:nvSpPr>
              <p:cNvPr id="814" name="Google Shape;814;p40"/>
              <p:cNvSpPr/>
              <p:nvPr/>
            </p:nvSpPr>
            <p:spPr>
              <a:xfrm rot="-1029978">
                <a:off x="4447704" y="2313235"/>
                <a:ext cx="155800" cy="509954"/>
              </a:xfrm>
              <a:prstGeom prst="round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5" name="Google Shape;815;p40"/>
              <p:cNvSpPr/>
              <p:nvPr/>
            </p:nvSpPr>
            <p:spPr>
              <a:xfrm rot="734835">
                <a:off x="4416926" y="2065608"/>
                <a:ext cx="152465" cy="385897"/>
              </a:xfrm>
              <a:prstGeom prst="round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6" name="Google Shape;816;p40"/>
              <p:cNvSpPr/>
              <p:nvPr/>
            </p:nvSpPr>
            <p:spPr>
              <a:xfrm rot="-567011">
                <a:off x="4615614" y="2373582"/>
                <a:ext cx="149730" cy="358638"/>
              </a:xfrm>
              <a:prstGeom prst="round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7" name="Google Shape;817;p40"/>
              <p:cNvSpPr/>
              <p:nvPr/>
            </p:nvSpPr>
            <p:spPr>
              <a:xfrm rot="4370022" flipH="1">
                <a:off x="4566067" y="2612552"/>
                <a:ext cx="197560" cy="305529"/>
              </a:xfrm>
              <a:prstGeom prst="flowChartManualInpu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8" name="Google Shape;818;p40"/>
              <p:cNvSpPr/>
              <p:nvPr/>
            </p:nvSpPr>
            <p:spPr>
              <a:xfrm rot="1076057" flipH="1">
                <a:off x="5400700" y="2349090"/>
                <a:ext cx="161053" cy="509954"/>
              </a:xfrm>
              <a:prstGeom prst="round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9" name="Google Shape;819;p40"/>
              <p:cNvSpPr/>
              <p:nvPr/>
            </p:nvSpPr>
            <p:spPr>
              <a:xfrm rot="-688756" flipH="1">
                <a:off x="5437935" y="2101053"/>
                <a:ext cx="157606" cy="398280"/>
              </a:xfrm>
              <a:prstGeom prst="round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0" name="Google Shape;820;p40"/>
              <p:cNvSpPr/>
              <p:nvPr/>
            </p:nvSpPr>
            <p:spPr>
              <a:xfrm rot="613090" flipH="1">
                <a:off x="5233983" y="2403167"/>
                <a:ext cx="154779" cy="358638"/>
              </a:xfrm>
              <a:prstGeom prst="round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1" name="Google Shape;821;p40"/>
              <p:cNvSpPr/>
              <p:nvPr/>
            </p:nvSpPr>
            <p:spPr>
              <a:xfrm rot="-4323943">
                <a:off x="5238172" y="2640595"/>
                <a:ext cx="197560" cy="315831"/>
              </a:xfrm>
              <a:prstGeom prst="flowChartManualInpu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40"/>
              <p:cNvSpPr/>
              <p:nvPr/>
            </p:nvSpPr>
            <p:spPr>
              <a:xfrm>
                <a:off x="4880503" y="2250894"/>
                <a:ext cx="251673" cy="26754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40"/>
              <p:cNvSpPr/>
              <p:nvPr/>
            </p:nvSpPr>
            <p:spPr>
              <a:xfrm>
                <a:off x="4878636" y="1952645"/>
                <a:ext cx="254533" cy="25453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40"/>
              <p:cNvSpPr/>
              <p:nvPr/>
            </p:nvSpPr>
            <p:spPr>
              <a:xfrm>
                <a:off x="4538838" y="2765316"/>
                <a:ext cx="241922" cy="20237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40"/>
              <p:cNvSpPr/>
              <p:nvPr/>
            </p:nvSpPr>
            <p:spPr>
              <a:xfrm>
                <a:off x="5217172" y="2765316"/>
                <a:ext cx="241922" cy="20237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826" name="Google Shape;826;p40"/>
          <p:cNvSpPr/>
          <p:nvPr/>
        </p:nvSpPr>
        <p:spPr>
          <a:xfrm>
            <a:off x="305810" y="1405173"/>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accent5"/>
                </a:solidFill>
                <a:latin typeface="Arial"/>
                <a:ea typeface="Arial"/>
                <a:cs typeface="Arial"/>
                <a:sym typeface="Arial"/>
              </a:rPr>
              <a:t>D</a:t>
            </a:r>
            <a:endParaRPr sz="2800" b="1">
              <a:solidFill>
                <a:schemeClr val="accent5"/>
              </a:solidFill>
              <a:latin typeface="Arial"/>
              <a:ea typeface="Arial"/>
              <a:cs typeface="Arial"/>
              <a:sym typeface="Arial"/>
            </a:endParaRPr>
          </a:p>
        </p:txBody>
      </p:sp>
      <p:sp>
        <p:nvSpPr>
          <p:cNvPr id="827" name="Google Shape;827;p40"/>
          <p:cNvSpPr txBox="1"/>
          <p:nvPr/>
        </p:nvSpPr>
        <p:spPr>
          <a:xfrm>
            <a:off x="1340956" y="1263393"/>
            <a:ext cx="199914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00" b="1">
                <a:solidFill>
                  <a:schemeClr val="accent5"/>
                </a:solidFill>
                <a:latin typeface="Federo"/>
                <a:ea typeface="Federo"/>
                <a:cs typeface="Federo"/>
                <a:sym typeface="Federo"/>
              </a:rPr>
              <a:t>!!!</a:t>
            </a:r>
            <a:endParaRPr sz="9600" b="1">
              <a:solidFill>
                <a:schemeClr val="accent5"/>
              </a:solidFill>
              <a:latin typeface="Federo"/>
              <a:ea typeface="Federo"/>
              <a:cs typeface="Federo"/>
              <a:sym typeface="Feder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Case planning</a:t>
            </a:r>
            <a:endParaRPr/>
          </a:p>
        </p:txBody>
      </p:sp>
      <p:sp>
        <p:nvSpPr>
          <p:cNvPr id="834" name="Google Shape;834;p4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5" name="Google Shape;835;p41"/>
          <p:cNvGrpSpPr/>
          <p:nvPr/>
        </p:nvGrpSpPr>
        <p:grpSpPr>
          <a:xfrm>
            <a:off x="10742178" y="762700"/>
            <a:ext cx="562136" cy="634675"/>
            <a:chOff x="760175" y="830142"/>
            <a:chExt cx="867619" cy="979579"/>
          </a:xfrm>
        </p:grpSpPr>
        <p:sp>
          <p:nvSpPr>
            <p:cNvPr id="836" name="Google Shape;836;p41"/>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89-91</a:t>
              </a:r>
              <a:endParaRPr/>
            </a:p>
          </p:txBody>
        </p:sp>
        <p:sp>
          <p:nvSpPr>
            <p:cNvPr id="837" name="Google Shape;837;p41"/>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38" name="Google Shape;838;p41"/>
          <p:cNvSpPr/>
          <p:nvPr/>
        </p:nvSpPr>
        <p:spPr>
          <a:xfrm>
            <a:off x="1323927" y="1706691"/>
            <a:ext cx="9980387" cy="405644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1079500" marR="0" lvl="1" indent="0" algn="l" rtl="0">
              <a:spcBef>
                <a:spcPts val="0"/>
              </a:spcBef>
              <a:spcAft>
                <a:spcPts val="0"/>
              </a:spcAft>
              <a:buNone/>
            </a:pPr>
            <a:r>
              <a:rPr lang="en-GB" sz="2400" b="1" i="0" u="none" strike="noStrike" cap="none">
                <a:solidFill>
                  <a:schemeClr val="dk1"/>
                </a:solidFill>
                <a:latin typeface="Arial"/>
                <a:ea typeface="Arial"/>
                <a:cs typeface="Arial"/>
                <a:sym typeface="Arial"/>
              </a:rPr>
              <a:t>CREATE A SAFETY PLAN</a:t>
            </a:r>
            <a:endParaRPr/>
          </a:p>
          <a:p>
            <a:pPr marL="1079500" marR="0" lvl="1" indent="0" algn="l" rtl="0">
              <a:spcBef>
                <a:spcPts val="0"/>
              </a:spcBef>
              <a:spcAft>
                <a:spcPts val="0"/>
              </a:spcAft>
              <a:buNone/>
            </a:pPr>
            <a:endParaRPr sz="2400" b="1" i="0" u="none" strike="noStrike" cap="none">
              <a:solidFill>
                <a:schemeClr val="dk1"/>
              </a:solidFill>
              <a:latin typeface="Arial"/>
              <a:ea typeface="Arial"/>
              <a:cs typeface="Arial"/>
              <a:sym typeface="Arial"/>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Introduce the safety plan</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Identify warning signs</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Facilitate a safe environment</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Identify ways of coping when they have suicidal thoughts</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Help to active care and support within the child’s network</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Agree on the plan</a:t>
            </a:r>
            <a:endParaRPr/>
          </a:p>
        </p:txBody>
      </p:sp>
      <p:sp>
        <p:nvSpPr>
          <p:cNvPr id="839" name="Google Shape;839;p41"/>
          <p:cNvSpPr/>
          <p:nvPr/>
        </p:nvSpPr>
        <p:spPr>
          <a:xfrm>
            <a:off x="937132" y="1475868"/>
            <a:ext cx="1426962" cy="112737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600" b="1">
                <a:solidFill>
                  <a:schemeClr val="lt1"/>
                </a:solidFill>
                <a:latin typeface="Arial"/>
                <a:ea typeface="Arial"/>
                <a:cs typeface="Arial"/>
                <a:sym typeface="Arial"/>
              </a:rPr>
              <a:t>3</a:t>
            </a:r>
            <a:endParaRPr sz="6600" b="1">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Caregiver involvement</a:t>
            </a:r>
            <a:endParaRPr/>
          </a:p>
        </p:txBody>
      </p:sp>
      <p:sp>
        <p:nvSpPr>
          <p:cNvPr id="846" name="Google Shape;846;p42"/>
          <p:cNvSpPr txBox="1"/>
          <p:nvPr/>
        </p:nvSpPr>
        <p:spPr>
          <a:xfrm>
            <a:off x="4330700" y="1982729"/>
            <a:ext cx="7023100"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Involve the parents or caregivers in creating a safety plan</a:t>
            </a:r>
            <a:endParaRPr/>
          </a:p>
          <a:p>
            <a:pPr marL="342900" marR="0" lvl="0" indent="-342900" algn="l" rtl="0">
              <a:spcBef>
                <a:spcPts val="0"/>
              </a:spcBef>
              <a:spcAft>
                <a:spcPts val="0"/>
              </a:spcAft>
              <a:buClr>
                <a:schemeClr val="dk1"/>
              </a:buClr>
              <a:buSzPts val="2000"/>
              <a:buFont typeface="Arial"/>
              <a:buChar char="•"/>
            </a:pPr>
            <a:r>
              <a:rPr lang="en-GB" sz="2000" b="0">
                <a:solidFill>
                  <a:schemeClr val="dk1"/>
                </a:solidFill>
                <a:latin typeface="Arial"/>
                <a:ea typeface="Arial"/>
                <a:cs typeface="Arial"/>
                <a:sym typeface="Arial"/>
              </a:rPr>
              <a:t>Caseworkers should complete this activity with children one-on-one; however, caregiver presence may be necessary or supportive if the child is refusing to engage in this activity without their parents or caregivers, or unable to do so due to their age, developmental stage, communication preference or ability, etc.</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Parents or caregivers could be the designated ‘safety person</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Caseworker can also provide psychoeducation to the parents or caregivers about messages they could convey. </a:t>
            </a:r>
            <a:endParaRPr sz="2000">
              <a:solidFill>
                <a:schemeClr val="dk1"/>
              </a:solidFill>
              <a:latin typeface="Arial"/>
              <a:ea typeface="Arial"/>
              <a:cs typeface="Arial"/>
              <a:sym typeface="Arial"/>
            </a:endParaRPr>
          </a:p>
        </p:txBody>
      </p:sp>
      <p:sp>
        <p:nvSpPr>
          <p:cNvPr id="847" name="Google Shape;847;p42"/>
          <p:cNvSpPr/>
          <p:nvPr/>
        </p:nvSpPr>
        <p:spPr>
          <a:xfrm>
            <a:off x="1079742" y="1948409"/>
            <a:ext cx="2019623" cy="2107771"/>
          </a:xfrm>
          <a:prstGeom prst="snip1Rect">
            <a:avLst>
              <a:gd name="adj" fmla="val 16667"/>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48" name="Google Shape;848;p42"/>
          <p:cNvGrpSpPr/>
          <p:nvPr/>
        </p:nvGrpSpPr>
        <p:grpSpPr>
          <a:xfrm>
            <a:off x="1192025" y="2258996"/>
            <a:ext cx="1560014" cy="1660905"/>
            <a:chOff x="7815803" y="1235921"/>
            <a:chExt cx="1138981" cy="1212642"/>
          </a:xfrm>
        </p:grpSpPr>
        <p:sp>
          <p:nvSpPr>
            <p:cNvPr id="849" name="Google Shape;849;p42"/>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50" name="Google Shape;850;p42"/>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851" name="Google Shape;851;p42"/>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852" name="Google Shape;852;p42"/>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53" name="Google Shape;853;p42"/>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grpSp>
      <p:grpSp>
        <p:nvGrpSpPr>
          <p:cNvPr id="854" name="Google Shape;854;p42"/>
          <p:cNvGrpSpPr/>
          <p:nvPr/>
        </p:nvGrpSpPr>
        <p:grpSpPr>
          <a:xfrm rot="3871071">
            <a:off x="1473006" y="3131334"/>
            <a:ext cx="2143943" cy="2270049"/>
            <a:chOff x="3164536" y="1884538"/>
            <a:chExt cx="2143943" cy="2270049"/>
          </a:xfrm>
        </p:grpSpPr>
        <p:grpSp>
          <p:nvGrpSpPr>
            <p:cNvPr id="855" name="Google Shape;855;p42"/>
            <p:cNvGrpSpPr/>
            <p:nvPr/>
          </p:nvGrpSpPr>
          <p:grpSpPr>
            <a:xfrm rot="-351913" flipH="1">
              <a:off x="3369072" y="1959942"/>
              <a:ext cx="1509579" cy="659606"/>
              <a:chOff x="-136130" y="1406917"/>
              <a:chExt cx="2401118" cy="1120383"/>
            </a:xfrm>
          </p:grpSpPr>
          <p:sp>
            <p:nvSpPr>
              <p:cNvPr id="856" name="Google Shape;856;p42"/>
              <p:cNvSpPr/>
              <p:nvPr/>
            </p:nvSpPr>
            <p:spPr>
              <a:xfrm>
                <a:off x="1319570" y="1892300"/>
                <a:ext cx="635000" cy="635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7" name="Google Shape;857;p42"/>
              <p:cNvSpPr/>
              <p:nvPr/>
            </p:nvSpPr>
            <p:spPr>
              <a:xfrm rot="6300000">
                <a:off x="267870" y="1225550"/>
                <a:ext cx="647700" cy="13335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8" name="Google Shape;858;p42"/>
              <p:cNvSpPr/>
              <p:nvPr/>
            </p:nvSpPr>
            <p:spPr>
              <a:xfrm rot="6300000">
                <a:off x="1820522" y="1812699"/>
                <a:ext cx="259785" cy="58173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59" name="Google Shape;859;p42"/>
            <p:cNvGrpSpPr/>
            <p:nvPr/>
          </p:nvGrpSpPr>
          <p:grpSpPr>
            <a:xfrm rot="-10375467">
              <a:off x="3224287" y="2938752"/>
              <a:ext cx="2024440" cy="1095322"/>
              <a:chOff x="-136130" y="1406917"/>
              <a:chExt cx="2300532" cy="1244701"/>
            </a:xfrm>
          </p:grpSpPr>
          <p:sp>
            <p:nvSpPr>
              <p:cNvPr id="860" name="Google Shape;860;p42"/>
              <p:cNvSpPr/>
              <p:nvPr/>
            </p:nvSpPr>
            <p:spPr>
              <a:xfrm>
                <a:off x="1319570" y="1892300"/>
                <a:ext cx="635000" cy="635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1" name="Google Shape;861;p42"/>
              <p:cNvSpPr/>
              <p:nvPr/>
            </p:nvSpPr>
            <p:spPr>
              <a:xfrm rot="6300000">
                <a:off x="267870" y="1225550"/>
                <a:ext cx="647700" cy="13335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2" name="Google Shape;862;p42"/>
              <p:cNvSpPr/>
              <p:nvPr/>
            </p:nvSpPr>
            <p:spPr>
              <a:xfrm rot="6300000">
                <a:off x="1719936" y="2160004"/>
                <a:ext cx="259785" cy="58173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cxnSp>
        <p:nvCxnSpPr>
          <p:cNvPr id="868" name="Google Shape;868;p43"/>
          <p:cNvCxnSpPr/>
          <p:nvPr/>
        </p:nvCxnSpPr>
        <p:spPr>
          <a:xfrm flipH="1">
            <a:off x="713533" y="1005840"/>
            <a:ext cx="1" cy="2766060"/>
          </a:xfrm>
          <a:prstGeom prst="straightConnector1">
            <a:avLst/>
          </a:prstGeom>
          <a:noFill/>
          <a:ln w="38100" cap="flat" cmpd="sng">
            <a:solidFill>
              <a:schemeClr val="accent5"/>
            </a:solidFill>
            <a:prstDash val="solid"/>
            <a:miter lim="800000"/>
            <a:headEnd type="none" w="sm" len="sm"/>
            <a:tailEnd type="none" w="sm" len="sm"/>
          </a:ln>
        </p:spPr>
      </p:cxnSp>
      <p:sp>
        <p:nvSpPr>
          <p:cNvPr id="869" name="Google Shape;869;p43"/>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2800"/>
              <a:buFont typeface="Arial"/>
              <a:buNone/>
            </a:pPr>
            <a:r>
              <a:rPr lang="en-GB" sz="2800" dirty="0">
                <a:highlight>
                  <a:srgbClr val="FFFF00"/>
                </a:highlight>
              </a:rPr>
              <a:t>Steps to take immediately if the child is at risk of suicide or self-harm</a:t>
            </a:r>
            <a:endParaRPr sz="2800" dirty="0">
              <a:highlight>
                <a:srgbClr val="FFFF00"/>
              </a:highlight>
            </a:endParaRPr>
          </a:p>
        </p:txBody>
      </p:sp>
      <p:sp>
        <p:nvSpPr>
          <p:cNvPr id="870" name="Google Shape;870;p43"/>
          <p:cNvSpPr txBox="1"/>
          <p:nvPr/>
        </p:nvSpPr>
        <p:spPr>
          <a:xfrm>
            <a:off x="1277004" y="1425470"/>
            <a:ext cx="3797915" cy="2552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Follow up regularly </a:t>
            </a:r>
            <a:r>
              <a:rPr lang="en-GB" sz="2400" b="0" i="0" u="none" strike="noStrike" cap="none">
                <a:solidFill>
                  <a:srgbClr val="000000"/>
                </a:solidFill>
                <a:latin typeface="Arial"/>
                <a:ea typeface="Arial"/>
                <a:cs typeface="Arial"/>
                <a:sym typeface="Arial"/>
              </a:rPr>
              <a:t>and make sure the child’s safe person is still able to support</a:t>
            </a:r>
            <a:endParaRPr/>
          </a:p>
          <a:p>
            <a:pPr marL="0" marR="0" lvl="0" indent="0" algn="l" rtl="0">
              <a:lnSpc>
                <a:spcPct val="100000"/>
              </a:lnSpc>
              <a:spcBef>
                <a:spcPts val="100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Focus on the child’s strengths </a:t>
            </a:r>
            <a:r>
              <a:rPr lang="en-GB" sz="2400" b="0" i="0" u="none" strike="noStrike" cap="none">
                <a:solidFill>
                  <a:srgbClr val="000000"/>
                </a:solidFill>
                <a:latin typeface="Arial"/>
                <a:ea typeface="Arial"/>
                <a:cs typeface="Arial"/>
                <a:sym typeface="Arial"/>
              </a:rPr>
              <a:t>by encouraging them to talk about how earlier problems have been resolved. </a:t>
            </a:r>
            <a:endParaRPr/>
          </a:p>
        </p:txBody>
      </p:sp>
      <p:sp>
        <p:nvSpPr>
          <p:cNvPr id="871" name="Google Shape;871;p43"/>
          <p:cNvSpPr/>
          <p:nvPr/>
        </p:nvSpPr>
        <p:spPr>
          <a:xfrm>
            <a:off x="341732" y="1425470"/>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accent5"/>
                </a:solidFill>
                <a:latin typeface="Arial"/>
                <a:ea typeface="Arial"/>
                <a:cs typeface="Arial"/>
                <a:sym typeface="Arial"/>
              </a:rPr>
              <a:t>F</a:t>
            </a:r>
            <a:endParaRPr sz="2800" b="1">
              <a:solidFill>
                <a:schemeClr val="accent5"/>
              </a:solidFill>
              <a:latin typeface="Arial"/>
              <a:ea typeface="Arial"/>
              <a:cs typeface="Arial"/>
              <a:sym typeface="Arial"/>
            </a:endParaRPr>
          </a:p>
        </p:txBody>
      </p:sp>
      <p:sp>
        <p:nvSpPr>
          <p:cNvPr id="872" name="Google Shape;872;p43"/>
          <p:cNvSpPr/>
          <p:nvPr/>
        </p:nvSpPr>
        <p:spPr>
          <a:xfrm>
            <a:off x="341732" y="3605838"/>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accent5"/>
                </a:solidFill>
                <a:latin typeface="Arial"/>
                <a:ea typeface="Arial"/>
                <a:cs typeface="Arial"/>
                <a:sym typeface="Arial"/>
              </a:rPr>
              <a:t>G</a:t>
            </a:r>
            <a:endParaRPr sz="2800" b="1">
              <a:solidFill>
                <a:schemeClr val="accent5"/>
              </a:solidFill>
              <a:latin typeface="Arial"/>
              <a:ea typeface="Arial"/>
              <a:cs typeface="Arial"/>
              <a:sym typeface="Arial"/>
            </a:endParaRPr>
          </a:p>
        </p:txBody>
      </p:sp>
      <p:sp>
        <p:nvSpPr>
          <p:cNvPr id="873" name="Google Shape;873;p43"/>
          <p:cNvSpPr/>
          <p:nvPr/>
        </p:nvSpPr>
        <p:spPr>
          <a:xfrm>
            <a:off x="5882641" y="1569192"/>
            <a:ext cx="5349239" cy="4166563"/>
          </a:xfrm>
          <a:prstGeom prst="wedgeRoundRectCallout">
            <a:avLst>
              <a:gd name="adj1" fmla="val -58026"/>
              <a:gd name="adj2" fmla="val 1897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I hear that you are really struggling right now. Sometimes it helps to think about your strengths and how you have overcome hard times in the past. </a:t>
            </a:r>
            <a:endParaRPr/>
          </a:p>
          <a:p>
            <a:pPr marL="0" marR="0" lvl="0" indent="0" algn="l" rtl="0">
              <a:spcBef>
                <a:spcPts val="0"/>
              </a:spcBef>
              <a:spcAft>
                <a:spcPts val="0"/>
              </a:spcAft>
              <a:buNone/>
            </a:pPr>
            <a:endParaRPr sz="2200" i="1">
              <a:solidFill>
                <a:schemeClr val="dk1"/>
              </a:solidFill>
              <a:latin typeface="Arial"/>
              <a:ea typeface="Arial"/>
              <a:cs typeface="Arial"/>
              <a:sym typeface="Arial"/>
            </a:endParaRPr>
          </a:p>
          <a:p>
            <a:pPr marL="0" marR="0" lvl="0" indent="0" algn="l" rtl="0">
              <a:spcBef>
                <a:spcPts val="0"/>
              </a:spcBef>
              <a:spcAft>
                <a:spcPts val="0"/>
              </a:spcAft>
              <a:buNone/>
            </a:pPr>
            <a:r>
              <a:rPr lang="en-GB" sz="2200" i="1">
                <a:solidFill>
                  <a:schemeClr val="dk1"/>
                </a:solidFill>
                <a:latin typeface="Arial"/>
                <a:ea typeface="Arial"/>
                <a:cs typeface="Arial"/>
                <a:sym typeface="Arial"/>
              </a:rPr>
              <a:t>Can you share with me some of your strengths and some examples of ways you have overcome hard times in the past?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Follow up</a:t>
            </a:r>
            <a:endParaRPr/>
          </a:p>
        </p:txBody>
      </p:sp>
      <p:sp>
        <p:nvSpPr>
          <p:cNvPr id="880" name="Google Shape;880;p44"/>
          <p:cNvSpPr/>
          <p:nvPr/>
        </p:nvSpPr>
        <p:spPr>
          <a:xfrm>
            <a:off x="1323927" y="1706691"/>
            <a:ext cx="9980387" cy="405644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1079500" marR="0" lvl="1" indent="0" algn="l" rtl="0">
              <a:spcBef>
                <a:spcPts val="0"/>
              </a:spcBef>
              <a:spcAft>
                <a:spcPts val="0"/>
              </a:spcAft>
              <a:buNone/>
            </a:pPr>
            <a:r>
              <a:rPr lang="en-GB" sz="2400" b="1" i="0" u="none" strike="noStrike" cap="none">
                <a:solidFill>
                  <a:schemeClr val="dk1"/>
                </a:solidFill>
                <a:latin typeface="Arial"/>
                <a:ea typeface="Arial"/>
                <a:cs typeface="Arial"/>
                <a:sym typeface="Arial"/>
              </a:rPr>
              <a:t>FOLLOW UP ON RISK OF SUICIDE</a:t>
            </a:r>
            <a:endParaRPr/>
          </a:p>
          <a:p>
            <a:pPr marL="1079500" marR="0" lvl="1" indent="0" algn="l" rtl="0">
              <a:spcBef>
                <a:spcPts val="0"/>
              </a:spcBef>
              <a:spcAft>
                <a:spcPts val="0"/>
              </a:spcAft>
              <a:buNone/>
            </a:pPr>
            <a:endParaRPr sz="2400" b="1" i="0" u="none" strike="noStrike" cap="none">
              <a:solidFill>
                <a:schemeClr val="dk1"/>
              </a:solidFill>
              <a:latin typeface="Arial"/>
              <a:ea typeface="Arial"/>
              <a:cs typeface="Arial"/>
              <a:sym typeface="Arial"/>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Contact and check in on the child frequently </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Make a follow-up appointment after each contact with the child!</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At every contact, routinely assess thoughts, plans and acts of self-harm/suicide</a:t>
            </a:r>
            <a:endParaRPr/>
          </a:p>
          <a:p>
            <a:pPr marL="1536700" marR="0" lvl="1" indent="-457200" algn="l" rtl="0">
              <a:spcBef>
                <a:spcPts val="0"/>
              </a:spcBef>
              <a:spcAft>
                <a:spcPts val="0"/>
              </a:spcAft>
              <a:buClr>
                <a:schemeClr val="dk1"/>
              </a:buClr>
              <a:buSzPts val="2400"/>
              <a:buFont typeface="Calibri"/>
              <a:buAutoNum type="arabicPeriod"/>
            </a:pPr>
            <a:r>
              <a:rPr lang="en-GB" sz="2400" b="0" i="0" u="none" strike="noStrike" cap="none">
                <a:solidFill>
                  <a:schemeClr val="dk1"/>
                </a:solidFill>
                <a:latin typeface="Arial"/>
                <a:ea typeface="Arial"/>
                <a:cs typeface="Arial"/>
                <a:sym typeface="Arial"/>
              </a:rPr>
              <a:t>If the child was referred to a mental health professional, follow-up with them to see if support is needed. </a:t>
            </a:r>
            <a:endParaRPr/>
          </a:p>
        </p:txBody>
      </p:sp>
      <p:sp>
        <p:nvSpPr>
          <p:cNvPr id="881" name="Google Shape;881;p44"/>
          <p:cNvSpPr/>
          <p:nvPr/>
        </p:nvSpPr>
        <p:spPr>
          <a:xfrm>
            <a:off x="937132" y="1475868"/>
            <a:ext cx="1426962" cy="112737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600" b="1">
                <a:solidFill>
                  <a:schemeClr val="lt1"/>
                </a:solidFill>
                <a:latin typeface="Arial"/>
                <a:ea typeface="Arial"/>
                <a:cs typeface="Arial"/>
                <a:sym typeface="Arial"/>
              </a:rPr>
              <a:t>5</a:t>
            </a:r>
            <a:endParaRPr sz="6600" b="1">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latin typeface="Arial"/>
                <a:ea typeface="Arial"/>
                <a:cs typeface="Arial"/>
                <a:sym typeface="Arial"/>
              </a:rPr>
              <a:t>Key learning points</a:t>
            </a:r>
            <a:endParaRPr/>
          </a:p>
        </p:txBody>
      </p:sp>
      <p:sp>
        <p:nvSpPr>
          <p:cNvPr id="888" name="Google Shape;888;p45"/>
          <p:cNvSpPr txBox="1"/>
          <p:nvPr/>
        </p:nvSpPr>
        <p:spPr>
          <a:xfrm>
            <a:off x="783978" y="3429000"/>
            <a:ext cx="3146302" cy="13857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000" b="0" u="none" strike="noStrike" cap="none">
                <a:solidFill>
                  <a:schemeClr val="dk1"/>
                </a:solidFill>
                <a:highlight>
                  <a:schemeClr val="lt1"/>
                </a:highlight>
                <a:latin typeface="Helvetica Neue"/>
                <a:ea typeface="Helvetica Neue"/>
                <a:cs typeface="Helvetica Neue"/>
                <a:sym typeface="Helvetica Neue"/>
              </a:rPr>
              <a:t>If a child is at risk of suicide, an immediate referral to a mental health specialist is necessary</a:t>
            </a:r>
            <a:endParaRPr sz="2000">
              <a:solidFill>
                <a:schemeClr val="dk1"/>
              </a:solidFill>
              <a:latin typeface="Arial"/>
              <a:ea typeface="Arial"/>
              <a:cs typeface="Arial"/>
              <a:sym typeface="Arial"/>
            </a:endParaRPr>
          </a:p>
        </p:txBody>
      </p:sp>
      <p:sp>
        <p:nvSpPr>
          <p:cNvPr id="889" name="Google Shape;889;p45"/>
          <p:cNvSpPr/>
          <p:nvPr/>
        </p:nvSpPr>
        <p:spPr>
          <a:xfrm>
            <a:off x="1831349" y="1937602"/>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45"/>
          <p:cNvSpPr txBox="1"/>
          <p:nvPr/>
        </p:nvSpPr>
        <p:spPr>
          <a:xfrm>
            <a:off x="7905594" y="3429000"/>
            <a:ext cx="3448206"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Creating a safety plan with the child and, where possible, the parents or caregivers is a useful tool to identify ways of coping and increase sense of safety</a:t>
            </a:r>
            <a:endParaRPr/>
          </a:p>
        </p:txBody>
      </p:sp>
      <p:sp>
        <p:nvSpPr>
          <p:cNvPr id="891" name="Google Shape;891;p45"/>
          <p:cNvSpPr/>
          <p:nvPr/>
        </p:nvSpPr>
        <p:spPr>
          <a:xfrm>
            <a:off x="9103917" y="1937602"/>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2" name="Google Shape;892;p45"/>
          <p:cNvSpPr/>
          <p:nvPr/>
        </p:nvSpPr>
        <p:spPr>
          <a:xfrm>
            <a:off x="5392157" y="1937602"/>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3" name="Google Shape;893;p45"/>
          <p:cNvSpPr txBox="1"/>
          <p:nvPr/>
        </p:nvSpPr>
        <p:spPr>
          <a:xfrm>
            <a:off x="4437325" y="3429000"/>
            <a:ext cx="2961224" cy="171502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000" b="0" u="none" strike="noStrike" cap="none">
                <a:solidFill>
                  <a:schemeClr val="dk1"/>
                </a:solidFill>
                <a:highlight>
                  <a:schemeClr val="lt1"/>
                </a:highlight>
                <a:latin typeface="Helvetica Neue"/>
                <a:ea typeface="Helvetica Neue"/>
                <a:cs typeface="Helvetica Neue"/>
                <a:sym typeface="Helvetica Neue"/>
              </a:rPr>
              <a:t>The risk of suicide needs to be assessed carefully and step by step (ideation, plans, behavior and intention)</a:t>
            </a:r>
            <a:endParaRPr sz="20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98"/>
        <p:cNvGrpSpPr/>
        <p:nvPr/>
      </p:nvGrpSpPr>
      <p:grpSpPr>
        <a:xfrm>
          <a:off x="0" y="0"/>
          <a:ext cx="0" cy="0"/>
          <a:chOff x="0" y="0"/>
          <a:chExt cx="0" cy="0"/>
        </a:xfrm>
      </p:grpSpPr>
      <p:sp>
        <p:nvSpPr>
          <p:cNvPr id="899" name="Google Shape;899;p46"/>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6</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Module closing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E5B65-1B65-FF12-AE23-69A76B8E52D7}"/>
              </a:ext>
            </a:extLst>
          </p:cNvPr>
          <p:cNvSpPr>
            <a:spLocks noGrp="1"/>
          </p:cNvSpPr>
          <p:nvPr>
            <p:ph type="title"/>
          </p:nvPr>
        </p:nvSpPr>
        <p:spPr/>
        <p:txBody>
          <a:bodyPr/>
          <a:lstStyle/>
          <a:p>
            <a:r>
              <a:rPr lang="en-GB" dirty="0">
                <a:highlight>
                  <a:srgbClr val="FFFF00"/>
                </a:highlight>
              </a:rPr>
              <a:t>Supporting caseworkers</a:t>
            </a:r>
            <a:endParaRPr lang="en-BE" dirty="0">
              <a:highlight>
                <a:srgbClr val="FFFF00"/>
              </a:highlight>
            </a:endParaRPr>
          </a:p>
        </p:txBody>
      </p:sp>
      <p:sp>
        <p:nvSpPr>
          <p:cNvPr id="4" name="Rectangle 3">
            <a:extLst>
              <a:ext uri="{FF2B5EF4-FFF2-40B4-BE49-F238E27FC236}">
                <a16:creationId xmlns:a16="http://schemas.microsoft.com/office/drawing/2014/main" id="{3F3198CC-9B7F-8C7B-211F-091EDE6B6498}"/>
              </a:ext>
            </a:extLst>
          </p:cNvPr>
          <p:cNvSpPr/>
          <p:nvPr/>
        </p:nvSpPr>
        <p:spPr>
          <a:xfrm>
            <a:off x="5313550" y="2068836"/>
            <a:ext cx="5914381" cy="3164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solidFill>
                  <a:schemeClr val="tx1"/>
                </a:solidFill>
                <a:latin typeface="Arial"/>
                <a:cs typeface="Arial"/>
              </a:rPr>
              <a:t>What support do you think you need when supporting children showing signs of depression, at risk of self-harm or suicide?</a:t>
            </a:r>
            <a:endParaRPr lang="en-BE" sz="3200" b="1" dirty="0">
              <a:solidFill>
                <a:schemeClr val="tx1"/>
              </a:solidFill>
              <a:latin typeface="Arial"/>
              <a:cs typeface="Arial"/>
            </a:endParaRPr>
          </a:p>
        </p:txBody>
      </p:sp>
      <p:grpSp>
        <p:nvGrpSpPr>
          <p:cNvPr id="5" name="Group 4">
            <a:extLst>
              <a:ext uri="{FF2B5EF4-FFF2-40B4-BE49-F238E27FC236}">
                <a16:creationId xmlns:a16="http://schemas.microsoft.com/office/drawing/2014/main" id="{CC4E4034-298D-A6C1-8FA6-62BB85024878}"/>
              </a:ext>
            </a:extLst>
          </p:cNvPr>
          <p:cNvGrpSpPr/>
          <p:nvPr/>
        </p:nvGrpSpPr>
        <p:grpSpPr>
          <a:xfrm>
            <a:off x="1732295" y="2311860"/>
            <a:ext cx="3415887" cy="2678824"/>
            <a:chOff x="1117683" y="2194390"/>
            <a:chExt cx="3415887" cy="2678824"/>
          </a:xfrm>
          <a:solidFill>
            <a:schemeClr val="accent5"/>
          </a:solidFill>
        </p:grpSpPr>
        <p:sp>
          <p:nvSpPr>
            <p:cNvPr id="6" name="Speech Bubble: Rectangle with Corners Rounded 5">
              <a:extLst>
                <a:ext uri="{FF2B5EF4-FFF2-40B4-BE49-F238E27FC236}">
                  <a16:creationId xmlns:a16="http://schemas.microsoft.com/office/drawing/2014/main" id="{CE8F2703-97FD-FD53-3150-E8C1689D8233}"/>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Speech Bubble: Rectangle with Corners Rounded 6">
              <a:extLst>
                <a:ext uri="{FF2B5EF4-FFF2-40B4-BE49-F238E27FC236}">
                  <a16:creationId xmlns:a16="http://schemas.microsoft.com/office/drawing/2014/main" id="{882DBDE2-5722-9D32-2B8D-5E736360CAB0}"/>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Speech Bubble: Rectangle with Corners Rounded 7">
              <a:extLst>
                <a:ext uri="{FF2B5EF4-FFF2-40B4-BE49-F238E27FC236}">
                  <a16:creationId xmlns:a16="http://schemas.microsoft.com/office/drawing/2014/main" id="{4605774D-5D7D-386E-F921-1EC65C8C02D4}"/>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631622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4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t>End of Module 3</a:t>
            </a:r>
            <a:endParaRPr dirty="0"/>
          </a:p>
        </p:txBody>
      </p:sp>
      <p:sp>
        <p:nvSpPr>
          <p:cNvPr id="906" name="Google Shape;906;p47"/>
          <p:cNvSpPr/>
          <p:nvPr/>
        </p:nvSpPr>
        <p:spPr>
          <a:xfrm>
            <a:off x="1384531" y="2419405"/>
            <a:ext cx="2821709" cy="2611120"/>
          </a:xfrm>
          <a:prstGeom prst="wedgeRoundRectCallout">
            <a:avLst>
              <a:gd name="adj1" fmla="val -62814"/>
              <a:gd name="adj2" fmla="val -1901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Review learning objectives</a:t>
            </a:r>
            <a:endParaRPr sz="2400">
              <a:solidFill>
                <a:schemeClr val="dk1"/>
              </a:solidFill>
              <a:latin typeface="Arial"/>
              <a:ea typeface="Arial"/>
              <a:cs typeface="Arial"/>
              <a:sym typeface="Arial"/>
            </a:endParaRPr>
          </a:p>
        </p:txBody>
      </p:sp>
      <p:sp>
        <p:nvSpPr>
          <p:cNvPr id="907" name="Google Shape;907;p47"/>
          <p:cNvSpPr/>
          <p:nvPr/>
        </p:nvSpPr>
        <p:spPr>
          <a:xfrm>
            <a:off x="4828771" y="2419405"/>
            <a:ext cx="2821709" cy="2611120"/>
          </a:xfrm>
          <a:prstGeom prst="wedgeRoundRectCallout">
            <a:avLst>
              <a:gd name="adj1" fmla="val -19246"/>
              <a:gd name="adj2" fmla="val 5959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Reflection and feedback </a:t>
            </a:r>
            <a:endParaRPr/>
          </a:p>
        </p:txBody>
      </p:sp>
      <p:sp>
        <p:nvSpPr>
          <p:cNvPr id="908" name="Google Shape;908;p47"/>
          <p:cNvSpPr/>
          <p:nvPr/>
        </p:nvSpPr>
        <p:spPr>
          <a:xfrm>
            <a:off x="8273011" y="2419405"/>
            <a:ext cx="2821709" cy="2611120"/>
          </a:xfrm>
          <a:prstGeom prst="wedgeRoundRectCallout">
            <a:avLst>
              <a:gd name="adj1" fmla="val 59608"/>
              <a:gd name="adj2" fmla="val -20186"/>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Closing</a:t>
            </a:r>
            <a:endParaRPr/>
          </a:p>
        </p:txBody>
      </p:sp>
      <p:grpSp>
        <p:nvGrpSpPr>
          <p:cNvPr id="909" name="Google Shape;909;p47"/>
          <p:cNvGrpSpPr/>
          <p:nvPr/>
        </p:nvGrpSpPr>
        <p:grpSpPr>
          <a:xfrm>
            <a:off x="9994118" y="33917"/>
            <a:ext cx="2057602" cy="1975956"/>
            <a:chOff x="9994118" y="33917"/>
            <a:chExt cx="2057602" cy="1975956"/>
          </a:xfrm>
        </p:grpSpPr>
        <p:sp>
          <p:nvSpPr>
            <p:cNvPr id="910" name="Google Shape;910;p4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11" name="Google Shape;911;p47"/>
            <p:cNvGrpSpPr/>
            <p:nvPr/>
          </p:nvGrpSpPr>
          <p:grpSpPr>
            <a:xfrm>
              <a:off x="10621771" y="762700"/>
              <a:ext cx="562136" cy="634675"/>
              <a:chOff x="760175" y="830142"/>
              <a:chExt cx="867619" cy="979579"/>
            </a:xfrm>
          </p:grpSpPr>
          <p:sp>
            <p:nvSpPr>
              <p:cNvPr id="912" name="Google Shape;912;p4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92</a:t>
                </a:r>
                <a:endParaRPr/>
              </a:p>
            </p:txBody>
          </p:sp>
          <p:sp>
            <p:nvSpPr>
              <p:cNvPr id="913" name="Google Shape;913;p4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47"/>
            <p:cNvGrpSpPr/>
            <p:nvPr/>
          </p:nvGrpSpPr>
          <p:grpSpPr>
            <a:xfrm>
              <a:off x="11325415" y="762701"/>
              <a:ext cx="182192" cy="634674"/>
              <a:chOff x="2121762" y="2323619"/>
              <a:chExt cx="200378" cy="825210"/>
            </a:xfrm>
          </p:grpSpPr>
          <p:sp>
            <p:nvSpPr>
              <p:cNvPr id="915" name="Google Shape;915;p47"/>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47"/>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Learning objectives</a:t>
            </a:r>
            <a:endParaRPr/>
          </a:p>
        </p:txBody>
      </p:sp>
      <p:grpSp>
        <p:nvGrpSpPr>
          <p:cNvPr id="148" name="Google Shape;148;p5"/>
          <p:cNvGrpSpPr/>
          <p:nvPr/>
        </p:nvGrpSpPr>
        <p:grpSpPr>
          <a:xfrm>
            <a:off x="2141822" y="2208104"/>
            <a:ext cx="1196375" cy="868968"/>
            <a:chOff x="6878053" y="1156317"/>
            <a:chExt cx="1431178" cy="1039513"/>
          </a:xfrm>
        </p:grpSpPr>
        <p:grpSp>
          <p:nvGrpSpPr>
            <p:cNvPr id="149" name="Google Shape;149;p5"/>
            <p:cNvGrpSpPr/>
            <p:nvPr/>
          </p:nvGrpSpPr>
          <p:grpSpPr>
            <a:xfrm>
              <a:off x="7672978" y="1156317"/>
              <a:ext cx="412941" cy="436880"/>
              <a:chOff x="243840" y="1676400"/>
              <a:chExt cx="701040" cy="741680"/>
            </a:xfrm>
          </p:grpSpPr>
          <p:sp>
            <p:nvSpPr>
              <p:cNvPr id="150" name="Google Shape;150;p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2" name="Google Shape;152;p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4" name="Google Shape;154;p5"/>
          <p:cNvGrpSpPr/>
          <p:nvPr/>
        </p:nvGrpSpPr>
        <p:grpSpPr>
          <a:xfrm>
            <a:off x="5435142" y="2204059"/>
            <a:ext cx="1196375" cy="868968"/>
            <a:chOff x="6878053" y="1156317"/>
            <a:chExt cx="1431178" cy="1039513"/>
          </a:xfrm>
        </p:grpSpPr>
        <p:grpSp>
          <p:nvGrpSpPr>
            <p:cNvPr id="155" name="Google Shape;155;p5"/>
            <p:cNvGrpSpPr/>
            <p:nvPr/>
          </p:nvGrpSpPr>
          <p:grpSpPr>
            <a:xfrm>
              <a:off x="7672978" y="1156317"/>
              <a:ext cx="412941" cy="436880"/>
              <a:chOff x="243840" y="1676400"/>
              <a:chExt cx="701040" cy="741680"/>
            </a:xfrm>
          </p:grpSpPr>
          <p:sp>
            <p:nvSpPr>
              <p:cNvPr id="156" name="Google Shape;156;p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8" name="Google Shape;158;p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0" name="Google Shape;160;p5"/>
          <p:cNvGrpSpPr/>
          <p:nvPr/>
        </p:nvGrpSpPr>
        <p:grpSpPr>
          <a:xfrm>
            <a:off x="8651123" y="2138824"/>
            <a:ext cx="1196375" cy="868968"/>
            <a:chOff x="6878053" y="1156317"/>
            <a:chExt cx="1431178" cy="1039513"/>
          </a:xfrm>
        </p:grpSpPr>
        <p:grpSp>
          <p:nvGrpSpPr>
            <p:cNvPr id="161" name="Google Shape;161;p5"/>
            <p:cNvGrpSpPr/>
            <p:nvPr/>
          </p:nvGrpSpPr>
          <p:grpSpPr>
            <a:xfrm>
              <a:off x="7672978" y="1156317"/>
              <a:ext cx="412941" cy="436880"/>
              <a:chOff x="243840" y="1676400"/>
              <a:chExt cx="701040" cy="741680"/>
            </a:xfrm>
          </p:grpSpPr>
          <p:sp>
            <p:nvSpPr>
              <p:cNvPr id="162" name="Google Shape;162;p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163;p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64" name="Google Shape;164;p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66" name="Google Shape;166;p5"/>
          <p:cNvSpPr txBox="1"/>
          <p:nvPr/>
        </p:nvSpPr>
        <p:spPr>
          <a:xfrm>
            <a:off x="7925259" y="3653368"/>
            <a:ext cx="283827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000" b="0" i="0" u="none" strike="noStrike" cap="none" dirty="0">
                <a:solidFill>
                  <a:schemeClr val="dk1"/>
                </a:solidFill>
                <a:latin typeface="Arial"/>
                <a:ea typeface="Arial"/>
                <a:cs typeface="Arial"/>
                <a:sym typeface="Arial"/>
              </a:rPr>
              <a:t>Explain how to support children showing signs of depression</a:t>
            </a:r>
            <a:r>
              <a:rPr lang="en-GB" sz="2000" dirty="0">
                <a:solidFill>
                  <a:schemeClr val="dk1"/>
                </a:solidFill>
              </a:rPr>
              <a:t>, risks of </a:t>
            </a:r>
            <a:r>
              <a:rPr lang="en-GB" sz="2000" b="0" i="0" u="none" strike="noStrike" cap="none" dirty="0">
                <a:solidFill>
                  <a:schemeClr val="dk1"/>
                </a:solidFill>
                <a:latin typeface="Arial"/>
                <a:ea typeface="Arial"/>
                <a:cs typeface="Arial"/>
                <a:sym typeface="Arial"/>
              </a:rPr>
              <a:t>suicide and self-harm</a:t>
            </a:r>
            <a:endParaRPr sz="2000" b="0" i="1" u="sng" strike="noStrike" cap="none" dirty="0">
              <a:solidFill>
                <a:schemeClr val="dk1"/>
              </a:solidFill>
              <a:latin typeface="Arial"/>
              <a:ea typeface="Arial"/>
              <a:cs typeface="Arial"/>
              <a:sym typeface="Arial"/>
            </a:endParaRPr>
          </a:p>
        </p:txBody>
      </p:sp>
      <p:sp>
        <p:nvSpPr>
          <p:cNvPr id="167" name="Google Shape;167;p5"/>
          <p:cNvSpPr txBox="1"/>
          <p:nvPr/>
        </p:nvSpPr>
        <p:spPr>
          <a:xfrm>
            <a:off x="1308912" y="3503284"/>
            <a:ext cx="28623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Identify common signs, risk and protective factors for children at risk of depression, suicide and self-harm</a:t>
            </a:r>
            <a:endParaRPr dirty="0"/>
          </a:p>
        </p:txBody>
      </p:sp>
      <p:sp>
        <p:nvSpPr>
          <p:cNvPr id="168" name="Google Shape;168;p5"/>
          <p:cNvSpPr txBox="1"/>
          <p:nvPr/>
        </p:nvSpPr>
        <p:spPr>
          <a:xfrm>
            <a:off x="4770516" y="3503284"/>
            <a:ext cx="25755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000" dirty="0">
                <a:solidFill>
                  <a:schemeClr val="dk1"/>
                </a:solidFill>
                <a:latin typeface="Arial"/>
                <a:ea typeface="Arial"/>
                <a:cs typeface="Arial"/>
                <a:sym typeface="Arial"/>
              </a:rPr>
              <a:t>Demonstrate how to recognize signs </a:t>
            </a:r>
            <a:r>
              <a:rPr lang="en-GB" sz="2000" b="0" i="0" u="none" strike="noStrike" cap="none" dirty="0">
                <a:solidFill>
                  <a:schemeClr val="dk1"/>
                </a:solidFill>
                <a:latin typeface="Arial"/>
                <a:ea typeface="Arial"/>
                <a:cs typeface="Arial"/>
                <a:sym typeface="Arial"/>
              </a:rPr>
              <a:t>of depression, risk of suicide and self-harm in children</a:t>
            </a:r>
            <a:endParaRPr sz="2000" b="0" i="0" u="none" strike="noStrike" cap="none" dirty="0">
              <a:solidFill>
                <a:schemeClr val="dk1"/>
              </a:solidFill>
              <a:latin typeface="Arial"/>
              <a:ea typeface="Arial"/>
              <a:cs typeface="Arial"/>
              <a:sym typeface="Arial"/>
            </a:endParaRPr>
          </a:p>
        </p:txBody>
      </p:sp>
      <p:sp>
        <p:nvSpPr>
          <p:cNvPr id="169" name="Google Shape;169;p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0" name="Google Shape;170;p5"/>
          <p:cNvGrpSpPr/>
          <p:nvPr/>
        </p:nvGrpSpPr>
        <p:grpSpPr>
          <a:xfrm>
            <a:off x="10741851" y="704557"/>
            <a:ext cx="562136" cy="634675"/>
            <a:chOff x="760175" y="830142"/>
            <a:chExt cx="867619" cy="979579"/>
          </a:xfrm>
        </p:grpSpPr>
        <p:sp>
          <p:nvSpPr>
            <p:cNvPr id="171" name="Google Shape;171;p5"/>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78</a:t>
              </a:r>
              <a:endParaRPr/>
            </a:p>
          </p:txBody>
        </p:sp>
        <p:sp>
          <p:nvSpPr>
            <p:cNvPr id="172" name="Google Shape;172;p5"/>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Self-care</a:t>
            </a:r>
            <a:endParaRPr/>
          </a:p>
        </p:txBody>
      </p:sp>
      <p:sp>
        <p:nvSpPr>
          <p:cNvPr id="923" name="Google Shape;923;p48"/>
          <p:cNvSpPr txBox="1"/>
          <p:nvPr/>
        </p:nvSpPr>
        <p:spPr>
          <a:xfrm>
            <a:off x="8647545" y="3437143"/>
            <a:ext cx="2072639" cy="42825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200"/>
              <a:buFont typeface="Helvetica Neue"/>
              <a:buNone/>
            </a:pPr>
            <a:r>
              <a:rPr lang="en-GB" sz="2200" b="1">
                <a:solidFill>
                  <a:schemeClr val="lt1"/>
                </a:solidFill>
                <a:latin typeface="Helvetica Neue"/>
                <a:ea typeface="Helvetica Neue"/>
                <a:cs typeface="Helvetica Neue"/>
                <a:sym typeface="Helvetica Neue"/>
              </a:rPr>
              <a:t>Closing</a:t>
            </a:r>
            <a:endParaRPr sz="1800">
              <a:solidFill>
                <a:schemeClr val="dk1"/>
              </a:solidFill>
              <a:latin typeface="Calibri"/>
              <a:ea typeface="Calibri"/>
              <a:cs typeface="Calibri"/>
              <a:sym typeface="Calibri"/>
            </a:endParaRPr>
          </a:p>
        </p:txBody>
      </p:sp>
      <p:sp>
        <p:nvSpPr>
          <p:cNvPr id="924" name="Google Shape;924;p48"/>
          <p:cNvSpPr/>
          <p:nvPr/>
        </p:nvSpPr>
        <p:spPr>
          <a:xfrm>
            <a:off x="4674820" y="2453495"/>
            <a:ext cx="2842360" cy="2539419"/>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5" name="Google Shape;925;p48"/>
          <p:cNvSpPr/>
          <p:nvPr/>
        </p:nvSpPr>
        <p:spPr>
          <a:xfrm rot="10800000">
            <a:off x="5628782" y="3499014"/>
            <a:ext cx="934434" cy="752350"/>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Recap </a:t>
            </a:r>
            <a:endParaRPr/>
          </a:p>
        </p:txBody>
      </p:sp>
      <p:grpSp>
        <p:nvGrpSpPr>
          <p:cNvPr id="179" name="Google Shape;179;p6"/>
          <p:cNvGrpSpPr/>
          <p:nvPr/>
        </p:nvGrpSpPr>
        <p:grpSpPr>
          <a:xfrm>
            <a:off x="9994118" y="33917"/>
            <a:ext cx="2057602" cy="1975956"/>
            <a:chOff x="9994118" y="33917"/>
            <a:chExt cx="2057602" cy="1975956"/>
          </a:xfrm>
        </p:grpSpPr>
        <p:sp>
          <p:nvSpPr>
            <p:cNvPr id="180" name="Google Shape;180;p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1" name="Google Shape;181;p6"/>
            <p:cNvGrpSpPr/>
            <p:nvPr/>
          </p:nvGrpSpPr>
          <p:grpSpPr>
            <a:xfrm>
              <a:off x="10621771" y="762700"/>
              <a:ext cx="562136" cy="634675"/>
              <a:chOff x="760175" y="830142"/>
              <a:chExt cx="867619" cy="979579"/>
            </a:xfrm>
          </p:grpSpPr>
          <p:sp>
            <p:nvSpPr>
              <p:cNvPr id="182" name="Google Shape;182;p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78</a:t>
                </a:r>
                <a:endParaRPr/>
              </a:p>
            </p:txBody>
          </p:sp>
          <p:sp>
            <p:nvSpPr>
              <p:cNvPr id="183" name="Google Shape;183;p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4" name="Google Shape;184;p6"/>
            <p:cNvGrpSpPr/>
            <p:nvPr/>
          </p:nvGrpSpPr>
          <p:grpSpPr>
            <a:xfrm>
              <a:off x="11325415" y="762701"/>
              <a:ext cx="182192" cy="634674"/>
              <a:chOff x="2121762" y="2323619"/>
              <a:chExt cx="200378" cy="825210"/>
            </a:xfrm>
          </p:grpSpPr>
          <p:sp>
            <p:nvSpPr>
              <p:cNvPr id="185" name="Google Shape;185;p6"/>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87" name="Google Shape;187;p6"/>
          <p:cNvGrpSpPr/>
          <p:nvPr/>
        </p:nvGrpSpPr>
        <p:grpSpPr>
          <a:xfrm>
            <a:off x="3532127" y="1141835"/>
            <a:ext cx="4978000" cy="4978000"/>
            <a:chOff x="838200" y="2075148"/>
            <a:chExt cx="3289587" cy="3289587"/>
          </a:xfrm>
        </p:grpSpPr>
        <p:pic>
          <p:nvPicPr>
            <p:cNvPr id="188" name="Google Shape;188;p6" descr="Wave with solid fill"/>
            <p:cNvPicPr preferRelativeResize="0"/>
            <p:nvPr/>
          </p:nvPicPr>
          <p:blipFill rotWithShape="1">
            <a:blip r:embed="rId3">
              <a:alphaModFix/>
            </a:blip>
            <a:srcRect/>
            <a:stretch/>
          </p:blipFill>
          <p:spPr>
            <a:xfrm>
              <a:off x="838200" y="2075148"/>
              <a:ext cx="3289587" cy="3289587"/>
            </a:xfrm>
            <a:prstGeom prst="rect">
              <a:avLst/>
            </a:prstGeom>
            <a:noFill/>
            <a:ln>
              <a:noFill/>
            </a:ln>
          </p:spPr>
        </p:pic>
        <p:sp>
          <p:nvSpPr>
            <p:cNvPr id="189" name="Google Shape;189;p6"/>
            <p:cNvSpPr/>
            <p:nvPr/>
          </p:nvSpPr>
          <p:spPr>
            <a:xfrm>
              <a:off x="2206339" y="3993570"/>
              <a:ext cx="547259" cy="54725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6"/>
            <p:cNvSpPr/>
            <p:nvPr/>
          </p:nvSpPr>
          <p:spPr>
            <a:xfrm>
              <a:off x="2850558" y="3539066"/>
              <a:ext cx="206062" cy="90900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5"/>
        <p:cNvGrpSpPr/>
        <p:nvPr/>
      </p:nvGrpSpPr>
      <p:grpSpPr>
        <a:xfrm>
          <a:off x="0" y="0"/>
          <a:ext cx="0" cy="0"/>
          <a:chOff x="0" y="0"/>
          <a:chExt cx="0" cy="0"/>
        </a:xfrm>
      </p:grpSpPr>
      <p:sp>
        <p:nvSpPr>
          <p:cNvPr id="196" name="Google Shape;196;p7"/>
          <p:cNvSpPr txBox="1"/>
          <p:nvPr/>
        </p:nvSpPr>
        <p:spPr>
          <a:xfrm>
            <a:off x="8559745" y="2804819"/>
            <a:ext cx="2862562" cy="33663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600">
              <a:solidFill>
                <a:schemeClr val="dk1"/>
              </a:solidFill>
              <a:latin typeface="Arial"/>
              <a:ea typeface="Arial"/>
              <a:cs typeface="Arial"/>
              <a:sym typeface="Arial"/>
            </a:endParaRPr>
          </a:p>
        </p:txBody>
      </p:sp>
      <p:sp>
        <p:nvSpPr>
          <p:cNvPr id="197" name="Google Shape;197;p7"/>
          <p:cNvSpPr txBox="1">
            <a:spLocks noGrp="1"/>
          </p:cNvSpPr>
          <p:nvPr>
            <p:ph type="title"/>
          </p:nvPr>
        </p:nvSpPr>
        <p:spPr>
          <a:xfrm>
            <a:off x="931467" y="2220059"/>
            <a:ext cx="10126172" cy="241788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dirty="0">
                <a:solidFill>
                  <a:schemeClr val="lt1"/>
                </a:solidFill>
                <a:latin typeface="Garamond"/>
                <a:ea typeface="Garamond"/>
                <a:cs typeface="Garamond"/>
                <a:sym typeface="Garamond"/>
              </a:rPr>
              <a:t>SESSION 2</a:t>
            </a:r>
            <a:br>
              <a:rPr lang="en-GB" sz="2400" b="1" dirty="0">
                <a:solidFill>
                  <a:schemeClr val="lt1"/>
                </a:solidFill>
                <a:latin typeface="Garamond"/>
                <a:ea typeface="Garamond"/>
                <a:cs typeface="Garamond"/>
                <a:sym typeface="Garamond"/>
              </a:rPr>
            </a:br>
            <a:br>
              <a:rPr lang="en-GB" b="1" dirty="0">
                <a:solidFill>
                  <a:schemeClr val="lt1"/>
                </a:solidFill>
                <a:latin typeface="Garamond"/>
                <a:ea typeface="Garamond"/>
                <a:cs typeface="Garamond"/>
                <a:sym typeface="Garamond"/>
              </a:rPr>
            </a:br>
            <a:r>
              <a:rPr lang="en-GB" sz="5400" b="1" dirty="0">
                <a:solidFill>
                  <a:schemeClr val="lt1"/>
                </a:solidFill>
                <a:latin typeface="Garamond"/>
                <a:ea typeface="Garamond"/>
                <a:cs typeface="Garamond"/>
                <a:sym typeface="Garamond"/>
              </a:rPr>
              <a:t>What is depression and what could be signs I can recognize?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Word cloud on depression</a:t>
            </a:r>
            <a:endParaRPr/>
          </a:p>
        </p:txBody>
      </p:sp>
      <p:grpSp>
        <p:nvGrpSpPr>
          <p:cNvPr id="204" name="Google Shape;204;p8"/>
          <p:cNvGrpSpPr/>
          <p:nvPr/>
        </p:nvGrpSpPr>
        <p:grpSpPr>
          <a:xfrm>
            <a:off x="1399366" y="1488984"/>
            <a:ext cx="9393268" cy="4603927"/>
            <a:chOff x="1153159" y="1447800"/>
            <a:chExt cx="10167763" cy="4983531"/>
          </a:xfrm>
        </p:grpSpPr>
        <p:sp>
          <p:nvSpPr>
            <p:cNvPr id="205" name="Google Shape;205;p8"/>
            <p:cNvSpPr/>
            <p:nvPr/>
          </p:nvSpPr>
          <p:spPr>
            <a:xfrm>
              <a:off x="3230880" y="2394604"/>
              <a:ext cx="1320800" cy="13208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8"/>
            <p:cNvSpPr/>
            <p:nvPr/>
          </p:nvSpPr>
          <p:spPr>
            <a:xfrm>
              <a:off x="4104639" y="1654745"/>
              <a:ext cx="1790829" cy="1790829"/>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8"/>
            <p:cNvSpPr/>
            <p:nvPr/>
          </p:nvSpPr>
          <p:spPr>
            <a:xfrm>
              <a:off x="5273040" y="1447800"/>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8"/>
            <p:cNvSpPr/>
            <p:nvPr/>
          </p:nvSpPr>
          <p:spPr>
            <a:xfrm>
              <a:off x="1153159" y="2140014"/>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8"/>
            <p:cNvSpPr/>
            <p:nvPr/>
          </p:nvSpPr>
          <p:spPr>
            <a:xfrm>
              <a:off x="2730498" y="3582169"/>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8"/>
            <p:cNvSpPr/>
            <p:nvPr/>
          </p:nvSpPr>
          <p:spPr>
            <a:xfrm>
              <a:off x="6781801" y="3820211"/>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8"/>
            <p:cNvSpPr/>
            <p:nvPr/>
          </p:nvSpPr>
          <p:spPr>
            <a:xfrm>
              <a:off x="4455032" y="4521201"/>
              <a:ext cx="1790829" cy="1790829"/>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8"/>
            <p:cNvSpPr/>
            <p:nvPr/>
          </p:nvSpPr>
          <p:spPr>
            <a:xfrm>
              <a:off x="7704902" y="2171082"/>
              <a:ext cx="1320800" cy="13208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8"/>
            <p:cNvSpPr/>
            <p:nvPr/>
          </p:nvSpPr>
          <p:spPr>
            <a:xfrm>
              <a:off x="5812727" y="4092966"/>
              <a:ext cx="1790829" cy="1790829"/>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8"/>
            <p:cNvSpPr/>
            <p:nvPr/>
          </p:nvSpPr>
          <p:spPr>
            <a:xfrm>
              <a:off x="4414521" y="2602295"/>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8"/>
            <p:cNvSpPr/>
            <p:nvPr/>
          </p:nvSpPr>
          <p:spPr>
            <a:xfrm>
              <a:off x="3445447" y="3625786"/>
              <a:ext cx="1790829" cy="1790829"/>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8"/>
            <p:cNvSpPr/>
            <p:nvPr/>
          </p:nvSpPr>
          <p:spPr>
            <a:xfrm>
              <a:off x="8709802" y="2052370"/>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8"/>
            <p:cNvSpPr/>
            <p:nvPr/>
          </p:nvSpPr>
          <p:spPr>
            <a:xfrm>
              <a:off x="8709802" y="3901081"/>
              <a:ext cx="1790829" cy="1790829"/>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8"/>
            <p:cNvSpPr/>
            <p:nvPr/>
          </p:nvSpPr>
          <p:spPr>
            <a:xfrm>
              <a:off x="6701177" y="2569549"/>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219" name="Google Shape;219;p8"/>
            <p:cNvSpPr/>
            <p:nvPr/>
          </p:nvSpPr>
          <p:spPr>
            <a:xfrm>
              <a:off x="1747092" y="3999141"/>
              <a:ext cx="1790829" cy="1790829"/>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8"/>
            <p:cNvSpPr/>
            <p:nvPr/>
          </p:nvSpPr>
          <p:spPr>
            <a:xfrm>
              <a:off x="3282884" y="2809240"/>
              <a:ext cx="2611120" cy="261112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1" name="Google Shape;221;p8"/>
          <p:cNvGrpSpPr/>
          <p:nvPr/>
        </p:nvGrpSpPr>
        <p:grpSpPr>
          <a:xfrm>
            <a:off x="9994118" y="33917"/>
            <a:ext cx="2057602" cy="1975956"/>
            <a:chOff x="9994118" y="33917"/>
            <a:chExt cx="2057602" cy="1975956"/>
          </a:xfrm>
        </p:grpSpPr>
        <p:sp>
          <p:nvSpPr>
            <p:cNvPr id="222" name="Google Shape;222;p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3" name="Google Shape;223;p8"/>
            <p:cNvGrpSpPr/>
            <p:nvPr/>
          </p:nvGrpSpPr>
          <p:grpSpPr>
            <a:xfrm>
              <a:off x="10621771" y="762700"/>
              <a:ext cx="562136" cy="634675"/>
              <a:chOff x="760175" y="830142"/>
              <a:chExt cx="867619" cy="979579"/>
            </a:xfrm>
          </p:grpSpPr>
          <p:sp>
            <p:nvSpPr>
              <p:cNvPr id="224" name="Google Shape;224;p8"/>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79</a:t>
                </a:r>
                <a:endParaRPr/>
              </a:p>
            </p:txBody>
          </p:sp>
          <p:sp>
            <p:nvSpPr>
              <p:cNvPr id="225" name="Google Shape;225;p8"/>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6" name="Google Shape;226;p8"/>
            <p:cNvGrpSpPr/>
            <p:nvPr/>
          </p:nvGrpSpPr>
          <p:grpSpPr>
            <a:xfrm>
              <a:off x="11325415" y="762701"/>
              <a:ext cx="182192" cy="634674"/>
              <a:chOff x="2121762" y="2323619"/>
              <a:chExt cx="200378" cy="825210"/>
            </a:xfrm>
          </p:grpSpPr>
          <p:sp>
            <p:nvSpPr>
              <p:cNvPr id="227" name="Google Shape;227;p8"/>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8"/>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2" title="I had a black dog, his name was depression"/>
          <p:cNvPicPr preferRelativeResize="0"/>
          <p:nvPr/>
        </p:nvPicPr>
        <p:blipFill rotWithShape="1">
          <a:blip r:embed="rId3">
            <a:alphaModFix/>
          </a:blip>
          <a:srcRect/>
          <a:stretch/>
        </p:blipFill>
        <p:spPr>
          <a:xfrm>
            <a:off x="5707315" y="1942705"/>
            <a:ext cx="4525771" cy="3394328"/>
          </a:xfrm>
          <a:prstGeom prst="rect">
            <a:avLst/>
          </a:prstGeom>
          <a:noFill/>
          <a:ln w="57150" cap="flat" cmpd="sng">
            <a:solidFill>
              <a:schemeClr val="accent5"/>
            </a:solidFill>
            <a:prstDash val="solid"/>
            <a:round/>
            <a:headEnd type="none" w="sm" len="sm"/>
            <a:tailEnd type="none" w="sm" len="sm"/>
          </a:ln>
        </p:spPr>
      </p:pic>
      <p:sp>
        <p:nvSpPr>
          <p:cNvPr id="311" name="Google Shape;311;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t>Signs of depression</a:t>
            </a:r>
            <a:endParaRPr dirty="0"/>
          </a:p>
        </p:txBody>
      </p:sp>
      <p:sp>
        <p:nvSpPr>
          <p:cNvPr id="312" name="Google Shape;312;p12"/>
          <p:cNvSpPr txBox="1"/>
          <p:nvPr/>
        </p:nvSpPr>
        <p:spPr>
          <a:xfrm>
            <a:off x="5707315" y="5437251"/>
            <a:ext cx="41198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u="sng" dirty="0">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https://youtu.be/XiCrniLQGYc</a:t>
            </a:r>
            <a:r>
              <a:rPr lang="en-GB" sz="1400" i="1" dirty="0">
                <a:solidFill>
                  <a:schemeClr val="accent5"/>
                </a:solidFill>
                <a:latin typeface="Arial"/>
                <a:ea typeface="Arial"/>
                <a:cs typeface="Arial"/>
                <a:sym typeface="Arial"/>
              </a:rPr>
              <a:t> </a:t>
            </a:r>
            <a:endParaRPr sz="1400" i="1" dirty="0">
              <a:solidFill>
                <a:schemeClr val="accent5"/>
              </a:solidFill>
              <a:latin typeface="Arial"/>
              <a:ea typeface="Arial"/>
              <a:cs typeface="Arial"/>
              <a:sym typeface="Arial"/>
            </a:endParaRPr>
          </a:p>
        </p:txBody>
      </p:sp>
      <p:grpSp>
        <p:nvGrpSpPr>
          <p:cNvPr id="313" name="Google Shape;313;p12"/>
          <p:cNvGrpSpPr/>
          <p:nvPr/>
        </p:nvGrpSpPr>
        <p:grpSpPr>
          <a:xfrm>
            <a:off x="9994118" y="33917"/>
            <a:ext cx="2057602" cy="1975956"/>
            <a:chOff x="9994118" y="33917"/>
            <a:chExt cx="2057602" cy="1975956"/>
          </a:xfrm>
        </p:grpSpPr>
        <p:sp>
          <p:nvSpPr>
            <p:cNvPr id="314" name="Google Shape;314;p1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5" name="Google Shape;315;p12"/>
            <p:cNvGrpSpPr/>
            <p:nvPr/>
          </p:nvGrpSpPr>
          <p:grpSpPr>
            <a:xfrm>
              <a:off x="10621771" y="762700"/>
              <a:ext cx="562136" cy="634675"/>
              <a:chOff x="760175" y="830142"/>
              <a:chExt cx="867619" cy="979579"/>
            </a:xfrm>
          </p:grpSpPr>
          <p:sp>
            <p:nvSpPr>
              <p:cNvPr id="316" name="Google Shape;316;p12"/>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80</a:t>
                </a:r>
                <a:endParaRPr/>
              </a:p>
            </p:txBody>
          </p:sp>
          <p:sp>
            <p:nvSpPr>
              <p:cNvPr id="317" name="Google Shape;317;p12"/>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8" name="Google Shape;318;p12"/>
            <p:cNvGrpSpPr/>
            <p:nvPr/>
          </p:nvGrpSpPr>
          <p:grpSpPr>
            <a:xfrm>
              <a:off x="11325415" y="762701"/>
              <a:ext cx="182192" cy="634674"/>
              <a:chOff x="2121762" y="2323619"/>
              <a:chExt cx="200378" cy="825210"/>
            </a:xfrm>
          </p:grpSpPr>
          <p:sp>
            <p:nvSpPr>
              <p:cNvPr id="319" name="Google Shape;319;p12"/>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12"/>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21" name="Google Shape;321;p12"/>
          <p:cNvGrpSpPr/>
          <p:nvPr/>
        </p:nvGrpSpPr>
        <p:grpSpPr>
          <a:xfrm>
            <a:off x="1487676" y="1892596"/>
            <a:ext cx="4458607" cy="3494546"/>
            <a:chOff x="1030476" y="2741930"/>
            <a:chExt cx="2428669" cy="1903531"/>
          </a:xfrm>
        </p:grpSpPr>
        <p:sp>
          <p:nvSpPr>
            <p:cNvPr id="322" name="Google Shape;322;p12"/>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2"/>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7114</Words>
  <Application>Microsoft Office PowerPoint</Application>
  <PresentationFormat>Widescreen</PresentationFormat>
  <Paragraphs>879</Paragraphs>
  <Slides>50</Slides>
  <Notes>50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Garamond</vt:lpstr>
      <vt:lpstr>Arial</vt:lpstr>
      <vt:lpstr>Calibri</vt:lpstr>
      <vt:lpstr>Federo</vt:lpstr>
      <vt:lpstr>Helvetica Neue</vt:lpstr>
      <vt:lpstr>Office Theme</vt:lpstr>
      <vt:lpstr>PowerPoint Presentation</vt:lpstr>
      <vt:lpstr>SESSION 1  Module opening</vt:lpstr>
      <vt:lpstr>Module aim</vt:lpstr>
      <vt:lpstr>Agenda</vt:lpstr>
      <vt:lpstr>Learning objectives</vt:lpstr>
      <vt:lpstr>Recap </vt:lpstr>
      <vt:lpstr>SESSION 2  What is depression and what could be signs I can recognize?</vt:lpstr>
      <vt:lpstr>Word cloud on depression</vt:lpstr>
      <vt:lpstr>Signs of depression</vt:lpstr>
      <vt:lpstr>Facts about depression</vt:lpstr>
      <vt:lpstr>Facts about depression</vt:lpstr>
      <vt:lpstr>Facts about depression</vt:lpstr>
      <vt:lpstr>Symptoms and patterns of depression</vt:lpstr>
      <vt:lpstr>Role of the caseworker responding to MHPSS needs, including depression</vt:lpstr>
      <vt:lpstr>Support to children showing signs of depression</vt:lpstr>
      <vt:lpstr>Communicating with children who show symptoms of depression</vt:lpstr>
      <vt:lpstr>Communicating with children who show symptoms of depression</vt:lpstr>
      <vt:lpstr>Do’s</vt:lpstr>
      <vt:lpstr>Key learning points</vt:lpstr>
      <vt:lpstr>SESSION 3  What are the risk factors and risk levels of self-harm and suicide? </vt:lpstr>
      <vt:lpstr>Self-harm and suicide explained</vt:lpstr>
      <vt:lpstr>The experience and effect of an adverse event</vt:lpstr>
      <vt:lpstr>Who is vulnerable? </vt:lpstr>
      <vt:lpstr>Risk factors</vt:lpstr>
      <vt:lpstr>Determine risk level of harm</vt:lpstr>
      <vt:lpstr>Child protection risk analysis – Tina’s case</vt:lpstr>
      <vt:lpstr>PowerPoint Presentation</vt:lpstr>
      <vt:lpstr>Personal data protection principles</vt:lpstr>
      <vt:lpstr>Role of the caseworker to respond to MHPSS needs</vt:lpstr>
      <vt:lpstr>Key learning points</vt:lpstr>
      <vt:lpstr>SESSION 4  How can I assess the risk of suicide and which support can I provide? </vt:lpstr>
      <vt:lpstr>Case management process</vt:lpstr>
      <vt:lpstr>Discussing suicidal feelings and ideas</vt:lpstr>
      <vt:lpstr>What to listen for?</vt:lpstr>
      <vt:lpstr>What to look for?</vt:lpstr>
      <vt:lpstr>Steps to take immediately if the child is at risk of suicide or self-harm</vt:lpstr>
      <vt:lpstr>Assessment</vt:lpstr>
      <vt:lpstr>What to say?</vt:lpstr>
      <vt:lpstr>What to say?</vt:lpstr>
      <vt:lpstr>Steps to take immediately if the child is at risk of suicide or self-harm</vt:lpstr>
      <vt:lpstr>Steps to take immediately if the child is at risk of suicide or self-harm</vt:lpstr>
      <vt:lpstr>Case planning</vt:lpstr>
      <vt:lpstr>Caregiver involvement</vt:lpstr>
      <vt:lpstr>Steps to take immediately if the child is at risk of suicide or self-harm</vt:lpstr>
      <vt:lpstr>Follow up</vt:lpstr>
      <vt:lpstr>Key learning points</vt:lpstr>
      <vt:lpstr>SESSION 6  Module closing</vt:lpstr>
      <vt:lpstr>Supporting caseworkers</vt:lpstr>
      <vt:lpstr>End of Module 3</vt:lpstr>
      <vt:lpstr>Self-care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16</cp:revision>
  <dcterms:created xsi:type="dcterms:W3CDTF">2023-02-13T10:28:12Z</dcterms:created>
  <dcterms:modified xsi:type="dcterms:W3CDTF">2023-05-26T09:55:30Z</dcterms:modified>
</cp:coreProperties>
</file>