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modernComment_1EF_9DB14A21.xml" ContentType="application/vnd.ms-powerpoint.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ink/ink1.xml" ContentType="application/inkml+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0" r:id="rId1"/>
  </p:sldMasterIdLst>
  <p:notesMasterIdLst>
    <p:notesMasterId r:id="rId111"/>
  </p:notesMasterIdLst>
  <p:sldIdLst>
    <p:sldId id="258" r:id="rId2"/>
    <p:sldId id="289" r:id="rId3"/>
    <p:sldId id="290" r:id="rId4"/>
    <p:sldId id="295" r:id="rId5"/>
    <p:sldId id="296" r:id="rId6"/>
    <p:sldId id="553" r:id="rId7"/>
    <p:sldId id="297" r:id="rId8"/>
    <p:sldId id="525" r:id="rId9"/>
    <p:sldId id="554" r:id="rId10"/>
    <p:sldId id="555" r:id="rId11"/>
    <p:sldId id="556" r:id="rId12"/>
    <p:sldId id="526" r:id="rId13"/>
    <p:sldId id="527" r:id="rId14"/>
    <p:sldId id="557" r:id="rId15"/>
    <p:sldId id="558" r:id="rId16"/>
    <p:sldId id="559" r:id="rId17"/>
    <p:sldId id="560" r:id="rId18"/>
    <p:sldId id="561" r:id="rId19"/>
    <p:sldId id="528" r:id="rId20"/>
    <p:sldId id="529" r:id="rId21"/>
    <p:sldId id="530" r:id="rId22"/>
    <p:sldId id="531" r:id="rId23"/>
    <p:sldId id="563" r:id="rId24"/>
    <p:sldId id="564" r:id="rId25"/>
    <p:sldId id="565" r:id="rId26"/>
    <p:sldId id="532" r:id="rId27"/>
    <p:sldId id="533" r:id="rId28"/>
    <p:sldId id="566" r:id="rId29"/>
    <p:sldId id="567" r:id="rId30"/>
    <p:sldId id="576" r:id="rId31"/>
    <p:sldId id="568" r:id="rId32"/>
    <p:sldId id="569" r:id="rId33"/>
    <p:sldId id="571" r:id="rId34"/>
    <p:sldId id="570" r:id="rId35"/>
    <p:sldId id="572" r:id="rId36"/>
    <p:sldId id="573" r:id="rId37"/>
    <p:sldId id="574" r:id="rId38"/>
    <p:sldId id="575" r:id="rId39"/>
    <p:sldId id="534" r:id="rId40"/>
    <p:sldId id="535" r:id="rId41"/>
    <p:sldId id="578" r:id="rId42"/>
    <p:sldId id="582" r:id="rId43"/>
    <p:sldId id="583" r:id="rId44"/>
    <p:sldId id="579" r:id="rId45"/>
    <p:sldId id="490" r:id="rId46"/>
    <p:sldId id="491" r:id="rId47"/>
    <p:sldId id="492" r:id="rId48"/>
    <p:sldId id="493" r:id="rId49"/>
    <p:sldId id="494" r:id="rId50"/>
    <p:sldId id="495" r:id="rId51"/>
    <p:sldId id="496" r:id="rId52"/>
    <p:sldId id="580" r:id="rId53"/>
    <p:sldId id="581" r:id="rId54"/>
    <p:sldId id="499" r:id="rId55"/>
    <p:sldId id="536" r:id="rId56"/>
    <p:sldId id="537" r:id="rId57"/>
    <p:sldId id="584" r:id="rId58"/>
    <p:sldId id="585" r:id="rId59"/>
    <p:sldId id="586" r:id="rId60"/>
    <p:sldId id="587" r:id="rId61"/>
    <p:sldId id="538" r:id="rId62"/>
    <p:sldId id="539" r:id="rId63"/>
    <p:sldId id="588" r:id="rId64"/>
    <p:sldId id="508" r:id="rId65"/>
    <p:sldId id="589" r:id="rId66"/>
    <p:sldId id="590" r:id="rId67"/>
    <p:sldId id="591" r:id="rId68"/>
    <p:sldId id="540" r:id="rId69"/>
    <p:sldId id="541" r:id="rId70"/>
    <p:sldId id="592" r:id="rId71"/>
    <p:sldId id="593" r:id="rId72"/>
    <p:sldId id="594" r:id="rId73"/>
    <p:sldId id="595" r:id="rId74"/>
    <p:sldId id="357" r:id="rId75"/>
    <p:sldId id="622" r:id="rId76"/>
    <p:sldId id="597" r:id="rId77"/>
    <p:sldId id="598" r:id="rId78"/>
    <p:sldId id="599" r:id="rId79"/>
    <p:sldId id="601" r:id="rId80"/>
    <p:sldId id="542" r:id="rId81"/>
    <p:sldId id="543" r:id="rId82"/>
    <p:sldId id="603" r:id="rId83"/>
    <p:sldId id="604" r:id="rId84"/>
    <p:sldId id="605" r:id="rId85"/>
    <p:sldId id="606" r:id="rId86"/>
    <p:sldId id="607" r:id="rId87"/>
    <p:sldId id="608" r:id="rId88"/>
    <p:sldId id="609" r:id="rId89"/>
    <p:sldId id="621" r:id="rId90"/>
    <p:sldId id="544" r:id="rId91"/>
    <p:sldId id="545" r:id="rId92"/>
    <p:sldId id="611" r:id="rId93"/>
    <p:sldId id="612" r:id="rId94"/>
    <p:sldId id="613" r:id="rId95"/>
    <p:sldId id="614" r:id="rId96"/>
    <p:sldId id="546" r:id="rId97"/>
    <p:sldId id="547" r:id="rId98"/>
    <p:sldId id="549" r:id="rId99"/>
    <p:sldId id="615" r:id="rId100"/>
    <p:sldId id="616" r:id="rId101"/>
    <p:sldId id="550" r:id="rId102"/>
    <p:sldId id="551" r:id="rId103"/>
    <p:sldId id="617" r:id="rId104"/>
    <p:sldId id="618" r:id="rId105"/>
    <p:sldId id="619" r:id="rId106"/>
    <p:sldId id="620" r:id="rId107"/>
    <p:sldId id="552" r:id="rId108"/>
    <p:sldId id="286" r:id="rId109"/>
    <p:sldId id="288" r:id="rId110"/>
  </p:sldIdLst>
  <p:sldSz cx="6858000" cy="9906000" type="A4"/>
  <p:notesSz cx="6858000" cy="9525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0900916D-B0A8-44DD-9D89-A8E2AED5010F}">
          <p14:sldIdLst>
            <p14:sldId id="258"/>
            <p14:sldId id="289"/>
          </p14:sldIdLst>
        </p14:section>
        <p14:section name="About this training" id="{B034CD14-6856-436F-9DBF-CD8F8CDD19A7}">
          <p14:sldIdLst>
            <p14:sldId id="290"/>
          </p14:sldIdLst>
        </p14:section>
        <p14:section name="Module opening" id="{10A65A42-7E28-4F0D-B489-1F7C534B0A38}">
          <p14:sldIdLst>
            <p14:sldId id="295"/>
          </p14:sldIdLst>
        </p14:section>
        <p14:section name="Session 1" id="{D80D3372-0406-49C5-A4BA-64DE735F19C8}">
          <p14:sldIdLst>
            <p14:sldId id="296"/>
            <p14:sldId id="553"/>
            <p14:sldId id="297"/>
          </p14:sldIdLst>
        </p14:section>
        <p14:section name="Session 2" id="{79CE8314-3304-478D-B11E-36A66D93914A}">
          <p14:sldIdLst>
            <p14:sldId id="525"/>
            <p14:sldId id="554"/>
            <p14:sldId id="555"/>
            <p14:sldId id="556"/>
            <p14:sldId id="526"/>
          </p14:sldIdLst>
        </p14:section>
        <p14:section name="Session 3" id="{C0FD538D-A148-47B1-A5B6-C24E8C5868ED}">
          <p14:sldIdLst>
            <p14:sldId id="527"/>
            <p14:sldId id="557"/>
            <p14:sldId id="558"/>
            <p14:sldId id="559"/>
            <p14:sldId id="560"/>
            <p14:sldId id="561"/>
            <p14:sldId id="528"/>
          </p14:sldIdLst>
        </p14:section>
        <p14:section name="Session 4" id="{C5B8E1E6-EC5B-48B8-B24F-2A2CCE541DDC}">
          <p14:sldIdLst>
            <p14:sldId id="529"/>
            <p14:sldId id="530"/>
          </p14:sldIdLst>
        </p14:section>
        <p14:section name="Session 4.1" id="{62CF993B-5AD9-4D27-B9E4-DDE6DA2862F7}">
          <p14:sldIdLst>
            <p14:sldId id="531"/>
            <p14:sldId id="563"/>
            <p14:sldId id="564"/>
            <p14:sldId id="565"/>
            <p14:sldId id="532"/>
          </p14:sldIdLst>
        </p14:section>
        <p14:section name="Session 4.2" id="{9D5A9F98-03AC-4C6D-AA3F-8C720753C2A1}">
          <p14:sldIdLst>
            <p14:sldId id="533"/>
            <p14:sldId id="566"/>
            <p14:sldId id="567"/>
            <p14:sldId id="576"/>
            <p14:sldId id="568"/>
            <p14:sldId id="569"/>
            <p14:sldId id="571"/>
            <p14:sldId id="570"/>
            <p14:sldId id="572"/>
            <p14:sldId id="573"/>
            <p14:sldId id="574"/>
            <p14:sldId id="575"/>
            <p14:sldId id="534"/>
          </p14:sldIdLst>
        </p14:section>
        <p14:section name="Session 4.3" id="{6A798F69-0CF9-4D23-845E-52362F36D9E9}">
          <p14:sldIdLst>
            <p14:sldId id="535"/>
            <p14:sldId id="578"/>
            <p14:sldId id="582"/>
            <p14:sldId id="583"/>
            <p14:sldId id="579"/>
            <p14:sldId id="490"/>
            <p14:sldId id="491"/>
            <p14:sldId id="492"/>
            <p14:sldId id="493"/>
            <p14:sldId id="494"/>
            <p14:sldId id="495"/>
            <p14:sldId id="496"/>
            <p14:sldId id="580"/>
            <p14:sldId id="581"/>
            <p14:sldId id="499"/>
            <p14:sldId id="536"/>
          </p14:sldIdLst>
        </p14:section>
        <p14:section name="Session 5" id="{8E66630B-298A-4227-8FE1-A1776E180F1C}">
          <p14:sldIdLst>
            <p14:sldId id="537"/>
            <p14:sldId id="584"/>
            <p14:sldId id="585"/>
            <p14:sldId id="586"/>
            <p14:sldId id="587"/>
            <p14:sldId id="538"/>
          </p14:sldIdLst>
        </p14:section>
        <p14:section name="Session 5.1" id="{801F57F3-8702-4E88-B9FF-247D0D17D9F0}">
          <p14:sldIdLst>
            <p14:sldId id="539"/>
            <p14:sldId id="588"/>
            <p14:sldId id="508"/>
            <p14:sldId id="589"/>
            <p14:sldId id="590"/>
            <p14:sldId id="591"/>
            <p14:sldId id="540"/>
          </p14:sldIdLst>
        </p14:section>
        <p14:section name="Session 5.2" id="{69547B7B-DB1D-4AD8-9BC7-BE971E02E348}">
          <p14:sldIdLst>
            <p14:sldId id="541"/>
            <p14:sldId id="592"/>
            <p14:sldId id="593"/>
            <p14:sldId id="594"/>
            <p14:sldId id="595"/>
            <p14:sldId id="357"/>
            <p14:sldId id="622"/>
            <p14:sldId id="597"/>
            <p14:sldId id="598"/>
            <p14:sldId id="599"/>
            <p14:sldId id="601"/>
            <p14:sldId id="542"/>
          </p14:sldIdLst>
        </p14:section>
        <p14:section name="Session 5.3" id="{81D2D05A-A340-4B2C-9258-F7583619DF2C}">
          <p14:sldIdLst>
            <p14:sldId id="543"/>
            <p14:sldId id="603"/>
            <p14:sldId id="604"/>
            <p14:sldId id="605"/>
            <p14:sldId id="606"/>
            <p14:sldId id="607"/>
            <p14:sldId id="608"/>
            <p14:sldId id="609"/>
            <p14:sldId id="621"/>
            <p14:sldId id="544"/>
          </p14:sldIdLst>
        </p14:section>
        <p14:section name="Session 5.4" id="{6DB05963-5736-486E-B9A4-88FD688321FF}">
          <p14:sldIdLst>
            <p14:sldId id="545"/>
            <p14:sldId id="611"/>
            <p14:sldId id="612"/>
            <p14:sldId id="613"/>
            <p14:sldId id="614"/>
            <p14:sldId id="546"/>
          </p14:sldIdLst>
        </p14:section>
        <p14:section name="Session 5.5" id="{F43D48AF-DBE1-48DE-8564-616111AFD530}">
          <p14:sldIdLst>
            <p14:sldId id="547"/>
          </p14:sldIdLst>
        </p14:section>
        <p14:section name="Session 6" id="{C12FB517-D4B5-496F-ABEF-415BB668090D}">
          <p14:sldIdLst>
            <p14:sldId id="549"/>
            <p14:sldId id="615"/>
            <p14:sldId id="616"/>
            <p14:sldId id="550"/>
          </p14:sldIdLst>
        </p14:section>
        <p14:section name="Session 7" id="{BF3159A7-BC9A-42EC-920F-389F9D1D49DA}">
          <p14:sldIdLst>
            <p14:sldId id="551"/>
            <p14:sldId id="617"/>
            <p14:sldId id="618"/>
            <p14:sldId id="619"/>
            <p14:sldId id="620"/>
            <p14:sldId id="552"/>
          </p14:sldIdLst>
        </p14:section>
        <p14:section name="Closing" id="{CB5BEEFC-C461-4C69-AC03-254F21C569D7}">
          <p14:sldIdLst>
            <p14:sldId id="286"/>
            <p14:sldId id="28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AEC1317-ED4B-3651-3741-C9C6FC8C0C6C}" name="Justina Ojom" initials="JO" userId="S::justina.ojom@little-fish.co::cbdaed7d-8d45-4372-a16a-f3f8900c2f45" providerId="AD"/>
  <p188:author id="{0027B4F2-1383-E369-CA03-AA29E1613B29}" name="Clare Back" initials="CB" userId="7ca9c63e0bec638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1" autoAdjust="0"/>
    <p:restoredTop sz="89744" autoAdjust="0"/>
  </p:normalViewPr>
  <p:slideViewPr>
    <p:cSldViewPr snapToGrid="0">
      <p:cViewPr varScale="1">
        <p:scale>
          <a:sx n="48" d="100"/>
          <a:sy n="48" d="100"/>
        </p:scale>
        <p:origin x="2127" y="48"/>
      </p:cViewPr>
      <p:guideLst/>
    </p:cSldViewPr>
  </p:slideViewPr>
  <p:notesTextViewPr>
    <p:cViewPr>
      <p:scale>
        <a:sx n="100" d="100"/>
        <a:sy n="100" d="100"/>
      </p:scale>
      <p:origin x="0" y="0"/>
    </p:cViewPr>
  </p:notesTextViewPr>
  <p:sorterViewPr>
    <p:cViewPr>
      <p:scale>
        <a:sx n="75" d="100"/>
        <a:sy n="75" d="100"/>
      </p:scale>
      <p:origin x="0" y="0"/>
    </p:cViewPr>
  </p:sorterViewPr>
  <p:notesViewPr>
    <p:cSldViewPr snapToGrid="0">
      <p:cViewPr varScale="1">
        <p:scale>
          <a:sx n="46" d="100"/>
          <a:sy n="46" d="100"/>
        </p:scale>
        <p:origin x="2800" y="4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microsoft.com/office/2018/10/relationships/authors" Target="author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notesMaster" Target="notesMasters/notesMaster1.xml"/></Relationships>
</file>

<file path=ppt/comments/modernComment_1EF_9DB14A21.xml><?xml version="1.0" encoding="utf-8"?>
<p188:cmLst xmlns:a="http://schemas.openxmlformats.org/drawingml/2006/main" xmlns:r="http://schemas.openxmlformats.org/officeDocument/2006/relationships" xmlns:p188="http://schemas.microsoft.com/office/powerpoint/2018/8/main">
  <p188:cm id="{F67977E1-2ECD-4B78-954B-4FBB866A532C}" authorId="{AAEC1317-ED4B-3651-3741-C9C6FC8C0C6C}" created="2023-02-17T16:55:04.134">
    <pc:sldMkLst xmlns:pc="http://schemas.microsoft.com/office/powerpoint/2013/main/command">
      <pc:docMk/>
      <pc:sldMk cId="2645641761" sldId="495"/>
    </pc:sldMkLst>
    <p188:txBody>
      <a:bodyPr/>
      <a:lstStyle/>
      <a:p>
        <a:r>
          <a:rPr lang="en-CA"/>
          <a:t>Did we intentionally include 2 versions?</a:t>
        </a:r>
      </a:p>
    </p188:txBody>
  </p188:cm>
</p188:cmLst>
</file>

<file path=ppt/ink/ink1.xml><?xml version="1.0" encoding="utf-8"?>
<inkml:ink xmlns:inkml="http://www.w3.org/2003/InkML">
  <inkml:definitions/>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7904"/>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77904"/>
          </a:xfrm>
          <a:prstGeom prst="rect">
            <a:avLst/>
          </a:prstGeom>
        </p:spPr>
        <p:txBody>
          <a:bodyPr vert="horz" lIns="91440" tIns="45720" rIns="91440" bIns="45720" rtlCol="0"/>
          <a:lstStyle>
            <a:lvl1pPr algn="r">
              <a:defRPr sz="1200"/>
            </a:lvl1pPr>
          </a:lstStyle>
          <a:p>
            <a:fld id="{5102DCA4-3C05-45F9-BD4E-79B98389C4FF}" type="datetimeFigureOut">
              <a:rPr lang="en-CA" smtClean="0"/>
              <a:t>2023-05-05</a:t>
            </a:fld>
            <a:endParaRPr lang="en-CA" dirty="0"/>
          </a:p>
        </p:txBody>
      </p:sp>
      <p:sp>
        <p:nvSpPr>
          <p:cNvPr id="4" name="Slide Image Placeholder 3"/>
          <p:cNvSpPr>
            <a:spLocks noGrp="1" noRot="1" noChangeAspect="1"/>
          </p:cNvSpPr>
          <p:nvPr>
            <p:ph type="sldImg" idx="2"/>
          </p:nvPr>
        </p:nvSpPr>
        <p:spPr>
          <a:xfrm>
            <a:off x="2317750" y="1190625"/>
            <a:ext cx="2222500" cy="3214688"/>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583906"/>
            <a:ext cx="5486400" cy="3750469"/>
          </a:xfrm>
          <a:prstGeom prst="rect">
            <a:avLst/>
          </a:prstGeom>
        </p:spPr>
        <p:txBody>
          <a:bodyPr vert="horz" lIns="91440" tIns="45720" rIns="91440" bIns="45720" rtlCol="0"/>
          <a:lstStyle/>
          <a:p>
            <a:pPr lvl="0"/>
            <a:r>
              <a:rPr lang="en-US"/>
              <a:t>Modifier les styles de texte du maître</a:t>
            </a:r>
          </a:p>
          <a:p>
            <a:pPr lvl="1"/>
            <a:r>
              <a:rPr lang="en-US"/>
              <a:t>Deuxième niveau</a:t>
            </a:r>
          </a:p>
          <a:p>
            <a:pPr lvl="2"/>
            <a:r>
              <a:rPr lang="en-US"/>
              <a:t>Troisième niveau</a:t>
            </a:r>
          </a:p>
          <a:p>
            <a:pPr lvl="3"/>
            <a:r>
              <a:rPr lang="en-US"/>
              <a:t>Quatrième niveau</a:t>
            </a:r>
          </a:p>
          <a:p>
            <a:pPr lvl="4"/>
            <a:r>
              <a:rPr lang="en-US"/>
              <a:t>Cinquième niveau</a:t>
            </a:r>
            <a:endParaRPr lang="en-CA"/>
          </a:p>
        </p:txBody>
      </p:sp>
      <p:sp>
        <p:nvSpPr>
          <p:cNvPr id="6" name="Footer Placeholder 5"/>
          <p:cNvSpPr>
            <a:spLocks noGrp="1"/>
          </p:cNvSpPr>
          <p:nvPr>
            <p:ph type="ftr" sz="quarter" idx="4"/>
          </p:nvPr>
        </p:nvSpPr>
        <p:spPr>
          <a:xfrm>
            <a:off x="0" y="9047097"/>
            <a:ext cx="2971800" cy="477903"/>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9047097"/>
            <a:ext cx="2971800" cy="477903"/>
          </a:xfrm>
          <a:prstGeom prst="rect">
            <a:avLst/>
          </a:prstGeom>
        </p:spPr>
        <p:txBody>
          <a:bodyPr vert="horz" lIns="91440" tIns="45720" rIns="91440" bIns="45720" rtlCol="0" anchor="b"/>
          <a:lstStyle>
            <a:lvl1pPr algn="r">
              <a:defRPr sz="1200"/>
            </a:lvl1pPr>
          </a:lstStyle>
          <a:p>
            <a:fld id="{AFC008BA-3183-48D8-B306-5A3243058837}" type="slidenum">
              <a:rPr lang="en-CA" smtClean="0"/>
              <a:t>‹#›</a:t>
            </a:fld>
            <a:endParaRPr lang="en-CA" dirty="0"/>
          </a:p>
        </p:txBody>
      </p:sp>
    </p:spTree>
    <p:extLst>
      <p:ext uri="{BB962C8B-B14F-4D97-AF65-F5344CB8AC3E}">
        <p14:creationId xmlns:p14="http://schemas.microsoft.com/office/powerpoint/2010/main" val="1400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9</a:t>
            </a:fld>
            <a:endParaRPr lang="en-CA" dirty="0"/>
          </a:p>
        </p:txBody>
      </p:sp>
    </p:spTree>
    <p:extLst>
      <p:ext uri="{BB962C8B-B14F-4D97-AF65-F5344CB8AC3E}">
        <p14:creationId xmlns:p14="http://schemas.microsoft.com/office/powerpoint/2010/main" val="3327310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CONTEXTUALISATION : Veuillez noter qu'il s'agit du formulaire global de présentation de l'historique de l'action de traçage. Veuillez insérer votre formulaire contextualisé dans la langue appropriée.</a:t>
            </a:r>
            <a:endParaRPr lang="en-US" dirty="0"/>
          </a:p>
        </p:txBody>
      </p:sp>
      <p:sp>
        <p:nvSpPr>
          <p:cNvPr id="4" name="Slide Number Placeholder 3"/>
          <p:cNvSpPr>
            <a:spLocks noGrp="1"/>
          </p:cNvSpPr>
          <p:nvPr>
            <p:ph type="sldNum" sz="quarter" idx="5"/>
          </p:nvPr>
        </p:nvSpPr>
        <p:spPr/>
        <p:txBody>
          <a:bodyPr/>
          <a:lstStyle/>
          <a:p>
            <a:fld id="{AFC008BA-3183-48D8-B306-5A3243058837}" type="slidenum">
              <a:rPr lang="en-CA" smtClean="0"/>
              <a:t>64</a:t>
            </a:fld>
            <a:endParaRPr lang="en-CA" dirty="0"/>
          </a:p>
        </p:txBody>
      </p:sp>
    </p:spTree>
    <p:extLst>
      <p:ext uri="{BB962C8B-B14F-4D97-AF65-F5344CB8AC3E}">
        <p14:creationId xmlns:p14="http://schemas.microsoft.com/office/powerpoint/2010/main" val="2246410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CONTEXTUALISATION : Veuillez noter qu'il s'agit du formulaire global de présentation de l'historique de l'action de traçage. Veuillez insérer votre formulaire contextualisé dans la langue appropriée.</a:t>
            </a:r>
            <a:endParaRPr lang="en-US" dirty="0"/>
          </a:p>
        </p:txBody>
      </p:sp>
      <p:sp>
        <p:nvSpPr>
          <p:cNvPr id="4" name="Slide Number Placeholder 3"/>
          <p:cNvSpPr>
            <a:spLocks noGrp="1"/>
          </p:cNvSpPr>
          <p:nvPr>
            <p:ph type="sldNum" sz="quarter" idx="5"/>
          </p:nvPr>
        </p:nvSpPr>
        <p:spPr/>
        <p:txBody>
          <a:bodyPr/>
          <a:lstStyle/>
          <a:p>
            <a:fld id="{AFC008BA-3183-48D8-B306-5A3243058837}" type="slidenum">
              <a:rPr lang="en-CA" smtClean="0"/>
              <a:t>65</a:t>
            </a:fld>
            <a:endParaRPr lang="en-CA" dirty="0"/>
          </a:p>
        </p:txBody>
      </p:sp>
    </p:spTree>
    <p:extLst>
      <p:ext uri="{BB962C8B-B14F-4D97-AF65-F5344CB8AC3E}">
        <p14:creationId xmlns:p14="http://schemas.microsoft.com/office/powerpoint/2010/main" val="30301925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CONTEXTUALISATION : Veuillez noter qu'il s'agit du formulaire global de présentation de l'historique de l'action de traçage. Veuillez insérer votre formulaire contextualisé dans la langue appropriée.</a:t>
            </a:r>
            <a:endParaRPr lang="en-US" dirty="0"/>
          </a:p>
        </p:txBody>
      </p:sp>
      <p:sp>
        <p:nvSpPr>
          <p:cNvPr id="4" name="Slide Number Placeholder 3"/>
          <p:cNvSpPr>
            <a:spLocks noGrp="1"/>
          </p:cNvSpPr>
          <p:nvPr>
            <p:ph type="sldNum" sz="quarter" idx="5"/>
          </p:nvPr>
        </p:nvSpPr>
        <p:spPr/>
        <p:txBody>
          <a:bodyPr/>
          <a:lstStyle/>
          <a:p>
            <a:fld id="{AFC008BA-3183-48D8-B306-5A3243058837}" type="slidenum">
              <a:rPr lang="en-CA" smtClean="0"/>
              <a:t>66</a:t>
            </a:fld>
            <a:endParaRPr lang="en-CA" dirty="0"/>
          </a:p>
        </p:txBody>
      </p:sp>
    </p:spTree>
    <p:extLst>
      <p:ext uri="{BB962C8B-B14F-4D97-AF65-F5344CB8AC3E}">
        <p14:creationId xmlns:p14="http://schemas.microsoft.com/office/powerpoint/2010/main" val="13306372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CONTEXTUALISATION : Veuillez noter qu'il s'agit du formulaire global de présentation de l'historique de l'action de traçage. Veuillez insérer votre formulaire contextualisé dans la langue appropriée.</a:t>
            </a:r>
            <a:endParaRPr lang="en-US" dirty="0"/>
          </a:p>
        </p:txBody>
      </p:sp>
      <p:sp>
        <p:nvSpPr>
          <p:cNvPr id="4" name="Slide Number Placeholder 3"/>
          <p:cNvSpPr>
            <a:spLocks noGrp="1"/>
          </p:cNvSpPr>
          <p:nvPr>
            <p:ph type="sldNum" sz="quarter" idx="5"/>
          </p:nvPr>
        </p:nvSpPr>
        <p:spPr/>
        <p:txBody>
          <a:bodyPr/>
          <a:lstStyle/>
          <a:p>
            <a:fld id="{AFC008BA-3183-48D8-B306-5A3243058837}" type="slidenum">
              <a:rPr lang="en-CA" smtClean="0"/>
              <a:t>67</a:t>
            </a:fld>
            <a:endParaRPr lang="en-CA" dirty="0"/>
          </a:p>
        </p:txBody>
      </p:sp>
    </p:spTree>
    <p:extLst>
      <p:ext uri="{BB962C8B-B14F-4D97-AF65-F5344CB8AC3E}">
        <p14:creationId xmlns:p14="http://schemas.microsoft.com/office/powerpoint/2010/main" val="12822378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9"/>
        <p:cNvGrpSpPr/>
        <p:nvPr/>
      </p:nvGrpSpPr>
      <p:grpSpPr>
        <a:xfrm>
          <a:off x="0" y="0"/>
          <a:ext cx="0" cy="0"/>
          <a:chOff x="0" y="0"/>
          <a:chExt cx="0" cy="0"/>
        </a:xfrm>
      </p:grpSpPr>
      <p:sp>
        <p:nvSpPr>
          <p:cNvPr id="2930" name="Google Shape;2930;p10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31" name="Google Shape;2931;p102:notes"/>
          <p:cNvSpPr>
            <a:spLocks noGrp="1" noRot="1" noChangeAspect="1"/>
          </p:cNvSpPr>
          <p:nvPr>
            <p:ph type="sldImg" idx="2"/>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p31:notes"/>
          <p:cNvSpPr txBox="1">
            <a:spLocks noGrp="1"/>
          </p:cNvSpPr>
          <p:nvPr>
            <p:ph type="body" idx="1"/>
          </p:nvPr>
        </p:nvSpPr>
        <p:spPr>
          <a:xfrm>
            <a:off x="685800" y="4583906"/>
            <a:ext cx="5486400" cy="375046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28" name="Google Shape;628;p31:notes"/>
          <p:cNvSpPr>
            <a:spLocks noGrp="1" noRot="1" noChangeAspect="1"/>
          </p:cNvSpPr>
          <p:nvPr>
            <p:ph type="sldImg" idx="2"/>
          </p:nvPr>
        </p:nvSpPr>
        <p:spPr>
          <a:xfrm>
            <a:off x="2317750" y="1190625"/>
            <a:ext cx="2222500" cy="32146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1"/>
        <p:cNvGrpSpPr/>
        <p:nvPr/>
      </p:nvGrpSpPr>
      <p:grpSpPr>
        <a:xfrm>
          <a:off x="0" y="0"/>
          <a:ext cx="0" cy="0"/>
          <a:chOff x="0" y="0"/>
          <a:chExt cx="0" cy="0"/>
        </a:xfrm>
      </p:grpSpPr>
      <p:sp>
        <p:nvSpPr>
          <p:cNvPr id="662" name="Google Shape;662;p33:notes"/>
          <p:cNvSpPr txBox="1">
            <a:spLocks noGrp="1"/>
          </p:cNvSpPr>
          <p:nvPr>
            <p:ph type="body" idx="1"/>
          </p:nvPr>
        </p:nvSpPr>
        <p:spPr>
          <a:xfrm>
            <a:off x="685800" y="4583906"/>
            <a:ext cx="5486400" cy="3750469"/>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63" name="Google Shape;663;p33:notes"/>
          <p:cNvSpPr>
            <a:spLocks noGrp="1" noRot="1" noChangeAspect="1"/>
          </p:cNvSpPr>
          <p:nvPr>
            <p:ph type="sldImg" idx="2"/>
          </p:nvPr>
        </p:nvSpPr>
        <p:spPr>
          <a:xfrm>
            <a:off x="2317750" y="1190625"/>
            <a:ext cx="2222500" cy="3214688"/>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10</a:t>
            </a:fld>
            <a:endParaRPr lang="en-CA" dirty="0"/>
          </a:p>
        </p:txBody>
      </p:sp>
    </p:spTree>
    <p:extLst>
      <p:ext uri="{BB962C8B-B14F-4D97-AF65-F5344CB8AC3E}">
        <p14:creationId xmlns:p14="http://schemas.microsoft.com/office/powerpoint/2010/main" val="2654670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11</a:t>
            </a:fld>
            <a:endParaRPr lang="en-CA" dirty="0"/>
          </a:p>
        </p:txBody>
      </p:sp>
    </p:spTree>
    <p:extLst>
      <p:ext uri="{BB962C8B-B14F-4D97-AF65-F5344CB8AC3E}">
        <p14:creationId xmlns:p14="http://schemas.microsoft.com/office/powerpoint/2010/main" val="711813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14</a:t>
            </a:fld>
            <a:endParaRPr lang="en-CA" dirty="0"/>
          </a:p>
        </p:txBody>
      </p:sp>
    </p:spTree>
    <p:extLst>
      <p:ext uri="{BB962C8B-B14F-4D97-AF65-F5344CB8AC3E}">
        <p14:creationId xmlns:p14="http://schemas.microsoft.com/office/powerpoint/2010/main" val="1149584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15</a:t>
            </a:fld>
            <a:endParaRPr lang="en-CA" dirty="0"/>
          </a:p>
        </p:txBody>
      </p:sp>
    </p:spTree>
    <p:extLst>
      <p:ext uri="{BB962C8B-B14F-4D97-AF65-F5344CB8AC3E}">
        <p14:creationId xmlns:p14="http://schemas.microsoft.com/office/powerpoint/2010/main" val="3559861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16</a:t>
            </a:fld>
            <a:endParaRPr lang="en-CA" dirty="0"/>
          </a:p>
        </p:txBody>
      </p:sp>
    </p:spTree>
    <p:extLst>
      <p:ext uri="{BB962C8B-B14F-4D97-AF65-F5344CB8AC3E}">
        <p14:creationId xmlns:p14="http://schemas.microsoft.com/office/powerpoint/2010/main" val="2553495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17</a:t>
            </a:fld>
            <a:endParaRPr lang="en-CA" dirty="0"/>
          </a:p>
        </p:txBody>
      </p:sp>
    </p:spTree>
    <p:extLst>
      <p:ext uri="{BB962C8B-B14F-4D97-AF65-F5344CB8AC3E}">
        <p14:creationId xmlns:p14="http://schemas.microsoft.com/office/powerpoint/2010/main" val="627231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FC008BA-3183-48D8-B306-5A3243058837}" type="slidenum">
              <a:rPr lang="en-CA" smtClean="0"/>
              <a:t>18</a:t>
            </a:fld>
            <a:endParaRPr lang="en-CA" dirty="0"/>
          </a:p>
        </p:txBody>
      </p:sp>
    </p:spTree>
    <p:extLst>
      <p:ext uri="{BB962C8B-B14F-4D97-AF65-F5344CB8AC3E}">
        <p14:creationId xmlns:p14="http://schemas.microsoft.com/office/powerpoint/2010/main" val="3654697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CONTEXTUALISATION : Veuillez noter qu'il s'agit du formulaire global de présentation de l'historique de l'action de traçage. Veuillez insérer votre formulaire contextualisé dans la langue appropriée.</a:t>
            </a:r>
            <a:endParaRPr lang="en-US" dirty="0"/>
          </a:p>
        </p:txBody>
      </p:sp>
      <p:sp>
        <p:nvSpPr>
          <p:cNvPr id="4" name="Slide Number Placeholder 3"/>
          <p:cNvSpPr>
            <a:spLocks noGrp="1"/>
          </p:cNvSpPr>
          <p:nvPr>
            <p:ph type="sldNum" sz="quarter" idx="5"/>
          </p:nvPr>
        </p:nvSpPr>
        <p:spPr/>
        <p:txBody>
          <a:bodyPr/>
          <a:lstStyle/>
          <a:p>
            <a:fld id="{AFC008BA-3183-48D8-B306-5A3243058837}" type="slidenum">
              <a:rPr lang="en-CA" smtClean="0"/>
              <a:t>63</a:t>
            </a:fld>
            <a:endParaRPr lang="en-CA" dirty="0"/>
          </a:p>
        </p:txBody>
      </p:sp>
    </p:spTree>
    <p:extLst>
      <p:ext uri="{BB962C8B-B14F-4D97-AF65-F5344CB8AC3E}">
        <p14:creationId xmlns:p14="http://schemas.microsoft.com/office/powerpoint/2010/main" val="528583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178525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926755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28901139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497741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Module 6">
  <p:cSld name="Module 6">
    <p:spTree>
      <p:nvGrpSpPr>
        <p:cNvPr id="1" name="Shape 41"/>
        <p:cNvGrpSpPr/>
        <p:nvPr/>
      </p:nvGrpSpPr>
      <p:grpSpPr>
        <a:xfrm>
          <a:off x="0" y="0"/>
          <a:ext cx="0" cy="0"/>
          <a:chOff x="0" y="0"/>
          <a:chExt cx="0" cy="0"/>
        </a:xfrm>
      </p:grpSpPr>
      <p:sp>
        <p:nvSpPr>
          <p:cNvPr id="42" name="Google Shape;42;p208"/>
          <p:cNvSpPr/>
          <p:nvPr/>
        </p:nvSpPr>
        <p:spPr>
          <a:xfrm>
            <a:off x="335817" y="9332516"/>
            <a:ext cx="284734" cy="327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3" name="Google Shape;43;p208"/>
          <p:cNvPicPr preferRelativeResize="0"/>
          <p:nvPr/>
        </p:nvPicPr>
        <p:blipFill rotWithShape="1">
          <a:blip r:embed="rId2">
            <a:alphaModFix/>
          </a:blip>
          <a:srcRect/>
          <a:stretch/>
        </p:blipFill>
        <p:spPr>
          <a:xfrm>
            <a:off x="335817" y="9332516"/>
            <a:ext cx="284734" cy="327800"/>
          </a:xfrm>
          <a:prstGeom prst="rect">
            <a:avLst/>
          </a:prstGeom>
          <a:noFill/>
          <a:ln>
            <a:noFill/>
          </a:ln>
        </p:spPr>
      </p:pic>
      <p:sp>
        <p:nvSpPr>
          <p:cNvPr id="44" name="Google Shape;44;p208"/>
          <p:cNvSpPr/>
          <p:nvPr/>
        </p:nvSpPr>
        <p:spPr>
          <a:xfrm>
            <a:off x="685530" y="9381474"/>
            <a:ext cx="4719847" cy="2308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7F7F7F"/>
              </a:buClr>
              <a:buSzPts val="900"/>
              <a:buFont typeface="Calibri"/>
              <a:buNone/>
            </a:pPr>
            <a:r>
              <a:rPr lang="en-ZA" sz="900" b="0">
                <a:solidFill>
                  <a:srgbClr val="7F7F7F"/>
                </a:solidFill>
                <a:latin typeface="Calibri"/>
                <a:ea typeface="Calibri"/>
                <a:cs typeface="Calibri"/>
                <a:sym typeface="Calibri"/>
              </a:rPr>
              <a:t>Niveau 1 Module 6: </a:t>
            </a:r>
            <a:r>
              <a:rPr lang="en-ZA" sz="900" b="1">
                <a:solidFill>
                  <a:srgbClr val="7F7F7F"/>
                </a:solidFill>
                <a:latin typeface="Calibri"/>
                <a:ea typeface="Calibri"/>
                <a:cs typeface="Calibri"/>
                <a:sym typeface="Calibri"/>
              </a:rPr>
              <a:t>Identification et Enregistrement</a:t>
            </a:r>
            <a:endParaRPr sz="900" b="0">
              <a:solidFill>
                <a:srgbClr val="7F7F7F"/>
              </a:solidFill>
              <a:latin typeface="Calibri"/>
              <a:ea typeface="Calibri"/>
              <a:cs typeface="Calibri"/>
              <a:sym typeface="Calibri"/>
            </a:endParaRPr>
          </a:p>
        </p:txBody>
      </p:sp>
      <p:sp>
        <p:nvSpPr>
          <p:cNvPr id="45" name="Google Shape;45;p208"/>
          <p:cNvSpPr/>
          <p:nvPr/>
        </p:nvSpPr>
        <p:spPr>
          <a:xfrm>
            <a:off x="5694749" y="9381000"/>
            <a:ext cx="896112" cy="230832"/>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ZA" sz="900" b="1">
                <a:solidFill>
                  <a:srgbClr val="7F7F7F"/>
                </a:solidFill>
                <a:latin typeface="Calibri"/>
                <a:ea typeface="Calibri"/>
                <a:cs typeface="Calibri"/>
                <a:sym typeface="Calibri"/>
              </a:rPr>
              <a:t>‹#›</a:t>
            </a:fld>
            <a:endParaRPr sz="900" b="1">
              <a:solidFill>
                <a:srgbClr val="7F7F7F"/>
              </a:solidFill>
              <a:latin typeface="Calibri"/>
              <a:ea typeface="Calibri"/>
              <a:cs typeface="Calibri"/>
              <a:sym typeface="Calibri"/>
            </a:endParaRPr>
          </a:p>
        </p:txBody>
      </p:sp>
    </p:spTree>
    <p:extLst>
      <p:ext uri="{BB962C8B-B14F-4D97-AF65-F5344CB8AC3E}">
        <p14:creationId xmlns:p14="http://schemas.microsoft.com/office/powerpoint/2010/main" val="627858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205014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349575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2625028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999122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17531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Google Shape;55;p42">
            <a:extLst>
              <a:ext uri="{FF2B5EF4-FFF2-40B4-BE49-F238E27FC236}">
                <a16:creationId xmlns:a16="http://schemas.microsoft.com/office/drawing/2014/main" id="{E5160F17-FDE2-6E0B-9A98-6ABFACAD6B8A}"/>
              </a:ext>
            </a:extLst>
          </p:cNvPr>
          <p:cNvSpPr/>
          <p:nvPr userDrawn="1"/>
        </p:nvSpPr>
        <p:spPr>
          <a:xfrm>
            <a:off x="335817" y="9332516"/>
            <a:ext cx="284734" cy="327800"/>
          </a:xfrm>
          <a:prstGeom prst="rect">
            <a:avLst/>
          </a:prstGeom>
          <a:noFill/>
          <a:ln>
            <a:noFill/>
          </a:ln>
        </p:spPr>
      </p:sp>
      <p:pic>
        <p:nvPicPr>
          <p:cNvPr id="3" name="Picture 2">
            <a:extLst>
              <a:ext uri="{FF2B5EF4-FFF2-40B4-BE49-F238E27FC236}">
                <a16:creationId xmlns:a16="http://schemas.microsoft.com/office/drawing/2014/main" id="{48874D90-20A0-D6A8-EA2E-2A05E25FDD8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9332516"/>
            <a:ext cx="284734" cy="327800"/>
          </a:xfrm>
          <a:prstGeom prst="rect">
            <a:avLst/>
          </a:prstGeom>
        </p:spPr>
      </p:pic>
      <p:sp>
        <p:nvSpPr>
          <p:cNvPr id="4" name="Rectangle 3">
            <a:extLst>
              <a:ext uri="{FF2B5EF4-FFF2-40B4-BE49-F238E27FC236}">
                <a16:creationId xmlns:a16="http://schemas.microsoft.com/office/drawing/2014/main" id="{82C17DDF-3228-3A2C-5960-07D985D98F02}"/>
              </a:ext>
            </a:extLst>
          </p:cNvPr>
          <p:cNvSpPr/>
          <p:nvPr userDrawn="1"/>
        </p:nvSpPr>
        <p:spPr>
          <a:xfrm>
            <a:off x="620551" y="9311750"/>
            <a:ext cx="5671726" cy="369332"/>
          </a:xfrm>
          <a:prstGeom prst="rect">
            <a:avLst/>
          </a:prstGeom>
        </p:spPr>
        <p:txBody>
          <a:bodyPr wrap="square">
            <a:spAutoFit/>
          </a:bodyPr>
          <a:lstStyle/>
          <a:p>
            <a:pPr marL="0" marR="0" lvl="0" indent="0" algn="l" rtl="0">
              <a:spcBef>
                <a:spcPts val="0"/>
              </a:spcBef>
              <a:spcAft>
                <a:spcPts val="0"/>
              </a:spcAft>
              <a:buNone/>
            </a:pPr>
            <a:r>
              <a:rPr lang="fr-FR" sz="900" b="0" i="0" dirty="0">
                <a:solidFill>
                  <a:srgbClr val="000000"/>
                </a:solidFill>
                <a:effectLst/>
                <a:latin typeface="Roboto" panose="02000000000000000000" pitchFamily="2" charset="0"/>
              </a:rPr>
              <a:t>Niveau 3 : ENAS Module 2 : Soutenir l'ENAS par la gestion des cas, la prise en charge alternative et la recherche de la famille</a:t>
            </a:r>
            <a:endParaRPr lang="en-US" sz="900" b="0" dirty="0">
              <a:solidFill>
                <a:schemeClr val="tx1">
                  <a:lumMod val="50000"/>
                  <a:lumOff val="50000"/>
                </a:schemeClr>
              </a:solidFill>
              <a:latin typeface="Calibri"/>
              <a:ea typeface="Calibri"/>
              <a:cs typeface="Calibri"/>
              <a:sym typeface="Calibri"/>
            </a:endParaRPr>
          </a:p>
        </p:txBody>
      </p:sp>
      <p:sp>
        <p:nvSpPr>
          <p:cNvPr id="6" name="Rectangle 5">
            <a:extLst>
              <a:ext uri="{FF2B5EF4-FFF2-40B4-BE49-F238E27FC236}">
                <a16:creationId xmlns:a16="http://schemas.microsoft.com/office/drawing/2014/main" id="{E9691038-1CE3-056F-2D32-CCB2C8E6223B}"/>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426876792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0E4858B-953F-17A4-7876-3BD5C3E72B97}"/>
              </a:ext>
            </a:extLst>
          </p:cNvPr>
          <p:cNvSpPr/>
          <p:nvPr userDrawn="1"/>
        </p:nvSpPr>
        <p:spPr>
          <a:xfrm>
            <a:off x="5694749" y="9381000"/>
            <a:ext cx="896112" cy="230832"/>
          </a:xfrm>
          <a:prstGeom prst="rect">
            <a:avLst/>
          </a:prstGeom>
        </p:spPr>
        <p:txBody>
          <a:bodyPr wrap="square">
            <a:spAutoFit/>
          </a:bodyPr>
          <a:lstStyle/>
          <a:p>
            <a:pPr algn="r"/>
            <a:fld id="{F40E2D1A-FC8F-4142-8C94-11D42F0C1FBE}" type="slidenum">
              <a:rPr lang="en-CA" sz="900" b="1" smtClean="0">
                <a:solidFill>
                  <a:schemeClr val="tx1">
                    <a:lumMod val="50000"/>
                    <a:lumOff val="50000"/>
                  </a:schemeClr>
                </a:solidFill>
                <a:latin typeface="+mn-lt"/>
              </a:rPr>
              <a:t>‹#›</a:t>
            </a:fld>
            <a:endParaRPr lang="en-CA" sz="900" b="1" dirty="0">
              <a:solidFill>
                <a:schemeClr val="tx1">
                  <a:lumMod val="50000"/>
                  <a:lumOff val="50000"/>
                </a:schemeClr>
              </a:solidFill>
              <a:latin typeface="+mn-lt"/>
            </a:endParaRPr>
          </a:p>
        </p:txBody>
      </p:sp>
    </p:spTree>
    <p:extLst>
      <p:ext uri="{BB962C8B-B14F-4D97-AF65-F5344CB8AC3E}">
        <p14:creationId xmlns:p14="http://schemas.microsoft.com/office/powerpoint/2010/main" val="420868599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1EE2592-40A0-46BA-AFD1-25A35B61C92D}" type="datetimeFigureOut">
              <a:rPr lang="en-CA" smtClean="0"/>
              <a:t>2023-05-05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79D86865-1011-49D9-8AB6-7F79F235B8AA}" type="slidenum">
              <a:rPr lang="en-CA" smtClean="0"/>
              <a:t>‹#›</a:t>
            </a:fld>
            <a:endParaRPr lang="en-CA" dirty="0"/>
          </a:p>
        </p:txBody>
      </p:sp>
    </p:spTree>
    <p:extLst>
      <p:ext uri="{BB962C8B-B14F-4D97-AF65-F5344CB8AC3E}">
        <p14:creationId xmlns:p14="http://schemas.microsoft.com/office/powerpoint/2010/main" val="1940064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Cliquez pour modifier le style du titre principal</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Modifier les styles de texte du maître</a:t>
            </a:r>
          </a:p>
          <a:p>
            <a:pPr lvl="1"/>
            <a:r>
              <a:rPr lang="en-US"/>
              <a:t>Deuxième niveau</a:t>
            </a:r>
          </a:p>
          <a:p>
            <a:pPr lvl="2"/>
            <a:r>
              <a:rPr lang="en-US"/>
              <a:t>Troisième niveau</a:t>
            </a:r>
          </a:p>
          <a:p>
            <a:pPr lvl="3"/>
            <a:r>
              <a:rPr lang="en-US"/>
              <a:t>Quatrième niveau</a:t>
            </a:r>
          </a:p>
          <a:p>
            <a:pPr lvl="4"/>
            <a:r>
              <a:rPr lang="en-US"/>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1EE2592-40A0-46BA-AFD1-25A35B61C92D}" type="datetimeFigureOut">
              <a:rPr lang="en-CA" smtClean="0"/>
              <a:t>2023-05-05</a:t>
            </a:fld>
            <a:endParaRPr lang="en-CA"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9D86865-1011-49D9-8AB6-7F79F235B8AA}" type="slidenum">
              <a:rPr lang="en-CA" smtClean="0"/>
              <a:t>‹#›</a:t>
            </a:fld>
            <a:endParaRPr lang="en-CA" dirty="0"/>
          </a:p>
        </p:txBody>
      </p:sp>
    </p:spTree>
    <p:extLst>
      <p:ext uri="{BB962C8B-B14F-4D97-AF65-F5344CB8AC3E}">
        <p14:creationId xmlns:p14="http://schemas.microsoft.com/office/powerpoint/2010/main" val="9149734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2" r:id="rId8"/>
    <p:sldLayoutId id="2147483668" r:id="rId9"/>
    <p:sldLayoutId id="2147483669" r:id="rId10"/>
    <p:sldLayoutId id="2147483670" r:id="rId11"/>
    <p:sldLayoutId id="2147483671" r:id="rId12"/>
    <p:sldLayoutId id="2147483673"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microsoft.com/office/2018/10/relationships/comments" Target="../comments/modernComment_1EF_9DB14A21.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10.sv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4.xml"/><Relationship Id="rId1" Type="http://schemas.openxmlformats.org/officeDocument/2006/relationships/slideLayout" Target="../slideLayouts/slideLayout13.xml"/><Relationship Id="rId6" Type="http://schemas.openxmlformats.org/officeDocument/2006/relationships/image" Target="../media/image11.emf"/><Relationship Id="rId5" Type="http://schemas.openxmlformats.org/officeDocument/2006/relationships/package" Target="../embeddings/Microsoft_Word_Document.docx"/><Relationship Id="rId4" Type="http://schemas.openxmlformats.org/officeDocument/2006/relationships/image" Target="../media/image11.png"/></Relationships>
</file>

<file path=ppt/slides/_rels/slide7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package" Target="../embeddings/Microsoft_Word_Document1.docx"/><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package" Target="../embeddings/Microsoft_Word_Document2.docx"/><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package" Target="../embeddings/Microsoft_Word_Document3.docx"/><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package" Target="../embeddings/Microsoft_Word_Document4.docx"/><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88;p1">
            <a:extLst>
              <a:ext uri="{FF2B5EF4-FFF2-40B4-BE49-F238E27FC236}">
                <a16:creationId xmlns:a16="http://schemas.microsoft.com/office/drawing/2014/main" id="{65355A33-6930-AAC9-0B99-DFEAEDFC5954}"/>
              </a:ext>
            </a:extLst>
          </p:cNvPr>
          <p:cNvSpPr txBox="1"/>
          <p:nvPr/>
        </p:nvSpPr>
        <p:spPr>
          <a:xfrm>
            <a:off x="684708" y="5497370"/>
            <a:ext cx="5488582" cy="298539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0" u="none" strike="noStrike" cap="none" dirty="0">
                <a:solidFill>
                  <a:schemeClr val="dk2"/>
                </a:solidFill>
                <a:latin typeface="Garamond"/>
                <a:ea typeface="Garamond"/>
                <a:cs typeface="Garamond"/>
                <a:sym typeface="Garamond"/>
              </a:rPr>
              <a:t>NIVEAU 3 ENAS</a:t>
            </a:r>
          </a:p>
          <a:p>
            <a:pPr marL="0" marR="0" lvl="0" indent="0" algn="ctr" rtl="0">
              <a:spcBef>
                <a:spcPts val="0"/>
              </a:spcBef>
              <a:spcAft>
                <a:spcPts val="0"/>
              </a:spcAft>
              <a:buNone/>
            </a:pPr>
            <a:r>
              <a:rPr lang="en-US" sz="2400" b="1" dirty="0">
                <a:solidFill>
                  <a:schemeClr val="dk2"/>
                </a:solidFill>
                <a:latin typeface="Garamond"/>
                <a:ea typeface="Garamond"/>
                <a:cs typeface="Garamond"/>
                <a:sym typeface="Garamond"/>
              </a:rPr>
              <a:t>MODULE 2</a:t>
            </a:r>
            <a:endParaRPr lang="en-US" sz="2400" b="1" i="0" u="none" strike="noStrike" cap="none" dirty="0">
              <a:solidFill>
                <a:schemeClr val="dk2"/>
              </a:solidFill>
              <a:latin typeface="Garamond"/>
              <a:ea typeface="Garamond"/>
              <a:cs typeface="Garamond"/>
              <a:sym typeface="Garamond"/>
            </a:endParaRPr>
          </a:p>
          <a:p>
            <a:pPr marL="0" marR="0" lvl="0" indent="0" algn="ctr" rtl="0">
              <a:spcBef>
                <a:spcPts val="0"/>
              </a:spcBef>
              <a:spcAft>
                <a:spcPts val="0"/>
              </a:spcAft>
              <a:buNone/>
            </a:pPr>
            <a:endParaRPr lang="en-US" sz="3200" b="1" i="0" u="none" strike="noStrike" cap="none" dirty="0">
              <a:solidFill>
                <a:schemeClr val="dk2"/>
              </a:solidFill>
              <a:latin typeface="Garamond"/>
              <a:ea typeface="Garamond"/>
              <a:cs typeface="Garamond"/>
              <a:sym typeface="Garamond"/>
            </a:endParaRPr>
          </a:p>
          <a:p>
            <a:pPr marL="0" marR="0" lvl="0" indent="0" algn="ctr" rtl="0">
              <a:spcBef>
                <a:spcPts val="0"/>
              </a:spcBef>
              <a:spcAft>
                <a:spcPts val="0"/>
              </a:spcAft>
              <a:buNone/>
            </a:pPr>
            <a:r>
              <a:rPr lang="en-US" sz="3600" b="1" i="0" u="none" strike="noStrike" cap="none" dirty="0">
                <a:solidFill>
                  <a:schemeClr val="dk2"/>
                </a:solidFill>
                <a:latin typeface="Garamond"/>
                <a:ea typeface="Garamond"/>
                <a:cs typeface="Garamond"/>
                <a:sym typeface="Garamond"/>
              </a:rPr>
              <a:t>Comprendre les causes, l'impact et les risques de la séparation familiale</a:t>
            </a:r>
            <a:endParaRPr lang="en-US" sz="1200" dirty="0"/>
          </a:p>
        </p:txBody>
      </p:sp>
      <p:pic>
        <p:nvPicPr>
          <p:cNvPr id="6" name="Picture 5" descr="Icon&#10;&#10;Description automatically generated">
            <a:extLst>
              <a:ext uri="{FF2B5EF4-FFF2-40B4-BE49-F238E27FC236}">
                <a16:creationId xmlns:a16="http://schemas.microsoft.com/office/drawing/2014/main" id="{B2A5F3D7-8C8C-3FA3-9584-1AD8F322F5AD}"/>
              </a:ext>
            </a:extLst>
          </p:cNvPr>
          <p:cNvPicPr>
            <a:picLocks noChangeAspect="1"/>
          </p:cNvPicPr>
          <p:nvPr/>
        </p:nvPicPr>
        <p:blipFill>
          <a:blip r:embed="rId2"/>
          <a:stretch>
            <a:fillRect/>
          </a:stretch>
        </p:blipFill>
        <p:spPr>
          <a:xfrm>
            <a:off x="1594813" y="738765"/>
            <a:ext cx="3668373" cy="4161073"/>
          </a:xfrm>
          <a:prstGeom prst="rect">
            <a:avLst/>
          </a:prstGeom>
        </p:spPr>
      </p:pic>
      <p:pic>
        <p:nvPicPr>
          <p:cNvPr id="10" name="Picture 9" descr="Logo&#10;&#10;Description automatically generated">
            <a:extLst>
              <a:ext uri="{FF2B5EF4-FFF2-40B4-BE49-F238E27FC236}">
                <a16:creationId xmlns:a16="http://schemas.microsoft.com/office/drawing/2014/main" id="{C44B3FCE-8F6A-C4EB-47E2-CD8C194B55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0032" y="8760215"/>
            <a:ext cx="2378967" cy="913463"/>
          </a:xfrm>
          <a:prstGeom prst="rect">
            <a:avLst/>
          </a:prstGeom>
        </p:spPr>
      </p:pic>
      <p:sp>
        <p:nvSpPr>
          <p:cNvPr id="13" name="Rectangle 12">
            <a:extLst>
              <a:ext uri="{FF2B5EF4-FFF2-40B4-BE49-F238E27FC236}">
                <a16:creationId xmlns:a16="http://schemas.microsoft.com/office/drawing/2014/main" id="{9371CBED-C521-A6A5-5F45-3164FBBC0E43}"/>
              </a:ext>
            </a:extLst>
          </p:cNvPr>
          <p:cNvSpPr/>
          <p:nvPr/>
        </p:nvSpPr>
        <p:spPr>
          <a:xfrm>
            <a:off x="6328229" y="9347200"/>
            <a:ext cx="275771" cy="2809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5" name="Picture 14" descr="Text&#10;&#10;Description automatically generated">
            <a:extLst>
              <a:ext uri="{FF2B5EF4-FFF2-40B4-BE49-F238E27FC236}">
                <a16:creationId xmlns:a16="http://schemas.microsoft.com/office/drawing/2014/main" id="{76C661F3-F9EA-478D-ECEF-9ADE15CBC9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31146" y="8889700"/>
            <a:ext cx="2294935" cy="654492"/>
          </a:xfrm>
          <a:prstGeom prst="rect">
            <a:avLst/>
          </a:prstGeom>
        </p:spPr>
      </p:pic>
    </p:spTree>
    <p:extLst>
      <p:ext uri="{BB962C8B-B14F-4D97-AF65-F5344CB8AC3E}">
        <p14:creationId xmlns:p14="http://schemas.microsoft.com/office/powerpoint/2010/main" val="2419551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0BE5AB31-4474-C708-7883-229185E59B32}"/>
              </a:ext>
            </a:extLst>
          </p:cNvPr>
          <p:cNvSpPr txBox="1"/>
          <p:nvPr/>
        </p:nvSpPr>
        <p:spPr>
          <a:xfrm>
            <a:off x="982985" y="713169"/>
            <a:ext cx="5267344" cy="261610"/>
          </a:xfrm>
          <a:prstGeom prst="rect">
            <a:avLst/>
          </a:prstGeom>
          <a:noFill/>
        </p:spPr>
        <p:txBody>
          <a:bodyPr wrap="square"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Procédure de consentement et toute mesure d'intervention supplémentaire </a:t>
            </a:r>
          </a:p>
        </p:txBody>
      </p:sp>
      <p:sp>
        <p:nvSpPr>
          <p:cNvPr id="18" name="TextBox 17">
            <a:extLst>
              <a:ext uri="{FF2B5EF4-FFF2-40B4-BE49-F238E27FC236}">
                <a16:creationId xmlns:a16="http://schemas.microsoft.com/office/drawing/2014/main" id="{1355F69C-B52A-803A-C304-727BBFE2D335}"/>
              </a:ext>
            </a:extLst>
          </p:cNvPr>
          <p:cNvSpPr txBox="1"/>
          <p:nvPr/>
        </p:nvSpPr>
        <p:spPr>
          <a:xfrm>
            <a:off x="993144" y="1116233"/>
            <a:ext cx="2719852" cy="430887"/>
          </a:xfrm>
          <a:prstGeom prst="rect">
            <a:avLst/>
          </a:prstGeom>
          <a:noFill/>
        </p:spPr>
        <p:txBody>
          <a:bodyPr wrap="square">
            <a:spAutoFit/>
          </a:bodyPr>
          <a:lstStyle/>
          <a:p>
            <a:r>
              <a:rPr lang="en-US" sz="1100" b="1" dirty="0"/>
              <a:t>Marco</a:t>
            </a:r>
          </a:p>
          <a:p>
            <a:r>
              <a:rPr lang="en-US" sz="1100" dirty="0"/>
              <a:t>Procédure de consentement/assentiment :</a:t>
            </a:r>
          </a:p>
        </p:txBody>
      </p:sp>
      <p:sp>
        <p:nvSpPr>
          <p:cNvPr id="19" name="Google Shape;275;p12">
            <a:extLst>
              <a:ext uri="{FF2B5EF4-FFF2-40B4-BE49-F238E27FC236}">
                <a16:creationId xmlns:a16="http://schemas.microsoft.com/office/drawing/2014/main" id="{8D78D90A-7107-B998-6D8C-80E406E31D51}"/>
              </a:ext>
            </a:extLst>
          </p:cNvPr>
          <p:cNvSpPr/>
          <p:nvPr/>
        </p:nvSpPr>
        <p:spPr>
          <a:xfrm>
            <a:off x="982984" y="1608777"/>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0" name="Google Shape;275;p12">
            <a:extLst>
              <a:ext uri="{FF2B5EF4-FFF2-40B4-BE49-F238E27FC236}">
                <a16:creationId xmlns:a16="http://schemas.microsoft.com/office/drawing/2014/main" id="{0D50C05D-27BE-6005-9639-1F3DC44DF76E}"/>
              </a:ext>
            </a:extLst>
          </p:cNvPr>
          <p:cNvSpPr/>
          <p:nvPr/>
        </p:nvSpPr>
        <p:spPr>
          <a:xfrm>
            <a:off x="3692676" y="1608777"/>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2" name="TextBox 21">
            <a:extLst>
              <a:ext uri="{FF2B5EF4-FFF2-40B4-BE49-F238E27FC236}">
                <a16:creationId xmlns:a16="http://schemas.microsoft.com/office/drawing/2014/main" id="{E99A25D1-70F5-F076-50DA-1A2693684E61}"/>
              </a:ext>
            </a:extLst>
          </p:cNvPr>
          <p:cNvSpPr txBox="1"/>
          <p:nvPr/>
        </p:nvSpPr>
        <p:spPr>
          <a:xfrm>
            <a:off x="3712996" y="1116233"/>
            <a:ext cx="2557652" cy="430887"/>
          </a:xfrm>
          <a:prstGeom prst="rect">
            <a:avLst/>
          </a:prstGeom>
          <a:noFill/>
        </p:spPr>
        <p:txBody>
          <a:bodyPr wrap="square">
            <a:spAutoFit/>
          </a:bodyPr>
          <a:lstStyle/>
          <a:p>
            <a:endParaRPr lang="en-US" sz="1100" dirty="0"/>
          </a:p>
          <a:p>
            <a:r>
              <a:rPr lang="en-US" sz="1100" dirty="0"/>
              <a:t>Toute action de réponse supplémentaire :</a:t>
            </a:r>
          </a:p>
        </p:txBody>
      </p:sp>
      <p:sp>
        <p:nvSpPr>
          <p:cNvPr id="23" name="TextBox 22">
            <a:extLst>
              <a:ext uri="{FF2B5EF4-FFF2-40B4-BE49-F238E27FC236}">
                <a16:creationId xmlns:a16="http://schemas.microsoft.com/office/drawing/2014/main" id="{A2C95E85-D3F8-DE70-B252-FF4236782481}"/>
              </a:ext>
            </a:extLst>
          </p:cNvPr>
          <p:cNvSpPr txBox="1"/>
          <p:nvPr/>
        </p:nvSpPr>
        <p:spPr>
          <a:xfrm>
            <a:off x="993144" y="3112639"/>
            <a:ext cx="2719850" cy="430887"/>
          </a:xfrm>
          <a:prstGeom prst="rect">
            <a:avLst/>
          </a:prstGeom>
          <a:noFill/>
        </p:spPr>
        <p:txBody>
          <a:bodyPr wrap="square">
            <a:spAutoFit/>
          </a:bodyPr>
          <a:lstStyle/>
          <a:p>
            <a:r>
              <a:rPr lang="en-US" sz="1100" b="1" dirty="0"/>
              <a:t>Jasmine</a:t>
            </a:r>
          </a:p>
          <a:p>
            <a:r>
              <a:rPr lang="en-US" sz="1100" dirty="0"/>
              <a:t>Procédure de consentement/assentiment :</a:t>
            </a:r>
          </a:p>
        </p:txBody>
      </p:sp>
      <p:sp>
        <p:nvSpPr>
          <p:cNvPr id="24" name="Google Shape;275;p12">
            <a:extLst>
              <a:ext uri="{FF2B5EF4-FFF2-40B4-BE49-F238E27FC236}">
                <a16:creationId xmlns:a16="http://schemas.microsoft.com/office/drawing/2014/main" id="{C0E6F5A2-EDFF-2C05-BB82-054688F18BEA}"/>
              </a:ext>
            </a:extLst>
          </p:cNvPr>
          <p:cNvSpPr/>
          <p:nvPr/>
        </p:nvSpPr>
        <p:spPr>
          <a:xfrm>
            <a:off x="982984" y="3605183"/>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5" name="Google Shape;275;p12">
            <a:extLst>
              <a:ext uri="{FF2B5EF4-FFF2-40B4-BE49-F238E27FC236}">
                <a16:creationId xmlns:a16="http://schemas.microsoft.com/office/drawing/2014/main" id="{62301A0E-C57D-A0D2-2941-05366D9F7020}"/>
              </a:ext>
            </a:extLst>
          </p:cNvPr>
          <p:cNvSpPr/>
          <p:nvPr/>
        </p:nvSpPr>
        <p:spPr>
          <a:xfrm>
            <a:off x="3692676" y="3605183"/>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 name="TextBox 25">
            <a:extLst>
              <a:ext uri="{FF2B5EF4-FFF2-40B4-BE49-F238E27FC236}">
                <a16:creationId xmlns:a16="http://schemas.microsoft.com/office/drawing/2014/main" id="{79DFB2C5-EEAF-71E6-9D83-89FFB9EDF148}"/>
              </a:ext>
            </a:extLst>
          </p:cNvPr>
          <p:cNvSpPr txBox="1"/>
          <p:nvPr/>
        </p:nvSpPr>
        <p:spPr>
          <a:xfrm>
            <a:off x="3712995" y="3112639"/>
            <a:ext cx="2668553" cy="430887"/>
          </a:xfrm>
          <a:prstGeom prst="rect">
            <a:avLst/>
          </a:prstGeom>
          <a:noFill/>
        </p:spPr>
        <p:txBody>
          <a:bodyPr wrap="square">
            <a:spAutoFit/>
          </a:bodyPr>
          <a:lstStyle/>
          <a:p>
            <a:endParaRPr lang="en-US" sz="1100" dirty="0"/>
          </a:p>
          <a:p>
            <a:r>
              <a:rPr lang="en-US" sz="1100" dirty="0"/>
              <a:t>Toute action de réponse supplémentaire :</a:t>
            </a:r>
          </a:p>
        </p:txBody>
      </p:sp>
      <p:sp>
        <p:nvSpPr>
          <p:cNvPr id="30" name="TextBox 29">
            <a:extLst>
              <a:ext uri="{FF2B5EF4-FFF2-40B4-BE49-F238E27FC236}">
                <a16:creationId xmlns:a16="http://schemas.microsoft.com/office/drawing/2014/main" id="{62B2179C-D9C0-D788-0CC1-32AA6E5778F7}"/>
              </a:ext>
            </a:extLst>
          </p:cNvPr>
          <p:cNvSpPr txBox="1"/>
          <p:nvPr/>
        </p:nvSpPr>
        <p:spPr>
          <a:xfrm>
            <a:off x="993144" y="5109045"/>
            <a:ext cx="2699532" cy="430887"/>
          </a:xfrm>
          <a:prstGeom prst="rect">
            <a:avLst/>
          </a:prstGeom>
          <a:noFill/>
        </p:spPr>
        <p:txBody>
          <a:bodyPr wrap="square">
            <a:spAutoFit/>
          </a:bodyPr>
          <a:lstStyle/>
          <a:p>
            <a:r>
              <a:rPr lang="en-US" sz="1100" b="1" dirty="0"/>
              <a:t>Amira</a:t>
            </a:r>
          </a:p>
          <a:p>
            <a:r>
              <a:rPr lang="en-US" sz="1100" dirty="0"/>
              <a:t>Procédure de consentement/assentiment :</a:t>
            </a:r>
          </a:p>
        </p:txBody>
      </p:sp>
      <p:sp>
        <p:nvSpPr>
          <p:cNvPr id="31" name="Google Shape;275;p12">
            <a:extLst>
              <a:ext uri="{FF2B5EF4-FFF2-40B4-BE49-F238E27FC236}">
                <a16:creationId xmlns:a16="http://schemas.microsoft.com/office/drawing/2014/main" id="{12670E9B-07F0-C528-DD96-667006AE54E6}"/>
              </a:ext>
            </a:extLst>
          </p:cNvPr>
          <p:cNvSpPr/>
          <p:nvPr/>
        </p:nvSpPr>
        <p:spPr>
          <a:xfrm>
            <a:off x="982984" y="5601589"/>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2" name="Google Shape;275;p12">
            <a:extLst>
              <a:ext uri="{FF2B5EF4-FFF2-40B4-BE49-F238E27FC236}">
                <a16:creationId xmlns:a16="http://schemas.microsoft.com/office/drawing/2014/main" id="{19F0E569-6AA8-DEFC-E99F-21F3AF6BDC53}"/>
              </a:ext>
            </a:extLst>
          </p:cNvPr>
          <p:cNvSpPr/>
          <p:nvPr/>
        </p:nvSpPr>
        <p:spPr>
          <a:xfrm>
            <a:off x="3692676" y="5601589"/>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 name="TextBox 32">
            <a:extLst>
              <a:ext uri="{FF2B5EF4-FFF2-40B4-BE49-F238E27FC236}">
                <a16:creationId xmlns:a16="http://schemas.microsoft.com/office/drawing/2014/main" id="{EC6E280F-241F-B8CA-3D8B-0DE102570C6F}"/>
              </a:ext>
            </a:extLst>
          </p:cNvPr>
          <p:cNvSpPr txBox="1"/>
          <p:nvPr/>
        </p:nvSpPr>
        <p:spPr>
          <a:xfrm>
            <a:off x="3712996" y="5109045"/>
            <a:ext cx="2557652" cy="430887"/>
          </a:xfrm>
          <a:prstGeom prst="rect">
            <a:avLst/>
          </a:prstGeom>
          <a:noFill/>
        </p:spPr>
        <p:txBody>
          <a:bodyPr wrap="square">
            <a:spAutoFit/>
          </a:bodyPr>
          <a:lstStyle/>
          <a:p>
            <a:endParaRPr lang="en-US" sz="1100" dirty="0"/>
          </a:p>
          <a:p>
            <a:r>
              <a:rPr lang="en-US" sz="1100" dirty="0"/>
              <a:t>Toute action de réponse supplémentaire :</a:t>
            </a:r>
          </a:p>
        </p:txBody>
      </p:sp>
      <p:sp>
        <p:nvSpPr>
          <p:cNvPr id="35" name="TextBox 34">
            <a:extLst>
              <a:ext uri="{FF2B5EF4-FFF2-40B4-BE49-F238E27FC236}">
                <a16:creationId xmlns:a16="http://schemas.microsoft.com/office/drawing/2014/main" id="{EF00EB32-7822-92E6-B6A2-C7FC44248B97}"/>
              </a:ext>
            </a:extLst>
          </p:cNvPr>
          <p:cNvSpPr txBox="1"/>
          <p:nvPr/>
        </p:nvSpPr>
        <p:spPr>
          <a:xfrm>
            <a:off x="993143" y="7105452"/>
            <a:ext cx="2699531" cy="430887"/>
          </a:xfrm>
          <a:prstGeom prst="rect">
            <a:avLst/>
          </a:prstGeom>
          <a:noFill/>
        </p:spPr>
        <p:txBody>
          <a:bodyPr wrap="square">
            <a:spAutoFit/>
          </a:bodyPr>
          <a:lstStyle/>
          <a:p>
            <a:r>
              <a:rPr lang="en-US" sz="1100" b="1" dirty="0"/>
              <a:t>Un couple</a:t>
            </a:r>
          </a:p>
          <a:p>
            <a:r>
              <a:rPr lang="en-US" sz="1100" dirty="0"/>
              <a:t>Procédure de consentement/assentiment :</a:t>
            </a:r>
          </a:p>
        </p:txBody>
      </p:sp>
      <p:sp>
        <p:nvSpPr>
          <p:cNvPr id="36" name="Google Shape;275;p12">
            <a:extLst>
              <a:ext uri="{FF2B5EF4-FFF2-40B4-BE49-F238E27FC236}">
                <a16:creationId xmlns:a16="http://schemas.microsoft.com/office/drawing/2014/main" id="{276835F0-4453-BB24-E724-D7A3A06667C8}"/>
              </a:ext>
            </a:extLst>
          </p:cNvPr>
          <p:cNvSpPr/>
          <p:nvPr/>
        </p:nvSpPr>
        <p:spPr>
          <a:xfrm>
            <a:off x="982984" y="7597996"/>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 name="Google Shape;275;p12">
            <a:extLst>
              <a:ext uri="{FF2B5EF4-FFF2-40B4-BE49-F238E27FC236}">
                <a16:creationId xmlns:a16="http://schemas.microsoft.com/office/drawing/2014/main" id="{31AB2997-3384-E8B4-5152-55E46A7ED024}"/>
              </a:ext>
            </a:extLst>
          </p:cNvPr>
          <p:cNvSpPr/>
          <p:nvPr/>
        </p:nvSpPr>
        <p:spPr>
          <a:xfrm>
            <a:off x="3692676" y="7597996"/>
            <a:ext cx="2557652" cy="1380904"/>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8" name="TextBox 37">
            <a:extLst>
              <a:ext uri="{FF2B5EF4-FFF2-40B4-BE49-F238E27FC236}">
                <a16:creationId xmlns:a16="http://schemas.microsoft.com/office/drawing/2014/main" id="{D3161239-05F1-82E9-5A99-737AF93DE2B5}"/>
              </a:ext>
            </a:extLst>
          </p:cNvPr>
          <p:cNvSpPr txBox="1"/>
          <p:nvPr/>
        </p:nvSpPr>
        <p:spPr>
          <a:xfrm>
            <a:off x="3712995" y="7105452"/>
            <a:ext cx="2699531" cy="430887"/>
          </a:xfrm>
          <a:prstGeom prst="rect">
            <a:avLst/>
          </a:prstGeom>
          <a:noFill/>
        </p:spPr>
        <p:txBody>
          <a:bodyPr wrap="square">
            <a:spAutoFit/>
          </a:bodyPr>
          <a:lstStyle/>
          <a:p>
            <a:endParaRPr lang="en-US" sz="1100" dirty="0"/>
          </a:p>
          <a:p>
            <a:r>
              <a:rPr lang="en-US" sz="1100" dirty="0"/>
              <a:t>Toute action de réponse supplémentaire :</a:t>
            </a:r>
          </a:p>
        </p:txBody>
      </p:sp>
      <p:sp>
        <p:nvSpPr>
          <p:cNvPr id="40" name="Hexagon 39">
            <a:extLst>
              <a:ext uri="{FF2B5EF4-FFF2-40B4-BE49-F238E27FC236}">
                <a16:creationId xmlns:a16="http://schemas.microsoft.com/office/drawing/2014/main" id="{D2F980AF-0950-0EF1-A303-49ED8F8D5E8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D4979730-BF05-2039-74B2-8D1971CE053A}"/>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665D894E-2FE7-C7BF-964F-815C8F0A98F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Hexagon 42">
            <a:extLst>
              <a:ext uri="{FF2B5EF4-FFF2-40B4-BE49-F238E27FC236}">
                <a16:creationId xmlns:a16="http://schemas.microsoft.com/office/drawing/2014/main" id="{874CEAF4-78F7-351C-2431-32FAF3152016}"/>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Hexagon 43">
            <a:extLst>
              <a:ext uri="{FF2B5EF4-FFF2-40B4-BE49-F238E27FC236}">
                <a16:creationId xmlns:a16="http://schemas.microsoft.com/office/drawing/2014/main" id="{A027C62A-56B4-6AD1-FB7B-44A3BAC8B1F8}"/>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Hexagon 44">
            <a:extLst>
              <a:ext uri="{FF2B5EF4-FFF2-40B4-BE49-F238E27FC236}">
                <a16:creationId xmlns:a16="http://schemas.microsoft.com/office/drawing/2014/main" id="{11C17A25-C19D-75E3-C5DA-24E5D8808779}"/>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Hexagon 45">
            <a:extLst>
              <a:ext uri="{FF2B5EF4-FFF2-40B4-BE49-F238E27FC236}">
                <a16:creationId xmlns:a16="http://schemas.microsoft.com/office/drawing/2014/main" id="{1A2FF8A7-D8EA-C169-8CE4-72894081CAF1}"/>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Hexagon 46">
            <a:extLst>
              <a:ext uri="{FF2B5EF4-FFF2-40B4-BE49-F238E27FC236}">
                <a16:creationId xmlns:a16="http://schemas.microsoft.com/office/drawing/2014/main" id="{2AB76D80-322B-C651-CB06-2207253D8442}"/>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Hexagon 47">
            <a:extLst>
              <a:ext uri="{FF2B5EF4-FFF2-40B4-BE49-F238E27FC236}">
                <a16:creationId xmlns:a16="http://schemas.microsoft.com/office/drawing/2014/main" id="{D345CAE2-E74C-EA27-3587-08712C89B8CD}"/>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Hexagon 48">
            <a:extLst>
              <a:ext uri="{FF2B5EF4-FFF2-40B4-BE49-F238E27FC236}">
                <a16:creationId xmlns:a16="http://schemas.microsoft.com/office/drawing/2014/main" id="{E0A0192A-9116-DC71-76BF-D8232B3CEBA1}"/>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Hexagon 49">
            <a:extLst>
              <a:ext uri="{FF2B5EF4-FFF2-40B4-BE49-F238E27FC236}">
                <a16:creationId xmlns:a16="http://schemas.microsoft.com/office/drawing/2014/main" id="{70F4328F-860F-33B3-54F0-EC366AD831B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Hexagon 50">
            <a:extLst>
              <a:ext uri="{FF2B5EF4-FFF2-40B4-BE49-F238E27FC236}">
                <a16:creationId xmlns:a16="http://schemas.microsoft.com/office/drawing/2014/main" id="{EA8C7F50-A1AF-DE59-C26F-7C1C0B0804E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Hexagon 51">
            <a:extLst>
              <a:ext uri="{FF2B5EF4-FFF2-40B4-BE49-F238E27FC236}">
                <a16:creationId xmlns:a16="http://schemas.microsoft.com/office/drawing/2014/main" id="{1D947215-DD83-B880-4CDF-691A96699BB9}"/>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Hexagon 52">
            <a:extLst>
              <a:ext uri="{FF2B5EF4-FFF2-40B4-BE49-F238E27FC236}">
                <a16:creationId xmlns:a16="http://schemas.microsoft.com/office/drawing/2014/main" id="{95169D45-AC04-3A14-5241-A207CC124F7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Hexagon 53">
            <a:extLst>
              <a:ext uri="{FF2B5EF4-FFF2-40B4-BE49-F238E27FC236}">
                <a16:creationId xmlns:a16="http://schemas.microsoft.com/office/drawing/2014/main" id="{4022F802-4070-0D8C-5190-8651C010552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Hexagon 54">
            <a:extLst>
              <a:ext uri="{FF2B5EF4-FFF2-40B4-BE49-F238E27FC236}">
                <a16:creationId xmlns:a16="http://schemas.microsoft.com/office/drawing/2014/main" id="{4F680410-0F55-6F51-60D9-AD36C445824E}"/>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Hexagon 55">
            <a:extLst>
              <a:ext uri="{FF2B5EF4-FFF2-40B4-BE49-F238E27FC236}">
                <a16:creationId xmlns:a16="http://schemas.microsoft.com/office/drawing/2014/main" id="{6E90509E-40CB-CF73-F69B-FFDBE56E8D3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Hexagon 56">
            <a:extLst>
              <a:ext uri="{FF2B5EF4-FFF2-40B4-BE49-F238E27FC236}">
                <a16:creationId xmlns:a16="http://schemas.microsoft.com/office/drawing/2014/main" id="{02A4A7EB-3CA7-FE7B-C3C5-7423EE89A72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46015625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19F588-3D6E-10B9-11C3-23CEC437A91B}"/>
              </a:ext>
            </a:extLst>
          </p:cNvPr>
          <p:cNvSpPr txBox="1"/>
          <p:nvPr/>
        </p:nvSpPr>
        <p:spPr>
          <a:xfrm>
            <a:off x="982986" y="713169"/>
            <a:ext cx="2551847" cy="261610"/>
          </a:xfrm>
          <a:prstGeom prst="rect">
            <a:avLst/>
          </a:prstGeom>
          <a:noFill/>
          <a:ln>
            <a:noFill/>
          </a:ln>
        </p:spPr>
        <p:txBody>
          <a:bodyPr wrap="square" rtlCol="0">
            <a:spAutoFit/>
          </a:bodyPr>
          <a:lstStyle/>
          <a:p>
            <a:r>
              <a:rPr lang="en-US" sz="1100" dirty="0"/>
              <a:t>Une révision du plan d'intervention est-elle nécessaire ? </a:t>
            </a:r>
          </a:p>
        </p:txBody>
      </p:sp>
      <p:sp>
        <p:nvSpPr>
          <p:cNvPr id="4" name="Rectangle 3">
            <a:extLst>
              <a:ext uri="{FF2B5EF4-FFF2-40B4-BE49-F238E27FC236}">
                <a16:creationId xmlns:a16="http://schemas.microsoft.com/office/drawing/2014/main" id="{F91FF951-E6AB-C94F-2B11-5D5D28B38BF8}"/>
              </a:ext>
            </a:extLst>
          </p:cNvPr>
          <p:cNvSpPr/>
          <p:nvPr/>
        </p:nvSpPr>
        <p:spPr>
          <a:xfrm>
            <a:off x="996287" y="1276407"/>
            <a:ext cx="2545403" cy="21545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8" name="TextBox 7">
            <a:extLst>
              <a:ext uri="{FF2B5EF4-FFF2-40B4-BE49-F238E27FC236}">
                <a16:creationId xmlns:a16="http://schemas.microsoft.com/office/drawing/2014/main" id="{81957A19-61B9-D051-FF2B-D465E5CFCFF7}"/>
              </a:ext>
            </a:extLst>
          </p:cNvPr>
          <p:cNvSpPr txBox="1"/>
          <p:nvPr/>
        </p:nvSpPr>
        <p:spPr>
          <a:xfrm>
            <a:off x="982986" y="6493099"/>
            <a:ext cx="5267342" cy="261610"/>
          </a:xfrm>
          <a:prstGeom prst="rect">
            <a:avLst/>
          </a:prstGeom>
          <a:noFill/>
          <a:ln>
            <a:noFill/>
          </a:ln>
        </p:spPr>
        <p:txBody>
          <a:bodyPr wrap="square" rtlCol="0">
            <a:spAutoFit/>
          </a:bodyPr>
          <a:lstStyle/>
          <a:p>
            <a:r>
              <a:rPr lang="en-US" sz="1100" dirty="0"/>
              <a:t>À quelle fréquence le contrôle et le suivi doivent-ils avoir lieu ?</a:t>
            </a:r>
          </a:p>
        </p:txBody>
      </p:sp>
      <p:sp>
        <p:nvSpPr>
          <p:cNvPr id="9" name="Rectangle 8">
            <a:extLst>
              <a:ext uri="{FF2B5EF4-FFF2-40B4-BE49-F238E27FC236}">
                <a16:creationId xmlns:a16="http://schemas.microsoft.com/office/drawing/2014/main" id="{6AD9B8B9-BA10-9836-E29A-D97BE49A02BE}"/>
              </a:ext>
            </a:extLst>
          </p:cNvPr>
          <p:cNvSpPr/>
          <p:nvPr/>
        </p:nvSpPr>
        <p:spPr>
          <a:xfrm>
            <a:off x="996287" y="6887060"/>
            <a:ext cx="5254041" cy="187594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0" name="TextBox 9">
            <a:extLst>
              <a:ext uri="{FF2B5EF4-FFF2-40B4-BE49-F238E27FC236}">
                <a16:creationId xmlns:a16="http://schemas.microsoft.com/office/drawing/2014/main" id="{E60FD7CA-4650-F947-2A74-35E2D128166F}"/>
              </a:ext>
            </a:extLst>
          </p:cNvPr>
          <p:cNvSpPr txBox="1"/>
          <p:nvPr/>
        </p:nvSpPr>
        <p:spPr>
          <a:xfrm>
            <a:off x="3691624" y="713169"/>
            <a:ext cx="2551847" cy="430887"/>
          </a:xfrm>
          <a:prstGeom prst="rect">
            <a:avLst/>
          </a:prstGeom>
          <a:noFill/>
          <a:ln>
            <a:noFill/>
          </a:ln>
        </p:spPr>
        <p:txBody>
          <a:bodyPr wrap="square" rtlCol="0">
            <a:spAutoFit/>
          </a:bodyPr>
          <a:lstStyle/>
          <a:p>
            <a:r>
              <a:rPr lang="en-US" sz="1100" dirty="0"/>
              <a:t>Avez-vous des préoccupations concernant l'arrangement de garde alternatif ? </a:t>
            </a:r>
          </a:p>
        </p:txBody>
      </p:sp>
      <p:sp>
        <p:nvSpPr>
          <p:cNvPr id="11" name="Rectangle 10">
            <a:extLst>
              <a:ext uri="{FF2B5EF4-FFF2-40B4-BE49-F238E27FC236}">
                <a16:creationId xmlns:a16="http://schemas.microsoft.com/office/drawing/2014/main" id="{5A462C43-E3AF-98C0-0758-B6276367CADE}"/>
              </a:ext>
            </a:extLst>
          </p:cNvPr>
          <p:cNvSpPr/>
          <p:nvPr/>
        </p:nvSpPr>
        <p:spPr>
          <a:xfrm>
            <a:off x="3704925" y="1276407"/>
            <a:ext cx="2545403" cy="21545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2" name="TextBox 11">
            <a:extLst>
              <a:ext uri="{FF2B5EF4-FFF2-40B4-BE49-F238E27FC236}">
                <a16:creationId xmlns:a16="http://schemas.microsoft.com/office/drawing/2014/main" id="{E249EFF1-B603-0582-797B-A0C061D373E3}"/>
              </a:ext>
            </a:extLst>
          </p:cNvPr>
          <p:cNvSpPr txBox="1"/>
          <p:nvPr/>
        </p:nvSpPr>
        <p:spPr>
          <a:xfrm>
            <a:off x="982986" y="3618588"/>
            <a:ext cx="2551847" cy="261610"/>
          </a:xfrm>
          <a:prstGeom prst="rect">
            <a:avLst/>
          </a:prstGeom>
          <a:noFill/>
          <a:ln>
            <a:noFill/>
          </a:ln>
        </p:spPr>
        <p:txBody>
          <a:bodyPr wrap="square" rtlCol="0">
            <a:spAutoFit/>
          </a:bodyPr>
          <a:lstStyle/>
          <a:p>
            <a:r>
              <a:rPr lang="en-US" sz="1100" dirty="0"/>
              <a:t>Une conférence de cas ou une DIS est-elle nécessaire ? </a:t>
            </a:r>
          </a:p>
        </p:txBody>
      </p:sp>
      <p:sp>
        <p:nvSpPr>
          <p:cNvPr id="13" name="Rectangle 12">
            <a:extLst>
              <a:ext uri="{FF2B5EF4-FFF2-40B4-BE49-F238E27FC236}">
                <a16:creationId xmlns:a16="http://schemas.microsoft.com/office/drawing/2014/main" id="{EEA3BD17-FF40-BC3E-19A6-1ACF2D597A76}"/>
              </a:ext>
            </a:extLst>
          </p:cNvPr>
          <p:cNvSpPr/>
          <p:nvPr/>
        </p:nvSpPr>
        <p:spPr>
          <a:xfrm>
            <a:off x="996287" y="4012549"/>
            <a:ext cx="2545403" cy="21545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4" name="TextBox 13">
            <a:extLst>
              <a:ext uri="{FF2B5EF4-FFF2-40B4-BE49-F238E27FC236}">
                <a16:creationId xmlns:a16="http://schemas.microsoft.com/office/drawing/2014/main" id="{7843A7F5-3918-4625-79FB-620DB062133F}"/>
              </a:ext>
            </a:extLst>
          </p:cNvPr>
          <p:cNvSpPr txBox="1"/>
          <p:nvPr/>
        </p:nvSpPr>
        <p:spPr>
          <a:xfrm>
            <a:off x="3691624" y="3626152"/>
            <a:ext cx="2551847" cy="261610"/>
          </a:xfrm>
          <a:prstGeom prst="rect">
            <a:avLst/>
          </a:prstGeom>
          <a:noFill/>
          <a:ln>
            <a:noFill/>
          </a:ln>
        </p:spPr>
        <p:txBody>
          <a:bodyPr wrap="square" rtlCol="0">
            <a:spAutoFit/>
          </a:bodyPr>
          <a:lstStyle/>
          <a:p>
            <a:r>
              <a:rPr lang="en-US" sz="1100" dirty="0"/>
              <a:t>Quelles sont les mesures de suivi à prendre ?</a:t>
            </a:r>
          </a:p>
        </p:txBody>
      </p:sp>
      <p:sp>
        <p:nvSpPr>
          <p:cNvPr id="15" name="Rectangle 14">
            <a:extLst>
              <a:ext uri="{FF2B5EF4-FFF2-40B4-BE49-F238E27FC236}">
                <a16:creationId xmlns:a16="http://schemas.microsoft.com/office/drawing/2014/main" id="{D95C987D-2AB4-9B24-6D96-3F2178FDCDFF}"/>
              </a:ext>
            </a:extLst>
          </p:cNvPr>
          <p:cNvSpPr/>
          <p:nvPr/>
        </p:nvSpPr>
        <p:spPr>
          <a:xfrm>
            <a:off x="3704925" y="4012549"/>
            <a:ext cx="2545403" cy="21545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2" name="Hexagon 1">
            <a:extLst>
              <a:ext uri="{FF2B5EF4-FFF2-40B4-BE49-F238E27FC236}">
                <a16:creationId xmlns:a16="http://schemas.microsoft.com/office/drawing/2014/main" id="{850E85D5-FAB6-B574-33D0-D568A64724C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1D6D1088-6E3F-81C0-E8FE-DE8C6D8790B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AB460E07-0294-30ED-07DE-00BCF502F95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3FC4A733-719F-3D22-E528-4E2B8D5CED0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7D1E51FB-6799-BBCC-D537-7EF00CB8DAB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21CE10F1-CFAB-CE70-58F9-E25704F4DF6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EBAD6080-368D-7B2F-8002-6E0A58000DB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944DF60C-89AE-FCB2-FDC3-9400CA1828B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5A069939-947B-8370-8BE6-960C667DFE0F}"/>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1A495E74-A28A-1C2C-9A80-64B08859EA8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20980D8-9F4C-FCED-5E50-D313E0EA6517}"/>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20752201-5AD4-47B0-3C34-3F1CBA1143B4}"/>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D9D980E2-A9D4-C070-A32D-1258E107BE25}"/>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085E25AD-54B6-EA8F-B1A0-AAF8A11DAA02}"/>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2E222C5A-094F-08A6-A1DA-6792F711F90B}"/>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211FE0CF-B575-6128-2461-38E78C7E29FD}"/>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FB0737BB-EFBA-694E-917A-FAA0CEAA1EA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3E9ADC5B-F554-0003-B64B-7C842B0E0C4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82815037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52211"/>
            <a:ext cx="4637303" cy="2084826"/>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 suivi et l'examen des ENAS suivent les mêmes principes que pour la gestion générale des cas et peuvent se concentrer sur les progrès concernant la recherche et la réunification de la famille ainsi que sur les aspects de sécurité et de qualité de la prise en charge. </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enfants bénéficiant d'une protection de remplacement doivent faire l'objet d'un examen "formel" de leur placement toutes les 12 semaines.</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procédures en cas de danger imminent doivent être convenues dans le plan d'action, en collaboration avec les autorités nationales, dans la mesure du possible.</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212938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777627"/>
            <a:ext cx="5254042" cy="5027160"/>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378168"/>
            <a:ext cx="4637302" cy="276999"/>
          </a:xfrm>
          <a:prstGeom prst="rect">
            <a:avLst/>
          </a:prstGeom>
          <a:noFill/>
        </p:spPr>
        <p:txBody>
          <a:bodyPr wrap="square" rtlCol="0">
            <a:spAutoFit/>
          </a:bodyPr>
          <a:lstStyle/>
          <a:p>
            <a:r>
              <a:rPr lang="en-CA" sz="1200" b="1" spc="300" dirty="0">
                <a:solidFill>
                  <a:schemeClr val="tx1"/>
                </a:solidFill>
              </a:rPr>
              <a:t>NOTES DE LA SESSION</a:t>
            </a:r>
          </a:p>
        </p:txBody>
      </p:sp>
      <p:sp>
        <p:nvSpPr>
          <p:cNvPr id="3" name="Hexagon 2">
            <a:extLst>
              <a:ext uri="{FF2B5EF4-FFF2-40B4-BE49-F238E27FC236}">
                <a16:creationId xmlns:a16="http://schemas.microsoft.com/office/drawing/2014/main" id="{BF09ADEB-4D27-1EE3-4637-D2180AF41628}"/>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FD388B7A-9A86-A949-81CE-0D6DCFDC5FD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4BDE35D9-80D1-4909-FD31-32B22A4FE75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42469766-5AA6-4FC5-951E-ABAFB2DD3D10}"/>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C91A0C9-AE9D-C199-F8BA-A4B8AAD3DA4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3F329055-FCE1-DEE3-5528-4DD34FF9414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F43040B-D69E-650F-1A77-27A5045AA181}"/>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FFF9857-6C15-E56A-A945-2A8354810E1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A8C4F007-9856-8762-287F-96F5CC3A909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15A173D2-533F-CB73-65AA-F6E05E53458F}"/>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DE5B2E5-3FF7-2BBC-38A7-98FAD7BA71A2}"/>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5F00FE9C-8376-383D-41F1-2B23A23B5072}"/>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E8D5783-CA4F-375E-BE2F-B6183E9D2F5F}"/>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021189FA-F02C-476E-DB44-3FC33AE5B71A}"/>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2960CF7-9E11-2B24-2185-69E4BE43F564}"/>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060F176D-2DC2-88C8-278A-D1CD7ED15261}"/>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AC89BF6F-BD83-3940-29DE-808E75A177E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7A61E33-2107-82D1-7EDE-516A0DCA840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94412629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7 : CLÔTURE DE L'AFFAIRE</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63400"/>
            <a:ext cx="4529568" cy="461665"/>
          </a:xfrm>
          <a:prstGeom prst="rect">
            <a:avLst/>
          </a:prstGeom>
          <a:noFill/>
        </p:spPr>
        <p:txBody>
          <a:bodyPr wrap="square" rtlCol="0">
            <a:spAutoFit/>
          </a:bodyPr>
          <a:lstStyle/>
          <a:p>
            <a:pPr marL="0" marR="0" lvl="0" indent="0" algn="l" rtl="0">
              <a:spcBef>
                <a:spcPts val="0"/>
              </a:spcBef>
              <a:spcAft>
                <a:spcPts val="0"/>
              </a:spcAft>
              <a:buNone/>
            </a:pPr>
            <a:r>
              <a:rPr lang="en-US" sz="1200" dirty="0">
                <a:solidFill>
                  <a:schemeClr val="tx1"/>
                </a:solidFill>
                <a:latin typeface="+mn-lt"/>
                <a:ea typeface="Arial"/>
                <a:cs typeface="Arial"/>
                <a:sym typeface="Arial"/>
              </a:rPr>
              <a:t>Démontrer les considérations spécifiques pour les ENAS concernant la clôture des dossiers.</a:t>
            </a:r>
          </a:p>
        </p:txBody>
      </p:sp>
      <p:grpSp>
        <p:nvGrpSpPr>
          <p:cNvPr id="4" name="Google Shape;194;p14">
            <a:extLst>
              <a:ext uri="{FF2B5EF4-FFF2-40B4-BE49-F238E27FC236}">
                <a16:creationId xmlns:a16="http://schemas.microsoft.com/office/drawing/2014/main" id="{CECF9325-996C-5BDF-A256-8E52DE2C163A}"/>
              </a:ext>
            </a:extLst>
          </p:cNvPr>
          <p:cNvGrpSpPr/>
          <p:nvPr/>
        </p:nvGrpSpPr>
        <p:grpSpPr>
          <a:xfrm>
            <a:off x="1153785" y="1988535"/>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E22526D7-45ED-343C-79C9-F451A4F4A269}"/>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E9A372B7-DD0D-81D4-48D3-AD2016BF8392}"/>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7" name="TextBox 6">
            <a:extLst>
              <a:ext uri="{FF2B5EF4-FFF2-40B4-BE49-F238E27FC236}">
                <a16:creationId xmlns:a16="http://schemas.microsoft.com/office/drawing/2014/main" id="{6AAA8590-22F3-C2FC-24AA-E4262D069E73}"/>
              </a:ext>
            </a:extLst>
          </p:cNvPr>
          <p:cNvSpPr txBox="1"/>
          <p:nvPr/>
        </p:nvSpPr>
        <p:spPr>
          <a:xfrm>
            <a:off x="982985" y="2934736"/>
            <a:ext cx="4325427" cy="276999"/>
          </a:xfrm>
          <a:prstGeom prst="rect">
            <a:avLst/>
          </a:prstGeom>
          <a:noFill/>
        </p:spPr>
        <p:txBody>
          <a:bodyPr wrap="square" rtlCol="0">
            <a:spAutoFit/>
          </a:bodyPr>
          <a:lstStyle/>
          <a:p>
            <a:r>
              <a:rPr lang="en-US" sz="1200" b="1" spc="300" dirty="0">
                <a:solidFill>
                  <a:schemeClr val="tx1"/>
                </a:solidFill>
              </a:rPr>
              <a:t>SCÉNARIO DE FERMETURE DE CAS</a:t>
            </a:r>
            <a:endParaRPr lang="en-CA" sz="1200" b="1" spc="300" dirty="0">
              <a:solidFill>
                <a:schemeClr val="tx1"/>
              </a:solidFill>
            </a:endParaRPr>
          </a:p>
        </p:txBody>
      </p:sp>
      <p:sp>
        <p:nvSpPr>
          <p:cNvPr id="8" name="TextBox 7">
            <a:extLst>
              <a:ext uri="{FF2B5EF4-FFF2-40B4-BE49-F238E27FC236}">
                <a16:creationId xmlns:a16="http://schemas.microsoft.com/office/drawing/2014/main" id="{925BF317-4D87-B9DE-3546-3F5AAC4A4C3D}"/>
              </a:ext>
            </a:extLst>
          </p:cNvPr>
          <p:cNvSpPr txBox="1"/>
          <p:nvPr/>
        </p:nvSpPr>
        <p:spPr>
          <a:xfrm>
            <a:off x="982984" y="3484776"/>
            <a:ext cx="5254041" cy="5001369"/>
          </a:xfrm>
          <a:prstGeom prst="rect">
            <a:avLst/>
          </a:prstGeom>
          <a:noFill/>
        </p:spPr>
        <p:txBody>
          <a:bodyPr wrap="square" rtlCol="0">
            <a:spAutoFit/>
          </a:bodyPr>
          <a:lstStyle/>
          <a:p>
            <a:r>
              <a:rPr lang="en-US" sz="1100" b="1" dirty="0"/>
              <a:t>Cas de figure - Bienvenu</a:t>
            </a:r>
          </a:p>
          <a:p>
            <a:endParaRPr lang="en-US" sz="1100" dirty="0"/>
          </a:p>
          <a:p>
            <a:r>
              <a:rPr lang="en-US" sz="1100" dirty="0"/>
              <a:t>Bienvenu est un garçon de 17 ans qui a fui avec un groupe de personnes du même village vers une zone sûre après une soudaine flambée de violence. Lorsque cela s'est produit, les parents de Bienvenu étaient à la maison, tandis que Bienvenu était à l'école. En conséquence, il a été séparé de ses parents et de ses trois frères et sœurs et n'a plus eu de nouvelles de ses parents depuis. </a:t>
            </a:r>
          </a:p>
          <a:p>
            <a:endParaRPr lang="en-US" sz="1100" dirty="0"/>
          </a:p>
          <a:p>
            <a:r>
              <a:rPr lang="en-US" sz="1100" dirty="0"/>
              <a:t>Il est arrivé dans un camp de déplacés, et quelques jours plus tard, lors d'une distribution de nourriture, il a vu sa sœur de 19 ans, qui a commencé à s'occuper de lui. Depuis lors, il vit dans le même bloc que deux de ses amis, qui vivent seuls, car ils ont également perdu la trace de leurs familles. Sa sœur est mariée ; on ignore actuellement où se trouve son mari, mais elle espère pouvoir le retrouver. Divers efforts de recherche ont été déployés pour Bienvenu depuis plus d'un an, mais aucun résultat positif n'a été obtenu jusqu'à présent. </a:t>
            </a:r>
          </a:p>
          <a:p>
            <a:endParaRPr lang="en-US" sz="1100" dirty="0"/>
          </a:p>
          <a:p>
            <a:r>
              <a:rPr lang="en-US" sz="1100" dirty="0"/>
              <a:t>Après avoir procédé à une évaluation des risques, le travailleur social a organisé une visite de reconnaissance avec Bienvenu et l'a accompagné sur son lieu d'origine. Bienvenu a accepté la visite car son seul souhait est d'être réuni avec sa famille. </a:t>
            </a:r>
          </a:p>
          <a:p>
            <a:endParaRPr lang="en-US" sz="1100" dirty="0"/>
          </a:p>
          <a:p>
            <a:r>
              <a:rPr lang="en-US" sz="1100" dirty="0"/>
              <a:t>Il est originaire d'une zone isolée, où il y a eu de lourds conflits. La zone est stable et à nouveau accessible. L'un des enseignants du village a reconnu Bienvenu et a informé le travailleur social et Bienvenu de l'endroit où se trouvaient ses parents, ses frères et sa soeur, et a organisé une réunion dans un autre village proche. La famille et Bienvenu semblent extrêmement heureux de se revoir après tout ce temps, d'après les observations de l'assistant social et leurs déclarations. </a:t>
            </a:r>
          </a:p>
          <a:p>
            <a:endParaRPr lang="en-US" sz="1100" dirty="0"/>
          </a:p>
          <a:p>
            <a:r>
              <a:rPr lang="en-US" sz="1100" dirty="0"/>
              <a:t>Un jour plus tard, l'assistante sociale a effectué le processus de vérification avec l'enfant et la famille séparément et a confirmé leur identité, leurs relations et leur volonté d'être réunifiés et de s'occuper à nouveau de Bienvenu. </a:t>
            </a:r>
          </a:p>
        </p:txBody>
      </p:sp>
      <p:sp>
        <p:nvSpPr>
          <p:cNvPr id="9" name="Hexagon 8">
            <a:extLst>
              <a:ext uri="{FF2B5EF4-FFF2-40B4-BE49-F238E27FC236}">
                <a16:creationId xmlns:a16="http://schemas.microsoft.com/office/drawing/2014/main" id="{9D1AE07C-4BC9-E6B2-59DB-1B7710E3CCE7}"/>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B5EF5B50-EDC5-6473-B364-4A08C01E72F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0A82E2D3-085E-2D5E-4641-40B87E31DEA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09A14186-104F-A12C-B5A1-F6EE7D5EC9B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ED0F9FEF-C1C3-9243-C9D7-AF05A75EA00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7FEA95A-0AF9-D5C7-64B5-AC98AA19029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BAC884E4-74A2-BA66-D91B-185FF8EE5244}"/>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9129068-7D31-3233-F77A-27F43B1D6338}"/>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5C243812-5577-F2F5-B556-DBC32382AA0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B36A7EB4-B8BA-8A84-D5F0-407D2292EE9A}"/>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072C3C3-A09C-5E5C-4413-3737C62952AB}"/>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757D80DB-CB72-B411-ABA2-8F1768D480A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D57B1C6E-D77D-2250-39B8-A6EEE92A8E30}"/>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43AC368E-9570-ED0E-893D-C4377E022E30}"/>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818B6866-6147-5D39-4750-B40CF5A1C1B8}"/>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2C0DB099-C0DC-2C52-49F2-61EAD0A46EE5}"/>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76EA7924-BAD4-4914-C6D8-2D3B31AD457D}"/>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03BC7985-41A9-9F5E-6160-C3DE6ABCC93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665196765"/>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27404DDD-17FC-0DB6-9ED8-9FF73B47693F}"/>
              </a:ext>
            </a:extLst>
          </p:cNvPr>
          <p:cNvGrpSpPr/>
          <p:nvPr/>
        </p:nvGrpSpPr>
        <p:grpSpPr>
          <a:xfrm>
            <a:off x="3588327" y="6820120"/>
            <a:ext cx="2648700" cy="2189111"/>
            <a:chOff x="7499908" y="4900577"/>
            <a:chExt cx="997752" cy="824627"/>
          </a:xfrm>
        </p:grpSpPr>
        <p:grpSp>
          <p:nvGrpSpPr>
            <p:cNvPr id="23" name="Group 22">
              <a:extLst>
                <a:ext uri="{FF2B5EF4-FFF2-40B4-BE49-F238E27FC236}">
                  <a16:creationId xmlns:a16="http://schemas.microsoft.com/office/drawing/2014/main" id="{CA5C4716-97DE-0DAC-4696-B5A6A659ED0E}"/>
                </a:ext>
              </a:extLst>
            </p:cNvPr>
            <p:cNvGrpSpPr/>
            <p:nvPr/>
          </p:nvGrpSpPr>
          <p:grpSpPr>
            <a:xfrm>
              <a:off x="7499908" y="4900577"/>
              <a:ext cx="997752" cy="824627"/>
              <a:chOff x="5957706" y="3325646"/>
              <a:chExt cx="2611796" cy="1892062"/>
            </a:xfrm>
            <a:solidFill>
              <a:schemeClr val="accent4"/>
            </a:solidFill>
          </p:grpSpPr>
          <p:sp>
            <p:nvSpPr>
              <p:cNvPr id="27" name="Rectangle: Rounded Corners 26">
                <a:extLst>
                  <a:ext uri="{FF2B5EF4-FFF2-40B4-BE49-F238E27FC236}">
                    <a16:creationId xmlns:a16="http://schemas.microsoft.com/office/drawing/2014/main" id="{30A543E8-AF30-D04C-05A0-2E0192FBAA12}"/>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8" name="Rectangle: Top Corners Rounded 27">
                <a:extLst>
                  <a:ext uri="{FF2B5EF4-FFF2-40B4-BE49-F238E27FC236}">
                    <a16:creationId xmlns:a16="http://schemas.microsoft.com/office/drawing/2014/main" id="{C8A8B095-DCFE-30E9-B3DA-FC472991B659}"/>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4" name="Group 23">
              <a:extLst>
                <a:ext uri="{FF2B5EF4-FFF2-40B4-BE49-F238E27FC236}">
                  <a16:creationId xmlns:a16="http://schemas.microsoft.com/office/drawing/2014/main" id="{C70398EC-2188-5396-12A8-88FF91AEB5AB}"/>
                </a:ext>
              </a:extLst>
            </p:cNvPr>
            <p:cNvGrpSpPr/>
            <p:nvPr/>
          </p:nvGrpSpPr>
          <p:grpSpPr>
            <a:xfrm>
              <a:off x="7871183" y="5154803"/>
              <a:ext cx="316610" cy="462618"/>
              <a:chOff x="8661923" y="4758813"/>
              <a:chExt cx="825538" cy="1206243"/>
            </a:xfrm>
            <a:solidFill>
              <a:schemeClr val="bg1"/>
            </a:solidFill>
          </p:grpSpPr>
          <p:sp>
            <p:nvSpPr>
              <p:cNvPr id="25" name="Circle: Hollow 24">
                <a:extLst>
                  <a:ext uri="{FF2B5EF4-FFF2-40B4-BE49-F238E27FC236}">
                    <a16:creationId xmlns:a16="http://schemas.microsoft.com/office/drawing/2014/main" id="{5B0D2387-3980-3A01-1A50-2043D5A91EB7}"/>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26" name="Rectangle: Rounded Corners 25">
                <a:extLst>
                  <a:ext uri="{FF2B5EF4-FFF2-40B4-BE49-F238E27FC236}">
                    <a16:creationId xmlns:a16="http://schemas.microsoft.com/office/drawing/2014/main" id="{6510CA25-F25D-4C22-4053-AD6CABC1AE44}"/>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
        <p:nvSpPr>
          <p:cNvPr id="3" name="TextBox 2">
            <a:extLst>
              <a:ext uri="{FF2B5EF4-FFF2-40B4-BE49-F238E27FC236}">
                <a16:creationId xmlns:a16="http://schemas.microsoft.com/office/drawing/2014/main" id="{3D7B253A-FB7B-05E3-CCA0-29456C2C2BBF}"/>
              </a:ext>
            </a:extLst>
          </p:cNvPr>
          <p:cNvSpPr txBox="1"/>
          <p:nvPr/>
        </p:nvSpPr>
        <p:spPr>
          <a:xfrm>
            <a:off x="982984" y="713169"/>
            <a:ext cx="5254041" cy="6694140"/>
          </a:xfrm>
          <a:prstGeom prst="rect">
            <a:avLst/>
          </a:prstGeom>
          <a:noFill/>
        </p:spPr>
        <p:txBody>
          <a:bodyPr wrap="square" rtlCol="0">
            <a:spAutoFit/>
          </a:bodyPr>
          <a:lstStyle/>
          <a:p>
            <a:r>
              <a:rPr lang="en-US" sz="1100" b="1" dirty="0"/>
              <a:t>Mise à jour</a:t>
            </a:r>
          </a:p>
          <a:p>
            <a:endParaRPr lang="en-US" sz="1100" b="1" dirty="0"/>
          </a:p>
          <a:p>
            <a:r>
              <a:rPr lang="en-US" sz="1100" dirty="0"/>
              <a:t>Bienvenu a été réuni avec sa famille, après que la visite de suivi ait eu lieu. Le travailleur social a accompagné Bienvenu et s'est rendu avec lui à son domicile. Bienvenu a dû dire au revoir à ses nouveaux amis du camp et à sa sœur et son mari, qui ont rejoint sa sœur il y a quelques semaines. Il lui a été difficile de leur dire au revoir.</a:t>
            </a:r>
            <a:br>
              <a:rPr lang="en-US" sz="1100" dirty="0"/>
            </a:br>
            <a:endParaRPr lang="en-US" sz="1100" dirty="0"/>
          </a:p>
          <a:p>
            <a:r>
              <a:rPr lang="en-US" sz="1100" dirty="0"/>
              <a:t>La famille de Bienvenu, certains voisins, ainsi que le chef du village l'accueillent chez eux. L'une de ses sœurs et sa mère avaient préparé sa chambre et son plat préféré. L'assistante sociale avait contacté les services sociaux de la région pour demander si elle pouvait participer à la cérémonie de réunification et signer le formulaire de réunification, mais elle a répondu qu'elle n'était malheureusement pas disponible, car elle était occupée par un certain nombre de cas urgents et à haut risque, qui nécessitaient toute son attention. À la place, le chef du village a signé le formulaire de réunification, ainsi que la famille et Bienvenu. </a:t>
            </a:r>
          </a:p>
          <a:p>
            <a:endParaRPr lang="en-US" sz="1100" dirty="0"/>
          </a:p>
          <a:p>
            <a:r>
              <a:rPr lang="en-US" sz="1100" dirty="0"/>
              <a:t>Une semaine plus tard, l'assistant social a rendu visite à Bienvenu et a fourni à la famille quelques ustensiles de cuisine, des vêtements et un matelas, ainsi qu'une copie du dossier de Bienvenu. Pendant la visite, Bienvenu a déclaré à l'assistant social qu'il devait se réhabituer à la vie de famille, car il jouissait de beaucoup plus de liberté lorsqu'il vivait dans le camp. De plus, il a dit que maintenant, de mauvais souvenirs lui revenaient parfois, du temps où il venait d'être séparé et n'avait pas eu de nouvelles de sa famille pendant une longue période. </a:t>
            </a:r>
          </a:p>
          <a:p>
            <a:endParaRPr lang="en-US" sz="1100" dirty="0"/>
          </a:p>
          <a:p>
            <a:r>
              <a:rPr lang="en-US" sz="1100" dirty="0"/>
              <a:t>Trois semaines plus tard, l'assistante sociale a appelé Bienvenu et sa famille, séparément, par téléphone. Bienvenu a dit qu'il se sentait mieux. Sa mère l'a inscrit pour la nouvelle année scolaire et il a prévu de rendre visite à ses amis qu'il a rencontrés au camp. Les relations avec ses trois frères et sœurs sont bonnes. Sa jeune sœur a dit à l'assistante sociale que son frère avait changé et qu'il se comportait comme un "grand garçon" maintenant. Lorsque son père aura terminé de réparer la maison de sa sœur aînée, qui a été partiellement détruite pendant le conflit, elle et son mari reviendront également au village. Bienvenu attend cela avec impatience, car elle lui manque. </a:t>
            </a:r>
          </a:p>
          <a:p>
            <a:endParaRPr lang="en-US" sz="1100" dirty="0"/>
          </a:p>
          <a:p>
            <a:r>
              <a:rPr lang="en-US" sz="1100" dirty="0"/>
              <a:t>Trois mois après la réunification, lors de la dernière visite de l'assistant social, le père de Bienvenu a déclaré qu'il travaille toujours comme journalier dans la construction et qu'il n'est pas toujours facile de générer un revenu suffisant. La mère de Bienvenu travaillait avant le conflit, mais après avoir été blessée, elle n'est plus en mesure de travailler. Il dit que Bienvenu l'accompagne parfois au travail et l'aide quelques heures par jour, comme avant le conflit. Le père de Bienvenu a déclaré que lui et sa famille parvenaient à se débrouiller, bien qu'avec des difficultés. Bienvenu et sa famille se sont dits satisfaits du soutien qu'ils ont reçu de l'assistant social. </a:t>
            </a:r>
          </a:p>
        </p:txBody>
      </p:sp>
      <p:sp>
        <p:nvSpPr>
          <p:cNvPr id="4" name="Hexagon 3">
            <a:extLst>
              <a:ext uri="{FF2B5EF4-FFF2-40B4-BE49-F238E27FC236}">
                <a16:creationId xmlns:a16="http://schemas.microsoft.com/office/drawing/2014/main" id="{0B494323-41FC-BB8C-B2EF-DEFE439F520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49BF2734-93F4-308C-EB24-D04509BC87B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BA951E6F-DC3C-1DAC-3589-CAA47C343B5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731D9532-F99F-3654-8262-E8346CBBC62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C93D9C41-5BD0-26F1-8E10-BC43446AC241}"/>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4AC10075-8E85-C94E-0C8C-06109F5DE96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66677A7B-98BE-D730-02DD-C34BA038745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A7947953-4EA8-6219-D457-8B3E4E599D54}"/>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FDBD62D-89AA-2AAF-54DC-3C916E8385E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240EEAFB-E8FC-8FD2-EC0E-02A483FE6649}"/>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607CD398-79E4-0D46-B19A-F687F3CB20D8}"/>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156DEC48-08E2-786F-5E47-B5FDF25F603D}"/>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3EFCD2A6-9987-76D8-705C-213042772431}"/>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212B7986-9893-6AB5-C116-66D15538033D}"/>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6577A41-2AA4-349F-0124-CE0DFFA66FC6}"/>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753111F5-1669-A6F6-2D41-1A222E9AA8B5}"/>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519BDEF8-3C7B-393C-B752-0A52B5E051ED}"/>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5CE5CBD-0F51-1585-BFD8-73ABB059BB1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73891008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1957A19-61B9-D051-FF2B-D465E5CFCFF7}"/>
              </a:ext>
            </a:extLst>
          </p:cNvPr>
          <p:cNvSpPr txBox="1"/>
          <p:nvPr/>
        </p:nvSpPr>
        <p:spPr>
          <a:xfrm>
            <a:off x="982986" y="713169"/>
            <a:ext cx="5267342" cy="261610"/>
          </a:xfrm>
          <a:prstGeom prst="rect">
            <a:avLst/>
          </a:prstGeom>
          <a:noFill/>
          <a:ln>
            <a:noFill/>
          </a:ln>
        </p:spPr>
        <p:txBody>
          <a:bodyPr wrap="square" rtlCol="0">
            <a:spAutoFit/>
          </a:bodyPr>
          <a:lstStyle/>
          <a:p>
            <a:r>
              <a:rPr lang="en-US" sz="1100" dirty="0"/>
              <a:t> Y a-t-il un besoin permanent de suivi et de soutien ? Expliquez votre réponse</a:t>
            </a:r>
          </a:p>
        </p:txBody>
      </p:sp>
      <p:sp>
        <p:nvSpPr>
          <p:cNvPr id="9" name="Rectangle 8">
            <a:extLst>
              <a:ext uri="{FF2B5EF4-FFF2-40B4-BE49-F238E27FC236}">
                <a16:creationId xmlns:a16="http://schemas.microsoft.com/office/drawing/2014/main" id="{6AD9B8B9-BA10-9836-E29A-D97BE49A02BE}"/>
              </a:ext>
            </a:extLst>
          </p:cNvPr>
          <p:cNvSpPr/>
          <p:nvPr/>
        </p:nvSpPr>
        <p:spPr>
          <a:xfrm>
            <a:off x="996287" y="1107130"/>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2" name="TextBox 1">
            <a:extLst>
              <a:ext uri="{FF2B5EF4-FFF2-40B4-BE49-F238E27FC236}">
                <a16:creationId xmlns:a16="http://schemas.microsoft.com/office/drawing/2014/main" id="{5F27CFC6-A406-377D-E630-3BAD1A1F9D4C}"/>
              </a:ext>
            </a:extLst>
          </p:cNvPr>
          <p:cNvSpPr txBox="1"/>
          <p:nvPr/>
        </p:nvSpPr>
        <p:spPr>
          <a:xfrm>
            <a:off x="982986" y="3336597"/>
            <a:ext cx="5267342" cy="261610"/>
          </a:xfrm>
          <a:prstGeom prst="rect">
            <a:avLst/>
          </a:prstGeom>
          <a:noFill/>
          <a:ln>
            <a:noFill/>
          </a:ln>
        </p:spPr>
        <p:txBody>
          <a:bodyPr wrap="square" rtlCol="0">
            <a:spAutoFit/>
          </a:bodyPr>
          <a:lstStyle/>
          <a:p>
            <a:r>
              <a:rPr lang="en-US" sz="1100" dirty="0"/>
              <a:t>Y a-t-il encore des risques et/ou des besoins non satisfaits ? Expliquez votre réponse</a:t>
            </a:r>
          </a:p>
        </p:txBody>
      </p:sp>
      <p:sp>
        <p:nvSpPr>
          <p:cNvPr id="5" name="Rectangle 4">
            <a:extLst>
              <a:ext uri="{FF2B5EF4-FFF2-40B4-BE49-F238E27FC236}">
                <a16:creationId xmlns:a16="http://schemas.microsoft.com/office/drawing/2014/main" id="{3EF064F3-66CB-7145-BB4C-C6EE5DC332B1}"/>
              </a:ext>
            </a:extLst>
          </p:cNvPr>
          <p:cNvSpPr/>
          <p:nvPr/>
        </p:nvSpPr>
        <p:spPr>
          <a:xfrm>
            <a:off x="996287" y="3730558"/>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6" name="TextBox 5">
            <a:extLst>
              <a:ext uri="{FF2B5EF4-FFF2-40B4-BE49-F238E27FC236}">
                <a16:creationId xmlns:a16="http://schemas.microsoft.com/office/drawing/2014/main" id="{9F7BADA7-6518-21CE-B2A6-CA7C158BCA46}"/>
              </a:ext>
            </a:extLst>
          </p:cNvPr>
          <p:cNvSpPr txBox="1"/>
          <p:nvPr/>
        </p:nvSpPr>
        <p:spPr>
          <a:xfrm>
            <a:off x="982986" y="5960025"/>
            <a:ext cx="5267342" cy="261610"/>
          </a:xfrm>
          <a:prstGeom prst="rect">
            <a:avLst/>
          </a:prstGeom>
          <a:noFill/>
          <a:ln>
            <a:noFill/>
          </a:ln>
        </p:spPr>
        <p:txBody>
          <a:bodyPr wrap="square" rtlCol="0">
            <a:spAutoFit/>
          </a:bodyPr>
          <a:lstStyle/>
          <a:p>
            <a:r>
              <a:rPr lang="en-US" sz="1100" dirty="0"/>
              <a:t>Recommandez-vous que cette affaire soit classée ? </a:t>
            </a:r>
          </a:p>
        </p:txBody>
      </p:sp>
      <p:sp>
        <p:nvSpPr>
          <p:cNvPr id="7" name="Rectangle 6">
            <a:extLst>
              <a:ext uri="{FF2B5EF4-FFF2-40B4-BE49-F238E27FC236}">
                <a16:creationId xmlns:a16="http://schemas.microsoft.com/office/drawing/2014/main" id="{FBDC18FA-BD0D-8FE8-E5A0-87694772466B}"/>
              </a:ext>
            </a:extLst>
          </p:cNvPr>
          <p:cNvSpPr/>
          <p:nvPr/>
        </p:nvSpPr>
        <p:spPr>
          <a:xfrm>
            <a:off x="996287" y="6353986"/>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6" name="Hexagon 15">
            <a:extLst>
              <a:ext uri="{FF2B5EF4-FFF2-40B4-BE49-F238E27FC236}">
                <a16:creationId xmlns:a16="http://schemas.microsoft.com/office/drawing/2014/main" id="{9C1AD2C5-456E-7070-C333-A5370B08E58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A988A10D-EF8D-BD50-AC90-90749415B054}"/>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D5533C5-10A1-B479-7310-8FDC5503337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D720ECE-A4A3-8FF7-E5DA-73217091809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CF74840E-7905-E084-393D-ABFCADED317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77F48F69-4DB7-277F-8C38-6E58EA4BE02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09AEA6F-CB5C-954B-2A46-5CD4F6CB1B34}"/>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A1428480-8420-17D1-EEBF-4F5918D77D83}"/>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954A8E5D-C0EE-DB78-DD55-94DD1DAB30E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174381D5-DCE2-B20C-06F8-38C37E86F4B0}"/>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1CDA36B2-CA8A-8678-C42E-6C61EC08FB0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505F508F-6B18-FF21-28C8-C2BAB387F0E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FB3811C3-B014-30AD-BAFB-D09AE37B82B1}"/>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A54D0CE5-4899-71E3-8AD7-21034E9F0EEC}"/>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0F7CFD9A-52E4-2077-1B73-0C7C7A93D98D}"/>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5CCB6834-3CF2-6601-8560-320B04D6052E}"/>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44505340-3FC5-1222-6483-6248AB2A9F40}"/>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B634AC2F-46DA-012A-C058-2220EAC69D1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02115827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a:extLst>
              <a:ext uri="{FF2B5EF4-FFF2-40B4-BE49-F238E27FC236}">
                <a16:creationId xmlns:a16="http://schemas.microsoft.com/office/drawing/2014/main" id="{D97D43F0-D67F-39AB-58F2-15E9C702B9AF}"/>
              </a:ext>
            </a:extLst>
          </p:cNvPr>
          <p:cNvGrpSpPr/>
          <p:nvPr/>
        </p:nvGrpSpPr>
        <p:grpSpPr>
          <a:xfrm>
            <a:off x="3588327" y="6820120"/>
            <a:ext cx="2648700" cy="2189111"/>
            <a:chOff x="7499908" y="4900577"/>
            <a:chExt cx="997752" cy="824627"/>
          </a:xfrm>
        </p:grpSpPr>
        <p:grpSp>
          <p:nvGrpSpPr>
            <p:cNvPr id="28" name="Group 27">
              <a:extLst>
                <a:ext uri="{FF2B5EF4-FFF2-40B4-BE49-F238E27FC236}">
                  <a16:creationId xmlns:a16="http://schemas.microsoft.com/office/drawing/2014/main" id="{62E8FD3C-CC31-1AC3-A07F-06AB7AD0EE40}"/>
                </a:ext>
              </a:extLst>
            </p:cNvPr>
            <p:cNvGrpSpPr/>
            <p:nvPr/>
          </p:nvGrpSpPr>
          <p:grpSpPr>
            <a:xfrm>
              <a:off x="7499908" y="4900577"/>
              <a:ext cx="997752" cy="824627"/>
              <a:chOff x="5957706" y="3325646"/>
              <a:chExt cx="2611796" cy="1892062"/>
            </a:xfrm>
            <a:solidFill>
              <a:schemeClr val="accent4"/>
            </a:solidFill>
          </p:grpSpPr>
          <p:sp>
            <p:nvSpPr>
              <p:cNvPr id="32" name="Rectangle: Rounded Corners 31">
                <a:extLst>
                  <a:ext uri="{FF2B5EF4-FFF2-40B4-BE49-F238E27FC236}">
                    <a16:creationId xmlns:a16="http://schemas.microsoft.com/office/drawing/2014/main" id="{78876FF8-90F5-5A52-182A-9C2605FC872F}"/>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33" name="Rectangle: Top Corners Rounded 32">
                <a:extLst>
                  <a:ext uri="{FF2B5EF4-FFF2-40B4-BE49-F238E27FC236}">
                    <a16:creationId xmlns:a16="http://schemas.microsoft.com/office/drawing/2014/main" id="{13C91E8A-B37C-DB3D-234A-1B1072610A6C}"/>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9" name="Group 28">
              <a:extLst>
                <a:ext uri="{FF2B5EF4-FFF2-40B4-BE49-F238E27FC236}">
                  <a16:creationId xmlns:a16="http://schemas.microsoft.com/office/drawing/2014/main" id="{4D6C6A9C-1996-4AF1-A259-B21CB6498E2C}"/>
                </a:ext>
              </a:extLst>
            </p:cNvPr>
            <p:cNvGrpSpPr/>
            <p:nvPr/>
          </p:nvGrpSpPr>
          <p:grpSpPr>
            <a:xfrm>
              <a:off x="7871183" y="5154803"/>
              <a:ext cx="316610" cy="462618"/>
              <a:chOff x="8661923" y="4758813"/>
              <a:chExt cx="825538" cy="1206243"/>
            </a:xfrm>
            <a:solidFill>
              <a:schemeClr val="bg1"/>
            </a:solidFill>
          </p:grpSpPr>
          <p:sp>
            <p:nvSpPr>
              <p:cNvPr id="30" name="Circle: Hollow 29">
                <a:extLst>
                  <a:ext uri="{FF2B5EF4-FFF2-40B4-BE49-F238E27FC236}">
                    <a16:creationId xmlns:a16="http://schemas.microsoft.com/office/drawing/2014/main" id="{E0213E49-3EAA-36A9-5EE4-5AFE50F1CFE8}"/>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1" name="Rectangle: Rounded Corners 30">
                <a:extLst>
                  <a:ext uri="{FF2B5EF4-FFF2-40B4-BE49-F238E27FC236}">
                    <a16:creationId xmlns:a16="http://schemas.microsoft.com/office/drawing/2014/main" id="{85DD7DFB-2936-D4E7-FCDA-E09D09CDEF27}"/>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
        <p:nvSpPr>
          <p:cNvPr id="8" name="TextBox 7">
            <a:extLst>
              <a:ext uri="{FF2B5EF4-FFF2-40B4-BE49-F238E27FC236}">
                <a16:creationId xmlns:a16="http://schemas.microsoft.com/office/drawing/2014/main" id="{81957A19-61B9-D051-FF2B-D465E5CFCFF7}"/>
              </a:ext>
            </a:extLst>
          </p:cNvPr>
          <p:cNvSpPr txBox="1"/>
          <p:nvPr/>
        </p:nvSpPr>
        <p:spPr>
          <a:xfrm>
            <a:off x="982986" y="713169"/>
            <a:ext cx="5523692" cy="6863417"/>
          </a:xfrm>
          <a:prstGeom prst="rect">
            <a:avLst/>
          </a:prstGeom>
          <a:noFill/>
          <a:ln>
            <a:noFill/>
          </a:ln>
        </p:spPr>
        <p:txBody>
          <a:bodyPr wrap="square" rtlCol="0">
            <a:spAutoFit/>
          </a:bodyPr>
          <a:lstStyle/>
          <a:p>
            <a:r>
              <a:rPr lang="en-US" sz="1100" b="1" dirty="0"/>
              <a:t>Cas de figure - Pablo</a:t>
            </a:r>
          </a:p>
          <a:p>
            <a:endParaRPr lang="en-US" sz="1100" dirty="0"/>
          </a:p>
          <a:p>
            <a:r>
              <a:rPr lang="en-US" sz="1100" dirty="0"/>
              <a:t>L'équipe de gestion de cas soutient Pablo depuis qu'il a été identifié dans un foyer d'accueil à la suite d'un tremblement de terre ; enfant non accompagné, ses blessures ont entraîné une amputation au-dessous du genou. Pablo a maintenant cinq ans et demi et vit depuis 18 mois avec sa famille d'accueil, Marguerite, son mari et leur fille de 7 ans, Manuela.</a:t>
            </a:r>
          </a:p>
          <a:p>
            <a:endParaRPr lang="en-US" sz="1100" dirty="0"/>
          </a:p>
          <a:p>
            <a:r>
              <a:rPr lang="en-US" sz="1100" dirty="0"/>
              <a:t>Avant d'aller vivre chez ses parents d'accueil, Pablo a été équipé d'une prothèse et, malgré quelques problèmes antérieurs dus à une infection lorsqu'il ne pouvait pas utiliser la prothèse, il se mobilise maintenant bien grâce à la rééducation. Il continuera à avoir besoin de soutien jusqu'à ce qu'il soit adulte, car pendant sa croissance, il aura besoin de nouvelles prothèses régulièrement et Marguerite a quelques inquiétudes quant à l'accès à ce soutien à l'avenir.</a:t>
            </a:r>
          </a:p>
          <a:p>
            <a:endParaRPr lang="en-US" sz="1100" dirty="0"/>
          </a:p>
          <a:p>
            <a:r>
              <a:rPr lang="en-US" sz="1100" dirty="0"/>
              <a:t>Après avoir bénéficié de la SMSPS et d'un soutien parental positif de la part des personnes en charge de sa famille d'accueil, Pablo est devenu beaucoup plus calme et n'a plus que des accès de colère occasionnels auxquels ses personnes en charge peuvent répondre de manière positive. Les conditions de vie se sont également beaucoup améliorées et le toit qui fuyait a été réparé par l'équipe du foyer.</a:t>
            </a:r>
          </a:p>
          <a:p>
            <a:endParaRPr lang="en-US" sz="1100" dirty="0"/>
          </a:p>
          <a:p>
            <a:r>
              <a:rPr lang="en-US" sz="1100" dirty="0"/>
              <a:t>On a retrouvé une tante et un oncle maternels qui vivent dans une zone rurale à l'extérieur de la ville. Ils ont rendu visite à Pablo dans sa famille d'accueil à quelques reprises mais ont déjà du mal à s'occuper de leur grande famille et vivent loin de l'école locale et d'autres services. Ils aimeraient maintenir un contact régulier avec Pablo mais pensent qu'il est mieux avec les parents d'accueil qui seraient heureux de continuer à s'occuper de Pablo à long terme. Maintenant que tant de temps s'est écoulé depuis le tremblement de terre, on suppose que les parents de Pablo n'ont pas survécu, bien qu'il n'y ait aucune confirmation.</a:t>
            </a:r>
          </a:p>
          <a:p>
            <a:r>
              <a:rPr lang="en-US" sz="1100" dirty="0"/>
              <a:t>Il n'a pas été possible de trouver un groupe local représentant les </a:t>
            </a:r>
            <a:r>
              <a:rPr lang="en-US" sz="1100" dirty="0" err="1"/>
              <a:t>personnes</a:t>
            </a:r>
            <a:r>
              <a:rPr lang="en-US" sz="1100" dirty="0"/>
              <a:t> </a:t>
            </a:r>
            <a:r>
              <a:rPr lang="en-US" sz="1100" dirty="0" err="1"/>
              <a:t>en</a:t>
            </a:r>
            <a:r>
              <a:rPr lang="en-US" sz="1100" dirty="0"/>
              <a:t> situation de </a:t>
            </a:r>
            <a:r>
              <a:rPr lang="en-US" sz="1100" dirty="0" err="1"/>
              <a:t>handicapes</a:t>
            </a:r>
            <a:r>
              <a:rPr lang="en-US" sz="1100" dirty="0"/>
              <a:t>, mais la famille est en contact avec un organisme national qui fournit un soutien par le biais d'appels téléphoniques. Grâce à ce groupe, Marguerite a établi des contacts avec d'autres familles locales s'occupant d'enfants blessés lors du tremblement de terre.</a:t>
            </a:r>
          </a:p>
          <a:p>
            <a:endParaRPr lang="en-US" sz="1100" dirty="0"/>
          </a:p>
          <a:p>
            <a:r>
              <a:rPr lang="en-US" sz="1100" dirty="0"/>
              <a:t>La famille d'accueil se dit satisfaite du soutien qu'elle a reçu et estime que les choses se passent bien. Pablo est bien installé et a une bonne relation avec ses parents d'accueil et son frère ou sa sœur d'accueil (qu'il appelle sa sœur) et il semble y avoir un fort attachement des deux côtés. Pablo aime aller à l'école et l'école l'aide à accéder à des activités. Il est toujours la cible de brimades et de taquineries occasionnelles, mais cela semble plus facile à supporter et il s'est fait des amis. Bien qu'il ait apprécié de voir son oncle et sa tante, il a exprimé le désir de rester avec ses parents d'accueil et semble considérer ceux-ci comme son foyer.</a:t>
            </a:r>
          </a:p>
          <a:p>
            <a:endParaRPr lang="en-US" sz="1100" dirty="0"/>
          </a:p>
          <a:p>
            <a:r>
              <a:rPr lang="en-US" sz="1100" dirty="0"/>
              <a:t>L'assistante sociale a diminué la fréquence des visites.</a:t>
            </a:r>
          </a:p>
        </p:txBody>
      </p:sp>
      <p:sp>
        <p:nvSpPr>
          <p:cNvPr id="4" name="Hexagon 3">
            <a:extLst>
              <a:ext uri="{FF2B5EF4-FFF2-40B4-BE49-F238E27FC236}">
                <a16:creationId xmlns:a16="http://schemas.microsoft.com/office/drawing/2014/main" id="{AA6EC2F9-C975-E357-DBD5-4429EF26653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F407BBC-87FB-98AD-054E-CBF433559A5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2437B303-98C9-A55F-CCD3-EDE0B9850D0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AFD7E57-6A2F-2B2A-D620-589218BBC92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512E0C8B-5DBA-7203-28E5-F60E9B5D6FD7}"/>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42A4D7D7-0C56-4147-A55A-48CC508B962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21CC85C7-68E3-D396-775C-3D63CAF6464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A176946B-232F-DFA1-BB88-27CB79F9023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3F118CBB-89E5-0D50-0C20-4E7D8E43CFC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01DBA619-0E8C-E9C6-27EB-4675AA9BF6A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A9619DB3-F177-8223-D420-505E0D7C3E9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1C91701C-49A3-DA24-20E4-DAE2C5DDEC48}"/>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A8B5FC3D-5E69-0121-A2DC-1A2D3164B109}"/>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6D022F2-A499-15C3-5700-DFF88CA3433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DF3DA6E8-AA28-D02B-88FA-43B7D5C78DDE}"/>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8DBA9267-40D1-4B7F-E613-D126769849DF}"/>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E18DB8BD-B871-01A0-D701-1FE2FA369C66}"/>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310F9FB-D920-E4E0-47AA-37241562CDC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120696783"/>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1957A19-61B9-D051-FF2B-D465E5CFCFF7}"/>
              </a:ext>
            </a:extLst>
          </p:cNvPr>
          <p:cNvSpPr txBox="1"/>
          <p:nvPr/>
        </p:nvSpPr>
        <p:spPr>
          <a:xfrm>
            <a:off x="982986" y="713169"/>
            <a:ext cx="5267342" cy="261610"/>
          </a:xfrm>
          <a:prstGeom prst="rect">
            <a:avLst/>
          </a:prstGeom>
          <a:noFill/>
          <a:ln>
            <a:noFill/>
          </a:ln>
        </p:spPr>
        <p:txBody>
          <a:bodyPr wrap="square" rtlCol="0">
            <a:spAutoFit/>
          </a:bodyPr>
          <a:lstStyle/>
          <a:p>
            <a:r>
              <a:rPr lang="en-US" sz="1100" dirty="0"/>
              <a:t>Y a-t-il un besoin permanent de suivi et de soutien ? Expliquez votre réponse</a:t>
            </a:r>
          </a:p>
        </p:txBody>
      </p:sp>
      <p:sp>
        <p:nvSpPr>
          <p:cNvPr id="9" name="Rectangle 8">
            <a:extLst>
              <a:ext uri="{FF2B5EF4-FFF2-40B4-BE49-F238E27FC236}">
                <a16:creationId xmlns:a16="http://schemas.microsoft.com/office/drawing/2014/main" id="{6AD9B8B9-BA10-9836-E29A-D97BE49A02BE}"/>
              </a:ext>
            </a:extLst>
          </p:cNvPr>
          <p:cNvSpPr/>
          <p:nvPr/>
        </p:nvSpPr>
        <p:spPr>
          <a:xfrm>
            <a:off x="996287" y="1107130"/>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2" name="TextBox 1">
            <a:extLst>
              <a:ext uri="{FF2B5EF4-FFF2-40B4-BE49-F238E27FC236}">
                <a16:creationId xmlns:a16="http://schemas.microsoft.com/office/drawing/2014/main" id="{5F27CFC6-A406-377D-E630-3BAD1A1F9D4C}"/>
              </a:ext>
            </a:extLst>
          </p:cNvPr>
          <p:cNvSpPr txBox="1"/>
          <p:nvPr/>
        </p:nvSpPr>
        <p:spPr>
          <a:xfrm>
            <a:off x="982986" y="3336597"/>
            <a:ext cx="5267342" cy="430887"/>
          </a:xfrm>
          <a:prstGeom prst="rect">
            <a:avLst/>
          </a:prstGeom>
          <a:noFill/>
          <a:ln>
            <a:noFill/>
          </a:ln>
        </p:spPr>
        <p:txBody>
          <a:bodyPr wrap="square" rtlCol="0">
            <a:spAutoFit/>
          </a:bodyPr>
          <a:lstStyle/>
          <a:p>
            <a:r>
              <a:rPr lang="en-US" sz="1100" dirty="0"/>
              <a:t>Y a-t-il encore des risques et/ou des besoins non satisfaits ? Expliquez votre réponse et les mesures qui pourraient être prises.</a:t>
            </a:r>
          </a:p>
        </p:txBody>
      </p:sp>
      <p:sp>
        <p:nvSpPr>
          <p:cNvPr id="5" name="Rectangle 4">
            <a:extLst>
              <a:ext uri="{FF2B5EF4-FFF2-40B4-BE49-F238E27FC236}">
                <a16:creationId xmlns:a16="http://schemas.microsoft.com/office/drawing/2014/main" id="{3EF064F3-66CB-7145-BB4C-C6EE5DC332B1}"/>
              </a:ext>
            </a:extLst>
          </p:cNvPr>
          <p:cNvSpPr/>
          <p:nvPr/>
        </p:nvSpPr>
        <p:spPr>
          <a:xfrm>
            <a:off x="996287" y="3899504"/>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6" name="TextBox 5">
            <a:extLst>
              <a:ext uri="{FF2B5EF4-FFF2-40B4-BE49-F238E27FC236}">
                <a16:creationId xmlns:a16="http://schemas.microsoft.com/office/drawing/2014/main" id="{9F7BADA7-6518-21CE-B2A6-CA7C158BCA46}"/>
              </a:ext>
            </a:extLst>
          </p:cNvPr>
          <p:cNvSpPr txBox="1"/>
          <p:nvPr/>
        </p:nvSpPr>
        <p:spPr>
          <a:xfrm>
            <a:off x="982986" y="6129302"/>
            <a:ext cx="5267342" cy="261610"/>
          </a:xfrm>
          <a:prstGeom prst="rect">
            <a:avLst/>
          </a:prstGeom>
          <a:noFill/>
          <a:ln>
            <a:noFill/>
          </a:ln>
        </p:spPr>
        <p:txBody>
          <a:bodyPr wrap="square" rtlCol="0">
            <a:spAutoFit/>
          </a:bodyPr>
          <a:lstStyle/>
          <a:p>
            <a:r>
              <a:rPr lang="en-US" sz="1100" dirty="0"/>
              <a:t>Recommandez-vous que cette affaire soit classée ?</a:t>
            </a:r>
          </a:p>
        </p:txBody>
      </p:sp>
      <p:sp>
        <p:nvSpPr>
          <p:cNvPr id="7" name="Rectangle 6">
            <a:extLst>
              <a:ext uri="{FF2B5EF4-FFF2-40B4-BE49-F238E27FC236}">
                <a16:creationId xmlns:a16="http://schemas.microsoft.com/office/drawing/2014/main" id="{FBDC18FA-BD0D-8FE8-E5A0-87694772466B}"/>
              </a:ext>
            </a:extLst>
          </p:cNvPr>
          <p:cNvSpPr/>
          <p:nvPr/>
        </p:nvSpPr>
        <p:spPr>
          <a:xfrm>
            <a:off x="996287" y="6523263"/>
            <a:ext cx="5254041" cy="192817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3" name="Hexagon 2">
            <a:extLst>
              <a:ext uri="{FF2B5EF4-FFF2-40B4-BE49-F238E27FC236}">
                <a16:creationId xmlns:a16="http://schemas.microsoft.com/office/drawing/2014/main" id="{E69EE872-4AC1-1DCE-0040-D21D5E80D82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5657E1F1-6329-C457-AAB5-D90FFAC8B79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789A45CF-C6DD-1FD1-4B81-3E83C6F9C9E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A03211A-D40E-871F-1F7D-5DBB35403F7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4A255B65-1307-4316-D79A-AF4BB113843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5F65B944-119E-1277-B341-56266D226BEA}"/>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5FCF0CD5-CC13-86F5-7B96-7BEA1ADD514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FEC6254A-B0DA-8997-15A1-9DC3667CF7A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6BF711F7-1EE4-4308-162D-22A3C7A45CBA}"/>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06942B52-05B1-07A1-0C43-57F6B607CF6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9D33F84B-B392-07AF-3C6E-0F688F0BE921}"/>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81378AC-DB9F-C3AB-3975-19677352A138}"/>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BB4809C-EA35-9C9D-F34B-EAF8354F2E84}"/>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B12139E3-30DC-52EF-DF1C-D62C53B21FA3}"/>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86B2AAA2-DFEE-25D9-2DBF-9EA96B6454A2}"/>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A7D7A90E-7B03-5599-8DB8-3E2789BEBF69}"/>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F9D7B3E6-6923-5C7C-720A-0325AA87810C}"/>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61F4088F-393B-202A-5E74-74C1406EFF3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70498640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181245"/>
            <a:ext cx="4637303" cy="816850"/>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La clôture des dossiers pour les ENAS suit les mêmes principes que pour la gestion des dossiers généraux et peut se concentrer sur les aspects de (ré)intégration après le regroupement familial ou le placement dans une structure alternative à long terme.</a:t>
            </a: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2576408"/>
            <a:ext cx="5254042" cy="6272623"/>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2053141"/>
            <a:ext cx="4637302" cy="276999"/>
          </a:xfrm>
          <a:prstGeom prst="rect">
            <a:avLst/>
          </a:prstGeom>
          <a:noFill/>
        </p:spPr>
        <p:txBody>
          <a:bodyPr wrap="square" rtlCol="0">
            <a:spAutoFit/>
          </a:bodyPr>
          <a:lstStyle/>
          <a:p>
            <a:r>
              <a:rPr lang="en-CA" sz="1200" b="1" spc="300" dirty="0">
                <a:solidFill>
                  <a:schemeClr val="tx1"/>
                </a:solidFill>
              </a:rPr>
              <a:t>NOTES DE SESSION</a:t>
            </a:r>
          </a:p>
        </p:txBody>
      </p:sp>
      <p:sp>
        <p:nvSpPr>
          <p:cNvPr id="3" name="Hexagon 2">
            <a:extLst>
              <a:ext uri="{FF2B5EF4-FFF2-40B4-BE49-F238E27FC236}">
                <a16:creationId xmlns:a16="http://schemas.microsoft.com/office/drawing/2014/main" id="{86F9BD82-CD07-B5F4-9862-77FF86ACE18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322D2FF5-AD85-7BEE-12CD-4947C9DB9A0A}"/>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247308DC-F947-06E5-9643-6C11600F93A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83DAE3A-5F6B-BF91-1071-84D2A72784C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B84889E3-9C98-1BE4-A657-A8DC1258F17E}"/>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C7DF71D3-D955-3C34-7D9E-7AD82B4707D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393E3A00-4EF5-749F-93D2-CF16044B4B0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3A4A557E-9092-0C51-8705-84E33AF9BA37}"/>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30F68F3-9E4B-6DFD-E182-6A049C8FA72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7952E6E-D0B8-0388-9FCE-8311379817F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C578FE6-2C45-DAD3-FE64-A4E19A7454F7}"/>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1F40CACE-E3BC-96F0-4690-789DA03CDE34}"/>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3ED7658C-B555-E508-04D8-A2D5AA3A88F0}"/>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02211D82-47DA-771D-B565-B79DF9DFEC2A}"/>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BB218113-48A4-04DA-13EE-90BE27A83405}"/>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0B243597-E87A-C41E-DF20-AA1D4043E9E0}"/>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422E1747-1F3C-CE22-B614-E1CE2ECA7F14}"/>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EEC2F711-2FD6-58D5-5D12-2CF340F35C4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149120317"/>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58" name="Hexagon 57">
            <a:extLst>
              <a:ext uri="{FF2B5EF4-FFF2-40B4-BE49-F238E27FC236}">
                <a16:creationId xmlns:a16="http://schemas.microsoft.com/office/drawing/2014/main" id="{FF0906B9-2570-B9BE-91CB-1FFFC58C17EC}"/>
              </a:ext>
            </a:extLst>
          </p:cNvPr>
          <p:cNvSpPr/>
          <p:nvPr/>
        </p:nvSpPr>
        <p:spPr>
          <a:xfrm rot="1782986">
            <a:off x="-1205059" y="5394326"/>
            <a:ext cx="4036947" cy="3480126"/>
          </a:xfrm>
          <a:prstGeom prst="hexagon">
            <a:avLst>
              <a:gd name="adj" fmla="val 28965"/>
              <a:gd name="vf" fmla="val 115470"/>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Hexagon 56">
            <a:extLst>
              <a:ext uri="{FF2B5EF4-FFF2-40B4-BE49-F238E27FC236}">
                <a16:creationId xmlns:a16="http://schemas.microsoft.com/office/drawing/2014/main" id="{69B2A0DA-805A-E6F5-CA2A-D880257BB8F2}"/>
              </a:ext>
            </a:extLst>
          </p:cNvPr>
          <p:cNvSpPr/>
          <p:nvPr/>
        </p:nvSpPr>
        <p:spPr>
          <a:xfrm rot="1782986">
            <a:off x="4529579" y="811116"/>
            <a:ext cx="4036947" cy="3480126"/>
          </a:xfrm>
          <a:prstGeom prst="hexagon">
            <a:avLst>
              <a:gd name="adj" fmla="val 28965"/>
              <a:gd name="vf" fmla="val 115470"/>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Box 11">
            <a:extLst>
              <a:ext uri="{FF2B5EF4-FFF2-40B4-BE49-F238E27FC236}">
                <a16:creationId xmlns:a16="http://schemas.microsoft.com/office/drawing/2014/main" id="{AAADC201-21D1-93A5-4C73-249CEA7BDF60}"/>
              </a:ext>
            </a:extLst>
          </p:cNvPr>
          <p:cNvSpPr txBox="1"/>
          <p:nvPr/>
        </p:nvSpPr>
        <p:spPr>
          <a:xfrm>
            <a:off x="982985" y="1393374"/>
            <a:ext cx="3790073" cy="366424"/>
          </a:xfrm>
          <a:prstGeom prst="rect">
            <a:avLst/>
          </a:prstGeom>
          <a:noFill/>
          <a:ln>
            <a:noFill/>
          </a:ln>
        </p:spPr>
        <p:txBody>
          <a:bodyPr wrap="square" lIns="90000" tIns="90000" rIns="90000" bIns="90000" rtlCol="0">
            <a:spAutoFit/>
          </a:bodyPr>
          <a:lstStyle/>
          <a:p>
            <a:r>
              <a:rPr lang="en-CA" sz="1200" b="1" spc="300" dirty="0">
                <a:solidFill>
                  <a:schemeClr val="tx1"/>
                </a:solidFill>
              </a:rPr>
              <a:t>3 CHOSES QUE J'AI APPRISES AUJOURD'HUI</a:t>
            </a:r>
          </a:p>
        </p:txBody>
      </p:sp>
      <p:grpSp>
        <p:nvGrpSpPr>
          <p:cNvPr id="38" name="Group 37">
            <a:extLst>
              <a:ext uri="{FF2B5EF4-FFF2-40B4-BE49-F238E27FC236}">
                <a16:creationId xmlns:a16="http://schemas.microsoft.com/office/drawing/2014/main" id="{B8E50EEA-FF00-F596-90D5-A88AAD515875}"/>
              </a:ext>
            </a:extLst>
          </p:cNvPr>
          <p:cNvGrpSpPr/>
          <p:nvPr/>
        </p:nvGrpSpPr>
        <p:grpSpPr>
          <a:xfrm>
            <a:off x="982985" y="1962944"/>
            <a:ext cx="5254043" cy="2374410"/>
            <a:chOff x="982985" y="1962943"/>
            <a:chExt cx="5254043" cy="2380035"/>
          </a:xfrm>
        </p:grpSpPr>
        <p:sp>
          <p:nvSpPr>
            <p:cNvPr id="6" name="Rectangle 5">
              <a:extLst>
                <a:ext uri="{FF2B5EF4-FFF2-40B4-BE49-F238E27FC236}">
                  <a16:creationId xmlns:a16="http://schemas.microsoft.com/office/drawing/2014/main" id="{BF6FC3FC-E3DF-B478-261A-04C726BD847A}"/>
                </a:ext>
              </a:extLst>
            </p:cNvPr>
            <p:cNvSpPr/>
            <p:nvPr/>
          </p:nvSpPr>
          <p:spPr>
            <a:xfrm>
              <a:off x="1323038" y="1962943"/>
              <a:ext cx="4913990" cy="658171"/>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a:extLst>
                <a:ext uri="{FF2B5EF4-FFF2-40B4-BE49-F238E27FC236}">
                  <a16:creationId xmlns:a16="http://schemas.microsoft.com/office/drawing/2014/main" id="{2D25C651-25B2-BA65-96CC-51673D876C5C}"/>
                </a:ext>
              </a:extLst>
            </p:cNvPr>
            <p:cNvSpPr/>
            <p:nvPr/>
          </p:nvSpPr>
          <p:spPr>
            <a:xfrm>
              <a:off x="1323038" y="2823875"/>
              <a:ext cx="4913990" cy="658171"/>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Rectangle 13">
              <a:extLst>
                <a:ext uri="{FF2B5EF4-FFF2-40B4-BE49-F238E27FC236}">
                  <a16:creationId xmlns:a16="http://schemas.microsoft.com/office/drawing/2014/main" id="{A6015864-ED1E-4618-D57D-ADE1384F4405}"/>
                </a:ext>
              </a:extLst>
            </p:cNvPr>
            <p:cNvSpPr/>
            <p:nvPr/>
          </p:nvSpPr>
          <p:spPr>
            <a:xfrm>
              <a:off x="1323038" y="3684807"/>
              <a:ext cx="4913990" cy="658171"/>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Box 14">
              <a:extLst>
                <a:ext uri="{FF2B5EF4-FFF2-40B4-BE49-F238E27FC236}">
                  <a16:creationId xmlns:a16="http://schemas.microsoft.com/office/drawing/2014/main" id="{A95937AB-E04B-82AB-E409-321EDB474938}"/>
                </a:ext>
              </a:extLst>
            </p:cNvPr>
            <p:cNvSpPr txBox="1"/>
            <p:nvPr/>
          </p:nvSpPr>
          <p:spPr>
            <a:xfrm>
              <a:off x="982985" y="2062649"/>
              <a:ext cx="358922" cy="366424"/>
            </a:xfrm>
            <a:prstGeom prst="rect">
              <a:avLst/>
            </a:prstGeom>
            <a:noFill/>
            <a:ln>
              <a:noFill/>
            </a:ln>
          </p:spPr>
          <p:txBody>
            <a:bodyPr wrap="square" lIns="90000" tIns="90000" rIns="90000" bIns="90000" rtlCol="0">
              <a:spAutoFit/>
            </a:bodyPr>
            <a:lstStyle/>
            <a:p>
              <a:r>
                <a:rPr lang="en-US" sz="1200" dirty="0"/>
                <a:t>1</a:t>
              </a:r>
            </a:p>
          </p:txBody>
        </p:sp>
        <p:sp>
          <p:nvSpPr>
            <p:cNvPr id="16" name="TextBox 15">
              <a:extLst>
                <a:ext uri="{FF2B5EF4-FFF2-40B4-BE49-F238E27FC236}">
                  <a16:creationId xmlns:a16="http://schemas.microsoft.com/office/drawing/2014/main" id="{6B6058F7-7F76-93CA-46C3-A44319068E56}"/>
                </a:ext>
              </a:extLst>
            </p:cNvPr>
            <p:cNvSpPr txBox="1"/>
            <p:nvPr/>
          </p:nvSpPr>
          <p:spPr>
            <a:xfrm>
              <a:off x="982985" y="2923581"/>
              <a:ext cx="358922" cy="366424"/>
            </a:xfrm>
            <a:prstGeom prst="rect">
              <a:avLst/>
            </a:prstGeom>
            <a:noFill/>
            <a:ln>
              <a:noFill/>
            </a:ln>
          </p:spPr>
          <p:txBody>
            <a:bodyPr wrap="square" lIns="90000" tIns="90000" rIns="90000" bIns="90000" rtlCol="0">
              <a:spAutoFit/>
            </a:bodyPr>
            <a:lstStyle/>
            <a:p>
              <a:r>
                <a:rPr lang="en-US" sz="1200" dirty="0"/>
                <a:t>2</a:t>
              </a:r>
            </a:p>
          </p:txBody>
        </p:sp>
        <p:sp>
          <p:nvSpPr>
            <p:cNvPr id="17" name="TextBox 16">
              <a:extLst>
                <a:ext uri="{FF2B5EF4-FFF2-40B4-BE49-F238E27FC236}">
                  <a16:creationId xmlns:a16="http://schemas.microsoft.com/office/drawing/2014/main" id="{0326299A-9826-588E-BF86-56381ADC9BC2}"/>
                </a:ext>
              </a:extLst>
            </p:cNvPr>
            <p:cNvSpPr txBox="1"/>
            <p:nvPr/>
          </p:nvSpPr>
          <p:spPr>
            <a:xfrm>
              <a:off x="982985" y="3784513"/>
              <a:ext cx="358922" cy="366424"/>
            </a:xfrm>
            <a:prstGeom prst="rect">
              <a:avLst/>
            </a:prstGeom>
            <a:noFill/>
            <a:ln>
              <a:noFill/>
            </a:ln>
          </p:spPr>
          <p:txBody>
            <a:bodyPr wrap="square" lIns="90000" tIns="90000" rIns="90000" bIns="90000" rtlCol="0">
              <a:spAutoFit/>
            </a:bodyPr>
            <a:lstStyle/>
            <a:p>
              <a:r>
                <a:rPr lang="en-US" sz="1200" dirty="0"/>
                <a:t>3</a:t>
              </a:r>
            </a:p>
          </p:txBody>
        </p:sp>
      </p:grpSp>
      <p:sp>
        <p:nvSpPr>
          <p:cNvPr id="18" name="TextBox 17">
            <a:extLst>
              <a:ext uri="{FF2B5EF4-FFF2-40B4-BE49-F238E27FC236}">
                <a16:creationId xmlns:a16="http://schemas.microsoft.com/office/drawing/2014/main" id="{29DF0B86-957C-A99A-5A05-67E59CE2FFD6}"/>
              </a:ext>
            </a:extLst>
          </p:cNvPr>
          <p:cNvSpPr txBox="1"/>
          <p:nvPr/>
        </p:nvSpPr>
        <p:spPr>
          <a:xfrm>
            <a:off x="982984" y="713169"/>
            <a:ext cx="491399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FERMETURE DU MODULE</a:t>
            </a:r>
          </a:p>
        </p:txBody>
      </p:sp>
      <p:sp>
        <p:nvSpPr>
          <p:cNvPr id="29" name="TextBox 28">
            <a:extLst>
              <a:ext uri="{FF2B5EF4-FFF2-40B4-BE49-F238E27FC236}">
                <a16:creationId xmlns:a16="http://schemas.microsoft.com/office/drawing/2014/main" id="{14325B69-7FE0-6E18-3D4E-894980F9CC45}"/>
              </a:ext>
            </a:extLst>
          </p:cNvPr>
          <p:cNvSpPr txBox="1"/>
          <p:nvPr/>
        </p:nvSpPr>
        <p:spPr>
          <a:xfrm>
            <a:off x="982985" y="4731660"/>
            <a:ext cx="3790073" cy="366424"/>
          </a:xfrm>
          <a:prstGeom prst="rect">
            <a:avLst/>
          </a:prstGeom>
          <a:noFill/>
          <a:ln>
            <a:noFill/>
          </a:ln>
        </p:spPr>
        <p:txBody>
          <a:bodyPr wrap="square" lIns="90000" tIns="90000" rIns="90000" bIns="90000" rtlCol="0">
            <a:spAutoFit/>
          </a:bodyPr>
          <a:lstStyle/>
          <a:p>
            <a:r>
              <a:rPr lang="en-CA" sz="1200" b="1" spc="300" dirty="0">
                <a:solidFill>
                  <a:schemeClr val="tx1"/>
                </a:solidFill>
              </a:rPr>
              <a:t>RÉFLEXIONS</a:t>
            </a:r>
          </a:p>
        </p:txBody>
      </p:sp>
      <p:sp>
        <p:nvSpPr>
          <p:cNvPr id="31" name="Rectangle 30">
            <a:extLst>
              <a:ext uri="{FF2B5EF4-FFF2-40B4-BE49-F238E27FC236}">
                <a16:creationId xmlns:a16="http://schemas.microsoft.com/office/drawing/2014/main" id="{55EAA6C1-8E1A-DE26-2D64-5C9089874AAB}"/>
              </a:ext>
            </a:extLst>
          </p:cNvPr>
          <p:cNvSpPr/>
          <p:nvPr/>
        </p:nvSpPr>
        <p:spPr>
          <a:xfrm>
            <a:off x="982984" y="5497190"/>
            <a:ext cx="5254043" cy="870923"/>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Rectangle 31">
            <a:extLst>
              <a:ext uri="{FF2B5EF4-FFF2-40B4-BE49-F238E27FC236}">
                <a16:creationId xmlns:a16="http://schemas.microsoft.com/office/drawing/2014/main" id="{5A246F65-30C6-7C0A-1390-FFE191EC4783}"/>
              </a:ext>
            </a:extLst>
          </p:cNvPr>
          <p:cNvSpPr/>
          <p:nvPr/>
        </p:nvSpPr>
        <p:spPr>
          <a:xfrm>
            <a:off x="982984" y="6798532"/>
            <a:ext cx="5254043" cy="870923"/>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Rectangle 32">
            <a:extLst>
              <a:ext uri="{FF2B5EF4-FFF2-40B4-BE49-F238E27FC236}">
                <a16:creationId xmlns:a16="http://schemas.microsoft.com/office/drawing/2014/main" id="{71B26E48-D8F4-CB3F-9BE7-25BB60289D9C}"/>
              </a:ext>
            </a:extLst>
          </p:cNvPr>
          <p:cNvSpPr/>
          <p:nvPr/>
        </p:nvSpPr>
        <p:spPr>
          <a:xfrm>
            <a:off x="982984" y="8046116"/>
            <a:ext cx="5254043" cy="870923"/>
          </a:xfrm>
          <a:prstGeom prst="rect">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TextBox 33">
            <a:extLst>
              <a:ext uri="{FF2B5EF4-FFF2-40B4-BE49-F238E27FC236}">
                <a16:creationId xmlns:a16="http://schemas.microsoft.com/office/drawing/2014/main" id="{9E524181-B08A-3B79-936F-943EC1781F8A}"/>
              </a:ext>
            </a:extLst>
          </p:cNvPr>
          <p:cNvSpPr txBox="1"/>
          <p:nvPr/>
        </p:nvSpPr>
        <p:spPr>
          <a:xfrm>
            <a:off x="982984" y="5199919"/>
            <a:ext cx="5254042" cy="276999"/>
          </a:xfrm>
          <a:prstGeom prst="rect">
            <a:avLst/>
          </a:prstGeom>
          <a:noFill/>
        </p:spPr>
        <p:txBody>
          <a:bodyPr wrap="square" rtlCol="0">
            <a:spAutoFit/>
          </a:bodyPr>
          <a:lstStyle/>
          <a:p>
            <a:pPr marL="0" marR="0" lvl="0" indent="0" algn="l" rtl="0">
              <a:spcBef>
                <a:spcPts val="0"/>
              </a:spcBef>
              <a:spcAft>
                <a:spcPts val="0"/>
              </a:spcAft>
              <a:buNone/>
            </a:pPr>
            <a:r>
              <a:rPr lang="en-US" sz="1200" dirty="0">
                <a:solidFill>
                  <a:schemeClr val="tx1"/>
                </a:solidFill>
                <a:latin typeface="+mn-lt"/>
                <a:ea typeface="Arial"/>
                <a:cs typeface="Arial"/>
                <a:sym typeface="Arial"/>
              </a:rPr>
              <a:t>Qu'est-ce qui vous a surpris ?</a:t>
            </a:r>
          </a:p>
        </p:txBody>
      </p:sp>
      <p:sp>
        <p:nvSpPr>
          <p:cNvPr id="35" name="TextBox 34">
            <a:extLst>
              <a:ext uri="{FF2B5EF4-FFF2-40B4-BE49-F238E27FC236}">
                <a16:creationId xmlns:a16="http://schemas.microsoft.com/office/drawing/2014/main" id="{D30283CA-2F76-A69B-C7E6-430D66448765}"/>
              </a:ext>
            </a:extLst>
          </p:cNvPr>
          <p:cNvSpPr txBox="1"/>
          <p:nvPr/>
        </p:nvSpPr>
        <p:spPr>
          <a:xfrm>
            <a:off x="982984" y="6475644"/>
            <a:ext cx="5254042" cy="276999"/>
          </a:xfrm>
          <a:prstGeom prst="rect">
            <a:avLst/>
          </a:prstGeom>
          <a:noFill/>
        </p:spPr>
        <p:txBody>
          <a:bodyPr wrap="square" rtlCol="0">
            <a:spAutoFit/>
          </a:bodyPr>
          <a:lstStyle/>
          <a:p>
            <a:pPr marL="0" marR="0" lvl="0" indent="0" algn="l" rtl="0">
              <a:spcBef>
                <a:spcPts val="0"/>
              </a:spcBef>
              <a:spcAft>
                <a:spcPts val="0"/>
              </a:spcAft>
              <a:buNone/>
            </a:pPr>
            <a:r>
              <a:rPr lang="en-US" sz="1200" dirty="0">
                <a:solidFill>
                  <a:schemeClr val="tx1"/>
                </a:solidFill>
                <a:latin typeface="+mn-lt"/>
                <a:ea typeface="Arial"/>
                <a:cs typeface="Arial"/>
                <a:sym typeface="Arial"/>
              </a:rPr>
              <a:t>Qu'est-ce qui vous a mis au défi ?</a:t>
            </a:r>
          </a:p>
        </p:txBody>
      </p:sp>
      <p:sp>
        <p:nvSpPr>
          <p:cNvPr id="36" name="TextBox 35">
            <a:extLst>
              <a:ext uri="{FF2B5EF4-FFF2-40B4-BE49-F238E27FC236}">
                <a16:creationId xmlns:a16="http://schemas.microsoft.com/office/drawing/2014/main" id="{510AD58B-E0A6-09B6-A23A-B8B3B079C0B9}"/>
              </a:ext>
            </a:extLst>
          </p:cNvPr>
          <p:cNvSpPr txBox="1"/>
          <p:nvPr/>
        </p:nvSpPr>
        <p:spPr>
          <a:xfrm>
            <a:off x="982984" y="7728543"/>
            <a:ext cx="5254042" cy="276999"/>
          </a:xfrm>
          <a:prstGeom prst="rect">
            <a:avLst/>
          </a:prstGeom>
          <a:noFill/>
        </p:spPr>
        <p:txBody>
          <a:bodyPr wrap="square" rtlCol="0">
            <a:spAutoFit/>
          </a:bodyPr>
          <a:lstStyle/>
          <a:p>
            <a:pPr marL="0" marR="0" lvl="0" indent="0" algn="l" rtl="0">
              <a:spcBef>
                <a:spcPts val="0"/>
              </a:spcBef>
              <a:spcAft>
                <a:spcPts val="0"/>
              </a:spcAft>
              <a:buNone/>
            </a:pPr>
            <a:r>
              <a:rPr lang="en-US" sz="1200" dirty="0">
                <a:solidFill>
                  <a:schemeClr val="tx1"/>
                </a:solidFill>
                <a:latin typeface="+mn-lt"/>
                <a:ea typeface="Arial"/>
                <a:cs typeface="Arial"/>
                <a:sym typeface="Arial"/>
              </a:rPr>
              <a:t>Sur quoi aimeriez-vous en savoir plus ?</a:t>
            </a:r>
          </a:p>
        </p:txBody>
      </p:sp>
      <p:sp>
        <p:nvSpPr>
          <p:cNvPr id="39" name="Hexagon 38">
            <a:extLst>
              <a:ext uri="{FF2B5EF4-FFF2-40B4-BE49-F238E27FC236}">
                <a16:creationId xmlns:a16="http://schemas.microsoft.com/office/drawing/2014/main" id="{289C1377-C49D-C847-2B39-7F98319ED17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Hexagon 39">
            <a:extLst>
              <a:ext uri="{FF2B5EF4-FFF2-40B4-BE49-F238E27FC236}">
                <a16:creationId xmlns:a16="http://schemas.microsoft.com/office/drawing/2014/main" id="{20B09597-FDC0-EFD7-C489-8C2AA009455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EEEFE647-00A4-67D0-0AE3-AB17283E847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24346274-B3E5-5C58-80B6-2074EA63F08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Hexagon 42">
            <a:extLst>
              <a:ext uri="{FF2B5EF4-FFF2-40B4-BE49-F238E27FC236}">
                <a16:creationId xmlns:a16="http://schemas.microsoft.com/office/drawing/2014/main" id="{B3F3454D-4425-35FC-4226-5C41879F35A7}"/>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Hexagon 43">
            <a:extLst>
              <a:ext uri="{FF2B5EF4-FFF2-40B4-BE49-F238E27FC236}">
                <a16:creationId xmlns:a16="http://schemas.microsoft.com/office/drawing/2014/main" id="{35DE5E33-1C76-AACE-18E6-78AAC3967AF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Hexagon 44">
            <a:extLst>
              <a:ext uri="{FF2B5EF4-FFF2-40B4-BE49-F238E27FC236}">
                <a16:creationId xmlns:a16="http://schemas.microsoft.com/office/drawing/2014/main" id="{E5D5A188-4268-72F5-2285-09EB6931E97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Hexagon 45">
            <a:extLst>
              <a:ext uri="{FF2B5EF4-FFF2-40B4-BE49-F238E27FC236}">
                <a16:creationId xmlns:a16="http://schemas.microsoft.com/office/drawing/2014/main" id="{78BDBCC4-1372-2453-16C0-3F684DFE36B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Hexagon 46">
            <a:extLst>
              <a:ext uri="{FF2B5EF4-FFF2-40B4-BE49-F238E27FC236}">
                <a16:creationId xmlns:a16="http://schemas.microsoft.com/office/drawing/2014/main" id="{0280A676-8D3F-793F-97D2-4FD6599A8294}"/>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Hexagon 47">
            <a:extLst>
              <a:ext uri="{FF2B5EF4-FFF2-40B4-BE49-F238E27FC236}">
                <a16:creationId xmlns:a16="http://schemas.microsoft.com/office/drawing/2014/main" id="{FF08D657-AE81-B2FE-9ED2-2F01CB8F1FEE}"/>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Hexagon 48">
            <a:extLst>
              <a:ext uri="{FF2B5EF4-FFF2-40B4-BE49-F238E27FC236}">
                <a16:creationId xmlns:a16="http://schemas.microsoft.com/office/drawing/2014/main" id="{17ED1D54-CA5A-87D1-9B77-1176B2BE7F1C}"/>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Hexagon 49">
            <a:extLst>
              <a:ext uri="{FF2B5EF4-FFF2-40B4-BE49-F238E27FC236}">
                <a16:creationId xmlns:a16="http://schemas.microsoft.com/office/drawing/2014/main" id="{04DC40A3-510C-9A50-824F-5665C75AE819}"/>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Hexagon 50">
            <a:extLst>
              <a:ext uri="{FF2B5EF4-FFF2-40B4-BE49-F238E27FC236}">
                <a16:creationId xmlns:a16="http://schemas.microsoft.com/office/drawing/2014/main" id="{FF655770-20B0-5F7F-6945-121FFC3085DC}"/>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Hexagon 51">
            <a:extLst>
              <a:ext uri="{FF2B5EF4-FFF2-40B4-BE49-F238E27FC236}">
                <a16:creationId xmlns:a16="http://schemas.microsoft.com/office/drawing/2014/main" id="{0D390844-4A6D-F028-E0F4-718D55E3CA74}"/>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Hexagon 52">
            <a:extLst>
              <a:ext uri="{FF2B5EF4-FFF2-40B4-BE49-F238E27FC236}">
                <a16:creationId xmlns:a16="http://schemas.microsoft.com/office/drawing/2014/main" id="{47CA083D-F6E3-5352-AFAF-17EEC66B1E9C}"/>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Hexagon 53">
            <a:extLst>
              <a:ext uri="{FF2B5EF4-FFF2-40B4-BE49-F238E27FC236}">
                <a16:creationId xmlns:a16="http://schemas.microsoft.com/office/drawing/2014/main" id="{8713BD56-E136-4683-0469-5208FF5ED904}"/>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Hexagon 54">
            <a:extLst>
              <a:ext uri="{FF2B5EF4-FFF2-40B4-BE49-F238E27FC236}">
                <a16:creationId xmlns:a16="http://schemas.microsoft.com/office/drawing/2014/main" id="{EE7403C7-22A5-1B62-75C8-6E0268195D64}"/>
              </a:ext>
            </a:extLst>
          </p:cNvPr>
          <p:cNvSpPr/>
          <p:nvPr/>
        </p:nvSpPr>
        <p:spPr>
          <a:xfrm rot="1782986">
            <a:off x="286726" y="7706614"/>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Hexagon 55">
            <a:extLst>
              <a:ext uri="{FF2B5EF4-FFF2-40B4-BE49-F238E27FC236}">
                <a16:creationId xmlns:a16="http://schemas.microsoft.com/office/drawing/2014/main" id="{AD06A93B-04C1-3AB0-83F5-9791DED1EE04}"/>
              </a:ext>
            </a:extLst>
          </p:cNvPr>
          <p:cNvSpPr/>
          <p:nvPr/>
        </p:nvSpPr>
        <p:spPr>
          <a:xfrm rot="1782986">
            <a:off x="286726" y="81694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Shape 664"/>
        <p:cNvGrpSpPr/>
        <p:nvPr/>
      </p:nvGrpSpPr>
      <p:grpSpPr>
        <a:xfrm>
          <a:off x="0" y="0"/>
          <a:ext cx="0" cy="0"/>
          <a:chOff x="0" y="0"/>
          <a:chExt cx="0" cy="0"/>
        </a:xfrm>
      </p:grpSpPr>
      <p:pic>
        <p:nvPicPr>
          <p:cNvPr id="5" name="Picture 4">
            <a:extLst>
              <a:ext uri="{FF2B5EF4-FFF2-40B4-BE49-F238E27FC236}">
                <a16:creationId xmlns:a16="http://schemas.microsoft.com/office/drawing/2014/main" id="{2967D9C0-5D33-5E8A-56C8-1A9B1BE8134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9797" y="2681293"/>
            <a:ext cx="2438405" cy="2807214"/>
          </a:xfrm>
          <a:prstGeom prst="rect">
            <a:avLst/>
          </a:prstGeom>
        </p:spPr>
      </p:pic>
      <p:pic>
        <p:nvPicPr>
          <p:cNvPr id="2" name="Picture 1" descr="Text&#10;&#10;Description automatically generated">
            <a:extLst>
              <a:ext uri="{FF2B5EF4-FFF2-40B4-BE49-F238E27FC236}">
                <a16:creationId xmlns:a16="http://schemas.microsoft.com/office/drawing/2014/main" id="{60AE230F-8B8D-A8FB-1124-0865DDC683F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1532" y="6900442"/>
            <a:ext cx="2294935" cy="65449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67344" cy="461665"/>
          </a:xfrm>
          <a:prstGeom prst="rect">
            <a:avLst/>
          </a:prstGeom>
          <a:noFill/>
        </p:spPr>
        <p:txBody>
          <a:bodyPr wrap="square" rtlCol="0">
            <a:spAutoFit/>
          </a:bodyPr>
          <a:lstStyle/>
          <a:p>
            <a:r>
              <a:rPr lang="en-US" sz="1200" b="1" spc="300" dirty="0">
                <a:solidFill>
                  <a:schemeClr val="tx1"/>
                </a:solidFill>
              </a:rPr>
              <a:t>SOINS EN MILIEU FAMILIAL - OUTIL D'ÉVALUATION RAPIDE (ÉCHANTILLON)</a:t>
            </a:r>
          </a:p>
        </p:txBody>
      </p:sp>
      <p:sp>
        <p:nvSpPr>
          <p:cNvPr id="5" name="TextBox 4">
            <a:extLst>
              <a:ext uri="{FF2B5EF4-FFF2-40B4-BE49-F238E27FC236}">
                <a16:creationId xmlns:a16="http://schemas.microsoft.com/office/drawing/2014/main" id="{8B551967-89C5-A41D-1D10-9837154201E4}"/>
              </a:ext>
            </a:extLst>
          </p:cNvPr>
          <p:cNvSpPr txBox="1"/>
          <p:nvPr/>
        </p:nvSpPr>
        <p:spPr>
          <a:xfrm>
            <a:off x="800557" y="1411660"/>
            <a:ext cx="5632199" cy="7325082"/>
          </a:xfrm>
          <a:prstGeom prst="rect">
            <a:avLst/>
          </a:prstGeom>
          <a:noFill/>
        </p:spPr>
        <p:txBody>
          <a:bodyPr wrap="square" rtlCol="0">
            <a:spAutoFit/>
          </a:bodyPr>
          <a:lstStyle/>
          <a:p>
            <a:pPr algn="just">
              <a:spcAft>
                <a:spcPts val="800"/>
              </a:spcAft>
            </a:pPr>
            <a:r>
              <a:rPr lang="en-US" sz="1000" dirty="0">
                <a:effectLst/>
                <a:ea typeface="Calibri" panose="020F0502020204030204" pitchFamily="34" charset="0"/>
                <a:cs typeface="Times New Roman" panose="02020603050405020304" pitchFamily="18" charset="0"/>
              </a:rPr>
              <a:t>Pour les enfants pris en charge par leur famille (famille d'accueil et/ou famille d'accueil), une évaluation rapide de la prise en charge doit être effectuée, afin de déterminer si cette prise en charge est adaptée, durable et dans l'intérêt supérieur de l'enfant. Les enfants (qui sont assez âgés pour communiquer leurs opinions) doivent être interrogés séparément et en privé. L'objectif d'une évaluation rapide est d'assurer la sécurité et le bien-être immédiats de l'enfant et de répondre aux besoins immédiats de l'enfant et de la personne qui s'en occupe. Une évaluation plus détaillée doit être entreprise lors de la réalisation d'une évaluation complète pour la gestion de cas.</a:t>
            </a:r>
          </a:p>
          <a:p>
            <a:pPr algn="just">
              <a:spcAft>
                <a:spcPts val="800"/>
              </a:spcAft>
            </a:pPr>
            <a:endParaRPr lang="en-US" sz="1000" dirty="0">
              <a:effectLst/>
              <a:ea typeface="Calibri" panose="020F0502020204030204" pitchFamily="34" charset="0"/>
              <a:cs typeface="Times New Roman" panose="02020603050405020304" pitchFamily="18" charset="0"/>
            </a:endParaRPr>
          </a:p>
          <a:p>
            <a:pPr algn="just">
              <a:spcAft>
                <a:spcPts val="800"/>
              </a:spcAft>
            </a:pPr>
            <a:r>
              <a:rPr lang="en-US" sz="1000" b="1" dirty="0">
                <a:effectLst/>
                <a:ea typeface="Calibri" panose="020F0502020204030204" pitchFamily="34" charset="0"/>
                <a:cs typeface="Times New Roman" panose="02020603050405020304" pitchFamily="18" charset="0"/>
              </a:rPr>
              <a:t>Incluez les éléments suivants :</a:t>
            </a:r>
            <a:endParaRPr lang="en-US" sz="1000" dirty="0">
              <a:effectLst/>
              <a:ea typeface="Calibri" panose="020F0502020204030204" pitchFamily="34" charset="0"/>
              <a:cs typeface="Times New Roman" panose="02020603050405020304" pitchFamily="18" charset="0"/>
            </a:endParaRPr>
          </a:p>
          <a:p>
            <a:pPr marL="342900" lvl="0" indent="-342900" algn="just">
              <a:spcAft>
                <a:spcPts val="400"/>
              </a:spcAft>
              <a:buFont typeface="+mj-lt"/>
              <a:buAutoNum type="arabicPeriod"/>
            </a:pPr>
            <a:r>
              <a:rPr lang="en-US" sz="1000" dirty="0">
                <a:solidFill>
                  <a:srgbClr val="000000"/>
                </a:solidFill>
                <a:effectLst/>
                <a:ea typeface="Helvetica Neue" panose="020B0604020202020204"/>
                <a:cs typeface="Helvetica Neue" panose="020B0604020202020204"/>
              </a:rPr>
              <a:t>S'agit-il d'un arrangement nouveau ou de longue date, est-ce le résultat de l'urgence ?</a:t>
            </a:r>
            <a:endParaRPr lang="en-US" sz="1000" dirty="0">
              <a:effectLst/>
              <a:ea typeface="Calibri" panose="020F0502020204030204" pitchFamily="34" charset="0"/>
              <a:cs typeface="Times New Roman" panose="02020603050405020304" pitchFamily="18" charset="0"/>
            </a:endParaRP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L'enfant souhaite-t-il rester avec la personne qui s'occupe de lui/la personne qui s'occupe de lui souhaite-t-elle continuer à s'occuper de l'enfant et les autres membres de la famille acceptent-ils l'enfant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L'aidant est-il physiquement capable de fournir des soins à un niveau satisfaisant par rapport aux normes en vigueur dans la communauté environnante ?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Y a-t-il d'autres enfants dans le ménage ? Quelle est la relation similaire entre l'enfant et les autres enfants ?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La personne qui s'occupe de l'enfant a-t-elle besoin d'une aide quelconque pour continuer à s'occuper de l'enfant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La personne qui s'occupe de l'enfant appartient-elle à la même communauté que l'enfant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Y a-t-il des problèmes de protection évidents (par exemple, un homme adulte s'occupant d'une adolescente)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L'enfant a-t-il d'autres besoins spécifiques, par exemple en matière de santé ou de handicap, et la personne qui s'en occupe est-elle en mesure d'y répondre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L'enfant doit-il être recherché de toute urgence et peut-il être rapidement réuni si sa famille est retrouvée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Existe-t-il des preuves ou un risque évident d'abus, d'exploitation et/ou de négligence de la part de leurs soignants ou d'autres personnes de leur communauté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Quelles sont les activités quotidiennes de l'enfant ? Et quelles sont les activités quotidiennes des autres enfants du foyer, le cas échéant ?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Quelle est la motivation de la personne qui s'occupe de l'enfant ? S'attend-il à être payé pour fournir des soins ou à ce que l'enfant fournisse des services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La situation des aidants est-elle stable - envisagent-ils de déménager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L'aidant est-il disposé à accepter un suivi régulier et à coopérer aux efforts de recherche et de réunification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La personne qui s'occupe de l'enfant s'engage-t-elle à ne pas partir avec l'enfant ou à changer le lieu de placement de l'enfant sans en informer l'organisme de contrôle ?</a:t>
            </a:r>
          </a:p>
          <a:p>
            <a:pPr marL="342900" lvl="0" indent="-342900" algn="just">
              <a:spcAft>
                <a:spcPts val="400"/>
              </a:spcAft>
              <a:buFont typeface="+mj-lt"/>
              <a:buAutoNum type="arabicPeriod"/>
            </a:pPr>
            <a:r>
              <a:rPr lang="en-US" sz="1000" dirty="0">
                <a:effectLst/>
                <a:ea typeface="Calibri" panose="020F0502020204030204" pitchFamily="34" charset="0"/>
                <a:cs typeface="Times New Roman" panose="02020603050405020304" pitchFamily="18" charset="0"/>
              </a:rPr>
              <a:t>La personne qui s'occupe de l'enfant est-elle prête à l'abandonner si la réunification est une possibilité, si la famille de l'enfant, l'enfant ou l'agence le demande (et après évaluation par l'agence de placement).</a:t>
            </a:r>
          </a:p>
        </p:txBody>
      </p:sp>
      <p:sp>
        <p:nvSpPr>
          <p:cNvPr id="3" name="Hexagon 2">
            <a:extLst>
              <a:ext uri="{FF2B5EF4-FFF2-40B4-BE49-F238E27FC236}">
                <a16:creationId xmlns:a16="http://schemas.microsoft.com/office/drawing/2014/main" id="{EEFA5575-8D38-4650-4075-A6E4667B551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EFC37D0F-5B91-22BB-AAA6-0376A3332B5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38A25131-CB12-52F7-F5A6-FF99ADC1426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0FC1E6F-8750-30A5-00BF-C2A84BD27F1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2BF8A22F-5161-6132-2A83-3AFE0F1C31D1}"/>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CE322FD-654E-DEE4-EF31-A4605148525A}"/>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FA4F66D6-4A7E-EC32-B937-2770B5BFE39C}"/>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B34C249-C2E9-4E74-D92B-63F9F6833380}"/>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0A2FC024-CCA4-AEDC-1C46-FDF8EFE1BF5F}"/>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ADE3AFD-46A1-2A8D-48AB-6A1204A9820B}"/>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039A57C5-049C-5B5A-A220-24CA9C0EE919}"/>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CFD02139-8942-BB42-93F5-1B22BD676EF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B61583BF-97CF-BCFB-C060-D57FA7CBF1A2}"/>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6A68D9D6-51B7-9B53-2D3D-3FA3DDB7F67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267E0CD5-7778-8711-03CE-C8F25DDBB63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96366B9B-3F47-0319-C8F1-41F135C7D067}"/>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DA6638DE-6CFB-0109-2DDB-BCF103B6464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FEFF63AA-7849-1E06-A21F-73C4377F39A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746632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41539"/>
            <a:ext cx="4637303" cy="2265965"/>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Un soutien immédiat peut s'avérer nécessaire avant qu'une évaluation complète ne puisse être menée - ce soutien doit intervenir dans les 48 heures.</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Des exemples de soutien immédiat dont les ENAS peuvent avoir besoin sont le placement dans un lieu sûr ou alternatif, </a:t>
            </a:r>
            <a:r>
              <a:rPr lang="en-US" sz="1100" b="0" i="0" u="none" strike="noStrike" cap="none" dirty="0" err="1">
                <a:solidFill>
                  <a:srgbClr val="000000"/>
                </a:solidFill>
                <a:latin typeface="+mn-lt"/>
                <a:ea typeface="Arial"/>
                <a:cs typeface="Arial"/>
                <a:sym typeface="Arial"/>
              </a:rPr>
              <a:t>une</a:t>
            </a:r>
            <a:r>
              <a:rPr lang="en-US" sz="1100" b="0" i="0" u="none" strike="noStrike" cap="none" dirty="0">
                <a:solidFill>
                  <a:srgbClr val="000000"/>
                </a:solidFill>
                <a:latin typeface="+mn-lt"/>
                <a:ea typeface="Arial"/>
                <a:cs typeface="Arial"/>
                <a:sym typeface="Arial"/>
              </a:rPr>
              <a:t> RRF rapide, un PSP et des services de santé.</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Une gamme d'options alternatives de soins doit être immédiatement disponible.</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Dans la mesure du possible et dans l'intérêt supérieur de l'enfant, celui-ci doit être encouragé à rester avec sa famille ou ses soignants. </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0316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041689"/>
            <a:ext cx="5254042" cy="4897595"/>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636097"/>
            <a:ext cx="4637302" cy="276999"/>
          </a:xfrm>
          <a:prstGeom prst="rect">
            <a:avLst/>
          </a:prstGeom>
          <a:noFill/>
        </p:spPr>
        <p:txBody>
          <a:bodyPr wrap="square" rtlCol="0">
            <a:spAutoFit/>
          </a:bodyPr>
          <a:lstStyle/>
          <a:p>
            <a:r>
              <a:rPr lang="en-CA" sz="1200" b="1" spc="300" dirty="0">
                <a:solidFill>
                  <a:schemeClr val="tx1"/>
                </a:solidFill>
              </a:rPr>
              <a:t>NOTES DE SESSION</a:t>
            </a:r>
          </a:p>
        </p:txBody>
      </p:sp>
      <p:sp>
        <p:nvSpPr>
          <p:cNvPr id="3" name="Google Shape;256;p19">
            <a:extLst>
              <a:ext uri="{FF2B5EF4-FFF2-40B4-BE49-F238E27FC236}">
                <a16:creationId xmlns:a16="http://schemas.microsoft.com/office/drawing/2014/main" id="{8C6DFF0A-3F23-EAF4-FBD5-8A84A262BB5B}"/>
              </a:ext>
            </a:extLst>
          </p:cNvPr>
          <p:cNvSpPr/>
          <p:nvPr/>
        </p:nvSpPr>
        <p:spPr>
          <a:xfrm>
            <a:off x="1072579" y="2488934"/>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260C41D3-5EF9-6AD8-7F69-76442374FCA7}"/>
              </a:ext>
            </a:extLst>
          </p:cNvPr>
          <p:cNvSpPr/>
          <p:nvPr/>
        </p:nvSpPr>
        <p:spPr>
          <a:xfrm>
            <a:off x="1072579" y="2997392"/>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1A26CA57-B155-5631-E311-DA70DFAFB99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D588CD8F-9DC8-205C-7A71-1AE4EDD7AC3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FEF130AB-7DDF-7FD3-7AEA-F8F4EEABB7E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9862A2C7-192B-5CA1-7BED-260FFF35F5E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9079FD11-37C7-7B35-1C9E-F46FFF989250}"/>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40C4E55-93F8-D27D-B957-343FDCB60895}"/>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9ADCF1FC-2132-4DDD-2697-741288BC8FA8}"/>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3B5542B-3248-F390-2125-57DA00CDCCBE}"/>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F3F0F6C-E2BC-F172-5830-AD170E9B1DFC}"/>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1B8781D-F6FF-7FCF-2884-7743371E89CF}"/>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9E97F583-D196-8C97-260A-691A42AB64C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9A81F31E-ABB0-4AFB-2ABF-CDC6CAFDD84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BD0F285D-CD87-C6F0-A3AE-46F273D4486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9403D25B-7068-037D-0D1B-7BF6DED40D0A}"/>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2037D0C9-1168-3E7C-4256-4AE3017396D0}"/>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F8E62AC9-6FCE-1D72-F028-9408408DF655}"/>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Hexagon 35">
            <a:extLst>
              <a:ext uri="{FF2B5EF4-FFF2-40B4-BE49-F238E27FC236}">
                <a16:creationId xmlns:a16="http://schemas.microsoft.com/office/drawing/2014/main" id="{28D2CF2B-3165-9BA7-A77C-0965719CC26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Hexagon 36">
            <a:extLst>
              <a:ext uri="{FF2B5EF4-FFF2-40B4-BE49-F238E27FC236}">
                <a16:creationId xmlns:a16="http://schemas.microsoft.com/office/drawing/2014/main" id="{06D2B77C-4879-AAF9-5124-8E346DF4C93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742050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3 : ÉVALUATION</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63400"/>
            <a:ext cx="4529568" cy="1107996"/>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Décrire comment évaluer les problèmes et les besoins de protection spécifiques liés à la séparation familiale et comment ceux-ci sont liés à d'autres problèmes de protection de l'enfant. </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Décrire comment mener une évaluation qui inclut la détermination du type de soins alternatifs le plus approprié.</a:t>
            </a:r>
          </a:p>
        </p:txBody>
      </p:sp>
      <p:sp>
        <p:nvSpPr>
          <p:cNvPr id="6" name="TextBox 5">
            <a:extLst>
              <a:ext uri="{FF2B5EF4-FFF2-40B4-BE49-F238E27FC236}">
                <a16:creationId xmlns:a16="http://schemas.microsoft.com/office/drawing/2014/main" id="{FB388D0F-1511-AA8B-EE9D-ECEC553330FA}"/>
              </a:ext>
            </a:extLst>
          </p:cNvPr>
          <p:cNvSpPr txBox="1"/>
          <p:nvPr/>
        </p:nvSpPr>
        <p:spPr>
          <a:xfrm>
            <a:off x="996287" y="3515623"/>
            <a:ext cx="4913992" cy="276999"/>
          </a:xfrm>
          <a:prstGeom prst="rect">
            <a:avLst/>
          </a:prstGeom>
          <a:noFill/>
        </p:spPr>
        <p:txBody>
          <a:bodyPr wrap="square" rtlCol="0">
            <a:spAutoFit/>
          </a:bodyPr>
          <a:lstStyle/>
          <a:p>
            <a:r>
              <a:rPr lang="en-US" sz="1200" b="1" spc="300" dirty="0">
                <a:solidFill>
                  <a:schemeClr val="tx1"/>
                </a:solidFill>
              </a:rPr>
              <a:t>ÉVALUATION DE LA GESTION DES CAS</a:t>
            </a:r>
          </a:p>
        </p:txBody>
      </p:sp>
      <p:sp>
        <p:nvSpPr>
          <p:cNvPr id="7" name="TextBox 6">
            <a:extLst>
              <a:ext uri="{FF2B5EF4-FFF2-40B4-BE49-F238E27FC236}">
                <a16:creationId xmlns:a16="http://schemas.microsoft.com/office/drawing/2014/main" id="{F664C0CB-6315-6773-CDB5-11DF7D79B944}"/>
              </a:ext>
            </a:extLst>
          </p:cNvPr>
          <p:cNvSpPr txBox="1"/>
          <p:nvPr/>
        </p:nvSpPr>
        <p:spPr>
          <a:xfrm>
            <a:off x="996286" y="3976282"/>
            <a:ext cx="5254043" cy="1277273"/>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sz="1100" b="1" dirty="0">
                <a:solidFill>
                  <a:schemeClr val="tx1"/>
                </a:solidFill>
                <a:effectLst/>
                <a:ea typeface="Verdana" panose="020B0604030504040204" pitchFamily="34" charset="0"/>
                <a:cs typeface="Calibri" panose="020F0502020204030204" pitchFamily="34" charset="0"/>
              </a:rPr>
              <a:t>Cas de figure 1</a:t>
            </a:r>
          </a:p>
          <a:p>
            <a:pPr algn="just"/>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Verdana" panose="020B0604030504040204" pitchFamily="34" charset="0"/>
                <a:cs typeface="Calibri" panose="020F0502020204030204" pitchFamily="34" charset="0"/>
              </a:rPr>
              <a:t>Vous êtes une employée de la protection de l'enfance, appelée Maria, travaillant pour les services sociaux du gouvernement régional. Vous avez reçu un message vocal de Miguel, un collègue du département de l'éducation, qui a parlé à un chef de communauté après avoir mené des activités cet après-midi. Son message était le suivant :</a:t>
            </a:r>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Verdana" panose="020B0604030504040204" pitchFamily="34" charset="0"/>
                <a:cs typeface="Calibri" panose="020F0502020204030204" pitchFamily="34" charset="0"/>
              </a:rPr>
              <a:t> </a:t>
            </a:r>
            <a:endParaRPr lang="en-US" sz="1100" dirty="0">
              <a:effectLst/>
              <a:ea typeface="Calibri" panose="020F0502020204030204" pitchFamily="34" charset="0"/>
              <a:cs typeface="Times New Roman" panose="02020603050405020304" pitchFamily="18" charset="0"/>
            </a:endParaRPr>
          </a:p>
        </p:txBody>
      </p:sp>
      <p:grpSp>
        <p:nvGrpSpPr>
          <p:cNvPr id="8" name="Google Shape;194;p14">
            <a:extLst>
              <a:ext uri="{FF2B5EF4-FFF2-40B4-BE49-F238E27FC236}">
                <a16:creationId xmlns:a16="http://schemas.microsoft.com/office/drawing/2014/main" id="{4E7AE6E9-D88E-215B-C1A4-8D680C8DA059}"/>
              </a:ext>
            </a:extLst>
          </p:cNvPr>
          <p:cNvGrpSpPr/>
          <p:nvPr/>
        </p:nvGrpSpPr>
        <p:grpSpPr>
          <a:xfrm>
            <a:off x="1153785" y="2657704"/>
            <a:ext cx="332115" cy="351369"/>
            <a:chOff x="243840" y="1676400"/>
            <a:chExt cx="701040" cy="741680"/>
          </a:xfrm>
          <a:solidFill>
            <a:schemeClr val="accent2">
              <a:lumMod val="75000"/>
            </a:schemeClr>
          </a:solidFill>
        </p:grpSpPr>
        <p:sp>
          <p:nvSpPr>
            <p:cNvPr id="9" name="Google Shape;195;p14">
              <a:extLst>
                <a:ext uri="{FF2B5EF4-FFF2-40B4-BE49-F238E27FC236}">
                  <a16:creationId xmlns:a16="http://schemas.microsoft.com/office/drawing/2014/main" id="{9DCE6115-717A-5248-3F10-13737D5EEB02}"/>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10" name="Google Shape;196;p14">
              <a:extLst>
                <a:ext uri="{FF2B5EF4-FFF2-40B4-BE49-F238E27FC236}">
                  <a16:creationId xmlns:a16="http://schemas.microsoft.com/office/drawing/2014/main" id="{D81782B1-C2DA-4012-0C0A-94E13E34324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grpSp>
        <p:nvGrpSpPr>
          <p:cNvPr id="11" name="Google Shape;194;p14">
            <a:extLst>
              <a:ext uri="{FF2B5EF4-FFF2-40B4-BE49-F238E27FC236}">
                <a16:creationId xmlns:a16="http://schemas.microsoft.com/office/drawing/2014/main" id="{0542DA36-EF7C-D76F-DE97-2F11C4B0C538}"/>
              </a:ext>
            </a:extLst>
          </p:cNvPr>
          <p:cNvGrpSpPr/>
          <p:nvPr/>
        </p:nvGrpSpPr>
        <p:grpSpPr>
          <a:xfrm>
            <a:off x="1153785" y="1971561"/>
            <a:ext cx="332115" cy="351369"/>
            <a:chOff x="243840" y="1676400"/>
            <a:chExt cx="701040" cy="741680"/>
          </a:xfrm>
          <a:solidFill>
            <a:schemeClr val="accent2">
              <a:lumMod val="75000"/>
            </a:schemeClr>
          </a:solidFill>
        </p:grpSpPr>
        <p:sp>
          <p:nvSpPr>
            <p:cNvPr id="12" name="Google Shape;195;p14">
              <a:extLst>
                <a:ext uri="{FF2B5EF4-FFF2-40B4-BE49-F238E27FC236}">
                  <a16:creationId xmlns:a16="http://schemas.microsoft.com/office/drawing/2014/main" id="{E9DB97B5-1310-8F4B-25B0-DC6C14BE4E6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13" name="Google Shape;196;p14">
              <a:extLst>
                <a:ext uri="{FF2B5EF4-FFF2-40B4-BE49-F238E27FC236}">
                  <a16:creationId xmlns:a16="http://schemas.microsoft.com/office/drawing/2014/main" id="{D82D0CA3-BBCB-28F7-7CDD-B9309B3CDD2E}"/>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14" name="TextBox 13">
            <a:extLst>
              <a:ext uri="{FF2B5EF4-FFF2-40B4-BE49-F238E27FC236}">
                <a16:creationId xmlns:a16="http://schemas.microsoft.com/office/drawing/2014/main" id="{9A364CC2-39E3-9C4C-07C1-5D3C8590F854}"/>
              </a:ext>
            </a:extLst>
          </p:cNvPr>
          <p:cNvSpPr txBox="1"/>
          <p:nvPr/>
        </p:nvSpPr>
        <p:spPr>
          <a:xfrm>
            <a:off x="996285" y="5247926"/>
            <a:ext cx="5254044" cy="3168523"/>
          </a:xfrm>
          <a:prstGeom prst="rect">
            <a:avLst/>
          </a:prstGeom>
          <a:solidFill>
            <a:schemeClr val="accent2">
              <a:lumMod val="20000"/>
              <a:lumOff val="80000"/>
            </a:schemeClr>
          </a:solidFill>
        </p:spPr>
        <p:txBody>
          <a:bodyPr wrap="square" lIns="144000" tIns="144000" rIns="144000" bIns="144000" rtlCol="0">
            <a:spAutoFit/>
          </a:bodyPr>
          <a:lstStyle/>
          <a:p>
            <a:pPr algn="just"/>
            <a:r>
              <a:rPr lang="en-US" sz="1100" dirty="0">
                <a:effectLst/>
                <a:ea typeface="Verdana" panose="020B0604030504040204" pitchFamily="34" charset="0"/>
                <a:cs typeface="Calibri" panose="020F0502020204030204" pitchFamily="34" charset="0"/>
              </a:rPr>
              <a:t>"Salut Maria, c'est Miguel</a:t>
            </a:r>
            <a:r>
              <a:rPr lang="en-US" sz="1100" dirty="0">
                <a:ea typeface="Verdana" panose="020B0604030504040204" pitchFamily="34" charset="0"/>
                <a:cs typeface="Calibri" panose="020F0502020204030204" pitchFamily="34" charset="0"/>
              </a:rPr>
              <a:t>.</a:t>
            </a:r>
            <a:endParaRPr lang="en-US" sz="1100" dirty="0">
              <a:effectLst/>
              <a:ea typeface="Verdana" panose="020B0604030504040204" pitchFamily="34" charset="0"/>
              <a:cs typeface="Calibri" panose="020F0502020204030204" pitchFamily="34" charset="0"/>
            </a:endParaRPr>
          </a:p>
          <a:p>
            <a:pPr algn="just"/>
            <a:endParaRPr lang="en-US" sz="1100" dirty="0">
              <a:ea typeface="Verdana" panose="020B0604030504040204" pitchFamily="34" charset="0"/>
              <a:cs typeface="Calibri" panose="020F0502020204030204" pitchFamily="34" charset="0"/>
            </a:endParaRPr>
          </a:p>
          <a:p>
            <a:pPr algn="just"/>
            <a:r>
              <a:rPr lang="en-US" sz="1100" dirty="0">
                <a:effectLst/>
                <a:ea typeface="Verdana" panose="020B0604030504040204" pitchFamily="34" charset="0"/>
                <a:cs typeface="Calibri" panose="020F0502020204030204" pitchFamily="34" charset="0"/>
              </a:rPr>
              <a:t>Je vous appelle, car j'ai reçu des informations de l'un des dirigeants ici en ville après notre réunion à la mairie aujourd'hui. Je pense que vous devez l'avoir déjà rencontré. </a:t>
            </a:r>
          </a:p>
          <a:p>
            <a:pPr algn="just"/>
            <a:endParaRPr lang="en-US" sz="1100" dirty="0">
              <a:ea typeface="Verdana" panose="020B0604030504040204" pitchFamily="34" charset="0"/>
              <a:cs typeface="Calibri" panose="020F0502020204030204" pitchFamily="34" charset="0"/>
            </a:endParaRPr>
          </a:p>
          <a:p>
            <a:pPr algn="just"/>
            <a:r>
              <a:rPr lang="en-US" sz="1100" dirty="0">
                <a:effectLst/>
                <a:ea typeface="Verdana" panose="020B0604030504040204" pitchFamily="34" charset="0"/>
                <a:cs typeface="Calibri" panose="020F0502020204030204" pitchFamily="34" charset="0"/>
              </a:rPr>
              <a:t>Il a déclaré qu'une fille d'environ 11 ans a été identifiée parmi un groupe de personnes déplacées. Le groupe a marché pendant plusieurs jours avant de se mettre en sécurité. Il a déclaré que la jeune fille semblait renfermée et peu disposée à répondre aux questions. Elle lui a dit qu'elle voyageait avec un oncle qui est mort pendant le vol. </a:t>
            </a:r>
          </a:p>
          <a:p>
            <a:pPr algn="just"/>
            <a:endParaRPr lang="en-US" sz="1100" dirty="0">
              <a:ea typeface="Verdana" panose="020B0604030504040204" pitchFamily="34" charset="0"/>
              <a:cs typeface="Calibri" panose="020F0502020204030204" pitchFamily="34" charset="0"/>
            </a:endParaRPr>
          </a:p>
          <a:p>
            <a:pPr algn="just"/>
            <a:r>
              <a:rPr lang="en-US" sz="1100" dirty="0">
                <a:effectLst/>
                <a:ea typeface="Verdana" panose="020B0604030504040204" pitchFamily="34" charset="0"/>
                <a:cs typeface="Calibri" panose="020F0502020204030204" pitchFamily="34" charset="0"/>
              </a:rPr>
              <a:t>Le chef de la communauté a déclaré que pendant le vol, le groupe l'avait trouvée le long de la route et qu'elle les avait rejoints. Elle souffre d'une blessure à la jambe et a besoin d'aide. </a:t>
            </a:r>
          </a:p>
          <a:p>
            <a:pPr algn="just"/>
            <a:endParaRPr lang="en-US" sz="1100" dirty="0">
              <a:ea typeface="Verdana" panose="020B0604030504040204" pitchFamily="34" charset="0"/>
              <a:cs typeface="Calibri" panose="020F0502020204030204" pitchFamily="34" charset="0"/>
            </a:endParaRPr>
          </a:p>
          <a:p>
            <a:pPr algn="just"/>
            <a:r>
              <a:rPr lang="en-US" sz="1100" dirty="0">
                <a:effectLst/>
                <a:ea typeface="Verdana" panose="020B0604030504040204" pitchFamily="34" charset="0"/>
                <a:cs typeface="Calibri" panose="020F0502020204030204" pitchFamily="34" charset="0"/>
              </a:rPr>
              <a:t>Je pense que vous avez besoin d'un suivi assez urgent, s'il vous plaît, rappelez-moi à tout moment et je peux vous donner plus d'informations. "</a:t>
            </a:r>
            <a:endParaRPr lang="en-US" sz="1100" dirty="0">
              <a:effectLst/>
              <a:ea typeface="Calibri" panose="020F0502020204030204" pitchFamily="34" charset="0"/>
              <a:cs typeface="Times New Roman" panose="02020603050405020304" pitchFamily="18" charset="0"/>
            </a:endParaRPr>
          </a:p>
        </p:txBody>
      </p:sp>
      <p:sp>
        <p:nvSpPr>
          <p:cNvPr id="15" name="Hexagon 14">
            <a:extLst>
              <a:ext uri="{FF2B5EF4-FFF2-40B4-BE49-F238E27FC236}">
                <a16:creationId xmlns:a16="http://schemas.microsoft.com/office/drawing/2014/main" id="{8D39C919-8F56-F4B9-DDCB-E05DE995BC8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AE25CE69-A91D-263F-46F0-20A1F0DAEF4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84808719-3034-EBCD-D30C-4F028E50CE3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71A41E4E-C63E-49B6-091C-A900A3746116}"/>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1F41864B-9623-2418-47B6-B7ABC652337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6C7BE2E3-0E67-2AB3-AB72-16022EAE8D95}"/>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DAC14E9E-6C51-359A-D7FD-F3C6E013F589}"/>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BB7CC08B-B16F-649F-1223-6F6ABB72E43C}"/>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13012DEA-0648-7AA4-45A4-243540E75A97}"/>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AB9AF5A2-B235-1F97-C39F-38ECC6CEC0D1}"/>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3B3E937F-F258-14CC-88E8-10CD0EDE326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AA68AA59-7BB5-C53A-1730-740ED90850B1}"/>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DAE6920B-402A-006B-D491-BFFD3CA1FB2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6CC52F91-9E40-71A0-C9CD-625CEA9D274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226EA548-F830-BA09-A7F8-CE7F72BA28EB}"/>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BA51F47D-3B87-D3E8-AC7E-92100826B6C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C7243864-152F-1104-CF36-FFBB3014B13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C208EF8F-4F30-DCB7-BA55-B7E5D7B86C5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9452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B551967-89C5-A41D-1D10-9837154201E4}"/>
              </a:ext>
            </a:extLst>
          </p:cNvPr>
          <p:cNvSpPr txBox="1"/>
          <p:nvPr/>
        </p:nvSpPr>
        <p:spPr>
          <a:xfrm>
            <a:off x="982985" y="713169"/>
            <a:ext cx="5267344" cy="1277273"/>
          </a:xfrm>
          <a:prstGeom prst="rect">
            <a:avLst/>
          </a:prstGeom>
          <a:noFill/>
        </p:spPr>
        <p:txBody>
          <a:bodyPr wrap="square" rtlCol="0">
            <a:spAutoFit/>
          </a:bodyPr>
          <a:lstStyle/>
          <a:p>
            <a:pPr algn="just"/>
            <a:r>
              <a:rPr lang="en-US" sz="1100" b="1" dirty="0">
                <a:solidFill>
                  <a:schemeClr val="tx1"/>
                </a:solidFill>
                <a:effectLst/>
                <a:ea typeface="Verdana" panose="020B0604030504040204" pitchFamily="34" charset="0"/>
                <a:cs typeface="Calibri" panose="020F0502020204030204" pitchFamily="34" charset="0"/>
              </a:rPr>
              <a:t>Cas de figure 2</a:t>
            </a:r>
          </a:p>
          <a:p>
            <a:pPr algn="just"/>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Calibri" panose="020F0502020204030204" pitchFamily="34" charset="0"/>
                <a:cs typeface="Times New Roman" panose="02020603050405020304" pitchFamily="18" charset="0"/>
              </a:rPr>
              <a:t>Vous êtes un agent de protection de l'enfance, appelé Yasin, et vous travaillez dans une zone proche de la frontière. Les frontières sont poreuses et il y a une grande mobilité à travers la frontière depuis plusieurs décennies, y compris des " enfants en mouvement ". La région est régulièrement touchée par des périodes de sécheresse ainsi que par des conflits armés. Vous avez eu une brève conversation via WhatsApp avec une volontaire communautaire, Farida. </a:t>
            </a:r>
          </a:p>
        </p:txBody>
      </p:sp>
      <p:sp>
        <p:nvSpPr>
          <p:cNvPr id="3" name="TextBox 2">
            <a:extLst>
              <a:ext uri="{FF2B5EF4-FFF2-40B4-BE49-F238E27FC236}">
                <a16:creationId xmlns:a16="http://schemas.microsoft.com/office/drawing/2014/main" id="{4CD15F3B-0FDF-CC9F-2AC8-A0B9BE610EE6}"/>
              </a:ext>
            </a:extLst>
          </p:cNvPr>
          <p:cNvSpPr txBox="1"/>
          <p:nvPr/>
        </p:nvSpPr>
        <p:spPr>
          <a:xfrm>
            <a:off x="996285" y="2141869"/>
            <a:ext cx="5337138" cy="5030572"/>
          </a:xfrm>
          <a:prstGeom prst="rect">
            <a:avLst/>
          </a:prstGeom>
          <a:solidFill>
            <a:schemeClr val="accent2">
              <a:lumMod val="20000"/>
              <a:lumOff val="80000"/>
            </a:schemeClr>
          </a:solidFill>
        </p:spPr>
        <p:txBody>
          <a:bodyPr wrap="square" lIns="144000" tIns="144000" rIns="144000" bIns="144000" rtlCol="0">
            <a:spAutoFit/>
          </a:bodyPr>
          <a:lstStyle/>
          <a:p>
            <a:pPr marL="541338" indent="-541338" algn="just"/>
            <a:r>
              <a:rPr lang="en-US" sz="1100" dirty="0">
                <a:effectLst/>
                <a:ea typeface="Calibri" panose="020F0502020204030204" pitchFamily="34" charset="0"/>
                <a:cs typeface="Times New Roman" panose="02020603050405020304" pitchFamily="18" charset="0"/>
              </a:rPr>
              <a:t>Farida : Bonjour Yasin, comment vas-tu ? Je suis un peu inquiet et j'aimerais avoir des conseils. </a:t>
            </a:r>
          </a:p>
          <a:p>
            <a:pPr marL="541338" indent="-541338" algn="just"/>
            <a:endParaRPr lang="en-US" sz="1100" dirty="0">
              <a:effectLst/>
              <a:ea typeface="Calibri" panose="020F0502020204030204" pitchFamily="34" charset="0"/>
              <a:cs typeface="Times New Roman" panose="02020603050405020304" pitchFamily="18" charset="0"/>
            </a:endParaRPr>
          </a:p>
          <a:p>
            <a:pPr marL="541338" indent="-541338" algn="just"/>
            <a:r>
              <a:rPr lang="en-US" sz="1100" dirty="0">
                <a:effectLst/>
                <a:ea typeface="Calibri" panose="020F0502020204030204" pitchFamily="34" charset="0"/>
                <a:cs typeface="Times New Roman" panose="02020603050405020304" pitchFamily="18" charset="0"/>
              </a:rPr>
              <a:t>Yasin : Ok, je suis disponible</a:t>
            </a:r>
          </a:p>
          <a:p>
            <a:pPr marL="541338" indent="-541338" algn="just"/>
            <a:endParaRPr lang="en-US" sz="1100" dirty="0">
              <a:effectLst/>
              <a:ea typeface="Calibri" panose="020F0502020204030204" pitchFamily="34" charset="0"/>
              <a:cs typeface="Times New Roman" panose="02020603050405020304" pitchFamily="18" charset="0"/>
            </a:endParaRPr>
          </a:p>
          <a:p>
            <a:pPr marL="541338" indent="-541338" algn="just"/>
            <a:r>
              <a:rPr lang="en-US" sz="1100" dirty="0">
                <a:effectLst/>
                <a:ea typeface="Calibri" panose="020F0502020204030204" pitchFamily="34" charset="0"/>
                <a:cs typeface="Times New Roman" panose="02020603050405020304" pitchFamily="18" charset="0"/>
              </a:rPr>
              <a:t>Farida : J'ai trouvé une fille qui vit avec une famille depuis plusieurs mois afin de travailler chez eux et d'envoyer de l'argent à la maison. Son père l'a envoyée travailler dans le pays voisin car il n'a plus de revenus réguliers depuis l'épidémie de COVID-19. Elle dit que depuis peu, elle est confrontée à de nombreuses difficultés sur son lieu de travail, car elle doit travailler de longues heures et a peu de temps libre. Elle ajoute que son employeur ne l'a pas payée depuis deux mois. </a:t>
            </a:r>
          </a:p>
          <a:p>
            <a:pPr marL="541338" indent="-541338" algn="just"/>
            <a:endParaRPr lang="en-US" sz="1100" dirty="0">
              <a:effectLst/>
              <a:ea typeface="Calibri" panose="020F0502020204030204" pitchFamily="34" charset="0"/>
              <a:cs typeface="Times New Roman" panose="02020603050405020304" pitchFamily="18" charset="0"/>
            </a:endParaRPr>
          </a:p>
          <a:p>
            <a:pPr marL="541338" indent="-541338" algn="just"/>
            <a:r>
              <a:rPr lang="en-US" sz="1100" dirty="0">
                <a:effectLst/>
                <a:ea typeface="Calibri" panose="020F0502020204030204" pitchFamily="34" charset="0"/>
                <a:cs typeface="Times New Roman" panose="02020603050405020304" pitchFamily="18" charset="0"/>
              </a:rPr>
              <a:t>Yasin : Tu sais quel âge elle a ? </a:t>
            </a:r>
          </a:p>
          <a:p>
            <a:pPr marL="541338" indent="-541338" algn="just"/>
            <a:endParaRPr lang="en-US" sz="1100" dirty="0">
              <a:effectLst/>
              <a:ea typeface="Calibri" panose="020F0502020204030204" pitchFamily="34" charset="0"/>
              <a:cs typeface="Times New Roman" panose="02020603050405020304" pitchFamily="18" charset="0"/>
            </a:endParaRPr>
          </a:p>
          <a:p>
            <a:pPr marL="541338" indent="-541338" algn="just"/>
            <a:r>
              <a:rPr lang="en-US" sz="1100" dirty="0">
                <a:effectLst/>
                <a:ea typeface="Calibri" panose="020F0502020204030204" pitchFamily="34" charset="0"/>
                <a:cs typeface="Times New Roman" panose="02020603050405020304" pitchFamily="18" charset="0"/>
              </a:rPr>
              <a:t>Farida : Elle a 12 ans. Je suis inquiète, car elle n'a personne à qui parler. Elle dit aussi qu'elle se sent incapable d'envoyer suffisamment d'argent à sa famille restée au pays. </a:t>
            </a:r>
          </a:p>
          <a:p>
            <a:pPr marL="541338" indent="-541338" algn="just"/>
            <a:endParaRPr lang="en-US" sz="1100" dirty="0">
              <a:effectLst/>
              <a:ea typeface="Calibri" panose="020F0502020204030204" pitchFamily="34" charset="0"/>
              <a:cs typeface="Times New Roman" panose="02020603050405020304" pitchFamily="18" charset="0"/>
            </a:endParaRPr>
          </a:p>
          <a:p>
            <a:pPr marL="541338" indent="-541338" algn="just"/>
            <a:r>
              <a:rPr lang="en-US" sz="1100" dirty="0">
                <a:effectLst/>
                <a:ea typeface="Calibri" panose="020F0502020204030204" pitchFamily="34" charset="0"/>
                <a:cs typeface="Times New Roman" panose="02020603050405020304" pitchFamily="18" charset="0"/>
              </a:rPr>
              <a:t>Yasin : Savez-vous où sont ses parents ? </a:t>
            </a:r>
          </a:p>
          <a:p>
            <a:pPr marL="541338" indent="-541338" algn="just"/>
            <a:endParaRPr lang="en-US" sz="1100" dirty="0">
              <a:effectLst/>
              <a:ea typeface="Calibri" panose="020F0502020204030204" pitchFamily="34" charset="0"/>
              <a:cs typeface="Times New Roman" panose="02020603050405020304" pitchFamily="18" charset="0"/>
            </a:endParaRPr>
          </a:p>
          <a:p>
            <a:pPr marL="541338" indent="-541338" algn="just"/>
            <a:r>
              <a:rPr lang="en-US" sz="1100" dirty="0">
                <a:effectLst/>
                <a:ea typeface="Calibri" panose="020F0502020204030204" pitchFamily="34" charset="0"/>
                <a:cs typeface="Times New Roman" panose="02020603050405020304" pitchFamily="18" charset="0"/>
              </a:rPr>
              <a:t>Farida : Elle dit avoir été en contact avec ses parents auparavant, mais seulement quelques fois, et que récemment le contact a complètement cessé. Lors de ma dernière visite, elle a révélé qu'elle voulait retourner chez ses parents, mais je pense que la situation dans son lieu d'origine est encore instable. </a:t>
            </a:r>
          </a:p>
          <a:p>
            <a:pPr marL="541338" indent="-541338" algn="just"/>
            <a:endParaRPr lang="en-US" sz="1100" dirty="0">
              <a:effectLst/>
              <a:ea typeface="Calibri" panose="020F0502020204030204" pitchFamily="34" charset="0"/>
              <a:cs typeface="Times New Roman" panose="02020603050405020304" pitchFamily="18" charset="0"/>
            </a:endParaRPr>
          </a:p>
          <a:p>
            <a:pPr marL="541338" indent="-541338" algn="just"/>
            <a:r>
              <a:rPr lang="en-US" sz="1100" dirty="0">
                <a:effectLst/>
                <a:ea typeface="Calibri" panose="020F0502020204030204" pitchFamily="34" charset="0"/>
                <a:cs typeface="Times New Roman" panose="02020603050405020304" pitchFamily="18" charset="0"/>
              </a:rPr>
              <a:t>Yasin : Ok, merci pour ces informations, c'est important. Je vous appellerai après la fin de ma réunion, pour que nous puissions parler plus en détail. </a:t>
            </a:r>
          </a:p>
        </p:txBody>
      </p:sp>
      <p:sp>
        <p:nvSpPr>
          <p:cNvPr id="4" name="Hexagon 3">
            <a:extLst>
              <a:ext uri="{FF2B5EF4-FFF2-40B4-BE49-F238E27FC236}">
                <a16:creationId xmlns:a16="http://schemas.microsoft.com/office/drawing/2014/main" id="{A9D2E342-1F93-A8F7-CE07-381DC43F526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A7803C7-706E-C718-647A-A1662FE6E7B3}"/>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3428509B-AB12-4BC1-1800-8789058397F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6B12C35F-B796-3A0D-403D-F2944949F60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0FD915B4-08DE-F6A1-3623-064C5C5D796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864307C6-D4D5-E357-9E4A-7F20FC30F5FD}"/>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36039A7C-7AD0-C71F-DC30-A248C98CF607}"/>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A9DECCC-F4FE-4D8D-F4DD-26CAF4B4E5DA}"/>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3B6848EA-6547-5549-3BB0-E4D4F023E931}"/>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B9399C77-2C68-675E-1F79-DB950FCE0DBC}"/>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FBE378DF-1BAD-9567-95BF-4FAD8B2819B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8427D547-873D-9143-B0AE-3D2C3D31816B}"/>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5019B8DC-9F43-7140-E2F7-3C48BE4E097E}"/>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B0FD3411-19DF-9D79-CC8B-44C01B758C1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608D0DDF-0AD3-4F6D-6301-48ACA746D6C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8A1AF19-6E7D-4F48-DB00-647F580D420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AE03C95-50BB-713E-A703-136EC6941B2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804BE65-5A9C-A1D9-CE35-A10A21372CBB}"/>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147922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B551967-89C5-A41D-1D10-9837154201E4}"/>
              </a:ext>
            </a:extLst>
          </p:cNvPr>
          <p:cNvSpPr txBox="1"/>
          <p:nvPr/>
        </p:nvSpPr>
        <p:spPr>
          <a:xfrm>
            <a:off x="982985" y="713169"/>
            <a:ext cx="5267344" cy="1107996"/>
          </a:xfrm>
          <a:prstGeom prst="rect">
            <a:avLst/>
          </a:prstGeom>
          <a:noFill/>
        </p:spPr>
        <p:txBody>
          <a:bodyPr wrap="square" rtlCol="0">
            <a:spAutoFit/>
          </a:bodyPr>
          <a:lstStyle/>
          <a:p>
            <a:pPr algn="just"/>
            <a:r>
              <a:rPr lang="en-US" sz="1100" b="1" dirty="0">
                <a:ea typeface="Calibri" panose="020F0502020204030204" pitchFamily="34" charset="0"/>
                <a:cs typeface="Times New Roman" panose="02020603050405020304" pitchFamily="18" charset="0"/>
              </a:rPr>
              <a:t>Scénario 3</a:t>
            </a:r>
            <a:endParaRPr lang="en-US" sz="1100" b="1" dirty="0">
              <a:effectLst/>
              <a:ea typeface="Calibri" panose="020F0502020204030204" pitchFamily="34" charset="0"/>
              <a:cs typeface="Times New Roman" panose="02020603050405020304" pitchFamily="18" charset="0"/>
            </a:endParaRPr>
          </a:p>
          <a:p>
            <a:pPr algn="just"/>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Calibri" panose="020F0502020204030204" pitchFamily="34" charset="0"/>
                <a:cs typeface="Times New Roman" panose="02020603050405020304" pitchFamily="18" charset="0"/>
              </a:rPr>
              <a:t>Vous êtes superviseur d'un travailleur social dans une région qui accueille des réfugiés. Vous vous appelez Nadia. Il est tard dans l'après-midi et vous avez eu une longue journée. L'un des travailleurs sociaux de votre équipe, Nyan, a effectué une visite à domicile aujourd'hui. Après la visite, Nyan vous a appelée pour vous demander conseil. </a:t>
            </a:r>
          </a:p>
        </p:txBody>
      </p:sp>
      <p:sp>
        <p:nvSpPr>
          <p:cNvPr id="2" name="TextBox 1">
            <a:extLst>
              <a:ext uri="{FF2B5EF4-FFF2-40B4-BE49-F238E27FC236}">
                <a16:creationId xmlns:a16="http://schemas.microsoft.com/office/drawing/2014/main" id="{EEFC739E-1F18-0B5A-5E96-045CCE8194C2}"/>
              </a:ext>
            </a:extLst>
          </p:cNvPr>
          <p:cNvSpPr txBox="1"/>
          <p:nvPr/>
        </p:nvSpPr>
        <p:spPr>
          <a:xfrm>
            <a:off x="996285" y="1953183"/>
            <a:ext cx="5254044" cy="5538403"/>
          </a:xfrm>
          <a:prstGeom prst="rect">
            <a:avLst/>
          </a:prstGeom>
          <a:solidFill>
            <a:schemeClr val="accent2">
              <a:lumMod val="20000"/>
              <a:lumOff val="80000"/>
            </a:schemeClr>
          </a:solidFill>
        </p:spPr>
        <p:txBody>
          <a:bodyPr wrap="square" lIns="144000" tIns="144000" rIns="144000" bIns="144000" rtlCol="0">
            <a:spAutoFit/>
          </a:bodyPr>
          <a:lstStyle/>
          <a:p>
            <a:pPr marL="536575" indent="-533400" algn="just"/>
            <a:r>
              <a:rPr lang="en-US" sz="1100" dirty="0">
                <a:cs typeface="Times New Roman" panose="02020603050405020304" pitchFamily="18" charset="0"/>
              </a:rPr>
              <a:t>Nyan : Salut Nadia. J'ai encore rendu visite au garçon séparé de 4 ans et à sa grand-mère aujourd'hui. J'aimerais vous demander conseil, avez-vous le temps de parler maintenant ? </a:t>
            </a:r>
          </a:p>
          <a:p>
            <a:pPr marL="536575" indent="-533400" algn="just"/>
            <a:endParaRPr lang="en-US" sz="1100" dirty="0">
              <a:cs typeface="Times New Roman" panose="02020603050405020304" pitchFamily="18" charset="0"/>
            </a:endParaRPr>
          </a:p>
          <a:p>
            <a:pPr marL="536575" indent="-533400" algn="just"/>
            <a:r>
              <a:rPr lang="en-US" sz="1100" dirty="0">
                <a:cs typeface="Times New Roman" panose="02020603050405020304" pitchFamily="18" charset="0"/>
              </a:rPr>
              <a:t>Nadia : Bien sûr</a:t>
            </a:r>
          </a:p>
          <a:p>
            <a:pPr marL="536575" indent="-533400" algn="just"/>
            <a:endParaRPr lang="en-US" sz="1100" dirty="0">
              <a:cs typeface="Times New Roman" panose="02020603050405020304" pitchFamily="18" charset="0"/>
            </a:endParaRPr>
          </a:p>
          <a:p>
            <a:pPr marL="536575" indent="-533400" algn="just"/>
            <a:r>
              <a:rPr lang="en-US" sz="1100" dirty="0">
                <a:cs typeface="Times New Roman" panose="02020603050405020304" pitchFamily="18" charset="0"/>
              </a:rPr>
              <a:t>Nyan : Ok, merci. Ce garçon a vécu avec sa grand-mère pendant presque toute sa vie.  Le lien entre le garçon et sa grand-mère semble très fort. Cet après-midi, sa grand-mère m'a dit qu'on lui avait récemment diagnostiqué un cancer et qu'elle recevait un traitement.</a:t>
            </a:r>
          </a:p>
          <a:p>
            <a:pPr marL="536575" indent="-533400" algn="just"/>
            <a:endParaRPr lang="en-US" sz="1100" dirty="0">
              <a:cs typeface="Times New Roman" panose="02020603050405020304" pitchFamily="18" charset="0"/>
            </a:endParaRPr>
          </a:p>
          <a:p>
            <a:pPr marL="536575" indent="-533400" algn="just"/>
            <a:r>
              <a:rPr lang="en-US" sz="1100" dirty="0">
                <a:cs typeface="Times New Roman" panose="02020603050405020304" pitchFamily="18" charset="0"/>
              </a:rPr>
              <a:t>Nadia : Savez-vous si la grand-mère et le garçon sont en contact avec ses parents ?</a:t>
            </a:r>
          </a:p>
          <a:p>
            <a:pPr marL="536575" indent="-533400" algn="just"/>
            <a:endParaRPr lang="en-US" sz="1100" dirty="0">
              <a:cs typeface="Times New Roman" panose="02020603050405020304" pitchFamily="18" charset="0"/>
            </a:endParaRPr>
          </a:p>
          <a:p>
            <a:pPr marL="536575" indent="-533400" algn="just"/>
            <a:r>
              <a:rPr lang="en-US" sz="1100" dirty="0">
                <a:cs typeface="Times New Roman" panose="02020603050405020304" pitchFamily="18" charset="0"/>
              </a:rPr>
              <a:t>Nyan : Non, sa grand-mère dit qu'elle n'a pas eu de nouvelles de ses parents depuis environ un an. Ils sont restés dans leur pays d'origine après que des violences politiques et ethniques aient éclaté.</a:t>
            </a:r>
          </a:p>
          <a:p>
            <a:pPr marL="536575" indent="-533400" algn="just"/>
            <a:endParaRPr lang="en-US" sz="1100" dirty="0">
              <a:cs typeface="Times New Roman" panose="02020603050405020304" pitchFamily="18" charset="0"/>
            </a:endParaRPr>
          </a:p>
          <a:p>
            <a:pPr marL="536575" indent="-533400" algn="just"/>
            <a:r>
              <a:rPr lang="en-US" sz="1100" dirty="0">
                <a:cs typeface="Times New Roman" panose="02020603050405020304" pitchFamily="18" charset="0"/>
              </a:rPr>
              <a:t>Nadia : Ok, et savez-vous si la famille du garçon a été retrouvée ?</a:t>
            </a:r>
          </a:p>
          <a:p>
            <a:pPr marL="536575" indent="-533400" algn="just"/>
            <a:endParaRPr lang="en-US" sz="1100" dirty="0">
              <a:cs typeface="Times New Roman" panose="02020603050405020304" pitchFamily="18" charset="0"/>
            </a:endParaRPr>
          </a:p>
          <a:p>
            <a:pPr marL="536575" indent="-533400" algn="just"/>
            <a:r>
              <a:rPr lang="en-US" sz="1100" dirty="0">
                <a:cs typeface="Times New Roman" panose="02020603050405020304" pitchFamily="18" charset="0"/>
              </a:rPr>
              <a:t>Nyan : Oui, j'ai soumis le cas au CICR il y a quelques mois pour une recherche transfrontalière, mais lorsque j'ai fait un suivi avec le CICR, ils ont dit que la recherche reste difficile en raison de l'insécurité permanente dans la région et que les efforts de recherche n'ont pas encore abouti. De plus, j'ai parlé aux voisins aujourd'hui, et ils m'ont dit que la tante maternelle du garçon, son mari et ses deux enfants ont récemment déménagé dans le même quartier, où le garçon et sa grand-mère résident.</a:t>
            </a:r>
          </a:p>
          <a:p>
            <a:pPr marL="536575" indent="-533400" algn="just"/>
            <a:endParaRPr lang="en-US" sz="1100" dirty="0">
              <a:cs typeface="Times New Roman" panose="02020603050405020304" pitchFamily="18" charset="0"/>
            </a:endParaRPr>
          </a:p>
          <a:p>
            <a:pPr marL="536575" indent="-533400" algn="just"/>
            <a:r>
              <a:rPr lang="en-US" sz="1100" dirty="0">
                <a:cs typeface="Times New Roman" panose="02020603050405020304" pitchFamily="18" charset="0"/>
              </a:rPr>
              <a:t>Nadia : Ok, nous aurons besoin de faire un suivi bientôt. Pourriez-vous passer au bureau pour que nous puissions discuter plus en détail et ajuster le plan d'action ?</a:t>
            </a:r>
          </a:p>
          <a:p>
            <a:pPr marL="536575" indent="-533400" algn="just"/>
            <a:endParaRPr lang="en-US" sz="1100" dirty="0">
              <a:cs typeface="Times New Roman" panose="02020603050405020304" pitchFamily="18" charset="0"/>
            </a:endParaRPr>
          </a:p>
          <a:p>
            <a:pPr marL="536575" indent="-533400" algn="just"/>
            <a:r>
              <a:rPr lang="en-US" sz="1100" dirty="0">
                <a:cs typeface="Times New Roman" panose="02020603050405020304" pitchFamily="18" charset="0"/>
              </a:rPr>
              <a:t>Nyan : Oui, ce serait bien, je suis en route maintenant.</a:t>
            </a:r>
          </a:p>
        </p:txBody>
      </p:sp>
      <p:sp>
        <p:nvSpPr>
          <p:cNvPr id="3" name="Hexagon 2">
            <a:extLst>
              <a:ext uri="{FF2B5EF4-FFF2-40B4-BE49-F238E27FC236}">
                <a16:creationId xmlns:a16="http://schemas.microsoft.com/office/drawing/2014/main" id="{6EC232BC-CF55-DE2B-2529-B1A1375AF91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17F18059-415D-4282-0F5C-C9F9536C15E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18D77FA2-9C0D-F3E5-F807-A693BE8E2F3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914AEB38-824E-1BA9-24DC-59CE0D4066C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E9DD27ED-C9C1-D1E7-8E00-009C642A8D7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E53B13CE-5E07-F07C-2611-01767CDC2BF9}"/>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75EE7CC0-121D-1231-5A0E-463A7F837A1F}"/>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8DC011EC-A4F8-39C5-A0F6-6F5D81EBDE11}"/>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71238AFB-9E50-B946-5463-20DF57544536}"/>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728CBF28-EC36-EE75-6E33-E26B064FEE2C}"/>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6DF87BB7-CBE6-C815-9BF3-406BF2314AC8}"/>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95C6814-2748-1D68-5C12-9A896FA17C7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98382140-6BAE-2B0A-5610-8378BC7A936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079CAE52-77AE-FCAB-4A2A-3F90CA5FA6E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0DA2769-8F23-2C4C-F455-FE86200C309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A67838CC-C816-6C1D-0839-915936A4B13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BA60259-CD02-BFE3-8502-EA1DA00CABA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C3D7EB98-BC8E-2241-7293-A3C670617904}"/>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404609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B551967-89C5-A41D-1D10-9837154201E4}"/>
              </a:ext>
            </a:extLst>
          </p:cNvPr>
          <p:cNvSpPr txBox="1"/>
          <p:nvPr/>
        </p:nvSpPr>
        <p:spPr>
          <a:xfrm>
            <a:off x="982985" y="713169"/>
            <a:ext cx="5267344" cy="938719"/>
          </a:xfrm>
          <a:prstGeom prst="rect">
            <a:avLst/>
          </a:prstGeom>
          <a:noFill/>
        </p:spPr>
        <p:txBody>
          <a:bodyPr wrap="square" rtlCol="0">
            <a:spAutoFit/>
          </a:bodyPr>
          <a:lstStyle/>
          <a:p>
            <a:pPr algn="just"/>
            <a:r>
              <a:rPr lang="en-US" sz="1100" b="1" dirty="0">
                <a:ea typeface="Calibri" panose="020F0502020204030204" pitchFamily="34" charset="0"/>
                <a:cs typeface="Times New Roman" panose="02020603050405020304" pitchFamily="18" charset="0"/>
              </a:rPr>
              <a:t>Cas de figure 4</a:t>
            </a:r>
            <a:endParaRPr lang="en-US" sz="1100" b="1" dirty="0">
              <a:effectLst/>
              <a:ea typeface="Calibri" panose="020F0502020204030204" pitchFamily="34" charset="0"/>
              <a:cs typeface="Times New Roman" panose="02020603050405020304" pitchFamily="18" charset="0"/>
            </a:endParaRPr>
          </a:p>
          <a:p>
            <a:pPr algn="just"/>
            <a:endParaRPr lang="en-US" sz="1100" b="1" dirty="0">
              <a:ea typeface="Calibri" panose="020F0502020204030204" pitchFamily="34" charset="0"/>
              <a:cs typeface="Times New Roman" panose="02020603050405020304" pitchFamily="18" charset="0"/>
            </a:endParaRPr>
          </a:p>
          <a:p>
            <a:pPr algn="just"/>
            <a:r>
              <a:rPr lang="en-US" sz="1100" dirty="0">
                <a:ea typeface="Calibri" panose="020F0502020204030204" pitchFamily="34" charset="0"/>
                <a:cs typeface="Times New Roman" panose="02020603050405020304" pitchFamily="18" charset="0"/>
              </a:rPr>
              <a:t>Vous êtes un assistant social, travaillant pour le département des services sociaux du gouvernement. Vous avez reçu un e-mail d'une assistante sociale, Rana, qui travaille pour une ONG d'aide humanitaire. </a:t>
            </a:r>
          </a:p>
        </p:txBody>
      </p:sp>
      <p:sp>
        <p:nvSpPr>
          <p:cNvPr id="2" name="TextBox 1">
            <a:extLst>
              <a:ext uri="{FF2B5EF4-FFF2-40B4-BE49-F238E27FC236}">
                <a16:creationId xmlns:a16="http://schemas.microsoft.com/office/drawing/2014/main" id="{87F398F8-3503-541A-A955-0ADFACAD4258}"/>
              </a:ext>
            </a:extLst>
          </p:cNvPr>
          <p:cNvSpPr txBox="1"/>
          <p:nvPr/>
        </p:nvSpPr>
        <p:spPr>
          <a:xfrm>
            <a:off x="996285" y="1738972"/>
            <a:ext cx="5254044" cy="4184186"/>
          </a:xfrm>
          <a:prstGeom prst="rect">
            <a:avLst/>
          </a:prstGeom>
          <a:solidFill>
            <a:schemeClr val="accent2">
              <a:lumMod val="20000"/>
              <a:lumOff val="80000"/>
            </a:schemeClr>
          </a:solidFill>
        </p:spPr>
        <p:txBody>
          <a:bodyPr wrap="square" lIns="144000" tIns="144000" rIns="144000" bIns="144000" rtlCol="0">
            <a:spAutoFit/>
          </a:bodyPr>
          <a:lstStyle/>
          <a:p>
            <a:pPr algn="just"/>
            <a:r>
              <a:rPr lang="en-US" sz="1100" dirty="0">
                <a:ea typeface="Calibri" panose="020F0502020204030204" pitchFamily="34" charset="0"/>
                <a:cs typeface="Times New Roman" panose="02020603050405020304" pitchFamily="18" charset="0"/>
              </a:rPr>
              <a:t>De : rana@savethekids.org </a:t>
            </a:r>
          </a:p>
          <a:p>
            <a:pPr algn="just"/>
            <a:r>
              <a:rPr lang="en-US" sz="1100" dirty="0">
                <a:ea typeface="Calibri" panose="020F0502020204030204" pitchFamily="34" charset="0"/>
                <a:cs typeface="Times New Roman" panose="02020603050405020304" pitchFamily="18" charset="0"/>
              </a:rPr>
              <a:t>À : charbel@socialservices.org </a:t>
            </a:r>
          </a:p>
          <a:p>
            <a:pPr algn="just"/>
            <a:r>
              <a:rPr lang="en-US" sz="1100" dirty="0">
                <a:ea typeface="Calibri" panose="020F0502020204030204" pitchFamily="34" charset="0"/>
                <a:cs typeface="Times New Roman" panose="02020603050405020304" pitchFamily="18" charset="0"/>
              </a:rPr>
              <a:t>Sujet : Réf. Leb.237</a:t>
            </a:r>
          </a:p>
          <a:p>
            <a:pPr algn="just"/>
            <a:endParaRPr lang="en-US" sz="1100" dirty="0">
              <a:ea typeface="Calibri" panose="020F0502020204030204" pitchFamily="34" charset="0"/>
              <a:cs typeface="Times New Roman" panose="02020603050405020304" pitchFamily="18" charset="0"/>
            </a:endParaRPr>
          </a:p>
          <a:p>
            <a:pPr marL="174625" algn="just"/>
            <a:r>
              <a:rPr lang="en-US" sz="1100" dirty="0">
                <a:ea typeface="Calibri" panose="020F0502020204030204" pitchFamily="34" charset="0"/>
                <a:cs typeface="Times New Roman" panose="02020603050405020304" pitchFamily="18" charset="0"/>
              </a:rPr>
              <a:t>"J'ai reçu le cas d'une jeune fille de 12 ans et de sa petite sœur de 6 ans dans la zone où vous travaillez habituellement. </a:t>
            </a:r>
          </a:p>
          <a:p>
            <a:pPr marL="174625" algn="just"/>
            <a:endParaRPr lang="en-US" sz="1100" dirty="0">
              <a:ea typeface="Calibri" panose="020F0502020204030204" pitchFamily="34" charset="0"/>
              <a:cs typeface="Times New Roman" panose="02020603050405020304" pitchFamily="18" charset="0"/>
            </a:endParaRPr>
          </a:p>
          <a:p>
            <a:pPr marL="174625" algn="just"/>
            <a:r>
              <a:rPr lang="en-US" sz="1100" dirty="0">
                <a:ea typeface="Calibri" panose="020F0502020204030204" pitchFamily="34" charset="0"/>
                <a:cs typeface="Times New Roman" panose="02020603050405020304" pitchFamily="18" charset="0"/>
              </a:rPr>
              <a:t>Ils vivent avec une famille qui habitait auparavant dans le même complexe. Leurs parents ont été retrouvés. La famille m'a dit que les parents des filles sont en train de divorcer. La fille de 12 ans m'a parlé séparément aujourd'hui et m'a dit qu'elle n'avait pas eu de nouvelles de ses parents depuis deux semaines. La plus jeune fille semble être extrêmement perturbée. Selon la famille, elle souffre de troubles de l'audition et de la parole. </a:t>
            </a:r>
          </a:p>
          <a:p>
            <a:pPr marL="174625" algn="just"/>
            <a:endParaRPr lang="en-US" sz="1100" dirty="0">
              <a:ea typeface="Calibri" panose="020F0502020204030204" pitchFamily="34" charset="0"/>
              <a:cs typeface="Times New Roman" panose="02020603050405020304" pitchFamily="18" charset="0"/>
            </a:endParaRPr>
          </a:p>
          <a:p>
            <a:pPr marL="174625" algn="just"/>
            <a:r>
              <a:rPr lang="en-US" sz="1100" dirty="0">
                <a:ea typeface="Calibri" panose="020F0502020204030204" pitchFamily="34" charset="0"/>
                <a:cs typeface="Times New Roman" panose="02020603050405020304" pitchFamily="18" charset="0"/>
              </a:rPr>
              <a:t>La famille a deux enfants à elle, mais les enfants n'interagissent pas souvent avec eux. La fille la plus âgée a dit qu'elle voulait rentrer chez elle car elle avait envie de retourner chez ses parents. J'ai également appris aujourd'hui que leur frère de 14 ans vit dans un autre quartier de la ville avec des parents. </a:t>
            </a:r>
          </a:p>
          <a:p>
            <a:pPr marL="174625" algn="just"/>
            <a:endParaRPr lang="en-US" sz="1100" dirty="0">
              <a:ea typeface="Calibri" panose="020F0502020204030204" pitchFamily="34" charset="0"/>
              <a:cs typeface="Times New Roman" panose="02020603050405020304" pitchFamily="18" charset="0"/>
            </a:endParaRPr>
          </a:p>
          <a:p>
            <a:pPr marL="174625" algn="just"/>
            <a:r>
              <a:rPr lang="en-US" sz="1100" dirty="0">
                <a:ea typeface="Calibri" panose="020F0502020204030204" pitchFamily="34" charset="0"/>
                <a:cs typeface="Times New Roman" panose="02020603050405020304" pitchFamily="18" charset="0"/>
              </a:rPr>
              <a:t>Pensez-vous pouvoir assurer un suivi de votre côté ?</a:t>
            </a:r>
          </a:p>
          <a:p>
            <a:pPr marL="174625" algn="just"/>
            <a:endParaRPr lang="en-US" sz="1100" dirty="0">
              <a:ea typeface="Calibri" panose="020F0502020204030204" pitchFamily="34" charset="0"/>
              <a:cs typeface="Times New Roman" panose="02020603050405020304" pitchFamily="18" charset="0"/>
            </a:endParaRPr>
          </a:p>
          <a:p>
            <a:pPr marL="174625" algn="just"/>
            <a:r>
              <a:rPr lang="en-US" sz="1100" dirty="0">
                <a:ea typeface="Calibri" panose="020F0502020204030204" pitchFamily="34" charset="0"/>
                <a:cs typeface="Times New Roman" panose="02020603050405020304" pitchFamily="18" charset="0"/>
              </a:rPr>
              <a:t>N'hésitez pas à nous contacter si vous avez besoin de plus d'informations.</a:t>
            </a:r>
          </a:p>
          <a:p>
            <a:pPr marL="174625" algn="just"/>
            <a:r>
              <a:rPr lang="en-US" sz="1100" dirty="0">
                <a:ea typeface="Calibri" panose="020F0502020204030204" pitchFamily="34" charset="0"/>
                <a:cs typeface="Times New Roman" panose="02020603050405020304" pitchFamily="18" charset="0"/>
              </a:rPr>
              <a:t>Best, Rana"</a:t>
            </a:r>
          </a:p>
        </p:txBody>
      </p:sp>
      <p:sp>
        <p:nvSpPr>
          <p:cNvPr id="3" name="TextBox 2">
            <a:extLst>
              <a:ext uri="{FF2B5EF4-FFF2-40B4-BE49-F238E27FC236}">
                <a16:creationId xmlns:a16="http://schemas.microsoft.com/office/drawing/2014/main" id="{ED2766CD-846D-78D7-4E85-DEF84A135B64}"/>
              </a:ext>
            </a:extLst>
          </p:cNvPr>
          <p:cNvSpPr txBox="1"/>
          <p:nvPr/>
        </p:nvSpPr>
        <p:spPr>
          <a:xfrm>
            <a:off x="982985" y="6068581"/>
            <a:ext cx="5267344" cy="1107996"/>
          </a:xfrm>
          <a:prstGeom prst="rect">
            <a:avLst/>
          </a:prstGeom>
          <a:noFill/>
        </p:spPr>
        <p:txBody>
          <a:bodyPr wrap="square" rtlCol="0">
            <a:spAutoFit/>
          </a:bodyPr>
          <a:lstStyle/>
          <a:p>
            <a:pPr algn="just"/>
            <a:r>
              <a:rPr lang="en-US" sz="1100" b="1" dirty="0">
                <a:ea typeface="Calibri" panose="020F0502020204030204" pitchFamily="34" charset="0"/>
                <a:cs typeface="Times New Roman" panose="02020603050405020304" pitchFamily="18" charset="0"/>
              </a:rPr>
              <a:t>Cas de figure 5</a:t>
            </a:r>
            <a:endParaRPr lang="en-US" sz="1100" b="1" dirty="0">
              <a:effectLst/>
              <a:ea typeface="Calibri" panose="020F0502020204030204" pitchFamily="34" charset="0"/>
              <a:cs typeface="Times New Roman" panose="02020603050405020304" pitchFamily="18" charset="0"/>
            </a:endParaRPr>
          </a:p>
          <a:p>
            <a:pPr algn="just"/>
            <a:endParaRPr lang="en-US" sz="1100" dirty="0">
              <a:ea typeface="Calibri" panose="020F0502020204030204" pitchFamily="34" charset="0"/>
              <a:cs typeface="Times New Roman" panose="02020603050405020304" pitchFamily="18" charset="0"/>
            </a:endParaRPr>
          </a:p>
          <a:p>
            <a:pPr algn="just"/>
            <a:r>
              <a:rPr lang="en-US" sz="1100" dirty="0">
                <a:ea typeface="Calibri" panose="020F0502020204030204" pitchFamily="34" charset="0"/>
                <a:cs typeface="Times New Roman" panose="02020603050405020304" pitchFamily="18" charset="0"/>
              </a:rPr>
              <a:t>Vous êtes un travailleur social, appelé Hassan, et vous avez participé à une "évaluation de la cartographie des risques" et à une discussion de groupe avec un groupe d'adolescents. Après la discussion de groupe, un garçon de 16 ans a appelé le service d'assistance téléphonique de votre organisation et a laissé un message :  </a:t>
            </a:r>
          </a:p>
        </p:txBody>
      </p:sp>
      <p:sp>
        <p:nvSpPr>
          <p:cNvPr id="4" name="TextBox 3">
            <a:extLst>
              <a:ext uri="{FF2B5EF4-FFF2-40B4-BE49-F238E27FC236}">
                <a16:creationId xmlns:a16="http://schemas.microsoft.com/office/drawing/2014/main" id="{7165CC8C-49DA-D756-2C27-0ADB3145D07E}"/>
              </a:ext>
            </a:extLst>
          </p:cNvPr>
          <p:cNvSpPr txBox="1"/>
          <p:nvPr/>
        </p:nvSpPr>
        <p:spPr>
          <a:xfrm>
            <a:off x="996285" y="7263944"/>
            <a:ext cx="5254044" cy="1814306"/>
          </a:xfrm>
          <a:prstGeom prst="rect">
            <a:avLst/>
          </a:prstGeom>
          <a:solidFill>
            <a:schemeClr val="accent2">
              <a:lumMod val="20000"/>
              <a:lumOff val="80000"/>
            </a:schemeClr>
          </a:solidFill>
        </p:spPr>
        <p:txBody>
          <a:bodyPr wrap="square" lIns="144000" tIns="144000" rIns="144000" bIns="144000" rtlCol="0">
            <a:spAutoFit/>
          </a:bodyPr>
          <a:lstStyle/>
          <a:p>
            <a:pPr algn="just"/>
            <a:r>
              <a:rPr lang="en-US" sz="1100" dirty="0">
                <a:ea typeface="Calibri" panose="020F0502020204030204" pitchFamily="34" charset="0"/>
                <a:cs typeface="Times New Roman" panose="02020603050405020304" pitchFamily="18" charset="0"/>
              </a:rPr>
              <a:t>"Salut, je m'appelle Ahmad, on s'est rencontrés ce matin. Je ne sais pas si tu te souviens de moi ? </a:t>
            </a:r>
          </a:p>
          <a:p>
            <a:pPr algn="just"/>
            <a:endParaRPr lang="en-US" sz="1100" dirty="0">
              <a:ea typeface="Calibri" panose="020F0502020204030204" pitchFamily="34" charset="0"/>
              <a:cs typeface="Times New Roman" panose="02020603050405020304" pitchFamily="18" charset="0"/>
            </a:endParaRPr>
          </a:p>
          <a:p>
            <a:pPr algn="just"/>
            <a:r>
              <a:rPr lang="en-US" sz="1100" dirty="0">
                <a:ea typeface="Calibri" panose="020F0502020204030204" pitchFamily="34" charset="0"/>
                <a:cs typeface="Times New Roman" panose="02020603050405020304" pitchFamily="18" charset="0"/>
              </a:rPr>
              <a:t>Je veux vous demander votre aide. Je ne vais pas à l'école. Je vis dans le camp avec un groupe d'autres garçons. Je travaille comme "porteur", j'aide à décharger les camions en ville. Je ne sais pas où se trouve la plupart de ma famille, y compris mes parents. </a:t>
            </a:r>
          </a:p>
          <a:p>
            <a:pPr algn="just"/>
            <a:endParaRPr lang="en-US" sz="1100" dirty="0">
              <a:ea typeface="Calibri" panose="020F0502020204030204" pitchFamily="34" charset="0"/>
              <a:cs typeface="Times New Roman" panose="02020603050405020304" pitchFamily="18" charset="0"/>
            </a:endParaRPr>
          </a:p>
          <a:p>
            <a:pPr algn="just"/>
            <a:r>
              <a:rPr lang="en-US" sz="1100" dirty="0">
                <a:ea typeface="Calibri" panose="020F0502020204030204" pitchFamily="34" charset="0"/>
                <a:cs typeface="Times New Roman" panose="02020603050405020304" pitchFamily="18" charset="0"/>
              </a:rPr>
              <a:t>Je vivais avec un de mes oncles, mais après qu'une dispute ait éclaté entre lui et ma famille, je suis parti et depuis, je vis avec les autres garçons. Je ne me sens pas bien et je veux savoir où est ma famille". </a:t>
            </a:r>
          </a:p>
        </p:txBody>
      </p:sp>
      <p:sp>
        <p:nvSpPr>
          <p:cNvPr id="6" name="Hexagon 5">
            <a:extLst>
              <a:ext uri="{FF2B5EF4-FFF2-40B4-BE49-F238E27FC236}">
                <a16:creationId xmlns:a16="http://schemas.microsoft.com/office/drawing/2014/main" id="{E39A7FF6-6196-B1BA-2D55-D6F0B3DA93C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5E54E0D2-AE2D-C676-CEB7-A8B2E869806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3E81B3FF-7660-8F3F-4623-C74F6CBAC01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8BB89B7-10EC-3443-2FCD-6C4461781AC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A76FD05C-D1E1-DCFC-BC94-441A65B0839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9EAEB331-CA19-D249-8143-24BDFA07183C}"/>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61439371-A561-4DB3-2405-AFB864C9448E}"/>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B9FD2A69-F553-1386-B73C-55F89412C35F}"/>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07D1A033-31A1-EF0A-F94D-E227B1AC45FC}"/>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54533B5-BC93-C6FC-3B20-B722AD3BFA8C}"/>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48DC18A-7795-C94F-E52E-7DD137B8E52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AFE65FB6-AF0C-9D4F-0B5F-E1CA70674983}"/>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6965ECF-69AE-1B83-6287-973E369E051F}"/>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6FE6009C-543C-B4AC-5EA1-7ABA494E5D97}"/>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B81424C9-47BF-B02F-7B17-C42A2369338B}"/>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51312CD6-77B1-A697-1EFF-2C604A52EF1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6C141086-8C81-284D-B062-FFDAB71D8B8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1CD3ED71-927F-13C7-6D4F-BBD162BA1BE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567714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0BE5AB31-4474-C708-7883-229185E59B32}"/>
              </a:ext>
            </a:extLst>
          </p:cNvPr>
          <p:cNvSpPr txBox="1"/>
          <p:nvPr/>
        </p:nvSpPr>
        <p:spPr>
          <a:xfrm>
            <a:off x="982985" y="727360"/>
            <a:ext cx="5267344" cy="600164"/>
          </a:xfrm>
          <a:prstGeom prst="rect">
            <a:avLst/>
          </a:prstGeom>
          <a:noFill/>
        </p:spPr>
        <p:txBody>
          <a:bodyPr wrap="square"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Identifie et évalue les besoins de l'enfant, y compris ceux spécifiques à la séparation familiale, pour ton scénario. Réponds aux questions suivantes en te basant sur ton scénario présenté dans les pages précédentes.</a:t>
            </a:r>
          </a:p>
        </p:txBody>
      </p:sp>
      <p:sp>
        <p:nvSpPr>
          <p:cNvPr id="3" name="Rectangle 2">
            <a:extLst>
              <a:ext uri="{FF2B5EF4-FFF2-40B4-BE49-F238E27FC236}">
                <a16:creationId xmlns:a16="http://schemas.microsoft.com/office/drawing/2014/main" id="{F4C166C7-F3EF-30D8-6396-3F993D984564}"/>
              </a:ext>
            </a:extLst>
          </p:cNvPr>
          <p:cNvSpPr/>
          <p:nvPr/>
        </p:nvSpPr>
        <p:spPr>
          <a:xfrm>
            <a:off x="2481943" y="1569890"/>
            <a:ext cx="3768385" cy="16129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a:extLst>
              <a:ext uri="{FF2B5EF4-FFF2-40B4-BE49-F238E27FC236}">
                <a16:creationId xmlns:a16="http://schemas.microsoft.com/office/drawing/2014/main" id="{A053D3BC-0AD3-B0A9-B661-BDAE3A0CAF72}"/>
              </a:ext>
            </a:extLst>
          </p:cNvPr>
          <p:cNvSpPr txBox="1"/>
          <p:nvPr/>
        </p:nvSpPr>
        <p:spPr>
          <a:xfrm>
            <a:off x="982985" y="1564522"/>
            <a:ext cx="1359419" cy="769441"/>
          </a:xfrm>
          <a:prstGeom prst="rect">
            <a:avLst/>
          </a:prstGeom>
          <a:noFill/>
          <a:ln>
            <a:noFill/>
          </a:ln>
        </p:spPr>
        <p:txBody>
          <a:bodyPr wrap="square" rtlCol="0">
            <a:spAutoFit/>
          </a:bodyPr>
          <a:lstStyle/>
          <a:p>
            <a:r>
              <a:rPr lang="en-US" sz="1100" dirty="0"/>
              <a:t>Décrivez brièvement le processus que vous allez suivre pour mener votre évaluation. </a:t>
            </a:r>
          </a:p>
        </p:txBody>
      </p:sp>
      <p:sp>
        <p:nvSpPr>
          <p:cNvPr id="4" name="Rectangle 3">
            <a:extLst>
              <a:ext uri="{FF2B5EF4-FFF2-40B4-BE49-F238E27FC236}">
                <a16:creationId xmlns:a16="http://schemas.microsoft.com/office/drawing/2014/main" id="{92DF2B20-B37B-A4A8-31C2-7ECD4DE408A4}"/>
              </a:ext>
            </a:extLst>
          </p:cNvPr>
          <p:cNvSpPr/>
          <p:nvPr/>
        </p:nvSpPr>
        <p:spPr>
          <a:xfrm>
            <a:off x="2481943" y="3499744"/>
            <a:ext cx="3768385" cy="16129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8" name="TextBox 7">
            <a:extLst>
              <a:ext uri="{FF2B5EF4-FFF2-40B4-BE49-F238E27FC236}">
                <a16:creationId xmlns:a16="http://schemas.microsoft.com/office/drawing/2014/main" id="{F13DC65D-01D1-0D62-E51A-FF9A4908F6C6}"/>
              </a:ext>
            </a:extLst>
          </p:cNvPr>
          <p:cNvSpPr txBox="1"/>
          <p:nvPr/>
        </p:nvSpPr>
        <p:spPr>
          <a:xfrm>
            <a:off x="982986" y="3499744"/>
            <a:ext cx="1359418" cy="1107996"/>
          </a:xfrm>
          <a:prstGeom prst="rect">
            <a:avLst/>
          </a:prstGeom>
          <a:noFill/>
          <a:ln>
            <a:noFill/>
          </a:ln>
        </p:spPr>
        <p:txBody>
          <a:bodyPr wrap="square" rtlCol="0">
            <a:spAutoFit/>
          </a:bodyPr>
          <a:lstStyle/>
          <a:p>
            <a:r>
              <a:rPr lang="en-US" sz="1100" dirty="0"/>
              <a:t>Quels sont les préoccupations et les risques en matière de protection de l'enfance auxquels l'enfant est confronté ? Quels sont les facteurs de protection possibles ? </a:t>
            </a:r>
          </a:p>
        </p:txBody>
      </p:sp>
      <p:sp>
        <p:nvSpPr>
          <p:cNvPr id="5" name="Rectangle 4">
            <a:extLst>
              <a:ext uri="{FF2B5EF4-FFF2-40B4-BE49-F238E27FC236}">
                <a16:creationId xmlns:a16="http://schemas.microsoft.com/office/drawing/2014/main" id="{EF6AA15E-2A42-6EBE-3948-95B6F6D4E332}"/>
              </a:ext>
            </a:extLst>
          </p:cNvPr>
          <p:cNvSpPr/>
          <p:nvPr/>
        </p:nvSpPr>
        <p:spPr>
          <a:xfrm>
            <a:off x="2481943" y="5429598"/>
            <a:ext cx="3768385" cy="16129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9" name="TextBox 8">
            <a:extLst>
              <a:ext uri="{FF2B5EF4-FFF2-40B4-BE49-F238E27FC236}">
                <a16:creationId xmlns:a16="http://schemas.microsoft.com/office/drawing/2014/main" id="{F0562804-3C16-415B-1BAB-29C9CF2DD1A9}"/>
              </a:ext>
            </a:extLst>
          </p:cNvPr>
          <p:cNvSpPr txBox="1"/>
          <p:nvPr/>
        </p:nvSpPr>
        <p:spPr>
          <a:xfrm>
            <a:off x="982987" y="5429598"/>
            <a:ext cx="1359418" cy="600164"/>
          </a:xfrm>
          <a:prstGeom prst="rect">
            <a:avLst/>
          </a:prstGeom>
          <a:noFill/>
          <a:ln>
            <a:noFill/>
          </a:ln>
        </p:spPr>
        <p:txBody>
          <a:bodyPr wrap="square" rtlCol="0">
            <a:spAutoFit/>
          </a:bodyPr>
          <a:lstStyle/>
          <a:p>
            <a:r>
              <a:rPr lang="en-US" sz="1100" dirty="0"/>
              <a:t>De quelles informations supplémentaires avez-vous besoin ? </a:t>
            </a:r>
          </a:p>
        </p:txBody>
      </p:sp>
      <p:sp>
        <p:nvSpPr>
          <p:cNvPr id="6" name="Rectangle 5">
            <a:extLst>
              <a:ext uri="{FF2B5EF4-FFF2-40B4-BE49-F238E27FC236}">
                <a16:creationId xmlns:a16="http://schemas.microsoft.com/office/drawing/2014/main" id="{11CEC932-F829-5AD8-E58C-0B3F9EB3A01A}"/>
              </a:ext>
            </a:extLst>
          </p:cNvPr>
          <p:cNvSpPr/>
          <p:nvPr/>
        </p:nvSpPr>
        <p:spPr>
          <a:xfrm>
            <a:off x="2481943" y="7359452"/>
            <a:ext cx="3768385" cy="16129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0" name="TextBox 9">
            <a:extLst>
              <a:ext uri="{FF2B5EF4-FFF2-40B4-BE49-F238E27FC236}">
                <a16:creationId xmlns:a16="http://schemas.microsoft.com/office/drawing/2014/main" id="{DACD163E-0D50-15CE-5F47-24B1C64192A2}"/>
              </a:ext>
            </a:extLst>
          </p:cNvPr>
          <p:cNvSpPr txBox="1"/>
          <p:nvPr/>
        </p:nvSpPr>
        <p:spPr>
          <a:xfrm>
            <a:off x="982986" y="7359452"/>
            <a:ext cx="1359418" cy="1446550"/>
          </a:xfrm>
          <a:prstGeom prst="rect">
            <a:avLst/>
          </a:prstGeom>
          <a:noFill/>
          <a:ln>
            <a:noFill/>
          </a:ln>
        </p:spPr>
        <p:txBody>
          <a:bodyPr wrap="square" rtlCol="0">
            <a:spAutoFit/>
          </a:bodyPr>
          <a:lstStyle/>
          <a:p>
            <a:r>
              <a:rPr lang="en-US" sz="1100" dirty="0"/>
              <a:t>Décrivez les options possibles et les informations supplémentaires dont vous auriez besoin pour déterminer quelle formule de soins est dans son intérêt.</a:t>
            </a:r>
          </a:p>
        </p:txBody>
      </p:sp>
      <p:sp>
        <p:nvSpPr>
          <p:cNvPr id="16" name="Hexagon 15">
            <a:extLst>
              <a:ext uri="{FF2B5EF4-FFF2-40B4-BE49-F238E27FC236}">
                <a16:creationId xmlns:a16="http://schemas.microsoft.com/office/drawing/2014/main" id="{4CB4D955-822A-3AEA-87E7-2764FC94A28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67ED287-1B1D-2FFE-FBD4-3EA374937E2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FF69D4F1-353D-4C15-955D-58F18D423B1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C8C2E8CE-61DC-D20B-6B29-8AB18DC72F8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14FB96D1-6C64-8922-0E47-503071D4F16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40E21677-9E30-F3E6-6E59-4D433F4780B3}"/>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355F8DEB-4599-B8E6-3605-69AA244CB4C9}"/>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Hexagon 38">
            <a:extLst>
              <a:ext uri="{FF2B5EF4-FFF2-40B4-BE49-F238E27FC236}">
                <a16:creationId xmlns:a16="http://schemas.microsoft.com/office/drawing/2014/main" id="{9A672358-4253-366B-4697-75E619F301B0}"/>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Hexagon 39">
            <a:extLst>
              <a:ext uri="{FF2B5EF4-FFF2-40B4-BE49-F238E27FC236}">
                <a16:creationId xmlns:a16="http://schemas.microsoft.com/office/drawing/2014/main" id="{1FA6BB1D-AFB6-BA38-37B9-C4165869FFFB}"/>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5B9C2D5C-072A-358C-0B86-35F164321364}"/>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FF482DB3-9C25-CD8A-DD8E-96CA90275E6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Hexagon 42">
            <a:extLst>
              <a:ext uri="{FF2B5EF4-FFF2-40B4-BE49-F238E27FC236}">
                <a16:creationId xmlns:a16="http://schemas.microsoft.com/office/drawing/2014/main" id="{B57E0F9B-0CAE-AEF0-ECB0-773695FF36EF}"/>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Hexagon 43">
            <a:extLst>
              <a:ext uri="{FF2B5EF4-FFF2-40B4-BE49-F238E27FC236}">
                <a16:creationId xmlns:a16="http://schemas.microsoft.com/office/drawing/2014/main" id="{247D269C-0FEB-41CC-E0FB-153FF34449F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Hexagon 44">
            <a:extLst>
              <a:ext uri="{FF2B5EF4-FFF2-40B4-BE49-F238E27FC236}">
                <a16:creationId xmlns:a16="http://schemas.microsoft.com/office/drawing/2014/main" id="{BEE058BD-8CAC-DEB5-7417-B1654E81360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Hexagon 45">
            <a:extLst>
              <a:ext uri="{FF2B5EF4-FFF2-40B4-BE49-F238E27FC236}">
                <a16:creationId xmlns:a16="http://schemas.microsoft.com/office/drawing/2014/main" id="{C45521C3-D14C-3D4D-0711-BDE95FEF59B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Hexagon 46">
            <a:extLst>
              <a:ext uri="{FF2B5EF4-FFF2-40B4-BE49-F238E27FC236}">
                <a16:creationId xmlns:a16="http://schemas.microsoft.com/office/drawing/2014/main" id="{EE2A2209-EB8E-F88A-CBE5-0587F4AC5065}"/>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Hexagon 47">
            <a:extLst>
              <a:ext uri="{FF2B5EF4-FFF2-40B4-BE49-F238E27FC236}">
                <a16:creationId xmlns:a16="http://schemas.microsoft.com/office/drawing/2014/main" id="{85D495F9-D58A-387D-31DD-317D904AA94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Hexagon 48">
            <a:extLst>
              <a:ext uri="{FF2B5EF4-FFF2-40B4-BE49-F238E27FC236}">
                <a16:creationId xmlns:a16="http://schemas.microsoft.com/office/drawing/2014/main" id="{F4AB6455-B9A9-F086-DA67-B96F8021E5F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022634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67343" cy="461665"/>
          </a:xfrm>
          <a:prstGeom prst="rect">
            <a:avLst/>
          </a:prstGeom>
          <a:noFill/>
        </p:spPr>
        <p:txBody>
          <a:bodyPr wrap="square" rtlCol="0">
            <a:spAutoFit/>
          </a:bodyPr>
          <a:lstStyle/>
          <a:p>
            <a:r>
              <a:rPr lang="en-US" sz="1200" b="1" spc="300" dirty="0">
                <a:solidFill>
                  <a:schemeClr val="tx1"/>
                </a:solidFill>
              </a:rPr>
              <a:t>LISTE DE CONTRÔLE ÉVALUATION DE LA GESTION DES CAS (EXEMPLE)</a:t>
            </a:r>
          </a:p>
        </p:txBody>
      </p:sp>
      <p:sp>
        <p:nvSpPr>
          <p:cNvPr id="4" name="TextBox 3">
            <a:extLst>
              <a:ext uri="{FF2B5EF4-FFF2-40B4-BE49-F238E27FC236}">
                <a16:creationId xmlns:a16="http://schemas.microsoft.com/office/drawing/2014/main" id="{DB0FBA44-691A-1C40-699A-33089E72E872}"/>
              </a:ext>
            </a:extLst>
          </p:cNvPr>
          <p:cNvSpPr txBox="1"/>
          <p:nvPr/>
        </p:nvSpPr>
        <p:spPr>
          <a:xfrm>
            <a:off x="982984" y="3977603"/>
            <a:ext cx="5875016" cy="5273238"/>
          </a:xfrm>
          <a:prstGeom prst="rect">
            <a:avLst/>
          </a:prstGeom>
          <a:noFill/>
        </p:spPr>
        <p:txBody>
          <a:bodyPr wrap="square">
            <a:spAutoFit/>
          </a:bodyPr>
          <a:lstStyle/>
          <a:p>
            <a:pPr>
              <a:spcAft>
                <a:spcPts val="400"/>
              </a:spcAft>
            </a:pPr>
            <a:r>
              <a:rPr lang="en-US" sz="1100" b="1" dirty="0">
                <a:effectLst/>
                <a:ea typeface="Verdana" panose="020B0604030504040204" pitchFamily="34" charset="0"/>
                <a:cs typeface="Calibri" panose="020F0502020204030204" pitchFamily="34" charset="0"/>
              </a:rPr>
              <a:t>Une attention particulière doit être accordée à la sécurité et à la protection de l'enfant et à la prise en charge alternative des ENAS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L'enfant est-il actuellement en sécurité et protégé ? Risque d'abus, de négligence, de violence ou d'exploitation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L'enfant a-t-il besoin d'une prise en charge ? Est-ce urgent/prioritaire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Le mode de garde actuel est-il dans l'intérêt supérieur de l'enfant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L'enfant risque-t-il de subir un préjudice dans le cadre de la prise en charge actuelle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L'enfant est-il bien pris en charge ? Est-il traité de la même manière que les autres enfants du foyer ? Quelles sont les activités quotidiennes de l'enfant ? L'arrangement de prise en charge est-il viable jusqu'à ce que l'enfant puisse être réunifié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Quel est le point de vue de l'enfant sur son mode de garde ?</a:t>
            </a:r>
            <a:endParaRPr lang="en-US" sz="1100" dirty="0">
              <a:effectLst/>
              <a:ea typeface="Times New Roman" panose="02020603050405020304" pitchFamily="18" charset="0"/>
            </a:endParaRPr>
          </a:p>
          <a:p>
            <a:r>
              <a:rPr lang="en-US" sz="1100" dirty="0">
                <a:effectLst/>
                <a:ea typeface="Verdana" panose="020B0604030504040204" pitchFamily="34" charset="0"/>
                <a:cs typeface="Calibri" panose="020F0502020204030204" pitchFamily="34" charset="0"/>
              </a:rPr>
              <a:t> </a:t>
            </a:r>
            <a:endParaRPr lang="en-US" sz="1100" dirty="0">
              <a:effectLst/>
              <a:ea typeface="Times New Roman" panose="02020603050405020304" pitchFamily="18" charset="0"/>
            </a:endParaRPr>
          </a:p>
          <a:p>
            <a:pPr>
              <a:spcAft>
                <a:spcPts val="400"/>
              </a:spcAft>
            </a:pPr>
            <a:r>
              <a:rPr lang="en-US" sz="1100" b="1" dirty="0">
                <a:effectLst/>
                <a:ea typeface="Verdana" panose="020B0604030504040204" pitchFamily="34" charset="0"/>
                <a:cs typeface="Calibri" panose="020F0502020204030204" pitchFamily="34" charset="0"/>
              </a:rPr>
              <a:t>Les autres facteurs à prendre en compte pour </a:t>
            </a:r>
            <a:r>
              <a:rPr lang="en-US" sz="1100" b="1" dirty="0" err="1">
                <a:effectLst/>
                <a:ea typeface="Verdana" panose="020B0604030504040204" pitchFamily="34" charset="0"/>
                <a:cs typeface="Calibri" panose="020F0502020204030204" pitchFamily="34" charset="0"/>
              </a:rPr>
              <a:t>l'ENAS</a:t>
            </a:r>
            <a:r>
              <a:rPr lang="en-US" sz="1100" b="1" dirty="0">
                <a:effectLst/>
                <a:ea typeface="Verdana" panose="020B0604030504040204" pitchFamily="34" charset="0"/>
                <a:cs typeface="Calibri" panose="020F0502020204030204" pitchFamily="34" charset="0"/>
              </a:rPr>
              <a:t> sont les suivants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Quelles sont les raisons de la séparation ? Comment cela s'est-il produit/comment cela a-t-il affecté l'enfant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Quelle était la qualité de la relation avant la séparation ? Quelles étaient les conditions de vie de l'enfant avant la séparation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Y a-t-il eu des problèmes d'abus, de négligence, de violence ou d'exploitation dans le passé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L'enfant sait-il où se trouvent ses parents/responsables d'enfants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L'enfant est-il en contact (régulier) avec sa famille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Si non : quelles sont les raisons et l'enfant souhaite-t-il rétablir le contact avec ses parents conformément à son intérêt supérieur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Si oui : à quelle fréquence et quelle est la qualité actuelle des contacts/relations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L'enfant a-t-il besoin et souhaite-t-il une recherche ? Avec quel(s) membre(s) de la famille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Quels sont les risques auxquels l'enfant est confronté en raison de la séparation et comment ces risques sont-ils liés aux autres questions/risques affectant la protection de l'enfant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Comment l'enfant vit-il la séparation avec sa famille, est-il affecté émotionnellement par la séparation ? A-t-il besoin de PSS ? </a:t>
            </a:r>
            <a:endParaRPr lang="en-US" sz="1100" dirty="0">
              <a:effectLst/>
              <a:ea typeface="Times New Roman" panose="02020603050405020304" pitchFamily="18" charset="0"/>
            </a:endParaRPr>
          </a:p>
          <a:p>
            <a:pPr marL="444500" lvl="0" indent="-342900">
              <a:buFont typeface="Wingdings" panose="05000000000000000000" pitchFamily="2" charset="2"/>
              <a:buChar char=""/>
              <a:tabLst>
                <a:tab pos="228600" algn="l"/>
              </a:tabLst>
            </a:pPr>
            <a:r>
              <a:rPr lang="en-US" sz="1100" dirty="0">
                <a:effectLst/>
                <a:ea typeface="Verdana" panose="020B0604030504040204" pitchFamily="34" charset="0"/>
                <a:cs typeface="Calibri" panose="020F0502020204030204" pitchFamily="34" charset="0"/>
              </a:rPr>
              <a:t>L'enfant a-t-il d'autres besoins particuliers concernant son </a:t>
            </a:r>
            <a:r>
              <a:rPr lang="en-US" sz="1100" dirty="0" err="1">
                <a:effectLst/>
                <a:ea typeface="Verdana" panose="020B0604030504040204" pitchFamily="34" charset="0"/>
                <a:cs typeface="Calibri" panose="020F0502020204030204" pitchFamily="34" charset="0"/>
              </a:rPr>
              <a:t>statut</a:t>
            </a:r>
            <a:r>
              <a:rPr lang="en-US" sz="1100" dirty="0">
                <a:effectLst/>
                <a:ea typeface="Verdana" panose="020B0604030504040204" pitchFamily="34" charset="0"/>
                <a:cs typeface="Calibri" panose="020F0502020204030204" pitchFamily="34" charset="0"/>
              </a:rPr>
              <a:t> </a:t>
            </a:r>
            <a:r>
              <a:rPr lang="en-US" sz="1100" dirty="0" err="1">
                <a:effectLst/>
                <a:ea typeface="Verdana" panose="020B0604030504040204" pitchFamily="34" charset="0"/>
                <a:cs typeface="Calibri" panose="020F0502020204030204" pitchFamily="34" charset="0"/>
              </a:rPr>
              <a:t>d'ENAS</a:t>
            </a:r>
            <a:r>
              <a:rPr lang="en-US" sz="1100" dirty="0">
                <a:effectLst/>
                <a:ea typeface="Verdana" panose="020B0604030504040204" pitchFamily="34" charset="0"/>
                <a:cs typeface="Calibri" panose="020F0502020204030204" pitchFamily="34" charset="0"/>
              </a:rPr>
              <a:t>, tels que l'orientation vers des services juridiques ou une formation aux compétences de vie ? </a:t>
            </a:r>
            <a:endParaRPr lang="en-US" sz="1100" dirty="0">
              <a:effectLst/>
              <a:ea typeface="Times New Roman" panose="02020603050405020304" pitchFamily="18" charset="0"/>
            </a:endParaRPr>
          </a:p>
        </p:txBody>
      </p:sp>
      <p:sp>
        <p:nvSpPr>
          <p:cNvPr id="6" name="TextBox 5">
            <a:extLst>
              <a:ext uri="{FF2B5EF4-FFF2-40B4-BE49-F238E27FC236}">
                <a16:creationId xmlns:a16="http://schemas.microsoft.com/office/drawing/2014/main" id="{5A2492A8-43B4-09EE-33DE-90AAC50EFE13}"/>
              </a:ext>
            </a:extLst>
          </p:cNvPr>
          <p:cNvSpPr txBox="1"/>
          <p:nvPr/>
        </p:nvSpPr>
        <p:spPr>
          <a:xfrm>
            <a:off x="982985" y="1322165"/>
            <a:ext cx="5267344" cy="2495903"/>
          </a:xfrm>
          <a:prstGeom prst="rect">
            <a:avLst/>
          </a:prstGeom>
          <a:solidFill>
            <a:schemeClr val="accent2">
              <a:lumMod val="20000"/>
              <a:lumOff val="80000"/>
            </a:schemeClr>
          </a:solidFill>
        </p:spPr>
        <p:txBody>
          <a:bodyPr wrap="square" lIns="144000" tIns="144000" rIns="144000" bIns="144000" rtlCol="0">
            <a:spAutoFit/>
          </a:bodyPr>
          <a:lstStyle/>
          <a:p>
            <a:pPr algn="just">
              <a:spcAft>
                <a:spcPts val="400"/>
              </a:spcAft>
            </a:pPr>
            <a:r>
              <a:rPr lang="en-GB" sz="1100" b="1" dirty="0">
                <a:effectLst/>
                <a:ea typeface="Calibri" panose="020F0502020204030204" pitchFamily="34" charset="0"/>
                <a:cs typeface="Calibri" panose="020F0502020204030204" pitchFamily="34" charset="0"/>
              </a:rPr>
              <a:t>Facteurs essentiels à prendre en compte lors de l'évaluation : </a:t>
            </a:r>
            <a:endParaRPr lang="en-US" sz="1100" dirty="0">
              <a:effectLst/>
              <a:ea typeface="Times New Roman" panose="02020603050405020304" pitchFamily="18" charset="0"/>
            </a:endParaRPr>
          </a:p>
          <a:p>
            <a:pPr marL="444500" lvl="0" indent="-342900" algn="just">
              <a:lnSpc>
                <a:spcPct val="107000"/>
              </a:lnSpc>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l'âge et le niveau de maturité et de compréhension de l'enfant ; </a:t>
            </a:r>
            <a:endParaRPr lang="en-US"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le sexe de l'enfant et/ou l'identité de genre de l'enfant ; </a:t>
            </a:r>
            <a:endParaRPr lang="en-US"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l'orientation sexuelle de l'enfant ; </a:t>
            </a:r>
            <a:endParaRPr lang="en-US"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la santé physique et mentale de l'enfant ;</a:t>
            </a:r>
            <a:endParaRPr lang="en-US"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les handicaps de l'enfant ; </a:t>
            </a:r>
            <a:endParaRPr lang="en-US"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le contexte socioculturel et religieux, l'appartenance à une ethnie ou à un groupe minoritaire ; </a:t>
            </a:r>
            <a:endParaRPr lang="en-US"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l'accès aux services ;</a:t>
            </a:r>
            <a:endParaRPr lang="en-US"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l'organisation actuelle des soins ; </a:t>
            </a:r>
            <a:endParaRPr lang="en-US" sz="1100" dirty="0">
              <a:effectLst/>
              <a:ea typeface="Calibri" panose="020F0502020204030204" pitchFamily="34" charset="0"/>
              <a:cs typeface="Wingdings" panose="05000000000000000000" pitchFamily="2" charset="2"/>
            </a:endParaRPr>
          </a:p>
          <a:p>
            <a:pPr marL="444500" lvl="0" indent="-342900" algn="just">
              <a:lnSpc>
                <a:spcPct val="107000"/>
              </a:lnSpc>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les besoins en matière de recherche des familles visant le regroupement familial ou le rétablissement des contacts familiaux ;</a:t>
            </a:r>
            <a:endParaRPr lang="en-US" sz="1100" dirty="0">
              <a:effectLst/>
              <a:ea typeface="Calibri" panose="020F0502020204030204" pitchFamily="34" charset="0"/>
              <a:cs typeface="Wingdings" panose="05000000000000000000" pitchFamily="2" charset="2"/>
            </a:endParaRPr>
          </a:p>
          <a:p>
            <a:pPr marL="444500" lvl="0" indent="-342900" algn="just">
              <a:lnSpc>
                <a:spcPct val="107000"/>
              </a:lnSpc>
              <a:spcAft>
                <a:spcPts val="800"/>
              </a:spcAft>
              <a:buFont typeface="Wingdings" panose="05000000000000000000" pitchFamily="2" charset="2"/>
              <a:buChar char=""/>
            </a:pPr>
            <a:r>
              <a:rPr lang="en-GB" sz="1100" dirty="0">
                <a:effectLst/>
                <a:ea typeface="Calibri" panose="020F0502020204030204" pitchFamily="34" charset="0"/>
                <a:cs typeface="Calibri" panose="020F0502020204030204" pitchFamily="34" charset="0"/>
              </a:rPr>
              <a:t>l'intérêt supérieur de l'enfant. </a:t>
            </a:r>
            <a:endParaRPr lang="en-US" sz="1100" dirty="0">
              <a:effectLst/>
              <a:ea typeface="Calibri" panose="020F0502020204030204" pitchFamily="34" charset="0"/>
              <a:cs typeface="Wingdings" panose="05000000000000000000" pitchFamily="2" charset="2"/>
            </a:endParaRPr>
          </a:p>
        </p:txBody>
      </p:sp>
      <p:sp>
        <p:nvSpPr>
          <p:cNvPr id="7" name="Hexagon 6">
            <a:extLst>
              <a:ext uri="{FF2B5EF4-FFF2-40B4-BE49-F238E27FC236}">
                <a16:creationId xmlns:a16="http://schemas.microsoft.com/office/drawing/2014/main" id="{1B7AC2FF-787C-F462-E4A5-AE052928467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78C5E757-57C7-F2FA-E059-50F31B3E858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75F97819-AE84-0872-15DE-96E44E9F0D0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CADE7AC7-BF21-C93B-3AF4-65C3DAD9EECD}"/>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985F27F3-8E04-04AE-2B62-1BB0BC82474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902EF44-D67D-8DB2-E7C0-4E660DD5AF1E}"/>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2A3BCA01-5991-D0AA-E80A-3A5994E07D13}"/>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E66C2B28-F43B-B8F4-94AB-9EA4BD09B8AA}"/>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FE6E94A-D1F6-FF80-025C-2D65EC5C9368}"/>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7E971C08-3EAC-096C-1876-67DC7F894C2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4386776-C983-C76D-1ECB-E1BC0B4571D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DE706B0-098F-F1B9-0314-75AE8C2299EF}"/>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1978CDF6-A05C-729F-C5E4-5C79C34D2EA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654B9FB-7B00-B3C5-4D2E-1201EBBA045B}"/>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16586AB2-E277-FEB5-38B8-0C9A66213F1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67752E25-2841-78B9-171A-DF88CDCD267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F4E85775-C1FF-1711-B816-22BC11DBDD2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8D7A3395-B995-34B4-7922-B022924C0D2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009422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322576"/>
            <a:ext cx="4637303" cy="2628243"/>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La situation des enfants à risque, y compris des enfants non accompagnés et séparés, est unique et doit être évaluée au cas par cas. </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a:lnSpc>
                <a:spcPct val="107000"/>
              </a:lnSpc>
              <a:buClr>
                <a:srgbClr val="000000"/>
              </a:buClr>
              <a:buSzPts val="2400"/>
            </a:pPr>
            <a:r>
              <a:rPr lang="en-US" sz="1100" b="0" i="0" u="none" strike="noStrike" cap="none" dirty="0" err="1">
                <a:solidFill>
                  <a:srgbClr val="000000"/>
                </a:solidFill>
                <a:latin typeface="+mn-lt"/>
                <a:ea typeface="Helvetica Neue"/>
                <a:cs typeface="Helvetica Neue"/>
                <a:sym typeface="Helvetica Neue"/>
              </a:rPr>
              <a:t>Certains</a:t>
            </a:r>
            <a:r>
              <a:rPr lang="en-US" sz="1100" b="0" i="0" u="none" strike="noStrike" cap="none" dirty="0">
                <a:solidFill>
                  <a:srgbClr val="000000"/>
                </a:solidFill>
                <a:latin typeface="+mn-lt"/>
                <a:ea typeface="Helvetica Neue"/>
                <a:cs typeface="Helvetica Neue"/>
                <a:sym typeface="Helvetica Neue"/>
              </a:rPr>
              <a:t> ENAS peuvent être plus vulnérables que d'autres, et les risques auxquels les enfants sont confrontés peuvent être rendus plus graves par la séparation de la famille. </a:t>
            </a:r>
            <a:endParaRPr lang="en-US" sz="1100" dirty="0">
              <a:latin typeface="+mn-lt"/>
            </a:endParaRP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décisions relatives à la prise en charge alternative doivent être fondées sur une évaluation complète de chaque enfant afin de déterminer quelle formule de prise en charge est dans son meilleur intérêt.</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Lorsque les ENAS bénéficient d'une prise en charge alternative existante, l'évaluation doit déterminer si celle-ci est sûre, adaptée et durable en utilisant un outil standard.</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49668"/>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269303"/>
            <a:ext cx="5254042" cy="4691817"/>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939706"/>
            <a:ext cx="4637302" cy="276999"/>
          </a:xfrm>
          <a:prstGeom prst="rect">
            <a:avLst/>
          </a:prstGeom>
          <a:noFill/>
        </p:spPr>
        <p:txBody>
          <a:bodyPr wrap="square" rtlCol="0">
            <a:spAutoFit/>
          </a:bodyPr>
          <a:lstStyle/>
          <a:p>
            <a:r>
              <a:rPr lang="en-CA" sz="1200" b="1" spc="300" dirty="0">
                <a:solidFill>
                  <a:schemeClr val="tx1"/>
                </a:solidFill>
              </a:rPr>
              <a:t>NOTES DE SESSION</a:t>
            </a:r>
          </a:p>
        </p:txBody>
      </p:sp>
      <p:sp>
        <p:nvSpPr>
          <p:cNvPr id="3" name="Google Shape;256;p19">
            <a:extLst>
              <a:ext uri="{FF2B5EF4-FFF2-40B4-BE49-F238E27FC236}">
                <a16:creationId xmlns:a16="http://schemas.microsoft.com/office/drawing/2014/main" id="{6B76487C-D787-5F6B-0844-E77822432A1F}"/>
              </a:ext>
            </a:extLst>
          </p:cNvPr>
          <p:cNvSpPr/>
          <p:nvPr/>
        </p:nvSpPr>
        <p:spPr>
          <a:xfrm>
            <a:off x="1072579" y="258813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E592F9B0-DC4A-5467-7ECD-BA065ED0F472}"/>
              </a:ext>
            </a:extLst>
          </p:cNvPr>
          <p:cNvSpPr/>
          <p:nvPr/>
        </p:nvSpPr>
        <p:spPr>
          <a:xfrm>
            <a:off x="1072579" y="328720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93324498-0074-6C6D-B522-5A5D6E38DEE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E8C335F9-89DE-43F8-C07C-D0A1F249730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7B4F4B95-C6EB-F95D-EC6E-10A85AB7466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DF8B303-ACE9-5B30-E0BF-FF07DA7D6EA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BAF46EB5-D2EB-FD6A-AD23-45A650224BD1}"/>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E145647F-C07F-57D2-BD88-CCD14F87A918}"/>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7D46752-BFF8-4EE8-0664-F700EE6E9988}"/>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7AC33B38-702B-CBD2-9AE5-1268A062BFC5}"/>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6C0E839E-C24F-F856-93DC-6FDD78091C47}"/>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A061FB6-91C6-B84F-3366-A0517D0D2E7C}"/>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4E80D7E4-BAEB-BA99-3746-17EFA78096C6}"/>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EC20C636-C214-E485-48EA-28F64EAA2DA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FAB49621-39C6-32EE-76EC-EF000014AD7A}"/>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F726ABA1-F353-291D-888D-3752822CAC82}"/>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ADA68CC1-50AE-AE13-2CF3-8251CA50ED8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73DA13BF-13DE-5069-AF38-4CBE5F3390E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Hexagon 35">
            <a:extLst>
              <a:ext uri="{FF2B5EF4-FFF2-40B4-BE49-F238E27FC236}">
                <a16:creationId xmlns:a16="http://schemas.microsoft.com/office/drawing/2014/main" id="{42B4ABED-CC95-5905-0F72-D1C1E785CD0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Hexagon 36">
            <a:extLst>
              <a:ext uri="{FF2B5EF4-FFF2-40B4-BE49-F238E27FC236}">
                <a16:creationId xmlns:a16="http://schemas.microsoft.com/office/drawing/2014/main" id="{EC04EABD-3C2B-0A10-F287-51471256D03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060031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04DEF0-2852-5BF6-B998-946C37CBD212}"/>
              </a:ext>
            </a:extLst>
          </p:cNvPr>
          <p:cNvSpPr txBox="1"/>
          <p:nvPr/>
        </p:nvSpPr>
        <p:spPr>
          <a:xfrm>
            <a:off x="1567786" y="1310779"/>
            <a:ext cx="4682543" cy="7063472"/>
          </a:xfrm>
          <a:prstGeom prst="rect">
            <a:avLst/>
          </a:prstGeom>
          <a:noFill/>
        </p:spPr>
        <p:txBody>
          <a:bodyPr wrap="square" rtlCol="0">
            <a:spAutoFit/>
          </a:bodyPr>
          <a:lstStyle/>
          <a:p>
            <a:pPr marL="0" marR="0" lvl="0" indent="0" algn="l" rtl="0">
              <a:spcBef>
                <a:spcPts val="0"/>
              </a:spcBef>
              <a:spcAft>
                <a:spcPts val="1800"/>
              </a:spcAft>
              <a:buNone/>
            </a:pPr>
            <a:r>
              <a:rPr lang="en-US" sz="1100" dirty="0">
                <a:latin typeface="Calibri"/>
                <a:ea typeface="Calibri"/>
                <a:cs typeface="Calibri"/>
                <a:sym typeface="Calibri"/>
              </a:rPr>
              <a:t>A propos de cette formation</a:t>
            </a:r>
          </a:p>
          <a:p>
            <a:pPr marL="0" marR="0" lvl="0" indent="0" algn="l" rtl="0">
              <a:spcBef>
                <a:spcPts val="0"/>
              </a:spcBef>
              <a:spcAft>
                <a:spcPts val="1800"/>
              </a:spcAft>
              <a:buNone/>
            </a:pPr>
            <a:r>
              <a:rPr lang="en-US" sz="1100" dirty="0">
                <a:latin typeface="Calibri"/>
                <a:ea typeface="Calibri"/>
                <a:cs typeface="Calibri"/>
                <a:sym typeface="Calibri"/>
              </a:rPr>
              <a:t>Ouverture du module</a:t>
            </a:r>
            <a:endParaRPr lang="en-US" sz="1100" dirty="0">
              <a:solidFill>
                <a:schemeClr val="tx1"/>
              </a:solidFill>
              <a:latin typeface="Calibri"/>
              <a:ea typeface="Calibri"/>
              <a:cs typeface="Calibri"/>
              <a:sym typeface="Calibri"/>
            </a:endParaRP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1 : </a:t>
            </a:r>
            <a:r>
              <a:rPr lang="en-US" sz="1100" dirty="0">
                <a:solidFill>
                  <a:schemeClr val="tx1"/>
                </a:solidFill>
                <a:latin typeface="Calibri"/>
                <a:ea typeface="Calibri"/>
                <a:cs typeface="Calibri"/>
                <a:sym typeface="Calibri"/>
              </a:rPr>
              <a:t>Identification et enregistrement</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2 : </a:t>
            </a:r>
            <a:r>
              <a:rPr lang="en-US" sz="1100" dirty="0">
                <a:solidFill>
                  <a:schemeClr val="tx1"/>
                </a:solidFill>
                <a:latin typeface="Calibri"/>
                <a:ea typeface="Calibri"/>
                <a:cs typeface="Calibri"/>
                <a:sym typeface="Calibri"/>
              </a:rPr>
              <a:t>Soutien immédiat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3 : </a:t>
            </a:r>
            <a:r>
              <a:rPr lang="en-US" sz="1100" dirty="0">
                <a:solidFill>
                  <a:schemeClr val="tx1"/>
                </a:solidFill>
                <a:latin typeface="Calibri"/>
                <a:ea typeface="Calibri"/>
                <a:cs typeface="Calibri"/>
                <a:sym typeface="Calibri"/>
              </a:rPr>
              <a:t>Évaluation</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 : </a:t>
            </a:r>
            <a:r>
              <a:rPr lang="en-US" sz="1100" dirty="0">
                <a:solidFill>
                  <a:schemeClr val="tx1"/>
                </a:solidFill>
                <a:latin typeface="Calibri"/>
                <a:ea typeface="Calibri"/>
                <a:cs typeface="Calibri"/>
                <a:sym typeface="Calibri"/>
              </a:rPr>
              <a:t>Planification de cas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4.1 : </a:t>
            </a:r>
            <a:r>
              <a:rPr lang="en-US" sz="1100" dirty="0">
                <a:solidFill>
                  <a:schemeClr val="tx1"/>
                </a:solidFill>
                <a:latin typeface="Calibri"/>
                <a:ea typeface="Calibri"/>
                <a:cs typeface="Calibri"/>
                <a:sym typeface="Calibri"/>
              </a:rPr>
              <a:t>Définitions des soins alternatifs et principes directeurs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4.2 : </a:t>
            </a:r>
            <a:r>
              <a:rPr lang="en-US" sz="1100" dirty="0">
                <a:solidFill>
                  <a:schemeClr val="tx1"/>
                </a:solidFill>
                <a:latin typeface="Calibri"/>
                <a:ea typeface="Calibri"/>
                <a:cs typeface="Calibri"/>
                <a:sym typeface="Calibri"/>
              </a:rPr>
              <a:t>Différentes formes de soins alternatifs </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4.3 : </a:t>
            </a:r>
            <a:r>
              <a:rPr lang="en-US" sz="1100" dirty="0">
                <a:solidFill>
                  <a:schemeClr val="tx1"/>
                </a:solidFill>
                <a:latin typeface="Calibri"/>
                <a:ea typeface="Calibri"/>
                <a:cs typeface="Calibri"/>
                <a:sym typeface="Calibri"/>
              </a:rPr>
              <a:t>Mise en place de soins communautaires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 : </a:t>
            </a:r>
            <a:r>
              <a:rPr lang="en-US" sz="1100" dirty="0">
                <a:solidFill>
                  <a:schemeClr val="tx1"/>
                </a:solidFill>
                <a:latin typeface="Calibri"/>
                <a:ea typeface="Calibri"/>
                <a:cs typeface="Calibri"/>
                <a:sym typeface="Calibri"/>
              </a:rPr>
              <a:t>Mise en œuvre du plan d'action</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5.1 : </a:t>
            </a:r>
            <a:r>
              <a:rPr lang="en-US" sz="1100" dirty="0">
                <a:solidFill>
                  <a:schemeClr val="tx1"/>
                </a:solidFill>
                <a:latin typeface="Calibri"/>
                <a:ea typeface="Calibri"/>
                <a:cs typeface="Calibri"/>
                <a:sym typeface="Calibri"/>
              </a:rPr>
              <a:t>Recherche de la famille</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5.2 : </a:t>
            </a:r>
            <a:r>
              <a:rPr lang="en-US" sz="1100" dirty="0">
                <a:solidFill>
                  <a:schemeClr val="tx1"/>
                </a:solidFill>
                <a:latin typeface="Calibri"/>
                <a:ea typeface="Calibri"/>
                <a:cs typeface="Calibri"/>
                <a:sym typeface="Calibri"/>
              </a:rPr>
              <a:t>Documentation des informations de traçage</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5.3 :</a:t>
            </a:r>
            <a:r>
              <a:rPr lang="en-US" sz="1100" dirty="0">
                <a:solidFill>
                  <a:schemeClr val="tx1"/>
                </a:solidFill>
                <a:latin typeface="Calibri"/>
                <a:ea typeface="Calibri"/>
                <a:cs typeface="Calibri"/>
                <a:sym typeface="Calibri"/>
              </a:rPr>
              <a:t> Vérification préalable à la réunification familiale</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5.4 :</a:t>
            </a:r>
            <a:r>
              <a:rPr lang="en-US" sz="1100" dirty="0">
                <a:solidFill>
                  <a:schemeClr val="tx1"/>
                </a:solidFill>
                <a:latin typeface="Calibri"/>
                <a:ea typeface="Calibri"/>
                <a:cs typeface="Calibri"/>
                <a:sym typeface="Calibri"/>
              </a:rPr>
              <a:t> Réunification des familles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5.5 : </a:t>
            </a:r>
            <a:r>
              <a:rPr lang="en-US" sz="1100" dirty="0">
                <a:solidFill>
                  <a:schemeClr val="tx1"/>
                </a:solidFill>
                <a:latin typeface="Calibri"/>
                <a:ea typeface="Calibri"/>
                <a:cs typeface="Calibri"/>
                <a:sym typeface="Calibri"/>
              </a:rPr>
              <a:t>Réintégration</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6 : </a:t>
            </a:r>
            <a:r>
              <a:rPr lang="en-US" sz="1100" dirty="0">
                <a:solidFill>
                  <a:schemeClr val="tx1"/>
                </a:solidFill>
                <a:latin typeface="Calibri"/>
                <a:ea typeface="Calibri"/>
                <a:cs typeface="Calibri"/>
                <a:sym typeface="Calibri"/>
              </a:rPr>
              <a:t>Suivi et révision</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Session 7 : </a:t>
            </a:r>
            <a:r>
              <a:rPr lang="en-US" sz="1100" dirty="0">
                <a:solidFill>
                  <a:schemeClr val="tx1"/>
                </a:solidFill>
                <a:latin typeface="Calibri"/>
                <a:ea typeface="Calibri"/>
                <a:cs typeface="Calibri"/>
                <a:sym typeface="Calibri"/>
              </a:rPr>
              <a:t>Clôture du cas</a:t>
            </a:r>
          </a:p>
          <a:p>
            <a:pPr marL="0" marR="0" lvl="0" indent="0" algn="l" rtl="0">
              <a:spcBef>
                <a:spcPts val="0"/>
              </a:spcBef>
              <a:spcAft>
                <a:spcPts val="1800"/>
              </a:spcAft>
              <a:buNone/>
            </a:pPr>
            <a:r>
              <a:rPr lang="en-US" sz="1100" b="1" dirty="0">
                <a:solidFill>
                  <a:schemeClr val="tx1"/>
                </a:solidFill>
                <a:latin typeface="Calibri"/>
                <a:ea typeface="Calibri"/>
                <a:cs typeface="Calibri"/>
                <a:sym typeface="Calibri"/>
              </a:rPr>
              <a:t>Récapitulation des modules et clôture de la formation</a:t>
            </a:r>
          </a:p>
        </p:txBody>
      </p:sp>
      <p:sp>
        <p:nvSpPr>
          <p:cNvPr id="4" name="TextBox 3">
            <a:extLst>
              <a:ext uri="{FF2B5EF4-FFF2-40B4-BE49-F238E27FC236}">
                <a16:creationId xmlns:a16="http://schemas.microsoft.com/office/drawing/2014/main" id="{20B95ED0-0DE9-4A6C-00D1-FF9F3715D49E}"/>
              </a:ext>
            </a:extLst>
          </p:cNvPr>
          <p:cNvSpPr txBox="1"/>
          <p:nvPr/>
        </p:nvSpPr>
        <p:spPr>
          <a:xfrm>
            <a:off x="1064660" y="1310779"/>
            <a:ext cx="503127" cy="7063472"/>
          </a:xfrm>
          <a:prstGeom prst="rect">
            <a:avLst/>
          </a:prstGeom>
          <a:noFill/>
        </p:spPr>
        <p:txBody>
          <a:bodyPr wrap="square" rtlCol="0">
            <a:spAutoFit/>
          </a:bodyPr>
          <a:lstStyle/>
          <a:p>
            <a:pPr>
              <a:spcAft>
                <a:spcPts val="1800"/>
              </a:spcAft>
            </a:pPr>
            <a:r>
              <a:rPr lang="en-CA" sz="1100" dirty="0">
                <a:solidFill>
                  <a:schemeClr val="tx1"/>
                </a:solidFill>
                <a:latin typeface="+mn-lt"/>
              </a:rPr>
              <a:t>3</a:t>
            </a:r>
          </a:p>
          <a:p>
            <a:pPr>
              <a:spcAft>
                <a:spcPts val="1800"/>
              </a:spcAft>
            </a:pPr>
            <a:r>
              <a:rPr lang="en-CA" sz="1100" dirty="0">
                <a:solidFill>
                  <a:schemeClr val="tx1"/>
                </a:solidFill>
                <a:latin typeface="+mn-lt"/>
              </a:rPr>
              <a:t>4</a:t>
            </a:r>
          </a:p>
          <a:p>
            <a:pPr>
              <a:spcAft>
                <a:spcPts val="1800"/>
              </a:spcAft>
            </a:pPr>
            <a:r>
              <a:rPr lang="en-CA" sz="1100" dirty="0"/>
              <a:t>5</a:t>
            </a:r>
          </a:p>
          <a:p>
            <a:pPr>
              <a:spcAft>
                <a:spcPts val="1800"/>
              </a:spcAft>
            </a:pPr>
            <a:r>
              <a:rPr lang="en-CA" sz="1100" dirty="0">
                <a:solidFill>
                  <a:schemeClr val="tx1"/>
                </a:solidFill>
                <a:latin typeface="+mn-lt"/>
              </a:rPr>
              <a:t>8</a:t>
            </a:r>
          </a:p>
          <a:p>
            <a:pPr>
              <a:spcAft>
                <a:spcPts val="1800"/>
              </a:spcAft>
            </a:pPr>
            <a:r>
              <a:rPr lang="en-CA" sz="1100" dirty="0">
                <a:solidFill>
                  <a:schemeClr val="tx1"/>
                </a:solidFill>
                <a:latin typeface="+mn-lt"/>
              </a:rPr>
              <a:t>13</a:t>
            </a:r>
          </a:p>
          <a:p>
            <a:pPr>
              <a:spcAft>
                <a:spcPts val="1800"/>
              </a:spcAft>
            </a:pPr>
            <a:r>
              <a:rPr lang="en-CA" sz="1100" dirty="0"/>
              <a:t>20</a:t>
            </a:r>
          </a:p>
          <a:p>
            <a:pPr>
              <a:spcAft>
                <a:spcPts val="1800"/>
              </a:spcAft>
            </a:pPr>
            <a:r>
              <a:rPr lang="en-CA" sz="1100" dirty="0">
                <a:solidFill>
                  <a:schemeClr val="tx1"/>
                </a:solidFill>
                <a:latin typeface="+mn-lt"/>
              </a:rPr>
              <a:t>22</a:t>
            </a:r>
          </a:p>
          <a:p>
            <a:pPr>
              <a:spcAft>
                <a:spcPts val="1800"/>
              </a:spcAft>
            </a:pPr>
            <a:r>
              <a:rPr lang="en-CA" sz="1100" dirty="0"/>
              <a:t>27</a:t>
            </a:r>
          </a:p>
          <a:p>
            <a:pPr>
              <a:spcAft>
                <a:spcPts val="1800"/>
              </a:spcAft>
            </a:pPr>
            <a:r>
              <a:rPr lang="en-CA" sz="1100" dirty="0"/>
              <a:t>40</a:t>
            </a:r>
          </a:p>
          <a:p>
            <a:pPr>
              <a:spcAft>
                <a:spcPts val="1800"/>
              </a:spcAft>
            </a:pPr>
            <a:r>
              <a:rPr lang="en-CA" sz="1100" dirty="0">
                <a:solidFill>
                  <a:schemeClr val="tx1"/>
                </a:solidFill>
                <a:latin typeface="+mn-lt"/>
              </a:rPr>
              <a:t>56</a:t>
            </a:r>
          </a:p>
          <a:p>
            <a:pPr>
              <a:spcAft>
                <a:spcPts val="1800"/>
              </a:spcAft>
            </a:pPr>
            <a:r>
              <a:rPr lang="en-CA" sz="1100" dirty="0"/>
              <a:t>62</a:t>
            </a:r>
          </a:p>
          <a:p>
            <a:pPr>
              <a:spcAft>
                <a:spcPts val="1800"/>
              </a:spcAft>
            </a:pPr>
            <a:r>
              <a:rPr lang="en-CA" sz="1100" dirty="0">
                <a:solidFill>
                  <a:schemeClr val="tx1"/>
                </a:solidFill>
                <a:latin typeface="+mn-lt"/>
              </a:rPr>
              <a:t>69</a:t>
            </a:r>
          </a:p>
          <a:p>
            <a:pPr>
              <a:spcAft>
                <a:spcPts val="1800"/>
              </a:spcAft>
            </a:pPr>
            <a:r>
              <a:rPr lang="en-CA" sz="1100" dirty="0"/>
              <a:t>81</a:t>
            </a:r>
          </a:p>
          <a:p>
            <a:pPr>
              <a:spcAft>
                <a:spcPts val="1800"/>
              </a:spcAft>
            </a:pPr>
            <a:r>
              <a:rPr lang="en-CA" sz="1100" dirty="0">
                <a:solidFill>
                  <a:schemeClr val="tx1"/>
                </a:solidFill>
                <a:latin typeface="+mn-lt"/>
              </a:rPr>
              <a:t>91</a:t>
            </a:r>
          </a:p>
          <a:p>
            <a:pPr>
              <a:spcAft>
                <a:spcPts val="1800"/>
              </a:spcAft>
            </a:pPr>
            <a:r>
              <a:rPr lang="en-CA" sz="1100" dirty="0"/>
              <a:t>97</a:t>
            </a:r>
          </a:p>
          <a:p>
            <a:pPr>
              <a:spcAft>
                <a:spcPts val="1800"/>
              </a:spcAft>
            </a:pPr>
            <a:r>
              <a:rPr lang="en-CA" sz="1100" dirty="0">
                <a:solidFill>
                  <a:schemeClr val="tx1"/>
                </a:solidFill>
                <a:latin typeface="+mn-lt"/>
              </a:rPr>
              <a:t>98</a:t>
            </a:r>
          </a:p>
          <a:p>
            <a:pPr>
              <a:spcAft>
                <a:spcPts val="1800"/>
              </a:spcAft>
            </a:pPr>
            <a:r>
              <a:rPr lang="en-CA" sz="1100" dirty="0"/>
              <a:t>102</a:t>
            </a:r>
          </a:p>
          <a:p>
            <a:pPr>
              <a:spcAft>
                <a:spcPts val="1800"/>
              </a:spcAft>
            </a:pPr>
            <a:r>
              <a:rPr lang="en-CA" sz="1100" dirty="0">
                <a:solidFill>
                  <a:schemeClr val="tx1"/>
                </a:solidFill>
                <a:latin typeface="+mn-lt"/>
              </a:rPr>
              <a:t>108</a:t>
            </a:r>
          </a:p>
        </p:txBody>
      </p:sp>
      <p:sp>
        <p:nvSpPr>
          <p:cNvPr id="5" name="Hexagon 4">
            <a:extLst>
              <a:ext uri="{FF2B5EF4-FFF2-40B4-BE49-F238E27FC236}">
                <a16:creationId xmlns:a16="http://schemas.microsoft.com/office/drawing/2014/main" id="{1C375FB2-37D5-B520-B0A7-5D567FC5443F}"/>
              </a:ext>
            </a:extLst>
          </p:cNvPr>
          <p:cNvSpPr/>
          <p:nvPr/>
        </p:nvSpPr>
        <p:spPr>
          <a:xfrm rot="1782986">
            <a:off x="286724" y="30111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75516C0-0431-F48B-30AC-96CF1609F40A}"/>
              </a:ext>
            </a:extLst>
          </p:cNvPr>
          <p:cNvSpPr/>
          <p:nvPr/>
        </p:nvSpPr>
        <p:spPr>
          <a:xfrm rot="1782986">
            <a:off x="286724" y="7639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77C78886-B090-C431-97CE-CBC142BB45B5}"/>
              </a:ext>
            </a:extLst>
          </p:cNvPr>
          <p:cNvSpPr/>
          <p:nvPr/>
        </p:nvSpPr>
        <p:spPr>
          <a:xfrm rot="1782986">
            <a:off x="286724" y="122680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40420F3C-2915-1246-6E58-5E612C685605}"/>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3E12FF9-F4A0-CC8A-76DC-D4FA91ABDAF8}"/>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E3A883FF-A5D6-38E8-EE12-3DA5484B20E4}"/>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4BAFEF5C-2FE6-A5EE-166E-B31FC72008DF}"/>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729F194-01AA-0707-6B25-7ECB9D46D025}"/>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TextBox 12">
            <a:extLst>
              <a:ext uri="{FF2B5EF4-FFF2-40B4-BE49-F238E27FC236}">
                <a16:creationId xmlns:a16="http://schemas.microsoft.com/office/drawing/2014/main" id="{BB3FBFA7-555D-7CB2-624A-AA6D47F72206}"/>
              </a:ext>
            </a:extLst>
          </p:cNvPr>
          <p:cNvSpPr txBox="1"/>
          <p:nvPr/>
        </p:nvSpPr>
        <p:spPr>
          <a:xfrm>
            <a:off x="996287" y="713169"/>
            <a:ext cx="3807163"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TABLE DES MATIÈRES</a:t>
            </a:r>
          </a:p>
        </p:txBody>
      </p:sp>
      <p:sp>
        <p:nvSpPr>
          <p:cNvPr id="19" name="Hexagon 18">
            <a:extLst>
              <a:ext uri="{FF2B5EF4-FFF2-40B4-BE49-F238E27FC236}">
                <a16:creationId xmlns:a16="http://schemas.microsoft.com/office/drawing/2014/main" id="{CBBD3BE9-8E60-F0B7-B032-DBF4030BAE5F}"/>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 name="Hexagon 1">
            <a:extLst>
              <a:ext uri="{FF2B5EF4-FFF2-40B4-BE49-F238E27FC236}">
                <a16:creationId xmlns:a16="http://schemas.microsoft.com/office/drawing/2014/main" id="{2BD454B7-67E3-9388-1C0A-EEDD57F9D0EA}"/>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B3245A61-EE89-6D3E-A32F-BC94D38C08C7}"/>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14BAE8D-E362-6C54-9593-4435847A9BA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F168D671-4A2D-9987-A0F9-7BC66CA4084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CC709DA0-FDF2-FD23-74F4-C84BD2DDBC4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2C6CC89-4B75-A536-0731-3E46F5AD5CF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8F407283-1237-1A63-5EC9-A47EB93D59C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626F6675-7B5E-F525-254D-EC76E4E1EA7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D93201A7-D3F1-3DC1-148A-DF7F4380EA84}"/>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3" name="Group 22">
            <a:extLst>
              <a:ext uri="{FF2B5EF4-FFF2-40B4-BE49-F238E27FC236}">
                <a16:creationId xmlns:a16="http://schemas.microsoft.com/office/drawing/2014/main" id="{7A5F4B58-5734-7667-0440-1D7D845BF4D1}"/>
              </a:ext>
            </a:extLst>
          </p:cNvPr>
          <p:cNvGrpSpPr/>
          <p:nvPr/>
        </p:nvGrpSpPr>
        <p:grpSpPr>
          <a:xfrm>
            <a:off x="5266487" y="7642458"/>
            <a:ext cx="936650" cy="1257134"/>
            <a:chOff x="5438539" y="7646118"/>
            <a:chExt cx="814830" cy="1093633"/>
          </a:xfrm>
          <a:solidFill>
            <a:schemeClr val="accent2">
              <a:lumMod val="75000"/>
            </a:schemeClr>
          </a:solidFill>
        </p:grpSpPr>
        <p:sp>
          <p:nvSpPr>
            <p:cNvPr id="24" name="Round Same Side Corner Rectangle 21">
              <a:extLst>
                <a:ext uri="{FF2B5EF4-FFF2-40B4-BE49-F238E27FC236}">
                  <a16:creationId xmlns:a16="http://schemas.microsoft.com/office/drawing/2014/main" id="{50A6D878-F738-072D-6090-828A7FF00711}"/>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Oval 24">
              <a:extLst>
                <a:ext uri="{FF2B5EF4-FFF2-40B4-BE49-F238E27FC236}">
                  <a16:creationId xmlns:a16="http://schemas.microsoft.com/office/drawing/2014/main" id="{070581F2-E2B5-2B14-C2D1-B91A0B230B94}"/>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ound Same Side Corner Rectangle 23">
              <a:extLst>
                <a:ext uri="{FF2B5EF4-FFF2-40B4-BE49-F238E27FC236}">
                  <a16:creationId xmlns:a16="http://schemas.microsoft.com/office/drawing/2014/main" id="{9559A652-07D5-6456-F029-26234CB5C728}"/>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Oval 26">
              <a:extLst>
                <a:ext uri="{FF2B5EF4-FFF2-40B4-BE49-F238E27FC236}">
                  <a16:creationId xmlns:a16="http://schemas.microsoft.com/office/drawing/2014/main" id="{75669BB7-628D-8085-DBC4-342FD946A5A4}"/>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Round Same Side Corner Rectangle 25">
              <a:extLst>
                <a:ext uri="{FF2B5EF4-FFF2-40B4-BE49-F238E27FC236}">
                  <a16:creationId xmlns:a16="http://schemas.microsoft.com/office/drawing/2014/main" id="{404048F7-A154-3FB5-69A9-E911B811CDC3}"/>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Round Same Side Corner Rectangle 26">
              <a:extLst>
                <a:ext uri="{FF2B5EF4-FFF2-40B4-BE49-F238E27FC236}">
                  <a16:creationId xmlns:a16="http://schemas.microsoft.com/office/drawing/2014/main" id="{76EEE7B9-DAF1-F60A-237A-E665C6A47B8A}"/>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3320221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4 : PLANIFICATION DU CAS</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366409"/>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19311"/>
            <a:ext cx="4529568" cy="646331"/>
          </a:xfrm>
          <a:prstGeom prst="rect">
            <a:avLst/>
          </a:prstGeom>
          <a:noFill/>
        </p:spPr>
        <p:txBody>
          <a:bodyPr wrap="square" rtlCol="0">
            <a:spAutoFit/>
          </a:bodyPr>
          <a:lstStyle/>
          <a:p>
            <a:pPr marL="0" marR="0" lvl="0" indent="0" algn="l" rtl="0">
              <a:spcBef>
                <a:spcPts val="0"/>
              </a:spcBef>
              <a:spcAft>
                <a:spcPts val="0"/>
              </a:spcAft>
              <a:buNone/>
            </a:pPr>
            <a:r>
              <a:rPr lang="en-US" sz="1200" dirty="0">
                <a:solidFill>
                  <a:schemeClr val="tx1"/>
                </a:solidFill>
                <a:latin typeface="+mn-lt"/>
                <a:ea typeface="Arial"/>
                <a:cs typeface="Arial"/>
                <a:sym typeface="Arial"/>
              </a:rPr>
              <a:t>Décrire les éléments spécifiques sur lesquels il faut se concentrer pour les ENAS dans le cadre de l'élaboration du plan d'action et du suivi.</a:t>
            </a:r>
          </a:p>
        </p:txBody>
      </p:sp>
      <p:grpSp>
        <p:nvGrpSpPr>
          <p:cNvPr id="4" name="Google Shape;194;p14">
            <a:extLst>
              <a:ext uri="{FF2B5EF4-FFF2-40B4-BE49-F238E27FC236}">
                <a16:creationId xmlns:a16="http://schemas.microsoft.com/office/drawing/2014/main" id="{80CB0594-2C46-9FBE-0A1A-070D670C832F}"/>
              </a:ext>
            </a:extLst>
          </p:cNvPr>
          <p:cNvGrpSpPr/>
          <p:nvPr/>
        </p:nvGrpSpPr>
        <p:grpSpPr>
          <a:xfrm>
            <a:off x="1153785" y="1974458"/>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E7BA6113-3747-A064-EB3E-4CD0CE9033D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7481AA54-192E-5893-5737-FE7808E33726}"/>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7" name="Hexagon 6">
            <a:extLst>
              <a:ext uri="{FF2B5EF4-FFF2-40B4-BE49-F238E27FC236}">
                <a16:creationId xmlns:a16="http://schemas.microsoft.com/office/drawing/2014/main" id="{F7195877-4176-E41F-97CB-17879F106C1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266BDDDC-7F49-10CE-1935-97DF8B8F424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FB591DA5-4E2B-C45E-9895-C0B341C9412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6CC9C396-8ED7-5569-C727-44E2F28DBE1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ABAEFABF-ACA9-D7D5-5E7E-0A0443CBC3F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5002D63-1244-AC05-6153-0029A317913F}"/>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453B213F-3826-63F7-200F-575A82FA1A46}"/>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13D1744F-D8F6-316D-7B6D-2615CD71B5BD}"/>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0435CA2-A3C0-B07B-8C90-1CFB24CF1DA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79B92FAB-0086-14C7-8EF4-8B2908F363C2}"/>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4B27D52-4A7E-187E-50F6-9EF8C39C1102}"/>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E665F209-9845-98CA-CE0A-1CAC9F9FAE4D}"/>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762F5A5A-1231-32DC-1282-98833C6D004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40D57FE4-24CB-3F74-6689-0D70D85967F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4752C43D-EBCD-ED1A-EFED-5D1BFA85350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D5A1BE3C-E1C5-1245-FB3F-E9F8F8458B4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063B75E8-985F-70A7-D277-5E0E0DC1969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E5C0D96D-5EE5-203B-D1D8-30282E3750D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TextBox 42">
            <a:extLst>
              <a:ext uri="{FF2B5EF4-FFF2-40B4-BE49-F238E27FC236}">
                <a16:creationId xmlns:a16="http://schemas.microsoft.com/office/drawing/2014/main" id="{19A12352-27C5-4017-ED65-1134C7831712}"/>
              </a:ext>
            </a:extLst>
          </p:cNvPr>
          <p:cNvSpPr txBox="1"/>
          <p:nvPr/>
        </p:nvSpPr>
        <p:spPr>
          <a:xfrm>
            <a:off x="982985" y="2825299"/>
            <a:ext cx="4325427" cy="276999"/>
          </a:xfrm>
          <a:prstGeom prst="rect">
            <a:avLst/>
          </a:prstGeom>
          <a:noFill/>
        </p:spPr>
        <p:txBody>
          <a:bodyPr wrap="square" rtlCol="0">
            <a:spAutoFit/>
          </a:bodyPr>
          <a:lstStyle/>
          <a:p>
            <a:r>
              <a:rPr lang="en-CA" sz="1200" b="1" spc="300" dirty="0">
                <a:solidFill>
                  <a:schemeClr val="tx1"/>
                </a:solidFill>
              </a:rPr>
              <a:t>PLANIFICATION DES CAS</a:t>
            </a:r>
          </a:p>
        </p:txBody>
      </p:sp>
      <p:sp>
        <p:nvSpPr>
          <p:cNvPr id="44" name="TextBox 43">
            <a:extLst>
              <a:ext uri="{FF2B5EF4-FFF2-40B4-BE49-F238E27FC236}">
                <a16:creationId xmlns:a16="http://schemas.microsoft.com/office/drawing/2014/main" id="{E7417F93-E0F4-3D39-307D-554DDD64BA13}"/>
              </a:ext>
            </a:extLst>
          </p:cNvPr>
          <p:cNvSpPr txBox="1"/>
          <p:nvPr/>
        </p:nvSpPr>
        <p:spPr>
          <a:xfrm>
            <a:off x="982985" y="3310467"/>
            <a:ext cx="5267344" cy="600164"/>
          </a:xfrm>
          <a:prstGeom prst="rect">
            <a:avLst/>
          </a:prstGeom>
          <a:noFill/>
        </p:spPr>
        <p:txBody>
          <a:bodyPr wrap="square" rtlCol="0">
            <a:spAutoFit/>
          </a:bodyPr>
          <a:lstStyle/>
          <a:p>
            <a:pPr marL="0" marR="0" lvl="0" indent="0" algn="l" rtl="0">
              <a:spcBef>
                <a:spcPts val="0"/>
              </a:spcBef>
              <a:spcAft>
                <a:spcPts val="0"/>
              </a:spcAft>
              <a:buNone/>
            </a:pPr>
            <a:r>
              <a:rPr lang="en-US" sz="1100" b="1" dirty="0" err="1">
                <a:solidFill>
                  <a:schemeClr val="tx1"/>
                </a:solidFill>
                <a:latin typeface="+mn-lt"/>
                <a:ea typeface="Arial"/>
                <a:cs typeface="Arial"/>
                <a:sym typeface="Arial"/>
              </a:rPr>
              <a:t>Identifiez</a:t>
            </a:r>
            <a:r>
              <a:rPr lang="en-US" sz="1100" b="1" dirty="0">
                <a:solidFill>
                  <a:schemeClr val="tx1"/>
                </a:solidFill>
                <a:latin typeface="+mn-lt"/>
                <a:ea typeface="Arial"/>
                <a:cs typeface="Arial"/>
                <a:sym typeface="Arial"/>
              </a:rPr>
              <a:t> et </a:t>
            </a:r>
            <a:r>
              <a:rPr lang="en-US" sz="1100" b="1" dirty="0" err="1">
                <a:solidFill>
                  <a:schemeClr val="tx1"/>
                </a:solidFill>
                <a:latin typeface="+mn-lt"/>
                <a:ea typeface="Arial"/>
                <a:cs typeface="Arial"/>
                <a:sym typeface="Arial"/>
              </a:rPr>
              <a:t>évaluez</a:t>
            </a:r>
            <a:r>
              <a:rPr lang="en-US" sz="1100" b="1" dirty="0">
                <a:solidFill>
                  <a:schemeClr val="tx1"/>
                </a:solidFill>
                <a:latin typeface="+mn-lt"/>
                <a:ea typeface="Arial"/>
                <a:cs typeface="Arial"/>
                <a:sym typeface="Arial"/>
              </a:rPr>
              <a:t> les besoins de l'enfant, y compris ceux spécifiques à la séparation familiale, pour </a:t>
            </a:r>
            <a:r>
              <a:rPr lang="en-US" sz="1100" b="1" dirty="0" err="1">
                <a:ea typeface="Arial"/>
                <a:cs typeface="Arial"/>
                <a:sym typeface="Arial"/>
              </a:rPr>
              <a:t>votre</a:t>
            </a:r>
            <a:r>
              <a:rPr lang="en-US" sz="1100" b="1" dirty="0">
                <a:solidFill>
                  <a:schemeClr val="tx1"/>
                </a:solidFill>
                <a:latin typeface="+mn-lt"/>
                <a:ea typeface="Arial"/>
                <a:cs typeface="Arial"/>
                <a:sym typeface="Arial"/>
              </a:rPr>
              <a:t> scénario. </a:t>
            </a:r>
            <a:r>
              <a:rPr lang="en-US" sz="1100" b="1" dirty="0" err="1">
                <a:solidFill>
                  <a:schemeClr val="tx1"/>
                </a:solidFill>
                <a:latin typeface="+mn-lt"/>
                <a:ea typeface="Arial"/>
                <a:cs typeface="Arial"/>
                <a:sym typeface="Arial"/>
              </a:rPr>
              <a:t>Répondez</a:t>
            </a:r>
            <a:r>
              <a:rPr lang="en-US" sz="1100" b="1" dirty="0">
                <a:solidFill>
                  <a:schemeClr val="tx1"/>
                </a:solidFill>
                <a:latin typeface="+mn-lt"/>
                <a:ea typeface="Arial"/>
                <a:cs typeface="Arial"/>
                <a:sym typeface="Arial"/>
              </a:rPr>
              <a:t> aux questions suivantes </a:t>
            </a:r>
            <a:r>
              <a:rPr lang="en-US" sz="1100" b="1" dirty="0" err="1">
                <a:solidFill>
                  <a:schemeClr val="tx1"/>
                </a:solidFill>
                <a:latin typeface="+mn-lt"/>
                <a:ea typeface="Arial"/>
                <a:cs typeface="Arial"/>
                <a:sym typeface="Arial"/>
              </a:rPr>
              <a:t>en</a:t>
            </a:r>
            <a:r>
              <a:rPr lang="en-US" sz="1100" b="1" dirty="0">
                <a:solidFill>
                  <a:schemeClr val="tx1"/>
                </a:solidFill>
                <a:latin typeface="+mn-lt"/>
                <a:ea typeface="Arial"/>
                <a:cs typeface="Arial"/>
                <a:sym typeface="Arial"/>
              </a:rPr>
              <a:t> </a:t>
            </a:r>
            <a:r>
              <a:rPr lang="en-US" sz="1100" b="1" dirty="0" err="1">
                <a:ea typeface="Arial"/>
                <a:cs typeface="Arial"/>
                <a:sym typeface="Arial"/>
              </a:rPr>
              <a:t>vous</a:t>
            </a:r>
            <a:r>
              <a:rPr lang="en-US" sz="1100" b="1" dirty="0">
                <a:solidFill>
                  <a:schemeClr val="tx1"/>
                </a:solidFill>
                <a:latin typeface="+mn-lt"/>
                <a:ea typeface="Arial"/>
                <a:cs typeface="Arial"/>
                <a:sym typeface="Arial"/>
              </a:rPr>
              <a:t> basant sur </a:t>
            </a:r>
            <a:r>
              <a:rPr lang="en-US" sz="1100" b="1" dirty="0" err="1">
                <a:ea typeface="Arial"/>
                <a:cs typeface="Arial"/>
                <a:sym typeface="Arial"/>
              </a:rPr>
              <a:t>votre</a:t>
            </a:r>
            <a:r>
              <a:rPr lang="en-US" sz="1100" b="1" dirty="0">
                <a:solidFill>
                  <a:schemeClr val="tx1"/>
                </a:solidFill>
                <a:latin typeface="+mn-lt"/>
                <a:ea typeface="Arial"/>
                <a:cs typeface="Arial"/>
                <a:sym typeface="Arial"/>
              </a:rPr>
              <a:t> scénario présenté dans les pages précédentes.</a:t>
            </a:r>
          </a:p>
        </p:txBody>
      </p:sp>
      <p:sp>
        <p:nvSpPr>
          <p:cNvPr id="46" name="TextBox 45">
            <a:extLst>
              <a:ext uri="{FF2B5EF4-FFF2-40B4-BE49-F238E27FC236}">
                <a16:creationId xmlns:a16="http://schemas.microsoft.com/office/drawing/2014/main" id="{07FEB0FE-0648-3087-1BA1-13855B3A26D4}"/>
              </a:ext>
            </a:extLst>
          </p:cNvPr>
          <p:cNvSpPr txBox="1"/>
          <p:nvPr/>
        </p:nvSpPr>
        <p:spPr>
          <a:xfrm>
            <a:off x="982985" y="4195000"/>
            <a:ext cx="1359419" cy="938719"/>
          </a:xfrm>
          <a:prstGeom prst="rect">
            <a:avLst/>
          </a:prstGeom>
          <a:noFill/>
          <a:ln>
            <a:noFill/>
          </a:ln>
        </p:spPr>
        <p:txBody>
          <a:bodyPr wrap="square" rtlCol="0">
            <a:spAutoFit/>
          </a:bodyPr>
          <a:lstStyle/>
          <a:p>
            <a:r>
              <a:rPr lang="en-US" sz="1100" dirty="0"/>
              <a:t>Y a-t-il une action urgente que vous devez entreprendre ? Si oui, quelles sont les étapes clés ?</a:t>
            </a:r>
          </a:p>
        </p:txBody>
      </p:sp>
      <p:sp>
        <p:nvSpPr>
          <p:cNvPr id="56" name="TextBox 55">
            <a:extLst>
              <a:ext uri="{FF2B5EF4-FFF2-40B4-BE49-F238E27FC236}">
                <a16:creationId xmlns:a16="http://schemas.microsoft.com/office/drawing/2014/main" id="{F33B4424-BAE8-9972-94AA-2BFA34E02A04}"/>
              </a:ext>
            </a:extLst>
          </p:cNvPr>
          <p:cNvSpPr txBox="1"/>
          <p:nvPr/>
        </p:nvSpPr>
        <p:spPr>
          <a:xfrm>
            <a:off x="982986" y="5875276"/>
            <a:ext cx="1359418" cy="769441"/>
          </a:xfrm>
          <a:prstGeom prst="rect">
            <a:avLst/>
          </a:prstGeom>
          <a:noFill/>
          <a:ln>
            <a:noFill/>
          </a:ln>
        </p:spPr>
        <p:txBody>
          <a:bodyPr wrap="square" rtlCol="0">
            <a:spAutoFit/>
          </a:bodyPr>
          <a:lstStyle/>
          <a:p>
            <a:r>
              <a:rPr lang="en-US" sz="1100" dirty="0"/>
              <a:t>Quelles sont les interventions nécessaires à long terme ? </a:t>
            </a:r>
          </a:p>
        </p:txBody>
      </p:sp>
      <p:sp>
        <p:nvSpPr>
          <p:cNvPr id="45" name="Rectangle 44">
            <a:extLst>
              <a:ext uri="{FF2B5EF4-FFF2-40B4-BE49-F238E27FC236}">
                <a16:creationId xmlns:a16="http://schemas.microsoft.com/office/drawing/2014/main" id="{00BB9F09-ED7C-75BB-B8DE-DC697CA16B0E}"/>
              </a:ext>
            </a:extLst>
          </p:cNvPr>
          <p:cNvSpPr/>
          <p:nvPr/>
        </p:nvSpPr>
        <p:spPr>
          <a:xfrm>
            <a:off x="2481943" y="4200368"/>
            <a:ext cx="3768385" cy="139985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954C34BB-EAF2-031E-48DC-FEEFDB5E8867}"/>
              </a:ext>
            </a:extLst>
          </p:cNvPr>
          <p:cNvSpPr/>
          <p:nvPr/>
        </p:nvSpPr>
        <p:spPr>
          <a:xfrm>
            <a:off x="2481943" y="5875276"/>
            <a:ext cx="3768385" cy="139985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BD3564BC-D365-7392-012A-39E68A0C554B}"/>
              </a:ext>
            </a:extLst>
          </p:cNvPr>
          <p:cNvSpPr/>
          <p:nvPr/>
        </p:nvSpPr>
        <p:spPr>
          <a:xfrm>
            <a:off x="2481943" y="7550184"/>
            <a:ext cx="3768385" cy="1399852"/>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59" name="TextBox 58">
            <a:extLst>
              <a:ext uri="{FF2B5EF4-FFF2-40B4-BE49-F238E27FC236}">
                <a16:creationId xmlns:a16="http://schemas.microsoft.com/office/drawing/2014/main" id="{E8842EC9-A23A-0BD9-2EC2-24DAE1AEEF5B}"/>
              </a:ext>
            </a:extLst>
          </p:cNvPr>
          <p:cNvSpPr txBox="1"/>
          <p:nvPr/>
        </p:nvSpPr>
        <p:spPr>
          <a:xfrm>
            <a:off x="982987" y="7562273"/>
            <a:ext cx="1359418" cy="430887"/>
          </a:xfrm>
          <a:prstGeom prst="rect">
            <a:avLst/>
          </a:prstGeom>
          <a:noFill/>
          <a:ln>
            <a:noFill/>
          </a:ln>
        </p:spPr>
        <p:txBody>
          <a:bodyPr wrap="square" rtlCol="0">
            <a:spAutoFit/>
          </a:bodyPr>
          <a:lstStyle/>
          <a:p>
            <a:r>
              <a:rPr lang="en-US" sz="1100" dirty="0"/>
              <a:t>Quels autres acteurs feriez-vous participer ? </a:t>
            </a:r>
          </a:p>
        </p:txBody>
      </p:sp>
    </p:spTree>
    <p:extLst>
      <p:ext uri="{BB962C8B-B14F-4D97-AF65-F5344CB8AC3E}">
        <p14:creationId xmlns:p14="http://schemas.microsoft.com/office/powerpoint/2010/main" val="69918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25435"/>
            <a:ext cx="4637303" cy="1541407"/>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La recherche et la vérification de la famille, la réunification de la famille et le soutien pour maintenir le contact avec la famille, et la réintégration sont généralement des éléments importants de la planification des cas pour les ENAS.</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considérations spécifiques liées à la protection de remplacement doivent être incluses dans le plan d'action avec tous les autres problèmes de </a:t>
            </a:r>
            <a:r>
              <a:rPr lang="en-US" sz="1100" dirty="0">
                <a:solidFill>
                  <a:srgbClr val="000000"/>
                </a:solidFill>
                <a:ea typeface="Arial"/>
                <a:cs typeface="Arial"/>
                <a:sym typeface="Arial"/>
              </a:rPr>
              <a:t>PE</a:t>
            </a:r>
            <a:r>
              <a:rPr lang="en-US" sz="1100" b="0" i="0" u="none" strike="noStrike" cap="none" dirty="0">
                <a:solidFill>
                  <a:srgbClr val="000000"/>
                </a:solidFill>
                <a:latin typeface="+mn-lt"/>
                <a:ea typeface="Arial"/>
                <a:cs typeface="Arial"/>
                <a:sym typeface="Arial"/>
              </a:rPr>
              <a:t> identifiés.</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2113764"/>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257974"/>
            <a:ext cx="5254042" cy="5657425"/>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2900191"/>
            <a:ext cx="4637302" cy="276999"/>
          </a:xfrm>
          <a:prstGeom prst="rect">
            <a:avLst/>
          </a:prstGeom>
          <a:noFill/>
        </p:spPr>
        <p:txBody>
          <a:bodyPr wrap="square" rtlCol="0">
            <a:spAutoFit/>
          </a:bodyPr>
          <a:lstStyle/>
          <a:p>
            <a:r>
              <a:rPr lang="en-CA" sz="1200" b="1" spc="300" dirty="0">
                <a:solidFill>
                  <a:schemeClr val="tx1"/>
                </a:solidFill>
              </a:rPr>
              <a:t>NOTES DE LA SESSION</a:t>
            </a:r>
          </a:p>
        </p:txBody>
      </p:sp>
      <p:sp>
        <p:nvSpPr>
          <p:cNvPr id="5" name="Hexagon 4">
            <a:extLst>
              <a:ext uri="{FF2B5EF4-FFF2-40B4-BE49-F238E27FC236}">
                <a16:creationId xmlns:a16="http://schemas.microsoft.com/office/drawing/2014/main" id="{DBD8DE03-3D53-7B02-73AB-785F392F535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B7B1AEEF-985E-3890-2673-77F9F1BDD3F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B4D5C3E3-27D7-F572-4EBB-E1BF944CF9F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76E9FE47-BB87-FD35-22BF-84033CDE721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F2F1E838-7F5F-A703-0F0D-48B2B404D4B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9BD7324C-0E67-2DB0-7981-F64F31DCBAC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9156662D-3863-8826-9B65-8B1824777B6E}"/>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BDC3BE54-B66A-8130-5C5D-7255A8540BBB}"/>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3C725601-D07E-3A08-8A8B-97CC4B5AD29D}"/>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BE663A2-3DAD-7DFC-6B97-7915E3024750}"/>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9C820B0C-636F-1DD0-60BF-F3B6324EFBA6}"/>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F324544F-C9E8-8850-0334-540B16640DC4}"/>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1400AEFA-F16F-A749-15D7-4600A2A381C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9508E80E-BB0B-5EEE-ED18-9AB98C130B2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84E31161-88C2-1A17-1EE9-57E7938A1E4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924DD4A2-BA6F-AEAC-4E9D-1DB25705DEB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Hexagon 35">
            <a:extLst>
              <a:ext uri="{FF2B5EF4-FFF2-40B4-BE49-F238E27FC236}">
                <a16:creationId xmlns:a16="http://schemas.microsoft.com/office/drawing/2014/main" id="{F2C674AF-BD4A-1CE9-0ECD-0861CAD3E8E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Hexagon 36">
            <a:extLst>
              <a:ext uri="{FF2B5EF4-FFF2-40B4-BE49-F238E27FC236}">
                <a16:creationId xmlns:a16="http://schemas.microsoft.com/office/drawing/2014/main" id="{816D4BCC-CBEF-B622-C63A-A61D80F3FDD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5440133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4.1 : DÉFINITIONS DES SOINS ALTERNATIFS ET PRINCIPES DIRECTEURS</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1277273"/>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Décrire ce que l'on entend par soins alternatifs en cas d'urgence.   </a:t>
            </a:r>
          </a:p>
          <a:p>
            <a:pPr marL="0" marR="0" lvl="0" indent="0" algn="l" rtl="0">
              <a:spcBef>
                <a:spcPts val="0"/>
              </a:spcBef>
              <a:spcAft>
                <a:spcPts val="0"/>
              </a:spcAft>
              <a:buNone/>
            </a:pPr>
            <a:r>
              <a:rPr lang="en-US" sz="1100" dirty="0">
                <a:solidFill>
                  <a:schemeClr val="tx1"/>
                </a:solidFill>
                <a:latin typeface="+mn-lt"/>
                <a:ea typeface="Arial"/>
                <a:cs typeface="Arial"/>
                <a:sym typeface="Arial"/>
              </a:rPr>
              <a:t>     </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Rappeler la norme minimale</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Décrire les principes directeurs des soins alternatifs.</a:t>
            </a:r>
          </a:p>
        </p:txBody>
      </p:sp>
      <p:sp>
        <p:nvSpPr>
          <p:cNvPr id="7" name="TextBox 6">
            <a:extLst>
              <a:ext uri="{FF2B5EF4-FFF2-40B4-BE49-F238E27FC236}">
                <a16:creationId xmlns:a16="http://schemas.microsoft.com/office/drawing/2014/main" id="{D40020EB-8ADC-222D-0655-5902F5E4B8BD}"/>
              </a:ext>
            </a:extLst>
          </p:cNvPr>
          <p:cNvSpPr txBox="1"/>
          <p:nvPr/>
        </p:nvSpPr>
        <p:spPr>
          <a:xfrm>
            <a:off x="996287" y="4042280"/>
            <a:ext cx="4913992" cy="276999"/>
          </a:xfrm>
          <a:prstGeom prst="rect">
            <a:avLst/>
          </a:prstGeom>
          <a:noFill/>
        </p:spPr>
        <p:txBody>
          <a:bodyPr wrap="square" rtlCol="0">
            <a:spAutoFit/>
          </a:bodyPr>
          <a:lstStyle/>
          <a:p>
            <a:r>
              <a:rPr lang="en-CA" sz="1200" b="1" spc="300" dirty="0">
                <a:solidFill>
                  <a:schemeClr val="tx1"/>
                </a:solidFill>
              </a:rPr>
              <a:t>DÉCLARATIONS DE SOINS DE MAUVAISE QUALITÉ</a:t>
            </a:r>
          </a:p>
        </p:txBody>
      </p:sp>
      <p:sp>
        <p:nvSpPr>
          <p:cNvPr id="16" name="TextBox 15">
            <a:extLst>
              <a:ext uri="{FF2B5EF4-FFF2-40B4-BE49-F238E27FC236}">
                <a16:creationId xmlns:a16="http://schemas.microsoft.com/office/drawing/2014/main" id="{A113FE9E-D514-92D8-23A9-CAEEA60533C2}"/>
              </a:ext>
            </a:extLst>
          </p:cNvPr>
          <p:cNvSpPr txBox="1"/>
          <p:nvPr/>
        </p:nvSpPr>
        <p:spPr>
          <a:xfrm>
            <a:off x="996287" y="4557636"/>
            <a:ext cx="2439263" cy="2631490"/>
          </a:xfrm>
          <a:prstGeom prst="rect">
            <a:avLst/>
          </a:prstGeom>
          <a:noFill/>
        </p:spPr>
        <p:txBody>
          <a:bodyPr wrap="square" rtlCol="0">
            <a:spAutoFit/>
          </a:bodyPr>
          <a:lstStyle/>
          <a:p>
            <a:r>
              <a:rPr lang="en-US" sz="1100" dirty="0">
                <a:effectLst/>
                <a:ea typeface="Calibri" panose="020F0502020204030204" pitchFamily="34" charset="0"/>
                <a:cs typeface="Calibri" panose="020F0502020204030204" pitchFamily="34" charset="0"/>
              </a:rPr>
              <a:t>Les personnes qui s'occupent d'enfants les confient en croyant qu'ils recevront de meilleurs soins, par exemple de la nourriture ou une éducation.</a:t>
            </a:r>
          </a:p>
          <a:p>
            <a:endParaRPr lang="en-US" sz="1100" dirty="0">
              <a:ea typeface="Calibri" panose="020F0502020204030204" pitchFamily="34" charset="0"/>
              <a:cs typeface="Calibri" panose="020F0502020204030204" pitchFamily="34" charset="0"/>
            </a:endParaRPr>
          </a:p>
          <a:p>
            <a:r>
              <a:rPr lang="en-US" sz="1100" dirty="0">
                <a:effectLst/>
                <a:ea typeface="Calibri" panose="020F0502020204030204" pitchFamily="34" charset="0"/>
                <a:cs typeface="Calibri" panose="020F0502020204030204" pitchFamily="34" charset="0"/>
              </a:rPr>
              <a:t> Un grand nombre d'enfants sans lien de parenté vivent ensemble dans le même bâtiment ou le même complexe.</a:t>
            </a:r>
          </a:p>
          <a:p>
            <a:endParaRPr lang="en-US" sz="1100" dirty="0">
              <a:effectLst/>
              <a:ea typeface="Calibri" panose="020F0502020204030204" pitchFamily="34" charset="0"/>
              <a:cs typeface="Times New Roman" panose="02020603050405020304" pitchFamily="18" charset="0"/>
            </a:endParaRPr>
          </a:p>
          <a:p>
            <a:r>
              <a:rPr lang="en-US" sz="1100" dirty="0">
                <a:effectLst/>
                <a:ea typeface="Calibri" panose="020F0502020204030204" pitchFamily="34" charset="0"/>
                <a:cs typeface="Calibri" panose="020F0502020204030204" pitchFamily="34" charset="0"/>
              </a:rPr>
              <a:t>L'enfant n'a pas de personne qui s'occupe régulièrement de lui dans le cadre de l'arrangement de garde.</a:t>
            </a:r>
            <a:endParaRPr lang="en-US" sz="1100" dirty="0">
              <a:effectLst/>
              <a:ea typeface="Calibri" panose="020F0502020204030204" pitchFamily="34" charset="0"/>
              <a:cs typeface="Times New Roman" panose="02020603050405020304" pitchFamily="18" charset="0"/>
            </a:endParaRPr>
          </a:p>
          <a:p>
            <a:endParaRPr lang="en-US" sz="1100" dirty="0">
              <a:ea typeface="Calibri" panose="020F0502020204030204" pitchFamily="34" charset="0"/>
              <a:cs typeface="Times New Roman" panose="02020603050405020304" pitchFamily="18" charset="0"/>
            </a:endParaRPr>
          </a:p>
          <a:p>
            <a:r>
              <a:rPr lang="en-US" sz="1100" dirty="0">
                <a:effectLst/>
                <a:ea typeface="Calibri" panose="020F0502020204030204" pitchFamily="34" charset="0"/>
                <a:cs typeface="Calibri" panose="020F0502020204030204" pitchFamily="34" charset="0"/>
              </a:rPr>
              <a:t>L'enfant placé est traité différemment des autres enfants de la famille, par exemple, il n'est pas autorisé à aller à l'école ou il doit travailler.</a:t>
            </a:r>
          </a:p>
        </p:txBody>
      </p:sp>
      <p:grpSp>
        <p:nvGrpSpPr>
          <p:cNvPr id="18" name="Google Shape;194;p14">
            <a:extLst>
              <a:ext uri="{FF2B5EF4-FFF2-40B4-BE49-F238E27FC236}">
                <a16:creationId xmlns:a16="http://schemas.microsoft.com/office/drawing/2014/main" id="{BB98BEA6-012A-2E59-AE2A-F509A01E7229}"/>
              </a:ext>
            </a:extLst>
          </p:cNvPr>
          <p:cNvGrpSpPr/>
          <p:nvPr/>
        </p:nvGrpSpPr>
        <p:grpSpPr>
          <a:xfrm>
            <a:off x="1153785" y="2130600"/>
            <a:ext cx="332115" cy="351369"/>
            <a:chOff x="243840" y="1676400"/>
            <a:chExt cx="701040" cy="741680"/>
          </a:xfrm>
          <a:solidFill>
            <a:schemeClr val="accent2">
              <a:lumMod val="75000"/>
            </a:schemeClr>
          </a:solidFill>
        </p:grpSpPr>
        <p:sp>
          <p:nvSpPr>
            <p:cNvPr id="20" name="Google Shape;195;p14">
              <a:extLst>
                <a:ext uri="{FF2B5EF4-FFF2-40B4-BE49-F238E27FC236}">
                  <a16:creationId xmlns:a16="http://schemas.microsoft.com/office/drawing/2014/main" id="{C2DE2160-DB92-BF9E-7622-F10157F9CB3F}"/>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21" name="Google Shape;196;p14">
              <a:extLst>
                <a:ext uri="{FF2B5EF4-FFF2-40B4-BE49-F238E27FC236}">
                  <a16:creationId xmlns:a16="http://schemas.microsoft.com/office/drawing/2014/main" id="{6A4723BF-CC2E-73EB-7A94-D7DE6FAB8047}"/>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grpSp>
        <p:nvGrpSpPr>
          <p:cNvPr id="22" name="Google Shape;194;p14">
            <a:extLst>
              <a:ext uri="{FF2B5EF4-FFF2-40B4-BE49-F238E27FC236}">
                <a16:creationId xmlns:a16="http://schemas.microsoft.com/office/drawing/2014/main" id="{47EAE262-CEC3-79E1-0D32-59CF7E13107A}"/>
              </a:ext>
            </a:extLst>
          </p:cNvPr>
          <p:cNvGrpSpPr/>
          <p:nvPr/>
        </p:nvGrpSpPr>
        <p:grpSpPr>
          <a:xfrm>
            <a:off x="1153785" y="2646995"/>
            <a:ext cx="332115" cy="351369"/>
            <a:chOff x="243840" y="1676400"/>
            <a:chExt cx="701040" cy="741680"/>
          </a:xfrm>
          <a:solidFill>
            <a:schemeClr val="accent2">
              <a:lumMod val="75000"/>
            </a:schemeClr>
          </a:solidFill>
        </p:grpSpPr>
        <p:sp>
          <p:nvSpPr>
            <p:cNvPr id="23" name="Google Shape;195;p14">
              <a:extLst>
                <a:ext uri="{FF2B5EF4-FFF2-40B4-BE49-F238E27FC236}">
                  <a16:creationId xmlns:a16="http://schemas.microsoft.com/office/drawing/2014/main" id="{FD1BC365-03DD-55C2-3465-7E90A3683DBF}"/>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24" name="Google Shape;196;p14">
              <a:extLst>
                <a:ext uri="{FF2B5EF4-FFF2-40B4-BE49-F238E27FC236}">
                  <a16:creationId xmlns:a16="http://schemas.microsoft.com/office/drawing/2014/main" id="{3D7B214D-3691-B866-C200-8CAE720DE8C3}"/>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grpSp>
        <p:nvGrpSpPr>
          <p:cNvPr id="25" name="Google Shape;194;p14">
            <a:extLst>
              <a:ext uri="{FF2B5EF4-FFF2-40B4-BE49-F238E27FC236}">
                <a16:creationId xmlns:a16="http://schemas.microsoft.com/office/drawing/2014/main" id="{B266695A-95D2-F73F-1E79-7CC2DEBBEA5A}"/>
              </a:ext>
            </a:extLst>
          </p:cNvPr>
          <p:cNvGrpSpPr/>
          <p:nvPr/>
        </p:nvGrpSpPr>
        <p:grpSpPr>
          <a:xfrm>
            <a:off x="1153785" y="3153888"/>
            <a:ext cx="332115" cy="351369"/>
            <a:chOff x="243840" y="1676400"/>
            <a:chExt cx="701040" cy="741680"/>
          </a:xfrm>
          <a:solidFill>
            <a:schemeClr val="accent2">
              <a:lumMod val="75000"/>
            </a:schemeClr>
          </a:solidFill>
        </p:grpSpPr>
        <p:sp>
          <p:nvSpPr>
            <p:cNvPr id="26" name="Google Shape;195;p14">
              <a:extLst>
                <a:ext uri="{FF2B5EF4-FFF2-40B4-BE49-F238E27FC236}">
                  <a16:creationId xmlns:a16="http://schemas.microsoft.com/office/drawing/2014/main" id="{53F483D9-F2B4-A38D-656A-25049A8F00C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27" name="Google Shape;196;p14">
              <a:extLst>
                <a:ext uri="{FF2B5EF4-FFF2-40B4-BE49-F238E27FC236}">
                  <a16:creationId xmlns:a16="http://schemas.microsoft.com/office/drawing/2014/main" id="{A9DB67A6-3579-4634-C549-203A41513C28}"/>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28" name="TextBox 27">
            <a:extLst>
              <a:ext uri="{FF2B5EF4-FFF2-40B4-BE49-F238E27FC236}">
                <a16:creationId xmlns:a16="http://schemas.microsoft.com/office/drawing/2014/main" id="{9A59FBE0-5626-3E27-2D7A-A85DC04B45E2}"/>
              </a:ext>
            </a:extLst>
          </p:cNvPr>
          <p:cNvSpPr txBox="1"/>
          <p:nvPr/>
        </p:nvSpPr>
        <p:spPr>
          <a:xfrm>
            <a:off x="3811066" y="4557636"/>
            <a:ext cx="2439263" cy="2631490"/>
          </a:xfrm>
          <a:prstGeom prst="rect">
            <a:avLst/>
          </a:prstGeom>
          <a:noFill/>
        </p:spPr>
        <p:txBody>
          <a:bodyPr wrap="square" rtlCol="0">
            <a:spAutoFit/>
          </a:bodyPr>
          <a:lstStyle/>
          <a:p>
            <a:r>
              <a:rPr lang="en-US" sz="1100" dirty="0">
                <a:effectLst/>
                <a:ea typeface="Calibri" panose="020F0502020204030204" pitchFamily="34" charset="0"/>
                <a:cs typeface="Calibri" panose="020F0502020204030204" pitchFamily="34" charset="0"/>
              </a:rPr>
              <a:t>L'enfant est exposé à la violence ou à l'exploitation dans le cadre de son placement.</a:t>
            </a:r>
          </a:p>
          <a:p>
            <a:endParaRPr lang="en-US" sz="1100" dirty="0">
              <a:ea typeface="Calibri" panose="020F0502020204030204" pitchFamily="34" charset="0"/>
              <a:cs typeface="Calibri" panose="020F0502020204030204" pitchFamily="34" charset="0"/>
            </a:endParaRPr>
          </a:p>
          <a:p>
            <a:r>
              <a:rPr lang="en-US" sz="1100" dirty="0">
                <a:effectLst/>
                <a:ea typeface="Calibri" panose="020F0502020204030204" pitchFamily="34" charset="0"/>
                <a:cs typeface="Calibri" panose="020F0502020204030204" pitchFamily="34" charset="0"/>
              </a:rPr>
              <a:t>L'établissement de soins résidentiels est isolé de la communauté ; l'école se trouve sur place.</a:t>
            </a:r>
          </a:p>
          <a:p>
            <a:endParaRPr lang="en-US" sz="1100" dirty="0">
              <a:effectLst/>
              <a:ea typeface="Calibri" panose="020F0502020204030204" pitchFamily="34" charset="0"/>
              <a:cs typeface="Calibri" panose="020F0502020204030204" pitchFamily="34" charset="0"/>
            </a:endParaRPr>
          </a:p>
          <a:p>
            <a:r>
              <a:rPr lang="en-US" sz="1100" dirty="0">
                <a:effectLst/>
                <a:ea typeface="Calibri" panose="020F0502020204030204" pitchFamily="34" charset="0"/>
                <a:cs typeface="Calibri" panose="020F0502020204030204" pitchFamily="34" charset="0"/>
              </a:rPr>
              <a:t>Le contact avec la famille biologique et la famille élargie, ou les efforts visant à les retrouver, ne sont pas activement encouragés ou soutenus, et sont parfois découragés.</a:t>
            </a:r>
          </a:p>
          <a:p>
            <a:endParaRPr lang="en-US" sz="1100" dirty="0">
              <a:effectLst/>
              <a:ea typeface="Calibri" panose="020F0502020204030204" pitchFamily="34" charset="0"/>
              <a:cs typeface="Calibri" panose="020F0502020204030204" pitchFamily="34" charset="0"/>
            </a:endParaRPr>
          </a:p>
          <a:p>
            <a:r>
              <a:rPr lang="en-US" sz="1100" dirty="0">
                <a:effectLst/>
                <a:ea typeface="Calibri" panose="020F0502020204030204" pitchFamily="34" charset="0"/>
                <a:cs typeface="Calibri" panose="020F0502020204030204" pitchFamily="34" charset="0"/>
              </a:rPr>
              <a:t>Les soins sont impersonnels et les besoins de l'organisation passent avant les besoins individuels de l'enfant.</a:t>
            </a:r>
          </a:p>
        </p:txBody>
      </p:sp>
      <p:sp>
        <p:nvSpPr>
          <p:cNvPr id="29" name="Hexagon 28">
            <a:extLst>
              <a:ext uri="{FF2B5EF4-FFF2-40B4-BE49-F238E27FC236}">
                <a16:creationId xmlns:a16="http://schemas.microsoft.com/office/drawing/2014/main" id="{CC25A88D-5267-0EFD-A23A-7A7BB50D7C4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CB7E91AE-A150-DB53-B914-34132705CC6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A7DC48AF-3649-6234-40BF-DC7158EDA1A0}"/>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94BE707E-4C18-AF22-6F92-261FEA7A686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557CCBFE-2DE6-B5A3-AF48-C42267BDB69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9915802B-AC29-E502-38A1-A481CFEC040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Hexagon 42">
            <a:extLst>
              <a:ext uri="{FF2B5EF4-FFF2-40B4-BE49-F238E27FC236}">
                <a16:creationId xmlns:a16="http://schemas.microsoft.com/office/drawing/2014/main" id="{DCAD22BF-4B37-E5AA-9CBC-EA9D9D30422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Hexagon 43">
            <a:extLst>
              <a:ext uri="{FF2B5EF4-FFF2-40B4-BE49-F238E27FC236}">
                <a16:creationId xmlns:a16="http://schemas.microsoft.com/office/drawing/2014/main" id="{1416FF5B-4D76-F951-A072-044C3048825B}"/>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Hexagon 44">
            <a:extLst>
              <a:ext uri="{FF2B5EF4-FFF2-40B4-BE49-F238E27FC236}">
                <a16:creationId xmlns:a16="http://schemas.microsoft.com/office/drawing/2014/main" id="{38037B94-BF76-C443-A640-EDB7F2C641CF}"/>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Hexagon 45">
            <a:extLst>
              <a:ext uri="{FF2B5EF4-FFF2-40B4-BE49-F238E27FC236}">
                <a16:creationId xmlns:a16="http://schemas.microsoft.com/office/drawing/2014/main" id="{00EFD90B-1359-020A-9B61-F333E6F862CE}"/>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Hexagon 46">
            <a:extLst>
              <a:ext uri="{FF2B5EF4-FFF2-40B4-BE49-F238E27FC236}">
                <a16:creationId xmlns:a16="http://schemas.microsoft.com/office/drawing/2014/main" id="{6EDF7C57-5C3D-2FAA-8FF0-1727AD7A9135}"/>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Hexagon 47">
            <a:extLst>
              <a:ext uri="{FF2B5EF4-FFF2-40B4-BE49-F238E27FC236}">
                <a16:creationId xmlns:a16="http://schemas.microsoft.com/office/drawing/2014/main" id="{CAF3992C-405D-1582-47A6-15E40516900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Hexagon 48">
            <a:extLst>
              <a:ext uri="{FF2B5EF4-FFF2-40B4-BE49-F238E27FC236}">
                <a16:creationId xmlns:a16="http://schemas.microsoft.com/office/drawing/2014/main" id="{814CB31D-F329-6D1E-A207-1B77A47EBBC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Hexagon 49">
            <a:extLst>
              <a:ext uri="{FF2B5EF4-FFF2-40B4-BE49-F238E27FC236}">
                <a16:creationId xmlns:a16="http://schemas.microsoft.com/office/drawing/2014/main" id="{4AB12115-A2ED-9FD7-3705-09964E53923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Hexagon 50">
            <a:extLst>
              <a:ext uri="{FF2B5EF4-FFF2-40B4-BE49-F238E27FC236}">
                <a16:creationId xmlns:a16="http://schemas.microsoft.com/office/drawing/2014/main" id="{6FB070C9-6981-78B5-5988-9795B723843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Hexagon 51">
            <a:extLst>
              <a:ext uri="{FF2B5EF4-FFF2-40B4-BE49-F238E27FC236}">
                <a16:creationId xmlns:a16="http://schemas.microsoft.com/office/drawing/2014/main" id="{D02A5A9D-D703-5FE1-DE50-6558CBF6CD8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Hexagon 52">
            <a:extLst>
              <a:ext uri="{FF2B5EF4-FFF2-40B4-BE49-F238E27FC236}">
                <a16:creationId xmlns:a16="http://schemas.microsoft.com/office/drawing/2014/main" id="{E35301A8-897B-8751-C06E-6558191DCBA6}"/>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Hexagon 53">
            <a:extLst>
              <a:ext uri="{FF2B5EF4-FFF2-40B4-BE49-F238E27FC236}">
                <a16:creationId xmlns:a16="http://schemas.microsoft.com/office/drawing/2014/main" id="{620E9EB0-E12A-9066-D773-FB3EA5577B7C}"/>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57604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67344" cy="276999"/>
          </a:xfrm>
          <a:prstGeom prst="rect">
            <a:avLst/>
          </a:prstGeom>
          <a:noFill/>
        </p:spPr>
        <p:txBody>
          <a:bodyPr wrap="square" rtlCol="0">
            <a:spAutoFit/>
          </a:bodyPr>
          <a:lstStyle/>
          <a:p>
            <a:r>
              <a:rPr lang="en-US" sz="1200" b="1" spc="300" dirty="0">
                <a:solidFill>
                  <a:schemeClr val="tx1"/>
                </a:solidFill>
              </a:rPr>
              <a:t>DÉFINITIONS DES SOINS ALTERNATIFS</a:t>
            </a:r>
          </a:p>
        </p:txBody>
      </p:sp>
      <p:graphicFrame>
        <p:nvGraphicFramePr>
          <p:cNvPr id="3" name="Google Shape;245;p10">
            <a:extLst>
              <a:ext uri="{FF2B5EF4-FFF2-40B4-BE49-F238E27FC236}">
                <a16:creationId xmlns:a16="http://schemas.microsoft.com/office/drawing/2014/main" id="{D82E0ED9-45DA-E4A7-6A00-129B0782FA4A}"/>
              </a:ext>
            </a:extLst>
          </p:cNvPr>
          <p:cNvGraphicFramePr/>
          <p:nvPr>
            <p:extLst>
              <p:ext uri="{D42A27DB-BD31-4B8C-83A1-F6EECF244321}">
                <p14:modId xmlns:p14="http://schemas.microsoft.com/office/powerpoint/2010/main" val="2687758551"/>
              </p:ext>
            </p:extLst>
          </p:nvPr>
        </p:nvGraphicFramePr>
        <p:xfrm>
          <a:off x="671958" y="1303143"/>
          <a:ext cx="6104227" cy="7802633"/>
        </p:xfrm>
        <a:graphic>
          <a:graphicData uri="http://schemas.openxmlformats.org/drawingml/2006/table">
            <a:tbl>
              <a:tblPr firstRow="1" bandRow="1">
                <a:noFill/>
              </a:tblPr>
              <a:tblGrid>
                <a:gridCol w="1203307">
                  <a:extLst>
                    <a:ext uri="{9D8B030D-6E8A-4147-A177-3AD203B41FA5}">
                      <a16:colId xmlns:a16="http://schemas.microsoft.com/office/drawing/2014/main" val="20000"/>
                    </a:ext>
                  </a:extLst>
                </a:gridCol>
                <a:gridCol w="4900920">
                  <a:extLst>
                    <a:ext uri="{9D8B030D-6E8A-4147-A177-3AD203B41FA5}">
                      <a16:colId xmlns:a16="http://schemas.microsoft.com/office/drawing/2014/main" val="20001"/>
                    </a:ext>
                  </a:extLst>
                </a:gridCol>
              </a:tblGrid>
              <a:tr h="269171">
                <a:tc>
                  <a:txBody>
                    <a:bodyPr/>
                    <a:lstStyle/>
                    <a:p>
                      <a:pPr marL="0" marR="0" lvl="0" indent="0" algn="l" rtl="0">
                        <a:spcBef>
                          <a:spcPts val="0"/>
                        </a:spcBef>
                        <a:spcAft>
                          <a:spcPts val="0"/>
                        </a:spcAft>
                        <a:buNone/>
                      </a:pPr>
                      <a:r>
                        <a:rPr lang="en-US" sz="1100" b="1" i="0" u="none" strike="noStrike" cap="none" dirty="0">
                          <a:latin typeface="+mn-lt"/>
                        </a:rPr>
                        <a:t>Soins alternatifs</a:t>
                      </a:r>
                      <a:endParaRPr sz="1100" dirty="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rtl="0">
                        <a:lnSpc>
                          <a:spcPct val="100000"/>
                        </a:lnSpc>
                        <a:spcBef>
                          <a:spcPts val="0"/>
                        </a:spcBef>
                        <a:spcAft>
                          <a:spcPts val="0"/>
                        </a:spcAft>
                        <a:buNone/>
                      </a:pPr>
                      <a:r>
                        <a:rPr lang="en-US" sz="1100" dirty="0">
                          <a:solidFill>
                            <a:schemeClr val="tx1"/>
                          </a:solidFill>
                          <a:latin typeface="+mn-lt"/>
                          <a:ea typeface="Arial"/>
                          <a:cs typeface="Arial"/>
                          <a:sym typeface="Arial"/>
                        </a:rPr>
                        <a:t>Soins dispensés aux enfants par des personnes qui ne sont pas les parents biologiques ou les principaux responsables habituels. Elle peut être formelle ou informelle. </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93252">
                <a:tc>
                  <a:txBody>
                    <a:bodyPr/>
                    <a:lstStyle/>
                    <a:p>
                      <a:pPr marL="0" marR="0" lvl="0" indent="0" algn="l" rtl="0">
                        <a:spcBef>
                          <a:spcPts val="0"/>
                        </a:spcBef>
                        <a:spcAft>
                          <a:spcPts val="0"/>
                        </a:spcAft>
                        <a:buNone/>
                      </a:pPr>
                      <a:r>
                        <a:rPr lang="en-US" sz="1100" b="1" i="0" dirty="0">
                          <a:latin typeface="+mn-lt"/>
                        </a:rPr>
                        <a:t>Soins formels</a:t>
                      </a:r>
                      <a:endParaRPr sz="1100" b="1" i="0" dirty="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R="0" lvl="0" algn="l" rtl="0">
                        <a:lnSpc>
                          <a:spcPct val="100000"/>
                        </a:lnSpc>
                        <a:spcBef>
                          <a:spcPts val="0"/>
                        </a:spcBef>
                        <a:spcAft>
                          <a:spcPts val="0"/>
                        </a:spcAft>
                      </a:pPr>
                      <a:r>
                        <a:rPr lang="en-US" sz="1100" dirty="0">
                          <a:solidFill>
                            <a:schemeClr val="tx1"/>
                          </a:solidFill>
                          <a:latin typeface="+mn-lt"/>
                          <a:ea typeface="Arial"/>
                          <a:cs typeface="Arial"/>
                          <a:sym typeface="Arial"/>
                        </a:rPr>
                        <a:t>Soins autorisés par une autorité administrative ou judiciaire ou par un organisme agréé. </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45090">
                <a:tc>
                  <a:txBody>
                    <a:bodyPr/>
                    <a:lstStyle/>
                    <a:p>
                      <a:pPr marL="0" marR="0" lvl="0" indent="0" algn="l" rtl="0">
                        <a:spcBef>
                          <a:spcPts val="0"/>
                        </a:spcBef>
                        <a:spcAft>
                          <a:spcPts val="0"/>
                        </a:spcAft>
                        <a:buNone/>
                      </a:pPr>
                      <a:r>
                        <a:rPr lang="en-US" sz="1100" b="1" i="0" dirty="0">
                          <a:latin typeface="+mn-lt"/>
                        </a:rPr>
                        <a:t>Soins informels</a:t>
                      </a:r>
                      <a:endParaRPr sz="1100" dirty="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R="0" lvl="0" algn="l" rtl="0">
                        <a:lnSpc>
                          <a:spcPct val="100000"/>
                        </a:lnSpc>
                        <a:spcBef>
                          <a:spcPts val="0"/>
                        </a:spcBef>
                        <a:spcAft>
                          <a:spcPts val="0"/>
                        </a:spcAft>
                      </a:pPr>
                      <a:r>
                        <a:rPr lang="en-US" sz="1100" dirty="0">
                          <a:solidFill>
                            <a:schemeClr val="tx1"/>
                          </a:solidFill>
                          <a:latin typeface="+mn-lt"/>
                          <a:ea typeface="Arial"/>
                          <a:cs typeface="Arial"/>
                          <a:sym typeface="Arial"/>
                        </a:rPr>
                        <a:t>Des soins qui le sont généralement :</a:t>
                      </a:r>
                    </a:p>
                    <a:p>
                      <a:pPr marL="171450" marR="0" lvl="0" indent="-171450" algn="l" rtl="0">
                        <a:lnSpc>
                          <a:spcPct val="100000"/>
                        </a:lnSpc>
                        <a:spcBef>
                          <a:spcPts val="0"/>
                        </a:spcBef>
                        <a:spcAft>
                          <a:spcPts val="0"/>
                        </a:spcAft>
                        <a:buFont typeface="Arial" panose="020B0604020202020204" pitchFamily="34" charset="0"/>
                        <a:buChar char="•"/>
                      </a:pPr>
                      <a:r>
                        <a:rPr lang="en-US" sz="1100" dirty="0">
                          <a:latin typeface="+mn-lt"/>
                          <a:ea typeface="Arial"/>
                          <a:cs typeface="Arial"/>
                          <a:sym typeface="Arial"/>
                        </a:rPr>
                        <a:t>Fourni par des amis, des parents ou d'autres personnes ;</a:t>
                      </a:r>
                    </a:p>
                    <a:p>
                      <a:pPr marL="171450" marR="0" lvl="0" indent="-171450" algn="l" rtl="0">
                        <a:lnSpc>
                          <a:spcPct val="100000"/>
                        </a:lnSpc>
                        <a:spcBef>
                          <a:spcPts val="0"/>
                        </a:spcBef>
                        <a:spcAft>
                          <a:spcPts val="0"/>
                        </a:spcAft>
                        <a:buFont typeface="Arial" panose="020B0604020202020204" pitchFamily="34" charset="0"/>
                        <a:buChar char="•"/>
                      </a:pPr>
                      <a:r>
                        <a:rPr lang="en-US" sz="1100" dirty="0">
                          <a:latin typeface="+mn-lt"/>
                          <a:ea typeface="Arial"/>
                          <a:cs typeface="Arial"/>
                          <a:sym typeface="Arial"/>
                        </a:rPr>
                        <a:t>arrangé par l'enfant, ses parents ou d'autres personnes dans la vie de l'enfant ; et</a:t>
                      </a:r>
                    </a:p>
                    <a:p>
                      <a:pPr marL="171450" marR="0" lvl="0" indent="-171450" algn="l" rtl="0">
                        <a:lnSpc>
                          <a:spcPct val="100000"/>
                        </a:lnSpc>
                        <a:spcBef>
                          <a:spcPts val="0"/>
                        </a:spcBef>
                        <a:spcAft>
                          <a:spcPts val="0"/>
                        </a:spcAft>
                        <a:buFont typeface="Arial" panose="020B0604020202020204" pitchFamily="34" charset="0"/>
                        <a:buChar char="•"/>
                      </a:pPr>
                      <a:r>
                        <a:rPr lang="en-US" sz="1100" dirty="0">
                          <a:latin typeface="+mn-lt"/>
                          <a:ea typeface="Arial"/>
                          <a:cs typeface="Arial"/>
                          <a:sym typeface="Arial"/>
                        </a:rPr>
                        <a:t>N'a pas (encore) été officiellement autorisé.</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45090">
                <a:tc>
                  <a:txBody>
                    <a:bodyPr/>
                    <a:lstStyle/>
                    <a:p>
                      <a:pPr marL="0" marR="0" lvl="0" indent="0" algn="l" rtl="0">
                        <a:spcBef>
                          <a:spcPts val="0"/>
                        </a:spcBef>
                        <a:spcAft>
                          <a:spcPts val="0"/>
                        </a:spcAft>
                        <a:buNone/>
                      </a:pPr>
                      <a:r>
                        <a:rPr lang="en-US" sz="1100" b="1" i="0" dirty="0">
                          <a:latin typeface="+mn-lt"/>
                        </a:rPr>
                        <a:t>Placement familial</a:t>
                      </a:r>
                      <a:endParaRPr sz="1100" dirty="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lnSpc>
                          <a:spcPct val="100000"/>
                        </a:lnSpc>
                        <a:spcAft>
                          <a:spcPts val="800"/>
                        </a:spcAft>
                      </a:pPr>
                      <a:r>
                        <a:rPr lang="en-US" sz="1100" dirty="0">
                          <a:effectLst/>
                          <a:latin typeface="+mn-lt"/>
                          <a:ea typeface="Calibri" panose="020F0502020204030204" pitchFamily="34" charset="0"/>
                          <a:cs typeface="Calibri" panose="020F0502020204030204" pitchFamily="34" charset="0"/>
                        </a:rPr>
                        <a:t>La prise en charge familiale au sein de la famille élargie de l'enfant ou auprès d'amis proches de la famille connus de l'enfant, qu'elle soit de nature formelle ou informelle.</a:t>
                      </a:r>
                      <a:endParaRPr lang="en-US" sz="1100" dirty="0">
                        <a:effectLst/>
                        <a:latin typeface="+mn-lt"/>
                        <a:ea typeface="Calibri" panose="020F0502020204030204" pitchFamily="34" charset="0"/>
                        <a:cs typeface="Times New Roman" panose="02020603050405020304" pitchFamily="18" charset="0"/>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94777">
                <a:tc>
                  <a:txBody>
                    <a:bodyPr/>
                    <a:lstStyle/>
                    <a:p>
                      <a:pPr marL="0" marR="0" lvl="0" indent="0" algn="l" rtl="0">
                        <a:spcBef>
                          <a:spcPts val="0"/>
                        </a:spcBef>
                        <a:spcAft>
                          <a:spcPts val="0"/>
                        </a:spcAft>
                        <a:buNone/>
                      </a:pPr>
                      <a:r>
                        <a:rPr lang="en-US" sz="1100" b="1" i="0" dirty="0">
                          <a:latin typeface="+mn-lt"/>
                        </a:rPr>
                        <a:t>Placement en famille d'accueil</a:t>
                      </a:r>
                      <a:endParaRPr sz="1100" dirty="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lnSpc>
                          <a:spcPct val="100000"/>
                        </a:lnSpc>
                        <a:spcAft>
                          <a:spcPts val="800"/>
                        </a:spcAft>
                      </a:pPr>
                      <a:r>
                        <a:rPr lang="en-US" sz="1100" dirty="0">
                          <a:effectLst/>
                          <a:latin typeface="+mn-lt"/>
                          <a:ea typeface="Calibri" panose="020F0502020204030204" pitchFamily="34" charset="0"/>
                          <a:cs typeface="Calibri" panose="020F0502020204030204" pitchFamily="34" charset="0"/>
                        </a:rPr>
                        <a:t>Les situations dans lesquelles les enfants sont placés par une autorité compétente aux fins d'une protection de remplacement dans l'environnement domestique d'une famille autre que la propre famille de l'enfant qui a été sélectionnée, qualifiée, approuvée et supervisée pour fournir cette protection.</a:t>
                      </a:r>
                      <a:endParaRPr lang="en-US" sz="1100" dirty="0">
                        <a:effectLst/>
                        <a:latin typeface="+mn-lt"/>
                        <a:ea typeface="Calibri" panose="020F0502020204030204" pitchFamily="34" charset="0"/>
                        <a:cs typeface="Times New Roman" panose="02020603050405020304" pitchFamily="18" charset="0"/>
                      </a:endParaRPr>
                    </a:p>
                    <a:p>
                      <a:pPr algn="l">
                        <a:lnSpc>
                          <a:spcPct val="100000"/>
                        </a:lnSpc>
                        <a:spcAft>
                          <a:spcPts val="800"/>
                        </a:spcAft>
                      </a:pPr>
                      <a:r>
                        <a:rPr lang="en-US" sz="1100" i="1" u="none" dirty="0">
                          <a:effectLst/>
                          <a:latin typeface="+mn-lt"/>
                          <a:ea typeface="Calibri" panose="020F0502020204030204" pitchFamily="34" charset="0"/>
                          <a:cs typeface="Calibri" panose="020F0502020204030204" pitchFamily="34" charset="0"/>
                        </a:rPr>
                        <a:t>Note : L'</a:t>
                      </a:r>
                      <a:r>
                        <a:rPr lang="en-US" sz="1100" i="1" dirty="0">
                          <a:effectLst/>
                          <a:latin typeface="+mn-lt"/>
                          <a:ea typeface="Calibri" panose="020F0502020204030204" pitchFamily="34" charset="0"/>
                          <a:cs typeface="Calibri" panose="020F0502020204030204" pitchFamily="34" charset="0"/>
                        </a:rPr>
                        <a:t>accueil familial se fait aussi souvent de manière moins formelle dans le cadre de la pratique traditionnelle de la garde d'enfants ou dans des situations d'urgence ; on parle alors d'accueil "spontané" ou "informel".</a:t>
                      </a:r>
                      <a:endParaRPr lang="en-US" sz="1100" i="1" dirty="0">
                        <a:effectLst/>
                        <a:latin typeface="+mn-lt"/>
                        <a:ea typeface="Calibri" panose="020F0502020204030204" pitchFamily="34" charset="0"/>
                        <a:cs typeface="Times New Roman" panose="02020603050405020304" pitchFamily="18" charset="0"/>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028360">
                <a:tc>
                  <a:txBody>
                    <a:bodyPr/>
                    <a:lstStyle/>
                    <a:p>
                      <a:pPr marL="0" marR="0" lvl="0" indent="0" algn="l" rtl="0">
                        <a:spcBef>
                          <a:spcPts val="0"/>
                        </a:spcBef>
                        <a:spcAft>
                          <a:spcPts val="0"/>
                        </a:spcAft>
                        <a:buNone/>
                      </a:pPr>
                      <a:r>
                        <a:rPr lang="en-US" sz="1100" b="1" dirty="0">
                          <a:effectLst/>
                          <a:latin typeface="+mn-lt"/>
                          <a:ea typeface="Calibri" panose="020F0502020204030204" pitchFamily="34" charset="0"/>
                          <a:cs typeface="Calibri" panose="020F0502020204030204" pitchFamily="34" charset="0"/>
                        </a:rPr>
                        <a:t>Dispositions relatives à la vie autonome supervisée ou assistée</a:t>
                      </a:r>
                      <a:endParaRPr sz="1100" dirty="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lnSpc>
                          <a:spcPct val="100000"/>
                        </a:lnSpc>
                        <a:spcAft>
                          <a:spcPts val="800"/>
                        </a:spcAft>
                      </a:pPr>
                      <a:r>
                        <a:rPr lang="en-US" sz="1100" dirty="0">
                          <a:effectLst/>
                          <a:latin typeface="+mn-lt"/>
                          <a:ea typeface="Calibri" panose="020F0502020204030204" pitchFamily="34" charset="0"/>
                          <a:cs typeface="Calibri" panose="020F0502020204030204" pitchFamily="34" charset="0"/>
                        </a:rPr>
                        <a:t>Les Lignes directrices des Nations unies pour la protection de remplacement y font référence, mais il n'existe pas de définition officielle. Ces types d'arrangements se réfèrent à des situations où un individu ou un groupe d'enfants, qui peuvent être apparentés ou non, vivent de manière indépendante au sein d'une communauté, c'est-à-dire qu'ils ne sont pas pris en charge dans un cadre familial ou résidentiel, par exemple dans des ménages dirigés par des enfants ou des groupes de pairs. Ils peuvent être soutenus ou supervisés par un membre de la communauté, un mentor spécialement désigné et formé et/ou par un travailleur social. Ces arrangements sont plus adaptés aux adolescents plus âgés qui ont l'habitude de vivre de manière indépendante. Les enfants bénéficiant de ces dispositions doivent savoir qui contacter s'ils ont besoin d'aide et sont souvent soutenus par un membre de la communauté ou un mentor plus formel. Cette forme de prise en charge peut être informelle ou formelle. </a:t>
                      </a:r>
                      <a:endParaRPr lang="en-US" sz="1100" dirty="0">
                        <a:effectLst/>
                        <a:latin typeface="+mn-lt"/>
                        <a:ea typeface="Calibri" panose="020F0502020204030204" pitchFamily="34" charset="0"/>
                        <a:cs typeface="Times New Roman" panose="02020603050405020304" pitchFamily="18" charset="0"/>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1028360">
                <a:tc>
                  <a:txBody>
                    <a:bodyPr/>
                    <a:lstStyle/>
                    <a:p>
                      <a:pPr marL="0" marR="0" lvl="0" indent="0" algn="l" rtl="0">
                        <a:spcBef>
                          <a:spcPts val="0"/>
                        </a:spcBef>
                        <a:spcAft>
                          <a:spcPts val="0"/>
                        </a:spcAft>
                        <a:buNone/>
                      </a:pPr>
                      <a:r>
                        <a:rPr lang="en-CA" sz="1100" b="1" dirty="0">
                          <a:latin typeface="+mn-lt"/>
                        </a:rPr>
                        <a:t>Soins résidentiels</a:t>
                      </a:r>
                      <a:endParaRPr sz="1100" b="1" dirty="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lnSpc>
                          <a:spcPct val="107000"/>
                        </a:lnSpc>
                        <a:spcAft>
                          <a:spcPts val="800"/>
                        </a:spcAft>
                      </a:pPr>
                      <a:r>
                        <a:rPr lang="en-US" sz="1100" dirty="0">
                          <a:effectLst/>
                          <a:latin typeface="+mn-lt"/>
                          <a:ea typeface="Calibri" panose="020F0502020204030204" pitchFamily="34" charset="0"/>
                          <a:cs typeface="Calibri" panose="020F0502020204030204" pitchFamily="34" charset="0"/>
                        </a:rPr>
                        <a:t>Un arrangement de vie en groupe dans un établissement spécialement désigné où le personnel salarié ou les bénévoles assurent les soins par roulement. Les soins résidentiels sont un terme générique qui inclut les placements à court et à long terme dans des institutions, des foyers de petits groupes, des lieux de sécurité pour les soins d'urgence et des centres de transit.</a:t>
                      </a:r>
                      <a:endParaRPr lang="en-US" sz="1100" dirty="0">
                        <a:effectLst/>
                        <a:latin typeface="+mn-lt"/>
                        <a:ea typeface="Calibri" panose="020F0502020204030204" pitchFamily="34" charset="0"/>
                        <a:cs typeface="Times New Roman" panose="02020603050405020304" pitchFamily="18" charset="0"/>
                      </a:endParaRPr>
                    </a:p>
                    <a:p>
                      <a:pPr algn="l">
                        <a:lnSpc>
                          <a:spcPct val="107000"/>
                        </a:lnSpc>
                        <a:spcAft>
                          <a:spcPts val="800"/>
                        </a:spcAft>
                      </a:pPr>
                      <a:r>
                        <a:rPr lang="en-US" sz="1100" i="1" dirty="0">
                          <a:effectLst/>
                          <a:latin typeface="+mn-lt"/>
                          <a:ea typeface="Calibri" panose="020F0502020204030204" pitchFamily="34" charset="0"/>
                          <a:cs typeface="Calibri" panose="020F0502020204030204" pitchFamily="34" charset="0"/>
                        </a:rPr>
                        <a:t>Note : Les soins résidentiels ne sont pas toujours "formels" et, dans certains contextes, des établissements peuvent être créés sans être enregistrés ou réglementés par une quelconque autorité. </a:t>
                      </a:r>
                      <a:endParaRPr lang="en-US" sz="1100" i="1" dirty="0">
                        <a:effectLst/>
                        <a:latin typeface="+mn-lt"/>
                        <a:ea typeface="Calibri" panose="020F0502020204030204" pitchFamily="34" charset="0"/>
                        <a:cs typeface="Times New Roman" panose="02020603050405020304" pitchFamily="18" charset="0"/>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51140661"/>
                  </a:ext>
                </a:extLst>
              </a:tr>
            </a:tbl>
          </a:graphicData>
        </a:graphic>
      </p:graphicFrame>
      <p:sp>
        <p:nvSpPr>
          <p:cNvPr id="4" name="Hexagon 3">
            <a:extLst>
              <a:ext uri="{FF2B5EF4-FFF2-40B4-BE49-F238E27FC236}">
                <a16:creationId xmlns:a16="http://schemas.microsoft.com/office/drawing/2014/main" id="{D4B59614-C345-FFDA-96A3-17F4454268E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A4EBC1A8-A0A5-AB7D-3760-CF0EB8EAB6D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984DEACD-AC67-C348-A987-CFC01E325BC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653C4D14-2FC0-0C0E-796B-51BAC7F69F5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00F3402-6E2A-0EE6-4607-21533A210F6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32BDE9AB-66A4-E5B7-D120-425FE79AEB6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8CA567EC-1561-35EC-A6DC-1C72ACB97356}"/>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72D8A6DB-C8AD-19B7-0FAD-A9DE54B79013}"/>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7E2CABBB-BB38-0D23-0981-2B3D3F42469C}"/>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4A006FB0-3B76-2874-BF3E-66BA028A0805}"/>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FFE19E5B-896D-EE68-2E5B-035C7560EE1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D8D25FD3-4EE7-35FD-EE44-EE14A602B4C8}"/>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BBB0124A-7131-22F6-DB61-0087890058C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61F4986F-3B2F-52CC-6FCD-B980D0333DD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556DB4B7-3F12-ECA9-78B3-FF5D7D78E480}"/>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F7011384-77BA-0446-90EE-8366B558FD4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123A8D96-BED5-888C-4DF0-0A37CE418C7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10A92F28-D60F-7CC6-9AAB-181F9C3D7CC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193261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67344" cy="276999"/>
          </a:xfrm>
          <a:prstGeom prst="rect">
            <a:avLst/>
          </a:prstGeom>
          <a:noFill/>
        </p:spPr>
        <p:txBody>
          <a:bodyPr wrap="square" rtlCol="0">
            <a:spAutoFit/>
          </a:bodyPr>
          <a:lstStyle/>
          <a:p>
            <a:r>
              <a:rPr lang="en-US" sz="1200" b="1" spc="300" dirty="0">
                <a:solidFill>
                  <a:schemeClr val="tx1"/>
                </a:solidFill>
              </a:rPr>
              <a:t>PRINCIPES DIRECTEURS POUR LES SOINS ALTERNATIFS</a:t>
            </a:r>
          </a:p>
        </p:txBody>
      </p:sp>
      <p:sp>
        <p:nvSpPr>
          <p:cNvPr id="4" name="TextBox 3">
            <a:extLst>
              <a:ext uri="{FF2B5EF4-FFF2-40B4-BE49-F238E27FC236}">
                <a16:creationId xmlns:a16="http://schemas.microsoft.com/office/drawing/2014/main" id="{A0BD1CF7-1529-1DA5-CAB5-4372F8F492B8}"/>
              </a:ext>
            </a:extLst>
          </p:cNvPr>
          <p:cNvSpPr txBox="1"/>
          <p:nvPr/>
        </p:nvSpPr>
        <p:spPr>
          <a:xfrm>
            <a:off x="558266" y="1218326"/>
            <a:ext cx="6299734" cy="7812395"/>
          </a:xfrm>
          <a:prstGeom prst="rect">
            <a:avLst/>
          </a:prstGeom>
          <a:noFill/>
        </p:spPr>
        <p:txBody>
          <a:bodyPr wrap="square" rtlCol="0">
            <a:spAutoFit/>
          </a:bodyPr>
          <a:lstStyle/>
          <a:p>
            <a:pPr marL="182563" indent="-182563">
              <a:buAutoNum type="arabicPeriod"/>
            </a:pPr>
            <a:r>
              <a:rPr lang="en-US" sz="1100" dirty="0">
                <a:effectLst/>
                <a:ea typeface="Calibri" panose="020F0502020204030204" pitchFamily="34" charset="0"/>
                <a:cs typeface="Calibri" panose="020F0502020204030204" pitchFamily="34" charset="0"/>
              </a:rPr>
              <a:t>Fonder toutes les décisions sur l'</a:t>
            </a:r>
            <a:r>
              <a:rPr lang="en-US" sz="1100" b="1" dirty="0">
                <a:effectLst/>
                <a:ea typeface="Calibri" panose="020F0502020204030204" pitchFamily="34" charset="0"/>
                <a:cs typeface="Calibri" panose="020F0502020204030204" pitchFamily="34" charset="0"/>
              </a:rPr>
              <a:t>intérêt supérieur </a:t>
            </a:r>
            <a:r>
              <a:rPr lang="en-US" sz="1100" dirty="0">
                <a:effectLst/>
                <a:ea typeface="Calibri" panose="020F0502020204030204" pitchFamily="34" charset="0"/>
                <a:cs typeface="Calibri" panose="020F0502020204030204" pitchFamily="34" charset="0"/>
              </a:rPr>
              <a:t>de l'enfant. Une évaluation des risques encourus par l'enfant, de ses besoins, de ses souhaits et de ses capacités doit être effectuée avant de déterminer le type de prise en charge nécessaire. Une gamme de services et d'options de placement est nécessaire pour s'assurer que les besoins de chaque enfant peuvent être satisfaits. Les enfants doivent être placés avec leurs frères et sœurs, sauf si cela n'est pas dans leur intérêt supérieur.</a:t>
            </a:r>
          </a:p>
          <a:p>
            <a:pPr marL="228600" indent="-228600">
              <a:buAutoNum type="arabicPeriod"/>
            </a:pPr>
            <a:endParaRPr lang="en-US" sz="1100" dirty="0">
              <a:effectLst/>
              <a:ea typeface="Calibri" panose="020F0502020204030204" pitchFamily="34" charset="0"/>
              <a:cs typeface="Calibri" panose="020F0502020204030204" pitchFamily="34" charset="0"/>
            </a:endParaRPr>
          </a:p>
          <a:p>
            <a:pPr marL="182563" indent="-182563">
              <a:spcAft>
                <a:spcPts val="400"/>
              </a:spcAft>
            </a:pPr>
            <a:r>
              <a:rPr lang="en-US" sz="1100" dirty="0">
                <a:effectLst/>
                <a:ea typeface="Calibri" panose="020F0502020204030204" pitchFamily="34" charset="0"/>
                <a:cs typeface="Calibri" panose="020F0502020204030204" pitchFamily="34" charset="0"/>
              </a:rPr>
              <a:t>2. utiliser et développer des </a:t>
            </a:r>
            <a:r>
              <a:rPr lang="en-US" sz="1100" b="1" dirty="0">
                <a:effectLst/>
                <a:ea typeface="Calibri" panose="020F0502020204030204" pitchFamily="34" charset="0"/>
                <a:cs typeface="Calibri" panose="020F0502020204030204" pitchFamily="34" charset="0"/>
              </a:rPr>
              <a:t>soins alternatifs basés sur la famille </a:t>
            </a:r>
            <a:r>
              <a:rPr lang="en-US" sz="1100" dirty="0">
                <a:effectLst/>
                <a:ea typeface="Calibri" panose="020F0502020204030204" pitchFamily="34" charset="0"/>
                <a:cs typeface="Calibri" panose="020F0502020204030204" pitchFamily="34" charset="0"/>
              </a:rPr>
              <a:t>chaque fois que cela est possible, en reconnaissant que cela peut nécessiter des efforts intensifs de plaidoyer et un engagement dans des contextes où les soins basés sur la famille ne sont pas couramment pratiqués. Aucun enfant de moins de trois ans ne devrait être placé en institution, sauf si cela est spécifiquement approprié, nécessaire et constructif pour l'enfant en question. Dans tous les placements, il devrait y avoir des relations cohérentes entre les adultes et les enfants.</a:t>
            </a:r>
            <a:endParaRPr lang="en-US" sz="1100" dirty="0">
              <a:effectLst/>
              <a:ea typeface="Calibri" panose="020F0502020204030204" pitchFamily="34" charset="0"/>
              <a:cs typeface="Times New Roman" panose="02020603050405020304" pitchFamily="18" charset="0"/>
            </a:endParaRPr>
          </a:p>
          <a:p>
            <a:pPr marL="358775" lvl="0" indent="-176213">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Lorsque la prise en charge familiale n'est pas possible, on peut envisager une prise en charge communautaire, par exemple en petits groupes au sein de la communauté de l'enfant. Les enfants pris en charge en groupe devraient généralement être d'âges et de capacités différents, afin d'accroître leurs possibilités d'attention et de stimulation (bien que cela puisse ne pas être approprié dans le cas de garçons et de filles adolescents).</a:t>
            </a:r>
          </a:p>
          <a:p>
            <a:pPr marL="358775" lvl="0" indent="-176213">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Le placement en institution ne doit être utilisé que comme une mesure à court terme, jusqu'à ce que des alternatives de prise en charge familiale puissent être développées, ou lorsqu'il est spécifiquement approprié, nécessaire et constructif pour chaque enfant. Des personnes s'occupant régulièrement de chaque enfant doivent être désignées, les enfants doivent être pris en charge en petits groupes d'âges différents et le centre d'accueil doit être intégré dans la communauté autant que possible.</a:t>
            </a:r>
          </a:p>
          <a:p>
            <a:pPr marL="342900" lvl="0" indent="-160338">
              <a:buFont typeface="Symbol" panose="05050102010706020507" pitchFamily="18" charset="2"/>
              <a:buChar char=""/>
            </a:pPr>
            <a:endParaRPr lang="en-US" sz="1100" dirty="0">
              <a:cs typeface="Calibri" panose="020F0502020204030204" pitchFamily="34" charset="0"/>
            </a:endParaRPr>
          </a:p>
          <a:p>
            <a:pPr marL="182563" lvl="0" indent="-182563"/>
            <a:r>
              <a:rPr lang="en-US" sz="1100" dirty="0">
                <a:cs typeface="Calibri" panose="020F0502020204030204" pitchFamily="34" charset="0"/>
              </a:rPr>
              <a:t>3. 	Tous les établissements de soins résidentiels doivent être enregistrés et inspectés de manière indépendante par les autorités compétentes. </a:t>
            </a:r>
          </a:p>
          <a:p>
            <a:pPr lvl="0"/>
            <a:endParaRPr lang="en-US" sz="1100" dirty="0">
              <a:effectLst/>
              <a:ea typeface="Calibri" panose="020F0502020204030204" pitchFamily="34" charset="0"/>
              <a:cs typeface="Calibri" panose="020F0502020204030204" pitchFamily="34" charset="0"/>
            </a:endParaRPr>
          </a:p>
          <a:p>
            <a:pPr marL="182563" lvl="0" indent="-182563"/>
            <a:r>
              <a:rPr lang="en-US" sz="1100" dirty="0">
                <a:ea typeface="Calibri" panose="020F0502020204030204" pitchFamily="34" charset="0"/>
                <a:cs typeface="Calibri" panose="020F0502020204030204" pitchFamily="34" charset="0"/>
              </a:rPr>
              <a:t>4. </a:t>
            </a:r>
            <a:r>
              <a:rPr lang="en-US" sz="1100" dirty="0">
                <a:effectLst/>
                <a:ea typeface="Calibri" panose="020F0502020204030204" pitchFamily="34" charset="0"/>
                <a:cs typeface="Calibri" panose="020F0502020204030204" pitchFamily="34" charset="0"/>
              </a:rPr>
              <a:t>Le </a:t>
            </a:r>
            <a:r>
              <a:rPr lang="en-US" sz="1100" b="1" dirty="0">
                <a:effectLst/>
                <a:ea typeface="Calibri" panose="020F0502020204030204" pitchFamily="34" charset="0"/>
                <a:cs typeface="Calibri" panose="020F0502020204030204" pitchFamily="34" charset="0"/>
              </a:rPr>
              <a:t>niveau de prise en charge </a:t>
            </a:r>
            <a:r>
              <a:rPr lang="en-US" sz="1100" dirty="0">
                <a:effectLst/>
                <a:ea typeface="Calibri" panose="020F0502020204030204" pitchFamily="34" charset="0"/>
                <a:cs typeface="Calibri" panose="020F0502020204030204" pitchFamily="34" charset="0"/>
              </a:rPr>
              <a:t>dans toutes les formes de protection de remplacement devrait être évalué régulièrement par rapport à un ensemble de normes convenues, fondées sur les Lignes directrices relatives à la protection de remplacement pour les enfants.</a:t>
            </a:r>
          </a:p>
          <a:p>
            <a:pPr marL="182563" lvl="0" indent="-182563"/>
            <a:endParaRPr lang="en-US" sz="1100" dirty="0">
              <a:ea typeface="Calibri" panose="020F0502020204030204" pitchFamily="34" charset="0"/>
              <a:cs typeface="Times New Roman" panose="02020603050405020304" pitchFamily="18" charset="0"/>
            </a:endParaRPr>
          </a:p>
          <a:p>
            <a:pPr marL="182563" indent="-182563"/>
            <a:r>
              <a:rPr lang="en-US" sz="1100" dirty="0">
                <a:ea typeface="Calibri" panose="020F0502020204030204" pitchFamily="34" charset="0"/>
                <a:cs typeface="Times New Roman" panose="02020603050405020304" pitchFamily="18" charset="0"/>
              </a:rPr>
              <a:t>5. </a:t>
            </a:r>
            <a:r>
              <a:rPr lang="en-US" sz="1100" dirty="0">
                <a:effectLst/>
                <a:ea typeface="Calibri" panose="020F0502020204030204" pitchFamily="34" charset="0"/>
                <a:cs typeface="Calibri" panose="020F0502020204030204" pitchFamily="34" charset="0"/>
              </a:rPr>
              <a:t>Veiller à ce que le placement de chaque enfant soit </a:t>
            </a:r>
            <a:r>
              <a:rPr lang="en-US" sz="1100" b="1" dirty="0">
                <a:effectLst/>
                <a:ea typeface="Calibri" panose="020F0502020204030204" pitchFamily="34" charset="0"/>
                <a:cs typeface="Calibri" panose="020F0502020204030204" pitchFamily="34" charset="0"/>
              </a:rPr>
              <a:t>enregistré, contrôlé et revu </a:t>
            </a:r>
            <a:r>
              <a:rPr lang="en-US" sz="1100" dirty="0">
                <a:effectLst/>
                <a:ea typeface="Calibri" panose="020F0502020204030204" pitchFamily="34" charset="0"/>
                <a:cs typeface="Calibri" panose="020F0502020204030204" pitchFamily="34" charset="0"/>
              </a:rPr>
              <a:t>régulièrement et de manière à ne pas perturber l'arrangement. Les enfants doivent disposer de mécanismes pour signaler les cas de maltraitance, de négligence ou d'autres préoccupations et des plans doivent être mis en place pour répondre aux signalements des enfants au sein de leur famille et dans toutes les formes de placement.</a:t>
            </a:r>
          </a:p>
          <a:p>
            <a:pPr marL="182563" indent="-182563"/>
            <a:endParaRPr lang="en-US" sz="1100" dirty="0">
              <a:effectLst/>
              <a:ea typeface="Calibri" panose="020F0502020204030204" pitchFamily="34" charset="0"/>
              <a:cs typeface="Times New Roman" panose="02020603050405020304" pitchFamily="18" charset="0"/>
            </a:endParaRPr>
          </a:p>
          <a:p>
            <a:pPr marL="182563" lvl="0" indent="-182563">
              <a:spcAft>
                <a:spcPts val="400"/>
              </a:spcAft>
            </a:pPr>
            <a:r>
              <a:rPr lang="en-US" sz="1100" b="1" dirty="0">
                <a:ea typeface="Calibri" panose="020F0502020204030204" pitchFamily="34" charset="0"/>
                <a:cs typeface="Times New Roman" panose="02020603050405020304" pitchFamily="18" charset="0"/>
              </a:rPr>
              <a:t>6. </a:t>
            </a:r>
            <a:r>
              <a:rPr lang="en-US" sz="1100" b="1" dirty="0">
                <a:effectLst/>
                <a:ea typeface="Calibri" panose="020F0502020204030204" pitchFamily="34" charset="0"/>
                <a:cs typeface="Calibri" panose="020F0502020204030204" pitchFamily="34" charset="0"/>
              </a:rPr>
              <a:t>Prévenir </a:t>
            </a:r>
            <a:r>
              <a:rPr lang="en-US" sz="1100" dirty="0">
                <a:effectLst/>
                <a:ea typeface="Calibri" panose="020F0502020204030204" pitchFamily="34" charset="0"/>
                <a:cs typeface="Calibri" panose="020F0502020204030204" pitchFamily="34" charset="0"/>
              </a:rPr>
              <a:t>et répondre à la </a:t>
            </a:r>
            <a:r>
              <a:rPr lang="en-US" sz="1100" b="1" dirty="0">
                <a:effectLst/>
                <a:ea typeface="Calibri" panose="020F0502020204030204" pitchFamily="34" charset="0"/>
                <a:cs typeface="Calibri" panose="020F0502020204030204" pitchFamily="34" charset="0"/>
              </a:rPr>
              <a:t>séparation familiale</a:t>
            </a:r>
            <a:r>
              <a:rPr lang="en-US" sz="1100" dirty="0">
                <a:effectLst/>
                <a:ea typeface="Calibri" panose="020F0502020204030204" pitchFamily="34" charset="0"/>
                <a:cs typeface="Calibri" panose="020F0502020204030204" pitchFamily="34" charset="0"/>
              </a:rPr>
              <a:t>. Toutes les mesures raisonnables doivent être prises pour comprendre les causes de la séparation, pour aider les familles à rester ensemble et pour réunir les familles qui se séparent, lorsque cela est dans l'intérêt supérieur de l'enfant. Cela comprend :</a:t>
            </a:r>
            <a:endParaRPr lang="en-US" sz="1100" dirty="0">
              <a:effectLst/>
              <a:ea typeface="Calibri" panose="020F0502020204030204" pitchFamily="34" charset="0"/>
              <a:cs typeface="Times New Roman" panose="02020603050405020304" pitchFamily="18" charset="0"/>
            </a:endParaRPr>
          </a:p>
          <a:p>
            <a:pPr marL="358775" lvl="0" indent="-176213">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veiller à ce que l'attribution et la distribution de l'aide n'encouragent pas ou ne prolongent pas la séparation des familles qui cherchent à recevoir de l'aide</a:t>
            </a:r>
            <a:endParaRPr lang="en-US" sz="1100" dirty="0">
              <a:effectLst/>
              <a:ea typeface="Calibri" panose="020F0502020204030204" pitchFamily="34" charset="0"/>
              <a:cs typeface="Times New Roman" panose="02020603050405020304" pitchFamily="18" charset="0"/>
            </a:endParaRPr>
          </a:p>
          <a:p>
            <a:pPr marL="358775" lvl="0" indent="-176213">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faire tous les efforts possibles pour renforcer la capacité des familles à s'occuper des enfants avant leur placement dans une structure d'accueil alternative, par exemple en les orientant vers un soutien aux moyens de subsistance/des transferts d'argent, un soutien à la parentalité positive, etc.</a:t>
            </a:r>
            <a:endParaRPr lang="en-US" sz="1100" dirty="0">
              <a:effectLst/>
              <a:ea typeface="Calibri" panose="020F0502020204030204" pitchFamily="34" charset="0"/>
              <a:cs typeface="Times New Roman" panose="02020603050405020304" pitchFamily="18" charset="0"/>
            </a:endParaRPr>
          </a:p>
        </p:txBody>
      </p:sp>
      <p:sp>
        <p:nvSpPr>
          <p:cNvPr id="6" name="Hexagon 5">
            <a:extLst>
              <a:ext uri="{FF2B5EF4-FFF2-40B4-BE49-F238E27FC236}">
                <a16:creationId xmlns:a16="http://schemas.microsoft.com/office/drawing/2014/main" id="{D283B93E-391C-6240-B3E9-737C347F00A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5D39C9F-2171-EAA5-894F-6733ADF16E4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16F9FB5E-288E-1C0C-3E62-8F3F9DC36C1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49A71929-A735-2DC5-B0AB-D40D3C2DC21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B86D3BE3-0CAF-4156-A885-7EE0E8E4561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249B265E-5940-3B08-CBA5-80AD1175171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9C89027-701C-8FE1-9B0B-F965F3804A4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FB2C61E9-A950-FD8C-0988-2EF2C4747789}"/>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81D6DFAC-9848-0C0F-3073-BC84FAA49AD2}"/>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B6F5CE8A-7F27-6370-7D78-1F516EAC4081}"/>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6484ECA-D397-625E-1FC8-D4025B891C28}"/>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1BF643BA-464E-2167-501D-F1007A7291F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F87080D-FE86-649F-2F9F-D2EEBE4CEB1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9AA21D30-E9D8-61A4-3769-D803F01A9A0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87463F9D-C85A-D1FA-AE6B-48761834171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386C5222-C0A2-C3A1-4227-8C414195BCC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94534828-DCFF-1CA9-2CD3-C9FC6035D6F6}"/>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FBBD2935-7A40-674E-62F0-59ACFB17347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709868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0BD1CF7-1529-1DA5-CAB5-4372F8F492B8}"/>
              </a:ext>
            </a:extLst>
          </p:cNvPr>
          <p:cNvSpPr txBox="1"/>
          <p:nvPr/>
        </p:nvSpPr>
        <p:spPr>
          <a:xfrm>
            <a:off x="577516" y="703327"/>
            <a:ext cx="6043397" cy="7995137"/>
          </a:xfrm>
          <a:prstGeom prst="rect">
            <a:avLst/>
          </a:prstGeom>
          <a:noFill/>
        </p:spPr>
        <p:txBody>
          <a:bodyPr wrap="square" rtlCol="0">
            <a:spAutoFit/>
          </a:bodyPr>
          <a:lstStyle/>
          <a:p>
            <a:pPr marL="444500" lvl="0" indent="-176213">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sensibiliser les personnes qui s'occupent d'enfants aux risques de l'éloignement des enfants</a:t>
            </a:r>
            <a:endParaRPr lang="en-US" sz="1100" dirty="0">
              <a:effectLst/>
              <a:ea typeface="Calibri" panose="020F0502020204030204" pitchFamily="34" charset="0"/>
              <a:cs typeface="Times New Roman" panose="02020603050405020304" pitchFamily="18" charset="0"/>
            </a:endParaRPr>
          </a:p>
          <a:p>
            <a:pPr marL="444500" lvl="0" indent="-176213">
              <a:buFont typeface="Symbol" panose="05050102010706020507" pitchFamily="18" charset="2"/>
              <a:buChar char=""/>
            </a:pPr>
            <a:r>
              <a:rPr lang="en-US" sz="1100" dirty="0">
                <a:cs typeface="Calibri" panose="020F0502020204030204" pitchFamily="34" charset="0"/>
              </a:rPr>
              <a:t>s'assurer qu'aucune mesure susceptible d'entraver les efforts de recherche n'est prise, telle que le placement de l'enfant loin de sa communauté ou le changement de nom de l'enfant.</a:t>
            </a:r>
          </a:p>
          <a:p>
            <a:pPr marL="444500" lvl="0" indent="-176213">
              <a:buFont typeface="Symbol" panose="05050102010706020507" pitchFamily="18" charset="2"/>
              <a:buChar char=""/>
            </a:pPr>
            <a:r>
              <a:rPr lang="en-US" sz="1100" dirty="0">
                <a:cs typeface="Calibri" panose="020F0502020204030204" pitchFamily="34" charset="0"/>
              </a:rPr>
              <a:t>évaluer tous les enfants entrant dans le système de prise en charge par des mesures de contrôle appropriées</a:t>
            </a:r>
            <a:endParaRPr lang="en-US" sz="1100" b="1" dirty="0">
              <a:effectLst/>
              <a:ea typeface="Calibri" panose="020F0502020204030204" pitchFamily="34" charset="0"/>
              <a:cs typeface="Calibri" panose="020F0502020204030204" pitchFamily="34" charset="0"/>
            </a:endParaRPr>
          </a:p>
          <a:p>
            <a:pPr marL="266700" indent="-266700">
              <a:lnSpc>
                <a:spcPct val="107000"/>
              </a:lnSpc>
              <a:buAutoNum type="arabicPeriod" startAt="7"/>
            </a:pPr>
            <a:endParaRPr lang="en-US" sz="1100" b="1" dirty="0">
              <a:effectLst/>
              <a:ea typeface="Calibri" panose="020F0502020204030204" pitchFamily="34" charset="0"/>
              <a:cs typeface="Calibri" panose="020F0502020204030204" pitchFamily="34" charset="0"/>
            </a:endParaRPr>
          </a:p>
          <a:p>
            <a:pPr marL="266700" indent="-266700">
              <a:lnSpc>
                <a:spcPct val="107000"/>
              </a:lnSpc>
              <a:buAutoNum type="arabicPeriod" startAt="7"/>
            </a:pPr>
            <a:r>
              <a:rPr lang="en-US" sz="1100" b="1" dirty="0">
                <a:effectLst/>
                <a:ea typeface="Calibri" panose="020F0502020204030204" pitchFamily="34" charset="0"/>
                <a:cs typeface="Calibri" panose="020F0502020204030204" pitchFamily="34" charset="0"/>
              </a:rPr>
              <a:t>La participation des enfants </a:t>
            </a:r>
            <a:r>
              <a:rPr lang="en-US" sz="1100" dirty="0">
                <a:effectLst/>
                <a:ea typeface="Calibri" panose="020F0502020204030204" pitchFamily="34" charset="0"/>
                <a:cs typeface="Calibri" panose="020F0502020204030204" pitchFamily="34" charset="0"/>
              </a:rPr>
              <a:t>: Écouter et prendre en compte l'opinion des enfants. Les enfants et les personnes qui s'en occupent doivent être régulièrement informés des plans relatifs à leur prise en charge et à leur protection, ainsi qu'à celles de leurs frères et sœurs. Le personnel et les personnes qui s'occupent des enfants doivent permettre aux enfants de tous âges, en fonction de leur degré de maturité mentale et émotionnelle, d'exprimer leurs opinions et de participer activement aux questions qui les concernent. Les enfants doivent être pleinement informés afin qu'ils sachent clairement quelles sont les options qui s'offrent à eux avant d'être invités à exprimer une opinion, par exemple, si les options de prise en charge sont limitées. Toutes les décisions concernant le placement et la sortie de l'enfant doivent être prises en consultation avec l'enfant, les personnes qui s'occupent de lui et ses parents ou un autre tuteur légal ou mentor, et conformément à la procédure légale. Dans la mesure du possible, les enfants sans tuteur légal devraient bénéficier d'une forme de représentation officielle.</a:t>
            </a:r>
          </a:p>
          <a:p>
            <a:pPr marL="266700" indent="-266700">
              <a:lnSpc>
                <a:spcPct val="107000"/>
              </a:lnSpc>
              <a:buAutoNum type="arabicPeriod" startAt="7"/>
            </a:pPr>
            <a:endParaRPr lang="en-US" sz="1100" dirty="0">
              <a:effectLst/>
              <a:ea typeface="Calibri" panose="020F0502020204030204" pitchFamily="34" charset="0"/>
              <a:cs typeface="Times New Roman" panose="02020603050405020304" pitchFamily="18" charset="0"/>
            </a:endParaRPr>
          </a:p>
          <a:p>
            <a:pPr marL="266700" indent="-266700">
              <a:lnSpc>
                <a:spcPct val="107000"/>
              </a:lnSpc>
              <a:buAutoNum type="arabicPeriod" startAt="8"/>
            </a:pPr>
            <a:r>
              <a:rPr lang="en-US" sz="1100" b="1" dirty="0">
                <a:effectLst/>
                <a:ea typeface="Calibri" panose="020F0502020204030204" pitchFamily="34" charset="0"/>
                <a:cs typeface="Calibri" panose="020F0502020204030204" pitchFamily="34" charset="0"/>
              </a:rPr>
              <a:t>Donner la priorité à la réunification familiale </a:t>
            </a:r>
            <a:r>
              <a:rPr lang="en-US" sz="1100" dirty="0">
                <a:effectLst/>
                <a:ea typeface="Calibri" panose="020F0502020204030204" pitchFamily="34" charset="0"/>
                <a:cs typeface="Calibri" panose="020F0502020204030204" pitchFamily="34" charset="0"/>
              </a:rPr>
              <a:t>pour tous les enfants non accompagnés et à des placements stables à long terme pour les enfants qui ne peuvent pas être réunis. Les enfants non accompagnés dans toutes les formes de soins alternatifs doivent bénéficier de services visant à les réunir avec leurs parents ou leurs principaux responsables légaux ou coutumiers le plus rapidement possible. Lorsque la réunification n'est pas possible, souhaitée ou dans l'intérêt supérieur de l'enfant, il convient d'aider l'enfant à rester en contact avec les membres de sa famille, lorsque cela est possible et approprié, et à trouver une famille alternative à long terme ou une prise en charge communautaire qui réponde aux besoins de l'enfant.</a:t>
            </a:r>
          </a:p>
          <a:p>
            <a:pPr marL="266700" indent="-266700">
              <a:lnSpc>
                <a:spcPct val="107000"/>
              </a:lnSpc>
              <a:buAutoNum type="arabicPeriod" startAt="8"/>
            </a:pPr>
            <a:endParaRPr lang="en-US" sz="1100" dirty="0">
              <a:effectLst/>
              <a:ea typeface="Calibri" panose="020F0502020204030204" pitchFamily="34" charset="0"/>
              <a:cs typeface="Times New Roman" panose="02020603050405020304" pitchFamily="18" charset="0"/>
            </a:endParaRPr>
          </a:p>
          <a:p>
            <a:pPr marL="266700" indent="-266700">
              <a:lnSpc>
                <a:spcPct val="107000"/>
              </a:lnSpc>
              <a:buAutoNum type="arabicPeriod" startAt="9"/>
            </a:pPr>
            <a:r>
              <a:rPr lang="en-US" sz="1100" dirty="0">
                <a:effectLst/>
                <a:ea typeface="Calibri" panose="020F0502020204030204" pitchFamily="34" charset="0"/>
                <a:cs typeface="Calibri" panose="020F0502020204030204" pitchFamily="34" charset="0"/>
              </a:rPr>
              <a:t>Veiller à ce que les enfants et les personnes qui s'en occupent disposent de ressources suffisantes pour leur survie et leur entretien. Les familles, les aidants naturels et les enfants vivant de manière indépendante doivent avoir </a:t>
            </a:r>
            <a:r>
              <a:rPr lang="en-US" sz="1100" b="1" dirty="0">
                <a:effectLst/>
                <a:ea typeface="Calibri" panose="020F0502020204030204" pitchFamily="34" charset="0"/>
                <a:cs typeface="Calibri" panose="020F0502020204030204" pitchFamily="34" charset="0"/>
              </a:rPr>
              <a:t>accès aux services et aux aides de base </a:t>
            </a:r>
            <a:r>
              <a:rPr lang="en-US" sz="1100" dirty="0">
                <a:effectLst/>
                <a:ea typeface="Calibri" panose="020F0502020204030204" pitchFamily="34" charset="0"/>
                <a:cs typeface="Calibri" panose="020F0502020204030204" pitchFamily="34" charset="0"/>
              </a:rPr>
              <a:t>pour leur permettre de prendre soin d'eux-mêmes et de leurs enfants. </a:t>
            </a:r>
          </a:p>
          <a:p>
            <a:pPr marL="266700" indent="-266700">
              <a:lnSpc>
                <a:spcPct val="107000"/>
              </a:lnSpc>
              <a:buAutoNum type="arabicPeriod" startAt="9"/>
            </a:pPr>
            <a:endParaRPr lang="en-US" sz="1100" dirty="0">
              <a:effectLst/>
              <a:ea typeface="Calibri" panose="020F0502020204030204" pitchFamily="34" charset="0"/>
              <a:cs typeface="Times New Roman" panose="02020603050405020304" pitchFamily="18" charset="0"/>
            </a:endParaRPr>
          </a:p>
          <a:p>
            <a:pPr marL="266700" indent="-266700">
              <a:lnSpc>
                <a:spcPct val="107000"/>
              </a:lnSpc>
              <a:buAutoNum type="arabicPeriod" startAt="10"/>
            </a:pPr>
            <a:r>
              <a:rPr lang="en-US" sz="1100" dirty="0">
                <a:effectLst/>
                <a:ea typeface="Calibri" panose="020F0502020204030204" pitchFamily="34" charset="0"/>
                <a:cs typeface="Calibri" panose="020F0502020204030204" pitchFamily="34" charset="0"/>
              </a:rPr>
              <a:t>Les interventions d'urgence en matière de protection de l'enfance doivent </a:t>
            </a:r>
            <a:r>
              <a:rPr lang="en-US" sz="1100" b="1" dirty="0">
                <a:effectLst/>
                <a:ea typeface="Calibri" panose="020F0502020204030204" pitchFamily="34" charset="0"/>
                <a:cs typeface="Calibri" panose="020F0502020204030204" pitchFamily="34" charset="0"/>
              </a:rPr>
              <a:t>s'appuyer sur les structures </a:t>
            </a:r>
            <a:r>
              <a:rPr lang="en-US" sz="1100" dirty="0">
                <a:effectLst/>
                <a:ea typeface="Calibri" panose="020F0502020204030204" pitchFamily="34" charset="0"/>
                <a:cs typeface="Calibri" panose="020F0502020204030204" pitchFamily="34" charset="0"/>
              </a:rPr>
              <a:t>et les capacités de </a:t>
            </a:r>
            <a:r>
              <a:rPr lang="en-US" sz="1100" b="1" dirty="0">
                <a:effectLst/>
                <a:ea typeface="Calibri" panose="020F0502020204030204" pitchFamily="34" charset="0"/>
                <a:cs typeface="Calibri" panose="020F0502020204030204" pitchFamily="34" charset="0"/>
              </a:rPr>
              <a:t>prise en charge alternative existantes</a:t>
            </a:r>
            <a:r>
              <a:rPr lang="en-US" sz="1100" dirty="0">
                <a:effectLst/>
                <a:ea typeface="Calibri" panose="020F0502020204030204" pitchFamily="34" charset="0"/>
                <a:cs typeface="Calibri" panose="020F0502020204030204" pitchFamily="34" charset="0"/>
              </a:rPr>
              <a:t>, le cas échéant. Une analyse de la situation doit être menée pour déterminer l'adéquation et les besoins de soutien de la prise en charge alternative actuelle et le type de prise en charge à utiliser ou à développer.</a:t>
            </a:r>
          </a:p>
          <a:p>
            <a:pPr marL="266700" indent="-266700">
              <a:lnSpc>
                <a:spcPct val="107000"/>
              </a:lnSpc>
              <a:buAutoNum type="arabicPeriod" startAt="10"/>
            </a:pPr>
            <a:endParaRPr lang="en-US" sz="1100" dirty="0">
              <a:effectLst/>
              <a:ea typeface="Calibri" panose="020F0502020204030204" pitchFamily="34" charset="0"/>
              <a:cs typeface="Times New Roman" panose="02020603050405020304" pitchFamily="18" charset="0"/>
            </a:endParaRPr>
          </a:p>
          <a:p>
            <a:pPr marL="266700" indent="-266700">
              <a:lnSpc>
                <a:spcPct val="107000"/>
              </a:lnSpc>
            </a:pPr>
            <a:r>
              <a:rPr lang="en-US" sz="1100" dirty="0">
                <a:ea typeface="Calibri" panose="020F0502020204030204" pitchFamily="34" charset="0"/>
                <a:cs typeface="Calibri" panose="020F0502020204030204" pitchFamily="34" charset="0"/>
              </a:rPr>
              <a:t>11</a:t>
            </a:r>
            <a:r>
              <a:rPr lang="en-US" sz="1100" dirty="0">
                <a:effectLst/>
                <a:ea typeface="Calibri" panose="020F0502020204030204" pitchFamily="34" charset="0"/>
                <a:cs typeface="Calibri" panose="020F0502020204030204" pitchFamily="34" charset="0"/>
              </a:rPr>
              <a:t>. 	S'assurer que les services sont fournis </a:t>
            </a:r>
            <a:r>
              <a:rPr lang="en-US" sz="1100" b="1" dirty="0">
                <a:effectLst/>
                <a:ea typeface="Calibri" panose="020F0502020204030204" pitchFamily="34" charset="0"/>
                <a:cs typeface="Calibri" panose="020F0502020204030204" pitchFamily="34" charset="0"/>
              </a:rPr>
              <a:t>sans discrimination </a:t>
            </a:r>
            <a:r>
              <a:rPr lang="en-US" sz="1100" dirty="0">
                <a:effectLst/>
                <a:ea typeface="Calibri" panose="020F0502020204030204" pitchFamily="34" charset="0"/>
                <a:cs typeface="Calibri" panose="020F0502020204030204" pitchFamily="34" charset="0"/>
              </a:rPr>
              <a:t>et en tenant compte des besoins spécifiques de l'enfant. Bien que chaque pays et chaque situation d'urgence soient différents, certains groupes spécifiques peuvent nécessiter une attention particulière, tels que : les nourrissons (et les enfants de moins de trois ans), les enfants non accompagnés, les adolescents, les enfants </a:t>
            </a:r>
            <a:r>
              <a:rPr lang="en-US" sz="1100" dirty="0" err="1">
                <a:effectLst/>
                <a:ea typeface="Calibri" panose="020F0502020204030204" pitchFamily="34" charset="0"/>
                <a:cs typeface="Calibri" panose="020F0502020204030204" pitchFamily="34" charset="0"/>
              </a:rPr>
              <a:t>en</a:t>
            </a:r>
            <a:r>
              <a:rPr lang="en-US" sz="1100" dirty="0">
                <a:effectLst/>
                <a:ea typeface="Calibri" panose="020F0502020204030204" pitchFamily="34" charset="0"/>
                <a:cs typeface="Calibri" panose="020F0502020204030204" pitchFamily="34" charset="0"/>
              </a:rPr>
              <a:t> situation de handicaps et les jeunes mères. Une analyse contextuelle au début de votre programme vous permettra de fournir le niveau de soutien approprié.</a:t>
            </a:r>
            <a:endParaRPr lang="en-US" sz="1100" dirty="0">
              <a:effectLst/>
              <a:ea typeface="Calibri" panose="020F0502020204030204" pitchFamily="34" charset="0"/>
              <a:cs typeface="Times New Roman" panose="02020603050405020304" pitchFamily="18" charset="0"/>
            </a:endParaRPr>
          </a:p>
        </p:txBody>
      </p:sp>
      <p:sp>
        <p:nvSpPr>
          <p:cNvPr id="3" name="Hexagon 2">
            <a:extLst>
              <a:ext uri="{FF2B5EF4-FFF2-40B4-BE49-F238E27FC236}">
                <a16:creationId xmlns:a16="http://schemas.microsoft.com/office/drawing/2014/main" id="{FD2C2460-75AF-CE49-E979-03E2248A09D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8F32734C-9F6D-4058-900F-7791EC3DC754}"/>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DE677470-48B8-0ECA-C43C-A92C9C9B004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3379D70-5A43-3F7D-57F5-0C013C4111C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ACBA80F8-5F91-9579-0D13-6B96B31EDA6E}"/>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E7702381-22A3-4838-C9DF-A60D06522E5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17B0FFAD-1B4F-19A4-596B-6754B6D7119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7B20B5EE-8F6F-6B7D-20F5-E10802CDBE34}"/>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D47B7E0-5A9B-5145-197E-1D8F591A9B5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4939B363-A4EC-7DFC-CE46-C02F26D197E4}"/>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7EE0EF2-5A0C-0AB0-9C4A-0CCD3C60ED3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86AD5935-2A87-00CF-96DD-CA314F63AC0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8768060-BD4B-886F-DF95-96DE51386C7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F08590F0-C79B-FD90-8714-DBCA0336A6F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A74F96B-FD21-9E8C-CA5C-5AEBD289A1C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4C180066-35B8-542E-8DB1-9C2081ADE7A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78C37C0-4F57-9DA5-FAD8-03C7DBCE46A9}"/>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C2550544-73F8-0A98-C898-5FC43627786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337596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322576"/>
            <a:ext cx="4637303" cy="2084826"/>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La qualité de la protection de remplacement est d'une importance fondamentale pour la protection et le bien-être d'un enfant.</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Toutes les formes de soins alternatifs comportent des risques pour les enfants ; une réglementation et un contrôle régulier sont essentiels.</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L'objectif final est le regroupement familial lorsque cela est dans l'intérêt supérieur de l'enfant.</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soins alternatifs peuvent être fournis dans une série d'environnements et peuvent être "formels" ou "informels" - les arrangements de soins informels devraient être "formalisés".</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49668"/>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210271"/>
            <a:ext cx="5254042" cy="472036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687003"/>
            <a:ext cx="4637302" cy="276999"/>
          </a:xfrm>
          <a:prstGeom prst="rect">
            <a:avLst/>
          </a:prstGeom>
          <a:noFill/>
        </p:spPr>
        <p:txBody>
          <a:bodyPr wrap="square" rtlCol="0">
            <a:spAutoFit/>
          </a:bodyPr>
          <a:lstStyle/>
          <a:p>
            <a:r>
              <a:rPr lang="en-CA" sz="1200" b="1" spc="300" dirty="0">
                <a:solidFill>
                  <a:schemeClr val="tx1"/>
                </a:solidFill>
              </a:rPr>
              <a:t>NOTES DE LA SESSION</a:t>
            </a:r>
          </a:p>
        </p:txBody>
      </p:sp>
      <p:sp>
        <p:nvSpPr>
          <p:cNvPr id="3" name="Google Shape;256;p19">
            <a:extLst>
              <a:ext uri="{FF2B5EF4-FFF2-40B4-BE49-F238E27FC236}">
                <a16:creationId xmlns:a16="http://schemas.microsoft.com/office/drawing/2014/main" id="{4B028DD8-E5E1-BE81-44BC-1DA8B249B603}"/>
              </a:ext>
            </a:extLst>
          </p:cNvPr>
          <p:cNvSpPr/>
          <p:nvPr/>
        </p:nvSpPr>
        <p:spPr>
          <a:xfrm>
            <a:off x="1072579" y="242462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ECCEC75C-992F-9075-FBC2-3109201FE6F2}"/>
              </a:ext>
            </a:extLst>
          </p:cNvPr>
          <p:cNvSpPr/>
          <p:nvPr/>
        </p:nvSpPr>
        <p:spPr>
          <a:xfrm>
            <a:off x="1072579" y="299625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5F567A88-5149-1EFD-A9D0-150A551B291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E420470-2EEE-D2FF-175F-7AE3B4B00793}"/>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0B2C2450-7904-5AE8-7F00-74FA11016B1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34429677-1AA7-4C85-3E50-2FCE2F19499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EDF528A5-BA55-0412-2457-FFF8ACAC05B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53867838-A1D5-57E9-8C7A-14F441CB905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DB2C91CE-3394-F13B-C8C3-C7AA1FB8F506}"/>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B824ABD-12FD-1C03-9CE1-E2E613A47446}"/>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458DD82-9C76-A437-A927-D25BA087D519}"/>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FDC9C5E-C0E5-2D19-FF1B-650093853086}"/>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FA23A308-7890-00AF-0ABD-A0C0D9E15968}"/>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64A8D19E-BC61-DB1B-FDAC-DF172368D38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4080218F-92B8-3190-8E11-60B752D94AF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7AC5F6FC-22E5-250D-12F1-F04091312F8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80128B03-803B-21CE-81CE-C0E7BC54D199}"/>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75A51489-80EB-91E9-49B9-E12149872EB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B9D18C1F-0392-72FC-29B4-67A6BE3D536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D4DDD925-F64C-691D-E853-68F68104096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99207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86476"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4.2 : DIFFÉRENTES FORMES DE SOINS ALTERNATIFS </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Comparer les différentes formes de soins alternatifs et les facteurs de risque et de protection associés.</a:t>
            </a:r>
          </a:p>
        </p:txBody>
      </p:sp>
      <p:grpSp>
        <p:nvGrpSpPr>
          <p:cNvPr id="7" name="Google Shape;194;p14">
            <a:extLst>
              <a:ext uri="{FF2B5EF4-FFF2-40B4-BE49-F238E27FC236}">
                <a16:creationId xmlns:a16="http://schemas.microsoft.com/office/drawing/2014/main" id="{FB37002A-9C5A-EEC0-F9E9-DE592C86616C}"/>
              </a:ext>
            </a:extLst>
          </p:cNvPr>
          <p:cNvGrpSpPr/>
          <p:nvPr/>
        </p:nvGrpSpPr>
        <p:grpSpPr>
          <a:xfrm>
            <a:off x="1153785" y="2207558"/>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CA8C6363-5BC8-9FA4-1C12-5786EEFED978}"/>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8981FA93-2038-B198-1332-DEFE61B04972}"/>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10" name="TextBox 9">
            <a:extLst>
              <a:ext uri="{FF2B5EF4-FFF2-40B4-BE49-F238E27FC236}">
                <a16:creationId xmlns:a16="http://schemas.microsoft.com/office/drawing/2014/main" id="{4F342A88-E368-25A5-4902-46517416C21C}"/>
              </a:ext>
            </a:extLst>
          </p:cNvPr>
          <p:cNvSpPr txBox="1"/>
          <p:nvPr/>
        </p:nvSpPr>
        <p:spPr>
          <a:xfrm>
            <a:off x="996287" y="2914348"/>
            <a:ext cx="4913992" cy="276999"/>
          </a:xfrm>
          <a:prstGeom prst="rect">
            <a:avLst/>
          </a:prstGeom>
          <a:noFill/>
        </p:spPr>
        <p:txBody>
          <a:bodyPr wrap="square" rtlCol="0">
            <a:spAutoFit/>
          </a:bodyPr>
          <a:lstStyle/>
          <a:p>
            <a:r>
              <a:rPr lang="en-US" sz="1200" b="1" spc="300" dirty="0">
                <a:solidFill>
                  <a:schemeClr val="tx1"/>
                </a:solidFill>
              </a:rPr>
              <a:t>DIFFÉRENTES FORMES DE SOINS ALTERNATIFS</a:t>
            </a:r>
          </a:p>
        </p:txBody>
      </p:sp>
      <p:graphicFrame>
        <p:nvGraphicFramePr>
          <p:cNvPr id="11" name="Table 10">
            <a:extLst>
              <a:ext uri="{FF2B5EF4-FFF2-40B4-BE49-F238E27FC236}">
                <a16:creationId xmlns:a16="http://schemas.microsoft.com/office/drawing/2014/main" id="{89355BAA-665B-3F2D-E339-3387EF053F92}"/>
              </a:ext>
            </a:extLst>
          </p:cNvPr>
          <p:cNvGraphicFramePr>
            <a:graphicFrameLocks noGrp="1"/>
          </p:cNvGraphicFramePr>
          <p:nvPr>
            <p:extLst>
              <p:ext uri="{D42A27DB-BD31-4B8C-83A1-F6EECF244321}">
                <p14:modId xmlns:p14="http://schemas.microsoft.com/office/powerpoint/2010/main" val="993155771"/>
              </p:ext>
            </p:extLst>
          </p:nvPr>
        </p:nvGraphicFramePr>
        <p:xfrm>
          <a:off x="996287" y="4021441"/>
          <a:ext cx="5286477" cy="4893957"/>
        </p:xfrm>
        <a:graphic>
          <a:graphicData uri="http://schemas.openxmlformats.org/drawingml/2006/table">
            <a:tbl>
              <a:tblPr firstRow="1" firstCol="1" bandRow="1">
                <a:tableStyleId>{85BE263C-DBD7-4A20-BB59-AAB30ACAA65A}</a:tableStyleId>
              </a:tblPr>
              <a:tblGrid>
                <a:gridCol w="1120279">
                  <a:extLst>
                    <a:ext uri="{9D8B030D-6E8A-4147-A177-3AD203B41FA5}">
                      <a16:colId xmlns:a16="http://schemas.microsoft.com/office/drawing/2014/main" val="2004219662"/>
                    </a:ext>
                  </a:extLst>
                </a:gridCol>
                <a:gridCol w="1379769">
                  <a:extLst>
                    <a:ext uri="{9D8B030D-6E8A-4147-A177-3AD203B41FA5}">
                      <a16:colId xmlns:a16="http://schemas.microsoft.com/office/drawing/2014/main" val="158958094"/>
                    </a:ext>
                  </a:extLst>
                </a:gridCol>
                <a:gridCol w="1379769">
                  <a:extLst>
                    <a:ext uri="{9D8B030D-6E8A-4147-A177-3AD203B41FA5}">
                      <a16:colId xmlns:a16="http://schemas.microsoft.com/office/drawing/2014/main" val="2903368893"/>
                    </a:ext>
                  </a:extLst>
                </a:gridCol>
                <a:gridCol w="1406660">
                  <a:extLst>
                    <a:ext uri="{9D8B030D-6E8A-4147-A177-3AD203B41FA5}">
                      <a16:colId xmlns:a16="http://schemas.microsoft.com/office/drawing/2014/main" val="2857683659"/>
                    </a:ext>
                  </a:extLst>
                </a:gridCol>
              </a:tblGrid>
              <a:tr h="638149">
                <a:tc>
                  <a:txBody>
                    <a:bodyPr/>
                    <a:lstStyle/>
                    <a:p>
                      <a:pPr algn="ctr">
                        <a:lnSpc>
                          <a:spcPct val="107000"/>
                        </a:lnSpc>
                        <a:spcAft>
                          <a:spcPts val="800"/>
                        </a:spcAft>
                      </a:pPr>
                      <a:r>
                        <a:rPr lang="en-GB" sz="1100" dirty="0">
                          <a:solidFill>
                            <a:schemeClr val="bg1"/>
                          </a:solidFill>
                          <a:effectLst/>
                          <a:latin typeface="+mn-lt"/>
                        </a:rPr>
                        <a:t>Type de soins alternatifs</a:t>
                      </a:r>
                      <a:endParaRPr lang="en-US" sz="110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n-GB" sz="1100" dirty="0">
                          <a:solidFill>
                            <a:schemeClr val="bg1"/>
                          </a:solidFill>
                          <a:effectLst/>
                          <a:latin typeface="+mn-lt"/>
                          <a:ea typeface="Calibri" panose="020F0502020204030204" pitchFamily="34" charset="0"/>
                          <a:cs typeface="Times New Roman" panose="02020603050405020304" pitchFamily="18" charset="0"/>
                        </a:rPr>
                        <a:t>Caractéristiques principales</a:t>
                      </a:r>
                      <a:endParaRPr lang="en-US" sz="110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n-GB" sz="1100" dirty="0">
                          <a:solidFill>
                            <a:schemeClr val="bg1"/>
                          </a:solidFill>
                          <a:effectLst/>
                          <a:latin typeface="+mn-lt"/>
                        </a:rPr>
                        <a:t>Facteurs de protection</a:t>
                      </a:r>
                      <a:endParaRPr lang="en-US" sz="110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n-GB" sz="1100" dirty="0">
                          <a:solidFill>
                            <a:schemeClr val="bg1"/>
                          </a:solidFill>
                          <a:effectLst/>
                          <a:latin typeface="+mn-lt"/>
                        </a:rPr>
                        <a:t>Facteurs de risque </a:t>
                      </a:r>
                      <a:endParaRPr lang="en-US" sz="110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759593119"/>
                  </a:ext>
                </a:extLst>
              </a:tr>
              <a:tr h="2127904">
                <a:tc>
                  <a:txBody>
                    <a:bodyPr/>
                    <a:lstStyle/>
                    <a:p>
                      <a:pPr algn="ctr">
                        <a:lnSpc>
                          <a:spcPct val="107000"/>
                        </a:lnSpc>
                        <a:spcAft>
                          <a:spcPts val="800"/>
                        </a:spcAft>
                      </a:pPr>
                      <a:r>
                        <a:rPr lang="en-GB" sz="1100" dirty="0">
                          <a:solidFill>
                            <a:schemeClr val="tx1"/>
                          </a:solidFill>
                          <a:effectLst/>
                          <a:latin typeface="+mn-lt"/>
                        </a:rPr>
                        <a:t>Placement familial</a:t>
                      </a:r>
                      <a:endParaRPr lang="en-US" sz="1100" dirty="0">
                        <a:solidFill>
                          <a:schemeClr val="tx1"/>
                        </a:solidFill>
                        <a:effectLst/>
                        <a:latin typeface="+mn-lt"/>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n-GB" sz="1100" dirty="0">
                          <a:effectLst/>
                          <a:latin typeface="+mn-lt"/>
                        </a:rPr>
                        <a:t> </a:t>
                      </a: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n-GB" sz="1100" dirty="0">
                          <a:effectLst/>
                          <a:latin typeface="+mn-lt"/>
                        </a:rPr>
                        <a:t> </a:t>
                      </a: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919821084"/>
                  </a:ext>
                </a:extLst>
              </a:tr>
              <a:tr h="2127904">
                <a:tc>
                  <a:txBody>
                    <a:bodyPr/>
                    <a:lstStyle/>
                    <a:p>
                      <a:pPr algn="ctr">
                        <a:lnSpc>
                          <a:spcPct val="107000"/>
                        </a:lnSpc>
                        <a:spcAft>
                          <a:spcPts val="800"/>
                        </a:spcAft>
                      </a:pPr>
                      <a:r>
                        <a:rPr lang="en-GB" sz="1100" dirty="0">
                          <a:solidFill>
                            <a:schemeClr val="tx1"/>
                          </a:solidFill>
                          <a:effectLst/>
                          <a:latin typeface="+mn-lt"/>
                        </a:rPr>
                        <a:t>Placement en famille d'accueil  </a:t>
                      </a:r>
                      <a:endParaRPr lang="en-US" sz="1100" dirty="0">
                        <a:solidFill>
                          <a:schemeClr val="tx1"/>
                        </a:solidFill>
                        <a:effectLst/>
                        <a:latin typeface="+mn-lt"/>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n-GB" sz="1100" dirty="0">
                          <a:effectLst/>
                          <a:latin typeface="+mn-lt"/>
                        </a:rPr>
                        <a:t> </a:t>
                      </a: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n-GB" sz="1100" dirty="0">
                          <a:effectLst/>
                          <a:latin typeface="+mn-lt"/>
                        </a:rPr>
                        <a:t> </a:t>
                      </a: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310780902"/>
                  </a:ext>
                </a:extLst>
              </a:tr>
            </a:tbl>
          </a:graphicData>
        </a:graphic>
      </p:graphicFrame>
      <p:sp>
        <p:nvSpPr>
          <p:cNvPr id="12" name="TextBox 11">
            <a:extLst>
              <a:ext uri="{FF2B5EF4-FFF2-40B4-BE49-F238E27FC236}">
                <a16:creationId xmlns:a16="http://schemas.microsoft.com/office/drawing/2014/main" id="{F80FB1FC-3176-42BA-00F6-B47D2D96DFBA}"/>
              </a:ext>
            </a:extLst>
          </p:cNvPr>
          <p:cNvSpPr txBox="1"/>
          <p:nvPr/>
        </p:nvSpPr>
        <p:spPr>
          <a:xfrm>
            <a:off x="996287" y="3355343"/>
            <a:ext cx="5286476" cy="430887"/>
          </a:xfrm>
          <a:prstGeom prst="rect">
            <a:avLst/>
          </a:prstGeom>
          <a:noFill/>
        </p:spPr>
        <p:txBody>
          <a:bodyPr wrap="square" rtlCol="0">
            <a:spAutoFit/>
          </a:bodyPr>
          <a:lstStyle/>
          <a:p>
            <a:r>
              <a:rPr lang="en-US" sz="1100" b="1" dirty="0"/>
              <a:t>Remplissez le tableau ci-dessous pour le type de soins alternatifs qui a été attribué à votre groupe. Évitez de regarder les autres pages de ce manuel jusqu'à ce qu'on vous le demande.</a:t>
            </a:r>
          </a:p>
        </p:txBody>
      </p:sp>
      <p:sp>
        <p:nvSpPr>
          <p:cNvPr id="13" name="Hexagon 12">
            <a:extLst>
              <a:ext uri="{FF2B5EF4-FFF2-40B4-BE49-F238E27FC236}">
                <a16:creationId xmlns:a16="http://schemas.microsoft.com/office/drawing/2014/main" id="{A4F78C9B-53A4-5D46-DCC0-664D11E6056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5E0FF6F-56FE-308E-91A2-4A509B14AA3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A21E0166-945E-6847-4A47-34EDDD6BE4D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32EBA42F-2120-C24A-C5F0-1537B3052EF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E11C52C-CEED-239F-9358-6894BA1239C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1A1AE6E1-76DB-60AC-BEB1-B0265F9ACF51}"/>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E5FA466-7111-603D-DD75-D6CB94D5F186}"/>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C7E67B04-2293-8040-AC06-86DB150E1E5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1F84A6E-491B-E61C-FB60-48915611752D}"/>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D4669F43-41C4-1BA2-3105-D215AB2012AD}"/>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1C239C12-50A8-13C9-4741-7EE9CF1AEDA0}"/>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F625AC79-AC3D-B193-2DE8-779B36A938C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5274E9A0-466F-ACCC-CC5D-B4147148432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5DD1D774-A94F-E6EB-9863-069E4CF5FCE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E771C361-FB96-C8B6-8EFB-A490617050A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92813BE0-BF87-4630-612A-C8E3A10858E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327FD2C2-8B38-78A8-F3AC-C78991407E7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BF883B9F-1AF8-EB63-F924-C0DC5C372AC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383552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10">
            <a:extLst>
              <a:ext uri="{FF2B5EF4-FFF2-40B4-BE49-F238E27FC236}">
                <a16:creationId xmlns:a16="http://schemas.microsoft.com/office/drawing/2014/main" id="{89355BAA-665B-3F2D-E339-3387EF053F92}"/>
              </a:ext>
            </a:extLst>
          </p:cNvPr>
          <p:cNvGraphicFramePr>
            <a:graphicFrameLocks noGrp="1"/>
          </p:cNvGraphicFramePr>
          <p:nvPr>
            <p:extLst>
              <p:ext uri="{D42A27DB-BD31-4B8C-83A1-F6EECF244321}">
                <p14:modId xmlns:p14="http://schemas.microsoft.com/office/powerpoint/2010/main" val="3296260049"/>
              </p:ext>
            </p:extLst>
          </p:nvPr>
        </p:nvGraphicFramePr>
        <p:xfrm>
          <a:off x="996287" y="713168"/>
          <a:ext cx="5286477" cy="8291132"/>
        </p:xfrm>
        <a:graphic>
          <a:graphicData uri="http://schemas.openxmlformats.org/drawingml/2006/table">
            <a:tbl>
              <a:tblPr firstRow="1" firstCol="1" bandRow="1">
                <a:tableStyleId>{85BE263C-DBD7-4A20-BB59-AAB30ACAA65A}</a:tableStyleId>
              </a:tblPr>
              <a:tblGrid>
                <a:gridCol w="1120279">
                  <a:extLst>
                    <a:ext uri="{9D8B030D-6E8A-4147-A177-3AD203B41FA5}">
                      <a16:colId xmlns:a16="http://schemas.microsoft.com/office/drawing/2014/main" val="2004219662"/>
                    </a:ext>
                  </a:extLst>
                </a:gridCol>
                <a:gridCol w="1379769">
                  <a:extLst>
                    <a:ext uri="{9D8B030D-6E8A-4147-A177-3AD203B41FA5}">
                      <a16:colId xmlns:a16="http://schemas.microsoft.com/office/drawing/2014/main" val="158958094"/>
                    </a:ext>
                  </a:extLst>
                </a:gridCol>
                <a:gridCol w="1379769">
                  <a:extLst>
                    <a:ext uri="{9D8B030D-6E8A-4147-A177-3AD203B41FA5}">
                      <a16:colId xmlns:a16="http://schemas.microsoft.com/office/drawing/2014/main" val="2903368893"/>
                    </a:ext>
                  </a:extLst>
                </a:gridCol>
                <a:gridCol w="1406660">
                  <a:extLst>
                    <a:ext uri="{9D8B030D-6E8A-4147-A177-3AD203B41FA5}">
                      <a16:colId xmlns:a16="http://schemas.microsoft.com/office/drawing/2014/main" val="2857683659"/>
                    </a:ext>
                  </a:extLst>
                </a:gridCol>
              </a:tblGrid>
              <a:tr h="753500">
                <a:tc>
                  <a:txBody>
                    <a:bodyPr/>
                    <a:lstStyle/>
                    <a:p>
                      <a:pPr algn="ctr">
                        <a:lnSpc>
                          <a:spcPct val="107000"/>
                        </a:lnSpc>
                        <a:spcAft>
                          <a:spcPts val="800"/>
                        </a:spcAft>
                      </a:pPr>
                      <a:r>
                        <a:rPr lang="en-GB" sz="1100" dirty="0">
                          <a:solidFill>
                            <a:schemeClr val="bg1"/>
                          </a:solidFill>
                          <a:effectLst/>
                          <a:latin typeface="+mn-lt"/>
                        </a:rPr>
                        <a:t>Type de soins alternatifs</a:t>
                      </a:r>
                      <a:endParaRPr lang="en-US" sz="110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n-GB" sz="1100" dirty="0">
                          <a:solidFill>
                            <a:schemeClr val="bg1"/>
                          </a:solidFill>
                          <a:effectLst/>
                          <a:latin typeface="+mn-lt"/>
                          <a:ea typeface="Calibri" panose="020F0502020204030204" pitchFamily="34" charset="0"/>
                          <a:cs typeface="Times New Roman" panose="02020603050405020304" pitchFamily="18" charset="0"/>
                        </a:rPr>
                        <a:t>Caractéristiques principales</a:t>
                      </a:r>
                      <a:endParaRPr lang="en-US" sz="110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n-GB" sz="1100" dirty="0">
                          <a:solidFill>
                            <a:schemeClr val="bg1"/>
                          </a:solidFill>
                          <a:effectLst/>
                          <a:latin typeface="+mn-lt"/>
                        </a:rPr>
                        <a:t>Facteurs de protection</a:t>
                      </a:r>
                      <a:endParaRPr lang="en-US" sz="110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tc>
                  <a:txBody>
                    <a:bodyPr/>
                    <a:lstStyle/>
                    <a:p>
                      <a:pPr algn="ctr">
                        <a:lnSpc>
                          <a:spcPct val="107000"/>
                        </a:lnSpc>
                        <a:spcAft>
                          <a:spcPts val="800"/>
                        </a:spcAft>
                      </a:pPr>
                      <a:r>
                        <a:rPr lang="en-GB" sz="1100" dirty="0">
                          <a:solidFill>
                            <a:schemeClr val="bg1"/>
                          </a:solidFill>
                          <a:effectLst/>
                          <a:latin typeface="+mn-lt"/>
                        </a:rPr>
                        <a:t>Facteurs de risque </a:t>
                      </a:r>
                      <a:endParaRPr lang="en-US" sz="1100" dirty="0">
                        <a:solidFill>
                          <a:schemeClr val="bg1"/>
                        </a:solidFill>
                        <a:effectLst/>
                        <a:latin typeface="+mn-lt"/>
                        <a:ea typeface="Calibri" panose="020F0502020204030204" pitchFamily="34" charset="0"/>
                        <a:cs typeface="Times New Roman" panose="02020603050405020304" pitchFamily="18" charset="0"/>
                      </a:endParaRP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75000"/>
                      </a:schemeClr>
                    </a:solidFill>
                  </a:tcPr>
                </a:tc>
                <a:extLst>
                  <a:ext uri="{0D108BD9-81ED-4DB2-BD59-A6C34878D82A}">
                    <a16:rowId xmlns:a16="http://schemas.microsoft.com/office/drawing/2014/main" val="759593119"/>
                  </a:ext>
                </a:extLst>
              </a:tr>
              <a:tr h="2512544">
                <a:tc>
                  <a:txBody>
                    <a:bodyPr/>
                    <a:lstStyle/>
                    <a:p>
                      <a:pPr algn="ctr">
                        <a:lnSpc>
                          <a:spcPct val="107000"/>
                        </a:lnSpc>
                        <a:spcAft>
                          <a:spcPts val="800"/>
                        </a:spcAft>
                      </a:pPr>
                      <a:r>
                        <a:rPr lang="en-GB" sz="1100" dirty="0">
                          <a:solidFill>
                            <a:schemeClr val="tx1"/>
                          </a:solidFill>
                          <a:effectLst/>
                          <a:latin typeface="+mn-lt"/>
                        </a:rPr>
                        <a:t>Vie autonome supervisée / soutenue</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n-GB" sz="1100" dirty="0">
                          <a:effectLst/>
                          <a:latin typeface="+mn-lt"/>
                        </a:rPr>
                        <a:t> </a:t>
                      </a: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n-GB" sz="1100" dirty="0">
                          <a:effectLst/>
                          <a:latin typeface="+mn-lt"/>
                        </a:rPr>
                        <a:t> </a:t>
                      </a: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919821084"/>
                  </a:ext>
                </a:extLst>
              </a:tr>
              <a:tr h="2512544">
                <a:tc>
                  <a:txBody>
                    <a:bodyPr/>
                    <a:lstStyle/>
                    <a:p>
                      <a:pPr algn="ctr">
                        <a:lnSpc>
                          <a:spcPct val="107000"/>
                        </a:lnSpc>
                        <a:spcAft>
                          <a:spcPts val="800"/>
                        </a:spcAft>
                      </a:pPr>
                      <a:r>
                        <a:rPr lang="en-US" sz="1100" dirty="0">
                          <a:solidFill>
                            <a:schemeClr val="tx1"/>
                          </a:solidFill>
                          <a:effectLst/>
                          <a:latin typeface="+mn-lt"/>
                        </a:rPr>
                        <a:t>Soins provisoires/de transition dans un centre </a:t>
                      </a:r>
                    </a:p>
                    <a:p>
                      <a:pPr algn="ctr">
                        <a:lnSpc>
                          <a:spcPct val="107000"/>
                        </a:lnSpc>
                        <a:spcAft>
                          <a:spcPts val="800"/>
                        </a:spcAft>
                      </a:pPr>
                      <a:r>
                        <a:rPr lang="en-US" sz="1100" dirty="0">
                          <a:solidFill>
                            <a:schemeClr val="tx1"/>
                          </a:solidFill>
                          <a:effectLst/>
                          <a:latin typeface="+mn-lt"/>
                        </a:rPr>
                        <a:t>(y compris les "maisons sûres")</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n-GB" sz="1100" dirty="0">
                          <a:effectLst/>
                          <a:latin typeface="+mn-lt"/>
                        </a:rPr>
                        <a:t> </a:t>
                      </a: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r>
                        <a:rPr lang="en-GB" sz="1100" dirty="0">
                          <a:effectLst/>
                          <a:latin typeface="+mn-lt"/>
                        </a:rPr>
                        <a:t> </a:t>
                      </a: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310780902"/>
                  </a:ext>
                </a:extLst>
              </a:tr>
              <a:tr h="2512544">
                <a:tc>
                  <a:txBody>
                    <a:bodyPr/>
                    <a:lstStyle/>
                    <a:p>
                      <a:pPr algn="ctr">
                        <a:lnSpc>
                          <a:spcPct val="107000"/>
                        </a:lnSpc>
                        <a:spcAft>
                          <a:spcPts val="800"/>
                        </a:spcAft>
                      </a:pPr>
                      <a:r>
                        <a:rPr lang="en-GB" sz="1100" dirty="0">
                          <a:solidFill>
                            <a:schemeClr val="tx1"/>
                          </a:solidFill>
                          <a:effectLst/>
                          <a:latin typeface="+mn-lt"/>
                        </a:rPr>
                        <a:t>Foyers pour petits groupes </a:t>
                      </a:r>
                    </a:p>
                  </a:txBody>
                  <a:tcPr marL="58054" marR="58054"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algn="just">
                        <a:lnSpc>
                          <a:spcPct val="107000"/>
                        </a:lnSpc>
                        <a:spcAft>
                          <a:spcPts val="800"/>
                        </a:spcAft>
                      </a:pP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just">
                        <a:lnSpc>
                          <a:spcPct val="107000"/>
                        </a:lnSpc>
                        <a:spcAft>
                          <a:spcPts val="800"/>
                        </a:spcAft>
                      </a:pPr>
                      <a:endParaRPr lang="en-US" sz="1100" dirty="0">
                        <a:effectLst/>
                        <a:latin typeface="+mn-lt"/>
                        <a:ea typeface="Calibri" panose="020F0502020204030204" pitchFamily="34" charset="0"/>
                        <a:cs typeface="Times New Roman" panose="02020603050405020304" pitchFamily="18" charset="0"/>
                      </a:endParaRPr>
                    </a:p>
                  </a:txBody>
                  <a:tcPr marL="58054" marR="58054"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83523271"/>
                  </a:ext>
                </a:extLst>
              </a:tr>
            </a:tbl>
          </a:graphicData>
        </a:graphic>
      </p:graphicFrame>
      <p:sp>
        <p:nvSpPr>
          <p:cNvPr id="3" name="Hexagon 2">
            <a:extLst>
              <a:ext uri="{FF2B5EF4-FFF2-40B4-BE49-F238E27FC236}">
                <a16:creationId xmlns:a16="http://schemas.microsoft.com/office/drawing/2014/main" id="{C1AF4791-70DD-53A1-4A65-D311476B8EE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7AAF2168-8ACC-A470-61C7-B497025E816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87426272-9595-E959-DE37-A23F06B0FF4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CCA414D2-24D7-9A74-A25B-D6F55C3F53A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D1314412-C979-0439-D90B-899AE12DE46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9C27DD47-3638-6045-4489-1BAB05904E95}"/>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620E2528-54DE-B67A-B716-5005B6F3DC8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0F8E464E-405A-FC49-8C64-E00F505B96D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9C9ABCBF-B4B1-A521-5BD2-0A786FD16BD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B4C7FE0-CA7C-4279-115C-CF176F11687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9CF63CD-43B5-90B5-551C-119640D855E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968930D-311B-64D1-1B8B-0923BC51DA5B}"/>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0E93F037-C27E-6DC0-5CD0-50CF7F4FFEE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ABB550D5-8D2F-9715-40D4-A4F190D45C7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144D20AC-56E6-EDED-615E-53348AC0E70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483C82CB-39BB-0D54-D266-8D572A8B0B0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F0440F03-E0ED-912E-41F0-391A48B8C89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8D61DBE5-422F-F1F6-2569-B6F91196162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963849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n-CA" sz="1200" b="1" spc="300" dirty="0">
                <a:solidFill>
                  <a:schemeClr val="tx1"/>
                </a:solidFill>
              </a:rPr>
              <a:t>SOINS RÉSIDENTIELS</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982985" y="1182876"/>
            <a:ext cx="5254041" cy="3477835"/>
          </a:xfrm>
          <a:prstGeom prst="rect">
            <a:avLst/>
          </a:prstGeom>
          <a:noFill/>
          <a:ln>
            <a:noFill/>
          </a:ln>
        </p:spPr>
        <p:txBody>
          <a:bodyPr spcFirstLastPara="1" wrap="square" lIns="91425" tIns="45700" rIns="91425" bIns="45700" anchor="t" anchorCtr="0">
            <a:spAutoFit/>
          </a:bodyPr>
          <a:lstStyle/>
          <a:p>
            <a:r>
              <a:rPr lang="en-US" sz="1100" b="1" dirty="0">
                <a:effectLst/>
                <a:ea typeface="Helvetica Neue"/>
                <a:cs typeface="Helvetica Neue"/>
              </a:rPr>
              <a:t>Caractéristiques</a:t>
            </a:r>
            <a:endParaRPr lang="en-US" sz="1100" b="1" dirty="0">
              <a:effectLst/>
              <a:ea typeface="Calibri" panose="020F0502020204030204" pitchFamily="34" charset="0"/>
              <a:cs typeface="Times New Roman" panose="02020603050405020304" pitchFamily="18" charset="0"/>
            </a:endParaRPr>
          </a:p>
          <a:p>
            <a:pPr marL="228600" indent="-228600">
              <a:buFont typeface="Arial" panose="020B0604020202020204" pitchFamily="34" charset="0"/>
              <a:buChar char="•"/>
            </a:pPr>
            <a:r>
              <a:rPr lang="en-US" sz="1100" dirty="0">
                <a:solidFill>
                  <a:srgbClr val="000000"/>
                </a:solidFill>
                <a:effectLst/>
                <a:ea typeface="Helvetica Neue"/>
                <a:cs typeface="Helvetica Neue"/>
              </a:rPr>
              <a:t>Un arrangement de vie en groupe dans un établissement spécialement désigné où le personnel salarié ou les bénévoles assurent les soins par roulement. </a:t>
            </a:r>
          </a:p>
          <a:p>
            <a:pPr marL="228600" indent="-228600">
              <a:buFont typeface="Arial" panose="020B0604020202020204" pitchFamily="34" charset="0"/>
              <a:buChar char="•"/>
            </a:pPr>
            <a:r>
              <a:rPr lang="en-US" sz="1100" dirty="0">
                <a:solidFill>
                  <a:srgbClr val="000000"/>
                </a:solidFill>
                <a:effectLst/>
                <a:ea typeface="Helvetica Neue"/>
                <a:cs typeface="Helvetica Neue"/>
              </a:rPr>
              <a:t>Les soins résidentiels sont un terme générique qui comprend </a:t>
            </a:r>
          </a:p>
          <a:p>
            <a:pPr marL="685800" lvl="1" indent="-228600">
              <a:buFont typeface="Arial" panose="020B0604020202020204" pitchFamily="34" charset="0"/>
              <a:buChar char="•"/>
            </a:pPr>
            <a:r>
              <a:rPr lang="en-US" sz="1100" dirty="0">
                <a:solidFill>
                  <a:srgbClr val="000000"/>
                </a:solidFill>
                <a:effectLst/>
                <a:ea typeface="Helvetica Neue"/>
                <a:cs typeface="Helvetica Neue"/>
              </a:rPr>
              <a:t>les placements à court et à long terme dans des institutions, </a:t>
            </a:r>
          </a:p>
          <a:p>
            <a:pPr marL="685800" lvl="1" indent="-228600">
              <a:buFont typeface="Arial" panose="020B0604020202020204" pitchFamily="34" charset="0"/>
              <a:buChar char="•"/>
            </a:pPr>
            <a:r>
              <a:rPr lang="en-US" sz="1100" dirty="0">
                <a:solidFill>
                  <a:srgbClr val="000000"/>
                </a:solidFill>
                <a:effectLst/>
                <a:ea typeface="Helvetica Neue"/>
                <a:cs typeface="Helvetica Neue"/>
              </a:rPr>
              <a:t>les foyers de petits groupes, </a:t>
            </a:r>
          </a:p>
          <a:p>
            <a:pPr marL="685800" lvl="1" indent="-228600">
              <a:buFont typeface="Arial" panose="020B0604020202020204" pitchFamily="34" charset="0"/>
              <a:buChar char="•"/>
            </a:pPr>
            <a:r>
              <a:rPr lang="en-US" sz="1100" dirty="0">
                <a:solidFill>
                  <a:srgbClr val="000000"/>
                </a:solidFill>
                <a:effectLst/>
                <a:ea typeface="Helvetica Neue"/>
                <a:cs typeface="Helvetica Neue"/>
              </a:rPr>
              <a:t>des lieux de sécurité pour les soins d'urgence, et </a:t>
            </a:r>
          </a:p>
          <a:p>
            <a:pPr marL="685800" lvl="1" indent="-228600">
              <a:buFont typeface="Arial" panose="020B0604020202020204" pitchFamily="34" charset="0"/>
              <a:buChar char="•"/>
            </a:pPr>
            <a:r>
              <a:rPr lang="en-US" sz="1100" dirty="0">
                <a:solidFill>
                  <a:srgbClr val="000000"/>
                </a:solidFill>
                <a:effectLst/>
                <a:ea typeface="Helvetica Neue"/>
                <a:cs typeface="Helvetica Neue"/>
              </a:rPr>
              <a:t>les centres de transit.</a:t>
            </a:r>
          </a:p>
          <a:p>
            <a:pPr marL="228600" indent="-228600">
              <a:buFont typeface="Arial" panose="020B0604020202020204" pitchFamily="34" charset="0"/>
              <a:buChar char="•"/>
            </a:pPr>
            <a:endParaRPr lang="en-US" sz="1100" dirty="0">
              <a:solidFill>
                <a:srgbClr val="000000"/>
              </a:solidFill>
              <a:ea typeface="Calibri" panose="020F0502020204030204" pitchFamily="34" charset="0"/>
              <a:cs typeface="Times New Roman" panose="02020603050405020304" pitchFamily="18" charset="0"/>
            </a:endParaRPr>
          </a:p>
          <a:p>
            <a:r>
              <a:rPr lang="en-US" sz="1100" b="1" dirty="0">
                <a:effectLst/>
                <a:ea typeface="Calibri" panose="020F0502020204030204" pitchFamily="34" charset="0"/>
                <a:cs typeface="Times New Roman" panose="02020603050405020304" pitchFamily="18" charset="0"/>
              </a:rPr>
              <a:t>Considérations</a:t>
            </a:r>
          </a:p>
          <a:p>
            <a:pPr marL="228600" indent="-228600">
              <a:buFont typeface="Arial" panose="020B0604020202020204" pitchFamily="34" charset="0"/>
              <a:buChar char="•"/>
            </a:pPr>
            <a:r>
              <a:rPr lang="en-US" sz="1100" dirty="0">
                <a:solidFill>
                  <a:srgbClr val="000000"/>
                </a:solidFill>
                <a:effectLst/>
                <a:ea typeface="Helvetica Neue"/>
                <a:cs typeface="Helvetica Neue"/>
              </a:rPr>
              <a:t>Tous les établissements de soins résidentiels doivent être enregistrés et inspectés de manière indépendante par les autorités compétentes. </a:t>
            </a:r>
          </a:p>
          <a:p>
            <a:pPr marL="685800" lvl="1" indent="-228600">
              <a:buFont typeface="Arial" panose="020B0604020202020204" pitchFamily="34" charset="0"/>
              <a:buChar char="•"/>
            </a:pPr>
            <a:r>
              <a:rPr lang="en-US" sz="1100" dirty="0">
                <a:solidFill>
                  <a:srgbClr val="000000"/>
                </a:solidFill>
                <a:effectLst/>
                <a:ea typeface="Helvetica Neue"/>
                <a:cs typeface="Helvetica Neue"/>
              </a:rPr>
              <a:t>Si la qualité des soins est inconnue, un enfant ne doit pas être placé dans l'établissement avant qu'une inspection minimale ait été effectuée. </a:t>
            </a:r>
          </a:p>
          <a:p>
            <a:pPr marL="685800" lvl="1" indent="-228600">
              <a:buFont typeface="Arial" panose="020B0604020202020204" pitchFamily="34" charset="0"/>
              <a:buChar char="•"/>
            </a:pPr>
            <a:r>
              <a:rPr lang="en-US" sz="1100" dirty="0">
                <a:solidFill>
                  <a:srgbClr val="000000"/>
                </a:solidFill>
                <a:effectLst/>
                <a:ea typeface="Helvetica Neue"/>
                <a:cs typeface="Helvetica Neue"/>
              </a:rPr>
              <a:t>Le niveau de la prise en charge dans toutes les formes de protection de remplacement devrait être évalué régulièrement par rapport à un ensemble de normes convenues, fondées sur les Lignes directrices relatives à la protection de remplacement pour les enfants (Nations unies).</a:t>
            </a:r>
            <a:endParaRPr lang="en-US" sz="1100" dirty="0">
              <a:effectLst/>
              <a:ea typeface="Calibri" panose="020F0502020204030204" pitchFamily="34" charset="0"/>
              <a:cs typeface="Times New Roman" panose="02020603050405020304" pitchFamily="18" charset="0"/>
            </a:endParaRPr>
          </a:p>
          <a:p>
            <a:pPr marL="228600" indent="-228600">
              <a:buFont typeface="Arial" panose="020B0604020202020204" pitchFamily="34" charset="0"/>
              <a:buChar char="•"/>
            </a:pPr>
            <a:r>
              <a:rPr lang="en-US" sz="1100" dirty="0">
                <a:solidFill>
                  <a:srgbClr val="000000"/>
                </a:solidFill>
                <a:effectLst/>
                <a:ea typeface="Helvetica Neue"/>
                <a:cs typeface="Helvetica Neue"/>
              </a:rPr>
              <a:t>Le placement en institution ne devrait être utilisé qu'à titre de mesure à court terme, jusqu'à ce que des solutions de rechange en matière de soins familiaux ou communautaires puissent être mises en place, ou lorsqu'il est spécifiquement approprié, nécessaire et constructif pour l'enfant concerné.</a:t>
            </a:r>
          </a:p>
        </p:txBody>
      </p:sp>
      <p:sp>
        <p:nvSpPr>
          <p:cNvPr id="18" name="Hexagon 17">
            <a:extLst>
              <a:ext uri="{FF2B5EF4-FFF2-40B4-BE49-F238E27FC236}">
                <a16:creationId xmlns:a16="http://schemas.microsoft.com/office/drawing/2014/main" id="{0AEAF54E-2B3F-57D2-980B-F58C8A9C5A6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9B0DFDA3-30BB-8BFB-B62D-0F97551D386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161271DB-9925-87E7-50BD-2133881B0B1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74731FF9-464D-D3FF-09F2-2E7DDF65166D}"/>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1F1789FE-AE73-A7FB-A5A7-0FE6E6AE8A9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5FCB4C10-6F01-2735-06DE-CCE7465E76E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DF0F4847-00E6-878A-B7A5-912E23EF446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F764D9A7-E8CD-0695-E837-669C0E29516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D19E25DE-7C0F-AD8A-E837-70BE54C228E0}"/>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35C8651C-D2A5-82FB-D498-CEADAE3A23D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AF29CF51-F934-CBEF-929C-EF1CE84AC2C0}"/>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5BFACDC8-3B30-19E0-0086-AD4733F0590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0C296D79-EAF8-D167-1D43-B9122F5BF9E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F9951B65-8B7F-4FED-3C94-BC4E023E4C7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885D3BDA-97EA-2F6E-B759-87CC6DE2129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5BB22889-CA54-4A61-E042-C2B556A38E73}"/>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850DD37A-7EE8-4873-A705-6D6D321B52F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472E659D-C630-8CDD-AD31-C62005EC51C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6" name="Group 35">
            <a:extLst>
              <a:ext uri="{FF2B5EF4-FFF2-40B4-BE49-F238E27FC236}">
                <a16:creationId xmlns:a16="http://schemas.microsoft.com/office/drawing/2014/main" id="{6801B92F-F6DD-95A8-AB34-30A6921EFF19}"/>
              </a:ext>
            </a:extLst>
          </p:cNvPr>
          <p:cNvGrpSpPr/>
          <p:nvPr/>
        </p:nvGrpSpPr>
        <p:grpSpPr>
          <a:xfrm>
            <a:off x="3139025" y="6208700"/>
            <a:ext cx="3098001" cy="2777062"/>
            <a:chOff x="6753502" y="4766094"/>
            <a:chExt cx="1164705" cy="1044047"/>
          </a:xfrm>
          <a:solidFill>
            <a:schemeClr val="accent2">
              <a:lumMod val="20000"/>
              <a:lumOff val="80000"/>
            </a:schemeClr>
          </a:solidFill>
        </p:grpSpPr>
        <p:grpSp>
          <p:nvGrpSpPr>
            <p:cNvPr id="37" name="Group 36">
              <a:extLst>
                <a:ext uri="{FF2B5EF4-FFF2-40B4-BE49-F238E27FC236}">
                  <a16:creationId xmlns:a16="http://schemas.microsoft.com/office/drawing/2014/main" id="{DEA13EE6-B08E-5B08-76F4-1334E9F7AFB4}"/>
                </a:ext>
              </a:extLst>
            </p:cNvPr>
            <p:cNvGrpSpPr/>
            <p:nvPr/>
          </p:nvGrpSpPr>
          <p:grpSpPr>
            <a:xfrm>
              <a:off x="6753502" y="5024349"/>
              <a:ext cx="500332" cy="459236"/>
              <a:chOff x="6376458" y="4851543"/>
              <a:chExt cx="774687" cy="711057"/>
            </a:xfrm>
            <a:grpFill/>
          </p:grpSpPr>
          <p:sp>
            <p:nvSpPr>
              <p:cNvPr id="44" name="Trapezoid 43">
                <a:extLst>
                  <a:ext uri="{FF2B5EF4-FFF2-40B4-BE49-F238E27FC236}">
                    <a16:creationId xmlns:a16="http://schemas.microsoft.com/office/drawing/2014/main" id="{2C7FA702-B22A-D3D1-BF0B-1F9784009EF5}"/>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5" name="Rectangle 44">
                <a:extLst>
                  <a:ext uri="{FF2B5EF4-FFF2-40B4-BE49-F238E27FC236}">
                    <a16:creationId xmlns:a16="http://schemas.microsoft.com/office/drawing/2014/main" id="{7EFA74DF-E48C-0A4A-35BA-151B68BD2E76}"/>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38" name="Group 37">
              <a:extLst>
                <a:ext uri="{FF2B5EF4-FFF2-40B4-BE49-F238E27FC236}">
                  <a16:creationId xmlns:a16="http://schemas.microsoft.com/office/drawing/2014/main" id="{96068406-C8ED-38C0-0CA0-580EDEB7156E}"/>
                </a:ext>
              </a:extLst>
            </p:cNvPr>
            <p:cNvGrpSpPr/>
            <p:nvPr/>
          </p:nvGrpSpPr>
          <p:grpSpPr>
            <a:xfrm>
              <a:off x="7300192" y="4766094"/>
              <a:ext cx="500332" cy="459236"/>
              <a:chOff x="6376458" y="4851543"/>
              <a:chExt cx="774687" cy="711057"/>
            </a:xfrm>
            <a:grpFill/>
          </p:grpSpPr>
          <p:sp>
            <p:nvSpPr>
              <p:cNvPr id="42" name="Trapezoid 41">
                <a:extLst>
                  <a:ext uri="{FF2B5EF4-FFF2-40B4-BE49-F238E27FC236}">
                    <a16:creationId xmlns:a16="http://schemas.microsoft.com/office/drawing/2014/main" id="{F778A51A-7141-0345-CDE5-F8E001F7844D}"/>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3" name="Rectangle 42">
                <a:extLst>
                  <a:ext uri="{FF2B5EF4-FFF2-40B4-BE49-F238E27FC236}">
                    <a16:creationId xmlns:a16="http://schemas.microsoft.com/office/drawing/2014/main" id="{B2E484D0-799B-27F5-F9C1-F78085949285}"/>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39" name="Group 38">
              <a:extLst>
                <a:ext uri="{FF2B5EF4-FFF2-40B4-BE49-F238E27FC236}">
                  <a16:creationId xmlns:a16="http://schemas.microsoft.com/office/drawing/2014/main" id="{E75D0850-5F14-462C-25CD-B0862D5DC4AC}"/>
                </a:ext>
              </a:extLst>
            </p:cNvPr>
            <p:cNvGrpSpPr/>
            <p:nvPr/>
          </p:nvGrpSpPr>
          <p:grpSpPr>
            <a:xfrm>
              <a:off x="7417875" y="5350905"/>
              <a:ext cx="500332" cy="459236"/>
              <a:chOff x="6376458" y="4851543"/>
              <a:chExt cx="774687" cy="711057"/>
            </a:xfrm>
            <a:grpFill/>
          </p:grpSpPr>
          <p:sp>
            <p:nvSpPr>
              <p:cNvPr id="40" name="Trapezoid 39">
                <a:extLst>
                  <a:ext uri="{FF2B5EF4-FFF2-40B4-BE49-F238E27FC236}">
                    <a16:creationId xmlns:a16="http://schemas.microsoft.com/office/drawing/2014/main" id="{C1E45D26-9750-38BE-1ED3-7396F57B16C2}"/>
                  </a:ext>
                </a:extLst>
              </p:cNvPr>
              <p:cNvSpPr/>
              <p:nvPr/>
            </p:nvSpPr>
            <p:spPr>
              <a:xfrm>
                <a:off x="6376458" y="4851543"/>
                <a:ext cx="774687" cy="311188"/>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1" name="Rectangle 40">
                <a:extLst>
                  <a:ext uri="{FF2B5EF4-FFF2-40B4-BE49-F238E27FC236}">
                    <a16:creationId xmlns:a16="http://schemas.microsoft.com/office/drawing/2014/main" id="{66428A4C-5B2C-7803-09B7-4448E96C3F67}"/>
                  </a:ext>
                </a:extLst>
              </p:cNvPr>
              <p:cNvSpPr/>
              <p:nvPr/>
            </p:nvSpPr>
            <p:spPr>
              <a:xfrm>
                <a:off x="6443558" y="5162731"/>
                <a:ext cx="640487" cy="3998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Tree>
    <p:extLst>
      <p:ext uri="{BB962C8B-B14F-4D97-AF65-F5344CB8AC3E}">
        <p14:creationId xmlns:p14="http://schemas.microsoft.com/office/powerpoint/2010/main" val="283605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375F835B-A659-F76E-E502-FA3B2B611958}"/>
              </a:ext>
            </a:extLst>
          </p:cNvPr>
          <p:cNvSpPr txBox="1"/>
          <p:nvPr/>
        </p:nvSpPr>
        <p:spPr>
          <a:xfrm>
            <a:off x="996286" y="1243538"/>
            <a:ext cx="5254042" cy="276999"/>
          </a:xfrm>
          <a:prstGeom prst="rect">
            <a:avLst/>
          </a:prstGeom>
          <a:noFill/>
        </p:spPr>
        <p:txBody>
          <a:bodyPr wrap="square" rtlCol="0">
            <a:spAutoFit/>
          </a:bodyPr>
          <a:lstStyle/>
          <a:p>
            <a:r>
              <a:rPr lang="en-CA" sz="1200" b="1" spc="300" dirty="0">
                <a:solidFill>
                  <a:schemeClr val="tx1"/>
                </a:solidFill>
              </a:rPr>
              <a:t>OBJECTIF DE LA FORMATION</a:t>
            </a:r>
          </a:p>
        </p:txBody>
      </p:sp>
      <p:sp>
        <p:nvSpPr>
          <p:cNvPr id="17" name="TextBox 16">
            <a:extLst>
              <a:ext uri="{FF2B5EF4-FFF2-40B4-BE49-F238E27FC236}">
                <a16:creationId xmlns:a16="http://schemas.microsoft.com/office/drawing/2014/main" id="{B592193B-59FD-99DD-6B7C-4926672E43D5}"/>
              </a:ext>
            </a:extLst>
          </p:cNvPr>
          <p:cNvSpPr txBox="1"/>
          <p:nvPr/>
        </p:nvSpPr>
        <p:spPr>
          <a:xfrm>
            <a:off x="996288" y="699799"/>
            <a:ext cx="3847892"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À PROPOS DE CETTE FORMATION</a:t>
            </a:r>
          </a:p>
        </p:txBody>
      </p:sp>
      <p:sp>
        <p:nvSpPr>
          <p:cNvPr id="18" name="TextBox 17">
            <a:extLst>
              <a:ext uri="{FF2B5EF4-FFF2-40B4-BE49-F238E27FC236}">
                <a16:creationId xmlns:a16="http://schemas.microsoft.com/office/drawing/2014/main" id="{C6DEA057-25C3-363A-3303-F5D1B0E5296D}"/>
              </a:ext>
            </a:extLst>
          </p:cNvPr>
          <p:cNvSpPr txBox="1"/>
          <p:nvPr/>
        </p:nvSpPr>
        <p:spPr>
          <a:xfrm>
            <a:off x="996287" y="1585957"/>
            <a:ext cx="5254042" cy="600164"/>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À la fin de cette formation, les travailleurs sociaux chargés de la gestion des dossiers de protection de l'enfance auront les connaissances et les compétences nécessaires pour prévenir et traiter les problèmes de protection de l'enfance liés à la séparation familiale. </a:t>
            </a:r>
            <a:endParaRPr lang="en-US" sz="1100" dirty="0">
              <a:solidFill>
                <a:schemeClr val="tx1"/>
              </a:solidFill>
              <a:latin typeface="+mn-lt"/>
            </a:endParaRP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6" y="2468250"/>
            <a:ext cx="5254043" cy="276999"/>
          </a:xfrm>
          <a:prstGeom prst="rect">
            <a:avLst/>
          </a:prstGeom>
          <a:noFill/>
        </p:spPr>
        <p:txBody>
          <a:bodyPr wrap="square" rtlCol="0">
            <a:spAutoFit/>
          </a:bodyPr>
          <a:lstStyle/>
          <a:p>
            <a:r>
              <a:rPr lang="en-CA" sz="1200" b="1" spc="300" dirty="0">
                <a:solidFill>
                  <a:schemeClr val="tx1"/>
                </a:solidFill>
              </a:rPr>
              <a:t>NORMES MINIMALES POUR LA PROTECTION DES ENFANTS</a:t>
            </a:r>
          </a:p>
        </p:txBody>
      </p:sp>
      <p:sp>
        <p:nvSpPr>
          <p:cNvPr id="41" name="Rectangle: Rounded Corners 40">
            <a:extLst>
              <a:ext uri="{FF2B5EF4-FFF2-40B4-BE49-F238E27FC236}">
                <a16:creationId xmlns:a16="http://schemas.microsoft.com/office/drawing/2014/main" id="{2AEB59AB-4708-2563-1C73-02F04C66A0D3}"/>
              </a:ext>
            </a:extLst>
          </p:cNvPr>
          <p:cNvSpPr/>
          <p:nvPr/>
        </p:nvSpPr>
        <p:spPr>
          <a:xfrm>
            <a:off x="2074460" y="3543161"/>
            <a:ext cx="4175868" cy="46166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n-CA" sz="1100" dirty="0">
                <a:solidFill>
                  <a:schemeClr val="tx1"/>
                </a:solidFill>
              </a:rPr>
              <a:t>Norme 16 : </a:t>
            </a:r>
            <a:r>
              <a:rPr lang="en-US" sz="1100" b="1" dirty="0">
                <a:solidFill>
                  <a:schemeClr val="tx1"/>
                </a:solidFill>
              </a:rPr>
              <a:t>Renforcer l'environnement des familles et des soignants </a:t>
            </a:r>
          </a:p>
        </p:txBody>
      </p:sp>
      <p:sp>
        <p:nvSpPr>
          <p:cNvPr id="42" name="Rectangle: Rounded Corners 41">
            <a:extLst>
              <a:ext uri="{FF2B5EF4-FFF2-40B4-BE49-F238E27FC236}">
                <a16:creationId xmlns:a16="http://schemas.microsoft.com/office/drawing/2014/main" id="{5AA1BADC-E184-DF92-BD74-C0CA716446E3}"/>
              </a:ext>
            </a:extLst>
          </p:cNvPr>
          <p:cNvSpPr/>
          <p:nvPr/>
        </p:nvSpPr>
        <p:spPr>
          <a:xfrm>
            <a:off x="2074460" y="2980588"/>
            <a:ext cx="4175868" cy="46166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n-CA" sz="1100" dirty="0">
                <a:solidFill>
                  <a:schemeClr val="tx1"/>
                </a:solidFill>
              </a:rPr>
              <a:t>Norme 12 : </a:t>
            </a:r>
            <a:r>
              <a:rPr lang="en-CA" sz="1100" b="1" dirty="0">
                <a:solidFill>
                  <a:schemeClr val="tx1"/>
                </a:solidFill>
              </a:rPr>
              <a:t>Enfants non accompagnés et séparés de leur famille</a:t>
            </a:r>
          </a:p>
        </p:txBody>
      </p:sp>
      <p:sp>
        <p:nvSpPr>
          <p:cNvPr id="44" name="Rectangle: Rounded Corners 43">
            <a:extLst>
              <a:ext uri="{FF2B5EF4-FFF2-40B4-BE49-F238E27FC236}">
                <a16:creationId xmlns:a16="http://schemas.microsoft.com/office/drawing/2014/main" id="{B7B16A70-E82E-F3C0-F3DF-FE72E8A4A7E5}"/>
              </a:ext>
            </a:extLst>
          </p:cNvPr>
          <p:cNvSpPr/>
          <p:nvPr/>
        </p:nvSpPr>
        <p:spPr>
          <a:xfrm>
            <a:off x="2074461" y="4668729"/>
            <a:ext cx="4175868" cy="46166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n-CA" sz="1100" dirty="0">
                <a:solidFill>
                  <a:schemeClr val="tx1"/>
                </a:solidFill>
              </a:rPr>
              <a:t>Norme 19 : </a:t>
            </a:r>
            <a:r>
              <a:rPr lang="en-CA" sz="1100" b="1" dirty="0">
                <a:solidFill>
                  <a:schemeClr val="tx1"/>
                </a:solidFill>
              </a:rPr>
              <a:t>Soins alternatifs</a:t>
            </a:r>
          </a:p>
        </p:txBody>
      </p:sp>
      <p:sp>
        <p:nvSpPr>
          <p:cNvPr id="47" name="Rectangle: Rounded Corners 46">
            <a:extLst>
              <a:ext uri="{FF2B5EF4-FFF2-40B4-BE49-F238E27FC236}">
                <a16:creationId xmlns:a16="http://schemas.microsoft.com/office/drawing/2014/main" id="{E424D39C-1A73-00C1-8952-C6887CFE66E9}"/>
              </a:ext>
            </a:extLst>
          </p:cNvPr>
          <p:cNvSpPr/>
          <p:nvPr/>
        </p:nvSpPr>
        <p:spPr>
          <a:xfrm>
            <a:off x="2074460" y="4105734"/>
            <a:ext cx="4175868" cy="461665"/>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31825"/>
            <a:r>
              <a:rPr lang="en-CA" sz="1100" dirty="0">
                <a:solidFill>
                  <a:schemeClr val="tx1"/>
                </a:solidFill>
              </a:rPr>
              <a:t>Norme 18 : </a:t>
            </a:r>
            <a:r>
              <a:rPr lang="en-CA" sz="1100" b="1" dirty="0">
                <a:solidFill>
                  <a:schemeClr val="tx1"/>
                </a:solidFill>
              </a:rPr>
              <a:t>Gestion des cas </a:t>
            </a:r>
          </a:p>
        </p:txBody>
      </p:sp>
      <p:pic>
        <p:nvPicPr>
          <p:cNvPr id="45" name="Google Shape;98;p8">
            <a:extLst>
              <a:ext uri="{FF2B5EF4-FFF2-40B4-BE49-F238E27FC236}">
                <a16:creationId xmlns:a16="http://schemas.microsoft.com/office/drawing/2014/main" id="{AB7F8B25-F3E7-3D61-81AA-EC01B1D645B2}"/>
              </a:ext>
            </a:extLst>
          </p:cNvPr>
          <p:cNvPicPr preferRelativeResize="0"/>
          <p:nvPr/>
        </p:nvPicPr>
        <p:blipFill rotWithShape="1">
          <a:blip r:embed="rId2">
            <a:alphaModFix/>
          </a:blip>
          <a:srcRect/>
          <a:stretch/>
        </p:blipFill>
        <p:spPr>
          <a:xfrm>
            <a:off x="996287" y="2968797"/>
            <a:ext cx="1585398" cy="2187408"/>
          </a:xfrm>
          <a:prstGeom prst="rect">
            <a:avLst/>
          </a:prstGeom>
          <a:noFill/>
          <a:ln w="9525" cap="flat" cmpd="sng">
            <a:solidFill>
              <a:schemeClr val="accent2">
                <a:lumMod val="75000"/>
              </a:schemeClr>
            </a:solidFill>
            <a:prstDash val="solid"/>
            <a:round/>
            <a:headEnd type="none" w="sm" len="sm"/>
            <a:tailEnd type="none" w="sm" len="sm"/>
          </a:ln>
        </p:spPr>
      </p:pic>
      <p:sp>
        <p:nvSpPr>
          <p:cNvPr id="2" name="Hexagon 1">
            <a:extLst>
              <a:ext uri="{FF2B5EF4-FFF2-40B4-BE49-F238E27FC236}">
                <a16:creationId xmlns:a16="http://schemas.microsoft.com/office/drawing/2014/main" id="{04692977-93F7-83C5-DBE2-C6A1B326480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Hexagon 2">
            <a:extLst>
              <a:ext uri="{FF2B5EF4-FFF2-40B4-BE49-F238E27FC236}">
                <a16:creationId xmlns:a16="http://schemas.microsoft.com/office/drawing/2014/main" id="{0640B7FF-DAC8-5C43-7676-E8EABE036B62}"/>
              </a:ext>
            </a:extLst>
          </p:cNvPr>
          <p:cNvSpPr/>
          <p:nvPr/>
        </p:nvSpPr>
        <p:spPr>
          <a:xfrm rot="1782986">
            <a:off x="286724" y="7639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0400C698-51CF-EF1B-98DC-E61548B02112}"/>
              </a:ext>
            </a:extLst>
          </p:cNvPr>
          <p:cNvSpPr/>
          <p:nvPr/>
        </p:nvSpPr>
        <p:spPr>
          <a:xfrm rot="1782986">
            <a:off x="286724" y="122680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42E13F13-953A-7354-CB88-37BE14E06343}"/>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E7AC77BA-EA05-A0FA-E0DF-9EE6A9B63FAD}"/>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3952ED2F-5B11-0D6E-1BAA-16728B03DB38}"/>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ACC08BF8-D31E-4BA8-41E5-E1F27F5477BF}"/>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65EDA21-4B7A-D132-2D9D-3C88B98BF98E}"/>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CFB3429E-BBFE-0A66-6513-03AA746520BB}"/>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3E13CB1-A497-3436-FEF8-0069B08E91A5}"/>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574A3DC2-017A-A60F-067F-F7325EFF2C6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0EC0FC7-5548-E0C0-37FF-E632B1B5F81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AE34EB9-D312-68E2-9E64-DE4902366FB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603F27C2-085E-0830-6936-BFAC0FBC92D1}"/>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E783A6DB-6F31-A67B-69A8-AF949BBEFF0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F47C5E8-7FBC-0C1A-F1C4-361CADA648C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7C304D72-7B78-6631-1413-09948ED1C4EE}"/>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7FE367A3-F4C1-C8BE-DF28-CADB9F66929B}"/>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2751032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n-CA" sz="1200" b="1" spc="300" dirty="0">
                <a:solidFill>
                  <a:schemeClr val="tx1"/>
                </a:solidFill>
              </a:rPr>
              <a:t>SOINS DE LA FAMILLE</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982985" y="1182876"/>
            <a:ext cx="5254041" cy="2292895"/>
          </a:xfrm>
          <a:prstGeom prst="rect">
            <a:avLst/>
          </a:prstGeom>
          <a:noFill/>
          <a:ln>
            <a:noFill/>
          </a:ln>
        </p:spPr>
        <p:txBody>
          <a:bodyPr spcFirstLastPara="1" wrap="square" lIns="91425" tIns="45700" rIns="91425" bIns="45700" anchor="t" anchorCtr="0">
            <a:spAutoFit/>
          </a:bodyPr>
          <a:lstStyle/>
          <a:p>
            <a:pPr marR="0" lvl="0" rtl="0">
              <a:spcBef>
                <a:spcPts val="0"/>
              </a:spcBef>
              <a:spcAft>
                <a:spcPts val="0"/>
              </a:spcAft>
              <a:buClr>
                <a:srgbClr val="000000"/>
              </a:buClr>
              <a:buSzPct val="100000"/>
            </a:pPr>
            <a:r>
              <a:rPr lang="en-US" sz="1100" b="1" i="0" u="none" strike="noStrike" cap="none" dirty="0">
                <a:solidFill>
                  <a:srgbClr val="000000"/>
                </a:solidFill>
                <a:latin typeface="+mn-lt"/>
                <a:ea typeface="Arial"/>
                <a:cs typeface="Arial"/>
                <a:sym typeface="Arial"/>
              </a:rPr>
              <a:t>Caractéristiques</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La prise en charge par la parenté est une prise en charge familiale au sein de la famille élargie de l'enfant ou avec des amis proches de la famille connus de l'enfant, qu'elle soit de nature formelle ou informelle.</a:t>
            </a:r>
          </a:p>
          <a:p>
            <a:pPr marL="171450" marR="0" lvl="0" indent="-171450" rtl="0">
              <a:spcBef>
                <a:spcPts val="0"/>
              </a:spcBef>
              <a:spcAft>
                <a:spcPts val="0"/>
              </a:spcAft>
              <a:buClr>
                <a:srgbClr val="000000"/>
              </a:buClr>
              <a:buSzPct val="100000"/>
              <a:buFont typeface="Arial" panose="020B0604020202020204" pitchFamily="34" charset="0"/>
              <a:buChar char="•"/>
            </a:pPr>
            <a:endParaRPr lang="en-US" sz="1100" dirty="0">
              <a:solidFill>
                <a:srgbClr val="000000"/>
              </a:solidFill>
              <a:ea typeface="Arial"/>
              <a:cs typeface="Arial"/>
              <a:sym typeface="Arial"/>
            </a:endParaRPr>
          </a:p>
          <a:p>
            <a:pPr marR="0" lvl="0" rtl="0">
              <a:spcBef>
                <a:spcPts val="0"/>
              </a:spcBef>
              <a:spcAft>
                <a:spcPts val="0"/>
              </a:spcAft>
              <a:buClr>
                <a:srgbClr val="000000"/>
              </a:buClr>
              <a:buSzPct val="100000"/>
            </a:pPr>
            <a:r>
              <a:rPr lang="en-US" sz="1100" b="1" i="0" u="none" strike="noStrike" cap="none" dirty="0">
                <a:solidFill>
                  <a:srgbClr val="000000"/>
                </a:solidFill>
                <a:latin typeface="+mn-lt"/>
                <a:ea typeface="Arial"/>
                <a:cs typeface="Arial"/>
                <a:sym typeface="Arial"/>
              </a:rPr>
              <a:t>Considérations</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La prise en charge par la parenté offre souvent la meilleure option et doit être envisagée en premier lieu, conformément à la législation nationale le cas échéant.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Cependant, alors que le placement familial peut fournir des soins de bonne qualité, il ne faut jamais supposer que parce que les enfants sont avec la famille élargie, ils sont protégés ou n'ont plus besoin d'être réunis avec la famille biologique.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Dans certaines parties du monde, la prise en charge par la parenté n'est pas traditionnellement utilisée comme un moyen de protéger et de prendre soin d'un enfant qui est sans sa famille, mais constitue un moyen d'échange pour le bénéfice perçu de la famille biologique, de la personne en charge ou de l'enfant. </a:t>
            </a:r>
          </a:p>
        </p:txBody>
      </p:sp>
      <p:sp>
        <p:nvSpPr>
          <p:cNvPr id="5" name="Google Shape;258;p19">
            <a:extLst>
              <a:ext uri="{FF2B5EF4-FFF2-40B4-BE49-F238E27FC236}">
                <a16:creationId xmlns:a16="http://schemas.microsoft.com/office/drawing/2014/main" id="{05739641-50FB-C293-BAA7-79EB474CBCAD}"/>
              </a:ext>
            </a:extLst>
          </p:cNvPr>
          <p:cNvSpPr txBox="1"/>
          <p:nvPr/>
        </p:nvSpPr>
        <p:spPr>
          <a:xfrm>
            <a:off x="982986" y="4594073"/>
            <a:ext cx="2319014" cy="4154943"/>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Facteurs de protection</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Environnement familial, avec la famille élargie ou parfois d'autres personnes très proches des parents/de l'enfant.</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Attention individuelle, continuité des soins et possibilité d'un attachement sain avec l'aidant principal.</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Possibilité de développer et de maintenir des liens avec les membres de la famille élargie/autres membres du ménage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L'enfant reste dans sa propre famille et sa propre communauté et maintient des liens avec les membres de la communauté.</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L'enfant est intégré dans la communauté, utilise les services communautaires tels que les écoles et les cliniques de santé, et risque moins d'être ciblé et stigmatisé.</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Probabilité de maintenir le contact avec les parents par l'intermédiaire de la parenté </a:t>
            </a:r>
          </a:p>
          <a:p>
            <a:pPr marL="0" marR="0" lvl="0" indent="0" rtl="0">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p:txBody>
      </p:sp>
      <p:sp>
        <p:nvSpPr>
          <p:cNvPr id="10" name="Google Shape;258;p19">
            <a:extLst>
              <a:ext uri="{FF2B5EF4-FFF2-40B4-BE49-F238E27FC236}">
                <a16:creationId xmlns:a16="http://schemas.microsoft.com/office/drawing/2014/main" id="{37178DAB-97DD-8D47-5E85-ED00899F7BAC}"/>
              </a:ext>
            </a:extLst>
          </p:cNvPr>
          <p:cNvSpPr txBox="1"/>
          <p:nvPr/>
        </p:nvSpPr>
        <p:spPr>
          <a:xfrm>
            <a:off x="3302000" y="4678712"/>
            <a:ext cx="3204678" cy="466277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Facteurs de risque</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Risque de négligence, d'abus, de discrimination ou d'exploitation des enfants, bien que ce risque soit plus élevé dans le cas d'une prise en charge familiale non apparentée.</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La personne qui s'occupe de l'enfant peut attendre de lui qu'il gagne sa vie en travaillant à la maison, comme domestique ou à l'extérieur.</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Résistance à la formalisation/au suivi de la prise en charge de la part des accueillants familiaux.</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Résistance des accueillants familiaux à la recherche et à la réunification de la famille</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Les enfants déjà pris en charge par la famille élargie peuvent être "cachés" et difficiles à identifier.</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Même les enfants initialement enregistrés peuvent ne plus être localisés si la famille déménage sans en informer les autorités compétentes.</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Possibilité que le placement devienne par défaut une solution de soins à long terme sans que le regroupement familial ne soit recherché.</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Séparation secondaire/rupture des arrangements de prise en charge : les familles soumises à un stress ou vivant dans une pauvreté ou une difficulté extrême peuvent être incapables de maintenir l'arrangement.</a:t>
            </a:r>
          </a:p>
        </p:txBody>
      </p:sp>
      <p:sp>
        <p:nvSpPr>
          <p:cNvPr id="4" name="Hexagon 3">
            <a:extLst>
              <a:ext uri="{FF2B5EF4-FFF2-40B4-BE49-F238E27FC236}">
                <a16:creationId xmlns:a16="http://schemas.microsoft.com/office/drawing/2014/main" id="{59777B4A-FCD2-98BB-B195-FB57D75F230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A6BD4E64-5ADC-325E-73A3-68AD514DA76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B8EEDF1C-8FCE-ED77-98A5-D48E8F80519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F66E5528-1E65-81CD-810E-56E17253F644}"/>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CDA2A6BD-2753-2843-DF69-91BEE4AE942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A444D582-5B7B-1C54-EF23-A0CD34D14A8B}"/>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8B753F32-BD32-C514-96CB-699C3D57010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F2BFF875-993F-8B76-FE88-1EC32CCC09F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B3E86E4-86B2-3525-E4C0-089D96C49AC8}"/>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2FF586A-0350-2D20-83E8-39D639DD5D7B}"/>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D5FC93F-EE39-EDCC-06E4-29326689682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BF17F5EE-1570-5601-D0BA-5F416E986EB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E4103CF-7FF2-F03A-D8B7-55B51A48340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6718E8C-5DA1-F1C8-90F6-65B8C1E20AA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2EB88EA6-0598-AFA3-0DD1-71A30B4C84F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E01EAA7F-64D3-91E2-006F-800FE642F09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994DA98B-500D-3F02-BEFB-1B458BF3AB7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102D026E-778A-EED0-833A-D184C2DEFAF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6" name="Group 25">
            <a:extLst>
              <a:ext uri="{FF2B5EF4-FFF2-40B4-BE49-F238E27FC236}">
                <a16:creationId xmlns:a16="http://schemas.microsoft.com/office/drawing/2014/main" id="{91699AF0-6D93-9A72-151E-DD40FBB41649}"/>
              </a:ext>
            </a:extLst>
          </p:cNvPr>
          <p:cNvGrpSpPr/>
          <p:nvPr/>
        </p:nvGrpSpPr>
        <p:grpSpPr>
          <a:xfrm>
            <a:off x="1220570" y="3819067"/>
            <a:ext cx="677504" cy="583480"/>
            <a:chOff x="4416926" y="1952645"/>
            <a:chExt cx="1178615" cy="1015047"/>
          </a:xfrm>
          <a:solidFill>
            <a:schemeClr val="accent2">
              <a:lumMod val="20000"/>
              <a:lumOff val="80000"/>
            </a:schemeClr>
          </a:solidFill>
        </p:grpSpPr>
        <p:sp>
          <p:nvSpPr>
            <p:cNvPr id="27" name="Rectangle: Rounded Corners 26">
              <a:extLst>
                <a:ext uri="{FF2B5EF4-FFF2-40B4-BE49-F238E27FC236}">
                  <a16:creationId xmlns:a16="http://schemas.microsoft.com/office/drawing/2014/main" id="{96BE2A3E-D9B9-1CB8-42DB-5F7507D317BD}"/>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Rectangle: Rounded Corners 27">
              <a:extLst>
                <a:ext uri="{FF2B5EF4-FFF2-40B4-BE49-F238E27FC236}">
                  <a16:creationId xmlns:a16="http://schemas.microsoft.com/office/drawing/2014/main" id="{BECF7BEE-F6D5-3AED-3A61-E7D09500E7E2}"/>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Rectangle: Rounded Corners 28">
              <a:extLst>
                <a:ext uri="{FF2B5EF4-FFF2-40B4-BE49-F238E27FC236}">
                  <a16:creationId xmlns:a16="http://schemas.microsoft.com/office/drawing/2014/main" id="{361431FE-2D01-8409-76FE-217025FF776A}"/>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Flowchart: Manual Input 29">
              <a:extLst>
                <a:ext uri="{FF2B5EF4-FFF2-40B4-BE49-F238E27FC236}">
                  <a16:creationId xmlns:a16="http://schemas.microsoft.com/office/drawing/2014/main" id="{B9D1F9DB-03C0-2CEA-8C62-ECFE1C3125CF}"/>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1" name="Rectangle: Rounded Corners 30">
              <a:extLst>
                <a:ext uri="{FF2B5EF4-FFF2-40B4-BE49-F238E27FC236}">
                  <a16:creationId xmlns:a16="http://schemas.microsoft.com/office/drawing/2014/main" id="{A9B63D96-D14D-6F66-8DD4-EB74D2D61FDA}"/>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Rectangle: Rounded Corners 31">
              <a:extLst>
                <a:ext uri="{FF2B5EF4-FFF2-40B4-BE49-F238E27FC236}">
                  <a16:creationId xmlns:a16="http://schemas.microsoft.com/office/drawing/2014/main" id="{E4B9BFD2-7C2A-287C-E98D-DE772C3944A5}"/>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Rectangle: Rounded Corners 32">
              <a:extLst>
                <a:ext uri="{FF2B5EF4-FFF2-40B4-BE49-F238E27FC236}">
                  <a16:creationId xmlns:a16="http://schemas.microsoft.com/office/drawing/2014/main" id="{CF8D4471-93FA-7B09-C20F-8F341E6C34E4}"/>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Flowchart: Manual Input 33">
              <a:extLst>
                <a:ext uri="{FF2B5EF4-FFF2-40B4-BE49-F238E27FC236}">
                  <a16:creationId xmlns:a16="http://schemas.microsoft.com/office/drawing/2014/main" id="{FFF0BF52-5F8B-AF8F-8C86-5CBEC355E0CA}"/>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Round Same Side Corner Rectangle 21">
              <a:extLst>
                <a:ext uri="{FF2B5EF4-FFF2-40B4-BE49-F238E27FC236}">
                  <a16:creationId xmlns:a16="http://schemas.microsoft.com/office/drawing/2014/main" id="{6197B7FE-251E-B188-5BE5-951CF432833A}"/>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Oval 35">
              <a:extLst>
                <a:ext uri="{FF2B5EF4-FFF2-40B4-BE49-F238E27FC236}">
                  <a16:creationId xmlns:a16="http://schemas.microsoft.com/office/drawing/2014/main" id="{F57D612F-985D-9C88-372E-4D432763A2A9}"/>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Rectangle 36">
              <a:extLst>
                <a:ext uri="{FF2B5EF4-FFF2-40B4-BE49-F238E27FC236}">
                  <a16:creationId xmlns:a16="http://schemas.microsoft.com/office/drawing/2014/main" id="{E8502C6B-F9CE-B702-8C61-B2EF13EA4DCB}"/>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8" name="Rectangle 37">
              <a:extLst>
                <a:ext uri="{FF2B5EF4-FFF2-40B4-BE49-F238E27FC236}">
                  <a16:creationId xmlns:a16="http://schemas.microsoft.com/office/drawing/2014/main" id="{B83BD697-FA04-7E69-6095-F950D563E6CC}"/>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44" name="Group 43">
            <a:extLst>
              <a:ext uri="{FF2B5EF4-FFF2-40B4-BE49-F238E27FC236}">
                <a16:creationId xmlns:a16="http://schemas.microsoft.com/office/drawing/2014/main" id="{8448548D-BE3B-EDDB-1FD5-9CADA8DF353F}"/>
              </a:ext>
            </a:extLst>
          </p:cNvPr>
          <p:cNvGrpSpPr/>
          <p:nvPr/>
        </p:nvGrpSpPr>
        <p:grpSpPr>
          <a:xfrm>
            <a:off x="3302000" y="3820045"/>
            <a:ext cx="582444" cy="721847"/>
            <a:chOff x="3302000" y="3820045"/>
            <a:chExt cx="582444" cy="721847"/>
          </a:xfrm>
        </p:grpSpPr>
        <p:grpSp>
          <p:nvGrpSpPr>
            <p:cNvPr id="42" name="Group 41">
              <a:extLst>
                <a:ext uri="{FF2B5EF4-FFF2-40B4-BE49-F238E27FC236}">
                  <a16:creationId xmlns:a16="http://schemas.microsoft.com/office/drawing/2014/main" id="{A39C83E5-9C71-3B08-A9B5-C20C686F93BB}"/>
                </a:ext>
              </a:extLst>
            </p:cNvPr>
            <p:cNvGrpSpPr/>
            <p:nvPr/>
          </p:nvGrpSpPr>
          <p:grpSpPr>
            <a:xfrm>
              <a:off x="3738131" y="4049988"/>
              <a:ext cx="146313" cy="325236"/>
              <a:chOff x="1638375" y="3971467"/>
              <a:chExt cx="146313" cy="325236"/>
            </a:xfrm>
          </p:grpSpPr>
          <p:sp>
            <p:nvSpPr>
              <p:cNvPr id="40" name="Round Same Side Corner Rectangle 21">
                <a:extLst>
                  <a:ext uri="{FF2B5EF4-FFF2-40B4-BE49-F238E27FC236}">
                    <a16:creationId xmlns:a16="http://schemas.microsoft.com/office/drawing/2014/main" id="{F2B010E3-C28E-D028-5E25-D431807E4D2E}"/>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Oval 40">
                <a:extLst>
                  <a:ext uri="{FF2B5EF4-FFF2-40B4-BE49-F238E27FC236}">
                    <a16:creationId xmlns:a16="http://schemas.microsoft.com/office/drawing/2014/main" id="{B06F8C1F-C829-BE68-FA23-F63D8C2BD095}"/>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3" name="Freeform: Shape 42">
              <a:extLst>
                <a:ext uri="{FF2B5EF4-FFF2-40B4-BE49-F238E27FC236}">
                  <a16:creationId xmlns:a16="http://schemas.microsoft.com/office/drawing/2014/main" id="{09A63B52-B15F-2155-DCF2-1CD411E4DA00}"/>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7914883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n-CA" sz="1200" b="1" spc="300" dirty="0">
                <a:solidFill>
                  <a:schemeClr val="tx1"/>
                </a:solidFill>
              </a:rPr>
              <a:t>SOINS AUX ANIMAUX D'ÉLEVAGE</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982985" y="1182876"/>
            <a:ext cx="5254041" cy="5509160"/>
          </a:xfrm>
          <a:prstGeom prst="rect">
            <a:avLst/>
          </a:prstGeom>
          <a:noFill/>
          <a:ln>
            <a:noFill/>
          </a:ln>
        </p:spPr>
        <p:txBody>
          <a:bodyPr spcFirstLastPara="1" wrap="square" lIns="91425" tIns="45700" rIns="91425" bIns="45700" anchor="t" anchorCtr="0">
            <a:spAutoFit/>
          </a:bodyPr>
          <a:lstStyle/>
          <a:p>
            <a:pPr marR="0" lvl="0" rtl="0">
              <a:spcBef>
                <a:spcPts val="0"/>
              </a:spcBef>
              <a:spcAft>
                <a:spcPts val="0"/>
              </a:spcAft>
              <a:buClr>
                <a:srgbClr val="000000"/>
              </a:buClr>
              <a:buSzPct val="100000"/>
            </a:pPr>
            <a:r>
              <a:rPr lang="en-US" sz="1100" b="1" i="0" u="none" strike="noStrike" cap="none" dirty="0">
                <a:solidFill>
                  <a:srgbClr val="000000"/>
                </a:solidFill>
                <a:latin typeface="+mn-lt"/>
                <a:ea typeface="Arial"/>
                <a:cs typeface="Arial"/>
                <a:sym typeface="Arial"/>
              </a:rPr>
              <a:t>Caractéristiques</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dirty="0">
                <a:solidFill>
                  <a:srgbClr val="000000"/>
                </a:solidFill>
                <a:sym typeface="Arial"/>
              </a:rPr>
              <a:t>Situations où les enfants sont pris en charge par un foyer extérieur à leur famille.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dirty="0">
                <a:solidFill>
                  <a:srgbClr val="000000"/>
                </a:solidFill>
                <a:sym typeface="Arial"/>
              </a:rPr>
              <a:t>L'accueil familial est généralement considéré comme un arrangement temporaire et, dans la plupart des cas, les parents biologiques conservent leurs droits et responsabilités parentaux.</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dirty="0">
                <a:solidFill>
                  <a:srgbClr val="000000"/>
                </a:solidFill>
                <a:sym typeface="Arial"/>
              </a:rPr>
              <a:t>Le dispositif de prise en charge est administré par une autorité compétente et consiste à placer un enfant dans l'environnement domestique d'une famille qui</a:t>
            </a:r>
          </a:p>
          <a:p>
            <a:pPr marL="628650" lvl="1" indent="-171450">
              <a:buClr>
                <a:srgbClr val="000000"/>
              </a:buClr>
              <a:buSzPct val="100000"/>
              <a:buFont typeface="Arial" panose="020B0604020202020204" pitchFamily="34" charset="0"/>
              <a:buChar char="•"/>
            </a:pPr>
            <a:r>
              <a:rPr lang="en-US" sz="1100" dirty="0">
                <a:solidFill>
                  <a:srgbClr val="000000"/>
                </a:solidFill>
                <a:sym typeface="Arial"/>
              </a:rPr>
              <a:t>ont été sélectionnés, préparés et autorisés à fournir ces soins, et </a:t>
            </a:r>
          </a:p>
          <a:p>
            <a:pPr marL="628650" lvl="1" indent="-171450">
              <a:buClr>
                <a:srgbClr val="000000"/>
              </a:buClr>
              <a:buSzPct val="100000"/>
              <a:buFont typeface="Arial" panose="020B0604020202020204" pitchFamily="34" charset="0"/>
              <a:buChar char="•"/>
            </a:pPr>
            <a:r>
              <a:rPr lang="en-US" sz="1100" dirty="0">
                <a:solidFill>
                  <a:srgbClr val="000000"/>
                </a:solidFill>
                <a:sym typeface="Arial"/>
              </a:rPr>
              <a:t>sont supervisés et peuvent être soutenus financièrement et/ou non financièrement dans cette démarche.</a:t>
            </a:r>
          </a:p>
          <a:p>
            <a:pPr marL="171450" lvl="0" indent="-171450">
              <a:buFont typeface="Arial" panose="020B0604020202020204" pitchFamily="34" charset="0"/>
              <a:buChar char="•"/>
            </a:pPr>
            <a:r>
              <a:rPr lang="en-US" sz="1100" dirty="0">
                <a:solidFill>
                  <a:srgbClr val="000000"/>
                </a:solidFill>
              </a:rPr>
              <a:t>L'accueil familial fait également référence à des arrangements traditionnels ou informels qui n'impliquent pas de tierce partie, mais qui peuvent être approuvés ou soutenus par la communauté et peuvent impliquer des droits et des obligations de part et d'autre ;</a:t>
            </a:r>
          </a:p>
          <a:p>
            <a:endParaRPr lang="en-US" sz="1100" dirty="0">
              <a:solidFill>
                <a:srgbClr val="000000"/>
              </a:solidFill>
            </a:endParaRPr>
          </a:p>
          <a:p>
            <a:r>
              <a:rPr lang="en-US" sz="1100" b="1" dirty="0">
                <a:solidFill>
                  <a:srgbClr val="000000"/>
                </a:solidFill>
              </a:rPr>
              <a:t>Considérations</a:t>
            </a:r>
          </a:p>
          <a:p>
            <a:pPr marL="171450" lvl="0" indent="-171450">
              <a:buFont typeface="Arial" panose="020B0604020202020204" pitchFamily="34" charset="0"/>
              <a:buChar char="•"/>
            </a:pPr>
            <a:r>
              <a:rPr lang="en-US" sz="1100" dirty="0">
                <a:solidFill>
                  <a:srgbClr val="000000"/>
                </a:solidFill>
              </a:rPr>
              <a:t>Des arrangements de type placement familial peuvent apparaître spontanément dans des situations d'urgence, lorsque des familles prennent en charge un enfant qui ne leur est pas apparenté ou inconnu. </a:t>
            </a:r>
          </a:p>
          <a:p>
            <a:pPr marL="628650" lvl="1" indent="-171450">
              <a:buFont typeface="Arial" panose="020B0604020202020204" pitchFamily="34" charset="0"/>
              <a:buChar char="•"/>
            </a:pPr>
            <a:r>
              <a:rPr lang="en-US" sz="1100" dirty="0">
                <a:solidFill>
                  <a:srgbClr val="000000"/>
                </a:solidFill>
              </a:rPr>
              <a:t>Ces dispositions doivent être identifiées d'une manière qui ne perturbe pas l'organisation de la prise en charge afin d'évaluer la qualité de la prise en charge et la nécessité de rechercher la famille, de l'enregistrer et d'instituer un suivi et une surveillance si nécessaire ;</a:t>
            </a:r>
          </a:p>
          <a:p>
            <a:pPr marL="628650" lvl="1" indent="-171450">
              <a:buFont typeface="Arial" panose="020B0604020202020204" pitchFamily="34" charset="0"/>
              <a:buChar char="•"/>
            </a:pPr>
            <a:r>
              <a:rPr lang="en-US" sz="1100" dirty="0">
                <a:solidFill>
                  <a:srgbClr val="000000"/>
                </a:solidFill>
              </a:rPr>
              <a:t>Dans certaines sociétés, il n'est pas considéré comme acceptable que les enfants vivent avec des personnes qui n'ont pas de lien de parenté avec eux ; le placement en famille d'accueil peut toujours être possible, mais les normes culturelles doivent être soigneusement prises en considération ;</a:t>
            </a:r>
          </a:p>
          <a:p>
            <a:pPr marL="628650" lvl="1" indent="-171450">
              <a:buFont typeface="Arial" panose="020B0604020202020204" pitchFamily="34" charset="0"/>
              <a:buChar char="•"/>
            </a:pPr>
            <a:r>
              <a:rPr lang="en-US" sz="1100" dirty="0">
                <a:solidFill>
                  <a:srgbClr val="000000"/>
                </a:solidFill>
              </a:rPr>
              <a:t>Dans d'autres sociétés, il y aura une forte tradition de responsabilités communautaires à l'égard des enfants - cela ne signifie pas nécessairement que les enfants ainsi pris en charge se verront accorder le même niveau de soins que les enfants nés dans la famille. </a:t>
            </a:r>
          </a:p>
          <a:p>
            <a:pPr marL="171450" indent="-171450">
              <a:buFont typeface="Arial" panose="020B0604020202020204" pitchFamily="34" charset="0"/>
              <a:buChar char="•"/>
            </a:pPr>
            <a:r>
              <a:rPr lang="en-US" sz="1100" dirty="0">
                <a:solidFill>
                  <a:srgbClr val="000000"/>
                </a:solidFill>
              </a:rPr>
              <a:t>Si le placement en famille d'accueil peut fournir des soins de bonne qualité, il ne faut jamais supposer que parce que les enfants sont dans une famille, ils sont protégés ou n'ont plus besoin d'être réunis avec leur famille biologique. Dans certaines régions du monde, le placement en famille d'accueil n'est pas traditionnellement utilisé comme un moyen de protéger et de prendre soin d'un enfant qui est sans sa famille, mais comme un moyen d'échange pour le bénéfice perçu de la famille biologique, de la personne en charge ou de l'enfant.</a:t>
            </a:r>
          </a:p>
        </p:txBody>
      </p:sp>
      <p:sp>
        <p:nvSpPr>
          <p:cNvPr id="9" name="Hexagon 8">
            <a:extLst>
              <a:ext uri="{FF2B5EF4-FFF2-40B4-BE49-F238E27FC236}">
                <a16:creationId xmlns:a16="http://schemas.microsoft.com/office/drawing/2014/main" id="{14D1F11E-65F2-F646-EB42-3173056E8A4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5B2ED104-1774-A69B-DAA8-8F08C5DF4CD3}"/>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905AF91B-E42E-C996-110E-356BC28834F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6EF65B37-0C7E-DAA0-1CD8-4BE429E5FAC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9329079-98E6-5852-47F5-A5BD53F1C04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FBBE1D7D-7901-16CB-F0A6-FBADD6B6D96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E4181AA-5E09-449B-0975-FB71E47014B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5FBB2689-2E3C-D93A-67EA-0CC2618136C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7CF4C796-B3C5-B8D8-C2A3-E1C850229FBB}"/>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3E71EE01-22D1-688E-1004-1267CEEB0614}"/>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E6B71BE-EE1D-BCAF-EDEB-81BB9614FF6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4010491-C350-BA9D-6350-A1A74B2AC068}"/>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9F7063A0-1FB0-AB1E-279B-3048F0C5ED9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87F29F21-665F-44B4-9E3E-689C16E5942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3836D974-7E8B-6C73-C8B8-D1BE3AFB2AE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FB203C1B-B48B-BA78-C5E0-AF7213904EFD}"/>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D9D429C0-9A42-CDF4-6686-7120286C51A9}"/>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3F1C241E-76A0-CE1B-1449-4B4267A10ED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7919189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58;p19">
            <a:extLst>
              <a:ext uri="{FF2B5EF4-FFF2-40B4-BE49-F238E27FC236}">
                <a16:creationId xmlns:a16="http://schemas.microsoft.com/office/drawing/2014/main" id="{F9EBDE7D-A1A0-C763-C42E-C5EA5063D756}"/>
              </a:ext>
            </a:extLst>
          </p:cNvPr>
          <p:cNvSpPr txBox="1"/>
          <p:nvPr/>
        </p:nvSpPr>
        <p:spPr>
          <a:xfrm>
            <a:off x="982986" y="1484032"/>
            <a:ext cx="2094043" cy="381638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Facteurs de protection</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L'environnement familial, souvent avec des personnes connues de l'enfant.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Attention individuelle, continuité des soins et possibilité d'un attachement sain avec l'aidant principal.</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Possibilité de développer et de maintenir des liens avec les autres membres du ménage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L'enfant reste généralement dans sa propre communauté et maintient des liens avec les membres de la communauté.</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L'enfant est intégré dans la communauté, utilise les services communautaires tels que les écoles et les cliniques de santé, et risque moins d'être ciblé et stigmatisé.</a:t>
            </a:r>
          </a:p>
        </p:txBody>
      </p:sp>
      <p:sp>
        <p:nvSpPr>
          <p:cNvPr id="6" name="Google Shape;258;p19">
            <a:extLst>
              <a:ext uri="{FF2B5EF4-FFF2-40B4-BE49-F238E27FC236}">
                <a16:creationId xmlns:a16="http://schemas.microsoft.com/office/drawing/2014/main" id="{16B16665-1A70-ADAD-A031-4E6BBA63E2EE}"/>
              </a:ext>
            </a:extLst>
          </p:cNvPr>
          <p:cNvSpPr txBox="1"/>
          <p:nvPr/>
        </p:nvSpPr>
        <p:spPr>
          <a:xfrm>
            <a:off x="3077029" y="1484032"/>
            <a:ext cx="3159997" cy="3985666"/>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 Facteurs de risque</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Risque de négligence, d'abus, de discrimination ou d'exploitation des enfants - ce risque est plus élevé dans le cas d'une prise en charge familiale non apparentée.</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La personne qui s'occupe de l'enfant peut attendre de lui qu'il gagne sa vie en travaillant à la maison, comme domestique ou à l'extérieur.</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Résistance au contrôle de l'organisation des soins par les soignants.</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Résistance à la recherche et à la réunification de la famille par les aidants.</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Les enfants déjà pris en charge par la famille peuvent être "cachés" et difficiles à identifier.</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Même les enfants qui sont initialement enregistrés peuvent ne plus être localisés si la famille</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se déplace sans prévenir les autorités compétentes</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Possibilité que le placement devienne par défaut une solution de soins à long terme sans que le regroupement familial ne soit recherché.</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Séparation secondaire/rupture des arrangements de prise en charge : les familles soumises à un stress ou vivant dans une pauvreté ou une difficulté extrême peuvent être incapables de maintenir l'arrangement.</a:t>
            </a:r>
          </a:p>
        </p:txBody>
      </p:sp>
      <p:sp>
        <p:nvSpPr>
          <p:cNvPr id="8" name="Hexagon 7">
            <a:extLst>
              <a:ext uri="{FF2B5EF4-FFF2-40B4-BE49-F238E27FC236}">
                <a16:creationId xmlns:a16="http://schemas.microsoft.com/office/drawing/2014/main" id="{7080A96A-092C-400F-6A6D-1F702E98678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97CEAE2-92FA-317E-CF57-AB1A0859BB7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BB10CC50-1C05-F7A1-675B-1AD45BD1C1D0}"/>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A576527A-620B-F188-78F2-48B2FB69FCC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B29C872-6BA9-78F7-DE7D-7B0DF05ABF01}"/>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FC5DB39-77EA-983B-A2BF-E6DA9C8642E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54ACE421-6781-02E3-A503-F4156CDAAB4E}"/>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3D223BB4-35D8-B8A7-0EC6-BE790A07C3DA}"/>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45C47408-1338-8D3A-E448-D6CFE9843AC6}"/>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EF0948F-9425-5E4F-7EA8-6B494ACAC77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36B3D51D-F5CB-4A23-194D-F51666A2906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556D6A5F-3982-4902-027A-0CDBD9D66CC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D027E5BE-60CC-7AFB-13BF-9DA53276832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22EB07C7-AB4F-A987-87EF-3B1A225676CD}"/>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4A844B73-2EF4-6AC3-233B-1765628E57DB}"/>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66510FBD-AB98-007C-2E60-C9E99A7D4B0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8F4EED77-864D-C0B3-945E-9E9B6A5BCCA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DFD25D03-9085-F5CB-136F-0C0A8CC6CAC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5" name="Group 44">
            <a:extLst>
              <a:ext uri="{FF2B5EF4-FFF2-40B4-BE49-F238E27FC236}">
                <a16:creationId xmlns:a16="http://schemas.microsoft.com/office/drawing/2014/main" id="{360CCD7F-CD3F-AFD2-2D7C-CDA0688CB5CB}"/>
              </a:ext>
            </a:extLst>
          </p:cNvPr>
          <p:cNvGrpSpPr/>
          <p:nvPr/>
        </p:nvGrpSpPr>
        <p:grpSpPr>
          <a:xfrm>
            <a:off x="1220570" y="638187"/>
            <a:ext cx="677504" cy="583480"/>
            <a:chOff x="4416926" y="1952645"/>
            <a:chExt cx="1178615" cy="1015047"/>
          </a:xfrm>
          <a:solidFill>
            <a:schemeClr val="accent2">
              <a:lumMod val="20000"/>
              <a:lumOff val="80000"/>
            </a:schemeClr>
          </a:solidFill>
        </p:grpSpPr>
        <p:sp>
          <p:nvSpPr>
            <p:cNvPr id="46" name="Rectangle: Rounded Corners 45">
              <a:extLst>
                <a:ext uri="{FF2B5EF4-FFF2-40B4-BE49-F238E27FC236}">
                  <a16:creationId xmlns:a16="http://schemas.microsoft.com/office/drawing/2014/main" id="{1F9B71FA-9485-5FD2-9C73-11D5D6F4B4FD}"/>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7" name="Rectangle: Rounded Corners 46">
              <a:extLst>
                <a:ext uri="{FF2B5EF4-FFF2-40B4-BE49-F238E27FC236}">
                  <a16:creationId xmlns:a16="http://schemas.microsoft.com/office/drawing/2014/main" id="{69483601-F00E-A552-AF58-D188A4C68515}"/>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8" name="Rectangle: Rounded Corners 47">
              <a:extLst>
                <a:ext uri="{FF2B5EF4-FFF2-40B4-BE49-F238E27FC236}">
                  <a16:creationId xmlns:a16="http://schemas.microsoft.com/office/drawing/2014/main" id="{6B4CB114-5A53-8EC7-4F5C-849154D365CA}"/>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9" name="Flowchart: Manual Input 48">
              <a:extLst>
                <a:ext uri="{FF2B5EF4-FFF2-40B4-BE49-F238E27FC236}">
                  <a16:creationId xmlns:a16="http://schemas.microsoft.com/office/drawing/2014/main" id="{97FA4E16-1F69-FA24-789C-E2D1C8043F19}"/>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0" name="Rectangle: Rounded Corners 49">
              <a:extLst>
                <a:ext uri="{FF2B5EF4-FFF2-40B4-BE49-F238E27FC236}">
                  <a16:creationId xmlns:a16="http://schemas.microsoft.com/office/drawing/2014/main" id="{1E7940E6-3856-6109-BCA7-59736AAA561E}"/>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1" name="Rectangle: Rounded Corners 50">
              <a:extLst>
                <a:ext uri="{FF2B5EF4-FFF2-40B4-BE49-F238E27FC236}">
                  <a16:creationId xmlns:a16="http://schemas.microsoft.com/office/drawing/2014/main" id="{64A0321D-19C4-9208-6C5E-72FD4597C900}"/>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2" name="Rectangle: Rounded Corners 51">
              <a:extLst>
                <a:ext uri="{FF2B5EF4-FFF2-40B4-BE49-F238E27FC236}">
                  <a16:creationId xmlns:a16="http://schemas.microsoft.com/office/drawing/2014/main" id="{00A5CC8D-740E-CF38-5108-BD9C5AEAC013}"/>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3" name="Flowchart: Manual Input 52">
              <a:extLst>
                <a:ext uri="{FF2B5EF4-FFF2-40B4-BE49-F238E27FC236}">
                  <a16:creationId xmlns:a16="http://schemas.microsoft.com/office/drawing/2014/main" id="{E7F249D3-AA00-A6F5-7A94-0B30E5D11CDB}"/>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4" name="Round Same Side Corner Rectangle 21">
              <a:extLst>
                <a:ext uri="{FF2B5EF4-FFF2-40B4-BE49-F238E27FC236}">
                  <a16:creationId xmlns:a16="http://schemas.microsoft.com/office/drawing/2014/main" id="{C3F1226A-F7C0-3566-B98A-A082A3B6F85E}"/>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Oval 54">
              <a:extLst>
                <a:ext uri="{FF2B5EF4-FFF2-40B4-BE49-F238E27FC236}">
                  <a16:creationId xmlns:a16="http://schemas.microsoft.com/office/drawing/2014/main" id="{BB77F61E-6A13-49D5-3240-F6627183FCCE}"/>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Rectangle 55">
              <a:extLst>
                <a:ext uri="{FF2B5EF4-FFF2-40B4-BE49-F238E27FC236}">
                  <a16:creationId xmlns:a16="http://schemas.microsoft.com/office/drawing/2014/main" id="{55D7892B-D878-2AE4-2D85-395826FFFAA9}"/>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7" name="Rectangle 56">
              <a:extLst>
                <a:ext uri="{FF2B5EF4-FFF2-40B4-BE49-F238E27FC236}">
                  <a16:creationId xmlns:a16="http://schemas.microsoft.com/office/drawing/2014/main" id="{2A4ACDD8-F85F-1684-17CB-4FC1D522DAE1}"/>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58" name="Group 57">
            <a:extLst>
              <a:ext uri="{FF2B5EF4-FFF2-40B4-BE49-F238E27FC236}">
                <a16:creationId xmlns:a16="http://schemas.microsoft.com/office/drawing/2014/main" id="{93D818AA-3CC8-5273-FEFF-52A4A6F8218E}"/>
              </a:ext>
            </a:extLst>
          </p:cNvPr>
          <p:cNvGrpSpPr/>
          <p:nvPr/>
        </p:nvGrpSpPr>
        <p:grpSpPr>
          <a:xfrm>
            <a:off x="3302000" y="639165"/>
            <a:ext cx="582444" cy="721847"/>
            <a:chOff x="3302000" y="3820045"/>
            <a:chExt cx="582444" cy="721847"/>
          </a:xfrm>
        </p:grpSpPr>
        <p:grpSp>
          <p:nvGrpSpPr>
            <p:cNvPr id="59" name="Group 58">
              <a:extLst>
                <a:ext uri="{FF2B5EF4-FFF2-40B4-BE49-F238E27FC236}">
                  <a16:creationId xmlns:a16="http://schemas.microsoft.com/office/drawing/2014/main" id="{6DD2DAE8-DA73-C8D4-FA53-4C8F05E66979}"/>
                </a:ext>
              </a:extLst>
            </p:cNvPr>
            <p:cNvGrpSpPr/>
            <p:nvPr/>
          </p:nvGrpSpPr>
          <p:grpSpPr>
            <a:xfrm>
              <a:off x="3738131" y="4049988"/>
              <a:ext cx="146313" cy="325236"/>
              <a:chOff x="1638375" y="3971467"/>
              <a:chExt cx="146313" cy="325236"/>
            </a:xfrm>
          </p:grpSpPr>
          <p:sp>
            <p:nvSpPr>
              <p:cNvPr id="61" name="Round Same Side Corner Rectangle 21">
                <a:extLst>
                  <a:ext uri="{FF2B5EF4-FFF2-40B4-BE49-F238E27FC236}">
                    <a16:creationId xmlns:a16="http://schemas.microsoft.com/office/drawing/2014/main" id="{B61C5686-10E9-294F-E706-DEB9F8879E48}"/>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Oval 61">
                <a:extLst>
                  <a:ext uri="{FF2B5EF4-FFF2-40B4-BE49-F238E27FC236}">
                    <a16:creationId xmlns:a16="http://schemas.microsoft.com/office/drawing/2014/main" id="{58241279-E034-9E15-AD7A-786ABAAAEEAA}"/>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0" name="Freeform: Shape 59">
              <a:extLst>
                <a:ext uri="{FF2B5EF4-FFF2-40B4-BE49-F238E27FC236}">
                  <a16:creationId xmlns:a16="http://schemas.microsoft.com/office/drawing/2014/main" id="{B509D075-AEC9-64D8-1CBD-299046AA9793}"/>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17038024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n-CA" sz="1200" b="1" spc="300" dirty="0">
                <a:solidFill>
                  <a:schemeClr val="tx1"/>
                </a:solidFill>
              </a:rPr>
              <a:t>VIE AUTONOME SUPERVISÉE / SOUTENUE</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982985" y="1182876"/>
            <a:ext cx="5254041" cy="6524823"/>
          </a:xfrm>
          <a:prstGeom prst="rect">
            <a:avLst/>
          </a:prstGeom>
          <a:noFill/>
          <a:ln>
            <a:noFill/>
          </a:ln>
        </p:spPr>
        <p:txBody>
          <a:bodyPr spcFirstLastPara="1" wrap="square" lIns="91425" tIns="45700" rIns="91425" bIns="45700" anchor="t" anchorCtr="0">
            <a:spAutoFit/>
          </a:bodyPr>
          <a:lstStyle/>
          <a:p>
            <a:pPr marR="0" lvl="0" rtl="0">
              <a:spcBef>
                <a:spcPts val="0"/>
              </a:spcBef>
              <a:spcAft>
                <a:spcPts val="0"/>
              </a:spcAft>
              <a:buClr>
                <a:srgbClr val="000000"/>
              </a:buClr>
              <a:buSzPct val="100000"/>
            </a:pPr>
            <a:r>
              <a:rPr lang="en-US" sz="1100" b="1" i="0" u="none" strike="noStrike" cap="none" dirty="0">
                <a:solidFill>
                  <a:srgbClr val="000000"/>
                </a:solidFill>
                <a:latin typeface="+mn-lt"/>
                <a:ea typeface="Arial"/>
                <a:cs typeface="Arial"/>
                <a:sym typeface="Arial"/>
              </a:rPr>
              <a:t>Caractéristiques</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La formule de vie autonome supervisée/assistée désigne une formule de soins dans laquelle</a:t>
            </a:r>
          </a:p>
          <a:p>
            <a:pPr marL="628650" lvl="1" indent="-171450">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un individu ou un groupe d'enfants, qui peuvent être apparentés ou non, </a:t>
            </a:r>
          </a:p>
          <a:p>
            <a:pPr marL="628650" lvl="1" indent="-171450">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vivent de manière autonome au sein d'une communauté, c'est-à-dire qu'ils ne sont pas pris en charge par une famille ou un établissement de soins, </a:t>
            </a:r>
          </a:p>
          <a:p>
            <a:pPr marL="628650" lvl="1" indent="-171450">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notamment les ménages dirigés par des enfants (où les jeunes enfants sont pris en charge par un ou plusieurs enfants plus âgés) et les groupes de pairs (où les enfants sont d'un âge similaire).</a:t>
            </a:r>
          </a:p>
          <a:p>
            <a:pPr marL="171450" indent="-171450">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Les enfants peuvent être soutenus ou supervisés par un membre de la communauté, un mentor spécialement désigné et formé (qui peut être supervisé par un travailleur social) et/ou par un travailleur social. </a:t>
            </a:r>
          </a:p>
          <a:p>
            <a:pPr marL="628650" lvl="1" indent="-171450">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Cette formule peut s'avérer efficace pour les enfants pour lesquels il est difficile de trouver une famille d'accueil (par exemple, les garçons adolescents) et/ou pour les enfants qui peuvent avoir du mal à s'installer dans un environnement familial.</a:t>
            </a:r>
          </a:p>
          <a:p>
            <a:pPr marL="171450" indent="-171450">
              <a:buClr>
                <a:srgbClr val="000000"/>
              </a:buClr>
              <a:buSzPct val="100000"/>
              <a:buFont typeface="Arial" panose="020B0604020202020204" pitchFamily="34" charset="0"/>
              <a:buChar char="•"/>
            </a:pPr>
            <a:r>
              <a:rPr lang="en-US" sz="1100" dirty="0">
                <a:solidFill>
                  <a:srgbClr val="000000"/>
                </a:solidFill>
                <a:ea typeface="Arial"/>
                <a:cs typeface="Arial"/>
                <a:sym typeface="Arial"/>
              </a:rPr>
              <a:t>Points clés</a:t>
            </a:r>
            <a:endParaRPr lang="en-US" sz="1100" i="0" u="none" strike="noStrike" cap="none" dirty="0">
              <a:solidFill>
                <a:srgbClr val="000000"/>
              </a:solidFill>
              <a:latin typeface="+mn-lt"/>
              <a:ea typeface="Arial"/>
              <a:cs typeface="Arial"/>
              <a:sym typeface="Arial"/>
            </a:endParaRPr>
          </a:p>
          <a:p>
            <a:pPr marL="628650" lvl="1" indent="-171450">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L'enfant ou les enfants vivent sans être pris en charge par un adulte à plein temps. </a:t>
            </a:r>
          </a:p>
          <a:p>
            <a:pPr marL="628650" lvl="1" indent="-171450">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Convient aux enfants âgés de 15 ans au moins, sauf dans le cas d'enfants plus jeunes vivant avec un frère ou une sœur plus âgé(e) de 15 ans ou plus, lorsque cela est dans leur intérêt. </a:t>
            </a:r>
          </a:p>
          <a:p>
            <a:pPr marL="628650" lvl="1" indent="-171450">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Les arrangements peuvent être spontanés ou organisés par un acteur externe.</a:t>
            </a:r>
          </a:p>
          <a:p>
            <a:pPr marL="0" marR="0" lvl="0" indent="0" rtl="0">
              <a:spcBef>
                <a:spcPts val="0"/>
              </a:spcBef>
              <a:spcAft>
                <a:spcPts val="0"/>
              </a:spcAft>
              <a:buClr>
                <a:srgbClr val="000000"/>
              </a:buClr>
              <a:buSzPts val="2400"/>
              <a:buFont typeface="Arial"/>
              <a:buNone/>
            </a:pPr>
            <a:endParaRPr lang="en-US" sz="1100" i="0" u="none" strike="noStrike" cap="none" dirty="0">
              <a:solidFill>
                <a:srgbClr val="000000"/>
              </a:solidFill>
              <a:latin typeface="+mn-lt"/>
              <a:ea typeface="Arial"/>
              <a:cs typeface="Arial"/>
              <a:sym typeface="Arial"/>
            </a:endParaRPr>
          </a:p>
          <a:p>
            <a:pPr marL="0" marR="0" lvl="0" indent="0" rtl="0">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Mentor</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i="0" u="none" strike="noStrike" cap="none" dirty="0">
                <a:solidFill>
                  <a:srgbClr val="000000"/>
                </a:solidFill>
                <a:latin typeface="+mn-lt"/>
                <a:ea typeface="Arial"/>
                <a:cs typeface="Arial"/>
                <a:sym typeface="Arial"/>
              </a:rPr>
              <a:t>Une </a:t>
            </a:r>
            <a:r>
              <a:rPr lang="en-US" sz="1100" dirty="0">
                <a:solidFill>
                  <a:srgbClr val="000000"/>
                </a:solidFill>
                <a:cs typeface="Arial"/>
                <a:sym typeface="Arial"/>
              </a:rPr>
              <a:t>personne, généralement un adulte, qui est désignée ou assume la responsabilité d'être un conseiller de confiance pour un enfant ou un groupe d'enfants.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dirty="0">
                <a:solidFill>
                  <a:srgbClr val="000000"/>
                </a:solidFill>
                <a:cs typeface="Arial"/>
                <a:sym typeface="Arial"/>
              </a:rPr>
              <a:t>Un mentor est généralement une personne plus expérimentée ou mieux informée de la communauté, peut-être un membre d'un groupe communautaire, ou dans certains cas, les mentors peuvent être employés par les autorités locales.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dirty="0">
                <a:solidFill>
                  <a:srgbClr val="000000"/>
                </a:solidFill>
                <a:cs typeface="Arial"/>
                <a:sym typeface="Arial"/>
              </a:rPr>
              <a:t>Un mentor aide l'enfant à faire face aux défis quotidiens, lui fournit un soutien et des soins appropriés et le met en contact avec des perspectives de développement personnel et d'opportunités sociales et économiques.</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dirty="0">
                <a:solidFill>
                  <a:srgbClr val="000000"/>
                </a:solidFill>
                <a:cs typeface="Arial"/>
                <a:sym typeface="Arial"/>
              </a:rPr>
              <a:t> Les mentors ne vivent généralement pas avec les enfants, mais leur rendent régulièrement visite et leur apportent le soutien nécessaire.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dirty="0">
                <a:solidFill>
                  <a:srgbClr val="000000"/>
                </a:solidFill>
                <a:cs typeface="Arial"/>
                <a:sym typeface="Arial"/>
              </a:rPr>
              <a:t>Le mentor n'a aucune responsabilité légale à l'égard de l'enfant ou des enfants et il est peu probable qu'il soit mentionné dans les lois nationales.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dirty="0">
                <a:solidFill>
                  <a:srgbClr val="000000"/>
                </a:solidFill>
                <a:cs typeface="Arial"/>
                <a:sym typeface="Arial"/>
              </a:rPr>
              <a:t>Un mentor ne doit pas être confondu avec un tuteur qui est généralement nommé par les juridictions nationales pour sauvegarder les intérêts supérieurs et le bien-être général d'un enfant.</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dirty="0">
                <a:solidFill>
                  <a:srgbClr val="000000"/>
                </a:solidFill>
                <a:cs typeface="Arial"/>
                <a:sym typeface="Arial"/>
              </a:rPr>
              <a:t>Lorsqu'il y a un mentor et un tuteur, il est important qu'ils soient en communication afin de transmettre des messages similaires aux enfants.</a:t>
            </a:r>
          </a:p>
        </p:txBody>
      </p:sp>
      <p:sp>
        <p:nvSpPr>
          <p:cNvPr id="3" name="Hexagon 2">
            <a:extLst>
              <a:ext uri="{FF2B5EF4-FFF2-40B4-BE49-F238E27FC236}">
                <a16:creationId xmlns:a16="http://schemas.microsoft.com/office/drawing/2014/main" id="{165F1E55-2F0A-A30D-AA08-D339FE6EB20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B7A90A6A-0007-426C-86BA-DC1B7F2BAA2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D4797751-3588-A236-887B-8224290ABA1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386318A-847F-D804-15F5-01ECB75BC03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C1C523BC-5C71-5BEB-704E-D9B2500CCF5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735116E5-DF2D-C09C-1ADE-D6439618079A}"/>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C4D40749-9860-8C36-174F-EFF4F0C2A046}"/>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8DF5FC7B-D22F-2752-AD4E-5757DDA746C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B22D5AE-4172-5F75-97DE-C02CF4247BE1}"/>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21F43114-659D-48AB-2E0B-F204F7B98FCB}"/>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FA1F7B68-D30A-4A30-CFDF-B365280EFC12}"/>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3FB779E5-2B3B-6F28-564B-698B04AD768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02C9D6D-FCC0-C81B-740E-7BD85481FB4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00BB6CE4-3C62-41BE-3448-0DAFDD3C51E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B2048496-F627-0D14-CFD3-B43B432683F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44AC64A6-B658-7729-0C20-DCF2D860EE1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19F087C0-685E-805A-AF27-CD700936CC1E}"/>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14AADB36-9838-BC57-6CBE-89F980704A3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240331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258;p19">
            <a:extLst>
              <a:ext uri="{FF2B5EF4-FFF2-40B4-BE49-F238E27FC236}">
                <a16:creationId xmlns:a16="http://schemas.microsoft.com/office/drawing/2014/main" id="{2ADBC46B-C718-1334-F641-9D0FF0ED10C2}"/>
              </a:ext>
            </a:extLst>
          </p:cNvPr>
          <p:cNvSpPr txBox="1"/>
          <p:nvPr/>
        </p:nvSpPr>
        <p:spPr>
          <a:xfrm>
            <a:off x="982986" y="1580262"/>
            <a:ext cx="2446014" cy="2123618"/>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Facteurs de protection</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Les enfants sont en mesure de conserver leur indépendance et de développer leur résilience, notamment lorsqu'ils bénéficient du soutien des membres/structures de la communauté. Cela peut les aider à faire la transition vers l'âge adulte.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Les groupes de frères et sœurs restent ensemble ; possibilités d'attachement sain. </a:t>
            </a:r>
          </a:p>
          <a:p>
            <a:pPr marL="171450" marR="0" lvl="0" indent="-171450" rtl="0">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Les groupes d'enfants qui ont pu former un lien peuvent rester ensemble.</a:t>
            </a:r>
          </a:p>
        </p:txBody>
      </p:sp>
      <p:sp>
        <p:nvSpPr>
          <p:cNvPr id="3" name="Google Shape;258;p19">
            <a:extLst>
              <a:ext uri="{FF2B5EF4-FFF2-40B4-BE49-F238E27FC236}">
                <a16:creationId xmlns:a16="http://schemas.microsoft.com/office/drawing/2014/main" id="{619B9009-7769-CE8A-6778-80FBC90F03BD}"/>
              </a:ext>
            </a:extLst>
          </p:cNvPr>
          <p:cNvSpPr txBox="1"/>
          <p:nvPr/>
        </p:nvSpPr>
        <p:spPr>
          <a:xfrm>
            <a:off x="3429000" y="1580262"/>
            <a:ext cx="2808026" cy="195434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Facteurs de risque</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Les enfants manquent de limites </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La dynamique de pouvoir entre les enfants peut conduire à l'intimidation ou à l'exploitation.</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Les enfants peuvent être exposés à diverses menaces, telles que les abus, l'exploitation et la violence sexuelle et sexiste, surtout s'ils ne sont pas protégés/soutenus par les membres de la communauté.</a:t>
            </a:r>
          </a:p>
          <a:p>
            <a:pPr marL="171450" indent="-171450">
              <a:buClr>
                <a:srgbClr val="000000"/>
              </a:buClr>
              <a:buSzPct val="100000"/>
              <a:buFont typeface="Arial" panose="020B0604020202020204" pitchFamily="34" charset="0"/>
              <a:buChar char="•"/>
            </a:pPr>
            <a:r>
              <a:rPr lang="en-US" sz="1100" dirty="0">
                <a:solidFill>
                  <a:srgbClr val="000000"/>
                </a:solidFill>
                <a:cs typeface="Arial"/>
                <a:sym typeface="Arial"/>
              </a:rPr>
              <a:t>Les enfants peuvent avoir du mal à accéder aux services de base</a:t>
            </a:r>
          </a:p>
        </p:txBody>
      </p:sp>
      <p:sp>
        <p:nvSpPr>
          <p:cNvPr id="4" name="Hexagon 3">
            <a:extLst>
              <a:ext uri="{FF2B5EF4-FFF2-40B4-BE49-F238E27FC236}">
                <a16:creationId xmlns:a16="http://schemas.microsoft.com/office/drawing/2014/main" id="{58732737-3737-026F-5BB2-044F9B8368C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A2925A5-99CC-D00C-CD4B-1DDDC9A8578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0AD91163-1DF0-98AA-6B9A-FE956DF9E41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76D5C864-1228-CA56-34DA-2BC2345481A0}"/>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0FA3D90B-34B7-DF14-AEA4-3F66C677D57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0142B9F-70EA-D914-9C30-39BF0D9586B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5CBD3423-FCFA-7094-7D2F-4A6C913052E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E8EA604-0B2B-CA9F-80A0-4B55E906516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DD23463C-0507-159B-E818-DF203991DABD}"/>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5CBCD74E-1EF6-E6A9-C63B-31C877FFFD09}"/>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83ECFD0-805F-7992-8B07-CD70B9ED8D5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6E136E6-3C9D-73A7-907F-27DA56E6471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0917BF42-ADBB-7DFB-C0EE-CFBA0DA4B679}"/>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859765E-E20C-1BCC-1C1E-0B714FF1BF4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DA4C3A0-AF49-C70F-2F1F-C26B2FA1648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B0230305-A47F-2514-1D0F-CC37F50A0F9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3E5D7AA9-3265-613B-525D-0206AC64C8F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2290E58D-E5FC-B205-8E1E-AAC4706E717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1" name="Group 40">
            <a:extLst>
              <a:ext uri="{FF2B5EF4-FFF2-40B4-BE49-F238E27FC236}">
                <a16:creationId xmlns:a16="http://schemas.microsoft.com/office/drawing/2014/main" id="{A5EAC830-7211-E660-CBA0-B6AE46FBA852}"/>
              </a:ext>
            </a:extLst>
          </p:cNvPr>
          <p:cNvGrpSpPr/>
          <p:nvPr/>
        </p:nvGrpSpPr>
        <p:grpSpPr>
          <a:xfrm>
            <a:off x="1220570" y="699799"/>
            <a:ext cx="677504" cy="583480"/>
            <a:chOff x="4416926" y="1952645"/>
            <a:chExt cx="1178615" cy="1015047"/>
          </a:xfrm>
          <a:solidFill>
            <a:schemeClr val="accent2">
              <a:lumMod val="20000"/>
              <a:lumOff val="80000"/>
            </a:schemeClr>
          </a:solidFill>
        </p:grpSpPr>
        <p:sp>
          <p:nvSpPr>
            <p:cNvPr id="42" name="Rectangle: Rounded Corners 41">
              <a:extLst>
                <a:ext uri="{FF2B5EF4-FFF2-40B4-BE49-F238E27FC236}">
                  <a16:creationId xmlns:a16="http://schemas.microsoft.com/office/drawing/2014/main" id="{CF9C4C42-8EDF-9050-0AC4-BCD70DD8A7AC}"/>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3" name="Rectangle: Rounded Corners 42">
              <a:extLst>
                <a:ext uri="{FF2B5EF4-FFF2-40B4-BE49-F238E27FC236}">
                  <a16:creationId xmlns:a16="http://schemas.microsoft.com/office/drawing/2014/main" id="{2BBAD54A-8B19-2E27-0F35-729E80E473C2}"/>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4" name="Rectangle: Rounded Corners 43">
              <a:extLst>
                <a:ext uri="{FF2B5EF4-FFF2-40B4-BE49-F238E27FC236}">
                  <a16:creationId xmlns:a16="http://schemas.microsoft.com/office/drawing/2014/main" id="{A99D741B-F69C-88B8-0A22-5EAA9319C39F}"/>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5" name="Flowchart: Manual Input 44">
              <a:extLst>
                <a:ext uri="{FF2B5EF4-FFF2-40B4-BE49-F238E27FC236}">
                  <a16:creationId xmlns:a16="http://schemas.microsoft.com/office/drawing/2014/main" id="{E39112BB-E04E-8E67-1681-760E0629C22C}"/>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6" name="Rectangle: Rounded Corners 45">
              <a:extLst>
                <a:ext uri="{FF2B5EF4-FFF2-40B4-BE49-F238E27FC236}">
                  <a16:creationId xmlns:a16="http://schemas.microsoft.com/office/drawing/2014/main" id="{D6C7FB58-AA4C-6805-8465-0F4317C20137}"/>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7" name="Rectangle: Rounded Corners 46">
              <a:extLst>
                <a:ext uri="{FF2B5EF4-FFF2-40B4-BE49-F238E27FC236}">
                  <a16:creationId xmlns:a16="http://schemas.microsoft.com/office/drawing/2014/main" id="{3EB9A449-0339-E803-974A-72BB7A0D2CCD}"/>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8" name="Rectangle: Rounded Corners 47">
              <a:extLst>
                <a:ext uri="{FF2B5EF4-FFF2-40B4-BE49-F238E27FC236}">
                  <a16:creationId xmlns:a16="http://schemas.microsoft.com/office/drawing/2014/main" id="{1CB4D55E-9C6E-D537-3C77-B0D277D2F14F}"/>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9" name="Flowchart: Manual Input 48">
              <a:extLst>
                <a:ext uri="{FF2B5EF4-FFF2-40B4-BE49-F238E27FC236}">
                  <a16:creationId xmlns:a16="http://schemas.microsoft.com/office/drawing/2014/main" id="{E59501D2-B768-C7B9-7531-33B8BA27F593}"/>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0" name="Round Same Side Corner Rectangle 21">
              <a:extLst>
                <a:ext uri="{FF2B5EF4-FFF2-40B4-BE49-F238E27FC236}">
                  <a16:creationId xmlns:a16="http://schemas.microsoft.com/office/drawing/2014/main" id="{87BE2D08-C15C-99DE-D3C7-01B59EF11DC2}"/>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Oval 50">
              <a:extLst>
                <a:ext uri="{FF2B5EF4-FFF2-40B4-BE49-F238E27FC236}">
                  <a16:creationId xmlns:a16="http://schemas.microsoft.com/office/drawing/2014/main" id="{DF767E8C-DBC2-8B37-991A-11D8DBC6FCFF}"/>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Rectangle 51">
              <a:extLst>
                <a:ext uri="{FF2B5EF4-FFF2-40B4-BE49-F238E27FC236}">
                  <a16:creationId xmlns:a16="http://schemas.microsoft.com/office/drawing/2014/main" id="{719892B7-F469-BC80-9CE9-7F8E1DCC3375}"/>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3" name="Rectangle 52">
              <a:extLst>
                <a:ext uri="{FF2B5EF4-FFF2-40B4-BE49-F238E27FC236}">
                  <a16:creationId xmlns:a16="http://schemas.microsoft.com/office/drawing/2014/main" id="{E7546CA8-DAC4-19E7-5CBC-EBEAE6AF7010}"/>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54" name="Group 53">
            <a:extLst>
              <a:ext uri="{FF2B5EF4-FFF2-40B4-BE49-F238E27FC236}">
                <a16:creationId xmlns:a16="http://schemas.microsoft.com/office/drawing/2014/main" id="{5BFFDAFB-619F-21CE-F9CA-0B49F90C711B}"/>
              </a:ext>
            </a:extLst>
          </p:cNvPr>
          <p:cNvGrpSpPr/>
          <p:nvPr/>
        </p:nvGrpSpPr>
        <p:grpSpPr>
          <a:xfrm>
            <a:off x="3302000" y="700777"/>
            <a:ext cx="582444" cy="721847"/>
            <a:chOff x="3302000" y="3820045"/>
            <a:chExt cx="582444" cy="721847"/>
          </a:xfrm>
        </p:grpSpPr>
        <p:grpSp>
          <p:nvGrpSpPr>
            <p:cNvPr id="55" name="Group 54">
              <a:extLst>
                <a:ext uri="{FF2B5EF4-FFF2-40B4-BE49-F238E27FC236}">
                  <a16:creationId xmlns:a16="http://schemas.microsoft.com/office/drawing/2014/main" id="{374499DC-481A-2831-C054-D51530979C62}"/>
                </a:ext>
              </a:extLst>
            </p:cNvPr>
            <p:cNvGrpSpPr/>
            <p:nvPr/>
          </p:nvGrpSpPr>
          <p:grpSpPr>
            <a:xfrm>
              <a:off x="3738131" y="4049988"/>
              <a:ext cx="146313" cy="325236"/>
              <a:chOff x="1638375" y="3971467"/>
              <a:chExt cx="146313" cy="325236"/>
            </a:xfrm>
          </p:grpSpPr>
          <p:sp>
            <p:nvSpPr>
              <p:cNvPr id="57" name="Round Same Side Corner Rectangle 21">
                <a:extLst>
                  <a:ext uri="{FF2B5EF4-FFF2-40B4-BE49-F238E27FC236}">
                    <a16:creationId xmlns:a16="http://schemas.microsoft.com/office/drawing/2014/main" id="{2F5AFAA8-353F-301B-1F80-7B4182C68662}"/>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Oval 57">
                <a:extLst>
                  <a:ext uri="{FF2B5EF4-FFF2-40B4-BE49-F238E27FC236}">
                    <a16:creationId xmlns:a16="http://schemas.microsoft.com/office/drawing/2014/main" id="{654899AE-21DD-002F-4ECB-32CEE382ED71}"/>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6" name="Freeform: Shape 55">
              <a:extLst>
                <a:ext uri="{FF2B5EF4-FFF2-40B4-BE49-F238E27FC236}">
                  <a16:creationId xmlns:a16="http://schemas.microsoft.com/office/drawing/2014/main" id="{40A5B8E6-1888-259C-958E-FDED559971C7}"/>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34162525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25233" y="465068"/>
            <a:ext cx="5254041" cy="276999"/>
          </a:xfrm>
          <a:prstGeom prst="rect">
            <a:avLst/>
          </a:prstGeom>
          <a:noFill/>
        </p:spPr>
        <p:txBody>
          <a:bodyPr wrap="square" rtlCol="0">
            <a:spAutoFit/>
          </a:bodyPr>
          <a:lstStyle/>
          <a:p>
            <a:r>
              <a:rPr lang="en-US" sz="1200" b="1" spc="300" dirty="0">
                <a:solidFill>
                  <a:schemeClr val="tx1"/>
                </a:solidFill>
              </a:rPr>
              <a:t>SOINS PROVISOIRES/DE TRANSIT DANS UN CENTRE</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671958" y="801830"/>
            <a:ext cx="5948955" cy="8568011"/>
          </a:xfrm>
          <a:prstGeom prst="rect">
            <a:avLst/>
          </a:prstGeom>
          <a:noFill/>
          <a:ln>
            <a:noFill/>
          </a:ln>
        </p:spPr>
        <p:txBody>
          <a:bodyPr spcFirstLastPara="1" wrap="square" lIns="91425" tIns="45700" rIns="91425" bIns="45700" anchor="t" anchorCtr="0">
            <a:spAutoFit/>
          </a:bodyPr>
          <a:lstStyle/>
          <a:p>
            <a:pPr marR="0" lvl="0" rtl="0">
              <a:lnSpc>
                <a:spcPct val="107000"/>
              </a:lnSpc>
              <a:spcBef>
                <a:spcPts val="0"/>
              </a:spcBef>
              <a:spcAft>
                <a:spcPts val="0"/>
              </a:spcAft>
              <a:buClr>
                <a:srgbClr val="000000"/>
              </a:buClr>
              <a:buSzPct val="100000"/>
            </a:pPr>
            <a:r>
              <a:rPr lang="en-US" sz="1100" b="1" i="0" u="none" strike="noStrike" cap="none" dirty="0">
                <a:solidFill>
                  <a:srgbClr val="000000"/>
                </a:solidFill>
                <a:latin typeface="+mn-lt"/>
                <a:ea typeface="Arial"/>
                <a:cs typeface="Arial"/>
                <a:sym typeface="Arial"/>
              </a:rPr>
              <a:t>Caractéristiques</a:t>
            </a:r>
          </a:p>
          <a:p>
            <a:pPr marL="171450" indent="-171450">
              <a:buFont typeface="Arial" panose="020B0604020202020204" pitchFamily="34" charset="0"/>
              <a:buChar char="•"/>
            </a:pPr>
            <a:r>
              <a:rPr lang="en-US" sz="1100" dirty="0">
                <a:solidFill>
                  <a:srgbClr val="000000"/>
                </a:solidFill>
                <a:effectLst/>
                <a:ea typeface="Helvetica Neue"/>
                <a:cs typeface="Helvetica Neue"/>
              </a:rPr>
              <a:t>Il peut être nécessaire de disposer de petits abris temporaires offrant une prise en charge des enfants 24 heures sur 24, en particulier lorsque </a:t>
            </a:r>
          </a:p>
          <a:p>
            <a:pPr marL="628650" lvl="1" indent="-171450">
              <a:buFont typeface="Arial" panose="020B0604020202020204" pitchFamily="34" charset="0"/>
              <a:buChar char="•"/>
            </a:pPr>
            <a:r>
              <a:rPr lang="en-US" sz="1100" dirty="0">
                <a:solidFill>
                  <a:srgbClr val="000000"/>
                </a:solidFill>
                <a:effectLst/>
                <a:ea typeface="Helvetica Neue"/>
                <a:cs typeface="Helvetica Neue"/>
              </a:rPr>
              <a:t>Le placement en famille d'accueil dans une famille non biologique est illégal, culturellement inacceptable, </a:t>
            </a:r>
          </a:p>
          <a:p>
            <a:pPr marL="628650" lvl="1" indent="-171450">
              <a:buFont typeface="Arial" panose="020B0604020202020204" pitchFamily="34" charset="0"/>
              <a:buChar char="•"/>
            </a:pPr>
            <a:r>
              <a:rPr lang="en-US" sz="1100" dirty="0">
                <a:solidFill>
                  <a:srgbClr val="000000"/>
                </a:solidFill>
                <a:effectLst/>
                <a:ea typeface="Helvetica Neue"/>
                <a:cs typeface="Helvetica Neue"/>
              </a:rPr>
              <a:t>il n'y a pas de membres de la famille élargie capables de s'occuper de l'enfant ou ce n'est pas dans l'intérêt supérieur de l'enfant. </a:t>
            </a:r>
          </a:p>
          <a:p>
            <a:pPr marL="171450" lvl="0" indent="-171450">
              <a:buFont typeface="Arial" panose="020B0604020202020204" pitchFamily="34" charset="0"/>
              <a:buChar char="•"/>
            </a:pPr>
            <a:r>
              <a:rPr lang="en-US" sz="1100" dirty="0">
                <a:solidFill>
                  <a:srgbClr val="000000"/>
                </a:solidFill>
                <a:effectLst/>
                <a:ea typeface="Helvetica Neue"/>
                <a:cs typeface="Helvetica Neue"/>
              </a:rPr>
              <a:t>Des soins dans un centre peuvent également être nécessaires dans les situations suivantes :</a:t>
            </a:r>
            <a:endParaRPr lang="en-US"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n-US" sz="1100" dirty="0">
                <a:solidFill>
                  <a:srgbClr val="000000"/>
                </a:solidFill>
                <a:effectLst/>
                <a:ea typeface="Helvetica Neue"/>
                <a:cs typeface="Helvetica Neue"/>
              </a:rPr>
              <a:t>Lorsqu'il n'est pas possible de mettre en place et de contrôler en toute sécurité une prise en charge familiale comme solution immédiate pour les ENAS, par exemple dans les situations d'urgence à grande échelle et à déclenchement rapide (en attendant le développement d'options familiales/communautaires).</a:t>
            </a:r>
            <a:endParaRPr lang="en-US"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n-US" sz="1100" dirty="0">
                <a:solidFill>
                  <a:srgbClr val="000000"/>
                </a:solidFill>
                <a:effectLst/>
                <a:ea typeface="Helvetica Neue"/>
                <a:cs typeface="Helvetica Neue"/>
              </a:rPr>
              <a:t>Comme moyen de s'assurer que les enfants restent au même endroit lorsqu'il est possible de retrouver rapidement les membres de la famille en vue d'une réunification (rapide) ou lorsque la prise en charge familiale pourrait entraver la RRF</a:t>
            </a:r>
            <a:endParaRPr lang="en-US" sz="1100" dirty="0">
              <a:ea typeface="Helvetica Neue"/>
              <a:cs typeface="Times New Roman" panose="02020603050405020304" pitchFamily="18" charset="0"/>
            </a:endParaRPr>
          </a:p>
          <a:p>
            <a:pPr marL="628650" lvl="1" indent="-171450">
              <a:buFont typeface="Arial" panose="020B0604020202020204" pitchFamily="34" charset="0"/>
              <a:buChar char="•"/>
            </a:pPr>
            <a:r>
              <a:rPr lang="en-US" sz="1100" dirty="0">
                <a:solidFill>
                  <a:srgbClr val="000000"/>
                </a:solidFill>
                <a:effectLst/>
                <a:ea typeface="Helvetica Neue"/>
                <a:cs typeface="Helvetica Neue"/>
              </a:rPr>
              <a:t>Lorsque les populations sont en mouvement et que la prise en charge des enfants est nécessaire à titre temporaire, par exemple en attendant de retrouver des membres de la famille, et que la prise en charge familiale n'est pas disponible. </a:t>
            </a:r>
          </a:p>
          <a:p>
            <a:endParaRPr lang="en-US" sz="1100" dirty="0">
              <a:solidFill>
                <a:srgbClr val="000000"/>
              </a:solidFill>
              <a:effectLst/>
              <a:ea typeface="Helvetica Neue"/>
              <a:cs typeface="Helvetica Neue"/>
            </a:endParaRPr>
          </a:p>
          <a:p>
            <a:r>
              <a:rPr lang="en-US" sz="1100" b="1" dirty="0">
                <a:solidFill>
                  <a:srgbClr val="000000"/>
                </a:solidFill>
                <a:ea typeface="Helvetica Neue"/>
                <a:cs typeface="Helvetica Neue"/>
              </a:rPr>
              <a:t>Considérations</a:t>
            </a:r>
            <a:endParaRPr lang="en-US" sz="1100" b="1" dirty="0">
              <a:solidFill>
                <a:srgbClr val="000000"/>
              </a:solidFill>
              <a:effectLst/>
              <a:ea typeface="Helvetica Neue"/>
              <a:cs typeface="Helvetica Neue"/>
            </a:endParaRPr>
          </a:p>
          <a:p>
            <a:pPr marL="171450" indent="-171450">
              <a:buFont typeface="Arial" panose="020B0604020202020204" pitchFamily="34" charset="0"/>
              <a:buChar char="•"/>
            </a:pPr>
            <a:r>
              <a:rPr lang="en-US" sz="1100" dirty="0">
                <a:solidFill>
                  <a:srgbClr val="000000"/>
                </a:solidFill>
                <a:effectLst/>
                <a:ea typeface="Helvetica Neue"/>
                <a:cs typeface="Helvetica Neue"/>
              </a:rPr>
              <a:t>Cette option devrait s'accompagner d'activités de sensibilisation visant à améliorer les systèmes de soins alternatifs à court, moyen et long terme et à mettre en place d'autres formes de soins privilégiées, à savoir les soins familiaux/communautaires. </a:t>
            </a:r>
          </a:p>
          <a:p>
            <a:pPr marL="171450" indent="-171450">
              <a:buFont typeface="Arial" panose="020B0604020202020204" pitchFamily="34" charset="0"/>
              <a:buChar char="•"/>
            </a:pPr>
            <a:r>
              <a:rPr lang="en-US" sz="1100" dirty="0">
                <a:solidFill>
                  <a:srgbClr val="000000"/>
                </a:solidFill>
                <a:effectLst/>
                <a:ea typeface="Helvetica Neue"/>
                <a:cs typeface="Helvetica Neue"/>
              </a:rPr>
              <a:t>Tous les efforts doivent être faits pour minimiser la "culture institutionnelle" et pour garantir la qualité des soins en fournissant des services :</a:t>
            </a:r>
            <a:endParaRPr lang="en-US"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n-US" sz="1100" dirty="0">
                <a:solidFill>
                  <a:srgbClr val="000000"/>
                </a:solidFill>
                <a:effectLst/>
                <a:ea typeface="Helvetica Neue"/>
                <a:cs typeface="Helvetica Neue"/>
              </a:rPr>
              <a:t>Ratio personnel/enfants approprié</a:t>
            </a:r>
            <a:endParaRPr lang="en-US"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n-US" sz="1100" dirty="0">
                <a:solidFill>
                  <a:srgbClr val="000000"/>
                </a:solidFill>
                <a:effectLst/>
                <a:ea typeface="Helvetica Neue"/>
                <a:cs typeface="Helvetica Neue"/>
              </a:rPr>
              <a:t>Installations ou centres accessibles</a:t>
            </a:r>
            <a:endParaRPr lang="en-US"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n-US" sz="1100" dirty="0">
                <a:solidFill>
                  <a:srgbClr val="000000"/>
                </a:solidFill>
                <a:effectLst/>
                <a:ea typeface="Helvetica Neue"/>
                <a:cs typeface="Helvetica Neue"/>
              </a:rPr>
              <a:t>Centre intégré dans la communauté/possibilités pour les enfants de socialiser avec les membres de la communauté</a:t>
            </a:r>
            <a:endParaRPr lang="en-US" sz="1100" dirty="0">
              <a:effectLst/>
              <a:ea typeface="Calibri" panose="020F0502020204030204" pitchFamily="34" charset="0"/>
              <a:cs typeface="Times New Roman" panose="02020603050405020304" pitchFamily="18" charset="0"/>
            </a:endParaRPr>
          </a:p>
          <a:p>
            <a:pPr marL="628650" lvl="1" indent="-171450">
              <a:buFont typeface="Arial" panose="020B0604020202020204" pitchFamily="34" charset="0"/>
              <a:buChar char="•"/>
            </a:pPr>
            <a:r>
              <a:rPr lang="en-US" sz="1100" dirty="0">
                <a:solidFill>
                  <a:srgbClr val="000000"/>
                </a:solidFill>
                <a:effectLst/>
                <a:ea typeface="Helvetica Neue"/>
                <a:cs typeface="Helvetica Neue"/>
              </a:rPr>
              <a:t>Codes de conduite</a:t>
            </a:r>
          </a:p>
          <a:p>
            <a:pPr marL="628650" lvl="1" indent="-171450">
              <a:buFont typeface="Arial" panose="020B0604020202020204" pitchFamily="34" charset="0"/>
              <a:buChar char="•"/>
            </a:pPr>
            <a:r>
              <a:rPr lang="en-US" sz="1100" dirty="0">
                <a:solidFill>
                  <a:srgbClr val="000000"/>
                </a:solidFill>
                <a:effectLst/>
                <a:ea typeface="Helvetica Neue"/>
                <a:cs typeface="Helvetica Neue"/>
              </a:rPr>
              <a:t>Formation du personnel</a:t>
            </a:r>
          </a:p>
          <a:p>
            <a:pPr marL="628650" lvl="1" indent="-171450">
              <a:buFont typeface="Arial" panose="020B0604020202020204" pitchFamily="34" charset="0"/>
              <a:buChar char="•"/>
            </a:pPr>
            <a:r>
              <a:rPr lang="en-US" sz="1100" dirty="0">
                <a:solidFill>
                  <a:srgbClr val="000000"/>
                </a:solidFill>
                <a:effectLst/>
                <a:ea typeface="Helvetica Neue"/>
                <a:cs typeface="Helvetica Neue"/>
              </a:rPr>
              <a:t>Lieux sûrs</a:t>
            </a:r>
            <a:endParaRPr lang="en-US" sz="1100" dirty="0">
              <a:ea typeface="Helvetica Neue"/>
              <a:cs typeface="Times New Roman" panose="02020603050405020304" pitchFamily="18" charset="0"/>
            </a:endParaRPr>
          </a:p>
          <a:p>
            <a:pPr marL="171450" lvl="0" indent="-171450">
              <a:buFont typeface="Arial" panose="020B0604020202020204" pitchFamily="34" charset="0"/>
              <a:buChar char="•"/>
            </a:pPr>
            <a:r>
              <a:rPr lang="en-US" sz="1100" dirty="0">
                <a:solidFill>
                  <a:srgbClr val="000000"/>
                </a:solidFill>
                <a:effectLst/>
                <a:ea typeface="Helvetica Neue"/>
                <a:cs typeface="Helvetica Neue"/>
              </a:rPr>
              <a:t>Les soins dispensés dans les centres doivent répondre à des normes minimales de soins et être soigneusement planifiés, bien définis et gérés afin de minimiser les "facteurs d'attraction" qui peuvent encourager la séparation, c'est-à-dire des procédures de contrôle convenues et rigoureusement appliquées</a:t>
            </a:r>
            <a:r>
              <a:rPr lang="en-US" sz="1100" dirty="0">
                <a:ea typeface="Helvetica Neue"/>
                <a:cs typeface="Times New Roman" panose="02020603050405020304" pitchFamily="18" charset="0"/>
              </a:rPr>
              <a:t>. </a:t>
            </a:r>
          </a:p>
          <a:p>
            <a:pPr marL="171450" lvl="0" indent="-171450">
              <a:buFont typeface="Arial" panose="020B0604020202020204" pitchFamily="34" charset="0"/>
              <a:buChar char="•"/>
            </a:pPr>
            <a:r>
              <a:rPr lang="en-US" sz="1100" dirty="0">
                <a:solidFill>
                  <a:srgbClr val="000000"/>
                </a:solidFill>
                <a:effectLst/>
                <a:ea typeface="Helvetica Neue"/>
                <a:cs typeface="Helvetica Neue"/>
              </a:rPr>
              <a:t>La prise en charge par le centre doit être établie pour la durée la plus courte possible (le kit d'outils ACE recommande de ne pas dépasser 12 semaines, à moins qu'il n'y ait des raisons spécifiques pour lesquelles cette durée devrait être plus longue, et moins si possible) et avoir pour objectif le regroupement familial ou une prise en charge alternative à long terme. </a:t>
            </a:r>
            <a:endParaRPr lang="en-US" sz="1100" dirty="0">
              <a:ea typeface="Helvetica Neue"/>
              <a:cs typeface="Times New Roman" panose="02020603050405020304" pitchFamily="18" charset="0"/>
            </a:endParaRPr>
          </a:p>
          <a:p>
            <a:pPr lvl="0"/>
            <a:endParaRPr lang="en-US" sz="1100" b="1" dirty="0">
              <a:effectLst/>
              <a:ea typeface="Helvetica Neue"/>
              <a:cs typeface="Helvetica Neue"/>
            </a:endParaRPr>
          </a:p>
          <a:p>
            <a:pPr lvl="0"/>
            <a:r>
              <a:rPr lang="en-US" sz="1100" b="1" dirty="0">
                <a:effectLst/>
                <a:ea typeface="Helvetica Neue"/>
                <a:cs typeface="Helvetica Neue"/>
              </a:rPr>
              <a:t>Les refuges</a:t>
            </a:r>
            <a:endParaRPr lang="en-US" sz="1100" b="1" dirty="0">
              <a:effectLst/>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100" dirty="0">
                <a:solidFill>
                  <a:srgbClr val="000000"/>
                </a:solidFill>
                <a:effectLst/>
                <a:ea typeface="Helvetica Neue"/>
                <a:cs typeface="Helvetica Neue"/>
              </a:rPr>
              <a:t>Les refuges sont une option à court terme - un arrangement à plus long terme doit être recherché dès que possible. </a:t>
            </a:r>
          </a:p>
          <a:p>
            <a:pPr marL="171450" indent="-171450">
              <a:buFont typeface="Arial" panose="020B0604020202020204" pitchFamily="34" charset="0"/>
              <a:buChar char="•"/>
            </a:pPr>
            <a:r>
              <a:rPr lang="en-US" sz="1100" dirty="0">
                <a:solidFill>
                  <a:srgbClr val="000000"/>
                </a:solidFill>
                <a:effectLst/>
                <a:ea typeface="Helvetica Neue"/>
                <a:cs typeface="Helvetica Neue"/>
              </a:rPr>
              <a:t>L'hébergement dans des maisons sûres doit être disponible lorsqu'il existe un risque pour l'enfant/les enfants si le lieu est connu (enlèvement, traite, attaque). </a:t>
            </a:r>
          </a:p>
          <a:p>
            <a:pPr marL="171450" indent="-171450">
              <a:buFont typeface="Arial" panose="020B0604020202020204" pitchFamily="34" charset="0"/>
              <a:buChar char="•"/>
            </a:pPr>
            <a:r>
              <a:rPr lang="en-US" sz="1100" dirty="0">
                <a:solidFill>
                  <a:srgbClr val="000000"/>
                </a:solidFill>
                <a:effectLst/>
                <a:ea typeface="Helvetica Neue"/>
                <a:cs typeface="Helvetica Neue"/>
              </a:rPr>
              <a:t>Des logements séparés doivent être disponibles pour les garçons et les filles.</a:t>
            </a:r>
          </a:p>
          <a:p>
            <a:pPr marL="171450" indent="-171450">
              <a:buFont typeface="Arial" panose="020B0604020202020204" pitchFamily="34" charset="0"/>
              <a:buChar char="•"/>
            </a:pPr>
            <a:r>
              <a:rPr lang="en-US" sz="1100" dirty="0">
                <a:solidFill>
                  <a:srgbClr val="000000"/>
                </a:solidFill>
                <a:effectLst/>
                <a:ea typeface="Helvetica Neue"/>
                <a:cs typeface="Helvetica Neue"/>
              </a:rPr>
              <a:t>Les refuges doivent être dotés de personnel 24 heures sur 24. </a:t>
            </a:r>
          </a:p>
          <a:p>
            <a:pPr marL="171450" indent="-171450">
              <a:buFont typeface="Arial" panose="020B0604020202020204" pitchFamily="34" charset="0"/>
              <a:buChar char="•"/>
            </a:pPr>
            <a:r>
              <a:rPr lang="en-US" sz="1100" dirty="0">
                <a:solidFill>
                  <a:srgbClr val="000000"/>
                </a:solidFill>
                <a:effectLst/>
                <a:ea typeface="Helvetica Neue"/>
                <a:cs typeface="Helvetica Neue"/>
              </a:rPr>
              <a:t>Des protocoles d'urgence doivent être mis en place</a:t>
            </a:r>
          </a:p>
          <a:p>
            <a:pPr marL="171450" indent="-171450">
              <a:buFont typeface="Arial" panose="020B0604020202020204" pitchFamily="34" charset="0"/>
              <a:buChar char="•"/>
            </a:pPr>
            <a:r>
              <a:rPr lang="en-US" sz="1100" dirty="0">
                <a:solidFill>
                  <a:srgbClr val="000000"/>
                </a:solidFill>
                <a:effectLst/>
                <a:ea typeface="Helvetica Neue"/>
                <a:cs typeface="Helvetica Neue"/>
              </a:rPr>
              <a:t>La formation du personnel doit souligner l'importance d'une confidentialité totale.</a:t>
            </a:r>
            <a:endParaRPr lang="en-US" sz="1100" dirty="0">
              <a:effectLst/>
              <a:ea typeface="Calibri" panose="020F0502020204030204" pitchFamily="34" charset="0"/>
              <a:cs typeface="Times New Roman" panose="02020603050405020304" pitchFamily="18" charset="0"/>
            </a:endParaRPr>
          </a:p>
        </p:txBody>
      </p:sp>
      <p:sp>
        <p:nvSpPr>
          <p:cNvPr id="3" name="Hexagon 2">
            <a:extLst>
              <a:ext uri="{FF2B5EF4-FFF2-40B4-BE49-F238E27FC236}">
                <a16:creationId xmlns:a16="http://schemas.microsoft.com/office/drawing/2014/main" id="{96F39D08-26F1-8081-9A6C-C4292E57E25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3F7CDFD6-30F1-BF25-FAC4-5165D1FADD8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8D9D2D6C-BD02-2FA8-702D-59CEA4F740D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C4778EB1-713A-39E2-E967-16003F2C988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BDDE29AF-9369-A9AC-6C6A-1B921FC5C98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BF244630-6E37-E700-547C-654B135AC03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26D15D8F-4505-5FB6-0964-10BE410F2B3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0FE422F5-5E1E-9457-E581-C630C982C0D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00BDF6B-17A4-3173-E2B9-FB1F2D3089A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6027F372-5710-E232-FC93-31ED1D8953BA}"/>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7C9392B3-7CB9-BEF8-B26F-466764647EC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F52F05A8-AF6B-93F9-E5BA-DA6CB659599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AABF5A09-40DA-1A92-3E35-542A5143EEA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3E48B204-AFB7-F0E2-8925-8CC723517F5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E6BE25EA-81C6-D499-7F22-F41C637AFB8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3768A209-08C5-9A29-5180-CA3ADB6F7BD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B8D91650-839E-1CED-34CC-D34E777E0C49}"/>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32BD7BAF-4593-944A-6C8E-DE27B2D7B36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83868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258;p19">
            <a:extLst>
              <a:ext uri="{FF2B5EF4-FFF2-40B4-BE49-F238E27FC236}">
                <a16:creationId xmlns:a16="http://schemas.microsoft.com/office/drawing/2014/main" id="{D57A3F8E-53AC-742B-EC45-B818E3AD0E24}"/>
              </a:ext>
            </a:extLst>
          </p:cNvPr>
          <p:cNvSpPr txBox="1"/>
          <p:nvPr/>
        </p:nvSpPr>
        <p:spPr>
          <a:xfrm>
            <a:off x="982986" y="1442229"/>
            <a:ext cx="1709414" cy="2447104"/>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Facteurs de protection</a:t>
            </a:r>
          </a:p>
          <a:p>
            <a:pPr marL="171450" marR="0" lvl="0" indent="-171450" rtl="0">
              <a:lnSpc>
                <a:spcPct val="107000"/>
              </a:lnSpc>
              <a:spcBef>
                <a:spcPts val="0"/>
              </a:spcBef>
              <a:spcAft>
                <a:spcPts val="0"/>
              </a:spcAft>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Dans des circonstances spécifiques telles que décrites ci-dessus, la prise en charge en centre peut être un moyen important de fournir des soins et une protection et de faciliter la RRF pour les ENAS en situation d'urgence à court terme.</a:t>
            </a:r>
          </a:p>
        </p:txBody>
      </p:sp>
      <p:sp>
        <p:nvSpPr>
          <p:cNvPr id="4" name="Google Shape;258;p19">
            <a:extLst>
              <a:ext uri="{FF2B5EF4-FFF2-40B4-BE49-F238E27FC236}">
                <a16:creationId xmlns:a16="http://schemas.microsoft.com/office/drawing/2014/main" id="{D54E4601-168B-B7E2-201E-119242582958}"/>
              </a:ext>
            </a:extLst>
          </p:cNvPr>
          <p:cNvSpPr txBox="1"/>
          <p:nvPr/>
        </p:nvSpPr>
        <p:spPr>
          <a:xfrm>
            <a:off x="2794000" y="1442229"/>
            <a:ext cx="3443026" cy="4904507"/>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Facteurs de risque</a:t>
            </a:r>
          </a:p>
          <a:p>
            <a:pPr>
              <a:lnSpc>
                <a:spcPct val="107000"/>
              </a:lnSpc>
              <a:spcAft>
                <a:spcPts val="800"/>
              </a:spcAft>
            </a:pPr>
            <a:r>
              <a:rPr lang="en-US" sz="1100" dirty="0">
                <a:solidFill>
                  <a:srgbClr val="000000"/>
                </a:solidFill>
                <a:effectLst/>
                <a:ea typeface="Helvetica Neue"/>
                <a:cs typeface="Helvetica Neue"/>
              </a:rPr>
              <a:t>Si certains risques associés aux soins résidentiels peuvent être moins préoccupants dans les petits centres de soins temporaires, les risques suivants associés aux soins résidentiels peuvent tout de même s'appliquer, en particulier en l'absence de contrôle et de réglementation indépendants.</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solidFill>
                  <a:srgbClr val="000000"/>
                </a:solidFill>
                <a:effectLst/>
                <a:ea typeface="Helvetica Neue"/>
                <a:cs typeface="Helvetica Neue"/>
              </a:rPr>
              <a:t>Les brimades et les abus sexuels entre enfants (surtout si les soins et la surveillance ne sont pas assurés de manière adéquate)</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solidFill>
                  <a:srgbClr val="000000"/>
                </a:solidFill>
                <a:effectLst/>
                <a:ea typeface="Helvetica Neue"/>
                <a:cs typeface="Helvetica Neue"/>
              </a:rPr>
              <a:t>Créer des séparations familiales en encourageant les familles en difficulté à abandonner leurs enfants là où l'on pense que ces derniers seront mieux lotis.</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solidFill>
                  <a:srgbClr val="000000"/>
                </a:solidFill>
                <a:effectLst/>
                <a:ea typeface="Helvetica Neue"/>
                <a:cs typeface="Helvetica Neue"/>
              </a:rPr>
              <a:t>Négligence et exposition accrue aux abus, y compris les abus sexuels</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Des possibilités limitées d'intégration locale, surtout si elles vivent loin de leur communauté locale.</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La nature de la porte tournante, c'est-à-dire le potentiel élevé de réadmission.</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Le placement en institution, en particulier dans les grandes institutions, ne favorise pas le développement sain de l'enfant ; la privation d'une personne qui s'occupe régulièrement de l'enfant a des répercussions potentiellement importantes sur le développement cérébral des enfants placés en institution.</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Les enfants peuvent être mis en danger en servant d'aimant à toute personne souhaitant cibler des groupes vulnérables.</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Trafic organisé, par exemple pour l'adoption.</a:t>
            </a:r>
            <a:endParaRPr lang="en-US" sz="1100" dirty="0">
              <a:effectLst/>
              <a:ea typeface="Calibri" panose="020F0502020204030204" pitchFamily="34" charset="0"/>
              <a:cs typeface="Times New Roman" panose="02020603050405020304" pitchFamily="18" charset="0"/>
            </a:endParaRPr>
          </a:p>
        </p:txBody>
      </p:sp>
      <p:sp>
        <p:nvSpPr>
          <p:cNvPr id="6" name="Hexagon 5">
            <a:extLst>
              <a:ext uri="{FF2B5EF4-FFF2-40B4-BE49-F238E27FC236}">
                <a16:creationId xmlns:a16="http://schemas.microsoft.com/office/drawing/2014/main" id="{0BF23926-F55F-6E11-6C0F-C6F90E552B8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5000AB3C-2E71-CB1B-FAF4-08F196F5E89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40C341DE-6119-15F4-07FC-B2CF37D2E7C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297C0D9D-895C-E763-F361-1BA081A40A2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64A1BE9C-8FCE-D032-AE5D-C037F101AB3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A6C63558-5681-67FB-BC0D-D28E1027392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D4B4FFE-9191-41FB-4D83-58C692FA14A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D9278001-FDE1-E0B3-6340-1263BD3833B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4C3CC84-658A-3657-5477-D77868B505F3}"/>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E5E33565-CA30-AFF3-2F73-C91C3D6029FE}"/>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839B24A-E453-64A8-3A80-0B1AC3E2F4D8}"/>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C1D0EFA-D29E-9AB4-D4ED-84AB2171364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8689C07B-E4DE-DF45-5C2E-F3087C81297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22DAC18-6FB7-23F0-2358-2B1DC8B5CC97}"/>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6174EBA-429C-E20B-181D-39B49BC2E42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B818412-5157-9051-F4B9-4DA74E46429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A922C64E-E8B9-0A8C-43BA-A45686EC0C1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6C017952-A1BE-88F0-A287-01BD9E669F0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4" name="Group 23">
            <a:extLst>
              <a:ext uri="{FF2B5EF4-FFF2-40B4-BE49-F238E27FC236}">
                <a16:creationId xmlns:a16="http://schemas.microsoft.com/office/drawing/2014/main" id="{89870BFA-6D94-B309-31B3-6EAACF81DDF2}"/>
              </a:ext>
            </a:extLst>
          </p:cNvPr>
          <p:cNvGrpSpPr/>
          <p:nvPr/>
        </p:nvGrpSpPr>
        <p:grpSpPr>
          <a:xfrm>
            <a:off x="1220570" y="533937"/>
            <a:ext cx="677504" cy="583480"/>
            <a:chOff x="4416926" y="1952645"/>
            <a:chExt cx="1178615" cy="1015047"/>
          </a:xfrm>
          <a:solidFill>
            <a:schemeClr val="accent2">
              <a:lumMod val="20000"/>
              <a:lumOff val="80000"/>
            </a:schemeClr>
          </a:solidFill>
        </p:grpSpPr>
        <p:sp>
          <p:nvSpPr>
            <p:cNvPr id="25" name="Rectangle: Rounded Corners 24">
              <a:extLst>
                <a:ext uri="{FF2B5EF4-FFF2-40B4-BE49-F238E27FC236}">
                  <a16:creationId xmlns:a16="http://schemas.microsoft.com/office/drawing/2014/main" id="{01E0F417-9B5C-4F29-7E51-EAA8D3F1DB5C}"/>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6" name="Rectangle: Rounded Corners 25">
              <a:extLst>
                <a:ext uri="{FF2B5EF4-FFF2-40B4-BE49-F238E27FC236}">
                  <a16:creationId xmlns:a16="http://schemas.microsoft.com/office/drawing/2014/main" id="{D4EE1848-1281-5F3F-C0FF-465A4F7D5523}"/>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Rounded Corners 26">
              <a:extLst>
                <a:ext uri="{FF2B5EF4-FFF2-40B4-BE49-F238E27FC236}">
                  <a16:creationId xmlns:a16="http://schemas.microsoft.com/office/drawing/2014/main" id="{5CDAED4E-758A-B449-41D8-3D9175A25CCB}"/>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Flowchart: Manual Input 27">
              <a:extLst>
                <a:ext uri="{FF2B5EF4-FFF2-40B4-BE49-F238E27FC236}">
                  <a16:creationId xmlns:a16="http://schemas.microsoft.com/office/drawing/2014/main" id="{89F99650-6BFE-1D7D-06A3-B62589485920}"/>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Rectangle: Rounded Corners 28">
              <a:extLst>
                <a:ext uri="{FF2B5EF4-FFF2-40B4-BE49-F238E27FC236}">
                  <a16:creationId xmlns:a16="http://schemas.microsoft.com/office/drawing/2014/main" id="{F6B8F9EC-5A87-A56F-6524-3C6BBF645059}"/>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Rectangle: Rounded Corners 29">
              <a:extLst>
                <a:ext uri="{FF2B5EF4-FFF2-40B4-BE49-F238E27FC236}">
                  <a16:creationId xmlns:a16="http://schemas.microsoft.com/office/drawing/2014/main" id="{56620E9B-260B-8DC0-2654-491570652E67}"/>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1" name="Rectangle: Rounded Corners 30">
              <a:extLst>
                <a:ext uri="{FF2B5EF4-FFF2-40B4-BE49-F238E27FC236}">
                  <a16:creationId xmlns:a16="http://schemas.microsoft.com/office/drawing/2014/main" id="{F6D7A859-A4B2-9DE9-8E13-206BA881FDCB}"/>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Flowchart: Manual Input 31">
              <a:extLst>
                <a:ext uri="{FF2B5EF4-FFF2-40B4-BE49-F238E27FC236}">
                  <a16:creationId xmlns:a16="http://schemas.microsoft.com/office/drawing/2014/main" id="{6AD0FC8B-1F1A-5A9F-0EEF-2113AA1B4FCE}"/>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Round Same Side Corner Rectangle 21">
              <a:extLst>
                <a:ext uri="{FF2B5EF4-FFF2-40B4-BE49-F238E27FC236}">
                  <a16:creationId xmlns:a16="http://schemas.microsoft.com/office/drawing/2014/main" id="{15C7525F-467C-0937-F61C-61E32B165D0F}"/>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Oval 33">
              <a:extLst>
                <a:ext uri="{FF2B5EF4-FFF2-40B4-BE49-F238E27FC236}">
                  <a16:creationId xmlns:a16="http://schemas.microsoft.com/office/drawing/2014/main" id="{2B225D34-6740-7980-55B4-A4CE722F54BC}"/>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Rectangle 34">
              <a:extLst>
                <a:ext uri="{FF2B5EF4-FFF2-40B4-BE49-F238E27FC236}">
                  <a16:creationId xmlns:a16="http://schemas.microsoft.com/office/drawing/2014/main" id="{E75467D8-57F2-25BF-96E9-CFF2E749B7F1}"/>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Rectangle 35">
              <a:extLst>
                <a:ext uri="{FF2B5EF4-FFF2-40B4-BE49-F238E27FC236}">
                  <a16:creationId xmlns:a16="http://schemas.microsoft.com/office/drawing/2014/main" id="{E54AB3E7-BA0A-9055-29D1-CD140F47CBE3}"/>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37" name="Group 36">
            <a:extLst>
              <a:ext uri="{FF2B5EF4-FFF2-40B4-BE49-F238E27FC236}">
                <a16:creationId xmlns:a16="http://schemas.microsoft.com/office/drawing/2014/main" id="{FF2F1B1D-3D5B-7B7E-A1BF-CD6A301927B9}"/>
              </a:ext>
            </a:extLst>
          </p:cNvPr>
          <p:cNvGrpSpPr/>
          <p:nvPr/>
        </p:nvGrpSpPr>
        <p:grpSpPr>
          <a:xfrm>
            <a:off x="3302000" y="534915"/>
            <a:ext cx="582444" cy="721847"/>
            <a:chOff x="3302000" y="3820045"/>
            <a:chExt cx="582444" cy="721847"/>
          </a:xfrm>
        </p:grpSpPr>
        <p:grpSp>
          <p:nvGrpSpPr>
            <p:cNvPr id="38" name="Group 37">
              <a:extLst>
                <a:ext uri="{FF2B5EF4-FFF2-40B4-BE49-F238E27FC236}">
                  <a16:creationId xmlns:a16="http://schemas.microsoft.com/office/drawing/2014/main" id="{F9B92BB3-20F1-F675-311D-F5DDCC11DCCA}"/>
                </a:ext>
              </a:extLst>
            </p:cNvPr>
            <p:cNvGrpSpPr/>
            <p:nvPr/>
          </p:nvGrpSpPr>
          <p:grpSpPr>
            <a:xfrm>
              <a:off x="3738131" y="4049988"/>
              <a:ext cx="146313" cy="325236"/>
              <a:chOff x="1638375" y="3971467"/>
              <a:chExt cx="146313" cy="325236"/>
            </a:xfrm>
          </p:grpSpPr>
          <p:sp>
            <p:nvSpPr>
              <p:cNvPr id="40" name="Round Same Side Corner Rectangle 21">
                <a:extLst>
                  <a:ext uri="{FF2B5EF4-FFF2-40B4-BE49-F238E27FC236}">
                    <a16:creationId xmlns:a16="http://schemas.microsoft.com/office/drawing/2014/main" id="{233C8E3B-2CF4-8B31-394A-3D38C936A693}"/>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Oval 40">
                <a:extLst>
                  <a:ext uri="{FF2B5EF4-FFF2-40B4-BE49-F238E27FC236}">
                    <a16:creationId xmlns:a16="http://schemas.microsoft.com/office/drawing/2014/main" id="{1ED74E4B-F039-0723-7BDB-FCF06ECD0CEC}"/>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39" name="Freeform: Shape 38">
              <a:extLst>
                <a:ext uri="{FF2B5EF4-FFF2-40B4-BE49-F238E27FC236}">
                  <a16:creationId xmlns:a16="http://schemas.microsoft.com/office/drawing/2014/main" id="{E883C399-4665-975E-96E4-9D312241F848}"/>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23149605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516072"/>
            <a:ext cx="5254041" cy="276999"/>
          </a:xfrm>
          <a:prstGeom prst="rect">
            <a:avLst/>
          </a:prstGeom>
          <a:noFill/>
        </p:spPr>
        <p:txBody>
          <a:bodyPr wrap="square" rtlCol="0">
            <a:spAutoFit/>
          </a:bodyPr>
          <a:lstStyle/>
          <a:p>
            <a:r>
              <a:rPr lang="en-CA" sz="1200" b="1" spc="300" dirty="0">
                <a:solidFill>
                  <a:schemeClr val="tx1"/>
                </a:solidFill>
              </a:rPr>
              <a:t>FOYERS POUR PETITS GROUPES</a:t>
            </a: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846963" y="793071"/>
            <a:ext cx="5773950" cy="8243563"/>
          </a:xfrm>
          <a:prstGeom prst="rect">
            <a:avLst/>
          </a:prstGeom>
          <a:noFill/>
          <a:ln>
            <a:noFill/>
          </a:ln>
        </p:spPr>
        <p:txBody>
          <a:bodyPr spcFirstLastPara="1" wrap="square" lIns="91425" tIns="45700" rIns="91425" bIns="45700" anchor="t" anchorCtr="0">
            <a:spAutoFit/>
          </a:bodyPr>
          <a:lstStyle/>
          <a:p>
            <a:pPr>
              <a:lnSpc>
                <a:spcPct val="107000"/>
              </a:lnSpc>
            </a:pPr>
            <a:r>
              <a:rPr lang="en-US" sz="1100" b="1" dirty="0">
                <a:effectLst/>
                <a:ea typeface="Calibri" panose="020F0502020204030204" pitchFamily="34" charset="0"/>
                <a:cs typeface="Calibri" panose="020F0502020204030204" pitchFamily="34" charset="0"/>
              </a:rPr>
              <a:t>Caractéristiques</a:t>
            </a:r>
          </a:p>
          <a:p>
            <a:pPr marL="171450"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Il peut s'agir d'un placement familial de groupe ou d'un foyer résidentiel de petit groupe, dans lequel</a:t>
            </a: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groupes de 6 à 8 enfants d'âges différents </a:t>
            </a: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sont pris en charge par des soignants cohérents </a:t>
            </a: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au sein de la communauté de l'enfant, et </a:t>
            </a: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dans des logements similaires à ceux de la communauté environnante. </a:t>
            </a:r>
          </a:p>
          <a:p>
            <a:pPr marL="171450"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Cet arrangement est conçu pour refléter, autant que possible, une dynamique familiale et pour fournir aux enfants des soins et une attention suffisants.</a:t>
            </a:r>
            <a:endParaRPr lang="en-US" sz="1100" dirty="0">
              <a:effectLst/>
              <a:ea typeface="Calibri" panose="020F0502020204030204" pitchFamily="34" charset="0"/>
              <a:cs typeface="Times New Roman" panose="02020603050405020304" pitchFamily="18" charset="0"/>
            </a:endParaRPr>
          </a:p>
          <a:p>
            <a:pPr>
              <a:lnSpc>
                <a:spcPct val="107000"/>
              </a:lnSpc>
            </a:pPr>
            <a:endParaRPr lang="en-US" sz="1100" dirty="0">
              <a:effectLst/>
              <a:ea typeface="Calibri" panose="020F0502020204030204" pitchFamily="34" charset="0"/>
              <a:cs typeface="Calibri" panose="020F0502020204030204" pitchFamily="34" charset="0"/>
            </a:endParaRPr>
          </a:p>
          <a:p>
            <a:pPr>
              <a:lnSpc>
                <a:spcPct val="107000"/>
              </a:lnSpc>
            </a:pPr>
            <a:r>
              <a:rPr lang="en-US" sz="1100" b="1" dirty="0">
                <a:ea typeface="Calibri" panose="020F0502020204030204" pitchFamily="34" charset="0"/>
                <a:cs typeface="Calibri" panose="020F0502020204030204" pitchFamily="34" charset="0"/>
              </a:rPr>
              <a:t>Considérations</a:t>
            </a:r>
            <a:endParaRPr lang="en-US" sz="1100" b="1" dirty="0">
              <a:effectLst/>
              <a:ea typeface="Calibri" panose="020F0502020204030204" pitchFamily="34" charset="0"/>
              <a:cs typeface="Calibri" panose="020F0502020204030204" pitchFamily="34" charset="0"/>
            </a:endParaRPr>
          </a:p>
          <a:p>
            <a:pPr marL="171450"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Les foyers de petits groupes peuvent être utilisés pour l'accueil provisoire et à long terme des jeunes. </a:t>
            </a: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qui ne veulent pas être placés dans une famille, </a:t>
            </a: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lorsqu'un placement familial n'est pas disponible ou </a:t>
            </a: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qui ont besoin d'un soutien spécialisé avant de pouvoir réintégrer leur famille ou leur communauté. </a:t>
            </a:r>
          </a:p>
          <a:p>
            <a:pPr marL="171450"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Les structures d'accueil doivent être organisées par les dirigeants de la communauté et/ou les organisations locales, en coopération avec les travailleurs de l'enfance, afin de garantir que l'offre est mise en place conformément aux normes culturelles et offre un niveau de vie comparable à celui des autres familles de la communauté.</a:t>
            </a:r>
            <a:endParaRPr lang="en-US" sz="1100" dirty="0">
              <a:effectLst/>
              <a:ea typeface="Calibri" panose="020F0502020204030204" pitchFamily="34" charset="0"/>
              <a:cs typeface="Times New Roman" panose="02020603050405020304" pitchFamily="18" charset="0"/>
            </a:endParaRPr>
          </a:p>
          <a:p>
            <a:pPr marL="171450"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Les regroupements d'enfants :</a:t>
            </a:r>
            <a:endParaRPr lang="en-US"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Les enfants doivent être organisés en petits groupes de type familial de 6 à 8 enfants. Il est préférable d'avoir plusieurs abris/maisons pour un nombre réduit d'enfants plutôt qu'un seul grand bâtiment.</a:t>
            </a:r>
            <a:endParaRPr lang="en-US"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Les frères et sœurs et les amis proches doivent rester ensemble.</a:t>
            </a:r>
            <a:endParaRPr lang="en-US"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Pour faciliter la recherche et la réunification, les enfants doivent être regroupés avec d'autres enfants de leur communauté.</a:t>
            </a:r>
            <a:endParaRPr lang="en-US"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Il convient d'examiner quels enfants doivent être hébergés dans un seul foyer/refuge et si certains groupes d'enfants doivent être séparés dans d'autres zones. Cela peut être le cas pour les enfants libérés par les forces/groupes armés par exemple.</a:t>
            </a:r>
            <a:endParaRPr lang="en-US"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Bien que les adolescents, garçons et filles, puissent faire partie du même groupe, ils doivent dormir dans des quartiers séparés (y compris pour les frères et sœurs).</a:t>
            </a:r>
            <a:endParaRPr lang="en-US"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Au sein d'un groupe d'enfants, l'idéal est de mélanger les âges, les sexes et les capacités afin que le groupe soit comme une famille. Les enfants les plus âgés peuvent aider à s'occuper et à jouer avec les enfants plus jeunes ou moins capables. Les nourrissons (en particulier ceux âgés de moins de trois ans) doivent être placés en priorité dans des familles d'accueil et ne doivent pas être séparés de leurs frères et sœurs plus âgés.</a:t>
            </a:r>
            <a:endParaRPr lang="en-US" sz="1100" dirty="0">
              <a:ea typeface="Calibri" panose="020F0502020204030204" pitchFamily="34" charset="0"/>
              <a:cs typeface="Times New Roman" panose="02020603050405020304" pitchFamily="18" charset="0"/>
            </a:endParaRPr>
          </a:p>
          <a:p>
            <a:pPr marL="628650" lvl="1" indent="-171450">
              <a:lnSpc>
                <a:spcPct val="107000"/>
              </a:lnSpc>
              <a:buFont typeface="Arial" panose="020B0604020202020204" pitchFamily="34" charset="0"/>
              <a:buChar char="•"/>
            </a:pPr>
            <a:r>
              <a:rPr lang="en-US" sz="1100" dirty="0">
                <a:effectLst/>
                <a:ea typeface="Calibri" panose="020F0502020204030204" pitchFamily="34" charset="0"/>
                <a:cs typeface="Calibri" panose="020F0502020204030204" pitchFamily="34" charset="0"/>
              </a:rPr>
              <a:t>Les enfants souffrant de maladies chroniques ou hautement infectieuses, de handicaps graves ou d'un comportement gravement perturbé doivent être orientés vers des placements spécialisés en famille d'accueil ou en institution, ou vers des établissements médicaux ou de quarantaine, selon le cas, pour bénéficier d'une attention appropriée. Dans la mesure du possible, les enfants </a:t>
            </a:r>
            <a:r>
              <a:rPr lang="en-US" sz="1100" dirty="0" err="1">
                <a:effectLst/>
                <a:ea typeface="Calibri" panose="020F0502020204030204" pitchFamily="34" charset="0"/>
                <a:cs typeface="Calibri" panose="020F0502020204030204" pitchFamily="34" charset="0"/>
              </a:rPr>
              <a:t>en</a:t>
            </a:r>
            <a:r>
              <a:rPr lang="en-US" sz="1100" dirty="0">
                <a:effectLst/>
                <a:ea typeface="Calibri" panose="020F0502020204030204" pitchFamily="34" charset="0"/>
                <a:cs typeface="Calibri" panose="020F0502020204030204" pitchFamily="34" charset="0"/>
              </a:rPr>
              <a:t> situation de handicaps doivent être placés avec des enfants valides dans des familles ou des petits groupes.</a:t>
            </a:r>
            <a:endParaRPr lang="en-US" sz="1100" dirty="0">
              <a:effectLst/>
              <a:ea typeface="Calibri" panose="020F0502020204030204" pitchFamily="34" charset="0"/>
              <a:cs typeface="Times New Roman" panose="02020603050405020304" pitchFamily="18" charset="0"/>
            </a:endParaRPr>
          </a:p>
        </p:txBody>
      </p:sp>
      <p:sp>
        <p:nvSpPr>
          <p:cNvPr id="3" name="Hexagon 2">
            <a:extLst>
              <a:ext uri="{FF2B5EF4-FFF2-40B4-BE49-F238E27FC236}">
                <a16:creationId xmlns:a16="http://schemas.microsoft.com/office/drawing/2014/main" id="{60216BA7-B3EE-AC36-1318-68C8E8CCE627}"/>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1B57F113-99D6-B5FB-EB43-9A3FC936BE4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F0195F2D-F1BB-AAA1-1AC2-B481A64B014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122F27AE-385A-5112-2E5E-BFD2E0FC03B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EA05AD30-EDCD-BDBB-3E12-D3D15618431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29CCFCE-87D0-718A-5E45-9C2784F7965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CE297697-1552-368D-0D7F-E58FBC38B13B}"/>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8BF840F-C038-4B04-F904-308C51A6549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477B1933-6CC1-7576-55FB-61C4DCDC57A1}"/>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0F3AD5E2-FE16-D207-8BB2-6356843D0F2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51075712-5888-6C00-D540-C26C39A2415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38FB7A48-6B67-3422-5FC7-F54C7447EC0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4FAB0BD-6DAE-4521-F7C6-7FE02ED8696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624F558-9C19-4034-B7D0-ABB020B7ABD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5143C04-E49E-E64A-1417-241B5ABB123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EEBF2DE-91EF-FA83-56E6-3815E4F39A4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51C9B85C-379B-DC00-836C-183082E553C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15AB8B75-6839-B36B-E5AD-BB72F4587BF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0120510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258;p19">
            <a:extLst>
              <a:ext uri="{FF2B5EF4-FFF2-40B4-BE49-F238E27FC236}">
                <a16:creationId xmlns:a16="http://schemas.microsoft.com/office/drawing/2014/main" id="{449A6946-C9C0-8C23-5AA1-D6A47F769829}"/>
              </a:ext>
            </a:extLst>
          </p:cNvPr>
          <p:cNvSpPr txBox="1"/>
          <p:nvPr/>
        </p:nvSpPr>
        <p:spPr>
          <a:xfrm>
            <a:off x="982986" y="1625489"/>
            <a:ext cx="1709414" cy="2265965"/>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Facteurs de protection</a:t>
            </a:r>
          </a:p>
          <a:p>
            <a:pPr marL="171450" lvl="0" indent="-171450">
              <a:lnSpc>
                <a:spcPct val="107000"/>
              </a:lnSpc>
              <a:buClr>
                <a:srgbClr val="000000"/>
              </a:buClr>
              <a:buSzPct val="100000"/>
              <a:buFont typeface="Arial" panose="020B0604020202020204" pitchFamily="34" charset="0"/>
              <a:buChar char="•"/>
            </a:pPr>
            <a:r>
              <a:rPr lang="en-US" sz="1100" b="0" i="0" u="none" strike="noStrike" cap="none" dirty="0">
                <a:solidFill>
                  <a:srgbClr val="000000"/>
                </a:solidFill>
                <a:latin typeface="+mn-lt"/>
                <a:ea typeface="Arial"/>
                <a:cs typeface="Arial"/>
                <a:sym typeface="Arial"/>
              </a:rPr>
              <a:t>Lorsque la prise en charge par la famille, avec un soutien et un suivi adéquats, ne peut être immédiatement organisée ou n'est pas souhaitable, le placement de l'enfant dans un petit groupe est fortement préférable au recours à de grandes institutions ou à des orphelinats.</a:t>
            </a:r>
          </a:p>
        </p:txBody>
      </p:sp>
      <p:sp>
        <p:nvSpPr>
          <p:cNvPr id="4" name="Google Shape;258;p19">
            <a:extLst>
              <a:ext uri="{FF2B5EF4-FFF2-40B4-BE49-F238E27FC236}">
                <a16:creationId xmlns:a16="http://schemas.microsoft.com/office/drawing/2014/main" id="{7ED8930D-BE04-5719-67C4-5E2CE73FD7F1}"/>
              </a:ext>
            </a:extLst>
          </p:cNvPr>
          <p:cNvSpPr txBox="1"/>
          <p:nvPr/>
        </p:nvSpPr>
        <p:spPr>
          <a:xfrm>
            <a:off x="2794000" y="1625489"/>
            <a:ext cx="3443026" cy="4904507"/>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1" i="0" u="none" strike="noStrike" cap="none" dirty="0">
                <a:solidFill>
                  <a:srgbClr val="000000"/>
                </a:solidFill>
                <a:latin typeface="+mn-lt"/>
                <a:ea typeface="Arial"/>
                <a:cs typeface="Arial"/>
                <a:sym typeface="Arial"/>
              </a:rPr>
              <a:t>Facteurs de risque</a:t>
            </a:r>
          </a:p>
          <a:p>
            <a:pPr>
              <a:lnSpc>
                <a:spcPct val="107000"/>
              </a:lnSpc>
              <a:spcAft>
                <a:spcPts val="800"/>
              </a:spcAft>
            </a:pPr>
            <a:r>
              <a:rPr lang="en-US" sz="1100" dirty="0">
                <a:effectLst/>
                <a:ea typeface="Calibri" panose="020F0502020204030204" pitchFamily="34" charset="0"/>
                <a:cs typeface="Calibri" panose="020F0502020204030204" pitchFamily="34" charset="0"/>
              </a:rPr>
              <a:t>Si certains risques associés aux soins résidentiels peuvent être moins préoccupants dans le cas des petits foyers de groupe, les risques suivants associés aux soins résidentiels peuvent s'appliquer dans tous les contextes en fonction des modalités, en particulier lorsqu'un contrôle et une réglementation indépendants font défaut.</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Les brimades et les abus sexuels entre enfants (surtout si les soins et la surveillance ne sont pas assurés de manière adéquate)</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Créer des séparations familiales en encourageant les familles en difficulté à abandonner leurs enfants là où l'on pense que ces derniers seront mieux lotis.</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Des possibilités limitées d'intégration locale, surtout si elles vivent loin de leur communauté locale.</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La nature de la porte tournante, c'est-à-dire le potentiel élevé de réadmission.</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Le placement en institution, en particulier dans les grandes institutions, ne favorise pas le développement sain de l'enfant ; la privation d'une personne qui s'occupe régulièrement de l'enfant a des répercussions potentiellement importantes sur le développement cérébral des enfants placés en institution.</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Les enfants peuvent être mis en danger en servant d'aimant à toute personne souhaitant cibler des groupes vulnérables.</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Trafic organisé, par exemple pour l'adoption.</a:t>
            </a:r>
            <a:endParaRPr lang="en-US" sz="1100" dirty="0">
              <a:effectLst/>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US" sz="1100" dirty="0">
                <a:effectLst/>
                <a:ea typeface="Calibri" panose="020F0502020204030204" pitchFamily="34" charset="0"/>
                <a:cs typeface="Calibri" panose="020F0502020204030204" pitchFamily="34" charset="0"/>
              </a:rPr>
              <a:t>Négligence et exposition accrue aux abus, y compris les abus sexuels</a:t>
            </a:r>
            <a:endParaRPr lang="en-US" sz="1100" dirty="0">
              <a:effectLst/>
              <a:ea typeface="Calibri" panose="020F0502020204030204" pitchFamily="34" charset="0"/>
              <a:cs typeface="Times New Roman" panose="02020603050405020304" pitchFamily="18" charset="0"/>
            </a:endParaRPr>
          </a:p>
        </p:txBody>
      </p:sp>
      <p:sp>
        <p:nvSpPr>
          <p:cNvPr id="7" name="Hexagon 6">
            <a:extLst>
              <a:ext uri="{FF2B5EF4-FFF2-40B4-BE49-F238E27FC236}">
                <a16:creationId xmlns:a16="http://schemas.microsoft.com/office/drawing/2014/main" id="{506165EC-5877-73E7-05B6-048538270FA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527F0A32-7630-98FE-EC37-193ACD84AF0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4C5FAE6-5580-2A56-288D-15D2C54A6E1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6FA3CE9-BBB3-D9EC-9BFA-2C675943D27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BBC21E9C-ED90-1664-28C9-6F0B3781B1D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D63C1D57-0A15-96A7-7D31-E9DAD4527E44}"/>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7803E8D5-2A2C-DBDA-A1F4-BB3855B7255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A5298754-7FDB-5933-D00F-4660DDFD193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6174AA7A-6167-CA7D-8EA3-CBA8A576858F}"/>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59E6B4B6-B171-9F5F-09A4-145A61569749}"/>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D95C395-50DD-C372-F58D-5596B7D5668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504BA9EB-EA7C-C9AB-A413-B93173E1E0C6}"/>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01A1EDA-0FB3-B750-4FF1-2F0B8032976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F437AE2E-61CC-E351-0CED-9563AAB15AC7}"/>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AB13C976-0AB4-4CC0-C4F2-29DCADF9EBC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AF35AE6-23B7-BC29-13A0-F2786B02053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80C0D110-7CAA-C28E-6FC8-7DEC767AB30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AB4FDC98-B73D-014A-5C85-B5AB2EEB73D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5" name="Group 24">
            <a:extLst>
              <a:ext uri="{FF2B5EF4-FFF2-40B4-BE49-F238E27FC236}">
                <a16:creationId xmlns:a16="http://schemas.microsoft.com/office/drawing/2014/main" id="{739AD01F-3B23-986A-6C53-F393B53F2107}"/>
              </a:ext>
            </a:extLst>
          </p:cNvPr>
          <p:cNvGrpSpPr/>
          <p:nvPr/>
        </p:nvGrpSpPr>
        <p:grpSpPr>
          <a:xfrm>
            <a:off x="1220570" y="638187"/>
            <a:ext cx="677504" cy="583480"/>
            <a:chOff x="4416926" y="1952645"/>
            <a:chExt cx="1178615" cy="1015047"/>
          </a:xfrm>
          <a:solidFill>
            <a:schemeClr val="accent2">
              <a:lumMod val="20000"/>
              <a:lumOff val="80000"/>
            </a:schemeClr>
          </a:solidFill>
        </p:grpSpPr>
        <p:sp>
          <p:nvSpPr>
            <p:cNvPr id="26" name="Rectangle: Rounded Corners 25">
              <a:extLst>
                <a:ext uri="{FF2B5EF4-FFF2-40B4-BE49-F238E27FC236}">
                  <a16:creationId xmlns:a16="http://schemas.microsoft.com/office/drawing/2014/main" id="{0F53DDC8-AB7B-6530-4980-B2B9D3CE2282}"/>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Rounded Corners 26">
              <a:extLst>
                <a:ext uri="{FF2B5EF4-FFF2-40B4-BE49-F238E27FC236}">
                  <a16:creationId xmlns:a16="http://schemas.microsoft.com/office/drawing/2014/main" id="{1D25980C-BE0C-6305-FEEF-B2F0B486FB4D}"/>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8" name="Rectangle: Rounded Corners 27">
              <a:extLst>
                <a:ext uri="{FF2B5EF4-FFF2-40B4-BE49-F238E27FC236}">
                  <a16:creationId xmlns:a16="http://schemas.microsoft.com/office/drawing/2014/main" id="{7BB8081E-0BF3-787E-FA62-855D62576B63}"/>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Flowchart: Manual Input 28">
              <a:extLst>
                <a:ext uri="{FF2B5EF4-FFF2-40B4-BE49-F238E27FC236}">
                  <a16:creationId xmlns:a16="http://schemas.microsoft.com/office/drawing/2014/main" id="{BB0253C1-5731-8347-A422-1CC1FDCB44EB}"/>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Rectangle: Rounded Corners 29">
              <a:extLst>
                <a:ext uri="{FF2B5EF4-FFF2-40B4-BE49-F238E27FC236}">
                  <a16:creationId xmlns:a16="http://schemas.microsoft.com/office/drawing/2014/main" id="{EEBAF5D1-481E-9A22-BEC7-A502FE5200B3}"/>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1" name="Rectangle: Rounded Corners 30">
              <a:extLst>
                <a:ext uri="{FF2B5EF4-FFF2-40B4-BE49-F238E27FC236}">
                  <a16:creationId xmlns:a16="http://schemas.microsoft.com/office/drawing/2014/main" id="{5A3422A5-3F51-9CA8-A246-35A17E67DB42}"/>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Rectangle: Rounded Corners 31">
              <a:extLst>
                <a:ext uri="{FF2B5EF4-FFF2-40B4-BE49-F238E27FC236}">
                  <a16:creationId xmlns:a16="http://schemas.microsoft.com/office/drawing/2014/main" id="{33C256D1-418E-C807-E653-C3A457039479}"/>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3" name="Flowchart: Manual Input 32">
              <a:extLst>
                <a:ext uri="{FF2B5EF4-FFF2-40B4-BE49-F238E27FC236}">
                  <a16:creationId xmlns:a16="http://schemas.microsoft.com/office/drawing/2014/main" id="{0B6D60DA-AA61-38D0-577C-43381DA82F0A}"/>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Round Same Side Corner Rectangle 21">
              <a:extLst>
                <a:ext uri="{FF2B5EF4-FFF2-40B4-BE49-F238E27FC236}">
                  <a16:creationId xmlns:a16="http://schemas.microsoft.com/office/drawing/2014/main" id="{A62C56BD-68E4-B949-98DB-1A6BB07F5E78}"/>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Oval 34">
              <a:extLst>
                <a:ext uri="{FF2B5EF4-FFF2-40B4-BE49-F238E27FC236}">
                  <a16:creationId xmlns:a16="http://schemas.microsoft.com/office/drawing/2014/main" id="{5151DAA2-90BF-A1E3-6834-92B0138DD33D}"/>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Rectangle 35">
              <a:extLst>
                <a:ext uri="{FF2B5EF4-FFF2-40B4-BE49-F238E27FC236}">
                  <a16:creationId xmlns:a16="http://schemas.microsoft.com/office/drawing/2014/main" id="{3672F257-085E-8370-4678-587D3A756F6D}"/>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Rectangle 36">
              <a:extLst>
                <a:ext uri="{FF2B5EF4-FFF2-40B4-BE49-F238E27FC236}">
                  <a16:creationId xmlns:a16="http://schemas.microsoft.com/office/drawing/2014/main" id="{E2D36B7A-C76C-6976-5076-66AE8C6055F1}"/>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38" name="Group 37">
            <a:extLst>
              <a:ext uri="{FF2B5EF4-FFF2-40B4-BE49-F238E27FC236}">
                <a16:creationId xmlns:a16="http://schemas.microsoft.com/office/drawing/2014/main" id="{220B9C31-B4AC-1AF8-09E4-A7479432A65C}"/>
              </a:ext>
            </a:extLst>
          </p:cNvPr>
          <p:cNvGrpSpPr/>
          <p:nvPr/>
        </p:nvGrpSpPr>
        <p:grpSpPr>
          <a:xfrm>
            <a:off x="3302000" y="639165"/>
            <a:ext cx="582444" cy="721847"/>
            <a:chOff x="3302000" y="3820045"/>
            <a:chExt cx="582444" cy="721847"/>
          </a:xfrm>
        </p:grpSpPr>
        <p:grpSp>
          <p:nvGrpSpPr>
            <p:cNvPr id="39" name="Group 38">
              <a:extLst>
                <a:ext uri="{FF2B5EF4-FFF2-40B4-BE49-F238E27FC236}">
                  <a16:creationId xmlns:a16="http://schemas.microsoft.com/office/drawing/2014/main" id="{D9E00512-495B-50A1-BDDF-DD5D08CA014E}"/>
                </a:ext>
              </a:extLst>
            </p:cNvPr>
            <p:cNvGrpSpPr/>
            <p:nvPr/>
          </p:nvGrpSpPr>
          <p:grpSpPr>
            <a:xfrm>
              <a:off x="3738131" y="4049988"/>
              <a:ext cx="146313" cy="325236"/>
              <a:chOff x="1638375" y="3971467"/>
              <a:chExt cx="146313" cy="325236"/>
            </a:xfrm>
          </p:grpSpPr>
          <p:sp>
            <p:nvSpPr>
              <p:cNvPr id="41" name="Round Same Side Corner Rectangle 21">
                <a:extLst>
                  <a:ext uri="{FF2B5EF4-FFF2-40B4-BE49-F238E27FC236}">
                    <a16:creationId xmlns:a16="http://schemas.microsoft.com/office/drawing/2014/main" id="{8AAAD7FF-2087-127C-F4C5-974FDE00B742}"/>
                  </a:ext>
                </a:extLst>
              </p:cNvPr>
              <p:cNvSpPr/>
              <p:nvPr/>
            </p:nvSpPr>
            <p:spPr>
              <a:xfrm>
                <a:off x="1639448" y="4142910"/>
                <a:ext cx="144669" cy="153793"/>
              </a:xfrm>
              <a:prstGeom prst="round2SameRect">
                <a:avLst>
                  <a:gd name="adj1" fmla="val 50000"/>
                  <a:gd name="adj2" fmla="val 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Oval 41">
                <a:extLst>
                  <a:ext uri="{FF2B5EF4-FFF2-40B4-BE49-F238E27FC236}">
                    <a16:creationId xmlns:a16="http://schemas.microsoft.com/office/drawing/2014/main" id="{8400BB19-AC03-0A20-84CD-9F534B98DC52}"/>
                  </a:ext>
                </a:extLst>
              </p:cNvPr>
              <p:cNvSpPr/>
              <p:nvPr/>
            </p:nvSpPr>
            <p:spPr>
              <a:xfrm>
                <a:off x="1638375" y="3971467"/>
                <a:ext cx="146313" cy="146313"/>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0" name="Freeform: Shape 39">
              <a:extLst>
                <a:ext uri="{FF2B5EF4-FFF2-40B4-BE49-F238E27FC236}">
                  <a16:creationId xmlns:a16="http://schemas.microsoft.com/office/drawing/2014/main" id="{883E9A1B-3E79-855A-544B-D58EFE3E56B8}"/>
                </a:ext>
              </a:extLst>
            </p:cNvPr>
            <p:cNvSpPr/>
            <p:nvPr/>
          </p:nvSpPr>
          <p:spPr>
            <a:xfrm>
              <a:off x="3302000" y="3820045"/>
              <a:ext cx="348089" cy="721847"/>
            </a:xfrm>
            <a:custGeom>
              <a:avLst/>
              <a:gdLst>
                <a:gd name="connsiteX0" fmla="*/ 264160 w 985520"/>
                <a:gd name="connsiteY0" fmla="*/ 0 h 1778000"/>
                <a:gd name="connsiteX1" fmla="*/ 873760 w 985520"/>
                <a:gd name="connsiteY1" fmla="*/ 0 h 1778000"/>
                <a:gd name="connsiteX2" fmla="*/ 528320 w 985520"/>
                <a:gd name="connsiteY2" fmla="*/ 701040 h 1778000"/>
                <a:gd name="connsiteX3" fmla="*/ 985520 w 985520"/>
                <a:gd name="connsiteY3" fmla="*/ 701040 h 1778000"/>
                <a:gd name="connsiteX4" fmla="*/ 406400 w 985520"/>
                <a:gd name="connsiteY4" fmla="*/ 1778000 h 1778000"/>
                <a:gd name="connsiteX5" fmla="*/ 426720 w 985520"/>
                <a:gd name="connsiteY5" fmla="*/ 1005840 h 1778000"/>
                <a:gd name="connsiteX6" fmla="*/ 0 w 985520"/>
                <a:gd name="connsiteY6" fmla="*/ 1005840 h 1778000"/>
                <a:gd name="connsiteX7" fmla="*/ 264160 w 985520"/>
                <a:gd name="connsiteY7" fmla="*/ 0 h 177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85520" h="1778000">
                  <a:moveTo>
                    <a:pt x="264160" y="0"/>
                  </a:moveTo>
                  <a:lnTo>
                    <a:pt x="873760" y="0"/>
                  </a:lnTo>
                  <a:lnTo>
                    <a:pt x="528320" y="701040"/>
                  </a:lnTo>
                  <a:lnTo>
                    <a:pt x="985520" y="701040"/>
                  </a:lnTo>
                  <a:lnTo>
                    <a:pt x="406400" y="1778000"/>
                  </a:lnTo>
                  <a:lnTo>
                    <a:pt x="426720" y="1005840"/>
                  </a:lnTo>
                  <a:lnTo>
                    <a:pt x="0" y="1005840"/>
                  </a:lnTo>
                  <a:lnTo>
                    <a:pt x="26416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Tree>
    <p:extLst>
      <p:ext uri="{BB962C8B-B14F-4D97-AF65-F5344CB8AC3E}">
        <p14:creationId xmlns:p14="http://schemas.microsoft.com/office/powerpoint/2010/main" val="38633117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11113"/>
            <a:ext cx="4637303" cy="2265965"/>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 type de protection de remplacement fourni doit être fondé sur une évaluation individuelle et sur l'intérêt supérieur de l'enfant.</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La prise en charge familiale et communautaire au sein de la communauté de l'enfant est la première option.</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La prise en charge alternative doit tenir compte du contexte et de la culture ; une gamme d'options de prise en charge doit être disponible pour répondre aux divers besoins des enfants.</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Un suivi régulier, et la capacité de répondre aux préoccupations, sont essentiels pour les enfants dans tous les types de protection de remplacement.</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06252"/>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336418"/>
            <a:ext cx="5254042" cy="4578982"/>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813150"/>
            <a:ext cx="4637302" cy="276999"/>
          </a:xfrm>
          <a:prstGeom prst="rect">
            <a:avLst/>
          </a:prstGeom>
          <a:noFill/>
        </p:spPr>
        <p:txBody>
          <a:bodyPr wrap="square" rtlCol="0">
            <a:spAutoFit/>
          </a:bodyPr>
          <a:lstStyle/>
          <a:p>
            <a:r>
              <a:rPr lang="en-CA" sz="1200" b="1" spc="300" dirty="0">
                <a:solidFill>
                  <a:schemeClr val="tx1"/>
                </a:solidFill>
              </a:rPr>
              <a:t>NOTES DE LA SESSION</a:t>
            </a:r>
          </a:p>
        </p:txBody>
      </p:sp>
      <p:sp>
        <p:nvSpPr>
          <p:cNvPr id="3" name="Google Shape;256;p19">
            <a:extLst>
              <a:ext uri="{FF2B5EF4-FFF2-40B4-BE49-F238E27FC236}">
                <a16:creationId xmlns:a16="http://schemas.microsoft.com/office/drawing/2014/main" id="{0605DD45-06D5-ABFA-EB2D-33AD39B0169F}"/>
              </a:ext>
            </a:extLst>
          </p:cNvPr>
          <p:cNvSpPr/>
          <p:nvPr/>
        </p:nvSpPr>
        <p:spPr>
          <a:xfrm>
            <a:off x="1072579" y="2455558"/>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E46ECAD5-92F5-371E-6B91-1CDD8A01645C}"/>
              </a:ext>
            </a:extLst>
          </p:cNvPr>
          <p:cNvSpPr/>
          <p:nvPr/>
        </p:nvSpPr>
        <p:spPr>
          <a:xfrm>
            <a:off x="1072579" y="3045541"/>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3B7B832D-8B02-9E65-CEF9-7A4E9FBA878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D18B91B6-7C80-E89B-6BEC-7BC25D832EE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51952C72-6115-64B9-624C-FC60257DE7F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F7BCE22D-26DD-2F71-7B0E-27A9AD00FD7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1EC1948A-441F-D826-BF2C-9623C1AE87A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614E8275-0543-0544-19D9-4C6EFEEAC8C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6561BB5-6FE0-7E04-178C-920310191E4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39CD1D51-4AB4-2D32-B66F-9378A4C6B3E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65872FAD-232B-ED91-B419-E6755CA7307B}"/>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899E7D8-4287-6234-171B-D527156A62B9}"/>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98C4841-F6EA-739B-9AEE-02D7EE8E71D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A61DFCE9-F71D-2882-7526-0A3C15A887D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C42E5AD5-1910-237B-98F7-99A91C619E0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428589C3-4A06-5859-7165-49DFC3B6422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AC39533F-0006-5040-FB5D-FB0E2D7667F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FA23B79E-981A-C906-A11B-62A224E1AD8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FE8D0E2D-990D-BCEF-1F01-FEE1E0C3C72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3C83A28F-D1EB-957D-4FE2-F720EF1B56B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873363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375F835B-A659-F76E-E502-FA3B2B611958}"/>
              </a:ext>
            </a:extLst>
          </p:cNvPr>
          <p:cNvSpPr txBox="1"/>
          <p:nvPr/>
        </p:nvSpPr>
        <p:spPr>
          <a:xfrm>
            <a:off x="996287" y="1238738"/>
            <a:ext cx="4665478" cy="276999"/>
          </a:xfrm>
          <a:prstGeom prst="rect">
            <a:avLst/>
          </a:prstGeom>
          <a:noFill/>
        </p:spPr>
        <p:txBody>
          <a:bodyPr wrap="square" rtlCol="0">
            <a:spAutoFit/>
          </a:bodyPr>
          <a:lstStyle/>
          <a:p>
            <a:r>
              <a:rPr lang="en-CA" sz="1200" b="1" spc="300" dirty="0">
                <a:solidFill>
                  <a:schemeClr val="tx1"/>
                </a:solidFill>
              </a:rPr>
              <a:t>OBJECTIF DU MODULE</a:t>
            </a:r>
          </a:p>
        </p:txBody>
      </p:sp>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070620"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OUVERTURE DU MODULE</a:t>
            </a:r>
          </a:p>
        </p:txBody>
      </p:sp>
      <p:sp>
        <p:nvSpPr>
          <p:cNvPr id="18" name="TextBox 17">
            <a:extLst>
              <a:ext uri="{FF2B5EF4-FFF2-40B4-BE49-F238E27FC236}">
                <a16:creationId xmlns:a16="http://schemas.microsoft.com/office/drawing/2014/main" id="{C6DEA057-25C3-363A-3303-F5D1B0E5296D}"/>
              </a:ext>
            </a:extLst>
          </p:cNvPr>
          <p:cNvSpPr txBox="1"/>
          <p:nvPr/>
        </p:nvSpPr>
        <p:spPr>
          <a:xfrm>
            <a:off x="996287" y="1599327"/>
            <a:ext cx="52540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Fournir aux participants les connaissances approfondies et les compétences requises pour soutenir les enfants non accompagnés accompagnés par le biais de la gestion de cas, de la prise en charge alternative et/ou de la recherche des familles. </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2380020"/>
            <a:ext cx="525404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675087" y="2864794"/>
            <a:ext cx="45752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Décrire les considérations spécifiques pour les ENAS tout au long du cycle de gestion des cas. </a:t>
            </a:r>
          </a:p>
        </p:txBody>
      </p:sp>
      <p:sp>
        <p:nvSpPr>
          <p:cNvPr id="3" name="TextBox 2">
            <a:extLst>
              <a:ext uri="{FF2B5EF4-FFF2-40B4-BE49-F238E27FC236}">
                <a16:creationId xmlns:a16="http://schemas.microsoft.com/office/drawing/2014/main" id="{A0F55873-C223-01AF-7EF6-42E0DF46C035}"/>
              </a:ext>
            </a:extLst>
          </p:cNvPr>
          <p:cNvSpPr txBox="1"/>
          <p:nvPr/>
        </p:nvSpPr>
        <p:spPr>
          <a:xfrm>
            <a:off x="1675087" y="3637597"/>
            <a:ext cx="45752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Expliquez pourquoi des soins alternatifs peuvent être nécessaires lors de crises humanitaires et quelles sont les options de soins les plus appropriées.</a:t>
            </a:r>
          </a:p>
        </p:txBody>
      </p:sp>
      <p:sp>
        <p:nvSpPr>
          <p:cNvPr id="4" name="TextBox 3">
            <a:extLst>
              <a:ext uri="{FF2B5EF4-FFF2-40B4-BE49-F238E27FC236}">
                <a16:creationId xmlns:a16="http://schemas.microsoft.com/office/drawing/2014/main" id="{26493B30-1C91-2F6A-DC88-C26C58DE2D75}"/>
              </a:ext>
            </a:extLst>
          </p:cNvPr>
          <p:cNvSpPr txBox="1"/>
          <p:nvPr/>
        </p:nvSpPr>
        <p:spPr>
          <a:xfrm>
            <a:off x="1675087" y="4387175"/>
            <a:ext cx="4575242"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Décrire les étapes de la recherche d'une famille ainsi que les actions clés et les meilleures pratiques à chaque étape. </a:t>
            </a:r>
          </a:p>
        </p:txBody>
      </p:sp>
      <p:grpSp>
        <p:nvGrpSpPr>
          <p:cNvPr id="12" name="Google Shape;149;p12">
            <a:extLst>
              <a:ext uri="{FF2B5EF4-FFF2-40B4-BE49-F238E27FC236}">
                <a16:creationId xmlns:a16="http://schemas.microsoft.com/office/drawing/2014/main" id="{876E270B-85D9-1D09-8D81-FA5874228B11}"/>
              </a:ext>
            </a:extLst>
          </p:cNvPr>
          <p:cNvGrpSpPr/>
          <p:nvPr/>
        </p:nvGrpSpPr>
        <p:grpSpPr>
          <a:xfrm>
            <a:off x="1020268" y="2882972"/>
            <a:ext cx="559955" cy="387333"/>
            <a:chOff x="6878053" y="1156317"/>
            <a:chExt cx="1431178" cy="1039513"/>
          </a:xfrm>
          <a:solidFill>
            <a:schemeClr val="accent2">
              <a:lumMod val="75000"/>
            </a:schemeClr>
          </a:solidFill>
        </p:grpSpPr>
        <p:grpSp>
          <p:nvGrpSpPr>
            <p:cNvPr id="13" name="Google Shape;150;p12">
              <a:extLst>
                <a:ext uri="{FF2B5EF4-FFF2-40B4-BE49-F238E27FC236}">
                  <a16:creationId xmlns:a16="http://schemas.microsoft.com/office/drawing/2014/main" id="{5312FFAF-FB39-C573-FD4A-241C32B85E10}"/>
                </a:ext>
              </a:extLst>
            </p:cNvPr>
            <p:cNvGrpSpPr/>
            <p:nvPr/>
          </p:nvGrpSpPr>
          <p:grpSpPr>
            <a:xfrm>
              <a:off x="7672978" y="1156317"/>
              <a:ext cx="412941" cy="436880"/>
              <a:chOff x="243840" y="1676400"/>
              <a:chExt cx="701040" cy="741680"/>
            </a:xfrm>
            <a:grpFill/>
          </p:grpSpPr>
          <p:sp>
            <p:nvSpPr>
              <p:cNvPr id="16" name="Google Shape;151;p12">
                <a:extLst>
                  <a:ext uri="{FF2B5EF4-FFF2-40B4-BE49-F238E27FC236}">
                    <a16:creationId xmlns:a16="http://schemas.microsoft.com/office/drawing/2014/main" id="{2304F31F-2E4E-0FEB-DA8E-1D6872B73F91}"/>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20" name="Google Shape;152;p12">
                <a:extLst>
                  <a:ext uri="{FF2B5EF4-FFF2-40B4-BE49-F238E27FC236}">
                    <a16:creationId xmlns:a16="http://schemas.microsoft.com/office/drawing/2014/main" id="{04402056-23C3-4867-D45A-B1465742E3AE}"/>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sp>
          <p:nvSpPr>
            <p:cNvPr id="14" name="Google Shape;153;p12">
              <a:extLst>
                <a:ext uri="{FF2B5EF4-FFF2-40B4-BE49-F238E27FC236}">
                  <a16:creationId xmlns:a16="http://schemas.microsoft.com/office/drawing/2014/main" id="{9BE77EA4-42E2-48DA-0E6B-88C1C5F58F99}"/>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5" name="Google Shape;154;p12">
              <a:extLst>
                <a:ext uri="{FF2B5EF4-FFF2-40B4-BE49-F238E27FC236}">
                  <a16:creationId xmlns:a16="http://schemas.microsoft.com/office/drawing/2014/main" id="{E3ADD346-678E-AF4E-190C-C800FD5D3F3F}"/>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grpSp>
        <p:nvGrpSpPr>
          <p:cNvPr id="21" name="Google Shape;149;p12">
            <a:extLst>
              <a:ext uri="{FF2B5EF4-FFF2-40B4-BE49-F238E27FC236}">
                <a16:creationId xmlns:a16="http://schemas.microsoft.com/office/drawing/2014/main" id="{1F14098E-9A4C-CD4B-A50A-10B2CED7814D}"/>
              </a:ext>
            </a:extLst>
          </p:cNvPr>
          <p:cNvGrpSpPr/>
          <p:nvPr/>
        </p:nvGrpSpPr>
        <p:grpSpPr>
          <a:xfrm>
            <a:off x="1020268" y="3637597"/>
            <a:ext cx="559955" cy="387333"/>
            <a:chOff x="6878053" y="1156317"/>
            <a:chExt cx="1431178" cy="1039513"/>
          </a:xfrm>
          <a:solidFill>
            <a:schemeClr val="accent2">
              <a:lumMod val="75000"/>
            </a:schemeClr>
          </a:solidFill>
        </p:grpSpPr>
        <p:grpSp>
          <p:nvGrpSpPr>
            <p:cNvPr id="22" name="Google Shape;150;p12">
              <a:extLst>
                <a:ext uri="{FF2B5EF4-FFF2-40B4-BE49-F238E27FC236}">
                  <a16:creationId xmlns:a16="http://schemas.microsoft.com/office/drawing/2014/main" id="{7AB1E578-2F26-D2E9-B89B-DB62D2E6703A}"/>
                </a:ext>
              </a:extLst>
            </p:cNvPr>
            <p:cNvGrpSpPr/>
            <p:nvPr/>
          </p:nvGrpSpPr>
          <p:grpSpPr>
            <a:xfrm>
              <a:off x="7672978" y="1156317"/>
              <a:ext cx="412941" cy="436880"/>
              <a:chOff x="243840" y="1676400"/>
              <a:chExt cx="701040" cy="741680"/>
            </a:xfrm>
            <a:grpFill/>
          </p:grpSpPr>
          <p:sp>
            <p:nvSpPr>
              <p:cNvPr id="25" name="Google Shape;151;p12">
                <a:extLst>
                  <a:ext uri="{FF2B5EF4-FFF2-40B4-BE49-F238E27FC236}">
                    <a16:creationId xmlns:a16="http://schemas.microsoft.com/office/drawing/2014/main" id="{CABA4911-6B66-78F6-E998-61050D20BBCA}"/>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26" name="Google Shape;152;p12">
                <a:extLst>
                  <a:ext uri="{FF2B5EF4-FFF2-40B4-BE49-F238E27FC236}">
                    <a16:creationId xmlns:a16="http://schemas.microsoft.com/office/drawing/2014/main" id="{CCA0A2D7-303A-ADCC-0FB3-4022C56686D6}"/>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sp>
          <p:nvSpPr>
            <p:cNvPr id="23" name="Google Shape;153;p12">
              <a:extLst>
                <a:ext uri="{FF2B5EF4-FFF2-40B4-BE49-F238E27FC236}">
                  <a16:creationId xmlns:a16="http://schemas.microsoft.com/office/drawing/2014/main" id="{CFB4201C-8B1A-5EE8-FD03-CEF3CF6BE40C}"/>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24" name="Google Shape;154;p12">
              <a:extLst>
                <a:ext uri="{FF2B5EF4-FFF2-40B4-BE49-F238E27FC236}">
                  <a16:creationId xmlns:a16="http://schemas.microsoft.com/office/drawing/2014/main" id="{2D0E36DC-1F74-0B3A-603F-8AD97EF58B59}"/>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grpSp>
        <p:nvGrpSpPr>
          <p:cNvPr id="27" name="Google Shape;149;p12">
            <a:extLst>
              <a:ext uri="{FF2B5EF4-FFF2-40B4-BE49-F238E27FC236}">
                <a16:creationId xmlns:a16="http://schemas.microsoft.com/office/drawing/2014/main" id="{AC34CDB6-470D-6FFD-EE29-63C7892D5377}"/>
              </a:ext>
            </a:extLst>
          </p:cNvPr>
          <p:cNvGrpSpPr/>
          <p:nvPr/>
        </p:nvGrpSpPr>
        <p:grpSpPr>
          <a:xfrm>
            <a:off x="1020268" y="4428799"/>
            <a:ext cx="559955" cy="387333"/>
            <a:chOff x="6878053" y="1156317"/>
            <a:chExt cx="1431178" cy="1039513"/>
          </a:xfrm>
          <a:solidFill>
            <a:schemeClr val="accent2">
              <a:lumMod val="75000"/>
            </a:schemeClr>
          </a:solidFill>
        </p:grpSpPr>
        <p:grpSp>
          <p:nvGrpSpPr>
            <p:cNvPr id="28" name="Google Shape;150;p12">
              <a:extLst>
                <a:ext uri="{FF2B5EF4-FFF2-40B4-BE49-F238E27FC236}">
                  <a16:creationId xmlns:a16="http://schemas.microsoft.com/office/drawing/2014/main" id="{D9400002-A72D-2CBD-6D97-64BA817B7DA4}"/>
                </a:ext>
              </a:extLst>
            </p:cNvPr>
            <p:cNvGrpSpPr/>
            <p:nvPr/>
          </p:nvGrpSpPr>
          <p:grpSpPr>
            <a:xfrm>
              <a:off x="7672978" y="1156317"/>
              <a:ext cx="412941" cy="436880"/>
              <a:chOff x="243840" y="1676400"/>
              <a:chExt cx="701040" cy="741680"/>
            </a:xfrm>
            <a:grpFill/>
          </p:grpSpPr>
          <p:sp>
            <p:nvSpPr>
              <p:cNvPr id="31" name="Google Shape;151;p12">
                <a:extLst>
                  <a:ext uri="{FF2B5EF4-FFF2-40B4-BE49-F238E27FC236}">
                    <a16:creationId xmlns:a16="http://schemas.microsoft.com/office/drawing/2014/main" id="{2712E1EC-63DC-C4C4-9DB1-F8677F1FAABC}"/>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32" name="Google Shape;152;p12">
                <a:extLst>
                  <a:ext uri="{FF2B5EF4-FFF2-40B4-BE49-F238E27FC236}">
                    <a16:creationId xmlns:a16="http://schemas.microsoft.com/office/drawing/2014/main" id="{CAF2609A-5688-8065-BE45-A6B5A78E4E10}"/>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sp>
          <p:nvSpPr>
            <p:cNvPr id="29" name="Google Shape;153;p12">
              <a:extLst>
                <a:ext uri="{FF2B5EF4-FFF2-40B4-BE49-F238E27FC236}">
                  <a16:creationId xmlns:a16="http://schemas.microsoft.com/office/drawing/2014/main" id="{9B79947F-CA0C-CC57-2A13-0006ABC4CB07}"/>
                </a:ext>
              </a:extLst>
            </p:cNvPr>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30" name="Google Shape;154;p12">
              <a:extLst>
                <a:ext uri="{FF2B5EF4-FFF2-40B4-BE49-F238E27FC236}">
                  <a16:creationId xmlns:a16="http://schemas.microsoft.com/office/drawing/2014/main" id="{6D97DBA0-4AB6-74F9-7F60-F70D6C7800FE}"/>
                </a:ext>
              </a:extLst>
            </p:cNvPr>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grpSp>
      <p:sp>
        <p:nvSpPr>
          <p:cNvPr id="5" name="Hexagon 4">
            <a:extLst>
              <a:ext uri="{FF2B5EF4-FFF2-40B4-BE49-F238E27FC236}">
                <a16:creationId xmlns:a16="http://schemas.microsoft.com/office/drawing/2014/main" id="{B1F4CFCC-E804-627C-7A10-A468AD2FEF8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49BF2F4-9A37-ACE9-048C-3019782A5CB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CFA955E9-DC95-4D00-1AF7-4BEC793D1072}"/>
              </a:ext>
            </a:extLst>
          </p:cNvPr>
          <p:cNvSpPr/>
          <p:nvPr/>
        </p:nvSpPr>
        <p:spPr>
          <a:xfrm rot="1782986">
            <a:off x="286724" y="122680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F6B196A-BF2C-1AA9-EAC4-EA471DFA6F1F}"/>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E5A1C4D5-5AAB-92AC-73A9-DF97CA5F7519}"/>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4D4F581-2C34-9899-90E4-C137C059CB01}"/>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FBC87DCF-2455-E9E9-F7CD-F91580706F0D}"/>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7D9908EB-DD62-975F-B431-71ED2FE4F2A1}"/>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DCC5908E-AC50-502F-8241-2B16E59DB24E}"/>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7849BDFD-9DF9-523E-3BE1-AE1C60BC029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D5B6F2F4-59AC-8407-9557-70B60FEA178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Hexagon 43">
            <a:extLst>
              <a:ext uri="{FF2B5EF4-FFF2-40B4-BE49-F238E27FC236}">
                <a16:creationId xmlns:a16="http://schemas.microsoft.com/office/drawing/2014/main" id="{E9D22D64-83C7-8F10-4AC2-F81E2562317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Hexagon 44">
            <a:extLst>
              <a:ext uri="{FF2B5EF4-FFF2-40B4-BE49-F238E27FC236}">
                <a16:creationId xmlns:a16="http://schemas.microsoft.com/office/drawing/2014/main" id="{83436B01-539D-2466-01A5-85B0290C531A}"/>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Hexagon 46">
            <a:extLst>
              <a:ext uri="{FF2B5EF4-FFF2-40B4-BE49-F238E27FC236}">
                <a16:creationId xmlns:a16="http://schemas.microsoft.com/office/drawing/2014/main" id="{D6D5B2B1-65BD-DB87-3DC1-1E38120505A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Hexagon 48">
            <a:extLst>
              <a:ext uri="{FF2B5EF4-FFF2-40B4-BE49-F238E27FC236}">
                <a16:creationId xmlns:a16="http://schemas.microsoft.com/office/drawing/2014/main" id="{A7C5D079-D469-C132-A2F4-13890C95A54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Hexagon 50">
            <a:extLst>
              <a:ext uri="{FF2B5EF4-FFF2-40B4-BE49-F238E27FC236}">
                <a16:creationId xmlns:a16="http://schemas.microsoft.com/office/drawing/2014/main" id="{5740B304-D51F-431D-B5CD-5C5B15820E7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Hexagon 51">
            <a:extLst>
              <a:ext uri="{FF2B5EF4-FFF2-40B4-BE49-F238E27FC236}">
                <a16:creationId xmlns:a16="http://schemas.microsoft.com/office/drawing/2014/main" id="{22ED0717-3ACF-48AD-D1AD-33BAEFE0172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Hexagon 52">
            <a:extLst>
              <a:ext uri="{FF2B5EF4-FFF2-40B4-BE49-F238E27FC236}">
                <a16:creationId xmlns:a16="http://schemas.microsoft.com/office/drawing/2014/main" id="{A1822CA9-156B-669A-277D-14BFF03E424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2386537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4.3 : ÉTABLIR DES SOINS COMMUNAUTAIRES</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938719"/>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Décrire les procédures et les mesures nécessaires pour établir et soutenir les options de soins communautaires lorsqu'elles ne sont pas en place.</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Décrire les éléments du plan d'intervention requis pour soutenir les placements en soins communautaires. </a:t>
            </a:r>
          </a:p>
        </p:txBody>
      </p:sp>
      <p:grpSp>
        <p:nvGrpSpPr>
          <p:cNvPr id="4" name="Google Shape;194;p14">
            <a:extLst>
              <a:ext uri="{FF2B5EF4-FFF2-40B4-BE49-F238E27FC236}">
                <a16:creationId xmlns:a16="http://schemas.microsoft.com/office/drawing/2014/main" id="{E2FD9632-486F-C824-C257-371DD695A965}"/>
              </a:ext>
            </a:extLst>
          </p:cNvPr>
          <p:cNvGrpSpPr/>
          <p:nvPr/>
        </p:nvGrpSpPr>
        <p:grpSpPr>
          <a:xfrm>
            <a:off x="1153785" y="2207558"/>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E9EB07AE-F007-AFD0-19EE-1CFB63323E27}"/>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C081A621-AC63-F4DF-1238-9E55A7C5F32B}"/>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grpSp>
        <p:nvGrpSpPr>
          <p:cNvPr id="7" name="Google Shape;194;p14">
            <a:extLst>
              <a:ext uri="{FF2B5EF4-FFF2-40B4-BE49-F238E27FC236}">
                <a16:creationId xmlns:a16="http://schemas.microsoft.com/office/drawing/2014/main" id="{F2F8BA38-5C39-C82A-3F66-574594260EB6}"/>
              </a:ext>
            </a:extLst>
          </p:cNvPr>
          <p:cNvGrpSpPr/>
          <p:nvPr/>
        </p:nvGrpSpPr>
        <p:grpSpPr>
          <a:xfrm>
            <a:off x="1153785" y="2725479"/>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3E39CFAA-C1AF-32D9-7A5F-C0F4937D63A8}"/>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9A2A3707-D54C-CAF0-8C59-8332151D83CC}"/>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10" name="Hexagon 9">
            <a:extLst>
              <a:ext uri="{FF2B5EF4-FFF2-40B4-BE49-F238E27FC236}">
                <a16:creationId xmlns:a16="http://schemas.microsoft.com/office/drawing/2014/main" id="{9CF22E27-B3DA-7546-4909-C6E14EFD0AE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349E724-DE2A-1727-1DD2-CAF74F985D8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D883F656-3392-18A1-57D9-0789345B5B2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B3F9B011-3B8E-555E-9236-21CF988548B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484B406A-B0EA-F97E-7A00-97DC53EC446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62453F05-0BDC-3678-D0C4-55E62DB81B0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3D7F87BE-9C5C-1BC0-7C91-411A7B3C3E4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6E08FCF-DAE1-CB79-E076-BB01946BFF23}"/>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75511D8-EC3D-DB2C-08B3-BCFA1B4ED62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07E0876-5835-9F94-EE8C-BED97EBEA610}"/>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38E78609-9CD6-3BD0-1C24-2843331BB62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F40BEA97-59E4-E557-9620-4AF18B3BC1AF}"/>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379E950B-343B-A309-3677-B11DC8F8855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B94854B9-A2AC-A762-AB30-1AAC7E676F2B}"/>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B515DBA1-4FD9-EB30-F57B-4D832C923EE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028591B7-8AE1-260B-2B0B-EC02059A858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F6A1F1E9-7CF6-E95E-0FB9-7F2EC220521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83AA4567-41DE-6448-827B-313A81C6E88B}"/>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TextBox 55">
            <a:extLst>
              <a:ext uri="{FF2B5EF4-FFF2-40B4-BE49-F238E27FC236}">
                <a16:creationId xmlns:a16="http://schemas.microsoft.com/office/drawing/2014/main" id="{727F7587-A047-92E2-B203-D57E3FC48E36}"/>
              </a:ext>
            </a:extLst>
          </p:cNvPr>
          <p:cNvSpPr txBox="1"/>
          <p:nvPr/>
        </p:nvSpPr>
        <p:spPr>
          <a:xfrm>
            <a:off x="982985" y="3616540"/>
            <a:ext cx="5254041" cy="646331"/>
          </a:xfrm>
          <a:prstGeom prst="rect">
            <a:avLst/>
          </a:prstGeom>
          <a:noFill/>
        </p:spPr>
        <p:txBody>
          <a:bodyPr wrap="square" rtlCol="0">
            <a:spAutoFit/>
          </a:bodyPr>
          <a:lstStyle/>
          <a:p>
            <a:r>
              <a:rPr lang="en-US" sz="1200" b="1" spc="300" dirty="0">
                <a:solidFill>
                  <a:schemeClr val="tx1"/>
                </a:solidFill>
              </a:rPr>
              <a:t>CRITÈRES D'ÉLIGIBILITÉ DE BASE POUR L'ÉVALUATION DES ADULTES SOUHAITANT ACCUEILLIR OU ENCADRER DES ENFANTS (EXEMPLE)</a:t>
            </a:r>
          </a:p>
        </p:txBody>
      </p:sp>
      <p:sp>
        <p:nvSpPr>
          <p:cNvPr id="57" name="Google Shape;258;p19">
            <a:extLst>
              <a:ext uri="{FF2B5EF4-FFF2-40B4-BE49-F238E27FC236}">
                <a16:creationId xmlns:a16="http://schemas.microsoft.com/office/drawing/2014/main" id="{5B69B6A2-BDE9-9ED3-CBCD-ABC5052756C0}"/>
              </a:ext>
            </a:extLst>
          </p:cNvPr>
          <p:cNvSpPr txBox="1"/>
          <p:nvPr/>
        </p:nvSpPr>
        <p:spPr>
          <a:xfrm>
            <a:off x="982985" y="4434590"/>
            <a:ext cx="5725823" cy="4324220"/>
          </a:xfrm>
          <a:prstGeom prst="rect">
            <a:avLst/>
          </a:prstGeom>
          <a:noFill/>
          <a:ln>
            <a:noFill/>
          </a:ln>
        </p:spPr>
        <p:txBody>
          <a:bodyPr spcFirstLastPara="1" wrap="square" lIns="91425" tIns="45700" rIns="91425" bIns="45700" anchor="t" anchorCtr="0">
            <a:spAutoFit/>
          </a:bodyPr>
          <a:lstStyle/>
          <a:p>
            <a:r>
              <a:rPr lang="en-US" sz="1100" dirty="0">
                <a:effectLst/>
                <a:latin typeface="Calibri" panose="020F0502020204030204" pitchFamily="34" charset="0"/>
                <a:ea typeface="Calibri" panose="020F0502020204030204" pitchFamily="34" charset="0"/>
                <a:cs typeface="Times New Roman" panose="02020603050405020304" pitchFamily="18" charset="0"/>
              </a:rPr>
              <a:t>Les critères doivent être élaborés par le groupe interagences travaillant dans le domaine de la protection de remplacement, si possible en collaboration avec la communauté concernée. La liste ci-dessous peut servir de base à l'élaboration de critères d'admissibilité contextualisés. </a:t>
            </a:r>
          </a:p>
          <a:p>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100" dirty="0">
                <a:effectLst/>
                <a:latin typeface="Calibri" panose="020F0502020204030204" pitchFamily="34" charset="0"/>
                <a:ea typeface="Calibri" panose="020F0502020204030204" pitchFamily="34" charset="0"/>
                <a:cs typeface="Times New Roman" panose="02020603050405020304" pitchFamily="18" charset="0"/>
              </a:rPr>
              <a:t>Les critères ne doivent pas être la seule mesure de sélection - il peut être difficile d'identifier un nombre suffisant d'accueillants/mentors qui répondent à tous les critères et d'autres mesures, en particulier l'entretien et les références de caractère sont également très importantes.</a:t>
            </a:r>
          </a:p>
          <a:p>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Dans la mesure du possible, les enfants réfugiés doivent être placés dans des familles d'accueil de leur propre communauté et de leur propre ethnie. Le placement en famille d'accueil des enfants réfugiés au sein de la communauté d'accueil n'est normalement pas conseillé.</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Correspondre à la culture, à la langue et à la religion de l'enfant (cela contribuera à faciliter le placement et à maintenir le sentiment d'identité de l'enfant, mais ce n'est pas forcément le critère essentiel dans tous les cas).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Une bonne santé physique et mentale.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Connaissance des besoins des enfants et de la manière d'y répondre de manière appropriée.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Un désir d'accueillir/proposer des soins par compassion pour les enfants et non pour des raisons de gain personnel.</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Des conditions de vie satisfaisantes par rapport aux normes de la communauté environnante.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La capacité d'offrir aux enfants amour et sécurité.</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Une compréhension des différences entre le placement en famille d'accueil, le placement familial et l'adoption, et une volonté de rendre l'enfant à sa famille d'origine si elle est trouvée.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Capacité économique à subvenir aux besoins d'un autre enfant si une aide matérielle n'est pas prévue dans le cadre de l'arrangement.</a:t>
            </a:r>
          </a:p>
        </p:txBody>
      </p:sp>
    </p:spTree>
    <p:extLst>
      <p:ext uri="{BB962C8B-B14F-4D97-AF65-F5344CB8AC3E}">
        <p14:creationId xmlns:p14="http://schemas.microsoft.com/office/powerpoint/2010/main" val="14703173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Google Shape;258;p19">
            <a:extLst>
              <a:ext uri="{FF2B5EF4-FFF2-40B4-BE49-F238E27FC236}">
                <a16:creationId xmlns:a16="http://schemas.microsoft.com/office/drawing/2014/main" id="{889AA28E-0CF3-DA8D-1AC5-4218B4966AF7}"/>
              </a:ext>
            </a:extLst>
          </p:cNvPr>
          <p:cNvSpPr txBox="1"/>
          <p:nvPr/>
        </p:nvSpPr>
        <p:spPr>
          <a:xfrm>
            <a:off x="982985" y="713169"/>
            <a:ext cx="5254041" cy="5678437"/>
          </a:xfrm>
          <a:prstGeom prst="rect">
            <a:avLst/>
          </a:prstGeom>
          <a:noFill/>
          <a:ln>
            <a:noFill/>
          </a:ln>
        </p:spPr>
        <p:txBody>
          <a:bodyPr spcFirstLastPara="1" wrap="square" lIns="91425" tIns="45700" rIns="91425" bIns="45700" anchor="t" anchorCtr="0">
            <a:spAutoFit/>
          </a:bodyPr>
          <a:lstStyle/>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Statut et sexe culturellement acceptables en tant que dispensateur de soins. Dans certains contextes, il peut être courant que les veuves s'occupent des enfants, alors que dans d'autres contextes, il peut être plus approprié que ce soit des couples mariés qui s'en occupent. Il serait normalement considéré comme inapproprié qu'un homme seul s'occupe d'une jeune fille.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Capacité à fournir des soins adéquats à l'enfant, compte tenu du nombre et de l'âge des enfants dont l'adulte a déjà la charge, et de toute autre responsabilité de l'aidant. Aucune famille comptant plus de trois enfants de moins de cinq ans ne devrait être acceptée. Le ménage ne doit pas compter plus de huit enfants (y compris les enfants nés ou accueillis).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Capacité à accueillir des groupes de frères et sœurs, lorsque l'enfant a également des frères et sœurs qui nécessitent une prise en charge alternative.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Lieu d'habitation stable et sûr, sans projet immédiat de rapatriement ou de réinstallation (lorsque le retour dans une région ou un pays d'origine ou la réinstallation dans un pays tiers est possible, il faut se demander si l'enfant accueilli restera dans la famille qui déménage).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Capacité à fournir aux enfants placés en famille d'accueil les mêmes soins de santé et la même éducation qu'aux autres enfants du foyer.</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Volonté de s'engager à long terme envers l'enfant, lorsque cela peut être nécessaire.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Volonté d'être suivi par les travailleurs sociaux et les autorités locales.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Un écart d'âge approprié entre la personne qui s'occupe de l'enfant et l'enfant.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En ce qui concerne les enfants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en</a:t>
            </a:r>
            <a:r>
              <a:rPr lang="en-US" sz="1100" dirty="0">
                <a:effectLst/>
                <a:latin typeface="Calibri" panose="020F0502020204030204" pitchFamily="34" charset="0"/>
                <a:ea typeface="Calibri" panose="020F0502020204030204" pitchFamily="34" charset="0"/>
                <a:cs typeface="Times New Roman" panose="02020603050405020304" pitchFamily="18" charset="0"/>
              </a:rPr>
              <a:t> situation de handicaps, les aidants/mentors potentiels doivent :</a:t>
            </a:r>
          </a:p>
          <a:p>
            <a:pPr marL="400050" indent="-171450">
              <a:buFont typeface="Arial" panose="020B0604020202020204" pitchFamily="34" charset="0"/>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avoir la patience, la compréhension et la volonté d'apprendre de bonnes techniques de communication et de répondre à l'enfant d'une manière accessible, et, </a:t>
            </a:r>
          </a:p>
          <a:p>
            <a:pPr marL="400050" indent="-171450">
              <a:buFont typeface="Arial" panose="020B0604020202020204" pitchFamily="34" charset="0"/>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ont la capacité de s'attaquer aux obstacles existants (physiques, de communication et altitudinaux) afin de fournir un environnement accessible à un enfant </a:t>
            </a:r>
            <a:r>
              <a:rPr lang="en-US" sz="1100" dirty="0" err="1">
                <a:effectLst/>
                <a:latin typeface="Calibri" panose="020F0502020204030204" pitchFamily="34" charset="0"/>
                <a:ea typeface="Calibri" panose="020F0502020204030204" pitchFamily="34" charset="0"/>
                <a:cs typeface="Times New Roman" panose="02020603050405020304" pitchFamily="18" charset="0"/>
              </a:rPr>
              <a:t>en</a:t>
            </a:r>
            <a:r>
              <a:rPr lang="en-US" sz="1100" dirty="0">
                <a:effectLst/>
                <a:latin typeface="Calibri" panose="020F0502020204030204" pitchFamily="34" charset="0"/>
                <a:ea typeface="Calibri" panose="020F0502020204030204" pitchFamily="34" charset="0"/>
                <a:cs typeface="Times New Roman" panose="02020603050405020304" pitchFamily="18" charset="0"/>
              </a:rPr>
              <a:t> situation de handicap.</a:t>
            </a:r>
          </a:p>
          <a:p>
            <a:endParaRPr lang="en-US" sz="1100" dirty="0">
              <a:latin typeface="Calibri" panose="020F0502020204030204" pitchFamily="34" charset="0"/>
              <a:ea typeface="Calibri" panose="020F0502020204030204" pitchFamily="34" charset="0"/>
              <a:cs typeface="Times New Roman" panose="02020603050405020304" pitchFamily="18" charset="0"/>
            </a:endParaRPr>
          </a:p>
          <a:p>
            <a:r>
              <a:rPr lang="en-US" sz="1100" dirty="0">
                <a:effectLst/>
                <a:latin typeface="Calibri" panose="020F0502020204030204" pitchFamily="34" charset="0"/>
                <a:ea typeface="Calibri" panose="020F0502020204030204" pitchFamily="34" charset="0"/>
                <a:cs typeface="Times New Roman" panose="02020603050405020304" pitchFamily="18" charset="0"/>
              </a:rPr>
              <a:t>Note : Une liste commune est utilisée mais il est important de se rappeler que l'accueil et le mentorat sont des rôles très différents et qu'une attention particulière doit être portée à la sélection des accueillants familiaux.</a:t>
            </a:r>
          </a:p>
        </p:txBody>
      </p:sp>
      <p:sp>
        <p:nvSpPr>
          <p:cNvPr id="3" name="Hexagon 2">
            <a:extLst>
              <a:ext uri="{FF2B5EF4-FFF2-40B4-BE49-F238E27FC236}">
                <a16:creationId xmlns:a16="http://schemas.microsoft.com/office/drawing/2014/main" id="{B22887CA-DB4A-D7BB-010F-BC8C8E512709}"/>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77BB32DA-1429-E4E0-0BD7-0F3F83AB063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69415F0A-799E-03D2-4908-E65175C039D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B8B9B85D-D9AF-F242-4B2C-C810C203A8C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C152A1BF-D2B5-546A-BF93-3B9039141D5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3AEAB3D-DB3D-00C6-E1F1-4F16895DFE6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5FCC9AD5-BECB-36E6-5A46-BDEF3B356AE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24FD0AC-2058-4729-A226-E5830270B034}"/>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D7EDDA1D-1235-9C60-8623-9B37DE6DE6A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E4A5C13-79EA-2F2C-4C20-6080CA377D3C}"/>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8484279A-9D90-038A-A308-53480D5AFC85}"/>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AE2FDDA-3867-DF13-1E25-F5102A9BEBC4}"/>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67D887EC-6BD2-8FA2-F00F-69E9D7CA65C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488C193A-3D42-0089-8CFF-C8567989982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89A8F40C-6BEC-B64C-7E6C-96908CF7A24B}"/>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0B76565-DCB1-AABE-E906-ECE9B3C1782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E35750C9-EAD8-E1C0-80F2-ED40416F6C2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4CE4590-87A9-D884-9523-94C3DB4B62A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6070754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6F9E50-5CBA-92CA-DC37-ECBA82E8439D}"/>
              </a:ext>
            </a:extLst>
          </p:cNvPr>
          <p:cNvSpPr txBox="1"/>
          <p:nvPr/>
        </p:nvSpPr>
        <p:spPr>
          <a:xfrm>
            <a:off x="779646" y="1134781"/>
            <a:ext cx="5841267" cy="8048357"/>
          </a:xfrm>
          <a:prstGeom prst="rect">
            <a:avLst/>
          </a:prstGeom>
          <a:noFill/>
        </p:spPr>
        <p:txBody>
          <a:bodyPr wrap="square">
            <a:spAutoFit/>
          </a:bodyPr>
          <a:lstStyle/>
          <a:p>
            <a:r>
              <a:rPr lang="en-US" sz="1100" dirty="0">
                <a:effectLst/>
                <a:ea typeface="Calibri" panose="020F0502020204030204" pitchFamily="34" charset="0"/>
                <a:cs typeface="Latha" panose="020B0604020202020204" pitchFamily="34" charset="0"/>
              </a:rPr>
              <a:t>Note : Dans les dispositifs de prise en charge informelle et spontanée, qu'il s'agisse de placement familial ou de placement en famille d'accueil, les enfants peuvent être en danger. Bien que ce problème se pose plus souvent lorsque les enfants sont accueillis dans des familles en dehors de leur propre famille ou communauté, tous les dispositifs de prise en charge alternatifs existants doivent être évalués et suivis.</a:t>
            </a:r>
          </a:p>
          <a:p>
            <a:endParaRPr lang="en-US" sz="1100" dirty="0">
              <a:effectLst/>
              <a:ea typeface="Calibri" panose="020F0502020204030204" pitchFamily="34" charset="0"/>
              <a:cs typeface="Latha" panose="020B0604020202020204" pitchFamily="34" charset="0"/>
            </a:endParaRPr>
          </a:p>
          <a:p>
            <a:r>
              <a:rPr lang="en-US" sz="1100" dirty="0">
                <a:effectLst/>
                <a:ea typeface="Calibri" panose="020F0502020204030204" pitchFamily="34" charset="0"/>
                <a:cs typeface="Latha" panose="020B0604020202020204" pitchFamily="34" charset="0"/>
              </a:rPr>
              <a:t>Si nécessaire, un outil d'évaluation et de dépistage doit être développé par le groupe/les acteurs interagences conjointement et en collaboration avec la communauté affectée - adultes, enfants et membres des groupes communautaires. </a:t>
            </a:r>
          </a:p>
          <a:p>
            <a:endParaRPr lang="en-US" sz="1100" dirty="0">
              <a:ea typeface="Calibri" panose="020F0502020204030204" pitchFamily="34" charset="0"/>
              <a:cs typeface="Latha" panose="020B0604020202020204" pitchFamily="34" charset="0"/>
            </a:endParaRPr>
          </a:p>
          <a:p>
            <a:r>
              <a:rPr lang="en-US" sz="1100" dirty="0">
                <a:effectLst/>
                <a:ea typeface="Calibri" panose="020F0502020204030204" pitchFamily="34" charset="0"/>
                <a:cs typeface="Latha" panose="020B0604020202020204" pitchFamily="34" charset="0"/>
              </a:rPr>
              <a:t>La liste ci-dessous peut servir de base à l'élaboration de questions contextualisées. </a:t>
            </a:r>
          </a:p>
          <a:p>
            <a:endParaRPr lang="en-US" sz="1100" dirty="0">
              <a:effectLst/>
              <a:ea typeface="Calibri" panose="020F0502020204030204" pitchFamily="34" charset="0"/>
              <a:cs typeface="Latha" panose="020B0604020202020204" pitchFamily="34" charset="0"/>
            </a:endParaRPr>
          </a:p>
          <a:p>
            <a:r>
              <a:rPr lang="en-US" sz="1100" b="1" dirty="0">
                <a:ea typeface="Calibri" panose="020F0502020204030204" pitchFamily="34" charset="0"/>
                <a:cs typeface="Latha" panose="020B0604020202020204" pitchFamily="34" charset="0"/>
              </a:rPr>
              <a:t>Questions</a:t>
            </a:r>
          </a:p>
          <a:p>
            <a:endParaRPr lang="en-US" sz="1100" b="1" dirty="0">
              <a:effectLst/>
              <a:ea typeface="Calibri" panose="020F0502020204030204" pitchFamily="34" charset="0"/>
              <a:cs typeface="Latha" panose="020B0604020202020204" pitchFamily="34" charset="0"/>
            </a:endParaRPr>
          </a:p>
          <a:p>
            <a:pPr marL="228600" indent="-228600">
              <a:buFont typeface="+mj-lt"/>
              <a:buAutoNum type="arabicPeriod"/>
            </a:pPr>
            <a:r>
              <a:rPr lang="en-US" sz="1100" dirty="0">
                <a:effectLst/>
                <a:ea typeface="Calibri" panose="020F0502020204030204" pitchFamily="34" charset="0"/>
                <a:cs typeface="Latha" panose="020B0604020202020204" pitchFamily="34" charset="0"/>
              </a:rPr>
              <a:t>Quelles sont les raisons qui vous poussent à vouloir vous occuper d'un enfant ?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Quel sera le rôle de l'enfant au sein de la famille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Pendant combien de temps pourriez-vous vous occuper de l'enfant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Avez-vous des projets de déménagement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Dans quelles conditions pourriez-vous cesser de vous occuper de l'enfant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Que pensent les frères et sœurs et les membres de la famille élargie du fait que vous accueillez l'enfant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Comment allez-vous discipliner l'enfant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À quoi peut ressembler une journée typique pour l'enfant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Quel type de travail/travail attendez-vous de l'enfant et de vos enfants, à l'intérieur et à l'extérieur de la maison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Qu'attendez-vous de l'enfant, en échange du fait que vous lui fournissez un foyer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Combien de repas par jour fournissez-vous à votre famille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Que ferez-vous si vos enfants traitent l'enfant de manière injuste ou si l'enfant traite vos enfants de manière injuste ?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L'enfant placé en famille d'accueil mangera-t-il avec le reste de la famille à l'heure des repas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Qui va/va à l'école dans le ménage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Où l'enfant dormira-t-il la nuit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De quelle aide auriez-vous besoin pour vous occuper de l'enfant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Comment allez-vous aider l'enfant à faire face à des événements tels que l'échec des recherches ou la préparation du regroupement familial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Comment réagissez-vous si l'enfant dit que sa famille lui manque et s'il a des inquiétudes concernant l'avenir ?</a:t>
            </a:r>
          </a:p>
          <a:p>
            <a:pPr marL="228600" indent="-228600">
              <a:buFont typeface="+mj-lt"/>
              <a:buAutoNum type="arabicPeriod"/>
            </a:pPr>
            <a:r>
              <a:rPr lang="en-US" sz="1100" dirty="0">
                <a:effectLst/>
                <a:ea typeface="Calibri" panose="020F0502020204030204" pitchFamily="34" charset="0"/>
                <a:cs typeface="Latha" panose="020B0604020202020204" pitchFamily="34" charset="0"/>
              </a:rPr>
              <a:t>Seriez-vous prêt et capable de vous occuper d'un enfant ayant un handicap ou des besoins spécifiques liés à la santé mentale ou physique ? Êtes-vous en mesure d'aider l'enfant à accéder aux services nécessaires à son développement, malgré les obstacles qui existent dans l'environnement des enfants </a:t>
            </a:r>
            <a:r>
              <a:rPr lang="en-US" sz="1100" dirty="0" err="1">
                <a:effectLst/>
                <a:ea typeface="Calibri" panose="020F0502020204030204" pitchFamily="34" charset="0"/>
                <a:cs typeface="Latha" panose="020B0604020202020204" pitchFamily="34" charset="0"/>
              </a:rPr>
              <a:t>en</a:t>
            </a:r>
            <a:r>
              <a:rPr lang="en-US" sz="1100" dirty="0">
                <a:effectLst/>
                <a:ea typeface="Calibri" panose="020F0502020204030204" pitchFamily="34" charset="0"/>
                <a:cs typeface="Latha" panose="020B0604020202020204" pitchFamily="34" charset="0"/>
              </a:rPr>
              <a:t> situation de handicaps ?</a:t>
            </a:r>
          </a:p>
          <a:p>
            <a:pPr marL="228600" indent="-228600">
              <a:buFont typeface="+mj-lt"/>
              <a:buAutoNum type="arabicPeriod" startAt="20"/>
            </a:pPr>
            <a:r>
              <a:rPr lang="en-US" sz="1100" dirty="0">
                <a:effectLst/>
                <a:ea typeface="Calibri" panose="020F0502020204030204" pitchFamily="34" charset="0"/>
                <a:cs typeface="Latha" panose="020B0604020202020204" pitchFamily="34" charset="0"/>
              </a:rPr>
              <a:t>Si vous êtes prêt à accueillir un enfant </a:t>
            </a:r>
            <a:r>
              <a:rPr lang="en-US" sz="1100" dirty="0" err="1">
                <a:effectLst/>
                <a:ea typeface="Calibri" panose="020F0502020204030204" pitchFamily="34" charset="0"/>
                <a:cs typeface="Latha" panose="020B0604020202020204" pitchFamily="34" charset="0"/>
              </a:rPr>
              <a:t>en</a:t>
            </a:r>
            <a:r>
              <a:rPr lang="en-US" sz="1100" dirty="0">
                <a:effectLst/>
                <a:ea typeface="Calibri" panose="020F0502020204030204" pitchFamily="34" charset="0"/>
                <a:cs typeface="Latha" panose="020B0604020202020204" pitchFamily="34" charset="0"/>
              </a:rPr>
              <a:t> situation de handicap, avez-vous la patience, la compréhension et la volonté d'apprendre de bonnes techniques de communication et de répondre à l'enfant de manière accessible ?</a:t>
            </a:r>
          </a:p>
          <a:p>
            <a:pPr marL="228600" indent="-228600">
              <a:buFont typeface="+mj-lt"/>
              <a:buAutoNum type="arabicPeriod" startAt="20"/>
            </a:pPr>
            <a:r>
              <a:rPr lang="en-US" sz="1100" dirty="0">
                <a:effectLst/>
                <a:ea typeface="Calibri" panose="020F0502020204030204" pitchFamily="34" charset="0"/>
                <a:cs typeface="Latha" panose="020B0604020202020204" pitchFamily="34" charset="0"/>
              </a:rPr>
              <a:t>Si vous êtes disposé à accueillir un enfant </a:t>
            </a:r>
            <a:r>
              <a:rPr lang="en-US" sz="1100" dirty="0" err="1">
                <a:effectLst/>
                <a:ea typeface="Calibri" panose="020F0502020204030204" pitchFamily="34" charset="0"/>
                <a:cs typeface="Latha" panose="020B0604020202020204" pitchFamily="34" charset="0"/>
              </a:rPr>
              <a:t>en</a:t>
            </a:r>
            <a:r>
              <a:rPr lang="en-US" sz="1100" dirty="0">
                <a:effectLst/>
                <a:ea typeface="Calibri" panose="020F0502020204030204" pitchFamily="34" charset="0"/>
                <a:cs typeface="Latha" panose="020B0604020202020204" pitchFamily="34" charset="0"/>
              </a:rPr>
              <a:t> situation de handicap, avez-vous la capacité de surmonter les obstacles existants (physiques, communicationnels et altitudinaux) pour offrir un environnement accessible à un enfant </a:t>
            </a:r>
            <a:r>
              <a:rPr lang="en-US" sz="1100" dirty="0" err="1">
                <a:effectLst/>
                <a:ea typeface="Calibri" panose="020F0502020204030204" pitchFamily="34" charset="0"/>
                <a:cs typeface="Latha" panose="020B0604020202020204" pitchFamily="34" charset="0"/>
              </a:rPr>
              <a:t>en</a:t>
            </a:r>
            <a:r>
              <a:rPr lang="en-US" sz="1100" dirty="0">
                <a:effectLst/>
                <a:ea typeface="Calibri" panose="020F0502020204030204" pitchFamily="34" charset="0"/>
                <a:cs typeface="Latha" panose="020B0604020202020204" pitchFamily="34" charset="0"/>
              </a:rPr>
              <a:t> situation de handicap ?</a:t>
            </a:r>
          </a:p>
        </p:txBody>
      </p:sp>
      <p:sp>
        <p:nvSpPr>
          <p:cNvPr id="2" name="TextBox 1">
            <a:extLst>
              <a:ext uri="{FF2B5EF4-FFF2-40B4-BE49-F238E27FC236}">
                <a16:creationId xmlns:a16="http://schemas.microsoft.com/office/drawing/2014/main" id="{0A34C3A2-A4AA-82F9-D92A-3BF12F015342}"/>
              </a:ext>
            </a:extLst>
          </p:cNvPr>
          <p:cNvSpPr txBox="1"/>
          <p:nvPr/>
        </p:nvSpPr>
        <p:spPr>
          <a:xfrm>
            <a:off x="982983" y="458616"/>
            <a:ext cx="5403525" cy="646331"/>
          </a:xfrm>
          <a:prstGeom prst="rect">
            <a:avLst/>
          </a:prstGeom>
          <a:noFill/>
        </p:spPr>
        <p:txBody>
          <a:bodyPr wrap="square" rtlCol="0">
            <a:spAutoFit/>
          </a:bodyPr>
          <a:lstStyle/>
          <a:p>
            <a:r>
              <a:rPr lang="en-US" sz="1200" b="1" spc="300" dirty="0">
                <a:solidFill>
                  <a:schemeClr val="tx1"/>
                </a:solidFill>
              </a:rPr>
              <a:t>QUESTIONS D'ÉVALUATION ET DE DÉPISTAGE À POSER AUX AIDANTS NATURELS POTENTIELS OU EXISTANTS (ÉCHANTILLON) </a:t>
            </a:r>
          </a:p>
        </p:txBody>
      </p:sp>
      <p:sp>
        <p:nvSpPr>
          <p:cNvPr id="4" name="Hexagon 3">
            <a:extLst>
              <a:ext uri="{FF2B5EF4-FFF2-40B4-BE49-F238E27FC236}">
                <a16:creationId xmlns:a16="http://schemas.microsoft.com/office/drawing/2014/main" id="{97FF3259-7F5B-70E4-097A-1E60BF5F4AA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80E479A4-F5CC-95BC-F3EE-E6E7A05F3BE4}"/>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A5FA9FBC-E146-D84B-FFD4-B1C705C738E4}"/>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EB562A73-4288-0259-8BB2-1B6624D271D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CD3818D2-1DD9-DB11-14C3-E1875801E04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A0BDC777-C50A-6130-AAEB-B27A25B1EEF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ADDE4E04-FC0D-35C6-3812-B4B8A25DCBE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2B64988-ED43-A46A-6DC8-303FCD85D3D3}"/>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FA86B008-1ECC-4DD7-A6E8-6E567AA10BA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6486AB19-3531-4F96-F16F-74805C1E6CD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16FBFD57-4B76-84DB-B927-FB0B9E86EC19}"/>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CC71EDEA-B8EC-B052-773E-5A3D0E345AB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716F76EA-F2BB-528F-9BDC-AFAA0654441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245742E3-5318-448E-0739-42DC73C583DB}"/>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44D13E26-B9C2-909B-185F-7142A9A62F6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2D405A8-FD16-07A5-0EA2-130B6BA7602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6DD40456-6202-BF83-EFD7-E949364BB72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7778A4F-A50A-3A07-1F07-24A7C1444BC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281823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6F9E50-5CBA-92CA-DC37-ECBA82E8439D}"/>
              </a:ext>
            </a:extLst>
          </p:cNvPr>
          <p:cNvSpPr txBox="1"/>
          <p:nvPr/>
        </p:nvSpPr>
        <p:spPr>
          <a:xfrm>
            <a:off x="982984" y="713169"/>
            <a:ext cx="5403525" cy="5170646"/>
          </a:xfrm>
          <a:prstGeom prst="rect">
            <a:avLst/>
          </a:prstGeom>
          <a:noFill/>
        </p:spPr>
        <p:txBody>
          <a:bodyPr wrap="square">
            <a:spAutoFit/>
          </a:bodyPr>
          <a:lstStyle/>
          <a:p>
            <a:r>
              <a:rPr lang="en-US" sz="1100" b="1" dirty="0">
                <a:ea typeface="Calibri" panose="020F0502020204030204" pitchFamily="34" charset="0"/>
                <a:cs typeface="Latha" panose="020B0604020202020204" pitchFamily="34" charset="0"/>
              </a:rPr>
              <a:t>Visite à domicile</a:t>
            </a:r>
          </a:p>
          <a:p>
            <a:endParaRPr lang="en-US" sz="1100" dirty="0">
              <a:ea typeface="Calibri" panose="020F0502020204030204" pitchFamily="34" charset="0"/>
              <a:cs typeface="Latha" panose="020B0604020202020204" pitchFamily="34" charset="0"/>
            </a:endParaRP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Dans le cadre du processus de sélection, rendez visite à l'improviste à la future famille et essayez de prendre le temps d'observer le comportement des membres de la famille les uns envers les autres et la façon dont les enfants sont traités ;</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Essayez de vous renseigner sur la santé et le bien-être de leurs propres enfants, le cas échéant ;</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Prenez au moins deux références de caractère de la part de voisins et de responsables locaux masculins et féminins, y compris des questions spécifiques sur l'aptitude de cette famille à accueillir des enfants en famille d'accueil ;</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Au cours de l'entretien d'évaluation, vous devrez expliquer les détails de base du programme et vérifier si la famille est prête à accepter les principales conditions (voir ci-dessous). Lors du placement d'un enfant, le responsable de la famille d'accueil et le travailleur social/représentant de l'organisation de placement doivent signer un contrat formel stipulant les conditions discutées précédemment</a:t>
            </a:r>
          </a:p>
          <a:p>
            <a:r>
              <a:rPr lang="en-US" sz="1100" dirty="0">
                <a:effectLst/>
                <a:ea typeface="Calibri" panose="020F0502020204030204" pitchFamily="34" charset="0"/>
                <a:cs typeface="Latha" panose="020B0604020202020204" pitchFamily="34" charset="0"/>
              </a:rPr>
              <a:t> </a:t>
            </a:r>
          </a:p>
          <a:p>
            <a:r>
              <a:rPr lang="en-US" sz="1100" b="1" dirty="0">
                <a:effectLst/>
                <a:ea typeface="Calibri" panose="020F0502020204030204" pitchFamily="34" charset="0"/>
                <a:cs typeface="Latha" panose="020B0604020202020204" pitchFamily="34" charset="0"/>
              </a:rPr>
              <a:t>Les aidants familiaux doivent accepter :</a:t>
            </a:r>
          </a:p>
          <a:p>
            <a:r>
              <a:rPr lang="en-US" sz="1100" dirty="0">
                <a:effectLst/>
                <a:ea typeface="Calibri" panose="020F0502020204030204" pitchFamily="34" charset="0"/>
                <a:cs typeface="Latha" panose="020B0604020202020204" pitchFamily="34" charset="0"/>
              </a:rPr>
              <a:t> </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Renoncer à la garde de l'enfant si la famille de l'enfant, l'enfant ou l'agence le demande (et après évaluation par l'agence de placement).</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Être régulièrement contrôlé par un comité communautaire de protection de l'enfance, une agence locale ou une organisation internationale.</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Autoriser les contacts avec les membres de la famille, y compris les frères et sœurs, pendant que l'enfant est placé.</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Coopérer aux efforts de recherche et de réunification.</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Ne pas partir avec l'enfant ou changer le placement de l'enfant sans en avertir et obtenir l'accord du comité ou de l'agence de suivi.</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S'engager à s'occuper de l'enfant pendant XXX mois ou plus (en fin de compte, la durée du placement dépendra du bien-être de l'enfant dans l'arrangement actuel, de l'efficacité des efforts de recherche, du potentiel de réunification et de la préférence de l'enfant et de la personne qui s'en occupe lorsque la réunification n'est pas encore possible).</a:t>
            </a:r>
          </a:p>
          <a:p>
            <a:endParaRPr lang="en-US" sz="1100" dirty="0">
              <a:effectLst/>
              <a:ea typeface="Calibri" panose="020F0502020204030204" pitchFamily="34" charset="0"/>
              <a:cs typeface="Latha" panose="020B0604020202020204" pitchFamily="34" charset="0"/>
            </a:endParaRPr>
          </a:p>
        </p:txBody>
      </p:sp>
      <p:sp>
        <p:nvSpPr>
          <p:cNvPr id="3" name="Hexagon 2">
            <a:extLst>
              <a:ext uri="{FF2B5EF4-FFF2-40B4-BE49-F238E27FC236}">
                <a16:creationId xmlns:a16="http://schemas.microsoft.com/office/drawing/2014/main" id="{FB776455-4C30-17F2-9349-AFB7CCB0803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9B771722-6932-A8CA-B657-A07632CE55B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F6F3F09-B238-E002-0B1F-3CFC2E124A50}"/>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5D0DCC6D-5CA7-18B1-ED56-EB2849009460}"/>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1A6ED6DC-B4F2-1C75-6C25-A562464209C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EA4B9992-9186-B0F2-F1DC-7DAAD5371BC1}"/>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DC28E35-9BD1-C5AF-B0FB-1E2071207BE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0C150EF6-1FD8-6D80-D433-CB9B97EEFF78}"/>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BBCD7F77-E57E-8ADF-74DE-AF7072DD6FF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ABBCD677-4B8A-93CA-208F-D4FD2CF5CCE0}"/>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B76E98C-CAC8-904E-205C-82C7E91E2FD3}"/>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A9C5A2C-B5E6-89EB-E5BB-D13A29875FD3}"/>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919C112-743A-CCDA-E4DB-C684B21D1C01}"/>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77A5235-4C79-052F-678A-CB7D915DA3A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40034E7-CA76-B85F-8E88-42BCB12541A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5A7C7D7-63A1-7E55-C3BD-AE8F7DB94DA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36B5B24B-EBB9-970E-2023-4813409D6C0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C094C622-CE20-7A13-7B4B-28554F1B9BD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1360698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554152"/>
            <a:ext cx="5254041" cy="461665"/>
          </a:xfrm>
          <a:prstGeom prst="rect">
            <a:avLst/>
          </a:prstGeom>
          <a:noFill/>
        </p:spPr>
        <p:txBody>
          <a:bodyPr wrap="square" rtlCol="0">
            <a:spAutoFit/>
          </a:bodyPr>
          <a:lstStyle/>
          <a:p>
            <a:r>
              <a:rPr lang="en-US" sz="1200" b="1" spc="300" dirty="0">
                <a:solidFill>
                  <a:schemeClr val="tx1"/>
                </a:solidFill>
              </a:rPr>
              <a:t>FORMULAIRE D'APPARIEMENT ENTRE L'ACCUEILLANT FAMILIAL ET LE MENTOR DE LA VIE AUTONOME (EXEMPLE)</a:t>
            </a:r>
          </a:p>
        </p:txBody>
      </p:sp>
      <p:sp>
        <p:nvSpPr>
          <p:cNvPr id="4" name="TextBox 3">
            <a:extLst>
              <a:ext uri="{FF2B5EF4-FFF2-40B4-BE49-F238E27FC236}">
                <a16:creationId xmlns:a16="http://schemas.microsoft.com/office/drawing/2014/main" id="{7ACE40BA-98DB-229F-5EEA-E9FFAB540CD7}"/>
              </a:ext>
            </a:extLst>
          </p:cNvPr>
          <p:cNvSpPr txBox="1"/>
          <p:nvPr/>
        </p:nvSpPr>
        <p:spPr>
          <a:xfrm>
            <a:off x="982985" y="1223269"/>
            <a:ext cx="5254040" cy="261610"/>
          </a:xfrm>
          <a:prstGeom prst="rect">
            <a:avLst/>
          </a:prstGeom>
          <a:noFill/>
        </p:spPr>
        <p:txBody>
          <a:bodyPr wrap="square">
            <a:spAutoFit/>
          </a:bodyPr>
          <a:lstStyle/>
          <a:p>
            <a:r>
              <a:rPr lang="en-US" sz="1100" b="1" dirty="0"/>
              <a:t>Pour les enfants non accompagnés vivant de manière indépendante ou ayant besoin d'une prise en charge familiale.</a:t>
            </a:r>
            <a:endParaRPr lang="en-CA" sz="1100" dirty="0"/>
          </a:p>
        </p:txBody>
      </p:sp>
      <p:graphicFrame>
        <p:nvGraphicFramePr>
          <p:cNvPr id="5" name="Table 4">
            <a:extLst>
              <a:ext uri="{FF2B5EF4-FFF2-40B4-BE49-F238E27FC236}">
                <a16:creationId xmlns:a16="http://schemas.microsoft.com/office/drawing/2014/main" id="{2DBE3F14-2A26-DB57-4EB7-9ABC2CD8D772}"/>
              </a:ext>
            </a:extLst>
          </p:cNvPr>
          <p:cNvGraphicFramePr>
            <a:graphicFrameLocks noGrp="1"/>
          </p:cNvGraphicFramePr>
          <p:nvPr>
            <p:extLst>
              <p:ext uri="{D42A27DB-BD31-4B8C-83A1-F6EECF244321}">
                <p14:modId xmlns:p14="http://schemas.microsoft.com/office/powerpoint/2010/main" val="2324369278"/>
              </p:ext>
            </p:extLst>
          </p:nvPr>
        </p:nvGraphicFramePr>
        <p:xfrm>
          <a:off x="982985" y="1692331"/>
          <a:ext cx="5403526" cy="431673"/>
        </p:xfrm>
        <a:graphic>
          <a:graphicData uri="http://schemas.openxmlformats.org/drawingml/2006/table">
            <a:tbl>
              <a:tblPr firstRow="1" firstCol="1" bandRow="1">
                <a:tableStyleId>{5C22544A-7EE6-4342-B048-85BDC9FD1C3A}</a:tableStyleId>
              </a:tblPr>
              <a:tblGrid>
                <a:gridCol w="2457677">
                  <a:extLst>
                    <a:ext uri="{9D8B030D-6E8A-4147-A177-3AD203B41FA5}">
                      <a16:colId xmlns:a16="http://schemas.microsoft.com/office/drawing/2014/main" val="1665063171"/>
                    </a:ext>
                  </a:extLst>
                </a:gridCol>
                <a:gridCol w="2945849">
                  <a:extLst>
                    <a:ext uri="{9D8B030D-6E8A-4147-A177-3AD203B41FA5}">
                      <a16:colId xmlns:a16="http://schemas.microsoft.com/office/drawing/2014/main" val="1407550413"/>
                    </a:ext>
                  </a:extLst>
                </a:gridCol>
              </a:tblGrid>
              <a:tr h="166252">
                <a:tc>
                  <a:txBody>
                    <a:bodyPr/>
                    <a:lstStyle/>
                    <a:p>
                      <a:pPr>
                        <a:lnSpc>
                          <a:spcPct val="115000"/>
                        </a:lnSpc>
                        <a:spcBef>
                          <a:spcPts val="300"/>
                        </a:spcBef>
                        <a:spcAft>
                          <a:spcPts val="300"/>
                        </a:spcAft>
                      </a:pPr>
                      <a:r>
                        <a:rPr lang="en-GB" sz="1000" dirty="0">
                          <a:solidFill>
                            <a:schemeClr val="tx1"/>
                          </a:solidFill>
                          <a:effectLst/>
                        </a:rPr>
                        <a:t>Numéro de dossier de l'enfant : </a:t>
                      </a:r>
                      <a:endParaRPr lang="en-US" sz="1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tc>
                  <a:txBody>
                    <a:bodyPr/>
                    <a:lstStyle/>
                    <a:p>
                      <a:pPr>
                        <a:lnSpc>
                          <a:spcPct val="115000"/>
                        </a:lnSpc>
                        <a:spcBef>
                          <a:spcPts val="300"/>
                        </a:spcBef>
                        <a:spcAft>
                          <a:spcPts val="300"/>
                        </a:spcAft>
                      </a:pPr>
                      <a:r>
                        <a:rPr lang="en-GB" sz="1000" dirty="0">
                          <a:solidFill>
                            <a:schemeClr val="tx1"/>
                          </a:solidFill>
                          <a:effectLst/>
                        </a:rPr>
                        <a:t>Numéro de dossier de la famille d'accueil/des tuteurs : </a:t>
                      </a:r>
                      <a:endParaRPr lang="en-US" sz="1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595288149"/>
                  </a:ext>
                </a:extLst>
              </a:tr>
            </a:tbl>
          </a:graphicData>
        </a:graphic>
      </p:graphicFrame>
      <p:graphicFrame>
        <p:nvGraphicFramePr>
          <p:cNvPr id="6" name="Table 5">
            <a:extLst>
              <a:ext uri="{FF2B5EF4-FFF2-40B4-BE49-F238E27FC236}">
                <a16:creationId xmlns:a16="http://schemas.microsoft.com/office/drawing/2014/main" id="{D49574F5-9C95-FB32-0F6A-DBB39A1264E6}"/>
              </a:ext>
            </a:extLst>
          </p:cNvPr>
          <p:cNvGraphicFramePr>
            <a:graphicFrameLocks noGrp="1"/>
          </p:cNvGraphicFramePr>
          <p:nvPr>
            <p:extLst>
              <p:ext uri="{D42A27DB-BD31-4B8C-83A1-F6EECF244321}">
                <p14:modId xmlns:p14="http://schemas.microsoft.com/office/powerpoint/2010/main" val="3563706245"/>
              </p:ext>
            </p:extLst>
          </p:nvPr>
        </p:nvGraphicFramePr>
        <p:xfrm>
          <a:off x="982985" y="1941063"/>
          <a:ext cx="5403526" cy="256413"/>
        </p:xfrm>
        <a:graphic>
          <a:graphicData uri="http://schemas.openxmlformats.org/drawingml/2006/table">
            <a:tbl>
              <a:tblPr firstCol="1" bandRow="1">
                <a:tableStyleId>{5C22544A-7EE6-4342-B048-85BDC9FD1C3A}</a:tableStyleId>
              </a:tblPr>
              <a:tblGrid>
                <a:gridCol w="5403526">
                  <a:extLst>
                    <a:ext uri="{9D8B030D-6E8A-4147-A177-3AD203B41FA5}">
                      <a16:colId xmlns:a16="http://schemas.microsoft.com/office/drawing/2014/main" val="1862975512"/>
                    </a:ext>
                  </a:extLst>
                </a:gridCol>
              </a:tblGrid>
              <a:tr h="0">
                <a:tc>
                  <a:txBody>
                    <a:bodyPr/>
                    <a:lstStyle/>
                    <a:p>
                      <a:pPr marL="342900" lvl="0" indent="-342900">
                        <a:lnSpc>
                          <a:spcPct val="115000"/>
                        </a:lnSpc>
                        <a:spcBef>
                          <a:spcPts val="300"/>
                        </a:spcBef>
                        <a:spcAft>
                          <a:spcPts val="300"/>
                        </a:spcAft>
                        <a:buFont typeface="+mj-lt"/>
                        <a:buAutoNum type="arabicPeriod"/>
                      </a:pPr>
                      <a:r>
                        <a:rPr lang="en-GB" sz="1000" dirty="0">
                          <a:solidFill>
                            <a:schemeClr val="bg1"/>
                          </a:solidFill>
                          <a:effectLst/>
                        </a:rPr>
                        <a:t>CONTEXTE</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624609211"/>
                  </a:ext>
                </a:extLst>
              </a:tr>
            </a:tbl>
          </a:graphicData>
        </a:graphic>
      </p:graphicFrame>
      <p:graphicFrame>
        <p:nvGraphicFramePr>
          <p:cNvPr id="7" name="Table 6">
            <a:extLst>
              <a:ext uri="{FF2B5EF4-FFF2-40B4-BE49-F238E27FC236}">
                <a16:creationId xmlns:a16="http://schemas.microsoft.com/office/drawing/2014/main" id="{CDB20C74-3261-6C26-EFE8-2A549FC0593C}"/>
              </a:ext>
            </a:extLst>
          </p:cNvPr>
          <p:cNvGraphicFramePr>
            <a:graphicFrameLocks noGrp="1"/>
          </p:cNvGraphicFramePr>
          <p:nvPr>
            <p:extLst>
              <p:ext uri="{D42A27DB-BD31-4B8C-83A1-F6EECF244321}">
                <p14:modId xmlns:p14="http://schemas.microsoft.com/office/powerpoint/2010/main" val="400194619"/>
              </p:ext>
            </p:extLst>
          </p:nvPr>
        </p:nvGraphicFramePr>
        <p:xfrm>
          <a:off x="982985" y="2197476"/>
          <a:ext cx="5403526" cy="3272268"/>
        </p:xfrm>
        <a:graphic>
          <a:graphicData uri="http://schemas.openxmlformats.org/drawingml/2006/table">
            <a:tbl>
              <a:tblPr firstCol="1" bandRow="1">
                <a:tableStyleId>{5C22544A-7EE6-4342-B048-85BDC9FD1C3A}</a:tableStyleId>
              </a:tblPr>
              <a:tblGrid>
                <a:gridCol w="1704797">
                  <a:extLst>
                    <a:ext uri="{9D8B030D-6E8A-4147-A177-3AD203B41FA5}">
                      <a16:colId xmlns:a16="http://schemas.microsoft.com/office/drawing/2014/main" val="1203998296"/>
                    </a:ext>
                  </a:extLst>
                </a:gridCol>
                <a:gridCol w="3698729">
                  <a:extLst>
                    <a:ext uri="{9D8B030D-6E8A-4147-A177-3AD203B41FA5}">
                      <a16:colId xmlns:a16="http://schemas.microsoft.com/office/drawing/2014/main" val="3025490545"/>
                    </a:ext>
                  </a:extLst>
                </a:gridCol>
              </a:tblGrid>
              <a:tr h="256773">
                <a:tc gridSpan="2">
                  <a:txBody>
                    <a:bodyPr/>
                    <a:lstStyle/>
                    <a:p>
                      <a:pPr marL="0" lvl="1" indent="0">
                        <a:lnSpc>
                          <a:spcPct val="115000"/>
                        </a:lnSpc>
                        <a:spcBef>
                          <a:spcPts val="300"/>
                        </a:spcBef>
                        <a:spcAft>
                          <a:spcPts val="300"/>
                        </a:spcAft>
                        <a:buFont typeface="+mj-lt"/>
                        <a:buNone/>
                      </a:pPr>
                      <a:r>
                        <a:rPr lang="en-GB" sz="1000" dirty="0">
                          <a:solidFill>
                            <a:schemeClr val="tx1"/>
                          </a:solidFill>
                          <a:effectLst/>
                          <a:latin typeface="+mn-lt"/>
                        </a:rPr>
                        <a:t>1.1 Informations sur l'enfant</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extLst>
                  <a:ext uri="{0D108BD9-81ED-4DB2-BD59-A6C34878D82A}">
                    <a16:rowId xmlns:a16="http://schemas.microsoft.com/office/drawing/2014/main" val="852222592"/>
                  </a:ext>
                </a:extLst>
              </a:tr>
              <a:tr h="278282">
                <a:tc>
                  <a:txBody>
                    <a:bodyPr/>
                    <a:lstStyle/>
                    <a:p>
                      <a:pPr>
                        <a:lnSpc>
                          <a:spcPct val="115000"/>
                        </a:lnSpc>
                        <a:spcBef>
                          <a:spcPts val="300"/>
                        </a:spcBef>
                        <a:spcAft>
                          <a:spcPts val="300"/>
                        </a:spcAft>
                      </a:pPr>
                      <a:r>
                        <a:rPr lang="en-GB" sz="1000" dirty="0">
                          <a:solidFill>
                            <a:schemeClr val="tx1"/>
                          </a:solidFill>
                          <a:effectLst/>
                          <a:latin typeface="+mn-lt"/>
                        </a:rPr>
                        <a:t>Nom complet : </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285662376"/>
                  </a:ext>
                </a:extLst>
              </a:tr>
              <a:tr h="174632">
                <a:tc>
                  <a:txBody>
                    <a:bodyPr/>
                    <a:lstStyle/>
                    <a:p>
                      <a:pPr>
                        <a:lnSpc>
                          <a:spcPct val="115000"/>
                        </a:lnSpc>
                        <a:spcBef>
                          <a:spcPts val="300"/>
                        </a:spcBef>
                        <a:spcAft>
                          <a:spcPts val="300"/>
                        </a:spcAft>
                      </a:pPr>
                      <a:r>
                        <a:rPr lang="en-GB" sz="1000" dirty="0">
                          <a:solidFill>
                            <a:schemeClr val="tx1"/>
                          </a:solidFill>
                          <a:effectLst/>
                          <a:latin typeface="+mn-lt"/>
                        </a:rPr>
                        <a:t>Date de naissance / âge</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chemeClr val="tx1"/>
                          </a:solidFill>
                          <a:effectLst/>
                          <a:latin typeface="+mn-lt"/>
                        </a:rPr>
                        <a:t>      / / (JJ/MM/AAAA) (âge)</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510589806"/>
                  </a:ext>
                </a:extLst>
              </a:tr>
              <a:tr h="174632">
                <a:tc>
                  <a:txBody>
                    <a:bodyPr/>
                    <a:lstStyle/>
                    <a:p>
                      <a:pPr>
                        <a:lnSpc>
                          <a:spcPct val="115000"/>
                        </a:lnSpc>
                        <a:spcBef>
                          <a:spcPts val="300"/>
                        </a:spcBef>
                        <a:spcAft>
                          <a:spcPts val="300"/>
                        </a:spcAft>
                      </a:pPr>
                      <a:r>
                        <a:rPr lang="en-GB" sz="1000" dirty="0">
                          <a:solidFill>
                            <a:schemeClr val="tx1"/>
                          </a:solidFill>
                          <a:effectLst/>
                          <a:latin typeface="+mn-lt"/>
                        </a:rPr>
                        <a:t>Sexe</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chemeClr val="tx1"/>
                          </a:solidFill>
                          <a:effectLst/>
                          <a:latin typeface="+mn-lt"/>
                        </a:rPr>
                        <a:t> Homme Femme</a:t>
                      </a:r>
                      <a:endParaRPr lang="en-GB"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373202805"/>
                  </a:ext>
                </a:extLst>
              </a:tr>
              <a:tr h="360154">
                <a:tc>
                  <a:txBody>
                    <a:bodyPr/>
                    <a:lstStyle/>
                    <a:p>
                      <a:pPr>
                        <a:lnSpc>
                          <a:spcPct val="115000"/>
                        </a:lnSpc>
                        <a:spcBef>
                          <a:spcPts val="300"/>
                        </a:spcBef>
                        <a:spcAft>
                          <a:spcPts val="300"/>
                        </a:spcAft>
                      </a:pPr>
                      <a:r>
                        <a:rPr lang="en-US" sz="1000" dirty="0">
                          <a:solidFill>
                            <a:schemeClr val="tx1"/>
                          </a:solidFill>
                          <a:effectLst/>
                          <a:latin typeface="+mn-lt"/>
                        </a:rPr>
                        <a:t> Numéro d'enregistrement : </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92969122"/>
                  </a:ext>
                </a:extLst>
              </a:tr>
              <a:tr h="1691070">
                <a:tc>
                  <a:txBody>
                    <a:bodyPr/>
                    <a:lstStyle/>
                    <a:p>
                      <a:pPr>
                        <a:lnSpc>
                          <a:spcPct val="115000"/>
                        </a:lnSpc>
                        <a:spcBef>
                          <a:spcPts val="300"/>
                        </a:spcBef>
                        <a:spcAft>
                          <a:spcPts val="300"/>
                        </a:spcAft>
                      </a:pPr>
                      <a:r>
                        <a:rPr lang="en-US" sz="1000" dirty="0">
                          <a:solidFill>
                            <a:schemeClr val="tx1"/>
                          </a:solidFill>
                          <a:effectLst/>
                          <a:latin typeface="+mn-lt"/>
                        </a:rPr>
                        <a:t>Type d'arrangement de vie/de soins</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chemeClr val="tx1"/>
                          </a:solidFill>
                          <a:effectLst/>
                          <a:latin typeface="+mn-lt"/>
                        </a:rPr>
                        <a:t> Indépendant - Vivre seul ; indiquer le lien de parenté : </a:t>
                      </a:r>
                    </a:p>
                    <a:p>
                      <a:pPr>
                        <a:lnSpc>
                          <a:spcPct val="115000"/>
                        </a:lnSpc>
                        <a:spcBef>
                          <a:spcPts val="300"/>
                        </a:spcBef>
                        <a:spcAft>
                          <a:spcPts val="300"/>
                        </a:spcAft>
                      </a:pPr>
                      <a:r>
                        <a:rPr lang="en-GB" sz="1000" dirty="0">
                          <a:solidFill>
                            <a:schemeClr val="tx1"/>
                          </a:solidFill>
                          <a:effectLst/>
                          <a:latin typeface="+mn-lt"/>
                        </a:rPr>
                        <a:t> Indépendant - Vivre avec des frères et sœurs </a:t>
                      </a:r>
                      <a:endParaRPr lang="en-US" sz="1000" dirty="0">
                        <a:solidFill>
                          <a:schemeClr val="tx1"/>
                        </a:solidFill>
                        <a:effectLst/>
                        <a:latin typeface="+mn-lt"/>
                      </a:endParaRPr>
                    </a:p>
                    <a:p>
                      <a:pPr>
                        <a:lnSpc>
                          <a:spcPct val="115000"/>
                        </a:lnSpc>
                        <a:spcBef>
                          <a:spcPts val="300"/>
                        </a:spcBef>
                        <a:spcAft>
                          <a:spcPts val="300"/>
                        </a:spcAft>
                      </a:pPr>
                      <a:r>
                        <a:rPr lang="en-GB" sz="1000" dirty="0">
                          <a:solidFill>
                            <a:schemeClr val="tx1"/>
                          </a:solidFill>
                          <a:effectLst/>
                          <a:latin typeface="+mn-lt"/>
                        </a:rPr>
                        <a:t> Indépendant - Vivre avec des enfants non apparentés ; indiquer le nombre d'enfants : </a:t>
                      </a:r>
                      <a:endParaRPr lang="en-US" sz="1000" dirty="0">
                        <a:solidFill>
                          <a:schemeClr val="tx1"/>
                        </a:solidFill>
                        <a:effectLst/>
                        <a:latin typeface="+mn-lt"/>
                      </a:endParaRPr>
                    </a:p>
                    <a:p>
                      <a:pPr>
                        <a:lnSpc>
                          <a:spcPct val="115000"/>
                        </a:lnSpc>
                        <a:spcBef>
                          <a:spcPts val="300"/>
                        </a:spcBef>
                        <a:spcAft>
                          <a:spcPts val="300"/>
                        </a:spcAft>
                      </a:pPr>
                      <a:r>
                        <a:rPr lang="en-GB" sz="1000" dirty="0">
                          <a:solidFill>
                            <a:schemeClr val="tx1"/>
                          </a:solidFill>
                          <a:effectLst/>
                          <a:latin typeface="+mn-lt"/>
                        </a:rPr>
                        <a:t> Placement familial - enfant unique (moins de 18 ans)</a:t>
                      </a:r>
                      <a:endParaRPr lang="en-US" sz="1000" dirty="0">
                        <a:solidFill>
                          <a:schemeClr val="tx1"/>
                        </a:solidFill>
                        <a:effectLst/>
                        <a:latin typeface="+mn-lt"/>
                      </a:endParaRPr>
                    </a:p>
                    <a:p>
                      <a:pPr>
                        <a:lnSpc>
                          <a:spcPct val="115000"/>
                        </a:lnSpc>
                        <a:spcBef>
                          <a:spcPts val="300"/>
                        </a:spcBef>
                        <a:spcAft>
                          <a:spcPts val="300"/>
                        </a:spcAft>
                      </a:pPr>
                      <a:r>
                        <a:rPr lang="en-GB" sz="1000" dirty="0">
                          <a:solidFill>
                            <a:schemeClr val="tx1"/>
                          </a:solidFill>
                          <a:effectLst/>
                          <a:latin typeface="+mn-lt"/>
                        </a:rPr>
                        <a:t> Placement familial - avec frères et sœurs (tous ont moins de 18 ans)</a:t>
                      </a:r>
                      <a:endParaRPr lang="en-US" sz="1000" dirty="0">
                        <a:solidFill>
                          <a:schemeClr val="tx1"/>
                        </a:solidFill>
                        <a:effectLst/>
                        <a:latin typeface="+mn-lt"/>
                      </a:endParaRPr>
                    </a:p>
                    <a:p>
                      <a:pPr>
                        <a:lnSpc>
                          <a:spcPct val="115000"/>
                        </a:lnSpc>
                        <a:spcBef>
                          <a:spcPts val="300"/>
                        </a:spcBef>
                        <a:spcAft>
                          <a:spcPts val="300"/>
                        </a:spcAft>
                      </a:pPr>
                      <a:r>
                        <a:rPr lang="en-GB" sz="1000" dirty="0">
                          <a:solidFill>
                            <a:schemeClr val="tx1"/>
                          </a:solidFill>
                          <a:effectLst/>
                          <a:latin typeface="+mn-lt"/>
                        </a:rPr>
                        <a:t> Placement familial avec d'autres enfants non apparentés ; indiquer le nombre d'enfants : </a:t>
                      </a:r>
                      <a:endParaRPr lang="en-US" sz="10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691365674"/>
                  </a:ext>
                </a:extLst>
              </a:tr>
            </a:tbl>
          </a:graphicData>
        </a:graphic>
      </p:graphicFrame>
      <p:graphicFrame>
        <p:nvGraphicFramePr>
          <p:cNvPr id="8" name="Table 7">
            <a:extLst>
              <a:ext uri="{FF2B5EF4-FFF2-40B4-BE49-F238E27FC236}">
                <a16:creationId xmlns:a16="http://schemas.microsoft.com/office/drawing/2014/main" id="{B12CC3C1-F475-F903-25D2-159629877185}"/>
              </a:ext>
            </a:extLst>
          </p:cNvPr>
          <p:cNvGraphicFramePr>
            <a:graphicFrameLocks noGrp="1"/>
          </p:cNvGraphicFramePr>
          <p:nvPr>
            <p:extLst>
              <p:ext uri="{D42A27DB-BD31-4B8C-83A1-F6EECF244321}">
                <p14:modId xmlns:p14="http://schemas.microsoft.com/office/powerpoint/2010/main" val="181097178"/>
              </p:ext>
            </p:extLst>
          </p:nvPr>
        </p:nvGraphicFramePr>
        <p:xfrm>
          <a:off x="982985" y="5469744"/>
          <a:ext cx="5403526" cy="1282065"/>
        </p:xfrm>
        <a:graphic>
          <a:graphicData uri="http://schemas.openxmlformats.org/drawingml/2006/table">
            <a:tbl>
              <a:tblPr firstCol="1" bandRow="1">
                <a:tableStyleId>{5C22544A-7EE6-4342-B048-85BDC9FD1C3A}</a:tableStyleId>
              </a:tblPr>
              <a:tblGrid>
                <a:gridCol w="1707514">
                  <a:extLst>
                    <a:ext uri="{9D8B030D-6E8A-4147-A177-3AD203B41FA5}">
                      <a16:colId xmlns:a16="http://schemas.microsoft.com/office/drawing/2014/main" val="67989282"/>
                    </a:ext>
                  </a:extLst>
                </a:gridCol>
                <a:gridCol w="3696012">
                  <a:extLst>
                    <a:ext uri="{9D8B030D-6E8A-4147-A177-3AD203B41FA5}">
                      <a16:colId xmlns:a16="http://schemas.microsoft.com/office/drawing/2014/main" val="2661156371"/>
                    </a:ext>
                  </a:extLst>
                </a:gridCol>
              </a:tblGrid>
              <a:tr h="232272">
                <a:tc gridSpan="2">
                  <a:txBody>
                    <a:bodyPr/>
                    <a:lstStyle/>
                    <a:p>
                      <a:pPr marL="457200" lvl="1" indent="0">
                        <a:lnSpc>
                          <a:spcPct val="115000"/>
                        </a:lnSpc>
                        <a:spcBef>
                          <a:spcPts val="300"/>
                        </a:spcBef>
                        <a:spcAft>
                          <a:spcPts val="300"/>
                        </a:spcAft>
                        <a:buFont typeface="+mj-lt"/>
                        <a:buNone/>
                      </a:pPr>
                      <a:r>
                        <a:rPr lang="en-GB" sz="1000" dirty="0">
                          <a:solidFill>
                            <a:schemeClr val="tx1"/>
                          </a:solidFill>
                          <a:effectLst/>
                        </a:rPr>
                        <a:t>1.2 Informations sur le soignant/le mentor</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extLst>
                  <a:ext uri="{0D108BD9-81ED-4DB2-BD59-A6C34878D82A}">
                    <a16:rowId xmlns:a16="http://schemas.microsoft.com/office/drawing/2014/main" val="415230898"/>
                  </a:ext>
                </a:extLst>
              </a:tr>
              <a:tr h="212479">
                <a:tc>
                  <a:txBody>
                    <a:bodyPr/>
                    <a:lstStyle/>
                    <a:p>
                      <a:pPr>
                        <a:lnSpc>
                          <a:spcPct val="115000"/>
                        </a:lnSpc>
                        <a:spcBef>
                          <a:spcPts val="300"/>
                        </a:spcBef>
                        <a:spcAft>
                          <a:spcPts val="300"/>
                        </a:spcAft>
                      </a:pPr>
                      <a:r>
                        <a:rPr lang="en-GB" sz="1000" dirty="0">
                          <a:solidFill>
                            <a:schemeClr val="tx1"/>
                          </a:solidFill>
                          <a:effectLst/>
                        </a:rPr>
                        <a:t>Nom complet</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568747821"/>
                  </a:ext>
                </a:extLst>
              </a:tr>
              <a:tr h="212479">
                <a:tc>
                  <a:txBody>
                    <a:bodyPr/>
                    <a:lstStyle/>
                    <a:p>
                      <a:pPr>
                        <a:lnSpc>
                          <a:spcPct val="115000"/>
                        </a:lnSpc>
                        <a:spcBef>
                          <a:spcPts val="300"/>
                        </a:spcBef>
                        <a:spcAft>
                          <a:spcPts val="300"/>
                        </a:spcAft>
                      </a:pPr>
                      <a:r>
                        <a:rPr lang="en-US" sz="1000" dirty="0">
                          <a:solidFill>
                            <a:schemeClr val="tx1"/>
                          </a:solidFill>
                          <a:effectLst/>
                        </a:rPr>
                        <a:t>Numéro d'enregistrement :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4022054873"/>
                  </a:ext>
                </a:extLst>
              </a:tr>
              <a:tr h="212479">
                <a:tc>
                  <a:txBody>
                    <a:bodyPr/>
                    <a:lstStyle/>
                    <a:p>
                      <a:pPr>
                        <a:lnSpc>
                          <a:spcPct val="115000"/>
                        </a:lnSpc>
                        <a:spcBef>
                          <a:spcPts val="300"/>
                        </a:spcBef>
                        <a:spcAft>
                          <a:spcPts val="300"/>
                        </a:spcAft>
                      </a:pPr>
                      <a:r>
                        <a:rPr lang="en-GB" sz="1000" dirty="0">
                          <a:solidFill>
                            <a:schemeClr val="tx1"/>
                          </a:solidFill>
                          <a:effectLst/>
                        </a:rPr>
                        <a:t>Adresse du domicile</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808532513"/>
                  </a:ext>
                </a:extLst>
              </a:tr>
              <a:tr h="212479">
                <a:tc>
                  <a:txBody>
                    <a:bodyPr/>
                    <a:lstStyle/>
                    <a:p>
                      <a:pPr>
                        <a:lnSpc>
                          <a:spcPct val="115000"/>
                        </a:lnSpc>
                        <a:spcBef>
                          <a:spcPts val="300"/>
                        </a:spcBef>
                        <a:spcAft>
                          <a:spcPts val="300"/>
                        </a:spcAft>
                      </a:pPr>
                      <a:r>
                        <a:rPr lang="en-GB" sz="1000" dirty="0">
                          <a:solidFill>
                            <a:schemeClr val="tx1"/>
                          </a:solidFill>
                          <a:effectLst/>
                        </a:rPr>
                        <a:t>Numéro de téléphone</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chemeClr val="tx1"/>
                          </a:solidFill>
                          <a:effectLst/>
                        </a:rPr>
                        <a:t>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862670978"/>
                  </a:ext>
                </a:extLst>
              </a:tr>
            </a:tbl>
          </a:graphicData>
        </a:graphic>
      </p:graphicFrame>
      <p:sp>
        <p:nvSpPr>
          <p:cNvPr id="12" name="Hexagon 11">
            <a:extLst>
              <a:ext uri="{FF2B5EF4-FFF2-40B4-BE49-F238E27FC236}">
                <a16:creationId xmlns:a16="http://schemas.microsoft.com/office/drawing/2014/main" id="{9E6F24EC-DDE9-618C-364C-28D46457D6C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431D341-F18D-A824-994B-65B8701FECB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84ACE1B6-DF28-5725-A2DB-57304F61177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1D1DE8F-BC28-7107-6ED3-99E2590D26E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C182F40D-1513-4E0C-8A1A-C2A1B960676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3C515E19-6926-78BB-4B75-978A9A8AAC9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74EA4820-7C5D-1BD7-1217-B13ACE78223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37FE8B7F-C466-9969-63CE-D6FD71A6A77B}"/>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855BF9E-907F-52AE-7608-8E7A1D73CCB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6004115-22D7-0C0B-8E06-EC6DC278049F}"/>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1968025A-E709-4D35-1974-23D56E5F3156}"/>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16F26666-452F-6C99-2691-6621F97BDF0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BFF73FFE-0900-18D3-9684-763E7882160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A102344E-9A25-7171-511A-C6DDFD4F6BDA}"/>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0E638185-7FDB-75E1-F8CB-F972450FB3A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B209F1A1-A79D-C8E6-261E-A686B2BB537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E738D2EE-35E4-99D6-55B9-EE17A784D75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D5DDF00B-8A7E-F17A-4430-2E87C4F610A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3367235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Table 14">
            <a:extLst>
              <a:ext uri="{FF2B5EF4-FFF2-40B4-BE49-F238E27FC236}">
                <a16:creationId xmlns:a16="http://schemas.microsoft.com/office/drawing/2014/main" id="{77975DAE-8096-B891-E9E3-EE29DADD6DD9}"/>
              </a:ext>
            </a:extLst>
          </p:cNvPr>
          <p:cNvGraphicFramePr>
            <a:graphicFrameLocks noGrp="1"/>
          </p:cNvGraphicFramePr>
          <p:nvPr>
            <p:extLst>
              <p:ext uri="{D42A27DB-BD31-4B8C-83A1-F6EECF244321}">
                <p14:modId xmlns:p14="http://schemas.microsoft.com/office/powerpoint/2010/main" val="353016786"/>
              </p:ext>
            </p:extLst>
          </p:nvPr>
        </p:nvGraphicFramePr>
        <p:xfrm>
          <a:off x="982983" y="5251297"/>
          <a:ext cx="5403527" cy="3766185"/>
        </p:xfrm>
        <a:graphic>
          <a:graphicData uri="http://schemas.openxmlformats.org/drawingml/2006/table">
            <a:tbl>
              <a:tblPr firstCol="1" bandRow="1">
                <a:tableStyleId>{5C22544A-7EE6-4342-B048-85BDC9FD1C3A}</a:tableStyleId>
              </a:tblPr>
              <a:tblGrid>
                <a:gridCol w="1997143">
                  <a:extLst>
                    <a:ext uri="{9D8B030D-6E8A-4147-A177-3AD203B41FA5}">
                      <a16:colId xmlns:a16="http://schemas.microsoft.com/office/drawing/2014/main" val="3811791053"/>
                    </a:ext>
                  </a:extLst>
                </a:gridCol>
                <a:gridCol w="3406384">
                  <a:extLst>
                    <a:ext uri="{9D8B030D-6E8A-4147-A177-3AD203B41FA5}">
                      <a16:colId xmlns:a16="http://schemas.microsoft.com/office/drawing/2014/main" val="849058874"/>
                    </a:ext>
                  </a:extLst>
                </a:gridCol>
              </a:tblGrid>
              <a:tr h="165100">
                <a:tc gridSpan="2">
                  <a:txBody>
                    <a:bodyPr/>
                    <a:lstStyle/>
                    <a:p>
                      <a:pPr marL="457200" lvl="1" indent="0">
                        <a:lnSpc>
                          <a:spcPct val="115000"/>
                        </a:lnSpc>
                        <a:spcBef>
                          <a:spcPts val="300"/>
                        </a:spcBef>
                        <a:spcAft>
                          <a:spcPts val="300"/>
                        </a:spcAft>
                        <a:buFont typeface="+mj-lt"/>
                        <a:buNone/>
                      </a:pPr>
                      <a:r>
                        <a:rPr lang="en-GB" sz="1000" b="1" kern="1200" dirty="0">
                          <a:solidFill>
                            <a:schemeClr val="bg1"/>
                          </a:solidFill>
                          <a:effectLst/>
                          <a:latin typeface="+mn-lt"/>
                          <a:ea typeface="+mn-ea"/>
                          <a:cs typeface="+mn-cs"/>
                        </a:rPr>
                        <a:t>2.1 Contexte</a:t>
                      </a:r>
                      <a:endParaRPr lang="en-US" sz="1000" b="1" kern="1200" dirty="0">
                        <a:solidFill>
                          <a:schemeClr val="bg1"/>
                        </a:solidFill>
                        <a:effectLst/>
                        <a:latin typeface="+mn-lt"/>
                        <a:ea typeface="+mn-ea"/>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hMerge="1">
                  <a:txBody>
                    <a:bodyPr/>
                    <a:lstStyle/>
                    <a:p>
                      <a:endParaRPr lang="en-US"/>
                    </a:p>
                  </a:txBody>
                  <a:tcPr/>
                </a:tc>
                <a:extLst>
                  <a:ext uri="{0D108BD9-81ED-4DB2-BD59-A6C34878D82A}">
                    <a16:rowId xmlns:a16="http://schemas.microsoft.com/office/drawing/2014/main" val="2706760249"/>
                  </a:ext>
                </a:extLst>
              </a:tr>
              <a:tr h="431800">
                <a:tc>
                  <a:txBody>
                    <a:bodyPr/>
                    <a:lstStyle/>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Les nationalités de l'enfant et de la personne qui s'en occupe/du mentor sont-elles les mêmes ?</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 Oui Non</a:t>
                      </a:r>
                    </a:p>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Si non, quelle est la nationalité de l'aidant/du mentor </a:t>
                      </a:r>
                      <a:r>
                        <a:rPr lang="en-GB" sz="1000" b="0" kern="1200" dirty="0">
                          <a:solidFill>
                            <a:sysClr val="windowText" lastClr="000000"/>
                          </a:solidFill>
                          <a:effectLst/>
                          <a:latin typeface="+mn-lt"/>
                          <a:ea typeface="+mn-ea"/>
                          <a:cs typeface="+mn-cs"/>
                        </a:rPr>
                        <a:t>: </a:t>
                      </a:r>
                      <a:endParaRPr lang="en-US" sz="1000" b="0" kern="1200" dirty="0">
                        <a:solidFill>
                          <a:sysClr val="windowText" lastClr="000000"/>
                        </a:solidFill>
                        <a:effectLst/>
                        <a:latin typeface="+mn-lt"/>
                        <a:ea typeface="+mn-ea"/>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3461032"/>
                  </a:ext>
                </a:extLst>
              </a:tr>
              <a:tr h="431800">
                <a:tc>
                  <a:txBody>
                    <a:bodyPr/>
                    <a:lstStyle/>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L'enfant et la personne responsable/le mentor sont-ils de la même religion ?</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 Oui Non</a:t>
                      </a:r>
                    </a:p>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Si non, quelle est la religion de l'aidant/du mentor </a:t>
                      </a:r>
                      <a:r>
                        <a:rPr lang="en-GB" sz="1000" b="0" kern="1200" dirty="0">
                          <a:solidFill>
                            <a:sysClr val="windowText" lastClr="000000"/>
                          </a:solidFill>
                          <a:effectLst/>
                          <a:latin typeface="+mn-lt"/>
                          <a:ea typeface="+mn-ea"/>
                          <a:cs typeface="+mn-cs"/>
                        </a:rPr>
                        <a:t>: </a:t>
                      </a:r>
                      <a:endParaRPr lang="en-US" sz="1000" b="0" kern="1200" dirty="0">
                        <a:solidFill>
                          <a:sysClr val="windowText" lastClr="000000"/>
                        </a:solidFill>
                        <a:effectLst/>
                        <a:latin typeface="+mn-lt"/>
                        <a:ea typeface="+mn-ea"/>
                        <a:cs typeface="+mn-cs"/>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43211953"/>
                  </a:ext>
                </a:extLst>
              </a:tr>
              <a:tr h="431800">
                <a:tc>
                  <a:txBody>
                    <a:bodyPr/>
                    <a:lstStyle/>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La personne responsable ou le mentor est-il originaire de la même région, ville ou village que l'enfant ?</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 Oui Non</a:t>
                      </a:r>
                    </a:p>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Si non, de quelle partie du pays d'origine est originaire l'aidant/le mentor </a:t>
                      </a:r>
                      <a:r>
                        <a:rPr lang="en-GB" sz="1000" b="0" kern="1200" dirty="0">
                          <a:solidFill>
                            <a:sysClr val="windowText" lastClr="000000"/>
                          </a:solidFill>
                          <a:effectLst/>
                          <a:latin typeface="+mn-lt"/>
                          <a:ea typeface="+mn-ea"/>
                          <a:cs typeface="+mn-cs"/>
                        </a:rPr>
                        <a:t>: </a:t>
                      </a:r>
                      <a:endParaRPr lang="en-US" sz="1000" b="0" kern="1200" dirty="0">
                        <a:solidFill>
                          <a:sysClr val="windowText" lastClr="000000"/>
                        </a:solidFill>
                        <a:effectLst/>
                        <a:latin typeface="+mn-lt"/>
                        <a:ea typeface="+mn-ea"/>
                        <a:cs typeface="+mn-cs"/>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1297713"/>
                  </a:ext>
                </a:extLst>
              </a:tr>
              <a:tr h="431800">
                <a:tc>
                  <a:txBody>
                    <a:bodyPr/>
                    <a:lstStyle/>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L'enfant et la personne responsable/le mentor se connaissent-ils ?</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 Oui - La personne responsable/le mentor connaît l'enfant/la famille de l'enfant.</a:t>
                      </a:r>
                    </a:p>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 Oui - L'enfant connaît la personne qui s'occupe de lui/le mentor/la famille de la personne qui s'occupe de lui/le mentor.</a:t>
                      </a:r>
                    </a:p>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 Non - Ils ne se connaissent pas</a:t>
                      </a:r>
                    </a:p>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Si oui, se connaissent-ils depuis leur pays d'origine ? </a:t>
                      </a:r>
                    </a:p>
                    <a:p>
                      <a:pPr>
                        <a:lnSpc>
                          <a:spcPct val="115000"/>
                        </a:lnSpc>
                        <a:spcBef>
                          <a:spcPts val="300"/>
                        </a:spcBef>
                        <a:spcAft>
                          <a:spcPts val="300"/>
                        </a:spcAft>
                      </a:pPr>
                      <a:r>
                        <a:rPr lang="en-US" sz="1000" b="0" kern="1200" dirty="0">
                          <a:solidFill>
                            <a:sysClr val="windowText" lastClr="000000"/>
                          </a:solidFill>
                          <a:effectLst/>
                          <a:latin typeface="+mn-lt"/>
                          <a:ea typeface="+mn-ea"/>
                          <a:cs typeface="+mn-cs"/>
                        </a:rPr>
                        <a:t> Oui Non</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2739923"/>
                  </a:ext>
                </a:extLst>
              </a:tr>
            </a:tbl>
          </a:graphicData>
        </a:graphic>
      </p:graphicFrame>
      <p:graphicFrame>
        <p:nvGraphicFramePr>
          <p:cNvPr id="2" name="Table 1">
            <a:extLst>
              <a:ext uri="{FF2B5EF4-FFF2-40B4-BE49-F238E27FC236}">
                <a16:creationId xmlns:a16="http://schemas.microsoft.com/office/drawing/2014/main" id="{A31C0C2D-4B31-E0B9-B0CB-A7516ED6D1C8}"/>
              </a:ext>
            </a:extLst>
          </p:cNvPr>
          <p:cNvGraphicFramePr>
            <a:graphicFrameLocks noGrp="1"/>
          </p:cNvGraphicFramePr>
          <p:nvPr>
            <p:extLst>
              <p:ext uri="{D42A27DB-BD31-4B8C-83A1-F6EECF244321}">
                <p14:modId xmlns:p14="http://schemas.microsoft.com/office/powerpoint/2010/main" val="1256835931"/>
              </p:ext>
            </p:extLst>
          </p:nvPr>
        </p:nvGraphicFramePr>
        <p:xfrm>
          <a:off x="982985" y="713169"/>
          <a:ext cx="5403527" cy="4551850"/>
        </p:xfrm>
        <a:graphic>
          <a:graphicData uri="http://schemas.openxmlformats.org/drawingml/2006/table">
            <a:tbl>
              <a:tblPr firstRow="1" firstCol="1" bandRow="1">
                <a:tableStyleId>{5C22544A-7EE6-4342-B048-85BDC9FD1C3A}</a:tableStyleId>
              </a:tblPr>
              <a:tblGrid>
                <a:gridCol w="3337789">
                  <a:extLst>
                    <a:ext uri="{9D8B030D-6E8A-4147-A177-3AD203B41FA5}">
                      <a16:colId xmlns:a16="http://schemas.microsoft.com/office/drawing/2014/main" val="3785743383"/>
                    </a:ext>
                  </a:extLst>
                </a:gridCol>
                <a:gridCol w="1097905">
                  <a:extLst>
                    <a:ext uri="{9D8B030D-6E8A-4147-A177-3AD203B41FA5}">
                      <a16:colId xmlns:a16="http://schemas.microsoft.com/office/drawing/2014/main" val="3568535273"/>
                    </a:ext>
                  </a:extLst>
                </a:gridCol>
                <a:gridCol w="967833">
                  <a:extLst>
                    <a:ext uri="{9D8B030D-6E8A-4147-A177-3AD203B41FA5}">
                      <a16:colId xmlns:a16="http://schemas.microsoft.com/office/drawing/2014/main" val="385888338"/>
                    </a:ext>
                  </a:extLst>
                </a:gridCol>
              </a:tblGrid>
              <a:tr h="224821">
                <a:tc gridSpan="3">
                  <a:txBody>
                    <a:bodyPr/>
                    <a:lstStyle/>
                    <a:p>
                      <a:pPr>
                        <a:lnSpc>
                          <a:spcPct val="115000"/>
                        </a:lnSpc>
                        <a:spcBef>
                          <a:spcPts val="300"/>
                        </a:spcBef>
                        <a:spcAft>
                          <a:spcPts val="300"/>
                        </a:spcAft>
                      </a:pPr>
                      <a:r>
                        <a:rPr lang="en-GB" sz="1000" dirty="0">
                          <a:solidFill>
                            <a:sysClr val="windowText" lastClr="000000"/>
                          </a:solidFill>
                          <a:effectLst/>
                          <a:latin typeface="+mn-lt"/>
                        </a:rPr>
                        <a:t>Âge/sexe de l'enfant/des enfants ayant besoin d'une prise en charge familiale ou d'un mentorat.</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60000"/>
                        <a:lumOff val="40000"/>
                      </a:schemeClr>
                    </a:solidFill>
                  </a:tcPr>
                </a:tc>
                <a:tc hMerge="1">
                  <a:txBody>
                    <a:bodyPr/>
                    <a:lstStyle/>
                    <a:p>
                      <a:endParaRPr lang="en-US" sz="1000" dirty="0">
                        <a:solidFill>
                          <a:sysClr val="windowText" lastClr="000000"/>
                        </a:solidFill>
                        <a:latin typeface="+mn-lt"/>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sz="1000" dirty="0">
                        <a:solidFill>
                          <a:sysClr val="windowText" lastClr="000000"/>
                        </a:solidFill>
                        <a:latin typeface="+mn-lt"/>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197827206"/>
                  </a:ext>
                </a:extLst>
              </a:tr>
              <a:tr h="252095">
                <a:tc rowSpan="4">
                  <a:txBody>
                    <a:bodyPr/>
                    <a:lstStyle/>
                    <a:p>
                      <a:pPr>
                        <a:lnSpc>
                          <a:spcPct val="115000"/>
                        </a:lnSpc>
                        <a:spcBef>
                          <a:spcPts val="300"/>
                        </a:spcBef>
                        <a:spcAft>
                          <a:spcPts val="300"/>
                        </a:spcAft>
                      </a:pPr>
                      <a:r>
                        <a:rPr lang="en-GB" sz="1000" b="0" dirty="0">
                          <a:solidFill>
                            <a:sysClr val="windowText" lastClr="000000"/>
                          </a:solidFill>
                          <a:effectLst/>
                          <a:latin typeface="+mn-lt"/>
                        </a:rPr>
                        <a:t>1</a:t>
                      </a:r>
                      <a:r>
                        <a:rPr lang="en-GB" sz="1000" b="0" baseline="30000" dirty="0">
                          <a:solidFill>
                            <a:sysClr val="windowText" lastClr="000000"/>
                          </a:solidFill>
                          <a:effectLst/>
                          <a:latin typeface="+mn-lt"/>
                        </a:rPr>
                        <a:t>st</a:t>
                      </a:r>
                      <a:r>
                        <a:rPr lang="en-GB" sz="1000" b="0" dirty="0">
                          <a:solidFill>
                            <a:sysClr val="windowText" lastClr="000000"/>
                          </a:solidFill>
                          <a:effectLst/>
                          <a:latin typeface="+mn-lt"/>
                        </a:rPr>
                        <a:t> enfant</a:t>
                      </a:r>
                      <a:endParaRPr lang="en-US" sz="1000" b="0" dirty="0">
                        <a:solidFill>
                          <a:sysClr val="windowText" lastClr="000000"/>
                        </a:solidFill>
                        <a:effectLst/>
                        <a:latin typeface="+mn-lt"/>
                      </a:endParaRPr>
                    </a:p>
                    <a:p>
                      <a:pPr>
                        <a:lnSpc>
                          <a:spcPct val="115000"/>
                        </a:lnSpc>
                        <a:spcBef>
                          <a:spcPts val="300"/>
                        </a:spcBef>
                        <a:spcAft>
                          <a:spcPts val="300"/>
                        </a:spcAft>
                      </a:pPr>
                      <a:r>
                        <a:rPr lang="en-GB" sz="1000" b="0" dirty="0">
                          <a:solidFill>
                            <a:sysClr val="windowText" lastClr="000000"/>
                          </a:solidFill>
                          <a:effectLst/>
                          <a:latin typeface="+mn-lt"/>
                        </a:rPr>
                        <a:t>Âge et sexe des enfants ayant besoin d'une prise en charge ou d'un encadrement familial</a:t>
                      </a:r>
                      <a:endParaRPr lang="en-US" sz="1000" b="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Garçons</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Filles</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833863732"/>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0 - 5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0 - 5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292303031"/>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6 - 12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6 - 12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4157836666"/>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13 - 17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13 - 17 ans</a:t>
                      </a:r>
                    </a:p>
                    <a:p>
                      <a:r>
                        <a:rPr lang="en-US" sz="1000" dirty="0">
                          <a:solidFill>
                            <a:sysClr val="windowText" lastClr="000000"/>
                          </a:solidFill>
                          <a:effectLst/>
                          <a:latin typeface="+mn-lt"/>
                        </a:rPr>
                        <a:t>  </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293331393"/>
                  </a:ext>
                </a:extLst>
              </a:tr>
              <a:tr h="252095">
                <a:tc rowSpan="4">
                  <a:txBody>
                    <a:bodyPr/>
                    <a:lstStyle/>
                    <a:p>
                      <a:pPr>
                        <a:lnSpc>
                          <a:spcPct val="115000"/>
                        </a:lnSpc>
                        <a:spcBef>
                          <a:spcPts val="300"/>
                        </a:spcBef>
                        <a:spcAft>
                          <a:spcPts val="300"/>
                        </a:spcAft>
                      </a:pPr>
                      <a:r>
                        <a:rPr lang="en-GB" sz="1000" b="0" dirty="0">
                          <a:solidFill>
                            <a:sysClr val="windowText" lastClr="000000"/>
                          </a:solidFill>
                          <a:effectLst/>
                          <a:latin typeface="+mn-lt"/>
                        </a:rPr>
                        <a:t>2</a:t>
                      </a:r>
                      <a:r>
                        <a:rPr lang="en-GB" sz="1000" b="0" baseline="30000" dirty="0">
                          <a:solidFill>
                            <a:sysClr val="windowText" lastClr="000000"/>
                          </a:solidFill>
                          <a:effectLst/>
                          <a:latin typeface="+mn-lt"/>
                        </a:rPr>
                        <a:t>nd</a:t>
                      </a:r>
                      <a:r>
                        <a:rPr lang="en-GB" sz="1000" b="0" dirty="0">
                          <a:solidFill>
                            <a:sysClr val="windowText" lastClr="000000"/>
                          </a:solidFill>
                          <a:effectLst/>
                          <a:latin typeface="+mn-lt"/>
                        </a:rPr>
                        <a:t> enfant</a:t>
                      </a:r>
                      <a:endParaRPr lang="en-US" sz="1000" b="0" dirty="0">
                        <a:solidFill>
                          <a:sysClr val="windowText" lastClr="000000"/>
                        </a:solidFill>
                        <a:effectLst/>
                        <a:latin typeface="+mn-lt"/>
                      </a:endParaRPr>
                    </a:p>
                    <a:p>
                      <a:pPr>
                        <a:lnSpc>
                          <a:spcPct val="115000"/>
                        </a:lnSpc>
                        <a:spcBef>
                          <a:spcPts val="300"/>
                        </a:spcBef>
                        <a:spcAft>
                          <a:spcPts val="300"/>
                        </a:spcAft>
                      </a:pPr>
                      <a:r>
                        <a:rPr lang="en-GB" sz="1000" b="0" dirty="0">
                          <a:solidFill>
                            <a:sysClr val="windowText" lastClr="000000"/>
                          </a:solidFill>
                          <a:effectLst/>
                          <a:latin typeface="+mn-lt"/>
                        </a:rPr>
                        <a:t>Âge et sexe des enfants ayant besoin d'une prise en charge ou d'un encadrement familial</a:t>
                      </a:r>
                      <a:endParaRPr lang="en-US" sz="1000" b="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Garçons</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Filles</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632282665"/>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0 - 5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0 - 5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585889790"/>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6 - 12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6 - 12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394129178"/>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13 - 17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13 - 17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998270617"/>
                  </a:ext>
                </a:extLst>
              </a:tr>
              <a:tr h="252095">
                <a:tc rowSpan="4">
                  <a:txBody>
                    <a:bodyPr/>
                    <a:lstStyle/>
                    <a:p>
                      <a:pPr>
                        <a:lnSpc>
                          <a:spcPct val="115000"/>
                        </a:lnSpc>
                        <a:spcBef>
                          <a:spcPts val="300"/>
                        </a:spcBef>
                        <a:spcAft>
                          <a:spcPts val="300"/>
                        </a:spcAft>
                      </a:pPr>
                      <a:r>
                        <a:rPr lang="en-GB" sz="1000" b="0" dirty="0">
                          <a:solidFill>
                            <a:sysClr val="windowText" lastClr="000000"/>
                          </a:solidFill>
                          <a:effectLst/>
                          <a:latin typeface="+mn-lt"/>
                        </a:rPr>
                        <a:t>3</a:t>
                      </a:r>
                      <a:r>
                        <a:rPr lang="en-GB" sz="1000" b="0" baseline="30000" dirty="0">
                          <a:solidFill>
                            <a:sysClr val="windowText" lastClr="000000"/>
                          </a:solidFill>
                          <a:effectLst/>
                          <a:latin typeface="+mn-lt"/>
                        </a:rPr>
                        <a:t>rd</a:t>
                      </a:r>
                      <a:r>
                        <a:rPr lang="en-GB" sz="1000" b="0" dirty="0">
                          <a:solidFill>
                            <a:sysClr val="windowText" lastClr="000000"/>
                          </a:solidFill>
                          <a:effectLst/>
                          <a:latin typeface="+mn-lt"/>
                        </a:rPr>
                        <a:t> enfant</a:t>
                      </a:r>
                      <a:endParaRPr lang="en-US" sz="1000" b="0" dirty="0">
                        <a:solidFill>
                          <a:sysClr val="windowText" lastClr="000000"/>
                        </a:solidFill>
                        <a:effectLst/>
                        <a:latin typeface="+mn-lt"/>
                      </a:endParaRPr>
                    </a:p>
                    <a:p>
                      <a:pPr>
                        <a:lnSpc>
                          <a:spcPct val="115000"/>
                        </a:lnSpc>
                        <a:spcBef>
                          <a:spcPts val="300"/>
                        </a:spcBef>
                        <a:spcAft>
                          <a:spcPts val="300"/>
                        </a:spcAft>
                      </a:pPr>
                      <a:r>
                        <a:rPr lang="en-GB" sz="1000" b="0" dirty="0">
                          <a:solidFill>
                            <a:sysClr val="windowText" lastClr="000000"/>
                          </a:solidFill>
                          <a:effectLst/>
                          <a:latin typeface="+mn-lt"/>
                        </a:rPr>
                        <a:t>Âge et sexe des enfants ayant besoin d'une prise en charge ou d'un encadrement familial</a:t>
                      </a:r>
                      <a:endParaRPr lang="en-US" sz="1000" b="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Garçons</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Filles</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65545994"/>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0 - 5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0 - 5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754550623"/>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6 - 12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6 - 12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12825779"/>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13 - 17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13 - 17 ans</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651171905"/>
                  </a:ext>
                </a:extLst>
              </a:tr>
              <a:tr h="252095">
                <a:tc rowSpan="2">
                  <a:txBody>
                    <a:bodyPr/>
                    <a:lstStyle/>
                    <a:p>
                      <a:pPr>
                        <a:lnSpc>
                          <a:spcPct val="115000"/>
                        </a:lnSpc>
                        <a:spcBef>
                          <a:spcPts val="300"/>
                        </a:spcBef>
                        <a:spcAft>
                          <a:spcPts val="300"/>
                        </a:spcAft>
                      </a:pPr>
                      <a:r>
                        <a:rPr lang="en-GB" sz="1000" b="0" dirty="0">
                          <a:solidFill>
                            <a:sysClr val="windowText" lastClr="000000"/>
                          </a:solidFill>
                          <a:effectLst/>
                          <a:latin typeface="+mn-lt"/>
                        </a:rPr>
                        <a:t>L'arrangement de prise en charge exige-t-il que des garçons et des filles sans lien de parenté partagent la même zone de couchage ?</a:t>
                      </a:r>
                      <a:endParaRPr lang="en-US" sz="1000" b="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Oui</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Non</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55534139"/>
                  </a:ext>
                </a:extLst>
              </a:tr>
              <a:tr h="252095">
                <a:tc vMerge="1">
                  <a:txBody>
                    <a:bodyPr/>
                    <a:lstStyle/>
                    <a:p>
                      <a:endParaRPr lang="en-US"/>
                    </a:p>
                  </a:txBody>
                  <a:tcPr/>
                </a:tc>
                <a:tc>
                  <a:txBody>
                    <a:bodyPr/>
                    <a:lstStyle/>
                    <a:p>
                      <a:pPr>
                        <a:lnSpc>
                          <a:spcPct val="115000"/>
                        </a:lnSpc>
                        <a:spcBef>
                          <a:spcPts val="300"/>
                        </a:spcBef>
                        <a:spcAft>
                          <a:spcPts val="300"/>
                        </a:spcAft>
                      </a:pPr>
                      <a:r>
                        <a:rPr lang="en-GB" sz="1000" dirty="0">
                          <a:solidFill>
                            <a:sysClr val="windowText" lastClr="000000"/>
                          </a:solidFill>
                          <a:effectLst/>
                          <a:latin typeface="+mn-lt"/>
                        </a:rPr>
                        <a:t> </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GB" sz="1000" dirty="0">
                          <a:solidFill>
                            <a:sysClr val="windowText" lastClr="000000"/>
                          </a:solidFill>
                          <a:effectLst/>
                          <a:latin typeface="+mn-lt"/>
                        </a:rPr>
                        <a:t> </a:t>
                      </a:r>
                      <a:endParaRPr lang="en-GB"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24183797"/>
                  </a:ext>
                </a:extLst>
              </a:tr>
              <a:tr h="410761">
                <a:tc>
                  <a:txBody>
                    <a:bodyPr/>
                    <a:lstStyle/>
                    <a:p>
                      <a:pPr>
                        <a:lnSpc>
                          <a:spcPct val="115000"/>
                        </a:lnSpc>
                        <a:spcBef>
                          <a:spcPts val="300"/>
                        </a:spcBef>
                        <a:spcAft>
                          <a:spcPts val="300"/>
                        </a:spcAft>
                      </a:pPr>
                      <a:r>
                        <a:rPr lang="en-GB" sz="1000" b="0" dirty="0">
                          <a:solidFill>
                            <a:sysClr val="windowText" lastClr="000000"/>
                          </a:solidFill>
                          <a:effectLst/>
                          <a:latin typeface="+mn-lt"/>
                        </a:rPr>
                        <a:t>Si oui, quelles sont les mesures de sauvegarde mises en place ?</a:t>
                      </a:r>
                      <a:endParaRPr lang="en-US" sz="1000" b="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nSpc>
                          <a:spcPct val="115000"/>
                        </a:lnSpc>
                        <a:spcBef>
                          <a:spcPts val="300"/>
                        </a:spcBef>
                        <a:spcAft>
                          <a:spcPts val="300"/>
                        </a:spcAft>
                      </a:pPr>
                      <a:r>
                        <a:rPr lang="en-GB" sz="1000" dirty="0">
                          <a:solidFill>
                            <a:sysClr val="windowText" lastClr="000000"/>
                          </a:solidFill>
                          <a:effectLst/>
                          <a:latin typeface="+mn-lt"/>
                        </a:rPr>
                        <a:t> </a:t>
                      </a:r>
                      <a:endParaRPr lang="en-US" sz="1000" dirty="0">
                        <a:solidFill>
                          <a:sysClr val="windowText" lastClr="000000"/>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028455637"/>
                  </a:ext>
                </a:extLst>
              </a:tr>
            </a:tbl>
          </a:graphicData>
        </a:graphic>
      </p:graphicFrame>
      <p:sp>
        <p:nvSpPr>
          <p:cNvPr id="6" name="Hexagon 5">
            <a:extLst>
              <a:ext uri="{FF2B5EF4-FFF2-40B4-BE49-F238E27FC236}">
                <a16:creationId xmlns:a16="http://schemas.microsoft.com/office/drawing/2014/main" id="{6A6D9024-2DB3-BAC1-2703-7152F0225F7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E09F333B-1C42-15BB-8BB5-86DE1B936E3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34FB08B8-38F2-C8D0-EE4B-94C89F44440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CDAB1CE2-FEC7-3285-9033-D637DBB7A80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0E0A23DE-2EA7-9832-744C-74F159CFF19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1ED68711-16AE-032C-CA70-F49CCF842EA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67E45E2-CA30-214A-DC74-0A0F48A74B4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73E261E4-9996-8DEA-82A9-27FDF889A72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2708895-8DD4-B3E0-97FE-AB8FE955374E}"/>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C6B5CC5-73A9-1DE5-04D1-A1C1472C23A3}"/>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89216939-A5D3-9375-7F00-A3DC6C5FA5B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FAFBC20E-CEA2-4954-C759-0821ACD0837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611200E4-3BE1-991A-4F21-DB3820BEF98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03C2981C-635B-4C9E-8205-3F756786E946}"/>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7357E4C1-C449-B595-EA2F-0A1CD1D8683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0DCE73E4-D625-67EF-E4CC-AD0EDBF3942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E1207448-769D-4C38-CF59-38B0B6E7480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9D26E32B-E0D2-F995-E091-914BF0B4C25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4128570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0025D2BB-2A73-4ACB-EAFE-5148DE16799F}"/>
              </a:ext>
            </a:extLst>
          </p:cNvPr>
          <p:cNvGraphicFramePr>
            <a:graphicFrameLocks noGrp="1"/>
          </p:cNvGraphicFramePr>
          <p:nvPr>
            <p:extLst>
              <p:ext uri="{D42A27DB-BD31-4B8C-83A1-F6EECF244321}">
                <p14:modId xmlns:p14="http://schemas.microsoft.com/office/powerpoint/2010/main" val="1350707952"/>
              </p:ext>
            </p:extLst>
          </p:nvPr>
        </p:nvGraphicFramePr>
        <p:xfrm>
          <a:off x="982984" y="713169"/>
          <a:ext cx="5403527" cy="1389126"/>
        </p:xfrm>
        <a:graphic>
          <a:graphicData uri="http://schemas.openxmlformats.org/drawingml/2006/table">
            <a:tbl>
              <a:tblPr firstCol="1" bandRow="1">
                <a:tableStyleId>{5C22544A-7EE6-4342-B048-85BDC9FD1C3A}</a:tableStyleId>
              </a:tblPr>
              <a:tblGrid>
                <a:gridCol w="2204716">
                  <a:extLst>
                    <a:ext uri="{9D8B030D-6E8A-4147-A177-3AD203B41FA5}">
                      <a16:colId xmlns:a16="http://schemas.microsoft.com/office/drawing/2014/main" val="1056302267"/>
                    </a:ext>
                  </a:extLst>
                </a:gridCol>
                <a:gridCol w="3198811">
                  <a:extLst>
                    <a:ext uri="{9D8B030D-6E8A-4147-A177-3AD203B41FA5}">
                      <a16:colId xmlns:a16="http://schemas.microsoft.com/office/drawing/2014/main" val="1328186858"/>
                    </a:ext>
                  </a:extLst>
                </a:gridCol>
              </a:tblGrid>
              <a:tr h="180340">
                <a:tc gridSpan="2">
                  <a:txBody>
                    <a:bodyPr/>
                    <a:lstStyle/>
                    <a:p>
                      <a:pPr marL="457200" lvl="1" indent="0">
                        <a:lnSpc>
                          <a:spcPct val="115000"/>
                        </a:lnSpc>
                        <a:spcBef>
                          <a:spcPts val="300"/>
                        </a:spcBef>
                        <a:spcAft>
                          <a:spcPts val="300"/>
                        </a:spcAft>
                        <a:buFont typeface="+mj-lt"/>
                        <a:buNone/>
                      </a:pPr>
                      <a:r>
                        <a:rPr lang="en-GB" sz="1000" dirty="0">
                          <a:solidFill>
                            <a:schemeClr val="bg1"/>
                          </a:solidFill>
                          <a:effectLst/>
                        </a:rPr>
                        <a:t>2.2 Besoins spécifiques</a:t>
                      </a:r>
                      <a:endParaRPr lang="en-US" sz="11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extLst>
                  <a:ext uri="{0D108BD9-81ED-4DB2-BD59-A6C34878D82A}">
                    <a16:rowId xmlns:a16="http://schemas.microsoft.com/office/drawing/2014/main" val="1532772939"/>
                  </a:ext>
                </a:extLst>
              </a:tr>
              <a:tr h="431800">
                <a:tc>
                  <a:txBody>
                    <a:bodyPr/>
                    <a:lstStyle/>
                    <a:p>
                      <a:pPr>
                        <a:lnSpc>
                          <a:spcPct val="115000"/>
                        </a:lnSpc>
                        <a:spcBef>
                          <a:spcPts val="300"/>
                        </a:spcBef>
                        <a:spcAft>
                          <a:spcPts val="300"/>
                        </a:spcAft>
                      </a:pPr>
                      <a:r>
                        <a:rPr lang="en-US" sz="1000" dirty="0">
                          <a:solidFill>
                            <a:schemeClr val="tx1"/>
                          </a:solidFill>
                          <a:effectLst/>
                        </a:rPr>
                        <a:t>Dans le cas d'un enfant ayant des besoins spécifiques, la personne responsable ou le mentor est-il capable de répondre à l'enfant ou de communiquer avec lui, y compris de l'aider à accéder aux services ? </a:t>
                      </a:r>
                      <a:endParaRPr lang="en-US" sz="1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US" sz="1000" dirty="0">
                          <a:solidFill>
                            <a:schemeClr val="tx1"/>
                          </a:solidFill>
                          <a:effectLst/>
                        </a:rPr>
                        <a:t> Oui Non</a:t>
                      </a:r>
                      <a:endParaRPr lang="en-US" sz="1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44097907"/>
                  </a:ext>
                </a:extLst>
              </a:tr>
            </a:tbl>
          </a:graphicData>
        </a:graphic>
      </p:graphicFrame>
      <p:graphicFrame>
        <p:nvGraphicFramePr>
          <p:cNvPr id="9" name="Table 8">
            <a:extLst>
              <a:ext uri="{FF2B5EF4-FFF2-40B4-BE49-F238E27FC236}">
                <a16:creationId xmlns:a16="http://schemas.microsoft.com/office/drawing/2014/main" id="{D3FCC7D8-C7E5-DDE4-4062-FA0C3B95751E}"/>
              </a:ext>
            </a:extLst>
          </p:cNvPr>
          <p:cNvGraphicFramePr>
            <a:graphicFrameLocks noGrp="1"/>
          </p:cNvGraphicFramePr>
          <p:nvPr>
            <p:extLst>
              <p:ext uri="{D42A27DB-BD31-4B8C-83A1-F6EECF244321}">
                <p14:modId xmlns:p14="http://schemas.microsoft.com/office/powerpoint/2010/main" val="2668931544"/>
              </p:ext>
            </p:extLst>
          </p:nvPr>
        </p:nvGraphicFramePr>
        <p:xfrm>
          <a:off x="982984" y="1751775"/>
          <a:ext cx="5403527" cy="1896999"/>
        </p:xfrm>
        <a:graphic>
          <a:graphicData uri="http://schemas.openxmlformats.org/drawingml/2006/table">
            <a:tbl>
              <a:tblPr firstCol="1" bandRow="1">
                <a:tableStyleId>{5C22544A-7EE6-4342-B048-85BDC9FD1C3A}</a:tableStyleId>
              </a:tblPr>
              <a:tblGrid>
                <a:gridCol w="2204716">
                  <a:extLst>
                    <a:ext uri="{9D8B030D-6E8A-4147-A177-3AD203B41FA5}">
                      <a16:colId xmlns:a16="http://schemas.microsoft.com/office/drawing/2014/main" val="2066835052"/>
                    </a:ext>
                  </a:extLst>
                </a:gridCol>
                <a:gridCol w="3198811">
                  <a:extLst>
                    <a:ext uri="{9D8B030D-6E8A-4147-A177-3AD203B41FA5}">
                      <a16:colId xmlns:a16="http://schemas.microsoft.com/office/drawing/2014/main" val="245891400"/>
                    </a:ext>
                  </a:extLst>
                </a:gridCol>
              </a:tblGrid>
              <a:tr h="180340">
                <a:tc gridSpan="2">
                  <a:txBody>
                    <a:bodyPr/>
                    <a:lstStyle/>
                    <a:p>
                      <a:pPr marL="457200" lvl="1" indent="0">
                        <a:lnSpc>
                          <a:spcPct val="115000"/>
                        </a:lnSpc>
                        <a:spcBef>
                          <a:spcPts val="300"/>
                        </a:spcBef>
                        <a:spcAft>
                          <a:spcPts val="300"/>
                        </a:spcAft>
                        <a:buFont typeface="+mj-lt"/>
                        <a:buNone/>
                      </a:pPr>
                      <a:r>
                        <a:rPr lang="en-GB" sz="1000" dirty="0">
                          <a:solidFill>
                            <a:schemeClr val="bg1"/>
                          </a:solidFill>
                          <a:effectLst/>
                          <a:latin typeface="+mn-lt"/>
                        </a:rPr>
                        <a:t>2.3 Accès - pour les mentors vivant en autonomie</a:t>
                      </a:r>
                      <a:endParaRPr lang="en-US" sz="1100" dirty="0">
                        <a:solidFill>
                          <a:schemeClr val="bg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extLst>
                  <a:ext uri="{0D108BD9-81ED-4DB2-BD59-A6C34878D82A}">
                    <a16:rowId xmlns:a16="http://schemas.microsoft.com/office/drawing/2014/main" val="24189075"/>
                  </a:ext>
                </a:extLst>
              </a:tr>
              <a:tr h="431800">
                <a:tc>
                  <a:txBody>
                    <a:bodyPr/>
                    <a:lstStyle/>
                    <a:p>
                      <a:pPr>
                        <a:lnSpc>
                          <a:spcPct val="115000"/>
                        </a:lnSpc>
                        <a:spcBef>
                          <a:spcPts val="300"/>
                        </a:spcBef>
                        <a:spcAft>
                          <a:spcPts val="300"/>
                        </a:spcAft>
                      </a:pPr>
                      <a:r>
                        <a:rPr lang="en-US" sz="1000" dirty="0">
                          <a:solidFill>
                            <a:schemeClr val="tx1"/>
                          </a:solidFill>
                          <a:effectLst/>
                          <a:latin typeface="+mn-lt"/>
                        </a:rPr>
                        <a:t>La personne qui s'occupe de l'enfant ou le mentor vit-il à proximité du lieu de résidence de l'enfant ?</a:t>
                      </a:r>
                      <a:endParaRPr lang="en-US" sz="11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US" sz="1000" dirty="0">
                          <a:solidFill>
                            <a:schemeClr val="tx1"/>
                          </a:solidFill>
                          <a:effectLst/>
                          <a:latin typeface="+mn-lt"/>
                        </a:rPr>
                        <a:t> Oui Non</a:t>
                      </a:r>
                    </a:p>
                    <a:p>
                      <a:pPr>
                        <a:lnSpc>
                          <a:spcPct val="115000"/>
                        </a:lnSpc>
                        <a:spcBef>
                          <a:spcPts val="300"/>
                        </a:spcBef>
                        <a:spcAft>
                          <a:spcPts val="300"/>
                        </a:spcAft>
                      </a:pPr>
                      <a:r>
                        <a:rPr lang="en-US" sz="1000" dirty="0">
                          <a:solidFill>
                            <a:schemeClr val="tx1"/>
                          </a:solidFill>
                          <a:effectLst/>
                          <a:latin typeface="+mn-lt"/>
                        </a:rPr>
                        <a:t>(cochez Non, s'il faut plus de 60 minutes à la personne responsable/au mentor pour atteindre le lieu de résidence de l'enfant)</a:t>
                      </a:r>
                      <a:endParaRPr lang="en-US" sz="11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076204832"/>
                  </a:ext>
                </a:extLst>
              </a:tr>
              <a:tr h="431800">
                <a:tc>
                  <a:txBody>
                    <a:bodyPr/>
                    <a:lstStyle/>
                    <a:p>
                      <a:pPr>
                        <a:lnSpc>
                          <a:spcPct val="115000"/>
                        </a:lnSpc>
                        <a:spcBef>
                          <a:spcPts val="300"/>
                        </a:spcBef>
                        <a:spcAft>
                          <a:spcPts val="300"/>
                        </a:spcAft>
                      </a:pPr>
                      <a:r>
                        <a:rPr lang="en-US" sz="1000" dirty="0">
                          <a:solidFill>
                            <a:schemeClr val="tx1"/>
                          </a:solidFill>
                          <a:effectLst/>
                          <a:latin typeface="+mn-lt"/>
                        </a:rPr>
                        <a:t>La personne responsable/le mentor se rend-elle fréquemment dans un endroit proche de la résidence de l'enfant (lieu de culte, lieu de travail, etc.) ? </a:t>
                      </a:r>
                      <a:endParaRPr lang="en-US" sz="11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300"/>
                        </a:spcBef>
                        <a:spcAft>
                          <a:spcPts val="300"/>
                        </a:spcAft>
                      </a:pPr>
                      <a:r>
                        <a:rPr lang="en-US" sz="1000" dirty="0">
                          <a:solidFill>
                            <a:schemeClr val="tx1"/>
                          </a:solidFill>
                          <a:effectLst/>
                          <a:latin typeface="+mn-lt"/>
                        </a:rPr>
                        <a:t> Oui Non</a:t>
                      </a:r>
                    </a:p>
                    <a:p>
                      <a:pPr>
                        <a:lnSpc>
                          <a:spcPct val="115000"/>
                        </a:lnSpc>
                        <a:spcBef>
                          <a:spcPts val="300"/>
                        </a:spcBef>
                        <a:spcAft>
                          <a:spcPts val="300"/>
                        </a:spcAft>
                      </a:pPr>
                      <a:r>
                        <a:rPr lang="en-US" sz="1000" dirty="0">
                          <a:solidFill>
                            <a:schemeClr val="tx1"/>
                          </a:solidFill>
                          <a:effectLst/>
                          <a:latin typeface="+mn-lt"/>
                        </a:rPr>
                        <a:t>Si oui, à quelle fréquence </a:t>
                      </a:r>
                      <a:r>
                        <a:rPr lang="en-GB" sz="1000" dirty="0">
                          <a:solidFill>
                            <a:schemeClr val="tx1"/>
                          </a:solidFill>
                          <a:effectLst/>
                          <a:latin typeface="+mn-lt"/>
                        </a:rPr>
                        <a:t>: </a:t>
                      </a:r>
                      <a:endParaRPr lang="en-US" sz="1100" dirty="0">
                        <a:solidFill>
                          <a:schemeClr val="tx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728315300"/>
                  </a:ext>
                </a:extLst>
              </a:tr>
            </a:tbl>
          </a:graphicData>
        </a:graphic>
      </p:graphicFrame>
      <p:graphicFrame>
        <p:nvGraphicFramePr>
          <p:cNvPr id="11" name="Table 10">
            <a:extLst>
              <a:ext uri="{FF2B5EF4-FFF2-40B4-BE49-F238E27FC236}">
                <a16:creationId xmlns:a16="http://schemas.microsoft.com/office/drawing/2014/main" id="{7F1770B4-CF3A-66F4-6205-4AE391C22A12}"/>
              </a:ext>
            </a:extLst>
          </p:cNvPr>
          <p:cNvGraphicFramePr>
            <a:graphicFrameLocks noGrp="1"/>
          </p:cNvGraphicFramePr>
          <p:nvPr>
            <p:extLst>
              <p:ext uri="{D42A27DB-BD31-4B8C-83A1-F6EECF244321}">
                <p14:modId xmlns:p14="http://schemas.microsoft.com/office/powerpoint/2010/main" val="3255641016"/>
              </p:ext>
            </p:extLst>
          </p:nvPr>
        </p:nvGraphicFramePr>
        <p:xfrm>
          <a:off x="982983" y="3473514"/>
          <a:ext cx="5403527" cy="2778252"/>
        </p:xfrm>
        <a:graphic>
          <a:graphicData uri="http://schemas.openxmlformats.org/drawingml/2006/table">
            <a:tbl>
              <a:tblPr firstCol="1" bandRow="1"/>
              <a:tblGrid>
                <a:gridCol w="2217417">
                  <a:extLst>
                    <a:ext uri="{9D8B030D-6E8A-4147-A177-3AD203B41FA5}">
                      <a16:colId xmlns:a16="http://schemas.microsoft.com/office/drawing/2014/main" val="1947530132"/>
                    </a:ext>
                  </a:extLst>
                </a:gridCol>
                <a:gridCol w="3186110">
                  <a:extLst>
                    <a:ext uri="{9D8B030D-6E8A-4147-A177-3AD203B41FA5}">
                      <a16:colId xmlns:a16="http://schemas.microsoft.com/office/drawing/2014/main" val="964757782"/>
                    </a:ext>
                  </a:extLst>
                </a:gridCol>
              </a:tblGrid>
              <a:tr h="180340">
                <a:tc gridSpan="2">
                  <a:txBody>
                    <a:bodyPr/>
                    <a:lstStyle/>
                    <a:p>
                      <a:pPr marL="457200" lvl="1" indent="0">
                        <a:lnSpc>
                          <a:spcPct val="115000"/>
                        </a:lnSpc>
                        <a:spcBef>
                          <a:spcPts val="300"/>
                        </a:spcBef>
                        <a:spcAft>
                          <a:spcPts val="300"/>
                        </a:spcAft>
                        <a:buFont typeface="+mj-lt"/>
                        <a:buNone/>
                      </a:pPr>
                      <a:r>
                        <a:rPr lang="en-GB" sz="1000" b="1" dirty="0">
                          <a:solidFill>
                            <a:schemeClr val="bg1"/>
                          </a:solidFill>
                          <a:effectLst/>
                          <a:latin typeface="+mn-lt"/>
                          <a:ea typeface="Calibri" panose="020F0502020204030204" pitchFamily="34" charset="0"/>
                          <a:cs typeface="Arial" panose="020B0604020202020204" pitchFamily="34" charset="0"/>
                        </a:rPr>
                        <a:t>2.4 Préférence et disponibilité - pour les mentors vivant en autonomie</a:t>
                      </a:r>
                      <a:endParaRPr lang="en-US" sz="1100" dirty="0">
                        <a:solidFill>
                          <a:schemeClr val="bg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a:p>
                  </a:txBody>
                  <a:tcPr/>
                </a:tc>
                <a:extLst>
                  <a:ext uri="{0D108BD9-81ED-4DB2-BD59-A6C34878D82A}">
                    <a16:rowId xmlns:a16="http://schemas.microsoft.com/office/drawing/2014/main" val="2800266578"/>
                  </a:ext>
                </a:extLst>
              </a:tr>
              <a:tr h="431800">
                <a:tc>
                  <a:txBody>
                    <a:bodyPr/>
                    <a:lstStyle/>
                    <a:p>
                      <a:pPr>
                        <a:lnSpc>
                          <a:spcPct val="115000"/>
                        </a:lnSpc>
                        <a:spcBef>
                          <a:spcPts val="300"/>
                        </a:spcBef>
                        <a:spcAft>
                          <a:spcPts val="300"/>
                        </a:spcAft>
                      </a:pPr>
                      <a:r>
                        <a:rPr lang="en-US" sz="1000" dirty="0">
                          <a:effectLst/>
                          <a:latin typeface="+mn-lt"/>
                          <a:ea typeface="Calibri" panose="020F0502020204030204" pitchFamily="34" charset="0"/>
                          <a:cs typeface="Arial" panose="020B0604020202020204" pitchFamily="34" charset="0"/>
                        </a:rPr>
                        <a:t>Les antécédents, l'âge, le sexe, etc. de l'enfant correspondent-ils aux préférences indiquées par la personne responsable ou le mentor pendant le dépistage ?</a:t>
                      </a:r>
                      <a:endParaRPr lang="en-US" sz="11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nSpc>
                          <a:spcPct val="115000"/>
                        </a:lnSpc>
                        <a:spcBef>
                          <a:spcPts val="300"/>
                        </a:spcBef>
                        <a:spcAft>
                          <a:spcPts val="300"/>
                        </a:spcAft>
                      </a:pPr>
                      <a:r>
                        <a:rPr lang="en-US" sz="1000" i="1" dirty="0">
                          <a:effectLst/>
                          <a:latin typeface="+mn-lt"/>
                          <a:ea typeface="Calibri" panose="020F0502020204030204" pitchFamily="34" charset="0"/>
                          <a:cs typeface="Arial" panose="020B0604020202020204" pitchFamily="34" charset="0"/>
                        </a:rPr>
                        <a:t> Oui Non</a:t>
                      </a:r>
                      <a:endParaRPr lang="en-US" sz="10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362042268"/>
                  </a:ext>
                </a:extLst>
              </a:tr>
              <a:tr h="431800">
                <a:tc>
                  <a:txBody>
                    <a:bodyPr/>
                    <a:lstStyle/>
                    <a:p>
                      <a:pPr>
                        <a:lnSpc>
                          <a:spcPct val="115000"/>
                        </a:lnSpc>
                        <a:spcBef>
                          <a:spcPts val="300"/>
                        </a:spcBef>
                        <a:spcAft>
                          <a:spcPts val="300"/>
                        </a:spcAft>
                      </a:pPr>
                      <a:r>
                        <a:rPr lang="en-US" sz="1000" dirty="0">
                          <a:effectLst/>
                          <a:latin typeface="+mn-lt"/>
                          <a:ea typeface="Calibri" panose="020F0502020204030204" pitchFamily="34" charset="0"/>
                          <a:cs typeface="Arial" panose="020B0604020202020204" pitchFamily="34" charset="0"/>
                        </a:rPr>
                        <a:t>Le profil de la personne responsable ou du mentor correspond-il aux préférences de l'enfant (voir la </a:t>
                      </a:r>
                      <a:r>
                        <a:rPr lang="en-US" sz="1000" i="1" dirty="0">
                          <a:effectLst/>
                          <a:latin typeface="+mn-lt"/>
                          <a:ea typeface="Calibri" panose="020F0502020204030204" pitchFamily="34" charset="0"/>
                          <a:cs typeface="Arial" panose="020B0604020202020204" pitchFamily="34" charset="0"/>
                        </a:rPr>
                        <a:t>vérification des préférences de l'enfant et de la famille</a:t>
                      </a:r>
                      <a:r>
                        <a:rPr lang="en-US" sz="1000" dirty="0">
                          <a:effectLst/>
                          <a:latin typeface="+mn-lt"/>
                          <a:ea typeface="Calibri" panose="020F0502020204030204" pitchFamily="34" charset="0"/>
                          <a:cs typeface="Arial" panose="020B0604020202020204" pitchFamily="34" charset="0"/>
                        </a:rPr>
                        <a:t>) ?</a:t>
                      </a:r>
                      <a:endParaRPr lang="en-US" sz="11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nSpc>
                          <a:spcPct val="115000"/>
                        </a:lnSpc>
                        <a:spcBef>
                          <a:spcPts val="300"/>
                        </a:spcBef>
                        <a:spcAft>
                          <a:spcPts val="300"/>
                        </a:spcAft>
                      </a:pPr>
                      <a:r>
                        <a:rPr lang="en-US" sz="1000" i="1" dirty="0">
                          <a:effectLst/>
                          <a:latin typeface="+mn-lt"/>
                          <a:ea typeface="Calibri" panose="020F0502020204030204" pitchFamily="34" charset="0"/>
                          <a:cs typeface="Arial" panose="020B0604020202020204" pitchFamily="34" charset="0"/>
                        </a:rPr>
                        <a:t> Oui Non</a:t>
                      </a:r>
                      <a:endParaRPr lang="en-US" sz="10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410573627"/>
                  </a:ext>
                </a:extLst>
              </a:tr>
              <a:tr h="431800">
                <a:tc>
                  <a:txBody>
                    <a:bodyPr/>
                    <a:lstStyle/>
                    <a:p>
                      <a:pPr>
                        <a:lnSpc>
                          <a:spcPct val="115000"/>
                        </a:lnSpc>
                        <a:spcBef>
                          <a:spcPts val="300"/>
                        </a:spcBef>
                        <a:spcAft>
                          <a:spcPts val="300"/>
                        </a:spcAft>
                      </a:pPr>
                      <a:r>
                        <a:rPr lang="en-US" sz="1000" dirty="0">
                          <a:effectLst/>
                          <a:latin typeface="+mn-lt"/>
                          <a:ea typeface="Calibri" panose="020F0502020204030204" pitchFamily="34" charset="0"/>
                          <a:cs typeface="Arial" panose="020B0604020202020204" pitchFamily="34" charset="0"/>
                        </a:rPr>
                        <a:t>La disponibilité de la personne responsable/mentor correspond-elle au temps et à l'attention requis par l'enfant ? </a:t>
                      </a:r>
                      <a:endParaRPr lang="en-US" sz="11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a:txBody>
                    <a:bodyPr/>
                    <a:lstStyle/>
                    <a:p>
                      <a:pPr>
                        <a:lnSpc>
                          <a:spcPct val="115000"/>
                        </a:lnSpc>
                        <a:spcBef>
                          <a:spcPts val="300"/>
                        </a:spcBef>
                        <a:spcAft>
                          <a:spcPts val="300"/>
                        </a:spcAft>
                      </a:pPr>
                      <a:r>
                        <a:rPr lang="en-US" sz="1000" i="1" dirty="0">
                          <a:effectLst/>
                          <a:latin typeface="+mn-lt"/>
                          <a:ea typeface="Calibri" panose="020F0502020204030204" pitchFamily="34" charset="0"/>
                          <a:cs typeface="Arial" panose="020B0604020202020204" pitchFamily="34" charset="0"/>
                        </a:rPr>
                        <a:t> Oui Non</a:t>
                      </a:r>
                      <a:endParaRPr lang="en-US" sz="10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3982946584"/>
                  </a:ext>
                </a:extLst>
              </a:tr>
            </a:tbl>
          </a:graphicData>
        </a:graphic>
      </p:graphicFrame>
      <p:graphicFrame>
        <p:nvGraphicFramePr>
          <p:cNvPr id="13" name="Table 12">
            <a:extLst>
              <a:ext uri="{FF2B5EF4-FFF2-40B4-BE49-F238E27FC236}">
                <a16:creationId xmlns:a16="http://schemas.microsoft.com/office/drawing/2014/main" id="{237D7463-B74F-7571-A942-0E43E349349B}"/>
              </a:ext>
            </a:extLst>
          </p:cNvPr>
          <p:cNvGraphicFramePr>
            <a:graphicFrameLocks noGrp="1"/>
          </p:cNvGraphicFramePr>
          <p:nvPr>
            <p:extLst>
              <p:ext uri="{D42A27DB-BD31-4B8C-83A1-F6EECF244321}">
                <p14:modId xmlns:p14="http://schemas.microsoft.com/office/powerpoint/2010/main" val="258033632"/>
              </p:ext>
            </p:extLst>
          </p:nvPr>
        </p:nvGraphicFramePr>
        <p:xfrm>
          <a:off x="982982" y="6280215"/>
          <a:ext cx="5403527" cy="2607437"/>
        </p:xfrm>
        <a:graphic>
          <a:graphicData uri="http://schemas.openxmlformats.org/drawingml/2006/table">
            <a:tbl>
              <a:tblPr firstCol="1" bandRow="1"/>
              <a:tblGrid>
                <a:gridCol w="5403527">
                  <a:extLst>
                    <a:ext uri="{9D8B030D-6E8A-4147-A177-3AD203B41FA5}">
                      <a16:colId xmlns:a16="http://schemas.microsoft.com/office/drawing/2014/main" val="3490442084"/>
                    </a:ext>
                  </a:extLst>
                </a:gridCol>
              </a:tblGrid>
              <a:tr h="180340">
                <a:tc>
                  <a:txBody>
                    <a:bodyPr/>
                    <a:lstStyle/>
                    <a:p>
                      <a:pPr marL="457200" lvl="1" indent="0">
                        <a:lnSpc>
                          <a:spcPct val="115000"/>
                        </a:lnSpc>
                        <a:spcBef>
                          <a:spcPts val="300"/>
                        </a:spcBef>
                        <a:spcAft>
                          <a:spcPts val="300"/>
                        </a:spcAft>
                        <a:buFont typeface="+mj-lt"/>
                        <a:buNone/>
                      </a:pPr>
                      <a:r>
                        <a:rPr lang="en-GB" sz="1000" b="1" dirty="0">
                          <a:solidFill>
                            <a:schemeClr val="bg1"/>
                          </a:solidFill>
                          <a:effectLst/>
                          <a:latin typeface="+mn-lt"/>
                          <a:ea typeface="Calibri" panose="020F0502020204030204" pitchFamily="34" charset="0"/>
                          <a:cs typeface="Arial" panose="020B0604020202020204" pitchFamily="34" charset="0"/>
                        </a:rPr>
                        <a:t>2.5 Conclusion et recommandation</a:t>
                      </a:r>
                      <a:endParaRPr lang="en-US" sz="1100" dirty="0">
                        <a:solidFill>
                          <a:schemeClr val="bg1"/>
                        </a:solidFill>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84775165"/>
                  </a:ext>
                </a:extLst>
              </a:tr>
              <a:tr h="575945">
                <a:tc>
                  <a:txBody>
                    <a:bodyPr/>
                    <a:lstStyle/>
                    <a:p>
                      <a:pPr>
                        <a:lnSpc>
                          <a:spcPct val="115000"/>
                        </a:lnSpc>
                        <a:spcBef>
                          <a:spcPts val="300"/>
                        </a:spcBef>
                        <a:spcAft>
                          <a:spcPts val="300"/>
                        </a:spcAft>
                      </a:pPr>
                      <a:r>
                        <a:rPr lang="en-US" sz="1000" dirty="0">
                          <a:effectLst/>
                          <a:latin typeface="+mn-lt"/>
                          <a:ea typeface="Calibri" panose="020F0502020204030204" pitchFamily="34" charset="0"/>
                          <a:cs typeface="Arial" panose="020B0604020202020204" pitchFamily="34" charset="0"/>
                        </a:rPr>
                        <a:t>Bref résumé de la situation et des options disponibles :      </a:t>
                      </a:r>
                      <a:endParaRPr lang="en-US" sz="11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134132355"/>
                  </a:ext>
                </a:extLst>
              </a:tr>
              <a:tr h="252095">
                <a:tc>
                  <a:txBody>
                    <a:bodyPr/>
                    <a:lstStyle/>
                    <a:p>
                      <a:pPr>
                        <a:lnSpc>
                          <a:spcPct val="115000"/>
                        </a:lnSpc>
                        <a:spcBef>
                          <a:spcPts val="300"/>
                        </a:spcBef>
                        <a:spcAft>
                          <a:spcPts val="300"/>
                        </a:spcAft>
                      </a:pPr>
                      <a:r>
                        <a:rPr lang="en-US" sz="1000" dirty="0">
                          <a:effectLst/>
                          <a:latin typeface="+mn-lt"/>
                          <a:ea typeface="Calibri" panose="020F0502020204030204" pitchFamily="34" charset="0"/>
                          <a:cs typeface="Arial" panose="020B0604020202020204" pitchFamily="34" charset="0"/>
                        </a:rPr>
                        <a:t>L'évaluateur recommande-t-il que l'enfant soit confié à cette personne responsable/mentor ? </a:t>
                      </a:r>
                      <a:r>
                        <a:rPr lang="en-US" sz="1000" i="1" dirty="0">
                          <a:effectLst/>
                          <a:latin typeface="+mn-lt"/>
                          <a:ea typeface="Calibri" panose="020F0502020204030204" pitchFamily="34" charset="0"/>
                          <a:cs typeface="Arial" panose="020B0604020202020204" pitchFamily="34" charset="0"/>
                        </a:rPr>
                        <a:t>Oui Non</a:t>
                      </a:r>
                      <a:endParaRPr lang="en-US" sz="11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2555706591"/>
                  </a:ext>
                </a:extLst>
              </a:tr>
              <a:tr h="575945">
                <a:tc>
                  <a:txBody>
                    <a:bodyPr/>
                    <a:lstStyle/>
                    <a:p>
                      <a:pPr>
                        <a:lnSpc>
                          <a:spcPct val="115000"/>
                        </a:lnSpc>
                        <a:spcBef>
                          <a:spcPts val="300"/>
                        </a:spcBef>
                        <a:spcAft>
                          <a:spcPts val="300"/>
                        </a:spcAft>
                      </a:pPr>
                      <a:r>
                        <a:rPr lang="en-GB" sz="1000" b="1" i="1" dirty="0">
                          <a:effectLst/>
                          <a:latin typeface="+mn-lt"/>
                          <a:ea typeface="Calibri" panose="020F0502020204030204" pitchFamily="34" charset="0"/>
                          <a:cs typeface="Arial" panose="020B0604020202020204" pitchFamily="34" charset="0"/>
                        </a:rPr>
                        <a:t>Complété par : </a:t>
                      </a:r>
                      <a:r>
                        <a:rPr lang="en-GB" sz="1000" dirty="0">
                          <a:effectLst/>
                          <a:latin typeface="+mn-lt"/>
                          <a:ea typeface="Calibri" panose="020F0502020204030204" pitchFamily="34" charset="0"/>
                          <a:cs typeface="Arial" panose="020B0604020202020204" pitchFamily="34" charset="0"/>
                        </a:rPr>
                        <a:t>Signature : Date </a:t>
                      </a:r>
                      <a:r>
                        <a:rPr lang="en-GB" sz="1000" i="1" dirty="0">
                          <a:effectLst/>
                          <a:latin typeface="+mn-lt"/>
                          <a:ea typeface="Calibri" panose="020F0502020204030204" pitchFamily="34" charset="0"/>
                          <a:cs typeface="Arial" panose="020B0604020202020204" pitchFamily="34" charset="0"/>
                        </a:rPr>
                        <a:t>(JJ/MM/AAAA) </a:t>
                      </a:r>
                      <a:r>
                        <a:rPr lang="en-GB" sz="1000" dirty="0">
                          <a:effectLst/>
                          <a:latin typeface="+mn-lt"/>
                          <a:ea typeface="Calibri" panose="020F0502020204030204" pitchFamily="34" charset="0"/>
                          <a:cs typeface="Arial" panose="020B0604020202020204" pitchFamily="34" charset="0"/>
                        </a:rPr>
                        <a:t>:       / / </a:t>
                      </a:r>
                      <a:endParaRPr lang="en-US" sz="1100" dirty="0">
                        <a:effectLst/>
                        <a:latin typeface="+mn-lt"/>
                        <a:ea typeface="Calibri" panose="020F0502020204030204" pitchFamily="34" charset="0"/>
                        <a:cs typeface="Arial" panose="020B0604020202020204" pitchFamily="34" charset="0"/>
                      </a:endParaRPr>
                    </a:p>
                    <a:p>
                      <a:pPr>
                        <a:lnSpc>
                          <a:spcPct val="115000"/>
                        </a:lnSpc>
                        <a:spcBef>
                          <a:spcPts val="300"/>
                        </a:spcBef>
                        <a:spcAft>
                          <a:spcPts val="300"/>
                        </a:spcAft>
                      </a:pPr>
                      <a:r>
                        <a:rPr lang="en-GB" sz="1000" dirty="0">
                          <a:effectLst/>
                          <a:latin typeface="+mn-lt"/>
                          <a:ea typeface="Calibri" panose="020F0502020204030204" pitchFamily="34" charset="0"/>
                          <a:cs typeface="Arial" panose="020B0604020202020204" pitchFamily="34" charset="0"/>
                        </a:rPr>
                        <a:t>Nom :      </a:t>
                      </a:r>
                      <a:endParaRPr lang="en-US" sz="1100" dirty="0">
                        <a:effectLst/>
                        <a:latin typeface="+mn-lt"/>
                        <a:ea typeface="Calibri" panose="020F0502020204030204" pitchFamily="34" charset="0"/>
                        <a:cs typeface="Arial" panose="020B0604020202020204" pitchFamily="34" charset="0"/>
                      </a:endParaRPr>
                    </a:p>
                    <a:p>
                      <a:pPr>
                        <a:lnSpc>
                          <a:spcPct val="115000"/>
                        </a:lnSpc>
                        <a:spcBef>
                          <a:spcPts val="300"/>
                        </a:spcBef>
                        <a:spcAft>
                          <a:spcPts val="300"/>
                        </a:spcAft>
                      </a:pPr>
                      <a:r>
                        <a:rPr lang="en-GB" sz="1000" dirty="0">
                          <a:effectLst/>
                          <a:latin typeface="+mn-lt"/>
                          <a:ea typeface="Calibri" panose="020F0502020204030204" pitchFamily="34" charset="0"/>
                          <a:cs typeface="Arial" panose="020B0604020202020204" pitchFamily="34" charset="0"/>
                        </a:rPr>
                        <a:t>Poste : Agence : </a:t>
                      </a:r>
                      <a:endParaRPr lang="en-US" sz="11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1271345168"/>
                  </a:ext>
                </a:extLst>
              </a:tr>
              <a:tr h="575945">
                <a:tc>
                  <a:txBody>
                    <a:bodyPr/>
                    <a:lstStyle/>
                    <a:p>
                      <a:pPr>
                        <a:lnSpc>
                          <a:spcPct val="115000"/>
                        </a:lnSpc>
                        <a:spcBef>
                          <a:spcPts val="300"/>
                        </a:spcBef>
                        <a:spcAft>
                          <a:spcPts val="300"/>
                        </a:spcAft>
                      </a:pPr>
                      <a:r>
                        <a:rPr lang="en-GB" sz="1000" b="1" i="1" dirty="0">
                          <a:effectLst/>
                          <a:latin typeface="+mn-lt"/>
                          <a:ea typeface="Calibri" panose="020F0502020204030204" pitchFamily="34" charset="0"/>
                          <a:cs typeface="Arial" panose="020B0604020202020204" pitchFamily="34" charset="0"/>
                        </a:rPr>
                        <a:t>Approuvé par : </a:t>
                      </a:r>
                      <a:r>
                        <a:rPr lang="en-GB" sz="1000" dirty="0">
                          <a:effectLst/>
                          <a:latin typeface="+mn-lt"/>
                          <a:ea typeface="Calibri" panose="020F0502020204030204" pitchFamily="34" charset="0"/>
                          <a:cs typeface="Arial" panose="020B0604020202020204" pitchFamily="34" charset="0"/>
                        </a:rPr>
                        <a:t>Signature : Date </a:t>
                      </a:r>
                      <a:r>
                        <a:rPr lang="en-GB" sz="1000" i="1" dirty="0">
                          <a:effectLst/>
                          <a:latin typeface="+mn-lt"/>
                          <a:ea typeface="Calibri" panose="020F0502020204030204" pitchFamily="34" charset="0"/>
                          <a:cs typeface="Arial" panose="020B0604020202020204" pitchFamily="34" charset="0"/>
                        </a:rPr>
                        <a:t>(JJ/MM/AAAA) </a:t>
                      </a:r>
                      <a:r>
                        <a:rPr lang="en-GB" sz="1000" dirty="0">
                          <a:effectLst/>
                          <a:latin typeface="+mn-lt"/>
                          <a:ea typeface="Calibri" panose="020F0502020204030204" pitchFamily="34" charset="0"/>
                          <a:cs typeface="Arial" panose="020B0604020202020204" pitchFamily="34" charset="0"/>
                        </a:rPr>
                        <a:t>:       / / </a:t>
                      </a:r>
                      <a:endParaRPr lang="en-US" sz="1100" dirty="0">
                        <a:effectLst/>
                        <a:latin typeface="+mn-lt"/>
                        <a:ea typeface="Calibri" panose="020F0502020204030204" pitchFamily="34" charset="0"/>
                        <a:cs typeface="Arial" panose="020B0604020202020204" pitchFamily="34" charset="0"/>
                      </a:endParaRPr>
                    </a:p>
                    <a:p>
                      <a:pPr>
                        <a:lnSpc>
                          <a:spcPct val="115000"/>
                        </a:lnSpc>
                        <a:spcBef>
                          <a:spcPts val="300"/>
                        </a:spcBef>
                        <a:spcAft>
                          <a:spcPts val="300"/>
                        </a:spcAft>
                      </a:pPr>
                      <a:r>
                        <a:rPr lang="en-GB" sz="1000" dirty="0">
                          <a:effectLst/>
                          <a:latin typeface="+mn-lt"/>
                          <a:ea typeface="Calibri" panose="020F0502020204030204" pitchFamily="34" charset="0"/>
                          <a:cs typeface="Arial" panose="020B0604020202020204" pitchFamily="34" charset="0"/>
                        </a:rPr>
                        <a:t>Nom :      </a:t>
                      </a:r>
                      <a:endParaRPr lang="en-US" sz="1100" dirty="0">
                        <a:effectLst/>
                        <a:latin typeface="+mn-lt"/>
                        <a:ea typeface="Calibri" panose="020F0502020204030204" pitchFamily="34" charset="0"/>
                        <a:cs typeface="Arial" panose="020B0604020202020204" pitchFamily="34" charset="0"/>
                      </a:endParaRPr>
                    </a:p>
                    <a:p>
                      <a:pPr>
                        <a:lnSpc>
                          <a:spcPct val="115000"/>
                        </a:lnSpc>
                        <a:spcBef>
                          <a:spcPts val="300"/>
                        </a:spcBef>
                        <a:spcAft>
                          <a:spcPts val="300"/>
                        </a:spcAft>
                      </a:pPr>
                      <a:r>
                        <a:rPr lang="en-GB" sz="1000" dirty="0">
                          <a:effectLst/>
                          <a:latin typeface="+mn-lt"/>
                          <a:ea typeface="Calibri" panose="020F0502020204030204" pitchFamily="34" charset="0"/>
                          <a:cs typeface="Arial" panose="020B0604020202020204" pitchFamily="34" charset="0"/>
                        </a:rPr>
                        <a:t>Poste : Agence : </a:t>
                      </a:r>
                      <a:endParaRPr lang="en-US" sz="1100" dirty="0">
                        <a:effectLst/>
                        <a:latin typeface="+mn-lt"/>
                        <a:ea typeface="Calibri" panose="020F0502020204030204" pitchFamily="34" charset="0"/>
                        <a:cs typeface="Arial"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extLst>
                  <a:ext uri="{0D108BD9-81ED-4DB2-BD59-A6C34878D82A}">
                    <a16:rowId xmlns:a16="http://schemas.microsoft.com/office/drawing/2014/main" val="3008717376"/>
                  </a:ext>
                </a:extLst>
              </a:tr>
            </a:tbl>
          </a:graphicData>
        </a:graphic>
      </p:graphicFrame>
      <p:sp>
        <p:nvSpPr>
          <p:cNvPr id="5" name="Hexagon 4">
            <a:extLst>
              <a:ext uri="{FF2B5EF4-FFF2-40B4-BE49-F238E27FC236}">
                <a16:creationId xmlns:a16="http://schemas.microsoft.com/office/drawing/2014/main" id="{6CAF89D0-1C7B-5240-64C4-272B0CE8276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AB7908FE-B1D1-C024-7155-A572F62F7B7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F4B0AF1-2547-2C9B-9539-443B999BAC9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0E50FDD-C7EC-67FE-1972-A51BB6907F8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D7FB2B0E-2C9D-8074-1873-2899532DACB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8D2D49FC-AB44-E372-EC43-C5E1D35E1F5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012DCF7-87D3-A55D-F7A4-5BC18585B88E}"/>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28D7D49-B7D8-BB48-9FC3-F738B6BCB7A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E66E9E7-25D6-1065-2CFC-3524ADB3133C}"/>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608A30E-A884-864F-A299-DBA981249D8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95A1726-2DB9-A970-2A8C-4884731E294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F01C5F4F-BC29-0020-1DE9-33EDE486FE34}"/>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62F74B9-C5F3-58E8-BCEA-BD55F7F860D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B61C343-3448-1FFB-BEC0-F2489A2A280A}"/>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8EAFE39F-5FCF-CD41-3993-CD737AE70BEF}"/>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06D5B0CC-A496-FA82-AF9D-088ED119F00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3908E901-6EDF-8C11-90E5-AF4E09CEEA4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FC581CE1-13D0-6CEF-5FD9-54309317B81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943279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 name="Table 50">
            <a:extLst>
              <a:ext uri="{FF2B5EF4-FFF2-40B4-BE49-F238E27FC236}">
                <a16:creationId xmlns:a16="http://schemas.microsoft.com/office/drawing/2014/main" id="{4F41AF63-EF3F-9CB5-5C71-33C3CBE7186C}"/>
              </a:ext>
            </a:extLst>
          </p:cNvPr>
          <p:cNvGraphicFramePr>
            <a:graphicFrameLocks noGrp="1"/>
          </p:cNvGraphicFramePr>
          <p:nvPr>
            <p:extLst>
              <p:ext uri="{D42A27DB-BD31-4B8C-83A1-F6EECF244321}">
                <p14:modId xmlns:p14="http://schemas.microsoft.com/office/powerpoint/2010/main" val="4071602855"/>
              </p:ext>
            </p:extLst>
          </p:nvPr>
        </p:nvGraphicFramePr>
        <p:xfrm>
          <a:off x="982983" y="1448036"/>
          <a:ext cx="5403528" cy="256413"/>
        </p:xfrm>
        <a:graphic>
          <a:graphicData uri="http://schemas.openxmlformats.org/drawingml/2006/table">
            <a:tbl>
              <a:tblPr firstRow="1" firstCol="1" bandRow="1">
                <a:tableStyleId>{5C22544A-7EE6-4342-B048-85BDC9FD1C3A}</a:tableStyleId>
              </a:tblPr>
              <a:tblGrid>
                <a:gridCol w="2503167">
                  <a:extLst>
                    <a:ext uri="{9D8B030D-6E8A-4147-A177-3AD203B41FA5}">
                      <a16:colId xmlns:a16="http://schemas.microsoft.com/office/drawing/2014/main" val="570594772"/>
                    </a:ext>
                  </a:extLst>
                </a:gridCol>
                <a:gridCol w="2900361">
                  <a:extLst>
                    <a:ext uri="{9D8B030D-6E8A-4147-A177-3AD203B41FA5}">
                      <a16:colId xmlns:a16="http://schemas.microsoft.com/office/drawing/2014/main" val="93595948"/>
                    </a:ext>
                  </a:extLst>
                </a:gridCol>
              </a:tblGrid>
              <a:tr h="158528">
                <a:tc>
                  <a:txBody>
                    <a:bodyPr/>
                    <a:lstStyle/>
                    <a:p>
                      <a:pPr>
                        <a:lnSpc>
                          <a:spcPct val="115000"/>
                        </a:lnSpc>
                        <a:spcBef>
                          <a:spcPts val="300"/>
                        </a:spcBef>
                        <a:spcAft>
                          <a:spcPts val="300"/>
                        </a:spcAft>
                      </a:pPr>
                      <a:r>
                        <a:rPr lang="en-GB" sz="1000" dirty="0">
                          <a:effectLst/>
                          <a:latin typeface="+mn-lt"/>
                        </a:rPr>
                        <a:t>Numéro de dossier : </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a:txBody>
                    <a:bodyPr/>
                    <a:lstStyle/>
                    <a:p>
                      <a:pPr>
                        <a:lnSpc>
                          <a:spcPct val="115000"/>
                        </a:lnSpc>
                        <a:spcBef>
                          <a:spcPts val="300"/>
                        </a:spcBef>
                        <a:spcAft>
                          <a:spcPts val="300"/>
                        </a:spcAft>
                      </a:pPr>
                      <a:r>
                        <a:rPr lang="en-GB" sz="1000" dirty="0">
                          <a:effectLst/>
                          <a:latin typeface="+mn-lt"/>
                        </a:rPr>
                        <a:t>     </a:t>
                      </a:r>
                      <a:endParaRPr lang="en-US" sz="1000" dirty="0">
                        <a:effectLst/>
                        <a:latin typeface="+mn-lt"/>
                        <a:ea typeface="Calibri" panose="020F0502020204030204" pitchFamily="34" charset="0"/>
                        <a:cs typeface="Latha" panose="020B0604020202020204" pitchFamily="34" charset="0"/>
                      </a:endParaRPr>
                    </a:p>
                  </a:txBody>
                  <a:tcPr marL="66309" marR="66309"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4643423"/>
                  </a:ext>
                </a:extLst>
              </a:tr>
            </a:tbl>
          </a:graphicData>
        </a:graphic>
      </p:graphicFrame>
      <p:graphicFrame>
        <p:nvGraphicFramePr>
          <p:cNvPr id="52" name="Table 51">
            <a:extLst>
              <a:ext uri="{FF2B5EF4-FFF2-40B4-BE49-F238E27FC236}">
                <a16:creationId xmlns:a16="http://schemas.microsoft.com/office/drawing/2014/main" id="{962FF127-9FCE-0A4E-7165-851E6F71EFFB}"/>
              </a:ext>
            </a:extLst>
          </p:cNvPr>
          <p:cNvGraphicFramePr>
            <a:graphicFrameLocks noGrp="1"/>
          </p:cNvGraphicFramePr>
          <p:nvPr>
            <p:extLst>
              <p:ext uri="{D42A27DB-BD31-4B8C-83A1-F6EECF244321}">
                <p14:modId xmlns:p14="http://schemas.microsoft.com/office/powerpoint/2010/main" val="3097828306"/>
              </p:ext>
            </p:extLst>
          </p:nvPr>
        </p:nvGraphicFramePr>
        <p:xfrm>
          <a:off x="982983" y="1670241"/>
          <a:ext cx="5403527" cy="1538478"/>
        </p:xfrm>
        <a:graphic>
          <a:graphicData uri="http://schemas.openxmlformats.org/drawingml/2006/table">
            <a:tbl>
              <a:tblPr firstRow="1" firstCol="1" bandRow="1">
                <a:tableStyleId>{5C22544A-7EE6-4342-B048-85BDC9FD1C3A}</a:tableStyleId>
              </a:tblPr>
              <a:tblGrid>
                <a:gridCol w="2499357">
                  <a:extLst>
                    <a:ext uri="{9D8B030D-6E8A-4147-A177-3AD203B41FA5}">
                      <a16:colId xmlns:a16="http://schemas.microsoft.com/office/drawing/2014/main" val="376444881"/>
                    </a:ext>
                  </a:extLst>
                </a:gridCol>
                <a:gridCol w="2904170">
                  <a:extLst>
                    <a:ext uri="{9D8B030D-6E8A-4147-A177-3AD203B41FA5}">
                      <a16:colId xmlns:a16="http://schemas.microsoft.com/office/drawing/2014/main" val="1412568591"/>
                    </a:ext>
                  </a:extLst>
                </a:gridCol>
              </a:tblGrid>
              <a:tr h="0">
                <a:tc>
                  <a:txBody>
                    <a:bodyPr/>
                    <a:lstStyle/>
                    <a:p>
                      <a:pPr>
                        <a:lnSpc>
                          <a:spcPct val="115000"/>
                        </a:lnSpc>
                        <a:spcAft>
                          <a:spcPts val="1000"/>
                        </a:spcAft>
                      </a:pPr>
                      <a:r>
                        <a:rPr lang="en-GB" sz="1000" dirty="0">
                          <a:solidFill>
                            <a:schemeClr val="bg1"/>
                          </a:solidFill>
                          <a:effectLst/>
                          <a:latin typeface="+mn-lt"/>
                        </a:rPr>
                        <a:t>Partie I. Acteurs</a:t>
                      </a:r>
                      <a:endParaRPr lang="en-US" sz="1000" dirty="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a:txBody>
                    <a:bodyPr/>
                    <a:lstStyle/>
                    <a:p>
                      <a:endParaRPr lang="en-US" sz="1000" dirty="0">
                        <a:solidFill>
                          <a:schemeClr val="bg1"/>
                        </a:solidFill>
                        <a:latin typeface="+mn-lt"/>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618636798"/>
                  </a:ext>
                </a:extLst>
              </a:tr>
              <a:tr h="0">
                <a:tc>
                  <a:txBody>
                    <a:bodyPr/>
                    <a:lstStyle/>
                    <a:p>
                      <a:pPr>
                        <a:lnSpc>
                          <a:spcPct val="115000"/>
                        </a:lnSpc>
                        <a:spcBef>
                          <a:spcPts val="600"/>
                        </a:spcBef>
                        <a:spcAft>
                          <a:spcPts val="600"/>
                        </a:spcAft>
                      </a:pPr>
                      <a:r>
                        <a:rPr lang="en-GB" sz="1000" dirty="0">
                          <a:solidFill>
                            <a:schemeClr val="tx1"/>
                          </a:solidFill>
                          <a:effectLst/>
                          <a:latin typeface="+mn-lt"/>
                        </a:rPr>
                        <a:t>Agence</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n-GB" sz="1000" dirty="0">
                          <a:solidFill>
                            <a:schemeClr val="tx1"/>
                          </a:solidFill>
                          <a:effectLst/>
                          <a:latin typeface="+mn-lt"/>
                        </a:rPr>
                        <a:t>Parent d'accueil/mentor pour la vie autonome</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570106171"/>
                  </a:ext>
                </a:extLst>
              </a:tr>
              <a:tr h="0">
                <a:tc>
                  <a:txBody>
                    <a:bodyPr/>
                    <a:lstStyle/>
                    <a:p>
                      <a:pPr>
                        <a:lnSpc>
                          <a:spcPct val="115000"/>
                        </a:lnSpc>
                        <a:spcBef>
                          <a:spcPts val="600"/>
                        </a:spcBef>
                        <a:spcAft>
                          <a:spcPts val="600"/>
                        </a:spcAft>
                      </a:pPr>
                      <a:r>
                        <a:rPr lang="en-GB" sz="1000" dirty="0">
                          <a:solidFill>
                            <a:schemeClr val="tx1"/>
                          </a:solidFill>
                          <a:effectLst/>
                          <a:latin typeface="+mn-lt"/>
                        </a:rPr>
                        <a:t>Nom :      </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n-GB" sz="1000" dirty="0">
                          <a:solidFill>
                            <a:schemeClr val="tx1"/>
                          </a:solidFill>
                          <a:effectLst/>
                          <a:latin typeface="+mn-lt"/>
                        </a:rPr>
                        <a:t>Nom :      </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920124872"/>
                  </a:ext>
                </a:extLst>
              </a:tr>
              <a:tr h="0">
                <a:tc>
                  <a:txBody>
                    <a:bodyPr/>
                    <a:lstStyle/>
                    <a:p>
                      <a:pPr>
                        <a:lnSpc>
                          <a:spcPct val="115000"/>
                        </a:lnSpc>
                        <a:spcBef>
                          <a:spcPts val="600"/>
                        </a:spcBef>
                        <a:spcAft>
                          <a:spcPts val="600"/>
                        </a:spcAft>
                      </a:pPr>
                      <a:r>
                        <a:rPr lang="en-GB" sz="1000" dirty="0">
                          <a:solidFill>
                            <a:schemeClr val="tx1"/>
                          </a:solidFill>
                          <a:effectLst/>
                          <a:latin typeface="+mn-lt"/>
                        </a:rPr>
                        <a:t>Adresse :      </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n-GB" sz="1000" dirty="0">
                          <a:solidFill>
                            <a:schemeClr val="tx1"/>
                          </a:solidFill>
                          <a:effectLst/>
                          <a:latin typeface="+mn-lt"/>
                        </a:rPr>
                        <a:t>Adresse :      </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160345542"/>
                  </a:ext>
                </a:extLst>
              </a:tr>
              <a:tr h="0">
                <a:tc>
                  <a:txBody>
                    <a:bodyPr/>
                    <a:lstStyle/>
                    <a:p>
                      <a:pPr>
                        <a:lnSpc>
                          <a:spcPct val="115000"/>
                        </a:lnSpc>
                        <a:spcBef>
                          <a:spcPts val="600"/>
                        </a:spcBef>
                        <a:spcAft>
                          <a:spcPts val="600"/>
                        </a:spcAft>
                      </a:pPr>
                      <a:r>
                        <a:rPr lang="en-GB" sz="1000" dirty="0">
                          <a:solidFill>
                            <a:schemeClr val="tx1"/>
                          </a:solidFill>
                          <a:effectLst/>
                          <a:latin typeface="+mn-lt"/>
                        </a:rPr>
                        <a:t>Numéro de téléphone : </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n-GB" sz="1000" dirty="0">
                          <a:solidFill>
                            <a:schemeClr val="tx1"/>
                          </a:solidFill>
                          <a:effectLst/>
                          <a:latin typeface="+mn-lt"/>
                        </a:rPr>
                        <a:t>Numéro de téléphone : </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996423014"/>
                  </a:ext>
                </a:extLst>
              </a:tr>
              <a:tr h="0">
                <a:tc>
                  <a:txBody>
                    <a:bodyPr/>
                    <a:lstStyle/>
                    <a:p>
                      <a:pPr>
                        <a:lnSpc>
                          <a:spcPct val="115000"/>
                        </a:lnSpc>
                        <a:spcBef>
                          <a:spcPts val="600"/>
                        </a:spcBef>
                        <a:spcAft>
                          <a:spcPts val="600"/>
                        </a:spcAft>
                      </a:pPr>
                      <a:r>
                        <a:rPr lang="en-GB"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nSpc>
                          <a:spcPct val="115000"/>
                        </a:lnSpc>
                        <a:spcBef>
                          <a:spcPts val="600"/>
                        </a:spcBef>
                        <a:spcAft>
                          <a:spcPts val="600"/>
                        </a:spcAft>
                      </a:pPr>
                      <a:r>
                        <a:rPr lang="en-GB" sz="1000" dirty="0">
                          <a:solidFill>
                            <a:schemeClr val="tx1"/>
                          </a:solidFill>
                          <a:effectLst/>
                          <a:latin typeface="+mn-lt"/>
                        </a:rPr>
                        <a:t>Numéro d'enregistrement : </a:t>
                      </a: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515694517"/>
                  </a:ext>
                </a:extLst>
              </a:tr>
            </a:tbl>
          </a:graphicData>
        </a:graphic>
      </p:graphicFrame>
      <p:graphicFrame>
        <p:nvGraphicFramePr>
          <p:cNvPr id="54" name="Table 53">
            <a:extLst>
              <a:ext uri="{FF2B5EF4-FFF2-40B4-BE49-F238E27FC236}">
                <a16:creationId xmlns:a16="http://schemas.microsoft.com/office/drawing/2014/main" id="{3FC18942-885A-A6B1-D2D0-E63DC2F66C4D}"/>
              </a:ext>
            </a:extLst>
          </p:cNvPr>
          <p:cNvGraphicFramePr>
            <a:graphicFrameLocks noGrp="1"/>
          </p:cNvGraphicFramePr>
          <p:nvPr>
            <p:extLst>
              <p:ext uri="{D42A27DB-BD31-4B8C-83A1-F6EECF244321}">
                <p14:modId xmlns:p14="http://schemas.microsoft.com/office/powerpoint/2010/main" val="738190676"/>
              </p:ext>
            </p:extLst>
          </p:nvPr>
        </p:nvGraphicFramePr>
        <p:xfrm>
          <a:off x="982983" y="3208719"/>
          <a:ext cx="5403527" cy="2732532"/>
        </p:xfrm>
        <a:graphic>
          <a:graphicData uri="http://schemas.openxmlformats.org/drawingml/2006/table">
            <a:tbl>
              <a:tblPr firstRow="1" firstCol="1" bandRow="1"/>
              <a:tblGrid>
                <a:gridCol w="1798317">
                  <a:extLst>
                    <a:ext uri="{9D8B030D-6E8A-4147-A177-3AD203B41FA5}">
                      <a16:colId xmlns:a16="http://schemas.microsoft.com/office/drawing/2014/main" val="505744739"/>
                    </a:ext>
                  </a:extLst>
                </a:gridCol>
                <a:gridCol w="3605210">
                  <a:extLst>
                    <a:ext uri="{9D8B030D-6E8A-4147-A177-3AD203B41FA5}">
                      <a16:colId xmlns:a16="http://schemas.microsoft.com/office/drawing/2014/main" val="737980231"/>
                    </a:ext>
                  </a:extLst>
                </a:gridCol>
              </a:tblGrid>
              <a:tr h="195891">
                <a:tc gridSpan="2">
                  <a:txBody>
                    <a:bodyPr/>
                    <a:lstStyle/>
                    <a:p>
                      <a:pPr>
                        <a:lnSpc>
                          <a:spcPct val="115000"/>
                        </a:lnSpc>
                        <a:spcBef>
                          <a:spcPts val="600"/>
                        </a:spcBef>
                        <a:spcAft>
                          <a:spcPts val="600"/>
                        </a:spcAft>
                      </a:pPr>
                      <a:r>
                        <a:rPr lang="en-GB" sz="1000" b="1" dirty="0">
                          <a:solidFill>
                            <a:schemeClr val="bg1"/>
                          </a:solidFill>
                          <a:effectLst/>
                          <a:latin typeface="+mn-lt"/>
                          <a:ea typeface="Calibri" panose="020F0502020204030204" pitchFamily="34" charset="0"/>
                          <a:cs typeface="Latha" panose="020B0604020202020204" pitchFamily="34" charset="0"/>
                        </a:rPr>
                        <a:t>Partie II. Durée de l'engagement/de la participation</a:t>
                      </a:r>
                      <a:endParaRPr lang="en-US" sz="1000" dirty="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sz="1000" dirty="0"/>
                    </a:p>
                  </a:txBody>
                  <a:tcPr marL="67929" marR="67929" marT="33964" marB="33964">
                    <a:lnL w="12700" cap="flat" cmpd="sng" algn="ctr">
                      <a:solidFill>
                        <a:srgbClr val="000000"/>
                      </a:solidFill>
                      <a:prstDash val="solid"/>
                      <a:round/>
                      <a:headEnd type="none" w="med" len="med"/>
                      <a:tailEnd type="none" w="med" len="med"/>
                    </a:lnL>
                    <a:solidFill>
                      <a:schemeClr val="accent1">
                        <a:lumMod val="75000"/>
                      </a:schemeClr>
                    </a:solidFill>
                  </a:tcPr>
                </a:tc>
                <a:extLst>
                  <a:ext uri="{0D108BD9-81ED-4DB2-BD59-A6C34878D82A}">
                    <a16:rowId xmlns:a16="http://schemas.microsoft.com/office/drawing/2014/main" val="354042731"/>
                  </a:ext>
                </a:extLst>
              </a:tr>
              <a:tr h="236648">
                <a:tc>
                  <a:txBody>
                    <a:bodyPr/>
                    <a:lstStyle/>
                    <a:p>
                      <a:pPr marL="0" lvl="0" indent="0">
                        <a:lnSpc>
                          <a:spcPct val="115000"/>
                        </a:lnSpc>
                        <a:spcBef>
                          <a:spcPts val="600"/>
                        </a:spcBef>
                        <a:spcAft>
                          <a:spcPts val="600"/>
                        </a:spcAft>
                        <a:buFont typeface="+mj-lt"/>
                        <a:buNone/>
                      </a:pPr>
                      <a:r>
                        <a:rPr lang="en-GB" sz="1000" dirty="0">
                          <a:effectLst/>
                          <a:latin typeface="+mn-lt"/>
                          <a:ea typeface="Calibri" panose="020F0502020204030204" pitchFamily="34" charset="0"/>
                          <a:cs typeface="Latha" panose="020B0604020202020204" pitchFamily="34" charset="0"/>
                        </a:rPr>
                        <a:t>Date de début :</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      (JJ/MM/AAAA)</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3426496241"/>
                  </a:ext>
                </a:extLst>
              </a:tr>
              <a:tr h="202841">
                <a:tc>
                  <a:txBody>
                    <a:bodyPr/>
                    <a:lstStyle/>
                    <a:p>
                      <a:pPr marL="0" lvl="0" indent="0">
                        <a:lnSpc>
                          <a:spcPct val="115000"/>
                        </a:lnSpc>
                        <a:spcBef>
                          <a:spcPts val="600"/>
                        </a:spcBef>
                        <a:spcAft>
                          <a:spcPts val="600"/>
                        </a:spcAft>
                        <a:buFont typeface="+mj-lt"/>
                        <a:buNone/>
                      </a:pPr>
                      <a:r>
                        <a:rPr lang="en-GB" sz="1000" dirty="0">
                          <a:effectLst/>
                          <a:latin typeface="+mn-lt"/>
                          <a:ea typeface="Calibri" panose="020F0502020204030204" pitchFamily="34" charset="0"/>
                          <a:cs typeface="Latha" panose="020B0604020202020204" pitchFamily="34" charset="0"/>
                        </a:rPr>
                        <a:t>Durée prévue :</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 </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304824176"/>
                  </a:ext>
                </a:extLst>
              </a:tr>
              <a:tr h="1464247">
                <a:tc>
                  <a:txBody>
                    <a:bodyPr/>
                    <a:lstStyle/>
                    <a:p>
                      <a:pPr marL="0" lvl="0" indent="0">
                        <a:lnSpc>
                          <a:spcPct val="115000"/>
                        </a:lnSpc>
                        <a:spcBef>
                          <a:spcPts val="600"/>
                        </a:spcBef>
                        <a:spcAft>
                          <a:spcPts val="600"/>
                        </a:spcAft>
                        <a:buFont typeface="+mj-lt"/>
                        <a:buNone/>
                      </a:pPr>
                      <a:r>
                        <a:rPr lang="en-GB" sz="1000" dirty="0">
                          <a:effectLst/>
                          <a:latin typeface="+mn-lt"/>
                          <a:ea typeface="Calibri" panose="020F0502020204030204" pitchFamily="34" charset="0"/>
                          <a:cs typeface="Latha" panose="020B0604020202020204" pitchFamily="34" charset="0"/>
                        </a:rPr>
                        <a:t>Fin de l'engagement (si connu) :</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 Date : (JJ/MM/AAAA)</a:t>
                      </a: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 L'engagement prendra fin après un préavis d'un (1) mois donné par l'une ou l'autre des parties.</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 Il sera mis fin à l'engagement s'il s'avère que l'aide-soignant/mentor enfreint l'une des dispositions du présent engagement, le code de conduite de l'organisation, la politique de protection de l'enfance, et/ou si les actions de l'aide-soignant/mentor entraînent un préjudice pour l'enfant ou une probabilité de préjudice pour l'enfant.</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069558512"/>
                  </a:ext>
                </a:extLst>
              </a:tr>
            </a:tbl>
          </a:graphicData>
        </a:graphic>
      </p:graphicFrame>
      <p:graphicFrame>
        <p:nvGraphicFramePr>
          <p:cNvPr id="56" name="Table 55">
            <a:extLst>
              <a:ext uri="{FF2B5EF4-FFF2-40B4-BE49-F238E27FC236}">
                <a16:creationId xmlns:a16="http://schemas.microsoft.com/office/drawing/2014/main" id="{BB4208E2-F1AA-6792-2C86-F4C9018DDFAA}"/>
              </a:ext>
            </a:extLst>
          </p:cNvPr>
          <p:cNvGraphicFramePr>
            <a:graphicFrameLocks noGrp="1"/>
          </p:cNvGraphicFramePr>
          <p:nvPr>
            <p:extLst>
              <p:ext uri="{D42A27DB-BD31-4B8C-83A1-F6EECF244321}">
                <p14:modId xmlns:p14="http://schemas.microsoft.com/office/powerpoint/2010/main" val="3755214174"/>
              </p:ext>
            </p:extLst>
          </p:nvPr>
        </p:nvGraphicFramePr>
        <p:xfrm>
          <a:off x="982983" y="5765991"/>
          <a:ext cx="5403527" cy="2565422"/>
        </p:xfrm>
        <a:graphic>
          <a:graphicData uri="http://schemas.openxmlformats.org/drawingml/2006/table">
            <a:tbl>
              <a:tblPr firstRow="1" firstCol="1" bandRow="1"/>
              <a:tblGrid>
                <a:gridCol w="5403527">
                  <a:extLst>
                    <a:ext uri="{9D8B030D-6E8A-4147-A177-3AD203B41FA5}">
                      <a16:colId xmlns:a16="http://schemas.microsoft.com/office/drawing/2014/main" val="2393244450"/>
                    </a:ext>
                  </a:extLst>
                </a:gridCol>
              </a:tblGrid>
              <a:tr h="136881">
                <a:tc>
                  <a:txBody>
                    <a:bodyPr/>
                    <a:lstStyle/>
                    <a:p>
                      <a:pPr>
                        <a:lnSpc>
                          <a:spcPct val="115000"/>
                        </a:lnSpc>
                        <a:spcBef>
                          <a:spcPts val="600"/>
                        </a:spcBef>
                        <a:spcAft>
                          <a:spcPts val="600"/>
                        </a:spcAft>
                      </a:pPr>
                      <a:r>
                        <a:rPr lang="en-GB" sz="1000" b="1" dirty="0">
                          <a:solidFill>
                            <a:schemeClr val="bg1"/>
                          </a:solidFill>
                          <a:effectLst/>
                          <a:latin typeface="+mn-lt"/>
                          <a:ea typeface="Calibri" panose="020F0502020204030204" pitchFamily="34" charset="0"/>
                          <a:cs typeface="Latha" panose="020B0604020202020204" pitchFamily="34" charset="0"/>
                        </a:rPr>
                        <a:t>Partie IIIa. Attente des enfants dans le cadre du mentorat pour la vie autonome</a:t>
                      </a:r>
                      <a:endParaRPr lang="en-US" sz="1000" dirty="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696011981"/>
                  </a:ext>
                </a:extLst>
              </a:tr>
              <a:tr h="302100">
                <a:tc>
                  <a:txBody>
                    <a:bodyPr/>
                    <a:lstStyle/>
                    <a:p>
                      <a:pPr marL="0" lvl="0" indent="0">
                        <a:lnSpc>
                          <a:spcPct val="115000"/>
                        </a:lnSpc>
                        <a:spcBef>
                          <a:spcPts val="600"/>
                        </a:spcBef>
                        <a:spcAft>
                          <a:spcPts val="600"/>
                        </a:spcAft>
                        <a:buFont typeface="+mj-lt"/>
                        <a:buNone/>
                      </a:pPr>
                      <a:r>
                        <a:rPr lang="en-GB" sz="1000" dirty="0">
                          <a:effectLst/>
                          <a:latin typeface="+mn-lt"/>
                          <a:ea typeface="Calibri" panose="020F0502020204030204" pitchFamily="34" charset="0"/>
                          <a:cs typeface="Latha" panose="020B0604020202020204" pitchFamily="34" charset="0"/>
                        </a:rPr>
                        <a:t>1. Rencontrer régulièrement le mentor pour obtenir un soutien et apprendre à vivre de manière indépendante.</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566376604"/>
                  </a:ext>
                </a:extLst>
              </a:tr>
              <a:tr h="302100">
                <a:tc>
                  <a:txBody>
                    <a:bodyPr/>
                    <a:lstStyle/>
                    <a:p>
                      <a:pPr marL="0" lvl="0" indent="0">
                        <a:lnSpc>
                          <a:spcPct val="115000"/>
                        </a:lnSpc>
                        <a:spcBef>
                          <a:spcPts val="600"/>
                        </a:spcBef>
                        <a:spcAft>
                          <a:spcPts val="600"/>
                        </a:spcAft>
                        <a:buFont typeface="+mj-lt"/>
                        <a:buNone/>
                      </a:pPr>
                      <a:r>
                        <a:rPr lang="en-GB" sz="1000" dirty="0">
                          <a:effectLst/>
                          <a:latin typeface="+mn-lt"/>
                          <a:ea typeface="Calibri" panose="020F0502020204030204" pitchFamily="34" charset="0"/>
                          <a:cs typeface="Latha" panose="020B0604020202020204" pitchFamily="34" charset="0"/>
                        </a:rPr>
                        <a:t>2. Informer le mentor de tout projet de déménagement à l'avance.</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703349140"/>
                  </a:ext>
                </a:extLst>
              </a:tr>
              <a:tr h="302100">
                <a:tc>
                  <a:txBody>
                    <a:bodyPr/>
                    <a:lstStyle/>
                    <a:p>
                      <a:pPr marL="0" lvl="0" indent="0">
                        <a:lnSpc>
                          <a:spcPct val="115000"/>
                        </a:lnSpc>
                        <a:spcBef>
                          <a:spcPts val="600"/>
                        </a:spcBef>
                        <a:spcAft>
                          <a:spcPts val="600"/>
                        </a:spcAft>
                        <a:buFont typeface="+mj-lt"/>
                        <a:buNone/>
                      </a:pPr>
                      <a:r>
                        <a:rPr lang="en-GB" sz="1000" dirty="0">
                          <a:effectLst/>
                          <a:latin typeface="+mn-lt"/>
                          <a:ea typeface="Calibri" panose="020F0502020204030204" pitchFamily="34" charset="0"/>
                          <a:cs typeface="Latha" panose="020B0604020202020204" pitchFamily="34" charset="0"/>
                        </a:rPr>
                        <a:t>3. S'engager avec le travailleur social et signaler honnêtement toute préoccupation ou tout problème.</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3827080638"/>
                  </a:ext>
                </a:extLst>
              </a:tr>
              <a:tr h="143101">
                <a:tc>
                  <a:txBody>
                    <a:bodyPr/>
                    <a:lstStyle/>
                    <a:p>
                      <a:pPr>
                        <a:lnSpc>
                          <a:spcPct val="115000"/>
                        </a:lnSpc>
                        <a:spcBef>
                          <a:spcPts val="600"/>
                        </a:spcBef>
                        <a:spcAft>
                          <a:spcPts val="600"/>
                        </a:spcAft>
                      </a:pPr>
                      <a:r>
                        <a:rPr lang="en-GB" sz="1000" b="1" dirty="0">
                          <a:solidFill>
                            <a:schemeClr val="bg1"/>
                          </a:solidFill>
                          <a:effectLst/>
                          <a:latin typeface="+mn-lt"/>
                          <a:ea typeface="Calibri" panose="020F0502020204030204" pitchFamily="34" charset="0"/>
                          <a:cs typeface="Latha" panose="020B0604020202020204" pitchFamily="34" charset="0"/>
                        </a:rPr>
                        <a:t>Partie IIIb. Attentes à l'égard des enfants placés en famille d'accueil</a:t>
                      </a:r>
                      <a:endParaRPr lang="en-US" sz="1000" dirty="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975065603"/>
                  </a:ext>
                </a:extLst>
              </a:tr>
              <a:tr h="292525">
                <a:tc>
                  <a:txBody>
                    <a:bodyPr/>
                    <a:lstStyle/>
                    <a:p>
                      <a:pPr marL="0" lvl="0" indent="0">
                        <a:lnSpc>
                          <a:spcPct val="115000"/>
                        </a:lnSpc>
                        <a:spcBef>
                          <a:spcPts val="600"/>
                        </a:spcBef>
                        <a:spcAft>
                          <a:spcPts val="600"/>
                        </a:spcAft>
                        <a:buFont typeface="+mj-lt"/>
                        <a:buNone/>
                      </a:pPr>
                      <a:r>
                        <a:rPr lang="en-US" sz="1000" dirty="0">
                          <a:effectLst/>
                          <a:latin typeface="+mn-lt"/>
                          <a:ea typeface="Calibri" panose="020F0502020204030204" pitchFamily="34" charset="0"/>
                          <a:cs typeface="Latha" panose="020B0604020202020204" pitchFamily="34" charset="0"/>
                        </a:rPr>
                        <a:t>1. Contribuer aux tâches ménagères comme les autres enfants de la maison.</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1478491229"/>
                  </a:ext>
                </a:extLst>
              </a:tr>
              <a:tr h="292525">
                <a:tc>
                  <a:txBody>
                    <a:bodyPr/>
                    <a:lstStyle/>
                    <a:p>
                      <a:pPr marL="0" lvl="0" indent="0">
                        <a:lnSpc>
                          <a:spcPct val="115000"/>
                        </a:lnSpc>
                        <a:spcBef>
                          <a:spcPts val="600"/>
                        </a:spcBef>
                        <a:spcAft>
                          <a:spcPts val="600"/>
                        </a:spcAft>
                        <a:buFont typeface="+mj-lt"/>
                        <a:buNone/>
                      </a:pPr>
                      <a:r>
                        <a:rPr lang="en-US" sz="1000" dirty="0">
                          <a:effectLst/>
                          <a:latin typeface="+mn-lt"/>
                          <a:ea typeface="Calibri" panose="020F0502020204030204" pitchFamily="34" charset="0"/>
                          <a:cs typeface="Latha" panose="020B0604020202020204" pitchFamily="34" charset="0"/>
                        </a:rPr>
                        <a:t>2. Respecter les règles du ménage fixées avec l'aidant.</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3993360363"/>
                  </a:ext>
                </a:extLst>
              </a:tr>
              <a:tr h="296068">
                <a:tc>
                  <a:txBody>
                    <a:bodyPr/>
                    <a:lstStyle/>
                    <a:p>
                      <a:pPr marL="0" lvl="0" indent="0">
                        <a:lnSpc>
                          <a:spcPct val="115000"/>
                        </a:lnSpc>
                        <a:spcBef>
                          <a:spcPts val="600"/>
                        </a:spcBef>
                        <a:spcAft>
                          <a:spcPts val="600"/>
                        </a:spcAft>
                        <a:buFont typeface="+mj-lt"/>
                        <a:buNone/>
                      </a:pPr>
                      <a:r>
                        <a:rPr lang="en-US" sz="1000" dirty="0">
                          <a:effectLst/>
                          <a:latin typeface="+mn-lt"/>
                          <a:ea typeface="Calibri" panose="020F0502020204030204" pitchFamily="34" charset="0"/>
                          <a:cs typeface="Latha" panose="020B0604020202020204" pitchFamily="34" charset="0"/>
                        </a:rPr>
                        <a:t>3. Participer au processus de suivi avec le travailleur social et signaler honnêtement toute préoccupation ou tout problème.</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052770718"/>
                  </a:ext>
                </a:extLst>
              </a:tr>
            </a:tbl>
          </a:graphicData>
        </a:graphic>
      </p:graphicFrame>
      <p:sp>
        <p:nvSpPr>
          <p:cNvPr id="3" name="TextBox 2">
            <a:extLst>
              <a:ext uri="{FF2B5EF4-FFF2-40B4-BE49-F238E27FC236}">
                <a16:creationId xmlns:a16="http://schemas.microsoft.com/office/drawing/2014/main" id="{B062D95F-FB9D-BBC5-7078-FDF89A05FDEE}"/>
              </a:ext>
            </a:extLst>
          </p:cNvPr>
          <p:cNvSpPr txBox="1"/>
          <p:nvPr/>
        </p:nvSpPr>
        <p:spPr>
          <a:xfrm>
            <a:off x="982985" y="713169"/>
            <a:ext cx="5403525" cy="461665"/>
          </a:xfrm>
          <a:prstGeom prst="rect">
            <a:avLst/>
          </a:prstGeom>
          <a:noFill/>
        </p:spPr>
        <p:txBody>
          <a:bodyPr wrap="square" rtlCol="0">
            <a:spAutoFit/>
          </a:bodyPr>
          <a:lstStyle/>
          <a:p>
            <a:r>
              <a:rPr lang="en-US" sz="1200" b="1" spc="300" dirty="0">
                <a:solidFill>
                  <a:schemeClr val="tx1"/>
                </a:solidFill>
              </a:rPr>
              <a:t>ACCORD ET MANDAT DU MENTOR POUR L'ACCUEIL ET LA VIE AUTONOME (EXEMPLE 1)</a:t>
            </a:r>
          </a:p>
        </p:txBody>
      </p:sp>
      <p:sp>
        <p:nvSpPr>
          <p:cNvPr id="6" name="Hexagon 5">
            <a:extLst>
              <a:ext uri="{FF2B5EF4-FFF2-40B4-BE49-F238E27FC236}">
                <a16:creationId xmlns:a16="http://schemas.microsoft.com/office/drawing/2014/main" id="{24B13DE3-25EA-21D6-5794-7C2C5D9E274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BFB6AF4-815C-7292-374D-9885A914ECF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FDD18889-38BD-63B3-D049-50923597BBA4}"/>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F9567B68-4E61-5B27-8D30-F87BD822250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788F086D-31A6-0EB2-F439-946C8DB022A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96A0F705-F768-AC45-D22F-ADDE39B6963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4FAE9AF-0FEC-C7A9-8CFA-2BA43DFDDAB4}"/>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3C9F2674-AA90-2E32-50F0-5A7CBF598CE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06FBE702-15D9-B3C9-CE90-CCFEE2707AF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BDB2E76-F45E-17A1-AB11-1E186419826F}"/>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78095D8B-1BCF-D01B-263E-F434AB2E90DF}"/>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DDCE136-A095-EEAC-0F4B-E095D4BED62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85AFD22-2AAF-6A36-0B5B-C60C8B8C48F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A65B593-FC1C-C1D2-BB48-D9A36AD5C1A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3F0595C-5F99-ECCB-37E3-337DAB5E7BF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FC30E167-BE23-E74F-C5E0-9B2CFAFF918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8CE7FC38-B21F-D377-F97F-ADF3E8E43AE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DB6866E8-A5DD-2012-E069-464A9D76E60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9022453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93A556A3-6D4D-8445-2D65-D0C8286EFB61}"/>
              </a:ext>
            </a:extLst>
          </p:cNvPr>
          <p:cNvGraphicFramePr>
            <a:graphicFrameLocks noGrp="1"/>
          </p:cNvGraphicFramePr>
          <p:nvPr>
            <p:extLst>
              <p:ext uri="{D42A27DB-BD31-4B8C-83A1-F6EECF244321}">
                <p14:modId xmlns:p14="http://schemas.microsoft.com/office/powerpoint/2010/main" val="187496990"/>
              </p:ext>
            </p:extLst>
          </p:nvPr>
        </p:nvGraphicFramePr>
        <p:xfrm>
          <a:off x="982985" y="713169"/>
          <a:ext cx="5403526" cy="8336280"/>
        </p:xfrm>
        <a:graphic>
          <a:graphicData uri="http://schemas.openxmlformats.org/drawingml/2006/table">
            <a:tbl>
              <a:tblPr firstCol="1" bandRow="1">
                <a:tableStyleId>{5C22544A-7EE6-4342-B048-85BDC9FD1C3A}</a:tableStyleId>
              </a:tblPr>
              <a:tblGrid>
                <a:gridCol w="5403526">
                  <a:extLst>
                    <a:ext uri="{9D8B030D-6E8A-4147-A177-3AD203B41FA5}">
                      <a16:colId xmlns:a16="http://schemas.microsoft.com/office/drawing/2014/main" val="1821541054"/>
                    </a:ext>
                  </a:extLst>
                </a:gridCol>
              </a:tblGrid>
              <a:tr h="233586">
                <a:tc>
                  <a:txBody>
                    <a:bodyPr/>
                    <a:lstStyle/>
                    <a:p>
                      <a:pPr>
                        <a:lnSpc>
                          <a:spcPct val="100000"/>
                        </a:lnSpc>
                        <a:spcBef>
                          <a:spcPts val="0"/>
                        </a:spcBef>
                        <a:spcAft>
                          <a:spcPts val="600"/>
                        </a:spcAft>
                      </a:pPr>
                      <a:r>
                        <a:rPr lang="en-GB" sz="1000" dirty="0">
                          <a:effectLst/>
                          <a:latin typeface="+mn-lt"/>
                        </a:rPr>
                        <a:t>Partie IV. Conditions de l'accord</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056284242"/>
                  </a:ext>
                </a:extLst>
              </a:tr>
              <a:tr h="4040741">
                <a:tc>
                  <a:txBody>
                    <a:bodyPr/>
                    <a:lstStyle/>
                    <a:p>
                      <a:pPr marL="0" indent="0">
                        <a:lnSpc>
                          <a:spcPct val="100000"/>
                        </a:lnSpc>
                        <a:spcBef>
                          <a:spcPts val="0"/>
                        </a:spcBef>
                        <a:spcAft>
                          <a:spcPts val="600"/>
                        </a:spcAft>
                        <a:buFont typeface="+mj-lt"/>
                        <a:buNone/>
                      </a:pPr>
                      <a:r>
                        <a:rPr lang="en-GB" sz="1000" dirty="0">
                          <a:solidFill>
                            <a:schemeClr val="tx1"/>
                          </a:solidFill>
                          <a:effectLst/>
                          <a:latin typeface="+mn-lt"/>
                          <a:ea typeface="Calibri" panose="020F0502020204030204" pitchFamily="34" charset="0"/>
                          <a:cs typeface="Latha" panose="020B0604020202020204" pitchFamily="34" charset="0"/>
                        </a:rPr>
                        <a:t>1. Rôles et responsabilités</a:t>
                      </a:r>
                    </a:p>
                    <a:p>
                      <a:pPr marL="0" indent="0">
                        <a:lnSpc>
                          <a:spcPct val="100000"/>
                        </a:lnSpc>
                        <a:spcBef>
                          <a:spcPts val="0"/>
                        </a:spcBef>
                        <a:spcAft>
                          <a:spcPts val="600"/>
                        </a:spcAft>
                        <a:buFont typeface="+mj-lt"/>
                        <a:buNone/>
                      </a:pPr>
                      <a:r>
                        <a:rPr lang="en-GB" sz="1000" b="0" dirty="0">
                          <a:solidFill>
                            <a:schemeClr val="tx1"/>
                          </a:solidFill>
                          <a:effectLst/>
                          <a:latin typeface="+mn-lt"/>
                          <a:ea typeface="Calibri" panose="020F0502020204030204" pitchFamily="34" charset="0"/>
                          <a:cs typeface="Latha" panose="020B0604020202020204" pitchFamily="34" charset="0"/>
                        </a:rPr>
                        <a:t>1.1 Les principaux rôles et responsabilités du mentor de l'aide familiale/de la vie autonome (mentor) sont décrits dans le mandat de l'aide familiale/du mentor, qui fait partie de cet engagement.</a:t>
                      </a:r>
                    </a:p>
                    <a:p>
                      <a:pPr marL="0" indent="0" algn="l" defTabSz="685800" rtl="0" eaLnBrk="1" latinLnBrk="0" hangingPunct="1">
                        <a:lnSpc>
                          <a:spcPct val="100000"/>
                        </a:lnSpc>
                        <a:spcBef>
                          <a:spcPts val="0"/>
                        </a:spcBef>
                        <a:spcAft>
                          <a:spcPts val="600"/>
                        </a:spcAft>
                        <a:buFont typeface="+mj-lt"/>
                        <a:buNone/>
                      </a:pPr>
                      <a:endParaRPr lang="en-GB" sz="1000" b="0" kern="1200" dirty="0">
                        <a:solidFill>
                          <a:schemeClr val="tx1"/>
                        </a:solidFill>
                        <a:effectLst/>
                        <a:latin typeface="+mn-lt"/>
                        <a:ea typeface="Calibri" panose="020F0502020204030204" pitchFamily="34" charset="0"/>
                        <a:cs typeface="Latha" panose="020B0604020202020204" pitchFamily="34" charset="0"/>
                      </a:endParaRPr>
                    </a:p>
                    <a:p>
                      <a:pPr marL="0" indent="0" algn="l" defTabSz="685800" rtl="0" eaLnBrk="1" latinLnBrk="0" hangingPunct="1">
                        <a:lnSpc>
                          <a:spcPct val="100000"/>
                        </a:lnSpc>
                        <a:spcBef>
                          <a:spcPts val="0"/>
                        </a:spcBef>
                        <a:spcAft>
                          <a:spcPts val="600"/>
                        </a:spcAft>
                        <a:buFont typeface="+mj-lt"/>
                        <a:buNone/>
                      </a:pPr>
                      <a:r>
                        <a:rPr lang="en-GB" sz="1000" b="1" kern="1200" dirty="0">
                          <a:solidFill>
                            <a:schemeClr val="tx1"/>
                          </a:solidFill>
                          <a:effectLst/>
                          <a:latin typeface="+mn-lt"/>
                          <a:ea typeface="Calibri" panose="020F0502020204030204" pitchFamily="34" charset="0"/>
                          <a:cs typeface="Latha" panose="020B0604020202020204" pitchFamily="34" charset="0"/>
                        </a:rPr>
                        <a:t>2. Supervision</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2.1. L'aide familial/le mentor sera supervisé par le travailleur social chargé de la gestion des cas décrit à la section 6 des TDR ci-joints. </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2.2. Le nom et les coordonnées du personnel, ainsi que les changements ultérieurs, seront notifiés séparément.</a:t>
                      </a:r>
                    </a:p>
                    <a:p>
                      <a:pPr>
                        <a:lnSpc>
                          <a:spcPct val="100000"/>
                        </a:lnSpc>
                        <a:spcBef>
                          <a:spcPts val="0"/>
                        </a:spcBef>
                        <a:spcAft>
                          <a:spcPts val="600"/>
                        </a:spcAft>
                      </a:pPr>
                      <a:endParaRPr lang="en-GB" sz="100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n-GB" sz="1000" dirty="0">
                          <a:solidFill>
                            <a:schemeClr val="tx1"/>
                          </a:solidFill>
                          <a:effectLst/>
                          <a:latin typeface="+mn-lt"/>
                          <a:ea typeface="Calibri" panose="020F0502020204030204" pitchFamily="34" charset="0"/>
                          <a:cs typeface="Latha" panose="020B0604020202020204" pitchFamily="34" charset="0"/>
                        </a:rPr>
                        <a:t>3. Affectation des enfants/familles pour le mentorat</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3.1. L'Agence assignera l'aide familial/le mentor à un ou plusieurs enfants séparés ou non accompagnés, en tant qu'aide familial ou mentor, sur la base d'un processus formel d'appariement. </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3.2. En tenant compte de l'opinion de l'enfant et de l'évaluation ultérieure du rapport initial entre l'enfant et l'agent de placement familial/le mentor proposé, l'affectation sera formalisée par un accord d'agent de placement familial/de mentor pour chaque enfant auquel l'agent de placement familial/le mentor est affecté.</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3.3. Si l'enfant connaît le responsable de famille d'accueil/le mentor et qu'il fournit déjà des soins ou un soutien informels, le processus de jumelage sera utilisé pour déterminer si l'arrangement de soins/de mentorat est optimal et s'il est dans l'intérêt supérieur de l'enfant.</a:t>
                      </a:r>
                    </a:p>
                    <a:p>
                      <a:pPr>
                        <a:lnSpc>
                          <a:spcPct val="100000"/>
                        </a:lnSpc>
                        <a:spcBef>
                          <a:spcPts val="0"/>
                        </a:spcBef>
                        <a:spcAft>
                          <a:spcPts val="600"/>
                        </a:spcAft>
                      </a:pPr>
                      <a:endParaRPr lang="en-GB" sz="100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n-GB" sz="1000" dirty="0">
                          <a:solidFill>
                            <a:schemeClr val="tx1"/>
                          </a:solidFill>
                          <a:effectLst/>
                          <a:latin typeface="+mn-lt"/>
                          <a:ea typeface="Calibri" panose="020F0502020204030204" pitchFamily="34" charset="0"/>
                          <a:cs typeface="Latha" panose="020B0604020202020204" pitchFamily="34" charset="0"/>
                        </a:rPr>
                        <a:t>4. Principes essentiels</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4.1. Dans toutes les actions entreprises par le volontaire, l'intérêt supérieur de l'enfant sera une considération primordiale.</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4.2. Le Volontaire est tenu, tant pendant la période de mission qu'après la cessation de l'engagement régi par le présent accord, de respecter une confidentialité absolue concernant les enfants avec lesquels il s'engage, ainsi que toutes les autres questions opérationnelles et organisationnelles dont il pourrait prendre connaissance dans le cadre de ses fonctions.</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4.3. Le Bénévole rendra compte des progrès et des problèmes relatifs à l'enfant conformément à l'obligation de rendre compte (voir section 6.2, ci-dessous). Cependant, si l'enfant demande explicitement que certaines informations ne soient pas partagées, le Bénévole maintiendra ces informations confidentielles, sauf si l'enfant est en danger, si l'enfant ou d'autres personnes peuvent être en danger imminent.</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4.4. Le volontaire veillera à ce que l'enfant soit informé de l'évolution de la situation et des décisions le concernant, et à ce que son opinion soit prise en compte dans toutes les questions le concernant.</a:t>
                      </a:r>
                    </a:p>
                    <a:p>
                      <a:pPr>
                        <a:lnSpc>
                          <a:spcPct val="100000"/>
                        </a:lnSpc>
                        <a:spcBef>
                          <a:spcPts val="0"/>
                        </a:spcBef>
                        <a:spcAft>
                          <a:spcPts val="600"/>
                        </a:spcAft>
                      </a:pPr>
                      <a:endParaRPr lang="en-GB" sz="100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n-GB" sz="1000" dirty="0">
                          <a:solidFill>
                            <a:schemeClr val="tx1"/>
                          </a:solidFill>
                          <a:effectLst/>
                          <a:latin typeface="+mn-lt"/>
                          <a:ea typeface="Calibri" panose="020F0502020204030204" pitchFamily="34" charset="0"/>
                          <a:cs typeface="Latha" panose="020B0604020202020204" pitchFamily="34" charset="0"/>
                        </a:rPr>
                        <a:t>5. Code de conduite</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5.1. L'agence veillera à ce que le volontaire reçoive une copie du code de conduite et de la politique de protection de l'enfance, et qu'il en soit informé.</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5.2. Le volontaire doit lire, signer et respecter strictement le code de conduite de l'agence et la politique de protection de l'enfance. </a:t>
                      </a:r>
                    </a:p>
                    <a:p>
                      <a:pPr>
                        <a:lnSpc>
                          <a:spcPct val="100000"/>
                        </a:lnSpc>
                        <a:spcBef>
                          <a:spcPts val="0"/>
                        </a:spcBef>
                        <a:spcAft>
                          <a:spcPts val="600"/>
                        </a:spcAft>
                      </a:pPr>
                      <a:endParaRPr lang="en-US" sz="1000" dirty="0">
                        <a:solidFill>
                          <a:schemeClr val="tx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198355978"/>
                  </a:ext>
                </a:extLst>
              </a:tr>
            </a:tbl>
          </a:graphicData>
        </a:graphic>
      </p:graphicFrame>
      <p:sp>
        <p:nvSpPr>
          <p:cNvPr id="3" name="Hexagon 2">
            <a:extLst>
              <a:ext uri="{FF2B5EF4-FFF2-40B4-BE49-F238E27FC236}">
                <a16:creationId xmlns:a16="http://schemas.microsoft.com/office/drawing/2014/main" id="{6E289033-3CC2-D4A3-6F8D-5EB53EBAA486}"/>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DE02A3C9-1D8B-6576-1640-5FC31494A43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42ABD958-8686-1DA8-F943-0457B628EBF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899CE255-06A5-C81C-5733-4BC2EE148BD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71E8339A-5C74-2AB4-4AF1-4608B7485E07}"/>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111E804-DB38-4C6C-FDD1-9929736B6A6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87552B58-0DBF-1149-876D-FC8324456B0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78A50AA-B69F-61F5-6F54-4048A830968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1A55B51F-51E7-3FCA-4079-AB143463012C}"/>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40F00668-6CAE-1447-981A-A34B057879BA}"/>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EEED7EE-C264-F985-9FBD-13C28BA71670}"/>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904D76D-C60A-3E4E-092E-EFA7DB9168A4}"/>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2E15BCDB-C2CA-77FB-BB06-5995204FB95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050466A-FB6D-FE54-D237-17F06F67AAC2}"/>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22071CFD-B39E-6D9D-7E9D-BFC4DD9D1CC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F4462C0C-E311-CDF7-5F50-5FDCBB64EAD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F164007-3635-F85C-C300-D8FCA500D5B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3EE5D873-17F3-19DF-122D-BBEBCB1F8DA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2281278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D377FD0F-1594-CF26-E1E7-3B8F18865DA5}"/>
              </a:ext>
            </a:extLst>
          </p:cNvPr>
          <p:cNvGraphicFramePr>
            <a:graphicFrameLocks noGrp="1"/>
          </p:cNvGraphicFramePr>
          <p:nvPr>
            <p:extLst>
              <p:ext uri="{D42A27DB-BD31-4B8C-83A1-F6EECF244321}">
                <p14:modId xmlns:p14="http://schemas.microsoft.com/office/powerpoint/2010/main" val="222205890"/>
              </p:ext>
            </p:extLst>
          </p:nvPr>
        </p:nvGraphicFramePr>
        <p:xfrm>
          <a:off x="995689" y="699799"/>
          <a:ext cx="5390822" cy="5212080"/>
        </p:xfrm>
        <a:graphic>
          <a:graphicData uri="http://schemas.openxmlformats.org/drawingml/2006/table">
            <a:tbl>
              <a:tblPr firstCol="1" bandRow="1">
                <a:tableStyleId>{5C22544A-7EE6-4342-B048-85BDC9FD1C3A}</a:tableStyleId>
              </a:tblPr>
              <a:tblGrid>
                <a:gridCol w="5390822">
                  <a:extLst>
                    <a:ext uri="{9D8B030D-6E8A-4147-A177-3AD203B41FA5}">
                      <a16:colId xmlns:a16="http://schemas.microsoft.com/office/drawing/2014/main" val="1821541054"/>
                    </a:ext>
                  </a:extLst>
                </a:gridCol>
              </a:tblGrid>
              <a:tr h="233586">
                <a:tc>
                  <a:txBody>
                    <a:bodyPr/>
                    <a:lstStyle/>
                    <a:p>
                      <a:pPr>
                        <a:lnSpc>
                          <a:spcPct val="100000"/>
                        </a:lnSpc>
                        <a:spcBef>
                          <a:spcPts val="0"/>
                        </a:spcBef>
                        <a:spcAft>
                          <a:spcPts val="600"/>
                        </a:spcAft>
                      </a:pPr>
                      <a:r>
                        <a:rPr lang="en-GB" sz="1000" dirty="0">
                          <a:effectLst/>
                          <a:latin typeface="+mn-lt"/>
                        </a:rPr>
                        <a:t>Partie IV. Conditions de l'accord</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3056284242"/>
                  </a:ext>
                </a:extLst>
              </a:tr>
              <a:tr h="4040741">
                <a:tc>
                  <a:txBody>
                    <a:bodyPr/>
                    <a:lstStyle/>
                    <a:p>
                      <a:pPr>
                        <a:lnSpc>
                          <a:spcPct val="100000"/>
                        </a:lnSpc>
                        <a:spcBef>
                          <a:spcPts val="0"/>
                        </a:spcBef>
                        <a:spcAft>
                          <a:spcPts val="600"/>
                        </a:spcAft>
                      </a:pPr>
                      <a:r>
                        <a:rPr lang="en-GB" sz="1000" dirty="0">
                          <a:solidFill>
                            <a:schemeClr val="tx1"/>
                          </a:solidFill>
                          <a:effectLst/>
                          <a:latin typeface="+mn-lt"/>
                          <a:ea typeface="Calibri" panose="020F0502020204030204" pitchFamily="34" charset="0"/>
                          <a:cs typeface="Latha" panose="020B0604020202020204" pitchFamily="34" charset="0"/>
                        </a:rPr>
                        <a:t>6. Rapport sur</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6.1. Le bénévole informe immédiatement le responsable de cas des problèmes de protection à haut risque, soit par contact direct, soit par téléphone, selon ce qui est le plus rapide.</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6.2. Le responsable de cas rencontrera le volontaire de façon régulière (au moins une fois par mois) afin de recueillir des informations sur les activités entreprises, les progrès et les problèmes relatifs à chaque enfant dont il a la charge, ainsi que sur les nouveaux cas identifiés et référés.</a:t>
                      </a:r>
                    </a:p>
                    <a:p>
                      <a:pPr>
                        <a:lnSpc>
                          <a:spcPct val="100000"/>
                        </a:lnSpc>
                        <a:spcBef>
                          <a:spcPts val="0"/>
                        </a:spcBef>
                        <a:spcAft>
                          <a:spcPts val="600"/>
                        </a:spcAft>
                      </a:pPr>
                      <a:endParaRPr lang="en-GB" sz="100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n-GB" sz="1000" dirty="0">
                          <a:solidFill>
                            <a:schemeClr val="tx1"/>
                          </a:solidFill>
                          <a:effectLst/>
                          <a:latin typeface="+mn-lt"/>
                          <a:ea typeface="Calibri" panose="020F0502020204030204" pitchFamily="34" charset="0"/>
                          <a:cs typeface="Latha" panose="020B0604020202020204" pitchFamily="34" charset="0"/>
                        </a:rPr>
                        <a:t>7. Réunions et coopération</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7.1. L'aide familial/le mentor assistera, sur invitation, aux réunions des comités communautaires ou à tout autre forum. </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7.2. S'il lui est demandé de fournir un briefing, l'aidant/le mentor s'assurera qu'aucune information identifiable n'est partagée ou diffusée.</a:t>
                      </a:r>
                    </a:p>
                    <a:p>
                      <a:pPr>
                        <a:lnSpc>
                          <a:spcPct val="100000"/>
                        </a:lnSpc>
                        <a:spcBef>
                          <a:spcPts val="0"/>
                        </a:spcBef>
                        <a:spcAft>
                          <a:spcPts val="600"/>
                        </a:spcAft>
                      </a:pPr>
                      <a:endParaRPr lang="en-GB" sz="100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n-GB" sz="1000" dirty="0">
                          <a:solidFill>
                            <a:schemeClr val="tx1"/>
                          </a:solidFill>
                          <a:effectLst/>
                          <a:latin typeface="+mn-lt"/>
                          <a:ea typeface="Calibri" panose="020F0502020204030204" pitchFamily="34" charset="0"/>
                          <a:cs typeface="Latha" panose="020B0604020202020204" pitchFamily="34" charset="0"/>
                        </a:rPr>
                        <a:t>8. Apprentissage et développement</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8.1. L'aidant/le mentor participera aux formations ou aux sessions disponibles organisées par le travailleur social ou auxquelles il est renvoyé par ce dernier.</a:t>
                      </a:r>
                    </a:p>
                    <a:p>
                      <a:pPr>
                        <a:lnSpc>
                          <a:spcPct val="100000"/>
                        </a:lnSpc>
                        <a:spcBef>
                          <a:spcPts val="0"/>
                        </a:spcBef>
                        <a:spcAft>
                          <a:spcPts val="600"/>
                        </a:spcAft>
                      </a:pPr>
                      <a:endParaRPr lang="en-GB" sz="100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n-GB" sz="1000" dirty="0">
                          <a:solidFill>
                            <a:schemeClr val="tx1"/>
                          </a:solidFill>
                          <a:effectLst/>
                          <a:latin typeface="+mn-lt"/>
                          <a:ea typeface="Calibri" panose="020F0502020204030204" pitchFamily="34" charset="0"/>
                          <a:cs typeface="Latha" panose="020B0604020202020204" pitchFamily="34" charset="0"/>
                        </a:rPr>
                        <a:t>9. Rémunération</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9.1. Cet engagement n'inclut pas le paiement d'une quelconque incitation ou rémunération.</a:t>
                      </a:r>
                    </a:p>
                    <a:p>
                      <a:pPr>
                        <a:lnSpc>
                          <a:spcPct val="100000"/>
                        </a:lnSpc>
                        <a:spcBef>
                          <a:spcPts val="0"/>
                        </a:spcBef>
                        <a:spcAft>
                          <a:spcPts val="600"/>
                        </a:spcAft>
                      </a:pPr>
                      <a:endParaRPr lang="en-GB" sz="1000" dirty="0">
                        <a:solidFill>
                          <a:schemeClr val="tx1"/>
                        </a:solidFill>
                        <a:effectLst/>
                        <a:latin typeface="+mn-lt"/>
                        <a:ea typeface="Calibri" panose="020F0502020204030204" pitchFamily="34" charset="0"/>
                        <a:cs typeface="Latha" panose="020B0604020202020204" pitchFamily="34" charset="0"/>
                      </a:endParaRPr>
                    </a:p>
                    <a:p>
                      <a:pPr>
                        <a:lnSpc>
                          <a:spcPct val="100000"/>
                        </a:lnSpc>
                        <a:spcBef>
                          <a:spcPts val="0"/>
                        </a:spcBef>
                        <a:spcAft>
                          <a:spcPts val="600"/>
                        </a:spcAft>
                      </a:pPr>
                      <a:r>
                        <a:rPr lang="en-GB" sz="1000" dirty="0">
                          <a:solidFill>
                            <a:schemeClr val="tx1"/>
                          </a:solidFill>
                          <a:effectLst/>
                          <a:latin typeface="+mn-lt"/>
                          <a:ea typeface="Calibri" panose="020F0502020204030204" pitchFamily="34" charset="0"/>
                          <a:cs typeface="Latha" panose="020B0604020202020204" pitchFamily="34" charset="0"/>
                        </a:rPr>
                        <a:t>10. Responsabilité et discipline</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10.1. L'aidant/le mentor se conformera aux lois locales et pourra être tenu pénalement et civilement responsable s'il s'avère qu'il a commis une infraction à ces lois.</a:t>
                      </a:r>
                    </a:p>
                    <a:p>
                      <a:pPr>
                        <a:lnSpc>
                          <a:spcPct val="100000"/>
                        </a:lnSpc>
                        <a:spcBef>
                          <a:spcPts val="0"/>
                        </a:spcBef>
                        <a:spcAft>
                          <a:spcPts val="600"/>
                        </a:spcAft>
                      </a:pPr>
                      <a:r>
                        <a:rPr lang="en-GB" sz="1000" b="0" dirty="0">
                          <a:solidFill>
                            <a:schemeClr val="tx1"/>
                          </a:solidFill>
                          <a:effectLst/>
                          <a:latin typeface="+mn-lt"/>
                          <a:ea typeface="Calibri" panose="020F0502020204030204" pitchFamily="34" charset="0"/>
                          <a:cs typeface="Latha" panose="020B0604020202020204" pitchFamily="34" charset="0"/>
                        </a:rPr>
                        <a:t>10.2. Le non-respect du code de conduite peut entraîner la résiliation de l'accord de prise en charge.</a:t>
                      </a: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198355978"/>
                  </a:ext>
                </a:extLst>
              </a:tr>
            </a:tbl>
          </a:graphicData>
        </a:graphic>
      </p:graphicFrame>
      <p:graphicFrame>
        <p:nvGraphicFramePr>
          <p:cNvPr id="11" name="Table 10">
            <a:extLst>
              <a:ext uri="{FF2B5EF4-FFF2-40B4-BE49-F238E27FC236}">
                <a16:creationId xmlns:a16="http://schemas.microsoft.com/office/drawing/2014/main" id="{1BBD2574-664D-017D-F057-F1B9B2632CB4}"/>
              </a:ext>
            </a:extLst>
          </p:cNvPr>
          <p:cNvGraphicFramePr>
            <a:graphicFrameLocks noGrp="1"/>
          </p:cNvGraphicFramePr>
          <p:nvPr>
            <p:extLst>
              <p:ext uri="{D42A27DB-BD31-4B8C-83A1-F6EECF244321}">
                <p14:modId xmlns:p14="http://schemas.microsoft.com/office/powerpoint/2010/main" val="488295191"/>
              </p:ext>
            </p:extLst>
          </p:nvPr>
        </p:nvGraphicFramePr>
        <p:xfrm>
          <a:off x="995689" y="5911879"/>
          <a:ext cx="5390824" cy="2991612"/>
        </p:xfrm>
        <a:graphic>
          <a:graphicData uri="http://schemas.openxmlformats.org/drawingml/2006/table">
            <a:tbl>
              <a:tblPr firstRow="1" firstCol="1" bandRow="1"/>
              <a:tblGrid>
                <a:gridCol w="3469875">
                  <a:extLst>
                    <a:ext uri="{9D8B030D-6E8A-4147-A177-3AD203B41FA5}">
                      <a16:colId xmlns:a16="http://schemas.microsoft.com/office/drawing/2014/main" val="3360986548"/>
                    </a:ext>
                  </a:extLst>
                </a:gridCol>
                <a:gridCol w="1920949">
                  <a:extLst>
                    <a:ext uri="{9D8B030D-6E8A-4147-A177-3AD203B41FA5}">
                      <a16:colId xmlns:a16="http://schemas.microsoft.com/office/drawing/2014/main" val="1582575504"/>
                    </a:ext>
                  </a:extLst>
                </a:gridCol>
              </a:tblGrid>
              <a:tr h="146968">
                <a:tc gridSpan="2">
                  <a:txBody>
                    <a:bodyPr/>
                    <a:lstStyle/>
                    <a:p>
                      <a:pPr>
                        <a:lnSpc>
                          <a:spcPct val="115000"/>
                        </a:lnSpc>
                        <a:spcBef>
                          <a:spcPts val="600"/>
                        </a:spcBef>
                        <a:spcAft>
                          <a:spcPts val="600"/>
                        </a:spcAft>
                      </a:pPr>
                      <a:r>
                        <a:rPr lang="en-GB" sz="1000" b="1" dirty="0">
                          <a:solidFill>
                            <a:schemeClr val="bg1"/>
                          </a:solidFill>
                          <a:effectLst/>
                          <a:latin typeface="+mn-lt"/>
                          <a:ea typeface="Calibri" panose="020F0502020204030204" pitchFamily="34" charset="0"/>
                          <a:cs typeface="Latha" panose="020B0604020202020204" pitchFamily="34" charset="0"/>
                        </a:rPr>
                        <a:t>Partie IV. Signatures</a:t>
                      </a:r>
                      <a:endParaRPr lang="en-US" sz="1000" dirty="0">
                        <a:solidFill>
                          <a:schemeClr val="bg1"/>
                        </a:solidFill>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1">
                        <a:lumMod val="75000"/>
                      </a:schemeClr>
                    </a:solidFill>
                  </a:tcPr>
                </a:tc>
                <a:tc hMerge="1">
                  <a:txBody>
                    <a:bodyPr/>
                    <a:lstStyle/>
                    <a:p>
                      <a:endParaRPr lang="en-US" dirty="0"/>
                    </a:p>
                  </a:txBody>
                  <a:tcPr/>
                </a:tc>
                <a:extLst>
                  <a:ext uri="{0D108BD9-81ED-4DB2-BD59-A6C34878D82A}">
                    <a16:rowId xmlns:a16="http://schemas.microsoft.com/office/drawing/2014/main" val="3016098706"/>
                  </a:ext>
                </a:extLst>
              </a:tr>
              <a:tr h="440675">
                <a:tc>
                  <a:txBody>
                    <a:bodyPr/>
                    <a:lstStyle/>
                    <a:p>
                      <a:pPr>
                        <a:lnSpc>
                          <a:spcPct val="115000"/>
                        </a:lnSpc>
                        <a:spcBef>
                          <a:spcPts val="600"/>
                        </a:spcBef>
                        <a:spcAft>
                          <a:spcPts val="600"/>
                        </a:spcAft>
                      </a:pPr>
                      <a:r>
                        <a:rPr lang="en-GB" sz="1000" b="1" dirty="0">
                          <a:effectLst/>
                          <a:latin typeface="+mn-lt"/>
                          <a:ea typeface="Calibri" panose="020F0502020204030204" pitchFamily="34" charset="0"/>
                          <a:cs typeface="Latha" panose="020B0604020202020204" pitchFamily="34" charset="0"/>
                        </a:rPr>
                        <a:t>Famille d'accueil/Mentor</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Nom :      </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Signature : </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Date :      / / (JJ/MM/AAAA)</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2647849414"/>
                  </a:ext>
                </a:extLst>
              </a:tr>
              <a:tr h="734383">
                <a:tc>
                  <a:txBody>
                    <a:bodyPr/>
                    <a:lstStyle/>
                    <a:p>
                      <a:pPr>
                        <a:lnSpc>
                          <a:spcPct val="115000"/>
                        </a:lnSpc>
                        <a:spcBef>
                          <a:spcPts val="600"/>
                        </a:spcBef>
                        <a:spcAft>
                          <a:spcPts val="600"/>
                        </a:spcAft>
                      </a:pPr>
                      <a:r>
                        <a:rPr lang="en-GB" sz="1000" b="1" dirty="0">
                          <a:effectLst/>
                          <a:latin typeface="+mn-lt"/>
                          <a:ea typeface="Calibri" panose="020F0502020204030204" pitchFamily="34" charset="0"/>
                          <a:cs typeface="Latha" panose="020B0604020202020204" pitchFamily="34" charset="0"/>
                        </a:rPr>
                        <a:t>Agence</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Nom :      </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Désignation : </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Signature : </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Date :      / / (JJ/MM/AAAA)</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3086324805"/>
                  </a:ext>
                </a:extLst>
              </a:tr>
              <a:tr h="1028090">
                <a:tc>
                  <a:txBody>
                    <a:bodyPr/>
                    <a:lstStyle/>
                    <a:p>
                      <a:pPr>
                        <a:lnSpc>
                          <a:spcPct val="115000"/>
                        </a:lnSpc>
                        <a:spcBef>
                          <a:spcPts val="600"/>
                        </a:spcBef>
                        <a:spcAft>
                          <a:spcPts val="600"/>
                        </a:spcAft>
                      </a:pPr>
                      <a:r>
                        <a:rPr lang="en-GB" sz="1000" b="1" dirty="0">
                          <a:effectLst/>
                          <a:latin typeface="+mn-lt"/>
                          <a:ea typeface="Calibri" panose="020F0502020204030204" pitchFamily="34" charset="0"/>
                          <a:cs typeface="Latha" panose="020B0604020202020204" pitchFamily="34" charset="0"/>
                        </a:rPr>
                        <a:t>Témoin</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Nom :      </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Désignation : </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Agence : </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tc>
                  <a:txBody>
                    <a:bodyPr/>
                    <a:lstStyle/>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Signature : </a:t>
                      </a:r>
                      <a:endParaRPr lang="en-US" sz="1000" dirty="0">
                        <a:effectLst/>
                        <a:latin typeface="+mn-lt"/>
                        <a:ea typeface="Calibri" panose="020F0502020204030204" pitchFamily="34" charset="0"/>
                        <a:cs typeface="Latha" panose="020B0604020202020204" pitchFamily="34" charset="0"/>
                      </a:endParaRPr>
                    </a:p>
                    <a:p>
                      <a:pPr>
                        <a:lnSpc>
                          <a:spcPct val="115000"/>
                        </a:lnSpc>
                        <a:spcBef>
                          <a:spcPts val="600"/>
                        </a:spcBef>
                        <a:spcAft>
                          <a:spcPts val="600"/>
                        </a:spcAft>
                      </a:pPr>
                      <a:r>
                        <a:rPr lang="en-GB" sz="1000" dirty="0">
                          <a:effectLst/>
                          <a:latin typeface="+mn-lt"/>
                          <a:ea typeface="Calibri" panose="020F0502020204030204" pitchFamily="34" charset="0"/>
                          <a:cs typeface="Latha" panose="020B0604020202020204" pitchFamily="34" charset="0"/>
                        </a:rPr>
                        <a:t>Date :      / / (JJ/MM/AAAA)</a:t>
                      </a:r>
                      <a:endParaRPr lang="en-US" sz="1000" dirty="0">
                        <a:effectLst/>
                        <a:latin typeface="+mn-lt"/>
                        <a:ea typeface="Calibri" panose="020F0502020204030204" pitchFamily="34" charset="0"/>
                        <a:cs typeface="Latha" panose="020B0604020202020204" pitchFamily="34"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rgbClr val="FFFFFF"/>
                    </a:solidFill>
                  </a:tcPr>
                </a:tc>
                <a:extLst>
                  <a:ext uri="{0D108BD9-81ED-4DB2-BD59-A6C34878D82A}">
                    <a16:rowId xmlns:a16="http://schemas.microsoft.com/office/drawing/2014/main" val="815285158"/>
                  </a:ext>
                </a:extLst>
              </a:tr>
            </a:tbl>
          </a:graphicData>
        </a:graphic>
      </p:graphicFrame>
      <p:sp>
        <p:nvSpPr>
          <p:cNvPr id="12" name="Rectangle 4">
            <a:extLst>
              <a:ext uri="{FF2B5EF4-FFF2-40B4-BE49-F238E27FC236}">
                <a16:creationId xmlns:a16="http://schemas.microsoft.com/office/drawing/2014/main" id="{723E15AF-F0B1-139F-41BA-A535DC3DE965}"/>
              </a:ext>
            </a:extLst>
          </p:cNvPr>
          <p:cNvSpPr>
            <a:spLocks noChangeArrowheads="1"/>
          </p:cNvSpPr>
          <p:nvPr/>
        </p:nvSpPr>
        <p:spPr bwMode="auto">
          <a:xfrm>
            <a:off x="568325" y="6000532"/>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5" name="Hexagon 4">
            <a:extLst>
              <a:ext uri="{FF2B5EF4-FFF2-40B4-BE49-F238E27FC236}">
                <a16:creationId xmlns:a16="http://schemas.microsoft.com/office/drawing/2014/main" id="{9F8D6B64-5D53-8DDD-056E-C33D2EC3DE6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05E2D3E4-FB8A-3E79-0BDA-0CD56747189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DC30EB9-2B42-86AE-52E1-4A195432E29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6CA35A47-2588-6F2B-5352-30F033604A9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6E7A04D-61D8-8788-F855-3777F79D68B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DB390FC1-CB4A-AD79-DCF3-BBCE103F5F5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39A0A4DB-2775-AD27-BDF3-E55F344B1EA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35F9751-70E9-E92A-F03D-416F9E8E228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E2818A2-AAE3-A6D1-1DC4-C3A0ACA5872F}"/>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1341840F-8290-F20A-9E23-F3EEB1308579}"/>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2B4E7AA-F41D-482E-AD88-BB05B332BE7D}"/>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6BFF990C-1F11-E6E3-6CD4-CF5FA9EACB69}"/>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D9BA1F0-D318-0ACB-5F49-801D30C9E6E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ADB902A4-6EE6-FBFE-4A45-631196B75BA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3CAE46C8-2A1B-E160-8BBD-59F2960E7DA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46C17DDD-E0B7-6DA2-7DE2-0AA356A33D0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42393158-AA54-7406-1132-01E51AB2248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5632F103-B005-CEB1-3A5D-7439C74B355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047410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1: IDENTIFICATION AND REGISTRATION</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938719"/>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Décrire les principes et les normes de base relatifs à l'identification et à l'enregistrement des ENAS.</a:t>
            </a:r>
          </a:p>
          <a:p>
            <a:pPr marL="0" marR="0" lvl="0" indent="0" algn="l" rtl="0">
              <a:spcBef>
                <a:spcPts val="0"/>
              </a:spcBef>
              <a:spcAft>
                <a:spcPts val="0"/>
              </a:spcAft>
              <a:buNone/>
            </a:pPr>
            <a:endParaRPr lang="en-US" sz="1100" dirty="0">
              <a:ea typeface="Arial"/>
              <a:cs typeface="Arial"/>
              <a:sym typeface="Arial"/>
            </a:endParaRPr>
          </a:p>
          <a:p>
            <a:r>
              <a:rPr lang="en-US" sz="1100" dirty="0">
                <a:solidFill>
                  <a:schemeClr val="tx1"/>
                </a:solidFill>
                <a:latin typeface="+mn-lt"/>
                <a:ea typeface="Arial"/>
                <a:cs typeface="Arial"/>
                <a:sym typeface="Arial"/>
              </a:rPr>
              <a:t>Expliquez les procédures spécifiques requises pour obtenir le consentement éclairé de </a:t>
            </a:r>
            <a:r>
              <a:rPr lang="en-US" sz="1100" dirty="0" err="1">
                <a:solidFill>
                  <a:schemeClr val="tx1"/>
                </a:solidFill>
                <a:latin typeface="+mn-lt"/>
                <a:ea typeface="Arial"/>
                <a:cs typeface="Arial"/>
                <a:sym typeface="Arial"/>
              </a:rPr>
              <a:t>l'ENAS</a:t>
            </a:r>
            <a:r>
              <a:rPr lang="en-US" sz="1100" dirty="0">
                <a:solidFill>
                  <a:schemeClr val="tx1"/>
                </a:solidFill>
                <a:latin typeface="+mn-lt"/>
                <a:ea typeface="Arial"/>
                <a:cs typeface="Arial"/>
                <a:sym typeface="Arial"/>
              </a:rPr>
              <a:t>.</a:t>
            </a:r>
          </a:p>
        </p:txBody>
      </p:sp>
      <p:grpSp>
        <p:nvGrpSpPr>
          <p:cNvPr id="33" name="Google Shape;194;p14">
            <a:extLst>
              <a:ext uri="{FF2B5EF4-FFF2-40B4-BE49-F238E27FC236}">
                <a16:creationId xmlns:a16="http://schemas.microsoft.com/office/drawing/2014/main" id="{01BC34CA-DE6A-6A1B-8925-1E5E81907828}"/>
              </a:ext>
            </a:extLst>
          </p:cNvPr>
          <p:cNvGrpSpPr/>
          <p:nvPr/>
        </p:nvGrpSpPr>
        <p:grpSpPr>
          <a:xfrm>
            <a:off x="1153785" y="2161263"/>
            <a:ext cx="332115" cy="351369"/>
            <a:chOff x="243840" y="1676400"/>
            <a:chExt cx="701040" cy="741680"/>
          </a:xfrm>
          <a:solidFill>
            <a:schemeClr val="accent2">
              <a:lumMod val="75000"/>
            </a:schemeClr>
          </a:solidFill>
        </p:grpSpPr>
        <p:sp>
          <p:nvSpPr>
            <p:cNvPr id="34" name="Google Shape;195;p14">
              <a:extLst>
                <a:ext uri="{FF2B5EF4-FFF2-40B4-BE49-F238E27FC236}">
                  <a16:creationId xmlns:a16="http://schemas.microsoft.com/office/drawing/2014/main" id="{836C395A-34BA-2044-3814-CEB5BD14DD05}"/>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35" name="Google Shape;196;p14">
              <a:extLst>
                <a:ext uri="{FF2B5EF4-FFF2-40B4-BE49-F238E27FC236}">
                  <a16:creationId xmlns:a16="http://schemas.microsoft.com/office/drawing/2014/main" id="{1F02318C-6C3E-56DA-E1FE-063BF637A069}"/>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grpSp>
        <p:nvGrpSpPr>
          <p:cNvPr id="36" name="Google Shape;194;p14">
            <a:extLst>
              <a:ext uri="{FF2B5EF4-FFF2-40B4-BE49-F238E27FC236}">
                <a16:creationId xmlns:a16="http://schemas.microsoft.com/office/drawing/2014/main" id="{F416F821-0615-D27F-11BA-C884CDDB5918}"/>
              </a:ext>
            </a:extLst>
          </p:cNvPr>
          <p:cNvGrpSpPr/>
          <p:nvPr/>
        </p:nvGrpSpPr>
        <p:grpSpPr>
          <a:xfrm>
            <a:off x="1153785" y="2713826"/>
            <a:ext cx="332115" cy="351369"/>
            <a:chOff x="243840" y="1676400"/>
            <a:chExt cx="701040" cy="741680"/>
          </a:xfrm>
          <a:solidFill>
            <a:schemeClr val="accent2">
              <a:lumMod val="75000"/>
            </a:schemeClr>
          </a:solidFill>
        </p:grpSpPr>
        <p:sp>
          <p:nvSpPr>
            <p:cNvPr id="37" name="Google Shape;195;p14">
              <a:extLst>
                <a:ext uri="{FF2B5EF4-FFF2-40B4-BE49-F238E27FC236}">
                  <a16:creationId xmlns:a16="http://schemas.microsoft.com/office/drawing/2014/main" id="{EAE035D6-A015-CED2-667F-DBBEE14B11A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38" name="Google Shape;196;p14">
              <a:extLst>
                <a:ext uri="{FF2B5EF4-FFF2-40B4-BE49-F238E27FC236}">
                  <a16:creationId xmlns:a16="http://schemas.microsoft.com/office/drawing/2014/main" id="{A36079ED-F758-0A3B-0C07-6FFE8659990A}"/>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4" name="TextBox 3">
            <a:extLst>
              <a:ext uri="{FF2B5EF4-FFF2-40B4-BE49-F238E27FC236}">
                <a16:creationId xmlns:a16="http://schemas.microsoft.com/office/drawing/2014/main" id="{A6A41DC8-5C08-F08E-9F78-BCA63FDA1DBC}"/>
              </a:ext>
            </a:extLst>
          </p:cNvPr>
          <p:cNvSpPr txBox="1"/>
          <p:nvPr/>
        </p:nvSpPr>
        <p:spPr>
          <a:xfrm>
            <a:off x="982985" y="3599046"/>
            <a:ext cx="4325427" cy="461665"/>
          </a:xfrm>
          <a:prstGeom prst="rect">
            <a:avLst/>
          </a:prstGeom>
          <a:noFill/>
        </p:spPr>
        <p:txBody>
          <a:bodyPr wrap="square" rtlCol="0">
            <a:spAutoFit/>
          </a:bodyPr>
          <a:lstStyle/>
          <a:p>
            <a:r>
              <a:rPr lang="en-US" sz="1200" b="1" spc="300" dirty="0">
                <a:solidFill>
                  <a:schemeClr val="tx1"/>
                </a:solidFill>
              </a:rPr>
              <a:t>IDENTIFICATION ET ENREGISTREMENT D'ENFANTS À RISQUE, NOTAMMENT D'ENFANTS EN SITUATION D'IDENTIFICATION ET D'ENREGISTREMENT D'ENFANTS EN SITUATION D'IDENTIFICATION ET D'ENREGISTREMENT</a:t>
            </a:r>
          </a:p>
        </p:txBody>
      </p:sp>
      <p:sp>
        <p:nvSpPr>
          <p:cNvPr id="6" name="TextBox 5">
            <a:extLst>
              <a:ext uri="{FF2B5EF4-FFF2-40B4-BE49-F238E27FC236}">
                <a16:creationId xmlns:a16="http://schemas.microsoft.com/office/drawing/2014/main" id="{7EBD1A85-03D4-E6CF-D14C-3AF21F290817}"/>
              </a:ext>
            </a:extLst>
          </p:cNvPr>
          <p:cNvSpPr txBox="1"/>
          <p:nvPr/>
        </p:nvSpPr>
        <p:spPr>
          <a:xfrm>
            <a:off x="982985" y="5836591"/>
            <a:ext cx="5267344" cy="1958228"/>
          </a:xfrm>
          <a:prstGeom prst="rect">
            <a:avLst/>
          </a:prstGeom>
          <a:noFill/>
        </p:spPr>
        <p:txBody>
          <a:bodyPr wrap="square">
            <a:spAutoFit/>
          </a:bodyPr>
          <a:lstStyle/>
          <a:p>
            <a:pPr algn="just"/>
            <a:r>
              <a:rPr lang="en-US" sz="1100" b="1" dirty="0">
                <a:effectLst/>
                <a:ea typeface="Verdana" panose="020B0604030504040204" pitchFamily="34" charset="0"/>
                <a:cs typeface="Calibri" panose="020F0502020204030204" pitchFamily="34" charset="0"/>
              </a:rPr>
              <a:t>Cas de figure 1</a:t>
            </a:r>
          </a:p>
          <a:p>
            <a:pPr algn="just"/>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Verdana" panose="020B0604030504040204" pitchFamily="34" charset="0"/>
                <a:cs typeface="Calibri" panose="020F0502020204030204" pitchFamily="34" charset="0"/>
              </a:rPr>
              <a:t>Vous êtes un agent gouvernemental de protection de l'enfance travaillant pour les services sociaux. Vous et votre équipe travaillez dans une zone urbaine d'une ville, où se trouvent des familles déplacées suite à l'éruption d'un volcan dans les environs. Vous avez entendu parler de l'augmentation des risques et des problèmes de protection pour les enfants non accompagnés et séparés accueillis par des familles. De plus, certains enfants ont été placés dans un orphelinat voisin, tandis que d'autres vivent en groupe, mais sans supervision adéquate. Selon l'un des chefs communautaires, certaines familles qui accueillent des enfants non accompagnés et séparés ont entendu dire qu'elles recevraient une aide en espèces.</a:t>
            </a:r>
            <a:endParaRPr lang="en-US" sz="1100" dirty="0">
              <a:effectLst/>
              <a:ea typeface="Calibri" panose="020F0502020204030204" pitchFamily="34" charset="0"/>
              <a:cs typeface="Times New Roman" panose="02020603050405020304" pitchFamily="18" charset="0"/>
            </a:endParaRPr>
          </a:p>
          <a:p>
            <a:pPr marL="228600" lvl="0" indent="-228600" algn="just">
              <a:lnSpc>
                <a:spcPct val="107000"/>
              </a:lnSpc>
              <a:spcAft>
                <a:spcPts val="800"/>
              </a:spcAft>
              <a:buFont typeface="+mj-lt"/>
              <a:buAutoNum type="arabicPeriod"/>
            </a:pPr>
            <a:endParaRPr lang="en-US" sz="1100" dirty="0">
              <a:effectLst/>
              <a:ea typeface="Verdana" panose="020B060403050404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691BB887-634E-A323-0080-19E9F30E3DAF}"/>
              </a:ext>
            </a:extLst>
          </p:cNvPr>
          <p:cNvSpPr txBox="1"/>
          <p:nvPr/>
        </p:nvSpPr>
        <p:spPr>
          <a:xfrm>
            <a:off x="982985" y="4384401"/>
            <a:ext cx="5267344" cy="1137198"/>
          </a:xfrm>
          <a:prstGeom prst="rect">
            <a:avLst/>
          </a:prstGeom>
          <a:solidFill>
            <a:schemeClr val="accent2">
              <a:lumMod val="20000"/>
              <a:lumOff val="80000"/>
            </a:schemeClr>
          </a:solidFill>
        </p:spPr>
        <p:txBody>
          <a:bodyPr wrap="square" lIns="144000" tIns="144000" rIns="144000" bIns="144000"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Répondez aux questions suivantes :</a:t>
            </a:r>
          </a:p>
          <a:p>
            <a:pPr marL="228600" marR="0" lvl="0" indent="-228600" algn="l" rtl="0">
              <a:spcBef>
                <a:spcPts val="0"/>
              </a:spcBef>
              <a:spcAft>
                <a:spcPts val="0"/>
              </a:spcAft>
              <a:buFont typeface="+mj-lt"/>
              <a:buAutoNum type="arabicPeriod"/>
            </a:pPr>
            <a:r>
              <a:rPr lang="en-US" sz="1100" dirty="0">
                <a:solidFill>
                  <a:schemeClr val="tx1"/>
                </a:solidFill>
                <a:latin typeface="+mn-lt"/>
                <a:ea typeface="Arial"/>
                <a:cs typeface="Arial"/>
                <a:sym typeface="Arial"/>
              </a:rPr>
              <a:t>Comment allez-vous commencer à identifier les enfants à risque, y compris ceux qui sont séparés de leur famille ?</a:t>
            </a:r>
          </a:p>
          <a:p>
            <a:pPr marL="228600" marR="0" lvl="0" indent="-228600" algn="l" rtl="0">
              <a:spcBef>
                <a:spcPts val="0"/>
              </a:spcBef>
              <a:spcAft>
                <a:spcPts val="0"/>
              </a:spcAft>
              <a:buFont typeface="+mj-lt"/>
              <a:buAutoNum type="arabicPeriod"/>
            </a:pPr>
            <a:r>
              <a:rPr lang="en-US" sz="1100" dirty="0">
                <a:solidFill>
                  <a:schemeClr val="tx1"/>
                </a:solidFill>
                <a:latin typeface="+mn-lt"/>
                <a:ea typeface="Arial"/>
                <a:cs typeface="Arial"/>
                <a:sym typeface="Arial"/>
              </a:rPr>
              <a:t>Quels autres acteurs allez-vous impliquer ?</a:t>
            </a:r>
          </a:p>
          <a:p>
            <a:pPr marL="228600" marR="0" lvl="0" indent="-228600" algn="l" rtl="0">
              <a:spcBef>
                <a:spcPts val="0"/>
              </a:spcBef>
              <a:spcAft>
                <a:spcPts val="0"/>
              </a:spcAft>
              <a:buFont typeface="+mj-lt"/>
              <a:buAutoNum type="arabicPeriod"/>
            </a:pPr>
            <a:r>
              <a:rPr lang="en-US" sz="1100" dirty="0">
                <a:solidFill>
                  <a:schemeClr val="tx1"/>
                </a:solidFill>
                <a:latin typeface="+mn-lt"/>
                <a:ea typeface="Arial"/>
                <a:cs typeface="Arial"/>
                <a:sym typeface="Arial"/>
              </a:rPr>
              <a:t>Comment s'assurer que vous ne faites pas de mal ?</a:t>
            </a:r>
          </a:p>
        </p:txBody>
      </p:sp>
      <p:sp>
        <p:nvSpPr>
          <p:cNvPr id="27" name="Hexagon 26">
            <a:extLst>
              <a:ext uri="{FF2B5EF4-FFF2-40B4-BE49-F238E27FC236}">
                <a16:creationId xmlns:a16="http://schemas.microsoft.com/office/drawing/2014/main" id="{838C6922-B2C7-67E1-C1A7-44CAD2BC5CA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0DDB067E-0B01-04DF-655D-20B2040A943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558C97E1-9CD5-3945-D9F8-CFB296922F4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762293CF-D4D3-F738-0646-A81A54092A04}"/>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AFD57412-9F43-D488-FE76-1AF8019E92E2}"/>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D2BC34A1-178F-0953-E1F3-9DF1192CA1CF}"/>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D13700DB-D302-6B48-5CA4-DD00E74E2C01}"/>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06E48461-3F36-E456-A1BC-3AF28F93D598}"/>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Hexagon 42">
            <a:extLst>
              <a:ext uri="{FF2B5EF4-FFF2-40B4-BE49-F238E27FC236}">
                <a16:creationId xmlns:a16="http://schemas.microsoft.com/office/drawing/2014/main" id="{0A2B7F82-2826-AA1F-C2AD-751848A37D66}"/>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Hexagon 43">
            <a:extLst>
              <a:ext uri="{FF2B5EF4-FFF2-40B4-BE49-F238E27FC236}">
                <a16:creationId xmlns:a16="http://schemas.microsoft.com/office/drawing/2014/main" id="{B98EFFA9-588C-C32F-3FA0-18E5E005639D}"/>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Hexagon 44">
            <a:extLst>
              <a:ext uri="{FF2B5EF4-FFF2-40B4-BE49-F238E27FC236}">
                <a16:creationId xmlns:a16="http://schemas.microsoft.com/office/drawing/2014/main" id="{0D3CA723-0E4A-CEC9-F222-8BBA80FACE1B}"/>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Hexagon 45">
            <a:extLst>
              <a:ext uri="{FF2B5EF4-FFF2-40B4-BE49-F238E27FC236}">
                <a16:creationId xmlns:a16="http://schemas.microsoft.com/office/drawing/2014/main" id="{6ADBF830-7AC8-242C-C9F5-0D4EFA5AA2D3}"/>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Hexagon 46">
            <a:extLst>
              <a:ext uri="{FF2B5EF4-FFF2-40B4-BE49-F238E27FC236}">
                <a16:creationId xmlns:a16="http://schemas.microsoft.com/office/drawing/2014/main" id="{82BC8CE0-14FE-1379-3412-7FAFDB9B4702}"/>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Hexagon 55">
            <a:extLst>
              <a:ext uri="{FF2B5EF4-FFF2-40B4-BE49-F238E27FC236}">
                <a16:creationId xmlns:a16="http://schemas.microsoft.com/office/drawing/2014/main" id="{745F005F-C301-D099-1C21-5F14FEE700B8}"/>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Hexagon 57">
            <a:extLst>
              <a:ext uri="{FF2B5EF4-FFF2-40B4-BE49-F238E27FC236}">
                <a16:creationId xmlns:a16="http://schemas.microsoft.com/office/drawing/2014/main" id="{6B5D08EA-DBAE-E317-D017-3799E8142F9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Hexagon 58">
            <a:extLst>
              <a:ext uri="{FF2B5EF4-FFF2-40B4-BE49-F238E27FC236}">
                <a16:creationId xmlns:a16="http://schemas.microsoft.com/office/drawing/2014/main" id="{54573CEF-110B-F7C1-0A85-92C1EDC9187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0" name="Hexagon 59">
            <a:extLst>
              <a:ext uri="{FF2B5EF4-FFF2-40B4-BE49-F238E27FC236}">
                <a16:creationId xmlns:a16="http://schemas.microsoft.com/office/drawing/2014/main" id="{E8AD3FB8-B6B1-D40A-CC18-97429440DAC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Hexagon 60">
            <a:extLst>
              <a:ext uri="{FF2B5EF4-FFF2-40B4-BE49-F238E27FC236}">
                <a16:creationId xmlns:a16="http://schemas.microsoft.com/office/drawing/2014/main" id="{1075EF54-B0D0-2D1B-9EAF-EDB2C894B58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051885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76F9E50-5CBA-92CA-DC37-ECBA82E8439D}"/>
              </a:ext>
            </a:extLst>
          </p:cNvPr>
          <p:cNvSpPr txBox="1"/>
          <p:nvPr/>
        </p:nvSpPr>
        <p:spPr>
          <a:xfrm>
            <a:off x="982984" y="1371453"/>
            <a:ext cx="5403525" cy="6355586"/>
          </a:xfrm>
          <a:prstGeom prst="rect">
            <a:avLst/>
          </a:prstGeom>
          <a:noFill/>
        </p:spPr>
        <p:txBody>
          <a:bodyPr wrap="square">
            <a:spAutoFit/>
          </a:bodyPr>
          <a:lstStyle/>
          <a:p>
            <a:r>
              <a:rPr lang="en-US" sz="1100" dirty="0">
                <a:effectLst/>
                <a:ea typeface="Calibri" panose="020F0502020204030204" pitchFamily="34" charset="0"/>
                <a:cs typeface="Latha" panose="020B0604020202020204" pitchFamily="34" charset="0"/>
              </a:rPr>
              <a:t>L'accueil familial et le mentorat pour la vie indépendante sont des processus qui engagent des individus de la communauté de manière structurée et supervisée pour fournir aux filles et garçons non accompagnés et séparés une prise en charge familiale ou une orientation et un soutien individualisés afin de répondre à leurs besoins de survie, de protection et de développement. La personne chargée de la prise en charge/le mentor </a:t>
            </a:r>
            <a:r>
              <a:rPr lang="en-US" sz="1100" dirty="0">
                <a:solidFill>
                  <a:srgbClr val="000000"/>
                </a:solidFill>
                <a:effectLst/>
                <a:ea typeface="Calibri" panose="020F0502020204030204" pitchFamily="34" charset="0"/>
                <a:cs typeface="Latha" panose="020B0604020202020204" pitchFamily="34" charset="0"/>
              </a:rPr>
              <a:t>est un individu de la communauté dans laquelle vivent les enfants eux-mêmes. Il/elle a donc les connaissances requises du contexte culturel, social et religieux des enfants, ainsi qu'une bonne compréhension des risques auxquels les enfants sont susceptibles d'être confrontés. </a:t>
            </a:r>
            <a:r>
              <a:rPr lang="en-US" sz="1100" dirty="0">
                <a:effectLst/>
                <a:ea typeface="Calibri" panose="020F0502020204030204" pitchFamily="34" charset="0"/>
                <a:cs typeface="Latha" panose="020B0604020202020204" pitchFamily="34" charset="0"/>
              </a:rPr>
              <a:t>Sous la direction et la supervision de l'équipe de gestion des cas, les aidants/mentors exploitent ces connaissances et s'appuient sur leurs réseaux au sein de la communauté pour aider les enfants à accéder aux services et, en fin de compte, à trouver des solutions durables, notamment le regroupement familial.</a:t>
            </a:r>
          </a:p>
          <a:p>
            <a:endParaRPr lang="en-US" sz="1100" dirty="0">
              <a:effectLst/>
              <a:ea typeface="Calibri" panose="020F0502020204030204" pitchFamily="34" charset="0"/>
              <a:cs typeface="Latha" panose="020B0604020202020204" pitchFamily="34" charset="0"/>
            </a:endParaRPr>
          </a:p>
          <a:p>
            <a:r>
              <a:rPr lang="en-US" sz="1100" dirty="0">
                <a:effectLst/>
                <a:ea typeface="Calibri" panose="020F0502020204030204" pitchFamily="34" charset="0"/>
                <a:cs typeface="Latha" panose="020B0604020202020204" pitchFamily="34" charset="0"/>
              </a:rPr>
              <a:t>Les aidants/mentors mènent une série d'activités qui soutiennent la protection et le développement des enfants non accompagnés et séparés dans leurs communautés. Ces activités peuvent être résumées en deux rôles principaux :</a:t>
            </a:r>
          </a:p>
          <a:p>
            <a:endParaRPr lang="en-US" sz="1100" dirty="0">
              <a:effectLst/>
              <a:ea typeface="Calibri" panose="020F0502020204030204" pitchFamily="34" charset="0"/>
              <a:cs typeface="Latha" panose="020B0604020202020204" pitchFamily="34" charset="0"/>
            </a:endParaRPr>
          </a:p>
          <a:p>
            <a:pPr marL="228600" lvl="0" indent="-228600">
              <a:buFont typeface="+mj-lt"/>
              <a:buAutoNum type="arabicPeriod"/>
            </a:pPr>
            <a:r>
              <a:rPr lang="en-US" sz="1100" dirty="0">
                <a:effectLst/>
                <a:ea typeface="Calibri" panose="020F0502020204030204" pitchFamily="34" charset="0"/>
                <a:cs typeface="Latha" panose="020B0604020202020204" pitchFamily="34" charset="0"/>
              </a:rPr>
              <a:t>Fournir une prise en charge familiale aux ENAS ou fournir des conseils et un soutien à l'enfant qui vit de manière indépendante et </a:t>
            </a:r>
          </a:p>
          <a:p>
            <a:pPr marL="228600" lvl="0" indent="-228600">
              <a:buFont typeface="+mj-lt"/>
              <a:buAutoNum type="arabicPeriod"/>
            </a:pPr>
            <a:r>
              <a:rPr lang="en-US" sz="1100" dirty="0">
                <a:effectLst/>
                <a:ea typeface="Calibri" panose="020F0502020204030204" pitchFamily="34" charset="0"/>
                <a:cs typeface="Latha" panose="020B0604020202020204" pitchFamily="34" charset="0"/>
              </a:rPr>
              <a:t>Identifier les risques de protection, et les changements/préoccupations dans les arrangements de soins qui nécessitent un renvoi à l'organisation de gestion de cas.</a:t>
            </a:r>
          </a:p>
          <a:p>
            <a:pPr lvl="0"/>
            <a:endParaRPr lang="en-US" sz="1100" dirty="0">
              <a:effectLst/>
              <a:ea typeface="Calibri" panose="020F0502020204030204" pitchFamily="34" charset="0"/>
              <a:cs typeface="Latha" panose="020B0604020202020204" pitchFamily="34" charset="0"/>
            </a:endParaRPr>
          </a:p>
          <a:p>
            <a:pPr lvl="0"/>
            <a:r>
              <a:rPr lang="en-US" sz="1100" b="1" dirty="0">
                <a:ea typeface="Calibri" panose="020F0502020204030204" pitchFamily="34" charset="0"/>
                <a:cs typeface="Latha" panose="020B0604020202020204" pitchFamily="34" charset="0"/>
              </a:rPr>
              <a:t>1. RÉSUMÉ </a:t>
            </a:r>
          </a:p>
          <a:p>
            <a:pPr lvl="0"/>
            <a:endParaRPr lang="en-US" sz="1100" b="1" dirty="0">
              <a:ea typeface="Calibri" panose="020F0502020204030204" pitchFamily="34" charset="0"/>
              <a:cs typeface="Latha" panose="020B0604020202020204" pitchFamily="34" charset="0"/>
            </a:endParaRPr>
          </a:p>
          <a:p>
            <a:r>
              <a:rPr lang="en-US" sz="1100" dirty="0">
                <a:solidFill>
                  <a:srgbClr val="000000"/>
                </a:solidFill>
                <a:effectLst/>
                <a:ea typeface="Calibri" panose="020F0502020204030204" pitchFamily="34" charset="0"/>
                <a:cs typeface="Arial" panose="020B0604020202020204" pitchFamily="34" charset="0"/>
              </a:rPr>
              <a:t>Sous la direction et la supervision de l'assistant social, et avec les commentaires et les contributions des membres de la communauté de l'enfant, le titulaire du poste aidera l'assistant social dans les domaines suivants :</a:t>
            </a:r>
            <a:endParaRPr lang="en-US" sz="1100" dirty="0">
              <a:effectLst/>
              <a:ea typeface="Calibri" panose="020F0502020204030204" pitchFamily="34" charset="0"/>
              <a:cs typeface="Arial" panose="020B0604020202020204" pitchFamily="34" charset="0"/>
            </a:endParaRPr>
          </a:p>
          <a:p>
            <a:pPr marL="171450" lvl="0" indent="-171450">
              <a:buFont typeface="Arial" panose="020B0604020202020204" pitchFamily="34" charset="0"/>
              <a:buChar char="•"/>
            </a:pPr>
            <a:r>
              <a:rPr lang="en-US" sz="1100" dirty="0">
                <a:solidFill>
                  <a:srgbClr val="000000"/>
                </a:solidFill>
                <a:effectLst/>
                <a:ea typeface="Calibri" panose="020F0502020204030204" pitchFamily="34" charset="0"/>
                <a:cs typeface="Arial" panose="020B0604020202020204" pitchFamily="34" charset="0"/>
              </a:rPr>
              <a:t>fournir aux UAC vivant de manière indépendante la supervision, l'orientation, les conseils et le soutien émotionnel d'un adulte de manière régulière et prévisible, et les encadrer sur le plan du développement social et émotionnel, du renforcement de leur indépendance, de la préparation à l'âge adulte, ainsi que de l'atténuation des risques et de l'accès sécurisé aux services ;</a:t>
            </a:r>
            <a:endParaRPr lang="en-US" sz="1100" dirty="0">
              <a:effectLst/>
              <a:ea typeface="Calibri" panose="020F0502020204030204" pitchFamily="34" charset="0"/>
              <a:cs typeface="Arial" panose="020B0604020202020204" pitchFamily="34" charset="0"/>
            </a:endParaRPr>
          </a:p>
          <a:p>
            <a:pPr marL="171450" lvl="0" indent="-171450">
              <a:buFont typeface="Arial" panose="020B0604020202020204" pitchFamily="34" charset="0"/>
              <a:buChar char="•"/>
            </a:pPr>
            <a:r>
              <a:rPr lang="en-US" sz="1100" dirty="0">
                <a:solidFill>
                  <a:srgbClr val="000000"/>
                </a:solidFill>
                <a:effectLst/>
                <a:ea typeface="Calibri" panose="020F0502020204030204" pitchFamily="34" charset="0"/>
                <a:cs typeface="Arial" panose="020B0604020202020204" pitchFamily="34" charset="0"/>
              </a:rPr>
              <a:t>fournir une prise en charge familiale aux enfants non accompagnés et séparés, et une aide conformément au plan d'action de l'enfant ; </a:t>
            </a:r>
            <a:endParaRPr lang="en-US" sz="1100" dirty="0">
              <a:effectLst/>
              <a:ea typeface="Calibri" panose="020F0502020204030204" pitchFamily="34" charset="0"/>
              <a:cs typeface="Arial" panose="020B0604020202020204" pitchFamily="34" charset="0"/>
            </a:endParaRPr>
          </a:p>
          <a:p>
            <a:pPr marL="171450" lvl="0" indent="-171450">
              <a:buFont typeface="Arial" panose="020B0604020202020204" pitchFamily="34" charset="0"/>
              <a:buChar char="•"/>
            </a:pPr>
            <a:r>
              <a:rPr lang="en-US" sz="1100" dirty="0">
                <a:solidFill>
                  <a:srgbClr val="000000"/>
                </a:solidFill>
                <a:effectLst/>
                <a:ea typeface="Calibri" panose="020F0502020204030204" pitchFamily="34" charset="0"/>
                <a:cs typeface="Arial" panose="020B0604020202020204" pitchFamily="34" charset="0"/>
              </a:rPr>
              <a:t>soutenir l'intégration des enfants non accompagnés et séparés dans leur communauté ; </a:t>
            </a:r>
            <a:endParaRPr lang="en-US" sz="1100" dirty="0">
              <a:effectLst/>
              <a:ea typeface="Calibri" panose="020F0502020204030204" pitchFamily="34" charset="0"/>
              <a:cs typeface="Arial" panose="020B0604020202020204" pitchFamily="34" charset="0"/>
            </a:endParaRPr>
          </a:p>
          <a:p>
            <a:pPr marL="171450" lvl="0" indent="-171450">
              <a:buFont typeface="Arial" panose="020B0604020202020204" pitchFamily="34" charset="0"/>
              <a:buChar char="•"/>
            </a:pPr>
            <a:r>
              <a:rPr lang="en-US" sz="1100" dirty="0">
                <a:solidFill>
                  <a:srgbClr val="000000"/>
                </a:solidFill>
                <a:effectLst/>
                <a:ea typeface="Calibri" panose="020F0502020204030204" pitchFamily="34" charset="0"/>
                <a:cs typeface="Arial" panose="020B0604020202020204" pitchFamily="34" charset="0"/>
              </a:rPr>
              <a:t>l'identification et l'orientation des cas de protection vers le personnel chargé de la gestion des cas.</a:t>
            </a:r>
            <a:endParaRPr lang="en-US" sz="1100" dirty="0">
              <a:effectLst/>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0A34C3A2-A4AA-82F9-D92A-3BF12F015342}"/>
              </a:ext>
            </a:extLst>
          </p:cNvPr>
          <p:cNvSpPr txBox="1"/>
          <p:nvPr/>
        </p:nvSpPr>
        <p:spPr>
          <a:xfrm>
            <a:off x="982985" y="713169"/>
            <a:ext cx="5403525" cy="461665"/>
          </a:xfrm>
          <a:prstGeom prst="rect">
            <a:avLst/>
          </a:prstGeom>
          <a:noFill/>
        </p:spPr>
        <p:txBody>
          <a:bodyPr wrap="square" rtlCol="0">
            <a:spAutoFit/>
          </a:bodyPr>
          <a:lstStyle/>
          <a:p>
            <a:r>
              <a:rPr lang="en-US" sz="1200" b="1" spc="300" dirty="0">
                <a:solidFill>
                  <a:schemeClr val="tx1"/>
                </a:solidFill>
              </a:rPr>
              <a:t>ACCORD ET MANDAT DU MENTOR POUR L'ACCUEIL ET LA VIE AUTONOME (EXEMPLE 2)</a:t>
            </a:r>
          </a:p>
        </p:txBody>
      </p:sp>
      <p:sp>
        <p:nvSpPr>
          <p:cNvPr id="3" name="Hexagon 2">
            <a:extLst>
              <a:ext uri="{FF2B5EF4-FFF2-40B4-BE49-F238E27FC236}">
                <a16:creationId xmlns:a16="http://schemas.microsoft.com/office/drawing/2014/main" id="{4B1BE564-7DBE-5E2A-EE6E-10CEA32A94E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C3951FB6-F6B5-3046-4DCC-0E7E31A2F105}"/>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16042433-4754-4B33-E814-C99330B2B8C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8B17D547-2568-2389-6266-E858DC11B4A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9AF58EE7-002D-0E88-AF31-084E1415F2FF}"/>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2F2ACE4B-8A25-50BA-A333-5E84CA5728A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64A9DFA6-82F0-3CD1-C75E-AC3B2F0C9154}"/>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EE594FCF-2597-F101-18EF-E462C20D5A9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0A6AB726-1FEA-3F5A-275C-17CA1BC70CC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A1C513E4-786E-4F09-9F7F-148FB8BB2E7D}"/>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402BF94-6F36-7652-1919-7E9CAC020273}"/>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8A357660-824E-0F3A-58B1-7B7EDC985B59}"/>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2D9835B-A38B-1310-743F-6184833D8858}"/>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6C7AD43-10D9-CE0A-0B17-D6C767C7D93E}"/>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9D5A25B-5DF5-BCEE-9EDF-3FE3E4128D5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D3335B3C-5A5A-839A-7C05-A6D0AE8D7D4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0CE756F-FB50-5DC5-F63A-0790E539B14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A6A025B-4B77-9FBD-95B7-7A6952C825D4}"/>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645641761"/>
      </p:ext>
    </p:extLst>
  </p:cSld>
  <p:clrMapOvr>
    <a:masterClrMapping/>
  </p:clrMapOvr>
  <p:extLst>
    <p:ext uri="{6950BFC3-D8DA-4A85-94F7-54DA5524770B}">
      <p188:commentRel xmlns:p188="http://schemas.microsoft.com/office/powerpoint/2018/8/main" r:id="rId2"/>
    </p:ext>
  </p:extLs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D60E82-DCBD-060D-A7DD-0E2A05C0310B}"/>
              </a:ext>
            </a:extLst>
          </p:cNvPr>
          <p:cNvSpPr txBox="1"/>
          <p:nvPr/>
        </p:nvSpPr>
        <p:spPr>
          <a:xfrm>
            <a:off x="827773" y="236954"/>
            <a:ext cx="5793140" cy="9233297"/>
          </a:xfrm>
          <a:prstGeom prst="rect">
            <a:avLst/>
          </a:prstGeom>
          <a:noFill/>
        </p:spPr>
        <p:txBody>
          <a:bodyPr wrap="square">
            <a:spAutoFit/>
          </a:bodyPr>
          <a:lstStyle/>
          <a:p>
            <a:r>
              <a:rPr lang="en-US" sz="1100" b="1" dirty="0">
                <a:effectLst/>
                <a:ea typeface="Calibri" panose="020F0502020204030204" pitchFamily="34" charset="0"/>
                <a:cs typeface="Latha" panose="020B0604020202020204" pitchFamily="34" charset="0"/>
              </a:rPr>
              <a:t>2. FONCTION </a:t>
            </a:r>
          </a:p>
          <a:p>
            <a:endParaRPr lang="en-US" sz="1100" b="1" dirty="0">
              <a:effectLst/>
              <a:ea typeface="Calibri" panose="020F0502020204030204" pitchFamily="34" charset="0"/>
              <a:cs typeface="Latha" panose="020B0604020202020204" pitchFamily="34" charset="0"/>
            </a:endParaRPr>
          </a:p>
          <a:p>
            <a:r>
              <a:rPr lang="en-US" sz="1100" b="1" dirty="0">
                <a:effectLst/>
                <a:ea typeface="Calibri" panose="020F0502020204030204" pitchFamily="34" charset="0"/>
                <a:cs typeface="Latha" panose="020B0604020202020204" pitchFamily="34" charset="0"/>
              </a:rPr>
              <a:t>OPTION I : Mentorat de l'UAC vivant de manière indépendante</a:t>
            </a:r>
          </a:p>
          <a:p>
            <a:r>
              <a:rPr lang="en-US" sz="1100" dirty="0">
                <a:effectLst/>
                <a:ea typeface="Calibri" panose="020F0502020204030204" pitchFamily="34" charset="0"/>
                <a:cs typeface="Latha" panose="020B0604020202020204" pitchFamily="34" charset="0"/>
              </a:rPr>
              <a:t>Les volontaires qui aident les personnes vivant dans la rue à vivre de manière indépendante seront responsables de ce qui suit :</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Effectuer régulièrement des visites à domicile et des réunions avec l'enfant ou les enfants, afin d'écouter et de discuter des préoccupations et des difficultés, et de fournir des conseils et des orientations pour y remédier.</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Encourager et motiver les activités de l'enfant.</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Fournir des conseils et des orientations sur les moyens de surmonter les difficultés et d'atténuer les risques.</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Soutenir les enfants dans leur développement social et émotionnel, et dans le développement de leur indépendance.</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Aider les enfants à apprendre à gérer leurs finances, leur temps et leurs autres ressources.</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être disponible lorsqu'ils ont besoin de parler à un adulte, les consoler lorsqu'ils sont tristes et leur fournir des soins, de l'attention et du réconfort</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les aider à s'inscrire dans des écoles ou d'autres établissements d'enseignement ou d'apprentissage, et les aider à achever leur formation.</a:t>
            </a:r>
          </a:p>
          <a:p>
            <a:endParaRPr lang="en-US" sz="1100" dirty="0">
              <a:effectLst/>
              <a:ea typeface="Calibri" panose="020F0502020204030204" pitchFamily="34" charset="0"/>
              <a:cs typeface="Latha" panose="020B0604020202020204" pitchFamily="34" charset="0"/>
            </a:endParaRPr>
          </a:p>
          <a:p>
            <a:r>
              <a:rPr lang="en-US" sz="1100" b="1" dirty="0">
                <a:effectLst/>
                <a:ea typeface="Calibri" panose="020F0502020204030204" pitchFamily="34" charset="0"/>
                <a:cs typeface="Latha" panose="020B0604020202020204" pitchFamily="34" charset="0"/>
              </a:rPr>
              <a:t>OPTION II : S'occuper des enfants non accompagnés et séparés de leur famille</a:t>
            </a:r>
          </a:p>
          <a:p>
            <a:r>
              <a:rPr lang="en-US" sz="1100" dirty="0">
                <a:effectLst/>
                <a:ea typeface="Calibri" panose="020F0502020204030204" pitchFamily="34" charset="0"/>
                <a:cs typeface="Latha" panose="020B0604020202020204" pitchFamily="34" charset="0"/>
              </a:rPr>
              <a:t>Les accueillants familiaux d'enfants séparés seront responsables de : </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Fournir des soins, un soutien et une supervision réguliers de l'enfant, étant entendu qu'il n'y aura aucun gain personnel, financier ou autre. </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Ne pas maltraiter ou exploiter l'enfant de quelque manière que ce soit, notamment en encourageant ou en autorisant le mariage précoce (avant l'âge de 18 ans).</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Veiller à ce que l'enfant participe aux activités de la communauté (par exemple, fréquenter les Espaces amis des enfants et des jeunes, l'école, etc.)</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S'assurer que l'enfant bénéficie du suivi médical, nutritionnel, affectif et éducatif nécessaire.</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Prévenir l'agence (dont la liste figure ci-dessous) avant tout déménagement vers un autre lieu, y compris un changement de résidence à l'intérieur et à l'extérieur du lieu actuel.</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Coopérer avec le travailleur social chargé de la protection de l'enfance, notamment en assistant aux visites de contrôle et en participant à l'examen, au moins toutes les 12 semaines.</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S'engager de manière proactive et demander conseil/assistance à l'agence et au travailleur social en cas de problème avec l'enfant/les enfants ou les modalités de prise en charge et en informer votre travailleur social.</a:t>
            </a:r>
          </a:p>
          <a:p>
            <a:r>
              <a:rPr lang="en-US" sz="1100" dirty="0">
                <a:effectLst/>
                <a:ea typeface="Calibri" panose="020F0502020204030204" pitchFamily="34" charset="0"/>
                <a:cs typeface="Latha" panose="020B0604020202020204" pitchFamily="34" charset="0"/>
              </a:rPr>
              <a:t> </a:t>
            </a:r>
          </a:p>
          <a:p>
            <a:r>
              <a:rPr lang="en-US" sz="1100" b="1" dirty="0">
                <a:effectLst/>
                <a:ea typeface="Calibri" panose="020F0502020204030204" pitchFamily="34" charset="0"/>
                <a:cs typeface="Latha" panose="020B0604020202020204" pitchFamily="34" charset="0"/>
              </a:rPr>
              <a:t>Fonctions communes aux deux options</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Partage d'informations sur la situation de protection, les programmes et les services communautaires.</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Conseiller l'enfant/les enfants sur les services officiels disponibles et sur la manière d'y accéder.</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Identifier les risques de protection et les transmettre au travailleur social.</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Participer aux formations disponibles</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S'engager auprès des réseaux et acteurs communautaires concernés, selon les besoins.</a:t>
            </a:r>
          </a:p>
          <a:p>
            <a:endParaRPr lang="en-US" sz="1100" dirty="0">
              <a:effectLst/>
              <a:ea typeface="Calibri" panose="020F0502020204030204" pitchFamily="34" charset="0"/>
              <a:cs typeface="Latha" panose="020B0604020202020204" pitchFamily="34" charset="0"/>
            </a:endParaRPr>
          </a:p>
          <a:p>
            <a:r>
              <a:rPr lang="en-US" sz="1100" b="1" dirty="0">
                <a:effectLst/>
                <a:ea typeface="Calibri" panose="020F0502020204030204" pitchFamily="34" charset="0"/>
                <a:cs typeface="Latha" panose="020B0604020202020204" pitchFamily="34" charset="0"/>
              </a:rPr>
              <a:t> Autres fonctions de soutien</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Soutenir le processus de recherche de la famille et de réunification. Informez le responsable du dossier s'il obtient des informations sur la localisation des parents ou de la famille ou si les parents ou la famille approchent l'enfant.</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Aider à identifier et recommander à l'assistant social les possibilités de placement en famille d'accueil, de mentorat et de recherche de la famille.</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Soutenir l'identification des enfants à risque ainsi que des risques spécifiques pour les enfants, et les référer au travailleur social.</a:t>
            </a:r>
          </a:p>
        </p:txBody>
      </p:sp>
      <p:sp>
        <p:nvSpPr>
          <p:cNvPr id="4" name="Hexagon 3">
            <a:extLst>
              <a:ext uri="{FF2B5EF4-FFF2-40B4-BE49-F238E27FC236}">
                <a16:creationId xmlns:a16="http://schemas.microsoft.com/office/drawing/2014/main" id="{0F99E763-7272-174D-9A85-4704F15CADE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0E5D1C3A-B81E-3033-2DE9-0C537136822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91ACD6C8-DA2E-A93C-6ED6-A518548DFBA7}"/>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2D2F861-7670-EA05-3EFB-1C8F755B058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44F08BDB-BE5C-6C6C-FA1B-B9BCB1EE4EE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D51C42A8-F9D3-ABFE-F9DD-EBE0D1A22D9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3BE670F5-B7E2-DC7B-5854-9431BC9265A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6395536B-D69E-36D5-6EF4-F4EB35237B4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E3151E0A-1EE7-D7FA-DAC3-3AC903FB962A}"/>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DA1E79BF-F82B-99D2-4C85-46145A52BC3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E9EC99D5-08DB-DA32-DC8B-38EB2B369D1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F6F6B6A-C6F2-14FF-2D2C-659B0FAC1D3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08E2AAE-18CB-7AE8-6CEA-188C96D7EABE}"/>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75690F0-5570-BCBF-E226-348C3A668FCE}"/>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30A96111-85FE-619A-E10F-C0B79C566DE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0FB87B9-FE37-58C7-2250-5BF1FD5CED6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C9A7A74B-7CC7-1B83-0B84-8864C1EF2B6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4A55B982-0E9B-15CA-FDB3-40D7259B8AF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633218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D60E82-DCBD-060D-A7DD-0E2A05C0310B}"/>
              </a:ext>
            </a:extLst>
          </p:cNvPr>
          <p:cNvSpPr txBox="1"/>
          <p:nvPr/>
        </p:nvSpPr>
        <p:spPr>
          <a:xfrm>
            <a:off x="982984" y="713169"/>
            <a:ext cx="5403525" cy="6863417"/>
          </a:xfrm>
          <a:prstGeom prst="rect">
            <a:avLst/>
          </a:prstGeom>
          <a:noFill/>
        </p:spPr>
        <p:txBody>
          <a:bodyPr wrap="square">
            <a:spAutoFit/>
          </a:bodyPr>
          <a:lstStyle/>
          <a:p>
            <a:r>
              <a:rPr lang="en-US" sz="1100" b="1" dirty="0">
                <a:effectLst/>
                <a:ea typeface="Calibri" panose="020F0502020204030204" pitchFamily="34" charset="0"/>
                <a:cs typeface="Latha" panose="020B0604020202020204" pitchFamily="34" charset="0"/>
              </a:rPr>
              <a:t>3. AFFECTATION AUX ENFANTS/FAMILLES</a:t>
            </a:r>
          </a:p>
          <a:p>
            <a:endParaRPr lang="en-US" sz="1100" dirty="0">
              <a:effectLst/>
              <a:ea typeface="Calibri" panose="020F0502020204030204" pitchFamily="34" charset="0"/>
              <a:cs typeface="Latha" panose="020B0604020202020204" pitchFamily="34" charset="0"/>
            </a:endParaRPr>
          </a:p>
          <a:p>
            <a:r>
              <a:rPr lang="en-US" sz="1100" dirty="0">
                <a:effectLst/>
                <a:ea typeface="Calibri" panose="020F0502020204030204" pitchFamily="34" charset="0"/>
                <a:cs typeface="Latha" panose="020B0604020202020204" pitchFamily="34" charset="0"/>
              </a:rPr>
              <a:t>L'aidant/le mentor se verra attribuer un enfant conformément à l'accord d'aide familiale/de mentorat pour la vie autonome. Le nombre d'enfants à prendre en charge par un même soignant/mentor doit être décidé en fonction des besoins de l'enfant/contexte de la prise en charge, des capacités du volontaire et de la distance entre les lieux de résidence des enfants. </a:t>
            </a:r>
          </a:p>
          <a:p>
            <a:endParaRPr lang="en-US" sz="1100" dirty="0">
              <a:effectLst/>
              <a:ea typeface="Calibri" panose="020F0502020204030204" pitchFamily="34" charset="0"/>
              <a:cs typeface="Latha" panose="020B0604020202020204" pitchFamily="34" charset="0"/>
            </a:endParaRPr>
          </a:p>
          <a:p>
            <a:r>
              <a:rPr lang="en-US" sz="1100" b="1" dirty="0">
                <a:effectLst/>
                <a:ea typeface="Calibri" panose="020F0502020204030204" pitchFamily="34" charset="0"/>
                <a:cs typeface="Latha" panose="020B0604020202020204" pitchFamily="34" charset="0"/>
              </a:rPr>
              <a:t>4. DURÉE DE L'ENGAGEMENT ET RESPONSABILITÉS DE SOUTIEN</a:t>
            </a:r>
          </a:p>
          <a:p>
            <a:endParaRPr lang="en-US" sz="1100" b="1" dirty="0">
              <a:effectLst/>
              <a:ea typeface="Calibri" panose="020F0502020204030204" pitchFamily="34" charset="0"/>
              <a:cs typeface="Latha" panose="020B0604020202020204" pitchFamily="34" charset="0"/>
            </a:endParaRPr>
          </a:p>
          <a:p>
            <a:r>
              <a:rPr lang="en-US" sz="1100" dirty="0">
                <a:effectLst/>
                <a:ea typeface="Calibri" panose="020F0502020204030204" pitchFamily="34" charset="0"/>
                <a:cs typeface="Latha" panose="020B0604020202020204" pitchFamily="34" charset="0"/>
              </a:rPr>
              <a:t>La décision concernant la durée de la responsabilité bénévole pour chaque enfant dépendra d'une évaluation au cas par cas de la situation de l'enfant et sera conforme au plan d'action individuel de l'enfant.</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L'accord sera résilié si les parents biologiques sont retrouvés et que la réunification est considérée comme étant dans l'intérêt supérieur de l'enfant.</a:t>
            </a:r>
          </a:p>
          <a:p>
            <a:endParaRPr lang="en-US" sz="1100" dirty="0">
              <a:effectLst/>
              <a:ea typeface="Calibri" panose="020F0502020204030204" pitchFamily="34" charset="0"/>
              <a:cs typeface="Latha" panose="020B0604020202020204" pitchFamily="34" charset="0"/>
            </a:endParaRPr>
          </a:p>
          <a:p>
            <a:r>
              <a:rPr lang="en-US" sz="1100" b="1" dirty="0">
                <a:effectLst/>
                <a:ea typeface="Calibri" panose="020F0502020204030204" pitchFamily="34" charset="0"/>
                <a:cs typeface="Latha" panose="020B0604020202020204" pitchFamily="34" charset="0"/>
              </a:rPr>
              <a:t>5. SOUTIEN / SUPERVISION DES TRAVAILLEURS SOCIAUX</a:t>
            </a:r>
          </a:p>
          <a:p>
            <a:endParaRPr lang="en-US" sz="1100" dirty="0">
              <a:effectLst/>
              <a:ea typeface="Calibri" panose="020F0502020204030204" pitchFamily="34" charset="0"/>
              <a:cs typeface="Latha" panose="020B0604020202020204" pitchFamily="34" charset="0"/>
            </a:endParaRPr>
          </a:p>
          <a:p>
            <a:r>
              <a:rPr lang="en-US" sz="1100" dirty="0">
                <a:effectLst/>
                <a:ea typeface="Calibri" panose="020F0502020204030204" pitchFamily="34" charset="0"/>
                <a:cs typeface="Latha" panose="020B0604020202020204" pitchFamily="34" charset="0"/>
              </a:rPr>
              <a:t>Le nom et le titre du travailleur social chargé de la supervision. Le superviseur est généralement le travailleur social de l'enfant, dont les responsabilités générales sont régies par son propre mandat.</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En ce qui concerne l'aide-soignant/le mentor, le superviseur sera responsable de ce qui suit :</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Examiner les candidats à la prise en charge ou au mentorat et remplir le contrat de prise en charge ou de mentorat.</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Jumelage et affectation de soignants/mentors aux enfants non accompagnés vivant de manière indépendante/enfants séparés ayant besoin d'une prise en charge familiale.</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Conseiller et guider l'aidant/le mentor dans la mise en œuvre des dispositions du mandat.</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Examiner le travail de l'aidant/du mentor et son engagement continu.</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Organiser et conduire, et orienter les volontaires vers des formations pour améliorer les compétences des aides-soignants et des mentors.</a:t>
            </a:r>
          </a:p>
          <a:p>
            <a:pPr marL="171450" indent="-171450">
              <a:buFont typeface="Arial" panose="020B0604020202020204" pitchFamily="34" charset="0"/>
              <a:buChar char="•"/>
            </a:pPr>
            <a:r>
              <a:rPr lang="en-US" sz="1100" dirty="0">
                <a:effectLst/>
                <a:ea typeface="Calibri" panose="020F0502020204030204" pitchFamily="34" charset="0"/>
                <a:cs typeface="Latha" panose="020B0604020202020204" pitchFamily="34" charset="0"/>
              </a:rPr>
              <a:t>Vérifier fréquemment le bien-être de l'aidant/mentor et réagir à toute sensibilité ou impact émotionnel des cas - conseiller et orienter les volontaires vers un soutien psychosocial si nécessaire.</a:t>
            </a:r>
          </a:p>
          <a:p>
            <a:endParaRPr lang="en-US" sz="1100" dirty="0">
              <a:effectLst/>
              <a:ea typeface="Calibri" panose="020F0502020204030204" pitchFamily="34" charset="0"/>
              <a:cs typeface="Latha" panose="020B0604020202020204" pitchFamily="34" charset="0"/>
            </a:endParaRPr>
          </a:p>
          <a:p>
            <a:r>
              <a:rPr lang="en-US" sz="1100" b="1" dirty="0">
                <a:effectLst/>
                <a:ea typeface="Calibri" panose="020F0502020204030204" pitchFamily="34" charset="0"/>
                <a:cs typeface="Latha" panose="020B0604020202020204" pitchFamily="34" charset="0"/>
              </a:rPr>
              <a:t>6. RAPPORTS</a:t>
            </a:r>
          </a:p>
          <a:p>
            <a:endParaRPr lang="en-US" sz="1100" b="1" dirty="0">
              <a:effectLst/>
              <a:ea typeface="Calibri" panose="020F0502020204030204" pitchFamily="34" charset="0"/>
              <a:cs typeface="Latha" panose="020B0604020202020204" pitchFamily="34" charset="0"/>
            </a:endParaRPr>
          </a:p>
          <a:p>
            <a:r>
              <a:rPr lang="en-US" sz="1100" dirty="0">
                <a:effectLst/>
                <a:ea typeface="Calibri" panose="020F0502020204030204" pitchFamily="34" charset="0"/>
                <a:cs typeface="Latha" panose="020B0604020202020204" pitchFamily="34" charset="0"/>
              </a:rPr>
              <a:t>Le soignant/mentor informera immédiatement le travailleur social des problèmes de protection à haut risque, soit par contact direct, soit par téléphone, selon ce qui est le plus rapide. Le soignant/mentor utilisera les critères de catégorisation des risques pour déterminer les cas qui nécessitent une orientation immédiate. </a:t>
            </a:r>
          </a:p>
        </p:txBody>
      </p:sp>
      <p:sp>
        <p:nvSpPr>
          <p:cNvPr id="4" name="Hexagon 3">
            <a:extLst>
              <a:ext uri="{FF2B5EF4-FFF2-40B4-BE49-F238E27FC236}">
                <a16:creationId xmlns:a16="http://schemas.microsoft.com/office/drawing/2014/main" id="{142713FA-06E7-5DD5-80CB-3D956B124B19}"/>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B67072C0-51F1-9862-DC68-B4696EFB033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24CEF53D-081F-65A4-E519-FB55BC41E28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4B36A82A-FEDF-7F02-46BA-D81AFA3C87E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E514240-A649-22C2-7709-43A5F5FC5F4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6AA51C47-7D23-48D4-302D-8141A53FB17A}"/>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D5E3EDAA-1743-AEA3-B93A-D095FBA27AF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F6AFBA6A-09B7-AE34-A379-4DC09952DCC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82AEF22E-2414-558C-A4DA-8DC4D6848F5A}"/>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8DD7BAB6-67D2-D665-4424-4447B63D55B7}"/>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A1D8C30-9122-84DD-4C95-E4737C226C71}"/>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CE80DAC-E078-21D7-5A63-B17D2DFAB2B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89317008-6887-90BE-F5CD-11B48D86713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7B575DD1-15E5-2347-70AD-6D5D6B1E5A1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09DD75C-6A45-6303-C1E9-0B0D8158B11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CF859E9D-2813-3813-317D-79C04D1158A6}"/>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04AFADB-4943-2ABC-A1ED-FC0B24FD92A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2AE1827-82BB-BBC4-009A-CAFF1E63C11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84473679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7A4509A9-33B0-40FB-6530-58B20516FEF7}"/>
              </a:ext>
            </a:extLst>
          </p:cNvPr>
          <p:cNvGrpSpPr/>
          <p:nvPr/>
        </p:nvGrpSpPr>
        <p:grpSpPr>
          <a:xfrm rot="714300">
            <a:off x="3081621" y="5397943"/>
            <a:ext cx="3004407" cy="3323560"/>
            <a:chOff x="8419175" y="3493727"/>
            <a:chExt cx="2155544" cy="2384525"/>
          </a:xfrm>
        </p:grpSpPr>
        <p:sp>
          <p:nvSpPr>
            <p:cNvPr id="23" name="Rectangle: Single Corner Snipped 22">
              <a:extLst>
                <a:ext uri="{FF2B5EF4-FFF2-40B4-BE49-F238E27FC236}">
                  <a16:creationId xmlns:a16="http://schemas.microsoft.com/office/drawing/2014/main" id="{32305B3C-9545-25D6-D362-92355E826851}"/>
                </a:ext>
              </a:extLst>
            </p:cNvPr>
            <p:cNvSpPr/>
            <p:nvPr/>
          </p:nvSpPr>
          <p:spPr>
            <a:xfrm>
              <a:off x="8419175" y="3493727"/>
              <a:ext cx="2155544" cy="2384525"/>
            </a:xfrm>
            <a:prstGeom prst="snip1Rect">
              <a:avLst>
                <a:gd name="adj" fmla="val 23266"/>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L-Shape 23">
              <a:extLst>
                <a:ext uri="{FF2B5EF4-FFF2-40B4-BE49-F238E27FC236}">
                  <a16:creationId xmlns:a16="http://schemas.microsoft.com/office/drawing/2014/main" id="{5987B904-E285-9F0D-A098-EFE9AEA68A83}"/>
                </a:ext>
              </a:extLst>
            </p:cNvPr>
            <p:cNvSpPr/>
            <p:nvPr/>
          </p:nvSpPr>
          <p:spPr>
            <a:xfrm rot="18361091">
              <a:off x="8664914" y="3825424"/>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5" name="L-Shape 24">
              <a:extLst>
                <a:ext uri="{FF2B5EF4-FFF2-40B4-BE49-F238E27FC236}">
                  <a16:creationId xmlns:a16="http://schemas.microsoft.com/office/drawing/2014/main" id="{F6A1B279-5902-E7B9-0D02-1E809B382BB7}"/>
                </a:ext>
              </a:extLst>
            </p:cNvPr>
            <p:cNvSpPr/>
            <p:nvPr/>
          </p:nvSpPr>
          <p:spPr>
            <a:xfrm rot="18361091">
              <a:off x="8664914" y="4548405"/>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5" name="TextBox 4">
            <a:extLst>
              <a:ext uri="{FF2B5EF4-FFF2-40B4-BE49-F238E27FC236}">
                <a16:creationId xmlns:a16="http://schemas.microsoft.com/office/drawing/2014/main" id="{276F9E50-5CBA-92CA-DC37-ECBA82E8439D}"/>
              </a:ext>
            </a:extLst>
          </p:cNvPr>
          <p:cNvSpPr txBox="1"/>
          <p:nvPr/>
        </p:nvSpPr>
        <p:spPr>
          <a:xfrm>
            <a:off x="982984" y="1435700"/>
            <a:ext cx="5403525" cy="5770811"/>
          </a:xfrm>
          <a:prstGeom prst="rect">
            <a:avLst/>
          </a:prstGeom>
          <a:noFill/>
        </p:spPr>
        <p:txBody>
          <a:bodyPr wrap="square">
            <a:spAutoFit/>
          </a:bodyPr>
          <a:lstStyle/>
          <a:p>
            <a:r>
              <a:rPr lang="en-US" sz="1100" b="1" dirty="0">
                <a:effectLst/>
                <a:ea typeface="Calibri" panose="020F0502020204030204" pitchFamily="34" charset="0"/>
                <a:cs typeface="Latha" panose="020B0604020202020204" pitchFamily="34" charset="0"/>
              </a:rPr>
              <a:t>Liste de contrôle pour la préparation de l'enfant</a:t>
            </a:r>
          </a:p>
          <a:p>
            <a:endParaRPr lang="en-US" sz="1100" b="1" dirty="0">
              <a:effectLst/>
              <a:ea typeface="Calibri" panose="020F0502020204030204" pitchFamily="34" charset="0"/>
              <a:cs typeface="Latha" panose="020B0604020202020204" pitchFamily="34" charset="0"/>
            </a:endParaRP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Expliquez à l'enfant où il va, avec qui il va vivre, pourquoi il va vivre là et quand il sera relogé.  Donnez autant d'informations que possible sur la famille, comme sa composition, sa religion, sa profession, son engagement social et communautaire, etc.</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Décrivez à l'enfant chaque membre du foyer, avec son nom, son âge et son rôle au sein de la famille.  Si l'enfant connaît la famille, par exemple la famille élargie, assurez-vous qu'il est informé de tout changement au sein de la famille, comme les naissances, les mariages, les décès et les nouveaux membres du foyer.</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Expliquez à l'enfant les attentes de la personne qui s'occupe de lui, par exemple l'aider dans les tâches ménagères, en le soutenant.</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Dites à l'enfant ce que vous avez dit à la personne qui s'occupe de lui, et quelles mesures ont été mises en place pour répondre à ses besoins particuliers.</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Demandez à l'enfant s'il y a autre chose qu'il aimerait que la personne qui s'occupe de lui sache avant son déménagement.  Demandez à l'enfant s'il y a quelque chose qu'il préférerait que la personne qui s'occupe de lui ne sache pas, ou qu'il préfère lui dire lui-même.</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Dites à l'enfant quelles dispositions ont été prises pour l'école/la formation professionnelle et l'accès aux services de santé.</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Dans le cas d'une prise en charge temporaire, expliquez à l'enfant la durée du placement et les dispositions prises, telles que la recherche de la famille ou la médiation, pour sa prise en charge à long terme.</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Discutez avec l'enfant de ce qu'il ressent à propos de la transition, de la façon dont il compte s'adapter à la vie dans la nouvelle structure d'accueil et de tout ce qu'il peut faire pour se sentir bien et heureux.</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Informez l'enfant de la fréquence de vos visites et de la date de la première visite.  Expliquez que l'enfant aura toujours la possibilité de vous parler en privé pendant les visites.</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Informer l'enfant de la personne à contacter et de la manière de le faire en cas de problème ou de besoin urgent.</a:t>
            </a:r>
          </a:p>
          <a:p>
            <a:pPr marL="171450" indent="-171450">
              <a:spcAft>
                <a:spcPts val="600"/>
              </a:spcAft>
              <a:buFont typeface="Wingdings" panose="05000000000000000000" pitchFamily="2" charset="2"/>
              <a:buChar char="o"/>
            </a:pPr>
            <a:r>
              <a:rPr lang="en-US" sz="1100" dirty="0">
                <a:effectLst/>
                <a:ea typeface="Calibri" panose="020F0502020204030204" pitchFamily="34" charset="0"/>
                <a:cs typeface="Latha" panose="020B0604020202020204" pitchFamily="34" charset="0"/>
              </a:rPr>
              <a:t>Demandez à l'enfant s'il a des questions ou des préoccupations et essayez d'y répondre.</a:t>
            </a:r>
          </a:p>
        </p:txBody>
      </p:sp>
      <p:sp>
        <p:nvSpPr>
          <p:cNvPr id="2" name="TextBox 1">
            <a:extLst>
              <a:ext uri="{FF2B5EF4-FFF2-40B4-BE49-F238E27FC236}">
                <a16:creationId xmlns:a16="http://schemas.microsoft.com/office/drawing/2014/main" id="{0A34C3A2-A4AA-82F9-D92A-3BF12F015342}"/>
              </a:ext>
            </a:extLst>
          </p:cNvPr>
          <p:cNvSpPr txBox="1"/>
          <p:nvPr/>
        </p:nvSpPr>
        <p:spPr>
          <a:xfrm>
            <a:off x="982985" y="713169"/>
            <a:ext cx="5403525" cy="461665"/>
          </a:xfrm>
          <a:prstGeom prst="rect">
            <a:avLst/>
          </a:prstGeom>
          <a:noFill/>
        </p:spPr>
        <p:txBody>
          <a:bodyPr wrap="square" rtlCol="0">
            <a:spAutoFit/>
          </a:bodyPr>
          <a:lstStyle/>
          <a:p>
            <a:r>
              <a:rPr lang="en-US" sz="1200" b="1" spc="300" dirty="0">
                <a:solidFill>
                  <a:schemeClr val="tx1"/>
                </a:solidFill>
              </a:rPr>
              <a:t>LISTE DE CONTRÔLE POUR LA PRÉPARATION D'UNE PRÉPARATION D'UN ENFANT AVANT SON PLACEMENT EN DANS UNE FAMILLE D'ACCUEIL PROVISOIRE</a:t>
            </a:r>
          </a:p>
        </p:txBody>
      </p:sp>
      <p:sp>
        <p:nvSpPr>
          <p:cNvPr id="3" name="Hexagon 2">
            <a:extLst>
              <a:ext uri="{FF2B5EF4-FFF2-40B4-BE49-F238E27FC236}">
                <a16:creationId xmlns:a16="http://schemas.microsoft.com/office/drawing/2014/main" id="{6B70B53D-5BFB-879B-5E71-CBF349D944F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532E5734-762A-F7B7-0B49-2ECB9F57A16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B7AC1353-98EF-0802-6BD3-3ACAE396E18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8A7B0E9C-F272-6021-1896-6354460B8A8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F89077DF-47F1-69C7-9660-F0B1427EF351}"/>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A619A45D-D27D-7F5A-1CDF-D31611EFB5C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8ABA5B2E-257C-9D93-0F8E-00B51B81A60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101F5195-07D3-4015-4DD8-633020C547E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48C9F6E8-CE01-D81F-83CC-27D78780487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05B17460-ACAD-7013-B98A-263F05D260A7}"/>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062CEFD7-EE48-6AE5-B20B-595996775356}"/>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50786615-D87F-8B35-308F-5CA60B9CA811}"/>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68B42E65-2548-2B01-B224-D910911C83E3}"/>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8C7643E2-09F6-98A6-48D3-DFC1A4557402}"/>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94A80BF-0937-E305-B1CF-AD926298FBD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F547164-7E39-9ACA-7016-BC7F1B02453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8269D9EF-213C-2230-AB6D-9EB669328C3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6F507C0-8743-C91E-6E39-F32AD74175E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723883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CD5548A-0074-A443-5FC3-775BE0C6BB6E}"/>
              </a:ext>
            </a:extLst>
          </p:cNvPr>
          <p:cNvSpPr txBox="1"/>
          <p:nvPr/>
        </p:nvSpPr>
        <p:spPr>
          <a:xfrm>
            <a:off x="982984" y="713169"/>
            <a:ext cx="5403525" cy="7956024"/>
          </a:xfrm>
          <a:prstGeom prst="rect">
            <a:avLst/>
          </a:prstGeom>
          <a:noFill/>
        </p:spPr>
        <p:txBody>
          <a:bodyPr wrap="square">
            <a:spAutoFit/>
          </a:bodyPr>
          <a:lstStyle/>
          <a:p>
            <a:r>
              <a:rPr lang="en-US" sz="1100" b="1" dirty="0">
                <a:effectLst/>
                <a:ea typeface="Calibri" panose="020F0502020204030204" pitchFamily="34" charset="0"/>
                <a:cs typeface="Latha" panose="020B0604020202020204" pitchFamily="34" charset="0"/>
              </a:rPr>
              <a:t>Liste de contrôle pour la préparation de la personne chargée de l'accueil d'un enfant</a:t>
            </a:r>
          </a:p>
          <a:p>
            <a:endParaRPr lang="en-US" sz="1100" b="1" dirty="0">
              <a:effectLst/>
              <a:ea typeface="Calibri" panose="020F0502020204030204" pitchFamily="34" charset="0"/>
              <a:cs typeface="Latha" panose="020B0604020202020204" pitchFamily="34" charset="0"/>
            </a:endParaRPr>
          </a:p>
          <a:p>
            <a:pPr marL="171450" indent="-171450">
              <a:spcAft>
                <a:spcPts val="600"/>
              </a:spcAft>
              <a:buFont typeface="Wingdings" panose="05000000000000000000" pitchFamily="2" charset="2"/>
              <a:buChar char="o"/>
            </a:pPr>
            <a:r>
              <a:rPr lang="en-US" sz="1100" dirty="0">
                <a:cs typeface="Latha" panose="020B0604020202020204" pitchFamily="34" charset="0"/>
              </a:rPr>
              <a:t>Dites à la personne qui s'occupe de l'enfant son nom, son nom préféré, son âge, son sexe et toute information générale sur l'enfant qui est pertinente et que l'enfant a accepté que vous partagiez avec la personne qui s'occupe de lui.</a:t>
            </a:r>
          </a:p>
          <a:p>
            <a:pPr marL="628650" lvl="1" indent="-171450">
              <a:spcAft>
                <a:spcPts val="600"/>
              </a:spcAft>
              <a:buFont typeface="Arial" panose="020B0604020202020204" pitchFamily="34" charset="0"/>
              <a:buChar char="•"/>
            </a:pPr>
            <a:r>
              <a:rPr lang="en-US" sz="1100" dirty="0">
                <a:cs typeface="Latha" panose="020B0604020202020204" pitchFamily="34" charset="0"/>
              </a:rPr>
              <a:t>Rappelez à la personne qui s'occupe de l'enfant que les informations sensibles sont confidentielles et ne doivent être partagées avec personne. Les informations sensibles ne doivent être partagées que lorsqu'il a été déterminé que c'est dans l'intérêt supérieur de l'enfant de le faire, et lorsque l'enfant a donné son consentement éclairé.</a:t>
            </a:r>
          </a:p>
          <a:p>
            <a:pPr marL="171450" indent="-171450">
              <a:spcAft>
                <a:spcPts val="600"/>
              </a:spcAft>
              <a:buFont typeface="Wingdings" panose="05000000000000000000" pitchFamily="2" charset="2"/>
              <a:buChar char="o"/>
            </a:pPr>
            <a:r>
              <a:rPr lang="en-US" sz="1100" dirty="0">
                <a:cs typeface="Latha" panose="020B0604020202020204" pitchFamily="34" charset="0"/>
              </a:rPr>
              <a:t>Confirmez la date et l'heure de l'arrivée de l'enfant et demandez à la personne qui s'occupe de l'enfant de préparer un accueil pour l'enfant. Discutez de ce que cela peut impliquer, y compris des idées de la personne qui s'occupe de l'enfant.</a:t>
            </a:r>
          </a:p>
          <a:p>
            <a:pPr marL="171450" indent="-171450">
              <a:spcAft>
                <a:spcPts val="600"/>
              </a:spcAft>
              <a:buFont typeface="Wingdings" panose="05000000000000000000" pitchFamily="2" charset="2"/>
              <a:buChar char="o"/>
            </a:pPr>
            <a:r>
              <a:rPr lang="en-US" sz="1100" dirty="0">
                <a:cs typeface="Latha" panose="020B0604020202020204" pitchFamily="34" charset="0"/>
              </a:rPr>
              <a:t>Confirmez que l'enfant aura son propre lit et un endroit pour ranger ses affaires, ainsi qu'un niveau d'intimité approprié en fonction de son âge et de ses normes culturelles.</a:t>
            </a:r>
          </a:p>
          <a:p>
            <a:pPr marL="171450" indent="-171450">
              <a:spcAft>
                <a:spcPts val="600"/>
              </a:spcAft>
              <a:buFont typeface="Wingdings" panose="05000000000000000000" pitchFamily="2" charset="2"/>
              <a:buChar char="o"/>
            </a:pPr>
            <a:r>
              <a:rPr lang="en-US" sz="1100" dirty="0">
                <a:cs typeface="Latha" panose="020B0604020202020204" pitchFamily="34" charset="0"/>
              </a:rPr>
              <a:t>S'assurer que le foyer offre un environnement sûr et donner des conseils sur les risques éventuels, comme les chauffages au kérosène, et sur la manière de les gérer.</a:t>
            </a:r>
          </a:p>
          <a:p>
            <a:pPr marL="171450" indent="-171450">
              <a:spcAft>
                <a:spcPts val="600"/>
              </a:spcAft>
              <a:buFont typeface="Wingdings" panose="05000000000000000000" pitchFamily="2" charset="2"/>
              <a:buChar char="o"/>
            </a:pPr>
            <a:r>
              <a:rPr lang="en-US" sz="1100" dirty="0">
                <a:cs typeface="Latha" panose="020B0604020202020204" pitchFamily="34" charset="0"/>
              </a:rPr>
              <a:t>Expliquer les besoins particuliers de l'enfant en matière de régime alimentaire, de santé, d'éducation ou de soins et travailler avec la personne qui s'occupe de l'enfant pour planifier la manière dont ces besoins seront satisfaits.</a:t>
            </a:r>
          </a:p>
          <a:p>
            <a:pPr marL="171450" indent="-171450">
              <a:spcAft>
                <a:spcPts val="600"/>
              </a:spcAft>
              <a:buFont typeface="Wingdings" panose="05000000000000000000" pitchFamily="2" charset="2"/>
              <a:buChar char="o"/>
            </a:pPr>
            <a:r>
              <a:rPr lang="en-US" sz="1100" dirty="0">
                <a:cs typeface="Latha" panose="020B0604020202020204" pitchFamily="34" charset="0"/>
              </a:rPr>
              <a:t>Informez l'aidant des dispositions particulières qui sont prises, comme l'accès à l'école ou à la formation professionnelle ou le soutien médical.  Expliquez ce que l'on attend de l'aidant en termes de soutien aux activités éducatives, sanitaires et sociales.</a:t>
            </a:r>
          </a:p>
          <a:p>
            <a:pPr marL="171450" indent="-171450">
              <a:spcAft>
                <a:spcPts val="600"/>
              </a:spcAft>
              <a:buFont typeface="Wingdings" panose="05000000000000000000" pitchFamily="2" charset="2"/>
              <a:buChar char="o"/>
            </a:pPr>
            <a:r>
              <a:rPr lang="en-US" sz="1100" dirty="0">
                <a:cs typeface="Latha" panose="020B0604020202020204" pitchFamily="34" charset="0"/>
              </a:rPr>
              <a:t>Dites à la personne qui s'occupe de l'enfant quelles informations ont été données à l'enfant sur le foyer et sur ses attentes.</a:t>
            </a:r>
          </a:p>
          <a:p>
            <a:pPr marL="171450" indent="-171450">
              <a:buFont typeface="Wingdings" panose="05000000000000000000" pitchFamily="2" charset="2"/>
              <a:buChar char="o"/>
            </a:pPr>
            <a:r>
              <a:rPr lang="en-US" sz="1100" dirty="0">
                <a:cs typeface="Latha" panose="020B0604020202020204" pitchFamily="34" charset="0"/>
              </a:rPr>
              <a:t>Informez l'aidant qu'il s'agit d'un arrangement de soins provisoires et assurez-vous qu'il accepte et est prêt à soutenir le processus de RRF comme suit :</a:t>
            </a:r>
          </a:p>
          <a:p>
            <a:pPr marL="628650" lvl="1" indent="-171450">
              <a:buFont typeface="Arial" panose="020B0604020202020204" pitchFamily="34" charset="0"/>
              <a:buChar char="•"/>
            </a:pPr>
            <a:r>
              <a:rPr lang="en-US" sz="1100" dirty="0">
                <a:cs typeface="Latha" panose="020B0604020202020204" pitchFamily="34" charset="0"/>
              </a:rPr>
              <a:t>Documentez toute nouvelle information que l'enfant donne et qui pourrait aider le processus de recherche de la famille et contactez le responsable du dossier avec cette information.</a:t>
            </a:r>
          </a:p>
          <a:p>
            <a:pPr marL="628650" lvl="1" indent="-171450">
              <a:buFont typeface="Arial" panose="020B0604020202020204" pitchFamily="34" charset="0"/>
              <a:buChar char="•"/>
            </a:pPr>
            <a:r>
              <a:rPr lang="en-US" sz="1100" dirty="0">
                <a:cs typeface="Latha" panose="020B0604020202020204" pitchFamily="34" charset="0"/>
              </a:rPr>
              <a:t>Informez l'assistant social si les parents / la personne qui s'occupe de l'enfant ou d'autres parents ou personnes connues de l'enfant arrivent ou prennent contact.</a:t>
            </a:r>
          </a:p>
          <a:p>
            <a:pPr marL="628650" lvl="1" indent="-171450">
              <a:spcAft>
                <a:spcPts val="600"/>
              </a:spcAft>
              <a:buFont typeface="Arial" panose="020B0604020202020204" pitchFamily="34" charset="0"/>
              <a:buChar char="•"/>
            </a:pPr>
            <a:r>
              <a:rPr lang="en-US" sz="1100" dirty="0">
                <a:cs typeface="Latha" panose="020B0604020202020204" pitchFamily="34" charset="0"/>
              </a:rPr>
              <a:t>Ils libéreront l'enfant de leur garde après une évaluation par votre agence à des fins de réunification familiale.</a:t>
            </a:r>
          </a:p>
          <a:p>
            <a:pPr marL="171450" indent="-171450">
              <a:spcAft>
                <a:spcPts val="600"/>
              </a:spcAft>
              <a:buFont typeface="Wingdings" panose="05000000000000000000" pitchFamily="2" charset="2"/>
              <a:buChar char="o"/>
            </a:pPr>
            <a:r>
              <a:rPr lang="en-US" sz="1100" dirty="0">
                <a:cs typeface="Latha" panose="020B0604020202020204" pitchFamily="34" charset="0"/>
              </a:rPr>
              <a:t>Informez la personne qui s'occupe de l'enfant de la fréquence de vos visites et de la date de la première visite.  Expliquez que vous aurez souvent besoin de parler à l'enfant en privé.</a:t>
            </a:r>
          </a:p>
          <a:p>
            <a:pPr marL="171450" indent="-171450">
              <a:spcAft>
                <a:spcPts val="600"/>
              </a:spcAft>
              <a:buFont typeface="Wingdings" panose="05000000000000000000" pitchFamily="2" charset="2"/>
              <a:buChar char="o"/>
            </a:pPr>
            <a:r>
              <a:rPr lang="en-US" sz="1100" dirty="0">
                <a:cs typeface="Latha" panose="020B0604020202020204" pitchFamily="34" charset="0"/>
              </a:rPr>
              <a:t>Indiquez à l'aidant familial qui contacter en cas de problème urgent concernant le placement.</a:t>
            </a:r>
          </a:p>
          <a:p>
            <a:pPr marL="171450" indent="-171450">
              <a:spcAft>
                <a:spcPts val="600"/>
              </a:spcAft>
              <a:buFont typeface="Wingdings" panose="05000000000000000000" pitchFamily="2" charset="2"/>
              <a:buChar char="o"/>
            </a:pPr>
            <a:r>
              <a:rPr lang="en-US" sz="1100" dirty="0">
                <a:cs typeface="Latha" panose="020B0604020202020204" pitchFamily="34" charset="0"/>
              </a:rPr>
              <a:t>Demandez à l'aidant s'il a des questions ou des préoccupations dont il aimerait discuter.</a:t>
            </a:r>
          </a:p>
          <a:p>
            <a:pPr marL="171450" indent="-171450">
              <a:buFont typeface="Wingdings" panose="05000000000000000000" pitchFamily="2" charset="2"/>
              <a:buChar char="o"/>
            </a:pPr>
            <a:endParaRPr lang="en-US" sz="1100" dirty="0">
              <a:cs typeface="Latha" panose="020B0604020202020204" pitchFamily="34" charset="0"/>
            </a:endParaRPr>
          </a:p>
        </p:txBody>
      </p:sp>
      <p:sp>
        <p:nvSpPr>
          <p:cNvPr id="4" name="Hexagon 3">
            <a:extLst>
              <a:ext uri="{FF2B5EF4-FFF2-40B4-BE49-F238E27FC236}">
                <a16:creationId xmlns:a16="http://schemas.microsoft.com/office/drawing/2014/main" id="{90CF108C-4FDA-7378-CF84-1CAC02C8CC3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60AB8926-04C9-4B95-28EE-460A38C7EB9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75C461C5-05B5-CB69-C1D7-112D3A6E807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4FC15F79-1F88-E2C2-B84D-30AA1C0E3957}"/>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EC55D7DB-B143-3D25-BD67-5EFF9E40A7B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32F77ADB-1624-29C4-092F-1B83CC31B88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2F814141-CB1D-B576-71F4-4AC15DFE1A4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18196BD-4980-E8DF-4BEE-967BAE97B995}"/>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48DF4392-CB5A-160F-05BB-229F7FC9102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61E5CDA4-BA5A-2A26-873E-97CD0CC91D47}"/>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BA050AB7-C987-7B4C-FA8C-2B50C6561EE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0053145-4AB3-BEF7-8CE9-91DC0995688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49B0501-F1DE-F8F5-7FF1-F914F71581A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36AAB5B-2B7F-F7E2-C703-DACDC92AD172}"/>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C5DCE38C-F1A0-889E-3313-0C9D7A63224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019B8AF-E209-0826-7371-E7CA9E4FAF2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825DF7E-9F49-8269-57BA-C740BFCD0149}"/>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17B8DD85-E7A5-86CD-D39B-730FF0AF30D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6493455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36687"/>
            <a:ext cx="4637303" cy="2265965"/>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considérations spécifiques liées à la protection de remplacement doivent être incluses dans le plan d'action avec tous les autres problèmes de </a:t>
            </a:r>
            <a:r>
              <a:rPr lang="en-US" sz="1100" dirty="0">
                <a:solidFill>
                  <a:srgbClr val="000000"/>
                </a:solidFill>
                <a:ea typeface="Arial"/>
                <a:cs typeface="Arial"/>
                <a:sym typeface="Arial"/>
              </a:rPr>
              <a:t>PE</a:t>
            </a:r>
            <a:r>
              <a:rPr lang="en-US" sz="1100" b="0" i="0" u="none" strike="noStrike" cap="none" dirty="0">
                <a:solidFill>
                  <a:srgbClr val="000000"/>
                </a:solidFill>
                <a:latin typeface="+mn-lt"/>
                <a:ea typeface="Arial"/>
                <a:cs typeface="Arial"/>
                <a:sym typeface="Arial"/>
              </a:rPr>
              <a:t> identifiés.</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travailleurs sociaux peuvent être impliqués dans le développement et la mise en œuvre de procédures spécifiques pour faciliter les soins communautaires.</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Tous les acteurs doivent se mettre d'accord sur les points suivants : critères d'éligibilité des accueillants familiaux, procédures de sélection, d'appariement et de préparation (de l'enfant et de la famille) et accords entre accueillants familiaux et mentors. </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95763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823862"/>
            <a:ext cx="5254042" cy="5031380"/>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483485"/>
            <a:ext cx="4637302" cy="276999"/>
          </a:xfrm>
          <a:prstGeom prst="rect">
            <a:avLst/>
          </a:prstGeom>
          <a:noFill/>
        </p:spPr>
        <p:txBody>
          <a:bodyPr wrap="square" rtlCol="0">
            <a:spAutoFit/>
          </a:bodyPr>
          <a:lstStyle/>
          <a:p>
            <a:r>
              <a:rPr lang="en-CA" sz="1200" b="1" spc="300" dirty="0">
                <a:solidFill>
                  <a:schemeClr val="tx1"/>
                </a:solidFill>
              </a:rPr>
              <a:t>NOTES DE LA SESSION</a:t>
            </a:r>
          </a:p>
        </p:txBody>
      </p:sp>
      <p:sp>
        <p:nvSpPr>
          <p:cNvPr id="3" name="Google Shape;256;p19">
            <a:extLst>
              <a:ext uri="{FF2B5EF4-FFF2-40B4-BE49-F238E27FC236}">
                <a16:creationId xmlns:a16="http://schemas.microsoft.com/office/drawing/2014/main" id="{5540F1DE-7E5C-F795-3BCF-F56F4FA47E7C}"/>
              </a:ext>
            </a:extLst>
          </p:cNvPr>
          <p:cNvSpPr/>
          <p:nvPr/>
        </p:nvSpPr>
        <p:spPr>
          <a:xfrm>
            <a:off x="1072579" y="2670684"/>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Hexagon 3">
            <a:extLst>
              <a:ext uri="{FF2B5EF4-FFF2-40B4-BE49-F238E27FC236}">
                <a16:creationId xmlns:a16="http://schemas.microsoft.com/office/drawing/2014/main" id="{1168E72D-594C-63AD-90DC-F3B68B9B3E7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73F97158-953D-7547-66F2-CA5B7E1955CA}"/>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E6369156-54C6-4779-E3CC-E0116BBF871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3E83A425-94A6-9A10-A033-2DC837DADB0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F3B4D6FB-DDD4-7A77-ADB8-10F9CA16B087}"/>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022D200D-18E3-5445-C362-BAD445445AB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5417CF9D-6A3E-9F3B-6C75-36A250AFEA2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B42C912-6A87-B803-50AB-58D0CD19A06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73A6628-E214-3819-2A9C-8623338AC81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6B358EC-3776-1D59-4F8A-3CB04382D14D}"/>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C69A9792-906E-10F6-8918-4873CFDDEDE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E45BD59-BFDB-EA3E-8BF3-29C0FAB68D3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61A3981C-C66F-C064-C06E-420555C04D5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C35926B4-B54C-FFB0-D11B-DABEDCE518CF}"/>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453630D1-8581-9A7C-FCCD-F31132467C0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4309E304-6804-26B5-B445-938796E743E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52CCC766-DE7F-9ECB-82AE-C8A67061536A}"/>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3F3AE90E-79A5-2E89-7009-EA3B90AD4F8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2281834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5 : MISE EN ŒUVRE DU PLAN D'ACTION</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938719"/>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Décrire les éléments spécifiques sur lesquels il faut se concentrer pour les ENAS dans le cadre de la mise en œuvre du plan d'action. </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Décrire les éléments clés sur lesquels il faut se concentrer lorsqu'on effectue le suivi d'enfants placés dans des structures alternatives.</a:t>
            </a:r>
          </a:p>
        </p:txBody>
      </p:sp>
      <p:grpSp>
        <p:nvGrpSpPr>
          <p:cNvPr id="7" name="Google Shape;194;p14">
            <a:extLst>
              <a:ext uri="{FF2B5EF4-FFF2-40B4-BE49-F238E27FC236}">
                <a16:creationId xmlns:a16="http://schemas.microsoft.com/office/drawing/2014/main" id="{A222BC42-0063-5D32-987B-62D40848A2FD}"/>
              </a:ext>
            </a:extLst>
          </p:cNvPr>
          <p:cNvGrpSpPr/>
          <p:nvPr/>
        </p:nvGrpSpPr>
        <p:grpSpPr>
          <a:xfrm>
            <a:off x="1153785" y="2207558"/>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590B0F01-93F6-6DE1-3FD2-F118F44BA8F5}"/>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85EC7837-48BB-C039-9A3C-CEC1D97B5ACF}"/>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grpSp>
        <p:nvGrpSpPr>
          <p:cNvPr id="10" name="Google Shape;194;p14">
            <a:extLst>
              <a:ext uri="{FF2B5EF4-FFF2-40B4-BE49-F238E27FC236}">
                <a16:creationId xmlns:a16="http://schemas.microsoft.com/office/drawing/2014/main" id="{9FB1EBEF-AC47-DA85-B397-2E0FFBE54CA4}"/>
              </a:ext>
            </a:extLst>
          </p:cNvPr>
          <p:cNvGrpSpPr/>
          <p:nvPr/>
        </p:nvGrpSpPr>
        <p:grpSpPr>
          <a:xfrm>
            <a:off x="1153785" y="2765741"/>
            <a:ext cx="332115" cy="351369"/>
            <a:chOff x="243840" y="1676400"/>
            <a:chExt cx="701040" cy="741680"/>
          </a:xfrm>
          <a:solidFill>
            <a:schemeClr val="accent2">
              <a:lumMod val="75000"/>
            </a:schemeClr>
          </a:solidFill>
        </p:grpSpPr>
        <p:sp>
          <p:nvSpPr>
            <p:cNvPr id="11" name="Google Shape;195;p14">
              <a:extLst>
                <a:ext uri="{FF2B5EF4-FFF2-40B4-BE49-F238E27FC236}">
                  <a16:creationId xmlns:a16="http://schemas.microsoft.com/office/drawing/2014/main" id="{67C2046E-15D1-C618-18D7-F3D79320D945}"/>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12" name="Google Shape;196;p14">
              <a:extLst>
                <a:ext uri="{FF2B5EF4-FFF2-40B4-BE49-F238E27FC236}">
                  <a16:creationId xmlns:a16="http://schemas.microsoft.com/office/drawing/2014/main" id="{600FEBBB-0CB3-6256-C258-B43E8595C4B9}"/>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13" name="Hexagon 12">
            <a:extLst>
              <a:ext uri="{FF2B5EF4-FFF2-40B4-BE49-F238E27FC236}">
                <a16:creationId xmlns:a16="http://schemas.microsoft.com/office/drawing/2014/main" id="{ACA9EF4D-8FC6-9D0E-7F37-66D4D4F0F3F8}"/>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23AC1461-E8A4-AE52-D91D-EBF4A7B8E15D}"/>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4630D44C-5EA6-2B58-CFC3-964B3DDD77D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67599657-C10F-5B15-7623-C7A888719DA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2DD847E-0A56-5DFF-5838-471908C0B49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F89C262-AEB0-B47C-63AC-F584502F9AB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3A2014E8-7841-5973-B1E3-4C5F5605F3B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6F3865CB-53EE-1B55-EE1F-A43BDCD9802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721DDEBB-FF12-9F6E-0C14-F5679804F95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6A369587-F26D-6801-DC03-4AD758ACB6C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7BAB96CD-641F-9864-C9FA-071E725730BA}"/>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96777D28-C238-D2B1-6568-B1D4FBEF028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D80A5214-24A5-5C3D-758B-895402AC35B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8FDEC147-CB5E-7984-C3E1-57BF268E1BB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964DB522-26D6-26F4-4467-D7C4BD61EB49}"/>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D06943DD-2885-A6DF-B0B3-E4527EC0A9F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B61BDF2D-8C58-3C9F-F25C-07B781DB357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A45ACAFD-A991-6042-1D7D-58FBE6F5489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2589147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CD0461-ED9B-D228-9F1E-800876056BE4}"/>
              </a:ext>
            </a:extLst>
          </p:cNvPr>
          <p:cNvSpPr txBox="1"/>
          <p:nvPr/>
        </p:nvSpPr>
        <p:spPr>
          <a:xfrm>
            <a:off x="982985" y="713169"/>
            <a:ext cx="5254041" cy="276999"/>
          </a:xfrm>
          <a:prstGeom prst="rect">
            <a:avLst/>
          </a:prstGeom>
          <a:noFill/>
        </p:spPr>
        <p:txBody>
          <a:bodyPr wrap="square" rtlCol="0">
            <a:spAutoFit/>
          </a:bodyPr>
          <a:lstStyle/>
          <a:p>
            <a:r>
              <a:rPr lang="en-US" sz="1200" b="1" spc="300" dirty="0">
                <a:solidFill>
                  <a:schemeClr val="tx1"/>
                </a:solidFill>
              </a:rPr>
              <a:t>LA PRATIQUE DES VISITES DE CONTRÔLE</a:t>
            </a:r>
          </a:p>
        </p:txBody>
      </p:sp>
      <p:sp>
        <p:nvSpPr>
          <p:cNvPr id="4" name="Google Shape;258;p19">
            <a:extLst>
              <a:ext uri="{FF2B5EF4-FFF2-40B4-BE49-F238E27FC236}">
                <a16:creationId xmlns:a16="http://schemas.microsoft.com/office/drawing/2014/main" id="{DBE1A70A-07DF-D8F7-0D16-7A22D199B4D3}"/>
              </a:ext>
            </a:extLst>
          </p:cNvPr>
          <p:cNvSpPr txBox="1"/>
          <p:nvPr/>
        </p:nvSpPr>
        <p:spPr>
          <a:xfrm>
            <a:off x="982985" y="3683671"/>
            <a:ext cx="5456316" cy="5509160"/>
          </a:xfrm>
          <a:prstGeom prst="rect">
            <a:avLst/>
          </a:prstGeom>
          <a:noFill/>
          <a:ln>
            <a:noFill/>
          </a:ln>
        </p:spPr>
        <p:txBody>
          <a:bodyPr spcFirstLastPara="1" wrap="square" lIns="91425" tIns="45700" rIns="91425" bIns="45700" anchor="t" anchorCtr="0">
            <a:spAutoFit/>
          </a:bodyPr>
          <a:lstStyle/>
          <a:p>
            <a:r>
              <a:rPr lang="en-US" sz="1100" b="1" dirty="0">
                <a:effectLst/>
                <a:latin typeface="Calibri" panose="020F0502020204030204" pitchFamily="34" charset="0"/>
                <a:ea typeface="Calibri" panose="020F0502020204030204" pitchFamily="34" charset="0"/>
                <a:cs typeface="Times New Roman" panose="02020603050405020304" pitchFamily="18" charset="0"/>
              </a:rPr>
              <a:t>Le scénario</a:t>
            </a:r>
          </a:p>
          <a:p>
            <a:r>
              <a:rPr lang="en-US" sz="1100" dirty="0">
                <a:effectLst/>
                <a:latin typeface="Calibri" panose="020F0502020204030204" pitchFamily="34" charset="0"/>
                <a:ea typeface="Calibri" panose="020F0502020204030204" pitchFamily="34" charset="0"/>
                <a:cs typeface="Times New Roman" panose="02020603050405020304" pitchFamily="18" charset="0"/>
              </a:rPr>
              <a:t>L'assistante sociale se prépare à une visite à domicile avec la famille Abdi qui s'occupe de Sama. Il s'agit de la première visite depuis l'évaluation et l'élaboration du plan d'action. </a:t>
            </a:r>
          </a:p>
          <a:p>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100" b="1" dirty="0">
                <a:effectLst/>
                <a:latin typeface="Calibri" panose="020F0502020204030204" pitchFamily="34" charset="0"/>
                <a:ea typeface="Calibri" panose="020F0502020204030204" pitchFamily="34" charset="0"/>
                <a:cs typeface="Times New Roman" panose="02020603050405020304" pitchFamily="18" charset="0"/>
              </a:rPr>
              <a:t>Ce que l'on sait jusqu'à présent de la situation familiale</a:t>
            </a:r>
          </a:p>
          <a:p>
            <a:r>
              <a:rPr lang="en-US" sz="1100" dirty="0">
                <a:effectLst/>
                <a:latin typeface="Calibri" panose="020F0502020204030204" pitchFamily="34" charset="0"/>
                <a:ea typeface="Calibri" panose="020F0502020204030204" pitchFamily="34" charset="0"/>
                <a:cs typeface="Times New Roman" panose="02020603050405020304" pitchFamily="18" charset="0"/>
              </a:rPr>
              <a:t>M. et Mme Abdi vivent dans le camp de réfugiés depuis près d'un an avec leurs 5 enfants âgés de 2 à 15 ans. Récemment, la sœur de Mme Abdi a envoyé leur fille Sama, âgée de 13 ans, de l'autre côté de la frontière, car elle craignait qu'elle ne soit en danger. La mère et le père de Sama sont restés dans leur maison pour s'occuper des terres qu'ils cultivent.</a:t>
            </a:r>
          </a:p>
          <a:p>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100" dirty="0">
                <a:effectLst/>
                <a:latin typeface="Calibri" panose="020F0502020204030204" pitchFamily="34" charset="0"/>
                <a:ea typeface="Calibri" panose="020F0502020204030204" pitchFamily="34" charset="0"/>
                <a:cs typeface="Times New Roman" panose="02020603050405020304" pitchFamily="18" charset="0"/>
              </a:rPr>
              <a:t>D'après l'évaluation initiale, il apparaît que sa famille manque beaucoup à Sama. Elle peut leur parler de temps en temps via WhatsApp, mais elle est toujours très malheureuse. Elle sait qu'elle a de la chance que la famille l'ait accueillie et sa tante est gentille avec elle. Son cousin aîné, un garçon de 15 ans, est cependant méchant et lui dit qu'elle est un problème pour la famille et qu'il serait préférable qu'elle ne soit pas là. Son oncle lui fait faire de nombreuses tâches à la maison et elle doit s'occuper des plus jeunes enfants. Elle l'entend se plaindre à sa femme de sa maladresse et de ce que cela lui coûte de la garder. Elle a peur qu'il la batte, comme il a menacé de le faire, ou même qu'il essaie de la marier.  Jusqu'à présent, elle n'a pas pu aller à l'école, bien que sa tante ait promis à sa mère qu'elle irait. </a:t>
            </a:r>
          </a:p>
          <a:p>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100" dirty="0">
                <a:effectLst/>
                <a:latin typeface="Calibri" panose="020F0502020204030204" pitchFamily="34" charset="0"/>
                <a:ea typeface="Calibri" panose="020F0502020204030204" pitchFamily="34" charset="0"/>
                <a:cs typeface="Times New Roman" panose="02020603050405020304" pitchFamily="18" charset="0"/>
              </a:rPr>
              <a:t>M. Abdi a refusé de parler à qui que ce soit pendant l'évaluation, mais Mme Abdi a été interrogée. Elle n'a pas dit grand-chose, mais elle a accepté de bénéficier d'un soutien social et de visites à domicile et a accueilli favorablement l'aide qui lui a été proposée. Elle semblait épuisée, elle a dit qu'elle savait qu'elle devait s'occuper de Sama car sa sœur ferait la même chose pour elle et elle aime Sama, mais elle craint que la situation ne mette son mari en colère. Elle dit aussi qu'elle ne peut plus supporter son fils aîné, qui est en colère et impoli envers elle.</a:t>
            </a:r>
          </a:p>
          <a:p>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100" dirty="0">
                <a:effectLst/>
                <a:latin typeface="Calibri" panose="020F0502020204030204" pitchFamily="34" charset="0"/>
                <a:ea typeface="Calibri" panose="020F0502020204030204" pitchFamily="34" charset="0"/>
                <a:cs typeface="Times New Roman" panose="02020603050405020304" pitchFamily="18" charset="0"/>
              </a:rPr>
              <a:t>La famille a été orientée vers un soutien matériel lors de l'évaluation initiale - vêtements et articles non alimentaires. D'après les notes du dossier, ces articles n'ont pas encore été livrés. Elle a également été orientée vers l'organisation responsable de la distribution de nourriture pour vérifier ses droits.</a:t>
            </a:r>
          </a:p>
        </p:txBody>
      </p:sp>
      <p:sp>
        <p:nvSpPr>
          <p:cNvPr id="5" name="TextBox 4">
            <a:extLst>
              <a:ext uri="{FF2B5EF4-FFF2-40B4-BE49-F238E27FC236}">
                <a16:creationId xmlns:a16="http://schemas.microsoft.com/office/drawing/2014/main" id="{0B86D0CA-44E5-7ADE-C5AC-EB01923E3CAD}"/>
              </a:ext>
            </a:extLst>
          </p:cNvPr>
          <p:cNvSpPr txBox="1"/>
          <p:nvPr/>
        </p:nvSpPr>
        <p:spPr>
          <a:xfrm>
            <a:off x="982985" y="1173695"/>
            <a:ext cx="5331188" cy="2509976"/>
          </a:xfrm>
          <a:prstGeom prst="rect">
            <a:avLst/>
          </a:prstGeom>
          <a:solidFill>
            <a:schemeClr val="accent2">
              <a:lumMod val="20000"/>
              <a:lumOff val="80000"/>
            </a:schemeClr>
          </a:solidFill>
        </p:spPr>
        <p:txBody>
          <a:bodyPr wrap="square" lIns="144000" tIns="144000" rIns="144000" bIns="144000" rtlCol="0">
            <a:spAutoFit/>
          </a:bodyPr>
          <a:lstStyle/>
          <a:p>
            <a:r>
              <a:rPr lang="en-US" sz="1100" b="1" dirty="0">
                <a:effectLst/>
                <a:latin typeface="Calibri" panose="020F0502020204030204" pitchFamily="34" charset="0"/>
                <a:ea typeface="Calibri" panose="020F0502020204030204" pitchFamily="34" charset="0"/>
                <a:cs typeface="Times New Roman" panose="02020603050405020304" pitchFamily="18" charset="0"/>
              </a:rPr>
              <a:t>Instructions pour le jeu de rôle</a:t>
            </a:r>
          </a:p>
          <a:p>
            <a:pPr marL="228600" indent="-228600">
              <a:buFont typeface="+mj-lt"/>
              <a:buAutoNum type="arabicPeriod"/>
            </a:pPr>
            <a:r>
              <a:rPr lang="en-US" sz="1100" dirty="0">
                <a:effectLst/>
                <a:latin typeface="Calibri" panose="020F0502020204030204" pitchFamily="34" charset="0"/>
                <a:ea typeface="Calibri" panose="020F0502020204030204" pitchFamily="34" charset="0"/>
                <a:cs typeface="Times New Roman" panose="02020603050405020304" pitchFamily="18" charset="0"/>
              </a:rPr>
              <a:t>L'un d'entre vous jouera le rôle de l'assistant social et de Mme Abdi au début, tandis que les deux autres personnes observeront et fourniront un retour constructif, puis vous changerez de rôle pour que les deux personnes qui observaient jouent le rôle de l'assistant social et de Sama, tandis que les deux autres observent (et fournissent un retour constructif). </a:t>
            </a:r>
          </a:p>
          <a:p>
            <a:pPr marL="228600" indent="-228600">
              <a:buFont typeface="+mj-lt"/>
              <a:buAutoNum type="arabicPeriod"/>
            </a:pPr>
            <a:r>
              <a:rPr lang="en-US" sz="1100" dirty="0">
                <a:effectLst/>
                <a:latin typeface="Calibri" panose="020F0502020204030204" pitchFamily="34" charset="0"/>
                <a:ea typeface="Calibri" panose="020F0502020204030204" pitchFamily="34" charset="0"/>
                <a:cs typeface="Times New Roman" panose="02020603050405020304" pitchFamily="18" charset="0"/>
              </a:rPr>
              <a:t>Une fois que vous avez décidé de vos rôles, lisez le scénario et prenez des notes, en pensant à ce que vous aimeriez dire pour favoriser un engagement positif et instaurer la confiance.</a:t>
            </a:r>
          </a:p>
          <a:p>
            <a:pPr marL="228600" indent="-228600">
              <a:buFont typeface="+mj-lt"/>
              <a:buAutoNum type="arabicPeriod"/>
            </a:pPr>
            <a:r>
              <a:rPr lang="en-US" sz="1100" dirty="0">
                <a:effectLst/>
                <a:latin typeface="Calibri" panose="020F0502020204030204" pitchFamily="34" charset="0"/>
                <a:ea typeface="Calibri" panose="020F0502020204030204" pitchFamily="34" charset="0"/>
                <a:cs typeface="Times New Roman" panose="02020603050405020304" pitchFamily="18" charset="0"/>
              </a:rPr>
              <a:t>Incluez les éléments suivants :</a:t>
            </a:r>
          </a:p>
          <a:p>
            <a:pPr marL="685800" lvl="1" indent="-228600">
              <a:buFont typeface="Arial" panose="020B0604020202020204" pitchFamily="34" charset="0"/>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Résumé de ce que vous comprenez de sa situation </a:t>
            </a:r>
          </a:p>
          <a:p>
            <a:pPr marL="685800" lvl="1" indent="-228600">
              <a:buFont typeface="Arial" panose="020B0604020202020204" pitchFamily="34" charset="0"/>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Demander son avis et ses idées</a:t>
            </a:r>
          </a:p>
          <a:p>
            <a:pPr marL="685800" lvl="1" indent="-228600">
              <a:buFont typeface="Arial" panose="020B0604020202020204" pitchFamily="34" charset="0"/>
              <a:buChar char="•"/>
            </a:pPr>
            <a:r>
              <a:rPr lang="en-US" sz="1100" dirty="0">
                <a:effectLst/>
                <a:latin typeface="Calibri" panose="020F0502020204030204" pitchFamily="34" charset="0"/>
                <a:ea typeface="Calibri" panose="020F0502020204030204" pitchFamily="34" charset="0"/>
                <a:cs typeface="Times New Roman" panose="02020603050405020304" pitchFamily="18" charset="0"/>
              </a:rPr>
              <a:t>Expliquer les actions et les prochaines étapes que vous envisagez de prendre</a:t>
            </a:r>
          </a:p>
        </p:txBody>
      </p:sp>
      <p:sp>
        <p:nvSpPr>
          <p:cNvPr id="6" name="Hexagon 5">
            <a:extLst>
              <a:ext uri="{FF2B5EF4-FFF2-40B4-BE49-F238E27FC236}">
                <a16:creationId xmlns:a16="http://schemas.microsoft.com/office/drawing/2014/main" id="{064EE551-C159-6F9A-431C-899A0B2F404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371A31F8-0E0B-5340-66C3-984232E6467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865DF3BA-78BC-DBFE-1689-1DF4E7FF82F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804BE44D-BF5C-1127-8BEC-B5C5E28C3A3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AF4FA3A1-0D6E-EC7D-7F37-EF9B5E58043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07560646-68C8-3ABA-9C9B-34D1E727BEA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D706BF3-4969-1943-D3D0-6E5C33C2A06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601ECE33-A990-C11C-0ACC-6D68E434E90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2BE2F0A9-AE6C-F479-E562-BD4F2FE4772C}"/>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8DDA0F97-B2DB-9463-99A2-CC34B8C9513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19D1AD14-1598-4CCE-2810-3E702782A25C}"/>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32BFD9FD-D022-7C49-3BC7-BC95F791E83B}"/>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27B60898-1219-33ED-A570-10E10E3FB849}"/>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0D948085-D68D-9FC1-E645-842F2559806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CF877ABD-6F53-9A1C-D7B5-38031029028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564BC595-EF97-4B04-F370-3B315C1CA10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6CEADC55-2480-C91C-6F8D-B3E44E3B5EF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6BFA2D7E-C997-B5D5-AEFC-1C0F49FB972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564365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CD0461-ED9B-D228-9F1E-800876056BE4}"/>
              </a:ext>
            </a:extLst>
          </p:cNvPr>
          <p:cNvSpPr txBox="1"/>
          <p:nvPr/>
        </p:nvSpPr>
        <p:spPr>
          <a:xfrm>
            <a:off x="982985" y="713169"/>
            <a:ext cx="5254041" cy="461665"/>
          </a:xfrm>
          <a:prstGeom prst="rect">
            <a:avLst/>
          </a:prstGeom>
          <a:noFill/>
        </p:spPr>
        <p:txBody>
          <a:bodyPr wrap="square" rtlCol="0">
            <a:spAutoFit/>
          </a:bodyPr>
          <a:lstStyle/>
          <a:p>
            <a:r>
              <a:rPr lang="en-US" sz="1200" b="1" spc="300" dirty="0">
                <a:solidFill>
                  <a:schemeClr val="tx1"/>
                </a:solidFill>
              </a:rPr>
              <a:t>OBSERVATIONS ET SOUTIEN LORS DES VISITES DE CONTRÔLE - ENFANTS PLACÉS DANS DES STRUCTURES D'ACCUEIL COMMUNAUTAIRES</a:t>
            </a:r>
          </a:p>
        </p:txBody>
      </p:sp>
      <p:sp>
        <p:nvSpPr>
          <p:cNvPr id="4" name="Google Shape;258;p19">
            <a:extLst>
              <a:ext uri="{FF2B5EF4-FFF2-40B4-BE49-F238E27FC236}">
                <a16:creationId xmlns:a16="http://schemas.microsoft.com/office/drawing/2014/main" id="{DBE1A70A-07DF-D8F7-0D16-7A22D199B4D3}"/>
              </a:ext>
            </a:extLst>
          </p:cNvPr>
          <p:cNvSpPr txBox="1"/>
          <p:nvPr/>
        </p:nvSpPr>
        <p:spPr>
          <a:xfrm>
            <a:off x="982985" y="1414985"/>
            <a:ext cx="5637928" cy="6355546"/>
          </a:xfrm>
          <a:prstGeom prst="rect">
            <a:avLst/>
          </a:prstGeom>
          <a:noFill/>
          <a:ln>
            <a:noFill/>
          </a:ln>
        </p:spPr>
        <p:txBody>
          <a:bodyPr spcFirstLastPara="1" wrap="square" lIns="91425" tIns="45700" rIns="91425" bIns="45700" anchor="t" anchorCtr="0">
            <a:spAutoFit/>
          </a:bodyPr>
          <a:lstStyle/>
          <a:p>
            <a:r>
              <a:rPr lang="en-US" sz="1100" dirty="0">
                <a:effectLst/>
                <a:latin typeface="Calibri" panose="020F0502020204030204" pitchFamily="34" charset="0"/>
                <a:ea typeface="Calibri" panose="020F0502020204030204" pitchFamily="34" charset="0"/>
                <a:cs typeface="Times New Roman" panose="02020603050405020304" pitchFamily="18" charset="0"/>
              </a:rPr>
              <a:t>Ce qui suit est un guide d'observations pour le travailleur social lors de ses visites aux enfants bénéficiant d'une protection de remplacement. </a:t>
            </a:r>
          </a:p>
          <a:p>
            <a:endParaRPr lang="en-US" sz="1100" dirty="0">
              <a:latin typeface="Calibri" panose="020F0502020204030204" pitchFamily="34" charset="0"/>
              <a:ea typeface="Calibri" panose="020F0502020204030204" pitchFamily="34" charset="0"/>
              <a:cs typeface="Times New Roman" panose="02020603050405020304" pitchFamily="18" charset="0"/>
            </a:endParaRPr>
          </a:p>
          <a:p>
            <a:r>
              <a:rPr lang="en-US" sz="1100" dirty="0">
                <a:effectLst/>
                <a:latin typeface="Calibri" panose="020F0502020204030204" pitchFamily="34" charset="0"/>
                <a:ea typeface="Calibri" panose="020F0502020204030204" pitchFamily="34" charset="0"/>
                <a:cs typeface="Times New Roman" panose="02020603050405020304" pitchFamily="18" charset="0"/>
              </a:rPr>
              <a:t>Note : La prise en charge de l'enfant doit être évaluée dans le contexte des capacités générales et des conditions socio-économiques des familles de la même communauté. </a:t>
            </a:r>
          </a:p>
          <a:p>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100" b="1" dirty="0">
                <a:effectLst/>
                <a:latin typeface="Calibri" panose="020F0502020204030204" pitchFamily="34" charset="0"/>
                <a:ea typeface="Calibri" panose="020F0502020204030204" pitchFamily="34" charset="0"/>
                <a:cs typeface="Times New Roman" panose="02020603050405020304" pitchFamily="18" charset="0"/>
              </a:rPr>
              <a:t>Observations </a:t>
            </a:r>
          </a:p>
          <a:p>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Y a-t-il des signes d'attachement entre l'enfant et la personne qui s'en occupe, c'est-à-dire qu'ils semblent détendus l'un par rapport à l'autre et qu'il y a des indications que les besoins émotionnels de l'enfant sont satisfaits ; la personne qui s'occupe de l'enfant répond de manière appropriée à l'enfant.</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L'enfant est-il traité de la même manière que les autres enfants de la famille, c'est-à-dire qu'il fait la même quantité de travail, va à l'école avec les autres et mange avec eux ? </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Existe-t-il des signes de maltraitance, tels que des brûlures, des coupures ou des ecchymoses inexpliquées ? Il est courant que les enfants tombent et se blessent parfois ; le travailleur social doit vérifier que l'explication de la blessure est logique.</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Existe-t-il des signes de négligence, tels que des maladies de la peau liées à une mauvaise hygiène, des déchets/ordures non éliminés de manière appropriée, ou l'enfant est sensiblement différent (malnutrition/vêtements sales/non lavés) des autres enfants de la famille et de la communauté ?</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Existe-t-il des préoccupations d'ordre psychologique telles qu'un comportement antisocial, des problèmes à l'école, l'apathie, la dépression, la colère et la violence ? Un comportement sexuel inapproprié, compte tenu de l'âge de l'enfant ?</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Y a-t-il des problèmes de sécurité potentiels dans la maison ?</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Les personnes qui s'occupent de l'enfant prennent-elles des mesures appropriées pour répondre aux besoins de l'enfant (par exemple, la personne qui s'occupe de l'enfant le soigne s'il est malade, l'emmène à l'école, le nourrit convenablement) ?</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L'enfant est-il occupé pendant la journée par une éducation, une formation professionnelle ou des activités sociales adaptées à ses besoins, à son stade de développement et aux normes de la communauté ?</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L'aidant est-il en bonne santé physique et mentale et n'a-t-il pas du mal à faire face à la situation ? </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Pour les nourrissons, la prise de poids est-elle satisfaisante selon les mesures mensuelles du poids (ou du poids par rapport à la taille) et l'observation visuelle ?</a:t>
            </a:r>
          </a:p>
          <a:p>
            <a:pPr marL="17145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La personne qui s'occupe de l'enfant sait-elle que le regroupement familial reste le but ultime dans l'intérêt supérieur de l'enfant ?</a:t>
            </a:r>
          </a:p>
        </p:txBody>
      </p:sp>
      <p:sp>
        <p:nvSpPr>
          <p:cNvPr id="2" name="Hexagon 1">
            <a:extLst>
              <a:ext uri="{FF2B5EF4-FFF2-40B4-BE49-F238E27FC236}">
                <a16:creationId xmlns:a16="http://schemas.microsoft.com/office/drawing/2014/main" id="{0DAB8031-F3F2-A8A8-B866-E244956C51C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5BF0D208-C71F-FEFB-A4E4-4C4698CB4F3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F5799968-B65C-24ED-DA11-7D1C0726E4D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C170790C-A51A-A2A2-EBA2-7E4E9FA4955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9B62697A-34EE-03D3-8C72-70DA2BB21EA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B6B1B958-95A5-7258-B8B7-27A167400001}"/>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54D9EEC7-AA51-AC63-3F76-527674F872B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A2E8495B-DF42-DB28-7906-CDBE7BAB7A1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CD0B2EF0-DBEB-A6CA-95C4-2879E2D0224B}"/>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50A272EB-8EE0-08B4-24D4-43A0AB2D57BB}"/>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8A92759-CD35-E517-096B-E9A4F91A165A}"/>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406F7E40-B32B-0C38-E958-F374995C9E6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885400C9-9BB0-AA8F-01D7-E5142FF301B1}"/>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B49F738B-FBF7-2D2F-07DB-CFCC55A55BB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171AD96-638C-1F60-C21A-F77CA0312AB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94959069-564E-FCCF-5C3C-2286BE299AD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2692ED1-2936-35B8-8759-E1748137D77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792F96F-D1F3-DBB6-63FD-54A03F2DCA5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76750059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Google Shape;258;p19">
            <a:extLst>
              <a:ext uri="{FF2B5EF4-FFF2-40B4-BE49-F238E27FC236}">
                <a16:creationId xmlns:a16="http://schemas.microsoft.com/office/drawing/2014/main" id="{889AA28E-0CF3-DA8D-1AC5-4218B4966AF7}"/>
              </a:ext>
            </a:extLst>
          </p:cNvPr>
          <p:cNvSpPr txBox="1"/>
          <p:nvPr/>
        </p:nvSpPr>
        <p:spPr>
          <a:xfrm>
            <a:off x="982985" y="713169"/>
            <a:ext cx="5875015" cy="8386871"/>
          </a:xfrm>
          <a:prstGeom prst="rect">
            <a:avLst/>
          </a:prstGeom>
          <a:noFill/>
          <a:ln>
            <a:noFill/>
          </a:ln>
        </p:spPr>
        <p:txBody>
          <a:bodyPr spcFirstLastPara="1" wrap="square" lIns="91425" tIns="45700" rIns="91425" bIns="45700" anchor="t" anchorCtr="0">
            <a:spAutoFit/>
          </a:bodyPr>
          <a:lstStyle/>
          <a:p>
            <a:pPr lvl="0"/>
            <a:r>
              <a:rPr lang="en-US" sz="1100" b="1" dirty="0">
                <a:effectLst/>
                <a:latin typeface="Calibri" panose="020F0502020204030204" pitchFamily="34" charset="0"/>
                <a:ea typeface="Calibri" panose="020F0502020204030204" pitchFamily="34" charset="0"/>
                <a:cs typeface="Times New Roman" panose="02020603050405020304" pitchFamily="18" charset="0"/>
              </a:rPr>
              <a:t>Informations que l'enfant et la personne qui s'en occupe peuvent fournir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Toute nouvelle information qui pourrait aider à la recherche.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Contact avec les membres de la famille, les amis de la famille.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Opinions, préférences et préoccupations de l'enfant/responsable d'enfant et des parents concernant le placement actuel, la réunification ou les soins à plus long terme, et autres questions.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Activités quotidiennes de l'enfant et comparaison avec celles des autres enfants du ménage/de la communauté.</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La santé de l'enfant, sa présence aux contrôles requis et le traitement de tout problème de santé identifié.</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L'assiduité de l'enfant et ses progrès dans l'enseignement ou d'autres activités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Si l'enfant et la personne qui s'en occupe reçoivent les soutiens nécessaires.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Tout changement prévu dans la prise en charge de l'enfant</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Tout problème de comportement de l'enfant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La relation de l'enfant avec la famille d'accueil, le groupe de pairs et la communauté</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Les capacités d'adaptation de l'aidant, sa santé physique et mentale et ses éventuels besoins de soutien.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Il faut conseiller aux personnes qui s'occupent d'enfants de prendre contact avec eux en cas d'inquiétude, notamment en cas de problèmes de santé ou de comportement, par exemple si l'enfant est plus calme ou plus bruyant que d'habitude, s'il cesse d'interagir avec ses camarades, s'il ne rit pas ou ne sourit pas, s'il s'accroche à des inconnus ou montre une peur excessive des autres, s'il pleure fréquemment sans raison apparente, s'il se dispute excessivement avec les autres ou s'il fait des cauchemars fréquents ou récurrents.</a:t>
            </a:r>
          </a:p>
          <a:p>
            <a:pPr lvl="0"/>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US" sz="1100" b="1" dirty="0">
                <a:effectLst/>
                <a:latin typeface="Calibri" panose="020F0502020204030204" pitchFamily="34" charset="0"/>
                <a:ea typeface="Calibri" panose="020F0502020204030204" pitchFamily="34" charset="0"/>
                <a:cs typeface="Times New Roman" panose="02020603050405020304" pitchFamily="18" charset="0"/>
              </a:rPr>
              <a:t>Informations à fournir par le responsable du dossier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Mise à jour sur les efforts de traçage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État d'avancement des renvois ou autres actions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Plans relatifs à l'enfant ou à la famille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Droits de l'enfant et de la famille ; informations demandées sur les problèmes, les droits, la manière d'accéder aux aides, etc.</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Partager des informations sur des questions clés, par exemple le recrutement par des forces et des groupes armés, les menaces sanitaires, la sensibilisation aux mines, les épidémies de maladies infectieuses, etc.</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Partager des informations sur la situation de protection, les programmes et les services communautaires.</a:t>
            </a:r>
          </a:p>
          <a:p>
            <a:pPr lvl="0"/>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US" sz="1100" b="1" dirty="0">
                <a:effectLst/>
                <a:latin typeface="Calibri" panose="020F0502020204030204" pitchFamily="34" charset="0"/>
                <a:ea typeface="Calibri" panose="020F0502020204030204" pitchFamily="34" charset="0"/>
                <a:cs typeface="Times New Roman" panose="02020603050405020304" pitchFamily="18" charset="0"/>
              </a:rPr>
              <a:t>Fourniture directe d'une aide ou d'un service par le responsable de cas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Aide pour obtenir des documents, notamment un certificat de naissance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Soutien émotionnel, par exemple la MHPSS pour l'enfant.</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Promotion/soutien à la création de groupes de soutien aux familles d'accueil.</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Collecte d'informations de traçage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Formation aux compétences parentales/éducation parentale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Orientation vers des services ou des actions de protection de l'enfance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Vérification des liens familiaux / organisation des contacts familiaux</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Préparation des déménagements/réunions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Soutien pour accéder à des conseils juridiques ou obtenir d'autres dispositions, par exemple en matière d'héritage.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Aide à l'accès à l'aide économique/aux moyens de subsistance, par exemple, des transferts d'argent. </a:t>
            </a:r>
          </a:p>
        </p:txBody>
      </p:sp>
      <p:sp>
        <p:nvSpPr>
          <p:cNvPr id="2" name="Hexagon 1">
            <a:extLst>
              <a:ext uri="{FF2B5EF4-FFF2-40B4-BE49-F238E27FC236}">
                <a16:creationId xmlns:a16="http://schemas.microsoft.com/office/drawing/2014/main" id="{66828481-A8AC-7625-D8E3-5D9053B2996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Hexagon 2">
            <a:extLst>
              <a:ext uri="{FF2B5EF4-FFF2-40B4-BE49-F238E27FC236}">
                <a16:creationId xmlns:a16="http://schemas.microsoft.com/office/drawing/2014/main" id="{CA9BCD52-D0FB-8323-024F-41C2B5FD559A}"/>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AC3329EF-7B9B-5260-AAF0-6C68E2F8EA4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1C9B038D-975F-507C-590E-B778347D6C0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0BE706F4-C65B-F563-B5CB-CA87FB0B0BB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34DC25FB-AE7B-42D4-D077-53983792439C}"/>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20F1E5C1-4C3F-374C-A2D9-48B127FFBFA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72165900-C649-FAC9-FD64-BA4BF5BC078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062F34C-B042-90C2-50CC-8FBD8E01433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E3D6A905-9144-6819-748A-162C8476384D}"/>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18315F59-E09F-3A12-12DA-EF9C817EEAA7}"/>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ED900CF7-7212-8427-3E8F-ACBF84A1526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F91A661-298D-E257-24A3-6FF28D053CE1}"/>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9A1F8CD-F04C-8312-E508-29AA9C2AAC9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B53BBE87-20AB-33AB-5B11-8CD3216C70C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A30FFEB-06A7-D08C-C1E4-6EADF2F1D45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4897C97-AA2B-0090-0C9D-B6DBEFCC6B5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3862F4A-38D6-AF09-876D-F008E145691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82893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3" name="Group 62">
            <a:extLst>
              <a:ext uri="{FF2B5EF4-FFF2-40B4-BE49-F238E27FC236}">
                <a16:creationId xmlns:a16="http://schemas.microsoft.com/office/drawing/2014/main" id="{B4C6D20A-D143-DE24-31E0-A16F72893B5E}"/>
              </a:ext>
            </a:extLst>
          </p:cNvPr>
          <p:cNvGrpSpPr/>
          <p:nvPr/>
        </p:nvGrpSpPr>
        <p:grpSpPr>
          <a:xfrm>
            <a:off x="2959679" y="6300552"/>
            <a:ext cx="3277348" cy="2708679"/>
            <a:chOff x="7499908" y="4900577"/>
            <a:chExt cx="997752" cy="824627"/>
          </a:xfrm>
        </p:grpSpPr>
        <p:grpSp>
          <p:nvGrpSpPr>
            <p:cNvPr id="64" name="Group 63">
              <a:extLst>
                <a:ext uri="{FF2B5EF4-FFF2-40B4-BE49-F238E27FC236}">
                  <a16:creationId xmlns:a16="http://schemas.microsoft.com/office/drawing/2014/main" id="{4738409E-441C-1936-D57B-F0A28C975BF9}"/>
                </a:ext>
              </a:extLst>
            </p:cNvPr>
            <p:cNvGrpSpPr/>
            <p:nvPr/>
          </p:nvGrpSpPr>
          <p:grpSpPr>
            <a:xfrm>
              <a:off x="7499908" y="4900577"/>
              <a:ext cx="997752" cy="824627"/>
              <a:chOff x="5957706" y="3325646"/>
              <a:chExt cx="2611796" cy="1892062"/>
            </a:xfrm>
            <a:solidFill>
              <a:schemeClr val="accent4"/>
            </a:solidFill>
          </p:grpSpPr>
          <p:sp>
            <p:nvSpPr>
              <p:cNvPr id="68" name="Rectangle: Rounded Corners 67">
                <a:extLst>
                  <a:ext uri="{FF2B5EF4-FFF2-40B4-BE49-F238E27FC236}">
                    <a16:creationId xmlns:a16="http://schemas.microsoft.com/office/drawing/2014/main" id="{569CB336-EFF9-9F1F-4DCD-4803A009D9D7}"/>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69" name="Rectangle: Top Corners Rounded 68">
                <a:extLst>
                  <a:ext uri="{FF2B5EF4-FFF2-40B4-BE49-F238E27FC236}">
                    <a16:creationId xmlns:a16="http://schemas.microsoft.com/office/drawing/2014/main" id="{7122405F-391E-A2D7-6782-C741B65B4131}"/>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65" name="Group 64">
              <a:extLst>
                <a:ext uri="{FF2B5EF4-FFF2-40B4-BE49-F238E27FC236}">
                  <a16:creationId xmlns:a16="http://schemas.microsoft.com/office/drawing/2014/main" id="{043FC98D-AF90-2FC0-A656-C9154F9515D0}"/>
                </a:ext>
              </a:extLst>
            </p:cNvPr>
            <p:cNvGrpSpPr/>
            <p:nvPr/>
          </p:nvGrpSpPr>
          <p:grpSpPr>
            <a:xfrm>
              <a:off x="7871183" y="5154803"/>
              <a:ext cx="316610" cy="462618"/>
              <a:chOff x="8661923" y="4758813"/>
              <a:chExt cx="825538" cy="1206243"/>
            </a:xfrm>
            <a:solidFill>
              <a:schemeClr val="bg1"/>
            </a:solidFill>
          </p:grpSpPr>
          <p:sp>
            <p:nvSpPr>
              <p:cNvPr id="66" name="Circle: Hollow 65">
                <a:extLst>
                  <a:ext uri="{FF2B5EF4-FFF2-40B4-BE49-F238E27FC236}">
                    <a16:creationId xmlns:a16="http://schemas.microsoft.com/office/drawing/2014/main" id="{1AE841D8-7FD4-4437-418F-02674033140B}"/>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67" name="Rectangle: Rounded Corners 66">
                <a:extLst>
                  <a:ext uri="{FF2B5EF4-FFF2-40B4-BE49-F238E27FC236}">
                    <a16:creationId xmlns:a16="http://schemas.microsoft.com/office/drawing/2014/main" id="{3643C36F-3111-6EEA-5583-E5FC099FD31A}"/>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
        <p:nvSpPr>
          <p:cNvPr id="5" name="TextBox 4">
            <a:extLst>
              <a:ext uri="{FF2B5EF4-FFF2-40B4-BE49-F238E27FC236}">
                <a16:creationId xmlns:a16="http://schemas.microsoft.com/office/drawing/2014/main" id="{58B48029-1A76-BBBF-114F-379D0C5DFEAF}"/>
              </a:ext>
            </a:extLst>
          </p:cNvPr>
          <p:cNvSpPr txBox="1"/>
          <p:nvPr/>
        </p:nvSpPr>
        <p:spPr>
          <a:xfrm>
            <a:off x="982984" y="713169"/>
            <a:ext cx="5254043" cy="6524863"/>
          </a:xfrm>
          <a:prstGeom prst="rect">
            <a:avLst/>
          </a:prstGeom>
          <a:noFill/>
        </p:spPr>
        <p:txBody>
          <a:bodyPr wrap="square">
            <a:spAutoFit/>
          </a:bodyPr>
          <a:lstStyle/>
          <a:p>
            <a:pPr algn="just"/>
            <a:r>
              <a:rPr lang="en-US" sz="1100" b="1" dirty="0">
                <a:effectLst/>
                <a:ea typeface="Verdana" panose="020B0604030504040204" pitchFamily="34" charset="0"/>
                <a:cs typeface="Calibri" panose="020F0502020204030204" pitchFamily="34" charset="0"/>
              </a:rPr>
              <a:t>Cas de figure 2</a:t>
            </a:r>
          </a:p>
          <a:p>
            <a:pPr algn="just"/>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Verdana" panose="020B0604030504040204" pitchFamily="34" charset="0"/>
                <a:cs typeface="Calibri" panose="020F0502020204030204" pitchFamily="34" charset="0"/>
              </a:rPr>
              <a:t>Vous êtes superviseur des travailleurs sociaux dans une zone qui accueille un grand nombre de réfugiés, près de la frontière. Dans cette zone, les conditions de vie sont généralement difficiles. Il y a une forte demande de travailleurs agricoles saisonniers, mais les réfugiés n'ont pas le droit de travailler dans le pays. Il y a une grande mobilité des populations, y compris à travers la frontière. Un chef de communauté a signalé qu'il y a des enfants non accompagnés et séparés, qui sont confrontés à l'exploitation. Vous avez également reçu des rapports d'un collègue d'une ONG nationale selon lesquels les cas de violence domestique sont en augmentation. Vous souhaitez mieux comprendre la situation, puis élaborer un plan avec votre équipe pour traiter et prévenir les problèmes signalés.</a:t>
            </a:r>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Verdana" panose="020B0604030504040204" pitchFamily="34" charset="0"/>
                <a:cs typeface="Calibri" panose="020F0502020204030204" pitchFamily="34" charset="0"/>
              </a:rPr>
              <a:t> </a:t>
            </a:r>
          </a:p>
          <a:p>
            <a:pPr algn="just"/>
            <a:endParaRPr lang="en-US" sz="1100" dirty="0">
              <a:effectLst/>
              <a:ea typeface="Calibri" panose="020F0502020204030204" pitchFamily="34" charset="0"/>
              <a:cs typeface="Times New Roman" panose="02020603050405020304" pitchFamily="18" charset="0"/>
            </a:endParaRPr>
          </a:p>
          <a:p>
            <a:pPr algn="just"/>
            <a:r>
              <a:rPr lang="en-US" sz="1100" b="1" dirty="0">
                <a:effectLst/>
                <a:ea typeface="Verdana" panose="020B0604030504040204" pitchFamily="34" charset="0"/>
                <a:cs typeface="Calibri" panose="020F0502020204030204" pitchFamily="34" charset="0"/>
              </a:rPr>
              <a:t>Scénario 3</a:t>
            </a:r>
          </a:p>
          <a:p>
            <a:pPr algn="just"/>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Verdana" panose="020B0604030504040204" pitchFamily="34" charset="0"/>
                <a:cs typeface="Calibri" panose="020F0502020204030204" pitchFamily="34" charset="0"/>
              </a:rPr>
              <a:t>Vous êtes un travailleur social travaillant pour le gouvernement régional. Les autorités du Ministère de l'Intérieur prévoient de soutenir le retour d'un grand nombre de personnes déplacées dans leur région d'origine dans la région où vous travaillez. Après la dernière réunion du sous-groupe de la protection de l'enfance, à laquelle votre superviseur a assisté, il vous a mentionné que tous les acteurs de la protection de l'enfance ont convenu d'élaborer un plan sur la façon de soutenir le retour du point de vue de la protection de l'enfance et vous a demandé votre contribution. Vous parcourez rapidement la base de données de gestion des cas et remarquez qu'il y a un nombre important d'enfants non accompagnés et séparés dans le dossier. Certains vivent depuis longtemps dans des familles d'accueil ou des familles élargies, d'autres sont des adolescents non accompagnés vivant seuls ou en petits groupes.  </a:t>
            </a:r>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Times New Roman" panose="02020603050405020304" pitchFamily="18" charset="0"/>
                <a:cs typeface="Calibri" panose="020F0502020204030204" pitchFamily="34" charset="0"/>
              </a:rPr>
              <a:t> </a:t>
            </a:r>
          </a:p>
          <a:p>
            <a:pPr algn="just"/>
            <a:endParaRPr lang="en-US" sz="1100" dirty="0">
              <a:effectLst/>
              <a:ea typeface="Calibri" panose="020F0502020204030204" pitchFamily="34" charset="0"/>
              <a:cs typeface="Times New Roman" panose="02020603050405020304" pitchFamily="18" charset="0"/>
            </a:endParaRPr>
          </a:p>
          <a:p>
            <a:pPr algn="just"/>
            <a:r>
              <a:rPr lang="en-US" sz="1100" b="1" dirty="0">
                <a:effectLst/>
                <a:ea typeface="Verdana" panose="020B0604030504040204" pitchFamily="34" charset="0"/>
                <a:cs typeface="Calibri" panose="020F0502020204030204" pitchFamily="34" charset="0"/>
              </a:rPr>
              <a:t>Cas de figure 4</a:t>
            </a:r>
          </a:p>
          <a:p>
            <a:pPr algn="just"/>
            <a:endParaRPr lang="en-US" sz="1100" dirty="0">
              <a:effectLst/>
              <a:ea typeface="Calibri" panose="020F0502020204030204" pitchFamily="34" charset="0"/>
              <a:cs typeface="Times New Roman" panose="02020603050405020304" pitchFamily="18" charset="0"/>
            </a:endParaRPr>
          </a:p>
          <a:p>
            <a:pPr algn="just"/>
            <a:r>
              <a:rPr lang="en-US" sz="1100" dirty="0">
                <a:effectLst/>
                <a:ea typeface="Verdana" panose="020B0604030504040204" pitchFamily="34" charset="0"/>
                <a:cs typeface="Calibri" panose="020F0502020204030204" pitchFamily="34" charset="0"/>
              </a:rPr>
              <a:t>Vous êtes assistant social et vous travaillez pour une ONG d'aide humanitaire. Hier, des violences armées généralisées dans une région voisine ont provoqué un afflux soudain de personnes déplacées dans la zone où vous travaillez. En ce moment, ils sont hébergés sur un terrain de football. Il a été rapporté qu'il y a beaucoup d'enfants séparés qui ne semblent pas savoir où se trouve leur famille, parmi eux, il y a quelques bébés et d'autres très jeunes enfants de moins de 5 ans. Certains ont été accueillis spontanément par des membres de la famille élargie, des voisins ou d'autres familles. En outre, certaines familles ont signalé que leur enfant avait disparu. Il a également été signalé que certains enfants ont été rapidement réunis. La situation est encore chaotique, alors que plusieurs acteurs humanitaires se sont rendus dans la région pour fournir une assistance humanitaire immédiate et de base.</a:t>
            </a:r>
            <a:endParaRPr lang="en-US" sz="1100" dirty="0">
              <a:effectLst/>
              <a:ea typeface="Calibri" panose="020F0502020204030204" pitchFamily="34" charset="0"/>
              <a:cs typeface="Times New Roman" panose="02020603050405020304" pitchFamily="18" charset="0"/>
            </a:endParaRPr>
          </a:p>
        </p:txBody>
      </p:sp>
      <p:sp>
        <p:nvSpPr>
          <p:cNvPr id="45" name="Hexagon 44">
            <a:extLst>
              <a:ext uri="{FF2B5EF4-FFF2-40B4-BE49-F238E27FC236}">
                <a16:creationId xmlns:a16="http://schemas.microsoft.com/office/drawing/2014/main" id="{98CED955-ABCB-A9C9-36E6-64B6EEE56DE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Hexagon 45">
            <a:extLst>
              <a:ext uri="{FF2B5EF4-FFF2-40B4-BE49-F238E27FC236}">
                <a16:creationId xmlns:a16="http://schemas.microsoft.com/office/drawing/2014/main" id="{CAA33E59-7544-6B87-0153-E5F0C3CAE51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Hexagon 46">
            <a:extLst>
              <a:ext uri="{FF2B5EF4-FFF2-40B4-BE49-F238E27FC236}">
                <a16:creationId xmlns:a16="http://schemas.microsoft.com/office/drawing/2014/main" id="{FC77B8C8-1737-F2BC-2734-CE4750CDC42C}"/>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Hexagon 47">
            <a:extLst>
              <a:ext uri="{FF2B5EF4-FFF2-40B4-BE49-F238E27FC236}">
                <a16:creationId xmlns:a16="http://schemas.microsoft.com/office/drawing/2014/main" id="{15BE2E87-901D-704A-2AF2-E1EF003DE800}"/>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Hexagon 48">
            <a:extLst>
              <a:ext uri="{FF2B5EF4-FFF2-40B4-BE49-F238E27FC236}">
                <a16:creationId xmlns:a16="http://schemas.microsoft.com/office/drawing/2014/main" id="{1682986C-9DD2-7511-9653-9FC53722A200}"/>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Hexagon 49">
            <a:extLst>
              <a:ext uri="{FF2B5EF4-FFF2-40B4-BE49-F238E27FC236}">
                <a16:creationId xmlns:a16="http://schemas.microsoft.com/office/drawing/2014/main" id="{C2C0FC8F-E06E-9215-0F58-962F0A40CB30}"/>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Hexagon 50">
            <a:extLst>
              <a:ext uri="{FF2B5EF4-FFF2-40B4-BE49-F238E27FC236}">
                <a16:creationId xmlns:a16="http://schemas.microsoft.com/office/drawing/2014/main" id="{A99A08ED-0D49-E24D-DEA3-D250B366ED33}"/>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Hexagon 51">
            <a:extLst>
              <a:ext uri="{FF2B5EF4-FFF2-40B4-BE49-F238E27FC236}">
                <a16:creationId xmlns:a16="http://schemas.microsoft.com/office/drawing/2014/main" id="{57EDB019-C3C6-503F-F563-A59BF4480574}"/>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Hexagon 52">
            <a:extLst>
              <a:ext uri="{FF2B5EF4-FFF2-40B4-BE49-F238E27FC236}">
                <a16:creationId xmlns:a16="http://schemas.microsoft.com/office/drawing/2014/main" id="{85364ECB-1924-6D08-D9C8-4FD7E845D51C}"/>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Hexagon 53">
            <a:extLst>
              <a:ext uri="{FF2B5EF4-FFF2-40B4-BE49-F238E27FC236}">
                <a16:creationId xmlns:a16="http://schemas.microsoft.com/office/drawing/2014/main" id="{11943EFE-155D-D2B7-8318-C68F1C1F7006}"/>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Hexagon 54">
            <a:extLst>
              <a:ext uri="{FF2B5EF4-FFF2-40B4-BE49-F238E27FC236}">
                <a16:creationId xmlns:a16="http://schemas.microsoft.com/office/drawing/2014/main" id="{0FC23543-B29C-AE50-1518-8D47C72BC46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Hexagon 55">
            <a:extLst>
              <a:ext uri="{FF2B5EF4-FFF2-40B4-BE49-F238E27FC236}">
                <a16:creationId xmlns:a16="http://schemas.microsoft.com/office/drawing/2014/main" id="{9BFF66B2-9008-4D1D-6AEC-0305116EEBA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Hexagon 56">
            <a:extLst>
              <a:ext uri="{FF2B5EF4-FFF2-40B4-BE49-F238E27FC236}">
                <a16:creationId xmlns:a16="http://schemas.microsoft.com/office/drawing/2014/main" id="{B4CA9765-D656-B2CD-5492-72EA28E21E7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Hexagon 57">
            <a:extLst>
              <a:ext uri="{FF2B5EF4-FFF2-40B4-BE49-F238E27FC236}">
                <a16:creationId xmlns:a16="http://schemas.microsoft.com/office/drawing/2014/main" id="{8E804182-2B2B-6043-7159-EC9845CE7712}"/>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Hexagon 58">
            <a:extLst>
              <a:ext uri="{FF2B5EF4-FFF2-40B4-BE49-F238E27FC236}">
                <a16:creationId xmlns:a16="http://schemas.microsoft.com/office/drawing/2014/main" id="{AB9F6C06-321D-FB0C-0716-5E3D1A75195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0" name="Hexagon 59">
            <a:extLst>
              <a:ext uri="{FF2B5EF4-FFF2-40B4-BE49-F238E27FC236}">
                <a16:creationId xmlns:a16="http://schemas.microsoft.com/office/drawing/2014/main" id="{47B85718-25E6-4055-49A3-C8ABF1E7BC5E}"/>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Hexagon 60">
            <a:extLst>
              <a:ext uri="{FF2B5EF4-FFF2-40B4-BE49-F238E27FC236}">
                <a16:creationId xmlns:a16="http://schemas.microsoft.com/office/drawing/2014/main" id="{3CB897B0-7CE8-8B41-9EFE-AE17C0D5464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Hexagon 61">
            <a:extLst>
              <a:ext uri="{FF2B5EF4-FFF2-40B4-BE49-F238E27FC236}">
                <a16:creationId xmlns:a16="http://schemas.microsoft.com/office/drawing/2014/main" id="{9A92FE8D-55CE-494E-6D23-4AA09A7B2E7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5451055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Google Shape;258;p19">
            <a:extLst>
              <a:ext uri="{FF2B5EF4-FFF2-40B4-BE49-F238E27FC236}">
                <a16:creationId xmlns:a16="http://schemas.microsoft.com/office/drawing/2014/main" id="{889AA28E-0CF3-DA8D-1AC5-4218B4966AF7}"/>
              </a:ext>
            </a:extLst>
          </p:cNvPr>
          <p:cNvSpPr txBox="1"/>
          <p:nvPr/>
        </p:nvSpPr>
        <p:spPr>
          <a:xfrm>
            <a:off x="982985" y="713169"/>
            <a:ext cx="5875015" cy="7709763"/>
          </a:xfrm>
          <a:prstGeom prst="rect">
            <a:avLst/>
          </a:prstGeom>
          <a:noFill/>
          <a:ln>
            <a:noFill/>
          </a:ln>
        </p:spPr>
        <p:txBody>
          <a:bodyPr spcFirstLastPara="1" wrap="square" lIns="91425" tIns="45700" rIns="91425" bIns="45700" anchor="t" anchorCtr="0">
            <a:spAutoFit/>
          </a:bodyPr>
          <a:lstStyle/>
          <a:p>
            <a:pPr lvl="0"/>
            <a:r>
              <a:rPr lang="en-US" sz="1100" b="1" dirty="0">
                <a:effectLst/>
                <a:latin typeface="Calibri" panose="020F0502020204030204" pitchFamily="34" charset="0"/>
                <a:ea typeface="Calibri" panose="020F0502020204030204" pitchFamily="34" charset="0"/>
                <a:cs typeface="Times New Roman" panose="02020603050405020304" pitchFamily="18" charset="0"/>
              </a:rPr>
              <a:t>Enfants en vie autonome supervisée/supportée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La supervision des enfants vivant dans des arrangements SIL doit se concentrer sur le soutien, l'orientation et le mentorat qui reconnaissent la maturité et l'autonomie des enfants, soutiennent leur dignité et renforcent leur résilience. Le rôle de mentor est souvent assumé par un bénévole formé et soutenu par un travailleur social, mais que cette supervision/ce soutien soit assuré par des travailleurs sociaux ou des mentors formés, l'approche consiste à effectuer des visites régulières à domicile, éventuellement à différents moments de la journée et de la soirée, afin de :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Aidez l'enfant à développer un réseau de soutien au sein de la communauté.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Détecter tout comportement négatif entre/au sein du groupe d'enfants, par exemple les brimades, et intervenir si nécessaire.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Aide à l'accès aux services formels et informels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Contribuer à la résolution des problèmes et des difficultés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Défendre les intérêts de l'enfant ou des enfants, selon les besoins.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Identifier leurs points forts et leurs capacités, en encourageant et en louant leurs réalisations.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Identifier les principaux risques de protection et conseiller sur les mesures d'atténuation</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Partager des informations sur la situation de protection, les programmes et les services communautaires.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Soutenir les enfants dans leur développement social et émotionnel, ainsi que dans leurs relations amicales et autres.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Aider les enfants à apprendre à gérer leurs finances, leur temps et d'autres ressources.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Être disponible lorsque les enfants ont besoin d'un adulte à qui parler et leur apporter un soutien émotionnel, de l'empathie, de l'attention et du réconfort.</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Promouvoir des groupes de soutien avec d'autres enfants dans une situation similaire ou d'autres groupes impliquant des activités récréatives, par exemple des groupes de randonnée/de football.</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les aider à s'inscrire dans des écoles ou à d'autres possibilités d'éducation ou d'apprentissage, et à terminer leurs études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Accompagner aux services si nécessaire </a:t>
            </a:r>
          </a:p>
          <a:p>
            <a:pPr lvl="0"/>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US" sz="1100" b="1" dirty="0">
                <a:effectLst/>
                <a:latin typeface="Calibri" panose="020F0502020204030204" pitchFamily="34" charset="0"/>
                <a:ea typeface="Calibri" panose="020F0502020204030204" pitchFamily="34" charset="0"/>
                <a:cs typeface="Times New Roman" panose="02020603050405020304" pitchFamily="18" charset="0"/>
              </a:rPr>
              <a:t>Répondre aux préoccupations lors des visites de suivi</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Lorsque vous apportez un soutien ou des conseils, ne critiquez pas - ouvrez la discussion par des commentaires positifs avant de faire des suggestions et demandez à l'aidant ou aux aidés de quoi ils ont besoin.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Demandez-vous si d'autres personnes sont bien placées pour vous aider à répondre à vos préoccupations, par exemple un dirigeant de la communauté ou une autre personne respectée ?</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N'attendez pas les sessions régulières de supervision si vous êtes inquiet et si votre superviseur n'est pas disponible, signalez-le à un autre praticien senior de la protection de l'enfance.</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Lorsque vous cherchez à obtenir des informations auprès d'autres personnes, soyez très prudent en ce qui concerne la confidentialité et évitez de susciter des soupçons ou des rumeurs.</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Veillez à respecter la confidentialité de l'enfant et de la personne qui s'en occupe lorsque vous jouez le rôle de médiateur et convenez à l'avance de ce qui peut être abordé ouvertement.</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Ajustez votre calendrier de surveillance pour effectuer des visites plus régulières si vous êtes inquiet.</a:t>
            </a:r>
          </a:p>
          <a:p>
            <a:pPr marL="171450" lvl="0" indent="-171450">
              <a:buFont typeface="Wingdings" panose="05000000000000000000" pitchFamily="2" charset="2"/>
              <a:buChar char="ü"/>
            </a:pPr>
            <a:r>
              <a:rPr lang="en-US" sz="1100" dirty="0">
                <a:effectLst/>
                <a:latin typeface="Calibri" panose="020F0502020204030204" pitchFamily="34" charset="0"/>
                <a:ea typeface="Calibri" panose="020F0502020204030204" pitchFamily="34" charset="0"/>
                <a:cs typeface="Times New Roman" panose="02020603050405020304" pitchFamily="18" charset="0"/>
              </a:rPr>
              <a:t>Consigner les résultats avec précision dans le plan d'action</a:t>
            </a:r>
          </a:p>
          <a:p>
            <a:pPr lvl="0"/>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2" name="Hexagon 1">
            <a:extLst>
              <a:ext uri="{FF2B5EF4-FFF2-40B4-BE49-F238E27FC236}">
                <a16:creationId xmlns:a16="http://schemas.microsoft.com/office/drawing/2014/main" id="{D1FE9E45-DC4D-4818-8E21-1568ACC171A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Hexagon 2">
            <a:extLst>
              <a:ext uri="{FF2B5EF4-FFF2-40B4-BE49-F238E27FC236}">
                <a16:creationId xmlns:a16="http://schemas.microsoft.com/office/drawing/2014/main" id="{785ED30A-8437-F56B-3848-C3B4E6FEB20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987DD02B-6B16-D3C5-20FA-CF0026917E3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52A21165-F487-65DE-1AE9-5C119E9744FD}"/>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1752AC7-D78E-5E8B-2D00-1A4E48D571F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2E6B9331-C46A-208E-E15B-F1A30585736A}"/>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26F6F504-7A60-8F87-6E3C-57EDF852FE6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5FC1346E-9055-D8E3-0343-4466E564746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12C1907-631E-B383-BBF7-1EE2735150C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22871106-04AA-9026-1862-E7E3B631099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B5F4C6C-66DD-EDCA-11E3-DD936F823504}"/>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42B02F7-AD23-FE7F-BE73-3EEC6A47BF6C}"/>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42EADBB9-883A-E5C7-8879-566B497F06FA}"/>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58886191-86CF-39F5-EC52-3BCBAFF7771E}"/>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899D5924-D785-9B83-109A-483F9153186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1C0878B7-7E16-85F4-A144-5830474FFDE7}"/>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A3782F8-F3CC-191E-B8C3-E1D4B310344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E6E9473C-097F-17CD-D13D-CFA11DB9C2D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524941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36437"/>
            <a:ext cx="4637303" cy="1903686"/>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La mise en œuvre du plan d'action pour les ENAS nécessite un suivi étroit des activités de recherche et de réunification de la famille et une mise à jour régulière de l'enfant et de la famille concernant les résultats de la recherche.</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Il y a des risques associés à toutes les modalités de prise en charge ; le suivi est donc un élément essentiel de la gestion des cas.</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Un compte-rendu de toutes les visites de contrôle et de toutes les préoccupations signalées aux superviseurs/responsables de programme conformément aux procédures convenues doit être conservé.</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968497"/>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748710"/>
            <a:ext cx="5254042" cy="5113936"/>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225442"/>
            <a:ext cx="4637302" cy="276999"/>
          </a:xfrm>
          <a:prstGeom prst="rect">
            <a:avLst/>
          </a:prstGeom>
          <a:noFill/>
        </p:spPr>
        <p:txBody>
          <a:bodyPr wrap="square" rtlCol="0">
            <a:spAutoFit/>
          </a:bodyPr>
          <a:lstStyle/>
          <a:p>
            <a:r>
              <a:rPr lang="en-CA" sz="1200" b="1" spc="300" dirty="0">
                <a:solidFill>
                  <a:schemeClr val="tx1"/>
                </a:solidFill>
              </a:rPr>
              <a:t>NOTES DE SESSION</a:t>
            </a:r>
          </a:p>
        </p:txBody>
      </p:sp>
      <p:sp>
        <p:nvSpPr>
          <p:cNvPr id="3" name="Google Shape;256;p19">
            <a:extLst>
              <a:ext uri="{FF2B5EF4-FFF2-40B4-BE49-F238E27FC236}">
                <a16:creationId xmlns:a16="http://schemas.microsoft.com/office/drawing/2014/main" id="{2EB5F55C-6B92-4569-B54B-099690AC9011}"/>
              </a:ext>
            </a:extLst>
          </p:cNvPr>
          <p:cNvSpPr/>
          <p:nvPr/>
        </p:nvSpPr>
        <p:spPr>
          <a:xfrm>
            <a:off x="1072579" y="252126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Hexagon 3">
            <a:extLst>
              <a:ext uri="{FF2B5EF4-FFF2-40B4-BE49-F238E27FC236}">
                <a16:creationId xmlns:a16="http://schemas.microsoft.com/office/drawing/2014/main" id="{B289B8F6-E121-A0A1-AE7B-E26C9FE4B26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A1CF4397-860E-92D4-D057-BA2E38E423A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BBBA4263-5207-CB64-7668-5429D80F819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7998B1E8-5211-841A-CF7E-6A03B02B03D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F9887753-4D8A-0DB3-F87C-2F0F8B2EA9D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A5520605-BC2A-CDDB-337E-12AF7E49D94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CBE5026A-0FAB-C821-0E78-14A9335D17B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57F9DB7-9353-DCD6-9108-E2C3B0164EA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2708D0D1-26F1-3E94-9A16-504040E1C17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4ABE766E-5AB4-1EEA-D40D-78C150271B1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EEF98C81-A491-E919-3D9E-382D7C7115C2}"/>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743BE341-06C7-3AB8-4E94-888446E0122E}"/>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2615F955-6619-F16D-7283-0CDA28C9AEB7}"/>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16C614D4-3B12-3A48-C1E0-0859325A22A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0F1FAD56-0E41-4B04-3AFB-7E0816E61F1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3F903254-A3B9-DE1A-2F4E-472FD6F1E05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B306ED6C-A968-91C4-9394-85B52362DFB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8F7E2EE5-98A1-BB81-616C-01708C56EA34}"/>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05327627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5.1 : SUIVI DE LA FAMILLE</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05657"/>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58559"/>
            <a:ext cx="4529568"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Énumérer les principes fondamentaux de la recherche des familles et expliquer les différentes méthodes de recherche des familles.</a:t>
            </a:r>
          </a:p>
        </p:txBody>
      </p:sp>
      <p:grpSp>
        <p:nvGrpSpPr>
          <p:cNvPr id="4" name="Google Shape;194;p14">
            <a:extLst>
              <a:ext uri="{FF2B5EF4-FFF2-40B4-BE49-F238E27FC236}">
                <a16:creationId xmlns:a16="http://schemas.microsoft.com/office/drawing/2014/main" id="{9FA20E15-C8D9-1B88-A259-72794512C18C}"/>
              </a:ext>
            </a:extLst>
          </p:cNvPr>
          <p:cNvGrpSpPr/>
          <p:nvPr/>
        </p:nvGrpSpPr>
        <p:grpSpPr>
          <a:xfrm>
            <a:off x="1153785" y="2009311"/>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0D980D66-FC14-A800-46CA-23AA8D8278E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933E1674-73B5-D24E-D0AB-4050B93F7DE6}"/>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7" name="TextBox 6">
            <a:extLst>
              <a:ext uri="{FF2B5EF4-FFF2-40B4-BE49-F238E27FC236}">
                <a16:creationId xmlns:a16="http://schemas.microsoft.com/office/drawing/2014/main" id="{E32E3403-6CAE-BF0F-93C2-2B3B69EB3B3D}"/>
              </a:ext>
            </a:extLst>
          </p:cNvPr>
          <p:cNvSpPr txBox="1"/>
          <p:nvPr/>
        </p:nvSpPr>
        <p:spPr>
          <a:xfrm>
            <a:off x="982985" y="2800390"/>
            <a:ext cx="5254041" cy="276999"/>
          </a:xfrm>
          <a:prstGeom prst="rect">
            <a:avLst/>
          </a:prstGeom>
          <a:noFill/>
        </p:spPr>
        <p:txBody>
          <a:bodyPr wrap="square" rtlCol="0">
            <a:spAutoFit/>
          </a:bodyPr>
          <a:lstStyle/>
          <a:p>
            <a:r>
              <a:rPr lang="en-US" sz="1200" b="1" spc="300" dirty="0"/>
              <a:t>FORMULAIRE D'HISTORIQUE DES ACTIONS DE TRAÇAGE</a:t>
            </a:r>
            <a:endParaRPr lang="en-US" sz="1200" b="1" spc="300" dirty="0">
              <a:solidFill>
                <a:schemeClr val="tx1"/>
              </a:solidFill>
            </a:endParaRPr>
          </a:p>
        </p:txBody>
      </p:sp>
      <p:graphicFrame>
        <p:nvGraphicFramePr>
          <p:cNvPr id="8" name="Table 7">
            <a:extLst>
              <a:ext uri="{FF2B5EF4-FFF2-40B4-BE49-F238E27FC236}">
                <a16:creationId xmlns:a16="http://schemas.microsoft.com/office/drawing/2014/main" id="{6191CCA1-BB57-01DE-5994-71F8C20316C8}"/>
              </a:ext>
            </a:extLst>
          </p:cNvPr>
          <p:cNvGraphicFramePr>
            <a:graphicFrameLocks noGrp="1"/>
          </p:cNvGraphicFramePr>
          <p:nvPr>
            <p:extLst>
              <p:ext uri="{D42A27DB-BD31-4B8C-83A1-F6EECF244321}">
                <p14:modId xmlns:p14="http://schemas.microsoft.com/office/powerpoint/2010/main" val="1600002326"/>
              </p:ext>
            </p:extLst>
          </p:nvPr>
        </p:nvGraphicFramePr>
        <p:xfrm>
          <a:off x="982990" y="3327059"/>
          <a:ext cx="5254036" cy="2550033"/>
        </p:xfrm>
        <a:graphic>
          <a:graphicData uri="http://schemas.openxmlformats.org/drawingml/2006/table">
            <a:tbl>
              <a:tblPr firstRow="1" firstCol="1" bandRow="1"/>
              <a:tblGrid>
                <a:gridCol w="1519519">
                  <a:extLst>
                    <a:ext uri="{9D8B030D-6E8A-4147-A177-3AD203B41FA5}">
                      <a16:colId xmlns:a16="http://schemas.microsoft.com/office/drawing/2014/main" val="2443786387"/>
                    </a:ext>
                  </a:extLst>
                </a:gridCol>
                <a:gridCol w="3734517">
                  <a:extLst>
                    <a:ext uri="{9D8B030D-6E8A-4147-A177-3AD203B41FA5}">
                      <a16:colId xmlns:a16="http://schemas.microsoft.com/office/drawing/2014/main" val="3626563249"/>
                    </a:ext>
                  </a:extLst>
                </a:gridCol>
              </a:tblGrid>
              <a:tr h="223011">
                <a:tc gridSpan="2">
                  <a:txBody>
                    <a:bodyPr/>
                    <a:lstStyle/>
                    <a:p>
                      <a:pPr algn="ctr"/>
                      <a:r>
                        <a:rPr lang="en-ZA"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4.B. APERÇU DE L'HISTORIQUE DES ACTIONS DE TRAÇAGE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a:txBody>
                    <a:bodyPr/>
                    <a:lstStyle/>
                    <a:p>
                      <a:endParaRPr lang="en-CA"/>
                    </a:p>
                  </a:txBody>
                  <a:tcPr/>
                </a:tc>
                <a:extLst>
                  <a:ext uri="{0D108BD9-81ED-4DB2-BD59-A6C34878D82A}">
                    <a16:rowId xmlns:a16="http://schemas.microsoft.com/office/drawing/2014/main" val="373970542"/>
                  </a:ext>
                </a:extLst>
              </a:tr>
              <a:tr h="142518">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Étape de la gestion des cas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Étape 4 : mise en œuvre du plan d'action (ou plus tôt - par exemple, directement après l'étape 1 : identification et enregistrement - en fonction des besoins)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2725541015"/>
                  </a:ext>
                </a:extLst>
              </a:tr>
              <a:tr h="142518">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Formulaire de base / supplémentaire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Formulaire supplémentaire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3379379668"/>
                  </a:ext>
                </a:extLst>
              </a:tr>
              <a:tr h="291657">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Quand compléter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Les saisies doivent être effectuées de manière continue pendant le processus de recherche et dès que possible après l'exécution d'une action de recherche.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1431021332"/>
                  </a:ext>
                </a:extLst>
              </a:tr>
              <a:tr h="142518">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Qui doit compléter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Affectation d'un travailleur social à l'affaire.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4285578066"/>
                  </a:ext>
                </a:extLst>
              </a:tr>
              <a:tr h="291657">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Objet du formulaire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Fournir une chronologie et un historique détaillés de toutes les mesures de recherche prises par l'agent chargé du dossier.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3892414758"/>
                  </a:ext>
                </a:extLst>
              </a:tr>
            </a:tbl>
          </a:graphicData>
        </a:graphic>
      </p:graphicFrame>
      <p:sp>
        <p:nvSpPr>
          <p:cNvPr id="9" name="Hexagon 8">
            <a:extLst>
              <a:ext uri="{FF2B5EF4-FFF2-40B4-BE49-F238E27FC236}">
                <a16:creationId xmlns:a16="http://schemas.microsoft.com/office/drawing/2014/main" id="{CF3C066D-6FF6-9A11-2CB1-3A114734735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3CBA9C2B-BAB1-738B-A6BE-213101D31F3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C6C2948A-B1DA-B7CB-7711-E8F2BFCE4BC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C25F5110-86C2-A0EC-0A4A-0DFB84C793ED}"/>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81956D81-5891-1311-0932-A1CD4E2127F0}"/>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AD58F191-6814-AB08-AF0C-473BE759B965}"/>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DC9CF837-EFE1-9C56-1CC0-40F4F042353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5F0A428F-9F47-60B6-3286-1AB348D3890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25D1C01-EB5D-285F-112B-051BDB3B981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120C30C-22F7-8F24-EC28-873F1515FBE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667D479A-40F5-870D-0F19-840766DA07C6}"/>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FFB8BCFA-4D2B-7DDC-0949-1197643B44B2}"/>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508E8C53-361E-6876-0DDC-11A6752238E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12B3D66F-1633-4458-8F23-D692D7B3839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DB06980F-6A78-11AD-E3B8-6C47A1745BD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2C7BAA1-563A-B745-5CEA-2B180E1A55D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E89FAD0A-AE12-91CE-4F89-414EC2148AB1}"/>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2DE98293-27B6-9AD7-F8CD-3DBEC006FF9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9" name="Group 28">
            <a:extLst>
              <a:ext uri="{FF2B5EF4-FFF2-40B4-BE49-F238E27FC236}">
                <a16:creationId xmlns:a16="http://schemas.microsoft.com/office/drawing/2014/main" id="{3E3C937D-8DFE-EE40-4E31-D81AB94ACCE0}"/>
              </a:ext>
            </a:extLst>
          </p:cNvPr>
          <p:cNvGrpSpPr/>
          <p:nvPr/>
        </p:nvGrpSpPr>
        <p:grpSpPr>
          <a:xfrm>
            <a:off x="4419048" y="7181314"/>
            <a:ext cx="1831281" cy="1757523"/>
            <a:chOff x="1744894" y="2192954"/>
            <a:chExt cx="2564275" cy="2460995"/>
          </a:xfrm>
        </p:grpSpPr>
        <p:grpSp>
          <p:nvGrpSpPr>
            <p:cNvPr id="30" name="Group 29">
              <a:extLst>
                <a:ext uri="{FF2B5EF4-FFF2-40B4-BE49-F238E27FC236}">
                  <a16:creationId xmlns:a16="http://schemas.microsoft.com/office/drawing/2014/main" id="{80CBA496-05BA-931C-A86B-8F1A4853D9D5}"/>
                </a:ext>
              </a:extLst>
            </p:cNvPr>
            <p:cNvGrpSpPr/>
            <p:nvPr/>
          </p:nvGrpSpPr>
          <p:grpSpPr>
            <a:xfrm>
              <a:off x="1744894" y="2192954"/>
              <a:ext cx="2564275" cy="2460995"/>
              <a:chOff x="1459832" y="2812046"/>
              <a:chExt cx="1953652" cy="1874967"/>
            </a:xfrm>
          </p:grpSpPr>
          <p:sp>
            <p:nvSpPr>
              <p:cNvPr id="42" name="Rectangle: Single Corner Snipped 41">
                <a:extLst>
                  <a:ext uri="{FF2B5EF4-FFF2-40B4-BE49-F238E27FC236}">
                    <a16:creationId xmlns:a16="http://schemas.microsoft.com/office/drawing/2014/main" id="{9FAB73A5-5BA7-75A2-C281-B310D0348018}"/>
                  </a:ext>
                </a:extLst>
              </p:cNvPr>
              <p:cNvSpPr/>
              <p:nvPr/>
            </p:nvSpPr>
            <p:spPr>
              <a:xfrm rot="20978324">
                <a:off x="1459832" y="2999874"/>
                <a:ext cx="1283368" cy="1556084"/>
              </a:xfrm>
              <a:prstGeom prst="snip1Rect">
                <a:avLst/>
              </a:prstGeom>
              <a:solidFill>
                <a:schemeClr val="accent2">
                  <a:lumMod val="20000"/>
                  <a:lumOff val="80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3" name="Rectangle: Single Corner Snipped 42">
                <a:extLst>
                  <a:ext uri="{FF2B5EF4-FFF2-40B4-BE49-F238E27FC236}">
                    <a16:creationId xmlns:a16="http://schemas.microsoft.com/office/drawing/2014/main" id="{00FD2043-1F3B-EBA1-9496-02BF8CFD5613}"/>
                  </a:ext>
                </a:extLst>
              </p:cNvPr>
              <p:cNvSpPr/>
              <p:nvPr/>
            </p:nvSpPr>
            <p:spPr>
              <a:xfrm>
                <a:off x="1871174" y="2812046"/>
                <a:ext cx="1283368" cy="1556084"/>
              </a:xfrm>
              <a:prstGeom prst="snip1Rect">
                <a:avLst/>
              </a:prstGeom>
              <a:solidFill>
                <a:schemeClr val="accent2">
                  <a:lumMod val="20000"/>
                  <a:lumOff val="80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4" name="Rectangle: Single Corner Snipped 43">
                <a:extLst>
                  <a:ext uri="{FF2B5EF4-FFF2-40B4-BE49-F238E27FC236}">
                    <a16:creationId xmlns:a16="http://schemas.microsoft.com/office/drawing/2014/main" id="{21D5D984-2DEE-5195-D2DF-12CA3C999380}"/>
                  </a:ext>
                </a:extLst>
              </p:cNvPr>
              <p:cNvSpPr/>
              <p:nvPr/>
            </p:nvSpPr>
            <p:spPr>
              <a:xfrm rot="582585">
                <a:off x="2130116" y="3130929"/>
                <a:ext cx="1283368" cy="1556084"/>
              </a:xfrm>
              <a:prstGeom prst="snip1Rect">
                <a:avLst/>
              </a:prstGeom>
              <a:solidFill>
                <a:schemeClr val="accent2">
                  <a:lumMod val="20000"/>
                  <a:lumOff val="80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31" name="Group 30">
              <a:extLst>
                <a:ext uri="{FF2B5EF4-FFF2-40B4-BE49-F238E27FC236}">
                  <a16:creationId xmlns:a16="http://schemas.microsoft.com/office/drawing/2014/main" id="{8D0E21D6-A93B-3AF4-6022-B17210F67F10}"/>
                </a:ext>
              </a:extLst>
            </p:cNvPr>
            <p:cNvGrpSpPr/>
            <p:nvPr/>
          </p:nvGrpSpPr>
          <p:grpSpPr>
            <a:xfrm rot="619501">
              <a:off x="3224746" y="3087487"/>
              <a:ext cx="506112" cy="1135915"/>
              <a:chOff x="5960196" y="3632825"/>
              <a:chExt cx="324376" cy="728028"/>
            </a:xfrm>
            <a:solidFill>
              <a:schemeClr val="bg1"/>
            </a:solidFill>
          </p:grpSpPr>
          <p:sp>
            <p:nvSpPr>
              <p:cNvPr id="32" name="Round Same Side Corner Rectangle 46">
                <a:extLst>
                  <a:ext uri="{FF2B5EF4-FFF2-40B4-BE49-F238E27FC236}">
                    <a16:creationId xmlns:a16="http://schemas.microsoft.com/office/drawing/2014/main" id="{F9AE1B1F-E0E1-0745-7217-3D54EAD8C75D}"/>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Oval 40">
                <a:extLst>
                  <a:ext uri="{FF2B5EF4-FFF2-40B4-BE49-F238E27FC236}">
                    <a16:creationId xmlns:a16="http://schemas.microsoft.com/office/drawing/2014/main" id="{D0C7FE24-D230-7822-92CC-27D11BE08C9F}"/>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28867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59916690-ED56-55C3-39EF-9177DB39C959}"/>
              </a:ext>
            </a:extLst>
          </p:cNvPr>
          <p:cNvGraphicFramePr>
            <a:graphicFrameLocks noGrp="1"/>
          </p:cNvGraphicFramePr>
          <p:nvPr>
            <p:extLst>
              <p:ext uri="{D42A27DB-BD31-4B8C-83A1-F6EECF244321}">
                <p14:modId xmlns:p14="http://schemas.microsoft.com/office/powerpoint/2010/main" val="1571851291"/>
              </p:ext>
            </p:extLst>
          </p:nvPr>
        </p:nvGraphicFramePr>
        <p:xfrm>
          <a:off x="934862" y="742137"/>
          <a:ext cx="5591065" cy="8199732"/>
        </p:xfrm>
        <a:graphic>
          <a:graphicData uri="http://schemas.openxmlformats.org/drawingml/2006/table">
            <a:tbl>
              <a:tblPr firstRow="1" firstCol="1" bandRow="1"/>
              <a:tblGrid>
                <a:gridCol w="400023">
                  <a:extLst>
                    <a:ext uri="{9D8B030D-6E8A-4147-A177-3AD203B41FA5}">
                      <a16:colId xmlns:a16="http://schemas.microsoft.com/office/drawing/2014/main" val="2692080912"/>
                    </a:ext>
                  </a:extLst>
                </a:gridCol>
                <a:gridCol w="364896">
                  <a:extLst>
                    <a:ext uri="{9D8B030D-6E8A-4147-A177-3AD203B41FA5}">
                      <a16:colId xmlns:a16="http://schemas.microsoft.com/office/drawing/2014/main" val="3732366486"/>
                    </a:ext>
                  </a:extLst>
                </a:gridCol>
                <a:gridCol w="364896">
                  <a:extLst>
                    <a:ext uri="{9D8B030D-6E8A-4147-A177-3AD203B41FA5}">
                      <a16:colId xmlns:a16="http://schemas.microsoft.com/office/drawing/2014/main" val="3608093705"/>
                    </a:ext>
                  </a:extLst>
                </a:gridCol>
                <a:gridCol w="621674">
                  <a:extLst>
                    <a:ext uri="{9D8B030D-6E8A-4147-A177-3AD203B41FA5}">
                      <a16:colId xmlns:a16="http://schemas.microsoft.com/office/drawing/2014/main" val="2443786387"/>
                    </a:ext>
                  </a:extLst>
                </a:gridCol>
                <a:gridCol w="1256864">
                  <a:extLst>
                    <a:ext uri="{9D8B030D-6E8A-4147-A177-3AD203B41FA5}">
                      <a16:colId xmlns:a16="http://schemas.microsoft.com/office/drawing/2014/main" val="3626563249"/>
                    </a:ext>
                  </a:extLst>
                </a:gridCol>
                <a:gridCol w="1283893">
                  <a:extLst>
                    <a:ext uri="{9D8B030D-6E8A-4147-A177-3AD203B41FA5}">
                      <a16:colId xmlns:a16="http://schemas.microsoft.com/office/drawing/2014/main" val="1347602434"/>
                    </a:ext>
                  </a:extLst>
                </a:gridCol>
                <a:gridCol w="1298819">
                  <a:extLst>
                    <a:ext uri="{9D8B030D-6E8A-4147-A177-3AD203B41FA5}">
                      <a16:colId xmlns:a16="http://schemas.microsoft.com/office/drawing/2014/main" val="3401638153"/>
                    </a:ext>
                  </a:extLst>
                </a:gridCol>
              </a:tblGrid>
              <a:tr h="725797">
                <a:tc rowSpan="8">
                  <a:txBody>
                    <a:bodyPr/>
                    <a:lstStyle/>
                    <a:p>
                      <a:pPr algn="l">
                        <a:lnSpc>
                          <a:spcPct val="107000"/>
                        </a:lnSpc>
                        <a:spcAft>
                          <a:spcPts val="800"/>
                        </a:spcAft>
                      </a:pPr>
                      <a:r>
                        <a:rPr lang="en-ZA" sz="1600" b="1" kern="1200" dirty="0">
                          <a:solidFill>
                            <a:schemeClr val="tx1"/>
                          </a:solidFill>
                          <a:effectLst/>
                          <a:latin typeface="+mn-lt"/>
                          <a:ea typeface="+mn-ea"/>
                          <a:cs typeface="+mn-cs"/>
                        </a:rPr>
                        <a:t>RETRACER L'HISTORIQUE DE L'ACTION</a:t>
                      </a:r>
                      <a:endParaRPr lang="en-CA" sz="1600" dirty="0">
                        <a:effectLst/>
                        <a:latin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rowSpan="8">
                  <a:txBody>
                    <a:bodyPr/>
                    <a:lstStyle/>
                    <a:p>
                      <a:pPr algn="l">
                        <a:lnSpc>
                          <a:spcPct val="107000"/>
                        </a:lnSpc>
                        <a:spcAft>
                          <a:spcPts val="800"/>
                        </a:spcAft>
                      </a:pPr>
                      <a:r>
                        <a:rPr lang="en-ZA" sz="1000" b="1" kern="1200" dirty="0">
                          <a:solidFill>
                            <a:schemeClr val="tx1"/>
                          </a:solidFill>
                          <a:effectLst/>
                          <a:latin typeface="+mn-lt"/>
                          <a:ea typeface="+mn-ea"/>
                          <a:cs typeface="+mn-cs"/>
                        </a:rPr>
                        <a:t>Numéro d'identification de l'affaire :</a:t>
                      </a:r>
                      <a:endParaRPr lang="en-CA" sz="1000" dirty="0">
                        <a:effectLst/>
                        <a:latin typeface="+mn-lt"/>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rowSpan="8">
                  <a:txBody>
                    <a:bodyPr/>
                    <a:lstStyle/>
                    <a:p>
                      <a:pPr algn="l">
                        <a:lnSpc>
                          <a:spcPct val="107000"/>
                        </a:lnSpc>
                        <a:spcAft>
                          <a:spcPts val="800"/>
                        </a:spcAft>
                      </a:pPr>
                      <a:r>
                        <a:rPr lang="en-ZA" sz="1000" b="1" kern="1200" dirty="0">
                          <a:solidFill>
                            <a:schemeClr val="tx1"/>
                          </a:solidFill>
                          <a:effectLst/>
                          <a:latin typeface="+mn-lt"/>
                          <a:ea typeface="+mn-ea"/>
                          <a:cs typeface="+mn-cs"/>
                        </a:rPr>
                        <a:t>HISTORIQUE DES ACTIONS DE TRAÇAGE ENTREPRISES </a:t>
                      </a:r>
                      <a:endParaRPr lang="en-CA" sz="1000" dirty="0">
                        <a:effectLst/>
                        <a:latin typeface="+mn-lt"/>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Date d'échéance</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US" sz="1000" i="1" noProof="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jj/mm/aa</a:t>
                      </a:r>
                      <a:endParaRPr lang="en-US" sz="1000" noProof="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725541015"/>
                  </a:ext>
                </a:extLst>
              </a:tr>
              <a:tr h="1034209">
                <a:tc vMerge="1">
                  <a:txBody>
                    <a:bodyPr/>
                    <a:lstStyle/>
                    <a:p>
                      <a:pPr algn="l">
                        <a:lnSpc>
                          <a:spcPct val="107000"/>
                        </a:lnSpc>
                        <a:spcAft>
                          <a:spcPts val="800"/>
                        </a:spcAft>
                      </a:pPr>
                      <a:endParaRPr lang="en-CA" sz="120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pPr algn="l">
                        <a:lnSpc>
                          <a:spcPct val="107000"/>
                        </a:lnSpc>
                        <a:spcAft>
                          <a:spcPts val="800"/>
                        </a:spcAft>
                      </a:pPr>
                      <a:r>
                        <a:rPr lang="en-ZA" sz="1000" b="1" kern="1200" dirty="0">
                          <a:solidFill>
                            <a:schemeClr val="tx1"/>
                          </a:solidFill>
                          <a:effectLst/>
                          <a:latin typeface="+mn-lt"/>
                          <a:ea typeface="+mn-ea"/>
                          <a:cs typeface="+mn-cs"/>
                        </a:rPr>
                        <a:t>Prochaines étapes/action</a:t>
                      </a: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379379668"/>
                  </a:ext>
                </a:extLst>
              </a:tr>
              <a:tr h="1028916">
                <a:tc vMerge="1">
                  <a:txBody>
                    <a:bodyPr/>
                    <a:lstStyle/>
                    <a:p>
                      <a:pPr algn="l">
                        <a:lnSpc>
                          <a:spcPct val="107000"/>
                        </a:lnSpc>
                        <a:spcAft>
                          <a:spcPts val="800"/>
                        </a:spcAft>
                      </a:pPr>
                      <a:endParaRPr lang="en-CA" sz="120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pPr algn="l">
                        <a:lnSpc>
                          <a:spcPct val="107000"/>
                        </a:lnSpc>
                        <a:spcAft>
                          <a:spcPts val="800"/>
                        </a:spcAft>
                      </a:pPr>
                      <a:r>
                        <a:rPr lang="en-ZA" sz="1000" b="1" kern="1200" dirty="0">
                          <a:solidFill>
                            <a:schemeClr val="tx1"/>
                          </a:solidFill>
                          <a:effectLst/>
                          <a:latin typeface="+mn-lt"/>
                          <a:ea typeface="+mn-ea"/>
                          <a:cs typeface="+mn-cs"/>
                        </a:rPr>
                        <a:t>Résultat </a:t>
                      </a: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0"/>
                        </a:spcAft>
                      </a:pPr>
                      <a:r>
                        <a:rPr lang="en-CA" sz="1000" dirty="0">
                          <a:effectLst/>
                          <a:latin typeface="+mn-lt"/>
                          <a:ea typeface="Calibri" panose="020F0502020204030204" pitchFamily="34" charset="0"/>
                          <a:cs typeface="Times New Roman" panose="02020603050405020304" pitchFamily="18" charset="0"/>
                        </a:rPr>
                        <a:t>[ ] Succès</a:t>
                      </a:r>
                    </a:p>
                    <a:p>
                      <a:pPr algn="l">
                        <a:lnSpc>
                          <a:spcPct val="107000"/>
                        </a:lnSpc>
                        <a:spcAft>
                          <a:spcPts val="0"/>
                        </a:spcAft>
                      </a:pPr>
                      <a:r>
                        <a:rPr lang="en-CA" sz="1000" dirty="0">
                          <a:effectLst/>
                          <a:latin typeface="+mn-lt"/>
                          <a:ea typeface="Calibri" panose="020F0502020204030204" pitchFamily="34" charset="0"/>
                          <a:cs typeface="Times New Roman" panose="02020603050405020304" pitchFamily="18" charset="0"/>
                        </a:rPr>
                        <a:t>[ ] Sans succès</a:t>
                      </a:r>
                    </a:p>
                    <a:p>
                      <a:pPr algn="l">
                        <a:lnSpc>
                          <a:spcPct val="107000"/>
                        </a:lnSpc>
                        <a:spcAft>
                          <a:spcPts val="0"/>
                        </a:spcAft>
                      </a:pPr>
                      <a:r>
                        <a:rPr lang="en-CA" sz="1000" dirty="0">
                          <a:effectLst/>
                          <a:latin typeface="+mn-lt"/>
                          <a:ea typeface="Calibri" panose="020F0502020204030204" pitchFamily="34" charset="0"/>
                          <a:cs typeface="Times New Roman" panose="02020603050405020304" pitchFamily="18" charset="0"/>
                        </a:rPr>
                        <a:t>[ ] En attente</a:t>
                      </a: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0"/>
                        </a:spcAft>
                      </a:pPr>
                      <a:r>
                        <a:rPr lang="en-CA" sz="1000" dirty="0">
                          <a:effectLst/>
                          <a:latin typeface="+mn-lt"/>
                          <a:ea typeface="Calibri" panose="020F0502020204030204" pitchFamily="34" charset="0"/>
                          <a:cs typeface="Times New Roman" panose="02020603050405020304" pitchFamily="18" charset="0"/>
                        </a:rPr>
                        <a:t>[ ] Succès</a:t>
                      </a:r>
                    </a:p>
                    <a:p>
                      <a:pPr algn="l">
                        <a:lnSpc>
                          <a:spcPct val="107000"/>
                        </a:lnSpc>
                        <a:spcAft>
                          <a:spcPts val="0"/>
                        </a:spcAft>
                      </a:pPr>
                      <a:r>
                        <a:rPr lang="en-CA" sz="1000" dirty="0">
                          <a:effectLst/>
                          <a:latin typeface="+mn-lt"/>
                          <a:ea typeface="Calibri" panose="020F0502020204030204" pitchFamily="34" charset="0"/>
                          <a:cs typeface="Times New Roman" panose="02020603050405020304" pitchFamily="18" charset="0"/>
                        </a:rPr>
                        <a:t>[ ] Sans succès</a:t>
                      </a:r>
                    </a:p>
                    <a:p>
                      <a:pPr algn="l">
                        <a:lnSpc>
                          <a:spcPct val="107000"/>
                        </a:lnSpc>
                        <a:spcAft>
                          <a:spcPts val="0"/>
                        </a:spcAft>
                      </a:pPr>
                      <a:r>
                        <a:rPr lang="en-CA" sz="1000" dirty="0">
                          <a:effectLst/>
                          <a:latin typeface="+mn-lt"/>
                          <a:ea typeface="Calibri" panose="020F0502020204030204" pitchFamily="34" charset="0"/>
                          <a:cs typeface="Times New Roman" panose="02020603050405020304" pitchFamily="18" charset="0"/>
                        </a:rPr>
                        <a:t>[ ] En attente</a:t>
                      </a:r>
                    </a:p>
                    <a:p>
                      <a:pPr algn="l">
                        <a:lnSpc>
                          <a:spcPct val="107000"/>
                        </a:lnSpc>
                        <a:spcAft>
                          <a:spcPts val="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0"/>
                        </a:spcAft>
                      </a:pPr>
                      <a:r>
                        <a:rPr lang="en-CA" sz="1000" dirty="0">
                          <a:effectLst/>
                          <a:latin typeface="+mn-lt"/>
                          <a:ea typeface="Calibri" panose="020F0502020204030204" pitchFamily="34" charset="0"/>
                          <a:cs typeface="Times New Roman" panose="02020603050405020304" pitchFamily="18" charset="0"/>
                        </a:rPr>
                        <a:t>[ ] Succès</a:t>
                      </a:r>
                    </a:p>
                    <a:p>
                      <a:pPr algn="l">
                        <a:lnSpc>
                          <a:spcPct val="107000"/>
                        </a:lnSpc>
                        <a:spcAft>
                          <a:spcPts val="0"/>
                        </a:spcAft>
                      </a:pPr>
                      <a:r>
                        <a:rPr lang="en-CA" sz="1000" dirty="0">
                          <a:effectLst/>
                          <a:latin typeface="+mn-lt"/>
                          <a:ea typeface="Calibri" panose="020F0502020204030204" pitchFamily="34" charset="0"/>
                          <a:cs typeface="Times New Roman" panose="02020603050405020304" pitchFamily="18" charset="0"/>
                        </a:rPr>
                        <a:t>[ ] Sans succès</a:t>
                      </a:r>
                    </a:p>
                    <a:p>
                      <a:pPr algn="l">
                        <a:lnSpc>
                          <a:spcPct val="107000"/>
                        </a:lnSpc>
                        <a:spcAft>
                          <a:spcPts val="0"/>
                        </a:spcAft>
                      </a:pPr>
                      <a:r>
                        <a:rPr lang="en-CA" sz="1000" dirty="0">
                          <a:effectLst/>
                          <a:latin typeface="+mn-lt"/>
                          <a:ea typeface="Calibri" panose="020F0502020204030204" pitchFamily="34" charset="0"/>
                          <a:cs typeface="Times New Roman" panose="02020603050405020304" pitchFamily="18" charset="0"/>
                        </a:rPr>
                        <a:t>[ ] En attente</a:t>
                      </a:r>
                    </a:p>
                    <a:p>
                      <a:pPr algn="l">
                        <a:lnSpc>
                          <a:spcPct val="107000"/>
                        </a:lnSpc>
                        <a:spcAft>
                          <a:spcPts val="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431021332"/>
                  </a:ext>
                </a:extLst>
              </a:tr>
              <a:tr h="1200193">
                <a:tc vMerge="1">
                  <a:txBody>
                    <a:bodyPr/>
                    <a:lstStyle/>
                    <a:p>
                      <a:pPr algn="l">
                        <a:lnSpc>
                          <a:spcPct val="107000"/>
                        </a:lnSpc>
                        <a:spcAft>
                          <a:spcPts val="800"/>
                        </a:spcAft>
                      </a:pPr>
                      <a:endParaRPr lang="en-CA" sz="120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pPr algn="l">
                        <a:lnSpc>
                          <a:spcPct val="107000"/>
                        </a:lnSpc>
                        <a:spcAft>
                          <a:spcPts val="800"/>
                        </a:spcAft>
                      </a:pPr>
                      <a:r>
                        <a:rPr lang="en-ZA" sz="1000" b="1" kern="1200" dirty="0">
                          <a:solidFill>
                            <a:schemeClr val="tx1"/>
                          </a:solidFill>
                          <a:effectLst/>
                          <a:latin typeface="+mn-lt"/>
                          <a:ea typeface="+mn-ea"/>
                          <a:cs typeface="+mn-cs"/>
                        </a:rPr>
                        <a:t>Détails de l'action de traçage et du résultat</a:t>
                      </a: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4285578066"/>
                  </a:ext>
                </a:extLst>
              </a:tr>
              <a:tr h="1265448">
                <a:tc vMerge="1">
                  <a:txBody>
                    <a:bodyPr/>
                    <a:lstStyle/>
                    <a:p>
                      <a:pPr algn="l">
                        <a:lnSpc>
                          <a:spcPct val="107000"/>
                        </a:lnSpc>
                        <a:spcAft>
                          <a:spcPts val="800"/>
                        </a:spcAft>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r>
                        <a:rPr lang="en-ZA" sz="1000" b="1" kern="1200" dirty="0">
                          <a:solidFill>
                            <a:schemeClr val="tx1"/>
                          </a:solidFill>
                          <a:effectLst/>
                          <a:latin typeface="+mn-lt"/>
                          <a:ea typeface="+mn-ea"/>
                          <a:cs typeface="+mn-cs"/>
                        </a:rPr>
                        <a:t>Lieu du traçage</a:t>
                      </a:r>
                      <a:endParaRPr lang="en-CA" sz="1000" kern="1200" dirty="0">
                        <a:solidFill>
                          <a:schemeClr val="tx1"/>
                        </a:solidFill>
                        <a:effectLst/>
                        <a:latin typeface="+mn-lt"/>
                        <a:ea typeface="+mn-ea"/>
                        <a:cs typeface="+mn-cs"/>
                      </a:endParaRPr>
                    </a:p>
                    <a:p>
                      <a:r>
                        <a:rPr lang="en-ZA" sz="1000" i="1" kern="1200" dirty="0">
                          <a:solidFill>
                            <a:schemeClr val="tx1"/>
                          </a:solidFill>
                          <a:effectLst/>
                          <a:latin typeface="+mn-lt"/>
                          <a:ea typeface="+mn-ea"/>
                          <a:cs typeface="+mn-cs"/>
                        </a:rPr>
                        <a:t>Pays, province, district, ville/village</a:t>
                      </a: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892414758"/>
                  </a:ext>
                </a:extLst>
              </a:tr>
              <a:tr h="930650">
                <a:tc vMerge="1">
                  <a:txBody>
                    <a:bodyPr/>
                    <a:lstStyle/>
                    <a:p>
                      <a:pPr algn="l">
                        <a:lnSpc>
                          <a:spcPct val="107000"/>
                        </a:lnSpc>
                        <a:spcAft>
                          <a:spcPts val="800"/>
                        </a:spcAft>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lnL w="12700" cap="flat" cmpd="sng" algn="ctr">
                      <a:solidFill>
                        <a:schemeClr val="tx1">
                          <a:lumMod val="65000"/>
                          <a:lumOff val="35000"/>
                        </a:schemeClr>
                      </a:solidFill>
                      <a:prstDash val="solid"/>
                      <a:round/>
                      <a:headEnd type="none" w="med" len="med"/>
                      <a:tailEnd type="none" w="med" len="med"/>
                    </a:lnL>
                    <a:lnT w="12700" cap="flat" cmpd="sng" algn="ctr">
                      <a:solidFill>
                        <a:schemeClr val="tx1">
                          <a:lumMod val="65000"/>
                          <a:lumOff val="35000"/>
                        </a:schemeClr>
                      </a:solidFill>
                      <a:prstDash val="solid"/>
                      <a:round/>
                      <a:headEnd type="none" w="med" len="med"/>
                      <a:tailEnd type="none" w="med" len="med"/>
                    </a:lnT>
                  </a:tcPr>
                </a:tc>
                <a:tc vMerge="1">
                  <a:txBody>
                    <a:bodyPr/>
                    <a:lstStyle/>
                    <a:p>
                      <a:endParaRPr lang="en-CA"/>
                    </a:p>
                  </a:txBody>
                  <a:tcPr>
                    <a:lnT w="12700" cap="flat" cmpd="sng" algn="ctr">
                      <a:solidFill>
                        <a:schemeClr val="tx1">
                          <a:lumMod val="65000"/>
                          <a:lumOff val="35000"/>
                        </a:schemeClr>
                      </a:solidFill>
                      <a:prstDash val="solid"/>
                      <a:round/>
                      <a:headEnd type="none" w="med" len="med"/>
                      <a:tailEnd type="none" w="med" len="med"/>
                    </a:lnT>
                  </a:tcPr>
                </a:tc>
                <a:tc>
                  <a:txBody>
                    <a:bodyPr/>
                    <a:lstStyle/>
                    <a:p>
                      <a:pPr algn="l">
                        <a:lnSpc>
                          <a:spcPct val="107000"/>
                        </a:lnSpc>
                        <a:spcAft>
                          <a:spcPts val="800"/>
                        </a:spcAft>
                      </a:pPr>
                      <a:r>
                        <a:rPr lang="en-ZA" sz="1000" b="1" kern="1200" dirty="0">
                          <a:solidFill>
                            <a:schemeClr val="tx1"/>
                          </a:solidFill>
                          <a:effectLst/>
                          <a:latin typeface="+mn-lt"/>
                          <a:ea typeface="+mn-ea"/>
                          <a:cs typeface="+mn-cs"/>
                        </a:rPr>
                        <a:t>Qui a été tracé</a:t>
                      </a: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009659141"/>
                  </a:ext>
                </a:extLst>
              </a:tr>
              <a:tr h="1174657">
                <a:tc vMerge="1">
                  <a:txBody>
                    <a:bodyPr/>
                    <a:lstStyle/>
                    <a:p>
                      <a:pPr algn="l">
                        <a:lnSpc>
                          <a:spcPct val="107000"/>
                        </a:lnSpc>
                        <a:spcAft>
                          <a:spcPts val="800"/>
                        </a:spcAft>
                      </a:pP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pPr algn="l">
                        <a:lnSpc>
                          <a:spcPct val="107000"/>
                        </a:lnSpc>
                        <a:spcAft>
                          <a:spcPts val="800"/>
                        </a:spcAft>
                      </a:pPr>
                      <a:r>
                        <a:rPr lang="en-ZA" sz="1000" b="1" kern="1200" dirty="0">
                          <a:solidFill>
                            <a:schemeClr val="tx1"/>
                          </a:solidFill>
                          <a:effectLst/>
                          <a:latin typeface="+mn-lt"/>
                          <a:ea typeface="+mn-ea"/>
                          <a:cs typeface="+mn-cs"/>
                        </a:rPr>
                        <a:t>Mesures prises</a:t>
                      </a: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r>
                        <a:rPr lang="en-ZA" sz="1000" kern="1200" dirty="0">
                          <a:solidFill>
                            <a:schemeClr val="tx1"/>
                          </a:solidFill>
                          <a:effectLst/>
                          <a:latin typeface="+mn-lt"/>
                          <a:ea typeface="+mn-ea"/>
                          <a:cs typeface="+mn-cs"/>
                        </a:rPr>
                        <a:t>[ ] Traçage individuel</a:t>
                      </a:r>
                      <a:endParaRPr lang="en-CA" sz="900" kern="1200" dirty="0">
                        <a:solidFill>
                          <a:schemeClr val="tx1"/>
                        </a:solidFill>
                        <a:effectLst/>
                        <a:latin typeface="+mn-lt"/>
                        <a:ea typeface="+mn-ea"/>
                        <a:cs typeface="+mn-cs"/>
                      </a:endParaRPr>
                    </a:p>
                    <a:p>
                      <a:r>
                        <a:rPr lang="en-ZA" sz="900" kern="1200" dirty="0">
                          <a:solidFill>
                            <a:schemeClr val="tx1"/>
                          </a:solidFill>
                          <a:effectLst/>
                          <a:latin typeface="+mn-lt"/>
                          <a:ea typeface="+mn-ea"/>
                          <a:cs typeface="+mn-cs"/>
                        </a:rPr>
                        <a:t>[ ] Orientation vers le CICR</a:t>
                      </a:r>
                      <a:endParaRPr lang="en-CA" sz="900" kern="1200" dirty="0">
                        <a:solidFill>
                          <a:schemeClr val="tx1"/>
                        </a:solidFill>
                        <a:effectLst/>
                        <a:latin typeface="+mn-lt"/>
                        <a:ea typeface="+mn-ea"/>
                        <a:cs typeface="+mn-cs"/>
                      </a:endParaRPr>
                    </a:p>
                    <a:p>
                      <a:r>
                        <a:rPr lang="en-ZA" sz="900" kern="1200" dirty="0">
                          <a:solidFill>
                            <a:schemeClr val="tx1"/>
                          </a:solidFill>
                          <a:effectLst/>
                          <a:latin typeface="+mn-lt"/>
                          <a:ea typeface="+mn-ea"/>
                          <a:cs typeface="+mn-cs"/>
                        </a:rPr>
                        <a:t>[ ] Traçage de photos</a:t>
                      </a:r>
                      <a:endParaRPr lang="en-CA" sz="900" kern="1200" dirty="0">
                        <a:solidFill>
                          <a:schemeClr val="tx1"/>
                        </a:solidFill>
                        <a:effectLst/>
                        <a:latin typeface="+mn-lt"/>
                        <a:ea typeface="+mn-ea"/>
                        <a:cs typeface="+mn-cs"/>
                      </a:endParaRPr>
                    </a:p>
                    <a:p>
                      <a:r>
                        <a:rPr lang="en-ZA" sz="900" kern="1200" dirty="0">
                          <a:solidFill>
                            <a:schemeClr val="tx1"/>
                          </a:solidFill>
                          <a:effectLst/>
                          <a:latin typeface="+mn-lt"/>
                          <a:ea typeface="+mn-ea"/>
                          <a:cs typeface="+mn-cs"/>
                        </a:rPr>
                        <a:t>[ ] Liste de traçage de masse</a:t>
                      </a:r>
                      <a:endParaRPr lang="en-CA" sz="900" kern="1200" dirty="0">
                        <a:solidFill>
                          <a:schemeClr val="tx1"/>
                        </a:solidFill>
                        <a:effectLst/>
                        <a:latin typeface="+mn-lt"/>
                        <a:ea typeface="+mn-ea"/>
                        <a:cs typeface="+mn-cs"/>
                      </a:endParaRPr>
                    </a:p>
                    <a:p>
                      <a:r>
                        <a:rPr lang="en-ZA" sz="900" kern="1200" dirty="0">
                          <a:solidFill>
                            <a:schemeClr val="tx1"/>
                          </a:solidFill>
                          <a:effectLst/>
                          <a:latin typeface="+mn-lt"/>
                          <a:ea typeface="+mn-ea"/>
                          <a:cs typeface="+mn-cs"/>
                        </a:rPr>
                        <a:t>[ ] Renvoi vers une ONG</a:t>
                      </a:r>
                      <a:endParaRPr lang="en-CA" sz="900" kern="1200" dirty="0">
                        <a:solidFill>
                          <a:schemeClr val="tx1"/>
                        </a:solidFill>
                        <a:effectLst/>
                        <a:latin typeface="+mn-lt"/>
                        <a:ea typeface="+mn-ea"/>
                        <a:cs typeface="+mn-cs"/>
                      </a:endParaRPr>
                    </a:p>
                    <a:p>
                      <a:r>
                        <a:rPr lang="en-ZA" sz="1000" kern="1200" dirty="0">
                          <a:solidFill>
                            <a:schemeClr val="tx1"/>
                          </a:solidFill>
                          <a:effectLst/>
                          <a:latin typeface="+mn-lt"/>
                          <a:ea typeface="+mn-ea"/>
                          <a:cs typeface="+mn-cs"/>
                        </a:rPr>
                        <a:t>[ ] </a:t>
                      </a:r>
                      <a:r>
                        <a:rPr lang="en-ZA" sz="1000" kern="1200" dirty="0" err="1">
                          <a:solidFill>
                            <a:schemeClr val="tx1"/>
                          </a:solidFill>
                          <a:effectLst/>
                          <a:latin typeface="+mn-lt"/>
                          <a:ea typeface="+mn-ea"/>
                          <a:cs typeface="+mn-cs"/>
                        </a:rPr>
                        <a:t>Autre</a:t>
                      </a:r>
                      <a:endParaRPr lang="en-ZA" sz="1000" kern="1200" dirty="0">
                        <a:solidFill>
                          <a:schemeClr val="tx1"/>
                        </a:solidFill>
                        <a:effectLst/>
                        <a:latin typeface="+mn-lt"/>
                        <a:ea typeface="+mn-ea"/>
                        <a:cs typeface="+mn-cs"/>
                      </a:endParaRPr>
                    </a:p>
                    <a:p>
                      <a:endParaRPr lang="en-ZA" sz="1000" kern="1200" dirty="0">
                        <a:solidFill>
                          <a:schemeClr val="tx1"/>
                        </a:solidFill>
                        <a:effectLst/>
                        <a:latin typeface="+mn-lt"/>
                        <a:ea typeface="+mn-ea"/>
                        <a:cs typeface="+mn-cs"/>
                      </a:endParaRPr>
                    </a:p>
                    <a:p>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n-ZA" sz="800" kern="1200" dirty="0">
                          <a:solidFill>
                            <a:schemeClr val="tx1"/>
                          </a:solidFill>
                          <a:effectLst/>
                          <a:latin typeface="+mn-lt"/>
                          <a:ea typeface="+mn-ea"/>
                          <a:cs typeface="+mn-cs"/>
                        </a:rPr>
                        <a:t>[ ] Traçage individuel</a:t>
                      </a:r>
                      <a:endParaRPr lang="en-CA" sz="800" kern="1200" dirty="0">
                        <a:solidFill>
                          <a:schemeClr val="tx1"/>
                        </a:solidFill>
                        <a:effectLst/>
                        <a:latin typeface="+mn-lt"/>
                        <a:ea typeface="+mn-ea"/>
                        <a:cs typeface="+mn-cs"/>
                      </a:endParaRPr>
                    </a:p>
                    <a:p>
                      <a:r>
                        <a:rPr lang="en-ZA" sz="800" kern="1200" dirty="0">
                          <a:solidFill>
                            <a:schemeClr val="tx1"/>
                          </a:solidFill>
                          <a:effectLst/>
                          <a:latin typeface="+mn-lt"/>
                          <a:ea typeface="+mn-ea"/>
                          <a:cs typeface="+mn-cs"/>
                        </a:rPr>
                        <a:t>[ ] Orientation vers le CICR</a:t>
                      </a:r>
                      <a:endParaRPr lang="en-CA" sz="800" kern="1200" dirty="0">
                        <a:solidFill>
                          <a:schemeClr val="tx1"/>
                        </a:solidFill>
                        <a:effectLst/>
                        <a:latin typeface="+mn-lt"/>
                        <a:ea typeface="+mn-ea"/>
                        <a:cs typeface="+mn-cs"/>
                      </a:endParaRPr>
                    </a:p>
                    <a:p>
                      <a:r>
                        <a:rPr lang="en-ZA" sz="800" kern="1200" dirty="0">
                          <a:solidFill>
                            <a:schemeClr val="tx1"/>
                          </a:solidFill>
                          <a:effectLst/>
                          <a:latin typeface="+mn-lt"/>
                          <a:ea typeface="+mn-ea"/>
                          <a:cs typeface="+mn-cs"/>
                        </a:rPr>
                        <a:t>[ ] Traçage de photos</a:t>
                      </a:r>
                      <a:endParaRPr lang="en-CA" sz="800" kern="1200" dirty="0">
                        <a:solidFill>
                          <a:schemeClr val="tx1"/>
                        </a:solidFill>
                        <a:effectLst/>
                        <a:latin typeface="+mn-lt"/>
                        <a:ea typeface="+mn-ea"/>
                        <a:cs typeface="+mn-cs"/>
                      </a:endParaRPr>
                    </a:p>
                    <a:p>
                      <a:r>
                        <a:rPr lang="en-ZA" sz="800" kern="1200" dirty="0">
                          <a:solidFill>
                            <a:schemeClr val="tx1"/>
                          </a:solidFill>
                          <a:effectLst/>
                          <a:latin typeface="+mn-lt"/>
                          <a:ea typeface="+mn-ea"/>
                          <a:cs typeface="+mn-cs"/>
                        </a:rPr>
                        <a:t>[ ] Liste de traçage de masse</a:t>
                      </a:r>
                      <a:endParaRPr lang="en-CA" sz="800" kern="1200" dirty="0">
                        <a:solidFill>
                          <a:schemeClr val="tx1"/>
                        </a:solidFill>
                        <a:effectLst/>
                        <a:latin typeface="+mn-lt"/>
                        <a:ea typeface="+mn-ea"/>
                        <a:cs typeface="+mn-cs"/>
                      </a:endParaRPr>
                    </a:p>
                    <a:p>
                      <a:r>
                        <a:rPr lang="en-ZA" sz="800" kern="1200" dirty="0">
                          <a:solidFill>
                            <a:schemeClr val="tx1"/>
                          </a:solidFill>
                          <a:effectLst/>
                          <a:latin typeface="+mn-lt"/>
                          <a:ea typeface="+mn-ea"/>
                          <a:cs typeface="+mn-cs"/>
                        </a:rPr>
                        <a:t>[ ] Renvoi vers une ONG</a:t>
                      </a:r>
                      <a:endParaRPr lang="en-CA" sz="800" kern="1200" dirty="0">
                        <a:solidFill>
                          <a:schemeClr val="tx1"/>
                        </a:solidFill>
                        <a:effectLst/>
                        <a:latin typeface="+mn-lt"/>
                        <a:ea typeface="+mn-ea"/>
                        <a:cs typeface="+mn-cs"/>
                      </a:endParaRPr>
                    </a:p>
                    <a:p>
                      <a:r>
                        <a:rPr lang="en-ZA" sz="800" kern="1200" dirty="0">
                          <a:solidFill>
                            <a:schemeClr val="tx1"/>
                          </a:solidFill>
                          <a:effectLst/>
                          <a:latin typeface="+mn-lt"/>
                          <a:ea typeface="+mn-ea"/>
                          <a:cs typeface="+mn-cs"/>
                        </a:rPr>
                        <a:t>[ ] Autre</a:t>
                      </a:r>
                      <a:endParaRPr lang="en-CA" sz="800" dirty="0">
                        <a:effectLst/>
                        <a:latin typeface="+mn-lt"/>
                        <a:ea typeface="Calibri" panose="020F0502020204030204" pitchFamily="34" charset="0"/>
                        <a:cs typeface="Times New Roman" panose="02020603050405020304" pitchFamily="18" charset="0"/>
                      </a:endParaRPr>
                    </a:p>
                    <a:p>
                      <a:pPr algn="l">
                        <a:lnSpc>
                          <a:spcPct val="107000"/>
                        </a:lnSpc>
                        <a:spcAft>
                          <a:spcPts val="800"/>
                        </a:spcAft>
                      </a:pPr>
                      <a:endParaRPr lang="en-CA" sz="8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r>
                        <a:rPr lang="en-ZA" sz="1000" kern="1200" dirty="0">
                          <a:solidFill>
                            <a:schemeClr val="tx1"/>
                          </a:solidFill>
                          <a:effectLst/>
                          <a:latin typeface="+mn-lt"/>
                          <a:ea typeface="+mn-ea"/>
                          <a:cs typeface="+mn-cs"/>
                        </a:rPr>
                        <a:t>[ ] Traçage </a:t>
                      </a:r>
                      <a:r>
                        <a:rPr lang="en-ZA" sz="900" kern="1200" dirty="0">
                          <a:solidFill>
                            <a:schemeClr val="tx1"/>
                          </a:solidFill>
                          <a:effectLst/>
                          <a:latin typeface="+mn-lt"/>
                          <a:ea typeface="+mn-ea"/>
                          <a:cs typeface="+mn-cs"/>
                        </a:rPr>
                        <a:t>individuel</a:t>
                      </a:r>
                      <a:endParaRPr lang="en-CA" sz="900" kern="1200" dirty="0">
                        <a:solidFill>
                          <a:schemeClr val="tx1"/>
                        </a:solidFill>
                        <a:effectLst/>
                        <a:latin typeface="+mn-lt"/>
                        <a:ea typeface="+mn-ea"/>
                        <a:cs typeface="+mn-cs"/>
                      </a:endParaRPr>
                    </a:p>
                    <a:p>
                      <a:r>
                        <a:rPr lang="en-ZA" sz="900" kern="1200" dirty="0">
                          <a:solidFill>
                            <a:schemeClr val="tx1"/>
                          </a:solidFill>
                          <a:effectLst/>
                          <a:latin typeface="+mn-lt"/>
                          <a:ea typeface="+mn-ea"/>
                          <a:cs typeface="+mn-cs"/>
                        </a:rPr>
                        <a:t>[ ] Orientation vers le CICR</a:t>
                      </a:r>
                      <a:endParaRPr lang="en-CA" sz="900" kern="1200" dirty="0">
                        <a:solidFill>
                          <a:schemeClr val="tx1"/>
                        </a:solidFill>
                        <a:effectLst/>
                        <a:latin typeface="+mn-lt"/>
                        <a:ea typeface="+mn-ea"/>
                        <a:cs typeface="+mn-cs"/>
                      </a:endParaRPr>
                    </a:p>
                    <a:p>
                      <a:r>
                        <a:rPr lang="en-ZA" sz="900" kern="1200" dirty="0">
                          <a:solidFill>
                            <a:schemeClr val="tx1"/>
                          </a:solidFill>
                          <a:effectLst/>
                          <a:latin typeface="+mn-lt"/>
                          <a:ea typeface="+mn-ea"/>
                          <a:cs typeface="+mn-cs"/>
                        </a:rPr>
                        <a:t>[ ] Traçage de photos</a:t>
                      </a:r>
                      <a:endParaRPr lang="en-CA" sz="900" kern="1200" dirty="0">
                        <a:solidFill>
                          <a:schemeClr val="tx1"/>
                        </a:solidFill>
                        <a:effectLst/>
                        <a:latin typeface="+mn-lt"/>
                        <a:ea typeface="+mn-ea"/>
                        <a:cs typeface="+mn-cs"/>
                      </a:endParaRPr>
                    </a:p>
                    <a:p>
                      <a:r>
                        <a:rPr lang="en-ZA" sz="900" kern="1200" dirty="0">
                          <a:solidFill>
                            <a:schemeClr val="tx1"/>
                          </a:solidFill>
                          <a:effectLst/>
                          <a:latin typeface="+mn-lt"/>
                          <a:ea typeface="+mn-ea"/>
                          <a:cs typeface="+mn-cs"/>
                        </a:rPr>
                        <a:t>[ ] Liste de traçage de masse</a:t>
                      </a:r>
                      <a:endParaRPr lang="en-CA" sz="900" kern="1200" dirty="0">
                        <a:solidFill>
                          <a:schemeClr val="tx1"/>
                        </a:solidFill>
                        <a:effectLst/>
                        <a:latin typeface="+mn-lt"/>
                        <a:ea typeface="+mn-ea"/>
                        <a:cs typeface="+mn-cs"/>
                      </a:endParaRPr>
                    </a:p>
                    <a:p>
                      <a:r>
                        <a:rPr lang="en-ZA" sz="900" kern="1200" dirty="0">
                          <a:solidFill>
                            <a:schemeClr val="tx1"/>
                          </a:solidFill>
                          <a:effectLst/>
                          <a:latin typeface="+mn-lt"/>
                          <a:ea typeface="+mn-ea"/>
                          <a:cs typeface="+mn-cs"/>
                        </a:rPr>
                        <a:t>[ ] Renvoi vers une ONG</a:t>
                      </a:r>
                      <a:endParaRPr lang="en-CA" sz="900" kern="1200" dirty="0">
                        <a:solidFill>
                          <a:schemeClr val="tx1"/>
                        </a:solidFill>
                        <a:effectLst/>
                        <a:latin typeface="+mn-lt"/>
                        <a:ea typeface="+mn-ea"/>
                        <a:cs typeface="+mn-cs"/>
                      </a:endParaRPr>
                    </a:p>
                    <a:p>
                      <a:r>
                        <a:rPr lang="en-ZA" sz="900" kern="1200" dirty="0">
                          <a:solidFill>
                            <a:schemeClr val="tx1"/>
                          </a:solidFill>
                          <a:effectLst/>
                          <a:latin typeface="+mn-lt"/>
                          <a:ea typeface="+mn-ea"/>
                          <a:cs typeface="+mn-cs"/>
                        </a:rPr>
                        <a:t>[ ] Autre</a:t>
                      </a:r>
                      <a:endParaRPr lang="en-CA" sz="900" dirty="0">
                        <a:effectLst/>
                        <a:latin typeface="+mn-lt"/>
                        <a:ea typeface="Calibri" panose="020F0502020204030204" pitchFamily="34" charset="0"/>
                        <a:cs typeface="Times New Roman" panose="02020603050405020304" pitchFamily="18" charset="0"/>
                      </a:endParaRPr>
                    </a:p>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053638222"/>
                  </a:ext>
                </a:extLst>
              </a:tr>
              <a:tr h="839862">
                <a:tc vMerge="1">
                  <a:txBody>
                    <a:bodyPr/>
                    <a:lstStyle/>
                    <a:p>
                      <a:pPr algn="l">
                        <a:lnSpc>
                          <a:spcPct val="107000"/>
                        </a:lnSpc>
                        <a:spcAft>
                          <a:spcPts val="800"/>
                        </a:spcAft>
                      </a:pPr>
                      <a:r>
                        <a:rPr lang="en-ZA" sz="1350" b="1" kern="1200" dirty="0">
                          <a:solidFill>
                            <a:schemeClr val="tx1"/>
                          </a:solidFill>
                          <a:effectLst/>
                          <a:latin typeface="+mn-lt"/>
                          <a:ea typeface="+mn-ea"/>
                          <a:cs typeface="+mn-cs"/>
                        </a:rPr>
                        <a:t>RETRACER L'HISTORIQUE DE L'ACTION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vert="vert27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rgbClr val="D9D9D9"/>
                    </a:solidFill>
                  </a:tcPr>
                </a:tc>
                <a:tc vMerge="1">
                  <a:txBody>
                    <a:bodyPr/>
                    <a:lstStyle/>
                    <a:p>
                      <a:endParaRPr lang="en-CA"/>
                    </a:p>
                  </a:txBody>
                  <a:tcPr/>
                </a:tc>
                <a:tc vMerge="1">
                  <a:txBody>
                    <a:bodyPr/>
                    <a:lstStyle/>
                    <a:p>
                      <a:endParaRPr lang="en-CA"/>
                    </a:p>
                  </a:txBody>
                  <a:tcPr/>
                </a:tc>
                <a:tc>
                  <a:txBody>
                    <a:bodyPr/>
                    <a:lstStyle/>
                    <a:p>
                      <a:r>
                        <a:rPr lang="en-ZA" sz="1000" b="1" kern="1200" dirty="0">
                          <a:solidFill>
                            <a:schemeClr val="tx1"/>
                          </a:solidFill>
                          <a:effectLst/>
                          <a:latin typeface="+mn-lt"/>
                          <a:ea typeface="+mn-ea"/>
                          <a:cs typeface="+mn-cs"/>
                        </a:rPr>
                        <a:t>Date de l'action</a:t>
                      </a:r>
                      <a:endParaRPr lang="en-CA" sz="1000" kern="1200" dirty="0">
                        <a:solidFill>
                          <a:schemeClr val="tx1"/>
                        </a:solidFill>
                        <a:effectLst/>
                        <a:latin typeface="+mn-lt"/>
                        <a:ea typeface="+mn-ea"/>
                        <a:cs typeface="+mn-cs"/>
                      </a:endParaRPr>
                    </a:p>
                    <a:p>
                      <a:r>
                        <a:rPr lang="en-ZA" sz="1000" i="1" kern="1200" dirty="0">
                          <a:solidFill>
                            <a:schemeClr val="tx1"/>
                          </a:solidFill>
                          <a:effectLst/>
                          <a:latin typeface="+mn-lt"/>
                          <a:ea typeface="+mn-ea"/>
                          <a:cs typeface="+mn-cs"/>
                        </a:rPr>
                        <a:t>jj/mm/aa</a:t>
                      </a: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lnSpc>
                          <a:spcPct val="107000"/>
                        </a:lnSpc>
                        <a:spcAft>
                          <a:spcPts val="800"/>
                        </a:spcAft>
                      </a:pPr>
                      <a:endParaRPr lang="en-CA" sz="1000" dirty="0">
                        <a:effectLst/>
                        <a:latin typeface="+mn-lt"/>
                        <a:ea typeface="Calibri" panose="020F0502020204030204" pitchFamily="34" charset="0"/>
                        <a:cs typeface="Times New Roman" panose="02020603050405020304" pitchFamily="18" charset="0"/>
                      </a:endParaRPr>
                    </a:p>
                  </a:txBody>
                  <a:tcPr marL="45720" marR="45720" vert="vert27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48920408"/>
                  </a:ext>
                </a:extLst>
              </a:tr>
            </a:tbl>
          </a:graphicData>
        </a:graphic>
      </p:graphicFrame>
      <p:sp>
        <p:nvSpPr>
          <p:cNvPr id="10" name="Hexagon 9">
            <a:extLst>
              <a:ext uri="{FF2B5EF4-FFF2-40B4-BE49-F238E27FC236}">
                <a16:creationId xmlns:a16="http://schemas.microsoft.com/office/drawing/2014/main" id="{B79AC743-FAD4-F487-C480-230FE3489039}"/>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BC0F8501-4BDA-0B5E-4513-51A83BFD5FD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C688294E-7ACF-9D93-006E-2070A0B6DB6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435A9F09-765B-FE8E-5198-BBFB06122034}"/>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E5255FA7-C002-2384-7C7C-4480B6162AE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0DB4E339-A8C0-6229-179A-D620E387D6AF}"/>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AFA430C-54E7-D68F-A9AF-6E634C2A588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678DE6FE-1A51-79AE-B55A-696676DB47C8}"/>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D710E8A-0E5A-BEFE-A407-07F2211B317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2AC41C91-B924-4E03-8B8E-C5A59B85C67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F85794D5-8042-9471-1515-C0B279A84F94}"/>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8A37AA1-D416-DE86-E882-BA1AD63B18F9}"/>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5E55B1B-99F1-FE58-F850-C78F77FC1657}"/>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994EEE71-F708-5EBB-DB62-E6633B022A7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F53D95A6-4651-72D1-36DC-A97D31B9B62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5F109DB2-9E0A-A13E-A31F-DE27189A76C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95A3A13E-35A4-9F1B-F834-3B636620D72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B88D1F2F-2510-30D5-347B-841198DBA84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863459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F62BE4E-866D-7BC2-CA21-DED1FC76EE11}"/>
              </a:ext>
            </a:extLst>
          </p:cNvPr>
          <p:cNvSpPr txBox="1"/>
          <p:nvPr/>
        </p:nvSpPr>
        <p:spPr>
          <a:xfrm>
            <a:off x="982985" y="713169"/>
            <a:ext cx="5254041" cy="276999"/>
          </a:xfrm>
          <a:prstGeom prst="rect">
            <a:avLst/>
          </a:prstGeom>
          <a:noFill/>
        </p:spPr>
        <p:txBody>
          <a:bodyPr wrap="square" rtlCol="0">
            <a:spAutoFit/>
          </a:bodyPr>
          <a:lstStyle/>
          <a:p>
            <a:r>
              <a:rPr lang="en-US" sz="1200" b="1" spc="300" dirty="0"/>
              <a:t>RECHERCHE DES FAMILLES - EXEMPLES DE MÉTHODES DE RECHERCHE</a:t>
            </a:r>
          </a:p>
        </p:txBody>
      </p:sp>
      <p:graphicFrame>
        <p:nvGraphicFramePr>
          <p:cNvPr id="5" name="Google Shape;245;p10">
            <a:extLst>
              <a:ext uri="{FF2B5EF4-FFF2-40B4-BE49-F238E27FC236}">
                <a16:creationId xmlns:a16="http://schemas.microsoft.com/office/drawing/2014/main" id="{BE05FB56-E332-5A90-A099-7B72EC7338AB}"/>
              </a:ext>
            </a:extLst>
          </p:cNvPr>
          <p:cNvGraphicFramePr/>
          <p:nvPr>
            <p:extLst>
              <p:ext uri="{D42A27DB-BD31-4B8C-83A1-F6EECF244321}">
                <p14:modId xmlns:p14="http://schemas.microsoft.com/office/powerpoint/2010/main" val="3942757514"/>
              </p:ext>
            </p:extLst>
          </p:nvPr>
        </p:nvGraphicFramePr>
        <p:xfrm>
          <a:off x="996287" y="1454959"/>
          <a:ext cx="5254042" cy="5303550"/>
        </p:xfrm>
        <a:graphic>
          <a:graphicData uri="http://schemas.openxmlformats.org/drawingml/2006/table">
            <a:tbl>
              <a:tblPr firstRow="1" bandRow="1">
                <a:noFill/>
              </a:tblPr>
              <a:tblGrid>
                <a:gridCol w="1035713">
                  <a:extLst>
                    <a:ext uri="{9D8B030D-6E8A-4147-A177-3AD203B41FA5}">
                      <a16:colId xmlns:a16="http://schemas.microsoft.com/office/drawing/2014/main" val="20000"/>
                    </a:ext>
                  </a:extLst>
                </a:gridCol>
                <a:gridCol w="4218329">
                  <a:extLst>
                    <a:ext uri="{9D8B030D-6E8A-4147-A177-3AD203B41FA5}">
                      <a16:colId xmlns:a16="http://schemas.microsoft.com/office/drawing/2014/main" val="20001"/>
                    </a:ext>
                  </a:extLst>
                </a:gridCol>
              </a:tblGrid>
              <a:tr h="269171">
                <a:tc>
                  <a:txBody>
                    <a:bodyPr/>
                    <a:lstStyle/>
                    <a:p>
                      <a:pPr marL="0" marR="0" lvl="0" indent="0" algn="l" rtl="0">
                        <a:lnSpc>
                          <a:spcPct val="100000"/>
                        </a:lnSpc>
                        <a:spcBef>
                          <a:spcPts val="0"/>
                        </a:spcBef>
                        <a:spcAft>
                          <a:spcPts val="0"/>
                        </a:spcAft>
                        <a:buNone/>
                      </a:pPr>
                      <a:r>
                        <a:rPr lang="en-US" sz="1100" b="0" dirty="0">
                          <a:solidFill>
                            <a:schemeClr val="tx1"/>
                          </a:solidFill>
                          <a:latin typeface="+mn-lt"/>
                          <a:ea typeface="Arial"/>
                          <a:cs typeface="Arial"/>
                          <a:sym typeface="Arial"/>
                        </a:rPr>
                        <a:t>Recherche au cas par cas </a:t>
                      </a:r>
                      <a:endParaRPr sz="1100" b="0" dirty="0">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rtl="0">
                        <a:lnSpc>
                          <a:spcPct val="100000"/>
                        </a:lnSpc>
                        <a:spcBef>
                          <a:spcPts val="0"/>
                        </a:spcBef>
                        <a:spcAft>
                          <a:spcPts val="0"/>
                        </a:spcAft>
                        <a:buNone/>
                      </a:pPr>
                      <a:r>
                        <a:rPr lang="en-US" sz="1100" b="0" u="none" dirty="0">
                          <a:solidFill>
                            <a:schemeClr val="tx1"/>
                          </a:solidFill>
                          <a:latin typeface="+mn-lt"/>
                          <a:ea typeface="Arial"/>
                          <a:cs typeface="Arial"/>
                          <a:sym typeface="Arial"/>
                        </a:rPr>
                        <a:t>La recherche au cas par cas est un suivi des demandes de recherche individuelles, qui peut avoir lieu dans le cadre de programmes de recherche de n'importe quelle envergure ou taille, mais qui nécessite des ressources importantes. Il comprend l'orientation des cas vers le CICR ou d'autres agences.</a:t>
                      </a: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93252">
                <a:tc>
                  <a:txBody>
                    <a:bodyPr/>
                    <a:lstStyle/>
                    <a:p>
                      <a:pPr marL="0" marR="0" lvl="0" indent="0" algn="l" rtl="0">
                        <a:lnSpc>
                          <a:spcPct val="100000"/>
                        </a:lnSpc>
                        <a:spcBef>
                          <a:spcPts val="0"/>
                        </a:spcBef>
                        <a:spcAft>
                          <a:spcPts val="0"/>
                        </a:spcAft>
                        <a:buNone/>
                      </a:pP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Calibri" panose="020F0502020204030204" pitchFamily="34" charset="0"/>
                        </a:rPr>
                        <a:t>Traçage de la masse </a:t>
                      </a:r>
                      <a:endParaRPr sz="1100" b="0" i="0" u="none" dirty="0">
                        <a:solidFill>
                          <a:schemeClr val="tx1"/>
                        </a:solidFill>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R="0" lvl="0" algn="just" defTabSz="685800" rtl="0" eaLnBrk="1" fontAlgn="auto" latinLnBrk="0" hangingPunct="1">
                        <a:lnSpc>
                          <a:spcPct val="100000"/>
                        </a:lnSpc>
                        <a:spcBef>
                          <a:spcPts val="0"/>
                        </a:spcBef>
                        <a:spcAft>
                          <a:spcPts val="0"/>
                        </a:spcAft>
                        <a:buClrTx/>
                        <a:buSzTx/>
                        <a:tabLst/>
                        <a:defRPr/>
                      </a:pP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Calibri" panose="020F0502020204030204" pitchFamily="34" charset="0"/>
                        </a:rPr>
                        <a:t>Le traçage de masse est nécessaire lorsqu'il y a un grand </a:t>
                      </a:r>
                      <a:r>
                        <a:rPr kumimoji="0" lang="en-US" sz="1100" b="0" i="0" u="none" strike="noStrike" kern="1200" cap="none" spc="0" normalizeH="0" baseline="0" dirty="0" err="1">
                          <a:ln>
                            <a:noFill/>
                          </a:ln>
                          <a:solidFill>
                            <a:schemeClr val="tx1"/>
                          </a:solidFill>
                          <a:effectLst/>
                          <a:uLnTx/>
                          <a:uFillTx/>
                          <a:latin typeface="+mn-lt"/>
                          <a:ea typeface="Calibri" panose="020F0502020204030204" pitchFamily="34" charset="0"/>
                          <a:cs typeface="Calibri" panose="020F0502020204030204" pitchFamily="34" charset="0"/>
                        </a:rPr>
                        <a:t>nombre</a:t>
                      </a: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Calibri" panose="020F0502020204030204" pitchFamily="34" charset="0"/>
                        </a:rPr>
                        <a:t> </a:t>
                      </a:r>
                      <a:r>
                        <a:rPr kumimoji="0" lang="en-US" sz="1100" b="0" i="0" u="none" strike="noStrike" kern="1200" cap="none" spc="0" normalizeH="0" baseline="0" dirty="0" err="1">
                          <a:ln>
                            <a:noFill/>
                          </a:ln>
                          <a:solidFill>
                            <a:schemeClr val="tx1"/>
                          </a:solidFill>
                          <a:effectLst/>
                          <a:uLnTx/>
                          <a:uFillTx/>
                          <a:latin typeface="+mn-lt"/>
                          <a:ea typeface="Calibri" panose="020F0502020204030204" pitchFamily="34" charset="0"/>
                          <a:cs typeface="Calibri" panose="020F0502020204030204" pitchFamily="34" charset="0"/>
                        </a:rPr>
                        <a:t>d'ENAS</a:t>
                      </a: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Calibri" panose="020F0502020204030204" pitchFamily="34" charset="0"/>
                        </a:rPr>
                        <a:t> à tracer et peut être appliqué lorsqu'il est approprié et sûr ; les méthodes comprennent : </a:t>
                      </a:r>
                      <a:endParaRPr kumimoji="0" lang="en-US" sz="1100" b="0" i="0" u="none" strike="noStrike" kern="1200" cap="none" spc="0" normalizeH="0" baseline="0" dirty="0">
                        <a:ln>
                          <a:noFill/>
                        </a:ln>
                        <a:solidFill>
                          <a:schemeClr val="tx1"/>
                        </a:solidFill>
                        <a:effectLst/>
                        <a:uLnTx/>
                        <a:uFillTx/>
                        <a:latin typeface="+mn-lt"/>
                        <a:ea typeface="Times New Roman" panose="02020603050405020304" pitchFamily="18" charset="0"/>
                        <a:cs typeface="Wingdings" panose="05000000000000000000" pitchFamily="2" charset="2"/>
                      </a:endParaRPr>
                    </a:p>
                    <a:p>
                      <a:pPr marL="285750" marR="0" lvl="0" indent="-285750" algn="just"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15" normalizeH="0" baseline="0" dirty="0">
                          <a:ln>
                            <a:noFill/>
                          </a:ln>
                          <a:solidFill>
                            <a:schemeClr val="tx1"/>
                          </a:solidFill>
                          <a:effectLst/>
                          <a:uLnTx/>
                          <a:uFillTx/>
                          <a:latin typeface="+mn-lt"/>
                          <a:ea typeface="Calibri" panose="020F0502020204030204" pitchFamily="34" charset="0"/>
                          <a:cs typeface="Arial" panose="020B0604020202020204" pitchFamily="34" charset="0"/>
                        </a:rPr>
                        <a:t>afficher des listes ou des photographies dans des lieux où se trouvent des enfants non accompagnés (sans information sur l'endroit où se trouve l'enfant), par exemple dans des camps de réfugiés ou de personnes déplacées, des bâtiments publics ou des zones communes ;</a:t>
                      </a:r>
                    </a:p>
                    <a:p>
                      <a:pPr marL="285750" marR="0" lvl="0" indent="-285750" algn="just"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Arial" panose="020B0604020202020204" pitchFamily="34" charset="0"/>
                        </a:rPr>
                        <a:t>visiter des lieux où les gens se rassemblent, comme les marchés ou les écoles</a:t>
                      </a:r>
                      <a:endParaRPr kumimoji="0" lang="en-US" sz="1100" b="0" i="0" u="none" strike="noStrike" kern="1200" cap="none" spc="0" normalizeH="0" baseline="0" dirty="0">
                        <a:ln>
                          <a:noFill/>
                        </a:ln>
                        <a:solidFill>
                          <a:schemeClr val="tx1"/>
                        </a:solidFill>
                        <a:effectLst/>
                        <a:uLnTx/>
                        <a:uFillTx/>
                        <a:latin typeface="+mn-lt"/>
                        <a:ea typeface="Times New Roman" panose="02020603050405020304" pitchFamily="18" charset="0"/>
                        <a:cs typeface="Wingdings" panose="05000000000000000000" pitchFamily="2" charset="2"/>
                      </a:endParaRPr>
                    </a:p>
                    <a:p>
                      <a:pPr marL="285750" marR="0" lvl="0" indent="-285750" algn="just"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Arial" panose="020B0604020202020204" pitchFamily="34" charset="0"/>
                        </a:rPr>
                        <a:t>l'utilisation de mégaphones, par exemple dans les camps, ou l'organisation de réunions publiques avec les dirigeants locaux et les communautés pour sensibiliser aux interventions de recherche, lire les noms des enfants séparés ou disparus et afficher des photos ;</a:t>
                      </a:r>
                      <a:endParaRPr kumimoji="0" lang="en-US" sz="1100" b="0" i="0" u="none" strike="noStrike" kern="1200" cap="none" spc="0" normalizeH="0" baseline="0" dirty="0">
                        <a:ln>
                          <a:noFill/>
                        </a:ln>
                        <a:solidFill>
                          <a:schemeClr val="tx1"/>
                        </a:solidFill>
                        <a:effectLst/>
                        <a:uLnTx/>
                        <a:uFillTx/>
                        <a:latin typeface="+mn-lt"/>
                        <a:ea typeface="Times New Roman" panose="02020603050405020304" pitchFamily="18" charset="0"/>
                        <a:cs typeface="Wingdings" panose="05000000000000000000" pitchFamily="2" charset="2"/>
                      </a:endParaRPr>
                    </a:p>
                    <a:p>
                      <a:pPr marL="285750" marR="0" lvl="0" indent="-285750" algn="just"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Arial" panose="020B0604020202020204" pitchFamily="34" charset="0"/>
                        </a:rPr>
                        <a:t>Remettre aux dirigeants locaux des </a:t>
                      </a:r>
                      <a:r>
                        <a:rPr kumimoji="0" lang="en-US" sz="1100" b="0" i="0" u="none" strike="noStrike" kern="1200" cap="none" spc="0" normalizeH="0" baseline="0" dirty="0" err="1">
                          <a:ln>
                            <a:noFill/>
                          </a:ln>
                          <a:solidFill>
                            <a:schemeClr val="tx1"/>
                          </a:solidFill>
                          <a:effectLst/>
                          <a:uLnTx/>
                          <a:uFillTx/>
                          <a:latin typeface="+mn-lt"/>
                          <a:ea typeface="Calibri" panose="020F0502020204030204" pitchFamily="34" charset="0"/>
                          <a:cs typeface="Arial" panose="020B0604020202020204" pitchFamily="34" charset="0"/>
                        </a:rPr>
                        <a:t>listes</a:t>
                      </a: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Arial" panose="020B0604020202020204" pitchFamily="34" charset="0"/>
                        </a:rPr>
                        <a:t> </a:t>
                      </a:r>
                      <a:r>
                        <a:rPr kumimoji="0" lang="en-US" sz="1100" b="0" i="0" u="none" strike="noStrike" kern="1200" cap="none" spc="0" normalizeH="0" baseline="0" dirty="0" err="1">
                          <a:ln>
                            <a:noFill/>
                          </a:ln>
                          <a:solidFill>
                            <a:schemeClr val="tx1"/>
                          </a:solidFill>
                          <a:effectLst/>
                          <a:uLnTx/>
                          <a:uFillTx/>
                          <a:latin typeface="+mn-lt"/>
                          <a:ea typeface="Calibri" panose="020F0502020204030204" pitchFamily="34" charset="0"/>
                          <a:cs typeface="Arial" panose="020B0604020202020204" pitchFamily="34" charset="0"/>
                        </a:rPr>
                        <a:t>d'ENAS</a:t>
                      </a: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Arial" panose="020B0604020202020204" pitchFamily="34" charset="0"/>
                        </a:rPr>
                        <a:t> ou des détails sur les enfants disparus fournis par les soignants et revenir plus tard pour obtenir un retour d'information.  </a:t>
                      </a:r>
                      <a:endParaRPr kumimoji="0" lang="en-US" sz="1100" b="0" i="0" u="none" strike="noStrike" kern="1200" cap="none" spc="0" normalizeH="0" baseline="0" dirty="0">
                        <a:ln>
                          <a:noFill/>
                        </a:ln>
                        <a:solidFill>
                          <a:schemeClr val="tx1"/>
                        </a:solidFill>
                        <a:effectLst/>
                        <a:uLnTx/>
                        <a:uFillTx/>
                        <a:latin typeface="+mn-lt"/>
                        <a:ea typeface="Times New Roman" panose="02020603050405020304" pitchFamily="18" charset="0"/>
                        <a:cs typeface="Wingdings" panose="05000000000000000000" pitchFamily="2" charset="2"/>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45090">
                <a:tc>
                  <a:txBody>
                    <a:bodyPr/>
                    <a:lstStyle/>
                    <a:p>
                      <a:pPr marL="0" marR="0" lvl="0" indent="0" algn="l" rtl="0">
                        <a:lnSpc>
                          <a:spcPct val="100000"/>
                        </a:lnSpc>
                        <a:spcBef>
                          <a:spcPts val="0"/>
                        </a:spcBef>
                        <a:spcAft>
                          <a:spcPts val="0"/>
                        </a:spcAft>
                        <a:buNone/>
                      </a:pP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Arial" panose="020B0604020202020204" pitchFamily="34" charset="0"/>
                        </a:rPr>
                        <a:t>Traçage spontané </a:t>
                      </a:r>
                      <a:endParaRPr sz="1100" b="0" u="none" dirty="0">
                        <a:solidFill>
                          <a:schemeClr val="tx1"/>
                        </a:solidFill>
                        <a:latin typeface="+mn-lt"/>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Arial" panose="020B0604020202020204" pitchFamily="34" charset="0"/>
                        </a:rPr>
                        <a:t>On parle de recherche spontanée lorsque les parents, la famille ou les enfants entreprennent eux-mêmes les démarches de recherche. Dans ce cas, il peut être important pour le travailleur social de vérifier et d'évaluer si la recherche et la réunification sont dans l'intérêt supérieur de l'enfant et/ou si la famille et l'enfant ont besoin d'un soutien supplémentaire continu. </a:t>
                      </a:r>
                      <a:endParaRPr kumimoji="0" lang="en-US" sz="1100" b="0" i="0" u="none" strike="noStrike" kern="1200" cap="none" spc="0" normalizeH="0" baseline="0" dirty="0">
                        <a:ln>
                          <a:noFill/>
                        </a:ln>
                        <a:solidFill>
                          <a:schemeClr val="tx1"/>
                        </a:solidFill>
                        <a:effectLst/>
                        <a:uLnTx/>
                        <a:uFillTx/>
                        <a:latin typeface="+mn-lt"/>
                        <a:ea typeface="Calibri" panose="020F0502020204030204" pitchFamily="34" charset="0"/>
                        <a:cs typeface="Wingdings" panose="05000000000000000000" pitchFamily="2" charset="2"/>
                      </a:endParaRPr>
                    </a:p>
                    <a:p>
                      <a:pPr marR="0" lvl="0" algn="l" rtl="0">
                        <a:lnSpc>
                          <a:spcPct val="100000"/>
                        </a:lnSpc>
                        <a:spcBef>
                          <a:spcPts val="0"/>
                        </a:spcBef>
                        <a:spcAft>
                          <a:spcPts val="0"/>
                        </a:spcAft>
                      </a:pPr>
                      <a:endParaRPr lang="en-US" sz="1100" b="0" u="none" dirty="0">
                        <a:solidFill>
                          <a:schemeClr val="tx1"/>
                        </a:solidFill>
                        <a:latin typeface="+mn-lt"/>
                        <a:ea typeface="Arial"/>
                        <a:cs typeface="Arial"/>
                        <a:sym typeface="Arial"/>
                      </a:endParaRPr>
                    </a:p>
                  </a:txBody>
                  <a:tcPr marL="91450" marR="91450" marT="45725" marB="45725">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10" name="TextBox 9">
            <a:extLst>
              <a:ext uri="{FF2B5EF4-FFF2-40B4-BE49-F238E27FC236}">
                <a16:creationId xmlns:a16="http://schemas.microsoft.com/office/drawing/2014/main" id="{14D14388-F161-2EF8-202B-7C0462543282}"/>
              </a:ext>
            </a:extLst>
          </p:cNvPr>
          <p:cNvSpPr txBox="1"/>
          <p:nvPr/>
        </p:nvSpPr>
        <p:spPr>
          <a:xfrm>
            <a:off x="996287" y="7134390"/>
            <a:ext cx="5254042" cy="600164"/>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Les efforts de recherche déployés par différentes agences, y compris le CICR, pourraient être menés en parallèle, lorsque cela est clairement défini, convenu et bien coordonné entre les acteurs concernés, afin de maximiser les chances de réussite de la recherche. </a:t>
            </a:r>
          </a:p>
        </p:txBody>
      </p:sp>
      <p:sp>
        <p:nvSpPr>
          <p:cNvPr id="11" name="Hexagon 10">
            <a:extLst>
              <a:ext uri="{FF2B5EF4-FFF2-40B4-BE49-F238E27FC236}">
                <a16:creationId xmlns:a16="http://schemas.microsoft.com/office/drawing/2014/main" id="{2F834F1D-CBE4-24BC-A715-AE27F848FDB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3D7BF41F-7826-9AC3-7519-B82C0F10349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1029D1EA-CEB1-DBCD-C488-A05EE3A2830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1B34DD1-9E34-D924-55F3-E65DCEEF927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A78A69BF-89F5-47CF-A722-9E1138D4F7D8}"/>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8CB124D4-79E9-9576-ED43-D1C900732E5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0753501-5A4C-0B05-48B3-EF7BA2CFA93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BACD44E-690C-BACB-4DE3-B7E99545C4B8}"/>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B6486839-E250-31A9-46B4-889D06B3535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798B9B4-C3B9-FD6F-64FC-463E8805553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0101494-A74C-8A29-893B-635F4B6F40B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35EE5C2A-B260-2E2E-B7E7-07D7ACA84278}"/>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689B2789-F964-A744-C1B8-F0321CFA28C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FB48B532-A58E-7BDA-28A3-CAE54720AFCA}"/>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A3F08941-4743-5352-4F00-DDB9EA65A029}"/>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2F427ADC-FAFF-9C3C-7577-B4D81F29FC2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7242F32C-20F5-1547-4133-B992217E9B4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B4B00D0C-404F-1D46-7E0B-4F36914EA9C8}"/>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7815475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F62BE4E-866D-7BC2-CA21-DED1FC76EE11}"/>
              </a:ext>
            </a:extLst>
          </p:cNvPr>
          <p:cNvSpPr txBox="1"/>
          <p:nvPr/>
        </p:nvSpPr>
        <p:spPr>
          <a:xfrm>
            <a:off x="982985" y="713169"/>
            <a:ext cx="5254041" cy="276999"/>
          </a:xfrm>
          <a:prstGeom prst="rect">
            <a:avLst/>
          </a:prstGeom>
          <a:noFill/>
        </p:spPr>
        <p:txBody>
          <a:bodyPr wrap="square" rtlCol="0">
            <a:spAutoFit/>
          </a:bodyPr>
          <a:lstStyle/>
          <a:p>
            <a:r>
              <a:rPr lang="en-US" sz="1200" b="1" spc="300" dirty="0"/>
              <a:t>SCÉNARIOS DE RECHERCHE DES FAMILLES</a:t>
            </a:r>
          </a:p>
        </p:txBody>
      </p:sp>
      <p:sp>
        <p:nvSpPr>
          <p:cNvPr id="2" name="TextBox 1">
            <a:extLst>
              <a:ext uri="{FF2B5EF4-FFF2-40B4-BE49-F238E27FC236}">
                <a16:creationId xmlns:a16="http://schemas.microsoft.com/office/drawing/2014/main" id="{46BC36A9-1334-95B6-5C0B-BDC41CD7F2C5}"/>
              </a:ext>
            </a:extLst>
          </p:cNvPr>
          <p:cNvSpPr txBox="1"/>
          <p:nvPr/>
        </p:nvSpPr>
        <p:spPr>
          <a:xfrm>
            <a:off x="996287" y="1239516"/>
            <a:ext cx="5254042" cy="5847755"/>
          </a:xfrm>
          <a:prstGeom prst="rect">
            <a:avLst/>
          </a:prstGeom>
          <a:noFill/>
        </p:spPr>
        <p:txBody>
          <a:bodyPr wrap="square"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Scénario 1</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Hashim est un garçon de 15 ans, qui vivait avec ses parents et ses deux jeunes sœurs avant que la violence n'éclate dans son pays d'origine. Pour des raisons de sécurité, notamment la crainte d'être recruté par des groupes armés, ses parents ont décidé de l'envoyer dans un des pays voisins pour vivre avec son oncle et sa femme et leurs deux enfants. Hashim travaille et doit laver des voitures dans un garage. Il envoie une partie de l'argent qu'il gagne à ses parents dans le pays d'origine. Hashim est parfois en contact avec ses parents par WhatsApp et par téléphone. </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0" marR="0" lvl="0" indent="0" algn="l" rtl="0">
              <a:spcBef>
                <a:spcPts val="0"/>
              </a:spcBef>
              <a:spcAft>
                <a:spcPts val="0"/>
              </a:spcAft>
              <a:buNone/>
            </a:pPr>
            <a:r>
              <a:rPr lang="en-US" sz="1100" b="1" dirty="0">
                <a:solidFill>
                  <a:schemeClr val="tx1"/>
                </a:solidFill>
                <a:latin typeface="+mn-lt"/>
                <a:ea typeface="Arial"/>
                <a:cs typeface="Arial"/>
                <a:sym typeface="Arial"/>
              </a:rPr>
              <a:t>Scénario 2</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Bennu est une petite fille de 3 ans qui vit actuellement avec ses grands-parents. Jusqu'à l'âge d'un an, Bennu vivait avec ses deux parents et son frère aîné. Puis, ses parents ont décidé de divorcer. Après le divorce, sa mère a emménagé dans la maison de ses parents avec Bennu, tandis que son frère aîné est resté avec son père qui s'était remarié. Un an plus tard, un conflit armé a éclaté et les grands-parents maternels de Bennu ont décidé de partir dans un pays voisin pour des raisons de sécurité et ont emmené Bennu avec eux. La mère de Bennu est restée dans son pays d'origine afin de se remarier. Entre-temps, le père de Bennu aurait été tué. </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b="1" dirty="0">
                <a:solidFill>
                  <a:schemeClr val="tx1"/>
                </a:solidFill>
                <a:latin typeface="+mn-lt"/>
                <a:ea typeface="Arial"/>
                <a:cs typeface="Arial"/>
                <a:sym typeface="Arial"/>
              </a:rPr>
              <a:t>Scénario 3</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Marianne est une jeune fille de 14 ans. Quand Marianne avait 5 ans, sa mère est décédée et son père s'est remarié. Marianne est allée vivre avec ses grands-parents paternels. Après l'apparition d'une maladie infectieuse dans le pays, ses deux grands-parents ont perdu leur principale source de revenus. Ils ont décidé d'emprunter de l'argent et d'envoyer Marianne en Europe dans l'espoir qu'elle puisse recevoir une bonne éducation ou trouver du travail. Marianne voyage avec un groupe parmi lequel se trouvent des membres de sa communauté. Marianne souhaite appeler sa grand-mère, mais ne dispose pas actuellement d'un crédit téléphonique suffisant. En même temps, elle s'inquiète de ne pas avoir encore pu répondre aux attentes de sa grand-mère.</a:t>
            </a:r>
          </a:p>
        </p:txBody>
      </p:sp>
      <p:sp>
        <p:nvSpPr>
          <p:cNvPr id="3" name="Hexagon 2">
            <a:extLst>
              <a:ext uri="{FF2B5EF4-FFF2-40B4-BE49-F238E27FC236}">
                <a16:creationId xmlns:a16="http://schemas.microsoft.com/office/drawing/2014/main" id="{DC81C812-D5AB-2508-B090-2C52339F5C2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B0D1783E-54A0-CA18-BD69-87E7C3F8AD4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727B1926-A74B-DCA0-D9E1-CD24C388AB3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1A10B6F2-E1B3-4C6E-DCD0-BB781F70C69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35D1B41D-E722-C8C4-9999-A9F64411467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13804AC0-9891-1DC8-5773-ABD020A2D8EB}"/>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C6BC5637-0B18-77AA-D6D2-84017F91DF6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68526E3F-1255-39C5-E24B-E8FAC2F18B6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FCC22C71-5DB9-FC0C-28D6-B6E46C886FEE}"/>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60D9F7E-9AF9-D786-F030-7248DC34C63A}"/>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69B09893-15E2-90C6-1CFB-05CCE01FB557}"/>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508C9F9C-FE53-626E-0949-FD653DAF9DF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3D3C65C2-79E8-50AF-DFC3-7D8B4ED8FFD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1454732-3A18-2978-6932-1851C5B42E8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AB0B073C-DE9B-5ACE-DD9A-D41DC4FF3D46}"/>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DBBE079E-EBBA-E1A2-9835-9A4AD35C29A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99503CC9-547E-F501-A8DA-B1094D6F374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51627BFD-9213-FEE4-1455-350C7DFABBDB}"/>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33417426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BC36A9-1334-95B6-5C0B-BDC41CD7F2C5}"/>
              </a:ext>
            </a:extLst>
          </p:cNvPr>
          <p:cNvSpPr txBox="1"/>
          <p:nvPr/>
        </p:nvSpPr>
        <p:spPr>
          <a:xfrm>
            <a:off x="996287" y="713169"/>
            <a:ext cx="5254042" cy="5678478"/>
          </a:xfrm>
          <a:prstGeom prst="rect">
            <a:avLst/>
          </a:prstGeom>
          <a:noFill/>
        </p:spPr>
        <p:txBody>
          <a:bodyPr wrap="square"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Scénario 4</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Bienvenu est un garçon de 17 ans qui a fui avec un groupe de personnes du même village vers une zone sûre après une soudaine flambée de violence. Lorsque cela s'est produit, les parents de Bienvenu étaient à la maison, tandis que Bienvenu était à l'école. En conséquence, il a été séparé de ses parents et de ses trois frères et sœurs et il n'a pas eu de nouvelles de ses parents depuis. Il est arrivé dans un camp de déplacés, et quelques jours plus tard, lors d'une distribution de nourriture, il a vu sa sœur de 19 ans, qui a commencé à s'occuper de lui. Depuis lors, il vit dans le même bloc que deux de ses amis, qui vivent seuls, car ils ont également perdu la trace de leur famille. Sa sœur est mariée ; on ignore actuellement où se trouve son mari, mais elle espère pouvoir le retrouver. Divers efforts de recherche ont été déployés pour Bienvenu depuis plus d'un an, mais aucun résultat positif n'a été obtenu jusqu'à présent. </a:t>
            </a:r>
          </a:p>
          <a:p>
            <a:pPr marL="0" marR="0" lvl="0" indent="0" algn="l" rtl="0">
              <a:spcBef>
                <a:spcPts val="0"/>
              </a:spcBef>
              <a:spcAft>
                <a:spcPts val="0"/>
              </a:spcAft>
              <a:buNone/>
            </a:pPr>
            <a:endParaRPr lang="en-US" sz="1100" b="1" dirty="0">
              <a:solidFill>
                <a:schemeClr val="tx1"/>
              </a:solidFill>
              <a:latin typeface="+mn-lt"/>
              <a:ea typeface="Arial"/>
              <a:cs typeface="Arial"/>
              <a:sym typeface="Arial"/>
            </a:endParaRPr>
          </a:p>
          <a:p>
            <a:pPr marL="0" marR="0" lvl="0" indent="0" algn="l" rtl="0">
              <a:spcBef>
                <a:spcPts val="0"/>
              </a:spcBef>
              <a:spcAft>
                <a:spcPts val="0"/>
              </a:spcAft>
              <a:buNone/>
            </a:pPr>
            <a:endParaRPr lang="en-US" sz="1100" b="1" dirty="0">
              <a:solidFill>
                <a:schemeClr val="tx1"/>
              </a:solidFill>
              <a:latin typeface="+mn-lt"/>
              <a:ea typeface="Arial"/>
              <a:cs typeface="Arial"/>
              <a:sym typeface="Arial"/>
            </a:endParaRPr>
          </a:p>
          <a:p>
            <a:pPr marL="0" marR="0" lvl="0" indent="0" algn="l" rtl="0">
              <a:spcBef>
                <a:spcPts val="0"/>
              </a:spcBef>
              <a:spcAft>
                <a:spcPts val="0"/>
              </a:spcAft>
              <a:buNone/>
            </a:pPr>
            <a:r>
              <a:rPr lang="en-US" sz="1100" b="1" dirty="0">
                <a:solidFill>
                  <a:schemeClr val="tx1"/>
                </a:solidFill>
                <a:latin typeface="+mn-lt"/>
                <a:ea typeface="Arial"/>
                <a:cs typeface="Arial"/>
                <a:sym typeface="Arial"/>
              </a:rPr>
              <a:t>Scénario 5 </a:t>
            </a:r>
          </a:p>
          <a:p>
            <a:pPr marL="0" marR="0" lvl="0" indent="0" algn="l" rtl="0">
              <a:spcBef>
                <a:spcPts val="0"/>
              </a:spcBef>
              <a:spcAft>
                <a:spcPts val="0"/>
              </a:spcAft>
              <a:buNone/>
            </a:pPr>
            <a:endParaRPr lang="en-US" sz="1100" b="1"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Aliou et Diarra sont deux frères et sœurs de 5 et 7 ans. Ils vivaient dans un orphelinat avant le conflit. Leurs parents avaient envoyé les deux frères dans l'institution car ils avaient des difficultés à s'occuper de tous leurs enfants et espéraient qu'Aliou et Diarra pourraient bénéficier d'une éducation dans l'institution. Lorsque les combats ont éclaté, les frères ont fui avec le reste de la population vers une zone plus sûre, où ils ont été spontanément accueillis par une famille du même village que celui d'où sont originaires Aliou et Diarra. </a:t>
            </a:r>
          </a:p>
          <a:p>
            <a:pPr marL="0" marR="0" lvl="0" indent="0" algn="l" rtl="0">
              <a:spcBef>
                <a:spcPts val="0"/>
              </a:spcBef>
              <a:spcAft>
                <a:spcPts val="0"/>
              </a:spcAft>
              <a:buNone/>
            </a:pPr>
            <a:endParaRPr lang="en-US" sz="1100" b="1" dirty="0">
              <a:solidFill>
                <a:schemeClr val="tx1"/>
              </a:solidFill>
              <a:latin typeface="+mn-lt"/>
              <a:ea typeface="Arial"/>
              <a:cs typeface="Arial"/>
              <a:sym typeface="Arial"/>
            </a:endParaRPr>
          </a:p>
          <a:p>
            <a:pPr marL="0" marR="0" lvl="0" indent="0" algn="l" rtl="0">
              <a:spcBef>
                <a:spcPts val="0"/>
              </a:spcBef>
              <a:spcAft>
                <a:spcPts val="0"/>
              </a:spcAft>
              <a:buNone/>
            </a:pPr>
            <a:endParaRPr lang="en-US" sz="1100" b="1" dirty="0">
              <a:ea typeface="Arial"/>
              <a:cs typeface="Arial"/>
              <a:sym typeface="Arial"/>
            </a:endParaRPr>
          </a:p>
          <a:p>
            <a:pPr marL="0" marR="0" lvl="0" indent="0" algn="l" rtl="0">
              <a:spcBef>
                <a:spcPts val="0"/>
              </a:spcBef>
              <a:spcAft>
                <a:spcPts val="0"/>
              </a:spcAft>
              <a:buNone/>
            </a:pPr>
            <a:r>
              <a:rPr lang="en-US" sz="1100" b="1" dirty="0">
                <a:solidFill>
                  <a:schemeClr val="tx1"/>
                </a:solidFill>
                <a:latin typeface="+mn-lt"/>
                <a:ea typeface="Arial"/>
                <a:cs typeface="Arial"/>
                <a:sym typeface="Arial"/>
              </a:rPr>
              <a:t>Scénario 6 </a:t>
            </a:r>
          </a:p>
          <a:p>
            <a:pPr marL="0" marR="0" lvl="0" indent="0" algn="l" rtl="0">
              <a:spcBef>
                <a:spcPts val="0"/>
              </a:spcBef>
              <a:spcAft>
                <a:spcPts val="0"/>
              </a:spcAft>
              <a:buNone/>
            </a:pPr>
            <a:endParaRPr lang="en-US" sz="1100" b="1"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Rose est une petite fille de 3 ans, qui vivait avec ses deux parents. Récemment, son père a contracté une maladie infectieuse et, peu après, il est décédé dans l'unité de soins intensifs d'un hôpital voisin. Sa mère a décidé de placer Rose dans un orphelinat situé dans une ville à environ 150 km de son domicile. Elle s'est sentie incapable de s'occuper correctement de Rose toute seule, car elle a perdu son emploi à la suite de la pandémie qui a sévi dans la région et ne génère pas de revenus ces jours-ci.</a:t>
            </a:r>
          </a:p>
        </p:txBody>
      </p:sp>
      <p:sp>
        <p:nvSpPr>
          <p:cNvPr id="3" name="Hexagon 2">
            <a:extLst>
              <a:ext uri="{FF2B5EF4-FFF2-40B4-BE49-F238E27FC236}">
                <a16:creationId xmlns:a16="http://schemas.microsoft.com/office/drawing/2014/main" id="{EC3DF6F2-7ECE-0A77-0905-3DEC5042609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90587795-2E94-7F1E-A4E8-EA0482C8E4D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DE08A468-A6E5-0F19-9C12-3E829417C17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B38F782F-FDB1-B1D4-49CC-88D7D7BC9CF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5D294059-35A8-AB57-57F0-79F14DEBEA0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85ADD539-D130-7465-2D6A-9A842183C6C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69213998-1424-5116-E1F8-961845F0B0F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EA2E5826-B8A4-3995-7A0D-007D171600B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AD5230E0-CFF6-5ADE-663B-DA96407B9FE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5F06D014-6516-0394-E244-3F5BBC99BDB1}"/>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043B5AE5-38EA-7020-4654-3136BE240184}"/>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5D893278-A939-530F-A639-6F89399C9A6B}"/>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C5BDF0B4-4B77-BFDA-5C08-AE59FD54BDC9}"/>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49B8ECAC-2917-D144-6B09-FBC19573615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650D59E0-4ED4-879E-1B48-34D7853B99E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4AA7D4C6-C861-C00E-C856-B83A39740C3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D58289B-476A-CFD0-21FC-AF94FC668AA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2401999-DD0D-4727-33A9-FC3D4103ACA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 name="Group 21">
            <a:extLst>
              <a:ext uri="{FF2B5EF4-FFF2-40B4-BE49-F238E27FC236}">
                <a16:creationId xmlns:a16="http://schemas.microsoft.com/office/drawing/2014/main" id="{573B3DD7-CB43-C1DB-C8A1-2738D4E312B3}"/>
              </a:ext>
            </a:extLst>
          </p:cNvPr>
          <p:cNvGrpSpPr/>
          <p:nvPr/>
        </p:nvGrpSpPr>
        <p:grpSpPr>
          <a:xfrm>
            <a:off x="3588327" y="6820120"/>
            <a:ext cx="2648700" cy="2189111"/>
            <a:chOff x="7499908" y="4900577"/>
            <a:chExt cx="997752" cy="824627"/>
          </a:xfrm>
        </p:grpSpPr>
        <p:grpSp>
          <p:nvGrpSpPr>
            <p:cNvPr id="23" name="Group 22">
              <a:extLst>
                <a:ext uri="{FF2B5EF4-FFF2-40B4-BE49-F238E27FC236}">
                  <a16:creationId xmlns:a16="http://schemas.microsoft.com/office/drawing/2014/main" id="{BD69E3C6-2F8C-FBC3-DE4F-00E71FB5A776}"/>
                </a:ext>
              </a:extLst>
            </p:cNvPr>
            <p:cNvGrpSpPr/>
            <p:nvPr/>
          </p:nvGrpSpPr>
          <p:grpSpPr>
            <a:xfrm>
              <a:off x="7499908" y="4900577"/>
              <a:ext cx="997752" cy="824627"/>
              <a:chOff x="5957706" y="3325646"/>
              <a:chExt cx="2611796" cy="1892062"/>
            </a:xfrm>
            <a:solidFill>
              <a:schemeClr val="accent4"/>
            </a:solidFill>
          </p:grpSpPr>
          <p:sp>
            <p:nvSpPr>
              <p:cNvPr id="27" name="Rectangle: Rounded Corners 26">
                <a:extLst>
                  <a:ext uri="{FF2B5EF4-FFF2-40B4-BE49-F238E27FC236}">
                    <a16:creationId xmlns:a16="http://schemas.microsoft.com/office/drawing/2014/main" id="{9A45350A-D0DA-7C45-CE28-7B1DC4D905F8}"/>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8" name="Rectangle: Top Corners Rounded 27">
                <a:extLst>
                  <a:ext uri="{FF2B5EF4-FFF2-40B4-BE49-F238E27FC236}">
                    <a16:creationId xmlns:a16="http://schemas.microsoft.com/office/drawing/2014/main" id="{2575EB55-2860-5C44-F4A1-280DBCF41DFE}"/>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4" name="Group 23">
              <a:extLst>
                <a:ext uri="{FF2B5EF4-FFF2-40B4-BE49-F238E27FC236}">
                  <a16:creationId xmlns:a16="http://schemas.microsoft.com/office/drawing/2014/main" id="{1DDAA9AA-48C9-4CC8-78D7-A45AD1FEC1CC}"/>
                </a:ext>
              </a:extLst>
            </p:cNvPr>
            <p:cNvGrpSpPr/>
            <p:nvPr/>
          </p:nvGrpSpPr>
          <p:grpSpPr>
            <a:xfrm>
              <a:off x="7871183" y="5154803"/>
              <a:ext cx="316610" cy="462618"/>
              <a:chOff x="8661923" y="4758813"/>
              <a:chExt cx="825538" cy="1206243"/>
            </a:xfrm>
            <a:solidFill>
              <a:schemeClr val="bg1"/>
            </a:solidFill>
          </p:grpSpPr>
          <p:sp>
            <p:nvSpPr>
              <p:cNvPr id="25" name="Circle: Hollow 24">
                <a:extLst>
                  <a:ext uri="{FF2B5EF4-FFF2-40B4-BE49-F238E27FC236}">
                    <a16:creationId xmlns:a16="http://schemas.microsoft.com/office/drawing/2014/main" id="{EF0A2FDE-B72E-2E0E-4904-8412797810E1}"/>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26" name="Rectangle: Rounded Corners 25">
                <a:extLst>
                  <a:ext uri="{FF2B5EF4-FFF2-40B4-BE49-F238E27FC236}">
                    <a16:creationId xmlns:a16="http://schemas.microsoft.com/office/drawing/2014/main" id="{49AD9289-39BC-A7E3-8200-0273B0045213}"/>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Tree>
    <p:extLst>
      <p:ext uri="{BB962C8B-B14F-4D97-AF65-F5344CB8AC3E}">
        <p14:creationId xmlns:p14="http://schemas.microsoft.com/office/powerpoint/2010/main" val="397655989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8CEFED5-AE3D-96BD-F72B-D97937B69026}"/>
              </a:ext>
            </a:extLst>
          </p:cNvPr>
          <p:cNvSpPr txBox="1"/>
          <p:nvPr/>
        </p:nvSpPr>
        <p:spPr>
          <a:xfrm>
            <a:off x="982985" y="713169"/>
            <a:ext cx="5267344" cy="430887"/>
          </a:xfrm>
          <a:prstGeom prst="rect">
            <a:avLst/>
          </a:prstGeom>
          <a:noFill/>
        </p:spPr>
        <p:txBody>
          <a:bodyPr wrap="square"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Déterminer si la recherche d'une famille est nécessaire et déterminer le type de méthode(s) de recherche qui conviendrait(ent). </a:t>
            </a:r>
          </a:p>
        </p:txBody>
      </p:sp>
      <p:sp>
        <p:nvSpPr>
          <p:cNvPr id="6" name="TextBox 5">
            <a:extLst>
              <a:ext uri="{FF2B5EF4-FFF2-40B4-BE49-F238E27FC236}">
                <a16:creationId xmlns:a16="http://schemas.microsoft.com/office/drawing/2014/main" id="{1CE77950-D339-C628-07ED-9CC82D343134}"/>
              </a:ext>
            </a:extLst>
          </p:cNvPr>
          <p:cNvSpPr txBox="1"/>
          <p:nvPr/>
        </p:nvSpPr>
        <p:spPr>
          <a:xfrm>
            <a:off x="982985" y="1460570"/>
            <a:ext cx="1359419" cy="938719"/>
          </a:xfrm>
          <a:prstGeom prst="rect">
            <a:avLst/>
          </a:prstGeom>
          <a:noFill/>
          <a:ln>
            <a:noFill/>
          </a:ln>
        </p:spPr>
        <p:txBody>
          <a:bodyPr wrap="square" rtlCol="0">
            <a:spAutoFit/>
          </a:bodyPr>
          <a:lstStyle/>
          <a:p>
            <a:r>
              <a:rPr lang="en-US" sz="1100" dirty="0"/>
              <a:t>La recherche de la famille est-elle nécessaire et/ou dans l'intérêt supérieur de l'enfant ? Expliquez votre réponse. </a:t>
            </a:r>
          </a:p>
        </p:txBody>
      </p:sp>
      <p:sp>
        <p:nvSpPr>
          <p:cNvPr id="8" name="TextBox 7">
            <a:extLst>
              <a:ext uri="{FF2B5EF4-FFF2-40B4-BE49-F238E27FC236}">
                <a16:creationId xmlns:a16="http://schemas.microsoft.com/office/drawing/2014/main" id="{D29C3723-E204-29D7-E35E-4511C7658D3C}"/>
              </a:ext>
            </a:extLst>
          </p:cNvPr>
          <p:cNvSpPr txBox="1"/>
          <p:nvPr/>
        </p:nvSpPr>
        <p:spPr>
          <a:xfrm>
            <a:off x="982986" y="3960914"/>
            <a:ext cx="1359418" cy="1107996"/>
          </a:xfrm>
          <a:prstGeom prst="rect">
            <a:avLst/>
          </a:prstGeom>
          <a:noFill/>
          <a:ln>
            <a:noFill/>
          </a:ln>
        </p:spPr>
        <p:txBody>
          <a:bodyPr wrap="square" rtlCol="0">
            <a:spAutoFit/>
          </a:bodyPr>
          <a:lstStyle/>
          <a:p>
            <a:r>
              <a:rPr lang="en-US" sz="1100" dirty="0"/>
              <a:t>Dans l'affirmative, quels sont les membres de la famille à rechercher et quelles sont les méthodes de recherche les plus appropriées ?</a:t>
            </a:r>
          </a:p>
        </p:txBody>
      </p:sp>
      <p:sp>
        <p:nvSpPr>
          <p:cNvPr id="5" name="Rectangle 4">
            <a:extLst>
              <a:ext uri="{FF2B5EF4-FFF2-40B4-BE49-F238E27FC236}">
                <a16:creationId xmlns:a16="http://schemas.microsoft.com/office/drawing/2014/main" id="{214EE756-6DA0-D48A-F49F-F452BC6D25A7}"/>
              </a:ext>
            </a:extLst>
          </p:cNvPr>
          <p:cNvSpPr/>
          <p:nvPr/>
        </p:nvSpPr>
        <p:spPr>
          <a:xfrm>
            <a:off x="2481943" y="1465938"/>
            <a:ext cx="3768385" cy="217309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237D01-7F99-89E9-6B86-50E211855F85}"/>
              </a:ext>
            </a:extLst>
          </p:cNvPr>
          <p:cNvSpPr/>
          <p:nvPr/>
        </p:nvSpPr>
        <p:spPr>
          <a:xfrm>
            <a:off x="2481943" y="3960914"/>
            <a:ext cx="3768385" cy="217309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9" name="Rectangle 8">
            <a:extLst>
              <a:ext uri="{FF2B5EF4-FFF2-40B4-BE49-F238E27FC236}">
                <a16:creationId xmlns:a16="http://schemas.microsoft.com/office/drawing/2014/main" id="{53B7108E-9242-DD4C-8A2E-8952A606D439}"/>
              </a:ext>
            </a:extLst>
          </p:cNvPr>
          <p:cNvSpPr/>
          <p:nvPr/>
        </p:nvSpPr>
        <p:spPr>
          <a:xfrm>
            <a:off x="2481943" y="6450452"/>
            <a:ext cx="3768385" cy="217309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0" name="TextBox 9">
            <a:extLst>
              <a:ext uri="{FF2B5EF4-FFF2-40B4-BE49-F238E27FC236}">
                <a16:creationId xmlns:a16="http://schemas.microsoft.com/office/drawing/2014/main" id="{2DEDF422-B751-FF41-5BEC-2B32291B3636}"/>
              </a:ext>
            </a:extLst>
          </p:cNvPr>
          <p:cNvSpPr txBox="1"/>
          <p:nvPr/>
        </p:nvSpPr>
        <p:spPr>
          <a:xfrm>
            <a:off x="982987" y="6450452"/>
            <a:ext cx="1359418" cy="938719"/>
          </a:xfrm>
          <a:prstGeom prst="rect">
            <a:avLst/>
          </a:prstGeom>
          <a:noFill/>
          <a:ln>
            <a:noFill/>
          </a:ln>
        </p:spPr>
        <p:txBody>
          <a:bodyPr wrap="square" rtlCol="0">
            <a:spAutoFit/>
          </a:bodyPr>
          <a:lstStyle/>
          <a:p>
            <a:r>
              <a:rPr lang="en-US" sz="1100" dirty="0"/>
              <a:t>De quelles informations supplémentaires, y compris les informations de traçage, avez-vous besoin ? </a:t>
            </a:r>
          </a:p>
        </p:txBody>
      </p:sp>
      <p:sp>
        <p:nvSpPr>
          <p:cNvPr id="12" name="Hexagon 11">
            <a:extLst>
              <a:ext uri="{FF2B5EF4-FFF2-40B4-BE49-F238E27FC236}">
                <a16:creationId xmlns:a16="http://schemas.microsoft.com/office/drawing/2014/main" id="{5E2517A2-514C-5DD3-F3D1-C784B278465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C168EC49-1A2F-FA01-B7DA-A5DA7AADAC80}"/>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1F76136-E6AF-40AF-3481-E38F6136AF4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2CDBC041-EEC3-0D3A-75BB-978F975FC586}"/>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97CF7777-7F3C-ECA5-5908-50BBDF79424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3BADE404-06A6-1EDE-240F-FD95C230A43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2D60E970-7C0E-AC9E-3F98-D204C422253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840B363-FE53-9C1E-885B-426D6A80346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7968E177-CBC1-67E3-2F5C-5D383B701CF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A6FBD3A4-5116-81B1-B9E0-2CDEE48B988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39AE8E7-8CF4-B2EF-7F5A-3F2399F9ADD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213FF0CD-3C81-772C-225B-6A26D8651340}"/>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DBDAF25F-33BF-93D5-B895-7D7445D856A7}"/>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3CFB6079-C0E2-802F-C2D0-903C497C25C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0F52D764-6910-ABC4-EBEF-E119B43465A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136057BD-8274-6D66-A342-DE3437F540E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AE948E91-5C4F-A4FF-496D-0597FD54A5A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0CD30AFA-3A11-4285-9E4E-9D4BC41D59A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56994565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195033"/>
            <a:ext cx="4637303" cy="2447104"/>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travailleurs sociaux peuvent soutenir les activités de traçage, soit en effectuant eux-mêmes le traçage, soit en assurant la coordination ou l'orientation vers les acteurs du RRF. </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 traçage doit commencer dès que possible après l'enregistrement et être continu.</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méthodes de traçage comprennent le traçage au cas par cas, le traçage de masse, le traçage par radio, l'utilisation des médias sociaux, etc.</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 suivi et l'examen réguliers des activités de recherche et de leurs résultats sont cruciaux et l'enfant/la famille doivent être régulièrement informés par le travailleur social.</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45391" y="1905694"/>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977764"/>
            <a:ext cx="5254042" cy="4923167"/>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581053"/>
            <a:ext cx="4637302" cy="276999"/>
          </a:xfrm>
          <a:prstGeom prst="rect">
            <a:avLst/>
          </a:prstGeom>
          <a:noFill/>
        </p:spPr>
        <p:txBody>
          <a:bodyPr wrap="square" rtlCol="0">
            <a:spAutoFit/>
          </a:bodyPr>
          <a:lstStyle/>
          <a:p>
            <a:r>
              <a:rPr lang="en-CA" sz="1200" b="1" spc="300" dirty="0">
                <a:solidFill>
                  <a:schemeClr val="tx1"/>
                </a:solidFill>
              </a:rPr>
              <a:t>NOTES DE SESSION</a:t>
            </a:r>
          </a:p>
        </p:txBody>
      </p:sp>
      <p:sp>
        <p:nvSpPr>
          <p:cNvPr id="3" name="Google Shape;256;p19">
            <a:extLst>
              <a:ext uri="{FF2B5EF4-FFF2-40B4-BE49-F238E27FC236}">
                <a16:creationId xmlns:a16="http://schemas.microsoft.com/office/drawing/2014/main" id="{077A4EC2-6F63-1A40-A15D-1209A6CEC59A}"/>
              </a:ext>
            </a:extLst>
          </p:cNvPr>
          <p:cNvSpPr/>
          <p:nvPr/>
        </p:nvSpPr>
        <p:spPr>
          <a:xfrm>
            <a:off x="1056106" y="2437718"/>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52F151FD-E18C-120C-98D4-534F6F66CA5F}"/>
              </a:ext>
            </a:extLst>
          </p:cNvPr>
          <p:cNvSpPr/>
          <p:nvPr/>
        </p:nvSpPr>
        <p:spPr>
          <a:xfrm>
            <a:off x="1072579" y="2949245"/>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6A975A58-6E86-6667-F37A-06E107264FF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79C8963F-D30D-8EC9-40D6-B4063F3B798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ACC3030B-6DF0-5D29-13A3-123BD056D97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3C9E72D2-EF34-BCAD-3672-87586A53B7E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64B21045-45AE-4C92-52E7-B6B5573D628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BC105B78-DDA2-5633-790E-C27BF2099F2F}"/>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A26AD7B-F025-39EF-788A-14A462F5C2F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735E5F92-C1A4-2960-D45E-9F5BD897E1E7}"/>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352CF887-DB61-EE36-F3D3-B3746F6E57B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CEABCA7-6B56-D50E-6D01-DC0B70FBE67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A4821E5B-AC6B-3818-5FE6-CFBF1F787F0C}"/>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CB1F7355-7ADA-D2CC-531B-E0210440ED8A}"/>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5466C274-0FE9-0EE3-48DC-7577363D827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28B2057E-C8F3-E520-FE7E-239F0E9B6DD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2F477F9A-15AE-9046-941B-999FCFF4BCD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58249671-08E5-5AB3-CC26-FAAF59CE277E}"/>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B4048AFB-5BE3-4A65-5A5B-F8FB8AA7572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F46C24B1-20AB-52DF-DFC7-BD7B6E26D03F}"/>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4771805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5 : MISE EN ŒUVRE DU PLAN D'ACTION</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178391"/>
            <a:ext cx="4529568"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Expliquer les principes clés de la documentation et les facteurs essentiels qui doivent être saisis dans le cadre de la documentation. </a:t>
            </a:r>
          </a:p>
        </p:txBody>
      </p:sp>
      <p:grpSp>
        <p:nvGrpSpPr>
          <p:cNvPr id="4" name="Google Shape;194;p14">
            <a:extLst>
              <a:ext uri="{FF2B5EF4-FFF2-40B4-BE49-F238E27FC236}">
                <a16:creationId xmlns:a16="http://schemas.microsoft.com/office/drawing/2014/main" id="{4FC20AB6-E2E7-2201-63D5-131564967172}"/>
              </a:ext>
            </a:extLst>
          </p:cNvPr>
          <p:cNvGrpSpPr/>
          <p:nvPr/>
        </p:nvGrpSpPr>
        <p:grpSpPr>
          <a:xfrm>
            <a:off x="1153785" y="2233538"/>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04041DC4-5D62-AA36-5292-8EC58754295E}"/>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E868D142-2F9B-4B3B-E122-E5B970FF615A}"/>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9" name="Hexagon 8">
            <a:extLst>
              <a:ext uri="{FF2B5EF4-FFF2-40B4-BE49-F238E27FC236}">
                <a16:creationId xmlns:a16="http://schemas.microsoft.com/office/drawing/2014/main" id="{A9064517-0B0C-6FA7-20FA-9A8C1FD70F0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4245A3FC-9D81-31D9-6A96-BAAE9FC5D73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7646645D-4932-432B-3BD2-9060D6D925A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CD71A12-2CFD-FDD7-40B9-E6B90CD89A8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793827DE-A88C-184D-7A13-194B995EC01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A727AC8-C82C-DFC9-1916-F45E87386814}"/>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EC0D1E09-A4C1-C9FC-00A5-1203D461C67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718753EB-4E2C-42DD-9275-416D700EA57C}"/>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9F3627B5-DAC1-23CD-AADE-4C7807AF3EB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7B0D4E2-C37B-618B-1AC9-9E1717E2CFF3}"/>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BB96471-DE8F-8649-0040-CA5C57A47315}"/>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583970A-D6D7-B618-6CD8-881E75BD999B}"/>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35E13CB-8F9A-4C2C-398D-8D84B2677C3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1E167B95-1CFF-B0B4-FABC-CFBB97893FB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0D303C77-E5DE-F909-76D4-881426F0462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6DDD43C-0EF6-5923-678B-80C3CC45F05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44924904-D9F1-8DEE-82E9-7DE3D94DF5E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2BC179FB-73F9-D2E5-32EE-FF11BAD484E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2" name="Group 31">
            <a:extLst>
              <a:ext uri="{FF2B5EF4-FFF2-40B4-BE49-F238E27FC236}">
                <a16:creationId xmlns:a16="http://schemas.microsoft.com/office/drawing/2014/main" id="{0BC61656-DCCE-9FF1-BFD1-59FA951F90A8}"/>
              </a:ext>
            </a:extLst>
          </p:cNvPr>
          <p:cNvGrpSpPr/>
          <p:nvPr/>
        </p:nvGrpSpPr>
        <p:grpSpPr>
          <a:xfrm>
            <a:off x="2221257" y="4611356"/>
            <a:ext cx="4941678" cy="4941678"/>
            <a:chOff x="3193713" y="774493"/>
            <a:chExt cx="6069673" cy="6069673"/>
          </a:xfrm>
        </p:grpSpPr>
        <p:pic>
          <p:nvPicPr>
            <p:cNvPr id="29" name="Graphic 28" descr="Single gear with solid fill">
              <a:extLst>
                <a:ext uri="{FF2B5EF4-FFF2-40B4-BE49-F238E27FC236}">
                  <a16:creationId xmlns:a16="http://schemas.microsoft.com/office/drawing/2014/main" id="{F2448D44-9C44-8126-6BA7-9CEB4493583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350619">
              <a:off x="3193713" y="774493"/>
              <a:ext cx="6069673" cy="6069673"/>
            </a:xfrm>
            <a:prstGeom prst="rect">
              <a:avLst/>
            </a:prstGeom>
          </p:spPr>
        </p:pic>
        <p:pic>
          <p:nvPicPr>
            <p:cNvPr id="30" name="Graphic 29" descr="Single gear with solid fill">
              <a:extLst>
                <a:ext uri="{FF2B5EF4-FFF2-40B4-BE49-F238E27FC236}">
                  <a16:creationId xmlns:a16="http://schemas.microsoft.com/office/drawing/2014/main" id="{2B8961AE-21FF-7832-6C87-4E0EB1E310A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350619">
              <a:off x="4114153" y="1727493"/>
              <a:ext cx="4163675" cy="4163675"/>
            </a:xfrm>
            <a:prstGeom prst="rect">
              <a:avLst/>
            </a:prstGeom>
          </p:spPr>
        </p:pic>
      </p:grpSp>
    </p:spTree>
    <p:extLst>
      <p:ext uri="{BB962C8B-B14F-4D97-AF65-F5344CB8AC3E}">
        <p14:creationId xmlns:p14="http://schemas.microsoft.com/office/powerpoint/2010/main" val="2393273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5364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48828"/>
            <a:ext cx="4637303" cy="2084826"/>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ENAS ayant besoin d'une gestion de cas, y compris la RRF et l'aide à la prise en charge alternative, doivent être identifiés dès que possible.</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Éviter de perturber les arrangements de soins existants / créer des séparations pendant l'identification.</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Des mesures supplémentaires peuvent être nécessaires pour identifier certains enfants qui sont cachés ou difficiles à détecter</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Des critères d'éligibilité, d'admission et/ou de priorisation doivent être mis en place pour la gestion des cas, lorsque des ENAS sont présents.</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795076"/>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4115582"/>
            <a:ext cx="5254042" cy="4796406"/>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592314"/>
            <a:ext cx="4637302" cy="276999"/>
          </a:xfrm>
          <a:prstGeom prst="rect">
            <a:avLst/>
          </a:prstGeom>
          <a:noFill/>
        </p:spPr>
        <p:txBody>
          <a:bodyPr wrap="square" rtlCol="0">
            <a:spAutoFit/>
          </a:bodyPr>
          <a:lstStyle/>
          <a:p>
            <a:r>
              <a:rPr lang="en-CA" sz="1200" b="1" spc="300" dirty="0">
                <a:solidFill>
                  <a:schemeClr val="tx1"/>
                </a:solidFill>
              </a:rPr>
              <a:t>NOTES DE SESSION</a:t>
            </a:r>
          </a:p>
        </p:txBody>
      </p:sp>
      <p:sp>
        <p:nvSpPr>
          <p:cNvPr id="3" name="Google Shape;256;p19">
            <a:extLst>
              <a:ext uri="{FF2B5EF4-FFF2-40B4-BE49-F238E27FC236}">
                <a16:creationId xmlns:a16="http://schemas.microsoft.com/office/drawing/2014/main" id="{55C1AA53-417C-CF57-6058-B8FC6F58188C}"/>
              </a:ext>
            </a:extLst>
          </p:cNvPr>
          <p:cNvSpPr/>
          <p:nvPr/>
        </p:nvSpPr>
        <p:spPr>
          <a:xfrm>
            <a:off x="1072579" y="2385059"/>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Google Shape;256;p19">
            <a:extLst>
              <a:ext uri="{FF2B5EF4-FFF2-40B4-BE49-F238E27FC236}">
                <a16:creationId xmlns:a16="http://schemas.microsoft.com/office/drawing/2014/main" id="{5C80A44C-AA2C-550A-1EB0-C2780CBF1126}"/>
              </a:ext>
            </a:extLst>
          </p:cNvPr>
          <p:cNvSpPr/>
          <p:nvPr/>
        </p:nvSpPr>
        <p:spPr>
          <a:xfrm>
            <a:off x="1072579" y="2880735"/>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5" name="Hexagon 4">
            <a:extLst>
              <a:ext uri="{FF2B5EF4-FFF2-40B4-BE49-F238E27FC236}">
                <a16:creationId xmlns:a16="http://schemas.microsoft.com/office/drawing/2014/main" id="{ACB45C8C-B5EF-BDE0-D959-05D5FE2718C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48CE5B5C-0091-905E-6164-4E83ED38AAE0}"/>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5F6ADEFA-6D85-923B-980D-F2FEE0A54EF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B91AA9BC-019A-F875-0899-8D33EFAC4C5B}"/>
              </a:ext>
            </a:extLst>
          </p:cNvPr>
          <p:cNvSpPr/>
          <p:nvPr/>
        </p:nvSpPr>
        <p:spPr>
          <a:xfrm rot="1782986">
            <a:off x="286724" y="168964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BDA645F-9E8E-13FD-C785-458E718E3684}"/>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499FCB2-AE06-4007-9E51-B89C8432FCBC}"/>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890C272E-1FAA-9358-2FE4-BE8ACD16665D}"/>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5F07C5F1-A318-D80E-40E5-743AF873B92D}"/>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03CFCA4C-293D-0825-F42D-B5EA873174A8}"/>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437D91B8-8A35-E323-DB58-34C1179EBCDA}"/>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CA0F689-05A4-B163-58A3-B3F909BC6A83}"/>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7CD40BB1-2DA0-1A75-B243-4213F2ED75EF}"/>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6CEF388A-8518-1F12-75DC-D49E813636F5}"/>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12D8551A-C820-9CC1-B80E-6B9B9023A30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57BEF348-1089-24A3-0CBD-6D2991C88E2F}"/>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6460CEC2-74B2-9495-7BC1-3E1DAE4A2A5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Hexagon 35">
            <a:extLst>
              <a:ext uri="{FF2B5EF4-FFF2-40B4-BE49-F238E27FC236}">
                <a16:creationId xmlns:a16="http://schemas.microsoft.com/office/drawing/2014/main" id="{1D62B949-B682-1FE8-9D3F-35B500A5C55F}"/>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Hexagon 36">
            <a:extLst>
              <a:ext uri="{FF2B5EF4-FFF2-40B4-BE49-F238E27FC236}">
                <a16:creationId xmlns:a16="http://schemas.microsoft.com/office/drawing/2014/main" id="{4F9C3642-7C64-D827-0077-5B92EECE83E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56574105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B97742-2341-B2B8-DE37-7898CF5FE6F4}"/>
              </a:ext>
            </a:extLst>
          </p:cNvPr>
          <p:cNvSpPr txBox="1"/>
          <p:nvPr/>
        </p:nvSpPr>
        <p:spPr>
          <a:xfrm>
            <a:off x="982985" y="713169"/>
            <a:ext cx="5254041" cy="276999"/>
          </a:xfrm>
          <a:prstGeom prst="rect">
            <a:avLst/>
          </a:prstGeom>
          <a:noFill/>
        </p:spPr>
        <p:txBody>
          <a:bodyPr wrap="square" rtlCol="0">
            <a:spAutoFit/>
          </a:bodyPr>
          <a:lstStyle/>
          <a:p>
            <a:r>
              <a:rPr lang="en-US" sz="1200" b="1" spc="300" dirty="0"/>
              <a:t>JEU DE RÔLE SUR LA RECHERCHE ET LA DOCUMENTATION DES FAMILLES</a:t>
            </a:r>
          </a:p>
        </p:txBody>
      </p:sp>
      <p:sp>
        <p:nvSpPr>
          <p:cNvPr id="9" name="TextBox 8">
            <a:extLst>
              <a:ext uri="{FF2B5EF4-FFF2-40B4-BE49-F238E27FC236}">
                <a16:creationId xmlns:a16="http://schemas.microsoft.com/office/drawing/2014/main" id="{46DA3AA3-2060-4D34-0586-774D34E2A357}"/>
              </a:ext>
            </a:extLst>
          </p:cNvPr>
          <p:cNvSpPr txBox="1"/>
          <p:nvPr/>
        </p:nvSpPr>
        <p:spPr>
          <a:xfrm>
            <a:off x="996287" y="1239516"/>
            <a:ext cx="5500766" cy="7879080"/>
          </a:xfrm>
          <a:prstGeom prst="rect">
            <a:avLst/>
          </a:prstGeom>
          <a:noFill/>
        </p:spPr>
        <p:txBody>
          <a:bodyPr wrap="square"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Scénario 1</a:t>
            </a:r>
          </a:p>
          <a:p>
            <a:pPr marL="0" marR="0" lvl="0" indent="0" algn="l" rtl="0">
              <a:spcBef>
                <a:spcPts val="0"/>
              </a:spcBef>
              <a:spcAft>
                <a:spcPts val="0"/>
              </a:spcAft>
              <a:buNone/>
            </a:pPr>
            <a:r>
              <a:rPr lang="en-US" sz="1100" b="1" dirty="0">
                <a:solidFill>
                  <a:schemeClr val="tx1"/>
                </a:solidFill>
                <a:latin typeface="+mn-lt"/>
                <a:ea typeface="Arial"/>
                <a:cs typeface="Arial"/>
                <a:sym typeface="Arial"/>
              </a:rPr>
              <a:t> </a:t>
            </a:r>
          </a:p>
          <a:p>
            <a:pPr marL="0" marR="0" lvl="0" indent="0" algn="l" rtl="0">
              <a:spcBef>
                <a:spcPts val="0"/>
              </a:spcBef>
              <a:spcAft>
                <a:spcPts val="0"/>
              </a:spcAft>
              <a:buNone/>
            </a:pPr>
            <a:r>
              <a:rPr lang="en-US" sz="1100" b="1" i="1" dirty="0">
                <a:solidFill>
                  <a:schemeClr val="tx1"/>
                </a:solidFill>
                <a:latin typeface="+mn-lt"/>
                <a:ea typeface="Arial"/>
                <a:cs typeface="Arial"/>
                <a:sym typeface="Arial"/>
              </a:rPr>
              <a:t>Rôle : Enfant</a:t>
            </a:r>
          </a:p>
          <a:p>
            <a:pPr lvl="1"/>
            <a:r>
              <a:rPr lang="en-US" sz="1100" dirty="0">
                <a:solidFill>
                  <a:schemeClr val="tx1"/>
                </a:solidFill>
                <a:latin typeface="+mn-lt"/>
                <a:ea typeface="Arial"/>
                <a:cs typeface="Arial"/>
                <a:sym typeface="Arial"/>
              </a:rPr>
              <a:t>Vous êtes un garçon de 14 ans qui s'appelle Eric. Jusqu'à l'âge de dix ans environ, vous avez vécu dans une petite ville avec vos deux parents et vos deux jeunes sœurs dans une grande province. Vos grands-parents paternels vivaient dans la même enceinte, ainsi que le frère de votre père, sa femme et ses trois enfants. Vous vous souvenez qu'un jour votre mère est partie et n'est jamais revenue à la maison. Vous n'aimez pas en parler car c'est un souvenir douloureux. Vous ne savez pas exactement pourquoi elle est partie, mais vous vous souvenez que votre père et votre mère se disputaient beaucoup. Parfois, tu lui en veux beaucoup de t'avoir quitté, mais tu souhaites aussi être à nouveau avec elle. Vous avez entendu dire qu'elle vivait dans une autre ville avec un nouveau mari et deux enfants, mais vous ne savez pas où elle est en ce moment. Vous ne connaissez pas les noms du nouveau mari de votre mère et de ses deux enfants. </a:t>
            </a:r>
          </a:p>
          <a:p>
            <a:pPr lvl="1"/>
            <a:r>
              <a:rPr lang="en-US" sz="1100" dirty="0">
                <a:solidFill>
                  <a:schemeClr val="tx1"/>
                </a:solidFill>
                <a:latin typeface="+mn-lt"/>
                <a:ea typeface="Arial"/>
                <a:cs typeface="Arial"/>
                <a:sym typeface="Arial"/>
              </a:rPr>
              <a:t> </a:t>
            </a:r>
          </a:p>
          <a:p>
            <a:pPr lvl="1"/>
            <a:r>
              <a:rPr lang="en-US" sz="1100" dirty="0">
                <a:solidFill>
                  <a:schemeClr val="tx1"/>
                </a:solidFill>
                <a:latin typeface="+mn-lt"/>
                <a:ea typeface="Arial"/>
                <a:cs typeface="Arial"/>
                <a:sym typeface="Arial"/>
              </a:rPr>
              <a:t>Après le départ de votre mère, vous avez vécu avec votre père pendant environ deux ans dans une ferme. Pendant cette période, un conflit a éclaté dans la région où vous viviez. Votre père devait payer une taxe à des hommes armés qui venaient le voir. Un jour, un groupe d'hommes armés est venu et a emmené votre père. Vous avez immédiatement fui la ferme, ne sachant pas où aller, puis vous avez trouvé d'autres personnes qui fuyaient. </a:t>
            </a:r>
          </a:p>
          <a:p>
            <a:pPr lvl="1"/>
            <a:r>
              <a:rPr lang="en-US" sz="1100" dirty="0">
                <a:solidFill>
                  <a:schemeClr val="tx1"/>
                </a:solidFill>
                <a:latin typeface="+mn-lt"/>
                <a:ea typeface="Arial"/>
                <a:cs typeface="Arial"/>
                <a:sym typeface="Arial"/>
              </a:rPr>
              <a:t> </a:t>
            </a:r>
          </a:p>
          <a:p>
            <a:pPr lvl="1"/>
            <a:r>
              <a:rPr lang="en-US" sz="1100" dirty="0">
                <a:solidFill>
                  <a:schemeClr val="tx1"/>
                </a:solidFill>
                <a:latin typeface="+mn-lt"/>
                <a:ea typeface="Arial"/>
                <a:cs typeface="Arial"/>
                <a:sym typeface="Arial"/>
              </a:rPr>
              <a:t>Vous avez rejoint ce groupe et avez atteint une grande ville dans un pays voisin. Au début, vous viviez dans la rue. Vous n'aviez souvent pas assez à manger et les gens vous menaçaient et vous maltraitaient. Vous n'aimez vraiment pas demander de l'aide pour quoi que ce soit. Avant, tu recevais l'aide d'un travailleur social dans un centre pour enfants des rues où tu allais prendre une douche et laver tes vêtements. Lorsque tu te sens mal à l'aise, tu serres les mains l'une contre l'autre et tu te tais. </a:t>
            </a:r>
          </a:p>
          <a:p>
            <a:pPr lvl="1"/>
            <a:r>
              <a:rPr lang="en-US" sz="1100" dirty="0">
                <a:solidFill>
                  <a:schemeClr val="tx1"/>
                </a:solidFill>
                <a:latin typeface="+mn-lt"/>
                <a:ea typeface="Arial"/>
                <a:cs typeface="Arial"/>
                <a:sym typeface="Arial"/>
              </a:rPr>
              <a:t> </a:t>
            </a:r>
          </a:p>
          <a:p>
            <a:pPr lvl="1"/>
            <a:r>
              <a:rPr lang="en-US" sz="1100" dirty="0">
                <a:solidFill>
                  <a:schemeClr val="tx1"/>
                </a:solidFill>
                <a:latin typeface="+mn-lt"/>
                <a:ea typeface="Arial"/>
                <a:cs typeface="Arial"/>
                <a:sym typeface="Arial"/>
              </a:rPr>
              <a:t>Il y a environ un mois, on vous a proposé de travailler dans un restaurant. Le propriétaire du restaurant vous a également offert un logement, dans une pièce séparée du restaurant. Actuellement, vous n'allez pas à l'école, vous travaillez simplement dans le restaurant tout le temps. Vous n'êtes pas payé, mais vous avez un endroit pour vivre. Vous êtes dans le pays depuis environ deux ans. Parfois, vous êtes fier de votre travail, alors que d'autres jours, vous vous sentez triste et désorienté par votre situation. Votre famille et vos amis vous manquent dans votre pays. </a:t>
            </a:r>
          </a:p>
          <a:p>
            <a:pPr marL="0" marR="0" lvl="0" indent="0" algn="l" rtl="0">
              <a:spcBef>
                <a:spcPts val="0"/>
              </a:spcBef>
              <a:spcAft>
                <a:spcPts val="0"/>
              </a:spcAft>
              <a:buNone/>
            </a:pPr>
            <a:r>
              <a:rPr lang="en-US" sz="1100" dirty="0">
                <a:solidFill>
                  <a:schemeClr val="tx1"/>
                </a:solidFill>
                <a:latin typeface="+mn-lt"/>
                <a:ea typeface="Arial"/>
                <a:cs typeface="Arial"/>
                <a:sym typeface="Arial"/>
              </a:rPr>
              <a:t> </a:t>
            </a:r>
          </a:p>
          <a:p>
            <a:pPr marL="0" marR="0" lvl="0" indent="0" algn="l" rtl="0">
              <a:spcBef>
                <a:spcPts val="0"/>
              </a:spcBef>
              <a:spcAft>
                <a:spcPts val="0"/>
              </a:spcAft>
              <a:buNone/>
            </a:pPr>
            <a:r>
              <a:rPr lang="en-US" sz="1100" b="1" i="1" dirty="0">
                <a:solidFill>
                  <a:schemeClr val="tx1"/>
                </a:solidFill>
                <a:latin typeface="+mn-lt"/>
                <a:ea typeface="Arial"/>
                <a:cs typeface="Arial"/>
                <a:sym typeface="Arial"/>
              </a:rPr>
              <a:t>Rôle : Travailleur social</a:t>
            </a:r>
          </a:p>
          <a:p>
            <a:pPr lvl="1"/>
            <a:r>
              <a:rPr lang="en-US" sz="1100" dirty="0">
                <a:solidFill>
                  <a:schemeClr val="tx1"/>
                </a:solidFill>
                <a:latin typeface="+mn-lt"/>
                <a:ea typeface="Arial"/>
                <a:cs typeface="Arial"/>
                <a:sym typeface="Arial"/>
              </a:rPr>
              <a:t>Vous êtes une assistante sociale, travaillant pour les services sociaux du gouvernement. Le CICR a informé Eric que plusieurs efforts de recherche du père d'Eric n'ont pas encore abouti sur une période de 6 mois. Le CICR l'a également informé que la recherche de son père et de sa mère est toujours en cours, car la recherche transfrontalière nécessite beaucoup de temps. Vous avez prévu une réunion de suivi avec Eric, car il a exprimé qu'il se sentait déprimé et avait besoin d'un soutien supplémentaire. </a:t>
            </a:r>
          </a:p>
        </p:txBody>
      </p:sp>
      <p:sp>
        <p:nvSpPr>
          <p:cNvPr id="11" name="Hexagon 10">
            <a:extLst>
              <a:ext uri="{FF2B5EF4-FFF2-40B4-BE49-F238E27FC236}">
                <a16:creationId xmlns:a16="http://schemas.microsoft.com/office/drawing/2014/main" id="{1655E5E9-1A4B-0CE8-719E-684AA0D9251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A3B0E15-358E-252E-6403-3926795AB92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82E1BD16-F053-BA35-7C10-305118FE4A4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52727CBB-FE3D-50C8-92AB-F91CFF3EB609}"/>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5BA3F4A2-FE69-76BF-2146-C8AAAA763F0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587A7F8-43D1-C20D-DD35-71410308017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1EC8556-3E3C-9AE0-97A5-E6621642F451}"/>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43939DF1-4334-5836-FD29-2FB8C384179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B06A58A1-4C4D-FB6B-E9A2-C9C19970A7F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DC7188AA-4B6B-B534-D4CD-7C6D048A139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03585E88-B235-1EAA-918F-7B7363F304C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7DA10B85-BE30-2033-4721-3F55748DE961}"/>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21A03559-7470-EBB1-2BC4-C42990A430C0}"/>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ADC4A180-A47E-89EF-C860-2273D7757AF8}"/>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BED62C6A-2614-025B-83AD-083351034B9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C69E1605-76F8-4301-5C1C-A8791BC0946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CB420FB2-3A31-EC52-9D0D-78B0230A1A7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B29BC93E-7543-3E98-E5AB-B67F0CC0A6B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8856077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6DA3AA3-2060-4D34-0586-774D34E2A357}"/>
              </a:ext>
            </a:extLst>
          </p:cNvPr>
          <p:cNvSpPr txBox="1"/>
          <p:nvPr/>
        </p:nvSpPr>
        <p:spPr>
          <a:xfrm>
            <a:off x="996287" y="713169"/>
            <a:ext cx="5254042" cy="3647152"/>
          </a:xfrm>
          <a:prstGeom prst="rect">
            <a:avLst/>
          </a:prstGeom>
          <a:noFill/>
        </p:spPr>
        <p:txBody>
          <a:bodyPr wrap="square"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Scénario 2</a:t>
            </a:r>
          </a:p>
          <a:p>
            <a:pPr marL="0" marR="0" lvl="0" indent="0" algn="l" rtl="0">
              <a:spcBef>
                <a:spcPts val="0"/>
              </a:spcBef>
              <a:spcAft>
                <a:spcPts val="0"/>
              </a:spcAft>
              <a:buNone/>
            </a:pPr>
            <a:r>
              <a:rPr lang="en-US" sz="1100" b="1" dirty="0">
                <a:solidFill>
                  <a:schemeClr val="tx1"/>
                </a:solidFill>
                <a:latin typeface="+mn-lt"/>
                <a:ea typeface="Arial"/>
                <a:cs typeface="Arial"/>
                <a:sym typeface="Arial"/>
              </a:rPr>
              <a:t> </a:t>
            </a:r>
          </a:p>
          <a:p>
            <a:pPr marL="0" marR="0" lvl="0" indent="0" algn="l" rtl="0">
              <a:spcBef>
                <a:spcPts val="0"/>
              </a:spcBef>
              <a:spcAft>
                <a:spcPts val="0"/>
              </a:spcAft>
              <a:buNone/>
            </a:pPr>
            <a:r>
              <a:rPr lang="en-US" sz="1100" b="1" i="1" dirty="0">
                <a:solidFill>
                  <a:schemeClr val="tx1"/>
                </a:solidFill>
                <a:latin typeface="+mn-lt"/>
                <a:ea typeface="Arial"/>
                <a:cs typeface="Arial"/>
                <a:sym typeface="Arial"/>
              </a:rPr>
              <a:t>Rôle : Enfant</a:t>
            </a:r>
          </a:p>
          <a:p>
            <a:pPr lvl="1"/>
            <a:r>
              <a:rPr lang="en-US" sz="1100" dirty="0">
                <a:solidFill>
                  <a:schemeClr val="tx1"/>
                </a:solidFill>
                <a:latin typeface="+mn-lt"/>
                <a:ea typeface="Arial"/>
                <a:cs typeface="Arial"/>
                <a:sym typeface="Arial"/>
              </a:rPr>
              <a:t>Tu es une jeune fille de 14 ans appelée Rose. Il y a environ 4 mois, tu as fui ton pays d'origine avec tes voisins. Avant la séparation avec votre famille, vous viviez avec votre tante, son mari, leurs enfants et votre frère. Pendant cette période, vous avez également eu beaucoup de contacts avec votre famille maternelle. Après la séparation, les voisins se sont occupés de toi pendant un court moment, mais ils t'ont ensuite abandonné. Par la suite, vous avez été accueilli par une autre famille. Vous ne connaissiez pas cette famille auparavant. Cette famille a deux enfants, une fille de 12 ans et un garçon de 16 ans. Les deux enfants vont à l'école. Ils jouent avec d'autres enfants après l'école. Vous devez rester à la maison toute la journée pour nettoyer la maison et préparer la nourriture pour la famille. La famille se plaint de vous, disant que la maison n'est pas propre et que la nourriture que vous préparez n'est pas bonne. Vous vous sentez inutile et isolé. Vous voulez rentrer chez vous et vivre à nouveau avec votre propre famille. </a:t>
            </a:r>
          </a:p>
          <a:p>
            <a:pPr marL="0" marR="0" lvl="0" indent="0" algn="l" rtl="0">
              <a:spcBef>
                <a:spcPts val="0"/>
              </a:spcBef>
              <a:spcAft>
                <a:spcPts val="0"/>
              </a:spcAft>
              <a:buNone/>
            </a:pPr>
            <a:r>
              <a:rPr lang="en-US" sz="1100" dirty="0">
                <a:solidFill>
                  <a:schemeClr val="tx1"/>
                </a:solidFill>
                <a:latin typeface="+mn-lt"/>
                <a:ea typeface="Arial"/>
                <a:cs typeface="Arial"/>
                <a:sym typeface="Arial"/>
              </a:rPr>
              <a:t> </a:t>
            </a:r>
          </a:p>
          <a:p>
            <a:pPr marL="0" marR="0" lvl="0" indent="0" algn="l" rtl="0">
              <a:spcBef>
                <a:spcPts val="0"/>
              </a:spcBef>
              <a:spcAft>
                <a:spcPts val="0"/>
              </a:spcAft>
              <a:buNone/>
            </a:pPr>
            <a:r>
              <a:rPr lang="en-US" sz="1100" b="1" i="1" dirty="0">
                <a:solidFill>
                  <a:schemeClr val="tx1"/>
                </a:solidFill>
                <a:latin typeface="+mn-lt"/>
                <a:ea typeface="Arial"/>
                <a:cs typeface="Arial"/>
                <a:sym typeface="Arial"/>
              </a:rPr>
              <a:t>Rôle : Travailleur social</a:t>
            </a:r>
          </a:p>
          <a:p>
            <a:pPr lvl="1"/>
            <a:r>
              <a:rPr lang="en-US" sz="1100" dirty="0">
                <a:solidFill>
                  <a:schemeClr val="tx1"/>
                </a:solidFill>
                <a:latin typeface="+mn-lt"/>
                <a:ea typeface="Arial"/>
                <a:cs typeface="Arial"/>
                <a:sym typeface="Arial"/>
              </a:rPr>
              <a:t>Vous êtes une assistante sociale travaillant pour une ONG nationale. Le cas de Rose, une jeune fille non accompagnée de 14 ans, vous a été soumis. Vous allez lui rendre visite et la rencontrer pour la première fois. Vous n'avez pas beaucoup de temps, car vous avez prévu d'autres visites à domicile dans la même région. </a:t>
            </a:r>
          </a:p>
        </p:txBody>
      </p:sp>
      <p:sp>
        <p:nvSpPr>
          <p:cNvPr id="2" name="Hexagon 1">
            <a:extLst>
              <a:ext uri="{FF2B5EF4-FFF2-40B4-BE49-F238E27FC236}">
                <a16:creationId xmlns:a16="http://schemas.microsoft.com/office/drawing/2014/main" id="{1499B393-F4C7-2973-CD44-92486F8D58D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Hexagon 2">
            <a:extLst>
              <a:ext uri="{FF2B5EF4-FFF2-40B4-BE49-F238E27FC236}">
                <a16:creationId xmlns:a16="http://schemas.microsoft.com/office/drawing/2014/main" id="{4D2AB88C-4AE0-C58B-C170-4EB69DDA1403}"/>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3DD6E8B5-07F9-A952-29AB-CD143D73291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6BBC7E19-2F78-B993-5D09-C93D7C3F6AC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113A78B5-9E49-CE66-6592-7A89B9E5620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EFEF3A56-D386-6528-1014-AE996741523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DE93E8E0-BB10-1B50-E754-F43E1B515607}"/>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77B1B766-7160-9B93-8C79-567F2D0DBCE4}"/>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4585569-A9FC-8939-84ED-1A656712291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EF8874F1-E7AC-98B4-DE1D-3F3DEEC50C5B}"/>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D562EAC8-CBEC-2252-2EC9-A34493986464}"/>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6AE831D2-2449-DC02-1BD0-452611397DC9}"/>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F8ECBE49-655B-B408-00E5-B941A87C446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06B5627-CE27-C01A-DD3D-9C1B99922238}"/>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9842E642-0E44-5728-E850-884BAE62EEB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AE294204-620C-1789-2978-F5C9DCE061E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4433F2CB-72BC-A18E-6CBD-234756ABFC3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C42E9990-88D9-CD00-AF34-818AD322461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 name="Group 21">
            <a:extLst>
              <a:ext uri="{FF2B5EF4-FFF2-40B4-BE49-F238E27FC236}">
                <a16:creationId xmlns:a16="http://schemas.microsoft.com/office/drawing/2014/main" id="{F2D4B264-2219-ABAD-4370-B2927B793BB2}"/>
              </a:ext>
            </a:extLst>
          </p:cNvPr>
          <p:cNvGrpSpPr/>
          <p:nvPr/>
        </p:nvGrpSpPr>
        <p:grpSpPr>
          <a:xfrm>
            <a:off x="4946998" y="5953312"/>
            <a:ext cx="1303331" cy="1526920"/>
            <a:chOff x="6846848" y="1141103"/>
            <a:chExt cx="999203" cy="1170617"/>
          </a:xfrm>
          <a:solidFill>
            <a:schemeClr val="accent2">
              <a:lumMod val="20000"/>
              <a:lumOff val="80000"/>
            </a:schemeClr>
          </a:solidFill>
        </p:grpSpPr>
        <p:sp>
          <p:nvSpPr>
            <p:cNvPr id="23" name="Rectangle: Rounded Corners 22">
              <a:extLst>
                <a:ext uri="{FF2B5EF4-FFF2-40B4-BE49-F238E27FC236}">
                  <a16:creationId xmlns:a16="http://schemas.microsoft.com/office/drawing/2014/main" id="{27303089-5761-9754-F69E-DFE17C607E99}"/>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4" name="Oval 23">
              <a:extLst>
                <a:ext uri="{FF2B5EF4-FFF2-40B4-BE49-F238E27FC236}">
                  <a16:creationId xmlns:a16="http://schemas.microsoft.com/office/drawing/2014/main" id="{2DFA7849-1145-39A8-EDC7-2C569ED2D5DE}"/>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Oval 24">
              <a:extLst>
                <a:ext uri="{FF2B5EF4-FFF2-40B4-BE49-F238E27FC236}">
                  <a16:creationId xmlns:a16="http://schemas.microsoft.com/office/drawing/2014/main" id="{6B9CB58D-C0D0-9097-DFEF-D0242C65F3CF}"/>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5F25047A-79FF-4806-F55A-02BC429F6104}"/>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Block Arc 26">
              <a:extLst>
                <a:ext uri="{FF2B5EF4-FFF2-40B4-BE49-F238E27FC236}">
                  <a16:creationId xmlns:a16="http://schemas.microsoft.com/office/drawing/2014/main" id="{1399FF37-4B85-D251-F4DD-71740CF4184D}"/>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28" name="Group 27">
            <a:extLst>
              <a:ext uri="{FF2B5EF4-FFF2-40B4-BE49-F238E27FC236}">
                <a16:creationId xmlns:a16="http://schemas.microsoft.com/office/drawing/2014/main" id="{02429E93-D664-AE27-3CF0-AEE78128D743}"/>
              </a:ext>
            </a:extLst>
          </p:cNvPr>
          <p:cNvGrpSpPr/>
          <p:nvPr/>
        </p:nvGrpSpPr>
        <p:grpSpPr>
          <a:xfrm rot="19632759">
            <a:off x="3701323" y="7284782"/>
            <a:ext cx="1303329" cy="1550588"/>
            <a:chOff x="6846848" y="1141103"/>
            <a:chExt cx="999203" cy="1188766"/>
          </a:xfrm>
          <a:solidFill>
            <a:schemeClr val="accent2">
              <a:lumMod val="20000"/>
              <a:lumOff val="80000"/>
            </a:schemeClr>
          </a:solidFill>
        </p:grpSpPr>
        <p:sp>
          <p:nvSpPr>
            <p:cNvPr id="29" name="Rectangle: Rounded Corners 28">
              <a:extLst>
                <a:ext uri="{FF2B5EF4-FFF2-40B4-BE49-F238E27FC236}">
                  <a16:creationId xmlns:a16="http://schemas.microsoft.com/office/drawing/2014/main" id="{B83BE243-6BAB-97B4-7EEE-667C6CD64A19}"/>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Oval 29">
              <a:extLst>
                <a:ext uri="{FF2B5EF4-FFF2-40B4-BE49-F238E27FC236}">
                  <a16:creationId xmlns:a16="http://schemas.microsoft.com/office/drawing/2014/main" id="{3D002831-D866-EC42-C223-C34AC3223D23}"/>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Oval 30">
              <a:extLst>
                <a:ext uri="{FF2B5EF4-FFF2-40B4-BE49-F238E27FC236}">
                  <a16:creationId xmlns:a16="http://schemas.microsoft.com/office/drawing/2014/main" id="{D6E14954-F705-F73E-7468-2075D98052B0}"/>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Oval 31">
              <a:extLst>
                <a:ext uri="{FF2B5EF4-FFF2-40B4-BE49-F238E27FC236}">
                  <a16:creationId xmlns:a16="http://schemas.microsoft.com/office/drawing/2014/main" id="{FC43AB2D-9734-7E64-D907-36ABE21C5A9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Block Arc 32">
              <a:extLst>
                <a:ext uri="{FF2B5EF4-FFF2-40B4-BE49-F238E27FC236}">
                  <a16:creationId xmlns:a16="http://schemas.microsoft.com/office/drawing/2014/main" id="{F6A71575-88BE-0B22-0DDA-5DEF32BDD382}"/>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367924171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6DA3AA3-2060-4D34-0586-774D34E2A357}"/>
              </a:ext>
            </a:extLst>
          </p:cNvPr>
          <p:cNvSpPr txBox="1"/>
          <p:nvPr/>
        </p:nvSpPr>
        <p:spPr>
          <a:xfrm>
            <a:off x="996287" y="713169"/>
            <a:ext cx="5254042" cy="5001369"/>
          </a:xfrm>
          <a:prstGeom prst="rect">
            <a:avLst/>
          </a:prstGeom>
          <a:noFill/>
        </p:spPr>
        <p:txBody>
          <a:bodyPr wrap="square"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Scénario 3</a:t>
            </a:r>
          </a:p>
          <a:p>
            <a:pPr marL="0" marR="0" lvl="0" indent="0" algn="l" rtl="0">
              <a:spcBef>
                <a:spcPts val="0"/>
              </a:spcBef>
              <a:spcAft>
                <a:spcPts val="0"/>
              </a:spcAft>
              <a:buNone/>
            </a:pPr>
            <a:r>
              <a:rPr lang="en-US" sz="1100" b="1" dirty="0">
                <a:solidFill>
                  <a:schemeClr val="tx1"/>
                </a:solidFill>
                <a:latin typeface="+mn-lt"/>
                <a:ea typeface="Arial"/>
                <a:cs typeface="Arial"/>
                <a:sym typeface="Arial"/>
              </a:rPr>
              <a:t> </a:t>
            </a:r>
          </a:p>
          <a:p>
            <a:pPr marL="0" marR="0" lvl="0" indent="0" algn="l" rtl="0">
              <a:spcBef>
                <a:spcPts val="0"/>
              </a:spcBef>
              <a:spcAft>
                <a:spcPts val="0"/>
              </a:spcAft>
              <a:buNone/>
            </a:pPr>
            <a:r>
              <a:rPr lang="en-US" sz="1100" b="1" i="1" dirty="0">
                <a:solidFill>
                  <a:schemeClr val="tx1"/>
                </a:solidFill>
                <a:latin typeface="+mn-lt"/>
                <a:ea typeface="Arial"/>
                <a:cs typeface="Arial"/>
                <a:sym typeface="Arial"/>
              </a:rPr>
              <a:t>Rôle : Enfant</a:t>
            </a:r>
          </a:p>
          <a:p>
            <a:pPr lvl="1"/>
            <a:r>
              <a:rPr lang="en-US" sz="1100" dirty="0">
                <a:solidFill>
                  <a:schemeClr val="tx1"/>
                </a:solidFill>
                <a:latin typeface="+mn-lt"/>
                <a:ea typeface="Arial"/>
                <a:cs typeface="Arial"/>
                <a:sym typeface="Arial"/>
              </a:rPr>
              <a:t>Vous êtes un garçon de 16 ans, appelé Kareem. Quand tu avais 14 ans, tu as fui avec ton père et ton frère de 19 ans vers le pays voisin. Votre mère et vos quatre frères et sœurs sont restés dans votre pays d'origine. Pendant la fuite, votre frère aîné a disparu et il est apparu plus tard qu'il avait été enlevé. Lorsque vous êtes arrivé avec votre père dans le pays voisin, vous avez été accueilli par un cousin de votre père et sa famille. Quelques mois plus tard, ton père et toi avez appris que votre mère et votre sœur avaient été tuées chez vous après un bombardement. Le père de Kareem a décidé de retourner dans votre pays d'origine pour s'occuper de ses autres enfants et vous a laissé avec son cousin. Quelques mois plus tard, le cousin de votre père vous a renvoyé pour se venger de votre père, car ils s'étaient disputés un terrain dans le pays d'origine. Vous avez déménagé dans une ville plus grande et avez dormi sous un pont et passé la plupart de ses journées dans les rues. Puis vous avez été identifié par un travailleur social d'une agence de protection de l'enfance, qui vous a aidé à louer un logement. Ta mère, ta sœur et tes autres frères et sœurs te manquent. Tu es en colère contre ton père car tu as l'impression qu'il t'a abandonné. Tu as souvent peur car tu te sens menacé dans la rue et tu penses que c'est à cause de ton orientation sexuelle, tu t'identifies comme gay, ce qui n'est pas accepté là où tu es ou dans ton pays d'origine. Vous êtes en contact avec vos trois frères et sœurs aînés, qui sont tous mariés, l'un d'eux a déménagé dans un autre pays avec sa famille. Vous n'avez pas de contact avec votre père ni avec votre jeune frère, qui vit encore avec votre père. </a:t>
            </a:r>
          </a:p>
          <a:p>
            <a:pPr marL="0" marR="0" lvl="0" indent="0" algn="l" rtl="0">
              <a:spcBef>
                <a:spcPts val="0"/>
              </a:spcBef>
              <a:spcAft>
                <a:spcPts val="0"/>
              </a:spcAft>
              <a:buNone/>
            </a:pPr>
            <a:r>
              <a:rPr lang="en-US" sz="1100" dirty="0">
                <a:solidFill>
                  <a:schemeClr val="tx1"/>
                </a:solidFill>
                <a:latin typeface="+mn-lt"/>
                <a:ea typeface="Arial"/>
                <a:cs typeface="Arial"/>
                <a:sym typeface="Arial"/>
              </a:rPr>
              <a:t> </a:t>
            </a:r>
          </a:p>
          <a:p>
            <a:pPr marL="0" marR="0" lvl="0" indent="0" algn="l" rtl="0">
              <a:spcBef>
                <a:spcPts val="0"/>
              </a:spcBef>
              <a:spcAft>
                <a:spcPts val="0"/>
              </a:spcAft>
              <a:buNone/>
            </a:pPr>
            <a:r>
              <a:rPr lang="en-US" sz="1100" b="1" i="1" dirty="0">
                <a:solidFill>
                  <a:schemeClr val="tx1"/>
                </a:solidFill>
                <a:latin typeface="+mn-lt"/>
                <a:ea typeface="Arial"/>
                <a:cs typeface="Arial"/>
                <a:sym typeface="Arial"/>
              </a:rPr>
              <a:t>Rôle : Travailleur social</a:t>
            </a:r>
          </a:p>
          <a:p>
            <a:pPr lvl="1"/>
            <a:r>
              <a:rPr lang="en-US" sz="1100" dirty="0">
                <a:solidFill>
                  <a:schemeClr val="tx1"/>
                </a:solidFill>
                <a:latin typeface="+mn-lt"/>
                <a:ea typeface="Arial"/>
                <a:cs typeface="Arial"/>
                <a:sym typeface="Arial"/>
              </a:rPr>
              <a:t>Vous êtes un travailleur social et avez planifié une rencontre avec Kareem, un garçon non accompagné de 16 ans. Vous avez l'intention d'obtenir des informations de traçage et d'autres informations pertinentes pour soutenir Kareem.</a:t>
            </a:r>
          </a:p>
        </p:txBody>
      </p:sp>
      <p:sp>
        <p:nvSpPr>
          <p:cNvPr id="2" name="Hexagon 1">
            <a:extLst>
              <a:ext uri="{FF2B5EF4-FFF2-40B4-BE49-F238E27FC236}">
                <a16:creationId xmlns:a16="http://schemas.microsoft.com/office/drawing/2014/main" id="{B84DEF5E-B95C-F4BE-1672-A5974F95641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Hexagon 2">
            <a:extLst>
              <a:ext uri="{FF2B5EF4-FFF2-40B4-BE49-F238E27FC236}">
                <a16:creationId xmlns:a16="http://schemas.microsoft.com/office/drawing/2014/main" id="{3048EE26-B513-E28F-D2E9-4BA21276D112}"/>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DA7B66DF-7D97-AD4C-466A-5B6FF6D313C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47C2C0A9-DB01-65E1-DB75-B5655D65A64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E2C516B7-94CF-0778-5BA0-B64612C526F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CBC485C0-536B-0F6A-FC66-F8A0523349D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F1BFF13F-4F0E-E438-B0CF-CF1932F03B5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85928410-458A-EFE0-928E-16A41FC5D00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BFE8C78-1C8B-9E10-FD7C-4B58CB3C754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29D295D-56F2-11A5-77FC-9594EF1154E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DA7712B5-0C9C-5310-139C-C197C684E4C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D6ADB3E4-DB21-24CB-EEF4-6464F9E0DDE2}"/>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5F5A73A2-881F-CA4E-3431-4A8C912CF56C}"/>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FBBC4F85-D769-1F32-5E69-B672F73D49F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30732224-646C-2162-CA00-2ED7BA2392F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119F0E1-D79F-4F45-1A6B-BA640D376A89}"/>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369EFCA-7938-C0FC-6715-35630D18CDF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E5777F7-8735-1DAD-D8CE-D37BF7BF76C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2" name="Group 21">
            <a:extLst>
              <a:ext uri="{FF2B5EF4-FFF2-40B4-BE49-F238E27FC236}">
                <a16:creationId xmlns:a16="http://schemas.microsoft.com/office/drawing/2014/main" id="{A7DB6554-3BDC-318C-4800-33DB014968AB}"/>
              </a:ext>
            </a:extLst>
          </p:cNvPr>
          <p:cNvGrpSpPr/>
          <p:nvPr/>
        </p:nvGrpSpPr>
        <p:grpSpPr>
          <a:xfrm>
            <a:off x="1442350" y="6273778"/>
            <a:ext cx="1303331" cy="1526920"/>
            <a:chOff x="6846848" y="1141103"/>
            <a:chExt cx="999203" cy="1170617"/>
          </a:xfrm>
          <a:solidFill>
            <a:schemeClr val="accent2">
              <a:lumMod val="20000"/>
              <a:lumOff val="80000"/>
            </a:schemeClr>
          </a:solidFill>
        </p:grpSpPr>
        <p:sp>
          <p:nvSpPr>
            <p:cNvPr id="29" name="Rectangle: Rounded Corners 28">
              <a:extLst>
                <a:ext uri="{FF2B5EF4-FFF2-40B4-BE49-F238E27FC236}">
                  <a16:creationId xmlns:a16="http://schemas.microsoft.com/office/drawing/2014/main" id="{CCAAEE96-A20A-0532-A5AB-922FDD052EE1}"/>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0" name="Oval 29">
              <a:extLst>
                <a:ext uri="{FF2B5EF4-FFF2-40B4-BE49-F238E27FC236}">
                  <a16:creationId xmlns:a16="http://schemas.microsoft.com/office/drawing/2014/main" id="{6B00FF70-ACE7-685D-C56E-005EC7F09758}"/>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Oval 30">
              <a:extLst>
                <a:ext uri="{FF2B5EF4-FFF2-40B4-BE49-F238E27FC236}">
                  <a16:creationId xmlns:a16="http://schemas.microsoft.com/office/drawing/2014/main" id="{00DD3D30-CB9D-A28E-0E14-09673CBEAC6D}"/>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Oval 31">
              <a:extLst>
                <a:ext uri="{FF2B5EF4-FFF2-40B4-BE49-F238E27FC236}">
                  <a16:creationId xmlns:a16="http://schemas.microsoft.com/office/drawing/2014/main" id="{46EC8E39-7E47-C7D6-2BA7-FA1BF76493A1}"/>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Block Arc 32">
              <a:extLst>
                <a:ext uri="{FF2B5EF4-FFF2-40B4-BE49-F238E27FC236}">
                  <a16:creationId xmlns:a16="http://schemas.microsoft.com/office/drawing/2014/main" id="{D473F2FE-C596-1F63-B87E-595E3D2AA8E6}"/>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23" name="Group 22">
            <a:extLst>
              <a:ext uri="{FF2B5EF4-FFF2-40B4-BE49-F238E27FC236}">
                <a16:creationId xmlns:a16="http://schemas.microsoft.com/office/drawing/2014/main" id="{EFFE9C59-6FD6-575F-7579-EA615FCC8539}"/>
              </a:ext>
            </a:extLst>
          </p:cNvPr>
          <p:cNvGrpSpPr/>
          <p:nvPr/>
        </p:nvGrpSpPr>
        <p:grpSpPr>
          <a:xfrm rot="19632759">
            <a:off x="2699778" y="7408992"/>
            <a:ext cx="1303329" cy="1550588"/>
            <a:chOff x="6846848" y="1141103"/>
            <a:chExt cx="999203" cy="1188766"/>
          </a:xfrm>
          <a:solidFill>
            <a:schemeClr val="accent2">
              <a:lumMod val="20000"/>
              <a:lumOff val="80000"/>
            </a:schemeClr>
          </a:solidFill>
        </p:grpSpPr>
        <p:sp>
          <p:nvSpPr>
            <p:cNvPr id="24" name="Rectangle: Rounded Corners 23">
              <a:extLst>
                <a:ext uri="{FF2B5EF4-FFF2-40B4-BE49-F238E27FC236}">
                  <a16:creationId xmlns:a16="http://schemas.microsoft.com/office/drawing/2014/main" id="{D14F55CA-AF58-92B2-CC20-67B149AC86F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5" name="Oval 24">
              <a:extLst>
                <a:ext uri="{FF2B5EF4-FFF2-40B4-BE49-F238E27FC236}">
                  <a16:creationId xmlns:a16="http://schemas.microsoft.com/office/drawing/2014/main" id="{5327717D-A6E0-85AF-25C1-524BE7E25CAF}"/>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13FCAD31-8819-1274-5C2C-C47B7A3E1CCA}"/>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Oval 26">
              <a:extLst>
                <a:ext uri="{FF2B5EF4-FFF2-40B4-BE49-F238E27FC236}">
                  <a16:creationId xmlns:a16="http://schemas.microsoft.com/office/drawing/2014/main" id="{EE0CBDE1-FBB5-5515-C90B-3A49BB80D659}"/>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Block Arc 27">
              <a:extLst>
                <a:ext uri="{FF2B5EF4-FFF2-40B4-BE49-F238E27FC236}">
                  <a16:creationId xmlns:a16="http://schemas.microsoft.com/office/drawing/2014/main" id="{378742C8-8861-50DD-91F7-229B2AE2A821}"/>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spTree>
    <p:extLst>
      <p:ext uri="{BB962C8B-B14F-4D97-AF65-F5344CB8AC3E}">
        <p14:creationId xmlns:p14="http://schemas.microsoft.com/office/powerpoint/2010/main" val="157948256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A9B97742-2341-B2B8-DE37-7898CF5FE6F4}"/>
              </a:ext>
            </a:extLst>
          </p:cNvPr>
          <p:cNvSpPr txBox="1"/>
          <p:nvPr/>
        </p:nvSpPr>
        <p:spPr>
          <a:xfrm>
            <a:off x="982985" y="713169"/>
            <a:ext cx="5254041" cy="276999"/>
          </a:xfrm>
          <a:prstGeom prst="rect">
            <a:avLst/>
          </a:prstGeom>
          <a:noFill/>
        </p:spPr>
        <p:txBody>
          <a:bodyPr wrap="square" rtlCol="0">
            <a:spAutoFit/>
          </a:bodyPr>
          <a:lstStyle/>
          <a:p>
            <a:r>
              <a:rPr lang="en-US" sz="1200" b="1" spc="300" dirty="0"/>
              <a:t>UTILISER LE FORMULAIRE D'INSCRIPTION DE L'ENAS</a:t>
            </a:r>
          </a:p>
        </p:txBody>
      </p:sp>
      <p:sp>
        <p:nvSpPr>
          <p:cNvPr id="9" name="TextBox 8">
            <a:extLst>
              <a:ext uri="{FF2B5EF4-FFF2-40B4-BE49-F238E27FC236}">
                <a16:creationId xmlns:a16="http://schemas.microsoft.com/office/drawing/2014/main" id="{46DA3AA3-2060-4D34-0586-774D34E2A357}"/>
              </a:ext>
            </a:extLst>
          </p:cNvPr>
          <p:cNvSpPr txBox="1"/>
          <p:nvPr/>
        </p:nvSpPr>
        <p:spPr>
          <a:xfrm>
            <a:off x="982985" y="1219299"/>
            <a:ext cx="5637928" cy="7709803"/>
          </a:xfrm>
          <a:prstGeom prst="rect">
            <a:avLst/>
          </a:prstGeom>
          <a:noFill/>
        </p:spPr>
        <p:txBody>
          <a:bodyPr wrap="square" rtlCol="0">
            <a:spAutoFit/>
          </a:bodyPr>
          <a:lstStyle/>
          <a:p>
            <a:r>
              <a:rPr lang="en-US" sz="1100" b="1" dirty="0">
                <a:solidFill>
                  <a:schemeClr val="tx1"/>
                </a:solidFill>
                <a:latin typeface="+mn-lt"/>
                <a:ea typeface="Arial"/>
                <a:cs typeface="Arial"/>
                <a:sym typeface="Arial"/>
              </a:rPr>
              <a:t>Rafael est un garçon non accompagné de 14 ans qui a raconté ce qui suit à l'assistant social : </a:t>
            </a:r>
          </a:p>
          <a:p>
            <a:pPr lvl="1"/>
            <a:r>
              <a:rPr lang="en-US" sz="1100" dirty="0">
                <a:solidFill>
                  <a:schemeClr val="tx1"/>
                </a:solidFill>
                <a:latin typeface="+mn-lt"/>
                <a:ea typeface="Arial"/>
                <a:cs typeface="Arial"/>
                <a:sym typeface="Arial"/>
              </a:rPr>
              <a:t> </a:t>
            </a:r>
          </a:p>
          <a:p>
            <a:r>
              <a:rPr lang="en-US" sz="1100" dirty="0">
                <a:solidFill>
                  <a:schemeClr val="tx1"/>
                </a:solidFill>
                <a:latin typeface="+mn-lt"/>
                <a:ea typeface="Arial"/>
                <a:cs typeface="Arial"/>
                <a:sym typeface="Arial"/>
              </a:rPr>
              <a:t>Mon nom est Rafael Mayol. J'ai 14 ans. Avant, je vivais dans une petite ville, Alero, avec mes deux parents et mes deux petites sœurs dans la province de Maratxo en Ruretanie, jusqu'à l'âge de dix ans environ. Mon père s'appelle Xavier Mayol et ma mère s'appelle Bernadeta Gomez. Mes sœurs s'appellent Carmen et Catalina. Mes grands-parents paternels vivaient également dans la même enceinte, ainsi que le frère de mon père, sa femme et ses trois enfants. Un jour, ma mère est partie et n'est jamais revenue à la maison. Je ne sais pas exactement pourquoi elle est partie, mais je me souviens que mon père et ma mère se disputaient beaucoup. J'ai entendu dire qu'elle vivait dans une autre ville avec un nouveau mari et deux enfants, mais je ne sais pas où elle est en ce moment. Je ne connais pas les noms du nouveau mari de ma mère et de ses deux enfants. Parfois, je lui en veux beaucoup de m'avoir quittée, mais j'aimerais aussi pouvoir être à nouveau avec elle et mes sœurs.</a:t>
            </a:r>
          </a:p>
          <a:p>
            <a:endParaRPr lang="en-US" sz="1100" dirty="0">
              <a:solidFill>
                <a:schemeClr val="tx1"/>
              </a:solidFill>
              <a:latin typeface="+mn-lt"/>
              <a:ea typeface="Arial"/>
              <a:cs typeface="Arial"/>
              <a:sym typeface="Arial"/>
            </a:endParaRPr>
          </a:p>
          <a:p>
            <a:r>
              <a:rPr lang="en-US" sz="1100" dirty="0">
                <a:solidFill>
                  <a:schemeClr val="tx1"/>
                </a:solidFill>
                <a:latin typeface="+mn-lt"/>
                <a:ea typeface="Arial"/>
                <a:cs typeface="Arial"/>
                <a:sym typeface="Arial"/>
              </a:rPr>
              <a:t>Après le départ de ma mère, j'ai vécu avec mon père pendant environ deux ans dans une ferme. Pendant cette période, des combats ont éclaté dans la région où je vivais. Mon père devait payer une taxe aux hommes armés qui venaient le voir. Un jour, un groupe d'hommes armés est venu et a emmené mon père. J'ai immédiatement fui la ferme, sans savoir où aller, et j'ai trouvé d'autres personnes qui fuyaient. </a:t>
            </a:r>
          </a:p>
          <a:p>
            <a:endParaRPr lang="en-US" sz="1100" dirty="0">
              <a:solidFill>
                <a:schemeClr val="tx1"/>
              </a:solidFill>
              <a:latin typeface="+mn-lt"/>
              <a:ea typeface="Arial"/>
              <a:cs typeface="Arial"/>
              <a:sym typeface="Arial"/>
            </a:endParaRPr>
          </a:p>
          <a:p>
            <a:r>
              <a:rPr lang="en-US" sz="1100" dirty="0">
                <a:solidFill>
                  <a:schemeClr val="tx1"/>
                </a:solidFill>
                <a:latin typeface="+mn-lt"/>
                <a:ea typeface="Arial"/>
                <a:cs typeface="Arial"/>
                <a:sym typeface="Arial"/>
              </a:rPr>
              <a:t>J'ai rejoint ce groupe et suis arrivé dans une grande ville d'Océanie, le pays voisin. Au début, je vivais dans la rue. Je n'avais souvent pas assez à manger et les gens me menaçaient et me maltraitaient. Je recevais l'aide d'un travailleur social dans un centre pour enfants des rues où je me rendais pour prendre une douche et laver mes vêtements. </a:t>
            </a:r>
          </a:p>
          <a:p>
            <a:endParaRPr lang="en-US" sz="1100" dirty="0">
              <a:solidFill>
                <a:schemeClr val="tx1"/>
              </a:solidFill>
              <a:latin typeface="+mn-lt"/>
              <a:ea typeface="Arial"/>
              <a:cs typeface="Arial"/>
              <a:sym typeface="Arial"/>
            </a:endParaRPr>
          </a:p>
          <a:p>
            <a:r>
              <a:rPr lang="en-US" sz="1100" dirty="0">
                <a:solidFill>
                  <a:schemeClr val="tx1"/>
                </a:solidFill>
                <a:latin typeface="+mn-lt"/>
                <a:ea typeface="Arial"/>
                <a:cs typeface="Arial"/>
                <a:sym typeface="Arial"/>
              </a:rPr>
              <a:t>Il y a environ un mois, le propriétaire d'un restaurant, M. Calvo, m'a offert un travail et un logement, dans une pièce séparée du restaurant. Je ne vais pas à l'école ; je ne fais que travailler dans le restaurant tout le temps. Je ne suis pas payé, mais j'ai un endroit où rester. J'espère que je pourrai y rester, car je n'ai nulle part où aller. J'ai peur que M. Calvo me mette à la porte si je ne travaille pas assez dur. Je suis en Océanie depuis environ deux ans maintenant. Parfois, je suis fier de mon travail, mais d'autres jours, je me sens triste et confus par rapport à ma situation. Je ne sais pas où est mon père et s'il est encore en vie, mais mes grands-parents en savent peut-être plus. J'ai entendu dire qu'ils avaient également fui la Ruretanie. Ma famille et mes amis me manquent à la maison et je veux les retrouver. Je ne veux pas que quelqu'un d'autre que ma famille sache si nous allons chercher mon père. Pour l'instant, je veux rester dans un endroit où je me sens en sécurité, où je n'ai pas à m'inquiéter et où je serai traité comme les autres enfants de mon âge. Je veux continuer à travailler, mais je suis fatiguée de travailler autant d'heures et je veux aussi étudier à nouveau.      </a:t>
            </a:r>
          </a:p>
          <a:p>
            <a:pPr lvl="1"/>
            <a:r>
              <a:rPr lang="en-US" sz="1100" dirty="0">
                <a:solidFill>
                  <a:schemeClr val="tx1"/>
                </a:solidFill>
                <a:latin typeface="+mn-lt"/>
                <a:ea typeface="Arial"/>
                <a:cs typeface="Arial"/>
                <a:sym typeface="Arial"/>
              </a:rPr>
              <a:t> </a:t>
            </a:r>
          </a:p>
          <a:p>
            <a:r>
              <a:rPr lang="en-US" sz="1100" b="1" dirty="0">
                <a:solidFill>
                  <a:schemeClr val="tx1"/>
                </a:solidFill>
                <a:latin typeface="+mn-lt"/>
                <a:ea typeface="Arial"/>
                <a:cs typeface="Arial"/>
                <a:sym typeface="Arial"/>
              </a:rPr>
              <a:t>Observations</a:t>
            </a:r>
          </a:p>
          <a:p>
            <a:endParaRPr lang="en-US" sz="1100" dirty="0">
              <a:solidFill>
                <a:schemeClr val="tx1"/>
              </a:solidFill>
              <a:latin typeface="+mn-lt"/>
              <a:ea typeface="Arial"/>
              <a:cs typeface="Arial"/>
              <a:sym typeface="Arial"/>
            </a:endParaRPr>
          </a:p>
          <a:p>
            <a:r>
              <a:rPr lang="en-US" sz="1100" dirty="0">
                <a:solidFill>
                  <a:schemeClr val="tx1"/>
                </a:solidFill>
                <a:latin typeface="+mn-lt"/>
                <a:ea typeface="Arial"/>
                <a:cs typeface="Arial"/>
                <a:sym typeface="Arial"/>
              </a:rPr>
              <a:t>Lorsque l'assistante sociale a commencé à parler de la mère de Rafaël ainsi que de sa situation actuelle au restaurant, il s'est senti mal à l'aise par moments et a serré le poing de ses mains. Lorsqu'on a demandé à Rafael où se trouvait son père, il s'est tu pendant un certain temps. </a:t>
            </a:r>
          </a:p>
        </p:txBody>
      </p:sp>
      <p:sp>
        <p:nvSpPr>
          <p:cNvPr id="3" name="Hexagon 2">
            <a:extLst>
              <a:ext uri="{FF2B5EF4-FFF2-40B4-BE49-F238E27FC236}">
                <a16:creationId xmlns:a16="http://schemas.microsoft.com/office/drawing/2014/main" id="{117517D3-A97B-5698-FDFA-D22E1CF6615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B8F7BE73-B348-E19B-B2BF-B09A58CAC53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8189F9EF-4651-AC7B-B0B2-058A9844F5E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BFF64BCE-9C56-32D9-8A06-125C36F9176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05942F4F-A29E-379D-371E-77775F4EBD9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3DDD839A-F2A6-CB6F-E7EA-9461E555EA7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D597D6B-A6BE-4217-01D4-7395982D4CA1}"/>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76FBA058-397D-BDE6-4606-8B21F112EEB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750B182D-86C7-3BBB-6B5E-7CE5ACF9E22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59CCDF38-0AC0-8339-4DD2-81B9C1A2451D}"/>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27B69CEC-636F-88C9-7235-C41B5B84BD0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F67C735A-FDC0-AF24-C864-7F746A967ED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8AB83968-E9DC-2376-8AE3-3E548C525E7B}"/>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7FB6C372-CCC3-3616-9D32-2BAE5D13E0F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E7E3510-2AB7-4CD0-01DB-9E7579C4CFF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E912D22-AD68-6DE5-4182-8959BAFA2332}"/>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DB621326-23BD-FF76-52D9-A2808F13C18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3B59C2E2-8134-428A-EE6B-D29F3FE22F8C}"/>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12576578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Shape 2932"/>
        <p:cNvGrpSpPr/>
        <p:nvPr/>
      </p:nvGrpSpPr>
      <p:grpSpPr>
        <a:xfrm>
          <a:off x="0" y="0"/>
          <a:ext cx="0" cy="0"/>
          <a:chOff x="0" y="0"/>
          <a:chExt cx="0" cy="0"/>
        </a:xfrm>
      </p:grpSpPr>
      <p:sp>
        <p:nvSpPr>
          <p:cNvPr id="2" name="Hexagon 1">
            <a:extLst>
              <a:ext uri="{FF2B5EF4-FFF2-40B4-BE49-F238E27FC236}">
                <a16:creationId xmlns:a16="http://schemas.microsoft.com/office/drawing/2014/main" id="{31A1C364-A714-F0D2-650F-206BCC16520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Hexagon 2">
            <a:extLst>
              <a:ext uri="{FF2B5EF4-FFF2-40B4-BE49-F238E27FC236}">
                <a16:creationId xmlns:a16="http://schemas.microsoft.com/office/drawing/2014/main" id="{C36E95CD-E5DD-412D-169E-21E1898FFE53}"/>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1AD7B3D9-6942-11FD-75C5-60252A4291A6}"/>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D5D268CD-B833-B524-B7FF-A095D3F3722D}"/>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1BD9AE07-3C8E-3670-5B7B-D931ABA23C13}"/>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C9D2B8D9-1923-4FDF-4414-9D8610B2A26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C0ABDFF4-1C4C-6D7C-AA0A-BDF4BDAC5A4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F4C08EFF-2E57-C8FF-FFF8-7EEF9C215AF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9052CB7E-1FB1-24D9-DCEA-2B0C094DD9A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F28BBB7F-F377-0FD8-C59F-49949F4BEB53}"/>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A0ABB8E7-7867-5D37-315A-F9930717FB9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CB934C37-3A1E-1BB3-CF3C-2789FE67EB0F}"/>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51A73237-D3D4-63A5-43ED-EBCCC80BC81B}"/>
              </a:ext>
            </a:extLst>
          </p:cNvPr>
          <p:cNvSpPr/>
          <p:nvPr/>
        </p:nvSpPr>
        <p:spPr>
          <a:xfrm rot="1782986">
            <a:off x="286724" y="5855238"/>
            <a:ext cx="335595" cy="289306"/>
          </a:xfrm>
          <a:prstGeom prst="hexagon">
            <a:avLst>
              <a:gd name="adj" fmla="val 28965"/>
              <a:gd name="vf" fmla="val 11547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AB269C8-DCA9-91AE-7C02-FF700014ED38}"/>
              </a:ext>
            </a:extLst>
          </p:cNvPr>
          <p:cNvSpPr/>
          <p:nvPr/>
        </p:nvSpPr>
        <p:spPr>
          <a:xfrm rot="1782986">
            <a:off x="286724" y="6318083"/>
            <a:ext cx="335595" cy="289306"/>
          </a:xfrm>
          <a:prstGeom prst="hexagon">
            <a:avLst>
              <a:gd name="adj" fmla="val 28965"/>
              <a:gd name="vf" fmla="val 11547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8F39CA74-B7A1-61C1-B419-8A9D939B5107}"/>
              </a:ext>
            </a:extLst>
          </p:cNvPr>
          <p:cNvSpPr/>
          <p:nvPr/>
        </p:nvSpPr>
        <p:spPr>
          <a:xfrm rot="1782986">
            <a:off x="286724" y="6780928"/>
            <a:ext cx="335595" cy="289306"/>
          </a:xfrm>
          <a:prstGeom prst="hexagon">
            <a:avLst>
              <a:gd name="adj" fmla="val 28965"/>
              <a:gd name="vf" fmla="val 11547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378DEF58-0810-3005-5394-5A3B7B64F17F}"/>
              </a:ext>
            </a:extLst>
          </p:cNvPr>
          <p:cNvSpPr/>
          <p:nvPr/>
        </p:nvSpPr>
        <p:spPr>
          <a:xfrm rot="1782986">
            <a:off x="286725" y="7243772"/>
            <a:ext cx="335595" cy="289306"/>
          </a:xfrm>
          <a:prstGeom prst="hexagon">
            <a:avLst>
              <a:gd name="adj" fmla="val 28965"/>
              <a:gd name="vf" fmla="val 11547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26C4489-A78F-3BDF-0102-08C47A222E05}"/>
              </a:ext>
            </a:extLst>
          </p:cNvPr>
          <p:cNvSpPr/>
          <p:nvPr/>
        </p:nvSpPr>
        <p:spPr>
          <a:xfrm rot="1782986">
            <a:off x="286726" y="7706614"/>
            <a:ext cx="335595" cy="289306"/>
          </a:xfrm>
          <a:prstGeom prst="hexagon">
            <a:avLst>
              <a:gd name="adj" fmla="val 28965"/>
              <a:gd name="vf" fmla="val 11547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2EC7940-8FAC-DCE8-C141-A72DB1854194}"/>
              </a:ext>
            </a:extLst>
          </p:cNvPr>
          <p:cNvSpPr/>
          <p:nvPr/>
        </p:nvSpPr>
        <p:spPr>
          <a:xfrm rot="1782986">
            <a:off x="286726" y="8169455"/>
            <a:ext cx="335595" cy="289306"/>
          </a:xfrm>
          <a:prstGeom prst="hexagon">
            <a:avLst>
              <a:gd name="adj" fmla="val 28965"/>
              <a:gd name="vf" fmla="val 11547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mc:AlternateContent xmlns:mc="http://schemas.openxmlformats.org/markup-compatibility/2006" xmlns:p14="http://schemas.microsoft.com/office/powerpoint/2010/main">
        <mc:Choice Requires="p14">
          <p:contentPart p14:bwMode="auto" r:id="rId3">
            <p14:nvContentPartPr>
              <p14:cNvPr id="2049" name="Ink 1">
                <a:extLst>
                  <a:ext uri="{FF2B5EF4-FFF2-40B4-BE49-F238E27FC236}">
                    <a16:creationId xmlns:a16="http://schemas.microsoft.com/office/drawing/2014/main" id="{BFF7748C-0105-3877-B05A-F6B25343FE74}"/>
                  </a:ext>
                </a:extLst>
              </p14:cNvPr>
              <p14:cNvContentPartPr>
                <a14:cpLocks xmlns:a14="http://schemas.microsoft.com/office/drawing/2010/main" noRot="1" noChangeAspect="1" noEditPoints="1" noChangeArrowheads="1" noChangeShapeType="1"/>
              </p14:cNvContentPartPr>
              <p14:nvPr/>
            </p14:nvContentPartPr>
            <p14:xfrm>
              <a:off x="53718" y="1549381"/>
              <a:ext cx="8754914" cy="1262082"/>
            </p14:xfrm>
          </p:contentPart>
        </mc:Choice>
        <mc:Fallback xmlns="">
          <p:pic>
            <p:nvPicPr>
              <p:cNvPr id="2049" name="Ink 1">
                <a:extLst>
                  <a:ext uri="{FF2B5EF4-FFF2-40B4-BE49-F238E27FC236}">
                    <a16:creationId xmlns:a16="http://schemas.microsoft.com/office/drawing/2014/main" id="{BFF7748C-0105-3877-B05A-F6B25343FE74}"/>
                  </a:ext>
                </a:extLst>
              </p:cNvPr>
              <p:cNvPicPr>
                <a:picLocks noRot="1" noChangeAspect="1" noEditPoints="1" noChangeArrowheads="1" noChangeShapeType="1"/>
              </p:cNvPicPr>
              <p:nvPr/>
            </p:nvPicPr>
            <p:blipFill>
              <a:blip r:embed="rId4"/>
              <a:stretch>
                <a:fillRect/>
              </a:stretch>
            </p:blipFill>
            <p:spPr>
              <a:xfrm>
                <a:off x="0" y="0"/>
                <a:ext cx="0" cy="0"/>
              </a:xfrm>
              <a:prstGeom prst="rect">
                <a:avLst/>
              </a:prstGeom>
            </p:spPr>
          </p:pic>
        </mc:Fallback>
      </mc:AlternateContent>
      <p:graphicFrame>
        <p:nvGraphicFramePr>
          <p:cNvPr id="21" name="Object 20">
            <a:extLst>
              <a:ext uri="{FF2B5EF4-FFF2-40B4-BE49-F238E27FC236}">
                <a16:creationId xmlns:a16="http://schemas.microsoft.com/office/drawing/2014/main" id="{13422B15-EB16-1B85-605F-D2A59CB7312B}"/>
              </a:ext>
            </a:extLst>
          </p:cNvPr>
          <p:cNvGraphicFramePr>
            <a:graphicFrameLocks noChangeAspect="1"/>
          </p:cNvGraphicFramePr>
          <p:nvPr>
            <p:extLst>
              <p:ext uri="{D42A27DB-BD31-4B8C-83A1-F6EECF244321}">
                <p14:modId xmlns:p14="http://schemas.microsoft.com/office/powerpoint/2010/main" val="3118533129"/>
              </p:ext>
            </p:extLst>
          </p:nvPr>
        </p:nvGraphicFramePr>
        <p:xfrm>
          <a:off x="694820" y="917575"/>
          <a:ext cx="5979030" cy="7439044"/>
        </p:xfrm>
        <a:graphic>
          <a:graphicData uri="http://schemas.openxmlformats.org/presentationml/2006/ole">
            <mc:AlternateContent xmlns:mc="http://schemas.openxmlformats.org/markup-compatibility/2006">
              <mc:Choice xmlns:v="urn:schemas-microsoft-com:vml" Requires="v">
                <p:oleObj name="Document" r:id="rId5" imgW="6487912" imgH="8073049" progId="Word.Document.12">
                  <p:embed/>
                </p:oleObj>
              </mc:Choice>
              <mc:Fallback>
                <p:oleObj name="Document" r:id="rId5" imgW="6487912" imgH="8073049" progId="Word.Document.12">
                  <p:embed/>
                  <p:pic>
                    <p:nvPicPr>
                      <p:cNvPr id="0" name=""/>
                      <p:cNvPicPr/>
                      <p:nvPr/>
                    </p:nvPicPr>
                    <p:blipFill>
                      <a:blip r:embed="rId6"/>
                      <a:stretch>
                        <a:fillRect/>
                      </a:stretch>
                    </p:blipFill>
                    <p:spPr>
                      <a:xfrm>
                        <a:off x="694820" y="917575"/>
                        <a:ext cx="5979030" cy="7439044"/>
                      </a:xfrm>
                      <a:prstGeom prst="rect">
                        <a:avLst/>
                      </a:prstGeom>
                    </p:spPr>
                  </p:pic>
                </p:oleObj>
              </mc:Fallback>
            </mc:AlternateContent>
          </a:graphicData>
        </a:graphic>
      </p:graphicFrame>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exagon 4">
            <a:extLst>
              <a:ext uri="{FF2B5EF4-FFF2-40B4-BE49-F238E27FC236}">
                <a16:creationId xmlns:a16="http://schemas.microsoft.com/office/drawing/2014/main" id="{E545C25C-C405-C004-A74F-58430FC1CB9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8118D153-AFDD-CE03-D875-2A2D319794C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A8C3B7B0-F3DF-6EF0-BDDB-F48A8C71B83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7607B4AC-F69F-118B-0711-62F74440479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D3F003C8-20D8-CE35-E93D-74ABE965EB9E}"/>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74A0F902-3D5E-CC24-1CED-FD65708B13F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908BD33D-B85E-82FC-98CB-F47165D3DA18}"/>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0083FD5C-1FD2-9F37-7C28-A947CAD10FB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B8CD3FF7-5220-D8B4-63D2-E86072BCF3B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06CDD86-550C-078E-E289-3B63A78A6063}"/>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230BDFA-8F20-65A8-6675-844BDCE7CA2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3512C4E6-FFCE-A426-F9A4-2021AF3ABFEA}"/>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4C505FA8-622C-B176-3C0A-5C995CF9748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653C613-1E88-DBAE-72B5-747F8E66C25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DB8E17E-5C6A-DAA4-6579-559340FE7CC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73785F0D-C684-7886-9F52-837C85CE588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B3391613-ED4C-20C9-C1DB-F6DDE2FC2A1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6FD10E62-06B2-07A7-5C03-EBADC5372CF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aphicFrame>
        <p:nvGraphicFramePr>
          <p:cNvPr id="3" name="Object 2">
            <a:extLst>
              <a:ext uri="{FF2B5EF4-FFF2-40B4-BE49-F238E27FC236}">
                <a16:creationId xmlns:a16="http://schemas.microsoft.com/office/drawing/2014/main" id="{ED6A3030-B059-8126-F3A1-3F27A287E893}"/>
              </a:ext>
            </a:extLst>
          </p:cNvPr>
          <p:cNvGraphicFramePr>
            <a:graphicFrameLocks noChangeAspect="1"/>
          </p:cNvGraphicFramePr>
          <p:nvPr>
            <p:extLst>
              <p:ext uri="{D42A27DB-BD31-4B8C-83A1-F6EECF244321}">
                <p14:modId xmlns:p14="http://schemas.microsoft.com/office/powerpoint/2010/main" val="2649002407"/>
              </p:ext>
            </p:extLst>
          </p:nvPr>
        </p:nvGraphicFramePr>
        <p:xfrm>
          <a:off x="671958" y="445763"/>
          <a:ext cx="5973475" cy="8496162"/>
        </p:xfrm>
        <a:graphic>
          <a:graphicData uri="http://schemas.openxmlformats.org/presentationml/2006/ole">
            <mc:AlternateContent xmlns:mc="http://schemas.openxmlformats.org/markup-compatibility/2006">
              <mc:Choice xmlns:v="urn:schemas-microsoft-com:vml" Requires="v">
                <p:oleObj name="Document" r:id="rId2" imgW="6487912" imgH="9228710" progId="Word.Document.12">
                  <p:embed/>
                </p:oleObj>
              </mc:Choice>
              <mc:Fallback>
                <p:oleObj name="Document" r:id="rId2" imgW="6487912" imgH="9228710" progId="Word.Document.12">
                  <p:embed/>
                  <p:pic>
                    <p:nvPicPr>
                      <p:cNvPr id="0" name=""/>
                      <p:cNvPicPr/>
                      <p:nvPr/>
                    </p:nvPicPr>
                    <p:blipFill>
                      <a:blip r:embed="rId3"/>
                      <a:stretch>
                        <a:fillRect/>
                      </a:stretch>
                    </p:blipFill>
                    <p:spPr>
                      <a:xfrm>
                        <a:off x="671958" y="445763"/>
                        <a:ext cx="5973475" cy="8496162"/>
                      </a:xfrm>
                      <a:prstGeom prst="rect">
                        <a:avLst/>
                      </a:prstGeom>
                    </p:spPr>
                  </p:pic>
                </p:oleObj>
              </mc:Fallback>
            </mc:AlternateContent>
          </a:graphicData>
        </a:graphic>
      </p:graphicFrame>
    </p:spTree>
    <p:extLst>
      <p:ext uri="{BB962C8B-B14F-4D97-AF65-F5344CB8AC3E}">
        <p14:creationId xmlns:p14="http://schemas.microsoft.com/office/powerpoint/2010/main" val="268303491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exagon 5">
            <a:extLst>
              <a:ext uri="{FF2B5EF4-FFF2-40B4-BE49-F238E27FC236}">
                <a16:creationId xmlns:a16="http://schemas.microsoft.com/office/drawing/2014/main" id="{B72B2B09-39C1-60E1-BAD2-E2179CD7444C}"/>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CE5C4A66-8BE5-D7F4-376F-F8ABA3978AE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1984A559-B3C8-D850-00CA-566D708846E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C8D28C8-8DB1-1AFB-7D7C-C33A297FC09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76122D9-64A5-4995-23CE-A10882E0834A}"/>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C26F091-AFFD-4E16-5787-06B7AF028B11}"/>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AAEA7A6D-73B5-67E5-7367-4A7615C7DCA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807F46CB-56E2-D8A4-6D07-A254F465386B}"/>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A6997D16-B945-76AA-04EA-869FA1682FA5}"/>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433F280D-2298-6D0B-27F4-8C27C1F62CD0}"/>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213793C1-7293-7688-7AFD-763A6D07427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8E45EFE-DA0F-E1BB-C69E-4A536C1B1605}"/>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CE927EED-4FD7-8189-4CF6-E71E6D3D0E86}"/>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B6573719-45C6-4FAE-031C-534E5FFEA174}"/>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45594A8-364C-CD3F-985D-300EC4968CD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14895596-95D2-7FAA-5A62-F481131BFB0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8393390F-421A-4EF5-35C0-1A0470B26EEE}"/>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54C26C1A-C3C7-28A1-EE30-B00BEF15A7C6}"/>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aphicFrame>
        <p:nvGraphicFramePr>
          <p:cNvPr id="2" name="Object 1">
            <a:extLst>
              <a:ext uri="{FF2B5EF4-FFF2-40B4-BE49-F238E27FC236}">
                <a16:creationId xmlns:a16="http://schemas.microsoft.com/office/drawing/2014/main" id="{22F6D8AC-02B8-4ECE-8909-B0E66401534B}"/>
              </a:ext>
            </a:extLst>
          </p:cNvPr>
          <p:cNvGraphicFramePr>
            <a:graphicFrameLocks noChangeAspect="1"/>
          </p:cNvGraphicFramePr>
          <p:nvPr>
            <p:extLst>
              <p:ext uri="{D42A27DB-BD31-4B8C-83A1-F6EECF244321}">
                <p14:modId xmlns:p14="http://schemas.microsoft.com/office/powerpoint/2010/main" val="2633473771"/>
              </p:ext>
            </p:extLst>
          </p:nvPr>
        </p:nvGraphicFramePr>
        <p:xfrm>
          <a:off x="671958" y="422723"/>
          <a:ext cx="5826607" cy="8310079"/>
        </p:xfrm>
        <a:graphic>
          <a:graphicData uri="http://schemas.openxmlformats.org/presentationml/2006/ole">
            <mc:AlternateContent xmlns:mc="http://schemas.openxmlformats.org/markup-compatibility/2006">
              <mc:Choice xmlns:v="urn:schemas-microsoft-com:vml" Requires="v">
                <p:oleObj name="Document" r:id="rId2" imgW="6487912" imgH="9253943" progId="Word.Document.12">
                  <p:embed/>
                </p:oleObj>
              </mc:Choice>
              <mc:Fallback>
                <p:oleObj name="Document" r:id="rId2" imgW="6487912" imgH="9253943" progId="Word.Document.12">
                  <p:embed/>
                  <p:pic>
                    <p:nvPicPr>
                      <p:cNvPr id="0" name=""/>
                      <p:cNvPicPr/>
                      <p:nvPr/>
                    </p:nvPicPr>
                    <p:blipFill>
                      <a:blip r:embed="rId3"/>
                      <a:stretch>
                        <a:fillRect/>
                      </a:stretch>
                    </p:blipFill>
                    <p:spPr>
                      <a:xfrm>
                        <a:off x="671958" y="422723"/>
                        <a:ext cx="5826607" cy="8310079"/>
                      </a:xfrm>
                      <a:prstGeom prst="rect">
                        <a:avLst/>
                      </a:prstGeom>
                    </p:spPr>
                  </p:pic>
                </p:oleObj>
              </mc:Fallback>
            </mc:AlternateContent>
          </a:graphicData>
        </a:graphic>
      </p:graphicFrame>
    </p:spTree>
    <p:extLst>
      <p:ext uri="{BB962C8B-B14F-4D97-AF65-F5344CB8AC3E}">
        <p14:creationId xmlns:p14="http://schemas.microsoft.com/office/powerpoint/2010/main" val="274001958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exagon 6">
            <a:extLst>
              <a:ext uri="{FF2B5EF4-FFF2-40B4-BE49-F238E27FC236}">
                <a16:creationId xmlns:a16="http://schemas.microsoft.com/office/drawing/2014/main" id="{FBCEB1F0-47E3-92B2-F7B6-91D124EC83E9}"/>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3513015D-9ECF-53E9-85B0-568F9619399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C31103A9-75CD-0C77-F701-87D10952633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ED9224C1-C3B7-95CB-F729-EE660A1A266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543C2F85-315C-C3BA-8771-AE2213155F0F}"/>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DFD2C565-8112-0823-F4B6-949B5ED5322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52040EE6-1CD4-1E65-5FFE-B4EFAFCE6E2E}"/>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B28C23ED-C9A7-94A2-AB02-A91F6F368F6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4212606-1B3C-7440-2E9A-A5A0F5CBD77B}"/>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B856C3F0-4F6C-F994-BFD3-6A16B4D5BBD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233AE7B-22F1-9DBD-0D10-3167E16006BA}"/>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7A50665A-5A4F-AD10-5093-5B3F94F0E95A}"/>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C85960A-271D-B6D5-3543-E62DE987B99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A609CFE-678E-64FC-272D-CDBE522E1AC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AA36BCC6-B361-0FB9-99B3-95F410CF7FB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C83149E3-703A-DA69-97C1-7ED418D57B21}"/>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0D220F39-450F-B8CC-3A31-1A9B3E1A83B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A9428102-2F06-B67F-9F50-F1518D115C17}"/>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aphicFrame>
        <p:nvGraphicFramePr>
          <p:cNvPr id="3" name="Object 2">
            <a:extLst>
              <a:ext uri="{FF2B5EF4-FFF2-40B4-BE49-F238E27FC236}">
                <a16:creationId xmlns:a16="http://schemas.microsoft.com/office/drawing/2014/main" id="{72695158-69BF-7382-0867-DF463C22C3C0}"/>
              </a:ext>
            </a:extLst>
          </p:cNvPr>
          <p:cNvGraphicFramePr>
            <a:graphicFrameLocks noChangeAspect="1"/>
          </p:cNvGraphicFramePr>
          <p:nvPr>
            <p:extLst>
              <p:ext uri="{D42A27DB-BD31-4B8C-83A1-F6EECF244321}">
                <p14:modId xmlns:p14="http://schemas.microsoft.com/office/powerpoint/2010/main" val="3175755917"/>
              </p:ext>
            </p:extLst>
          </p:nvPr>
        </p:nvGraphicFramePr>
        <p:xfrm>
          <a:off x="775198" y="592138"/>
          <a:ext cx="5898652" cy="7930779"/>
        </p:xfrm>
        <a:graphic>
          <a:graphicData uri="http://schemas.openxmlformats.org/presentationml/2006/ole">
            <mc:AlternateContent xmlns:mc="http://schemas.openxmlformats.org/markup-compatibility/2006">
              <mc:Choice xmlns:v="urn:schemas-microsoft-com:vml" Requires="v">
                <p:oleObj name="Document" r:id="rId2" imgW="6487912" imgH="8724055" progId="Word.Document.12">
                  <p:embed/>
                </p:oleObj>
              </mc:Choice>
              <mc:Fallback>
                <p:oleObj name="Document" r:id="rId2" imgW="6487912" imgH="8724055" progId="Word.Document.12">
                  <p:embed/>
                  <p:pic>
                    <p:nvPicPr>
                      <p:cNvPr id="0" name=""/>
                      <p:cNvPicPr/>
                      <p:nvPr/>
                    </p:nvPicPr>
                    <p:blipFill>
                      <a:blip r:embed="rId3"/>
                      <a:stretch>
                        <a:fillRect/>
                      </a:stretch>
                    </p:blipFill>
                    <p:spPr>
                      <a:xfrm>
                        <a:off x="775198" y="592138"/>
                        <a:ext cx="5898652" cy="7930779"/>
                      </a:xfrm>
                      <a:prstGeom prst="rect">
                        <a:avLst/>
                      </a:prstGeom>
                    </p:spPr>
                  </p:pic>
                </p:oleObj>
              </mc:Fallback>
            </mc:AlternateContent>
          </a:graphicData>
        </a:graphic>
      </p:graphicFrame>
    </p:spTree>
    <p:extLst>
      <p:ext uri="{BB962C8B-B14F-4D97-AF65-F5344CB8AC3E}">
        <p14:creationId xmlns:p14="http://schemas.microsoft.com/office/powerpoint/2010/main" val="404874501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exagon 3">
            <a:extLst>
              <a:ext uri="{FF2B5EF4-FFF2-40B4-BE49-F238E27FC236}">
                <a16:creationId xmlns:a16="http://schemas.microsoft.com/office/drawing/2014/main" id="{24F0D270-4F70-E202-7FCA-5C7D319920D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C0E07D2D-A6F8-8595-5F40-74F19E9B22E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571F7CF1-E7E2-576A-8061-71487A481D1A}"/>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850077BF-D66D-9916-FABE-7130AB79539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D6D6873-893C-AE9A-B3E6-917381A53525}"/>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1C64C770-8576-72C9-7DFE-FC9C6B3EFEC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69341D7-A6CE-BB42-61B3-0194EEB17B9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34A2E5CD-B1EC-9B25-ED3D-1FB6F5FADAA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1EF1B81A-4F7B-5A8A-A1E3-AFFFCDFA879D}"/>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035F9E0F-8D3D-576B-A479-EC9789AB211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56857A3-DB11-76FA-6D18-8EF1A1609699}"/>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0E69BE3B-CD69-9061-8B87-DFF19396BB80}"/>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A92B6949-5ED3-542F-2D72-F0BFE81D2E6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D26EAE8E-31D1-0C41-AE3B-88C1667EFD0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E7538A12-E8DF-0399-C865-36F9240EEF37}"/>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D9900A7-BDF8-FF4C-4270-293887E5888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C4A0F693-9E4A-EF08-DB69-2E2F0B66C34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9156D72C-3EEB-BADF-C318-7664DF86858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aphicFrame>
        <p:nvGraphicFramePr>
          <p:cNvPr id="2" name="Object 1">
            <a:extLst>
              <a:ext uri="{FF2B5EF4-FFF2-40B4-BE49-F238E27FC236}">
                <a16:creationId xmlns:a16="http://schemas.microsoft.com/office/drawing/2014/main" id="{E1EE816E-696B-7DDF-B01A-08BC3362D937}"/>
              </a:ext>
            </a:extLst>
          </p:cNvPr>
          <p:cNvGraphicFramePr>
            <a:graphicFrameLocks noChangeAspect="1"/>
          </p:cNvGraphicFramePr>
          <p:nvPr>
            <p:extLst>
              <p:ext uri="{D42A27DB-BD31-4B8C-83A1-F6EECF244321}">
                <p14:modId xmlns:p14="http://schemas.microsoft.com/office/powerpoint/2010/main" val="544406800"/>
              </p:ext>
            </p:extLst>
          </p:nvPr>
        </p:nvGraphicFramePr>
        <p:xfrm>
          <a:off x="762319" y="446640"/>
          <a:ext cx="5858594" cy="8299795"/>
        </p:xfrm>
        <a:graphic>
          <a:graphicData uri="http://schemas.openxmlformats.org/presentationml/2006/ole">
            <mc:AlternateContent xmlns:mc="http://schemas.openxmlformats.org/markup-compatibility/2006">
              <mc:Choice xmlns:v="urn:schemas-microsoft-com:vml" Requires="v">
                <p:oleObj name="Document" r:id="rId2" imgW="6487912" imgH="9191942" progId="Word.Document.12">
                  <p:embed/>
                </p:oleObj>
              </mc:Choice>
              <mc:Fallback>
                <p:oleObj name="Document" r:id="rId2" imgW="6487912" imgH="9191942" progId="Word.Document.12">
                  <p:embed/>
                  <p:pic>
                    <p:nvPicPr>
                      <p:cNvPr id="0" name=""/>
                      <p:cNvPicPr/>
                      <p:nvPr/>
                    </p:nvPicPr>
                    <p:blipFill>
                      <a:blip r:embed="rId3"/>
                      <a:stretch>
                        <a:fillRect/>
                      </a:stretch>
                    </p:blipFill>
                    <p:spPr>
                      <a:xfrm>
                        <a:off x="762319" y="446640"/>
                        <a:ext cx="5858594" cy="8299795"/>
                      </a:xfrm>
                      <a:prstGeom prst="rect">
                        <a:avLst/>
                      </a:prstGeom>
                    </p:spPr>
                  </p:pic>
                </p:oleObj>
              </mc:Fallback>
            </mc:AlternateContent>
          </a:graphicData>
        </a:graphic>
      </p:graphicFrame>
    </p:spTree>
    <p:extLst>
      <p:ext uri="{BB962C8B-B14F-4D97-AF65-F5344CB8AC3E}">
        <p14:creationId xmlns:p14="http://schemas.microsoft.com/office/powerpoint/2010/main" val="74218795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Google Shape;258;p19">
            <a:extLst>
              <a:ext uri="{FF2B5EF4-FFF2-40B4-BE49-F238E27FC236}">
                <a16:creationId xmlns:a16="http://schemas.microsoft.com/office/drawing/2014/main" id="{889AA28E-0CF3-DA8D-1AC5-4218B4966AF7}"/>
              </a:ext>
            </a:extLst>
          </p:cNvPr>
          <p:cNvSpPr txBox="1"/>
          <p:nvPr/>
        </p:nvSpPr>
        <p:spPr>
          <a:xfrm>
            <a:off x="982985" y="713169"/>
            <a:ext cx="5254042" cy="816850"/>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 formulaire est-il correctement rempli et/ou y a-t-il des lacunes ? Vérifiez chaque partie et indiquez les erreurs et les lacunes. Y a-t-il des lacunes dans la documentation ? Indiquez les lacunes.</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1314286"/>
            <a:ext cx="5254042" cy="2923885"/>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 name="Google Shape;258;p19">
            <a:extLst>
              <a:ext uri="{FF2B5EF4-FFF2-40B4-BE49-F238E27FC236}">
                <a16:creationId xmlns:a16="http://schemas.microsoft.com/office/drawing/2014/main" id="{7EE43888-E718-CEA2-2B8B-B518F4B2CE24}"/>
              </a:ext>
            </a:extLst>
          </p:cNvPr>
          <p:cNvSpPr txBox="1"/>
          <p:nvPr/>
        </p:nvSpPr>
        <p:spPr>
          <a:xfrm>
            <a:off x="982985" y="4530426"/>
            <a:ext cx="5254042" cy="454571"/>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Une action urgente ou un suivi sont-ils nécessaires ? </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p:txBody>
      </p:sp>
      <p:sp>
        <p:nvSpPr>
          <p:cNvPr id="5" name="Google Shape;275;p12">
            <a:extLst>
              <a:ext uri="{FF2B5EF4-FFF2-40B4-BE49-F238E27FC236}">
                <a16:creationId xmlns:a16="http://schemas.microsoft.com/office/drawing/2014/main" id="{C7773FDA-D309-537C-BD55-F76C66525670}"/>
              </a:ext>
            </a:extLst>
          </p:cNvPr>
          <p:cNvSpPr/>
          <p:nvPr/>
        </p:nvSpPr>
        <p:spPr>
          <a:xfrm>
            <a:off x="982985" y="4953000"/>
            <a:ext cx="5254042" cy="2923885"/>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6" name="Hexagon 5">
            <a:extLst>
              <a:ext uri="{FF2B5EF4-FFF2-40B4-BE49-F238E27FC236}">
                <a16:creationId xmlns:a16="http://schemas.microsoft.com/office/drawing/2014/main" id="{C4CC8099-C633-0F1E-F1F8-E95D0085D9AD}"/>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E8B930EE-AD88-0BD0-B390-C55B1C834660}"/>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6196A26F-CA27-3443-C832-252A6AF3E78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BFACDE8F-DD30-C5C1-1AA4-BAB170260CC2}"/>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AD5885DE-BA19-872A-F024-1EB67B6E43C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9C5D1F7F-0FDC-191C-E09A-AE2E231F5FD4}"/>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465E77C-C962-0E6B-5667-C67C6849816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6207630-7A1C-12F7-7757-D9CF2BFC1B75}"/>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8D67A91B-4FEF-19CB-DFD0-5D472F9F04B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BB0C3F0D-F084-FA1E-3E05-BAB9770D4E76}"/>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D97E532B-6C92-B5AA-E46B-F4B2D0F707D4}"/>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F4004153-E89F-6C5C-C078-4C2BDE5B3431}"/>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92D902D9-FDBD-A221-A96D-292CC535B774}"/>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3407B024-3C66-352B-1FEC-8086D3B104D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3F33EFAC-C025-54B6-69BE-DC98E8AB1B48}"/>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6972F429-7738-64CB-23FD-5C27FC23030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9D659327-42DE-9382-F83C-C0329C8FBC7E}"/>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D9BA3F4D-1549-44A5-72FC-E65D2DE9C0E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24904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2 : SOUTIEN IMMÉDIAT </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63400"/>
            <a:ext cx="4529568" cy="1107996"/>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Reconnaître quel type de soutien immédiat peut être nécessaire au stade de l'évaluation initiale lorsque les ENAS sont identifiés et enregistrés pour la première fois. </a:t>
            </a:r>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a:p>
            <a:pPr marL="0" marR="0" lvl="0" indent="0" algn="l" rtl="0">
              <a:spcBef>
                <a:spcPts val="0"/>
              </a:spcBef>
              <a:spcAft>
                <a:spcPts val="0"/>
              </a:spcAft>
              <a:buNone/>
            </a:pPr>
            <a:r>
              <a:rPr lang="en-US" sz="1100" dirty="0">
                <a:solidFill>
                  <a:schemeClr val="tx1"/>
                </a:solidFill>
                <a:latin typeface="+mn-lt"/>
                <a:ea typeface="Arial"/>
                <a:cs typeface="Arial"/>
                <a:sym typeface="Arial"/>
              </a:rPr>
              <a:t>Expliquez ce qui doit être mis en place et comment fournir un soutien pour répondre aux besoins immédiats en matière de soins alternatifs et autres.</a:t>
            </a:r>
          </a:p>
        </p:txBody>
      </p:sp>
      <p:grpSp>
        <p:nvGrpSpPr>
          <p:cNvPr id="27" name="Google Shape;194;p14">
            <a:extLst>
              <a:ext uri="{FF2B5EF4-FFF2-40B4-BE49-F238E27FC236}">
                <a16:creationId xmlns:a16="http://schemas.microsoft.com/office/drawing/2014/main" id="{14493A2C-68EB-8D13-389E-0EC86EF3BE88}"/>
              </a:ext>
            </a:extLst>
          </p:cNvPr>
          <p:cNvGrpSpPr/>
          <p:nvPr/>
        </p:nvGrpSpPr>
        <p:grpSpPr>
          <a:xfrm>
            <a:off x="1153785" y="2550750"/>
            <a:ext cx="332115" cy="351369"/>
            <a:chOff x="243840" y="1676400"/>
            <a:chExt cx="701040" cy="741680"/>
          </a:xfrm>
          <a:solidFill>
            <a:schemeClr val="accent2">
              <a:lumMod val="75000"/>
            </a:schemeClr>
          </a:solidFill>
        </p:grpSpPr>
        <p:sp>
          <p:nvSpPr>
            <p:cNvPr id="28" name="Google Shape;195;p14">
              <a:extLst>
                <a:ext uri="{FF2B5EF4-FFF2-40B4-BE49-F238E27FC236}">
                  <a16:creationId xmlns:a16="http://schemas.microsoft.com/office/drawing/2014/main" id="{E7338356-5EFE-19E8-A8A1-2D0E6B78A538}"/>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29" name="Google Shape;196;p14">
              <a:extLst>
                <a:ext uri="{FF2B5EF4-FFF2-40B4-BE49-F238E27FC236}">
                  <a16:creationId xmlns:a16="http://schemas.microsoft.com/office/drawing/2014/main" id="{FEDF93E3-2D21-4224-7741-3094AA6C2C79}"/>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grpSp>
        <p:nvGrpSpPr>
          <p:cNvPr id="30" name="Google Shape;194;p14">
            <a:extLst>
              <a:ext uri="{FF2B5EF4-FFF2-40B4-BE49-F238E27FC236}">
                <a16:creationId xmlns:a16="http://schemas.microsoft.com/office/drawing/2014/main" id="{9BC7C397-E593-BCD8-EB18-E207193069FA}"/>
              </a:ext>
            </a:extLst>
          </p:cNvPr>
          <p:cNvGrpSpPr/>
          <p:nvPr/>
        </p:nvGrpSpPr>
        <p:grpSpPr>
          <a:xfrm>
            <a:off x="1153785" y="1963400"/>
            <a:ext cx="332115" cy="351369"/>
            <a:chOff x="243840" y="1676400"/>
            <a:chExt cx="701040" cy="741680"/>
          </a:xfrm>
          <a:solidFill>
            <a:schemeClr val="accent2">
              <a:lumMod val="75000"/>
            </a:schemeClr>
          </a:solidFill>
        </p:grpSpPr>
        <p:sp>
          <p:nvSpPr>
            <p:cNvPr id="31" name="Google Shape;195;p14">
              <a:extLst>
                <a:ext uri="{FF2B5EF4-FFF2-40B4-BE49-F238E27FC236}">
                  <a16:creationId xmlns:a16="http://schemas.microsoft.com/office/drawing/2014/main" id="{81DF09AE-ACC4-DC62-8C16-F983E495256C}"/>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32" name="Google Shape;196;p14">
              <a:extLst>
                <a:ext uri="{FF2B5EF4-FFF2-40B4-BE49-F238E27FC236}">
                  <a16:creationId xmlns:a16="http://schemas.microsoft.com/office/drawing/2014/main" id="{BA4FC2D2-B232-3B1E-126D-3A90AFDBD85B}"/>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41" name="Hexagon 40">
            <a:extLst>
              <a:ext uri="{FF2B5EF4-FFF2-40B4-BE49-F238E27FC236}">
                <a16:creationId xmlns:a16="http://schemas.microsoft.com/office/drawing/2014/main" id="{E0B45B11-6765-C25C-8DA1-8D088012BA8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6223B61E-F612-CADA-BF24-AFF8AE9579CF}"/>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Hexagon 42">
            <a:extLst>
              <a:ext uri="{FF2B5EF4-FFF2-40B4-BE49-F238E27FC236}">
                <a16:creationId xmlns:a16="http://schemas.microsoft.com/office/drawing/2014/main" id="{50D2C3D3-2049-B7D9-F726-63DBA5606223}"/>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Hexagon 43">
            <a:extLst>
              <a:ext uri="{FF2B5EF4-FFF2-40B4-BE49-F238E27FC236}">
                <a16:creationId xmlns:a16="http://schemas.microsoft.com/office/drawing/2014/main" id="{6B4E5B12-BC07-7ADC-C36F-78FA4B12FBD8}"/>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Hexagon 44">
            <a:extLst>
              <a:ext uri="{FF2B5EF4-FFF2-40B4-BE49-F238E27FC236}">
                <a16:creationId xmlns:a16="http://schemas.microsoft.com/office/drawing/2014/main" id="{3AB9BB21-BAEE-636F-77A3-6D7175D57BE1}"/>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Hexagon 45">
            <a:extLst>
              <a:ext uri="{FF2B5EF4-FFF2-40B4-BE49-F238E27FC236}">
                <a16:creationId xmlns:a16="http://schemas.microsoft.com/office/drawing/2014/main" id="{043D4E56-3236-E085-6B4E-E86679ED6659}"/>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Hexagon 46">
            <a:extLst>
              <a:ext uri="{FF2B5EF4-FFF2-40B4-BE49-F238E27FC236}">
                <a16:creationId xmlns:a16="http://schemas.microsoft.com/office/drawing/2014/main" id="{4A477868-56A3-281E-D5D5-25B914BDC6C8}"/>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Hexagon 55">
            <a:extLst>
              <a:ext uri="{FF2B5EF4-FFF2-40B4-BE49-F238E27FC236}">
                <a16:creationId xmlns:a16="http://schemas.microsoft.com/office/drawing/2014/main" id="{C5C0DA2F-7E61-F886-6BDF-33BEEB34C1C7}"/>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Hexagon 57">
            <a:extLst>
              <a:ext uri="{FF2B5EF4-FFF2-40B4-BE49-F238E27FC236}">
                <a16:creationId xmlns:a16="http://schemas.microsoft.com/office/drawing/2014/main" id="{B8FAD4E8-8569-C529-05AD-08A6B680FD71}"/>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Hexagon 58">
            <a:extLst>
              <a:ext uri="{FF2B5EF4-FFF2-40B4-BE49-F238E27FC236}">
                <a16:creationId xmlns:a16="http://schemas.microsoft.com/office/drawing/2014/main" id="{A47F9046-D2FA-021B-E2E9-19E22EE0C208}"/>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0" name="Hexagon 59">
            <a:extLst>
              <a:ext uri="{FF2B5EF4-FFF2-40B4-BE49-F238E27FC236}">
                <a16:creationId xmlns:a16="http://schemas.microsoft.com/office/drawing/2014/main" id="{4E36E0B8-F78C-7BB3-F973-C14390A3696E}"/>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Hexagon 60">
            <a:extLst>
              <a:ext uri="{FF2B5EF4-FFF2-40B4-BE49-F238E27FC236}">
                <a16:creationId xmlns:a16="http://schemas.microsoft.com/office/drawing/2014/main" id="{50C02A12-E0D2-D81A-A348-9A90CDD721D9}"/>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Hexagon 61">
            <a:extLst>
              <a:ext uri="{FF2B5EF4-FFF2-40B4-BE49-F238E27FC236}">
                <a16:creationId xmlns:a16="http://schemas.microsoft.com/office/drawing/2014/main" id="{8F14E2E3-818E-65EF-0363-509ECADBB697}"/>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3" name="Hexagon 62">
            <a:extLst>
              <a:ext uri="{FF2B5EF4-FFF2-40B4-BE49-F238E27FC236}">
                <a16:creationId xmlns:a16="http://schemas.microsoft.com/office/drawing/2014/main" id="{F05BF03B-7AB1-5CD6-6F8D-AEFF12D01170}"/>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4" name="Hexagon 63">
            <a:extLst>
              <a:ext uri="{FF2B5EF4-FFF2-40B4-BE49-F238E27FC236}">
                <a16:creationId xmlns:a16="http://schemas.microsoft.com/office/drawing/2014/main" id="{88F81445-F85D-D691-4EDD-23B8B66D45F3}"/>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5" name="Hexagon 64">
            <a:extLst>
              <a:ext uri="{FF2B5EF4-FFF2-40B4-BE49-F238E27FC236}">
                <a16:creationId xmlns:a16="http://schemas.microsoft.com/office/drawing/2014/main" id="{A82563D3-05B5-E528-7929-D47D8E7C3C8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Hexagon 65">
            <a:extLst>
              <a:ext uri="{FF2B5EF4-FFF2-40B4-BE49-F238E27FC236}">
                <a16:creationId xmlns:a16="http://schemas.microsoft.com/office/drawing/2014/main" id="{4CE00BE0-9B3F-ECD8-5715-B3BE34131B0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7" name="Hexagon 66">
            <a:extLst>
              <a:ext uri="{FF2B5EF4-FFF2-40B4-BE49-F238E27FC236}">
                <a16:creationId xmlns:a16="http://schemas.microsoft.com/office/drawing/2014/main" id="{838D6EEB-64E0-8272-77CC-72590B2CFF0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68" name="Group 67">
            <a:extLst>
              <a:ext uri="{FF2B5EF4-FFF2-40B4-BE49-F238E27FC236}">
                <a16:creationId xmlns:a16="http://schemas.microsoft.com/office/drawing/2014/main" id="{1A41552D-6C1C-A434-E6F5-C79080E936D3}"/>
              </a:ext>
            </a:extLst>
          </p:cNvPr>
          <p:cNvGrpSpPr/>
          <p:nvPr/>
        </p:nvGrpSpPr>
        <p:grpSpPr>
          <a:xfrm>
            <a:off x="2636275" y="5492331"/>
            <a:ext cx="3614054" cy="3112496"/>
            <a:chOff x="4416926" y="1952645"/>
            <a:chExt cx="1178615" cy="1015047"/>
          </a:xfrm>
          <a:solidFill>
            <a:schemeClr val="accent2">
              <a:lumMod val="20000"/>
              <a:lumOff val="80000"/>
            </a:schemeClr>
          </a:solidFill>
        </p:grpSpPr>
        <p:sp>
          <p:nvSpPr>
            <p:cNvPr id="69" name="Rectangle: Rounded Corners 68">
              <a:extLst>
                <a:ext uri="{FF2B5EF4-FFF2-40B4-BE49-F238E27FC236}">
                  <a16:creationId xmlns:a16="http://schemas.microsoft.com/office/drawing/2014/main" id="{B08892F5-7354-FCE6-E6C1-AEE17754D02F}"/>
                </a:ext>
              </a:extLst>
            </p:cNvPr>
            <p:cNvSpPr/>
            <p:nvPr/>
          </p:nvSpPr>
          <p:spPr>
            <a:xfrm rot="20570022">
              <a:off x="4447704" y="2313235"/>
              <a:ext cx="155800"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0" name="Rectangle: Rounded Corners 69">
              <a:extLst>
                <a:ext uri="{FF2B5EF4-FFF2-40B4-BE49-F238E27FC236}">
                  <a16:creationId xmlns:a16="http://schemas.microsoft.com/office/drawing/2014/main" id="{1BA89EAE-49C4-6F11-757A-F405C37ECE76}"/>
                </a:ext>
              </a:extLst>
            </p:cNvPr>
            <p:cNvSpPr/>
            <p:nvPr/>
          </p:nvSpPr>
          <p:spPr>
            <a:xfrm rot="734835">
              <a:off x="4416926" y="2065608"/>
              <a:ext cx="152465" cy="38589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1" name="Rectangle: Rounded Corners 70">
              <a:extLst>
                <a:ext uri="{FF2B5EF4-FFF2-40B4-BE49-F238E27FC236}">
                  <a16:creationId xmlns:a16="http://schemas.microsoft.com/office/drawing/2014/main" id="{37AAE8D2-160E-68FE-72B5-7B701EA254ED}"/>
                </a:ext>
              </a:extLst>
            </p:cNvPr>
            <p:cNvSpPr/>
            <p:nvPr/>
          </p:nvSpPr>
          <p:spPr>
            <a:xfrm rot="21032989">
              <a:off x="4615614" y="2373582"/>
              <a:ext cx="149730"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2" name="Flowchart: Manual Input 71">
              <a:extLst>
                <a:ext uri="{FF2B5EF4-FFF2-40B4-BE49-F238E27FC236}">
                  <a16:creationId xmlns:a16="http://schemas.microsoft.com/office/drawing/2014/main" id="{45D56692-A9D9-C344-F7C4-D4592E6122EE}"/>
                </a:ext>
              </a:extLst>
            </p:cNvPr>
            <p:cNvSpPr/>
            <p:nvPr/>
          </p:nvSpPr>
          <p:spPr>
            <a:xfrm rot="4370022" flipH="1">
              <a:off x="4566067" y="2612552"/>
              <a:ext cx="197560" cy="305529"/>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3" name="Rectangle: Rounded Corners 72">
              <a:extLst>
                <a:ext uri="{FF2B5EF4-FFF2-40B4-BE49-F238E27FC236}">
                  <a16:creationId xmlns:a16="http://schemas.microsoft.com/office/drawing/2014/main" id="{E3505C12-3DEF-DF8E-B44E-BB0EA34F0BD0}"/>
                </a:ext>
              </a:extLst>
            </p:cNvPr>
            <p:cNvSpPr/>
            <p:nvPr/>
          </p:nvSpPr>
          <p:spPr>
            <a:xfrm rot="1076057" flipH="1">
              <a:off x="5400700" y="2349090"/>
              <a:ext cx="161053" cy="50995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4" name="Rectangle: Rounded Corners 73">
              <a:extLst>
                <a:ext uri="{FF2B5EF4-FFF2-40B4-BE49-F238E27FC236}">
                  <a16:creationId xmlns:a16="http://schemas.microsoft.com/office/drawing/2014/main" id="{7AEEE95E-4A65-4565-A16C-3573DD781CA9}"/>
                </a:ext>
              </a:extLst>
            </p:cNvPr>
            <p:cNvSpPr/>
            <p:nvPr/>
          </p:nvSpPr>
          <p:spPr>
            <a:xfrm rot="20911244" flipH="1">
              <a:off x="5437935" y="2101053"/>
              <a:ext cx="157606" cy="3982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5" name="Rectangle: Rounded Corners 74">
              <a:extLst>
                <a:ext uri="{FF2B5EF4-FFF2-40B4-BE49-F238E27FC236}">
                  <a16:creationId xmlns:a16="http://schemas.microsoft.com/office/drawing/2014/main" id="{B429D029-DB6D-5C68-BEAB-BA836D9F3484}"/>
                </a:ext>
              </a:extLst>
            </p:cNvPr>
            <p:cNvSpPr/>
            <p:nvPr/>
          </p:nvSpPr>
          <p:spPr>
            <a:xfrm rot="613090" flipH="1">
              <a:off x="5233983" y="2403167"/>
              <a:ext cx="154779" cy="35863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6" name="Flowchart: Manual Input 75">
              <a:extLst>
                <a:ext uri="{FF2B5EF4-FFF2-40B4-BE49-F238E27FC236}">
                  <a16:creationId xmlns:a16="http://schemas.microsoft.com/office/drawing/2014/main" id="{61234188-DBB0-A567-CADF-AD5F7D8496E0}"/>
                </a:ext>
              </a:extLst>
            </p:cNvPr>
            <p:cNvSpPr/>
            <p:nvPr/>
          </p:nvSpPr>
          <p:spPr>
            <a:xfrm rot="17276057">
              <a:off x="5238172" y="2640595"/>
              <a:ext cx="197560" cy="315831"/>
            </a:xfrm>
            <a:prstGeom prst="flowChartManualInp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7" name="Round Same Side Corner Rectangle 21">
              <a:extLst>
                <a:ext uri="{FF2B5EF4-FFF2-40B4-BE49-F238E27FC236}">
                  <a16:creationId xmlns:a16="http://schemas.microsoft.com/office/drawing/2014/main" id="{59CD1F72-8898-0296-C635-7A6FDFBB019A}"/>
                </a:ext>
              </a:extLst>
            </p:cNvPr>
            <p:cNvSpPr/>
            <p:nvPr/>
          </p:nvSpPr>
          <p:spPr>
            <a:xfrm>
              <a:off x="4880503" y="2250894"/>
              <a:ext cx="251673" cy="267545"/>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8" name="Oval 77">
              <a:extLst>
                <a:ext uri="{FF2B5EF4-FFF2-40B4-BE49-F238E27FC236}">
                  <a16:creationId xmlns:a16="http://schemas.microsoft.com/office/drawing/2014/main" id="{E3A31B9A-96EB-0B8F-B366-E8FB437D76EC}"/>
                </a:ext>
              </a:extLst>
            </p:cNvPr>
            <p:cNvSpPr/>
            <p:nvPr/>
          </p:nvSpPr>
          <p:spPr>
            <a:xfrm>
              <a:off x="4878636" y="1952645"/>
              <a:ext cx="254533" cy="25453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9" name="Rectangle 78">
              <a:extLst>
                <a:ext uri="{FF2B5EF4-FFF2-40B4-BE49-F238E27FC236}">
                  <a16:creationId xmlns:a16="http://schemas.microsoft.com/office/drawing/2014/main" id="{93674B55-08C9-8512-EC9C-AF419371BDE8}"/>
                </a:ext>
              </a:extLst>
            </p:cNvPr>
            <p:cNvSpPr/>
            <p:nvPr/>
          </p:nvSpPr>
          <p:spPr>
            <a:xfrm>
              <a:off x="4538838"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0" name="Rectangle 79">
              <a:extLst>
                <a:ext uri="{FF2B5EF4-FFF2-40B4-BE49-F238E27FC236}">
                  <a16:creationId xmlns:a16="http://schemas.microsoft.com/office/drawing/2014/main" id="{771D09D9-B5B4-6099-004F-3DDDCF5DF1F8}"/>
                </a:ext>
              </a:extLst>
            </p:cNvPr>
            <p:cNvSpPr/>
            <p:nvPr/>
          </p:nvSpPr>
          <p:spPr>
            <a:xfrm>
              <a:off x="5217172" y="2765316"/>
              <a:ext cx="241922" cy="20237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91436300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17444"/>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187278"/>
            <a:ext cx="4637303" cy="1541407"/>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Une documentation de qualité et actualisée des informations de traçage est essentielle pour que les efforts de traçage soient efficaces.</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En général, l'obtention d'informations de traçage complètes et détaillées se fait au fil du temps, au cours de plusieurs visites/entretiens.</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Pour les enfants plus jeunes, il est utile d'utiliser des méthodes créatives pour étayer la documentation, comme le dessin.</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740712"/>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651086"/>
            <a:ext cx="5254042" cy="5242191"/>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127818"/>
            <a:ext cx="4637302" cy="276999"/>
          </a:xfrm>
          <a:prstGeom prst="rect">
            <a:avLst/>
          </a:prstGeom>
          <a:noFill/>
        </p:spPr>
        <p:txBody>
          <a:bodyPr wrap="square" rtlCol="0">
            <a:spAutoFit/>
          </a:bodyPr>
          <a:lstStyle/>
          <a:p>
            <a:r>
              <a:rPr lang="en-CA" sz="1200" b="1" spc="300" dirty="0">
                <a:solidFill>
                  <a:schemeClr val="tx1"/>
                </a:solidFill>
              </a:rPr>
              <a:t>NOTES DE LA SESSION</a:t>
            </a:r>
          </a:p>
        </p:txBody>
      </p:sp>
      <p:sp>
        <p:nvSpPr>
          <p:cNvPr id="3" name="Google Shape;256;p19">
            <a:extLst>
              <a:ext uri="{FF2B5EF4-FFF2-40B4-BE49-F238E27FC236}">
                <a16:creationId xmlns:a16="http://schemas.microsoft.com/office/drawing/2014/main" id="{473F5B10-CAAC-BC6B-C4B7-5CE513B64E2E}"/>
              </a:ext>
            </a:extLst>
          </p:cNvPr>
          <p:cNvSpPr/>
          <p:nvPr/>
        </p:nvSpPr>
        <p:spPr>
          <a:xfrm>
            <a:off x="1072579" y="2311702"/>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Hexagon 3">
            <a:extLst>
              <a:ext uri="{FF2B5EF4-FFF2-40B4-BE49-F238E27FC236}">
                <a16:creationId xmlns:a16="http://schemas.microsoft.com/office/drawing/2014/main" id="{A4CB327D-CF93-2AD8-55A1-88E2862FD09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6C46CE19-8833-F86A-106D-E7F95F8A73E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9C4BA519-BD74-748B-59AA-F222226A6254}"/>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BEB112CE-C8F6-AF99-A15D-3AC46726B38F}"/>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FA784256-0469-11C8-ADC4-92C79469BA6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9AAB6AE9-DD83-3982-8498-8D825481291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6F7E4A70-5406-2E0C-59B5-3C49B6A72CD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A4373A53-9A04-4301-8E3E-F223CB6DB08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DB9AFDB-017D-1DF7-A066-6EF2BF2F2329}"/>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03F00A5-1CBA-234E-0A2B-01701AB19B07}"/>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3D58617-224D-84CB-54CF-45F06784D379}"/>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E43BDB66-CFAD-256D-490D-C303C0128E18}"/>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804AD5D4-DF4A-1725-01A9-8230F8E6D92D}"/>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F63C91C2-4ACC-EDB6-628F-74B46223BB8E}"/>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516BBA0B-EC38-0079-783C-1CE19039419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2521B818-C4E1-7547-0D46-519752724DB7}"/>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6F370598-717C-E2E0-E108-FF845E92A29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55324662-9368-DF29-048C-00AA349F29E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56390308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2" cy="523220"/>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5.3 : VÉRIFICATION PRÉALABLE AU REGROUPEMENT FAMILIAL</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625489"/>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2088245"/>
            <a:ext cx="4529568"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Expliquer l'importance de la vérification et comment procéder à la vérification avant le regroupement familial.</a:t>
            </a:r>
          </a:p>
        </p:txBody>
      </p:sp>
      <p:grpSp>
        <p:nvGrpSpPr>
          <p:cNvPr id="4" name="Google Shape;194;p14">
            <a:extLst>
              <a:ext uri="{FF2B5EF4-FFF2-40B4-BE49-F238E27FC236}">
                <a16:creationId xmlns:a16="http://schemas.microsoft.com/office/drawing/2014/main" id="{D4AB207D-4B97-5867-2E0D-1F362066092D}"/>
              </a:ext>
            </a:extLst>
          </p:cNvPr>
          <p:cNvGrpSpPr/>
          <p:nvPr/>
        </p:nvGrpSpPr>
        <p:grpSpPr>
          <a:xfrm>
            <a:off x="1153785" y="2128003"/>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DE65928C-4885-8E46-C78D-4D0AEDBCCA2B}"/>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F2D3A6B0-DE0B-8A24-9191-16650377C032}"/>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7" name="TextBox 6">
            <a:extLst>
              <a:ext uri="{FF2B5EF4-FFF2-40B4-BE49-F238E27FC236}">
                <a16:creationId xmlns:a16="http://schemas.microsoft.com/office/drawing/2014/main" id="{A1FF048D-B1A9-C769-69A5-E87EDEF9D38A}"/>
              </a:ext>
            </a:extLst>
          </p:cNvPr>
          <p:cNvSpPr txBox="1"/>
          <p:nvPr/>
        </p:nvSpPr>
        <p:spPr>
          <a:xfrm>
            <a:off x="982985" y="3014023"/>
            <a:ext cx="5254041" cy="461665"/>
          </a:xfrm>
          <a:prstGeom prst="rect">
            <a:avLst/>
          </a:prstGeom>
          <a:noFill/>
        </p:spPr>
        <p:txBody>
          <a:bodyPr wrap="square" rtlCol="0">
            <a:spAutoFit/>
          </a:bodyPr>
          <a:lstStyle/>
          <a:p>
            <a:r>
              <a:rPr lang="en-US" sz="1200" b="1" spc="300" dirty="0">
                <a:solidFill>
                  <a:schemeClr val="tx1"/>
                </a:solidFill>
              </a:rPr>
              <a:t>ÉTAPES DE VÉRIFICATION AVANT LE REGROUPEMENT FAMILIAL</a:t>
            </a:r>
          </a:p>
        </p:txBody>
      </p:sp>
      <p:sp>
        <p:nvSpPr>
          <p:cNvPr id="8" name="TextBox 7">
            <a:extLst>
              <a:ext uri="{FF2B5EF4-FFF2-40B4-BE49-F238E27FC236}">
                <a16:creationId xmlns:a16="http://schemas.microsoft.com/office/drawing/2014/main" id="{BBB8A348-0421-E4F5-F12E-6E8EF76363BD}"/>
              </a:ext>
            </a:extLst>
          </p:cNvPr>
          <p:cNvSpPr txBox="1"/>
          <p:nvPr/>
        </p:nvSpPr>
        <p:spPr>
          <a:xfrm>
            <a:off x="982984" y="3738676"/>
            <a:ext cx="5254041" cy="261610"/>
          </a:xfrm>
          <a:prstGeom prst="rect">
            <a:avLst/>
          </a:prstGeom>
          <a:noFill/>
        </p:spPr>
        <p:txBody>
          <a:bodyPr wrap="square" rtlCol="0">
            <a:spAutoFit/>
          </a:bodyPr>
          <a:lstStyle/>
          <a:p>
            <a:r>
              <a:rPr lang="en-US" sz="1100" b="1" dirty="0"/>
              <a:t>Écrivez le numéro d'étape correct</a:t>
            </a:r>
          </a:p>
        </p:txBody>
      </p:sp>
      <p:grpSp>
        <p:nvGrpSpPr>
          <p:cNvPr id="46" name="Group 45">
            <a:extLst>
              <a:ext uri="{FF2B5EF4-FFF2-40B4-BE49-F238E27FC236}">
                <a16:creationId xmlns:a16="http://schemas.microsoft.com/office/drawing/2014/main" id="{3E3E97B4-4B0B-A331-3E5D-F8FF147FC4D8}"/>
              </a:ext>
            </a:extLst>
          </p:cNvPr>
          <p:cNvGrpSpPr/>
          <p:nvPr/>
        </p:nvGrpSpPr>
        <p:grpSpPr>
          <a:xfrm>
            <a:off x="3913509" y="4212172"/>
            <a:ext cx="2336820" cy="769441"/>
            <a:chOff x="3913509" y="3952493"/>
            <a:chExt cx="2336820" cy="769441"/>
          </a:xfrm>
        </p:grpSpPr>
        <p:sp>
          <p:nvSpPr>
            <p:cNvPr id="14" name="Google Shape;275;p12">
              <a:extLst>
                <a:ext uri="{FF2B5EF4-FFF2-40B4-BE49-F238E27FC236}">
                  <a16:creationId xmlns:a16="http://schemas.microsoft.com/office/drawing/2014/main" id="{F2A9290B-54BB-C26D-8CC8-CE40839D2061}"/>
                </a:ext>
              </a:extLst>
            </p:cNvPr>
            <p:cNvSpPr/>
            <p:nvPr/>
          </p:nvSpPr>
          <p:spPr>
            <a:xfrm>
              <a:off x="3913509" y="4016569"/>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1" name="TextBox 20">
              <a:extLst>
                <a:ext uri="{FF2B5EF4-FFF2-40B4-BE49-F238E27FC236}">
                  <a16:creationId xmlns:a16="http://schemas.microsoft.com/office/drawing/2014/main" id="{2AB7C9C1-1CA7-BEAE-CBDC-2D42D04C4920}"/>
                </a:ext>
              </a:extLst>
            </p:cNvPr>
            <p:cNvSpPr txBox="1"/>
            <p:nvPr/>
          </p:nvSpPr>
          <p:spPr>
            <a:xfrm>
              <a:off x="4372658" y="3952493"/>
              <a:ext cx="1877671" cy="769441"/>
            </a:xfrm>
            <a:prstGeom prst="rect">
              <a:avLst/>
            </a:prstGeom>
            <a:noFill/>
            <a:ln>
              <a:noFill/>
            </a:ln>
          </p:spPr>
          <p:txBody>
            <a:bodyPr wrap="square">
              <a:spAutoFit/>
            </a:bodyPr>
            <a:lstStyle/>
            <a:p>
              <a:r>
                <a:rPr lang="en-US" sz="1100" dirty="0"/>
                <a:t>Vérifier si les informations qu'il/elle fournit correspondent au formulaire de documentation original.</a:t>
              </a:r>
            </a:p>
          </p:txBody>
        </p:sp>
      </p:grpSp>
      <p:grpSp>
        <p:nvGrpSpPr>
          <p:cNvPr id="49" name="Group 48">
            <a:extLst>
              <a:ext uri="{FF2B5EF4-FFF2-40B4-BE49-F238E27FC236}">
                <a16:creationId xmlns:a16="http://schemas.microsoft.com/office/drawing/2014/main" id="{B1FD26C8-C124-2EE5-2DB6-02191365530C}"/>
              </a:ext>
            </a:extLst>
          </p:cNvPr>
          <p:cNvGrpSpPr/>
          <p:nvPr/>
        </p:nvGrpSpPr>
        <p:grpSpPr>
          <a:xfrm>
            <a:off x="1097284" y="7055778"/>
            <a:ext cx="2355187" cy="394934"/>
            <a:chOff x="1097284" y="6650147"/>
            <a:chExt cx="2355187" cy="394934"/>
          </a:xfrm>
        </p:grpSpPr>
        <p:sp>
          <p:nvSpPr>
            <p:cNvPr id="10" name="Google Shape;275;p12">
              <a:extLst>
                <a:ext uri="{FF2B5EF4-FFF2-40B4-BE49-F238E27FC236}">
                  <a16:creationId xmlns:a16="http://schemas.microsoft.com/office/drawing/2014/main" id="{6F5D5F17-8ECE-3047-6B9B-218BA34C2CF0}"/>
                </a:ext>
              </a:extLst>
            </p:cNvPr>
            <p:cNvSpPr/>
            <p:nvPr/>
          </p:nvSpPr>
          <p:spPr>
            <a:xfrm>
              <a:off x="1097284" y="6716822"/>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2" name="TextBox 21">
              <a:extLst>
                <a:ext uri="{FF2B5EF4-FFF2-40B4-BE49-F238E27FC236}">
                  <a16:creationId xmlns:a16="http://schemas.microsoft.com/office/drawing/2014/main" id="{12037E6A-0CAF-7413-E2D1-090491A137FE}"/>
                </a:ext>
              </a:extLst>
            </p:cNvPr>
            <p:cNvSpPr txBox="1"/>
            <p:nvPr/>
          </p:nvSpPr>
          <p:spPr>
            <a:xfrm>
              <a:off x="1574800" y="6650147"/>
              <a:ext cx="1877671" cy="26161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n-US" sz="1100" dirty="0"/>
                <a:t>Posez des questions précises sur l'enfant </a:t>
              </a:r>
            </a:p>
          </p:txBody>
        </p:sp>
      </p:grpSp>
      <p:grpSp>
        <p:nvGrpSpPr>
          <p:cNvPr id="48" name="Group 47">
            <a:extLst>
              <a:ext uri="{FF2B5EF4-FFF2-40B4-BE49-F238E27FC236}">
                <a16:creationId xmlns:a16="http://schemas.microsoft.com/office/drawing/2014/main" id="{F15734E8-891E-59C8-29A5-130BA7EA45BA}"/>
              </a:ext>
            </a:extLst>
          </p:cNvPr>
          <p:cNvGrpSpPr/>
          <p:nvPr/>
        </p:nvGrpSpPr>
        <p:grpSpPr>
          <a:xfrm>
            <a:off x="1097284" y="7912241"/>
            <a:ext cx="2355187" cy="600164"/>
            <a:chOff x="1097284" y="7395646"/>
            <a:chExt cx="2355187" cy="600164"/>
          </a:xfrm>
        </p:grpSpPr>
        <p:sp>
          <p:nvSpPr>
            <p:cNvPr id="13" name="Google Shape;275;p12">
              <a:extLst>
                <a:ext uri="{FF2B5EF4-FFF2-40B4-BE49-F238E27FC236}">
                  <a16:creationId xmlns:a16="http://schemas.microsoft.com/office/drawing/2014/main" id="{5F4BC3B5-6194-6129-0DD3-CB800EC0E368}"/>
                </a:ext>
              </a:extLst>
            </p:cNvPr>
            <p:cNvSpPr/>
            <p:nvPr/>
          </p:nvSpPr>
          <p:spPr>
            <a:xfrm>
              <a:off x="1097284" y="7462321"/>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3" name="TextBox 22">
              <a:extLst>
                <a:ext uri="{FF2B5EF4-FFF2-40B4-BE49-F238E27FC236}">
                  <a16:creationId xmlns:a16="http://schemas.microsoft.com/office/drawing/2014/main" id="{C546300B-2737-CCAA-6F52-3C52BDFC0985}"/>
                </a:ext>
              </a:extLst>
            </p:cNvPr>
            <p:cNvSpPr txBox="1"/>
            <p:nvPr/>
          </p:nvSpPr>
          <p:spPr>
            <a:xfrm>
              <a:off x="1574800" y="7395646"/>
              <a:ext cx="1877671" cy="600164"/>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n-US" sz="1100" dirty="0"/>
                <a:t>Vérifiez les informations fournies par la personne/la famille avec l'enfant.</a:t>
              </a:r>
            </a:p>
          </p:txBody>
        </p:sp>
      </p:grpSp>
      <p:grpSp>
        <p:nvGrpSpPr>
          <p:cNvPr id="52" name="Group 51">
            <a:extLst>
              <a:ext uri="{FF2B5EF4-FFF2-40B4-BE49-F238E27FC236}">
                <a16:creationId xmlns:a16="http://schemas.microsoft.com/office/drawing/2014/main" id="{9EEA6492-BA80-B006-8D3B-44F77F46E30D}"/>
              </a:ext>
            </a:extLst>
          </p:cNvPr>
          <p:cNvGrpSpPr/>
          <p:nvPr/>
        </p:nvGrpSpPr>
        <p:grpSpPr>
          <a:xfrm>
            <a:off x="1097284" y="4220398"/>
            <a:ext cx="2355187" cy="938719"/>
            <a:chOff x="1097284" y="3960719"/>
            <a:chExt cx="2355187" cy="938719"/>
          </a:xfrm>
        </p:grpSpPr>
        <p:sp>
          <p:nvSpPr>
            <p:cNvPr id="9" name="Google Shape;275;p12">
              <a:extLst>
                <a:ext uri="{FF2B5EF4-FFF2-40B4-BE49-F238E27FC236}">
                  <a16:creationId xmlns:a16="http://schemas.microsoft.com/office/drawing/2014/main" id="{F0AC2B01-E540-FDDB-6360-54596F1C1A84}"/>
                </a:ext>
              </a:extLst>
            </p:cNvPr>
            <p:cNvSpPr/>
            <p:nvPr/>
          </p:nvSpPr>
          <p:spPr>
            <a:xfrm>
              <a:off x="1097284" y="4021328"/>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 name="TextBox 23">
              <a:extLst>
                <a:ext uri="{FF2B5EF4-FFF2-40B4-BE49-F238E27FC236}">
                  <a16:creationId xmlns:a16="http://schemas.microsoft.com/office/drawing/2014/main" id="{376E978D-A54E-B4C6-04BD-1CED7B23DD8B}"/>
                </a:ext>
              </a:extLst>
            </p:cNvPr>
            <p:cNvSpPr txBox="1"/>
            <p:nvPr/>
          </p:nvSpPr>
          <p:spPr>
            <a:xfrm>
              <a:off x="1574800" y="3960719"/>
              <a:ext cx="1877671" cy="93871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n-US" sz="1100" dirty="0"/>
                <a:t>Interrogez la famille sur ses conditions de vie, si elle souhaite et peut s'occuper de l'enfant et si elle a besoin d'un soutien supplémentaire.</a:t>
              </a:r>
            </a:p>
          </p:txBody>
        </p:sp>
      </p:grpSp>
      <p:grpSp>
        <p:nvGrpSpPr>
          <p:cNvPr id="50" name="Group 49">
            <a:extLst>
              <a:ext uri="{FF2B5EF4-FFF2-40B4-BE49-F238E27FC236}">
                <a16:creationId xmlns:a16="http://schemas.microsoft.com/office/drawing/2014/main" id="{A765A3A4-CB13-3BA3-98F2-6048C3743D2A}"/>
              </a:ext>
            </a:extLst>
          </p:cNvPr>
          <p:cNvGrpSpPr/>
          <p:nvPr/>
        </p:nvGrpSpPr>
        <p:grpSpPr>
          <a:xfrm>
            <a:off x="1097284" y="6266061"/>
            <a:ext cx="2355187" cy="600164"/>
            <a:chOff x="1097284" y="5911548"/>
            <a:chExt cx="2355187" cy="600164"/>
          </a:xfrm>
        </p:grpSpPr>
        <p:sp>
          <p:nvSpPr>
            <p:cNvPr id="12" name="Google Shape;275;p12">
              <a:extLst>
                <a:ext uri="{FF2B5EF4-FFF2-40B4-BE49-F238E27FC236}">
                  <a16:creationId xmlns:a16="http://schemas.microsoft.com/office/drawing/2014/main" id="{BD5201AB-F3E0-B695-6C4F-4F1EFF1C1095}"/>
                </a:ext>
              </a:extLst>
            </p:cNvPr>
            <p:cNvSpPr/>
            <p:nvPr/>
          </p:nvSpPr>
          <p:spPr>
            <a:xfrm>
              <a:off x="1097284" y="5978223"/>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5" name="TextBox 24">
              <a:extLst>
                <a:ext uri="{FF2B5EF4-FFF2-40B4-BE49-F238E27FC236}">
                  <a16:creationId xmlns:a16="http://schemas.microsoft.com/office/drawing/2014/main" id="{6BF4FC41-0783-0922-844B-98AC6BB14CF5}"/>
                </a:ext>
              </a:extLst>
            </p:cNvPr>
            <p:cNvSpPr txBox="1"/>
            <p:nvPr/>
          </p:nvSpPr>
          <p:spPr>
            <a:xfrm>
              <a:off x="1574800" y="5911548"/>
              <a:ext cx="1877671" cy="600164"/>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n-US" sz="1100" dirty="0"/>
                <a:t>Confirmez avec l'enfant qu'il souhaite vivre avec la personne/famille trouvée.</a:t>
              </a:r>
            </a:p>
          </p:txBody>
        </p:sp>
      </p:grpSp>
      <p:grpSp>
        <p:nvGrpSpPr>
          <p:cNvPr id="51" name="Group 50">
            <a:extLst>
              <a:ext uri="{FF2B5EF4-FFF2-40B4-BE49-F238E27FC236}">
                <a16:creationId xmlns:a16="http://schemas.microsoft.com/office/drawing/2014/main" id="{008E2454-5179-E2F2-3096-F79D4BCAB6C4}"/>
              </a:ext>
            </a:extLst>
          </p:cNvPr>
          <p:cNvGrpSpPr/>
          <p:nvPr/>
        </p:nvGrpSpPr>
        <p:grpSpPr>
          <a:xfrm>
            <a:off x="1097284" y="5268498"/>
            <a:ext cx="2355187" cy="769441"/>
            <a:chOff x="1097284" y="5008819"/>
            <a:chExt cx="2355187" cy="769441"/>
          </a:xfrm>
        </p:grpSpPr>
        <p:sp>
          <p:nvSpPr>
            <p:cNvPr id="11" name="Google Shape;275;p12">
              <a:extLst>
                <a:ext uri="{FF2B5EF4-FFF2-40B4-BE49-F238E27FC236}">
                  <a16:creationId xmlns:a16="http://schemas.microsoft.com/office/drawing/2014/main" id="{52256426-C72A-B5A1-156E-BEF9B67E8275}"/>
                </a:ext>
              </a:extLst>
            </p:cNvPr>
            <p:cNvSpPr/>
            <p:nvPr/>
          </p:nvSpPr>
          <p:spPr>
            <a:xfrm>
              <a:off x="1097284" y="5075494"/>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7" name="TextBox 26">
              <a:extLst>
                <a:ext uri="{FF2B5EF4-FFF2-40B4-BE49-F238E27FC236}">
                  <a16:creationId xmlns:a16="http://schemas.microsoft.com/office/drawing/2014/main" id="{0ABBBE2F-158F-85EC-CA48-DB330D556615}"/>
                </a:ext>
              </a:extLst>
            </p:cNvPr>
            <p:cNvSpPr txBox="1"/>
            <p:nvPr/>
          </p:nvSpPr>
          <p:spPr>
            <a:xfrm>
              <a:off x="1574800" y="5008819"/>
              <a:ext cx="1877671" cy="769441"/>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n-US" sz="1100" dirty="0"/>
                <a:t>Remplir le formulaire 4C de vérification des adultes et le formulaire 4D de vérification des enfants (CPIMS)</a:t>
              </a:r>
            </a:p>
          </p:txBody>
        </p:sp>
      </p:grpSp>
      <p:grpSp>
        <p:nvGrpSpPr>
          <p:cNvPr id="45" name="Group 44">
            <a:extLst>
              <a:ext uri="{FF2B5EF4-FFF2-40B4-BE49-F238E27FC236}">
                <a16:creationId xmlns:a16="http://schemas.microsoft.com/office/drawing/2014/main" id="{FB648A85-4604-64F3-D364-FBFA6B2AB302}"/>
              </a:ext>
            </a:extLst>
          </p:cNvPr>
          <p:cNvGrpSpPr/>
          <p:nvPr/>
        </p:nvGrpSpPr>
        <p:grpSpPr>
          <a:xfrm>
            <a:off x="3913509" y="5166113"/>
            <a:ext cx="2336820" cy="600164"/>
            <a:chOff x="3913509" y="4906434"/>
            <a:chExt cx="2336820" cy="600164"/>
          </a:xfrm>
        </p:grpSpPr>
        <p:sp>
          <p:nvSpPr>
            <p:cNvPr id="20" name="TextBox 19">
              <a:extLst>
                <a:ext uri="{FF2B5EF4-FFF2-40B4-BE49-F238E27FC236}">
                  <a16:creationId xmlns:a16="http://schemas.microsoft.com/office/drawing/2014/main" id="{92805C50-9503-03CF-CD10-C50881884135}"/>
                </a:ext>
              </a:extLst>
            </p:cNvPr>
            <p:cNvSpPr txBox="1"/>
            <p:nvPr/>
          </p:nvSpPr>
          <p:spPr>
            <a:xfrm>
              <a:off x="4372658" y="4906434"/>
              <a:ext cx="1877671" cy="600164"/>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n-US" sz="1100" dirty="0"/>
                <a:t>Vérifier l'identité de la personne/la famille qui réclame l'enfant</a:t>
              </a:r>
            </a:p>
          </p:txBody>
        </p:sp>
        <p:sp>
          <p:nvSpPr>
            <p:cNvPr id="42" name="Google Shape;275;p12">
              <a:extLst>
                <a:ext uri="{FF2B5EF4-FFF2-40B4-BE49-F238E27FC236}">
                  <a16:creationId xmlns:a16="http://schemas.microsoft.com/office/drawing/2014/main" id="{7A0BE9A1-84C3-A9D4-7820-604EC4353BE4}"/>
                </a:ext>
              </a:extLst>
            </p:cNvPr>
            <p:cNvSpPr/>
            <p:nvPr/>
          </p:nvSpPr>
          <p:spPr>
            <a:xfrm>
              <a:off x="3913509" y="4966113"/>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47" name="Group 46">
            <a:extLst>
              <a:ext uri="{FF2B5EF4-FFF2-40B4-BE49-F238E27FC236}">
                <a16:creationId xmlns:a16="http://schemas.microsoft.com/office/drawing/2014/main" id="{1AA8D3D4-5B2A-FFA9-8ECC-A1DD6424F3C8}"/>
              </a:ext>
            </a:extLst>
          </p:cNvPr>
          <p:cNvGrpSpPr/>
          <p:nvPr/>
        </p:nvGrpSpPr>
        <p:grpSpPr>
          <a:xfrm>
            <a:off x="3913509" y="6014240"/>
            <a:ext cx="2336820" cy="2292935"/>
            <a:chOff x="3913509" y="5603311"/>
            <a:chExt cx="2336820" cy="2292935"/>
          </a:xfrm>
        </p:grpSpPr>
        <p:sp>
          <p:nvSpPr>
            <p:cNvPr id="26" name="TextBox 25">
              <a:extLst>
                <a:ext uri="{FF2B5EF4-FFF2-40B4-BE49-F238E27FC236}">
                  <a16:creationId xmlns:a16="http://schemas.microsoft.com/office/drawing/2014/main" id="{55DD3A53-784D-70C5-237E-EBBEA32FC349}"/>
                </a:ext>
              </a:extLst>
            </p:cNvPr>
            <p:cNvSpPr txBox="1"/>
            <p:nvPr/>
          </p:nvSpPr>
          <p:spPr>
            <a:xfrm>
              <a:off x="4372658" y="5603311"/>
              <a:ext cx="1877671" cy="2292935"/>
            </a:xfrm>
            <a:prstGeom prst="rect">
              <a:avLst/>
            </a:prstGeom>
            <a:noFill/>
            <a:ln>
              <a:noFill/>
            </a:ln>
          </p:spPr>
          <p:txBody>
            <a:bodyPr wrap="square">
              <a:spAutoFit/>
            </a:bodyPr>
            <a:lstStyle/>
            <a:p>
              <a:r>
                <a:rPr lang="en-US" sz="1100" dirty="0"/>
                <a:t>En cas de doute sur la relation entre la personne/la famille et l'enfant : </a:t>
              </a:r>
            </a:p>
            <a:p>
              <a:pPr marL="171450" indent="-171450">
                <a:buFont typeface="Arial" panose="020B0604020202020204" pitchFamily="34" charset="0"/>
                <a:buChar char="•"/>
              </a:pPr>
              <a:r>
                <a:rPr lang="en-US" sz="1100" dirty="0"/>
                <a:t>observer les interactions </a:t>
              </a:r>
            </a:p>
            <a:p>
              <a:pPr marL="171450" indent="-171450">
                <a:buFont typeface="Arial" panose="020B0604020202020204" pitchFamily="34" charset="0"/>
                <a:buChar char="•"/>
              </a:pPr>
              <a:r>
                <a:rPr lang="en-US" sz="1100" dirty="0"/>
                <a:t>donner à l'enfant suffisamment de temps pour s'exprimer ensuite </a:t>
              </a:r>
            </a:p>
            <a:p>
              <a:pPr marL="171450" indent="-171450">
                <a:buFont typeface="Arial" panose="020B0604020202020204" pitchFamily="34" charset="0"/>
                <a:buChar char="•"/>
              </a:pPr>
              <a:r>
                <a:rPr lang="en-US" sz="1100" dirty="0"/>
                <a:t>examiner si le regroupement familial doit avoir lieu ou être mis en attente jusqu'à l'obtention d'informations supplémentaires </a:t>
              </a:r>
            </a:p>
          </p:txBody>
        </p:sp>
        <p:sp>
          <p:nvSpPr>
            <p:cNvPr id="43" name="Google Shape;275;p12">
              <a:extLst>
                <a:ext uri="{FF2B5EF4-FFF2-40B4-BE49-F238E27FC236}">
                  <a16:creationId xmlns:a16="http://schemas.microsoft.com/office/drawing/2014/main" id="{52AB01DE-9930-19AC-2BD0-C50543BB4A52}"/>
                </a:ext>
              </a:extLst>
            </p:cNvPr>
            <p:cNvSpPr/>
            <p:nvPr/>
          </p:nvSpPr>
          <p:spPr>
            <a:xfrm>
              <a:off x="3913509" y="5669986"/>
              <a:ext cx="325489" cy="328259"/>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
        <p:nvSpPr>
          <p:cNvPr id="53" name="Hexagon 52">
            <a:extLst>
              <a:ext uri="{FF2B5EF4-FFF2-40B4-BE49-F238E27FC236}">
                <a16:creationId xmlns:a16="http://schemas.microsoft.com/office/drawing/2014/main" id="{C2CAB0D2-3915-9ED9-3984-31F41E96589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Hexagon 53">
            <a:extLst>
              <a:ext uri="{FF2B5EF4-FFF2-40B4-BE49-F238E27FC236}">
                <a16:creationId xmlns:a16="http://schemas.microsoft.com/office/drawing/2014/main" id="{CDC93305-FA1D-ED39-4220-081CC418B82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Hexagon 54">
            <a:extLst>
              <a:ext uri="{FF2B5EF4-FFF2-40B4-BE49-F238E27FC236}">
                <a16:creationId xmlns:a16="http://schemas.microsoft.com/office/drawing/2014/main" id="{7A2F32CB-C90E-FF1C-8E33-A7F6F29E451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Hexagon 55">
            <a:extLst>
              <a:ext uri="{FF2B5EF4-FFF2-40B4-BE49-F238E27FC236}">
                <a16:creationId xmlns:a16="http://schemas.microsoft.com/office/drawing/2014/main" id="{D8700525-3C8E-20F8-37C8-DF29690DE29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Hexagon 56">
            <a:extLst>
              <a:ext uri="{FF2B5EF4-FFF2-40B4-BE49-F238E27FC236}">
                <a16:creationId xmlns:a16="http://schemas.microsoft.com/office/drawing/2014/main" id="{E3B50224-94DF-EB39-9DBD-6E673DB2B38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Hexagon 57">
            <a:extLst>
              <a:ext uri="{FF2B5EF4-FFF2-40B4-BE49-F238E27FC236}">
                <a16:creationId xmlns:a16="http://schemas.microsoft.com/office/drawing/2014/main" id="{30085FDB-B90F-A94B-40D8-C7456A1589D9}"/>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9" name="Hexagon 58">
            <a:extLst>
              <a:ext uri="{FF2B5EF4-FFF2-40B4-BE49-F238E27FC236}">
                <a16:creationId xmlns:a16="http://schemas.microsoft.com/office/drawing/2014/main" id="{38C1A674-113E-66BC-22E9-5FE88C807EA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0" name="Hexagon 59">
            <a:extLst>
              <a:ext uri="{FF2B5EF4-FFF2-40B4-BE49-F238E27FC236}">
                <a16:creationId xmlns:a16="http://schemas.microsoft.com/office/drawing/2014/main" id="{85D40196-7C52-B827-9CE7-8EA24592719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1" name="Hexagon 60">
            <a:extLst>
              <a:ext uri="{FF2B5EF4-FFF2-40B4-BE49-F238E27FC236}">
                <a16:creationId xmlns:a16="http://schemas.microsoft.com/office/drawing/2014/main" id="{A3111251-C005-4C80-50C2-381A3838D875}"/>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2" name="Hexagon 61">
            <a:extLst>
              <a:ext uri="{FF2B5EF4-FFF2-40B4-BE49-F238E27FC236}">
                <a16:creationId xmlns:a16="http://schemas.microsoft.com/office/drawing/2014/main" id="{6BD208F4-6EBA-ED70-70E3-E8F3EEB0D4B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3" name="Hexagon 62">
            <a:extLst>
              <a:ext uri="{FF2B5EF4-FFF2-40B4-BE49-F238E27FC236}">
                <a16:creationId xmlns:a16="http://schemas.microsoft.com/office/drawing/2014/main" id="{613751E7-924D-BD01-AFC9-72CDDA099A9B}"/>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4" name="Hexagon 63">
            <a:extLst>
              <a:ext uri="{FF2B5EF4-FFF2-40B4-BE49-F238E27FC236}">
                <a16:creationId xmlns:a16="http://schemas.microsoft.com/office/drawing/2014/main" id="{2132E137-153A-6882-6587-DE21576FA2B0}"/>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5" name="Hexagon 64">
            <a:extLst>
              <a:ext uri="{FF2B5EF4-FFF2-40B4-BE49-F238E27FC236}">
                <a16:creationId xmlns:a16="http://schemas.microsoft.com/office/drawing/2014/main" id="{EB98FA48-7AEE-A987-5B6B-1EBFEDC698CB}"/>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6" name="Hexagon 65">
            <a:extLst>
              <a:ext uri="{FF2B5EF4-FFF2-40B4-BE49-F238E27FC236}">
                <a16:creationId xmlns:a16="http://schemas.microsoft.com/office/drawing/2014/main" id="{3BF10883-BEFF-AB12-7302-49C4CC44CB51}"/>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7" name="Hexagon 66">
            <a:extLst>
              <a:ext uri="{FF2B5EF4-FFF2-40B4-BE49-F238E27FC236}">
                <a16:creationId xmlns:a16="http://schemas.microsoft.com/office/drawing/2014/main" id="{29CEB13F-6B71-F034-811B-5C47B4011E3F}"/>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8" name="Hexagon 67">
            <a:extLst>
              <a:ext uri="{FF2B5EF4-FFF2-40B4-BE49-F238E27FC236}">
                <a16:creationId xmlns:a16="http://schemas.microsoft.com/office/drawing/2014/main" id="{BC489A66-D7D3-DCD3-1AFE-C0C19A87AB72}"/>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9" name="Hexagon 68">
            <a:extLst>
              <a:ext uri="{FF2B5EF4-FFF2-40B4-BE49-F238E27FC236}">
                <a16:creationId xmlns:a16="http://schemas.microsoft.com/office/drawing/2014/main" id="{1909A50E-A103-9CB0-0F49-33DA6A798C0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0" name="Hexagon 69">
            <a:extLst>
              <a:ext uri="{FF2B5EF4-FFF2-40B4-BE49-F238E27FC236}">
                <a16:creationId xmlns:a16="http://schemas.microsoft.com/office/drawing/2014/main" id="{4B6A31C1-CEBB-0724-4A5C-EB83EBFA7A42}"/>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66900405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n-US" sz="1200" b="1" spc="300" dirty="0">
                <a:solidFill>
                  <a:schemeClr val="tx1"/>
                </a:solidFill>
              </a:rPr>
              <a:t>SCÉNARIO DE VÉRIFICATION</a:t>
            </a:r>
          </a:p>
        </p:txBody>
      </p:sp>
      <p:sp>
        <p:nvSpPr>
          <p:cNvPr id="25" name="TextBox 24">
            <a:extLst>
              <a:ext uri="{FF2B5EF4-FFF2-40B4-BE49-F238E27FC236}">
                <a16:creationId xmlns:a16="http://schemas.microsoft.com/office/drawing/2014/main" id="{D5542114-F2A6-B0D4-3E42-205EEC24C14D}"/>
              </a:ext>
            </a:extLst>
          </p:cNvPr>
          <p:cNvSpPr txBox="1"/>
          <p:nvPr/>
        </p:nvSpPr>
        <p:spPr>
          <a:xfrm>
            <a:off x="982984" y="1285422"/>
            <a:ext cx="5254041" cy="3985706"/>
          </a:xfrm>
          <a:prstGeom prst="rect">
            <a:avLst/>
          </a:prstGeom>
          <a:noFill/>
        </p:spPr>
        <p:txBody>
          <a:bodyPr wrap="square" rtlCol="0">
            <a:spAutoFit/>
          </a:bodyPr>
          <a:lstStyle/>
          <a:p>
            <a:r>
              <a:rPr lang="en-US" sz="1100" b="1" dirty="0"/>
              <a:t>Cas de figure 1</a:t>
            </a:r>
          </a:p>
          <a:p>
            <a:endParaRPr lang="en-US" sz="1100" dirty="0"/>
          </a:p>
          <a:p>
            <a:r>
              <a:rPr lang="en-US" sz="1100" dirty="0"/>
              <a:t>Hashim est un garçon de 15 ans, qui vivait avec ses parents et ses deux jeunes sœurs avant que la violence n'éclate dans son pays d'origine. Pour des raisons de sécurité, notamment la crainte d'être recruté par des groupes armés, ses parents ont décidé de l'envoyer dans un des pays voisins pour vivre avec son oncle et sa femme et leurs deux enfants. </a:t>
            </a:r>
          </a:p>
          <a:p>
            <a:endParaRPr lang="en-US" sz="1100" dirty="0"/>
          </a:p>
          <a:p>
            <a:r>
              <a:rPr lang="en-US" sz="1100" dirty="0"/>
              <a:t>Hashim travaille et doit laver des voitures dans un garage. Il envoie une partie de l'argent qu'il gagne à ses parents dans le pays d'origine. Hashim est parfois en contact avec ses parents par WhatsApp et par téléphone.</a:t>
            </a:r>
          </a:p>
          <a:p>
            <a:endParaRPr lang="en-US" sz="1100" dirty="0"/>
          </a:p>
          <a:p>
            <a:endParaRPr lang="en-US" sz="1100" dirty="0"/>
          </a:p>
          <a:p>
            <a:r>
              <a:rPr lang="en-US" sz="1100" b="1" dirty="0"/>
              <a:t>Mise à jour</a:t>
            </a:r>
          </a:p>
          <a:p>
            <a:endParaRPr lang="en-US" sz="1100" b="1" dirty="0"/>
          </a:p>
          <a:p>
            <a:r>
              <a:rPr lang="en-US" sz="1100" dirty="0"/>
              <a:t>Un an après avoir fui vers le pays voisin, Hashim dit que sa mère et ses frères et sœurs lui manquent particulièrement. Il trouve sa vie difficile car il doit travailler beaucoup, ne va pas à l'école et s'inquiète souvent de ne pas gagner assez d'argent pour l'envoyer à la maison. </a:t>
            </a:r>
          </a:p>
          <a:p>
            <a:endParaRPr lang="en-US" sz="1100" dirty="0"/>
          </a:p>
          <a:p>
            <a:r>
              <a:rPr lang="en-US" sz="1100" dirty="0"/>
              <a:t>L'oncle d'Hashim a récemment révélé que les parents d'Hashim ont également fui et se sont installés dans le même pays où ils résident. Au cours des deux dernières semaines, Hashim a parlé à ses parents à deux reprises et a confirmé que les personnes auxquelles il a parlé sont ses parents et ses deux sœurs. </a:t>
            </a:r>
          </a:p>
        </p:txBody>
      </p:sp>
      <p:sp>
        <p:nvSpPr>
          <p:cNvPr id="3" name="Hexagon 2">
            <a:extLst>
              <a:ext uri="{FF2B5EF4-FFF2-40B4-BE49-F238E27FC236}">
                <a16:creationId xmlns:a16="http://schemas.microsoft.com/office/drawing/2014/main" id="{1B6B7B72-72D2-701D-D496-E9757B4FC4E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21A6B571-1CAA-369E-1121-F8AAE3E3D115}"/>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FB4C3A40-E67D-6FB8-7FC1-2457E044F6E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AEE3A3FC-8DEA-3B62-48C7-9BD4EFC596E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320E9AEF-5D5F-24C0-ACC5-011FDF33190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FD327A7-B721-C54D-254D-750326BB6C4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46349F7-682F-855C-F362-E82E0F006FA2}"/>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CB4D30EC-AEC7-07C2-B4DD-603E20CDC4A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13C3A96F-530A-1F15-F666-AD1984B5D3C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A293124-D8F9-D740-71AE-7A7348766C6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67D5A712-22EA-B24F-B2E5-BC8AC98047B7}"/>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FBFD65F6-A89B-B948-8CEF-21334DA8F48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95D3C5B-D22D-DEBF-B71B-D9E66A49DA07}"/>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96E658DF-5B36-A8D4-AAD1-B9D8FB48092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00BECB11-3B97-0974-841B-12B9DC7F550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D6A8EF72-C5D7-0757-C21F-8DEF72E77C3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Hexagon 35">
            <a:extLst>
              <a:ext uri="{FF2B5EF4-FFF2-40B4-BE49-F238E27FC236}">
                <a16:creationId xmlns:a16="http://schemas.microsoft.com/office/drawing/2014/main" id="{A9B5FA75-4A0A-5BA3-D28D-61EE837D174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Hexagon 36">
            <a:extLst>
              <a:ext uri="{FF2B5EF4-FFF2-40B4-BE49-F238E27FC236}">
                <a16:creationId xmlns:a16="http://schemas.microsoft.com/office/drawing/2014/main" id="{67FF34DE-B3F7-C81A-D24E-44D89A39DA2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38" name="Group 37">
            <a:extLst>
              <a:ext uri="{FF2B5EF4-FFF2-40B4-BE49-F238E27FC236}">
                <a16:creationId xmlns:a16="http://schemas.microsoft.com/office/drawing/2014/main" id="{0328B8AE-A86A-5005-EF59-94C565ECAE9A}"/>
              </a:ext>
            </a:extLst>
          </p:cNvPr>
          <p:cNvGrpSpPr/>
          <p:nvPr/>
        </p:nvGrpSpPr>
        <p:grpSpPr>
          <a:xfrm>
            <a:off x="3588325" y="6756711"/>
            <a:ext cx="2648700" cy="2189111"/>
            <a:chOff x="7499908" y="4900577"/>
            <a:chExt cx="997752" cy="824627"/>
          </a:xfrm>
        </p:grpSpPr>
        <p:grpSp>
          <p:nvGrpSpPr>
            <p:cNvPr id="39" name="Group 38">
              <a:extLst>
                <a:ext uri="{FF2B5EF4-FFF2-40B4-BE49-F238E27FC236}">
                  <a16:creationId xmlns:a16="http://schemas.microsoft.com/office/drawing/2014/main" id="{39E03C58-FE46-4CFA-715D-0319F0F7B839}"/>
                </a:ext>
              </a:extLst>
            </p:cNvPr>
            <p:cNvGrpSpPr/>
            <p:nvPr/>
          </p:nvGrpSpPr>
          <p:grpSpPr>
            <a:xfrm>
              <a:off x="7499908" y="4900577"/>
              <a:ext cx="997752" cy="824627"/>
              <a:chOff x="5957706" y="3325646"/>
              <a:chExt cx="2611796" cy="1892062"/>
            </a:xfrm>
            <a:solidFill>
              <a:schemeClr val="accent4"/>
            </a:solidFill>
          </p:grpSpPr>
          <p:sp>
            <p:nvSpPr>
              <p:cNvPr id="43" name="Rectangle: Rounded Corners 42">
                <a:extLst>
                  <a:ext uri="{FF2B5EF4-FFF2-40B4-BE49-F238E27FC236}">
                    <a16:creationId xmlns:a16="http://schemas.microsoft.com/office/drawing/2014/main" id="{611B172B-8DDF-218B-D6D7-986D490235DB}"/>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44" name="Rectangle: Top Corners Rounded 43">
                <a:extLst>
                  <a:ext uri="{FF2B5EF4-FFF2-40B4-BE49-F238E27FC236}">
                    <a16:creationId xmlns:a16="http://schemas.microsoft.com/office/drawing/2014/main" id="{8CA00AA3-77D5-2B3F-99A5-7B652BD70EC9}"/>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40" name="Group 39">
              <a:extLst>
                <a:ext uri="{FF2B5EF4-FFF2-40B4-BE49-F238E27FC236}">
                  <a16:creationId xmlns:a16="http://schemas.microsoft.com/office/drawing/2014/main" id="{7F01B922-6450-99F2-F61F-F282BBFC3D1C}"/>
                </a:ext>
              </a:extLst>
            </p:cNvPr>
            <p:cNvGrpSpPr/>
            <p:nvPr/>
          </p:nvGrpSpPr>
          <p:grpSpPr>
            <a:xfrm>
              <a:off x="7871183" y="5154803"/>
              <a:ext cx="316610" cy="462618"/>
              <a:chOff x="8661923" y="4758813"/>
              <a:chExt cx="825538" cy="1206243"/>
            </a:xfrm>
            <a:solidFill>
              <a:schemeClr val="bg1"/>
            </a:solidFill>
          </p:grpSpPr>
          <p:sp>
            <p:nvSpPr>
              <p:cNvPr id="41" name="Circle: Hollow 40">
                <a:extLst>
                  <a:ext uri="{FF2B5EF4-FFF2-40B4-BE49-F238E27FC236}">
                    <a16:creationId xmlns:a16="http://schemas.microsoft.com/office/drawing/2014/main" id="{AB317DDE-0A05-3A07-A43C-87D62858AE95}"/>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42" name="Rectangle: Rounded Corners 41">
                <a:extLst>
                  <a:ext uri="{FF2B5EF4-FFF2-40B4-BE49-F238E27FC236}">
                    <a16:creationId xmlns:a16="http://schemas.microsoft.com/office/drawing/2014/main" id="{613CD2F6-0D6F-2CF2-4E8C-D422B8D3A483}"/>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Tree>
    <p:extLst>
      <p:ext uri="{BB962C8B-B14F-4D97-AF65-F5344CB8AC3E}">
        <p14:creationId xmlns:p14="http://schemas.microsoft.com/office/powerpoint/2010/main" val="426625326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1768424013"/>
              </p:ext>
            </p:extLst>
          </p:nvPr>
        </p:nvGraphicFramePr>
        <p:xfrm>
          <a:off x="982985" y="680663"/>
          <a:ext cx="5254036" cy="2437257"/>
        </p:xfrm>
        <a:graphic>
          <a:graphicData uri="http://schemas.openxmlformats.org/drawingml/2006/table">
            <a:tbl>
              <a:tblPr firstRow="1" firstCol="1" bandRow="1"/>
              <a:tblGrid>
                <a:gridCol w="1519519">
                  <a:extLst>
                    <a:ext uri="{9D8B030D-6E8A-4147-A177-3AD203B41FA5}">
                      <a16:colId xmlns:a16="http://schemas.microsoft.com/office/drawing/2014/main" val="3371818504"/>
                    </a:ext>
                  </a:extLst>
                </a:gridCol>
                <a:gridCol w="3734517">
                  <a:extLst>
                    <a:ext uri="{9D8B030D-6E8A-4147-A177-3AD203B41FA5}">
                      <a16:colId xmlns:a16="http://schemas.microsoft.com/office/drawing/2014/main" val="3932591529"/>
                    </a:ext>
                  </a:extLst>
                </a:gridCol>
              </a:tblGrid>
              <a:tr h="223011">
                <a:tc gridSpan="2">
                  <a:txBody>
                    <a:bodyPr/>
                    <a:lstStyle/>
                    <a:p>
                      <a:pPr algn="ctr"/>
                      <a:r>
                        <a:rPr lang="en-ZA" sz="1500" b="1" dirty="0">
                          <a:solidFill>
                            <a:srgbClr val="000000"/>
                          </a:solidFill>
                          <a:effectLst/>
                          <a:latin typeface="+mn-lt"/>
                          <a:ea typeface="Calibri" panose="020F0502020204030204" pitchFamily="34" charset="0"/>
                          <a:cs typeface="Times New Roman" panose="02020603050405020304" pitchFamily="18" charset="0"/>
                        </a:rPr>
                        <a:t>4.C. PRÉSENTATION DU FORMULAIRE DE VÉRIFICATION DES ADULTES</a:t>
                      </a:r>
                      <a:endParaRPr lang="en-CA" sz="11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tc>
                <a:extLst>
                  <a:ext uri="{0D108BD9-81ED-4DB2-BD59-A6C34878D82A}">
                    <a16:rowId xmlns:a16="http://schemas.microsoft.com/office/drawing/2014/main" val="475347689"/>
                  </a:ext>
                </a:extLst>
              </a:tr>
              <a:tr h="142518">
                <a:tc>
                  <a:txBody>
                    <a:bodyPr/>
                    <a:lstStyle/>
                    <a:p>
                      <a:pPr algn="l">
                        <a:lnSpc>
                          <a:spcPct val="107000"/>
                        </a:lnSpc>
                        <a:spcAft>
                          <a:spcPts val="800"/>
                        </a:spcAft>
                      </a:pPr>
                      <a:r>
                        <a:rPr lang="en-ZA" sz="1000" b="1" dirty="0">
                          <a:solidFill>
                            <a:srgbClr val="000000"/>
                          </a:solidFill>
                          <a:effectLst/>
                          <a:latin typeface="+mn-lt"/>
                          <a:ea typeface="Calibri" panose="020F0502020204030204" pitchFamily="34" charset="0"/>
                          <a:cs typeface="Times New Roman" panose="02020603050405020304" pitchFamily="18" charset="0"/>
                        </a:rPr>
                        <a:t>Étape de la gestion des cas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mn-lt"/>
                          <a:ea typeface="Calibri" panose="020F0502020204030204" pitchFamily="34" charset="0"/>
                          <a:cs typeface="Times New Roman" panose="02020603050405020304" pitchFamily="18" charset="0"/>
                        </a:rPr>
                        <a:t>Étape 4 : mise en œuvre du plan d'action</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30274888"/>
                  </a:ext>
                </a:extLst>
              </a:tr>
              <a:tr h="142518">
                <a:tc>
                  <a:txBody>
                    <a:bodyPr/>
                    <a:lstStyle/>
                    <a:p>
                      <a:pPr algn="l">
                        <a:lnSpc>
                          <a:spcPct val="107000"/>
                        </a:lnSpc>
                        <a:spcAft>
                          <a:spcPts val="800"/>
                        </a:spcAft>
                      </a:pPr>
                      <a:r>
                        <a:rPr lang="en-ZA" sz="1000" b="1" dirty="0">
                          <a:solidFill>
                            <a:srgbClr val="000000"/>
                          </a:solidFill>
                          <a:effectLst/>
                          <a:latin typeface="+mn-lt"/>
                          <a:ea typeface="Calibri" panose="020F0502020204030204" pitchFamily="34" charset="0"/>
                          <a:cs typeface="Times New Roman" panose="02020603050405020304" pitchFamily="18" charset="0"/>
                        </a:rPr>
                        <a:t>Formulaire de base / supplémentaire</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mn-lt"/>
                          <a:ea typeface="Calibri" panose="020F0502020204030204" pitchFamily="34" charset="0"/>
                          <a:cs typeface="Times New Roman" panose="02020603050405020304" pitchFamily="18" charset="0"/>
                        </a:rPr>
                        <a:t>Formulaire supplémentaire</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437689355"/>
                  </a:ext>
                </a:extLst>
              </a:tr>
              <a:tr h="291657">
                <a:tc>
                  <a:txBody>
                    <a:bodyPr/>
                    <a:lstStyle/>
                    <a:p>
                      <a:pPr algn="l">
                        <a:lnSpc>
                          <a:spcPct val="107000"/>
                        </a:lnSpc>
                        <a:spcAft>
                          <a:spcPts val="800"/>
                        </a:spcAft>
                      </a:pPr>
                      <a:r>
                        <a:rPr lang="en-ZA" sz="1000" b="1" dirty="0">
                          <a:solidFill>
                            <a:srgbClr val="000000"/>
                          </a:solidFill>
                          <a:effectLst/>
                          <a:latin typeface="+mn-lt"/>
                          <a:ea typeface="Calibri" panose="020F0502020204030204" pitchFamily="34" charset="0"/>
                          <a:cs typeface="Times New Roman" panose="02020603050405020304" pitchFamily="18" charset="0"/>
                        </a:rPr>
                        <a:t>Quand compléter</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mn-lt"/>
                          <a:ea typeface="Calibri" panose="020F0502020204030204" pitchFamily="34" charset="0"/>
                          <a:cs typeface="Times New Roman" panose="02020603050405020304" pitchFamily="18" charset="0"/>
                        </a:rPr>
                        <a:t>Ce formulaire doit être rempli après que les recherches ont abouti et avant le regroupement de l'enfant avec sa famille.</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1269982894"/>
                  </a:ext>
                </a:extLst>
              </a:tr>
              <a:tr h="142518">
                <a:tc>
                  <a:txBody>
                    <a:bodyPr/>
                    <a:lstStyle/>
                    <a:p>
                      <a:pPr algn="l">
                        <a:lnSpc>
                          <a:spcPct val="107000"/>
                        </a:lnSpc>
                        <a:spcAft>
                          <a:spcPts val="800"/>
                        </a:spcAft>
                      </a:pPr>
                      <a:r>
                        <a:rPr lang="en-ZA" sz="1000" b="1" dirty="0">
                          <a:solidFill>
                            <a:srgbClr val="000000"/>
                          </a:solidFill>
                          <a:effectLst/>
                          <a:latin typeface="+mn-lt"/>
                          <a:ea typeface="Calibri" panose="020F0502020204030204" pitchFamily="34" charset="0"/>
                          <a:cs typeface="Times New Roman" panose="02020603050405020304" pitchFamily="18" charset="0"/>
                        </a:rPr>
                        <a:t>Qui doit compléter</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mn-lt"/>
                          <a:ea typeface="Calibri" panose="020F0502020204030204" pitchFamily="34" charset="0"/>
                          <a:cs typeface="Times New Roman" panose="02020603050405020304" pitchFamily="18" charset="0"/>
                        </a:rPr>
                        <a:t>Affectation d'un travailleur social à l'affaire.</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2784597622"/>
                  </a:ext>
                </a:extLst>
              </a:tr>
              <a:tr h="291657">
                <a:tc>
                  <a:txBody>
                    <a:bodyPr/>
                    <a:lstStyle/>
                    <a:p>
                      <a:pPr algn="l">
                        <a:lnSpc>
                          <a:spcPct val="107000"/>
                        </a:lnSpc>
                        <a:spcAft>
                          <a:spcPts val="800"/>
                        </a:spcAft>
                      </a:pPr>
                      <a:r>
                        <a:rPr lang="en-ZA" sz="1000" b="1" dirty="0">
                          <a:solidFill>
                            <a:srgbClr val="000000"/>
                          </a:solidFill>
                          <a:effectLst/>
                          <a:latin typeface="+mn-lt"/>
                          <a:ea typeface="Calibri" panose="020F0502020204030204" pitchFamily="34" charset="0"/>
                          <a:cs typeface="Times New Roman" panose="02020603050405020304" pitchFamily="18" charset="0"/>
                        </a:rPr>
                        <a:t>Objet du formulaire</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mn-lt"/>
                          <a:ea typeface="Calibri" panose="020F0502020204030204" pitchFamily="34" charset="0"/>
                          <a:cs typeface="Times New Roman" panose="02020603050405020304" pitchFamily="18" charset="0"/>
                        </a:rPr>
                        <a:t>Enregistrer les informations sur le processus d'établissement de la validité des relations entre l'enfant et la famille et la volonté de réunification.</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4008327526"/>
                  </a:ext>
                </a:extLst>
              </a:tr>
            </a:tbl>
          </a:graphicData>
        </a:graphic>
      </p:graphicFrame>
      <p:graphicFrame>
        <p:nvGraphicFramePr>
          <p:cNvPr id="9" name="Table 8">
            <a:extLst>
              <a:ext uri="{FF2B5EF4-FFF2-40B4-BE49-F238E27FC236}">
                <a16:creationId xmlns:a16="http://schemas.microsoft.com/office/drawing/2014/main" id="{5C1F636C-1534-11F9-9EE7-8B4607DA9D27}"/>
              </a:ext>
            </a:extLst>
          </p:cNvPr>
          <p:cNvGraphicFramePr>
            <a:graphicFrameLocks noGrp="1"/>
          </p:cNvGraphicFramePr>
          <p:nvPr>
            <p:extLst>
              <p:ext uri="{D42A27DB-BD31-4B8C-83A1-F6EECF244321}">
                <p14:modId xmlns:p14="http://schemas.microsoft.com/office/powerpoint/2010/main" val="792424714"/>
              </p:ext>
            </p:extLst>
          </p:nvPr>
        </p:nvGraphicFramePr>
        <p:xfrm>
          <a:off x="982984" y="3112359"/>
          <a:ext cx="5254037" cy="5705475"/>
        </p:xfrm>
        <a:graphic>
          <a:graphicData uri="http://schemas.openxmlformats.org/drawingml/2006/table">
            <a:tbl>
              <a:tblPr firstRow="1" firstCol="1" bandRow="1"/>
              <a:tblGrid>
                <a:gridCol w="1751345">
                  <a:extLst>
                    <a:ext uri="{9D8B030D-6E8A-4147-A177-3AD203B41FA5}">
                      <a16:colId xmlns:a16="http://schemas.microsoft.com/office/drawing/2014/main" val="3371818504"/>
                    </a:ext>
                  </a:extLst>
                </a:gridCol>
                <a:gridCol w="875673">
                  <a:extLst>
                    <a:ext uri="{9D8B030D-6E8A-4147-A177-3AD203B41FA5}">
                      <a16:colId xmlns:a16="http://schemas.microsoft.com/office/drawing/2014/main" val="4103889326"/>
                    </a:ext>
                  </a:extLst>
                </a:gridCol>
                <a:gridCol w="875673">
                  <a:extLst>
                    <a:ext uri="{9D8B030D-6E8A-4147-A177-3AD203B41FA5}">
                      <a16:colId xmlns:a16="http://schemas.microsoft.com/office/drawing/2014/main" val="787878232"/>
                    </a:ext>
                  </a:extLst>
                </a:gridCol>
                <a:gridCol w="875673">
                  <a:extLst>
                    <a:ext uri="{9D8B030D-6E8A-4147-A177-3AD203B41FA5}">
                      <a16:colId xmlns:a16="http://schemas.microsoft.com/office/drawing/2014/main" val="2788939307"/>
                    </a:ext>
                  </a:extLst>
                </a:gridCol>
                <a:gridCol w="875673">
                  <a:extLst>
                    <a:ext uri="{9D8B030D-6E8A-4147-A177-3AD203B41FA5}">
                      <a16:colId xmlns:a16="http://schemas.microsoft.com/office/drawing/2014/main" val="4170378707"/>
                    </a:ext>
                  </a:extLst>
                </a:gridCol>
              </a:tblGrid>
              <a:tr h="223011">
                <a:tc gridSpan="5">
                  <a:txBody>
                    <a:bodyPr/>
                    <a:lstStyle/>
                    <a:p>
                      <a:pPr algn="ctr"/>
                      <a:r>
                        <a:rPr lang="en-ZA" sz="1600" b="1" dirty="0">
                          <a:solidFill>
                            <a:srgbClr val="000000"/>
                          </a:solidFill>
                          <a:effectLst/>
                          <a:latin typeface="+mn-lt"/>
                          <a:ea typeface="Calibri" panose="020F0502020204030204" pitchFamily="34" charset="0"/>
                          <a:cs typeface="Times New Roman" panose="02020603050405020304" pitchFamily="18" charset="0"/>
                        </a:rPr>
                        <a:t>FORMULAIRE DE VÉRIFICATION DES ADULTES</a:t>
                      </a:r>
                      <a:endParaRPr lang="en-CA" sz="16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475347689"/>
                  </a:ext>
                </a:extLst>
              </a:tr>
              <a:tr h="223011">
                <a:tc gridSpan="3">
                  <a:txBody>
                    <a:bodyPr/>
                    <a:lstStyle/>
                    <a:p>
                      <a:pPr algn="l">
                        <a:lnSpc>
                          <a:spcPct val="107000"/>
                        </a:lnSpc>
                        <a:spcAft>
                          <a:spcPts val="800"/>
                        </a:spcAft>
                      </a:pPr>
                      <a:r>
                        <a:rPr lang="en-ZA" sz="1000" b="1" dirty="0">
                          <a:effectLst/>
                          <a:latin typeface="+mn-lt"/>
                          <a:ea typeface="Calibri" panose="020F0502020204030204" pitchFamily="34" charset="0"/>
                          <a:cs typeface="Times New Roman" panose="02020603050405020304" pitchFamily="18" charset="0"/>
                        </a:rPr>
                        <a:t>Date à laquelle le formulaire a été rempli : </a:t>
                      </a:r>
                      <a:r>
                        <a:rPr lang="en-ZA" sz="900" i="1" dirty="0">
                          <a:effectLst/>
                          <a:latin typeface="+mn-lt"/>
                          <a:ea typeface="Calibri" panose="020F0502020204030204" pitchFamily="34" charset="0"/>
                          <a:cs typeface="Times New Roman" panose="02020603050405020304" pitchFamily="18" charset="0"/>
                        </a:rPr>
                        <a:t>jj/mm/aa</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gridSpan="2">
                  <a:txBody>
                    <a:bodyPr/>
                    <a:lstStyle/>
                    <a:p>
                      <a:pPr algn="l">
                        <a:lnSpc>
                          <a:spcPct val="107000"/>
                        </a:lnSpc>
                        <a:spcAft>
                          <a:spcPts val="800"/>
                        </a:spcAft>
                      </a:pPr>
                      <a:r>
                        <a:rPr lang="en-ZA" sz="1000" b="1" dirty="0">
                          <a:effectLst/>
                          <a:latin typeface="+mn-lt"/>
                          <a:ea typeface="Calibri" panose="020F0502020204030204" pitchFamily="34" charset="0"/>
                          <a:cs typeface="Times New Roman" panose="02020603050405020304" pitchFamily="18" charset="0"/>
                        </a:rPr>
                        <a:t>Numéro d'identification de l'affaire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806821932"/>
                  </a:ext>
                </a:extLst>
              </a:tr>
              <a:tr h="223011">
                <a:tc gridSpan="5">
                  <a:txBody>
                    <a:bodyPr/>
                    <a:lstStyle/>
                    <a:p>
                      <a:pPr algn="l">
                        <a:lnSpc>
                          <a:spcPct val="107000"/>
                        </a:lnSpc>
                        <a:spcAft>
                          <a:spcPts val="800"/>
                        </a:spcAft>
                      </a:pPr>
                      <a:r>
                        <a:rPr lang="en-ZA" sz="1000" b="1" dirty="0">
                          <a:solidFill>
                            <a:srgbClr val="000000"/>
                          </a:solidFill>
                          <a:effectLst/>
                          <a:latin typeface="+mn-lt"/>
                          <a:ea typeface="Calibri" panose="020F0502020204030204" pitchFamily="34" charset="0"/>
                          <a:cs typeface="Times New Roman" panose="02020603050405020304" pitchFamily="18" charset="0"/>
                        </a:rPr>
                        <a:t>1. INFORMATIONS SUR L'ADULTE DANS LE PROCESSUS DE VÉRIFICATION</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2497521783"/>
                  </a:ext>
                </a:extLst>
              </a:tr>
              <a:tr h="223011">
                <a:tc gridSpan="2">
                  <a:txBody>
                    <a:bodyPr/>
                    <a:lstStyle/>
                    <a:p>
                      <a:pPr algn="l"/>
                      <a:r>
                        <a:rPr lang="en-ZA" sz="1000" b="1" dirty="0">
                          <a:effectLst/>
                          <a:latin typeface="+mn-lt"/>
                          <a:ea typeface="Calibri" panose="020F0502020204030204" pitchFamily="34" charset="0"/>
                          <a:cs typeface="Times New Roman" panose="02020603050405020304" pitchFamily="18" charset="0"/>
                        </a:rPr>
                        <a:t>Prénom :</a:t>
                      </a:r>
                      <a:endParaRPr lang="en-CA" sz="1000" dirty="0">
                        <a:effectLst/>
                        <a:latin typeface="+mn-lt"/>
                        <a:ea typeface="Calibri" panose="020F0502020204030204" pitchFamily="34" charset="0"/>
                        <a:cs typeface="Times New Roman" panose="02020603050405020304" pitchFamily="18" charset="0"/>
                      </a:endParaRPr>
                    </a:p>
                    <a:p>
                      <a:pPr algn="l"/>
                      <a:r>
                        <a:rPr lang="en-ZA" sz="1000" b="1" dirty="0">
                          <a:effectLst/>
                          <a:latin typeface="+mn-lt"/>
                          <a:ea typeface="Calibri" panose="020F0502020204030204" pitchFamily="34" charset="0"/>
                          <a:cs typeface="Times New Roman" panose="02020603050405020304" pitchFamily="18" charset="0"/>
                        </a:rPr>
                        <a:t>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gridSpan="2">
                  <a:txBody>
                    <a:bodyPr/>
                    <a:lstStyle/>
                    <a:p>
                      <a:pPr algn="l"/>
                      <a:r>
                        <a:rPr lang="en-ZA" sz="1000" b="1" dirty="0">
                          <a:effectLst/>
                          <a:latin typeface="+mn-lt"/>
                          <a:ea typeface="Calibri" panose="020F0502020204030204" pitchFamily="34" charset="0"/>
                          <a:cs typeface="Times New Roman" panose="02020603050405020304" pitchFamily="18" charset="0"/>
                        </a:rPr>
                        <a:t>Second prénom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a:txBody>
                    <a:bodyPr/>
                    <a:lstStyle/>
                    <a:p>
                      <a:pPr algn="l"/>
                      <a:r>
                        <a:rPr lang="en-ZA" sz="1000" b="1" dirty="0">
                          <a:effectLst/>
                          <a:latin typeface="+mn-lt"/>
                          <a:ea typeface="Calibri" panose="020F0502020204030204" pitchFamily="34" charset="0"/>
                          <a:cs typeface="Times New Roman" panose="02020603050405020304" pitchFamily="18" charset="0"/>
                        </a:rPr>
                        <a:t>Nom de famille :</a:t>
                      </a:r>
                      <a:endParaRPr lang="en-CA" sz="1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96026337"/>
                  </a:ext>
                </a:extLst>
              </a:tr>
              <a:tr h="223011">
                <a:tc gridSpan="5">
                  <a:txBody>
                    <a:bodyPr/>
                    <a:lstStyle/>
                    <a:p>
                      <a:pPr algn="l"/>
                      <a:r>
                        <a:rPr lang="en-ZA" sz="1000" b="1" dirty="0">
                          <a:effectLst/>
                          <a:latin typeface="+mn-lt"/>
                          <a:ea typeface="Calibri" panose="020F0502020204030204" pitchFamily="34" charset="0"/>
                          <a:cs typeface="Times New Roman" panose="02020603050405020304" pitchFamily="18" charset="0"/>
                        </a:rPr>
                        <a:t>Autres noms ou orthographes sous lesquels l'adulte est connu : par exemple, </a:t>
                      </a:r>
                      <a:r>
                        <a:rPr lang="en-ZA" sz="1000" i="1" dirty="0">
                          <a:effectLst/>
                          <a:latin typeface="+mn-lt"/>
                          <a:ea typeface="Calibri" panose="020F0502020204030204" pitchFamily="34" charset="0"/>
                          <a:cs typeface="Times New Roman" panose="02020603050405020304" pitchFamily="18" charset="0"/>
                        </a:rPr>
                        <a:t>surnom, deuxième nom de famille.</a:t>
                      </a:r>
                      <a:endParaRPr lang="en-CA" sz="1000" dirty="0">
                        <a:effectLst/>
                        <a:latin typeface="+mn-lt"/>
                        <a:ea typeface="Calibri" panose="020F0502020204030204" pitchFamily="34" charset="0"/>
                        <a:cs typeface="Times New Roman" panose="02020603050405020304" pitchFamily="18" charset="0"/>
                      </a:endParaRPr>
                    </a:p>
                    <a:p>
                      <a:pPr algn="l"/>
                      <a:r>
                        <a:rPr lang="en-ZA" sz="1000" b="1" dirty="0">
                          <a:effectLst/>
                          <a:latin typeface="+mn-lt"/>
                          <a:ea typeface="Calibri" panose="020F0502020204030204" pitchFamily="34" charset="0"/>
                          <a:cs typeface="Times New Roman" panose="02020603050405020304" pitchFamily="18" charset="0"/>
                        </a:rPr>
                        <a:t>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3732623172"/>
                  </a:ext>
                </a:extLst>
              </a:tr>
              <a:tr h="223011">
                <a:tc>
                  <a:txBody>
                    <a:bodyPr/>
                    <a:lstStyle/>
                    <a:p>
                      <a:pPr algn="l"/>
                      <a:r>
                        <a:rPr lang="en-ZA" sz="1000" b="1" dirty="0">
                          <a:effectLst/>
                          <a:latin typeface="+mn-lt"/>
                          <a:ea typeface="Calibri" panose="020F0502020204030204" pitchFamily="34" charset="0"/>
                          <a:cs typeface="Times New Roman" panose="02020603050405020304" pitchFamily="18" charset="0"/>
                        </a:rPr>
                        <a:t>Date de naissance (DDN) :</a:t>
                      </a:r>
                      <a:endParaRPr lang="en-CA" sz="1000" dirty="0">
                        <a:effectLst/>
                        <a:latin typeface="+mn-lt"/>
                        <a:ea typeface="Calibri" panose="020F0502020204030204" pitchFamily="34" charset="0"/>
                        <a:cs typeface="Times New Roman" panose="02020603050405020304" pitchFamily="18" charset="0"/>
                      </a:endParaRPr>
                    </a:p>
                    <a:p>
                      <a:pPr algn="l"/>
                      <a:r>
                        <a:rPr lang="en-ZA" sz="1000" i="1" dirty="0">
                          <a:effectLst/>
                          <a:latin typeface="+mn-lt"/>
                          <a:ea typeface="Calibri" panose="020F0502020204030204" pitchFamily="34" charset="0"/>
                          <a:cs typeface="Times New Roman" panose="02020603050405020304" pitchFamily="18" charset="0"/>
                        </a:rPr>
                        <a:t>jj/mm/aa</a:t>
                      </a:r>
                      <a:endParaRPr lang="en-CA" sz="1000" dirty="0">
                        <a:effectLst/>
                        <a:latin typeface="+mn-lt"/>
                        <a:ea typeface="Calibri" panose="020F0502020204030204" pitchFamily="34" charset="0"/>
                        <a:cs typeface="Times New Roman" panose="02020603050405020304" pitchFamily="18" charset="0"/>
                      </a:endParaRPr>
                    </a:p>
                    <a:p>
                      <a:pPr algn="l"/>
                      <a:r>
                        <a:rPr lang="en-ZA" sz="1000" b="1" dirty="0">
                          <a:effectLst/>
                          <a:latin typeface="+mn-lt"/>
                          <a:ea typeface="Calibri" panose="020F0502020204030204" pitchFamily="34" charset="0"/>
                          <a:cs typeface="Times New Roman" panose="02020603050405020304" pitchFamily="18" charset="0"/>
                        </a:rPr>
                        <a:t>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algn="l"/>
                      <a:r>
                        <a:rPr lang="en-ZA" sz="1000" b="1" dirty="0">
                          <a:effectLst/>
                          <a:latin typeface="+mn-lt"/>
                          <a:ea typeface="Calibri" panose="020F0502020204030204" pitchFamily="34" charset="0"/>
                          <a:cs typeface="Times New Roman" panose="02020603050405020304" pitchFamily="18" charset="0"/>
                        </a:rPr>
                        <a:t>La date de naissance est-elle estimée? :</a:t>
                      </a:r>
                      <a:endParaRPr lang="en-CA" sz="1000" dirty="0">
                        <a:effectLst/>
                        <a:latin typeface="+mn-lt"/>
                        <a:ea typeface="Calibri" panose="020F0502020204030204" pitchFamily="34" charset="0"/>
                        <a:cs typeface="Times New Roman" panose="02020603050405020304" pitchFamily="18" charset="0"/>
                      </a:endParaRPr>
                    </a:p>
                    <a:p>
                      <a:pPr algn="l"/>
                      <a:r>
                        <a:rPr lang="en-ZA" sz="1000" i="1" dirty="0">
                          <a:effectLst/>
                          <a:latin typeface="+mn-lt"/>
                          <a:ea typeface="Calibri" panose="020F0502020204030204" pitchFamily="34" charset="0"/>
                          <a:cs typeface="Times New Roman" panose="02020603050405020304" pitchFamily="18" charset="0"/>
                        </a:rPr>
                        <a:t>Si estimé, DDN = 31 décembre</a:t>
                      </a:r>
                      <a:endParaRPr lang="en-CA" sz="1000" dirty="0">
                        <a:effectLst/>
                        <a:latin typeface="+mn-lt"/>
                        <a:ea typeface="Calibri" panose="020F0502020204030204" pitchFamily="34" charset="0"/>
                        <a:cs typeface="Times New Roman" panose="02020603050405020304" pitchFamily="18" charset="0"/>
                      </a:endParaRPr>
                    </a:p>
                    <a:p>
                      <a:pPr algn="l"/>
                      <a:r>
                        <a:rPr lang="en-ZA" sz="1000" dirty="0">
                          <a:effectLst/>
                          <a:latin typeface="+mn-lt"/>
                          <a:ea typeface="Calibri" panose="020F0502020204030204" pitchFamily="34" charset="0"/>
                          <a:cs typeface="Times New Roman" panose="02020603050405020304" pitchFamily="18" charset="0"/>
                        </a:rPr>
                        <a:t>[ ] Non [ ] Oui</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a:txBody>
                    <a:bodyPr/>
                    <a:lstStyle/>
                    <a:p>
                      <a:pPr algn="l"/>
                      <a:r>
                        <a:rPr lang="en-ZA" sz="1000" b="1" dirty="0">
                          <a:effectLst/>
                          <a:latin typeface="+mn-lt"/>
                          <a:ea typeface="Calibri" panose="020F0502020204030204" pitchFamily="34" charset="0"/>
                          <a:cs typeface="Times New Roman" panose="02020603050405020304" pitchFamily="18" charset="0"/>
                        </a:rPr>
                        <a:t>Le sexe :</a:t>
                      </a:r>
                      <a:endParaRPr lang="en-CA" sz="1200" dirty="0">
                        <a:effectLst/>
                        <a:latin typeface="+mn-lt"/>
                        <a:ea typeface="Calibri" panose="020F0502020204030204" pitchFamily="34" charset="0"/>
                        <a:cs typeface="Times New Roman" panose="02020603050405020304" pitchFamily="18" charset="0"/>
                      </a:endParaRPr>
                    </a:p>
                    <a:p>
                      <a:pPr algn="l"/>
                      <a:r>
                        <a:rPr lang="en-ZA" sz="1000" dirty="0">
                          <a:effectLst/>
                          <a:latin typeface="+mn-lt"/>
                          <a:ea typeface="Calibri" panose="020F0502020204030204" pitchFamily="34" charset="0"/>
                          <a:cs typeface="Times New Roman" panose="02020603050405020304" pitchFamily="18" charset="0"/>
                        </a:rPr>
                        <a:t>[ ] Homme [ ] Femme</a:t>
                      </a:r>
                      <a:endParaRPr lang="en-CA" sz="1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715849236"/>
                  </a:ext>
                </a:extLst>
              </a:tr>
              <a:tr h="223011">
                <a:tc gridSpan="5">
                  <a:txBody>
                    <a:bodyPr/>
                    <a:lstStyle/>
                    <a:p>
                      <a:pPr algn="l"/>
                      <a:r>
                        <a:rPr lang="en-ZA" sz="1000" b="1" dirty="0">
                          <a:effectLst/>
                          <a:latin typeface="+mn-lt"/>
                          <a:ea typeface="Calibri" panose="020F0502020204030204" pitchFamily="34" charset="0"/>
                          <a:cs typeface="Times New Roman" panose="02020603050405020304" pitchFamily="18" charset="0"/>
                        </a:rPr>
                        <a:t>Relation avec l'enfant :</a:t>
                      </a:r>
                      <a:endParaRPr lang="en-CA" sz="1000" dirty="0">
                        <a:effectLst/>
                        <a:latin typeface="+mn-lt"/>
                        <a:ea typeface="Calibri" panose="020F0502020204030204" pitchFamily="34" charset="0"/>
                        <a:cs typeface="Times New Roman" panose="02020603050405020304" pitchFamily="18" charset="0"/>
                      </a:endParaRPr>
                    </a:p>
                    <a:p>
                      <a:pPr algn="l"/>
                      <a:r>
                        <a:rPr lang="en-ZA" sz="1000" b="1" dirty="0">
                          <a:effectLst/>
                          <a:latin typeface="+mn-lt"/>
                          <a:ea typeface="Calibri" panose="020F0502020204030204" pitchFamily="34" charset="0"/>
                          <a:cs typeface="Times New Roman" panose="02020603050405020304" pitchFamily="18" charset="0"/>
                        </a:rPr>
                        <a:t>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2323352502"/>
                  </a:ext>
                </a:extLst>
              </a:tr>
              <a:tr h="223011">
                <a:tc gridSpan="5">
                  <a:txBody>
                    <a:bodyPr/>
                    <a:lstStyle/>
                    <a:p>
                      <a:pPr algn="l"/>
                      <a:r>
                        <a:rPr lang="en-ZA" sz="1000" b="1" dirty="0">
                          <a:effectLst/>
                          <a:latin typeface="+mn-lt"/>
                          <a:ea typeface="Calibri" panose="020F0502020204030204" pitchFamily="34" charset="0"/>
                          <a:cs typeface="Times New Roman" panose="02020603050405020304" pitchFamily="18" charset="0"/>
                        </a:rPr>
                        <a:t>Téléphone de l'adulte / autres coordonnées :</a:t>
                      </a:r>
                      <a:endParaRPr lang="en-CA" sz="1000" dirty="0">
                        <a:effectLst/>
                        <a:latin typeface="+mn-lt"/>
                        <a:ea typeface="Calibri" panose="020F0502020204030204" pitchFamily="34" charset="0"/>
                        <a:cs typeface="Times New Roman" panose="02020603050405020304" pitchFamily="18" charset="0"/>
                      </a:endParaRPr>
                    </a:p>
                    <a:p>
                      <a:pPr algn="l"/>
                      <a:r>
                        <a:rPr lang="en-ZA" sz="1000" b="1" dirty="0">
                          <a:effectLst/>
                          <a:latin typeface="+mn-lt"/>
                          <a:ea typeface="Calibri" panose="020F0502020204030204" pitchFamily="34" charset="0"/>
                          <a:cs typeface="Times New Roman" panose="02020603050405020304" pitchFamily="18" charset="0"/>
                        </a:rPr>
                        <a:t>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3082045525"/>
                  </a:ext>
                </a:extLst>
              </a:tr>
              <a:tr h="223011">
                <a:tc gridSpan="5">
                  <a:txBody>
                    <a:bodyPr/>
                    <a:lstStyle/>
                    <a:p>
                      <a:pPr algn="l"/>
                      <a:r>
                        <a:rPr lang="en-ZA" sz="1000" b="1" dirty="0">
                          <a:effectLst/>
                          <a:latin typeface="+mn-lt"/>
                          <a:ea typeface="Calibri" panose="020F0502020204030204" pitchFamily="34" charset="0"/>
                          <a:cs typeface="Times New Roman" panose="02020603050405020304" pitchFamily="18" charset="0"/>
                        </a:rPr>
                        <a:t>Adresse permanente / lieu où vit l'adulte : </a:t>
                      </a:r>
                      <a:r>
                        <a:rPr lang="en-ZA" sz="900" i="1" dirty="0">
                          <a:effectLst/>
                          <a:latin typeface="+mn-lt"/>
                          <a:ea typeface="Calibri" panose="020F0502020204030204" pitchFamily="34" charset="0"/>
                          <a:cs typeface="Times New Roman" panose="02020603050405020304" pitchFamily="18" charset="0"/>
                        </a:rPr>
                        <a:t>Fournissez autant de détails que possible sur l'emplacement afin que d'autres personnes puissent le trouver, par exemple, maison, point de repère, rue, ville/village, district, province (adaptez en fonction du contexte).</a:t>
                      </a:r>
                      <a:endParaRPr lang="en-CA" sz="900" dirty="0">
                        <a:effectLst/>
                        <a:latin typeface="+mn-lt"/>
                        <a:ea typeface="Calibri" panose="020F0502020204030204" pitchFamily="34" charset="0"/>
                        <a:cs typeface="Times New Roman" panose="02020603050405020304" pitchFamily="18" charset="0"/>
                      </a:endParaRPr>
                    </a:p>
                    <a:p>
                      <a:pPr algn="l"/>
                      <a:r>
                        <a:rPr lang="en-ZA" sz="900" dirty="0">
                          <a:solidFill>
                            <a:srgbClr val="FF0000"/>
                          </a:solidFill>
                          <a:effectLst/>
                          <a:latin typeface="+mn-lt"/>
                          <a:ea typeface="Calibri" panose="020F0502020204030204" pitchFamily="34" charset="0"/>
                          <a:cs typeface="Times New Roman" panose="02020603050405020304" pitchFamily="18" charset="0"/>
                        </a:rPr>
                        <a:t> </a:t>
                      </a:r>
                      <a:endParaRPr lang="en-CA" sz="9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2337024386"/>
                  </a:ext>
                </a:extLst>
              </a:tr>
              <a:tr h="223011">
                <a:tc gridSpan="5">
                  <a:txBody>
                    <a:bodyPr/>
                    <a:lstStyle/>
                    <a:p>
                      <a:pPr algn="l">
                        <a:lnSpc>
                          <a:spcPct val="107000"/>
                        </a:lnSpc>
                        <a:spcAft>
                          <a:spcPts val="800"/>
                        </a:spcAft>
                      </a:pPr>
                      <a:r>
                        <a:rPr lang="en-ZA" sz="1000" b="1" dirty="0">
                          <a:solidFill>
                            <a:srgbClr val="000000"/>
                          </a:solidFill>
                          <a:effectLst/>
                          <a:latin typeface="+mn-lt"/>
                          <a:ea typeface="Calibri" panose="020F0502020204030204" pitchFamily="34" charset="0"/>
                          <a:cs typeface="Times New Roman" panose="02020603050405020304" pitchFamily="18" charset="0"/>
                        </a:rPr>
                        <a:t>2. DETAILS PERSONNELS DE L'ENFANT </a:t>
                      </a:r>
                      <a:r>
                        <a:rPr lang="en-ZA" sz="1000" i="1" dirty="0">
                          <a:solidFill>
                            <a:srgbClr val="000000"/>
                          </a:solidFill>
                          <a:effectLst/>
                          <a:latin typeface="+mn-lt"/>
                          <a:ea typeface="Calibri" panose="020F0502020204030204" pitchFamily="34" charset="0"/>
                          <a:cs typeface="Times New Roman" panose="02020603050405020304" pitchFamily="18" charset="0"/>
                        </a:rPr>
                        <a:t>Posez les questions suivantes à l'adulte et notez ses réponses</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568485613"/>
                  </a:ext>
                </a:extLst>
              </a:tr>
              <a:tr h="223011">
                <a:tc gridSpan="2">
                  <a:txBody>
                    <a:bodyPr/>
                    <a:lstStyle/>
                    <a:p>
                      <a:pPr algn="l"/>
                      <a:r>
                        <a:rPr lang="en-ZA" sz="1000" b="1" dirty="0">
                          <a:effectLst/>
                          <a:latin typeface="+mn-lt"/>
                          <a:ea typeface="Calibri" panose="020F0502020204030204" pitchFamily="34" charset="0"/>
                          <a:cs typeface="Times New Roman" panose="02020603050405020304" pitchFamily="18" charset="0"/>
                        </a:rPr>
                        <a:t>Prénom de l'enfant :</a:t>
                      </a:r>
                      <a:endParaRPr lang="en-CA" sz="1000" dirty="0">
                        <a:effectLst/>
                        <a:latin typeface="+mn-lt"/>
                        <a:ea typeface="Calibri" panose="020F0502020204030204" pitchFamily="34" charset="0"/>
                        <a:cs typeface="Times New Roman" panose="02020603050405020304" pitchFamily="18" charset="0"/>
                      </a:endParaRPr>
                    </a:p>
                    <a:p>
                      <a:pPr algn="l"/>
                      <a:r>
                        <a:rPr lang="en-ZA" sz="1000" b="1" dirty="0">
                          <a:effectLst/>
                          <a:latin typeface="+mn-lt"/>
                          <a:ea typeface="Calibri" panose="020F0502020204030204" pitchFamily="34" charset="0"/>
                          <a:cs typeface="Times New Roman" panose="02020603050405020304" pitchFamily="18" charset="0"/>
                        </a:rPr>
                        <a:t>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gridSpan="2">
                  <a:txBody>
                    <a:bodyPr/>
                    <a:lstStyle/>
                    <a:p>
                      <a:pPr algn="l"/>
                      <a:r>
                        <a:rPr lang="en-ZA" sz="1000" b="1" dirty="0">
                          <a:effectLst/>
                          <a:latin typeface="+mn-lt"/>
                          <a:ea typeface="Calibri" panose="020F0502020204030204" pitchFamily="34" charset="0"/>
                          <a:cs typeface="Times New Roman" panose="02020603050405020304" pitchFamily="18" charset="0"/>
                        </a:rPr>
                        <a:t>Second prénom de l'enfant</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a:txBody>
                    <a:bodyPr/>
                    <a:lstStyle/>
                    <a:p>
                      <a:pPr algn="l"/>
                      <a:r>
                        <a:rPr lang="en-ZA" sz="1000" b="1" dirty="0">
                          <a:effectLst/>
                          <a:latin typeface="+mn-lt"/>
                          <a:ea typeface="Calibri" panose="020F0502020204030204" pitchFamily="34" charset="0"/>
                          <a:cs typeface="Times New Roman" panose="02020603050405020304" pitchFamily="18" charset="0"/>
                        </a:rPr>
                        <a:t>Nom de famille de l'enfant :</a:t>
                      </a:r>
                      <a:endParaRPr lang="en-CA" sz="1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817815580"/>
                  </a:ext>
                </a:extLst>
              </a:tr>
              <a:tr h="223011">
                <a:tc gridSpan="5">
                  <a:txBody>
                    <a:bodyPr/>
                    <a:lstStyle/>
                    <a:p>
                      <a:pPr algn="l"/>
                      <a:r>
                        <a:rPr lang="en-ZA" sz="1000" b="1" dirty="0">
                          <a:effectLst/>
                          <a:latin typeface="+mn-lt"/>
                          <a:ea typeface="Calibri" panose="020F0502020204030204" pitchFamily="34" charset="0"/>
                          <a:cs typeface="Times New Roman" panose="02020603050405020304" pitchFamily="18" charset="0"/>
                        </a:rPr>
                        <a:t>Autres noms ou orthographes sous lesquels l'enfant est connu </a:t>
                      </a:r>
                      <a:r>
                        <a:rPr lang="en-ZA" sz="900" b="1" dirty="0">
                          <a:effectLst/>
                          <a:latin typeface="+mn-lt"/>
                          <a:ea typeface="Calibri" panose="020F0502020204030204" pitchFamily="34" charset="0"/>
                          <a:cs typeface="Times New Roman" panose="02020603050405020304" pitchFamily="18" charset="0"/>
                        </a:rPr>
                        <a:t>: par exemple, </a:t>
                      </a:r>
                      <a:r>
                        <a:rPr lang="en-ZA" sz="900" i="1" dirty="0">
                          <a:effectLst/>
                          <a:latin typeface="+mn-lt"/>
                          <a:ea typeface="Calibri" panose="020F0502020204030204" pitchFamily="34" charset="0"/>
                          <a:cs typeface="Times New Roman" panose="02020603050405020304" pitchFamily="18" charset="0"/>
                        </a:rPr>
                        <a:t>surnom, deuxième nom de famille.</a:t>
                      </a:r>
                      <a:endParaRPr lang="en-CA" sz="1000" dirty="0">
                        <a:effectLst/>
                        <a:latin typeface="+mn-lt"/>
                        <a:ea typeface="Calibri" panose="020F0502020204030204" pitchFamily="34" charset="0"/>
                        <a:cs typeface="Times New Roman" panose="02020603050405020304" pitchFamily="18" charset="0"/>
                      </a:endParaRPr>
                    </a:p>
                    <a:p>
                      <a:pPr algn="l"/>
                      <a:r>
                        <a:rPr lang="en-ZA" sz="1000" b="1" dirty="0">
                          <a:effectLst/>
                          <a:latin typeface="+mn-lt"/>
                          <a:ea typeface="Calibri" panose="020F0502020204030204" pitchFamily="34" charset="0"/>
                          <a:cs typeface="Times New Roman" panose="02020603050405020304" pitchFamily="18" charset="0"/>
                        </a:rPr>
                        <a:t>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extLst>
                  <a:ext uri="{0D108BD9-81ED-4DB2-BD59-A6C34878D82A}">
                    <a16:rowId xmlns:a16="http://schemas.microsoft.com/office/drawing/2014/main" val="3168410070"/>
                  </a:ext>
                </a:extLst>
              </a:tr>
              <a:tr h="223011">
                <a:tc>
                  <a:txBody>
                    <a:bodyPr/>
                    <a:lstStyle/>
                    <a:p>
                      <a:pPr algn="l"/>
                      <a:r>
                        <a:rPr lang="en-ZA" sz="1000" b="1" dirty="0">
                          <a:effectLst/>
                          <a:latin typeface="+mn-lt"/>
                          <a:ea typeface="Calibri" panose="020F0502020204030204" pitchFamily="34" charset="0"/>
                          <a:cs typeface="Times New Roman" panose="02020603050405020304" pitchFamily="18" charset="0"/>
                        </a:rPr>
                        <a:t>Date de naissance (DDN) :</a:t>
                      </a:r>
                      <a:endParaRPr lang="en-CA" sz="1000" dirty="0">
                        <a:effectLst/>
                        <a:latin typeface="+mn-lt"/>
                        <a:ea typeface="Calibri" panose="020F0502020204030204" pitchFamily="34" charset="0"/>
                        <a:cs typeface="Times New Roman" panose="02020603050405020304" pitchFamily="18" charset="0"/>
                      </a:endParaRPr>
                    </a:p>
                    <a:p>
                      <a:pPr algn="l"/>
                      <a:r>
                        <a:rPr lang="en-ZA" sz="900" i="1" dirty="0">
                          <a:effectLst/>
                          <a:latin typeface="+mn-lt"/>
                          <a:ea typeface="Calibri" panose="020F0502020204030204" pitchFamily="34" charset="0"/>
                          <a:cs typeface="Times New Roman" panose="02020603050405020304" pitchFamily="18" charset="0"/>
                        </a:rPr>
                        <a:t>jj/mm/aa</a:t>
                      </a:r>
                      <a:endParaRPr lang="en-CA" sz="900" dirty="0">
                        <a:effectLst/>
                        <a:latin typeface="+mn-lt"/>
                        <a:ea typeface="Calibri" panose="020F0502020204030204" pitchFamily="34" charset="0"/>
                        <a:cs typeface="Times New Roman" panose="02020603050405020304" pitchFamily="18" charset="0"/>
                      </a:endParaRPr>
                    </a:p>
                    <a:p>
                      <a:pPr algn="l"/>
                      <a:r>
                        <a:rPr lang="en-ZA" sz="1000" b="1" dirty="0">
                          <a:effectLst/>
                          <a:latin typeface="+mn-lt"/>
                          <a:ea typeface="Calibri" panose="020F0502020204030204" pitchFamily="34" charset="0"/>
                          <a:cs typeface="Times New Roman" panose="02020603050405020304" pitchFamily="18" charset="0"/>
                        </a:rPr>
                        <a:t> </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algn="l"/>
                      <a:r>
                        <a:rPr lang="en-ZA" sz="1000" b="1" dirty="0">
                          <a:effectLst/>
                          <a:latin typeface="+mn-lt"/>
                          <a:ea typeface="Calibri" panose="020F0502020204030204" pitchFamily="34" charset="0"/>
                          <a:cs typeface="Times New Roman" panose="02020603050405020304" pitchFamily="18" charset="0"/>
                        </a:rPr>
                        <a:t>La date de naissance est-elle estimée? :</a:t>
                      </a:r>
                      <a:endParaRPr lang="en-CA" sz="1000" dirty="0">
                        <a:effectLst/>
                        <a:latin typeface="+mn-lt"/>
                        <a:ea typeface="Calibri" panose="020F0502020204030204" pitchFamily="34" charset="0"/>
                        <a:cs typeface="Times New Roman" panose="02020603050405020304" pitchFamily="18" charset="0"/>
                      </a:endParaRPr>
                    </a:p>
                    <a:p>
                      <a:pPr algn="l"/>
                      <a:r>
                        <a:rPr lang="en-ZA" sz="900" i="1" dirty="0">
                          <a:effectLst/>
                          <a:latin typeface="+mn-lt"/>
                          <a:ea typeface="Calibri" panose="020F0502020204030204" pitchFamily="34" charset="0"/>
                          <a:cs typeface="Times New Roman" panose="02020603050405020304" pitchFamily="18" charset="0"/>
                        </a:rPr>
                        <a:t>Si estimé, DDN = 31 décembre</a:t>
                      </a:r>
                      <a:endParaRPr lang="en-CA" sz="900" dirty="0">
                        <a:effectLst/>
                        <a:latin typeface="+mn-lt"/>
                        <a:ea typeface="Calibri" panose="020F0502020204030204" pitchFamily="34" charset="0"/>
                        <a:cs typeface="Times New Roman" panose="02020603050405020304" pitchFamily="18" charset="0"/>
                      </a:endParaRPr>
                    </a:p>
                    <a:p>
                      <a:pPr algn="l"/>
                      <a:r>
                        <a:rPr lang="en-ZA" sz="1000" dirty="0">
                          <a:effectLst/>
                          <a:latin typeface="+mn-lt"/>
                          <a:ea typeface="Calibri" panose="020F0502020204030204" pitchFamily="34" charset="0"/>
                          <a:cs typeface="Times New Roman" panose="02020603050405020304" pitchFamily="18" charset="0"/>
                        </a:rPr>
                        <a:t>[ ] Non [ ] Oui</a:t>
                      </a:r>
                      <a:endParaRPr lang="en-CA" sz="1000" dirty="0">
                        <a:effectLst/>
                        <a:latin typeface="+mn-lt"/>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9483"/>
                    </a:solidFill>
                  </a:tcPr>
                </a:tc>
                <a:tc>
                  <a:txBody>
                    <a:bodyPr/>
                    <a:lstStyle/>
                    <a:p>
                      <a:pPr algn="l"/>
                      <a:r>
                        <a:rPr lang="en-ZA" sz="1000" b="1" dirty="0">
                          <a:effectLst/>
                          <a:latin typeface="+mn-lt"/>
                          <a:ea typeface="Calibri" panose="020F0502020204030204" pitchFamily="34" charset="0"/>
                          <a:cs typeface="Times New Roman" panose="02020603050405020304" pitchFamily="18" charset="0"/>
                        </a:rPr>
                        <a:t>Le sexe :</a:t>
                      </a:r>
                      <a:endParaRPr lang="en-CA" sz="1200" dirty="0">
                        <a:effectLst/>
                        <a:latin typeface="+mn-lt"/>
                        <a:ea typeface="Calibri" panose="020F0502020204030204" pitchFamily="34" charset="0"/>
                        <a:cs typeface="Times New Roman" panose="02020603050405020304" pitchFamily="18" charset="0"/>
                      </a:endParaRPr>
                    </a:p>
                    <a:p>
                      <a:pPr algn="l"/>
                      <a:r>
                        <a:rPr lang="en-ZA" sz="1000" dirty="0">
                          <a:effectLst/>
                          <a:latin typeface="+mn-lt"/>
                          <a:ea typeface="Calibri" panose="020F0502020204030204" pitchFamily="34" charset="0"/>
                          <a:cs typeface="Times New Roman" panose="02020603050405020304" pitchFamily="18" charset="0"/>
                        </a:rPr>
                        <a:t>[ ] Homme [ ] Femme</a:t>
                      </a:r>
                      <a:endParaRPr lang="en-CA" sz="1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582354545"/>
                  </a:ext>
                </a:extLst>
              </a:tr>
            </a:tbl>
          </a:graphicData>
        </a:graphic>
      </p:graphicFrame>
      <p:sp>
        <p:nvSpPr>
          <p:cNvPr id="10" name="Hexagon 9">
            <a:extLst>
              <a:ext uri="{FF2B5EF4-FFF2-40B4-BE49-F238E27FC236}">
                <a16:creationId xmlns:a16="http://schemas.microsoft.com/office/drawing/2014/main" id="{FF3B8028-3A75-EB98-3021-0E0D51FD78E5}"/>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5DD2B8E7-CF4E-6907-1967-D178910CCF1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B826B5D-5978-25DB-D733-3D85DC99B21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2707E6C0-D01B-DF6D-53B4-E55DCBABE82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96630B85-62ED-A6DC-AA20-54279FE9DE7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C8057EE-B82E-DEBE-20B7-8A25A4A6656D}"/>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4972B57B-70E9-AB2C-F6F8-61A3C253E24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B753890D-1542-6279-D037-5CC7E748DF2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05C323E1-7523-D346-4DFD-CF3C3202C7FB}"/>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320B0E0-5314-2985-87E7-B05804619831}"/>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063445D0-E513-300C-587C-6D42BA5BA52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49D962E-09AE-FFC6-5703-39DCE6A6710F}"/>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5D96EBA3-559A-A76D-E791-2C6200C6C00A}"/>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0DC4AF5F-8824-F242-85BC-58C8763FB5E3}"/>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9235D2CC-C1AE-17EB-00C7-6B5E99756FA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19A17825-DD80-FFC5-7528-6781E4E4C4B3}"/>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7590181D-C70A-E4EE-867D-5330AD5E5F5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E7580F9D-B873-4ADD-C10A-8E44498C8A9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2188772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2337998260"/>
              </p:ext>
            </p:extLst>
          </p:nvPr>
        </p:nvGraphicFramePr>
        <p:xfrm>
          <a:off x="982985" y="680663"/>
          <a:ext cx="5254038" cy="7787640"/>
        </p:xfrm>
        <a:graphic>
          <a:graphicData uri="http://schemas.openxmlformats.org/drawingml/2006/table">
            <a:tbl>
              <a:tblPr firstRow="1" firstCol="1" bandRow="1"/>
              <a:tblGrid>
                <a:gridCol w="1751346">
                  <a:extLst>
                    <a:ext uri="{9D8B030D-6E8A-4147-A177-3AD203B41FA5}">
                      <a16:colId xmlns:a16="http://schemas.microsoft.com/office/drawing/2014/main" val="3371818504"/>
                    </a:ext>
                  </a:extLst>
                </a:gridCol>
                <a:gridCol w="875673">
                  <a:extLst>
                    <a:ext uri="{9D8B030D-6E8A-4147-A177-3AD203B41FA5}">
                      <a16:colId xmlns:a16="http://schemas.microsoft.com/office/drawing/2014/main" val="2177823252"/>
                    </a:ext>
                  </a:extLst>
                </a:gridCol>
                <a:gridCol w="875673">
                  <a:extLst>
                    <a:ext uri="{9D8B030D-6E8A-4147-A177-3AD203B41FA5}">
                      <a16:colId xmlns:a16="http://schemas.microsoft.com/office/drawing/2014/main" val="2059532858"/>
                    </a:ext>
                  </a:extLst>
                </a:gridCol>
                <a:gridCol w="875673">
                  <a:extLst>
                    <a:ext uri="{9D8B030D-6E8A-4147-A177-3AD203B41FA5}">
                      <a16:colId xmlns:a16="http://schemas.microsoft.com/office/drawing/2014/main" val="3562844548"/>
                    </a:ext>
                  </a:extLst>
                </a:gridCol>
                <a:gridCol w="875673">
                  <a:extLst>
                    <a:ext uri="{9D8B030D-6E8A-4147-A177-3AD203B41FA5}">
                      <a16:colId xmlns:a16="http://schemas.microsoft.com/office/drawing/2014/main" val="3360831881"/>
                    </a:ext>
                  </a:extLst>
                </a:gridCol>
              </a:tblGrid>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Reconnaissez-vous l'enfant sur l'une des photos (si disponible) ?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Ne sait pas</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4">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Quels sont les noms des autres membres de la famille?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tcPr>
                </a:tc>
                <a:tc hMerge="1">
                  <a:txBody>
                    <a:bodyPr/>
                    <a:lstStyle/>
                    <a:p>
                      <a:endParaRPr lang="en-CA"/>
                    </a:p>
                  </a:txBody>
                  <a:tcPr/>
                </a:tc>
                <a:tc hMerge="1">
                  <a:txBody>
                    <a:bodyPr/>
                    <a:lstStyle/>
                    <a:p>
                      <a:endParaRPr lang="en-CA"/>
                    </a:p>
                  </a:txBody>
                  <a:tcPr/>
                </a:tc>
                <a:tc hMerge="1">
                  <a:txBody>
                    <a:bodyPr/>
                    <a:lstStyle/>
                    <a:p>
                      <a:endParaRPr lang="en-CA"/>
                    </a:p>
                  </a:txBody>
                  <a:tcPr/>
                </a:tc>
                <a:extLst>
                  <a:ext uri="{0D108BD9-81ED-4DB2-BD59-A6C34878D82A}">
                    <a16:rowId xmlns:a16="http://schemas.microsoft.com/office/drawing/2014/main" val="3501084703"/>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Adresse de naissance / lieu où se trouve l'enfant : </a:t>
                      </a:r>
                      <a:r>
                        <a:rPr lang="en-ZA" sz="900" i="1" dirty="0">
                          <a:effectLst/>
                          <a:latin typeface="Calibri" panose="020F0502020204030204" pitchFamily="34" charset="0"/>
                          <a:ea typeface="Calibri" panose="020F0502020204030204" pitchFamily="34" charset="0"/>
                          <a:cs typeface="Times New Roman" panose="02020603050405020304" pitchFamily="18" charset="0"/>
                        </a:rPr>
                        <a:t>Fournissez autant de détails que possible sur l'endroit où se trouve l'enfant afin que d'autres personnes puissent le trouver, par exemple maison, point de repère, rue, ville/village, district, province (adaptez en fonction du contexte).</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9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5347689"/>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Où l'enfant vivait-il avant la séparation ? </a:t>
                      </a:r>
                      <a:r>
                        <a:rPr lang="en-ZA" sz="900" i="1" dirty="0">
                          <a:effectLst/>
                          <a:latin typeface="Calibri" panose="020F0502020204030204" pitchFamily="34" charset="0"/>
                          <a:ea typeface="Calibri" panose="020F0502020204030204" pitchFamily="34" charset="0"/>
                          <a:cs typeface="Times New Roman" panose="02020603050405020304" pitchFamily="18" charset="0"/>
                        </a:rPr>
                        <a:t>Donnez autant de détails que possible sur le lieu afin que les autres puissent le trouver, par exemple maison, point de repère, rue, ville/village, district, province (adaptez en fonction du contexte).</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9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11131692"/>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D'autres enfants ont-ils disparu ?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Ne sait pas</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 oui, quels sont les noms des autres enfants disparus?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07000"/>
                        </a:lnSpc>
                        <a:spcAft>
                          <a:spcPts val="800"/>
                        </a:spcAft>
                      </a:pPr>
                      <a:r>
                        <a:rPr lang="en-CA"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5720" marR="45720" anchor="ctr">
                    <a:lnL w="12700" cap="flat" cmpd="sng" algn="ctr">
                      <a:solidFill>
                        <a:schemeClr val="accent2">
                          <a:lumMod val="75000"/>
                        </a:scheme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87231837"/>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Prénom de la mère de l'enfant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Second prénom de la mère de l'enfant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Nom de famille de la mère de l'enfant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9637954"/>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Autres noms ou orthographes sous lesquels la mère est connue : </a:t>
                      </a:r>
                      <a:r>
                        <a:rPr lang="en-ZA" sz="900" i="1" dirty="0">
                          <a:effectLst/>
                          <a:latin typeface="Calibri" panose="020F0502020204030204" pitchFamily="34" charset="0"/>
                          <a:ea typeface="Calibri" panose="020F0502020204030204" pitchFamily="34" charset="0"/>
                          <a:cs typeface="Times New Roman" panose="02020603050405020304" pitchFamily="18" charset="0"/>
                        </a:rPr>
                        <a:t>Par exemple, comment l'enfant appelait sa mère, surnom, deuxième nom de famille.</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i="1"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855951"/>
                  </a:ext>
                </a:extLst>
              </a:tr>
              <a:tr h="223011">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La mère est vivante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Inconnu</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 elle est décédée, quand et comment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900" i="1" dirty="0">
                          <a:effectLst/>
                          <a:latin typeface="Calibri" panose="020F0502020204030204" pitchFamily="34" charset="0"/>
                          <a:ea typeface="Calibri" panose="020F0502020204030204" pitchFamily="34" charset="0"/>
                          <a:cs typeface="Times New Roman" panose="02020603050405020304" pitchFamily="18" charset="0"/>
                        </a:rPr>
                        <a:t>jj/mm/aa</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07000"/>
                        </a:lnSpc>
                        <a:spcAft>
                          <a:spcPts val="800"/>
                        </a:spcAft>
                      </a:pPr>
                      <a:r>
                        <a:rPr lang="en-CA"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5720" marR="45720" anchor="ctr">
                    <a:lnL w="12700" cap="flat" cmpd="sng" algn="ctr">
                      <a:solidFill>
                        <a:schemeClr val="accent2">
                          <a:lumMod val="75000"/>
                        </a:scheme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442466428"/>
                  </a:ext>
                </a:extLst>
              </a:tr>
              <a:tr h="223011">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L'appartenance ethnique de la mère :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Profession de la mère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59627144"/>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Adresse actuelle / lieu où vit la mère : </a:t>
                      </a:r>
                      <a:r>
                        <a:rPr lang="en-ZA" sz="900" i="1" dirty="0">
                          <a:effectLst/>
                          <a:latin typeface="Calibri" panose="020F0502020204030204" pitchFamily="34" charset="0"/>
                          <a:ea typeface="Calibri" panose="020F0502020204030204" pitchFamily="34" charset="0"/>
                          <a:cs typeface="Times New Roman" panose="02020603050405020304" pitchFamily="18" charset="0"/>
                        </a:rPr>
                        <a:t>Fournissez autant de détails que possible sur l'emplacement afin que les autres puissent le trouver, par exemple, maison, point de repère, rue, ville/village, district, province (adaptez en fonction du contexte).</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70392448"/>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Téléphone de la mère / autres coordonnées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51577791"/>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Prénom du père de l'enfant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Second prénom du père de l'enfant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Nom de famille du père de l'enfant :</a:t>
                      </a:r>
                      <a:endParaRPr lang="en-CA"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8498101"/>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Autres noms ou orthographes sous lesquels le père est connu : </a:t>
                      </a:r>
                      <a:r>
                        <a:rPr lang="en-ZA" sz="900" i="1" dirty="0">
                          <a:effectLst/>
                          <a:latin typeface="Calibri" panose="020F0502020204030204" pitchFamily="34" charset="0"/>
                          <a:ea typeface="Calibri" panose="020F0502020204030204" pitchFamily="34" charset="0"/>
                          <a:cs typeface="Times New Roman" panose="02020603050405020304" pitchFamily="18" charset="0"/>
                        </a:rPr>
                        <a:t>Par exemple, comment l'enfant appelait le père, surnom, deuxième nom de famille.</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900" i="1" dirty="0">
                          <a:effectLst/>
                          <a:latin typeface="Calibri" panose="020F0502020204030204" pitchFamily="34" charset="0"/>
                          <a:ea typeface="Calibri" panose="020F0502020204030204" pitchFamily="34" charset="0"/>
                          <a:cs typeface="Times New Roman" panose="02020603050405020304" pitchFamily="18" charset="0"/>
                        </a:rPr>
                        <a:t> </a:t>
                      </a:r>
                      <a:endParaRPr lang="en-CA" sz="9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8996959"/>
                  </a:ext>
                </a:extLst>
              </a:tr>
            </a:tbl>
          </a:graphicData>
        </a:graphic>
      </p:graphicFrame>
      <p:sp>
        <p:nvSpPr>
          <p:cNvPr id="2" name="Hexagon 1">
            <a:extLst>
              <a:ext uri="{FF2B5EF4-FFF2-40B4-BE49-F238E27FC236}">
                <a16:creationId xmlns:a16="http://schemas.microsoft.com/office/drawing/2014/main" id="{E042274E-5F7A-CC37-0B98-D593A12543F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6A9E3332-9D18-F7DE-3669-249ACCB7CA5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AA3B1A3F-BCEC-E4E8-DEE5-8E2202DA00B1}"/>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8EA5D6E9-A331-DDC1-032C-955D4F4C51A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46EC6C7-6A0B-4ADD-7324-9897F1D30CE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39E70DDA-DF8A-2F02-DFB0-6BB9591EF49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EAA3657C-6E0E-33A3-DB45-E8929CA4E63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7D66B05C-3B56-2A13-79A3-88353205BAA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06B25897-A48C-BF2B-B0C1-2E239F97C5C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BDDDB6EE-69E2-598E-07B7-C38365BB0D4D}"/>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AA960C62-3C84-E8F2-E128-CE48EC0729A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C02E475A-9903-7E0A-69D9-1BC6F787631C}"/>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7481AA01-5B70-B571-60A7-0D0EC22D5F33}"/>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D22C71EF-F45F-2DAF-F752-51EFF4131A5C}"/>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7C6C41D-25F5-2A63-EAE9-44BBE65E356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FAEC20F4-CDB4-3508-BC76-62297D5314F4}"/>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437EF8D-7E06-0D47-8AB8-6A05315894B7}"/>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7C75C2F7-223D-EC28-1A15-03F888413163}"/>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4069578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3843923001"/>
              </p:ext>
            </p:extLst>
          </p:nvPr>
        </p:nvGraphicFramePr>
        <p:xfrm>
          <a:off x="982984" y="680663"/>
          <a:ext cx="5254038" cy="8080629"/>
        </p:xfrm>
        <a:graphic>
          <a:graphicData uri="http://schemas.openxmlformats.org/drawingml/2006/table">
            <a:tbl>
              <a:tblPr firstRow="1" firstCol="1" bandRow="1"/>
              <a:tblGrid>
                <a:gridCol w="1751346">
                  <a:extLst>
                    <a:ext uri="{9D8B030D-6E8A-4147-A177-3AD203B41FA5}">
                      <a16:colId xmlns:a16="http://schemas.microsoft.com/office/drawing/2014/main" val="3371818504"/>
                    </a:ext>
                  </a:extLst>
                </a:gridCol>
                <a:gridCol w="1751346">
                  <a:extLst>
                    <a:ext uri="{9D8B030D-6E8A-4147-A177-3AD203B41FA5}">
                      <a16:colId xmlns:a16="http://schemas.microsoft.com/office/drawing/2014/main" val="2253140539"/>
                    </a:ext>
                  </a:extLst>
                </a:gridCol>
                <a:gridCol w="1751346">
                  <a:extLst>
                    <a:ext uri="{9D8B030D-6E8A-4147-A177-3AD203B41FA5}">
                      <a16:colId xmlns:a16="http://schemas.microsoft.com/office/drawing/2014/main" val="4155550326"/>
                    </a:ext>
                  </a:extLst>
                </a:gridCol>
              </a:tblGrid>
              <a:tr h="223011">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Le père est vivant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Inconnu</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 elle est décédée, quand et comment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800" i="1" dirty="0">
                          <a:effectLst/>
                          <a:latin typeface="Calibri" panose="020F0502020204030204" pitchFamily="34" charset="0"/>
                          <a:ea typeface="Calibri" panose="020F0502020204030204" pitchFamily="34" charset="0"/>
                          <a:cs typeface="Times New Roman" panose="02020603050405020304" pitchFamily="18" charset="0"/>
                        </a:rPr>
                        <a:t>jj/mm/aa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L'appartenance ethnique du père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Profession du père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535667890"/>
                  </a:ext>
                </a:extLst>
              </a:tr>
              <a:tr h="223011">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Adresse actuelle / lieu où vit le père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Donnez le plus de détails possible sur l'endroit où il se trouve pour que d'autres personnes puissent le trouver, par exemple maison, point de repère, rue, ville/village, district, province (adaptez en fonction du contexte).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63497404"/>
                  </a:ext>
                </a:extLst>
              </a:tr>
              <a:tr h="223011">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Téléphone du père / autres coordonnées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6325150"/>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Quelles preuves avez-vous de votre relation avec l'enfant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ID de l'enfant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Certificat de naissance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Photos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Autre, veuillez </a:t>
                      </a:r>
                      <a:r>
                        <a:rPr lang="en-ZA" sz="1000" b="1" dirty="0">
                          <a:effectLst/>
                          <a:latin typeface="Calibri" panose="020F0502020204030204" pitchFamily="34" charset="0"/>
                          <a:ea typeface="Calibri" panose="020F0502020204030204" pitchFamily="34" charset="0"/>
                          <a:cs typeface="Times New Roman" panose="02020603050405020304" pitchFamily="18" charset="0"/>
                        </a:rPr>
                        <a:t>préciser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Quelles sont les informations dont vous disposez sur la vie de l'enfant qui permettraient de l'identifier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Par exemple, mots et phrases significatifs prononcés par l'enfant, chansons et histoires préférées, dessins que l'enfant fait souvent, principaux centres d'intérêt et choses qu'il aime faire, jeux auxquels il aime jouer.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0863846"/>
                  </a:ext>
                </a:extLst>
              </a:tr>
              <a:tr h="223011">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Quels événements importants et uniques pensez-vous que l'enfant puisse se rappeler de sa vie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0357205"/>
                  </a:ext>
                </a:extLst>
              </a:tr>
              <a:tr h="223011">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Caractéristiques physiques distinctives de l'enfant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Par exemple : taches de naissance, cicatrices, couleur des cheveux, couleur des yeux, dents, etc.</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4343901"/>
                  </a:ext>
                </a:extLst>
              </a:tr>
              <a:tr h="223011">
                <a:tc gridSpan="3">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CIRCONSTANCES DE LA SÉPARATION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73378965"/>
                  </a:ext>
                </a:extLst>
              </a:tr>
              <a:tr h="223011">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Veuillez décrire les vêtements portés et/ou les objets (par exemple, des documents, des bracelets, des attaches pour les cheveux) et les personnes qui accompagnaient l'enfant lors de la séparation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35995623"/>
                  </a:ext>
                </a:extLst>
              </a:tr>
            </a:tbl>
          </a:graphicData>
        </a:graphic>
      </p:graphicFrame>
      <p:sp>
        <p:nvSpPr>
          <p:cNvPr id="3" name="Hexagon 2">
            <a:extLst>
              <a:ext uri="{FF2B5EF4-FFF2-40B4-BE49-F238E27FC236}">
                <a16:creationId xmlns:a16="http://schemas.microsoft.com/office/drawing/2014/main" id="{E6167872-3117-94E5-D52F-4FCFC7A95C87}"/>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E0538686-B3F7-B13F-D3A2-B463910E49F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32D31986-3551-6081-0925-CF544376BB05}"/>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6841230-413B-F5B7-F8E5-542A64181B32}"/>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BFF8BDAE-00D7-987A-33BF-FD18BE540A4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B970FD03-94C8-6E85-2E1F-F4EA857D4E2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3763F32E-6A2E-9EA8-16F7-243C52A10D1A}"/>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CC7E076A-DB52-F970-1C3E-5680E650E04D}"/>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73DADA2-F446-9C25-F90D-910CC52AF11A}"/>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875BC1AC-434A-8289-0B3B-4A03C08D2AFA}"/>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45778FC-5C7D-0B02-CB8C-DBA16B91EDA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D609E854-F5AA-D86C-6CDE-FD7D00F9D1BB}"/>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97C028F-FD26-1EC6-28DA-488F61D96CF1}"/>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00B7D092-0061-CA4B-08FC-4DFE6A2A7CC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A38C7F2A-C34D-14E1-FD52-B823513EA43C}"/>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BA1DB10A-0550-CB06-0719-068B18770E6D}"/>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F0A5897-C855-5523-30AA-78C621DFFC6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846D200-A5B6-D64C-F504-9EA7A53094C0}"/>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06095761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3819974782"/>
              </p:ext>
            </p:extLst>
          </p:nvPr>
        </p:nvGraphicFramePr>
        <p:xfrm>
          <a:off x="982983" y="713169"/>
          <a:ext cx="5267346" cy="8227822"/>
        </p:xfrm>
        <a:graphic>
          <a:graphicData uri="http://schemas.openxmlformats.org/drawingml/2006/table">
            <a:tbl>
              <a:tblPr firstRow="1" firstCol="1" bandRow="1"/>
              <a:tblGrid>
                <a:gridCol w="1755782">
                  <a:extLst>
                    <a:ext uri="{9D8B030D-6E8A-4147-A177-3AD203B41FA5}">
                      <a16:colId xmlns:a16="http://schemas.microsoft.com/office/drawing/2014/main" val="3371818504"/>
                    </a:ext>
                  </a:extLst>
                </a:gridCol>
                <a:gridCol w="877891">
                  <a:extLst>
                    <a:ext uri="{9D8B030D-6E8A-4147-A177-3AD203B41FA5}">
                      <a16:colId xmlns:a16="http://schemas.microsoft.com/office/drawing/2014/main" val="1826321114"/>
                    </a:ext>
                  </a:extLst>
                </a:gridCol>
                <a:gridCol w="877891">
                  <a:extLst>
                    <a:ext uri="{9D8B030D-6E8A-4147-A177-3AD203B41FA5}">
                      <a16:colId xmlns:a16="http://schemas.microsoft.com/office/drawing/2014/main" val="2758574176"/>
                    </a:ext>
                  </a:extLst>
                </a:gridCol>
                <a:gridCol w="877891">
                  <a:extLst>
                    <a:ext uri="{9D8B030D-6E8A-4147-A177-3AD203B41FA5}">
                      <a16:colId xmlns:a16="http://schemas.microsoft.com/office/drawing/2014/main" val="421157390"/>
                    </a:ext>
                  </a:extLst>
                </a:gridCol>
                <a:gridCol w="877891">
                  <a:extLst>
                    <a:ext uri="{9D8B030D-6E8A-4147-A177-3AD203B41FA5}">
                      <a16:colId xmlns:a16="http://schemas.microsoft.com/office/drawing/2014/main" val="2606847410"/>
                    </a:ext>
                  </a:extLst>
                </a:gridCol>
              </a:tblGrid>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Date de séparation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jj/mm/aaaa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Cause principale de la séparation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800" i="1" dirty="0">
                          <a:effectLst/>
                          <a:latin typeface="Calibri" panose="020F0502020204030204" pitchFamily="34" charset="0"/>
                          <a:ea typeface="Calibri" panose="020F0502020204030204" pitchFamily="34" charset="0"/>
                          <a:cs typeface="Times New Roman" panose="02020603050405020304" pitchFamily="18" charset="0"/>
                        </a:rPr>
                        <a:t>Cochez toutes les cases qui s'appliquent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Abandonné</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[abus/violence/négligence/exploitation de la famille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Décès / maladie d'un membre de la famille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[Séparation pour cause de fuite de la violence/guerre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Séparation pour cause de fuite devant une catastrophe naturelle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Séparation pour cause de fuite de persécution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Recherche d'emploi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Recherche d'opportunités éducatives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Recherche de services / soutien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8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r>
                        <a:rPr lang="en-ZA" sz="1000" dirty="0">
                          <a:effectLst/>
                          <a:latin typeface="Calibri" panose="020F0502020204030204" pitchFamily="34" charset="0"/>
                          <a:ea typeface="Calibri" panose="020F0502020204030204" pitchFamily="34" charset="0"/>
                          <a:cs typeface="Calibri" panose="020F0502020204030204" pitchFamily="34" charset="0"/>
                        </a:rPr>
                        <a:t>] Migration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Calibri" panose="020F0502020204030204" pitchFamily="34" charset="0"/>
                        </a:rPr>
                        <a:t>[ ] Mouvement organisé de la population (par exemple, évacuation)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[Confié aux soins d'un particulier / d'une institution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Rapatriement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Pauvreté</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Recrutement dans les forces armées ou les groupes armés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Enlèvement / trafic</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Arrestation / détention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Calibri" panose="020F0502020204030204" pitchFamily="34" charset="0"/>
                        </a:rPr>
                        <a:t>[ ] Autre, </a:t>
                      </a:r>
                      <a:r>
                        <a:rPr lang="en-ZA" sz="1000" dirty="0">
                          <a:effectLst/>
                          <a:latin typeface="Calibri" panose="020F0502020204030204" pitchFamily="34" charset="0"/>
                          <a:ea typeface="Calibri" panose="020F0502020204030204" pitchFamily="34" charset="0"/>
                          <a:cs typeface="Times New Roman" panose="02020603050405020304" pitchFamily="18" charset="0"/>
                        </a:rPr>
                        <a:t>veuillez </a:t>
                      </a:r>
                      <a:r>
                        <a:rPr lang="en-ZA" sz="1000" b="1" dirty="0">
                          <a:effectLst/>
                          <a:latin typeface="Calibri" panose="020F0502020204030204" pitchFamily="34" charset="0"/>
                          <a:ea typeface="Calibri" panose="020F0502020204030204" pitchFamily="34" charset="0"/>
                          <a:cs typeface="Times New Roman" panose="02020603050405020304" pitchFamily="18" charset="0"/>
                        </a:rPr>
                        <a:t>préciser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7477108"/>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Lieu de séparation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Donnez autant de détails que possible sur le lieu afin que les autres puissent le trouver, par exemple maison, point de repère, rue, ville/village, district, province (adaptez en fonction du contexte).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6358497"/>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Décrire les circonstances de la séparation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3037165"/>
                  </a:ext>
                </a:extLst>
              </a:tr>
              <a:tr h="223011">
                <a:tc gridSpan="5">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 ACCEPTATION ET ACCORD POUR PRENDRE EN CHARGE L'ENFANT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1155463"/>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Voulez-vous que l'enfant vienne vivre avec vous?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Inconnu</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Êtes-vous en mesure de vous occuper d'elle/de lui/de leur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Inconnu</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 non, y a-t-il un autre membre de la famille qui pourrait s'occuper de l'enfant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Inconnu</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7718593"/>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 oui, nom complet de la personne, adresse / localisation actuelle et coordonnées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4789185"/>
                  </a:ext>
                </a:extLst>
              </a:tr>
              <a:tr h="223011">
                <a:tc gridSpan="5">
                  <a:txBody>
                    <a:bodyPr/>
                    <a:lstStyle/>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Je___________________________(nom de la personne qui donne son consentement), accepte de prendre cet enfant chez moi pour qu'il fasse partie de ma famille.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8362509"/>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Signature de l'adulte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Place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Date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800" i="1" dirty="0">
                          <a:effectLst/>
                          <a:latin typeface="Calibri" panose="020F0502020204030204" pitchFamily="34" charset="0"/>
                          <a:ea typeface="Calibri" panose="020F0502020204030204" pitchFamily="34" charset="0"/>
                          <a:cs typeface="Times New Roman" panose="02020603050405020304" pitchFamily="18" charset="0"/>
                        </a:rPr>
                        <a:t>jj/mm/aa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635047613"/>
                  </a:ext>
                </a:extLst>
              </a:tr>
            </a:tbl>
          </a:graphicData>
        </a:graphic>
      </p:graphicFrame>
      <p:sp>
        <p:nvSpPr>
          <p:cNvPr id="6" name="Hexagon 5">
            <a:extLst>
              <a:ext uri="{FF2B5EF4-FFF2-40B4-BE49-F238E27FC236}">
                <a16:creationId xmlns:a16="http://schemas.microsoft.com/office/drawing/2014/main" id="{2C99498D-CFB0-6756-61E1-A6665531F05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4291A12-EF49-0857-B84D-CAC479486414}"/>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54EEE594-66E8-B41D-528D-7AC6709D0FFB}"/>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9F931B89-75E2-839E-C075-BACBF7DBAAB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A3B7B82-CB27-AEF1-7A4F-CF633CCC26D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71B2F46B-E1EF-895D-5753-09DE858BD057}"/>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6EEE880B-1A6D-61BC-3A02-33DAB6D0F37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7732CD15-1C0E-BDAD-F425-88188560124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86551D5-5BB2-C290-4B64-290DCC8DB6D2}"/>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EF125CE8-DCC4-F8AD-FA82-6C0403693A5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E241D323-2370-EDC2-675F-1FC4285B2CC6}"/>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64D7D6F-3D0D-74CF-EF0B-BD7E7CE1B687}"/>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3402C7FF-8D05-4C46-2C6E-F47D07CEA8D5}"/>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5270A94-940C-CF26-264F-C2E2EA981708}"/>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834F2A52-0301-9878-86FC-57B0E8AC298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3140BAED-8B64-3027-B33D-21FC6E5E1BE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992A68EC-4A6E-5722-056A-3A95D299D136}"/>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D8C5EC27-8063-B82A-AD41-9626616E6B1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79009102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1329993653"/>
              </p:ext>
            </p:extLst>
          </p:nvPr>
        </p:nvGraphicFramePr>
        <p:xfrm>
          <a:off x="982983" y="713169"/>
          <a:ext cx="5267346" cy="2467737"/>
        </p:xfrm>
        <a:graphic>
          <a:graphicData uri="http://schemas.openxmlformats.org/drawingml/2006/table">
            <a:tbl>
              <a:tblPr firstRow="1" firstCol="1" bandRow="1"/>
              <a:tblGrid>
                <a:gridCol w="1912617">
                  <a:extLst>
                    <a:ext uri="{9D8B030D-6E8A-4147-A177-3AD203B41FA5}">
                      <a16:colId xmlns:a16="http://schemas.microsoft.com/office/drawing/2014/main" val="3371818504"/>
                    </a:ext>
                  </a:extLst>
                </a:gridCol>
                <a:gridCol w="3354729">
                  <a:extLst>
                    <a:ext uri="{9D8B030D-6E8A-4147-A177-3AD203B41FA5}">
                      <a16:colId xmlns:a16="http://schemas.microsoft.com/office/drawing/2014/main" val="1140721571"/>
                    </a:ext>
                  </a:extLst>
                </a:gridCol>
              </a:tblGrid>
              <a:tr h="223011">
                <a:tc gridSpan="2">
                  <a:txBody>
                    <a:bodyPr/>
                    <a:lstStyle/>
                    <a:p>
                      <a:pPr algn="ctr"/>
                      <a:r>
                        <a:rPr lang="en-ZA"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4.D. PRÉSENTATION DU FORMULAIRE DE VÉRIFICATION DES ENFANTS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Étape de la gestion des cas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Étape 4 : mise en œuvre du plan d'action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585352931"/>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Formulaire de base / supplémentaire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Formulaire supplémentaire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161815788"/>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Quand compléter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Ce formulaire doit être rempli après que les recherches ont abouti et avant le regroupement de l'enfant avec sa famille.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1082143194"/>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Qui doit compléter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Affectation d'un travailleur social à l'affaire.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3864692061"/>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Objet du formulaire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Enregistrer les informations sur le processus d'établissement de la validité des relations entre l'enfant et la famille et la volonté de réunification.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extLst>
                  <a:ext uri="{0D108BD9-81ED-4DB2-BD59-A6C34878D82A}">
                    <a16:rowId xmlns:a16="http://schemas.microsoft.com/office/drawing/2014/main" val="293117013"/>
                  </a:ext>
                </a:extLst>
              </a:tr>
            </a:tbl>
          </a:graphicData>
        </a:graphic>
      </p:graphicFrame>
      <p:graphicFrame>
        <p:nvGraphicFramePr>
          <p:cNvPr id="2" name="Table 1">
            <a:extLst>
              <a:ext uri="{FF2B5EF4-FFF2-40B4-BE49-F238E27FC236}">
                <a16:creationId xmlns:a16="http://schemas.microsoft.com/office/drawing/2014/main" id="{C827B821-8AE8-E013-39C7-EC8C55A5D428}"/>
              </a:ext>
            </a:extLst>
          </p:cNvPr>
          <p:cNvGraphicFramePr>
            <a:graphicFrameLocks noGrp="1"/>
          </p:cNvGraphicFramePr>
          <p:nvPr>
            <p:extLst>
              <p:ext uri="{D42A27DB-BD31-4B8C-83A1-F6EECF244321}">
                <p14:modId xmlns:p14="http://schemas.microsoft.com/office/powerpoint/2010/main" val="490459446"/>
              </p:ext>
            </p:extLst>
          </p:nvPr>
        </p:nvGraphicFramePr>
        <p:xfrm>
          <a:off x="982983" y="2993496"/>
          <a:ext cx="5267346" cy="5530977"/>
        </p:xfrm>
        <a:graphic>
          <a:graphicData uri="http://schemas.openxmlformats.org/drawingml/2006/table">
            <a:tbl>
              <a:tblPr firstRow="1" firstCol="1" bandRow="1"/>
              <a:tblGrid>
                <a:gridCol w="1755782">
                  <a:extLst>
                    <a:ext uri="{9D8B030D-6E8A-4147-A177-3AD203B41FA5}">
                      <a16:colId xmlns:a16="http://schemas.microsoft.com/office/drawing/2014/main" val="3371818504"/>
                    </a:ext>
                  </a:extLst>
                </a:gridCol>
                <a:gridCol w="1755782">
                  <a:extLst>
                    <a:ext uri="{9D8B030D-6E8A-4147-A177-3AD203B41FA5}">
                      <a16:colId xmlns:a16="http://schemas.microsoft.com/office/drawing/2014/main" val="4253192529"/>
                    </a:ext>
                  </a:extLst>
                </a:gridCol>
                <a:gridCol w="1755782">
                  <a:extLst>
                    <a:ext uri="{9D8B030D-6E8A-4147-A177-3AD203B41FA5}">
                      <a16:colId xmlns:a16="http://schemas.microsoft.com/office/drawing/2014/main" val="566436869"/>
                    </a:ext>
                  </a:extLst>
                </a:gridCol>
              </a:tblGrid>
              <a:tr h="223011">
                <a:tc gridSpan="3">
                  <a:txBody>
                    <a:bodyPr/>
                    <a:lstStyle/>
                    <a:p>
                      <a:pPr algn="ctr"/>
                      <a:r>
                        <a:rPr lang="en-ZA"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FORMULAIRE DE VÉRIFICATION DES ENFANTS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2">
                  <a:txBody>
                    <a:bodyPr/>
                    <a:lstStyle/>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Date à laquelle le formulaire a été rempli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jj/mm/aa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Numéro d'identification de l'affaire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2164850445"/>
                  </a:ext>
                </a:extLst>
              </a:tr>
              <a:tr h="223011">
                <a:tc gridSpan="3">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 VERIFICATION </a:t>
                      </a:r>
                      <a:r>
                        <a:rPr lang="en-ZA" sz="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Sur le formulaire de vérification de l'adulte, cochez les détails qui correspondent aux informations recueillies dans le formulaire d'enregistrement et d'évaluation initiale de l'enfant et dans les informations supplémentaires d'enregistrement et d'évaluation initiale pour les ENAS, et mettez une croix sur les détails qui ne correspondent pas. Notez que vous devrez peut-être parler à l'enfant / à la personne qui s'occupe actuellement de lui pour vérifier les informations.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28925291"/>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Les informations figurant sur le formulaire de vérification de l'adulte correspondent-elles aux informations figurant dans le dossier de l'enfant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Partiellement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Incertain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Énumérez et décrivez toutes les divergences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599140"/>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L'enfant connaît-il l'adulte dans le processus de vérification sur la base des informations fournies par l'adulte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L'enfant n'est pas sûr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Commentaires de l'enfant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6611012"/>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 l'adulte, dans le cadre du processus de vérification, a fourni des photos, l'enfant reconnaît-il des personnes sur ces photos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L'enfant n'est pas sûr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Commentaires de l'enfant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1069787"/>
                  </a:ext>
                </a:extLst>
              </a:tr>
            </a:tbl>
          </a:graphicData>
        </a:graphic>
      </p:graphicFrame>
      <p:sp>
        <p:nvSpPr>
          <p:cNvPr id="3" name="Hexagon 2">
            <a:extLst>
              <a:ext uri="{FF2B5EF4-FFF2-40B4-BE49-F238E27FC236}">
                <a16:creationId xmlns:a16="http://schemas.microsoft.com/office/drawing/2014/main" id="{41F5C482-B351-C365-3B35-99A41C674A5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C088E52B-9526-60ED-A7FE-A38BA03C53E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69CFC305-05CA-8C6F-50B2-EA158F35F99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1BD19BB-1486-F682-CD8C-565B3A7C27F3}"/>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AB6B9992-BE6B-EC9B-12F3-1B5D0BEC803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2CDFE112-1233-FE33-A3A4-1252A096D612}"/>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8F325E95-F375-0486-E8FC-042EF2A63101}"/>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12154D98-0F3D-945A-CF7E-BC7D74E26ED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F46A17E3-A3CA-314F-68BC-5EAD2194700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C0CD1447-5352-45F4-007E-215E8C2D5E8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242AC945-08D8-8B15-9D3E-8CF40D02D791}"/>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09E61A5-3C2D-F52A-6335-5FD7D62AE259}"/>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20514495-871C-4B9B-FAA8-4CC3E9F28752}"/>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960244F2-D294-5154-AECA-36E0599C4A69}"/>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C022E09-A4C3-F771-404A-047C126A067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14345BB2-412E-2641-B3F5-E16BCE0B794B}"/>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F495799-F0E5-C5E7-EA6C-CB679886CB92}"/>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2F8820A6-AA81-1893-38C5-46FC1588CB8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64635219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744262277"/>
              </p:ext>
            </p:extLst>
          </p:nvPr>
        </p:nvGraphicFramePr>
        <p:xfrm>
          <a:off x="963731" y="96823"/>
          <a:ext cx="5267344" cy="9029065"/>
        </p:xfrm>
        <a:graphic>
          <a:graphicData uri="http://schemas.openxmlformats.org/drawingml/2006/table">
            <a:tbl>
              <a:tblPr firstRow="1" firstCol="1" bandRow="1"/>
              <a:tblGrid>
                <a:gridCol w="1811733">
                  <a:extLst>
                    <a:ext uri="{9D8B030D-6E8A-4147-A177-3AD203B41FA5}">
                      <a16:colId xmlns:a16="http://schemas.microsoft.com/office/drawing/2014/main" val="3371818504"/>
                    </a:ext>
                  </a:extLst>
                </a:gridCol>
                <a:gridCol w="1725770">
                  <a:extLst>
                    <a:ext uri="{9D8B030D-6E8A-4147-A177-3AD203B41FA5}">
                      <a16:colId xmlns:a16="http://schemas.microsoft.com/office/drawing/2014/main" val="294739821"/>
                    </a:ext>
                  </a:extLst>
                </a:gridCol>
                <a:gridCol w="1729841">
                  <a:extLst>
                    <a:ext uri="{9D8B030D-6E8A-4147-A177-3AD203B41FA5}">
                      <a16:colId xmlns:a16="http://schemas.microsoft.com/office/drawing/2014/main" val="250623632"/>
                    </a:ext>
                  </a:extLst>
                </a:gridCol>
              </a:tblGrid>
              <a:tr h="223011">
                <a:tc gridSpan="3">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 SOUHAITS DE L'ENFANT Il </a:t>
                      </a:r>
                      <a:r>
                        <a:rPr lang="en-ZA" sz="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est important que l'enfant soit pleinement informé sur la famille et la communauté dans lesquelles il retourne. Veuillez informer l'enfant de toute information importante qui l'aidera à prendre une décision éclairée sur la réunification et à être pleinement préparé. Par exemple, tout changement important dans la famille ou la communauté depuis que l'enfant a été séparé : les membres de la famille qui sont décédés ou qui sont nés ; la situation sociale et économique de la famille ; les amis que l'enfant verra et dont il se souviendra ; les possibilités d'éducation, ainsi que des observations sur les conditions de vie/situation des membres de la famille ou toute préoccupation que vous pourriez avoir au sujet de l'enfant rejoignant cette famille sur la base de vos observations, y compris sur le degré d'amour/d'acceptation de la famille envers l'enfant.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Y a-t-il des informations supplémentaires que l'enfant souhaite connaître sur l'adulte/la famille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L'enfant n'est pas sûr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Commentaires de l'enfant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62187968"/>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 c'est le cas, cette information a-t-elle été fournie à l'enfant (peut-être après une demande de renseignements de la part du responsable du dossier)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L'enfant n'est pas sûr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Commentaires de l'enfant sur les informations fournies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3761908"/>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Y a-t-il des informations importantes que l'enfant souhaiterait partager avec l'adulte/la famille avant la réunification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L'enfant n'est pas sûr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L'enfant a-t-il consenti à ce que le travailleur social partage cette information avec l'adulte/la famille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Veuillez fournir des détails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156095681"/>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L'enfant souhaite-t-il être réuni avec l'adulte?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L'enfant n'est pas sûr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Commentaires de l'enfant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4472973"/>
                  </a:ext>
                </a:extLst>
              </a:tr>
              <a:tr h="223011">
                <a:tc gridSpan="3">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RECOMMANDATION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84537527"/>
                  </a:ext>
                </a:extLst>
              </a:tr>
              <a:tr h="0">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Sur la base des informations fournies dans les sections 1 et 2, quelle est la recommandation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Réunification immédiate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[Réunification après qu'un soutien ait été apporté à l'adulte/la famille et que les préoccupations aient été prises en compte.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Soins alternatifs à long terme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Autres recherches</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Autre, veuillez </a:t>
                      </a:r>
                      <a:r>
                        <a:rPr lang="en-ZA" sz="1000" b="1" dirty="0">
                          <a:effectLst/>
                          <a:latin typeface="Calibri" panose="020F0502020204030204" pitchFamily="34" charset="0"/>
                          <a:ea typeface="Calibri" panose="020F0502020204030204" pitchFamily="34" charset="0"/>
                          <a:cs typeface="Times New Roman" panose="02020603050405020304" pitchFamily="18" charset="0"/>
                        </a:rPr>
                        <a:t>fournir des détails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Motif de la recommandation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825631"/>
                  </a:ext>
                </a:extLst>
              </a:tr>
            </a:tbl>
          </a:graphicData>
        </a:graphic>
      </p:graphicFrame>
      <p:sp>
        <p:nvSpPr>
          <p:cNvPr id="4" name="Hexagon 3">
            <a:extLst>
              <a:ext uri="{FF2B5EF4-FFF2-40B4-BE49-F238E27FC236}">
                <a16:creationId xmlns:a16="http://schemas.microsoft.com/office/drawing/2014/main" id="{A31CF7FF-CAEB-DF4C-BA27-7400D899AA0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88257A9B-A0BD-CEF3-D4E5-F6A74D4BFEC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9A92234-D0EA-75E7-F039-AAC298F109FF}"/>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CC615058-F0C3-FBDD-2884-3B06A2A638C4}"/>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B4BEAC66-04DB-147D-49D2-D1CD4B6E4E6C}"/>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5FB0B430-F7A0-002A-D788-AD94BFA2F49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4B194883-8812-74BB-71B8-15B9FC70FE1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D98ED924-DB70-FAB9-2689-7C349294410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2213BE90-A2B6-2168-5F69-5ECCA80525E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E1AC2A54-99DD-E528-8C3C-1DB78C3878C0}"/>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6881285E-1853-1992-4F90-7452CB3A5E29}"/>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8BE95951-8D74-6D52-8EDD-2C47172206B4}"/>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12BBE352-E84F-917E-5400-0676F8C80539}"/>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08169DF3-31DD-D025-04E8-8FB9D5336CB5}"/>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5806FE3-020E-193E-299A-6526E9EAB90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F5611D4F-7328-336A-E236-DCB5EA7AB7C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0E5CDD15-8DE9-330C-8425-6FA9DBBB0C03}"/>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B5940A08-1827-1A0E-07A3-D7FB647DEF1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97005160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B5595EB-95B7-BE84-6B01-DA1D3ECD685C}"/>
              </a:ext>
            </a:extLst>
          </p:cNvPr>
          <p:cNvSpPr txBox="1"/>
          <p:nvPr/>
        </p:nvSpPr>
        <p:spPr>
          <a:xfrm>
            <a:off x="982985" y="661352"/>
            <a:ext cx="5267343" cy="1446550"/>
          </a:xfrm>
          <a:prstGeom prst="rect">
            <a:avLst/>
          </a:prstGeom>
          <a:noFill/>
          <a:ln>
            <a:noFill/>
          </a:ln>
        </p:spPr>
        <p:txBody>
          <a:bodyPr wrap="square" rtlCol="0">
            <a:spAutoFit/>
          </a:bodyPr>
          <a:lstStyle/>
          <a:p>
            <a:r>
              <a:rPr lang="en-US" sz="1100" b="1" dirty="0"/>
              <a:t>Sur la base du scénario actualisé et des informations requises dans le formulaire de vérification de l'adulte et le formulaire de vérification de l'enfant (voir pages précédentes), veuillez répondre aux questions suivantes :</a:t>
            </a:r>
          </a:p>
          <a:p>
            <a:endParaRPr lang="en-US" sz="1100" dirty="0"/>
          </a:p>
          <a:p>
            <a:r>
              <a:rPr lang="en-US" sz="1100" dirty="0"/>
              <a:t>Disposez-vous des informations dont vous avez besoin pour effectuer la vérification ? Si ce n'est pas le cas, de quelles informations supplémentaires avez-vous besoin et/ou quelles informations devraient être clarifiées ? </a:t>
            </a:r>
          </a:p>
          <a:p>
            <a:endParaRPr lang="en-US" sz="1100" dirty="0"/>
          </a:p>
        </p:txBody>
      </p:sp>
      <p:sp>
        <p:nvSpPr>
          <p:cNvPr id="9" name="TextBox 8">
            <a:extLst>
              <a:ext uri="{FF2B5EF4-FFF2-40B4-BE49-F238E27FC236}">
                <a16:creationId xmlns:a16="http://schemas.microsoft.com/office/drawing/2014/main" id="{6009218D-E656-CCD0-90A9-4D09F5772B5B}"/>
              </a:ext>
            </a:extLst>
          </p:cNvPr>
          <p:cNvSpPr txBox="1"/>
          <p:nvPr/>
        </p:nvSpPr>
        <p:spPr>
          <a:xfrm>
            <a:off x="982986" y="3742884"/>
            <a:ext cx="5267342" cy="430887"/>
          </a:xfrm>
          <a:prstGeom prst="rect">
            <a:avLst/>
          </a:prstGeom>
          <a:noFill/>
          <a:ln>
            <a:noFill/>
          </a:ln>
        </p:spPr>
        <p:txBody>
          <a:bodyPr wrap="square" rtlCol="0">
            <a:spAutoFit/>
          </a:bodyPr>
          <a:lstStyle/>
          <a:p>
            <a:r>
              <a:rPr lang="en-US" sz="1100" dirty="0"/>
              <a:t>Pouvez-vous déterminer si le regroupement familial est dans l'intérêt supérieur de Hashim à ce stade ? Expliquez votre réponse. </a:t>
            </a:r>
          </a:p>
        </p:txBody>
      </p:sp>
      <p:sp>
        <p:nvSpPr>
          <p:cNvPr id="10" name="Rectangle 9">
            <a:extLst>
              <a:ext uri="{FF2B5EF4-FFF2-40B4-BE49-F238E27FC236}">
                <a16:creationId xmlns:a16="http://schemas.microsoft.com/office/drawing/2014/main" id="{A4472A40-C2F8-F403-672A-C5D4E30F5DD1}"/>
              </a:ext>
            </a:extLst>
          </p:cNvPr>
          <p:cNvSpPr/>
          <p:nvPr/>
        </p:nvSpPr>
        <p:spPr>
          <a:xfrm>
            <a:off x="996287" y="1928896"/>
            <a:ext cx="5254041" cy="16807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625F63-160F-D5BD-A670-4F7F25101241}"/>
              </a:ext>
            </a:extLst>
          </p:cNvPr>
          <p:cNvSpPr/>
          <p:nvPr/>
        </p:nvSpPr>
        <p:spPr>
          <a:xfrm>
            <a:off x="996287" y="4307042"/>
            <a:ext cx="5254041" cy="16807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3" name="Hexagon 12">
            <a:extLst>
              <a:ext uri="{FF2B5EF4-FFF2-40B4-BE49-F238E27FC236}">
                <a16:creationId xmlns:a16="http://schemas.microsoft.com/office/drawing/2014/main" id="{8484D471-1C2E-D554-472E-A3858439106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2629517D-EB86-816F-CDC6-377C398E97D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1E02C7F3-B2B4-E5B7-B336-C08FE10A735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71F6BFF-9F28-9F34-6C91-F6640479E10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346BF2F-E5D2-7ADD-3CD4-2067E63612C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AD04584-8133-EC89-53C4-11E658A66835}"/>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7C5E015C-9E06-141C-314B-7CEEF013824B}"/>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4B9AACD8-78E6-8DDF-DFDD-204568E52FD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9CF9BB69-5CFC-4759-CA53-E93E29A4C87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28A492C3-57E9-DD23-174A-4DE0BA5E81A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EB236121-1E75-5252-FBE4-FE1BD2518EC5}"/>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2E6C99F3-753B-42B6-7D97-DD8DD84226DB}"/>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2F9BCF32-02F9-DD05-AE12-580AFC9FA684}"/>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C188D8EC-7F5B-7A3E-51BD-59E6F89A720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736D95CC-2F29-039A-FD97-A5B8E5E4050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D161873D-4004-EC14-F4BF-B607211D2D2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05883C99-053E-34FD-FE7D-24E7584570B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17FCD36C-C0B4-D5B4-3555-06BCCC693EB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 name="TextBox 2">
            <a:extLst>
              <a:ext uri="{FF2B5EF4-FFF2-40B4-BE49-F238E27FC236}">
                <a16:creationId xmlns:a16="http://schemas.microsoft.com/office/drawing/2014/main" id="{33D29A78-97AC-FF87-9EC1-EED790E9D26E}"/>
              </a:ext>
            </a:extLst>
          </p:cNvPr>
          <p:cNvSpPr txBox="1"/>
          <p:nvPr/>
        </p:nvSpPr>
        <p:spPr>
          <a:xfrm>
            <a:off x="982986" y="6121030"/>
            <a:ext cx="5267342" cy="261610"/>
          </a:xfrm>
          <a:prstGeom prst="rect">
            <a:avLst/>
          </a:prstGeom>
          <a:noFill/>
          <a:ln>
            <a:noFill/>
          </a:ln>
        </p:spPr>
        <p:txBody>
          <a:bodyPr wrap="square" rtlCol="0">
            <a:spAutoFit/>
          </a:bodyPr>
          <a:lstStyle/>
          <a:p>
            <a:r>
              <a:rPr lang="en-US" sz="1100" dirty="0"/>
              <a:t>Quelles sont les prochaines étapes du suivi à mettre en place ? </a:t>
            </a:r>
          </a:p>
        </p:txBody>
      </p:sp>
      <p:sp>
        <p:nvSpPr>
          <p:cNvPr id="11" name="Rectangle 10">
            <a:extLst>
              <a:ext uri="{FF2B5EF4-FFF2-40B4-BE49-F238E27FC236}">
                <a16:creationId xmlns:a16="http://schemas.microsoft.com/office/drawing/2014/main" id="{DBF03141-6DA5-318B-8936-F9889EAF53D9}"/>
              </a:ext>
            </a:extLst>
          </p:cNvPr>
          <p:cNvSpPr/>
          <p:nvPr/>
        </p:nvSpPr>
        <p:spPr>
          <a:xfrm>
            <a:off x="996287" y="6462736"/>
            <a:ext cx="5254041" cy="16807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474881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LES ACTIONS DE RÉPONSE</a:t>
            </a:r>
          </a:p>
        </p:txBody>
      </p:sp>
      <p:sp>
        <p:nvSpPr>
          <p:cNvPr id="5" name="TextBox 4">
            <a:extLst>
              <a:ext uri="{FF2B5EF4-FFF2-40B4-BE49-F238E27FC236}">
                <a16:creationId xmlns:a16="http://schemas.microsoft.com/office/drawing/2014/main" id="{8B551967-89C5-A41D-1D10-9837154201E4}"/>
              </a:ext>
            </a:extLst>
          </p:cNvPr>
          <p:cNvSpPr txBox="1"/>
          <p:nvPr/>
        </p:nvSpPr>
        <p:spPr>
          <a:xfrm>
            <a:off x="982985" y="1044588"/>
            <a:ext cx="5267344" cy="261610"/>
          </a:xfrm>
          <a:prstGeom prst="rect">
            <a:avLst/>
          </a:prstGeom>
          <a:noFill/>
        </p:spPr>
        <p:txBody>
          <a:bodyPr wrap="square" rtlCol="0">
            <a:spAutoFit/>
          </a:bodyPr>
          <a:lstStyle/>
          <a:p>
            <a:pPr marL="0" marR="0" lvl="0" indent="0" algn="l" rtl="0">
              <a:spcBef>
                <a:spcPts val="0"/>
              </a:spcBef>
              <a:spcAft>
                <a:spcPts val="0"/>
              </a:spcAft>
              <a:buNone/>
            </a:pPr>
            <a:r>
              <a:rPr lang="en-US" sz="1100" b="1" dirty="0">
                <a:solidFill>
                  <a:schemeClr val="tx1"/>
                </a:solidFill>
                <a:latin typeface="+mn-lt"/>
                <a:ea typeface="Arial"/>
                <a:cs typeface="Arial"/>
                <a:sym typeface="Arial"/>
              </a:rPr>
              <a:t>Associez les scénarios aux actions de réponse immédiate appropriées </a:t>
            </a:r>
          </a:p>
        </p:txBody>
      </p:sp>
      <p:sp>
        <p:nvSpPr>
          <p:cNvPr id="6" name="TextBox 5">
            <a:extLst>
              <a:ext uri="{FF2B5EF4-FFF2-40B4-BE49-F238E27FC236}">
                <a16:creationId xmlns:a16="http://schemas.microsoft.com/office/drawing/2014/main" id="{0EB2E5A6-E46E-A702-E777-9B91FAD24E6E}"/>
              </a:ext>
            </a:extLst>
          </p:cNvPr>
          <p:cNvSpPr txBox="1"/>
          <p:nvPr/>
        </p:nvSpPr>
        <p:spPr>
          <a:xfrm>
            <a:off x="982986" y="1568788"/>
            <a:ext cx="2363465" cy="144655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100" b="1" dirty="0"/>
              <a:t>Marco </a:t>
            </a:r>
            <a:r>
              <a:rPr lang="en-US" sz="1100" dirty="0"/>
              <a:t>est âgé de 14 ans. Il a traversé la frontière avec son père et sa jeune sœur parmi un groupe de migrants, mais au poste frontière, il a été séparé d'eux. Il a ensuite été transporté jusqu'à ce camp de transit, où il espère que son père et sa sœur arriveront dans les prochains jours.</a:t>
            </a:r>
          </a:p>
        </p:txBody>
      </p:sp>
      <p:sp>
        <p:nvSpPr>
          <p:cNvPr id="7" name="TextBox 6">
            <a:extLst>
              <a:ext uri="{FF2B5EF4-FFF2-40B4-BE49-F238E27FC236}">
                <a16:creationId xmlns:a16="http://schemas.microsoft.com/office/drawing/2014/main" id="{236C138E-CDE8-31A7-27C6-5743E540AB68}"/>
              </a:ext>
            </a:extLst>
          </p:cNvPr>
          <p:cNvSpPr txBox="1"/>
          <p:nvPr/>
        </p:nvSpPr>
        <p:spPr>
          <a:xfrm>
            <a:off x="982986" y="3201957"/>
            <a:ext cx="2446014" cy="195438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100" b="1" dirty="0"/>
              <a:t>Jasmine </a:t>
            </a:r>
            <a:r>
              <a:rPr lang="en-US" sz="1100" dirty="0"/>
              <a:t>a 15 ans et souffre d'un trouble de l'apprentissage. Elle a été envoyée par l'organisation médicale qui travaille dans le camp de réfugiés. Elle est fortement enceinte et a révélé à l'infirmière qu'elle ne peut pas retourner dans sa famille car ses parents prévoient de l'emmener chez le chef religieux pour la punir puisqu'elle est enceinte et non mariée.  Elle a peur que sa famille ne la retrouve.</a:t>
            </a:r>
          </a:p>
        </p:txBody>
      </p:sp>
      <p:sp>
        <p:nvSpPr>
          <p:cNvPr id="8" name="TextBox 7">
            <a:extLst>
              <a:ext uri="{FF2B5EF4-FFF2-40B4-BE49-F238E27FC236}">
                <a16:creationId xmlns:a16="http://schemas.microsoft.com/office/drawing/2014/main" id="{90C9166E-2588-658F-D316-09918CA5E493}"/>
              </a:ext>
            </a:extLst>
          </p:cNvPr>
          <p:cNvSpPr txBox="1"/>
          <p:nvPr/>
        </p:nvSpPr>
        <p:spPr>
          <a:xfrm>
            <a:off x="982987" y="5342956"/>
            <a:ext cx="2446012" cy="146389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100" b="1" dirty="0"/>
              <a:t>Amira </a:t>
            </a:r>
            <a:r>
              <a:rPr lang="en-US" sz="1100" dirty="0"/>
              <a:t>a 12 ans et elle a été amenée au centre d'accueil par un homme plus âgé. Il a trouvé Amira dans la rue après le tremblement de terre et il a l'impression qu'aucun membre de sa famille n'a survécu. Elle n'est pas blessée physiquement mais semble être en état de choc. </a:t>
            </a:r>
          </a:p>
        </p:txBody>
      </p:sp>
      <p:sp>
        <p:nvSpPr>
          <p:cNvPr id="9" name="TextBox 8">
            <a:extLst>
              <a:ext uri="{FF2B5EF4-FFF2-40B4-BE49-F238E27FC236}">
                <a16:creationId xmlns:a16="http://schemas.microsoft.com/office/drawing/2014/main" id="{25237F29-BED2-1DE9-896A-1DF902D40220}"/>
              </a:ext>
            </a:extLst>
          </p:cNvPr>
          <p:cNvSpPr txBox="1"/>
          <p:nvPr/>
        </p:nvSpPr>
        <p:spPr>
          <a:xfrm>
            <a:off x="982985" y="6806850"/>
            <a:ext cx="2446013" cy="229293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n-US" sz="1100" b="1" dirty="0"/>
              <a:t>Un couple </a:t>
            </a:r>
            <a:r>
              <a:rPr lang="en-US" sz="1100" dirty="0"/>
              <a:t>a demandé de l'aide car il s'occupe de deux frères et sœurs âgés de 4 et 11 ans qui font partie de leur famille élargie (parents par alliance). Ils ont trouvé les enfants alors qu'ils fuyaient leur ville d'origine en raison du conflit - les enfants avaient été séparés de leurs parents. Le couple veut continuer à s'occuper des frères et sœurs, mais avec cinq de leurs propres enfants, ils ont du mal à subvenir à leurs besoins et n'ont pas assez de nourriture.</a:t>
            </a:r>
          </a:p>
        </p:txBody>
      </p:sp>
      <p:sp>
        <p:nvSpPr>
          <p:cNvPr id="10" name="TextBox 9">
            <a:extLst>
              <a:ext uri="{FF2B5EF4-FFF2-40B4-BE49-F238E27FC236}">
                <a16:creationId xmlns:a16="http://schemas.microsoft.com/office/drawing/2014/main" id="{0EDBFBAD-017A-8B55-8222-C93BB5A10934}"/>
              </a:ext>
            </a:extLst>
          </p:cNvPr>
          <p:cNvSpPr txBox="1"/>
          <p:nvPr/>
        </p:nvSpPr>
        <p:spPr>
          <a:xfrm>
            <a:off x="3563257" y="1606066"/>
            <a:ext cx="3057656" cy="796948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PSP immédiat</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Consentement éclairé de l'enfant plus âgé et consentement éclairé des personnes s'occupant de l'enfant.</a:t>
            </a:r>
            <a:endParaRPr lang="en-US"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Référer pour une recherche urgente</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Soins médicaux / orientation vers des services médicaux urgents</a:t>
            </a:r>
            <a:endParaRPr lang="en-US"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Prise en charge par une famille d'accueil de la même communauté ou prise en charge dans un centre de transit</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Consentement éclairé de l'enfant</a:t>
            </a:r>
            <a:endParaRPr lang="en-US"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PSP immédiat</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Aide alimentaire d'urgence et orientation vers un soutien aux moyens de subsistance.</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Consentement éclairé de l'enfant et consentement éclairé du travailleur social (sauf si un membre de confiance de la communauté est présent).</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Enregistrer le dispositif de garde alternatif actuel</a:t>
            </a:r>
            <a:endParaRPr lang="en-US"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n-US" sz="1100" dirty="0"/>
              <a:t>Référer pour une recherche urgente</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Consentement éclairé de l'enfant et consentement éclairé du travailleur social.</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Soutien émotionnel/psychosocial intensif - adressez-vous à l'équipe de la SMSPS.</a:t>
            </a:r>
            <a:endParaRPr lang="en-US"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n-US" sz="1100" dirty="0">
                <a:effectLst/>
                <a:ea typeface="Helvetica Neue" panose="020B0604020202020204"/>
                <a:cs typeface="Helvetica Neue" panose="020B0604020202020204"/>
              </a:rPr>
              <a:t>Familles d'accueil en attente ou temporaires</a:t>
            </a:r>
            <a:endParaRPr lang="en-US" sz="1100" dirty="0">
              <a:effectLst/>
              <a:ea typeface="Calibri" panose="020F0502020204030204" pitchFamily="34" charset="0"/>
              <a:cs typeface="Times New Roman" panose="02020603050405020304" pitchFamily="18" charset="0"/>
            </a:endParaRP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Hébergement dans un lieu sûr et secret ou, si l'hébergement n'est pas disponible, procéder à une évaluation des risques afin d'identifier une autre solution, soit un hébergement dans un centre de soins, soit dans une famille (qui devra peut-être se trouver dans un autre lieu). </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PSP immédiat</a:t>
            </a:r>
          </a:p>
          <a:p>
            <a:pPr marL="266700" indent="-225425">
              <a:lnSpc>
                <a:spcPct val="107000"/>
              </a:lnSpc>
              <a:spcAft>
                <a:spcPts val="400"/>
              </a:spcAft>
              <a:buFont typeface="Arial" panose="020B0604020202020204" pitchFamily="34" charset="0"/>
              <a:buChar char="•"/>
            </a:pPr>
            <a:r>
              <a:rPr lang="en-US" sz="1100" dirty="0">
                <a:solidFill>
                  <a:srgbClr val="000000"/>
                </a:solidFill>
                <a:effectLst/>
                <a:ea typeface="Helvetica Neue" panose="020B0604020202020204"/>
                <a:cs typeface="Helvetica Neue" panose="020B0604020202020204"/>
              </a:rPr>
              <a:t>Fournir une communication accessible si nécessaire, en utilisant des formulaires faciles à lire, un langage simple et clair et l'utilisation de supports visuels.</a:t>
            </a:r>
            <a:endParaRPr lang="en-US" sz="1100" dirty="0">
              <a:effectLst/>
              <a:ea typeface="Calibri" panose="020F0502020204030204" pitchFamily="34" charset="0"/>
              <a:cs typeface="Times New Roman" panose="02020603050405020304" pitchFamily="18" charset="0"/>
            </a:endParaRPr>
          </a:p>
        </p:txBody>
      </p:sp>
      <p:sp>
        <p:nvSpPr>
          <p:cNvPr id="33" name="Hexagon 32">
            <a:extLst>
              <a:ext uri="{FF2B5EF4-FFF2-40B4-BE49-F238E27FC236}">
                <a16:creationId xmlns:a16="http://schemas.microsoft.com/office/drawing/2014/main" id="{D60B61A1-E489-F4BF-9DB8-824013A47421}"/>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4D81632D-E3AB-1B44-744A-2C70E104ECC8}"/>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5" name="Hexagon 34">
            <a:extLst>
              <a:ext uri="{FF2B5EF4-FFF2-40B4-BE49-F238E27FC236}">
                <a16:creationId xmlns:a16="http://schemas.microsoft.com/office/drawing/2014/main" id="{3D030EA5-8394-2B3C-0833-B757936B65A2}"/>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6" name="Hexagon 35">
            <a:extLst>
              <a:ext uri="{FF2B5EF4-FFF2-40B4-BE49-F238E27FC236}">
                <a16:creationId xmlns:a16="http://schemas.microsoft.com/office/drawing/2014/main" id="{332FE357-0EEF-B510-33AC-3B9941F528C1}"/>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7" name="Hexagon 36">
            <a:extLst>
              <a:ext uri="{FF2B5EF4-FFF2-40B4-BE49-F238E27FC236}">
                <a16:creationId xmlns:a16="http://schemas.microsoft.com/office/drawing/2014/main" id="{9C463CB3-6C10-C960-8C60-E287600BE6DA}"/>
              </a:ext>
            </a:extLst>
          </p:cNvPr>
          <p:cNvSpPr/>
          <p:nvPr/>
        </p:nvSpPr>
        <p:spPr>
          <a:xfrm rot="1782986">
            <a:off x="286724" y="2152490"/>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Hexagon 37">
            <a:extLst>
              <a:ext uri="{FF2B5EF4-FFF2-40B4-BE49-F238E27FC236}">
                <a16:creationId xmlns:a16="http://schemas.microsoft.com/office/drawing/2014/main" id="{1F1CF3DA-DDF0-B254-8294-EBBEF1896A52}"/>
              </a:ext>
            </a:extLst>
          </p:cNvPr>
          <p:cNvSpPr/>
          <p:nvPr/>
        </p:nvSpPr>
        <p:spPr>
          <a:xfrm rot="1782986">
            <a:off x="286724" y="261533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9" name="Hexagon 38">
            <a:extLst>
              <a:ext uri="{FF2B5EF4-FFF2-40B4-BE49-F238E27FC236}">
                <a16:creationId xmlns:a16="http://schemas.microsoft.com/office/drawing/2014/main" id="{F97F1B35-C493-4003-19AA-B5B7499024B9}"/>
              </a:ext>
            </a:extLst>
          </p:cNvPr>
          <p:cNvSpPr/>
          <p:nvPr/>
        </p:nvSpPr>
        <p:spPr>
          <a:xfrm rot="1782986">
            <a:off x="286725" y="3078179"/>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0" name="Hexagon 39">
            <a:extLst>
              <a:ext uri="{FF2B5EF4-FFF2-40B4-BE49-F238E27FC236}">
                <a16:creationId xmlns:a16="http://schemas.microsoft.com/office/drawing/2014/main" id="{EA872681-7FE3-C34D-D861-2D3BC0821F85}"/>
              </a:ext>
            </a:extLst>
          </p:cNvPr>
          <p:cNvSpPr/>
          <p:nvPr/>
        </p:nvSpPr>
        <p:spPr>
          <a:xfrm rot="1782986">
            <a:off x="286726" y="3541021"/>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C04BEE1E-2489-D778-CCFB-6EBA992B2B75}"/>
              </a:ext>
            </a:extLst>
          </p:cNvPr>
          <p:cNvSpPr/>
          <p:nvPr/>
        </p:nvSpPr>
        <p:spPr>
          <a:xfrm rot="1782986">
            <a:off x="286726" y="400386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48E6D70E-BC94-F668-E52C-C7BD8F9E1F0F}"/>
              </a:ext>
            </a:extLst>
          </p:cNvPr>
          <p:cNvSpPr/>
          <p:nvPr/>
        </p:nvSpPr>
        <p:spPr>
          <a:xfrm rot="1782986">
            <a:off x="286724" y="446670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3" name="Hexagon 42">
            <a:extLst>
              <a:ext uri="{FF2B5EF4-FFF2-40B4-BE49-F238E27FC236}">
                <a16:creationId xmlns:a16="http://schemas.microsoft.com/office/drawing/2014/main" id="{F3538D45-AF06-38B7-1E8B-0D1C8B4F079B}"/>
              </a:ext>
            </a:extLst>
          </p:cNvPr>
          <p:cNvSpPr/>
          <p:nvPr/>
        </p:nvSpPr>
        <p:spPr>
          <a:xfrm rot="1782986">
            <a:off x="286724" y="492954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Hexagon 43">
            <a:extLst>
              <a:ext uri="{FF2B5EF4-FFF2-40B4-BE49-F238E27FC236}">
                <a16:creationId xmlns:a16="http://schemas.microsoft.com/office/drawing/2014/main" id="{8C742A72-6E6B-1408-64F0-53C5830592E7}"/>
              </a:ext>
            </a:extLst>
          </p:cNvPr>
          <p:cNvSpPr/>
          <p:nvPr/>
        </p:nvSpPr>
        <p:spPr>
          <a:xfrm rot="1782986">
            <a:off x="286724" y="539239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Hexagon 44">
            <a:extLst>
              <a:ext uri="{FF2B5EF4-FFF2-40B4-BE49-F238E27FC236}">
                <a16:creationId xmlns:a16="http://schemas.microsoft.com/office/drawing/2014/main" id="{7050D7F2-51CA-3689-320D-A3ADC64E86B1}"/>
              </a:ext>
            </a:extLst>
          </p:cNvPr>
          <p:cNvSpPr/>
          <p:nvPr/>
        </p:nvSpPr>
        <p:spPr>
          <a:xfrm rot="1782986">
            <a:off x="286724" y="585523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Hexagon 45">
            <a:extLst>
              <a:ext uri="{FF2B5EF4-FFF2-40B4-BE49-F238E27FC236}">
                <a16:creationId xmlns:a16="http://schemas.microsoft.com/office/drawing/2014/main" id="{0BBAAEE7-CC0C-0178-7B8D-E25EBACBA25B}"/>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Hexagon 46">
            <a:extLst>
              <a:ext uri="{FF2B5EF4-FFF2-40B4-BE49-F238E27FC236}">
                <a16:creationId xmlns:a16="http://schemas.microsoft.com/office/drawing/2014/main" id="{F9B669CB-6096-CCB1-DD34-E98158DC18CA}"/>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Hexagon 47">
            <a:extLst>
              <a:ext uri="{FF2B5EF4-FFF2-40B4-BE49-F238E27FC236}">
                <a16:creationId xmlns:a16="http://schemas.microsoft.com/office/drawing/2014/main" id="{CF0DDB38-5BA9-B7C6-24DD-70408A3C896A}"/>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Hexagon 48">
            <a:extLst>
              <a:ext uri="{FF2B5EF4-FFF2-40B4-BE49-F238E27FC236}">
                <a16:creationId xmlns:a16="http://schemas.microsoft.com/office/drawing/2014/main" id="{383BC8DA-23BE-F98B-F5A4-8465BCE6A00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Hexagon 49">
            <a:extLst>
              <a:ext uri="{FF2B5EF4-FFF2-40B4-BE49-F238E27FC236}">
                <a16:creationId xmlns:a16="http://schemas.microsoft.com/office/drawing/2014/main" id="{4010DF68-3A78-46C6-66CB-46FEA76041F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04246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26353"/>
            <a:ext cx="4637303" cy="997990"/>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La vérification est une étape essentielle avant le regroupement afin de vérifier si le regroupement familial est dans l'intérêt supérieur de l'enfant.</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travailleurs sociaux peuvent jouer un rôle important et utile dans le processus de vérification avant la réunification de l'enfant et de la famille.</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849668"/>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096878"/>
            <a:ext cx="5254042" cy="5803281"/>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2573611"/>
            <a:ext cx="4637302" cy="276999"/>
          </a:xfrm>
          <a:prstGeom prst="rect">
            <a:avLst/>
          </a:prstGeom>
          <a:noFill/>
        </p:spPr>
        <p:txBody>
          <a:bodyPr wrap="square" rtlCol="0">
            <a:spAutoFit/>
          </a:bodyPr>
          <a:lstStyle/>
          <a:p>
            <a:r>
              <a:rPr lang="en-CA" sz="1200" b="1" spc="300" dirty="0">
                <a:solidFill>
                  <a:schemeClr val="tx1"/>
                </a:solidFill>
              </a:rPr>
              <a:t>NOTES DE LA SESSION</a:t>
            </a:r>
          </a:p>
        </p:txBody>
      </p:sp>
      <p:sp>
        <p:nvSpPr>
          <p:cNvPr id="3" name="Hexagon 2">
            <a:extLst>
              <a:ext uri="{FF2B5EF4-FFF2-40B4-BE49-F238E27FC236}">
                <a16:creationId xmlns:a16="http://schemas.microsoft.com/office/drawing/2014/main" id="{E8886EDD-7D48-FBB2-AE22-C2400A940C7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97ADE1D7-2183-2E7B-784C-CF4082D1302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79A8DA74-D844-AB6E-5BAB-F6C83F5E1624}"/>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486CF03F-5285-83F3-6A2F-E387B4783242}"/>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AF873F99-CD4F-EBD7-5D79-67CCD21FDFD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B453195C-1E45-0DCD-5583-EFFF90B43B6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A4336351-B34D-0776-FD38-CEE1321D39CD}"/>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66319476-06CF-7B69-7BF4-096611C081A5}"/>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069D1ACF-421E-E93E-D7B8-07492536C1A0}"/>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71EE060D-2C0E-0B7B-788C-0BF25E74C15F}"/>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D42D94C9-D414-3E80-48E1-A66803BDC26D}"/>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E15EAB6-461B-D3C2-98FE-5C2DD489F3B8}"/>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658A0530-666B-68C1-C1FB-E61E0D312D9E}"/>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85D3E3D0-C330-D492-F8A6-653F9473E2F7}"/>
              </a:ext>
            </a:extLst>
          </p:cNvPr>
          <p:cNvSpPr/>
          <p:nvPr/>
        </p:nvSpPr>
        <p:spPr>
          <a:xfrm rot="1782986">
            <a:off x="286724" y="6318083"/>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722AD8CB-9BF5-4688-7E4F-A7F8236437FD}"/>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BA0F1C48-19EA-8FD7-73E9-BF80A597AFBC}"/>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066EE9D5-5C47-F491-A996-85800969F14C}"/>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C4148FB6-FFD5-6BF1-81F7-E42A8A6258A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27703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5.4 : LE REGROUPEMENT FAMILIAL</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396427"/>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33984"/>
            <a:ext cx="4529568" cy="430887"/>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Expliquer comment appliquer les principes et les normes de base du regroupement familial.</a:t>
            </a:r>
          </a:p>
        </p:txBody>
      </p:sp>
      <p:grpSp>
        <p:nvGrpSpPr>
          <p:cNvPr id="4" name="Google Shape;194;p14">
            <a:extLst>
              <a:ext uri="{FF2B5EF4-FFF2-40B4-BE49-F238E27FC236}">
                <a16:creationId xmlns:a16="http://schemas.microsoft.com/office/drawing/2014/main" id="{9A295FE5-9E36-201E-84C2-B4A65380B836}"/>
              </a:ext>
            </a:extLst>
          </p:cNvPr>
          <p:cNvGrpSpPr/>
          <p:nvPr/>
        </p:nvGrpSpPr>
        <p:grpSpPr>
          <a:xfrm>
            <a:off x="1153785" y="1988535"/>
            <a:ext cx="332115" cy="351369"/>
            <a:chOff x="243840" y="1676400"/>
            <a:chExt cx="701040" cy="741680"/>
          </a:xfrm>
          <a:solidFill>
            <a:schemeClr val="accent2">
              <a:lumMod val="75000"/>
            </a:schemeClr>
          </a:solidFill>
        </p:grpSpPr>
        <p:sp>
          <p:nvSpPr>
            <p:cNvPr id="5" name="Google Shape;195;p14">
              <a:extLst>
                <a:ext uri="{FF2B5EF4-FFF2-40B4-BE49-F238E27FC236}">
                  <a16:creationId xmlns:a16="http://schemas.microsoft.com/office/drawing/2014/main" id="{1CAEFFCA-700B-A5CE-7952-5583329DF93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6" name="Google Shape;196;p14">
              <a:extLst>
                <a:ext uri="{FF2B5EF4-FFF2-40B4-BE49-F238E27FC236}">
                  <a16:creationId xmlns:a16="http://schemas.microsoft.com/office/drawing/2014/main" id="{1EEFAF24-89F1-7A5D-3FCE-F104FF47474C}"/>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13" name="Hexagon 12">
            <a:extLst>
              <a:ext uri="{FF2B5EF4-FFF2-40B4-BE49-F238E27FC236}">
                <a16:creationId xmlns:a16="http://schemas.microsoft.com/office/drawing/2014/main" id="{8484D471-1C2E-D554-472E-A38584391060}"/>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2629517D-EB86-816F-CDC6-377C398E97D1}"/>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1E02C7F3-B2B4-E5B7-B336-C08FE10A735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71F6BFF-9F28-9F34-6C91-F6640479E105}"/>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346BF2F-E5D2-7ADD-3CD4-2067E63612C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AD04584-8133-EC89-53C4-11E658A66835}"/>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7C5E015C-9E06-141C-314B-7CEEF013824B}"/>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4B9AACD8-78E6-8DDF-DFDD-204568E52FD1}"/>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9CF9BB69-5CFC-4759-CA53-E93E29A4C877}"/>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28A492C3-57E9-DD23-174A-4DE0BA5E81A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EB236121-1E75-5252-FBE4-FE1BD2518EC5}"/>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2E6C99F3-753B-42B6-7D97-DD8DD84226DB}"/>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2F9BCF32-02F9-DD05-AE12-580AFC9FA684}"/>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C188D8EC-7F5B-7A3E-51BD-59E6F89A720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736D95CC-2F29-039A-FD97-A5B8E5E40502}"/>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D161873D-4004-EC14-F4BF-B607211D2D2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05883C99-053E-34FD-FE7D-24E7584570B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17FCD36C-C0B4-D5B4-3555-06BCCC693EBD}"/>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TextBox 40">
            <a:extLst>
              <a:ext uri="{FF2B5EF4-FFF2-40B4-BE49-F238E27FC236}">
                <a16:creationId xmlns:a16="http://schemas.microsoft.com/office/drawing/2014/main" id="{67022404-1998-D2AA-93E8-A2597B941264}"/>
              </a:ext>
            </a:extLst>
          </p:cNvPr>
          <p:cNvSpPr txBox="1"/>
          <p:nvPr/>
        </p:nvSpPr>
        <p:spPr>
          <a:xfrm>
            <a:off x="996287" y="2586464"/>
            <a:ext cx="5254042" cy="6571030"/>
          </a:xfrm>
          <a:prstGeom prst="rect">
            <a:avLst/>
          </a:prstGeom>
          <a:noFill/>
        </p:spPr>
        <p:txBody>
          <a:bodyPr wrap="square" rtlCol="0">
            <a:spAutoFit/>
          </a:bodyPr>
          <a:lstStyle/>
          <a:p>
            <a:pPr marL="0" marR="0" lvl="0" indent="0" algn="l" rtl="0">
              <a:spcBef>
                <a:spcPts val="0"/>
              </a:spcBef>
              <a:spcAft>
                <a:spcPts val="0"/>
              </a:spcAft>
              <a:buNone/>
            </a:pPr>
            <a:r>
              <a:rPr lang="en-US" sz="1200" b="1" spc="300" dirty="0">
                <a:solidFill>
                  <a:schemeClr val="tx1"/>
                </a:solidFill>
                <a:latin typeface="+mn-lt"/>
                <a:ea typeface="Arial"/>
                <a:cs typeface="Arial"/>
                <a:sym typeface="Arial"/>
              </a:rPr>
              <a:t>QUE FAUT-IL ENVISAGER EN MATIÈRE DE REGROUPEMENT FAMILIAL ET DE MAINTIEN DES CONTACTS FAMILIAUX ? </a:t>
            </a:r>
            <a:endParaRPr lang="en-US" sz="1200" spc="300" dirty="0">
              <a:ea typeface="Arial"/>
              <a:cs typeface="Arial"/>
              <a:sym typeface="Arial"/>
            </a:endParaRPr>
          </a:p>
          <a:p>
            <a:pPr marL="0" marR="0" lvl="0" indent="0" algn="l" rtl="0">
              <a:spcBef>
                <a:spcPts val="0"/>
              </a:spcBef>
              <a:spcAft>
                <a:spcPts val="0"/>
              </a:spcAft>
              <a:buNone/>
            </a:pPr>
            <a:endParaRPr lang="en-US" sz="1100" dirty="0">
              <a:ea typeface="Arial"/>
              <a:cs typeface="Arial"/>
              <a:sym typeface="Arial"/>
            </a:endParaRPr>
          </a:p>
          <a:p>
            <a:pPr marL="533400" lvl="0"/>
            <a:r>
              <a:rPr lang="en-GB" sz="1100" dirty="0"/>
              <a:t>Préparation de l'enfant et de la famille (y compris les frères et sœurs), notamment après une longue séparation/une séparation dans des circonstances difficiles.</a:t>
            </a:r>
          </a:p>
          <a:p>
            <a:pPr marL="533400" lvl="0"/>
            <a:endParaRPr lang="en-GB" sz="1100" dirty="0"/>
          </a:p>
          <a:p>
            <a:pPr marL="533400" lvl="0"/>
            <a:r>
              <a:rPr lang="en-GB" sz="1100" dirty="0"/>
              <a:t>Expliquer à l'enfant ce qu'il peut attendre et l'informer des services et du soutien disponibles après le regroupement familial.</a:t>
            </a:r>
          </a:p>
          <a:p>
            <a:pPr marL="533400" lvl="0"/>
            <a:endParaRPr lang="en-GB" sz="1100" dirty="0"/>
          </a:p>
          <a:p>
            <a:pPr marL="533400" lvl="0"/>
            <a:r>
              <a:rPr lang="en-GB" sz="1100" dirty="0"/>
              <a:t>Préparer la famille et lui expliquer ce à quoi elle peut s'attendre, les besoins de l'enfant et les services/le soutien qui seront fournis. </a:t>
            </a:r>
          </a:p>
          <a:p>
            <a:pPr marL="533400" lvl="0"/>
            <a:endParaRPr lang="en-GB" sz="1100" dirty="0"/>
          </a:p>
          <a:p>
            <a:pPr marL="533400" lvl="0"/>
            <a:r>
              <a:rPr lang="en-GB" sz="1100" dirty="0"/>
              <a:t>Fournir des services de soutien psychologique et des conseils à l'enfant et/ou à la famille avant la réunification, si nécessaire.</a:t>
            </a:r>
          </a:p>
          <a:p>
            <a:pPr marL="533400" lvl="0"/>
            <a:endParaRPr lang="en-GB" sz="1100" dirty="0"/>
          </a:p>
          <a:p>
            <a:pPr marL="533400" lvl="0"/>
            <a:r>
              <a:rPr lang="en-GB" sz="1100" dirty="0"/>
              <a:t>S'assurer que les dispositions logistiques ont été prises et que la famille dispose d'un endroit où l'enfant peut rester ou dormir. </a:t>
            </a:r>
          </a:p>
          <a:p>
            <a:pPr marL="533400" lvl="0"/>
            <a:endParaRPr lang="en-GB" sz="1100" dirty="0"/>
          </a:p>
          <a:p>
            <a:pPr marL="533400" lvl="0"/>
            <a:r>
              <a:rPr lang="en-GB" sz="1100" dirty="0"/>
              <a:t>Les travailleurs sociaux doivent être présents et observer le regroupement familial réel, dans la mesure du possible.</a:t>
            </a:r>
          </a:p>
          <a:p>
            <a:pPr marL="533400" lvl="0"/>
            <a:endParaRPr lang="en-GB" sz="1100" dirty="0"/>
          </a:p>
          <a:p>
            <a:pPr marL="533400" lvl="0"/>
            <a:r>
              <a:rPr lang="en-GB" sz="1100" dirty="0"/>
              <a:t>Faire participer les voisins/amis/membres de la communauté de l'enfant/de la famille à la célébration de la réunification, si possible ou sous forme de "cérémonie symbolique".</a:t>
            </a:r>
          </a:p>
          <a:p>
            <a:pPr marL="533400" lvl="0"/>
            <a:endParaRPr lang="en-GB" sz="1100" dirty="0"/>
          </a:p>
          <a:p>
            <a:pPr marL="533400" lvl="0"/>
            <a:r>
              <a:rPr lang="en-GB" sz="1100" dirty="0"/>
              <a:t>Transférer le dossier/la documentation à une autre agence de gestion de dossier si l'enfant est réunifié dans une autre région/si nécessaire.</a:t>
            </a:r>
          </a:p>
          <a:p>
            <a:pPr marL="533400" lvl="0"/>
            <a:endParaRPr lang="en-GB" sz="1100" dirty="0"/>
          </a:p>
          <a:p>
            <a:pPr marL="533400" lvl="0"/>
            <a:r>
              <a:rPr lang="en-GB" sz="1100" dirty="0"/>
              <a:t>Continuer le suivi et le soutien tel que modifié dans le plan d'action/ aussi longtemps que nécessaire.</a:t>
            </a:r>
          </a:p>
          <a:p>
            <a:pPr marL="533400" lvl="0"/>
            <a:endParaRPr lang="en-GB" sz="1100" dirty="0"/>
          </a:p>
          <a:p>
            <a:pPr marL="533400" lvl="0"/>
            <a:r>
              <a:rPr lang="en-GB" sz="1100" dirty="0"/>
              <a:t>Veiller à ce que la famille d'accueil ou les autres personnes vivant avec l'enfant pendant la séparation soient préparées à la réunification, en particulier lorsque les liens sont forts.</a:t>
            </a:r>
          </a:p>
          <a:p>
            <a:pPr marL="533400" lvl="0"/>
            <a:endParaRPr lang="en-GB" sz="1100" dirty="0"/>
          </a:p>
          <a:p>
            <a:pPr marL="533400" lvl="0"/>
            <a:r>
              <a:rPr lang="en-GB" sz="1100" dirty="0"/>
              <a:t>Si le regroupement familial n'est pas (encore) possible, aider l'enfant et/ou la famille à maintenir le contact.</a:t>
            </a:r>
          </a:p>
          <a:p>
            <a:endParaRPr lang="en-GB" sz="1100" dirty="0"/>
          </a:p>
          <a:p>
            <a:pPr marL="0" marR="0" lvl="0" indent="0" algn="l" rtl="0">
              <a:spcBef>
                <a:spcPts val="0"/>
              </a:spcBef>
              <a:spcAft>
                <a:spcPts val="0"/>
              </a:spcAft>
              <a:buNone/>
            </a:pPr>
            <a:endParaRPr lang="en-US" sz="1100" dirty="0">
              <a:solidFill>
                <a:schemeClr val="tx1"/>
              </a:solidFill>
              <a:latin typeface="+mn-lt"/>
              <a:ea typeface="Arial"/>
              <a:cs typeface="Arial"/>
              <a:sym typeface="Arial"/>
            </a:endParaRPr>
          </a:p>
        </p:txBody>
      </p:sp>
      <p:grpSp>
        <p:nvGrpSpPr>
          <p:cNvPr id="58" name="Group 57">
            <a:extLst>
              <a:ext uri="{FF2B5EF4-FFF2-40B4-BE49-F238E27FC236}">
                <a16:creationId xmlns:a16="http://schemas.microsoft.com/office/drawing/2014/main" id="{B3E5EE05-BBB7-8891-6D8B-67B9B88ECB5B}"/>
              </a:ext>
            </a:extLst>
          </p:cNvPr>
          <p:cNvGrpSpPr/>
          <p:nvPr/>
        </p:nvGrpSpPr>
        <p:grpSpPr>
          <a:xfrm>
            <a:off x="1158564" y="3476865"/>
            <a:ext cx="133123" cy="5571430"/>
            <a:chOff x="1160258" y="3337043"/>
            <a:chExt cx="133123" cy="5571430"/>
          </a:xfrm>
        </p:grpSpPr>
        <p:cxnSp>
          <p:nvCxnSpPr>
            <p:cNvPr id="42" name="Straight Connector 41">
              <a:extLst>
                <a:ext uri="{FF2B5EF4-FFF2-40B4-BE49-F238E27FC236}">
                  <a16:creationId xmlns:a16="http://schemas.microsoft.com/office/drawing/2014/main" id="{26AF145B-0EAF-54C5-A7E8-1DD7288A5EF9}"/>
                </a:ext>
              </a:extLst>
            </p:cNvPr>
            <p:cNvCxnSpPr>
              <a:cxnSpLocks/>
            </p:cNvCxnSpPr>
            <p:nvPr/>
          </p:nvCxnSpPr>
          <p:spPr>
            <a:xfrm>
              <a:off x="1226820" y="3476865"/>
              <a:ext cx="0" cy="5431608"/>
            </a:xfrm>
            <a:prstGeom prst="line">
              <a:avLst/>
            </a:prstGeom>
            <a:solidFill>
              <a:schemeClr val="accent2">
                <a:lumMod val="75000"/>
              </a:schemeClr>
            </a:solidFill>
            <a:ln w="381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C5F177B7-118F-54B4-DB23-2E95718F89E9}"/>
                </a:ext>
              </a:extLst>
            </p:cNvPr>
            <p:cNvSpPr/>
            <p:nvPr/>
          </p:nvSpPr>
          <p:spPr>
            <a:xfrm>
              <a:off x="1160258" y="3337043"/>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4" name="Oval 43">
              <a:extLst>
                <a:ext uri="{FF2B5EF4-FFF2-40B4-BE49-F238E27FC236}">
                  <a16:creationId xmlns:a16="http://schemas.microsoft.com/office/drawing/2014/main" id="{3B8A78EB-5E30-72E6-2AD0-B91530192315}"/>
                </a:ext>
              </a:extLst>
            </p:cNvPr>
            <p:cNvSpPr/>
            <p:nvPr/>
          </p:nvSpPr>
          <p:spPr>
            <a:xfrm>
              <a:off x="1160258" y="3840211"/>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5" name="Oval 44">
              <a:extLst>
                <a:ext uri="{FF2B5EF4-FFF2-40B4-BE49-F238E27FC236}">
                  <a16:creationId xmlns:a16="http://schemas.microsoft.com/office/drawing/2014/main" id="{90975121-6324-14F2-2B18-A40E87567D37}"/>
                </a:ext>
              </a:extLst>
            </p:cNvPr>
            <p:cNvSpPr/>
            <p:nvPr/>
          </p:nvSpPr>
          <p:spPr>
            <a:xfrm>
              <a:off x="1160258" y="4343379"/>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6" name="Oval 45">
              <a:extLst>
                <a:ext uri="{FF2B5EF4-FFF2-40B4-BE49-F238E27FC236}">
                  <a16:creationId xmlns:a16="http://schemas.microsoft.com/office/drawing/2014/main" id="{7FC413E4-431B-736D-E44D-35E37AFC7071}"/>
                </a:ext>
              </a:extLst>
            </p:cNvPr>
            <p:cNvSpPr/>
            <p:nvPr/>
          </p:nvSpPr>
          <p:spPr>
            <a:xfrm>
              <a:off x="1160258" y="4846547"/>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Oval 46">
              <a:extLst>
                <a:ext uri="{FF2B5EF4-FFF2-40B4-BE49-F238E27FC236}">
                  <a16:creationId xmlns:a16="http://schemas.microsoft.com/office/drawing/2014/main" id="{8E18580B-6F0E-91A6-AE11-265C4B387091}"/>
                </a:ext>
              </a:extLst>
            </p:cNvPr>
            <p:cNvSpPr/>
            <p:nvPr/>
          </p:nvSpPr>
          <p:spPr>
            <a:xfrm>
              <a:off x="1160258" y="5349715"/>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8" name="Oval 47">
              <a:extLst>
                <a:ext uri="{FF2B5EF4-FFF2-40B4-BE49-F238E27FC236}">
                  <a16:creationId xmlns:a16="http://schemas.microsoft.com/office/drawing/2014/main" id="{F0FF16A4-B5C5-94BF-2897-AC8B97122228}"/>
                </a:ext>
              </a:extLst>
            </p:cNvPr>
            <p:cNvSpPr/>
            <p:nvPr/>
          </p:nvSpPr>
          <p:spPr>
            <a:xfrm>
              <a:off x="1160258" y="5852883"/>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9" name="Oval 48">
              <a:extLst>
                <a:ext uri="{FF2B5EF4-FFF2-40B4-BE49-F238E27FC236}">
                  <a16:creationId xmlns:a16="http://schemas.microsoft.com/office/drawing/2014/main" id="{CE933DDF-3D67-F698-23C4-2DC3F2506F80}"/>
                </a:ext>
              </a:extLst>
            </p:cNvPr>
            <p:cNvSpPr/>
            <p:nvPr/>
          </p:nvSpPr>
          <p:spPr>
            <a:xfrm>
              <a:off x="1160258" y="6356051"/>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Oval 49">
              <a:extLst>
                <a:ext uri="{FF2B5EF4-FFF2-40B4-BE49-F238E27FC236}">
                  <a16:creationId xmlns:a16="http://schemas.microsoft.com/office/drawing/2014/main" id="{060AE317-7D10-BFE1-2B78-D9163A79C2DF}"/>
                </a:ext>
              </a:extLst>
            </p:cNvPr>
            <p:cNvSpPr/>
            <p:nvPr/>
          </p:nvSpPr>
          <p:spPr>
            <a:xfrm>
              <a:off x="1160258" y="6859219"/>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Oval 50">
              <a:extLst>
                <a:ext uri="{FF2B5EF4-FFF2-40B4-BE49-F238E27FC236}">
                  <a16:creationId xmlns:a16="http://schemas.microsoft.com/office/drawing/2014/main" id="{59942E5C-6C68-7D05-5A6F-64626634A7A6}"/>
                </a:ext>
              </a:extLst>
            </p:cNvPr>
            <p:cNvSpPr/>
            <p:nvPr/>
          </p:nvSpPr>
          <p:spPr>
            <a:xfrm>
              <a:off x="1160258" y="7362387"/>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Oval 51">
              <a:extLst>
                <a:ext uri="{FF2B5EF4-FFF2-40B4-BE49-F238E27FC236}">
                  <a16:creationId xmlns:a16="http://schemas.microsoft.com/office/drawing/2014/main" id="{A5CE6EE6-FAB1-1B5C-1FA8-D7834C6210E2}"/>
                </a:ext>
              </a:extLst>
            </p:cNvPr>
            <p:cNvSpPr/>
            <p:nvPr/>
          </p:nvSpPr>
          <p:spPr>
            <a:xfrm>
              <a:off x="1160258" y="7865555"/>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3" name="Oval 52">
              <a:extLst>
                <a:ext uri="{FF2B5EF4-FFF2-40B4-BE49-F238E27FC236}">
                  <a16:creationId xmlns:a16="http://schemas.microsoft.com/office/drawing/2014/main" id="{77084355-C8F3-1636-C976-1DC9126A298E}"/>
                </a:ext>
              </a:extLst>
            </p:cNvPr>
            <p:cNvSpPr/>
            <p:nvPr/>
          </p:nvSpPr>
          <p:spPr>
            <a:xfrm>
              <a:off x="1160258" y="8368718"/>
              <a:ext cx="133123" cy="133123"/>
            </a:xfrm>
            <a:prstGeom prst="ellipse">
              <a:avLst/>
            </a:prstGeom>
            <a:solidFill>
              <a:schemeClr val="accent2">
                <a:lumMod val="75000"/>
              </a:schemeClr>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extLst>
      <p:ext uri="{BB962C8B-B14F-4D97-AF65-F5344CB8AC3E}">
        <p14:creationId xmlns:p14="http://schemas.microsoft.com/office/powerpoint/2010/main" val="202167574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5254041" cy="276999"/>
          </a:xfrm>
          <a:prstGeom prst="rect">
            <a:avLst/>
          </a:prstGeom>
          <a:noFill/>
        </p:spPr>
        <p:txBody>
          <a:bodyPr wrap="square" rtlCol="0">
            <a:spAutoFit/>
          </a:bodyPr>
          <a:lstStyle/>
          <a:p>
            <a:r>
              <a:rPr lang="en-US" sz="1200" b="1" spc="300" dirty="0">
                <a:solidFill>
                  <a:schemeClr val="tx1"/>
                </a:solidFill>
              </a:rPr>
              <a:t>SCÉNARIO DE RÉUNIFICATION FAMILIALE</a:t>
            </a:r>
          </a:p>
        </p:txBody>
      </p:sp>
      <p:sp>
        <p:nvSpPr>
          <p:cNvPr id="25" name="TextBox 24">
            <a:extLst>
              <a:ext uri="{FF2B5EF4-FFF2-40B4-BE49-F238E27FC236}">
                <a16:creationId xmlns:a16="http://schemas.microsoft.com/office/drawing/2014/main" id="{D5542114-F2A6-B0D4-3E42-205EEC24C14D}"/>
              </a:ext>
            </a:extLst>
          </p:cNvPr>
          <p:cNvSpPr txBox="1"/>
          <p:nvPr/>
        </p:nvSpPr>
        <p:spPr>
          <a:xfrm>
            <a:off x="982984" y="1285422"/>
            <a:ext cx="5254041" cy="5339923"/>
          </a:xfrm>
          <a:prstGeom prst="rect">
            <a:avLst/>
          </a:prstGeom>
          <a:noFill/>
        </p:spPr>
        <p:txBody>
          <a:bodyPr wrap="square" rtlCol="0">
            <a:spAutoFit/>
          </a:bodyPr>
          <a:lstStyle/>
          <a:p>
            <a:r>
              <a:rPr lang="en-US" sz="1100" b="1" dirty="0"/>
              <a:t>Cas de figure 4</a:t>
            </a:r>
          </a:p>
          <a:p>
            <a:endParaRPr lang="en-US" sz="1100" dirty="0"/>
          </a:p>
          <a:p>
            <a:r>
              <a:rPr lang="en-US" sz="1100" dirty="0"/>
              <a:t>Bienvenu est un garçon de 17 ans qui a fui avec un groupe de personnes du même village vers une zone sûre après une soudaine flambée de violence. Lorsque cela s'est produit, les parents de Bienvenu étaient à la maison, tandis que Bienvenu était à l'école. En conséquence, il a été séparé de ses parents et de ses trois frères et sœurs et n'a plus eu de nouvelles de ses parents depuis. </a:t>
            </a:r>
          </a:p>
          <a:p>
            <a:endParaRPr lang="en-US" sz="1100" dirty="0"/>
          </a:p>
          <a:p>
            <a:r>
              <a:rPr lang="en-US" sz="1100" dirty="0"/>
              <a:t>Il est arrivé dans un camp de déplacés, et quelques jours plus tard, lors d'une distribution de nourriture, il a vu sa sœur de 19 ans, qui a commencé à s'occuper de lui. Depuis, il vit dans le même bloc que deux de ses amis, qui vivent seuls, car ils ont également perdu la trace de leurs familles. Sa sœur est mariée ; on ignore actuellement où se trouve son mari, mais elle espère pouvoir le retrouver. Divers efforts de recherche ont été déployés pour Bienvenu depuis plus d'un an, mais aucun résultat positif n'a été obtenu jusqu'à présent. </a:t>
            </a:r>
          </a:p>
          <a:p>
            <a:endParaRPr lang="en-US" sz="1100" dirty="0"/>
          </a:p>
          <a:p>
            <a:r>
              <a:rPr lang="en-US" sz="1100" b="1" dirty="0"/>
              <a:t>Mise à jour</a:t>
            </a:r>
          </a:p>
          <a:p>
            <a:endParaRPr lang="en-US" sz="1100" b="1" dirty="0"/>
          </a:p>
          <a:p>
            <a:r>
              <a:rPr lang="en-US" sz="1100" dirty="0"/>
              <a:t>Après avoir procédé à une évaluation des risques, le travailleur social a organisé une visite de reconnaissance avec Bienvenu et l'a accompagné sur son lieu d'origine. Bienvenu a accepté la visite car son seul souhait est d'être réuni avec sa famille. </a:t>
            </a:r>
          </a:p>
          <a:p>
            <a:endParaRPr lang="en-US" sz="1100" dirty="0"/>
          </a:p>
          <a:p>
            <a:r>
              <a:rPr lang="en-US" sz="1100" dirty="0"/>
              <a:t>Il est originaire d'une zone isolée, où il y a eu de lourds conflits. La zone est stable et à nouveau accessible. L'un des enseignants du village a reconnu Bienvenu et a informé le travailleur social et Bienvenu de l'endroit où se trouvaient ses parents, ses frères et sa soeur, et a organisé une réunion dans un autre village proche. La famille et Bienvenu semblent extrêmement heureux de se revoir après tout ce temps, d'après les observations de l'assistant social et leurs déclarations. </a:t>
            </a:r>
          </a:p>
          <a:p>
            <a:endParaRPr lang="en-US" sz="1100" dirty="0"/>
          </a:p>
          <a:p>
            <a:r>
              <a:rPr lang="en-US" sz="1100" dirty="0"/>
              <a:t>Un jour plus tard, l'assistante sociale a effectué le processus de vérification avec l'enfant et la famille séparément et a confirmé leur identité, leurs relations et leur volonté d'être réunifiés et de s'occuper à nouveau de Bienvenu. </a:t>
            </a:r>
          </a:p>
        </p:txBody>
      </p:sp>
      <p:sp>
        <p:nvSpPr>
          <p:cNvPr id="3" name="Hexagon 2">
            <a:extLst>
              <a:ext uri="{FF2B5EF4-FFF2-40B4-BE49-F238E27FC236}">
                <a16:creationId xmlns:a16="http://schemas.microsoft.com/office/drawing/2014/main" id="{74E52AA8-343A-CA93-DF44-9AC6B6A01FF8}"/>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C1577DC3-692D-4EB9-600E-60ADBEE8A7BE}"/>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A0D3DCEC-93EA-B887-7E17-A3E2EEB04D48}"/>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34FA19B2-A0B0-3FD2-F98A-06C087CD03CC}"/>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DB27B912-F4EE-FE17-2FD9-DABB4ED22EA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874F0DCA-D934-2598-E675-BD0C70CBD158}"/>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CBC1E013-068E-3E2C-9672-FC6E8EA05823}"/>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1600EADC-BB4A-1656-B37B-6C633B71600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B411F538-9008-994D-BD0F-2A94E96C8141}"/>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B0F6E45A-0440-4235-C3E3-6750003ABB97}"/>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31C825F8-2F8D-90E8-E353-6487B7338C41}"/>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45C666C3-344D-D671-2F29-221CA91261B1}"/>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A2924BB7-908E-9145-BEEB-43DB55A0EB23}"/>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63E6E0F4-0618-5DBA-1248-C4DD65491AF8}"/>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489081B8-F015-53AF-76CB-60FCDE628FD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46DA46E8-7F03-91AE-CB9F-E92F7DD4FC1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70D25750-DCE8-615C-624F-689D4B44F5EB}"/>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D7EF5F81-A294-4905-4B59-03765294FB0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21" name="Group 20">
            <a:extLst>
              <a:ext uri="{FF2B5EF4-FFF2-40B4-BE49-F238E27FC236}">
                <a16:creationId xmlns:a16="http://schemas.microsoft.com/office/drawing/2014/main" id="{F88C63E9-847D-291A-8CCB-77032ADAF48A}"/>
              </a:ext>
            </a:extLst>
          </p:cNvPr>
          <p:cNvGrpSpPr/>
          <p:nvPr/>
        </p:nvGrpSpPr>
        <p:grpSpPr>
          <a:xfrm>
            <a:off x="3588327" y="6820120"/>
            <a:ext cx="2648700" cy="2189111"/>
            <a:chOff x="7499908" y="4900577"/>
            <a:chExt cx="997752" cy="824627"/>
          </a:xfrm>
        </p:grpSpPr>
        <p:grpSp>
          <p:nvGrpSpPr>
            <p:cNvPr id="22" name="Group 21">
              <a:extLst>
                <a:ext uri="{FF2B5EF4-FFF2-40B4-BE49-F238E27FC236}">
                  <a16:creationId xmlns:a16="http://schemas.microsoft.com/office/drawing/2014/main" id="{F227DBAF-F211-B5FD-9B2F-384C366FC49C}"/>
                </a:ext>
              </a:extLst>
            </p:cNvPr>
            <p:cNvGrpSpPr/>
            <p:nvPr/>
          </p:nvGrpSpPr>
          <p:grpSpPr>
            <a:xfrm>
              <a:off x="7499908" y="4900577"/>
              <a:ext cx="997752" cy="824627"/>
              <a:chOff x="5957706" y="3325646"/>
              <a:chExt cx="2611796" cy="1892062"/>
            </a:xfrm>
            <a:solidFill>
              <a:schemeClr val="accent4"/>
            </a:solidFill>
          </p:grpSpPr>
          <p:sp>
            <p:nvSpPr>
              <p:cNvPr id="27" name="Rectangle: Rounded Corners 26">
                <a:extLst>
                  <a:ext uri="{FF2B5EF4-FFF2-40B4-BE49-F238E27FC236}">
                    <a16:creationId xmlns:a16="http://schemas.microsoft.com/office/drawing/2014/main" id="{B97B1302-9359-A02E-8AC1-5F13FD21DAEE}"/>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28" name="Rectangle: Top Corners Rounded 27">
                <a:extLst>
                  <a:ext uri="{FF2B5EF4-FFF2-40B4-BE49-F238E27FC236}">
                    <a16:creationId xmlns:a16="http://schemas.microsoft.com/office/drawing/2014/main" id="{D10D7422-9D0A-0037-360A-C2A2206DEC49}"/>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3" name="Group 22">
              <a:extLst>
                <a:ext uri="{FF2B5EF4-FFF2-40B4-BE49-F238E27FC236}">
                  <a16:creationId xmlns:a16="http://schemas.microsoft.com/office/drawing/2014/main" id="{3E912C05-4EEE-B398-9D61-D508830F4756}"/>
                </a:ext>
              </a:extLst>
            </p:cNvPr>
            <p:cNvGrpSpPr/>
            <p:nvPr/>
          </p:nvGrpSpPr>
          <p:grpSpPr>
            <a:xfrm>
              <a:off x="7871183" y="5154803"/>
              <a:ext cx="316610" cy="462618"/>
              <a:chOff x="8661923" y="4758813"/>
              <a:chExt cx="825538" cy="1206243"/>
            </a:xfrm>
            <a:solidFill>
              <a:schemeClr val="bg1"/>
            </a:solidFill>
          </p:grpSpPr>
          <p:sp>
            <p:nvSpPr>
              <p:cNvPr id="24" name="Circle: Hollow 23">
                <a:extLst>
                  <a:ext uri="{FF2B5EF4-FFF2-40B4-BE49-F238E27FC236}">
                    <a16:creationId xmlns:a16="http://schemas.microsoft.com/office/drawing/2014/main" id="{088BB246-BD20-E64B-CD75-85E59AA6E43E}"/>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26" name="Rectangle: Rounded Corners 25">
                <a:extLst>
                  <a:ext uri="{FF2B5EF4-FFF2-40B4-BE49-F238E27FC236}">
                    <a16:creationId xmlns:a16="http://schemas.microsoft.com/office/drawing/2014/main" id="{3F8C1016-3870-3E9B-27AD-F25E4A4B52BE}"/>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Tree>
    <p:extLst>
      <p:ext uri="{BB962C8B-B14F-4D97-AF65-F5344CB8AC3E}">
        <p14:creationId xmlns:p14="http://schemas.microsoft.com/office/powerpoint/2010/main" val="27804595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2855965599"/>
              </p:ext>
            </p:extLst>
          </p:nvPr>
        </p:nvGraphicFramePr>
        <p:xfrm>
          <a:off x="982985" y="680663"/>
          <a:ext cx="5254038" cy="2386965"/>
        </p:xfrm>
        <a:graphic>
          <a:graphicData uri="http://schemas.openxmlformats.org/drawingml/2006/table">
            <a:tbl>
              <a:tblPr firstRow="1" firstCol="1" bandRow="1"/>
              <a:tblGrid>
                <a:gridCol w="1751346">
                  <a:extLst>
                    <a:ext uri="{9D8B030D-6E8A-4147-A177-3AD203B41FA5}">
                      <a16:colId xmlns:a16="http://schemas.microsoft.com/office/drawing/2014/main" val="3371818504"/>
                    </a:ext>
                  </a:extLst>
                </a:gridCol>
                <a:gridCol w="3502692">
                  <a:extLst>
                    <a:ext uri="{9D8B030D-6E8A-4147-A177-3AD203B41FA5}">
                      <a16:colId xmlns:a16="http://schemas.microsoft.com/office/drawing/2014/main" val="2177823252"/>
                    </a:ext>
                  </a:extLst>
                </a:gridCol>
              </a:tblGrid>
              <a:tr h="223011">
                <a:tc gridSpan="2">
                  <a:txBody>
                    <a:bodyPr/>
                    <a:lstStyle/>
                    <a:p>
                      <a:pPr algn="l"/>
                      <a:r>
                        <a:rPr lang="en-ZA"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4.E. PRÉSENTATION DU FORMULAIRE DE RÉUNIFICATION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3501084703"/>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Étape de la gestion des cas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Étape 4 : mise en œuvre du plan d'action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865110738"/>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Formulaire de base / supplémentaire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Formulaire supplémentaire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783417991"/>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Quand compléter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Ce formulaire doit être rempli après que l'enfant a été réuni avec la personne qui s'occupe principalement, légalement ou habituellement de lui, ou avec un autre membre de la famille.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86272069"/>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Qui doit compléter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Affectation d'un travailleur social à l'affaire.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94464539"/>
                  </a:ext>
                </a:extLst>
              </a:tr>
              <a:tr h="223011">
                <a:tc>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Objet du formulaire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a:txBody>
                    <a:bodyPr/>
                    <a:lstStyle/>
                    <a:p>
                      <a:pPr algn="l">
                        <a:lnSpc>
                          <a:spcPct val="107000"/>
                        </a:lnSpc>
                        <a:spcAft>
                          <a:spcPts val="800"/>
                        </a:spcAft>
                      </a:pPr>
                      <a:r>
                        <a:rPr lang="en-ZA"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Enregistrer des informations sur le processus de réunification dans le but d'établir ou de rétablir une prise en charge à long terme / permanente.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739364186"/>
                  </a:ext>
                </a:extLst>
              </a:tr>
            </a:tbl>
          </a:graphicData>
        </a:graphic>
      </p:graphicFrame>
      <p:graphicFrame>
        <p:nvGraphicFramePr>
          <p:cNvPr id="2" name="Table 1">
            <a:extLst>
              <a:ext uri="{FF2B5EF4-FFF2-40B4-BE49-F238E27FC236}">
                <a16:creationId xmlns:a16="http://schemas.microsoft.com/office/drawing/2014/main" id="{97E3B77D-5C8F-0740-E405-D6A285A5068A}"/>
              </a:ext>
            </a:extLst>
          </p:cNvPr>
          <p:cNvGraphicFramePr>
            <a:graphicFrameLocks noGrp="1"/>
          </p:cNvGraphicFramePr>
          <p:nvPr>
            <p:extLst>
              <p:ext uri="{D42A27DB-BD31-4B8C-83A1-F6EECF244321}">
                <p14:modId xmlns:p14="http://schemas.microsoft.com/office/powerpoint/2010/main" val="2238643754"/>
              </p:ext>
            </p:extLst>
          </p:nvPr>
        </p:nvGraphicFramePr>
        <p:xfrm>
          <a:off x="982985" y="3169863"/>
          <a:ext cx="5254039" cy="6025515"/>
        </p:xfrm>
        <a:graphic>
          <a:graphicData uri="http://schemas.openxmlformats.org/drawingml/2006/table">
            <a:tbl>
              <a:tblPr firstRow="1" firstCol="1" bandRow="1"/>
              <a:tblGrid>
                <a:gridCol w="1644101">
                  <a:extLst>
                    <a:ext uri="{9D8B030D-6E8A-4147-A177-3AD203B41FA5}">
                      <a16:colId xmlns:a16="http://schemas.microsoft.com/office/drawing/2014/main" val="3371818504"/>
                    </a:ext>
                  </a:extLst>
                </a:gridCol>
                <a:gridCol w="607630">
                  <a:extLst>
                    <a:ext uri="{9D8B030D-6E8A-4147-A177-3AD203B41FA5}">
                      <a16:colId xmlns:a16="http://schemas.microsoft.com/office/drawing/2014/main" val="143837077"/>
                    </a:ext>
                  </a:extLst>
                </a:gridCol>
                <a:gridCol w="750577">
                  <a:extLst>
                    <a:ext uri="{9D8B030D-6E8A-4147-A177-3AD203B41FA5}">
                      <a16:colId xmlns:a16="http://schemas.microsoft.com/office/drawing/2014/main" val="3441734564"/>
                    </a:ext>
                  </a:extLst>
                </a:gridCol>
                <a:gridCol w="750577">
                  <a:extLst>
                    <a:ext uri="{9D8B030D-6E8A-4147-A177-3AD203B41FA5}">
                      <a16:colId xmlns:a16="http://schemas.microsoft.com/office/drawing/2014/main" val="2267441508"/>
                    </a:ext>
                  </a:extLst>
                </a:gridCol>
                <a:gridCol w="1501154">
                  <a:extLst>
                    <a:ext uri="{9D8B030D-6E8A-4147-A177-3AD203B41FA5}">
                      <a16:colId xmlns:a16="http://schemas.microsoft.com/office/drawing/2014/main" val="3779470244"/>
                    </a:ext>
                  </a:extLst>
                </a:gridCol>
              </a:tblGrid>
              <a:tr h="223011">
                <a:tc gridSpan="5">
                  <a:txBody>
                    <a:bodyPr/>
                    <a:lstStyle/>
                    <a:p>
                      <a:pPr algn="ctr"/>
                      <a:r>
                        <a:rPr lang="en-ZA"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FORMULAIRE DE RÉUNIFICATION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solid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2">
                  <a:txBody>
                    <a:bodyPr/>
                    <a:lstStyle/>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Date à laquelle le formulaire a été rempli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jj/mm/aa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pPr algn="l">
                        <a:lnSpc>
                          <a:spcPct val="107000"/>
                        </a:lnSpc>
                        <a:spcAft>
                          <a:spcPts val="800"/>
                        </a:spcAft>
                      </a:pPr>
                      <a:endParaRPr lang="en-CA" sz="120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gridSpan="3">
                  <a:txBody>
                    <a:bodyPr/>
                    <a:lstStyle/>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Numéro d'identification de l'affaire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77848837"/>
                  </a:ext>
                </a:extLst>
              </a:tr>
              <a:tr h="223011">
                <a:tc gridSpan="5">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 LES COORDONNÉES DE L'ADULTE AVEC LEQUEL L'ENFANT A ÉTÉ RÉUNIFIÉ</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hMerge="1">
                  <a:txBody>
                    <a:bodyPr/>
                    <a:lstStyle/>
                    <a:p>
                      <a:endParaRPr lang="en-CA"/>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7854451"/>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Prénom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r>
                        <a:rPr lang="en-ZA" sz="1000" b="1" dirty="0">
                          <a:effectLst/>
                          <a:latin typeface="Calibri" panose="020F0502020204030204" pitchFamily="34" charset="0"/>
                          <a:ea typeface="Calibri" panose="020F0502020204030204" pitchFamily="34" charset="0"/>
                          <a:cs typeface="Times New Roman" panose="02020603050405020304" pitchFamily="18" charset="0"/>
                        </a:rPr>
                        <a:t>Second prénom :</a:t>
                      </a:r>
                      <a:endParaRPr lang="en-CA"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lang="en-ZA" sz="1000" b="1" dirty="0">
                          <a:effectLst/>
                          <a:latin typeface="Calibri" panose="020F0502020204030204" pitchFamily="34" charset="0"/>
                          <a:ea typeface="Calibri" panose="020F0502020204030204" pitchFamily="34" charset="0"/>
                          <a:cs typeface="Times New Roman" panose="02020603050405020304" pitchFamily="18" charset="0"/>
                        </a:rPr>
                        <a:t>Nom de famille :</a:t>
                      </a:r>
                      <a:endParaRPr lang="en-CA" dirty="0"/>
                    </a:p>
                  </a:txBody>
                  <a:tcPr marL="68580" marR="68580" marT="0" marB="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3319122740"/>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Autres noms ou orthographes sous lesquels l'adulte est connu : par exemple, </a:t>
                      </a:r>
                      <a:r>
                        <a:rPr lang="en-ZA" sz="800" i="1" dirty="0">
                          <a:effectLst/>
                          <a:latin typeface="Calibri" panose="020F0502020204030204" pitchFamily="34" charset="0"/>
                          <a:ea typeface="Calibri" panose="020F0502020204030204" pitchFamily="34" charset="0"/>
                          <a:cs typeface="Times New Roman" panose="02020603050405020304" pitchFamily="18" charset="0"/>
                        </a:rPr>
                        <a:t>surnom, deuxième nom de famille.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6180545"/>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Date de naissance (DDN)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800" i="1" dirty="0">
                          <a:effectLst/>
                          <a:latin typeface="Calibri" panose="020F0502020204030204" pitchFamily="34" charset="0"/>
                          <a:ea typeface="Calibri" panose="020F0502020204030204" pitchFamily="34" charset="0"/>
                          <a:cs typeface="Times New Roman" panose="02020603050405020304" pitchFamily="18" charset="0"/>
                        </a:rPr>
                        <a:t>jj/mm/aa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La date de naissance est-elle estimée?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800" i="1" dirty="0">
                          <a:effectLst/>
                          <a:latin typeface="Calibri" panose="020F0502020204030204" pitchFamily="34" charset="0"/>
                          <a:ea typeface="Calibri" panose="020F0502020204030204" pitchFamily="34" charset="0"/>
                          <a:cs typeface="Times New Roman" panose="02020603050405020304" pitchFamily="18" charset="0"/>
                        </a:rPr>
                        <a:t>Si estimé, DDN = 31 décembre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 [ ] Oui</a:t>
                      </a:r>
                      <a:endParaRPr lang="en-CA" dirty="0"/>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Le sexe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Homme [ ] Femme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extLst>
                  <a:ext uri="{0D108BD9-81ED-4DB2-BD59-A6C34878D82A}">
                    <a16:rowId xmlns:a16="http://schemas.microsoft.com/office/drawing/2014/main" val="1533630580"/>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Relation avec l'enfant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34300483"/>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Téléphone de l'adulte / autres coordonnées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04055630"/>
                  </a:ext>
                </a:extLst>
              </a:tr>
              <a:tr h="223011">
                <a:tc gridSpan="5">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 DÉTAILS DE LA RÉUNIFICATION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bg2">
                        <a:lumMod val="90000"/>
                      </a:schemeClr>
                    </a:solid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4500565"/>
                  </a:ext>
                </a:extLst>
              </a:tr>
              <a:tr h="223011">
                <a:tc gridSpan="5">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Type de réunification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Spontané</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Agence facilitée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7812396"/>
                  </a:ext>
                </a:extLst>
              </a:tr>
              <a:tr h="223011">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Le formulaire de vérification des adultes a-t-il été rempli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Le formulaire de vérification de l'enfant a-t-il été rempli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51153889"/>
                  </a:ext>
                </a:extLst>
              </a:tr>
              <a:tr h="223011">
                <a:tc gridSpan="3">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Grâce à l'analyse des formulaires de vérification, la relation entre l'adulte et l'enfant a-t-elle été vérifiée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Y a-t-il un besoin de soutien continu en relation avec la réunification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0916681"/>
                  </a:ext>
                </a:extLst>
              </a:tr>
            </a:tbl>
          </a:graphicData>
        </a:graphic>
      </p:graphicFrame>
      <p:sp>
        <p:nvSpPr>
          <p:cNvPr id="3" name="Hexagon 2">
            <a:extLst>
              <a:ext uri="{FF2B5EF4-FFF2-40B4-BE49-F238E27FC236}">
                <a16:creationId xmlns:a16="http://schemas.microsoft.com/office/drawing/2014/main" id="{2679A46F-696E-AC4A-95B2-8D723D2B74EA}"/>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 name="Hexagon 3">
            <a:extLst>
              <a:ext uri="{FF2B5EF4-FFF2-40B4-BE49-F238E27FC236}">
                <a16:creationId xmlns:a16="http://schemas.microsoft.com/office/drawing/2014/main" id="{6D21F417-ABEF-770D-471F-A27D649A102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77C98A4A-A0F1-7D33-2132-C044C9C1122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65F1E7E9-34B4-9B84-CE57-12405B696CBE}"/>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D3679F59-5EE3-10BC-3DB6-751E2FF2B846}"/>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3BFC8FAC-47FD-9C85-5165-F0F172AD069E}"/>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9925983D-7607-1C10-6384-6A926F2F331E}"/>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62888BC9-01C7-C75E-AD79-3C1C3F655D86}"/>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ECFA8073-AD41-0B32-0BD1-04895B3DD043}"/>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EE0449F1-27D5-5DFC-22C6-FFDACC0F9D35}"/>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FA6F2AAF-19BF-F9FF-E92D-704E2497CC01}"/>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95E02252-7D08-0D05-540D-6FF349AC637F}"/>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1E612FC2-5DEA-C2DB-7CFB-567FFF65A67B}"/>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EDA75CDC-F123-08CC-F6FE-40617399B15E}"/>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902D381F-CE7C-720C-CFFC-03827664484E}"/>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A1E0CF5B-271C-1BD5-5AA2-23C1294058CF}"/>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2F06B852-D245-DB23-DAB0-E9FAB69FE330}"/>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DD1EF259-63CB-7DBC-1CBB-0635E156535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6318030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4FD7F4D-50C2-EFA7-9453-9817407ADE41}"/>
              </a:ext>
            </a:extLst>
          </p:cNvPr>
          <p:cNvGraphicFramePr>
            <a:graphicFrameLocks noGrp="1"/>
          </p:cNvGraphicFramePr>
          <p:nvPr>
            <p:extLst>
              <p:ext uri="{D42A27DB-BD31-4B8C-83A1-F6EECF244321}">
                <p14:modId xmlns:p14="http://schemas.microsoft.com/office/powerpoint/2010/main" val="3853319780"/>
              </p:ext>
            </p:extLst>
          </p:nvPr>
        </p:nvGraphicFramePr>
        <p:xfrm>
          <a:off x="934857" y="237008"/>
          <a:ext cx="5533320" cy="8587613"/>
        </p:xfrm>
        <a:graphic>
          <a:graphicData uri="http://schemas.openxmlformats.org/drawingml/2006/table">
            <a:tbl>
              <a:tblPr firstRow="1" firstCol="1" bandRow="1"/>
              <a:tblGrid>
                <a:gridCol w="1026410">
                  <a:extLst>
                    <a:ext uri="{9D8B030D-6E8A-4147-A177-3AD203B41FA5}">
                      <a16:colId xmlns:a16="http://schemas.microsoft.com/office/drawing/2014/main" val="3371818504"/>
                    </a:ext>
                  </a:extLst>
                </a:gridCol>
                <a:gridCol w="356920">
                  <a:extLst>
                    <a:ext uri="{9D8B030D-6E8A-4147-A177-3AD203B41FA5}">
                      <a16:colId xmlns:a16="http://schemas.microsoft.com/office/drawing/2014/main" val="1418980153"/>
                    </a:ext>
                  </a:extLst>
                </a:gridCol>
                <a:gridCol w="945172">
                  <a:extLst>
                    <a:ext uri="{9D8B030D-6E8A-4147-A177-3AD203B41FA5}">
                      <a16:colId xmlns:a16="http://schemas.microsoft.com/office/drawing/2014/main" val="3449331879"/>
                    </a:ext>
                  </a:extLst>
                </a:gridCol>
                <a:gridCol w="438158">
                  <a:extLst>
                    <a:ext uri="{9D8B030D-6E8A-4147-A177-3AD203B41FA5}">
                      <a16:colId xmlns:a16="http://schemas.microsoft.com/office/drawing/2014/main" val="1699231925"/>
                    </a:ext>
                  </a:extLst>
                </a:gridCol>
                <a:gridCol w="691665">
                  <a:extLst>
                    <a:ext uri="{9D8B030D-6E8A-4147-A177-3AD203B41FA5}">
                      <a16:colId xmlns:a16="http://schemas.microsoft.com/office/drawing/2014/main" val="3166763321"/>
                    </a:ext>
                  </a:extLst>
                </a:gridCol>
                <a:gridCol w="691665">
                  <a:extLst>
                    <a:ext uri="{9D8B030D-6E8A-4147-A177-3AD203B41FA5}">
                      <a16:colId xmlns:a16="http://schemas.microsoft.com/office/drawing/2014/main" val="2384813437"/>
                    </a:ext>
                  </a:extLst>
                </a:gridCol>
                <a:gridCol w="691665">
                  <a:extLst>
                    <a:ext uri="{9D8B030D-6E8A-4147-A177-3AD203B41FA5}">
                      <a16:colId xmlns:a16="http://schemas.microsoft.com/office/drawing/2014/main" val="3225100966"/>
                    </a:ext>
                  </a:extLst>
                </a:gridCol>
                <a:gridCol w="691665">
                  <a:extLst>
                    <a:ext uri="{9D8B030D-6E8A-4147-A177-3AD203B41FA5}">
                      <a16:colId xmlns:a16="http://schemas.microsoft.com/office/drawing/2014/main" val="649250253"/>
                    </a:ext>
                  </a:extLst>
                </a:gridCol>
              </a:tblGrid>
              <a:tr h="223011">
                <a:tc gridSpan="8">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Informations supplémentaires sur la réunification et détails sur le soutien continu nécessaire (si vous avez répondu "oui" ci-dessus) :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1084703"/>
                  </a:ext>
                </a:extLst>
              </a:tr>
              <a:tr h="223011">
                <a:tc gridSpan="8">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Nouvelle adresse / lieu où vit l'enfant après le regroupement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Fournissez autant de détails que possible sur le lieu afin que d'autres personnes puissent le trouver, par exemple maison, point de repère, rue, ville/village, district, province (adaptez en fonction du contexte).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57613"/>
                  </a:ext>
                </a:extLst>
              </a:tr>
              <a:tr h="223011">
                <a:tc gridSpan="8">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ACCORD POUR PRENDRE L'ENFANT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42615658"/>
                  </a:ext>
                </a:extLst>
              </a:tr>
              <a:tr h="223011">
                <a:tc gridSpan="8">
                  <a:txBody>
                    <a:bodyPr/>
                    <a:lstStyle/>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Je___________________________(nom de la personne qui donne son consentement), accepte d'être réuni(e) avec _________________(nom de l'enfant), et l'accueille dans notre famille.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Je veillerai à ce que l'enfant ait un accès égal aux ressources de la famille/de la communauté (nourriture, eau, logement, vêtements, médicaments, éducation, etc.) et, dans la mesure de mes/nos capacités, je protégerai l'enfant contre la violence, les abus, la négligence et l'exploitation.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Si, pour quelque raison que ce soit, il y a des problèmes et que je suis/nous sommes incapables de continuer à m'occuper de l'enfant, je contacterai immédiatement _____________________ (nom de l'agence de gestion de cas) pour obtenir une aide immédiate afin de garantir l'intérêt supérieur de l'enfant.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4483969"/>
                  </a:ext>
                </a:extLst>
              </a:tr>
              <a:tr h="223011">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Signature de l'enfant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Signature de l'adulte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Signature du témoin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08625689"/>
                  </a:ext>
                </a:extLst>
              </a:tr>
              <a:tr h="223011">
                <a:tc gridSpan="4">
                  <a:txBody>
                    <a:bodyPr/>
                    <a:lstStyle/>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Date de la signature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jj/mm/aa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Lieu de la signature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9541460"/>
                  </a:ext>
                </a:extLst>
              </a:tr>
              <a:tr h="223011">
                <a:tc gridSpan="8">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 SUIVI Un </a:t>
                      </a:r>
                      <a:r>
                        <a:rPr lang="en-ZA" sz="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minimum de trois visites de suivi est recommandé après la réunification/pendant la phase de réintégration (à contextualiser</a:t>
                      </a: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2950585"/>
                  </a:ext>
                </a:extLst>
              </a:tr>
              <a:tr h="223011">
                <a:tc gridSpan="8">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Date du prochain suivi : </a:t>
                      </a:r>
                      <a:r>
                        <a:rPr lang="en-ZA" sz="1000" dirty="0">
                          <a:effectLst/>
                          <a:latin typeface="Calibri" panose="020F0502020204030204" pitchFamily="34" charset="0"/>
                          <a:ea typeface="Calibri" panose="020F0502020204030204" pitchFamily="34" charset="0"/>
                          <a:cs typeface="Times New Roman" panose="02020603050405020304" pitchFamily="18" charset="0"/>
                        </a:rPr>
                        <a:t>jj/mm/aa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9030809"/>
                  </a:ext>
                </a:extLst>
              </a:tr>
              <a:tr h="223011">
                <a:tc gridSpan="8">
                  <a:txBody>
                    <a:bodyPr/>
                    <a:lstStyle/>
                    <a:p>
                      <a:pPr algn="l">
                        <a:lnSpc>
                          <a:spcPct val="107000"/>
                        </a:lnSpc>
                        <a:spcAft>
                          <a:spcPts val="800"/>
                        </a:spcAft>
                      </a:pPr>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 APPROBATION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0578640"/>
                  </a:ext>
                </a:extLst>
              </a:tr>
              <a:tr h="315036">
                <a:tc gridSpan="8">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La réunification est-elle sanctionnée par une personne ayant l'autorité légale? : </a:t>
                      </a:r>
                      <a:r>
                        <a:rPr lang="en-ZA" sz="800" i="1" dirty="0">
                          <a:effectLst/>
                          <a:latin typeface="Calibri" panose="020F0502020204030204" pitchFamily="34" charset="0"/>
                          <a:ea typeface="Calibri" panose="020F0502020204030204" pitchFamily="34" charset="0"/>
                          <a:cs typeface="Times New Roman" panose="02020603050405020304" pitchFamily="18" charset="0"/>
                        </a:rPr>
                        <a:t>Pour que la réunification soit officielle.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Oui</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dirty="0">
                          <a:effectLst/>
                          <a:latin typeface="Calibri" panose="020F0502020204030204" pitchFamily="34" charset="0"/>
                          <a:ea typeface="Calibri" panose="020F0502020204030204" pitchFamily="34" charset="0"/>
                          <a:cs typeface="Times New Roman" panose="02020603050405020304" pitchFamily="18" charset="0"/>
                        </a:rPr>
                        <a:t>[ ] Non, </a:t>
                      </a:r>
                      <a:r>
                        <a:rPr lang="en-ZA" sz="1000" b="1" dirty="0">
                          <a:effectLst/>
                          <a:latin typeface="Calibri" panose="020F0502020204030204" pitchFamily="34" charset="0"/>
                          <a:ea typeface="Calibri" panose="020F0502020204030204" pitchFamily="34" charset="0"/>
                          <a:cs typeface="Times New Roman" panose="02020603050405020304" pitchFamily="18" charset="0"/>
                        </a:rPr>
                        <a:t>expliquez pourquoi </a:t>
                      </a:r>
                      <a:r>
                        <a:rPr lang="en-ZA" sz="1000" dirty="0">
                          <a:effectLst/>
                          <a:latin typeface="Calibri" panose="020F0502020204030204" pitchFamily="34" charset="0"/>
                          <a:ea typeface="Calibri" panose="020F0502020204030204" pitchFamily="34" charset="0"/>
                          <a:cs typeface="Times New Roman" panose="02020603050405020304" pitchFamily="18" charset="0"/>
                        </a:rPr>
                        <a: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2751793"/>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Nom</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Agence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Coordonnées de contact</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Signature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extLst>
                  <a:ext uri="{0D108BD9-81ED-4DB2-BD59-A6C34878D82A}">
                    <a16:rowId xmlns:a16="http://schemas.microsoft.com/office/drawing/2014/main" val="3593960971"/>
                  </a:ext>
                </a:extLst>
              </a:tr>
              <a:tr h="223011">
                <a:tc>
                  <a:txBody>
                    <a:bodyPr/>
                    <a:lstStyle/>
                    <a:p>
                      <a:pPr algn="l"/>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Travailleur social</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21386452"/>
                  </a:ext>
                </a:extLst>
              </a:tr>
              <a:tr h="223011">
                <a:tc>
                  <a:txBody>
                    <a:bodyPr/>
                    <a:lstStyle/>
                    <a:p>
                      <a:pPr algn="l"/>
                      <a:r>
                        <a:rPr lang="en-ZA" sz="1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Superviseur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0937200"/>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8992644"/>
                  </a:ext>
                </a:extLst>
              </a:tr>
              <a:tr h="223011">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C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en-ZA" sz="1000" b="1" dirty="0">
                          <a:effectLst/>
                          <a:latin typeface="Calibri" panose="020F0502020204030204" pitchFamily="34" charset="0"/>
                          <a:ea typeface="Calibri" panose="020F0502020204030204" pitchFamily="34" charset="0"/>
                          <a:cs typeface="Times New Roman" panose="02020603050405020304" pitchFamily="18" charset="0"/>
                        </a:rPr>
                        <a:t>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3300449"/>
                  </a:ext>
                </a:extLst>
              </a:tr>
            </a:tbl>
          </a:graphicData>
        </a:graphic>
      </p:graphicFrame>
      <p:sp>
        <p:nvSpPr>
          <p:cNvPr id="4" name="Hexagon 3">
            <a:extLst>
              <a:ext uri="{FF2B5EF4-FFF2-40B4-BE49-F238E27FC236}">
                <a16:creationId xmlns:a16="http://schemas.microsoft.com/office/drawing/2014/main" id="{22A2D05B-E6A3-03AC-0A09-644610006534}"/>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13D7848F-BDBF-0927-9383-029F04386A97}"/>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31516607-8C60-0DB5-47FC-74BC1F6E526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4FC7F296-1602-5074-F470-0617BF9D3872}"/>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4E78D169-81B3-1D1A-D43E-A0E36FEA5434}"/>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2303C933-94D1-CE9C-FFFB-5B60333B702B}"/>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Hexagon 10">
            <a:extLst>
              <a:ext uri="{FF2B5EF4-FFF2-40B4-BE49-F238E27FC236}">
                <a16:creationId xmlns:a16="http://schemas.microsoft.com/office/drawing/2014/main" id="{D93367A2-5ED8-58C1-0B7D-059F3D8A9A5B}"/>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8B0CBC4F-E6DD-B416-B95F-A107F4AD85FE}"/>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Hexagon 12">
            <a:extLst>
              <a:ext uri="{FF2B5EF4-FFF2-40B4-BE49-F238E27FC236}">
                <a16:creationId xmlns:a16="http://schemas.microsoft.com/office/drawing/2014/main" id="{012114EA-97F3-539C-1A93-E6247AE7DF5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CDE89DD7-B822-DB61-2F09-89ECC0672AE2}"/>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0B8E9D8E-413B-FF08-CE83-D478D861A4F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DAC2D173-510D-3525-6B39-38B131505B7C}"/>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40302A10-6E0F-5DBA-C87C-51D1AE6B1C52}"/>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FCA5E919-2C83-1841-1D71-690E97DDB61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F40ADD8C-9420-29F2-0A2B-BF49496303A5}"/>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EE45C462-0212-1160-611D-76C43C0DA6B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8BABEBAD-56DE-88F1-02BC-EA68CDE392D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477517ED-9E6F-E187-DB02-C18BF9BAE345}"/>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91373938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19F588-3D6E-10B9-11C3-23CEC437A91B}"/>
              </a:ext>
            </a:extLst>
          </p:cNvPr>
          <p:cNvSpPr txBox="1"/>
          <p:nvPr/>
        </p:nvSpPr>
        <p:spPr>
          <a:xfrm>
            <a:off x="982986" y="713169"/>
            <a:ext cx="2551847" cy="600164"/>
          </a:xfrm>
          <a:prstGeom prst="rect">
            <a:avLst/>
          </a:prstGeom>
          <a:noFill/>
          <a:ln>
            <a:noFill/>
          </a:ln>
        </p:spPr>
        <p:txBody>
          <a:bodyPr wrap="square" rtlCol="0">
            <a:spAutoFit/>
          </a:bodyPr>
          <a:lstStyle/>
          <a:p>
            <a:r>
              <a:rPr lang="en-US" sz="1100" dirty="0"/>
              <a:t>Le regroupement familial est-il dans l'intérêt supérieur de Bienvenu ? Expliquez votre réponse. </a:t>
            </a:r>
          </a:p>
        </p:txBody>
      </p:sp>
      <p:sp>
        <p:nvSpPr>
          <p:cNvPr id="4" name="Rectangle 3">
            <a:extLst>
              <a:ext uri="{FF2B5EF4-FFF2-40B4-BE49-F238E27FC236}">
                <a16:creationId xmlns:a16="http://schemas.microsoft.com/office/drawing/2014/main" id="{F91FF951-E6AB-C94F-2B11-5D5D28B38BF8}"/>
              </a:ext>
            </a:extLst>
          </p:cNvPr>
          <p:cNvSpPr/>
          <p:nvPr/>
        </p:nvSpPr>
        <p:spPr>
          <a:xfrm>
            <a:off x="996287" y="1377727"/>
            <a:ext cx="2545403" cy="203517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8" name="TextBox 7">
            <a:extLst>
              <a:ext uri="{FF2B5EF4-FFF2-40B4-BE49-F238E27FC236}">
                <a16:creationId xmlns:a16="http://schemas.microsoft.com/office/drawing/2014/main" id="{81957A19-61B9-D051-FF2B-D465E5CFCFF7}"/>
              </a:ext>
            </a:extLst>
          </p:cNvPr>
          <p:cNvSpPr txBox="1"/>
          <p:nvPr/>
        </p:nvSpPr>
        <p:spPr>
          <a:xfrm>
            <a:off x="982986" y="6493099"/>
            <a:ext cx="5267342" cy="261610"/>
          </a:xfrm>
          <a:prstGeom prst="rect">
            <a:avLst/>
          </a:prstGeom>
          <a:noFill/>
          <a:ln>
            <a:noFill/>
          </a:ln>
        </p:spPr>
        <p:txBody>
          <a:bodyPr wrap="square" rtlCol="0">
            <a:spAutoFit/>
          </a:bodyPr>
          <a:lstStyle/>
          <a:p>
            <a:r>
              <a:rPr lang="en-US" sz="1100" dirty="0"/>
              <a:t>Quels autres acteurs devraient être impliqués ?</a:t>
            </a:r>
          </a:p>
        </p:txBody>
      </p:sp>
      <p:sp>
        <p:nvSpPr>
          <p:cNvPr id="9" name="Rectangle 8">
            <a:extLst>
              <a:ext uri="{FF2B5EF4-FFF2-40B4-BE49-F238E27FC236}">
                <a16:creationId xmlns:a16="http://schemas.microsoft.com/office/drawing/2014/main" id="{6AD9B8B9-BA10-9836-E29A-D97BE49A02BE}"/>
              </a:ext>
            </a:extLst>
          </p:cNvPr>
          <p:cNvSpPr/>
          <p:nvPr/>
        </p:nvSpPr>
        <p:spPr>
          <a:xfrm>
            <a:off x="996287" y="6887060"/>
            <a:ext cx="5254041" cy="177201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0" name="TextBox 9">
            <a:extLst>
              <a:ext uri="{FF2B5EF4-FFF2-40B4-BE49-F238E27FC236}">
                <a16:creationId xmlns:a16="http://schemas.microsoft.com/office/drawing/2014/main" id="{E60FD7CA-4650-F947-2A74-35E2D128166F}"/>
              </a:ext>
            </a:extLst>
          </p:cNvPr>
          <p:cNvSpPr txBox="1"/>
          <p:nvPr/>
        </p:nvSpPr>
        <p:spPr>
          <a:xfrm>
            <a:off x="3691624" y="713169"/>
            <a:ext cx="2551847" cy="600164"/>
          </a:xfrm>
          <a:prstGeom prst="rect">
            <a:avLst/>
          </a:prstGeom>
          <a:noFill/>
          <a:ln>
            <a:noFill/>
          </a:ln>
        </p:spPr>
        <p:txBody>
          <a:bodyPr wrap="square" rtlCol="0">
            <a:spAutoFit/>
          </a:bodyPr>
          <a:lstStyle/>
          <a:p>
            <a:r>
              <a:rPr lang="en-US" sz="1100" dirty="0"/>
              <a:t>Comment prépareriez-vous l'enfant et la famille si la réunification est dans l'intérêt supérieur de l'enfant ?</a:t>
            </a:r>
          </a:p>
        </p:txBody>
      </p:sp>
      <p:sp>
        <p:nvSpPr>
          <p:cNvPr id="11" name="Rectangle 10">
            <a:extLst>
              <a:ext uri="{FF2B5EF4-FFF2-40B4-BE49-F238E27FC236}">
                <a16:creationId xmlns:a16="http://schemas.microsoft.com/office/drawing/2014/main" id="{5A462C43-E3AF-98C0-0758-B6276367CADE}"/>
              </a:ext>
            </a:extLst>
          </p:cNvPr>
          <p:cNvSpPr/>
          <p:nvPr/>
        </p:nvSpPr>
        <p:spPr>
          <a:xfrm>
            <a:off x="3704925" y="1377727"/>
            <a:ext cx="2545403" cy="203517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2" name="TextBox 11">
            <a:extLst>
              <a:ext uri="{FF2B5EF4-FFF2-40B4-BE49-F238E27FC236}">
                <a16:creationId xmlns:a16="http://schemas.microsoft.com/office/drawing/2014/main" id="{E249EFF1-B603-0582-797B-A0C061D373E3}"/>
              </a:ext>
            </a:extLst>
          </p:cNvPr>
          <p:cNvSpPr txBox="1"/>
          <p:nvPr/>
        </p:nvSpPr>
        <p:spPr>
          <a:xfrm>
            <a:off x="982986" y="3648284"/>
            <a:ext cx="2551847" cy="430887"/>
          </a:xfrm>
          <a:prstGeom prst="rect">
            <a:avLst/>
          </a:prstGeom>
          <a:noFill/>
          <a:ln>
            <a:noFill/>
          </a:ln>
        </p:spPr>
        <p:txBody>
          <a:bodyPr wrap="square" rtlCol="0">
            <a:spAutoFit/>
          </a:bodyPr>
          <a:lstStyle/>
          <a:p>
            <a:r>
              <a:rPr lang="en-US" sz="1100" dirty="0"/>
              <a:t>Quel type de soutien / suivi faut-il prévoir à court terme ?</a:t>
            </a:r>
          </a:p>
        </p:txBody>
      </p:sp>
      <p:sp>
        <p:nvSpPr>
          <p:cNvPr id="13" name="Rectangle 12">
            <a:extLst>
              <a:ext uri="{FF2B5EF4-FFF2-40B4-BE49-F238E27FC236}">
                <a16:creationId xmlns:a16="http://schemas.microsoft.com/office/drawing/2014/main" id="{EEA3BD17-FF40-BC3E-19A6-1ACF2D597A76}"/>
              </a:ext>
            </a:extLst>
          </p:cNvPr>
          <p:cNvSpPr/>
          <p:nvPr/>
        </p:nvSpPr>
        <p:spPr>
          <a:xfrm>
            <a:off x="996287" y="4190190"/>
            <a:ext cx="2545403" cy="203517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4" name="TextBox 13">
            <a:extLst>
              <a:ext uri="{FF2B5EF4-FFF2-40B4-BE49-F238E27FC236}">
                <a16:creationId xmlns:a16="http://schemas.microsoft.com/office/drawing/2014/main" id="{7843A7F5-3918-4625-79FB-620DB062133F}"/>
              </a:ext>
            </a:extLst>
          </p:cNvPr>
          <p:cNvSpPr txBox="1"/>
          <p:nvPr/>
        </p:nvSpPr>
        <p:spPr>
          <a:xfrm>
            <a:off x="3691624" y="3648284"/>
            <a:ext cx="2551847" cy="430887"/>
          </a:xfrm>
          <a:prstGeom prst="rect">
            <a:avLst/>
          </a:prstGeom>
          <a:noFill/>
          <a:ln>
            <a:noFill/>
          </a:ln>
        </p:spPr>
        <p:txBody>
          <a:bodyPr wrap="square" rtlCol="0">
            <a:spAutoFit/>
          </a:bodyPr>
          <a:lstStyle/>
          <a:p>
            <a:r>
              <a:rPr lang="en-US" sz="1100" dirty="0"/>
              <a:t>Quel type de soutien / suivi faut-il prévoir à plus long terme ?</a:t>
            </a:r>
          </a:p>
        </p:txBody>
      </p:sp>
      <p:sp>
        <p:nvSpPr>
          <p:cNvPr id="15" name="Rectangle 14">
            <a:extLst>
              <a:ext uri="{FF2B5EF4-FFF2-40B4-BE49-F238E27FC236}">
                <a16:creationId xmlns:a16="http://schemas.microsoft.com/office/drawing/2014/main" id="{D95C987D-2AB4-9B24-6D96-3F2178FDCDFF}"/>
              </a:ext>
            </a:extLst>
          </p:cNvPr>
          <p:cNvSpPr/>
          <p:nvPr/>
        </p:nvSpPr>
        <p:spPr>
          <a:xfrm>
            <a:off x="3704925" y="4190190"/>
            <a:ext cx="2545403" cy="2035174"/>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16" name="Hexagon 15">
            <a:extLst>
              <a:ext uri="{FF2B5EF4-FFF2-40B4-BE49-F238E27FC236}">
                <a16:creationId xmlns:a16="http://schemas.microsoft.com/office/drawing/2014/main" id="{23DC883E-44DC-47C5-8B19-21E137B3345E}"/>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Hexagon 16">
            <a:extLst>
              <a:ext uri="{FF2B5EF4-FFF2-40B4-BE49-F238E27FC236}">
                <a16:creationId xmlns:a16="http://schemas.microsoft.com/office/drawing/2014/main" id="{515F4456-A104-79CC-C844-A4B94033F62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50053CD2-A102-9AEB-EF07-613F31DC2D6D}"/>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E7BB2FC6-E431-5102-6F87-C835833C4F46}"/>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C0096DE-1DC1-961A-273D-2B3FE41787ED}"/>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5AA68B16-6740-02F9-51A7-3416C3BE210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A1016971-119E-08FF-F606-F04FDE4A5BA0}"/>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6DD7AA98-344F-8E00-A98B-ED3589EDF380}"/>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E6236C33-1979-F6D2-BC37-04C4F7164DC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EF50069F-2E51-6428-48C4-8355C08A7448}"/>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EE5683E7-F54B-8F53-7313-336C4846A445}"/>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1BDA558B-D2FE-4339-B912-43C31BF6472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7E283E14-0809-530F-29A6-5B60BDF70D88}"/>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80512CAD-D753-AB28-7DBE-D02C5C0B6647}"/>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59C65B33-B751-B9E2-0D45-C6C78B39CF41}"/>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FC4D0A51-1C70-69F5-CF04-61445EBC8D18}"/>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3" name="Hexagon 32">
            <a:extLst>
              <a:ext uri="{FF2B5EF4-FFF2-40B4-BE49-F238E27FC236}">
                <a16:creationId xmlns:a16="http://schemas.microsoft.com/office/drawing/2014/main" id="{6B47C6FA-2226-BFA0-D560-A5062976B7E5}"/>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4" name="Hexagon 33">
            <a:extLst>
              <a:ext uri="{FF2B5EF4-FFF2-40B4-BE49-F238E27FC236}">
                <a16:creationId xmlns:a16="http://schemas.microsoft.com/office/drawing/2014/main" id="{0DAE46F8-9C17-CCB7-7254-3BF54FA0185C}"/>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348654498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4B4BAE65-425D-6981-DD81-97025B1C6D4B}"/>
              </a:ext>
            </a:extLst>
          </p:cNvPr>
          <p:cNvSpPr/>
          <p:nvPr/>
        </p:nvSpPr>
        <p:spPr>
          <a:xfrm>
            <a:off x="1072579" y="1226353"/>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3" name="Google Shape;258;p19">
            <a:extLst>
              <a:ext uri="{FF2B5EF4-FFF2-40B4-BE49-F238E27FC236}">
                <a16:creationId xmlns:a16="http://schemas.microsoft.com/office/drawing/2014/main" id="{889AA28E-0CF3-DA8D-1AC5-4218B4966AF7}"/>
              </a:ext>
            </a:extLst>
          </p:cNvPr>
          <p:cNvSpPr txBox="1"/>
          <p:nvPr/>
        </p:nvSpPr>
        <p:spPr>
          <a:xfrm>
            <a:off x="1599723" y="1284476"/>
            <a:ext cx="4637303" cy="1541407"/>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 regroupement familial est généralement le but ultime de la RRF.</a:t>
            </a:r>
          </a:p>
          <a:p>
            <a:pPr marL="0" marR="0" lvl="0" indent="0" rtl="0">
              <a:lnSpc>
                <a:spcPct val="107000"/>
              </a:lnSpc>
              <a:spcBef>
                <a:spcPts val="0"/>
              </a:spcBef>
              <a:spcAft>
                <a:spcPts val="0"/>
              </a:spcAft>
              <a:buClr>
                <a:srgbClr val="000000"/>
              </a:buClr>
              <a:buSzPts val="2400"/>
              <a:buFont typeface="Arial"/>
              <a:buNone/>
            </a:pPr>
            <a:endParaRPr lang="en-US" sz="1100" dirty="0">
              <a:solidFill>
                <a:srgbClr val="000000"/>
              </a:solidFill>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Certains enfants et certaines familles ont besoin d'un soutien supplémentaire, par exemple lorsque la durée de la séparation a été longue ou que les causes de la séparation familiale ont été difficiles.</a:t>
            </a:r>
          </a:p>
          <a:p>
            <a:pPr marL="0" marR="0" lvl="0" indent="0" rtl="0">
              <a:lnSpc>
                <a:spcPct val="107000"/>
              </a:lnSpc>
              <a:spcBef>
                <a:spcPts val="0"/>
              </a:spcBef>
              <a:spcAft>
                <a:spcPts val="0"/>
              </a:spcAft>
              <a:buClr>
                <a:srgbClr val="000000"/>
              </a:buClr>
              <a:buSzPts val="2400"/>
              <a:buFont typeface="Arial"/>
              <a:buNone/>
            </a:pPr>
            <a:endParaRPr lang="en-US" sz="1100" b="0" i="0" u="none" strike="noStrike" cap="none" dirty="0">
              <a:solidFill>
                <a:srgbClr val="000000"/>
              </a:solidFill>
              <a:latin typeface="+mn-lt"/>
              <a:ea typeface="Arial"/>
              <a:cs typeface="Arial"/>
              <a:sym typeface="Arial"/>
            </a:endParaRPr>
          </a:p>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Les travailleurs sociaux peuvent soutenir l'organisation d'une cérémonie lors du regroupement familial.</a:t>
            </a:r>
          </a:p>
        </p:txBody>
      </p:sp>
      <p:sp>
        <p:nvSpPr>
          <p:cNvPr id="14" name="Google Shape;256;p19">
            <a:extLst>
              <a:ext uri="{FF2B5EF4-FFF2-40B4-BE49-F238E27FC236}">
                <a16:creationId xmlns:a16="http://schemas.microsoft.com/office/drawing/2014/main" id="{B6FB47BA-3B85-B48A-6972-510DA438B0AF}"/>
              </a:ext>
            </a:extLst>
          </p:cNvPr>
          <p:cNvSpPr/>
          <p:nvPr/>
        </p:nvSpPr>
        <p:spPr>
          <a:xfrm>
            <a:off x="1072579" y="1692518"/>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6" name="Google Shape;275;p12">
            <a:extLst>
              <a:ext uri="{FF2B5EF4-FFF2-40B4-BE49-F238E27FC236}">
                <a16:creationId xmlns:a16="http://schemas.microsoft.com/office/drawing/2014/main" id="{D694830F-549C-D6B3-4034-5C42085E9B34}"/>
              </a:ext>
            </a:extLst>
          </p:cNvPr>
          <p:cNvSpPr/>
          <p:nvPr/>
        </p:nvSpPr>
        <p:spPr>
          <a:xfrm>
            <a:off x="982985" y="3538520"/>
            <a:ext cx="5254042" cy="5266267"/>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7" name="TextBox 16">
            <a:extLst>
              <a:ext uri="{FF2B5EF4-FFF2-40B4-BE49-F238E27FC236}">
                <a16:creationId xmlns:a16="http://schemas.microsoft.com/office/drawing/2014/main" id="{D299B37E-DD48-BC3E-0FFA-3CDAB9A45965}"/>
              </a:ext>
            </a:extLst>
          </p:cNvPr>
          <p:cNvSpPr txBox="1"/>
          <p:nvPr/>
        </p:nvSpPr>
        <p:spPr>
          <a:xfrm>
            <a:off x="982985" y="3015252"/>
            <a:ext cx="4637302" cy="276999"/>
          </a:xfrm>
          <a:prstGeom prst="rect">
            <a:avLst/>
          </a:prstGeom>
          <a:noFill/>
        </p:spPr>
        <p:txBody>
          <a:bodyPr wrap="square" rtlCol="0">
            <a:spAutoFit/>
          </a:bodyPr>
          <a:lstStyle/>
          <a:p>
            <a:r>
              <a:rPr lang="en-CA" sz="1200" b="1" spc="300" dirty="0">
                <a:solidFill>
                  <a:schemeClr val="tx1"/>
                </a:solidFill>
              </a:rPr>
              <a:t>NOTES DE LA SESSION</a:t>
            </a:r>
          </a:p>
        </p:txBody>
      </p:sp>
      <p:sp>
        <p:nvSpPr>
          <p:cNvPr id="3" name="Google Shape;256;p19">
            <a:extLst>
              <a:ext uri="{FF2B5EF4-FFF2-40B4-BE49-F238E27FC236}">
                <a16:creationId xmlns:a16="http://schemas.microsoft.com/office/drawing/2014/main" id="{EAC68367-70EA-C0CF-CADD-9CE9B4DF35F9}"/>
              </a:ext>
            </a:extLst>
          </p:cNvPr>
          <p:cNvSpPr/>
          <p:nvPr/>
        </p:nvSpPr>
        <p:spPr>
          <a:xfrm>
            <a:off x="1072579" y="2334095"/>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4" name="Hexagon 3">
            <a:extLst>
              <a:ext uri="{FF2B5EF4-FFF2-40B4-BE49-F238E27FC236}">
                <a16:creationId xmlns:a16="http://schemas.microsoft.com/office/drawing/2014/main" id="{7F06A510-B41B-36E3-6D86-E118D05DD303}"/>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60E68827-5CAA-C065-058D-7F72ACA4F049}"/>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4389BCF7-BFAE-D972-49AE-9CAA070265B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8EF87EF4-3425-527F-6122-E84DB566A04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EDD74BF3-CB8F-A89A-2113-00D9CBD9D0F2}"/>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E5F6AF33-AF7B-CE1C-40E2-3EFEA32AC290}"/>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F058CBA9-6F35-8BEF-9B2D-9319AC7CE569}"/>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C684C98-B948-7D4A-37C4-2E1815D756BF}"/>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22A11A81-BEB2-EB04-307E-3C6A91F156F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69666949-DF13-7F2A-62B0-8DFF4C68587E}"/>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AB8099F5-E3DB-06EF-804D-C74E06B3AA1E}"/>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138CF655-33B2-C631-A767-21409B1C486A}"/>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06E439BF-4ECB-2EEA-B652-E99D7C67C00B}"/>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124BE1E7-2ABD-EC4E-CBFA-F25FBD667B4C}"/>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8BFE29E3-47FC-7A40-4BC4-155344B2EF94}"/>
              </a:ext>
            </a:extLst>
          </p:cNvPr>
          <p:cNvSpPr/>
          <p:nvPr/>
        </p:nvSpPr>
        <p:spPr>
          <a:xfrm rot="1782986">
            <a:off x="286724" y="6780928"/>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F7A0E500-68BF-1B42-6BA0-B49715A91A5E}"/>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DC31ABAC-EE41-B798-B2C9-1D4CCEAEB10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89754C06-C39A-B2FB-8279-D865001F249E}"/>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69628336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491399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5.5 : RÉIN RÉINTÉGRATION</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491399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88535"/>
            <a:ext cx="4529568" cy="261610"/>
          </a:xfrm>
          <a:prstGeom prst="rect">
            <a:avLst/>
          </a:prstGeom>
          <a:noFill/>
        </p:spPr>
        <p:txBody>
          <a:bodyPr wrap="square" rtlCol="0">
            <a:spAutoFit/>
          </a:bodyPr>
          <a:lstStyle/>
          <a:p>
            <a:pPr marL="0" marR="0" lvl="0" indent="0" algn="l" rtl="0">
              <a:spcBef>
                <a:spcPts val="0"/>
              </a:spcBef>
              <a:spcAft>
                <a:spcPts val="0"/>
              </a:spcAft>
              <a:buNone/>
            </a:pPr>
            <a:r>
              <a:rPr lang="en-US" sz="1100" dirty="0">
                <a:solidFill>
                  <a:schemeClr val="tx1"/>
                </a:solidFill>
                <a:latin typeface="+mn-lt"/>
                <a:ea typeface="Arial"/>
                <a:cs typeface="Arial"/>
                <a:sym typeface="Arial"/>
              </a:rPr>
              <a:t>Énumérer les principes et les normes de réintégration</a:t>
            </a:r>
          </a:p>
        </p:txBody>
      </p:sp>
      <p:grpSp>
        <p:nvGrpSpPr>
          <p:cNvPr id="7" name="Google Shape;194;p14">
            <a:extLst>
              <a:ext uri="{FF2B5EF4-FFF2-40B4-BE49-F238E27FC236}">
                <a16:creationId xmlns:a16="http://schemas.microsoft.com/office/drawing/2014/main" id="{2FB0AA04-5936-5251-682E-3405FEBD83C1}"/>
              </a:ext>
            </a:extLst>
          </p:cNvPr>
          <p:cNvGrpSpPr/>
          <p:nvPr/>
        </p:nvGrpSpPr>
        <p:grpSpPr>
          <a:xfrm>
            <a:off x="1153785" y="1988535"/>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701BE764-4314-A83C-FA9F-D4FC2B5ECBB2}"/>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A81A83B3-CD2E-1007-2941-AFCBCC098911}"/>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10" name="TextBox 9">
            <a:extLst>
              <a:ext uri="{FF2B5EF4-FFF2-40B4-BE49-F238E27FC236}">
                <a16:creationId xmlns:a16="http://schemas.microsoft.com/office/drawing/2014/main" id="{D2EA602E-E73A-F6C1-E978-700704750E36}"/>
              </a:ext>
            </a:extLst>
          </p:cNvPr>
          <p:cNvSpPr txBox="1"/>
          <p:nvPr/>
        </p:nvSpPr>
        <p:spPr>
          <a:xfrm>
            <a:off x="982985" y="2600133"/>
            <a:ext cx="4325427" cy="276999"/>
          </a:xfrm>
          <a:prstGeom prst="rect">
            <a:avLst/>
          </a:prstGeom>
          <a:noFill/>
        </p:spPr>
        <p:txBody>
          <a:bodyPr wrap="square" rtlCol="0">
            <a:spAutoFit/>
          </a:bodyPr>
          <a:lstStyle/>
          <a:p>
            <a:r>
              <a:rPr lang="en-CA" sz="1200" b="1" spc="300" dirty="0">
                <a:solidFill>
                  <a:schemeClr val="tx1"/>
                </a:solidFill>
              </a:rPr>
              <a:t>PRINCIPAUX POINTS D'APPRENTISSAGE</a:t>
            </a:r>
          </a:p>
        </p:txBody>
      </p:sp>
      <p:sp>
        <p:nvSpPr>
          <p:cNvPr id="11" name="Google Shape;256;p19">
            <a:extLst>
              <a:ext uri="{FF2B5EF4-FFF2-40B4-BE49-F238E27FC236}">
                <a16:creationId xmlns:a16="http://schemas.microsoft.com/office/drawing/2014/main" id="{BC89D6ED-E06C-EC98-DB66-BDA9A765A746}"/>
              </a:ext>
            </a:extLst>
          </p:cNvPr>
          <p:cNvSpPr/>
          <p:nvPr/>
        </p:nvSpPr>
        <p:spPr>
          <a:xfrm>
            <a:off x="1072579" y="3113317"/>
            <a:ext cx="343714" cy="343714"/>
          </a:xfrm>
          <a:prstGeom prst="star5">
            <a:avLst>
              <a:gd name="adj" fmla="val 28143"/>
              <a:gd name="hf" fmla="val 105146"/>
              <a:gd name="vf" fmla="val 110557"/>
            </a:avLst>
          </a:prstGeom>
          <a:solidFill>
            <a:schemeClr val="accent2">
              <a:lumMod val="7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dirty="0">
              <a:solidFill>
                <a:srgbClr val="FFFFFF"/>
              </a:solidFill>
              <a:latin typeface="Calibri"/>
              <a:ea typeface="Calibri"/>
              <a:cs typeface="Calibri"/>
              <a:sym typeface="Calibri"/>
            </a:endParaRPr>
          </a:p>
        </p:txBody>
      </p:sp>
      <p:sp>
        <p:nvSpPr>
          <p:cNvPr id="12" name="Google Shape;258;p19">
            <a:extLst>
              <a:ext uri="{FF2B5EF4-FFF2-40B4-BE49-F238E27FC236}">
                <a16:creationId xmlns:a16="http://schemas.microsoft.com/office/drawing/2014/main" id="{7B83E686-0C02-41C0-6CEE-2E6E331E323A}"/>
              </a:ext>
            </a:extLst>
          </p:cNvPr>
          <p:cNvSpPr txBox="1"/>
          <p:nvPr/>
        </p:nvSpPr>
        <p:spPr>
          <a:xfrm>
            <a:off x="1599723" y="3096114"/>
            <a:ext cx="4637303" cy="635711"/>
          </a:xfrm>
          <a:prstGeom prst="rect">
            <a:avLst/>
          </a:prstGeom>
          <a:noFill/>
          <a:ln>
            <a:noFill/>
          </a:ln>
        </p:spPr>
        <p:txBody>
          <a:bodyPr spcFirstLastPara="1" wrap="square" lIns="91425" tIns="45700" rIns="91425" bIns="45700" anchor="t" anchorCtr="0">
            <a:spAutoFit/>
          </a:bodyPr>
          <a:lstStyle/>
          <a:p>
            <a:pPr marL="0" marR="0" lvl="0" indent="0" rtl="0">
              <a:lnSpc>
                <a:spcPct val="107000"/>
              </a:lnSpc>
              <a:spcBef>
                <a:spcPts val="0"/>
              </a:spcBef>
              <a:spcAft>
                <a:spcPts val="0"/>
              </a:spcAft>
              <a:buClr>
                <a:srgbClr val="000000"/>
              </a:buClr>
              <a:buSzPts val="2400"/>
              <a:buFont typeface="Arial"/>
              <a:buNone/>
            </a:pPr>
            <a:r>
              <a:rPr lang="en-US" sz="1100" b="0" i="0" u="none" strike="noStrike" cap="none" dirty="0">
                <a:solidFill>
                  <a:srgbClr val="000000"/>
                </a:solidFill>
                <a:latin typeface="+mn-lt"/>
                <a:ea typeface="Arial"/>
                <a:cs typeface="Arial"/>
                <a:sym typeface="Arial"/>
              </a:rPr>
              <a:t>Le soutien à la réintégration est une partie essentielle de la gestion des cas et implique généralement le contrôle et le suivi et (l'orientation vers) le PSS, la formation aux compétences de vie et/ou la AEB au cas par cas.</a:t>
            </a:r>
          </a:p>
        </p:txBody>
      </p:sp>
      <p:sp>
        <p:nvSpPr>
          <p:cNvPr id="13" name="Google Shape;275;p12">
            <a:extLst>
              <a:ext uri="{FF2B5EF4-FFF2-40B4-BE49-F238E27FC236}">
                <a16:creationId xmlns:a16="http://schemas.microsoft.com/office/drawing/2014/main" id="{C069939E-821F-1AED-1E1C-210275700096}"/>
              </a:ext>
            </a:extLst>
          </p:cNvPr>
          <p:cNvSpPr/>
          <p:nvPr/>
        </p:nvSpPr>
        <p:spPr>
          <a:xfrm>
            <a:off x="982985" y="4571306"/>
            <a:ext cx="5254042" cy="4296923"/>
          </a:xfrm>
          <a:prstGeom prst="rect">
            <a:avLst/>
          </a:prstGeom>
          <a:noFill/>
          <a:ln w="12700" cap="flat" cmpd="sng">
            <a:solidFill>
              <a:schemeClr val="accent2">
                <a:lumMod val="75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4" name="TextBox 13">
            <a:extLst>
              <a:ext uri="{FF2B5EF4-FFF2-40B4-BE49-F238E27FC236}">
                <a16:creationId xmlns:a16="http://schemas.microsoft.com/office/drawing/2014/main" id="{10004F62-CC21-051A-39E3-B8D9AC5B5DC7}"/>
              </a:ext>
            </a:extLst>
          </p:cNvPr>
          <p:cNvSpPr txBox="1"/>
          <p:nvPr/>
        </p:nvSpPr>
        <p:spPr>
          <a:xfrm>
            <a:off x="982985" y="4048039"/>
            <a:ext cx="4637302" cy="276999"/>
          </a:xfrm>
          <a:prstGeom prst="rect">
            <a:avLst/>
          </a:prstGeom>
          <a:noFill/>
        </p:spPr>
        <p:txBody>
          <a:bodyPr wrap="square" rtlCol="0">
            <a:spAutoFit/>
          </a:bodyPr>
          <a:lstStyle/>
          <a:p>
            <a:r>
              <a:rPr lang="en-CA" sz="1200" b="1" spc="300" dirty="0">
                <a:solidFill>
                  <a:schemeClr val="tx1"/>
                </a:solidFill>
              </a:rPr>
              <a:t>NOTES DE SESSION</a:t>
            </a:r>
          </a:p>
        </p:txBody>
      </p:sp>
      <p:sp>
        <p:nvSpPr>
          <p:cNvPr id="15" name="Hexagon 14">
            <a:extLst>
              <a:ext uri="{FF2B5EF4-FFF2-40B4-BE49-F238E27FC236}">
                <a16:creationId xmlns:a16="http://schemas.microsoft.com/office/drawing/2014/main" id="{522A1058-57F0-FFD4-46C9-031D589C758F}"/>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B51FEFA6-66D1-28C6-0841-91BD0743A05B}"/>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B2BAAAE6-DCC8-96AC-C9C9-F4B95830096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93C56397-D06D-0345-F291-40AF8E727CBB}"/>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8B567460-A137-914A-428C-3E27E33DCC3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86820864-CE5C-E65A-5D71-EE36972DC666}"/>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5040C71B-B916-9CAE-C735-16AC7796462C}"/>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2347E5E1-E4FF-D6A6-B96A-90FCCD677C1B}"/>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BFF7561B-BA17-E2A0-37A2-78B8D77C4286}"/>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F1B4FEAB-7EF2-05F2-222C-13A3767FBF0F}"/>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F03D1A0A-F223-A1C7-F9A9-E47EE81F767E}"/>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6F8CB170-A838-98D4-840D-E3D04FE432D5}"/>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1988275C-367A-3839-0C0F-8838206C3155}"/>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69EB9F21-478F-E8C9-3D60-E861CDFC2522}"/>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5CB41515-1815-BA19-9CE7-184B10B02360}"/>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0D98389C-8374-7257-641A-5D533DD3C9D0}"/>
              </a:ext>
            </a:extLst>
          </p:cNvPr>
          <p:cNvSpPr/>
          <p:nvPr/>
        </p:nvSpPr>
        <p:spPr>
          <a:xfrm rot="1782986">
            <a:off x="286725" y="7243772"/>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699D4C0C-621F-ADD4-E460-90B7D9AE50FD}"/>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B794E76D-19A4-A726-E863-CD061F7ED9E1}"/>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226117596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B592193B-59FD-99DD-6B7C-4926672E43D5}"/>
              </a:ext>
            </a:extLst>
          </p:cNvPr>
          <p:cNvSpPr txBox="1"/>
          <p:nvPr/>
        </p:nvSpPr>
        <p:spPr>
          <a:xfrm>
            <a:off x="996287" y="713169"/>
            <a:ext cx="5254041" cy="307777"/>
          </a:xfrm>
          <a:prstGeom prst="rect">
            <a:avLst/>
          </a:prstGeom>
          <a:noFill/>
        </p:spPr>
        <p:txBody>
          <a:bodyPr wrap="square">
            <a:spAutoFit/>
          </a:bodyPr>
          <a:lstStyle/>
          <a:p>
            <a:pPr marL="0" marR="0" lvl="0" indent="0" algn="l" rtl="0">
              <a:spcBef>
                <a:spcPts val="0"/>
              </a:spcBef>
              <a:spcAft>
                <a:spcPts val="1800"/>
              </a:spcAft>
              <a:buNone/>
            </a:pPr>
            <a:r>
              <a:rPr lang="en-US" sz="1400" b="1" spc="300" dirty="0">
                <a:solidFill>
                  <a:schemeClr val="bg1"/>
                </a:solidFill>
                <a:highlight>
                  <a:srgbClr val="8D607A"/>
                </a:highlight>
                <a:latin typeface="Calibri"/>
                <a:ea typeface="Calibri"/>
                <a:cs typeface="Calibri"/>
                <a:sym typeface="Calibri"/>
              </a:rPr>
              <a:t>SESSION 6 : SUIVI ET RÉVISION</a:t>
            </a:r>
          </a:p>
        </p:txBody>
      </p:sp>
      <p:sp>
        <p:nvSpPr>
          <p:cNvPr id="19" name="TextBox 18">
            <a:extLst>
              <a:ext uri="{FF2B5EF4-FFF2-40B4-BE49-F238E27FC236}">
                <a16:creationId xmlns:a16="http://schemas.microsoft.com/office/drawing/2014/main" id="{3803F443-FE0E-9E53-E320-1BB04742B19F}"/>
              </a:ext>
            </a:extLst>
          </p:cNvPr>
          <p:cNvSpPr txBox="1"/>
          <p:nvPr/>
        </p:nvSpPr>
        <p:spPr>
          <a:xfrm>
            <a:off x="996287" y="1410498"/>
            <a:ext cx="5254042" cy="276999"/>
          </a:xfrm>
          <a:prstGeom prst="rect">
            <a:avLst/>
          </a:prstGeom>
          <a:noFill/>
        </p:spPr>
        <p:txBody>
          <a:bodyPr wrap="square" rtlCol="0">
            <a:spAutoFit/>
          </a:bodyPr>
          <a:lstStyle/>
          <a:p>
            <a:r>
              <a:rPr lang="en-CA" sz="1200" b="1" spc="300" dirty="0">
                <a:solidFill>
                  <a:schemeClr val="tx1"/>
                </a:solidFill>
              </a:rPr>
              <a:t>OBJECTIFS D'APPRENTISSAGE </a:t>
            </a:r>
          </a:p>
        </p:txBody>
      </p:sp>
      <p:sp>
        <p:nvSpPr>
          <p:cNvPr id="2" name="TextBox 1">
            <a:extLst>
              <a:ext uri="{FF2B5EF4-FFF2-40B4-BE49-F238E27FC236}">
                <a16:creationId xmlns:a16="http://schemas.microsoft.com/office/drawing/2014/main" id="{9C123385-9A1D-F5A2-D61C-512B690D32B5}"/>
              </a:ext>
            </a:extLst>
          </p:cNvPr>
          <p:cNvSpPr txBox="1"/>
          <p:nvPr/>
        </p:nvSpPr>
        <p:spPr>
          <a:xfrm>
            <a:off x="1720761" y="1941637"/>
            <a:ext cx="4529568" cy="1200329"/>
          </a:xfrm>
          <a:prstGeom prst="rect">
            <a:avLst/>
          </a:prstGeom>
          <a:noFill/>
        </p:spPr>
        <p:txBody>
          <a:bodyPr wrap="square" rtlCol="0">
            <a:spAutoFit/>
          </a:bodyPr>
          <a:lstStyle/>
          <a:p>
            <a:pPr marL="0" marR="0" lvl="0" indent="0" algn="l" rtl="0">
              <a:spcBef>
                <a:spcPts val="0"/>
              </a:spcBef>
              <a:spcAft>
                <a:spcPts val="0"/>
              </a:spcAft>
              <a:buNone/>
            </a:pPr>
            <a:r>
              <a:rPr lang="en-US" sz="1200" dirty="0">
                <a:solidFill>
                  <a:schemeClr val="tx1"/>
                </a:solidFill>
                <a:latin typeface="+mn-lt"/>
                <a:ea typeface="Arial"/>
                <a:cs typeface="Arial"/>
                <a:sym typeface="Arial"/>
              </a:rPr>
              <a:t>Énumérer les considérations spécifiques pour les ENAS concernant le suivi et la révision des cas. </a:t>
            </a:r>
          </a:p>
          <a:p>
            <a:pPr marL="0" marR="0" lvl="0" indent="0" algn="l" rtl="0">
              <a:spcBef>
                <a:spcPts val="0"/>
              </a:spcBef>
              <a:spcAft>
                <a:spcPts val="0"/>
              </a:spcAft>
              <a:buNone/>
            </a:pPr>
            <a:endParaRPr lang="en-US" sz="1200" dirty="0">
              <a:solidFill>
                <a:schemeClr val="tx1"/>
              </a:solidFill>
              <a:latin typeface="+mn-lt"/>
              <a:ea typeface="Arial"/>
              <a:cs typeface="Arial"/>
              <a:sym typeface="Arial"/>
            </a:endParaRPr>
          </a:p>
          <a:p>
            <a:pPr marL="0" marR="0" lvl="0" indent="0" algn="l" rtl="0">
              <a:spcBef>
                <a:spcPts val="0"/>
              </a:spcBef>
              <a:spcAft>
                <a:spcPts val="0"/>
              </a:spcAft>
              <a:buNone/>
            </a:pPr>
            <a:r>
              <a:rPr lang="en-US" sz="1200" dirty="0">
                <a:solidFill>
                  <a:schemeClr val="tx1"/>
                </a:solidFill>
                <a:latin typeface="+mn-lt"/>
                <a:ea typeface="Arial"/>
                <a:cs typeface="Arial"/>
                <a:sym typeface="Arial"/>
              </a:rPr>
              <a:t>Rappelez les exigences recommandées pour le suivi des enfants placés dans des structures d'accueil alternatives et comment répondre aux préoccupations urgentes. </a:t>
            </a:r>
          </a:p>
        </p:txBody>
      </p:sp>
      <p:grpSp>
        <p:nvGrpSpPr>
          <p:cNvPr id="7" name="Google Shape;194;p14">
            <a:extLst>
              <a:ext uri="{FF2B5EF4-FFF2-40B4-BE49-F238E27FC236}">
                <a16:creationId xmlns:a16="http://schemas.microsoft.com/office/drawing/2014/main" id="{99403C38-15BA-13EE-B05A-B58A3DA5B574}"/>
              </a:ext>
            </a:extLst>
          </p:cNvPr>
          <p:cNvGrpSpPr/>
          <p:nvPr/>
        </p:nvGrpSpPr>
        <p:grpSpPr>
          <a:xfrm>
            <a:off x="1153785" y="1988535"/>
            <a:ext cx="332115" cy="351369"/>
            <a:chOff x="243840" y="1676400"/>
            <a:chExt cx="701040" cy="741680"/>
          </a:xfrm>
          <a:solidFill>
            <a:schemeClr val="accent2">
              <a:lumMod val="75000"/>
            </a:schemeClr>
          </a:solidFill>
        </p:grpSpPr>
        <p:sp>
          <p:nvSpPr>
            <p:cNvPr id="8" name="Google Shape;195;p14">
              <a:extLst>
                <a:ext uri="{FF2B5EF4-FFF2-40B4-BE49-F238E27FC236}">
                  <a16:creationId xmlns:a16="http://schemas.microsoft.com/office/drawing/2014/main" id="{AD062A8B-7E42-452A-CADA-69C6AF508033}"/>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9" name="Google Shape;196;p14">
              <a:extLst>
                <a:ext uri="{FF2B5EF4-FFF2-40B4-BE49-F238E27FC236}">
                  <a16:creationId xmlns:a16="http://schemas.microsoft.com/office/drawing/2014/main" id="{43BFCC48-000B-1D5A-9811-1BA93283401F}"/>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grpSp>
        <p:nvGrpSpPr>
          <p:cNvPr id="10" name="Google Shape;194;p14">
            <a:extLst>
              <a:ext uri="{FF2B5EF4-FFF2-40B4-BE49-F238E27FC236}">
                <a16:creationId xmlns:a16="http://schemas.microsoft.com/office/drawing/2014/main" id="{926CF454-D548-DAE3-2427-85177A2A69DB}"/>
              </a:ext>
            </a:extLst>
          </p:cNvPr>
          <p:cNvGrpSpPr/>
          <p:nvPr/>
        </p:nvGrpSpPr>
        <p:grpSpPr>
          <a:xfrm>
            <a:off x="1153785" y="2546725"/>
            <a:ext cx="332115" cy="351369"/>
            <a:chOff x="243840" y="1676400"/>
            <a:chExt cx="701040" cy="741680"/>
          </a:xfrm>
          <a:solidFill>
            <a:schemeClr val="accent2">
              <a:lumMod val="75000"/>
            </a:schemeClr>
          </a:solidFill>
        </p:grpSpPr>
        <p:sp>
          <p:nvSpPr>
            <p:cNvPr id="11" name="Google Shape;195;p14">
              <a:extLst>
                <a:ext uri="{FF2B5EF4-FFF2-40B4-BE49-F238E27FC236}">
                  <a16:creationId xmlns:a16="http://schemas.microsoft.com/office/drawing/2014/main" id="{0479FED3-8E9A-CD58-C7AB-FD4E63A2CA24}"/>
                </a:ext>
              </a:extLst>
            </p:cNvPr>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12" name="Google Shape;196;p14">
              <a:extLst>
                <a:ext uri="{FF2B5EF4-FFF2-40B4-BE49-F238E27FC236}">
                  <a16:creationId xmlns:a16="http://schemas.microsoft.com/office/drawing/2014/main" id="{BBB295C3-BCAF-567B-4146-D1DF4CACE22B}"/>
                </a:ext>
              </a:extLst>
            </p:cNvPr>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grpSp>
      <p:sp>
        <p:nvSpPr>
          <p:cNvPr id="15" name="Hexagon 14">
            <a:extLst>
              <a:ext uri="{FF2B5EF4-FFF2-40B4-BE49-F238E27FC236}">
                <a16:creationId xmlns:a16="http://schemas.microsoft.com/office/drawing/2014/main" id="{CACAA45E-5F1B-8259-54B6-4343362D9BEB}"/>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6" name="Hexagon 15">
            <a:extLst>
              <a:ext uri="{FF2B5EF4-FFF2-40B4-BE49-F238E27FC236}">
                <a16:creationId xmlns:a16="http://schemas.microsoft.com/office/drawing/2014/main" id="{3AF4EC26-AD65-69CB-D358-D6E5AB186EC6}"/>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519E67B9-B199-A29D-04D1-DF3C7ECF6C49}"/>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6679E082-42FA-E70B-59AC-4CBE017E4C1A}"/>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B3943D4E-CC9B-E9D5-7978-AA6CE42D7149}"/>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ADDD5655-705A-F154-F6A0-B10539E0BCD4}"/>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33960BF4-2E26-F8B2-F562-DD2CEF830CF5}"/>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B346648E-6592-369B-DB83-32D3DB7B2B02}"/>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B58560F8-8653-BF92-2872-7867BD56BF78}"/>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Hexagon 25">
            <a:extLst>
              <a:ext uri="{FF2B5EF4-FFF2-40B4-BE49-F238E27FC236}">
                <a16:creationId xmlns:a16="http://schemas.microsoft.com/office/drawing/2014/main" id="{AC32E836-AD0A-E9D3-F2EB-AEAE3B0E80C4}"/>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Hexagon 26">
            <a:extLst>
              <a:ext uri="{FF2B5EF4-FFF2-40B4-BE49-F238E27FC236}">
                <a16:creationId xmlns:a16="http://schemas.microsoft.com/office/drawing/2014/main" id="{6AE39297-D5A0-6BFC-8A7B-FA9682A52CF3}"/>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Hexagon 27">
            <a:extLst>
              <a:ext uri="{FF2B5EF4-FFF2-40B4-BE49-F238E27FC236}">
                <a16:creationId xmlns:a16="http://schemas.microsoft.com/office/drawing/2014/main" id="{1443F531-7706-B076-4BD9-FC44CEC7172C}"/>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Hexagon 28">
            <a:extLst>
              <a:ext uri="{FF2B5EF4-FFF2-40B4-BE49-F238E27FC236}">
                <a16:creationId xmlns:a16="http://schemas.microsoft.com/office/drawing/2014/main" id="{CD53918D-2261-C0ED-3376-158A1496E6B0}"/>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Hexagon 29">
            <a:extLst>
              <a:ext uri="{FF2B5EF4-FFF2-40B4-BE49-F238E27FC236}">
                <a16:creationId xmlns:a16="http://schemas.microsoft.com/office/drawing/2014/main" id="{2E5F47E3-D2F8-3289-90CD-3E85CC20C6A9}"/>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1" name="Hexagon 30">
            <a:extLst>
              <a:ext uri="{FF2B5EF4-FFF2-40B4-BE49-F238E27FC236}">
                <a16:creationId xmlns:a16="http://schemas.microsoft.com/office/drawing/2014/main" id="{4294E6E3-A6DA-E92E-3947-6515C0B3E35C}"/>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2" name="Hexagon 31">
            <a:extLst>
              <a:ext uri="{FF2B5EF4-FFF2-40B4-BE49-F238E27FC236}">
                <a16:creationId xmlns:a16="http://schemas.microsoft.com/office/drawing/2014/main" id="{87D57D33-13B0-6447-DB16-F97CA1752068}"/>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1" name="Hexagon 40">
            <a:extLst>
              <a:ext uri="{FF2B5EF4-FFF2-40B4-BE49-F238E27FC236}">
                <a16:creationId xmlns:a16="http://schemas.microsoft.com/office/drawing/2014/main" id="{F7DD2A5A-6B5E-BBA0-628F-3343C7D6F388}"/>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2" name="Hexagon 41">
            <a:extLst>
              <a:ext uri="{FF2B5EF4-FFF2-40B4-BE49-F238E27FC236}">
                <a16:creationId xmlns:a16="http://schemas.microsoft.com/office/drawing/2014/main" id="{51F798DE-56E6-0F8C-0B4A-5DDEC2639CBA}"/>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59" name="Group 58">
            <a:extLst>
              <a:ext uri="{FF2B5EF4-FFF2-40B4-BE49-F238E27FC236}">
                <a16:creationId xmlns:a16="http://schemas.microsoft.com/office/drawing/2014/main" id="{EEEE0683-D3F6-7778-4102-E125B27E3B68}"/>
              </a:ext>
            </a:extLst>
          </p:cNvPr>
          <p:cNvGrpSpPr/>
          <p:nvPr/>
        </p:nvGrpSpPr>
        <p:grpSpPr>
          <a:xfrm>
            <a:off x="3657600" y="5846026"/>
            <a:ext cx="2592728" cy="2927238"/>
            <a:chOff x="2866625" y="4953000"/>
            <a:chExt cx="3383703" cy="3820264"/>
          </a:xfrm>
        </p:grpSpPr>
        <p:grpSp>
          <p:nvGrpSpPr>
            <p:cNvPr id="45" name="Group 44">
              <a:extLst>
                <a:ext uri="{FF2B5EF4-FFF2-40B4-BE49-F238E27FC236}">
                  <a16:creationId xmlns:a16="http://schemas.microsoft.com/office/drawing/2014/main" id="{21CD3102-9080-6E35-1FB6-D148FD62BB82}"/>
                </a:ext>
              </a:extLst>
            </p:cNvPr>
            <p:cNvGrpSpPr/>
            <p:nvPr/>
          </p:nvGrpSpPr>
          <p:grpSpPr>
            <a:xfrm>
              <a:off x="2866625" y="4953000"/>
              <a:ext cx="3383703" cy="3105774"/>
              <a:chOff x="6955476" y="4970817"/>
              <a:chExt cx="500332" cy="459236"/>
            </a:xfrm>
            <a:solidFill>
              <a:schemeClr val="accent2">
                <a:lumMod val="20000"/>
                <a:lumOff val="80000"/>
              </a:schemeClr>
            </a:solidFill>
          </p:grpSpPr>
          <p:sp>
            <p:nvSpPr>
              <p:cNvPr id="46" name="Trapezoid 45">
                <a:extLst>
                  <a:ext uri="{FF2B5EF4-FFF2-40B4-BE49-F238E27FC236}">
                    <a16:creationId xmlns:a16="http://schemas.microsoft.com/office/drawing/2014/main" id="{53F4C180-76C4-389B-E109-E38A586178D2}"/>
                  </a:ext>
                </a:extLst>
              </p:cNvPr>
              <p:cNvSpPr/>
              <p:nvPr/>
            </p:nvSpPr>
            <p:spPr>
              <a:xfrm>
                <a:off x="6955476" y="4970817"/>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Rectangle 46">
                <a:extLst>
                  <a:ext uri="{FF2B5EF4-FFF2-40B4-BE49-F238E27FC236}">
                    <a16:creationId xmlns:a16="http://schemas.microsoft.com/office/drawing/2014/main" id="{B8D7B572-27D9-D87B-D92C-A1D9F8159166}"/>
                  </a:ext>
                </a:extLst>
              </p:cNvPr>
              <p:cNvSpPr/>
              <p:nvPr/>
            </p:nvSpPr>
            <p:spPr>
              <a:xfrm>
                <a:off x="6998813" y="5171798"/>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8" name="Group 47">
              <a:extLst>
                <a:ext uri="{FF2B5EF4-FFF2-40B4-BE49-F238E27FC236}">
                  <a16:creationId xmlns:a16="http://schemas.microsoft.com/office/drawing/2014/main" id="{BBDB31F6-EC82-5632-317F-F1E1532E7BE2}"/>
                </a:ext>
              </a:extLst>
            </p:cNvPr>
            <p:cNvGrpSpPr/>
            <p:nvPr/>
          </p:nvGrpSpPr>
          <p:grpSpPr>
            <a:xfrm>
              <a:off x="4078014" y="5727063"/>
              <a:ext cx="1707617" cy="3046201"/>
              <a:chOff x="5102983" y="1330093"/>
              <a:chExt cx="611190" cy="1090296"/>
            </a:xfrm>
            <a:solidFill>
              <a:schemeClr val="accent2">
                <a:lumMod val="75000"/>
              </a:schemeClr>
            </a:solidFill>
          </p:grpSpPr>
          <p:grpSp>
            <p:nvGrpSpPr>
              <p:cNvPr id="49" name="Group 48">
                <a:extLst>
                  <a:ext uri="{FF2B5EF4-FFF2-40B4-BE49-F238E27FC236}">
                    <a16:creationId xmlns:a16="http://schemas.microsoft.com/office/drawing/2014/main" id="{F86CA043-B9E0-0987-D013-6685346F3402}"/>
                  </a:ext>
                </a:extLst>
              </p:cNvPr>
              <p:cNvGrpSpPr/>
              <p:nvPr/>
            </p:nvGrpSpPr>
            <p:grpSpPr>
              <a:xfrm>
                <a:off x="5157952" y="1808115"/>
                <a:ext cx="241654" cy="277569"/>
                <a:chOff x="2968390" y="1782471"/>
                <a:chExt cx="241654" cy="277569"/>
              </a:xfrm>
              <a:grpFill/>
            </p:grpSpPr>
            <p:sp>
              <p:nvSpPr>
                <p:cNvPr id="57" name="Round Same Side Corner Rectangle 25">
                  <a:extLst>
                    <a:ext uri="{FF2B5EF4-FFF2-40B4-BE49-F238E27FC236}">
                      <a16:creationId xmlns:a16="http://schemas.microsoft.com/office/drawing/2014/main" id="{5EDA6889-9AAE-293C-7191-7B8C8E47FC82}"/>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8" name="Round Same Side Corner Rectangle 26">
                  <a:extLst>
                    <a:ext uri="{FF2B5EF4-FFF2-40B4-BE49-F238E27FC236}">
                      <a16:creationId xmlns:a16="http://schemas.microsoft.com/office/drawing/2014/main" id="{50F017B1-D7C2-E380-B4BF-076E15435733}"/>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50" name="Rectangle 49">
                <a:extLst>
                  <a:ext uri="{FF2B5EF4-FFF2-40B4-BE49-F238E27FC236}">
                    <a16:creationId xmlns:a16="http://schemas.microsoft.com/office/drawing/2014/main" id="{B2AC000C-F3EA-5920-CD81-A823EFD44A7E}"/>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1" name="Round Same Side Corner Rectangle 26">
                <a:extLst>
                  <a:ext uri="{FF2B5EF4-FFF2-40B4-BE49-F238E27FC236}">
                    <a16:creationId xmlns:a16="http://schemas.microsoft.com/office/drawing/2014/main" id="{6AB575A2-B40E-4B1C-64D6-AB53BCCE9F49}"/>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52" name="Straight Arrow Connector 51">
                <a:extLst>
                  <a:ext uri="{FF2B5EF4-FFF2-40B4-BE49-F238E27FC236}">
                    <a16:creationId xmlns:a16="http://schemas.microsoft.com/office/drawing/2014/main" id="{2343FC86-4617-998A-FD3D-9A38354A053B}"/>
                  </a:ext>
                </a:extLst>
              </p:cNvPr>
              <p:cNvCxnSpPr>
                <a:cxnSpLocks/>
              </p:cNvCxnSpPr>
              <p:nvPr/>
            </p:nvCxnSpPr>
            <p:spPr>
              <a:xfrm flipH="1">
                <a:off x="5175388" y="1694718"/>
                <a:ext cx="74812" cy="109302"/>
              </a:xfrm>
              <a:prstGeom prst="straightConnector1">
                <a:avLst/>
              </a:prstGeom>
              <a:grpFill/>
              <a:ln w="28575">
                <a:solidFill>
                  <a:schemeClr val="accent2">
                    <a:lumMod val="75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3" name="Group 52">
                <a:extLst>
                  <a:ext uri="{FF2B5EF4-FFF2-40B4-BE49-F238E27FC236}">
                    <a16:creationId xmlns:a16="http://schemas.microsoft.com/office/drawing/2014/main" id="{5A52A274-20A4-7801-8B22-1C75B0E767CD}"/>
                  </a:ext>
                </a:extLst>
              </p:cNvPr>
              <p:cNvGrpSpPr/>
              <p:nvPr/>
            </p:nvGrpSpPr>
            <p:grpSpPr>
              <a:xfrm>
                <a:off x="5274909" y="1330093"/>
                <a:ext cx="439264" cy="1090296"/>
                <a:chOff x="4152776" y="1302447"/>
                <a:chExt cx="365595" cy="907443"/>
              </a:xfrm>
              <a:grpFill/>
            </p:grpSpPr>
            <p:sp>
              <p:nvSpPr>
                <p:cNvPr id="54" name="Flowchart: Manual Operation 53">
                  <a:extLst>
                    <a:ext uri="{FF2B5EF4-FFF2-40B4-BE49-F238E27FC236}">
                      <a16:creationId xmlns:a16="http://schemas.microsoft.com/office/drawing/2014/main" id="{255A9164-56E4-7F67-B09E-198E3C294774}"/>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5" name="Round Same Side Corner Rectangle 23">
                  <a:extLst>
                    <a:ext uri="{FF2B5EF4-FFF2-40B4-BE49-F238E27FC236}">
                      <a16:creationId xmlns:a16="http://schemas.microsoft.com/office/drawing/2014/main" id="{A1D7247B-8601-19AF-4329-569BD69221A4}"/>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Oval 55">
                  <a:extLst>
                    <a:ext uri="{FF2B5EF4-FFF2-40B4-BE49-F238E27FC236}">
                      <a16:creationId xmlns:a16="http://schemas.microsoft.com/office/drawing/2014/main" id="{B4800D71-5212-FACB-FAC7-D76705EE8938}"/>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spTree>
    <p:extLst>
      <p:ext uri="{BB962C8B-B14F-4D97-AF65-F5344CB8AC3E}">
        <p14:creationId xmlns:p14="http://schemas.microsoft.com/office/powerpoint/2010/main" val="324946725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1BB14951-BFE6-1D19-B9CF-4E7B20A39314}"/>
              </a:ext>
            </a:extLst>
          </p:cNvPr>
          <p:cNvGrpSpPr/>
          <p:nvPr/>
        </p:nvGrpSpPr>
        <p:grpSpPr>
          <a:xfrm>
            <a:off x="3588327" y="6820120"/>
            <a:ext cx="2648700" cy="2189111"/>
            <a:chOff x="7499908" y="4900577"/>
            <a:chExt cx="997752" cy="824627"/>
          </a:xfrm>
        </p:grpSpPr>
        <p:grpSp>
          <p:nvGrpSpPr>
            <p:cNvPr id="27" name="Group 26">
              <a:extLst>
                <a:ext uri="{FF2B5EF4-FFF2-40B4-BE49-F238E27FC236}">
                  <a16:creationId xmlns:a16="http://schemas.microsoft.com/office/drawing/2014/main" id="{0BB7AEDD-4FC2-A083-F696-4D50B8C513C3}"/>
                </a:ext>
              </a:extLst>
            </p:cNvPr>
            <p:cNvGrpSpPr/>
            <p:nvPr/>
          </p:nvGrpSpPr>
          <p:grpSpPr>
            <a:xfrm>
              <a:off x="7499908" y="4900577"/>
              <a:ext cx="997752" cy="824627"/>
              <a:chOff x="5957706" y="3325646"/>
              <a:chExt cx="2611796" cy="1892062"/>
            </a:xfrm>
            <a:solidFill>
              <a:schemeClr val="accent4"/>
            </a:solidFill>
          </p:grpSpPr>
          <p:sp>
            <p:nvSpPr>
              <p:cNvPr id="31" name="Rectangle: Rounded Corners 30">
                <a:extLst>
                  <a:ext uri="{FF2B5EF4-FFF2-40B4-BE49-F238E27FC236}">
                    <a16:creationId xmlns:a16="http://schemas.microsoft.com/office/drawing/2014/main" id="{2BDEA589-6E57-7581-2EA6-711EE2FF0301}"/>
                  </a:ext>
                </a:extLst>
              </p:cNvPr>
              <p:cNvSpPr/>
              <p:nvPr/>
            </p:nvSpPr>
            <p:spPr>
              <a:xfrm>
                <a:off x="5957706" y="3547504"/>
                <a:ext cx="2611796" cy="1670204"/>
              </a:xfrm>
              <a:prstGeom prst="round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400" dirty="0">
                  <a:solidFill>
                    <a:schemeClr val="bg1"/>
                  </a:solidFill>
                  <a:latin typeface="Helvetica Neue"/>
                </a:endParaRPr>
              </a:p>
            </p:txBody>
          </p:sp>
          <p:sp>
            <p:nvSpPr>
              <p:cNvPr id="32" name="Rectangle: Top Corners Rounded 31">
                <a:extLst>
                  <a:ext uri="{FF2B5EF4-FFF2-40B4-BE49-F238E27FC236}">
                    <a16:creationId xmlns:a16="http://schemas.microsoft.com/office/drawing/2014/main" id="{E1C98F84-1357-E4F4-2E7D-ECC8A12FBD5C}"/>
                  </a:ext>
                </a:extLst>
              </p:cNvPr>
              <p:cNvSpPr/>
              <p:nvPr/>
            </p:nvSpPr>
            <p:spPr>
              <a:xfrm>
                <a:off x="5957706" y="3325646"/>
                <a:ext cx="538650" cy="515820"/>
              </a:xfrm>
              <a:prstGeom prst="round2SameRect">
                <a:avLst/>
              </a:prstGeom>
              <a:solidFill>
                <a:schemeClr val="accent2">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8" name="Group 27">
              <a:extLst>
                <a:ext uri="{FF2B5EF4-FFF2-40B4-BE49-F238E27FC236}">
                  <a16:creationId xmlns:a16="http://schemas.microsoft.com/office/drawing/2014/main" id="{0151CBFB-4B0B-73AB-E88A-EB104EFC570F}"/>
                </a:ext>
              </a:extLst>
            </p:cNvPr>
            <p:cNvGrpSpPr/>
            <p:nvPr/>
          </p:nvGrpSpPr>
          <p:grpSpPr>
            <a:xfrm>
              <a:off x="7871183" y="5154803"/>
              <a:ext cx="316610" cy="462618"/>
              <a:chOff x="8661923" y="4758813"/>
              <a:chExt cx="825538" cy="1206243"/>
            </a:xfrm>
            <a:solidFill>
              <a:schemeClr val="bg1"/>
            </a:solidFill>
          </p:grpSpPr>
          <p:sp>
            <p:nvSpPr>
              <p:cNvPr id="29" name="Circle: Hollow 28">
                <a:extLst>
                  <a:ext uri="{FF2B5EF4-FFF2-40B4-BE49-F238E27FC236}">
                    <a16:creationId xmlns:a16="http://schemas.microsoft.com/office/drawing/2014/main" id="{251D0DC2-5149-2058-F492-15CB2EA8C8C7}"/>
                  </a:ext>
                </a:extLst>
              </p:cNvPr>
              <p:cNvSpPr/>
              <p:nvPr/>
            </p:nvSpPr>
            <p:spPr>
              <a:xfrm>
                <a:off x="8661923" y="4758813"/>
                <a:ext cx="825538" cy="845574"/>
              </a:xfrm>
              <a:prstGeom prst="donu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30" name="Rectangle: Rounded Corners 29">
                <a:extLst>
                  <a:ext uri="{FF2B5EF4-FFF2-40B4-BE49-F238E27FC236}">
                    <a16:creationId xmlns:a16="http://schemas.microsoft.com/office/drawing/2014/main" id="{22733DD2-A0CE-10F4-CE2E-CE8045127A68}"/>
                  </a:ext>
                </a:extLst>
              </p:cNvPr>
              <p:cNvSpPr/>
              <p:nvPr/>
            </p:nvSpPr>
            <p:spPr>
              <a:xfrm rot="1978244">
                <a:off x="8694854" y="5424756"/>
                <a:ext cx="193867" cy="540300"/>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
        <p:nvSpPr>
          <p:cNvPr id="2" name="TextBox 1">
            <a:extLst>
              <a:ext uri="{FF2B5EF4-FFF2-40B4-BE49-F238E27FC236}">
                <a16:creationId xmlns:a16="http://schemas.microsoft.com/office/drawing/2014/main" id="{92F5C113-8FCE-3DDD-0D92-CE56DC55344B}"/>
              </a:ext>
            </a:extLst>
          </p:cNvPr>
          <p:cNvSpPr txBox="1"/>
          <p:nvPr/>
        </p:nvSpPr>
        <p:spPr>
          <a:xfrm>
            <a:off x="982985" y="713169"/>
            <a:ext cx="4325427" cy="276999"/>
          </a:xfrm>
          <a:prstGeom prst="rect">
            <a:avLst/>
          </a:prstGeom>
          <a:noFill/>
        </p:spPr>
        <p:txBody>
          <a:bodyPr wrap="square" rtlCol="0">
            <a:spAutoFit/>
          </a:bodyPr>
          <a:lstStyle/>
          <a:p>
            <a:r>
              <a:rPr lang="en-US" sz="1200" b="1" spc="300" dirty="0">
                <a:solidFill>
                  <a:schemeClr val="tx1"/>
                </a:solidFill>
              </a:rPr>
              <a:t>SUIVI ET RÉVISION DU SCÉNARIO DU CAS</a:t>
            </a:r>
            <a:endParaRPr lang="en-CA" sz="1200" b="1" spc="300" dirty="0">
              <a:solidFill>
                <a:schemeClr val="tx1"/>
              </a:solidFill>
            </a:endParaRPr>
          </a:p>
        </p:txBody>
      </p:sp>
      <p:sp>
        <p:nvSpPr>
          <p:cNvPr id="3" name="TextBox 2">
            <a:extLst>
              <a:ext uri="{FF2B5EF4-FFF2-40B4-BE49-F238E27FC236}">
                <a16:creationId xmlns:a16="http://schemas.microsoft.com/office/drawing/2014/main" id="{3D7B253A-FB7B-05E3-CCA0-29456C2C2BBF}"/>
              </a:ext>
            </a:extLst>
          </p:cNvPr>
          <p:cNvSpPr txBox="1"/>
          <p:nvPr/>
        </p:nvSpPr>
        <p:spPr>
          <a:xfrm>
            <a:off x="982984" y="1263209"/>
            <a:ext cx="5254041" cy="6524863"/>
          </a:xfrm>
          <a:prstGeom prst="rect">
            <a:avLst/>
          </a:prstGeom>
          <a:noFill/>
        </p:spPr>
        <p:txBody>
          <a:bodyPr wrap="square" rtlCol="0">
            <a:spAutoFit/>
          </a:bodyPr>
          <a:lstStyle/>
          <a:p>
            <a:r>
              <a:rPr lang="en-US" sz="1100" b="1" dirty="0"/>
              <a:t>Cas de figure 1</a:t>
            </a:r>
          </a:p>
          <a:p>
            <a:endParaRPr lang="en-US" sz="1100" dirty="0"/>
          </a:p>
          <a:p>
            <a:r>
              <a:rPr lang="en-US" sz="1100" dirty="0"/>
              <a:t>Hashim est un garçon de 15 ans, qui vivait avec ses parents et ses deux jeunes sœurs avant que la violence n'éclate dans son pays d'origine. Pour des raisons de sécurité, notamment la crainte d'être recruté par des groupes armés, ses parents ont décidé de l'envoyer dans un des pays voisins pour vivre avec son oncle et sa femme et leurs deux enfants. Hashim travaille et doit laver des voitures dans un garage. Il envoie une partie de l'argent qu'il gagne à ses parents dans le pays d'origine. Hashim est parfois en contact avec ses parents par WhatsApp et par téléphone.</a:t>
            </a:r>
          </a:p>
          <a:p>
            <a:endParaRPr lang="en-US" sz="1100" dirty="0"/>
          </a:p>
          <a:p>
            <a:r>
              <a:rPr lang="en-US" sz="1100" dirty="0"/>
              <a:t>Un an après avoir fui vers le pays voisin, Hashim dit que sa mère et ses frères et sœurs lui manquent particulièrement. Il trouve sa vie difficile car il doit travailler beaucoup, ne va pas à l'école et s'inquiète souvent de ne pas gagner assez d'argent pour l'envoyer chez lui. L'oncle d'Hashim a récemment révélé que les parents d'Hashim ont également fui et se sont installés dans le même pays où ils résident. Au cours des deux dernières semaines, Hashim a parlé à ses parents à deux reprises et a confirmé que les personnes auxquelles il a parlé sont ses parents et ses deux sœurs. </a:t>
            </a:r>
          </a:p>
          <a:p>
            <a:endParaRPr lang="en-US" sz="1100" dirty="0"/>
          </a:p>
          <a:p>
            <a:endParaRPr lang="en-US" sz="1100" dirty="0"/>
          </a:p>
          <a:p>
            <a:r>
              <a:rPr lang="en-US" sz="1100" b="1" dirty="0"/>
              <a:t>Mise à jour</a:t>
            </a:r>
          </a:p>
          <a:p>
            <a:endParaRPr lang="en-US" sz="1100" b="1" dirty="0"/>
          </a:p>
          <a:p>
            <a:r>
              <a:rPr lang="en-US" sz="1100" dirty="0"/>
              <a:t>Après la dernière visite, l'assistant social a rendu deux fois visite à Hashim, à ses parents et aux personnes qui s'occupent de lui. Le père de Hashim a dit à l'assistant social que Hashim devait rester avec son oncle car il effectue des travaux agricoles saisonniers dans les champs de tabac situés à proximité de l'endroit où l'oncle de Hashim et sa famille résident. Lorsque le travailleur social a parlé à la mère de Hashim, elle a déclaré qu'elle souhaitait que Hashim rentre à la maison. </a:t>
            </a:r>
          </a:p>
          <a:p>
            <a:endParaRPr lang="en-US" sz="1100" dirty="0"/>
          </a:p>
          <a:p>
            <a:r>
              <a:rPr lang="en-US" sz="1100" dirty="0"/>
              <a:t>Hashim dit qu'il a souvent des douleurs à l'estomac et qu'un de ses yeux est gravement infecté. Il n'a pas encore vu de médecin. Il dit qu'il doit travailler de longues heures dans la chaleur. Après le travail, il reste dans sa chambre la plupart du temps car il se sent fatigué. Il a exprimé son désir de vivre à nouveau avec sa mère et ses frères et sœurs. </a:t>
            </a:r>
          </a:p>
          <a:p>
            <a:endParaRPr lang="en-US" sz="1100" dirty="0"/>
          </a:p>
          <a:p>
            <a:r>
              <a:rPr lang="en-US" sz="1100" dirty="0"/>
              <a:t>Hashim a également révélé qu'avant la séparation avec sa famille et la fuite de son pays d'origine, ses grands-parents vivaient avec eux dans la même enceinte. </a:t>
            </a:r>
          </a:p>
          <a:p>
            <a:endParaRPr lang="en-US" sz="1100" dirty="0"/>
          </a:p>
          <a:p>
            <a:r>
              <a:rPr lang="en-US" sz="1100" dirty="0"/>
              <a:t>En outre, l'oncle de Hashim a déclaré que Hashim, lorsqu'il est entré dans le pays d'asile, ne s'est pas enregistré auprès des autorités et que, récemment, la police a commencé à arrêter les réfugiés de la région qui ne sont pas officiellement enregistrés. </a:t>
            </a:r>
          </a:p>
        </p:txBody>
      </p:sp>
      <p:sp>
        <p:nvSpPr>
          <p:cNvPr id="4" name="Hexagon 3">
            <a:extLst>
              <a:ext uri="{FF2B5EF4-FFF2-40B4-BE49-F238E27FC236}">
                <a16:creationId xmlns:a16="http://schemas.microsoft.com/office/drawing/2014/main" id="{67A212AD-0A3F-267D-B139-671189FA3B42}"/>
              </a:ext>
            </a:extLst>
          </p:cNvPr>
          <p:cNvSpPr/>
          <p:nvPr/>
        </p:nvSpPr>
        <p:spPr>
          <a:xfrm rot="1782986">
            <a:off x="286724" y="30111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Hexagon 4">
            <a:extLst>
              <a:ext uri="{FF2B5EF4-FFF2-40B4-BE49-F238E27FC236}">
                <a16:creationId xmlns:a16="http://schemas.microsoft.com/office/drawing/2014/main" id="{DB2AA39E-03CA-E968-DEF7-999B354BE5BC}"/>
              </a:ext>
            </a:extLst>
          </p:cNvPr>
          <p:cNvSpPr/>
          <p:nvPr/>
        </p:nvSpPr>
        <p:spPr>
          <a:xfrm rot="1782986">
            <a:off x="286724" y="76395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Hexagon 5">
            <a:extLst>
              <a:ext uri="{FF2B5EF4-FFF2-40B4-BE49-F238E27FC236}">
                <a16:creationId xmlns:a16="http://schemas.microsoft.com/office/drawing/2014/main" id="{05AAAB49-0CBA-02B0-0F52-5DBCBC56008E}"/>
              </a:ext>
            </a:extLst>
          </p:cNvPr>
          <p:cNvSpPr/>
          <p:nvPr/>
        </p:nvSpPr>
        <p:spPr>
          <a:xfrm rot="1782986">
            <a:off x="286724" y="122680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Hexagon 6">
            <a:extLst>
              <a:ext uri="{FF2B5EF4-FFF2-40B4-BE49-F238E27FC236}">
                <a16:creationId xmlns:a16="http://schemas.microsoft.com/office/drawing/2014/main" id="{9409E62C-CFB8-99C1-E729-77CDB9866354}"/>
              </a:ext>
            </a:extLst>
          </p:cNvPr>
          <p:cNvSpPr/>
          <p:nvPr/>
        </p:nvSpPr>
        <p:spPr>
          <a:xfrm rot="1782986">
            <a:off x="286724" y="168964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Hexagon 7">
            <a:extLst>
              <a:ext uri="{FF2B5EF4-FFF2-40B4-BE49-F238E27FC236}">
                <a16:creationId xmlns:a16="http://schemas.microsoft.com/office/drawing/2014/main" id="{019F4E9C-AF3B-D2A8-B3A5-E42CC984F95B}"/>
              </a:ext>
            </a:extLst>
          </p:cNvPr>
          <p:cNvSpPr/>
          <p:nvPr/>
        </p:nvSpPr>
        <p:spPr>
          <a:xfrm rot="1782986">
            <a:off x="286724" y="2152490"/>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Hexagon 8">
            <a:extLst>
              <a:ext uri="{FF2B5EF4-FFF2-40B4-BE49-F238E27FC236}">
                <a16:creationId xmlns:a16="http://schemas.microsoft.com/office/drawing/2014/main" id="{D76A29B3-3234-FFB1-6570-B6657ED3B803}"/>
              </a:ext>
            </a:extLst>
          </p:cNvPr>
          <p:cNvSpPr/>
          <p:nvPr/>
        </p:nvSpPr>
        <p:spPr>
          <a:xfrm rot="1782986">
            <a:off x="286724" y="2615335"/>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Hexagon 9">
            <a:extLst>
              <a:ext uri="{FF2B5EF4-FFF2-40B4-BE49-F238E27FC236}">
                <a16:creationId xmlns:a16="http://schemas.microsoft.com/office/drawing/2014/main" id="{1F00EF6A-B3E5-3045-6AD2-71B7A6959E6F}"/>
              </a:ext>
            </a:extLst>
          </p:cNvPr>
          <p:cNvSpPr/>
          <p:nvPr/>
        </p:nvSpPr>
        <p:spPr>
          <a:xfrm rot="1782986">
            <a:off x="286725" y="3078179"/>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Hexagon 11">
            <a:extLst>
              <a:ext uri="{FF2B5EF4-FFF2-40B4-BE49-F238E27FC236}">
                <a16:creationId xmlns:a16="http://schemas.microsoft.com/office/drawing/2014/main" id="{22901471-9D48-363F-DC3D-E533065A3439}"/>
              </a:ext>
            </a:extLst>
          </p:cNvPr>
          <p:cNvSpPr/>
          <p:nvPr/>
        </p:nvSpPr>
        <p:spPr>
          <a:xfrm rot="1782986">
            <a:off x="286726" y="3541021"/>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Hexagon 13">
            <a:extLst>
              <a:ext uri="{FF2B5EF4-FFF2-40B4-BE49-F238E27FC236}">
                <a16:creationId xmlns:a16="http://schemas.microsoft.com/office/drawing/2014/main" id="{8A8A3E36-088F-18E1-5377-70DF619F91FC}"/>
              </a:ext>
            </a:extLst>
          </p:cNvPr>
          <p:cNvSpPr/>
          <p:nvPr/>
        </p:nvSpPr>
        <p:spPr>
          <a:xfrm rot="1782986">
            <a:off x="286726" y="400386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Hexagon 14">
            <a:extLst>
              <a:ext uri="{FF2B5EF4-FFF2-40B4-BE49-F238E27FC236}">
                <a16:creationId xmlns:a16="http://schemas.microsoft.com/office/drawing/2014/main" id="{738C86FE-134D-D0EC-E9D9-8994EC64B06F}"/>
              </a:ext>
            </a:extLst>
          </p:cNvPr>
          <p:cNvSpPr/>
          <p:nvPr/>
        </p:nvSpPr>
        <p:spPr>
          <a:xfrm rot="1782986">
            <a:off x="286724" y="446670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Hexagon 17">
            <a:extLst>
              <a:ext uri="{FF2B5EF4-FFF2-40B4-BE49-F238E27FC236}">
                <a16:creationId xmlns:a16="http://schemas.microsoft.com/office/drawing/2014/main" id="{926A6DE1-B41A-EC11-32DA-E0337BA5F50F}"/>
              </a:ext>
            </a:extLst>
          </p:cNvPr>
          <p:cNvSpPr/>
          <p:nvPr/>
        </p:nvSpPr>
        <p:spPr>
          <a:xfrm rot="1782986">
            <a:off x="286724" y="492954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Hexagon 18">
            <a:extLst>
              <a:ext uri="{FF2B5EF4-FFF2-40B4-BE49-F238E27FC236}">
                <a16:creationId xmlns:a16="http://schemas.microsoft.com/office/drawing/2014/main" id="{59CE21BB-E1A7-A221-DF78-FBC426623BB3}"/>
              </a:ext>
            </a:extLst>
          </p:cNvPr>
          <p:cNvSpPr/>
          <p:nvPr/>
        </p:nvSpPr>
        <p:spPr>
          <a:xfrm rot="1782986">
            <a:off x="286724" y="539239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Hexagon 19">
            <a:extLst>
              <a:ext uri="{FF2B5EF4-FFF2-40B4-BE49-F238E27FC236}">
                <a16:creationId xmlns:a16="http://schemas.microsoft.com/office/drawing/2014/main" id="{4A026F56-E8B2-6260-17E8-F2EB94337838}"/>
              </a:ext>
            </a:extLst>
          </p:cNvPr>
          <p:cNvSpPr/>
          <p:nvPr/>
        </p:nvSpPr>
        <p:spPr>
          <a:xfrm rot="1782986">
            <a:off x="286724" y="585523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Hexagon 20">
            <a:extLst>
              <a:ext uri="{FF2B5EF4-FFF2-40B4-BE49-F238E27FC236}">
                <a16:creationId xmlns:a16="http://schemas.microsoft.com/office/drawing/2014/main" id="{4FD86671-FC55-ADD1-28F6-D06496522BBC}"/>
              </a:ext>
            </a:extLst>
          </p:cNvPr>
          <p:cNvSpPr/>
          <p:nvPr/>
        </p:nvSpPr>
        <p:spPr>
          <a:xfrm rot="1782986">
            <a:off x="286724" y="6318083"/>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Hexagon 21">
            <a:extLst>
              <a:ext uri="{FF2B5EF4-FFF2-40B4-BE49-F238E27FC236}">
                <a16:creationId xmlns:a16="http://schemas.microsoft.com/office/drawing/2014/main" id="{E50053E1-B30C-57D3-B568-462F3B4FCBAF}"/>
              </a:ext>
            </a:extLst>
          </p:cNvPr>
          <p:cNvSpPr/>
          <p:nvPr/>
        </p:nvSpPr>
        <p:spPr>
          <a:xfrm rot="1782986">
            <a:off x="286724" y="6780928"/>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Hexagon 22">
            <a:extLst>
              <a:ext uri="{FF2B5EF4-FFF2-40B4-BE49-F238E27FC236}">
                <a16:creationId xmlns:a16="http://schemas.microsoft.com/office/drawing/2014/main" id="{BE7899E1-EC20-2678-5C43-FB7A311FE177}"/>
              </a:ext>
            </a:extLst>
          </p:cNvPr>
          <p:cNvSpPr/>
          <p:nvPr/>
        </p:nvSpPr>
        <p:spPr>
          <a:xfrm rot="1782986">
            <a:off x="286725" y="7243772"/>
            <a:ext cx="335595" cy="289306"/>
          </a:xfrm>
          <a:prstGeom prst="hexagon">
            <a:avLst>
              <a:gd name="adj" fmla="val 28965"/>
              <a:gd name="vf" fmla="val 115470"/>
            </a:avLst>
          </a:prstGeom>
          <a:solidFill>
            <a:schemeClr val="accent2">
              <a:lumMod val="60000"/>
              <a:lumOff val="40000"/>
            </a:schemeClr>
          </a:solid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Hexagon 23">
            <a:extLst>
              <a:ext uri="{FF2B5EF4-FFF2-40B4-BE49-F238E27FC236}">
                <a16:creationId xmlns:a16="http://schemas.microsoft.com/office/drawing/2014/main" id="{2CA92E42-A378-3576-1762-A5824C79C354}"/>
              </a:ext>
            </a:extLst>
          </p:cNvPr>
          <p:cNvSpPr/>
          <p:nvPr/>
        </p:nvSpPr>
        <p:spPr>
          <a:xfrm rot="1782986">
            <a:off x="286726" y="7706614"/>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Hexagon 24">
            <a:extLst>
              <a:ext uri="{FF2B5EF4-FFF2-40B4-BE49-F238E27FC236}">
                <a16:creationId xmlns:a16="http://schemas.microsoft.com/office/drawing/2014/main" id="{BBF5D4E3-F944-9C69-0A17-54AD4FD49329}"/>
              </a:ext>
            </a:extLst>
          </p:cNvPr>
          <p:cNvSpPr/>
          <p:nvPr/>
        </p:nvSpPr>
        <p:spPr>
          <a:xfrm rot="1782986">
            <a:off x="286726" y="8169455"/>
            <a:ext cx="335595" cy="289306"/>
          </a:xfrm>
          <a:prstGeom prst="hexagon">
            <a:avLst>
              <a:gd name="adj" fmla="val 28965"/>
              <a:gd name="vf" fmla="val 115470"/>
            </a:avLst>
          </a:prstGeom>
          <a:noFill/>
          <a:ln w="127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extLst>
      <p:ext uri="{BB962C8B-B14F-4D97-AF65-F5344CB8AC3E}">
        <p14:creationId xmlns:p14="http://schemas.microsoft.com/office/powerpoint/2010/main" val="1888544769"/>
      </p:ext>
    </p:extLst>
  </p:cSld>
  <p:clrMapOvr>
    <a:masterClrMapping/>
  </p:clrMapOvr>
</p:sld>
</file>

<file path=ppt/theme/theme1.xml><?xml version="1.0" encoding="utf-8"?>
<a:theme xmlns:a="http://schemas.openxmlformats.org/drawingml/2006/main" name="Office Theme">
  <a:themeElements>
    <a:clrScheme name="CPCM">
      <a:dk1>
        <a:sysClr val="windowText" lastClr="000000"/>
      </a:dk1>
      <a:lt1>
        <a:sysClr val="window" lastClr="FFFFFF"/>
      </a:lt1>
      <a:dk2>
        <a:srgbClr val="406078"/>
      </a:dk2>
      <a:lt2>
        <a:srgbClr val="E7E6E6"/>
      </a:lt2>
      <a:accent1>
        <a:srgbClr val="954D84"/>
      </a:accent1>
      <a:accent2>
        <a:srgbClr val="B08BA1"/>
      </a:accent2>
      <a:accent3>
        <a:srgbClr val="8ACA84"/>
      </a:accent3>
      <a:accent4>
        <a:srgbClr val="1D8CC8"/>
      </a:accent4>
      <a:accent5>
        <a:srgbClr val="5FC6C5"/>
      </a:accent5>
      <a:accent6>
        <a:srgbClr val="8D9EAE"/>
      </a:accent6>
      <a:hlink>
        <a:srgbClr val="C190B1"/>
      </a:hlink>
      <a:folHlink>
        <a:srgbClr val="BFE0A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32941</TotalTime>
  <Words>29249</Words>
  <Application>Microsoft Office PowerPoint</Application>
  <PresentationFormat>A4 Paper (210x297 mm)</PresentationFormat>
  <Paragraphs>1882</Paragraphs>
  <Slides>109</Slides>
  <Notes>16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109</vt:i4>
      </vt:variant>
    </vt:vector>
  </HeadingPairs>
  <TitlesOfParts>
    <vt:vector size="119" baseType="lpstr">
      <vt:lpstr>Arial</vt:lpstr>
      <vt:lpstr>Calibri</vt:lpstr>
      <vt:lpstr>Calibri Light</vt:lpstr>
      <vt:lpstr>Garamond</vt:lpstr>
      <vt:lpstr>Helvetica Neue</vt:lpstr>
      <vt:lpstr>Roboto</vt:lpstr>
      <vt:lpstr>Symbol</vt:lpstr>
      <vt:lpstr>Wingdings</vt:lpstr>
      <vt:lpstr>Office Theme</vt:lpstr>
      <vt:lpstr>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Justina Li</dc:creator>
  <cp:keywords>, docId:20521470444B6376EA023D257EB7F84F</cp:keywords>
  <cp:lastModifiedBy>Ilse Van der Straeten</cp:lastModifiedBy>
  <cp:revision>221</cp:revision>
  <cp:lastPrinted>2022-12-20T16:56:16Z</cp:lastPrinted>
  <dcterms:created xsi:type="dcterms:W3CDTF">2021-10-28T18:27:06Z</dcterms:created>
  <dcterms:modified xsi:type="dcterms:W3CDTF">2023-05-05T10:35:59Z</dcterms:modified>
</cp:coreProperties>
</file>