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0"/>
  </p:notesMasterIdLst>
  <p:sldIdLst>
    <p:sldId id="256" r:id="rId2"/>
    <p:sldId id="289" r:id="rId3"/>
    <p:sldId id="290" r:id="rId4"/>
    <p:sldId id="295" r:id="rId5"/>
    <p:sldId id="293" r:id="rId6"/>
    <p:sldId id="292" r:id="rId7"/>
    <p:sldId id="296" r:id="rId8"/>
    <p:sldId id="294" r:id="rId9"/>
    <p:sldId id="297" r:id="rId10"/>
    <p:sldId id="313" r:id="rId11"/>
    <p:sldId id="300" r:id="rId12"/>
    <p:sldId id="299" r:id="rId13"/>
    <p:sldId id="314" r:id="rId14"/>
    <p:sldId id="302" r:id="rId15"/>
    <p:sldId id="275" r:id="rId16"/>
    <p:sldId id="303" r:id="rId17"/>
    <p:sldId id="304" r:id="rId18"/>
    <p:sldId id="311" r:id="rId19"/>
    <p:sldId id="312" r:id="rId20"/>
    <p:sldId id="305" r:id="rId21"/>
    <p:sldId id="306" r:id="rId22"/>
    <p:sldId id="307" r:id="rId23"/>
    <p:sldId id="308" r:id="rId24"/>
    <p:sldId id="309" r:id="rId25"/>
    <p:sldId id="310" r:id="rId26"/>
    <p:sldId id="286" r:id="rId27"/>
    <p:sldId id="291" r:id="rId28"/>
    <p:sldId id="288" r:id="rId29"/>
  </p:sldIdLst>
  <p:sldSz cx="6858000" cy="9906000" type="A4"/>
  <p:notesSz cx="6858000" cy="9525000"/>
  <p:embeddedFontLst>
    <p:embeddedFont>
      <p:font typeface="Calibri" panose="020F0502020204030204" pitchFamily="34" charset="0"/>
      <p:regular r:id="rId31"/>
      <p:bold r:id="rId32"/>
      <p:italic r:id="rId33"/>
      <p:boldItalic r:id="rId34"/>
    </p:embeddedFont>
    <p:embeddedFont>
      <p:font typeface="Garamond" panose="02020404030301010803" pitchFamily="18" charset="0"/>
      <p:regular r:id="rId35"/>
      <p:bold r:id="rId36"/>
      <p:italic r:id="rId37"/>
      <p:boldItalic r:id="rId38"/>
    </p:embeddedFont>
    <p:embeddedFont>
      <p:font typeface="Helvetica Neue" panose="020B0604020202020204" charset="0"/>
      <p:regular r:id="rId39"/>
      <p:bold r:id="rId40"/>
      <p:italic r:id="rId41"/>
      <p:boldItalic r:id="rId42"/>
    </p:embeddedFont>
    <p:embeddedFont>
      <p:font typeface="Roboto" panose="02000000000000000000" pitchFamily="2" charset="0"/>
      <p:regular r:id="rId43"/>
      <p:bold r:id="rId44"/>
      <p:italic r:id="rId45"/>
      <p:boldItalic r:id="rId4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1" roundtripDataSignature="AMtx7mh3sVjWvCT+KLO7/4v3OEPTENYN0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D607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B7A07B6-BF5F-44A6-85E6-08AB19FB53F0}" v="271" dt="2023-02-16T04:20:51.456"/>
  </p1510:revLst>
</p1510:revInfo>
</file>

<file path=ppt/tableStyles.xml><?xml version="1.0" encoding="utf-8"?>
<a:tblStyleLst xmlns:a="http://schemas.openxmlformats.org/drawingml/2006/main" def="{A314E755-B2AA-4937-9A26-76DDAAFDEC49}">
  <a:tblStyle styleId="{A314E755-B2AA-4937-9A26-76DDAAFDEC49}" styleName="Table_0">
    <a:wholeTbl>
      <a:tcTxStyle b="off" i="off">
        <a:font>
          <a:latin typeface="Calibri"/>
          <a:ea typeface="Calibri"/>
          <a:cs typeface="Calibri"/>
        </a:font>
        <a:schemeClr val="dk1"/>
      </a:tcTxStyle>
      <a:tcStyle>
        <a:tcBdr>
          <a:left>
            <a:ln w="12700" cap="flat" cmpd="sng">
              <a:solidFill>
                <a:schemeClr val="dk1"/>
              </a:solidFill>
              <a:prstDash val="solid"/>
              <a:round/>
              <a:headEnd type="none" w="sm" len="sm"/>
              <a:tailEnd type="none" w="sm" len="sm"/>
            </a:ln>
          </a:left>
          <a:right>
            <a:ln w="12700" cap="flat" cmpd="sng">
              <a:solidFill>
                <a:schemeClr val="dk1"/>
              </a:solidFill>
              <a:prstDash val="solid"/>
              <a:round/>
              <a:headEnd type="none" w="sm" len="sm"/>
              <a:tailEnd type="none" w="sm" len="sm"/>
            </a:ln>
          </a:right>
          <a:top>
            <a:ln w="12700" cap="flat" cmpd="sng">
              <a:solidFill>
                <a:schemeClr val="dk1"/>
              </a:solidFill>
              <a:prstDash val="solid"/>
              <a:round/>
              <a:headEnd type="none" w="sm" len="sm"/>
              <a:tailEnd type="none" w="sm" len="sm"/>
            </a:ln>
          </a:top>
          <a:bottom>
            <a:ln w="12700" cap="flat" cmpd="sng">
              <a:solidFill>
                <a:schemeClr val="dk1"/>
              </a:solidFill>
              <a:prstDash val="solid"/>
              <a:round/>
              <a:headEnd type="none" w="sm" len="sm"/>
              <a:tailEnd type="none" w="sm" len="sm"/>
            </a:ln>
          </a:bottom>
          <a:insideH>
            <a:ln w="12700" cap="flat" cmpd="sng">
              <a:solidFill>
                <a:schemeClr val="dk1"/>
              </a:solidFill>
              <a:prstDash val="solid"/>
              <a:round/>
              <a:headEnd type="none" w="sm" len="sm"/>
              <a:tailEnd type="none" w="sm" len="sm"/>
            </a:ln>
          </a:insideH>
          <a:insideV>
            <a:ln w="12700" cap="flat" cmpd="sng">
              <a:solidFill>
                <a:schemeClr val="dk1"/>
              </a:solidFill>
              <a:prstDash val="solid"/>
              <a:round/>
              <a:headEnd type="none" w="sm" len="sm"/>
              <a:tailEnd type="none" w="sm" len="sm"/>
            </a:ln>
          </a:insideV>
        </a:tcBdr>
        <a:fill>
          <a:solidFill>
            <a:srgbClr val="FFFFFF">
              <a:alpha val="0"/>
            </a:srgbClr>
          </a:solidFill>
        </a:fill>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41" d="100"/>
          <a:sy n="41" d="100"/>
        </p:scale>
        <p:origin x="2292" y="36"/>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78" d="100"/>
          <a:sy n="78" d="100"/>
        </p:scale>
        <p:origin x="3966" y="10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9.fntdata"/><Relationship Id="rId21" Type="http://schemas.openxmlformats.org/officeDocument/2006/relationships/slide" Target="slides/slide20.xml"/><Relationship Id="rId34" Type="http://schemas.openxmlformats.org/officeDocument/2006/relationships/font" Target="fonts/font4.fntdata"/><Relationship Id="rId42" Type="http://schemas.openxmlformats.org/officeDocument/2006/relationships/font" Target="fonts/font12.fntdata"/><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font" Target="fonts/font10.fntdata"/><Relationship Id="rId45" Type="http://schemas.openxmlformats.org/officeDocument/2006/relationships/font" Target="fonts/font15.fntdata"/><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fntdata"/><Relationship Id="rId44" Type="http://schemas.openxmlformats.org/officeDocument/2006/relationships/font" Target="fonts/font14.fntdata"/><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font" Target="fonts/font5.fntdata"/><Relationship Id="rId43" Type="http://schemas.openxmlformats.org/officeDocument/2006/relationships/font" Target="fonts/font13.fntdata"/><Relationship Id="rId56" Type="http://schemas.microsoft.com/office/2015/10/relationships/revisionInfo" Target="revisionInfo.xml"/><Relationship Id="rId8" Type="http://schemas.openxmlformats.org/officeDocument/2006/relationships/slide" Target="slides/slide7.xml"/><Relationship Id="rId51" Type="http://customschemas.google.com/relationships/presentationmetadata" Target="meta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3.fntdata"/><Relationship Id="rId38" Type="http://schemas.openxmlformats.org/officeDocument/2006/relationships/font" Target="fonts/font8.fntdata"/><Relationship Id="rId46" Type="http://schemas.openxmlformats.org/officeDocument/2006/relationships/font" Target="fonts/font16.fntdata"/><Relationship Id="rId20" Type="http://schemas.openxmlformats.org/officeDocument/2006/relationships/slide" Target="slides/slide19.xml"/><Relationship Id="rId41" Type="http://schemas.openxmlformats.org/officeDocument/2006/relationships/font" Target="fonts/font11.fntdata"/><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77904"/>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4" name="Google Shape;4;n"/>
          <p:cNvSpPr txBox="1">
            <a:spLocks noGrp="1"/>
          </p:cNvSpPr>
          <p:nvPr>
            <p:ph type="dt" idx="10"/>
          </p:nvPr>
        </p:nvSpPr>
        <p:spPr>
          <a:xfrm>
            <a:off x="3884613" y="0"/>
            <a:ext cx="2971800" cy="477904"/>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5" name="Google Shape;5;n"/>
          <p:cNvSpPr>
            <a:spLocks noGrp="1" noRot="1" noChangeAspect="1"/>
          </p:cNvSpPr>
          <p:nvPr>
            <p:ph type="sldImg" idx="3"/>
          </p:nvPr>
        </p:nvSpPr>
        <p:spPr>
          <a:xfrm>
            <a:off x="2317750" y="1190625"/>
            <a:ext cx="2222500" cy="32146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583906"/>
            <a:ext cx="5486400" cy="3750469"/>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047097"/>
            <a:ext cx="2971800" cy="477903"/>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8" name="Google Shape;8;n"/>
          <p:cNvSpPr txBox="1">
            <a:spLocks noGrp="1"/>
          </p:cNvSpPr>
          <p:nvPr>
            <p:ph type="sldNum" idx="12"/>
          </p:nvPr>
        </p:nvSpPr>
        <p:spPr>
          <a:xfrm>
            <a:off x="3884613" y="9047097"/>
            <a:ext cx="2971800" cy="477903"/>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‹N°›</a:t>
            </a:fld>
            <a:endParaRPr sz="1200" b="0" i="0" u="none" strike="noStrike" cap="none" dirty="0">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583906"/>
            <a:ext cx="5486400" cy="3750469"/>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86" name="Google Shape;86;p1:notes"/>
          <p:cNvSpPr>
            <a:spLocks noGrp="1" noRot="1" noChangeAspect="1"/>
          </p:cNvSpPr>
          <p:nvPr>
            <p:ph type="sldImg" idx="2"/>
          </p:nvPr>
        </p:nvSpPr>
        <p:spPr>
          <a:xfrm>
            <a:off x="2317750" y="1190625"/>
            <a:ext cx="2222500" cy="32146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7"/>
        <p:cNvGrpSpPr/>
        <p:nvPr/>
      </p:nvGrpSpPr>
      <p:grpSpPr>
        <a:xfrm>
          <a:off x="0" y="0"/>
          <a:ext cx="0" cy="0"/>
          <a:chOff x="0" y="0"/>
          <a:chExt cx="0" cy="0"/>
        </a:xfrm>
      </p:grpSpPr>
      <p:sp>
        <p:nvSpPr>
          <p:cNvPr id="428" name="Google Shape;428;p20:notes"/>
          <p:cNvSpPr txBox="1">
            <a:spLocks noGrp="1"/>
          </p:cNvSpPr>
          <p:nvPr>
            <p:ph type="body" idx="1"/>
          </p:nvPr>
        </p:nvSpPr>
        <p:spPr>
          <a:xfrm>
            <a:off x="685800" y="4583906"/>
            <a:ext cx="5486400" cy="3750469"/>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429" name="Google Shape;429;p20:notes"/>
          <p:cNvSpPr>
            <a:spLocks noGrp="1" noRot="1" noChangeAspect="1"/>
          </p:cNvSpPr>
          <p:nvPr>
            <p:ph type="sldImg" idx="2"/>
          </p:nvPr>
        </p:nvSpPr>
        <p:spPr>
          <a:xfrm>
            <a:off x="2317750" y="1190625"/>
            <a:ext cx="2222500" cy="32146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6"/>
        <p:cNvGrpSpPr/>
        <p:nvPr/>
      </p:nvGrpSpPr>
      <p:grpSpPr>
        <a:xfrm>
          <a:off x="0" y="0"/>
          <a:ext cx="0" cy="0"/>
          <a:chOff x="0" y="0"/>
          <a:chExt cx="0" cy="0"/>
        </a:xfrm>
      </p:grpSpPr>
      <p:sp>
        <p:nvSpPr>
          <p:cNvPr id="627" name="Google Shape;627;p31:notes"/>
          <p:cNvSpPr txBox="1">
            <a:spLocks noGrp="1"/>
          </p:cNvSpPr>
          <p:nvPr>
            <p:ph type="body" idx="1"/>
          </p:nvPr>
        </p:nvSpPr>
        <p:spPr>
          <a:xfrm>
            <a:off x="685800" y="4583906"/>
            <a:ext cx="5486400" cy="3750469"/>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628" name="Google Shape;628;p31:notes"/>
          <p:cNvSpPr>
            <a:spLocks noGrp="1" noRot="1" noChangeAspect="1"/>
          </p:cNvSpPr>
          <p:nvPr>
            <p:ph type="sldImg" idx="2"/>
          </p:nvPr>
        </p:nvSpPr>
        <p:spPr>
          <a:xfrm>
            <a:off x="2317750" y="1190625"/>
            <a:ext cx="2222500" cy="32146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1"/>
        <p:cNvGrpSpPr/>
        <p:nvPr/>
      </p:nvGrpSpPr>
      <p:grpSpPr>
        <a:xfrm>
          <a:off x="0" y="0"/>
          <a:ext cx="0" cy="0"/>
          <a:chOff x="0" y="0"/>
          <a:chExt cx="0" cy="0"/>
        </a:xfrm>
      </p:grpSpPr>
      <p:sp>
        <p:nvSpPr>
          <p:cNvPr id="662" name="Google Shape;662;p33:notes"/>
          <p:cNvSpPr txBox="1">
            <a:spLocks noGrp="1"/>
          </p:cNvSpPr>
          <p:nvPr>
            <p:ph type="body" idx="1"/>
          </p:nvPr>
        </p:nvSpPr>
        <p:spPr>
          <a:xfrm>
            <a:off x="685800" y="4583906"/>
            <a:ext cx="5486400" cy="3750469"/>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663" name="Google Shape;663;p33:notes"/>
          <p:cNvSpPr>
            <a:spLocks noGrp="1" noRot="1" noChangeAspect="1"/>
          </p:cNvSpPr>
          <p:nvPr>
            <p:ph type="sldImg" idx="2"/>
          </p:nvPr>
        </p:nvSpPr>
        <p:spPr>
          <a:xfrm>
            <a:off x="2317750" y="1190625"/>
            <a:ext cx="2222500" cy="32146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1_Blank" type="blank">
  <p:cSld name="BLANK">
    <p:spTree>
      <p:nvGrpSpPr>
        <p:cNvPr id="1" name="Shape 15"/>
        <p:cNvGrpSpPr/>
        <p:nvPr/>
      </p:nvGrpSpPr>
      <p:grpSpPr>
        <a:xfrm>
          <a:off x="0" y="0"/>
          <a:ext cx="0" cy="0"/>
          <a:chOff x="0" y="0"/>
          <a:chExt cx="0" cy="0"/>
        </a:xfrm>
      </p:grpSpPr>
      <p:sp>
        <p:nvSpPr>
          <p:cNvPr id="2" name="Rectangle 1">
            <a:extLst>
              <a:ext uri="{FF2B5EF4-FFF2-40B4-BE49-F238E27FC236}">
                <a16:creationId xmlns:a16="http://schemas.microsoft.com/office/drawing/2014/main" id="{38FB1749-37EA-2FD9-8E5F-3F513770EDA9}"/>
              </a:ext>
            </a:extLst>
          </p:cNvPr>
          <p:cNvSpPr/>
          <p:nvPr userDrawn="1"/>
        </p:nvSpPr>
        <p:spPr>
          <a:xfrm>
            <a:off x="5694749" y="9381000"/>
            <a:ext cx="896112" cy="230832"/>
          </a:xfrm>
          <a:prstGeom prst="rect">
            <a:avLst/>
          </a:prstGeom>
        </p:spPr>
        <p:txBody>
          <a:bodyPr wrap="square">
            <a:spAutoFit/>
          </a:bodyPr>
          <a:lstStyle/>
          <a:p>
            <a:pPr algn="r"/>
            <a:fld id="{F40E2D1A-FC8F-4142-8C94-11D42F0C1FBE}" type="slidenum">
              <a:rPr lang="en-CA" sz="900" b="1" smtClean="0">
                <a:solidFill>
                  <a:schemeClr val="tx1">
                    <a:lumMod val="50000"/>
                    <a:lumOff val="50000"/>
                  </a:schemeClr>
                </a:solidFill>
                <a:latin typeface="+mn-lt"/>
              </a:rPr>
              <a:t>‹N°›</a:t>
            </a:fld>
            <a:endParaRPr lang="en-CA" sz="900" b="1" dirty="0">
              <a:solidFill>
                <a:schemeClr val="tx1">
                  <a:lumMod val="50000"/>
                  <a:lumOff val="50000"/>
                </a:schemeClr>
              </a:solidFill>
              <a:latin typeface="+mn-lt"/>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44"/>
          <p:cNvSpPr txBox="1">
            <a:spLocks noGrp="1"/>
          </p:cNvSpPr>
          <p:nvPr>
            <p:ph type="title"/>
          </p:nvPr>
        </p:nvSpPr>
        <p:spPr>
          <a:xfrm>
            <a:off x="472381" y="660400"/>
            <a:ext cx="2211884" cy="23114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400"/>
              <a:buFont typeface="Calibri"/>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44"/>
          <p:cNvSpPr>
            <a:spLocks noGrp="1"/>
          </p:cNvSpPr>
          <p:nvPr>
            <p:ph type="pic" idx="2"/>
          </p:nvPr>
        </p:nvSpPr>
        <p:spPr>
          <a:xfrm>
            <a:off x="2915543" y="1426283"/>
            <a:ext cx="3471863" cy="7039681"/>
          </a:xfrm>
          <a:prstGeom prst="rect">
            <a:avLst/>
          </a:prstGeom>
          <a:noFill/>
          <a:ln>
            <a:noFill/>
          </a:ln>
        </p:spPr>
      </p:sp>
      <p:sp>
        <p:nvSpPr>
          <p:cNvPr id="68" name="Google Shape;68;p44"/>
          <p:cNvSpPr txBox="1">
            <a:spLocks noGrp="1"/>
          </p:cNvSpPr>
          <p:nvPr>
            <p:ph type="body" idx="1"/>
          </p:nvPr>
        </p:nvSpPr>
        <p:spPr>
          <a:xfrm>
            <a:off x="472381" y="2971800"/>
            <a:ext cx="2211884" cy="550562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chemeClr val="dk1"/>
              </a:buClr>
              <a:buSzPts val="1200"/>
              <a:buNone/>
              <a:defRPr sz="1200"/>
            </a:lvl1pPr>
            <a:lvl2pPr marL="914400" lvl="1" indent="-228600" algn="l">
              <a:lnSpc>
                <a:spcPct val="90000"/>
              </a:lnSpc>
              <a:spcBef>
                <a:spcPts val="375"/>
              </a:spcBef>
              <a:spcAft>
                <a:spcPts val="0"/>
              </a:spcAft>
              <a:buClr>
                <a:schemeClr val="dk1"/>
              </a:buClr>
              <a:buSzPts val="1050"/>
              <a:buNone/>
              <a:defRPr sz="1050"/>
            </a:lvl2pPr>
            <a:lvl3pPr marL="1371600" lvl="2" indent="-228600" algn="l">
              <a:lnSpc>
                <a:spcPct val="90000"/>
              </a:lnSpc>
              <a:spcBef>
                <a:spcPts val="375"/>
              </a:spcBef>
              <a:spcAft>
                <a:spcPts val="0"/>
              </a:spcAft>
              <a:buClr>
                <a:schemeClr val="dk1"/>
              </a:buClr>
              <a:buSzPts val="900"/>
              <a:buNone/>
              <a:defRPr sz="900"/>
            </a:lvl3pPr>
            <a:lvl4pPr marL="1828800" lvl="3" indent="-228600" algn="l">
              <a:lnSpc>
                <a:spcPct val="90000"/>
              </a:lnSpc>
              <a:spcBef>
                <a:spcPts val="375"/>
              </a:spcBef>
              <a:spcAft>
                <a:spcPts val="0"/>
              </a:spcAft>
              <a:buClr>
                <a:schemeClr val="dk1"/>
              </a:buClr>
              <a:buSzPts val="750"/>
              <a:buNone/>
              <a:defRPr sz="750"/>
            </a:lvl4pPr>
            <a:lvl5pPr marL="2286000" lvl="4" indent="-228600" algn="l">
              <a:lnSpc>
                <a:spcPct val="90000"/>
              </a:lnSpc>
              <a:spcBef>
                <a:spcPts val="375"/>
              </a:spcBef>
              <a:spcAft>
                <a:spcPts val="0"/>
              </a:spcAft>
              <a:buClr>
                <a:schemeClr val="dk1"/>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69" name="Google Shape;69;p44"/>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70" name="Google Shape;70;p44"/>
          <p:cNvSpPr txBox="1">
            <a:spLocks noGrp="1"/>
          </p:cNvSpPr>
          <p:nvPr>
            <p:ph type="ftr" idx="11"/>
          </p:nvPr>
        </p:nvSpPr>
        <p:spPr>
          <a:xfrm>
            <a:off x="2271713" y="9181397"/>
            <a:ext cx="2314575" cy="52740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71" name="Google Shape;71;p44"/>
          <p:cNvSpPr txBox="1">
            <a:spLocks noGrp="1"/>
          </p:cNvSpPr>
          <p:nvPr>
            <p:ph type="sldNum" idx="12"/>
          </p:nvPr>
        </p:nvSpPr>
        <p:spPr>
          <a:xfrm>
            <a:off x="4843463" y="9181397"/>
            <a:ext cx="1543050" cy="52740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a:t>
            </a:fld>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45"/>
          <p:cNvSpPr txBox="1">
            <a:spLocks noGrp="1"/>
          </p:cNvSpPr>
          <p:nvPr>
            <p:ph type="title"/>
          </p:nvPr>
        </p:nvSpPr>
        <p:spPr>
          <a:xfrm>
            <a:off x="471488" y="527405"/>
            <a:ext cx="5915025" cy="191470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45"/>
          <p:cNvSpPr txBox="1">
            <a:spLocks noGrp="1"/>
          </p:cNvSpPr>
          <p:nvPr>
            <p:ph type="body" idx="1"/>
          </p:nvPr>
        </p:nvSpPr>
        <p:spPr>
          <a:xfrm rot="5400000">
            <a:off x="286367" y="2822135"/>
            <a:ext cx="6285266" cy="591502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75" name="Google Shape;75;p45"/>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76" name="Google Shape;76;p45"/>
          <p:cNvSpPr txBox="1">
            <a:spLocks noGrp="1"/>
          </p:cNvSpPr>
          <p:nvPr>
            <p:ph type="ftr" idx="11"/>
          </p:nvPr>
        </p:nvSpPr>
        <p:spPr>
          <a:xfrm>
            <a:off x="2271713" y="9181397"/>
            <a:ext cx="2314575" cy="52740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77" name="Google Shape;77;p45"/>
          <p:cNvSpPr txBox="1">
            <a:spLocks noGrp="1"/>
          </p:cNvSpPr>
          <p:nvPr>
            <p:ph type="sldNum" idx="12"/>
          </p:nvPr>
        </p:nvSpPr>
        <p:spPr>
          <a:xfrm>
            <a:off x="4843463" y="9181397"/>
            <a:ext cx="1543050" cy="52740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a:t>
            </a:fld>
            <a:endParaRPr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46"/>
          <p:cNvSpPr txBox="1">
            <a:spLocks noGrp="1"/>
          </p:cNvSpPr>
          <p:nvPr>
            <p:ph type="title"/>
          </p:nvPr>
        </p:nvSpPr>
        <p:spPr>
          <a:xfrm rot="5400000">
            <a:off x="1449696" y="3985464"/>
            <a:ext cx="8394877" cy="147875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46"/>
          <p:cNvSpPr txBox="1">
            <a:spLocks noGrp="1"/>
          </p:cNvSpPr>
          <p:nvPr>
            <p:ph type="body" idx="1"/>
          </p:nvPr>
        </p:nvSpPr>
        <p:spPr>
          <a:xfrm rot="5400000">
            <a:off x="-1550679" y="2549570"/>
            <a:ext cx="8394877" cy="4350544"/>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81" name="Google Shape;81;p46"/>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82" name="Google Shape;82;p46"/>
          <p:cNvSpPr txBox="1">
            <a:spLocks noGrp="1"/>
          </p:cNvSpPr>
          <p:nvPr>
            <p:ph type="ftr" idx="11"/>
          </p:nvPr>
        </p:nvSpPr>
        <p:spPr>
          <a:xfrm>
            <a:off x="2271713" y="9181397"/>
            <a:ext cx="2314575" cy="52740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83" name="Google Shape;83;p46"/>
          <p:cNvSpPr txBox="1">
            <a:spLocks noGrp="1"/>
          </p:cNvSpPr>
          <p:nvPr>
            <p:ph type="sldNum" idx="12"/>
          </p:nvPr>
        </p:nvSpPr>
        <p:spPr>
          <a:xfrm>
            <a:off x="4843463" y="9181397"/>
            <a:ext cx="1543050" cy="52740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7"/>
        <p:cNvGrpSpPr/>
        <p:nvPr/>
      </p:nvGrpSpPr>
      <p:grpSpPr>
        <a:xfrm>
          <a:off x="0" y="0"/>
          <a:ext cx="0" cy="0"/>
          <a:chOff x="0" y="0"/>
          <a:chExt cx="0" cy="0"/>
        </a:xfrm>
      </p:grpSpPr>
      <p:sp>
        <p:nvSpPr>
          <p:cNvPr id="18" name="Google Shape;18;p36"/>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19" name="Google Shape;19;p36"/>
          <p:cNvSpPr txBox="1">
            <a:spLocks noGrp="1"/>
          </p:cNvSpPr>
          <p:nvPr>
            <p:ph type="ftr" idx="11"/>
          </p:nvPr>
        </p:nvSpPr>
        <p:spPr>
          <a:xfrm>
            <a:off x="2271713" y="9181397"/>
            <a:ext cx="2314575" cy="52740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20" name="Google Shape;20;p36"/>
          <p:cNvSpPr txBox="1">
            <a:spLocks noGrp="1"/>
          </p:cNvSpPr>
          <p:nvPr>
            <p:ph type="sldNum" idx="12"/>
          </p:nvPr>
        </p:nvSpPr>
        <p:spPr>
          <a:xfrm>
            <a:off x="4843463" y="9181397"/>
            <a:ext cx="1543050" cy="52740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37"/>
          <p:cNvSpPr txBox="1">
            <a:spLocks noGrp="1"/>
          </p:cNvSpPr>
          <p:nvPr>
            <p:ph type="title"/>
          </p:nvPr>
        </p:nvSpPr>
        <p:spPr>
          <a:xfrm>
            <a:off x="471488" y="527405"/>
            <a:ext cx="5915025" cy="191470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7"/>
          <p:cNvSpPr txBox="1">
            <a:spLocks noGrp="1"/>
          </p:cNvSpPr>
          <p:nvPr>
            <p:ph type="body" idx="1"/>
          </p:nvPr>
        </p:nvSpPr>
        <p:spPr>
          <a:xfrm>
            <a:off x="471488" y="2637014"/>
            <a:ext cx="5915025" cy="6285266"/>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24" name="Google Shape;24;p37"/>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25" name="Google Shape;25;p37"/>
          <p:cNvSpPr txBox="1">
            <a:spLocks noGrp="1"/>
          </p:cNvSpPr>
          <p:nvPr>
            <p:ph type="ftr" idx="11"/>
          </p:nvPr>
        </p:nvSpPr>
        <p:spPr>
          <a:xfrm>
            <a:off x="2271713" y="9181397"/>
            <a:ext cx="2314575" cy="52740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26" name="Google Shape;26;p37"/>
          <p:cNvSpPr txBox="1">
            <a:spLocks noGrp="1"/>
          </p:cNvSpPr>
          <p:nvPr>
            <p:ph type="sldNum" idx="12"/>
          </p:nvPr>
        </p:nvSpPr>
        <p:spPr>
          <a:xfrm>
            <a:off x="4843463" y="9181397"/>
            <a:ext cx="1543050" cy="52740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38"/>
          <p:cNvSpPr txBox="1">
            <a:spLocks noGrp="1"/>
          </p:cNvSpPr>
          <p:nvPr>
            <p:ph type="title"/>
          </p:nvPr>
        </p:nvSpPr>
        <p:spPr>
          <a:xfrm>
            <a:off x="467916" y="2469624"/>
            <a:ext cx="5915025" cy="412062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500"/>
              <a:buFont typeface="Calibri"/>
              <a:buNone/>
              <a:defRPr sz="4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38"/>
          <p:cNvSpPr txBox="1">
            <a:spLocks noGrp="1"/>
          </p:cNvSpPr>
          <p:nvPr>
            <p:ph type="body" idx="1"/>
          </p:nvPr>
        </p:nvSpPr>
        <p:spPr>
          <a:xfrm>
            <a:off x="467916" y="6629226"/>
            <a:ext cx="5915025" cy="216693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chemeClr val="dk1"/>
              </a:buClr>
              <a:buSzPts val="1800"/>
              <a:buNone/>
              <a:defRPr sz="1800">
                <a:solidFill>
                  <a:schemeClr val="dk1"/>
                </a:solidFill>
              </a:defRPr>
            </a:lvl1pPr>
            <a:lvl2pPr marL="914400" lvl="1" indent="-228600" algn="l">
              <a:lnSpc>
                <a:spcPct val="90000"/>
              </a:lnSpc>
              <a:spcBef>
                <a:spcPts val="375"/>
              </a:spcBef>
              <a:spcAft>
                <a:spcPts val="0"/>
              </a:spcAft>
              <a:buClr>
                <a:srgbClr val="888888"/>
              </a:buClr>
              <a:buSzPts val="1500"/>
              <a:buNone/>
              <a:defRPr sz="1500">
                <a:solidFill>
                  <a:srgbClr val="888888"/>
                </a:solidFill>
              </a:defRPr>
            </a:lvl2pPr>
            <a:lvl3pPr marL="1371600" lvl="2" indent="-228600" algn="l">
              <a:lnSpc>
                <a:spcPct val="90000"/>
              </a:lnSpc>
              <a:spcBef>
                <a:spcPts val="375"/>
              </a:spcBef>
              <a:spcAft>
                <a:spcPts val="0"/>
              </a:spcAft>
              <a:buClr>
                <a:srgbClr val="888888"/>
              </a:buClr>
              <a:buSzPts val="1350"/>
              <a:buNone/>
              <a:defRPr sz="1350">
                <a:solidFill>
                  <a:srgbClr val="888888"/>
                </a:solidFill>
              </a:defRPr>
            </a:lvl3pPr>
            <a:lvl4pPr marL="1828800" lvl="3" indent="-228600" algn="l">
              <a:lnSpc>
                <a:spcPct val="90000"/>
              </a:lnSpc>
              <a:spcBef>
                <a:spcPts val="375"/>
              </a:spcBef>
              <a:spcAft>
                <a:spcPts val="0"/>
              </a:spcAft>
              <a:buClr>
                <a:srgbClr val="888888"/>
              </a:buClr>
              <a:buSzPts val="1200"/>
              <a:buNone/>
              <a:defRPr sz="1200">
                <a:solidFill>
                  <a:srgbClr val="888888"/>
                </a:solidFill>
              </a:defRPr>
            </a:lvl4pPr>
            <a:lvl5pPr marL="2286000" lvl="4" indent="-228600" algn="l">
              <a:lnSpc>
                <a:spcPct val="90000"/>
              </a:lnSpc>
              <a:spcBef>
                <a:spcPts val="375"/>
              </a:spcBef>
              <a:spcAft>
                <a:spcPts val="0"/>
              </a:spcAft>
              <a:buClr>
                <a:srgbClr val="888888"/>
              </a:buClr>
              <a:buSzPts val="1200"/>
              <a:buNone/>
              <a:defRPr sz="1200">
                <a:solidFill>
                  <a:srgbClr val="888888"/>
                </a:solidFill>
              </a:defRPr>
            </a:lvl5pPr>
            <a:lvl6pPr marL="2743200" lvl="5" indent="-228600" algn="l">
              <a:lnSpc>
                <a:spcPct val="90000"/>
              </a:lnSpc>
              <a:spcBef>
                <a:spcPts val="375"/>
              </a:spcBef>
              <a:spcAft>
                <a:spcPts val="0"/>
              </a:spcAft>
              <a:buClr>
                <a:srgbClr val="888888"/>
              </a:buClr>
              <a:buSzPts val="1200"/>
              <a:buNone/>
              <a:defRPr sz="1200">
                <a:solidFill>
                  <a:srgbClr val="888888"/>
                </a:solidFill>
              </a:defRPr>
            </a:lvl6pPr>
            <a:lvl7pPr marL="3200400" lvl="6" indent="-228600" algn="l">
              <a:lnSpc>
                <a:spcPct val="90000"/>
              </a:lnSpc>
              <a:spcBef>
                <a:spcPts val="375"/>
              </a:spcBef>
              <a:spcAft>
                <a:spcPts val="0"/>
              </a:spcAft>
              <a:buClr>
                <a:srgbClr val="888888"/>
              </a:buClr>
              <a:buSzPts val="1200"/>
              <a:buNone/>
              <a:defRPr sz="1200">
                <a:solidFill>
                  <a:srgbClr val="888888"/>
                </a:solidFill>
              </a:defRPr>
            </a:lvl7pPr>
            <a:lvl8pPr marL="3657600" lvl="7" indent="-228600" algn="l">
              <a:lnSpc>
                <a:spcPct val="90000"/>
              </a:lnSpc>
              <a:spcBef>
                <a:spcPts val="375"/>
              </a:spcBef>
              <a:spcAft>
                <a:spcPts val="0"/>
              </a:spcAft>
              <a:buClr>
                <a:srgbClr val="888888"/>
              </a:buClr>
              <a:buSzPts val="1200"/>
              <a:buNone/>
              <a:defRPr sz="1200">
                <a:solidFill>
                  <a:srgbClr val="888888"/>
                </a:solidFill>
              </a:defRPr>
            </a:lvl8pPr>
            <a:lvl9pPr marL="4114800" lvl="8" indent="-228600" algn="l">
              <a:lnSpc>
                <a:spcPct val="90000"/>
              </a:lnSpc>
              <a:spcBef>
                <a:spcPts val="375"/>
              </a:spcBef>
              <a:spcAft>
                <a:spcPts val="0"/>
              </a:spcAft>
              <a:buClr>
                <a:srgbClr val="888888"/>
              </a:buClr>
              <a:buSzPts val="1200"/>
              <a:buNone/>
              <a:defRPr sz="1200">
                <a:solidFill>
                  <a:srgbClr val="888888"/>
                </a:solidFill>
              </a:defRPr>
            </a:lvl9pPr>
          </a:lstStyle>
          <a:p>
            <a:endParaRPr/>
          </a:p>
        </p:txBody>
      </p:sp>
      <p:sp>
        <p:nvSpPr>
          <p:cNvPr id="30" name="Google Shape;30;p38"/>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31" name="Google Shape;31;p38"/>
          <p:cNvSpPr txBox="1">
            <a:spLocks noGrp="1"/>
          </p:cNvSpPr>
          <p:nvPr>
            <p:ph type="ftr" idx="11"/>
          </p:nvPr>
        </p:nvSpPr>
        <p:spPr>
          <a:xfrm>
            <a:off x="2271713" y="9181397"/>
            <a:ext cx="2314575" cy="52740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32" name="Google Shape;32;p38"/>
          <p:cNvSpPr txBox="1">
            <a:spLocks noGrp="1"/>
          </p:cNvSpPr>
          <p:nvPr>
            <p:ph type="sldNum" idx="12"/>
          </p:nvPr>
        </p:nvSpPr>
        <p:spPr>
          <a:xfrm>
            <a:off x="4843463" y="9181397"/>
            <a:ext cx="1543050" cy="52740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39"/>
          <p:cNvSpPr txBox="1">
            <a:spLocks noGrp="1"/>
          </p:cNvSpPr>
          <p:nvPr>
            <p:ph type="title"/>
          </p:nvPr>
        </p:nvSpPr>
        <p:spPr>
          <a:xfrm>
            <a:off x="471488" y="527405"/>
            <a:ext cx="5915025" cy="191470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39"/>
          <p:cNvSpPr txBox="1">
            <a:spLocks noGrp="1"/>
          </p:cNvSpPr>
          <p:nvPr>
            <p:ph type="body" idx="1"/>
          </p:nvPr>
        </p:nvSpPr>
        <p:spPr>
          <a:xfrm>
            <a:off x="471488" y="2637014"/>
            <a:ext cx="2914650" cy="6285266"/>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36" name="Google Shape;36;p39"/>
          <p:cNvSpPr txBox="1">
            <a:spLocks noGrp="1"/>
          </p:cNvSpPr>
          <p:nvPr>
            <p:ph type="body" idx="2"/>
          </p:nvPr>
        </p:nvSpPr>
        <p:spPr>
          <a:xfrm>
            <a:off x="3471863" y="2637014"/>
            <a:ext cx="2914650" cy="6285266"/>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37" name="Google Shape;37;p39"/>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38" name="Google Shape;38;p39"/>
          <p:cNvSpPr txBox="1">
            <a:spLocks noGrp="1"/>
          </p:cNvSpPr>
          <p:nvPr>
            <p:ph type="ftr" idx="11"/>
          </p:nvPr>
        </p:nvSpPr>
        <p:spPr>
          <a:xfrm>
            <a:off x="2271713" y="9181397"/>
            <a:ext cx="2314575" cy="52740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39" name="Google Shape;39;p39"/>
          <p:cNvSpPr txBox="1">
            <a:spLocks noGrp="1"/>
          </p:cNvSpPr>
          <p:nvPr>
            <p:ph type="sldNum" idx="12"/>
          </p:nvPr>
        </p:nvSpPr>
        <p:spPr>
          <a:xfrm>
            <a:off x="4843463" y="9181397"/>
            <a:ext cx="1543050" cy="52740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a:t>
            </a:fld>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40"/>
          <p:cNvSpPr txBox="1">
            <a:spLocks noGrp="1"/>
          </p:cNvSpPr>
          <p:nvPr>
            <p:ph type="title"/>
          </p:nvPr>
        </p:nvSpPr>
        <p:spPr>
          <a:xfrm>
            <a:off x="472381" y="527405"/>
            <a:ext cx="5915025" cy="191470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40"/>
          <p:cNvSpPr txBox="1">
            <a:spLocks noGrp="1"/>
          </p:cNvSpPr>
          <p:nvPr>
            <p:ph type="body" idx="1"/>
          </p:nvPr>
        </p:nvSpPr>
        <p:spPr>
          <a:xfrm>
            <a:off x="472381" y="2428347"/>
            <a:ext cx="2901255" cy="1190095"/>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750"/>
              </a:spcBef>
              <a:spcAft>
                <a:spcPts val="0"/>
              </a:spcAft>
              <a:buClr>
                <a:schemeClr val="dk1"/>
              </a:buClr>
              <a:buSzPts val="1800"/>
              <a:buNone/>
              <a:defRPr sz="1800" b="1"/>
            </a:lvl1pPr>
            <a:lvl2pPr marL="914400" lvl="1" indent="-228600" algn="l">
              <a:lnSpc>
                <a:spcPct val="90000"/>
              </a:lnSpc>
              <a:spcBef>
                <a:spcPts val="375"/>
              </a:spcBef>
              <a:spcAft>
                <a:spcPts val="0"/>
              </a:spcAft>
              <a:buClr>
                <a:schemeClr val="dk1"/>
              </a:buClr>
              <a:buSzPts val="1500"/>
              <a:buNone/>
              <a:defRPr sz="1500" b="1"/>
            </a:lvl2pPr>
            <a:lvl3pPr marL="1371600" lvl="2" indent="-228600" algn="l">
              <a:lnSpc>
                <a:spcPct val="90000"/>
              </a:lnSpc>
              <a:spcBef>
                <a:spcPts val="375"/>
              </a:spcBef>
              <a:spcAft>
                <a:spcPts val="0"/>
              </a:spcAft>
              <a:buClr>
                <a:schemeClr val="dk1"/>
              </a:buClr>
              <a:buSzPts val="1350"/>
              <a:buNone/>
              <a:defRPr sz="1350" b="1"/>
            </a:lvl3pPr>
            <a:lvl4pPr marL="1828800" lvl="3" indent="-228600" algn="l">
              <a:lnSpc>
                <a:spcPct val="90000"/>
              </a:lnSpc>
              <a:spcBef>
                <a:spcPts val="375"/>
              </a:spcBef>
              <a:spcAft>
                <a:spcPts val="0"/>
              </a:spcAft>
              <a:buClr>
                <a:schemeClr val="dk1"/>
              </a:buClr>
              <a:buSzPts val="1200"/>
              <a:buNone/>
              <a:defRPr sz="1200" b="1"/>
            </a:lvl4pPr>
            <a:lvl5pPr marL="2286000" lvl="4" indent="-228600" algn="l">
              <a:lnSpc>
                <a:spcPct val="90000"/>
              </a:lnSpc>
              <a:spcBef>
                <a:spcPts val="375"/>
              </a:spcBef>
              <a:spcAft>
                <a:spcPts val="0"/>
              </a:spcAft>
              <a:buClr>
                <a:schemeClr val="dk1"/>
              </a:buClr>
              <a:buSzPts val="120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endParaRPr/>
          </a:p>
        </p:txBody>
      </p:sp>
      <p:sp>
        <p:nvSpPr>
          <p:cNvPr id="43" name="Google Shape;43;p40"/>
          <p:cNvSpPr txBox="1">
            <a:spLocks noGrp="1"/>
          </p:cNvSpPr>
          <p:nvPr>
            <p:ph type="body" idx="2"/>
          </p:nvPr>
        </p:nvSpPr>
        <p:spPr>
          <a:xfrm>
            <a:off x="472381" y="3618442"/>
            <a:ext cx="2901255" cy="5322183"/>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44" name="Google Shape;44;p40"/>
          <p:cNvSpPr txBox="1">
            <a:spLocks noGrp="1"/>
          </p:cNvSpPr>
          <p:nvPr>
            <p:ph type="body" idx="3"/>
          </p:nvPr>
        </p:nvSpPr>
        <p:spPr>
          <a:xfrm>
            <a:off x="3471863" y="2428347"/>
            <a:ext cx="2915543" cy="1190095"/>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750"/>
              </a:spcBef>
              <a:spcAft>
                <a:spcPts val="0"/>
              </a:spcAft>
              <a:buClr>
                <a:schemeClr val="dk1"/>
              </a:buClr>
              <a:buSzPts val="1800"/>
              <a:buNone/>
              <a:defRPr sz="1800" b="1"/>
            </a:lvl1pPr>
            <a:lvl2pPr marL="914400" lvl="1" indent="-228600" algn="l">
              <a:lnSpc>
                <a:spcPct val="90000"/>
              </a:lnSpc>
              <a:spcBef>
                <a:spcPts val="375"/>
              </a:spcBef>
              <a:spcAft>
                <a:spcPts val="0"/>
              </a:spcAft>
              <a:buClr>
                <a:schemeClr val="dk1"/>
              </a:buClr>
              <a:buSzPts val="1500"/>
              <a:buNone/>
              <a:defRPr sz="1500" b="1"/>
            </a:lvl2pPr>
            <a:lvl3pPr marL="1371600" lvl="2" indent="-228600" algn="l">
              <a:lnSpc>
                <a:spcPct val="90000"/>
              </a:lnSpc>
              <a:spcBef>
                <a:spcPts val="375"/>
              </a:spcBef>
              <a:spcAft>
                <a:spcPts val="0"/>
              </a:spcAft>
              <a:buClr>
                <a:schemeClr val="dk1"/>
              </a:buClr>
              <a:buSzPts val="1350"/>
              <a:buNone/>
              <a:defRPr sz="1350" b="1"/>
            </a:lvl3pPr>
            <a:lvl4pPr marL="1828800" lvl="3" indent="-228600" algn="l">
              <a:lnSpc>
                <a:spcPct val="90000"/>
              </a:lnSpc>
              <a:spcBef>
                <a:spcPts val="375"/>
              </a:spcBef>
              <a:spcAft>
                <a:spcPts val="0"/>
              </a:spcAft>
              <a:buClr>
                <a:schemeClr val="dk1"/>
              </a:buClr>
              <a:buSzPts val="1200"/>
              <a:buNone/>
              <a:defRPr sz="1200" b="1"/>
            </a:lvl4pPr>
            <a:lvl5pPr marL="2286000" lvl="4" indent="-228600" algn="l">
              <a:lnSpc>
                <a:spcPct val="90000"/>
              </a:lnSpc>
              <a:spcBef>
                <a:spcPts val="375"/>
              </a:spcBef>
              <a:spcAft>
                <a:spcPts val="0"/>
              </a:spcAft>
              <a:buClr>
                <a:schemeClr val="dk1"/>
              </a:buClr>
              <a:buSzPts val="120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endParaRPr/>
          </a:p>
        </p:txBody>
      </p:sp>
      <p:sp>
        <p:nvSpPr>
          <p:cNvPr id="45" name="Google Shape;45;p40"/>
          <p:cNvSpPr txBox="1">
            <a:spLocks noGrp="1"/>
          </p:cNvSpPr>
          <p:nvPr>
            <p:ph type="body" idx="4"/>
          </p:nvPr>
        </p:nvSpPr>
        <p:spPr>
          <a:xfrm>
            <a:off x="3471863" y="3618442"/>
            <a:ext cx="2915543" cy="5322183"/>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46" name="Google Shape;46;p40"/>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47" name="Google Shape;47;p40"/>
          <p:cNvSpPr txBox="1">
            <a:spLocks noGrp="1"/>
          </p:cNvSpPr>
          <p:nvPr>
            <p:ph type="ftr" idx="11"/>
          </p:nvPr>
        </p:nvSpPr>
        <p:spPr>
          <a:xfrm>
            <a:off x="2271713" y="9181397"/>
            <a:ext cx="2314575" cy="52740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48" name="Google Shape;48;p40"/>
          <p:cNvSpPr txBox="1">
            <a:spLocks noGrp="1"/>
          </p:cNvSpPr>
          <p:nvPr>
            <p:ph type="sldNum" idx="12"/>
          </p:nvPr>
        </p:nvSpPr>
        <p:spPr>
          <a:xfrm>
            <a:off x="4843463" y="9181397"/>
            <a:ext cx="1543050" cy="52740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a:t>
            </a:fld>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41"/>
          <p:cNvSpPr txBox="1">
            <a:spLocks noGrp="1"/>
          </p:cNvSpPr>
          <p:nvPr>
            <p:ph type="title"/>
          </p:nvPr>
        </p:nvSpPr>
        <p:spPr>
          <a:xfrm>
            <a:off x="471488" y="527405"/>
            <a:ext cx="5915025" cy="191470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41"/>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52" name="Google Shape;52;p41"/>
          <p:cNvSpPr txBox="1">
            <a:spLocks noGrp="1"/>
          </p:cNvSpPr>
          <p:nvPr>
            <p:ph type="ftr" idx="11"/>
          </p:nvPr>
        </p:nvSpPr>
        <p:spPr>
          <a:xfrm>
            <a:off x="2271713" y="9181397"/>
            <a:ext cx="2314575" cy="52740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53" name="Google Shape;53;p41"/>
          <p:cNvSpPr txBox="1">
            <a:spLocks noGrp="1"/>
          </p:cNvSpPr>
          <p:nvPr>
            <p:ph type="sldNum" idx="12"/>
          </p:nvPr>
        </p:nvSpPr>
        <p:spPr>
          <a:xfrm>
            <a:off x="4843463" y="9181397"/>
            <a:ext cx="1543050" cy="52740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a:t>
            </a:fld>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54"/>
        <p:cNvGrpSpPr/>
        <p:nvPr/>
      </p:nvGrpSpPr>
      <p:grpSpPr>
        <a:xfrm>
          <a:off x="0" y="0"/>
          <a:ext cx="0" cy="0"/>
          <a:chOff x="0" y="0"/>
          <a:chExt cx="0" cy="0"/>
        </a:xfrm>
      </p:grpSpPr>
      <p:sp>
        <p:nvSpPr>
          <p:cNvPr id="55" name="Google Shape;55;p42"/>
          <p:cNvSpPr/>
          <p:nvPr/>
        </p:nvSpPr>
        <p:spPr>
          <a:xfrm>
            <a:off x="335817" y="9332516"/>
            <a:ext cx="284734" cy="327800"/>
          </a:xfrm>
          <a:prstGeom prst="rect">
            <a:avLst/>
          </a:prstGeom>
          <a:noFill/>
          <a:ln>
            <a:noFill/>
          </a:ln>
        </p:spPr>
      </p:sp>
      <p:pic>
        <p:nvPicPr>
          <p:cNvPr id="4" name="Picture 3">
            <a:extLst>
              <a:ext uri="{FF2B5EF4-FFF2-40B4-BE49-F238E27FC236}">
                <a16:creationId xmlns:a16="http://schemas.microsoft.com/office/drawing/2014/main" id="{9D58F8AA-AECC-5C52-6209-CFBE1E0AD12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5817" y="9332516"/>
            <a:ext cx="284734" cy="327800"/>
          </a:xfrm>
          <a:prstGeom prst="rect">
            <a:avLst/>
          </a:prstGeom>
        </p:spPr>
      </p:pic>
      <p:sp>
        <p:nvSpPr>
          <p:cNvPr id="5" name="Rectangle 4">
            <a:extLst>
              <a:ext uri="{FF2B5EF4-FFF2-40B4-BE49-F238E27FC236}">
                <a16:creationId xmlns:a16="http://schemas.microsoft.com/office/drawing/2014/main" id="{FC7A34FF-EABC-D31B-D3D0-8293F76739DB}"/>
              </a:ext>
            </a:extLst>
          </p:cNvPr>
          <p:cNvSpPr/>
          <p:nvPr userDrawn="1"/>
        </p:nvSpPr>
        <p:spPr>
          <a:xfrm>
            <a:off x="685530" y="9381474"/>
            <a:ext cx="4719847" cy="230832"/>
          </a:xfrm>
          <a:prstGeom prst="rect">
            <a:avLst/>
          </a:prstGeom>
        </p:spPr>
        <p:txBody>
          <a:bodyPr wrap="square">
            <a:spAutoFit/>
          </a:bodyPr>
          <a:lstStyle/>
          <a:p>
            <a:pPr marL="0" marR="0" lvl="0" indent="0" algn="l" rtl="0">
              <a:spcBef>
                <a:spcPts val="0"/>
              </a:spcBef>
              <a:spcAft>
                <a:spcPts val="0"/>
              </a:spcAft>
              <a:buNone/>
            </a:pPr>
            <a:r>
              <a:rPr lang="en-US" sz="900" b="0" dirty="0">
                <a:solidFill>
                  <a:schemeClr val="tx1">
                    <a:lumMod val="50000"/>
                    <a:lumOff val="50000"/>
                  </a:schemeClr>
                </a:solidFill>
                <a:latin typeface="Calibri"/>
                <a:ea typeface="Calibri"/>
                <a:cs typeface="Calibri"/>
                <a:sym typeface="Calibri"/>
              </a:rPr>
              <a:t>Level 3: </a:t>
            </a:r>
            <a:r>
              <a:rPr lang="en-US" sz="900" b="1" dirty="0">
                <a:solidFill>
                  <a:schemeClr val="tx1">
                    <a:lumMod val="50000"/>
                    <a:lumOff val="50000"/>
                  </a:schemeClr>
                </a:solidFill>
                <a:latin typeface="Calibri"/>
                <a:ea typeface="Calibri"/>
                <a:cs typeface="Calibri"/>
                <a:sym typeface="Calibri"/>
              </a:rPr>
              <a:t>ENAS</a:t>
            </a:r>
            <a:r>
              <a:rPr lang="en-US" sz="900" b="0" dirty="0">
                <a:solidFill>
                  <a:schemeClr val="tx1">
                    <a:lumMod val="50000"/>
                    <a:lumOff val="50000"/>
                  </a:schemeClr>
                </a:solidFill>
                <a:latin typeface="Calibri"/>
                <a:ea typeface="Calibri"/>
                <a:cs typeface="Calibri"/>
                <a:sym typeface="Calibri"/>
              </a:rPr>
              <a:t> Module 1: </a:t>
            </a:r>
            <a:r>
              <a:rPr lang="en-US" sz="900" b="1" dirty="0">
                <a:solidFill>
                  <a:schemeClr val="tx1">
                    <a:lumMod val="50000"/>
                    <a:lumOff val="50000"/>
                  </a:schemeClr>
                </a:solidFill>
                <a:latin typeface="Calibri"/>
                <a:ea typeface="Calibri"/>
                <a:cs typeface="Calibri"/>
                <a:sym typeface="Calibri"/>
              </a:rPr>
              <a:t>Understanding the Causes, Impact and Risks of Family Separation</a:t>
            </a:r>
            <a:endParaRPr lang="en-US" sz="900" b="0" dirty="0">
              <a:solidFill>
                <a:schemeClr val="tx1">
                  <a:lumMod val="50000"/>
                  <a:lumOff val="50000"/>
                </a:schemeClr>
              </a:solidFill>
              <a:latin typeface="Calibri"/>
              <a:ea typeface="Calibri"/>
              <a:cs typeface="Calibri"/>
              <a:sym typeface="Calibri"/>
            </a:endParaRPr>
          </a:p>
        </p:txBody>
      </p:sp>
      <p:sp>
        <p:nvSpPr>
          <p:cNvPr id="6" name="Rectangle 5">
            <a:extLst>
              <a:ext uri="{FF2B5EF4-FFF2-40B4-BE49-F238E27FC236}">
                <a16:creationId xmlns:a16="http://schemas.microsoft.com/office/drawing/2014/main" id="{F960A88A-AD97-8E36-0C33-4B9FF43C189F}"/>
              </a:ext>
            </a:extLst>
          </p:cNvPr>
          <p:cNvSpPr/>
          <p:nvPr userDrawn="1"/>
        </p:nvSpPr>
        <p:spPr>
          <a:xfrm>
            <a:off x="5694749" y="9381000"/>
            <a:ext cx="896112" cy="230832"/>
          </a:xfrm>
          <a:prstGeom prst="rect">
            <a:avLst/>
          </a:prstGeom>
        </p:spPr>
        <p:txBody>
          <a:bodyPr wrap="square">
            <a:spAutoFit/>
          </a:bodyPr>
          <a:lstStyle/>
          <a:p>
            <a:pPr algn="r"/>
            <a:fld id="{F40E2D1A-FC8F-4142-8C94-11D42F0C1FBE}" type="slidenum">
              <a:rPr lang="en-CA" sz="900" b="1" smtClean="0">
                <a:solidFill>
                  <a:schemeClr val="tx1">
                    <a:lumMod val="50000"/>
                    <a:lumOff val="50000"/>
                  </a:schemeClr>
                </a:solidFill>
                <a:latin typeface="+mn-lt"/>
              </a:rPr>
              <a:t>‹N°›</a:t>
            </a:fld>
            <a:endParaRPr lang="en-CA" sz="900" b="1" dirty="0">
              <a:solidFill>
                <a:schemeClr val="tx1">
                  <a:lumMod val="50000"/>
                  <a:lumOff val="50000"/>
                </a:schemeClr>
              </a:solidFill>
              <a:latin typeface="+mn-lt"/>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43"/>
          <p:cNvSpPr txBox="1">
            <a:spLocks noGrp="1"/>
          </p:cNvSpPr>
          <p:nvPr>
            <p:ph type="title"/>
          </p:nvPr>
        </p:nvSpPr>
        <p:spPr>
          <a:xfrm>
            <a:off x="472381" y="660400"/>
            <a:ext cx="2211884" cy="23114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400"/>
              <a:buFont typeface="Calibri"/>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43"/>
          <p:cNvSpPr txBox="1">
            <a:spLocks noGrp="1"/>
          </p:cNvSpPr>
          <p:nvPr>
            <p:ph type="body" idx="1"/>
          </p:nvPr>
        </p:nvSpPr>
        <p:spPr>
          <a:xfrm>
            <a:off x="2915543" y="1426283"/>
            <a:ext cx="3471863" cy="7039681"/>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750"/>
              </a:spcBef>
              <a:spcAft>
                <a:spcPts val="0"/>
              </a:spcAft>
              <a:buClr>
                <a:schemeClr val="dk1"/>
              </a:buClr>
              <a:buSzPts val="2400"/>
              <a:buChar char="•"/>
              <a:defRPr sz="2400"/>
            </a:lvl1pPr>
            <a:lvl2pPr marL="914400" lvl="1" indent="-361950" algn="l">
              <a:lnSpc>
                <a:spcPct val="90000"/>
              </a:lnSpc>
              <a:spcBef>
                <a:spcPts val="375"/>
              </a:spcBef>
              <a:spcAft>
                <a:spcPts val="0"/>
              </a:spcAft>
              <a:buClr>
                <a:schemeClr val="dk1"/>
              </a:buClr>
              <a:buSzPts val="2100"/>
              <a:buChar char="•"/>
              <a:defRPr sz="2100"/>
            </a:lvl2pPr>
            <a:lvl3pPr marL="1371600" lvl="2" indent="-342900" algn="l">
              <a:lnSpc>
                <a:spcPct val="90000"/>
              </a:lnSpc>
              <a:spcBef>
                <a:spcPts val="375"/>
              </a:spcBef>
              <a:spcAft>
                <a:spcPts val="0"/>
              </a:spcAft>
              <a:buClr>
                <a:schemeClr val="dk1"/>
              </a:buClr>
              <a:buSzPts val="1800"/>
              <a:buChar char="•"/>
              <a:defRPr sz="1800"/>
            </a:lvl3pPr>
            <a:lvl4pPr marL="1828800" lvl="3" indent="-323850" algn="l">
              <a:lnSpc>
                <a:spcPct val="90000"/>
              </a:lnSpc>
              <a:spcBef>
                <a:spcPts val="375"/>
              </a:spcBef>
              <a:spcAft>
                <a:spcPts val="0"/>
              </a:spcAft>
              <a:buClr>
                <a:schemeClr val="dk1"/>
              </a:buClr>
              <a:buSzPts val="1500"/>
              <a:buChar char="•"/>
              <a:defRPr sz="1500"/>
            </a:lvl4pPr>
            <a:lvl5pPr marL="2286000" lvl="4" indent="-323850" algn="l">
              <a:lnSpc>
                <a:spcPct val="90000"/>
              </a:lnSpc>
              <a:spcBef>
                <a:spcPts val="375"/>
              </a:spcBef>
              <a:spcAft>
                <a:spcPts val="0"/>
              </a:spcAft>
              <a:buClr>
                <a:schemeClr val="dk1"/>
              </a:buClr>
              <a:buSzPts val="1500"/>
              <a:buChar char="•"/>
              <a:defRPr sz="1500"/>
            </a:lvl5pPr>
            <a:lvl6pPr marL="2743200" lvl="5" indent="-323850" algn="l">
              <a:lnSpc>
                <a:spcPct val="90000"/>
              </a:lnSpc>
              <a:spcBef>
                <a:spcPts val="375"/>
              </a:spcBef>
              <a:spcAft>
                <a:spcPts val="0"/>
              </a:spcAft>
              <a:buClr>
                <a:schemeClr val="dk1"/>
              </a:buClr>
              <a:buSzPts val="1500"/>
              <a:buChar char="•"/>
              <a:defRPr sz="1500"/>
            </a:lvl6pPr>
            <a:lvl7pPr marL="3200400" lvl="6" indent="-323850" algn="l">
              <a:lnSpc>
                <a:spcPct val="90000"/>
              </a:lnSpc>
              <a:spcBef>
                <a:spcPts val="375"/>
              </a:spcBef>
              <a:spcAft>
                <a:spcPts val="0"/>
              </a:spcAft>
              <a:buClr>
                <a:schemeClr val="dk1"/>
              </a:buClr>
              <a:buSzPts val="1500"/>
              <a:buChar char="•"/>
              <a:defRPr sz="1500"/>
            </a:lvl7pPr>
            <a:lvl8pPr marL="3657600" lvl="7" indent="-323850" algn="l">
              <a:lnSpc>
                <a:spcPct val="90000"/>
              </a:lnSpc>
              <a:spcBef>
                <a:spcPts val="375"/>
              </a:spcBef>
              <a:spcAft>
                <a:spcPts val="0"/>
              </a:spcAft>
              <a:buClr>
                <a:schemeClr val="dk1"/>
              </a:buClr>
              <a:buSzPts val="1500"/>
              <a:buChar char="•"/>
              <a:defRPr sz="1500"/>
            </a:lvl8pPr>
            <a:lvl9pPr marL="4114800" lvl="8" indent="-323850" algn="l">
              <a:lnSpc>
                <a:spcPct val="90000"/>
              </a:lnSpc>
              <a:spcBef>
                <a:spcPts val="375"/>
              </a:spcBef>
              <a:spcAft>
                <a:spcPts val="0"/>
              </a:spcAft>
              <a:buClr>
                <a:schemeClr val="dk1"/>
              </a:buClr>
              <a:buSzPts val="1500"/>
              <a:buChar char="•"/>
              <a:defRPr sz="1500"/>
            </a:lvl9pPr>
          </a:lstStyle>
          <a:p>
            <a:endParaRPr/>
          </a:p>
        </p:txBody>
      </p:sp>
      <p:sp>
        <p:nvSpPr>
          <p:cNvPr id="61" name="Google Shape;61;p43"/>
          <p:cNvSpPr txBox="1">
            <a:spLocks noGrp="1"/>
          </p:cNvSpPr>
          <p:nvPr>
            <p:ph type="body" idx="2"/>
          </p:nvPr>
        </p:nvSpPr>
        <p:spPr>
          <a:xfrm>
            <a:off x="472381" y="2971800"/>
            <a:ext cx="2211884" cy="550562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chemeClr val="dk1"/>
              </a:buClr>
              <a:buSzPts val="1200"/>
              <a:buNone/>
              <a:defRPr sz="1200"/>
            </a:lvl1pPr>
            <a:lvl2pPr marL="914400" lvl="1" indent="-228600" algn="l">
              <a:lnSpc>
                <a:spcPct val="90000"/>
              </a:lnSpc>
              <a:spcBef>
                <a:spcPts val="375"/>
              </a:spcBef>
              <a:spcAft>
                <a:spcPts val="0"/>
              </a:spcAft>
              <a:buClr>
                <a:schemeClr val="dk1"/>
              </a:buClr>
              <a:buSzPts val="1050"/>
              <a:buNone/>
              <a:defRPr sz="1050"/>
            </a:lvl2pPr>
            <a:lvl3pPr marL="1371600" lvl="2" indent="-228600" algn="l">
              <a:lnSpc>
                <a:spcPct val="90000"/>
              </a:lnSpc>
              <a:spcBef>
                <a:spcPts val="375"/>
              </a:spcBef>
              <a:spcAft>
                <a:spcPts val="0"/>
              </a:spcAft>
              <a:buClr>
                <a:schemeClr val="dk1"/>
              </a:buClr>
              <a:buSzPts val="900"/>
              <a:buNone/>
              <a:defRPr sz="900"/>
            </a:lvl3pPr>
            <a:lvl4pPr marL="1828800" lvl="3" indent="-228600" algn="l">
              <a:lnSpc>
                <a:spcPct val="90000"/>
              </a:lnSpc>
              <a:spcBef>
                <a:spcPts val="375"/>
              </a:spcBef>
              <a:spcAft>
                <a:spcPts val="0"/>
              </a:spcAft>
              <a:buClr>
                <a:schemeClr val="dk1"/>
              </a:buClr>
              <a:buSzPts val="750"/>
              <a:buNone/>
              <a:defRPr sz="750"/>
            </a:lvl4pPr>
            <a:lvl5pPr marL="2286000" lvl="4" indent="-228600" algn="l">
              <a:lnSpc>
                <a:spcPct val="90000"/>
              </a:lnSpc>
              <a:spcBef>
                <a:spcPts val="375"/>
              </a:spcBef>
              <a:spcAft>
                <a:spcPts val="0"/>
              </a:spcAft>
              <a:buClr>
                <a:schemeClr val="dk1"/>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62" name="Google Shape;62;p43"/>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63" name="Google Shape;63;p43"/>
          <p:cNvSpPr txBox="1">
            <a:spLocks noGrp="1"/>
          </p:cNvSpPr>
          <p:nvPr>
            <p:ph type="ftr" idx="11"/>
          </p:nvPr>
        </p:nvSpPr>
        <p:spPr>
          <a:xfrm>
            <a:off x="2271713" y="9181397"/>
            <a:ext cx="2314575" cy="52740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64" name="Google Shape;64;p43"/>
          <p:cNvSpPr txBox="1">
            <a:spLocks noGrp="1"/>
          </p:cNvSpPr>
          <p:nvPr>
            <p:ph type="sldNum" idx="12"/>
          </p:nvPr>
        </p:nvSpPr>
        <p:spPr>
          <a:xfrm>
            <a:off x="4843463" y="9181397"/>
            <a:ext cx="1543050" cy="52740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4"/>
          <p:cNvSpPr txBox="1">
            <a:spLocks noGrp="1"/>
          </p:cNvSpPr>
          <p:nvPr>
            <p:ph type="title"/>
          </p:nvPr>
        </p:nvSpPr>
        <p:spPr>
          <a:xfrm>
            <a:off x="471488" y="527405"/>
            <a:ext cx="5915025" cy="1914702"/>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34"/>
          <p:cNvSpPr txBox="1">
            <a:spLocks noGrp="1"/>
          </p:cNvSpPr>
          <p:nvPr>
            <p:ph type="body" idx="1"/>
          </p:nvPr>
        </p:nvSpPr>
        <p:spPr>
          <a:xfrm>
            <a:off x="471488" y="2637014"/>
            <a:ext cx="5915025" cy="6285266"/>
          </a:xfrm>
          <a:prstGeom prst="rect">
            <a:avLst/>
          </a:prstGeom>
          <a:noFill/>
          <a:ln>
            <a:noFill/>
          </a:ln>
        </p:spPr>
        <p:txBody>
          <a:bodyPr spcFirstLastPara="1" wrap="square" lIns="91425" tIns="45700" rIns="91425" bIns="45700" anchor="t" anchorCtr="0">
            <a:normAutofit/>
          </a:bodyPr>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2" name="Google Shape;12;p34"/>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13" name="Google Shape;13;p34"/>
          <p:cNvSpPr txBox="1">
            <a:spLocks noGrp="1"/>
          </p:cNvSpPr>
          <p:nvPr>
            <p:ph type="ftr" idx="11"/>
          </p:nvPr>
        </p:nvSpPr>
        <p:spPr>
          <a:xfrm>
            <a:off x="2271713" y="9181397"/>
            <a:ext cx="2314575" cy="527403"/>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14" name="Google Shape;14;p34"/>
          <p:cNvSpPr txBox="1">
            <a:spLocks noGrp="1"/>
          </p:cNvSpPr>
          <p:nvPr>
            <p:ph type="sldNum" idx="12"/>
          </p:nvPr>
        </p:nvSpPr>
        <p:spPr>
          <a:xfrm>
            <a:off x="4843463" y="9181397"/>
            <a:ext cx="1543050" cy="527403"/>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b="0" i="0" u="none" strike="noStrike" cap="none">
                <a:solidFill>
                  <a:srgbClr val="888888"/>
                </a:solidFill>
                <a:latin typeface="Calibri"/>
                <a:ea typeface="Calibri"/>
                <a:cs typeface="Calibri"/>
                <a:sym typeface="Calibri"/>
              </a:defRPr>
            </a:lvl1pPr>
            <a:lvl2pPr marL="0" marR="0" lvl="1" indent="0" algn="r" rtl="0">
              <a:spcBef>
                <a:spcPts val="0"/>
              </a:spcBef>
              <a:buNone/>
              <a:defRPr sz="900" b="0" i="0" u="none" strike="noStrike" cap="none">
                <a:solidFill>
                  <a:srgbClr val="888888"/>
                </a:solidFill>
                <a:latin typeface="Calibri"/>
                <a:ea typeface="Calibri"/>
                <a:cs typeface="Calibri"/>
                <a:sym typeface="Calibri"/>
              </a:defRPr>
            </a:lvl2pPr>
            <a:lvl3pPr marL="0" marR="0" lvl="2" indent="0" algn="r" rtl="0">
              <a:spcBef>
                <a:spcPts val="0"/>
              </a:spcBef>
              <a:buNone/>
              <a:defRPr sz="900" b="0" i="0" u="none" strike="noStrike" cap="none">
                <a:solidFill>
                  <a:srgbClr val="888888"/>
                </a:solidFill>
                <a:latin typeface="Calibri"/>
                <a:ea typeface="Calibri"/>
                <a:cs typeface="Calibri"/>
                <a:sym typeface="Calibri"/>
              </a:defRPr>
            </a:lvl3pPr>
            <a:lvl4pPr marL="0" marR="0" lvl="3" indent="0" algn="r" rtl="0">
              <a:spcBef>
                <a:spcPts val="0"/>
              </a:spcBef>
              <a:buNone/>
              <a:defRPr sz="900" b="0" i="0" u="none" strike="noStrike" cap="none">
                <a:solidFill>
                  <a:srgbClr val="888888"/>
                </a:solidFill>
                <a:latin typeface="Calibri"/>
                <a:ea typeface="Calibri"/>
                <a:cs typeface="Calibri"/>
                <a:sym typeface="Calibri"/>
              </a:defRPr>
            </a:lvl4pPr>
            <a:lvl5pPr marL="0" marR="0" lvl="4" indent="0" algn="r" rtl="0">
              <a:spcBef>
                <a:spcPts val="0"/>
              </a:spcBef>
              <a:buNone/>
              <a:defRPr sz="900" b="0" i="0" u="none" strike="noStrike" cap="none">
                <a:solidFill>
                  <a:srgbClr val="888888"/>
                </a:solidFill>
                <a:latin typeface="Calibri"/>
                <a:ea typeface="Calibri"/>
                <a:cs typeface="Calibri"/>
                <a:sym typeface="Calibri"/>
              </a:defRPr>
            </a:lvl5pPr>
            <a:lvl6pPr marL="0" marR="0" lvl="5" indent="0" algn="r" rtl="0">
              <a:spcBef>
                <a:spcPts val="0"/>
              </a:spcBef>
              <a:buNone/>
              <a:defRPr sz="900" b="0" i="0" u="none" strike="noStrike" cap="none">
                <a:solidFill>
                  <a:srgbClr val="888888"/>
                </a:solidFill>
                <a:latin typeface="Calibri"/>
                <a:ea typeface="Calibri"/>
                <a:cs typeface="Calibri"/>
                <a:sym typeface="Calibri"/>
              </a:defRPr>
            </a:lvl6pPr>
            <a:lvl7pPr marL="0" marR="0" lvl="6" indent="0" algn="r" rtl="0">
              <a:spcBef>
                <a:spcPts val="0"/>
              </a:spcBef>
              <a:buNone/>
              <a:defRPr sz="900" b="0" i="0" u="none" strike="noStrike" cap="none">
                <a:solidFill>
                  <a:srgbClr val="888888"/>
                </a:solidFill>
                <a:latin typeface="Calibri"/>
                <a:ea typeface="Calibri"/>
                <a:cs typeface="Calibri"/>
                <a:sym typeface="Calibri"/>
              </a:defRPr>
            </a:lvl7pPr>
            <a:lvl8pPr marL="0" marR="0" lvl="7" indent="0" algn="r" rtl="0">
              <a:spcBef>
                <a:spcPts val="0"/>
              </a:spcBef>
              <a:buNone/>
              <a:defRPr sz="900" b="0" i="0" u="none" strike="noStrike" cap="none">
                <a:solidFill>
                  <a:srgbClr val="888888"/>
                </a:solidFill>
                <a:latin typeface="Calibri"/>
                <a:ea typeface="Calibri"/>
                <a:cs typeface="Calibri"/>
                <a:sym typeface="Calibri"/>
              </a:defRPr>
            </a:lvl8pPr>
            <a:lvl9pPr marL="0" marR="0" lvl="8" indent="0" algn="r" rtl="0">
              <a:spcBef>
                <a:spcPts val="0"/>
              </a:spcBef>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a:t>
            </a:fld>
            <a:endParaRPr dirty="0"/>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hyperlink" Target="https://www.alliancecpha.org/en/system/tdf/library/attachments/cpha012_-_ftr_and_covid_19_v2.pdf?file=1&amp;type=node&amp;id=44698" TargetMode="Externa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
          <p:cNvSpPr txBox="1"/>
          <p:nvPr/>
        </p:nvSpPr>
        <p:spPr>
          <a:xfrm>
            <a:off x="684708" y="5497370"/>
            <a:ext cx="5488582" cy="298539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i="0" u="none" strike="noStrike" cap="none" dirty="0">
                <a:solidFill>
                  <a:schemeClr val="dk2"/>
                </a:solidFill>
                <a:latin typeface="Garamond"/>
                <a:ea typeface="Garamond"/>
                <a:cs typeface="Garamond"/>
                <a:sym typeface="Garamond"/>
              </a:rPr>
              <a:t>NIVEAU 3 ENAS</a:t>
            </a:r>
          </a:p>
          <a:p>
            <a:pPr marL="0" marR="0" lvl="0" indent="0" algn="ctr" rtl="0">
              <a:spcBef>
                <a:spcPts val="0"/>
              </a:spcBef>
              <a:spcAft>
                <a:spcPts val="0"/>
              </a:spcAft>
              <a:buNone/>
            </a:pPr>
            <a:r>
              <a:rPr lang="en-US" sz="2400" b="1" dirty="0">
                <a:solidFill>
                  <a:schemeClr val="dk2"/>
                </a:solidFill>
                <a:latin typeface="Garamond"/>
                <a:ea typeface="Garamond"/>
                <a:cs typeface="Garamond"/>
                <a:sym typeface="Garamond"/>
              </a:rPr>
              <a:t>MODULE 1</a:t>
            </a:r>
            <a:endParaRPr lang="en-US" sz="2400" b="1" i="0" u="none" strike="noStrike" cap="none" dirty="0">
              <a:solidFill>
                <a:schemeClr val="dk2"/>
              </a:solidFill>
              <a:latin typeface="Garamond"/>
              <a:ea typeface="Garamond"/>
              <a:cs typeface="Garamond"/>
              <a:sym typeface="Garamond"/>
            </a:endParaRPr>
          </a:p>
          <a:p>
            <a:pPr marL="0" marR="0" lvl="0" indent="0" algn="ctr" rtl="0">
              <a:spcBef>
                <a:spcPts val="0"/>
              </a:spcBef>
              <a:spcAft>
                <a:spcPts val="0"/>
              </a:spcAft>
              <a:buNone/>
            </a:pPr>
            <a:endParaRPr lang="en-US" sz="3200" b="1" i="0" u="none" strike="noStrike" cap="none" dirty="0">
              <a:solidFill>
                <a:schemeClr val="dk2"/>
              </a:solidFill>
              <a:latin typeface="Garamond"/>
              <a:ea typeface="Garamond"/>
              <a:cs typeface="Garamond"/>
              <a:sym typeface="Garamond"/>
            </a:endParaRPr>
          </a:p>
          <a:p>
            <a:pPr marL="0" marR="0" lvl="0" indent="0" algn="ctr" rtl="0">
              <a:spcBef>
                <a:spcPts val="0"/>
              </a:spcBef>
              <a:spcAft>
                <a:spcPts val="0"/>
              </a:spcAft>
              <a:buNone/>
            </a:pPr>
            <a:r>
              <a:rPr lang="en-US" sz="3600" b="1" i="0" u="none" strike="noStrike" cap="none" dirty="0">
                <a:solidFill>
                  <a:schemeClr val="dk2"/>
                </a:solidFill>
                <a:latin typeface="Garamond"/>
                <a:ea typeface="Garamond"/>
                <a:cs typeface="Garamond"/>
                <a:sym typeface="Garamond"/>
              </a:rPr>
              <a:t>Comprendre les causes, l'impact et les risques de la séparation familiale</a:t>
            </a:r>
            <a:endParaRPr lang="en-US" sz="1200" dirty="0"/>
          </a:p>
        </p:txBody>
      </p:sp>
      <p:pic>
        <p:nvPicPr>
          <p:cNvPr id="90" name="Google Shape;90;p1"/>
          <p:cNvPicPr preferRelativeResize="0"/>
          <p:nvPr/>
        </p:nvPicPr>
        <p:blipFill rotWithShape="1">
          <a:blip r:embed="rId3">
            <a:alphaModFix/>
          </a:blip>
          <a:srcRect l="-2325" t="-858" b="-2501"/>
          <a:stretch/>
        </p:blipFill>
        <p:spPr>
          <a:xfrm>
            <a:off x="4498254" y="9018739"/>
            <a:ext cx="2114099" cy="626301"/>
          </a:xfrm>
          <a:prstGeom prst="rect">
            <a:avLst/>
          </a:prstGeom>
          <a:noFill/>
          <a:ln>
            <a:noFill/>
          </a:ln>
        </p:spPr>
      </p:pic>
      <p:pic>
        <p:nvPicPr>
          <p:cNvPr id="2" name="Picture 1" descr="Icon&#10;&#10;Description automatically generated">
            <a:extLst>
              <a:ext uri="{FF2B5EF4-FFF2-40B4-BE49-F238E27FC236}">
                <a16:creationId xmlns:a16="http://schemas.microsoft.com/office/drawing/2014/main" id="{EE66AC35-D29C-C24F-4BE1-39CC3750C0E6}"/>
              </a:ext>
            </a:extLst>
          </p:cNvPr>
          <p:cNvPicPr>
            <a:picLocks noChangeAspect="1"/>
          </p:cNvPicPr>
          <p:nvPr/>
        </p:nvPicPr>
        <p:blipFill>
          <a:blip r:embed="rId4"/>
          <a:stretch>
            <a:fillRect/>
          </a:stretch>
        </p:blipFill>
        <p:spPr>
          <a:xfrm>
            <a:off x="1594813" y="738765"/>
            <a:ext cx="3668373" cy="4161073"/>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B592193B-59FD-99DD-6B7C-4926672E43D5}"/>
              </a:ext>
            </a:extLst>
          </p:cNvPr>
          <p:cNvSpPr txBox="1"/>
          <p:nvPr/>
        </p:nvSpPr>
        <p:spPr>
          <a:xfrm>
            <a:off x="996287" y="713169"/>
            <a:ext cx="4913991" cy="523220"/>
          </a:xfrm>
          <a:prstGeom prst="rect">
            <a:avLst/>
          </a:prstGeom>
          <a:noFill/>
        </p:spPr>
        <p:txBody>
          <a:bodyPr wrap="square">
            <a:spAutoFit/>
          </a:bodyPr>
          <a:lstStyle/>
          <a:p>
            <a:pPr marL="0" marR="0" lvl="0" indent="0" algn="l" rtl="0">
              <a:spcBef>
                <a:spcPts val="0"/>
              </a:spcBef>
              <a:spcAft>
                <a:spcPts val="1800"/>
              </a:spcAft>
              <a:buNone/>
            </a:pPr>
            <a:r>
              <a:rPr lang="en-US" b="1" spc="300" dirty="0">
                <a:solidFill>
                  <a:schemeClr val="bg1"/>
                </a:solidFill>
                <a:highlight>
                  <a:srgbClr val="8D607A"/>
                </a:highlight>
                <a:latin typeface="Calibri"/>
                <a:ea typeface="Calibri"/>
                <a:cs typeface="Calibri"/>
                <a:sym typeface="Calibri"/>
              </a:rPr>
              <a:t>SESSION 2 : LES CAUSES ET L'IMPACT DE LA SÉPARATION FAMILIALE</a:t>
            </a:r>
          </a:p>
        </p:txBody>
      </p:sp>
      <p:sp>
        <p:nvSpPr>
          <p:cNvPr id="19" name="TextBox 18">
            <a:extLst>
              <a:ext uri="{FF2B5EF4-FFF2-40B4-BE49-F238E27FC236}">
                <a16:creationId xmlns:a16="http://schemas.microsoft.com/office/drawing/2014/main" id="{3803F443-FE0E-9E53-E320-1BB04742B19F}"/>
              </a:ext>
            </a:extLst>
          </p:cNvPr>
          <p:cNvSpPr txBox="1"/>
          <p:nvPr/>
        </p:nvSpPr>
        <p:spPr>
          <a:xfrm>
            <a:off x="996287" y="1625489"/>
            <a:ext cx="4913992" cy="276999"/>
          </a:xfrm>
          <a:prstGeom prst="rect">
            <a:avLst/>
          </a:prstGeom>
          <a:noFill/>
        </p:spPr>
        <p:txBody>
          <a:bodyPr wrap="square" rtlCol="0">
            <a:spAutoFit/>
          </a:bodyPr>
          <a:lstStyle/>
          <a:p>
            <a:r>
              <a:rPr lang="en-CA" sz="1200" b="1" spc="300" dirty="0">
                <a:solidFill>
                  <a:schemeClr val="tx1"/>
                </a:solidFill>
              </a:rPr>
              <a:t>OBJECTIFS D'APPRENTISSAGE </a:t>
            </a:r>
          </a:p>
        </p:txBody>
      </p:sp>
      <p:sp>
        <p:nvSpPr>
          <p:cNvPr id="2" name="TextBox 1">
            <a:extLst>
              <a:ext uri="{FF2B5EF4-FFF2-40B4-BE49-F238E27FC236}">
                <a16:creationId xmlns:a16="http://schemas.microsoft.com/office/drawing/2014/main" id="{9C123385-9A1D-F5A2-D61C-512B690D32B5}"/>
              </a:ext>
            </a:extLst>
          </p:cNvPr>
          <p:cNvSpPr txBox="1"/>
          <p:nvPr/>
        </p:nvSpPr>
        <p:spPr>
          <a:xfrm>
            <a:off x="1720761" y="2178391"/>
            <a:ext cx="4529568" cy="276999"/>
          </a:xfrm>
          <a:prstGeom prst="rect">
            <a:avLst/>
          </a:prstGeom>
          <a:noFill/>
        </p:spPr>
        <p:txBody>
          <a:bodyPr wrap="square" rtlCol="0">
            <a:spAutoFit/>
          </a:bodyPr>
          <a:lstStyle/>
          <a:p>
            <a:pPr marL="0" marR="0" lvl="0" indent="0" algn="l" rtl="0">
              <a:spcBef>
                <a:spcPts val="0"/>
              </a:spcBef>
              <a:spcAft>
                <a:spcPts val="0"/>
              </a:spcAft>
              <a:buNone/>
            </a:pPr>
            <a:r>
              <a:rPr lang="en-US" sz="1200" dirty="0">
                <a:solidFill>
                  <a:schemeClr val="tx1"/>
                </a:solidFill>
                <a:latin typeface="+mn-lt"/>
                <a:ea typeface="Arial"/>
                <a:cs typeface="Arial"/>
                <a:sym typeface="Arial"/>
              </a:rPr>
              <a:t>Analyser les causes de la séparation des familles dans les crises humanitaires</a:t>
            </a:r>
          </a:p>
        </p:txBody>
      </p:sp>
      <p:sp>
        <p:nvSpPr>
          <p:cNvPr id="3" name="TextBox 2">
            <a:extLst>
              <a:ext uri="{FF2B5EF4-FFF2-40B4-BE49-F238E27FC236}">
                <a16:creationId xmlns:a16="http://schemas.microsoft.com/office/drawing/2014/main" id="{A0F55873-C223-01AF-7EF6-42E0DF46C035}"/>
              </a:ext>
            </a:extLst>
          </p:cNvPr>
          <p:cNvSpPr txBox="1"/>
          <p:nvPr/>
        </p:nvSpPr>
        <p:spPr>
          <a:xfrm>
            <a:off x="1720761" y="2644403"/>
            <a:ext cx="4529568" cy="461665"/>
          </a:xfrm>
          <a:prstGeom prst="rect">
            <a:avLst/>
          </a:prstGeom>
          <a:noFill/>
        </p:spPr>
        <p:txBody>
          <a:bodyPr wrap="square" rtlCol="0">
            <a:spAutoFit/>
          </a:bodyPr>
          <a:lstStyle/>
          <a:p>
            <a:pPr marL="0" marR="0" lvl="0" indent="0" algn="l" rtl="0">
              <a:spcBef>
                <a:spcPts val="0"/>
              </a:spcBef>
              <a:spcAft>
                <a:spcPts val="0"/>
              </a:spcAft>
              <a:buNone/>
            </a:pPr>
            <a:r>
              <a:rPr lang="en-US" sz="1200" dirty="0">
                <a:solidFill>
                  <a:schemeClr val="tx1"/>
                </a:solidFill>
                <a:latin typeface="+mn-lt"/>
                <a:ea typeface="Arial"/>
                <a:cs typeface="Arial"/>
                <a:sym typeface="Arial"/>
              </a:rPr>
              <a:t>Expliquer l'impact de la séparation des familles et les risques et menaces potentiels pour les ENAS.</a:t>
            </a:r>
          </a:p>
        </p:txBody>
      </p:sp>
      <p:grpSp>
        <p:nvGrpSpPr>
          <p:cNvPr id="33" name="Google Shape;194;p14">
            <a:extLst>
              <a:ext uri="{FF2B5EF4-FFF2-40B4-BE49-F238E27FC236}">
                <a16:creationId xmlns:a16="http://schemas.microsoft.com/office/drawing/2014/main" id="{01BC34CA-DE6A-6A1B-8925-1E5E81907828}"/>
              </a:ext>
            </a:extLst>
          </p:cNvPr>
          <p:cNvGrpSpPr/>
          <p:nvPr/>
        </p:nvGrpSpPr>
        <p:grpSpPr>
          <a:xfrm>
            <a:off x="1153785" y="2161263"/>
            <a:ext cx="367261" cy="388552"/>
            <a:chOff x="243840" y="1676400"/>
            <a:chExt cx="701040" cy="741680"/>
          </a:xfrm>
          <a:solidFill>
            <a:schemeClr val="accent2">
              <a:lumMod val="75000"/>
            </a:schemeClr>
          </a:solidFill>
        </p:grpSpPr>
        <p:sp>
          <p:nvSpPr>
            <p:cNvPr id="34" name="Google Shape;195;p14">
              <a:extLst>
                <a:ext uri="{FF2B5EF4-FFF2-40B4-BE49-F238E27FC236}">
                  <a16:creationId xmlns:a16="http://schemas.microsoft.com/office/drawing/2014/main" id="{836C395A-34BA-2044-3814-CEB5BD14DD05}"/>
                </a:ext>
              </a:extLst>
            </p:cNvPr>
            <p:cNvSpPr/>
            <p:nvPr/>
          </p:nvSpPr>
          <p:spPr>
            <a:xfrm>
              <a:off x="243840" y="1676400"/>
              <a:ext cx="116839" cy="741680"/>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dirty="0">
                <a:solidFill>
                  <a:schemeClr val="lt1"/>
                </a:solidFill>
                <a:latin typeface="Calibri"/>
                <a:ea typeface="Calibri"/>
                <a:cs typeface="Calibri"/>
                <a:sym typeface="Calibri"/>
              </a:endParaRPr>
            </a:p>
          </p:txBody>
        </p:sp>
        <p:sp>
          <p:nvSpPr>
            <p:cNvPr id="35" name="Google Shape;196;p14">
              <a:extLst>
                <a:ext uri="{FF2B5EF4-FFF2-40B4-BE49-F238E27FC236}">
                  <a16:creationId xmlns:a16="http://schemas.microsoft.com/office/drawing/2014/main" id="{1F02318C-6C3E-56DA-E1FE-063BF637A069}"/>
                </a:ext>
              </a:extLst>
            </p:cNvPr>
            <p:cNvSpPr/>
            <p:nvPr/>
          </p:nvSpPr>
          <p:spPr>
            <a:xfrm>
              <a:off x="314960" y="1676400"/>
              <a:ext cx="629920" cy="436880"/>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dirty="0">
                <a:solidFill>
                  <a:schemeClr val="lt1"/>
                </a:solidFill>
                <a:latin typeface="Calibri"/>
                <a:ea typeface="Calibri"/>
                <a:cs typeface="Calibri"/>
                <a:sym typeface="Calibri"/>
              </a:endParaRPr>
            </a:p>
          </p:txBody>
        </p:sp>
      </p:grpSp>
      <p:grpSp>
        <p:nvGrpSpPr>
          <p:cNvPr id="36" name="Google Shape;194;p14">
            <a:extLst>
              <a:ext uri="{FF2B5EF4-FFF2-40B4-BE49-F238E27FC236}">
                <a16:creationId xmlns:a16="http://schemas.microsoft.com/office/drawing/2014/main" id="{F416F821-0615-D27F-11BA-C884CDDB5918}"/>
              </a:ext>
            </a:extLst>
          </p:cNvPr>
          <p:cNvGrpSpPr/>
          <p:nvPr/>
        </p:nvGrpSpPr>
        <p:grpSpPr>
          <a:xfrm>
            <a:off x="1153785" y="2717516"/>
            <a:ext cx="367261" cy="388552"/>
            <a:chOff x="243840" y="1676400"/>
            <a:chExt cx="701040" cy="741680"/>
          </a:xfrm>
          <a:solidFill>
            <a:schemeClr val="accent2">
              <a:lumMod val="75000"/>
            </a:schemeClr>
          </a:solidFill>
        </p:grpSpPr>
        <p:sp>
          <p:nvSpPr>
            <p:cNvPr id="37" name="Google Shape;195;p14">
              <a:extLst>
                <a:ext uri="{FF2B5EF4-FFF2-40B4-BE49-F238E27FC236}">
                  <a16:creationId xmlns:a16="http://schemas.microsoft.com/office/drawing/2014/main" id="{EAE035D6-A015-CED2-667F-DBBEE14B11A3}"/>
                </a:ext>
              </a:extLst>
            </p:cNvPr>
            <p:cNvSpPr/>
            <p:nvPr/>
          </p:nvSpPr>
          <p:spPr>
            <a:xfrm>
              <a:off x="243840" y="1676400"/>
              <a:ext cx="116839" cy="741680"/>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dirty="0">
                <a:solidFill>
                  <a:schemeClr val="lt1"/>
                </a:solidFill>
                <a:latin typeface="Calibri"/>
                <a:ea typeface="Calibri"/>
                <a:cs typeface="Calibri"/>
                <a:sym typeface="Calibri"/>
              </a:endParaRPr>
            </a:p>
          </p:txBody>
        </p:sp>
        <p:sp>
          <p:nvSpPr>
            <p:cNvPr id="38" name="Google Shape;196;p14">
              <a:extLst>
                <a:ext uri="{FF2B5EF4-FFF2-40B4-BE49-F238E27FC236}">
                  <a16:creationId xmlns:a16="http://schemas.microsoft.com/office/drawing/2014/main" id="{A36079ED-F758-0A3B-0C07-6FFE8659990A}"/>
                </a:ext>
              </a:extLst>
            </p:cNvPr>
            <p:cNvSpPr/>
            <p:nvPr/>
          </p:nvSpPr>
          <p:spPr>
            <a:xfrm>
              <a:off x="314960" y="1676400"/>
              <a:ext cx="629920" cy="436880"/>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dirty="0">
                <a:solidFill>
                  <a:schemeClr val="lt1"/>
                </a:solidFill>
                <a:latin typeface="Calibri"/>
                <a:ea typeface="Calibri"/>
                <a:cs typeface="Calibri"/>
                <a:sym typeface="Calibri"/>
              </a:endParaRPr>
            </a:p>
          </p:txBody>
        </p:sp>
      </p:grpSp>
      <p:sp>
        <p:nvSpPr>
          <p:cNvPr id="48" name="Hexagon 47">
            <a:extLst>
              <a:ext uri="{FF2B5EF4-FFF2-40B4-BE49-F238E27FC236}">
                <a16:creationId xmlns:a16="http://schemas.microsoft.com/office/drawing/2014/main" id="{8B140037-F5B4-B49B-BB87-8FCF04CD56CC}"/>
              </a:ext>
            </a:extLst>
          </p:cNvPr>
          <p:cNvSpPr/>
          <p:nvPr/>
        </p:nvSpPr>
        <p:spPr>
          <a:xfrm rot="1782986">
            <a:off x="286724" y="301110"/>
            <a:ext cx="335595" cy="289306"/>
          </a:xfrm>
          <a:prstGeom prst="hexagon">
            <a:avLst>
              <a:gd name="adj" fmla="val 28965"/>
              <a:gd name="vf" fmla="val 115470"/>
            </a:avLst>
          </a:prstGeom>
          <a:solidFill>
            <a:schemeClr val="accent2">
              <a:lumMod val="60000"/>
              <a:lumOff val="40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9" name="Hexagon 48">
            <a:extLst>
              <a:ext uri="{FF2B5EF4-FFF2-40B4-BE49-F238E27FC236}">
                <a16:creationId xmlns:a16="http://schemas.microsoft.com/office/drawing/2014/main" id="{F4144A6A-CD1C-F73C-457B-CCDE7050E792}"/>
              </a:ext>
            </a:extLst>
          </p:cNvPr>
          <p:cNvSpPr/>
          <p:nvPr/>
        </p:nvSpPr>
        <p:spPr>
          <a:xfrm rot="1782986">
            <a:off x="286724" y="763955"/>
            <a:ext cx="335595" cy="289306"/>
          </a:xfrm>
          <a:prstGeom prst="hexagon">
            <a:avLst>
              <a:gd name="adj" fmla="val 28965"/>
              <a:gd name="vf" fmla="val 115470"/>
            </a:avLst>
          </a:prstGeom>
          <a:solidFill>
            <a:schemeClr val="accent2">
              <a:lumMod val="60000"/>
              <a:lumOff val="40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0" name="Hexagon 49">
            <a:extLst>
              <a:ext uri="{FF2B5EF4-FFF2-40B4-BE49-F238E27FC236}">
                <a16:creationId xmlns:a16="http://schemas.microsoft.com/office/drawing/2014/main" id="{BBE70907-4E67-39D4-0962-4EE51FBA0A8A}"/>
              </a:ext>
            </a:extLst>
          </p:cNvPr>
          <p:cNvSpPr/>
          <p:nvPr/>
        </p:nvSpPr>
        <p:spPr>
          <a:xfrm rot="1782986">
            <a:off x="286724" y="1226800"/>
            <a:ext cx="335595" cy="289306"/>
          </a:xfrm>
          <a:prstGeom prst="hexagon">
            <a:avLst>
              <a:gd name="adj" fmla="val 28965"/>
              <a:gd name="vf" fmla="val 115470"/>
            </a:avLst>
          </a:prstGeom>
          <a:solidFill>
            <a:schemeClr val="accent2">
              <a:lumMod val="60000"/>
              <a:lumOff val="40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1" name="Hexagon 50">
            <a:extLst>
              <a:ext uri="{FF2B5EF4-FFF2-40B4-BE49-F238E27FC236}">
                <a16:creationId xmlns:a16="http://schemas.microsoft.com/office/drawing/2014/main" id="{FEC97EEA-575F-7AF4-5EF7-DD926F696B96}"/>
              </a:ext>
            </a:extLst>
          </p:cNvPr>
          <p:cNvSpPr/>
          <p:nvPr/>
        </p:nvSpPr>
        <p:spPr>
          <a:xfrm rot="1782986">
            <a:off x="286724" y="1689645"/>
            <a:ext cx="335595" cy="289306"/>
          </a:xfrm>
          <a:prstGeom prst="hexagon">
            <a:avLst>
              <a:gd name="adj" fmla="val 28965"/>
              <a:gd name="vf" fmla="val 115470"/>
            </a:avLst>
          </a:prstGeom>
          <a:solidFill>
            <a:schemeClr val="accent2">
              <a:lumMod val="60000"/>
              <a:lumOff val="40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2" name="Hexagon 51">
            <a:extLst>
              <a:ext uri="{FF2B5EF4-FFF2-40B4-BE49-F238E27FC236}">
                <a16:creationId xmlns:a16="http://schemas.microsoft.com/office/drawing/2014/main" id="{1FB00F2C-E0BB-6FB6-7E12-57DA1EA9D976}"/>
              </a:ext>
            </a:extLst>
          </p:cNvPr>
          <p:cNvSpPr/>
          <p:nvPr/>
        </p:nvSpPr>
        <p:spPr>
          <a:xfrm rot="1782986">
            <a:off x="286724" y="2152490"/>
            <a:ext cx="335595" cy="289306"/>
          </a:xfrm>
          <a:prstGeom prst="hexagon">
            <a:avLst>
              <a:gd name="adj" fmla="val 28965"/>
              <a:gd name="vf" fmla="val 115470"/>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3" name="Hexagon 52">
            <a:extLst>
              <a:ext uri="{FF2B5EF4-FFF2-40B4-BE49-F238E27FC236}">
                <a16:creationId xmlns:a16="http://schemas.microsoft.com/office/drawing/2014/main" id="{9DE32CB8-0667-0AB1-0CAA-FDC071E8857A}"/>
              </a:ext>
            </a:extLst>
          </p:cNvPr>
          <p:cNvSpPr/>
          <p:nvPr/>
        </p:nvSpPr>
        <p:spPr>
          <a:xfrm rot="1782986">
            <a:off x="286724" y="2615335"/>
            <a:ext cx="335595" cy="289306"/>
          </a:xfrm>
          <a:prstGeom prst="hexagon">
            <a:avLst>
              <a:gd name="adj" fmla="val 28965"/>
              <a:gd name="vf" fmla="val 115470"/>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4" name="Hexagon 53">
            <a:extLst>
              <a:ext uri="{FF2B5EF4-FFF2-40B4-BE49-F238E27FC236}">
                <a16:creationId xmlns:a16="http://schemas.microsoft.com/office/drawing/2014/main" id="{B5B7266A-FC9F-6865-15AB-DAD9F34E484B}"/>
              </a:ext>
            </a:extLst>
          </p:cNvPr>
          <p:cNvSpPr/>
          <p:nvPr/>
        </p:nvSpPr>
        <p:spPr>
          <a:xfrm rot="1782986">
            <a:off x="286725" y="3078179"/>
            <a:ext cx="335595" cy="289306"/>
          </a:xfrm>
          <a:prstGeom prst="hexagon">
            <a:avLst>
              <a:gd name="adj" fmla="val 28965"/>
              <a:gd name="vf" fmla="val 115470"/>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5" name="Hexagon 54">
            <a:extLst>
              <a:ext uri="{FF2B5EF4-FFF2-40B4-BE49-F238E27FC236}">
                <a16:creationId xmlns:a16="http://schemas.microsoft.com/office/drawing/2014/main" id="{CF23F629-4637-92B1-DEA3-23561892E906}"/>
              </a:ext>
            </a:extLst>
          </p:cNvPr>
          <p:cNvSpPr/>
          <p:nvPr/>
        </p:nvSpPr>
        <p:spPr>
          <a:xfrm rot="1782986">
            <a:off x="286726" y="3541021"/>
            <a:ext cx="335595" cy="289306"/>
          </a:xfrm>
          <a:prstGeom prst="hexagon">
            <a:avLst>
              <a:gd name="adj" fmla="val 28965"/>
              <a:gd name="vf" fmla="val 115470"/>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 name="TextBox 3">
            <a:extLst>
              <a:ext uri="{FF2B5EF4-FFF2-40B4-BE49-F238E27FC236}">
                <a16:creationId xmlns:a16="http://schemas.microsoft.com/office/drawing/2014/main" id="{4D920A60-96CD-A299-DFEE-F60259C21A23}"/>
              </a:ext>
            </a:extLst>
          </p:cNvPr>
          <p:cNvSpPr txBox="1"/>
          <p:nvPr/>
        </p:nvSpPr>
        <p:spPr>
          <a:xfrm>
            <a:off x="1720761" y="3293141"/>
            <a:ext cx="4529568" cy="276999"/>
          </a:xfrm>
          <a:prstGeom prst="rect">
            <a:avLst/>
          </a:prstGeom>
          <a:noFill/>
        </p:spPr>
        <p:txBody>
          <a:bodyPr wrap="square" rtlCol="0">
            <a:spAutoFit/>
          </a:bodyPr>
          <a:lstStyle/>
          <a:p>
            <a:pPr marL="0" marR="0" lvl="0" indent="0" algn="l" rtl="0">
              <a:spcBef>
                <a:spcPts val="0"/>
              </a:spcBef>
              <a:spcAft>
                <a:spcPts val="0"/>
              </a:spcAft>
              <a:buNone/>
            </a:pPr>
            <a:r>
              <a:rPr lang="en-US" sz="1200" dirty="0">
                <a:solidFill>
                  <a:schemeClr val="tx1"/>
                </a:solidFill>
                <a:latin typeface="+mn-lt"/>
                <a:ea typeface="Arial"/>
                <a:cs typeface="Arial"/>
                <a:sym typeface="Arial"/>
              </a:rPr>
              <a:t>Décrire l'importance de la prévention des séparations</a:t>
            </a:r>
          </a:p>
        </p:txBody>
      </p:sp>
      <p:grpSp>
        <p:nvGrpSpPr>
          <p:cNvPr id="5" name="Google Shape;194;p14">
            <a:extLst>
              <a:ext uri="{FF2B5EF4-FFF2-40B4-BE49-F238E27FC236}">
                <a16:creationId xmlns:a16="http://schemas.microsoft.com/office/drawing/2014/main" id="{619373FD-1366-13DB-0B39-BA79943237CE}"/>
              </a:ext>
            </a:extLst>
          </p:cNvPr>
          <p:cNvGrpSpPr/>
          <p:nvPr/>
        </p:nvGrpSpPr>
        <p:grpSpPr>
          <a:xfrm>
            <a:off x="1153785" y="3237364"/>
            <a:ext cx="367261" cy="388552"/>
            <a:chOff x="243840" y="1676400"/>
            <a:chExt cx="701040" cy="741680"/>
          </a:xfrm>
          <a:solidFill>
            <a:schemeClr val="accent2">
              <a:lumMod val="75000"/>
            </a:schemeClr>
          </a:solidFill>
        </p:grpSpPr>
        <p:sp>
          <p:nvSpPr>
            <p:cNvPr id="6" name="Google Shape;195;p14">
              <a:extLst>
                <a:ext uri="{FF2B5EF4-FFF2-40B4-BE49-F238E27FC236}">
                  <a16:creationId xmlns:a16="http://schemas.microsoft.com/office/drawing/2014/main" id="{CCDC679D-9D91-EE74-AABB-6130DC846BBC}"/>
                </a:ext>
              </a:extLst>
            </p:cNvPr>
            <p:cNvSpPr/>
            <p:nvPr/>
          </p:nvSpPr>
          <p:spPr>
            <a:xfrm>
              <a:off x="243840" y="1676400"/>
              <a:ext cx="116839" cy="741680"/>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dirty="0">
                <a:solidFill>
                  <a:schemeClr val="lt1"/>
                </a:solidFill>
                <a:latin typeface="Calibri"/>
                <a:ea typeface="Calibri"/>
                <a:cs typeface="Calibri"/>
                <a:sym typeface="Calibri"/>
              </a:endParaRPr>
            </a:p>
          </p:txBody>
        </p:sp>
        <p:sp>
          <p:nvSpPr>
            <p:cNvPr id="7" name="Google Shape;196;p14">
              <a:extLst>
                <a:ext uri="{FF2B5EF4-FFF2-40B4-BE49-F238E27FC236}">
                  <a16:creationId xmlns:a16="http://schemas.microsoft.com/office/drawing/2014/main" id="{179EB959-7D7F-97C2-1FC9-D3D7B7F321A7}"/>
                </a:ext>
              </a:extLst>
            </p:cNvPr>
            <p:cNvSpPr/>
            <p:nvPr/>
          </p:nvSpPr>
          <p:spPr>
            <a:xfrm>
              <a:off x="314960" y="1676400"/>
              <a:ext cx="629920" cy="436880"/>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dirty="0">
                <a:solidFill>
                  <a:schemeClr val="lt1"/>
                </a:solidFill>
                <a:latin typeface="Calibri"/>
                <a:ea typeface="Calibri"/>
                <a:cs typeface="Calibri"/>
                <a:sym typeface="Calibri"/>
              </a:endParaRPr>
            </a:p>
          </p:txBody>
        </p:sp>
      </p:grpSp>
      <p:sp>
        <p:nvSpPr>
          <p:cNvPr id="8" name="TextBox 7">
            <a:extLst>
              <a:ext uri="{FF2B5EF4-FFF2-40B4-BE49-F238E27FC236}">
                <a16:creationId xmlns:a16="http://schemas.microsoft.com/office/drawing/2014/main" id="{583E0C42-FD4D-1D20-52DE-84AF433AB38A}"/>
              </a:ext>
            </a:extLst>
          </p:cNvPr>
          <p:cNvSpPr txBox="1"/>
          <p:nvPr/>
        </p:nvSpPr>
        <p:spPr>
          <a:xfrm>
            <a:off x="996287" y="4169727"/>
            <a:ext cx="5268304" cy="276999"/>
          </a:xfrm>
          <a:prstGeom prst="rect">
            <a:avLst/>
          </a:prstGeom>
          <a:noFill/>
        </p:spPr>
        <p:txBody>
          <a:bodyPr wrap="square" rtlCol="0">
            <a:spAutoFit/>
          </a:bodyPr>
          <a:lstStyle/>
          <a:p>
            <a:r>
              <a:rPr lang="en-CA" sz="1200" b="1" spc="300" dirty="0">
                <a:solidFill>
                  <a:schemeClr val="tx1"/>
                </a:solidFill>
              </a:rPr>
              <a:t>LES CAUSES DE LA SÉPARATION DES FAMILLES</a:t>
            </a:r>
          </a:p>
        </p:txBody>
      </p:sp>
      <p:sp>
        <p:nvSpPr>
          <p:cNvPr id="9" name="TextBox 8">
            <a:extLst>
              <a:ext uri="{FF2B5EF4-FFF2-40B4-BE49-F238E27FC236}">
                <a16:creationId xmlns:a16="http://schemas.microsoft.com/office/drawing/2014/main" id="{BE423EF0-A3AA-CBA6-822D-5B9B4636A1DF}"/>
              </a:ext>
            </a:extLst>
          </p:cNvPr>
          <p:cNvSpPr txBox="1"/>
          <p:nvPr/>
        </p:nvSpPr>
        <p:spPr>
          <a:xfrm>
            <a:off x="996287" y="4539324"/>
            <a:ext cx="5268303" cy="276999"/>
          </a:xfrm>
          <a:prstGeom prst="rect">
            <a:avLst/>
          </a:prstGeom>
          <a:noFill/>
        </p:spPr>
        <p:txBody>
          <a:bodyPr wrap="square" rtlCol="0">
            <a:spAutoFit/>
          </a:bodyPr>
          <a:lstStyle/>
          <a:p>
            <a:pPr marL="0" marR="0" lvl="0" indent="0" algn="l" rtl="0">
              <a:spcBef>
                <a:spcPts val="0"/>
              </a:spcBef>
              <a:spcAft>
                <a:spcPts val="0"/>
              </a:spcAft>
              <a:buNone/>
            </a:pPr>
            <a:r>
              <a:rPr lang="en-US" sz="1200" dirty="0">
                <a:solidFill>
                  <a:schemeClr val="tx1"/>
                </a:solidFill>
                <a:latin typeface="+mn-lt"/>
                <a:ea typeface="Arial"/>
                <a:cs typeface="Arial"/>
                <a:sym typeface="Arial"/>
              </a:rPr>
              <a:t>Les causes préexistantes de la séparation des familles dans ce contexte :</a:t>
            </a:r>
          </a:p>
        </p:txBody>
      </p:sp>
      <p:sp>
        <p:nvSpPr>
          <p:cNvPr id="10" name="TextBox 9">
            <a:extLst>
              <a:ext uri="{FF2B5EF4-FFF2-40B4-BE49-F238E27FC236}">
                <a16:creationId xmlns:a16="http://schemas.microsoft.com/office/drawing/2014/main" id="{11B818D0-E6A7-5611-2FD8-939AEEE20855}"/>
              </a:ext>
            </a:extLst>
          </p:cNvPr>
          <p:cNvSpPr txBox="1"/>
          <p:nvPr/>
        </p:nvSpPr>
        <p:spPr>
          <a:xfrm>
            <a:off x="996287" y="6687723"/>
            <a:ext cx="5268303" cy="276999"/>
          </a:xfrm>
          <a:prstGeom prst="rect">
            <a:avLst/>
          </a:prstGeom>
          <a:noFill/>
        </p:spPr>
        <p:txBody>
          <a:bodyPr wrap="square" rtlCol="0">
            <a:spAutoFit/>
          </a:bodyPr>
          <a:lstStyle/>
          <a:p>
            <a:pPr marL="0" marR="0" lvl="0" indent="0" algn="l" rtl="0">
              <a:spcBef>
                <a:spcPts val="0"/>
              </a:spcBef>
              <a:spcAft>
                <a:spcPts val="0"/>
              </a:spcAft>
              <a:buNone/>
            </a:pPr>
            <a:r>
              <a:rPr lang="en-US" sz="1200" dirty="0">
                <a:solidFill>
                  <a:schemeClr val="tx1"/>
                </a:solidFill>
                <a:latin typeface="+mn-lt"/>
                <a:ea typeface="Arial"/>
                <a:cs typeface="Arial"/>
                <a:sym typeface="Arial"/>
              </a:rPr>
              <a:t>Causes de la séparation des familles en raison de l'urgence :</a:t>
            </a:r>
          </a:p>
        </p:txBody>
      </p:sp>
      <p:sp>
        <p:nvSpPr>
          <p:cNvPr id="11" name="Google Shape;275;p12">
            <a:extLst>
              <a:ext uri="{FF2B5EF4-FFF2-40B4-BE49-F238E27FC236}">
                <a16:creationId xmlns:a16="http://schemas.microsoft.com/office/drawing/2014/main" id="{14C35876-9AF1-3EE1-D7A7-1DAD76C59B87}"/>
              </a:ext>
            </a:extLst>
          </p:cNvPr>
          <p:cNvSpPr/>
          <p:nvPr/>
        </p:nvSpPr>
        <p:spPr>
          <a:xfrm>
            <a:off x="996287" y="4972382"/>
            <a:ext cx="5254042" cy="1559282"/>
          </a:xfrm>
          <a:prstGeom prst="rect">
            <a:avLst/>
          </a:prstGeom>
          <a:noFill/>
          <a:ln w="12700" cap="flat" cmpd="sng">
            <a:solidFill>
              <a:schemeClr val="accent2">
                <a:lumMod val="75000"/>
              </a:schemeClr>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12" name="Google Shape;275;p12">
            <a:extLst>
              <a:ext uri="{FF2B5EF4-FFF2-40B4-BE49-F238E27FC236}">
                <a16:creationId xmlns:a16="http://schemas.microsoft.com/office/drawing/2014/main" id="{7D95431F-14B9-166B-A573-13B76B7BB558}"/>
              </a:ext>
            </a:extLst>
          </p:cNvPr>
          <p:cNvSpPr/>
          <p:nvPr/>
        </p:nvSpPr>
        <p:spPr>
          <a:xfrm>
            <a:off x="996287" y="7044613"/>
            <a:ext cx="5254042" cy="1559282"/>
          </a:xfrm>
          <a:prstGeom prst="rect">
            <a:avLst/>
          </a:prstGeom>
          <a:noFill/>
          <a:ln w="12700" cap="flat" cmpd="sng">
            <a:solidFill>
              <a:schemeClr val="accent2">
                <a:lumMod val="75000"/>
              </a:schemeClr>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13" name="Hexagon 12">
            <a:extLst>
              <a:ext uri="{FF2B5EF4-FFF2-40B4-BE49-F238E27FC236}">
                <a16:creationId xmlns:a16="http://schemas.microsoft.com/office/drawing/2014/main" id="{FAEB324C-BF76-F400-031D-B3497CF176FE}"/>
              </a:ext>
            </a:extLst>
          </p:cNvPr>
          <p:cNvSpPr/>
          <p:nvPr/>
        </p:nvSpPr>
        <p:spPr>
          <a:xfrm rot="1782986">
            <a:off x="286726" y="4003862"/>
            <a:ext cx="335595" cy="289306"/>
          </a:xfrm>
          <a:prstGeom prst="hexagon">
            <a:avLst>
              <a:gd name="adj" fmla="val 28965"/>
              <a:gd name="vf" fmla="val 115470"/>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23910121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3803F443-FE0E-9E53-E320-1BB04742B19F}"/>
              </a:ext>
            </a:extLst>
          </p:cNvPr>
          <p:cNvSpPr txBox="1"/>
          <p:nvPr/>
        </p:nvSpPr>
        <p:spPr>
          <a:xfrm>
            <a:off x="996287" y="761627"/>
            <a:ext cx="4913992" cy="276999"/>
          </a:xfrm>
          <a:prstGeom prst="rect">
            <a:avLst/>
          </a:prstGeom>
          <a:noFill/>
        </p:spPr>
        <p:txBody>
          <a:bodyPr wrap="square" rtlCol="0">
            <a:spAutoFit/>
          </a:bodyPr>
          <a:lstStyle/>
          <a:p>
            <a:r>
              <a:rPr lang="en-US" sz="1200" b="1" spc="300" dirty="0">
                <a:solidFill>
                  <a:schemeClr val="tx1"/>
                </a:solidFill>
              </a:rPr>
              <a:t>L'IMPACT ET LES RISQUES DE LA SÉPARATION</a:t>
            </a:r>
          </a:p>
        </p:txBody>
      </p:sp>
      <p:sp>
        <p:nvSpPr>
          <p:cNvPr id="26" name="Google Shape;275;p12">
            <a:extLst>
              <a:ext uri="{FF2B5EF4-FFF2-40B4-BE49-F238E27FC236}">
                <a16:creationId xmlns:a16="http://schemas.microsoft.com/office/drawing/2014/main" id="{C4F3F325-C7E8-76D0-32AE-FC7199858515}"/>
              </a:ext>
            </a:extLst>
          </p:cNvPr>
          <p:cNvSpPr/>
          <p:nvPr/>
        </p:nvSpPr>
        <p:spPr>
          <a:xfrm>
            <a:off x="996287" y="1291915"/>
            <a:ext cx="5254042" cy="7674664"/>
          </a:xfrm>
          <a:prstGeom prst="rect">
            <a:avLst/>
          </a:prstGeom>
          <a:noFill/>
          <a:ln w="12700" cap="flat" cmpd="sng">
            <a:solidFill>
              <a:schemeClr val="accent2">
                <a:lumMod val="75000"/>
              </a:schemeClr>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12" name="Hexagon 11">
            <a:extLst>
              <a:ext uri="{FF2B5EF4-FFF2-40B4-BE49-F238E27FC236}">
                <a16:creationId xmlns:a16="http://schemas.microsoft.com/office/drawing/2014/main" id="{229BA4FC-59F4-4243-0EC7-41AFD44A557E}"/>
              </a:ext>
            </a:extLst>
          </p:cNvPr>
          <p:cNvSpPr/>
          <p:nvPr/>
        </p:nvSpPr>
        <p:spPr>
          <a:xfrm rot="1782986">
            <a:off x="286724" y="2152490"/>
            <a:ext cx="335595" cy="289306"/>
          </a:xfrm>
          <a:prstGeom prst="hexagon">
            <a:avLst>
              <a:gd name="adj" fmla="val 28965"/>
              <a:gd name="vf" fmla="val 115470"/>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3" name="Hexagon 12">
            <a:extLst>
              <a:ext uri="{FF2B5EF4-FFF2-40B4-BE49-F238E27FC236}">
                <a16:creationId xmlns:a16="http://schemas.microsoft.com/office/drawing/2014/main" id="{150A7B03-E5F8-A93F-3EEA-6721EB1EF724}"/>
              </a:ext>
            </a:extLst>
          </p:cNvPr>
          <p:cNvSpPr/>
          <p:nvPr/>
        </p:nvSpPr>
        <p:spPr>
          <a:xfrm rot="1782986">
            <a:off x="286724" y="2615335"/>
            <a:ext cx="335595" cy="289306"/>
          </a:xfrm>
          <a:prstGeom prst="hexagon">
            <a:avLst>
              <a:gd name="adj" fmla="val 28965"/>
              <a:gd name="vf" fmla="val 115470"/>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4" name="Hexagon 13">
            <a:extLst>
              <a:ext uri="{FF2B5EF4-FFF2-40B4-BE49-F238E27FC236}">
                <a16:creationId xmlns:a16="http://schemas.microsoft.com/office/drawing/2014/main" id="{F22A0AE2-F649-9786-BF23-EC752C130059}"/>
              </a:ext>
            </a:extLst>
          </p:cNvPr>
          <p:cNvSpPr/>
          <p:nvPr/>
        </p:nvSpPr>
        <p:spPr>
          <a:xfrm rot="1782986">
            <a:off x="286725" y="3078179"/>
            <a:ext cx="335595" cy="289306"/>
          </a:xfrm>
          <a:prstGeom prst="hexagon">
            <a:avLst>
              <a:gd name="adj" fmla="val 28965"/>
              <a:gd name="vf" fmla="val 115470"/>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5" name="Hexagon 14">
            <a:extLst>
              <a:ext uri="{FF2B5EF4-FFF2-40B4-BE49-F238E27FC236}">
                <a16:creationId xmlns:a16="http://schemas.microsoft.com/office/drawing/2014/main" id="{F9F5ECA7-D47C-A9E0-5682-1DEA59B02358}"/>
              </a:ext>
            </a:extLst>
          </p:cNvPr>
          <p:cNvSpPr/>
          <p:nvPr/>
        </p:nvSpPr>
        <p:spPr>
          <a:xfrm rot="1782986">
            <a:off x="286726" y="3541021"/>
            <a:ext cx="335595" cy="289306"/>
          </a:xfrm>
          <a:prstGeom prst="hexagon">
            <a:avLst>
              <a:gd name="adj" fmla="val 28965"/>
              <a:gd name="vf" fmla="val 115470"/>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7" name="Hexagon 16">
            <a:extLst>
              <a:ext uri="{FF2B5EF4-FFF2-40B4-BE49-F238E27FC236}">
                <a16:creationId xmlns:a16="http://schemas.microsoft.com/office/drawing/2014/main" id="{8C831625-841B-FE2A-9F99-2EFB5BD14017}"/>
              </a:ext>
            </a:extLst>
          </p:cNvPr>
          <p:cNvSpPr/>
          <p:nvPr/>
        </p:nvSpPr>
        <p:spPr>
          <a:xfrm rot="1782986">
            <a:off x="286724" y="301110"/>
            <a:ext cx="335595" cy="289306"/>
          </a:xfrm>
          <a:prstGeom prst="hexagon">
            <a:avLst>
              <a:gd name="adj" fmla="val 28965"/>
              <a:gd name="vf" fmla="val 115470"/>
            </a:avLst>
          </a:prstGeom>
          <a:solidFill>
            <a:schemeClr val="accent2">
              <a:lumMod val="60000"/>
              <a:lumOff val="40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8" name="Hexagon 17">
            <a:extLst>
              <a:ext uri="{FF2B5EF4-FFF2-40B4-BE49-F238E27FC236}">
                <a16:creationId xmlns:a16="http://schemas.microsoft.com/office/drawing/2014/main" id="{E376EAA9-8E29-A0AE-7419-309EB08767F1}"/>
              </a:ext>
            </a:extLst>
          </p:cNvPr>
          <p:cNvSpPr/>
          <p:nvPr/>
        </p:nvSpPr>
        <p:spPr>
          <a:xfrm rot="1782986">
            <a:off x="286724" y="763955"/>
            <a:ext cx="335595" cy="289306"/>
          </a:xfrm>
          <a:prstGeom prst="hexagon">
            <a:avLst>
              <a:gd name="adj" fmla="val 28965"/>
              <a:gd name="vf" fmla="val 115470"/>
            </a:avLst>
          </a:prstGeom>
          <a:solidFill>
            <a:schemeClr val="accent2">
              <a:lumMod val="60000"/>
              <a:lumOff val="40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0" name="Hexagon 29">
            <a:extLst>
              <a:ext uri="{FF2B5EF4-FFF2-40B4-BE49-F238E27FC236}">
                <a16:creationId xmlns:a16="http://schemas.microsoft.com/office/drawing/2014/main" id="{A7E7BB21-3386-70FD-C37E-DF31F4C36DB3}"/>
              </a:ext>
            </a:extLst>
          </p:cNvPr>
          <p:cNvSpPr/>
          <p:nvPr/>
        </p:nvSpPr>
        <p:spPr>
          <a:xfrm rot="1782986">
            <a:off x="286724" y="1226800"/>
            <a:ext cx="335595" cy="289306"/>
          </a:xfrm>
          <a:prstGeom prst="hexagon">
            <a:avLst>
              <a:gd name="adj" fmla="val 28965"/>
              <a:gd name="vf" fmla="val 115470"/>
            </a:avLst>
          </a:prstGeom>
          <a:solidFill>
            <a:schemeClr val="accent2">
              <a:lumMod val="60000"/>
              <a:lumOff val="40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1" name="Hexagon 30">
            <a:extLst>
              <a:ext uri="{FF2B5EF4-FFF2-40B4-BE49-F238E27FC236}">
                <a16:creationId xmlns:a16="http://schemas.microsoft.com/office/drawing/2014/main" id="{C2D02A20-0680-195C-C2BE-5D6D4B210CD0}"/>
              </a:ext>
            </a:extLst>
          </p:cNvPr>
          <p:cNvSpPr/>
          <p:nvPr/>
        </p:nvSpPr>
        <p:spPr>
          <a:xfrm rot="1782986">
            <a:off x="286724" y="1689645"/>
            <a:ext cx="335595" cy="289306"/>
          </a:xfrm>
          <a:prstGeom prst="hexagon">
            <a:avLst>
              <a:gd name="adj" fmla="val 28965"/>
              <a:gd name="vf" fmla="val 115470"/>
            </a:avLst>
          </a:prstGeom>
          <a:solidFill>
            <a:schemeClr val="accent2">
              <a:lumMod val="60000"/>
              <a:lumOff val="40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2" name="Hexagon 31">
            <a:extLst>
              <a:ext uri="{FF2B5EF4-FFF2-40B4-BE49-F238E27FC236}">
                <a16:creationId xmlns:a16="http://schemas.microsoft.com/office/drawing/2014/main" id="{F7730082-B88A-A2F9-0187-B54F94399CB4}"/>
              </a:ext>
            </a:extLst>
          </p:cNvPr>
          <p:cNvSpPr/>
          <p:nvPr/>
        </p:nvSpPr>
        <p:spPr>
          <a:xfrm rot="1782986">
            <a:off x="286726" y="4003862"/>
            <a:ext cx="335595" cy="289306"/>
          </a:xfrm>
          <a:prstGeom prst="hexagon">
            <a:avLst>
              <a:gd name="adj" fmla="val 28965"/>
              <a:gd name="vf" fmla="val 115470"/>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34416224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3803F443-FE0E-9E53-E320-1BB04742B19F}"/>
              </a:ext>
            </a:extLst>
          </p:cNvPr>
          <p:cNvSpPr txBox="1"/>
          <p:nvPr/>
        </p:nvSpPr>
        <p:spPr>
          <a:xfrm>
            <a:off x="996287" y="761627"/>
            <a:ext cx="4913992" cy="276999"/>
          </a:xfrm>
          <a:prstGeom prst="rect">
            <a:avLst/>
          </a:prstGeom>
          <a:noFill/>
        </p:spPr>
        <p:txBody>
          <a:bodyPr wrap="square" rtlCol="0">
            <a:spAutoFit/>
          </a:bodyPr>
          <a:lstStyle/>
          <a:p>
            <a:r>
              <a:rPr lang="en-CA" sz="1200" b="1" spc="300" dirty="0">
                <a:solidFill>
                  <a:schemeClr val="tx1"/>
                </a:solidFill>
              </a:rPr>
              <a:t>LES CAUSES DE LA SÉPARATION</a:t>
            </a:r>
          </a:p>
        </p:txBody>
      </p:sp>
      <p:sp>
        <p:nvSpPr>
          <p:cNvPr id="20" name="Google Shape;275;p12">
            <a:extLst>
              <a:ext uri="{FF2B5EF4-FFF2-40B4-BE49-F238E27FC236}">
                <a16:creationId xmlns:a16="http://schemas.microsoft.com/office/drawing/2014/main" id="{9B9DF4F5-7403-AB93-75E0-C0023B0A493E}"/>
              </a:ext>
            </a:extLst>
          </p:cNvPr>
          <p:cNvSpPr/>
          <p:nvPr/>
        </p:nvSpPr>
        <p:spPr>
          <a:xfrm>
            <a:off x="2230959" y="1308693"/>
            <a:ext cx="4006067" cy="417618"/>
          </a:xfrm>
          <a:prstGeom prst="rect">
            <a:avLst/>
          </a:prstGeom>
          <a:noFill/>
          <a:ln w="12700" cap="flat" cmpd="sng">
            <a:solidFill>
              <a:schemeClr val="accent2">
                <a:lumMod val="75000"/>
              </a:schemeClr>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21" name="Google Shape;334;p15">
            <a:extLst>
              <a:ext uri="{FF2B5EF4-FFF2-40B4-BE49-F238E27FC236}">
                <a16:creationId xmlns:a16="http://schemas.microsoft.com/office/drawing/2014/main" id="{7A3141F3-E522-4D6C-7DDA-4C35B68AFECD}"/>
              </a:ext>
            </a:extLst>
          </p:cNvPr>
          <p:cNvSpPr txBox="1"/>
          <p:nvPr/>
        </p:nvSpPr>
        <p:spPr>
          <a:xfrm>
            <a:off x="1001517" y="1990500"/>
            <a:ext cx="1106238" cy="110799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00" b="1" dirty="0">
                <a:solidFill>
                  <a:schemeClr val="tx1"/>
                </a:solidFill>
                <a:latin typeface="Calibri"/>
                <a:ea typeface="Calibri"/>
                <a:cs typeface="Calibri"/>
                <a:sym typeface="Calibri"/>
              </a:rPr>
              <a:t>Causes de la séparation des familles qui préexistaient à la crise humanitaire</a:t>
            </a:r>
            <a:endParaRPr dirty="0">
              <a:solidFill>
                <a:schemeClr val="tx1"/>
              </a:solidFill>
            </a:endParaRPr>
          </a:p>
        </p:txBody>
      </p:sp>
      <p:sp>
        <p:nvSpPr>
          <p:cNvPr id="22" name="Google Shape;335;p15">
            <a:extLst>
              <a:ext uri="{FF2B5EF4-FFF2-40B4-BE49-F238E27FC236}">
                <a16:creationId xmlns:a16="http://schemas.microsoft.com/office/drawing/2014/main" id="{DCD44F86-5E2E-0D4B-0D8F-CD37F34CD0A1}"/>
              </a:ext>
            </a:extLst>
          </p:cNvPr>
          <p:cNvSpPr txBox="1"/>
          <p:nvPr/>
        </p:nvSpPr>
        <p:spPr>
          <a:xfrm>
            <a:off x="1001517" y="3821520"/>
            <a:ext cx="1106238" cy="60016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00" b="1" dirty="0">
                <a:solidFill>
                  <a:schemeClr val="tx1"/>
                </a:solidFill>
                <a:latin typeface="Calibri"/>
                <a:ea typeface="Calibri"/>
                <a:cs typeface="Calibri"/>
                <a:sym typeface="Calibri"/>
              </a:rPr>
              <a:t>Séparations résultant de la crise </a:t>
            </a:r>
            <a:endParaRPr dirty="0">
              <a:solidFill>
                <a:schemeClr val="tx1"/>
              </a:solidFill>
            </a:endParaRPr>
          </a:p>
        </p:txBody>
      </p:sp>
      <p:sp>
        <p:nvSpPr>
          <p:cNvPr id="23" name="Google Shape;336;p15">
            <a:extLst>
              <a:ext uri="{FF2B5EF4-FFF2-40B4-BE49-F238E27FC236}">
                <a16:creationId xmlns:a16="http://schemas.microsoft.com/office/drawing/2014/main" id="{3F9D4550-12AB-26E1-89FA-BD0426AADA41}"/>
              </a:ext>
            </a:extLst>
          </p:cNvPr>
          <p:cNvSpPr txBox="1"/>
          <p:nvPr/>
        </p:nvSpPr>
        <p:spPr>
          <a:xfrm>
            <a:off x="1001517" y="5663229"/>
            <a:ext cx="1106238" cy="7694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00" b="1" dirty="0">
                <a:solidFill>
                  <a:schemeClr val="tx1"/>
                </a:solidFill>
                <a:latin typeface="Calibri"/>
                <a:ea typeface="Calibri"/>
                <a:cs typeface="Calibri"/>
                <a:sym typeface="Calibri"/>
              </a:rPr>
              <a:t>Les causes accidentelles et "volontaires" de séparation.</a:t>
            </a:r>
            <a:endParaRPr dirty="0">
              <a:solidFill>
                <a:schemeClr val="tx1"/>
              </a:solidFill>
            </a:endParaRPr>
          </a:p>
        </p:txBody>
      </p:sp>
      <p:sp>
        <p:nvSpPr>
          <p:cNvPr id="24" name="Google Shape;337;p15">
            <a:extLst>
              <a:ext uri="{FF2B5EF4-FFF2-40B4-BE49-F238E27FC236}">
                <a16:creationId xmlns:a16="http://schemas.microsoft.com/office/drawing/2014/main" id="{3FB28F68-9B33-0F44-9FF7-3120C9E3715B}"/>
              </a:ext>
            </a:extLst>
          </p:cNvPr>
          <p:cNvSpPr txBox="1"/>
          <p:nvPr/>
        </p:nvSpPr>
        <p:spPr>
          <a:xfrm>
            <a:off x="1001517" y="7507699"/>
            <a:ext cx="1106238" cy="93871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00" b="1" dirty="0">
                <a:solidFill>
                  <a:schemeClr val="tx1"/>
                </a:solidFill>
                <a:latin typeface="Calibri"/>
                <a:ea typeface="Calibri"/>
                <a:cs typeface="Calibri"/>
                <a:sym typeface="Calibri"/>
              </a:rPr>
              <a:t>L'impact potentiel de la séparation pour les différents scénarios</a:t>
            </a:r>
            <a:endParaRPr dirty="0">
              <a:solidFill>
                <a:schemeClr val="tx1"/>
              </a:solidFill>
            </a:endParaRPr>
          </a:p>
        </p:txBody>
      </p:sp>
      <p:sp>
        <p:nvSpPr>
          <p:cNvPr id="25" name="Google Shape;354;p15">
            <a:extLst>
              <a:ext uri="{FF2B5EF4-FFF2-40B4-BE49-F238E27FC236}">
                <a16:creationId xmlns:a16="http://schemas.microsoft.com/office/drawing/2014/main" id="{1EE223EF-70E2-2FB0-CA5B-0D591ED148CB}"/>
              </a:ext>
            </a:extLst>
          </p:cNvPr>
          <p:cNvSpPr txBox="1"/>
          <p:nvPr/>
        </p:nvSpPr>
        <p:spPr>
          <a:xfrm>
            <a:off x="1001518" y="1379022"/>
            <a:ext cx="1229441" cy="27695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dirty="0">
                <a:solidFill>
                  <a:schemeClr val="tx1"/>
                </a:solidFill>
                <a:latin typeface="Calibri"/>
                <a:ea typeface="Calibri"/>
                <a:cs typeface="Calibri"/>
                <a:sym typeface="Calibri"/>
              </a:rPr>
              <a:t>Mon (mes) scénario(s) :</a:t>
            </a:r>
            <a:endParaRPr dirty="0">
              <a:solidFill>
                <a:schemeClr val="tx1"/>
              </a:solidFill>
            </a:endParaRPr>
          </a:p>
        </p:txBody>
      </p:sp>
      <p:sp>
        <p:nvSpPr>
          <p:cNvPr id="26" name="Google Shape;275;p12">
            <a:extLst>
              <a:ext uri="{FF2B5EF4-FFF2-40B4-BE49-F238E27FC236}">
                <a16:creationId xmlns:a16="http://schemas.microsoft.com/office/drawing/2014/main" id="{C4F3F325-C7E8-76D0-32AE-FC7199858515}"/>
              </a:ext>
            </a:extLst>
          </p:cNvPr>
          <p:cNvSpPr/>
          <p:nvPr/>
        </p:nvSpPr>
        <p:spPr>
          <a:xfrm>
            <a:off x="2230959" y="2005236"/>
            <a:ext cx="4006067" cy="1506884"/>
          </a:xfrm>
          <a:prstGeom prst="rect">
            <a:avLst/>
          </a:prstGeom>
          <a:noFill/>
          <a:ln w="12700" cap="flat" cmpd="sng">
            <a:solidFill>
              <a:schemeClr val="accent2">
                <a:lumMod val="75000"/>
              </a:schemeClr>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27" name="Google Shape;275;p12">
            <a:extLst>
              <a:ext uri="{FF2B5EF4-FFF2-40B4-BE49-F238E27FC236}">
                <a16:creationId xmlns:a16="http://schemas.microsoft.com/office/drawing/2014/main" id="{6F7CCF4B-8C61-C942-F1DA-E1B01FD45875}"/>
              </a:ext>
            </a:extLst>
          </p:cNvPr>
          <p:cNvSpPr/>
          <p:nvPr/>
        </p:nvSpPr>
        <p:spPr>
          <a:xfrm>
            <a:off x="2230959" y="3821520"/>
            <a:ext cx="4006067" cy="1506884"/>
          </a:xfrm>
          <a:prstGeom prst="rect">
            <a:avLst/>
          </a:prstGeom>
          <a:noFill/>
          <a:ln w="12700" cap="flat" cmpd="sng">
            <a:solidFill>
              <a:schemeClr val="accent2">
                <a:lumMod val="75000"/>
              </a:schemeClr>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28" name="Google Shape;275;p12">
            <a:extLst>
              <a:ext uri="{FF2B5EF4-FFF2-40B4-BE49-F238E27FC236}">
                <a16:creationId xmlns:a16="http://schemas.microsoft.com/office/drawing/2014/main" id="{C57B5721-9648-75ED-231B-ECD4895A5E5E}"/>
              </a:ext>
            </a:extLst>
          </p:cNvPr>
          <p:cNvSpPr/>
          <p:nvPr/>
        </p:nvSpPr>
        <p:spPr>
          <a:xfrm>
            <a:off x="2230959" y="5606488"/>
            <a:ext cx="4006067" cy="1506884"/>
          </a:xfrm>
          <a:prstGeom prst="rect">
            <a:avLst/>
          </a:prstGeom>
          <a:noFill/>
          <a:ln w="12700" cap="flat" cmpd="sng">
            <a:solidFill>
              <a:schemeClr val="accent2">
                <a:lumMod val="75000"/>
              </a:schemeClr>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29" name="Google Shape;275;p12">
            <a:extLst>
              <a:ext uri="{FF2B5EF4-FFF2-40B4-BE49-F238E27FC236}">
                <a16:creationId xmlns:a16="http://schemas.microsoft.com/office/drawing/2014/main" id="{8DE6DB0B-5331-3D05-3800-156D1C120CF7}"/>
              </a:ext>
            </a:extLst>
          </p:cNvPr>
          <p:cNvSpPr/>
          <p:nvPr/>
        </p:nvSpPr>
        <p:spPr>
          <a:xfrm>
            <a:off x="2230959" y="7391456"/>
            <a:ext cx="4006067" cy="1506884"/>
          </a:xfrm>
          <a:prstGeom prst="rect">
            <a:avLst/>
          </a:prstGeom>
          <a:noFill/>
          <a:ln w="12700" cap="flat" cmpd="sng">
            <a:solidFill>
              <a:schemeClr val="accent2">
                <a:lumMod val="75000"/>
              </a:schemeClr>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40" name="Hexagon 39">
            <a:extLst>
              <a:ext uri="{FF2B5EF4-FFF2-40B4-BE49-F238E27FC236}">
                <a16:creationId xmlns:a16="http://schemas.microsoft.com/office/drawing/2014/main" id="{1E100544-3D75-2DFC-2D86-A48D1AD3AA78}"/>
              </a:ext>
            </a:extLst>
          </p:cNvPr>
          <p:cNvSpPr/>
          <p:nvPr/>
        </p:nvSpPr>
        <p:spPr>
          <a:xfrm rot="1782986">
            <a:off x="286724" y="2152490"/>
            <a:ext cx="335595" cy="289306"/>
          </a:xfrm>
          <a:prstGeom prst="hexagon">
            <a:avLst>
              <a:gd name="adj" fmla="val 28965"/>
              <a:gd name="vf" fmla="val 115470"/>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1" name="Hexagon 40">
            <a:extLst>
              <a:ext uri="{FF2B5EF4-FFF2-40B4-BE49-F238E27FC236}">
                <a16:creationId xmlns:a16="http://schemas.microsoft.com/office/drawing/2014/main" id="{9ADE645E-BC0B-34CA-C7F4-DEDECA0F06E6}"/>
              </a:ext>
            </a:extLst>
          </p:cNvPr>
          <p:cNvSpPr/>
          <p:nvPr/>
        </p:nvSpPr>
        <p:spPr>
          <a:xfrm rot="1782986">
            <a:off x="286724" y="2615335"/>
            <a:ext cx="335595" cy="289306"/>
          </a:xfrm>
          <a:prstGeom prst="hexagon">
            <a:avLst>
              <a:gd name="adj" fmla="val 28965"/>
              <a:gd name="vf" fmla="val 115470"/>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2" name="Hexagon 41">
            <a:extLst>
              <a:ext uri="{FF2B5EF4-FFF2-40B4-BE49-F238E27FC236}">
                <a16:creationId xmlns:a16="http://schemas.microsoft.com/office/drawing/2014/main" id="{FBD34A42-B466-CB78-1D91-49A850416092}"/>
              </a:ext>
            </a:extLst>
          </p:cNvPr>
          <p:cNvSpPr/>
          <p:nvPr/>
        </p:nvSpPr>
        <p:spPr>
          <a:xfrm rot="1782986">
            <a:off x="286725" y="3078179"/>
            <a:ext cx="335595" cy="289306"/>
          </a:xfrm>
          <a:prstGeom prst="hexagon">
            <a:avLst>
              <a:gd name="adj" fmla="val 28965"/>
              <a:gd name="vf" fmla="val 115470"/>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3" name="Hexagon 42">
            <a:extLst>
              <a:ext uri="{FF2B5EF4-FFF2-40B4-BE49-F238E27FC236}">
                <a16:creationId xmlns:a16="http://schemas.microsoft.com/office/drawing/2014/main" id="{E673F3C6-923E-B6CD-C862-708FB8AAEF0C}"/>
              </a:ext>
            </a:extLst>
          </p:cNvPr>
          <p:cNvSpPr/>
          <p:nvPr/>
        </p:nvSpPr>
        <p:spPr>
          <a:xfrm rot="1782986">
            <a:off x="286726" y="3541021"/>
            <a:ext cx="335595" cy="289306"/>
          </a:xfrm>
          <a:prstGeom prst="hexagon">
            <a:avLst>
              <a:gd name="adj" fmla="val 28965"/>
              <a:gd name="vf" fmla="val 115470"/>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5" name="Hexagon 44">
            <a:extLst>
              <a:ext uri="{FF2B5EF4-FFF2-40B4-BE49-F238E27FC236}">
                <a16:creationId xmlns:a16="http://schemas.microsoft.com/office/drawing/2014/main" id="{5DC606D2-D792-0402-53A0-BDE975C9FFC0}"/>
              </a:ext>
            </a:extLst>
          </p:cNvPr>
          <p:cNvSpPr/>
          <p:nvPr/>
        </p:nvSpPr>
        <p:spPr>
          <a:xfrm rot="1782986">
            <a:off x="286724" y="301110"/>
            <a:ext cx="335595" cy="289306"/>
          </a:xfrm>
          <a:prstGeom prst="hexagon">
            <a:avLst>
              <a:gd name="adj" fmla="val 28965"/>
              <a:gd name="vf" fmla="val 115470"/>
            </a:avLst>
          </a:prstGeom>
          <a:solidFill>
            <a:schemeClr val="accent2">
              <a:lumMod val="60000"/>
              <a:lumOff val="40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6" name="Hexagon 45">
            <a:extLst>
              <a:ext uri="{FF2B5EF4-FFF2-40B4-BE49-F238E27FC236}">
                <a16:creationId xmlns:a16="http://schemas.microsoft.com/office/drawing/2014/main" id="{03BA7244-5155-379C-BC50-6AE9F99646C7}"/>
              </a:ext>
            </a:extLst>
          </p:cNvPr>
          <p:cNvSpPr/>
          <p:nvPr/>
        </p:nvSpPr>
        <p:spPr>
          <a:xfrm rot="1782986">
            <a:off x="286724" y="763955"/>
            <a:ext cx="335595" cy="289306"/>
          </a:xfrm>
          <a:prstGeom prst="hexagon">
            <a:avLst>
              <a:gd name="adj" fmla="val 28965"/>
              <a:gd name="vf" fmla="val 115470"/>
            </a:avLst>
          </a:prstGeom>
          <a:solidFill>
            <a:schemeClr val="accent2">
              <a:lumMod val="60000"/>
              <a:lumOff val="40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7" name="Hexagon 46">
            <a:extLst>
              <a:ext uri="{FF2B5EF4-FFF2-40B4-BE49-F238E27FC236}">
                <a16:creationId xmlns:a16="http://schemas.microsoft.com/office/drawing/2014/main" id="{75E246EA-D267-7304-F6C3-9964F3CCF841}"/>
              </a:ext>
            </a:extLst>
          </p:cNvPr>
          <p:cNvSpPr/>
          <p:nvPr/>
        </p:nvSpPr>
        <p:spPr>
          <a:xfrm rot="1782986">
            <a:off x="286724" y="1226800"/>
            <a:ext cx="335595" cy="289306"/>
          </a:xfrm>
          <a:prstGeom prst="hexagon">
            <a:avLst>
              <a:gd name="adj" fmla="val 28965"/>
              <a:gd name="vf" fmla="val 115470"/>
            </a:avLst>
          </a:prstGeom>
          <a:solidFill>
            <a:schemeClr val="accent2">
              <a:lumMod val="60000"/>
              <a:lumOff val="40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8" name="Hexagon 47">
            <a:extLst>
              <a:ext uri="{FF2B5EF4-FFF2-40B4-BE49-F238E27FC236}">
                <a16:creationId xmlns:a16="http://schemas.microsoft.com/office/drawing/2014/main" id="{B496A192-F2A3-3AA4-6A1F-9637E056414B}"/>
              </a:ext>
            </a:extLst>
          </p:cNvPr>
          <p:cNvSpPr/>
          <p:nvPr/>
        </p:nvSpPr>
        <p:spPr>
          <a:xfrm rot="1782986">
            <a:off x="286724" y="1689645"/>
            <a:ext cx="335595" cy="289306"/>
          </a:xfrm>
          <a:prstGeom prst="hexagon">
            <a:avLst>
              <a:gd name="adj" fmla="val 28965"/>
              <a:gd name="vf" fmla="val 115470"/>
            </a:avLst>
          </a:prstGeom>
          <a:solidFill>
            <a:schemeClr val="accent2">
              <a:lumMod val="60000"/>
              <a:lumOff val="40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9" name="Hexagon 48">
            <a:extLst>
              <a:ext uri="{FF2B5EF4-FFF2-40B4-BE49-F238E27FC236}">
                <a16:creationId xmlns:a16="http://schemas.microsoft.com/office/drawing/2014/main" id="{E1B29E21-0FB4-46E9-3B67-55CAC127DFF0}"/>
              </a:ext>
            </a:extLst>
          </p:cNvPr>
          <p:cNvSpPr/>
          <p:nvPr/>
        </p:nvSpPr>
        <p:spPr>
          <a:xfrm rot="1782986">
            <a:off x="286726" y="4003862"/>
            <a:ext cx="335595" cy="289306"/>
          </a:xfrm>
          <a:prstGeom prst="hexagon">
            <a:avLst>
              <a:gd name="adj" fmla="val 28965"/>
              <a:gd name="vf" fmla="val 115470"/>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31432094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2F5C113-8FCE-3DDD-0D92-CE56DC55344B}"/>
              </a:ext>
            </a:extLst>
          </p:cNvPr>
          <p:cNvSpPr txBox="1"/>
          <p:nvPr/>
        </p:nvSpPr>
        <p:spPr>
          <a:xfrm>
            <a:off x="982985" y="713169"/>
            <a:ext cx="4325427" cy="276999"/>
          </a:xfrm>
          <a:prstGeom prst="rect">
            <a:avLst/>
          </a:prstGeom>
          <a:noFill/>
        </p:spPr>
        <p:txBody>
          <a:bodyPr wrap="square" rtlCol="0">
            <a:spAutoFit/>
          </a:bodyPr>
          <a:lstStyle/>
          <a:p>
            <a:r>
              <a:rPr lang="en-CA" sz="1200" b="1" spc="300" dirty="0">
                <a:solidFill>
                  <a:schemeClr val="tx1"/>
                </a:solidFill>
              </a:rPr>
              <a:t>PRINCIPAUX POINTS D'APPRENTISSAGE</a:t>
            </a:r>
          </a:p>
        </p:txBody>
      </p:sp>
      <p:sp>
        <p:nvSpPr>
          <p:cNvPr id="11" name="Google Shape;256;p19">
            <a:extLst>
              <a:ext uri="{FF2B5EF4-FFF2-40B4-BE49-F238E27FC236}">
                <a16:creationId xmlns:a16="http://schemas.microsoft.com/office/drawing/2014/main" id="{4B4BAE65-425D-6981-DD81-97025B1C6D4B}"/>
              </a:ext>
            </a:extLst>
          </p:cNvPr>
          <p:cNvSpPr/>
          <p:nvPr/>
        </p:nvSpPr>
        <p:spPr>
          <a:xfrm>
            <a:off x="1072579" y="1270199"/>
            <a:ext cx="343714" cy="343714"/>
          </a:xfrm>
          <a:prstGeom prst="star5">
            <a:avLst>
              <a:gd name="adj" fmla="val 28143"/>
              <a:gd name="hf" fmla="val 105146"/>
              <a:gd name="vf" fmla="val 110557"/>
            </a:avLst>
          </a:prstGeom>
          <a:solidFill>
            <a:schemeClr val="accent2">
              <a:lumMod val="75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sp>
        <p:nvSpPr>
          <p:cNvPr id="13" name="Google Shape;258;p19">
            <a:extLst>
              <a:ext uri="{FF2B5EF4-FFF2-40B4-BE49-F238E27FC236}">
                <a16:creationId xmlns:a16="http://schemas.microsoft.com/office/drawing/2014/main" id="{889AA28E-0CF3-DA8D-1AC5-4218B4966AF7}"/>
              </a:ext>
            </a:extLst>
          </p:cNvPr>
          <p:cNvSpPr txBox="1"/>
          <p:nvPr/>
        </p:nvSpPr>
        <p:spPr>
          <a:xfrm>
            <a:off x="1599723" y="1248606"/>
            <a:ext cx="4637303" cy="454571"/>
          </a:xfrm>
          <a:prstGeom prst="rect">
            <a:avLst/>
          </a:prstGeom>
          <a:noFill/>
          <a:ln>
            <a:noFill/>
          </a:ln>
        </p:spPr>
        <p:txBody>
          <a:bodyPr spcFirstLastPara="1" wrap="square" lIns="91425" tIns="45700" rIns="91425" bIns="45700" anchor="t" anchorCtr="0">
            <a:spAutoFit/>
          </a:bodyPr>
          <a:lstStyle/>
          <a:p>
            <a:pPr marL="0" marR="0" lvl="0" indent="0" rtl="0">
              <a:lnSpc>
                <a:spcPct val="107000"/>
              </a:lnSpc>
              <a:spcBef>
                <a:spcPts val="0"/>
              </a:spcBef>
              <a:spcAft>
                <a:spcPts val="0"/>
              </a:spcAft>
              <a:buClr>
                <a:srgbClr val="000000"/>
              </a:buClr>
              <a:buSzPts val="2400"/>
              <a:buFont typeface="Arial"/>
              <a:buNone/>
            </a:pPr>
            <a:r>
              <a:rPr lang="en-US" sz="1100" b="0" i="0" u="none" strike="noStrike" cap="none" dirty="0">
                <a:solidFill>
                  <a:srgbClr val="000000"/>
                </a:solidFill>
                <a:latin typeface="+mn-lt"/>
                <a:ea typeface="Arial"/>
                <a:cs typeface="Arial"/>
                <a:sym typeface="Arial"/>
              </a:rPr>
              <a:t>Il est important de comprendre les causes de la séparation familiale afin de prévenir une séparation secondaire et d'apporter un soutien personnalisé.</a:t>
            </a:r>
          </a:p>
        </p:txBody>
      </p:sp>
      <p:sp>
        <p:nvSpPr>
          <p:cNvPr id="14" name="Google Shape;256;p19">
            <a:extLst>
              <a:ext uri="{FF2B5EF4-FFF2-40B4-BE49-F238E27FC236}">
                <a16:creationId xmlns:a16="http://schemas.microsoft.com/office/drawing/2014/main" id="{B6FB47BA-3B85-B48A-6972-510DA438B0AF}"/>
              </a:ext>
            </a:extLst>
          </p:cNvPr>
          <p:cNvSpPr/>
          <p:nvPr/>
        </p:nvSpPr>
        <p:spPr>
          <a:xfrm>
            <a:off x="1072579" y="1742366"/>
            <a:ext cx="343714" cy="343714"/>
          </a:xfrm>
          <a:prstGeom prst="star5">
            <a:avLst>
              <a:gd name="adj" fmla="val 28143"/>
              <a:gd name="hf" fmla="val 105146"/>
              <a:gd name="vf" fmla="val 110557"/>
            </a:avLst>
          </a:prstGeom>
          <a:solidFill>
            <a:schemeClr val="accent2">
              <a:lumMod val="75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sp>
        <p:nvSpPr>
          <p:cNvPr id="15" name="Google Shape;258;p19">
            <a:extLst>
              <a:ext uri="{FF2B5EF4-FFF2-40B4-BE49-F238E27FC236}">
                <a16:creationId xmlns:a16="http://schemas.microsoft.com/office/drawing/2014/main" id="{50B4E8DD-23D2-7973-17B1-6C0F717D265F}"/>
              </a:ext>
            </a:extLst>
          </p:cNvPr>
          <p:cNvSpPr txBox="1"/>
          <p:nvPr/>
        </p:nvSpPr>
        <p:spPr>
          <a:xfrm>
            <a:off x="1599724" y="1776474"/>
            <a:ext cx="4637302" cy="454571"/>
          </a:xfrm>
          <a:prstGeom prst="rect">
            <a:avLst/>
          </a:prstGeom>
          <a:noFill/>
          <a:ln>
            <a:noFill/>
          </a:ln>
        </p:spPr>
        <p:txBody>
          <a:bodyPr spcFirstLastPara="1" wrap="square" lIns="91425" tIns="45700" rIns="91425" bIns="45700" anchor="t" anchorCtr="0">
            <a:spAutoFit/>
          </a:bodyPr>
          <a:lstStyle/>
          <a:p>
            <a:pPr marL="0" marR="0" lvl="0" indent="0" rtl="0">
              <a:lnSpc>
                <a:spcPct val="107000"/>
              </a:lnSpc>
              <a:spcBef>
                <a:spcPts val="0"/>
              </a:spcBef>
              <a:spcAft>
                <a:spcPts val="0"/>
              </a:spcAft>
              <a:buClr>
                <a:srgbClr val="000000"/>
              </a:buClr>
              <a:buSzPts val="2400"/>
              <a:buFont typeface="Arial"/>
              <a:buNone/>
            </a:pPr>
            <a:r>
              <a:rPr lang="en-US" sz="1100" b="0" i="0" u="none" strike="noStrike" cap="none" dirty="0">
                <a:solidFill>
                  <a:srgbClr val="000000"/>
                </a:solidFill>
                <a:latin typeface="+mn-lt"/>
                <a:ea typeface="Arial"/>
                <a:cs typeface="Arial"/>
                <a:sym typeface="Arial"/>
              </a:rPr>
              <a:t>Comprendre l'impact de la séparation familiale signifie que nous pouvons répondre aux besoins de chaque enfant.</a:t>
            </a:r>
          </a:p>
        </p:txBody>
      </p:sp>
      <p:sp>
        <p:nvSpPr>
          <p:cNvPr id="16" name="Google Shape;275;p12">
            <a:extLst>
              <a:ext uri="{FF2B5EF4-FFF2-40B4-BE49-F238E27FC236}">
                <a16:creationId xmlns:a16="http://schemas.microsoft.com/office/drawing/2014/main" id="{D694830F-549C-D6B3-4034-5C42085E9B34}"/>
              </a:ext>
            </a:extLst>
          </p:cNvPr>
          <p:cNvSpPr/>
          <p:nvPr/>
        </p:nvSpPr>
        <p:spPr>
          <a:xfrm>
            <a:off x="982985" y="3920703"/>
            <a:ext cx="5254042" cy="4991067"/>
          </a:xfrm>
          <a:prstGeom prst="rect">
            <a:avLst/>
          </a:prstGeom>
          <a:noFill/>
          <a:ln w="12700" cap="flat" cmpd="sng">
            <a:solidFill>
              <a:schemeClr val="accent2">
                <a:lumMod val="75000"/>
              </a:schemeClr>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17" name="TextBox 16">
            <a:extLst>
              <a:ext uri="{FF2B5EF4-FFF2-40B4-BE49-F238E27FC236}">
                <a16:creationId xmlns:a16="http://schemas.microsoft.com/office/drawing/2014/main" id="{D299B37E-DD48-BC3E-0FFA-3CDAB9A45965}"/>
              </a:ext>
            </a:extLst>
          </p:cNvPr>
          <p:cNvSpPr txBox="1"/>
          <p:nvPr/>
        </p:nvSpPr>
        <p:spPr>
          <a:xfrm>
            <a:off x="982985" y="3397436"/>
            <a:ext cx="4637302" cy="276999"/>
          </a:xfrm>
          <a:prstGeom prst="rect">
            <a:avLst/>
          </a:prstGeom>
          <a:noFill/>
        </p:spPr>
        <p:txBody>
          <a:bodyPr wrap="square" rtlCol="0">
            <a:spAutoFit/>
          </a:bodyPr>
          <a:lstStyle/>
          <a:p>
            <a:r>
              <a:rPr lang="en-CA" sz="1200" b="1" spc="300" dirty="0">
                <a:solidFill>
                  <a:schemeClr val="tx1"/>
                </a:solidFill>
              </a:rPr>
              <a:t>NOTES DE LA SESSION</a:t>
            </a:r>
          </a:p>
        </p:txBody>
      </p:sp>
      <p:sp>
        <p:nvSpPr>
          <p:cNvPr id="22" name="Hexagon 21">
            <a:extLst>
              <a:ext uri="{FF2B5EF4-FFF2-40B4-BE49-F238E27FC236}">
                <a16:creationId xmlns:a16="http://schemas.microsoft.com/office/drawing/2014/main" id="{53E4DF64-F492-8734-1AFC-7EC3D903BB14}"/>
              </a:ext>
            </a:extLst>
          </p:cNvPr>
          <p:cNvSpPr/>
          <p:nvPr/>
        </p:nvSpPr>
        <p:spPr>
          <a:xfrm rot="1782986">
            <a:off x="286724" y="2152490"/>
            <a:ext cx="335595" cy="289306"/>
          </a:xfrm>
          <a:prstGeom prst="hexagon">
            <a:avLst>
              <a:gd name="adj" fmla="val 28965"/>
              <a:gd name="vf" fmla="val 115470"/>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3" name="Hexagon 22">
            <a:extLst>
              <a:ext uri="{FF2B5EF4-FFF2-40B4-BE49-F238E27FC236}">
                <a16:creationId xmlns:a16="http://schemas.microsoft.com/office/drawing/2014/main" id="{A0A1D70E-F1F5-DC3B-52CD-17497188B64B}"/>
              </a:ext>
            </a:extLst>
          </p:cNvPr>
          <p:cNvSpPr/>
          <p:nvPr/>
        </p:nvSpPr>
        <p:spPr>
          <a:xfrm rot="1782986">
            <a:off x="286724" y="2615335"/>
            <a:ext cx="335595" cy="289306"/>
          </a:xfrm>
          <a:prstGeom prst="hexagon">
            <a:avLst>
              <a:gd name="adj" fmla="val 28965"/>
              <a:gd name="vf" fmla="val 115470"/>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4" name="Hexagon 23">
            <a:extLst>
              <a:ext uri="{FF2B5EF4-FFF2-40B4-BE49-F238E27FC236}">
                <a16:creationId xmlns:a16="http://schemas.microsoft.com/office/drawing/2014/main" id="{9813647E-1693-B5A8-0867-2DD6061B4030}"/>
              </a:ext>
            </a:extLst>
          </p:cNvPr>
          <p:cNvSpPr/>
          <p:nvPr/>
        </p:nvSpPr>
        <p:spPr>
          <a:xfrm rot="1782986">
            <a:off x="286725" y="3078179"/>
            <a:ext cx="335595" cy="289306"/>
          </a:xfrm>
          <a:prstGeom prst="hexagon">
            <a:avLst>
              <a:gd name="adj" fmla="val 28965"/>
              <a:gd name="vf" fmla="val 115470"/>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5" name="Hexagon 24">
            <a:extLst>
              <a:ext uri="{FF2B5EF4-FFF2-40B4-BE49-F238E27FC236}">
                <a16:creationId xmlns:a16="http://schemas.microsoft.com/office/drawing/2014/main" id="{9A3A1281-BC52-1BF8-FC81-689851DE3D45}"/>
              </a:ext>
            </a:extLst>
          </p:cNvPr>
          <p:cNvSpPr/>
          <p:nvPr/>
        </p:nvSpPr>
        <p:spPr>
          <a:xfrm rot="1782986">
            <a:off x="286726" y="3541021"/>
            <a:ext cx="335595" cy="289306"/>
          </a:xfrm>
          <a:prstGeom prst="hexagon">
            <a:avLst>
              <a:gd name="adj" fmla="val 28965"/>
              <a:gd name="vf" fmla="val 115470"/>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9" name="Google Shape;258;p19">
            <a:extLst>
              <a:ext uri="{FF2B5EF4-FFF2-40B4-BE49-F238E27FC236}">
                <a16:creationId xmlns:a16="http://schemas.microsoft.com/office/drawing/2014/main" id="{8EF68701-5213-84DD-9F7C-EB1E26F39EF8}"/>
              </a:ext>
            </a:extLst>
          </p:cNvPr>
          <p:cNvSpPr txBox="1"/>
          <p:nvPr/>
        </p:nvSpPr>
        <p:spPr>
          <a:xfrm>
            <a:off x="1599724" y="2304342"/>
            <a:ext cx="4637302" cy="635711"/>
          </a:xfrm>
          <a:prstGeom prst="rect">
            <a:avLst/>
          </a:prstGeom>
          <a:noFill/>
          <a:ln>
            <a:noFill/>
          </a:ln>
        </p:spPr>
        <p:txBody>
          <a:bodyPr spcFirstLastPara="1" wrap="square" lIns="91425" tIns="45700" rIns="91425" bIns="45700" anchor="t" anchorCtr="0">
            <a:spAutoFit/>
          </a:bodyPr>
          <a:lstStyle/>
          <a:p>
            <a:pPr marL="0" marR="0" lvl="0" indent="0" rtl="0">
              <a:lnSpc>
                <a:spcPct val="107000"/>
              </a:lnSpc>
              <a:spcBef>
                <a:spcPts val="0"/>
              </a:spcBef>
              <a:spcAft>
                <a:spcPts val="0"/>
              </a:spcAft>
              <a:buClr>
                <a:srgbClr val="000000"/>
              </a:buClr>
              <a:buSzPts val="2400"/>
              <a:buFont typeface="Arial"/>
              <a:buNone/>
            </a:pPr>
            <a:r>
              <a:rPr lang="en-US" sz="1100" b="0" i="0" u="none" strike="noStrike" cap="none" dirty="0">
                <a:solidFill>
                  <a:srgbClr val="000000"/>
                </a:solidFill>
                <a:latin typeface="+mn-lt"/>
                <a:ea typeface="Arial"/>
                <a:cs typeface="Arial"/>
                <a:sym typeface="Arial"/>
              </a:rPr>
              <a:t>La séparation familiale peut avoir un impact grave à long terme, c'est pourquoi l'enregistrement des ENAS pour la gestion des cas et la recherche et la réunification des familles est une priorité urgente.</a:t>
            </a:r>
          </a:p>
        </p:txBody>
      </p:sp>
      <p:sp>
        <p:nvSpPr>
          <p:cNvPr id="10" name="Google Shape;256;p19">
            <a:extLst>
              <a:ext uri="{FF2B5EF4-FFF2-40B4-BE49-F238E27FC236}">
                <a16:creationId xmlns:a16="http://schemas.microsoft.com/office/drawing/2014/main" id="{8AC876CC-E6F0-B523-9C93-AD989FA3CBFB}"/>
              </a:ext>
            </a:extLst>
          </p:cNvPr>
          <p:cNvSpPr/>
          <p:nvPr/>
        </p:nvSpPr>
        <p:spPr>
          <a:xfrm>
            <a:off x="1072579" y="2428181"/>
            <a:ext cx="343714" cy="343714"/>
          </a:xfrm>
          <a:prstGeom prst="star5">
            <a:avLst>
              <a:gd name="adj" fmla="val 28143"/>
              <a:gd name="hf" fmla="val 105146"/>
              <a:gd name="vf" fmla="val 110557"/>
            </a:avLst>
          </a:prstGeom>
          <a:solidFill>
            <a:schemeClr val="accent2">
              <a:lumMod val="75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sp>
        <p:nvSpPr>
          <p:cNvPr id="26" name="Hexagon 25">
            <a:extLst>
              <a:ext uri="{FF2B5EF4-FFF2-40B4-BE49-F238E27FC236}">
                <a16:creationId xmlns:a16="http://schemas.microsoft.com/office/drawing/2014/main" id="{F6F443AF-E8B8-F8AA-E7EE-F414B307923F}"/>
              </a:ext>
            </a:extLst>
          </p:cNvPr>
          <p:cNvSpPr/>
          <p:nvPr/>
        </p:nvSpPr>
        <p:spPr>
          <a:xfrm rot="1782986">
            <a:off x="286724" y="301110"/>
            <a:ext cx="335595" cy="289306"/>
          </a:xfrm>
          <a:prstGeom prst="hexagon">
            <a:avLst>
              <a:gd name="adj" fmla="val 28965"/>
              <a:gd name="vf" fmla="val 115470"/>
            </a:avLst>
          </a:prstGeom>
          <a:solidFill>
            <a:schemeClr val="accent2">
              <a:lumMod val="60000"/>
              <a:lumOff val="40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7" name="Hexagon 26">
            <a:extLst>
              <a:ext uri="{FF2B5EF4-FFF2-40B4-BE49-F238E27FC236}">
                <a16:creationId xmlns:a16="http://schemas.microsoft.com/office/drawing/2014/main" id="{63E256FF-AA07-D271-D8AD-B64596D0487B}"/>
              </a:ext>
            </a:extLst>
          </p:cNvPr>
          <p:cNvSpPr/>
          <p:nvPr/>
        </p:nvSpPr>
        <p:spPr>
          <a:xfrm rot="1782986">
            <a:off x="286724" y="763955"/>
            <a:ext cx="335595" cy="289306"/>
          </a:xfrm>
          <a:prstGeom prst="hexagon">
            <a:avLst>
              <a:gd name="adj" fmla="val 28965"/>
              <a:gd name="vf" fmla="val 115470"/>
            </a:avLst>
          </a:prstGeom>
          <a:solidFill>
            <a:schemeClr val="accent2">
              <a:lumMod val="60000"/>
              <a:lumOff val="40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8" name="Hexagon 27">
            <a:extLst>
              <a:ext uri="{FF2B5EF4-FFF2-40B4-BE49-F238E27FC236}">
                <a16:creationId xmlns:a16="http://schemas.microsoft.com/office/drawing/2014/main" id="{D58E2998-F545-A68E-4A49-5046816CE8BE}"/>
              </a:ext>
            </a:extLst>
          </p:cNvPr>
          <p:cNvSpPr/>
          <p:nvPr/>
        </p:nvSpPr>
        <p:spPr>
          <a:xfrm rot="1782986">
            <a:off x="286724" y="1226800"/>
            <a:ext cx="335595" cy="289306"/>
          </a:xfrm>
          <a:prstGeom prst="hexagon">
            <a:avLst>
              <a:gd name="adj" fmla="val 28965"/>
              <a:gd name="vf" fmla="val 115470"/>
            </a:avLst>
          </a:prstGeom>
          <a:solidFill>
            <a:schemeClr val="accent2">
              <a:lumMod val="60000"/>
              <a:lumOff val="40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9" name="Hexagon 28">
            <a:extLst>
              <a:ext uri="{FF2B5EF4-FFF2-40B4-BE49-F238E27FC236}">
                <a16:creationId xmlns:a16="http://schemas.microsoft.com/office/drawing/2014/main" id="{54B40776-E413-DE82-13F3-D41626B6291E}"/>
              </a:ext>
            </a:extLst>
          </p:cNvPr>
          <p:cNvSpPr/>
          <p:nvPr/>
        </p:nvSpPr>
        <p:spPr>
          <a:xfrm rot="1782986">
            <a:off x="286724" y="1689645"/>
            <a:ext cx="335595" cy="289306"/>
          </a:xfrm>
          <a:prstGeom prst="hexagon">
            <a:avLst>
              <a:gd name="adj" fmla="val 28965"/>
              <a:gd name="vf" fmla="val 115470"/>
            </a:avLst>
          </a:prstGeom>
          <a:solidFill>
            <a:schemeClr val="accent2">
              <a:lumMod val="60000"/>
              <a:lumOff val="40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0" name="Hexagon 29">
            <a:extLst>
              <a:ext uri="{FF2B5EF4-FFF2-40B4-BE49-F238E27FC236}">
                <a16:creationId xmlns:a16="http://schemas.microsoft.com/office/drawing/2014/main" id="{38531291-C7F0-457C-BBC3-84E6B4612EC3}"/>
              </a:ext>
            </a:extLst>
          </p:cNvPr>
          <p:cNvSpPr/>
          <p:nvPr/>
        </p:nvSpPr>
        <p:spPr>
          <a:xfrm rot="1782986">
            <a:off x="286726" y="4003862"/>
            <a:ext cx="335595" cy="289306"/>
          </a:xfrm>
          <a:prstGeom prst="hexagon">
            <a:avLst>
              <a:gd name="adj" fmla="val 28965"/>
              <a:gd name="vf" fmla="val 115470"/>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26501672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B592193B-59FD-99DD-6B7C-4926672E43D5}"/>
              </a:ext>
            </a:extLst>
          </p:cNvPr>
          <p:cNvSpPr txBox="1"/>
          <p:nvPr/>
        </p:nvSpPr>
        <p:spPr>
          <a:xfrm>
            <a:off x="982985" y="713169"/>
            <a:ext cx="5267343" cy="523220"/>
          </a:xfrm>
          <a:prstGeom prst="rect">
            <a:avLst/>
          </a:prstGeom>
          <a:noFill/>
        </p:spPr>
        <p:txBody>
          <a:bodyPr wrap="square">
            <a:spAutoFit/>
          </a:bodyPr>
          <a:lstStyle/>
          <a:p>
            <a:pPr marL="0" marR="0" lvl="0" indent="0" algn="l" rtl="0">
              <a:spcBef>
                <a:spcPts val="0"/>
              </a:spcBef>
              <a:spcAft>
                <a:spcPts val="1800"/>
              </a:spcAft>
              <a:buNone/>
            </a:pPr>
            <a:r>
              <a:rPr lang="en-US" b="1" spc="300" dirty="0">
                <a:solidFill>
                  <a:schemeClr val="bg1"/>
                </a:solidFill>
                <a:highlight>
                  <a:srgbClr val="8D607A"/>
                </a:highlight>
                <a:latin typeface="Calibri"/>
                <a:ea typeface="Calibri"/>
                <a:cs typeface="Calibri"/>
                <a:sym typeface="Calibri"/>
              </a:rPr>
              <a:t>SESSION 3: UNDERSTANDING NORMS AND PRACTICES  REGARDING ENAS</a:t>
            </a:r>
          </a:p>
        </p:txBody>
      </p:sp>
      <p:sp>
        <p:nvSpPr>
          <p:cNvPr id="19" name="TextBox 18">
            <a:extLst>
              <a:ext uri="{FF2B5EF4-FFF2-40B4-BE49-F238E27FC236}">
                <a16:creationId xmlns:a16="http://schemas.microsoft.com/office/drawing/2014/main" id="{3803F443-FE0E-9E53-E320-1BB04742B19F}"/>
              </a:ext>
            </a:extLst>
          </p:cNvPr>
          <p:cNvSpPr txBox="1"/>
          <p:nvPr/>
        </p:nvSpPr>
        <p:spPr>
          <a:xfrm>
            <a:off x="982985" y="1625489"/>
            <a:ext cx="4913992" cy="276999"/>
          </a:xfrm>
          <a:prstGeom prst="rect">
            <a:avLst/>
          </a:prstGeom>
          <a:noFill/>
        </p:spPr>
        <p:txBody>
          <a:bodyPr wrap="square" rtlCol="0">
            <a:spAutoFit/>
          </a:bodyPr>
          <a:lstStyle/>
          <a:p>
            <a:r>
              <a:rPr lang="en-CA" sz="1200" b="1" spc="300" dirty="0">
                <a:solidFill>
                  <a:schemeClr val="tx1"/>
                </a:solidFill>
              </a:rPr>
              <a:t>OBJECTIFS D'APPRENTISSAGE </a:t>
            </a:r>
          </a:p>
        </p:txBody>
      </p:sp>
      <p:sp>
        <p:nvSpPr>
          <p:cNvPr id="2" name="TextBox 1">
            <a:extLst>
              <a:ext uri="{FF2B5EF4-FFF2-40B4-BE49-F238E27FC236}">
                <a16:creationId xmlns:a16="http://schemas.microsoft.com/office/drawing/2014/main" id="{9C123385-9A1D-F5A2-D61C-512B690D32B5}"/>
              </a:ext>
            </a:extLst>
          </p:cNvPr>
          <p:cNvSpPr txBox="1"/>
          <p:nvPr/>
        </p:nvSpPr>
        <p:spPr>
          <a:xfrm>
            <a:off x="1611087" y="2053490"/>
            <a:ext cx="4639242" cy="646331"/>
          </a:xfrm>
          <a:prstGeom prst="rect">
            <a:avLst/>
          </a:prstGeom>
          <a:noFill/>
        </p:spPr>
        <p:txBody>
          <a:bodyPr wrap="square" rtlCol="0">
            <a:spAutoFit/>
          </a:bodyPr>
          <a:lstStyle/>
          <a:p>
            <a:pPr marL="0" marR="0" lvl="0" indent="0" algn="l" rtl="0">
              <a:spcBef>
                <a:spcPts val="0"/>
              </a:spcBef>
              <a:spcAft>
                <a:spcPts val="0"/>
              </a:spcAft>
              <a:buNone/>
            </a:pPr>
            <a:r>
              <a:rPr lang="en-US" sz="1200" dirty="0">
                <a:solidFill>
                  <a:schemeClr val="tx1"/>
                </a:solidFill>
                <a:latin typeface="+mn-lt"/>
                <a:ea typeface="Arial"/>
                <a:cs typeface="Arial"/>
                <a:sym typeface="Arial"/>
              </a:rPr>
              <a:t>Décrire les normes socioculturelles et religieuses ainsi que les pratiques traditionnelles liées aux ENAS dans leur contexte et pourquoi cela est important pour leur travail quotidien.</a:t>
            </a:r>
          </a:p>
        </p:txBody>
      </p:sp>
      <p:grpSp>
        <p:nvGrpSpPr>
          <p:cNvPr id="33" name="Google Shape;194;p14">
            <a:extLst>
              <a:ext uri="{FF2B5EF4-FFF2-40B4-BE49-F238E27FC236}">
                <a16:creationId xmlns:a16="http://schemas.microsoft.com/office/drawing/2014/main" id="{01BC34CA-DE6A-6A1B-8925-1E5E81907828}"/>
              </a:ext>
            </a:extLst>
          </p:cNvPr>
          <p:cNvGrpSpPr/>
          <p:nvPr/>
        </p:nvGrpSpPr>
        <p:grpSpPr>
          <a:xfrm>
            <a:off x="1115237" y="2161263"/>
            <a:ext cx="367261" cy="388552"/>
            <a:chOff x="243840" y="1676400"/>
            <a:chExt cx="701040" cy="741680"/>
          </a:xfrm>
          <a:solidFill>
            <a:schemeClr val="accent2">
              <a:lumMod val="75000"/>
            </a:schemeClr>
          </a:solidFill>
        </p:grpSpPr>
        <p:sp>
          <p:nvSpPr>
            <p:cNvPr id="34" name="Google Shape;195;p14">
              <a:extLst>
                <a:ext uri="{FF2B5EF4-FFF2-40B4-BE49-F238E27FC236}">
                  <a16:creationId xmlns:a16="http://schemas.microsoft.com/office/drawing/2014/main" id="{836C395A-34BA-2044-3814-CEB5BD14DD05}"/>
                </a:ext>
              </a:extLst>
            </p:cNvPr>
            <p:cNvSpPr/>
            <p:nvPr/>
          </p:nvSpPr>
          <p:spPr>
            <a:xfrm>
              <a:off x="243840" y="1676400"/>
              <a:ext cx="116839" cy="741680"/>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dirty="0">
                <a:solidFill>
                  <a:schemeClr val="lt1"/>
                </a:solidFill>
                <a:latin typeface="Calibri"/>
                <a:ea typeface="Calibri"/>
                <a:cs typeface="Calibri"/>
                <a:sym typeface="Calibri"/>
              </a:endParaRPr>
            </a:p>
          </p:txBody>
        </p:sp>
        <p:sp>
          <p:nvSpPr>
            <p:cNvPr id="35" name="Google Shape;196;p14">
              <a:extLst>
                <a:ext uri="{FF2B5EF4-FFF2-40B4-BE49-F238E27FC236}">
                  <a16:creationId xmlns:a16="http://schemas.microsoft.com/office/drawing/2014/main" id="{1F02318C-6C3E-56DA-E1FE-063BF637A069}"/>
                </a:ext>
              </a:extLst>
            </p:cNvPr>
            <p:cNvSpPr/>
            <p:nvPr/>
          </p:nvSpPr>
          <p:spPr>
            <a:xfrm>
              <a:off x="314960" y="1676400"/>
              <a:ext cx="629920" cy="436880"/>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dirty="0">
                <a:solidFill>
                  <a:schemeClr val="lt1"/>
                </a:solidFill>
                <a:latin typeface="Calibri"/>
                <a:ea typeface="Calibri"/>
                <a:cs typeface="Calibri"/>
                <a:sym typeface="Calibri"/>
              </a:endParaRPr>
            </a:p>
          </p:txBody>
        </p:sp>
      </p:grpSp>
      <p:sp>
        <p:nvSpPr>
          <p:cNvPr id="14" name="TextBox 13">
            <a:extLst>
              <a:ext uri="{FF2B5EF4-FFF2-40B4-BE49-F238E27FC236}">
                <a16:creationId xmlns:a16="http://schemas.microsoft.com/office/drawing/2014/main" id="{C795D598-87E8-CFAD-A3F0-3B9526C5CEDC}"/>
              </a:ext>
            </a:extLst>
          </p:cNvPr>
          <p:cNvSpPr txBox="1"/>
          <p:nvPr/>
        </p:nvSpPr>
        <p:spPr>
          <a:xfrm>
            <a:off x="982985" y="3070016"/>
            <a:ext cx="5267344" cy="461665"/>
          </a:xfrm>
          <a:prstGeom prst="rect">
            <a:avLst/>
          </a:prstGeom>
          <a:noFill/>
        </p:spPr>
        <p:txBody>
          <a:bodyPr wrap="square" rtlCol="0">
            <a:spAutoFit/>
          </a:bodyPr>
          <a:lstStyle/>
          <a:p>
            <a:r>
              <a:rPr lang="en-US" sz="1200" b="1" spc="300" dirty="0">
                <a:solidFill>
                  <a:schemeClr val="tx1"/>
                </a:solidFill>
              </a:rPr>
              <a:t>LES INFLUENCES SOCIÉTALES ET CULTURELLES SUR LA PRISE EN CHARGE DES ENFANTS</a:t>
            </a:r>
            <a:endParaRPr lang="en-CA" sz="1200" b="1" spc="300" dirty="0">
              <a:solidFill>
                <a:schemeClr val="tx1"/>
              </a:solidFill>
            </a:endParaRPr>
          </a:p>
        </p:txBody>
      </p:sp>
      <p:sp>
        <p:nvSpPr>
          <p:cNvPr id="21" name="Google Shape;413;p19">
            <a:extLst>
              <a:ext uri="{FF2B5EF4-FFF2-40B4-BE49-F238E27FC236}">
                <a16:creationId xmlns:a16="http://schemas.microsoft.com/office/drawing/2014/main" id="{C0B09FB9-5518-DFD2-04F3-94DECC621C2F}"/>
              </a:ext>
            </a:extLst>
          </p:cNvPr>
          <p:cNvSpPr txBox="1"/>
          <p:nvPr/>
        </p:nvSpPr>
        <p:spPr>
          <a:xfrm>
            <a:off x="999126" y="3772376"/>
            <a:ext cx="1507957" cy="110795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00" dirty="0">
                <a:solidFill>
                  <a:schemeClr val="tx1"/>
                </a:solidFill>
                <a:latin typeface="Calibri"/>
                <a:ea typeface="Calibri"/>
                <a:cs typeface="Calibri"/>
                <a:sym typeface="Calibri"/>
              </a:rPr>
              <a:t>La société a-t-elle une forte tradition de responsabilité communautaire à l'égard des enfants privés de soins parentaux ?</a:t>
            </a:r>
            <a:endParaRPr dirty="0">
              <a:solidFill>
                <a:schemeClr val="tx1"/>
              </a:solidFill>
            </a:endParaRPr>
          </a:p>
        </p:txBody>
      </p:sp>
      <p:sp>
        <p:nvSpPr>
          <p:cNvPr id="22" name="Google Shape;414;p19">
            <a:extLst>
              <a:ext uri="{FF2B5EF4-FFF2-40B4-BE49-F238E27FC236}">
                <a16:creationId xmlns:a16="http://schemas.microsoft.com/office/drawing/2014/main" id="{72D8BC17-4332-ADD8-84FA-4F8095A74743}"/>
              </a:ext>
            </a:extLst>
          </p:cNvPr>
          <p:cNvSpPr txBox="1"/>
          <p:nvPr/>
        </p:nvSpPr>
        <p:spPr>
          <a:xfrm>
            <a:off x="999125" y="5128378"/>
            <a:ext cx="1507957" cy="93867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00" dirty="0">
                <a:solidFill>
                  <a:schemeClr val="tx1"/>
                </a:solidFill>
                <a:latin typeface="Calibri"/>
                <a:ea typeface="Calibri"/>
                <a:cs typeface="Calibri"/>
                <a:sym typeface="Calibri"/>
              </a:rPr>
              <a:t>Comment les enfants privés de soins parentaux sont-ils normalement pris en charge, c'est-à-dire en dehors d'une situation d'urgence ?</a:t>
            </a:r>
            <a:endParaRPr dirty="0">
              <a:solidFill>
                <a:schemeClr val="tx1"/>
              </a:solidFill>
            </a:endParaRPr>
          </a:p>
        </p:txBody>
      </p:sp>
      <p:sp>
        <p:nvSpPr>
          <p:cNvPr id="23" name="Google Shape;415;p19">
            <a:extLst>
              <a:ext uri="{FF2B5EF4-FFF2-40B4-BE49-F238E27FC236}">
                <a16:creationId xmlns:a16="http://schemas.microsoft.com/office/drawing/2014/main" id="{CC818228-1C36-0483-91E9-AD4D7C9A6DCE}"/>
              </a:ext>
            </a:extLst>
          </p:cNvPr>
          <p:cNvSpPr txBox="1"/>
          <p:nvPr/>
        </p:nvSpPr>
        <p:spPr>
          <a:xfrm>
            <a:off x="999125" y="6308415"/>
            <a:ext cx="1507957" cy="76940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00" dirty="0">
                <a:solidFill>
                  <a:schemeClr val="tx1"/>
                </a:solidFill>
                <a:latin typeface="Calibri"/>
                <a:ea typeface="Calibri"/>
                <a:cs typeface="Calibri"/>
                <a:sym typeface="Calibri"/>
              </a:rPr>
              <a:t>Quelles sont les influences religieuses et culturelles sur les soins alternatifs, le cas échéant ?</a:t>
            </a:r>
            <a:endParaRPr dirty="0">
              <a:solidFill>
                <a:schemeClr val="tx1"/>
              </a:solidFill>
            </a:endParaRPr>
          </a:p>
        </p:txBody>
      </p:sp>
      <p:sp>
        <p:nvSpPr>
          <p:cNvPr id="24" name="Google Shape;416;p19">
            <a:extLst>
              <a:ext uri="{FF2B5EF4-FFF2-40B4-BE49-F238E27FC236}">
                <a16:creationId xmlns:a16="http://schemas.microsoft.com/office/drawing/2014/main" id="{B92A3BE2-C345-CBC7-7E0F-CC9307E5FAD5}"/>
              </a:ext>
            </a:extLst>
          </p:cNvPr>
          <p:cNvSpPr txBox="1"/>
          <p:nvPr/>
        </p:nvSpPr>
        <p:spPr>
          <a:xfrm>
            <a:off x="999124" y="7788514"/>
            <a:ext cx="1507957" cy="110795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00" dirty="0">
                <a:solidFill>
                  <a:schemeClr val="tx1"/>
                </a:solidFill>
                <a:latin typeface="Calibri"/>
                <a:ea typeface="Calibri"/>
                <a:cs typeface="Calibri"/>
                <a:sym typeface="Calibri"/>
              </a:rPr>
              <a:t>Le rôle et la structure de la famille (élargie), y compris la prise en charge des enfants au sein de la famille élargie.</a:t>
            </a:r>
            <a:endParaRPr dirty="0">
              <a:solidFill>
                <a:schemeClr val="tx1"/>
              </a:solidFill>
            </a:endParaRPr>
          </a:p>
        </p:txBody>
      </p:sp>
      <p:sp>
        <p:nvSpPr>
          <p:cNvPr id="18" name="Google Shape;275;p12">
            <a:extLst>
              <a:ext uri="{FF2B5EF4-FFF2-40B4-BE49-F238E27FC236}">
                <a16:creationId xmlns:a16="http://schemas.microsoft.com/office/drawing/2014/main" id="{15014E01-D797-E44F-CAE3-49BAA12CE8B6}"/>
              </a:ext>
            </a:extLst>
          </p:cNvPr>
          <p:cNvSpPr/>
          <p:nvPr/>
        </p:nvSpPr>
        <p:spPr>
          <a:xfrm>
            <a:off x="2699656" y="3774650"/>
            <a:ext cx="3537369" cy="1082690"/>
          </a:xfrm>
          <a:prstGeom prst="rect">
            <a:avLst/>
          </a:prstGeom>
          <a:noFill/>
          <a:ln w="12700" cap="flat" cmpd="sng">
            <a:solidFill>
              <a:schemeClr val="accent2">
                <a:lumMod val="75000"/>
              </a:schemeClr>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25" name="Google Shape;275;p12">
            <a:extLst>
              <a:ext uri="{FF2B5EF4-FFF2-40B4-BE49-F238E27FC236}">
                <a16:creationId xmlns:a16="http://schemas.microsoft.com/office/drawing/2014/main" id="{4C696BDA-4913-50D9-8AAB-EB490D64CE5D}"/>
              </a:ext>
            </a:extLst>
          </p:cNvPr>
          <p:cNvSpPr/>
          <p:nvPr/>
        </p:nvSpPr>
        <p:spPr>
          <a:xfrm>
            <a:off x="2699656" y="5121026"/>
            <a:ext cx="3537369" cy="1082690"/>
          </a:xfrm>
          <a:prstGeom prst="rect">
            <a:avLst/>
          </a:prstGeom>
          <a:noFill/>
          <a:ln w="12700" cap="flat" cmpd="sng">
            <a:solidFill>
              <a:schemeClr val="accent2">
                <a:lumMod val="75000"/>
              </a:schemeClr>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26" name="Google Shape;275;p12">
            <a:extLst>
              <a:ext uri="{FF2B5EF4-FFF2-40B4-BE49-F238E27FC236}">
                <a16:creationId xmlns:a16="http://schemas.microsoft.com/office/drawing/2014/main" id="{F321DECF-9D81-CEC2-E15C-287E74B24542}"/>
              </a:ext>
            </a:extLst>
          </p:cNvPr>
          <p:cNvSpPr/>
          <p:nvPr/>
        </p:nvSpPr>
        <p:spPr>
          <a:xfrm>
            <a:off x="2699656" y="6467402"/>
            <a:ext cx="3537369" cy="1082690"/>
          </a:xfrm>
          <a:prstGeom prst="rect">
            <a:avLst/>
          </a:prstGeom>
          <a:noFill/>
          <a:ln w="12700" cap="flat" cmpd="sng">
            <a:solidFill>
              <a:schemeClr val="accent2">
                <a:lumMod val="75000"/>
              </a:schemeClr>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27" name="Google Shape;275;p12">
            <a:extLst>
              <a:ext uri="{FF2B5EF4-FFF2-40B4-BE49-F238E27FC236}">
                <a16:creationId xmlns:a16="http://schemas.microsoft.com/office/drawing/2014/main" id="{8E3ABDA1-666D-6BC7-5FA9-DFD314C6D74E}"/>
              </a:ext>
            </a:extLst>
          </p:cNvPr>
          <p:cNvSpPr/>
          <p:nvPr/>
        </p:nvSpPr>
        <p:spPr>
          <a:xfrm>
            <a:off x="2699656" y="7813779"/>
            <a:ext cx="3537369" cy="1082690"/>
          </a:xfrm>
          <a:prstGeom prst="rect">
            <a:avLst/>
          </a:prstGeom>
          <a:noFill/>
          <a:ln w="12700" cap="flat" cmpd="sng">
            <a:solidFill>
              <a:schemeClr val="accent2">
                <a:lumMod val="75000"/>
              </a:schemeClr>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29" name="Hexagon 28">
            <a:extLst>
              <a:ext uri="{FF2B5EF4-FFF2-40B4-BE49-F238E27FC236}">
                <a16:creationId xmlns:a16="http://schemas.microsoft.com/office/drawing/2014/main" id="{E08DBED7-4789-6B2B-1906-0449688F65ED}"/>
              </a:ext>
            </a:extLst>
          </p:cNvPr>
          <p:cNvSpPr/>
          <p:nvPr/>
        </p:nvSpPr>
        <p:spPr>
          <a:xfrm rot="1782986">
            <a:off x="286724" y="301110"/>
            <a:ext cx="335595" cy="289306"/>
          </a:xfrm>
          <a:prstGeom prst="hexagon">
            <a:avLst>
              <a:gd name="adj" fmla="val 28965"/>
              <a:gd name="vf" fmla="val 115470"/>
            </a:avLst>
          </a:prstGeom>
          <a:solidFill>
            <a:schemeClr val="accent2">
              <a:lumMod val="60000"/>
              <a:lumOff val="40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0" name="Hexagon 29">
            <a:extLst>
              <a:ext uri="{FF2B5EF4-FFF2-40B4-BE49-F238E27FC236}">
                <a16:creationId xmlns:a16="http://schemas.microsoft.com/office/drawing/2014/main" id="{DA4EA212-F7AF-4385-77DF-C407E3E7B672}"/>
              </a:ext>
            </a:extLst>
          </p:cNvPr>
          <p:cNvSpPr/>
          <p:nvPr/>
        </p:nvSpPr>
        <p:spPr>
          <a:xfrm rot="1782986">
            <a:off x="286724" y="763955"/>
            <a:ext cx="335595" cy="289306"/>
          </a:xfrm>
          <a:prstGeom prst="hexagon">
            <a:avLst>
              <a:gd name="adj" fmla="val 28965"/>
              <a:gd name="vf" fmla="val 115470"/>
            </a:avLst>
          </a:prstGeom>
          <a:solidFill>
            <a:schemeClr val="accent2">
              <a:lumMod val="60000"/>
              <a:lumOff val="40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1" name="Hexagon 30">
            <a:extLst>
              <a:ext uri="{FF2B5EF4-FFF2-40B4-BE49-F238E27FC236}">
                <a16:creationId xmlns:a16="http://schemas.microsoft.com/office/drawing/2014/main" id="{EE9252F1-5E5A-0804-FC47-E7B77F1A1A23}"/>
              </a:ext>
            </a:extLst>
          </p:cNvPr>
          <p:cNvSpPr/>
          <p:nvPr/>
        </p:nvSpPr>
        <p:spPr>
          <a:xfrm rot="1782986">
            <a:off x="286724" y="1226800"/>
            <a:ext cx="335595" cy="289306"/>
          </a:xfrm>
          <a:prstGeom prst="hexagon">
            <a:avLst>
              <a:gd name="adj" fmla="val 28965"/>
              <a:gd name="vf" fmla="val 115470"/>
            </a:avLst>
          </a:prstGeom>
          <a:solidFill>
            <a:schemeClr val="accent2">
              <a:lumMod val="60000"/>
              <a:lumOff val="40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2" name="Hexagon 31">
            <a:extLst>
              <a:ext uri="{FF2B5EF4-FFF2-40B4-BE49-F238E27FC236}">
                <a16:creationId xmlns:a16="http://schemas.microsoft.com/office/drawing/2014/main" id="{566A3772-3CB9-6C15-2AC1-1B3D1FD089A0}"/>
              </a:ext>
            </a:extLst>
          </p:cNvPr>
          <p:cNvSpPr/>
          <p:nvPr/>
        </p:nvSpPr>
        <p:spPr>
          <a:xfrm rot="1782986">
            <a:off x="286724" y="1689645"/>
            <a:ext cx="335595" cy="289306"/>
          </a:xfrm>
          <a:prstGeom prst="hexagon">
            <a:avLst>
              <a:gd name="adj" fmla="val 28965"/>
              <a:gd name="vf" fmla="val 115470"/>
            </a:avLst>
          </a:prstGeom>
          <a:solidFill>
            <a:schemeClr val="accent2">
              <a:lumMod val="60000"/>
              <a:lumOff val="40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9" name="Hexagon 38">
            <a:extLst>
              <a:ext uri="{FF2B5EF4-FFF2-40B4-BE49-F238E27FC236}">
                <a16:creationId xmlns:a16="http://schemas.microsoft.com/office/drawing/2014/main" id="{D4A14A64-8012-9DD9-6B18-753ED3DAB7A2}"/>
              </a:ext>
            </a:extLst>
          </p:cNvPr>
          <p:cNvSpPr/>
          <p:nvPr/>
        </p:nvSpPr>
        <p:spPr>
          <a:xfrm rot="1782986">
            <a:off x="286724" y="2152490"/>
            <a:ext cx="335595" cy="289306"/>
          </a:xfrm>
          <a:prstGeom prst="hexagon">
            <a:avLst>
              <a:gd name="adj" fmla="val 28965"/>
              <a:gd name="vf" fmla="val 115470"/>
            </a:avLst>
          </a:prstGeom>
          <a:solidFill>
            <a:schemeClr val="accent2">
              <a:lumMod val="60000"/>
              <a:lumOff val="40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0" name="Hexagon 39">
            <a:extLst>
              <a:ext uri="{FF2B5EF4-FFF2-40B4-BE49-F238E27FC236}">
                <a16:creationId xmlns:a16="http://schemas.microsoft.com/office/drawing/2014/main" id="{2E05AE7C-276B-F93A-BCC7-52EE2144D35B}"/>
              </a:ext>
            </a:extLst>
          </p:cNvPr>
          <p:cNvSpPr/>
          <p:nvPr/>
        </p:nvSpPr>
        <p:spPr>
          <a:xfrm rot="1782986">
            <a:off x="286724" y="2615335"/>
            <a:ext cx="335595" cy="289306"/>
          </a:xfrm>
          <a:prstGeom prst="hexagon">
            <a:avLst>
              <a:gd name="adj" fmla="val 28965"/>
              <a:gd name="vf" fmla="val 115470"/>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1" name="Hexagon 40">
            <a:extLst>
              <a:ext uri="{FF2B5EF4-FFF2-40B4-BE49-F238E27FC236}">
                <a16:creationId xmlns:a16="http://schemas.microsoft.com/office/drawing/2014/main" id="{981774DF-B0FF-349A-7E8A-90116790F878}"/>
              </a:ext>
            </a:extLst>
          </p:cNvPr>
          <p:cNvSpPr/>
          <p:nvPr/>
        </p:nvSpPr>
        <p:spPr>
          <a:xfrm rot="1782986">
            <a:off x="286725" y="3078179"/>
            <a:ext cx="335595" cy="289306"/>
          </a:xfrm>
          <a:prstGeom prst="hexagon">
            <a:avLst>
              <a:gd name="adj" fmla="val 28965"/>
              <a:gd name="vf" fmla="val 115470"/>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2" name="Hexagon 41">
            <a:extLst>
              <a:ext uri="{FF2B5EF4-FFF2-40B4-BE49-F238E27FC236}">
                <a16:creationId xmlns:a16="http://schemas.microsoft.com/office/drawing/2014/main" id="{FFAAC9A1-E651-2A3D-49AB-E9B9737BA63D}"/>
              </a:ext>
            </a:extLst>
          </p:cNvPr>
          <p:cNvSpPr/>
          <p:nvPr/>
        </p:nvSpPr>
        <p:spPr>
          <a:xfrm rot="1782986">
            <a:off x="286726" y="3541021"/>
            <a:ext cx="335595" cy="289306"/>
          </a:xfrm>
          <a:prstGeom prst="hexagon">
            <a:avLst>
              <a:gd name="adj" fmla="val 28965"/>
              <a:gd name="vf" fmla="val 115470"/>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7" name="Hexagon 46">
            <a:extLst>
              <a:ext uri="{FF2B5EF4-FFF2-40B4-BE49-F238E27FC236}">
                <a16:creationId xmlns:a16="http://schemas.microsoft.com/office/drawing/2014/main" id="{C2EC2160-FC86-7C37-A9A0-A907A6FB2C84}"/>
              </a:ext>
            </a:extLst>
          </p:cNvPr>
          <p:cNvSpPr/>
          <p:nvPr/>
        </p:nvSpPr>
        <p:spPr>
          <a:xfrm rot="1782986">
            <a:off x="286726" y="4003862"/>
            <a:ext cx="335595" cy="289306"/>
          </a:xfrm>
          <a:prstGeom prst="hexagon">
            <a:avLst>
              <a:gd name="adj" fmla="val 28965"/>
              <a:gd name="vf" fmla="val 115470"/>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998694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30"/>
        <p:cNvGrpSpPr/>
        <p:nvPr/>
      </p:nvGrpSpPr>
      <p:grpSpPr>
        <a:xfrm>
          <a:off x="0" y="0"/>
          <a:ext cx="0" cy="0"/>
          <a:chOff x="0" y="0"/>
          <a:chExt cx="0" cy="0"/>
        </a:xfrm>
      </p:grpSpPr>
      <p:sp>
        <p:nvSpPr>
          <p:cNvPr id="433" name="Google Shape;433;p20"/>
          <p:cNvSpPr/>
          <p:nvPr/>
        </p:nvSpPr>
        <p:spPr>
          <a:xfrm>
            <a:off x="2303756" y="1745358"/>
            <a:ext cx="4554244" cy="4380534"/>
          </a:xfrm>
          <a:prstGeom prst="ellipse">
            <a:avLst/>
          </a:prstGeom>
          <a:solidFill>
            <a:schemeClr val="accent2">
              <a:lumMod val="5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sp>
        <p:nvSpPr>
          <p:cNvPr id="434" name="Google Shape;434;p20"/>
          <p:cNvSpPr/>
          <p:nvPr/>
        </p:nvSpPr>
        <p:spPr>
          <a:xfrm>
            <a:off x="2652867" y="2087492"/>
            <a:ext cx="3837988" cy="3691597"/>
          </a:xfrm>
          <a:prstGeom prst="ellipse">
            <a:avLst/>
          </a:prstGeom>
          <a:solidFill>
            <a:schemeClr val="accent2">
              <a:lumMod val="75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sp>
        <p:nvSpPr>
          <p:cNvPr id="435" name="Google Shape;435;p20"/>
          <p:cNvSpPr/>
          <p:nvPr/>
        </p:nvSpPr>
        <p:spPr>
          <a:xfrm>
            <a:off x="2991482" y="2405960"/>
            <a:ext cx="3143644" cy="3023737"/>
          </a:xfrm>
          <a:prstGeom prst="ellipse">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sp>
        <p:nvSpPr>
          <p:cNvPr id="436" name="Google Shape;436;p20"/>
          <p:cNvSpPr/>
          <p:nvPr/>
        </p:nvSpPr>
        <p:spPr>
          <a:xfrm>
            <a:off x="3353181" y="2732902"/>
            <a:ext cx="2420245" cy="2327931"/>
          </a:xfrm>
          <a:prstGeom prst="ellipse">
            <a:avLst/>
          </a:prstGeom>
          <a:solidFill>
            <a:schemeClr val="accent2">
              <a:lumMod val="60000"/>
              <a:lumOff val="4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sp>
        <p:nvSpPr>
          <p:cNvPr id="437" name="Google Shape;437;p20"/>
          <p:cNvSpPr/>
          <p:nvPr/>
        </p:nvSpPr>
        <p:spPr>
          <a:xfrm>
            <a:off x="3762737" y="3086039"/>
            <a:ext cx="1636283" cy="1573871"/>
          </a:xfrm>
          <a:prstGeom prst="ellipse">
            <a:avLst/>
          </a:prstGeom>
          <a:solidFill>
            <a:schemeClr val="accent2">
              <a:lumMod val="40000"/>
              <a:lumOff val="6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sp>
        <p:nvSpPr>
          <p:cNvPr id="441" name="Google Shape;441;p20"/>
          <p:cNvSpPr txBox="1"/>
          <p:nvPr/>
        </p:nvSpPr>
        <p:spPr>
          <a:xfrm>
            <a:off x="832655" y="1745358"/>
            <a:ext cx="3609615" cy="342052"/>
          </a:xfrm>
          <a:prstGeom prst="rect">
            <a:avLst/>
          </a:prstGeom>
          <a:solidFill>
            <a:schemeClr val="accent2">
              <a:lumMod val="50000"/>
            </a:schemeClr>
          </a:solidFill>
          <a:ln>
            <a:noFill/>
          </a:ln>
        </p:spPr>
        <p:txBody>
          <a:bodyPr spcFirstLastPara="1" wrap="square" lIns="91425" tIns="45700" rIns="91425" bIns="45700" anchor="ctr" anchorCtr="0">
            <a:noAutofit/>
          </a:bodyPr>
          <a:lstStyle/>
          <a:p>
            <a:pPr marL="0" marR="0" lvl="0" indent="0" algn="l" rtl="0">
              <a:lnSpc>
                <a:spcPct val="107000"/>
              </a:lnSpc>
              <a:spcBef>
                <a:spcPts val="0"/>
              </a:spcBef>
              <a:spcAft>
                <a:spcPts val="0"/>
              </a:spcAft>
              <a:buClr>
                <a:srgbClr val="FFFFFF"/>
              </a:buClr>
              <a:buSzPts val="1400"/>
              <a:buFont typeface="Helvetica Neue"/>
              <a:buNone/>
            </a:pPr>
            <a:r>
              <a:rPr lang="en-US" sz="1400" b="1" i="0" u="none" strike="noStrike" cap="none" dirty="0">
                <a:solidFill>
                  <a:srgbClr val="FFFFFF"/>
                </a:solidFill>
                <a:latin typeface="Helvetica Neue"/>
                <a:ea typeface="Helvetica Neue"/>
                <a:cs typeface="Helvetica Neue"/>
                <a:sym typeface="Helvetica Neue"/>
              </a:rPr>
              <a:t>	Normes socioculturelles</a:t>
            </a:r>
            <a:endParaRPr dirty="0"/>
          </a:p>
        </p:txBody>
      </p:sp>
      <p:sp>
        <p:nvSpPr>
          <p:cNvPr id="442" name="Google Shape;442;p20"/>
          <p:cNvSpPr txBox="1"/>
          <p:nvPr/>
        </p:nvSpPr>
        <p:spPr>
          <a:xfrm>
            <a:off x="1042988" y="2087410"/>
            <a:ext cx="3399283" cy="316968"/>
          </a:xfrm>
          <a:prstGeom prst="rect">
            <a:avLst/>
          </a:prstGeom>
          <a:solidFill>
            <a:schemeClr val="accent2">
              <a:lumMod val="75000"/>
            </a:schemeClr>
          </a:solidFill>
          <a:ln>
            <a:noFill/>
          </a:ln>
        </p:spPr>
        <p:txBody>
          <a:bodyPr spcFirstLastPara="1" wrap="square" lIns="91425" tIns="45700" rIns="91425" bIns="45700" anchor="ctr" anchorCtr="0">
            <a:noAutofit/>
          </a:bodyPr>
          <a:lstStyle/>
          <a:p>
            <a:pPr marL="0" marR="0" lvl="0" indent="0" algn="l" rtl="0">
              <a:lnSpc>
                <a:spcPct val="107000"/>
              </a:lnSpc>
              <a:spcBef>
                <a:spcPts val="0"/>
              </a:spcBef>
              <a:spcAft>
                <a:spcPts val="0"/>
              </a:spcAft>
              <a:buClr>
                <a:srgbClr val="FFFFFF"/>
              </a:buClr>
              <a:buSzPts val="1400"/>
              <a:buFont typeface="Helvetica Neue"/>
              <a:buNone/>
            </a:pPr>
            <a:r>
              <a:rPr lang="en-US" sz="1400" b="1" i="0" u="none" strike="noStrike" cap="none" dirty="0">
                <a:solidFill>
                  <a:srgbClr val="FFFFFF"/>
                </a:solidFill>
                <a:latin typeface="Helvetica Neue"/>
                <a:ea typeface="Helvetica Neue"/>
                <a:cs typeface="Helvetica Neue"/>
                <a:sym typeface="Helvetica Neue"/>
              </a:rPr>
              <a:t>	Société</a:t>
            </a:r>
            <a:endParaRPr dirty="0"/>
          </a:p>
        </p:txBody>
      </p:sp>
      <p:sp>
        <p:nvSpPr>
          <p:cNvPr id="443" name="Google Shape;443;p20"/>
          <p:cNvSpPr txBox="1"/>
          <p:nvPr/>
        </p:nvSpPr>
        <p:spPr>
          <a:xfrm>
            <a:off x="1419658" y="2406669"/>
            <a:ext cx="3143645" cy="325442"/>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l" rtl="0">
              <a:lnSpc>
                <a:spcPct val="107000"/>
              </a:lnSpc>
              <a:spcBef>
                <a:spcPts val="0"/>
              </a:spcBef>
              <a:spcAft>
                <a:spcPts val="0"/>
              </a:spcAft>
              <a:buClr>
                <a:srgbClr val="000000"/>
              </a:buClr>
              <a:buSzPts val="1400"/>
              <a:buFont typeface="Helvetica Neue"/>
              <a:buNone/>
            </a:pPr>
            <a:r>
              <a:rPr lang="en-US" sz="1400" b="1" i="0" u="none" strike="noStrike" cap="none" dirty="0">
                <a:solidFill>
                  <a:srgbClr val="000000"/>
                </a:solidFill>
                <a:latin typeface="Helvetica Neue"/>
                <a:ea typeface="Helvetica Neue"/>
                <a:cs typeface="Helvetica Neue"/>
                <a:sym typeface="Helvetica Neue"/>
              </a:rPr>
              <a:t>	Communauté</a:t>
            </a:r>
            <a:endParaRPr dirty="0"/>
          </a:p>
        </p:txBody>
      </p:sp>
      <p:sp>
        <p:nvSpPr>
          <p:cNvPr id="444" name="Google Shape;444;p20"/>
          <p:cNvSpPr txBox="1"/>
          <p:nvPr/>
        </p:nvSpPr>
        <p:spPr>
          <a:xfrm>
            <a:off x="2143058" y="2725426"/>
            <a:ext cx="2420245" cy="354016"/>
          </a:xfrm>
          <a:prstGeom prst="rect">
            <a:avLst/>
          </a:prstGeom>
          <a:solidFill>
            <a:schemeClr val="accent2">
              <a:lumMod val="60000"/>
              <a:lumOff val="40000"/>
            </a:schemeClr>
          </a:solidFill>
          <a:ln>
            <a:noFill/>
          </a:ln>
        </p:spPr>
        <p:txBody>
          <a:bodyPr spcFirstLastPara="1" wrap="square" lIns="91425" tIns="45700" rIns="91425" bIns="45700" anchor="ctr" anchorCtr="0">
            <a:noAutofit/>
          </a:bodyPr>
          <a:lstStyle/>
          <a:p>
            <a:pPr marL="0" marR="0" lvl="0" indent="0" algn="l" rtl="0">
              <a:lnSpc>
                <a:spcPct val="107000"/>
              </a:lnSpc>
              <a:spcBef>
                <a:spcPts val="0"/>
              </a:spcBef>
              <a:spcAft>
                <a:spcPts val="0"/>
              </a:spcAft>
              <a:buClr>
                <a:srgbClr val="000000"/>
              </a:buClr>
              <a:buSzPts val="1600"/>
              <a:buFont typeface="Helvetica Neue"/>
              <a:buNone/>
            </a:pPr>
            <a:r>
              <a:rPr lang="en-US" sz="1400" b="1" i="0" u="none" strike="noStrike" cap="none" dirty="0">
                <a:solidFill>
                  <a:srgbClr val="000000"/>
                </a:solidFill>
                <a:latin typeface="Helvetica Neue"/>
                <a:ea typeface="Helvetica Neue"/>
                <a:cs typeface="Helvetica Neue"/>
                <a:sym typeface="Helvetica Neue"/>
              </a:rPr>
              <a:t>	Famille</a:t>
            </a:r>
            <a:endParaRPr sz="1600" b="1" i="0" u="none" strike="noStrike" cap="none" dirty="0">
              <a:solidFill>
                <a:srgbClr val="000000"/>
              </a:solidFill>
              <a:latin typeface="Helvetica Neue"/>
              <a:ea typeface="Helvetica Neue"/>
              <a:cs typeface="Helvetica Neue"/>
              <a:sym typeface="Helvetica Neue"/>
            </a:endParaRPr>
          </a:p>
        </p:txBody>
      </p:sp>
      <p:sp>
        <p:nvSpPr>
          <p:cNvPr id="445" name="Google Shape;445;p20"/>
          <p:cNvSpPr txBox="1"/>
          <p:nvPr/>
        </p:nvSpPr>
        <p:spPr>
          <a:xfrm>
            <a:off x="2652867" y="3086305"/>
            <a:ext cx="2050051" cy="377169"/>
          </a:xfrm>
          <a:prstGeom prst="rect">
            <a:avLst/>
          </a:prstGeom>
          <a:solidFill>
            <a:schemeClr val="accent2">
              <a:lumMod val="40000"/>
              <a:lumOff val="60000"/>
            </a:schemeClr>
          </a:solidFill>
          <a:ln>
            <a:noFill/>
          </a:ln>
        </p:spPr>
        <p:txBody>
          <a:bodyPr spcFirstLastPara="1" wrap="square" lIns="91425" tIns="45700" rIns="91425" bIns="45700" anchor="ctr" anchorCtr="0">
            <a:noAutofit/>
          </a:bodyPr>
          <a:lstStyle/>
          <a:p>
            <a:pPr marL="0" marR="0" lvl="0" indent="0" algn="l" rtl="0">
              <a:lnSpc>
                <a:spcPct val="107000"/>
              </a:lnSpc>
              <a:spcBef>
                <a:spcPts val="0"/>
              </a:spcBef>
              <a:spcAft>
                <a:spcPts val="0"/>
              </a:spcAft>
              <a:buClr>
                <a:srgbClr val="000000"/>
              </a:buClr>
              <a:buSzPts val="1600"/>
              <a:buFont typeface="Helvetica Neue"/>
              <a:buNone/>
            </a:pPr>
            <a:r>
              <a:rPr lang="en-US" sz="1400" b="1" i="0" u="none" strike="noStrike" cap="none" dirty="0">
                <a:solidFill>
                  <a:srgbClr val="000000"/>
                </a:solidFill>
                <a:latin typeface="Helvetica Neue"/>
                <a:ea typeface="Helvetica Neue"/>
                <a:cs typeface="Helvetica Neue"/>
                <a:sym typeface="Helvetica Neue"/>
              </a:rPr>
              <a:t>	Enfant</a:t>
            </a:r>
            <a:endParaRPr sz="1600" b="1" i="0" u="none" strike="noStrike" cap="none" dirty="0">
              <a:solidFill>
                <a:srgbClr val="000000"/>
              </a:solidFill>
              <a:latin typeface="Helvetica Neue"/>
              <a:ea typeface="Helvetica Neue"/>
              <a:cs typeface="Helvetica Neue"/>
              <a:sym typeface="Helvetica Neue"/>
            </a:endParaRPr>
          </a:p>
        </p:txBody>
      </p:sp>
      <p:cxnSp>
        <p:nvCxnSpPr>
          <p:cNvPr id="446" name="Google Shape;446;p20"/>
          <p:cNvCxnSpPr>
            <a:stCxn id="437" idx="5"/>
          </p:cNvCxnSpPr>
          <p:nvPr/>
        </p:nvCxnSpPr>
        <p:spPr>
          <a:xfrm>
            <a:off x="5159391" y="4429422"/>
            <a:ext cx="614100" cy="2499900"/>
          </a:xfrm>
          <a:prstGeom prst="straightConnector1">
            <a:avLst/>
          </a:prstGeom>
          <a:noFill/>
          <a:ln w="9525" cap="flat" cmpd="sng">
            <a:solidFill>
              <a:schemeClr val="accent2">
                <a:lumMod val="40000"/>
                <a:lumOff val="60000"/>
              </a:schemeClr>
            </a:solidFill>
            <a:prstDash val="solid"/>
            <a:miter lim="800000"/>
            <a:headEnd type="none" w="sm" len="sm"/>
            <a:tailEnd type="none" w="sm" len="sm"/>
          </a:ln>
        </p:spPr>
      </p:cxnSp>
      <p:cxnSp>
        <p:nvCxnSpPr>
          <p:cNvPr id="447" name="Google Shape;447;p20"/>
          <p:cNvCxnSpPr>
            <a:stCxn id="436" idx="4"/>
          </p:cNvCxnSpPr>
          <p:nvPr/>
        </p:nvCxnSpPr>
        <p:spPr>
          <a:xfrm>
            <a:off x="4563303" y="5060833"/>
            <a:ext cx="596100" cy="2640000"/>
          </a:xfrm>
          <a:prstGeom prst="straightConnector1">
            <a:avLst/>
          </a:prstGeom>
          <a:noFill/>
          <a:ln w="9525" cap="flat" cmpd="sng">
            <a:solidFill>
              <a:schemeClr val="accent2">
                <a:lumMod val="40000"/>
                <a:lumOff val="60000"/>
              </a:schemeClr>
            </a:solidFill>
            <a:prstDash val="solid"/>
            <a:miter lim="800000"/>
            <a:headEnd type="none" w="sm" len="sm"/>
            <a:tailEnd type="none" w="sm" len="sm"/>
          </a:ln>
        </p:spPr>
      </p:cxnSp>
      <p:cxnSp>
        <p:nvCxnSpPr>
          <p:cNvPr id="448" name="Google Shape;448;p20"/>
          <p:cNvCxnSpPr>
            <a:stCxn id="435" idx="3"/>
          </p:cNvCxnSpPr>
          <p:nvPr/>
        </p:nvCxnSpPr>
        <p:spPr>
          <a:xfrm flipH="1">
            <a:off x="2414458" y="4986881"/>
            <a:ext cx="1037400" cy="1161000"/>
          </a:xfrm>
          <a:prstGeom prst="straightConnector1">
            <a:avLst/>
          </a:prstGeom>
          <a:noFill/>
          <a:ln w="9525" cap="flat" cmpd="sng">
            <a:solidFill>
              <a:schemeClr val="accent2">
                <a:lumMod val="40000"/>
                <a:lumOff val="60000"/>
              </a:schemeClr>
            </a:solidFill>
            <a:prstDash val="solid"/>
            <a:miter lim="800000"/>
            <a:headEnd type="none" w="sm" len="sm"/>
            <a:tailEnd type="none" w="sm" len="sm"/>
          </a:ln>
        </p:spPr>
      </p:cxnSp>
      <p:cxnSp>
        <p:nvCxnSpPr>
          <p:cNvPr id="449" name="Google Shape;449;p20"/>
          <p:cNvCxnSpPr>
            <a:stCxn id="434" idx="2"/>
          </p:cNvCxnSpPr>
          <p:nvPr/>
        </p:nvCxnSpPr>
        <p:spPr>
          <a:xfrm flipH="1">
            <a:off x="1419567" y="3933290"/>
            <a:ext cx="1233300" cy="77100"/>
          </a:xfrm>
          <a:prstGeom prst="straightConnector1">
            <a:avLst/>
          </a:prstGeom>
          <a:noFill/>
          <a:ln w="9525" cap="flat" cmpd="sng">
            <a:solidFill>
              <a:schemeClr val="accent2">
                <a:lumMod val="40000"/>
                <a:lumOff val="60000"/>
              </a:schemeClr>
            </a:solidFill>
            <a:prstDash val="solid"/>
            <a:miter lim="800000"/>
            <a:headEnd type="none" w="sm" len="sm"/>
            <a:tailEnd type="none" w="sm" len="sm"/>
          </a:ln>
        </p:spPr>
      </p:cxnSp>
      <p:cxnSp>
        <p:nvCxnSpPr>
          <p:cNvPr id="450" name="Google Shape;450;p20"/>
          <p:cNvCxnSpPr/>
          <p:nvPr/>
        </p:nvCxnSpPr>
        <p:spPr>
          <a:xfrm flipH="1">
            <a:off x="3762737" y="5429697"/>
            <a:ext cx="606046" cy="2388811"/>
          </a:xfrm>
          <a:prstGeom prst="straightConnector1">
            <a:avLst/>
          </a:prstGeom>
          <a:noFill/>
          <a:ln w="9525" cap="flat" cmpd="sng">
            <a:solidFill>
              <a:schemeClr val="accent2">
                <a:lumMod val="40000"/>
                <a:lumOff val="60000"/>
              </a:schemeClr>
            </a:solidFill>
            <a:prstDash val="solid"/>
            <a:miter lim="800000"/>
            <a:headEnd type="none" w="sm" len="sm"/>
            <a:tailEnd type="none" w="sm" len="sm"/>
          </a:ln>
        </p:spPr>
      </p:cxnSp>
      <p:cxnSp>
        <p:nvCxnSpPr>
          <p:cNvPr id="451" name="Google Shape;451;p20"/>
          <p:cNvCxnSpPr/>
          <p:nvPr/>
        </p:nvCxnSpPr>
        <p:spPr>
          <a:xfrm flipH="1">
            <a:off x="838200" y="4724688"/>
            <a:ext cx="1576388" cy="668450"/>
          </a:xfrm>
          <a:prstGeom prst="straightConnector1">
            <a:avLst/>
          </a:prstGeom>
          <a:noFill/>
          <a:ln w="9525" cap="flat" cmpd="sng">
            <a:solidFill>
              <a:schemeClr val="accent2">
                <a:lumMod val="40000"/>
                <a:lumOff val="60000"/>
              </a:schemeClr>
            </a:solidFill>
            <a:prstDash val="solid"/>
            <a:miter lim="800000"/>
            <a:headEnd type="none" w="sm" len="sm"/>
            <a:tailEnd type="none" w="sm" len="sm"/>
          </a:ln>
        </p:spPr>
      </p:cxnSp>
      <p:cxnSp>
        <p:nvCxnSpPr>
          <p:cNvPr id="452" name="Google Shape;452;p20"/>
          <p:cNvCxnSpPr/>
          <p:nvPr/>
        </p:nvCxnSpPr>
        <p:spPr>
          <a:xfrm flipH="1">
            <a:off x="2414588" y="4659910"/>
            <a:ext cx="1954195" cy="3500732"/>
          </a:xfrm>
          <a:prstGeom prst="straightConnector1">
            <a:avLst/>
          </a:prstGeom>
          <a:noFill/>
          <a:ln w="9525" cap="flat" cmpd="sng">
            <a:solidFill>
              <a:schemeClr val="accent2">
                <a:lumMod val="40000"/>
                <a:lumOff val="60000"/>
              </a:schemeClr>
            </a:solidFill>
            <a:prstDash val="solid"/>
            <a:miter lim="800000"/>
            <a:headEnd type="none" w="sm" len="sm"/>
            <a:tailEnd type="none" w="sm" len="sm"/>
          </a:ln>
        </p:spPr>
      </p:cxnSp>
      <p:sp>
        <p:nvSpPr>
          <p:cNvPr id="2" name="TextBox 1">
            <a:extLst>
              <a:ext uri="{FF2B5EF4-FFF2-40B4-BE49-F238E27FC236}">
                <a16:creationId xmlns:a16="http://schemas.microsoft.com/office/drawing/2014/main" id="{1664DE7C-FC16-3321-DDFC-BA8827F0F16C}"/>
              </a:ext>
            </a:extLst>
          </p:cNvPr>
          <p:cNvSpPr txBox="1"/>
          <p:nvPr/>
        </p:nvSpPr>
        <p:spPr>
          <a:xfrm>
            <a:off x="1336337" y="713169"/>
            <a:ext cx="4914338" cy="276999"/>
          </a:xfrm>
          <a:prstGeom prst="rect">
            <a:avLst/>
          </a:prstGeom>
          <a:noFill/>
        </p:spPr>
        <p:txBody>
          <a:bodyPr wrap="square" rtlCol="0">
            <a:spAutoFit/>
          </a:bodyPr>
          <a:lstStyle/>
          <a:p>
            <a:r>
              <a:rPr lang="en-CA" sz="1200" b="1" spc="300" dirty="0">
                <a:solidFill>
                  <a:schemeClr val="tx1"/>
                </a:solidFill>
              </a:rPr>
              <a:t>APPLIQUER UNE APPROCHE SOCIO-LOGIQUE</a:t>
            </a:r>
          </a:p>
        </p:txBody>
      </p:sp>
      <p:grpSp>
        <p:nvGrpSpPr>
          <p:cNvPr id="438" name="Google Shape;438;p20"/>
          <p:cNvGrpSpPr/>
          <p:nvPr/>
        </p:nvGrpSpPr>
        <p:grpSpPr>
          <a:xfrm>
            <a:off x="4368783" y="3454977"/>
            <a:ext cx="392125" cy="838396"/>
            <a:chOff x="3524508" y="2679091"/>
            <a:chExt cx="327409" cy="727787"/>
          </a:xfrm>
          <a:solidFill>
            <a:schemeClr val="accent2">
              <a:lumMod val="75000"/>
            </a:schemeClr>
          </a:solidFill>
        </p:grpSpPr>
        <p:sp>
          <p:nvSpPr>
            <p:cNvPr id="439" name="Google Shape;439;p20"/>
            <p:cNvSpPr/>
            <p:nvPr/>
          </p:nvSpPr>
          <p:spPr>
            <a:xfrm>
              <a:off x="3526909" y="3062732"/>
              <a:ext cx="323729" cy="344146"/>
            </a:xfrm>
            <a:prstGeom prst="round2SameRect">
              <a:avLst>
                <a:gd name="adj1" fmla="val 50000"/>
                <a:gd name="adj2" fmla="val 0"/>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sp>
          <p:nvSpPr>
            <p:cNvPr id="440" name="Google Shape;440;p20"/>
            <p:cNvSpPr/>
            <p:nvPr/>
          </p:nvSpPr>
          <p:spPr>
            <a:xfrm>
              <a:off x="3524508" y="2679091"/>
              <a:ext cx="327409" cy="327409"/>
            </a:xfrm>
            <a:prstGeom prst="ellipse">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grpSp>
      <p:sp>
        <p:nvSpPr>
          <p:cNvPr id="8" name="Hexagon 7">
            <a:extLst>
              <a:ext uri="{FF2B5EF4-FFF2-40B4-BE49-F238E27FC236}">
                <a16:creationId xmlns:a16="http://schemas.microsoft.com/office/drawing/2014/main" id="{3DD1AA55-DF91-80A7-4694-FB972F865941}"/>
              </a:ext>
            </a:extLst>
          </p:cNvPr>
          <p:cNvSpPr/>
          <p:nvPr/>
        </p:nvSpPr>
        <p:spPr>
          <a:xfrm rot="1782986">
            <a:off x="286724" y="2615335"/>
            <a:ext cx="335595" cy="289306"/>
          </a:xfrm>
          <a:prstGeom prst="hexagon">
            <a:avLst>
              <a:gd name="adj" fmla="val 28965"/>
              <a:gd name="vf" fmla="val 115470"/>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9" name="Hexagon 8">
            <a:extLst>
              <a:ext uri="{FF2B5EF4-FFF2-40B4-BE49-F238E27FC236}">
                <a16:creationId xmlns:a16="http://schemas.microsoft.com/office/drawing/2014/main" id="{B5F4FE33-7B13-5598-6CAC-6ED6B6032AE9}"/>
              </a:ext>
            </a:extLst>
          </p:cNvPr>
          <p:cNvSpPr/>
          <p:nvPr/>
        </p:nvSpPr>
        <p:spPr>
          <a:xfrm rot="1782986">
            <a:off x="286725" y="3078179"/>
            <a:ext cx="335595" cy="289306"/>
          </a:xfrm>
          <a:prstGeom prst="hexagon">
            <a:avLst>
              <a:gd name="adj" fmla="val 28965"/>
              <a:gd name="vf" fmla="val 115470"/>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0" name="Hexagon 9">
            <a:extLst>
              <a:ext uri="{FF2B5EF4-FFF2-40B4-BE49-F238E27FC236}">
                <a16:creationId xmlns:a16="http://schemas.microsoft.com/office/drawing/2014/main" id="{20895646-4346-08F8-CC2E-9874CE5C46C7}"/>
              </a:ext>
            </a:extLst>
          </p:cNvPr>
          <p:cNvSpPr/>
          <p:nvPr/>
        </p:nvSpPr>
        <p:spPr>
          <a:xfrm rot="1782986">
            <a:off x="286726" y="3541021"/>
            <a:ext cx="335595" cy="289306"/>
          </a:xfrm>
          <a:prstGeom prst="hexagon">
            <a:avLst>
              <a:gd name="adj" fmla="val 28965"/>
              <a:gd name="vf" fmla="val 115470"/>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2" name="Hexagon 11">
            <a:extLst>
              <a:ext uri="{FF2B5EF4-FFF2-40B4-BE49-F238E27FC236}">
                <a16:creationId xmlns:a16="http://schemas.microsoft.com/office/drawing/2014/main" id="{5A9D5434-6EA1-780E-8C0C-27C661589208}"/>
              </a:ext>
            </a:extLst>
          </p:cNvPr>
          <p:cNvSpPr/>
          <p:nvPr/>
        </p:nvSpPr>
        <p:spPr>
          <a:xfrm rot="1782986">
            <a:off x="286724" y="301110"/>
            <a:ext cx="335595" cy="289306"/>
          </a:xfrm>
          <a:prstGeom prst="hexagon">
            <a:avLst>
              <a:gd name="adj" fmla="val 28965"/>
              <a:gd name="vf" fmla="val 115470"/>
            </a:avLst>
          </a:prstGeom>
          <a:solidFill>
            <a:schemeClr val="accent2">
              <a:lumMod val="60000"/>
              <a:lumOff val="40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3" name="Hexagon 12">
            <a:extLst>
              <a:ext uri="{FF2B5EF4-FFF2-40B4-BE49-F238E27FC236}">
                <a16:creationId xmlns:a16="http://schemas.microsoft.com/office/drawing/2014/main" id="{BA817FF2-6FA0-A258-AB20-7CCEF12982EC}"/>
              </a:ext>
            </a:extLst>
          </p:cNvPr>
          <p:cNvSpPr/>
          <p:nvPr/>
        </p:nvSpPr>
        <p:spPr>
          <a:xfrm rot="1782986">
            <a:off x="286724" y="763955"/>
            <a:ext cx="335595" cy="289306"/>
          </a:xfrm>
          <a:prstGeom prst="hexagon">
            <a:avLst>
              <a:gd name="adj" fmla="val 28965"/>
              <a:gd name="vf" fmla="val 115470"/>
            </a:avLst>
          </a:prstGeom>
          <a:solidFill>
            <a:schemeClr val="accent2">
              <a:lumMod val="60000"/>
              <a:lumOff val="40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4" name="Hexagon 13">
            <a:extLst>
              <a:ext uri="{FF2B5EF4-FFF2-40B4-BE49-F238E27FC236}">
                <a16:creationId xmlns:a16="http://schemas.microsoft.com/office/drawing/2014/main" id="{871BC998-13C8-D756-0927-693E700CCE5F}"/>
              </a:ext>
            </a:extLst>
          </p:cNvPr>
          <p:cNvSpPr/>
          <p:nvPr/>
        </p:nvSpPr>
        <p:spPr>
          <a:xfrm rot="1782986">
            <a:off x="286724" y="1226800"/>
            <a:ext cx="335595" cy="289306"/>
          </a:xfrm>
          <a:prstGeom prst="hexagon">
            <a:avLst>
              <a:gd name="adj" fmla="val 28965"/>
              <a:gd name="vf" fmla="val 115470"/>
            </a:avLst>
          </a:prstGeom>
          <a:solidFill>
            <a:schemeClr val="accent2">
              <a:lumMod val="60000"/>
              <a:lumOff val="40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5" name="Hexagon 14">
            <a:extLst>
              <a:ext uri="{FF2B5EF4-FFF2-40B4-BE49-F238E27FC236}">
                <a16:creationId xmlns:a16="http://schemas.microsoft.com/office/drawing/2014/main" id="{80D3610C-58CB-B9EA-06A8-A41299935FC4}"/>
              </a:ext>
            </a:extLst>
          </p:cNvPr>
          <p:cNvSpPr/>
          <p:nvPr/>
        </p:nvSpPr>
        <p:spPr>
          <a:xfrm rot="1782986">
            <a:off x="286724" y="1689645"/>
            <a:ext cx="335595" cy="289306"/>
          </a:xfrm>
          <a:prstGeom prst="hexagon">
            <a:avLst>
              <a:gd name="adj" fmla="val 28965"/>
              <a:gd name="vf" fmla="val 115470"/>
            </a:avLst>
          </a:prstGeom>
          <a:solidFill>
            <a:schemeClr val="accent2">
              <a:lumMod val="60000"/>
              <a:lumOff val="40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6" name="Hexagon 15">
            <a:extLst>
              <a:ext uri="{FF2B5EF4-FFF2-40B4-BE49-F238E27FC236}">
                <a16:creationId xmlns:a16="http://schemas.microsoft.com/office/drawing/2014/main" id="{F563B2F7-0894-DD98-9DFD-0D802E8A6AFE}"/>
              </a:ext>
            </a:extLst>
          </p:cNvPr>
          <p:cNvSpPr/>
          <p:nvPr/>
        </p:nvSpPr>
        <p:spPr>
          <a:xfrm rot="1782986">
            <a:off x="286724" y="2152490"/>
            <a:ext cx="335595" cy="289306"/>
          </a:xfrm>
          <a:prstGeom prst="hexagon">
            <a:avLst>
              <a:gd name="adj" fmla="val 28965"/>
              <a:gd name="vf" fmla="val 115470"/>
            </a:avLst>
          </a:prstGeom>
          <a:solidFill>
            <a:schemeClr val="accent2">
              <a:lumMod val="60000"/>
              <a:lumOff val="40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7" name="Hexagon 16">
            <a:extLst>
              <a:ext uri="{FF2B5EF4-FFF2-40B4-BE49-F238E27FC236}">
                <a16:creationId xmlns:a16="http://schemas.microsoft.com/office/drawing/2014/main" id="{71E933CA-0D3C-3910-779D-F0EB41779345}"/>
              </a:ext>
            </a:extLst>
          </p:cNvPr>
          <p:cNvSpPr/>
          <p:nvPr/>
        </p:nvSpPr>
        <p:spPr>
          <a:xfrm rot="1782986">
            <a:off x="286726" y="4003862"/>
            <a:ext cx="335595" cy="289306"/>
          </a:xfrm>
          <a:prstGeom prst="hexagon">
            <a:avLst>
              <a:gd name="adj" fmla="val 28965"/>
              <a:gd name="vf" fmla="val 115470"/>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2F5C113-8FCE-3DDD-0D92-CE56DC55344B}"/>
              </a:ext>
            </a:extLst>
          </p:cNvPr>
          <p:cNvSpPr txBox="1"/>
          <p:nvPr/>
        </p:nvSpPr>
        <p:spPr>
          <a:xfrm>
            <a:off x="982983" y="713169"/>
            <a:ext cx="4325427" cy="276999"/>
          </a:xfrm>
          <a:prstGeom prst="rect">
            <a:avLst/>
          </a:prstGeom>
          <a:noFill/>
        </p:spPr>
        <p:txBody>
          <a:bodyPr wrap="square" rtlCol="0">
            <a:spAutoFit/>
          </a:bodyPr>
          <a:lstStyle/>
          <a:p>
            <a:r>
              <a:rPr lang="en-CA" sz="1200" b="1" spc="300" dirty="0">
                <a:solidFill>
                  <a:schemeClr val="tx1"/>
                </a:solidFill>
              </a:rPr>
              <a:t>PRINCIPAUX POINTS D'APPRENTISSAGE</a:t>
            </a:r>
          </a:p>
        </p:txBody>
      </p:sp>
      <p:sp>
        <p:nvSpPr>
          <p:cNvPr id="11" name="Google Shape;256;p19">
            <a:extLst>
              <a:ext uri="{FF2B5EF4-FFF2-40B4-BE49-F238E27FC236}">
                <a16:creationId xmlns:a16="http://schemas.microsoft.com/office/drawing/2014/main" id="{4B4BAE65-425D-6981-DD81-97025B1C6D4B}"/>
              </a:ext>
            </a:extLst>
          </p:cNvPr>
          <p:cNvSpPr/>
          <p:nvPr/>
        </p:nvSpPr>
        <p:spPr>
          <a:xfrm>
            <a:off x="1061451" y="1371453"/>
            <a:ext cx="343714" cy="343714"/>
          </a:xfrm>
          <a:prstGeom prst="star5">
            <a:avLst>
              <a:gd name="adj" fmla="val 28143"/>
              <a:gd name="hf" fmla="val 105146"/>
              <a:gd name="vf" fmla="val 110557"/>
            </a:avLst>
          </a:prstGeom>
          <a:solidFill>
            <a:schemeClr val="accent2">
              <a:lumMod val="75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sp>
        <p:nvSpPr>
          <p:cNvPr id="13" name="Google Shape;258;p19">
            <a:extLst>
              <a:ext uri="{FF2B5EF4-FFF2-40B4-BE49-F238E27FC236}">
                <a16:creationId xmlns:a16="http://schemas.microsoft.com/office/drawing/2014/main" id="{889AA28E-0CF3-DA8D-1AC5-4218B4966AF7}"/>
              </a:ext>
            </a:extLst>
          </p:cNvPr>
          <p:cNvSpPr txBox="1"/>
          <p:nvPr/>
        </p:nvSpPr>
        <p:spPr>
          <a:xfrm>
            <a:off x="1538514" y="1197983"/>
            <a:ext cx="4698512" cy="816850"/>
          </a:xfrm>
          <a:prstGeom prst="rect">
            <a:avLst/>
          </a:prstGeom>
          <a:noFill/>
          <a:ln>
            <a:noFill/>
          </a:ln>
        </p:spPr>
        <p:txBody>
          <a:bodyPr spcFirstLastPara="1" wrap="square" lIns="91425" tIns="45700" rIns="91425" bIns="45700" anchor="t" anchorCtr="0">
            <a:spAutoFit/>
          </a:bodyPr>
          <a:lstStyle/>
          <a:p>
            <a:pPr marL="0" marR="0" lvl="0" indent="0" rtl="0">
              <a:lnSpc>
                <a:spcPct val="107000"/>
              </a:lnSpc>
              <a:spcBef>
                <a:spcPts val="0"/>
              </a:spcBef>
              <a:spcAft>
                <a:spcPts val="0"/>
              </a:spcAft>
              <a:buClr>
                <a:srgbClr val="000000"/>
              </a:buClr>
              <a:buSzPts val="2400"/>
              <a:buFont typeface="Arial"/>
              <a:buNone/>
            </a:pPr>
            <a:r>
              <a:rPr lang="en-US" sz="1100" b="0" i="0" u="none" strike="noStrike" cap="none" dirty="0">
                <a:solidFill>
                  <a:srgbClr val="000000"/>
                </a:solidFill>
                <a:latin typeface="+mn-lt"/>
                <a:ea typeface="Arial"/>
                <a:cs typeface="Arial"/>
                <a:sym typeface="Arial"/>
              </a:rPr>
              <a:t>Il est nécessaire de comprendre les normes socioculturelles relatives aux pratiques de garde d'enfants et la manière dont la séparation familiale est perçue et traitée au sein de la communauté pour renforcer les facteurs de protection, garantir l'intérêt supérieur de l'enfant et s'attaquer aux mécanismes d'adaptation nuisibles.</a:t>
            </a:r>
          </a:p>
        </p:txBody>
      </p:sp>
      <p:sp>
        <p:nvSpPr>
          <p:cNvPr id="16" name="Google Shape;275;p12">
            <a:extLst>
              <a:ext uri="{FF2B5EF4-FFF2-40B4-BE49-F238E27FC236}">
                <a16:creationId xmlns:a16="http://schemas.microsoft.com/office/drawing/2014/main" id="{D694830F-549C-D6B3-4034-5C42085E9B34}"/>
              </a:ext>
            </a:extLst>
          </p:cNvPr>
          <p:cNvSpPr/>
          <p:nvPr/>
        </p:nvSpPr>
        <p:spPr>
          <a:xfrm>
            <a:off x="982983" y="2855843"/>
            <a:ext cx="5254043" cy="5987906"/>
          </a:xfrm>
          <a:prstGeom prst="rect">
            <a:avLst/>
          </a:prstGeom>
          <a:noFill/>
          <a:ln w="12700" cap="flat" cmpd="sng">
            <a:solidFill>
              <a:schemeClr val="accent2">
                <a:lumMod val="75000"/>
              </a:schemeClr>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17" name="TextBox 16">
            <a:extLst>
              <a:ext uri="{FF2B5EF4-FFF2-40B4-BE49-F238E27FC236}">
                <a16:creationId xmlns:a16="http://schemas.microsoft.com/office/drawing/2014/main" id="{D299B37E-DD48-BC3E-0FFA-3CDAB9A45965}"/>
              </a:ext>
            </a:extLst>
          </p:cNvPr>
          <p:cNvSpPr txBox="1"/>
          <p:nvPr/>
        </p:nvSpPr>
        <p:spPr>
          <a:xfrm>
            <a:off x="982983" y="2332575"/>
            <a:ext cx="4325427" cy="276999"/>
          </a:xfrm>
          <a:prstGeom prst="rect">
            <a:avLst/>
          </a:prstGeom>
          <a:noFill/>
        </p:spPr>
        <p:txBody>
          <a:bodyPr wrap="square" rtlCol="0">
            <a:spAutoFit/>
          </a:bodyPr>
          <a:lstStyle/>
          <a:p>
            <a:r>
              <a:rPr lang="en-CA" sz="1200" b="1" spc="300" dirty="0">
                <a:solidFill>
                  <a:schemeClr val="tx1"/>
                </a:solidFill>
              </a:rPr>
              <a:t>NOTES DE SESSION</a:t>
            </a:r>
          </a:p>
        </p:txBody>
      </p:sp>
      <p:sp>
        <p:nvSpPr>
          <p:cNvPr id="22" name="Hexagon 21">
            <a:extLst>
              <a:ext uri="{FF2B5EF4-FFF2-40B4-BE49-F238E27FC236}">
                <a16:creationId xmlns:a16="http://schemas.microsoft.com/office/drawing/2014/main" id="{CABE44E1-259D-576C-985E-CCAC87794B6F}"/>
              </a:ext>
            </a:extLst>
          </p:cNvPr>
          <p:cNvSpPr/>
          <p:nvPr/>
        </p:nvSpPr>
        <p:spPr>
          <a:xfrm rot="1782986">
            <a:off x="286724" y="2615335"/>
            <a:ext cx="335595" cy="289306"/>
          </a:xfrm>
          <a:prstGeom prst="hexagon">
            <a:avLst>
              <a:gd name="adj" fmla="val 28965"/>
              <a:gd name="vf" fmla="val 115470"/>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3" name="Hexagon 22">
            <a:extLst>
              <a:ext uri="{FF2B5EF4-FFF2-40B4-BE49-F238E27FC236}">
                <a16:creationId xmlns:a16="http://schemas.microsoft.com/office/drawing/2014/main" id="{056917BD-DEF2-2C31-A10A-6C624A4B2F47}"/>
              </a:ext>
            </a:extLst>
          </p:cNvPr>
          <p:cNvSpPr/>
          <p:nvPr/>
        </p:nvSpPr>
        <p:spPr>
          <a:xfrm rot="1782986">
            <a:off x="286725" y="3078179"/>
            <a:ext cx="335595" cy="289306"/>
          </a:xfrm>
          <a:prstGeom prst="hexagon">
            <a:avLst>
              <a:gd name="adj" fmla="val 28965"/>
              <a:gd name="vf" fmla="val 115470"/>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4" name="Hexagon 23">
            <a:extLst>
              <a:ext uri="{FF2B5EF4-FFF2-40B4-BE49-F238E27FC236}">
                <a16:creationId xmlns:a16="http://schemas.microsoft.com/office/drawing/2014/main" id="{CEF7AA52-7BD2-C647-9941-5730BBE40096}"/>
              </a:ext>
            </a:extLst>
          </p:cNvPr>
          <p:cNvSpPr/>
          <p:nvPr/>
        </p:nvSpPr>
        <p:spPr>
          <a:xfrm rot="1782986">
            <a:off x="286726" y="3541021"/>
            <a:ext cx="335595" cy="289306"/>
          </a:xfrm>
          <a:prstGeom prst="hexagon">
            <a:avLst>
              <a:gd name="adj" fmla="val 28965"/>
              <a:gd name="vf" fmla="val 115470"/>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6" name="Hexagon 25">
            <a:extLst>
              <a:ext uri="{FF2B5EF4-FFF2-40B4-BE49-F238E27FC236}">
                <a16:creationId xmlns:a16="http://schemas.microsoft.com/office/drawing/2014/main" id="{380755B6-2669-1B80-D9D0-9DDC3581E006}"/>
              </a:ext>
            </a:extLst>
          </p:cNvPr>
          <p:cNvSpPr/>
          <p:nvPr/>
        </p:nvSpPr>
        <p:spPr>
          <a:xfrm rot="1782986">
            <a:off x="286724" y="301110"/>
            <a:ext cx="335595" cy="289306"/>
          </a:xfrm>
          <a:prstGeom prst="hexagon">
            <a:avLst>
              <a:gd name="adj" fmla="val 28965"/>
              <a:gd name="vf" fmla="val 115470"/>
            </a:avLst>
          </a:prstGeom>
          <a:solidFill>
            <a:schemeClr val="accent2">
              <a:lumMod val="60000"/>
              <a:lumOff val="40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7" name="Hexagon 26">
            <a:extLst>
              <a:ext uri="{FF2B5EF4-FFF2-40B4-BE49-F238E27FC236}">
                <a16:creationId xmlns:a16="http://schemas.microsoft.com/office/drawing/2014/main" id="{63A05B30-3E07-5D0D-0680-1E67F9674DBA}"/>
              </a:ext>
            </a:extLst>
          </p:cNvPr>
          <p:cNvSpPr/>
          <p:nvPr/>
        </p:nvSpPr>
        <p:spPr>
          <a:xfrm rot="1782986">
            <a:off x="286724" y="763955"/>
            <a:ext cx="335595" cy="289306"/>
          </a:xfrm>
          <a:prstGeom prst="hexagon">
            <a:avLst>
              <a:gd name="adj" fmla="val 28965"/>
              <a:gd name="vf" fmla="val 115470"/>
            </a:avLst>
          </a:prstGeom>
          <a:solidFill>
            <a:schemeClr val="accent2">
              <a:lumMod val="60000"/>
              <a:lumOff val="40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8" name="Hexagon 27">
            <a:extLst>
              <a:ext uri="{FF2B5EF4-FFF2-40B4-BE49-F238E27FC236}">
                <a16:creationId xmlns:a16="http://schemas.microsoft.com/office/drawing/2014/main" id="{810172BD-24B0-4E69-7F30-129C481919CD}"/>
              </a:ext>
            </a:extLst>
          </p:cNvPr>
          <p:cNvSpPr/>
          <p:nvPr/>
        </p:nvSpPr>
        <p:spPr>
          <a:xfrm rot="1782986">
            <a:off x="286724" y="1226800"/>
            <a:ext cx="335595" cy="289306"/>
          </a:xfrm>
          <a:prstGeom prst="hexagon">
            <a:avLst>
              <a:gd name="adj" fmla="val 28965"/>
              <a:gd name="vf" fmla="val 115470"/>
            </a:avLst>
          </a:prstGeom>
          <a:solidFill>
            <a:schemeClr val="accent2">
              <a:lumMod val="60000"/>
              <a:lumOff val="40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9" name="Hexagon 28">
            <a:extLst>
              <a:ext uri="{FF2B5EF4-FFF2-40B4-BE49-F238E27FC236}">
                <a16:creationId xmlns:a16="http://schemas.microsoft.com/office/drawing/2014/main" id="{8A184003-9098-63B2-C624-1BB063BF2C43}"/>
              </a:ext>
            </a:extLst>
          </p:cNvPr>
          <p:cNvSpPr/>
          <p:nvPr/>
        </p:nvSpPr>
        <p:spPr>
          <a:xfrm rot="1782986">
            <a:off x="286724" y="1689645"/>
            <a:ext cx="335595" cy="289306"/>
          </a:xfrm>
          <a:prstGeom prst="hexagon">
            <a:avLst>
              <a:gd name="adj" fmla="val 28965"/>
              <a:gd name="vf" fmla="val 115470"/>
            </a:avLst>
          </a:prstGeom>
          <a:solidFill>
            <a:schemeClr val="accent2">
              <a:lumMod val="60000"/>
              <a:lumOff val="40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0" name="Hexagon 29">
            <a:extLst>
              <a:ext uri="{FF2B5EF4-FFF2-40B4-BE49-F238E27FC236}">
                <a16:creationId xmlns:a16="http://schemas.microsoft.com/office/drawing/2014/main" id="{BCF4BC58-EB73-D057-35FD-6DB026B3CB1F}"/>
              </a:ext>
            </a:extLst>
          </p:cNvPr>
          <p:cNvSpPr/>
          <p:nvPr/>
        </p:nvSpPr>
        <p:spPr>
          <a:xfrm rot="1782986">
            <a:off x="286724" y="2152490"/>
            <a:ext cx="335595" cy="289306"/>
          </a:xfrm>
          <a:prstGeom prst="hexagon">
            <a:avLst>
              <a:gd name="adj" fmla="val 28965"/>
              <a:gd name="vf" fmla="val 115470"/>
            </a:avLst>
          </a:prstGeom>
          <a:solidFill>
            <a:schemeClr val="accent2">
              <a:lumMod val="60000"/>
              <a:lumOff val="40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1" name="Hexagon 30">
            <a:extLst>
              <a:ext uri="{FF2B5EF4-FFF2-40B4-BE49-F238E27FC236}">
                <a16:creationId xmlns:a16="http://schemas.microsoft.com/office/drawing/2014/main" id="{3E48EDFB-50D8-E454-DD17-B9FDD13F4BC8}"/>
              </a:ext>
            </a:extLst>
          </p:cNvPr>
          <p:cNvSpPr/>
          <p:nvPr/>
        </p:nvSpPr>
        <p:spPr>
          <a:xfrm rot="1782986">
            <a:off x="286726" y="4003862"/>
            <a:ext cx="335595" cy="289306"/>
          </a:xfrm>
          <a:prstGeom prst="hexagon">
            <a:avLst>
              <a:gd name="adj" fmla="val 28965"/>
              <a:gd name="vf" fmla="val 115470"/>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20102013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B592193B-59FD-99DD-6B7C-4926672E43D5}"/>
              </a:ext>
            </a:extLst>
          </p:cNvPr>
          <p:cNvSpPr txBox="1"/>
          <p:nvPr/>
        </p:nvSpPr>
        <p:spPr>
          <a:xfrm>
            <a:off x="982985" y="714912"/>
            <a:ext cx="5267343" cy="738664"/>
          </a:xfrm>
          <a:prstGeom prst="rect">
            <a:avLst/>
          </a:prstGeom>
          <a:noFill/>
        </p:spPr>
        <p:txBody>
          <a:bodyPr wrap="square">
            <a:spAutoFit/>
          </a:bodyPr>
          <a:lstStyle>
            <a:defPPr marR="0" lvl="0" algn="l" rtl="0">
              <a:lnSpc>
                <a:spcPct val="100000"/>
              </a:lnSpc>
              <a:spcBef>
                <a:spcPts val="0"/>
              </a:spcBef>
              <a:spcAft>
                <a:spcPts val="0"/>
              </a:spcAft>
            </a:defPPr>
            <a:lvl1pPr marL="0" indent="0">
              <a:spcAft>
                <a:spcPts val="1800"/>
              </a:spcAft>
              <a:buNone/>
              <a:defRPr b="1" spc="300">
                <a:solidFill>
                  <a:schemeClr val="bg1"/>
                </a:solidFill>
                <a:highlight>
                  <a:srgbClr val="8D607A"/>
                </a:highlight>
                <a:latin typeface="Calibri"/>
                <a:ea typeface="Calibri"/>
                <a:cs typeface="Calibri"/>
              </a:defRPr>
            </a:lvl1pPr>
          </a:lstStyle>
          <a:p>
            <a:r>
              <a:rPr lang="en-US" dirty="0">
                <a:sym typeface="Calibri"/>
              </a:rPr>
              <a:t>SESSION 4:</a:t>
            </a:r>
            <a:r>
              <a:rPr lang="fr-FR" dirty="0"/>
              <a:t> COMPRENDRE LES POLITIQUES ET LES PRATIQUES RELATIVES AUX ENAS ET LE RÔLE DES AUTORITÉS ET DES ACTEURS CLÉS</a:t>
            </a:r>
            <a:endParaRPr lang="en-US" dirty="0">
              <a:sym typeface="Calibri"/>
            </a:endParaRPr>
          </a:p>
        </p:txBody>
      </p:sp>
      <p:sp>
        <p:nvSpPr>
          <p:cNvPr id="19" name="TextBox 18">
            <a:extLst>
              <a:ext uri="{FF2B5EF4-FFF2-40B4-BE49-F238E27FC236}">
                <a16:creationId xmlns:a16="http://schemas.microsoft.com/office/drawing/2014/main" id="{3803F443-FE0E-9E53-E320-1BB04742B19F}"/>
              </a:ext>
            </a:extLst>
          </p:cNvPr>
          <p:cNvSpPr txBox="1"/>
          <p:nvPr/>
        </p:nvSpPr>
        <p:spPr>
          <a:xfrm>
            <a:off x="982985" y="1766108"/>
            <a:ext cx="5267344" cy="276999"/>
          </a:xfrm>
          <a:prstGeom prst="rect">
            <a:avLst/>
          </a:prstGeom>
          <a:noFill/>
        </p:spPr>
        <p:txBody>
          <a:bodyPr wrap="square" rtlCol="0">
            <a:spAutoFit/>
          </a:bodyPr>
          <a:lstStyle/>
          <a:p>
            <a:r>
              <a:rPr lang="en-CA" sz="1200" b="1" spc="300" dirty="0">
                <a:solidFill>
                  <a:schemeClr val="tx1"/>
                </a:solidFill>
              </a:rPr>
              <a:t>OBJECTIFS D'APPRENTISSAGE </a:t>
            </a:r>
          </a:p>
        </p:txBody>
      </p:sp>
      <p:sp>
        <p:nvSpPr>
          <p:cNvPr id="2" name="TextBox 1">
            <a:extLst>
              <a:ext uri="{FF2B5EF4-FFF2-40B4-BE49-F238E27FC236}">
                <a16:creationId xmlns:a16="http://schemas.microsoft.com/office/drawing/2014/main" id="{9C123385-9A1D-F5A2-D61C-512B690D32B5}"/>
              </a:ext>
            </a:extLst>
          </p:cNvPr>
          <p:cNvSpPr txBox="1"/>
          <p:nvPr/>
        </p:nvSpPr>
        <p:spPr>
          <a:xfrm>
            <a:off x="1687499" y="2301882"/>
            <a:ext cx="4562829" cy="461665"/>
          </a:xfrm>
          <a:prstGeom prst="rect">
            <a:avLst/>
          </a:prstGeom>
          <a:noFill/>
        </p:spPr>
        <p:txBody>
          <a:bodyPr wrap="square" rtlCol="0">
            <a:spAutoFit/>
          </a:bodyPr>
          <a:lstStyle/>
          <a:p>
            <a:pPr marL="0" marR="0" lvl="0" indent="0" algn="l" rtl="0">
              <a:spcBef>
                <a:spcPts val="0"/>
              </a:spcBef>
              <a:spcAft>
                <a:spcPts val="0"/>
              </a:spcAft>
              <a:buNone/>
            </a:pPr>
            <a:r>
              <a:rPr lang="en-US" sz="1200" dirty="0">
                <a:solidFill>
                  <a:schemeClr val="tx1"/>
                </a:solidFill>
                <a:latin typeface="+mn-lt"/>
                <a:ea typeface="Arial"/>
                <a:cs typeface="Arial"/>
                <a:sym typeface="Arial"/>
              </a:rPr>
              <a:t>Relier les dispositions légales nationales pour les ENAS aux interventions quotidiennes de gestion des cas. </a:t>
            </a:r>
          </a:p>
        </p:txBody>
      </p:sp>
      <p:grpSp>
        <p:nvGrpSpPr>
          <p:cNvPr id="33" name="Google Shape;194;p14">
            <a:extLst>
              <a:ext uri="{FF2B5EF4-FFF2-40B4-BE49-F238E27FC236}">
                <a16:creationId xmlns:a16="http://schemas.microsoft.com/office/drawing/2014/main" id="{01BC34CA-DE6A-6A1B-8925-1E5E81907828}"/>
              </a:ext>
            </a:extLst>
          </p:cNvPr>
          <p:cNvGrpSpPr/>
          <p:nvPr/>
        </p:nvGrpSpPr>
        <p:grpSpPr>
          <a:xfrm>
            <a:off x="1160560" y="2301882"/>
            <a:ext cx="367261" cy="388552"/>
            <a:chOff x="243840" y="1676400"/>
            <a:chExt cx="701040" cy="741680"/>
          </a:xfrm>
          <a:solidFill>
            <a:schemeClr val="accent2">
              <a:lumMod val="75000"/>
            </a:schemeClr>
          </a:solidFill>
        </p:grpSpPr>
        <p:sp>
          <p:nvSpPr>
            <p:cNvPr id="34" name="Google Shape;195;p14">
              <a:extLst>
                <a:ext uri="{FF2B5EF4-FFF2-40B4-BE49-F238E27FC236}">
                  <a16:creationId xmlns:a16="http://schemas.microsoft.com/office/drawing/2014/main" id="{836C395A-34BA-2044-3814-CEB5BD14DD05}"/>
                </a:ext>
              </a:extLst>
            </p:cNvPr>
            <p:cNvSpPr/>
            <p:nvPr/>
          </p:nvSpPr>
          <p:spPr>
            <a:xfrm>
              <a:off x="243840" y="1676400"/>
              <a:ext cx="116839" cy="741680"/>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dirty="0">
                <a:solidFill>
                  <a:schemeClr val="lt1"/>
                </a:solidFill>
                <a:latin typeface="Calibri"/>
                <a:ea typeface="Calibri"/>
                <a:cs typeface="Calibri"/>
                <a:sym typeface="Calibri"/>
              </a:endParaRPr>
            </a:p>
          </p:txBody>
        </p:sp>
        <p:sp>
          <p:nvSpPr>
            <p:cNvPr id="35" name="Google Shape;196;p14">
              <a:extLst>
                <a:ext uri="{FF2B5EF4-FFF2-40B4-BE49-F238E27FC236}">
                  <a16:creationId xmlns:a16="http://schemas.microsoft.com/office/drawing/2014/main" id="{1F02318C-6C3E-56DA-E1FE-063BF637A069}"/>
                </a:ext>
              </a:extLst>
            </p:cNvPr>
            <p:cNvSpPr/>
            <p:nvPr/>
          </p:nvSpPr>
          <p:spPr>
            <a:xfrm>
              <a:off x="314960" y="1676400"/>
              <a:ext cx="629920" cy="436880"/>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dirty="0">
                <a:solidFill>
                  <a:schemeClr val="lt1"/>
                </a:solidFill>
                <a:latin typeface="Calibri"/>
                <a:ea typeface="Calibri"/>
                <a:cs typeface="Calibri"/>
                <a:sym typeface="Calibri"/>
              </a:endParaRPr>
            </a:p>
          </p:txBody>
        </p:sp>
      </p:grpSp>
      <p:sp>
        <p:nvSpPr>
          <p:cNvPr id="3" name="TextBox 2">
            <a:extLst>
              <a:ext uri="{FF2B5EF4-FFF2-40B4-BE49-F238E27FC236}">
                <a16:creationId xmlns:a16="http://schemas.microsoft.com/office/drawing/2014/main" id="{00AD7956-3DE2-F927-A797-F253DBD99209}"/>
              </a:ext>
            </a:extLst>
          </p:cNvPr>
          <p:cNvSpPr txBox="1"/>
          <p:nvPr/>
        </p:nvSpPr>
        <p:spPr>
          <a:xfrm>
            <a:off x="1687499" y="3020588"/>
            <a:ext cx="4562829" cy="461665"/>
          </a:xfrm>
          <a:prstGeom prst="rect">
            <a:avLst/>
          </a:prstGeom>
          <a:noFill/>
        </p:spPr>
        <p:txBody>
          <a:bodyPr wrap="square" rtlCol="0">
            <a:spAutoFit/>
          </a:bodyPr>
          <a:lstStyle/>
          <a:p>
            <a:pPr marL="0" marR="0" lvl="0" indent="0" algn="l" rtl="0">
              <a:spcBef>
                <a:spcPts val="0"/>
              </a:spcBef>
              <a:spcAft>
                <a:spcPts val="0"/>
              </a:spcAft>
              <a:buNone/>
            </a:pPr>
            <a:r>
              <a:rPr lang="en-US" sz="1200" dirty="0">
                <a:solidFill>
                  <a:schemeClr val="tx1"/>
                </a:solidFill>
                <a:latin typeface="+mn-lt"/>
                <a:ea typeface="Arial"/>
                <a:cs typeface="Arial"/>
                <a:sym typeface="Arial"/>
              </a:rPr>
              <a:t>Décrire les rôles et les responsabilités des autorités statutaires et des autres acteurs clés dans le pays. </a:t>
            </a:r>
          </a:p>
        </p:txBody>
      </p:sp>
      <p:grpSp>
        <p:nvGrpSpPr>
          <p:cNvPr id="4" name="Google Shape;194;p14">
            <a:extLst>
              <a:ext uri="{FF2B5EF4-FFF2-40B4-BE49-F238E27FC236}">
                <a16:creationId xmlns:a16="http://schemas.microsoft.com/office/drawing/2014/main" id="{669DB5C9-E411-539B-EBA5-178D84B51F59}"/>
              </a:ext>
            </a:extLst>
          </p:cNvPr>
          <p:cNvGrpSpPr/>
          <p:nvPr/>
        </p:nvGrpSpPr>
        <p:grpSpPr>
          <a:xfrm>
            <a:off x="1160560" y="3020588"/>
            <a:ext cx="367261" cy="388552"/>
            <a:chOff x="243840" y="1676400"/>
            <a:chExt cx="701040" cy="741680"/>
          </a:xfrm>
          <a:solidFill>
            <a:schemeClr val="accent2">
              <a:lumMod val="75000"/>
            </a:schemeClr>
          </a:solidFill>
        </p:grpSpPr>
        <p:sp>
          <p:nvSpPr>
            <p:cNvPr id="11" name="Google Shape;195;p14">
              <a:extLst>
                <a:ext uri="{FF2B5EF4-FFF2-40B4-BE49-F238E27FC236}">
                  <a16:creationId xmlns:a16="http://schemas.microsoft.com/office/drawing/2014/main" id="{030EA5DF-4722-5DB0-6C8B-A94B9F1AC3FA}"/>
                </a:ext>
              </a:extLst>
            </p:cNvPr>
            <p:cNvSpPr/>
            <p:nvPr/>
          </p:nvSpPr>
          <p:spPr>
            <a:xfrm>
              <a:off x="243840" y="1676400"/>
              <a:ext cx="116839" cy="741680"/>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dirty="0">
                <a:solidFill>
                  <a:schemeClr val="lt1"/>
                </a:solidFill>
                <a:latin typeface="Calibri"/>
                <a:ea typeface="Calibri"/>
                <a:cs typeface="Calibri"/>
                <a:sym typeface="Calibri"/>
              </a:endParaRPr>
            </a:p>
          </p:txBody>
        </p:sp>
        <p:sp>
          <p:nvSpPr>
            <p:cNvPr id="12" name="Google Shape;196;p14">
              <a:extLst>
                <a:ext uri="{FF2B5EF4-FFF2-40B4-BE49-F238E27FC236}">
                  <a16:creationId xmlns:a16="http://schemas.microsoft.com/office/drawing/2014/main" id="{47155A1A-FAF7-8592-B897-6AB3388C1523}"/>
                </a:ext>
              </a:extLst>
            </p:cNvPr>
            <p:cNvSpPr/>
            <p:nvPr/>
          </p:nvSpPr>
          <p:spPr>
            <a:xfrm>
              <a:off x="314960" y="1676400"/>
              <a:ext cx="629920" cy="436880"/>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dirty="0">
                <a:solidFill>
                  <a:schemeClr val="lt1"/>
                </a:solidFill>
                <a:latin typeface="Calibri"/>
                <a:ea typeface="Calibri"/>
                <a:cs typeface="Calibri"/>
                <a:sym typeface="Calibri"/>
              </a:endParaRPr>
            </a:p>
          </p:txBody>
        </p:sp>
      </p:grpSp>
      <p:sp>
        <p:nvSpPr>
          <p:cNvPr id="41" name="Hexagon 40">
            <a:extLst>
              <a:ext uri="{FF2B5EF4-FFF2-40B4-BE49-F238E27FC236}">
                <a16:creationId xmlns:a16="http://schemas.microsoft.com/office/drawing/2014/main" id="{11158007-4462-38EA-3C23-53AE82EA229D}"/>
              </a:ext>
            </a:extLst>
          </p:cNvPr>
          <p:cNvSpPr/>
          <p:nvPr/>
        </p:nvSpPr>
        <p:spPr>
          <a:xfrm rot="1782986">
            <a:off x="286724" y="301110"/>
            <a:ext cx="335595" cy="289306"/>
          </a:xfrm>
          <a:prstGeom prst="hexagon">
            <a:avLst>
              <a:gd name="adj" fmla="val 28965"/>
              <a:gd name="vf" fmla="val 115470"/>
            </a:avLst>
          </a:prstGeom>
          <a:solidFill>
            <a:schemeClr val="accent2">
              <a:lumMod val="60000"/>
              <a:lumOff val="40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2" name="Hexagon 41">
            <a:extLst>
              <a:ext uri="{FF2B5EF4-FFF2-40B4-BE49-F238E27FC236}">
                <a16:creationId xmlns:a16="http://schemas.microsoft.com/office/drawing/2014/main" id="{DAB7CB7B-DD3F-1694-6389-F73A1AF03199}"/>
              </a:ext>
            </a:extLst>
          </p:cNvPr>
          <p:cNvSpPr/>
          <p:nvPr/>
        </p:nvSpPr>
        <p:spPr>
          <a:xfrm rot="1782986">
            <a:off x="286724" y="763955"/>
            <a:ext cx="335595" cy="289306"/>
          </a:xfrm>
          <a:prstGeom prst="hexagon">
            <a:avLst>
              <a:gd name="adj" fmla="val 28965"/>
              <a:gd name="vf" fmla="val 115470"/>
            </a:avLst>
          </a:prstGeom>
          <a:solidFill>
            <a:schemeClr val="accent2">
              <a:lumMod val="60000"/>
              <a:lumOff val="40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3" name="Hexagon 42">
            <a:extLst>
              <a:ext uri="{FF2B5EF4-FFF2-40B4-BE49-F238E27FC236}">
                <a16:creationId xmlns:a16="http://schemas.microsoft.com/office/drawing/2014/main" id="{47FC4559-7FF9-F55F-A1BA-124F617C655F}"/>
              </a:ext>
            </a:extLst>
          </p:cNvPr>
          <p:cNvSpPr/>
          <p:nvPr/>
        </p:nvSpPr>
        <p:spPr>
          <a:xfrm rot="1782986">
            <a:off x="286724" y="1226800"/>
            <a:ext cx="335595" cy="289306"/>
          </a:xfrm>
          <a:prstGeom prst="hexagon">
            <a:avLst>
              <a:gd name="adj" fmla="val 28965"/>
              <a:gd name="vf" fmla="val 115470"/>
            </a:avLst>
          </a:prstGeom>
          <a:solidFill>
            <a:schemeClr val="accent2">
              <a:lumMod val="60000"/>
              <a:lumOff val="40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4" name="Hexagon 43">
            <a:extLst>
              <a:ext uri="{FF2B5EF4-FFF2-40B4-BE49-F238E27FC236}">
                <a16:creationId xmlns:a16="http://schemas.microsoft.com/office/drawing/2014/main" id="{F425757E-FCD4-5855-37F3-73A82D94D153}"/>
              </a:ext>
            </a:extLst>
          </p:cNvPr>
          <p:cNvSpPr/>
          <p:nvPr/>
        </p:nvSpPr>
        <p:spPr>
          <a:xfrm rot="1782986">
            <a:off x="286724" y="1689645"/>
            <a:ext cx="335595" cy="289306"/>
          </a:xfrm>
          <a:prstGeom prst="hexagon">
            <a:avLst>
              <a:gd name="adj" fmla="val 28965"/>
              <a:gd name="vf" fmla="val 115470"/>
            </a:avLst>
          </a:prstGeom>
          <a:solidFill>
            <a:schemeClr val="accent2">
              <a:lumMod val="60000"/>
              <a:lumOff val="40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5" name="Hexagon 44">
            <a:extLst>
              <a:ext uri="{FF2B5EF4-FFF2-40B4-BE49-F238E27FC236}">
                <a16:creationId xmlns:a16="http://schemas.microsoft.com/office/drawing/2014/main" id="{C3732CF0-8DDB-3675-1AB5-19FBB3D376D7}"/>
              </a:ext>
            </a:extLst>
          </p:cNvPr>
          <p:cNvSpPr/>
          <p:nvPr/>
        </p:nvSpPr>
        <p:spPr>
          <a:xfrm rot="1782986">
            <a:off x="286724" y="2152490"/>
            <a:ext cx="335595" cy="289306"/>
          </a:xfrm>
          <a:prstGeom prst="hexagon">
            <a:avLst>
              <a:gd name="adj" fmla="val 28965"/>
              <a:gd name="vf" fmla="val 115470"/>
            </a:avLst>
          </a:prstGeom>
          <a:solidFill>
            <a:schemeClr val="accent2">
              <a:lumMod val="60000"/>
              <a:lumOff val="40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6" name="Hexagon 45">
            <a:extLst>
              <a:ext uri="{FF2B5EF4-FFF2-40B4-BE49-F238E27FC236}">
                <a16:creationId xmlns:a16="http://schemas.microsoft.com/office/drawing/2014/main" id="{6290F030-60A4-4151-3E7C-553F1FFA52CA}"/>
              </a:ext>
            </a:extLst>
          </p:cNvPr>
          <p:cNvSpPr/>
          <p:nvPr/>
        </p:nvSpPr>
        <p:spPr>
          <a:xfrm rot="1782986">
            <a:off x="286724" y="2615335"/>
            <a:ext cx="335595" cy="289306"/>
          </a:xfrm>
          <a:prstGeom prst="hexagon">
            <a:avLst>
              <a:gd name="adj" fmla="val 28965"/>
              <a:gd name="vf" fmla="val 115470"/>
            </a:avLst>
          </a:prstGeom>
          <a:solidFill>
            <a:schemeClr val="accent2">
              <a:lumMod val="60000"/>
              <a:lumOff val="40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7" name="Hexagon 46">
            <a:extLst>
              <a:ext uri="{FF2B5EF4-FFF2-40B4-BE49-F238E27FC236}">
                <a16:creationId xmlns:a16="http://schemas.microsoft.com/office/drawing/2014/main" id="{94B223EB-A7C9-8D3E-DB07-BD7155BCBB6D}"/>
              </a:ext>
            </a:extLst>
          </p:cNvPr>
          <p:cNvSpPr/>
          <p:nvPr/>
        </p:nvSpPr>
        <p:spPr>
          <a:xfrm rot="1782986">
            <a:off x="286725" y="3078179"/>
            <a:ext cx="335595" cy="289306"/>
          </a:xfrm>
          <a:prstGeom prst="hexagon">
            <a:avLst>
              <a:gd name="adj" fmla="val 28965"/>
              <a:gd name="vf" fmla="val 115470"/>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8" name="Hexagon 47">
            <a:extLst>
              <a:ext uri="{FF2B5EF4-FFF2-40B4-BE49-F238E27FC236}">
                <a16:creationId xmlns:a16="http://schemas.microsoft.com/office/drawing/2014/main" id="{D85FC72F-7E7D-B6F2-7FC4-1C3B2AA491EF}"/>
              </a:ext>
            </a:extLst>
          </p:cNvPr>
          <p:cNvSpPr/>
          <p:nvPr/>
        </p:nvSpPr>
        <p:spPr>
          <a:xfrm rot="1782986">
            <a:off x="286726" y="3541021"/>
            <a:ext cx="335595" cy="289306"/>
          </a:xfrm>
          <a:prstGeom prst="hexagon">
            <a:avLst>
              <a:gd name="adj" fmla="val 28965"/>
              <a:gd name="vf" fmla="val 115470"/>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9" name="TextBox 48">
            <a:extLst>
              <a:ext uri="{FF2B5EF4-FFF2-40B4-BE49-F238E27FC236}">
                <a16:creationId xmlns:a16="http://schemas.microsoft.com/office/drawing/2014/main" id="{34C585E1-3188-73D3-11FD-CB0DC1BAB6EC}"/>
              </a:ext>
            </a:extLst>
          </p:cNvPr>
          <p:cNvSpPr txBox="1"/>
          <p:nvPr/>
        </p:nvSpPr>
        <p:spPr>
          <a:xfrm>
            <a:off x="982984" y="3894483"/>
            <a:ext cx="5267345" cy="461665"/>
          </a:xfrm>
          <a:prstGeom prst="rect">
            <a:avLst/>
          </a:prstGeom>
          <a:noFill/>
        </p:spPr>
        <p:txBody>
          <a:bodyPr wrap="square" rtlCol="0">
            <a:spAutoFit/>
          </a:bodyPr>
          <a:lstStyle/>
          <a:p>
            <a:r>
              <a:rPr lang="fr-FR" sz="1200" b="1" spc="300" dirty="0">
                <a:solidFill>
                  <a:schemeClr val="tx1"/>
                </a:solidFill>
              </a:rPr>
              <a:t>CADRE JURIDIQUE INTERNATIONAL DE L'ENAS ET DES SOINS ALTERNATIFS</a:t>
            </a:r>
            <a:endParaRPr lang="en-US" sz="1200" b="1" spc="300" dirty="0">
              <a:solidFill>
                <a:schemeClr val="tx1"/>
              </a:solidFill>
            </a:endParaRPr>
          </a:p>
        </p:txBody>
      </p:sp>
      <p:sp>
        <p:nvSpPr>
          <p:cNvPr id="50" name="TextBox 49">
            <a:extLst>
              <a:ext uri="{FF2B5EF4-FFF2-40B4-BE49-F238E27FC236}">
                <a16:creationId xmlns:a16="http://schemas.microsoft.com/office/drawing/2014/main" id="{66DF70ED-84EA-D6B0-7CD7-A6FAD4751E5D}"/>
              </a:ext>
            </a:extLst>
          </p:cNvPr>
          <p:cNvSpPr txBox="1"/>
          <p:nvPr/>
        </p:nvSpPr>
        <p:spPr>
          <a:xfrm>
            <a:off x="982985" y="4552767"/>
            <a:ext cx="5267344" cy="2292935"/>
          </a:xfrm>
          <a:prstGeom prst="rect">
            <a:avLst/>
          </a:prstGeom>
          <a:noFill/>
        </p:spPr>
        <p:txBody>
          <a:bodyPr wrap="square">
            <a:spAutoFit/>
          </a:bodyPr>
          <a:lstStyle/>
          <a:p>
            <a:pPr marL="0" marR="0" lvl="0" indent="0" algn="l" rtl="0">
              <a:spcBef>
                <a:spcPts val="0"/>
              </a:spcBef>
              <a:spcAft>
                <a:spcPts val="0"/>
              </a:spcAft>
              <a:buNone/>
            </a:pPr>
            <a:r>
              <a:rPr lang="en-US" sz="1100" b="1" dirty="0">
                <a:solidFill>
                  <a:schemeClr val="dk1"/>
                </a:solidFill>
                <a:latin typeface="+mn-lt"/>
                <a:ea typeface="Helvetica Neue"/>
                <a:cs typeface="Helvetica Neue"/>
                <a:sym typeface="Helvetica Neue"/>
              </a:rPr>
              <a:t>La Convention des Nations Unies relative aux droits de l'enfant (CDE), 1989</a:t>
            </a:r>
          </a:p>
          <a:p>
            <a:pPr marL="0" marR="0" lvl="0" indent="0" algn="l" rtl="0">
              <a:spcBef>
                <a:spcPts val="0"/>
              </a:spcBef>
              <a:spcAft>
                <a:spcPts val="0"/>
              </a:spcAft>
              <a:buNone/>
            </a:pPr>
            <a:r>
              <a:rPr lang="en-US" sz="1100" dirty="0">
                <a:solidFill>
                  <a:schemeClr val="dk1"/>
                </a:solidFill>
                <a:latin typeface="+mn-lt"/>
                <a:ea typeface="Helvetica Neue"/>
                <a:cs typeface="Helvetica Neue"/>
                <a:sym typeface="Helvetica Neue"/>
              </a:rPr>
              <a:t>La CDE est la convention la plus largement ratifiée concernant les droits de l'enfant. Elle offre les normes les plus élevées de protection et d'assistance aux enfants sur les questions relatives à leur soin et à leur protection. Elle s'applique à tous les enfants à tout moment, avec des clauses supplémentaires relatives aux droits des enfants réfugiés. </a:t>
            </a:r>
          </a:p>
          <a:p>
            <a:pPr marL="0" marR="0" lvl="0" indent="0" algn="l" rtl="0">
              <a:spcBef>
                <a:spcPts val="0"/>
              </a:spcBef>
              <a:spcAft>
                <a:spcPts val="0"/>
              </a:spcAft>
              <a:buNone/>
            </a:pPr>
            <a:r>
              <a:rPr lang="en-US" sz="1100" dirty="0">
                <a:solidFill>
                  <a:schemeClr val="dk1"/>
                </a:solidFill>
                <a:latin typeface="+mn-lt"/>
                <a:ea typeface="Helvetica Neue"/>
                <a:cs typeface="Helvetica Neue"/>
                <a:sym typeface="Helvetica Neue"/>
              </a:rPr>
              <a:t> </a:t>
            </a:r>
          </a:p>
          <a:p>
            <a:pPr marL="0" marR="0" lvl="0" indent="0" algn="l" rtl="0">
              <a:spcBef>
                <a:spcPts val="0"/>
              </a:spcBef>
              <a:spcAft>
                <a:spcPts val="0"/>
              </a:spcAft>
              <a:buNone/>
            </a:pPr>
            <a:r>
              <a:rPr lang="en-US" sz="1100" b="1" dirty="0">
                <a:solidFill>
                  <a:schemeClr val="dk1"/>
                </a:solidFill>
                <a:latin typeface="+mn-lt"/>
                <a:ea typeface="Helvetica Neue"/>
                <a:cs typeface="Helvetica Neue"/>
                <a:sym typeface="Helvetica Neue"/>
              </a:rPr>
              <a:t>La CDE souligne l'importance de grandir dans un environnement familial. Par</a:t>
            </a:r>
          </a:p>
          <a:p>
            <a:pPr marL="0" marR="0" lvl="0" indent="0" algn="l" rtl="0">
              <a:spcBef>
                <a:spcPts val="0"/>
              </a:spcBef>
              <a:spcAft>
                <a:spcPts val="0"/>
              </a:spcAft>
              <a:buNone/>
            </a:pPr>
            <a:r>
              <a:rPr lang="en-US" sz="1100" b="1" dirty="0">
                <a:solidFill>
                  <a:schemeClr val="dk1"/>
                </a:solidFill>
                <a:latin typeface="+mn-lt"/>
                <a:ea typeface="Helvetica Neue"/>
                <a:cs typeface="Helvetica Neue"/>
                <a:sym typeface="Helvetica Neue"/>
              </a:rPr>
              <a:t>stipulant le droit de chaque enfant à être pris en charge par ses parents (articles 7, 8, 9, 18, 27 de la CDE), la CDE exige que les interventions dans le contexte de la séparation familiale aient pour but de :</a:t>
            </a:r>
          </a:p>
          <a:p>
            <a:pPr marL="171450" marR="0" lvl="0" indent="-171450" algn="l" rtl="0">
              <a:spcBef>
                <a:spcPts val="0"/>
              </a:spcBef>
              <a:spcAft>
                <a:spcPts val="0"/>
              </a:spcAft>
              <a:buFont typeface="Arial" panose="020B0604020202020204" pitchFamily="34" charset="0"/>
              <a:buChar char="•"/>
            </a:pPr>
            <a:r>
              <a:rPr lang="en-US" sz="1100" dirty="0">
                <a:solidFill>
                  <a:schemeClr val="dk1"/>
                </a:solidFill>
                <a:latin typeface="+mn-lt"/>
                <a:ea typeface="Helvetica Neue"/>
                <a:cs typeface="Helvetica Neue"/>
                <a:sym typeface="Helvetica Neue"/>
              </a:rPr>
              <a:t>préserver l'unité familiale en priorité et </a:t>
            </a:r>
          </a:p>
          <a:p>
            <a:pPr marL="171450" marR="0" lvl="0" indent="-171450" algn="l" rtl="0">
              <a:spcBef>
                <a:spcPts val="0"/>
              </a:spcBef>
              <a:spcAft>
                <a:spcPts val="0"/>
              </a:spcAft>
              <a:buFont typeface="Arial" panose="020B0604020202020204" pitchFamily="34" charset="0"/>
              <a:buChar char="•"/>
            </a:pPr>
            <a:r>
              <a:rPr lang="en-US" sz="1100" dirty="0">
                <a:solidFill>
                  <a:schemeClr val="dk1"/>
                </a:solidFill>
                <a:latin typeface="+mn-lt"/>
                <a:ea typeface="Helvetica Neue"/>
                <a:cs typeface="Helvetica Neue"/>
                <a:sym typeface="Helvetica Neue"/>
              </a:rPr>
              <a:t>réunir les familles séparées le plus rapidement possible. </a:t>
            </a:r>
          </a:p>
          <a:p>
            <a:pPr marL="0" marR="0" lvl="0" indent="0" algn="l" rtl="0">
              <a:spcBef>
                <a:spcPts val="0"/>
              </a:spcBef>
              <a:spcAft>
                <a:spcPts val="0"/>
              </a:spcAft>
              <a:buNone/>
            </a:pPr>
            <a:endParaRPr lang="en-US" sz="1100" dirty="0">
              <a:solidFill>
                <a:schemeClr val="dk1"/>
              </a:solidFill>
              <a:latin typeface="+mn-lt"/>
              <a:ea typeface="Helvetica Neue"/>
              <a:cs typeface="Helvetica Neue"/>
              <a:sym typeface="Helvetica Neue"/>
            </a:endParaRPr>
          </a:p>
        </p:txBody>
      </p:sp>
      <p:sp>
        <p:nvSpPr>
          <p:cNvPr id="53" name="Hexagon 52">
            <a:extLst>
              <a:ext uri="{FF2B5EF4-FFF2-40B4-BE49-F238E27FC236}">
                <a16:creationId xmlns:a16="http://schemas.microsoft.com/office/drawing/2014/main" id="{EE617453-F590-3A4C-9A9F-FE4CDE6BF7C8}"/>
              </a:ext>
            </a:extLst>
          </p:cNvPr>
          <p:cNvSpPr/>
          <p:nvPr/>
        </p:nvSpPr>
        <p:spPr>
          <a:xfrm rot="1782986">
            <a:off x="286726" y="4003862"/>
            <a:ext cx="335595" cy="289306"/>
          </a:xfrm>
          <a:prstGeom prst="hexagon">
            <a:avLst>
              <a:gd name="adj" fmla="val 28965"/>
              <a:gd name="vf" fmla="val 115470"/>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29632927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3E0C8F5-4F14-24AA-72DF-9BC26F1D80CC}"/>
              </a:ext>
            </a:extLst>
          </p:cNvPr>
          <p:cNvSpPr txBox="1"/>
          <p:nvPr/>
        </p:nvSpPr>
        <p:spPr>
          <a:xfrm>
            <a:off x="982985" y="713169"/>
            <a:ext cx="5267344" cy="8048357"/>
          </a:xfrm>
          <a:prstGeom prst="rect">
            <a:avLst/>
          </a:prstGeom>
          <a:noFill/>
        </p:spPr>
        <p:txBody>
          <a:bodyPr wrap="square">
            <a:spAutoFit/>
          </a:bodyPr>
          <a:lstStyle/>
          <a:p>
            <a:pPr marL="0" marR="0" lvl="0" indent="0" algn="l" rtl="0">
              <a:spcBef>
                <a:spcPts val="0"/>
              </a:spcBef>
              <a:spcAft>
                <a:spcPts val="0"/>
              </a:spcAft>
              <a:buNone/>
            </a:pPr>
            <a:r>
              <a:rPr lang="en-US" sz="1100" b="1" dirty="0">
                <a:solidFill>
                  <a:schemeClr val="dk1"/>
                </a:solidFill>
                <a:latin typeface="+mn-lt"/>
                <a:ea typeface="Helvetica Neue"/>
                <a:cs typeface="Helvetica Neue"/>
                <a:sym typeface="Helvetica Neue"/>
              </a:rPr>
              <a:t>Les principaux droits de la CDE qui sont aussi spécifiquement pertinents pour les ENAS sont les suivants :</a:t>
            </a:r>
          </a:p>
          <a:p>
            <a:pPr marL="171450" marR="0" lvl="0" indent="-171450" algn="l" rtl="0">
              <a:spcBef>
                <a:spcPts val="0"/>
              </a:spcBef>
              <a:spcAft>
                <a:spcPts val="0"/>
              </a:spcAft>
              <a:buFont typeface="Arial" panose="020B0604020202020204" pitchFamily="34" charset="0"/>
              <a:buChar char="•"/>
            </a:pPr>
            <a:r>
              <a:rPr lang="en-US" sz="1100" dirty="0">
                <a:solidFill>
                  <a:schemeClr val="dk1"/>
                </a:solidFill>
                <a:latin typeface="+mn-lt"/>
                <a:ea typeface="Helvetica Neue"/>
                <a:cs typeface="Helvetica Neue"/>
                <a:sym typeface="Helvetica Neue"/>
              </a:rPr>
              <a:t>Le droit de voir toutes les actions fondées sur l'intérêt supérieur de l'enfant (article 3)</a:t>
            </a:r>
          </a:p>
          <a:p>
            <a:pPr marL="171450" marR="0" lvl="0" indent="-171450" algn="l" rtl="0">
              <a:spcBef>
                <a:spcPts val="0"/>
              </a:spcBef>
              <a:spcAft>
                <a:spcPts val="0"/>
              </a:spcAft>
              <a:buFont typeface="Arial" panose="020B0604020202020204" pitchFamily="34" charset="0"/>
              <a:buChar char="•"/>
            </a:pPr>
            <a:r>
              <a:rPr lang="en-US" sz="1100" dirty="0">
                <a:solidFill>
                  <a:schemeClr val="dk1"/>
                </a:solidFill>
                <a:latin typeface="+mn-lt"/>
                <a:ea typeface="Helvetica Neue"/>
                <a:cs typeface="Helvetica Neue"/>
                <a:sym typeface="Helvetica Neue"/>
              </a:rPr>
              <a:t>Le droit d'être enregistré à la naissance, de connaître ses parents et d'être pris en charge par eux (article 7)</a:t>
            </a:r>
          </a:p>
          <a:p>
            <a:pPr marL="171450" marR="0" lvl="0" indent="-171450" algn="l" rtl="0">
              <a:spcBef>
                <a:spcPts val="0"/>
              </a:spcBef>
              <a:spcAft>
                <a:spcPts val="0"/>
              </a:spcAft>
              <a:buFont typeface="Arial" panose="020B0604020202020204" pitchFamily="34" charset="0"/>
              <a:buChar char="•"/>
            </a:pPr>
            <a:r>
              <a:rPr lang="en-US" sz="1100" dirty="0">
                <a:solidFill>
                  <a:schemeClr val="dk1"/>
                </a:solidFill>
                <a:latin typeface="+mn-lt"/>
                <a:ea typeface="Helvetica Neue"/>
                <a:cs typeface="Helvetica Neue"/>
                <a:sym typeface="Helvetica Neue"/>
              </a:rPr>
              <a:t>Le droit à la préservation de son identité (article 8)</a:t>
            </a:r>
          </a:p>
          <a:p>
            <a:pPr marL="171450" marR="0" lvl="0" indent="-171450" algn="l" rtl="0">
              <a:spcBef>
                <a:spcPts val="0"/>
              </a:spcBef>
              <a:spcAft>
                <a:spcPts val="0"/>
              </a:spcAft>
              <a:buFont typeface="Arial" panose="020B0604020202020204" pitchFamily="34" charset="0"/>
              <a:buChar char="•"/>
            </a:pPr>
            <a:r>
              <a:rPr lang="en-US" sz="1100" dirty="0">
                <a:solidFill>
                  <a:schemeClr val="dk1"/>
                </a:solidFill>
                <a:latin typeface="+mn-lt"/>
                <a:ea typeface="Helvetica Neue"/>
                <a:cs typeface="Helvetica Neue"/>
                <a:sym typeface="Helvetica Neue"/>
              </a:rPr>
              <a:t>le droit de vivre avec ses parents, sauf si cela est jugé incompatible avec l'intérêt supérieur de l'enfant (article 9)</a:t>
            </a:r>
          </a:p>
          <a:p>
            <a:pPr marL="171450" marR="0" lvl="0" indent="-171450" algn="l" rtl="0">
              <a:spcBef>
                <a:spcPts val="0"/>
              </a:spcBef>
              <a:spcAft>
                <a:spcPts val="0"/>
              </a:spcAft>
              <a:buFont typeface="Arial" panose="020B0604020202020204" pitchFamily="34" charset="0"/>
              <a:buChar char="•"/>
            </a:pPr>
            <a:r>
              <a:rPr lang="en-US" sz="1100" dirty="0">
                <a:solidFill>
                  <a:schemeClr val="dk1"/>
                </a:solidFill>
                <a:latin typeface="+mn-lt"/>
                <a:ea typeface="Helvetica Neue"/>
                <a:cs typeface="Helvetica Neue"/>
                <a:sym typeface="Helvetica Neue"/>
              </a:rPr>
              <a:t>Le droit d'entretenir des contacts avec les deux parents s'ils sont séparés de l'un ou des deux (article 9).</a:t>
            </a:r>
          </a:p>
          <a:p>
            <a:pPr marL="171450" marR="0" lvl="0" indent="-171450" algn="l" rtl="0">
              <a:spcBef>
                <a:spcPts val="0"/>
              </a:spcBef>
              <a:spcAft>
                <a:spcPts val="0"/>
              </a:spcAft>
              <a:buFont typeface="Arial" panose="020B0604020202020204" pitchFamily="34" charset="0"/>
              <a:buChar char="•"/>
            </a:pPr>
            <a:r>
              <a:rPr lang="en-US" sz="1100" dirty="0">
                <a:solidFill>
                  <a:schemeClr val="dk1"/>
                </a:solidFill>
                <a:latin typeface="+mn-lt"/>
                <a:ea typeface="Helvetica Neue"/>
                <a:cs typeface="Helvetica Neue"/>
                <a:sym typeface="Helvetica Neue"/>
              </a:rPr>
              <a:t>Le droit au regroupement familial, y compris le droit des enfants et de leurs parents de quitter un État partie ou d'y entrer à des fins de regroupement ou de maintien de la relation enfant-parent (article 10).</a:t>
            </a:r>
          </a:p>
          <a:p>
            <a:pPr marL="171450" marR="0" lvl="0" indent="-171450" algn="l" rtl="0">
              <a:spcBef>
                <a:spcPts val="0"/>
              </a:spcBef>
              <a:spcAft>
                <a:spcPts val="0"/>
              </a:spcAft>
              <a:buFont typeface="Arial" panose="020B0604020202020204" pitchFamily="34" charset="0"/>
              <a:buChar char="•"/>
            </a:pPr>
            <a:r>
              <a:rPr lang="en-US" sz="1100" dirty="0">
                <a:solidFill>
                  <a:schemeClr val="dk1"/>
                </a:solidFill>
                <a:latin typeface="+mn-lt"/>
                <a:ea typeface="Helvetica Neue"/>
                <a:cs typeface="Helvetica Neue"/>
                <a:sym typeface="Helvetica Neue"/>
              </a:rPr>
              <a:t>Le droit d'exprimer librement son opinion et de voir cette opinion prise en compte dans toute question ou procédure concernant l'enfant. (article 12)</a:t>
            </a:r>
          </a:p>
          <a:p>
            <a:pPr marL="171450" marR="0" lvl="0" indent="-171450" algn="l" rtl="0">
              <a:spcBef>
                <a:spcPts val="0"/>
              </a:spcBef>
              <a:spcAft>
                <a:spcPts val="0"/>
              </a:spcAft>
              <a:buFont typeface="Arial" panose="020B0604020202020204" pitchFamily="34" charset="0"/>
              <a:buChar char="•"/>
            </a:pPr>
            <a:r>
              <a:rPr lang="en-US" sz="1100" dirty="0">
                <a:solidFill>
                  <a:schemeClr val="dk1"/>
                </a:solidFill>
                <a:latin typeface="+mn-lt"/>
                <a:ea typeface="Helvetica Neue"/>
                <a:cs typeface="Helvetica Neue"/>
                <a:sym typeface="Helvetica Neue"/>
              </a:rPr>
              <a:t>Le droit des parents, des tuteurs légaux et des autres personnes responsables de l'enfant d'être soutenus dans l'exercice de la responsabilité qui leur incombe d'élever l'enfant et de veiller à ce que les conditions de vie soient adaptées au développement physique, mental, spirituel, moral et social de l'enfant (articles 18 et 27).</a:t>
            </a:r>
          </a:p>
          <a:p>
            <a:pPr marL="171450" marR="0" lvl="0" indent="-171450" algn="l" rtl="0">
              <a:spcBef>
                <a:spcPts val="0"/>
              </a:spcBef>
              <a:spcAft>
                <a:spcPts val="0"/>
              </a:spcAft>
              <a:buFont typeface="Arial" panose="020B0604020202020204" pitchFamily="34" charset="0"/>
              <a:buChar char="•"/>
            </a:pPr>
            <a:r>
              <a:rPr lang="en-US" sz="1100" dirty="0">
                <a:solidFill>
                  <a:schemeClr val="dk1"/>
                </a:solidFill>
                <a:latin typeface="+mn-lt"/>
                <a:ea typeface="Helvetica Neue"/>
                <a:cs typeface="Helvetica Neue"/>
                <a:sym typeface="Helvetica Neue"/>
              </a:rPr>
              <a:t>Le droit à une protection de remplacement adéquate si nécessaire (article 20)</a:t>
            </a:r>
          </a:p>
          <a:p>
            <a:pPr marL="171450" marR="0" lvl="0" indent="-171450" algn="l" rtl="0">
              <a:spcBef>
                <a:spcPts val="0"/>
              </a:spcBef>
              <a:spcAft>
                <a:spcPts val="0"/>
              </a:spcAft>
              <a:buFont typeface="Arial" panose="020B0604020202020204" pitchFamily="34" charset="0"/>
              <a:buChar char="•"/>
            </a:pPr>
            <a:r>
              <a:rPr lang="en-US" sz="1100" dirty="0">
                <a:solidFill>
                  <a:schemeClr val="dk1"/>
                </a:solidFill>
                <a:latin typeface="+mn-lt"/>
                <a:ea typeface="Helvetica Neue"/>
                <a:cs typeface="Helvetica Neue"/>
                <a:sym typeface="Helvetica Neue"/>
              </a:rPr>
              <a:t>Le droit à la protection contre les mauvais traitements, la négligence et l'exploitation de la part des parents ou des autres personnes chargées de s'occuper de l'enfant (articles 19, 32, 33, 34, 35 et 36).</a:t>
            </a:r>
          </a:p>
          <a:p>
            <a:pPr marL="171450" marR="0" lvl="0" indent="-171450" algn="l" rtl="0">
              <a:spcBef>
                <a:spcPts val="0"/>
              </a:spcBef>
              <a:spcAft>
                <a:spcPts val="0"/>
              </a:spcAft>
              <a:buFont typeface="Arial" panose="020B0604020202020204" pitchFamily="34" charset="0"/>
              <a:buChar char="•"/>
            </a:pPr>
            <a:r>
              <a:rPr lang="en-US" sz="1100" dirty="0">
                <a:solidFill>
                  <a:schemeClr val="dk1"/>
                </a:solidFill>
                <a:latin typeface="+mn-lt"/>
                <a:ea typeface="Helvetica Neue"/>
                <a:cs typeface="Helvetica Neue"/>
                <a:sym typeface="Helvetica Neue"/>
              </a:rPr>
              <a:t>Le droit à la réadaptation physique et psychologique et à la réinsertion sociale pour les enfants survivants de toute forme de négligence, d'exploitation ou d'abus ; de torture ou de toute autre forme de traitement ou de punition cruel, inhumain ou dégradant ; ou de conflits armés (articles 19, 20, 39).</a:t>
            </a:r>
          </a:p>
          <a:p>
            <a:pPr marL="171450" marR="0" lvl="0" indent="-171450" algn="l" rtl="0">
              <a:spcBef>
                <a:spcPts val="0"/>
              </a:spcBef>
              <a:spcAft>
                <a:spcPts val="0"/>
              </a:spcAft>
              <a:buFont typeface="Arial" panose="020B0604020202020204" pitchFamily="34" charset="0"/>
              <a:buChar char="•"/>
            </a:pPr>
            <a:r>
              <a:rPr lang="en-US" sz="1100" dirty="0">
                <a:solidFill>
                  <a:schemeClr val="dk1"/>
                </a:solidFill>
                <a:latin typeface="+mn-lt"/>
                <a:ea typeface="Helvetica Neue"/>
                <a:cs typeface="Helvetica Neue"/>
                <a:sym typeface="Helvetica Neue"/>
              </a:rPr>
              <a:t>le droit à ce que l'adoption soit réalisée conformément à l'intérêt supérieur de l'enfant, et seulement avec l'autorisation des autorités compétentes, et les garanties pour l'enfant (article 21)</a:t>
            </a:r>
          </a:p>
          <a:p>
            <a:pPr marL="171450" marR="0" lvl="0" indent="-171450" algn="l" rtl="0">
              <a:spcBef>
                <a:spcPts val="0"/>
              </a:spcBef>
              <a:spcAft>
                <a:spcPts val="0"/>
              </a:spcAft>
              <a:buFont typeface="Arial" panose="020B0604020202020204" pitchFamily="34" charset="0"/>
              <a:buChar char="•"/>
            </a:pPr>
            <a:r>
              <a:rPr lang="en-US" sz="1100" dirty="0">
                <a:solidFill>
                  <a:schemeClr val="dk1"/>
                </a:solidFill>
                <a:latin typeface="+mn-lt"/>
                <a:ea typeface="Helvetica Neue"/>
                <a:cs typeface="Helvetica Neue"/>
                <a:sym typeface="Helvetica Neue"/>
              </a:rPr>
              <a:t>Le droit à une évaluation régulière du placement de l'enfant (article 25)</a:t>
            </a:r>
          </a:p>
          <a:p>
            <a:pPr marL="171450" marR="0" lvl="0" indent="-171450" algn="l" rtl="0">
              <a:spcBef>
                <a:spcPts val="0"/>
              </a:spcBef>
              <a:spcAft>
                <a:spcPts val="0"/>
              </a:spcAft>
              <a:buFont typeface="Arial" panose="020B0604020202020204" pitchFamily="34" charset="0"/>
              <a:buChar char="•"/>
            </a:pPr>
            <a:r>
              <a:rPr lang="en-US" sz="1100" dirty="0">
                <a:solidFill>
                  <a:schemeClr val="dk1"/>
                </a:solidFill>
                <a:latin typeface="+mn-lt"/>
                <a:ea typeface="Helvetica Neue"/>
                <a:cs typeface="Helvetica Neue"/>
                <a:sym typeface="Helvetica Neue"/>
              </a:rPr>
              <a:t>Le droit à l'éducation et l'accès aux loisirs, aux jeux et aux installations récréatives adaptés à l'âge de l'enfant (articles 28, 29, 31)</a:t>
            </a:r>
          </a:p>
          <a:p>
            <a:pPr marL="171450" marR="0" lvl="0" indent="-171450" algn="l" rtl="0">
              <a:spcBef>
                <a:spcPts val="0"/>
              </a:spcBef>
              <a:spcAft>
                <a:spcPts val="0"/>
              </a:spcAft>
              <a:buFont typeface="Arial" panose="020B0604020202020204" pitchFamily="34" charset="0"/>
              <a:buChar char="•"/>
            </a:pPr>
            <a:endParaRPr lang="en-US" sz="1100" dirty="0">
              <a:solidFill>
                <a:schemeClr val="dk1"/>
              </a:solidFill>
              <a:latin typeface="+mn-lt"/>
              <a:ea typeface="Helvetica Neue"/>
              <a:cs typeface="Helvetica Neue"/>
              <a:sym typeface="Helvetica Neue"/>
            </a:endParaRPr>
          </a:p>
          <a:p>
            <a:pPr marL="0" marR="0" lvl="0" indent="0" algn="l" rtl="0">
              <a:spcBef>
                <a:spcPts val="0"/>
              </a:spcBef>
              <a:spcAft>
                <a:spcPts val="0"/>
              </a:spcAft>
              <a:buNone/>
            </a:pPr>
            <a:r>
              <a:rPr lang="en-US" sz="1100" b="1" dirty="0">
                <a:solidFill>
                  <a:schemeClr val="dk1"/>
                </a:solidFill>
                <a:latin typeface="+mn-lt"/>
                <a:ea typeface="Helvetica Neue"/>
                <a:cs typeface="Helvetica Neue"/>
                <a:sym typeface="Helvetica Neue"/>
              </a:rPr>
              <a:t>Plus spécifiquement, en ce qui concerne la prise en charge alternative, la CDE stipule : </a:t>
            </a:r>
          </a:p>
          <a:p>
            <a:pPr marL="171450" marR="0" lvl="0" indent="-171450" algn="l" rtl="0">
              <a:spcBef>
                <a:spcPts val="0"/>
              </a:spcBef>
              <a:spcAft>
                <a:spcPts val="0"/>
              </a:spcAft>
              <a:buFont typeface="Arial" panose="020B0604020202020204" pitchFamily="34" charset="0"/>
              <a:buChar char="•"/>
            </a:pPr>
            <a:r>
              <a:rPr lang="en-US" sz="1100" dirty="0">
                <a:solidFill>
                  <a:schemeClr val="dk1"/>
                </a:solidFill>
                <a:latin typeface="+mn-lt"/>
                <a:ea typeface="Helvetica Neue"/>
                <a:cs typeface="Helvetica Neue"/>
                <a:sym typeface="Helvetica Neue"/>
              </a:rPr>
              <a:t>L'enfant qui est temporairement ou définitivement privé de son milieu familial ou qui, dans son propre intérêt, ne peut être autorisé à rester dans ce milieu, a droit à une protection et une assistance spéciales de la part de l'État.</a:t>
            </a:r>
          </a:p>
          <a:p>
            <a:pPr marL="171450" marR="0" lvl="0" indent="-171450" algn="l" rtl="0">
              <a:spcBef>
                <a:spcPts val="0"/>
              </a:spcBef>
              <a:spcAft>
                <a:spcPts val="0"/>
              </a:spcAft>
              <a:buFont typeface="Arial" panose="020B0604020202020204" pitchFamily="34" charset="0"/>
              <a:buChar char="•"/>
            </a:pPr>
            <a:r>
              <a:rPr lang="en-US" sz="1100" dirty="0">
                <a:solidFill>
                  <a:schemeClr val="dk1"/>
                </a:solidFill>
                <a:latin typeface="+mn-lt"/>
                <a:ea typeface="Helvetica Neue"/>
                <a:cs typeface="Helvetica Neue"/>
                <a:sym typeface="Helvetica Neue"/>
              </a:rPr>
              <a:t>Les États parties assurent, conformément à leur législation nationale, une protection de remplacement à cet enfant.</a:t>
            </a:r>
          </a:p>
          <a:p>
            <a:pPr marL="171450" marR="0" lvl="0" indent="-171450" algn="l" rtl="0">
              <a:spcBef>
                <a:spcPts val="0"/>
              </a:spcBef>
              <a:spcAft>
                <a:spcPts val="0"/>
              </a:spcAft>
              <a:buFont typeface="Arial" panose="020B0604020202020204" pitchFamily="34" charset="0"/>
              <a:buChar char="•"/>
            </a:pPr>
            <a:r>
              <a:rPr lang="en-US" sz="1100" dirty="0">
                <a:solidFill>
                  <a:schemeClr val="dk1"/>
                </a:solidFill>
                <a:latin typeface="+mn-lt"/>
                <a:ea typeface="Helvetica Neue"/>
                <a:cs typeface="Helvetica Neue"/>
                <a:sym typeface="Helvetica Neue"/>
              </a:rPr>
              <a:t>Cette prise en charge peut notamment prendre la forme d'un placement en famille d'accueil, d'une kafalah de droit islamique, d'une adoption ou, si nécessaire, d'un placement dans des institutions appropriées pour la prise en charge des enfants. Lors de l'examen des solutions, il est dûment tenu compte du fait qu'il est souhaitable d'assurer la continuité de l'éducation de l'enfant et de son origine ethnique, religieuse, culturelle et linguistique.</a:t>
            </a:r>
          </a:p>
          <a:p>
            <a:pPr marL="171450" marR="0" lvl="0" indent="-171450" algn="l" rtl="0">
              <a:spcBef>
                <a:spcPts val="0"/>
              </a:spcBef>
              <a:spcAft>
                <a:spcPts val="0"/>
              </a:spcAft>
              <a:buFont typeface="Arial" panose="020B0604020202020204" pitchFamily="34" charset="0"/>
              <a:buChar char="•"/>
            </a:pPr>
            <a:endParaRPr lang="en-US" sz="1100" dirty="0">
              <a:solidFill>
                <a:schemeClr val="dk1"/>
              </a:solidFill>
              <a:latin typeface="+mn-lt"/>
              <a:ea typeface="Helvetica Neue"/>
              <a:cs typeface="Helvetica Neue"/>
              <a:sym typeface="Helvetica Neue"/>
            </a:endParaRPr>
          </a:p>
        </p:txBody>
      </p:sp>
      <p:sp>
        <p:nvSpPr>
          <p:cNvPr id="5" name="Hexagon 4">
            <a:extLst>
              <a:ext uri="{FF2B5EF4-FFF2-40B4-BE49-F238E27FC236}">
                <a16:creationId xmlns:a16="http://schemas.microsoft.com/office/drawing/2014/main" id="{62CBC840-AF70-FBD5-0389-0FAD169936AD}"/>
              </a:ext>
            </a:extLst>
          </p:cNvPr>
          <p:cNvSpPr/>
          <p:nvPr/>
        </p:nvSpPr>
        <p:spPr>
          <a:xfrm rot="1782986">
            <a:off x="286724" y="301110"/>
            <a:ext cx="335595" cy="289306"/>
          </a:xfrm>
          <a:prstGeom prst="hexagon">
            <a:avLst>
              <a:gd name="adj" fmla="val 28965"/>
              <a:gd name="vf" fmla="val 115470"/>
            </a:avLst>
          </a:prstGeom>
          <a:solidFill>
            <a:schemeClr val="accent2">
              <a:lumMod val="60000"/>
              <a:lumOff val="40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 name="Hexagon 5">
            <a:extLst>
              <a:ext uri="{FF2B5EF4-FFF2-40B4-BE49-F238E27FC236}">
                <a16:creationId xmlns:a16="http://schemas.microsoft.com/office/drawing/2014/main" id="{837E095C-0998-067E-0D96-7B9673F078FC}"/>
              </a:ext>
            </a:extLst>
          </p:cNvPr>
          <p:cNvSpPr/>
          <p:nvPr/>
        </p:nvSpPr>
        <p:spPr>
          <a:xfrm rot="1782986">
            <a:off x="286724" y="763955"/>
            <a:ext cx="335595" cy="289306"/>
          </a:xfrm>
          <a:prstGeom prst="hexagon">
            <a:avLst>
              <a:gd name="adj" fmla="val 28965"/>
              <a:gd name="vf" fmla="val 115470"/>
            </a:avLst>
          </a:prstGeom>
          <a:solidFill>
            <a:schemeClr val="accent2">
              <a:lumMod val="60000"/>
              <a:lumOff val="40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 name="Hexagon 6">
            <a:extLst>
              <a:ext uri="{FF2B5EF4-FFF2-40B4-BE49-F238E27FC236}">
                <a16:creationId xmlns:a16="http://schemas.microsoft.com/office/drawing/2014/main" id="{BB86816B-35FC-C8B0-084D-EA00CA504F6C}"/>
              </a:ext>
            </a:extLst>
          </p:cNvPr>
          <p:cNvSpPr/>
          <p:nvPr/>
        </p:nvSpPr>
        <p:spPr>
          <a:xfrm rot="1782986">
            <a:off x="286724" y="1226800"/>
            <a:ext cx="335595" cy="289306"/>
          </a:xfrm>
          <a:prstGeom prst="hexagon">
            <a:avLst>
              <a:gd name="adj" fmla="val 28965"/>
              <a:gd name="vf" fmla="val 115470"/>
            </a:avLst>
          </a:prstGeom>
          <a:solidFill>
            <a:schemeClr val="accent2">
              <a:lumMod val="60000"/>
              <a:lumOff val="40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8" name="Hexagon 7">
            <a:extLst>
              <a:ext uri="{FF2B5EF4-FFF2-40B4-BE49-F238E27FC236}">
                <a16:creationId xmlns:a16="http://schemas.microsoft.com/office/drawing/2014/main" id="{78260400-19B4-4B19-BC75-CC4E4F4C0C21}"/>
              </a:ext>
            </a:extLst>
          </p:cNvPr>
          <p:cNvSpPr/>
          <p:nvPr/>
        </p:nvSpPr>
        <p:spPr>
          <a:xfrm rot="1782986">
            <a:off x="286724" y="1689645"/>
            <a:ext cx="335595" cy="289306"/>
          </a:xfrm>
          <a:prstGeom prst="hexagon">
            <a:avLst>
              <a:gd name="adj" fmla="val 28965"/>
              <a:gd name="vf" fmla="val 115470"/>
            </a:avLst>
          </a:prstGeom>
          <a:solidFill>
            <a:schemeClr val="accent2">
              <a:lumMod val="60000"/>
              <a:lumOff val="40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9" name="Hexagon 8">
            <a:extLst>
              <a:ext uri="{FF2B5EF4-FFF2-40B4-BE49-F238E27FC236}">
                <a16:creationId xmlns:a16="http://schemas.microsoft.com/office/drawing/2014/main" id="{26889BC5-4F93-FA83-AE20-1ED55B32E08E}"/>
              </a:ext>
            </a:extLst>
          </p:cNvPr>
          <p:cNvSpPr/>
          <p:nvPr/>
        </p:nvSpPr>
        <p:spPr>
          <a:xfrm rot="1782986">
            <a:off x="286724" y="2152490"/>
            <a:ext cx="335595" cy="289306"/>
          </a:xfrm>
          <a:prstGeom prst="hexagon">
            <a:avLst>
              <a:gd name="adj" fmla="val 28965"/>
              <a:gd name="vf" fmla="val 115470"/>
            </a:avLst>
          </a:prstGeom>
          <a:solidFill>
            <a:schemeClr val="accent2">
              <a:lumMod val="60000"/>
              <a:lumOff val="40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0" name="Hexagon 9">
            <a:extLst>
              <a:ext uri="{FF2B5EF4-FFF2-40B4-BE49-F238E27FC236}">
                <a16:creationId xmlns:a16="http://schemas.microsoft.com/office/drawing/2014/main" id="{4232F13F-9CE7-9A7C-BBEE-1898F2E8E889}"/>
              </a:ext>
            </a:extLst>
          </p:cNvPr>
          <p:cNvSpPr/>
          <p:nvPr/>
        </p:nvSpPr>
        <p:spPr>
          <a:xfrm rot="1782986">
            <a:off x="286724" y="2615335"/>
            <a:ext cx="335595" cy="289306"/>
          </a:xfrm>
          <a:prstGeom prst="hexagon">
            <a:avLst>
              <a:gd name="adj" fmla="val 28965"/>
              <a:gd name="vf" fmla="val 115470"/>
            </a:avLst>
          </a:prstGeom>
          <a:solidFill>
            <a:schemeClr val="accent2">
              <a:lumMod val="60000"/>
              <a:lumOff val="40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4" name="Hexagon 13">
            <a:extLst>
              <a:ext uri="{FF2B5EF4-FFF2-40B4-BE49-F238E27FC236}">
                <a16:creationId xmlns:a16="http://schemas.microsoft.com/office/drawing/2014/main" id="{7C7A4245-03ED-7D62-01C4-56BA409CE8A8}"/>
              </a:ext>
            </a:extLst>
          </p:cNvPr>
          <p:cNvSpPr/>
          <p:nvPr/>
        </p:nvSpPr>
        <p:spPr>
          <a:xfrm rot="1782986">
            <a:off x="286725" y="3078179"/>
            <a:ext cx="335595" cy="289306"/>
          </a:xfrm>
          <a:prstGeom prst="hexagon">
            <a:avLst>
              <a:gd name="adj" fmla="val 28965"/>
              <a:gd name="vf" fmla="val 115470"/>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5" name="Hexagon 14">
            <a:extLst>
              <a:ext uri="{FF2B5EF4-FFF2-40B4-BE49-F238E27FC236}">
                <a16:creationId xmlns:a16="http://schemas.microsoft.com/office/drawing/2014/main" id="{78C16E5D-8A80-4C7B-6D26-F54269307586}"/>
              </a:ext>
            </a:extLst>
          </p:cNvPr>
          <p:cNvSpPr/>
          <p:nvPr/>
        </p:nvSpPr>
        <p:spPr>
          <a:xfrm rot="1782986">
            <a:off x="286726" y="3541021"/>
            <a:ext cx="335595" cy="289306"/>
          </a:xfrm>
          <a:prstGeom prst="hexagon">
            <a:avLst>
              <a:gd name="adj" fmla="val 28965"/>
              <a:gd name="vf" fmla="val 115470"/>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5" name="Hexagon 24">
            <a:extLst>
              <a:ext uri="{FF2B5EF4-FFF2-40B4-BE49-F238E27FC236}">
                <a16:creationId xmlns:a16="http://schemas.microsoft.com/office/drawing/2014/main" id="{EA46DC40-77C5-B5AD-5EAC-000A67498036}"/>
              </a:ext>
            </a:extLst>
          </p:cNvPr>
          <p:cNvSpPr/>
          <p:nvPr/>
        </p:nvSpPr>
        <p:spPr>
          <a:xfrm rot="1782986">
            <a:off x="286726" y="4003862"/>
            <a:ext cx="335595" cy="289306"/>
          </a:xfrm>
          <a:prstGeom prst="hexagon">
            <a:avLst>
              <a:gd name="adj" fmla="val 28965"/>
              <a:gd name="vf" fmla="val 115470"/>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39676539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3E0C8F5-4F14-24AA-72DF-9BC26F1D80CC}"/>
              </a:ext>
            </a:extLst>
          </p:cNvPr>
          <p:cNvSpPr txBox="1"/>
          <p:nvPr/>
        </p:nvSpPr>
        <p:spPr>
          <a:xfrm>
            <a:off x="982985" y="713169"/>
            <a:ext cx="5267344" cy="8386911"/>
          </a:xfrm>
          <a:prstGeom prst="rect">
            <a:avLst/>
          </a:prstGeom>
          <a:noFill/>
        </p:spPr>
        <p:txBody>
          <a:bodyPr wrap="square">
            <a:spAutoFit/>
          </a:bodyPr>
          <a:lstStyle/>
          <a:p>
            <a:pPr marL="0" marR="0" lvl="0" indent="0" algn="l" rtl="0">
              <a:spcBef>
                <a:spcPts val="0"/>
              </a:spcBef>
              <a:spcAft>
                <a:spcPts val="0"/>
              </a:spcAft>
              <a:buNone/>
            </a:pPr>
            <a:r>
              <a:rPr lang="en-US" sz="1100" b="1" dirty="0">
                <a:solidFill>
                  <a:schemeClr val="dk1"/>
                </a:solidFill>
                <a:latin typeface="+mn-lt"/>
                <a:ea typeface="Helvetica Neue"/>
                <a:cs typeface="Helvetica Neue"/>
                <a:sym typeface="Helvetica Neue"/>
              </a:rPr>
              <a:t>La Déclaration universelle des droits de l'homme et la Convention de 1951 relative au statut des réfugiés insistent également sur l'unité familiale.</a:t>
            </a:r>
          </a:p>
          <a:p>
            <a:pPr marL="0" marR="0" lvl="0" indent="0" algn="l" rtl="0">
              <a:spcBef>
                <a:spcPts val="0"/>
              </a:spcBef>
              <a:spcAft>
                <a:spcPts val="0"/>
              </a:spcAft>
              <a:buNone/>
            </a:pPr>
            <a:r>
              <a:rPr lang="en-US" sz="1100" dirty="0">
                <a:solidFill>
                  <a:schemeClr val="dk1"/>
                </a:solidFill>
                <a:latin typeface="+mn-lt"/>
                <a:ea typeface="Helvetica Neue"/>
                <a:cs typeface="Helvetica Neue"/>
                <a:sym typeface="Helvetica Neue"/>
              </a:rPr>
              <a:t> </a:t>
            </a:r>
          </a:p>
          <a:p>
            <a:pPr marL="0" marR="0" lvl="0" indent="0" algn="l" rtl="0">
              <a:spcBef>
                <a:spcPts val="0"/>
              </a:spcBef>
              <a:spcAft>
                <a:spcPts val="0"/>
              </a:spcAft>
              <a:buNone/>
            </a:pPr>
            <a:r>
              <a:rPr lang="en-US" sz="1100" b="1" dirty="0">
                <a:solidFill>
                  <a:schemeClr val="dk1"/>
                </a:solidFill>
                <a:latin typeface="+mn-lt"/>
                <a:ea typeface="Helvetica Neue"/>
                <a:cs typeface="Helvetica Neue"/>
                <a:sym typeface="Helvetica Neue"/>
              </a:rPr>
              <a:t>Convention de La Haye sur la protection des enfants et la coopération en matière d'adoption </a:t>
            </a:r>
            <a:r>
              <a:rPr lang="en-US" sz="1100" b="1" dirty="0" err="1">
                <a:solidFill>
                  <a:schemeClr val="dk1"/>
                </a:solidFill>
                <a:latin typeface="+mn-lt"/>
                <a:ea typeface="Helvetica Neue"/>
                <a:cs typeface="Helvetica Neue"/>
                <a:sym typeface="Helvetica Neue"/>
              </a:rPr>
              <a:t>internationale</a:t>
            </a:r>
            <a:r>
              <a:rPr lang="en-US" sz="1100" b="1" dirty="0">
                <a:solidFill>
                  <a:schemeClr val="dk1"/>
                </a:solidFill>
                <a:latin typeface="+mn-lt"/>
                <a:ea typeface="Helvetica Neue"/>
                <a:cs typeface="Helvetica Neue"/>
                <a:sym typeface="Helvetica Neue"/>
              </a:rPr>
              <a:t> (CH), 1993</a:t>
            </a:r>
          </a:p>
          <a:p>
            <a:pPr marL="171450" marR="0" lvl="0" indent="-171450" algn="l" rtl="0">
              <a:spcBef>
                <a:spcPts val="0"/>
              </a:spcBef>
              <a:spcAft>
                <a:spcPts val="0"/>
              </a:spcAft>
              <a:buFont typeface="Arial" panose="020B0604020202020204" pitchFamily="34" charset="0"/>
              <a:buChar char="•"/>
            </a:pPr>
            <a:r>
              <a:rPr lang="en-US" sz="1100" dirty="0">
                <a:solidFill>
                  <a:schemeClr val="dk1"/>
                </a:solidFill>
                <a:latin typeface="+mn-lt"/>
                <a:ea typeface="Helvetica Neue"/>
                <a:cs typeface="Helvetica Neue"/>
                <a:sym typeface="Helvetica Neue"/>
              </a:rPr>
              <a:t>La Convention de La Haye est la réglementation internationale qui fixe des normes sur la manière dont l'adoption doit être réalisée entre les pays. </a:t>
            </a:r>
          </a:p>
          <a:p>
            <a:pPr marL="171450" marR="0" lvl="0" indent="-171450" algn="l" rtl="0">
              <a:spcBef>
                <a:spcPts val="0"/>
              </a:spcBef>
              <a:spcAft>
                <a:spcPts val="0"/>
              </a:spcAft>
              <a:buFont typeface="Arial" panose="020B0604020202020204" pitchFamily="34" charset="0"/>
              <a:buChar char="•"/>
            </a:pPr>
            <a:r>
              <a:rPr lang="en-US" sz="1100" dirty="0">
                <a:solidFill>
                  <a:schemeClr val="dk1"/>
                </a:solidFill>
                <a:latin typeface="+mn-lt"/>
                <a:ea typeface="Helvetica Neue"/>
                <a:cs typeface="Helvetica Neue"/>
                <a:sym typeface="Helvetica Neue"/>
              </a:rPr>
              <a:t>Elle fournit le cadre de la coopération internationale afin de garantir que les adoptions internationales se déroulent dans l'intérêt supérieur de l'enfant et dans le respect de ses droits fondamentaux. </a:t>
            </a:r>
          </a:p>
          <a:p>
            <a:pPr marL="171450" marR="0" lvl="0" indent="-171450" algn="l" rtl="0">
              <a:spcBef>
                <a:spcPts val="0"/>
              </a:spcBef>
              <a:spcAft>
                <a:spcPts val="0"/>
              </a:spcAft>
              <a:buFont typeface="Arial" panose="020B0604020202020204" pitchFamily="34" charset="0"/>
              <a:buChar char="•"/>
            </a:pPr>
            <a:r>
              <a:rPr lang="en-US" sz="1100" dirty="0">
                <a:solidFill>
                  <a:schemeClr val="dk1"/>
                </a:solidFill>
                <a:latin typeface="+mn-lt"/>
                <a:ea typeface="Helvetica Neue"/>
                <a:cs typeface="Helvetica Neue"/>
                <a:sym typeface="Helvetica Neue"/>
              </a:rPr>
              <a:t>Ces garanties visent à empêcher l'enlèvement, la vente, la traite ou tout autre abus des enfants placés en adoption.</a:t>
            </a:r>
          </a:p>
          <a:p>
            <a:pPr marL="0" marR="0" lvl="0" indent="0" algn="l" rtl="0">
              <a:spcBef>
                <a:spcPts val="0"/>
              </a:spcBef>
              <a:spcAft>
                <a:spcPts val="0"/>
              </a:spcAft>
              <a:buNone/>
            </a:pPr>
            <a:r>
              <a:rPr lang="en-US" sz="1100" dirty="0">
                <a:solidFill>
                  <a:schemeClr val="dk1"/>
                </a:solidFill>
                <a:latin typeface="+mn-lt"/>
                <a:ea typeface="Helvetica Neue"/>
                <a:cs typeface="Helvetica Neue"/>
                <a:sym typeface="Helvetica Neue"/>
              </a:rPr>
              <a:t> </a:t>
            </a:r>
          </a:p>
          <a:p>
            <a:pPr marL="0" marR="0" lvl="0" indent="0" algn="l" rtl="0">
              <a:spcBef>
                <a:spcPts val="0"/>
              </a:spcBef>
              <a:spcAft>
                <a:spcPts val="0"/>
              </a:spcAft>
              <a:buNone/>
            </a:pPr>
            <a:r>
              <a:rPr lang="en-US" sz="1100" b="1" dirty="0">
                <a:solidFill>
                  <a:schemeClr val="dk1"/>
                </a:solidFill>
                <a:latin typeface="+mn-lt"/>
                <a:ea typeface="Helvetica Neue"/>
                <a:cs typeface="Helvetica Neue"/>
                <a:sym typeface="Helvetica Neue"/>
              </a:rPr>
              <a:t>Convention de La Haye concernant la compétence, la loi applicable, la reconnaissance, l'exécution et la coopération en matière de responsabilité parentale et de mesures de protection des enfants, 1996</a:t>
            </a:r>
          </a:p>
          <a:p>
            <a:pPr marL="171450" marR="0" lvl="0" indent="-171450" algn="l" rtl="0">
              <a:spcBef>
                <a:spcPts val="0"/>
              </a:spcBef>
              <a:spcAft>
                <a:spcPts val="0"/>
              </a:spcAft>
              <a:buFont typeface="Arial" panose="020B0604020202020204" pitchFamily="34" charset="0"/>
              <a:buChar char="•"/>
            </a:pPr>
            <a:r>
              <a:rPr lang="en-US" sz="1100" dirty="0">
                <a:solidFill>
                  <a:schemeClr val="dk1"/>
                </a:solidFill>
                <a:latin typeface="+mn-lt"/>
                <a:ea typeface="Helvetica Neue"/>
                <a:cs typeface="Helvetica Neue"/>
                <a:sym typeface="Helvetica Neue"/>
              </a:rPr>
              <a:t>Ce traité est particulièrement pertinent pour les situations où les enfants ont besoin d'une protection de remplacement parce qu'ils se trouvent en dehors de leur pays de résidence habituelle.</a:t>
            </a:r>
          </a:p>
          <a:p>
            <a:pPr marL="0" marR="0" lvl="0" indent="0" algn="l" rtl="0">
              <a:spcBef>
                <a:spcPts val="0"/>
              </a:spcBef>
              <a:spcAft>
                <a:spcPts val="0"/>
              </a:spcAft>
              <a:buNone/>
            </a:pPr>
            <a:r>
              <a:rPr lang="en-US" sz="1100" dirty="0">
                <a:solidFill>
                  <a:schemeClr val="dk1"/>
                </a:solidFill>
                <a:latin typeface="+mn-lt"/>
                <a:ea typeface="Helvetica Neue"/>
                <a:cs typeface="Helvetica Neue"/>
                <a:sym typeface="Helvetica Neue"/>
              </a:rPr>
              <a:t> </a:t>
            </a:r>
          </a:p>
          <a:p>
            <a:pPr marL="0" marR="0" lvl="0" indent="0" algn="l" rtl="0">
              <a:spcBef>
                <a:spcPts val="0"/>
              </a:spcBef>
              <a:spcAft>
                <a:spcPts val="0"/>
              </a:spcAft>
              <a:buNone/>
            </a:pPr>
            <a:r>
              <a:rPr lang="en-US" sz="1100" b="1" dirty="0">
                <a:solidFill>
                  <a:schemeClr val="dk1"/>
                </a:solidFill>
                <a:latin typeface="+mn-lt"/>
                <a:ea typeface="Helvetica Neue"/>
                <a:cs typeface="Helvetica Neue"/>
                <a:sym typeface="Helvetica Neue"/>
              </a:rPr>
              <a:t>Lignes directrices relatives à la protection de remplacement pour les enfants, Nations Unies, 2009</a:t>
            </a:r>
          </a:p>
          <a:p>
            <a:pPr marL="171450" marR="0" lvl="0" indent="-171450" algn="l" rtl="0">
              <a:spcBef>
                <a:spcPts val="0"/>
              </a:spcBef>
              <a:spcAft>
                <a:spcPts val="0"/>
              </a:spcAft>
              <a:buFont typeface="Arial" panose="020B0604020202020204" pitchFamily="34" charset="0"/>
              <a:buChar char="•"/>
            </a:pPr>
            <a:r>
              <a:rPr lang="en-US" sz="1100" dirty="0">
                <a:solidFill>
                  <a:schemeClr val="dk1"/>
                </a:solidFill>
                <a:latin typeface="+mn-lt"/>
                <a:ea typeface="Helvetica Neue"/>
                <a:cs typeface="Helvetica Neue"/>
                <a:sym typeface="Helvetica Neue"/>
              </a:rPr>
              <a:t>Les principes directeurs d'une prise en charge de qualité sont exposés dans les Lignes directrices relatives à la protection de remplacement pour les enfants. Ces directives stipulent que l'offre de soins d'urgence et provisoires doit respecter les principes </a:t>
            </a:r>
            <a:r>
              <a:rPr lang="en-US" sz="1100" dirty="0" err="1">
                <a:solidFill>
                  <a:schemeClr val="dk1"/>
                </a:solidFill>
                <a:latin typeface="+mn-lt"/>
                <a:ea typeface="Helvetica Neue"/>
                <a:cs typeface="Helvetica Neue"/>
                <a:sym typeface="Helvetica Neue"/>
              </a:rPr>
              <a:t>fondamentaux</a:t>
            </a:r>
            <a:r>
              <a:rPr lang="en-US" sz="1100" dirty="0">
                <a:solidFill>
                  <a:schemeClr val="dk1"/>
                </a:solidFill>
                <a:latin typeface="+mn-lt"/>
                <a:ea typeface="Helvetica Neue"/>
                <a:cs typeface="Helvetica Neue"/>
                <a:sym typeface="Helvetica Neue"/>
              </a:rPr>
              <a:t> </a:t>
            </a:r>
            <a:r>
              <a:rPr lang="en-US" sz="1100" dirty="0" err="1">
                <a:solidFill>
                  <a:schemeClr val="dk1"/>
                </a:solidFill>
                <a:latin typeface="+mn-lt"/>
                <a:ea typeface="Helvetica Neue"/>
                <a:cs typeface="Helvetica Neue"/>
                <a:sym typeface="Helvetica Neue"/>
              </a:rPr>
              <a:t>suivants</a:t>
            </a:r>
            <a:r>
              <a:rPr lang="en-US" sz="1100" dirty="0">
                <a:solidFill>
                  <a:schemeClr val="dk1"/>
                </a:solidFill>
                <a:latin typeface="+mn-lt"/>
                <a:ea typeface="Helvetica Neue"/>
                <a:cs typeface="Helvetica Neue"/>
                <a:sym typeface="Helvetica Neue"/>
              </a:rPr>
              <a:t> :</a:t>
            </a:r>
          </a:p>
          <a:p>
            <a:pPr marR="0" lvl="0" algn="l" rtl="0">
              <a:spcBef>
                <a:spcPts val="0"/>
              </a:spcBef>
              <a:spcAft>
                <a:spcPts val="0"/>
              </a:spcAft>
            </a:pPr>
            <a:endParaRPr lang="en-US" sz="1100" dirty="0">
              <a:solidFill>
                <a:schemeClr val="dk1"/>
              </a:solidFill>
              <a:latin typeface="+mn-lt"/>
              <a:ea typeface="Helvetica Neue"/>
              <a:cs typeface="Helvetica Neue"/>
              <a:sym typeface="Helvetica Neue"/>
            </a:endParaRPr>
          </a:p>
          <a:p>
            <a:pPr marL="171450" lvl="4" indent="-171450">
              <a:buFont typeface="Arial" panose="020B0604020202020204" pitchFamily="34" charset="0"/>
              <a:buChar char="•"/>
            </a:pPr>
            <a:r>
              <a:rPr lang="en-US" sz="1100" dirty="0">
                <a:solidFill>
                  <a:schemeClr val="dk1"/>
                </a:solidFill>
                <a:latin typeface="+mn-lt"/>
                <a:ea typeface="Helvetica Neue"/>
                <a:cs typeface="Helvetica Neue"/>
                <a:sym typeface="Helvetica Neue"/>
              </a:rPr>
              <a:t>Les enfants ne doivent pas être placés inutilement dans une structure d'accueil de remplacement.</a:t>
            </a:r>
          </a:p>
          <a:p>
            <a:pPr marL="171450" marR="0" lvl="0" indent="-171450" algn="l" rtl="0">
              <a:spcBef>
                <a:spcPts val="0"/>
              </a:spcBef>
              <a:spcAft>
                <a:spcPts val="0"/>
              </a:spcAft>
              <a:buFont typeface="Arial" panose="020B0604020202020204" pitchFamily="34" charset="0"/>
              <a:buChar char="•"/>
            </a:pPr>
            <a:r>
              <a:rPr lang="en-US" sz="1100" dirty="0">
                <a:solidFill>
                  <a:schemeClr val="dk1"/>
                </a:solidFill>
                <a:latin typeface="+mn-lt"/>
                <a:ea typeface="Helvetica Neue"/>
                <a:cs typeface="Helvetica Neue"/>
                <a:sym typeface="Helvetica Neue"/>
              </a:rPr>
              <a:t>Les efforts doivent avant tout viser à permettre aux enfants de rester ou de retourner chez leurs parents ou, si nécessaire, chez d'autres membres de la famille proche.</a:t>
            </a:r>
          </a:p>
          <a:p>
            <a:pPr marL="171450" marR="0" lvl="0" indent="-171450" algn="l" rtl="0">
              <a:spcBef>
                <a:spcPts val="0"/>
              </a:spcBef>
              <a:spcAft>
                <a:spcPts val="0"/>
              </a:spcAft>
              <a:buFont typeface="Arial" panose="020B0604020202020204" pitchFamily="34" charset="0"/>
              <a:buChar char="•"/>
            </a:pPr>
            <a:r>
              <a:rPr lang="en-US" sz="1100" dirty="0">
                <a:solidFill>
                  <a:schemeClr val="dk1"/>
                </a:solidFill>
                <a:latin typeface="+mn-lt"/>
                <a:ea typeface="Helvetica Neue"/>
                <a:cs typeface="Helvetica Neue"/>
                <a:sym typeface="Helvetica Neue"/>
              </a:rPr>
              <a:t>Le retrait d'un enfant de sa famille doit être considéré comme une option de dernier recours et pour la durée la plus courte possible.</a:t>
            </a:r>
          </a:p>
          <a:p>
            <a:pPr marL="171450" marR="0" lvl="0" indent="-171450" algn="l" rtl="0">
              <a:spcBef>
                <a:spcPts val="0"/>
              </a:spcBef>
              <a:spcAft>
                <a:spcPts val="0"/>
              </a:spcAft>
              <a:buFont typeface="Arial" panose="020B0604020202020204" pitchFamily="34" charset="0"/>
              <a:buChar char="•"/>
            </a:pPr>
            <a:r>
              <a:rPr lang="en-US" sz="1100" dirty="0">
                <a:solidFill>
                  <a:schemeClr val="dk1"/>
                </a:solidFill>
                <a:latin typeface="+mn-lt"/>
                <a:ea typeface="Helvetica Neue"/>
                <a:cs typeface="Helvetica Neue"/>
                <a:sym typeface="Helvetica Neue"/>
              </a:rPr>
              <a:t>Ce n'est que lorsque la famille n'est pas en mesure, même avec un soutien approprié, d'assurer une prise en charge adéquate de l'enfant, que l'État est responsable de la mise en place d'une protection de remplacement appropriée.</a:t>
            </a:r>
          </a:p>
          <a:p>
            <a:pPr marL="171450" marR="0" lvl="0" indent="-171450" algn="l" rtl="0">
              <a:spcBef>
                <a:spcPts val="0"/>
              </a:spcBef>
              <a:spcAft>
                <a:spcPts val="0"/>
              </a:spcAft>
              <a:buFont typeface="Arial" panose="020B0604020202020204" pitchFamily="34" charset="0"/>
              <a:buChar char="•"/>
            </a:pPr>
            <a:r>
              <a:rPr lang="en-US" sz="1100" dirty="0">
                <a:solidFill>
                  <a:schemeClr val="dk1"/>
                </a:solidFill>
                <a:latin typeface="+mn-lt"/>
                <a:ea typeface="Helvetica Neue"/>
                <a:cs typeface="Helvetica Neue"/>
                <a:sym typeface="Helvetica Neue"/>
              </a:rPr>
              <a:t>Tout placement alternatif doit être décidé et assuré au cas par cas, par des professionnels qualifiés, et doit répondre à l'intérêt supérieur de l'enfant concerné, en consultation avec ce dernier.</a:t>
            </a:r>
          </a:p>
          <a:p>
            <a:pPr marL="0" marR="0" lvl="0" indent="0" algn="l" rtl="0">
              <a:spcBef>
                <a:spcPts val="0"/>
              </a:spcBef>
              <a:spcAft>
                <a:spcPts val="0"/>
              </a:spcAft>
              <a:buNone/>
            </a:pPr>
            <a:r>
              <a:rPr lang="en-US" sz="1100" dirty="0">
                <a:solidFill>
                  <a:schemeClr val="dk1"/>
                </a:solidFill>
                <a:latin typeface="+mn-lt"/>
                <a:ea typeface="Helvetica Neue"/>
                <a:cs typeface="Helvetica Neue"/>
                <a:sym typeface="Helvetica Neue"/>
              </a:rPr>
              <a:t> </a:t>
            </a:r>
          </a:p>
          <a:p>
            <a:pPr marL="0" marR="0" lvl="0" indent="0" algn="l" rtl="0">
              <a:spcBef>
                <a:spcPts val="0"/>
              </a:spcBef>
              <a:spcAft>
                <a:spcPts val="0"/>
              </a:spcAft>
              <a:buNone/>
            </a:pPr>
            <a:r>
              <a:rPr lang="en-US" sz="1100" b="1" dirty="0">
                <a:solidFill>
                  <a:schemeClr val="dk1"/>
                </a:solidFill>
                <a:latin typeface="+mn-lt"/>
                <a:ea typeface="Helvetica Neue"/>
                <a:cs typeface="Helvetica Neue"/>
                <a:sym typeface="Helvetica Neue"/>
              </a:rPr>
              <a:t>Normes</a:t>
            </a:r>
          </a:p>
          <a:p>
            <a:pPr marL="171450" marR="0" lvl="0" indent="-171450" algn="l" rtl="0">
              <a:spcBef>
                <a:spcPts val="0"/>
              </a:spcBef>
              <a:spcAft>
                <a:spcPts val="0"/>
              </a:spcAft>
              <a:buFont typeface="Arial" panose="020B0604020202020204" pitchFamily="34" charset="0"/>
              <a:buChar char="•"/>
            </a:pPr>
            <a:r>
              <a:rPr lang="en-US" sz="1100" dirty="0">
                <a:solidFill>
                  <a:schemeClr val="dk1"/>
                </a:solidFill>
                <a:latin typeface="+mn-lt"/>
                <a:ea typeface="Helvetica Neue"/>
                <a:cs typeface="Helvetica Neue"/>
                <a:sym typeface="Helvetica Neue"/>
              </a:rPr>
              <a:t>L'Alliance pour la protection de l'enfance dans l'action humanitaire, Normes minimales de protection de l'enfance dans l'action humanitaire, normes 13 et 19, édition 2019, 2019.</a:t>
            </a:r>
          </a:p>
          <a:p>
            <a:pPr marL="171450" marR="0" lvl="0" indent="-171450" algn="l" rtl="0">
              <a:spcBef>
                <a:spcPts val="0"/>
              </a:spcBef>
              <a:spcAft>
                <a:spcPts val="0"/>
              </a:spcAft>
              <a:buFont typeface="Arial" panose="020B0604020202020204" pitchFamily="34" charset="0"/>
              <a:buChar char="•"/>
            </a:pPr>
            <a:r>
              <a:rPr lang="en-US" sz="1100" dirty="0">
                <a:solidFill>
                  <a:schemeClr val="dk1"/>
                </a:solidFill>
                <a:latin typeface="+mn-lt"/>
                <a:ea typeface="Helvetica Neue"/>
                <a:cs typeface="Helvetica Neue"/>
                <a:sym typeface="Helvetica Neue"/>
              </a:rPr>
              <a:t>Comité international de la Croix-Rouge, Principes directeurs inter-agences sur les enfants non accompagnés et séparés, 2004</a:t>
            </a:r>
          </a:p>
          <a:p>
            <a:pPr marL="171450" marR="0" lvl="0" indent="-171450" algn="l" rtl="0">
              <a:spcBef>
                <a:spcPts val="0"/>
              </a:spcBef>
              <a:spcAft>
                <a:spcPts val="0"/>
              </a:spcAft>
              <a:buFont typeface="Arial" panose="020B0604020202020204" pitchFamily="34" charset="0"/>
              <a:buChar char="•"/>
            </a:pPr>
            <a:r>
              <a:rPr lang="en-US" sz="1100" dirty="0">
                <a:solidFill>
                  <a:schemeClr val="dk1"/>
                </a:solidFill>
                <a:latin typeface="+mn-lt"/>
                <a:ea typeface="Helvetica Neue"/>
                <a:cs typeface="Helvetica Neue"/>
                <a:sym typeface="Helvetica Neue"/>
              </a:rPr>
              <a:t>Lignes directrices sur l'évaluation et la détermination de l'intérêt supérieur de l'enfant, HCR, 2019.</a:t>
            </a:r>
          </a:p>
          <a:p>
            <a:pPr marL="0" marR="0" lvl="0" indent="0" algn="l" rtl="0">
              <a:spcBef>
                <a:spcPts val="0"/>
              </a:spcBef>
              <a:spcAft>
                <a:spcPts val="0"/>
              </a:spcAft>
              <a:buNone/>
            </a:pPr>
            <a:endParaRPr lang="en-US" sz="1100" dirty="0">
              <a:solidFill>
                <a:schemeClr val="dk1"/>
              </a:solidFill>
              <a:latin typeface="+mn-lt"/>
              <a:ea typeface="Helvetica Neue"/>
              <a:cs typeface="Helvetica Neue"/>
              <a:sym typeface="Helvetica Neue"/>
            </a:endParaRPr>
          </a:p>
        </p:txBody>
      </p:sp>
      <p:sp>
        <p:nvSpPr>
          <p:cNvPr id="5" name="Hexagon 4">
            <a:extLst>
              <a:ext uri="{FF2B5EF4-FFF2-40B4-BE49-F238E27FC236}">
                <a16:creationId xmlns:a16="http://schemas.microsoft.com/office/drawing/2014/main" id="{D45B9580-C3DA-B09B-1F42-C398F965C902}"/>
              </a:ext>
            </a:extLst>
          </p:cNvPr>
          <p:cNvSpPr/>
          <p:nvPr/>
        </p:nvSpPr>
        <p:spPr>
          <a:xfrm rot="1782986">
            <a:off x="286724" y="301110"/>
            <a:ext cx="335595" cy="289306"/>
          </a:xfrm>
          <a:prstGeom prst="hexagon">
            <a:avLst>
              <a:gd name="adj" fmla="val 28965"/>
              <a:gd name="vf" fmla="val 115470"/>
            </a:avLst>
          </a:prstGeom>
          <a:solidFill>
            <a:schemeClr val="accent2">
              <a:lumMod val="60000"/>
              <a:lumOff val="40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 name="Hexagon 5">
            <a:extLst>
              <a:ext uri="{FF2B5EF4-FFF2-40B4-BE49-F238E27FC236}">
                <a16:creationId xmlns:a16="http://schemas.microsoft.com/office/drawing/2014/main" id="{F655D8DD-2B2B-41E5-056A-C16DA8DF457F}"/>
              </a:ext>
            </a:extLst>
          </p:cNvPr>
          <p:cNvSpPr/>
          <p:nvPr/>
        </p:nvSpPr>
        <p:spPr>
          <a:xfrm rot="1782986">
            <a:off x="286724" y="763955"/>
            <a:ext cx="335595" cy="289306"/>
          </a:xfrm>
          <a:prstGeom prst="hexagon">
            <a:avLst>
              <a:gd name="adj" fmla="val 28965"/>
              <a:gd name="vf" fmla="val 115470"/>
            </a:avLst>
          </a:prstGeom>
          <a:solidFill>
            <a:schemeClr val="accent2">
              <a:lumMod val="60000"/>
              <a:lumOff val="40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 name="Hexagon 6">
            <a:extLst>
              <a:ext uri="{FF2B5EF4-FFF2-40B4-BE49-F238E27FC236}">
                <a16:creationId xmlns:a16="http://schemas.microsoft.com/office/drawing/2014/main" id="{F2958C2C-CD31-616F-E3B0-6921E2B3284A}"/>
              </a:ext>
            </a:extLst>
          </p:cNvPr>
          <p:cNvSpPr/>
          <p:nvPr/>
        </p:nvSpPr>
        <p:spPr>
          <a:xfrm rot="1782986">
            <a:off x="286724" y="1226800"/>
            <a:ext cx="335595" cy="289306"/>
          </a:xfrm>
          <a:prstGeom prst="hexagon">
            <a:avLst>
              <a:gd name="adj" fmla="val 28965"/>
              <a:gd name="vf" fmla="val 115470"/>
            </a:avLst>
          </a:prstGeom>
          <a:solidFill>
            <a:schemeClr val="accent2">
              <a:lumMod val="60000"/>
              <a:lumOff val="40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8" name="Hexagon 7">
            <a:extLst>
              <a:ext uri="{FF2B5EF4-FFF2-40B4-BE49-F238E27FC236}">
                <a16:creationId xmlns:a16="http://schemas.microsoft.com/office/drawing/2014/main" id="{E26FA016-2E85-AD9F-B2B9-1AC2296048A6}"/>
              </a:ext>
            </a:extLst>
          </p:cNvPr>
          <p:cNvSpPr/>
          <p:nvPr/>
        </p:nvSpPr>
        <p:spPr>
          <a:xfrm rot="1782986">
            <a:off x="286724" y="1689645"/>
            <a:ext cx="335595" cy="289306"/>
          </a:xfrm>
          <a:prstGeom prst="hexagon">
            <a:avLst>
              <a:gd name="adj" fmla="val 28965"/>
              <a:gd name="vf" fmla="val 115470"/>
            </a:avLst>
          </a:prstGeom>
          <a:solidFill>
            <a:schemeClr val="accent2">
              <a:lumMod val="60000"/>
              <a:lumOff val="40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9" name="Hexagon 8">
            <a:extLst>
              <a:ext uri="{FF2B5EF4-FFF2-40B4-BE49-F238E27FC236}">
                <a16:creationId xmlns:a16="http://schemas.microsoft.com/office/drawing/2014/main" id="{183815A9-ADCB-BFF6-4267-BCC29245340F}"/>
              </a:ext>
            </a:extLst>
          </p:cNvPr>
          <p:cNvSpPr/>
          <p:nvPr/>
        </p:nvSpPr>
        <p:spPr>
          <a:xfrm rot="1782986">
            <a:off x="286724" y="2152490"/>
            <a:ext cx="335595" cy="289306"/>
          </a:xfrm>
          <a:prstGeom prst="hexagon">
            <a:avLst>
              <a:gd name="adj" fmla="val 28965"/>
              <a:gd name="vf" fmla="val 115470"/>
            </a:avLst>
          </a:prstGeom>
          <a:solidFill>
            <a:schemeClr val="accent2">
              <a:lumMod val="60000"/>
              <a:lumOff val="40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0" name="Hexagon 9">
            <a:extLst>
              <a:ext uri="{FF2B5EF4-FFF2-40B4-BE49-F238E27FC236}">
                <a16:creationId xmlns:a16="http://schemas.microsoft.com/office/drawing/2014/main" id="{E5D949E1-F68B-B858-56EC-9E3A00D6E794}"/>
              </a:ext>
            </a:extLst>
          </p:cNvPr>
          <p:cNvSpPr/>
          <p:nvPr/>
        </p:nvSpPr>
        <p:spPr>
          <a:xfrm rot="1782986">
            <a:off x="286724" y="2615335"/>
            <a:ext cx="335595" cy="289306"/>
          </a:xfrm>
          <a:prstGeom prst="hexagon">
            <a:avLst>
              <a:gd name="adj" fmla="val 28965"/>
              <a:gd name="vf" fmla="val 115470"/>
            </a:avLst>
          </a:prstGeom>
          <a:solidFill>
            <a:schemeClr val="accent2">
              <a:lumMod val="60000"/>
              <a:lumOff val="40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1" name="Hexagon 10">
            <a:extLst>
              <a:ext uri="{FF2B5EF4-FFF2-40B4-BE49-F238E27FC236}">
                <a16:creationId xmlns:a16="http://schemas.microsoft.com/office/drawing/2014/main" id="{0AF8865C-7F60-F921-C596-333F14F3FBBB}"/>
              </a:ext>
            </a:extLst>
          </p:cNvPr>
          <p:cNvSpPr/>
          <p:nvPr/>
        </p:nvSpPr>
        <p:spPr>
          <a:xfrm rot="1782986">
            <a:off x="286725" y="3078179"/>
            <a:ext cx="335595" cy="289306"/>
          </a:xfrm>
          <a:prstGeom prst="hexagon">
            <a:avLst>
              <a:gd name="adj" fmla="val 28965"/>
              <a:gd name="vf" fmla="val 115470"/>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3" name="Hexagon 12">
            <a:extLst>
              <a:ext uri="{FF2B5EF4-FFF2-40B4-BE49-F238E27FC236}">
                <a16:creationId xmlns:a16="http://schemas.microsoft.com/office/drawing/2014/main" id="{BE79B105-6075-28D5-F197-2E9F3BA621D6}"/>
              </a:ext>
            </a:extLst>
          </p:cNvPr>
          <p:cNvSpPr/>
          <p:nvPr/>
        </p:nvSpPr>
        <p:spPr>
          <a:xfrm rot="1782986">
            <a:off x="286726" y="3541021"/>
            <a:ext cx="335595" cy="289306"/>
          </a:xfrm>
          <a:prstGeom prst="hexagon">
            <a:avLst>
              <a:gd name="adj" fmla="val 28965"/>
              <a:gd name="vf" fmla="val 115470"/>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4" name="Hexagon 13">
            <a:extLst>
              <a:ext uri="{FF2B5EF4-FFF2-40B4-BE49-F238E27FC236}">
                <a16:creationId xmlns:a16="http://schemas.microsoft.com/office/drawing/2014/main" id="{910310BD-FBFC-46F0-C209-3722AD2460F5}"/>
              </a:ext>
            </a:extLst>
          </p:cNvPr>
          <p:cNvSpPr/>
          <p:nvPr/>
        </p:nvSpPr>
        <p:spPr>
          <a:xfrm rot="1782986">
            <a:off x="286726" y="4003862"/>
            <a:ext cx="335595" cy="289306"/>
          </a:xfrm>
          <a:prstGeom prst="hexagon">
            <a:avLst>
              <a:gd name="adj" fmla="val 28965"/>
              <a:gd name="vf" fmla="val 115470"/>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12227935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004DEF0-2852-5BF6-B998-946C37CBD212}"/>
              </a:ext>
            </a:extLst>
          </p:cNvPr>
          <p:cNvSpPr txBox="1"/>
          <p:nvPr/>
        </p:nvSpPr>
        <p:spPr>
          <a:xfrm>
            <a:off x="1567786" y="1310779"/>
            <a:ext cx="4682543" cy="3970318"/>
          </a:xfrm>
          <a:prstGeom prst="rect">
            <a:avLst/>
          </a:prstGeom>
          <a:noFill/>
        </p:spPr>
        <p:txBody>
          <a:bodyPr wrap="square" rtlCol="0">
            <a:spAutoFit/>
          </a:bodyPr>
          <a:lstStyle/>
          <a:p>
            <a:pPr marL="0" marR="0" lvl="0" indent="0" algn="l" rtl="0">
              <a:spcBef>
                <a:spcPts val="0"/>
              </a:spcBef>
              <a:spcAft>
                <a:spcPts val="1800"/>
              </a:spcAft>
              <a:buNone/>
            </a:pPr>
            <a:r>
              <a:rPr lang="en-US" sz="1100" dirty="0">
                <a:solidFill>
                  <a:schemeClr val="tx1"/>
                </a:solidFill>
                <a:latin typeface="Calibri"/>
                <a:ea typeface="Calibri"/>
                <a:cs typeface="Calibri"/>
                <a:sym typeface="Calibri"/>
              </a:rPr>
              <a:t>A propos de cette formation</a:t>
            </a:r>
          </a:p>
          <a:p>
            <a:pPr marL="0" marR="0" lvl="0" indent="0" algn="l" rtl="0">
              <a:spcBef>
                <a:spcPts val="0"/>
              </a:spcBef>
              <a:spcAft>
                <a:spcPts val="1800"/>
              </a:spcAft>
              <a:buNone/>
            </a:pPr>
            <a:r>
              <a:rPr lang="en-US" sz="1100" dirty="0">
                <a:solidFill>
                  <a:schemeClr val="tx1"/>
                </a:solidFill>
                <a:latin typeface="Calibri"/>
                <a:ea typeface="Calibri"/>
                <a:cs typeface="Calibri"/>
                <a:sym typeface="Calibri"/>
              </a:rPr>
              <a:t>Ouverture du module</a:t>
            </a:r>
          </a:p>
          <a:p>
            <a:pPr marL="0" marR="0" lvl="0" indent="0" algn="l" rtl="0">
              <a:spcBef>
                <a:spcPts val="0"/>
              </a:spcBef>
              <a:spcAft>
                <a:spcPts val="1800"/>
              </a:spcAft>
              <a:buNone/>
            </a:pPr>
            <a:r>
              <a:rPr lang="en-US" sz="1100" b="1" dirty="0">
                <a:solidFill>
                  <a:schemeClr val="tx1"/>
                </a:solidFill>
                <a:latin typeface="Calibri"/>
                <a:ea typeface="Calibri"/>
                <a:cs typeface="Calibri"/>
                <a:sym typeface="Calibri"/>
              </a:rPr>
              <a:t>Session 1 : </a:t>
            </a:r>
            <a:r>
              <a:rPr lang="en-US" sz="1100" dirty="0">
                <a:solidFill>
                  <a:schemeClr val="tx1"/>
                </a:solidFill>
                <a:latin typeface="Calibri"/>
                <a:ea typeface="Calibri"/>
                <a:cs typeface="Calibri"/>
                <a:sym typeface="Calibri"/>
              </a:rPr>
              <a:t>Introduction et définitions de </a:t>
            </a:r>
            <a:r>
              <a:rPr lang="en-US" sz="1100" dirty="0" err="1">
                <a:solidFill>
                  <a:schemeClr val="tx1"/>
                </a:solidFill>
                <a:latin typeface="Calibri"/>
                <a:ea typeface="Calibri"/>
                <a:cs typeface="Calibri"/>
                <a:sym typeface="Calibri"/>
              </a:rPr>
              <a:t>l'ENAS</a:t>
            </a:r>
            <a:endParaRPr lang="en-US" sz="1100" dirty="0">
              <a:solidFill>
                <a:schemeClr val="tx1"/>
              </a:solidFill>
            </a:endParaRPr>
          </a:p>
          <a:p>
            <a:pPr marL="0" marR="0" lvl="0" indent="0" algn="l" rtl="0">
              <a:spcBef>
                <a:spcPts val="0"/>
              </a:spcBef>
              <a:spcAft>
                <a:spcPts val="1800"/>
              </a:spcAft>
              <a:buNone/>
            </a:pPr>
            <a:r>
              <a:rPr lang="en-US" sz="1100" b="1" dirty="0">
                <a:solidFill>
                  <a:schemeClr val="tx1"/>
                </a:solidFill>
                <a:latin typeface="Calibri"/>
                <a:ea typeface="Calibri"/>
                <a:cs typeface="Calibri"/>
                <a:sym typeface="Calibri"/>
              </a:rPr>
              <a:t>Session 2 : </a:t>
            </a:r>
            <a:r>
              <a:rPr lang="en-US" sz="1100" dirty="0">
                <a:solidFill>
                  <a:schemeClr val="tx1"/>
                </a:solidFill>
                <a:latin typeface="Calibri"/>
                <a:ea typeface="Calibri"/>
                <a:cs typeface="Calibri"/>
                <a:sym typeface="Calibri"/>
              </a:rPr>
              <a:t>Les causes et l'impact de la séparation familiale</a:t>
            </a:r>
            <a:endParaRPr lang="en-US" sz="1100" dirty="0">
              <a:solidFill>
                <a:schemeClr val="tx1"/>
              </a:solidFill>
            </a:endParaRPr>
          </a:p>
          <a:p>
            <a:pPr marL="0" marR="0" lvl="0" indent="0" algn="l" rtl="0">
              <a:spcBef>
                <a:spcPts val="0"/>
              </a:spcBef>
              <a:spcAft>
                <a:spcPts val="1800"/>
              </a:spcAft>
              <a:buNone/>
            </a:pPr>
            <a:r>
              <a:rPr lang="en-US" sz="1100" b="1" dirty="0">
                <a:solidFill>
                  <a:schemeClr val="tx1"/>
                </a:solidFill>
                <a:latin typeface="Calibri"/>
                <a:ea typeface="Calibri"/>
                <a:cs typeface="Calibri"/>
                <a:sym typeface="Calibri"/>
              </a:rPr>
              <a:t>Session 3 : </a:t>
            </a:r>
            <a:r>
              <a:rPr lang="en-US" sz="1100" dirty="0">
                <a:solidFill>
                  <a:schemeClr val="tx1"/>
                </a:solidFill>
                <a:latin typeface="Calibri"/>
                <a:ea typeface="Calibri"/>
                <a:cs typeface="Calibri"/>
                <a:sym typeface="Calibri"/>
              </a:rPr>
              <a:t>Normes socioculturelles et religieuses et pratiques traditionnelles concernant les ENAS</a:t>
            </a:r>
            <a:endParaRPr lang="en-US" sz="1100" dirty="0">
              <a:solidFill>
                <a:schemeClr val="tx1"/>
              </a:solidFill>
            </a:endParaRPr>
          </a:p>
          <a:p>
            <a:pPr marL="0" marR="0" lvl="0" indent="0" algn="l" rtl="0">
              <a:spcBef>
                <a:spcPts val="0"/>
              </a:spcBef>
              <a:spcAft>
                <a:spcPts val="1800"/>
              </a:spcAft>
              <a:buNone/>
            </a:pPr>
            <a:r>
              <a:rPr lang="en-US" sz="1100" b="1" dirty="0">
                <a:solidFill>
                  <a:schemeClr val="tx1"/>
                </a:solidFill>
                <a:latin typeface="Calibri"/>
                <a:ea typeface="Calibri"/>
                <a:cs typeface="Calibri"/>
                <a:sym typeface="Calibri"/>
              </a:rPr>
              <a:t>Session 4 : </a:t>
            </a:r>
            <a:r>
              <a:rPr lang="en-US" sz="1100" dirty="0">
                <a:solidFill>
                  <a:schemeClr val="tx1"/>
                </a:solidFill>
                <a:latin typeface="Calibri"/>
                <a:ea typeface="Calibri"/>
                <a:cs typeface="Calibri"/>
                <a:sym typeface="Calibri"/>
              </a:rPr>
              <a:t>Comprendre la législation, les politiques et les pratiques concernant les ENAS et le rôle des autorités statutaires et des autres parties prenantes clés.</a:t>
            </a:r>
            <a:endParaRPr lang="en-US" sz="1100" dirty="0">
              <a:solidFill>
                <a:schemeClr val="tx1"/>
              </a:solidFill>
            </a:endParaRPr>
          </a:p>
          <a:p>
            <a:pPr marL="0" marR="0" lvl="0" indent="0" algn="l" rtl="0">
              <a:spcBef>
                <a:spcPts val="0"/>
              </a:spcBef>
              <a:spcAft>
                <a:spcPts val="1800"/>
              </a:spcAft>
              <a:buNone/>
            </a:pPr>
            <a:r>
              <a:rPr lang="en-US" sz="1100" b="1" dirty="0">
                <a:solidFill>
                  <a:schemeClr val="tx1"/>
                </a:solidFill>
                <a:latin typeface="Calibri"/>
                <a:ea typeface="Calibri"/>
                <a:cs typeface="Calibri"/>
                <a:sym typeface="Calibri"/>
              </a:rPr>
              <a:t>Session 5 : </a:t>
            </a:r>
            <a:r>
              <a:rPr lang="en-US" sz="1100" dirty="0">
                <a:solidFill>
                  <a:schemeClr val="tx1"/>
                </a:solidFill>
                <a:latin typeface="Calibri"/>
                <a:ea typeface="Calibri"/>
                <a:cs typeface="Calibri"/>
                <a:sym typeface="Calibri"/>
              </a:rPr>
              <a:t>Aperçu de la </a:t>
            </a:r>
            <a:r>
              <a:rPr lang="en-US" sz="1100" dirty="0" err="1">
                <a:solidFill>
                  <a:schemeClr val="tx1"/>
                </a:solidFill>
                <a:latin typeface="Calibri"/>
                <a:ea typeface="Calibri"/>
                <a:cs typeface="Calibri"/>
                <a:sym typeface="Calibri"/>
              </a:rPr>
              <a:t>programmation</a:t>
            </a:r>
            <a:r>
              <a:rPr lang="en-US" sz="1100" dirty="0">
                <a:solidFill>
                  <a:schemeClr val="tx1"/>
                </a:solidFill>
                <a:latin typeface="Calibri"/>
                <a:ea typeface="Calibri"/>
                <a:cs typeface="Calibri"/>
                <a:sym typeface="Calibri"/>
              </a:rPr>
              <a:t> ENAS</a:t>
            </a:r>
            <a:endParaRPr lang="en-US" sz="1100" dirty="0">
              <a:solidFill>
                <a:schemeClr val="tx1"/>
              </a:solidFill>
            </a:endParaRPr>
          </a:p>
          <a:p>
            <a:pPr marL="0" marR="0" lvl="0" indent="0" algn="l" rtl="0">
              <a:spcBef>
                <a:spcPts val="0"/>
              </a:spcBef>
              <a:spcAft>
                <a:spcPts val="1800"/>
              </a:spcAft>
              <a:buNone/>
            </a:pPr>
            <a:r>
              <a:rPr lang="en-US" sz="1100" dirty="0">
                <a:solidFill>
                  <a:schemeClr val="tx1"/>
                </a:solidFill>
                <a:latin typeface="Calibri"/>
                <a:ea typeface="Calibri"/>
                <a:cs typeface="Calibri"/>
                <a:sym typeface="Calibri"/>
              </a:rPr>
              <a:t>Fermeture du module </a:t>
            </a:r>
          </a:p>
          <a:p>
            <a:pPr marL="0" marR="0" lvl="0" indent="0" algn="l" rtl="0">
              <a:spcBef>
                <a:spcPts val="0"/>
              </a:spcBef>
              <a:spcAft>
                <a:spcPts val="1800"/>
              </a:spcAft>
              <a:buNone/>
            </a:pPr>
            <a:r>
              <a:rPr lang="en-US" sz="1100" dirty="0">
                <a:solidFill>
                  <a:schemeClr val="tx1"/>
                </a:solidFill>
                <a:latin typeface="Calibri"/>
                <a:cs typeface="Calibri"/>
                <a:sym typeface="Calibri"/>
              </a:rPr>
              <a:t>Ressources pour une lecture plus approfondie</a:t>
            </a:r>
            <a:endParaRPr lang="en-US" sz="1100" dirty="0">
              <a:solidFill>
                <a:schemeClr val="tx1"/>
              </a:solidFill>
            </a:endParaRPr>
          </a:p>
        </p:txBody>
      </p:sp>
      <p:sp>
        <p:nvSpPr>
          <p:cNvPr id="4" name="TextBox 3">
            <a:extLst>
              <a:ext uri="{FF2B5EF4-FFF2-40B4-BE49-F238E27FC236}">
                <a16:creationId xmlns:a16="http://schemas.microsoft.com/office/drawing/2014/main" id="{20B95ED0-0DE9-4A6C-00D1-FF9F3715D49E}"/>
              </a:ext>
            </a:extLst>
          </p:cNvPr>
          <p:cNvSpPr txBox="1"/>
          <p:nvPr/>
        </p:nvSpPr>
        <p:spPr>
          <a:xfrm>
            <a:off x="1064660" y="1310779"/>
            <a:ext cx="503127" cy="3801041"/>
          </a:xfrm>
          <a:prstGeom prst="rect">
            <a:avLst/>
          </a:prstGeom>
          <a:noFill/>
        </p:spPr>
        <p:txBody>
          <a:bodyPr wrap="square" rtlCol="0">
            <a:spAutoFit/>
          </a:bodyPr>
          <a:lstStyle/>
          <a:p>
            <a:pPr>
              <a:spcAft>
                <a:spcPts val="1800"/>
              </a:spcAft>
            </a:pPr>
            <a:r>
              <a:rPr lang="en-CA" sz="1100" dirty="0">
                <a:solidFill>
                  <a:schemeClr val="tx1"/>
                </a:solidFill>
                <a:latin typeface="+mn-lt"/>
              </a:rPr>
              <a:t>3</a:t>
            </a:r>
          </a:p>
          <a:p>
            <a:pPr>
              <a:spcAft>
                <a:spcPts val="1800"/>
              </a:spcAft>
            </a:pPr>
            <a:r>
              <a:rPr lang="en-CA" sz="1100" dirty="0">
                <a:solidFill>
                  <a:schemeClr val="tx1"/>
                </a:solidFill>
                <a:latin typeface="+mn-lt"/>
              </a:rPr>
              <a:t>4</a:t>
            </a:r>
          </a:p>
          <a:p>
            <a:pPr>
              <a:spcAft>
                <a:spcPts val="1800"/>
              </a:spcAft>
            </a:pPr>
            <a:r>
              <a:rPr lang="en-CA" sz="1100" dirty="0">
                <a:solidFill>
                  <a:schemeClr val="tx1"/>
                </a:solidFill>
                <a:latin typeface="+mn-lt"/>
              </a:rPr>
              <a:t>7</a:t>
            </a:r>
          </a:p>
          <a:p>
            <a:pPr>
              <a:spcAft>
                <a:spcPts val="1800"/>
              </a:spcAft>
            </a:pPr>
            <a:r>
              <a:rPr lang="en-CA" sz="1100" dirty="0">
                <a:solidFill>
                  <a:schemeClr val="tx1"/>
                </a:solidFill>
                <a:latin typeface="+mn-lt"/>
              </a:rPr>
              <a:t>10</a:t>
            </a:r>
          </a:p>
          <a:p>
            <a:pPr>
              <a:spcAft>
                <a:spcPts val="1800"/>
              </a:spcAft>
            </a:pPr>
            <a:r>
              <a:rPr lang="en-CA" sz="1100" dirty="0">
                <a:solidFill>
                  <a:schemeClr val="tx1"/>
                </a:solidFill>
                <a:latin typeface="+mn-lt"/>
              </a:rPr>
              <a:t>14</a:t>
            </a:r>
            <a:br>
              <a:rPr lang="en-CA" sz="1100" dirty="0">
                <a:solidFill>
                  <a:schemeClr val="tx1"/>
                </a:solidFill>
                <a:latin typeface="+mn-lt"/>
              </a:rPr>
            </a:br>
            <a:endParaRPr lang="en-CA" sz="1100" dirty="0">
              <a:solidFill>
                <a:schemeClr val="tx1"/>
              </a:solidFill>
              <a:latin typeface="+mn-lt"/>
            </a:endParaRPr>
          </a:p>
          <a:p>
            <a:pPr>
              <a:spcAft>
                <a:spcPts val="1800"/>
              </a:spcAft>
            </a:pPr>
            <a:r>
              <a:rPr lang="en-CA" sz="1100" dirty="0">
                <a:solidFill>
                  <a:schemeClr val="tx1"/>
                </a:solidFill>
                <a:latin typeface="+mn-lt"/>
              </a:rPr>
              <a:t>17</a:t>
            </a:r>
            <a:br>
              <a:rPr lang="en-CA" sz="1100" dirty="0">
                <a:solidFill>
                  <a:schemeClr val="tx1"/>
                </a:solidFill>
                <a:latin typeface="+mn-lt"/>
              </a:rPr>
            </a:br>
            <a:endParaRPr lang="en-CA" sz="1100" dirty="0">
              <a:solidFill>
                <a:schemeClr val="tx1"/>
              </a:solidFill>
              <a:latin typeface="+mn-lt"/>
            </a:endParaRPr>
          </a:p>
          <a:p>
            <a:pPr>
              <a:spcAft>
                <a:spcPts val="1800"/>
              </a:spcAft>
            </a:pPr>
            <a:r>
              <a:rPr lang="en-CA" sz="1100" dirty="0">
                <a:solidFill>
                  <a:schemeClr val="tx1"/>
                </a:solidFill>
                <a:latin typeface="+mn-lt"/>
              </a:rPr>
              <a:t>24</a:t>
            </a:r>
          </a:p>
          <a:p>
            <a:pPr>
              <a:spcAft>
                <a:spcPts val="1800"/>
              </a:spcAft>
            </a:pPr>
            <a:r>
              <a:rPr lang="en-CA" sz="1100" dirty="0">
                <a:solidFill>
                  <a:schemeClr val="tx1"/>
                </a:solidFill>
                <a:latin typeface="+mn-lt"/>
              </a:rPr>
              <a:t>26</a:t>
            </a:r>
          </a:p>
          <a:p>
            <a:pPr>
              <a:spcAft>
                <a:spcPts val="1800"/>
              </a:spcAft>
            </a:pPr>
            <a:r>
              <a:rPr lang="en-CA" sz="1100" dirty="0">
                <a:solidFill>
                  <a:schemeClr val="tx1"/>
                </a:solidFill>
                <a:latin typeface="+mn-lt"/>
              </a:rPr>
              <a:t>27</a:t>
            </a:r>
          </a:p>
        </p:txBody>
      </p:sp>
      <p:sp>
        <p:nvSpPr>
          <p:cNvPr id="5" name="Hexagon 4">
            <a:extLst>
              <a:ext uri="{FF2B5EF4-FFF2-40B4-BE49-F238E27FC236}">
                <a16:creationId xmlns:a16="http://schemas.microsoft.com/office/drawing/2014/main" id="{1C375FB2-37D5-B520-B0A7-5D567FC5443F}"/>
              </a:ext>
            </a:extLst>
          </p:cNvPr>
          <p:cNvSpPr/>
          <p:nvPr/>
        </p:nvSpPr>
        <p:spPr>
          <a:xfrm rot="1782986">
            <a:off x="286724" y="301110"/>
            <a:ext cx="335595" cy="289306"/>
          </a:xfrm>
          <a:prstGeom prst="hexagon">
            <a:avLst>
              <a:gd name="adj" fmla="val 28965"/>
              <a:gd name="vf" fmla="val 115470"/>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 name="Hexagon 5">
            <a:extLst>
              <a:ext uri="{FF2B5EF4-FFF2-40B4-BE49-F238E27FC236}">
                <a16:creationId xmlns:a16="http://schemas.microsoft.com/office/drawing/2014/main" id="{975516C0-0431-F48B-30AC-96CF1609F40A}"/>
              </a:ext>
            </a:extLst>
          </p:cNvPr>
          <p:cNvSpPr/>
          <p:nvPr/>
        </p:nvSpPr>
        <p:spPr>
          <a:xfrm rot="1782986">
            <a:off x="286724" y="763955"/>
            <a:ext cx="335595" cy="289306"/>
          </a:xfrm>
          <a:prstGeom prst="hexagon">
            <a:avLst>
              <a:gd name="adj" fmla="val 28965"/>
              <a:gd name="vf" fmla="val 115470"/>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 name="Hexagon 6">
            <a:extLst>
              <a:ext uri="{FF2B5EF4-FFF2-40B4-BE49-F238E27FC236}">
                <a16:creationId xmlns:a16="http://schemas.microsoft.com/office/drawing/2014/main" id="{77C78886-B090-C431-97CE-CBC142BB45B5}"/>
              </a:ext>
            </a:extLst>
          </p:cNvPr>
          <p:cNvSpPr/>
          <p:nvPr/>
        </p:nvSpPr>
        <p:spPr>
          <a:xfrm rot="1782986">
            <a:off x="286724" y="1226800"/>
            <a:ext cx="335595" cy="289306"/>
          </a:xfrm>
          <a:prstGeom prst="hexagon">
            <a:avLst>
              <a:gd name="adj" fmla="val 28965"/>
              <a:gd name="vf" fmla="val 115470"/>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8" name="Hexagon 7">
            <a:extLst>
              <a:ext uri="{FF2B5EF4-FFF2-40B4-BE49-F238E27FC236}">
                <a16:creationId xmlns:a16="http://schemas.microsoft.com/office/drawing/2014/main" id="{40420F3C-2915-1246-6E58-5E612C685605}"/>
              </a:ext>
            </a:extLst>
          </p:cNvPr>
          <p:cNvSpPr/>
          <p:nvPr/>
        </p:nvSpPr>
        <p:spPr>
          <a:xfrm rot="1782986">
            <a:off x="286724" y="1689645"/>
            <a:ext cx="335595" cy="289306"/>
          </a:xfrm>
          <a:prstGeom prst="hexagon">
            <a:avLst>
              <a:gd name="adj" fmla="val 28965"/>
              <a:gd name="vf" fmla="val 115470"/>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9" name="Hexagon 8">
            <a:extLst>
              <a:ext uri="{FF2B5EF4-FFF2-40B4-BE49-F238E27FC236}">
                <a16:creationId xmlns:a16="http://schemas.microsoft.com/office/drawing/2014/main" id="{D3E12FF9-F4A0-CC8A-76DC-D4FA91ABDAF8}"/>
              </a:ext>
            </a:extLst>
          </p:cNvPr>
          <p:cNvSpPr/>
          <p:nvPr/>
        </p:nvSpPr>
        <p:spPr>
          <a:xfrm rot="1782986">
            <a:off x="286724" y="2152490"/>
            <a:ext cx="335595" cy="289306"/>
          </a:xfrm>
          <a:prstGeom prst="hexagon">
            <a:avLst>
              <a:gd name="adj" fmla="val 28965"/>
              <a:gd name="vf" fmla="val 115470"/>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0" name="Hexagon 9">
            <a:extLst>
              <a:ext uri="{FF2B5EF4-FFF2-40B4-BE49-F238E27FC236}">
                <a16:creationId xmlns:a16="http://schemas.microsoft.com/office/drawing/2014/main" id="{E3A883FF-A5D6-38E8-EE12-3DA5484B20E4}"/>
              </a:ext>
            </a:extLst>
          </p:cNvPr>
          <p:cNvSpPr/>
          <p:nvPr/>
        </p:nvSpPr>
        <p:spPr>
          <a:xfrm rot="1782986">
            <a:off x="286724" y="2615335"/>
            <a:ext cx="335595" cy="289306"/>
          </a:xfrm>
          <a:prstGeom prst="hexagon">
            <a:avLst>
              <a:gd name="adj" fmla="val 28965"/>
              <a:gd name="vf" fmla="val 115470"/>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1" name="Hexagon 10">
            <a:extLst>
              <a:ext uri="{FF2B5EF4-FFF2-40B4-BE49-F238E27FC236}">
                <a16:creationId xmlns:a16="http://schemas.microsoft.com/office/drawing/2014/main" id="{4BAFEF5C-2FE6-A5EE-166E-B31FC72008DF}"/>
              </a:ext>
            </a:extLst>
          </p:cNvPr>
          <p:cNvSpPr/>
          <p:nvPr/>
        </p:nvSpPr>
        <p:spPr>
          <a:xfrm rot="1782986">
            <a:off x="286725" y="3078179"/>
            <a:ext cx="335595" cy="289306"/>
          </a:xfrm>
          <a:prstGeom prst="hexagon">
            <a:avLst>
              <a:gd name="adj" fmla="val 28965"/>
              <a:gd name="vf" fmla="val 115470"/>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2" name="Hexagon 11">
            <a:extLst>
              <a:ext uri="{FF2B5EF4-FFF2-40B4-BE49-F238E27FC236}">
                <a16:creationId xmlns:a16="http://schemas.microsoft.com/office/drawing/2014/main" id="{3729F194-01AA-0707-6B25-7ECB9D46D025}"/>
              </a:ext>
            </a:extLst>
          </p:cNvPr>
          <p:cNvSpPr/>
          <p:nvPr/>
        </p:nvSpPr>
        <p:spPr>
          <a:xfrm rot="1782986">
            <a:off x="286726" y="3541021"/>
            <a:ext cx="335595" cy="289306"/>
          </a:xfrm>
          <a:prstGeom prst="hexagon">
            <a:avLst>
              <a:gd name="adj" fmla="val 28965"/>
              <a:gd name="vf" fmla="val 115470"/>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3" name="TextBox 12">
            <a:extLst>
              <a:ext uri="{FF2B5EF4-FFF2-40B4-BE49-F238E27FC236}">
                <a16:creationId xmlns:a16="http://schemas.microsoft.com/office/drawing/2014/main" id="{BB3FBFA7-555D-7CB2-624A-AA6D47F72206}"/>
              </a:ext>
            </a:extLst>
          </p:cNvPr>
          <p:cNvSpPr txBox="1"/>
          <p:nvPr/>
        </p:nvSpPr>
        <p:spPr>
          <a:xfrm>
            <a:off x="996287" y="713169"/>
            <a:ext cx="3807163" cy="307777"/>
          </a:xfrm>
          <a:prstGeom prst="rect">
            <a:avLst/>
          </a:prstGeom>
          <a:noFill/>
        </p:spPr>
        <p:txBody>
          <a:bodyPr wrap="square">
            <a:spAutoFit/>
          </a:bodyPr>
          <a:lstStyle/>
          <a:p>
            <a:pPr marL="0" marR="0" lvl="0" indent="0" algn="l" rtl="0">
              <a:spcBef>
                <a:spcPts val="0"/>
              </a:spcBef>
              <a:spcAft>
                <a:spcPts val="1800"/>
              </a:spcAft>
              <a:buNone/>
            </a:pPr>
            <a:r>
              <a:rPr lang="en-US" b="1" spc="300" dirty="0">
                <a:solidFill>
                  <a:schemeClr val="bg1"/>
                </a:solidFill>
                <a:highlight>
                  <a:srgbClr val="8D607A"/>
                </a:highlight>
                <a:latin typeface="Calibri"/>
                <a:ea typeface="Calibri"/>
                <a:cs typeface="Calibri"/>
                <a:sym typeface="Calibri"/>
              </a:rPr>
              <a:t>TABLE DES MATIÈRES</a:t>
            </a:r>
          </a:p>
        </p:txBody>
      </p:sp>
      <p:sp>
        <p:nvSpPr>
          <p:cNvPr id="19" name="Hexagon 18">
            <a:extLst>
              <a:ext uri="{FF2B5EF4-FFF2-40B4-BE49-F238E27FC236}">
                <a16:creationId xmlns:a16="http://schemas.microsoft.com/office/drawing/2014/main" id="{CBBD3BE9-8E60-F0B7-B032-DBF4030BAE5F}"/>
              </a:ext>
            </a:extLst>
          </p:cNvPr>
          <p:cNvSpPr/>
          <p:nvPr/>
        </p:nvSpPr>
        <p:spPr>
          <a:xfrm rot="1782986">
            <a:off x="286726" y="4003862"/>
            <a:ext cx="335595" cy="289306"/>
          </a:xfrm>
          <a:prstGeom prst="hexagon">
            <a:avLst>
              <a:gd name="adj" fmla="val 28965"/>
              <a:gd name="vf" fmla="val 115470"/>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33202214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3803F443-FE0E-9E53-E320-1BB04742B19F}"/>
              </a:ext>
            </a:extLst>
          </p:cNvPr>
          <p:cNvSpPr txBox="1"/>
          <p:nvPr/>
        </p:nvSpPr>
        <p:spPr>
          <a:xfrm>
            <a:off x="982983" y="699799"/>
            <a:ext cx="5267346" cy="461665"/>
          </a:xfrm>
          <a:prstGeom prst="rect">
            <a:avLst/>
          </a:prstGeom>
          <a:noFill/>
        </p:spPr>
        <p:txBody>
          <a:bodyPr wrap="square" rtlCol="0">
            <a:spAutoFit/>
          </a:bodyPr>
          <a:lstStyle/>
          <a:p>
            <a:r>
              <a:rPr lang="en-US" sz="1200" b="1" spc="300" dirty="0">
                <a:solidFill>
                  <a:schemeClr val="tx1"/>
                </a:solidFill>
              </a:rPr>
              <a:t>LE SYSTÈME NATIONAL ET LE RÔLE DES TRAVAILLEURS SOCIAUX </a:t>
            </a:r>
          </a:p>
        </p:txBody>
      </p:sp>
      <p:sp>
        <p:nvSpPr>
          <p:cNvPr id="2" name="TextBox 1">
            <a:extLst>
              <a:ext uri="{FF2B5EF4-FFF2-40B4-BE49-F238E27FC236}">
                <a16:creationId xmlns:a16="http://schemas.microsoft.com/office/drawing/2014/main" id="{9C123385-9A1D-F5A2-D61C-512B690D32B5}"/>
              </a:ext>
            </a:extLst>
          </p:cNvPr>
          <p:cNvSpPr txBox="1"/>
          <p:nvPr/>
        </p:nvSpPr>
        <p:spPr>
          <a:xfrm>
            <a:off x="982983" y="1394656"/>
            <a:ext cx="4913991" cy="276999"/>
          </a:xfrm>
          <a:prstGeom prst="rect">
            <a:avLst/>
          </a:prstGeom>
          <a:noFill/>
        </p:spPr>
        <p:txBody>
          <a:bodyPr wrap="square" rtlCol="0">
            <a:spAutoFit/>
          </a:bodyPr>
          <a:lstStyle/>
          <a:p>
            <a:pPr marL="0" marR="0" lvl="0" indent="0" algn="l" rtl="0">
              <a:spcBef>
                <a:spcPts val="0"/>
              </a:spcBef>
              <a:spcAft>
                <a:spcPts val="0"/>
              </a:spcAft>
              <a:buNone/>
            </a:pPr>
            <a:r>
              <a:rPr lang="en-US" sz="1200" b="1" dirty="0">
                <a:solidFill>
                  <a:schemeClr val="tx1"/>
                </a:solidFill>
                <a:latin typeface="+mn-lt"/>
                <a:ea typeface="Arial"/>
                <a:cs typeface="Arial"/>
                <a:sym typeface="Arial"/>
              </a:rPr>
              <a:t>Dispositions nationales et processus décisionnels pour :</a:t>
            </a:r>
          </a:p>
        </p:txBody>
      </p:sp>
      <p:sp>
        <p:nvSpPr>
          <p:cNvPr id="13" name="Google Shape;413;p19">
            <a:extLst>
              <a:ext uri="{FF2B5EF4-FFF2-40B4-BE49-F238E27FC236}">
                <a16:creationId xmlns:a16="http://schemas.microsoft.com/office/drawing/2014/main" id="{2577E943-7FB1-5346-6BFA-8899D4E64271}"/>
              </a:ext>
            </a:extLst>
          </p:cNvPr>
          <p:cNvSpPr txBox="1"/>
          <p:nvPr/>
        </p:nvSpPr>
        <p:spPr>
          <a:xfrm>
            <a:off x="996287" y="1904847"/>
            <a:ext cx="1507957" cy="110795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00" dirty="0">
                <a:solidFill>
                  <a:schemeClr val="tx1"/>
                </a:solidFill>
                <a:latin typeface="Calibri"/>
                <a:ea typeface="Calibri"/>
                <a:cs typeface="Calibri"/>
                <a:sym typeface="Calibri"/>
              </a:rPr>
              <a:t>Les ENAS et les enfants en situation de risque élevé qui doivent être placés hors de leur foyer pour des raisons de sécurité.</a:t>
            </a:r>
          </a:p>
        </p:txBody>
      </p:sp>
      <p:sp>
        <p:nvSpPr>
          <p:cNvPr id="14" name="Google Shape;414;p19">
            <a:extLst>
              <a:ext uri="{FF2B5EF4-FFF2-40B4-BE49-F238E27FC236}">
                <a16:creationId xmlns:a16="http://schemas.microsoft.com/office/drawing/2014/main" id="{4EF71546-C4E0-697A-5105-BA955DBA48C2}"/>
              </a:ext>
            </a:extLst>
          </p:cNvPr>
          <p:cNvSpPr txBox="1"/>
          <p:nvPr/>
        </p:nvSpPr>
        <p:spPr>
          <a:xfrm>
            <a:off x="996286" y="4366156"/>
            <a:ext cx="1507957" cy="47478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00" dirty="0">
                <a:solidFill>
                  <a:schemeClr val="tx1"/>
                </a:solidFill>
                <a:latin typeface="Calibri"/>
                <a:ea typeface="Calibri"/>
                <a:cs typeface="Calibri"/>
                <a:sym typeface="Calibri"/>
              </a:rPr>
              <a:t>Regroupement familial</a:t>
            </a:r>
          </a:p>
        </p:txBody>
      </p:sp>
      <p:sp>
        <p:nvSpPr>
          <p:cNvPr id="15" name="Google Shape;415;p19">
            <a:extLst>
              <a:ext uri="{FF2B5EF4-FFF2-40B4-BE49-F238E27FC236}">
                <a16:creationId xmlns:a16="http://schemas.microsoft.com/office/drawing/2014/main" id="{CFB21776-87DB-037D-E700-A6A38A1863AC}"/>
              </a:ext>
            </a:extLst>
          </p:cNvPr>
          <p:cNvSpPr txBox="1"/>
          <p:nvPr/>
        </p:nvSpPr>
        <p:spPr>
          <a:xfrm>
            <a:off x="996286" y="6787803"/>
            <a:ext cx="1507957" cy="78204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00" dirty="0">
                <a:solidFill>
                  <a:schemeClr val="tx1"/>
                </a:solidFill>
                <a:latin typeface="Calibri"/>
                <a:ea typeface="Calibri"/>
                <a:cs typeface="Calibri"/>
                <a:sym typeface="Calibri"/>
              </a:rPr>
              <a:t>Placement dans une structure d'accueil alternative </a:t>
            </a:r>
          </a:p>
        </p:txBody>
      </p:sp>
      <p:sp>
        <p:nvSpPr>
          <p:cNvPr id="16" name="Google Shape;275;p12">
            <a:extLst>
              <a:ext uri="{FF2B5EF4-FFF2-40B4-BE49-F238E27FC236}">
                <a16:creationId xmlns:a16="http://schemas.microsoft.com/office/drawing/2014/main" id="{2F74266B-74FE-AAB9-7786-6A23209FAE6D}"/>
              </a:ext>
            </a:extLst>
          </p:cNvPr>
          <p:cNvSpPr/>
          <p:nvPr/>
        </p:nvSpPr>
        <p:spPr>
          <a:xfrm>
            <a:off x="2698446" y="1908974"/>
            <a:ext cx="3551883" cy="2129637"/>
          </a:xfrm>
          <a:prstGeom prst="rect">
            <a:avLst/>
          </a:prstGeom>
          <a:noFill/>
          <a:ln w="12700" cap="flat" cmpd="sng">
            <a:solidFill>
              <a:schemeClr val="accent2">
                <a:lumMod val="75000"/>
              </a:schemeClr>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18" name="Google Shape;275;p12">
            <a:extLst>
              <a:ext uri="{FF2B5EF4-FFF2-40B4-BE49-F238E27FC236}">
                <a16:creationId xmlns:a16="http://schemas.microsoft.com/office/drawing/2014/main" id="{58655793-D559-A073-6CFC-B0FCE3748399}"/>
              </a:ext>
            </a:extLst>
          </p:cNvPr>
          <p:cNvSpPr/>
          <p:nvPr/>
        </p:nvSpPr>
        <p:spPr>
          <a:xfrm>
            <a:off x="2698446" y="4352811"/>
            <a:ext cx="3551883" cy="2129637"/>
          </a:xfrm>
          <a:prstGeom prst="rect">
            <a:avLst/>
          </a:prstGeom>
          <a:noFill/>
          <a:ln w="12700" cap="flat" cmpd="sng">
            <a:solidFill>
              <a:schemeClr val="accent2">
                <a:lumMod val="75000"/>
              </a:schemeClr>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20" name="Google Shape;275;p12">
            <a:extLst>
              <a:ext uri="{FF2B5EF4-FFF2-40B4-BE49-F238E27FC236}">
                <a16:creationId xmlns:a16="http://schemas.microsoft.com/office/drawing/2014/main" id="{DB0A6B26-E379-94DB-3CD9-125E6473812A}"/>
              </a:ext>
            </a:extLst>
          </p:cNvPr>
          <p:cNvSpPr/>
          <p:nvPr/>
        </p:nvSpPr>
        <p:spPr>
          <a:xfrm>
            <a:off x="2698446" y="6796648"/>
            <a:ext cx="3551883" cy="2129637"/>
          </a:xfrm>
          <a:prstGeom prst="rect">
            <a:avLst/>
          </a:prstGeom>
          <a:noFill/>
          <a:ln w="12700" cap="flat" cmpd="sng">
            <a:solidFill>
              <a:schemeClr val="accent2">
                <a:lumMod val="75000"/>
              </a:schemeClr>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27" name="Hexagon 26">
            <a:extLst>
              <a:ext uri="{FF2B5EF4-FFF2-40B4-BE49-F238E27FC236}">
                <a16:creationId xmlns:a16="http://schemas.microsoft.com/office/drawing/2014/main" id="{F0CAA4A6-BB5A-5024-3082-802253AA489D}"/>
              </a:ext>
            </a:extLst>
          </p:cNvPr>
          <p:cNvSpPr/>
          <p:nvPr/>
        </p:nvSpPr>
        <p:spPr>
          <a:xfrm rot="1782986">
            <a:off x="286724" y="301110"/>
            <a:ext cx="335595" cy="289306"/>
          </a:xfrm>
          <a:prstGeom prst="hexagon">
            <a:avLst>
              <a:gd name="adj" fmla="val 28965"/>
              <a:gd name="vf" fmla="val 115470"/>
            </a:avLst>
          </a:prstGeom>
          <a:solidFill>
            <a:schemeClr val="accent2">
              <a:lumMod val="60000"/>
              <a:lumOff val="40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8" name="Hexagon 27">
            <a:extLst>
              <a:ext uri="{FF2B5EF4-FFF2-40B4-BE49-F238E27FC236}">
                <a16:creationId xmlns:a16="http://schemas.microsoft.com/office/drawing/2014/main" id="{FD414C09-6ABD-A399-AD2E-16EBC1F611C3}"/>
              </a:ext>
            </a:extLst>
          </p:cNvPr>
          <p:cNvSpPr/>
          <p:nvPr/>
        </p:nvSpPr>
        <p:spPr>
          <a:xfrm rot="1782986">
            <a:off x="286724" y="763955"/>
            <a:ext cx="335595" cy="289306"/>
          </a:xfrm>
          <a:prstGeom prst="hexagon">
            <a:avLst>
              <a:gd name="adj" fmla="val 28965"/>
              <a:gd name="vf" fmla="val 115470"/>
            </a:avLst>
          </a:prstGeom>
          <a:solidFill>
            <a:schemeClr val="accent2">
              <a:lumMod val="60000"/>
              <a:lumOff val="40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9" name="Hexagon 28">
            <a:extLst>
              <a:ext uri="{FF2B5EF4-FFF2-40B4-BE49-F238E27FC236}">
                <a16:creationId xmlns:a16="http://schemas.microsoft.com/office/drawing/2014/main" id="{1177A0DC-79D1-B607-E0A6-BE970E68A550}"/>
              </a:ext>
            </a:extLst>
          </p:cNvPr>
          <p:cNvSpPr/>
          <p:nvPr/>
        </p:nvSpPr>
        <p:spPr>
          <a:xfrm rot="1782986">
            <a:off x="286724" y="1226800"/>
            <a:ext cx="335595" cy="289306"/>
          </a:xfrm>
          <a:prstGeom prst="hexagon">
            <a:avLst>
              <a:gd name="adj" fmla="val 28965"/>
              <a:gd name="vf" fmla="val 115470"/>
            </a:avLst>
          </a:prstGeom>
          <a:solidFill>
            <a:schemeClr val="accent2">
              <a:lumMod val="60000"/>
              <a:lumOff val="40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0" name="Hexagon 29">
            <a:extLst>
              <a:ext uri="{FF2B5EF4-FFF2-40B4-BE49-F238E27FC236}">
                <a16:creationId xmlns:a16="http://schemas.microsoft.com/office/drawing/2014/main" id="{5D6F0055-2523-F0A0-B8C5-80DE31BF1BB7}"/>
              </a:ext>
            </a:extLst>
          </p:cNvPr>
          <p:cNvSpPr/>
          <p:nvPr/>
        </p:nvSpPr>
        <p:spPr>
          <a:xfrm rot="1782986">
            <a:off x="286724" y="1689645"/>
            <a:ext cx="335595" cy="289306"/>
          </a:xfrm>
          <a:prstGeom prst="hexagon">
            <a:avLst>
              <a:gd name="adj" fmla="val 28965"/>
              <a:gd name="vf" fmla="val 115470"/>
            </a:avLst>
          </a:prstGeom>
          <a:solidFill>
            <a:schemeClr val="accent2">
              <a:lumMod val="60000"/>
              <a:lumOff val="40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1" name="Hexagon 30">
            <a:extLst>
              <a:ext uri="{FF2B5EF4-FFF2-40B4-BE49-F238E27FC236}">
                <a16:creationId xmlns:a16="http://schemas.microsoft.com/office/drawing/2014/main" id="{25296CB8-B74A-C69A-40E9-FA374667DDB4}"/>
              </a:ext>
            </a:extLst>
          </p:cNvPr>
          <p:cNvSpPr/>
          <p:nvPr/>
        </p:nvSpPr>
        <p:spPr>
          <a:xfrm rot="1782986">
            <a:off x="286724" y="2152490"/>
            <a:ext cx="335595" cy="289306"/>
          </a:xfrm>
          <a:prstGeom prst="hexagon">
            <a:avLst>
              <a:gd name="adj" fmla="val 28965"/>
              <a:gd name="vf" fmla="val 115470"/>
            </a:avLst>
          </a:prstGeom>
          <a:solidFill>
            <a:schemeClr val="accent2">
              <a:lumMod val="60000"/>
              <a:lumOff val="40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2" name="Hexagon 31">
            <a:extLst>
              <a:ext uri="{FF2B5EF4-FFF2-40B4-BE49-F238E27FC236}">
                <a16:creationId xmlns:a16="http://schemas.microsoft.com/office/drawing/2014/main" id="{70DDA869-244A-552B-4D24-12A0B626BCD4}"/>
              </a:ext>
            </a:extLst>
          </p:cNvPr>
          <p:cNvSpPr/>
          <p:nvPr/>
        </p:nvSpPr>
        <p:spPr>
          <a:xfrm rot="1782986">
            <a:off x="286724" y="2615335"/>
            <a:ext cx="335595" cy="289306"/>
          </a:xfrm>
          <a:prstGeom prst="hexagon">
            <a:avLst>
              <a:gd name="adj" fmla="val 28965"/>
              <a:gd name="vf" fmla="val 115470"/>
            </a:avLst>
          </a:prstGeom>
          <a:solidFill>
            <a:schemeClr val="accent2">
              <a:lumMod val="60000"/>
              <a:lumOff val="40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6" name="Hexagon 35">
            <a:extLst>
              <a:ext uri="{FF2B5EF4-FFF2-40B4-BE49-F238E27FC236}">
                <a16:creationId xmlns:a16="http://schemas.microsoft.com/office/drawing/2014/main" id="{F2B1DB6D-A1AD-7103-0C03-0CE50ED9C02C}"/>
              </a:ext>
            </a:extLst>
          </p:cNvPr>
          <p:cNvSpPr/>
          <p:nvPr/>
        </p:nvSpPr>
        <p:spPr>
          <a:xfrm rot="1782986">
            <a:off x="286725" y="3078179"/>
            <a:ext cx="335595" cy="289306"/>
          </a:xfrm>
          <a:prstGeom prst="hexagon">
            <a:avLst>
              <a:gd name="adj" fmla="val 28965"/>
              <a:gd name="vf" fmla="val 115470"/>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7" name="Hexagon 36">
            <a:extLst>
              <a:ext uri="{FF2B5EF4-FFF2-40B4-BE49-F238E27FC236}">
                <a16:creationId xmlns:a16="http://schemas.microsoft.com/office/drawing/2014/main" id="{C40FFAFB-A35B-A8FD-BD9B-A30820EC9B69}"/>
              </a:ext>
            </a:extLst>
          </p:cNvPr>
          <p:cNvSpPr/>
          <p:nvPr/>
        </p:nvSpPr>
        <p:spPr>
          <a:xfrm rot="1782986">
            <a:off x="286726" y="3541021"/>
            <a:ext cx="335595" cy="289306"/>
          </a:xfrm>
          <a:prstGeom prst="hexagon">
            <a:avLst>
              <a:gd name="adj" fmla="val 28965"/>
              <a:gd name="vf" fmla="val 115470"/>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8" name="Hexagon 37">
            <a:extLst>
              <a:ext uri="{FF2B5EF4-FFF2-40B4-BE49-F238E27FC236}">
                <a16:creationId xmlns:a16="http://schemas.microsoft.com/office/drawing/2014/main" id="{29A9AD52-819E-2CB8-57E6-D9F0DDA04D40}"/>
              </a:ext>
            </a:extLst>
          </p:cNvPr>
          <p:cNvSpPr/>
          <p:nvPr/>
        </p:nvSpPr>
        <p:spPr>
          <a:xfrm rot="1782986">
            <a:off x="286726" y="4003862"/>
            <a:ext cx="335595" cy="289306"/>
          </a:xfrm>
          <a:prstGeom prst="hexagon">
            <a:avLst>
              <a:gd name="adj" fmla="val 28965"/>
              <a:gd name="vf" fmla="val 115470"/>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10855314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C123385-9A1D-F5A2-D61C-512B690D32B5}"/>
              </a:ext>
            </a:extLst>
          </p:cNvPr>
          <p:cNvSpPr txBox="1"/>
          <p:nvPr/>
        </p:nvSpPr>
        <p:spPr>
          <a:xfrm>
            <a:off x="982027" y="699799"/>
            <a:ext cx="5268302" cy="461665"/>
          </a:xfrm>
          <a:prstGeom prst="rect">
            <a:avLst/>
          </a:prstGeom>
          <a:noFill/>
        </p:spPr>
        <p:txBody>
          <a:bodyPr wrap="square" rtlCol="0">
            <a:spAutoFit/>
          </a:bodyPr>
          <a:lstStyle/>
          <a:p>
            <a:pPr marL="0" marR="0" lvl="0" indent="0" algn="l" rtl="0">
              <a:spcBef>
                <a:spcPts val="0"/>
              </a:spcBef>
              <a:spcAft>
                <a:spcPts val="0"/>
              </a:spcAft>
              <a:buNone/>
            </a:pPr>
            <a:r>
              <a:rPr lang="en-US" sz="1200" dirty="0">
                <a:solidFill>
                  <a:schemeClr val="tx1"/>
                </a:solidFill>
                <a:latin typeface="+mn-lt"/>
                <a:ea typeface="Arial"/>
                <a:cs typeface="Arial"/>
                <a:sym typeface="Arial"/>
              </a:rPr>
              <a:t>Savez-vous s'il existe des lacunes et des défis dans le cadre/système national de protection de l'enfance ? Et des exemples de réussite ?</a:t>
            </a:r>
          </a:p>
        </p:txBody>
      </p:sp>
      <p:sp>
        <p:nvSpPr>
          <p:cNvPr id="16" name="Google Shape;275;p12">
            <a:extLst>
              <a:ext uri="{FF2B5EF4-FFF2-40B4-BE49-F238E27FC236}">
                <a16:creationId xmlns:a16="http://schemas.microsoft.com/office/drawing/2014/main" id="{2F74266B-74FE-AAB9-7786-6A23209FAE6D}"/>
              </a:ext>
            </a:extLst>
          </p:cNvPr>
          <p:cNvSpPr/>
          <p:nvPr/>
        </p:nvSpPr>
        <p:spPr>
          <a:xfrm>
            <a:off x="982984" y="1348249"/>
            <a:ext cx="5254042" cy="2909893"/>
          </a:xfrm>
          <a:prstGeom prst="rect">
            <a:avLst/>
          </a:prstGeom>
          <a:noFill/>
          <a:ln w="12700" cap="flat" cmpd="sng">
            <a:solidFill>
              <a:schemeClr val="accent2">
                <a:lumMod val="75000"/>
              </a:schemeClr>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11" name="TextBox 10">
            <a:extLst>
              <a:ext uri="{FF2B5EF4-FFF2-40B4-BE49-F238E27FC236}">
                <a16:creationId xmlns:a16="http://schemas.microsoft.com/office/drawing/2014/main" id="{F134C8C6-1875-D65B-9359-B53ACA28E5C9}"/>
              </a:ext>
            </a:extLst>
          </p:cNvPr>
          <p:cNvSpPr txBox="1"/>
          <p:nvPr/>
        </p:nvSpPr>
        <p:spPr>
          <a:xfrm>
            <a:off x="982027" y="4499744"/>
            <a:ext cx="5268302" cy="461665"/>
          </a:xfrm>
          <a:prstGeom prst="rect">
            <a:avLst/>
          </a:prstGeom>
          <a:noFill/>
        </p:spPr>
        <p:txBody>
          <a:bodyPr wrap="square" rtlCol="0">
            <a:spAutoFit/>
          </a:bodyPr>
          <a:lstStyle/>
          <a:p>
            <a:pPr marL="0" marR="0" lvl="0" indent="0" algn="l" rtl="0">
              <a:spcBef>
                <a:spcPts val="0"/>
              </a:spcBef>
              <a:spcAft>
                <a:spcPts val="0"/>
              </a:spcAft>
              <a:buNone/>
            </a:pPr>
            <a:r>
              <a:rPr lang="en-US" sz="1200" dirty="0">
                <a:solidFill>
                  <a:schemeClr val="tx1"/>
                </a:solidFill>
                <a:latin typeface="+mn-lt"/>
                <a:ea typeface="Arial"/>
                <a:cs typeface="Arial"/>
                <a:sym typeface="Arial"/>
              </a:rPr>
              <a:t>Savez-vous comment votre rôle de chargé de dossier est défini dans le cadre/système national de protection de l'enfance ? </a:t>
            </a:r>
          </a:p>
        </p:txBody>
      </p:sp>
      <p:sp>
        <p:nvSpPr>
          <p:cNvPr id="12" name="Google Shape;275;p12">
            <a:extLst>
              <a:ext uri="{FF2B5EF4-FFF2-40B4-BE49-F238E27FC236}">
                <a16:creationId xmlns:a16="http://schemas.microsoft.com/office/drawing/2014/main" id="{4B5E5AF0-C75C-2BC7-4604-262C5B3F7ED5}"/>
              </a:ext>
            </a:extLst>
          </p:cNvPr>
          <p:cNvSpPr/>
          <p:nvPr/>
        </p:nvSpPr>
        <p:spPr>
          <a:xfrm>
            <a:off x="982984" y="5148194"/>
            <a:ext cx="5254042" cy="2909893"/>
          </a:xfrm>
          <a:prstGeom prst="rect">
            <a:avLst/>
          </a:prstGeom>
          <a:noFill/>
          <a:ln w="12700" cap="flat" cmpd="sng">
            <a:solidFill>
              <a:schemeClr val="accent2">
                <a:lumMod val="75000"/>
              </a:schemeClr>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21" name="Hexagon 20">
            <a:extLst>
              <a:ext uri="{FF2B5EF4-FFF2-40B4-BE49-F238E27FC236}">
                <a16:creationId xmlns:a16="http://schemas.microsoft.com/office/drawing/2014/main" id="{76CA7D91-4E8C-9810-8D95-F178193C862D}"/>
              </a:ext>
            </a:extLst>
          </p:cNvPr>
          <p:cNvSpPr/>
          <p:nvPr/>
        </p:nvSpPr>
        <p:spPr>
          <a:xfrm rot="1782986">
            <a:off x="286724" y="301110"/>
            <a:ext cx="335595" cy="289306"/>
          </a:xfrm>
          <a:prstGeom prst="hexagon">
            <a:avLst>
              <a:gd name="adj" fmla="val 28965"/>
              <a:gd name="vf" fmla="val 115470"/>
            </a:avLst>
          </a:prstGeom>
          <a:solidFill>
            <a:schemeClr val="accent2">
              <a:lumMod val="60000"/>
              <a:lumOff val="40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2" name="Hexagon 21">
            <a:extLst>
              <a:ext uri="{FF2B5EF4-FFF2-40B4-BE49-F238E27FC236}">
                <a16:creationId xmlns:a16="http://schemas.microsoft.com/office/drawing/2014/main" id="{7C519C55-F250-7FF8-9244-FC65CD88C0E8}"/>
              </a:ext>
            </a:extLst>
          </p:cNvPr>
          <p:cNvSpPr/>
          <p:nvPr/>
        </p:nvSpPr>
        <p:spPr>
          <a:xfrm rot="1782986">
            <a:off x="286724" y="763955"/>
            <a:ext cx="335595" cy="289306"/>
          </a:xfrm>
          <a:prstGeom prst="hexagon">
            <a:avLst>
              <a:gd name="adj" fmla="val 28965"/>
              <a:gd name="vf" fmla="val 115470"/>
            </a:avLst>
          </a:prstGeom>
          <a:solidFill>
            <a:schemeClr val="accent2">
              <a:lumMod val="60000"/>
              <a:lumOff val="40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3" name="Hexagon 22">
            <a:extLst>
              <a:ext uri="{FF2B5EF4-FFF2-40B4-BE49-F238E27FC236}">
                <a16:creationId xmlns:a16="http://schemas.microsoft.com/office/drawing/2014/main" id="{C51CEFC0-74B3-B22E-9F2B-0974EF984F9E}"/>
              </a:ext>
            </a:extLst>
          </p:cNvPr>
          <p:cNvSpPr/>
          <p:nvPr/>
        </p:nvSpPr>
        <p:spPr>
          <a:xfrm rot="1782986">
            <a:off x="286724" y="1226800"/>
            <a:ext cx="335595" cy="289306"/>
          </a:xfrm>
          <a:prstGeom prst="hexagon">
            <a:avLst>
              <a:gd name="adj" fmla="val 28965"/>
              <a:gd name="vf" fmla="val 115470"/>
            </a:avLst>
          </a:prstGeom>
          <a:solidFill>
            <a:schemeClr val="accent2">
              <a:lumMod val="60000"/>
              <a:lumOff val="40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4" name="Hexagon 23">
            <a:extLst>
              <a:ext uri="{FF2B5EF4-FFF2-40B4-BE49-F238E27FC236}">
                <a16:creationId xmlns:a16="http://schemas.microsoft.com/office/drawing/2014/main" id="{3A08D49C-62CF-7FAB-8B1C-D08E29412BEE}"/>
              </a:ext>
            </a:extLst>
          </p:cNvPr>
          <p:cNvSpPr/>
          <p:nvPr/>
        </p:nvSpPr>
        <p:spPr>
          <a:xfrm rot="1782986">
            <a:off x="286724" y="1689645"/>
            <a:ext cx="335595" cy="289306"/>
          </a:xfrm>
          <a:prstGeom prst="hexagon">
            <a:avLst>
              <a:gd name="adj" fmla="val 28965"/>
              <a:gd name="vf" fmla="val 115470"/>
            </a:avLst>
          </a:prstGeom>
          <a:solidFill>
            <a:schemeClr val="accent2">
              <a:lumMod val="60000"/>
              <a:lumOff val="40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5" name="Hexagon 24">
            <a:extLst>
              <a:ext uri="{FF2B5EF4-FFF2-40B4-BE49-F238E27FC236}">
                <a16:creationId xmlns:a16="http://schemas.microsoft.com/office/drawing/2014/main" id="{B5F9BA59-4C29-015D-26BD-9A12E3D63C2A}"/>
              </a:ext>
            </a:extLst>
          </p:cNvPr>
          <p:cNvSpPr/>
          <p:nvPr/>
        </p:nvSpPr>
        <p:spPr>
          <a:xfrm rot="1782986">
            <a:off x="286724" y="2152490"/>
            <a:ext cx="335595" cy="289306"/>
          </a:xfrm>
          <a:prstGeom prst="hexagon">
            <a:avLst>
              <a:gd name="adj" fmla="val 28965"/>
              <a:gd name="vf" fmla="val 115470"/>
            </a:avLst>
          </a:prstGeom>
          <a:solidFill>
            <a:schemeClr val="accent2">
              <a:lumMod val="60000"/>
              <a:lumOff val="40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6" name="Hexagon 25">
            <a:extLst>
              <a:ext uri="{FF2B5EF4-FFF2-40B4-BE49-F238E27FC236}">
                <a16:creationId xmlns:a16="http://schemas.microsoft.com/office/drawing/2014/main" id="{F3E37778-FF8A-329E-A5B7-110BCB9995AE}"/>
              </a:ext>
            </a:extLst>
          </p:cNvPr>
          <p:cNvSpPr/>
          <p:nvPr/>
        </p:nvSpPr>
        <p:spPr>
          <a:xfrm rot="1782986">
            <a:off x="286724" y="2615335"/>
            <a:ext cx="335595" cy="289306"/>
          </a:xfrm>
          <a:prstGeom prst="hexagon">
            <a:avLst>
              <a:gd name="adj" fmla="val 28965"/>
              <a:gd name="vf" fmla="val 115470"/>
            </a:avLst>
          </a:prstGeom>
          <a:solidFill>
            <a:schemeClr val="accent2">
              <a:lumMod val="60000"/>
              <a:lumOff val="40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7" name="Hexagon 26">
            <a:extLst>
              <a:ext uri="{FF2B5EF4-FFF2-40B4-BE49-F238E27FC236}">
                <a16:creationId xmlns:a16="http://schemas.microsoft.com/office/drawing/2014/main" id="{61820756-AC0C-A5A4-FA2A-80E8C2C66EB8}"/>
              </a:ext>
            </a:extLst>
          </p:cNvPr>
          <p:cNvSpPr/>
          <p:nvPr/>
        </p:nvSpPr>
        <p:spPr>
          <a:xfrm rot="1782986">
            <a:off x="286725" y="3078179"/>
            <a:ext cx="335595" cy="289306"/>
          </a:xfrm>
          <a:prstGeom prst="hexagon">
            <a:avLst>
              <a:gd name="adj" fmla="val 28965"/>
              <a:gd name="vf" fmla="val 115470"/>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8" name="Hexagon 27">
            <a:extLst>
              <a:ext uri="{FF2B5EF4-FFF2-40B4-BE49-F238E27FC236}">
                <a16:creationId xmlns:a16="http://schemas.microsoft.com/office/drawing/2014/main" id="{23EF5774-5E99-20BC-3EFC-8D9FBEA41490}"/>
              </a:ext>
            </a:extLst>
          </p:cNvPr>
          <p:cNvSpPr/>
          <p:nvPr/>
        </p:nvSpPr>
        <p:spPr>
          <a:xfrm rot="1782986">
            <a:off x="286726" y="3541021"/>
            <a:ext cx="335595" cy="289306"/>
          </a:xfrm>
          <a:prstGeom prst="hexagon">
            <a:avLst>
              <a:gd name="adj" fmla="val 28965"/>
              <a:gd name="vf" fmla="val 115470"/>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9" name="Hexagon 28">
            <a:extLst>
              <a:ext uri="{FF2B5EF4-FFF2-40B4-BE49-F238E27FC236}">
                <a16:creationId xmlns:a16="http://schemas.microsoft.com/office/drawing/2014/main" id="{8C02CC52-DEA7-3B87-521B-0CEBEFBF438C}"/>
              </a:ext>
            </a:extLst>
          </p:cNvPr>
          <p:cNvSpPr/>
          <p:nvPr/>
        </p:nvSpPr>
        <p:spPr>
          <a:xfrm rot="1782986">
            <a:off x="286726" y="4003862"/>
            <a:ext cx="335595" cy="289306"/>
          </a:xfrm>
          <a:prstGeom prst="hexagon">
            <a:avLst>
              <a:gd name="adj" fmla="val 28965"/>
              <a:gd name="vf" fmla="val 115470"/>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36983853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3803F443-FE0E-9E53-E320-1BB04742B19F}"/>
              </a:ext>
            </a:extLst>
          </p:cNvPr>
          <p:cNvSpPr txBox="1"/>
          <p:nvPr/>
        </p:nvSpPr>
        <p:spPr>
          <a:xfrm>
            <a:off x="982025" y="699799"/>
            <a:ext cx="5268303" cy="461665"/>
          </a:xfrm>
          <a:prstGeom prst="rect">
            <a:avLst/>
          </a:prstGeom>
          <a:noFill/>
        </p:spPr>
        <p:txBody>
          <a:bodyPr wrap="square" rtlCol="0">
            <a:spAutoFit/>
          </a:bodyPr>
          <a:lstStyle/>
          <a:p>
            <a:r>
              <a:rPr lang="fr-FR" sz="1200" b="1" spc="300" dirty="0">
                <a:solidFill>
                  <a:schemeClr val="tx1"/>
                </a:solidFill>
              </a:rPr>
              <a:t>ÉTAPES DE LA PRISE DE DÉCISION POUR LE CADRE JURIDIQUE NATIONAL ENAS</a:t>
            </a:r>
            <a:endParaRPr lang="en-US" sz="1200" b="1" spc="300" dirty="0">
              <a:solidFill>
                <a:schemeClr val="tx1"/>
              </a:solidFill>
            </a:endParaRPr>
          </a:p>
        </p:txBody>
      </p:sp>
      <p:sp>
        <p:nvSpPr>
          <p:cNvPr id="2" name="TextBox 1">
            <a:extLst>
              <a:ext uri="{FF2B5EF4-FFF2-40B4-BE49-F238E27FC236}">
                <a16:creationId xmlns:a16="http://schemas.microsoft.com/office/drawing/2014/main" id="{9C123385-9A1D-F5A2-D61C-512B690D32B5}"/>
              </a:ext>
            </a:extLst>
          </p:cNvPr>
          <p:cNvSpPr txBox="1"/>
          <p:nvPr/>
        </p:nvSpPr>
        <p:spPr>
          <a:xfrm>
            <a:off x="982026" y="1348490"/>
            <a:ext cx="5268302" cy="461665"/>
          </a:xfrm>
          <a:prstGeom prst="rect">
            <a:avLst/>
          </a:prstGeom>
          <a:noFill/>
        </p:spPr>
        <p:txBody>
          <a:bodyPr wrap="square" rtlCol="0">
            <a:spAutoFit/>
          </a:bodyPr>
          <a:lstStyle/>
          <a:p>
            <a:pPr marL="0" marR="0" lvl="0" indent="0" algn="l" rtl="0">
              <a:spcBef>
                <a:spcPts val="0"/>
              </a:spcBef>
              <a:spcAft>
                <a:spcPts val="0"/>
              </a:spcAft>
              <a:buNone/>
            </a:pPr>
            <a:r>
              <a:rPr lang="en-US" sz="1200" dirty="0">
                <a:solidFill>
                  <a:schemeClr val="tx1"/>
                </a:solidFill>
                <a:latin typeface="+mn-lt"/>
                <a:ea typeface="Arial"/>
                <a:cs typeface="Arial"/>
                <a:sym typeface="Arial"/>
              </a:rPr>
              <a:t>Dessinez le processus de prise de décision pour les ENAS en vous basant sur l'activité de groupe. </a:t>
            </a:r>
          </a:p>
        </p:txBody>
      </p:sp>
      <p:sp>
        <p:nvSpPr>
          <p:cNvPr id="16" name="Google Shape;275;p12">
            <a:extLst>
              <a:ext uri="{FF2B5EF4-FFF2-40B4-BE49-F238E27FC236}">
                <a16:creationId xmlns:a16="http://schemas.microsoft.com/office/drawing/2014/main" id="{2F74266B-74FE-AAB9-7786-6A23209FAE6D}"/>
              </a:ext>
            </a:extLst>
          </p:cNvPr>
          <p:cNvSpPr/>
          <p:nvPr/>
        </p:nvSpPr>
        <p:spPr>
          <a:xfrm>
            <a:off x="982984" y="1858681"/>
            <a:ext cx="5254042" cy="7061732"/>
          </a:xfrm>
          <a:prstGeom prst="rect">
            <a:avLst/>
          </a:prstGeom>
          <a:noFill/>
          <a:ln w="12700" cap="flat" cmpd="sng">
            <a:solidFill>
              <a:schemeClr val="accent2">
                <a:lumMod val="75000"/>
              </a:schemeClr>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24" name="Hexagon 23">
            <a:extLst>
              <a:ext uri="{FF2B5EF4-FFF2-40B4-BE49-F238E27FC236}">
                <a16:creationId xmlns:a16="http://schemas.microsoft.com/office/drawing/2014/main" id="{27632580-336D-78CC-8C1D-F2AEC87E9AB2}"/>
              </a:ext>
            </a:extLst>
          </p:cNvPr>
          <p:cNvSpPr/>
          <p:nvPr/>
        </p:nvSpPr>
        <p:spPr>
          <a:xfrm rot="1782986">
            <a:off x="286724" y="301110"/>
            <a:ext cx="335595" cy="289306"/>
          </a:xfrm>
          <a:prstGeom prst="hexagon">
            <a:avLst>
              <a:gd name="adj" fmla="val 28965"/>
              <a:gd name="vf" fmla="val 115470"/>
            </a:avLst>
          </a:prstGeom>
          <a:solidFill>
            <a:schemeClr val="accent2">
              <a:lumMod val="60000"/>
              <a:lumOff val="40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5" name="Hexagon 24">
            <a:extLst>
              <a:ext uri="{FF2B5EF4-FFF2-40B4-BE49-F238E27FC236}">
                <a16:creationId xmlns:a16="http://schemas.microsoft.com/office/drawing/2014/main" id="{4C684ED9-DF9A-50A8-3D28-A5BAB762821C}"/>
              </a:ext>
            </a:extLst>
          </p:cNvPr>
          <p:cNvSpPr/>
          <p:nvPr/>
        </p:nvSpPr>
        <p:spPr>
          <a:xfrm rot="1782986">
            <a:off x="286724" y="763955"/>
            <a:ext cx="335595" cy="289306"/>
          </a:xfrm>
          <a:prstGeom prst="hexagon">
            <a:avLst>
              <a:gd name="adj" fmla="val 28965"/>
              <a:gd name="vf" fmla="val 115470"/>
            </a:avLst>
          </a:prstGeom>
          <a:solidFill>
            <a:schemeClr val="accent2">
              <a:lumMod val="60000"/>
              <a:lumOff val="40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6" name="Hexagon 25">
            <a:extLst>
              <a:ext uri="{FF2B5EF4-FFF2-40B4-BE49-F238E27FC236}">
                <a16:creationId xmlns:a16="http://schemas.microsoft.com/office/drawing/2014/main" id="{032708E4-C71D-1111-BAA8-94D2FE49F02C}"/>
              </a:ext>
            </a:extLst>
          </p:cNvPr>
          <p:cNvSpPr/>
          <p:nvPr/>
        </p:nvSpPr>
        <p:spPr>
          <a:xfrm rot="1782986">
            <a:off x="286724" y="1226800"/>
            <a:ext cx="335595" cy="289306"/>
          </a:xfrm>
          <a:prstGeom prst="hexagon">
            <a:avLst>
              <a:gd name="adj" fmla="val 28965"/>
              <a:gd name="vf" fmla="val 115470"/>
            </a:avLst>
          </a:prstGeom>
          <a:solidFill>
            <a:schemeClr val="accent2">
              <a:lumMod val="60000"/>
              <a:lumOff val="40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7" name="Hexagon 26">
            <a:extLst>
              <a:ext uri="{FF2B5EF4-FFF2-40B4-BE49-F238E27FC236}">
                <a16:creationId xmlns:a16="http://schemas.microsoft.com/office/drawing/2014/main" id="{5AA94D3B-85F5-A029-F3A8-FCBB1B3881CA}"/>
              </a:ext>
            </a:extLst>
          </p:cNvPr>
          <p:cNvSpPr/>
          <p:nvPr/>
        </p:nvSpPr>
        <p:spPr>
          <a:xfrm rot="1782986">
            <a:off x="286724" y="1689645"/>
            <a:ext cx="335595" cy="289306"/>
          </a:xfrm>
          <a:prstGeom prst="hexagon">
            <a:avLst>
              <a:gd name="adj" fmla="val 28965"/>
              <a:gd name="vf" fmla="val 115470"/>
            </a:avLst>
          </a:prstGeom>
          <a:solidFill>
            <a:schemeClr val="accent2">
              <a:lumMod val="60000"/>
              <a:lumOff val="40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8" name="Hexagon 27">
            <a:extLst>
              <a:ext uri="{FF2B5EF4-FFF2-40B4-BE49-F238E27FC236}">
                <a16:creationId xmlns:a16="http://schemas.microsoft.com/office/drawing/2014/main" id="{DD676FB5-587D-E53B-390A-DDE7FCDBFC0F}"/>
              </a:ext>
            </a:extLst>
          </p:cNvPr>
          <p:cNvSpPr/>
          <p:nvPr/>
        </p:nvSpPr>
        <p:spPr>
          <a:xfrm rot="1782986">
            <a:off x="286724" y="2152490"/>
            <a:ext cx="335595" cy="289306"/>
          </a:xfrm>
          <a:prstGeom prst="hexagon">
            <a:avLst>
              <a:gd name="adj" fmla="val 28965"/>
              <a:gd name="vf" fmla="val 115470"/>
            </a:avLst>
          </a:prstGeom>
          <a:solidFill>
            <a:schemeClr val="accent2">
              <a:lumMod val="60000"/>
              <a:lumOff val="40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9" name="Hexagon 28">
            <a:extLst>
              <a:ext uri="{FF2B5EF4-FFF2-40B4-BE49-F238E27FC236}">
                <a16:creationId xmlns:a16="http://schemas.microsoft.com/office/drawing/2014/main" id="{1FAAC427-1C58-7AA7-8A6E-F0B5D56E8E5C}"/>
              </a:ext>
            </a:extLst>
          </p:cNvPr>
          <p:cNvSpPr/>
          <p:nvPr/>
        </p:nvSpPr>
        <p:spPr>
          <a:xfrm rot="1782986">
            <a:off x="286724" y="2615335"/>
            <a:ext cx="335595" cy="289306"/>
          </a:xfrm>
          <a:prstGeom prst="hexagon">
            <a:avLst>
              <a:gd name="adj" fmla="val 28965"/>
              <a:gd name="vf" fmla="val 115470"/>
            </a:avLst>
          </a:prstGeom>
          <a:solidFill>
            <a:schemeClr val="accent2">
              <a:lumMod val="60000"/>
              <a:lumOff val="40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0" name="Hexagon 29">
            <a:extLst>
              <a:ext uri="{FF2B5EF4-FFF2-40B4-BE49-F238E27FC236}">
                <a16:creationId xmlns:a16="http://schemas.microsoft.com/office/drawing/2014/main" id="{AAB973BD-42F0-44E1-BBFC-8E2848359712}"/>
              </a:ext>
            </a:extLst>
          </p:cNvPr>
          <p:cNvSpPr/>
          <p:nvPr/>
        </p:nvSpPr>
        <p:spPr>
          <a:xfrm rot="1782986">
            <a:off x="286725" y="3078179"/>
            <a:ext cx="335595" cy="289306"/>
          </a:xfrm>
          <a:prstGeom prst="hexagon">
            <a:avLst>
              <a:gd name="adj" fmla="val 28965"/>
              <a:gd name="vf" fmla="val 115470"/>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1" name="Hexagon 30">
            <a:extLst>
              <a:ext uri="{FF2B5EF4-FFF2-40B4-BE49-F238E27FC236}">
                <a16:creationId xmlns:a16="http://schemas.microsoft.com/office/drawing/2014/main" id="{AC74FAED-AE45-D839-7E7E-F73F9488B28E}"/>
              </a:ext>
            </a:extLst>
          </p:cNvPr>
          <p:cNvSpPr/>
          <p:nvPr/>
        </p:nvSpPr>
        <p:spPr>
          <a:xfrm rot="1782986">
            <a:off x="286726" y="3541021"/>
            <a:ext cx="335595" cy="289306"/>
          </a:xfrm>
          <a:prstGeom prst="hexagon">
            <a:avLst>
              <a:gd name="adj" fmla="val 28965"/>
              <a:gd name="vf" fmla="val 115470"/>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2" name="Hexagon 31">
            <a:extLst>
              <a:ext uri="{FF2B5EF4-FFF2-40B4-BE49-F238E27FC236}">
                <a16:creationId xmlns:a16="http://schemas.microsoft.com/office/drawing/2014/main" id="{632F6703-0B93-6F02-A631-F96AFF7AFE9F}"/>
              </a:ext>
            </a:extLst>
          </p:cNvPr>
          <p:cNvSpPr/>
          <p:nvPr/>
        </p:nvSpPr>
        <p:spPr>
          <a:xfrm rot="1782986">
            <a:off x="286726" y="4003862"/>
            <a:ext cx="335595" cy="289306"/>
          </a:xfrm>
          <a:prstGeom prst="hexagon">
            <a:avLst>
              <a:gd name="adj" fmla="val 28965"/>
              <a:gd name="vf" fmla="val 115470"/>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42410739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2F5C113-8FCE-3DDD-0D92-CE56DC55344B}"/>
              </a:ext>
            </a:extLst>
          </p:cNvPr>
          <p:cNvSpPr txBox="1"/>
          <p:nvPr/>
        </p:nvSpPr>
        <p:spPr>
          <a:xfrm>
            <a:off x="982984" y="713169"/>
            <a:ext cx="4325427" cy="276999"/>
          </a:xfrm>
          <a:prstGeom prst="rect">
            <a:avLst/>
          </a:prstGeom>
          <a:noFill/>
        </p:spPr>
        <p:txBody>
          <a:bodyPr wrap="square" rtlCol="0">
            <a:spAutoFit/>
          </a:bodyPr>
          <a:lstStyle/>
          <a:p>
            <a:r>
              <a:rPr lang="en-CA" sz="1200" b="1" spc="300" dirty="0">
                <a:solidFill>
                  <a:schemeClr val="tx1"/>
                </a:solidFill>
              </a:rPr>
              <a:t>PRINCIPAUX POINTS D'APPRENTISSAGE</a:t>
            </a:r>
          </a:p>
        </p:txBody>
      </p:sp>
      <p:sp>
        <p:nvSpPr>
          <p:cNvPr id="11" name="Google Shape;256;p19">
            <a:extLst>
              <a:ext uri="{FF2B5EF4-FFF2-40B4-BE49-F238E27FC236}">
                <a16:creationId xmlns:a16="http://schemas.microsoft.com/office/drawing/2014/main" id="{4B4BAE65-425D-6981-DD81-97025B1C6D4B}"/>
              </a:ext>
            </a:extLst>
          </p:cNvPr>
          <p:cNvSpPr/>
          <p:nvPr/>
        </p:nvSpPr>
        <p:spPr>
          <a:xfrm>
            <a:off x="1088573" y="1371453"/>
            <a:ext cx="343714" cy="343714"/>
          </a:xfrm>
          <a:prstGeom prst="star5">
            <a:avLst>
              <a:gd name="adj" fmla="val 28143"/>
              <a:gd name="hf" fmla="val 105146"/>
              <a:gd name="vf" fmla="val 110557"/>
            </a:avLst>
          </a:prstGeom>
          <a:solidFill>
            <a:schemeClr val="accent2">
              <a:lumMod val="75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sp>
        <p:nvSpPr>
          <p:cNvPr id="13" name="Google Shape;258;p19">
            <a:extLst>
              <a:ext uri="{FF2B5EF4-FFF2-40B4-BE49-F238E27FC236}">
                <a16:creationId xmlns:a16="http://schemas.microsoft.com/office/drawing/2014/main" id="{889AA28E-0CF3-DA8D-1AC5-4218B4966AF7}"/>
              </a:ext>
            </a:extLst>
          </p:cNvPr>
          <p:cNvSpPr txBox="1"/>
          <p:nvPr/>
        </p:nvSpPr>
        <p:spPr>
          <a:xfrm>
            <a:off x="1584686" y="1197983"/>
            <a:ext cx="4652340" cy="816850"/>
          </a:xfrm>
          <a:prstGeom prst="rect">
            <a:avLst/>
          </a:prstGeom>
          <a:noFill/>
          <a:ln>
            <a:noFill/>
          </a:ln>
        </p:spPr>
        <p:txBody>
          <a:bodyPr spcFirstLastPara="1" wrap="square" lIns="91425" tIns="45700" rIns="91425" bIns="45700" anchor="t" anchorCtr="0">
            <a:spAutoFit/>
          </a:bodyPr>
          <a:lstStyle/>
          <a:p>
            <a:pPr marL="0" marR="0" lvl="0" indent="0" rtl="0">
              <a:lnSpc>
                <a:spcPct val="107000"/>
              </a:lnSpc>
              <a:spcBef>
                <a:spcPts val="0"/>
              </a:spcBef>
              <a:spcAft>
                <a:spcPts val="0"/>
              </a:spcAft>
              <a:buClr>
                <a:srgbClr val="000000"/>
              </a:buClr>
              <a:buSzPts val="2400"/>
              <a:buFont typeface="Arial"/>
              <a:buNone/>
            </a:pPr>
            <a:r>
              <a:rPr lang="en-US" sz="1100" b="0" i="0" u="none" strike="noStrike" cap="none" dirty="0">
                <a:solidFill>
                  <a:srgbClr val="000000"/>
                </a:solidFill>
                <a:latin typeface="+mn-lt"/>
                <a:ea typeface="Arial"/>
                <a:cs typeface="Arial"/>
                <a:sym typeface="Arial"/>
              </a:rPr>
              <a:t>La compréhension du cadre juridique national, du rôle des principales parties prenantes et de leur propre rôle, permet aux travailleurs sociaux de fournir un soutien approprié aux ENAS et de s'assurer que les décisions concernant les ENAS sont prises dans le cadre juridique.</a:t>
            </a:r>
          </a:p>
        </p:txBody>
      </p:sp>
      <p:sp>
        <p:nvSpPr>
          <p:cNvPr id="16" name="Google Shape;275;p12">
            <a:extLst>
              <a:ext uri="{FF2B5EF4-FFF2-40B4-BE49-F238E27FC236}">
                <a16:creationId xmlns:a16="http://schemas.microsoft.com/office/drawing/2014/main" id="{D694830F-549C-D6B3-4034-5C42085E9B34}"/>
              </a:ext>
            </a:extLst>
          </p:cNvPr>
          <p:cNvSpPr/>
          <p:nvPr/>
        </p:nvSpPr>
        <p:spPr>
          <a:xfrm>
            <a:off x="982985" y="3492065"/>
            <a:ext cx="5254042" cy="5406275"/>
          </a:xfrm>
          <a:prstGeom prst="rect">
            <a:avLst/>
          </a:prstGeom>
          <a:noFill/>
          <a:ln w="12700" cap="flat" cmpd="sng">
            <a:solidFill>
              <a:schemeClr val="accent2">
                <a:lumMod val="75000"/>
              </a:schemeClr>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17" name="TextBox 16">
            <a:extLst>
              <a:ext uri="{FF2B5EF4-FFF2-40B4-BE49-F238E27FC236}">
                <a16:creationId xmlns:a16="http://schemas.microsoft.com/office/drawing/2014/main" id="{D299B37E-DD48-BC3E-0FFA-3CDAB9A45965}"/>
              </a:ext>
            </a:extLst>
          </p:cNvPr>
          <p:cNvSpPr txBox="1"/>
          <p:nvPr/>
        </p:nvSpPr>
        <p:spPr>
          <a:xfrm>
            <a:off x="982984" y="2968797"/>
            <a:ext cx="4325427" cy="276999"/>
          </a:xfrm>
          <a:prstGeom prst="rect">
            <a:avLst/>
          </a:prstGeom>
          <a:noFill/>
        </p:spPr>
        <p:txBody>
          <a:bodyPr wrap="square" rtlCol="0">
            <a:spAutoFit/>
          </a:bodyPr>
          <a:lstStyle/>
          <a:p>
            <a:r>
              <a:rPr lang="en-CA" sz="1200" b="1" spc="300" dirty="0">
                <a:solidFill>
                  <a:schemeClr val="tx1"/>
                </a:solidFill>
              </a:rPr>
              <a:t>NOTES DE LA SESSION</a:t>
            </a:r>
          </a:p>
        </p:txBody>
      </p:sp>
      <p:sp>
        <p:nvSpPr>
          <p:cNvPr id="3" name="Google Shape;256;p19">
            <a:extLst>
              <a:ext uri="{FF2B5EF4-FFF2-40B4-BE49-F238E27FC236}">
                <a16:creationId xmlns:a16="http://schemas.microsoft.com/office/drawing/2014/main" id="{233649B4-459A-AE70-2CDB-0418BC1DE75F}"/>
              </a:ext>
            </a:extLst>
          </p:cNvPr>
          <p:cNvSpPr/>
          <p:nvPr/>
        </p:nvSpPr>
        <p:spPr>
          <a:xfrm>
            <a:off x="1088573" y="2216577"/>
            <a:ext cx="343714" cy="343714"/>
          </a:xfrm>
          <a:prstGeom prst="star5">
            <a:avLst>
              <a:gd name="adj" fmla="val 28143"/>
              <a:gd name="hf" fmla="val 105146"/>
              <a:gd name="vf" fmla="val 110557"/>
            </a:avLst>
          </a:prstGeom>
          <a:solidFill>
            <a:schemeClr val="accent2">
              <a:lumMod val="75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sp>
        <p:nvSpPr>
          <p:cNvPr id="4" name="Google Shape;258;p19">
            <a:extLst>
              <a:ext uri="{FF2B5EF4-FFF2-40B4-BE49-F238E27FC236}">
                <a16:creationId xmlns:a16="http://schemas.microsoft.com/office/drawing/2014/main" id="{CC7395B3-A36E-C6F7-581B-291814E73BE6}"/>
              </a:ext>
            </a:extLst>
          </p:cNvPr>
          <p:cNvSpPr txBox="1"/>
          <p:nvPr/>
        </p:nvSpPr>
        <p:spPr>
          <a:xfrm>
            <a:off x="1584686" y="2161148"/>
            <a:ext cx="4652340" cy="454571"/>
          </a:xfrm>
          <a:prstGeom prst="rect">
            <a:avLst/>
          </a:prstGeom>
          <a:noFill/>
          <a:ln>
            <a:noFill/>
          </a:ln>
        </p:spPr>
        <p:txBody>
          <a:bodyPr spcFirstLastPara="1" wrap="square" lIns="91425" tIns="45700" rIns="91425" bIns="45700" anchor="t" anchorCtr="0">
            <a:spAutoFit/>
          </a:bodyPr>
          <a:lstStyle/>
          <a:p>
            <a:pPr marL="0" marR="0" lvl="0" indent="0" rtl="0">
              <a:lnSpc>
                <a:spcPct val="107000"/>
              </a:lnSpc>
              <a:spcBef>
                <a:spcPts val="0"/>
              </a:spcBef>
              <a:spcAft>
                <a:spcPts val="0"/>
              </a:spcAft>
              <a:buClr>
                <a:srgbClr val="000000"/>
              </a:buClr>
              <a:buSzPts val="2400"/>
              <a:buFont typeface="Arial"/>
              <a:buNone/>
            </a:pPr>
            <a:r>
              <a:rPr lang="en-US" sz="1100" b="0" i="0" u="none" strike="noStrike" cap="none" dirty="0">
                <a:solidFill>
                  <a:srgbClr val="000000"/>
                </a:solidFill>
                <a:latin typeface="+mn-lt"/>
                <a:ea typeface="Arial"/>
                <a:cs typeface="Arial"/>
                <a:sym typeface="Arial"/>
              </a:rPr>
              <a:t>Dans la mesure du possible, la gestion des cas, la RRF et la réponse d'urgence en matière de soins alternatifs devraient renforcer les capacités nationales.</a:t>
            </a:r>
          </a:p>
        </p:txBody>
      </p:sp>
      <p:sp>
        <p:nvSpPr>
          <p:cNvPr id="14" name="Hexagon 13">
            <a:extLst>
              <a:ext uri="{FF2B5EF4-FFF2-40B4-BE49-F238E27FC236}">
                <a16:creationId xmlns:a16="http://schemas.microsoft.com/office/drawing/2014/main" id="{A3CC13E0-BD39-3FB4-8BDA-FACA5A3D2DB8}"/>
              </a:ext>
            </a:extLst>
          </p:cNvPr>
          <p:cNvSpPr/>
          <p:nvPr/>
        </p:nvSpPr>
        <p:spPr>
          <a:xfrm rot="1782986">
            <a:off x="286724" y="301110"/>
            <a:ext cx="335595" cy="289306"/>
          </a:xfrm>
          <a:prstGeom prst="hexagon">
            <a:avLst>
              <a:gd name="adj" fmla="val 28965"/>
              <a:gd name="vf" fmla="val 115470"/>
            </a:avLst>
          </a:prstGeom>
          <a:solidFill>
            <a:schemeClr val="accent2">
              <a:lumMod val="60000"/>
              <a:lumOff val="40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5" name="Hexagon 14">
            <a:extLst>
              <a:ext uri="{FF2B5EF4-FFF2-40B4-BE49-F238E27FC236}">
                <a16:creationId xmlns:a16="http://schemas.microsoft.com/office/drawing/2014/main" id="{9BDCFB7A-0CAC-601D-E8DB-5BA44E357F01}"/>
              </a:ext>
            </a:extLst>
          </p:cNvPr>
          <p:cNvSpPr/>
          <p:nvPr/>
        </p:nvSpPr>
        <p:spPr>
          <a:xfrm rot="1782986">
            <a:off x="286724" y="763955"/>
            <a:ext cx="335595" cy="289306"/>
          </a:xfrm>
          <a:prstGeom prst="hexagon">
            <a:avLst>
              <a:gd name="adj" fmla="val 28965"/>
              <a:gd name="vf" fmla="val 115470"/>
            </a:avLst>
          </a:prstGeom>
          <a:solidFill>
            <a:schemeClr val="accent2">
              <a:lumMod val="60000"/>
              <a:lumOff val="40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8" name="Hexagon 17">
            <a:extLst>
              <a:ext uri="{FF2B5EF4-FFF2-40B4-BE49-F238E27FC236}">
                <a16:creationId xmlns:a16="http://schemas.microsoft.com/office/drawing/2014/main" id="{EDE14246-E167-D480-F4BA-4AD63F451410}"/>
              </a:ext>
            </a:extLst>
          </p:cNvPr>
          <p:cNvSpPr/>
          <p:nvPr/>
        </p:nvSpPr>
        <p:spPr>
          <a:xfrm rot="1782986">
            <a:off x="286724" y="1226800"/>
            <a:ext cx="335595" cy="289306"/>
          </a:xfrm>
          <a:prstGeom prst="hexagon">
            <a:avLst>
              <a:gd name="adj" fmla="val 28965"/>
              <a:gd name="vf" fmla="val 115470"/>
            </a:avLst>
          </a:prstGeom>
          <a:solidFill>
            <a:schemeClr val="accent2">
              <a:lumMod val="60000"/>
              <a:lumOff val="40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9" name="Hexagon 18">
            <a:extLst>
              <a:ext uri="{FF2B5EF4-FFF2-40B4-BE49-F238E27FC236}">
                <a16:creationId xmlns:a16="http://schemas.microsoft.com/office/drawing/2014/main" id="{D6D7A753-D687-3291-0C04-F8A6AECF78AD}"/>
              </a:ext>
            </a:extLst>
          </p:cNvPr>
          <p:cNvSpPr/>
          <p:nvPr/>
        </p:nvSpPr>
        <p:spPr>
          <a:xfrm rot="1782986">
            <a:off x="286724" y="1689645"/>
            <a:ext cx="335595" cy="289306"/>
          </a:xfrm>
          <a:prstGeom prst="hexagon">
            <a:avLst>
              <a:gd name="adj" fmla="val 28965"/>
              <a:gd name="vf" fmla="val 115470"/>
            </a:avLst>
          </a:prstGeom>
          <a:solidFill>
            <a:schemeClr val="accent2">
              <a:lumMod val="60000"/>
              <a:lumOff val="40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0" name="Hexagon 19">
            <a:extLst>
              <a:ext uri="{FF2B5EF4-FFF2-40B4-BE49-F238E27FC236}">
                <a16:creationId xmlns:a16="http://schemas.microsoft.com/office/drawing/2014/main" id="{C496CFBA-413D-A246-2124-0E974EC03465}"/>
              </a:ext>
            </a:extLst>
          </p:cNvPr>
          <p:cNvSpPr/>
          <p:nvPr/>
        </p:nvSpPr>
        <p:spPr>
          <a:xfrm rot="1782986">
            <a:off x="286724" y="2152490"/>
            <a:ext cx="335595" cy="289306"/>
          </a:xfrm>
          <a:prstGeom prst="hexagon">
            <a:avLst>
              <a:gd name="adj" fmla="val 28965"/>
              <a:gd name="vf" fmla="val 115470"/>
            </a:avLst>
          </a:prstGeom>
          <a:solidFill>
            <a:schemeClr val="accent2">
              <a:lumMod val="60000"/>
              <a:lumOff val="40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1" name="Hexagon 20">
            <a:extLst>
              <a:ext uri="{FF2B5EF4-FFF2-40B4-BE49-F238E27FC236}">
                <a16:creationId xmlns:a16="http://schemas.microsoft.com/office/drawing/2014/main" id="{F1F04EC3-595C-1A4F-91C7-66FF8ECF4CE9}"/>
              </a:ext>
            </a:extLst>
          </p:cNvPr>
          <p:cNvSpPr/>
          <p:nvPr/>
        </p:nvSpPr>
        <p:spPr>
          <a:xfrm rot="1782986">
            <a:off x="286724" y="2615335"/>
            <a:ext cx="335595" cy="289306"/>
          </a:xfrm>
          <a:prstGeom prst="hexagon">
            <a:avLst>
              <a:gd name="adj" fmla="val 28965"/>
              <a:gd name="vf" fmla="val 115470"/>
            </a:avLst>
          </a:prstGeom>
          <a:solidFill>
            <a:schemeClr val="accent2">
              <a:lumMod val="60000"/>
              <a:lumOff val="40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2" name="Hexagon 21">
            <a:extLst>
              <a:ext uri="{FF2B5EF4-FFF2-40B4-BE49-F238E27FC236}">
                <a16:creationId xmlns:a16="http://schemas.microsoft.com/office/drawing/2014/main" id="{6C527997-E08B-57D6-7F95-9B16599CD34A}"/>
              </a:ext>
            </a:extLst>
          </p:cNvPr>
          <p:cNvSpPr/>
          <p:nvPr/>
        </p:nvSpPr>
        <p:spPr>
          <a:xfrm rot="1782986">
            <a:off x="286725" y="3078179"/>
            <a:ext cx="335595" cy="289306"/>
          </a:xfrm>
          <a:prstGeom prst="hexagon">
            <a:avLst>
              <a:gd name="adj" fmla="val 28965"/>
              <a:gd name="vf" fmla="val 115470"/>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3" name="Hexagon 22">
            <a:extLst>
              <a:ext uri="{FF2B5EF4-FFF2-40B4-BE49-F238E27FC236}">
                <a16:creationId xmlns:a16="http://schemas.microsoft.com/office/drawing/2014/main" id="{50F2ED94-3E09-2C8B-915C-48930D8E33D4}"/>
              </a:ext>
            </a:extLst>
          </p:cNvPr>
          <p:cNvSpPr/>
          <p:nvPr/>
        </p:nvSpPr>
        <p:spPr>
          <a:xfrm rot="1782986">
            <a:off x="286726" y="3541021"/>
            <a:ext cx="335595" cy="289306"/>
          </a:xfrm>
          <a:prstGeom prst="hexagon">
            <a:avLst>
              <a:gd name="adj" fmla="val 28965"/>
              <a:gd name="vf" fmla="val 115470"/>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4" name="Hexagon 23">
            <a:extLst>
              <a:ext uri="{FF2B5EF4-FFF2-40B4-BE49-F238E27FC236}">
                <a16:creationId xmlns:a16="http://schemas.microsoft.com/office/drawing/2014/main" id="{1A3843B2-8A05-6D0C-1D2A-EA9354FC291A}"/>
              </a:ext>
            </a:extLst>
          </p:cNvPr>
          <p:cNvSpPr/>
          <p:nvPr/>
        </p:nvSpPr>
        <p:spPr>
          <a:xfrm rot="1782986">
            <a:off x="286726" y="4003862"/>
            <a:ext cx="335595" cy="289306"/>
          </a:xfrm>
          <a:prstGeom prst="hexagon">
            <a:avLst>
              <a:gd name="adj" fmla="val 28965"/>
              <a:gd name="vf" fmla="val 115470"/>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26177360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B592193B-59FD-99DD-6B7C-4926672E43D5}"/>
              </a:ext>
            </a:extLst>
          </p:cNvPr>
          <p:cNvSpPr txBox="1"/>
          <p:nvPr/>
        </p:nvSpPr>
        <p:spPr>
          <a:xfrm>
            <a:off x="982985" y="713169"/>
            <a:ext cx="5267344" cy="523220"/>
          </a:xfrm>
          <a:prstGeom prst="rect">
            <a:avLst/>
          </a:prstGeom>
          <a:noFill/>
        </p:spPr>
        <p:txBody>
          <a:bodyPr wrap="square">
            <a:spAutoFit/>
          </a:bodyPr>
          <a:lstStyle/>
          <a:p>
            <a:pPr marL="0" marR="0" lvl="0" indent="0" algn="l" rtl="0">
              <a:spcBef>
                <a:spcPts val="0"/>
              </a:spcBef>
              <a:spcAft>
                <a:spcPts val="1800"/>
              </a:spcAft>
              <a:buNone/>
            </a:pPr>
            <a:r>
              <a:rPr lang="en-US" b="1" spc="300" dirty="0">
                <a:solidFill>
                  <a:schemeClr val="bg1"/>
                </a:solidFill>
                <a:highlight>
                  <a:srgbClr val="8D607A"/>
                </a:highlight>
                <a:latin typeface="Calibri"/>
                <a:ea typeface="Calibri"/>
                <a:cs typeface="Calibri"/>
                <a:sym typeface="Calibri"/>
              </a:rPr>
              <a:t>SESSION 5 : APERÇU DE LA PROGRAMMATION DE DES ENAS</a:t>
            </a:r>
          </a:p>
        </p:txBody>
      </p:sp>
      <p:sp>
        <p:nvSpPr>
          <p:cNvPr id="19" name="TextBox 18">
            <a:extLst>
              <a:ext uri="{FF2B5EF4-FFF2-40B4-BE49-F238E27FC236}">
                <a16:creationId xmlns:a16="http://schemas.microsoft.com/office/drawing/2014/main" id="{3803F443-FE0E-9E53-E320-1BB04742B19F}"/>
              </a:ext>
            </a:extLst>
          </p:cNvPr>
          <p:cNvSpPr txBox="1"/>
          <p:nvPr/>
        </p:nvSpPr>
        <p:spPr>
          <a:xfrm>
            <a:off x="996287" y="1581626"/>
            <a:ext cx="5254042" cy="276999"/>
          </a:xfrm>
          <a:prstGeom prst="rect">
            <a:avLst/>
          </a:prstGeom>
          <a:noFill/>
        </p:spPr>
        <p:txBody>
          <a:bodyPr wrap="square" rtlCol="0">
            <a:spAutoFit/>
          </a:bodyPr>
          <a:lstStyle/>
          <a:p>
            <a:r>
              <a:rPr lang="en-CA" sz="1200" b="1" spc="300" dirty="0">
                <a:solidFill>
                  <a:schemeClr val="tx1"/>
                </a:solidFill>
              </a:rPr>
              <a:t>OBJECTIFS D'APPRENTISSAGE </a:t>
            </a:r>
          </a:p>
        </p:txBody>
      </p:sp>
      <p:sp>
        <p:nvSpPr>
          <p:cNvPr id="2" name="TextBox 1">
            <a:extLst>
              <a:ext uri="{FF2B5EF4-FFF2-40B4-BE49-F238E27FC236}">
                <a16:creationId xmlns:a16="http://schemas.microsoft.com/office/drawing/2014/main" id="{9C123385-9A1D-F5A2-D61C-512B690D32B5}"/>
              </a:ext>
            </a:extLst>
          </p:cNvPr>
          <p:cNvSpPr txBox="1"/>
          <p:nvPr/>
        </p:nvSpPr>
        <p:spPr>
          <a:xfrm>
            <a:off x="1678415" y="2117400"/>
            <a:ext cx="4571914" cy="461665"/>
          </a:xfrm>
          <a:prstGeom prst="rect">
            <a:avLst/>
          </a:prstGeom>
          <a:noFill/>
        </p:spPr>
        <p:txBody>
          <a:bodyPr wrap="square" rtlCol="0">
            <a:spAutoFit/>
          </a:bodyPr>
          <a:lstStyle/>
          <a:p>
            <a:pPr marL="0" marR="0" lvl="0" indent="0" algn="l" rtl="0">
              <a:spcBef>
                <a:spcPts val="0"/>
              </a:spcBef>
              <a:spcAft>
                <a:spcPts val="0"/>
              </a:spcAft>
              <a:buNone/>
            </a:pPr>
            <a:r>
              <a:rPr lang="en-US" sz="1200" dirty="0">
                <a:solidFill>
                  <a:schemeClr val="tx1"/>
                </a:solidFill>
                <a:latin typeface="+mn-lt"/>
                <a:ea typeface="Arial"/>
                <a:cs typeface="Arial"/>
                <a:sym typeface="Arial"/>
              </a:rPr>
              <a:t>Expliquer le rôle de l'assistant social dans le soutien aux enfants non accompagnés dans le cadre du système plus large de gestion des cas et de protection de l'enfance.</a:t>
            </a:r>
          </a:p>
        </p:txBody>
      </p:sp>
      <p:grpSp>
        <p:nvGrpSpPr>
          <p:cNvPr id="33" name="Google Shape;194;p14">
            <a:extLst>
              <a:ext uri="{FF2B5EF4-FFF2-40B4-BE49-F238E27FC236}">
                <a16:creationId xmlns:a16="http://schemas.microsoft.com/office/drawing/2014/main" id="{01BC34CA-DE6A-6A1B-8925-1E5E81907828}"/>
              </a:ext>
            </a:extLst>
          </p:cNvPr>
          <p:cNvGrpSpPr/>
          <p:nvPr/>
        </p:nvGrpSpPr>
        <p:grpSpPr>
          <a:xfrm>
            <a:off x="1083371" y="2117400"/>
            <a:ext cx="367261" cy="388552"/>
            <a:chOff x="243840" y="1676400"/>
            <a:chExt cx="701040" cy="741680"/>
          </a:xfrm>
          <a:solidFill>
            <a:schemeClr val="accent2">
              <a:lumMod val="75000"/>
            </a:schemeClr>
          </a:solidFill>
        </p:grpSpPr>
        <p:sp>
          <p:nvSpPr>
            <p:cNvPr id="34" name="Google Shape;195;p14">
              <a:extLst>
                <a:ext uri="{FF2B5EF4-FFF2-40B4-BE49-F238E27FC236}">
                  <a16:creationId xmlns:a16="http://schemas.microsoft.com/office/drawing/2014/main" id="{836C395A-34BA-2044-3814-CEB5BD14DD05}"/>
                </a:ext>
              </a:extLst>
            </p:cNvPr>
            <p:cNvSpPr/>
            <p:nvPr/>
          </p:nvSpPr>
          <p:spPr>
            <a:xfrm>
              <a:off x="243840" y="1676400"/>
              <a:ext cx="116839" cy="741680"/>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dirty="0">
                <a:solidFill>
                  <a:schemeClr val="lt1"/>
                </a:solidFill>
                <a:latin typeface="Calibri"/>
                <a:ea typeface="Calibri"/>
                <a:cs typeface="Calibri"/>
                <a:sym typeface="Calibri"/>
              </a:endParaRPr>
            </a:p>
          </p:txBody>
        </p:sp>
        <p:sp>
          <p:nvSpPr>
            <p:cNvPr id="35" name="Google Shape;196;p14">
              <a:extLst>
                <a:ext uri="{FF2B5EF4-FFF2-40B4-BE49-F238E27FC236}">
                  <a16:creationId xmlns:a16="http://schemas.microsoft.com/office/drawing/2014/main" id="{1F02318C-6C3E-56DA-E1FE-063BF637A069}"/>
                </a:ext>
              </a:extLst>
            </p:cNvPr>
            <p:cNvSpPr/>
            <p:nvPr/>
          </p:nvSpPr>
          <p:spPr>
            <a:xfrm>
              <a:off x="314960" y="1676400"/>
              <a:ext cx="629920" cy="436880"/>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dirty="0">
                <a:solidFill>
                  <a:schemeClr val="lt1"/>
                </a:solidFill>
                <a:latin typeface="Calibri"/>
                <a:ea typeface="Calibri"/>
                <a:cs typeface="Calibri"/>
                <a:sym typeface="Calibri"/>
              </a:endParaRPr>
            </a:p>
          </p:txBody>
        </p:sp>
      </p:grpSp>
      <p:sp>
        <p:nvSpPr>
          <p:cNvPr id="25" name="Hexagon 24">
            <a:extLst>
              <a:ext uri="{FF2B5EF4-FFF2-40B4-BE49-F238E27FC236}">
                <a16:creationId xmlns:a16="http://schemas.microsoft.com/office/drawing/2014/main" id="{0C0752FF-5722-D264-D01B-0F19163CB8BD}"/>
              </a:ext>
            </a:extLst>
          </p:cNvPr>
          <p:cNvSpPr/>
          <p:nvPr/>
        </p:nvSpPr>
        <p:spPr>
          <a:xfrm rot="1782986">
            <a:off x="286724" y="301110"/>
            <a:ext cx="335595" cy="289306"/>
          </a:xfrm>
          <a:prstGeom prst="hexagon">
            <a:avLst>
              <a:gd name="adj" fmla="val 28965"/>
              <a:gd name="vf" fmla="val 115470"/>
            </a:avLst>
          </a:prstGeom>
          <a:solidFill>
            <a:schemeClr val="accent2">
              <a:lumMod val="60000"/>
              <a:lumOff val="40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6" name="Hexagon 25">
            <a:extLst>
              <a:ext uri="{FF2B5EF4-FFF2-40B4-BE49-F238E27FC236}">
                <a16:creationId xmlns:a16="http://schemas.microsoft.com/office/drawing/2014/main" id="{87A421EE-FDC0-6FFE-0622-20B8EDFEA51C}"/>
              </a:ext>
            </a:extLst>
          </p:cNvPr>
          <p:cNvSpPr/>
          <p:nvPr/>
        </p:nvSpPr>
        <p:spPr>
          <a:xfrm rot="1782986">
            <a:off x="286724" y="763955"/>
            <a:ext cx="335595" cy="289306"/>
          </a:xfrm>
          <a:prstGeom prst="hexagon">
            <a:avLst>
              <a:gd name="adj" fmla="val 28965"/>
              <a:gd name="vf" fmla="val 115470"/>
            </a:avLst>
          </a:prstGeom>
          <a:solidFill>
            <a:schemeClr val="accent2">
              <a:lumMod val="60000"/>
              <a:lumOff val="40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7" name="Hexagon 26">
            <a:extLst>
              <a:ext uri="{FF2B5EF4-FFF2-40B4-BE49-F238E27FC236}">
                <a16:creationId xmlns:a16="http://schemas.microsoft.com/office/drawing/2014/main" id="{C5CC2AC5-89A0-D906-2C00-D0D34B0ED8D2}"/>
              </a:ext>
            </a:extLst>
          </p:cNvPr>
          <p:cNvSpPr/>
          <p:nvPr/>
        </p:nvSpPr>
        <p:spPr>
          <a:xfrm rot="1782986">
            <a:off x="286724" y="1226800"/>
            <a:ext cx="335595" cy="289306"/>
          </a:xfrm>
          <a:prstGeom prst="hexagon">
            <a:avLst>
              <a:gd name="adj" fmla="val 28965"/>
              <a:gd name="vf" fmla="val 115470"/>
            </a:avLst>
          </a:prstGeom>
          <a:solidFill>
            <a:schemeClr val="accent2">
              <a:lumMod val="60000"/>
              <a:lumOff val="40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8" name="Hexagon 27">
            <a:extLst>
              <a:ext uri="{FF2B5EF4-FFF2-40B4-BE49-F238E27FC236}">
                <a16:creationId xmlns:a16="http://schemas.microsoft.com/office/drawing/2014/main" id="{3BA9C1B1-E52A-D160-9932-D81BAD0F1065}"/>
              </a:ext>
            </a:extLst>
          </p:cNvPr>
          <p:cNvSpPr/>
          <p:nvPr/>
        </p:nvSpPr>
        <p:spPr>
          <a:xfrm rot="1782986">
            <a:off x="286724" y="1689645"/>
            <a:ext cx="335595" cy="289306"/>
          </a:xfrm>
          <a:prstGeom prst="hexagon">
            <a:avLst>
              <a:gd name="adj" fmla="val 28965"/>
              <a:gd name="vf" fmla="val 115470"/>
            </a:avLst>
          </a:prstGeom>
          <a:solidFill>
            <a:schemeClr val="accent2">
              <a:lumMod val="60000"/>
              <a:lumOff val="40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9" name="Hexagon 28">
            <a:extLst>
              <a:ext uri="{FF2B5EF4-FFF2-40B4-BE49-F238E27FC236}">
                <a16:creationId xmlns:a16="http://schemas.microsoft.com/office/drawing/2014/main" id="{17E8AFE0-F8C8-7E6B-D173-7F3766D17B9F}"/>
              </a:ext>
            </a:extLst>
          </p:cNvPr>
          <p:cNvSpPr/>
          <p:nvPr/>
        </p:nvSpPr>
        <p:spPr>
          <a:xfrm rot="1782986">
            <a:off x="286724" y="2152490"/>
            <a:ext cx="335595" cy="289306"/>
          </a:xfrm>
          <a:prstGeom prst="hexagon">
            <a:avLst>
              <a:gd name="adj" fmla="val 28965"/>
              <a:gd name="vf" fmla="val 115470"/>
            </a:avLst>
          </a:prstGeom>
          <a:solidFill>
            <a:schemeClr val="accent2">
              <a:lumMod val="60000"/>
              <a:lumOff val="40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0" name="Hexagon 29">
            <a:extLst>
              <a:ext uri="{FF2B5EF4-FFF2-40B4-BE49-F238E27FC236}">
                <a16:creationId xmlns:a16="http://schemas.microsoft.com/office/drawing/2014/main" id="{63694A7C-6553-D7B5-2C63-B74A64E3EFF5}"/>
              </a:ext>
            </a:extLst>
          </p:cNvPr>
          <p:cNvSpPr/>
          <p:nvPr/>
        </p:nvSpPr>
        <p:spPr>
          <a:xfrm rot="1782986">
            <a:off x="286724" y="2615335"/>
            <a:ext cx="335595" cy="289306"/>
          </a:xfrm>
          <a:prstGeom prst="hexagon">
            <a:avLst>
              <a:gd name="adj" fmla="val 28965"/>
              <a:gd name="vf" fmla="val 115470"/>
            </a:avLst>
          </a:prstGeom>
          <a:solidFill>
            <a:schemeClr val="accent2">
              <a:lumMod val="60000"/>
              <a:lumOff val="40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1" name="Hexagon 30">
            <a:extLst>
              <a:ext uri="{FF2B5EF4-FFF2-40B4-BE49-F238E27FC236}">
                <a16:creationId xmlns:a16="http://schemas.microsoft.com/office/drawing/2014/main" id="{D79DF4B5-2908-8503-04DB-57615F4B665E}"/>
              </a:ext>
            </a:extLst>
          </p:cNvPr>
          <p:cNvSpPr/>
          <p:nvPr/>
        </p:nvSpPr>
        <p:spPr>
          <a:xfrm rot="1782986">
            <a:off x="286725" y="3078179"/>
            <a:ext cx="335595" cy="289306"/>
          </a:xfrm>
          <a:prstGeom prst="hexagon">
            <a:avLst>
              <a:gd name="adj" fmla="val 28965"/>
              <a:gd name="vf" fmla="val 115470"/>
            </a:avLst>
          </a:prstGeom>
          <a:solidFill>
            <a:schemeClr val="accent2">
              <a:lumMod val="60000"/>
              <a:lumOff val="40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2" name="Hexagon 31">
            <a:extLst>
              <a:ext uri="{FF2B5EF4-FFF2-40B4-BE49-F238E27FC236}">
                <a16:creationId xmlns:a16="http://schemas.microsoft.com/office/drawing/2014/main" id="{93BDA30E-2BE1-AE93-D069-A29EE9D8F2EC}"/>
              </a:ext>
            </a:extLst>
          </p:cNvPr>
          <p:cNvSpPr/>
          <p:nvPr/>
        </p:nvSpPr>
        <p:spPr>
          <a:xfrm rot="1782986">
            <a:off x="286726" y="3541021"/>
            <a:ext cx="335595" cy="289306"/>
          </a:xfrm>
          <a:prstGeom prst="hexagon">
            <a:avLst>
              <a:gd name="adj" fmla="val 28965"/>
              <a:gd name="vf" fmla="val 115470"/>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6" name="Hexagon 35">
            <a:extLst>
              <a:ext uri="{FF2B5EF4-FFF2-40B4-BE49-F238E27FC236}">
                <a16:creationId xmlns:a16="http://schemas.microsoft.com/office/drawing/2014/main" id="{DAA2E3B9-7FE9-3EBC-9AC0-A70344CFF578}"/>
              </a:ext>
            </a:extLst>
          </p:cNvPr>
          <p:cNvSpPr/>
          <p:nvPr/>
        </p:nvSpPr>
        <p:spPr>
          <a:xfrm rot="1782986">
            <a:off x="286726" y="4003862"/>
            <a:ext cx="335595" cy="289306"/>
          </a:xfrm>
          <a:prstGeom prst="hexagon">
            <a:avLst>
              <a:gd name="adj" fmla="val 28965"/>
              <a:gd name="vf" fmla="val 115470"/>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29106364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2F5C113-8FCE-3DDD-0D92-CE56DC55344B}"/>
              </a:ext>
            </a:extLst>
          </p:cNvPr>
          <p:cNvSpPr txBox="1"/>
          <p:nvPr/>
        </p:nvSpPr>
        <p:spPr>
          <a:xfrm>
            <a:off x="982984" y="713169"/>
            <a:ext cx="4325427" cy="276999"/>
          </a:xfrm>
          <a:prstGeom prst="rect">
            <a:avLst/>
          </a:prstGeom>
          <a:noFill/>
        </p:spPr>
        <p:txBody>
          <a:bodyPr wrap="square" rtlCol="0">
            <a:spAutoFit/>
          </a:bodyPr>
          <a:lstStyle/>
          <a:p>
            <a:r>
              <a:rPr lang="en-CA" sz="1200" b="1" spc="300" dirty="0">
                <a:solidFill>
                  <a:schemeClr val="tx1"/>
                </a:solidFill>
              </a:rPr>
              <a:t>PRINCIPAUX POINTS D'APPRENTISSAGE</a:t>
            </a:r>
          </a:p>
        </p:txBody>
      </p:sp>
      <p:sp>
        <p:nvSpPr>
          <p:cNvPr id="11" name="Google Shape;256;p19">
            <a:extLst>
              <a:ext uri="{FF2B5EF4-FFF2-40B4-BE49-F238E27FC236}">
                <a16:creationId xmlns:a16="http://schemas.microsoft.com/office/drawing/2014/main" id="{4B4BAE65-425D-6981-DD81-97025B1C6D4B}"/>
              </a:ext>
            </a:extLst>
          </p:cNvPr>
          <p:cNvSpPr/>
          <p:nvPr/>
        </p:nvSpPr>
        <p:spPr>
          <a:xfrm>
            <a:off x="1103088" y="1330684"/>
            <a:ext cx="343714" cy="343714"/>
          </a:xfrm>
          <a:prstGeom prst="star5">
            <a:avLst>
              <a:gd name="adj" fmla="val 28143"/>
              <a:gd name="hf" fmla="val 105146"/>
              <a:gd name="vf" fmla="val 110557"/>
            </a:avLst>
          </a:prstGeom>
          <a:solidFill>
            <a:schemeClr val="accent2">
              <a:lumMod val="75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sp>
        <p:nvSpPr>
          <p:cNvPr id="13" name="Google Shape;258;p19">
            <a:extLst>
              <a:ext uri="{FF2B5EF4-FFF2-40B4-BE49-F238E27FC236}">
                <a16:creationId xmlns:a16="http://schemas.microsoft.com/office/drawing/2014/main" id="{889AA28E-0CF3-DA8D-1AC5-4218B4966AF7}"/>
              </a:ext>
            </a:extLst>
          </p:cNvPr>
          <p:cNvSpPr txBox="1"/>
          <p:nvPr/>
        </p:nvSpPr>
        <p:spPr>
          <a:xfrm>
            <a:off x="1599201" y="1197983"/>
            <a:ext cx="4637825" cy="635711"/>
          </a:xfrm>
          <a:prstGeom prst="rect">
            <a:avLst/>
          </a:prstGeom>
          <a:noFill/>
          <a:ln>
            <a:noFill/>
          </a:ln>
        </p:spPr>
        <p:txBody>
          <a:bodyPr spcFirstLastPara="1" wrap="square" lIns="91425" tIns="45700" rIns="91425" bIns="45700" anchor="t" anchorCtr="0">
            <a:spAutoFit/>
          </a:bodyPr>
          <a:lstStyle/>
          <a:p>
            <a:pPr marL="0" marR="0" lvl="0" indent="0" rtl="0">
              <a:lnSpc>
                <a:spcPct val="107000"/>
              </a:lnSpc>
              <a:spcBef>
                <a:spcPts val="0"/>
              </a:spcBef>
              <a:spcAft>
                <a:spcPts val="0"/>
              </a:spcAft>
              <a:buClr>
                <a:srgbClr val="000000"/>
              </a:buClr>
              <a:buSzPts val="2400"/>
              <a:buFont typeface="Arial"/>
              <a:buNone/>
            </a:pPr>
            <a:r>
              <a:rPr lang="en-US" sz="1100" b="0" i="0" u="none" strike="noStrike" cap="none" dirty="0">
                <a:solidFill>
                  <a:srgbClr val="000000"/>
                </a:solidFill>
                <a:latin typeface="+mn-lt"/>
                <a:ea typeface="Arial"/>
                <a:cs typeface="Arial"/>
                <a:sym typeface="Arial"/>
              </a:rPr>
              <a:t>Les chargés de dossiers peuvent jouer un rôle vital dans la protection des enfants non accompagnés en soutenant la RRF et les arrangements de soins alternatifs, tout en répondant aux autres besoins des CP. </a:t>
            </a:r>
          </a:p>
        </p:txBody>
      </p:sp>
      <p:sp>
        <p:nvSpPr>
          <p:cNvPr id="16" name="Google Shape;275;p12">
            <a:extLst>
              <a:ext uri="{FF2B5EF4-FFF2-40B4-BE49-F238E27FC236}">
                <a16:creationId xmlns:a16="http://schemas.microsoft.com/office/drawing/2014/main" id="{D694830F-549C-D6B3-4034-5C42085E9B34}"/>
              </a:ext>
            </a:extLst>
          </p:cNvPr>
          <p:cNvSpPr/>
          <p:nvPr/>
        </p:nvSpPr>
        <p:spPr>
          <a:xfrm>
            <a:off x="982985" y="3797834"/>
            <a:ext cx="5254042" cy="5073212"/>
          </a:xfrm>
          <a:prstGeom prst="rect">
            <a:avLst/>
          </a:prstGeom>
          <a:noFill/>
          <a:ln w="12700" cap="flat" cmpd="sng">
            <a:solidFill>
              <a:schemeClr val="accent2">
                <a:lumMod val="75000"/>
              </a:schemeClr>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17" name="TextBox 16">
            <a:extLst>
              <a:ext uri="{FF2B5EF4-FFF2-40B4-BE49-F238E27FC236}">
                <a16:creationId xmlns:a16="http://schemas.microsoft.com/office/drawing/2014/main" id="{D299B37E-DD48-BC3E-0FFA-3CDAB9A45965}"/>
              </a:ext>
            </a:extLst>
          </p:cNvPr>
          <p:cNvSpPr txBox="1"/>
          <p:nvPr/>
        </p:nvSpPr>
        <p:spPr>
          <a:xfrm>
            <a:off x="982984" y="3274565"/>
            <a:ext cx="4325427" cy="276999"/>
          </a:xfrm>
          <a:prstGeom prst="rect">
            <a:avLst/>
          </a:prstGeom>
          <a:noFill/>
        </p:spPr>
        <p:txBody>
          <a:bodyPr wrap="square" rtlCol="0">
            <a:spAutoFit/>
          </a:bodyPr>
          <a:lstStyle/>
          <a:p>
            <a:r>
              <a:rPr lang="en-CA" sz="1200" b="1" spc="300" dirty="0">
                <a:solidFill>
                  <a:schemeClr val="tx1"/>
                </a:solidFill>
              </a:rPr>
              <a:t>NOTES DE LA SESSION</a:t>
            </a:r>
          </a:p>
        </p:txBody>
      </p:sp>
      <p:sp>
        <p:nvSpPr>
          <p:cNvPr id="3" name="Google Shape;256;p19">
            <a:extLst>
              <a:ext uri="{FF2B5EF4-FFF2-40B4-BE49-F238E27FC236}">
                <a16:creationId xmlns:a16="http://schemas.microsoft.com/office/drawing/2014/main" id="{233649B4-459A-AE70-2CDB-0418BC1DE75F}"/>
              </a:ext>
            </a:extLst>
          </p:cNvPr>
          <p:cNvSpPr/>
          <p:nvPr/>
        </p:nvSpPr>
        <p:spPr>
          <a:xfrm>
            <a:off x="1103088" y="1932679"/>
            <a:ext cx="343714" cy="343714"/>
          </a:xfrm>
          <a:prstGeom prst="star5">
            <a:avLst>
              <a:gd name="adj" fmla="val 28143"/>
              <a:gd name="hf" fmla="val 105146"/>
              <a:gd name="vf" fmla="val 110557"/>
            </a:avLst>
          </a:prstGeom>
          <a:solidFill>
            <a:schemeClr val="accent2">
              <a:lumMod val="75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sp>
        <p:nvSpPr>
          <p:cNvPr id="4" name="Google Shape;258;p19">
            <a:extLst>
              <a:ext uri="{FF2B5EF4-FFF2-40B4-BE49-F238E27FC236}">
                <a16:creationId xmlns:a16="http://schemas.microsoft.com/office/drawing/2014/main" id="{CC7395B3-A36E-C6F7-581B-291814E73BE6}"/>
              </a:ext>
            </a:extLst>
          </p:cNvPr>
          <p:cNvSpPr txBox="1"/>
          <p:nvPr/>
        </p:nvSpPr>
        <p:spPr>
          <a:xfrm>
            <a:off x="1599201" y="1904971"/>
            <a:ext cx="4637825" cy="454571"/>
          </a:xfrm>
          <a:prstGeom prst="rect">
            <a:avLst/>
          </a:prstGeom>
          <a:noFill/>
          <a:ln>
            <a:noFill/>
          </a:ln>
        </p:spPr>
        <p:txBody>
          <a:bodyPr spcFirstLastPara="1" wrap="square" lIns="91425" tIns="45700" rIns="91425" bIns="45700" anchor="t" anchorCtr="0">
            <a:spAutoFit/>
          </a:bodyPr>
          <a:lstStyle/>
          <a:p>
            <a:pPr marL="0" marR="0" lvl="0" indent="0" rtl="0">
              <a:lnSpc>
                <a:spcPct val="107000"/>
              </a:lnSpc>
              <a:spcBef>
                <a:spcPts val="0"/>
              </a:spcBef>
              <a:spcAft>
                <a:spcPts val="0"/>
              </a:spcAft>
              <a:buClr>
                <a:srgbClr val="000000"/>
              </a:buClr>
              <a:buSzPts val="2400"/>
              <a:buFont typeface="Arial"/>
              <a:buNone/>
            </a:pPr>
            <a:r>
              <a:rPr lang="en-US" sz="1100" b="0" i="0" u="none" strike="noStrike" cap="none" dirty="0">
                <a:solidFill>
                  <a:srgbClr val="000000"/>
                </a:solidFill>
                <a:latin typeface="+mn-lt"/>
                <a:ea typeface="Arial"/>
                <a:cs typeface="Arial"/>
                <a:sym typeface="Arial"/>
              </a:rPr>
              <a:t>Une coordination étroite avec d'autres acteurs clés impliqués dans la RRF et les soins alternatifs est essentielle.</a:t>
            </a:r>
          </a:p>
        </p:txBody>
      </p:sp>
      <p:sp>
        <p:nvSpPr>
          <p:cNvPr id="12" name="Google Shape;256;p19">
            <a:extLst>
              <a:ext uri="{FF2B5EF4-FFF2-40B4-BE49-F238E27FC236}">
                <a16:creationId xmlns:a16="http://schemas.microsoft.com/office/drawing/2014/main" id="{CE21EAAE-B223-EDB3-D4C7-00499801AA58}"/>
              </a:ext>
            </a:extLst>
          </p:cNvPr>
          <p:cNvSpPr/>
          <p:nvPr/>
        </p:nvSpPr>
        <p:spPr>
          <a:xfrm>
            <a:off x="1103088" y="2506166"/>
            <a:ext cx="343714" cy="343714"/>
          </a:xfrm>
          <a:prstGeom prst="star5">
            <a:avLst>
              <a:gd name="adj" fmla="val 28143"/>
              <a:gd name="hf" fmla="val 105146"/>
              <a:gd name="vf" fmla="val 110557"/>
            </a:avLst>
          </a:prstGeom>
          <a:solidFill>
            <a:schemeClr val="accent2">
              <a:lumMod val="75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sp>
        <p:nvSpPr>
          <p:cNvPr id="14" name="Google Shape;258;p19">
            <a:extLst>
              <a:ext uri="{FF2B5EF4-FFF2-40B4-BE49-F238E27FC236}">
                <a16:creationId xmlns:a16="http://schemas.microsoft.com/office/drawing/2014/main" id="{07F79408-17F5-3492-B7AA-8E4C1DA598F0}"/>
              </a:ext>
            </a:extLst>
          </p:cNvPr>
          <p:cNvSpPr txBox="1"/>
          <p:nvPr/>
        </p:nvSpPr>
        <p:spPr>
          <a:xfrm>
            <a:off x="1599201" y="2478458"/>
            <a:ext cx="4637825" cy="635711"/>
          </a:xfrm>
          <a:prstGeom prst="rect">
            <a:avLst/>
          </a:prstGeom>
          <a:noFill/>
          <a:ln>
            <a:noFill/>
          </a:ln>
        </p:spPr>
        <p:txBody>
          <a:bodyPr spcFirstLastPara="1" wrap="square" lIns="91425" tIns="45700" rIns="91425" bIns="45700" anchor="t" anchorCtr="0">
            <a:spAutoFit/>
          </a:bodyPr>
          <a:lstStyle/>
          <a:p>
            <a:pPr marL="0" marR="0" lvl="0" indent="0" rtl="0">
              <a:lnSpc>
                <a:spcPct val="107000"/>
              </a:lnSpc>
              <a:spcBef>
                <a:spcPts val="0"/>
              </a:spcBef>
              <a:spcAft>
                <a:spcPts val="0"/>
              </a:spcAft>
              <a:buClr>
                <a:srgbClr val="000000"/>
              </a:buClr>
              <a:buSzPts val="2400"/>
              <a:buFont typeface="Arial"/>
              <a:buNone/>
            </a:pPr>
            <a:r>
              <a:rPr lang="en-US" sz="1100" b="0" i="0" u="none" strike="noStrike" cap="none" dirty="0">
                <a:solidFill>
                  <a:srgbClr val="000000"/>
                </a:solidFill>
                <a:latin typeface="+mn-lt"/>
                <a:ea typeface="Arial"/>
                <a:cs typeface="Arial"/>
                <a:sym typeface="Arial"/>
              </a:rPr>
              <a:t>Dans la mesure du possible, les responsables de dossiers doivent collaborer étroitement avec les groupes communautaires qui soutiennent la RRF et les soins alternatifs.</a:t>
            </a:r>
          </a:p>
        </p:txBody>
      </p:sp>
      <p:sp>
        <p:nvSpPr>
          <p:cNvPr id="18" name="Hexagon 17">
            <a:extLst>
              <a:ext uri="{FF2B5EF4-FFF2-40B4-BE49-F238E27FC236}">
                <a16:creationId xmlns:a16="http://schemas.microsoft.com/office/drawing/2014/main" id="{95E9CBEC-1198-F2BB-9D02-C990108E3EFB}"/>
              </a:ext>
            </a:extLst>
          </p:cNvPr>
          <p:cNvSpPr/>
          <p:nvPr/>
        </p:nvSpPr>
        <p:spPr>
          <a:xfrm rot="1782986">
            <a:off x="286724" y="301110"/>
            <a:ext cx="335595" cy="289306"/>
          </a:xfrm>
          <a:prstGeom prst="hexagon">
            <a:avLst>
              <a:gd name="adj" fmla="val 28965"/>
              <a:gd name="vf" fmla="val 115470"/>
            </a:avLst>
          </a:prstGeom>
          <a:solidFill>
            <a:schemeClr val="accent2">
              <a:lumMod val="60000"/>
              <a:lumOff val="40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9" name="Hexagon 18">
            <a:extLst>
              <a:ext uri="{FF2B5EF4-FFF2-40B4-BE49-F238E27FC236}">
                <a16:creationId xmlns:a16="http://schemas.microsoft.com/office/drawing/2014/main" id="{759DF514-D9F5-6B28-2600-C1AD3348F257}"/>
              </a:ext>
            </a:extLst>
          </p:cNvPr>
          <p:cNvSpPr/>
          <p:nvPr/>
        </p:nvSpPr>
        <p:spPr>
          <a:xfrm rot="1782986">
            <a:off x="286724" y="763955"/>
            <a:ext cx="335595" cy="289306"/>
          </a:xfrm>
          <a:prstGeom prst="hexagon">
            <a:avLst>
              <a:gd name="adj" fmla="val 28965"/>
              <a:gd name="vf" fmla="val 115470"/>
            </a:avLst>
          </a:prstGeom>
          <a:solidFill>
            <a:schemeClr val="accent2">
              <a:lumMod val="60000"/>
              <a:lumOff val="40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0" name="Hexagon 19">
            <a:extLst>
              <a:ext uri="{FF2B5EF4-FFF2-40B4-BE49-F238E27FC236}">
                <a16:creationId xmlns:a16="http://schemas.microsoft.com/office/drawing/2014/main" id="{E742A239-AC27-32E8-FF21-8E83A652ADF3}"/>
              </a:ext>
            </a:extLst>
          </p:cNvPr>
          <p:cNvSpPr/>
          <p:nvPr/>
        </p:nvSpPr>
        <p:spPr>
          <a:xfrm rot="1782986">
            <a:off x="286724" y="1226800"/>
            <a:ext cx="335595" cy="289306"/>
          </a:xfrm>
          <a:prstGeom prst="hexagon">
            <a:avLst>
              <a:gd name="adj" fmla="val 28965"/>
              <a:gd name="vf" fmla="val 115470"/>
            </a:avLst>
          </a:prstGeom>
          <a:solidFill>
            <a:schemeClr val="accent2">
              <a:lumMod val="60000"/>
              <a:lumOff val="40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1" name="Hexagon 20">
            <a:extLst>
              <a:ext uri="{FF2B5EF4-FFF2-40B4-BE49-F238E27FC236}">
                <a16:creationId xmlns:a16="http://schemas.microsoft.com/office/drawing/2014/main" id="{99B90443-003E-A98D-784E-7C919F21A240}"/>
              </a:ext>
            </a:extLst>
          </p:cNvPr>
          <p:cNvSpPr/>
          <p:nvPr/>
        </p:nvSpPr>
        <p:spPr>
          <a:xfrm rot="1782986">
            <a:off x="286724" y="1689645"/>
            <a:ext cx="335595" cy="289306"/>
          </a:xfrm>
          <a:prstGeom prst="hexagon">
            <a:avLst>
              <a:gd name="adj" fmla="val 28965"/>
              <a:gd name="vf" fmla="val 115470"/>
            </a:avLst>
          </a:prstGeom>
          <a:solidFill>
            <a:schemeClr val="accent2">
              <a:lumMod val="60000"/>
              <a:lumOff val="40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2" name="Hexagon 21">
            <a:extLst>
              <a:ext uri="{FF2B5EF4-FFF2-40B4-BE49-F238E27FC236}">
                <a16:creationId xmlns:a16="http://schemas.microsoft.com/office/drawing/2014/main" id="{EEAE6172-218B-3B4F-D43F-8D5A2A62BAB7}"/>
              </a:ext>
            </a:extLst>
          </p:cNvPr>
          <p:cNvSpPr/>
          <p:nvPr/>
        </p:nvSpPr>
        <p:spPr>
          <a:xfrm rot="1782986">
            <a:off x="286724" y="2152490"/>
            <a:ext cx="335595" cy="289306"/>
          </a:xfrm>
          <a:prstGeom prst="hexagon">
            <a:avLst>
              <a:gd name="adj" fmla="val 28965"/>
              <a:gd name="vf" fmla="val 115470"/>
            </a:avLst>
          </a:prstGeom>
          <a:solidFill>
            <a:schemeClr val="accent2">
              <a:lumMod val="60000"/>
              <a:lumOff val="40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3" name="Hexagon 22">
            <a:extLst>
              <a:ext uri="{FF2B5EF4-FFF2-40B4-BE49-F238E27FC236}">
                <a16:creationId xmlns:a16="http://schemas.microsoft.com/office/drawing/2014/main" id="{4A1AC5D5-B20A-D397-24F1-DCF2A411CDB8}"/>
              </a:ext>
            </a:extLst>
          </p:cNvPr>
          <p:cNvSpPr/>
          <p:nvPr/>
        </p:nvSpPr>
        <p:spPr>
          <a:xfrm rot="1782986">
            <a:off x="286724" y="2615335"/>
            <a:ext cx="335595" cy="289306"/>
          </a:xfrm>
          <a:prstGeom prst="hexagon">
            <a:avLst>
              <a:gd name="adj" fmla="val 28965"/>
              <a:gd name="vf" fmla="val 115470"/>
            </a:avLst>
          </a:prstGeom>
          <a:solidFill>
            <a:schemeClr val="accent2">
              <a:lumMod val="60000"/>
              <a:lumOff val="40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4" name="Hexagon 23">
            <a:extLst>
              <a:ext uri="{FF2B5EF4-FFF2-40B4-BE49-F238E27FC236}">
                <a16:creationId xmlns:a16="http://schemas.microsoft.com/office/drawing/2014/main" id="{59239EE8-D1BE-F209-952A-0ED1466B4309}"/>
              </a:ext>
            </a:extLst>
          </p:cNvPr>
          <p:cNvSpPr/>
          <p:nvPr/>
        </p:nvSpPr>
        <p:spPr>
          <a:xfrm rot="1782986">
            <a:off x="286725" y="3078179"/>
            <a:ext cx="335595" cy="289306"/>
          </a:xfrm>
          <a:prstGeom prst="hexagon">
            <a:avLst>
              <a:gd name="adj" fmla="val 28965"/>
              <a:gd name="vf" fmla="val 115470"/>
            </a:avLst>
          </a:prstGeom>
          <a:solidFill>
            <a:schemeClr val="accent2">
              <a:lumMod val="60000"/>
              <a:lumOff val="40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5" name="Hexagon 24">
            <a:extLst>
              <a:ext uri="{FF2B5EF4-FFF2-40B4-BE49-F238E27FC236}">
                <a16:creationId xmlns:a16="http://schemas.microsoft.com/office/drawing/2014/main" id="{3C90C519-40EF-3432-CE6A-FAA9A6467290}"/>
              </a:ext>
            </a:extLst>
          </p:cNvPr>
          <p:cNvSpPr/>
          <p:nvPr/>
        </p:nvSpPr>
        <p:spPr>
          <a:xfrm rot="1782986">
            <a:off x="286726" y="3541021"/>
            <a:ext cx="335595" cy="289306"/>
          </a:xfrm>
          <a:prstGeom prst="hexagon">
            <a:avLst>
              <a:gd name="adj" fmla="val 28965"/>
              <a:gd name="vf" fmla="val 115470"/>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6" name="Hexagon 25">
            <a:extLst>
              <a:ext uri="{FF2B5EF4-FFF2-40B4-BE49-F238E27FC236}">
                <a16:creationId xmlns:a16="http://schemas.microsoft.com/office/drawing/2014/main" id="{E6394841-FF3C-6763-DAF8-2C9D0CE28A24}"/>
              </a:ext>
            </a:extLst>
          </p:cNvPr>
          <p:cNvSpPr/>
          <p:nvPr/>
        </p:nvSpPr>
        <p:spPr>
          <a:xfrm rot="1782986">
            <a:off x="286726" y="4003862"/>
            <a:ext cx="335595" cy="289306"/>
          </a:xfrm>
          <a:prstGeom prst="hexagon">
            <a:avLst>
              <a:gd name="adj" fmla="val 28965"/>
              <a:gd name="vf" fmla="val 115470"/>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32803464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629"/>
        <p:cNvGrpSpPr/>
        <p:nvPr/>
      </p:nvGrpSpPr>
      <p:grpSpPr>
        <a:xfrm>
          <a:off x="0" y="0"/>
          <a:ext cx="0" cy="0"/>
          <a:chOff x="0" y="0"/>
          <a:chExt cx="0" cy="0"/>
        </a:xfrm>
      </p:grpSpPr>
      <p:sp>
        <p:nvSpPr>
          <p:cNvPr id="2" name="Hexagon 1">
            <a:extLst>
              <a:ext uri="{FF2B5EF4-FFF2-40B4-BE49-F238E27FC236}">
                <a16:creationId xmlns:a16="http://schemas.microsoft.com/office/drawing/2014/main" id="{0B69174F-461F-663A-37AB-D2620EF73C07}"/>
              </a:ext>
            </a:extLst>
          </p:cNvPr>
          <p:cNvSpPr/>
          <p:nvPr/>
        </p:nvSpPr>
        <p:spPr>
          <a:xfrm rot="1782986">
            <a:off x="-1328855" y="5145441"/>
            <a:ext cx="3595260" cy="3099365"/>
          </a:xfrm>
          <a:prstGeom prst="hexagon">
            <a:avLst>
              <a:gd name="adj" fmla="val 28965"/>
              <a:gd name="vf" fmla="val 115470"/>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 name="Hexagon 2">
            <a:extLst>
              <a:ext uri="{FF2B5EF4-FFF2-40B4-BE49-F238E27FC236}">
                <a16:creationId xmlns:a16="http://schemas.microsoft.com/office/drawing/2014/main" id="{FFDDCE2F-85C5-B49E-4523-5377B348D51C}"/>
              </a:ext>
            </a:extLst>
          </p:cNvPr>
          <p:cNvSpPr/>
          <p:nvPr/>
        </p:nvSpPr>
        <p:spPr>
          <a:xfrm rot="1782986">
            <a:off x="4678406" y="654853"/>
            <a:ext cx="3595260" cy="3099365"/>
          </a:xfrm>
          <a:prstGeom prst="hexagon">
            <a:avLst>
              <a:gd name="adj" fmla="val 28965"/>
              <a:gd name="vf" fmla="val 115470"/>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 name="TextBox 6">
            <a:extLst>
              <a:ext uri="{FF2B5EF4-FFF2-40B4-BE49-F238E27FC236}">
                <a16:creationId xmlns:a16="http://schemas.microsoft.com/office/drawing/2014/main" id="{0702DFD2-11C1-27D3-EB50-CB60A762529F}"/>
              </a:ext>
            </a:extLst>
          </p:cNvPr>
          <p:cNvSpPr txBox="1"/>
          <p:nvPr/>
        </p:nvSpPr>
        <p:spPr>
          <a:xfrm>
            <a:off x="982984" y="5123453"/>
            <a:ext cx="4190704" cy="261610"/>
          </a:xfrm>
          <a:prstGeom prst="rect">
            <a:avLst/>
          </a:prstGeom>
          <a:noFill/>
          <a:ln>
            <a:noFill/>
          </a:ln>
        </p:spPr>
        <p:txBody>
          <a:bodyPr wrap="square" rtlCol="0">
            <a:spAutoFit/>
          </a:bodyPr>
          <a:lstStyle/>
          <a:p>
            <a:r>
              <a:rPr lang="en-US" sz="1100" dirty="0">
                <a:solidFill>
                  <a:schemeClr val="tx1"/>
                </a:solidFill>
                <a:latin typeface="+mn-lt"/>
              </a:rPr>
              <a:t>Trois choses que j'ai apprises aujourd'hui</a:t>
            </a:r>
            <a:endParaRPr lang="en-CA" sz="1100" dirty="0">
              <a:solidFill>
                <a:schemeClr val="tx1"/>
              </a:solidFill>
              <a:latin typeface="+mn-lt"/>
            </a:endParaRPr>
          </a:p>
        </p:txBody>
      </p:sp>
      <p:sp>
        <p:nvSpPr>
          <p:cNvPr id="8" name="TextBox 7">
            <a:extLst>
              <a:ext uri="{FF2B5EF4-FFF2-40B4-BE49-F238E27FC236}">
                <a16:creationId xmlns:a16="http://schemas.microsoft.com/office/drawing/2014/main" id="{3179E944-E3CA-32D5-2DB5-C90A668381A6}"/>
              </a:ext>
            </a:extLst>
          </p:cNvPr>
          <p:cNvSpPr txBox="1"/>
          <p:nvPr/>
        </p:nvSpPr>
        <p:spPr>
          <a:xfrm>
            <a:off x="982984" y="1608238"/>
            <a:ext cx="3790073" cy="397201"/>
          </a:xfrm>
          <a:prstGeom prst="rect">
            <a:avLst/>
          </a:prstGeom>
          <a:noFill/>
          <a:ln>
            <a:noFill/>
          </a:ln>
        </p:spPr>
        <p:txBody>
          <a:bodyPr wrap="square" lIns="90000" tIns="90000" rIns="90000" bIns="90000" rtlCol="0">
            <a:spAutoFit/>
          </a:bodyPr>
          <a:lstStyle/>
          <a:p>
            <a:r>
              <a:rPr lang="en-US" sz="1400" b="1" dirty="0">
                <a:solidFill>
                  <a:schemeClr val="accent2">
                    <a:lumMod val="75000"/>
                  </a:schemeClr>
                </a:solidFill>
                <a:latin typeface="+mn-lt"/>
              </a:rPr>
              <a:t>3 points clés</a:t>
            </a:r>
          </a:p>
        </p:txBody>
      </p:sp>
      <p:sp>
        <p:nvSpPr>
          <p:cNvPr id="9" name="5-Point Star 5">
            <a:extLst>
              <a:ext uri="{FF2B5EF4-FFF2-40B4-BE49-F238E27FC236}">
                <a16:creationId xmlns:a16="http://schemas.microsoft.com/office/drawing/2014/main" id="{3C8180BD-8A33-ED6E-FD6D-7FA1EF49BCCF}"/>
              </a:ext>
            </a:extLst>
          </p:cNvPr>
          <p:cNvSpPr/>
          <p:nvPr/>
        </p:nvSpPr>
        <p:spPr>
          <a:xfrm>
            <a:off x="1114767" y="2204536"/>
            <a:ext cx="197010" cy="197010"/>
          </a:xfrm>
          <a:prstGeom prst="star5">
            <a:avLst>
              <a:gd name="adj" fmla="val 28143"/>
              <a:gd name="hf" fmla="val 105146"/>
              <a:gd name="vf" fmla="val 110557"/>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0" name="5-Point Star 30">
            <a:extLst>
              <a:ext uri="{FF2B5EF4-FFF2-40B4-BE49-F238E27FC236}">
                <a16:creationId xmlns:a16="http://schemas.microsoft.com/office/drawing/2014/main" id="{1FBFF36A-F13A-5FCB-3B98-8C3CC1BC98AD}"/>
              </a:ext>
            </a:extLst>
          </p:cNvPr>
          <p:cNvSpPr/>
          <p:nvPr/>
        </p:nvSpPr>
        <p:spPr>
          <a:xfrm>
            <a:off x="1114767" y="2862707"/>
            <a:ext cx="197010" cy="197010"/>
          </a:xfrm>
          <a:prstGeom prst="star5">
            <a:avLst>
              <a:gd name="adj" fmla="val 28143"/>
              <a:gd name="hf" fmla="val 105146"/>
              <a:gd name="vf" fmla="val 110557"/>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1" name="5-Point Star 31">
            <a:extLst>
              <a:ext uri="{FF2B5EF4-FFF2-40B4-BE49-F238E27FC236}">
                <a16:creationId xmlns:a16="http://schemas.microsoft.com/office/drawing/2014/main" id="{1C05CFA3-4D0D-E604-3C13-CC60B98840BE}"/>
              </a:ext>
            </a:extLst>
          </p:cNvPr>
          <p:cNvSpPr/>
          <p:nvPr/>
        </p:nvSpPr>
        <p:spPr>
          <a:xfrm>
            <a:off x="1114767" y="3422373"/>
            <a:ext cx="197010" cy="197010"/>
          </a:xfrm>
          <a:prstGeom prst="star5">
            <a:avLst>
              <a:gd name="adj" fmla="val 28143"/>
              <a:gd name="hf" fmla="val 105146"/>
              <a:gd name="vf" fmla="val 110557"/>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2" name="TextBox 11">
            <a:extLst>
              <a:ext uri="{FF2B5EF4-FFF2-40B4-BE49-F238E27FC236}">
                <a16:creationId xmlns:a16="http://schemas.microsoft.com/office/drawing/2014/main" id="{AAADC201-21D1-93A5-4C73-249CEA7BDF60}"/>
              </a:ext>
            </a:extLst>
          </p:cNvPr>
          <p:cNvSpPr txBox="1"/>
          <p:nvPr/>
        </p:nvSpPr>
        <p:spPr>
          <a:xfrm>
            <a:off x="982985" y="4694592"/>
            <a:ext cx="3790073" cy="397201"/>
          </a:xfrm>
          <a:prstGeom prst="rect">
            <a:avLst/>
          </a:prstGeom>
          <a:noFill/>
          <a:ln>
            <a:noFill/>
          </a:ln>
        </p:spPr>
        <p:txBody>
          <a:bodyPr wrap="square" lIns="90000" tIns="90000" rIns="90000" bIns="90000" rtlCol="0">
            <a:spAutoFit/>
          </a:bodyPr>
          <a:lstStyle/>
          <a:p>
            <a:r>
              <a:rPr lang="en-US" sz="1400" b="1" dirty="0">
                <a:solidFill>
                  <a:schemeClr val="accent2">
                    <a:lumMod val="75000"/>
                  </a:schemeClr>
                </a:solidFill>
                <a:latin typeface="+mn-lt"/>
              </a:rPr>
              <a:t>3 choses que j'ai apprises aujourd'hui</a:t>
            </a:r>
          </a:p>
        </p:txBody>
      </p:sp>
      <p:sp>
        <p:nvSpPr>
          <p:cNvPr id="6" name="Rectangle 5">
            <a:extLst>
              <a:ext uri="{FF2B5EF4-FFF2-40B4-BE49-F238E27FC236}">
                <a16:creationId xmlns:a16="http://schemas.microsoft.com/office/drawing/2014/main" id="{BF6FC3FC-E3DF-B478-261A-04C726BD847A}"/>
              </a:ext>
            </a:extLst>
          </p:cNvPr>
          <p:cNvSpPr/>
          <p:nvPr/>
        </p:nvSpPr>
        <p:spPr>
          <a:xfrm>
            <a:off x="1558498" y="5631856"/>
            <a:ext cx="4678529" cy="658171"/>
          </a:xfrm>
          <a:prstGeom prst="rect">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3" name="Rectangle 12">
            <a:extLst>
              <a:ext uri="{FF2B5EF4-FFF2-40B4-BE49-F238E27FC236}">
                <a16:creationId xmlns:a16="http://schemas.microsoft.com/office/drawing/2014/main" id="{2D25C651-25B2-BA65-96CC-51673D876C5C}"/>
              </a:ext>
            </a:extLst>
          </p:cNvPr>
          <p:cNvSpPr/>
          <p:nvPr/>
        </p:nvSpPr>
        <p:spPr>
          <a:xfrm>
            <a:off x="1558498" y="6492788"/>
            <a:ext cx="4678529" cy="658171"/>
          </a:xfrm>
          <a:prstGeom prst="rect">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4" name="Rectangle 13">
            <a:extLst>
              <a:ext uri="{FF2B5EF4-FFF2-40B4-BE49-F238E27FC236}">
                <a16:creationId xmlns:a16="http://schemas.microsoft.com/office/drawing/2014/main" id="{A6015864-ED1E-4618-D57D-ADE1384F4405}"/>
              </a:ext>
            </a:extLst>
          </p:cNvPr>
          <p:cNvSpPr/>
          <p:nvPr/>
        </p:nvSpPr>
        <p:spPr>
          <a:xfrm>
            <a:off x="1558498" y="7353720"/>
            <a:ext cx="4678529" cy="658171"/>
          </a:xfrm>
          <a:prstGeom prst="rect">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5" name="TextBox 14">
            <a:extLst>
              <a:ext uri="{FF2B5EF4-FFF2-40B4-BE49-F238E27FC236}">
                <a16:creationId xmlns:a16="http://schemas.microsoft.com/office/drawing/2014/main" id="{A95937AB-E04B-82AB-E409-321EDB474938}"/>
              </a:ext>
            </a:extLst>
          </p:cNvPr>
          <p:cNvSpPr txBox="1"/>
          <p:nvPr/>
        </p:nvSpPr>
        <p:spPr>
          <a:xfrm>
            <a:off x="982985" y="5731562"/>
            <a:ext cx="358922" cy="397201"/>
          </a:xfrm>
          <a:prstGeom prst="rect">
            <a:avLst/>
          </a:prstGeom>
          <a:noFill/>
          <a:ln>
            <a:noFill/>
          </a:ln>
        </p:spPr>
        <p:txBody>
          <a:bodyPr wrap="square" lIns="90000" tIns="90000" rIns="90000" bIns="90000" rtlCol="0">
            <a:spAutoFit/>
          </a:bodyPr>
          <a:lstStyle/>
          <a:p>
            <a:r>
              <a:rPr lang="en-US" b="1" dirty="0">
                <a:solidFill>
                  <a:schemeClr val="accent2">
                    <a:lumMod val="75000"/>
                  </a:schemeClr>
                </a:solidFill>
              </a:rPr>
              <a:t>1</a:t>
            </a:r>
          </a:p>
        </p:txBody>
      </p:sp>
      <p:sp>
        <p:nvSpPr>
          <p:cNvPr id="16" name="TextBox 15">
            <a:extLst>
              <a:ext uri="{FF2B5EF4-FFF2-40B4-BE49-F238E27FC236}">
                <a16:creationId xmlns:a16="http://schemas.microsoft.com/office/drawing/2014/main" id="{6B6058F7-7F76-93CA-46C3-A44319068E56}"/>
              </a:ext>
            </a:extLst>
          </p:cNvPr>
          <p:cNvSpPr txBox="1"/>
          <p:nvPr/>
        </p:nvSpPr>
        <p:spPr>
          <a:xfrm>
            <a:off x="982985" y="6592494"/>
            <a:ext cx="358922" cy="397201"/>
          </a:xfrm>
          <a:prstGeom prst="rect">
            <a:avLst/>
          </a:prstGeom>
          <a:noFill/>
          <a:ln>
            <a:noFill/>
          </a:ln>
        </p:spPr>
        <p:txBody>
          <a:bodyPr wrap="square" lIns="90000" tIns="90000" rIns="90000" bIns="90000" rtlCol="0">
            <a:spAutoFit/>
          </a:bodyPr>
          <a:lstStyle/>
          <a:p>
            <a:r>
              <a:rPr lang="en-US" b="1" dirty="0">
                <a:solidFill>
                  <a:schemeClr val="accent2">
                    <a:lumMod val="75000"/>
                  </a:schemeClr>
                </a:solidFill>
              </a:rPr>
              <a:t>2</a:t>
            </a:r>
          </a:p>
        </p:txBody>
      </p:sp>
      <p:sp>
        <p:nvSpPr>
          <p:cNvPr id="17" name="TextBox 16">
            <a:extLst>
              <a:ext uri="{FF2B5EF4-FFF2-40B4-BE49-F238E27FC236}">
                <a16:creationId xmlns:a16="http://schemas.microsoft.com/office/drawing/2014/main" id="{0326299A-9826-588E-BF86-56381ADC9BC2}"/>
              </a:ext>
            </a:extLst>
          </p:cNvPr>
          <p:cNvSpPr txBox="1"/>
          <p:nvPr/>
        </p:nvSpPr>
        <p:spPr>
          <a:xfrm>
            <a:off x="982985" y="7453426"/>
            <a:ext cx="358922" cy="397201"/>
          </a:xfrm>
          <a:prstGeom prst="rect">
            <a:avLst/>
          </a:prstGeom>
          <a:noFill/>
          <a:ln>
            <a:noFill/>
          </a:ln>
        </p:spPr>
        <p:txBody>
          <a:bodyPr wrap="square" lIns="90000" tIns="90000" rIns="90000" bIns="90000" rtlCol="0">
            <a:spAutoFit/>
          </a:bodyPr>
          <a:lstStyle/>
          <a:p>
            <a:r>
              <a:rPr lang="en-US" b="1" dirty="0">
                <a:solidFill>
                  <a:schemeClr val="accent2">
                    <a:lumMod val="75000"/>
                  </a:schemeClr>
                </a:solidFill>
              </a:rPr>
              <a:t>3</a:t>
            </a:r>
          </a:p>
        </p:txBody>
      </p:sp>
      <p:sp>
        <p:nvSpPr>
          <p:cNvPr id="18" name="TextBox 17">
            <a:extLst>
              <a:ext uri="{FF2B5EF4-FFF2-40B4-BE49-F238E27FC236}">
                <a16:creationId xmlns:a16="http://schemas.microsoft.com/office/drawing/2014/main" id="{29DF0B86-957C-A99A-5A05-67E59CE2FFD6}"/>
              </a:ext>
            </a:extLst>
          </p:cNvPr>
          <p:cNvSpPr txBox="1"/>
          <p:nvPr/>
        </p:nvSpPr>
        <p:spPr>
          <a:xfrm>
            <a:off x="982984" y="713169"/>
            <a:ext cx="4913991" cy="307777"/>
          </a:xfrm>
          <a:prstGeom prst="rect">
            <a:avLst/>
          </a:prstGeom>
          <a:noFill/>
        </p:spPr>
        <p:txBody>
          <a:bodyPr wrap="square">
            <a:spAutoFit/>
          </a:bodyPr>
          <a:lstStyle/>
          <a:p>
            <a:pPr marL="0" marR="0" lvl="0" indent="0" algn="l" rtl="0">
              <a:spcBef>
                <a:spcPts val="0"/>
              </a:spcBef>
              <a:spcAft>
                <a:spcPts val="1800"/>
              </a:spcAft>
              <a:buNone/>
            </a:pPr>
            <a:r>
              <a:rPr lang="en-US" b="1" spc="300" dirty="0">
                <a:solidFill>
                  <a:schemeClr val="bg1"/>
                </a:solidFill>
                <a:highlight>
                  <a:srgbClr val="8D607A"/>
                </a:highlight>
                <a:latin typeface="Calibri"/>
                <a:ea typeface="Calibri"/>
                <a:cs typeface="Calibri"/>
                <a:sym typeface="Calibri"/>
              </a:rPr>
              <a:t>FERMETURE DU MODULE</a:t>
            </a:r>
          </a:p>
        </p:txBody>
      </p:sp>
      <p:sp>
        <p:nvSpPr>
          <p:cNvPr id="21" name="Hexagon 20">
            <a:extLst>
              <a:ext uri="{FF2B5EF4-FFF2-40B4-BE49-F238E27FC236}">
                <a16:creationId xmlns:a16="http://schemas.microsoft.com/office/drawing/2014/main" id="{D8A71650-6BB9-B886-5284-CF018FE82CB3}"/>
              </a:ext>
            </a:extLst>
          </p:cNvPr>
          <p:cNvSpPr/>
          <p:nvPr/>
        </p:nvSpPr>
        <p:spPr>
          <a:xfrm rot="1782986">
            <a:off x="286724" y="301110"/>
            <a:ext cx="335595" cy="289306"/>
          </a:xfrm>
          <a:prstGeom prst="hexagon">
            <a:avLst>
              <a:gd name="adj" fmla="val 28965"/>
              <a:gd name="vf" fmla="val 115470"/>
            </a:avLst>
          </a:prstGeom>
          <a:solidFill>
            <a:schemeClr val="accent2">
              <a:lumMod val="60000"/>
              <a:lumOff val="40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2" name="Hexagon 21">
            <a:extLst>
              <a:ext uri="{FF2B5EF4-FFF2-40B4-BE49-F238E27FC236}">
                <a16:creationId xmlns:a16="http://schemas.microsoft.com/office/drawing/2014/main" id="{414C5A84-7DB8-2B65-AB8E-CEDF541C83BE}"/>
              </a:ext>
            </a:extLst>
          </p:cNvPr>
          <p:cNvSpPr/>
          <p:nvPr/>
        </p:nvSpPr>
        <p:spPr>
          <a:xfrm rot="1782986">
            <a:off x="286724" y="763955"/>
            <a:ext cx="335595" cy="289306"/>
          </a:xfrm>
          <a:prstGeom prst="hexagon">
            <a:avLst>
              <a:gd name="adj" fmla="val 28965"/>
              <a:gd name="vf" fmla="val 115470"/>
            </a:avLst>
          </a:prstGeom>
          <a:solidFill>
            <a:schemeClr val="accent2">
              <a:lumMod val="60000"/>
              <a:lumOff val="40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3" name="Hexagon 22">
            <a:extLst>
              <a:ext uri="{FF2B5EF4-FFF2-40B4-BE49-F238E27FC236}">
                <a16:creationId xmlns:a16="http://schemas.microsoft.com/office/drawing/2014/main" id="{BDC94FB4-CDE4-EF16-5CDE-8FE570717F41}"/>
              </a:ext>
            </a:extLst>
          </p:cNvPr>
          <p:cNvSpPr/>
          <p:nvPr/>
        </p:nvSpPr>
        <p:spPr>
          <a:xfrm rot="1782986">
            <a:off x="286724" y="1226800"/>
            <a:ext cx="335595" cy="289306"/>
          </a:xfrm>
          <a:prstGeom prst="hexagon">
            <a:avLst>
              <a:gd name="adj" fmla="val 28965"/>
              <a:gd name="vf" fmla="val 115470"/>
            </a:avLst>
          </a:prstGeom>
          <a:solidFill>
            <a:schemeClr val="accent2">
              <a:lumMod val="60000"/>
              <a:lumOff val="40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4" name="Hexagon 23">
            <a:extLst>
              <a:ext uri="{FF2B5EF4-FFF2-40B4-BE49-F238E27FC236}">
                <a16:creationId xmlns:a16="http://schemas.microsoft.com/office/drawing/2014/main" id="{8949A80D-5B1F-F87B-A4A5-EDB1F1C82861}"/>
              </a:ext>
            </a:extLst>
          </p:cNvPr>
          <p:cNvSpPr/>
          <p:nvPr/>
        </p:nvSpPr>
        <p:spPr>
          <a:xfrm rot="1782986">
            <a:off x="286724" y="1689645"/>
            <a:ext cx="335595" cy="289306"/>
          </a:xfrm>
          <a:prstGeom prst="hexagon">
            <a:avLst>
              <a:gd name="adj" fmla="val 28965"/>
              <a:gd name="vf" fmla="val 115470"/>
            </a:avLst>
          </a:prstGeom>
          <a:solidFill>
            <a:schemeClr val="accent2">
              <a:lumMod val="60000"/>
              <a:lumOff val="40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5" name="Hexagon 24">
            <a:extLst>
              <a:ext uri="{FF2B5EF4-FFF2-40B4-BE49-F238E27FC236}">
                <a16:creationId xmlns:a16="http://schemas.microsoft.com/office/drawing/2014/main" id="{C1EF70DE-7AA6-54D2-56BF-64A41C0CA985}"/>
              </a:ext>
            </a:extLst>
          </p:cNvPr>
          <p:cNvSpPr/>
          <p:nvPr/>
        </p:nvSpPr>
        <p:spPr>
          <a:xfrm rot="1782986">
            <a:off x="286724" y="2152490"/>
            <a:ext cx="335595" cy="289306"/>
          </a:xfrm>
          <a:prstGeom prst="hexagon">
            <a:avLst>
              <a:gd name="adj" fmla="val 28965"/>
              <a:gd name="vf" fmla="val 115470"/>
            </a:avLst>
          </a:prstGeom>
          <a:solidFill>
            <a:schemeClr val="accent2">
              <a:lumMod val="60000"/>
              <a:lumOff val="40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6" name="Hexagon 25">
            <a:extLst>
              <a:ext uri="{FF2B5EF4-FFF2-40B4-BE49-F238E27FC236}">
                <a16:creationId xmlns:a16="http://schemas.microsoft.com/office/drawing/2014/main" id="{7369BBF6-2569-782E-C970-1C9EDC50CCE4}"/>
              </a:ext>
            </a:extLst>
          </p:cNvPr>
          <p:cNvSpPr/>
          <p:nvPr/>
        </p:nvSpPr>
        <p:spPr>
          <a:xfrm rot="1782986">
            <a:off x="286724" y="2615335"/>
            <a:ext cx="335595" cy="289306"/>
          </a:xfrm>
          <a:prstGeom prst="hexagon">
            <a:avLst>
              <a:gd name="adj" fmla="val 28965"/>
              <a:gd name="vf" fmla="val 115470"/>
            </a:avLst>
          </a:prstGeom>
          <a:solidFill>
            <a:schemeClr val="accent2">
              <a:lumMod val="60000"/>
              <a:lumOff val="40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7" name="Hexagon 26">
            <a:extLst>
              <a:ext uri="{FF2B5EF4-FFF2-40B4-BE49-F238E27FC236}">
                <a16:creationId xmlns:a16="http://schemas.microsoft.com/office/drawing/2014/main" id="{A160772B-B7BD-2169-2706-0F84BAFA3E23}"/>
              </a:ext>
            </a:extLst>
          </p:cNvPr>
          <p:cNvSpPr/>
          <p:nvPr/>
        </p:nvSpPr>
        <p:spPr>
          <a:xfrm rot="1782986">
            <a:off x="286725" y="3078179"/>
            <a:ext cx="335595" cy="289306"/>
          </a:xfrm>
          <a:prstGeom prst="hexagon">
            <a:avLst>
              <a:gd name="adj" fmla="val 28965"/>
              <a:gd name="vf" fmla="val 115470"/>
            </a:avLst>
          </a:prstGeom>
          <a:solidFill>
            <a:schemeClr val="accent2">
              <a:lumMod val="60000"/>
              <a:lumOff val="40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8" name="Hexagon 27">
            <a:extLst>
              <a:ext uri="{FF2B5EF4-FFF2-40B4-BE49-F238E27FC236}">
                <a16:creationId xmlns:a16="http://schemas.microsoft.com/office/drawing/2014/main" id="{70112FFF-A91A-09AC-8227-74547050234C}"/>
              </a:ext>
            </a:extLst>
          </p:cNvPr>
          <p:cNvSpPr/>
          <p:nvPr/>
        </p:nvSpPr>
        <p:spPr>
          <a:xfrm rot="1782986">
            <a:off x="286726" y="3541021"/>
            <a:ext cx="335595" cy="289306"/>
          </a:xfrm>
          <a:prstGeom prst="hexagon">
            <a:avLst>
              <a:gd name="adj" fmla="val 28965"/>
              <a:gd name="vf" fmla="val 115470"/>
            </a:avLst>
          </a:prstGeom>
          <a:solidFill>
            <a:schemeClr val="accent2">
              <a:lumMod val="60000"/>
              <a:lumOff val="40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0" name="Hexagon 29">
            <a:extLst>
              <a:ext uri="{FF2B5EF4-FFF2-40B4-BE49-F238E27FC236}">
                <a16:creationId xmlns:a16="http://schemas.microsoft.com/office/drawing/2014/main" id="{20F68029-536B-8735-AEA0-F49F57E1CBA9}"/>
              </a:ext>
            </a:extLst>
          </p:cNvPr>
          <p:cNvSpPr/>
          <p:nvPr/>
        </p:nvSpPr>
        <p:spPr>
          <a:xfrm rot="1782986">
            <a:off x="286726" y="4003862"/>
            <a:ext cx="335595" cy="289306"/>
          </a:xfrm>
          <a:prstGeom prst="hexagon">
            <a:avLst>
              <a:gd name="adj" fmla="val 28965"/>
              <a:gd name="vf" fmla="val 115470"/>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1D9DF82-80A7-FF68-62D6-5882808C834D}"/>
              </a:ext>
            </a:extLst>
          </p:cNvPr>
          <p:cNvSpPr txBox="1"/>
          <p:nvPr/>
        </p:nvSpPr>
        <p:spPr>
          <a:xfrm>
            <a:off x="982984" y="1232953"/>
            <a:ext cx="5267345" cy="7386638"/>
          </a:xfrm>
          <a:prstGeom prst="rect">
            <a:avLst/>
          </a:prstGeom>
          <a:noFill/>
        </p:spPr>
        <p:txBody>
          <a:bodyPr wrap="square" rtlCol="0">
            <a:spAutoFit/>
          </a:bodyPr>
          <a:lstStyle/>
          <a:p>
            <a:pPr marL="171450" indent="-171450">
              <a:spcAft>
                <a:spcPts val="600"/>
              </a:spcAft>
              <a:buFont typeface="Arial" panose="020B0604020202020204" pitchFamily="34" charset="0"/>
              <a:buChar char="•"/>
            </a:pPr>
            <a:r>
              <a:rPr lang="en-US" sz="1100" dirty="0">
                <a:latin typeface="+mn-lt"/>
              </a:rPr>
              <a:t>Manuel de terrain sur les enfants non accompagnés et séparés, Groupe de travail interagences sur les enfants non accompagnés et séparés (2017).</a:t>
            </a:r>
          </a:p>
          <a:p>
            <a:pPr marL="171450" indent="-171450">
              <a:spcAft>
                <a:spcPts val="600"/>
              </a:spcAft>
              <a:buFont typeface="Arial" panose="020B0604020202020204" pitchFamily="34" charset="0"/>
              <a:buChar char="•"/>
            </a:pPr>
            <a:r>
              <a:rPr lang="en-US" sz="1100" dirty="0">
                <a:latin typeface="+mn-lt"/>
              </a:rPr>
              <a:t>Principes directeurs du HCR sur les procédures relatives à l'intérêt supérieur de l'enfant (PIS), Évaluer et déterminer l'intérêt supérieur de l'enfant (2021)</a:t>
            </a:r>
          </a:p>
          <a:p>
            <a:pPr marL="171450" indent="-171450">
              <a:spcAft>
                <a:spcPts val="600"/>
              </a:spcAft>
              <a:buFont typeface="Arial" panose="020B0604020202020204" pitchFamily="34" charset="0"/>
              <a:buChar char="•"/>
            </a:pPr>
            <a:r>
              <a:rPr lang="en-US" sz="1100" dirty="0">
                <a:latin typeface="+mn-lt"/>
              </a:rPr>
              <a:t>Les perdus : Soins d'urgence pour les enfants séparés de la naissance à cinq ans, UNICEF (2007)</a:t>
            </a:r>
          </a:p>
          <a:p>
            <a:pPr marL="171450" indent="-171450">
              <a:spcAft>
                <a:spcPts val="600"/>
              </a:spcAft>
              <a:buFont typeface="Arial" panose="020B0604020202020204" pitchFamily="34" charset="0"/>
              <a:buChar char="•"/>
            </a:pPr>
            <a:r>
              <a:rPr lang="en-US" sz="1100" dirty="0">
                <a:latin typeface="+mn-lt"/>
              </a:rPr>
              <a:t>Considérations clés : Recherche et réunification des </a:t>
            </a:r>
            <a:r>
              <a:rPr lang="en-US" sz="1100" dirty="0" err="1">
                <a:latin typeface="+mn-lt"/>
              </a:rPr>
              <a:t>familles</a:t>
            </a:r>
            <a:r>
              <a:rPr lang="en-US" sz="1100" dirty="0">
                <a:latin typeface="+mn-lt"/>
              </a:rPr>
              <a:t> (RRF) pour les enfants non accompagnés et </a:t>
            </a:r>
            <a:r>
              <a:rPr lang="en-US" sz="1100" dirty="0" err="1">
                <a:latin typeface="+mn-lt"/>
              </a:rPr>
              <a:t>séparés</a:t>
            </a:r>
            <a:r>
              <a:rPr lang="en-US" sz="1100" dirty="0">
                <a:latin typeface="+mn-lt"/>
              </a:rPr>
              <a:t> (ENAS) dans le cadre de la pandémie de COVID-19 et d'autres événements.</a:t>
            </a:r>
          </a:p>
          <a:p>
            <a:pPr marL="171450" indent="-171450">
              <a:spcAft>
                <a:spcPts val="600"/>
              </a:spcAft>
              <a:buFont typeface="Arial" panose="020B0604020202020204" pitchFamily="34" charset="0"/>
              <a:buChar char="•"/>
            </a:pPr>
            <a:r>
              <a:rPr lang="en-US" sz="1100" dirty="0">
                <a:latin typeface="+mn-lt"/>
              </a:rPr>
              <a:t>Foyers potentiels de maladies infectieuses, </a:t>
            </a:r>
            <a:r>
              <a:rPr lang="fr-FR" sz="1100" dirty="0">
                <a:latin typeface="+mn-lt"/>
              </a:rPr>
              <a:t>L'Alliance pour la protection de l'enfance dans l'action humanitaire </a:t>
            </a:r>
            <a:r>
              <a:rPr lang="en-US" sz="1100" dirty="0">
                <a:latin typeface="+mn-lt"/>
              </a:rPr>
              <a:t>et UNICEF (2021)</a:t>
            </a:r>
          </a:p>
          <a:p>
            <a:pPr marL="171450" indent="-171450">
              <a:spcAft>
                <a:spcPts val="600"/>
              </a:spcAft>
              <a:buFont typeface="Arial" panose="020B0604020202020204" pitchFamily="34" charset="0"/>
              <a:buChar char="•"/>
            </a:pPr>
            <a:r>
              <a:rPr lang="fr-FR" sz="1100" dirty="0">
                <a:latin typeface="+mn-lt"/>
              </a:rPr>
              <a:t>Boîte à outils d'apprentissage et de développement</a:t>
            </a:r>
            <a:r>
              <a:rPr lang="en-US" sz="1100" dirty="0">
                <a:latin typeface="+mn-lt"/>
              </a:rPr>
              <a:t>, Alliance pour la protection de l'enfance dans </a:t>
            </a:r>
            <a:r>
              <a:rPr lang="en-US" sz="1100" dirty="0" err="1">
                <a:latin typeface="+mn-lt"/>
              </a:rPr>
              <a:t>l'action</a:t>
            </a:r>
            <a:r>
              <a:rPr lang="en-US" sz="1100" dirty="0">
                <a:latin typeface="+mn-lt"/>
              </a:rPr>
              <a:t> </a:t>
            </a:r>
            <a:r>
              <a:rPr lang="en-US" sz="1100" dirty="0" err="1">
                <a:latin typeface="+mn-lt"/>
              </a:rPr>
              <a:t>humanitaire</a:t>
            </a:r>
            <a:endParaRPr lang="en-US" sz="1100" dirty="0">
              <a:latin typeface="+mn-lt"/>
            </a:endParaRPr>
          </a:p>
          <a:p>
            <a:pPr marL="171450" indent="-171450">
              <a:spcAft>
                <a:spcPts val="600"/>
              </a:spcAft>
              <a:buFont typeface="Arial" panose="020B0604020202020204" pitchFamily="34" charset="0"/>
              <a:buChar char="•"/>
            </a:pPr>
            <a:r>
              <a:rPr lang="en-US" sz="1100" dirty="0">
                <a:latin typeface="+mn-lt"/>
              </a:rPr>
              <a:t>Alternative Care in Emergencies (ACE)Toolkit (</a:t>
            </a:r>
            <a:r>
              <a:rPr lang="fr-FR" sz="1100" dirty="0">
                <a:latin typeface="+mn-lt"/>
              </a:rPr>
              <a:t>Boîte à outils de soins alternatifs en cas d'urgence )</a:t>
            </a:r>
            <a:r>
              <a:rPr lang="en-US" sz="1100" dirty="0">
                <a:latin typeface="+mn-lt"/>
              </a:rPr>
              <a:t>, Groupe de travail interagences sur les enfants non accompagnés et séparés (2013) </a:t>
            </a:r>
          </a:p>
          <a:p>
            <a:pPr marL="171450" indent="-171450">
              <a:spcAft>
                <a:spcPts val="600"/>
              </a:spcAft>
              <a:buFont typeface="Arial" panose="020B0604020202020204" pitchFamily="34" charset="0"/>
              <a:buChar char="•"/>
            </a:pPr>
            <a:r>
              <a:rPr lang="en-US" sz="1100" dirty="0">
                <a:latin typeface="+mn-lt"/>
              </a:rPr>
              <a:t>Guide pour la prestation de soins alternatifs pendant le COVID-19, ACSP 2020 </a:t>
            </a:r>
          </a:p>
          <a:p>
            <a:pPr marL="171450" indent="-171450">
              <a:spcAft>
                <a:spcPts val="600"/>
              </a:spcAft>
              <a:buFont typeface="Arial" panose="020B0604020202020204" pitchFamily="34" charset="0"/>
              <a:buChar char="•"/>
            </a:pPr>
            <a:r>
              <a:rPr lang="en-US" sz="1100" dirty="0">
                <a:latin typeface="+mn-lt"/>
              </a:rPr>
              <a:t>Boîte à outils pour le suivi et l'évaluation de la protection des enfants lors de l'utilisation de l'assistance en espèces et en coupons, Save the Children, 2021.</a:t>
            </a:r>
          </a:p>
          <a:p>
            <a:pPr marL="171450" indent="-171450">
              <a:spcAft>
                <a:spcPts val="600"/>
              </a:spcAft>
              <a:buFont typeface="Arial" panose="020B0604020202020204" pitchFamily="34" charset="0"/>
              <a:buChar char="•"/>
            </a:pPr>
            <a:r>
              <a:rPr lang="en-US" sz="1100" dirty="0">
                <a:latin typeface="+mn-lt"/>
              </a:rPr>
              <a:t>Money Matters,</a:t>
            </a:r>
            <a:r>
              <a:rPr lang="fr-FR" sz="1400" b="0" i="0" dirty="0">
                <a:solidFill>
                  <a:srgbClr val="000000"/>
                </a:solidFill>
                <a:effectLst/>
                <a:latin typeface="Roboto" panose="02000000000000000000" pitchFamily="2" charset="0"/>
              </a:rPr>
              <a:t> </a:t>
            </a:r>
            <a:r>
              <a:rPr lang="fr-FR" sz="1100" dirty="0">
                <a:latin typeface="+mn-lt"/>
              </a:rPr>
              <a:t>Une boîte à outils pour les travailleurs sociaux pour aider les clients adultes et adolescents avec une gestion financière de base</a:t>
            </a:r>
            <a:r>
              <a:rPr lang="en-US" sz="1100" dirty="0">
                <a:latin typeface="+mn-lt"/>
              </a:rPr>
              <a:t>, Save the Children, 2021. </a:t>
            </a:r>
          </a:p>
          <a:p>
            <a:pPr marL="171450" indent="-171450">
              <a:spcAft>
                <a:spcPts val="600"/>
              </a:spcAft>
              <a:buFont typeface="Arial" panose="020B0604020202020204" pitchFamily="34" charset="0"/>
              <a:buChar char="•"/>
            </a:pPr>
            <a:r>
              <a:rPr lang="fr-FR" sz="1100" dirty="0">
                <a:latin typeface="+mn-lt"/>
              </a:rPr>
              <a:t>Promouvoir les résultats de la protection de l'enfance grâce à des interventions en espèces</a:t>
            </a:r>
            <a:r>
              <a:rPr lang="en-US" sz="1100" dirty="0">
                <a:latin typeface="+mn-lt"/>
              </a:rPr>
              <a:t>(HCR, 2021, Publication provisoire)</a:t>
            </a:r>
          </a:p>
          <a:p>
            <a:pPr marL="171450" indent="-171450">
              <a:spcAft>
                <a:spcPts val="600"/>
              </a:spcAft>
              <a:buFont typeface="Arial" panose="020B0604020202020204" pitchFamily="34" charset="0"/>
              <a:buChar char="•"/>
            </a:pPr>
            <a:r>
              <a:rPr lang="fr-FR" sz="1100" dirty="0">
                <a:latin typeface="+mn-lt"/>
              </a:rPr>
              <a:t>Note d'orientation sur la conception de l'aide en espèces et en bons pour les ménages dirigés par des enfants</a:t>
            </a:r>
            <a:r>
              <a:rPr lang="en-US" sz="1100" dirty="0">
                <a:latin typeface="+mn-lt"/>
              </a:rPr>
              <a:t>(MDE) et enfants non </a:t>
            </a:r>
            <a:r>
              <a:rPr lang="en-US" sz="1100" dirty="0" err="1">
                <a:latin typeface="+mn-lt"/>
              </a:rPr>
              <a:t>accompagnés</a:t>
            </a:r>
            <a:r>
              <a:rPr lang="en-US" sz="1100">
                <a:latin typeface="+mn-lt"/>
              </a:rPr>
              <a:t> (</a:t>
            </a:r>
            <a:r>
              <a:rPr lang="en-US" sz="1100" dirty="0">
                <a:latin typeface="+mn-lt"/>
              </a:rPr>
              <a:t>ENA), Save the Children, (à paraître). </a:t>
            </a:r>
          </a:p>
          <a:p>
            <a:pPr marL="171450" indent="-171450">
              <a:spcAft>
                <a:spcPts val="600"/>
              </a:spcAft>
              <a:buFont typeface="Arial" panose="020B0604020202020204" pitchFamily="34" charset="0"/>
              <a:buChar char="•"/>
            </a:pPr>
            <a:r>
              <a:rPr lang="en-US" sz="1100" dirty="0">
                <a:latin typeface="+mn-lt"/>
                <a:hlinkClick r:id="rId2"/>
              </a:rPr>
              <a:t>https://www.alliancecpha.org/en/system/tdf/library/attachments/cpha012_-_RRF_and_covid_19_v2.pdf?file=1&amp;type=node&amp;id=44698 </a:t>
            </a:r>
          </a:p>
          <a:p>
            <a:pPr marL="171450" indent="-171450">
              <a:spcAft>
                <a:spcPts val="600"/>
              </a:spcAft>
              <a:buFont typeface="Arial" panose="020B0604020202020204" pitchFamily="34" charset="0"/>
              <a:buChar char="•"/>
            </a:pPr>
            <a:r>
              <a:rPr lang="en-US" sz="1100" dirty="0">
                <a:latin typeface="+mn-lt"/>
              </a:rPr>
              <a:t>https://www.alliancecpha.org/en/system/tdf/library/attachments/the_alliance_ld_toolkit.pdf?file=1&amp;type=node&amp;id=44420</a:t>
            </a:r>
          </a:p>
          <a:p>
            <a:pPr marL="171450" indent="-171450">
              <a:spcAft>
                <a:spcPts val="600"/>
              </a:spcAft>
              <a:buFont typeface="Arial" panose="020B0604020202020204" pitchFamily="34" charset="0"/>
              <a:buChar char="•"/>
            </a:pPr>
            <a:r>
              <a:rPr lang="en-US" sz="1100" dirty="0">
                <a:latin typeface="+mn-lt"/>
              </a:rPr>
              <a:t>https://resourcecentre.savethechildren.net/library/toolkit-monitoring-and-evaluating-child-protection-when-using-cash-and-voucher-assistance</a:t>
            </a:r>
          </a:p>
          <a:p>
            <a:pPr marL="171450" indent="-171450">
              <a:spcAft>
                <a:spcPts val="600"/>
              </a:spcAft>
              <a:buFont typeface="Arial" panose="020B0604020202020204" pitchFamily="34" charset="0"/>
              <a:buChar char="•"/>
            </a:pPr>
            <a:r>
              <a:rPr lang="en-US" sz="1100" dirty="0">
                <a:latin typeface="+mn-lt"/>
              </a:rPr>
              <a:t>https://resourcecentre.savethechildren.net/library/money-matters-toolkit-caseworkers-support-adult-and-adolescent-clients-basic-money</a:t>
            </a:r>
          </a:p>
          <a:p>
            <a:pPr marL="171450" indent="-171450">
              <a:spcAft>
                <a:spcPts val="600"/>
              </a:spcAft>
              <a:buFont typeface="Arial" panose="020B0604020202020204" pitchFamily="34" charset="0"/>
              <a:buChar char="•"/>
            </a:pPr>
            <a:r>
              <a:rPr lang="en-US" sz="1100" dirty="0">
                <a:latin typeface="+mn-lt"/>
              </a:rPr>
              <a:t>https://www.unhcr.org/60d43f824</a:t>
            </a:r>
          </a:p>
        </p:txBody>
      </p:sp>
      <p:sp>
        <p:nvSpPr>
          <p:cNvPr id="4" name="TextBox 3">
            <a:extLst>
              <a:ext uri="{FF2B5EF4-FFF2-40B4-BE49-F238E27FC236}">
                <a16:creationId xmlns:a16="http://schemas.microsoft.com/office/drawing/2014/main" id="{7FC55695-D1E6-9302-48BC-03A4E25F8EB8}"/>
              </a:ext>
            </a:extLst>
          </p:cNvPr>
          <p:cNvSpPr txBox="1"/>
          <p:nvPr/>
        </p:nvSpPr>
        <p:spPr>
          <a:xfrm>
            <a:off x="982984" y="713169"/>
            <a:ext cx="4913991" cy="307777"/>
          </a:xfrm>
          <a:prstGeom prst="rect">
            <a:avLst/>
          </a:prstGeom>
          <a:noFill/>
        </p:spPr>
        <p:txBody>
          <a:bodyPr wrap="square">
            <a:spAutoFit/>
          </a:bodyPr>
          <a:lstStyle/>
          <a:p>
            <a:pPr marL="0" marR="0" lvl="0" indent="0" algn="l" rtl="0">
              <a:spcBef>
                <a:spcPts val="0"/>
              </a:spcBef>
              <a:spcAft>
                <a:spcPts val="1800"/>
              </a:spcAft>
              <a:buNone/>
            </a:pPr>
            <a:r>
              <a:rPr lang="en-US" b="1" spc="300" dirty="0">
                <a:solidFill>
                  <a:schemeClr val="bg1"/>
                </a:solidFill>
                <a:highlight>
                  <a:srgbClr val="8D607A"/>
                </a:highlight>
                <a:latin typeface="Calibri"/>
                <a:ea typeface="Calibri"/>
                <a:cs typeface="Calibri"/>
                <a:sym typeface="Calibri"/>
              </a:rPr>
              <a:t>RESSOURCES POUR UNE LECTURE PLUS APPROFONDIE</a:t>
            </a:r>
          </a:p>
        </p:txBody>
      </p:sp>
      <p:sp>
        <p:nvSpPr>
          <p:cNvPr id="12" name="Hexagon 11">
            <a:extLst>
              <a:ext uri="{FF2B5EF4-FFF2-40B4-BE49-F238E27FC236}">
                <a16:creationId xmlns:a16="http://schemas.microsoft.com/office/drawing/2014/main" id="{84FDEC9E-9BEB-05B5-1EB3-8CC993726C57}"/>
              </a:ext>
            </a:extLst>
          </p:cNvPr>
          <p:cNvSpPr/>
          <p:nvPr/>
        </p:nvSpPr>
        <p:spPr>
          <a:xfrm rot="1782986">
            <a:off x="286724" y="301110"/>
            <a:ext cx="335595" cy="289306"/>
          </a:xfrm>
          <a:prstGeom prst="hexagon">
            <a:avLst>
              <a:gd name="adj" fmla="val 28965"/>
              <a:gd name="vf" fmla="val 115470"/>
            </a:avLst>
          </a:prstGeom>
          <a:solidFill>
            <a:schemeClr val="accent2">
              <a:lumMod val="60000"/>
              <a:lumOff val="40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3" name="Hexagon 12">
            <a:extLst>
              <a:ext uri="{FF2B5EF4-FFF2-40B4-BE49-F238E27FC236}">
                <a16:creationId xmlns:a16="http://schemas.microsoft.com/office/drawing/2014/main" id="{BD700462-8D60-4A66-5339-323A0FB59841}"/>
              </a:ext>
            </a:extLst>
          </p:cNvPr>
          <p:cNvSpPr/>
          <p:nvPr/>
        </p:nvSpPr>
        <p:spPr>
          <a:xfrm rot="1782986">
            <a:off x="286724" y="763955"/>
            <a:ext cx="335595" cy="289306"/>
          </a:xfrm>
          <a:prstGeom prst="hexagon">
            <a:avLst>
              <a:gd name="adj" fmla="val 28965"/>
              <a:gd name="vf" fmla="val 115470"/>
            </a:avLst>
          </a:prstGeom>
          <a:solidFill>
            <a:schemeClr val="accent2">
              <a:lumMod val="60000"/>
              <a:lumOff val="40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4" name="Hexagon 13">
            <a:extLst>
              <a:ext uri="{FF2B5EF4-FFF2-40B4-BE49-F238E27FC236}">
                <a16:creationId xmlns:a16="http://schemas.microsoft.com/office/drawing/2014/main" id="{28D601D0-E4C5-55D3-44F7-29B32DEE0ACF}"/>
              </a:ext>
            </a:extLst>
          </p:cNvPr>
          <p:cNvSpPr/>
          <p:nvPr/>
        </p:nvSpPr>
        <p:spPr>
          <a:xfrm rot="1782986">
            <a:off x="286724" y="1226800"/>
            <a:ext cx="335595" cy="289306"/>
          </a:xfrm>
          <a:prstGeom prst="hexagon">
            <a:avLst>
              <a:gd name="adj" fmla="val 28965"/>
              <a:gd name="vf" fmla="val 115470"/>
            </a:avLst>
          </a:prstGeom>
          <a:solidFill>
            <a:schemeClr val="accent2">
              <a:lumMod val="60000"/>
              <a:lumOff val="40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5" name="Hexagon 14">
            <a:extLst>
              <a:ext uri="{FF2B5EF4-FFF2-40B4-BE49-F238E27FC236}">
                <a16:creationId xmlns:a16="http://schemas.microsoft.com/office/drawing/2014/main" id="{5224208B-AF38-B4A9-8480-40B5339A6902}"/>
              </a:ext>
            </a:extLst>
          </p:cNvPr>
          <p:cNvSpPr/>
          <p:nvPr/>
        </p:nvSpPr>
        <p:spPr>
          <a:xfrm rot="1782986">
            <a:off x="286724" y="1689645"/>
            <a:ext cx="335595" cy="289306"/>
          </a:xfrm>
          <a:prstGeom prst="hexagon">
            <a:avLst>
              <a:gd name="adj" fmla="val 28965"/>
              <a:gd name="vf" fmla="val 115470"/>
            </a:avLst>
          </a:prstGeom>
          <a:solidFill>
            <a:schemeClr val="accent2">
              <a:lumMod val="60000"/>
              <a:lumOff val="40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6" name="Hexagon 15">
            <a:extLst>
              <a:ext uri="{FF2B5EF4-FFF2-40B4-BE49-F238E27FC236}">
                <a16:creationId xmlns:a16="http://schemas.microsoft.com/office/drawing/2014/main" id="{D5BF43D5-9AAD-B76B-25DB-0DE46A1E637E}"/>
              </a:ext>
            </a:extLst>
          </p:cNvPr>
          <p:cNvSpPr/>
          <p:nvPr/>
        </p:nvSpPr>
        <p:spPr>
          <a:xfrm rot="1782986">
            <a:off x="286724" y="2152490"/>
            <a:ext cx="335595" cy="289306"/>
          </a:xfrm>
          <a:prstGeom prst="hexagon">
            <a:avLst>
              <a:gd name="adj" fmla="val 28965"/>
              <a:gd name="vf" fmla="val 115470"/>
            </a:avLst>
          </a:prstGeom>
          <a:solidFill>
            <a:schemeClr val="accent2">
              <a:lumMod val="60000"/>
              <a:lumOff val="40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7" name="Hexagon 16">
            <a:extLst>
              <a:ext uri="{FF2B5EF4-FFF2-40B4-BE49-F238E27FC236}">
                <a16:creationId xmlns:a16="http://schemas.microsoft.com/office/drawing/2014/main" id="{489C5996-5700-EB1A-AEC9-F22231EB7CA3}"/>
              </a:ext>
            </a:extLst>
          </p:cNvPr>
          <p:cNvSpPr/>
          <p:nvPr/>
        </p:nvSpPr>
        <p:spPr>
          <a:xfrm rot="1782986">
            <a:off x="286724" y="2615335"/>
            <a:ext cx="335595" cy="289306"/>
          </a:xfrm>
          <a:prstGeom prst="hexagon">
            <a:avLst>
              <a:gd name="adj" fmla="val 28965"/>
              <a:gd name="vf" fmla="val 115470"/>
            </a:avLst>
          </a:prstGeom>
          <a:solidFill>
            <a:schemeClr val="accent2">
              <a:lumMod val="60000"/>
              <a:lumOff val="40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8" name="Hexagon 17">
            <a:extLst>
              <a:ext uri="{FF2B5EF4-FFF2-40B4-BE49-F238E27FC236}">
                <a16:creationId xmlns:a16="http://schemas.microsoft.com/office/drawing/2014/main" id="{3BC8EB0A-6586-489E-11EA-8030824E181B}"/>
              </a:ext>
            </a:extLst>
          </p:cNvPr>
          <p:cNvSpPr/>
          <p:nvPr/>
        </p:nvSpPr>
        <p:spPr>
          <a:xfrm rot="1782986">
            <a:off x="286725" y="3078179"/>
            <a:ext cx="335595" cy="289306"/>
          </a:xfrm>
          <a:prstGeom prst="hexagon">
            <a:avLst>
              <a:gd name="adj" fmla="val 28965"/>
              <a:gd name="vf" fmla="val 115470"/>
            </a:avLst>
          </a:prstGeom>
          <a:solidFill>
            <a:schemeClr val="accent2">
              <a:lumMod val="60000"/>
              <a:lumOff val="40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9" name="Hexagon 18">
            <a:extLst>
              <a:ext uri="{FF2B5EF4-FFF2-40B4-BE49-F238E27FC236}">
                <a16:creationId xmlns:a16="http://schemas.microsoft.com/office/drawing/2014/main" id="{D6B1B530-BF4B-5DDF-C977-76BD8062F1DE}"/>
              </a:ext>
            </a:extLst>
          </p:cNvPr>
          <p:cNvSpPr/>
          <p:nvPr/>
        </p:nvSpPr>
        <p:spPr>
          <a:xfrm rot="1782986">
            <a:off x="286726" y="3541021"/>
            <a:ext cx="335595" cy="289306"/>
          </a:xfrm>
          <a:prstGeom prst="hexagon">
            <a:avLst>
              <a:gd name="adj" fmla="val 28965"/>
              <a:gd name="vf" fmla="val 115470"/>
            </a:avLst>
          </a:prstGeom>
          <a:solidFill>
            <a:schemeClr val="accent2">
              <a:lumMod val="60000"/>
              <a:lumOff val="40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0" name="Hexagon 19">
            <a:extLst>
              <a:ext uri="{FF2B5EF4-FFF2-40B4-BE49-F238E27FC236}">
                <a16:creationId xmlns:a16="http://schemas.microsoft.com/office/drawing/2014/main" id="{511F2DC8-AF8D-74F9-1AE7-0FB9F8439B79}"/>
              </a:ext>
            </a:extLst>
          </p:cNvPr>
          <p:cNvSpPr/>
          <p:nvPr/>
        </p:nvSpPr>
        <p:spPr>
          <a:xfrm rot="1782986">
            <a:off x="286726" y="4003862"/>
            <a:ext cx="335595" cy="289306"/>
          </a:xfrm>
          <a:prstGeom prst="hexagon">
            <a:avLst>
              <a:gd name="adj" fmla="val 28965"/>
              <a:gd name="vf" fmla="val 115470"/>
            </a:avLst>
          </a:prstGeom>
          <a:solidFill>
            <a:schemeClr val="accent2">
              <a:lumMod val="60000"/>
              <a:lumOff val="40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42544211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664"/>
        <p:cNvGrpSpPr/>
        <p:nvPr/>
      </p:nvGrpSpPr>
      <p:grpSpPr>
        <a:xfrm>
          <a:off x="0" y="0"/>
          <a:ext cx="0" cy="0"/>
          <a:chOff x="0" y="0"/>
          <a:chExt cx="0" cy="0"/>
        </a:xfrm>
      </p:grpSpPr>
      <p:pic>
        <p:nvPicPr>
          <p:cNvPr id="3" name="Picture 2">
            <a:extLst>
              <a:ext uri="{FF2B5EF4-FFF2-40B4-BE49-F238E27FC236}">
                <a16:creationId xmlns:a16="http://schemas.microsoft.com/office/drawing/2014/main" id="{553FAE65-F685-C271-B293-C8FCBD1CF5B6}"/>
              </a:ext>
            </a:extLst>
          </p:cNvPr>
          <p:cNvPicPr>
            <a:picLocks noChangeAspect="1"/>
          </p:cNvPicPr>
          <p:nvPr/>
        </p:nvPicPr>
        <p:blipFill rotWithShape="1">
          <a:blip r:embed="rId3"/>
          <a:srcRect l="-2325" t="-858" b="-2502"/>
          <a:stretch/>
        </p:blipFill>
        <p:spPr>
          <a:xfrm>
            <a:off x="2562826" y="7077696"/>
            <a:ext cx="1452492" cy="430300"/>
          </a:xfrm>
          <a:prstGeom prst="rect">
            <a:avLst/>
          </a:prstGeom>
        </p:spPr>
      </p:pic>
      <p:pic>
        <p:nvPicPr>
          <p:cNvPr id="5" name="Picture 4">
            <a:extLst>
              <a:ext uri="{FF2B5EF4-FFF2-40B4-BE49-F238E27FC236}">
                <a16:creationId xmlns:a16="http://schemas.microsoft.com/office/drawing/2014/main" id="{2967D9C0-5D33-5E8A-56C8-1A9B1BE8134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09797" y="2681293"/>
            <a:ext cx="2438405" cy="2807214"/>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375F835B-A659-F76E-E502-FA3B2B611958}"/>
              </a:ext>
            </a:extLst>
          </p:cNvPr>
          <p:cNvSpPr txBox="1"/>
          <p:nvPr/>
        </p:nvSpPr>
        <p:spPr>
          <a:xfrm>
            <a:off x="1037016" y="1243538"/>
            <a:ext cx="5213311" cy="276999"/>
          </a:xfrm>
          <a:prstGeom prst="rect">
            <a:avLst/>
          </a:prstGeom>
          <a:noFill/>
        </p:spPr>
        <p:txBody>
          <a:bodyPr wrap="square" rtlCol="0">
            <a:spAutoFit/>
          </a:bodyPr>
          <a:lstStyle/>
          <a:p>
            <a:r>
              <a:rPr lang="en-CA" sz="1200" b="1" spc="300" dirty="0">
                <a:solidFill>
                  <a:schemeClr val="tx1"/>
                </a:solidFill>
              </a:rPr>
              <a:t>OBJECTIF DE LA FORMATION</a:t>
            </a:r>
          </a:p>
        </p:txBody>
      </p:sp>
      <p:sp>
        <p:nvSpPr>
          <p:cNvPr id="17" name="TextBox 16">
            <a:extLst>
              <a:ext uri="{FF2B5EF4-FFF2-40B4-BE49-F238E27FC236}">
                <a16:creationId xmlns:a16="http://schemas.microsoft.com/office/drawing/2014/main" id="{B592193B-59FD-99DD-6B7C-4926672E43D5}"/>
              </a:ext>
            </a:extLst>
          </p:cNvPr>
          <p:cNvSpPr txBox="1"/>
          <p:nvPr/>
        </p:nvSpPr>
        <p:spPr>
          <a:xfrm>
            <a:off x="1037016" y="699799"/>
            <a:ext cx="3807163" cy="307777"/>
          </a:xfrm>
          <a:prstGeom prst="rect">
            <a:avLst/>
          </a:prstGeom>
          <a:noFill/>
        </p:spPr>
        <p:txBody>
          <a:bodyPr wrap="square">
            <a:spAutoFit/>
          </a:bodyPr>
          <a:lstStyle/>
          <a:p>
            <a:pPr marL="0" marR="0" lvl="0" indent="0" algn="l" rtl="0">
              <a:spcBef>
                <a:spcPts val="0"/>
              </a:spcBef>
              <a:spcAft>
                <a:spcPts val="1800"/>
              </a:spcAft>
              <a:buNone/>
            </a:pPr>
            <a:r>
              <a:rPr lang="en-US" b="1" spc="300" dirty="0">
                <a:solidFill>
                  <a:schemeClr val="bg1"/>
                </a:solidFill>
                <a:highlight>
                  <a:srgbClr val="8D607A"/>
                </a:highlight>
                <a:latin typeface="Calibri"/>
                <a:ea typeface="Calibri"/>
                <a:cs typeface="Calibri"/>
                <a:sym typeface="Calibri"/>
              </a:rPr>
              <a:t>À PROPOS DE CETTE FORMATION</a:t>
            </a:r>
          </a:p>
        </p:txBody>
      </p:sp>
      <p:sp>
        <p:nvSpPr>
          <p:cNvPr id="18" name="TextBox 17">
            <a:extLst>
              <a:ext uri="{FF2B5EF4-FFF2-40B4-BE49-F238E27FC236}">
                <a16:creationId xmlns:a16="http://schemas.microsoft.com/office/drawing/2014/main" id="{C6DEA057-25C3-363A-3303-F5D1B0E5296D}"/>
              </a:ext>
            </a:extLst>
          </p:cNvPr>
          <p:cNvSpPr txBox="1"/>
          <p:nvPr/>
        </p:nvSpPr>
        <p:spPr>
          <a:xfrm>
            <a:off x="996287" y="1585957"/>
            <a:ext cx="5254042" cy="646331"/>
          </a:xfrm>
          <a:prstGeom prst="rect">
            <a:avLst/>
          </a:prstGeom>
          <a:noFill/>
        </p:spPr>
        <p:txBody>
          <a:bodyPr wrap="square" rtlCol="0">
            <a:spAutoFit/>
          </a:bodyPr>
          <a:lstStyle/>
          <a:p>
            <a:pPr marL="0" marR="0" lvl="0" indent="0" algn="l" rtl="0">
              <a:spcBef>
                <a:spcPts val="0"/>
              </a:spcBef>
              <a:spcAft>
                <a:spcPts val="0"/>
              </a:spcAft>
              <a:buNone/>
            </a:pPr>
            <a:r>
              <a:rPr lang="en-US" sz="1200" dirty="0">
                <a:solidFill>
                  <a:schemeClr val="tx1"/>
                </a:solidFill>
                <a:latin typeface="+mn-lt"/>
                <a:ea typeface="Arial"/>
                <a:cs typeface="Arial"/>
                <a:sym typeface="Arial"/>
              </a:rPr>
              <a:t>À la fin de cette formation, les travailleurs sociaux chargés de la gestion des dossiers de protection de l'enfance auront les connaissances et les compétences nécessaires pour prévenir et traiter les problèmes de protection de l'enfance liés à la séparation familiale. </a:t>
            </a:r>
            <a:endParaRPr lang="en-US" sz="1200" dirty="0">
              <a:solidFill>
                <a:schemeClr val="tx1"/>
              </a:solidFill>
              <a:latin typeface="+mn-lt"/>
            </a:endParaRPr>
          </a:p>
        </p:txBody>
      </p:sp>
      <p:sp>
        <p:nvSpPr>
          <p:cNvPr id="19" name="TextBox 18">
            <a:extLst>
              <a:ext uri="{FF2B5EF4-FFF2-40B4-BE49-F238E27FC236}">
                <a16:creationId xmlns:a16="http://schemas.microsoft.com/office/drawing/2014/main" id="{3803F443-FE0E-9E53-E320-1BB04742B19F}"/>
              </a:ext>
            </a:extLst>
          </p:cNvPr>
          <p:cNvSpPr txBox="1"/>
          <p:nvPr/>
        </p:nvSpPr>
        <p:spPr>
          <a:xfrm>
            <a:off x="996287" y="2468250"/>
            <a:ext cx="5254042" cy="276999"/>
          </a:xfrm>
          <a:prstGeom prst="rect">
            <a:avLst/>
          </a:prstGeom>
          <a:noFill/>
        </p:spPr>
        <p:txBody>
          <a:bodyPr wrap="square" rtlCol="0">
            <a:spAutoFit/>
          </a:bodyPr>
          <a:lstStyle/>
          <a:p>
            <a:r>
              <a:rPr lang="en-CA" sz="1200" b="1" spc="300" dirty="0">
                <a:solidFill>
                  <a:schemeClr val="tx1"/>
                </a:solidFill>
              </a:rPr>
              <a:t>NORMES MINIMALES POUR LA PROTECTION DE L'ENFANT</a:t>
            </a:r>
          </a:p>
        </p:txBody>
      </p:sp>
      <p:sp>
        <p:nvSpPr>
          <p:cNvPr id="41" name="Rectangle: Rounded Corners 40">
            <a:extLst>
              <a:ext uri="{FF2B5EF4-FFF2-40B4-BE49-F238E27FC236}">
                <a16:creationId xmlns:a16="http://schemas.microsoft.com/office/drawing/2014/main" id="{2AEB59AB-4708-2563-1C73-02F04C66A0D3}"/>
              </a:ext>
            </a:extLst>
          </p:cNvPr>
          <p:cNvSpPr/>
          <p:nvPr/>
        </p:nvSpPr>
        <p:spPr>
          <a:xfrm>
            <a:off x="2074460" y="3543161"/>
            <a:ext cx="4175868" cy="461665"/>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31825"/>
            <a:r>
              <a:rPr lang="en-CA" sz="1100" dirty="0">
                <a:solidFill>
                  <a:schemeClr val="tx1"/>
                </a:solidFill>
              </a:rPr>
              <a:t>Norme 16 : </a:t>
            </a:r>
            <a:r>
              <a:rPr lang="en-US" sz="1100" b="1" dirty="0">
                <a:solidFill>
                  <a:schemeClr val="tx1"/>
                </a:solidFill>
              </a:rPr>
              <a:t>Renforcer l'environnement de la famille et des soignants </a:t>
            </a:r>
          </a:p>
        </p:txBody>
      </p:sp>
      <p:sp>
        <p:nvSpPr>
          <p:cNvPr id="42" name="Rectangle: Rounded Corners 41">
            <a:extLst>
              <a:ext uri="{FF2B5EF4-FFF2-40B4-BE49-F238E27FC236}">
                <a16:creationId xmlns:a16="http://schemas.microsoft.com/office/drawing/2014/main" id="{5AA1BADC-E184-DF92-BD74-C0CA716446E3}"/>
              </a:ext>
            </a:extLst>
          </p:cNvPr>
          <p:cNvSpPr/>
          <p:nvPr/>
        </p:nvSpPr>
        <p:spPr>
          <a:xfrm>
            <a:off x="2074460" y="2980588"/>
            <a:ext cx="4175868" cy="461665"/>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31825"/>
            <a:r>
              <a:rPr lang="en-CA" sz="1100" dirty="0">
                <a:solidFill>
                  <a:schemeClr val="tx1"/>
                </a:solidFill>
              </a:rPr>
              <a:t>Norme 12 : </a:t>
            </a:r>
            <a:r>
              <a:rPr lang="en-CA" sz="1100" b="1" dirty="0">
                <a:solidFill>
                  <a:schemeClr val="tx1"/>
                </a:solidFill>
              </a:rPr>
              <a:t>Enfants non accompagnés et séparés de leur famille</a:t>
            </a:r>
          </a:p>
        </p:txBody>
      </p:sp>
      <p:sp>
        <p:nvSpPr>
          <p:cNvPr id="44" name="Rectangle: Rounded Corners 43">
            <a:extLst>
              <a:ext uri="{FF2B5EF4-FFF2-40B4-BE49-F238E27FC236}">
                <a16:creationId xmlns:a16="http://schemas.microsoft.com/office/drawing/2014/main" id="{B7B16A70-E82E-F3C0-F3DF-FE72E8A4A7E5}"/>
              </a:ext>
            </a:extLst>
          </p:cNvPr>
          <p:cNvSpPr/>
          <p:nvPr/>
        </p:nvSpPr>
        <p:spPr>
          <a:xfrm>
            <a:off x="2074461" y="4668729"/>
            <a:ext cx="4175868" cy="461665"/>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31825"/>
            <a:r>
              <a:rPr lang="en-CA" sz="1100" dirty="0">
                <a:solidFill>
                  <a:schemeClr val="tx1"/>
                </a:solidFill>
              </a:rPr>
              <a:t>Norme 19 : </a:t>
            </a:r>
            <a:r>
              <a:rPr lang="en-CA" sz="1100" b="1" dirty="0">
                <a:solidFill>
                  <a:schemeClr val="tx1"/>
                </a:solidFill>
              </a:rPr>
              <a:t>Soins alternatifs</a:t>
            </a:r>
          </a:p>
        </p:txBody>
      </p:sp>
      <p:sp>
        <p:nvSpPr>
          <p:cNvPr id="47" name="Rectangle: Rounded Corners 46">
            <a:extLst>
              <a:ext uri="{FF2B5EF4-FFF2-40B4-BE49-F238E27FC236}">
                <a16:creationId xmlns:a16="http://schemas.microsoft.com/office/drawing/2014/main" id="{E424D39C-1A73-00C1-8952-C6887CFE66E9}"/>
              </a:ext>
            </a:extLst>
          </p:cNvPr>
          <p:cNvSpPr/>
          <p:nvPr/>
        </p:nvSpPr>
        <p:spPr>
          <a:xfrm>
            <a:off x="2074460" y="4105734"/>
            <a:ext cx="4175868" cy="461665"/>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31825"/>
            <a:r>
              <a:rPr lang="en-CA" sz="1100" dirty="0">
                <a:solidFill>
                  <a:schemeClr val="tx1"/>
                </a:solidFill>
              </a:rPr>
              <a:t>Norme 18 : </a:t>
            </a:r>
            <a:r>
              <a:rPr lang="en-CA" sz="1100" b="1" dirty="0">
                <a:solidFill>
                  <a:schemeClr val="tx1"/>
                </a:solidFill>
              </a:rPr>
              <a:t>Gestion des cas </a:t>
            </a:r>
          </a:p>
        </p:txBody>
      </p:sp>
      <p:pic>
        <p:nvPicPr>
          <p:cNvPr id="45" name="Google Shape;98;p8">
            <a:extLst>
              <a:ext uri="{FF2B5EF4-FFF2-40B4-BE49-F238E27FC236}">
                <a16:creationId xmlns:a16="http://schemas.microsoft.com/office/drawing/2014/main" id="{AB7F8B25-F3E7-3D61-81AA-EC01B1D645B2}"/>
              </a:ext>
            </a:extLst>
          </p:cNvPr>
          <p:cNvPicPr preferRelativeResize="0"/>
          <p:nvPr/>
        </p:nvPicPr>
        <p:blipFill rotWithShape="1">
          <a:blip r:embed="rId2">
            <a:alphaModFix/>
          </a:blip>
          <a:srcRect/>
          <a:stretch/>
        </p:blipFill>
        <p:spPr>
          <a:xfrm>
            <a:off x="996287" y="2968797"/>
            <a:ext cx="1585398" cy="2187408"/>
          </a:xfrm>
          <a:prstGeom prst="rect">
            <a:avLst/>
          </a:prstGeom>
          <a:noFill/>
          <a:ln w="9525" cap="flat" cmpd="sng">
            <a:solidFill>
              <a:schemeClr val="accent2">
                <a:lumMod val="75000"/>
              </a:schemeClr>
            </a:solidFill>
            <a:prstDash val="solid"/>
            <a:round/>
            <a:headEnd type="none" w="sm" len="sm"/>
            <a:tailEnd type="none" w="sm" len="sm"/>
          </a:ln>
        </p:spPr>
      </p:pic>
      <p:sp>
        <p:nvSpPr>
          <p:cNvPr id="50" name="Hexagon 49">
            <a:extLst>
              <a:ext uri="{FF2B5EF4-FFF2-40B4-BE49-F238E27FC236}">
                <a16:creationId xmlns:a16="http://schemas.microsoft.com/office/drawing/2014/main" id="{539DB844-E706-08CD-77AF-2C2EF06A1E4F}"/>
              </a:ext>
            </a:extLst>
          </p:cNvPr>
          <p:cNvSpPr/>
          <p:nvPr/>
        </p:nvSpPr>
        <p:spPr>
          <a:xfrm rot="1782986">
            <a:off x="286724" y="301110"/>
            <a:ext cx="335595" cy="289306"/>
          </a:xfrm>
          <a:prstGeom prst="hexagon">
            <a:avLst>
              <a:gd name="adj" fmla="val 28965"/>
              <a:gd name="vf" fmla="val 115470"/>
            </a:avLst>
          </a:prstGeom>
          <a:solidFill>
            <a:schemeClr val="accent2">
              <a:lumMod val="60000"/>
              <a:lumOff val="40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1" name="Hexagon 50">
            <a:extLst>
              <a:ext uri="{FF2B5EF4-FFF2-40B4-BE49-F238E27FC236}">
                <a16:creationId xmlns:a16="http://schemas.microsoft.com/office/drawing/2014/main" id="{2F0263A8-9B3E-09EF-18DE-B3EDFC86C0DE}"/>
              </a:ext>
            </a:extLst>
          </p:cNvPr>
          <p:cNvSpPr/>
          <p:nvPr/>
        </p:nvSpPr>
        <p:spPr>
          <a:xfrm rot="1782986">
            <a:off x="286724" y="763955"/>
            <a:ext cx="335595" cy="289306"/>
          </a:xfrm>
          <a:prstGeom prst="hexagon">
            <a:avLst>
              <a:gd name="adj" fmla="val 28965"/>
              <a:gd name="vf" fmla="val 115470"/>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2" name="Hexagon 51">
            <a:extLst>
              <a:ext uri="{FF2B5EF4-FFF2-40B4-BE49-F238E27FC236}">
                <a16:creationId xmlns:a16="http://schemas.microsoft.com/office/drawing/2014/main" id="{D18AFBAF-13E2-CFBD-9957-05BF49EB5136}"/>
              </a:ext>
            </a:extLst>
          </p:cNvPr>
          <p:cNvSpPr/>
          <p:nvPr/>
        </p:nvSpPr>
        <p:spPr>
          <a:xfrm rot="1782986">
            <a:off x="286724" y="1226800"/>
            <a:ext cx="335595" cy="289306"/>
          </a:xfrm>
          <a:prstGeom prst="hexagon">
            <a:avLst>
              <a:gd name="adj" fmla="val 28965"/>
              <a:gd name="vf" fmla="val 115470"/>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3" name="Hexagon 52">
            <a:extLst>
              <a:ext uri="{FF2B5EF4-FFF2-40B4-BE49-F238E27FC236}">
                <a16:creationId xmlns:a16="http://schemas.microsoft.com/office/drawing/2014/main" id="{28ED2069-7A32-94DC-8C53-B80A6F45EF73}"/>
              </a:ext>
            </a:extLst>
          </p:cNvPr>
          <p:cNvSpPr/>
          <p:nvPr/>
        </p:nvSpPr>
        <p:spPr>
          <a:xfrm rot="1782986">
            <a:off x="286724" y="1689645"/>
            <a:ext cx="335595" cy="289306"/>
          </a:xfrm>
          <a:prstGeom prst="hexagon">
            <a:avLst>
              <a:gd name="adj" fmla="val 28965"/>
              <a:gd name="vf" fmla="val 115470"/>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4" name="Hexagon 53">
            <a:extLst>
              <a:ext uri="{FF2B5EF4-FFF2-40B4-BE49-F238E27FC236}">
                <a16:creationId xmlns:a16="http://schemas.microsoft.com/office/drawing/2014/main" id="{BFE4A772-0AC6-4F77-362F-C4E9057E2E0D}"/>
              </a:ext>
            </a:extLst>
          </p:cNvPr>
          <p:cNvSpPr/>
          <p:nvPr/>
        </p:nvSpPr>
        <p:spPr>
          <a:xfrm rot="1782986">
            <a:off x="286724" y="2152490"/>
            <a:ext cx="335595" cy="289306"/>
          </a:xfrm>
          <a:prstGeom prst="hexagon">
            <a:avLst>
              <a:gd name="adj" fmla="val 28965"/>
              <a:gd name="vf" fmla="val 115470"/>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5" name="Hexagon 54">
            <a:extLst>
              <a:ext uri="{FF2B5EF4-FFF2-40B4-BE49-F238E27FC236}">
                <a16:creationId xmlns:a16="http://schemas.microsoft.com/office/drawing/2014/main" id="{AF0965B2-748A-FEB6-8299-A7D4BCC0AD56}"/>
              </a:ext>
            </a:extLst>
          </p:cNvPr>
          <p:cNvSpPr/>
          <p:nvPr/>
        </p:nvSpPr>
        <p:spPr>
          <a:xfrm rot="1782986">
            <a:off x="286724" y="2615335"/>
            <a:ext cx="335595" cy="289306"/>
          </a:xfrm>
          <a:prstGeom prst="hexagon">
            <a:avLst>
              <a:gd name="adj" fmla="val 28965"/>
              <a:gd name="vf" fmla="val 115470"/>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6" name="Hexagon 55">
            <a:extLst>
              <a:ext uri="{FF2B5EF4-FFF2-40B4-BE49-F238E27FC236}">
                <a16:creationId xmlns:a16="http://schemas.microsoft.com/office/drawing/2014/main" id="{A5350FE9-88D1-27A1-8400-D0C2955ACBD7}"/>
              </a:ext>
            </a:extLst>
          </p:cNvPr>
          <p:cNvSpPr/>
          <p:nvPr/>
        </p:nvSpPr>
        <p:spPr>
          <a:xfrm rot="1782986">
            <a:off x="286725" y="3078179"/>
            <a:ext cx="335595" cy="289306"/>
          </a:xfrm>
          <a:prstGeom prst="hexagon">
            <a:avLst>
              <a:gd name="adj" fmla="val 28965"/>
              <a:gd name="vf" fmla="val 115470"/>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7" name="Hexagon 56">
            <a:extLst>
              <a:ext uri="{FF2B5EF4-FFF2-40B4-BE49-F238E27FC236}">
                <a16:creationId xmlns:a16="http://schemas.microsoft.com/office/drawing/2014/main" id="{A762E853-FAB4-0055-FF8A-00BBA0121C74}"/>
              </a:ext>
            </a:extLst>
          </p:cNvPr>
          <p:cNvSpPr/>
          <p:nvPr/>
        </p:nvSpPr>
        <p:spPr>
          <a:xfrm rot="1782986">
            <a:off x="286726" y="3541021"/>
            <a:ext cx="335595" cy="289306"/>
          </a:xfrm>
          <a:prstGeom prst="hexagon">
            <a:avLst>
              <a:gd name="adj" fmla="val 28965"/>
              <a:gd name="vf" fmla="val 115470"/>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3" name="Hexagon 62">
            <a:extLst>
              <a:ext uri="{FF2B5EF4-FFF2-40B4-BE49-F238E27FC236}">
                <a16:creationId xmlns:a16="http://schemas.microsoft.com/office/drawing/2014/main" id="{224BE46D-AEEC-EAE3-170F-F2511639E0B0}"/>
              </a:ext>
            </a:extLst>
          </p:cNvPr>
          <p:cNvSpPr/>
          <p:nvPr/>
        </p:nvSpPr>
        <p:spPr>
          <a:xfrm rot="1782986">
            <a:off x="286726" y="4003862"/>
            <a:ext cx="335595" cy="289306"/>
          </a:xfrm>
          <a:prstGeom prst="hexagon">
            <a:avLst>
              <a:gd name="adj" fmla="val 28965"/>
              <a:gd name="vf" fmla="val 115470"/>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12751032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375F835B-A659-F76E-E502-FA3B2B611958}"/>
              </a:ext>
            </a:extLst>
          </p:cNvPr>
          <p:cNvSpPr txBox="1"/>
          <p:nvPr/>
        </p:nvSpPr>
        <p:spPr>
          <a:xfrm>
            <a:off x="996287" y="1238738"/>
            <a:ext cx="4665478" cy="276999"/>
          </a:xfrm>
          <a:prstGeom prst="rect">
            <a:avLst/>
          </a:prstGeom>
          <a:noFill/>
        </p:spPr>
        <p:txBody>
          <a:bodyPr wrap="square" rtlCol="0">
            <a:spAutoFit/>
          </a:bodyPr>
          <a:lstStyle/>
          <a:p>
            <a:r>
              <a:rPr lang="en-CA" sz="1200" b="1" spc="300" dirty="0">
                <a:solidFill>
                  <a:schemeClr val="tx1"/>
                </a:solidFill>
              </a:rPr>
              <a:t>OBJECTIF DU MODULE</a:t>
            </a:r>
          </a:p>
        </p:txBody>
      </p:sp>
      <p:sp>
        <p:nvSpPr>
          <p:cNvPr id="17" name="TextBox 16">
            <a:extLst>
              <a:ext uri="{FF2B5EF4-FFF2-40B4-BE49-F238E27FC236}">
                <a16:creationId xmlns:a16="http://schemas.microsoft.com/office/drawing/2014/main" id="{B592193B-59FD-99DD-6B7C-4926672E43D5}"/>
              </a:ext>
            </a:extLst>
          </p:cNvPr>
          <p:cNvSpPr txBox="1"/>
          <p:nvPr/>
        </p:nvSpPr>
        <p:spPr>
          <a:xfrm>
            <a:off x="996287" y="713169"/>
            <a:ext cx="4070620" cy="307777"/>
          </a:xfrm>
          <a:prstGeom prst="rect">
            <a:avLst/>
          </a:prstGeom>
          <a:noFill/>
        </p:spPr>
        <p:txBody>
          <a:bodyPr wrap="square">
            <a:spAutoFit/>
          </a:bodyPr>
          <a:lstStyle/>
          <a:p>
            <a:pPr marL="0" marR="0" lvl="0" indent="0" algn="l" rtl="0">
              <a:spcBef>
                <a:spcPts val="0"/>
              </a:spcBef>
              <a:spcAft>
                <a:spcPts val="1800"/>
              </a:spcAft>
              <a:buNone/>
            </a:pPr>
            <a:r>
              <a:rPr lang="en-US" b="1" spc="300" dirty="0">
                <a:solidFill>
                  <a:schemeClr val="bg1"/>
                </a:solidFill>
                <a:highlight>
                  <a:srgbClr val="8D607A"/>
                </a:highlight>
                <a:latin typeface="Calibri"/>
                <a:ea typeface="Calibri"/>
                <a:cs typeface="Calibri"/>
                <a:sym typeface="Calibri"/>
              </a:rPr>
              <a:t>OUVERTURE DU MODULE</a:t>
            </a:r>
          </a:p>
        </p:txBody>
      </p:sp>
      <p:sp>
        <p:nvSpPr>
          <p:cNvPr id="18" name="TextBox 17">
            <a:extLst>
              <a:ext uri="{FF2B5EF4-FFF2-40B4-BE49-F238E27FC236}">
                <a16:creationId xmlns:a16="http://schemas.microsoft.com/office/drawing/2014/main" id="{C6DEA057-25C3-363A-3303-F5D1B0E5296D}"/>
              </a:ext>
            </a:extLst>
          </p:cNvPr>
          <p:cNvSpPr txBox="1"/>
          <p:nvPr/>
        </p:nvSpPr>
        <p:spPr>
          <a:xfrm>
            <a:off x="996287" y="1599327"/>
            <a:ext cx="5254042" cy="646331"/>
          </a:xfrm>
          <a:prstGeom prst="rect">
            <a:avLst/>
          </a:prstGeom>
          <a:noFill/>
        </p:spPr>
        <p:txBody>
          <a:bodyPr wrap="square" rtlCol="0">
            <a:spAutoFit/>
          </a:bodyPr>
          <a:lstStyle/>
          <a:p>
            <a:pPr marL="0" marR="0" lvl="0" indent="0" algn="l" rtl="0">
              <a:spcBef>
                <a:spcPts val="0"/>
              </a:spcBef>
              <a:spcAft>
                <a:spcPts val="0"/>
              </a:spcAft>
              <a:buNone/>
            </a:pPr>
            <a:r>
              <a:rPr lang="en-US" sz="1200" dirty="0">
                <a:solidFill>
                  <a:schemeClr val="tx1"/>
                </a:solidFill>
                <a:latin typeface="+mn-lt"/>
                <a:ea typeface="Arial"/>
                <a:cs typeface="Arial"/>
                <a:sym typeface="Arial"/>
              </a:rPr>
              <a:t>Améliorer la compréhension par les participants des causes et de l'impact de la séparation familiale, du cadre social, culturel et juridique et du contexte de la réponse aux enfants non accompagnés et </a:t>
            </a:r>
            <a:r>
              <a:rPr lang="en-US" sz="1200" dirty="0" err="1">
                <a:solidFill>
                  <a:schemeClr val="tx1"/>
                </a:solidFill>
                <a:latin typeface="+mn-lt"/>
                <a:ea typeface="Arial"/>
                <a:cs typeface="Arial"/>
                <a:sym typeface="Arial"/>
              </a:rPr>
              <a:t>séparés</a:t>
            </a:r>
            <a:r>
              <a:rPr lang="en-US" sz="1200" dirty="0">
                <a:solidFill>
                  <a:schemeClr val="tx1"/>
                </a:solidFill>
                <a:latin typeface="+mn-lt"/>
                <a:ea typeface="Arial"/>
                <a:cs typeface="Arial"/>
                <a:sym typeface="Arial"/>
              </a:rPr>
              <a:t> (ENAS).</a:t>
            </a:r>
          </a:p>
        </p:txBody>
      </p:sp>
      <p:sp>
        <p:nvSpPr>
          <p:cNvPr id="19" name="TextBox 18">
            <a:extLst>
              <a:ext uri="{FF2B5EF4-FFF2-40B4-BE49-F238E27FC236}">
                <a16:creationId xmlns:a16="http://schemas.microsoft.com/office/drawing/2014/main" id="{3803F443-FE0E-9E53-E320-1BB04742B19F}"/>
              </a:ext>
            </a:extLst>
          </p:cNvPr>
          <p:cNvSpPr txBox="1"/>
          <p:nvPr/>
        </p:nvSpPr>
        <p:spPr>
          <a:xfrm>
            <a:off x="996287" y="2481620"/>
            <a:ext cx="5254042" cy="276999"/>
          </a:xfrm>
          <a:prstGeom prst="rect">
            <a:avLst/>
          </a:prstGeom>
          <a:noFill/>
        </p:spPr>
        <p:txBody>
          <a:bodyPr wrap="square" rtlCol="0">
            <a:spAutoFit/>
          </a:bodyPr>
          <a:lstStyle/>
          <a:p>
            <a:r>
              <a:rPr lang="en-CA" sz="1200" b="1" spc="300" dirty="0">
                <a:solidFill>
                  <a:schemeClr val="tx1"/>
                </a:solidFill>
              </a:rPr>
              <a:t>OBJECTIFS D'APPRENTISSAGE </a:t>
            </a:r>
          </a:p>
        </p:txBody>
      </p:sp>
      <p:sp>
        <p:nvSpPr>
          <p:cNvPr id="2" name="TextBox 1">
            <a:extLst>
              <a:ext uri="{FF2B5EF4-FFF2-40B4-BE49-F238E27FC236}">
                <a16:creationId xmlns:a16="http://schemas.microsoft.com/office/drawing/2014/main" id="{9C123385-9A1D-F5A2-D61C-512B690D32B5}"/>
              </a:ext>
            </a:extLst>
          </p:cNvPr>
          <p:cNvSpPr txBox="1"/>
          <p:nvPr/>
        </p:nvSpPr>
        <p:spPr>
          <a:xfrm>
            <a:off x="1675087" y="3034522"/>
            <a:ext cx="4575242" cy="276999"/>
          </a:xfrm>
          <a:prstGeom prst="rect">
            <a:avLst/>
          </a:prstGeom>
          <a:noFill/>
        </p:spPr>
        <p:txBody>
          <a:bodyPr wrap="square" rtlCol="0">
            <a:spAutoFit/>
          </a:bodyPr>
          <a:lstStyle/>
          <a:p>
            <a:pPr marL="0" marR="0" lvl="0" indent="0" algn="l" rtl="0">
              <a:spcBef>
                <a:spcPts val="0"/>
              </a:spcBef>
              <a:spcAft>
                <a:spcPts val="0"/>
              </a:spcAft>
              <a:buNone/>
            </a:pPr>
            <a:r>
              <a:rPr lang="en-US" sz="1200" dirty="0">
                <a:solidFill>
                  <a:schemeClr val="tx1"/>
                </a:solidFill>
                <a:latin typeface="+mn-lt"/>
                <a:ea typeface="Arial"/>
                <a:cs typeface="Arial"/>
                <a:sym typeface="Arial"/>
              </a:rPr>
              <a:t>Comparez et opposez les définitions de </a:t>
            </a:r>
            <a:r>
              <a:rPr lang="en-US" sz="1200" dirty="0" err="1">
                <a:solidFill>
                  <a:schemeClr val="tx1"/>
                </a:solidFill>
                <a:latin typeface="+mn-lt"/>
                <a:ea typeface="Arial"/>
                <a:cs typeface="Arial"/>
                <a:sym typeface="Arial"/>
              </a:rPr>
              <a:t>l'ENAS</a:t>
            </a:r>
            <a:r>
              <a:rPr lang="en-US" sz="1200" dirty="0">
                <a:solidFill>
                  <a:schemeClr val="tx1"/>
                </a:solidFill>
                <a:latin typeface="+mn-lt"/>
                <a:ea typeface="Arial"/>
                <a:cs typeface="Arial"/>
                <a:sym typeface="Arial"/>
              </a:rPr>
              <a:t> </a:t>
            </a:r>
          </a:p>
        </p:txBody>
      </p:sp>
      <p:sp>
        <p:nvSpPr>
          <p:cNvPr id="3" name="TextBox 2">
            <a:extLst>
              <a:ext uri="{FF2B5EF4-FFF2-40B4-BE49-F238E27FC236}">
                <a16:creationId xmlns:a16="http://schemas.microsoft.com/office/drawing/2014/main" id="{A0F55873-C223-01AF-7EF6-42E0DF46C035}"/>
              </a:ext>
            </a:extLst>
          </p:cNvPr>
          <p:cNvSpPr txBox="1"/>
          <p:nvPr/>
        </p:nvSpPr>
        <p:spPr>
          <a:xfrm>
            <a:off x="1675087" y="3739197"/>
            <a:ext cx="4575242" cy="461665"/>
          </a:xfrm>
          <a:prstGeom prst="rect">
            <a:avLst/>
          </a:prstGeom>
          <a:noFill/>
        </p:spPr>
        <p:txBody>
          <a:bodyPr wrap="square" rtlCol="0">
            <a:spAutoFit/>
          </a:bodyPr>
          <a:lstStyle/>
          <a:p>
            <a:pPr marL="0" marR="0" lvl="0" indent="0" algn="l" rtl="0">
              <a:spcBef>
                <a:spcPts val="0"/>
              </a:spcBef>
              <a:spcAft>
                <a:spcPts val="0"/>
              </a:spcAft>
              <a:buNone/>
            </a:pPr>
            <a:r>
              <a:rPr lang="en-US" sz="1200" dirty="0">
                <a:solidFill>
                  <a:schemeClr val="tx1"/>
                </a:solidFill>
                <a:latin typeface="+mn-lt"/>
                <a:ea typeface="Arial"/>
                <a:cs typeface="Arial"/>
                <a:sym typeface="Arial"/>
              </a:rPr>
              <a:t>Analyser l'impact de la séparation familiale sur l'enfant et expliquer les mesures de prévention de la séparation familiale.</a:t>
            </a:r>
          </a:p>
        </p:txBody>
      </p:sp>
      <p:sp>
        <p:nvSpPr>
          <p:cNvPr id="4" name="TextBox 3">
            <a:extLst>
              <a:ext uri="{FF2B5EF4-FFF2-40B4-BE49-F238E27FC236}">
                <a16:creationId xmlns:a16="http://schemas.microsoft.com/office/drawing/2014/main" id="{26493B30-1C91-2F6A-DC88-C26C58DE2D75}"/>
              </a:ext>
            </a:extLst>
          </p:cNvPr>
          <p:cNvSpPr txBox="1"/>
          <p:nvPr/>
        </p:nvSpPr>
        <p:spPr>
          <a:xfrm>
            <a:off x="1675087" y="4488775"/>
            <a:ext cx="4575242" cy="461665"/>
          </a:xfrm>
          <a:prstGeom prst="rect">
            <a:avLst/>
          </a:prstGeom>
          <a:noFill/>
        </p:spPr>
        <p:txBody>
          <a:bodyPr wrap="square" rtlCol="0">
            <a:spAutoFit/>
          </a:bodyPr>
          <a:lstStyle/>
          <a:p>
            <a:pPr marL="0" marR="0" lvl="0" indent="0" algn="l" rtl="0">
              <a:spcBef>
                <a:spcPts val="0"/>
              </a:spcBef>
              <a:spcAft>
                <a:spcPts val="0"/>
              </a:spcAft>
              <a:buNone/>
            </a:pPr>
            <a:r>
              <a:rPr lang="en-US" sz="1200" dirty="0">
                <a:solidFill>
                  <a:schemeClr val="tx1"/>
                </a:solidFill>
                <a:latin typeface="+mn-lt"/>
                <a:ea typeface="Arial"/>
                <a:cs typeface="Arial"/>
                <a:sym typeface="Arial"/>
              </a:rPr>
              <a:t>Décrire les normes et pratiques légales, culturelles et contextuelles liées au travail avec les ENAS.</a:t>
            </a:r>
          </a:p>
        </p:txBody>
      </p:sp>
      <p:grpSp>
        <p:nvGrpSpPr>
          <p:cNvPr id="12" name="Google Shape;149;p12">
            <a:extLst>
              <a:ext uri="{FF2B5EF4-FFF2-40B4-BE49-F238E27FC236}">
                <a16:creationId xmlns:a16="http://schemas.microsoft.com/office/drawing/2014/main" id="{876E270B-85D9-1D09-8D81-FA5874228B11}"/>
              </a:ext>
            </a:extLst>
          </p:cNvPr>
          <p:cNvGrpSpPr/>
          <p:nvPr/>
        </p:nvGrpSpPr>
        <p:grpSpPr>
          <a:xfrm>
            <a:off x="1020268" y="2984572"/>
            <a:ext cx="559955" cy="387333"/>
            <a:chOff x="6878053" y="1156317"/>
            <a:chExt cx="1431178" cy="1039513"/>
          </a:xfrm>
          <a:solidFill>
            <a:schemeClr val="accent2">
              <a:lumMod val="75000"/>
            </a:schemeClr>
          </a:solidFill>
        </p:grpSpPr>
        <p:grpSp>
          <p:nvGrpSpPr>
            <p:cNvPr id="13" name="Google Shape;150;p12">
              <a:extLst>
                <a:ext uri="{FF2B5EF4-FFF2-40B4-BE49-F238E27FC236}">
                  <a16:creationId xmlns:a16="http://schemas.microsoft.com/office/drawing/2014/main" id="{5312FFAF-FB39-C573-FD4A-241C32B85E10}"/>
                </a:ext>
              </a:extLst>
            </p:cNvPr>
            <p:cNvGrpSpPr/>
            <p:nvPr/>
          </p:nvGrpSpPr>
          <p:grpSpPr>
            <a:xfrm>
              <a:off x="7672978" y="1156317"/>
              <a:ext cx="412941" cy="436880"/>
              <a:chOff x="243840" y="1676400"/>
              <a:chExt cx="701040" cy="741680"/>
            </a:xfrm>
            <a:grpFill/>
          </p:grpSpPr>
          <p:sp>
            <p:nvSpPr>
              <p:cNvPr id="16" name="Google Shape;151;p12">
                <a:extLst>
                  <a:ext uri="{FF2B5EF4-FFF2-40B4-BE49-F238E27FC236}">
                    <a16:creationId xmlns:a16="http://schemas.microsoft.com/office/drawing/2014/main" id="{2304F31F-2E4E-0FEB-DA8E-1D6872B73F91}"/>
                  </a:ext>
                </a:extLst>
              </p:cNvPr>
              <p:cNvSpPr/>
              <p:nvPr/>
            </p:nvSpPr>
            <p:spPr>
              <a:xfrm>
                <a:off x="243840" y="1676400"/>
                <a:ext cx="116839" cy="741680"/>
              </a:xfrm>
              <a:prstGeom prst="rect">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sp>
            <p:nvSpPr>
              <p:cNvPr id="20" name="Google Shape;152;p12">
                <a:extLst>
                  <a:ext uri="{FF2B5EF4-FFF2-40B4-BE49-F238E27FC236}">
                    <a16:creationId xmlns:a16="http://schemas.microsoft.com/office/drawing/2014/main" id="{04402056-23C3-4867-D45A-B1465742E3AE}"/>
                  </a:ext>
                </a:extLst>
              </p:cNvPr>
              <p:cNvSpPr/>
              <p:nvPr/>
            </p:nvSpPr>
            <p:spPr>
              <a:xfrm>
                <a:off x="314960" y="1676400"/>
                <a:ext cx="629920" cy="436880"/>
              </a:xfrm>
              <a:prstGeom prst="rect">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grpSp>
        <p:sp>
          <p:nvSpPr>
            <p:cNvPr id="14" name="Google Shape;153;p12">
              <a:extLst>
                <a:ext uri="{FF2B5EF4-FFF2-40B4-BE49-F238E27FC236}">
                  <a16:creationId xmlns:a16="http://schemas.microsoft.com/office/drawing/2014/main" id="{9BE77EA4-42E2-48DA-0E6B-88C1C5F58F99}"/>
                </a:ext>
              </a:extLst>
            </p:cNvPr>
            <p:cNvSpPr/>
            <p:nvPr/>
          </p:nvSpPr>
          <p:spPr>
            <a:xfrm>
              <a:off x="7120511" y="1517650"/>
              <a:ext cx="1188720" cy="678180"/>
            </a:xfrm>
            <a:prstGeom prst="triangle">
              <a:avLst>
                <a:gd name="adj" fmla="val 50000"/>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sp>
          <p:nvSpPr>
            <p:cNvPr id="15" name="Google Shape;154;p12">
              <a:extLst>
                <a:ext uri="{FF2B5EF4-FFF2-40B4-BE49-F238E27FC236}">
                  <a16:creationId xmlns:a16="http://schemas.microsoft.com/office/drawing/2014/main" id="{E3ADD346-678E-AF4E-190C-C800FD5D3F3F}"/>
                </a:ext>
              </a:extLst>
            </p:cNvPr>
            <p:cNvSpPr/>
            <p:nvPr/>
          </p:nvSpPr>
          <p:spPr>
            <a:xfrm>
              <a:off x="6878053" y="1727035"/>
              <a:ext cx="821708" cy="468795"/>
            </a:xfrm>
            <a:prstGeom prst="triangle">
              <a:avLst>
                <a:gd name="adj" fmla="val 50000"/>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grpSp>
      <p:grpSp>
        <p:nvGrpSpPr>
          <p:cNvPr id="21" name="Google Shape;149;p12">
            <a:extLst>
              <a:ext uri="{FF2B5EF4-FFF2-40B4-BE49-F238E27FC236}">
                <a16:creationId xmlns:a16="http://schemas.microsoft.com/office/drawing/2014/main" id="{1F14098E-9A4C-CD4B-A50A-10B2CED7814D}"/>
              </a:ext>
            </a:extLst>
          </p:cNvPr>
          <p:cNvGrpSpPr/>
          <p:nvPr/>
        </p:nvGrpSpPr>
        <p:grpSpPr>
          <a:xfrm>
            <a:off x="1020268" y="3739197"/>
            <a:ext cx="559955" cy="387333"/>
            <a:chOff x="6878053" y="1156317"/>
            <a:chExt cx="1431178" cy="1039513"/>
          </a:xfrm>
          <a:solidFill>
            <a:schemeClr val="accent2">
              <a:lumMod val="75000"/>
            </a:schemeClr>
          </a:solidFill>
        </p:grpSpPr>
        <p:grpSp>
          <p:nvGrpSpPr>
            <p:cNvPr id="22" name="Google Shape;150;p12">
              <a:extLst>
                <a:ext uri="{FF2B5EF4-FFF2-40B4-BE49-F238E27FC236}">
                  <a16:creationId xmlns:a16="http://schemas.microsoft.com/office/drawing/2014/main" id="{7AB1E578-2F26-D2E9-B89B-DB62D2E6703A}"/>
                </a:ext>
              </a:extLst>
            </p:cNvPr>
            <p:cNvGrpSpPr/>
            <p:nvPr/>
          </p:nvGrpSpPr>
          <p:grpSpPr>
            <a:xfrm>
              <a:off x="7672978" y="1156317"/>
              <a:ext cx="412941" cy="436880"/>
              <a:chOff x="243840" y="1676400"/>
              <a:chExt cx="701040" cy="741680"/>
            </a:xfrm>
            <a:grpFill/>
          </p:grpSpPr>
          <p:sp>
            <p:nvSpPr>
              <p:cNvPr id="25" name="Google Shape;151;p12">
                <a:extLst>
                  <a:ext uri="{FF2B5EF4-FFF2-40B4-BE49-F238E27FC236}">
                    <a16:creationId xmlns:a16="http://schemas.microsoft.com/office/drawing/2014/main" id="{CABA4911-6B66-78F6-E998-61050D20BBCA}"/>
                  </a:ext>
                </a:extLst>
              </p:cNvPr>
              <p:cNvSpPr/>
              <p:nvPr/>
            </p:nvSpPr>
            <p:spPr>
              <a:xfrm>
                <a:off x="243840" y="1676400"/>
                <a:ext cx="116839" cy="741680"/>
              </a:xfrm>
              <a:prstGeom prst="rect">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sp>
            <p:nvSpPr>
              <p:cNvPr id="26" name="Google Shape;152;p12">
                <a:extLst>
                  <a:ext uri="{FF2B5EF4-FFF2-40B4-BE49-F238E27FC236}">
                    <a16:creationId xmlns:a16="http://schemas.microsoft.com/office/drawing/2014/main" id="{CCA0A2D7-303A-ADCC-0FB3-4022C56686D6}"/>
                  </a:ext>
                </a:extLst>
              </p:cNvPr>
              <p:cNvSpPr/>
              <p:nvPr/>
            </p:nvSpPr>
            <p:spPr>
              <a:xfrm>
                <a:off x="314960" y="1676400"/>
                <a:ext cx="629920" cy="436880"/>
              </a:xfrm>
              <a:prstGeom prst="rect">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grpSp>
        <p:sp>
          <p:nvSpPr>
            <p:cNvPr id="23" name="Google Shape;153;p12">
              <a:extLst>
                <a:ext uri="{FF2B5EF4-FFF2-40B4-BE49-F238E27FC236}">
                  <a16:creationId xmlns:a16="http://schemas.microsoft.com/office/drawing/2014/main" id="{CFB4201C-8B1A-5EE8-FD03-CEF3CF6BE40C}"/>
                </a:ext>
              </a:extLst>
            </p:cNvPr>
            <p:cNvSpPr/>
            <p:nvPr/>
          </p:nvSpPr>
          <p:spPr>
            <a:xfrm>
              <a:off x="7120511" y="1517650"/>
              <a:ext cx="1188720" cy="678180"/>
            </a:xfrm>
            <a:prstGeom prst="triangle">
              <a:avLst>
                <a:gd name="adj" fmla="val 50000"/>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sp>
          <p:nvSpPr>
            <p:cNvPr id="24" name="Google Shape;154;p12">
              <a:extLst>
                <a:ext uri="{FF2B5EF4-FFF2-40B4-BE49-F238E27FC236}">
                  <a16:creationId xmlns:a16="http://schemas.microsoft.com/office/drawing/2014/main" id="{2D0E36DC-1F74-0B3A-603F-8AD97EF58B59}"/>
                </a:ext>
              </a:extLst>
            </p:cNvPr>
            <p:cNvSpPr/>
            <p:nvPr/>
          </p:nvSpPr>
          <p:spPr>
            <a:xfrm>
              <a:off x="6878053" y="1727035"/>
              <a:ext cx="821708" cy="468795"/>
            </a:xfrm>
            <a:prstGeom prst="triangle">
              <a:avLst>
                <a:gd name="adj" fmla="val 50000"/>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grpSp>
      <p:grpSp>
        <p:nvGrpSpPr>
          <p:cNvPr id="27" name="Google Shape;149;p12">
            <a:extLst>
              <a:ext uri="{FF2B5EF4-FFF2-40B4-BE49-F238E27FC236}">
                <a16:creationId xmlns:a16="http://schemas.microsoft.com/office/drawing/2014/main" id="{AC34CDB6-470D-6FFD-EE29-63C7892D5377}"/>
              </a:ext>
            </a:extLst>
          </p:cNvPr>
          <p:cNvGrpSpPr/>
          <p:nvPr/>
        </p:nvGrpSpPr>
        <p:grpSpPr>
          <a:xfrm>
            <a:off x="1020268" y="4530399"/>
            <a:ext cx="559955" cy="387333"/>
            <a:chOff x="6878053" y="1156317"/>
            <a:chExt cx="1431178" cy="1039513"/>
          </a:xfrm>
          <a:solidFill>
            <a:schemeClr val="accent2">
              <a:lumMod val="75000"/>
            </a:schemeClr>
          </a:solidFill>
        </p:grpSpPr>
        <p:grpSp>
          <p:nvGrpSpPr>
            <p:cNvPr id="28" name="Google Shape;150;p12">
              <a:extLst>
                <a:ext uri="{FF2B5EF4-FFF2-40B4-BE49-F238E27FC236}">
                  <a16:creationId xmlns:a16="http://schemas.microsoft.com/office/drawing/2014/main" id="{D9400002-A72D-2CBD-6D97-64BA817B7DA4}"/>
                </a:ext>
              </a:extLst>
            </p:cNvPr>
            <p:cNvGrpSpPr/>
            <p:nvPr/>
          </p:nvGrpSpPr>
          <p:grpSpPr>
            <a:xfrm>
              <a:off x="7672978" y="1156317"/>
              <a:ext cx="412941" cy="436880"/>
              <a:chOff x="243840" y="1676400"/>
              <a:chExt cx="701040" cy="741680"/>
            </a:xfrm>
            <a:grpFill/>
          </p:grpSpPr>
          <p:sp>
            <p:nvSpPr>
              <p:cNvPr id="31" name="Google Shape;151;p12">
                <a:extLst>
                  <a:ext uri="{FF2B5EF4-FFF2-40B4-BE49-F238E27FC236}">
                    <a16:creationId xmlns:a16="http://schemas.microsoft.com/office/drawing/2014/main" id="{2712E1EC-63DC-C4C4-9DB1-F8677F1FAABC}"/>
                  </a:ext>
                </a:extLst>
              </p:cNvPr>
              <p:cNvSpPr/>
              <p:nvPr/>
            </p:nvSpPr>
            <p:spPr>
              <a:xfrm>
                <a:off x="243840" y="1676400"/>
                <a:ext cx="116839" cy="741680"/>
              </a:xfrm>
              <a:prstGeom prst="rect">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sp>
            <p:nvSpPr>
              <p:cNvPr id="32" name="Google Shape;152;p12">
                <a:extLst>
                  <a:ext uri="{FF2B5EF4-FFF2-40B4-BE49-F238E27FC236}">
                    <a16:creationId xmlns:a16="http://schemas.microsoft.com/office/drawing/2014/main" id="{CAF2609A-5688-8065-BE45-A6B5A78E4E10}"/>
                  </a:ext>
                </a:extLst>
              </p:cNvPr>
              <p:cNvSpPr/>
              <p:nvPr/>
            </p:nvSpPr>
            <p:spPr>
              <a:xfrm>
                <a:off x="314960" y="1676400"/>
                <a:ext cx="629920" cy="436880"/>
              </a:xfrm>
              <a:prstGeom prst="rect">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grpSp>
        <p:sp>
          <p:nvSpPr>
            <p:cNvPr id="29" name="Google Shape;153;p12">
              <a:extLst>
                <a:ext uri="{FF2B5EF4-FFF2-40B4-BE49-F238E27FC236}">
                  <a16:creationId xmlns:a16="http://schemas.microsoft.com/office/drawing/2014/main" id="{9B79947F-CA0C-CC57-2A13-0006ABC4CB07}"/>
                </a:ext>
              </a:extLst>
            </p:cNvPr>
            <p:cNvSpPr/>
            <p:nvPr/>
          </p:nvSpPr>
          <p:spPr>
            <a:xfrm>
              <a:off x="7120511" y="1517650"/>
              <a:ext cx="1188720" cy="678180"/>
            </a:xfrm>
            <a:prstGeom prst="triangle">
              <a:avLst>
                <a:gd name="adj" fmla="val 50000"/>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sp>
          <p:nvSpPr>
            <p:cNvPr id="30" name="Google Shape;154;p12">
              <a:extLst>
                <a:ext uri="{FF2B5EF4-FFF2-40B4-BE49-F238E27FC236}">
                  <a16:creationId xmlns:a16="http://schemas.microsoft.com/office/drawing/2014/main" id="{6D97DBA0-4AB6-74F9-7F60-F70D6C7800FE}"/>
                </a:ext>
              </a:extLst>
            </p:cNvPr>
            <p:cNvSpPr/>
            <p:nvPr/>
          </p:nvSpPr>
          <p:spPr>
            <a:xfrm>
              <a:off x="6878053" y="1727035"/>
              <a:ext cx="821708" cy="468795"/>
            </a:xfrm>
            <a:prstGeom prst="triangle">
              <a:avLst>
                <a:gd name="adj" fmla="val 50000"/>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grpSp>
      <p:sp>
        <p:nvSpPr>
          <p:cNvPr id="36" name="Hexagon 35">
            <a:extLst>
              <a:ext uri="{FF2B5EF4-FFF2-40B4-BE49-F238E27FC236}">
                <a16:creationId xmlns:a16="http://schemas.microsoft.com/office/drawing/2014/main" id="{0B20A2C4-F8F5-A186-9986-9ABCE203BD51}"/>
              </a:ext>
            </a:extLst>
          </p:cNvPr>
          <p:cNvSpPr/>
          <p:nvPr/>
        </p:nvSpPr>
        <p:spPr>
          <a:xfrm rot="1782986">
            <a:off x="286724" y="301110"/>
            <a:ext cx="335595" cy="289306"/>
          </a:xfrm>
          <a:prstGeom prst="hexagon">
            <a:avLst>
              <a:gd name="adj" fmla="val 28965"/>
              <a:gd name="vf" fmla="val 115470"/>
            </a:avLst>
          </a:prstGeom>
          <a:solidFill>
            <a:schemeClr val="accent2">
              <a:lumMod val="60000"/>
              <a:lumOff val="40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7" name="Hexagon 36">
            <a:extLst>
              <a:ext uri="{FF2B5EF4-FFF2-40B4-BE49-F238E27FC236}">
                <a16:creationId xmlns:a16="http://schemas.microsoft.com/office/drawing/2014/main" id="{0B6B5445-A828-5A1D-C09F-425E1A6E9ACE}"/>
              </a:ext>
            </a:extLst>
          </p:cNvPr>
          <p:cNvSpPr/>
          <p:nvPr/>
        </p:nvSpPr>
        <p:spPr>
          <a:xfrm rot="1782986">
            <a:off x="286724" y="763955"/>
            <a:ext cx="335595" cy="289306"/>
          </a:xfrm>
          <a:prstGeom prst="hexagon">
            <a:avLst>
              <a:gd name="adj" fmla="val 28965"/>
              <a:gd name="vf" fmla="val 115470"/>
            </a:avLst>
          </a:prstGeom>
          <a:solidFill>
            <a:schemeClr val="accent2">
              <a:lumMod val="60000"/>
              <a:lumOff val="40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8" name="Hexagon 37">
            <a:extLst>
              <a:ext uri="{FF2B5EF4-FFF2-40B4-BE49-F238E27FC236}">
                <a16:creationId xmlns:a16="http://schemas.microsoft.com/office/drawing/2014/main" id="{E4E19591-4AF1-C63E-4888-30229295151F}"/>
              </a:ext>
            </a:extLst>
          </p:cNvPr>
          <p:cNvSpPr/>
          <p:nvPr/>
        </p:nvSpPr>
        <p:spPr>
          <a:xfrm rot="1782986">
            <a:off x="286724" y="1226800"/>
            <a:ext cx="335595" cy="289306"/>
          </a:xfrm>
          <a:prstGeom prst="hexagon">
            <a:avLst>
              <a:gd name="adj" fmla="val 28965"/>
              <a:gd name="vf" fmla="val 115470"/>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9" name="Hexagon 38">
            <a:extLst>
              <a:ext uri="{FF2B5EF4-FFF2-40B4-BE49-F238E27FC236}">
                <a16:creationId xmlns:a16="http://schemas.microsoft.com/office/drawing/2014/main" id="{1BD8E6EF-267D-1BAC-279D-C5D5A7A7241C}"/>
              </a:ext>
            </a:extLst>
          </p:cNvPr>
          <p:cNvSpPr/>
          <p:nvPr/>
        </p:nvSpPr>
        <p:spPr>
          <a:xfrm rot="1782986">
            <a:off x="286724" y="1689645"/>
            <a:ext cx="335595" cy="289306"/>
          </a:xfrm>
          <a:prstGeom prst="hexagon">
            <a:avLst>
              <a:gd name="adj" fmla="val 28965"/>
              <a:gd name="vf" fmla="val 115470"/>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0" name="Hexagon 39">
            <a:extLst>
              <a:ext uri="{FF2B5EF4-FFF2-40B4-BE49-F238E27FC236}">
                <a16:creationId xmlns:a16="http://schemas.microsoft.com/office/drawing/2014/main" id="{3C690A20-807E-94C9-5C00-BCF4F8E9F3C2}"/>
              </a:ext>
            </a:extLst>
          </p:cNvPr>
          <p:cNvSpPr/>
          <p:nvPr/>
        </p:nvSpPr>
        <p:spPr>
          <a:xfrm rot="1782986">
            <a:off x="286724" y="2152490"/>
            <a:ext cx="335595" cy="289306"/>
          </a:xfrm>
          <a:prstGeom prst="hexagon">
            <a:avLst>
              <a:gd name="adj" fmla="val 28965"/>
              <a:gd name="vf" fmla="val 115470"/>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3" name="Hexagon 42">
            <a:extLst>
              <a:ext uri="{FF2B5EF4-FFF2-40B4-BE49-F238E27FC236}">
                <a16:creationId xmlns:a16="http://schemas.microsoft.com/office/drawing/2014/main" id="{0078E355-B0D0-2636-BF05-FF2CA33000A8}"/>
              </a:ext>
            </a:extLst>
          </p:cNvPr>
          <p:cNvSpPr/>
          <p:nvPr/>
        </p:nvSpPr>
        <p:spPr>
          <a:xfrm rot="1782986">
            <a:off x="286724" y="2615335"/>
            <a:ext cx="335595" cy="289306"/>
          </a:xfrm>
          <a:prstGeom prst="hexagon">
            <a:avLst>
              <a:gd name="adj" fmla="val 28965"/>
              <a:gd name="vf" fmla="val 115470"/>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6" name="Hexagon 45">
            <a:extLst>
              <a:ext uri="{FF2B5EF4-FFF2-40B4-BE49-F238E27FC236}">
                <a16:creationId xmlns:a16="http://schemas.microsoft.com/office/drawing/2014/main" id="{EF128D8B-6E0A-6ABD-200E-23F0671738A0}"/>
              </a:ext>
            </a:extLst>
          </p:cNvPr>
          <p:cNvSpPr/>
          <p:nvPr/>
        </p:nvSpPr>
        <p:spPr>
          <a:xfrm rot="1782986">
            <a:off x="286725" y="3078179"/>
            <a:ext cx="335595" cy="289306"/>
          </a:xfrm>
          <a:prstGeom prst="hexagon">
            <a:avLst>
              <a:gd name="adj" fmla="val 28965"/>
              <a:gd name="vf" fmla="val 115470"/>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8" name="Hexagon 47">
            <a:extLst>
              <a:ext uri="{FF2B5EF4-FFF2-40B4-BE49-F238E27FC236}">
                <a16:creationId xmlns:a16="http://schemas.microsoft.com/office/drawing/2014/main" id="{10EDAE18-5126-5C21-0766-ABD327B2F30F}"/>
              </a:ext>
            </a:extLst>
          </p:cNvPr>
          <p:cNvSpPr/>
          <p:nvPr/>
        </p:nvSpPr>
        <p:spPr>
          <a:xfrm rot="1782986">
            <a:off x="286726" y="3541021"/>
            <a:ext cx="335595" cy="289306"/>
          </a:xfrm>
          <a:prstGeom prst="hexagon">
            <a:avLst>
              <a:gd name="adj" fmla="val 28965"/>
              <a:gd name="vf" fmla="val 115470"/>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0" name="Hexagon 49">
            <a:extLst>
              <a:ext uri="{FF2B5EF4-FFF2-40B4-BE49-F238E27FC236}">
                <a16:creationId xmlns:a16="http://schemas.microsoft.com/office/drawing/2014/main" id="{481A89E9-C621-89DE-BC47-0A6B96D598FE}"/>
              </a:ext>
            </a:extLst>
          </p:cNvPr>
          <p:cNvSpPr/>
          <p:nvPr/>
        </p:nvSpPr>
        <p:spPr>
          <a:xfrm rot="1782986">
            <a:off x="286726" y="4003862"/>
            <a:ext cx="335595" cy="289306"/>
          </a:xfrm>
          <a:prstGeom prst="hexagon">
            <a:avLst>
              <a:gd name="adj" fmla="val 28965"/>
              <a:gd name="vf" fmla="val 115470"/>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32386537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375F835B-A659-F76E-E502-FA3B2B611958}"/>
              </a:ext>
            </a:extLst>
          </p:cNvPr>
          <p:cNvSpPr txBox="1"/>
          <p:nvPr/>
        </p:nvSpPr>
        <p:spPr>
          <a:xfrm>
            <a:off x="996287" y="699799"/>
            <a:ext cx="4665478" cy="276999"/>
          </a:xfrm>
          <a:prstGeom prst="rect">
            <a:avLst/>
          </a:prstGeom>
          <a:noFill/>
        </p:spPr>
        <p:txBody>
          <a:bodyPr wrap="square" rtlCol="0">
            <a:spAutoFit/>
          </a:bodyPr>
          <a:lstStyle/>
          <a:p>
            <a:r>
              <a:rPr lang="en-CA" sz="1200" b="1" spc="300" dirty="0">
                <a:solidFill>
                  <a:schemeClr val="tx1"/>
                </a:solidFill>
              </a:rPr>
              <a:t>SCÉNARIOS D'ÉTUDES DE CAS</a:t>
            </a:r>
          </a:p>
        </p:txBody>
      </p:sp>
      <p:sp>
        <p:nvSpPr>
          <p:cNvPr id="13" name="TextBox 12">
            <a:extLst>
              <a:ext uri="{FF2B5EF4-FFF2-40B4-BE49-F238E27FC236}">
                <a16:creationId xmlns:a16="http://schemas.microsoft.com/office/drawing/2014/main" id="{7E025A20-FF0F-F4A7-29A0-719C322DDDFB}"/>
              </a:ext>
            </a:extLst>
          </p:cNvPr>
          <p:cNvSpPr txBox="1"/>
          <p:nvPr/>
        </p:nvSpPr>
        <p:spPr>
          <a:xfrm>
            <a:off x="996287" y="1162644"/>
            <a:ext cx="5254042" cy="5509200"/>
          </a:xfrm>
          <a:prstGeom prst="rect">
            <a:avLst/>
          </a:prstGeom>
          <a:noFill/>
        </p:spPr>
        <p:txBody>
          <a:bodyPr wrap="square">
            <a:spAutoFit/>
          </a:bodyPr>
          <a:lstStyle/>
          <a:p>
            <a:pPr marL="0" marR="0" lvl="0" indent="0" algn="l" rtl="0">
              <a:spcBef>
                <a:spcPts val="0"/>
              </a:spcBef>
              <a:spcAft>
                <a:spcPts val="0"/>
              </a:spcAft>
              <a:buNone/>
            </a:pPr>
            <a:r>
              <a:rPr lang="en-US" sz="1100" b="1" dirty="0">
                <a:solidFill>
                  <a:schemeClr val="tx1"/>
                </a:solidFill>
                <a:latin typeface="+mj-lt"/>
                <a:ea typeface="Helvetica Neue"/>
                <a:cs typeface="Helvetica Neue"/>
                <a:sym typeface="Helvetica Neue"/>
              </a:rPr>
              <a:t>Les scénarios suivants seront référencés tout au long du module et utilisés dans différentes sessions. </a:t>
            </a:r>
          </a:p>
          <a:p>
            <a:pPr marL="0" marR="0" lvl="0" indent="0" algn="l" rtl="0">
              <a:spcBef>
                <a:spcPts val="0"/>
              </a:spcBef>
              <a:spcAft>
                <a:spcPts val="0"/>
              </a:spcAft>
              <a:buNone/>
            </a:pPr>
            <a:endParaRPr lang="en-US" sz="1100" b="1" dirty="0">
              <a:solidFill>
                <a:schemeClr val="tx1"/>
              </a:solidFill>
              <a:latin typeface="+mj-lt"/>
              <a:ea typeface="Helvetica Neue"/>
              <a:cs typeface="Helvetica Neue"/>
              <a:sym typeface="Helvetica Neue"/>
            </a:endParaRPr>
          </a:p>
          <a:p>
            <a:pPr marL="0" marR="0" lvl="0" indent="0" algn="l" rtl="0">
              <a:spcBef>
                <a:spcPts val="0"/>
              </a:spcBef>
              <a:spcAft>
                <a:spcPts val="0"/>
              </a:spcAft>
              <a:buNone/>
            </a:pPr>
            <a:r>
              <a:rPr lang="en-US" sz="1100" b="1" dirty="0">
                <a:solidFill>
                  <a:schemeClr val="tx1"/>
                </a:solidFill>
                <a:latin typeface="+mj-lt"/>
                <a:ea typeface="Helvetica Neue"/>
                <a:cs typeface="Helvetica Neue"/>
                <a:sym typeface="Helvetica Neue"/>
              </a:rPr>
              <a:t>Scénario 1</a:t>
            </a:r>
            <a:endParaRPr lang="en-US" sz="1100" dirty="0">
              <a:solidFill>
                <a:schemeClr val="tx1"/>
              </a:solidFill>
              <a:latin typeface="+mj-lt"/>
              <a:ea typeface="Times New Roman"/>
              <a:cs typeface="Times New Roman"/>
              <a:sym typeface="Times New Roman"/>
            </a:endParaRPr>
          </a:p>
          <a:p>
            <a:pPr marL="0" marR="0" lvl="0" indent="0" algn="l" rtl="0">
              <a:spcBef>
                <a:spcPts val="0"/>
              </a:spcBef>
              <a:spcAft>
                <a:spcPts val="0"/>
              </a:spcAft>
              <a:buNone/>
            </a:pPr>
            <a:r>
              <a:rPr lang="en-US" sz="1100" dirty="0">
                <a:solidFill>
                  <a:schemeClr val="tx1"/>
                </a:solidFill>
                <a:latin typeface="+mj-lt"/>
                <a:ea typeface="Helvetica Neue"/>
                <a:cs typeface="Helvetica Neue"/>
                <a:sym typeface="Helvetica Neue"/>
              </a:rPr>
              <a:t>Hashim est un garçon de 15 ans, qui vivait avec ses parents et ses deux jeunes sœurs avant que la violence n'éclate dans son pays d'origine. Pour des raisons de sécurité, notamment la crainte d'être recruté par des groupes armés, ses parents ont décidé de l'envoyer dans un des pays voisins pour vivre avec son oncle et sa femme et leurs deux enfants. Hashim travaille et doit laver des voitures dans un garage. Il envoie une partie de l'argent qu'il gagne à ses parents dans le pays d'origine. Hashim est parfois en contact avec ses parents par WhatsApp et par téléphone. S'il n'envoie pas assez d'argent chez lui, ses parents lui expriment leur colère. Ils discutent aussi régulièrement avec l'oncle d'Hashim pour voir comment il peut fournir suffisamment d'argent. </a:t>
            </a:r>
          </a:p>
          <a:p>
            <a:pPr marL="0" marR="0" lvl="0" indent="0" algn="l" rtl="0">
              <a:spcBef>
                <a:spcPts val="0"/>
              </a:spcBef>
              <a:spcAft>
                <a:spcPts val="0"/>
              </a:spcAft>
              <a:buNone/>
            </a:pPr>
            <a:endParaRPr lang="en-US" sz="1100" dirty="0">
              <a:solidFill>
                <a:schemeClr val="tx1"/>
              </a:solidFill>
              <a:latin typeface="+mj-lt"/>
              <a:ea typeface="Times New Roman"/>
              <a:cs typeface="Times New Roman"/>
              <a:sym typeface="Times New Roman"/>
            </a:endParaRPr>
          </a:p>
          <a:p>
            <a:pPr marL="0" marR="0" lvl="0" indent="0" algn="l" rtl="0">
              <a:spcBef>
                <a:spcPts val="0"/>
              </a:spcBef>
              <a:spcAft>
                <a:spcPts val="0"/>
              </a:spcAft>
              <a:buNone/>
            </a:pPr>
            <a:r>
              <a:rPr lang="en-US" sz="1100" b="1" dirty="0">
                <a:solidFill>
                  <a:schemeClr val="tx1"/>
                </a:solidFill>
                <a:latin typeface="+mj-lt"/>
                <a:ea typeface="Helvetica Neue"/>
                <a:cs typeface="Helvetica Neue"/>
                <a:sym typeface="Helvetica Neue"/>
              </a:rPr>
              <a:t>Scénario 2</a:t>
            </a:r>
            <a:endParaRPr lang="en-US" sz="1100" dirty="0">
              <a:solidFill>
                <a:schemeClr val="tx1"/>
              </a:solidFill>
              <a:latin typeface="+mj-lt"/>
              <a:ea typeface="Times New Roman"/>
              <a:cs typeface="Times New Roman"/>
              <a:sym typeface="Times New Roman"/>
            </a:endParaRPr>
          </a:p>
          <a:p>
            <a:pPr marL="0" marR="0" lvl="0" indent="0" algn="l" rtl="0">
              <a:spcBef>
                <a:spcPts val="0"/>
              </a:spcBef>
              <a:spcAft>
                <a:spcPts val="0"/>
              </a:spcAft>
              <a:buNone/>
            </a:pPr>
            <a:r>
              <a:rPr lang="en-US" sz="1100" dirty="0">
                <a:solidFill>
                  <a:schemeClr val="tx1"/>
                </a:solidFill>
                <a:latin typeface="+mj-lt"/>
                <a:ea typeface="Helvetica Neue"/>
                <a:cs typeface="Helvetica Neue"/>
                <a:sym typeface="Helvetica Neue"/>
              </a:rPr>
              <a:t>Bennu est une petite fille de 3 ans qui vit actuellement avec ses grands-parents. Jusqu'à l'âge d'un an, Bennu vivait avec ses deux parents et son frère aîné. Puis, ses parents ont décidé de divorcer. Après le divorce, sa mère a emménagé dans la maison de ses parents avec Bennu, tandis que son frère aîné est resté avec son père qui s'était remarié. Un an plus tard, un conflit armé a éclaté et les grands-parents maternels de Bennu ont décidé de partir dans un pays voisin pour des raisons de sécurité et ont emmené Bennu avec eux. La mère de Bennu est restée dans son pays d'origine afin de se remarier. Entre-temps, le père de Bennu aurait été tué. </a:t>
            </a:r>
          </a:p>
          <a:p>
            <a:pPr marL="0" marR="0" lvl="0" indent="0" algn="l" rtl="0">
              <a:spcBef>
                <a:spcPts val="0"/>
              </a:spcBef>
              <a:spcAft>
                <a:spcPts val="0"/>
              </a:spcAft>
              <a:buNone/>
            </a:pPr>
            <a:endParaRPr lang="en-US" sz="1100" dirty="0">
              <a:solidFill>
                <a:schemeClr val="tx1"/>
              </a:solidFill>
              <a:latin typeface="+mj-lt"/>
              <a:ea typeface="Times New Roman"/>
              <a:cs typeface="Times New Roman"/>
              <a:sym typeface="Times New Roman"/>
            </a:endParaRPr>
          </a:p>
          <a:p>
            <a:pPr marL="0" marR="0" lvl="0" indent="0" algn="l" rtl="0">
              <a:spcBef>
                <a:spcPts val="0"/>
              </a:spcBef>
              <a:spcAft>
                <a:spcPts val="0"/>
              </a:spcAft>
              <a:buNone/>
            </a:pPr>
            <a:r>
              <a:rPr lang="en-US" sz="1100" b="1" dirty="0">
                <a:solidFill>
                  <a:schemeClr val="tx1"/>
                </a:solidFill>
                <a:latin typeface="+mj-lt"/>
                <a:ea typeface="Helvetica Neue"/>
                <a:cs typeface="Helvetica Neue"/>
                <a:sym typeface="Helvetica Neue"/>
              </a:rPr>
              <a:t>Scénario 3</a:t>
            </a:r>
            <a:endParaRPr lang="en-US" sz="1100" dirty="0">
              <a:solidFill>
                <a:schemeClr val="tx1"/>
              </a:solidFill>
              <a:latin typeface="+mj-lt"/>
              <a:ea typeface="Times New Roman"/>
              <a:cs typeface="Times New Roman"/>
              <a:sym typeface="Times New Roman"/>
            </a:endParaRPr>
          </a:p>
          <a:p>
            <a:pPr marL="0" marR="0" lvl="0" indent="0" algn="l" rtl="0">
              <a:spcBef>
                <a:spcPts val="0"/>
              </a:spcBef>
              <a:spcAft>
                <a:spcPts val="0"/>
              </a:spcAft>
              <a:buNone/>
            </a:pPr>
            <a:r>
              <a:rPr lang="en-US" sz="1100" dirty="0">
                <a:solidFill>
                  <a:schemeClr val="tx1"/>
                </a:solidFill>
                <a:latin typeface="+mj-lt"/>
                <a:ea typeface="Helvetica Neue"/>
                <a:cs typeface="Helvetica Neue"/>
                <a:sym typeface="Helvetica Neue"/>
              </a:rPr>
              <a:t>Marianne est une jeune fille de 14 ans. Lorsque Marianne avait 5 ans, sa mère est décédée, son père s'est remarié et Marianne est allée vivre avec ses grands-parents paternels. Après l'apparition d'une maladie infectieuse dans le pays, ses deux grands-parents ont perdu leur principale source de revenus. Ils décident d'emprunter de l'argent et d'envoyer Marianne en Europe dans l'espoir qu'elle puisse trouver du travail. Marianne voyage avec un groupe parmi lequel se trouvent des membres de sa communauté.</a:t>
            </a:r>
          </a:p>
        </p:txBody>
      </p:sp>
      <p:sp>
        <p:nvSpPr>
          <p:cNvPr id="21" name="Hexagon 20">
            <a:extLst>
              <a:ext uri="{FF2B5EF4-FFF2-40B4-BE49-F238E27FC236}">
                <a16:creationId xmlns:a16="http://schemas.microsoft.com/office/drawing/2014/main" id="{9114ED25-6BEF-A0EF-6792-A1BD7822FF5A}"/>
              </a:ext>
            </a:extLst>
          </p:cNvPr>
          <p:cNvSpPr/>
          <p:nvPr/>
        </p:nvSpPr>
        <p:spPr>
          <a:xfrm rot="1782986">
            <a:off x="286724" y="301110"/>
            <a:ext cx="335595" cy="289306"/>
          </a:xfrm>
          <a:prstGeom prst="hexagon">
            <a:avLst>
              <a:gd name="adj" fmla="val 28965"/>
              <a:gd name="vf" fmla="val 115470"/>
            </a:avLst>
          </a:prstGeom>
          <a:solidFill>
            <a:schemeClr val="accent2">
              <a:lumMod val="60000"/>
              <a:lumOff val="40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2" name="Hexagon 21">
            <a:extLst>
              <a:ext uri="{FF2B5EF4-FFF2-40B4-BE49-F238E27FC236}">
                <a16:creationId xmlns:a16="http://schemas.microsoft.com/office/drawing/2014/main" id="{7E41E54F-BC6B-45E4-B6EA-007F43177D84}"/>
              </a:ext>
            </a:extLst>
          </p:cNvPr>
          <p:cNvSpPr/>
          <p:nvPr/>
        </p:nvSpPr>
        <p:spPr>
          <a:xfrm rot="1782986">
            <a:off x="286724" y="763955"/>
            <a:ext cx="335595" cy="289306"/>
          </a:xfrm>
          <a:prstGeom prst="hexagon">
            <a:avLst>
              <a:gd name="adj" fmla="val 28965"/>
              <a:gd name="vf" fmla="val 115470"/>
            </a:avLst>
          </a:prstGeom>
          <a:solidFill>
            <a:schemeClr val="accent2">
              <a:lumMod val="60000"/>
              <a:lumOff val="40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3" name="Hexagon 22">
            <a:extLst>
              <a:ext uri="{FF2B5EF4-FFF2-40B4-BE49-F238E27FC236}">
                <a16:creationId xmlns:a16="http://schemas.microsoft.com/office/drawing/2014/main" id="{B1966DD7-9BA4-D96D-FC53-021568C608E2}"/>
              </a:ext>
            </a:extLst>
          </p:cNvPr>
          <p:cNvSpPr/>
          <p:nvPr/>
        </p:nvSpPr>
        <p:spPr>
          <a:xfrm rot="1782986">
            <a:off x="286724" y="1226800"/>
            <a:ext cx="335595" cy="289306"/>
          </a:xfrm>
          <a:prstGeom prst="hexagon">
            <a:avLst>
              <a:gd name="adj" fmla="val 28965"/>
              <a:gd name="vf" fmla="val 115470"/>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4" name="Hexagon 23">
            <a:extLst>
              <a:ext uri="{FF2B5EF4-FFF2-40B4-BE49-F238E27FC236}">
                <a16:creationId xmlns:a16="http://schemas.microsoft.com/office/drawing/2014/main" id="{4F0AE859-46CA-9864-E6D4-5ABC7DBED00E}"/>
              </a:ext>
            </a:extLst>
          </p:cNvPr>
          <p:cNvSpPr/>
          <p:nvPr/>
        </p:nvSpPr>
        <p:spPr>
          <a:xfrm rot="1782986">
            <a:off x="286724" y="1689645"/>
            <a:ext cx="335595" cy="289306"/>
          </a:xfrm>
          <a:prstGeom prst="hexagon">
            <a:avLst>
              <a:gd name="adj" fmla="val 28965"/>
              <a:gd name="vf" fmla="val 115470"/>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5" name="Hexagon 24">
            <a:extLst>
              <a:ext uri="{FF2B5EF4-FFF2-40B4-BE49-F238E27FC236}">
                <a16:creationId xmlns:a16="http://schemas.microsoft.com/office/drawing/2014/main" id="{76DFD236-AC08-4AF9-1610-A83445FB1BE9}"/>
              </a:ext>
            </a:extLst>
          </p:cNvPr>
          <p:cNvSpPr/>
          <p:nvPr/>
        </p:nvSpPr>
        <p:spPr>
          <a:xfrm rot="1782986">
            <a:off x="286724" y="2152490"/>
            <a:ext cx="335595" cy="289306"/>
          </a:xfrm>
          <a:prstGeom prst="hexagon">
            <a:avLst>
              <a:gd name="adj" fmla="val 28965"/>
              <a:gd name="vf" fmla="val 115470"/>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6" name="Hexagon 25">
            <a:extLst>
              <a:ext uri="{FF2B5EF4-FFF2-40B4-BE49-F238E27FC236}">
                <a16:creationId xmlns:a16="http://schemas.microsoft.com/office/drawing/2014/main" id="{973C3729-7D2B-DE69-ED18-C67945C7C0B8}"/>
              </a:ext>
            </a:extLst>
          </p:cNvPr>
          <p:cNvSpPr/>
          <p:nvPr/>
        </p:nvSpPr>
        <p:spPr>
          <a:xfrm rot="1782986">
            <a:off x="286724" y="2615335"/>
            <a:ext cx="335595" cy="289306"/>
          </a:xfrm>
          <a:prstGeom prst="hexagon">
            <a:avLst>
              <a:gd name="adj" fmla="val 28965"/>
              <a:gd name="vf" fmla="val 115470"/>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7" name="Hexagon 26">
            <a:extLst>
              <a:ext uri="{FF2B5EF4-FFF2-40B4-BE49-F238E27FC236}">
                <a16:creationId xmlns:a16="http://schemas.microsoft.com/office/drawing/2014/main" id="{61E89AC8-4D58-EDC7-40F9-3629EC42A7C4}"/>
              </a:ext>
            </a:extLst>
          </p:cNvPr>
          <p:cNvSpPr/>
          <p:nvPr/>
        </p:nvSpPr>
        <p:spPr>
          <a:xfrm rot="1782986">
            <a:off x="286725" y="3078179"/>
            <a:ext cx="335595" cy="289306"/>
          </a:xfrm>
          <a:prstGeom prst="hexagon">
            <a:avLst>
              <a:gd name="adj" fmla="val 28965"/>
              <a:gd name="vf" fmla="val 115470"/>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8" name="Hexagon 27">
            <a:extLst>
              <a:ext uri="{FF2B5EF4-FFF2-40B4-BE49-F238E27FC236}">
                <a16:creationId xmlns:a16="http://schemas.microsoft.com/office/drawing/2014/main" id="{5AAA6BA9-515A-91AC-2F04-7B66164DE0A7}"/>
              </a:ext>
            </a:extLst>
          </p:cNvPr>
          <p:cNvSpPr/>
          <p:nvPr/>
        </p:nvSpPr>
        <p:spPr>
          <a:xfrm rot="1782986">
            <a:off x="286726" y="3541021"/>
            <a:ext cx="335595" cy="289306"/>
          </a:xfrm>
          <a:prstGeom prst="hexagon">
            <a:avLst>
              <a:gd name="adj" fmla="val 28965"/>
              <a:gd name="vf" fmla="val 115470"/>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9" name="Hexagon 28">
            <a:extLst>
              <a:ext uri="{FF2B5EF4-FFF2-40B4-BE49-F238E27FC236}">
                <a16:creationId xmlns:a16="http://schemas.microsoft.com/office/drawing/2014/main" id="{907BF7BE-816A-C4FB-B973-024691F69A3E}"/>
              </a:ext>
            </a:extLst>
          </p:cNvPr>
          <p:cNvSpPr/>
          <p:nvPr/>
        </p:nvSpPr>
        <p:spPr>
          <a:xfrm rot="1782986">
            <a:off x="286726" y="4003862"/>
            <a:ext cx="335595" cy="289306"/>
          </a:xfrm>
          <a:prstGeom prst="hexagon">
            <a:avLst>
              <a:gd name="adj" fmla="val 28965"/>
              <a:gd name="vf" fmla="val 115470"/>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41320972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7E025A20-FF0F-F4A7-29A0-719C322DDDFB}"/>
              </a:ext>
            </a:extLst>
          </p:cNvPr>
          <p:cNvSpPr txBox="1"/>
          <p:nvPr/>
        </p:nvSpPr>
        <p:spPr>
          <a:xfrm>
            <a:off x="996287" y="699799"/>
            <a:ext cx="5254042" cy="5339923"/>
          </a:xfrm>
          <a:prstGeom prst="rect">
            <a:avLst/>
          </a:prstGeom>
          <a:noFill/>
        </p:spPr>
        <p:txBody>
          <a:bodyPr wrap="square">
            <a:spAutoFit/>
          </a:bodyPr>
          <a:lstStyle/>
          <a:p>
            <a:pPr marL="0" marR="0" lvl="0" indent="0" algn="l" rtl="0">
              <a:spcBef>
                <a:spcPts val="0"/>
              </a:spcBef>
              <a:spcAft>
                <a:spcPts val="0"/>
              </a:spcAft>
              <a:buNone/>
            </a:pPr>
            <a:r>
              <a:rPr lang="en-US" sz="1100" b="1" dirty="0">
                <a:solidFill>
                  <a:schemeClr val="dk1"/>
                </a:solidFill>
                <a:latin typeface="+mn-lt"/>
                <a:ea typeface="Helvetica Neue"/>
                <a:cs typeface="Helvetica Neue"/>
                <a:sym typeface="Helvetica Neue"/>
              </a:rPr>
              <a:t>Scénario 4</a:t>
            </a:r>
            <a:endParaRPr lang="en-US" sz="1100" dirty="0">
              <a:solidFill>
                <a:schemeClr val="dk1"/>
              </a:solidFill>
              <a:latin typeface="+mn-lt"/>
              <a:ea typeface="Times New Roman"/>
              <a:cs typeface="Times New Roman"/>
              <a:sym typeface="Times New Roman"/>
            </a:endParaRPr>
          </a:p>
          <a:p>
            <a:pPr marL="0" marR="0" lvl="0" indent="0" algn="l" rtl="0">
              <a:spcBef>
                <a:spcPts val="0"/>
              </a:spcBef>
              <a:spcAft>
                <a:spcPts val="0"/>
              </a:spcAft>
              <a:buNone/>
            </a:pPr>
            <a:r>
              <a:rPr lang="en-US" sz="1100" dirty="0">
                <a:solidFill>
                  <a:schemeClr val="dk1"/>
                </a:solidFill>
                <a:latin typeface="+mn-lt"/>
                <a:ea typeface="Helvetica Neue"/>
                <a:cs typeface="Helvetica Neue"/>
                <a:sym typeface="Helvetica Neue"/>
              </a:rPr>
              <a:t>Bienvenu est un garçon de 17 ans qui a fui avec un groupe de personnes du même village vers une zone sûre après une soudaine flambée de violence. Lorsque cela s'est produit, les parents de Bienvenu étaient à la maison, tandis que Bienvenu était à l'école. En conséquence, il a été séparé de ses parents et de ses trois frères et sœurs et il n'a pas eu de nouvelles de ses parents depuis. Il est arrivé dans un camp de déplacés, et quelques jours plus tard, lors d'une distribution de nourriture, il a vu sa sœur de 19 ans, qui a commencé à s'occuper de lui. Il vit dans le même bloc que deux de ses amis, qui vivent seuls, car ils ont également perdu la trace de leurs familles. Sa sœur est mariée ; on ignore actuellement où se trouve son mari, mais elle espère pouvoir le retrouver rapidement. Avant la séparation avec sa famille, Bienvenu avait l'habitude d'aller à l'école et de jouer avec son petit frère après l'école. Il s'est toujours senti soutenu par ses parents. Ses grands-parents vivaient à côté de chez lui et Bienvenu dit qu'ils lui manquent, ainsi que ses parents et son petit frère. </a:t>
            </a:r>
            <a:r>
              <a:rPr lang="en-US" sz="1100" dirty="0">
                <a:solidFill>
                  <a:schemeClr val="tx1"/>
                </a:solidFill>
                <a:latin typeface="+mj-lt"/>
                <a:ea typeface="Helvetica Neue"/>
                <a:cs typeface="Helvetica Neue"/>
                <a:sym typeface="Helvetica Neue"/>
              </a:rPr>
              <a:t> </a:t>
            </a:r>
            <a:endParaRPr lang="en-US" sz="1100" dirty="0">
              <a:solidFill>
                <a:schemeClr val="tx1"/>
              </a:solidFill>
              <a:latin typeface="+mj-lt"/>
              <a:ea typeface="Times New Roman"/>
              <a:cs typeface="Times New Roman"/>
              <a:sym typeface="Times New Roman"/>
            </a:endParaRPr>
          </a:p>
          <a:p>
            <a:pPr marL="0" marR="0" lvl="0" indent="0" algn="l" rtl="0">
              <a:spcBef>
                <a:spcPts val="0"/>
              </a:spcBef>
              <a:spcAft>
                <a:spcPts val="0"/>
              </a:spcAft>
              <a:buNone/>
            </a:pPr>
            <a:endParaRPr lang="en-US" sz="1100" b="1" dirty="0">
              <a:solidFill>
                <a:schemeClr val="dk1"/>
              </a:solidFill>
              <a:latin typeface="+mn-lt"/>
              <a:ea typeface="Helvetica Neue"/>
              <a:cs typeface="Helvetica Neue"/>
              <a:sym typeface="Helvetica Neue"/>
            </a:endParaRPr>
          </a:p>
          <a:p>
            <a:pPr marL="0" marR="0" lvl="0" indent="0" algn="l" rtl="0">
              <a:spcBef>
                <a:spcPts val="0"/>
              </a:spcBef>
              <a:spcAft>
                <a:spcPts val="0"/>
              </a:spcAft>
              <a:buNone/>
            </a:pPr>
            <a:r>
              <a:rPr lang="en-US" sz="1100" b="1" dirty="0">
                <a:solidFill>
                  <a:schemeClr val="dk1"/>
                </a:solidFill>
                <a:latin typeface="+mn-lt"/>
                <a:ea typeface="Helvetica Neue"/>
                <a:cs typeface="Helvetica Neue"/>
                <a:sym typeface="Helvetica Neue"/>
              </a:rPr>
              <a:t>Scénario 5 </a:t>
            </a:r>
            <a:endParaRPr lang="en-US" sz="1100" dirty="0">
              <a:solidFill>
                <a:schemeClr val="dk1"/>
              </a:solidFill>
              <a:latin typeface="+mn-lt"/>
              <a:ea typeface="Times New Roman"/>
              <a:cs typeface="Times New Roman"/>
              <a:sym typeface="Times New Roman"/>
            </a:endParaRPr>
          </a:p>
          <a:p>
            <a:pPr marL="0" marR="0" lvl="0" indent="0" algn="l" rtl="0">
              <a:spcBef>
                <a:spcPts val="0"/>
              </a:spcBef>
              <a:spcAft>
                <a:spcPts val="0"/>
              </a:spcAft>
              <a:buNone/>
            </a:pPr>
            <a:r>
              <a:rPr lang="en-US" sz="1100" dirty="0">
                <a:solidFill>
                  <a:schemeClr val="dk1"/>
                </a:solidFill>
                <a:latin typeface="+mn-lt"/>
                <a:ea typeface="Helvetica Neue"/>
                <a:cs typeface="Helvetica Neue"/>
                <a:sym typeface="Helvetica Neue"/>
              </a:rPr>
              <a:t>Aliou et Diarra sont deux frères et sœurs de 5 et 7 ans. Ils vivaient dans un orphelinat avant le conflit. Leurs parents avaient envoyé les deux frères dans l'institution car ils trouvaient difficile de s'occuper de tous leurs enfants et espéraient qu'Aliou et Diarra pourraient bénéficier d'une éducation dans l'institution. Lorsque les combats ont éclaté, les frères ont fui avec le reste de la population vers une zone plus sûre, où ils ont été spontanément accueillis par une famille du même village que le leur.</a:t>
            </a:r>
            <a:endParaRPr lang="en-US" sz="1100" dirty="0">
              <a:solidFill>
                <a:schemeClr val="dk1"/>
              </a:solidFill>
              <a:latin typeface="+mn-lt"/>
              <a:ea typeface="Times New Roman"/>
              <a:cs typeface="Times New Roman"/>
              <a:sym typeface="Times New Roman"/>
            </a:endParaRPr>
          </a:p>
          <a:p>
            <a:pPr marL="0" marR="0" lvl="0" indent="0" algn="l" rtl="0">
              <a:spcBef>
                <a:spcPts val="0"/>
              </a:spcBef>
              <a:spcAft>
                <a:spcPts val="0"/>
              </a:spcAft>
              <a:buNone/>
            </a:pPr>
            <a:r>
              <a:rPr lang="en-US" sz="1100" dirty="0">
                <a:solidFill>
                  <a:schemeClr val="dk1"/>
                </a:solidFill>
                <a:latin typeface="+mn-lt"/>
                <a:ea typeface="Helvetica Neue"/>
                <a:cs typeface="Helvetica Neue"/>
                <a:sym typeface="Helvetica Neue"/>
              </a:rPr>
              <a:t> </a:t>
            </a:r>
          </a:p>
          <a:p>
            <a:pPr marL="0" marR="0" lvl="0" indent="0" algn="l" rtl="0">
              <a:spcBef>
                <a:spcPts val="0"/>
              </a:spcBef>
              <a:spcAft>
                <a:spcPts val="0"/>
              </a:spcAft>
              <a:buNone/>
            </a:pPr>
            <a:endParaRPr lang="en-US" sz="1100" dirty="0">
              <a:solidFill>
                <a:schemeClr val="dk1"/>
              </a:solidFill>
              <a:latin typeface="+mn-lt"/>
              <a:ea typeface="Times New Roman"/>
              <a:cs typeface="Times New Roman"/>
              <a:sym typeface="Times New Roman"/>
            </a:endParaRPr>
          </a:p>
          <a:p>
            <a:pPr marL="0" marR="0" lvl="0" indent="0" algn="l" rtl="0">
              <a:spcBef>
                <a:spcPts val="0"/>
              </a:spcBef>
              <a:spcAft>
                <a:spcPts val="0"/>
              </a:spcAft>
              <a:buNone/>
            </a:pPr>
            <a:r>
              <a:rPr lang="en-US" sz="1100" b="1" dirty="0">
                <a:solidFill>
                  <a:schemeClr val="dk1"/>
                </a:solidFill>
                <a:latin typeface="+mn-lt"/>
                <a:ea typeface="Helvetica Neue"/>
                <a:cs typeface="Helvetica Neue"/>
                <a:sym typeface="Helvetica Neue"/>
              </a:rPr>
              <a:t>Scénario 6 </a:t>
            </a:r>
            <a:endParaRPr lang="en-US" sz="1100" dirty="0">
              <a:solidFill>
                <a:schemeClr val="dk1"/>
              </a:solidFill>
              <a:latin typeface="+mn-lt"/>
              <a:ea typeface="Times New Roman"/>
              <a:cs typeface="Times New Roman"/>
              <a:sym typeface="Times New Roman"/>
            </a:endParaRPr>
          </a:p>
          <a:p>
            <a:pPr marL="0" marR="0" lvl="0" indent="0" algn="l" rtl="0">
              <a:spcBef>
                <a:spcPts val="0"/>
              </a:spcBef>
              <a:spcAft>
                <a:spcPts val="0"/>
              </a:spcAft>
              <a:buNone/>
            </a:pPr>
            <a:r>
              <a:rPr lang="en-US" sz="1100" dirty="0">
                <a:solidFill>
                  <a:schemeClr val="dk1"/>
                </a:solidFill>
                <a:latin typeface="+mn-lt"/>
                <a:ea typeface="Helvetica Neue"/>
                <a:cs typeface="Helvetica Neue"/>
                <a:sym typeface="Helvetica Neue"/>
              </a:rPr>
              <a:t>Rose est une petite fille de 3 ans qui vivait avec ses deux parents. Récemment, son père a été infecté par une maladie infectieuse et, peu après, il est décédé dans l'unité de soins intensifs d'un hôpital voisin. Sa mère a décidé de placer Rose dans un orphelinat situé dans une ville à environ 150 km de son domicile. Elle estime qu'elle n'est pas en mesure de s'occuper correctement de Rose toute seule, car elle a perdu son emploi à la suite de la propagation de la pandémie dans la région et ne génère pas de revenus ces jours-ci. </a:t>
            </a:r>
            <a:endParaRPr lang="en-US" sz="1100" dirty="0">
              <a:solidFill>
                <a:schemeClr val="dk1"/>
              </a:solidFill>
              <a:latin typeface="+mn-lt"/>
              <a:ea typeface="Times New Roman"/>
              <a:cs typeface="Times New Roman"/>
              <a:sym typeface="Times New Roman"/>
            </a:endParaRPr>
          </a:p>
        </p:txBody>
      </p:sp>
      <p:sp>
        <p:nvSpPr>
          <p:cNvPr id="21" name="Hexagon 20">
            <a:extLst>
              <a:ext uri="{FF2B5EF4-FFF2-40B4-BE49-F238E27FC236}">
                <a16:creationId xmlns:a16="http://schemas.microsoft.com/office/drawing/2014/main" id="{FD195B7A-EDA4-C535-2194-1D3E70FED591}"/>
              </a:ext>
            </a:extLst>
          </p:cNvPr>
          <p:cNvSpPr/>
          <p:nvPr/>
        </p:nvSpPr>
        <p:spPr>
          <a:xfrm rot="1782986">
            <a:off x="286724" y="301110"/>
            <a:ext cx="335595" cy="289306"/>
          </a:xfrm>
          <a:prstGeom prst="hexagon">
            <a:avLst>
              <a:gd name="adj" fmla="val 28965"/>
              <a:gd name="vf" fmla="val 115470"/>
            </a:avLst>
          </a:prstGeom>
          <a:solidFill>
            <a:schemeClr val="accent2">
              <a:lumMod val="60000"/>
              <a:lumOff val="40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2" name="Hexagon 21">
            <a:extLst>
              <a:ext uri="{FF2B5EF4-FFF2-40B4-BE49-F238E27FC236}">
                <a16:creationId xmlns:a16="http://schemas.microsoft.com/office/drawing/2014/main" id="{C3610D40-BC05-0643-F580-C8323B4DB6D4}"/>
              </a:ext>
            </a:extLst>
          </p:cNvPr>
          <p:cNvSpPr/>
          <p:nvPr/>
        </p:nvSpPr>
        <p:spPr>
          <a:xfrm rot="1782986">
            <a:off x="286724" y="763955"/>
            <a:ext cx="335595" cy="289306"/>
          </a:xfrm>
          <a:prstGeom prst="hexagon">
            <a:avLst>
              <a:gd name="adj" fmla="val 28965"/>
              <a:gd name="vf" fmla="val 115470"/>
            </a:avLst>
          </a:prstGeom>
          <a:solidFill>
            <a:schemeClr val="accent2">
              <a:lumMod val="60000"/>
              <a:lumOff val="40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3" name="Hexagon 22">
            <a:extLst>
              <a:ext uri="{FF2B5EF4-FFF2-40B4-BE49-F238E27FC236}">
                <a16:creationId xmlns:a16="http://schemas.microsoft.com/office/drawing/2014/main" id="{E12E4CD0-D8B9-98EB-6561-9B1CA1201087}"/>
              </a:ext>
            </a:extLst>
          </p:cNvPr>
          <p:cNvSpPr/>
          <p:nvPr/>
        </p:nvSpPr>
        <p:spPr>
          <a:xfrm rot="1782986">
            <a:off x="286724" y="1226800"/>
            <a:ext cx="335595" cy="289306"/>
          </a:xfrm>
          <a:prstGeom prst="hexagon">
            <a:avLst>
              <a:gd name="adj" fmla="val 28965"/>
              <a:gd name="vf" fmla="val 115470"/>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4" name="Hexagon 23">
            <a:extLst>
              <a:ext uri="{FF2B5EF4-FFF2-40B4-BE49-F238E27FC236}">
                <a16:creationId xmlns:a16="http://schemas.microsoft.com/office/drawing/2014/main" id="{D3945518-1408-12CD-03D0-693DDBC538B0}"/>
              </a:ext>
            </a:extLst>
          </p:cNvPr>
          <p:cNvSpPr/>
          <p:nvPr/>
        </p:nvSpPr>
        <p:spPr>
          <a:xfrm rot="1782986">
            <a:off x="286724" y="1689645"/>
            <a:ext cx="335595" cy="289306"/>
          </a:xfrm>
          <a:prstGeom prst="hexagon">
            <a:avLst>
              <a:gd name="adj" fmla="val 28965"/>
              <a:gd name="vf" fmla="val 115470"/>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5" name="Hexagon 24">
            <a:extLst>
              <a:ext uri="{FF2B5EF4-FFF2-40B4-BE49-F238E27FC236}">
                <a16:creationId xmlns:a16="http://schemas.microsoft.com/office/drawing/2014/main" id="{1E688264-C2E7-B5D2-80A1-9A27B66C6D30}"/>
              </a:ext>
            </a:extLst>
          </p:cNvPr>
          <p:cNvSpPr/>
          <p:nvPr/>
        </p:nvSpPr>
        <p:spPr>
          <a:xfrm rot="1782986">
            <a:off x="286724" y="2152490"/>
            <a:ext cx="335595" cy="289306"/>
          </a:xfrm>
          <a:prstGeom prst="hexagon">
            <a:avLst>
              <a:gd name="adj" fmla="val 28965"/>
              <a:gd name="vf" fmla="val 115470"/>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6" name="Hexagon 25">
            <a:extLst>
              <a:ext uri="{FF2B5EF4-FFF2-40B4-BE49-F238E27FC236}">
                <a16:creationId xmlns:a16="http://schemas.microsoft.com/office/drawing/2014/main" id="{0A58DEB5-70DA-2CE7-8900-598144564F09}"/>
              </a:ext>
            </a:extLst>
          </p:cNvPr>
          <p:cNvSpPr/>
          <p:nvPr/>
        </p:nvSpPr>
        <p:spPr>
          <a:xfrm rot="1782986">
            <a:off x="286724" y="2615335"/>
            <a:ext cx="335595" cy="289306"/>
          </a:xfrm>
          <a:prstGeom prst="hexagon">
            <a:avLst>
              <a:gd name="adj" fmla="val 28965"/>
              <a:gd name="vf" fmla="val 115470"/>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7" name="Hexagon 26">
            <a:extLst>
              <a:ext uri="{FF2B5EF4-FFF2-40B4-BE49-F238E27FC236}">
                <a16:creationId xmlns:a16="http://schemas.microsoft.com/office/drawing/2014/main" id="{E00B30FD-3DB3-7878-4186-DBED075620F4}"/>
              </a:ext>
            </a:extLst>
          </p:cNvPr>
          <p:cNvSpPr/>
          <p:nvPr/>
        </p:nvSpPr>
        <p:spPr>
          <a:xfrm rot="1782986">
            <a:off x="286725" y="3078179"/>
            <a:ext cx="335595" cy="289306"/>
          </a:xfrm>
          <a:prstGeom prst="hexagon">
            <a:avLst>
              <a:gd name="adj" fmla="val 28965"/>
              <a:gd name="vf" fmla="val 115470"/>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8" name="Hexagon 27">
            <a:extLst>
              <a:ext uri="{FF2B5EF4-FFF2-40B4-BE49-F238E27FC236}">
                <a16:creationId xmlns:a16="http://schemas.microsoft.com/office/drawing/2014/main" id="{D70F140C-872B-4E09-AB16-38D9F2193ECD}"/>
              </a:ext>
            </a:extLst>
          </p:cNvPr>
          <p:cNvSpPr/>
          <p:nvPr/>
        </p:nvSpPr>
        <p:spPr>
          <a:xfrm rot="1782986">
            <a:off x="286726" y="3541021"/>
            <a:ext cx="335595" cy="289306"/>
          </a:xfrm>
          <a:prstGeom prst="hexagon">
            <a:avLst>
              <a:gd name="adj" fmla="val 28965"/>
              <a:gd name="vf" fmla="val 115470"/>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9" name="Hexagon 28">
            <a:extLst>
              <a:ext uri="{FF2B5EF4-FFF2-40B4-BE49-F238E27FC236}">
                <a16:creationId xmlns:a16="http://schemas.microsoft.com/office/drawing/2014/main" id="{43D7D992-579E-4012-3D58-1366EBA29DEB}"/>
              </a:ext>
            </a:extLst>
          </p:cNvPr>
          <p:cNvSpPr/>
          <p:nvPr/>
        </p:nvSpPr>
        <p:spPr>
          <a:xfrm rot="1782986">
            <a:off x="286726" y="4003862"/>
            <a:ext cx="335595" cy="289306"/>
          </a:xfrm>
          <a:prstGeom prst="hexagon">
            <a:avLst>
              <a:gd name="adj" fmla="val 28965"/>
              <a:gd name="vf" fmla="val 115470"/>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6579403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B592193B-59FD-99DD-6B7C-4926672E43D5}"/>
              </a:ext>
            </a:extLst>
          </p:cNvPr>
          <p:cNvSpPr txBox="1"/>
          <p:nvPr/>
        </p:nvSpPr>
        <p:spPr>
          <a:xfrm>
            <a:off x="996287" y="713169"/>
            <a:ext cx="4913991" cy="523220"/>
          </a:xfrm>
          <a:prstGeom prst="rect">
            <a:avLst/>
          </a:prstGeom>
          <a:noFill/>
        </p:spPr>
        <p:txBody>
          <a:bodyPr wrap="square">
            <a:spAutoFit/>
          </a:bodyPr>
          <a:lstStyle/>
          <a:p>
            <a:pPr marL="0" marR="0" lvl="0" indent="0" algn="l" rtl="0">
              <a:spcBef>
                <a:spcPts val="0"/>
              </a:spcBef>
              <a:spcAft>
                <a:spcPts val="1800"/>
              </a:spcAft>
              <a:buNone/>
            </a:pPr>
            <a:r>
              <a:rPr lang="en-US" b="1" spc="300" dirty="0">
                <a:solidFill>
                  <a:schemeClr val="bg1"/>
                </a:solidFill>
                <a:highlight>
                  <a:srgbClr val="8D607A"/>
                </a:highlight>
                <a:latin typeface="Calibri"/>
                <a:ea typeface="Calibri"/>
                <a:cs typeface="Calibri"/>
                <a:sym typeface="Calibri"/>
              </a:rPr>
              <a:t>SESSION 1: INTRODUCTION ET DEFINITIONS DE ENAS</a:t>
            </a:r>
          </a:p>
        </p:txBody>
      </p:sp>
      <p:sp>
        <p:nvSpPr>
          <p:cNvPr id="19" name="TextBox 18">
            <a:extLst>
              <a:ext uri="{FF2B5EF4-FFF2-40B4-BE49-F238E27FC236}">
                <a16:creationId xmlns:a16="http://schemas.microsoft.com/office/drawing/2014/main" id="{3803F443-FE0E-9E53-E320-1BB04742B19F}"/>
              </a:ext>
            </a:extLst>
          </p:cNvPr>
          <p:cNvSpPr txBox="1"/>
          <p:nvPr/>
        </p:nvSpPr>
        <p:spPr>
          <a:xfrm>
            <a:off x="996287" y="1625489"/>
            <a:ext cx="4913992" cy="276999"/>
          </a:xfrm>
          <a:prstGeom prst="rect">
            <a:avLst/>
          </a:prstGeom>
          <a:noFill/>
        </p:spPr>
        <p:txBody>
          <a:bodyPr wrap="square" rtlCol="0">
            <a:spAutoFit/>
          </a:bodyPr>
          <a:lstStyle/>
          <a:p>
            <a:r>
              <a:rPr lang="en-CA" sz="1200" b="1" spc="300" dirty="0">
                <a:solidFill>
                  <a:schemeClr val="tx1"/>
                </a:solidFill>
              </a:rPr>
              <a:t>OBJECTIFS D'APPRENTISSAGE </a:t>
            </a:r>
          </a:p>
        </p:txBody>
      </p:sp>
      <p:sp>
        <p:nvSpPr>
          <p:cNvPr id="2" name="TextBox 1">
            <a:extLst>
              <a:ext uri="{FF2B5EF4-FFF2-40B4-BE49-F238E27FC236}">
                <a16:creationId xmlns:a16="http://schemas.microsoft.com/office/drawing/2014/main" id="{9C123385-9A1D-F5A2-D61C-512B690D32B5}"/>
              </a:ext>
            </a:extLst>
          </p:cNvPr>
          <p:cNvSpPr txBox="1"/>
          <p:nvPr/>
        </p:nvSpPr>
        <p:spPr>
          <a:xfrm>
            <a:off x="1720761" y="2178391"/>
            <a:ext cx="4529568" cy="461665"/>
          </a:xfrm>
          <a:prstGeom prst="rect">
            <a:avLst/>
          </a:prstGeom>
          <a:noFill/>
        </p:spPr>
        <p:txBody>
          <a:bodyPr wrap="square" rtlCol="0">
            <a:spAutoFit/>
          </a:bodyPr>
          <a:lstStyle/>
          <a:p>
            <a:pPr marL="0" marR="0" lvl="0" indent="0" algn="l" rtl="0">
              <a:spcBef>
                <a:spcPts val="0"/>
              </a:spcBef>
              <a:spcAft>
                <a:spcPts val="0"/>
              </a:spcAft>
              <a:buNone/>
            </a:pPr>
            <a:r>
              <a:rPr lang="en-US" sz="1200" dirty="0">
                <a:solidFill>
                  <a:schemeClr val="tx1"/>
                </a:solidFill>
                <a:latin typeface="+mn-lt"/>
                <a:ea typeface="Arial"/>
                <a:cs typeface="Arial"/>
                <a:sym typeface="Arial"/>
              </a:rPr>
              <a:t>Définir la terminologie relative aux enfants non accompagnés et séparés en situation d'urgence</a:t>
            </a:r>
          </a:p>
        </p:txBody>
      </p:sp>
      <p:sp>
        <p:nvSpPr>
          <p:cNvPr id="3" name="TextBox 2">
            <a:extLst>
              <a:ext uri="{FF2B5EF4-FFF2-40B4-BE49-F238E27FC236}">
                <a16:creationId xmlns:a16="http://schemas.microsoft.com/office/drawing/2014/main" id="{A0F55873-C223-01AF-7EF6-42E0DF46C035}"/>
              </a:ext>
            </a:extLst>
          </p:cNvPr>
          <p:cNvSpPr txBox="1"/>
          <p:nvPr/>
        </p:nvSpPr>
        <p:spPr>
          <a:xfrm>
            <a:off x="1720761" y="2883066"/>
            <a:ext cx="4529568" cy="276999"/>
          </a:xfrm>
          <a:prstGeom prst="rect">
            <a:avLst/>
          </a:prstGeom>
          <a:noFill/>
        </p:spPr>
        <p:txBody>
          <a:bodyPr wrap="square" rtlCol="0">
            <a:spAutoFit/>
          </a:bodyPr>
          <a:lstStyle/>
          <a:p>
            <a:pPr marL="0" marR="0" lvl="0" indent="0" algn="l" rtl="0">
              <a:spcBef>
                <a:spcPts val="0"/>
              </a:spcBef>
              <a:spcAft>
                <a:spcPts val="0"/>
              </a:spcAft>
              <a:buNone/>
            </a:pPr>
            <a:r>
              <a:rPr lang="en-US" sz="1200" dirty="0">
                <a:solidFill>
                  <a:schemeClr val="tx1"/>
                </a:solidFill>
                <a:latin typeface="+mn-lt"/>
                <a:ea typeface="Arial"/>
                <a:cs typeface="Arial"/>
                <a:sym typeface="Arial"/>
              </a:rPr>
              <a:t>Rappeler les normes minimales relatives aux ENAS</a:t>
            </a:r>
          </a:p>
        </p:txBody>
      </p:sp>
      <p:grpSp>
        <p:nvGrpSpPr>
          <p:cNvPr id="33" name="Google Shape;194;p14">
            <a:extLst>
              <a:ext uri="{FF2B5EF4-FFF2-40B4-BE49-F238E27FC236}">
                <a16:creationId xmlns:a16="http://schemas.microsoft.com/office/drawing/2014/main" id="{01BC34CA-DE6A-6A1B-8925-1E5E81907828}"/>
              </a:ext>
            </a:extLst>
          </p:cNvPr>
          <p:cNvGrpSpPr/>
          <p:nvPr/>
        </p:nvGrpSpPr>
        <p:grpSpPr>
          <a:xfrm>
            <a:off x="1153785" y="2161263"/>
            <a:ext cx="367261" cy="388552"/>
            <a:chOff x="243840" y="1676400"/>
            <a:chExt cx="701040" cy="741680"/>
          </a:xfrm>
          <a:solidFill>
            <a:schemeClr val="accent2">
              <a:lumMod val="75000"/>
            </a:schemeClr>
          </a:solidFill>
        </p:grpSpPr>
        <p:sp>
          <p:nvSpPr>
            <p:cNvPr id="34" name="Google Shape;195;p14">
              <a:extLst>
                <a:ext uri="{FF2B5EF4-FFF2-40B4-BE49-F238E27FC236}">
                  <a16:creationId xmlns:a16="http://schemas.microsoft.com/office/drawing/2014/main" id="{836C395A-34BA-2044-3814-CEB5BD14DD05}"/>
                </a:ext>
              </a:extLst>
            </p:cNvPr>
            <p:cNvSpPr/>
            <p:nvPr/>
          </p:nvSpPr>
          <p:spPr>
            <a:xfrm>
              <a:off x="243840" y="1676400"/>
              <a:ext cx="116839" cy="741680"/>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dirty="0">
                <a:solidFill>
                  <a:schemeClr val="lt1"/>
                </a:solidFill>
                <a:latin typeface="Calibri"/>
                <a:ea typeface="Calibri"/>
                <a:cs typeface="Calibri"/>
                <a:sym typeface="Calibri"/>
              </a:endParaRPr>
            </a:p>
          </p:txBody>
        </p:sp>
        <p:sp>
          <p:nvSpPr>
            <p:cNvPr id="35" name="Google Shape;196;p14">
              <a:extLst>
                <a:ext uri="{FF2B5EF4-FFF2-40B4-BE49-F238E27FC236}">
                  <a16:creationId xmlns:a16="http://schemas.microsoft.com/office/drawing/2014/main" id="{1F02318C-6C3E-56DA-E1FE-063BF637A069}"/>
                </a:ext>
              </a:extLst>
            </p:cNvPr>
            <p:cNvSpPr/>
            <p:nvPr/>
          </p:nvSpPr>
          <p:spPr>
            <a:xfrm>
              <a:off x="314960" y="1676400"/>
              <a:ext cx="629920" cy="436880"/>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dirty="0">
                <a:solidFill>
                  <a:schemeClr val="lt1"/>
                </a:solidFill>
                <a:latin typeface="Calibri"/>
                <a:ea typeface="Calibri"/>
                <a:cs typeface="Calibri"/>
                <a:sym typeface="Calibri"/>
              </a:endParaRPr>
            </a:p>
          </p:txBody>
        </p:sp>
      </p:grpSp>
      <p:grpSp>
        <p:nvGrpSpPr>
          <p:cNvPr id="36" name="Google Shape;194;p14">
            <a:extLst>
              <a:ext uri="{FF2B5EF4-FFF2-40B4-BE49-F238E27FC236}">
                <a16:creationId xmlns:a16="http://schemas.microsoft.com/office/drawing/2014/main" id="{F416F821-0615-D27F-11BA-C884CDDB5918}"/>
              </a:ext>
            </a:extLst>
          </p:cNvPr>
          <p:cNvGrpSpPr/>
          <p:nvPr/>
        </p:nvGrpSpPr>
        <p:grpSpPr>
          <a:xfrm>
            <a:off x="1153785" y="2786939"/>
            <a:ext cx="367261" cy="388552"/>
            <a:chOff x="243840" y="1676400"/>
            <a:chExt cx="701040" cy="741680"/>
          </a:xfrm>
          <a:solidFill>
            <a:schemeClr val="accent2">
              <a:lumMod val="75000"/>
            </a:schemeClr>
          </a:solidFill>
        </p:grpSpPr>
        <p:sp>
          <p:nvSpPr>
            <p:cNvPr id="37" name="Google Shape;195;p14">
              <a:extLst>
                <a:ext uri="{FF2B5EF4-FFF2-40B4-BE49-F238E27FC236}">
                  <a16:creationId xmlns:a16="http://schemas.microsoft.com/office/drawing/2014/main" id="{EAE035D6-A015-CED2-667F-DBBEE14B11A3}"/>
                </a:ext>
              </a:extLst>
            </p:cNvPr>
            <p:cNvSpPr/>
            <p:nvPr/>
          </p:nvSpPr>
          <p:spPr>
            <a:xfrm>
              <a:off x="243840" y="1676400"/>
              <a:ext cx="116839" cy="741680"/>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dirty="0">
                <a:solidFill>
                  <a:schemeClr val="lt1"/>
                </a:solidFill>
                <a:latin typeface="Calibri"/>
                <a:ea typeface="Calibri"/>
                <a:cs typeface="Calibri"/>
                <a:sym typeface="Calibri"/>
              </a:endParaRPr>
            </a:p>
          </p:txBody>
        </p:sp>
        <p:sp>
          <p:nvSpPr>
            <p:cNvPr id="38" name="Google Shape;196;p14">
              <a:extLst>
                <a:ext uri="{FF2B5EF4-FFF2-40B4-BE49-F238E27FC236}">
                  <a16:creationId xmlns:a16="http://schemas.microsoft.com/office/drawing/2014/main" id="{A36079ED-F758-0A3B-0C07-6FFE8659990A}"/>
                </a:ext>
              </a:extLst>
            </p:cNvPr>
            <p:cNvSpPr/>
            <p:nvPr/>
          </p:nvSpPr>
          <p:spPr>
            <a:xfrm>
              <a:off x="314960" y="1676400"/>
              <a:ext cx="629920" cy="436880"/>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dirty="0">
                <a:solidFill>
                  <a:schemeClr val="lt1"/>
                </a:solidFill>
                <a:latin typeface="Calibri"/>
                <a:ea typeface="Calibri"/>
                <a:cs typeface="Calibri"/>
                <a:sym typeface="Calibri"/>
              </a:endParaRPr>
            </a:p>
          </p:txBody>
        </p:sp>
      </p:grpSp>
      <p:sp>
        <p:nvSpPr>
          <p:cNvPr id="39" name="TextBox 38">
            <a:extLst>
              <a:ext uri="{FF2B5EF4-FFF2-40B4-BE49-F238E27FC236}">
                <a16:creationId xmlns:a16="http://schemas.microsoft.com/office/drawing/2014/main" id="{08C4F17B-EF31-8514-3613-1A09BDE4430D}"/>
              </a:ext>
            </a:extLst>
          </p:cNvPr>
          <p:cNvSpPr txBox="1"/>
          <p:nvPr/>
        </p:nvSpPr>
        <p:spPr>
          <a:xfrm>
            <a:off x="996287" y="3572294"/>
            <a:ext cx="4325427" cy="276999"/>
          </a:xfrm>
          <a:prstGeom prst="rect">
            <a:avLst/>
          </a:prstGeom>
          <a:noFill/>
        </p:spPr>
        <p:txBody>
          <a:bodyPr wrap="square" rtlCol="0">
            <a:spAutoFit/>
          </a:bodyPr>
          <a:lstStyle/>
          <a:p>
            <a:r>
              <a:rPr lang="en-CA" sz="1200" b="1" spc="300" dirty="0">
                <a:solidFill>
                  <a:schemeClr val="tx1"/>
                </a:solidFill>
              </a:rPr>
              <a:t>DÉFINITIONS</a:t>
            </a:r>
          </a:p>
        </p:txBody>
      </p:sp>
      <p:graphicFrame>
        <p:nvGraphicFramePr>
          <p:cNvPr id="40" name="Google Shape;245;p10">
            <a:extLst>
              <a:ext uri="{FF2B5EF4-FFF2-40B4-BE49-F238E27FC236}">
                <a16:creationId xmlns:a16="http://schemas.microsoft.com/office/drawing/2014/main" id="{8F48798A-9EDC-A1AB-9D6F-36C464FA4812}"/>
              </a:ext>
            </a:extLst>
          </p:cNvPr>
          <p:cNvGraphicFramePr/>
          <p:nvPr>
            <p:extLst>
              <p:ext uri="{D42A27DB-BD31-4B8C-83A1-F6EECF244321}">
                <p14:modId xmlns:p14="http://schemas.microsoft.com/office/powerpoint/2010/main" val="4256595120"/>
              </p:ext>
            </p:extLst>
          </p:nvPr>
        </p:nvGraphicFramePr>
        <p:xfrm>
          <a:off x="996287" y="4107729"/>
          <a:ext cx="5254042" cy="4206634"/>
        </p:xfrm>
        <a:graphic>
          <a:graphicData uri="http://schemas.openxmlformats.org/drawingml/2006/table">
            <a:tbl>
              <a:tblPr firstRow="1" bandRow="1">
                <a:noFill/>
                <a:tableStyleId>{A314E755-B2AA-4937-9A26-76DDAAFDEC49}</a:tableStyleId>
              </a:tblPr>
              <a:tblGrid>
                <a:gridCol w="1208989">
                  <a:extLst>
                    <a:ext uri="{9D8B030D-6E8A-4147-A177-3AD203B41FA5}">
                      <a16:colId xmlns:a16="http://schemas.microsoft.com/office/drawing/2014/main" val="20000"/>
                    </a:ext>
                  </a:extLst>
                </a:gridCol>
                <a:gridCol w="4045053">
                  <a:extLst>
                    <a:ext uri="{9D8B030D-6E8A-4147-A177-3AD203B41FA5}">
                      <a16:colId xmlns:a16="http://schemas.microsoft.com/office/drawing/2014/main" val="20001"/>
                    </a:ext>
                  </a:extLst>
                </a:gridCol>
              </a:tblGrid>
              <a:tr h="434857">
                <a:tc>
                  <a:txBody>
                    <a:bodyPr/>
                    <a:lstStyle/>
                    <a:p>
                      <a:pPr marL="0" marR="0" lvl="0" indent="0" algn="l" rtl="0">
                        <a:spcBef>
                          <a:spcPts val="0"/>
                        </a:spcBef>
                        <a:spcAft>
                          <a:spcPts val="0"/>
                        </a:spcAft>
                        <a:buNone/>
                      </a:pPr>
                      <a:r>
                        <a:rPr lang="en-US" sz="1100" b="1" i="0" u="none" strike="noStrike" cap="none" dirty="0"/>
                        <a:t>Enfant</a:t>
                      </a:r>
                      <a:endParaRPr sz="1100" dirty="0"/>
                    </a:p>
                  </a:txBody>
                  <a:tcPr marL="91450" marR="91450" marT="45725" marB="45725">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marL="0" marR="0" lvl="0" indent="0" algn="l" rtl="0">
                        <a:spcBef>
                          <a:spcPts val="0"/>
                        </a:spcBef>
                        <a:spcAft>
                          <a:spcPts val="0"/>
                        </a:spcAft>
                        <a:buNone/>
                      </a:pPr>
                      <a:r>
                        <a:rPr lang="en-US" sz="1100" dirty="0"/>
                        <a:t>Toute personne âgée de moins de 18 ans (CDE, art. 1)</a:t>
                      </a:r>
                      <a:endParaRPr sz="1100" dirty="0"/>
                    </a:p>
                  </a:txBody>
                  <a:tcPr marL="91450" marR="91450" marT="45725" marB="45725">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593186">
                <a:tc>
                  <a:txBody>
                    <a:bodyPr/>
                    <a:lstStyle/>
                    <a:p>
                      <a:pPr marL="0" marR="0" lvl="0" indent="0" algn="l" rtl="0">
                        <a:spcBef>
                          <a:spcPts val="0"/>
                        </a:spcBef>
                        <a:spcAft>
                          <a:spcPts val="0"/>
                        </a:spcAft>
                        <a:buNone/>
                      </a:pPr>
                      <a:r>
                        <a:rPr lang="en-US" sz="1100" b="1" i="0" dirty="0"/>
                        <a:t>Enfants non accompagnés</a:t>
                      </a:r>
                      <a:endParaRPr sz="1100" b="1" i="0" dirty="0"/>
                    </a:p>
                  </a:txBody>
                  <a:tcPr marL="91450" marR="91450" marT="45725" marB="45725">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marL="0" marR="0" lvl="0" indent="0" algn="l" rtl="0">
                        <a:spcBef>
                          <a:spcPts val="0"/>
                        </a:spcBef>
                        <a:spcAft>
                          <a:spcPts val="0"/>
                        </a:spcAft>
                        <a:buNone/>
                      </a:pPr>
                      <a:r>
                        <a:rPr lang="en-US" sz="1100" dirty="0"/>
                        <a:t>Séparés de leurs deux parents, ET d'autres membres de leur famille, ET qui ne sont pas pris en charge par un adulte qui, selon la loi ou la coutume, est responsable de cette prise en charge. </a:t>
                      </a:r>
                      <a:endParaRPr sz="1100" dirty="0"/>
                    </a:p>
                  </a:txBody>
                  <a:tcPr marL="91450" marR="91450" marT="45725" marB="45725">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718088">
                <a:tc>
                  <a:txBody>
                    <a:bodyPr/>
                    <a:lstStyle/>
                    <a:p>
                      <a:pPr marL="0" marR="0" lvl="0" indent="0" algn="l" rtl="0">
                        <a:spcBef>
                          <a:spcPts val="0"/>
                        </a:spcBef>
                        <a:spcAft>
                          <a:spcPts val="0"/>
                        </a:spcAft>
                        <a:buNone/>
                      </a:pPr>
                      <a:r>
                        <a:rPr lang="en-US" sz="1100" b="1" i="0" dirty="0"/>
                        <a:t>Enfants séparés de leur famille</a:t>
                      </a:r>
                      <a:endParaRPr sz="1100" dirty="0"/>
                    </a:p>
                  </a:txBody>
                  <a:tcPr marL="91450" marR="91450" marT="45725" marB="45725">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marL="0" marR="0" lvl="0" indent="0" algn="l" rtl="0">
                        <a:lnSpc>
                          <a:spcPct val="100000"/>
                        </a:lnSpc>
                        <a:spcBef>
                          <a:spcPts val="0"/>
                        </a:spcBef>
                        <a:spcAft>
                          <a:spcPts val="0"/>
                        </a:spcAft>
                        <a:buClr>
                          <a:schemeClr val="dk1"/>
                        </a:buClr>
                        <a:buSzPts val="1200"/>
                        <a:buFont typeface="Calibri"/>
                        <a:buNone/>
                      </a:pPr>
                      <a:r>
                        <a:rPr lang="en-US" sz="1100" dirty="0"/>
                        <a:t>Ceux qui sont séparés de leurs deux parents, ou de la personne qui s'occupait auparavant d'eux de manière légale ou coutumière, mais pas nécessairement d'un autre membre de la famille. Il peut donc s'agir d'enfants accompagnés d'autres membres adultes de la famille.</a:t>
                      </a:r>
                      <a:endParaRPr sz="1100" dirty="0"/>
                    </a:p>
                  </a:txBody>
                  <a:tcPr marL="91450" marR="91450" marT="45725" marB="45725">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716550">
                <a:tc>
                  <a:txBody>
                    <a:bodyPr/>
                    <a:lstStyle/>
                    <a:p>
                      <a:pPr marL="0" marR="0" lvl="0" indent="0" algn="l" rtl="0">
                        <a:spcBef>
                          <a:spcPts val="0"/>
                        </a:spcBef>
                        <a:spcAft>
                          <a:spcPts val="0"/>
                        </a:spcAft>
                        <a:buNone/>
                      </a:pPr>
                      <a:r>
                        <a:rPr lang="en-US" sz="1100" b="1" i="0" dirty="0"/>
                        <a:t>Ménages dirigés par des enfants (CHH)</a:t>
                      </a:r>
                      <a:endParaRPr sz="1100" dirty="0"/>
                    </a:p>
                  </a:txBody>
                  <a:tcPr marL="91450" marR="91450" marT="45725" marB="45725">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marL="0" marR="0" lvl="0" indent="0" algn="l" rtl="0">
                        <a:lnSpc>
                          <a:spcPct val="100000"/>
                        </a:lnSpc>
                        <a:spcBef>
                          <a:spcPts val="0"/>
                        </a:spcBef>
                        <a:spcAft>
                          <a:spcPts val="0"/>
                        </a:spcAft>
                        <a:buClr>
                          <a:schemeClr val="dk1"/>
                        </a:buClr>
                        <a:buSzPts val="1200"/>
                        <a:buFont typeface="Calibri"/>
                        <a:buNone/>
                      </a:pPr>
                      <a:r>
                        <a:rPr lang="en-US" sz="1100" dirty="0"/>
                        <a:t>Ménage dans lequel un ou plusieurs enfants (généralement un frère ou une sœur plus âgés) assument la responsabilité principale et quotidienne de la gestion du ménage, ainsi que de l'entretien et de la prise en charge de ses membres.</a:t>
                      </a:r>
                      <a:endParaRPr sz="1100" dirty="0">
                        <a:solidFill>
                          <a:schemeClr val="dk1"/>
                        </a:solidFill>
                        <a:latin typeface="Calibri"/>
                        <a:ea typeface="Calibri"/>
                        <a:cs typeface="Calibri"/>
                        <a:sym typeface="Calibri"/>
                      </a:endParaRPr>
                    </a:p>
                  </a:txBody>
                  <a:tcPr marL="91450" marR="91450" marT="45725" marB="45725">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487201">
                <a:tc>
                  <a:txBody>
                    <a:bodyPr/>
                    <a:lstStyle/>
                    <a:p>
                      <a:pPr marL="0" marR="0" lvl="0" indent="0" algn="l" rtl="0">
                        <a:spcBef>
                          <a:spcPts val="0"/>
                        </a:spcBef>
                        <a:spcAft>
                          <a:spcPts val="0"/>
                        </a:spcAft>
                        <a:buNone/>
                      </a:pPr>
                      <a:r>
                        <a:rPr lang="en-US" sz="1100" b="1" i="0" dirty="0"/>
                        <a:t>Orphelins</a:t>
                      </a:r>
                      <a:endParaRPr sz="1100" dirty="0"/>
                    </a:p>
                  </a:txBody>
                  <a:tcPr marL="91450" marR="91450" marT="45725" marB="45725">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marL="0" marR="0" lvl="0" indent="0" algn="l" rtl="0">
                        <a:lnSpc>
                          <a:spcPct val="100000"/>
                        </a:lnSpc>
                        <a:spcBef>
                          <a:spcPts val="0"/>
                        </a:spcBef>
                        <a:spcAft>
                          <a:spcPts val="0"/>
                        </a:spcAft>
                        <a:buClr>
                          <a:schemeClr val="dk1"/>
                        </a:buClr>
                        <a:buSzPts val="1200"/>
                        <a:buFont typeface="Calibri"/>
                        <a:buNone/>
                      </a:pPr>
                      <a:r>
                        <a:rPr lang="en-US" sz="1100" dirty="0"/>
                        <a:t>Les enfants dont les deux parents sont connus pour être décédés.</a:t>
                      </a:r>
                      <a:endParaRPr sz="1100" dirty="0"/>
                    </a:p>
                    <a:p>
                      <a:pPr marL="0" marR="0" lvl="0" indent="0" algn="l" rtl="0">
                        <a:spcBef>
                          <a:spcPts val="0"/>
                        </a:spcBef>
                        <a:spcAft>
                          <a:spcPts val="0"/>
                        </a:spcAft>
                        <a:buNone/>
                      </a:pPr>
                      <a:endParaRPr sz="1100" dirty="0"/>
                    </a:p>
                  </a:txBody>
                  <a:tcPr marL="91450" marR="91450" marT="45725" marB="45725">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998546">
                <a:tc>
                  <a:txBody>
                    <a:bodyPr/>
                    <a:lstStyle/>
                    <a:p>
                      <a:pPr marL="0" marR="0" lvl="0" indent="0" algn="l" rtl="0">
                        <a:spcBef>
                          <a:spcPts val="0"/>
                        </a:spcBef>
                        <a:spcAft>
                          <a:spcPts val="0"/>
                        </a:spcAft>
                        <a:buNone/>
                      </a:pPr>
                      <a:r>
                        <a:rPr lang="en-US" sz="1100" b="1" i="0" dirty="0"/>
                        <a:t>Aide-soignante</a:t>
                      </a:r>
                      <a:endParaRPr sz="1100" dirty="0"/>
                    </a:p>
                  </a:txBody>
                  <a:tcPr marL="91450" marR="91450" marT="45725" marB="45725">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marL="0" marR="0" lvl="0" indent="0" algn="l" rtl="0">
                        <a:spcBef>
                          <a:spcPts val="0"/>
                        </a:spcBef>
                        <a:spcAft>
                          <a:spcPts val="0"/>
                        </a:spcAft>
                        <a:buNone/>
                      </a:pPr>
                      <a:r>
                        <a:rPr lang="en-US" sz="1100" dirty="0"/>
                        <a:t>Un individu, une communauté ou une institution (y compris l'État) qui a </a:t>
                      </a:r>
                      <a:r>
                        <a:rPr lang="en-US" sz="1100" dirty="0" err="1"/>
                        <a:t>une</a:t>
                      </a:r>
                      <a:r>
                        <a:rPr lang="en-US" sz="1100" dirty="0"/>
                        <a:t> </a:t>
                      </a:r>
                      <a:r>
                        <a:rPr lang="fr-FR" sz="1100" dirty="0"/>
                        <a:t>responsabilité claire </a:t>
                      </a:r>
                      <a:r>
                        <a:rPr lang="en-US" sz="1100" dirty="0"/>
                        <a:t>(par la coutume ou par la loi) du bien-être de l'enfant. Il est le plus</a:t>
                      </a:r>
                      <a:endParaRPr sz="1100" dirty="0"/>
                    </a:p>
                    <a:p>
                      <a:pPr marL="0" marR="0" lvl="0" indent="0" algn="l" rtl="0">
                        <a:spcBef>
                          <a:spcPts val="0"/>
                        </a:spcBef>
                        <a:spcAft>
                          <a:spcPts val="0"/>
                        </a:spcAft>
                        <a:buNone/>
                      </a:pPr>
                      <a:r>
                        <a:rPr lang="en-US" sz="1100" dirty="0"/>
                        <a:t>désigne souvent une personne avec laquelle l'enfant vit et qui lui prodigue des soins quotidiens.</a:t>
                      </a:r>
                      <a:endParaRPr sz="1100" dirty="0"/>
                    </a:p>
                  </a:txBody>
                  <a:tcPr marL="91450" marR="91450" marT="45725" marB="45725">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
        <p:nvSpPr>
          <p:cNvPr id="48" name="Hexagon 47">
            <a:extLst>
              <a:ext uri="{FF2B5EF4-FFF2-40B4-BE49-F238E27FC236}">
                <a16:creationId xmlns:a16="http://schemas.microsoft.com/office/drawing/2014/main" id="{8B140037-F5B4-B49B-BB87-8FCF04CD56CC}"/>
              </a:ext>
            </a:extLst>
          </p:cNvPr>
          <p:cNvSpPr/>
          <p:nvPr/>
        </p:nvSpPr>
        <p:spPr>
          <a:xfrm rot="1782986">
            <a:off x="286724" y="301110"/>
            <a:ext cx="335595" cy="289306"/>
          </a:xfrm>
          <a:prstGeom prst="hexagon">
            <a:avLst>
              <a:gd name="adj" fmla="val 28965"/>
              <a:gd name="vf" fmla="val 115470"/>
            </a:avLst>
          </a:prstGeom>
          <a:solidFill>
            <a:schemeClr val="accent2">
              <a:lumMod val="60000"/>
              <a:lumOff val="40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9" name="Hexagon 48">
            <a:extLst>
              <a:ext uri="{FF2B5EF4-FFF2-40B4-BE49-F238E27FC236}">
                <a16:creationId xmlns:a16="http://schemas.microsoft.com/office/drawing/2014/main" id="{F4144A6A-CD1C-F73C-457B-CCDE7050E792}"/>
              </a:ext>
            </a:extLst>
          </p:cNvPr>
          <p:cNvSpPr/>
          <p:nvPr/>
        </p:nvSpPr>
        <p:spPr>
          <a:xfrm rot="1782986">
            <a:off x="286724" y="763955"/>
            <a:ext cx="335595" cy="289306"/>
          </a:xfrm>
          <a:prstGeom prst="hexagon">
            <a:avLst>
              <a:gd name="adj" fmla="val 28965"/>
              <a:gd name="vf" fmla="val 115470"/>
            </a:avLst>
          </a:prstGeom>
          <a:solidFill>
            <a:schemeClr val="accent2">
              <a:lumMod val="60000"/>
              <a:lumOff val="40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0" name="Hexagon 49">
            <a:extLst>
              <a:ext uri="{FF2B5EF4-FFF2-40B4-BE49-F238E27FC236}">
                <a16:creationId xmlns:a16="http://schemas.microsoft.com/office/drawing/2014/main" id="{BBE70907-4E67-39D4-0962-4EE51FBA0A8A}"/>
              </a:ext>
            </a:extLst>
          </p:cNvPr>
          <p:cNvSpPr/>
          <p:nvPr/>
        </p:nvSpPr>
        <p:spPr>
          <a:xfrm rot="1782986">
            <a:off x="286724" y="1226800"/>
            <a:ext cx="335595" cy="289306"/>
          </a:xfrm>
          <a:prstGeom prst="hexagon">
            <a:avLst>
              <a:gd name="adj" fmla="val 28965"/>
              <a:gd name="vf" fmla="val 115470"/>
            </a:avLst>
          </a:prstGeom>
          <a:solidFill>
            <a:schemeClr val="accent2">
              <a:lumMod val="60000"/>
              <a:lumOff val="40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1" name="Hexagon 50">
            <a:extLst>
              <a:ext uri="{FF2B5EF4-FFF2-40B4-BE49-F238E27FC236}">
                <a16:creationId xmlns:a16="http://schemas.microsoft.com/office/drawing/2014/main" id="{FEC97EEA-575F-7AF4-5EF7-DD926F696B96}"/>
              </a:ext>
            </a:extLst>
          </p:cNvPr>
          <p:cNvSpPr/>
          <p:nvPr/>
        </p:nvSpPr>
        <p:spPr>
          <a:xfrm rot="1782986">
            <a:off x="286724" y="1689645"/>
            <a:ext cx="335595" cy="289306"/>
          </a:xfrm>
          <a:prstGeom prst="hexagon">
            <a:avLst>
              <a:gd name="adj" fmla="val 28965"/>
              <a:gd name="vf" fmla="val 115470"/>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2" name="Hexagon 51">
            <a:extLst>
              <a:ext uri="{FF2B5EF4-FFF2-40B4-BE49-F238E27FC236}">
                <a16:creationId xmlns:a16="http://schemas.microsoft.com/office/drawing/2014/main" id="{1FB00F2C-E0BB-6FB6-7E12-57DA1EA9D976}"/>
              </a:ext>
            </a:extLst>
          </p:cNvPr>
          <p:cNvSpPr/>
          <p:nvPr/>
        </p:nvSpPr>
        <p:spPr>
          <a:xfrm rot="1782986">
            <a:off x="286724" y="2152490"/>
            <a:ext cx="335595" cy="289306"/>
          </a:xfrm>
          <a:prstGeom prst="hexagon">
            <a:avLst>
              <a:gd name="adj" fmla="val 28965"/>
              <a:gd name="vf" fmla="val 115470"/>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3" name="Hexagon 52">
            <a:extLst>
              <a:ext uri="{FF2B5EF4-FFF2-40B4-BE49-F238E27FC236}">
                <a16:creationId xmlns:a16="http://schemas.microsoft.com/office/drawing/2014/main" id="{9DE32CB8-0667-0AB1-0CAA-FDC071E8857A}"/>
              </a:ext>
            </a:extLst>
          </p:cNvPr>
          <p:cNvSpPr/>
          <p:nvPr/>
        </p:nvSpPr>
        <p:spPr>
          <a:xfrm rot="1782986">
            <a:off x="286724" y="2615335"/>
            <a:ext cx="335595" cy="289306"/>
          </a:xfrm>
          <a:prstGeom prst="hexagon">
            <a:avLst>
              <a:gd name="adj" fmla="val 28965"/>
              <a:gd name="vf" fmla="val 115470"/>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4" name="Hexagon 53">
            <a:extLst>
              <a:ext uri="{FF2B5EF4-FFF2-40B4-BE49-F238E27FC236}">
                <a16:creationId xmlns:a16="http://schemas.microsoft.com/office/drawing/2014/main" id="{B5B7266A-FC9F-6865-15AB-DAD9F34E484B}"/>
              </a:ext>
            </a:extLst>
          </p:cNvPr>
          <p:cNvSpPr/>
          <p:nvPr/>
        </p:nvSpPr>
        <p:spPr>
          <a:xfrm rot="1782986">
            <a:off x="286725" y="3078179"/>
            <a:ext cx="335595" cy="289306"/>
          </a:xfrm>
          <a:prstGeom prst="hexagon">
            <a:avLst>
              <a:gd name="adj" fmla="val 28965"/>
              <a:gd name="vf" fmla="val 115470"/>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5" name="Hexagon 54">
            <a:extLst>
              <a:ext uri="{FF2B5EF4-FFF2-40B4-BE49-F238E27FC236}">
                <a16:creationId xmlns:a16="http://schemas.microsoft.com/office/drawing/2014/main" id="{CF23F629-4637-92B1-DEA3-23561892E906}"/>
              </a:ext>
            </a:extLst>
          </p:cNvPr>
          <p:cNvSpPr/>
          <p:nvPr/>
        </p:nvSpPr>
        <p:spPr>
          <a:xfrm rot="1782986">
            <a:off x="286726" y="3541021"/>
            <a:ext cx="335595" cy="289306"/>
          </a:xfrm>
          <a:prstGeom prst="hexagon">
            <a:avLst>
              <a:gd name="adj" fmla="val 28965"/>
              <a:gd name="vf" fmla="val 115470"/>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7" name="Hexagon 56">
            <a:extLst>
              <a:ext uri="{FF2B5EF4-FFF2-40B4-BE49-F238E27FC236}">
                <a16:creationId xmlns:a16="http://schemas.microsoft.com/office/drawing/2014/main" id="{77C9342F-73F8-F26E-A77E-8A94183FDB14}"/>
              </a:ext>
            </a:extLst>
          </p:cNvPr>
          <p:cNvSpPr/>
          <p:nvPr/>
        </p:nvSpPr>
        <p:spPr>
          <a:xfrm rot="1782986">
            <a:off x="286726" y="4003862"/>
            <a:ext cx="335595" cy="289306"/>
          </a:xfrm>
          <a:prstGeom prst="hexagon">
            <a:avLst>
              <a:gd name="adj" fmla="val 28965"/>
              <a:gd name="vf" fmla="val 115470"/>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3051885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2F5C113-8FCE-3DDD-0D92-CE56DC55344B}"/>
              </a:ext>
            </a:extLst>
          </p:cNvPr>
          <p:cNvSpPr txBox="1"/>
          <p:nvPr/>
        </p:nvSpPr>
        <p:spPr>
          <a:xfrm>
            <a:off x="996286" y="713169"/>
            <a:ext cx="4624748" cy="276999"/>
          </a:xfrm>
          <a:prstGeom prst="rect">
            <a:avLst/>
          </a:prstGeom>
          <a:noFill/>
        </p:spPr>
        <p:txBody>
          <a:bodyPr wrap="square" rtlCol="0">
            <a:spAutoFit/>
          </a:bodyPr>
          <a:lstStyle/>
          <a:p>
            <a:r>
              <a:rPr lang="en-CA" sz="1200" b="1" spc="300" dirty="0">
                <a:solidFill>
                  <a:schemeClr val="tx1"/>
                </a:solidFill>
              </a:rPr>
              <a:t>NON ACCOMPAGNÉS OU SÉPARÉS ?</a:t>
            </a:r>
          </a:p>
        </p:txBody>
      </p:sp>
      <p:graphicFrame>
        <p:nvGraphicFramePr>
          <p:cNvPr id="3" name="Table 2">
            <a:extLst>
              <a:ext uri="{FF2B5EF4-FFF2-40B4-BE49-F238E27FC236}">
                <a16:creationId xmlns:a16="http://schemas.microsoft.com/office/drawing/2014/main" id="{93007695-406E-9028-413C-FBCE78364741}"/>
              </a:ext>
            </a:extLst>
          </p:cNvPr>
          <p:cNvGraphicFramePr>
            <a:graphicFrameLocks noGrp="1"/>
          </p:cNvGraphicFramePr>
          <p:nvPr>
            <p:extLst>
              <p:ext uri="{D42A27DB-BD31-4B8C-83A1-F6EECF244321}">
                <p14:modId xmlns:p14="http://schemas.microsoft.com/office/powerpoint/2010/main" val="3278187500"/>
              </p:ext>
            </p:extLst>
          </p:nvPr>
        </p:nvGraphicFramePr>
        <p:xfrm>
          <a:off x="996286" y="1634064"/>
          <a:ext cx="5254041" cy="2997010"/>
        </p:xfrm>
        <a:graphic>
          <a:graphicData uri="http://schemas.openxmlformats.org/drawingml/2006/table">
            <a:tbl>
              <a:tblPr firstRow="1" bandRow="1">
                <a:noFill/>
                <a:tableStyleId>{A314E755-B2AA-4937-9A26-76DDAAFDEC49}</a:tableStyleId>
              </a:tblPr>
              <a:tblGrid>
                <a:gridCol w="1102976">
                  <a:extLst>
                    <a:ext uri="{9D8B030D-6E8A-4147-A177-3AD203B41FA5}">
                      <a16:colId xmlns:a16="http://schemas.microsoft.com/office/drawing/2014/main" val="3292857714"/>
                    </a:ext>
                  </a:extLst>
                </a:gridCol>
                <a:gridCol w="4151065">
                  <a:extLst>
                    <a:ext uri="{9D8B030D-6E8A-4147-A177-3AD203B41FA5}">
                      <a16:colId xmlns:a16="http://schemas.microsoft.com/office/drawing/2014/main" val="3534196842"/>
                    </a:ext>
                  </a:extLst>
                </a:gridCol>
              </a:tblGrid>
              <a:tr h="261040">
                <a:tc>
                  <a:txBody>
                    <a:bodyPr/>
                    <a:lstStyle/>
                    <a:p>
                      <a:pPr marL="0" marR="0" lvl="0" indent="0" algn="l" rtl="0">
                        <a:spcBef>
                          <a:spcPts val="0"/>
                        </a:spcBef>
                        <a:spcAft>
                          <a:spcPts val="0"/>
                        </a:spcAft>
                        <a:buNone/>
                      </a:pPr>
                      <a:r>
                        <a:rPr lang="en-US" sz="1100" b="1" i="0" dirty="0">
                          <a:solidFill>
                            <a:schemeClr val="tx1"/>
                          </a:solidFill>
                        </a:rPr>
                        <a:t>Scénario</a:t>
                      </a:r>
                      <a:endParaRPr sz="1100" dirty="0">
                        <a:solidFill>
                          <a:schemeClr val="tx1"/>
                        </a:solidFill>
                      </a:endParaRPr>
                    </a:p>
                  </a:txBody>
                  <a:tcPr marL="91450" marR="91450" marT="45725" marB="45725">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solidFill>
                      <a:schemeClr val="accent2">
                        <a:lumMod val="20000"/>
                        <a:lumOff val="80000"/>
                      </a:schemeClr>
                    </a:solidFill>
                  </a:tcPr>
                </a:tc>
                <a:tc>
                  <a:txBody>
                    <a:bodyPr/>
                    <a:lstStyle/>
                    <a:p>
                      <a:pPr marL="0" marR="0" lvl="0" indent="0" algn="l" rtl="0">
                        <a:spcBef>
                          <a:spcPts val="0"/>
                        </a:spcBef>
                        <a:spcAft>
                          <a:spcPts val="0"/>
                        </a:spcAft>
                        <a:buNone/>
                      </a:pPr>
                      <a:r>
                        <a:rPr lang="en-US" sz="1100" b="1" dirty="0">
                          <a:solidFill>
                            <a:schemeClr val="tx1"/>
                          </a:solidFill>
                        </a:rPr>
                        <a:t>Non accompagné ou séparé ?</a:t>
                      </a:r>
                      <a:endParaRPr sz="1100" dirty="0">
                        <a:solidFill>
                          <a:schemeClr val="tx1"/>
                        </a:solidFill>
                      </a:endParaRPr>
                    </a:p>
                  </a:txBody>
                  <a:tcPr marL="91450" marR="91450" marT="45725" marB="45725">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911946463"/>
                  </a:ext>
                </a:extLst>
              </a:tr>
              <a:tr h="455995">
                <a:tc>
                  <a:txBody>
                    <a:bodyPr/>
                    <a:lstStyle/>
                    <a:p>
                      <a:pPr marL="0" marR="0" lvl="0" indent="0" algn="l" rtl="0">
                        <a:spcBef>
                          <a:spcPts val="0"/>
                        </a:spcBef>
                        <a:spcAft>
                          <a:spcPts val="0"/>
                        </a:spcAft>
                        <a:buNone/>
                      </a:pPr>
                      <a:r>
                        <a:rPr lang="en-US" sz="1100" b="1" i="0" dirty="0"/>
                        <a:t>1</a:t>
                      </a:r>
                      <a:endParaRPr sz="1100" dirty="0"/>
                    </a:p>
                  </a:txBody>
                  <a:tcPr marL="91450" marR="91450" marT="45725" marB="45725">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solidFill>
                      <a:schemeClr val="lt1"/>
                    </a:solidFill>
                  </a:tcPr>
                </a:tc>
                <a:tc>
                  <a:txBody>
                    <a:bodyPr/>
                    <a:lstStyle/>
                    <a:p>
                      <a:pPr marL="0" marR="0" lvl="0" indent="0" algn="l" rtl="0">
                        <a:spcBef>
                          <a:spcPts val="0"/>
                        </a:spcBef>
                        <a:spcAft>
                          <a:spcPts val="0"/>
                        </a:spcAft>
                        <a:buNone/>
                      </a:pPr>
                      <a:endParaRPr sz="1100" dirty="0"/>
                    </a:p>
                  </a:txBody>
                  <a:tcPr marL="91450" marR="91450" marT="45725" marB="45725">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tcPr>
                </a:tc>
                <a:extLst>
                  <a:ext uri="{0D108BD9-81ED-4DB2-BD59-A6C34878D82A}">
                    <a16:rowId xmlns:a16="http://schemas.microsoft.com/office/drawing/2014/main" val="439458132"/>
                  </a:ext>
                </a:extLst>
              </a:tr>
              <a:tr h="455995">
                <a:tc>
                  <a:txBody>
                    <a:bodyPr/>
                    <a:lstStyle/>
                    <a:p>
                      <a:pPr marL="0" marR="0" lvl="0" indent="0" algn="l" rtl="0">
                        <a:spcBef>
                          <a:spcPts val="0"/>
                        </a:spcBef>
                        <a:spcAft>
                          <a:spcPts val="0"/>
                        </a:spcAft>
                        <a:buNone/>
                      </a:pPr>
                      <a:r>
                        <a:rPr lang="en-US" sz="1100" b="1" i="0" dirty="0"/>
                        <a:t>2</a:t>
                      </a:r>
                      <a:endParaRPr sz="1100" dirty="0"/>
                    </a:p>
                  </a:txBody>
                  <a:tcPr marL="91450" marR="91450" marT="45725" marB="45725">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solidFill>
                      <a:schemeClr val="lt1"/>
                    </a:solidFill>
                  </a:tcPr>
                </a:tc>
                <a:tc>
                  <a:txBody>
                    <a:bodyPr/>
                    <a:lstStyle/>
                    <a:p>
                      <a:pPr marL="0" marR="0" lvl="0" indent="0" algn="l" rtl="0">
                        <a:lnSpc>
                          <a:spcPct val="100000"/>
                        </a:lnSpc>
                        <a:spcBef>
                          <a:spcPts val="0"/>
                        </a:spcBef>
                        <a:spcAft>
                          <a:spcPts val="0"/>
                        </a:spcAft>
                        <a:buClr>
                          <a:schemeClr val="dk1"/>
                        </a:buClr>
                        <a:buSzPts val="1200"/>
                        <a:buFont typeface="Calibri"/>
                        <a:buNone/>
                      </a:pPr>
                      <a:endParaRPr sz="1100" dirty="0"/>
                    </a:p>
                  </a:txBody>
                  <a:tcPr marL="91450" marR="91450" marT="45725" marB="45725">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tcPr>
                </a:tc>
                <a:extLst>
                  <a:ext uri="{0D108BD9-81ED-4DB2-BD59-A6C34878D82A}">
                    <a16:rowId xmlns:a16="http://schemas.microsoft.com/office/drawing/2014/main" val="274166236"/>
                  </a:ext>
                </a:extLst>
              </a:tr>
              <a:tr h="455995">
                <a:tc>
                  <a:txBody>
                    <a:bodyPr/>
                    <a:lstStyle/>
                    <a:p>
                      <a:pPr marL="0" marR="0" lvl="0" indent="0" algn="l" rtl="0">
                        <a:spcBef>
                          <a:spcPts val="0"/>
                        </a:spcBef>
                        <a:spcAft>
                          <a:spcPts val="0"/>
                        </a:spcAft>
                        <a:buNone/>
                      </a:pPr>
                      <a:r>
                        <a:rPr lang="en-US" sz="1100" b="1" i="0" dirty="0"/>
                        <a:t>3</a:t>
                      </a:r>
                      <a:endParaRPr sz="1100" dirty="0"/>
                    </a:p>
                  </a:txBody>
                  <a:tcPr marL="91450" marR="91450" marT="45725" marB="45725">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solidFill>
                      <a:schemeClr val="lt1"/>
                    </a:solidFill>
                  </a:tcPr>
                </a:tc>
                <a:tc>
                  <a:txBody>
                    <a:bodyPr/>
                    <a:lstStyle/>
                    <a:p>
                      <a:pPr marL="0" marR="0" lvl="0" indent="0" algn="l" rtl="0">
                        <a:lnSpc>
                          <a:spcPct val="100000"/>
                        </a:lnSpc>
                        <a:spcBef>
                          <a:spcPts val="0"/>
                        </a:spcBef>
                        <a:spcAft>
                          <a:spcPts val="0"/>
                        </a:spcAft>
                        <a:buClr>
                          <a:schemeClr val="dk1"/>
                        </a:buClr>
                        <a:buSzPts val="1200"/>
                        <a:buFont typeface="Calibri"/>
                        <a:buNone/>
                      </a:pPr>
                      <a:endParaRPr sz="1100" dirty="0">
                        <a:solidFill>
                          <a:schemeClr val="dk1"/>
                        </a:solidFill>
                        <a:latin typeface="Calibri"/>
                        <a:ea typeface="Calibri"/>
                        <a:cs typeface="Calibri"/>
                        <a:sym typeface="Calibri"/>
                      </a:endParaRPr>
                    </a:p>
                  </a:txBody>
                  <a:tcPr marL="91450" marR="91450" marT="45725" marB="45725">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tcPr>
                </a:tc>
                <a:extLst>
                  <a:ext uri="{0D108BD9-81ED-4DB2-BD59-A6C34878D82A}">
                    <a16:rowId xmlns:a16="http://schemas.microsoft.com/office/drawing/2014/main" val="2014538198"/>
                  </a:ext>
                </a:extLst>
              </a:tr>
              <a:tr h="455995">
                <a:tc>
                  <a:txBody>
                    <a:bodyPr/>
                    <a:lstStyle/>
                    <a:p>
                      <a:pPr marL="0" marR="0" lvl="0" indent="0" algn="l" rtl="0">
                        <a:spcBef>
                          <a:spcPts val="0"/>
                        </a:spcBef>
                        <a:spcAft>
                          <a:spcPts val="0"/>
                        </a:spcAft>
                        <a:buNone/>
                      </a:pPr>
                      <a:r>
                        <a:rPr lang="en-US" sz="1100" b="1" i="0" dirty="0"/>
                        <a:t>4</a:t>
                      </a:r>
                      <a:endParaRPr sz="1100" dirty="0"/>
                    </a:p>
                  </a:txBody>
                  <a:tcPr marL="91450" marR="91450" marT="45725" marB="45725">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solidFill>
                      <a:schemeClr val="lt1"/>
                    </a:solidFill>
                  </a:tcPr>
                </a:tc>
                <a:tc>
                  <a:txBody>
                    <a:bodyPr/>
                    <a:lstStyle/>
                    <a:p>
                      <a:pPr marL="0" marR="0" lvl="0" indent="0" algn="l" rtl="0">
                        <a:spcBef>
                          <a:spcPts val="0"/>
                        </a:spcBef>
                        <a:spcAft>
                          <a:spcPts val="0"/>
                        </a:spcAft>
                        <a:buNone/>
                      </a:pPr>
                      <a:endParaRPr sz="1100" dirty="0"/>
                    </a:p>
                  </a:txBody>
                  <a:tcPr marL="91450" marR="91450" marT="45725" marB="45725">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tcPr>
                </a:tc>
                <a:extLst>
                  <a:ext uri="{0D108BD9-81ED-4DB2-BD59-A6C34878D82A}">
                    <a16:rowId xmlns:a16="http://schemas.microsoft.com/office/drawing/2014/main" val="1770983951"/>
                  </a:ext>
                </a:extLst>
              </a:tr>
              <a:tr h="455995">
                <a:tc>
                  <a:txBody>
                    <a:bodyPr/>
                    <a:lstStyle/>
                    <a:p>
                      <a:pPr marL="0" marR="0" lvl="0" indent="0" algn="l" rtl="0">
                        <a:spcBef>
                          <a:spcPts val="0"/>
                        </a:spcBef>
                        <a:spcAft>
                          <a:spcPts val="0"/>
                        </a:spcAft>
                        <a:buNone/>
                      </a:pPr>
                      <a:r>
                        <a:rPr lang="en-US" sz="1100" b="1" i="0" dirty="0"/>
                        <a:t>5</a:t>
                      </a:r>
                      <a:endParaRPr sz="1100" dirty="0"/>
                    </a:p>
                  </a:txBody>
                  <a:tcPr marL="91450" marR="91450" marT="45725" marB="45725">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solidFill>
                      <a:schemeClr val="lt1"/>
                    </a:solidFill>
                  </a:tcPr>
                </a:tc>
                <a:tc>
                  <a:txBody>
                    <a:bodyPr/>
                    <a:lstStyle/>
                    <a:p>
                      <a:pPr marL="0" marR="0" lvl="0" indent="0" algn="l" rtl="0">
                        <a:spcBef>
                          <a:spcPts val="0"/>
                        </a:spcBef>
                        <a:spcAft>
                          <a:spcPts val="0"/>
                        </a:spcAft>
                        <a:buNone/>
                      </a:pPr>
                      <a:endParaRPr sz="1100" dirty="0"/>
                    </a:p>
                  </a:txBody>
                  <a:tcPr marL="91450" marR="91450" marT="45725" marB="45725">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tcPr>
                </a:tc>
                <a:extLst>
                  <a:ext uri="{0D108BD9-81ED-4DB2-BD59-A6C34878D82A}">
                    <a16:rowId xmlns:a16="http://schemas.microsoft.com/office/drawing/2014/main" val="2388169130"/>
                  </a:ext>
                </a:extLst>
              </a:tr>
              <a:tr h="455995">
                <a:tc>
                  <a:txBody>
                    <a:bodyPr/>
                    <a:lstStyle/>
                    <a:p>
                      <a:pPr marL="0" marR="0" lvl="0" indent="0" algn="l" rtl="0">
                        <a:spcBef>
                          <a:spcPts val="0"/>
                        </a:spcBef>
                        <a:spcAft>
                          <a:spcPts val="0"/>
                        </a:spcAft>
                        <a:buNone/>
                      </a:pPr>
                      <a:r>
                        <a:rPr lang="en-US" sz="1100" b="1" i="0" dirty="0"/>
                        <a:t>6</a:t>
                      </a:r>
                      <a:endParaRPr sz="1100" dirty="0"/>
                    </a:p>
                  </a:txBody>
                  <a:tcPr marL="91450" marR="91450" marT="45725" marB="45725">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solidFill>
                      <a:schemeClr val="lt1"/>
                    </a:solidFill>
                  </a:tcPr>
                </a:tc>
                <a:tc>
                  <a:txBody>
                    <a:bodyPr/>
                    <a:lstStyle/>
                    <a:p>
                      <a:pPr marL="0" marR="0" lvl="0" indent="0" algn="l" rtl="0">
                        <a:spcBef>
                          <a:spcPts val="0"/>
                        </a:spcBef>
                        <a:spcAft>
                          <a:spcPts val="0"/>
                        </a:spcAft>
                        <a:buNone/>
                      </a:pPr>
                      <a:endParaRPr sz="1100" dirty="0"/>
                    </a:p>
                  </a:txBody>
                  <a:tcPr marL="91450" marR="91450" marT="45725" marB="45725">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tcPr>
                </a:tc>
                <a:extLst>
                  <a:ext uri="{0D108BD9-81ED-4DB2-BD59-A6C34878D82A}">
                    <a16:rowId xmlns:a16="http://schemas.microsoft.com/office/drawing/2014/main" val="1895557522"/>
                  </a:ext>
                </a:extLst>
              </a:tr>
            </a:tbl>
          </a:graphicData>
        </a:graphic>
      </p:graphicFrame>
      <p:sp>
        <p:nvSpPr>
          <p:cNvPr id="12" name="TextBox 11">
            <a:extLst>
              <a:ext uri="{FF2B5EF4-FFF2-40B4-BE49-F238E27FC236}">
                <a16:creationId xmlns:a16="http://schemas.microsoft.com/office/drawing/2014/main" id="{C440A78C-7D2F-4F4C-BCE1-9986ADC140F9}"/>
              </a:ext>
            </a:extLst>
          </p:cNvPr>
          <p:cNvSpPr txBox="1"/>
          <p:nvPr/>
        </p:nvSpPr>
        <p:spPr>
          <a:xfrm>
            <a:off x="997207" y="1181311"/>
            <a:ext cx="5239820" cy="261610"/>
          </a:xfrm>
          <a:prstGeom prst="rect">
            <a:avLst/>
          </a:prstGeom>
          <a:noFill/>
        </p:spPr>
        <p:txBody>
          <a:bodyPr wrap="square">
            <a:spAutoFit/>
          </a:bodyPr>
          <a:lstStyle/>
          <a:p>
            <a:pPr marL="0" marR="0" lvl="0" indent="0" algn="l" rtl="0">
              <a:spcBef>
                <a:spcPts val="0"/>
              </a:spcBef>
              <a:spcAft>
                <a:spcPts val="0"/>
              </a:spcAft>
              <a:buNone/>
            </a:pPr>
            <a:r>
              <a:rPr lang="en-US" sz="1100" dirty="0">
                <a:solidFill>
                  <a:schemeClr val="dk1"/>
                </a:solidFill>
                <a:latin typeface="+mn-lt"/>
                <a:ea typeface="Helvetica Neue"/>
                <a:cs typeface="Helvetica Neue"/>
                <a:sym typeface="Helvetica Neue"/>
              </a:rPr>
              <a:t>Trouvez les scénarios à la page 5-6</a:t>
            </a:r>
            <a:endParaRPr lang="en-US" sz="1100" dirty="0">
              <a:solidFill>
                <a:schemeClr val="tx1"/>
              </a:solidFill>
              <a:latin typeface="+mj-lt"/>
              <a:ea typeface="Times New Roman"/>
              <a:cs typeface="Times New Roman"/>
              <a:sym typeface="Times New Roman"/>
            </a:endParaRPr>
          </a:p>
        </p:txBody>
      </p:sp>
      <p:sp>
        <p:nvSpPr>
          <p:cNvPr id="27" name="Hexagon 26">
            <a:extLst>
              <a:ext uri="{FF2B5EF4-FFF2-40B4-BE49-F238E27FC236}">
                <a16:creationId xmlns:a16="http://schemas.microsoft.com/office/drawing/2014/main" id="{7DE90816-D940-2E73-F7E7-CCEB25C99E60}"/>
              </a:ext>
            </a:extLst>
          </p:cNvPr>
          <p:cNvSpPr/>
          <p:nvPr/>
        </p:nvSpPr>
        <p:spPr>
          <a:xfrm rot="1782986">
            <a:off x="286724" y="1689645"/>
            <a:ext cx="335595" cy="289306"/>
          </a:xfrm>
          <a:prstGeom prst="hexagon">
            <a:avLst>
              <a:gd name="adj" fmla="val 28965"/>
              <a:gd name="vf" fmla="val 115470"/>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8" name="Hexagon 27">
            <a:extLst>
              <a:ext uri="{FF2B5EF4-FFF2-40B4-BE49-F238E27FC236}">
                <a16:creationId xmlns:a16="http://schemas.microsoft.com/office/drawing/2014/main" id="{C84D8B76-0463-99C0-69C2-55AC4F56DEE6}"/>
              </a:ext>
            </a:extLst>
          </p:cNvPr>
          <p:cNvSpPr/>
          <p:nvPr/>
        </p:nvSpPr>
        <p:spPr>
          <a:xfrm rot="1782986">
            <a:off x="286724" y="2152490"/>
            <a:ext cx="335595" cy="289306"/>
          </a:xfrm>
          <a:prstGeom prst="hexagon">
            <a:avLst>
              <a:gd name="adj" fmla="val 28965"/>
              <a:gd name="vf" fmla="val 115470"/>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9" name="Hexagon 28">
            <a:extLst>
              <a:ext uri="{FF2B5EF4-FFF2-40B4-BE49-F238E27FC236}">
                <a16:creationId xmlns:a16="http://schemas.microsoft.com/office/drawing/2014/main" id="{983513AA-9BC4-54E8-5B08-DE64C8F6A201}"/>
              </a:ext>
            </a:extLst>
          </p:cNvPr>
          <p:cNvSpPr/>
          <p:nvPr/>
        </p:nvSpPr>
        <p:spPr>
          <a:xfrm rot="1782986">
            <a:off x="286724" y="2615335"/>
            <a:ext cx="335595" cy="289306"/>
          </a:xfrm>
          <a:prstGeom prst="hexagon">
            <a:avLst>
              <a:gd name="adj" fmla="val 28965"/>
              <a:gd name="vf" fmla="val 115470"/>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0" name="Hexagon 29">
            <a:extLst>
              <a:ext uri="{FF2B5EF4-FFF2-40B4-BE49-F238E27FC236}">
                <a16:creationId xmlns:a16="http://schemas.microsoft.com/office/drawing/2014/main" id="{B32DDC95-77A9-86F0-79E9-541A9D01CAA5}"/>
              </a:ext>
            </a:extLst>
          </p:cNvPr>
          <p:cNvSpPr/>
          <p:nvPr/>
        </p:nvSpPr>
        <p:spPr>
          <a:xfrm rot="1782986">
            <a:off x="286725" y="3078179"/>
            <a:ext cx="335595" cy="289306"/>
          </a:xfrm>
          <a:prstGeom prst="hexagon">
            <a:avLst>
              <a:gd name="adj" fmla="val 28965"/>
              <a:gd name="vf" fmla="val 115470"/>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1" name="Hexagon 30">
            <a:extLst>
              <a:ext uri="{FF2B5EF4-FFF2-40B4-BE49-F238E27FC236}">
                <a16:creationId xmlns:a16="http://schemas.microsoft.com/office/drawing/2014/main" id="{F9F6E6CC-EFAE-BD9E-37F4-04E36B80B264}"/>
              </a:ext>
            </a:extLst>
          </p:cNvPr>
          <p:cNvSpPr/>
          <p:nvPr/>
        </p:nvSpPr>
        <p:spPr>
          <a:xfrm rot="1782986">
            <a:off x="286726" y="3541021"/>
            <a:ext cx="335595" cy="289306"/>
          </a:xfrm>
          <a:prstGeom prst="hexagon">
            <a:avLst>
              <a:gd name="adj" fmla="val 28965"/>
              <a:gd name="vf" fmla="val 115470"/>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3" name="Hexagon 32">
            <a:extLst>
              <a:ext uri="{FF2B5EF4-FFF2-40B4-BE49-F238E27FC236}">
                <a16:creationId xmlns:a16="http://schemas.microsoft.com/office/drawing/2014/main" id="{23351804-8EED-097E-A7EA-5F360052CA8A}"/>
              </a:ext>
            </a:extLst>
          </p:cNvPr>
          <p:cNvSpPr/>
          <p:nvPr/>
        </p:nvSpPr>
        <p:spPr>
          <a:xfrm rot="1782986">
            <a:off x="286724" y="301110"/>
            <a:ext cx="335595" cy="289306"/>
          </a:xfrm>
          <a:prstGeom prst="hexagon">
            <a:avLst>
              <a:gd name="adj" fmla="val 28965"/>
              <a:gd name="vf" fmla="val 115470"/>
            </a:avLst>
          </a:prstGeom>
          <a:solidFill>
            <a:schemeClr val="accent2">
              <a:lumMod val="60000"/>
              <a:lumOff val="40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4" name="Hexagon 33">
            <a:extLst>
              <a:ext uri="{FF2B5EF4-FFF2-40B4-BE49-F238E27FC236}">
                <a16:creationId xmlns:a16="http://schemas.microsoft.com/office/drawing/2014/main" id="{21F7BB44-4C82-D071-2DDE-68BFA5050470}"/>
              </a:ext>
            </a:extLst>
          </p:cNvPr>
          <p:cNvSpPr/>
          <p:nvPr/>
        </p:nvSpPr>
        <p:spPr>
          <a:xfrm rot="1782986">
            <a:off x="286724" y="763955"/>
            <a:ext cx="335595" cy="289306"/>
          </a:xfrm>
          <a:prstGeom prst="hexagon">
            <a:avLst>
              <a:gd name="adj" fmla="val 28965"/>
              <a:gd name="vf" fmla="val 115470"/>
            </a:avLst>
          </a:prstGeom>
          <a:solidFill>
            <a:schemeClr val="accent2">
              <a:lumMod val="60000"/>
              <a:lumOff val="40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5" name="Hexagon 34">
            <a:extLst>
              <a:ext uri="{FF2B5EF4-FFF2-40B4-BE49-F238E27FC236}">
                <a16:creationId xmlns:a16="http://schemas.microsoft.com/office/drawing/2014/main" id="{126561F8-9454-B62C-330B-18D4FF1702E6}"/>
              </a:ext>
            </a:extLst>
          </p:cNvPr>
          <p:cNvSpPr/>
          <p:nvPr/>
        </p:nvSpPr>
        <p:spPr>
          <a:xfrm rot="1782986">
            <a:off x="286724" y="1226800"/>
            <a:ext cx="335595" cy="289306"/>
          </a:xfrm>
          <a:prstGeom prst="hexagon">
            <a:avLst>
              <a:gd name="adj" fmla="val 28965"/>
              <a:gd name="vf" fmla="val 115470"/>
            </a:avLst>
          </a:prstGeom>
          <a:solidFill>
            <a:schemeClr val="accent2">
              <a:lumMod val="60000"/>
              <a:lumOff val="40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6" name="Hexagon 35">
            <a:extLst>
              <a:ext uri="{FF2B5EF4-FFF2-40B4-BE49-F238E27FC236}">
                <a16:creationId xmlns:a16="http://schemas.microsoft.com/office/drawing/2014/main" id="{827A66BC-E7EF-555C-F1BF-B404DC9B6B5C}"/>
              </a:ext>
            </a:extLst>
          </p:cNvPr>
          <p:cNvSpPr/>
          <p:nvPr/>
        </p:nvSpPr>
        <p:spPr>
          <a:xfrm rot="1782986">
            <a:off x="286726" y="4003862"/>
            <a:ext cx="335595" cy="289306"/>
          </a:xfrm>
          <a:prstGeom prst="hexagon">
            <a:avLst>
              <a:gd name="adj" fmla="val 28965"/>
              <a:gd name="vf" fmla="val 115470"/>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7588792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2F5C113-8FCE-3DDD-0D92-CE56DC55344B}"/>
              </a:ext>
            </a:extLst>
          </p:cNvPr>
          <p:cNvSpPr txBox="1"/>
          <p:nvPr/>
        </p:nvSpPr>
        <p:spPr>
          <a:xfrm>
            <a:off x="982985" y="713169"/>
            <a:ext cx="4325427" cy="276999"/>
          </a:xfrm>
          <a:prstGeom prst="rect">
            <a:avLst/>
          </a:prstGeom>
          <a:noFill/>
        </p:spPr>
        <p:txBody>
          <a:bodyPr wrap="square" rtlCol="0">
            <a:spAutoFit/>
          </a:bodyPr>
          <a:lstStyle/>
          <a:p>
            <a:r>
              <a:rPr lang="en-CA" sz="1200" b="1" spc="300" dirty="0">
                <a:solidFill>
                  <a:schemeClr val="tx1"/>
                </a:solidFill>
              </a:rPr>
              <a:t>PRINCIPAUX POINTS D'APPRENTISSAGE</a:t>
            </a:r>
          </a:p>
        </p:txBody>
      </p:sp>
      <p:sp>
        <p:nvSpPr>
          <p:cNvPr id="11" name="Google Shape;256;p19">
            <a:extLst>
              <a:ext uri="{FF2B5EF4-FFF2-40B4-BE49-F238E27FC236}">
                <a16:creationId xmlns:a16="http://schemas.microsoft.com/office/drawing/2014/main" id="{4B4BAE65-425D-6981-DD81-97025B1C6D4B}"/>
              </a:ext>
            </a:extLst>
          </p:cNvPr>
          <p:cNvSpPr/>
          <p:nvPr/>
        </p:nvSpPr>
        <p:spPr>
          <a:xfrm>
            <a:off x="1072579" y="1226353"/>
            <a:ext cx="343714" cy="343714"/>
          </a:xfrm>
          <a:prstGeom prst="star5">
            <a:avLst>
              <a:gd name="adj" fmla="val 28143"/>
              <a:gd name="hf" fmla="val 105146"/>
              <a:gd name="vf" fmla="val 110557"/>
            </a:avLst>
          </a:prstGeom>
          <a:solidFill>
            <a:schemeClr val="accent2">
              <a:lumMod val="75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sp>
        <p:nvSpPr>
          <p:cNvPr id="13" name="Google Shape;258;p19">
            <a:extLst>
              <a:ext uri="{FF2B5EF4-FFF2-40B4-BE49-F238E27FC236}">
                <a16:creationId xmlns:a16="http://schemas.microsoft.com/office/drawing/2014/main" id="{889AA28E-0CF3-DA8D-1AC5-4218B4966AF7}"/>
              </a:ext>
            </a:extLst>
          </p:cNvPr>
          <p:cNvSpPr txBox="1"/>
          <p:nvPr/>
        </p:nvSpPr>
        <p:spPr>
          <a:xfrm>
            <a:off x="1599723" y="1322576"/>
            <a:ext cx="4637303" cy="273432"/>
          </a:xfrm>
          <a:prstGeom prst="rect">
            <a:avLst/>
          </a:prstGeom>
          <a:noFill/>
          <a:ln>
            <a:noFill/>
          </a:ln>
        </p:spPr>
        <p:txBody>
          <a:bodyPr spcFirstLastPara="1" wrap="square" lIns="91425" tIns="45700" rIns="91425" bIns="45700" anchor="t" anchorCtr="0">
            <a:spAutoFit/>
          </a:bodyPr>
          <a:lstStyle/>
          <a:p>
            <a:pPr marL="0" marR="0" lvl="0" indent="0" rtl="0">
              <a:lnSpc>
                <a:spcPct val="107000"/>
              </a:lnSpc>
              <a:spcBef>
                <a:spcPts val="0"/>
              </a:spcBef>
              <a:spcAft>
                <a:spcPts val="0"/>
              </a:spcAft>
              <a:buClr>
                <a:srgbClr val="000000"/>
              </a:buClr>
              <a:buSzPts val="2400"/>
              <a:buFont typeface="Arial"/>
              <a:buNone/>
            </a:pPr>
            <a:r>
              <a:rPr lang="en-US" sz="1100" b="0" i="0" u="none" strike="noStrike" cap="none" dirty="0">
                <a:solidFill>
                  <a:srgbClr val="000000"/>
                </a:solidFill>
                <a:latin typeface="+mn-lt"/>
                <a:ea typeface="Arial"/>
                <a:cs typeface="Arial"/>
                <a:sym typeface="Arial"/>
              </a:rPr>
              <a:t>Les risques de protection pour les enfants non accompagnés et séparés peuvent être plus importants.</a:t>
            </a:r>
            <a:endParaRPr sz="1100" b="0" i="0" u="none" strike="sngStrike" cap="none" dirty="0">
              <a:solidFill>
                <a:srgbClr val="FF0000"/>
              </a:solidFill>
              <a:latin typeface="+mn-lt"/>
              <a:ea typeface="Arial"/>
              <a:cs typeface="Arial"/>
              <a:sym typeface="Arial"/>
            </a:endParaRPr>
          </a:p>
        </p:txBody>
      </p:sp>
      <p:sp>
        <p:nvSpPr>
          <p:cNvPr id="14" name="Google Shape;256;p19">
            <a:extLst>
              <a:ext uri="{FF2B5EF4-FFF2-40B4-BE49-F238E27FC236}">
                <a16:creationId xmlns:a16="http://schemas.microsoft.com/office/drawing/2014/main" id="{B6FB47BA-3B85-B48A-6972-510DA438B0AF}"/>
              </a:ext>
            </a:extLst>
          </p:cNvPr>
          <p:cNvSpPr/>
          <p:nvPr/>
        </p:nvSpPr>
        <p:spPr>
          <a:xfrm>
            <a:off x="1072579" y="1849668"/>
            <a:ext cx="343714" cy="343714"/>
          </a:xfrm>
          <a:prstGeom prst="star5">
            <a:avLst>
              <a:gd name="adj" fmla="val 28143"/>
              <a:gd name="hf" fmla="val 105146"/>
              <a:gd name="vf" fmla="val 110557"/>
            </a:avLst>
          </a:prstGeom>
          <a:solidFill>
            <a:schemeClr val="accent2">
              <a:lumMod val="75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sp>
        <p:nvSpPr>
          <p:cNvPr id="15" name="Google Shape;258;p19">
            <a:extLst>
              <a:ext uri="{FF2B5EF4-FFF2-40B4-BE49-F238E27FC236}">
                <a16:creationId xmlns:a16="http://schemas.microsoft.com/office/drawing/2014/main" id="{50B4E8DD-23D2-7973-17B1-6C0F717D265F}"/>
              </a:ext>
            </a:extLst>
          </p:cNvPr>
          <p:cNvSpPr txBox="1"/>
          <p:nvPr/>
        </p:nvSpPr>
        <p:spPr>
          <a:xfrm>
            <a:off x="1599724" y="1749621"/>
            <a:ext cx="4637302" cy="635711"/>
          </a:xfrm>
          <a:prstGeom prst="rect">
            <a:avLst/>
          </a:prstGeom>
          <a:noFill/>
          <a:ln>
            <a:noFill/>
          </a:ln>
        </p:spPr>
        <p:txBody>
          <a:bodyPr spcFirstLastPara="1" wrap="square" lIns="91425" tIns="45700" rIns="91425" bIns="45700" anchor="t" anchorCtr="0">
            <a:spAutoFit/>
          </a:bodyPr>
          <a:lstStyle/>
          <a:p>
            <a:pPr marL="0" marR="0" lvl="0" indent="0" rtl="0">
              <a:lnSpc>
                <a:spcPct val="107000"/>
              </a:lnSpc>
              <a:spcBef>
                <a:spcPts val="0"/>
              </a:spcBef>
              <a:spcAft>
                <a:spcPts val="0"/>
              </a:spcAft>
              <a:buClr>
                <a:srgbClr val="000000"/>
              </a:buClr>
              <a:buSzPts val="2400"/>
              <a:buFont typeface="Arial"/>
              <a:buNone/>
            </a:pPr>
            <a:r>
              <a:rPr lang="en-US" sz="1100" b="0" i="0" u="none" strike="noStrike" cap="none" dirty="0">
                <a:solidFill>
                  <a:srgbClr val="000000"/>
                </a:solidFill>
                <a:latin typeface="+mn-lt"/>
                <a:ea typeface="Arial"/>
                <a:cs typeface="Arial"/>
                <a:sym typeface="Arial"/>
              </a:rPr>
              <a:t>La séparation familiale ne doit pas être considérée comme une question isolée, mais comme une caractéristique parmi d'autres, dans le cadre d'une approche holistique.</a:t>
            </a:r>
          </a:p>
        </p:txBody>
      </p:sp>
      <p:sp>
        <p:nvSpPr>
          <p:cNvPr id="16" name="Google Shape;275;p12">
            <a:extLst>
              <a:ext uri="{FF2B5EF4-FFF2-40B4-BE49-F238E27FC236}">
                <a16:creationId xmlns:a16="http://schemas.microsoft.com/office/drawing/2014/main" id="{D694830F-549C-D6B3-4034-5C42085E9B34}"/>
              </a:ext>
            </a:extLst>
          </p:cNvPr>
          <p:cNvSpPr/>
          <p:nvPr/>
        </p:nvSpPr>
        <p:spPr>
          <a:xfrm>
            <a:off x="982985" y="3222823"/>
            <a:ext cx="5254042" cy="5456824"/>
          </a:xfrm>
          <a:prstGeom prst="rect">
            <a:avLst/>
          </a:prstGeom>
          <a:noFill/>
          <a:ln w="12700" cap="flat" cmpd="sng">
            <a:solidFill>
              <a:schemeClr val="accent2">
                <a:lumMod val="75000"/>
              </a:schemeClr>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17" name="TextBox 16">
            <a:extLst>
              <a:ext uri="{FF2B5EF4-FFF2-40B4-BE49-F238E27FC236}">
                <a16:creationId xmlns:a16="http://schemas.microsoft.com/office/drawing/2014/main" id="{D299B37E-DD48-BC3E-0FFA-3CDAB9A45965}"/>
              </a:ext>
            </a:extLst>
          </p:cNvPr>
          <p:cNvSpPr txBox="1"/>
          <p:nvPr/>
        </p:nvSpPr>
        <p:spPr>
          <a:xfrm>
            <a:off x="982985" y="2699555"/>
            <a:ext cx="4637302" cy="276999"/>
          </a:xfrm>
          <a:prstGeom prst="rect">
            <a:avLst/>
          </a:prstGeom>
          <a:noFill/>
        </p:spPr>
        <p:txBody>
          <a:bodyPr wrap="square" rtlCol="0">
            <a:spAutoFit/>
          </a:bodyPr>
          <a:lstStyle/>
          <a:p>
            <a:r>
              <a:rPr lang="en-CA" sz="1200" b="1" spc="300" dirty="0">
                <a:solidFill>
                  <a:schemeClr val="tx1"/>
                </a:solidFill>
              </a:rPr>
              <a:t>NOTES DE LA SESSION</a:t>
            </a:r>
          </a:p>
        </p:txBody>
      </p:sp>
      <p:sp>
        <p:nvSpPr>
          <p:cNvPr id="21" name="Hexagon 20">
            <a:extLst>
              <a:ext uri="{FF2B5EF4-FFF2-40B4-BE49-F238E27FC236}">
                <a16:creationId xmlns:a16="http://schemas.microsoft.com/office/drawing/2014/main" id="{57B1549C-6E8A-5284-5E78-BC2F7E8F6BBB}"/>
              </a:ext>
            </a:extLst>
          </p:cNvPr>
          <p:cNvSpPr/>
          <p:nvPr/>
        </p:nvSpPr>
        <p:spPr>
          <a:xfrm rot="1782986">
            <a:off x="286724" y="1689645"/>
            <a:ext cx="335595" cy="289306"/>
          </a:xfrm>
          <a:prstGeom prst="hexagon">
            <a:avLst>
              <a:gd name="adj" fmla="val 28965"/>
              <a:gd name="vf" fmla="val 115470"/>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2" name="Hexagon 21">
            <a:extLst>
              <a:ext uri="{FF2B5EF4-FFF2-40B4-BE49-F238E27FC236}">
                <a16:creationId xmlns:a16="http://schemas.microsoft.com/office/drawing/2014/main" id="{53E4DF64-F492-8734-1AFC-7EC3D903BB14}"/>
              </a:ext>
            </a:extLst>
          </p:cNvPr>
          <p:cNvSpPr/>
          <p:nvPr/>
        </p:nvSpPr>
        <p:spPr>
          <a:xfrm rot="1782986">
            <a:off x="286724" y="2152490"/>
            <a:ext cx="335595" cy="289306"/>
          </a:xfrm>
          <a:prstGeom prst="hexagon">
            <a:avLst>
              <a:gd name="adj" fmla="val 28965"/>
              <a:gd name="vf" fmla="val 115470"/>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3" name="Hexagon 22">
            <a:extLst>
              <a:ext uri="{FF2B5EF4-FFF2-40B4-BE49-F238E27FC236}">
                <a16:creationId xmlns:a16="http://schemas.microsoft.com/office/drawing/2014/main" id="{A0A1D70E-F1F5-DC3B-52CD-17497188B64B}"/>
              </a:ext>
            </a:extLst>
          </p:cNvPr>
          <p:cNvSpPr/>
          <p:nvPr/>
        </p:nvSpPr>
        <p:spPr>
          <a:xfrm rot="1782986">
            <a:off x="286724" y="2615335"/>
            <a:ext cx="335595" cy="289306"/>
          </a:xfrm>
          <a:prstGeom prst="hexagon">
            <a:avLst>
              <a:gd name="adj" fmla="val 28965"/>
              <a:gd name="vf" fmla="val 115470"/>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4" name="Hexagon 23">
            <a:extLst>
              <a:ext uri="{FF2B5EF4-FFF2-40B4-BE49-F238E27FC236}">
                <a16:creationId xmlns:a16="http://schemas.microsoft.com/office/drawing/2014/main" id="{9813647E-1693-B5A8-0867-2DD6061B4030}"/>
              </a:ext>
            </a:extLst>
          </p:cNvPr>
          <p:cNvSpPr/>
          <p:nvPr/>
        </p:nvSpPr>
        <p:spPr>
          <a:xfrm rot="1782986">
            <a:off x="286725" y="3078179"/>
            <a:ext cx="335595" cy="289306"/>
          </a:xfrm>
          <a:prstGeom prst="hexagon">
            <a:avLst>
              <a:gd name="adj" fmla="val 28965"/>
              <a:gd name="vf" fmla="val 115470"/>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5" name="Hexagon 24">
            <a:extLst>
              <a:ext uri="{FF2B5EF4-FFF2-40B4-BE49-F238E27FC236}">
                <a16:creationId xmlns:a16="http://schemas.microsoft.com/office/drawing/2014/main" id="{9A3A1281-BC52-1BF8-FC81-689851DE3D45}"/>
              </a:ext>
            </a:extLst>
          </p:cNvPr>
          <p:cNvSpPr/>
          <p:nvPr/>
        </p:nvSpPr>
        <p:spPr>
          <a:xfrm rot="1782986">
            <a:off x="286726" y="3541021"/>
            <a:ext cx="335595" cy="289306"/>
          </a:xfrm>
          <a:prstGeom prst="hexagon">
            <a:avLst>
              <a:gd name="adj" fmla="val 28965"/>
              <a:gd name="vf" fmla="val 115470"/>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8" name="Hexagon 27">
            <a:extLst>
              <a:ext uri="{FF2B5EF4-FFF2-40B4-BE49-F238E27FC236}">
                <a16:creationId xmlns:a16="http://schemas.microsoft.com/office/drawing/2014/main" id="{CEB5E6A5-ECBD-836C-610F-7B4F4C4EFBA6}"/>
              </a:ext>
            </a:extLst>
          </p:cNvPr>
          <p:cNvSpPr/>
          <p:nvPr/>
        </p:nvSpPr>
        <p:spPr>
          <a:xfrm rot="1782986">
            <a:off x="286724" y="301110"/>
            <a:ext cx="335595" cy="289306"/>
          </a:xfrm>
          <a:prstGeom prst="hexagon">
            <a:avLst>
              <a:gd name="adj" fmla="val 28965"/>
              <a:gd name="vf" fmla="val 115470"/>
            </a:avLst>
          </a:prstGeom>
          <a:solidFill>
            <a:schemeClr val="accent2">
              <a:lumMod val="60000"/>
              <a:lumOff val="40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9" name="Hexagon 28">
            <a:extLst>
              <a:ext uri="{FF2B5EF4-FFF2-40B4-BE49-F238E27FC236}">
                <a16:creationId xmlns:a16="http://schemas.microsoft.com/office/drawing/2014/main" id="{0CA0E75B-4189-C601-DB31-A204AEAAFEA2}"/>
              </a:ext>
            </a:extLst>
          </p:cNvPr>
          <p:cNvSpPr/>
          <p:nvPr/>
        </p:nvSpPr>
        <p:spPr>
          <a:xfrm rot="1782986">
            <a:off x="286724" y="763955"/>
            <a:ext cx="335595" cy="289306"/>
          </a:xfrm>
          <a:prstGeom prst="hexagon">
            <a:avLst>
              <a:gd name="adj" fmla="val 28965"/>
              <a:gd name="vf" fmla="val 115470"/>
            </a:avLst>
          </a:prstGeom>
          <a:solidFill>
            <a:schemeClr val="accent2">
              <a:lumMod val="60000"/>
              <a:lumOff val="40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0" name="Hexagon 29">
            <a:extLst>
              <a:ext uri="{FF2B5EF4-FFF2-40B4-BE49-F238E27FC236}">
                <a16:creationId xmlns:a16="http://schemas.microsoft.com/office/drawing/2014/main" id="{823A5D9D-09A2-8C91-C9EE-6B7B7D3B97A7}"/>
              </a:ext>
            </a:extLst>
          </p:cNvPr>
          <p:cNvSpPr/>
          <p:nvPr/>
        </p:nvSpPr>
        <p:spPr>
          <a:xfrm rot="1782986">
            <a:off x="286724" y="1226800"/>
            <a:ext cx="335595" cy="289306"/>
          </a:xfrm>
          <a:prstGeom prst="hexagon">
            <a:avLst>
              <a:gd name="adj" fmla="val 28965"/>
              <a:gd name="vf" fmla="val 115470"/>
            </a:avLst>
          </a:prstGeom>
          <a:solidFill>
            <a:schemeClr val="accent2">
              <a:lumMod val="60000"/>
              <a:lumOff val="40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1" name="Hexagon 30">
            <a:extLst>
              <a:ext uri="{FF2B5EF4-FFF2-40B4-BE49-F238E27FC236}">
                <a16:creationId xmlns:a16="http://schemas.microsoft.com/office/drawing/2014/main" id="{4B5710F0-3981-94EF-A9E8-1EF8806E014E}"/>
              </a:ext>
            </a:extLst>
          </p:cNvPr>
          <p:cNvSpPr/>
          <p:nvPr/>
        </p:nvSpPr>
        <p:spPr>
          <a:xfrm rot="1782986">
            <a:off x="286726" y="4003862"/>
            <a:ext cx="335595" cy="289306"/>
          </a:xfrm>
          <a:prstGeom prst="hexagon">
            <a:avLst>
              <a:gd name="adj" fmla="val 28965"/>
              <a:gd name="vf" fmla="val 115470"/>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3565741055"/>
      </p:ext>
    </p:extLst>
  </p:cSld>
  <p:clrMapOvr>
    <a:masterClrMapping/>
  </p:clrMapOvr>
</p:sld>
</file>

<file path=ppt/theme/theme1.xml><?xml version="1.0" encoding="utf-8"?>
<a:theme xmlns:a="http://schemas.openxmlformats.org/drawingml/2006/main" name="Office Theme">
  <a:themeElements>
    <a:clrScheme name="CPCM">
      <a:dk1>
        <a:srgbClr val="000000"/>
      </a:dk1>
      <a:lt1>
        <a:srgbClr val="FFFFFF"/>
      </a:lt1>
      <a:dk2>
        <a:srgbClr val="406078"/>
      </a:dk2>
      <a:lt2>
        <a:srgbClr val="E7E6E6"/>
      </a:lt2>
      <a:accent1>
        <a:srgbClr val="954D84"/>
      </a:accent1>
      <a:accent2>
        <a:srgbClr val="B08BA1"/>
      </a:accent2>
      <a:accent3>
        <a:srgbClr val="8ACA84"/>
      </a:accent3>
      <a:accent4>
        <a:srgbClr val="1D8CC8"/>
      </a:accent4>
      <a:accent5>
        <a:srgbClr val="5FC6C5"/>
      </a:accent5>
      <a:accent6>
        <a:srgbClr val="8D9EAE"/>
      </a:accent6>
      <a:hlink>
        <a:srgbClr val="C190B1"/>
      </a:hlink>
      <a:folHlink>
        <a:srgbClr val="BFE0AF"/>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101</TotalTime>
  <Words>3899</Words>
  <Application>Microsoft Office PowerPoint</Application>
  <PresentationFormat>Format A4 (210 x 297 mm)</PresentationFormat>
  <Paragraphs>228</Paragraphs>
  <Slides>28</Slides>
  <Notes>4</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28</vt:i4>
      </vt:variant>
    </vt:vector>
  </HeadingPairs>
  <TitlesOfParts>
    <vt:vector size="34" baseType="lpstr">
      <vt:lpstr>Garamond</vt:lpstr>
      <vt:lpstr>Calibri</vt:lpstr>
      <vt:lpstr>Roboto</vt:lpstr>
      <vt:lpstr>Arial</vt:lpstr>
      <vt:lpstr>Helvetica Neue</vt:lpstr>
      <vt:lpstr>Office Theme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Justina Li</dc:creator>
  <cp:keywords>, docId:CC9DE6D3E216F357F0101160B389C9C3</cp:keywords>
  <cp:lastModifiedBy>Joelle Abdala</cp:lastModifiedBy>
  <cp:revision>26</cp:revision>
  <dcterms:created xsi:type="dcterms:W3CDTF">2021-10-28T18:27:06Z</dcterms:created>
  <dcterms:modified xsi:type="dcterms:W3CDTF">2023-02-25T10:55:25Z</dcterms:modified>
</cp:coreProperties>
</file>