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7"/>
  </p:notesMasterIdLst>
  <p:handoutMasterIdLst>
    <p:handoutMasterId r:id="rId178"/>
  </p:handoutMasterIdLst>
  <p:sldIdLst>
    <p:sldId id="326" r:id="rId2"/>
    <p:sldId id="497" r:id="rId3"/>
    <p:sldId id="542" r:id="rId4"/>
    <p:sldId id="361" r:id="rId5"/>
    <p:sldId id="362" r:id="rId6"/>
    <p:sldId id="363" r:id="rId7"/>
    <p:sldId id="494" r:id="rId8"/>
    <p:sldId id="495" r:id="rId9"/>
    <p:sldId id="498" r:id="rId10"/>
    <p:sldId id="496" r:id="rId11"/>
    <p:sldId id="339" r:id="rId12"/>
    <p:sldId id="349" r:id="rId13"/>
    <p:sldId id="510" r:id="rId14"/>
    <p:sldId id="367" r:id="rId15"/>
    <p:sldId id="504" r:id="rId16"/>
    <p:sldId id="503" r:id="rId17"/>
    <p:sldId id="330" r:id="rId18"/>
    <p:sldId id="369" r:id="rId19"/>
    <p:sldId id="370" r:id="rId20"/>
    <p:sldId id="371" r:id="rId21"/>
    <p:sldId id="372" r:id="rId22"/>
    <p:sldId id="383" r:id="rId23"/>
    <p:sldId id="373" r:id="rId24"/>
    <p:sldId id="374" r:id="rId25"/>
    <p:sldId id="505" r:id="rId26"/>
    <p:sldId id="376" r:id="rId27"/>
    <p:sldId id="377" r:id="rId28"/>
    <p:sldId id="380" r:id="rId29"/>
    <p:sldId id="379" r:id="rId30"/>
    <p:sldId id="545" r:id="rId31"/>
    <p:sldId id="506" r:id="rId32"/>
    <p:sldId id="382" r:id="rId33"/>
    <p:sldId id="381" r:id="rId34"/>
    <p:sldId id="384" r:id="rId35"/>
    <p:sldId id="385" r:id="rId36"/>
    <p:sldId id="332" r:id="rId37"/>
    <p:sldId id="386" r:id="rId38"/>
    <p:sldId id="387" r:id="rId39"/>
    <p:sldId id="543" r:id="rId40"/>
    <p:sldId id="388" r:id="rId41"/>
    <p:sldId id="389" r:id="rId42"/>
    <p:sldId id="390" r:id="rId43"/>
    <p:sldId id="499" r:id="rId44"/>
    <p:sldId id="512" r:id="rId45"/>
    <p:sldId id="507" r:id="rId46"/>
    <p:sldId id="508" r:id="rId47"/>
    <p:sldId id="511" r:id="rId48"/>
    <p:sldId id="347" r:id="rId49"/>
    <p:sldId id="348" r:id="rId50"/>
    <p:sldId id="513" r:id="rId51"/>
    <p:sldId id="393" r:id="rId52"/>
    <p:sldId id="546" r:id="rId53"/>
    <p:sldId id="394" r:id="rId54"/>
    <p:sldId id="395" r:id="rId55"/>
    <p:sldId id="396" r:id="rId56"/>
    <p:sldId id="397" r:id="rId57"/>
    <p:sldId id="398" r:id="rId58"/>
    <p:sldId id="399" r:id="rId59"/>
    <p:sldId id="514" r:id="rId60"/>
    <p:sldId id="401" r:id="rId61"/>
    <p:sldId id="547" r:id="rId62"/>
    <p:sldId id="402" r:id="rId63"/>
    <p:sldId id="403" r:id="rId64"/>
    <p:sldId id="404" r:id="rId65"/>
    <p:sldId id="405" r:id="rId66"/>
    <p:sldId id="539" r:id="rId67"/>
    <p:sldId id="406" r:id="rId68"/>
    <p:sldId id="408" r:id="rId69"/>
    <p:sldId id="407" r:id="rId70"/>
    <p:sldId id="515" r:id="rId71"/>
    <p:sldId id="410" r:id="rId72"/>
    <p:sldId id="548" r:id="rId73"/>
    <p:sldId id="411" r:id="rId74"/>
    <p:sldId id="412" r:id="rId75"/>
    <p:sldId id="413" r:id="rId76"/>
    <p:sldId id="414" r:id="rId77"/>
    <p:sldId id="415" r:id="rId78"/>
    <p:sldId id="517" r:id="rId79"/>
    <p:sldId id="537" r:id="rId80"/>
    <p:sldId id="500" r:id="rId81"/>
    <p:sldId id="354" r:id="rId82"/>
    <p:sldId id="516" r:id="rId83"/>
    <p:sldId id="356" r:id="rId84"/>
    <p:sldId id="518" r:id="rId85"/>
    <p:sldId id="417" r:id="rId86"/>
    <p:sldId id="549" r:id="rId87"/>
    <p:sldId id="418" r:id="rId88"/>
    <p:sldId id="492" r:id="rId89"/>
    <p:sldId id="540" r:id="rId90"/>
    <p:sldId id="420" r:id="rId91"/>
    <p:sldId id="421" r:id="rId92"/>
    <p:sldId id="422" r:id="rId93"/>
    <p:sldId id="519" r:id="rId94"/>
    <p:sldId id="425" r:id="rId95"/>
    <p:sldId id="426" r:id="rId96"/>
    <p:sldId id="427" r:id="rId97"/>
    <p:sldId id="429" r:id="rId98"/>
    <p:sldId id="430" r:id="rId99"/>
    <p:sldId id="431" r:id="rId100"/>
    <p:sldId id="432" r:id="rId101"/>
    <p:sldId id="520" r:id="rId102"/>
    <p:sldId id="434" r:id="rId103"/>
    <p:sldId id="435" r:id="rId104"/>
    <p:sldId id="436" r:id="rId105"/>
    <p:sldId id="438" r:id="rId106"/>
    <p:sldId id="437" r:id="rId107"/>
    <p:sldId id="439" r:id="rId108"/>
    <p:sldId id="521" r:id="rId109"/>
    <p:sldId id="440" r:id="rId110"/>
    <p:sldId id="501" r:id="rId111"/>
    <p:sldId id="441" r:id="rId112"/>
    <p:sldId id="533" r:id="rId113"/>
    <p:sldId id="534" r:id="rId114"/>
    <p:sldId id="522" r:id="rId115"/>
    <p:sldId id="444" r:id="rId116"/>
    <p:sldId id="523" r:id="rId117"/>
    <p:sldId id="445" r:id="rId118"/>
    <p:sldId id="550" r:id="rId119"/>
    <p:sldId id="358" r:id="rId120"/>
    <p:sldId id="359" r:id="rId121"/>
    <p:sldId id="524" r:id="rId122"/>
    <p:sldId id="360" r:id="rId123"/>
    <p:sldId id="446" r:id="rId124"/>
    <p:sldId id="447" r:id="rId125"/>
    <p:sldId id="448" r:id="rId126"/>
    <p:sldId id="449" r:id="rId127"/>
    <p:sldId id="450" r:id="rId128"/>
    <p:sldId id="451" r:id="rId129"/>
    <p:sldId id="452" r:id="rId130"/>
    <p:sldId id="453" r:id="rId131"/>
    <p:sldId id="455" r:id="rId132"/>
    <p:sldId id="456" r:id="rId133"/>
    <p:sldId id="458" r:id="rId134"/>
    <p:sldId id="459" r:id="rId135"/>
    <p:sldId id="457" r:id="rId136"/>
    <p:sldId id="525" r:id="rId137"/>
    <p:sldId id="461" r:id="rId138"/>
    <p:sldId id="462" r:id="rId139"/>
    <p:sldId id="466" r:id="rId140"/>
    <p:sldId id="467" r:id="rId141"/>
    <p:sldId id="526" r:id="rId142"/>
    <p:sldId id="468" r:id="rId143"/>
    <p:sldId id="502" r:id="rId144"/>
    <p:sldId id="535" r:id="rId145"/>
    <p:sldId id="536" r:id="rId146"/>
    <p:sldId id="527" r:id="rId147"/>
    <p:sldId id="350" r:id="rId148"/>
    <p:sldId id="528" r:id="rId149"/>
    <p:sldId id="470" r:id="rId150"/>
    <p:sldId id="471" r:id="rId151"/>
    <p:sldId id="531" r:id="rId152"/>
    <p:sldId id="351" r:id="rId153"/>
    <p:sldId id="472" r:id="rId154"/>
    <p:sldId id="473" r:id="rId155"/>
    <p:sldId id="541" r:id="rId156"/>
    <p:sldId id="474" r:id="rId157"/>
    <p:sldId id="475" r:id="rId158"/>
    <p:sldId id="529" r:id="rId159"/>
    <p:sldId id="476" r:id="rId160"/>
    <p:sldId id="477" r:id="rId161"/>
    <p:sldId id="478" r:id="rId162"/>
    <p:sldId id="479" r:id="rId163"/>
    <p:sldId id="480" r:id="rId164"/>
    <p:sldId id="481" r:id="rId165"/>
    <p:sldId id="482" r:id="rId166"/>
    <p:sldId id="483" r:id="rId167"/>
    <p:sldId id="484" r:id="rId168"/>
    <p:sldId id="485" r:id="rId169"/>
    <p:sldId id="486" r:id="rId170"/>
    <p:sldId id="530" r:id="rId171"/>
    <p:sldId id="487" r:id="rId172"/>
    <p:sldId id="532" r:id="rId173"/>
    <p:sldId id="488" r:id="rId174"/>
    <p:sldId id="489" r:id="rId175"/>
    <p:sldId id="490" r:id="rId17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368C983-8326-4C88-B79A-0382F4BBC174}">
          <p14:sldIdLst>
            <p14:sldId id="326"/>
            <p14:sldId id="497"/>
          </p14:sldIdLst>
        </p14:section>
        <p14:section name="Course opening" id="{11F4ECF3-4EB2-4255-85B6-12F2044F0F66}">
          <p14:sldIdLst>
            <p14:sldId id="542"/>
            <p14:sldId id="361"/>
            <p14:sldId id="362"/>
            <p14:sldId id="363"/>
            <p14:sldId id="494"/>
          </p14:sldIdLst>
        </p14:section>
        <p14:section name="Session 1" id="{BA7C7ABF-6729-43CE-95F5-1F03262E9093}">
          <p14:sldIdLst>
            <p14:sldId id="495"/>
            <p14:sldId id="498"/>
            <p14:sldId id="496"/>
            <p14:sldId id="339"/>
            <p14:sldId id="349"/>
            <p14:sldId id="510"/>
            <p14:sldId id="367"/>
            <p14:sldId id="504"/>
            <p14:sldId id="503"/>
            <p14:sldId id="330"/>
            <p14:sldId id="369"/>
            <p14:sldId id="370"/>
            <p14:sldId id="371"/>
            <p14:sldId id="372"/>
            <p14:sldId id="383"/>
            <p14:sldId id="373"/>
            <p14:sldId id="374"/>
            <p14:sldId id="505"/>
            <p14:sldId id="376"/>
            <p14:sldId id="377"/>
            <p14:sldId id="380"/>
            <p14:sldId id="379"/>
            <p14:sldId id="545"/>
            <p14:sldId id="506"/>
            <p14:sldId id="382"/>
            <p14:sldId id="381"/>
            <p14:sldId id="384"/>
            <p14:sldId id="385"/>
            <p14:sldId id="332"/>
            <p14:sldId id="386"/>
            <p14:sldId id="387"/>
            <p14:sldId id="543"/>
            <p14:sldId id="388"/>
            <p14:sldId id="389"/>
          </p14:sldIdLst>
        </p14:section>
        <p14:section name="Session 2" id="{E39D8BDB-3A1B-4670-994A-A4A4BC0FCF4B}">
          <p14:sldIdLst>
            <p14:sldId id="390"/>
            <p14:sldId id="499"/>
            <p14:sldId id="512"/>
            <p14:sldId id="507"/>
            <p14:sldId id="508"/>
            <p14:sldId id="511"/>
            <p14:sldId id="347"/>
            <p14:sldId id="348"/>
            <p14:sldId id="513"/>
            <p14:sldId id="393"/>
            <p14:sldId id="546"/>
            <p14:sldId id="394"/>
            <p14:sldId id="395"/>
            <p14:sldId id="396"/>
            <p14:sldId id="397"/>
            <p14:sldId id="398"/>
            <p14:sldId id="399"/>
            <p14:sldId id="514"/>
            <p14:sldId id="401"/>
            <p14:sldId id="547"/>
            <p14:sldId id="402"/>
            <p14:sldId id="403"/>
            <p14:sldId id="404"/>
            <p14:sldId id="405"/>
            <p14:sldId id="539"/>
            <p14:sldId id="406"/>
            <p14:sldId id="408"/>
            <p14:sldId id="407"/>
            <p14:sldId id="515"/>
            <p14:sldId id="410"/>
            <p14:sldId id="548"/>
            <p14:sldId id="411"/>
            <p14:sldId id="412"/>
            <p14:sldId id="413"/>
            <p14:sldId id="414"/>
            <p14:sldId id="415"/>
            <p14:sldId id="517"/>
          </p14:sldIdLst>
        </p14:section>
        <p14:section name="Session 3" id="{AB2652CD-3FCF-4A29-BCCC-31749033F8F8}">
          <p14:sldIdLst>
            <p14:sldId id="537"/>
            <p14:sldId id="500"/>
            <p14:sldId id="354"/>
            <p14:sldId id="516"/>
            <p14:sldId id="356"/>
            <p14:sldId id="518"/>
            <p14:sldId id="417"/>
            <p14:sldId id="549"/>
            <p14:sldId id="418"/>
            <p14:sldId id="492"/>
            <p14:sldId id="540"/>
            <p14:sldId id="420"/>
            <p14:sldId id="421"/>
            <p14:sldId id="422"/>
            <p14:sldId id="519"/>
            <p14:sldId id="425"/>
            <p14:sldId id="426"/>
            <p14:sldId id="427"/>
            <p14:sldId id="429"/>
            <p14:sldId id="430"/>
            <p14:sldId id="431"/>
            <p14:sldId id="432"/>
            <p14:sldId id="520"/>
            <p14:sldId id="434"/>
            <p14:sldId id="435"/>
            <p14:sldId id="436"/>
            <p14:sldId id="438"/>
            <p14:sldId id="437"/>
            <p14:sldId id="439"/>
            <p14:sldId id="521"/>
          </p14:sldIdLst>
        </p14:section>
        <p14:section name="Session 4" id="{0FE350D4-938A-4E44-917F-F969E4D5EDA8}">
          <p14:sldIdLst>
            <p14:sldId id="440"/>
            <p14:sldId id="501"/>
            <p14:sldId id="441"/>
            <p14:sldId id="533"/>
            <p14:sldId id="534"/>
            <p14:sldId id="522"/>
            <p14:sldId id="444"/>
            <p14:sldId id="523"/>
            <p14:sldId id="445"/>
            <p14:sldId id="550"/>
            <p14:sldId id="358"/>
            <p14:sldId id="359"/>
            <p14:sldId id="524"/>
            <p14:sldId id="360"/>
            <p14:sldId id="446"/>
            <p14:sldId id="447"/>
            <p14:sldId id="448"/>
            <p14:sldId id="449"/>
            <p14:sldId id="450"/>
            <p14:sldId id="451"/>
            <p14:sldId id="452"/>
            <p14:sldId id="453"/>
            <p14:sldId id="455"/>
            <p14:sldId id="456"/>
            <p14:sldId id="458"/>
            <p14:sldId id="459"/>
            <p14:sldId id="457"/>
            <p14:sldId id="525"/>
            <p14:sldId id="461"/>
            <p14:sldId id="462"/>
            <p14:sldId id="466"/>
            <p14:sldId id="467"/>
            <p14:sldId id="526"/>
          </p14:sldIdLst>
        </p14:section>
        <p14:section name="Session 5" id="{1FE98FE7-64BE-4069-9E8A-9F43BF4C4B96}">
          <p14:sldIdLst>
            <p14:sldId id="468"/>
            <p14:sldId id="502"/>
            <p14:sldId id="535"/>
            <p14:sldId id="536"/>
            <p14:sldId id="527"/>
            <p14:sldId id="350"/>
            <p14:sldId id="528"/>
            <p14:sldId id="470"/>
            <p14:sldId id="471"/>
            <p14:sldId id="531"/>
            <p14:sldId id="351"/>
            <p14:sldId id="472"/>
            <p14:sldId id="473"/>
            <p14:sldId id="541"/>
            <p14:sldId id="474"/>
            <p14:sldId id="475"/>
            <p14:sldId id="529"/>
            <p14:sldId id="476"/>
            <p14:sldId id="477"/>
            <p14:sldId id="478"/>
            <p14:sldId id="479"/>
            <p14:sldId id="480"/>
            <p14:sldId id="481"/>
            <p14:sldId id="482"/>
            <p14:sldId id="483"/>
            <p14:sldId id="484"/>
            <p14:sldId id="485"/>
            <p14:sldId id="486"/>
            <p14:sldId id="530"/>
          </p14:sldIdLst>
        </p14:section>
        <p14:section name="Course closing" id="{1EB01C84-8094-4D0A-9B0C-07C77195ABA7}">
          <p14:sldIdLst>
            <p14:sldId id="487"/>
            <p14:sldId id="532"/>
            <p14:sldId id="488"/>
            <p14:sldId id="489"/>
            <p14:sldId id="4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A6CD2C85-96A4-AF01-AB10-A67020F94562}" name="Michelle Khoza" initials="MK" userId="Michelle Khoza" providerId="None"/>
  <p188:author id="{F57F93BA-703D-4738-14A7-199BF60A874C}" name="Justina Ojom" initials="JO" userId="Justina Ojo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794"/>
    <a:srgbClr val="000000"/>
    <a:srgbClr val="35B2B4"/>
    <a:srgbClr val="97467D"/>
    <a:srgbClr val="405E79"/>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72951" autoAdjust="0"/>
  </p:normalViewPr>
  <p:slideViewPr>
    <p:cSldViewPr snapToGrid="0">
      <p:cViewPr varScale="1">
        <p:scale>
          <a:sx n="51" d="100"/>
          <a:sy n="51" d="100"/>
        </p:scale>
        <p:origin x="963" y="33"/>
      </p:cViewPr>
      <p:guideLst/>
    </p:cSldViewPr>
  </p:slideViewPr>
  <p:notesTextViewPr>
    <p:cViewPr>
      <p:scale>
        <a:sx n="1" d="1"/>
        <a:sy n="1" d="1"/>
      </p:scale>
      <p:origin x="0" y="0"/>
    </p:cViewPr>
  </p:notesTextViewPr>
  <p:sorterViewPr>
    <p:cViewPr>
      <p:scale>
        <a:sx n="100" d="100"/>
        <a:sy n="100" d="100"/>
      </p:scale>
      <p:origin x="0" y="-1828"/>
    </p:cViewPr>
  </p:sorterViewPr>
  <p:notesViewPr>
    <p:cSldViewPr snapToGrid="0">
      <p:cViewPr varScale="1">
        <p:scale>
          <a:sx n="43" d="100"/>
          <a:sy n="43" d="100"/>
        </p:scale>
        <p:origin x="2840" y="5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FAAEB6-E61C-4624-B9E6-BED41F835A4A}"/>
              </a:ext>
            </a:extLst>
          </p:cNvPr>
          <p:cNvSpPr>
            <a:spLocks noGrp="1"/>
          </p:cNvSpPr>
          <p:nvPr>
            <p:ph type="hdr" sz="quarter"/>
          </p:nvPr>
        </p:nvSpPr>
        <p:spPr>
          <a:xfrm>
            <a:off x="1" y="2"/>
            <a:ext cx="3076363" cy="513508"/>
          </a:xfrm>
          <a:prstGeom prst="rect">
            <a:avLst/>
          </a:prstGeom>
        </p:spPr>
        <p:txBody>
          <a:bodyPr vert="horz" lIns="99048" tIns="49524" rIns="99048" bIns="49524" rtlCol="0"/>
          <a:lstStyle>
            <a:lvl1pPr algn="l">
              <a:defRPr sz="1300"/>
            </a:lvl1pPr>
          </a:lstStyle>
          <a:p>
            <a:endParaRPr lang="en-CA"/>
          </a:p>
        </p:txBody>
      </p:sp>
      <p:sp>
        <p:nvSpPr>
          <p:cNvPr id="3" name="Date Placeholder 2">
            <a:extLst>
              <a:ext uri="{FF2B5EF4-FFF2-40B4-BE49-F238E27FC236}">
                <a16:creationId xmlns:a16="http://schemas.microsoft.com/office/drawing/2014/main" id="{76945E12-8FEC-466A-BC96-0A53E028DD75}"/>
              </a:ext>
            </a:extLst>
          </p:cNvPr>
          <p:cNvSpPr>
            <a:spLocks noGrp="1"/>
          </p:cNvSpPr>
          <p:nvPr>
            <p:ph type="dt" sz="quarter" idx="1"/>
          </p:nvPr>
        </p:nvSpPr>
        <p:spPr>
          <a:xfrm>
            <a:off x="4021295" y="2"/>
            <a:ext cx="3076363" cy="513508"/>
          </a:xfrm>
          <a:prstGeom prst="rect">
            <a:avLst/>
          </a:prstGeom>
        </p:spPr>
        <p:txBody>
          <a:bodyPr vert="horz" lIns="99048" tIns="49524" rIns="99048" bIns="49524" rtlCol="0"/>
          <a:lstStyle>
            <a:lvl1pPr algn="r">
              <a:defRPr sz="1300"/>
            </a:lvl1pPr>
          </a:lstStyle>
          <a:p>
            <a:fld id="{4383D835-2706-420F-9614-605069E3941B}" type="datetimeFigureOut">
              <a:rPr lang="en-CA" smtClean="0"/>
              <a:t>2023-05-26</a:t>
            </a:fld>
            <a:endParaRPr lang="en-CA"/>
          </a:p>
        </p:txBody>
      </p:sp>
      <p:sp>
        <p:nvSpPr>
          <p:cNvPr id="4" name="Footer Placeholder 3">
            <a:extLst>
              <a:ext uri="{FF2B5EF4-FFF2-40B4-BE49-F238E27FC236}">
                <a16:creationId xmlns:a16="http://schemas.microsoft.com/office/drawing/2014/main" id="{64315364-F0D9-4B57-9780-6EA3B6E2CA46}"/>
              </a:ext>
            </a:extLst>
          </p:cNvPr>
          <p:cNvSpPr>
            <a:spLocks noGrp="1"/>
          </p:cNvSpPr>
          <p:nvPr>
            <p:ph type="ftr" sz="quarter" idx="2"/>
          </p:nvPr>
        </p:nvSpPr>
        <p:spPr>
          <a:xfrm>
            <a:off x="1" y="9721108"/>
            <a:ext cx="3076363" cy="513507"/>
          </a:xfrm>
          <a:prstGeom prst="rect">
            <a:avLst/>
          </a:prstGeom>
        </p:spPr>
        <p:txBody>
          <a:bodyPr vert="horz" lIns="99048" tIns="49524" rIns="99048" bIns="49524" rtlCol="0" anchor="b"/>
          <a:lstStyle>
            <a:lvl1pPr algn="l">
              <a:defRPr sz="1300"/>
            </a:lvl1pPr>
          </a:lstStyle>
          <a:p>
            <a:endParaRPr lang="en-CA"/>
          </a:p>
        </p:txBody>
      </p:sp>
      <p:sp>
        <p:nvSpPr>
          <p:cNvPr id="5" name="Slide Number Placeholder 4">
            <a:extLst>
              <a:ext uri="{FF2B5EF4-FFF2-40B4-BE49-F238E27FC236}">
                <a16:creationId xmlns:a16="http://schemas.microsoft.com/office/drawing/2014/main" id="{796983DF-0AB9-4C2A-8646-4B872DAFE52A}"/>
              </a:ext>
            </a:extLst>
          </p:cNvPr>
          <p:cNvSpPr>
            <a:spLocks noGrp="1"/>
          </p:cNvSpPr>
          <p:nvPr>
            <p:ph type="sldNum" sz="quarter" idx="3"/>
          </p:nvPr>
        </p:nvSpPr>
        <p:spPr>
          <a:xfrm>
            <a:off x="4021295" y="9721108"/>
            <a:ext cx="3076363" cy="513507"/>
          </a:xfrm>
          <a:prstGeom prst="rect">
            <a:avLst/>
          </a:prstGeom>
        </p:spPr>
        <p:txBody>
          <a:bodyPr vert="horz" lIns="99048" tIns="49524" rIns="99048" bIns="49524" rtlCol="0" anchor="b"/>
          <a:lstStyle>
            <a:lvl1pPr algn="r">
              <a:defRPr sz="1300"/>
            </a:lvl1pPr>
          </a:lstStyle>
          <a:p>
            <a:fld id="{88951756-C696-437A-BBE9-CDACCAA1EE5E}" type="slidenum">
              <a:rPr lang="en-CA" smtClean="0"/>
              <a:t>‹#›</a:t>
            </a:fld>
            <a:endParaRPr lang="en-CA"/>
          </a:p>
        </p:txBody>
      </p:sp>
    </p:spTree>
    <p:extLst>
      <p:ext uri="{BB962C8B-B14F-4D97-AF65-F5344CB8AC3E}">
        <p14:creationId xmlns:p14="http://schemas.microsoft.com/office/powerpoint/2010/main" val="427806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6">
            <a:extLst>
              <a:ext uri="{FF2B5EF4-FFF2-40B4-BE49-F238E27FC236}">
                <a16:creationId xmlns:a16="http://schemas.microsoft.com/office/drawing/2014/main" id="{9FA7084B-58DA-74BB-3C5A-145883097789}"/>
              </a:ext>
            </a:extLst>
          </p:cNvPr>
          <p:cNvSpPr>
            <a:spLocks noGrp="1"/>
          </p:cNvSpPr>
          <p:nvPr>
            <p:ph type="sldNum" sz="quarter" idx="5"/>
          </p:nvPr>
        </p:nvSpPr>
        <p:spPr>
          <a:xfrm>
            <a:off x="6330551" y="9518920"/>
            <a:ext cx="659530" cy="571120"/>
          </a:xfrm>
          <a:prstGeom prst="rect">
            <a:avLst/>
          </a:prstGeom>
        </p:spPr>
        <p:txBody>
          <a:bodyPr vert="horz" lIns="99048" tIns="49524" rIns="99048" bIns="49524" rtlCol="0" anchor="b"/>
          <a:lstStyle>
            <a:lvl1pPr algn="r">
              <a:defRPr sz="1200">
                <a:solidFill>
                  <a:schemeClr val="tx1">
                    <a:lumMod val="50000"/>
                    <a:lumOff val="50000"/>
                  </a:schemeClr>
                </a:solidFill>
              </a:defRPr>
            </a:lvl1pPr>
          </a:lstStyle>
          <a:p>
            <a:fld id="{780767AD-8186-5647-9165-A19B63BA7F43}" type="slidenum">
              <a:rPr lang="en-US" smtClean="0"/>
              <a:t>‹#›</a:t>
            </a:fld>
            <a:endParaRPr lang="en-US"/>
          </a:p>
        </p:txBody>
      </p:sp>
      <p:sp>
        <p:nvSpPr>
          <p:cNvPr id="4" name="Notes Placeholder 3">
            <a:extLst>
              <a:ext uri="{FF2B5EF4-FFF2-40B4-BE49-F238E27FC236}">
                <a16:creationId xmlns:a16="http://schemas.microsoft.com/office/drawing/2014/main" id="{C5A4F90C-414E-A0DE-34C3-E300E4312A2E}"/>
              </a:ext>
            </a:extLst>
          </p:cNvPr>
          <p:cNvSpPr>
            <a:spLocks noGrp="1"/>
          </p:cNvSpPr>
          <p:nvPr>
            <p:ph type="body" sz="quarter" idx="3"/>
          </p:nvPr>
        </p:nvSpPr>
        <p:spPr>
          <a:xfrm>
            <a:off x="479425" y="4229101"/>
            <a:ext cx="6140450" cy="5442609"/>
          </a:xfrm>
          <a:prstGeom prst="rect">
            <a:avLst/>
          </a:prstGeom>
        </p:spPr>
        <p:txBody>
          <a:bodyPr vert="horz" lIns="99048" tIns="49524" rIns="99048" bIns="49524" rtlCol="0"/>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5" name="Slide Image Placeholder 4">
            <a:extLst>
              <a:ext uri="{FF2B5EF4-FFF2-40B4-BE49-F238E27FC236}">
                <a16:creationId xmlns:a16="http://schemas.microsoft.com/office/drawing/2014/main" id="{9CDB951F-9A75-D95B-01DC-4A300E68008D}"/>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urldefense.com/v3/__https:/youtu.be/OHux5qQpYxg__;!!IDEMUsA!FqSc4KkBBXPhKeVSKUKZ89Iw98-k4zEnyDa5zs7X2rP6gmt5htaelGgF6uBo33bKLqQMFUzLTXNVWZhkm1wS7rdQKJCQ5GwFVlqqcl4$"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s://youtu.be/Np-I3ARvPQY" TargetMode="External"/><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 TargetMode="External"/><Relationship Id="rId2" Type="http://schemas.openxmlformats.org/officeDocument/2006/relationships/slide" Target="../slides/slide117.xml"/><Relationship Id="rId1" Type="http://schemas.openxmlformats.org/officeDocument/2006/relationships/notesMaster" Target="../notesMasters/notesMaster1.xml"/><Relationship Id="rId5" Type="http://schemas.openxmlformats.org/officeDocument/2006/relationships/hyperlink" Target="https://youtu.be/9X8QNJGMNVw" TargetMode="External"/><Relationship Id="rId4" Type="http://schemas.openxmlformats.org/officeDocument/2006/relationships/hyperlink" Target="https://youtu.be/At3uQPRmzBw" TargetMode="Externa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www.youtube.com/watch?v=LKeuYK6d2aM&amp;list=PLSnTMDfTYBLgPMh7jm_XOj_WR0b6NUJdI&amp;index=22" TargetMode="External"/><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3" Type="http://schemas.openxmlformats.org/officeDocument/2006/relationships/hyperlink" Target="https://www.youtube.com/watch?v=YjJ4PN72rJk&amp;list=PLSnTMDfTYBLgPMh7jm_XOj_WR0b6NUJdI&amp;index=17" TargetMode="External"/><Relationship Id="rId2" Type="http://schemas.openxmlformats.org/officeDocument/2006/relationships/slide" Target="../slides/slide131.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ourcecentre.savethechildren.net/document/inter-agency-guidelines-case-management-and-child-prote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3" Type="http://schemas.openxmlformats.org/officeDocument/2006/relationships/hyperlink" Target="https://www.youtube.com/watch?v=tY0sy5cUxJc&amp;list=PLSnTMDfTYBLgPMh7jm_XOj_WR0b6NUJdI&amp;index=18" TargetMode="External"/><Relationship Id="rId2" Type="http://schemas.openxmlformats.org/officeDocument/2006/relationships/slide" Target="../slides/slide166.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childprotectioninnovation955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spreadsheets/d/1EGBQe_27Ex31m8HHAnpmbGTjtL0Vx_kl8wHFSBelquw/edit?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amp;t=3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I5Lfi_8A4iU&amp;list=PLSnTMDfTYBLgPMh7jm_XOj_WR0b6NUJdI&amp;index=13"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ssionlab.com/methods/coat-of-arm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essionlab.com/blog/icebreaker-games" TargetMode="External"/><Relationship Id="rId4" Type="http://schemas.openxmlformats.org/officeDocument/2006/relationships/hyperlink" Target="https://www.sessionlab.com/methods/everyone-is-a-liar-two-truths-and-one-lie"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pp.vyond.com/videos/93c55eec-be19-4e66-b3f8-172bd1e3c9fb"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urldefense.com/v3/__https:/youtu.be/72U23MFBGoQ__;!!IDEMUsA!FqSc4KkBBXPhKeVSKUKZ89Iw98-k4zEnyDa5zs7X2rP6gmt5htaelGgF6uBo33bKLqQMFUzLTXNVWZhkm1wS7rdQKJCQ5GwFCnnr5Yc$"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youtu.be/bj6fGzzaWpw" TargetMode="External"/><Relationship Id="rId7" Type="http://schemas.openxmlformats.org/officeDocument/2006/relationships/hyperlink" Target="https://support.primero.org/books/primeroIMS/PrimeroCPIMSUserGuide/development_v2/"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hyperlink" Target="https://www.youtube.com/watch?v=3KAQYi_4RDk" TargetMode="External"/><Relationship Id="rId4" Type="http://schemas.openxmlformats.org/officeDocument/2006/relationships/hyperlink" Target="https://youtu.be/545yXNCxFH8"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rldefense.com/v3/__https:/youtu.be/YybZ6UXShbI__;!!IDEMUsA!FqSc4KkBBXPhKeVSKUKZ89Iw98-k4zEnyDa5zs7X2rP6gmt5htaelGgF6uBo33bKLqQMFUzLTXNVWZhkm1wS7rdQKJCQ5GwFQ3RwB70$"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support.primero.org/books/primeroIMS/PrimeroCPIMSUserGuide/development_v2/#h.4f1mdlm"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support.primero.org/books/primeroIMS/PrimeroCPIMSUserGuide/development_v2/"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youtu.be/bj6fGzzaWpw"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urldefense.com/v3/__https:/youtu.be/hM92giYkqGo__;!!IDEMUsA!FqSc4KkBBXPhKeVSKUKZ89Iw98-k4zEnyDa5zs7X2rP6gmt5htaelGgF6uBo33bKLqQMFUzLTXNVWZhkm1wS7rdQKJCQ5GwFOpP2dRQ$"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youtu.be/WwSuXLJAOFc" TargetMode="External"/><Relationship Id="rId7" Type="http://schemas.openxmlformats.org/officeDocument/2006/relationships/hyperlink" Target="https://support.primero.org/books/primeroIMS/PrimeroCPIMSUserGuide/development_v2/"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s://www.youtube.com/watch?v=Wi08pn8u5lY&amp;list=PLSnTMDfTYBLgPMh7jm_XOj_WR0b6NUJdI&amp;index=7"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support.primero.org/books/primeroIMS/PrimeroCPIMSUserGuide/development_v2/#h.4f1mdlm"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urldefense.com/v3/__https:/youtu.be/Odxr8kOqSkQ__;!!IDEMUsA!FqSc4KkBBXPhKeVSKUKZ89Iw98-k4zEnyDa5zs7X2rP6gmt5htaelGgF6uBo33bKLqQMFUzLTXNVWZhkm1wS7rdQKJCQ5GwFP_T-5nU$"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youtu.be/0a9Gy1aCsOU" TargetMode="External"/><Relationship Id="rId2" Type="http://schemas.openxmlformats.org/officeDocument/2006/relationships/slide" Target="../slides/slide90.xml"/><Relationship Id="rId1" Type="http://schemas.openxmlformats.org/officeDocument/2006/relationships/notesMaster" Target="../notesMasters/notesMaster1.xml"/><Relationship Id="rId5" Type="http://schemas.openxmlformats.org/officeDocument/2006/relationships/hyperlink" Target="https://support.primero.org/books/primeroIMS/PrimeroCPIMSUserGuide/development_v2/" TargetMode="External"/><Relationship Id="rId4" Type="http://schemas.openxmlformats.org/officeDocument/2006/relationships/hyperlink" Target="https://www.youtube.com/watch?v=pPKhGYo74EA&amp;list=PLSnTMDfTYBLgPMh7jm_XOj_WR0b6NUJdI&amp;index=10"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urldefense.com/v3/__https:/youtu.be/X7XTaT7pMGE__;!!IDEMUsA!FqSc4KkBBXPhKeVSKUKZ89Iw98-k4zEnyDa5zs7X2rP6gmt5htaelGgF6uBo33bKLqQMFUzLTXNVWZhkm1wS7rdQKJCQ5GwFkrAydBc$"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youtube.com/watch?v=VuNU_pY2Ssg&amp;list=PLSnTMDfTYBLgPMh7jm_XOj_WR0b6NUJdI&amp;index=3"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DEEBA39-20EB-C0E1-DAA0-CE4FD2037AB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67B2E38-D744-C465-E081-089C8AFB9E7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304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pPr lvl="0"/>
            <a:r>
              <a:rPr lang="en-US" b="1" dirty="0"/>
              <a:t>EXPLICATION</a:t>
            </a:r>
          </a:p>
          <a:p>
            <a:pPr marL="171450" lvl="0" indent="-171450">
              <a:buFont typeface="Arial" panose="020B0604020202020204" pitchFamily="34" charset="0"/>
              <a:buChar char="•"/>
            </a:pPr>
            <a:r>
              <a:rPr lang="en-US" b="0" i="0" dirty="0">
                <a:sym typeface="Helvetica Neue"/>
              </a:rPr>
              <a:t>Présenter la diapositive</a:t>
            </a:r>
            <a:endParaRPr lang="en-US" b="0" i="0" dirty="0"/>
          </a:p>
        </p:txBody>
      </p:sp>
      <p:sp>
        <p:nvSpPr>
          <p:cNvPr id="3" name="Slide Image Placeholder 2">
            <a:extLst>
              <a:ext uri="{FF2B5EF4-FFF2-40B4-BE49-F238E27FC236}">
                <a16:creationId xmlns:a16="http://schemas.microsoft.com/office/drawing/2014/main" id="{42459524-76E4-E139-B64F-B2EDC0E8D14B}"/>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26156615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ENERGISANT (Durée : 10 min)</a:t>
            </a:r>
          </a:p>
          <a:p>
            <a:pPr marL="171450" indent="-171450">
              <a:buFont typeface="Arial" panose="020B0604020202020204" pitchFamily="34" charset="0"/>
              <a:buChar char="•"/>
            </a:pPr>
            <a:r>
              <a:rPr lang="en-US" dirty="0"/>
              <a:t>Choisissez n'importe quel jeu approprié à votre contexte, mais si vous avez besoin d'inspiration, vous pouvez trouver d'autres exemples sur </a:t>
            </a:r>
            <a:r>
              <a:rPr lang="en-US" dirty="0">
                <a:solidFill>
                  <a:srgbClr val="026794"/>
                </a:solidFill>
                <a:hlinkClick r:id="rId3">
                  <a:extLst>
                    <a:ext uri="{A12FA001-AC4F-418D-AE19-62706E023703}">
                      <ahyp:hlinkClr xmlns:ahyp="http://schemas.microsoft.com/office/drawing/2018/hyperlinkcolor" val="tx"/>
                    </a:ext>
                  </a:extLst>
                </a:hlinkClick>
              </a:rPr>
              <a:t>ce </a:t>
            </a:r>
            <a:r>
              <a:rPr lang="en-US" dirty="0"/>
              <a:t>site Web.</a:t>
            </a:r>
          </a:p>
        </p:txBody>
      </p:sp>
      <p:sp>
        <p:nvSpPr>
          <p:cNvPr id="4" name="Slide Number Placeholder 3"/>
          <p:cNvSpPr>
            <a:spLocks noGrp="1"/>
          </p:cNvSpPr>
          <p:nvPr>
            <p:ph type="sldNum" sz="quarter" idx="5"/>
          </p:nvPr>
        </p:nvSpPr>
        <p:spPr/>
        <p:txBody>
          <a:bodyPr/>
          <a:lstStyle/>
          <a:p>
            <a:fld id="{780767AD-8186-5647-9165-A19B63BA7F43}" type="slidenum">
              <a:rPr lang="en-US" smtClean="0"/>
              <a:t>100</a:t>
            </a:fld>
            <a:endParaRPr lang="en-US"/>
          </a:p>
        </p:txBody>
      </p:sp>
    </p:spTree>
    <p:extLst>
      <p:ext uri="{BB962C8B-B14F-4D97-AF65-F5344CB8AC3E}">
        <p14:creationId xmlns:p14="http://schemas.microsoft.com/office/powerpoint/2010/main" val="2541245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VIDÉO</a:t>
            </a:r>
          </a:p>
          <a:p>
            <a:pPr marL="171450" indent="-171450">
              <a:buFont typeface="Arial" panose="020B0604020202020204" pitchFamily="34" charset="0"/>
              <a:buChar char="•"/>
            </a:pPr>
            <a:r>
              <a:rPr lang="en-US" i="1" dirty="0" err="1"/>
              <a:t>Regardons</a:t>
            </a:r>
            <a:r>
              <a:rPr lang="en-US" i="1" dirty="0"/>
              <a:t> </a:t>
            </a:r>
            <a:r>
              <a:rPr lang="en-US" i="1" dirty="0" err="1"/>
              <a:t>une</a:t>
            </a:r>
            <a:r>
              <a:rPr lang="en-US" i="1" dirty="0"/>
              <a:t> </a:t>
            </a:r>
            <a:r>
              <a:rPr lang="en-US" i="1" dirty="0" err="1"/>
              <a:t>vidéo</a:t>
            </a:r>
            <a:r>
              <a:rPr lang="en-US" i="1" dirty="0"/>
              <a:t> sur la cloture de cas</a:t>
            </a:r>
          </a:p>
          <a:p>
            <a:pPr marL="628650" lvl="1" indent="-171450">
              <a:buFont typeface="Arial" panose="020B0604020202020204" pitchFamily="34" charset="0"/>
              <a:buChar char="•"/>
            </a:pPr>
            <a:r>
              <a:rPr lang="en-US" dirty="0"/>
              <a:t>Alternative : </a:t>
            </a:r>
            <a:r>
              <a:rPr lang="en-US" dirty="0" err="1"/>
              <a:t>invitez</a:t>
            </a:r>
            <a:r>
              <a:rPr lang="en-US" dirty="0"/>
              <a:t> </a:t>
            </a:r>
            <a:r>
              <a:rPr lang="en-US" dirty="0" err="1"/>
              <a:t>une</a:t>
            </a:r>
            <a:r>
              <a:rPr lang="en-US" dirty="0"/>
              <a:t> </a:t>
            </a:r>
            <a:r>
              <a:rPr lang="en-US" dirty="0" err="1"/>
              <a:t>personne</a:t>
            </a:r>
            <a:r>
              <a:rPr lang="en-US" dirty="0"/>
              <a:t> à se porter </a:t>
            </a:r>
            <a:r>
              <a:rPr lang="en-US" dirty="0" err="1"/>
              <a:t>volontaire</a:t>
            </a:r>
            <a:r>
              <a:rPr lang="en-US" dirty="0"/>
              <a:t> pour lire </a:t>
            </a:r>
            <a:r>
              <a:rPr lang="en-US" dirty="0" err="1"/>
              <a:t>l'étude</a:t>
            </a:r>
            <a:r>
              <a:rPr lang="en-US" dirty="0"/>
              <a:t> de cas de la </a:t>
            </a:r>
            <a:r>
              <a:rPr lang="en-US" b="1" dirty="0"/>
              <a:t>page 28 du </a:t>
            </a:r>
            <a:r>
              <a:rPr lang="en-US" b="1" dirty="0" err="1"/>
              <a:t>manuel</a:t>
            </a:r>
            <a:r>
              <a:rPr lang="en-US" b="1" dirty="0"/>
              <a:t> : Étude de cas - Étape 6</a:t>
            </a:r>
          </a:p>
          <a:p>
            <a:pPr marL="171450" indent="-171450">
              <a:buFont typeface="Arial" panose="020B0604020202020204" pitchFamily="34" charset="0"/>
              <a:buChar char="•"/>
            </a:pPr>
            <a:r>
              <a:rPr lang="fr-BE" noProof="0" dirty="0"/>
              <a:t>Afficher la </a:t>
            </a:r>
            <a:r>
              <a:rPr lang="fr-BE" noProof="0" dirty="0" err="1"/>
              <a:t>video</a:t>
            </a:r>
            <a:r>
              <a:rPr lang="fr-BE" noProof="0" dirty="0"/>
              <a:t> 6 </a:t>
            </a:r>
            <a:r>
              <a:rPr lang="fr-BE" noProof="0" dirty="0" err="1"/>
              <a:t>cloture</a:t>
            </a:r>
            <a:r>
              <a:rPr lang="fr-BE" noProof="0" dirty="0"/>
              <a:t> de dossier </a:t>
            </a:r>
            <a:r>
              <a:rPr lang="en-BE" sz="1800" u="sng" kern="0" dirty="0">
                <a:solidFill>
                  <a:srgbClr val="000000"/>
                </a:solidFill>
                <a:effectLst/>
                <a:latin typeface="Calibri" panose="020F0502020204030204" pitchFamily="34" charset="0"/>
                <a:ea typeface="Calibri" panose="020F0502020204030204" pitchFamily="34" charset="0"/>
                <a:hlinkClick r:id="rId3"/>
              </a:rPr>
              <a:t>https://youtu.be/OHux5qQpYxg</a:t>
            </a:r>
            <a:endParaRPr lang="en-CA" dirty="0"/>
          </a:p>
        </p:txBody>
      </p:sp>
      <p:sp>
        <p:nvSpPr>
          <p:cNvPr id="3" name="Slide Image Placeholder 2">
            <a:extLst>
              <a:ext uri="{FF2B5EF4-FFF2-40B4-BE49-F238E27FC236}">
                <a16:creationId xmlns:a16="http://schemas.microsoft.com/office/drawing/2014/main" id="{DA01D2C1-A370-0B5B-F981-ACBCFA83F112}"/>
              </a:ext>
            </a:extLst>
          </p:cNvPr>
          <p:cNvSpPr>
            <a:spLocks noGrp="1" noRot="1" noChangeAspect="1"/>
          </p:cNvSpPr>
          <p:nvPr>
            <p:ph type="sldImg"/>
          </p:nvPr>
        </p:nvSpPr>
        <p:spPr/>
      </p:sp>
    </p:spTree>
    <p:extLst>
      <p:ext uri="{BB962C8B-B14F-4D97-AF65-F5344CB8AC3E}">
        <p14:creationId xmlns:p14="http://schemas.microsoft.com/office/powerpoint/2010/main" val="9198933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DE GROUPE (Temps :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Divisez les participants en groupes de 3 à 5 personnes</a:t>
            </a:r>
            <a:endParaRPr lang="en-US" dirty="0"/>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Laissez les participants discuter</a:t>
            </a:r>
          </a:p>
          <a:p>
            <a:pPr marL="171450" indent="-171450">
              <a:buFont typeface="Arial" panose="020B0604020202020204" pitchFamily="34" charset="0"/>
              <a:buChar char="•"/>
            </a:pPr>
            <a:r>
              <a:rPr lang="en-US" dirty="0"/>
              <a:t>Assurez-vous que les participants ont fermé leur cahier d'exercices, car les réponses se trouvent à l'intérieur.</a:t>
            </a:r>
          </a:p>
          <a:p>
            <a:endParaRPr lang="en-US" dirty="0"/>
          </a:p>
          <a:p>
            <a:r>
              <a:rPr lang="en-US" b="1" dirty="0"/>
              <a:t>DISCUSSION PLÉNIÈRE</a:t>
            </a:r>
          </a:p>
          <a:p>
            <a:pPr marL="171450" indent="-171450">
              <a:buFont typeface="Arial" panose="020B0604020202020204" pitchFamily="34" charset="0"/>
              <a:buChar char="•"/>
            </a:pPr>
            <a:r>
              <a:rPr lang="en-US" dirty="0"/>
              <a:t>Donnez du temps pour présenter le retour (laissez les groupes se compléter). </a:t>
            </a:r>
          </a:p>
          <a:p>
            <a:pPr marL="171450" indent="-171450">
              <a:buFont typeface="Arial" panose="020B0604020202020204" pitchFamily="34" charset="0"/>
              <a:buChar char="•"/>
            </a:pPr>
            <a:r>
              <a:rPr lang="en-US" dirty="0"/>
              <a:t>Complétez avec les notes ci-dessous</a:t>
            </a:r>
            <a:endParaRPr lang="en-CA" dirty="0"/>
          </a:p>
          <a:p>
            <a:pPr marL="171450" indent="-171450">
              <a:buFont typeface="Arial" panose="020B0604020202020204" pitchFamily="34" charset="0"/>
              <a:buChar char="•"/>
            </a:pPr>
            <a:r>
              <a:rPr lang="en-US" b="1" i="1" dirty="0"/>
              <a:t>Quels sont les différents critères de clôture des dossiers ? </a:t>
            </a:r>
          </a:p>
          <a:p>
            <a:pPr marL="628650" lvl="1" indent="-171450">
              <a:buFont typeface="Arial" panose="020B0604020202020204" pitchFamily="34" charset="0"/>
              <a:buChar char="•"/>
            </a:pPr>
            <a:r>
              <a:rPr lang="en-US" dirty="0"/>
              <a:t>Les objectifs du plan d'intervention ont été atteints et l'enfant est à l'abri du danger, ses soins et son bien-être sont soutenus et il n'y a pas d'autres préoccupations.</a:t>
            </a:r>
          </a:p>
          <a:p>
            <a:pPr marL="628650" lvl="1" indent="-171450">
              <a:buFont typeface="Arial" panose="020B0604020202020204" pitchFamily="34" charset="0"/>
              <a:buChar char="•"/>
            </a:pPr>
            <a:r>
              <a:rPr lang="en-US" dirty="0"/>
              <a:t>L'enfant atteint l'âge de 18 ans (parfois, le </a:t>
            </a:r>
            <a:r>
              <a:rPr lang="en-US" dirty="0" err="1"/>
              <a:t>travailleur</a:t>
            </a:r>
            <a:r>
              <a:rPr lang="en-US" dirty="0"/>
              <a:t> social continue à soutenir l'enfant quelques mois après ou l'oriente vers un autre prestataire de services si nécessaire).</a:t>
            </a:r>
          </a:p>
          <a:p>
            <a:pPr marL="628650" lvl="1" indent="-171450">
              <a:buFont typeface="Arial" panose="020B0604020202020204" pitchFamily="34" charset="0"/>
              <a:buChar char="•"/>
            </a:pPr>
            <a:r>
              <a:rPr lang="en-US" dirty="0"/>
              <a:t>L'enfant meurt</a:t>
            </a:r>
          </a:p>
          <a:p>
            <a:pPr marL="628650" lvl="1" indent="-171450">
              <a:buFont typeface="Arial" panose="020B0604020202020204" pitchFamily="34" charset="0"/>
              <a:buChar char="•"/>
            </a:pPr>
            <a:r>
              <a:rPr lang="en-US" dirty="0"/>
              <a:t>L'enfant déménage et il n'y a pas de possibilité de faire un transfert.</a:t>
            </a:r>
          </a:p>
          <a:p>
            <a:pPr marL="171450" indent="-171450">
              <a:buFont typeface="Arial" panose="020B0604020202020204" pitchFamily="34" charset="0"/>
              <a:buChar char="•"/>
            </a:pPr>
            <a:r>
              <a:rPr lang="en-US" b="1" i="1" dirty="0"/>
              <a:t>Pourquoi la clôture du dossier doit-elle être approuvée par le superviseur ?</a:t>
            </a:r>
          </a:p>
          <a:p>
            <a:pPr marL="628650" lvl="1" indent="-171450">
              <a:buFont typeface="Arial" panose="020B0604020202020204" pitchFamily="34" charset="0"/>
              <a:buChar char="•"/>
            </a:pPr>
            <a:r>
              <a:rPr lang="en-US" dirty="0"/>
              <a:t>Veiller à ce que les dossiers ne soient pas fermés prématurément. </a:t>
            </a:r>
          </a:p>
          <a:p>
            <a:pPr marL="171450" indent="-171450">
              <a:buFont typeface="Arial" panose="020B0604020202020204" pitchFamily="34" charset="0"/>
              <a:buChar char="•"/>
            </a:pPr>
            <a:r>
              <a:rPr lang="en-US" b="1" i="1" dirty="0"/>
              <a:t>Qu'advient-il du dossier après la clôture de l'affaire ?</a:t>
            </a:r>
          </a:p>
          <a:p>
            <a:pPr marL="628650" lvl="1" indent="-171450">
              <a:buFont typeface="Arial" panose="020B0604020202020204" pitchFamily="34" charset="0"/>
              <a:buChar char="•"/>
            </a:pPr>
            <a:r>
              <a:rPr lang="en-US" dirty="0"/>
              <a:t>Les dossiers clos doivent être conservés en lieu sûr pendant une période déterminée, conformément au protocole de protection des données de l'agence ou à la législation nationale.</a:t>
            </a:r>
          </a:p>
          <a:p>
            <a:pPr marL="628650" lvl="1" indent="-171450">
              <a:buFont typeface="Arial" panose="020B0604020202020204" pitchFamily="34" charset="0"/>
              <a:buChar char="•"/>
            </a:pPr>
            <a:r>
              <a:rPr lang="en-US" dirty="0"/>
              <a:t>La clôture ne signifie pas que toute la documentation est effacée.</a:t>
            </a:r>
          </a:p>
          <a:p>
            <a:pPr marL="171450" indent="-171450">
              <a:buFont typeface="Arial" panose="020B0604020202020204" pitchFamily="34" charset="0"/>
              <a:buChar char="•"/>
            </a:pPr>
            <a:r>
              <a:rPr lang="en-US" b="1" i="1" dirty="0" err="1"/>
              <a:t>Pourquoi</a:t>
            </a:r>
            <a:r>
              <a:rPr lang="en-US" b="1" i="1" dirty="0"/>
              <a:t> un cas serait-elle rouverte ? </a:t>
            </a:r>
          </a:p>
          <a:p>
            <a:pPr marL="628650" lvl="1" indent="-171450">
              <a:buFont typeface="Arial" panose="020B0604020202020204" pitchFamily="34" charset="0"/>
              <a:buChar char="•"/>
            </a:pPr>
            <a:r>
              <a:rPr lang="en-US" dirty="0"/>
              <a:t>A tout moment, dès que de nouvelles informations sont disponibles</a:t>
            </a:r>
          </a:p>
          <a:p>
            <a:pPr marL="628650" lvl="1" indent="-171450">
              <a:buFont typeface="Arial" panose="020B0604020202020204" pitchFamily="34" charset="0"/>
              <a:buChar char="•"/>
            </a:pPr>
            <a:r>
              <a:rPr lang="en-US" dirty="0"/>
              <a:t>La situation de </a:t>
            </a:r>
            <a:r>
              <a:rPr lang="en-US" dirty="0" err="1"/>
              <a:t>l'enfant</a:t>
            </a:r>
            <a:r>
              <a:rPr lang="en-US" dirty="0"/>
              <a:t> change: par exemple, des risques/préoccupations récurrents ou nouveaux en matière de protection apparaissent.</a:t>
            </a:r>
          </a:p>
        </p:txBody>
      </p:sp>
      <p:sp>
        <p:nvSpPr>
          <p:cNvPr id="4" name="Slide Number Placeholder 3"/>
          <p:cNvSpPr>
            <a:spLocks noGrp="1"/>
          </p:cNvSpPr>
          <p:nvPr>
            <p:ph type="sldNum" sz="quarter" idx="5"/>
          </p:nvPr>
        </p:nvSpPr>
        <p:spPr/>
        <p:txBody>
          <a:bodyPr/>
          <a:lstStyle/>
          <a:p>
            <a:fld id="{780767AD-8186-5647-9165-A19B63BA7F43}" type="slidenum">
              <a:rPr lang="en-US" smtClean="0"/>
              <a:t>102</a:t>
            </a:fld>
            <a:endParaRPr lang="en-US"/>
          </a:p>
        </p:txBody>
      </p:sp>
    </p:spTree>
    <p:extLst>
      <p:ext uri="{BB962C8B-B14F-4D97-AF65-F5344CB8AC3E}">
        <p14:creationId xmlns:p14="http://schemas.microsoft.com/office/powerpoint/2010/main" val="32481331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Guidez</a:t>
            </a:r>
            <a:r>
              <a:rPr lang="en-US" sz="1200" dirty="0"/>
              <a:t> les participants </a:t>
            </a:r>
            <a:r>
              <a:rPr lang="en-US" sz="1200" dirty="0" err="1"/>
              <a:t>vers</a:t>
            </a:r>
            <a:r>
              <a:rPr lang="en-US" sz="1200" dirty="0"/>
              <a:t> la </a:t>
            </a:r>
            <a:r>
              <a:rPr lang="en-US" sz="1200" b="1" dirty="0"/>
              <a:t>page 29 du </a:t>
            </a:r>
            <a:r>
              <a:rPr lang="en-US" sz="1200" b="1" dirty="0" err="1"/>
              <a:t>manuel</a:t>
            </a:r>
            <a:r>
              <a:rPr lang="en-US" sz="1200" b="1" dirty="0"/>
              <a:t> : </a:t>
            </a:r>
            <a:r>
              <a:rPr lang="en-US" sz="1200" b="1" dirty="0" err="1"/>
              <a:t>Formulaire</a:t>
            </a:r>
            <a:r>
              <a:rPr lang="en-US" sz="1200" b="1" dirty="0"/>
              <a:t> de </a:t>
            </a:r>
            <a:r>
              <a:rPr lang="en-US" sz="1200" b="1" dirty="0" err="1"/>
              <a:t>clôture</a:t>
            </a:r>
            <a:r>
              <a:rPr lang="en-US" sz="1200" b="1" dirty="0"/>
              <a:t> de dossier</a:t>
            </a:r>
            <a:endParaRPr lang="en-US" sz="1200" i="1" dirty="0"/>
          </a:p>
          <a:p>
            <a:pPr marL="171450" indent="-171450">
              <a:buFont typeface="Arial" panose="020B0604020202020204" pitchFamily="34" charset="0"/>
              <a:buChar char="•"/>
            </a:pPr>
            <a:r>
              <a:rPr lang="en-US" sz="1200" i="1" dirty="0" err="1"/>
              <a:t>Voici</a:t>
            </a:r>
            <a:r>
              <a:rPr lang="en-US" sz="1200" i="1" dirty="0"/>
              <a:t> </a:t>
            </a:r>
            <a:r>
              <a:rPr lang="en-US" sz="1200" i="1" dirty="0" err="1"/>
              <a:t>quelques</a:t>
            </a:r>
            <a:r>
              <a:rPr lang="en-US" sz="1200" i="1" dirty="0"/>
              <a:t> </a:t>
            </a:r>
            <a:r>
              <a:rPr lang="en-US" sz="1200" i="1" dirty="0" err="1"/>
              <a:t>considérations</a:t>
            </a:r>
            <a:r>
              <a:rPr lang="en-US" sz="1200" i="1" dirty="0"/>
              <a:t> </a:t>
            </a:r>
            <a:r>
              <a:rPr lang="en-US" sz="1200" i="1" dirty="0" err="1"/>
              <a:t>clés</a:t>
            </a:r>
            <a:r>
              <a:rPr lang="en-US" sz="1200" i="1" dirty="0"/>
              <a:t> pour </a:t>
            </a:r>
            <a:r>
              <a:rPr lang="en-US" sz="1200" i="1" dirty="0" err="1"/>
              <a:t>chaque</a:t>
            </a:r>
            <a:r>
              <a:rPr lang="en-US" sz="1200" i="1" dirty="0"/>
              <a:t> </a:t>
            </a:r>
            <a:r>
              <a:rPr lang="en-US" sz="1200" i="1" dirty="0" err="1"/>
              <a:t>formulaire</a:t>
            </a:r>
            <a:endParaRPr lang="en-US" sz="1200" i="1" dirty="0"/>
          </a:p>
          <a:p>
            <a:pPr marL="171450" indent="-171450">
              <a:buFont typeface="Arial" panose="020B0604020202020204" pitchFamily="34" charset="0"/>
              <a:buChar char="•"/>
            </a:pPr>
            <a:r>
              <a:rPr lang="en-US" sz="1200" i="1" dirty="0" err="1"/>
              <a:t>Notez</a:t>
            </a:r>
            <a:r>
              <a:rPr lang="en-US" sz="1200" i="1" dirty="0"/>
              <a:t> les liens </a:t>
            </a:r>
            <a:r>
              <a:rPr lang="en-US" sz="1200" i="1" dirty="0" err="1"/>
              <a:t>spécifiques</a:t>
            </a:r>
            <a:r>
              <a:rPr lang="en-US" sz="1200" i="1" dirty="0"/>
              <a:t> entre le travail de gestion de cas, les </a:t>
            </a:r>
            <a:r>
              <a:rPr lang="en-US" sz="1200" i="1" dirty="0" err="1"/>
              <a:t>formulaires</a:t>
            </a:r>
            <a:r>
              <a:rPr lang="en-US" sz="1200" i="1" dirty="0"/>
              <a:t> et le CPIMS+.</a:t>
            </a:r>
          </a:p>
          <a:p>
            <a:pPr marL="171450" indent="-171450">
              <a:buFont typeface="Arial" panose="020B0604020202020204" pitchFamily="34" charset="0"/>
              <a:buChar char="•"/>
            </a:pPr>
            <a:r>
              <a:rPr lang="en-US" sz="1200" dirty="0"/>
              <a:t>Présenter la diapositive </a:t>
            </a:r>
          </a:p>
        </p:txBody>
      </p:sp>
      <p:sp>
        <p:nvSpPr>
          <p:cNvPr id="4" name="Slide Number Placeholder 3"/>
          <p:cNvSpPr>
            <a:spLocks noGrp="1"/>
          </p:cNvSpPr>
          <p:nvPr>
            <p:ph type="sldNum" sz="quarter" idx="5"/>
          </p:nvPr>
        </p:nvSpPr>
        <p:spPr/>
        <p:txBody>
          <a:bodyPr/>
          <a:lstStyle/>
          <a:p>
            <a:fld id="{780767AD-8186-5647-9165-A19B63BA7F43}" type="slidenum">
              <a:rPr lang="en-US" smtClean="0"/>
              <a:t>103</a:t>
            </a:fld>
            <a:endParaRPr lang="en-US"/>
          </a:p>
        </p:txBody>
      </p:sp>
    </p:spTree>
    <p:extLst>
      <p:ext uri="{BB962C8B-B14F-4D97-AF65-F5344CB8AC3E}">
        <p14:creationId xmlns:p14="http://schemas.microsoft.com/office/powerpoint/2010/main" val="29333269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dirty="0"/>
              <a:t>Présenter la diapositive </a:t>
            </a:r>
          </a:p>
        </p:txBody>
      </p:sp>
      <p:sp>
        <p:nvSpPr>
          <p:cNvPr id="4" name="Slide Number Placeholder 3"/>
          <p:cNvSpPr>
            <a:spLocks noGrp="1"/>
          </p:cNvSpPr>
          <p:nvPr>
            <p:ph type="sldNum" sz="quarter" idx="5"/>
          </p:nvPr>
        </p:nvSpPr>
        <p:spPr/>
        <p:txBody>
          <a:bodyPr/>
          <a:lstStyle/>
          <a:p>
            <a:fld id="{780767AD-8186-5647-9165-A19B63BA7F43}" type="slidenum">
              <a:rPr lang="en-US" smtClean="0"/>
              <a:t>104</a:t>
            </a:fld>
            <a:endParaRPr lang="en-US"/>
          </a:p>
        </p:txBody>
      </p:sp>
    </p:spTree>
    <p:extLst>
      <p:ext uri="{BB962C8B-B14F-4D97-AF65-F5344CB8AC3E}">
        <p14:creationId xmlns:p14="http://schemas.microsoft.com/office/powerpoint/2010/main" val="36588540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INTRODUCTION</a:t>
            </a:r>
          </a:p>
          <a:p>
            <a:pPr marL="171450" indent="-171450">
              <a:buFont typeface="Arial" panose="020B0604020202020204" pitchFamily="34" charset="0"/>
              <a:buChar char="•"/>
            </a:pPr>
            <a:r>
              <a:rPr lang="en-US" i="1" dirty="0">
                <a:solidFill>
                  <a:schemeClr val="tx1"/>
                </a:solidFill>
              </a:rPr>
              <a:t>Dans cette démo, nous allons vous montrer...</a:t>
            </a:r>
            <a:endParaRPr lang="en-US" b="0" i="1" dirty="0">
              <a:solidFill>
                <a:schemeClr val="tx1"/>
              </a:solidFill>
            </a:endParaRPr>
          </a:p>
          <a:p>
            <a:pPr marL="171450" indent="-171450">
              <a:buFont typeface="Arial" panose="020B0604020202020204" pitchFamily="34" charset="0"/>
              <a:buChar char="•"/>
            </a:pPr>
            <a:r>
              <a:rPr lang="en-US" b="0" i="0" dirty="0">
                <a:solidFill>
                  <a:schemeClr val="tx1"/>
                </a:solidFill>
              </a:rPr>
              <a:t>Présenter la diapositive</a:t>
            </a:r>
            <a:endParaRPr lang="en-US" b="1" i="0" dirty="0">
              <a:solidFill>
                <a:schemeClr val="tx1"/>
              </a:solidFill>
            </a:endParaRPr>
          </a:p>
          <a:p>
            <a:endParaRPr lang="en-US" b="1" dirty="0">
              <a:solidFill>
                <a:schemeClr val="tx1"/>
              </a:solidFill>
            </a:endParaRPr>
          </a:p>
          <a:p>
            <a:r>
              <a:rPr lang="en-US" b="1" dirty="0">
                <a:solidFill>
                  <a:schemeClr val="tx1"/>
                </a:solidFill>
              </a:rPr>
              <a:t>DEMO</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chemeClr val="tx1"/>
                </a:solidFill>
                <a:latin typeface="+mn-lt"/>
                <a:ea typeface="+mn-ea"/>
                <a:cs typeface="+mn-cs"/>
              </a:rPr>
              <a:t>Formulaire de clôture de dossier</a:t>
            </a:r>
          </a:p>
          <a:p>
            <a:pPr marL="628650" lvl="2"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Voir CPIMS+ How-To-Demo PTT slide 99</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chemeClr val="tx1"/>
                </a:solidFill>
                <a:latin typeface="+mn-lt"/>
                <a:ea typeface="+mn-ea"/>
                <a:cs typeface="+mn-cs"/>
              </a:rPr>
              <a:t>Approbation de la clôture du dossier</a:t>
            </a: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Voir CPIMS+ How-To-Demo PTT diapositives 100-103</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rgbClr val="026794"/>
                </a:solidFill>
                <a:latin typeface="+mn-lt"/>
                <a:ea typeface="+mn-ea"/>
                <a:cs typeface="+mn-cs"/>
                <a:hlinkClick r:id="rId3">
                  <a:extLst>
                    <a:ext uri="{A12FA001-AC4F-418D-AE19-62706E023703}">
                      <ahyp:hlinkClr xmlns:ahyp="http://schemas.microsoft.com/office/drawing/2018/hyperlinkcolor" val="tx"/>
                    </a:ext>
                  </a:extLst>
                </a:hlinkClick>
              </a:rPr>
              <a:t>Transfert de cas</a:t>
            </a:r>
            <a:endParaRPr lang="en-US" sz="1200" b="1" i="0" kern="1200" dirty="0">
              <a:solidFill>
                <a:srgbClr val="026794"/>
              </a:solidFill>
              <a:latin typeface="+mn-lt"/>
              <a:ea typeface="+mn-ea"/>
              <a:cs typeface="+mn-cs"/>
            </a:endParaRP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Voir le lien vers la vidéo et les diapositives 126-132 du PTT CPIMS+ How-To-Demo.</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chemeClr val="tx1"/>
                </a:solidFill>
                <a:latin typeface="+mn-lt"/>
                <a:ea typeface="+mn-ea"/>
                <a:cs typeface="+mn-cs"/>
              </a:rPr>
              <a:t>Réouverture d'un dossier clos</a:t>
            </a: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Voir CPIMS+ How-To-Demo PTT slide 105-107</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err="1">
                <a:solidFill>
                  <a:schemeClr val="tx1"/>
                </a:solidFill>
                <a:latin typeface="+mn-lt"/>
                <a:ea typeface="+mn-ea"/>
                <a:cs typeface="+mn-cs"/>
              </a:rPr>
              <a:t>Clôture</a:t>
            </a:r>
            <a:r>
              <a:rPr lang="en-US" sz="1200" b="1" i="0" kern="1200" dirty="0">
                <a:solidFill>
                  <a:schemeClr val="tx1"/>
                </a:solidFill>
                <a:latin typeface="+mn-lt"/>
                <a:ea typeface="+mn-ea"/>
                <a:cs typeface="+mn-cs"/>
              </a:rPr>
              <a:t> de l'étui du tableau de bord</a:t>
            </a: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Voir CPIMS+ How-To-Demo PTT slide 103</a:t>
            </a:r>
          </a:p>
          <a:p>
            <a:pPr marL="171450"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Voir le </a:t>
            </a:r>
            <a:r>
              <a:rPr lang="en-US" sz="1200" b="0" i="0" kern="1200" dirty="0">
                <a:solidFill>
                  <a:srgbClr val="026794"/>
                </a:solidFill>
                <a:latin typeface="+mn-lt"/>
                <a:ea typeface="+mn-ea"/>
                <a:cs typeface="+mn-cs"/>
                <a:hlinkClick r:id="rId4">
                  <a:extLst>
                    <a:ext uri="{A12FA001-AC4F-418D-AE19-62706E023703}">
                      <ahyp:hlinkClr xmlns:ahyp="http://schemas.microsoft.com/office/drawing/2018/hyperlinkcolor" val="tx"/>
                    </a:ext>
                  </a:extLst>
                </a:hlinkClick>
              </a:rPr>
              <a:t>guide d'utilisation du CPIMS+ </a:t>
            </a:r>
            <a:r>
              <a:rPr lang="en-US" sz="1200" b="0" i="0" kern="1200" dirty="0">
                <a:solidFill>
                  <a:schemeClr val="tx1"/>
                </a:solidFill>
                <a:latin typeface="+mn-lt"/>
                <a:ea typeface="+mn-ea"/>
                <a:cs typeface="+mn-cs"/>
              </a:rPr>
              <a:t>pour plus d'informations (voir Transferts et Références/Approbations et Fermer/Réouvrir)</a:t>
            </a:r>
          </a:p>
          <a:p>
            <a:pPr>
              <a:buSzPts val="1400"/>
            </a:pPr>
            <a:endParaRPr lang="en-US" dirty="0"/>
          </a:p>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105</a:t>
            </a:fld>
            <a:endParaRPr lang="en-US"/>
          </a:p>
        </p:txBody>
      </p:sp>
    </p:spTree>
    <p:extLst>
      <p:ext uri="{BB962C8B-B14F-4D97-AF65-F5344CB8AC3E}">
        <p14:creationId xmlns:p14="http://schemas.microsoft.com/office/powerpoint/2010/main" val="3316191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TRAVAIL INDIVIDUEL (Durée : 30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Reportez-vous à la </a:t>
            </a:r>
            <a:r>
              <a:rPr lang="en-US" b="1" i="1" dirty="0"/>
              <a:t>page 28 du cahier d'exercices : Étude de cas - Étape 6</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a:t>
            </a:r>
          </a:p>
          <a:p>
            <a:pPr marL="171450" indent="-171450">
              <a:buFont typeface="Arial" panose="020B0604020202020204" pitchFamily="34" charset="0"/>
              <a:buChar char="•"/>
            </a:pPr>
            <a:r>
              <a:rPr lang="en-US" dirty="0"/>
              <a:t>Faites le tour de la salle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endParaRPr lang="en-US" b="1" dirty="0"/>
          </a:p>
        </p:txBody>
      </p:sp>
      <p:sp>
        <p:nvSpPr>
          <p:cNvPr id="4" name="Slide Number Placeholder 3"/>
          <p:cNvSpPr>
            <a:spLocks noGrp="1"/>
          </p:cNvSpPr>
          <p:nvPr>
            <p:ph type="sldNum" sz="quarter" idx="5"/>
          </p:nvPr>
        </p:nvSpPr>
        <p:spPr/>
        <p:txBody>
          <a:bodyPr/>
          <a:lstStyle/>
          <a:p>
            <a:fld id="{780767AD-8186-5647-9165-A19B63BA7F43}" type="slidenum">
              <a:rPr lang="en-US" smtClean="0"/>
              <a:t>106</a:t>
            </a:fld>
            <a:endParaRPr lang="en-US"/>
          </a:p>
        </p:txBody>
      </p:sp>
    </p:spTree>
    <p:extLst>
      <p:ext uri="{BB962C8B-B14F-4D97-AF65-F5344CB8AC3E}">
        <p14:creationId xmlns:p14="http://schemas.microsoft.com/office/powerpoint/2010/main" val="18693873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Enregistrez les réponses de la discussion plénière sur un tableau.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_____________________________________________________________________________________</a:t>
            </a:r>
            <a:endParaRPr lang="en-US" sz="1100" b="0" dirty="0"/>
          </a:p>
          <a:p>
            <a:endParaRPr lang="en-US" sz="1100" b="1" dirty="0"/>
          </a:p>
          <a:p>
            <a:r>
              <a:rPr lang="en-US" sz="1100" b="1" dirty="0"/>
              <a:t>DEMO (facultatif)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S'il reste du temps, demandez à un volontaire d'utiliser l'ordinateur portable du facilitateur pour montrer comment il a fait l'exercice à l'avant.</a:t>
            </a:r>
          </a:p>
          <a:p>
            <a:endParaRPr lang="en-US" sz="1100" dirty="0"/>
          </a:p>
          <a:p>
            <a:r>
              <a:rPr lang="en-US" sz="1100" b="1" dirty="0"/>
              <a:t>DISCUSSION PLÉNIÈRE</a:t>
            </a:r>
          </a:p>
          <a:p>
            <a:pPr marL="171450" indent="-171450">
              <a:buFont typeface="Arial" panose="020B0604020202020204" pitchFamily="34" charset="0"/>
              <a:buChar char="•"/>
            </a:pPr>
            <a:r>
              <a:rPr lang="en-US" sz="1100" i="1" dirty="0"/>
              <a:t>Comment ça s'est passé ? Qu'est-ce qui a été facile ? Qu'est-ce qui a été difficile ?</a:t>
            </a:r>
          </a:p>
          <a:p>
            <a:pPr marL="171450" indent="-171450">
              <a:buFont typeface="Arial" panose="020B0604020202020204" pitchFamily="34" charset="0"/>
              <a:buChar char="•"/>
            </a:pPr>
            <a:r>
              <a:rPr lang="en-US" sz="1100" i="1" dirty="0"/>
              <a:t>Comment pensez-vous que cela va soutenir votre processus de gestion de cas ? Ou peut-être le rendra-t-il plus difficile ? </a:t>
            </a:r>
          </a:p>
          <a:p>
            <a:pPr marL="171450" indent="-171450">
              <a:buFont typeface="Arial" panose="020B0604020202020204" pitchFamily="34" charset="0"/>
              <a:buChar char="•"/>
            </a:pPr>
            <a:r>
              <a:rPr lang="en-US" sz="1100" dirty="0"/>
              <a:t>Notez les réponses sur un tableau de papier</a:t>
            </a:r>
          </a:p>
          <a:p>
            <a:pPr marL="171450" indent="-171450">
              <a:buFont typeface="Arial" panose="020B0604020202020204" pitchFamily="34" charset="0"/>
              <a:buChar char="•"/>
            </a:pPr>
            <a:r>
              <a:rPr lang="en-US" sz="1100" dirty="0"/>
              <a:t>Le retour d'information ainsi que les éventuels problèmes techniques devront être enregistrés et partagés avec le comité directeur du CPIMS.</a:t>
            </a:r>
          </a:p>
          <a:p>
            <a:endParaRPr lang="en-US" sz="1100" dirty="0"/>
          </a:p>
          <a:p>
            <a:r>
              <a:rPr lang="en-US" sz="1100" b="1" dirty="0"/>
              <a:t>EXPLICATION</a:t>
            </a:r>
          </a:p>
          <a:p>
            <a:pPr marL="171450" indent="-171450">
              <a:buFont typeface="Arial" panose="020B0604020202020204" pitchFamily="34" charset="0"/>
              <a:buChar char="•"/>
            </a:pPr>
            <a:r>
              <a:rPr lang="en-US" sz="1100" i="1" dirty="0"/>
              <a:t>Défis communs</a:t>
            </a:r>
          </a:p>
          <a:p>
            <a:pPr marL="628650" lvl="1" indent="-171450">
              <a:buFont typeface="Arial" panose="020B0604020202020204" pitchFamily="34" charset="0"/>
              <a:buChar char="•"/>
            </a:pPr>
            <a:r>
              <a:rPr lang="en-US" sz="1100" i="1" dirty="0"/>
              <a:t>Les travailleurs sociaux peuvent oublier que les dossiers clos ne peuvent pas être trouvés sur le tableau de bord mais doivent être recherchés par le filtre des dossiers clos.</a:t>
            </a:r>
          </a:p>
          <a:p>
            <a:pPr marL="628650" lvl="1" indent="-171450">
              <a:buFont typeface="Arial" panose="020B0604020202020204" pitchFamily="34" charset="0"/>
              <a:buChar char="•"/>
            </a:pPr>
            <a:r>
              <a:rPr lang="en-US" sz="1100" i="1" dirty="0"/>
              <a:t>Les travailleurs sociaux peuvent oublier que pour transférer un dossier, celui-ci doit être ouvert et le consentement doit être demandé, les dossiers qui sont fermés ne peuvent pas être transférés en tant que tels.  </a:t>
            </a:r>
          </a:p>
          <a:p>
            <a:pPr marL="628650" lvl="1" indent="-171450">
              <a:buFont typeface="Arial" panose="020B0604020202020204" pitchFamily="34" charset="0"/>
              <a:buChar char="•"/>
            </a:pPr>
            <a:r>
              <a:rPr lang="en-US" sz="1100" i="1" dirty="0"/>
              <a:t>L'assistant social devra changer le statut du dossier manuellement après avoir rempli le formulaire de clôture du dossier et obtenu l'accord du superviseur. Si cela n'est pas fait, le dossier continuera à apparaître comme ouvert sur le tableau de bord.</a:t>
            </a:r>
          </a:p>
          <a:p>
            <a:pPr marL="628650" lvl="1" indent="-171450">
              <a:buFont typeface="Arial" panose="020B0604020202020204" pitchFamily="34" charset="0"/>
              <a:buChar char="•"/>
            </a:pPr>
            <a:r>
              <a:rPr lang="en-US" sz="1100" i="1" dirty="0"/>
              <a:t>Si des données doivent être générées sur le nombre total de cas gérés, il est possible de filtrer et d'inclure les cas ouverts et fermés pour afficher les totaux. Une fois qu'un cas est fermé, cela ne signifie pas qu'il n'est pas inclus dans les données globales si nécessaire.</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TRAVAIL INDIVIDUEL</a:t>
            </a:r>
          </a:p>
          <a:p>
            <a:pPr marL="171450" indent="-171450">
              <a:buFont typeface="Arial" panose="020B0604020202020204" pitchFamily="34" charset="0"/>
              <a:buChar char="•"/>
            </a:pPr>
            <a:r>
              <a:rPr lang="en-US" sz="1100" dirty="0"/>
              <a:t>Donnez aux participants 5 minutes pour prendre des notes dans le </a:t>
            </a:r>
            <a:r>
              <a:rPr lang="en-US" sz="1100" b="1" dirty="0"/>
              <a:t>cahier d'exercices page 3 : plan d'intégration CPIMS+.</a:t>
            </a:r>
          </a:p>
          <a:p>
            <a:pPr marL="171450" indent="-171450">
              <a:buFont typeface="Arial" panose="020B0604020202020204" pitchFamily="34" charset="0"/>
              <a:buChar char="•"/>
            </a:pPr>
            <a:r>
              <a:rPr lang="en-US" sz="1100" i="1" dirty="0"/>
              <a:t>Y a-t-il des questions avant de poursuivre ?</a:t>
            </a:r>
            <a:endParaRPr lang="en-US" sz="1100" dirty="0"/>
          </a:p>
        </p:txBody>
      </p:sp>
      <p:sp>
        <p:nvSpPr>
          <p:cNvPr id="4" name="Slide Number Placeholder 3"/>
          <p:cNvSpPr>
            <a:spLocks noGrp="1"/>
          </p:cNvSpPr>
          <p:nvPr>
            <p:ph type="sldNum" sz="quarter" idx="5"/>
          </p:nvPr>
        </p:nvSpPr>
        <p:spPr/>
        <p:txBody>
          <a:bodyPr/>
          <a:lstStyle/>
          <a:p>
            <a:fld id="{780767AD-8186-5647-9165-A19B63BA7F43}" type="slidenum">
              <a:rPr lang="en-US" smtClean="0"/>
              <a:t>107</a:t>
            </a:fld>
            <a:endParaRPr lang="en-US"/>
          </a:p>
        </p:txBody>
      </p:sp>
    </p:spTree>
    <p:extLst>
      <p:ext uri="{BB962C8B-B14F-4D97-AF65-F5344CB8AC3E}">
        <p14:creationId xmlns:p14="http://schemas.microsoft.com/office/powerpoint/2010/main" val="33507841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47B34-69A6-16A1-DAFE-D6E2C6C50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F98B2-A276-5735-0324-88654DCC7693}"/>
              </a:ext>
            </a:extLst>
          </p:cNvPr>
          <p:cNvSpPr>
            <a:spLocks noGrp="1"/>
          </p:cNvSpPr>
          <p:nvPr>
            <p:ph type="body" idx="1"/>
          </p:nvPr>
        </p:nvSpPr>
        <p:spPr/>
        <p:txBody>
          <a:bodyPr/>
          <a:lstStyle/>
          <a:p>
            <a:r>
              <a:rPr lang="en-CA" b="1" dirty="0"/>
              <a:t>EXPLICATION</a:t>
            </a:r>
          </a:p>
          <a:p>
            <a:pPr marL="171450" indent="-171450">
              <a:buFont typeface="Arial" panose="020B0604020202020204" pitchFamily="34" charset="0"/>
              <a:buChar char="•"/>
            </a:pPr>
            <a:r>
              <a:rPr lang="en-CA" dirty="0"/>
              <a:t>Guidez les participants vers la </a:t>
            </a:r>
            <a:r>
              <a:rPr lang="en-CA" b="1" dirty="0"/>
              <a:t>page 32 du cahier d'exercices : Étude de cas - Réponses aux discussions</a:t>
            </a:r>
          </a:p>
          <a:p>
            <a:pPr marL="171450" indent="-171450">
              <a:buFont typeface="Arial" panose="020B0604020202020204" pitchFamily="34" charset="0"/>
              <a:buChar char="•"/>
            </a:pPr>
            <a:r>
              <a:rPr lang="en-CA" i="1" dirty="0"/>
              <a:t>Vous trouverez des notes supplémentaires aux questions de discussion pour chaque partie de l'étude de cas.</a:t>
            </a:r>
          </a:p>
          <a:p>
            <a:pPr marL="171450" indent="-171450">
              <a:buFont typeface="Arial" panose="020B0604020202020204" pitchFamily="34" charset="0"/>
              <a:buChar char="•"/>
            </a:pPr>
            <a:r>
              <a:rPr lang="en-CA" i="1" dirty="0"/>
              <a:t>Vous pourrez vous y référer lorsque vous réviserez cette formation à l'avenir.</a:t>
            </a:r>
          </a:p>
        </p:txBody>
      </p:sp>
    </p:spTree>
    <p:extLst>
      <p:ext uri="{BB962C8B-B14F-4D97-AF65-F5344CB8AC3E}">
        <p14:creationId xmlns:p14="http://schemas.microsoft.com/office/powerpoint/2010/main" val="17716111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b="1" dirty="0"/>
              <a:t>EXPLICATION</a:t>
            </a:r>
          </a:p>
          <a:p>
            <a:pPr marL="285750" lvl="0" indent="-285750">
              <a:buSzPts val="1400"/>
              <a:buFont typeface="Arial" panose="020B0604020202020204" pitchFamily="34" charset="0"/>
              <a:buChar char="•"/>
            </a:pPr>
            <a:r>
              <a:rPr lang="en-US" i="0" dirty="0"/>
              <a:t>Présenter les diapositives</a:t>
            </a:r>
          </a:p>
          <a:p>
            <a:pPr marL="285750" lvl="0" indent="-285750">
              <a:buSzPts val="1400"/>
              <a:buFont typeface="Arial" panose="020B0604020202020204" pitchFamily="34" charset="0"/>
              <a:buChar char="•"/>
            </a:pPr>
            <a:r>
              <a:rPr lang="en-US" i="1" dirty="0"/>
              <a:t>Dans la </a:t>
            </a:r>
            <a:r>
              <a:rPr lang="en-US" i="1" dirty="0" err="1"/>
              <a:t>prochaine</a:t>
            </a:r>
            <a:r>
              <a:rPr lang="en-US" i="1" dirty="0"/>
              <a:t> session, nous </a:t>
            </a:r>
            <a:r>
              <a:rPr lang="en-US" i="1" dirty="0" err="1"/>
              <a:t>examinerons</a:t>
            </a:r>
            <a:r>
              <a:rPr lang="en-US" i="1" dirty="0"/>
              <a:t> des </a:t>
            </a:r>
            <a:r>
              <a:rPr lang="en-US" i="1" dirty="0" err="1"/>
              <a:t>fonctionnalités</a:t>
            </a:r>
            <a:r>
              <a:rPr lang="en-US" i="1" dirty="0"/>
              <a:t> </a:t>
            </a:r>
            <a:r>
              <a:rPr lang="en-US" i="1" dirty="0" err="1"/>
              <a:t>supplémentaires</a:t>
            </a:r>
            <a:r>
              <a:rPr lang="en-US" i="1" dirty="0"/>
              <a:t> (y </a:t>
            </a:r>
            <a:r>
              <a:rPr lang="en-US" i="1" dirty="0" err="1"/>
              <a:t>compris</a:t>
            </a:r>
            <a:r>
              <a:rPr lang="en-US" i="1" dirty="0"/>
              <a:t> FTR, le cas </a:t>
            </a:r>
            <a:r>
              <a:rPr lang="en-US" i="1" dirty="0" err="1"/>
              <a:t>échéant</a:t>
            </a:r>
            <a:r>
              <a:rPr lang="en-US" i="1" dirty="0"/>
              <a:t>).</a:t>
            </a:r>
          </a:p>
          <a:p>
            <a:pPr marL="285750" indent="-285750">
              <a:lnSpc>
                <a:spcPct val="115000"/>
              </a:lnSpc>
              <a:buClr>
                <a:schemeClr val="dk1"/>
              </a:buClr>
              <a:buSzPts val="1100"/>
              <a:buFont typeface="Arial" panose="020B0604020202020204" pitchFamily="34" charset="0"/>
              <a:buChar char="•"/>
            </a:pPr>
            <a:r>
              <a:rPr lang="en-US" i="1" dirty="0"/>
              <a:t>Nous </a:t>
            </a:r>
            <a:r>
              <a:rPr lang="en-US" i="1" dirty="0" err="1"/>
              <a:t>examinerons</a:t>
            </a:r>
            <a:r>
              <a:rPr lang="en-US" i="1" dirty="0"/>
              <a:t> </a:t>
            </a:r>
            <a:r>
              <a:rPr lang="en-US" i="1" dirty="0" err="1"/>
              <a:t>également</a:t>
            </a:r>
            <a:r>
              <a:rPr lang="en-US" i="1" dirty="0"/>
              <a:t> comment le CPIMS+ </a:t>
            </a:r>
            <a:r>
              <a:rPr lang="en-US" i="1" dirty="0" err="1"/>
              <a:t>soutient</a:t>
            </a:r>
            <a:r>
              <a:rPr lang="en-US" i="1" dirty="0"/>
              <a:t> la supervision. </a:t>
            </a:r>
          </a:p>
          <a:p>
            <a:pPr marL="285750" indent="-285750">
              <a:lnSpc>
                <a:spcPct val="115000"/>
              </a:lnSpc>
              <a:buClr>
                <a:schemeClr val="dk1"/>
              </a:buClr>
              <a:buSzPts val="1100"/>
              <a:buFont typeface="Arial" panose="020B0604020202020204" pitchFamily="34" charset="0"/>
              <a:buChar char="•"/>
            </a:pPr>
            <a:r>
              <a:rPr lang="en-US" i="1" dirty="0">
                <a:ea typeface="Calibri"/>
                <a:cs typeface="Calibri"/>
                <a:sym typeface="Calibri"/>
              </a:rPr>
              <a:t>Y a-t-il des questions </a:t>
            </a:r>
            <a:r>
              <a:rPr lang="en-US" i="1" dirty="0" err="1">
                <a:ea typeface="Calibri"/>
                <a:cs typeface="Calibri"/>
                <a:sym typeface="Calibri"/>
              </a:rPr>
              <a:t>avant</a:t>
            </a:r>
            <a:r>
              <a:rPr lang="en-US" i="1" dirty="0">
                <a:ea typeface="Calibri"/>
                <a:cs typeface="Calibri"/>
                <a:sym typeface="Calibri"/>
              </a:rPr>
              <a:t> de </a:t>
            </a:r>
            <a:r>
              <a:rPr lang="en-US" i="1" dirty="0" err="1">
                <a:ea typeface="Calibri"/>
                <a:cs typeface="Calibri"/>
                <a:sym typeface="Calibri"/>
              </a:rPr>
              <a:t>poursuivre</a:t>
            </a:r>
            <a:r>
              <a:rPr lang="en-US" i="1" dirty="0">
                <a:ea typeface="Calibri"/>
                <a:cs typeface="Calibri"/>
                <a:sym typeface="Calibri"/>
              </a:rPr>
              <a:t> ?</a:t>
            </a:r>
            <a:endParaRPr lang="en-US" b="0" i="1" dirty="0">
              <a:ea typeface="Calibri"/>
              <a:cs typeface="Calibri"/>
              <a:sym typeface="Calibri"/>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109</a:t>
            </a:fld>
            <a:endParaRPr lang="en-US"/>
          </a:p>
        </p:txBody>
      </p:sp>
    </p:spTree>
    <p:extLst>
      <p:ext uri="{BB962C8B-B14F-4D97-AF65-F5344CB8AC3E}">
        <p14:creationId xmlns:p14="http://schemas.microsoft.com/office/powerpoint/2010/main" val="312758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pPr lvl="0"/>
            <a:r>
              <a:rPr lang="en-US" b="1"/>
              <a:t>S'ADAPTER AU CONTEXTE</a:t>
            </a:r>
          </a:p>
          <a:p>
            <a:pPr marL="185715" indent="-185715">
              <a:buFont typeface="Arial" panose="020B0604020202020204" pitchFamily="34" charset="0"/>
              <a:buChar char="•"/>
            </a:pPr>
            <a:r>
              <a:rPr lang="en-US"/>
              <a:t>Ajoutez la durée prévue pour chaque sujet</a:t>
            </a:r>
          </a:p>
          <a:p>
            <a:pPr marL="0" marR="0" lvl="0" indent="0" algn="l" defTabSz="914400" rtl="0" eaLnBrk="1" fontAlgn="auto" latinLnBrk="0" hangingPunct="1">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_____________________________________________________________________________</a:t>
            </a:r>
          </a:p>
          <a:p>
            <a:pPr lvl="0"/>
            <a:endParaRPr lang="en-US"/>
          </a:p>
          <a:p>
            <a:pPr lvl="0"/>
            <a:r>
              <a:rPr lang="en-US" b="1"/>
              <a:t>EXPLICATION</a:t>
            </a:r>
          </a:p>
          <a:p>
            <a:pPr marL="185715" indent="-185715">
              <a:buFont typeface="Arial" panose="020B0604020202020204" pitchFamily="34" charset="0"/>
              <a:buChar char="•"/>
            </a:pPr>
            <a:r>
              <a:rPr lang="en-US"/>
              <a:t>Présenter l'ordre du jour contextualisé (ajouter les heures de début et de fin, les pauses et le déjeuner). </a:t>
            </a:r>
          </a:p>
          <a:p>
            <a:pPr marL="185715" indent="-185715">
              <a:buFont typeface="Arial" panose="020B0604020202020204" pitchFamily="34" charset="0"/>
              <a:buChar char="•"/>
            </a:pPr>
            <a:r>
              <a:rPr lang="en-US"/>
              <a:t>Expliquez toute information supplémentaire concernant l'entretien ménager, par exemple les salles de bain, les fournitures, les chambres.</a:t>
            </a:r>
          </a:p>
          <a:p>
            <a:pPr marL="185715" lvl="0" indent="-185715">
              <a:buFont typeface="Arial" panose="020B0604020202020204" pitchFamily="34" charset="0"/>
              <a:buChar char="•"/>
            </a:pPr>
            <a:r>
              <a:rPr lang="en-US" i="1"/>
              <a:t>Y a-t-il des questions avant de poursuivre ?</a:t>
            </a:r>
          </a:p>
        </p:txBody>
      </p:sp>
      <p:sp>
        <p:nvSpPr>
          <p:cNvPr id="5" name="Slide Image Placeholder 4">
            <a:extLst>
              <a:ext uri="{FF2B5EF4-FFF2-40B4-BE49-F238E27FC236}">
                <a16:creationId xmlns:a16="http://schemas.microsoft.com/office/drawing/2014/main" id="{153FBFAD-3628-95A5-272F-D5F9055C0859}"/>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14757447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t>110</a:t>
            </a:fld>
            <a:endParaRPr lang="en-US"/>
          </a:p>
        </p:txBody>
      </p:sp>
    </p:spTree>
    <p:extLst>
      <p:ext uri="{BB962C8B-B14F-4D97-AF65-F5344CB8AC3E}">
        <p14:creationId xmlns:p14="http://schemas.microsoft.com/office/powerpoint/2010/main" val="14372458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S'ADAPTER À LA FORMATION À DISTANCE</a:t>
            </a:r>
          </a:p>
          <a:p>
            <a:pPr marL="171450" indent="-171450">
              <a:buFont typeface="Arial" panose="020B0604020202020204" pitchFamily="34" charset="0"/>
              <a:buChar char="•"/>
            </a:pPr>
            <a:r>
              <a:rPr lang="en-US" dirty="0" err="1"/>
              <a:t>Enregistrez</a:t>
            </a:r>
            <a:r>
              <a:rPr lang="en-US" dirty="0"/>
              <a:t> les </a:t>
            </a:r>
            <a:r>
              <a:rPr lang="en-US" dirty="0" err="1"/>
              <a:t>réponses</a:t>
            </a:r>
            <a:r>
              <a:rPr lang="en-US" dirty="0"/>
              <a:t> à </a:t>
            </a:r>
            <a:r>
              <a:rPr lang="en-US" dirty="0" err="1"/>
              <a:t>l'aide</a:t>
            </a:r>
            <a:r>
              <a:rPr lang="en-US" dirty="0"/>
              <a:t> d'un jambon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a:t>
            </a:r>
          </a:p>
          <a:p>
            <a:endParaRPr lang="en-US" dirty="0"/>
          </a:p>
          <a:p>
            <a:r>
              <a:rPr lang="en-US" b="1" dirty="0"/>
              <a:t>DISCUSSION PLÉNIÈRE</a:t>
            </a:r>
          </a:p>
          <a:p>
            <a:pPr marL="171450" indent="-171450">
              <a:buFont typeface="Arial" panose="020B0604020202020204" pitchFamily="34" charset="0"/>
              <a:buChar char="•"/>
            </a:pPr>
            <a:r>
              <a:rPr lang="en-US" i="1" dirty="0"/>
              <a:t>De quoi </a:t>
            </a:r>
            <a:r>
              <a:rPr lang="en-US" i="1" dirty="0" err="1"/>
              <a:t>avons</a:t>
            </a:r>
            <a:r>
              <a:rPr lang="en-US" i="1" dirty="0"/>
              <a:t>-nous </a:t>
            </a:r>
            <a:r>
              <a:rPr lang="en-US" i="1" dirty="0" err="1"/>
              <a:t>discuté</a:t>
            </a:r>
            <a:r>
              <a:rPr lang="en-US" i="1" dirty="0"/>
              <a:t> </a:t>
            </a:r>
            <a:r>
              <a:rPr lang="en-US" i="1" dirty="0" err="1"/>
              <a:t>lors</a:t>
            </a:r>
            <a:r>
              <a:rPr lang="en-US" i="1" dirty="0"/>
              <a:t> de la session 3 </a:t>
            </a:r>
            <a:r>
              <a:rPr lang="en-US" dirty="0"/>
              <a:t>? </a:t>
            </a:r>
          </a:p>
          <a:p>
            <a:pPr marL="628650" lvl="1" indent="-171450">
              <a:buFont typeface="Arial" panose="020B0604020202020204" pitchFamily="34" charset="0"/>
              <a:buChar char="•"/>
            </a:pPr>
            <a:r>
              <a:rPr lang="en-US" dirty="0"/>
              <a:t>Nous </a:t>
            </a:r>
            <a:r>
              <a:rPr lang="en-US" dirty="0" err="1"/>
              <a:t>avons</a:t>
            </a:r>
            <a:r>
              <a:rPr lang="en-US" dirty="0"/>
              <a:t> </a:t>
            </a:r>
            <a:r>
              <a:rPr lang="en-US" dirty="0" err="1"/>
              <a:t>examiné</a:t>
            </a:r>
            <a:r>
              <a:rPr lang="en-US" dirty="0"/>
              <a:t> comment les étapes </a:t>
            </a:r>
            <a:r>
              <a:rPr lang="en-US" dirty="0" err="1"/>
              <a:t>fondamentales</a:t>
            </a:r>
            <a:r>
              <a:rPr lang="en-US" dirty="0"/>
              <a:t> de la gestion de cas </a:t>
            </a:r>
            <a:r>
              <a:rPr lang="en-US" dirty="0" err="1"/>
              <a:t>sont</a:t>
            </a:r>
            <a:r>
              <a:rPr lang="en-US" dirty="0"/>
              <a:t> </a:t>
            </a:r>
            <a:r>
              <a:rPr lang="en-US" dirty="0" err="1"/>
              <a:t>reflétées</a:t>
            </a:r>
            <a:r>
              <a:rPr lang="en-US" dirty="0"/>
              <a:t> dans les </a:t>
            </a:r>
            <a:r>
              <a:rPr lang="en-US" dirty="0" err="1"/>
              <a:t>formulaires</a:t>
            </a:r>
            <a:r>
              <a:rPr lang="en-US" dirty="0"/>
              <a:t> et dans le CPIMS+.</a:t>
            </a:r>
          </a:p>
          <a:p>
            <a:pPr marL="628650" lvl="1" indent="-171450">
              <a:buFont typeface="Arial" panose="020B0604020202020204" pitchFamily="34" charset="0"/>
              <a:buChar char="•"/>
            </a:pPr>
            <a:r>
              <a:rPr lang="en-US" dirty="0" err="1"/>
              <a:t>Ces</a:t>
            </a:r>
            <a:r>
              <a:rPr lang="en-US" dirty="0"/>
              <a:t> étapes </a:t>
            </a:r>
            <a:r>
              <a:rPr lang="en-US" dirty="0" err="1"/>
              <a:t>comprennent</a:t>
            </a:r>
            <a:r>
              <a:rPr lang="en-US" dirty="0"/>
              <a:t> :</a:t>
            </a:r>
          </a:p>
          <a:p>
            <a:pPr marL="1085850" lvl="2" indent="-171450">
              <a:buFont typeface="Arial" panose="020B0604020202020204" pitchFamily="34" charset="0"/>
              <a:buChar char="•"/>
            </a:pPr>
            <a:r>
              <a:rPr lang="en-US" dirty="0"/>
              <a:t>1) Identification et </a:t>
            </a:r>
            <a:r>
              <a:rPr lang="en-US" dirty="0" err="1"/>
              <a:t>enregistrement</a:t>
            </a:r>
            <a:r>
              <a:rPr lang="en-US" dirty="0"/>
              <a:t> - nous </a:t>
            </a:r>
            <a:r>
              <a:rPr lang="en-US" dirty="0" err="1"/>
              <a:t>avons</a:t>
            </a:r>
            <a:r>
              <a:rPr lang="en-US" dirty="0"/>
              <a:t> vu comment le </a:t>
            </a:r>
            <a:r>
              <a:rPr lang="en-US" dirty="0" err="1"/>
              <a:t>consentement</a:t>
            </a:r>
            <a:r>
              <a:rPr lang="en-US" dirty="0"/>
              <a:t> et </a:t>
            </a:r>
            <a:r>
              <a:rPr lang="en-US" dirty="0" err="1"/>
              <a:t>l'acceptation</a:t>
            </a:r>
            <a:r>
              <a:rPr lang="en-US" dirty="0"/>
              <a:t> </a:t>
            </a:r>
            <a:r>
              <a:rPr lang="en-US" dirty="0" err="1"/>
              <a:t>sont</a:t>
            </a:r>
            <a:r>
              <a:rPr lang="en-US" dirty="0"/>
              <a:t> </a:t>
            </a:r>
            <a:r>
              <a:rPr lang="en-US" dirty="0" err="1"/>
              <a:t>essentiels</a:t>
            </a:r>
            <a:r>
              <a:rPr lang="en-US" dirty="0"/>
              <a:t>, non </a:t>
            </a:r>
            <a:r>
              <a:rPr lang="en-US" dirty="0" err="1"/>
              <a:t>seulement</a:t>
            </a:r>
            <a:r>
              <a:rPr lang="en-US" dirty="0"/>
              <a:t> </a:t>
            </a:r>
            <a:r>
              <a:rPr lang="en-US" dirty="0" err="1"/>
              <a:t>en</a:t>
            </a:r>
            <a:r>
              <a:rPr lang="en-US" dirty="0"/>
              <a:t> tant que </a:t>
            </a:r>
            <a:r>
              <a:rPr lang="en-US" dirty="0" err="1"/>
              <a:t>principe</a:t>
            </a:r>
            <a:r>
              <a:rPr lang="en-US" dirty="0"/>
              <a:t> </a:t>
            </a:r>
            <a:r>
              <a:rPr lang="en-US" dirty="0" err="1"/>
              <a:t>mais</a:t>
            </a:r>
            <a:r>
              <a:rPr lang="en-US" dirty="0"/>
              <a:t> </a:t>
            </a:r>
            <a:r>
              <a:rPr lang="en-US" dirty="0" err="1"/>
              <a:t>aussi</a:t>
            </a:r>
            <a:r>
              <a:rPr lang="en-US" dirty="0"/>
              <a:t> pour les apports du CPIMS+. </a:t>
            </a:r>
          </a:p>
          <a:p>
            <a:pPr marL="1085850" lvl="2" indent="-171450">
              <a:buFont typeface="Arial" panose="020B0604020202020204" pitchFamily="34" charset="0"/>
              <a:buChar char="•"/>
            </a:pPr>
            <a:r>
              <a:rPr lang="en-US" dirty="0"/>
              <a:t>2) </a:t>
            </a:r>
            <a:r>
              <a:rPr lang="en-US" dirty="0" err="1"/>
              <a:t>Évaluation</a:t>
            </a:r>
            <a:r>
              <a:rPr lang="en-US" dirty="0"/>
              <a:t>  </a:t>
            </a:r>
          </a:p>
          <a:p>
            <a:pPr marL="1085850" lvl="2" indent="-171450">
              <a:buFont typeface="Arial" panose="020B0604020202020204" pitchFamily="34" charset="0"/>
              <a:buChar char="•"/>
            </a:pPr>
            <a:r>
              <a:rPr lang="en-US" dirty="0"/>
              <a:t>3) Planification des cas</a:t>
            </a:r>
          </a:p>
          <a:p>
            <a:pPr marL="1085850" lvl="2" indent="-171450">
              <a:buFont typeface="Arial" panose="020B0604020202020204" pitchFamily="34" charset="0"/>
              <a:buChar char="•"/>
            </a:pPr>
            <a:r>
              <a:rPr lang="en-US" dirty="0"/>
              <a:t>4) Mise </a:t>
            </a:r>
            <a:r>
              <a:rPr lang="en-US" dirty="0" err="1"/>
              <a:t>en</a:t>
            </a:r>
            <a:r>
              <a:rPr lang="en-US" dirty="0"/>
              <a:t> </a:t>
            </a:r>
            <a:r>
              <a:rPr lang="en-US" dirty="0" err="1"/>
              <a:t>œuvre</a:t>
            </a:r>
            <a:r>
              <a:rPr lang="en-US" dirty="0"/>
              <a:t> de la planification des cas</a:t>
            </a:r>
          </a:p>
          <a:p>
            <a:pPr marL="1085850" lvl="2" indent="-171450">
              <a:buFont typeface="Arial" panose="020B0604020202020204" pitchFamily="34" charset="0"/>
              <a:buChar char="•"/>
            </a:pPr>
            <a:r>
              <a:rPr lang="en-US" dirty="0"/>
              <a:t>5) </a:t>
            </a:r>
            <a:r>
              <a:rPr lang="en-US" dirty="0" err="1"/>
              <a:t>Suivi</a:t>
            </a:r>
            <a:endParaRPr lang="en-US" dirty="0"/>
          </a:p>
          <a:p>
            <a:pPr marL="1085850" lvl="2" indent="-171450">
              <a:buFont typeface="Arial" panose="020B0604020202020204" pitchFamily="34" charset="0"/>
              <a:buChar char="•"/>
            </a:pPr>
            <a:r>
              <a:rPr lang="en-US" dirty="0"/>
              <a:t>6) </a:t>
            </a:r>
            <a:r>
              <a:rPr lang="en-US" dirty="0" err="1"/>
              <a:t>Clôture</a:t>
            </a:r>
            <a:r>
              <a:rPr lang="en-US" dirty="0"/>
              <a:t> de </a:t>
            </a:r>
            <a:r>
              <a:rPr lang="en-US" dirty="0" err="1"/>
              <a:t>l'affaire</a:t>
            </a:r>
            <a:endParaRPr lang="en-US" dirty="0"/>
          </a:p>
          <a:p>
            <a:pPr marL="171450" indent="-171450">
              <a:buFont typeface="Arial" panose="020B0604020202020204" pitchFamily="34" charset="0"/>
              <a:buChar char="•"/>
            </a:pPr>
            <a:r>
              <a:rPr lang="en-US" dirty="0" err="1"/>
              <a:t>Notez</a:t>
            </a:r>
            <a:r>
              <a:rPr lang="en-US" dirty="0"/>
              <a:t> les </a:t>
            </a:r>
            <a:r>
              <a:rPr lang="en-US" dirty="0" err="1"/>
              <a:t>réponses</a:t>
            </a:r>
            <a:r>
              <a:rPr lang="en-US" dirty="0"/>
              <a:t> sur un tableau à </a:t>
            </a:r>
            <a:r>
              <a:rPr lang="en-US" dirty="0" err="1"/>
              <a:t>feuilles</a:t>
            </a:r>
            <a:r>
              <a:rPr lang="en-US" dirty="0"/>
              <a:t> mobiles</a:t>
            </a:r>
          </a:p>
          <a:p>
            <a:pPr marL="171450" indent="-171450">
              <a:buFont typeface="Arial" panose="020B0604020202020204" pitchFamily="34" charset="0"/>
              <a:buChar char="•"/>
            </a:pPr>
            <a:r>
              <a:rPr lang="en-US" dirty="0" err="1"/>
              <a:t>Ajoutez</a:t>
            </a:r>
            <a:r>
              <a:rPr lang="en-US" dirty="0"/>
              <a:t> tout </a:t>
            </a:r>
            <a:r>
              <a:rPr lang="en-US" dirty="0" err="1"/>
              <a:t>autre</a:t>
            </a:r>
            <a:r>
              <a:rPr lang="en-US" dirty="0"/>
              <a:t> point qui </a:t>
            </a:r>
            <a:r>
              <a:rPr lang="en-US" dirty="0" err="1"/>
              <a:t>est</a:t>
            </a:r>
            <a:r>
              <a:rPr lang="en-US" dirty="0"/>
              <a:t> </a:t>
            </a:r>
            <a:r>
              <a:rPr lang="en-US" dirty="0" err="1"/>
              <a:t>apparu</a:t>
            </a:r>
            <a:r>
              <a:rPr lang="en-US" dirty="0"/>
              <a:t> </a:t>
            </a:r>
            <a:r>
              <a:rPr lang="en-US" dirty="0" err="1"/>
              <a:t>lors</a:t>
            </a:r>
            <a:r>
              <a:rPr lang="en-US" dirty="0"/>
              <a:t> de </a:t>
            </a:r>
            <a:r>
              <a:rPr lang="en-US" dirty="0" err="1"/>
              <a:t>vos</a:t>
            </a:r>
            <a:r>
              <a:rPr lang="en-US" dirty="0"/>
              <a:t> discussions </a:t>
            </a:r>
          </a:p>
        </p:txBody>
      </p:sp>
      <p:sp>
        <p:nvSpPr>
          <p:cNvPr id="4" name="Slide Number Placeholder 3"/>
          <p:cNvSpPr>
            <a:spLocks noGrp="1"/>
          </p:cNvSpPr>
          <p:nvPr>
            <p:ph type="sldNum" sz="quarter" idx="5"/>
          </p:nvPr>
        </p:nvSpPr>
        <p:spPr/>
        <p:txBody>
          <a:bodyPr/>
          <a:lstStyle/>
          <a:p>
            <a:fld id="{780767AD-8186-5647-9165-A19B63BA7F43}" type="slidenum">
              <a:rPr lang="en-US" smtClean="0"/>
              <a:t>111</a:t>
            </a:fld>
            <a:endParaRPr lang="en-US"/>
          </a:p>
        </p:txBody>
      </p:sp>
    </p:spTree>
    <p:extLst>
      <p:ext uri="{BB962C8B-B14F-4D97-AF65-F5344CB8AC3E}">
        <p14:creationId xmlns:p14="http://schemas.microsoft.com/office/powerpoint/2010/main" val="10155178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dirty="0">
                <a:sym typeface="Helvetica Neue"/>
              </a:rPr>
              <a:t>EXPLICATION</a:t>
            </a:r>
          </a:p>
          <a:p>
            <a:pPr marL="171450" indent="-171450">
              <a:buFont typeface="Arial" panose="020B0604020202020204" pitchFamily="34" charset="0"/>
              <a:buChar char="•"/>
            </a:pPr>
            <a:r>
              <a:rPr lang="en-US" dirty="0">
                <a:sym typeface="Helvetica Neue"/>
              </a:rPr>
              <a:t>Présenter la diapositive</a:t>
            </a:r>
          </a:p>
        </p:txBody>
      </p:sp>
      <p:sp>
        <p:nvSpPr>
          <p:cNvPr id="3" name="Slide Image Placeholder 2">
            <a:extLst>
              <a:ext uri="{FF2B5EF4-FFF2-40B4-BE49-F238E27FC236}">
                <a16:creationId xmlns:a16="http://schemas.microsoft.com/office/drawing/2014/main" id="{5FD17C3A-D476-31DB-77AF-C067141A2327}"/>
              </a:ext>
            </a:extLst>
          </p:cNvPr>
          <p:cNvSpPr>
            <a:spLocks noGrp="1" noRot="1" noChangeAspect="1"/>
          </p:cNvSpPr>
          <p:nvPr>
            <p:ph type="sldImg"/>
          </p:nvPr>
        </p:nvSpPr>
        <p:spPr/>
      </p:sp>
    </p:spTree>
    <p:extLst>
      <p:ext uri="{BB962C8B-B14F-4D97-AF65-F5344CB8AC3E}">
        <p14:creationId xmlns:p14="http://schemas.microsoft.com/office/powerpoint/2010/main" val="32207332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a:sym typeface="Helvetica Neue"/>
              </a:rPr>
              <a:t>EXPLICATION</a:t>
            </a:r>
          </a:p>
          <a:p>
            <a:pPr marL="171450" indent="-171450">
              <a:buFont typeface="Arial" panose="020B0604020202020204" pitchFamily="34" charset="0"/>
              <a:buChar char="•"/>
            </a:pPr>
            <a:r>
              <a:rPr lang="en-US"/>
              <a:t>Présenter un ordre du jour contextualisé avec (ajouter les heures de début et de fin, les pauses et le déjeuner) </a:t>
            </a:r>
          </a:p>
          <a:p>
            <a:pPr marL="171450" indent="-171450">
              <a:buFont typeface="Arial" panose="020B0604020202020204" pitchFamily="34" charset="0"/>
              <a:buChar char="•"/>
            </a:pPr>
            <a:r>
              <a:rPr lang="en-US"/>
              <a:t>Expliquer toute information relative à l'entretien ménager, comme l'endroit où se trouve tout ce dont ils peuvent avoir besoin (salle de bain, salle de repos, etc.).</a:t>
            </a:r>
          </a:p>
          <a:p>
            <a:pPr marL="171450" indent="-171450">
              <a:buFont typeface="Arial" panose="020B0604020202020204" pitchFamily="34" charset="0"/>
              <a:buChar char="•"/>
            </a:pPr>
            <a:r>
              <a:rPr lang="en-US" i="1"/>
              <a:t>Y a-t-il des questions avant de poursuivre ?</a:t>
            </a:r>
          </a:p>
        </p:txBody>
      </p:sp>
      <p:sp>
        <p:nvSpPr>
          <p:cNvPr id="3" name="Slide Image Placeholder 2">
            <a:extLst>
              <a:ext uri="{FF2B5EF4-FFF2-40B4-BE49-F238E27FC236}">
                <a16:creationId xmlns:a16="http://schemas.microsoft.com/office/drawing/2014/main" id="{8647231E-A254-0DE3-4336-AE206D927A3C}"/>
              </a:ext>
            </a:extLst>
          </p:cNvPr>
          <p:cNvSpPr>
            <a:spLocks noGrp="1" noRot="1" noChangeAspect="1"/>
          </p:cNvSpPr>
          <p:nvPr>
            <p:ph type="sldImg"/>
          </p:nvPr>
        </p:nvSpPr>
        <p:spPr/>
      </p:sp>
    </p:spTree>
    <p:extLst>
      <p:ext uri="{BB962C8B-B14F-4D97-AF65-F5344CB8AC3E}">
        <p14:creationId xmlns:p14="http://schemas.microsoft.com/office/powerpoint/2010/main" val="8420399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C88C4-B351-7D95-7124-348519548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91508-6DD6-BABB-A21E-845695BF8AE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9023822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a:t>À la fin de la session, les participants seront en mesure de...</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b="0" i="1" dirty="0">
                <a:solidFill>
                  <a:srgbClr val="000000"/>
                </a:solidFill>
                <a:effectLst/>
              </a:rPr>
              <a:t>Y a-t-il des questions avant de poursuivre ?</a:t>
            </a:r>
            <a:endParaRPr lang="en-CA" i="1" dirty="0"/>
          </a:p>
        </p:txBody>
      </p:sp>
      <p:sp>
        <p:nvSpPr>
          <p:cNvPr id="4" name="Slide Number Placeholder 3"/>
          <p:cNvSpPr>
            <a:spLocks noGrp="1"/>
          </p:cNvSpPr>
          <p:nvPr>
            <p:ph type="sldNum" sz="quarter" idx="5"/>
          </p:nvPr>
        </p:nvSpPr>
        <p:spPr/>
        <p:txBody>
          <a:bodyPr/>
          <a:lstStyle/>
          <a:p>
            <a:fld id="{780767AD-8186-5647-9165-A19B63BA7F43}" type="slidenum">
              <a:rPr lang="en-US" smtClean="0"/>
              <a:t>115</a:t>
            </a:fld>
            <a:endParaRPr lang="en-US"/>
          </a:p>
        </p:txBody>
      </p:sp>
    </p:spTree>
    <p:extLst>
      <p:ext uri="{BB962C8B-B14F-4D97-AF65-F5344CB8AC3E}">
        <p14:creationId xmlns:p14="http://schemas.microsoft.com/office/powerpoint/2010/main" val="29496120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A57B5-3A1C-694E-9F5B-642B4A489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12BAB-3410-EF53-227B-55F7F2463D2D}"/>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908885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dirty="0"/>
              <a:t>Dans cette démo, nous allons vous montrer des fonctions supplémentaires de CPIMS+ qui ne sont pas spécifiques à une seule étape.</a:t>
            </a:r>
          </a:p>
          <a:p>
            <a:pPr marL="171450" indent="-171450">
              <a:buFont typeface="Arial" panose="020B0604020202020204" pitchFamily="34" charset="0"/>
              <a:buChar char="•"/>
            </a:pPr>
            <a:r>
              <a:rPr lang="en-US" dirty="0"/>
              <a:t>Présenter la diapositive</a:t>
            </a:r>
          </a:p>
          <a:p>
            <a:endParaRPr lang="en-US" dirty="0"/>
          </a:p>
          <a:p>
            <a:r>
              <a:rPr lang="en-US" b="1" dirty="0"/>
              <a:t>DEMO</a:t>
            </a:r>
          </a:p>
          <a:p>
            <a:pPr marL="171450" indent="-171450">
              <a:buFont typeface="Arial" panose="020B0604020202020204" pitchFamily="34" charset="0"/>
              <a:buChar char="•"/>
            </a:pPr>
            <a:r>
              <a:rPr lang="en-US" b="1" dirty="0">
                <a:hlinkClick r:id="rId3">
                  <a:extLst>
                    <a:ext uri="{A12FA001-AC4F-418D-AE19-62706E023703}">
                      <ahyp:hlinkClr xmlns:ahyp="http://schemas.microsoft.com/office/drawing/2018/hyperlinkcolor" val="tx"/>
                    </a:ext>
                  </a:extLst>
                </a:hlinkClick>
              </a:rPr>
              <a:t>Modifier le mot de passe et la langue</a:t>
            </a:r>
            <a:endParaRPr lang="en-US" b="1" dirty="0"/>
          </a:p>
          <a:p>
            <a:pPr marL="628650" lvl="1" indent="-171450">
              <a:buFont typeface="Arial" panose="020B0604020202020204" pitchFamily="34" charset="0"/>
              <a:buChar char="•"/>
            </a:pPr>
            <a:r>
              <a:rPr lang="en-US" dirty="0"/>
              <a:t>Voir le CPIMS+ How-to-demo PTT slide 10</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b="1" dirty="0"/>
              <a:t>Joindre un document, une photo ou un fichier audio</a:t>
            </a:r>
          </a:p>
          <a:p>
            <a:pPr marL="628650" lvl="1" indent="-171450">
              <a:buFont typeface="Arial" panose="020B0604020202020204" pitchFamily="34" charset="0"/>
              <a:buChar char="•"/>
            </a:pPr>
            <a:r>
              <a:rPr lang="en-US" dirty="0"/>
              <a:t>Tous les dossiers CPIMS+ comportent des sections dans lesquelles les travailleurs sociaux peuvent télécharger des photos, des fichiers audio et d'autres documents.</a:t>
            </a:r>
          </a:p>
          <a:p>
            <a:pPr marL="628650" lvl="1" indent="-171450">
              <a:buFont typeface="Arial" panose="020B0604020202020204" pitchFamily="34" charset="0"/>
              <a:buChar char="•"/>
            </a:pPr>
            <a:r>
              <a:rPr lang="en-US" dirty="0"/>
              <a:t>Essayez de vous assurer que la documentation est correctement suivie dans les formulaires CPIMS+ et précisez que les téléchargements doivent être limités au minimum.</a:t>
            </a:r>
          </a:p>
          <a:p>
            <a:pPr marL="171450" indent="-171450">
              <a:buFont typeface="Arial" panose="020B0604020202020204" pitchFamily="34" charset="0"/>
              <a:buChar char="•"/>
            </a:pPr>
            <a:r>
              <a:rPr lang="en-US" b="1" dirty="0"/>
              <a:t>Notes </a:t>
            </a:r>
          </a:p>
          <a:p>
            <a:pPr marL="628650" lvl="1" indent="-171450">
              <a:buFont typeface="Arial" panose="020B0604020202020204" pitchFamily="34" charset="0"/>
              <a:buChar char="•"/>
            </a:pPr>
            <a:r>
              <a:rPr lang="en-US" dirty="0"/>
              <a:t>Ce à quoi cela peut servir dans votre contexte</a:t>
            </a:r>
          </a:p>
          <a:p>
            <a:pPr marL="171450" indent="-171450">
              <a:buFont typeface="Arial" panose="020B0604020202020204" pitchFamily="34" charset="0"/>
              <a:buChar char="•"/>
            </a:pPr>
            <a:r>
              <a:rPr lang="en-US" b="1" dirty="0">
                <a:hlinkClick r:id="rId4">
                  <a:extLst>
                    <a:ext uri="{A12FA001-AC4F-418D-AE19-62706E023703}">
                      <ahyp:hlinkClr xmlns:ahyp="http://schemas.microsoft.com/office/drawing/2018/hyperlinkcolor" val="tx"/>
                    </a:ext>
                  </a:extLst>
                </a:hlinkClick>
              </a:rPr>
              <a:t>Journal des changements</a:t>
            </a:r>
            <a:endParaRPr lang="en-US" b="1" dirty="0"/>
          </a:p>
          <a:p>
            <a:pPr marL="628650" lvl="1" indent="-171450">
              <a:buFont typeface="Arial" panose="020B0604020202020204" pitchFamily="34" charset="0"/>
              <a:buChar char="•"/>
            </a:pPr>
            <a:r>
              <a:rPr lang="en-US" dirty="0"/>
              <a:t>Voir CPIMS+ How-to-demo PTT slide 141</a:t>
            </a:r>
          </a:p>
          <a:p>
            <a:pPr marL="171450" indent="-171450">
              <a:buFont typeface="Arial" panose="020B0604020202020204" pitchFamily="34" charset="0"/>
              <a:buChar char="•"/>
            </a:pPr>
            <a:r>
              <a:rPr lang="en-US" b="1" dirty="0"/>
              <a:t>Fonctionnalité d'audit</a:t>
            </a:r>
          </a:p>
          <a:p>
            <a:pPr marL="628650" lvl="1" indent="-171450">
              <a:buFont typeface="Arial" panose="020B0604020202020204" pitchFamily="34" charset="0"/>
              <a:buChar char="•"/>
            </a:pPr>
            <a:r>
              <a:rPr lang="en-US" dirty="0"/>
              <a:t>afin que les gens sachent que toutes leurs actions sont enregistrées - Expliquer : que cela vise à minimiser les violations de données. Voir CPIMS+ How-to-demo PTT, diapositives 142-145.</a:t>
            </a:r>
          </a:p>
          <a:p>
            <a:pPr marL="171450" indent="-171450">
              <a:buFont typeface="Arial" panose="020B0604020202020204" pitchFamily="34" charset="0"/>
              <a:buChar char="•"/>
            </a:pPr>
            <a:r>
              <a:rPr lang="en-US" b="1" dirty="0">
                <a:hlinkClick r:id="rId5">
                  <a:extLst>
                    <a:ext uri="{A12FA001-AC4F-418D-AE19-62706E023703}">
                      <ahyp:hlinkClr xmlns:ahyp="http://schemas.microsoft.com/office/drawing/2018/hyperlinkcolor" val="tx"/>
                    </a:ext>
                  </a:extLst>
                </a:hlinkClick>
              </a:rPr>
              <a:t>Désactiver et activer un cas</a:t>
            </a:r>
            <a:endParaRPr lang="en-US" b="1" dirty="0"/>
          </a:p>
          <a:p>
            <a:pPr marL="628650" lvl="1" indent="-171450">
              <a:buFont typeface="Arial" panose="020B0604020202020204" pitchFamily="34" charset="0"/>
              <a:buChar char="•"/>
            </a:pPr>
            <a:r>
              <a:rPr lang="en-US" dirty="0"/>
              <a:t>Si un cas a été saisi par erreur. Voir CPIMS+ How-to-demo PTT, diapositives 108-111.</a:t>
            </a:r>
          </a:p>
        </p:txBody>
      </p:sp>
      <p:sp>
        <p:nvSpPr>
          <p:cNvPr id="4" name="Slide Number Placeholder 3"/>
          <p:cNvSpPr>
            <a:spLocks noGrp="1"/>
          </p:cNvSpPr>
          <p:nvPr>
            <p:ph type="sldNum" sz="quarter" idx="5"/>
          </p:nvPr>
        </p:nvSpPr>
        <p:spPr/>
        <p:txBody>
          <a:bodyPr/>
          <a:lstStyle/>
          <a:p>
            <a:fld id="{780767AD-8186-5647-9165-A19B63BA7F43}" type="slidenum">
              <a:rPr lang="en-US" smtClean="0"/>
              <a:t>117</a:t>
            </a:fld>
            <a:endParaRPr lang="en-US"/>
          </a:p>
        </p:txBody>
      </p:sp>
      <p:sp>
        <p:nvSpPr>
          <p:cNvPr id="6" name="Slide Image Placeholder 5">
            <a:extLst>
              <a:ext uri="{FF2B5EF4-FFF2-40B4-BE49-F238E27FC236}">
                <a16:creationId xmlns:a16="http://schemas.microsoft.com/office/drawing/2014/main" id="{42394972-4F49-7233-6122-A6E131F0D8A6}"/>
              </a:ext>
            </a:extLst>
          </p:cNvPr>
          <p:cNvSpPr>
            <a:spLocks noGrp="1" noRot="1" noChangeAspect="1"/>
          </p:cNvSpPr>
          <p:nvPr>
            <p:ph type="sldImg"/>
          </p:nvPr>
        </p:nvSpPr>
        <p:spPr/>
      </p:sp>
    </p:spTree>
    <p:extLst>
      <p:ext uri="{BB962C8B-B14F-4D97-AF65-F5344CB8AC3E}">
        <p14:creationId xmlns:p14="http://schemas.microsoft.com/office/powerpoint/2010/main" val="119299381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SUITE</a:t>
            </a:r>
          </a:p>
          <a:p>
            <a:endParaRPr lang="en-US" dirty="0"/>
          </a:p>
          <a:p>
            <a:r>
              <a:rPr lang="en-US" b="1" dirty="0"/>
              <a:t>DEMO</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Mode </a:t>
            </a:r>
            <a:r>
              <a:rPr lang="en-US" b="1" dirty="0" err="1">
                <a:solidFill>
                  <a:srgbClr val="026794"/>
                </a:solidFill>
                <a:hlinkClick r:id="rId3">
                  <a:extLst>
                    <a:ext uri="{A12FA001-AC4F-418D-AE19-62706E023703}">
                      <ahyp:hlinkClr xmlns:ahyp="http://schemas.microsoft.com/office/drawing/2018/hyperlinkcolor" val="tx"/>
                    </a:ext>
                  </a:extLst>
                </a:hlinkClick>
              </a:rPr>
              <a:t>en</a:t>
            </a:r>
            <a:r>
              <a:rPr lang="en-US" b="1" dirty="0">
                <a:solidFill>
                  <a:srgbClr val="026794"/>
                </a:solidFill>
                <a:hlinkClick r:id="rId3">
                  <a:extLst>
                    <a:ext uri="{A12FA001-AC4F-418D-AE19-62706E023703}">
                      <ahyp:hlinkClr xmlns:ahyp="http://schemas.microsoft.com/office/drawing/2018/hyperlinkcolor" val="tx"/>
                    </a:ext>
                  </a:extLst>
                </a:hlinkClick>
              </a:rPr>
              <a:t> </a:t>
            </a:r>
            <a:r>
              <a:rPr lang="en-US" b="1" dirty="0" err="1">
                <a:solidFill>
                  <a:srgbClr val="026794"/>
                </a:solidFill>
                <a:hlinkClick r:id="rId3">
                  <a:extLst>
                    <a:ext uri="{A12FA001-AC4F-418D-AE19-62706E023703}">
                      <ahyp:hlinkClr xmlns:ahyp="http://schemas.microsoft.com/office/drawing/2018/hyperlinkcolor" val="tx"/>
                    </a:ext>
                  </a:extLst>
                </a:hlinkClick>
              </a:rPr>
              <a:t>ligne</a:t>
            </a:r>
            <a:r>
              <a:rPr lang="en-US" b="1" dirty="0">
                <a:solidFill>
                  <a:srgbClr val="026794"/>
                </a:solidFill>
                <a:hlinkClick r:id="rId3">
                  <a:extLst>
                    <a:ext uri="{A12FA001-AC4F-418D-AE19-62706E023703}">
                      <ahyp:hlinkClr xmlns:ahyp="http://schemas.microsoft.com/office/drawing/2018/hyperlinkcolor" val="tx"/>
                    </a:ext>
                  </a:extLst>
                </a:hlinkClick>
              </a:rPr>
              <a:t> et hors </a:t>
            </a:r>
            <a:r>
              <a:rPr lang="en-US" b="1" dirty="0" err="1">
                <a:solidFill>
                  <a:srgbClr val="026794"/>
                </a:solidFill>
                <a:hlinkClick r:id="rId3">
                  <a:extLst>
                    <a:ext uri="{A12FA001-AC4F-418D-AE19-62706E023703}">
                      <ahyp:hlinkClr xmlns:ahyp="http://schemas.microsoft.com/office/drawing/2018/hyperlinkcolor" val="tx"/>
                    </a:ext>
                  </a:extLst>
                </a:hlinkClick>
              </a:rPr>
              <a:t>ligne</a:t>
            </a:r>
            <a:endParaRPr lang="en-US" b="1" dirty="0">
              <a:solidFill>
                <a:srgbClr val="026794"/>
              </a:solidFill>
            </a:endParaRPr>
          </a:p>
          <a:p>
            <a:pPr marL="628650" lvl="1" indent="-171450">
              <a:buFont typeface="Arial" panose="020B0604020202020204" pitchFamily="34" charset="0"/>
              <a:buChar char="•"/>
            </a:pPr>
            <a:r>
              <a:rPr lang="en-US" dirty="0" err="1"/>
              <a:t>Voir</a:t>
            </a:r>
            <a:r>
              <a:rPr lang="en-US" dirty="0"/>
              <a:t> CPIMS+ How-to-demo PTT slides 156-160</a:t>
            </a:r>
          </a:p>
          <a:p>
            <a:pPr marL="628650" lvl="1" indent="-171450">
              <a:buFont typeface="Arial" panose="020B0604020202020204" pitchFamily="34" charset="0"/>
              <a:buChar char="•"/>
            </a:pPr>
            <a:r>
              <a:rPr lang="en-US" dirty="0" err="1"/>
              <a:t>Assurez-vous</a:t>
            </a:r>
            <a:r>
              <a:rPr lang="en-US" dirty="0"/>
              <a:t> que les participants </a:t>
            </a:r>
            <a:r>
              <a:rPr lang="en-US" dirty="0" err="1"/>
              <a:t>comprennent</a:t>
            </a:r>
            <a:r>
              <a:rPr lang="en-US" dirty="0"/>
              <a:t> que, </a:t>
            </a:r>
            <a:r>
              <a:rPr lang="en-US" dirty="0" err="1"/>
              <a:t>s'ils</a:t>
            </a:r>
            <a:r>
              <a:rPr lang="en-US" dirty="0"/>
              <a:t> </a:t>
            </a:r>
            <a:r>
              <a:rPr lang="en-US" dirty="0" err="1"/>
              <a:t>sont</a:t>
            </a:r>
            <a:r>
              <a:rPr lang="en-US" dirty="0"/>
              <a:t> </a:t>
            </a:r>
            <a:r>
              <a:rPr lang="en-US" dirty="0" err="1"/>
              <a:t>en</a:t>
            </a:r>
            <a:r>
              <a:rPr lang="en-US" dirty="0"/>
              <a:t> mode hors </a:t>
            </a:r>
            <a:r>
              <a:rPr lang="en-US" dirty="0" err="1"/>
              <a:t>ligne</a:t>
            </a:r>
            <a:r>
              <a:rPr lang="en-US" dirty="0"/>
              <a:t>, </a:t>
            </a:r>
            <a:r>
              <a:rPr lang="en-US" dirty="0" err="1"/>
              <a:t>ils</a:t>
            </a:r>
            <a:r>
              <a:rPr lang="en-US" dirty="0"/>
              <a:t> ne </a:t>
            </a:r>
            <a:r>
              <a:rPr lang="en-US" dirty="0" err="1"/>
              <a:t>doivent</a:t>
            </a:r>
            <a:r>
              <a:rPr lang="en-US" dirty="0"/>
              <a:t> pas se </a:t>
            </a:r>
            <a:r>
              <a:rPr lang="en-US" dirty="0" err="1"/>
              <a:t>déconnecter</a:t>
            </a:r>
            <a:r>
              <a:rPr lang="en-US" dirty="0"/>
              <a:t> </a:t>
            </a:r>
            <a:r>
              <a:rPr lang="en-US" dirty="0" err="1"/>
              <a:t>avant</a:t>
            </a:r>
            <a:r>
              <a:rPr lang="en-US" dirty="0"/>
              <a:t> que les </a:t>
            </a:r>
            <a:r>
              <a:rPr lang="en-US" dirty="0" err="1"/>
              <a:t>données</a:t>
            </a:r>
            <a:r>
              <a:rPr lang="en-US" dirty="0"/>
              <a:t> ne </a:t>
            </a:r>
            <a:r>
              <a:rPr lang="en-US" dirty="0" err="1"/>
              <a:t>soient</a:t>
            </a:r>
            <a:r>
              <a:rPr lang="en-US" dirty="0"/>
              <a:t> </a:t>
            </a:r>
            <a:r>
              <a:rPr lang="en-US" dirty="0" err="1"/>
              <a:t>synchronisées</a:t>
            </a:r>
            <a:r>
              <a:rPr lang="en-US" dirty="0"/>
              <a:t> (après </a:t>
            </a:r>
            <a:r>
              <a:rPr lang="en-US" dirty="0" err="1"/>
              <a:t>s'être</a:t>
            </a:r>
            <a:r>
              <a:rPr lang="en-US" dirty="0"/>
              <a:t> </a:t>
            </a:r>
            <a:r>
              <a:rPr lang="en-US" dirty="0" err="1"/>
              <a:t>reconnectés</a:t>
            </a:r>
            <a:r>
              <a:rPr lang="en-US" dirty="0"/>
              <a:t>).</a:t>
            </a:r>
          </a:p>
          <a:p>
            <a:pPr marL="628650" lvl="1" indent="-171450">
              <a:buFont typeface="Arial" panose="020B0604020202020204" pitchFamily="34" charset="0"/>
              <a:buChar char="•"/>
            </a:pPr>
            <a:r>
              <a:rPr lang="en-US" dirty="0" err="1"/>
              <a:t>Assurez-vous</a:t>
            </a:r>
            <a:r>
              <a:rPr lang="en-US" dirty="0"/>
              <a:t> que les participants </a:t>
            </a:r>
            <a:r>
              <a:rPr lang="en-US" dirty="0" err="1"/>
              <a:t>comprennent</a:t>
            </a:r>
            <a:r>
              <a:rPr lang="en-US" dirty="0"/>
              <a:t> </a:t>
            </a:r>
            <a:r>
              <a:rPr lang="en-US" dirty="0" err="1"/>
              <a:t>qu'ils</a:t>
            </a:r>
            <a:r>
              <a:rPr lang="en-US" dirty="0"/>
              <a:t> </a:t>
            </a:r>
            <a:r>
              <a:rPr lang="en-US" dirty="0" err="1"/>
              <a:t>doivent</a:t>
            </a:r>
            <a:r>
              <a:rPr lang="en-US" dirty="0"/>
              <a:t> </a:t>
            </a:r>
            <a:r>
              <a:rPr lang="en-US" dirty="0" err="1"/>
              <a:t>ouvrir</a:t>
            </a:r>
            <a:r>
              <a:rPr lang="en-US" dirty="0"/>
              <a:t> </a:t>
            </a:r>
            <a:r>
              <a:rPr lang="en-US" dirty="0" err="1"/>
              <a:t>tous</a:t>
            </a:r>
            <a:r>
              <a:rPr lang="en-US" dirty="0"/>
              <a:t> les dossiers </a:t>
            </a:r>
            <a:r>
              <a:rPr lang="en-US" dirty="0" err="1"/>
              <a:t>dont</a:t>
            </a:r>
            <a:r>
              <a:rPr lang="en-US" dirty="0"/>
              <a:t> </a:t>
            </a:r>
            <a:r>
              <a:rPr lang="en-US" dirty="0" err="1"/>
              <a:t>ils</a:t>
            </a:r>
            <a:r>
              <a:rPr lang="en-US" dirty="0"/>
              <a:t> </a:t>
            </a:r>
            <a:r>
              <a:rPr lang="en-US" dirty="0" err="1"/>
              <a:t>ont</a:t>
            </a:r>
            <a:r>
              <a:rPr lang="en-US" dirty="0"/>
              <a:t> </a:t>
            </a:r>
            <a:r>
              <a:rPr lang="en-US" dirty="0" err="1"/>
              <a:t>besoin</a:t>
            </a:r>
            <a:r>
              <a:rPr lang="en-US" dirty="0"/>
              <a:t> </a:t>
            </a:r>
            <a:r>
              <a:rPr lang="en-US" dirty="0" err="1"/>
              <a:t>avant</a:t>
            </a:r>
            <a:r>
              <a:rPr lang="en-US" dirty="0"/>
              <a:t> d'être </a:t>
            </a:r>
            <a:r>
              <a:rPr lang="en-US" dirty="0" err="1"/>
              <a:t>déconnectés</a:t>
            </a:r>
            <a:r>
              <a:rPr lang="en-US" dirty="0"/>
              <a:t> </a:t>
            </a:r>
            <a:r>
              <a:rPr lang="en-US" dirty="0" err="1"/>
              <a:t>ou</a:t>
            </a:r>
            <a:r>
              <a:rPr lang="en-US" dirty="0"/>
              <a:t> </a:t>
            </a:r>
            <a:r>
              <a:rPr lang="en-US" dirty="0" err="1"/>
              <a:t>si</a:t>
            </a:r>
            <a:r>
              <a:rPr lang="en-US" dirty="0"/>
              <a:t> la </a:t>
            </a:r>
            <a:r>
              <a:rPr lang="en-US" dirty="0" err="1"/>
              <a:t>connectivité</a:t>
            </a:r>
            <a:r>
              <a:rPr lang="en-US" dirty="0"/>
              <a:t> Internet </a:t>
            </a:r>
            <a:r>
              <a:rPr lang="en-US" dirty="0" err="1"/>
              <a:t>n'est</a:t>
            </a:r>
            <a:r>
              <a:rPr lang="en-US" dirty="0"/>
              <a:t> pas </a:t>
            </a:r>
            <a:r>
              <a:rPr lang="en-US" dirty="0" err="1"/>
              <a:t>fiable</a:t>
            </a:r>
            <a:r>
              <a:rPr lang="en-US" dirty="0"/>
              <a:t>, </a:t>
            </a:r>
            <a:r>
              <a:rPr lang="en-US" dirty="0" err="1"/>
              <a:t>afin</a:t>
            </a:r>
            <a:r>
              <a:rPr lang="en-US" dirty="0"/>
              <a:t> </a:t>
            </a:r>
            <a:r>
              <a:rPr lang="en-US" dirty="0" err="1"/>
              <a:t>d'y</a:t>
            </a:r>
            <a:r>
              <a:rPr lang="en-US" dirty="0"/>
              <a:t> </a:t>
            </a:r>
            <a:r>
              <a:rPr lang="en-US" dirty="0" err="1"/>
              <a:t>accéder</a:t>
            </a:r>
            <a:r>
              <a:rPr lang="en-US" dirty="0"/>
              <a:t> </a:t>
            </a:r>
            <a:r>
              <a:rPr lang="en-US" dirty="0" err="1"/>
              <a:t>lorsqu'ils</a:t>
            </a:r>
            <a:r>
              <a:rPr lang="en-US" dirty="0"/>
              <a:t> </a:t>
            </a:r>
            <a:r>
              <a:rPr lang="en-US" dirty="0" err="1"/>
              <a:t>sont</a:t>
            </a:r>
            <a:r>
              <a:rPr lang="en-US" dirty="0"/>
              <a:t> hors </a:t>
            </a:r>
            <a:r>
              <a:rPr lang="en-US" dirty="0" err="1"/>
              <a:t>ligne</a:t>
            </a:r>
            <a:r>
              <a:rPr lang="en-US" dirty="0"/>
              <a:t>.</a:t>
            </a:r>
          </a:p>
          <a:p>
            <a:pPr marL="628650" lvl="1" indent="-171450">
              <a:buFont typeface="Arial" panose="020B0604020202020204" pitchFamily="34" charset="0"/>
              <a:buChar char="•"/>
            </a:pPr>
            <a:r>
              <a:rPr lang="en-US" dirty="0" err="1"/>
              <a:t>Assurez-vous</a:t>
            </a:r>
            <a:r>
              <a:rPr lang="en-US" dirty="0"/>
              <a:t> que les participants </a:t>
            </a:r>
            <a:r>
              <a:rPr lang="en-US" dirty="0" err="1"/>
              <a:t>comprennent</a:t>
            </a:r>
            <a:r>
              <a:rPr lang="en-US" dirty="0"/>
              <a:t> que, </a:t>
            </a:r>
            <a:r>
              <a:rPr lang="en-US" dirty="0" err="1"/>
              <a:t>lorsqu'ils</a:t>
            </a:r>
            <a:r>
              <a:rPr lang="en-US" dirty="0"/>
              <a:t> </a:t>
            </a:r>
            <a:r>
              <a:rPr lang="en-US" dirty="0" err="1"/>
              <a:t>sont</a:t>
            </a:r>
            <a:r>
              <a:rPr lang="en-US" dirty="0"/>
              <a:t> </a:t>
            </a:r>
            <a:r>
              <a:rPr lang="en-US" dirty="0" err="1"/>
              <a:t>en</a:t>
            </a:r>
            <a:r>
              <a:rPr lang="en-US" dirty="0"/>
              <a:t> mode hors </a:t>
            </a:r>
            <a:r>
              <a:rPr lang="en-US" dirty="0" err="1"/>
              <a:t>ligne</a:t>
            </a:r>
            <a:r>
              <a:rPr lang="en-US" dirty="0"/>
              <a:t>, </a:t>
            </a:r>
            <a:r>
              <a:rPr lang="en-US" dirty="0" err="1"/>
              <a:t>certaines</a:t>
            </a:r>
            <a:r>
              <a:rPr lang="en-US" dirty="0"/>
              <a:t> </a:t>
            </a:r>
            <a:r>
              <a:rPr lang="en-US" dirty="0" err="1"/>
              <a:t>fonctionnalités</a:t>
            </a:r>
            <a:r>
              <a:rPr lang="en-US" dirty="0"/>
              <a:t> ne </a:t>
            </a:r>
            <a:r>
              <a:rPr lang="en-US" dirty="0" err="1"/>
              <a:t>fonctionnent</a:t>
            </a:r>
            <a:r>
              <a:rPr lang="en-US" dirty="0"/>
              <a:t> pas :</a:t>
            </a:r>
          </a:p>
          <a:p>
            <a:pPr marL="171450" indent="-171450">
              <a:buFont typeface="Arial" panose="020B0604020202020204" pitchFamily="34" charset="0"/>
              <a:buChar char="•"/>
            </a:pPr>
            <a:r>
              <a:rPr lang="en-US" b="1" dirty="0" err="1"/>
              <a:t>Naviguer</a:t>
            </a:r>
            <a:r>
              <a:rPr lang="en-US" b="1" dirty="0"/>
              <a:t> sur </a:t>
            </a:r>
            <a:r>
              <a:rPr lang="en-US" b="1" dirty="0" err="1"/>
              <a:t>l'écran</a:t>
            </a:r>
            <a:r>
              <a:rPr lang="en-US" b="1" dirty="0"/>
              <a:t> </a:t>
            </a:r>
            <a:r>
              <a:rPr lang="en-US" b="1" dirty="0" err="1"/>
              <a:t>d'accueil</a:t>
            </a:r>
            <a:endParaRPr lang="en-US" b="1" dirty="0"/>
          </a:p>
          <a:p>
            <a:pPr marL="171450" indent="-171450">
              <a:buFont typeface="Arial" panose="020B0604020202020204" pitchFamily="34" charset="0"/>
              <a:buChar char="•"/>
            </a:pPr>
            <a:r>
              <a:rPr lang="en-US" b="1" dirty="0" err="1"/>
              <a:t>Tâches</a:t>
            </a:r>
            <a:endParaRPr lang="en-US" b="1" dirty="0"/>
          </a:p>
          <a:p>
            <a:pPr marL="171450" indent="-171450">
              <a:buFont typeface="Arial" panose="020B0604020202020204" pitchFamily="34" charset="0"/>
              <a:buChar char="•"/>
            </a:pPr>
            <a:r>
              <a:rPr lang="en-US" b="1" dirty="0"/>
              <a:t>Exportations</a:t>
            </a:r>
          </a:p>
          <a:p>
            <a:pPr marL="171450" indent="-171450">
              <a:buFont typeface="Arial" panose="020B0604020202020204" pitchFamily="34" charset="0"/>
              <a:buChar char="•"/>
            </a:pPr>
            <a:r>
              <a:rPr lang="en-US" b="1" dirty="0" err="1"/>
              <a:t>L'information</a:t>
            </a:r>
            <a:r>
              <a:rPr lang="en-US" b="1" dirty="0"/>
              <a:t> de </a:t>
            </a:r>
            <a:r>
              <a:rPr lang="en-US" b="1" dirty="0" err="1"/>
              <a:t>l'utilisateur</a:t>
            </a:r>
            <a:endParaRPr lang="en-US" b="1" dirty="0"/>
          </a:p>
          <a:p>
            <a:pPr marL="171450" indent="-171450">
              <a:buFont typeface="Arial" panose="020B0604020202020204" pitchFamily="34" charset="0"/>
              <a:buChar char="•"/>
            </a:pPr>
            <a:r>
              <a:rPr lang="en-US" dirty="0" err="1"/>
              <a:t>Voir</a:t>
            </a:r>
            <a:r>
              <a:rPr lang="en-US" dirty="0"/>
              <a:t> le </a:t>
            </a:r>
            <a:r>
              <a:rPr lang="en-US" dirty="0">
                <a:solidFill>
                  <a:srgbClr val="026794"/>
                </a:solidFill>
                <a:hlinkClick r:id="rId4">
                  <a:extLst>
                    <a:ext uri="{A12FA001-AC4F-418D-AE19-62706E023703}">
                      <ahyp:hlinkClr xmlns:ahyp="http://schemas.microsoft.com/office/drawing/2018/hyperlinkcolor" val="tx"/>
                    </a:ext>
                  </a:extLst>
                </a:hlinkClick>
              </a:rPr>
              <a:t>guide </a:t>
            </a:r>
            <a:r>
              <a:rPr lang="en-US" dirty="0" err="1">
                <a:solidFill>
                  <a:srgbClr val="026794"/>
                </a:solidFill>
                <a:hlinkClick r:id="rId4">
                  <a:extLst>
                    <a:ext uri="{A12FA001-AC4F-418D-AE19-62706E023703}">
                      <ahyp:hlinkClr xmlns:ahyp="http://schemas.microsoft.com/office/drawing/2018/hyperlinkcolor" val="tx"/>
                    </a:ext>
                  </a:extLst>
                </a:hlinkClick>
              </a:rPr>
              <a:t>d'utilisation</a:t>
            </a:r>
            <a:r>
              <a:rPr lang="en-US" dirty="0">
                <a:solidFill>
                  <a:srgbClr val="026794"/>
                </a:solidFill>
                <a:hlinkClick r:id="rId4">
                  <a:extLst>
                    <a:ext uri="{A12FA001-AC4F-418D-AE19-62706E023703}">
                      <ahyp:hlinkClr xmlns:ahyp="http://schemas.microsoft.com/office/drawing/2018/hyperlinkcolor" val="tx"/>
                    </a:ext>
                  </a:extLst>
                </a:hlinkClick>
              </a:rPr>
              <a:t> du CPIMS+ </a:t>
            </a:r>
            <a:r>
              <a:rPr lang="en-US" dirty="0"/>
              <a:t>pour plus </a:t>
            </a:r>
            <a:r>
              <a:rPr lang="en-US" dirty="0" err="1"/>
              <a:t>d'informations</a:t>
            </a:r>
            <a:r>
              <a:rPr lang="en-US" dirty="0"/>
              <a:t> (</a:t>
            </a:r>
            <a:r>
              <a:rPr lang="en-US" dirty="0" err="1"/>
              <a:t>voir</a:t>
            </a:r>
            <a:r>
              <a:rPr lang="en-US" dirty="0"/>
              <a:t> Navigation dans les sous-</a:t>
            </a:r>
            <a:r>
              <a:rPr lang="en-US" dirty="0" err="1"/>
              <a:t>formulaires</a:t>
            </a:r>
            <a:r>
              <a:rPr lang="en-US" dirty="0"/>
              <a:t>/journal des modifications, </a:t>
            </a:r>
            <a:r>
              <a:rPr lang="en-US" dirty="0" err="1"/>
              <a:t>journaux</a:t>
            </a:r>
            <a:r>
              <a:rPr lang="en-US" dirty="0"/>
              <a:t> </a:t>
            </a:r>
            <a:r>
              <a:rPr lang="en-US" dirty="0" err="1"/>
              <a:t>d'audit</a:t>
            </a:r>
            <a:r>
              <a:rPr lang="en-US" dirty="0"/>
              <a:t>).</a:t>
            </a:r>
          </a:p>
          <a:p>
            <a:endParaRPr lang="en-US"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5878853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(Temps : 50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 </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p>
        </p:txBody>
      </p:sp>
      <p:sp>
        <p:nvSpPr>
          <p:cNvPr id="3" name="Slide Image Placeholder 2">
            <a:extLst>
              <a:ext uri="{FF2B5EF4-FFF2-40B4-BE49-F238E27FC236}">
                <a16:creationId xmlns:a16="http://schemas.microsoft.com/office/drawing/2014/main" id="{8B6A9983-2757-7CF5-64D6-C5F5ABF26D9A}"/>
              </a:ext>
            </a:extLst>
          </p:cNvPr>
          <p:cNvSpPr>
            <a:spLocks noGrp="1" noRot="1" noChangeAspect="1"/>
          </p:cNvSpPr>
          <p:nvPr>
            <p:ph type="sldImg"/>
          </p:nvPr>
        </p:nvSpPr>
        <p:spPr/>
      </p:sp>
    </p:spTree>
    <p:extLst>
      <p:ext uri="{BB962C8B-B14F-4D97-AF65-F5344CB8AC3E}">
        <p14:creationId xmlns:p14="http://schemas.microsoft.com/office/powerpoint/2010/main" val="422185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1947F-B38D-9F16-4712-F491C4C2F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C5EB9-35E2-A3A0-CFAA-B6970E7B90B4}"/>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7805348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a:xfrm>
            <a:off x="479425" y="4229101"/>
            <a:ext cx="6140450" cy="5682995"/>
          </a:xfrm>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Notez les réponses de la discussion de groupe sur un tableau.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DEMO (facultatif)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S'il reste du temps, demandez à un volontaire d'utiliser l'ordinateur portable du facilitateur pour montrer comment il a fait l'exercice à l'avant.</a:t>
            </a:r>
          </a:p>
          <a:p>
            <a:endParaRPr lang="en-US" dirty="0"/>
          </a:p>
          <a:p>
            <a:r>
              <a:rPr lang="en-US" b="1" dirty="0"/>
              <a:t>DISCUSSION PLÉNIÈRE</a:t>
            </a:r>
          </a:p>
          <a:p>
            <a:pPr marL="171450" indent="-171450">
              <a:buFont typeface="Arial" panose="020B0604020202020204" pitchFamily="34" charset="0"/>
              <a:buChar char="•"/>
            </a:pPr>
            <a:r>
              <a:rPr lang="en-US" i="1" dirty="0"/>
              <a:t>Comment ça s'est passé ? Qu'est-ce qui a été facile ? Qu'est-ce qui a été difficile ?</a:t>
            </a:r>
          </a:p>
          <a:p>
            <a:pPr marL="171450" indent="-171450">
              <a:buFont typeface="Arial" panose="020B0604020202020204" pitchFamily="34" charset="0"/>
              <a:buChar char="•"/>
            </a:pPr>
            <a:r>
              <a:rPr lang="en-US" i="1" dirty="0"/>
              <a:t>Comment pensez-vous que cela va soutenir votre processus de gestion de cas ? Ou peut-être le rendra-t-il plus difficile ? </a:t>
            </a:r>
          </a:p>
          <a:p>
            <a:pPr marL="171450" indent="-171450">
              <a:buFont typeface="Arial" panose="020B0604020202020204" pitchFamily="34" charset="0"/>
              <a:buChar char="•"/>
            </a:pPr>
            <a:r>
              <a:rPr lang="en-US" dirty="0"/>
              <a:t>Les groupes doivent noter les réponses sur un tableau à feuilles mobiles.</a:t>
            </a:r>
          </a:p>
          <a:p>
            <a:pPr marL="171450" indent="-171450">
              <a:buFont typeface="Arial" panose="020B0604020202020204" pitchFamily="34" charset="0"/>
              <a:buChar char="•"/>
            </a:pPr>
            <a:r>
              <a:rPr lang="en-US" dirty="0"/>
              <a:t>Le retour d'information ainsi que les éventuels problèmes techniques devront être enregistrés et partagés avec le comité directeur du CPIMS.</a:t>
            </a:r>
          </a:p>
          <a:p>
            <a:endParaRPr lang="en-US" dirty="0"/>
          </a:p>
          <a:p>
            <a:r>
              <a:rPr lang="en-US" b="1" dirty="0"/>
              <a:t>EXPLICATION</a:t>
            </a:r>
          </a:p>
          <a:p>
            <a:pPr marL="171450" indent="-171450">
              <a:buFont typeface="Arial" panose="020B0604020202020204" pitchFamily="34" charset="0"/>
              <a:buChar char="•"/>
            </a:pPr>
            <a:r>
              <a:rPr lang="en-US" i="1" dirty="0"/>
              <a:t>Défis communs</a:t>
            </a:r>
          </a:p>
          <a:p>
            <a:pPr marL="628650" lvl="1" indent="-171450">
              <a:buFont typeface="Arial" panose="020B0604020202020204" pitchFamily="34" charset="0"/>
              <a:buChar char="•"/>
            </a:pPr>
            <a:r>
              <a:rPr lang="en-US" i="1" dirty="0"/>
              <a:t>Avant de travailler hors ligne sur l'appareil qui sera utilisé hors ligne, assurez-vous que le </a:t>
            </a:r>
            <a:r>
              <a:rPr lang="en-US" i="1" dirty="0" err="1"/>
              <a:t>travailleur</a:t>
            </a:r>
            <a:r>
              <a:rPr lang="en-US" i="1" dirty="0"/>
              <a:t> social </a:t>
            </a:r>
            <a:r>
              <a:rPr lang="en-US" i="1" dirty="0" err="1"/>
              <a:t>ou</a:t>
            </a:r>
            <a:r>
              <a:rPr lang="en-US" i="1" dirty="0"/>
              <a:t> le </a:t>
            </a:r>
            <a:r>
              <a:rPr lang="en-US" i="1" dirty="0" err="1"/>
              <a:t>superviseur</a:t>
            </a:r>
            <a:r>
              <a:rPr lang="en-US" i="1" dirty="0"/>
              <a:t> </a:t>
            </a:r>
            <a:r>
              <a:rPr lang="en-US" i="1" dirty="0" err="1"/>
              <a:t>ait</a:t>
            </a:r>
            <a:r>
              <a:rPr lang="en-US" i="1" dirty="0"/>
              <a:t> cliqué sur le dossier et </a:t>
            </a:r>
            <a:r>
              <a:rPr lang="en-US" i="1" dirty="0" err="1"/>
              <a:t>l’ait</a:t>
            </a:r>
            <a:r>
              <a:rPr lang="en-US" i="1" dirty="0"/>
              <a:t> ouvert. Les travailleurs sociaux peuvent oublier de le faire.</a:t>
            </a:r>
          </a:p>
          <a:p>
            <a:pPr marL="628650" lvl="1" indent="-171450">
              <a:buFont typeface="Arial" panose="020B0604020202020204" pitchFamily="34" charset="0"/>
              <a:buChar char="•"/>
            </a:pPr>
            <a:r>
              <a:rPr lang="en-US" i="1" dirty="0"/>
              <a:t>Nous pouvons oublier que nous pouvons </a:t>
            </a:r>
            <a:r>
              <a:rPr lang="en-US" i="1" dirty="0" err="1"/>
              <a:t>activer</a:t>
            </a:r>
            <a:r>
              <a:rPr lang="en-US" i="1" dirty="0"/>
              <a:t> un cas après l'avoir désactivée. Pour ce faire, il faut cliquer sur les trois points en haut à droite de l'écran et sélectionner "Activer".</a:t>
            </a:r>
          </a:p>
          <a:p>
            <a:pPr marL="628650" lvl="1" indent="-171450">
              <a:buFont typeface="Arial" panose="020B0604020202020204" pitchFamily="34" charset="0"/>
              <a:buChar char="•"/>
            </a:pPr>
            <a:r>
              <a:rPr lang="en-US" i="1" dirty="0"/>
              <a:t>Dès qu'une connexion Internet est disponible, les cas présents sur l'appareil sont automatiquement synchronisés et enregistrés dans la base de données.</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TRAVAIL INDIVIDUEL</a:t>
            </a:r>
          </a:p>
          <a:p>
            <a:pPr marL="171450" indent="-171450">
              <a:buFont typeface="Arial" panose="020B0604020202020204" pitchFamily="34" charset="0"/>
              <a:buChar char="•"/>
            </a:pPr>
            <a:r>
              <a:rPr lang="en-US" dirty="0"/>
              <a:t>Donnez aux participants 5 minutes pour prendre des notes dans le </a:t>
            </a:r>
            <a:r>
              <a:rPr lang="en-US" b="1" dirty="0"/>
              <a:t>cahier d'exercices page 3 : plan d'intégration CPIMS+.</a:t>
            </a:r>
          </a:p>
          <a:p>
            <a:pPr marL="171450" indent="-171450">
              <a:buFont typeface="Arial" panose="020B0604020202020204" pitchFamily="34" charset="0"/>
              <a:buChar char="•"/>
            </a:pPr>
            <a:r>
              <a:rPr lang="en-US" i="1" dirty="0"/>
              <a:t>Y a-t-il des questions avant de poursuivre ?</a:t>
            </a:r>
            <a:endParaRPr lang="en-US" dirty="0"/>
          </a:p>
        </p:txBody>
      </p:sp>
      <p:sp>
        <p:nvSpPr>
          <p:cNvPr id="3" name="Slide Image Placeholder 2">
            <a:extLst>
              <a:ext uri="{FF2B5EF4-FFF2-40B4-BE49-F238E27FC236}">
                <a16:creationId xmlns:a16="http://schemas.microsoft.com/office/drawing/2014/main" id="{C986BD73-4CBC-5358-4652-39C0301899F7}"/>
              </a:ext>
            </a:extLst>
          </p:cNvPr>
          <p:cNvSpPr>
            <a:spLocks noGrp="1" noRot="1" noChangeAspect="1"/>
          </p:cNvSpPr>
          <p:nvPr>
            <p:ph type="sldImg"/>
          </p:nvPr>
        </p:nvSpPr>
        <p:spPr/>
      </p:sp>
    </p:spTree>
    <p:extLst>
      <p:ext uri="{BB962C8B-B14F-4D97-AF65-F5344CB8AC3E}">
        <p14:creationId xmlns:p14="http://schemas.microsoft.com/office/powerpoint/2010/main" val="30563785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F73BD-0750-D2EB-E30C-E9CE7AC37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7C4FA-F3B2-84D4-FC81-D1BE54CE52A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757422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b="1" i="1" dirty="0"/>
              <a:t>Administration et responsabilité</a:t>
            </a:r>
          </a:p>
          <a:p>
            <a:pPr marL="628650" lvl="1" indent="-171450">
              <a:buFont typeface="Arial" panose="020B0604020202020204" pitchFamily="34" charset="0"/>
              <a:buChar char="•"/>
            </a:pPr>
            <a:r>
              <a:rPr lang="en-US" i="1" dirty="0"/>
              <a:t>Planifier, assigner et superviser la qualité du travail sur les dossiers : superviser les charges de travail des membres de l'équipe et s'assurer que les travailleurs sociaux suivent les procédures opérationnelles standard de gestion des dossiers.</a:t>
            </a:r>
          </a:p>
          <a:p>
            <a:pPr marL="628650" lvl="1" indent="-171450">
              <a:buFont typeface="Arial" panose="020B0604020202020204" pitchFamily="34" charset="0"/>
              <a:buChar char="•"/>
            </a:pPr>
            <a:r>
              <a:rPr lang="en-US" i="1" dirty="0"/>
              <a:t>Coordination avec d'autres acteurs : plaidoyer, mise à jour de l'annuaire des services, références.</a:t>
            </a:r>
          </a:p>
          <a:p>
            <a:pPr marL="628650" lvl="1" indent="-171450">
              <a:buFont typeface="Arial" panose="020B0604020202020204" pitchFamily="34" charset="0"/>
              <a:buChar char="•"/>
            </a:pPr>
            <a:r>
              <a:rPr lang="en-US" i="1" dirty="0"/>
              <a:t>Documentation : assurer la qualité des dossiers, dans le respect des délais et de la législation, des politiques et des procédures </a:t>
            </a:r>
            <a:r>
              <a:rPr lang="en-US" i="1" dirty="0" err="1"/>
              <a:t>opérationnelles</a:t>
            </a:r>
            <a:r>
              <a:rPr lang="en-US" i="1" dirty="0"/>
              <a:t> standard. </a:t>
            </a:r>
          </a:p>
          <a:p>
            <a:pPr marL="628650" lvl="1" indent="-171450">
              <a:buFont typeface="Arial" panose="020B0604020202020204" pitchFamily="34" charset="0"/>
              <a:buChar char="•"/>
            </a:pPr>
            <a:r>
              <a:rPr lang="en-US" i="1" dirty="0"/>
              <a:t>Renforcer les normes de sécurité et d'éthique : pour que les travailleurs sociaux puissent accomplir leur travail, et mettre l'accent sur la politique de l'agence en matière de protection des enfants.</a:t>
            </a:r>
          </a:p>
          <a:p>
            <a:pPr marL="457200" lvl="1" indent="0">
              <a:buFont typeface="Arial" panose="020B0604020202020204" pitchFamily="34" charset="0"/>
              <a:buNone/>
            </a:pPr>
            <a:r>
              <a:rPr lang="en-US" i="1" dirty="0" err="1"/>
              <a:t>C'est</a:t>
            </a:r>
            <a:r>
              <a:rPr lang="en-US" i="1" dirty="0"/>
              <a:t> la fonction pour laquelle le CPIMS+ sera le plus utile.</a:t>
            </a:r>
          </a:p>
          <a:p>
            <a:pPr marL="171450" indent="-171450">
              <a:buFont typeface="Arial" panose="020B0604020202020204" pitchFamily="34" charset="0"/>
              <a:buChar char="•"/>
            </a:pPr>
            <a:r>
              <a:rPr lang="en-US" b="1" i="1" dirty="0"/>
              <a:t>Éducation et développement </a:t>
            </a:r>
          </a:p>
          <a:p>
            <a:pPr marL="628650" lvl="1" indent="-171450">
              <a:buFont typeface="Arial" panose="020B0604020202020204" pitchFamily="34" charset="0"/>
              <a:buChar char="•"/>
            </a:pPr>
            <a:r>
              <a:rPr lang="en-US" i="1" dirty="0"/>
              <a:t>L'évaluation des compétences, les principes directeurs (dont nous avons parlé dans l'introduction), les plans d'apprentissage collaboratif, la pratique réflexive, etc.</a:t>
            </a:r>
          </a:p>
          <a:p>
            <a:pPr marL="628650" lvl="1" indent="-171450">
              <a:buFont typeface="Arial" panose="020B0604020202020204" pitchFamily="34" charset="0"/>
              <a:buChar char="•"/>
            </a:pPr>
            <a:r>
              <a:rPr lang="en-US" i="1" dirty="0"/>
              <a:t>S'il y a des difficultés à utiliser le CPIMS+ ou des formulaires mal remplis, le superviseur peut apporter son soutien dans le cadre de cette fonction afin de s'assurer que le </a:t>
            </a:r>
            <a:r>
              <a:rPr lang="en-US" i="1" dirty="0" err="1"/>
              <a:t>travailleur</a:t>
            </a:r>
            <a:r>
              <a:rPr lang="en-US" i="1" dirty="0"/>
              <a:t> social </a:t>
            </a:r>
            <a:r>
              <a:rPr lang="en-US" i="1" dirty="0" err="1"/>
              <a:t>est</a:t>
            </a:r>
            <a:r>
              <a:rPr lang="en-US" i="1" dirty="0"/>
              <a:t> </a:t>
            </a:r>
            <a:r>
              <a:rPr lang="en-US" i="1" dirty="0" err="1"/>
              <a:t>confiant</a:t>
            </a:r>
            <a:r>
              <a:rPr lang="en-US" i="1" dirty="0"/>
              <a:t> dans l'utilisation du CPIMS+ et sait également comment demander une supervision via le CPIMS+.</a:t>
            </a:r>
          </a:p>
          <a:p>
            <a:pPr marL="171450" indent="-171450">
              <a:buFont typeface="Arial" panose="020B0604020202020204" pitchFamily="34" charset="0"/>
              <a:buChar char="•"/>
            </a:pPr>
            <a:r>
              <a:rPr lang="en-US" b="1" i="1" dirty="0"/>
              <a:t>Soutien</a:t>
            </a:r>
          </a:p>
          <a:p>
            <a:pPr marL="628650" lvl="1" indent="-171450">
              <a:buFont typeface="Arial" panose="020B0604020202020204" pitchFamily="34" charset="0"/>
              <a:buChar char="•"/>
            </a:pPr>
            <a:r>
              <a:rPr lang="en-US" i="1" dirty="0"/>
              <a:t>Offrir un espace sûr, promouvoir l'autogestion de la santé, normaliser les sentiments, aider à utiliser les nouvelles technologies, etc.</a:t>
            </a:r>
          </a:p>
        </p:txBody>
      </p:sp>
      <p:sp>
        <p:nvSpPr>
          <p:cNvPr id="3" name="Slide Image Placeholder 2">
            <a:extLst>
              <a:ext uri="{FF2B5EF4-FFF2-40B4-BE49-F238E27FC236}">
                <a16:creationId xmlns:a16="http://schemas.microsoft.com/office/drawing/2014/main" id="{7D189D26-EB40-784D-4667-BD8C61E15561}"/>
              </a:ext>
            </a:extLst>
          </p:cNvPr>
          <p:cNvSpPr>
            <a:spLocks noGrp="1" noRot="1" noChangeAspect="1"/>
          </p:cNvSpPr>
          <p:nvPr>
            <p:ph type="sldImg"/>
          </p:nvPr>
        </p:nvSpPr>
        <p:spPr/>
      </p:sp>
    </p:spTree>
    <p:extLst>
      <p:ext uri="{BB962C8B-B14F-4D97-AF65-F5344CB8AC3E}">
        <p14:creationId xmlns:p14="http://schemas.microsoft.com/office/powerpoint/2010/main" val="27495570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EXPLICATION</a:t>
            </a:r>
          </a:p>
          <a:p>
            <a:pPr marL="171450" indent="-171450">
              <a:buFont typeface="Arial" panose="020B0604020202020204" pitchFamily="34" charset="0"/>
              <a:buChar char="•"/>
            </a:pPr>
            <a:r>
              <a:rPr lang="en-US" i="1" dirty="0"/>
              <a:t>Le CPIMS+ offre diverses fonctionnalités permettant de superviser la gestion des cas...</a:t>
            </a:r>
          </a:p>
          <a:p>
            <a:pPr marL="171450" indent="-171450">
              <a:buFont typeface="Arial" panose="020B0604020202020204" pitchFamily="34" charset="0"/>
              <a:buChar char="•"/>
            </a:pPr>
            <a:r>
              <a:rPr lang="en-US" i="0" dirty="0"/>
              <a:t>Présenter la diapositive</a:t>
            </a:r>
          </a:p>
          <a:p>
            <a:pPr marL="171450" indent="-171450">
              <a:buFont typeface="Arial" panose="020B0604020202020204" pitchFamily="34" charset="0"/>
              <a:buChar char="•"/>
            </a:pPr>
            <a:r>
              <a:rPr lang="en-US" i="1" dirty="0"/>
              <a:t>Nous allons parcourir ensemble toutes les fonctionnalités de ce système.</a:t>
            </a:r>
          </a:p>
          <a:p>
            <a:pPr marL="171450" indent="-171450">
              <a:buFont typeface="Arial" panose="020B0604020202020204" pitchFamily="34" charset="0"/>
              <a:buChar char="•"/>
            </a:pPr>
            <a:r>
              <a:rPr lang="en-US" i="1" dirty="0"/>
              <a:t>Nous pouvons en faire certaines plus rapidement que d'autres car nous les avons déjà pratiquées dans le module précédent.</a:t>
            </a:r>
            <a:endParaRPr lang="en-US" dirty="0">
              <a:sym typeface="Helvetica Neue"/>
            </a:endParaRPr>
          </a:p>
        </p:txBody>
      </p:sp>
      <p:sp>
        <p:nvSpPr>
          <p:cNvPr id="3" name="Slide Image Placeholder 2">
            <a:extLst>
              <a:ext uri="{FF2B5EF4-FFF2-40B4-BE49-F238E27FC236}">
                <a16:creationId xmlns:a16="http://schemas.microsoft.com/office/drawing/2014/main" id="{1C0D23B2-7573-621A-653A-27AD14878001}"/>
              </a:ext>
            </a:extLst>
          </p:cNvPr>
          <p:cNvSpPr>
            <a:spLocks noGrp="1" noRot="1" noChangeAspect="1"/>
          </p:cNvSpPr>
          <p:nvPr>
            <p:ph type="sldImg"/>
          </p:nvPr>
        </p:nvSpPr>
        <p:spPr/>
      </p:sp>
    </p:spTree>
    <p:extLst>
      <p:ext uri="{BB962C8B-B14F-4D97-AF65-F5344CB8AC3E}">
        <p14:creationId xmlns:p14="http://schemas.microsoft.com/office/powerpoint/2010/main" val="12748784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EXPLICATION</a:t>
            </a:r>
          </a:p>
          <a:p>
            <a:pPr marL="171450" indent="-171450">
              <a:buFont typeface="Arial" panose="020B0604020202020204" pitchFamily="34" charset="0"/>
              <a:buChar char="•"/>
            </a:pPr>
            <a:r>
              <a:rPr lang="en-US" i="1"/>
              <a:t>Ces fonctionnalités permettent la supervision à distance des travailleurs sociaux, mais il est très important de garder à l'esprit que les fonctions de supervision du CPIMS+ ne peuvent pas remplacer la supervision et/ou le dialogue en face à face.</a:t>
            </a:r>
          </a:p>
          <a:p>
            <a:pPr marL="171450" indent="-171450">
              <a:buFont typeface="Arial" panose="020B0604020202020204" pitchFamily="34" charset="0"/>
              <a:buChar char="•"/>
            </a:pPr>
            <a:r>
              <a:rPr lang="en-US" i="1"/>
              <a:t>Dans la mesure du possible, les superviseurs doivent prendre le temps de s'entretenir directement avec les travailleurs sociaux lors des sessions de supervision entre pairs, en groupe ou individuelles.</a:t>
            </a:r>
          </a:p>
          <a:p>
            <a:pPr marL="171450" indent="-171450">
              <a:buFont typeface="Arial" panose="020B0604020202020204" pitchFamily="34" charset="0"/>
              <a:buChar char="•"/>
            </a:pPr>
            <a:r>
              <a:rPr lang="en-US" i="1"/>
              <a:t>La supervision CPIMS+ complète et renforce la supervision directe, en particulier lorsque la supervision régulière en face à face n'est pas possible (par exemple, lors du travail à distance pendant le Covid-19)</a:t>
            </a:r>
          </a:p>
          <a:p>
            <a:endParaRPr lang="en-US"/>
          </a:p>
          <a:p>
            <a:endParaRPr lang="en-CA"/>
          </a:p>
        </p:txBody>
      </p:sp>
      <p:sp>
        <p:nvSpPr>
          <p:cNvPr id="3" name="Slide Image Placeholder 2">
            <a:extLst>
              <a:ext uri="{FF2B5EF4-FFF2-40B4-BE49-F238E27FC236}">
                <a16:creationId xmlns:a16="http://schemas.microsoft.com/office/drawing/2014/main" id="{2D7F9B7F-0B2F-D3BC-6ADD-3828B365EB56}"/>
              </a:ext>
            </a:extLst>
          </p:cNvPr>
          <p:cNvSpPr>
            <a:spLocks noGrp="1" noRot="1" noChangeAspect="1"/>
          </p:cNvSpPr>
          <p:nvPr>
            <p:ph type="sldImg"/>
          </p:nvPr>
        </p:nvSpPr>
        <p:spPr/>
      </p:sp>
    </p:spTree>
    <p:extLst>
      <p:ext uri="{BB962C8B-B14F-4D97-AF65-F5344CB8AC3E}">
        <p14:creationId xmlns:p14="http://schemas.microsoft.com/office/powerpoint/2010/main" val="392345515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dirty="0"/>
              <a:t>EXPLICATION</a:t>
            </a:r>
          </a:p>
          <a:p>
            <a:pPr marL="171450" indent="-171450">
              <a:buFont typeface="Arial" panose="020B0604020202020204" pitchFamily="34" charset="0"/>
              <a:buChar char="•"/>
            </a:pPr>
            <a:r>
              <a:rPr lang="en-US" i="1" dirty="0"/>
              <a:t>Examinons d'abord l'affectation des cas</a:t>
            </a:r>
          </a:p>
          <a:p>
            <a:pPr marL="171450" indent="-171450">
              <a:buFont typeface="Arial" panose="020B0604020202020204" pitchFamily="34" charset="0"/>
              <a:buChar char="•"/>
            </a:pPr>
            <a:r>
              <a:rPr lang="en-US" dirty="0"/>
              <a:t>Afficher uniquement le titre</a:t>
            </a:r>
          </a:p>
          <a:p>
            <a:pPr marL="171450" indent="-171450">
              <a:buFont typeface="Arial" panose="020B0604020202020204" pitchFamily="34" charset="0"/>
              <a:buChar char="•"/>
            </a:pPr>
            <a:r>
              <a:rPr lang="en-US" i="1" dirty="0"/>
              <a:t>Quand devons-nous attribuer les cas d’un </a:t>
            </a:r>
            <a:r>
              <a:rPr lang="en-US" i="1" dirty="0" err="1"/>
              <a:t>travailleur</a:t>
            </a:r>
            <a:r>
              <a:rPr lang="en-US" i="1" dirty="0"/>
              <a:t> social à un autre ?</a:t>
            </a:r>
            <a:endParaRPr lang="en-US" dirty="0"/>
          </a:p>
          <a:p>
            <a:pPr marL="171450" indent="-171450">
              <a:buFont typeface="Arial" panose="020B0604020202020204" pitchFamily="34" charset="0"/>
              <a:buChar char="•"/>
            </a:pPr>
            <a:r>
              <a:rPr lang="en-US" dirty="0"/>
              <a:t>Cliquez pour afficher la liste</a:t>
            </a:r>
          </a:p>
          <a:p>
            <a:pPr marL="171450" indent="-171450">
              <a:buFont typeface="Arial" panose="020B0604020202020204" pitchFamily="34" charset="0"/>
              <a:buChar char="•"/>
            </a:pPr>
            <a:r>
              <a:rPr lang="en-US" i="1" dirty="0"/>
              <a:t>Ceci est fait pour équilibrer la charge de travail ou </a:t>
            </a:r>
            <a:r>
              <a:rPr lang="en-US" i="1" dirty="0" err="1"/>
              <a:t>parce</a:t>
            </a:r>
            <a:r>
              <a:rPr lang="en-US" i="1" dirty="0"/>
              <a:t> </a:t>
            </a:r>
            <a:r>
              <a:rPr lang="en-US" i="1" dirty="0" err="1"/>
              <a:t>qu’un</a:t>
            </a:r>
            <a:r>
              <a:rPr lang="en-US" i="1" dirty="0"/>
              <a:t> </a:t>
            </a:r>
            <a:r>
              <a:rPr lang="en-US" i="1" dirty="0" err="1"/>
              <a:t>travailleur</a:t>
            </a:r>
            <a:r>
              <a:rPr lang="en-US" i="1" dirty="0"/>
              <a:t> social est temporairement absent du bureau ou quitte définitivement l'organisation.</a:t>
            </a:r>
          </a:p>
          <a:p>
            <a:pPr marL="171450" indent="-171450">
              <a:buFont typeface="Arial" panose="020B0604020202020204" pitchFamily="34" charset="0"/>
              <a:buChar char="•"/>
            </a:pPr>
            <a:r>
              <a:rPr lang="en-US" i="1" dirty="0"/>
              <a:t>Cela peut également être considéré comme un transfert interne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DEMO</a:t>
            </a:r>
          </a:p>
          <a:p>
            <a:pPr marL="171450" indent="-171450">
              <a:buFont typeface="Arial" panose="020B0604020202020204" pitchFamily="34" charset="0"/>
              <a:buChar char="•"/>
            </a:pPr>
            <a:r>
              <a:rPr lang="en-US" dirty="0"/>
              <a:t>Sélectionnez le cas</a:t>
            </a:r>
          </a:p>
          <a:p>
            <a:pPr marL="171450" indent="-171450">
              <a:buFont typeface="Arial" panose="020B0604020202020204" pitchFamily="34" charset="0"/>
              <a:buChar char="•"/>
            </a:pPr>
            <a:r>
              <a:rPr lang="en-US" dirty="0">
                <a:sym typeface="Calibri"/>
              </a:rPr>
              <a:t>Cliquez sur Action et sélectionnez Affecter le cas</a:t>
            </a:r>
            <a:endParaRPr lang="en-US" dirty="0"/>
          </a:p>
          <a:p>
            <a:pPr marL="171450" indent="-171450">
              <a:buFont typeface="Arial" panose="020B0604020202020204" pitchFamily="34" charset="0"/>
              <a:buChar char="•"/>
            </a:pPr>
            <a:r>
              <a:rPr lang="en-US" i="1" dirty="0">
                <a:sym typeface="Calibri"/>
              </a:rPr>
              <a:t>Cette fonction est similaire à la fonction de transfert, mais lorsqu'un cas lui est attribué, le </a:t>
            </a:r>
            <a:r>
              <a:rPr lang="en-US" i="1" dirty="0" err="1">
                <a:sym typeface="Calibri"/>
              </a:rPr>
              <a:t>travailleur</a:t>
            </a:r>
            <a:r>
              <a:rPr lang="en-US" i="1" dirty="0">
                <a:sym typeface="Calibri"/>
              </a:rPr>
              <a:t> social </a:t>
            </a:r>
            <a:r>
              <a:rPr lang="en-US" i="1" dirty="0" err="1">
                <a:sym typeface="Calibri"/>
              </a:rPr>
              <a:t>n'a</a:t>
            </a:r>
            <a:r>
              <a:rPr lang="en-US" i="1" dirty="0">
                <a:sym typeface="Calibri"/>
              </a:rPr>
              <a:t> pas la possibilité d'accepter ou de rejeter le cas.</a:t>
            </a:r>
          </a:p>
          <a:p>
            <a:pPr marL="171450" indent="-171450">
              <a:buFont typeface="Arial" panose="020B0604020202020204" pitchFamily="34" charset="0"/>
              <a:buChar char="•"/>
            </a:pPr>
            <a:r>
              <a:rPr lang="en-US" i="1" dirty="0">
                <a:sym typeface="Calibri"/>
              </a:rPr>
              <a:t>Le </a:t>
            </a:r>
            <a:r>
              <a:rPr lang="en-US" i="1" dirty="0" err="1">
                <a:sym typeface="Calibri"/>
              </a:rPr>
              <a:t>travailleur</a:t>
            </a:r>
            <a:r>
              <a:rPr lang="en-US" i="1" dirty="0">
                <a:sym typeface="Calibri"/>
              </a:rPr>
              <a:t> social </a:t>
            </a:r>
            <a:r>
              <a:rPr lang="en-US" i="1" dirty="0" err="1">
                <a:sym typeface="Calibri"/>
              </a:rPr>
              <a:t>assigné</a:t>
            </a:r>
            <a:r>
              <a:rPr lang="en-US" i="1" dirty="0">
                <a:sym typeface="Calibri"/>
              </a:rPr>
              <a:t> devient automatiquement le propriétaire du dossier qui lui a été attribué.</a:t>
            </a:r>
          </a:p>
        </p:txBody>
      </p:sp>
      <p:sp>
        <p:nvSpPr>
          <p:cNvPr id="3" name="Slide Image Placeholder 2">
            <a:extLst>
              <a:ext uri="{FF2B5EF4-FFF2-40B4-BE49-F238E27FC236}">
                <a16:creationId xmlns:a16="http://schemas.microsoft.com/office/drawing/2014/main" id="{2077499E-C386-2ADE-34B4-E7333A7B681A}"/>
              </a:ext>
            </a:extLst>
          </p:cNvPr>
          <p:cNvSpPr>
            <a:spLocks noGrp="1" noRot="1" noChangeAspect="1"/>
          </p:cNvSpPr>
          <p:nvPr>
            <p:ph type="sldImg"/>
          </p:nvPr>
        </p:nvSpPr>
        <p:spPr/>
      </p:sp>
    </p:spTree>
    <p:extLst>
      <p:ext uri="{BB962C8B-B14F-4D97-AF65-F5344CB8AC3E}">
        <p14:creationId xmlns:p14="http://schemas.microsoft.com/office/powerpoint/2010/main" val="27158178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dirty="0"/>
              <a:t>EXPLICATION</a:t>
            </a:r>
          </a:p>
          <a:p>
            <a:pPr marL="171450" indent="-171450">
              <a:buFont typeface="Arial" panose="020B0604020202020204" pitchFamily="34" charset="0"/>
              <a:buChar char="•"/>
            </a:pPr>
            <a:r>
              <a:rPr lang="en-US" i="1" dirty="0" err="1"/>
              <a:t>Voyons</a:t>
            </a:r>
            <a:r>
              <a:rPr lang="en-US" i="1" dirty="0"/>
              <a:t> </a:t>
            </a:r>
            <a:r>
              <a:rPr lang="en-US" i="1" dirty="0" err="1"/>
              <a:t>maintenant</a:t>
            </a:r>
            <a:r>
              <a:rPr lang="en-US" i="1" dirty="0"/>
              <a:t> les approbations</a:t>
            </a:r>
          </a:p>
          <a:p>
            <a:pPr marL="171450" indent="-171450">
              <a:buFont typeface="Arial" panose="020B0604020202020204" pitchFamily="34" charset="0"/>
              <a:buChar char="•"/>
            </a:pPr>
            <a:r>
              <a:rPr lang="en-US" i="1" dirty="0"/>
              <a:t>Il </a:t>
            </a:r>
            <a:r>
              <a:rPr lang="en-US" i="1" dirty="0" err="1"/>
              <a:t>s'agit</a:t>
            </a:r>
            <a:r>
              <a:rPr lang="en-US" i="1" dirty="0"/>
              <a:t> d'un </a:t>
            </a:r>
            <a:r>
              <a:rPr lang="en-US" i="1" dirty="0" err="1"/>
              <a:t>outil</a:t>
            </a:r>
            <a:r>
              <a:rPr lang="en-US" i="1" dirty="0"/>
              <a:t> de supervision puissant, car il </a:t>
            </a:r>
            <a:r>
              <a:rPr lang="en-US" i="1" dirty="0" err="1"/>
              <a:t>permet</a:t>
            </a:r>
            <a:r>
              <a:rPr lang="en-US" i="1" dirty="0"/>
              <a:t> un </a:t>
            </a:r>
            <a:r>
              <a:rPr lang="en-US" i="1" dirty="0" err="1"/>
              <a:t>contrôle</a:t>
            </a:r>
            <a:r>
              <a:rPr lang="en-US" i="1" dirty="0"/>
              <a:t> de la </a:t>
            </a:r>
            <a:r>
              <a:rPr lang="en-US" i="1" dirty="0" err="1"/>
              <a:t>qualité</a:t>
            </a:r>
            <a:r>
              <a:rPr lang="en-US" i="1" dirty="0"/>
              <a:t> </a:t>
            </a:r>
            <a:r>
              <a:rPr lang="en-US" i="1" dirty="0" err="1"/>
              <a:t>avant</a:t>
            </a:r>
            <a:r>
              <a:rPr lang="en-US" i="1" dirty="0"/>
              <a:t> que le </a:t>
            </a:r>
            <a:r>
              <a:rPr lang="en-US" i="1" dirty="0" err="1"/>
              <a:t>travailleur</a:t>
            </a:r>
            <a:r>
              <a:rPr lang="en-US" i="1" dirty="0"/>
              <a:t> social ne passe à </a:t>
            </a:r>
            <a:r>
              <a:rPr lang="en-US" i="1" dirty="0" err="1"/>
              <a:t>l'étape</a:t>
            </a:r>
            <a:r>
              <a:rPr lang="en-US" i="1" dirty="0"/>
              <a:t> </a:t>
            </a:r>
            <a:r>
              <a:rPr lang="en-US" i="1" dirty="0" err="1"/>
              <a:t>suivante</a:t>
            </a:r>
            <a:r>
              <a:rPr lang="en-US" i="1" dirty="0"/>
              <a:t> du </a:t>
            </a:r>
            <a:r>
              <a:rPr lang="en-US" i="1" dirty="0" err="1"/>
              <a:t>processus</a:t>
            </a:r>
            <a:r>
              <a:rPr lang="en-US" i="1" dirty="0"/>
              <a:t> de gestion du dossier.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DEMO</a:t>
            </a:r>
          </a:p>
          <a:p>
            <a:pPr marL="171450" indent="-171450">
              <a:buFont typeface="Arial" panose="020B0604020202020204" pitchFamily="34" charset="0"/>
              <a:buChar char="•"/>
            </a:pPr>
            <a:r>
              <a:rPr lang="en-US" dirty="0"/>
              <a:t>Comme les participants </a:t>
            </a:r>
            <a:r>
              <a:rPr lang="en-US" dirty="0" err="1"/>
              <a:t>ont</a:t>
            </a:r>
            <a:r>
              <a:rPr lang="en-US" dirty="0"/>
              <a:t> déjà </a:t>
            </a:r>
            <a:r>
              <a:rPr lang="en-US" dirty="0" err="1"/>
              <a:t>pratiqué</a:t>
            </a:r>
            <a:r>
              <a:rPr lang="en-US" dirty="0"/>
              <a:t> </a:t>
            </a:r>
            <a:r>
              <a:rPr lang="en-US" dirty="0" err="1"/>
              <a:t>cette</a:t>
            </a:r>
            <a:r>
              <a:rPr lang="en-US" dirty="0"/>
              <a:t> </a:t>
            </a:r>
            <a:r>
              <a:rPr lang="en-US" dirty="0" err="1"/>
              <a:t>activité</a:t>
            </a:r>
            <a:r>
              <a:rPr lang="en-US" dirty="0"/>
              <a:t> au </a:t>
            </a:r>
            <a:r>
              <a:rPr lang="en-US" dirty="0" err="1"/>
              <a:t>cours</a:t>
            </a:r>
            <a:r>
              <a:rPr lang="en-US" dirty="0"/>
              <a:t> des sessions </a:t>
            </a:r>
            <a:r>
              <a:rPr lang="en-US" dirty="0" err="1"/>
              <a:t>précédentes</a:t>
            </a:r>
            <a:r>
              <a:rPr lang="en-US" dirty="0"/>
              <a:t>, </a:t>
            </a:r>
            <a:r>
              <a:rPr lang="en-US" dirty="0" err="1"/>
              <a:t>vous</a:t>
            </a:r>
            <a:r>
              <a:rPr lang="en-US" dirty="0"/>
              <a:t> </a:t>
            </a:r>
            <a:r>
              <a:rPr lang="en-US" dirty="0" err="1"/>
              <a:t>demandez</a:t>
            </a:r>
            <a:r>
              <a:rPr lang="en-US" dirty="0"/>
              <a:t> à deux </a:t>
            </a:r>
            <a:r>
              <a:rPr lang="en-US" dirty="0" err="1"/>
              <a:t>personnes</a:t>
            </a:r>
            <a:r>
              <a:rPr lang="en-US" dirty="0"/>
              <a:t> (un </a:t>
            </a:r>
            <a:r>
              <a:rPr lang="en-US" dirty="0" err="1"/>
              <a:t>travailleur</a:t>
            </a:r>
            <a:r>
              <a:rPr lang="en-US" dirty="0"/>
              <a:t> social et un </a:t>
            </a:r>
            <a:r>
              <a:rPr lang="en-US" dirty="0" err="1"/>
              <a:t>superviseur</a:t>
            </a:r>
            <a:r>
              <a:rPr lang="en-US" dirty="0"/>
              <a:t>) de faire </a:t>
            </a:r>
            <a:r>
              <a:rPr lang="en-US" dirty="0" err="1"/>
              <a:t>une</a:t>
            </a:r>
            <a:r>
              <a:rPr lang="en-US" dirty="0"/>
              <a:t> </a:t>
            </a:r>
            <a:r>
              <a:rPr lang="en-US" dirty="0" err="1"/>
              <a:t>démonstration</a:t>
            </a:r>
            <a:r>
              <a:rPr lang="en-US" dirty="0"/>
              <a:t> </a:t>
            </a:r>
            <a:r>
              <a:rPr lang="en-US" dirty="0" err="1"/>
              <a:t>devant</a:t>
            </a:r>
            <a:r>
              <a:rPr lang="en-US" dirty="0"/>
              <a:t> le </a:t>
            </a:r>
            <a:r>
              <a:rPr lang="en-US" dirty="0" err="1"/>
              <a:t>groupe</a:t>
            </a:r>
            <a:r>
              <a:rPr lang="en-US" dirty="0"/>
              <a:t>.</a:t>
            </a:r>
          </a:p>
          <a:p>
            <a:pPr marL="171450" indent="-171450">
              <a:buFont typeface="Arial" panose="020B0604020202020204" pitchFamily="34" charset="0"/>
              <a:buChar char="•"/>
            </a:pPr>
            <a:r>
              <a:rPr lang="en-US" dirty="0" err="1"/>
              <a:t>Ils</a:t>
            </a:r>
            <a:r>
              <a:rPr lang="en-US" dirty="0"/>
              <a:t> </a:t>
            </a:r>
            <a:r>
              <a:rPr lang="en-US" dirty="0" err="1"/>
              <a:t>peuvent</a:t>
            </a:r>
            <a:r>
              <a:rPr lang="en-US" dirty="0"/>
              <a:t> </a:t>
            </a:r>
            <a:r>
              <a:rPr lang="en-US" dirty="0" err="1"/>
              <a:t>utiliser</a:t>
            </a:r>
            <a:r>
              <a:rPr lang="en-US" dirty="0"/>
              <a:t> </a:t>
            </a:r>
            <a:r>
              <a:rPr lang="en-US" dirty="0" err="1"/>
              <a:t>l'un</a:t>
            </a:r>
            <a:r>
              <a:rPr lang="en-US" dirty="0"/>
              <a:t> des cas </a:t>
            </a:r>
            <a:r>
              <a:rPr lang="en-US" dirty="0" err="1"/>
              <a:t>fictifs</a:t>
            </a:r>
            <a:r>
              <a:rPr lang="en-US" dirty="0"/>
              <a:t> </a:t>
            </a:r>
            <a:r>
              <a:rPr lang="en-US" dirty="0" err="1"/>
              <a:t>précédemment</a:t>
            </a:r>
            <a:r>
              <a:rPr lang="en-US" dirty="0"/>
              <a:t> </a:t>
            </a:r>
            <a:r>
              <a:rPr lang="en-US" dirty="0" err="1"/>
              <a:t>ajoutés</a:t>
            </a:r>
            <a:r>
              <a:rPr lang="en-US" dirty="0"/>
              <a:t> dans la charge de travail.</a:t>
            </a:r>
          </a:p>
          <a:p>
            <a:endParaRPr lang="en-US" dirty="0"/>
          </a:p>
          <a:p>
            <a:endParaRPr lang="en-US" dirty="0"/>
          </a:p>
          <a:p>
            <a:endParaRPr lang="en-CA" dirty="0"/>
          </a:p>
        </p:txBody>
      </p:sp>
      <p:sp>
        <p:nvSpPr>
          <p:cNvPr id="3" name="Slide Image Placeholder 2">
            <a:extLst>
              <a:ext uri="{FF2B5EF4-FFF2-40B4-BE49-F238E27FC236}">
                <a16:creationId xmlns:a16="http://schemas.microsoft.com/office/drawing/2014/main" id="{A5133F89-7CD5-877D-B141-AACF3C478FCF}"/>
              </a:ext>
            </a:extLst>
          </p:cNvPr>
          <p:cNvSpPr>
            <a:spLocks noGrp="1" noRot="1" noChangeAspect="1"/>
          </p:cNvSpPr>
          <p:nvPr>
            <p:ph type="sldImg"/>
          </p:nvPr>
        </p:nvSpPr>
        <p:spPr/>
      </p:sp>
    </p:spTree>
    <p:extLst>
      <p:ext uri="{BB962C8B-B14F-4D97-AF65-F5344CB8AC3E}">
        <p14:creationId xmlns:p14="http://schemas.microsoft.com/office/powerpoint/2010/main" val="15623899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dirty="0"/>
              <a:t>EXPLICATION</a:t>
            </a:r>
          </a:p>
          <a:p>
            <a:pPr marL="171450" indent="-171450">
              <a:buFont typeface="Arial" panose="020B0604020202020204" pitchFamily="34" charset="0"/>
              <a:buChar char="•"/>
            </a:pPr>
            <a:r>
              <a:rPr lang="en-US" i="1" dirty="0"/>
              <a:t>Examinons d'abord l'examen du dossier</a:t>
            </a:r>
          </a:p>
          <a:p>
            <a:pPr marL="171450" indent="-171450">
              <a:buFont typeface="Arial" panose="020B0604020202020204" pitchFamily="34" charset="0"/>
              <a:buChar char="•"/>
            </a:pPr>
            <a:r>
              <a:rPr lang="en-US" dirty="0"/>
              <a:t>Afficher uniquement le titre</a:t>
            </a:r>
          </a:p>
          <a:p>
            <a:pPr marL="171450" indent="-171450">
              <a:buFont typeface="Arial" panose="020B0604020202020204" pitchFamily="34" charset="0"/>
              <a:buChar char="•"/>
            </a:pPr>
            <a:r>
              <a:rPr lang="en-US" i="1" dirty="0"/>
              <a:t>Pourquoi faisons-nous l'examen des dossiers ?</a:t>
            </a:r>
          </a:p>
          <a:p>
            <a:pPr marL="171450" indent="-171450">
              <a:buFont typeface="Arial" panose="020B0604020202020204" pitchFamily="34" charset="0"/>
              <a:buChar char="•"/>
            </a:pPr>
            <a:r>
              <a:rPr lang="en-US" dirty="0"/>
              <a:t>Cliquez pour afficher la liste</a:t>
            </a:r>
          </a:p>
          <a:p>
            <a:pPr marL="171450" indent="-171450">
              <a:buFont typeface="Arial" panose="020B0604020202020204" pitchFamily="34" charset="0"/>
              <a:buChar char="•"/>
            </a:pPr>
            <a:r>
              <a:rPr lang="en-US" i="1" dirty="0"/>
              <a:t>L'examen du dossier est très important pour la supervision</a:t>
            </a:r>
          </a:p>
          <a:p>
            <a:pPr marL="171450" indent="-171450">
              <a:buFont typeface="Arial" panose="020B0604020202020204" pitchFamily="34" charset="0"/>
              <a:buChar char="•"/>
            </a:pPr>
            <a:r>
              <a:rPr lang="en-US" i="1" dirty="0"/>
              <a:t>Le CPIMS+ est très utile pour l'examen des dossiers car un superviseur a accès au dossier en temps réel.</a:t>
            </a:r>
          </a:p>
          <a:p>
            <a:pPr marL="171450" indent="-171450">
              <a:buFont typeface="Arial" panose="020B0604020202020204" pitchFamily="34" charset="0"/>
              <a:buChar char="•"/>
            </a:pPr>
            <a:r>
              <a:rPr lang="en-US" i="1" dirty="0"/>
              <a:t>En examinant un dossier de cas, les superviseurs peuvent :</a:t>
            </a:r>
          </a:p>
          <a:p>
            <a:pPr marL="628650" lvl="1" indent="-171450">
              <a:buFont typeface="Arial" panose="020B0604020202020204" pitchFamily="34" charset="0"/>
              <a:buChar char="•"/>
            </a:pPr>
            <a:r>
              <a:rPr lang="en-US" i="1" dirty="0"/>
              <a:t>Vérifier si les formulaires ont été remplis de manière appropriée et s'ils sont complétés</a:t>
            </a:r>
          </a:p>
          <a:p>
            <a:pPr marL="628650" lvl="1" indent="-171450">
              <a:buFont typeface="Arial" panose="020B0604020202020204" pitchFamily="34" charset="0"/>
              <a:buChar char="•"/>
            </a:pPr>
            <a:r>
              <a:rPr lang="en-US" i="1" dirty="0"/>
              <a:t>Vérifiez si les travailleurs sociaux ont des difficultés à ajouter des informations dans le CPIMS+.</a:t>
            </a:r>
          </a:p>
          <a:p>
            <a:pPr marL="628650" lvl="1" indent="-171450">
              <a:buFont typeface="Arial" panose="020B0604020202020204" pitchFamily="34" charset="0"/>
              <a:buChar char="•"/>
            </a:pPr>
            <a:r>
              <a:rPr lang="en-US" i="1" dirty="0"/>
              <a:t>Vérifier si le TRAVAILLEUR SOCIAL respecte les principes et les processus de gestion des cas et, par conséquent, la qualité (comme le démontre la documentation dans le CPIMS+). </a:t>
            </a:r>
          </a:p>
          <a:p>
            <a:pPr marL="171450" lvl="0" indent="-171450">
              <a:buFont typeface="Arial" panose="020B0604020202020204" pitchFamily="34" charset="0"/>
              <a:buChar char="•"/>
            </a:pPr>
            <a:r>
              <a:rPr lang="en-US" i="1" dirty="0"/>
              <a:t>Il existe une </a:t>
            </a:r>
            <a:r>
              <a:rPr lang="en-US" b="0" i="1" dirty="0"/>
              <a:t>liste de contrôle </a:t>
            </a:r>
            <a:r>
              <a:rPr lang="en-US" i="1" dirty="0"/>
              <a:t>qui peut être utilisée pour cela</a:t>
            </a:r>
          </a:p>
          <a:p>
            <a:pPr marL="171450" lvl="0" indent="-171450">
              <a:buFont typeface="Arial" panose="020B0604020202020204" pitchFamily="34" charset="0"/>
              <a:buChar char="•"/>
            </a:pPr>
            <a:r>
              <a:rPr lang="en-US" i="1" dirty="0"/>
              <a:t>Examinons cet outil plus en détail.</a:t>
            </a:r>
          </a:p>
        </p:txBody>
      </p:sp>
      <p:sp>
        <p:nvSpPr>
          <p:cNvPr id="3" name="Slide Image Placeholder 2">
            <a:extLst>
              <a:ext uri="{FF2B5EF4-FFF2-40B4-BE49-F238E27FC236}">
                <a16:creationId xmlns:a16="http://schemas.microsoft.com/office/drawing/2014/main" id="{E312A9DE-EBA1-CBD0-5BDD-CFD0BBF41C72}"/>
              </a:ext>
            </a:extLst>
          </p:cNvPr>
          <p:cNvSpPr>
            <a:spLocks noGrp="1" noRot="1" noChangeAspect="1"/>
          </p:cNvSpPr>
          <p:nvPr>
            <p:ph type="sldImg"/>
          </p:nvPr>
        </p:nvSpPr>
        <p:spPr/>
      </p:sp>
    </p:spTree>
    <p:extLst>
      <p:ext uri="{BB962C8B-B14F-4D97-AF65-F5344CB8AC3E}">
        <p14:creationId xmlns:p14="http://schemas.microsoft.com/office/powerpoint/2010/main" val="33170487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dirty="0"/>
              <a:t>INTRODUCTION</a:t>
            </a:r>
          </a:p>
          <a:p>
            <a:pPr marL="171450" indent="-171450">
              <a:buFont typeface="Arial" panose="020B0604020202020204" pitchFamily="34" charset="0"/>
              <a:buChar char="•"/>
            </a:pPr>
            <a:r>
              <a:rPr lang="en-US" dirty="0"/>
              <a:t>Passez en revue certains des éléments avec les participants </a:t>
            </a:r>
          </a:p>
          <a:p>
            <a:pPr marL="171450" indent="-171450">
              <a:buFont typeface="Arial" panose="020B0604020202020204" pitchFamily="34" charset="0"/>
              <a:buChar char="•"/>
            </a:pPr>
            <a:r>
              <a:rPr lang="en-US" i="1" dirty="0"/>
              <a:t>Pensez-vous pouvoir trouver toutes ces informations dans le dossier CPIMS+ ?</a:t>
            </a:r>
          </a:p>
          <a:p>
            <a:pPr marL="171450" indent="-171450">
              <a:buFont typeface="Arial" panose="020B0604020202020204" pitchFamily="34" charset="0"/>
              <a:buChar char="•"/>
            </a:pPr>
            <a:r>
              <a:rPr lang="en-US" i="1" dirty="0"/>
              <a:t>Il y aura du temps pour la pratique plus tard</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TRAVAIL INDIVIDUEL</a:t>
            </a:r>
          </a:p>
          <a:p>
            <a:pPr marL="171450" indent="-171450">
              <a:buFont typeface="Arial" panose="020B0604020202020204" pitchFamily="34" charset="0"/>
              <a:buChar char="•"/>
            </a:pPr>
            <a:r>
              <a:rPr lang="en-US" dirty="0"/>
              <a:t>Guidez les participants vers la </a:t>
            </a:r>
            <a:r>
              <a:rPr lang="en-US" b="1" dirty="0"/>
              <a:t>page 38 du manuel : Liste de contrôle du dossier de cas</a:t>
            </a:r>
          </a:p>
          <a:p>
            <a:pPr marL="171450" indent="-171450">
              <a:buFont typeface="Arial" panose="020B0604020202020204" pitchFamily="34" charset="0"/>
              <a:buChar char="•"/>
            </a:pPr>
            <a:r>
              <a:rPr lang="en-US" dirty="0"/>
              <a:t>Demandez aux superviseurs de remplir la liste de contrôle des dossiers de cas.</a:t>
            </a:r>
          </a:p>
          <a:p>
            <a:pPr marL="171450" indent="-171450">
              <a:buFont typeface="Arial" panose="020B0604020202020204" pitchFamily="34" charset="0"/>
              <a:buChar char="•"/>
            </a:pPr>
            <a:r>
              <a:rPr lang="en-US" dirty="0"/>
              <a:t>Les travailleurs sociaux doivent observer</a:t>
            </a:r>
          </a:p>
          <a:p>
            <a:pPr marL="171450" indent="-171450">
              <a:buFont typeface="Arial" panose="020B0604020202020204" pitchFamily="34" charset="0"/>
              <a:buChar char="•"/>
            </a:pPr>
            <a:r>
              <a:rPr lang="en-US" dirty="0"/>
              <a:t>Faites le tour de la salle pour voir si quelqu'un a besoin de soutien.</a:t>
            </a:r>
          </a:p>
          <a:p>
            <a:endParaRPr lang="en-US" dirty="0"/>
          </a:p>
          <a:p>
            <a:r>
              <a:rPr lang="en-US" b="1" dirty="0"/>
              <a:t>DISCUSSION PLÉNIÈRE</a:t>
            </a:r>
          </a:p>
          <a:p>
            <a:pPr marL="171450" indent="-171450">
              <a:buFont typeface="Arial" panose="020B0604020202020204" pitchFamily="34" charset="0"/>
              <a:buChar char="•"/>
            </a:pPr>
            <a:r>
              <a:rPr lang="en-US" i="1" dirty="0"/>
              <a:t>Comment ça s'est passé ? Des commentaires ? Des suggestions ?</a:t>
            </a:r>
          </a:p>
        </p:txBody>
      </p:sp>
      <p:sp>
        <p:nvSpPr>
          <p:cNvPr id="3" name="Slide Image Placeholder 2">
            <a:extLst>
              <a:ext uri="{FF2B5EF4-FFF2-40B4-BE49-F238E27FC236}">
                <a16:creationId xmlns:a16="http://schemas.microsoft.com/office/drawing/2014/main" id="{37CD1099-897F-C603-CB38-B92D06AA49EF}"/>
              </a:ext>
            </a:extLst>
          </p:cNvPr>
          <p:cNvSpPr>
            <a:spLocks noGrp="1" noRot="1" noChangeAspect="1"/>
          </p:cNvSpPr>
          <p:nvPr>
            <p:ph type="sldImg"/>
          </p:nvPr>
        </p:nvSpPr>
        <p:spPr/>
      </p:sp>
    </p:spTree>
    <p:extLst>
      <p:ext uri="{BB962C8B-B14F-4D97-AF65-F5344CB8AC3E}">
        <p14:creationId xmlns:p14="http://schemas.microsoft.com/office/powerpoint/2010/main" val="14557942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a:t>Examinons maintenant le marquage.</a:t>
            </a:r>
          </a:p>
          <a:p>
            <a:pPr marL="171450" indent="-171450">
              <a:buFont typeface="Arial" panose="020B0604020202020204" pitchFamily="34" charset="0"/>
              <a:buChar char="•"/>
            </a:pPr>
            <a:r>
              <a:rPr lang="en-US" i="0" dirty="0"/>
              <a:t>Afficher uniquement le titre</a:t>
            </a:r>
          </a:p>
          <a:p>
            <a:pPr marL="171450" indent="-171450">
              <a:buFont typeface="Arial" panose="020B0604020202020204" pitchFamily="34" charset="0"/>
              <a:buChar char="•"/>
            </a:pPr>
            <a:r>
              <a:rPr lang="en-US" i="1" dirty="0"/>
              <a:t>Pourquoi peut-on mettre un drapeau sur les affaires ? </a:t>
            </a:r>
          </a:p>
          <a:p>
            <a:pPr marL="171450" indent="-171450">
              <a:buFont typeface="Arial" panose="020B0604020202020204" pitchFamily="34" charset="0"/>
              <a:buChar char="•"/>
            </a:pPr>
            <a:r>
              <a:rPr lang="en-US" dirty="0"/>
              <a:t>Cliquez pour afficher la liste</a:t>
            </a:r>
          </a:p>
          <a:p>
            <a:pPr marL="171450" indent="-171450">
              <a:buFont typeface="Arial" panose="020B0604020202020204" pitchFamily="34" charset="0"/>
              <a:buChar char="•"/>
            </a:pPr>
            <a:r>
              <a:rPr lang="en-US" i="1" dirty="0"/>
              <a:t>La signalisation est effectuée par un </a:t>
            </a:r>
            <a:r>
              <a:rPr lang="en-US" i="1" dirty="0" err="1"/>
              <a:t>travailleur</a:t>
            </a:r>
            <a:r>
              <a:rPr lang="en-US" i="1" dirty="0"/>
              <a:t> social </a:t>
            </a:r>
            <a:r>
              <a:rPr lang="en-US" i="1" dirty="0" err="1"/>
              <a:t>ou</a:t>
            </a:r>
            <a:r>
              <a:rPr lang="en-US" i="1" dirty="0"/>
              <a:t> un superviseur pour marquer un cas afin qu'il fasse l'objet d'une attention, d'un examen ou d'un </a:t>
            </a:r>
            <a:r>
              <a:rPr lang="en-US" i="1" dirty="0" err="1"/>
              <a:t>suivi</a:t>
            </a:r>
            <a:r>
              <a:rPr lang="en-US" i="1" dirty="0"/>
              <a:t> </a:t>
            </a:r>
            <a:r>
              <a:rPr lang="en-US" i="1" dirty="0" err="1"/>
              <a:t>supplémentaire</a:t>
            </a:r>
            <a:r>
              <a:rPr lang="en-US" i="1" dirty="0"/>
              <a:t>. </a:t>
            </a:r>
          </a:p>
          <a:p>
            <a:pPr marL="171450" indent="-171450">
              <a:buFont typeface="Arial" panose="020B0604020202020204" pitchFamily="34" charset="0"/>
              <a:buChar char="•"/>
            </a:pPr>
            <a:r>
              <a:rPr lang="en-US" i="1" dirty="0"/>
              <a:t>Les drapeaux sont un mécanisme de communication dans le système. </a:t>
            </a:r>
          </a:p>
          <a:p>
            <a:pPr marL="171450" indent="-171450">
              <a:buFont typeface="Arial" panose="020B0604020202020204" pitchFamily="34" charset="0"/>
              <a:buChar char="•"/>
            </a:pPr>
            <a:r>
              <a:rPr lang="en-US" i="1" dirty="0"/>
              <a:t>Pour la supervision, ils peuvent être utilisés pour l'examen des dossiers, la correction, la qualité des données.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ym typeface="Calibri"/>
              </a:rPr>
              <a:t>La fonction de </a:t>
            </a:r>
            <a:r>
              <a:rPr lang="en-US" i="1" dirty="0" err="1">
                <a:sym typeface="Calibri"/>
              </a:rPr>
              <a:t>signalisation</a:t>
            </a:r>
            <a:r>
              <a:rPr lang="en-US" i="1" dirty="0">
                <a:sym typeface="Calibri"/>
              </a:rPr>
              <a:t> est un moyen flexible de marquer un cas pour une action ultérieure, comme rappel d'une action ou tout autre rappel.</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DEMO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Demandez à des volontaires de faire une démonstration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Comment signaler les superviseurs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Comment signaler aux travailleurs sociaux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Comment résoudre un drapeau</a:t>
            </a:r>
            <a:endParaRPr lang="en-US" i="1" dirty="0">
              <a:sym typeface="Calibri"/>
            </a:endParaRPr>
          </a:p>
          <a:p>
            <a:pPr marL="171450" indent="-171450">
              <a:buFont typeface="Arial" panose="020B0604020202020204" pitchFamily="34" charset="0"/>
              <a:buChar char="•"/>
            </a:pPr>
            <a:r>
              <a:rPr lang="en-US" i="0" dirty="0">
                <a:sym typeface="Calibri"/>
              </a:rPr>
              <a:t>Il y a deux façons de signaler un cas. </a:t>
            </a:r>
          </a:p>
          <a:p>
            <a:pPr marL="628650" lvl="1" indent="-171450">
              <a:buFont typeface="Arial" panose="020B0604020202020204" pitchFamily="34" charset="0"/>
              <a:buChar char="•"/>
            </a:pPr>
            <a:r>
              <a:rPr lang="en-US" i="0" dirty="0">
                <a:sym typeface="Calibri"/>
              </a:rPr>
              <a:t>Dans le tableau de bord, vous pouvez sélectionner la case à cocher à gauche du cas concerné et cliquer sur le bouton de signalisation à côté du bouton d'action. </a:t>
            </a:r>
          </a:p>
          <a:p>
            <a:pPr marL="628650" lvl="1" indent="-171450">
              <a:buFont typeface="Arial" panose="020B0604020202020204" pitchFamily="34" charset="0"/>
              <a:buChar char="•"/>
            </a:pPr>
            <a:r>
              <a:rPr lang="en-US" i="0" dirty="0">
                <a:sym typeface="Calibri"/>
              </a:rPr>
              <a:t>Ici, vous pouvez décrire la raison de votre signalement et ajouter une date. </a:t>
            </a:r>
          </a:p>
          <a:p>
            <a:pPr marL="628650" lvl="1" indent="-171450">
              <a:buFont typeface="Arial" panose="020B0604020202020204" pitchFamily="34" charset="0"/>
              <a:buChar char="•"/>
            </a:pPr>
            <a:r>
              <a:rPr lang="en-US" i="0" dirty="0">
                <a:sym typeface="Calibri"/>
              </a:rPr>
              <a:t>Un drapeau apparaîtra à côté de l'affaire avec un nombre indiquant le nombre de drapeaux liés à cette affaire. </a:t>
            </a:r>
          </a:p>
          <a:p>
            <a:pPr marL="628650" lvl="1" indent="-171450">
              <a:buFont typeface="Arial" panose="020B0604020202020204" pitchFamily="34" charset="0"/>
              <a:buChar char="•"/>
            </a:pPr>
            <a:r>
              <a:rPr lang="en-US" i="0" dirty="0">
                <a:sym typeface="Calibri"/>
              </a:rPr>
              <a:t>Cliquez sur un cas individuel puis sélectionnez le bouton "drapeau" en haut à côté pour </a:t>
            </a:r>
            <a:r>
              <a:rPr lang="en-US" i="0" dirty="0"/>
              <a:t>en </a:t>
            </a:r>
            <a:r>
              <a:rPr lang="en-US" i="0" dirty="0">
                <a:sym typeface="Calibri"/>
              </a:rPr>
              <a:t>créer un. À partir de là, suivez les mêmes étapes.</a:t>
            </a:r>
            <a:endParaRPr lang="en-US" i="0" dirty="0"/>
          </a:p>
        </p:txBody>
      </p:sp>
      <p:sp>
        <p:nvSpPr>
          <p:cNvPr id="3" name="Slide Image Placeholder 2">
            <a:extLst>
              <a:ext uri="{FF2B5EF4-FFF2-40B4-BE49-F238E27FC236}">
                <a16:creationId xmlns:a16="http://schemas.microsoft.com/office/drawing/2014/main" id="{8BDC3750-5720-560B-2320-BA2988FE823C}"/>
              </a:ext>
            </a:extLst>
          </p:cNvPr>
          <p:cNvSpPr>
            <a:spLocks noGrp="1" noRot="1" noChangeAspect="1"/>
          </p:cNvSpPr>
          <p:nvPr>
            <p:ph type="sldImg"/>
          </p:nvPr>
        </p:nvSpPr>
        <p:spPr/>
      </p:sp>
    </p:spTree>
    <p:extLst>
      <p:ext uri="{BB962C8B-B14F-4D97-AF65-F5344CB8AC3E}">
        <p14:creationId xmlns:p14="http://schemas.microsoft.com/office/powerpoint/2010/main" val="420609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buClr>
                <a:schemeClr val="dk1"/>
              </a:buClr>
              <a:buSzPts val="1100"/>
              <a:defRPr/>
            </a:pPr>
            <a:r>
              <a:rPr lang="en-US" b="1" dirty="0"/>
              <a:t>EXPLICATION</a:t>
            </a:r>
          </a:p>
          <a:p>
            <a:pPr marL="185715" lvl="0" indent="-185715" defTabSz="990478">
              <a:buClr>
                <a:schemeClr val="dk1"/>
              </a:buClr>
              <a:buSzPts val="1100"/>
              <a:buFont typeface="Arial" panose="020B0604020202020204" pitchFamily="34" charset="0"/>
              <a:buChar char="•"/>
              <a:defRPr/>
            </a:pPr>
            <a:r>
              <a:rPr lang="en-US" i="1" dirty="0"/>
              <a:t>À la fin de </a:t>
            </a:r>
            <a:r>
              <a:rPr lang="en-US" i="1" dirty="0" err="1"/>
              <a:t>cette</a:t>
            </a:r>
            <a:r>
              <a:rPr lang="en-US" i="1" dirty="0"/>
              <a:t> session, les participants </a:t>
            </a:r>
            <a:r>
              <a:rPr lang="en-US" i="1" dirty="0" err="1"/>
              <a:t>seront</a:t>
            </a:r>
            <a:r>
              <a:rPr lang="en-US" i="1" dirty="0"/>
              <a:t> </a:t>
            </a:r>
            <a:r>
              <a:rPr lang="en-US" i="1" dirty="0" err="1"/>
              <a:t>en</a:t>
            </a:r>
            <a:r>
              <a:rPr lang="en-US" i="1" dirty="0"/>
              <a:t> </a:t>
            </a:r>
            <a:r>
              <a:rPr lang="en-US" i="1" dirty="0" err="1"/>
              <a:t>mesure</a:t>
            </a:r>
            <a:r>
              <a:rPr lang="en-US" i="1" dirty="0"/>
              <a:t> de...</a:t>
            </a:r>
            <a:endParaRPr lang="en-US" b="0" i="1" dirty="0"/>
          </a:p>
          <a:p>
            <a:pPr marL="185715" indent="-185715" defTabSz="990478">
              <a:buClr>
                <a:schemeClr val="dk1"/>
              </a:buClr>
              <a:buSzPts val="1100"/>
              <a:buFont typeface="Arial" panose="020B0604020202020204" pitchFamily="34" charset="0"/>
              <a:buChar char="•"/>
              <a:defRPr/>
            </a:pPr>
            <a:r>
              <a:rPr lang="en-US" b="0" i="0" dirty="0"/>
              <a:t>Présenter la diapositive</a:t>
            </a:r>
          </a:p>
          <a:p>
            <a:pPr marL="185715" lvl="0" indent="-185715">
              <a:buClr>
                <a:schemeClr val="dk1"/>
              </a:buClr>
              <a:buSzPts val="1100"/>
              <a:buFont typeface="Arial" panose="020B0604020202020204" pitchFamily="34" charset="0"/>
              <a:buChar char="•"/>
            </a:pPr>
            <a:r>
              <a:rPr lang="en-US" i="1" dirty="0"/>
              <a:t>Y a-t-il des questions </a:t>
            </a:r>
            <a:r>
              <a:rPr lang="en-US" i="1" dirty="0" err="1"/>
              <a:t>avant</a:t>
            </a:r>
            <a:r>
              <a:rPr lang="en-US" i="1" dirty="0"/>
              <a:t> de passer à </a:t>
            </a:r>
            <a:r>
              <a:rPr lang="en-US" i="1" dirty="0" err="1"/>
              <a:t>autre</a:t>
            </a:r>
            <a:r>
              <a:rPr lang="en-US" i="1" dirty="0"/>
              <a:t> chose ?</a:t>
            </a:r>
            <a:endParaRPr lang="en-US" b="0" i="1" dirty="0">
              <a:ea typeface="Helvetica Neue"/>
              <a:cs typeface="Helvetica Neue"/>
              <a:sym typeface="Helvetica Neue"/>
            </a:endParaRPr>
          </a:p>
          <a:p>
            <a:pPr algn="l"/>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13</a:t>
            </a:fld>
            <a:endParaRPr lang="en-US"/>
          </a:p>
        </p:txBody>
      </p:sp>
    </p:spTree>
    <p:extLst>
      <p:ext uri="{BB962C8B-B14F-4D97-AF65-F5344CB8AC3E}">
        <p14:creationId xmlns:p14="http://schemas.microsoft.com/office/powerpoint/2010/main" val="36810342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DISCUSSION DE GROUPE</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Divisez les participants en groupes de 3 à 5 personnes</a:t>
            </a:r>
          </a:p>
          <a:p>
            <a:pPr marL="171450" indent="-171450">
              <a:buFont typeface="Arial" panose="020B0604020202020204" pitchFamily="34" charset="0"/>
              <a:buChar char="•"/>
            </a:pPr>
            <a:r>
              <a:rPr lang="en-US" dirty="0"/>
              <a:t>Donnez du temps aux groupes pour discuter des questions</a:t>
            </a:r>
          </a:p>
          <a:p>
            <a:endParaRPr lang="en-US" dirty="0"/>
          </a:p>
          <a:p>
            <a:r>
              <a:rPr lang="en-US" b="1" dirty="0"/>
              <a:t>DISCUSSION PLÉNIÈRE</a:t>
            </a:r>
          </a:p>
          <a:p>
            <a:pPr marL="171450" indent="-171450">
              <a:buFont typeface="Arial" panose="020B0604020202020204" pitchFamily="34" charset="0"/>
              <a:buChar char="•"/>
            </a:pPr>
            <a:r>
              <a:rPr lang="en-US" dirty="0"/>
              <a:t>Laissez les groupes donner leur avis et notez les consensus sur un tableau de papier.</a:t>
            </a:r>
          </a:p>
          <a:p>
            <a:r>
              <a:rPr lang="en-US" dirty="0"/>
              <a:t> </a:t>
            </a:r>
          </a:p>
          <a:p>
            <a:r>
              <a:rPr lang="en-US" b="1" dirty="0"/>
              <a:t>TRAVAIL INDIVIDUEL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Donnez aux participants 5 minutes pour prendre des notes dans le </a:t>
            </a:r>
            <a:r>
              <a:rPr lang="en-US" b="1" dirty="0"/>
              <a:t>cahier d'exercices page 3 : plan d'intégration CPIMS+.</a:t>
            </a:r>
            <a:endParaRPr lang="en-US" dirty="0"/>
          </a:p>
        </p:txBody>
      </p:sp>
      <p:sp>
        <p:nvSpPr>
          <p:cNvPr id="3" name="Slide Image Placeholder 2">
            <a:extLst>
              <a:ext uri="{FF2B5EF4-FFF2-40B4-BE49-F238E27FC236}">
                <a16:creationId xmlns:a16="http://schemas.microsoft.com/office/drawing/2014/main" id="{38ABF2D3-D5AD-98EF-3FBA-165F140567D1}"/>
              </a:ext>
            </a:extLst>
          </p:cNvPr>
          <p:cNvSpPr>
            <a:spLocks noGrp="1" noRot="1" noChangeAspect="1"/>
          </p:cNvSpPr>
          <p:nvPr>
            <p:ph type="sldImg"/>
          </p:nvPr>
        </p:nvSpPr>
        <p:spPr/>
      </p:sp>
    </p:spTree>
    <p:extLst>
      <p:ext uri="{BB962C8B-B14F-4D97-AF65-F5344CB8AC3E}">
        <p14:creationId xmlns:p14="http://schemas.microsoft.com/office/powerpoint/2010/main" val="18607044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EXPLICATION</a:t>
            </a:r>
          </a:p>
          <a:p>
            <a:pPr marL="171450" indent="-171450">
              <a:buFont typeface="Arial" panose="020B0604020202020204" pitchFamily="34" charset="0"/>
              <a:buChar char="•"/>
            </a:pPr>
            <a:r>
              <a:rPr lang="en-US" i="1" dirty="0"/>
              <a:t>Voyons maintenant les exportations et les exportations personnalisées.</a:t>
            </a:r>
          </a:p>
          <a:p>
            <a:pPr marL="171450" indent="-171450">
              <a:buFont typeface="Arial" panose="020B0604020202020204" pitchFamily="34" charset="0"/>
              <a:buChar char="•"/>
            </a:pPr>
            <a:r>
              <a:rPr lang="en-US" i="1" dirty="0"/>
              <a:t>Les exportations personnalisées peuvent vous aider à comparer les informations enregistrées des champs/formulaires communs de plusieurs cas en les exportant dans une feuille Excel.</a:t>
            </a:r>
          </a:p>
          <a:p>
            <a:pPr marL="628650" lvl="1" indent="-171450">
              <a:buFont typeface="Arial" panose="020B0604020202020204" pitchFamily="34" charset="0"/>
              <a:buChar char="•"/>
            </a:pPr>
            <a:r>
              <a:rPr lang="en-US" i="1" dirty="0"/>
              <a:t>Cette fonction peut vous aider à analyser les informations de plusieurs cas en même temps.</a:t>
            </a:r>
          </a:p>
          <a:p>
            <a:pPr marL="628650" lvl="1" indent="-171450">
              <a:buFont typeface="Arial" panose="020B0604020202020204" pitchFamily="34" charset="0"/>
              <a:buChar char="•"/>
            </a:pPr>
            <a:r>
              <a:rPr lang="en-US" i="1" dirty="0"/>
              <a:t>Vous pouvez exporter un ou plusieurs formulaires ou champs spécifiques de l'instance pour les comparer et identifier les besoins de renforcement des capacités, les lacunes dans la documentation, etc.</a:t>
            </a:r>
          </a:p>
          <a:p>
            <a:pPr marL="628650" lvl="1" indent="-171450">
              <a:buFont typeface="Arial" panose="020B0604020202020204" pitchFamily="34" charset="0"/>
              <a:buChar char="•"/>
            </a:pPr>
            <a:r>
              <a:rPr lang="en-US" i="1" dirty="0"/>
              <a:t>Par exemple, en exportant le plan d'action du cas, vous pouvez voir si les travailleurs sociaux ont des lacunes dans leur capacité à développer un plan d'action basé sur les besoins identifiés de l'enfant et de la famille.</a:t>
            </a:r>
          </a:p>
          <a:p>
            <a:pPr marL="171450" indent="-171450">
              <a:buFont typeface="Arial" panose="020B0604020202020204" pitchFamily="34" charset="0"/>
              <a:buChar char="•"/>
            </a:pPr>
            <a:r>
              <a:rPr lang="en-US" i="1" dirty="0"/>
              <a:t>Vous pouvez également l'utiliser pour trouver des informations spécifiques dont vous avez besoin pour vos outils de supervision.</a:t>
            </a:r>
          </a:p>
          <a:p>
            <a:pPr marL="628650" lvl="1" indent="-171450">
              <a:buFont typeface="Arial" panose="020B0604020202020204" pitchFamily="34" charset="0"/>
              <a:buChar char="•"/>
            </a:pPr>
            <a:r>
              <a:rPr lang="en-US" i="1" dirty="0"/>
              <a:t>Exemples : Avant la </a:t>
            </a:r>
            <a:r>
              <a:rPr lang="en-US" i="1" dirty="0" err="1"/>
              <a:t>réunion</a:t>
            </a:r>
            <a:r>
              <a:rPr lang="en-US" i="1" dirty="0"/>
              <a:t> pour la gestion de cas, vous pouvez exporter certains rapports pour connaître la charge de travail actuelle, les problèmes de protection et les cas à haut risque. </a:t>
            </a:r>
          </a:p>
          <a:p>
            <a:pPr marL="171450" indent="-171450">
              <a:buFont typeface="Arial" panose="020B0604020202020204" pitchFamily="34" charset="0"/>
              <a:buChar char="•"/>
            </a:pPr>
            <a:r>
              <a:rPr lang="en-US" i="1" dirty="0"/>
              <a:t>Il est toutefois important de noter que l'exportation n'est pas uniquement utilisée pour la supervision.</a:t>
            </a:r>
          </a:p>
          <a:p>
            <a:pPr marL="628650" lvl="1" indent="-171450">
              <a:buFont typeface="Arial" panose="020B0604020202020204" pitchFamily="34" charset="0"/>
              <a:buChar char="•"/>
            </a:pPr>
            <a:r>
              <a:rPr lang="en-US" i="1" dirty="0"/>
              <a:t>Un </a:t>
            </a:r>
            <a:r>
              <a:rPr lang="en-US" i="1" dirty="0" err="1"/>
              <a:t>travailleur</a:t>
            </a:r>
            <a:r>
              <a:rPr lang="en-US" i="1" dirty="0"/>
              <a:t> social </a:t>
            </a:r>
            <a:r>
              <a:rPr lang="en-US" i="1" dirty="0" err="1"/>
              <a:t>peut</a:t>
            </a:r>
            <a:r>
              <a:rPr lang="en-US" i="1" dirty="0"/>
              <a:t> également exporter des informations s'il souhaite avoir une vue d'ensemble de ses dossiers.</a:t>
            </a:r>
          </a:p>
          <a:p>
            <a:pPr marL="628650" lvl="1" indent="-171450">
              <a:buFont typeface="Arial" panose="020B0604020202020204" pitchFamily="34" charset="0"/>
              <a:buChar char="•"/>
            </a:pPr>
            <a:r>
              <a:rPr lang="en-US" i="1" dirty="0"/>
              <a:t>Ces fonctions peuvent être utilisées par d'autres personnes dans les organisations en fonction de leur rôle d'utilisateur.</a:t>
            </a:r>
          </a:p>
          <a:p>
            <a:pPr marL="628650" lvl="1" indent="-171450">
              <a:buFont typeface="Arial" panose="020B0604020202020204" pitchFamily="34" charset="0"/>
              <a:buChar char="•"/>
            </a:pPr>
            <a:r>
              <a:rPr lang="en-US" i="1" dirty="0"/>
              <a:t>Cependant, une fois que les fichiers sont exportés vers un excel et/ou imprimés sur papier, ils ne seront plus protégés par les fonctions de sécurité de CPIMS+ et d'autres mesures de protection des données seront donc nécessaires.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dirty="0"/>
              <a:t>Seuls certains rôles peuvent utiliser la fonction d'exportation personnalisée (niveau superviseur). Ceci est décidé au niveau de la direction et configuré par l'administrateur.</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DEMO</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Exportations et </a:t>
            </a:r>
            <a:r>
              <a:rPr lang="en-US" b="1" dirty="0">
                <a:solidFill>
                  <a:srgbClr val="026794"/>
                </a:solidFill>
              </a:rPr>
              <a:t>exportations</a:t>
            </a:r>
            <a:r>
              <a:rPr lang="en-US" b="1" dirty="0">
                <a:solidFill>
                  <a:srgbClr val="026794"/>
                </a:solidFill>
                <a:hlinkClick r:id="rId3">
                  <a:extLst>
                    <a:ext uri="{A12FA001-AC4F-418D-AE19-62706E023703}">
                      <ahyp:hlinkClr xmlns:ahyp="http://schemas.microsoft.com/office/drawing/2018/hyperlinkcolor" val="tx"/>
                    </a:ext>
                  </a:extLst>
                </a:hlinkClick>
              </a:rPr>
              <a:t> personnalisées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Voir le lien vers la vidéo et les diapositives 146-150 du CPIMS+ How-to-demo PTT.</a:t>
            </a:r>
          </a:p>
          <a:p>
            <a:pPr marL="628650" lvl="1" indent="-171450">
              <a:buFont typeface="Arial" panose="020B0604020202020204" pitchFamily="34" charset="0"/>
              <a:buChar char="•"/>
            </a:pPr>
            <a:r>
              <a:rPr lang="en-US" dirty="0"/>
              <a:t>Note : ne sélectionner aucun cas dans le CPIMS+ équivaut à les sélectionner tous.</a:t>
            </a:r>
          </a:p>
          <a:p>
            <a:pPr marL="171450" indent="-171450">
              <a:buFont typeface="Arial" panose="020B0604020202020204" pitchFamily="34" charset="0"/>
              <a:buChar char="•"/>
            </a:pPr>
            <a:r>
              <a:rPr lang="en-US" dirty="0"/>
              <a:t>Voir le </a:t>
            </a:r>
            <a:r>
              <a:rPr lang="en-US" dirty="0">
                <a:solidFill>
                  <a:srgbClr val="026794"/>
                </a:solidFill>
                <a:hlinkClick r:id="rId4">
                  <a:extLst>
                    <a:ext uri="{A12FA001-AC4F-418D-AE19-62706E023703}">
                      <ahyp:hlinkClr xmlns:ahyp="http://schemas.microsoft.com/office/drawing/2018/hyperlinkcolor" val="tx"/>
                    </a:ext>
                  </a:extLst>
                </a:hlinkClick>
              </a:rPr>
              <a:t>Guide de l'utilisateur CPIMS+ </a:t>
            </a:r>
            <a:r>
              <a:rPr lang="en-US" dirty="0"/>
              <a:t>Créer un incident/Exporter des informations sur les enregistrements</a:t>
            </a:r>
          </a:p>
        </p:txBody>
      </p:sp>
      <p:sp>
        <p:nvSpPr>
          <p:cNvPr id="3" name="Slide Image Placeholder 2">
            <a:extLst>
              <a:ext uri="{FF2B5EF4-FFF2-40B4-BE49-F238E27FC236}">
                <a16:creationId xmlns:a16="http://schemas.microsoft.com/office/drawing/2014/main" id="{9E953585-C5F2-C19A-E1DC-94DBC10EEF03}"/>
              </a:ext>
            </a:extLst>
          </p:cNvPr>
          <p:cNvSpPr>
            <a:spLocks noGrp="1" noRot="1" noChangeAspect="1"/>
          </p:cNvSpPr>
          <p:nvPr>
            <p:ph type="sldImg"/>
          </p:nvPr>
        </p:nvSpPr>
        <p:spPr/>
      </p:sp>
    </p:spTree>
    <p:extLst>
      <p:ext uri="{BB962C8B-B14F-4D97-AF65-F5344CB8AC3E}">
        <p14:creationId xmlns:p14="http://schemas.microsoft.com/office/powerpoint/2010/main" val="33028567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EXPLICATION</a:t>
            </a:r>
          </a:p>
          <a:p>
            <a:pPr marL="171450" indent="-171450">
              <a:buFont typeface="Arial" panose="020B0604020202020204" pitchFamily="34" charset="0"/>
              <a:buChar char="•"/>
            </a:pPr>
            <a:r>
              <a:rPr lang="en-US" i="1" dirty="0"/>
              <a:t>Le CPIMS+ vous permet de récupérer facilement les informations dont vous avez besoin pour d'autres activités de supervision.</a:t>
            </a:r>
          </a:p>
          <a:p>
            <a:pPr marL="171450" lvl="0" indent="-171450">
              <a:buFont typeface="Arial" panose="020B0604020202020204" pitchFamily="34" charset="0"/>
              <a:buChar char="•"/>
            </a:pPr>
            <a:r>
              <a:rPr lang="en-US" b="1" i="1" dirty="0"/>
              <a:t>Dossier de supervision individuelle</a:t>
            </a:r>
          </a:p>
          <a:p>
            <a:pPr marL="628650" lvl="1" indent="-171450">
              <a:buFont typeface="Arial" panose="020B0604020202020204" pitchFamily="34" charset="0"/>
              <a:buChar char="•"/>
            </a:pPr>
            <a:r>
              <a:rPr lang="en-US" dirty="0"/>
              <a:t>Guidez les participants vers la </a:t>
            </a:r>
            <a:r>
              <a:rPr lang="en-US" b="1" dirty="0"/>
              <a:t>page 42 du cahier d'exercices : Dossier de supervision individuelle</a:t>
            </a:r>
          </a:p>
          <a:p>
            <a:pPr marL="628650" lvl="1" indent="-171450">
              <a:buFont typeface="Arial" panose="020B0604020202020204" pitchFamily="34" charset="0"/>
              <a:buChar char="•"/>
            </a:pPr>
            <a:r>
              <a:rPr lang="en-US" i="1" dirty="0"/>
              <a:t>Le nombre de nouveaux cas enregistrés par le </a:t>
            </a:r>
            <a:r>
              <a:rPr lang="en-US" i="1" dirty="0" err="1"/>
              <a:t>travailleur</a:t>
            </a:r>
            <a:r>
              <a:rPr lang="en-US" i="1" dirty="0"/>
              <a:t> social</a:t>
            </a:r>
          </a:p>
          <a:p>
            <a:pPr marL="628650" lvl="1" indent="-171450">
              <a:buFont typeface="Arial" panose="020B0604020202020204" pitchFamily="34" charset="0"/>
              <a:buChar char="•"/>
            </a:pPr>
            <a:r>
              <a:rPr lang="en-US" i="1" dirty="0"/>
              <a:t>Le nombre de cas à haut risque ou de cas nécessitant des actions ou une réponse intensive</a:t>
            </a:r>
          </a:p>
          <a:p>
            <a:pPr marL="171450" lvl="0" indent="-171450">
              <a:buFont typeface="Arial" panose="020B0604020202020204" pitchFamily="34" charset="0"/>
              <a:buChar char="•"/>
            </a:pPr>
            <a:r>
              <a:rPr lang="en-US" b="1" i="1" dirty="0"/>
              <a:t>Outil de discussion de cas</a:t>
            </a:r>
          </a:p>
          <a:p>
            <a:pPr marL="628650" lvl="1" indent="-171450">
              <a:buFont typeface="Arial" panose="020B0604020202020204" pitchFamily="34" charset="0"/>
              <a:buChar char="•"/>
            </a:pPr>
            <a:r>
              <a:rPr lang="en-US" b="0" i="0" dirty="0"/>
              <a:t>Guidez les participants vers la </a:t>
            </a:r>
            <a:r>
              <a:rPr lang="en-US" b="1" i="0" dirty="0"/>
              <a:t>page 44 du manuel : Outil de discussion de cas</a:t>
            </a:r>
          </a:p>
          <a:p>
            <a:pPr marL="628650" lvl="1" indent="-171450">
              <a:buFont typeface="Arial" panose="020B0604020202020204" pitchFamily="34" charset="0"/>
              <a:buChar char="•"/>
            </a:pPr>
            <a:r>
              <a:rPr lang="en-US" i="1" dirty="0"/>
              <a:t>Toutes les informations sur le contexte de l'affaire</a:t>
            </a:r>
          </a:p>
          <a:p>
            <a:pPr marL="628650" lvl="1" indent="-171450">
              <a:buFont typeface="Arial" panose="020B0604020202020204" pitchFamily="34" charset="0"/>
              <a:buChar char="•"/>
            </a:pPr>
            <a:r>
              <a:rPr lang="en-US" i="1" dirty="0"/>
              <a:t>Les </a:t>
            </a:r>
            <a:r>
              <a:rPr lang="en-US" i="1" dirty="0" err="1"/>
              <a:t>préoccupations</a:t>
            </a:r>
            <a:r>
              <a:rPr lang="en-US" i="1" dirty="0"/>
              <a:t> de la protection</a:t>
            </a:r>
          </a:p>
          <a:p>
            <a:pPr marL="628650" lvl="1" indent="-171450">
              <a:buFont typeface="Arial" panose="020B0604020202020204" pitchFamily="34" charset="0"/>
              <a:buChar char="•"/>
            </a:pPr>
            <a:r>
              <a:rPr lang="en-US" i="1" dirty="0"/>
              <a:t>Les actions qui ont été prises dans le CPIMS+ dans le journal des modifications.</a:t>
            </a:r>
          </a:p>
          <a:p>
            <a:pPr marL="171450" indent="-171450">
              <a:buFont typeface="Arial" panose="020B0604020202020204" pitchFamily="34" charset="0"/>
              <a:buChar char="•"/>
            </a:pPr>
            <a:r>
              <a:rPr lang="en-US" i="1" dirty="0"/>
              <a:t>Y a-t-il des questions avant de passer à la séance d'entraînement ? </a:t>
            </a:r>
          </a:p>
        </p:txBody>
      </p:sp>
      <p:sp>
        <p:nvSpPr>
          <p:cNvPr id="3" name="Slide Image Placeholder 2">
            <a:extLst>
              <a:ext uri="{FF2B5EF4-FFF2-40B4-BE49-F238E27FC236}">
                <a16:creationId xmlns:a16="http://schemas.microsoft.com/office/drawing/2014/main" id="{179BEDDB-5A93-E9D2-7B89-D361F696A1AA}"/>
              </a:ext>
            </a:extLst>
          </p:cNvPr>
          <p:cNvSpPr>
            <a:spLocks noGrp="1" noRot="1" noChangeAspect="1"/>
          </p:cNvSpPr>
          <p:nvPr>
            <p:ph type="sldImg"/>
          </p:nvPr>
        </p:nvSpPr>
        <p:spPr/>
      </p:sp>
    </p:spTree>
    <p:extLst>
      <p:ext uri="{BB962C8B-B14F-4D97-AF65-F5344CB8AC3E}">
        <p14:creationId xmlns:p14="http://schemas.microsoft.com/office/powerpoint/2010/main" val="32066269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(Durée : 40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 </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p>
        </p:txBody>
      </p:sp>
      <p:sp>
        <p:nvSpPr>
          <p:cNvPr id="3" name="Slide Image Placeholder 2">
            <a:extLst>
              <a:ext uri="{FF2B5EF4-FFF2-40B4-BE49-F238E27FC236}">
                <a16:creationId xmlns:a16="http://schemas.microsoft.com/office/drawing/2014/main" id="{3AE66FD9-3479-438F-B06F-EAB32ABF5331}"/>
              </a:ext>
            </a:extLst>
          </p:cNvPr>
          <p:cNvSpPr>
            <a:spLocks noGrp="1" noRot="1" noChangeAspect="1"/>
          </p:cNvSpPr>
          <p:nvPr>
            <p:ph type="sldImg"/>
          </p:nvPr>
        </p:nvSpPr>
        <p:spPr/>
      </p:sp>
    </p:spTree>
    <p:extLst>
      <p:ext uri="{BB962C8B-B14F-4D97-AF65-F5344CB8AC3E}">
        <p14:creationId xmlns:p14="http://schemas.microsoft.com/office/powerpoint/2010/main" val="19540261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DISCUSSION DE GROUPE</a:t>
            </a:r>
          </a:p>
          <a:p>
            <a:pPr marL="171450" indent="-171450">
              <a:buFont typeface="Arial" panose="020B0604020202020204" pitchFamily="34" charset="0"/>
              <a:buChar char="•"/>
            </a:pPr>
            <a:r>
              <a:rPr lang="en-US" dirty="0"/>
              <a:t>Divisez les participants en groupes de 3 à 5 personnes</a:t>
            </a:r>
            <a:endParaRPr lang="en-US" i="1" dirty="0"/>
          </a:p>
          <a:p>
            <a:pPr marL="171450" indent="-171450">
              <a:buFont typeface="Arial" panose="020B0604020202020204" pitchFamily="34" charset="0"/>
              <a:buChar char="•"/>
            </a:pPr>
            <a:r>
              <a:rPr lang="en-US" i="1" dirty="0"/>
              <a:t>Discutez des questions suivantes et planifiez une marche à suivre dans vos groupes.</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Ils peuvent inclure le consensus de la discussion sur le marquage de la session précédente.</a:t>
            </a:r>
          </a:p>
          <a:p>
            <a:endParaRPr lang="en-US" dirty="0"/>
          </a:p>
          <a:p>
            <a:r>
              <a:rPr lang="en-US" b="1" dirty="0"/>
              <a:t>DISCUSSION PLÉNIÈRE</a:t>
            </a:r>
          </a:p>
          <a:p>
            <a:pPr marL="171450" indent="-171450">
              <a:buFont typeface="Arial" panose="020B0604020202020204" pitchFamily="34" charset="0"/>
              <a:buChar char="•"/>
            </a:pPr>
            <a:r>
              <a:rPr lang="en-US" dirty="0"/>
              <a:t>Laissez les participants faire un retour au groupe plénier afin de développer un consensus. </a:t>
            </a:r>
          </a:p>
          <a:p>
            <a:endParaRPr lang="en-US" dirty="0"/>
          </a:p>
          <a:p>
            <a:r>
              <a:rPr lang="en-US" b="1" dirty="0"/>
              <a:t>TRAVAIL INDIVIDUEL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Donnez aux participants 5 minutes pour prendre des notes dans le </a:t>
            </a:r>
            <a:r>
              <a:rPr lang="en-US" b="1" dirty="0"/>
              <a:t>cahier d'exercices page 3 : plan d'intégration CPIMS+.</a:t>
            </a:r>
            <a:endParaRPr lang="en-US" dirty="0"/>
          </a:p>
        </p:txBody>
      </p:sp>
      <p:sp>
        <p:nvSpPr>
          <p:cNvPr id="3" name="Slide Image Placeholder 2">
            <a:extLst>
              <a:ext uri="{FF2B5EF4-FFF2-40B4-BE49-F238E27FC236}">
                <a16:creationId xmlns:a16="http://schemas.microsoft.com/office/drawing/2014/main" id="{2CAAF4D6-D603-B93A-DEB2-1B8FB7E3ACC2}"/>
              </a:ext>
            </a:extLst>
          </p:cNvPr>
          <p:cNvSpPr>
            <a:spLocks noGrp="1" noRot="1" noChangeAspect="1"/>
          </p:cNvSpPr>
          <p:nvPr>
            <p:ph type="sldImg"/>
          </p:nvPr>
        </p:nvSpPr>
        <p:spPr/>
      </p:sp>
    </p:spTree>
    <p:extLst>
      <p:ext uri="{BB962C8B-B14F-4D97-AF65-F5344CB8AC3E}">
        <p14:creationId xmlns:p14="http://schemas.microsoft.com/office/powerpoint/2010/main" val="291299408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200" b="1" dirty="0"/>
              <a:t>ÉNERGISANT (Durée : 10 min)</a:t>
            </a:r>
          </a:p>
          <a:p>
            <a:pPr marL="171450" indent="-171450">
              <a:buFont typeface="Arial" panose="020B0604020202020204" pitchFamily="34" charset="0"/>
              <a:buChar char="•"/>
            </a:pPr>
            <a:r>
              <a:rPr lang="en-US" sz="1200" dirty="0"/>
              <a:t>Choisissez n'importe quel jeu approprié à votre contexte mais si vous avez besoin d'inspiration, vous pouvez trouver d'autres exemples sur </a:t>
            </a:r>
            <a:r>
              <a:rPr lang="en-US" sz="1200" dirty="0">
                <a:solidFill>
                  <a:srgbClr val="026794"/>
                </a:solidFill>
                <a:hlinkClick r:id="rId3">
                  <a:extLst>
                    <a:ext uri="{A12FA001-AC4F-418D-AE19-62706E023703}">
                      <ahyp:hlinkClr xmlns:ahyp="http://schemas.microsoft.com/office/drawing/2018/hyperlinkcolor" val="tx"/>
                    </a:ext>
                  </a:extLst>
                </a:hlinkClick>
              </a:rPr>
              <a:t>ce </a:t>
            </a:r>
            <a:r>
              <a:rPr lang="en-US" sz="1200" dirty="0"/>
              <a:t>site web</a:t>
            </a:r>
          </a:p>
        </p:txBody>
      </p:sp>
      <p:sp>
        <p:nvSpPr>
          <p:cNvPr id="3" name="Slide Image Placeholder 2">
            <a:extLst>
              <a:ext uri="{FF2B5EF4-FFF2-40B4-BE49-F238E27FC236}">
                <a16:creationId xmlns:a16="http://schemas.microsoft.com/office/drawing/2014/main" id="{A000A1C2-B3EE-7D28-F383-1CC9E1597CFD}"/>
              </a:ext>
            </a:extLst>
          </p:cNvPr>
          <p:cNvSpPr>
            <a:spLocks noGrp="1" noRot="1" noChangeAspect="1"/>
          </p:cNvSpPr>
          <p:nvPr>
            <p:ph type="sldImg"/>
          </p:nvPr>
        </p:nvSpPr>
        <p:spPr/>
      </p:sp>
    </p:spTree>
    <p:extLst>
      <p:ext uri="{BB962C8B-B14F-4D97-AF65-F5344CB8AC3E}">
        <p14:creationId xmlns:p14="http://schemas.microsoft.com/office/powerpoint/2010/main" val="38242538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073B4-EA4E-3457-0779-257A5BF8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5DD03-0F22-46B8-B72F-161FBED6A5A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39662812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DISCUSSION</a:t>
            </a:r>
          </a:p>
          <a:p>
            <a:pPr marL="171450" indent="-171450">
              <a:buFont typeface="Arial" panose="020B0604020202020204" pitchFamily="34" charset="0"/>
              <a:buChar char="•"/>
            </a:pPr>
            <a:r>
              <a:rPr lang="en-US" dirty="0"/>
              <a:t>Nous </a:t>
            </a:r>
            <a:r>
              <a:rPr lang="en-US" dirty="0" err="1"/>
              <a:t>allons</a:t>
            </a:r>
            <a:r>
              <a:rPr lang="en-US" dirty="0"/>
              <a:t> </a:t>
            </a:r>
            <a:r>
              <a:rPr lang="en-US" dirty="0" err="1"/>
              <a:t>maintenant</a:t>
            </a:r>
            <a:r>
              <a:rPr lang="en-US" dirty="0"/>
              <a:t> </a:t>
            </a:r>
            <a:r>
              <a:rPr lang="en-US" dirty="0" err="1"/>
              <a:t>aborder</a:t>
            </a:r>
            <a:r>
              <a:rPr lang="en-US" dirty="0"/>
              <a:t> les </a:t>
            </a:r>
            <a:r>
              <a:rPr lang="en-US" dirty="0" err="1"/>
              <a:t>formulaires</a:t>
            </a:r>
            <a:r>
              <a:rPr lang="en-US" dirty="0"/>
              <a:t> et actions </a:t>
            </a:r>
            <a:r>
              <a:rPr lang="en-US" dirty="0" err="1"/>
              <a:t>spécifiques</a:t>
            </a:r>
            <a:r>
              <a:rPr lang="en-US" dirty="0"/>
              <a:t> à FTR dans le CPIMS+.</a:t>
            </a:r>
          </a:p>
          <a:p>
            <a:pPr marL="171450" indent="-171450">
              <a:buFont typeface="Arial" panose="020B0604020202020204" pitchFamily="34" charset="0"/>
              <a:buChar char="•"/>
            </a:pPr>
            <a:r>
              <a:rPr lang="en-US" dirty="0"/>
              <a:t>Nous </a:t>
            </a:r>
            <a:r>
              <a:rPr lang="en-US" dirty="0" err="1"/>
              <a:t>commencerons</a:t>
            </a:r>
            <a:r>
              <a:rPr lang="en-US" dirty="0"/>
              <a:t> par des </a:t>
            </a:r>
            <a:r>
              <a:rPr lang="en-US" dirty="0" err="1"/>
              <a:t>vidéos</a:t>
            </a:r>
            <a:r>
              <a:rPr lang="en-US" dirty="0"/>
              <a:t> de </a:t>
            </a:r>
            <a:r>
              <a:rPr lang="en-US" dirty="0" err="1"/>
              <a:t>démonstration</a:t>
            </a:r>
            <a:r>
              <a:rPr lang="en-US" dirty="0"/>
              <a:t> des </a:t>
            </a:r>
            <a:r>
              <a:rPr lang="en-US" dirty="0" err="1"/>
              <a:t>formulaires</a:t>
            </a:r>
            <a:r>
              <a:rPr lang="en-US" dirty="0"/>
              <a:t> FTR, </a:t>
            </a:r>
            <a:r>
              <a:rPr lang="en-US" dirty="0" err="1"/>
              <a:t>puis</a:t>
            </a:r>
            <a:r>
              <a:rPr lang="en-US" dirty="0"/>
              <a:t> nous </a:t>
            </a:r>
            <a:r>
              <a:rPr lang="en-US" dirty="0" err="1"/>
              <a:t>verrons</a:t>
            </a:r>
            <a:r>
              <a:rPr lang="en-US" dirty="0"/>
              <a:t> comment </a:t>
            </a:r>
            <a:r>
              <a:rPr lang="en-US" dirty="0" err="1"/>
              <a:t>fonctionne</a:t>
            </a:r>
            <a:r>
              <a:rPr lang="en-US" dirty="0"/>
              <a:t> la </a:t>
            </a:r>
            <a:r>
              <a:rPr lang="en-US" dirty="0" err="1"/>
              <a:t>fonctionnalité</a:t>
            </a:r>
            <a:r>
              <a:rPr lang="en-US" dirty="0"/>
              <a:t> de mise </a:t>
            </a:r>
            <a:r>
              <a:rPr lang="en-US" dirty="0" err="1"/>
              <a:t>en</a:t>
            </a:r>
            <a:r>
              <a:rPr lang="en-US" dirty="0"/>
              <a:t> </a:t>
            </a:r>
            <a:r>
              <a:rPr lang="en-US" dirty="0" err="1"/>
              <a:t>correspondance</a:t>
            </a:r>
            <a:r>
              <a:rPr lang="en-US" dirty="0"/>
              <a:t>.</a:t>
            </a:r>
          </a:p>
          <a:p>
            <a:endParaRPr lang="en-US" dirty="0"/>
          </a:p>
          <a:p>
            <a:r>
              <a:rPr lang="en-US" b="1" dirty="0"/>
              <a:t>DEMO</a:t>
            </a:r>
          </a:p>
          <a:p>
            <a:pPr marL="171450" lvl="0" indent="-171450">
              <a:buFont typeface="Arial" panose="020B0604020202020204" pitchFamily="34" charset="0"/>
              <a:buChar char="•"/>
            </a:pPr>
            <a:r>
              <a:rPr lang="en-US" dirty="0"/>
              <a:t>Informations </a:t>
            </a:r>
            <a:r>
              <a:rPr lang="en-US" dirty="0" err="1"/>
              <a:t>supplémentaires</a:t>
            </a:r>
            <a:r>
              <a:rPr lang="en-US" dirty="0"/>
              <a:t> sur </a:t>
            </a:r>
            <a:r>
              <a:rPr lang="en-US" dirty="0" err="1"/>
              <a:t>l'inscription</a:t>
            </a:r>
            <a:r>
              <a:rPr lang="en-US" dirty="0"/>
              <a:t> et </a:t>
            </a:r>
            <a:r>
              <a:rPr lang="en-US" dirty="0" err="1"/>
              <a:t>l'évaluation</a:t>
            </a:r>
            <a:r>
              <a:rPr lang="en-US" dirty="0"/>
              <a:t> </a:t>
            </a:r>
            <a:r>
              <a:rPr lang="en-US" dirty="0" err="1"/>
              <a:t>initiale</a:t>
            </a:r>
            <a:r>
              <a:rPr lang="en-US" dirty="0"/>
              <a:t> pour les ENAS</a:t>
            </a:r>
          </a:p>
          <a:p>
            <a:pPr marL="171450" lvl="0" indent="-171450">
              <a:buFont typeface="Arial" panose="020B0604020202020204" pitchFamily="34" charset="0"/>
              <a:buChar char="•"/>
            </a:pPr>
            <a:r>
              <a:rPr lang="en-US" dirty="0" err="1"/>
              <a:t>Formulaire</a:t>
            </a:r>
            <a:r>
              <a:rPr lang="en-US" dirty="0"/>
              <a:t> pour les enfants </a:t>
            </a:r>
            <a:r>
              <a:rPr lang="en-US" dirty="0" err="1"/>
              <a:t>disparus</a:t>
            </a:r>
            <a:endParaRPr lang="en-US" dirty="0"/>
          </a:p>
          <a:p>
            <a:pPr marL="171450" lvl="0" indent="-171450">
              <a:buFont typeface="Arial" panose="020B0604020202020204" pitchFamily="34" charset="0"/>
              <a:buChar char="•"/>
            </a:pPr>
            <a:r>
              <a:rPr lang="en-US" dirty="0" err="1"/>
              <a:t>Formulaire</a:t>
            </a:r>
            <a:r>
              <a:rPr lang="en-US" dirty="0"/>
              <a:t> </a:t>
            </a:r>
            <a:r>
              <a:rPr lang="en-US" dirty="0" err="1"/>
              <a:t>d'action</a:t>
            </a:r>
            <a:r>
              <a:rPr lang="en-US" dirty="0"/>
              <a:t> de </a:t>
            </a:r>
            <a:r>
              <a:rPr lang="en-US" dirty="0" err="1"/>
              <a:t>traçage</a:t>
            </a:r>
            <a:endParaRPr lang="en-US" dirty="0"/>
          </a:p>
          <a:p>
            <a:pPr marL="171450" lvl="0" indent="-171450">
              <a:buFont typeface="Arial" panose="020B0604020202020204" pitchFamily="34" charset="0"/>
              <a:buChar char="•"/>
            </a:pPr>
            <a:r>
              <a:rPr lang="en-US" dirty="0" err="1"/>
              <a:t>Formulaires</a:t>
            </a:r>
            <a:r>
              <a:rPr lang="en-US" dirty="0"/>
              <a:t> de </a:t>
            </a:r>
            <a:r>
              <a:rPr lang="en-US" dirty="0" err="1"/>
              <a:t>vérification</a:t>
            </a:r>
            <a:r>
              <a:rPr lang="en-US" dirty="0"/>
              <a:t> pour les enfants et les </a:t>
            </a:r>
            <a:r>
              <a:rPr lang="en-US" dirty="0" err="1"/>
              <a:t>adultes</a:t>
            </a:r>
            <a:endParaRPr lang="en-US" dirty="0"/>
          </a:p>
          <a:p>
            <a:pPr marL="171450" lvl="0" indent="-171450">
              <a:buFont typeface="Arial" panose="020B0604020202020204" pitchFamily="34" charset="0"/>
              <a:buChar char="•"/>
            </a:pPr>
            <a:r>
              <a:rPr lang="en-US" dirty="0" err="1"/>
              <a:t>Formulaire</a:t>
            </a:r>
            <a:r>
              <a:rPr lang="en-US" dirty="0"/>
              <a:t> de </a:t>
            </a:r>
            <a:r>
              <a:rPr lang="en-US" dirty="0" err="1"/>
              <a:t>réunification</a:t>
            </a:r>
            <a:endParaRPr lang="en-US" dirty="0"/>
          </a:p>
          <a:p>
            <a:r>
              <a:rPr lang="en-US" dirty="0"/>
              <a:t> </a:t>
            </a:r>
          </a:p>
          <a:p>
            <a:endParaRPr lang="en-US" dirty="0"/>
          </a:p>
          <a:p>
            <a:endParaRPr lang="en-US" dirty="0"/>
          </a:p>
          <a:p>
            <a:endParaRPr lang="en-CA" dirty="0"/>
          </a:p>
        </p:txBody>
      </p:sp>
      <p:sp>
        <p:nvSpPr>
          <p:cNvPr id="3" name="Slide Image Placeholder 2">
            <a:extLst>
              <a:ext uri="{FF2B5EF4-FFF2-40B4-BE49-F238E27FC236}">
                <a16:creationId xmlns:a16="http://schemas.microsoft.com/office/drawing/2014/main" id="{4F7F9610-3961-8BDA-F92A-643FD16DAD67}"/>
              </a:ext>
            </a:extLst>
          </p:cNvPr>
          <p:cNvSpPr>
            <a:spLocks noGrp="1" noRot="1" noChangeAspect="1"/>
          </p:cNvSpPr>
          <p:nvPr>
            <p:ph type="sldImg"/>
          </p:nvPr>
        </p:nvSpPr>
        <p:spPr/>
      </p:sp>
    </p:spTree>
    <p:extLst>
      <p:ext uri="{BB962C8B-B14F-4D97-AF65-F5344CB8AC3E}">
        <p14:creationId xmlns:p14="http://schemas.microsoft.com/office/powerpoint/2010/main" val="149537859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DEMO</a:t>
            </a:r>
          </a:p>
          <a:p>
            <a:pPr marL="171450" indent="-171450">
              <a:buFont typeface="Arial" panose="020B0604020202020204" pitchFamily="34" charset="0"/>
              <a:buChar char="•"/>
            </a:pPr>
            <a:r>
              <a:rPr lang="en-US" dirty="0"/>
              <a:t>Démonstration de la fonctionnalité d'appariement</a:t>
            </a:r>
            <a:endParaRPr lang="en-CA" dirty="0"/>
          </a:p>
          <a:p>
            <a:pPr marL="171450" indent="-171450">
              <a:buFont typeface="Arial" panose="020B0604020202020204" pitchFamily="34" charset="0"/>
              <a:buChar char="•"/>
            </a:pPr>
            <a:r>
              <a:rPr lang="en-US" dirty="0"/>
              <a:t>La compréhension du fonctionnement de l'appariement est principalement nécessaire pour le personnel travaillant sur Recherche et </a:t>
            </a:r>
            <a:r>
              <a:rPr lang="en-US" dirty="0" err="1"/>
              <a:t>Réunification</a:t>
            </a:r>
            <a:r>
              <a:rPr lang="en-US" dirty="0"/>
              <a:t> des </a:t>
            </a:r>
            <a:r>
              <a:rPr lang="en-US" dirty="0" err="1"/>
              <a:t>Familles</a:t>
            </a:r>
            <a:r>
              <a:rPr lang="en-US" dirty="0"/>
              <a:t> (RRF), ce qui n'est pas forcément le cas de tous (contextualiser si nécessaire).</a:t>
            </a:r>
          </a:p>
          <a:p>
            <a:pPr marL="171450" indent="-171450">
              <a:buFont typeface="Arial" panose="020B0604020202020204" pitchFamily="34" charset="0"/>
              <a:buChar char="•"/>
            </a:pPr>
            <a:r>
              <a:rPr lang="en-US" dirty="0"/>
              <a:t>Cependant, il est intéressant pour les travailleurs sociaux de voir comment cela fonctionne, car la façon dont les formulaires sont remplis est essentielle pour que cela fonctionne. </a:t>
            </a:r>
          </a:p>
        </p:txBody>
      </p:sp>
      <p:sp>
        <p:nvSpPr>
          <p:cNvPr id="3" name="Slide Image Placeholder 2">
            <a:extLst>
              <a:ext uri="{FF2B5EF4-FFF2-40B4-BE49-F238E27FC236}">
                <a16:creationId xmlns:a16="http://schemas.microsoft.com/office/drawing/2014/main" id="{3A3B0E70-3E0C-2E00-19C3-F986715716BA}"/>
              </a:ext>
            </a:extLst>
          </p:cNvPr>
          <p:cNvSpPr>
            <a:spLocks noGrp="1" noRot="1" noChangeAspect="1"/>
          </p:cNvSpPr>
          <p:nvPr>
            <p:ph type="sldImg"/>
          </p:nvPr>
        </p:nvSpPr>
        <p:spPr/>
      </p:sp>
    </p:spTree>
    <p:extLst>
      <p:ext uri="{BB962C8B-B14F-4D97-AF65-F5344CB8AC3E}">
        <p14:creationId xmlns:p14="http://schemas.microsoft.com/office/powerpoint/2010/main" val="31960668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(Durée : 40 minutes)</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p>
        </p:txBody>
      </p:sp>
      <p:sp>
        <p:nvSpPr>
          <p:cNvPr id="3" name="Slide Image Placeholder 2">
            <a:extLst>
              <a:ext uri="{FF2B5EF4-FFF2-40B4-BE49-F238E27FC236}">
                <a16:creationId xmlns:a16="http://schemas.microsoft.com/office/drawing/2014/main" id="{96C685EC-1302-698D-D93E-0A6F0FB32845}"/>
              </a:ext>
            </a:extLst>
          </p:cNvPr>
          <p:cNvSpPr>
            <a:spLocks noGrp="1" noRot="1" noChangeAspect="1"/>
          </p:cNvSpPr>
          <p:nvPr>
            <p:ph type="sldImg"/>
          </p:nvPr>
        </p:nvSpPr>
        <p:spPr/>
      </p:sp>
    </p:spTree>
    <p:extLst>
      <p:ext uri="{BB962C8B-B14F-4D97-AF65-F5344CB8AC3E}">
        <p14:creationId xmlns:p14="http://schemas.microsoft.com/office/powerpoint/2010/main" val="14929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50" b="1" dirty="0"/>
              <a:t>S'ADAPTER À LA FORMATION À DISTANCE</a:t>
            </a:r>
          </a:p>
          <a:p>
            <a:pPr marL="171450" lvl="0" indent="-171450">
              <a:buFont typeface="Arial" panose="020B0604020202020204" pitchFamily="34" charset="0"/>
              <a:buChar char="•"/>
            </a:pPr>
            <a:r>
              <a:rPr lang="en-US" sz="1150" dirty="0"/>
              <a:t>Utilisez ces exemples</a:t>
            </a:r>
          </a:p>
          <a:p>
            <a:pPr marL="628650" lvl="1" indent="-171450">
              <a:buFont typeface="Arial" panose="020B0604020202020204" pitchFamily="34" charset="0"/>
              <a:buChar char="•"/>
            </a:pPr>
            <a:r>
              <a:rPr lang="en-US" sz="1150" dirty="0"/>
              <a:t>Comment nous nous assurons que l'assiduité est continue, par exemple en vérifiant l'assiduité après les pauses.</a:t>
            </a:r>
          </a:p>
          <a:p>
            <a:pPr marL="628650" lvl="1" indent="-171450">
              <a:buFont typeface="Arial" panose="020B0604020202020204" pitchFamily="34" charset="0"/>
              <a:buChar char="•"/>
            </a:pPr>
            <a:r>
              <a:rPr lang="en-US" sz="1150" dirty="0"/>
              <a:t>Comment nous levons la main</a:t>
            </a:r>
          </a:p>
          <a:p>
            <a:pPr marL="628650" lvl="1" indent="-171450">
              <a:buFont typeface="Arial" panose="020B0604020202020204" pitchFamily="34" charset="0"/>
              <a:buChar char="•"/>
            </a:pPr>
            <a:r>
              <a:rPr lang="en-US" sz="1150" dirty="0"/>
              <a:t>Qui aidera le facilitateur à ne pas manquer les commentaires dans le chat ou les mains levées.</a:t>
            </a:r>
          </a:p>
          <a:p>
            <a:pPr marL="171450" lvl="0" indent="-171450">
              <a:buFont typeface="Arial" panose="020B0604020202020204" pitchFamily="34" charset="0"/>
              <a:buChar char="•"/>
            </a:pPr>
            <a:r>
              <a:rPr lang="en-US" sz="1150" dirty="0"/>
              <a:t>Mettez le contrat d'apprentissage dans une seule diapositive du tableau de bord</a:t>
            </a:r>
          </a:p>
          <a:p>
            <a:pPr lvl="0"/>
            <a:r>
              <a:rPr lang="en-US" sz="1150" dirty="0">
                <a:sym typeface="Helvetica Neue"/>
              </a:rPr>
              <a:t>___________________________________________________________________________</a:t>
            </a:r>
            <a:endParaRPr lang="en-US" sz="1150" dirty="0"/>
          </a:p>
          <a:p>
            <a:pPr marL="171450" indent="-171450">
              <a:buFont typeface="Arial" panose="020B0604020202020204" pitchFamily="34" charset="0"/>
              <a:buChar char="•"/>
            </a:pPr>
            <a:endParaRPr lang="en-US" sz="1150" dirty="0"/>
          </a:p>
          <a:p>
            <a:r>
              <a:rPr lang="en-US" sz="1150" b="1" dirty="0"/>
              <a:t>INTRODUCTION (Temps : 10 min)</a:t>
            </a:r>
          </a:p>
          <a:p>
            <a:pPr marL="171450" lvl="0" indent="-171450">
              <a:buFont typeface="Arial" panose="020B0604020202020204" pitchFamily="34" charset="0"/>
              <a:buChar char="•"/>
            </a:pPr>
            <a:r>
              <a:rPr lang="en-US" sz="1150" i="1" dirty="0"/>
              <a:t>Pendant cette formation, il est important que nous nous sentions tous à l'aise et que nous puissions tous nous concentrer sur la formation. Pour ce faire, nous allons établir ensemble un contrat d'apprentissage. </a:t>
            </a:r>
          </a:p>
          <a:p>
            <a:pPr marL="171450" lvl="0" indent="-171450">
              <a:buFont typeface="Arial" panose="020B0604020202020204" pitchFamily="34" charset="0"/>
              <a:buChar char="•"/>
            </a:pPr>
            <a:r>
              <a:rPr lang="en-US" sz="1150" i="1" dirty="0"/>
              <a:t>Voici quelques exemples :</a:t>
            </a:r>
          </a:p>
          <a:p>
            <a:pPr marL="628650" lvl="1" indent="-171450">
              <a:buFont typeface="Arial" panose="020B0604020202020204" pitchFamily="34" charset="0"/>
              <a:buChar char="•"/>
            </a:pPr>
            <a:r>
              <a:rPr lang="en-US" sz="1150" i="1" dirty="0"/>
              <a:t>Les téléphones doivent être en mode silencieux</a:t>
            </a:r>
          </a:p>
          <a:p>
            <a:pPr marL="628650" lvl="1" indent="-171450">
              <a:buFont typeface="Arial" panose="020B0604020202020204" pitchFamily="34" charset="0"/>
              <a:buChar char="•"/>
            </a:pPr>
            <a:r>
              <a:rPr lang="en-US" sz="1150" i="1" dirty="0"/>
              <a:t>Ne pas interrompre les autres pendant qu'ils parlent </a:t>
            </a:r>
          </a:p>
          <a:p>
            <a:pPr marL="628650" lvl="1" indent="-171450">
              <a:buFont typeface="Arial" panose="020B0604020202020204" pitchFamily="34" charset="0"/>
              <a:buChar char="•"/>
            </a:pPr>
            <a:r>
              <a:rPr lang="en-US" sz="1150" i="1" dirty="0"/>
              <a:t>Arriver à l'heure</a:t>
            </a:r>
          </a:p>
          <a:p>
            <a:pPr marL="628650" lvl="1" indent="-171450">
              <a:buFont typeface="Arial" panose="020B0604020202020204" pitchFamily="34" charset="0"/>
              <a:buChar char="•"/>
            </a:pPr>
            <a:r>
              <a:rPr lang="en-US" sz="1150" i="1" dirty="0"/>
              <a:t>Participez activement </a:t>
            </a:r>
          </a:p>
          <a:p>
            <a:pPr marL="628650" lvl="1" indent="-171450">
              <a:buFont typeface="Arial" panose="020B0604020202020204" pitchFamily="34" charset="0"/>
              <a:buChar char="•"/>
            </a:pPr>
            <a:r>
              <a:rPr lang="en-US" sz="1150" i="1" dirty="0"/>
              <a:t>Respecter l'opinion d'autrui</a:t>
            </a:r>
          </a:p>
          <a:p>
            <a:pPr marL="628650" lvl="1" indent="-171450">
              <a:buFont typeface="Arial" panose="020B0604020202020204" pitchFamily="34" charset="0"/>
              <a:buChar char="•"/>
            </a:pPr>
            <a:r>
              <a:rPr lang="en-US" sz="1150" i="1" dirty="0"/>
              <a:t>Levez la main si vous avez une question</a:t>
            </a:r>
          </a:p>
          <a:p>
            <a:pPr marL="628650" lvl="1" indent="-171450">
              <a:buFont typeface="Arial" panose="020B0604020202020204" pitchFamily="34" charset="0"/>
              <a:buChar char="•"/>
            </a:pPr>
            <a:r>
              <a:rPr lang="en-US" sz="1150" i="1" dirty="0"/>
              <a:t>Ne restez pas silencieux si vous êtes confus ou bloqué, apprendre à travailler avec les nouvelles technologies n'est pas la même chose pour tout le monde.</a:t>
            </a:r>
          </a:p>
          <a:p>
            <a:pPr marL="171450" indent="-171450">
              <a:buFont typeface="Arial" panose="020B0604020202020204" pitchFamily="34" charset="0"/>
              <a:buChar char="•"/>
            </a:pPr>
            <a:endParaRPr lang="en-US" sz="1150" dirty="0"/>
          </a:p>
          <a:p>
            <a:r>
              <a:rPr lang="en-US" sz="1150" b="1" dirty="0"/>
              <a:t>DISCUSSION PLÉNIÈRE</a:t>
            </a:r>
          </a:p>
          <a:p>
            <a:pPr marL="171450" indent="-171450">
              <a:buFont typeface="Arial" panose="020B0604020202020204" pitchFamily="34" charset="0"/>
              <a:buChar char="•"/>
            </a:pPr>
            <a:r>
              <a:rPr lang="en-US" sz="1150" dirty="0"/>
              <a:t>Permettez aux participants de suggérer ce qu'ils aimeraient inclure dans l'accord.</a:t>
            </a:r>
          </a:p>
          <a:p>
            <a:pPr marL="171450" indent="-171450">
              <a:buFont typeface="Arial" panose="020B0604020202020204" pitchFamily="34" charset="0"/>
              <a:buChar char="•"/>
            </a:pPr>
            <a:r>
              <a:rPr lang="en-US" sz="1150" dirty="0"/>
              <a:t>Poursuivez avec tout critère supplémentaire que vous souhaitez ajouter. Vous devriez essayer d'inclure les éléments suivants :</a:t>
            </a:r>
          </a:p>
          <a:p>
            <a:pPr marL="628650" lvl="1" indent="-171450">
              <a:buFont typeface="Arial" panose="020B0604020202020204" pitchFamily="34" charset="0"/>
              <a:buChar char="•"/>
            </a:pPr>
            <a:r>
              <a:rPr lang="en-US" sz="1150" dirty="0"/>
              <a:t>Tous les cas discutés doivent être anonymes</a:t>
            </a:r>
          </a:p>
          <a:p>
            <a:pPr marL="628650" lvl="1" indent="-171450">
              <a:buFont typeface="Arial" panose="020B0604020202020204" pitchFamily="34" charset="0"/>
              <a:buChar char="•"/>
            </a:pPr>
            <a:r>
              <a:rPr lang="en-US" sz="1150" dirty="0"/>
              <a:t>Toutes les expériences personnelles et les discussions sensibles sont confidentielles</a:t>
            </a:r>
          </a:p>
          <a:p>
            <a:pPr marL="171450" indent="-171450">
              <a:buFont typeface="Arial" panose="020B0604020202020204" pitchFamily="34" charset="0"/>
              <a:buChar char="•"/>
            </a:pPr>
            <a:r>
              <a:rPr lang="en-US" sz="1150" dirty="0"/>
              <a:t>Écrivez les points convenus pour le contrat d'apprentissage sur un tableau de papier et accrochez-le dans la salle où il sera visible pour tout le monde pendant tous les jours de formation.</a:t>
            </a:r>
          </a:p>
        </p:txBody>
      </p:sp>
      <p:sp>
        <p:nvSpPr>
          <p:cNvPr id="4" name="Slide Number Placeholder 3"/>
          <p:cNvSpPr>
            <a:spLocks noGrp="1"/>
          </p:cNvSpPr>
          <p:nvPr>
            <p:ph type="sldNum" sz="quarter" idx="5"/>
          </p:nvPr>
        </p:nvSpPr>
        <p:spPr/>
        <p:txBody>
          <a:bodyPr/>
          <a:lstStyle/>
          <a:p>
            <a:fld id="{780767AD-8186-5647-9165-A19B63BA7F43}" type="slidenum">
              <a:rPr lang="en-US" smtClean="0"/>
              <a:t>14</a:t>
            </a:fld>
            <a:endParaRPr lang="en-US"/>
          </a:p>
        </p:txBody>
      </p:sp>
      <p:sp>
        <p:nvSpPr>
          <p:cNvPr id="7" name="Slide Image Placeholder 6">
            <a:extLst>
              <a:ext uri="{FF2B5EF4-FFF2-40B4-BE49-F238E27FC236}">
                <a16:creationId xmlns:a16="http://schemas.microsoft.com/office/drawing/2014/main" id="{716893CF-D452-95B1-EAFE-53D2CA40AD5F}"/>
              </a:ext>
            </a:extLst>
          </p:cNvPr>
          <p:cNvSpPr>
            <a:spLocks noGrp="1" noRot="1" noChangeAspect="1"/>
          </p:cNvSpPr>
          <p:nvPr>
            <p:ph type="sldImg"/>
          </p:nvPr>
        </p:nvSpPr>
        <p:spPr/>
      </p:sp>
    </p:spTree>
    <p:extLst>
      <p:ext uri="{BB962C8B-B14F-4D97-AF65-F5344CB8AC3E}">
        <p14:creationId xmlns:p14="http://schemas.microsoft.com/office/powerpoint/2010/main" val="312337289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100" b="1" dirty="0"/>
              <a:t>S'ADAPTER À LA FORMATION À DISTANCE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00" dirty="0"/>
              <a:t>Enregistrez les réponses de la discussion plénière sur un tableau. </a:t>
            </a:r>
          </a:p>
          <a:p>
            <a:pPr marL="0" marR="0" lvl="0" indent="0" algn="l" defTabSz="914400" rtl="0" eaLnBrk="1" fontAlgn="auto" latinLnBrk="0" hangingPunct="1">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a:t>
            </a:r>
            <a:endParaRPr lang="en-US" sz="1100" b="0" dirty="0"/>
          </a:p>
          <a:p>
            <a:endParaRPr lang="en-US" sz="1100" b="1" dirty="0"/>
          </a:p>
          <a:p>
            <a:r>
              <a:rPr lang="en-US" sz="1100" b="1" dirty="0"/>
              <a:t>DEMO (facultatif)</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00" dirty="0"/>
              <a:t>S'il reste du temps, demandez à un volontaire d'utiliser l'ordinateur portable du facilitateur pour montrer comment il a fait l'exercice à l'avant.</a:t>
            </a:r>
          </a:p>
          <a:p>
            <a:endParaRPr lang="en-US" sz="1100" dirty="0"/>
          </a:p>
          <a:p>
            <a:r>
              <a:rPr lang="en-US" sz="1100" b="1" dirty="0"/>
              <a:t>DISCUSSION PLÉNIÈRE</a:t>
            </a:r>
          </a:p>
          <a:p>
            <a:pPr marL="171450" indent="-171450">
              <a:buFont typeface="Arial" panose="020B0604020202020204" pitchFamily="34" charset="0"/>
              <a:buChar char="•"/>
            </a:pPr>
            <a:r>
              <a:rPr lang="en-US" sz="1100" i="1" dirty="0"/>
              <a:t>Comment ça s'est passé ? Qu'est-ce qui a été facile ? Qu'est-ce qui a été difficile ?</a:t>
            </a:r>
          </a:p>
          <a:p>
            <a:pPr marL="171450" indent="-171450">
              <a:buFont typeface="Arial" panose="020B0604020202020204" pitchFamily="34" charset="0"/>
              <a:buChar char="•"/>
            </a:pPr>
            <a:r>
              <a:rPr lang="en-US" sz="1100" i="1" dirty="0"/>
              <a:t>Comment pensez-vous que cela va soutenir votre processus de gestion de cas ? Ou peut-être le rendra-t-il plus difficile ? </a:t>
            </a:r>
          </a:p>
          <a:p>
            <a:pPr marL="171450" indent="-171450">
              <a:buFont typeface="Arial" panose="020B0604020202020204" pitchFamily="34" charset="0"/>
              <a:buChar char="•"/>
            </a:pPr>
            <a:r>
              <a:rPr lang="en-US" sz="1100" dirty="0"/>
              <a:t>Notez les réponses sur un tableau de papier</a:t>
            </a:r>
          </a:p>
          <a:p>
            <a:pPr marL="171450" indent="-171450">
              <a:buFont typeface="Arial" panose="020B0604020202020204" pitchFamily="34" charset="0"/>
              <a:buChar char="•"/>
            </a:pPr>
            <a:r>
              <a:rPr lang="en-US" sz="1100" dirty="0"/>
              <a:t>Le retour d'information ainsi que les éventuels problèmes techniques devront être enregistrés et partagés avec le comité directeur du CPIMS.</a:t>
            </a:r>
          </a:p>
          <a:p>
            <a:endParaRPr lang="en-US" sz="1100" dirty="0"/>
          </a:p>
          <a:p>
            <a:r>
              <a:rPr lang="en-US" sz="1100" b="1" dirty="0"/>
              <a:t>EXPLICATION</a:t>
            </a:r>
          </a:p>
          <a:p>
            <a:pPr marL="171450" indent="-171450">
              <a:buFont typeface="Arial" panose="020B0604020202020204" pitchFamily="34" charset="0"/>
              <a:buChar char="•"/>
            </a:pPr>
            <a:r>
              <a:rPr lang="en-US" sz="1100" i="1" dirty="0"/>
              <a:t>Défis communs</a:t>
            </a:r>
          </a:p>
          <a:p>
            <a:pPr marL="628650" lvl="1" indent="-171450">
              <a:buFont typeface="Arial" panose="020B0604020202020204" pitchFamily="34" charset="0"/>
              <a:buChar char="•"/>
            </a:pPr>
            <a:r>
              <a:rPr lang="en-US" sz="1100" i="1" dirty="0"/>
              <a:t>Certains des </a:t>
            </a:r>
            <a:r>
              <a:rPr lang="en-US" sz="1100" i="1" dirty="0" err="1"/>
              <a:t>formulaires</a:t>
            </a:r>
            <a:r>
              <a:rPr lang="en-US" sz="1100" i="1" dirty="0"/>
              <a:t> </a:t>
            </a:r>
            <a:r>
              <a:rPr lang="en-US" sz="1100" i="1" dirty="0" err="1"/>
              <a:t>RRTpeuvent</a:t>
            </a:r>
            <a:r>
              <a:rPr lang="en-US" sz="1100" i="1" dirty="0"/>
              <a:t> demander à nouveau certains détails qui ont été remplis dans les "formulaires de gestion de cas ordinaires". Il est essentiel, aux fins de la réunification, de s'assurer que ces détails sont également documentés dans ces formulaires. </a:t>
            </a:r>
          </a:p>
          <a:p>
            <a:pPr marL="628650" lvl="1" indent="-171450">
              <a:buFont typeface="Arial" panose="020B0604020202020204" pitchFamily="34" charset="0"/>
              <a:buChar char="•"/>
            </a:pPr>
            <a:r>
              <a:rPr lang="en-US" sz="1100" i="1" dirty="0"/>
              <a:t>L'appariement n'indique pas toujours une correspondance directe. Avoir la patience de passer en revue les correspondances probables est la clé d'une réunification réussie et nécessite les bonnes compétences en matière de travail social et d'appariement, en plus des fonctions de GI que vous êtes le seul à pouvoir fournir.</a:t>
            </a:r>
          </a:p>
          <a:p>
            <a:pPr marL="628650" lvl="1" indent="-171450">
              <a:buFont typeface="Arial" panose="020B0604020202020204" pitchFamily="34" charset="0"/>
              <a:buChar char="•"/>
            </a:pPr>
            <a:r>
              <a:rPr lang="en-US" sz="1100" i="1" dirty="0"/>
              <a:t>La </a:t>
            </a:r>
            <a:r>
              <a:rPr lang="en-US" sz="1100" i="1" dirty="0" err="1"/>
              <a:t>fonctionnalité</a:t>
            </a:r>
            <a:r>
              <a:rPr lang="en-US" sz="1100" i="1" dirty="0"/>
              <a:t> RRT fonctionne en supposant que nous établissons une correspondance sur la base d'un demandeur qui recherche un enfant et non d'un enfant qui recherche un demandeur (toutefois, si un enfant est identifié après que plusieurs demandeurs ont donné des informations sur les enfants, vous pouvez également rechercher un demandeur).</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1" dirty="0"/>
              <a:t>TRAVAIL INDIVIDUEL</a:t>
            </a:r>
          </a:p>
          <a:p>
            <a:pPr marL="171450" indent="-171450">
              <a:buFont typeface="Arial" panose="020B0604020202020204" pitchFamily="34" charset="0"/>
              <a:buChar char="•"/>
            </a:pPr>
            <a:r>
              <a:rPr lang="en-US" sz="1100" dirty="0"/>
              <a:t>Donnez aux participants 5 minutes pour prendre des notes dans le </a:t>
            </a:r>
            <a:r>
              <a:rPr lang="en-US" sz="1100" b="1" dirty="0"/>
              <a:t>cahier d'exercices page 3 : plan d'intégration CPIMS+.</a:t>
            </a:r>
          </a:p>
          <a:p>
            <a:pPr marL="171450" indent="-171450">
              <a:buFont typeface="Arial" panose="020B0604020202020204" pitchFamily="34" charset="0"/>
              <a:buChar char="•"/>
            </a:pPr>
            <a:r>
              <a:rPr lang="en-US" sz="1100" i="1" dirty="0"/>
              <a:t>Y a-t-il des questions avant de poursuivre ?</a:t>
            </a:r>
            <a:endParaRPr lang="en-US" sz="1100" dirty="0"/>
          </a:p>
        </p:txBody>
      </p:sp>
      <p:sp>
        <p:nvSpPr>
          <p:cNvPr id="3" name="Slide Image Placeholder 2">
            <a:extLst>
              <a:ext uri="{FF2B5EF4-FFF2-40B4-BE49-F238E27FC236}">
                <a16:creationId xmlns:a16="http://schemas.microsoft.com/office/drawing/2014/main" id="{BCC2A416-1CAB-31D8-FB03-3D3DB8BD4D50}"/>
              </a:ext>
            </a:extLst>
          </p:cNvPr>
          <p:cNvSpPr>
            <a:spLocks noGrp="1" noRot="1" noChangeAspect="1"/>
          </p:cNvSpPr>
          <p:nvPr>
            <p:ph type="sldImg"/>
          </p:nvPr>
        </p:nvSpPr>
        <p:spPr/>
      </p:sp>
    </p:spTree>
    <p:extLst>
      <p:ext uri="{BB962C8B-B14F-4D97-AF65-F5344CB8AC3E}">
        <p14:creationId xmlns:p14="http://schemas.microsoft.com/office/powerpoint/2010/main" val="273473548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F6AAC-19F2-C30D-D755-9AA17C83C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166DD-D782-255F-C534-230C476D37D7}"/>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76383264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EXPLICATION</a:t>
            </a:r>
          </a:p>
          <a:p>
            <a:pPr marL="171450" indent="-171450">
              <a:buFont typeface="Arial" panose="020B0604020202020204" pitchFamily="34" charset="0"/>
              <a:buChar char="•"/>
            </a:pPr>
            <a:r>
              <a:rPr lang="en-US" i="1" dirty="0"/>
              <a:t>Il y a quelques éléments importants à garder à l'esprit en ce qui concerne la supervision et la manière dont le CPIMS+ peut la soutenir.</a:t>
            </a:r>
          </a:p>
          <a:p>
            <a:pPr marL="171450" indent="-171450">
              <a:buFont typeface="Arial" panose="020B0604020202020204" pitchFamily="34" charset="0"/>
              <a:buChar char="•"/>
            </a:pPr>
            <a:r>
              <a:rPr lang="en-US" i="0" dirty="0"/>
              <a:t>Présenter la diapositive</a:t>
            </a:r>
          </a:p>
          <a:p>
            <a:pPr marL="171450" indent="-171450">
              <a:buFont typeface="Arial" panose="020B0604020202020204" pitchFamily="34" charset="0"/>
              <a:buChar char="•"/>
            </a:pPr>
            <a:r>
              <a:rPr lang="en-US" i="1" dirty="0"/>
              <a:t>Y a-t-il des questions ou des remarques avant de poursuivre ?</a:t>
            </a:r>
          </a:p>
          <a:p>
            <a:pPr marL="171450" indent="-171450">
              <a:buFont typeface="Arial" panose="020B0604020202020204" pitchFamily="34" charset="0"/>
              <a:buChar char="•"/>
            </a:pPr>
            <a:r>
              <a:rPr lang="en-US" i="1" dirty="0"/>
              <a:t>Dans la prochaine session, nous verrons comment utiliser le CPIMS+ pour contrôler la qualité des programmes. </a:t>
            </a:r>
          </a:p>
        </p:txBody>
      </p:sp>
      <p:sp>
        <p:nvSpPr>
          <p:cNvPr id="3" name="Slide Image Placeholder 2">
            <a:extLst>
              <a:ext uri="{FF2B5EF4-FFF2-40B4-BE49-F238E27FC236}">
                <a16:creationId xmlns:a16="http://schemas.microsoft.com/office/drawing/2014/main" id="{D331975B-A59D-BB36-7129-F29F2A66926B}"/>
              </a:ext>
            </a:extLst>
          </p:cNvPr>
          <p:cNvSpPr>
            <a:spLocks noGrp="1" noRot="1" noChangeAspect="1"/>
          </p:cNvSpPr>
          <p:nvPr>
            <p:ph type="sldImg"/>
          </p:nvPr>
        </p:nvSpPr>
        <p:spPr/>
      </p:sp>
    </p:spTree>
    <p:extLst>
      <p:ext uri="{BB962C8B-B14F-4D97-AF65-F5344CB8AC3E}">
        <p14:creationId xmlns:p14="http://schemas.microsoft.com/office/powerpoint/2010/main" val="12193059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t>143</a:t>
            </a:fld>
            <a:endParaRPr lang="en-US"/>
          </a:p>
        </p:txBody>
      </p:sp>
    </p:spTree>
    <p:extLst>
      <p:ext uri="{BB962C8B-B14F-4D97-AF65-F5344CB8AC3E}">
        <p14:creationId xmlns:p14="http://schemas.microsoft.com/office/powerpoint/2010/main" val="372179833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dirty="0">
                <a:sym typeface="Helvetica Neue"/>
              </a:rPr>
              <a:t>EXPLICATION</a:t>
            </a:r>
          </a:p>
          <a:p>
            <a:pPr marL="171450" indent="-171450">
              <a:buFont typeface="Arial" panose="020B0604020202020204" pitchFamily="34" charset="0"/>
              <a:buChar char="•"/>
            </a:pPr>
            <a:r>
              <a:rPr lang="en-US" dirty="0">
                <a:sym typeface="Helvetica Neue"/>
              </a:rPr>
              <a:t>Présenter la diapositive</a:t>
            </a:r>
          </a:p>
        </p:txBody>
      </p:sp>
      <p:sp>
        <p:nvSpPr>
          <p:cNvPr id="3" name="Slide Image Placeholder 2">
            <a:extLst>
              <a:ext uri="{FF2B5EF4-FFF2-40B4-BE49-F238E27FC236}">
                <a16:creationId xmlns:a16="http://schemas.microsoft.com/office/drawing/2014/main" id="{D5E6F97C-CF5A-F3D7-A06E-4E295C769B82}"/>
              </a:ext>
            </a:extLst>
          </p:cNvPr>
          <p:cNvSpPr>
            <a:spLocks noGrp="1" noRot="1" noChangeAspect="1"/>
          </p:cNvSpPr>
          <p:nvPr>
            <p:ph type="sldImg"/>
          </p:nvPr>
        </p:nvSpPr>
        <p:spPr/>
      </p:sp>
    </p:spTree>
    <p:extLst>
      <p:ext uri="{BB962C8B-B14F-4D97-AF65-F5344CB8AC3E}">
        <p14:creationId xmlns:p14="http://schemas.microsoft.com/office/powerpoint/2010/main" val="234111187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a:sym typeface="Helvetica Neue"/>
              </a:rPr>
              <a:t>EXPLICATION</a:t>
            </a:r>
          </a:p>
          <a:p>
            <a:pPr marL="171450" indent="-171450">
              <a:buFont typeface="Arial" panose="020B0604020202020204" pitchFamily="34" charset="0"/>
              <a:buChar char="•"/>
            </a:pPr>
            <a:r>
              <a:rPr lang="en-US"/>
              <a:t>Présenter un ordre du jour contextualisé avec (ajouter les heures de début et de fin, les pauses et le déjeuner) </a:t>
            </a:r>
          </a:p>
          <a:p>
            <a:pPr marL="171450" indent="-171450">
              <a:buFont typeface="Arial" panose="020B0604020202020204" pitchFamily="34" charset="0"/>
              <a:buChar char="•"/>
            </a:pPr>
            <a:r>
              <a:rPr lang="en-US"/>
              <a:t>Expliquer toute information relative à l'entretien ménager, comme l'endroit où se trouve tout ce dont ils peuvent avoir besoin (salle de bain, salle de repos, etc.).</a:t>
            </a:r>
          </a:p>
          <a:p>
            <a:pPr marL="171450" indent="-171450">
              <a:buFont typeface="Arial" panose="020B0604020202020204" pitchFamily="34" charset="0"/>
              <a:buChar char="•"/>
            </a:pPr>
            <a:r>
              <a:rPr lang="en-US" i="1"/>
              <a:t>Y a-t-il des questions avant de poursuivre ?</a:t>
            </a:r>
          </a:p>
        </p:txBody>
      </p:sp>
      <p:sp>
        <p:nvSpPr>
          <p:cNvPr id="3" name="Slide Image Placeholder 2">
            <a:extLst>
              <a:ext uri="{FF2B5EF4-FFF2-40B4-BE49-F238E27FC236}">
                <a16:creationId xmlns:a16="http://schemas.microsoft.com/office/drawing/2014/main" id="{9D61E2D0-F5F3-4005-1B1B-1BC4A69BA3EC}"/>
              </a:ext>
            </a:extLst>
          </p:cNvPr>
          <p:cNvSpPr>
            <a:spLocks noGrp="1" noRot="1" noChangeAspect="1"/>
          </p:cNvSpPr>
          <p:nvPr>
            <p:ph type="sldImg"/>
          </p:nvPr>
        </p:nvSpPr>
        <p:spPr/>
      </p:sp>
    </p:spTree>
    <p:extLst>
      <p:ext uri="{BB962C8B-B14F-4D97-AF65-F5344CB8AC3E}">
        <p14:creationId xmlns:p14="http://schemas.microsoft.com/office/powerpoint/2010/main" val="6750893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95744-6742-6AFA-613C-7FC114702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6DD94-F323-56A6-AD1A-4B1C548DD1B0}"/>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30029638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a:t>À la fin de la session, les participants seront en mesure de...</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b="0" i="1" dirty="0">
                <a:solidFill>
                  <a:srgbClr val="000000"/>
                </a:solidFill>
                <a:effectLst/>
              </a:rPr>
              <a:t>Y a-t-il des questions avant de poursuivre ?</a:t>
            </a:r>
            <a:endParaRPr lang="en-CA" i="1" dirty="0"/>
          </a:p>
        </p:txBody>
      </p:sp>
      <p:sp>
        <p:nvSpPr>
          <p:cNvPr id="3" name="Slide Image Placeholder 2">
            <a:extLst>
              <a:ext uri="{FF2B5EF4-FFF2-40B4-BE49-F238E27FC236}">
                <a16:creationId xmlns:a16="http://schemas.microsoft.com/office/drawing/2014/main" id="{4A8DC44E-9E52-C880-D687-DB16483F419F}"/>
              </a:ext>
            </a:extLst>
          </p:cNvPr>
          <p:cNvSpPr>
            <a:spLocks noGrp="1" noRot="1" noChangeAspect="1"/>
          </p:cNvSpPr>
          <p:nvPr>
            <p:ph type="sldImg"/>
          </p:nvPr>
        </p:nvSpPr>
        <p:spPr/>
      </p:sp>
    </p:spTree>
    <p:extLst>
      <p:ext uri="{BB962C8B-B14F-4D97-AF65-F5344CB8AC3E}">
        <p14:creationId xmlns:p14="http://schemas.microsoft.com/office/powerpoint/2010/main" val="221690686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2A643-7A1B-BD06-FDE4-923FA87DA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AE285-1168-625A-3E75-0ABFB7C4A45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54361125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0" indent="0">
              <a:buFont typeface="Arial" panose="020B0604020202020204" pitchFamily="34" charset="0"/>
              <a:buNone/>
            </a:pPr>
            <a:r>
              <a:rPr lang="en-US" b="1" dirty="0"/>
              <a:t>DISCUSSION ENTRE PARTENAIRES</a:t>
            </a:r>
          </a:p>
          <a:p>
            <a:pPr marL="171450" indent="-171450">
              <a:buFont typeface="Arial" panose="020B0604020202020204" pitchFamily="34" charset="0"/>
              <a:buChar char="•"/>
            </a:pPr>
            <a:r>
              <a:rPr lang="en-US" i="1" dirty="0"/>
              <a:t>Commençons par prendre du recul et réfléchir au pourquoi et au comment du suivi et de l'évaluation de la gestion des cas.</a:t>
            </a:r>
          </a:p>
          <a:p>
            <a:pPr marL="171450" indent="-171450">
              <a:buFont typeface="Arial" panose="020B0604020202020204" pitchFamily="34" charset="0"/>
              <a:buChar char="•"/>
            </a:pPr>
            <a:r>
              <a:rPr lang="en-US" i="1" dirty="0"/>
              <a:t>Avec la personne à côté de vous, veuillez discuter des deux questions suivantes. </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DISCUSSION PLÉNIÈRE</a:t>
            </a:r>
          </a:p>
          <a:p>
            <a:pPr marL="171450" indent="-171450">
              <a:buFont typeface="Arial" panose="020B0604020202020204" pitchFamily="34" charset="0"/>
              <a:buChar char="•"/>
            </a:pPr>
            <a:r>
              <a:rPr lang="en-US" dirty="0"/>
              <a:t>Demandez aux participants d'expliquer pourquoi la gestion de cas est importante et de donner des exemples d'outils qu'ils utilisent actuellement.</a:t>
            </a:r>
          </a:p>
          <a:p>
            <a:pPr marL="171450" indent="-171450">
              <a:buFont typeface="Arial" panose="020B0604020202020204" pitchFamily="34" charset="0"/>
              <a:buChar char="•"/>
            </a:pPr>
            <a:r>
              <a:rPr lang="en-US" dirty="0"/>
              <a:t>Résumez au groupe, en utilisant les exemples ci-dessous, si nécessaire.</a:t>
            </a:r>
          </a:p>
          <a:p>
            <a:pPr marL="628650" lvl="1" indent="-171450">
              <a:buFont typeface="Arial" panose="020B0604020202020204" pitchFamily="34" charset="0"/>
              <a:buChar char="•"/>
            </a:pPr>
            <a:r>
              <a:rPr lang="en-US" dirty="0"/>
              <a:t>Dans le cadre du principe "Do no harm" (ne pas nuire), le suivi et l'évaluation peuvent nous faire prendre conscience des dommages causés par nos programmes et nous donner la possibilité de les changer. </a:t>
            </a:r>
          </a:p>
          <a:p>
            <a:pPr marL="628650" lvl="1" indent="-171450">
              <a:buFont typeface="Arial" panose="020B0604020202020204" pitchFamily="34" charset="0"/>
              <a:buChar char="•"/>
            </a:pPr>
            <a:r>
              <a:rPr lang="en-US" dirty="0"/>
              <a:t>Pour nous permettre d'améliorer continuellement la qualité de notre travail de gestion des cas.</a:t>
            </a:r>
          </a:p>
          <a:p>
            <a:pPr marL="628650" lvl="1" indent="-171450">
              <a:buFont typeface="Arial" panose="020B0604020202020204" pitchFamily="34" charset="0"/>
              <a:buChar char="•"/>
            </a:pPr>
            <a:r>
              <a:rPr lang="en-US" dirty="0"/>
              <a:t>Vérifier si, et s'assurer que, les normes minimales sont </a:t>
            </a:r>
            <a:r>
              <a:rPr lang="en-US" dirty="0" err="1"/>
              <a:t>respectées</a:t>
            </a:r>
            <a:r>
              <a:rPr lang="en-US" dirty="0"/>
              <a:t>.</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i="1" dirty="0"/>
              <a:t>Maintenant que nous avons discuté du comment et du pourquoi du S&amp;E dans la gestion de cas de manière plus générale, nous allons examiner spécifiquement comment nous pouvons utiliser le CPIMS+ et ses fonctions pour nous aider à contrôler la qualité de notre programme de gestion de cas, et deux des principaux moyens d'y parvenir.</a:t>
            </a:r>
          </a:p>
        </p:txBody>
      </p:sp>
      <p:sp>
        <p:nvSpPr>
          <p:cNvPr id="3" name="Slide Image Placeholder 2">
            <a:extLst>
              <a:ext uri="{FF2B5EF4-FFF2-40B4-BE49-F238E27FC236}">
                <a16:creationId xmlns:a16="http://schemas.microsoft.com/office/drawing/2014/main" id="{F3EF3158-7F2A-2EA9-994C-3C340CB0190A}"/>
              </a:ext>
            </a:extLst>
          </p:cNvPr>
          <p:cNvSpPr>
            <a:spLocks noGrp="1" noRot="1" noChangeAspect="1"/>
          </p:cNvSpPr>
          <p:nvPr>
            <p:ph type="sldImg"/>
          </p:nvPr>
        </p:nvSpPr>
        <p:spPr/>
      </p:sp>
    </p:spTree>
    <p:extLst>
      <p:ext uri="{BB962C8B-B14F-4D97-AF65-F5344CB8AC3E}">
        <p14:creationId xmlns:p14="http://schemas.microsoft.com/office/powerpoint/2010/main" val="417468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pPr lvl="0"/>
            <a:r>
              <a:rPr lang="en-US" b="1" dirty="0">
                <a:sym typeface="Helvetica Neue"/>
              </a:rPr>
              <a:t>DISCUSSION PLÉNIÈRE</a:t>
            </a:r>
          </a:p>
          <a:p>
            <a:pPr marL="185715" indent="-185715">
              <a:buFont typeface="Arial" panose="020B0604020202020204" pitchFamily="34" charset="0"/>
              <a:buChar char="•"/>
            </a:pPr>
            <a:r>
              <a:rPr lang="en-US" i="1" dirty="0"/>
              <a:t>Qu'est-ce que la gestion de cas ? </a:t>
            </a:r>
          </a:p>
          <a:p>
            <a:pPr marL="185715" indent="-185715">
              <a:buFont typeface="Arial" panose="020B0604020202020204" pitchFamily="34" charset="0"/>
              <a:buChar char="•"/>
            </a:pPr>
            <a:r>
              <a:rPr lang="en-US" dirty="0"/>
              <a:t>Demandez aux participants s'ils peuvent la définir avec leurs propres mots. </a:t>
            </a:r>
          </a:p>
          <a:p>
            <a:pPr marL="185715" indent="-185715">
              <a:buFont typeface="Arial" panose="020B0604020202020204" pitchFamily="34" charset="0"/>
              <a:buChar char="•"/>
            </a:pPr>
            <a:endParaRPr lang="en-US" b="1" dirty="0"/>
          </a:p>
          <a:p>
            <a:pPr marL="0" indent="0">
              <a:buFont typeface="Arial" panose="020B0604020202020204" pitchFamily="34" charset="0"/>
              <a:buNone/>
            </a:pPr>
            <a:r>
              <a:rPr lang="en-US" b="1" dirty="0"/>
              <a:t>EXPLICATION</a:t>
            </a:r>
          </a:p>
          <a:p>
            <a:pPr marL="185715" indent="-185715">
              <a:buFont typeface="Arial" panose="020B0604020202020204" pitchFamily="34" charset="0"/>
              <a:buChar char="•"/>
            </a:pPr>
            <a:r>
              <a:rPr lang="en-US" i="1" dirty="0"/>
              <a:t>Les directives de l'IA définissent la gestion des cas comme suit :</a:t>
            </a:r>
          </a:p>
          <a:p>
            <a:pPr marL="680954" lvl="1" indent="-185715">
              <a:buFont typeface="Arial" panose="020B0604020202020204" pitchFamily="34" charset="0"/>
              <a:buChar char="•"/>
            </a:pPr>
            <a:r>
              <a:rPr lang="en-US" i="1" dirty="0"/>
              <a:t>une façon d'organiser et d'effectuer le travail ...</a:t>
            </a:r>
          </a:p>
          <a:p>
            <a:pPr marL="680954" lvl="1" indent="-185715">
              <a:buFont typeface="Arial" panose="020B0604020202020204" pitchFamily="34" charset="0"/>
              <a:buChar char="•"/>
            </a:pPr>
            <a:r>
              <a:rPr lang="en-US" i="1" dirty="0"/>
              <a:t>pour répondre aux besoins individuels d'un enfant (et de sa famille) ...</a:t>
            </a:r>
          </a:p>
          <a:p>
            <a:pPr marL="680954" lvl="1" indent="-185715">
              <a:buFont typeface="Arial" panose="020B0604020202020204" pitchFamily="34" charset="0"/>
              <a:buChar char="•"/>
            </a:pPr>
            <a:r>
              <a:rPr lang="en-US" i="1" dirty="0"/>
              <a:t>d'une manière appropriée, systématique et opportune, ...</a:t>
            </a:r>
          </a:p>
          <a:p>
            <a:pPr marL="680954" lvl="1" indent="-185715">
              <a:buFont typeface="Arial" panose="020B0604020202020204" pitchFamily="34" charset="0"/>
              <a:buChar char="•"/>
            </a:pPr>
            <a:r>
              <a:rPr lang="en-US" i="1" dirty="0"/>
              <a:t>par le biais d'un soutien direct et/ou de références, ...</a:t>
            </a:r>
          </a:p>
          <a:p>
            <a:pPr marL="680954" lvl="1" indent="-185715">
              <a:buFont typeface="Arial" panose="020B0604020202020204" pitchFamily="34" charset="0"/>
              <a:buChar char="•"/>
            </a:pPr>
            <a:r>
              <a:rPr lang="en-US" i="1" dirty="0"/>
              <a:t>et conformément aux objectifs d'un projet ou d'un programme</a:t>
            </a:r>
          </a:p>
          <a:p>
            <a:pPr marL="38039" lvl="0" indent="0">
              <a:buFont typeface="Arial" panose="020B0604020202020204" pitchFamily="34" charset="0"/>
              <a:buNone/>
            </a:pPr>
            <a:endParaRPr lang="en-US" i="1" dirty="0"/>
          </a:p>
          <a:p>
            <a:pPr marL="38039" lvl="0" indent="0">
              <a:buFont typeface="Arial" panose="020B0604020202020204" pitchFamily="34" charset="0"/>
              <a:buNone/>
            </a:pPr>
            <a:r>
              <a:rPr lang="en-US" b="1" i="0" dirty="0"/>
              <a:t>CONCLUSION</a:t>
            </a:r>
          </a:p>
          <a:p>
            <a:pPr marL="185715" indent="-185715">
              <a:buFont typeface="Arial" panose="020B0604020202020204" pitchFamily="34" charset="0"/>
              <a:buChar char="•"/>
            </a:pPr>
            <a:r>
              <a:rPr lang="en-US" i="1" dirty="0"/>
              <a:t>Nous allons d'abord rafraîchir certaines des bases de la gestion de cas avant de nous plonger plus profondément dans la gestion de l'information et l'utilisation du CPIMS+. </a:t>
            </a:r>
          </a:p>
          <a:p>
            <a:pPr marL="185715" indent="-185715">
              <a:buFont typeface="Arial" panose="020B0604020202020204" pitchFamily="34" charset="0"/>
              <a:buChar char="•"/>
            </a:pPr>
            <a:r>
              <a:rPr lang="en-US" i="1" dirty="0"/>
              <a:t>Nous continuerons à le faire tout au long de la formation. C'est parce que le CPIMS+ a une valeur limitée si :</a:t>
            </a:r>
          </a:p>
          <a:p>
            <a:pPr marL="680954" lvl="1" indent="-185715">
              <a:buFont typeface="Arial" panose="020B0604020202020204" pitchFamily="34" charset="0"/>
              <a:buChar char="•"/>
            </a:pPr>
            <a:r>
              <a:rPr lang="en-US" i="1" dirty="0"/>
              <a:t>Les informations saisies dans le système ne sont pas de qualité </a:t>
            </a:r>
          </a:p>
          <a:p>
            <a:pPr marL="680954" lvl="1" indent="-185715">
              <a:buFont typeface="Arial" panose="020B0604020202020204" pitchFamily="34" charset="0"/>
              <a:buChar char="•"/>
            </a:pPr>
            <a:r>
              <a:rPr lang="en-US" i="1" dirty="0"/>
              <a:t>Le système n'est pas utilisé par des travailleurs sociaux ayant une excellente compréhension de la gestion des dossiers et de ce qu'il faut faire pour bien la faire.</a:t>
            </a:r>
          </a:p>
        </p:txBody>
      </p:sp>
      <p:sp>
        <p:nvSpPr>
          <p:cNvPr id="3" name="Slide Image Placeholder 2">
            <a:extLst>
              <a:ext uri="{FF2B5EF4-FFF2-40B4-BE49-F238E27FC236}">
                <a16:creationId xmlns:a16="http://schemas.microsoft.com/office/drawing/2014/main" id="{26D093F8-89DC-81F6-5FE9-B9A690969026}"/>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47894984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a:t>Le CPIMS+ </a:t>
            </a:r>
            <a:r>
              <a:rPr lang="en-US" i="1" dirty="0" err="1"/>
              <a:t>peut</a:t>
            </a:r>
            <a:r>
              <a:rPr lang="en-US" i="1" dirty="0"/>
              <a:t> aider à </a:t>
            </a:r>
            <a:r>
              <a:rPr lang="en-US" i="1" dirty="0" err="1"/>
              <a:t>mesurer</a:t>
            </a:r>
            <a:r>
              <a:rPr lang="en-US" i="1" dirty="0"/>
              <a:t> la </a:t>
            </a:r>
            <a:r>
              <a:rPr lang="en-US" i="1" dirty="0" err="1"/>
              <a:t>qualité</a:t>
            </a:r>
            <a:r>
              <a:rPr lang="en-US" i="1" dirty="0"/>
              <a:t> du </a:t>
            </a:r>
            <a:r>
              <a:rPr lang="en-US" i="1" dirty="0" err="1"/>
              <a:t>programme</a:t>
            </a:r>
            <a:r>
              <a:rPr lang="en-US" i="1" dirty="0"/>
              <a:t> de gestion de cas de deux manières. </a:t>
            </a:r>
          </a:p>
          <a:p>
            <a:pPr marL="171450" indent="-171450">
              <a:buFont typeface="Arial" panose="020B0604020202020204" pitchFamily="34" charset="0"/>
              <a:buChar char="•"/>
            </a:pPr>
            <a:r>
              <a:rPr lang="en-US" i="1" dirty="0"/>
              <a:t>Nous </a:t>
            </a:r>
            <a:r>
              <a:rPr lang="en-US" i="1" dirty="0" err="1"/>
              <a:t>commencerons</a:t>
            </a:r>
            <a:r>
              <a:rPr lang="en-US" i="1" dirty="0"/>
              <a:t> par </a:t>
            </a:r>
            <a:r>
              <a:rPr lang="en-US" i="1" dirty="0" err="1"/>
              <a:t>discuter</a:t>
            </a:r>
            <a:r>
              <a:rPr lang="en-US" i="1" dirty="0"/>
              <a:t> des </a:t>
            </a:r>
            <a:r>
              <a:rPr lang="en-US" b="1" i="1" dirty="0" err="1"/>
              <a:t>formulaires</a:t>
            </a:r>
            <a:r>
              <a:rPr lang="en-US" b="1" i="1" dirty="0"/>
              <a:t> de retour </a:t>
            </a:r>
            <a:r>
              <a:rPr lang="en-US" b="1" i="1" dirty="0" err="1"/>
              <a:t>d'information</a:t>
            </a:r>
            <a:r>
              <a:rPr lang="en-US" b="1" i="1" dirty="0"/>
              <a:t> sur la gestion des cas </a:t>
            </a:r>
            <a:r>
              <a:rPr lang="en-US" b="1" i="1" dirty="0" err="1"/>
              <a:t>d'enfants</a:t>
            </a:r>
            <a:r>
              <a:rPr lang="en-US" b="1" i="1" dirty="0"/>
              <a:t> et </a:t>
            </a:r>
            <a:r>
              <a:rPr lang="en-US" b="1" i="1" dirty="0" err="1"/>
              <a:t>d'adultes</a:t>
            </a:r>
            <a:r>
              <a:rPr lang="en-US" i="1" dirty="0"/>
              <a:t>, </a:t>
            </a:r>
            <a:r>
              <a:rPr lang="en-US" i="1" dirty="0" err="1"/>
              <a:t>puis</a:t>
            </a:r>
            <a:r>
              <a:rPr lang="en-US" i="1" dirty="0"/>
              <a:t> nous </a:t>
            </a:r>
            <a:r>
              <a:rPr lang="en-US" i="1" dirty="0" err="1"/>
              <a:t>passerons</a:t>
            </a:r>
            <a:r>
              <a:rPr lang="en-US" i="1" dirty="0"/>
              <a:t> aux </a:t>
            </a:r>
            <a:r>
              <a:rPr lang="en-US" b="1" i="1" dirty="0" err="1"/>
              <a:t>indicateurs</a:t>
            </a:r>
            <a:r>
              <a:rPr lang="en-US" b="1" i="1" dirty="0"/>
              <a:t> </a:t>
            </a:r>
            <a:r>
              <a:rPr lang="en-US" b="1" i="1" dirty="0" err="1"/>
              <a:t>clés</a:t>
            </a:r>
            <a:r>
              <a:rPr lang="en-US" b="1" i="1" dirty="0"/>
              <a:t> de performance </a:t>
            </a:r>
            <a:r>
              <a:rPr lang="en-US" i="1" dirty="0"/>
              <a:t>pour la gestion des cas.</a:t>
            </a:r>
          </a:p>
          <a:p>
            <a:pPr marL="171450" indent="-171450">
              <a:buFont typeface="Arial" panose="020B0604020202020204" pitchFamily="34" charset="0"/>
              <a:buChar char="•"/>
            </a:pPr>
            <a:r>
              <a:rPr lang="en-US" i="1" dirty="0"/>
              <a:t>Remarque : le FMC </a:t>
            </a:r>
            <a:r>
              <a:rPr lang="en-US" i="1" dirty="0" err="1"/>
              <a:t>mondial</a:t>
            </a:r>
            <a:r>
              <a:rPr lang="en-US" i="1" dirty="0"/>
              <a:t> a pour </a:t>
            </a:r>
            <a:r>
              <a:rPr lang="en-US" i="1" dirty="0" err="1"/>
              <a:t>objectif</a:t>
            </a:r>
            <a:r>
              <a:rPr lang="en-US" i="1" dirty="0"/>
              <a:t> de </a:t>
            </a:r>
            <a:r>
              <a:rPr lang="en-US" i="1" dirty="0" err="1"/>
              <a:t>travailler</a:t>
            </a:r>
            <a:r>
              <a:rPr lang="en-US" i="1" dirty="0"/>
              <a:t> sur un cadre de </a:t>
            </a:r>
            <a:r>
              <a:rPr lang="en-US" i="1" dirty="0" err="1"/>
              <a:t>suivi</a:t>
            </a:r>
            <a:r>
              <a:rPr lang="en-US" i="1" dirty="0"/>
              <a:t> </a:t>
            </a:r>
            <a:r>
              <a:rPr lang="en-US" i="1" dirty="0" err="1"/>
              <a:t>mondial</a:t>
            </a:r>
            <a:r>
              <a:rPr lang="en-US" i="1" dirty="0"/>
              <a:t> standard - </a:t>
            </a:r>
            <a:r>
              <a:rPr lang="en-US" i="1" dirty="0" err="1"/>
              <a:t>une</a:t>
            </a:r>
            <a:r>
              <a:rPr lang="en-US" i="1" dirty="0"/>
              <a:t> </a:t>
            </a:r>
            <a:r>
              <a:rPr lang="en-US" i="1" dirty="0" err="1"/>
              <a:t>fois</a:t>
            </a:r>
            <a:r>
              <a:rPr lang="en-US" i="1" dirty="0"/>
              <a:t> que </a:t>
            </a:r>
            <a:r>
              <a:rPr lang="en-US" i="1" dirty="0" err="1"/>
              <a:t>cela</a:t>
            </a:r>
            <a:r>
              <a:rPr lang="en-US" i="1" dirty="0"/>
              <a:t> sera fait, les </a:t>
            </a:r>
            <a:r>
              <a:rPr lang="en-US" i="1" dirty="0" err="1"/>
              <a:t>indicateurs</a:t>
            </a:r>
            <a:r>
              <a:rPr lang="en-US" i="1" dirty="0"/>
              <a:t> </a:t>
            </a:r>
            <a:r>
              <a:rPr lang="en-US" i="1" dirty="0" err="1"/>
              <a:t>clés</a:t>
            </a:r>
            <a:r>
              <a:rPr lang="en-US" i="1" dirty="0"/>
              <a:t> de performance </a:t>
            </a:r>
            <a:r>
              <a:rPr lang="en-US" i="1" dirty="0" err="1"/>
              <a:t>seront</a:t>
            </a:r>
            <a:r>
              <a:rPr lang="en-US" i="1" dirty="0"/>
              <a:t> </a:t>
            </a:r>
            <a:r>
              <a:rPr lang="en-US" i="1" dirty="0" err="1"/>
              <a:t>intégrés</a:t>
            </a:r>
            <a:r>
              <a:rPr lang="en-US" i="1" dirty="0"/>
              <a:t> dans le CPIMS+. </a:t>
            </a:r>
          </a:p>
        </p:txBody>
      </p:sp>
      <p:sp>
        <p:nvSpPr>
          <p:cNvPr id="3" name="Slide Image Placeholder 2">
            <a:extLst>
              <a:ext uri="{FF2B5EF4-FFF2-40B4-BE49-F238E27FC236}">
                <a16:creationId xmlns:a16="http://schemas.microsoft.com/office/drawing/2014/main" id="{31D6C772-48DD-9659-6512-CD50E197DBBE}"/>
              </a:ext>
            </a:extLst>
          </p:cNvPr>
          <p:cNvSpPr>
            <a:spLocks noGrp="1" noRot="1" noChangeAspect="1"/>
          </p:cNvSpPr>
          <p:nvPr>
            <p:ph type="sldImg"/>
          </p:nvPr>
        </p:nvSpPr>
        <p:spPr/>
      </p:sp>
    </p:spTree>
    <p:extLst>
      <p:ext uri="{BB962C8B-B14F-4D97-AF65-F5344CB8AC3E}">
        <p14:creationId xmlns:p14="http://schemas.microsoft.com/office/powerpoint/2010/main" val="35163386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F8D79-E16C-3F0C-7AFE-B458B7351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8E9A5-68D5-13F9-3963-D35F674600CC}"/>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8898505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n-US" b="1" dirty="0"/>
              <a:t>EXPLICATION</a:t>
            </a:r>
          </a:p>
          <a:p>
            <a:pPr marL="171450" indent="-171450">
              <a:buFont typeface="Arial" panose="020B0604020202020204" pitchFamily="34" charset="0"/>
              <a:buChar char="•"/>
            </a:pPr>
            <a:r>
              <a:rPr lang="en-US" i="1" dirty="0"/>
              <a:t>Les enquêtes de feedback sont un moyen essentiel pour vous et votre organisation de savoir comment les enfants et leurs familles/soignants ont vécu le service de gestion de cas que vous avez fourni. </a:t>
            </a:r>
          </a:p>
          <a:p>
            <a:pPr marL="171450" indent="-171450">
              <a:buFont typeface="Arial" panose="020B0604020202020204" pitchFamily="34" charset="0"/>
              <a:buChar char="•"/>
            </a:pPr>
            <a:r>
              <a:rPr lang="en-US" dirty="0"/>
              <a:t>Présenter la diapositive</a:t>
            </a:r>
          </a:p>
        </p:txBody>
      </p:sp>
      <p:sp>
        <p:nvSpPr>
          <p:cNvPr id="3" name="Slide Image Placeholder 2">
            <a:extLst>
              <a:ext uri="{FF2B5EF4-FFF2-40B4-BE49-F238E27FC236}">
                <a16:creationId xmlns:a16="http://schemas.microsoft.com/office/drawing/2014/main" id="{C9297291-0517-9480-D73A-6463F0A75ACB}"/>
              </a:ext>
            </a:extLst>
          </p:cNvPr>
          <p:cNvSpPr>
            <a:spLocks noGrp="1" noRot="1" noChangeAspect="1"/>
          </p:cNvSpPr>
          <p:nvPr>
            <p:ph type="sldImg"/>
          </p:nvPr>
        </p:nvSpPr>
        <p:spPr/>
      </p:sp>
    </p:spTree>
    <p:extLst>
      <p:ext uri="{BB962C8B-B14F-4D97-AF65-F5344CB8AC3E}">
        <p14:creationId xmlns:p14="http://schemas.microsoft.com/office/powerpoint/2010/main" val="8235471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n-US" b="1" dirty="0"/>
              <a:t>EXPLICATION</a:t>
            </a:r>
          </a:p>
          <a:p>
            <a:pPr marL="171450" indent="-171450">
              <a:buFont typeface="Arial" panose="020B0604020202020204" pitchFamily="34" charset="0"/>
              <a:buChar char="•"/>
            </a:pPr>
            <a:r>
              <a:rPr lang="en-US" i="1" dirty="0" err="1"/>
              <a:t>L'analyse</a:t>
            </a:r>
            <a:r>
              <a:rPr lang="en-US" i="1" dirty="0"/>
              <a:t> des </a:t>
            </a:r>
            <a:r>
              <a:rPr lang="en-US" i="1" dirty="0" err="1"/>
              <a:t>résultats</a:t>
            </a:r>
            <a:r>
              <a:rPr lang="en-US" i="1" dirty="0"/>
              <a:t> des </a:t>
            </a:r>
            <a:r>
              <a:rPr lang="en-US" i="1" dirty="0" err="1"/>
              <a:t>enquêtes</a:t>
            </a:r>
            <a:r>
              <a:rPr lang="en-US" i="1" dirty="0"/>
              <a:t> </a:t>
            </a:r>
            <a:r>
              <a:rPr lang="en-US" i="1" dirty="0" err="1"/>
              <a:t>peut</a:t>
            </a:r>
            <a:r>
              <a:rPr lang="en-US" i="1" dirty="0"/>
              <a:t> </a:t>
            </a:r>
            <a:r>
              <a:rPr lang="en-US" i="1" dirty="0" err="1"/>
              <a:t>nécessiter</a:t>
            </a:r>
            <a:r>
              <a:rPr lang="en-US" i="1" dirty="0"/>
              <a:t> </a:t>
            </a:r>
            <a:r>
              <a:rPr lang="en-US" i="1" dirty="0" err="1"/>
              <a:t>l'intervention</a:t>
            </a:r>
            <a:r>
              <a:rPr lang="en-US" i="1" dirty="0"/>
              <a:t> d'un personnel </a:t>
            </a:r>
            <a:r>
              <a:rPr lang="en-US" i="1" dirty="0" err="1"/>
              <a:t>spécialisé</a:t>
            </a:r>
            <a:r>
              <a:rPr lang="en-US" i="1" dirty="0"/>
              <a:t> pour </a:t>
            </a:r>
            <a:r>
              <a:rPr lang="en-US" i="1" dirty="0" err="1"/>
              <a:t>vous</a:t>
            </a:r>
            <a:r>
              <a:rPr lang="en-US" i="1" dirty="0"/>
              <a:t> aider à </a:t>
            </a:r>
            <a:r>
              <a:rPr lang="en-US" i="1" dirty="0" err="1"/>
              <a:t>collecter</a:t>
            </a:r>
            <a:r>
              <a:rPr lang="en-US" i="1" dirty="0"/>
              <a:t> et à </a:t>
            </a:r>
            <a:r>
              <a:rPr lang="en-US" i="1" dirty="0" err="1"/>
              <a:t>analyser</a:t>
            </a:r>
            <a:r>
              <a:rPr lang="en-US" i="1" dirty="0"/>
              <a:t> les </a:t>
            </a:r>
            <a:r>
              <a:rPr lang="en-US" i="1" dirty="0" err="1"/>
              <a:t>données</a:t>
            </a:r>
            <a:r>
              <a:rPr lang="en-US" i="1" dirty="0"/>
              <a:t> </a:t>
            </a:r>
            <a:r>
              <a:rPr lang="en-US" i="1" dirty="0" err="1"/>
              <a:t>fournies</a:t>
            </a:r>
            <a:r>
              <a:rPr lang="en-US" i="1" dirty="0"/>
              <a:t> par les </a:t>
            </a:r>
            <a:r>
              <a:rPr lang="en-US" i="1" dirty="0" err="1"/>
              <a:t>enquêtes</a:t>
            </a:r>
            <a:r>
              <a:rPr lang="en-US" i="1" dirty="0"/>
              <a:t> et à </a:t>
            </a:r>
            <a:r>
              <a:rPr lang="en-US" i="1" dirty="0" err="1"/>
              <a:t>en</a:t>
            </a:r>
            <a:r>
              <a:rPr lang="en-US" i="1" dirty="0"/>
              <a:t> </a:t>
            </a:r>
            <a:r>
              <a:rPr lang="en-US" i="1" dirty="0" err="1"/>
              <a:t>tirer</a:t>
            </a:r>
            <a:r>
              <a:rPr lang="en-US" i="1" dirty="0"/>
              <a:t> des </a:t>
            </a:r>
            <a:r>
              <a:rPr lang="en-US" i="1" dirty="0" err="1"/>
              <a:t>enseignements</a:t>
            </a:r>
            <a:r>
              <a:rPr lang="en-US" i="1" dirty="0"/>
              <a:t>. </a:t>
            </a:r>
          </a:p>
          <a:p>
            <a:pPr marL="171450" indent="-171450">
              <a:buFont typeface="Arial" panose="020B0604020202020204" pitchFamily="34" charset="0"/>
              <a:buChar char="•"/>
            </a:pPr>
            <a:r>
              <a:rPr lang="en-US" i="1" dirty="0"/>
              <a:t>Il </a:t>
            </a:r>
            <a:r>
              <a:rPr lang="en-US" i="1" dirty="0" err="1"/>
              <a:t>est</a:t>
            </a:r>
            <a:r>
              <a:rPr lang="en-US" i="1" dirty="0"/>
              <a:t> important de ne </a:t>
            </a:r>
            <a:r>
              <a:rPr lang="en-US" i="1" dirty="0" err="1"/>
              <a:t>recueillir</a:t>
            </a:r>
            <a:r>
              <a:rPr lang="en-US" i="1" dirty="0"/>
              <a:t> un retour </a:t>
            </a:r>
            <a:r>
              <a:rPr lang="en-US" i="1" dirty="0" err="1"/>
              <a:t>d'information</a:t>
            </a:r>
            <a:r>
              <a:rPr lang="en-US" i="1" dirty="0"/>
              <a:t> que </a:t>
            </a:r>
            <a:r>
              <a:rPr lang="en-US" i="1" dirty="0" err="1"/>
              <a:t>si</a:t>
            </a:r>
            <a:r>
              <a:rPr lang="en-US" i="1" dirty="0"/>
              <a:t> </a:t>
            </a:r>
            <a:r>
              <a:rPr lang="en-US" i="1" dirty="0" err="1"/>
              <a:t>vous</a:t>
            </a:r>
            <a:r>
              <a:rPr lang="en-US" i="1" dirty="0"/>
              <a:t> </a:t>
            </a:r>
            <a:r>
              <a:rPr lang="en-US" i="1" dirty="0" err="1"/>
              <a:t>avez</a:t>
            </a:r>
            <a:r>
              <a:rPr lang="en-US" i="1" dirty="0"/>
              <a:t> la </a:t>
            </a:r>
            <a:r>
              <a:rPr lang="en-US" i="1" dirty="0" err="1"/>
              <a:t>capacité</a:t>
            </a:r>
            <a:r>
              <a:rPr lang="en-US" i="1" dirty="0"/>
              <a:t> et la </a:t>
            </a:r>
            <a:r>
              <a:rPr lang="en-US" i="1" dirty="0" err="1"/>
              <a:t>volonté</a:t>
            </a:r>
            <a:r>
              <a:rPr lang="en-US" i="1" dirty="0"/>
              <a:t> </a:t>
            </a:r>
            <a:r>
              <a:rPr lang="en-US" i="1" dirty="0" err="1"/>
              <a:t>d'analyser</a:t>
            </a:r>
            <a:r>
              <a:rPr lang="en-US" i="1" dirty="0"/>
              <a:t> et </a:t>
            </a:r>
            <a:r>
              <a:rPr lang="en-US" i="1" dirty="0" err="1"/>
              <a:t>d'utiliser</a:t>
            </a:r>
            <a:r>
              <a:rPr lang="en-US" i="1" dirty="0"/>
              <a:t> </a:t>
            </a:r>
            <a:r>
              <a:rPr lang="en-US" i="1" dirty="0" err="1"/>
              <a:t>régulièrement</a:t>
            </a:r>
            <a:r>
              <a:rPr lang="en-US" i="1" dirty="0"/>
              <a:t> les </a:t>
            </a:r>
            <a:r>
              <a:rPr lang="en-US" i="1" dirty="0" err="1"/>
              <a:t>données</a:t>
            </a:r>
            <a:r>
              <a:rPr lang="en-US" i="1" dirty="0"/>
              <a:t>. </a:t>
            </a:r>
          </a:p>
          <a:p>
            <a:pPr marL="171450" indent="-171450">
              <a:buFont typeface="Arial" panose="020B0604020202020204" pitchFamily="34" charset="0"/>
              <a:buChar char="•"/>
            </a:pPr>
            <a:r>
              <a:rPr lang="en-US" b="1" i="1" dirty="0" err="1"/>
              <a:t>Niveau</a:t>
            </a:r>
            <a:r>
              <a:rPr lang="en-US" b="1" i="1" dirty="0"/>
              <a:t> de supervision</a:t>
            </a:r>
          </a:p>
          <a:p>
            <a:pPr marL="628650" lvl="1" indent="-171450">
              <a:buFont typeface="Arial" panose="020B0604020202020204" pitchFamily="34" charset="0"/>
              <a:buChar char="•"/>
            </a:pPr>
            <a:r>
              <a:rPr lang="en-US" i="1" dirty="0"/>
              <a:t>Identification des lacunes et des </a:t>
            </a:r>
            <a:r>
              <a:rPr lang="en-US" i="1" dirty="0" err="1"/>
              <a:t>besoins</a:t>
            </a:r>
            <a:r>
              <a:rPr lang="en-US" i="1" dirty="0"/>
              <a:t> </a:t>
            </a:r>
            <a:r>
              <a:rPr lang="en-US" i="1" dirty="0" err="1"/>
              <a:t>en</a:t>
            </a:r>
            <a:r>
              <a:rPr lang="en-US" i="1" dirty="0"/>
              <a:t> formation et coaching, performance du personnel</a:t>
            </a:r>
          </a:p>
          <a:p>
            <a:pPr marL="171450" indent="-171450">
              <a:buFont typeface="Arial" panose="020B0604020202020204" pitchFamily="34" charset="0"/>
              <a:buChar char="•"/>
            </a:pPr>
            <a:r>
              <a:rPr lang="en-US" i="1" dirty="0" err="1"/>
              <a:t>Niveau</a:t>
            </a:r>
            <a:r>
              <a:rPr lang="en-US" i="1" dirty="0"/>
              <a:t> de </a:t>
            </a:r>
            <a:r>
              <a:rPr lang="en-US" i="1" dirty="0" err="1"/>
              <a:t>l'</a:t>
            </a:r>
            <a:r>
              <a:rPr lang="en-US" b="1" i="1" dirty="0" err="1"/>
              <a:t>organisation</a:t>
            </a:r>
            <a:r>
              <a:rPr lang="en-US" b="1" i="1" dirty="0"/>
              <a:t> </a:t>
            </a:r>
          </a:p>
          <a:p>
            <a:pPr marL="628650" lvl="1" indent="-171450">
              <a:buFont typeface="Arial" panose="020B0604020202020204" pitchFamily="34" charset="0"/>
              <a:buChar char="•"/>
            </a:pPr>
            <a:r>
              <a:rPr lang="en-US" i="1" dirty="0"/>
              <a:t>Identification des </a:t>
            </a:r>
            <a:r>
              <a:rPr lang="en-US" i="1" dirty="0" err="1"/>
              <a:t>domaines</a:t>
            </a:r>
            <a:r>
              <a:rPr lang="en-US" i="1" dirty="0"/>
              <a:t> </a:t>
            </a:r>
            <a:r>
              <a:rPr lang="en-US" i="1" dirty="0" err="1"/>
              <a:t>d'amélioration</a:t>
            </a:r>
            <a:r>
              <a:rPr lang="en-US" i="1" dirty="0"/>
              <a:t>, par </a:t>
            </a:r>
            <a:r>
              <a:rPr lang="en-US" i="1" dirty="0" err="1"/>
              <a:t>exemple</a:t>
            </a:r>
            <a:r>
              <a:rPr lang="en-US" i="1" dirty="0"/>
              <a:t> : </a:t>
            </a:r>
          </a:p>
          <a:p>
            <a:pPr marL="1085850" lvl="2" indent="-171450">
              <a:buFont typeface="Arial" panose="020B0604020202020204" pitchFamily="34" charset="0"/>
              <a:buChar char="•"/>
            </a:pPr>
            <a:r>
              <a:rPr lang="en-US" i="1" dirty="0" err="1"/>
              <a:t>Outil</a:t>
            </a:r>
            <a:r>
              <a:rPr lang="en-US" i="1" dirty="0"/>
              <a:t> de plaidoyer interne pour faire pression, par </a:t>
            </a:r>
            <a:r>
              <a:rPr lang="en-US" i="1" dirty="0" err="1"/>
              <a:t>exemple</a:t>
            </a:r>
            <a:r>
              <a:rPr lang="en-US" i="1" dirty="0"/>
              <a:t>, </a:t>
            </a:r>
            <a:r>
              <a:rPr lang="en-US" i="1" dirty="0" err="1"/>
              <a:t>en</a:t>
            </a:r>
            <a:r>
              <a:rPr lang="en-US" i="1" dirty="0"/>
              <a:t> </a:t>
            </a:r>
            <a:r>
              <a:rPr lang="en-US" i="1" dirty="0" err="1"/>
              <a:t>faveur</a:t>
            </a:r>
            <a:r>
              <a:rPr lang="en-US" i="1" dirty="0"/>
              <a:t> </a:t>
            </a:r>
            <a:r>
              <a:rPr lang="en-US" i="1" dirty="0" err="1"/>
              <a:t>d'une</a:t>
            </a:r>
            <a:r>
              <a:rPr lang="en-US" i="1" dirty="0"/>
              <a:t> modification des </a:t>
            </a:r>
            <a:r>
              <a:rPr lang="en-US" i="1" dirty="0" err="1"/>
              <a:t>horaires</a:t>
            </a:r>
            <a:r>
              <a:rPr lang="en-US" i="1" dirty="0"/>
              <a:t> de travail.</a:t>
            </a:r>
          </a:p>
          <a:p>
            <a:pPr marL="1085850" lvl="2" indent="-171450">
              <a:buFont typeface="Arial" panose="020B0604020202020204" pitchFamily="34" charset="0"/>
              <a:buChar char="•"/>
            </a:pPr>
            <a:r>
              <a:rPr lang="en-US" i="1" dirty="0"/>
              <a:t>Rapports des </a:t>
            </a:r>
            <a:r>
              <a:rPr lang="en-US" i="1" dirty="0" err="1"/>
              <a:t>donateurs</a:t>
            </a:r>
            <a:endParaRPr lang="en-US" i="1" dirty="0"/>
          </a:p>
          <a:p>
            <a:pPr marL="1085850" lvl="2" indent="-171450">
              <a:buFont typeface="Arial" panose="020B0604020202020204" pitchFamily="34" charset="0"/>
              <a:buChar char="•"/>
            </a:pPr>
            <a:r>
              <a:rPr lang="en-US" i="1" dirty="0" err="1"/>
              <a:t>Mobilisation</a:t>
            </a:r>
            <a:r>
              <a:rPr lang="en-US" i="1" dirty="0"/>
              <a:t> des </a:t>
            </a:r>
            <a:r>
              <a:rPr lang="en-US" i="1" dirty="0" err="1"/>
              <a:t>ressources</a:t>
            </a:r>
            <a:endParaRPr lang="en-US" i="1" dirty="0"/>
          </a:p>
          <a:p>
            <a:pPr marL="1085850" lvl="2" indent="-171450">
              <a:buFont typeface="Arial" panose="020B0604020202020204" pitchFamily="34" charset="0"/>
              <a:buChar char="•"/>
            </a:pPr>
            <a:r>
              <a:rPr lang="en-US" i="1" dirty="0" err="1"/>
              <a:t>Autre</a:t>
            </a:r>
            <a:r>
              <a:rPr lang="en-US" i="1" dirty="0"/>
              <a:t>... </a:t>
            </a:r>
          </a:p>
        </p:txBody>
      </p:sp>
      <p:sp>
        <p:nvSpPr>
          <p:cNvPr id="3" name="Slide Image Placeholder 2">
            <a:extLst>
              <a:ext uri="{FF2B5EF4-FFF2-40B4-BE49-F238E27FC236}">
                <a16:creationId xmlns:a16="http://schemas.microsoft.com/office/drawing/2014/main" id="{15F36BB5-9F39-412E-3F75-EDA349B45E48}"/>
              </a:ext>
            </a:extLst>
          </p:cNvPr>
          <p:cNvSpPr>
            <a:spLocks noGrp="1" noRot="1" noChangeAspect="1"/>
          </p:cNvSpPr>
          <p:nvPr>
            <p:ph type="sldImg"/>
          </p:nvPr>
        </p:nvSpPr>
        <p:spPr/>
      </p:sp>
    </p:spTree>
    <p:extLst>
      <p:ext uri="{BB962C8B-B14F-4D97-AF65-F5344CB8AC3E}">
        <p14:creationId xmlns:p14="http://schemas.microsoft.com/office/powerpoint/2010/main" val="6202756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DEMO</a:t>
            </a:r>
          </a:p>
          <a:p>
            <a:pPr marL="171450" lvl="0" indent="-171450">
              <a:buFont typeface="Arial" panose="020B0604020202020204" pitchFamily="34" charset="0"/>
              <a:buChar char="•"/>
            </a:pPr>
            <a:r>
              <a:rPr lang="en-US" dirty="0" err="1"/>
              <a:t>Formulaire</a:t>
            </a:r>
            <a:r>
              <a:rPr lang="en-US" dirty="0"/>
              <a:t> de </a:t>
            </a:r>
            <a:r>
              <a:rPr lang="en-US" dirty="0" err="1"/>
              <a:t>commentaires</a:t>
            </a:r>
            <a:r>
              <a:rPr lang="en-US" dirty="0"/>
              <a:t> des les enfants</a:t>
            </a:r>
          </a:p>
          <a:p>
            <a:pPr marL="171450" lvl="0" indent="-171450">
              <a:buFont typeface="Arial" panose="020B0604020202020204" pitchFamily="34" charset="0"/>
              <a:buChar char="•"/>
            </a:pPr>
            <a:r>
              <a:rPr lang="en-US" dirty="0" err="1"/>
              <a:t>Formulaire</a:t>
            </a:r>
            <a:r>
              <a:rPr lang="en-US" dirty="0"/>
              <a:t> de commentaires des soignants</a:t>
            </a:r>
          </a:p>
        </p:txBody>
      </p:sp>
      <p:sp>
        <p:nvSpPr>
          <p:cNvPr id="3" name="Slide Image Placeholder 2">
            <a:extLst>
              <a:ext uri="{FF2B5EF4-FFF2-40B4-BE49-F238E27FC236}">
                <a16:creationId xmlns:a16="http://schemas.microsoft.com/office/drawing/2014/main" id="{59154EB4-B801-3524-CA09-31594A91C4C2}"/>
              </a:ext>
            </a:extLst>
          </p:cNvPr>
          <p:cNvSpPr>
            <a:spLocks noGrp="1" noRot="1" noChangeAspect="1"/>
          </p:cNvSpPr>
          <p:nvPr>
            <p:ph type="sldImg"/>
          </p:nvPr>
        </p:nvSpPr>
        <p:spPr/>
      </p:sp>
    </p:spTree>
    <p:extLst>
      <p:ext uri="{BB962C8B-B14F-4D97-AF65-F5344CB8AC3E}">
        <p14:creationId xmlns:p14="http://schemas.microsoft.com/office/powerpoint/2010/main" val="19599108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sz="1200"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Guidez les participants vers la </a:t>
            </a:r>
            <a:r>
              <a:rPr lang="en-US" sz="1200" b="1" dirty="0"/>
              <a:t>page 47 du manuel : Formulaire de commentaires de l'enfant</a:t>
            </a:r>
            <a:endParaRPr lang="en-US" sz="1200" i="1" dirty="0"/>
          </a:p>
          <a:p>
            <a:pPr marL="171450" indent="-171450">
              <a:buFont typeface="Arial" panose="020B0604020202020204" pitchFamily="34" charset="0"/>
              <a:buChar char="•"/>
            </a:pPr>
            <a:r>
              <a:rPr lang="en-US" sz="1200" i="1" dirty="0"/>
              <a:t>Voici quelques considérations clés pour chaque formulaire</a:t>
            </a:r>
          </a:p>
          <a:p>
            <a:pPr marL="171450" indent="-171450">
              <a:buFont typeface="Arial" panose="020B0604020202020204" pitchFamily="34" charset="0"/>
              <a:buChar char="•"/>
            </a:pPr>
            <a:r>
              <a:rPr lang="en-US" sz="1200" i="1" dirty="0"/>
              <a:t>Notez les liens spécifiques entre le travail de gestion de cas, les formulaires et le CPIMS+.</a:t>
            </a:r>
          </a:p>
          <a:p>
            <a:pPr marL="171450" indent="-171450">
              <a:buFont typeface="Arial" panose="020B0604020202020204" pitchFamily="34" charset="0"/>
              <a:buChar char="•"/>
            </a:pPr>
            <a:r>
              <a:rPr lang="en-US" sz="1200" dirty="0"/>
              <a:t>Présenter la diapositive </a:t>
            </a:r>
          </a:p>
        </p:txBody>
      </p:sp>
      <p:sp>
        <p:nvSpPr>
          <p:cNvPr id="3" name="Slide Image Placeholder 2">
            <a:extLst>
              <a:ext uri="{FF2B5EF4-FFF2-40B4-BE49-F238E27FC236}">
                <a16:creationId xmlns:a16="http://schemas.microsoft.com/office/drawing/2014/main" id="{091C4E45-1DAC-AA58-8312-A1EA1FD76D67}"/>
              </a:ext>
            </a:extLst>
          </p:cNvPr>
          <p:cNvSpPr>
            <a:spLocks noGrp="1" noRot="1" noChangeAspect="1"/>
          </p:cNvSpPr>
          <p:nvPr>
            <p:ph type="sldImg"/>
          </p:nvPr>
        </p:nvSpPr>
        <p:spPr/>
      </p:sp>
    </p:spTree>
    <p:extLst>
      <p:ext uri="{BB962C8B-B14F-4D97-AF65-F5344CB8AC3E}">
        <p14:creationId xmlns:p14="http://schemas.microsoft.com/office/powerpoint/2010/main" val="203310904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sz="1200" b="1" dirty="0"/>
              <a:t>EXPLICATION</a:t>
            </a:r>
          </a:p>
          <a:p>
            <a:pPr marL="171450" indent="-171450">
              <a:buFont typeface="Arial" panose="020B0604020202020204" pitchFamily="34" charset="0"/>
              <a:buChar char="•"/>
            </a:pPr>
            <a:r>
              <a:rPr lang="en-US" sz="1200" dirty="0"/>
              <a:t>Guidez les participants vers la </a:t>
            </a:r>
            <a:r>
              <a:rPr lang="en-US" sz="1200" b="1" dirty="0"/>
              <a:t>page 51 du manuel : Formulaire de commentaires des soignants</a:t>
            </a:r>
          </a:p>
          <a:p>
            <a:pPr marL="171450" indent="-171450">
              <a:buFont typeface="Arial" panose="020B0604020202020204" pitchFamily="34" charset="0"/>
              <a:buChar char="•"/>
            </a:pPr>
            <a:r>
              <a:rPr lang="en-US" sz="1200" dirty="0"/>
              <a:t>Présenter la diapositive </a:t>
            </a:r>
          </a:p>
        </p:txBody>
      </p:sp>
      <p:sp>
        <p:nvSpPr>
          <p:cNvPr id="3" name="Slide Image Placeholder 2">
            <a:extLst>
              <a:ext uri="{FF2B5EF4-FFF2-40B4-BE49-F238E27FC236}">
                <a16:creationId xmlns:a16="http://schemas.microsoft.com/office/drawing/2014/main" id="{96A7507D-6CB7-0B3E-B3E0-33B6D3E954E7}"/>
              </a:ext>
            </a:extLst>
          </p:cNvPr>
          <p:cNvSpPr>
            <a:spLocks noGrp="1" noRot="1" noChangeAspect="1"/>
          </p:cNvSpPr>
          <p:nvPr>
            <p:ph type="sldImg"/>
          </p:nvPr>
        </p:nvSpPr>
        <p:spPr/>
      </p:sp>
    </p:spTree>
    <p:extLst>
      <p:ext uri="{BB962C8B-B14F-4D97-AF65-F5344CB8AC3E}">
        <p14:creationId xmlns:p14="http://schemas.microsoft.com/office/powerpoint/2010/main" val="138828597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(25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p>
          <a:p>
            <a:pPr marL="171450" indent="-171450">
              <a:buFont typeface="Arial" panose="020B0604020202020204" pitchFamily="34" charset="0"/>
              <a:buChar char="•"/>
            </a:pPr>
            <a:r>
              <a:rPr lang="en-US" dirty="0"/>
              <a:t>Prévoyez 25 minutes pour cet exercice</a:t>
            </a:r>
          </a:p>
          <a:p>
            <a:endParaRPr lang="en-US" dirty="0"/>
          </a:p>
          <a:p>
            <a:r>
              <a:rPr lang="en-US" b="1" dirty="0"/>
              <a:t>DISCUSSION PLÉNIÈRE</a:t>
            </a:r>
          </a:p>
          <a:p>
            <a:pPr marL="171450" indent="-171450">
              <a:buFont typeface="Arial" panose="020B0604020202020204" pitchFamily="34" charset="0"/>
              <a:buChar char="•"/>
            </a:pPr>
            <a:r>
              <a:rPr lang="en-US" i="1" dirty="0"/>
              <a:t>Comment utilisez-vous actuellement les formulaires de feedback CPIMS+ ? </a:t>
            </a:r>
          </a:p>
          <a:p>
            <a:pPr marL="171450" indent="-171450">
              <a:buFont typeface="Arial" panose="020B0604020202020204" pitchFamily="34" charset="0"/>
              <a:buChar char="•"/>
            </a:pPr>
            <a:r>
              <a:rPr lang="en-US" i="1" dirty="0"/>
              <a:t>Est-ce que vous les analysez ? </a:t>
            </a:r>
          </a:p>
          <a:p>
            <a:pPr marL="171450" indent="-171450">
              <a:buFont typeface="Arial" panose="020B0604020202020204" pitchFamily="34" charset="0"/>
              <a:buChar char="•"/>
            </a:pPr>
            <a:r>
              <a:rPr lang="en-US" i="1" dirty="0"/>
              <a:t>Les travailleurs sociaux reçoivent-ils un retour d'information sur les résultats de l'analyse ?</a:t>
            </a:r>
          </a:p>
          <a:p>
            <a:pPr marL="171450" indent="-171450">
              <a:buFont typeface="Arial" panose="020B0604020202020204" pitchFamily="34" charset="0"/>
              <a:buChar char="•"/>
            </a:pPr>
            <a:r>
              <a:rPr lang="en-US" i="1" dirty="0"/>
              <a:t>Y a-t-il des questions ou des remarques avant que nous passions aux ICPs?</a:t>
            </a:r>
          </a:p>
        </p:txBody>
      </p:sp>
      <p:sp>
        <p:nvSpPr>
          <p:cNvPr id="3" name="Slide Image Placeholder 2">
            <a:extLst>
              <a:ext uri="{FF2B5EF4-FFF2-40B4-BE49-F238E27FC236}">
                <a16:creationId xmlns:a16="http://schemas.microsoft.com/office/drawing/2014/main" id="{EF060805-5ADC-998B-8D27-CCD9F3689B06}"/>
              </a:ext>
            </a:extLst>
          </p:cNvPr>
          <p:cNvSpPr>
            <a:spLocks noGrp="1" noRot="1" noChangeAspect="1"/>
          </p:cNvSpPr>
          <p:nvPr>
            <p:ph type="sldImg"/>
          </p:nvPr>
        </p:nvSpPr>
        <p:spPr/>
      </p:sp>
    </p:spTree>
    <p:extLst>
      <p:ext uri="{BB962C8B-B14F-4D97-AF65-F5344CB8AC3E}">
        <p14:creationId xmlns:p14="http://schemas.microsoft.com/office/powerpoint/2010/main" val="159915107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0BDCA-63BB-F18F-D139-51E3091F5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E11BF-990C-7EF4-A324-54D270A5AB2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32974792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n-US" b="1" dirty="0">
                <a:sym typeface="Calibri"/>
              </a:rPr>
              <a:t>EXPLICATION</a:t>
            </a:r>
          </a:p>
          <a:p>
            <a:pPr marL="171450" indent="-171450">
              <a:buFont typeface="Arial" panose="020B0604020202020204" pitchFamily="34" charset="0"/>
              <a:buChar char="•"/>
            </a:pPr>
            <a:r>
              <a:rPr lang="en-US" i="1" dirty="0">
                <a:sym typeface="Calibri"/>
              </a:rPr>
              <a:t>Un </a:t>
            </a:r>
            <a:r>
              <a:rPr lang="en-US" i="1" dirty="0" err="1">
                <a:sym typeface="Calibri"/>
              </a:rPr>
              <a:t>indicateur</a:t>
            </a:r>
            <a:r>
              <a:rPr lang="en-US" i="1" dirty="0">
                <a:sym typeface="Calibri"/>
              </a:rPr>
              <a:t> de performance </a:t>
            </a:r>
            <a:r>
              <a:rPr lang="en-US" i="1" dirty="0" err="1">
                <a:sym typeface="Calibri"/>
              </a:rPr>
              <a:t>est</a:t>
            </a:r>
            <a:r>
              <a:rPr lang="en-US" i="1" dirty="0">
                <a:sym typeface="Calibri"/>
              </a:rPr>
              <a:t> un type de </a:t>
            </a:r>
            <a:r>
              <a:rPr lang="en-US" i="1" dirty="0" err="1">
                <a:sym typeface="Calibri"/>
              </a:rPr>
              <a:t>mesure</a:t>
            </a:r>
            <a:r>
              <a:rPr lang="en-US" i="1" dirty="0">
                <a:sym typeface="Calibri"/>
              </a:rPr>
              <a:t> de la performance d'un </a:t>
            </a:r>
            <a:r>
              <a:rPr lang="en-US" i="1" dirty="0" err="1">
                <a:sym typeface="Calibri"/>
              </a:rPr>
              <a:t>processus</a:t>
            </a:r>
            <a:r>
              <a:rPr lang="en-US" i="1" dirty="0">
                <a:sym typeface="Calibri"/>
              </a:rPr>
              <a:t>.</a:t>
            </a:r>
          </a:p>
          <a:p>
            <a:pPr marL="171450" indent="-171450">
              <a:buFont typeface="Arial" panose="020B0604020202020204" pitchFamily="34" charset="0"/>
              <a:buChar char="•"/>
            </a:pPr>
            <a:r>
              <a:rPr lang="en-US" i="1" dirty="0">
                <a:sym typeface="Calibri"/>
              </a:rPr>
              <a:t>Il </a:t>
            </a:r>
            <a:r>
              <a:rPr lang="en-US" i="1" dirty="0" err="1">
                <a:sym typeface="Calibri"/>
              </a:rPr>
              <a:t>s'agit</a:t>
            </a:r>
            <a:r>
              <a:rPr lang="en-US" i="1" dirty="0">
                <a:sym typeface="Calibri"/>
              </a:rPr>
              <a:t> </a:t>
            </a:r>
            <a:r>
              <a:rPr lang="en-US" i="1" dirty="0" err="1">
                <a:sym typeface="Calibri"/>
              </a:rPr>
              <a:t>d'une</a:t>
            </a:r>
            <a:r>
              <a:rPr lang="en-US" i="1" dirty="0">
                <a:sym typeface="Calibri"/>
              </a:rPr>
              <a:t> </a:t>
            </a:r>
            <a:r>
              <a:rPr lang="en-US" i="1" dirty="0" err="1">
                <a:sym typeface="Calibri"/>
              </a:rPr>
              <a:t>valeur</a:t>
            </a:r>
            <a:r>
              <a:rPr lang="en-US" i="1" dirty="0">
                <a:sym typeface="Calibri"/>
              </a:rPr>
              <a:t> </a:t>
            </a:r>
            <a:r>
              <a:rPr lang="en-US" i="1" dirty="0" err="1">
                <a:sym typeface="Calibri"/>
              </a:rPr>
              <a:t>mesurable</a:t>
            </a:r>
            <a:r>
              <a:rPr lang="en-US" i="1" dirty="0">
                <a:sym typeface="Calibri"/>
              </a:rPr>
              <a:t> qui </a:t>
            </a:r>
            <a:r>
              <a:rPr lang="en-US" i="1" dirty="0" err="1">
                <a:sym typeface="Calibri"/>
              </a:rPr>
              <a:t>montre</a:t>
            </a:r>
            <a:r>
              <a:rPr lang="en-US" i="1" dirty="0">
                <a:sym typeface="Calibri"/>
              </a:rPr>
              <a:t> comment nous </a:t>
            </a:r>
            <a:r>
              <a:rPr lang="en-US" i="1" dirty="0" err="1">
                <a:sym typeface="Calibri"/>
              </a:rPr>
              <a:t>atteignons</a:t>
            </a:r>
            <a:r>
              <a:rPr lang="en-US" i="1" dirty="0">
                <a:sym typeface="Calibri"/>
              </a:rPr>
              <a:t> des </a:t>
            </a:r>
            <a:r>
              <a:rPr lang="en-US" i="1" dirty="0" err="1">
                <a:sym typeface="Calibri"/>
              </a:rPr>
              <a:t>objectifs</a:t>
            </a:r>
            <a:r>
              <a:rPr lang="en-US" i="1" dirty="0">
                <a:sym typeface="Calibri"/>
              </a:rPr>
              <a:t> </a:t>
            </a:r>
            <a:r>
              <a:rPr lang="en-US" i="1" dirty="0" err="1">
                <a:sym typeface="Calibri"/>
              </a:rPr>
              <a:t>prédéterminés</a:t>
            </a:r>
            <a:r>
              <a:rPr lang="en-US" i="1" dirty="0">
                <a:sym typeface="Calibri"/>
              </a:rPr>
              <a:t>. </a:t>
            </a:r>
          </a:p>
          <a:p>
            <a:pPr marL="171450" indent="-171450">
              <a:buFont typeface="Arial" panose="020B0604020202020204" pitchFamily="34" charset="0"/>
              <a:buChar char="•"/>
            </a:pPr>
            <a:r>
              <a:rPr lang="en-US" i="1" dirty="0" err="1">
                <a:sym typeface="Calibri"/>
              </a:rPr>
              <a:t>En</a:t>
            </a:r>
            <a:r>
              <a:rPr lang="en-US" i="1" dirty="0">
                <a:sym typeface="Calibri"/>
              </a:rPr>
              <a:t> </a:t>
            </a:r>
            <a:r>
              <a:rPr lang="en-US" i="1" dirty="0" err="1">
                <a:sym typeface="Calibri"/>
              </a:rPr>
              <a:t>termes</a:t>
            </a:r>
            <a:r>
              <a:rPr lang="en-US" i="1" dirty="0">
                <a:sym typeface="Calibri"/>
              </a:rPr>
              <a:t> </a:t>
            </a:r>
            <a:r>
              <a:rPr lang="en-US" i="1" dirty="0" err="1">
                <a:sym typeface="Calibri"/>
              </a:rPr>
              <a:t>clairs</a:t>
            </a:r>
            <a:r>
              <a:rPr lang="en-US" i="1" dirty="0">
                <a:sym typeface="Calibri"/>
              </a:rPr>
              <a:t>, il </a:t>
            </a:r>
            <a:r>
              <a:rPr lang="en-US" i="1" dirty="0" err="1">
                <a:sym typeface="Calibri"/>
              </a:rPr>
              <a:t>s'agit</a:t>
            </a:r>
            <a:r>
              <a:rPr lang="en-US" i="1" dirty="0">
                <a:sym typeface="Calibri"/>
              </a:rPr>
              <a:t> </a:t>
            </a:r>
            <a:r>
              <a:rPr lang="en-US" i="1" dirty="0" err="1">
                <a:sym typeface="Calibri"/>
              </a:rPr>
              <a:t>d'indicateurs</a:t>
            </a:r>
            <a:r>
              <a:rPr lang="en-US" i="1" dirty="0">
                <a:sym typeface="Calibri"/>
              </a:rPr>
              <a:t> qui </a:t>
            </a:r>
            <a:r>
              <a:rPr lang="en-US" i="1" dirty="0" err="1">
                <a:sym typeface="Calibri"/>
              </a:rPr>
              <a:t>peuvent</a:t>
            </a:r>
            <a:r>
              <a:rPr lang="en-US" i="1" dirty="0">
                <a:sym typeface="Calibri"/>
              </a:rPr>
              <a:t> </a:t>
            </a:r>
            <a:r>
              <a:rPr lang="en-US" i="1" dirty="0" err="1">
                <a:sym typeface="Calibri"/>
              </a:rPr>
              <a:t>être</a:t>
            </a:r>
            <a:r>
              <a:rPr lang="en-US" i="1" dirty="0">
                <a:sym typeface="Calibri"/>
              </a:rPr>
              <a:t> </a:t>
            </a:r>
            <a:r>
              <a:rPr lang="en-US" i="1" dirty="0" err="1">
                <a:sym typeface="Calibri"/>
              </a:rPr>
              <a:t>utilisés</a:t>
            </a:r>
            <a:r>
              <a:rPr lang="en-US" i="1" dirty="0">
                <a:sym typeface="Calibri"/>
              </a:rPr>
              <a:t> pour </a:t>
            </a:r>
            <a:r>
              <a:rPr lang="en-US" i="1" dirty="0" err="1">
                <a:sym typeface="Calibri"/>
              </a:rPr>
              <a:t>mesurer</a:t>
            </a:r>
            <a:r>
              <a:rPr lang="en-US" i="1" dirty="0">
                <a:sym typeface="Calibri"/>
              </a:rPr>
              <a:t> les </a:t>
            </a:r>
            <a:r>
              <a:rPr lang="en-US" i="1" dirty="0" err="1">
                <a:sym typeface="Calibri"/>
              </a:rPr>
              <a:t>progrès</a:t>
            </a:r>
            <a:r>
              <a:rPr lang="en-US" i="1" dirty="0">
                <a:sym typeface="Calibri"/>
              </a:rPr>
              <a:t> </a:t>
            </a:r>
            <a:r>
              <a:rPr lang="en-US" i="1" dirty="0" err="1">
                <a:sym typeface="Calibri"/>
              </a:rPr>
              <a:t>réalisés</a:t>
            </a:r>
            <a:r>
              <a:rPr lang="en-US" i="1" dirty="0">
                <a:sym typeface="Calibri"/>
              </a:rPr>
              <a:t> par rapport aux </a:t>
            </a:r>
            <a:r>
              <a:rPr lang="en-US" i="1" dirty="0" err="1">
                <a:sym typeface="Calibri"/>
              </a:rPr>
              <a:t>objectifs</a:t>
            </a:r>
            <a:r>
              <a:rPr lang="en-US" i="1" dirty="0">
                <a:sym typeface="Calibri"/>
              </a:rPr>
              <a:t> </a:t>
            </a:r>
            <a:r>
              <a:rPr lang="en-US" i="1" dirty="0" err="1">
                <a:sym typeface="Calibri"/>
              </a:rPr>
              <a:t>en</a:t>
            </a:r>
            <a:r>
              <a:rPr lang="en-US" i="1" dirty="0">
                <a:sym typeface="Calibri"/>
              </a:rPr>
              <a:t> </a:t>
            </a:r>
            <a:r>
              <a:rPr lang="en-US" i="1" dirty="0" err="1">
                <a:sym typeface="Calibri"/>
              </a:rPr>
              <a:t>fournissant</a:t>
            </a:r>
            <a:r>
              <a:rPr lang="en-US" i="1" dirty="0">
                <a:sym typeface="Calibri"/>
              </a:rPr>
              <a:t> aux parties </a:t>
            </a:r>
            <a:r>
              <a:rPr lang="en-US" i="1" dirty="0" err="1">
                <a:sym typeface="Calibri"/>
              </a:rPr>
              <a:t>prenantes</a:t>
            </a:r>
            <a:r>
              <a:rPr lang="en-US" i="1" dirty="0">
                <a:sym typeface="Calibri"/>
              </a:rPr>
              <a:t> un </a:t>
            </a:r>
            <a:r>
              <a:rPr lang="en-US" i="1" dirty="0" err="1">
                <a:sym typeface="Calibri"/>
              </a:rPr>
              <a:t>moyen</a:t>
            </a:r>
            <a:r>
              <a:rPr lang="en-US" i="1" dirty="0">
                <a:sym typeface="Calibri"/>
              </a:rPr>
              <a:t> de </a:t>
            </a:r>
            <a:r>
              <a:rPr lang="en-US" i="1" dirty="0" err="1">
                <a:sym typeface="Calibri"/>
              </a:rPr>
              <a:t>comprendre</a:t>
            </a:r>
            <a:r>
              <a:rPr lang="en-US" i="1" dirty="0">
                <a:sym typeface="Calibri"/>
              </a:rPr>
              <a:t> les </a:t>
            </a:r>
            <a:r>
              <a:rPr lang="en-US" i="1" dirty="0" err="1">
                <a:sym typeface="Calibri"/>
              </a:rPr>
              <a:t>niveaux</a:t>
            </a:r>
            <a:r>
              <a:rPr lang="en-US" i="1" dirty="0">
                <a:sym typeface="Calibri"/>
              </a:rPr>
              <a:t> de performance.  </a:t>
            </a:r>
            <a:endParaRPr lang="en-US" i="1" dirty="0"/>
          </a:p>
          <a:p>
            <a:pPr marL="171450" indent="-171450">
              <a:buFont typeface="Arial" panose="020B0604020202020204" pitchFamily="34" charset="0"/>
              <a:buChar char="•"/>
            </a:pPr>
            <a:r>
              <a:rPr lang="en-US" i="1" dirty="0">
                <a:sym typeface="Calibri"/>
              </a:rPr>
              <a:t>Les </a:t>
            </a:r>
            <a:r>
              <a:rPr lang="en-US" i="1" dirty="0" err="1">
                <a:sym typeface="Calibri"/>
              </a:rPr>
              <a:t>indicateurs</a:t>
            </a:r>
            <a:r>
              <a:rPr lang="en-US" i="1" dirty="0">
                <a:sym typeface="Calibri"/>
              </a:rPr>
              <a:t> </a:t>
            </a:r>
            <a:r>
              <a:rPr lang="en-US" i="1" dirty="0" err="1">
                <a:sym typeface="Calibri"/>
              </a:rPr>
              <a:t>clés</a:t>
            </a:r>
            <a:r>
              <a:rPr lang="en-US" i="1" dirty="0">
                <a:sym typeface="Calibri"/>
              </a:rPr>
              <a:t> de performance (ICP) </a:t>
            </a:r>
            <a:r>
              <a:rPr lang="en-US" i="1" dirty="0" err="1">
                <a:sym typeface="Calibri"/>
              </a:rPr>
              <a:t>doivent</a:t>
            </a:r>
            <a:r>
              <a:rPr lang="en-US" i="1" dirty="0">
                <a:sym typeface="Calibri"/>
              </a:rPr>
              <a:t> </a:t>
            </a:r>
            <a:r>
              <a:rPr lang="en-US" i="1" dirty="0" err="1">
                <a:sym typeface="Calibri"/>
              </a:rPr>
              <a:t>être</a:t>
            </a:r>
            <a:r>
              <a:rPr lang="en-US" i="1" dirty="0">
                <a:sym typeface="Calibri"/>
              </a:rPr>
              <a:t> </a:t>
            </a:r>
            <a:r>
              <a:rPr lang="en-US" i="1" dirty="0" err="1">
                <a:sym typeface="Calibri"/>
              </a:rPr>
              <a:t>combinés</a:t>
            </a:r>
            <a:r>
              <a:rPr lang="en-US" i="1" dirty="0">
                <a:sym typeface="Calibri"/>
              </a:rPr>
              <a:t> à </a:t>
            </a:r>
            <a:r>
              <a:rPr lang="en-US" i="1" dirty="0" err="1">
                <a:sym typeface="Calibri"/>
              </a:rPr>
              <a:t>d'autres</a:t>
            </a:r>
            <a:r>
              <a:rPr lang="en-US" i="1" dirty="0">
                <a:sym typeface="Calibri"/>
              </a:rPr>
              <a:t> informations pour </a:t>
            </a:r>
            <a:r>
              <a:rPr lang="en-US" i="1" dirty="0" err="1">
                <a:sym typeface="Calibri"/>
              </a:rPr>
              <a:t>fournir</a:t>
            </a:r>
            <a:r>
              <a:rPr lang="en-US" i="1" dirty="0">
                <a:sym typeface="Calibri"/>
              </a:rPr>
              <a:t> </a:t>
            </a:r>
            <a:r>
              <a:rPr lang="en-US" i="1" dirty="0" err="1">
                <a:sym typeface="Calibri"/>
              </a:rPr>
              <a:t>une</a:t>
            </a:r>
            <a:r>
              <a:rPr lang="en-US" i="1" dirty="0">
                <a:sym typeface="Calibri"/>
              </a:rPr>
              <a:t> perspective </a:t>
            </a:r>
            <a:r>
              <a:rPr lang="en-US" i="1" dirty="0" err="1">
                <a:sym typeface="Calibri"/>
              </a:rPr>
              <a:t>globale</a:t>
            </a:r>
            <a:r>
              <a:rPr lang="en-US" i="1" dirty="0">
                <a:sym typeface="Calibri"/>
              </a:rPr>
              <a:t> de la manière </a:t>
            </a:r>
            <a:r>
              <a:rPr lang="en-US" i="1" dirty="0" err="1">
                <a:sym typeface="Calibri"/>
              </a:rPr>
              <a:t>dont</a:t>
            </a:r>
            <a:r>
              <a:rPr lang="en-US" i="1" dirty="0">
                <a:sym typeface="Calibri"/>
              </a:rPr>
              <a:t> </a:t>
            </a:r>
            <a:r>
              <a:rPr lang="en-US" i="1" dirty="0" err="1">
                <a:sym typeface="Calibri"/>
              </a:rPr>
              <a:t>votre</a:t>
            </a:r>
            <a:r>
              <a:rPr lang="en-US" i="1" dirty="0">
                <a:sym typeface="Calibri"/>
              </a:rPr>
              <a:t> </a:t>
            </a:r>
            <a:r>
              <a:rPr lang="en-US" i="1" dirty="0" err="1">
                <a:sym typeface="Calibri"/>
              </a:rPr>
              <a:t>organisation</a:t>
            </a:r>
            <a:r>
              <a:rPr lang="en-US" i="1" dirty="0">
                <a:sym typeface="Calibri"/>
              </a:rPr>
              <a:t> </a:t>
            </a:r>
            <a:r>
              <a:rPr lang="en-US" i="1" dirty="0" err="1">
                <a:sym typeface="Calibri"/>
              </a:rPr>
              <a:t>atteint</a:t>
            </a:r>
            <a:r>
              <a:rPr lang="en-US" i="1" dirty="0">
                <a:sym typeface="Calibri"/>
              </a:rPr>
              <a:t> </a:t>
            </a:r>
            <a:r>
              <a:rPr lang="en-US" i="1" dirty="0" err="1">
                <a:sym typeface="Calibri"/>
              </a:rPr>
              <a:t>ou</a:t>
            </a:r>
            <a:r>
              <a:rPr lang="en-US" i="1" dirty="0">
                <a:sym typeface="Calibri"/>
              </a:rPr>
              <a:t> non </a:t>
            </a:r>
            <a:r>
              <a:rPr lang="en-US" i="1" dirty="0" err="1">
                <a:sym typeface="Calibri"/>
              </a:rPr>
              <a:t>ses</a:t>
            </a:r>
            <a:r>
              <a:rPr lang="en-US" i="1" dirty="0">
                <a:sym typeface="Calibri"/>
              </a:rPr>
              <a:t> </a:t>
            </a:r>
            <a:r>
              <a:rPr lang="en-US" i="1" dirty="0" err="1">
                <a:sym typeface="Calibri"/>
              </a:rPr>
              <a:t>objectifs</a:t>
            </a:r>
            <a:r>
              <a:rPr lang="en-US" i="1" dirty="0">
                <a:sym typeface="Calibri"/>
              </a:rPr>
              <a:t>. </a:t>
            </a:r>
            <a:endParaRPr lang="en-US" i="1" dirty="0"/>
          </a:p>
        </p:txBody>
      </p:sp>
      <p:sp>
        <p:nvSpPr>
          <p:cNvPr id="3" name="Slide Image Placeholder 2">
            <a:extLst>
              <a:ext uri="{FF2B5EF4-FFF2-40B4-BE49-F238E27FC236}">
                <a16:creationId xmlns:a16="http://schemas.microsoft.com/office/drawing/2014/main" id="{DD22964D-7233-C507-FA9A-70C1F6273E94}"/>
              </a:ext>
            </a:extLst>
          </p:cNvPr>
          <p:cNvSpPr>
            <a:spLocks noGrp="1" noRot="1" noChangeAspect="1"/>
          </p:cNvSpPr>
          <p:nvPr>
            <p:ph type="sldImg"/>
          </p:nvPr>
        </p:nvSpPr>
        <p:spPr/>
      </p:sp>
    </p:spTree>
    <p:extLst>
      <p:ext uri="{BB962C8B-B14F-4D97-AF65-F5344CB8AC3E}">
        <p14:creationId xmlns:p14="http://schemas.microsoft.com/office/powerpoint/2010/main" val="42612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1" dirty="0"/>
              <a:t>S'ADAPTER À LA FORMATION À DISTANCE</a:t>
            </a:r>
          </a:p>
          <a:p>
            <a:pPr marL="171450" lvl="0" indent="-171450">
              <a:buFont typeface="Arial" panose="020B0604020202020204" pitchFamily="34" charset="0"/>
              <a:buChar char="•"/>
            </a:pPr>
            <a:r>
              <a:rPr lang="en-US" dirty="0" err="1"/>
              <a:t>Répartir</a:t>
            </a:r>
            <a:r>
              <a:rPr lang="en-US" dirty="0"/>
              <a:t> les participants dans des salles de discussion </a:t>
            </a:r>
          </a:p>
          <a:p>
            <a:pPr marL="171450" lvl="0" indent="-171450">
              <a:buFont typeface="Arial" panose="020B0604020202020204" pitchFamily="34" charset="0"/>
              <a:buChar char="•"/>
            </a:pPr>
            <a:r>
              <a:rPr lang="en-US" dirty="0"/>
              <a:t>Avoir des diapositives de </a:t>
            </a:r>
            <a:r>
              <a:rPr lang="en-US" dirty="0" err="1"/>
              <a:t>jamboard dont les </a:t>
            </a:r>
            <a:r>
              <a:rPr lang="en-US" dirty="0"/>
              <a:t>noms et les définitions ne sont pas alignés. </a:t>
            </a:r>
          </a:p>
          <a:p>
            <a:pPr marL="171450" lvl="0" indent="-171450">
              <a:buFont typeface="Arial" panose="020B0604020202020204" pitchFamily="34" charset="0"/>
              <a:buChar char="•"/>
            </a:pPr>
            <a:r>
              <a:rPr lang="en-US" dirty="0"/>
              <a:t>Demandez aux groupes de faire correspondre les termes et les définitions </a:t>
            </a:r>
            <a:r>
              <a:rPr lang="en-US" dirty="0">
                <a:sym typeface="Helvetica Neue"/>
              </a:rPr>
              <a:t>sur les diapositives.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pPr lvl="0"/>
            <a:endParaRPr lang="en-US" b="1" dirty="0"/>
          </a:p>
          <a:p>
            <a:pPr lvl="0"/>
            <a:r>
              <a:rPr lang="en-US" b="1" dirty="0"/>
              <a:t>INTRODUCTION </a:t>
            </a:r>
            <a:endParaRPr lang="en-US" b="1"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Vous souvenez-vous de certains des principes de gestion des dossiers de protection de l'enfance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N'oubliez pas que ces principes sont issus des Lignes directrices inter-agences pour la </a:t>
            </a:r>
            <a:r>
              <a:rPr lang="en-US" i="1" dirty="0">
                <a:hlinkClick r:id="rId3"/>
              </a:rPr>
              <a:t>gestion des cas et la protection de l'enfance</a:t>
            </a:r>
            <a:r>
              <a:rPr lang="en-US" i="1"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TRAVAIL DE GROUPE (Durée : 10 minutes)</a:t>
            </a:r>
          </a:p>
          <a:p>
            <a:pPr marL="171450" indent="-171450">
              <a:buFont typeface="Arial" panose="020B0604020202020204" pitchFamily="34" charset="0"/>
              <a:buChar char="•"/>
            </a:pPr>
            <a:r>
              <a:rPr lang="en-GB" dirty="0"/>
              <a:t>Divisez les participants en groupes de 3 à 5 personnes</a:t>
            </a:r>
            <a:endParaRPr lang="en-US" dirty="0"/>
          </a:p>
          <a:p>
            <a:pPr marL="171450" lvl="0" indent="-171450">
              <a:buFont typeface="Arial" panose="020B0604020202020204" pitchFamily="34" charset="0"/>
              <a:buChar char="•"/>
            </a:pPr>
            <a:r>
              <a:rPr lang="en-US" dirty="0"/>
              <a:t>Distribuer les </a:t>
            </a:r>
            <a:r>
              <a:rPr lang="en-US" b="1" dirty="0"/>
              <a:t>principes de la gestion de cas</a:t>
            </a:r>
          </a:p>
          <a:p>
            <a:pPr marL="171450" lvl="0" indent="-171450">
              <a:buFont typeface="Arial" panose="020B0604020202020204" pitchFamily="34" charset="0"/>
              <a:buChar char="•"/>
            </a:pPr>
            <a:r>
              <a:rPr lang="en-US" dirty="0"/>
              <a:t>Demandez aux participants, par groupes de 2 ou 3, d'associer les principes suivants</a:t>
            </a:r>
          </a:p>
          <a:p>
            <a:pPr marL="171450" lvl="0" indent="-171450">
              <a:buFont typeface="Arial" panose="020B0604020202020204" pitchFamily="34" charset="0"/>
              <a:buChar char="•"/>
            </a:pPr>
            <a:r>
              <a:rPr lang="en-US" dirty="0"/>
              <a:t>Donnez 10 minutes aux participants pour compléter l'activité et discuter.</a:t>
            </a:r>
          </a:p>
          <a:p>
            <a:pPr marL="171450" lvl="0" indent="-171450">
              <a:buFont typeface="Arial" panose="020B0604020202020204" pitchFamily="34" charset="0"/>
              <a:buChar char="•"/>
            </a:pPr>
            <a:endParaRPr lang="en-US" b="1" dirty="0"/>
          </a:p>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16</a:t>
            </a:fld>
            <a:endParaRPr lang="en-US"/>
          </a:p>
        </p:txBody>
      </p:sp>
      <p:sp>
        <p:nvSpPr>
          <p:cNvPr id="10" name="Slide Image Placeholder 9">
            <a:extLst>
              <a:ext uri="{FF2B5EF4-FFF2-40B4-BE49-F238E27FC236}">
                <a16:creationId xmlns:a16="http://schemas.microsoft.com/office/drawing/2014/main" id="{6127F90E-51D5-4679-FFFA-BF4660CF3D53}"/>
              </a:ext>
            </a:extLst>
          </p:cNvPr>
          <p:cNvSpPr>
            <a:spLocks noGrp="1" noRot="1" noChangeAspect="1"/>
          </p:cNvSpPr>
          <p:nvPr>
            <p:ph type="sldImg"/>
          </p:nvPr>
        </p:nvSpPr>
        <p:spPr/>
      </p:sp>
    </p:spTree>
    <p:extLst>
      <p:ext uri="{BB962C8B-B14F-4D97-AF65-F5344CB8AC3E}">
        <p14:creationId xmlns:p14="http://schemas.microsoft.com/office/powerpoint/2010/main" val="201963926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a:t>Il est </a:t>
            </a:r>
            <a:r>
              <a:rPr lang="en-US" i="1" dirty="0">
                <a:sym typeface="Calibri"/>
              </a:rPr>
              <a:t>possible de diviser les ICP en </a:t>
            </a:r>
            <a:r>
              <a:rPr lang="en-US" i="1" dirty="0"/>
              <a:t>catégories, par exemple</a:t>
            </a:r>
          </a:p>
          <a:p>
            <a:pPr marL="171450" indent="-171450">
              <a:buFont typeface="Arial" panose="020B0604020202020204" pitchFamily="34" charset="0"/>
              <a:buChar char="•"/>
            </a:pPr>
            <a:r>
              <a:rPr lang="en-US" dirty="0"/>
              <a:t>Présenter la diapositive</a:t>
            </a:r>
            <a:br>
              <a:rPr lang="en-US" dirty="0"/>
            </a:br>
            <a:endParaRPr lang="en-US" dirty="0"/>
          </a:p>
          <a:p>
            <a:endParaRPr lang="en-CA" dirty="0"/>
          </a:p>
        </p:txBody>
      </p:sp>
      <p:sp>
        <p:nvSpPr>
          <p:cNvPr id="3" name="Slide Image Placeholder 2">
            <a:extLst>
              <a:ext uri="{FF2B5EF4-FFF2-40B4-BE49-F238E27FC236}">
                <a16:creationId xmlns:a16="http://schemas.microsoft.com/office/drawing/2014/main" id="{443AB0A8-3344-F151-5E5D-5719B1BC29B6}"/>
              </a:ext>
            </a:extLst>
          </p:cNvPr>
          <p:cNvSpPr>
            <a:spLocks noGrp="1" noRot="1" noChangeAspect="1"/>
          </p:cNvSpPr>
          <p:nvPr>
            <p:ph type="sldImg"/>
          </p:nvPr>
        </p:nvSpPr>
        <p:spPr/>
      </p:sp>
    </p:spTree>
    <p:extLst>
      <p:ext uri="{BB962C8B-B14F-4D97-AF65-F5344CB8AC3E}">
        <p14:creationId xmlns:p14="http://schemas.microsoft.com/office/powerpoint/2010/main" val="31986017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err="1"/>
              <a:t>Voici</a:t>
            </a:r>
            <a:r>
              <a:rPr lang="en-US" i="1" dirty="0"/>
              <a:t> </a:t>
            </a:r>
            <a:r>
              <a:rPr lang="en-US" i="1" dirty="0" err="1"/>
              <a:t>quelques</a:t>
            </a:r>
            <a:r>
              <a:rPr lang="en-US" i="1" dirty="0"/>
              <a:t> </a:t>
            </a:r>
            <a:r>
              <a:rPr lang="en-US" i="1" dirty="0" err="1"/>
              <a:t>exemples</a:t>
            </a:r>
            <a:r>
              <a:rPr lang="en-US" i="1" dirty="0"/>
              <a:t> </a:t>
            </a:r>
            <a:r>
              <a:rPr lang="en-US" i="1" dirty="0" err="1"/>
              <a:t>d'ICP</a:t>
            </a:r>
            <a:r>
              <a:rPr lang="en-US" i="1" dirty="0"/>
              <a:t> pour </a:t>
            </a:r>
            <a:r>
              <a:rPr lang="en-US" i="1" dirty="0" err="1"/>
              <a:t>chaque</a:t>
            </a:r>
            <a:r>
              <a:rPr lang="en-US" i="1" dirty="0"/>
              <a:t> </a:t>
            </a:r>
            <a:r>
              <a:rPr lang="en-US" i="1" dirty="0" err="1"/>
              <a:t>catégorie</a:t>
            </a:r>
            <a:r>
              <a:rPr lang="en-US" i="1" dirty="0"/>
              <a:t> </a:t>
            </a:r>
          </a:p>
          <a:p>
            <a:pPr marL="171450" indent="-171450">
              <a:buFont typeface="Arial" panose="020B0604020202020204" pitchFamily="34" charset="0"/>
              <a:buChar char="•"/>
            </a:pPr>
            <a:r>
              <a:rPr lang="en-US" dirty="0" err="1"/>
              <a:t>Lisez</a:t>
            </a:r>
            <a:r>
              <a:rPr lang="en-US" dirty="0"/>
              <a:t> </a:t>
            </a:r>
            <a:r>
              <a:rPr lang="en-US" dirty="0" err="1"/>
              <a:t>quelques</a:t>
            </a:r>
            <a:r>
              <a:rPr lang="en-US" dirty="0"/>
              <a:t> </a:t>
            </a:r>
            <a:r>
              <a:rPr lang="en-US" dirty="0" err="1"/>
              <a:t>exemples</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DISCUSSION PLÉNIÈRE</a:t>
            </a:r>
          </a:p>
          <a:p>
            <a:pPr marL="171450" indent="-171450">
              <a:buFont typeface="Arial" panose="020B0604020202020204" pitchFamily="34" charset="0"/>
              <a:buChar char="•"/>
            </a:pPr>
            <a:r>
              <a:rPr lang="en-US" i="1" dirty="0"/>
              <a:t>Nous </a:t>
            </a:r>
            <a:r>
              <a:rPr lang="en-US" i="1" dirty="0" err="1"/>
              <a:t>utilisons</a:t>
            </a:r>
            <a:r>
              <a:rPr lang="en-US" i="1" dirty="0"/>
              <a:t> </a:t>
            </a:r>
            <a:r>
              <a:rPr lang="en-US" i="1" dirty="0" err="1"/>
              <a:t>notre</a:t>
            </a:r>
            <a:r>
              <a:rPr lang="en-US" i="1" dirty="0"/>
              <a:t> intuition et </a:t>
            </a:r>
            <a:r>
              <a:rPr lang="en-US" i="1" dirty="0" err="1"/>
              <a:t>nos</a:t>
            </a:r>
            <a:r>
              <a:rPr lang="en-US" i="1" dirty="0"/>
              <a:t> informations pour prendre des </a:t>
            </a:r>
            <a:r>
              <a:rPr lang="en-US" i="1" dirty="0" err="1"/>
              <a:t>décisions</a:t>
            </a:r>
            <a:r>
              <a:rPr lang="en-US" i="1" dirty="0"/>
              <a:t> au </a:t>
            </a:r>
            <a:r>
              <a:rPr lang="en-US" i="1" dirty="0" err="1"/>
              <a:t>quotidien</a:t>
            </a:r>
            <a:r>
              <a:rPr lang="en-US" i="1" dirty="0"/>
              <a:t>, par </a:t>
            </a:r>
            <a:r>
              <a:rPr lang="en-US" i="1" dirty="0" err="1"/>
              <a:t>exemple</a:t>
            </a:r>
            <a:r>
              <a:rPr lang="en-US" i="1" dirty="0"/>
              <a:t> sur </a:t>
            </a:r>
            <a:r>
              <a:rPr lang="en-US" i="1" dirty="0" err="1"/>
              <a:t>ce</a:t>
            </a:r>
            <a:r>
              <a:rPr lang="en-US" i="1" dirty="0"/>
              <a:t> que nous </a:t>
            </a:r>
            <a:r>
              <a:rPr lang="en-US" i="1" dirty="0" err="1"/>
              <a:t>allons</a:t>
            </a:r>
            <a:r>
              <a:rPr lang="en-US" i="1" dirty="0"/>
              <a:t> manger. </a:t>
            </a:r>
          </a:p>
          <a:p>
            <a:pPr marL="171450" indent="-171450">
              <a:buFont typeface="Arial" panose="020B0604020202020204" pitchFamily="34" charset="0"/>
              <a:buChar char="•"/>
            </a:pPr>
            <a:r>
              <a:rPr lang="en-US" i="1" dirty="0" err="1"/>
              <a:t>Qu'en</a:t>
            </a:r>
            <a:r>
              <a:rPr lang="en-US" i="1" dirty="0"/>
              <a:t> </a:t>
            </a:r>
            <a:r>
              <a:rPr lang="en-US" i="1" dirty="0" err="1"/>
              <a:t>est</a:t>
            </a:r>
            <a:r>
              <a:rPr lang="en-US" i="1" dirty="0"/>
              <a:t>-il des </a:t>
            </a:r>
            <a:r>
              <a:rPr lang="en-US" i="1" dirty="0" err="1"/>
              <a:t>décisions</a:t>
            </a:r>
            <a:r>
              <a:rPr lang="en-US" i="1" dirty="0"/>
              <a:t> au travail ? </a:t>
            </a:r>
            <a:r>
              <a:rPr lang="en-US" i="1" dirty="0" err="1"/>
              <a:t>Quelles</a:t>
            </a:r>
            <a:r>
              <a:rPr lang="en-US" i="1" dirty="0"/>
              <a:t> </a:t>
            </a:r>
            <a:r>
              <a:rPr lang="en-US" i="1" dirty="0" err="1"/>
              <a:t>décisions</a:t>
            </a:r>
            <a:r>
              <a:rPr lang="en-US" i="1" dirty="0"/>
              <a:t> </a:t>
            </a:r>
            <a:r>
              <a:rPr lang="en-US" i="1" dirty="0" err="1"/>
              <a:t>devez-vous</a:t>
            </a:r>
            <a:r>
              <a:rPr lang="en-US" i="1" dirty="0"/>
              <a:t> prendre ?</a:t>
            </a:r>
          </a:p>
          <a:p>
            <a:pPr marL="628650" lvl="1" indent="-171450">
              <a:buFont typeface="Arial" panose="020B0604020202020204" pitchFamily="34" charset="0"/>
              <a:buChar char="•"/>
            </a:pPr>
            <a:r>
              <a:rPr lang="en-US" dirty="0"/>
              <a:t>Comment </a:t>
            </a:r>
            <a:r>
              <a:rPr lang="en-US" dirty="0" err="1"/>
              <a:t>mettre</a:t>
            </a:r>
            <a:r>
              <a:rPr lang="en-US" dirty="0"/>
              <a:t> </a:t>
            </a:r>
            <a:r>
              <a:rPr lang="en-US" dirty="0" err="1"/>
              <a:t>en</a:t>
            </a:r>
            <a:r>
              <a:rPr lang="en-US" dirty="0"/>
              <a:t> </a:t>
            </a:r>
            <a:r>
              <a:rPr lang="en-US" dirty="0" err="1"/>
              <a:t>œuvre</a:t>
            </a:r>
            <a:r>
              <a:rPr lang="en-US" dirty="0"/>
              <a:t> </a:t>
            </a:r>
            <a:r>
              <a:rPr lang="en-US" dirty="0" err="1"/>
              <a:t>une</a:t>
            </a:r>
            <a:r>
              <a:rPr lang="en-US" dirty="0"/>
              <a:t> intervention</a:t>
            </a:r>
          </a:p>
          <a:p>
            <a:pPr marL="628650" lvl="1" indent="-171450">
              <a:buFont typeface="Arial" panose="020B0604020202020204" pitchFamily="34" charset="0"/>
              <a:buChar char="•"/>
            </a:pPr>
            <a:r>
              <a:rPr lang="en-US" dirty="0" err="1"/>
              <a:t>Combien</a:t>
            </a:r>
            <a:r>
              <a:rPr lang="en-US" dirty="0"/>
              <a:t> de </a:t>
            </a:r>
            <a:r>
              <a:rPr lang="en-US" dirty="0" err="1"/>
              <a:t>membres</a:t>
            </a:r>
            <a:r>
              <a:rPr lang="en-US" dirty="0"/>
              <a:t> du personnel et </a:t>
            </a:r>
            <a:r>
              <a:rPr lang="en-US" dirty="0" err="1"/>
              <a:t>quels</a:t>
            </a:r>
            <a:r>
              <a:rPr lang="en-US" dirty="0"/>
              <a:t> </a:t>
            </a:r>
            <a:r>
              <a:rPr lang="en-US" dirty="0" err="1"/>
              <a:t>profils</a:t>
            </a:r>
            <a:r>
              <a:rPr lang="en-US" dirty="0"/>
              <a:t> </a:t>
            </a:r>
            <a:r>
              <a:rPr lang="en-US" dirty="0" err="1"/>
              <a:t>embaucher</a:t>
            </a:r>
            <a:endParaRPr lang="en-US" dirty="0"/>
          </a:p>
          <a:p>
            <a:pPr marL="628650" lvl="1" indent="-171450">
              <a:buFont typeface="Arial" panose="020B0604020202020204" pitchFamily="34" charset="0"/>
              <a:buChar char="•"/>
            </a:pPr>
            <a:r>
              <a:rPr lang="en-US" dirty="0"/>
              <a:t>Si </a:t>
            </a:r>
            <a:r>
              <a:rPr lang="en-US" dirty="0" err="1"/>
              <a:t>votre</a:t>
            </a:r>
            <a:r>
              <a:rPr lang="en-US" dirty="0"/>
              <a:t> </a:t>
            </a:r>
            <a:r>
              <a:rPr lang="en-US" dirty="0" err="1"/>
              <a:t>programme</a:t>
            </a:r>
            <a:r>
              <a:rPr lang="en-US" dirty="0"/>
              <a:t> </a:t>
            </a:r>
            <a:r>
              <a:rPr lang="en-US" dirty="0" err="1"/>
              <a:t>est</a:t>
            </a:r>
            <a:r>
              <a:rPr lang="en-US" dirty="0"/>
              <a:t> </a:t>
            </a:r>
            <a:r>
              <a:rPr lang="en-US" dirty="0" err="1"/>
              <a:t>réussi</a:t>
            </a:r>
            <a:endParaRPr lang="en-US" dirty="0"/>
          </a:p>
          <a:p>
            <a:pPr marL="457200" lvl="1"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Comment </a:t>
            </a:r>
            <a:r>
              <a:rPr lang="en-US" i="1" dirty="0" err="1"/>
              <a:t>décidez-vous</a:t>
            </a:r>
            <a:r>
              <a:rPr lang="en-US" i="1" dirty="0"/>
              <a:t>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EXPLICATION</a:t>
            </a:r>
          </a:p>
          <a:p>
            <a:pPr marL="171450" indent="-171450">
              <a:buFont typeface="Arial" panose="020B0604020202020204" pitchFamily="34" charset="0"/>
              <a:buChar char="•"/>
            </a:pPr>
            <a:r>
              <a:rPr lang="en-US" i="1" dirty="0"/>
              <a:t>Parfois </a:t>
            </a:r>
            <a:r>
              <a:rPr lang="en-US" i="1" dirty="0" err="1"/>
              <a:t>vous</a:t>
            </a:r>
            <a:r>
              <a:rPr lang="en-US" i="1" dirty="0"/>
              <a:t> </a:t>
            </a:r>
            <a:r>
              <a:rPr lang="en-US" i="1" dirty="0" err="1"/>
              <a:t>pouvez</a:t>
            </a:r>
            <a:r>
              <a:rPr lang="en-US" i="1" dirty="0"/>
              <a:t> </a:t>
            </a:r>
            <a:r>
              <a:rPr lang="en-US" i="1" dirty="0" err="1"/>
              <a:t>utiliser</a:t>
            </a:r>
            <a:r>
              <a:rPr lang="en-US" i="1" dirty="0"/>
              <a:t> </a:t>
            </a:r>
            <a:r>
              <a:rPr lang="en-US" i="1" dirty="0" err="1"/>
              <a:t>votre</a:t>
            </a:r>
            <a:r>
              <a:rPr lang="en-US" i="1" dirty="0"/>
              <a:t> intuition, </a:t>
            </a:r>
            <a:r>
              <a:rPr lang="en-US" i="1" dirty="0" err="1"/>
              <a:t>parfois</a:t>
            </a:r>
            <a:r>
              <a:rPr lang="en-US" i="1" dirty="0"/>
              <a:t> </a:t>
            </a:r>
            <a:r>
              <a:rPr lang="en-US" i="1" dirty="0" err="1"/>
              <a:t>vous</a:t>
            </a:r>
            <a:r>
              <a:rPr lang="en-US" i="1" dirty="0"/>
              <a:t> </a:t>
            </a:r>
            <a:r>
              <a:rPr lang="en-US" i="1" dirty="0" err="1"/>
              <a:t>utilisez</a:t>
            </a:r>
            <a:r>
              <a:rPr lang="en-US" i="1" dirty="0"/>
              <a:t> des informations. </a:t>
            </a:r>
          </a:p>
          <a:p>
            <a:pPr marL="171450" indent="-171450">
              <a:buFont typeface="Arial" panose="020B0604020202020204" pitchFamily="34" charset="0"/>
              <a:buChar char="•"/>
            </a:pPr>
            <a:r>
              <a:rPr lang="en-US" i="1" dirty="0" err="1"/>
              <a:t>Lorsqu'il</a:t>
            </a:r>
            <a:r>
              <a:rPr lang="en-US" i="1" dirty="0"/>
              <a:t> </a:t>
            </a:r>
            <a:r>
              <a:rPr lang="en-US" i="1" dirty="0" err="1"/>
              <a:t>s'agit</a:t>
            </a:r>
            <a:r>
              <a:rPr lang="en-US" i="1" dirty="0"/>
              <a:t> de </a:t>
            </a:r>
            <a:r>
              <a:rPr lang="en-US" i="1" dirty="0" err="1"/>
              <a:t>nos</a:t>
            </a:r>
            <a:r>
              <a:rPr lang="en-US" i="1" dirty="0"/>
              <a:t> </a:t>
            </a:r>
            <a:r>
              <a:rPr lang="en-US" i="1" dirty="0" err="1"/>
              <a:t>programmes</a:t>
            </a:r>
            <a:r>
              <a:rPr lang="en-US" i="1" dirty="0"/>
              <a:t>, </a:t>
            </a:r>
            <a:r>
              <a:rPr lang="en-US" i="1" dirty="0" err="1"/>
              <a:t>c'est</a:t>
            </a:r>
            <a:r>
              <a:rPr lang="en-US" i="1" dirty="0"/>
              <a:t> </a:t>
            </a:r>
            <a:r>
              <a:rPr lang="en-US" i="1" dirty="0" err="1"/>
              <a:t>souvent</a:t>
            </a:r>
            <a:r>
              <a:rPr lang="en-US" i="1" dirty="0"/>
              <a:t> un </a:t>
            </a:r>
            <a:r>
              <a:rPr lang="en-US" i="1" dirty="0" err="1"/>
              <a:t>peu</a:t>
            </a:r>
            <a:r>
              <a:rPr lang="en-US" i="1" dirty="0"/>
              <a:t> des deux. </a:t>
            </a:r>
          </a:p>
          <a:p>
            <a:pPr marL="171450" indent="-171450">
              <a:buFont typeface="Arial" panose="020B0604020202020204" pitchFamily="34" charset="0"/>
              <a:buChar char="•"/>
            </a:pPr>
            <a:r>
              <a:rPr lang="en-US" i="1" dirty="0" err="1"/>
              <a:t>Mais</a:t>
            </a:r>
            <a:r>
              <a:rPr lang="en-US" i="1" dirty="0"/>
              <a:t> </a:t>
            </a:r>
            <a:r>
              <a:rPr lang="en-US" i="1" dirty="0" err="1"/>
              <a:t>parfois</a:t>
            </a:r>
            <a:r>
              <a:rPr lang="en-US" i="1" dirty="0"/>
              <a:t>, </a:t>
            </a:r>
            <a:r>
              <a:rPr lang="en-US" i="1" dirty="0" err="1"/>
              <a:t>vous</a:t>
            </a:r>
            <a:r>
              <a:rPr lang="en-US" i="1" dirty="0"/>
              <a:t> </a:t>
            </a:r>
            <a:r>
              <a:rPr lang="en-US" i="1" dirty="0" err="1"/>
              <a:t>devez</a:t>
            </a:r>
            <a:r>
              <a:rPr lang="en-US" i="1" dirty="0"/>
              <a:t> </a:t>
            </a:r>
            <a:r>
              <a:rPr lang="en-US" i="1" dirty="0" err="1"/>
              <a:t>absolument</a:t>
            </a:r>
            <a:r>
              <a:rPr lang="en-US" i="1" dirty="0"/>
              <a:t> disposer </a:t>
            </a:r>
            <a:r>
              <a:rPr lang="en-US" i="1" dirty="0" err="1"/>
              <a:t>d'informations</a:t>
            </a:r>
            <a:r>
              <a:rPr lang="en-US" i="1" dirty="0"/>
              <a:t> (par </a:t>
            </a:r>
            <a:r>
              <a:rPr lang="en-US" i="1" dirty="0" err="1"/>
              <a:t>exemple</a:t>
            </a:r>
            <a:r>
              <a:rPr lang="en-US" i="1" dirty="0"/>
              <a:t>, comment </a:t>
            </a:r>
            <a:r>
              <a:rPr lang="en-US" i="1" dirty="0" err="1"/>
              <a:t>décider</a:t>
            </a:r>
            <a:r>
              <a:rPr lang="en-US" i="1" dirty="0"/>
              <a:t> du </a:t>
            </a:r>
            <a:r>
              <a:rPr lang="en-US" i="1" dirty="0" err="1"/>
              <a:t>nombre</a:t>
            </a:r>
            <a:r>
              <a:rPr lang="en-US" i="1" dirty="0"/>
              <a:t> de </a:t>
            </a:r>
            <a:r>
              <a:rPr lang="en-US" i="1" dirty="0" err="1"/>
              <a:t>membres</a:t>
            </a:r>
            <a:r>
              <a:rPr lang="en-US" i="1" dirty="0"/>
              <a:t> du personnel à </a:t>
            </a:r>
            <a:r>
              <a:rPr lang="en-US" i="1" dirty="0" err="1"/>
              <a:t>embaucher</a:t>
            </a:r>
            <a:r>
              <a:rPr lang="en-US" i="1" dirty="0"/>
              <a:t>). </a:t>
            </a:r>
          </a:p>
          <a:p>
            <a:pPr marL="171450" indent="-171450">
              <a:buFont typeface="Arial" panose="020B0604020202020204" pitchFamily="34" charset="0"/>
              <a:buChar char="•"/>
            </a:pPr>
            <a:r>
              <a:rPr lang="en-US" i="1" dirty="0"/>
              <a:t>Les informations </a:t>
            </a:r>
            <a:r>
              <a:rPr lang="en-US" i="1" dirty="0" err="1"/>
              <a:t>peuvent</a:t>
            </a:r>
            <a:r>
              <a:rPr lang="en-US" i="1" dirty="0"/>
              <a:t> </a:t>
            </a:r>
            <a:r>
              <a:rPr lang="en-US" i="1" dirty="0" err="1"/>
              <a:t>également</a:t>
            </a:r>
            <a:r>
              <a:rPr lang="en-US" i="1" dirty="0"/>
              <a:t> </a:t>
            </a:r>
            <a:r>
              <a:rPr lang="en-US" i="1" dirty="0" err="1"/>
              <a:t>vous</a:t>
            </a:r>
            <a:r>
              <a:rPr lang="en-US" i="1" dirty="0"/>
              <a:t> aider à justifier </a:t>
            </a:r>
            <a:r>
              <a:rPr lang="en-US" i="1" dirty="0" err="1"/>
              <a:t>ou</a:t>
            </a:r>
            <a:r>
              <a:rPr lang="en-US" i="1" dirty="0"/>
              <a:t> à </a:t>
            </a:r>
            <a:r>
              <a:rPr lang="en-US" i="1" dirty="0" err="1"/>
              <a:t>étayer</a:t>
            </a:r>
            <a:r>
              <a:rPr lang="en-US" i="1" dirty="0"/>
              <a:t> les propositions et les </a:t>
            </a:r>
            <a:r>
              <a:rPr lang="en-US" i="1" dirty="0" err="1"/>
              <a:t>décisions</a:t>
            </a:r>
            <a:r>
              <a:rPr lang="en-US" i="1" dirty="0"/>
              <a:t> que </a:t>
            </a:r>
            <a:r>
              <a:rPr lang="en-US" i="1" dirty="0" err="1"/>
              <a:t>vous</a:t>
            </a:r>
            <a:r>
              <a:rPr lang="en-US" i="1" dirty="0"/>
              <a:t> </a:t>
            </a:r>
            <a:r>
              <a:rPr lang="en-US" i="1" dirty="0" err="1"/>
              <a:t>prenez</a:t>
            </a:r>
            <a:r>
              <a:rPr lang="en-US" i="1" dirty="0"/>
              <a:t> </a:t>
            </a:r>
            <a:r>
              <a:rPr lang="en-US" i="1" dirty="0" err="1"/>
              <a:t>lorsque</a:t>
            </a:r>
            <a:r>
              <a:rPr lang="en-US" i="1" dirty="0"/>
              <a:t> </a:t>
            </a:r>
            <a:r>
              <a:rPr lang="en-US" i="1" dirty="0" err="1"/>
              <a:t>vous</a:t>
            </a:r>
            <a:r>
              <a:rPr lang="en-US" i="1" dirty="0"/>
              <a:t> </a:t>
            </a:r>
            <a:r>
              <a:rPr lang="en-US" i="1" dirty="0" err="1"/>
              <a:t>devez</a:t>
            </a:r>
            <a:r>
              <a:rPr lang="en-US" i="1" dirty="0"/>
              <a:t> les </a:t>
            </a:r>
            <a:r>
              <a:rPr lang="en-US" i="1" dirty="0" err="1"/>
              <a:t>défendre</a:t>
            </a:r>
            <a:r>
              <a:rPr lang="en-US" i="1" dirty="0"/>
              <a:t> </a:t>
            </a:r>
            <a:r>
              <a:rPr lang="en-US" i="1" dirty="0" err="1"/>
              <a:t>auprès</a:t>
            </a:r>
            <a:r>
              <a:rPr lang="en-US" i="1" dirty="0"/>
              <a:t> de la direction </a:t>
            </a:r>
            <a:r>
              <a:rPr lang="en-US" i="1" dirty="0" err="1"/>
              <a:t>ou</a:t>
            </a:r>
            <a:r>
              <a:rPr lang="en-US" i="1" dirty="0"/>
              <a:t> des </a:t>
            </a:r>
            <a:r>
              <a:rPr lang="en-US" i="1" dirty="0" err="1"/>
              <a:t>donateurs</a:t>
            </a:r>
            <a:r>
              <a:rPr lang="en-US" i="1" dirty="0"/>
              <a:t>.</a:t>
            </a:r>
          </a:p>
        </p:txBody>
      </p:sp>
      <p:sp>
        <p:nvSpPr>
          <p:cNvPr id="3" name="Slide Image Placeholder 2">
            <a:extLst>
              <a:ext uri="{FF2B5EF4-FFF2-40B4-BE49-F238E27FC236}">
                <a16:creationId xmlns:a16="http://schemas.microsoft.com/office/drawing/2014/main" id="{8A68EE49-1D75-DDBA-08D9-D0AD0B2C02AA}"/>
              </a:ext>
            </a:extLst>
          </p:cNvPr>
          <p:cNvSpPr>
            <a:spLocks noGrp="1" noRot="1" noChangeAspect="1"/>
          </p:cNvSpPr>
          <p:nvPr>
            <p:ph type="sldImg"/>
          </p:nvPr>
        </p:nvSpPr>
        <p:spPr/>
      </p:sp>
    </p:spTree>
    <p:extLst>
      <p:ext uri="{BB962C8B-B14F-4D97-AF65-F5344CB8AC3E}">
        <p14:creationId xmlns:p14="http://schemas.microsoft.com/office/powerpoint/2010/main" val="8443104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dirty="0"/>
              <a:t>TRAVAIL DE GROUPE (Durée : 10 min)</a:t>
            </a:r>
          </a:p>
          <a:p>
            <a:pPr marL="285750" indent="-285750">
              <a:buClr>
                <a:schemeClr val="dk1"/>
              </a:buClr>
              <a:buSzPts val="1100"/>
              <a:buFont typeface="Arial" panose="020B0604020202020204" pitchFamily="34" charset="0"/>
              <a:buChar char="•"/>
            </a:pPr>
            <a:r>
              <a:rPr lang="en-US" i="1" dirty="0"/>
              <a:t>Faisons un exercice avec votre groupe pour examiner </a:t>
            </a:r>
            <a:r>
              <a:rPr lang="en-US" i="1" dirty="0" err="1"/>
              <a:t>ces</a:t>
            </a:r>
            <a:r>
              <a:rPr lang="en-US" i="1" dirty="0"/>
              <a:t> ICP et discuter des hypothèses sur ce que cela pourrait signifier pour votre programme.</a:t>
            </a:r>
          </a:p>
          <a:p>
            <a:pPr marL="285750" indent="-285750">
              <a:buClr>
                <a:schemeClr val="dk1"/>
              </a:buClr>
              <a:buSzPts val="1100"/>
              <a:buFont typeface="Arial" panose="020B0604020202020204" pitchFamily="34" charset="0"/>
              <a:buChar char="•"/>
            </a:pPr>
            <a:r>
              <a:rPr lang="en-US" dirty="0"/>
              <a:t>Divisez les participants en groupes de 3 à 5 personnes</a:t>
            </a:r>
            <a:endParaRPr lang="en-US" i="0" dirty="0"/>
          </a:p>
          <a:p>
            <a:pPr marL="285750" indent="-285750">
              <a:buClr>
                <a:schemeClr val="dk1"/>
              </a:buClr>
              <a:buSzPts val="1100"/>
              <a:buFont typeface="Arial" panose="020B0604020202020204" pitchFamily="34" charset="0"/>
              <a:buChar char="•"/>
            </a:pPr>
            <a:r>
              <a:rPr lang="en-US" i="0" dirty="0"/>
              <a:t>Assurez-vous que les participants ont fermé leur cahier d'exercices, car les réponses se trouvent à l'intérieur.</a:t>
            </a:r>
          </a:p>
          <a:p>
            <a:pPr marL="285750" indent="-285750">
              <a:buClr>
                <a:schemeClr val="dk1"/>
              </a:buClr>
              <a:buSzPts val="1100"/>
              <a:buFont typeface="Arial" panose="020B0604020202020204" pitchFamily="34" charset="0"/>
              <a:buChar char="•"/>
            </a:pPr>
            <a:endParaRPr lang="en-US" dirty="0"/>
          </a:p>
          <a:p>
            <a:pPr marL="0" indent="0">
              <a:buClr>
                <a:schemeClr val="dk1"/>
              </a:buClr>
              <a:buSzPts val="1100"/>
              <a:buFont typeface="Arial" panose="020B0604020202020204" pitchFamily="34" charset="0"/>
              <a:buNone/>
            </a:pPr>
            <a:r>
              <a:rPr lang="en-US" b="1" dirty="0"/>
              <a:t>DISCUSSION PLÉNIÈRE</a:t>
            </a:r>
          </a:p>
          <a:p>
            <a:pPr marL="285750" indent="-285750">
              <a:buClr>
                <a:schemeClr val="dk1"/>
              </a:buClr>
              <a:buSzPts val="1100"/>
              <a:buFont typeface="Arial" panose="020B0604020202020204" pitchFamily="34" charset="0"/>
              <a:buChar char="•"/>
            </a:pPr>
            <a:r>
              <a:rPr lang="en-US" dirty="0"/>
              <a:t>Demandez le retour des discussions des groupes</a:t>
            </a:r>
          </a:p>
          <a:p>
            <a:pPr marL="285750" indent="-285750">
              <a:buClr>
                <a:schemeClr val="dk1"/>
              </a:buClr>
              <a:buSzPts val="1100"/>
              <a:buFont typeface="Arial" panose="020B0604020202020204" pitchFamily="34" charset="0"/>
              <a:buChar char="•"/>
            </a:pPr>
            <a:r>
              <a:rPr lang="en-US" dirty="0"/>
              <a:t>Discutez des réponses avec les participants</a:t>
            </a:r>
          </a:p>
          <a:p>
            <a:pPr marL="285750" marR="0" lvl="0" indent="-2857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dirty="0"/>
              <a:t>Guidez les participants vers la </a:t>
            </a:r>
            <a:r>
              <a:rPr lang="en-US" b="1" i="0" dirty="0"/>
              <a:t>page 55 du cahier d'exercices - Le pouvoir de la connaissance - Réponses</a:t>
            </a:r>
            <a:endParaRPr lang="en-US" i="0" dirty="0"/>
          </a:p>
        </p:txBody>
      </p:sp>
      <p:sp>
        <p:nvSpPr>
          <p:cNvPr id="4" name="Slide Number Placeholder 3"/>
          <p:cNvSpPr>
            <a:spLocks noGrp="1"/>
          </p:cNvSpPr>
          <p:nvPr>
            <p:ph type="sldNum" sz="quarter" idx="5"/>
          </p:nvPr>
        </p:nvSpPr>
        <p:spPr/>
        <p:txBody>
          <a:bodyPr/>
          <a:lstStyle/>
          <a:p>
            <a:fld id="{780767AD-8186-5647-9165-A19B63BA7F43}" type="slidenum">
              <a:rPr lang="en-US" smtClean="0"/>
              <a:t>162</a:t>
            </a:fld>
            <a:endParaRPr lang="en-US"/>
          </a:p>
        </p:txBody>
      </p:sp>
    </p:spTree>
    <p:extLst>
      <p:ext uri="{BB962C8B-B14F-4D97-AF65-F5344CB8AC3E}">
        <p14:creationId xmlns:p14="http://schemas.microsoft.com/office/powerpoint/2010/main" val="353509530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t>EXPLICATION</a:t>
            </a:r>
          </a:p>
          <a:p>
            <a:pPr marL="285750" indent="-285750">
              <a:buClr>
                <a:schemeClr val="dk1"/>
              </a:buClr>
              <a:buSzPts val="1100"/>
              <a:buFont typeface="Arial" panose="020B0604020202020204" pitchFamily="34" charset="0"/>
              <a:buChar char="•"/>
            </a:pPr>
            <a:r>
              <a:rPr lang="en-US" i="1" dirty="0"/>
              <a:t>Certains indicateurs clés de performance sont spécifiquement utiles pour les travailleurs sociaux individuels. </a:t>
            </a:r>
          </a:p>
          <a:p>
            <a:pPr marL="285750" indent="-285750">
              <a:buClr>
                <a:schemeClr val="dk1"/>
              </a:buClr>
              <a:buSzPts val="1100"/>
              <a:buFont typeface="Arial" panose="020B0604020202020204" pitchFamily="34" charset="0"/>
              <a:buChar char="•"/>
            </a:pPr>
            <a:r>
              <a:rPr lang="en-US" i="0" dirty="0"/>
              <a:t>Présenter la diapositive</a:t>
            </a:r>
          </a:p>
        </p:txBody>
      </p:sp>
      <p:sp>
        <p:nvSpPr>
          <p:cNvPr id="4" name="Slide Number Placeholder 3"/>
          <p:cNvSpPr>
            <a:spLocks noGrp="1"/>
          </p:cNvSpPr>
          <p:nvPr>
            <p:ph type="sldNum" sz="quarter" idx="5"/>
          </p:nvPr>
        </p:nvSpPr>
        <p:spPr/>
        <p:txBody>
          <a:bodyPr/>
          <a:lstStyle/>
          <a:p>
            <a:fld id="{780767AD-8186-5647-9165-A19B63BA7F43}" type="slidenum">
              <a:rPr lang="en-US" smtClean="0"/>
              <a:t>163</a:t>
            </a:fld>
            <a:endParaRPr lang="en-US"/>
          </a:p>
        </p:txBody>
      </p:sp>
    </p:spTree>
    <p:extLst>
      <p:ext uri="{BB962C8B-B14F-4D97-AF65-F5344CB8AC3E}">
        <p14:creationId xmlns:p14="http://schemas.microsoft.com/office/powerpoint/2010/main" val="15761777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t>EXPLICATION</a:t>
            </a:r>
          </a:p>
          <a:p>
            <a:pPr marL="285750" indent="-285750">
              <a:buClr>
                <a:schemeClr val="dk1"/>
              </a:buClr>
              <a:buSzPts val="1100"/>
              <a:buFont typeface="Arial" panose="020B0604020202020204" pitchFamily="34" charset="0"/>
              <a:buChar char="•"/>
            </a:pPr>
            <a:r>
              <a:rPr lang="en-US" i="1" dirty="0"/>
              <a:t>D'autres sont plus utiles pour les superviseurs. </a:t>
            </a:r>
          </a:p>
          <a:p>
            <a:pPr marL="285750" indent="-285750">
              <a:buClr>
                <a:schemeClr val="dk1"/>
              </a:buClr>
              <a:buSzPts val="1100"/>
              <a:buFont typeface="Arial" panose="020B0604020202020204" pitchFamily="34" charset="0"/>
              <a:buChar char="•"/>
            </a:pPr>
            <a:r>
              <a:rPr lang="en-US" dirty="0"/>
              <a:t>Présenter la diapositive</a:t>
            </a:r>
            <a:endParaRPr lang="en-CA" sz="1100" dirty="0"/>
          </a:p>
        </p:txBody>
      </p:sp>
      <p:sp>
        <p:nvSpPr>
          <p:cNvPr id="4" name="Slide Number Placeholder 3"/>
          <p:cNvSpPr>
            <a:spLocks noGrp="1"/>
          </p:cNvSpPr>
          <p:nvPr>
            <p:ph type="sldNum" sz="quarter" idx="5"/>
          </p:nvPr>
        </p:nvSpPr>
        <p:spPr/>
        <p:txBody>
          <a:bodyPr/>
          <a:lstStyle/>
          <a:p>
            <a:fld id="{780767AD-8186-5647-9165-A19B63BA7F43}" type="slidenum">
              <a:rPr lang="en-US" smtClean="0"/>
              <a:t>164</a:t>
            </a:fld>
            <a:endParaRPr lang="en-US"/>
          </a:p>
        </p:txBody>
      </p:sp>
    </p:spTree>
    <p:extLst>
      <p:ext uri="{BB962C8B-B14F-4D97-AF65-F5344CB8AC3E}">
        <p14:creationId xmlns:p14="http://schemas.microsoft.com/office/powerpoint/2010/main" val="172408876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t>EXPLICATION</a:t>
            </a:r>
          </a:p>
          <a:p>
            <a:pPr marL="285750" indent="-285750">
              <a:buClr>
                <a:schemeClr val="dk1"/>
              </a:buClr>
              <a:buSzPts val="1100"/>
              <a:buFont typeface="Arial" panose="020B0604020202020204" pitchFamily="34" charset="0"/>
              <a:buChar char="•"/>
            </a:pPr>
            <a:r>
              <a:rPr lang="en-US" i="1" dirty="0"/>
              <a:t>D'autres sont plus utiles pour les managers. </a:t>
            </a:r>
          </a:p>
          <a:p>
            <a:pPr marL="285750" indent="-285750">
              <a:buClr>
                <a:schemeClr val="dk1"/>
              </a:buClr>
              <a:buSzPts val="1100"/>
              <a:buFont typeface="Arial" panose="020B0604020202020204" pitchFamily="34" charset="0"/>
              <a:buChar char="•"/>
            </a:pPr>
            <a:r>
              <a:rPr lang="en-US" dirty="0"/>
              <a:t>Présenter la diapositive</a:t>
            </a:r>
            <a:endParaRPr lang="en-CA" sz="1100" dirty="0"/>
          </a:p>
        </p:txBody>
      </p:sp>
      <p:sp>
        <p:nvSpPr>
          <p:cNvPr id="4" name="Slide Number Placeholder 3"/>
          <p:cNvSpPr>
            <a:spLocks noGrp="1"/>
          </p:cNvSpPr>
          <p:nvPr>
            <p:ph type="sldNum" sz="quarter" idx="5"/>
          </p:nvPr>
        </p:nvSpPr>
        <p:spPr/>
        <p:txBody>
          <a:bodyPr/>
          <a:lstStyle/>
          <a:p>
            <a:fld id="{780767AD-8186-5647-9165-A19B63BA7F43}" type="slidenum">
              <a:rPr lang="en-US" smtClean="0"/>
              <a:t>165</a:t>
            </a:fld>
            <a:endParaRPr lang="en-US"/>
          </a:p>
        </p:txBody>
      </p:sp>
    </p:spTree>
    <p:extLst>
      <p:ext uri="{BB962C8B-B14F-4D97-AF65-F5344CB8AC3E}">
        <p14:creationId xmlns:p14="http://schemas.microsoft.com/office/powerpoint/2010/main" val="38147221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a:t>DEMO</a:t>
            </a:r>
          </a:p>
          <a:p>
            <a:pPr marL="285750" indent="-285750">
              <a:buClr>
                <a:schemeClr val="dk1"/>
              </a:buClr>
              <a:buSzPts val="1100"/>
              <a:buFont typeface="Arial" panose="020B0604020202020204" pitchFamily="34" charset="0"/>
              <a:buChar char="•"/>
            </a:pPr>
            <a:r>
              <a:rPr lang="en-US" b="1"/>
              <a:t>Indicateurs clés de performance dans le CPIMS+ [MP1] </a:t>
            </a:r>
          </a:p>
          <a:p>
            <a:pPr marL="285750" indent="-285750">
              <a:buClr>
                <a:schemeClr val="dk1"/>
              </a:buClr>
              <a:buSzPts val="1100"/>
              <a:buFont typeface="Arial" panose="020B0604020202020204" pitchFamily="34" charset="0"/>
              <a:buChar char="•"/>
            </a:pPr>
            <a:r>
              <a:rPr lang="en-US" b="1" u="sng">
                <a:solidFill>
                  <a:srgbClr val="0563C1"/>
                </a:solidFill>
                <a:hlinkClick r:id="rId3">
                  <a:extLst>
                    <a:ext uri="{A12FA001-AC4F-418D-AE19-62706E023703}">
                      <ahyp:hlinkClr xmlns:ahyp="http://schemas.microsoft.com/office/drawing/2018/hyperlinkcolor" val="tx"/>
                    </a:ext>
                  </a:extLst>
                </a:hlinkClick>
              </a:rPr>
              <a:t>Rapports</a:t>
            </a:r>
            <a:endParaRPr lang="en-US" b="1" u="sng">
              <a:solidFill>
                <a:srgbClr val="0563C1"/>
              </a:solidFill>
            </a:endParaRPr>
          </a:p>
          <a:p>
            <a:pPr marL="285750" indent="-285750">
              <a:buClr>
                <a:schemeClr val="dk1"/>
              </a:buClr>
              <a:buSzPts val="1100"/>
              <a:buFont typeface="Arial" panose="020B0604020202020204" pitchFamily="34" charset="0"/>
              <a:buChar char="•"/>
            </a:pPr>
            <a:r>
              <a:rPr lang="en-US"/>
              <a:t>Voir également le </a:t>
            </a:r>
            <a:r>
              <a:rPr lang="en-US" u="sng">
                <a:solidFill>
                  <a:srgbClr val="0563C1"/>
                </a:solidFill>
                <a:hlinkClick r:id="rId4">
                  <a:extLst>
                    <a:ext uri="{A12FA001-AC4F-418D-AE19-62706E023703}">
                      <ahyp:hlinkClr xmlns:ahyp="http://schemas.microsoft.com/office/drawing/2018/hyperlinkcolor" val="tx"/>
                    </a:ext>
                  </a:extLst>
                </a:hlinkClick>
              </a:rPr>
              <a:t>Guide de l'utilisateur CPIMS+ </a:t>
            </a:r>
            <a:r>
              <a:rPr lang="en-US"/>
              <a:t>Services/Rapports</a:t>
            </a:r>
          </a:p>
        </p:txBody>
      </p:sp>
      <p:sp>
        <p:nvSpPr>
          <p:cNvPr id="4" name="Slide Number Placeholder 3"/>
          <p:cNvSpPr>
            <a:spLocks noGrp="1"/>
          </p:cNvSpPr>
          <p:nvPr>
            <p:ph type="sldNum" sz="quarter" idx="5"/>
          </p:nvPr>
        </p:nvSpPr>
        <p:spPr/>
        <p:txBody>
          <a:bodyPr/>
          <a:lstStyle/>
          <a:p>
            <a:fld id="{780767AD-8186-5647-9165-A19B63BA7F43}" type="slidenum">
              <a:rPr lang="en-US" smtClean="0"/>
              <a:t>166</a:t>
            </a:fld>
            <a:endParaRPr lang="en-US"/>
          </a:p>
        </p:txBody>
      </p:sp>
    </p:spTree>
    <p:extLst>
      <p:ext uri="{BB962C8B-B14F-4D97-AF65-F5344CB8AC3E}">
        <p14:creationId xmlns:p14="http://schemas.microsoft.com/office/powerpoint/2010/main" val="176030828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TRAVAIL INDIVIDUEL (Durée : 45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p>
        </p:txBody>
      </p:sp>
      <p:sp>
        <p:nvSpPr>
          <p:cNvPr id="4" name="Slide Number Placeholder 3"/>
          <p:cNvSpPr>
            <a:spLocks noGrp="1"/>
          </p:cNvSpPr>
          <p:nvPr>
            <p:ph type="sldNum" sz="quarter" idx="5"/>
          </p:nvPr>
        </p:nvSpPr>
        <p:spPr/>
        <p:txBody>
          <a:bodyPr/>
          <a:lstStyle/>
          <a:p>
            <a:fld id="{780767AD-8186-5647-9165-A19B63BA7F43}" type="slidenum">
              <a:rPr lang="en-US" smtClean="0"/>
              <a:t>167</a:t>
            </a:fld>
            <a:endParaRPr lang="en-US"/>
          </a:p>
        </p:txBody>
      </p:sp>
    </p:spTree>
    <p:extLst>
      <p:ext uri="{BB962C8B-B14F-4D97-AF65-F5344CB8AC3E}">
        <p14:creationId xmlns:p14="http://schemas.microsoft.com/office/powerpoint/2010/main" val="165898353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ENERGISANT (Durée : 10 min)</a:t>
            </a:r>
          </a:p>
          <a:p>
            <a:pPr marL="171450" indent="-171450">
              <a:buFont typeface="Arial" panose="020B0604020202020204" pitchFamily="34" charset="0"/>
              <a:buChar char="•"/>
            </a:pPr>
            <a:r>
              <a:rPr lang="en-US" sz="1200" dirty="0"/>
              <a:t>Choisissez n'importe quel jeu approprié à votre contexte, mais si vous avez besoin d'inspiration, vous pouvez trouver d'autres exemples sur </a:t>
            </a:r>
            <a:r>
              <a:rPr lang="en-US" sz="1200" dirty="0">
                <a:solidFill>
                  <a:srgbClr val="026794"/>
                </a:solidFill>
                <a:hlinkClick r:id="rId3">
                  <a:extLst>
                    <a:ext uri="{A12FA001-AC4F-418D-AE19-62706E023703}">
                      <ahyp:hlinkClr xmlns:ahyp="http://schemas.microsoft.com/office/drawing/2018/hyperlinkcolor" val="tx"/>
                    </a:ext>
                  </a:extLst>
                </a:hlinkClick>
              </a:rPr>
              <a:t>ce </a:t>
            </a:r>
            <a:r>
              <a:rPr lang="en-US" sz="1200" dirty="0"/>
              <a:t>site Web.</a:t>
            </a:r>
          </a:p>
        </p:txBody>
      </p:sp>
      <p:sp>
        <p:nvSpPr>
          <p:cNvPr id="4" name="Slide Number Placeholder 3"/>
          <p:cNvSpPr>
            <a:spLocks noGrp="1"/>
          </p:cNvSpPr>
          <p:nvPr>
            <p:ph type="sldNum" sz="quarter" idx="5"/>
          </p:nvPr>
        </p:nvSpPr>
        <p:spPr/>
        <p:txBody>
          <a:bodyPr/>
          <a:lstStyle/>
          <a:p>
            <a:fld id="{780767AD-8186-5647-9165-A19B63BA7F43}" type="slidenum">
              <a:rPr lang="en-US" smtClean="0"/>
              <a:t>168</a:t>
            </a:fld>
            <a:endParaRPr lang="en-US"/>
          </a:p>
        </p:txBody>
      </p:sp>
    </p:spTree>
    <p:extLst>
      <p:ext uri="{BB962C8B-B14F-4D97-AF65-F5344CB8AC3E}">
        <p14:creationId xmlns:p14="http://schemas.microsoft.com/office/powerpoint/2010/main" val="351838413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t>Notez les réponses de la discussion de groupe sur un tableau. </a:t>
            </a:r>
          </a:p>
          <a:p>
            <a:pPr marL="0" marR="0" lvl="0" indent="0" algn="l" defTabSz="914400" rtl="0" eaLnBrk="1" fontAlgn="auto" latinLnBrk="0" hangingPunct="1">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DEMO (facultatif)</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t>S'il reste du temps, demandez à un volontaire d'utiliser l'ordinateur portable du facilitateur pour montrer comment il a fait l'exercice à l'avant.</a:t>
            </a:r>
          </a:p>
          <a:p>
            <a:endParaRPr lang="en-US" dirty="0"/>
          </a:p>
          <a:p>
            <a:r>
              <a:rPr lang="en-US" b="1" dirty="0"/>
              <a:t>DISCUSSION PLÉNIÈRE</a:t>
            </a:r>
          </a:p>
          <a:p>
            <a:pPr marL="171450" indent="-171450">
              <a:buFont typeface="Arial" panose="020B0604020202020204" pitchFamily="34" charset="0"/>
              <a:buChar char="•"/>
            </a:pPr>
            <a:r>
              <a:rPr lang="en-US" i="1" dirty="0"/>
              <a:t>Comment ça s'est passé ?</a:t>
            </a:r>
          </a:p>
          <a:p>
            <a:pPr marL="171450" indent="-171450">
              <a:buFont typeface="Arial" panose="020B0604020202020204" pitchFamily="34" charset="0"/>
              <a:buChar char="•"/>
            </a:pPr>
            <a:r>
              <a:rPr lang="en-US" i="1" dirty="0"/>
              <a:t>Qu'est-ce qui était facile ?</a:t>
            </a:r>
          </a:p>
          <a:p>
            <a:pPr marL="171450" indent="-171450">
              <a:buFont typeface="Arial" panose="020B0604020202020204" pitchFamily="34" charset="0"/>
              <a:buChar char="•"/>
            </a:pPr>
            <a:r>
              <a:rPr lang="en-US" i="1" dirty="0"/>
              <a:t>Qu'est-ce qui était difficile ?</a:t>
            </a:r>
          </a:p>
          <a:p>
            <a:pPr marL="171450" indent="-171450">
              <a:buFont typeface="Arial" panose="020B0604020202020204" pitchFamily="34" charset="0"/>
              <a:buChar char="•"/>
            </a:pPr>
            <a:r>
              <a:rPr lang="en-US" i="1" dirty="0"/>
              <a:t>Comment pensez-vous que cela va soutenir votre processus de gestion de cas ? Ou peut-être le rendra-t-il plus difficile ? </a:t>
            </a:r>
          </a:p>
          <a:p>
            <a:pPr marL="171450" indent="-171450">
              <a:buFont typeface="Arial" panose="020B0604020202020204" pitchFamily="34" charset="0"/>
              <a:buChar char="•"/>
            </a:pPr>
            <a:r>
              <a:rPr lang="en-US" dirty="0"/>
              <a:t>Notez les réponses sur un tableau de papier</a:t>
            </a:r>
          </a:p>
          <a:p>
            <a:pPr marL="171450" indent="-171450">
              <a:buFont typeface="Arial" panose="020B0604020202020204" pitchFamily="34" charset="0"/>
              <a:buChar char="•"/>
            </a:pPr>
            <a:r>
              <a:rPr lang="en-US" dirty="0"/>
              <a:t>Le retour d'information ainsi que les éventuels problèmes techniques devront être enregistrés et partagés avec le comité directeur du CPIMS.</a:t>
            </a:r>
          </a:p>
          <a:p>
            <a:endParaRPr lang="en-US" dirty="0"/>
          </a:p>
          <a:p>
            <a:r>
              <a:rPr lang="en-US" b="1" dirty="0"/>
              <a:t>TRAVAIL INDIVIDUEL</a:t>
            </a:r>
          </a:p>
          <a:p>
            <a:pPr marL="171450" indent="-171450">
              <a:buFont typeface="Arial" panose="020B0604020202020204" pitchFamily="34" charset="0"/>
              <a:buChar char="•"/>
            </a:pPr>
            <a:r>
              <a:rPr lang="en-US" i="1" dirty="0"/>
              <a:t>Comment </a:t>
            </a:r>
            <a:r>
              <a:rPr lang="en-US" i="1" dirty="0" err="1"/>
              <a:t>pourriez-vous</a:t>
            </a:r>
            <a:r>
              <a:rPr lang="en-US" i="1" dirty="0"/>
              <a:t> (</a:t>
            </a:r>
            <a:r>
              <a:rPr lang="en-US" i="1" dirty="0" err="1"/>
              <a:t>pourrions</a:t>
            </a:r>
            <a:r>
              <a:rPr lang="en-US" i="1" dirty="0"/>
              <a:t>-nous) intégrer les ICP comme outils dans notre travail de gestion de cas ? Quels sont les 3 ICP que vous incluriez ? </a:t>
            </a:r>
          </a:p>
          <a:p>
            <a:pPr marL="171450" indent="-171450">
              <a:buFont typeface="Arial" panose="020B0604020202020204" pitchFamily="34" charset="0"/>
              <a:buChar char="•"/>
            </a:pPr>
            <a:r>
              <a:rPr lang="en-US" dirty="0"/>
              <a:t>Donnez aux participants 5 minutes pour prendre des notes dans le </a:t>
            </a:r>
            <a:r>
              <a:rPr lang="en-US" b="1" dirty="0"/>
              <a:t>cahier d'exercices page 3 : plan d'intégration CPIMS+.</a:t>
            </a:r>
          </a:p>
          <a:p>
            <a:pPr marL="0" indent="0">
              <a:buFont typeface="Arial" panose="020B0604020202020204" pitchFamily="34" charset="0"/>
              <a:buNone/>
            </a:pPr>
            <a:endParaRPr lang="en-US" i="0" dirty="0"/>
          </a:p>
          <a:p>
            <a:pPr marL="0" indent="0">
              <a:buFont typeface="Arial" panose="020B0604020202020204" pitchFamily="34" charset="0"/>
              <a:buNone/>
            </a:pPr>
            <a:r>
              <a:rPr lang="en-US" b="1" i="0" dirty="0"/>
              <a:t>DISCUSSION PLÉNIÈRE</a:t>
            </a:r>
          </a:p>
          <a:p>
            <a:pPr marL="171450" indent="-171450">
              <a:buFont typeface="Arial" panose="020B0604020202020204" pitchFamily="34" charset="0"/>
              <a:buChar char="•"/>
            </a:pPr>
            <a:r>
              <a:rPr lang="en-US" i="0" dirty="0"/>
              <a:t>Demandez aux participants de partager leurs idées pour le plan d'intégration.</a:t>
            </a:r>
            <a:endParaRPr lang="en-US" sz="1300" b="1" i="0" dirty="0">
              <a:solidFill>
                <a:srgbClr val="191919"/>
              </a:solidFill>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169</a:t>
            </a:fld>
            <a:endParaRPr lang="en-US"/>
          </a:p>
        </p:txBody>
      </p:sp>
    </p:spTree>
    <p:extLst>
      <p:ext uri="{BB962C8B-B14F-4D97-AF65-F5344CB8AC3E}">
        <p14:creationId xmlns:p14="http://schemas.microsoft.com/office/powerpoint/2010/main" val="31509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dirty="0"/>
              <a:t>DISCUSSION PLÉNIÈRE</a:t>
            </a:r>
          </a:p>
          <a:p>
            <a:pPr marL="171450" lvl="0" indent="-171450">
              <a:buFont typeface="Arial" panose="020B0604020202020204" pitchFamily="34" charset="0"/>
              <a:buChar char="•"/>
            </a:pPr>
            <a:r>
              <a:rPr lang="en-US" i="1" dirty="0" err="1"/>
              <a:t>Pourquoi</a:t>
            </a:r>
            <a:r>
              <a:rPr lang="en-US" i="1" dirty="0"/>
              <a:t> </a:t>
            </a:r>
            <a:r>
              <a:rPr lang="en-US" i="1" dirty="0" err="1"/>
              <a:t>ce</a:t>
            </a:r>
            <a:r>
              <a:rPr lang="en-US" i="1" dirty="0"/>
              <a:t> </a:t>
            </a:r>
            <a:r>
              <a:rPr lang="en-US" i="1" dirty="0" err="1"/>
              <a:t>principe</a:t>
            </a:r>
            <a:r>
              <a:rPr lang="en-US" i="1" dirty="0"/>
              <a:t> </a:t>
            </a:r>
            <a:r>
              <a:rPr lang="en-US" i="1" dirty="0" err="1"/>
              <a:t>est</a:t>
            </a:r>
            <a:r>
              <a:rPr lang="en-US" i="1" dirty="0"/>
              <a:t>-il important ?</a:t>
            </a:r>
          </a:p>
          <a:p>
            <a:pPr marL="171450" lvl="0" indent="-171450">
              <a:buFont typeface="Arial" panose="020B0604020202020204" pitchFamily="34" charset="0"/>
              <a:buChar char="•"/>
            </a:pPr>
            <a:r>
              <a:rPr lang="en-US" dirty="0"/>
              <a:t>Si </a:t>
            </a:r>
            <a:r>
              <a:rPr lang="en-US" dirty="0" err="1"/>
              <a:t>nécessaire</a:t>
            </a:r>
            <a:r>
              <a:rPr lang="en-US" dirty="0"/>
              <a:t>, </a:t>
            </a:r>
            <a:r>
              <a:rPr lang="en-US" dirty="0" err="1"/>
              <a:t>donnez</a:t>
            </a:r>
            <a:r>
              <a:rPr lang="en-US" dirty="0"/>
              <a:t> aux participants la bonne </a:t>
            </a:r>
            <a:r>
              <a:rPr lang="en-US" dirty="0" err="1"/>
              <a:t>réponse</a:t>
            </a:r>
            <a:r>
              <a:rPr lang="en-US" dirty="0"/>
              <a:t> </a:t>
            </a:r>
            <a:r>
              <a:rPr lang="en-US" dirty="0" err="1"/>
              <a:t>ou</a:t>
            </a:r>
            <a:r>
              <a:rPr lang="en-US" dirty="0"/>
              <a:t> </a:t>
            </a:r>
            <a:r>
              <a:rPr lang="en-US" dirty="0" err="1"/>
              <a:t>complétez</a:t>
            </a:r>
            <a:r>
              <a:rPr lang="en-US" dirty="0"/>
              <a:t> </a:t>
            </a:r>
            <a:r>
              <a:rPr lang="en-US" dirty="0" err="1"/>
              <a:t>leur</a:t>
            </a:r>
            <a:r>
              <a:rPr lang="en-US" dirty="0"/>
              <a:t> </a:t>
            </a:r>
            <a:r>
              <a:rPr lang="en-US" dirty="0" err="1"/>
              <a:t>réponse</a:t>
            </a:r>
            <a:r>
              <a:rPr lang="en-US" dirty="0"/>
              <a:t> </a:t>
            </a:r>
            <a:r>
              <a:rPr lang="en-US" dirty="0" err="1"/>
              <a:t>en</a:t>
            </a:r>
            <a:r>
              <a:rPr lang="en-US" dirty="0"/>
              <a:t> </a:t>
            </a:r>
            <a:r>
              <a:rPr lang="en-US" dirty="0" err="1"/>
              <a:t>utilisant</a:t>
            </a:r>
            <a:r>
              <a:rPr lang="en-US" dirty="0"/>
              <a:t> les informations de la diapositive.</a:t>
            </a:r>
          </a:p>
        </p:txBody>
      </p:sp>
      <p:sp>
        <p:nvSpPr>
          <p:cNvPr id="7" name="Slide Image Placeholder 6">
            <a:extLst>
              <a:ext uri="{FF2B5EF4-FFF2-40B4-BE49-F238E27FC236}">
                <a16:creationId xmlns:a16="http://schemas.microsoft.com/office/drawing/2014/main" id="{4327E926-6F45-55E2-0B28-9520E1B0ACFF}"/>
              </a:ext>
            </a:extLst>
          </p:cNvPr>
          <p:cNvSpPr>
            <a:spLocks noGrp="1" noRot="1" noChangeAspect="1"/>
          </p:cNvSpPr>
          <p:nvPr>
            <p:ph type="sldImg"/>
          </p:nvPr>
        </p:nvSpPr>
        <p:spPr/>
      </p:sp>
    </p:spTree>
    <p:extLst>
      <p:ext uri="{BB962C8B-B14F-4D97-AF65-F5344CB8AC3E}">
        <p14:creationId xmlns:p14="http://schemas.microsoft.com/office/powerpoint/2010/main" val="3110560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4DE33-2321-9BB4-F1CC-699302F93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9CAF3-63C8-7B27-F4D4-CCFE8CCC691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8697063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400"/>
              <a:buFont typeface="Arial" panose="020B0604020202020204" pitchFamily="34" charset="0"/>
              <a:buNone/>
            </a:pPr>
            <a:r>
              <a:rPr lang="en-US" b="1" i="0" dirty="0"/>
              <a:t>EXPLICATION</a:t>
            </a:r>
          </a:p>
          <a:p>
            <a:pPr marL="285750" indent="-285750">
              <a:buClr>
                <a:schemeClr val="dk1"/>
              </a:buClr>
              <a:buSzPts val="1400"/>
              <a:buFont typeface="Arial" panose="020B0604020202020204" pitchFamily="34" charset="0"/>
              <a:buChar char="•"/>
            </a:pPr>
            <a:r>
              <a:rPr lang="en-US" i="1" dirty="0"/>
              <a:t>Il y a quelques points importants à garder à l'esprit en ce qui concerne la gestion de l'information pour la gestion des cas et le suivi.</a:t>
            </a:r>
          </a:p>
          <a:p>
            <a:pPr marL="285750" indent="-285750">
              <a:buClr>
                <a:schemeClr val="dk1"/>
              </a:buClr>
              <a:buSzPts val="1400"/>
              <a:buFont typeface="Arial" panose="020B0604020202020204" pitchFamily="34" charset="0"/>
              <a:buChar char="•"/>
            </a:pPr>
            <a:r>
              <a:rPr lang="en-US" dirty="0"/>
              <a:t>Présenter la diapositive </a:t>
            </a:r>
          </a:p>
          <a:p>
            <a:pPr marL="285750" indent="-285750">
              <a:buClr>
                <a:schemeClr val="dk1"/>
              </a:buClr>
              <a:buSzPts val="1100"/>
              <a:buFont typeface="Arial" panose="020B0604020202020204" pitchFamily="34" charset="0"/>
              <a:buChar char="•"/>
            </a:pPr>
            <a:r>
              <a:rPr lang="en-US" i="1" dirty="0"/>
              <a:t>Y a-t-il des questions avant de poursuivre ?</a:t>
            </a:r>
          </a:p>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171</a:t>
            </a:fld>
            <a:endParaRPr lang="en-US"/>
          </a:p>
        </p:txBody>
      </p:sp>
    </p:spTree>
    <p:extLst>
      <p:ext uri="{BB962C8B-B14F-4D97-AF65-F5344CB8AC3E}">
        <p14:creationId xmlns:p14="http://schemas.microsoft.com/office/powerpoint/2010/main" val="414110348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t>172</a:t>
            </a:fld>
            <a:endParaRPr lang="en-US"/>
          </a:p>
        </p:txBody>
      </p:sp>
    </p:spTree>
    <p:extLst>
      <p:ext uri="{BB962C8B-B14F-4D97-AF65-F5344CB8AC3E}">
        <p14:creationId xmlns:p14="http://schemas.microsoft.com/office/powerpoint/2010/main" val="22500865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400"/>
              <a:buFont typeface="Arial" panose="020B0604020202020204" pitchFamily="34" charset="0"/>
              <a:buNone/>
            </a:pPr>
            <a:r>
              <a:rPr lang="en-US" b="1" i="0"/>
              <a:t>TRAVAIL INDIVIDUEL</a:t>
            </a:r>
          </a:p>
          <a:p>
            <a:pPr marL="171450" indent="-171450">
              <a:buClr>
                <a:schemeClr val="dk1"/>
              </a:buClr>
              <a:buSzPts val="1400"/>
              <a:buFont typeface="Arial" panose="020B0604020202020204" pitchFamily="34" charset="0"/>
              <a:buChar char="•"/>
            </a:pPr>
            <a:r>
              <a:rPr lang="en-US" i="1"/>
              <a:t>Maintenant, nous aimerions compléter ce post-test</a:t>
            </a:r>
          </a:p>
          <a:p>
            <a:pPr marL="171450" indent="-171450">
              <a:buClr>
                <a:schemeClr val="dk1"/>
              </a:buClr>
              <a:buSzPts val="1400"/>
              <a:buFont typeface="Arial" panose="020B0604020202020204" pitchFamily="34" charset="0"/>
              <a:buChar char="•"/>
            </a:pPr>
            <a:r>
              <a:rPr lang="en-US" i="1"/>
              <a:t>Cela vous permet de comprendre les domaines de connaissance que vous avez améliorés et d'analyser ce qui a changé depuis le début de cette formation.</a:t>
            </a:r>
          </a:p>
          <a:p>
            <a:pPr marL="171450" indent="-171450">
              <a:buClr>
                <a:schemeClr val="dk1"/>
              </a:buClr>
              <a:buSzPts val="1400"/>
              <a:buFont typeface="Arial" panose="020B0604020202020204" pitchFamily="34" charset="0"/>
              <a:buChar char="•"/>
            </a:pPr>
            <a:r>
              <a:rPr lang="en-US" i="1"/>
              <a:t>Cela permet également d'améliorer la prestation de cette formation à chaque fois. </a:t>
            </a:r>
          </a:p>
          <a:p>
            <a:pPr marL="171450" indent="-171450">
              <a:buClr>
                <a:schemeClr val="dk1"/>
              </a:buClr>
              <a:buSzPts val="1400"/>
              <a:buFont typeface="Arial" panose="020B0604020202020204" pitchFamily="34" charset="0"/>
              <a:buChar char="•"/>
            </a:pPr>
            <a:r>
              <a:rPr lang="en-US" b="0" i="0"/>
              <a:t>Distribuez le </a:t>
            </a:r>
            <a:r>
              <a:rPr lang="en-US" b="1" i="0"/>
              <a:t>post-test</a:t>
            </a:r>
          </a:p>
          <a:p>
            <a:pPr marL="171450" indent="-171450">
              <a:buClr>
                <a:schemeClr val="dk1"/>
              </a:buClr>
              <a:buSzPts val="1400"/>
              <a:buFont typeface="Arial" panose="020B0604020202020204" pitchFamily="34" charset="0"/>
              <a:buChar char="•"/>
            </a:pPr>
            <a:r>
              <a:rPr lang="en-US" b="0" i="0"/>
              <a:t>Donnez aux participants le temps de remplir le pré-test.</a:t>
            </a:r>
          </a:p>
        </p:txBody>
      </p:sp>
      <p:sp>
        <p:nvSpPr>
          <p:cNvPr id="4" name="Slide Number Placeholder 3"/>
          <p:cNvSpPr>
            <a:spLocks noGrp="1"/>
          </p:cNvSpPr>
          <p:nvPr>
            <p:ph type="sldNum" sz="quarter" idx="5"/>
          </p:nvPr>
        </p:nvSpPr>
        <p:spPr/>
        <p:txBody>
          <a:bodyPr/>
          <a:lstStyle/>
          <a:p>
            <a:fld id="{780767AD-8186-5647-9165-A19B63BA7F43}" type="slidenum">
              <a:rPr lang="en-US" smtClean="0"/>
              <a:t>173</a:t>
            </a:fld>
            <a:endParaRPr lang="en-US"/>
          </a:p>
        </p:txBody>
      </p:sp>
    </p:spTree>
    <p:extLst>
      <p:ext uri="{BB962C8B-B14F-4D97-AF65-F5344CB8AC3E}">
        <p14:creationId xmlns:p14="http://schemas.microsoft.com/office/powerpoint/2010/main" val="171888474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highlight>
                  <a:schemeClr val="lt1"/>
                </a:highlight>
              </a:rPr>
              <a:t>PRÉPARATION</a:t>
            </a:r>
          </a:p>
          <a:p>
            <a:pPr marL="171450" lvl="0" indent="-171450">
              <a:buClr>
                <a:schemeClr val="dk1"/>
              </a:buClr>
              <a:buSzPts val="1100"/>
              <a:buFont typeface="Arial" panose="020B0604020202020204" pitchFamily="34" charset="0"/>
              <a:buChar char="•"/>
            </a:pPr>
            <a:r>
              <a:rPr lang="en-US" i="0" dirty="0"/>
              <a:t>Avant la fin de la formation, établissez un plan provisoire sur la manière dont vous allez aider les participants à intégrer le CPIMS+ dans leur pratique quotidienne. </a:t>
            </a:r>
          </a:p>
          <a:p>
            <a:pPr marL="171450" lvl="0" indent="-171450">
              <a:buClr>
                <a:schemeClr val="dk1"/>
              </a:buClr>
              <a:buSzPts val="1100"/>
              <a:buFont typeface="Arial" panose="020B0604020202020204" pitchFamily="34" charset="0"/>
              <a:buChar char="•"/>
            </a:pPr>
            <a:r>
              <a:rPr lang="en-US" i="0" dirty="0"/>
              <a:t>Pensez à ce qui suit :</a:t>
            </a:r>
          </a:p>
          <a:p>
            <a:pPr marL="628650" lvl="1" indent="-171450">
              <a:buClr>
                <a:schemeClr val="dk1"/>
              </a:buClr>
              <a:buSzPts val="1100"/>
              <a:buFont typeface="Arial" panose="020B0604020202020204" pitchFamily="34" charset="0"/>
              <a:buChar char="•"/>
            </a:pPr>
            <a:r>
              <a:rPr lang="en-US" i="0" dirty="0"/>
              <a:t>Où peuvent-ils trouver toutes les vidéos et tous les outils (voir le </a:t>
            </a:r>
            <a:r>
              <a:rPr lang="en-US" b="1" i="0" dirty="0"/>
              <a:t>cahier de travail page 58 : Liens utiles</a:t>
            </a:r>
            <a:r>
              <a:rPr lang="en-US" i="0" dirty="0"/>
              <a:t>). </a:t>
            </a:r>
          </a:p>
          <a:p>
            <a:pPr marL="628650" lvl="1" indent="-171450">
              <a:buClr>
                <a:schemeClr val="dk1"/>
              </a:buClr>
              <a:buSzPts val="1100"/>
              <a:buFont typeface="Arial" panose="020B0604020202020204" pitchFamily="34" charset="0"/>
              <a:buChar char="•"/>
            </a:pPr>
            <a:r>
              <a:rPr lang="en-US" i="0" dirty="0"/>
              <a:t>Introduiront-ils une séance hebdomadaire ou bihebdomadaire de feedback et de pratique d'une heure ?</a:t>
            </a:r>
          </a:p>
          <a:p>
            <a:pPr marL="628650" lvl="1" indent="-171450">
              <a:buClr>
                <a:schemeClr val="dk1"/>
              </a:buClr>
              <a:buSzPts val="1100"/>
              <a:buFont typeface="Arial" panose="020B0604020202020204" pitchFamily="34" charset="0"/>
              <a:buChar char="•"/>
            </a:pPr>
            <a:r>
              <a:rPr lang="en-US" i="0" dirty="0"/>
              <a:t>Comment seront-ils observés et coachés directement dans leur travail quotidien de gestion de cas avec l'utilisation du CPIMS+ ?</a:t>
            </a:r>
          </a:p>
          <a:p>
            <a:pPr marL="628650" lvl="1" indent="-171450">
              <a:buClr>
                <a:schemeClr val="dk1"/>
              </a:buClr>
              <a:buSzPts val="1100"/>
              <a:buFont typeface="Arial" panose="020B0604020202020204" pitchFamily="34" charset="0"/>
              <a:buChar char="•"/>
            </a:pPr>
            <a:r>
              <a:rPr lang="en-US" i="0" dirty="0"/>
              <a:t>Qui et comment les utilisateurs finaux doivent-ils contacter s'ils sont confrontés à des problèmes techniques urgents ou s'ils ont une question ?</a:t>
            </a:r>
          </a:p>
          <a:p>
            <a:pPr marL="628650" lvl="1" indent="-171450">
              <a:buClr>
                <a:schemeClr val="dk1"/>
              </a:buClr>
              <a:buSzPts val="1100"/>
              <a:buFont typeface="Arial" panose="020B0604020202020204" pitchFamily="34" charset="0"/>
              <a:buChar char="•"/>
            </a:pPr>
            <a:r>
              <a:rPr lang="en-US" i="0" dirty="0"/>
              <a:t>Quelles sont les prochaines étapes du plan d'intégration CPIMS+ ? Que ferez-vous, en tant que manager, avec le plan d'intégration CPIMS+ de l'équipe ?</a:t>
            </a:r>
            <a:endParaRPr lang="en-US" i="0" dirty="0">
              <a:highlight>
                <a:schemeClr val="lt1"/>
              </a:highlight>
            </a:endParaRPr>
          </a:p>
          <a:p>
            <a:pPr marL="171450" lvl="0" indent="-171450">
              <a:buClr>
                <a:schemeClr val="dk1"/>
              </a:buClr>
              <a:buSzPts val="1100"/>
              <a:buFont typeface="Arial" panose="020B0604020202020204" pitchFamily="34" charset="0"/>
              <a:buChar char="•"/>
            </a:pPr>
            <a:r>
              <a:rPr lang="en-US" i="0" dirty="0">
                <a:highlight>
                  <a:schemeClr val="lt1"/>
                </a:highlight>
              </a:rPr>
              <a:t>Ajoutez des notes sur cette diapositive si vous le souhaitez.</a:t>
            </a:r>
          </a:p>
          <a:p>
            <a:pPr marL="171450" lvl="0" indent="-171450">
              <a:buClr>
                <a:schemeClr val="dk1"/>
              </a:buClr>
              <a:buSzPts val="1100"/>
              <a:buFont typeface="Arial" panose="020B0604020202020204" pitchFamily="34" charset="0"/>
              <a:buChar char="•"/>
            </a:pPr>
            <a:endParaRPr lang="en-US" i="0" dirty="0">
              <a:highlight>
                <a:schemeClr val="lt1"/>
              </a:highlight>
            </a:endParaRPr>
          </a:p>
          <a:p>
            <a:pPr marL="0" lvl="0" indent="0">
              <a:buClr>
                <a:schemeClr val="dk1"/>
              </a:buClr>
              <a:buSzPts val="1100"/>
              <a:buFont typeface="Arial" panose="020B0604020202020204" pitchFamily="34" charset="0"/>
              <a:buNone/>
            </a:pPr>
            <a:r>
              <a:rPr lang="en-US" b="1" i="0" dirty="0">
                <a:highlight>
                  <a:schemeClr val="lt1"/>
                </a:highlight>
              </a:rPr>
              <a:t>DISCUSSION PLÉNIÈRE</a:t>
            </a:r>
          </a:p>
          <a:p>
            <a:pPr marL="171450" lvl="0" indent="-171450">
              <a:buClr>
                <a:schemeClr val="dk1"/>
              </a:buClr>
              <a:buSzPts val="1100"/>
              <a:buFont typeface="Arial" panose="020B0604020202020204" pitchFamily="34" charset="0"/>
              <a:buChar char="•"/>
            </a:pPr>
            <a:r>
              <a:rPr lang="en-US" i="0" dirty="0">
                <a:highlight>
                  <a:schemeClr val="lt1"/>
                </a:highlight>
              </a:rPr>
              <a:t>Présenter la diapositive</a:t>
            </a:r>
          </a:p>
          <a:p>
            <a:pPr marL="171450" lvl="0" indent="-171450">
              <a:buClr>
                <a:schemeClr val="dk1"/>
              </a:buClr>
              <a:buSzPts val="1100"/>
              <a:buFont typeface="Arial" panose="020B0604020202020204" pitchFamily="34" charset="0"/>
              <a:buChar char="•"/>
            </a:pPr>
            <a:r>
              <a:rPr lang="en-US" i="0" dirty="0">
                <a:highlight>
                  <a:schemeClr val="lt1"/>
                </a:highlight>
              </a:rPr>
              <a:t>Demandez un retour d'information pour convenir de la marche à suivre.</a:t>
            </a:r>
            <a:endParaRPr lang="en-US" b="0" i="0" dirty="0"/>
          </a:p>
          <a:p>
            <a:pPr marL="171450" lvl="0" indent="-171450">
              <a:buSzPts val="1400"/>
              <a:buFont typeface="Arial" panose="020B0604020202020204" pitchFamily="34" charset="0"/>
              <a:buChar char="•"/>
            </a:pPr>
            <a:r>
              <a:rPr lang="en-US" b="0" i="0" dirty="0"/>
              <a:t>Demandez aux participants </a:t>
            </a:r>
            <a:r>
              <a:rPr lang="en-US" i="0" dirty="0"/>
              <a:t>s'ils pensent qu'il y a des domaines particuliers dans lesquels ils ont besoin de plus d'informations, de soutien et/ou de pratique.</a:t>
            </a:r>
          </a:p>
          <a:p>
            <a:pPr marL="628650" lvl="1" indent="-171450">
              <a:buSzPts val="1400"/>
              <a:buFont typeface="Arial" panose="020B0604020202020204" pitchFamily="34" charset="0"/>
              <a:buChar char="•"/>
            </a:pPr>
            <a:r>
              <a:rPr lang="en-US" i="0" dirty="0"/>
              <a:t>Vous pouvez vous assurer que cet aspect est prioritaire dans les sessions de feedback/pratique.</a:t>
            </a:r>
          </a:p>
        </p:txBody>
      </p:sp>
      <p:sp>
        <p:nvSpPr>
          <p:cNvPr id="4" name="Slide Number Placeholder 3"/>
          <p:cNvSpPr>
            <a:spLocks noGrp="1"/>
          </p:cNvSpPr>
          <p:nvPr>
            <p:ph type="sldNum" sz="quarter" idx="5"/>
          </p:nvPr>
        </p:nvSpPr>
        <p:spPr/>
        <p:txBody>
          <a:bodyPr/>
          <a:lstStyle/>
          <a:p>
            <a:fld id="{780767AD-8186-5647-9165-A19B63BA7F43}" type="slidenum">
              <a:rPr lang="en-US" smtClean="0"/>
              <a:t>174</a:t>
            </a:fld>
            <a:endParaRPr lang="en-US"/>
          </a:p>
        </p:txBody>
      </p:sp>
    </p:spTree>
    <p:extLst>
      <p:ext uri="{BB962C8B-B14F-4D97-AF65-F5344CB8AC3E}">
        <p14:creationId xmlns:p14="http://schemas.microsoft.com/office/powerpoint/2010/main" val="33375552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b="1"/>
              <a:t>TRAVAIL INDIVIDUEL</a:t>
            </a:r>
          </a:p>
          <a:p>
            <a:pPr marL="171450" indent="-171450" defTabSz="990478">
              <a:buFont typeface="Arial" panose="020B0604020202020204" pitchFamily="34" charset="0"/>
              <a:buChar char="•"/>
              <a:defRPr/>
            </a:pPr>
            <a:r>
              <a:rPr lang="en-US" i="1"/>
              <a:t>Vous pouvez </a:t>
            </a:r>
            <a:r>
              <a:rPr lang="en-US" b="0" i="1"/>
              <a:t>maintenant </a:t>
            </a:r>
            <a:r>
              <a:rPr lang="en-US" i="1"/>
              <a:t>mettre en pratique certaines des choses que nous avons apprises et que vous avez trouvées les plus difficiles.</a:t>
            </a:r>
          </a:p>
          <a:p>
            <a:pPr marL="171450" indent="-171450" defTabSz="990478">
              <a:buFont typeface="Arial" panose="020B0604020202020204" pitchFamily="34" charset="0"/>
              <a:buChar char="•"/>
              <a:defRPr/>
            </a:pPr>
            <a:r>
              <a:rPr lang="en-US" i="1"/>
              <a:t>Vous pouvez demander de l'aide à moi-même ou à d'autres participants.</a:t>
            </a:r>
          </a:p>
        </p:txBody>
      </p:sp>
      <p:sp>
        <p:nvSpPr>
          <p:cNvPr id="4" name="Slide Number Placeholder 3"/>
          <p:cNvSpPr>
            <a:spLocks noGrp="1"/>
          </p:cNvSpPr>
          <p:nvPr>
            <p:ph type="sldNum" sz="quarter" idx="5"/>
          </p:nvPr>
        </p:nvSpPr>
        <p:spPr/>
        <p:txBody>
          <a:bodyPr/>
          <a:lstStyle/>
          <a:p>
            <a:fld id="{780767AD-8186-5647-9165-A19B63BA7F43}" type="slidenum">
              <a:rPr lang="en-US" smtClean="0"/>
              <a:t>175</a:t>
            </a:fld>
            <a:endParaRPr lang="en-US"/>
          </a:p>
        </p:txBody>
      </p:sp>
    </p:spTree>
    <p:extLst>
      <p:ext uri="{BB962C8B-B14F-4D97-AF65-F5344CB8AC3E}">
        <p14:creationId xmlns:p14="http://schemas.microsoft.com/office/powerpoint/2010/main" val="75916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dirty="0"/>
              <a:t>DISCUSSION PLÉNIÈRE</a:t>
            </a:r>
          </a:p>
          <a:p>
            <a:pPr marL="171450" lvl="0" indent="-171450">
              <a:buFont typeface="Arial" panose="020B0604020202020204" pitchFamily="34" charset="0"/>
              <a:buChar char="•"/>
            </a:pPr>
            <a:r>
              <a:rPr lang="en-US" i="1" dirty="0" err="1"/>
              <a:t>Pourquoi</a:t>
            </a:r>
            <a:r>
              <a:rPr lang="en-US" i="1" dirty="0"/>
              <a:t> </a:t>
            </a:r>
            <a:r>
              <a:rPr lang="en-US" i="1" dirty="0" err="1"/>
              <a:t>ce</a:t>
            </a:r>
            <a:r>
              <a:rPr lang="en-US" i="1" dirty="0"/>
              <a:t> </a:t>
            </a:r>
            <a:r>
              <a:rPr lang="en-US" i="1" dirty="0" err="1"/>
              <a:t>principe</a:t>
            </a:r>
            <a:r>
              <a:rPr lang="en-US" i="1" dirty="0"/>
              <a:t> </a:t>
            </a:r>
            <a:r>
              <a:rPr lang="en-US" i="1" dirty="0" err="1"/>
              <a:t>est</a:t>
            </a:r>
            <a:r>
              <a:rPr lang="en-US" i="1" dirty="0"/>
              <a:t>-il important ?</a:t>
            </a:r>
          </a:p>
          <a:p>
            <a:pPr marL="171450" lvl="0" indent="-171450">
              <a:buFont typeface="Arial" panose="020B0604020202020204" pitchFamily="34" charset="0"/>
              <a:buChar char="•"/>
            </a:pPr>
            <a:r>
              <a:rPr lang="en-US" dirty="0"/>
              <a:t>Si </a:t>
            </a:r>
            <a:r>
              <a:rPr lang="en-US" dirty="0" err="1"/>
              <a:t>nécessaire</a:t>
            </a:r>
            <a:r>
              <a:rPr lang="en-US" dirty="0"/>
              <a:t>, </a:t>
            </a:r>
            <a:r>
              <a:rPr lang="en-US" dirty="0" err="1"/>
              <a:t>donnez</a:t>
            </a:r>
            <a:r>
              <a:rPr lang="en-US" dirty="0"/>
              <a:t> aux participants la bonne </a:t>
            </a:r>
            <a:r>
              <a:rPr lang="en-US" dirty="0" err="1"/>
              <a:t>réponse</a:t>
            </a:r>
            <a:r>
              <a:rPr lang="en-US" dirty="0"/>
              <a:t> </a:t>
            </a:r>
            <a:r>
              <a:rPr lang="en-US" dirty="0" err="1"/>
              <a:t>ou</a:t>
            </a:r>
            <a:r>
              <a:rPr lang="en-US" dirty="0"/>
              <a:t> </a:t>
            </a:r>
            <a:r>
              <a:rPr lang="en-US" dirty="0" err="1"/>
              <a:t>complétez</a:t>
            </a:r>
            <a:r>
              <a:rPr lang="en-US" dirty="0"/>
              <a:t> </a:t>
            </a:r>
            <a:r>
              <a:rPr lang="en-US" dirty="0" err="1"/>
              <a:t>leur</a:t>
            </a:r>
            <a:r>
              <a:rPr lang="en-US" dirty="0"/>
              <a:t> </a:t>
            </a:r>
            <a:r>
              <a:rPr lang="en-US" dirty="0" err="1"/>
              <a:t>réponse</a:t>
            </a:r>
            <a:r>
              <a:rPr lang="en-US" dirty="0"/>
              <a:t> </a:t>
            </a:r>
            <a:r>
              <a:rPr lang="en-US" dirty="0" err="1"/>
              <a:t>en</a:t>
            </a:r>
            <a:r>
              <a:rPr lang="en-US" dirty="0"/>
              <a:t> </a:t>
            </a:r>
            <a:r>
              <a:rPr lang="en-US" dirty="0" err="1"/>
              <a:t>utilisant</a:t>
            </a:r>
            <a:r>
              <a:rPr lang="en-US" dirty="0"/>
              <a:t> les informations de la diapositive.</a:t>
            </a:r>
          </a:p>
        </p:txBody>
      </p:sp>
      <p:sp>
        <p:nvSpPr>
          <p:cNvPr id="7" name="Slide Image Placeholder 6">
            <a:extLst>
              <a:ext uri="{FF2B5EF4-FFF2-40B4-BE49-F238E27FC236}">
                <a16:creationId xmlns:a16="http://schemas.microsoft.com/office/drawing/2014/main" id="{F05173E5-97F6-7B38-D1E7-8BDB4FFA2547}"/>
              </a:ext>
            </a:extLst>
          </p:cNvPr>
          <p:cNvSpPr>
            <a:spLocks noGrp="1" noRot="1" noChangeAspect="1"/>
          </p:cNvSpPr>
          <p:nvPr>
            <p:ph type="sldImg"/>
          </p:nvPr>
        </p:nvSpPr>
        <p:spPr/>
      </p:sp>
    </p:spTree>
    <p:extLst>
      <p:ext uri="{BB962C8B-B14F-4D97-AF65-F5344CB8AC3E}">
        <p14:creationId xmlns:p14="http://schemas.microsoft.com/office/powerpoint/2010/main" val="68423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dirty="0"/>
              <a:t>DISCUSSION PLÉNIÈRE</a:t>
            </a:r>
          </a:p>
          <a:p>
            <a:pPr marL="171450" lvl="0" indent="-171450">
              <a:buFont typeface="Arial" panose="020B0604020202020204" pitchFamily="34" charset="0"/>
              <a:buChar char="•"/>
            </a:pPr>
            <a:r>
              <a:rPr lang="en-US" i="1" dirty="0" err="1"/>
              <a:t>Pourquoi</a:t>
            </a:r>
            <a:r>
              <a:rPr lang="en-US" i="1" dirty="0"/>
              <a:t> </a:t>
            </a:r>
            <a:r>
              <a:rPr lang="en-US" i="1" dirty="0" err="1"/>
              <a:t>ce</a:t>
            </a:r>
            <a:r>
              <a:rPr lang="en-US" i="1" dirty="0"/>
              <a:t> </a:t>
            </a:r>
            <a:r>
              <a:rPr lang="en-US" i="1" dirty="0" err="1"/>
              <a:t>principe</a:t>
            </a:r>
            <a:r>
              <a:rPr lang="en-US" i="1" dirty="0"/>
              <a:t> </a:t>
            </a:r>
            <a:r>
              <a:rPr lang="en-US" i="1" dirty="0" err="1"/>
              <a:t>est</a:t>
            </a:r>
            <a:r>
              <a:rPr lang="en-US" i="1" dirty="0"/>
              <a:t>-il important ?</a:t>
            </a:r>
          </a:p>
          <a:p>
            <a:pPr marL="171450" lvl="0" indent="-171450">
              <a:buFont typeface="Arial" panose="020B0604020202020204" pitchFamily="34" charset="0"/>
              <a:buChar char="•"/>
            </a:pPr>
            <a:r>
              <a:rPr lang="en-US" dirty="0"/>
              <a:t>Si </a:t>
            </a:r>
            <a:r>
              <a:rPr lang="en-US" dirty="0" err="1"/>
              <a:t>nécessaire</a:t>
            </a:r>
            <a:r>
              <a:rPr lang="en-US" dirty="0"/>
              <a:t>, </a:t>
            </a:r>
            <a:r>
              <a:rPr lang="en-US" dirty="0" err="1"/>
              <a:t>donnez</a:t>
            </a:r>
            <a:r>
              <a:rPr lang="en-US" dirty="0"/>
              <a:t> aux participants la bonne </a:t>
            </a:r>
            <a:r>
              <a:rPr lang="en-US" dirty="0" err="1"/>
              <a:t>réponse</a:t>
            </a:r>
            <a:r>
              <a:rPr lang="en-US" dirty="0"/>
              <a:t> </a:t>
            </a:r>
            <a:r>
              <a:rPr lang="en-US" dirty="0" err="1"/>
              <a:t>ou</a:t>
            </a:r>
            <a:r>
              <a:rPr lang="en-US" dirty="0"/>
              <a:t> </a:t>
            </a:r>
            <a:r>
              <a:rPr lang="en-US" dirty="0" err="1"/>
              <a:t>complétez</a:t>
            </a:r>
            <a:r>
              <a:rPr lang="en-US" dirty="0"/>
              <a:t> </a:t>
            </a:r>
            <a:r>
              <a:rPr lang="en-US" dirty="0" err="1"/>
              <a:t>leur</a:t>
            </a:r>
            <a:r>
              <a:rPr lang="en-US" dirty="0"/>
              <a:t> </a:t>
            </a:r>
            <a:r>
              <a:rPr lang="en-US" dirty="0" err="1"/>
              <a:t>réponse</a:t>
            </a:r>
            <a:r>
              <a:rPr lang="en-US" dirty="0"/>
              <a:t> </a:t>
            </a:r>
            <a:r>
              <a:rPr lang="en-US" dirty="0" err="1"/>
              <a:t>en</a:t>
            </a:r>
            <a:r>
              <a:rPr lang="en-US" dirty="0"/>
              <a:t> </a:t>
            </a:r>
            <a:r>
              <a:rPr lang="en-US" dirty="0" err="1"/>
              <a:t>utilisant</a:t>
            </a:r>
            <a:r>
              <a:rPr lang="en-US" dirty="0"/>
              <a:t> les informations de la diapositive.</a:t>
            </a:r>
          </a:p>
        </p:txBody>
      </p:sp>
      <p:sp>
        <p:nvSpPr>
          <p:cNvPr id="7" name="Slide Image Placeholder 6">
            <a:extLst>
              <a:ext uri="{FF2B5EF4-FFF2-40B4-BE49-F238E27FC236}">
                <a16:creationId xmlns:a16="http://schemas.microsoft.com/office/drawing/2014/main" id="{6E2C5F63-6398-0D66-3D6F-E103D59F387D}"/>
              </a:ext>
            </a:extLst>
          </p:cNvPr>
          <p:cNvSpPr>
            <a:spLocks noGrp="1" noRot="1" noChangeAspect="1"/>
          </p:cNvSpPr>
          <p:nvPr>
            <p:ph type="sldImg"/>
          </p:nvPr>
        </p:nvSpPr>
        <p:spPr/>
      </p:sp>
    </p:spTree>
    <p:extLst>
      <p:ext uri="{BB962C8B-B14F-4D97-AF65-F5344CB8AC3E}">
        <p14:creationId xmlns:p14="http://schemas.microsoft.com/office/powerpoint/2010/main" val="280858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dirty="0">
                <a:highlight>
                  <a:schemeClr val="lt1"/>
                </a:highlight>
                <a:sym typeface="Helvetica Neue"/>
              </a:rPr>
              <a:t>PRÉPARATION</a:t>
            </a:r>
            <a:endParaRPr lang="en-US" dirty="0">
              <a:highlight>
                <a:schemeClr val="lt1"/>
              </a:highlight>
            </a:endParaRPr>
          </a:p>
          <a:p>
            <a:pPr marL="185715" indent="-185715" defTabSz="990478">
              <a:buClr>
                <a:schemeClr val="dk1"/>
              </a:buClr>
              <a:buSzPts val="1100"/>
              <a:buFont typeface="Arial" panose="020B0604020202020204" pitchFamily="34" charset="0"/>
              <a:buChar char="•"/>
            </a:pPr>
            <a:r>
              <a:rPr lang="en-US" dirty="0">
                <a:highlight>
                  <a:schemeClr val="lt1"/>
                </a:highlight>
              </a:rPr>
              <a:t>Adaptation</a:t>
            </a:r>
          </a:p>
          <a:p>
            <a:pPr marL="642915" lvl="1" indent="-185715" defTabSz="990478">
              <a:buClr>
                <a:schemeClr val="dk1"/>
              </a:buClr>
              <a:buSzPts val="1100"/>
              <a:buFont typeface="Arial" panose="020B0604020202020204" pitchFamily="34" charset="0"/>
              <a:buChar char="•"/>
            </a:pPr>
            <a:r>
              <a:rPr lang="en-US" dirty="0">
                <a:highlight>
                  <a:schemeClr val="lt1"/>
                </a:highlight>
              </a:rPr>
              <a:t>Passez en revue les points saillants en jaune dans le document et adaptez-les à votre contexte.</a:t>
            </a:r>
          </a:p>
          <a:p>
            <a:pPr marL="642915" marR="0" lvl="1" indent="-185715" algn="l" defTabSz="990478"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dirty="0"/>
              <a:t>Adapter les temps de pratique au niveau d'aisance des participants avec la technologie et à la courbe d'apprentissage pendant la formation.</a:t>
            </a:r>
            <a:endParaRPr lang="en-US" dirty="0">
              <a:highlight>
                <a:schemeClr val="lt1"/>
              </a:highlight>
            </a:endParaRPr>
          </a:p>
          <a:p>
            <a:pPr marL="185715" indent="-185715" defTabSz="990478">
              <a:buClr>
                <a:schemeClr val="dk1"/>
              </a:buClr>
              <a:buSzPts val="1100"/>
              <a:buFont typeface="Arial" panose="020B0604020202020204" pitchFamily="34" charset="0"/>
              <a:buChar char="•"/>
            </a:pPr>
            <a:r>
              <a:rPr lang="en-US" dirty="0">
                <a:highlight>
                  <a:schemeClr val="lt1"/>
                </a:highlight>
              </a:rPr>
              <a:t>Préparer l'ouverture</a:t>
            </a:r>
          </a:p>
          <a:p>
            <a:pPr marL="642915" lvl="1" indent="-185715" defTabSz="990478">
              <a:buClr>
                <a:schemeClr val="dk1"/>
              </a:buClr>
              <a:buSzPts val="1100"/>
              <a:buFont typeface="Arial" panose="020B0604020202020204" pitchFamily="34" charset="0"/>
              <a:buChar char="•"/>
            </a:pPr>
            <a:r>
              <a:rPr lang="en-US" dirty="0">
                <a:highlight>
                  <a:schemeClr val="lt1"/>
                </a:highlight>
              </a:rPr>
              <a:t>L'accueil le plus approprié dépendra du contexte. </a:t>
            </a:r>
          </a:p>
          <a:p>
            <a:pPr marL="642915" lvl="1" indent="-185715" defTabSz="990478">
              <a:buClr>
                <a:schemeClr val="dk1"/>
              </a:buClr>
              <a:buSzPts val="1100"/>
              <a:buFont typeface="Arial" panose="020B0604020202020204" pitchFamily="34" charset="0"/>
              <a:buChar char="•"/>
            </a:pPr>
            <a:r>
              <a:rPr lang="en-US" dirty="0">
                <a:highlight>
                  <a:schemeClr val="lt1"/>
                </a:highlight>
              </a:rPr>
              <a:t>L'ouverture de la formation peut être faite par le facilitateur, un orateur invité, un fonctionnaire du gouvernement local ou un ancien de la communauté.</a:t>
            </a:r>
          </a:p>
          <a:p>
            <a:pPr marL="185715" lvl="0" indent="-185715" defTabSz="990478">
              <a:buClr>
                <a:schemeClr val="dk1"/>
              </a:buClr>
              <a:buSzPts val="1100"/>
              <a:buFont typeface="Arial" panose="020B0604020202020204" pitchFamily="34" charset="0"/>
              <a:buChar char="•"/>
            </a:pPr>
            <a:r>
              <a:rPr lang="en-US" dirty="0">
                <a:highlight>
                  <a:schemeClr val="lt1"/>
                </a:highlight>
              </a:rPr>
              <a:t>Matériaux</a:t>
            </a:r>
          </a:p>
          <a:p>
            <a:pPr marL="642915" lvl="1" indent="-185715" defTabSz="990478">
              <a:buClr>
                <a:schemeClr val="dk1"/>
              </a:buClr>
              <a:buSzPts val="1100"/>
              <a:buFont typeface="Arial" panose="020B0604020202020204" pitchFamily="34" charset="0"/>
              <a:buChar char="•"/>
            </a:pPr>
            <a:r>
              <a:rPr lang="en-US" dirty="0">
                <a:highlight>
                  <a:schemeClr val="lt1"/>
                </a:highlight>
              </a:rPr>
              <a:t>Imprimer le </a:t>
            </a:r>
            <a:r>
              <a:rPr lang="en-US" b="1" dirty="0">
                <a:highlight>
                  <a:schemeClr val="lt1"/>
                </a:highlight>
              </a:rPr>
              <a:t>guide de l'animateur - </a:t>
            </a:r>
            <a:r>
              <a:rPr lang="en-US" b="0" dirty="0">
                <a:highlight>
                  <a:schemeClr val="lt1"/>
                </a:highlight>
              </a:rPr>
              <a:t>1 par animateur</a:t>
            </a:r>
          </a:p>
          <a:p>
            <a:pPr marL="642915" lvl="1" indent="-185715" defTabSz="990478">
              <a:buClr>
                <a:schemeClr val="dk1"/>
              </a:buClr>
              <a:buSzPts val="1100"/>
              <a:buFont typeface="Arial" panose="020B0604020202020204" pitchFamily="34" charset="0"/>
              <a:buChar char="•"/>
            </a:pPr>
            <a:r>
              <a:rPr lang="en-US" dirty="0">
                <a:highlight>
                  <a:schemeClr val="lt1"/>
                </a:highlight>
              </a:rPr>
              <a:t>Imprimer le </a:t>
            </a:r>
            <a:r>
              <a:rPr lang="en-US" b="1" dirty="0">
                <a:highlight>
                  <a:schemeClr val="lt1"/>
                </a:highlight>
              </a:rPr>
              <a:t>cahier d'exercices </a:t>
            </a:r>
            <a:r>
              <a:rPr lang="en-US" b="0" dirty="0">
                <a:highlight>
                  <a:schemeClr val="lt1"/>
                </a:highlight>
              </a:rPr>
              <a:t>- 1 par participant</a:t>
            </a:r>
          </a:p>
          <a:p>
            <a:pPr marL="642915" lvl="1" indent="-185715" defTabSz="990478">
              <a:buClr>
                <a:schemeClr val="dk1"/>
              </a:buClr>
              <a:buSzPts val="1100"/>
              <a:buFont typeface="Arial" panose="020B0604020202020204" pitchFamily="34" charset="0"/>
              <a:buChar char="•"/>
            </a:pPr>
            <a:r>
              <a:rPr lang="en-US" dirty="0">
                <a:highlight>
                  <a:schemeClr val="lt1"/>
                </a:highlight>
              </a:rPr>
              <a:t>Imprimez et découpez les </a:t>
            </a:r>
            <a:r>
              <a:rPr lang="en-US" b="1" dirty="0"/>
              <a:t>principes de gestion de cas </a:t>
            </a:r>
            <a:r>
              <a:rPr lang="en-US" b="1" dirty="0">
                <a:highlight>
                  <a:schemeClr val="lt1"/>
                </a:highlight>
              </a:rPr>
              <a:t>- </a:t>
            </a:r>
            <a:r>
              <a:rPr lang="en-US" b="0" dirty="0">
                <a:highlight>
                  <a:schemeClr val="lt1"/>
                </a:highlight>
              </a:rPr>
              <a:t>1 par 3-5 participants pour le travail en groupe.</a:t>
            </a:r>
          </a:p>
          <a:p>
            <a:pPr marL="642915" lvl="1" indent="-185715" defTabSz="990478">
              <a:buClr>
                <a:schemeClr val="dk1"/>
              </a:buClr>
              <a:buSzPts val="1100"/>
              <a:buFont typeface="Arial" panose="020B0604020202020204" pitchFamily="34" charset="0"/>
              <a:buChar char="•"/>
            </a:pPr>
            <a:r>
              <a:rPr lang="en-US" b="0" dirty="0">
                <a:highlight>
                  <a:schemeClr val="lt1"/>
                </a:highlight>
              </a:rPr>
              <a:t>Imprimer le </a:t>
            </a:r>
            <a:r>
              <a:rPr lang="en-US" b="1" dirty="0">
                <a:highlight>
                  <a:schemeClr val="lt1"/>
                </a:highlight>
              </a:rPr>
              <a:t>pré-test / post-test </a:t>
            </a:r>
            <a:r>
              <a:rPr lang="en-US" b="0" dirty="0">
                <a:highlight>
                  <a:schemeClr val="lt1"/>
                </a:highlight>
              </a:rPr>
              <a:t>- 2 par participant</a:t>
            </a:r>
          </a:p>
          <a:p>
            <a:pPr marL="185715" lvl="0" indent="-185715" defTabSz="990478">
              <a:buClr>
                <a:schemeClr val="dk1"/>
              </a:buClr>
              <a:buSzPts val="1100"/>
              <a:buFont typeface="Arial" panose="020B0604020202020204" pitchFamily="34" charset="0"/>
              <a:buChar char="•"/>
            </a:pPr>
            <a:r>
              <a:rPr lang="en-US" b="0" dirty="0">
                <a:highlight>
                  <a:schemeClr val="lt1"/>
                </a:highlight>
              </a:rPr>
              <a:t>Revoir et avoir ouvert pendant la formation :</a:t>
            </a:r>
          </a:p>
          <a:p>
            <a:pPr marL="642915" lvl="1" indent="-185715" defTabSz="990478">
              <a:buClr>
                <a:schemeClr val="dk1"/>
              </a:buClr>
              <a:buSzPts val="1100"/>
              <a:buFont typeface="Arial" panose="020B0604020202020204" pitchFamily="34" charset="0"/>
              <a:buChar char="•"/>
            </a:pPr>
            <a:r>
              <a:rPr lang="en-US" b="1" dirty="0">
                <a:highlight>
                  <a:schemeClr val="lt1"/>
                </a:highlight>
              </a:rPr>
              <a:t>Démonstration du mode d'emploi du CPIMS+ PPT</a:t>
            </a:r>
            <a:endParaRPr lang="en-CA" b="1" i="0" u="sng" dirty="0">
              <a:solidFill>
                <a:srgbClr val="1155CC"/>
              </a:solidFill>
              <a:effectLst/>
              <a:hlinkClick r:id="rId3"/>
            </a:endParaRPr>
          </a:p>
          <a:p>
            <a:pPr marL="642915" lvl="1" indent="-185715" defTabSz="990478">
              <a:buClr>
                <a:schemeClr val="dk1"/>
              </a:buClr>
              <a:buSzPts val="1100"/>
              <a:buFont typeface="Arial" panose="020B0604020202020204" pitchFamily="34" charset="0"/>
              <a:buChar char="•"/>
            </a:pPr>
            <a:r>
              <a:rPr lang="en-CA" b="1" i="0" u="sng" dirty="0">
                <a:solidFill>
                  <a:srgbClr val="1155CC"/>
                </a:solidFill>
                <a:effectLst/>
                <a:hlinkClick r:id="rId3"/>
              </a:rPr>
              <a:t>Chaîne </a:t>
            </a:r>
            <a:r>
              <a:rPr lang="en-CA" b="1" i="0" u="sng" dirty="0" err="1">
                <a:solidFill>
                  <a:srgbClr val="1155CC"/>
                </a:solidFill>
                <a:effectLst/>
                <a:hlinkClick r:id="rId3"/>
              </a:rPr>
              <a:t>youtube </a:t>
            </a:r>
            <a:r>
              <a:rPr lang="en-CA" b="1" i="0" u="sng" dirty="0">
                <a:solidFill>
                  <a:srgbClr val="1155CC"/>
                </a:solidFill>
                <a:effectLst/>
                <a:hlinkClick r:id="rId3"/>
              </a:rPr>
              <a:t>de Primero</a:t>
            </a:r>
            <a:endParaRPr lang="en-CA" b="1" i="0" u="sng" dirty="0">
              <a:solidFill>
                <a:srgbClr val="1155CC"/>
              </a:solidFill>
              <a:effectLst/>
            </a:endParaRPr>
          </a:p>
          <a:p>
            <a:pPr marL="642915" lvl="1" indent="-185715" defTabSz="990478">
              <a:buClr>
                <a:schemeClr val="dk1"/>
              </a:buClr>
              <a:buSzPts val="1100"/>
              <a:buFont typeface="Arial" panose="020B0604020202020204" pitchFamily="34" charset="0"/>
              <a:buChar char="•"/>
            </a:pPr>
            <a:r>
              <a:rPr lang="en-CA" b="1" i="0" u="sng" dirty="0">
                <a:solidFill>
                  <a:srgbClr val="1155CC"/>
                </a:solidFill>
                <a:effectLst/>
                <a:hlinkClick r:id="rId4"/>
              </a:rPr>
              <a:t>Guide de l'utilisateur en ligne</a:t>
            </a:r>
            <a:endParaRPr lang="en-US" b="1" dirty="0">
              <a:highlight>
                <a:schemeClr val="lt1"/>
              </a:highlight>
            </a:endParaRPr>
          </a:p>
          <a:p>
            <a:pPr marL="185715" lvl="0" indent="-185715" defTabSz="990478">
              <a:buClr>
                <a:schemeClr val="dk1"/>
              </a:buClr>
              <a:buSzPts val="1100"/>
              <a:buFont typeface="Arial" panose="020B0604020202020204" pitchFamily="34" charset="0"/>
              <a:buChar char="•"/>
            </a:pPr>
            <a:r>
              <a:rPr lang="en-US" b="0" dirty="0">
                <a:highlight>
                  <a:schemeClr val="lt1"/>
                </a:highlight>
              </a:rPr>
              <a:t>Connexion</a:t>
            </a:r>
          </a:p>
          <a:p>
            <a:pPr marL="642915" lvl="1" indent="-185715" defTabSz="990478">
              <a:buClr>
                <a:schemeClr val="dk1"/>
              </a:buClr>
              <a:buSzPts val="1100"/>
              <a:buFont typeface="Arial" panose="020B0604020202020204" pitchFamily="34" charset="0"/>
              <a:buChar char="•"/>
            </a:pPr>
            <a:r>
              <a:rPr lang="en-US" sz="1200" dirty="0">
                <a:highlight>
                  <a:schemeClr val="lt1"/>
                </a:highlight>
              </a:rPr>
              <a:t>Tous les participants doivent recevoir leurs informations de connexion et l'URL du serveur (dans les </a:t>
            </a:r>
            <a:r>
              <a:rPr lang="en-US" sz="1200" b="1" dirty="0">
                <a:highlight>
                  <a:schemeClr val="lt1"/>
                </a:highlight>
              </a:rPr>
              <a:t>informations sur le site de démonstration pour les participants</a:t>
            </a:r>
            <a:r>
              <a:rPr lang="en-US" sz="1200" dirty="0">
                <a:highlight>
                  <a:schemeClr val="lt1"/>
                </a:highlight>
              </a:rPr>
              <a:t>) avant la formation et avoir essayé de se connecter au système au moins une fois.</a:t>
            </a:r>
          </a:p>
        </p:txBody>
      </p:sp>
      <p:sp>
        <p:nvSpPr>
          <p:cNvPr id="4" name="Slide Number Placeholder 3"/>
          <p:cNvSpPr>
            <a:spLocks noGrp="1"/>
          </p:cNvSpPr>
          <p:nvPr>
            <p:ph type="sldNum" sz="quarter" idx="5"/>
          </p:nvPr>
        </p:nvSpPr>
        <p:spPr/>
        <p:txBody>
          <a:bodyPr/>
          <a:lstStyle/>
          <a:p>
            <a:fld id="{780767AD-8186-5647-9165-A19B63BA7F43}" type="slidenum">
              <a:rPr lang="en-US" smtClean="0"/>
              <a:t>2</a:t>
            </a:fld>
            <a:endParaRPr lang="en-US"/>
          </a:p>
        </p:txBody>
      </p:sp>
    </p:spTree>
    <p:extLst>
      <p:ext uri="{BB962C8B-B14F-4D97-AF65-F5344CB8AC3E}">
        <p14:creationId xmlns:p14="http://schemas.microsoft.com/office/powerpoint/2010/main" val="322507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dirty="0"/>
              <a:t>DISCUSSION PLÉNIÈRE</a:t>
            </a:r>
          </a:p>
          <a:p>
            <a:pPr marL="171450" lvl="0" indent="-171450">
              <a:buFont typeface="Arial" panose="020B0604020202020204" pitchFamily="34" charset="0"/>
              <a:buChar char="•"/>
            </a:pPr>
            <a:r>
              <a:rPr lang="en-US" i="1" dirty="0" err="1"/>
              <a:t>Pourquoi</a:t>
            </a:r>
            <a:r>
              <a:rPr lang="en-US" i="1" dirty="0"/>
              <a:t> </a:t>
            </a:r>
            <a:r>
              <a:rPr lang="en-US" i="1" dirty="0" err="1"/>
              <a:t>ce</a:t>
            </a:r>
            <a:r>
              <a:rPr lang="en-US" i="1" dirty="0"/>
              <a:t> </a:t>
            </a:r>
            <a:r>
              <a:rPr lang="en-US" i="1" dirty="0" err="1"/>
              <a:t>principe</a:t>
            </a:r>
            <a:r>
              <a:rPr lang="en-US" i="1" dirty="0"/>
              <a:t> </a:t>
            </a:r>
            <a:r>
              <a:rPr lang="en-US" i="1" dirty="0" err="1"/>
              <a:t>est</a:t>
            </a:r>
            <a:r>
              <a:rPr lang="en-US" i="1" dirty="0"/>
              <a:t>-il important ?</a:t>
            </a:r>
          </a:p>
          <a:p>
            <a:pPr marL="171450" lvl="0" indent="-171450">
              <a:buFont typeface="Arial" panose="020B0604020202020204" pitchFamily="34" charset="0"/>
              <a:buChar char="•"/>
            </a:pPr>
            <a:r>
              <a:rPr lang="en-US" dirty="0"/>
              <a:t>Si </a:t>
            </a:r>
            <a:r>
              <a:rPr lang="en-US" dirty="0" err="1"/>
              <a:t>nécessaire</a:t>
            </a:r>
            <a:r>
              <a:rPr lang="en-US" dirty="0"/>
              <a:t>, </a:t>
            </a:r>
            <a:r>
              <a:rPr lang="en-US" dirty="0" err="1"/>
              <a:t>donnez</a:t>
            </a:r>
            <a:r>
              <a:rPr lang="en-US" dirty="0"/>
              <a:t> aux participants la bonne </a:t>
            </a:r>
            <a:r>
              <a:rPr lang="en-US" dirty="0" err="1"/>
              <a:t>réponse</a:t>
            </a:r>
            <a:r>
              <a:rPr lang="en-US" dirty="0"/>
              <a:t> </a:t>
            </a:r>
            <a:r>
              <a:rPr lang="en-US" dirty="0" err="1"/>
              <a:t>ou</a:t>
            </a:r>
            <a:r>
              <a:rPr lang="en-US" dirty="0"/>
              <a:t> </a:t>
            </a:r>
            <a:r>
              <a:rPr lang="en-US" dirty="0" err="1"/>
              <a:t>complétez</a:t>
            </a:r>
            <a:r>
              <a:rPr lang="en-US" dirty="0"/>
              <a:t> </a:t>
            </a:r>
            <a:r>
              <a:rPr lang="en-US" dirty="0" err="1"/>
              <a:t>leur</a:t>
            </a:r>
            <a:r>
              <a:rPr lang="en-US" dirty="0"/>
              <a:t> </a:t>
            </a:r>
            <a:r>
              <a:rPr lang="en-US" dirty="0" err="1"/>
              <a:t>réponse</a:t>
            </a:r>
            <a:r>
              <a:rPr lang="en-US" dirty="0"/>
              <a:t> </a:t>
            </a:r>
            <a:r>
              <a:rPr lang="en-US" dirty="0" err="1"/>
              <a:t>en</a:t>
            </a:r>
            <a:r>
              <a:rPr lang="en-US" dirty="0"/>
              <a:t> </a:t>
            </a:r>
            <a:r>
              <a:rPr lang="en-US" dirty="0" err="1"/>
              <a:t>utilisant</a:t>
            </a:r>
            <a:r>
              <a:rPr lang="en-US" dirty="0"/>
              <a:t> les informations de la diapositive.</a:t>
            </a:r>
          </a:p>
        </p:txBody>
      </p:sp>
      <p:sp>
        <p:nvSpPr>
          <p:cNvPr id="3" name="Slide Image Placeholder 2">
            <a:extLst>
              <a:ext uri="{FF2B5EF4-FFF2-40B4-BE49-F238E27FC236}">
                <a16:creationId xmlns:a16="http://schemas.microsoft.com/office/drawing/2014/main" id="{5BBC6CF9-6E6C-7A58-2CF6-0F6F73329402}"/>
              </a:ext>
            </a:extLst>
          </p:cNvPr>
          <p:cNvSpPr>
            <a:spLocks noGrp="1" noRot="1" noChangeAspect="1"/>
          </p:cNvSpPr>
          <p:nvPr>
            <p:ph type="sldImg"/>
          </p:nvPr>
        </p:nvSpPr>
        <p:spPr/>
      </p:sp>
    </p:spTree>
    <p:extLst>
      <p:ext uri="{BB962C8B-B14F-4D97-AF65-F5344CB8AC3E}">
        <p14:creationId xmlns:p14="http://schemas.microsoft.com/office/powerpoint/2010/main" val="252854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dirty="0"/>
              <a:t>DISCUSSION PLÉNIÈRE</a:t>
            </a:r>
          </a:p>
          <a:p>
            <a:pPr marL="171450" lvl="0" indent="-171450">
              <a:buFont typeface="Arial" panose="020B0604020202020204" pitchFamily="34" charset="0"/>
              <a:buChar char="•"/>
            </a:pPr>
            <a:r>
              <a:rPr lang="en-US" i="1" dirty="0" err="1"/>
              <a:t>Pourquoi</a:t>
            </a:r>
            <a:r>
              <a:rPr lang="en-US" i="1" dirty="0"/>
              <a:t> </a:t>
            </a:r>
            <a:r>
              <a:rPr lang="en-US" i="1" dirty="0" err="1"/>
              <a:t>ce</a:t>
            </a:r>
            <a:r>
              <a:rPr lang="en-US" i="1" dirty="0"/>
              <a:t> </a:t>
            </a:r>
            <a:r>
              <a:rPr lang="en-US" i="1" dirty="0" err="1"/>
              <a:t>principe</a:t>
            </a:r>
            <a:r>
              <a:rPr lang="en-US" i="1" dirty="0"/>
              <a:t> </a:t>
            </a:r>
            <a:r>
              <a:rPr lang="en-US" i="1" dirty="0" err="1"/>
              <a:t>est</a:t>
            </a:r>
            <a:r>
              <a:rPr lang="en-US" i="1" dirty="0"/>
              <a:t>-il important ?</a:t>
            </a:r>
          </a:p>
          <a:p>
            <a:pPr marL="171450" lvl="0" indent="-171450">
              <a:buFont typeface="Arial" panose="020B0604020202020204" pitchFamily="34" charset="0"/>
              <a:buChar char="•"/>
            </a:pPr>
            <a:r>
              <a:rPr lang="en-US" dirty="0"/>
              <a:t>Si </a:t>
            </a:r>
            <a:r>
              <a:rPr lang="en-US" dirty="0" err="1"/>
              <a:t>nécessaire</a:t>
            </a:r>
            <a:r>
              <a:rPr lang="en-US" dirty="0"/>
              <a:t>, </a:t>
            </a:r>
            <a:r>
              <a:rPr lang="en-US" dirty="0" err="1"/>
              <a:t>donnez</a:t>
            </a:r>
            <a:r>
              <a:rPr lang="en-US" dirty="0"/>
              <a:t> aux participants la bonne </a:t>
            </a:r>
            <a:r>
              <a:rPr lang="en-US" dirty="0" err="1"/>
              <a:t>réponse</a:t>
            </a:r>
            <a:r>
              <a:rPr lang="en-US" dirty="0"/>
              <a:t> </a:t>
            </a:r>
            <a:r>
              <a:rPr lang="en-US" dirty="0" err="1"/>
              <a:t>ou</a:t>
            </a:r>
            <a:r>
              <a:rPr lang="en-US" dirty="0"/>
              <a:t> </a:t>
            </a:r>
            <a:r>
              <a:rPr lang="en-US" dirty="0" err="1"/>
              <a:t>complétez</a:t>
            </a:r>
            <a:r>
              <a:rPr lang="en-US" dirty="0"/>
              <a:t> </a:t>
            </a:r>
            <a:r>
              <a:rPr lang="en-US" dirty="0" err="1"/>
              <a:t>leur</a:t>
            </a:r>
            <a:r>
              <a:rPr lang="en-US" dirty="0"/>
              <a:t> </a:t>
            </a:r>
            <a:r>
              <a:rPr lang="en-US" dirty="0" err="1"/>
              <a:t>réponse</a:t>
            </a:r>
            <a:r>
              <a:rPr lang="en-US" dirty="0"/>
              <a:t> </a:t>
            </a:r>
            <a:r>
              <a:rPr lang="en-US" dirty="0" err="1"/>
              <a:t>en</a:t>
            </a:r>
            <a:r>
              <a:rPr lang="en-US" dirty="0"/>
              <a:t> </a:t>
            </a:r>
            <a:r>
              <a:rPr lang="en-US" dirty="0" err="1"/>
              <a:t>utilisant</a:t>
            </a:r>
            <a:r>
              <a:rPr lang="en-US" dirty="0"/>
              <a:t> les informations de la diapositive.</a:t>
            </a:r>
          </a:p>
        </p:txBody>
      </p:sp>
      <p:sp>
        <p:nvSpPr>
          <p:cNvPr id="3" name="Slide Image Placeholder 2">
            <a:extLst>
              <a:ext uri="{FF2B5EF4-FFF2-40B4-BE49-F238E27FC236}">
                <a16:creationId xmlns:a16="http://schemas.microsoft.com/office/drawing/2014/main" id="{1BC937B9-99CD-2C39-8CB0-3F8759A841A4}"/>
              </a:ext>
            </a:extLst>
          </p:cNvPr>
          <p:cNvSpPr>
            <a:spLocks noGrp="1" noRot="1" noChangeAspect="1"/>
          </p:cNvSpPr>
          <p:nvPr>
            <p:ph type="sldImg"/>
          </p:nvPr>
        </p:nvSpPr>
        <p:spPr/>
      </p:sp>
    </p:spTree>
    <p:extLst>
      <p:ext uri="{BB962C8B-B14F-4D97-AF65-F5344CB8AC3E}">
        <p14:creationId xmlns:p14="http://schemas.microsoft.com/office/powerpoint/2010/main" val="195459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dirty="0"/>
              <a:t>DISCUSSION PLÉNIÈRE</a:t>
            </a:r>
          </a:p>
          <a:p>
            <a:pPr marL="171450" lvl="0" indent="-171450">
              <a:buFont typeface="Arial" panose="020B0604020202020204" pitchFamily="34" charset="0"/>
              <a:buChar char="•"/>
            </a:pPr>
            <a:r>
              <a:rPr lang="en-US" i="1" dirty="0" err="1"/>
              <a:t>Pourquoi</a:t>
            </a:r>
            <a:r>
              <a:rPr lang="en-US" i="1" dirty="0"/>
              <a:t> </a:t>
            </a:r>
            <a:r>
              <a:rPr lang="en-US" i="1" dirty="0" err="1"/>
              <a:t>ce</a:t>
            </a:r>
            <a:r>
              <a:rPr lang="en-US" i="1" dirty="0"/>
              <a:t> </a:t>
            </a:r>
            <a:r>
              <a:rPr lang="en-US" i="1" dirty="0" err="1"/>
              <a:t>principe</a:t>
            </a:r>
            <a:r>
              <a:rPr lang="en-US" i="1" dirty="0"/>
              <a:t> </a:t>
            </a:r>
            <a:r>
              <a:rPr lang="en-US" i="1" dirty="0" err="1"/>
              <a:t>est</a:t>
            </a:r>
            <a:r>
              <a:rPr lang="en-US" i="1" dirty="0"/>
              <a:t>-il important ?</a:t>
            </a:r>
          </a:p>
          <a:p>
            <a:pPr marL="171450" lvl="0" indent="-171450">
              <a:buFont typeface="Arial" panose="020B0604020202020204" pitchFamily="34" charset="0"/>
              <a:buChar char="•"/>
            </a:pPr>
            <a:r>
              <a:rPr lang="en-US" dirty="0"/>
              <a:t>Si </a:t>
            </a:r>
            <a:r>
              <a:rPr lang="en-US" dirty="0" err="1"/>
              <a:t>nécessaire</a:t>
            </a:r>
            <a:r>
              <a:rPr lang="en-US" dirty="0"/>
              <a:t>, </a:t>
            </a:r>
            <a:r>
              <a:rPr lang="en-US" dirty="0" err="1"/>
              <a:t>donnez</a:t>
            </a:r>
            <a:r>
              <a:rPr lang="en-US" dirty="0"/>
              <a:t> aux participants la bonne </a:t>
            </a:r>
            <a:r>
              <a:rPr lang="en-US" dirty="0" err="1"/>
              <a:t>réponse</a:t>
            </a:r>
            <a:r>
              <a:rPr lang="en-US" dirty="0"/>
              <a:t> </a:t>
            </a:r>
            <a:r>
              <a:rPr lang="en-US" dirty="0" err="1"/>
              <a:t>ou</a:t>
            </a:r>
            <a:r>
              <a:rPr lang="en-US" dirty="0"/>
              <a:t> </a:t>
            </a:r>
            <a:r>
              <a:rPr lang="en-US" dirty="0" err="1"/>
              <a:t>complétez</a:t>
            </a:r>
            <a:r>
              <a:rPr lang="en-US" dirty="0"/>
              <a:t> </a:t>
            </a:r>
            <a:r>
              <a:rPr lang="en-US" dirty="0" err="1"/>
              <a:t>leur</a:t>
            </a:r>
            <a:r>
              <a:rPr lang="en-US" dirty="0"/>
              <a:t> </a:t>
            </a:r>
            <a:r>
              <a:rPr lang="en-US" dirty="0" err="1"/>
              <a:t>réponse</a:t>
            </a:r>
            <a:r>
              <a:rPr lang="en-US" dirty="0"/>
              <a:t> </a:t>
            </a:r>
            <a:r>
              <a:rPr lang="en-US" dirty="0" err="1"/>
              <a:t>en</a:t>
            </a:r>
            <a:r>
              <a:rPr lang="en-US" dirty="0"/>
              <a:t> </a:t>
            </a:r>
            <a:r>
              <a:rPr lang="en-US" dirty="0" err="1"/>
              <a:t>utilisant</a:t>
            </a:r>
            <a:r>
              <a:rPr lang="en-US" dirty="0"/>
              <a:t> les informations de la diapositive.</a:t>
            </a:r>
          </a:p>
        </p:txBody>
      </p:sp>
      <p:sp>
        <p:nvSpPr>
          <p:cNvPr id="3" name="Slide Image Placeholder 2">
            <a:extLst>
              <a:ext uri="{FF2B5EF4-FFF2-40B4-BE49-F238E27FC236}">
                <a16:creationId xmlns:a16="http://schemas.microsoft.com/office/drawing/2014/main" id="{B237F81D-E146-81DD-CA10-4678AC4B1217}"/>
              </a:ext>
            </a:extLst>
          </p:cNvPr>
          <p:cNvSpPr>
            <a:spLocks noGrp="1" noRot="1" noChangeAspect="1"/>
          </p:cNvSpPr>
          <p:nvPr>
            <p:ph type="sldImg"/>
          </p:nvPr>
        </p:nvSpPr>
        <p:spPr/>
      </p:sp>
    </p:spTree>
    <p:extLst>
      <p:ext uri="{BB962C8B-B14F-4D97-AF65-F5344CB8AC3E}">
        <p14:creationId xmlns:p14="http://schemas.microsoft.com/office/powerpoint/2010/main" val="2711191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0" lvl="0" indent="0">
              <a:buFont typeface="Arial" panose="020B0604020202020204" pitchFamily="34" charset="0"/>
              <a:buNone/>
            </a:pPr>
            <a:r>
              <a:rPr lang="en-US" b="1" i="0" dirty="0"/>
              <a:t>S'ADAPTER À LA FORMATION À DISTANCE</a:t>
            </a:r>
          </a:p>
          <a:p>
            <a:pPr marL="171450" lvl="0" indent="-171450">
              <a:buFont typeface="Arial" panose="020B0604020202020204" pitchFamily="34" charset="0"/>
              <a:buChar char="•"/>
            </a:pPr>
            <a:r>
              <a:rPr lang="en-US" dirty="0"/>
              <a:t>Répartir les groupes en salles de réunion</a:t>
            </a:r>
          </a:p>
          <a:p>
            <a:pPr marL="171450" lvl="0" indent="-171450">
              <a:buFont typeface="Arial" panose="020B0604020202020204" pitchFamily="34" charset="0"/>
              <a:buChar char="•"/>
            </a:pPr>
            <a:r>
              <a:rPr lang="en-US" dirty="0"/>
              <a:t>Donnez aux participants les étapes sur des notes autocollantes dans des tableaux de </a:t>
            </a:r>
            <a:r>
              <a:rPr lang="en-US" dirty="0" err="1"/>
              <a:t>jamboard</a:t>
            </a:r>
            <a:r>
              <a:rPr lang="en-US" dirty="0"/>
              <a:t>.</a:t>
            </a:r>
          </a:p>
          <a:p>
            <a:pPr marL="171450" lvl="0" indent="-171450">
              <a:buFont typeface="Arial" panose="020B0604020202020204" pitchFamily="34" charset="0"/>
              <a:buChar char="•"/>
            </a:pPr>
            <a:r>
              <a:rPr lang="en-US" dirty="0"/>
              <a:t>Demandez à chaque groupe de classer les notes autocollantes et de noter l'heure d'achèvement.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a:t>
            </a:r>
          </a:p>
          <a:p>
            <a:endParaRPr lang="en-US" b="1" dirty="0"/>
          </a:p>
          <a:p>
            <a:r>
              <a:rPr lang="en-US" b="1" dirty="0"/>
              <a:t>ACTIVITÉ PLÉNIÈRE (Durée : 15 min)</a:t>
            </a:r>
          </a:p>
          <a:p>
            <a:pPr marL="171450" lvl="0" indent="-171450">
              <a:buFont typeface="Arial" panose="020B0604020202020204" pitchFamily="34" charset="0"/>
              <a:buChar char="•"/>
            </a:pPr>
            <a:r>
              <a:rPr lang="en-US" dirty="0"/>
              <a:t>Demandez à 12 volontaires de venir à l'avant de la salle et divisez-les en 2 groupes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l'espace est trop petit, faites l'exercice avec seulement 6 volontaires et faites passer les groupes les uns après les autres.</a:t>
            </a:r>
          </a:p>
          <a:p>
            <a:pPr marL="171450" lvl="0" indent="-171450">
              <a:buFont typeface="Arial" panose="020B0604020202020204" pitchFamily="34" charset="0"/>
              <a:buChar char="•"/>
            </a:pPr>
            <a:r>
              <a:rPr lang="en-US" dirty="0"/>
              <a:t>Donnez à chaque groupe 1 des feuilles A4 avec les étapes du CM (pour qu'ils ne puissent pas voir ce qu'il y a dessus).</a:t>
            </a:r>
          </a:p>
          <a:p>
            <a:pPr marL="171450" lvl="0" indent="-171450">
              <a:buFont typeface="Arial" panose="020B0604020202020204" pitchFamily="34" charset="0"/>
              <a:buChar char="•"/>
            </a:pPr>
            <a:r>
              <a:rPr lang="en-US" i="1" dirty="0"/>
              <a:t>Nous allons organiser un concours</a:t>
            </a:r>
          </a:p>
          <a:p>
            <a:pPr marL="628650" lvl="1" indent="-171450">
              <a:buFont typeface="Arial" panose="020B0604020202020204" pitchFamily="34" charset="0"/>
              <a:buChar char="•"/>
            </a:pPr>
            <a:r>
              <a:rPr lang="en-US" i="1" dirty="0"/>
              <a:t>Les 6 étapes de la gestion de cas sont écrites sur les pages</a:t>
            </a:r>
          </a:p>
          <a:p>
            <a:pPr marL="628650" lvl="1" indent="-171450">
              <a:buFont typeface="Arial" panose="020B0604020202020204" pitchFamily="34" charset="0"/>
              <a:buChar char="•"/>
            </a:pPr>
            <a:r>
              <a:rPr lang="en-US" i="1" dirty="0"/>
              <a:t>Le groupe qui est le premier à se mettre debout dans le bon ordre gagne.</a:t>
            </a:r>
          </a:p>
          <a:p>
            <a:pPr marL="628650" lvl="1" indent="-171450">
              <a:buFont typeface="Arial" panose="020B0604020202020204" pitchFamily="34" charset="0"/>
              <a:buChar char="•"/>
            </a:pPr>
            <a:r>
              <a:rPr lang="en-US" i="1" dirty="0"/>
              <a:t>Les autres participants doivent les aider</a:t>
            </a:r>
          </a:p>
          <a:p>
            <a:pPr marL="628650" lvl="1" indent="-171450">
              <a:buFont typeface="Arial" panose="020B0604020202020204" pitchFamily="34" charset="0"/>
              <a:buChar char="•"/>
            </a:pPr>
            <a:r>
              <a:rPr lang="en-US" i="1" dirty="0"/>
              <a:t>Les autres participants décideront quel groupe est le premier à gagner.</a:t>
            </a:r>
          </a:p>
          <a:p>
            <a:r>
              <a:rPr lang="en-US" dirty="0"/>
              <a:t> </a:t>
            </a:r>
          </a:p>
          <a:p>
            <a:r>
              <a:rPr lang="en-US" b="1" dirty="0"/>
              <a:t>CONCLUSION</a:t>
            </a:r>
          </a:p>
          <a:p>
            <a:pPr marL="171450" indent="-171450">
              <a:buFont typeface="Arial" panose="020B0604020202020204" pitchFamily="34" charset="0"/>
              <a:buChar char="•"/>
            </a:pPr>
            <a:r>
              <a:rPr lang="en-US" i="1" dirty="0"/>
              <a:t>Bien que les étapes de la gestion de cas suivent un flux logique, dans la pratique, le processus de gestion de cas ne sera pas toujours aussi linéaire que cela.</a:t>
            </a:r>
          </a:p>
          <a:p>
            <a:pPr marL="171450" indent="-171450">
              <a:buFont typeface="Arial" panose="020B0604020202020204" pitchFamily="34" charset="0"/>
              <a:buChar char="•"/>
            </a:pPr>
            <a:r>
              <a:rPr lang="en-US" i="1" dirty="0"/>
              <a:t>Par exemple, le suivi et l'examen peuvent vous amener à réévaluer et à mettre à jour votre plan d'action, ou vous pouvez être amené à rouvrir un dossier clos.</a:t>
            </a:r>
          </a:p>
          <a:p>
            <a:pPr marL="171450" indent="-171450">
              <a:buFont typeface="Arial" panose="020B0604020202020204" pitchFamily="34" charset="0"/>
              <a:buChar char="•"/>
            </a:pPr>
            <a:r>
              <a:rPr lang="en-US" i="1" dirty="0"/>
              <a:t>Le CPIMS+ est configuré en fonction de ces processus et formulaires</a:t>
            </a:r>
          </a:p>
          <a:p>
            <a:pPr marL="628650" lvl="1" indent="-171450">
              <a:buFont typeface="Arial" panose="020B0604020202020204" pitchFamily="34" charset="0"/>
              <a:buChar char="•"/>
            </a:pPr>
            <a:r>
              <a:rPr lang="en-US" i="1" dirty="0"/>
              <a:t>Il est essentiel de comprendre cela pour comprendre également sa configuration de base.</a:t>
            </a:r>
          </a:p>
          <a:p>
            <a:pPr marL="628650" lvl="1" indent="-171450">
              <a:buFont typeface="Arial" panose="020B0604020202020204" pitchFamily="34" charset="0"/>
              <a:buChar char="•"/>
            </a:pPr>
            <a:r>
              <a:rPr lang="en-US" i="1" dirty="0"/>
              <a:t>Tout peut être personnalisé, bien sûr.</a:t>
            </a:r>
          </a:p>
        </p:txBody>
      </p:sp>
      <p:sp>
        <p:nvSpPr>
          <p:cNvPr id="3" name="Slide Image Placeholder 2">
            <a:extLst>
              <a:ext uri="{FF2B5EF4-FFF2-40B4-BE49-F238E27FC236}">
                <a16:creationId xmlns:a16="http://schemas.microsoft.com/office/drawing/2014/main" id="{9154B6B7-C095-D2B3-62E7-54EA5B34D49F}"/>
              </a:ext>
            </a:extLst>
          </p:cNvPr>
          <p:cNvSpPr>
            <a:spLocks noGrp="1" noRot="1" noChangeAspect="1"/>
          </p:cNvSpPr>
          <p:nvPr>
            <p:ph type="sldImg"/>
          </p:nvPr>
        </p:nvSpPr>
        <p:spPr/>
      </p:sp>
    </p:spTree>
    <p:extLst>
      <p:ext uri="{BB962C8B-B14F-4D97-AF65-F5344CB8AC3E}">
        <p14:creationId xmlns:p14="http://schemas.microsoft.com/office/powerpoint/2010/main" val="119450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AU CONTEXTE</a:t>
            </a:r>
          </a:p>
          <a:p>
            <a:pPr marL="171450" indent="-171450">
              <a:buFont typeface="Arial" panose="020B0604020202020204" pitchFamily="34" charset="0"/>
              <a:buChar char="•"/>
            </a:pPr>
            <a:r>
              <a:rPr lang="en-US" dirty="0" err="1"/>
              <a:t>Remplacez</a:t>
            </a:r>
            <a:r>
              <a:rPr lang="en-US" dirty="0"/>
              <a:t> le </a:t>
            </a:r>
            <a:r>
              <a:rPr lang="en-US" dirty="0" err="1"/>
              <a:t>diagramme</a:t>
            </a:r>
            <a:r>
              <a:rPr lang="en-US" dirty="0"/>
              <a:t> </a:t>
            </a:r>
            <a:r>
              <a:rPr lang="en-US" dirty="0" err="1"/>
              <a:t>si</a:t>
            </a:r>
            <a:r>
              <a:rPr lang="en-US" dirty="0"/>
              <a:t> </a:t>
            </a:r>
            <a:r>
              <a:rPr lang="en-US" dirty="0" err="1"/>
              <a:t>nécessaire</a:t>
            </a:r>
            <a:r>
              <a:rPr lang="en-US" dirty="0"/>
              <a:t> </a:t>
            </a:r>
            <a:r>
              <a:rPr lang="en-US" dirty="0" err="1"/>
              <a:t>afin</a:t>
            </a:r>
            <a:r>
              <a:rPr lang="en-US" dirty="0"/>
              <a:t> </a:t>
            </a:r>
            <a:r>
              <a:rPr lang="en-US" dirty="0" err="1"/>
              <a:t>qu'il</a:t>
            </a:r>
            <a:r>
              <a:rPr lang="en-US" dirty="0"/>
              <a:t> </a:t>
            </a:r>
            <a:r>
              <a:rPr lang="en-US" dirty="0" err="1"/>
              <a:t>reflète</a:t>
            </a:r>
            <a:r>
              <a:rPr lang="en-US" dirty="0"/>
              <a:t> le </a:t>
            </a:r>
            <a:r>
              <a:rPr lang="en-US" dirty="0" err="1"/>
              <a:t>processus</a:t>
            </a:r>
            <a:r>
              <a:rPr lang="en-US" dirty="0"/>
              <a:t> de gestion des cas dans </a:t>
            </a:r>
            <a:r>
              <a:rPr lang="en-US" dirty="0" err="1"/>
              <a:t>votre</a:t>
            </a:r>
            <a:r>
              <a:rPr lang="en-US" dirty="0"/>
              <a:t> </a:t>
            </a:r>
            <a:r>
              <a:rPr lang="en-US" dirty="0" err="1"/>
              <a:t>contexte</a:t>
            </a: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EXPLICATION</a:t>
            </a:r>
          </a:p>
          <a:p>
            <a:pPr marL="171450" indent="-171450">
              <a:buFont typeface="Arial" panose="020B0604020202020204" pitchFamily="34" charset="0"/>
              <a:buChar char="•"/>
            </a:pPr>
            <a:r>
              <a:rPr lang="en-US" dirty="0" err="1"/>
              <a:t>Expliquez</a:t>
            </a:r>
            <a:r>
              <a:rPr lang="en-US" dirty="0"/>
              <a:t> </a:t>
            </a:r>
            <a:r>
              <a:rPr lang="en-US" dirty="0" err="1"/>
              <a:t>ou</a:t>
            </a:r>
            <a:r>
              <a:rPr lang="en-US" dirty="0"/>
              <a:t> </a:t>
            </a:r>
            <a:r>
              <a:rPr lang="en-US" dirty="0" err="1"/>
              <a:t>demandez</a:t>
            </a:r>
            <a:r>
              <a:rPr lang="en-US" dirty="0"/>
              <a:t> à un participant </a:t>
            </a:r>
            <a:r>
              <a:rPr lang="en-US" dirty="0" err="1"/>
              <a:t>d'expliquer</a:t>
            </a:r>
            <a:r>
              <a:rPr lang="en-US" dirty="0"/>
              <a:t> la </a:t>
            </a:r>
            <a:r>
              <a:rPr lang="en-US" dirty="0" err="1"/>
              <a:t>vue</a:t>
            </a:r>
            <a:r>
              <a:rPr lang="en-US" dirty="0"/>
              <a:t> </a:t>
            </a:r>
            <a:r>
              <a:rPr lang="en-US" dirty="0" err="1"/>
              <a:t>d'ensemble</a:t>
            </a:r>
            <a:r>
              <a:rPr lang="en-US" dirty="0"/>
              <a:t> du </a:t>
            </a:r>
            <a:r>
              <a:rPr lang="en-US" dirty="0" err="1"/>
              <a:t>processus</a:t>
            </a:r>
            <a:r>
              <a:rPr lang="en-US" dirty="0"/>
              <a:t> de gestion des cas dans le pays.</a:t>
            </a:r>
          </a:p>
          <a:p>
            <a:pPr marL="171450" indent="-171450">
              <a:buFont typeface="Arial" panose="020B0604020202020204" pitchFamily="34" charset="0"/>
              <a:buChar char="•"/>
            </a:pPr>
            <a:r>
              <a:rPr lang="en-US" i="1" dirty="0"/>
              <a:t>Y a-t-il des questions </a:t>
            </a:r>
            <a:r>
              <a:rPr lang="en-US" i="1" dirty="0" err="1"/>
              <a:t>avant</a:t>
            </a:r>
            <a:r>
              <a:rPr lang="en-US" i="1" dirty="0"/>
              <a:t> de </a:t>
            </a:r>
            <a:r>
              <a:rPr lang="en-US" i="1" dirty="0" err="1"/>
              <a:t>poursuivre</a:t>
            </a:r>
            <a:r>
              <a:rPr lang="en-US" i="1" dirty="0"/>
              <a:t> ? </a:t>
            </a:r>
          </a:p>
          <a:p>
            <a:endParaRPr lang="en-CA" dirty="0"/>
          </a:p>
        </p:txBody>
      </p:sp>
      <p:sp>
        <p:nvSpPr>
          <p:cNvPr id="3" name="Slide Image Placeholder 2">
            <a:extLst>
              <a:ext uri="{FF2B5EF4-FFF2-40B4-BE49-F238E27FC236}">
                <a16:creationId xmlns:a16="http://schemas.microsoft.com/office/drawing/2014/main" id="{9AA83177-92CB-630E-25C6-FFC24FF3AE66}"/>
              </a:ext>
            </a:extLst>
          </p:cNvPr>
          <p:cNvSpPr>
            <a:spLocks noGrp="1" noRot="1" noChangeAspect="1"/>
          </p:cNvSpPr>
          <p:nvPr>
            <p:ph type="sldImg"/>
          </p:nvPr>
        </p:nvSpPr>
        <p:spPr/>
      </p:sp>
    </p:spTree>
    <p:extLst>
      <p:ext uri="{BB962C8B-B14F-4D97-AF65-F5344CB8AC3E}">
        <p14:creationId xmlns:p14="http://schemas.microsoft.com/office/powerpoint/2010/main" val="3945899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err="1"/>
              <a:t>Maintenant</a:t>
            </a:r>
            <a:r>
              <a:rPr lang="en-US" i="1" dirty="0"/>
              <a:t> que nous </a:t>
            </a:r>
            <a:r>
              <a:rPr lang="en-US" i="1" dirty="0" err="1"/>
              <a:t>avons</a:t>
            </a:r>
            <a:r>
              <a:rPr lang="en-US" i="1" dirty="0"/>
              <a:t> passé </a:t>
            </a:r>
            <a:r>
              <a:rPr lang="en-US" i="1" dirty="0" err="1"/>
              <a:t>en</a:t>
            </a:r>
            <a:r>
              <a:rPr lang="en-US" i="1" dirty="0"/>
              <a:t> revue </a:t>
            </a:r>
            <a:r>
              <a:rPr lang="en-US" i="1" dirty="0" err="1"/>
              <a:t>certaines</a:t>
            </a:r>
            <a:r>
              <a:rPr lang="en-US" i="1" dirty="0"/>
              <a:t> des bases de la gestion de cas, </a:t>
            </a:r>
            <a:r>
              <a:rPr lang="en-US" i="1" dirty="0" err="1"/>
              <a:t>examinons</a:t>
            </a:r>
            <a:r>
              <a:rPr lang="en-US" i="1" dirty="0"/>
              <a:t> la gestion de </a:t>
            </a:r>
            <a:r>
              <a:rPr lang="en-US" i="1" dirty="0" err="1"/>
              <a:t>l'information</a:t>
            </a:r>
            <a:r>
              <a:rPr lang="en-US" i="1" dirty="0"/>
              <a:t> pour la gestion de cas (</a:t>
            </a:r>
            <a:r>
              <a:rPr lang="en-US" i="1" dirty="0" err="1"/>
              <a:t>appelée</a:t>
            </a:r>
            <a:r>
              <a:rPr lang="en-US" i="1" dirty="0"/>
              <a:t> IM4MC).</a:t>
            </a:r>
          </a:p>
          <a:p>
            <a:pPr marL="171450" indent="-171450">
              <a:buFont typeface="Arial" panose="020B0604020202020204" pitchFamily="34" charset="0"/>
              <a:buChar char="•"/>
            </a:pPr>
            <a:r>
              <a:rPr lang="en-US" i="1" dirty="0"/>
              <a:t>La gestion de </a:t>
            </a:r>
            <a:r>
              <a:rPr lang="en-US" i="1" dirty="0" err="1"/>
              <a:t>l'information</a:t>
            </a:r>
            <a:r>
              <a:rPr lang="en-US" i="1" dirty="0"/>
              <a:t> pour la gestion de cas ne se </a:t>
            </a:r>
            <a:r>
              <a:rPr lang="en-US" i="1" dirty="0" err="1"/>
              <a:t>limite</a:t>
            </a:r>
            <a:r>
              <a:rPr lang="en-US" i="1" dirty="0"/>
              <a:t> pas à la </a:t>
            </a:r>
            <a:r>
              <a:rPr lang="en-US" i="1" dirty="0" err="1"/>
              <a:t>collecte</a:t>
            </a:r>
            <a:r>
              <a:rPr lang="en-US" i="1" dirty="0"/>
              <a:t> </a:t>
            </a:r>
            <a:r>
              <a:rPr lang="en-US" i="1" dirty="0" err="1"/>
              <a:t>d'informations</a:t>
            </a:r>
            <a:r>
              <a:rPr lang="en-US" i="1" dirty="0"/>
              <a:t>, </a:t>
            </a:r>
            <a:r>
              <a:rPr lang="en-US" i="1" dirty="0" err="1"/>
              <a:t>mais</a:t>
            </a:r>
            <a:r>
              <a:rPr lang="en-US" i="1" dirty="0"/>
              <a:t> </a:t>
            </a:r>
            <a:r>
              <a:rPr lang="en-US" i="1" dirty="0" err="1"/>
              <a:t>implique</a:t>
            </a:r>
            <a:r>
              <a:rPr lang="en-US" i="1" dirty="0"/>
              <a:t> </a:t>
            </a:r>
            <a:r>
              <a:rPr lang="en-US" i="1" dirty="0" err="1"/>
              <a:t>également</a:t>
            </a:r>
            <a:r>
              <a:rPr lang="en-US" i="1" dirty="0"/>
              <a:t> des pratiques de protection des </a:t>
            </a:r>
            <a:r>
              <a:rPr lang="en-US" i="1" dirty="0" err="1"/>
              <a:t>données</a:t>
            </a:r>
            <a:r>
              <a:rPr lang="en-US" i="1" dirty="0"/>
              <a:t> et de partage de </a:t>
            </a:r>
            <a:r>
              <a:rPr lang="en-US" i="1" dirty="0" err="1"/>
              <a:t>l'information</a:t>
            </a:r>
            <a:r>
              <a:rPr lang="en-US" i="1" dirty="0"/>
              <a:t>.</a:t>
            </a:r>
          </a:p>
          <a:p>
            <a:pPr marL="171450" indent="-171450">
              <a:buFont typeface="Arial" panose="020B0604020202020204" pitchFamily="34" charset="0"/>
              <a:buChar char="•"/>
            </a:pPr>
            <a:r>
              <a:rPr lang="en-US" i="1" dirty="0"/>
              <a:t>Dans le cadre de </a:t>
            </a:r>
            <a:r>
              <a:rPr lang="en-US" i="1" dirty="0" err="1"/>
              <a:t>cette</a:t>
            </a:r>
            <a:r>
              <a:rPr lang="en-US" i="1" dirty="0"/>
              <a:t> formation, nous </a:t>
            </a:r>
            <a:r>
              <a:rPr lang="en-US" i="1" dirty="0" err="1"/>
              <a:t>nous</a:t>
            </a:r>
            <a:r>
              <a:rPr lang="en-US" i="1" dirty="0"/>
              <a:t> </a:t>
            </a:r>
            <a:r>
              <a:rPr lang="en-US" i="1" dirty="0" err="1"/>
              <a:t>concentrerons</a:t>
            </a:r>
            <a:r>
              <a:rPr lang="en-US" i="1" dirty="0"/>
              <a:t> sur </a:t>
            </a:r>
            <a:r>
              <a:rPr lang="en-US" i="1" dirty="0" err="1"/>
              <a:t>l'importance</a:t>
            </a:r>
            <a:r>
              <a:rPr lang="en-US" i="1" dirty="0"/>
              <a:t> de la documentation dans la gestion de </a:t>
            </a:r>
            <a:r>
              <a:rPr lang="en-US" i="1" dirty="0" err="1"/>
              <a:t>l'information</a:t>
            </a:r>
            <a:r>
              <a:rPr lang="en-US" i="1" dirty="0"/>
              <a:t>, car il </a:t>
            </a:r>
            <a:r>
              <a:rPr lang="en-US" i="1" dirty="0" err="1"/>
              <a:t>s'agit</a:t>
            </a:r>
            <a:r>
              <a:rPr lang="en-US" i="1" dirty="0"/>
              <a:t> d'un </a:t>
            </a:r>
            <a:r>
              <a:rPr lang="en-US" i="1" dirty="0" err="1"/>
              <a:t>élément</a:t>
            </a:r>
            <a:r>
              <a:rPr lang="en-US" i="1" dirty="0"/>
              <a:t> </a:t>
            </a:r>
            <a:r>
              <a:rPr lang="en-US" i="1" dirty="0" err="1"/>
              <a:t>clé</a:t>
            </a:r>
            <a:r>
              <a:rPr lang="en-US" i="1" dirty="0"/>
              <a:t> du CPIMS+ et de la gestion des cas.</a:t>
            </a:r>
          </a:p>
        </p:txBody>
      </p:sp>
      <p:sp>
        <p:nvSpPr>
          <p:cNvPr id="3" name="Slide Image Placeholder 2">
            <a:extLst>
              <a:ext uri="{FF2B5EF4-FFF2-40B4-BE49-F238E27FC236}">
                <a16:creationId xmlns:a16="http://schemas.microsoft.com/office/drawing/2014/main" id="{12565CF7-F9A8-5E06-C1D2-30360E58D1E5}"/>
              </a:ext>
            </a:extLst>
          </p:cNvPr>
          <p:cNvSpPr>
            <a:spLocks noGrp="1" noRot="1" noChangeAspect="1"/>
          </p:cNvSpPr>
          <p:nvPr>
            <p:ph type="sldImg"/>
          </p:nvPr>
        </p:nvSpPr>
        <p:spPr/>
      </p:sp>
    </p:spTree>
    <p:extLst>
      <p:ext uri="{BB962C8B-B14F-4D97-AF65-F5344CB8AC3E}">
        <p14:creationId xmlns:p14="http://schemas.microsoft.com/office/powerpoint/2010/main" val="1468654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À LA FORMATION À DISTANCE</a:t>
            </a:r>
          </a:p>
          <a:p>
            <a:pPr marL="171450" indent="-171450">
              <a:buFont typeface="Arial" panose="020B0604020202020204" pitchFamily="34" charset="0"/>
              <a:buChar char="•"/>
            </a:pPr>
            <a:r>
              <a:rPr lang="en-US" dirty="0"/>
              <a:t>Menez la discussion de groupe dans des salles de réunion. </a:t>
            </a:r>
            <a:endParaRPr lang="en-US" b="1" dirty="0">
              <a:highlight>
                <a:schemeClr val="lt1"/>
              </a:highlight>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endParaRPr lang="en-US" b="1" dirty="0"/>
          </a:p>
          <a:p>
            <a:r>
              <a:rPr lang="en-US" b="1" i="0" dirty="0"/>
              <a:t>DISCUSSION DE GROUPE (Temps : 10 </a:t>
            </a:r>
            <a:r>
              <a:rPr lang="en-US" b="1" dirty="0"/>
              <a:t>min</a:t>
            </a:r>
            <a:r>
              <a:rPr lang="en-US" b="1" i="0" dirty="0"/>
              <a:t>)</a:t>
            </a:r>
          </a:p>
          <a:p>
            <a:pPr marL="171450" indent="-171450">
              <a:buFont typeface="Arial" panose="020B0604020202020204" pitchFamily="34" charset="0"/>
              <a:buChar char="•"/>
            </a:pPr>
            <a:r>
              <a:rPr lang="en-US" i="1" dirty="0"/>
              <a:t>Comme nous l'avons vu dans les principes directeurs de la gestion des cas, le consentement et la confidentialité sont très importants.</a:t>
            </a:r>
          </a:p>
          <a:p>
            <a:pPr marL="171450" indent="-171450">
              <a:buFont typeface="Arial" panose="020B0604020202020204" pitchFamily="34" charset="0"/>
              <a:buChar char="•"/>
            </a:pPr>
            <a:r>
              <a:rPr lang="en-US" i="1" dirty="0"/>
              <a:t>En groupes, réfléchissez à la question suivante...</a:t>
            </a:r>
          </a:p>
          <a:p>
            <a:pPr marL="171450" indent="-171450">
              <a:buFont typeface="Arial" panose="020B0604020202020204" pitchFamily="34" charset="0"/>
              <a:buChar char="•"/>
            </a:pPr>
            <a:r>
              <a:rPr lang="en-US" dirty="0" err="1"/>
              <a:t>Présentez</a:t>
            </a:r>
            <a:r>
              <a:rPr lang="en-US" dirty="0"/>
              <a:t> la diapositive</a:t>
            </a:r>
          </a:p>
          <a:p>
            <a:pPr marL="171450" indent="-171450">
              <a:buFont typeface="Arial" panose="020B0604020202020204" pitchFamily="34" charset="0"/>
              <a:buChar char="•"/>
            </a:pPr>
            <a:r>
              <a:rPr lang="en-GB" dirty="0"/>
              <a:t>Divisez les participants en groupes de 3 à 5 personnes</a:t>
            </a:r>
            <a:endParaRPr lang="en-US" b="0" dirty="0"/>
          </a:p>
          <a:p>
            <a:pPr marL="171450" indent="-171450">
              <a:buFont typeface="Arial" panose="020B0604020202020204" pitchFamily="34" charset="0"/>
              <a:buChar char="•"/>
            </a:pPr>
            <a:r>
              <a:rPr lang="en-US" b="0" dirty="0"/>
              <a:t>Donnez aux participants le temps de discuter de la question</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DISCUSSION PLÉNIÈRE</a:t>
            </a:r>
          </a:p>
          <a:p>
            <a:pPr marL="171450" indent="-171450">
              <a:buFont typeface="Arial" panose="020B0604020202020204" pitchFamily="34" charset="0"/>
              <a:buChar char="•"/>
            </a:pPr>
            <a:r>
              <a:rPr lang="en-US" b="0" dirty="0"/>
              <a:t>Demandez à </a:t>
            </a:r>
            <a:r>
              <a:rPr lang="en-US" dirty="0"/>
              <a:t>2 ou 3 groupes de présenter leurs commentaires - demandez à chaque groupe de s'appuyer sur les commentaires des autres groupes.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vous disposez de peu de temps, laissez les participants crier leurs réponses.</a:t>
            </a:r>
          </a:p>
          <a:p>
            <a:pPr marL="171450" lvl="0" indent="-171450">
              <a:buFont typeface="Arial" panose="020B0604020202020204" pitchFamily="34" charset="0"/>
              <a:buChar char="•"/>
            </a:pPr>
            <a:r>
              <a:rPr lang="en-US" dirty="0"/>
              <a:t>Assurez-vous qu'ils prennent en compte</a:t>
            </a:r>
          </a:p>
          <a:p>
            <a:pPr marL="628650" lvl="1" indent="-171450">
              <a:buFont typeface="Arial" panose="020B0604020202020204" pitchFamily="34" charset="0"/>
              <a:buChar char="•"/>
            </a:pPr>
            <a:r>
              <a:rPr lang="en-US" dirty="0"/>
              <a:t>Prestation de services</a:t>
            </a:r>
          </a:p>
          <a:p>
            <a:pPr marL="628650" lvl="1" indent="-171450">
              <a:buFont typeface="Arial" panose="020B0604020202020204" pitchFamily="34" charset="0"/>
              <a:buChar char="•"/>
            </a:pPr>
            <a:r>
              <a:rPr lang="en-US" dirty="0"/>
              <a:t>Changements de personnel</a:t>
            </a:r>
          </a:p>
          <a:p>
            <a:pPr marL="628650" lvl="1" indent="-171450">
              <a:buFont typeface="Arial" panose="020B0604020202020204" pitchFamily="34" charset="0"/>
              <a:buChar char="•"/>
            </a:pPr>
            <a:r>
              <a:rPr lang="en-US" dirty="0"/>
              <a:t>Cas complexes</a:t>
            </a:r>
          </a:p>
          <a:p>
            <a:pPr marL="628650" lvl="1" indent="-171450">
              <a:buFont typeface="Arial" panose="020B0604020202020204" pitchFamily="34" charset="0"/>
              <a:buChar char="•"/>
            </a:pPr>
            <a:r>
              <a:rPr lang="en-US" dirty="0"/>
              <a:t>Supervision</a:t>
            </a:r>
          </a:p>
          <a:p>
            <a:pPr marL="628650" lvl="1" indent="-171450">
              <a:buFont typeface="Arial" panose="020B0604020202020204" pitchFamily="34" charset="0"/>
              <a:buChar char="•"/>
            </a:pPr>
            <a:r>
              <a:rPr lang="en-US" dirty="0"/>
              <a:t>Participation de l'enfant aux processus de gestion des cas</a:t>
            </a:r>
          </a:p>
        </p:txBody>
      </p:sp>
      <p:sp>
        <p:nvSpPr>
          <p:cNvPr id="3" name="Slide Image Placeholder 2">
            <a:extLst>
              <a:ext uri="{FF2B5EF4-FFF2-40B4-BE49-F238E27FC236}">
                <a16:creationId xmlns:a16="http://schemas.microsoft.com/office/drawing/2014/main" id="{8E6F2690-30A9-681E-8C4E-74BFE99FE33B}"/>
              </a:ext>
            </a:extLst>
          </p:cNvPr>
          <p:cNvSpPr>
            <a:spLocks noGrp="1" noRot="1" noChangeAspect="1"/>
          </p:cNvSpPr>
          <p:nvPr>
            <p:ph type="sldImg"/>
          </p:nvPr>
        </p:nvSpPr>
        <p:spPr/>
      </p:sp>
    </p:spTree>
    <p:extLst>
      <p:ext uri="{BB962C8B-B14F-4D97-AF65-F5344CB8AC3E}">
        <p14:creationId xmlns:p14="http://schemas.microsoft.com/office/powerpoint/2010/main" val="3184868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sz="1150" b="1" dirty="0"/>
              <a:t>S'ADAPTER AU CONTEXTE</a:t>
            </a:r>
          </a:p>
          <a:p>
            <a:pPr marL="171450" indent="-171450">
              <a:buFont typeface="Arial" panose="020B0604020202020204" pitchFamily="34" charset="0"/>
              <a:buChar char="•"/>
            </a:pPr>
            <a:r>
              <a:rPr lang="en-US" sz="1150" dirty="0"/>
              <a:t>Adapter le scénario en fonction de la discussion de groupe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50" b="1" dirty="0">
                <a:highlight>
                  <a:schemeClr val="lt1"/>
                </a:highlight>
                <a:sym typeface="Helvetica Neue"/>
              </a:rPr>
              <a:t>_____________________________________________________________________________</a:t>
            </a:r>
          </a:p>
          <a:p>
            <a:pPr marL="0" indent="0">
              <a:buFont typeface="Arial" panose="020B0604020202020204" pitchFamily="34" charset="0"/>
              <a:buNone/>
            </a:pPr>
            <a:endParaRPr lang="en-US" sz="1150" dirty="0"/>
          </a:p>
          <a:p>
            <a:pPr marL="0" indent="0">
              <a:buFont typeface="Arial" panose="020B0604020202020204" pitchFamily="34" charset="0"/>
              <a:buNone/>
            </a:pPr>
            <a:r>
              <a:rPr lang="en-US" sz="1150" b="1" dirty="0"/>
              <a:t>EXPLICATION</a:t>
            </a:r>
          </a:p>
          <a:p>
            <a:pPr marL="171450" indent="-171450">
              <a:buFont typeface="Arial" panose="020B0604020202020204" pitchFamily="34" charset="0"/>
              <a:buChar char="•"/>
            </a:pPr>
            <a:r>
              <a:rPr lang="en-US" sz="1150" b="1" i="1" dirty="0"/>
              <a:t>Comprendre la situation de l'enfant</a:t>
            </a:r>
          </a:p>
          <a:p>
            <a:pPr marL="628650" lvl="1" indent="-171450">
              <a:buFont typeface="Arial" panose="020B0604020202020204" pitchFamily="34" charset="0"/>
              <a:buChar char="•"/>
            </a:pPr>
            <a:r>
              <a:rPr lang="en-US" sz="1150" i="1" dirty="0"/>
              <a:t>Cela nous aide à fournir un soutien et des services spécifiques qui sont appropriés et adaptés aux besoins spécifiques de l'enfant et à ses préoccupations en matière de protection.</a:t>
            </a:r>
          </a:p>
          <a:p>
            <a:pPr marL="628650" lvl="1" indent="-171450">
              <a:buFont typeface="Arial" panose="020B0604020202020204" pitchFamily="34" charset="0"/>
              <a:buChar char="•"/>
            </a:pPr>
            <a:r>
              <a:rPr lang="en-US" sz="1150" i="1" dirty="0"/>
              <a:t>Les informations recueillies et partagées doivent avoir un objectif clair. C'est pour cette raison que nous sommes autorisés à collecter et à stocker des informations conformément aux normes de protection des données.</a:t>
            </a:r>
          </a:p>
          <a:p>
            <a:pPr marL="628650" lvl="1" indent="-171450">
              <a:buFont typeface="Arial" panose="020B0604020202020204" pitchFamily="34" charset="0"/>
              <a:buChar char="•"/>
            </a:pPr>
            <a:r>
              <a:rPr lang="en-US" sz="1150" i="1" dirty="0"/>
              <a:t>Cet objectif doit être expliqué aux enfants et aux familles.</a:t>
            </a:r>
          </a:p>
          <a:p>
            <a:pPr marL="171450" indent="-171450">
              <a:buFont typeface="Arial" panose="020B0604020202020204" pitchFamily="34" charset="0"/>
              <a:buChar char="•"/>
            </a:pPr>
            <a:r>
              <a:rPr lang="en-US" sz="1150" b="1" i="1" dirty="0"/>
              <a:t>Pour rester au courant des affaires</a:t>
            </a:r>
          </a:p>
          <a:p>
            <a:pPr marL="628650" lvl="1" indent="-171450">
              <a:buFont typeface="Arial" panose="020B0604020202020204" pitchFamily="34" charset="0"/>
              <a:buChar char="•"/>
            </a:pPr>
            <a:r>
              <a:rPr lang="en-US" sz="1150" i="1" dirty="0"/>
              <a:t>Cela nous aide à nous souvenir d'un cas</a:t>
            </a:r>
          </a:p>
          <a:p>
            <a:pPr marL="628650" lvl="1" indent="-171450">
              <a:buFont typeface="Arial" panose="020B0604020202020204" pitchFamily="34" charset="0"/>
              <a:buChar char="•"/>
            </a:pPr>
            <a:r>
              <a:rPr lang="en-US" sz="1150" i="1" dirty="0"/>
              <a:t>Cela nous permet d'éviter de répéter les questions aux enfants/familles.</a:t>
            </a:r>
          </a:p>
          <a:p>
            <a:pPr marL="171450" indent="-171450">
              <a:buFont typeface="Arial" panose="020B0604020202020204" pitchFamily="34" charset="0"/>
              <a:buChar char="•"/>
            </a:pPr>
            <a:r>
              <a:rPr lang="en-US" sz="1150" b="1" i="1" dirty="0"/>
              <a:t>Examiner la qualité des soins</a:t>
            </a:r>
          </a:p>
          <a:p>
            <a:pPr marL="628650" lvl="1" indent="-171450">
              <a:buFont typeface="Arial" panose="020B0604020202020204" pitchFamily="34" charset="0"/>
              <a:buChar char="•"/>
            </a:pPr>
            <a:r>
              <a:rPr lang="en-US" sz="1150" i="1" dirty="0"/>
              <a:t>Cela permet au superviseur de connaître la qualité des services fournis.</a:t>
            </a:r>
          </a:p>
          <a:p>
            <a:pPr marL="171450" indent="-171450">
              <a:buFont typeface="Arial" panose="020B0604020202020204" pitchFamily="34" charset="0"/>
              <a:buChar char="•"/>
            </a:pPr>
            <a:r>
              <a:rPr lang="en-US" sz="1150" b="1" i="1" dirty="0"/>
              <a:t>Servir de registre des progrès réalisés</a:t>
            </a:r>
          </a:p>
          <a:p>
            <a:pPr marL="628650" lvl="1" indent="-171450">
              <a:buFont typeface="Arial" panose="020B0604020202020204" pitchFamily="34" charset="0"/>
              <a:buChar char="•"/>
            </a:pPr>
            <a:r>
              <a:rPr lang="en-US" sz="1150" i="1" dirty="0"/>
              <a:t>Cela nous permet de constater un changement si nous travaillons avec un enfant et sa famille sur une longue période.</a:t>
            </a:r>
          </a:p>
          <a:p>
            <a:pPr marL="171450" indent="-171450">
              <a:buFont typeface="Arial" panose="020B0604020202020204" pitchFamily="34" charset="0"/>
              <a:buChar char="•"/>
            </a:pPr>
            <a:r>
              <a:rPr lang="en-US" sz="1150" b="1" i="1" dirty="0"/>
              <a:t>Assurer la continuité des services</a:t>
            </a:r>
          </a:p>
          <a:p>
            <a:pPr marL="628650" lvl="1" indent="-171450">
              <a:buFont typeface="Arial" panose="020B0604020202020204" pitchFamily="34" charset="0"/>
              <a:buChar char="•"/>
            </a:pPr>
            <a:r>
              <a:rPr lang="en-US" sz="1150" i="1" dirty="0"/>
              <a:t>Cela permet à un autre assistant social de continuer à fournir des services à un enfant si nécessaire.</a:t>
            </a:r>
          </a:p>
          <a:p>
            <a:pPr marL="628650" lvl="1" indent="-171450">
              <a:buFont typeface="Arial" panose="020B0604020202020204" pitchFamily="34" charset="0"/>
              <a:buChar char="•"/>
            </a:pPr>
            <a:r>
              <a:rPr lang="en-US" sz="1150" i="1" dirty="0"/>
              <a:t>Si un membre du personnel part en congé, est malade ou quitte l'organisation, un autre assistant social voit quelles actions/mesures ont été prises jusqu'à présent et ce qui se passe.</a:t>
            </a:r>
          </a:p>
          <a:p>
            <a:pPr marL="171450" lvl="0" indent="-171450">
              <a:buFont typeface="Arial" panose="020B0604020202020204" pitchFamily="34" charset="0"/>
              <a:buChar char="•"/>
            </a:pPr>
            <a:r>
              <a:rPr lang="en-US" sz="1150" b="1" i="1" dirty="0"/>
              <a:t>Documentation en temps réel</a:t>
            </a:r>
          </a:p>
          <a:p>
            <a:pPr marL="628650" lvl="1" indent="-171450">
              <a:buFont typeface="Arial" panose="020B0604020202020204" pitchFamily="34" charset="0"/>
              <a:buChar char="•"/>
            </a:pPr>
            <a:r>
              <a:rPr lang="en-US" sz="1150" i="1" dirty="0"/>
              <a:t>Nous devons comprendre les services en temps réel</a:t>
            </a:r>
          </a:p>
          <a:p>
            <a:pPr marL="628650" lvl="1" indent="-171450">
              <a:buFont typeface="Arial" panose="020B0604020202020204" pitchFamily="34" charset="0"/>
              <a:buChar char="•"/>
            </a:pPr>
            <a:r>
              <a:rPr lang="en-US" sz="1150" i="1" dirty="0"/>
              <a:t>La collecte d'informations au jour le jour est un moyen continu et peu coûteux d'y parvenir.</a:t>
            </a:r>
          </a:p>
          <a:p>
            <a:pPr marL="171450" lvl="0" indent="-171450">
              <a:buFont typeface="Arial" panose="020B0604020202020204" pitchFamily="34" charset="0"/>
              <a:buChar char="•"/>
            </a:pPr>
            <a:r>
              <a:rPr lang="en-US" sz="1150" b="1" i="1" dirty="0"/>
              <a:t>Propriété de l'information</a:t>
            </a:r>
          </a:p>
          <a:p>
            <a:pPr marL="628650" lvl="1" indent="-171450">
              <a:buFont typeface="Arial" panose="020B0604020202020204" pitchFamily="34" charset="0"/>
              <a:buChar char="•"/>
            </a:pPr>
            <a:r>
              <a:rPr lang="en-US" sz="1150" i="1" u="none" dirty="0"/>
              <a:t>Les enfants et les familles doivent être propriétaires de leurs informations (celles que nous avons recueillies et stockées).</a:t>
            </a:r>
          </a:p>
          <a:p>
            <a:pPr marL="628650" lvl="1" indent="-171450">
              <a:buFont typeface="Arial" panose="020B0604020202020204" pitchFamily="34" charset="0"/>
              <a:buChar char="•"/>
            </a:pPr>
            <a:r>
              <a:rPr lang="en-US" sz="1150" i="1" u="none" dirty="0"/>
              <a:t>Ils peuvent décider de supprimer ou de modifier ce qu'ils veulent (ceci est lié aux normes éthiques, à la participation et au respect de leurs opinions).</a:t>
            </a:r>
          </a:p>
        </p:txBody>
      </p:sp>
      <p:sp>
        <p:nvSpPr>
          <p:cNvPr id="3" name="Slide Image Placeholder 2">
            <a:extLst>
              <a:ext uri="{FF2B5EF4-FFF2-40B4-BE49-F238E27FC236}">
                <a16:creationId xmlns:a16="http://schemas.microsoft.com/office/drawing/2014/main" id="{903DC65A-5F10-2AA4-1641-9BF0D56947F3}"/>
              </a:ext>
            </a:extLst>
          </p:cNvPr>
          <p:cNvSpPr>
            <a:spLocks noGrp="1" noRot="1" noChangeAspect="1"/>
          </p:cNvSpPr>
          <p:nvPr>
            <p:ph type="sldImg"/>
          </p:nvPr>
        </p:nvSpPr>
        <p:spPr/>
      </p:sp>
    </p:spTree>
    <p:extLst>
      <p:ext uri="{BB962C8B-B14F-4D97-AF65-F5344CB8AC3E}">
        <p14:creationId xmlns:p14="http://schemas.microsoft.com/office/powerpoint/2010/main" val="1016050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À LA FORMATION À DISTANCE</a:t>
            </a:r>
          </a:p>
          <a:p>
            <a:pPr marL="171450" indent="-171450">
              <a:buFont typeface="Arial" panose="020B0604020202020204" pitchFamily="34" charset="0"/>
              <a:buChar char="•"/>
            </a:pPr>
            <a:r>
              <a:rPr lang="en-US" dirty="0"/>
              <a:t>Mener la discussion avec un </a:t>
            </a:r>
            <a:r>
              <a:rPr lang="en-US" dirty="0" err="1"/>
              <a:t>tableau de bord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endParaRPr lang="en-US" b="1" dirty="0"/>
          </a:p>
          <a:p>
            <a:r>
              <a:rPr lang="en-US" b="1" dirty="0"/>
              <a:t>DISCUSSION DE GROUPE (Temps : 10 min)</a:t>
            </a:r>
            <a:endParaRPr lang="en-US" i="1" dirty="0"/>
          </a:p>
          <a:p>
            <a:pPr marL="171450" indent="-171450">
              <a:buFont typeface="Arial" panose="020B0604020202020204" pitchFamily="34" charset="0"/>
              <a:buChar char="•"/>
            </a:pPr>
            <a:r>
              <a:rPr lang="en-US" i="1" dirty="0"/>
              <a:t>En groupes, discutez de la question suivante...</a:t>
            </a:r>
          </a:p>
          <a:p>
            <a:pPr marL="171450" indent="-171450">
              <a:buFont typeface="Arial" panose="020B0604020202020204" pitchFamily="34" charset="0"/>
              <a:buChar char="•"/>
            </a:pPr>
            <a:r>
              <a:rPr lang="en-US" b="0" i="0" dirty="0"/>
              <a:t>Présenter la diapositive</a:t>
            </a:r>
          </a:p>
          <a:p>
            <a:pPr marL="171450" indent="-171450">
              <a:buFont typeface="Arial" panose="020B0604020202020204" pitchFamily="34" charset="0"/>
              <a:buChar char="•"/>
            </a:pPr>
            <a:r>
              <a:rPr lang="en-GB" dirty="0"/>
              <a:t>Divisez les participants en groupes de 3 à 5 personnes</a:t>
            </a:r>
            <a:endParaRPr lang="en-US" dirty="0"/>
          </a:p>
          <a:p>
            <a:pPr marL="171450" indent="-171450">
              <a:buFont typeface="Arial" panose="020B0604020202020204" pitchFamily="34" charset="0"/>
              <a:buChar char="•"/>
            </a:pPr>
            <a:r>
              <a:rPr lang="en-US" dirty="0"/>
              <a:t>Donnez du temps aux participants pour discuter</a:t>
            </a:r>
          </a:p>
          <a:p>
            <a:pPr marL="171450" indent="-171450">
              <a:buFont typeface="Arial" panose="020B0604020202020204" pitchFamily="34" charset="0"/>
              <a:buChar char="•"/>
            </a:pPr>
            <a:r>
              <a:rPr lang="en-US" dirty="0"/>
              <a:t>Invitations à répondre :</a:t>
            </a:r>
          </a:p>
          <a:p>
            <a:pPr marL="628650" lvl="1" indent="-171450">
              <a:buFont typeface="Arial" panose="020B0604020202020204" pitchFamily="34" charset="0"/>
              <a:buChar char="•"/>
            </a:pPr>
            <a:r>
              <a:rPr lang="en-US" dirty="0"/>
              <a:t>Paperasse</a:t>
            </a:r>
          </a:p>
          <a:p>
            <a:pPr marL="628650" lvl="1" indent="-171450">
              <a:buFont typeface="Arial" panose="020B0604020202020204" pitchFamily="34" charset="0"/>
              <a:buChar char="•"/>
            </a:pPr>
            <a:r>
              <a:rPr lang="en-US" dirty="0"/>
              <a:t>Communication avec le superviseur</a:t>
            </a:r>
          </a:p>
          <a:p>
            <a:pPr marL="628650" lvl="1" indent="-171450">
              <a:buFont typeface="Arial" panose="020B0604020202020204" pitchFamily="34" charset="0"/>
              <a:buChar char="•"/>
            </a:pPr>
            <a:r>
              <a:rPr lang="en-US" dirty="0"/>
              <a:t>Suivi des dossiers</a:t>
            </a:r>
          </a:p>
          <a:p>
            <a:pPr marL="628650" lvl="1" indent="-171450">
              <a:buFont typeface="Arial" panose="020B0604020202020204" pitchFamily="34" charset="0"/>
              <a:buChar char="•"/>
            </a:pPr>
            <a:r>
              <a:rPr lang="en-US" dirty="0"/>
              <a:t>Trouver des informations dans les dossiers de cas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DISCUSSION PLÉNIÈRE</a:t>
            </a:r>
          </a:p>
          <a:p>
            <a:pPr marL="171450" lvl="0" indent="-171450">
              <a:buFont typeface="Arial" panose="020B0604020202020204" pitchFamily="34" charset="0"/>
              <a:buChar char="•"/>
            </a:pPr>
            <a:r>
              <a:rPr lang="en-US" dirty="0"/>
              <a:t>Recueillir les réactions lors d'une discussion plénière</a:t>
            </a:r>
          </a:p>
          <a:p>
            <a:pPr marL="171450" indent="-171450">
              <a:buFont typeface="Arial" panose="020B0604020202020204" pitchFamily="34" charset="0"/>
              <a:buChar char="•"/>
            </a:pPr>
            <a:r>
              <a:rPr lang="en-US" dirty="0"/>
              <a:t>Notez les réponses sur un tableau de papier.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CONCLUSION</a:t>
            </a:r>
          </a:p>
          <a:p>
            <a:pPr marL="171450" indent="-171450">
              <a:buFont typeface="Arial" panose="020B0604020202020204" pitchFamily="34" charset="0"/>
              <a:buChar char="•"/>
            </a:pPr>
            <a:r>
              <a:rPr lang="en-US" b="0" i="1" dirty="0"/>
              <a:t>Nous </a:t>
            </a:r>
            <a:r>
              <a:rPr lang="en-US" i="1" dirty="0"/>
              <a:t>y reviendrons lors de notre pratique du CPIMS+.</a:t>
            </a:r>
            <a:endParaRPr lang="en-US" dirty="0"/>
          </a:p>
          <a:p>
            <a:endParaRPr lang="en-CA" dirty="0"/>
          </a:p>
        </p:txBody>
      </p:sp>
      <p:sp>
        <p:nvSpPr>
          <p:cNvPr id="3" name="Slide Image Placeholder 2">
            <a:extLst>
              <a:ext uri="{FF2B5EF4-FFF2-40B4-BE49-F238E27FC236}">
                <a16:creationId xmlns:a16="http://schemas.microsoft.com/office/drawing/2014/main" id="{8BDE5746-68A3-4036-F02B-87F2A2280D61}"/>
              </a:ext>
            </a:extLst>
          </p:cNvPr>
          <p:cNvSpPr>
            <a:spLocks noGrp="1" noRot="1" noChangeAspect="1"/>
          </p:cNvSpPr>
          <p:nvPr>
            <p:ph type="sldImg"/>
          </p:nvPr>
        </p:nvSpPr>
        <p:spPr/>
      </p:sp>
    </p:spTree>
    <p:extLst>
      <p:ext uri="{BB962C8B-B14F-4D97-AF65-F5344CB8AC3E}">
        <p14:creationId xmlns:p14="http://schemas.microsoft.com/office/powerpoint/2010/main" val="4021998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i="1" dirty="0"/>
              <a:t>Parlons maintenant de la gestion de l'information et des différents éléments d'un système de gestion de l'information pour la gestion des cas.</a:t>
            </a:r>
          </a:p>
          <a:p>
            <a:pPr marL="171450" indent="-171450">
              <a:buFont typeface="Arial" panose="020B0604020202020204" pitchFamily="34" charset="0"/>
              <a:buChar char="•"/>
            </a:pPr>
            <a:r>
              <a:rPr lang="en-US" b="0" i="0" dirty="0"/>
              <a:t>Présenter la diapositive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DISCUSSION PLÉNIÈRE</a:t>
            </a:r>
          </a:p>
          <a:p>
            <a:pPr marL="171450" indent="-171450">
              <a:buFont typeface="Arial" panose="020B0604020202020204" pitchFamily="34" charset="0"/>
              <a:buChar char="•"/>
            </a:pPr>
            <a:r>
              <a:rPr lang="en-US" b="1" i="1" dirty="0"/>
              <a:t>Quel est un exemple de documentation ? Pourquoi est-elle importante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exemples sont les carnets de notes, les formulaires et une base de données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Une documentation appropriée aide les travailleurs sociaux à prendre de bonnes décisions sur la base de tous les faits.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formulaires favorisent la responsabilisation, car la bonne tenue des dossiers est une responsabilité professionnelle et éthique et, dans certains pays, une obligation légale.</a:t>
            </a:r>
          </a:p>
          <a:p>
            <a:pPr marL="171450" indent="-171450">
              <a:buFont typeface="Arial" panose="020B0604020202020204" pitchFamily="34" charset="0"/>
              <a:buChar char="•"/>
            </a:pPr>
            <a:r>
              <a:rPr lang="en-US" b="1" i="1" dirty="0"/>
              <a:t>Qui connaît les </a:t>
            </a:r>
            <a:r>
              <a:rPr lang="en-US" b="1" i="1" dirty="0" err="1"/>
              <a:t>SoP's </a:t>
            </a:r>
            <a:r>
              <a:rPr lang="en-US" b="1" i="1" dirty="0"/>
              <a:t>? En quoi consiste-t-il ? Pourquoi est-il important ?</a:t>
            </a:r>
          </a:p>
          <a:p>
            <a:pPr marL="628650" lvl="1" indent="-171450">
              <a:buFont typeface="Arial" panose="020B0604020202020204" pitchFamily="34" charset="0"/>
              <a:buChar char="•"/>
            </a:pPr>
            <a:r>
              <a:rPr lang="en-US" dirty="0"/>
              <a:t>Un document d'orientation qui donne des instructions sur la manière d'effectuer le processus de gestion des cas.</a:t>
            </a:r>
          </a:p>
          <a:p>
            <a:pPr marL="628650" lvl="1" indent="-171450">
              <a:buFont typeface="Arial" panose="020B0604020202020204" pitchFamily="34" charset="0"/>
              <a:buChar char="•"/>
            </a:pPr>
            <a:r>
              <a:rPr lang="en-US" dirty="0"/>
              <a:t>Il comprend un diagramme des étapes de la gestion de cas et des règles sur ce qu'il faut faire dans différentes situations.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permet aux prestataires de services d'harmoniser et de normaliser les services et les approches destinés aux enfants et aux familles.</a:t>
            </a:r>
          </a:p>
          <a:p>
            <a:pPr marL="171450" indent="-171450">
              <a:buFont typeface="Arial" panose="020B0604020202020204" pitchFamily="34" charset="0"/>
              <a:buChar char="•"/>
            </a:pPr>
            <a:r>
              <a:rPr lang="en-US" b="1" i="1" dirty="0"/>
              <a:t>Avez-vous participé à l'évaluation de la protection des données ? Qui peut expliquer ce que c'est ? Pourquoi est-ce important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L'objectif est d'identifier, d'évaluer et de traiter les risques pour les enfants découlant de la gestion des données sensibles des dossiers au niveau des agences et entre les agences.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résultats doivent prendre la forme d'un plan d'action et les informations pertinentes doivent être incluses dans le protocole de protection des données et de partage des informations.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Notez que le DPIA ne figure pas actuellement dans les lignes directrices de l'IA.</a:t>
            </a:r>
          </a:p>
          <a:p>
            <a:pPr marL="171450" indent="-171450">
              <a:buFont typeface="Arial" panose="020B0604020202020204" pitchFamily="34" charset="0"/>
              <a:buChar char="•"/>
              <a:defRPr/>
            </a:pPr>
            <a:endParaRPr lang="en-US" i="1" dirty="0"/>
          </a:p>
          <a:p>
            <a:pPr>
              <a:defRPr/>
            </a:pPr>
            <a:r>
              <a:rPr lang="en-US" b="1" dirty="0"/>
              <a:t>CONTINU</a:t>
            </a:r>
            <a:r>
              <a:rPr lang="en-US" b="1" dirty="0">
                <a:sym typeface="Wingdings" panose="05000000000000000000" pitchFamily="2" charset="2"/>
              </a:rPr>
              <a:t>É</a:t>
            </a:r>
            <a:endParaRPr lang="en-US" b="1" dirty="0"/>
          </a:p>
        </p:txBody>
      </p:sp>
      <p:sp>
        <p:nvSpPr>
          <p:cNvPr id="3" name="Slide Image Placeholder 2">
            <a:extLst>
              <a:ext uri="{FF2B5EF4-FFF2-40B4-BE49-F238E27FC236}">
                <a16:creationId xmlns:a16="http://schemas.microsoft.com/office/drawing/2014/main" id="{D4F0B5F6-E86A-0F3B-3BC0-4B2D72B9CC22}"/>
              </a:ext>
            </a:extLst>
          </p:cNvPr>
          <p:cNvSpPr>
            <a:spLocks noGrp="1" noRot="1" noChangeAspect="1"/>
          </p:cNvSpPr>
          <p:nvPr>
            <p:ph type="sldImg"/>
          </p:nvPr>
        </p:nvSpPr>
        <p:spPr/>
      </p:sp>
    </p:spTree>
    <p:extLst>
      <p:ext uri="{BB962C8B-B14F-4D97-AF65-F5344CB8AC3E}">
        <p14:creationId xmlns:p14="http://schemas.microsoft.com/office/powerpoint/2010/main" val="120830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buClr>
                <a:schemeClr val="dk1"/>
              </a:buClr>
              <a:buSzPts val="1100"/>
            </a:pPr>
            <a:endParaRPr lang="en-US" sz="1300">
              <a:highlight>
                <a:schemeClr val="lt1"/>
              </a:highlight>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3918369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SUITE</a:t>
            </a:r>
          </a:p>
          <a:p>
            <a:endParaRPr lang="en-US" b="1" dirty="0"/>
          </a:p>
          <a:p>
            <a:r>
              <a:rPr lang="en-US" b="1" dirty="0"/>
              <a:t>DISCUSSION PLÉNIÈRE</a:t>
            </a:r>
            <a:endParaRPr lang="en-US" b="1" i="1" dirty="0"/>
          </a:p>
          <a:p>
            <a:pPr marL="171450" indent="-171450">
              <a:buFont typeface="Arial" panose="020B0604020202020204" pitchFamily="34" charset="0"/>
              <a:buChar char="•"/>
            </a:pPr>
            <a:r>
              <a:rPr lang="en-US" b="1" i="1" dirty="0"/>
              <a:t>Qui a </a:t>
            </a:r>
            <a:r>
              <a:rPr lang="en-US" b="1" i="1" dirty="0" err="1"/>
              <a:t>lu</a:t>
            </a:r>
            <a:r>
              <a:rPr lang="en-US" b="1" i="1" dirty="0"/>
              <a:t> le DPP/ISP ? </a:t>
            </a:r>
            <a:r>
              <a:rPr lang="en-US" b="1" i="1" dirty="0" err="1"/>
              <a:t>En</a:t>
            </a:r>
            <a:r>
              <a:rPr lang="en-US" b="1" i="1" dirty="0"/>
              <a:t> quoi </a:t>
            </a:r>
            <a:r>
              <a:rPr lang="en-US" b="1" i="1" dirty="0" err="1"/>
              <a:t>consiste</a:t>
            </a:r>
            <a:r>
              <a:rPr lang="en-US" b="1" i="1" dirty="0"/>
              <a:t>-t-il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gestion des cas </a:t>
            </a:r>
            <a:r>
              <a:rPr lang="en-US" dirty="0" err="1"/>
              <a:t>crée</a:t>
            </a:r>
            <a:r>
              <a:rPr lang="en-US" dirty="0"/>
              <a:t> des </a:t>
            </a:r>
            <a:r>
              <a:rPr lang="en-US" dirty="0" err="1"/>
              <a:t>risques</a:t>
            </a:r>
            <a:r>
              <a:rPr lang="en-US" dirty="0"/>
              <a:t> pour les enfants et les </a:t>
            </a:r>
            <a:r>
              <a:rPr lang="en-US" dirty="0" err="1"/>
              <a:t>familles</a:t>
            </a:r>
            <a:r>
              <a:rPr lang="en-US" dirty="0"/>
              <a:t>. Ce </a:t>
            </a:r>
            <a:r>
              <a:rPr lang="en-US" dirty="0" err="1"/>
              <a:t>protocole</a:t>
            </a:r>
            <a:r>
              <a:rPr lang="en-US" dirty="0"/>
              <a:t> </a:t>
            </a:r>
            <a:r>
              <a:rPr lang="en-US" dirty="0" err="1"/>
              <a:t>vous</a:t>
            </a:r>
            <a:r>
              <a:rPr lang="en-US" dirty="0"/>
              <a:t> </a:t>
            </a:r>
            <a:r>
              <a:rPr lang="en-US" dirty="0" err="1"/>
              <a:t>permet</a:t>
            </a:r>
            <a:r>
              <a:rPr lang="en-US" dirty="0"/>
              <a:t> </a:t>
            </a:r>
            <a:r>
              <a:rPr lang="en-US" dirty="0" err="1"/>
              <a:t>donc</a:t>
            </a:r>
            <a:r>
              <a:rPr lang="en-US" dirty="0"/>
              <a:t> de savoir comment </a:t>
            </a:r>
            <a:r>
              <a:rPr lang="en-US" dirty="0" err="1"/>
              <a:t>réduire</a:t>
            </a:r>
            <a:r>
              <a:rPr lang="en-US" dirty="0"/>
              <a:t> </a:t>
            </a:r>
            <a:r>
              <a:rPr lang="en-US" dirty="0" err="1"/>
              <a:t>ou</a:t>
            </a:r>
            <a:r>
              <a:rPr lang="en-US" dirty="0"/>
              <a:t> </a:t>
            </a:r>
            <a:r>
              <a:rPr lang="en-US" dirty="0" err="1"/>
              <a:t>éviter</a:t>
            </a:r>
            <a:r>
              <a:rPr lang="en-US" dirty="0"/>
              <a:t> </a:t>
            </a:r>
            <a:r>
              <a:rPr lang="en-US" dirty="0" err="1"/>
              <a:t>ces</a:t>
            </a:r>
            <a:r>
              <a:rPr lang="en-US" dirty="0"/>
              <a:t> </a:t>
            </a:r>
            <a:r>
              <a:rPr lang="en-US" dirty="0" err="1"/>
              <a:t>risques</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Elle </a:t>
            </a:r>
            <a:r>
              <a:rPr lang="en-US" dirty="0" err="1"/>
              <a:t>comprend</a:t>
            </a:r>
            <a:r>
              <a:rPr lang="en-US" dirty="0"/>
              <a:t> la manière de </a:t>
            </a:r>
            <a:r>
              <a:rPr lang="en-US" dirty="0" err="1"/>
              <a:t>garantir</a:t>
            </a:r>
            <a:r>
              <a:rPr lang="en-US" dirty="0"/>
              <a:t> la protection des </a:t>
            </a:r>
            <a:r>
              <a:rPr lang="en-US" dirty="0" err="1"/>
              <a:t>données</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t>
            </a:r>
            <a:r>
              <a:rPr lang="en-US" dirty="0" err="1"/>
              <a:t>s'agit</a:t>
            </a:r>
            <a:r>
              <a:rPr lang="en-US" dirty="0"/>
              <a:t> d'un accord entre les </a:t>
            </a:r>
            <a:r>
              <a:rPr lang="en-US" dirty="0" err="1"/>
              <a:t>agences</a:t>
            </a:r>
            <a:r>
              <a:rPr lang="en-US" dirty="0"/>
              <a:t> et le personnel sur les informations </a:t>
            </a:r>
            <a:r>
              <a:rPr lang="en-US" dirty="0" err="1"/>
              <a:t>qu'il</a:t>
            </a:r>
            <a:r>
              <a:rPr lang="en-US" dirty="0"/>
              <a:t> </a:t>
            </a:r>
            <a:r>
              <a:rPr lang="en-US" dirty="0" err="1"/>
              <a:t>est</a:t>
            </a:r>
            <a:r>
              <a:rPr lang="en-US" dirty="0"/>
              <a:t> acceptable </a:t>
            </a:r>
            <a:r>
              <a:rPr lang="en-US" dirty="0" err="1"/>
              <a:t>ou</a:t>
            </a:r>
            <a:r>
              <a:rPr lang="en-US" dirty="0"/>
              <a:t> non de </a:t>
            </a:r>
            <a:r>
              <a:rPr lang="en-US" dirty="0" err="1"/>
              <a:t>partager</a:t>
            </a:r>
            <a:r>
              <a:rPr lang="en-US" dirty="0"/>
              <a:t>, sur le moment </a:t>
            </a:r>
            <a:r>
              <a:rPr lang="en-US" dirty="0" err="1"/>
              <a:t>où</a:t>
            </a:r>
            <a:r>
              <a:rPr lang="en-US" dirty="0"/>
              <a:t> il </a:t>
            </a:r>
            <a:r>
              <a:rPr lang="en-US" dirty="0" err="1"/>
              <a:t>est</a:t>
            </a:r>
            <a:r>
              <a:rPr lang="en-US" dirty="0"/>
              <a:t> acceptable de les </a:t>
            </a:r>
            <a:r>
              <a:rPr lang="en-US" dirty="0" err="1"/>
              <a:t>partager</a:t>
            </a:r>
            <a:r>
              <a:rPr lang="en-US" dirty="0"/>
              <a:t> et sur la manière de les </a:t>
            </a:r>
            <a:r>
              <a:rPr lang="en-US" dirty="0" err="1"/>
              <a:t>partager</a:t>
            </a:r>
            <a:r>
              <a:rPr lang="en-US" dirty="0"/>
              <a:t>.</a:t>
            </a:r>
            <a:endParaRPr lang="en-US" i="1" dirty="0"/>
          </a:p>
          <a:p>
            <a:pPr marL="171450" indent="-171450">
              <a:buFont typeface="Arial" panose="020B0604020202020204" pitchFamily="34" charset="0"/>
              <a:buChar char="•"/>
            </a:pPr>
            <a:r>
              <a:rPr lang="en-US" b="1" i="1" dirty="0" err="1"/>
              <a:t>Quel</a:t>
            </a:r>
            <a:r>
              <a:rPr lang="en-US" b="1" i="1" dirty="0"/>
              <a:t> type de base de </a:t>
            </a:r>
            <a:r>
              <a:rPr lang="en-US" b="1" i="1" dirty="0" err="1"/>
              <a:t>données</a:t>
            </a:r>
            <a:r>
              <a:rPr lang="en-US" b="1" i="1" dirty="0"/>
              <a:t> </a:t>
            </a:r>
            <a:r>
              <a:rPr lang="en-US" b="1" i="1" dirty="0" err="1"/>
              <a:t>utilisez-vous</a:t>
            </a:r>
            <a:r>
              <a:rPr lang="en-US" b="1" i="1" dirty="0"/>
              <a:t> </a:t>
            </a:r>
            <a:r>
              <a:rPr lang="en-US" b="1" i="1" dirty="0" err="1"/>
              <a:t>actuellement</a:t>
            </a:r>
            <a:r>
              <a:rPr lang="en-US" b="1" i="1" dirty="0"/>
              <a:t> ? </a:t>
            </a:r>
            <a:r>
              <a:rPr lang="en-US" b="1" i="1" dirty="0" err="1"/>
              <a:t>Pourquoi</a:t>
            </a:r>
            <a:r>
              <a:rPr lang="en-US" b="1" i="1" dirty="0"/>
              <a:t> </a:t>
            </a:r>
            <a:r>
              <a:rPr lang="en-US" b="1" i="1" dirty="0" err="1"/>
              <a:t>est-elle</a:t>
            </a:r>
            <a:r>
              <a:rPr lang="en-US" b="1" i="1" dirty="0"/>
              <a:t> </a:t>
            </a:r>
            <a:r>
              <a:rPr lang="en-US" b="1" i="1" dirty="0" err="1"/>
              <a:t>importante</a:t>
            </a:r>
            <a:r>
              <a:rPr lang="en-US" b="1" i="1"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t>
            </a:r>
            <a:r>
              <a:rPr lang="en-US" dirty="0" err="1"/>
              <a:t>peut</a:t>
            </a:r>
            <a:r>
              <a:rPr lang="en-US" dirty="0"/>
              <a:t> </a:t>
            </a:r>
            <a:r>
              <a:rPr lang="en-US" dirty="0" err="1"/>
              <a:t>s'agir</a:t>
            </a:r>
            <a:r>
              <a:rPr lang="en-US" dirty="0"/>
              <a:t> du CPIMS+, de </a:t>
            </a:r>
            <a:r>
              <a:rPr lang="en-US" dirty="0" err="1"/>
              <a:t>ProGres</a:t>
            </a:r>
            <a:r>
              <a:rPr lang="en-US" dirty="0"/>
              <a:t>, </a:t>
            </a:r>
            <a:r>
              <a:rPr lang="en-US" dirty="0" err="1"/>
              <a:t>d'Excel</a:t>
            </a:r>
            <a:r>
              <a:rPr lang="en-US" dirty="0"/>
              <a:t>,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 beaucoup </a:t>
            </a:r>
            <a:r>
              <a:rPr lang="en-US" dirty="0" err="1"/>
              <a:t>d'objectifs</a:t>
            </a:r>
            <a:r>
              <a:rPr lang="en-US" dirty="0"/>
              <a:t> </a:t>
            </a:r>
            <a:r>
              <a:rPr lang="en-US" dirty="0" err="1"/>
              <a:t>différents</a:t>
            </a:r>
            <a:r>
              <a:rPr lang="en-US" dirty="0"/>
              <a:t>, </a:t>
            </a:r>
            <a:r>
              <a:rPr lang="en-US" dirty="0" err="1"/>
              <a:t>mais</a:t>
            </a:r>
            <a:r>
              <a:rPr lang="en-US" dirty="0"/>
              <a:t> il </a:t>
            </a:r>
            <a:r>
              <a:rPr lang="en-US" dirty="0" err="1"/>
              <a:t>permet</a:t>
            </a:r>
            <a:r>
              <a:rPr lang="en-US" dirty="0"/>
              <a:t> de stocker </a:t>
            </a:r>
            <a:r>
              <a:rPr lang="en-US" dirty="0" err="1"/>
              <a:t>en</a:t>
            </a:r>
            <a:r>
              <a:rPr lang="en-US" dirty="0"/>
              <a:t> </a:t>
            </a:r>
            <a:r>
              <a:rPr lang="en-US" dirty="0" err="1"/>
              <a:t>toute</a:t>
            </a:r>
            <a:r>
              <a:rPr lang="en-US" dirty="0"/>
              <a:t> </a:t>
            </a:r>
            <a:r>
              <a:rPr lang="en-US" dirty="0" err="1"/>
              <a:t>sécurité</a:t>
            </a:r>
            <a:r>
              <a:rPr lang="en-US" dirty="0"/>
              <a:t> des </a:t>
            </a:r>
            <a:r>
              <a:rPr lang="en-US" dirty="0" err="1"/>
              <a:t>données</a:t>
            </a:r>
            <a:r>
              <a:rPr lang="en-US" dirty="0"/>
              <a:t> </a:t>
            </a:r>
            <a:r>
              <a:rPr lang="en-US" dirty="0" err="1"/>
              <a:t>confidentielles</a:t>
            </a:r>
            <a:r>
              <a:rPr lang="en-US" dirty="0"/>
              <a:t>, </a:t>
            </a:r>
            <a:r>
              <a:rPr lang="en-US" dirty="0" err="1"/>
              <a:t>d'analyser</a:t>
            </a:r>
            <a:r>
              <a:rPr lang="en-US" dirty="0"/>
              <a:t> les </a:t>
            </a:r>
            <a:r>
              <a:rPr lang="en-US" dirty="0" err="1"/>
              <a:t>problèmes</a:t>
            </a:r>
            <a:r>
              <a:rPr lang="en-US" dirty="0"/>
              <a:t> de protection </a:t>
            </a:r>
            <a:r>
              <a:rPr lang="en-US" dirty="0" err="1"/>
              <a:t>auxquels</a:t>
            </a:r>
            <a:r>
              <a:rPr lang="en-US" dirty="0"/>
              <a:t> les enfants </a:t>
            </a:r>
            <a:r>
              <a:rPr lang="en-US" dirty="0" err="1"/>
              <a:t>sont</a:t>
            </a:r>
            <a:r>
              <a:rPr lang="en-US" dirty="0"/>
              <a:t> </a:t>
            </a:r>
            <a:r>
              <a:rPr lang="en-US" dirty="0" err="1"/>
              <a:t>confrontés</a:t>
            </a:r>
            <a:r>
              <a:rPr lang="en-US" dirty="0"/>
              <a:t>, de </a:t>
            </a:r>
            <a:r>
              <a:rPr lang="en-US" dirty="0" err="1"/>
              <a:t>voir</a:t>
            </a:r>
            <a:r>
              <a:rPr lang="en-US" dirty="0"/>
              <a:t> comment </a:t>
            </a:r>
            <a:r>
              <a:rPr lang="en-US" dirty="0" err="1"/>
              <a:t>l'équipe</a:t>
            </a:r>
            <a:r>
              <a:rPr lang="en-US" dirty="0"/>
              <a:t> </a:t>
            </a:r>
            <a:r>
              <a:rPr lang="en-US" dirty="0" err="1"/>
              <a:t>travaille</a:t>
            </a:r>
            <a:r>
              <a:rPr lang="en-US" dirty="0"/>
              <a:t> et de </a:t>
            </a:r>
            <a:r>
              <a:rPr lang="en-US" dirty="0" err="1"/>
              <a:t>fournir</a:t>
            </a:r>
            <a:r>
              <a:rPr lang="en-US" dirty="0"/>
              <a:t> des </a:t>
            </a:r>
            <a:r>
              <a:rPr lang="en-US" dirty="0" err="1"/>
              <a:t>données</a:t>
            </a:r>
            <a:r>
              <a:rPr lang="en-US" dirty="0"/>
              <a:t> </a:t>
            </a:r>
            <a:r>
              <a:rPr lang="en-US" dirty="0" err="1"/>
              <a:t>récapitulatives</a:t>
            </a:r>
            <a:r>
              <a:rPr lang="en-US" dirty="0"/>
              <a:t> pour la </a:t>
            </a:r>
            <a:r>
              <a:rPr lang="en-US" dirty="0" err="1"/>
              <a:t>rédaction</a:t>
            </a:r>
            <a:r>
              <a:rPr lang="en-US" dirty="0"/>
              <a:t> de rapports.</a:t>
            </a: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t>Une solution de base de </a:t>
            </a:r>
            <a:r>
              <a:rPr lang="en-US" sz="1200" b="0" i="1" dirty="0" err="1"/>
              <a:t>données</a:t>
            </a:r>
            <a:r>
              <a:rPr lang="en-US" sz="1200" b="0" i="1" dirty="0"/>
              <a:t> de gestion des cas </a:t>
            </a:r>
            <a:r>
              <a:rPr lang="en-US" sz="1200" b="0" i="1" dirty="0" err="1"/>
              <a:t>telle</a:t>
            </a:r>
            <a:r>
              <a:rPr lang="en-US" sz="1200" b="0" i="1" dirty="0"/>
              <a:t> que le CPIMS+ </a:t>
            </a:r>
            <a:r>
              <a:rPr lang="en-US" sz="1200" b="0" i="1" dirty="0" err="1"/>
              <a:t>n'est</a:t>
            </a:r>
            <a:r>
              <a:rPr lang="en-US" sz="1200" b="0" i="1" dirty="0"/>
              <a:t> </a:t>
            </a:r>
            <a:r>
              <a:rPr lang="en-US" sz="1200" b="0" i="1" dirty="0" err="1"/>
              <a:t>rien</a:t>
            </a:r>
            <a:r>
              <a:rPr lang="en-US" sz="1200" b="0" i="1" dirty="0"/>
              <a:t> </a:t>
            </a:r>
            <a:r>
              <a:rPr lang="en-US" sz="1200" b="0" i="1" dirty="0" err="1"/>
              <a:t>si</a:t>
            </a:r>
            <a:r>
              <a:rPr lang="en-US" sz="1200" b="0" i="1" dirty="0"/>
              <a:t> </a:t>
            </a:r>
            <a:r>
              <a:rPr lang="en-US" sz="1200" b="0" i="1" dirty="0" err="1"/>
              <a:t>elle</a:t>
            </a:r>
            <a:r>
              <a:rPr lang="en-US" sz="1200" b="0" i="1" dirty="0"/>
              <a:t> ne repose pas sur </a:t>
            </a:r>
            <a:r>
              <a:rPr lang="en-US" sz="1200" b="0" i="1" dirty="0" err="1"/>
              <a:t>une</a:t>
            </a:r>
            <a:r>
              <a:rPr lang="en-US" sz="1200" b="0" i="1" dirty="0"/>
              <a:t> base </a:t>
            </a:r>
            <a:r>
              <a:rPr lang="en-US" sz="1200" b="0" i="1" dirty="0" err="1"/>
              <a:t>solide</a:t>
            </a:r>
            <a:r>
              <a:rPr lang="en-US" sz="1200" b="0" i="1" dirty="0"/>
              <a:t> de gestion des cas et </a:t>
            </a:r>
            <a:r>
              <a:rPr lang="en-US" sz="1200" b="0" i="1" dirty="0" err="1"/>
              <a:t>si</a:t>
            </a:r>
            <a:r>
              <a:rPr lang="en-US" sz="1200" b="0" i="1" dirty="0"/>
              <a:t> les 4 </a:t>
            </a:r>
            <a:r>
              <a:rPr lang="en-US" sz="1200" b="0" i="1" dirty="0" err="1"/>
              <a:t>autres</a:t>
            </a:r>
            <a:r>
              <a:rPr lang="en-US" sz="1200" b="0" i="1" dirty="0"/>
              <a:t> </a:t>
            </a:r>
            <a:r>
              <a:rPr lang="en-US" sz="1200" b="0" i="1" dirty="0" err="1"/>
              <a:t>éléments</a:t>
            </a:r>
            <a:r>
              <a:rPr lang="en-US" sz="1200" b="0" i="1" dirty="0"/>
              <a:t> IM4CM ne </a:t>
            </a:r>
            <a:r>
              <a:rPr lang="en-US" sz="1200" b="0" i="1" dirty="0" err="1"/>
              <a:t>sont</a:t>
            </a:r>
            <a:r>
              <a:rPr lang="en-US" sz="1200" b="0" i="1" dirty="0"/>
              <a:t> pas </a:t>
            </a:r>
            <a:r>
              <a:rPr lang="en-US" sz="1200" b="0" i="1" dirty="0" err="1"/>
              <a:t>en</a:t>
            </a:r>
            <a:r>
              <a:rPr lang="en-US" sz="1200" b="0" i="1" dirty="0"/>
              <a:t> place et de </a:t>
            </a:r>
            <a:r>
              <a:rPr lang="en-US" sz="1200" b="0" i="1" dirty="0" err="1"/>
              <a:t>qualité</a:t>
            </a:r>
            <a:r>
              <a:rPr lang="en-US" sz="1200" b="0"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t>Les </a:t>
            </a:r>
            <a:r>
              <a:rPr lang="en-US" sz="1200" b="0" i="1" dirty="0" err="1"/>
              <a:t>données</a:t>
            </a:r>
            <a:r>
              <a:rPr lang="en-US" sz="1200" b="0" i="1" dirty="0"/>
              <a:t> de gestion de cas </a:t>
            </a:r>
            <a:r>
              <a:rPr lang="en-US" sz="1200" b="0" i="1" dirty="0" err="1"/>
              <a:t>représentent</a:t>
            </a:r>
            <a:r>
              <a:rPr lang="en-US" sz="1200" b="0" i="1" dirty="0"/>
              <a:t> les informations les plus </a:t>
            </a:r>
            <a:r>
              <a:rPr lang="en-US" sz="1200" b="0" i="1" dirty="0" err="1"/>
              <a:t>sensibles</a:t>
            </a:r>
            <a:r>
              <a:rPr lang="en-US" sz="1200" b="0" i="1" dirty="0"/>
              <a:t> à </a:t>
            </a:r>
            <a:r>
              <a:rPr lang="en-US" sz="1200" b="0" i="1" dirty="0" err="1"/>
              <a:t>gérer</a:t>
            </a:r>
            <a:r>
              <a:rPr lang="en-US" sz="1200" b="0"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t>Il </a:t>
            </a:r>
            <a:r>
              <a:rPr lang="en-US" sz="1200" b="0" i="1" dirty="0" err="1"/>
              <a:t>s'agit</a:t>
            </a:r>
            <a:r>
              <a:rPr lang="en-US" sz="1200" b="0" i="1" dirty="0"/>
              <a:t> de </a:t>
            </a:r>
            <a:r>
              <a:rPr lang="en-US" sz="1200" b="0" i="1" dirty="0" err="1"/>
              <a:t>données</a:t>
            </a:r>
            <a:r>
              <a:rPr lang="en-US" sz="1200" b="0" i="1" dirty="0"/>
              <a:t> </a:t>
            </a:r>
            <a:r>
              <a:rPr lang="en-US" sz="1200" b="0" i="1" dirty="0" err="1"/>
              <a:t>personnelles</a:t>
            </a:r>
            <a:r>
              <a:rPr lang="en-US" sz="1200" b="0" i="1" dirty="0"/>
              <a:t> </a:t>
            </a:r>
            <a:r>
              <a:rPr lang="en-US" sz="1200" b="0" i="1" dirty="0" err="1"/>
              <a:t>identifiables</a:t>
            </a:r>
            <a:r>
              <a:rPr lang="en-US" sz="1200" b="0" i="1" dirty="0"/>
              <a:t> </a:t>
            </a:r>
            <a:r>
              <a:rPr lang="en-US" sz="1200" b="0" i="1" dirty="0" err="1"/>
              <a:t>ainsi</a:t>
            </a:r>
            <a:r>
              <a:rPr lang="en-US" sz="1200" b="0" i="1" dirty="0"/>
              <a:t> que </a:t>
            </a:r>
            <a:r>
              <a:rPr lang="en-US" sz="1200" b="0" i="1" dirty="0" err="1"/>
              <a:t>d'informations</a:t>
            </a:r>
            <a:r>
              <a:rPr lang="en-US" sz="1200" b="0" i="1" dirty="0"/>
              <a:t> </a:t>
            </a:r>
            <a:r>
              <a:rPr lang="en-US" sz="1200" b="0" i="1" dirty="0" err="1"/>
              <a:t>sensibles</a:t>
            </a:r>
            <a:r>
              <a:rPr lang="en-US" sz="1200" b="0" i="1" dirty="0"/>
              <a:t> relatives à la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t>Elle </a:t>
            </a:r>
            <a:r>
              <a:rPr lang="en-US" sz="1200" b="0" i="1" dirty="0" err="1"/>
              <a:t>exige</a:t>
            </a:r>
            <a:r>
              <a:rPr lang="en-US" sz="1200" b="0" i="1" dirty="0"/>
              <a:t> </a:t>
            </a:r>
            <a:r>
              <a:rPr lang="en-US" sz="1200" b="0" i="1" dirty="0" err="1"/>
              <a:t>donc</a:t>
            </a:r>
            <a:r>
              <a:rPr lang="en-US" sz="1200" b="0" i="1" dirty="0"/>
              <a:t> des </a:t>
            </a:r>
            <a:r>
              <a:rPr lang="en-US" sz="1200" b="0" i="1" dirty="0" err="1"/>
              <a:t>normes</a:t>
            </a:r>
            <a:r>
              <a:rPr lang="en-US" sz="1200" b="0" i="1" dirty="0"/>
              <a:t> </a:t>
            </a:r>
            <a:r>
              <a:rPr lang="en-US" sz="1200" b="0" i="1" dirty="0" err="1"/>
              <a:t>éthiques</a:t>
            </a:r>
            <a:r>
              <a:rPr lang="en-US" sz="1200" b="0" i="1" dirty="0"/>
              <a:t> </a:t>
            </a:r>
            <a:r>
              <a:rPr lang="en-US" sz="1200" b="0" i="1" dirty="0" err="1"/>
              <a:t>élevées</a:t>
            </a:r>
            <a:r>
              <a:rPr lang="en-US" sz="1200" b="0" i="1" dirty="0"/>
              <a:t> </a:t>
            </a:r>
            <a:r>
              <a:rPr lang="en-US" sz="1200" b="0" i="1" dirty="0" err="1"/>
              <a:t>en</a:t>
            </a:r>
            <a:r>
              <a:rPr lang="en-US" sz="1200" b="0" i="1" dirty="0"/>
              <a:t> matière de protection et de </a:t>
            </a:r>
            <a:r>
              <a:rPr lang="en-US" sz="1200" b="0" i="1" dirty="0" err="1"/>
              <a:t>confidentialité</a:t>
            </a:r>
            <a:r>
              <a:rPr lang="en-US" sz="1200" b="0" i="1" dirty="0"/>
              <a:t> des </a:t>
            </a:r>
            <a:r>
              <a:rPr lang="en-US" sz="1200" b="0" i="1" dirty="0" err="1"/>
              <a:t>données</a:t>
            </a:r>
            <a:r>
              <a:rPr lang="en-US" sz="1200" b="0" i="1" dirty="0"/>
              <a:t>, </a:t>
            </a:r>
            <a:r>
              <a:rPr lang="en-US" sz="1200" b="0" i="1" dirty="0" err="1"/>
              <a:t>ainsi</a:t>
            </a:r>
            <a:r>
              <a:rPr lang="en-US" sz="1200" b="0" i="1" dirty="0"/>
              <a:t> que des </a:t>
            </a:r>
            <a:r>
              <a:rPr lang="en-US" sz="1200" b="0" i="1" dirty="0" err="1"/>
              <a:t>considérations</a:t>
            </a:r>
            <a:r>
              <a:rPr lang="en-US" sz="1200" b="0" i="1" dirty="0"/>
              <a:t> </a:t>
            </a:r>
            <a:r>
              <a:rPr lang="en-US" sz="1200" b="0" i="1" dirty="0" err="1"/>
              <a:t>spécifiques</a:t>
            </a:r>
            <a:r>
              <a:rPr lang="en-US" sz="1200" b="0" i="1" dirty="0"/>
              <a:t> </a:t>
            </a:r>
            <a:r>
              <a:rPr lang="en-US" sz="1200" b="0" i="1" dirty="0" err="1"/>
              <a:t>lorsqu'on</a:t>
            </a:r>
            <a:r>
              <a:rPr lang="en-US" sz="1200" b="0" i="1" dirty="0"/>
              <a:t> </a:t>
            </a:r>
            <a:r>
              <a:rPr lang="en-US" sz="1200" b="0" i="1" dirty="0" err="1"/>
              <a:t>travaille</a:t>
            </a:r>
            <a:r>
              <a:rPr lang="en-US" sz="1200" b="0" i="1" dirty="0"/>
              <a:t> avec des bases de </a:t>
            </a:r>
            <a:r>
              <a:rPr lang="en-US" sz="1200" b="0" i="1" dirty="0" err="1"/>
              <a:t>données</a:t>
            </a:r>
            <a:r>
              <a:rPr lang="en-US" sz="1200" b="0" i="1" dirty="0"/>
              <a:t> </a:t>
            </a:r>
            <a:r>
              <a:rPr lang="en-US" sz="1200" b="0" i="1" dirty="0" err="1"/>
              <a:t>électroniques</a:t>
            </a:r>
            <a:r>
              <a:rPr lang="en-US" sz="1200" b="0" i="1" dirty="0"/>
              <a:t>.</a:t>
            </a:r>
          </a:p>
          <a:p>
            <a:pPr marL="171450" indent="-171450">
              <a:buFont typeface="Arial" panose="020B0604020202020204" pitchFamily="34" charset="0"/>
              <a:buChar char="•"/>
            </a:pPr>
            <a:r>
              <a:rPr lang="en-US" sz="1200" i="1" dirty="0"/>
              <a:t>Y a-t-il des questions </a:t>
            </a:r>
            <a:r>
              <a:rPr lang="en-US" sz="1200" i="1" dirty="0" err="1"/>
              <a:t>avant</a:t>
            </a:r>
            <a:r>
              <a:rPr lang="en-US" sz="1200" i="1" dirty="0"/>
              <a:t> de passer à des informations </a:t>
            </a:r>
            <a:r>
              <a:rPr lang="en-US" sz="1200" i="1" dirty="0" err="1"/>
              <a:t>complémentaires</a:t>
            </a:r>
            <a:r>
              <a:rPr lang="en-US" sz="1200" i="1" dirty="0"/>
              <a:t> sur le CPIMS+ ? </a:t>
            </a:r>
          </a:p>
        </p:txBody>
      </p:sp>
      <p:sp>
        <p:nvSpPr>
          <p:cNvPr id="3" name="Slide Image Placeholder 2">
            <a:extLst>
              <a:ext uri="{FF2B5EF4-FFF2-40B4-BE49-F238E27FC236}">
                <a16:creationId xmlns:a16="http://schemas.microsoft.com/office/drawing/2014/main" id="{D4F0B5F6-E86A-0F3B-3BC0-4B2D72B9CC22}"/>
              </a:ext>
            </a:extLst>
          </p:cNvPr>
          <p:cNvSpPr>
            <a:spLocks noGrp="1" noRot="1" noChangeAspect="1"/>
          </p:cNvSpPr>
          <p:nvPr>
            <p:ph type="sldImg"/>
          </p:nvPr>
        </p:nvSpPr>
        <p:spPr/>
      </p:sp>
    </p:spTree>
    <p:extLst>
      <p:ext uri="{BB962C8B-B14F-4D97-AF65-F5344CB8AC3E}">
        <p14:creationId xmlns:p14="http://schemas.microsoft.com/office/powerpoint/2010/main" val="2339887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i="1" dirty="0"/>
              <a:t>Maintenant que nous avons parlé de la gestion de cas et des principaux éléments d'IM4CM, examinons de plus près le CPIMS+ en tant que logiciel de gestion de cas.</a:t>
            </a:r>
          </a:p>
          <a:p>
            <a:pPr marL="171450" indent="-171450">
              <a:buFont typeface="Arial" panose="020B0604020202020204" pitchFamily="34" charset="0"/>
              <a:buChar char="•"/>
            </a:pPr>
            <a:r>
              <a:rPr lang="en-US" i="1" dirty="0"/>
              <a:t>Nous discuterons de l'histoire, de ce qu'il est et de son emplacement, et nous vous ferons une première démonstration.</a:t>
            </a:r>
          </a:p>
          <a:p>
            <a:pPr marL="171450" indent="-171450">
              <a:buFont typeface="Arial" panose="020B0604020202020204" pitchFamily="34" charset="0"/>
              <a:buChar char="•"/>
            </a:pPr>
            <a:r>
              <a:rPr lang="en-US" i="1" dirty="0"/>
              <a:t>Les sessions 2, 3 et 4 nous permettront d'approfondir les spécificités de ce que le CPIMS+ peut faire pour soutenir la gestion de cas de qualité et la pratique du système.</a:t>
            </a:r>
          </a:p>
          <a:p>
            <a:endParaRPr lang="en-US" dirty="0"/>
          </a:p>
          <a:p>
            <a:r>
              <a:rPr lang="en-US" b="1" dirty="0"/>
              <a:t>EXPLICATION</a:t>
            </a:r>
          </a:p>
          <a:p>
            <a:pPr marL="171450" indent="-171450">
              <a:buFont typeface="Arial" panose="020B0604020202020204" pitchFamily="34" charset="0"/>
              <a:buChar char="•"/>
            </a:pPr>
            <a:r>
              <a:rPr lang="en-US" dirty="0"/>
              <a:t>Guidez les participants vers la </a:t>
            </a:r>
            <a:r>
              <a:rPr lang="en-US" b="1" dirty="0"/>
              <a:t>page 3 du cahier de travail : Plan d'intégration CPIMS+.</a:t>
            </a:r>
          </a:p>
          <a:p>
            <a:pPr marL="171450" indent="-171450">
              <a:buFont typeface="Arial" panose="020B0604020202020204" pitchFamily="34" charset="0"/>
              <a:buChar char="•"/>
            </a:pPr>
            <a:r>
              <a:rPr lang="en-US" i="1" dirty="0"/>
              <a:t>Je voudrais commencer par présenter cet exemple de plan d'intégration CPIMS+.</a:t>
            </a:r>
          </a:p>
          <a:p>
            <a:pPr marL="171450" indent="-171450">
              <a:buFont typeface="Arial" panose="020B0604020202020204" pitchFamily="34" charset="0"/>
              <a:buChar char="•"/>
            </a:pPr>
            <a:r>
              <a:rPr lang="en-US" i="1" dirty="0"/>
              <a:t>C'est ici que vous pouvez prendre des notes sur la manière dont vous souhaitez intégrer le CPIMS+ dans votre pratique quotidienne de la gestion des cas.</a:t>
            </a:r>
          </a:p>
          <a:p>
            <a:pPr marL="171450" indent="-171450">
              <a:buFont typeface="Arial" panose="020B0604020202020204" pitchFamily="34" charset="0"/>
              <a:buChar char="•"/>
            </a:pPr>
            <a:r>
              <a:rPr lang="en-US" i="1" dirty="0"/>
              <a:t>Nous y reviendrons au cours des différents exercices, lorsque vous entrerez des données dans le CPIMS+, quelles fonctionnalités utiliser et quand, etc.</a:t>
            </a:r>
          </a:p>
        </p:txBody>
      </p:sp>
      <p:sp>
        <p:nvSpPr>
          <p:cNvPr id="3" name="Slide Image Placeholder 2">
            <a:extLst>
              <a:ext uri="{FF2B5EF4-FFF2-40B4-BE49-F238E27FC236}">
                <a16:creationId xmlns:a16="http://schemas.microsoft.com/office/drawing/2014/main" id="{90CA146E-0FD3-0E48-99D2-86F3D8D3F142}"/>
              </a:ext>
            </a:extLst>
          </p:cNvPr>
          <p:cNvSpPr>
            <a:spLocks noGrp="1" noRot="1" noChangeAspect="1"/>
          </p:cNvSpPr>
          <p:nvPr>
            <p:ph type="sldImg"/>
          </p:nvPr>
        </p:nvSpPr>
        <p:spPr/>
      </p:sp>
    </p:spTree>
    <p:extLst>
      <p:ext uri="{BB962C8B-B14F-4D97-AF65-F5344CB8AC3E}">
        <p14:creationId xmlns:p14="http://schemas.microsoft.com/office/powerpoint/2010/main" val="307584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a:t>Le CPIMS+ a </a:t>
            </a:r>
            <a:r>
              <a:rPr lang="en-US" i="1" dirty="0" err="1"/>
              <a:t>été</a:t>
            </a:r>
            <a:r>
              <a:rPr lang="en-US" i="1" dirty="0"/>
              <a:t> </a:t>
            </a:r>
            <a:r>
              <a:rPr lang="en-US" i="1" dirty="0" err="1"/>
              <a:t>lancé</a:t>
            </a:r>
            <a:r>
              <a:rPr lang="en-US" i="1" dirty="0"/>
              <a:t> </a:t>
            </a:r>
            <a:r>
              <a:rPr lang="en-US" i="1" dirty="0" err="1"/>
              <a:t>en</a:t>
            </a:r>
            <a:r>
              <a:rPr lang="en-US" i="1" dirty="0"/>
              <a:t> 2005 à la suite d'un consensus au </a:t>
            </a:r>
            <a:r>
              <a:rPr lang="en-US" i="1" dirty="0" err="1"/>
              <a:t>niveau</a:t>
            </a:r>
            <a:r>
              <a:rPr lang="en-US" i="1" dirty="0"/>
              <a:t> </a:t>
            </a:r>
            <a:r>
              <a:rPr lang="en-US" i="1" dirty="0" err="1"/>
              <a:t>mondial</a:t>
            </a:r>
            <a:r>
              <a:rPr lang="en-US" i="1" dirty="0"/>
              <a:t> sur la </a:t>
            </a:r>
            <a:r>
              <a:rPr lang="en-US" i="1" dirty="0" err="1"/>
              <a:t>nécessité</a:t>
            </a:r>
            <a:r>
              <a:rPr lang="en-US" i="1" dirty="0"/>
              <a:t> de </a:t>
            </a:r>
            <a:r>
              <a:rPr lang="en-US" i="1" dirty="0" err="1"/>
              <a:t>soutenir</a:t>
            </a:r>
            <a:r>
              <a:rPr lang="en-US" i="1" dirty="0"/>
              <a:t> la gestion de </a:t>
            </a:r>
            <a:r>
              <a:rPr lang="en-US" i="1" dirty="0" err="1"/>
              <a:t>l'information</a:t>
            </a:r>
            <a:r>
              <a:rPr lang="en-US" i="1" dirty="0"/>
              <a:t> pour la recherche et la </a:t>
            </a:r>
            <a:r>
              <a:rPr lang="en-US" i="1" dirty="0" err="1"/>
              <a:t>réunification</a:t>
            </a:r>
            <a:r>
              <a:rPr lang="en-US" i="1" dirty="0"/>
              <a:t> des </a:t>
            </a:r>
            <a:r>
              <a:rPr lang="en-US" i="1" dirty="0" err="1"/>
              <a:t>familles</a:t>
            </a:r>
            <a:r>
              <a:rPr lang="en-US" i="1" dirty="0"/>
              <a:t> et la gestion des dossiers.</a:t>
            </a:r>
          </a:p>
          <a:p>
            <a:pPr marL="171450" indent="-171450">
              <a:buFont typeface="Arial" panose="020B0604020202020204" pitchFamily="34" charset="0"/>
              <a:buChar char="•"/>
            </a:pPr>
            <a:r>
              <a:rPr lang="en-US" i="1" dirty="0"/>
              <a:t>Le CPIMS dans </a:t>
            </a:r>
            <a:r>
              <a:rPr lang="en-US" i="1" dirty="0" err="1"/>
              <a:t>sa</a:t>
            </a:r>
            <a:r>
              <a:rPr lang="en-US" i="1" dirty="0"/>
              <a:t> première </a:t>
            </a:r>
            <a:r>
              <a:rPr lang="en-US" i="1" dirty="0" err="1"/>
              <a:t>itération</a:t>
            </a:r>
            <a:r>
              <a:rPr lang="en-US" i="1" dirty="0"/>
              <a:t> a </a:t>
            </a:r>
            <a:r>
              <a:rPr lang="en-US" i="1" dirty="0" err="1"/>
              <a:t>été</a:t>
            </a:r>
            <a:r>
              <a:rPr lang="en-US" i="1" dirty="0"/>
              <a:t> </a:t>
            </a:r>
            <a:r>
              <a:rPr lang="en-US" i="1" dirty="0" err="1"/>
              <a:t>créé</a:t>
            </a:r>
            <a:endParaRPr lang="en-US" i="1" dirty="0"/>
          </a:p>
          <a:p>
            <a:pPr marL="171450" indent="-171450">
              <a:buFont typeface="Arial" panose="020B0604020202020204" pitchFamily="34" charset="0"/>
              <a:buChar char="•"/>
            </a:pPr>
            <a:r>
              <a:rPr lang="en-US" i="1" dirty="0" err="1"/>
              <a:t>En</a:t>
            </a:r>
            <a:r>
              <a:rPr lang="en-US" i="1" dirty="0"/>
              <a:t> 2014, le </a:t>
            </a:r>
            <a:r>
              <a:rPr lang="en-US" i="1" dirty="0" err="1"/>
              <a:t>développement</a:t>
            </a:r>
            <a:r>
              <a:rPr lang="en-US" i="1" dirty="0"/>
              <a:t> du </a:t>
            </a:r>
            <a:r>
              <a:rPr lang="en-US" i="1" dirty="0" err="1"/>
              <a:t>logiciel</a:t>
            </a:r>
            <a:r>
              <a:rPr lang="en-US" i="1" dirty="0"/>
              <a:t> Primero que nous </a:t>
            </a:r>
            <a:r>
              <a:rPr lang="en-US" i="1" dirty="0" err="1"/>
              <a:t>utilisons</a:t>
            </a:r>
            <a:r>
              <a:rPr lang="en-US" i="1" dirty="0"/>
              <a:t> </a:t>
            </a:r>
            <a:r>
              <a:rPr lang="en-US" i="1" dirty="0" err="1"/>
              <a:t>désormais</a:t>
            </a:r>
            <a:r>
              <a:rPr lang="en-US" i="1" dirty="0"/>
              <a:t> a </a:t>
            </a:r>
            <a:r>
              <a:rPr lang="en-US" i="1" dirty="0" err="1"/>
              <a:t>commencé</a:t>
            </a:r>
            <a:r>
              <a:rPr lang="en-US" i="1" dirty="0"/>
              <a:t>. </a:t>
            </a:r>
          </a:p>
        </p:txBody>
      </p:sp>
      <p:sp>
        <p:nvSpPr>
          <p:cNvPr id="3" name="Slide Image Placeholder 2">
            <a:extLst>
              <a:ext uri="{FF2B5EF4-FFF2-40B4-BE49-F238E27FC236}">
                <a16:creationId xmlns:a16="http://schemas.microsoft.com/office/drawing/2014/main" id="{B3AADB21-16DF-67EF-37C6-00DC4444E1F3}"/>
              </a:ext>
            </a:extLst>
          </p:cNvPr>
          <p:cNvSpPr>
            <a:spLocks noGrp="1" noRot="1" noChangeAspect="1"/>
          </p:cNvSpPr>
          <p:nvPr>
            <p:ph type="sldImg"/>
          </p:nvPr>
        </p:nvSpPr>
        <p:spPr/>
      </p:sp>
    </p:spTree>
    <p:extLst>
      <p:ext uri="{BB962C8B-B14F-4D97-AF65-F5344CB8AC3E}">
        <p14:creationId xmlns:p14="http://schemas.microsoft.com/office/powerpoint/2010/main" val="3668439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0" indent="0">
              <a:buFont typeface="Arial" panose="020B0604020202020204" pitchFamily="34" charset="0"/>
              <a:buNone/>
            </a:pPr>
            <a:r>
              <a:rPr lang="en-US" sz="1100"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Remplacez les bonbons par quelque chose de créatif, par exemple une séance de coaching en solo sur Primero.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highlight>
                  <a:schemeClr val="lt1"/>
                </a:highlight>
                <a:sym typeface="Helvetica Neue"/>
              </a:rPr>
              <a:t>____________________________________________________________________________________</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QUIZ (Durée : 10 min)</a:t>
            </a:r>
          </a:p>
          <a:p>
            <a:pPr marL="171450" indent="-171450">
              <a:buFont typeface="Arial" panose="020B0604020202020204" pitchFamily="34" charset="0"/>
              <a:buChar char="•"/>
            </a:pPr>
            <a:r>
              <a:rPr lang="en-US" sz="1100" i="1" dirty="0"/>
              <a:t>C'est l'heure du quiz ! Pour chaque bonne réponse, vous recevrez un bonbon.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t>Pour les bonnes réponses, </a:t>
            </a:r>
            <a:r>
              <a:rPr lang="en-US" sz="1100" dirty="0"/>
              <a:t>lancez-leur</a:t>
            </a:r>
            <a:r>
              <a:rPr lang="en-US" sz="1100" b="0" dirty="0"/>
              <a:t> les </a:t>
            </a:r>
            <a:r>
              <a:rPr lang="en-US" sz="1100" dirty="0"/>
              <a:t>bonbons et demandez-leur de les attraper - c'est plus amusant !</a:t>
            </a:r>
            <a:endParaRPr lang="en-US" sz="1100" b="0" i="1" dirty="0"/>
          </a:p>
          <a:p>
            <a:pPr marL="171450" indent="-171450">
              <a:buFont typeface="Arial" panose="020B0604020202020204" pitchFamily="34" charset="0"/>
              <a:buChar char="•"/>
            </a:pPr>
            <a:r>
              <a:rPr lang="en-US" sz="1100" b="1" i="1" dirty="0"/>
              <a:t>Qu'est-ce que Primero ?</a:t>
            </a:r>
          </a:p>
          <a:p>
            <a:pPr marL="628650" lvl="1" indent="-171450">
              <a:buFont typeface="Arial" panose="020B0604020202020204" pitchFamily="34" charset="0"/>
              <a:buChar char="•"/>
            </a:pPr>
            <a:r>
              <a:rPr lang="en-US" sz="1100" dirty="0"/>
              <a:t>Primero est le système de gestion des informations liées à la protection. Il s'agit d'une application développée pour permettre aux acteurs humanitaires de collecter, stocker, gérer et partager des données de manière sûre et sécurisée pour le suivi des incidents liés à la protection et la gestion des cas.  </a:t>
            </a:r>
          </a:p>
          <a:p>
            <a:pPr marL="171450" indent="-171450">
              <a:buFont typeface="Arial" panose="020B0604020202020204" pitchFamily="34" charset="0"/>
              <a:buChar char="•"/>
            </a:pPr>
            <a:r>
              <a:rPr lang="en-US" sz="1100" b="1" i="1" dirty="0"/>
              <a:t>Quelles agences font partie du développement de Primero ? Quelles sont les agences qui ont participé au développement de Primero ?</a:t>
            </a:r>
          </a:p>
          <a:p>
            <a:pPr marL="628650" lvl="1" indent="-171450">
              <a:buFont typeface="Arial" panose="020B0604020202020204" pitchFamily="34" charset="0"/>
              <a:buChar char="•"/>
            </a:pPr>
            <a:r>
              <a:rPr lang="en-US" sz="1100" dirty="0"/>
              <a:t>Le système a été développé par l'IRC, l'UNICEF, Save the Children, l'UNFPA, </a:t>
            </a:r>
            <a:r>
              <a:rPr lang="en-US" sz="1100" dirty="0" err="1"/>
              <a:t>l’IMC</a:t>
            </a:r>
            <a:r>
              <a:rPr lang="en-US" sz="1100" dirty="0"/>
              <a:t> et le </a:t>
            </a:r>
            <a:r>
              <a:rPr lang="en-US" sz="1100" dirty="0" err="1"/>
              <a:t>TdH</a:t>
            </a:r>
            <a:r>
              <a:rPr lang="en-US" sz="1100" dirty="0"/>
              <a:t> ont contribué à différents moments. </a:t>
            </a:r>
          </a:p>
          <a:p>
            <a:pPr marL="628650" lvl="1" indent="-171450">
              <a:buFont typeface="Arial" panose="020B0604020202020204" pitchFamily="34" charset="0"/>
              <a:buChar char="•"/>
            </a:pPr>
            <a:r>
              <a:rPr lang="en-US" sz="1100" dirty="0"/>
              <a:t>Ils font tous partie du CPIMS+ SC (vous pouvez lancer un bonbon pour chaque agence correctement nommée)</a:t>
            </a:r>
          </a:p>
          <a:p>
            <a:pPr marL="628650" lvl="1" indent="-171450">
              <a:buFont typeface="Arial" panose="020B0604020202020204" pitchFamily="34" charset="0"/>
              <a:buChar char="•"/>
            </a:pPr>
            <a:r>
              <a:rPr lang="en-US" sz="1100" dirty="0"/>
              <a:t>Cela ne signifie pas que seules ces agences peuvent l'utiliser, mais plutôt qu'elles dirigent les travaux sur le sujet.</a:t>
            </a:r>
          </a:p>
          <a:p>
            <a:pPr marL="171450" indent="-171450">
              <a:buFont typeface="Arial" panose="020B0604020202020204" pitchFamily="34" charset="0"/>
              <a:buChar char="•"/>
            </a:pPr>
            <a:r>
              <a:rPr lang="en-US" sz="1100" b="1" i="1" dirty="0"/>
              <a:t>Quels sont les 3 modules de Primero ?</a:t>
            </a:r>
          </a:p>
          <a:p>
            <a:pPr marL="628650" lvl="1" indent="-171450">
              <a:buFont typeface="Arial" panose="020B0604020202020204" pitchFamily="34" charset="0"/>
              <a:buChar char="•"/>
            </a:pPr>
            <a:r>
              <a:rPr lang="en-US" sz="1100" dirty="0"/>
              <a:t>Violence fondée sur le genre </a:t>
            </a:r>
          </a:p>
          <a:p>
            <a:pPr marL="628650" lvl="1" indent="-171450">
              <a:buFont typeface="Arial" panose="020B0604020202020204" pitchFamily="34" charset="0"/>
              <a:buChar char="•"/>
            </a:pPr>
            <a:r>
              <a:rPr lang="en-US" sz="1100" dirty="0"/>
              <a:t>Gestion des cas de protection de l'enfance </a:t>
            </a:r>
          </a:p>
          <a:p>
            <a:pPr marL="628650" lvl="1" indent="-171450">
              <a:buFont typeface="Arial" panose="020B0604020202020204" pitchFamily="34" charset="0"/>
              <a:buChar char="•"/>
            </a:pPr>
            <a:r>
              <a:rPr lang="en-US" sz="1100" dirty="0"/>
              <a:t>Mécanisme de suivi et de rapport. </a:t>
            </a:r>
          </a:p>
          <a:p>
            <a:pPr marL="171450" indent="-171450">
              <a:buFont typeface="Arial" panose="020B0604020202020204" pitchFamily="34" charset="0"/>
              <a:buChar char="•"/>
            </a:pPr>
            <a:r>
              <a:rPr lang="en-US" sz="1100" b="1" i="1" dirty="0"/>
              <a:t>De quoi sont-ils faits ? </a:t>
            </a:r>
          </a:p>
          <a:p>
            <a:pPr marL="628650" lvl="1" indent="-171450">
              <a:buFont typeface="Arial" panose="020B0604020202020204" pitchFamily="34" charset="0"/>
              <a:buChar char="•"/>
            </a:pPr>
            <a:r>
              <a:rPr lang="en-US" sz="1100" dirty="0"/>
              <a:t>Chacun de ces modules est construit à partir des anciennes bases de données inter-agences, le GBVIMS et le CPIMS inter-agences.</a:t>
            </a:r>
          </a:p>
          <a:p>
            <a:pPr marL="628650" lvl="1" indent="-171450">
              <a:buFont typeface="Arial" panose="020B0604020202020204" pitchFamily="34" charset="0"/>
              <a:buChar char="•"/>
            </a:pPr>
            <a:r>
              <a:rPr lang="en-US" sz="1100" dirty="0"/>
              <a:t>Pour chacun de ces systèmes, Primero est la version "nouvelle génération" de la base de données.</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en-US" sz="1100" b="1" dirty="0"/>
              <a:t>CONCLUSION</a:t>
            </a:r>
          </a:p>
          <a:p>
            <a:pPr marL="171450" lvl="0" indent="-171450">
              <a:buFont typeface="Arial" panose="020B0604020202020204" pitchFamily="34" charset="0"/>
              <a:buChar char="•"/>
            </a:pPr>
            <a:r>
              <a:rPr lang="en-US" sz="1100" dirty="0"/>
              <a:t>Pour aider les participants à mieux comprendre Primero en tant que plateforme et les différents modules, vous pouvez utiliser l'analogie de Microsoft Office.</a:t>
            </a:r>
          </a:p>
          <a:p>
            <a:pPr marL="171450" lvl="0" indent="-171450">
              <a:buFont typeface="Arial" panose="020B0604020202020204" pitchFamily="34" charset="0"/>
              <a:buChar char="•"/>
            </a:pPr>
            <a:r>
              <a:rPr lang="en-US" sz="1100" dirty="0"/>
              <a:t>Microsoft Office est Primero et Word, Excel, Outlook et PowerPoints sont les différents modules de la plateforme.</a:t>
            </a:r>
          </a:p>
        </p:txBody>
      </p:sp>
      <p:sp>
        <p:nvSpPr>
          <p:cNvPr id="3" name="Slide Image Placeholder 2">
            <a:extLst>
              <a:ext uri="{FF2B5EF4-FFF2-40B4-BE49-F238E27FC236}">
                <a16:creationId xmlns:a16="http://schemas.microsoft.com/office/drawing/2014/main" id="{413B7379-8A83-EC28-0F9D-892EAB6A4D86}"/>
              </a:ext>
            </a:extLst>
          </p:cNvPr>
          <p:cNvSpPr>
            <a:spLocks noGrp="1" noRot="1" noChangeAspect="1"/>
          </p:cNvSpPr>
          <p:nvPr>
            <p:ph type="sldImg"/>
          </p:nvPr>
        </p:nvSpPr>
        <p:spPr/>
      </p:sp>
    </p:spTree>
    <p:extLst>
      <p:ext uri="{BB962C8B-B14F-4D97-AF65-F5344CB8AC3E}">
        <p14:creationId xmlns:p14="http://schemas.microsoft.com/office/powerpoint/2010/main" val="2839262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AU CONTEXTE</a:t>
            </a:r>
          </a:p>
          <a:p>
            <a:pPr marL="171450" indent="-171450">
              <a:buFont typeface="Arial" panose="020B0604020202020204" pitchFamily="34" charset="0"/>
              <a:buChar char="•"/>
            </a:pPr>
            <a:r>
              <a:rPr lang="en-US" dirty="0" err="1"/>
              <a:t>Vérifiez</a:t>
            </a:r>
            <a:r>
              <a:rPr lang="en-US" dirty="0"/>
              <a:t> </a:t>
            </a:r>
            <a:r>
              <a:rPr lang="en-US" dirty="0" err="1"/>
              <a:t>auprès</a:t>
            </a:r>
            <a:r>
              <a:rPr lang="en-US" dirty="0"/>
              <a:t> du </a:t>
            </a:r>
            <a:r>
              <a:rPr lang="en-US" dirty="0" err="1"/>
              <a:t>comité</a:t>
            </a:r>
            <a:r>
              <a:rPr lang="en-US" dirty="0"/>
              <a:t> </a:t>
            </a:r>
            <a:r>
              <a:rPr lang="en-US" dirty="0" err="1"/>
              <a:t>directeur</a:t>
            </a:r>
            <a:r>
              <a:rPr lang="en-US" dirty="0"/>
              <a:t> de CPIMS+ (pour les instances CPIMS+) et de </a:t>
            </a:r>
            <a:r>
              <a:rPr lang="en-US" dirty="0" err="1"/>
              <a:t>l'équipe</a:t>
            </a:r>
            <a:r>
              <a:rPr lang="en-US" dirty="0"/>
              <a:t> Primero (pour </a:t>
            </a:r>
            <a:r>
              <a:rPr lang="en-US" dirty="0" err="1"/>
              <a:t>toutes</a:t>
            </a:r>
            <a:r>
              <a:rPr lang="en-US" dirty="0"/>
              <a:t> les instances Primero) pour </a:t>
            </a:r>
            <a:r>
              <a:rPr lang="en-US" dirty="0" err="1"/>
              <a:t>obtenir</a:t>
            </a:r>
            <a:r>
              <a:rPr lang="en-US" dirty="0"/>
              <a:t> des chiffres et des </a:t>
            </a:r>
            <a:r>
              <a:rPr lang="en-US" dirty="0" err="1"/>
              <a:t>données</a:t>
            </a:r>
            <a:r>
              <a:rPr lang="en-US" dirty="0"/>
              <a:t> </a:t>
            </a:r>
            <a:r>
              <a:rPr lang="en-US" dirty="0" err="1"/>
              <a:t>actualisés</a:t>
            </a:r>
            <a:r>
              <a:rPr lang="en-US" dirty="0"/>
              <a:t> </a:t>
            </a:r>
            <a:r>
              <a:rPr lang="en-US" dirty="0" err="1"/>
              <a:t>si</a:t>
            </a:r>
            <a:r>
              <a:rPr lang="en-US" dirty="0"/>
              <a:t> </a:t>
            </a:r>
            <a:r>
              <a:rPr lang="en-US" dirty="0" err="1"/>
              <a:t>vous</a:t>
            </a:r>
            <a:r>
              <a:rPr lang="en-US" dirty="0"/>
              <a:t> </a:t>
            </a:r>
            <a:r>
              <a:rPr lang="en-US" dirty="0" err="1"/>
              <a:t>souhaitez</a:t>
            </a:r>
            <a:r>
              <a:rPr lang="en-US" dirty="0"/>
              <a:t> </a:t>
            </a:r>
            <a:r>
              <a:rPr lang="en-US" dirty="0" err="1"/>
              <a:t>inclure</a:t>
            </a:r>
            <a:r>
              <a:rPr lang="en-US" dirty="0"/>
              <a:t> </a:t>
            </a:r>
            <a:r>
              <a:rPr lang="en-US" dirty="0" err="1"/>
              <a:t>ces</a:t>
            </a:r>
            <a:r>
              <a:rPr lang="en-US" dirty="0"/>
              <a:t> </a:t>
            </a:r>
            <a:r>
              <a:rPr lang="en-US" dirty="0" err="1"/>
              <a:t>éléments</a:t>
            </a:r>
            <a:r>
              <a:rPr lang="en-US" dirty="0"/>
              <a:t> dans la formation.</a:t>
            </a:r>
          </a:p>
          <a:p>
            <a:pPr marL="171450" indent="-171450">
              <a:buFont typeface="Arial" panose="020B0604020202020204" pitchFamily="34" charset="0"/>
              <a:buChar char="•"/>
            </a:pPr>
            <a:r>
              <a:rPr lang="en-US" dirty="0" err="1"/>
              <a:t>En</a:t>
            </a:r>
            <a:r>
              <a:rPr lang="en-US" dirty="0"/>
              <a:t> </a:t>
            </a:r>
            <a:r>
              <a:rPr lang="en-US" dirty="0" err="1"/>
              <a:t>fonction</a:t>
            </a:r>
            <a:r>
              <a:rPr lang="en-US" dirty="0"/>
              <a:t> des </a:t>
            </a:r>
            <a:r>
              <a:rPr lang="en-US" dirty="0" err="1"/>
              <a:t>organisations</a:t>
            </a:r>
            <a:r>
              <a:rPr lang="en-US" dirty="0"/>
              <a:t> qui </a:t>
            </a:r>
            <a:r>
              <a:rPr lang="en-US" dirty="0" err="1"/>
              <a:t>participent</a:t>
            </a:r>
            <a:r>
              <a:rPr lang="en-US" dirty="0"/>
              <a:t> à la formation et </a:t>
            </a:r>
            <a:r>
              <a:rPr lang="en-US" dirty="0" err="1"/>
              <a:t>s'il</a:t>
            </a:r>
            <a:r>
              <a:rPr lang="en-US" dirty="0"/>
              <a:t> </a:t>
            </a:r>
            <a:r>
              <a:rPr lang="en-US" dirty="0" err="1"/>
              <a:t>s'agit</a:t>
            </a:r>
            <a:r>
              <a:rPr lang="en-US" dirty="0"/>
              <a:t> d'un </a:t>
            </a:r>
            <a:r>
              <a:rPr lang="en-US" dirty="0" err="1"/>
              <a:t>déploiement</a:t>
            </a:r>
            <a:r>
              <a:rPr lang="en-US" dirty="0"/>
              <a:t> inter-</a:t>
            </a:r>
            <a:r>
              <a:rPr lang="en-US" dirty="0" err="1"/>
              <a:t>agences</a:t>
            </a:r>
            <a:r>
              <a:rPr lang="en-US" dirty="0"/>
              <a:t>, </a:t>
            </a:r>
            <a:r>
              <a:rPr lang="en-US" dirty="0" err="1"/>
              <a:t>vous</a:t>
            </a:r>
            <a:r>
              <a:rPr lang="en-US" dirty="0"/>
              <a:t> </a:t>
            </a:r>
            <a:r>
              <a:rPr lang="en-US" dirty="0" err="1"/>
              <a:t>pouvez</a:t>
            </a:r>
            <a:r>
              <a:rPr lang="en-US" dirty="0"/>
              <a:t> </a:t>
            </a:r>
            <a:r>
              <a:rPr lang="en-US" dirty="0" err="1"/>
              <a:t>fournir</a:t>
            </a:r>
            <a:r>
              <a:rPr lang="en-US" dirty="0"/>
              <a:t> des </a:t>
            </a:r>
            <a:r>
              <a:rPr lang="en-US" dirty="0" err="1"/>
              <a:t>exemples</a:t>
            </a:r>
            <a:r>
              <a:rPr lang="en-US" dirty="0"/>
              <a:t> de </a:t>
            </a:r>
            <a:r>
              <a:rPr lang="en-US" dirty="0" err="1"/>
              <a:t>déploiements</a:t>
            </a:r>
            <a:r>
              <a:rPr lang="en-US" dirty="0"/>
              <a:t> (inter-</a:t>
            </a:r>
            <a:r>
              <a:rPr lang="en-US" dirty="0" err="1"/>
              <a:t>agences</a:t>
            </a:r>
            <a:r>
              <a:rPr lang="en-US" dirty="0"/>
              <a:t>) </a:t>
            </a:r>
            <a:r>
              <a:rPr lang="en-US" dirty="0" err="1"/>
              <a:t>réussis</a:t>
            </a:r>
            <a:r>
              <a:rPr lang="en-US" dirty="0"/>
              <a:t> dans </a:t>
            </a:r>
            <a:r>
              <a:rPr lang="en-US" dirty="0" err="1"/>
              <a:t>d'autres</a:t>
            </a:r>
            <a:r>
              <a:rPr lang="en-US" dirty="0"/>
              <a:t> pays, </a:t>
            </a:r>
            <a:r>
              <a:rPr lang="en-US" dirty="0" err="1"/>
              <a:t>spécifiques</a:t>
            </a:r>
            <a:r>
              <a:rPr lang="en-US" dirty="0"/>
              <a:t> à </a:t>
            </a:r>
            <a:r>
              <a:rPr lang="en-US" dirty="0" err="1"/>
              <a:t>votre</a:t>
            </a:r>
            <a:r>
              <a:rPr lang="en-US" dirty="0"/>
              <a:t> </a:t>
            </a:r>
            <a:r>
              <a:rPr lang="en-US" dirty="0" err="1"/>
              <a:t>ou</a:t>
            </a:r>
            <a:r>
              <a:rPr lang="en-US" dirty="0"/>
              <a:t> </a:t>
            </a:r>
            <a:r>
              <a:rPr lang="en-US" dirty="0" err="1"/>
              <a:t>vos</a:t>
            </a:r>
            <a:r>
              <a:rPr lang="en-US" dirty="0"/>
              <a:t> </a:t>
            </a:r>
            <a:r>
              <a:rPr lang="en-US" dirty="0" err="1"/>
              <a:t>organisations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a:t>
            </a:r>
          </a:p>
          <a:p>
            <a:endParaRPr lang="en-US" dirty="0"/>
          </a:p>
          <a:p>
            <a:r>
              <a:rPr lang="en-US" b="1" dirty="0"/>
              <a:t>EXPLICATION</a:t>
            </a:r>
          </a:p>
          <a:p>
            <a:pPr marL="171450" indent="-171450">
              <a:buFont typeface="Arial" panose="020B0604020202020204" pitchFamily="34" charset="0"/>
              <a:buChar char="•"/>
            </a:pPr>
            <a:r>
              <a:rPr lang="en-US" i="1" dirty="0"/>
              <a:t>Le Primero et le CPIMS+ </a:t>
            </a:r>
            <a:r>
              <a:rPr lang="en-US" i="1" dirty="0" err="1"/>
              <a:t>sont</a:t>
            </a:r>
            <a:r>
              <a:rPr lang="en-US" i="1" dirty="0"/>
              <a:t> déjà </a:t>
            </a:r>
            <a:r>
              <a:rPr lang="en-US" i="1" dirty="0" err="1"/>
              <a:t>actifs</a:t>
            </a:r>
            <a:r>
              <a:rPr lang="en-US" i="1" dirty="0"/>
              <a:t> et </a:t>
            </a:r>
            <a:r>
              <a:rPr lang="en-US" i="1" dirty="0" err="1"/>
              <a:t>prévus</a:t>
            </a:r>
            <a:r>
              <a:rPr lang="en-US" i="1" dirty="0"/>
              <a:t> dans de </a:t>
            </a:r>
            <a:r>
              <a:rPr lang="en-US" i="1" dirty="0" err="1"/>
              <a:t>nombreux</a:t>
            </a:r>
            <a:r>
              <a:rPr lang="en-US" i="1" dirty="0"/>
              <a:t> pays et sites </a:t>
            </a:r>
            <a:r>
              <a:rPr lang="en-US" i="1" dirty="0" err="1"/>
              <a:t>différents</a:t>
            </a:r>
            <a:r>
              <a:rPr lang="en-US" i="1" dirty="0"/>
              <a:t>.</a:t>
            </a:r>
          </a:p>
          <a:p>
            <a:pPr marL="171450" indent="-171450">
              <a:buFont typeface="Arial" panose="020B0604020202020204" pitchFamily="34" charset="0"/>
              <a:buChar char="•"/>
            </a:pPr>
            <a:r>
              <a:rPr lang="en-US" i="1" dirty="0"/>
              <a:t>Il y a X instances dans les </a:t>
            </a:r>
            <a:r>
              <a:rPr lang="en-US" i="1" dirty="0" err="1"/>
              <a:t>différentes</a:t>
            </a:r>
            <a:r>
              <a:rPr lang="en-US" i="1" dirty="0"/>
              <a:t> phases du </a:t>
            </a:r>
            <a:r>
              <a:rPr lang="en-US" i="1" dirty="0" err="1"/>
              <a:t>déploiement</a:t>
            </a:r>
            <a:r>
              <a:rPr lang="en-US" i="1" dirty="0"/>
              <a:t> et X instances </a:t>
            </a:r>
            <a:r>
              <a:rPr lang="en-US" i="1" dirty="0" err="1"/>
              <a:t>planifiées</a:t>
            </a:r>
            <a:r>
              <a:rPr lang="en-US" i="1" dirty="0"/>
              <a:t> pour </a:t>
            </a:r>
            <a:r>
              <a:rPr lang="en-US" i="1" dirty="0" err="1"/>
              <a:t>l'année</a:t>
            </a:r>
            <a:r>
              <a:rPr lang="en-US" i="1" dirty="0"/>
              <a:t> X. </a:t>
            </a:r>
          </a:p>
        </p:txBody>
      </p:sp>
      <p:sp>
        <p:nvSpPr>
          <p:cNvPr id="3" name="Slide Image Placeholder 2">
            <a:extLst>
              <a:ext uri="{FF2B5EF4-FFF2-40B4-BE49-F238E27FC236}">
                <a16:creationId xmlns:a16="http://schemas.microsoft.com/office/drawing/2014/main" id="{06627D45-A7AB-650A-1C9F-C2738B345E13}"/>
              </a:ext>
            </a:extLst>
          </p:cNvPr>
          <p:cNvSpPr>
            <a:spLocks noGrp="1" noRot="1" noChangeAspect="1"/>
          </p:cNvSpPr>
          <p:nvPr>
            <p:ph type="sldImg"/>
          </p:nvPr>
        </p:nvSpPr>
        <p:spPr/>
      </p:sp>
    </p:spTree>
    <p:extLst>
      <p:ext uri="{BB962C8B-B14F-4D97-AF65-F5344CB8AC3E}">
        <p14:creationId xmlns:p14="http://schemas.microsoft.com/office/powerpoint/2010/main" val="835988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sz="1100" b="1" dirty="0"/>
              <a:t>S'ADAPTER AU CONTEXTE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Rendez la diapositive spécifique en donnant l'exemple de votre expérience dans le pays pour la mise en place du système, qui a fourni le soutien, qui était en charge du déploiement au niveau du pays, etc. </a:t>
            </a:r>
            <a:endParaRPr lang="en-US" sz="1100" b="1" dirty="0"/>
          </a:p>
          <a:p>
            <a:r>
              <a:rPr lang="en-US" sz="1100" b="1" dirty="0">
                <a:highlight>
                  <a:schemeClr val="lt1"/>
                </a:highlight>
                <a:sym typeface="Helvetica Neue"/>
              </a:rPr>
              <a:t>____________________________________________________________________________________</a:t>
            </a:r>
          </a:p>
          <a:p>
            <a:endParaRPr lang="en-US" sz="1100" b="1" dirty="0"/>
          </a:p>
          <a:p>
            <a:r>
              <a:rPr lang="en-US" sz="1100" b="1" dirty="0"/>
              <a:t>EXPLICATION</a:t>
            </a:r>
          </a:p>
          <a:p>
            <a:pPr marL="171450" lvl="0" indent="-171450">
              <a:buFont typeface="Arial" panose="020B0604020202020204" pitchFamily="34" charset="0"/>
              <a:buChar char="•"/>
            </a:pPr>
            <a:r>
              <a:rPr lang="en-US" sz="1100" b="1" i="1" dirty="0"/>
              <a:t>Le comité directeur du CPIMS</a:t>
            </a:r>
          </a:p>
          <a:p>
            <a:pPr marL="628650" lvl="1" indent="-171450">
              <a:buFont typeface="Arial" panose="020B0604020202020204" pitchFamily="34" charset="0"/>
              <a:buChar char="•"/>
            </a:pPr>
            <a:r>
              <a:rPr lang="en-US" sz="1100" i="1" dirty="0"/>
              <a:t>Définit la stratégie globale</a:t>
            </a:r>
          </a:p>
          <a:p>
            <a:pPr marL="628650" lvl="1" indent="-171450">
              <a:buFont typeface="Arial" panose="020B0604020202020204" pitchFamily="34" charset="0"/>
              <a:buChar char="•"/>
            </a:pPr>
            <a:r>
              <a:rPr lang="en-US" sz="1100" i="1" dirty="0"/>
              <a:t>Promouvoir la coordination des outils+ et de la base de données CPIMS </a:t>
            </a:r>
          </a:p>
          <a:p>
            <a:pPr marL="628650" lvl="1" indent="-171450">
              <a:buFont typeface="Arial" panose="020B0604020202020204" pitchFamily="34" charset="0"/>
              <a:buChar char="•"/>
            </a:pPr>
            <a:r>
              <a:rPr lang="en-US" sz="1100" i="1" dirty="0"/>
              <a:t>Les membres sont l'UNICEF, l'IRC, Save the Children, </a:t>
            </a:r>
            <a:r>
              <a:rPr lang="en-US" sz="1100" i="1" dirty="0" err="1"/>
              <a:t>TdH </a:t>
            </a:r>
            <a:r>
              <a:rPr lang="en-US" sz="1100" i="1" dirty="0"/>
              <a:t>Lausanne, UNHCR, UNICEF &amp; Plan International et l'AOR.  </a:t>
            </a:r>
          </a:p>
          <a:p>
            <a:pPr marL="171450" lvl="0" indent="-171450">
              <a:buFont typeface="Arial" panose="020B0604020202020204" pitchFamily="34" charset="0"/>
              <a:buChar char="•"/>
            </a:pPr>
            <a:r>
              <a:rPr lang="en-US" sz="1100" b="1" i="1" dirty="0"/>
              <a:t>L'équipe technique du CPIMS </a:t>
            </a:r>
          </a:p>
          <a:p>
            <a:pPr marL="628650" lvl="1" indent="-171450">
              <a:buFont typeface="Arial" panose="020B0604020202020204" pitchFamily="34" charset="0"/>
              <a:buChar char="•"/>
            </a:pPr>
            <a:r>
              <a:rPr lang="en-US" sz="1100" i="1" dirty="0"/>
              <a:t>Fournir une assistance technique à distance et dans le pays pour les déploiements du CPIMS+.</a:t>
            </a:r>
          </a:p>
          <a:p>
            <a:pPr marL="628650" lvl="1" indent="-171450">
              <a:buFont typeface="Arial" panose="020B0604020202020204" pitchFamily="34" charset="0"/>
              <a:buChar char="•"/>
            </a:pPr>
            <a:r>
              <a:rPr lang="en-US" sz="1100" i="1" dirty="0" err="1"/>
              <a:t>Travailler</a:t>
            </a:r>
            <a:r>
              <a:rPr lang="en-US" sz="1100" i="1" dirty="0"/>
              <a:t> sur les outils de soutien opérationnel</a:t>
            </a:r>
          </a:p>
          <a:p>
            <a:pPr marL="171450" lvl="0" indent="-171450">
              <a:buFont typeface="Arial" panose="020B0604020202020204" pitchFamily="34" charset="0"/>
              <a:buChar char="•"/>
            </a:pPr>
            <a:r>
              <a:rPr lang="en-US" sz="1100" b="1" i="1" dirty="0"/>
              <a:t>Sous-groupe CP dans le pays et groupes de travail CM/CP</a:t>
            </a:r>
          </a:p>
          <a:p>
            <a:pPr marL="628650" lvl="1" indent="-171450">
              <a:buFont typeface="Arial" panose="020B0604020202020204" pitchFamily="34" charset="0"/>
              <a:buChar char="•"/>
            </a:pPr>
            <a:r>
              <a:rPr lang="en-US" sz="1100" i="1" dirty="0"/>
              <a:t>Coordonner et diriger les processus de gestion des cas dans le pays, y compris le déploiement de CPIMS+.</a:t>
            </a:r>
          </a:p>
          <a:p>
            <a:pPr marL="628650" lvl="1" indent="-171450">
              <a:buFont typeface="Arial" panose="020B0604020202020204" pitchFamily="34" charset="0"/>
              <a:buChar char="•"/>
            </a:pPr>
            <a:r>
              <a:rPr lang="en-US" sz="1100" i="1" dirty="0"/>
              <a:t>Ce processus est parfois dirigé par une agence ou une personne désignée, mais il est toujours lié à la coordination globale de la gestion des cas.</a:t>
            </a:r>
          </a:p>
          <a:p>
            <a:pPr marL="171450" lvl="0" indent="-171450">
              <a:buFont typeface="Arial" panose="020B0604020202020204" pitchFamily="34" charset="0"/>
              <a:buChar char="•"/>
            </a:pPr>
            <a:r>
              <a:rPr lang="en-US" sz="1100" b="1" i="1" dirty="0"/>
              <a:t>Le CPIMS SC</a:t>
            </a:r>
          </a:p>
          <a:p>
            <a:pPr marL="628650" lvl="1" indent="-171450">
              <a:buFont typeface="Arial" panose="020B0604020202020204" pitchFamily="34" charset="0"/>
              <a:buChar char="•"/>
            </a:pPr>
            <a:r>
              <a:rPr lang="en-US" sz="1100" i="1" dirty="0"/>
              <a:t>Travaille avec le groupe de travail sur la gestion globale des cas</a:t>
            </a:r>
          </a:p>
          <a:p>
            <a:pPr marL="628650" lvl="1" indent="-171450">
              <a:buFont typeface="Arial" panose="020B0604020202020204" pitchFamily="34" charset="0"/>
              <a:buChar char="•"/>
            </a:pPr>
            <a:r>
              <a:rPr lang="en-US" sz="1100" i="1" dirty="0"/>
              <a:t>Développe des ressources et des pratiques standard liées à la gestion de l'information pour la gestion des cas de protection de l'enfance. </a:t>
            </a:r>
          </a:p>
          <a:p>
            <a:pPr marL="171450" lvl="0" indent="-171450">
              <a:buFont typeface="Arial" panose="020B0604020202020204" pitchFamily="34" charset="0"/>
              <a:buChar char="•"/>
            </a:pPr>
            <a:r>
              <a:rPr lang="en-US" sz="1100" b="1" i="1" dirty="0"/>
              <a:t>L'équipe technique de Primero </a:t>
            </a:r>
          </a:p>
          <a:p>
            <a:pPr marL="628650" lvl="1" indent="-171450">
              <a:buFont typeface="Arial" panose="020B0604020202020204" pitchFamily="34" charset="0"/>
              <a:buChar char="•"/>
            </a:pPr>
            <a:r>
              <a:rPr lang="en-US" sz="1100" i="1" dirty="0"/>
              <a:t>Coordonne l'ensemble du projet Primero</a:t>
            </a:r>
          </a:p>
          <a:p>
            <a:pPr marL="628650" lvl="1" indent="-171450">
              <a:buFont typeface="Arial" panose="020B0604020202020204" pitchFamily="34" charset="0"/>
              <a:buChar char="•"/>
            </a:pPr>
            <a:r>
              <a:rPr lang="en-US" sz="1100" i="1" dirty="0"/>
              <a:t>Développe le logiciel de la base de données</a:t>
            </a:r>
          </a:p>
          <a:p>
            <a:pPr marL="628650" lvl="1" indent="-171450">
              <a:buFont typeface="Arial" panose="020B0604020202020204" pitchFamily="34" charset="0"/>
              <a:buChar char="•"/>
            </a:pPr>
            <a:r>
              <a:rPr lang="en-US" sz="1100" i="1" dirty="0" err="1"/>
              <a:t>Fournit</a:t>
            </a:r>
            <a:r>
              <a:rPr lang="en-US" sz="1100" i="1" dirty="0"/>
              <a:t> un soutien informatique et la composante technique des déploiements. </a:t>
            </a:r>
          </a:p>
          <a:p>
            <a:pPr marL="628650" lvl="1" indent="-171450">
              <a:buFont typeface="Arial" panose="020B0604020202020204" pitchFamily="34" charset="0"/>
              <a:buChar char="•"/>
            </a:pPr>
            <a:r>
              <a:rPr lang="en-US" sz="1100" i="1" dirty="0" err="1"/>
              <a:t>Fournit</a:t>
            </a:r>
            <a:r>
              <a:rPr lang="en-US" sz="1100" i="1" dirty="0"/>
              <a:t> un soutien continu par le biais du Helpdesk de Primero.  </a:t>
            </a:r>
          </a:p>
          <a:p>
            <a:pPr marL="171450" lvl="0" indent="-171450">
              <a:buFont typeface="Arial" panose="020B0604020202020204" pitchFamily="34" charset="0"/>
              <a:buChar char="•"/>
            </a:pPr>
            <a:r>
              <a:rPr lang="en-US" sz="1100" b="1" i="1" dirty="0"/>
              <a:t>Le CPIMS SC</a:t>
            </a:r>
          </a:p>
          <a:p>
            <a:pPr marL="628650" lvl="1" indent="-171450">
              <a:buFont typeface="Arial" panose="020B0604020202020204" pitchFamily="34" charset="0"/>
              <a:buChar char="•"/>
            </a:pPr>
            <a:r>
              <a:rPr lang="en-US" sz="1100" i="1" dirty="0"/>
              <a:t>Travaille en étroite collaboration avec le groupe de travail sur la gestion globale des cas</a:t>
            </a:r>
          </a:p>
          <a:p>
            <a:pPr marL="628650" lvl="1" indent="-171450">
              <a:buFont typeface="Arial" panose="020B0604020202020204" pitchFamily="34" charset="0"/>
              <a:buChar char="•"/>
            </a:pPr>
            <a:r>
              <a:rPr lang="en-US" sz="1100" i="1" dirty="0"/>
              <a:t>Développe des ressources et des pratiques standard liées à la gestion de l'information pour la gestion des cas de protection de l'enfance.</a:t>
            </a:r>
          </a:p>
        </p:txBody>
      </p:sp>
      <p:sp>
        <p:nvSpPr>
          <p:cNvPr id="3" name="Slide Image Placeholder 2">
            <a:extLst>
              <a:ext uri="{FF2B5EF4-FFF2-40B4-BE49-F238E27FC236}">
                <a16:creationId xmlns:a16="http://schemas.microsoft.com/office/drawing/2014/main" id="{9FAC8617-0C25-A969-E072-C7CD68A3DACA}"/>
              </a:ext>
            </a:extLst>
          </p:cNvPr>
          <p:cNvSpPr>
            <a:spLocks noGrp="1" noRot="1" noChangeAspect="1"/>
          </p:cNvSpPr>
          <p:nvPr>
            <p:ph type="sldImg"/>
          </p:nvPr>
        </p:nvSpPr>
        <p:spPr/>
      </p:sp>
    </p:spTree>
    <p:extLst>
      <p:ext uri="{BB962C8B-B14F-4D97-AF65-F5344CB8AC3E}">
        <p14:creationId xmlns:p14="http://schemas.microsoft.com/office/powerpoint/2010/main" val="2379773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ÉNERGISANT (Durée : 10 min)</a:t>
            </a:r>
          </a:p>
          <a:p>
            <a:pPr marL="171450" indent="-171450">
              <a:buFont typeface="Arial" panose="020B0604020202020204" pitchFamily="34" charset="0"/>
              <a:buChar char="•"/>
            </a:pPr>
            <a:r>
              <a:rPr lang="en-US" dirty="0"/>
              <a:t>Choisissez n'importe quel jeu approprié à votre contexte mais si vous avez besoin d'inspiration, vous pouvez trouver d'autres exemples sur </a:t>
            </a:r>
            <a:r>
              <a:rPr lang="en-US" dirty="0">
                <a:solidFill>
                  <a:srgbClr val="026794"/>
                </a:solidFill>
                <a:hlinkClick r:id="rId3">
                  <a:extLst>
                    <a:ext uri="{A12FA001-AC4F-418D-AE19-62706E023703}">
                      <ahyp:hlinkClr xmlns:ahyp="http://schemas.microsoft.com/office/drawing/2018/hyperlinkcolor" val="tx"/>
                    </a:ext>
                  </a:extLst>
                </a:hlinkClick>
              </a:rPr>
              <a:t>ce </a:t>
            </a:r>
            <a:r>
              <a:rPr lang="en-US" dirty="0"/>
              <a:t>site web</a:t>
            </a:r>
          </a:p>
        </p:txBody>
      </p:sp>
      <p:sp>
        <p:nvSpPr>
          <p:cNvPr id="3" name="Slide Image Placeholder 2">
            <a:extLst>
              <a:ext uri="{FF2B5EF4-FFF2-40B4-BE49-F238E27FC236}">
                <a16:creationId xmlns:a16="http://schemas.microsoft.com/office/drawing/2014/main" id="{F8184E49-A816-FEFD-B073-94E220C62D7F}"/>
              </a:ext>
            </a:extLst>
          </p:cNvPr>
          <p:cNvSpPr>
            <a:spLocks noGrp="1" noRot="1" noChangeAspect="1"/>
          </p:cNvSpPr>
          <p:nvPr>
            <p:ph type="sldImg"/>
          </p:nvPr>
        </p:nvSpPr>
        <p:spPr/>
      </p:sp>
    </p:spTree>
    <p:extLst>
      <p:ext uri="{BB962C8B-B14F-4D97-AF65-F5344CB8AC3E}">
        <p14:creationId xmlns:p14="http://schemas.microsoft.com/office/powerpoint/2010/main" val="3155260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sym typeface="Helvetica Neue"/>
              </a:rPr>
              <a:t>EXPLICATION</a:t>
            </a:r>
          </a:p>
          <a:p>
            <a:pPr marL="171450" indent="-171450">
              <a:buFont typeface="Arial" panose="020B0604020202020204" pitchFamily="34" charset="0"/>
              <a:buChar char="•"/>
            </a:pPr>
            <a:r>
              <a:rPr lang="en-US" i="1" dirty="0"/>
              <a:t>Il est important de souligner quelques-unes des caractéristiques du nouveau CPIMS+.</a:t>
            </a:r>
          </a:p>
          <a:p>
            <a:pPr marL="171450" indent="-171450">
              <a:buFont typeface="Arial" panose="020B0604020202020204" pitchFamily="34" charset="0"/>
              <a:buChar char="•"/>
            </a:pPr>
            <a:r>
              <a:rPr lang="en-US" b="1" i="1" dirty="0"/>
              <a:t>Soutenir le processus de CM</a:t>
            </a:r>
          </a:p>
          <a:p>
            <a:pPr marL="628650" lvl="1" indent="-171450">
              <a:buFont typeface="Arial" panose="020B0604020202020204" pitchFamily="34" charset="0"/>
              <a:buChar char="•"/>
            </a:pPr>
            <a:r>
              <a:rPr lang="en-US" i="1" dirty="0"/>
              <a:t>Il est structuré de manière à suivre le flux de gestion des cas et à aider à documenter les processus de gestion des cas.</a:t>
            </a:r>
          </a:p>
          <a:p>
            <a:pPr marL="628650" lvl="1" indent="-171450">
              <a:buFont typeface="Arial" panose="020B0604020202020204" pitchFamily="34" charset="0"/>
              <a:buChar char="•"/>
            </a:pPr>
            <a:r>
              <a:rPr lang="en-US" i="1" dirty="0"/>
              <a:t>Il encourage les bonnes pratiques de gestion des cas</a:t>
            </a:r>
          </a:p>
          <a:p>
            <a:pPr marL="628650" lvl="1" indent="-171450">
              <a:buFont typeface="Arial" panose="020B0604020202020204" pitchFamily="34" charset="0"/>
              <a:buChar char="•"/>
            </a:pPr>
            <a:r>
              <a:rPr lang="en-US" i="1" dirty="0"/>
              <a:t>Il garantit une documentation appropriée conformément aux étapes de la gestion des cas, allège la charge de la gestion des cas et facilite les orientations et les transferts. </a:t>
            </a:r>
          </a:p>
          <a:p>
            <a:pPr marL="171450" indent="-171450">
              <a:buFont typeface="Arial" panose="020B0604020202020204" pitchFamily="34" charset="0"/>
              <a:buChar char="•"/>
            </a:pPr>
            <a:r>
              <a:rPr lang="en-US" b="1" i="1" dirty="0"/>
              <a:t>Flexible et adaptable</a:t>
            </a:r>
          </a:p>
          <a:p>
            <a:pPr marL="628650" lvl="1" indent="-171450">
              <a:buFont typeface="Arial" panose="020B0604020202020204" pitchFamily="34" charset="0"/>
              <a:buChar char="•"/>
            </a:pPr>
            <a:r>
              <a:rPr lang="en-US" i="1" dirty="0"/>
              <a:t>Il peut répondre à différents besoins en matière de gestion de cas et peut être personnalisé pour chaque établissement.</a:t>
            </a:r>
          </a:p>
          <a:p>
            <a:pPr marL="628650" lvl="1" indent="-171450">
              <a:buFont typeface="Arial" panose="020B0604020202020204" pitchFamily="34" charset="0"/>
              <a:buChar char="•"/>
            </a:pPr>
            <a:r>
              <a:rPr lang="en-US" i="1" dirty="0"/>
              <a:t>Il peut s'adapter à différentes langues</a:t>
            </a:r>
          </a:p>
          <a:p>
            <a:pPr marL="628650" lvl="1" indent="-171450">
              <a:buFont typeface="Arial" panose="020B0604020202020204" pitchFamily="34" charset="0"/>
              <a:buChar char="•"/>
            </a:pPr>
            <a:r>
              <a:rPr lang="en-US" i="1" dirty="0"/>
              <a:t>Un TRAVAILLEUR SOCIAL peut utiliser la plateforme dans sa propre langue et le superviseur dans une autre langue et voir les informations saisies par le TRAVAILLEUR SOCIAL dans cette langue.</a:t>
            </a:r>
          </a:p>
          <a:p>
            <a:pPr marL="171450" indent="-171450">
              <a:buFont typeface="Arial" panose="020B0604020202020204" pitchFamily="34" charset="0"/>
              <a:buChar char="•"/>
            </a:pPr>
            <a:r>
              <a:rPr lang="en-US" b="1" i="1" dirty="0"/>
              <a:t>Sécurité renforcée</a:t>
            </a:r>
          </a:p>
          <a:p>
            <a:pPr marL="628650" lvl="1" indent="-171450">
              <a:buFont typeface="Arial" panose="020B0604020202020204" pitchFamily="34" charset="0"/>
              <a:buChar char="•"/>
            </a:pPr>
            <a:r>
              <a:rPr lang="en-US" i="1" dirty="0"/>
              <a:t>Il s'agit d'une partie cruciale du développement de ce système.</a:t>
            </a:r>
          </a:p>
          <a:p>
            <a:pPr marL="628650" lvl="1" indent="-171450">
              <a:buFont typeface="Arial" panose="020B0604020202020204" pitchFamily="34" charset="0"/>
              <a:buChar char="•"/>
            </a:pPr>
            <a:r>
              <a:rPr lang="en-US" i="1" dirty="0"/>
              <a:t>Primero est construit dans un cadre sécurisé et, avant même d'être testé sur le terrain, il a fait l'objet de tests de menace.</a:t>
            </a:r>
          </a:p>
          <a:p>
            <a:pPr marL="171450" indent="-171450">
              <a:buFont typeface="Arial" panose="020B0604020202020204" pitchFamily="34" charset="0"/>
              <a:buChar char="•"/>
            </a:pPr>
            <a:r>
              <a:rPr lang="en-US" b="1" i="1" dirty="0"/>
              <a:t>Accessible </a:t>
            </a:r>
            <a:r>
              <a:rPr lang="en-US" i="1" dirty="0"/>
              <a:t>en ligne et hors </a:t>
            </a:r>
            <a:r>
              <a:rPr lang="en-US" i="1" dirty="0" err="1"/>
              <a:t>ligne</a:t>
            </a:r>
            <a:r>
              <a:rPr lang="en-US" i="1" dirty="0"/>
              <a:t>, et sur tout appareil (nous y reviendrons plus tard)</a:t>
            </a:r>
          </a:p>
          <a:p>
            <a:pPr marL="171450" indent="-171450">
              <a:buFont typeface="Arial" panose="020B0604020202020204" pitchFamily="34" charset="0"/>
              <a:buChar char="•"/>
            </a:pPr>
            <a:r>
              <a:rPr lang="en-US" b="1" i="1" dirty="0"/>
              <a:t>Accès basé sur les rôles</a:t>
            </a:r>
          </a:p>
          <a:p>
            <a:pPr marL="628650" lvl="1" indent="-171450">
              <a:buFont typeface="Arial" panose="020B0604020202020204" pitchFamily="34" charset="0"/>
              <a:buChar char="•"/>
            </a:pPr>
            <a:r>
              <a:rPr lang="en-US" i="1" dirty="0"/>
              <a:t>Cela signifie que le personnel chargé du traitement des cas ne peut voir que ses propres cas, </a:t>
            </a:r>
            <a:r>
              <a:rPr lang="en-US" i="1" dirty="0" err="1"/>
              <a:t>qu'un</a:t>
            </a:r>
            <a:r>
              <a:rPr lang="en-US" i="1" dirty="0"/>
              <a:t> superviseur ne peut voir que les cas de ses subordonnés directs et qu'un coordinateur ne peut voir que des informations globales.</a:t>
            </a:r>
          </a:p>
          <a:p>
            <a:pPr marL="628650" lvl="1" indent="-171450">
              <a:buFont typeface="Arial" panose="020B0604020202020204" pitchFamily="34" charset="0"/>
              <a:buChar char="•"/>
            </a:pPr>
            <a:r>
              <a:rPr lang="en-US" i="1" dirty="0"/>
              <a:t>Cela répond le mieux au principe du "besoin de savoir". </a:t>
            </a:r>
          </a:p>
          <a:p>
            <a:pPr marL="628650" lvl="1" indent="-171450">
              <a:buFont typeface="Arial" panose="020B0604020202020204" pitchFamily="34" charset="0"/>
              <a:buChar char="•"/>
            </a:pPr>
            <a:r>
              <a:rPr lang="en-US" i="1" dirty="0"/>
              <a:t>Nous en discuterons plus tard en détail</a:t>
            </a:r>
          </a:p>
          <a:p>
            <a:pPr marL="171450" indent="-171450">
              <a:buFont typeface="Arial" panose="020B0604020202020204" pitchFamily="34" charset="0"/>
              <a:buChar char="•"/>
            </a:pPr>
            <a:r>
              <a:rPr lang="en-US" b="1" i="1" dirty="0"/>
              <a:t>Soutien à la supervision et au suivi</a:t>
            </a:r>
          </a:p>
          <a:p>
            <a:pPr marL="628650" lvl="1" indent="-171450">
              <a:buFont typeface="Arial" panose="020B0604020202020204" pitchFamily="34" charset="0"/>
              <a:buChar char="•"/>
            </a:pPr>
            <a:r>
              <a:rPr lang="en-US" i="1" dirty="0"/>
              <a:t>Il peut soutenir la supervision du travail de cas ainsi que le suivi de la qualité du programme de CM. Les sessions 4 et 5 de cette formation y sont consacrées.</a:t>
            </a:r>
          </a:p>
        </p:txBody>
      </p:sp>
      <p:sp>
        <p:nvSpPr>
          <p:cNvPr id="3" name="Slide Image Placeholder 2">
            <a:extLst>
              <a:ext uri="{FF2B5EF4-FFF2-40B4-BE49-F238E27FC236}">
                <a16:creationId xmlns:a16="http://schemas.microsoft.com/office/drawing/2014/main" id="{1D24EAF4-5E2E-6F7F-A13F-03FABD41AA02}"/>
              </a:ext>
            </a:extLst>
          </p:cNvPr>
          <p:cNvSpPr>
            <a:spLocks noGrp="1" noRot="1" noChangeAspect="1"/>
          </p:cNvSpPr>
          <p:nvPr>
            <p:ph type="sldImg"/>
          </p:nvPr>
        </p:nvSpPr>
        <p:spPr/>
      </p:sp>
    </p:spTree>
    <p:extLst>
      <p:ext uri="{BB962C8B-B14F-4D97-AF65-F5344CB8AC3E}">
        <p14:creationId xmlns:p14="http://schemas.microsoft.com/office/powerpoint/2010/main" val="3284697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AU CONTEXTE</a:t>
            </a:r>
          </a:p>
          <a:p>
            <a:pPr marL="171450" indent="-171450">
              <a:buFont typeface="Arial" panose="020B0604020202020204" pitchFamily="34" charset="0"/>
              <a:buChar char="•"/>
            </a:pPr>
            <a:r>
              <a:rPr lang="en-US" dirty="0"/>
              <a:t>Fournir un aperçu de la façon dont les rôles fonctionnent dans le CPIMS+ dans votre contexte.</a:t>
            </a:r>
          </a:p>
          <a:p>
            <a:pPr marL="171450" indent="-171450">
              <a:buFont typeface="Arial" panose="020B0604020202020204" pitchFamily="34" charset="0"/>
              <a:buChar char="•"/>
            </a:pPr>
            <a:r>
              <a:rPr lang="en-US" dirty="0">
                <a:solidFill>
                  <a:srgbClr val="026794"/>
                </a:solidFill>
                <a:hlinkClick r:id="rId3">
                  <a:extLst>
                    <a:ext uri="{A12FA001-AC4F-418D-AE19-62706E023703}">
                      <ahyp:hlinkClr xmlns:ahyp="http://schemas.microsoft.com/office/drawing/2018/hyperlinkcolor" val="tx"/>
                    </a:ext>
                  </a:extLst>
                </a:hlinkClick>
              </a:rPr>
              <a:t>La liste complète des rôles et de leurs autorisations est disponible ici.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Veuillez contacter le Comité de pilotage CPIMS+ si vous avez besoin d'aide. </a:t>
            </a:r>
            <a:endParaRPr lang="en-US" dirty="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endParaRPr lang="en-US" dirty="0"/>
          </a:p>
          <a:p>
            <a:r>
              <a:rPr lang="en-US" b="1" dirty="0"/>
              <a:t>EXPLICATION</a:t>
            </a:r>
          </a:p>
          <a:p>
            <a:pPr marL="171450" indent="-171450">
              <a:buFont typeface="Arial" panose="020B0604020202020204" pitchFamily="34" charset="0"/>
              <a:buChar char="•"/>
            </a:pPr>
            <a:r>
              <a:rPr lang="en-US" i="1" dirty="0"/>
              <a:t>Rôles</a:t>
            </a:r>
          </a:p>
          <a:p>
            <a:pPr marL="628650" lvl="1" indent="-171450">
              <a:buFont typeface="Arial" panose="020B0604020202020204" pitchFamily="34" charset="0"/>
              <a:buChar char="•"/>
            </a:pPr>
            <a:r>
              <a:rPr lang="en-US" i="1" dirty="0"/>
              <a:t>Toute personne qui accède à CPIMS+ aura un rôle, tel </a:t>
            </a:r>
            <a:r>
              <a:rPr lang="en-US" i="1" dirty="0" err="1"/>
              <a:t>qu'un</a:t>
            </a:r>
            <a:r>
              <a:rPr lang="en-US" i="1" dirty="0"/>
              <a:t> TRAVAILLEUR SOCIAL ou un superviseur.</a:t>
            </a:r>
          </a:p>
          <a:p>
            <a:pPr marL="628650" lvl="1" indent="-171450">
              <a:buFont typeface="Arial" panose="020B0604020202020204" pitchFamily="34" charset="0"/>
              <a:buChar char="•"/>
            </a:pPr>
            <a:r>
              <a:rPr lang="en-US" i="1" dirty="0"/>
              <a:t>Chaque rôle a des autorisations spécifiques qui lui permettent de voir les cas qui peuvent être les siens ou ceux de son équipe.</a:t>
            </a:r>
          </a:p>
          <a:p>
            <a:pPr marL="628650" lvl="1" indent="-171450">
              <a:buFont typeface="Arial" panose="020B0604020202020204" pitchFamily="34" charset="0"/>
              <a:buChar char="•"/>
            </a:pPr>
            <a:r>
              <a:rPr lang="en-US" i="1" dirty="0"/>
              <a:t>Ces permissions déterminent les fonctionnalités auxquelles ils ont accès.</a:t>
            </a:r>
          </a:p>
          <a:p>
            <a:pPr marL="171450" indent="-171450">
              <a:buFont typeface="Arial" panose="020B0604020202020204" pitchFamily="34" charset="0"/>
              <a:buChar char="•"/>
            </a:pPr>
            <a:r>
              <a:rPr lang="en-US" i="1" dirty="0"/>
              <a:t>Exemple de diapositive</a:t>
            </a:r>
          </a:p>
          <a:p>
            <a:pPr marL="628650" lvl="1" indent="-171450">
              <a:buFont typeface="Arial" panose="020B0604020202020204" pitchFamily="34" charset="0"/>
              <a:buChar char="•"/>
            </a:pPr>
            <a:r>
              <a:rPr lang="en-US" i="1" dirty="0"/>
              <a:t>Il y a deux zones chacune (violette et verte) avec un superviseur et trois travailleurs sociaux.</a:t>
            </a:r>
          </a:p>
          <a:p>
            <a:pPr marL="628650" lvl="1" indent="-171450">
              <a:buFont typeface="Arial" panose="020B0604020202020204" pitchFamily="34" charset="0"/>
              <a:buChar char="•"/>
            </a:pPr>
            <a:r>
              <a:rPr lang="en-US" i="1" dirty="0"/>
              <a:t>Chaque agence a 1 groupe d'utilisateurs qui ont chacun 1 manager et 3 travailleurs sociaux.</a:t>
            </a:r>
          </a:p>
          <a:p>
            <a:pPr marL="628650" lvl="1" indent="-171450">
              <a:buFont typeface="Arial" panose="020B0604020202020204" pitchFamily="34" charset="0"/>
              <a:buChar char="•"/>
            </a:pPr>
            <a:r>
              <a:rPr lang="en-US" i="1" dirty="0"/>
              <a:t>Un groupe qui travaille ensemble garantit que le superviseur ne voit que les cas des travailleurs de son équipe.</a:t>
            </a:r>
          </a:p>
          <a:p>
            <a:pPr marL="628650" lvl="1" indent="-171450">
              <a:buFont typeface="Arial" panose="020B0604020202020204" pitchFamily="34" charset="0"/>
              <a:buChar char="•"/>
            </a:pPr>
            <a:r>
              <a:rPr lang="en-US" i="1" dirty="0" err="1"/>
              <a:t>Lorsqu'un</a:t>
            </a:r>
            <a:r>
              <a:rPr lang="en-US" i="1" dirty="0"/>
              <a:t> TRAVAILLEUR SOCIAL de l'équipe envoie une approbation, celle-ci est transmise au bon superviseur.</a:t>
            </a:r>
          </a:p>
          <a:p>
            <a:pPr marL="171450" lvl="0" indent="-171450">
              <a:buFont typeface="Arial" panose="020B0604020202020204" pitchFamily="34" charset="0"/>
              <a:buChar char="•"/>
            </a:pPr>
            <a:r>
              <a:rPr lang="en-US" i="1" dirty="0"/>
              <a:t>Autorisations de rôles</a:t>
            </a:r>
          </a:p>
          <a:p>
            <a:pPr marL="628650" lvl="1" indent="-171450">
              <a:buFont typeface="Arial" panose="020B0604020202020204" pitchFamily="34" charset="0"/>
              <a:buChar char="•"/>
            </a:pPr>
            <a:r>
              <a:rPr lang="en-US" i="1" dirty="0" err="1"/>
              <a:t>Chaque</a:t>
            </a:r>
            <a:r>
              <a:rPr lang="en-US" i="1" dirty="0"/>
              <a:t> TRAVAILLEUR SOCIAL ne peut voir que ses propres cas.</a:t>
            </a:r>
          </a:p>
          <a:p>
            <a:pPr marL="628650" lvl="1" indent="-171450">
              <a:buFont typeface="Arial" panose="020B0604020202020204" pitchFamily="34" charset="0"/>
              <a:buChar char="•"/>
            </a:pPr>
            <a:r>
              <a:rPr lang="en-US" i="1" dirty="0"/>
              <a:t>Chaque superviseur du groupe d'utilisateurs ne peut voir que les cas de ses travailleurs sociaux.</a:t>
            </a:r>
          </a:p>
          <a:p>
            <a:pPr marL="628650" lvl="1" indent="-171450">
              <a:buFont typeface="Arial" panose="020B0604020202020204" pitchFamily="34" charset="0"/>
              <a:buChar char="•"/>
            </a:pPr>
            <a:r>
              <a:rPr lang="en-US" i="1" dirty="0"/>
              <a:t>L'administrateur peut être configuré comme utilisateur autorisé à voir tous les cas dans CPIMS+ (pour configurer les utilisateurs, modifier les formulaires, résoudre les problèmes, etc.</a:t>
            </a:r>
          </a:p>
          <a:p>
            <a:pPr marL="628650" lvl="1" indent="-171450">
              <a:buFont typeface="Arial" panose="020B0604020202020204" pitchFamily="34" charset="0"/>
              <a:buChar char="•"/>
            </a:pPr>
            <a:r>
              <a:rPr lang="en-US" i="1" dirty="0"/>
              <a:t>Cela signifie que le système peut être configuré de manière à ce que chaque utilisateur ne puisse voir que ce qu'il doit voir, ce qui optimise la protection des données.</a:t>
            </a:r>
          </a:p>
          <a:p>
            <a:pPr marL="171450" lvl="0" indent="-171450">
              <a:buFont typeface="Arial" panose="020B0604020202020204" pitchFamily="34" charset="0"/>
              <a:buChar char="•"/>
            </a:pPr>
            <a:r>
              <a:rPr lang="en-US" i="1" dirty="0"/>
              <a:t>Vous aurez chacun un profil d'utilisateur spécifique dans le CPIMS+ en fonction de ce que vous devez voir et de ce que vous devez faire dans le système.</a:t>
            </a:r>
          </a:p>
          <a:p>
            <a:pPr marL="171450" lvl="0" indent="-171450">
              <a:buFont typeface="Arial" panose="020B0604020202020204" pitchFamily="34" charset="0"/>
              <a:buChar char="•"/>
            </a:pPr>
            <a:r>
              <a:rPr lang="en-US" i="1" dirty="0"/>
              <a:t>Cela deviendra plus clair avec la démo et une fois que nous commencerons à pratiquer.</a:t>
            </a:r>
          </a:p>
        </p:txBody>
      </p:sp>
      <p:sp>
        <p:nvSpPr>
          <p:cNvPr id="3" name="Slide Image Placeholder 2">
            <a:extLst>
              <a:ext uri="{FF2B5EF4-FFF2-40B4-BE49-F238E27FC236}">
                <a16:creationId xmlns:a16="http://schemas.microsoft.com/office/drawing/2014/main" id="{4DF835BE-336B-66BF-8B08-588F324731AC}"/>
              </a:ext>
            </a:extLst>
          </p:cNvPr>
          <p:cNvSpPr>
            <a:spLocks noGrp="1" noRot="1" noChangeAspect="1"/>
          </p:cNvSpPr>
          <p:nvPr>
            <p:ph type="sldImg"/>
          </p:nvPr>
        </p:nvSpPr>
        <p:spPr/>
      </p:sp>
    </p:spTree>
    <p:extLst>
      <p:ext uri="{BB962C8B-B14F-4D97-AF65-F5344CB8AC3E}">
        <p14:creationId xmlns:p14="http://schemas.microsoft.com/office/powerpoint/2010/main" val="3536371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sz="1100" b="1" dirty="0"/>
              <a:t>S'ADAPTER À LA FORMATION À DISTANCE</a:t>
            </a:r>
          </a:p>
          <a:p>
            <a:pPr marL="171450" indent="-171450">
              <a:buFont typeface="Arial" panose="020B0604020202020204" pitchFamily="34" charset="0"/>
              <a:buChar char="•"/>
            </a:pPr>
            <a:r>
              <a:rPr lang="en-US" sz="1100" dirty="0"/>
              <a:t>Disposer d'un PowerPoint avec deux mini organigrammes avec les noms et les rôles.</a:t>
            </a:r>
          </a:p>
          <a:p>
            <a:pPr marL="628650" lvl="1" indent="-171450">
              <a:buFont typeface="Arial" panose="020B0604020202020204" pitchFamily="34" charset="0"/>
              <a:buChar char="•"/>
            </a:pPr>
            <a:r>
              <a:rPr lang="en-US" sz="1100" dirty="0"/>
              <a:t>En haut des deux organigrammes, placez les superviseurs, par exemple "Superviseur 1 - Mohammed" et "Superviseur 2 - </a:t>
            </a:r>
            <a:r>
              <a:rPr lang="en-US" sz="1100" dirty="0" err="1"/>
              <a:t>Roula</a:t>
            </a:r>
            <a:r>
              <a:rPr lang="en-US" sz="1100" dirty="0"/>
              <a:t>". </a:t>
            </a:r>
          </a:p>
          <a:p>
            <a:pPr marL="628650" lvl="1" indent="-171450">
              <a:buFont typeface="Arial" panose="020B0604020202020204" pitchFamily="34" charset="0"/>
              <a:buChar char="•"/>
            </a:pPr>
            <a:r>
              <a:rPr lang="en-US" sz="1100" dirty="0"/>
              <a:t>En dessous, placez quatre assistantes sociales chacune, par exemple "Assistante sociale - Fatima", "Assistante sociale - Maria". </a:t>
            </a:r>
          </a:p>
          <a:p>
            <a:pPr marL="171450" indent="-171450">
              <a:buFont typeface="Arial" panose="020B0604020202020204" pitchFamily="34" charset="0"/>
              <a:buChar char="•"/>
            </a:pPr>
            <a:r>
              <a:rPr lang="en-US" sz="1100" dirty="0"/>
              <a:t>Réaliser le quiz rapide où les gens cochent ou barrent la case sur la plateforme en ligne (ou toute autre option représentant un oui ou un non sur la plateforme).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a:t>
            </a:r>
          </a:p>
          <a:p>
            <a:endParaRPr lang="en-US" sz="1100" b="1" dirty="0"/>
          </a:p>
          <a:p>
            <a:r>
              <a:rPr lang="en-US" sz="1100" b="1" dirty="0"/>
              <a:t>ACTIVITÉ PLÉNIÈRE (Temps : 15min)</a:t>
            </a:r>
          </a:p>
          <a:p>
            <a:pPr marL="171450" indent="-171450">
              <a:buFont typeface="Arial" panose="020B0604020202020204" pitchFamily="34" charset="0"/>
              <a:buChar char="•"/>
            </a:pPr>
            <a:r>
              <a:rPr lang="en-US" sz="1100" dirty="0"/>
              <a:t>Invitez 2 superviseurs à se placer dos à dos à l'avant de la salle.</a:t>
            </a:r>
          </a:p>
          <a:p>
            <a:pPr marL="171450" indent="-171450">
              <a:buFont typeface="Arial" panose="020B0604020202020204" pitchFamily="34" charset="0"/>
              <a:buChar char="•"/>
            </a:pPr>
            <a:r>
              <a:rPr lang="en-US" sz="1100" dirty="0"/>
              <a:t>Laissez-les faire face à leur équipe de travailleurs sociaux pour montrer qu'ils ne peuvent voir que les cas des personnes de leur équipe.</a:t>
            </a:r>
          </a:p>
          <a:p>
            <a:pPr marL="171450" indent="-171450">
              <a:buFont typeface="Arial" panose="020B0604020202020204" pitchFamily="34" charset="0"/>
              <a:buChar char="•"/>
            </a:pPr>
            <a:r>
              <a:rPr lang="en-US" sz="1100" dirty="0"/>
              <a:t>Faites entrer le GI ou le MEAL et demandez au groupe s'il doit être en mesure de tout voir ou non (la réponse est non, il ne doit voir que les données de niveau agrégé).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Posez des questions rapidement sous la forme d'un quiz rapide.</a:t>
            </a:r>
            <a:endParaRPr lang="en-US" sz="1100" i="1" dirty="0"/>
          </a:p>
          <a:p>
            <a:pPr marL="171450" indent="-171450">
              <a:buFont typeface="Arial" panose="020B0604020202020204" pitchFamily="34" charset="0"/>
              <a:buChar char="•"/>
            </a:pPr>
            <a:r>
              <a:rPr lang="en-US" sz="1100" b="1" i="1" dirty="0"/>
              <a:t>Mohammad peut-il voir le dossier de Fatima ?</a:t>
            </a:r>
          </a:p>
          <a:p>
            <a:pPr marL="628650" lvl="1" indent="-171450">
              <a:buFont typeface="Arial" panose="020B0604020202020204" pitchFamily="34" charset="0"/>
              <a:buChar char="•"/>
            </a:pPr>
            <a:r>
              <a:rPr lang="en-US" sz="1100" dirty="0"/>
              <a:t>Oui. Fatima fait son rapport à Mohammad pour que ce dernier puisse voir ses affaires.</a:t>
            </a:r>
          </a:p>
          <a:p>
            <a:pPr marL="171450" indent="-171450">
              <a:buFont typeface="Arial" panose="020B0604020202020204" pitchFamily="34" charset="0"/>
              <a:buChar char="•"/>
            </a:pPr>
            <a:r>
              <a:rPr lang="en-US" sz="1100" b="1" i="1" dirty="0" err="1"/>
              <a:t>Roula</a:t>
            </a:r>
            <a:r>
              <a:rPr lang="en-US" sz="1100" b="1" i="1" dirty="0"/>
              <a:t> peut-elle voir le cas de Fatima ?</a:t>
            </a:r>
          </a:p>
          <a:p>
            <a:pPr marL="628650" lvl="1" indent="-171450">
              <a:buFont typeface="Arial" panose="020B0604020202020204" pitchFamily="34" charset="0"/>
              <a:buChar char="•"/>
            </a:pPr>
            <a:r>
              <a:rPr lang="en-US" sz="1100" dirty="0"/>
              <a:t>Non. Fatima rend compte à Mohammad, Mohammad est donc le seul superviseur qui peut voir ses dossiers. </a:t>
            </a:r>
            <a:r>
              <a:rPr lang="en-US" sz="1100" dirty="0" err="1"/>
              <a:t>Roula</a:t>
            </a:r>
            <a:r>
              <a:rPr lang="en-US" sz="1100" dirty="0"/>
              <a:t> peut voir les dossiers des travailleurs sociaux de son équipe.</a:t>
            </a:r>
          </a:p>
          <a:p>
            <a:pPr marL="171450" indent="-171450">
              <a:buFont typeface="Arial" panose="020B0604020202020204" pitchFamily="34" charset="0"/>
              <a:buChar char="•"/>
            </a:pPr>
            <a:r>
              <a:rPr lang="en-US" sz="1100" b="1" i="1" dirty="0"/>
              <a:t>Fatima peut-elle voir le cas de Maria ?</a:t>
            </a:r>
          </a:p>
          <a:p>
            <a:pPr marL="628650" lvl="1" indent="-171450">
              <a:buFont typeface="Arial" panose="020B0604020202020204" pitchFamily="34" charset="0"/>
              <a:buChar char="•"/>
            </a:pPr>
            <a:r>
              <a:rPr lang="en-US" sz="1100" dirty="0"/>
              <a:t>Non. </a:t>
            </a:r>
            <a:r>
              <a:rPr lang="en-US" sz="1100" dirty="0" err="1"/>
              <a:t>Aucun</a:t>
            </a:r>
            <a:r>
              <a:rPr lang="en-US" sz="1100" dirty="0"/>
              <a:t> TRAVAILLEUR SOCIAL ne peut voir les dossiers des autres, qu'ils fassent partie de la même équipe ou d'équipes différentes.</a:t>
            </a:r>
          </a:p>
          <a:p>
            <a:pPr marL="171450" indent="-171450">
              <a:buFont typeface="Arial" panose="020B0604020202020204" pitchFamily="34" charset="0"/>
              <a:buChar char="•"/>
            </a:pPr>
            <a:r>
              <a:rPr lang="en-US" sz="1100" b="1" i="1" dirty="0"/>
              <a:t>Combien de dossiers de travailleurs </a:t>
            </a:r>
            <a:r>
              <a:rPr lang="en-US" sz="1100" b="1" i="1" dirty="0" err="1"/>
              <a:t>sociaux</a:t>
            </a:r>
            <a:r>
              <a:rPr lang="en-US" sz="1100" b="1" i="1" dirty="0"/>
              <a:t> Mohammed peut-il voir en tout ?</a:t>
            </a:r>
          </a:p>
          <a:p>
            <a:pPr marL="628650" lvl="1" indent="-171450">
              <a:buFont typeface="Arial" panose="020B0604020202020204" pitchFamily="34" charset="0"/>
              <a:buChar char="•"/>
            </a:pPr>
            <a:r>
              <a:rPr lang="en-US" sz="1100" dirty="0"/>
              <a:t>Mohammad peut voir quatre cas d'assistants sociaux au total, car c'est le nombre d'assistants </a:t>
            </a:r>
            <a:r>
              <a:rPr lang="en-US" sz="1100" dirty="0" err="1"/>
              <a:t>sociaux</a:t>
            </a:r>
            <a:r>
              <a:rPr lang="en-US" sz="1100" dirty="0"/>
              <a:t> </a:t>
            </a:r>
            <a:r>
              <a:rPr lang="en-US" sz="1100" dirty="0" err="1"/>
              <a:t>qu’il</a:t>
            </a:r>
            <a:r>
              <a:rPr lang="en-US" sz="1100" dirty="0"/>
              <a:t> gère et soutient directement.</a:t>
            </a:r>
          </a:p>
          <a:p>
            <a:pPr marL="171450" indent="-171450">
              <a:buFont typeface="Arial" panose="020B0604020202020204" pitchFamily="34" charset="0"/>
              <a:buChar char="•"/>
            </a:pPr>
            <a:r>
              <a:rPr lang="en-US" sz="1100" b="1" i="1" dirty="0"/>
              <a:t>Combien de cas le GI peut-il voir ?</a:t>
            </a:r>
          </a:p>
          <a:p>
            <a:pPr marL="628650" lvl="1" indent="-171450">
              <a:buFont typeface="Arial" panose="020B0604020202020204" pitchFamily="34" charset="0"/>
              <a:buChar char="•"/>
            </a:pPr>
            <a:r>
              <a:rPr lang="en-US" sz="1100" dirty="0"/>
              <a:t>C'était une question piège</a:t>
            </a:r>
          </a:p>
          <a:p>
            <a:pPr marL="628650" lvl="1" indent="-171450">
              <a:buFont typeface="Arial" panose="020B0604020202020204" pitchFamily="34" charset="0"/>
              <a:buChar char="•"/>
            </a:pPr>
            <a:r>
              <a:rPr lang="en-US" sz="1100" dirty="0"/>
              <a:t>Le GI ne peut pas voir d'informations sur les cas, mais il peut voir des données globales.</a:t>
            </a:r>
          </a:p>
          <a:p>
            <a:pPr marL="628650" lvl="1" indent="-171450">
              <a:buFont typeface="Arial" panose="020B0604020202020204" pitchFamily="34" charset="0"/>
              <a:buChar char="•"/>
            </a:pPr>
            <a:r>
              <a:rPr lang="en-US" sz="1100" dirty="0"/>
              <a:t>Cela signifie qu'ils peuvent voir les chiffres globaux de X, Y, Z mais qu'ils ne peuvent pas voir X, Y, Z.</a:t>
            </a:r>
          </a:p>
        </p:txBody>
      </p:sp>
      <p:sp>
        <p:nvSpPr>
          <p:cNvPr id="3" name="Slide Image Placeholder 2">
            <a:extLst>
              <a:ext uri="{FF2B5EF4-FFF2-40B4-BE49-F238E27FC236}">
                <a16:creationId xmlns:a16="http://schemas.microsoft.com/office/drawing/2014/main" id="{4DF835BE-336B-66BF-8B08-588F324731AC}"/>
              </a:ext>
            </a:extLst>
          </p:cNvPr>
          <p:cNvSpPr>
            <a:spLocks noGrp="1" noRot="1" noChangeAspect="1"/>
          </p:cNvSpPr>
          <p:nvPr>
            <p:ph type="sldImg"/>
          </p:nvPr>
        </p:nvSpPr>
        <p:spPr/>
      </p:sp>
    </p:spTree>
    <p:extLst>
      <p:ext uri="{BB962C8B-B14F-4D97-AF65-F5344CB8AC3E}">
        <p14:creationId xmlns:p14="http://schemas.microsoft.com/office/powerpoint/2010/main" val="17295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EXPLICATION</a:t>
            </a:r>
          </a:p>
          <a:p>
            <a:pPr marL="185715" lvl="0" indent="-185715">
              <a:buClr>
                <a:schemeClr val="dk1"/>
              </a:buClr>
              <a:buSzPts val="1100"/>
              <a:buFont typeface="Arial" panose="020B0604020202020204" pitchFamily="34" charset="0"/>
              <a:buChar char="•"/>
            </a:pPr>
            <a:r>
              <a:rPr lang="en-US" i="1" dirty="0"/>
              <a:t>Cette formation est axée sur la manière dont le CPIMS+ peut être utilisé pour soutenir et renforcer la pratique de la gestion de cas de qualité.</a:t>
            </a:r>
          </a:p>
          <a:p>
            <a:pPr marL="185715" lvl="0" indent="-185715">
              <a:buClr>
                <a:schemeClr val="dk1"/>
              </a:buClr>
              <a:buSzPts val="1100"/>
              <a:buFont typeface="Arial" panose="020B0604020202020204" pitchFamily="34" charset="0"/>
              <a:buChar char="•"/>
            </a:pPr>
            <a:r>
              <a:rPr lang="en-US" i="1" dirty="0"/>
              <a:t>Il ne s'agit pas d'une formation sur la manière de fournir des services de gestion des cas de protection de l'enfance.</a:t>
            </a:r>
          </a:p>
          <a:p>
            <a:pPr marL="185715" lvl="0" indent="-185715">
              <a:buClr>
                <a:schemeClr val="dk1"/>
              </a:buClr>
              <a:buSzPts val="1100"/>
              <a:buFont typeface="Arial" panose="020B0604020202020204" pitchFamily="34" charset="0"/>
              <a:buChar char="•"/>
            </a:pPr>
            <a:r>
              <a:rPr lang="en-US" i="1" dirty="0"/>
              <a:t>Cette formation permettra uniquement de rafraîchir certaines bases de la gestion de cas afin de les relier au CPIMS+.</a:t>
            </a:r>
          </a:p>
          <a:p>
            <a:pPr marL="185715" lvl="0" indent="-185715">
              <a:buClr>
                <a:schemeClr val="dk1"/>
              </a:buClr>
              <a:buSzPts val="1100"/>
              <a:buFont typeface="Arial" panose="020B0604020202020204" pitchFamily="34" charset="0"/>
              <a:buChar char="•"/>
            </a:pPr>
            <a:r>
              <a:rPr lang="en-US" i="1" dirty="0"/>
              <a:t>Il s'agit d'une occasion de se familiariser avec le CPIMS+ et de s'exercer à l'utiliser pour gérer les cas.</a:t>
            </a:r>
          </a:p>
        </p:txBody>
      </p:sp>
      <p:sp>
        <p:nvSpPr>
          <p:cNvPr id="4" name="Slide Number Placeholder 3"/>
          <p:cNvSpPr>
            <a:spLocks noGrp="1"/>
          </p:cNvSpPr>
          <p:nvPr>
            <p:ph type="sldNum" sz="quarter" idx="5"/>
          </p:nvPr>
        </p:nvSpPr>
        <p:spPr/>
        <p:txBody>
          <a:bodyPr/>
          <a:lstStyle/>
          <a:p>
            <a:fld id="{780767AD-8186-5647-9165-A19B63BA7F43}" type="slidenum">
              <a:rPr lang="en-US" smtClean="0"/>
              <a:t>4</a:t>
            </a:fld>
            <a:endParaRPr lang="en-US"/>
          </a:p>
        </p:txBody>
      </p:sp>
    </p:spTree>
    <p:extLst>
      <p:ext uri="{BB962C8B-B14F-4D97-AF65-F5344CB8AC3E}">
        <p14:creationId xmlns:p14="http://schemas.microsoft.com/office/powerpoint/2010/main" val="1903451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i="1" dirty="0"/>
              <a:t>Dans cette démo, nous allons vous montrer...</a:t>
            </a:r>
            <a:endParaRPr lang="en-US" b="0" i="1" dirty="0"/>
          </a:p>
          <a:p>
            <a:pPr marL="171450" indent="-171450">
              <a:buFont typeface="Arial" panose="020B0604020202020204" pitchFamily="34" charset="0"/>
              <a:buChar char="•"/>
            </a:pPr>
            <a:r>
              <a:rPr lang="en-US" b="0" i="0" dirty="0"/>
              <a:t>Présenter la diapositive</a:t>
            </a:r>
            <a:endParaRPr lang="en-US" b="1" i="0" dirty="0"/>
          </a:p>
          <a:p>
            <a:endParaRPr lang="en-US" b="1" dirty="0"/>
          </a:p>
          <a:p>
            <a:r>
              <a:rPr lang="en-US" b="1" dirty="0"/>
              <a:t>DEMO</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Connexion et navigation dans le CPIMS</a:t>
            </a:r>
            <a:endParaRPr lang="en-US" b="1" dirty="0">
              <a:solidFill>
                <a:srgbClr val="026794"/>
              </a:solidFill>
            </a:endParaRPr>
          </a:p>
          <a:p>
            <a:pPr marL="628650" lvl="1" indent="-171450">
              <a:buFont typeface="Arial" panose="020B0604020202020204" pitchFamily="34" charset="0"/>
              <a:buChar char="•"/>
            </a:pPr>
            <a:r>
              <a:rPr lang="en-US" b="0" dirty="0"/>
              <a:t>Voir le lien vers la vidéo et les diapositives 2-6 du PPT "How-to-Demo".</a:t>
            </a:r>
          </a:p>
          <a:p>
            <a:pPr marL="171450" indent="-171450">
              <a:buFont typeface="Arial" panose="020B0604020202020204" pitchFamily="34" charset="0"/>
              <a:buChar char="•"/>
            </a:pPr>
            <a:r>
              <a:rPr lang="en-US" b="1" dirty="0"/>
              <a:t>Flux de travail</a:t>
            </a:r>
          </a:p>
          <a:p>
            <a:pPr marL="628650" lvl="1" indent="-171450">
              <a:buFont typeface="Arial" panose="020B0604020202020204" pitchFamily="34" charset="0"/>
              <a:buChar char="•"/>
            </a:pPr>
            <a:r>
              <a:rPr lang="en-US" b="0" dirty="0"/>
              <a:t>Voir la diapositive 18 du PPT "How-to-Demo".</a:t>
            </a:r>
          </a:p>
          <a:p>
            <a:pPr marL="171450" indent="-171450">
              <a:buFont typeface="Arial" panose="020B0604020202020204" pitchFamily="34" charset="0"/>
              <a:buChar char="•"/>
            </a:pPr>
            <a:r>
              <a:rPr lang="en-US" b="1" dirty="0">
                <a:solidFill>
                  <a:srgbClr val="026794"/>
                </a:solidFill>
                <a:hlinkClick r:id="rId4">
                  <a:extLst>
                    <a:ext uri="{A12FA001-AC4F-418D-AE19-62706E023703}">
                      <ahyp:hlinkClr xmlns:ahyp="http://schemas.microsoft.com/office/drawing/2018/hyperlinkcolor" val="tx"/>
                    </a:ext>
                  </a:extLst>
                </a:hlinkClick>
              </a:rPr>
              <a:t>Contact, aide et votre utilisateur</a:t>
            </a:r>
            <a:endParaRPr lang="en-US" b="1" dirty="0">
              <a:solidFill>
                <a:srgbClr val="026794"/>
              </a:solidFill>
            </a:endParaRPr>
          </a:p>
          <a:p>
            <a:pPr marL="628650" lvl="1" indent="-171450">
              <a:buFont typeface="Arial" panose="020B0604020202020204" pitchFamily="34" charset="0"/>
              <a:buChar char="•"/>
            </a:pPr>
            <a:r>
              <a:rPr lang="en-US" b="0" dirty="0"/>
              <a:t>Voir le lien vers la vidéo et les diapositives 8-10 du PPT "How-to-Demo".</a:t>
            </a:r>
          </a:p>
          <a:p>
            <a:pPr marL="171450" indent="-171450">
              <a:buFont typeface="Arial" panose="020B0604020202020204" pitchFamily="34" charset="0"/>
              <a:buChar char="•"/>
            </a:pPr>
            <a:r>
              <a:rPr lang="en-US" b="1" dirty="0"/>
              <a:t>Permissions et accès selon le principe du "besoin de savoir".</a:t>
            </a:r>
          </a:p>
          <a:p>
            <a:pPr marL="628650" lvl="1" indent="-171450">
              <a:buFont typeface="Arial" panose="020B0604020202020204" pitchFamily="34" charset="0"/>
              <a:buChar char="•"/>
            </a:pPr>
            <a:r>
              <a:rPr lang="en-US" b="0" dirty="0"/>
              <a:t>Examiner comment le CPIMS+ favorise le principe du </a:t>
            </a:r>
            <a:r>
              <a:rPr lang="en-US" b="0" dirty="0" err="1"/>
              <a:t>besoin</a:t>
            </a:r>
            <a:r>
              <a:rPr lang="en-US" b="0" dirty="0"/>
              <a:t> de savoir.</a:t>
            </a:r>
          </a:p>
          <a:p>
            <a:pPr marL="628650" lvl="1" indent="-171450">
              <a:buFont typeface="Arial" panose="020B0604020202020204" pitchFamily="34" charset="0"/>
              <a:buChar char="•"/>
            </a:pPr>
            <a:r>
              <a:rPr lang="en-US" b="0" dirty="0"/>
              <a:t>Lien avec l'exercice que vous avez fait avec les superviseurs et les travailleurs sociaux au front</a:t>
            </a:r>
          </a:p>
          <a:p>
            <a:pPr marL="628650" lvl="1" indent="-171450">
              <a:buFont typeface="Arial" panose="020B0604020202020204" pitchFamily="34" charset="0"/>
              <a:buChar char="•"/>
            </a:pPr>
            <a:r>
              <a:rPr lang="en-US" b="0" dirty="0"/>
              <a:t>Reportez-vous à la diapositive 31 de la formation CPIMS+ PPT et connectez-vous en tant que deux travailleurs sociaux différents et deux superviseurs différents pour démontrer le principe du besoin de savoir : Un superviseur ne peut voir que les cas des travailleurs sociaux qu'il supervise, un TRAVAILLEUR SOCIAL ne peut voir que ses propres cas.  </a:t>
            </a:r>
          </a:p>
          <a:p>
            <a:pPr marL="171450" indent="-171450">
              <a:buFont typeface="Arial" panose="020B0604020202020204" pitchFamily="34" charset="0"/>
              <a:buChar char="•"/>
            </a:pPr>
            <a:r>
              <a:rPr lang="en-US" b="1" dirty="0"/>
              <a:t>Propriétaire du dossier et code du dossier</a:t>
            </a:r>
          </a:p>
          <a:p>
            <a:pPr marL="628650" lvl="1" indent="-171450">
              <a:buFont typeface="Arial" panose="020B0604020202020204" pitchFamily="34" charset="0"/>
              <a:buChar char="•"/>
            </a:pPr>
            <a:r>
              <a:rPr lang="en-US" b="0" dirty="0"/>
              <a:t>Le TRAVAILLEUR SOCIAL est le propriétaire d'un dossier </a:t>
            </a:r>
            <a:r>
              <a:rPr lang="en-US" b="0" dirty="0" err="1"/>
              <a:t>ou</a:t>
            </a:r>
            <a:r>
              <a:rPr lang="en-US" b="0" dirty="0"/>
              <a:t> d'un cas.</a:t>
            </a:r>
          </a:p>
          <a:p>
            <a:pPr marL="628650" lvl="1" indent="-171450">
              <a:buFont typeface="Arial" panose="020B0604020202020204" pitchFamily="34" charset="0"/>
              <a:buChar char="•"/>
            </a:pPr>
            <a:r>
              <a:rPr lang="en-US" b="0" dirty="0"/>
              <a:t>Il/elle peut temporairement accorder l'accès à d'autres personnes, comme les fournisseurs de services, mais c'est lui/elle qui reste responsable du dossier.</a:t>
            </a:r>
          </a:p>
          <a:p>
            <a:pPr marL="628650" lvl="1" indent="-171450">
              <a:buFont typeface="Arial" panose="020B0604020202020204" pitchFamily="34" charset="0"/>
              <a:buChar char="•"/>
            </a:pPr>
            <a:r>
              <a:rPr lang="en-US" b="0" dirty="0"/>
              <a:t>Le superviseur peut voir l'affaire mais ne peut pas la modifier.</a:t>
            </a:r>
          </a:p>
          <a:p>
            <a:pPr marL="628650" lvl="1" indent="-171450">
              <a:buFont typeface="Arial" panose="020B0604020202020204" pitchFamily="34" charset="0"/>
              <a:buChar char="•"/>
            </a:pPr>
            <a:r>
              <a:rPr lang="en-US" b="0" dirty="0"/>
              <a:t>Un code de cas sera automatiquement attribué à chaque cas par le système CPIMS+.</a:t>
            </a:r>
          </a:p>
        </p:txBody>
      </p:sp>
      <p:sp>
        <p:nvSpPr>
          <p:cNvPr id="3" name="Slide Image Placeholder 2">
            <a:extLst>
              <a:ext uri="{FF2B5EF4-FFF2-40B4-BE49-F238E27FC236}">
                <a16:creationId xmlns:a16="http://schemas.microsoft.com/office/drawing/2014/main" id="{7163EF30-D545-2D7C-934B-265059B17471}"/>
              </a:ext>
            </a:extLst>
          </p:cNvPr>
          <p:cNvSpPr>
            <a:spLocks noGrp="1" noRot="1" noChangeAspect="1"/>
          </p:cNvSpPr>
          <p:nvPr>
            <p:ph type="sldImg"/>
          </p:nvPr>
        </p:nvSpPr>
        <p:spPr/>
      </p:sp>
    </p:spTree>
    <p:extLst>
      <p:ext uri="{BB962C8B-B14F-4D97-AF65-F5344CB8AC3E}">
        <p14:creationId xmlns:p14="http://schemas.microsoft.com/office/powerpoint/2010/main" val="95069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b="0" i="1" dirty="0"/>
              <a:t>Il y a quelques éléments importants à garder à l'esprit en ce qui concerne la gestion de l'information pour la gestion de cas</a:t>
            </a:r>
          </a:p>
          <a:p>
            <a:pPr marL="171450" indent="-171450">
              <a:buFont typeface="Arial" panose="020B0604020202020204" pitchFamily="34" charset="0"/>
              <a:buChar char="•"/>
            </a:pPr>
            <a:r>
              <a:rPr lang="en-US" b="0" i="0" dirty="0"/>
              <a:t>Présenter la diapositive</a:t>
            </a:r>
          </a:p>
          <a:p>
            <a:pPr marL="171450" indent="-171450">
              <a:buFont typeface="Arial" panose="020B0604020202020204" pitchFamily="34" charset="0"/>
              <a:buChar char="•"/>
            </a:pPr>
            <a:r>
              <a:rPr lang="en-US" i="1" dirty="0"/>
              <a:t>Rappelez-vous les 4 éléments clés de IM4CM tels que spécifiés dans la diapositive précédente.</a:t>
            </a:r>
          </a:p>
          <a:p>
            <a:pPr marL="628650" lvl="1" indent="-171450">
              <a:buFont typeface="Arial" panose="020B0604020202020204" pitchFamily="34" charset="0"/>
              <a:buChar char="•"/>
            </a:pPr>
            <a:r>
              <a:rPr lang="en-US" i="1" dirty="0">
                <a:sym typeface="Calibri"/>
              </a:rPr>
              <a:t>Formulaires de gestion des cas de protection de l'enfance et autres documents ;</a:t>
            </a:r>
          </a:p>
          <a:p>
            <a:pPr marL="628650" lvl="1" indent="-171450">
              <a:buFont typeface="Arial" panose="020B0604020202020204" pitchFamily="34" charset="0"/>
              <a:buChar char="•"/>
            </a:pPr>
            <a:r>
              <a:rPr lang="en-US" i="1" dirty="0">
                <a:sym typeface="Calibri"/>
              </a:rPr>
              <a:t>Sections pertinentes des procédures opérationnelles standard (POS) de gestion des cas ;</a:t>
            </a:r>
          </a:p>
          <a:p>
            <a:pPr marL="628650" lvl="1" indent="-171450">
              <a:buFont typeface="Arial" panose="020B0604020202020204" pitchFamily="34" charset="0"/>
              <a:buChar char="•"/>
            </a:pPr>
            <a:r>
              <a:rPr lang="en-US" i="1" dirty="0">
                <a:sym typeface="Calibri"/>
              </a:rPr>
              <a:t>Évaluation d'impact sur la protection des données (DPIA) </a:t>
            </a:r>
          </a:p>
          <a:p>
            <a:pPr marL="628650" lvl="1" indent="-171450">
              <a:buFont typeface="Arial" panose="020B0604020202020204" pitchFamily="34" charset="0"/>
              <a:buChar char="•"/>
            </a:pPr>
            <a:r>
              <a:rPr lang="en-US" i="1" dirty="0">
                <a:sym typeface="Calibri"/>
              </a:rPr>
              <a:t>Protocole de partage d'informations et de protection des données</a:t>
            </a:r>
            <a:endParaRPr lang="en-US" i="1" dirty="0"/>
          </a:p>
          <a:p>
            <a:endParaRPr lang="en-US" dirty="0">
              <a:sym typeface="Calibri"/>
            </a:endParaRPr>
          </a:p>
          <a:p>
            <a:r>
              <a:rPr lang="en-US" b="1" dirty="0">
                <a:sym typeface="Calibri"/>
              </a:rPr>
              <a:t>CONCLUSION</a:t>
            </a:r>
          </a:p>
          <a:p>
            <a:pPr marL="171450" indent="-171450">
              <a:buFont typeface="Arial" panose="020B0604020202020204" pitchFamily="34" charset="0"/>
              <a:buChar char="•"/>
            </a:pPr>
            <a:r>
              <a:rPr lang="en-US" i="1" dirty="0">
                <a:sym typeface="Calibri"/>
              </a:rPr>
              <a:t>Y a-t-il des questions ou des remarques avant de passer à la session 2 ?</a:t>
            </a:r>
            <a:endParaRPr lang="en-US" dirty="0"/>
          </a:p>
          <a:p>
            <a:pPr marL="171450" indent="-171450">
              <a:buFont typeface="Arial" panose="020B0604020202020204" pitchFamily="34" charset="0"/>
              <a:buChar char="•"/>
            </a:pPr>
            <a:r>
              <a:rPr lang="en-US" i="1" dirty="0"/>
              <a:t>Lors de la prochaine session, nous approfondirons l'utilisation du CPIMS+ pour soutenir chacune des étapes de la gestion de cas.</a:t>
            </a:r>
          </a:p>
          <a:p>
            <a:endParaRPr lang="en-US" dirty="0"/>
          </a:p>
          <a:p>
            <a:endParaRPr lang="en-CA" dirty="0"/>
          </a:p>
        </p:txBody>
      </p:sp>
      <p:sp>
        <p:nvSpPr>
          <p:cNvPr id="3" name="Slide Image Placeholder 2">
            <a:extLst>
              <a:ext uri="{FF2B5EF4-FFF2-40B4-BE49-F238E27FC236}">
                <a16:creationId xmlns:a16="http://schemas.microsoft.com/office/drawing/2014/main" id="{48948688-E7A6-2B43-720C-183E0024120B}"/>
              </a:ext>
            </a:extLst>
          </p:cNvPr>
          <p:cNvSpPr>
            <a:spLocks noGrp="1" noRot="1" noChangeAspect="1"/>
          </p:cNvSpPr>
          <p:nvPr>
            <p:ph type="sldImg"/>
          </p:nvPr>
        </p:nvSpPr>
        <p:spPr/>
      </p:sp>
    </p:spTree>
    <p:extLst>
      <p:ext uri="{BB962C8B-B14F-4D97-AF65-F5344CB8AC3E}">
        <p14:creationId xmlns:p14="http://schemas.microsoft.com/office/powerpoint/2010/main" val="1046718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TRAVAIL INDIVIDUEL (Durée : 1 heure et 30 min)</a:t>
            </a:r>
          </a:p>
          <a:p>
            <a:pPr marL="171450" indent="-171450">
              <a:buFont typeface="Arial" panose="020B0604020202020204" pitchFamily="34" charset="0"/>
              <a:buChar char="•"/>
            </a:pPr>
            <a:r>
              <a:rPr lang="en-US" dirty="0"/>
              <a:t>Partagez avec les </a:t>
            </a:r>
            <a:r>
              <a:rPr lang="en-US" b="1" dirty="0"/>
              <a:t>participants les informations sur le site de démonstration (</a:t>
            </a:r>
            <a:r>
              <a:rPr lang="en-US" dirty="0"/>
              <a:t>idéalement en format numérique).</a:t>
            </a:r>
          </a:p>
          <a:p>
            <a:pPr marL="171450" indent="-171450">
              <a:buFont typeface="Arial" panose="020B0604020202020204" pitchFamily="34" charset="0"/>
              <a:buChar char="•"/>
            </a:pPr>
            <a:r>
              <a:rPr lang="en-US" i="1" dirty="0"/>
              <a:t>Connectons nous au système avec les informations du </a:t>
            </a:r>
            <a:r>
              <a:rPr lang="en-US" b="1" i="1" dirty="0"/>
              <a:t>site de démonstration pour les participants.</a:t>
            </a: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Vous devez avoir reçu vos données de connexion et l'URL du serveur avant la formation et avoir essayé de vous connecter au système au moins une fois.</a:t>
            </a:r>
          </a:p>
          <a:p>
            <a:pPr marL="171450" indent="-171450">
              <a:buFont typeface="Arial" panose="020B0604020202020204" pitchFamily="34" charset="0"/>
              <a:buChar char="•"/>
            </a:pPr>
            <a:r>
              <a:rPr lang="en-US" i="1" dirty="0"/>
              <a:t>Chacun d'entre vous doit avoir un accès et un rôle clair. </a:t>
            </a:r>
          </a:p>
          <a:p>
            <a:pPr marL="171450" indent="-171450">
              <a:buFont typeface="Arial" panose="020B0604020202020204" pitchFamily="34" charset="0"/>
              <a:buChar char="•"/>
            </a:pPr>
            <a:r>
              <a:rPr lang="en-US" dirty="0"/>
              <a:t>Donnez aux participants le temps de se connecter au système</a:t>
            </a:r>
          </a:p>
          <a:p>
            <a:pPr marL="171450" indent="-171450">
              <a:buFont typeface="Arial" panose="020B0604020202020204" pitchFamily="34" charset="0"/>
              <a:buChar char="•"/>
            </a:pPr>
            <a:r>
              <a:rPr lang="en-US" dirty="0"/>
              <a:t>Résoudre tout problème technique qui pourrait survenir avec l'aide de l'administrateur CPIMS+.</a:t>
            </a:r>
          </a:p>
          <a:p>
            <a:r>
              <a:rPr lang="en-US" dirty="0"/>
              <a:t> </a:t>
            </a:r>
          </a:p>
          <a:p>
            <a:r>
              <a:rPr lang="en-US" b="1" dirty="0"/>
              <a:t>CONCLUSION</a:t>
            </a:r>
          </a:p>
          <a:p>
            <a:pPr marL="171450" indent="-171450">
              <a:buFont typeface="Arial" panose="020B0604020202020204" pitchFamily="34" charset="0"/>
              <a:buChar char="•"/>
            </a:pPr>
            <a:r>
              <a:rPr lang="en-US" i="1" dirty="0"/>
              <a:t>Y a-t-il des questions avant de poursuivre ?</a:t>
            </a:r>
          </a:p>
          <a:p>
            <a:endParaRPr lang="en-CA" dirty="0"/>
          </a:p>
        </p:txBody>
      </p:sp>
      <p:sp>
        <p:nvSpPr>
          <p:cNvPr id="3" name="Slide Image Placeholder 2">
            <a:extLst>
              <a:ext uri="{FF2B5EF4-FFF2-40B4-BE49-F238E27FC236}">
                <a16:creationId xmlns:a16="http://schemas.microsoft.com/office/drawing/2014/main" id="{9899117E-3B82-C254-0839-5BD3E6D592B1}"/>
              </a:ext>
            </a:extLst>
          </p:cNvPr>
          <p:cNvSpPr>
            <a:spLocks noGrp="1" noRot="1" noChangeAspect="1"/>
          </p:cNvSpPr>
          <p:nvPr>
            <p:ph type="sldImg"/>
          </p:nvPr>
        </p:nvSpPr>
        <p:spPr/>
      </p:sp>
    </p:spTree>
    <p:extLst>
      <p:ext uri="{BB962C8B-B14F-4D97-AF65-F5344CB8AC3E}">
        <p14:creationId xmlns:p14="http://schemas.microsoft.com/office/powerpoint/2010/main" val="2874167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780767AD-8186-5647-9165-A19B63BA7F43}" type="slidenum">
              <a:rPr lang="en-US" smtClean="0"/>
              <a:t>43</a:t>
            </a:fld>
            <a:endParaRPr lang="en-US"/>
          </a:p>
        </p:txBody>
      </p:sp>
      <p:sp>
        <p:nvSpPr>
          <p:cNvPr id="6" name="Slide Image Placeholder 5">
            <a:extLst>
              <a:ext uri="{FF2B5EF4-FFF2-40B4-BE49-F238E27FC236}">
                <a16:creationId xmlns:a16="http://schemas.microsoft.com/office/drawing/2014/main" id="{DDDB5E46-225F-B474-2044-C21ADD21A82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C1BA857-0E7A-02E6-CFA2-B244EF9E436F}"/>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910732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À LA FORMATION À DISTANCE</a:t>
            </a:r>
          </a:p>
          <a:p>
            <a:pPr marL="171450" indent="-171450">
              <a:buFont typeface="Arial" panose="020B0604020202020204" pitchFamily="34" charset="0"/>
              <a:buChar char="•"/>
            </a:pPr>
            <a:r>
              <a:rPr lang="en-US" dirty="0"/>
              <a:t>Enregistrez les réponses à l'aide d'un </a:t>
            </a:r>
            <a:r>
              <a:rPr lang="en-US" dirty="0" err="1"/>
              <a:t>jamboard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a:t>
            </a:r>
          </a:p>
          <a:p>
            <a:endParaRPr lang="en-US" dirty="0"/>
          </a:p>
          <a:p>
            <a:r>
              <a:rPr lang="en-US" b="1" dirty="0"/>
              <a:t>DISCUSSION PLÉNIÈRE (temps : 15 min)</a:t>
            </a:r>
          </a:p>
          <a:p>
            <a:pPr marL="171450" indent="-171450">
              <a:buFont typeface="Arial" panose="020B0604020202020204" pitchFamily="34" charset="0"/>
              <a:buChar char="•"/>
            </a:pPr>
            <a:r>
              <a:rPr lang="en-US" i="1" dirty="0"/>
              <a:t>De quoi avons-nous discuté lors de la session 1 </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Une bonne gestion de l'information n'a aucune valeur sans une gestion de cas de qualité</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Toute solution numérique de gestion des dossiers, y compris le CPIMS+, doit reposer sur une base solide de gestion des dossiers.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base de données CPIMS+ a besoin de tous les autres éléments pour qu'un système de gestion de cas soit présent et solide.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Travailler avec le CPIMS+ est une opportunité de renforcer le travail de gestion des cas.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4 éléments nécessaires à la gestion de l'information sont les suivants :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Formulaires de gestion des cas de protection de l'enfance et autres documents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Sections pertinentes des procédures opérationnelles standard (POS) de gestion des cas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Études d'impact sur la protection des </a:t>
            </a:r>
            <a:r>
              <a:rPr lang="en-US" dirty="0" err="1"/>
              <a:t>données</a:t>
            </a:r>
            <a:r>
              <a:rPr lang="en-US" dirty="0"/>
              <a:t> (RGDP), le cas échéant.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Protocole de partage d'informations et de protection des données</a:t>
            </a:r>
          </a:p>
          <a:p>
            <a:pPr marL="171450" indent="-171450">
              <a:buFont typeface="Arial" panose="020B0604020202020204" pitchFamily="34" charset="0"/>
              <a:buChar char="•"/>
            </a:pPr>
            <a:r>
              <a:rPr lang="en-US" dirty="0"/>
              <a:t>Notez les réponses sur un tableau à feuilles mobiles</a:t>
            </a:r>
          </a:p>
          <a:p>
            <a:pPr marL="171450" indent="-171450">
              <a:buFont typeface="Arial" panose="020B0604020202020204" pitchFamily="34" charset="0"/>
              <a:buChar char="•"/>
            </a:pPr>
            <a:r>
              <a:rPr lang="en-US" dirty="0"/>
              <a:t>Ajoutez tout autre point qui est apparu lors de vos discussions </a:t>
            </a:r>
          </a:p>
        </p:txBody>
      </p:sp>
      <p:sp>
        <p:nvSpPr>
          <p:cNvPr id="3" name="Slide Image Placeholder 2">
            <a:extLst>
              <a:ext uri="{FF2B5EF4-FFF2-40B4-BE49-F238E27FC236}">
                <a16:creationId xmlns:a16="http://schemas.microsoft.com/office/drawing/2014/main" id="{E4077088-7CE0-BECA-7316-1148FFC98846}"/>
              </a:ext>
            </a:extLst>
          </p:cNvPr>
          <p:cNvSpPr>
            <a:spLocks noGrp="1" noRot="1" noChangeAspect="1"/>
          </p:cNvSpPr>
          <p:nvPr>
            <p:ph type="sldImg"/>
          </p:nvPr>
        </p:nvSpPr>
        <p:spPr/>
      </p:sp>
    </p:spTree>
    <p:extLst>
      <p:ext uri="{BB962C8B-B14F-4D97-AF65-F5344CB8AC3E}">
        <p14:creationId xmlns:p14="http://schemas.microsoft.com/office/powerpoint/2010/main" val="1236060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err="1"/>
              <a:t>L'objectif</a:t>
            </a:r>
            <a:r>
              <a:rPr lang="en-US" i="1" dirty="0"/>
              <a:t> des sessions 2 et 3 est...</a:t>
            </a:r>
          </a:p>
          <a:p>
            <a:pPr marL="171450" indent="-171450">
              <a:buFont typeface="Arial" panose="020B0604020202020204" pitchFamily="34" charset="0"/>
              <a:buChar char="•"/>
            </a:pPr>
            <a:r>
              <a:rPr lang="en-US" dirty="0"/>
              <a:t>Présenter la diapositive</a:t>
            </a:r>
          </a:p>
        </p:txBody>
      </p:sp>
      <p:sp>
        <p:nvSpPr>
          <p:cNvPr id="3" name="Slide Image Placeholder 2">
            <a:extLst>
              <a:ext uri="{FF2B5EF4-FFF2-40B4-BE49-F238E27FC236}">
                <a16:creationId xmlns:a16="http://schemas.microsoft.com/office/drawing/2014/main" id="{C39918E6-2EB1-9311-DEDF-6121E3C32351}"/>
              </a:ext>
            </a:extLst>
          </p:cNvPr>
          <p:cNvSpPr>
            <a:spLocks noGrp="1" noRot="1" noChangeAspect="1"/>
          </p:cNvSpPr>
          <p:nvPr>
            <p:ph type="sldImg"/>
          </p:nvPr>
        </p:nvSpPr>
        <p:spPr/>
      </p:sp>
    </p:spTree>
    <p:extLst>
      <p:ext uri="{BB962C8B-B14F-4D97-AF65-F5344CB8AC3E}">
        <p14:creationId xmlns:p14="http://schemas.microsoft.com/office/powerpoint/2010/main" val="1957985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dirty="0">
                <a:sym typeface="Helvetica Neue"/>
              </a:rPr>
              <a:t>EXPLICATION</a:t>
            </a:r>
          </a:p>
          <a:p>
            <a:pPr marL="171450" indent="-171450">
              <a:buFont typeface="Arial" panose="020B0604020202020204" pitchFamily="34" charset="0"/>
              <a:buChar char="•"/>
            </a:pPr>
            <a:r>
              <a:rPr lang="en-US" dirty="0" err="1"/>
              <a:t>Présenter</a:t>
            </a:r>
            <a:r>
              <a:rPr lang="en-US" dirty="0"/>
              <a:t> un </a:t>
            </a:r>
            <a:r>
              <a:rPr lang="en-US" dirty="0" err="1"/>
              <a:t>ordre</a:t>
            </a:r>
            <a:r>
              <a:rPr lang="en-US" dirty="0"/>
              <a:t> du jour </a:t>
            </a:r>
            <a:r>
              <a:rPr lang="en-US" dirty="0" err="1"/>
              <a:t>contextualisé</a:t>
            </a:r>
            <a:r>
              <a:rPr lang="en-US" dirty="0"/>
              <a:t> avec (</a:t>
            </a:r>
            <a:r>
              <a:rPr lang="en-US" dirty="0" err="1"/>
              <a:t>ajouter</a:t>
            </a:r>
            <a:r>
              <a:rPr lang="en-US" dirty="0"/>
              <a:t> les </a:t>
            </a:r>
            <a:r>
              <a:rPr lang="en-US" dirty="0" err="1"/>
              <a:t>heures</a:t>
            </a:r>
            <a:r>
              <a:rPr lang="en-US" dirty="0"/>
              <a:t> de début et de fin, les pauses et le déjeuner) </a:t>
            </a:r>
          </a:p>
          <a:p>
            <a:pPr marL="171450" indent="-171450">
              <a:buFont typeface="Arial" panose="020B0604020202020204" pitchFamily="34" charset="0"/>
              <a:buChar char="•"/>
            </a:pPr>
            <a:r>
              <a:rPr lang="en-US" dirty="0" err="1"/>
              <a:t>Expliquer</a:t>
            </a:r>
            <a:r>
              <a:rPr lang="en-US" dirty="0"/>
              <a:t> </a:t>
            </a:r>
            <a:r>
              <a:rPr lang="en-US" dirty="0" err="1"/>
              <a:t>toute</a:t>
            </a:r>
            <a:r>
              <a:rPr lang="en-US" dirty="0"/>
              <a:t> information relative à </a:t>
            </a:r>
            <a:r>
              <a:rPr lang="en-US" dirty="0" err="1"/>
              <a:t>l'entretien</a:t>
            </a:r>
            <a:r>
              <a:rPr lang="en-US" dirty="0"/>
              <a:t> </a:t>
            </a:r>
            <a:r>
              <a:rPr lang="en-US" dirty="0" err="1"/>
              <a:t>ménager</a:t>
            </a:r>
            <a:r>
              <a:rPr lang="en-US" dirty="0"/>
              <a:t>, </a:t>
            </a:r>
            <a:r>
              <a:rPr lang="en-US" dirty="0" err="1"/>
              <a:t>comme</a:t>
            </a:r>
            <a:r>
              <a:rPr lang="en-US" dirty="0"/>
              <a:t> </a:t>
            </a:r>
            <a:r>
              <a:rPr lang="en-US" dirty="0" err="1"/>
              <a:t>l'endroit</a:t>
            </a:r>
            <a:r>
              <a:rPr lang="en-US" dirty="0"/>
              <a:t> </a:t>
            </a:r>
            <a:r>
              <a:rPr lang="en-US" dirty="0" err="1"/>
              <a:t>où</a:t>
            </a:r>
            <a:r>
              <a:rPr lang="en-US" dirty="0"/>
              <a:t> se </a:t>
            </a:r>
            <a:r>
              <a:rPr lang="en-US" dirty="0" err="1"/>
              <a:t>trouve</a:t>
            </a:r>
            <a:r>
              <a:rPr lang="en-US" dirty="0"/>
              <a:t> tout </a:t>
            </a:r>
            <a:r>
              <a:rPr lang="en-US" dirty="0" err="1"/>
              <a:t>ce</a:t>
            </a:r>
            <a:r>
              <a:rPr lang="en-US" dirty="0"/>
              <a:t> </a:t>
            </a:r>
            <a:r>
              <a:rPr lang="en-US" dirty="0" err="1"/>
              <a:t>dont</a:t>
            </a:r>
            <a:r>
              <a:rPr lang="en-US" dirty="0"/>
              <a:t> </a:t>
            </a:r>
            <a:r>
              <a:rPr lang="en-US" dirty="0" err="1"/>
              <a:t>ils</a:t>
            </a:r>
            <a:r>
              <a:rPr lang="en-US" dirty="0"/>
              <a:t> </a:t>
            </a:r>
            <a:r>
              <a:rPr lang="en-US" dirty="0" err="1"/>
              <a:t>peuvent</a:t>
            </a:r>
            <a:r>
              <a:rPr lang="en-US" dirty="0"/>
              <a:t> </a:t>
            </a:r>
            <a:r>
              <a:rPr lang="en-US" dirty="0" err="1"/>
              <a:t>avoir</a:t>
            </a:r>
            <a:r>
              <a:rPr lang="en-US" dirty="0"/>
              <a:t> </a:t>
            </a:r>
            <a:r>
              <a:rPr lang="en-US" dirty="0" err="1"/>
              <a:t>besoin</a:t>
            </a:r>
            <a:r>
              <a:rPr lang="en-US" dirty="0"/>
              <a:t> (salle de </a:t>
            </a:r>
            <a:r>
              <a:rPr lang="en-US" dirty="0" err="1"/>
              <a:t>bain</a:t>
            </a:r>
            <a:r>
              <a:rPr lang="en-US" dirty="0"/>
              <a:t>, salle de repos, etc.).</a:t>
            </a:r>
          </a:p>
          <a:p>
            <a:pPr marL="171450" indent="-171450">
              <a:buFont typeface="Arial" panose="020B0604020202020204" pitchFamily="34" charset="0"/>
              <a:buChar char="•"/>
            </a:pPr>
            <a:r>
              <a:rPr lang="en-US" i="1" dirty="0"/>
              <a:t>Y a-t-il des questions </a:t>
            </a:r>
            <a:r>
              <a:rPr lang="en-US" i="1" dirty="0" err="1"/>
              <a:t>avant</a:t>
            </a:r>
            <a:r>
              <a:rPr lang="en-US" i="1" dirty="0"/>
              <a:t> de </a:t>
            </a:r>
            <a:r>
              <a:rPr lang="en-US" i="1" dirty="0" err="1"/>
              <a:t>poursuivre</a:t>
            </a:r>
            <a:r>
              <a:rPr lang="en-US" i="1" dirty="0"/>
              <a:t> ?</a:t>
            </a:r>
          </a:p>
        </p:txBody>
      </p:sp>
      <p:sp>
        <p:nvSpPr>
          <p:cNvPr id="3" name="Slide Image Placeholder 2">
            <a:extLst>
              <a:ext uri="{FF2B5EF4-FFF2-40B4-BE49-F238E27FC236}">
                <a16:creationId xmlns:a16="http://schemas.microsoft.com/office/drawing/2014/main" id="{FE30DB55-EC67-BF8A-390E-54E3507C5388}"/>
              </a:ext>
            </a:extLst>
          </p:cNvPr>
          <p:cNvSpPr>
            <a:spLocks noGrp="1" noRot="1" noChangeAspect="1"/>
          </p:cNvSpPr>
          <p:nvPr>
            <p:ph type="sldImg"/>
          </p:nvPr>
        </p:nvSpPr>
        <p:spPr/>
      </p:sp>
    </p:spTree>
    <p:extLst>
      <p:ext uri="{BB962C8B-B14F-4D97-AF65-F5344CB8AC3E}">
        <p14:creationId xmlns:p14="http://schemas.microsoft.com/office/powerpoint/2010/main" val="3360438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i="1" dirty="0"/>
              <a:t>Maintenant que nous avons parlé de la gestion de cas et des principaux éléments d'IM4CM, examinons de plus près le CPIMS+ en tant que logiciel de gestion de cas.</a:t>
            </a:r>
          </a:p>
          <a:p>
            <a:pPr marL="171450" indent="-171450">
              <a:buFont typeface="Arial" panose="020B0604020202020204" pitchFamily="34" charset="0"/>
              <a:buChar char="•"/>
            </a:pPr>
            <a:r>
              <a:rPr lang="en-US" i="1" dirty="0"/>
              <a:t>Nous discuterons de l'histoire, de ce qu'il est et de son emplacement, et nous vous ferons une première démonstration.</a:t>
            </a:r>
          </a:p>
          <a:p>
            <a:pPr marL="171450" indent="-171450">
              <a:buFont typeface="Arial" panose="020B0604020202020204" pitchFamily="34" charset="0"/>
              <a:buChar char="•"/>
            </a:pPr>
            <a:r>
              <a:rPr lang="en-US" i="1" dirty="0"/>
              <a:t>Les sessions 2, 3 et 4 nous permettront d'approfondir les spécificités de ce que le CPIMS+ peut faire pour soutenir la gestion de cas de qualité et la pratique du système.</a:t>
            </a:r>
          </a:p>
          <a:p>
            <a:endParaRPr lang="en-US" dirty="0"/>
          </a:p>
          <a:p>
            <a:r>
              <a:rPr lang="en-US"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Guidez les participants vers la </a:t>
            </a:r>
            <a:r>
              <a:rPr lang="en-US" b="1" dirty="0"/>
              <a:t>page 3 du cahier de travail : Plan d'intégration CPIMS+.</a:t>
            </a:r>
            <a:endParaRPr lang="en-US" dirty="0"/>
          </a:p>
          <a:p>
            <a:pPr marL="171450" indent="-171450">
              <a:buFont typeface="Arial" panose="020B0604020202020204" pitchFamily="34" charset="0"/>
              <a:buChar char="•"/>
            </a:pPr>
            <a:r>
              <a:rPr lang="en-US" i="1" dirty="0"/>
              <a:t>C'est ici que vous pouvez prendre des notes sur la manière dont vous souhaitez intégrer le CPIMS+ dans votre pratique quotidienne de la gestion des cas.</a:t>
            </a:r>
          </a:p>
          <a:p>
            <a:pPr marL="171450" indent="-171450">
              <a:buFont typeface="Arial" panose="020B0604020202020204" pitchFamily="34" charset="0"/>
              <a:buChar char="•"/>
            </a:pPr>
            <a:r>
              <a:rPr lang="en-US" i="1" dirty="0"/>
              <a:t>Nous y reviendrons au cours des différents exercices, lorsque vous entrerez des données dans le CPIMS+, quelles fonctionnalités utiliser et quand, etc.</a:t>
            </a:r>
            <a:endParaRPr lang="en-US" dirty="0"/>
          </a:p>
          <a:p>
            <a:endParaRPr lang="en-CA" dirty="0"/>
          </a:p>
        </p:txBody>
      </p:sp>
      <p:sp>
        <p:nvSpPr>
          <p:cNvPr id="3" name="Slide Image Placeholder 2">
            <a:extLst>
              <a:ext uri="{FF2B5EF4-FFF2-40B4-BE49-F238E27FC236}">
                <a16:creationId xmlns:a16="http://schemas.microsoft.com/office/drawing/2014/main" id="{75A76B6F-B41C-267D-F948-C4E6A8FE9AD9}"/>
              </a:ext>
            </a:extLst>
          </p:cNvPr>
          <p:cNvSpPr>
            <a:spLocks noGrp="1" noRot="1" noChangeAspect="1"/>
          </p:cNvSpPr>
          <p:nvPr>
            <p:ph type="sldImg"/>
          </p:nvPr>
        </p:nvSpPr>
        <p:spPr/>
      </p:sp>
    </p:spTree>
    <p:extLst>
      <p:ext uri="{BB962C8B-B14F-4D97-AF65-F5344CB8AC3E}">
        <p14:creationId xmlns:p14="http://schemas.microsoft.com/office/powerpoint/2010/main" val="1508200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a:t>EXPLICATION</a:t>
            </a:r>
          </a:p>
          <a:p>
            <a:pPr marL="171450" indent="-171450">
              <a:buFont typeface="Arial" panose="020B0604020202020204" pitchFamily="34" charset="0"/>
              <a:buChar char="•"/>
            </a:pPr>
            <a:r>
              <a:rPr lang="en-US" i="1"/>
              <a:t>À la fin des sessions 2 et 3, les participants seront en mesure de...</a:t>
            </a:r>
          </a:p>
          <a:p>
            <a:pPr marL="171450" indent="-171450">
              <a:buFont typeface="Arial" panose="020B0604020202020204" pitchFamily="34" charset="0"/>
              <a:buChar char="•"/>
            </a:pPr>
            <a:r>
              <a:rPr lang="en-US" dirty="0"/>
              <a:t>Présenter </a:t>
            </a:r>
            <a:r>
              <a:rPr lang="en-US"/>
              <a:t>la diapositive</a:t>
            </a:r>
          </a:p>
          <a:p>
            <a:pPr marL="171450" indent="-171450">
              <a:buFont typeface="Arial" panose="020B0604020202020204" pitchFamily="34" charset="0"/>
              <a:buChar char="•"/>
            </a:pPr>
            <a:r>
              <a:rPr lang="en-US" b="0" i="1">
                <a:solidFill>
                  <a:srgbClr val="000000"/>
                </a:solidFill>
                <a:effectLst/>
              </a:rPr>
              <a:t>Y a-t-il des questions avant de poursuivre ?</a:t>
            </a:r>
            <a:endParaRPr lang="en-CA" i="1"/>
          </a:p>
        </p:txBody>
      </p:sp>
      <p:sp>
        <p:nvSpPr>
          <p:cNvPr id="3" name="Slide Image Placeholder 2">
            <a:extLst>
              <a:ext uri="{FF2B5EF4-FFF2-40B4-BE49-F238E27FC236}">
                <a16:creationId xmlns:a16="http://schemas.microsoft.com/office/drawing/2014/main" id="{770B3061-77C6-08B8-8AAB-3A3F8F01BEC9}"/>
              </a:ext>
            </a:extLst>
          </p:cNvPr>
          <p:cNvSpPr>
            <a:spLocks noGrp="1" noRot="1" noChangeAspect="1"/>
          </p:cNvSpPr>
          <p:nvPr>
            <p:ph type="sldImg"/>
          </p:nvPr>
        </p:nvSpPr>
        <p:spPr/>
      </p:sp>
    </p:spTree>
    <p:extLst>
      <p:ext uri="{BB962C8B-B14F-4D97-AF65-F5344CB8AC3E}">
        <p14:creationId xmlns:p14="http://schemas.microsoft.com/office/powerpoint/2010/main" val="1226580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S'ADAPTER AU CONTEXTE</a:t>
            </a:r>
          </a:p>
          <a:p>
            <a:pPr marL="171450" indent="-171450">
              <a:buFont typeface="Arial" panose="020B0604020202020204" pitchFamily="34" charset="0"/>
              <a:buChar char="•"/>
            </a:pPr>
            <a:r>
              <a:rPr lang="en-US" i="0" dirty="0"/>
              <a:t>Si les études de cas vidéo ne sont pas disponibles, les études de cas peuvent être présentées par un lecteur du </a:t>
            </a:r>
            <a:r>
              <a:rPr lang="en-US" b="1" i="0" dirty="0"/>
              <a:t>manuel.</a:t>
            </a:r>
          </a:p>
          <a:p>
            <a:r>
              <a:rPr lang="en-US" b="1" dirty="0">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n-US" i="0" dirty="0"/>
          </a:p>
          <a:p>
            <a:pPr marL="0" indent="0">
              <a:buFont typeface="Arial" panose="020B0604020202020204" pitchFamily="34" charset="0"/>
              <a:buNone/>
            </a:pPr>
            <a:r>
              <a:rPr lang="en-US" b="1" i="0" dirty="0"/>
              <a:t>EXPLICATION</a:t>
            </a:r>
          </a:p>
          <a:p>
            <a:pPr marL="171450" lvl="0" indent="-171450">
              <a:buFont typeface="Arial" panose="020B0604020202020204" pitchFamily="34" charset="0"/>
              <a:buChar char="•"/>
            </a:pPr>
            <a:r>
              <a:rPr lang="en-US" i="1" dirty="0"/>
              <a:t>Pour chaque étape de gestion de cas</a:t>
            </a:r>
          </a:p>
          <a:p>
            <a:pPr marL="628650" lvl="1" indent="-171450">
              <a:buFont typeface="Arial" panose="020B0604020202020204" pitchFamily="34" charset="0"/>
              <a:buChar char="•"/>
            </a:pPr>
            <a:r>
              <a:rPr lang="en-US" i="1" dirty="0"/>
              <a:t>Nous suivrons l'histoire de Nadia</a:t>
            </a:r>
          </a:p>
          <a:p>
            <a:pPr marL="628650" lvl="1" indent="-171450">
              <a:buFont typeface="Arial" panose="020B0604020202020204" pitchFamily="34" charset="0"/>
              <a:buChar char="•"/>
            </a:pPr>
            <a:r>
              <a:rPr lang="en-US" i="1" dirty="0"/>
              <a:t>Nous nous entraînerons à utiliser le CPIMS+ tout en découvrant son histoire et en suivant les étapes de la gestion de cas.</a:t>
            </a:r>
          </a:p>
          <a:p>
            <a:pPr marL="171450" lvl="0" indent="-171450">
              <a:buFont typeface="Arial" panose="020B0604020202020204" pitchFamily="34" charset="0"/>
              <a:buChar char="•"/>
            </a:pPr>
            <a:r>
              <a:rPr lang="en-US" i="1" dirty="0"/>
              <a:t>Le processus d'apprentissage</a:t>
            </a:r>
          </a:p>
          <a:p>
            <a:pPr marL="628650" lvl="1" indent="-171450">
              <a:buFont typeface="Arial" panose="020B0604020202020204" pitchFamily="34" charset="0"/>
              <a:buChar char="•"/>
            </a:pPr>
            <a:r>
              <a:rPr lang="en-US" i="1" dirty="0"/>
              <a:t>Nous allons commencer par montrer une vidéo avec une étude de cas.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Nous allons poser quelques questions pour la discussion</a:t>
            </a:r>
          </a:p>
          <a:p>
            <a:pPr marL="628650" lvl="1" indent="-171450">
              <a:buFont typeface="Arial" panose="020B0604020202020204" pitchFamily="34" charset="0"/>
              <a:buChar char="•"/>
            </a:pPr>
            <a:r>
              <a:rPr lang="en-US" i="1" dirty="0"/>
              <a:t>Nous donnerons une vue d'ensemble de cette étape de la gestion de l'information (but, qui la fait, etc.) et discuterons des principales considérations de gestion de l'information liées à cette étape.</a:t>
            </a:r>
          </a:p>
          <a:p>
            <a:pPr marL="628650" lvl="1" indent="-171450">
              <a:buFont typeface="Arial" panose="020B0604020202020204" pitchFamily="34" charset="0"/>
              <a:buChar char="•"/>
            </a:pPr>
            <a:r>
              <a:rPr lang="en-US" i="1" dirty="0"/>
              <a:t>Nous ferons une démonstration des différentes caractéristiques, fonctionnalités et formulaires du CPIMS+ utiles pour cette étape de CM. </a:t>
            </a:r>
          </a:p>
          <a:p>
            <a:pPr marL="628650" lvl="1" indent="-171450">
              <a:buFont typeface="Arial" panose="020B0604020202020204" pitchFamily="34" charset="0"/>
              <a:buChar char="•"/>
            </a:pPr>
            <a:r>
              <a:rPr lang="en-US" i="1" dirty="0"/>
              <a:t>Vous aurez le temps de vous entraîner avec votre groupe. </a:t>
            </a:r>
          </a:p>
          <a:p>
            <a:pPr marL="628650" lvl="1" indent="-171450">
              <a:buFont typeface="Arial" panose="020B0604020202020204" pitchFamily="34" charset="0"/>
              <a:buChar char="•"/>
            </a:pPr>
            <a:r>
              <a:rPr lang="en-US" i="1" dirty="0"/>
              <a:t>Nous terminerons avec vos commentaires et le temps pour vous de mettre à jour le plan d'intégration CPIMS+. </a:t>
            </a:r>
          </a:p>
          <a:p>
            <a:pPr marL="171450" indent="-171450">
              <a:buFont typeface="Arial" panose="020B0604020202020204" pitchFamily="34" charset="0"/>
              <a:buChar char="•"/>
            </a:pPr>
            <a:r>
              <a:rPr lang="en-US" i="1" dirty="0"/>
              <a:t>Ceci s'applique également à la session 3</a:t>
            </a:r>
          </a:p>
        </p:txBody>
      </p:sp>
      <p:sp>
        <p:nvSpPr>
          <p:cNvPr id="3" name="Slide Image Placeholder 2">
            <a:extLst>
              <a:ext uri="{FF2B5EF4-FFF2-40B4-BE49-F238E27FC236}">
                <a16:creationId xmlns:a16="http://schemas.microsoft.com/office/drawing/2014/main" id="{FB6F68B5-A870-95A4-85BD-0EDD7D7B8A6F}"/>
              </a:ext>
            </a:extLst>
          </p:cNvPr>
          <p:cNvSpPr>
            <a:spLocks noGrp="1" noRot="1" noChangeAspect="1"/>
          </p:cNvSpPr>
          <p:nvPr>
            <p:ph type="sldImg"/>
          </p:nvPr>
        </p:nvSpPr>
        <p:spPr/>
      </p:sp>
    </p:spTree>
    <p:extLst>
      <p:ext uri="{BB962C8B-B14F-4D97-AF65-F5344CB8AC3E}">
        <p14:creationId xmlns:p14="http://schemas.microsoft.com/office/powerpoint/2010/main" val="118421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n-US" b="1" dirty="0"/>
              <a:t>S'ADAPTER À LA FORMATION À DISTANCE</a:t>
            </a:r>
          </a:p>
          <a:p>
            <a:pPr marL="223754" lvl="0" indent="-185715">
              <a:buClr>
                <a:schemeClr val="dk1"/>
              </a:buClr>
              <a:buSzPts val="1100"/>
              <a:buFont typeface="Arial" panose="020B0604020202020204" pitchFamily="34" charset="0"/>
              <a:buChar char="•"/>
            </a:pPr>
            <a:r>
              <a:rPr lang="en-US" dirty="0"/>
              <a:t>Pour briser la glace, demandez aux participants de se présenter et de montrer ce qui se trouve sur leur bureau.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a:t>
            </a:r>
            <a:endParaRPr lang="en-US" b="0" dirty="0"/>
          </a:p>
          <a:p>
            <a:pPr defTabSz="990478">
              <a:buClr>
                <a:schemeClr val="dk1"/>
              </a:buClr>
              <a:buSzPts val="1100"/>
            </a:pPr>
            <a:endParaRPr lang="en-US" b="1" dirty="0">
              <a:highlight>
                <a:schemeClr val="lt1"/>
              </a:highlight>
              <a:sym typeface="Helvetica Neue"/>
            </a:endParaRPr>
          </a:p>
          <a:p>
            <a:pPr defTabSz="990478">
              <a:buClr>
                <a:schemeClr val="dk1"/>
              </a:buClr>
              <a:buSzPts val="1100"/>
            </a:pPr>
            <a:r>
              <a:rPr lang="en-US" b="1" dirty="0">
                <a:highlight>
                  <a:schemeClr val="lt1"/>
                </a:highlight>
                <a:sym typeface="Helvetica Neue"/>
              </a:rPr>
              <a:t>INTRODUCTION (Temps : 30 min)</a:t>
            </a:r>
            <a:endParaRPr lang="en-US" b="1" dirty="0"/>
          </a:p>
          <a:p>
            <a:pPr marL="185715" indent="-185715">
              <a:buClr>
                <a:schemeClr val="dk1"/>
              </a:buClr>
              <a:buSzPts val="1100"/>
              <a:buFont typeface="Arial" panose="020B0604020202020204" pitchFamily="34" charset="0"/>
              <a:buChar char="•"/>
            </a:pPr>
            <a:r>
              <a:rPr lang="en-US" dirty="0"/>
              <a:t>Présentez-vous et présentez les autres facilitateurs/le personnel de soutien.</a:t>
            </a:r>
          </a:p>
          <a:p>
            <a:pPr marL="185715" indent="-185715">
              <a:buClr>
                <a:schemeClr val="dk1"/>
              </a:buClr>
              <a:buSzPts val="1100"/>
              <a:buFont typeface="Arial" panose="020B0604020202020204" pitchFamily="34" charset="0"/>
              <a:buChar char="•"/>
            </a:pPr>
            <a:endParaRPr lang="en-US" dirty="0"/>
          </a:p>
          <a:p>
            <a:pPr marL="0" indent="0">
              <a:buClr>
                <a:schemeClr val="dk1"/>
              </a:buClr>
              <a:buSzPts val="1100"/>
              <a:buFont typeface="Arial" panose="020B0604020202020204" pitchFamily="34" charset="0"/>
              <a:buNone/>
            </a:pPr>
            <a:r>
              <a:rPr lang="en-US" b="1" dirty="0"/>
              <a:t>ICEBREAKER</a:t>
            </a:r>
          </a:p>
          <a:p>
            <a:pPr marL="185715" indent="-185715">
              <a:buClr>
                <a:schemeClr val="dk1"/>
              </a:buClr>
              <a:buSzPts val="1100"/>
              <a:buFont typeface="Arial" panose="020B0604020202020204" pitchFamily="34" charset="0"/>
              <a:buChar char="•"/>
            </a:pPr>
            <a:r>
              <a:rPr lang="en-US" dirty="0"/>
              <a:t>Utilisez un brise-glace pour permettre aux participants de faire connaissance.</a:t>
            </a:r>
          </a:p>
          <a:p>
            <a:pPr marL="185715" lvl="0" indent="-185715">
              <a:buClr>
                <a:schemeClr val="dk1"/>
              </a:buClr>
              <a:buSzPts val="1100"/>
              <a:buFont typeface="Arial" panose="020B0604020202020204" pitchFamily="34" charset="0"/>
              <a:buChar char="•"/>
            </a:pPr>
            <a:r>
              <a:rPr lang="en-US" dirty="0"/>
              <a:t>Choisissez n'importe quel jeu brise-glace approprié à votre contexte.</a:t>
            </a:r>
          </a:p>
          <a:p>
            <a:pPr marL="185715" lvl="0" indent="-185715">
              <a:buClr>
                <a:schemeClr val="dk1"/>
              </a:buClr>
              <a:buSzPts val="1100"/>
              <a:buFont typeface="Arial" panose="020B0604020202020204" pitchFamily="34" charset="0"/>
              <a:buChar char="•"/>
            </a:pPr>
            <a:r>
              <a:rPr lang="en-US" dirty="0"/>
              <a:t>Si vous avez besoin d'inspiration, vous pouvez utiliser :</a:t>
            </a:r>
          </a:p>
          <a:p>
            <a:pPr marL="680954" lvl="1" indent="-185715">
              <a:buClr>
                <a:schemeClr val="dk1"/>
              </a:buClr>
              <a:buSzPts val="1100"/>
              <a:buFont typeface="Arial" panose="020B0604020202020204" pitchFamily="34" charset="0"/>
              <a:buChar char="•"/>
            </a:pPr>
            <a:r>
              <a:rPr lang="en-US" u="sng" dirty="0">
                <a:solidFill>
                  <a:srgbClr val="026794"/>
                </a:solidFill>
                <a:hlinkClick r:id="rId3">
                  <a:extLst>
                    <a:ext uri="{A12FA001-AC4F-418D-AE19-62706E023703}">
                      <ahyp:hlinkClr xmlns:ahyp="http://schemas.microsoft.com/office/drawing/2018/hyperlinkcolor" val="tx"/>
                    </a:ext>
                  </a:extLst>
                </a:hlinkClick>
              </a:rPr>
              <a:t>Armoiries</a:t>
            </a:r>
            <a:endParaRPr lang="en-US" u="sng" dirty="0">
              <a:solidFill>
                <a:srgbClr val="026794"/>
              </a:solidFill>
            </a:endParaRPr>
          </a:p>
          <a:p>
            <a:pPr marL="680954" lvl="1" indent="-185715">
              <a:buClr>
                <a:schemeClr val="dk1"/>
              </a:buClr>
              <a:buSzPts val="1100"/>
              <a:buFont typeface="Arial" panose="020B0604020202020204" pitchFamily="34" charset="0"/>
              <a:buChar char="•"/>
            </a:pPr>
            <a:r>
              <a:rPr lang="en-US" u="sng" dirty="0">
                <a:solidFill>
                  <a:srgbClr val="026794"/>
                </a:solidFill>
                <a:hlinkClick r:id="rId4">
                  <a:extLst>
                    <a:ext uri="{A12FA001-AC4F-418D-AE19-62706E023703}">
                      <ahyp:hlinkClr xmlns:ahyp="http://schemas.microsoft.com/office/drawing/2018/hyperlinkcolor" val="tx"/>
                    </a:ext>
                  </a:extLst>
                </a:hlinkClick>
              </a:rPr>
              <a:t>Deux vérités, un mensonge</a:t>
            </a:r>
            <a:endParaRPr lang="en-US" u="sng" dirty="0">
              <a:solidFill>
                <a:srgbClr val="026794"/>
              </a:solidFill>
            </a:endParaRPr>
          </a:p>
          <a:p>
            <a:pPr marL="680954" lvl="1" indent="-185715">
              <a:buClr>
                <a:schemeClr val="dk1"/>
              </a:buClr>
              <a:buSzPts val="1100"/>
              <a:buFont typeface="Arial" panose="020B0604020202020204" pitchFamily="34" charset="0"/>
              <a:buChar char="•"/>
            </a:pPr>
            <a:r>
              <a:rPr lang="en-US" dirty="0"/>
              <a:t>Plus d'idées sur </a:t>
            </a:r>
            <a:r>
              <a:rPr lang="en-US" u="sng" dirty="0">
                <a:solidFill>
                  <a:srgbClr val="026794"/>
                </a:solidFill>
                <a:hlinkClick r:id="rId5">
                  <a:extLst>
                    <a:ext uri="{A12FA001-AC4F-418D-AE19-62706E023703}">
                      <ahyp:hlinkClr xmlns:ahyp="http://schemas.microsoft.com/office/drawing/2018/hyperlinkcolor" val="tx"/>
                    </a:ext>
                  </a:extLst>
                </a:hlinkClick>
              </a:rPr>
              <a:t>ce </a:t>
            </a:r>
            <a:r>
              <a:rPr lang="en-US" dirty="0"/>
              <a:t>site</a:t>
            </a:r>
          </a:p>
        </p:txBody>
      </p:sp>
      <p:sp>
        <p:nvSpPr>
          <p:cNvPr id="4" name="Slide Number Placeholder 3"/>
          <p:cNvSpPr>
            <a:spLocks noGrp="1"/>
          </p:cNvSpPr>
          <p:nvPr>
            <p:ph type="sldNum" sz="quarter" idx="5"/>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3039918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VIDÉO</a:t>
            </a:r>
          </a:p>
          <a:p>
            <a:pPr marL="171450" indent="-171450">
              <a:buFont typeface="Arial" panose="020B0604020202020204" pitchFamily="34" charset="0"/>
              <a:buChar char="•"/>
            </a:pPr>
            <a:r>
              <a:rPr lang="en-US" i="1" dirty="0" err="1"/>
              <a:t>Regardons</a:t>
            </a:r>
            <a:r>
              <a:rPr lang="en-US" i="1" dirty="0"/>
              <a:t> </a:t>
            </a:r>
            <a:r>
              <a:rPr lang="en-US" i="1" dirty="0" err="1"/>
              <a:t>une</a:t>
            </a:r>
            <a:r>
              <a:rPr lang="en-US" i="1" dirty="0"/>
              <a:t> </a:t>
            </a:r>
            <a:r>
              <a:rPr lang="en-US" i="1" dirty="0" err="1"/>
              <a:t>vidéo</a:t>
            </a:r>
            <a:r>
              <a:rPr lang="en-US" i="1" dirty="0"/>
              <a:t> sur </a:t>
            </a:r>
            <a:r>
              <a:rPr lang="en-US" i="1" dirty="0" err="1"/>
              <a:t>l'identification</a:t>
            </a:r>
            <a:r>
              <a:rPr lang="en-US" i="1" dirty="0"/>
              <a:t> et </a:t>
            </a:r>
            <a:r>
              <a:rPr lang="en-US" i="1" dirty="0" err="1"/>
              <a:t>l'enregistrement</a:t>
            </a:r>
            <a:r>
              <a:rPr lang="en-US" i="1" dirty="0"/>
              <a:t>.</a:t>
            </a:r>
          </a:p>
          <a:p>
            <a:pPr marL="628650" lvl="1" indent="-171450">
              <a:buFont typeface="Arial" panose="020B0604020202020204" pitchFamily="34" charset="0"/>
              <a:buChar char="•"/>
            </a:pPr>
            <a:r>
              <a:rPr lang="en-US" dirty="0"/>
              <a:t>Alternative : </a:t>
            </a:r>
            <a:r>
              <a:rPr lang="en-US" dirty="0" err="1"/>
              <a:t>invitez</a:t>
            </a:r>
            <a:r>
              <a:rPr lang="en-US" dirty="0"/>
              <a:t> </a:t>
            </a:r>
            <a:r>
              <a:rPr lang="en-US" dirty="0" err="1"/>
              <a:t>une</a:t>
            </a:r>
            <a:r>
              <a:rPr lang="en-US" dirty="0"/>
              <a:t> </a:t>
            </a:r>
            <a:r>
              <a:rPr lang="en-US" dirty="0" err="1"/>
              <a:t>personne</a:t>
            </a:r>
            <a:r>
              <a:rPr lang="en-US" dirty="0"/>
              <a:t> à se porter </a:t>
            </a:r>
            <a:r>
              <a:rPr lang="en-US" dirty="0" err="1"/>
              <a:t>volontaire</a:t>
            </a:r>
            <a:r>
              <a:rPr lang="en-US" dirty="0"/>
              <a:t> pour lire </a:t>
            </a:r>
            <a:r>
              <a:rPr lang="en-US" dirty="0" err="1"/>
              <a:t>l'étude</a:t>
            </a:r>
            <a:r>
              <a:rPr lang="en-US" dirty="0"/>
              <a:t> de cas dans le </a:t>
            </a:r>
            <a:r>
              <a:rPr lang="en-US" b="1" dirty="0"/>
              <a:t>cahier </a:t>
            </a:r>
            <a:r>
              <a:rPr lang="en-US" b="1" dirty="0" err="1"/>
              <a:t>d'exercices</a:t>
            </a:r>
            <a:r>
              <a:rPr lang="en-US" b="1" dirty="0"/>
              <a:t> page 4 : Etude de cas - </a:t>
            </a:r>
            <a:r>
              <a:rPr lang="en-US" b="1" dirty="0" err="1"/>
              <a:t>Etape</a:t>
            </a:r>
            <a:r>
              <a:rPr lang="en-US" b="1" dirty="0"/>
              <a:t> 1</a:t>
            </a:r>
          </a:p>
          <a:p>
            <a:pPr marL="171450" indent="-171450">
              <a:buFont typeface="Arial" panose="020B0604020202020204" pitchFamily="34" charset="0"/>
              <a:buChar char="•"/>
            </a:pPr>
            <a:r>
              <a:rPr lang="en-US" dirty="0" err="1"/>
              <a:t>Montrer</a:t>
            </a:r>
            <a:r>
              <a:rPr lang="en-US" dirty="0"/>
              <a:t> la </a:t>
            </a:r>
            <a:r>
              <a:rPr lang="en-US" dirty="0" err="1">
                <a:solidFill>
                  <a:srgbClr val="026794"/>
                </a:solidFill>
                <a:hlinkClick r:id="rId3">
                  <a:extLst>
                    <a:ext uri="{A12FA001-AC4F-418D-AE19-62706E023703}">
                      <ahyp:hlinkClr xmlns:ahyp="http://schemas.microsoft.com/office/drawing/2018/hyperlinkcolor" val="tx"/>
                    </a:ext>
                  </a:extLst>
                </a:hlinkClick>
              </a:rPr>
              <a:t>vidéo</a:t>
            </a:r>
            <a:r>
              <a:rPr lang="en-US" dirty="0">
                <a:solidFill>
                  <a:srgbClr val="026794"/>
                </a:solidFill>
                <a:hlinkClick r:id="rId3">
                  <a:extLst>
                    <a:ext uri="{A12FA001-AC4F-418D-AE19-62706E023703}">
                      <ahyp:hlinkClr xmlns:ahyp="http://schemas.microsoft.com/office/drawing/2018/hyperlinkcolor" val="tx"/>
                    </a:ext>
                  </a:extLst>
                </a:hlinkClick>
              </a:rPr>
              <a:t> 1 : Identification et </a:t>
            </a:r>
            <a:r>
              <a:rPr lang="en-US" dirty="0" err="1">
                <a:solidFill>
                  <a:srgbClr val="026794"/>
                </a:solidFill>
              </a:rPr>
              <a:t>enregistrement</a:t>
            </a:r>
            <a:r>
              <a:rPr lang="en-US" dirty="0">
                <a:solidFill>
                  <a:srgbClr val="026794"/>
                </a:solidFill>
              </a:rPr>
              <a:t>  </a:t>
            </a:r>
            <a:r>
              <a:rPr lang="fr-BE" sz="1800" u="sng" kern="0" dirty="0">
                <a:solidFill>
                  <a:srgbClr val="000000"/>
                </a:solidFill>
                <a:effectLst/>
                <a:latin typeface="Calibri" panose="020F0502020204030204" pitchFamily="34" charset="0"/>
                <a:ea typeface="Calibri" panose="020F0502020204030204" pitchFamily="34" charset="0"/>
                <a:hlinkClick r:id="rId4"/>
              </a:rPr>
              <a:t>https://youtu.be/72U23MFBGoQ</a:t>
            </a:r>
            <a:endParaRPr lang="en-US" dirty="0">
              <a:solidFill>
                <a:srgbClr val="026794"/>
              </a:solidFill>
            </a:endParaRPr>
          </a:p>
        </p:txBody>
      </p:sp>
      <p:sp>
        <p:nvSpPr>
          <p:cNvPr id="3" name="Slide Image Placeholder 2">
            <a:extLst>
              <a:ext uri="{FF2B5EF4-FFF2-40B4-BE49-F238E27FC236}">
                <a16:creationId xmlns:a16="http://schemas.microsoft.com/office/drawing/2014/main" id="{B159DF5B-351E-0996-DE7B-EB1184E46C48}"/>
              </a:ext>
            </a:extLst>
          </p:cNvPr>
          <p:cNvSpPr>
            <a:spLocks noGrp="1" noRot="1" noChangeAspect="1"/>
          </p:cNvSpPr>
          <p:nvPr>
            <p:ph type="sldImg"/>
          </p:nvPr>
        </p:nvSpPr>
        <p:spPr/>
      </p:sp>
    </p:spTree>
    <p:extLst>
      <p:ext uri="{BB962C8B-B14F-4D97-AF65-F5344CB8AC3E}">
        <p14:creationId xmlns:p14="http://schemas.microsoft.com/office/powerpoint/2010/main" val="498230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a:xfrm>
            <a:off x="479425" y="4331629"/>
            <a:ext cx="6140450" cy="5165939"/>
          </a:xfrm>
        </p:spPr>
        <p:txBody>
          <a:bodyPr/>
          <a:lstStyle/>
          <a:p>
            <a:r>
              <a:rPr lang="en-US" b="1" dirty="0"/>
              <a:t>DISCUSSION DE GROUPE ( Temps :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Divisez les participants en groupes de 3 à 5 personnes</a:t>
            </a:r>
            <a:endParaRPr lang="en-US" b="1" dirty="0"/>
          </a:p>
          <a:p>
            <a:pPr marL="171450" indent="-171450">
              <a:buFont typeface="Arial" panose="020B0604020202020204" pitchFamily="34" charset="0"/>
              <a:buChar char="•"/>
            </a:pPr>
            <a:r>
              <a:rPr lang="en-US" dirty="0" err="1"/>
              <a:t>Présentez</a:t>
            </a:r>
            <a:r>
              <a:rPr lang="en-US" dirty="0"/>
              <a:t> la diapositive</a:t>
            </a:r>
          </a:p>
          <a:p>
            <a:pPr marL="171450" indent="-171450">
              <a:buFont typeface="Arial" panose="020B0604020202020204" pitchFamily="34" charset="0"/>
              <a:buChar char="•"/>
            </a:pPr>
            <a:r>
              <a:rPr lang="en-US" dirty="0"/>
              <a:t>Laissez les participants discuter</a:t>
            </a:r>
          </a:p>
          <a:p>
            <a:pPr marL="171450" indent="-171450">
              <a:buFont typeface="Arial" panose="020B0604020202020204" pitchFamily="34" charset="0"/>
              <a:buChar char="•"/>
            </a:pPr>
            <a:r>
              <a:rPr lang="en-US" dirty="0"/>
              <a:t>Assurez-vous que les participants ont fermé leur cahier d'exercices, car les réponses se trouvent à l'intérieur.</a:t>
            </a:r>
          </a:p>
          <a:p>
            <a:endParaRPr lang="en-US" dirty="0"/>
          </a:p>
          <a:p>
            <a:r>
              <a:rPr lang="en-US" b="1" dirty="0"/>
              <a:t>DISCUSSION PLÉNIÈRE</a:t>
            </a:r>
          </a:p>
          <a:p>
            <a:pPr marL="171450" indent="-171450">
              <a:buFont typeface="Arial" panose="020B0604020202020204" pitchFamily="34" charset="0"/>
              <a:buChar char="•"/>
            </a:pPr>
            <a:r>
              <a:rPr lang="en-US" dirty="0"/>
              <a:t>Donnez du temps pour présenter le retour (laissez les groupes se compléter).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Complétez avec les notes ci-dessous</a:t>
            </a:r>
          </a:p>
          <a:p>
            <a:pPr marL="171450" indent="-171450">
              <a:buFont typeface="Arial" panose="020B0604020202020204" pitchFamily="34" charset="0"/>
              <a:buChar char="•"/>
            </a:pPr>
            <a:r>
              <a:rPr lang="en-US" b="1" i="1" dirty="0"/>
              <a:t>Quel est le but de l'étape d'identification et d'enregistrement ?</a:t>
            </a:r>
          </a:p>
          <a:p>
            <a:pPr marL="628650" lvl="1" indent="-171450">
              <a:buFont typeface="Arial" panose="020B0604020202020204" pitchFamily="34" charset="0"/>
              <a:buChar char="•"/>
            </a:pPr>
            <a:r>
              <a:rPr lang="en-US" dirty="0"/>
              <a:t>Identification</a:t>
            </a:r>
          </a:p>
          <a:p>
            <a:pPr marL="1085850" lvl="2" indent="-171450">
              <a:buFont typeface="Arial" panose="020B0604020202020204" pitchFamily="34" charset="0"/>
              <a:buChar char="•"/>
            </a:pPr>
            <a:r>
              <a:rPr lang="en-US" dirty="0"/>
              <a:t>Identifier les enfants à risque.</a:t>
            </a:r>
          </a:p>
          <a:p>
            <a:pPr marL="1085850" lvl="2" indent="-171450">
              <a:buFont typeface="Arial" panose="020B0604020202020204" pitchFamily="34" charset="0"/>
              <a:buChar char="•"/>
            </a:pPr>
            <a:r>
              <a:rPr lang="en-US" dirty="0"/>
              <a:t>Déterminer si un enfant a besoin de services de gestion de cas ou s'il doit être orienté vers une autre agence pour la gestion de cas (par exemple, dans les cas où la VBG est la mieux placée pour diriger) ou pour un seul service spécifique.</a:t>
            </a:r>
          </a:p>
          <a:p>
            <a:pPr marL="628650" lvl="1" indent="-171450">
              <a:buFont typeface="Arial" panose="020B0604020202020204" pitchFamily="34" charset="0"/>
              <a:buChar char="•"/>
            </a:pPr>
            <a:r>
              <a:rPr lang="en-US" dirty="0"/>
              <a:t> Inscription</a:t>
            </a:r>
          </a:p>
          <a:p>
            <a:pPr marL="1085850" lvl="2" indent="-171450">
              <a:buFont typeface="Arial" panose="020B0604020202020204" pitchFamily="34" charset="0"/>
              <a:buChar char="•"/>
            </a:pPr>
            <a:r>
              <a:rPr lang="en-US" dirty="0"/>
              <a:t>Pour inscrire les enfants à la gestion des cas.</a:t>
            </a:r>
          </a:p>
          <a:p>
            <a:pPr marL="1085850" lvl="2" indent="-171450">
              <a:buFont typeface="Arial" panose="020B0604020202020204" pitchFamily="34" charset="0"/>
              <a:buChar char="•"/>
            </a:pPr>
            <a:r>
              <a:rPr lang="en-US" dirty="0"/>
              <a:t>Obtenir le consentement/assentiment de l'enfant et de la personne qui s'en occupe.</a:t>
            </a:r>
          </a:p>
          <a:p>
            <a:pPr marL="1085850" lvl="2" indent="-171450">
              <a:buFont typeface="Arial" panose="020B0604020202020204" pitchFamily="34" charset="0"/>
              <a:buChar char="•"/>
            </a:pPr>
            <a:r>
              <a:rPr lang="en-US" dirty="0"/>
              <a:t>Identifier et répondre à la préoccupation urgente en matière de protection.</a:t>
            </a:r>
          </a:p>
          <a:p>
            <a:pPr marL="1085850" lvl="2" indent="-171450">
              <a:buFont typeface="Arial" panose="020B0604020202020204" pitchFamily="34" charset="0"/>
              <a:buChar char="•"/>
            </a:pPr>
            <a:r>
              <a:rPr lang="en-US" dirty="0"/>
              <a:t>Pour recueillir des données (par </a:t>
            </a:r>
            <a:r>
              <a:rPr lang="en-US" dirty="0" err="1"/>
              <a:t>exemple</a:t>
            </a:r>
            <a:r>
              <a:rPr lang="en-US" dirty="0"/>
              <a:t>: le nom de l'enfant, son âge, son sexe, ses préoccupations en matière de protection, etc.)</a:t>
            </a:r>
          </a:p>
          <a:p>
            <a:endParaRPr lang="en-US" dirty="0"/>
          </a:p>
          <a:p>
            <a:r>
              <a:rPr lang="en-US" b="1" dirty="0"/>
              <a:t>CONTINU</a:t>
            </a:r>
            <a:r>
              <a:rPr lang="en-US" b="1" dirty="0">
                <a:sym typeface="Wingdings" panose="05000000000000000000" pitchFamily="2" charset="2"/>
              </a:rPr>
              <a:t>É</a:t>
            </a:r>
            <a:endParaRPr lang="en-US" b="1" dirty="0"/>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p:sp>
    </p:spTree>
    <p:extLst>
      <p:ext uri="{BB962C8B-B14F-4D97-AF65-F5344CB8AC3E}">
        <p14:creationId xmlns:p14="http://schemas.microsoft.com/office/powerpoint/2010/main" val="2978753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CONTINUÉ</a:t>
            </a:r>
          </a:p>
          <a:p>
            <a:endParaRPr lang="en-US" b="1" dirty="0"/>
          </a:p>
          <a:p>
            <a:r>
              <a:rPr lang="en-US" b="1" dirty="0"/>
              <a:t>DISCUSSION PLÉNIÈRE</a:t>
            </a:r>
          </a:p>
          <a:p>
            <a:pPr marL="171450" indent="-171450">
              <a:buFont typeface="Arial" panose="020B0604020202020204" pitchFamily="34" charset="0"/>
              <a:buChar char="•"/>
            </a:pPr>
            <a:r>
              <a:rPr lang="en-US" b="1" i="1" dirty="0"/>
              <a:t>Quand faut-il demander le consentement et remplir le formulaire de consentement ? </a:t>
            </a:r>
          </a:p>
          <a:p>
            <a:pPr marL="628650" lvl="1" indent="-171450">
              <a:buFont typeface="Arial" panose="020B0604020202020204" pitchFamily="34" charset="0"/>
              <a:buChar char="•"/>
            </a:pPr>
            <a:r>
              <a:rPr lang="en-US" dirty="0"/>
              <a:t>Les responsables de dossiers doivent continuellement créer des opportunités de participation de l'enfant et de prise en compte de ses souhaits et opinions.</a:t>
            </a:r>
          </a:p>
          <a:p>
            <a:pPr marL="628650" lvl="1" indent="-171450">
              <a:buFont typeface="Arial" panose="020B0604020202020204" pitchFamily="34" charset="0"/>
              <a:buChar char="•"/>
            </a:pPr>
            <a:r>
              <a:rPr lang="en-US" dirty="0"/>
              <a:t>L'obtention et le maintien de l'assentiment ou du consentement est également un processus continu qui se déroule tout au long du processus de gestion du dossier, ce qui signifie </a:t>
            </a:r>
            <a:r>
              <a:rPr lang="en-US" dirty="0" err="1"/>
              <a:t>qu'un</a:t>
            </a:r>
            <a:r>
              <a:rPr lang="en-US" dirty="0"/>
              <a:t> TRAVAILLEUR SOCIAL doit confirmer le consentement au fur et à mesure de l'avancement du dossier, même s'il a déjà été donné auparavant.  </a:t>
            </a:r>
          </a:p>
          <a:p>
            <a:pPr marL="628650" lvl="1" indent="-171450">
              <a:buFont typeface="Arial" panose="020B0604020202020204" pitchFamily="34" charset="0"/>
              <a:buChar char="•"/>
            </a:pPr>
            <a:r>
              <a:rPr lang="en-US" dirty="0"/>
              <a:t>Il est important d'obtenir l'assentiment ou le consentement pour les décisions importantes qui pourraient avoir un impact significatif sur la vie de l'enfant.</a:t>
            </a:r>
          </a:p>
          <a:p>
            <a:pPr marL="628650" lvl="1" indent="-171450">
              <a:buFont typeface="Arial" panose="020B0604020202020204" pitchFamily="34" charset="0"/>
              <a:buChar char="•"/>
            </a:pPr>
            <a:r>
              <a:rPr lang="en-US" dirty="0"/>
              <a:t>N'oubliez jamais d'obtenir le consentement des personnes concernées pour les services de gestion de cas et pour le partage d'informations avec des tiers à des fins d'aiguillage et de transfert.   </a:t>
            </a:r>
          </a:p>
          <a:p>
            <a:pPr marL="628650" lvl="1" indent="-171450">
              <a:buFont typeface="Arial" panose="020B0604020202020204" pitchFamily="34" charset="0"/>
              <a:buChar char="•"/>
            </a:pPr>
            <a:r>
              <a:rPr lang="en-US" dirty="0"/>
              <a:t>Obtenez le consentement pour le partage d'informations non identifiables pour l'établissement de rapports.</a:t>
            </a:r>
            <a:endParaRPr lang="en-US" b="1" i="1" dirty="0"/>
          </a:p>
          <a:p>
            <a:pPr marL="171450" indent="-171450">
              <a:buFont typeface="Arial" panose="020B0604020202020204" pitchFamily="34" charset="0"/>
              <a:buChar char="•"/>
            </a:pPr>
            <a:r>
              <a:rPr lang="en-US" b="1" i="1" dirty="0"/>
              <a:t>Pourquoi les critères d'éligibilité (ou d'admission) et les critères de risque et de vulnérabilité (ou de priorisation) sont-ils importants ?  </a:t>
            </a:r>
          </a:p>
          <a:p>
            <a:pPr marL="628650" lvl="1" indent="-171450">
              <a:buFont typeface="Arial" panose="020B0604020202020204" pitchFamily="34" charset="0"/>
              <a:buChar char="•"/>
            </a:pPr>
            <a:r>
              <a:rPr lang="en-US" dirty="0"/>
              <a:t>Critères d'éligibilité</a:t>
            </a:r>
          </a:p>
          <a:p>
            <a:pPr marL="1085850" lvl="2" indent="-171450">
              <a:buFont typeface="Arial" panose="020B0604020202020204" pitchFamily="34" charset="0"/>
              <a:buChar char="•"/>
            </a:pPr>
            <a:r>
              <a:rPr lang="en-US" dirty="0"/>
              <a:t>Les critères d'éligibilité sont utilisés pour s'assurer que le cas est un cas de protection de l'enfant, plutôt qu'un problème de non-protection affectant l'enfant.</a:t>
            </a:r>
          </a:p>
          <a:p>
            <a:pPr marL="1085850" lvl="2" indent="-171450">
              <a:buFont typeface="Arial" panose="020B0604020202020204" pitchFamily="34" charset="0"/>
              <a:buChar char="•"/>
            </a:pPr>
            <a:r>
              <a:rPr lang="en-US" dirty="0"/>
              <a:t>S'assurer que l'agence/le TRAVAILLEUR SOCIAL a la capacité de fournir un soutien à l'enfant et à la famille qui ont un problème de protection spécifique (par exemple, toutes les agences ne peuvent pas fournir des services de recherche de la famille et de réunification). </a:t>
            </a:r>
          </a:p>
          <a:p>
            <a:pPr marL="628650" lvl="1" indent="-171450">
              <a:buFont typeface="Arial" panose="020B0604020202020204" pitchFamily="34" charset="0"/>
              <a:buChar char="•"/>
            </a:pPr>
            <a:r>
              <a:rPr lang="en-US" dirty="0"/>
              <a:t>Critères de risque</a:t>
            </a:r>
          </a:p>
          <a:p>
            <a:pPr marL="1085850" lvl="2" indent="-171450">
              <a:buFont typeface="Arial" panose="020B0604020202020204" pitchFamily="34" charset="0"/>
              <a:buChar char="•"/>
            </a:pPr>
            <a:r>
              <a:rPr lang="en-US" dirty="0"/>
              <a:t>Veiller à ce que l'aide aux enfants les plus vulnérables soit prioritaire.</a:t>
            </a:r>
          </a:p>
          <a:p>
            <a:pPr marL="1085850" lvl="2" indent="-171450">
              <a:buFont typeface="Arial" panose="020B0604020202020204" pitchFamily="34" charset="0"/>
              <a:buChar char="•"/>
            </a:pPr>
            <a:r>
              <a:rPr lang="en-US" dirty="0"/>
              <a:t>Veiller à ce que les travailleurs sociaux soient en mesure de gérer la charge de travail, et donc d'avoir une répartition équitable des cas présentant des risques différents. </a:t>
            </a:r>
          </a:p>
          <a:p>
            <a:pPr marL="1085850" lvl="2" indent="-171450">
              <a:buFont typeface="Arial" panose="020B0604020202020204" pitchFamily="34" charset="0"/>
              <a:buChar char="•"/>
            </a:pPr>
            <a:r>
              <a:rPr lang="en-US" dirty="0"/>
              <a:t> Identifier le calendrier des étapes du MC (par exemple, l'évaluation, le plan d'action, le suivi et la révision du cas).</a:t>
            </a:r>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p:sp>
    </p:spTree>
    <p:extLst>
      <p:ext uri="{BB962C8B-B14F-4D97-AF65-F5344CB8AC3E}">
        <p14:creationId xmlns:p14="http://schemas.microsoft.com/office/powerpoint/2010/main" val="1036197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Guidez</a:t>
            </a:r>
            <a:r>
              <a:rPr lang="en-US" sz="1200" dirty="0"/>
              <a:t> les participants </a:t>
            </a:r>
            <a:r>
              <a:rPr lang="en-US" sz="1200" dirty="0" err="1"/>
              <a:t>vers</a:t>
            </a:r>
            <a:r>
              <a:rPr lang="en-US" sz="1200" dirty="0"/>
              <a:t> la </a:t>
            </a:r>
            <a:r>
              <a:rPr lang="en-US" sz="1200" b="1" dirty="0"/>
              <a:t>page 5 du </a:t>
            </a:r>
            <a:r>
              <a:rPr lang="en-US" sz="1200" b="1" dirty="0" err="1"/>
              <a:t>manuel</a:t>
            </a:r>
            <a:r>
              <a:rPr lang="en-US" sz="1200" b="1" dirty="0"/>
              <a:t> : </a:t>
            </a:r>
            <a:r>
              <a:rPr lang="en-US" sz="1200" b="1" dirty="0" err="1"/>
              <a:t>Formulaire</a:t>
            </a:r>
            <a:r>
              <a:rPr lang="en-US" sz="1200" b="1" dirty="0"/>
              <a:t> de </a:t>
            </a:r>
            <a:r>
              <a:rPr lang="en-US" sz="1200" b="1" dirty="0" err="1"/>
              <a:t>consentement</a:t>
            </a:r>
            <a:r>
              <a:rPr lang="en-US" sz="1200" b="1" dirty="0"/>
              <a:t> et </a:t>
            </a:r>
            <a:r>
              <a:rPr lang="en-US" sz="1200" b="1" dirty="0" err="1"/>
              <a:t>d'assentiment</a:t>
            </a:r>
            <a:endParaRPr lang="en-US" i="1" dirty="0"/>
          </a:p>
          <a:p>
            <a:pPr marL="171450" indent="-171450">
              <a:buFont typeface="Arial" panose="020B0604020202020204" pitchFamily="34" charset="0"/>
              <a:buChar char="•"/>
            </a:pPr>
            <a:r>
              <a:rPr lang="en-US" i="1" dirty="0" err="1"/>
              <a:t>Voici</a:t>
            </a:r>
            <a:r>
              <a:rPr lang="en-US" i="1" dirty="0"/>
              <a:t> </a:t>
            </a:r>
            <a:r>
              <a:rPr lang="en-US" i="1" dirty="0" err="1"/>
              <a:t>quelques</a:t>
            </a:r>
            <a:r>
              <a:rPr lang="en-US" i="1" dirty="0"/>
              <a:t> </a:t>
            </a:r>
            <a:r>
              <a:rPr lang="en-US" i="1" dirty="0" err="1"/>
              <a:t>considérations</a:t>
            </a:r>
            <a:r>
              <a:rPr lang="en-US" i="1" dirty="0"/>
              <a:t> </a:t>
            </a:r>
            <a:r>
              <a:rPr lang="en-US" i="1" dirty="0" err="1"/>
              <a:t>clés</a:t>
            </a:r>
            <a:r>
              <a:rPr lang="en-US" i="1" dirty="0"/>
              <a:t> pour </a:t>
            </a:r>
            <a:r>
              <a:rPr lang="en-US" i="1" dirty="0" err="1"/>
              <a:t>chaque</a:t>
            </a:r>
            <a:r>
              <a:rPr lang="en-US" i="1" dirty="0"/>
              <a:t> </a:t>
            </a:r>
            <a:r>
              <a:rPr lang="en-US" i="1" dirty="0" err="1"/>
              <a:t>formulaire</a:t>
            </a:r>
            <a:endParaRPr lang="en-US" i="1" dirty="0"/>
          </a:p>
          <a:p>
            <a:pPr marL="171450" indent="-171450">
              <a:buFont typeface="Arial" panose="020B0604020202020204" pitchFamily="34" charset="0"/>
              <a:buChar char="•"/>
            </a:pPr>
            <a:r>
              <a:rPr lang="en-US" i="1" dirty="0" err="1"/>
              <a:t>Notez</a:t>
            </a:r>
            <a:r>
              <a:rPr lang="en-US" i="1" dirty="0"/>
              <a:t> les liens </a:t>
            </a:r>
            <a:r>
              <a:rPr lang="en-US" i="1" dirty="0" err="1"/>
              <a:t>spécifiques</a:t>
            </a:r>
            <a:r>
              <a:rPr lang="en-US" i="1" dirty="0"/>
              <a:t> entre le travail de gestion de cas, les </a:t>
            </a:r>
            <a:r>
              <a:rPr lang="en-US" i="1" dirty="0" err="1"/>
              <a:t>formulaires</a:t>
            </a:r>
            <a:r>
              <a:rPr lang="en-US" i="1" dirty="0"/>
              <a:t> et le CPIMS+.</a:t>
            </a:r>
          </a:p>
          <a:p>
            <a:pPr marL="171450" indent="-171450">
              <a:buFont typeface="Arial" panose="020B0604020202020204" pitchFamily="34" charset="0"/>
              <a:buChar char="•"/>
            </a:pPr>
            <a:r>
              <a:rPr lang="en-US" dirty="0" err="1"/>
              <a:t>Présentez</a:t>
            </a:r>
            <a:r>
              <a:rPr lang="en-US" dirty="0"/>
              <a:t> la diapositive </a:t>
            </a:r>
          </a:p>
        </p:txBody>
      </p:sp>
      <p:sp>
        <p:nvSpPr>
          <p:cNvPr id="3" name="Slide Image Placeholder 2">
            <a:extLst>
              <a:ext uri="{FF2B5EF4-FFF2-40B4-BE49-F238E27FC236}">
                <a16:creationId xmlns:a16="http://schemas.microsoft.com/office/drawing/2014/main" id="{839A8407-30BF-840B-ECC1-CF09D0814F7E}"/>
              </a:ext>
            </a:extLst>
          </p:cNvPr>
          <p:cNvSpPr>
            <a:spLocks noGrp="1" noRot="1" noChangeAspect="1"/>
          </p:cNvSpPr>
          <p:nvPr>
            <p:ph type="sldImg"/>
          </p:nvPr>
        </p:nvSpPr>
        <p:spPr/>
      </p:sp>
    </p:spTree>
    <p:extLst>
      <p:ext uri="{BB962C8B-B14F-4D97-AF65-F5344CB8AC3E}">
        <p14:creationId xmlns:p14="http://schemas.microsoft.com/office/powerpoint/2010/main" val="146901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Guidez</a:t>
            </a:r>
            <a:r>
              <a:rPr lang="en-US" sz="1200" dirty="0"/>
              <a:t> les participants </a:t>
            </a:r>
            <a:r>
              <a:rPr lang="en-US" sz="1200" dirty="0" err="1"/>
              <a:t>vers</a:t>
            </a:r>
            <a:r>
              <a:rPr lang="en-US" sz="1200" dirty="0"/>
              <a:t> la </a:t>
            </a:r>
            <a:r>
              <a:rPr lang="en-US" sz="1200" b="1" dirty="0"/>
              <a:t>page 7 du </a:t>
            </a:r>
            <a:r>
              <a:rPr lang="en-US" sz="1200" b="1" dirty="0" err="1"/>
              <a:t>manuel</a:t>
            </a:r>
            <a:r>
              <a:rPr lang="en-US" sz="1200" b="1" dirty="0"/>
              <a:t> : </a:t>
            </a:r>
            <a:r>
              <a:rPr lang="en-US" sz="1200" b="1" dirty="0" err="1"/>
              <a:t>Formulaire</a:t>
            </a:r>
            <a:r>
              <a:rPr lang="en-US" sz="1200" b="1" dirty="0"/>
              <a:t> </a:t>
            </a:r>
            <a:r>
              <a:rPr lang="en-US" sz="1200" b="1" dirty="0" err="1"/>
              <a:t>d'enregistrement</a:t>
            </a:r>
            <a:r>
              <a:rPr lang="en-US" sz="1200" b="1" dirty="0"/>
              <a:t> de cas et </a:t>
            </a:r>
            <a:r>
              <a:rPr lang="en-US" sz="1200" b="1" dirty="0" err="1"/>
              <a:t>d'évaluation</a:t>
            </a:r>
            <a:r>
              <a:rPr lang="en-US" sz="1200" b="1" dirty="0"/>
              <a:t> </a:t>
            </a:r>
            <a:r>
              <a:rPr lang="en-US" sz="1200" b="1" dirty="0" err="1"/>
              <a:t>initiale</a:t>
            </a:r>
            <a:endParaRPr lang="en-US" dirty="0"/>
          </a:p>
          <a:p>
            <a:pPr marL="171450" indent="-171450">
              <a:buFont typeface="Arial" panose="020B0604020202020204" pitchFamily="34" charset="0"/>
              <a:buChar char="•"/>
            </a:pPr>
            <a:r>
              <a:rPr lang="en-US" dirty="0"/>
              <a:t>Présenter la diapositive </a:t>
            </a:r>
          </a:p>
        </p:txBody>
      </p:sp>
      <p:sp>
        <p:nvSpPr>
          <p:cNvPr id="3" name="Slide Image Placeholder 2">
            <a:extLst>
              <a:ext uri="{FF2B5EF4-FFF2-40B4-BE49-F238E27FC236}">
                <a16:creationId xmlns:a16="http://schemas.microsoft.com/office/drawing/2014/main" id="{1A62BE96-DE9A-51E6-19F5-50E9A81EDB79}"/>
              </a:ext>
            </a:extLst>
          </p:cNvPr>
          <p:cNvSpPr>
            <a:spLocks noGrp="1" noRot="1" noChangeAspect="1"/>
          </p:cNvSpPr>
          <p:nvPr>
            <p:ph type="sldImg"/>
          </p:nvPr>
        </p:nvSpPr>
        <p:spPr/>
      </p:sp>
    </p:spTree>
    <p:extLst>
      <p:ext uri="{BB962C8B-B14F-4D97-AF65-F5344CB8AC3E}">
        <p14:creationId xmlns:p14="http://schemas.microsoft.com/office/powerpoint/2010/main" val="891677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dirty="0"/>
              <a:t>Présenter la diapositive </a:t>
            </a:r>
          </a:p>
        </p:txBody>
      </p:sp>
      <p:sp>
        <p:nvSpPr>
          <p:cNvPr id="3" name="Slide Image Placeholder 2">
            <a:extLst>
              <a:ext uri="{FF2B5EF4-FFF2-40B4-BE49-F238E27FC236}">
                <a16:creationId xmlns:a16="http://schemas.microsoft.com/office/drawing/2014/main" id="{BA12252B-50D7-44FE-02BF-E09302E33347}"/>
              </a:ext>
            </a:extLst>
          </p:cNvPr>
          <p:cNvSpPr>
            <a:spLocks noGrp="1" noRot="1" noChangeAspect="1"/>
          </p:cNvSpPr>
          <p:nvPr>
            <p:ph type="sldImg"/>
          </p:nvPr>
        </p:nvSpPr>
        <p:spPr/>
      </p:sp>
    </p:spTree>
    <p:extLst>
      <p:ext uri="{BB962C8B-B14F-4D97-AF65-F5344CB8AC3E}">
        <p14:creationId xmlns:p14="http://schemas.microsoft.com/office/powerpoint/2010/main" val="3061436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i="1" dirty="0"/>
              <a:t>Dans cette démo, nous allons vous montrer...</a:t>
            </a:r>
            <a:endParaRPr lang="en-US" b="0" i="1" dirty="0"/>
          </a:p>
          <a:p>
            <a:pPr marL="171450" indent="-171450">
              <a:buFont typeface="Arial" panose="020B0604020202020204" pitchFamily="34" charset="0"/>
              <a:buChar char="•"/>
            </a:pPr>
            <a:r>
              <a:rPr lang="en-US" b="0" i="0" dirty="0"/>
              <a:t>Présenter la diapositive</a:t>
            </a:r>
            <a:endParaRPr lang="en-US" b="1" i="0" dirty="0"/>
          </a:p>
          <a:p>
            <a:endParaRPr lang="en-US" b="1" dirty="0"/>
          </a:p>
          <a:p>
            <a:r>
              <a:rPr lang="en-US" b="1" dirty="0"/>
              <a:t>DEMO</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Aperçu du tableau de bord</a:t>
            </a:r>
            <a:endParaRPr lang="en-US" b="1" dirty="0">
              <a:solidFill>
                <a:srgbClr val="026794"/>
              </a:solidFill>
            </a:endParaRPr>
          </a:p>
          <a:p>
            <a:pPr marL="628650" lvl="1" indent="-171450">
              <a:buFont typeface="Arial" panose="020B0604020202020204" pitchFamily="34" charset="0"/>
              <a:buChar char="•"/>
            </a:pPr>
            <a:r>
              <a:rPr lang="en-US" dirty="0">
                <a:solidFill>
                  <a:schemeClr val="tx1"/>
                </a:solidFill>
              </a:rPr>
              <a:t>Voir le lien vers la vidéo et les diapositives 13 à 17 du PPT CPIMS+ How-to-Demo.</a:t>
            </a:r>
          </a:p>
          <a:p>
            <a:pPr marL="171450" indent="-171450">
              <a:buFont typeface="Arial" panose="020B0604020202020204" pitchFamily="34" charset="0"/>
              <a:buChar char="•"/>
            </a:pPr>
            <a:r>
              <a:rPr lang="en-US" b="1" dirty="0">
                <a:solidFill>
                  <a:schemeClr val="tx1"/>
                </a:solidFill>
              </a:rPr>
              <a:t>Prévisualisation et </a:t>
            </a:r>
            <a:r>
              <a:rPr lang="en-US" b="1" dirty="0">
                <a:solidFill>
                  <a:srgbClr val="026794"/>
                </a:solidFill>
                <a:hlinkClick r:id="rId4">
                  <a:extLst>
                    <a:ext uri="{A12FA001-AC4F-418D-AE19-62706E023703}">
                      <ahyp:hlinkClr xmlns:ahyp="http://schemas.microsoft.com/office/drawing/2018/hyperlinkcolor" val="tx"/>
                    </a:ext>
                  </a:extLst>
                </a:hlinkClick>
              </a:rPr>
              <a:t>recherche d'un cas</a:t>
            </a:r>
            <a:endParaRPr lang="en-US" b="1" dirty="0">
              <a:solidFill>
                <a:srgbClr val="026794"/>
              </a:solidFill>
            </a:endParaRPr>
          </a:p>
          <a:p>
            <a:pPr marL="628650" lvl="1" indent="-171450">
              <a:buFont typeface="Arial" panose="020B0604020202020204" pitchFamily="34" charset="0"/>
              <a:buChar char="•"/>
            </a:pPr>
            <a:r>
              <a:rPr lang="en-US" dirty="0">
                <a:solidFill>
                  <a:schemeClr val="tx1"/>
                </a:solidFill>
              </a:rPr>
              <a:t>Voir le lien vers la vidéo et les diapositives 24 à 26 du PPT CPIMS+ How-to-Demo.</a:t>
            </a:r>
          </a:p>
          <a:p>
            <a:pPr marL="171450" indent="-171450">
              <a:buFont typeface="Arial" panose="020B0604020202020204" pitchFamily="34" charset="0"/>
              <a:buChar char="•"/>
            </a:pPr>
            <a:r>
              <a:rPr lang="en-US" b="1" dirty="0">
                <a:solidFill>
                  <a:srgbClr val="026794"/>
                </a:solidFill>
                <a:hlinkClick r:id="rId5">
                  <a:extLst>
                    <a:ext uri="{A12FA001-AC4F-418D-AE19-62706E023703}">
                      <ahyp:hlinkClr xmlns:ahyp="http://schemas.microsoft.com/office/drawing/2018/hyperlinkcolor" val="tx"/>
                    </a:ext>
                  </a:extLst>
                </a:hlinkClick>
              </a:rPr>
              <a:t>Enregistrement d'un nouveau cas</a:t>
            </a:r>
            <a:r>
              <a:rPr lang="en-US" dirty="0">
                <a:solidFill>
                  <a:schemeClr val="tx1"/>
                </a:solidFill>
              </a:rPr>
              <a:t>, formulaire de consentement et sous-</a:t>
            </a:r>
            <a:r>
              <a:rPr lang="en-US" dirty="0" err="1">
                <a:solidFill>
                  <a:schemeClr val="tx1"/>
                </a:solidFill>
              </a:rPr>
              <a:t>formulaires</a:t>
            </a:r>
            <a:endParaRPr lang="en-US" dirty="0">
              <a:solidFill>
                <a:schemeClr val="tx1"/>
              </a:solidFill>
            </a:endParaRPr>
          </a:p>
          <a:p>
            <a:pPr marL="628650" lvl="1" indent="-171450">
              <a:buFont typeface="Arial" panose="020B0604020202020204" pitchFamily="34" charset="0"/>
              <a:buChar char="•"/>
            </a:pPr>
            <a:r>
              <a:rPr lang="en-US" dirty="0">
                <a:solidFill>
                  <a:schemeClr val="tx1"/>
                </a:solidFill>
              </a:rPr>
              <a:t>CPIMS+ How-to-Demo PPT diapositives 36-49</a:t>
            </a:r>
          </a:p>
          <a:p>
            <a:pPr marL="171450" indent="-171450">
              <a:buFont typeface="Arial" panose="020B0604020202020204" pitchFamily="34" charset="0"/>
              <a:buChar char="•"/>
            </a:pPr>
            <a:r>
              <a:rPr lang="en-US" b="1" dirty="0">
                <a:solidFill>
                  <a:schemeClr val="tx1"/>
                </a:solidFill>
              </a:rPr>
              <a:t>Formulaire de consentement et d'assentiment</a:t>
            </a:r>
            <a:r>
              <a:rPr lang="en-US" dirty="0">
                <a:solidFill>
                  <a:schemeClr val="tx1"/>
                </a:solidFill>
              </a:rPr>
              <a:t>, y compris les </a:t>
            </a:r>
            <a:r>
              <a:rPr lang="en-US" dirty="0" err="1">
                <a:solidFill>
                  <a:schemeClr val="tx1"/>
                </a:solidFill>
              </a:rPr>
              <a:t>sous-formulaires </a:t>
            </a:r>
            <a:r>
              <a:rPr lang="en-US" dirty="0">
                <a:solidFill>
                  <a:schemeClr val="tx1"/>
                </a:solidFill>
              </a:rPr>
              <a:t>et les champs obligatoires</a:t>
            </a:r>
          </a:p>
          <a:p>
            <a:pPr marL="628650" lvl="1" indent="-171450">
              <a:buFont typeface="Arial" panose="020B0604020202020204" pitchFamily="34" charset="0"/>
              <a:buChar char="•"/>
            </a:pPr>
            <a:r>
              <a:rPr lang="en-US" dirty="0">
                <a:solidFill>
                  <a:schemeClr val="tx1"/>
                </a:solidFill>
              </a:rPr>
              <a:t>Expliquez les différents points du formulaire de consentement dans le CPIMS+.</a:t>
            </a:r>
          </a:p>
          <a:p>
            <a:pPr marL="628650" lvl="1" indent="-171450">
              <a:buFont typeface="Arial" panose="020B0604020202020204" pitchFamily="34" charset="0"/>
              <a:buChar char="•"/>
            </a:pPr>
            <a:r>
              <a:rPr lang="en-US" dirty="0">
                <a:solidFill>
                  <a:schemeClr val="tx1"/>
                </a:solidFill>
              </a:rPr>
              <a:t>Donnez l'exemple - si la réponse à la question 2 sur le consentement à partager des données et des informations non identifiables pour l'établissement de rapports est négative, le cas n'apparaîtra pas dans les tableaux de bord des rapports.</a:t>
            </a:r>
          </a:p>
          <a:p>
            <a:pPr marL="171450" indent="-171450">
              <a:buFont typeface="Arial" panose="020B0604020202020204" pitchFamily="34" charset="0"/>
              <a:buChar char="•"/>
            </a:pPr>
            <a:r>
              <a:rPr lang="en-US" b="1" dirty="0">
                <a:solidFill>
                  <a:schemeClr val="tx1"/>
                </a:solidFill>
              </a:rPr>
              <a:t>Planification de l'évaluation (</a:t>
            </a:r>
            <a:r>
              <a:rPr lang="en-US" b="1" dirty="0">
                <a:solidFill>
                  <a:srgbClr val="026794"/>
                </a:solidFill>
                <a:hlinkClick r:id="rId6">
                  <a:extLst>
                    <a:ext uri="{A12FA001-AC4F-418D-AE19-62706E023703}">
                      <ahyp:hlinkClr xmlns:ahyp="http://schemas.microsoft.com/office/drawing/2018/hyperlinkcolor" val="tx"/>
                    </a:ext>
                  </a:extLst>
                </a:hlinkClick>
              </a:rPr>
              <a:t>tâche</a:t>
            </a:r>
            <a:r>
              <a:rPr lang="en-US" b="1" dirty="0">
                <a:solidFill>
                  <a:schemeClr val="tx1"/>
                </a:solidFill>
              </a:rPr>
              <a:t>)</a:t>
            </a:r>
          </a:p>
          <a:p>
            <a:pPr marL="628650" lvl="1" indent="-171450">
              <a:buFont typeface="Arial" panose="020B0604020202020204" pitchFamily="34" charset="0"/>
              <a:buChar char="•"/>
            </a:pPr>
            <a:r>
              <a:rPr lang="en-US" dirty="0">
                <a:solidFill>
                  <a:schemeClr val="tx1"/>
                </a:solidFill>
              </a:rPr>
              <a:t>Voir le lien vers la vidéo et les diapositives 21-23 du PPT CPIMS+ How-to-Demo.</a:t>
            </a:r>
          </a:p>
          <a:p>
            <a:pPr marL="171450" indent="-171450">
              <a:buFont typeface="Arial" panose="020B0604020202020204" pitchFamily="34" charset="0"/>
              <a:buChar char="•"/>
            </a:pPr>
            <a:r>
              <a:rPr lang="en-US" dirty="0">
                <a:solidFill>
                  <a:schemeClr val="tx1"/>
                </a:solidFill>
              </a:rPr>
              <a:t>Consultez le </a:t>
            </a:r>
            <a:r>
              <a:rPr lang="en-US" dirty="0">
                <a:solidFill>
                  <a:srgbClr val="026794"/>
                </a:solidFill>
                <a:hlinkClick r:id="rId7">
                  <a:extLst>
                    <a:ext uri="{A12FA001-AC4F-418D-AE19-62706E023703}">
                      <ahyp:hlinkClr xmlns:ahyp="http://schemas.microsoft.com/office/drawing/2018/hyperlinkcolor" val="tx"/>
                    </a:ext>
                  </a:extLst>
                </a:hlinkClick>
              </a:rPr>
              <a:t>guide de l'utilisateur CPIMS+ </a:t>
            </a:r>
            <a:r>
              <a:rPr lang="en-US" dirty="0">
                <a:solidFill>
                  <a:schemeClr val="tx1"/>
                </a:solidFill>
              </a:rPr>
              <a:t>pour plus d'informations (allez à Introduction, Navigation dans Primero</a:t>
            </a:r>
            <a:r>
              <a:rPr lang="en-US" dirty="0"/>
              <a:t>, Tableau de bord, Liste des tâches et Navigation dans les listes d'enregistrements, Navigation dans les formulaires de cas, Sous-</a:t>
            </a:r>
            <a:r>
              <a:rPr lang="en-US" dirty="0" err="1"/>
              <a:t>formulaires</a:t>
            </a:r>
            <a:r>
              <a:rPr lang="en-US" dirty="0"/>
              <a:t>).</a:t>
            </a:r>
          </a:p>
        </p:txBody>
      </p:sp>
      <p:sp>
        <p:nvSpPr>
          <p:cNvPr id="3" name="Slide Image Placeholder 2">
            <a:extLst>
              <a:ext uri="{FF2B5EF4-FFF2-40B4-BE49-F238E27FC236}">
                <a16:creationId xmlns:a16="http://schemas.microsoft.com/office/drawing/2014/main" id="{FD71B5D9-2EFA-D424-C0ED-39B04F7CDE02}"/>
              </a:ext>
            </a:extLst>
          </p:cNvPr>
          <p:cNvSpPr>
            <a:spLocks noGrp="1" noRot="1" noChangeAspect="1"/>
          </p:cNvSpPr>
          <p:nvPr>
            <p:ph type="sldImg"/>
          </p:nvPr>
        </p:nvSpPr>
        <p:spPr/>
      </p:sp>
    </p:spTree>
    <p:extLst>
      <p:ext uri="{BB962C8B-B14F-4D97-AF65-F5344CB8AC3E}">
        <p14:creationId xmlns:p14="http://schemas.microsoft.com/office/powerpoint/2010/main" val="36826844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Proposez</a:t>
            </a:r>
            <a:r>
              <a:rPr lang="en-US" dirty="0"/>
              <a:t>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(Durée : 35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Reportez-vous au </a:t>
            </a:r>
            <a:r>
              <a:rPr lang="en-US" b="1" i="1" dirty="0"/>
              <a:t>cahier d'exercices page 4 : Etude de cas - Etape 1</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 </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endParaRPr lang="en-US" b="0" dirty="0"/>
          </a:p>
        </p:txBody>
      </p:sp>
      <p:sp>
        <p:nvSpPr>
          <p:cNvPr id="3" name="Slide Image Placeholder 2">
            <a:extLst>
              <a:ext uri="{FF2B5EF4-FFF2-40B4-BE49-F238E27FC236}">
                <a16:creationId xmlns:a16="http://schemas.microsoft.com/office/drawing/2014/main" id="{2C02983F-D698-0DB6-5405-FB9C4B802847}"/>
              </a:ext>
            </a:extLst>
          </p:cNvPr>
          <p:cNvSpPr>
            <a:spLocks noGrp="1" noRot="1" noChangeAspect="1"/>
          </p:cNvSpPr>
          <p:nvPr>
            <p:ph type="sldImg"/>
          </p:nvPr>
        </p:nvSpPr>
        <p:spPr/>
      </p:sp>
    </p:spTree>
    <p:extLst>
      <p:ext uri="{BB962C8B-B14F-4D97-AF65-F5344CB8AC3E}">
        <p14:creationId xmlns:p14="http://schemas.microsoft.com/office/powerpoint/2010/main" val="31308526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Enregistrez les réponses de la discussion plénière sur un tableau.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DEMO (facultatif)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S'il reste du temps, demandez à un volontaire d'utiliser l'ordinateur portable du facilitateur pour montrer comment il a fait l'exercice à l'avant.</a:t>
            </a:r>
          </a:p>
          <a:p>
            <a:endParaRPr lang="en-US" dirty="0"/>
          </a:p>
          <a:p>
            <a:r>
              <a:rPr lang="en-US" b="1" dirty="0"/>
              <a:t>DISCUSSION PLÉNIÈRE</a:t>
            </a:r>
          </a:p>
          <a:p>
            <a:pPr marL="171450" indent="-171450">
              <a:buFont typeface="Arial" panose="020B0604020202020204" pitchFamily="34" charset="0"/>
              <a:buChar char="•"/>
            </a:pPr>
            <a:r>
              <a:rPr lang="en-US" i="1" dirty="0"/>
              <a:t>Comment ça s'est passé ? Qu'est-ce qui a été facile ? Qu'est-ce qui a été difficile ?</a:t>
            </a:r>
          </a:p>
          <a:p>
            <a:pPr marL="171450" indent="-171450">
              <a:buFont typeface="Arial" panose="020B0604020202020204" pitchFamily="34" charset="0"/>
              <a:buChar char="•"/>
            </a:pPr>
            <a:r>
              <a:rPr lang="en-US" i="1" dirty="0"/>
              <a:t>Comment pensez-vous que cela va soutenir votre processus de gestion de cas ? Ou peut-être le rendra-t-il plus difficile ? </a:t>
            </a:r>
          </a:p>
          <a:p>
            <a:pPr marL="171450" indent="-171450">
              <a:buFont typeface="Arial" panose="020B0604020202020204" pitchFamily="34" charset="0"/>
              <a:buChar char="•"/>
            </a:pPr>
            <a:r>
              <a:rPr lang="en-US" dirty="0"/>
              <a:t>Notez les réponses sur un tableau de papier</a:t>
            </a:r>
          </a:p>
          <a:p>
            <a:pPr marL="171450" indent="-171450">
              <a:buFont typeface="Arial" panose="020B0604020202020204" pitchFamily="34" charset="0"/>
              <a:buChar char="•"/>
            </a:pPr>
            <a:r>
              <a:rPr lang="en-US" dirty="0"/>
              <a:t>Le retour d'information ainsi que les éventuels problèmes techniques devront être enregistrés et partagés avec le comité directeur du CPIMS.</a:t>
            </a:r>
          </a:p>
          <a:p>
            <a:endParaRPr lang="en-US" dirty="0"/>
          </a:p>
          <a:p>
            <a:r>
              <a:rPr lang="en-US" b="1" dirty="0"/>
              <a:t>EXPLICATION</a:t>
            </a:r>
          </a:p>
          <a:p>
            <a:pPr marL="171450" indent="-171450">
              <a:buFont typeface="Arial" panose="020B0604020202020204" pitchFamily="34" charset="0"/>
              <a:buChar char="•"/>
            </a:pPr>
            <a:r>
              <a:rPr lang="en-US" i="1" dirty="0"/>
              <a:t>Défis communs</a:t>
            </a:r>
          </a:p>
          <a:p>
            <a:pPr marL="628650" lvl="1" indent="-171450">
              <a:buFont typeface="Arial" panose="020B0604020202020204" pitchFamily="34" charset="0"/>
              <a:buChar char="•"/>
            </a:pPr>
            <a:r>
              <a:rPr lang="en-US" i="1" dirty="0"/>
              <a:t>Nous pouvons oublier de cliquer sur modifier et donc penser que l'affaire est verrouillée.</a:t>
            </a:r>
          </a:p>
          <a:p>
            <a:pPr marL="628650" lvl="1" indent="-171450">
              <a:buFont typeface="Arial" panose="020B0604020202020204" pitchFamily="34" charset="0"/>
              <a:buChar char="•"/>
            </a:pPr>
            <a:r>
              <a:rPr lang="en-US" i="1" dirty="0"/>
              <a:t>On oublie parfois les champs obligatoires. Si vous ouvrez un formulaire avec des champs obligatoires, vous devez saisir quelque chose dans ces champs. Sinon, vous ne pourrez pas enregistrer les formulaires.</a:t>
            </a:r>
          </a:p>
          <a:p>
            <a:pPr marL="628650" lvl="1" indent="-171450">
              <a:buFont typeface="Arial" panose="020B0604020202020204" pitchFamily="34" charset="0"/>
              <a:buChar char="•"/>
            </a:pPr>
            <a:r>
              <a:rPr lang="en-US" i="1" dirty="0"/>
              <a:t>Nous pouvons oublier de sauvegarder les données, et lorsque le système se déconnecte quelques minutes plus tard, les données sont perdues. Il est important de sauvegarder, surtout après avoir ajouté de nouveaux </a:t>
            </a:r>
            <a:r>
              <a:rPr lang="en-US" i="1" dirty="0" err="1"/>
              <a:t>sous-formulaires </a:t>
            </a:r>
            <a:r>
              <a:rPr lang="en-US" i="1" dirty="0"/>
              <a:t>(par exemple, après avoir ajouté le </a:t>
            </a:r>
            <a:r>
              <a:rPr lang="en-US" i="1" dirty="0" err="1"/>
              <a:t>sous-formulaire </a:t>
            </a:r>
            <a:r>
              <a:rPr lang="en-US" i="1" dirty="0"/>
              <a:t>des détails de la famille). Sinon, le </a:t>
            </a:r>
            <a:r>
              <a:rPr lang="en-US" i="1" dirty="0" err="1"/>
              <a:t>sous-formulaire </a:t>
            </a:r>
            <a:r>
              <a:rPr lang="en-US" i="1" dirty="0"/>
              <a:t>ajouté sera supprimé et les données seront perdues.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TRAVAIL INDIVIDUEL (Temps : 5min)</a:t>
            </a:r>
          </a:p>
          <a:p>
            <a:pPr marL="171450" indent="-171450">
              <a:buFont typeface="Arial" panose="020B0604020202020204" pitchFamily="34" charset="0"/>
              <a:buChar char="•"/>
            </a:pPr>
            <a:r>
              <a:rPr lang="en-US" dirty="0"/>
              <a:t>Donnez aux participants 5 minutes pour prendre des notes dans le </a:t>
            </a:r>
            <a:r>
              <a:rPr lang="en-US" b="1" dirty="0"/>
              <a:t>cahier d'exercices page 3 : plan d'intégration CPIMS+.</a:t>
            </a:r>
          </a:p>
          <a:p>
            <a:pPr marL="171450" indent="-171450">
              <a:buFont typeface="Arial" panose="020B0604020202020204" pitchFamily="34" charset="0"/>
              <a:buChar char="•"/>
            </a:pPr>
            <a:r>
              <a:rPr lang="en-US" i="1" dirty="0"/>
              <a:t>Y a-t-il des questions avant de poursuivre ?</a:t>
            </a:r>
          </a:p>
          <a:p>
            <a:endParaRPr lang="en-CA" dirty="0"/>
          </a:p>
        </p:txBody>
      </p:sp>
      <p:sp>
        <p:nvSpPr>
          <p:cNvPr id="3" name="Slide Image Placeholder 2">
            <a:extLst>
              <a:ext uri="{FF2B5EF4-FFF2-40B4-BE49-F238E27FC236}">
                <a16:creationId xmlns:a16="http://schemas.microsoft.com/office/drawing/2014/main" id="{AC87A6F2-18D1-C76C-2AE3-64C303ED9290}"/>
              </a:ext>
            </a:extLst>
          </p:cNvPr>
          <p:cNvSpPr>
            <a:spLocks noGrp="1" noRot="1" noChangeAspect="1"/>
          </p:cNvSpPr>
          <p:nvPr>
            <p:ph type="sldImg"/>
          </p:nvPr>
        </p:nvSpPr>
        <p:spPr/>
      </p:sp>
    </p:spTree>
    <p:extLst>
      <p:ext uri="{BB962C8B-B14F-4D97-AF65-F5344CB8AC3E}">
        <p14:creationId xmlns:p14="http://schemas.microsoft.com/office/powerpoint/2010/main" val="3133844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VIDÉO</a:t>
            </a:r>
          </a:p>
          <a:p>
            <a:pPr marL="171450" indent="-171450">
              <a:buFont typeface="Arial" panose="020B0604020202020204" pitchFamily="34" charset="0"/>
              <a:buChar char="•"/>
            </a:pPr>
            <a:r>
              <a:rPr lang="en-US" i="1" dirty="0" err="1"/>
              <a:t>Regardons</a:t>
            </a:r>
            <a:r>
              <a:rPr lang="en-US" i="1" dirty="0"/>
              <a:t> </a:t>
            </a:r>
            <a:r>
              <a:rPr lang="en-US" i="1" dirty="0" err="1"/>
              <a:t>une</a:t>
            </a:r>
            <a:r>
              <a:rPr lang="en-US" i="1" dirty="0"/>
              <a:t> </a:t>
            </a:r>
            <a:r>
              <a:rPr lang="en-US" i="1" dirty="0" err="1"/>
              <a:t>vidéo</a:t>
            </a:r>
            <a:r>
              <a:rPr lang="en-US" i="1" dirty="0"/>
              <a:t> sur les </a:t>
            </a:r>
            <a:r>
              <a:rPr lang="en-US" i="1" dirty="0" err="1"/>
              <a:t>évaluations</a:t>
            </a:r>
            <a:endParaRPr lang="en-US" i="1" dirty="0"/>
          </a:p>
          <a:p>
            <a:pPr marL="628650" lvl="1" indent="-171450">
              <a:buFont typeface="Arial" panose="020B0604020202020204" pitchFamily="34" charset="0"/>
              <a:buChar char="•"/>
            </a:pPr>
            <a:r>
              <a:rPr lang="en-US" dirty="0"/>
              <a:t>Alternative : </a:t>
            </a:r>
            <a:r>
              <a:rPr lang="en-US" dirty="0" err="1"/>
              <a:t>invitez</a:t>
            </a:r>
            <a:r>
              <a:rPr lang="en-US" dirty="0"/>
              <a:t> </a:t>
            </a:r>
            <a:r>
              <a:rPr lang="en-US" dirty="0" err="1"/>
              <a:t>une</a:t>
            </a:r>
            <a:r>
              <a:rPr lang="en-US" dirty="0"/>
              <a:t> </a:t>
            </a:r>
            <a:r>
              <a:rPr lang="en-US" dirty="0" err="1"/>
              <a:t>personne</a:t>
            </a:r>
            <a:r>
              <a:rPr lang="en-US" dirty="0"/>
              <a:t> à se porter </a:t>
            </a:r>
            <a:r>
              <a:rPr lang="en-US" dirty="0" err="1"/>
              <a:t>volontaire</a:t>
            </a:r>
            <a:r>
              <a:rPr lang="en-US" dirty="0"/>
              <a:t> pour lire </a:t>
            </a:r>
            <a:r>
              <a:rPr lang="en-US" dirty="0" err="1"/>
              <a:t>l'étude</a:t>
            </a:r>
            <a:r>
              <a:rPr lang="en-US" dirty="0"/>
              <a:t> de cas dans le </a:t>
            </a:r>
            <a:r>
              <a:rPr lang="en-US" b="1" dirty="0"/>
              <a:t>cahier </a:t>
            </a:r>
            <a:r>
              <a:rPr lang="en-US" b="1" dirty="0" err="1"/>
              <a:t>d'exercices</a:t>
            </a:r>
            <a:r>
              <a:rPr lang="en-US" b="1" dirty="0"/>
              <a:t> page 12 : Etude de cas - étape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noProof="0" dirty="0"/>
              <a:t>Montrer la vidéo 2 Evaluation </a:t>
            </a:r>
            <a:r>
              <a:rPr lang="en-BE" sz="1800" u="sng" dirty="0">
                <a:solidFill>
                  <a:srgbClr val="000000"/>
                </a:solidFill>
                <a:effectLst/>
                <a:latin typeface="Calibri" panose="020F0502020204030204" pitchFamily="34" charset="0"/>
                <a:ea typeface="Calibri" panose="020F0502020204030204" pitchFamily="34" charset="0"/>
                <a:hlinkClick r:id="rId3"/>
              </a:rPr>
              <a:t>https://youtu.be/YybZ6UXShbI</a:t>
            </a:r>
            <a:endParaRPr lang="en-BE"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a:p>
            <a:endParaRPr lang="en-CA" dirty="0"/>
          </a:p>
        </p:txBody>
      </p:sp>
      <p:sp>
        <p:nvSpPr>
          <p:cNvPr id="3" name="Slide Image Placeholder 2">
            <a:extLst>
              <a:ext uri="{FF2B5EF4-FFF2-40B4-BE49-F238E27FC236}">
                <a16:creationId xmlns:a16="http://schemas.microsoft.com/office/drawing/2014/main" id="{FBDC584C-FD78-887B-EFF4-CA132140A9EF}"/>
              </a:ext>
            </a:extLst>
          </p:cNvPr>
          <p:cNvSpPr>
            <a:spLocks noGrp="1" noRot="1" noChangeAspect="1"/>
          </p:cNvSpPr>
          <p:nvPr>
            <p:ph type="sldImg"/>
          </p:nvPr>
        </p:nvSpPr>
        <p:spPr/>
      </p:sp>
    </p:spTree>
    <p:extLst>
      <p:ext uri="{BB962C8B-B14F-4D97-AF65-F5344CB8AC3E}">
        <p14:creationId xmlns:p14="http://schemas.microsoft.com/office/powerpoint/2010/main" val="287582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EXPLICATION</a:t>
            </a:r>
          </a:p>
          <a:p>
            <a:pPr marL="185715" marR="0" lvl="0" indent="-185715" algn="l" defTabSz="914400" rtl="0" eaLnBrk="1" fontAlgn="auto" latinLnBrk="0" hangingPunct="1">
              <a:spcBef>
                <a:spcPts val="0"/>
              </a:spcBef>
              <a:spcAft>
                <a:spcPts val="0"/>
              </a:spcAft>
              <a:buClr>
                <a:schemeClr val="dk1"/>
              </a:buClr>
              <a:buSzPts val="1100"/>
              <a:buFont typeface="Arial" panose="020B0604020202020204" pitchFamily="34" charset="0"/>
              <a:buChar char="•"/>
              <a:tabLst/>
              <a:defRPr/>
            </a:pPr>
            <a:r>
              <a:rPr lang="en-US" b="0" i="0" dirty="0">
                <a:highlight>
                  <a:schemeClr val="lt1"/>
                </a:highlight>
                <a:ea typeface="Helvetica Neue"/>
                <a:cs typeface="Helvetica Neue"/>
                <a:sym typeface="Helvetica Neue"/>
              </a:rPr>
              <a:t>Présenter la diapositive</a:t>
            </a:r>
            <a:endParaRPr lang="en-US" b="0" i="0" dirty="0"/>
          </a:p>
          <a:p>
            <a:pPr marL="185715" lvl="0" indent="-185715">
              <a:buClr>
                <a:schemeClr val="dk1"/>
              </a:buClr>
              <a:buSzPts val="1100"/>
              <a:buFont typeface="Arial" panose="020B0604020202020204" pitchFamily="34" charset="0"/>
              <a:buChar char="•"/>
            </a:pPr>
            <a:r>
              <a:rPr lang="en-US" i="1" dirty="0"/>
              <a:t>Il y aura beaucoup de temps pour </a:t>
            </a:r>
            <a:r>
              <a:rPr lang="en-US" i="1" dirty="0" err="1"/>
              <a:t>s'entraîner</a:t>
            </a:r>
            <a:r>
              <a:rPr lang="en-US" i="1" dirty="0"/>
              <a:t> avec le </a:t>
            </a:r>
            <a:r>
              <a:rPr lang="en-US" i="1" dirty="0" err="1"/>
              <a:t>système</a:t>
            </a:r>
            <a:r>
              <a:rPr lang="en-US" i="1" dirty="0"/>
              <a:t>.</a:t>
            </a:r>
          </a:p>
          <a:p>
            <a:pPr marL="185715" lvl="0" indent="-185715">
              <a:buClr>
                <a:schemeClr val="dk1"/>
              </a:buClr>
              <a:buSzPts val="1100"/>
              <a:buFont typeface="Arial" panose="020B0604020202020204" pitchFamily="34" charset="0"/>
              <a:buChar char="•"/>
            </a:pPr>
            <a:r>
              <a:rPr lang="en-US" i="1" dirty="0"/>
              <a:t>Nous </a:t>
            </a:r>
            <a:r>
              <a:rPr lang="en-US" i="1" dirty="0" err="1"/>
              <a:t>aurons</a:t>
            </a:r>
            <a:r>
              <a:rPr lang="en-US" i="1" dirty="0"/>
              <a:t> </a:t>
            </a:r>
            <a:r>
              <a:rPr lang="en-US" i="1" dirty="0" err="1"/>
              <a:t>une</a:t>
            </a:r>
            <a:r>
              <a:rPr lang="en-US" i="1" dirty="0"/>
              <a:t> étude de cas à </a:t>
            </a:r>
            <a:r>
              <a:rPr lang="en-US" i="1" dirty="0" err="1"/>
              <a:t>utiliser</a:t>
            </a:r>
            <a:r>
              <a:rPr lang="en-US" i="1" dirty="0"/>
              <a:t> pour nous </a:t>
            </a:r>
            <a:r>
              <a:rPr lang="en-US" i="1" dirty="0" err="1"/>
              <a:t>entraîner</a:t>
            </a:r>
            <a:r>
              <a:rPr lang="en-US" i="1" dirty="0"/>
              <a:t> à </a:t>
            </a:r>
            <a:r>
              <a:rPr lang="en-US" i="1" dirty="0" err="1"/>
              <a:t>saisir</a:t>
            </a:r>
            <a:r>
              <a:rPr lang="en-US" i="1" dirty="0"/>
              <a:t> des </a:t>
            </a:r>
            <a:r>
              <a:rPr lang="en-US" i="1" dirty="0" err="1"/>
              <a:t>données</a:t>
            </a:r>
            <a:r>
              <a:rPr lang="en-US" i="1" dirty="0"/>
              <a:t> dans le CPIMS+.</a:t>
            </a:r>
          </a:p>
        </p:txBody>
      </p:sp>
      <p:sp>
        <p:nvSpPr>
          <p:cNvPr id="4" name="Slide Number Placeholder 3"/>
          <p:cNvSpPr>
            <a:spLocks noGrp="1"/>
          </p:cNvSpPr>
          <p:nvPr>
            <p:ph type="sldNum" sz="quarter" idx="5"/>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1370143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DISCUSSION DE GROUPE (Temps : 10 min)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Divisez les participants en groupes de 3 à 5 personnes</a:t>
            </a:r>
            <a:endParaRPr lang="en-US" dirty="0"/>
          </a:p>
          <a:p>
            <a:pPr marL="171450" indent="-171450">
              <a:buFont typeface="Arial" panose="020B0604020202020204" pitchFamily="34" charset="0"/>
              <a:buChar char="•"/>
            </a:pPr>
            <a:r>
              <a:rPr lang="en-US" dirty="0" err="1"/>
              <a:t>Présentez</a:t>
            </a:r>
            <a:r>
              <a:rPr lang="en-US" dirty="0"/>
              <a:t> la diapositive</a:t>
            </a:r>
          </a:p>
          <a:p>
            <a:pPr marL="171450" indent="-171450">
              <a:buFont typeface="Arial" panose="020B0604020202020204" pitchFamily="34" charset="0"/>
              <a:buChar char="•"/>
            </a:pPr>
            <a:r>
              <a:rPr lang="en-US" dirty="0"/>
              <a:t>Laissez les participants discuter</a:t>
            </a:r>
          </a:p>
          <a:p>
            <a:pPr marL="171450" indent="-171450">
              <a:buFont typeface="Arial" panose="020B0604020202020204" pitchFamily="34" charset="0"/>
              <a:buChar char="•"/>
            </a:pPr>
            <a:r>
              <a:rPr lang="en-US" dirty="0"/>
              <a:t>Assurez-vous que les participants ont fermé leur cahier d'exercices, car les réponses se trouvent à l'intérieur.</a:t>
            </a:r>
          </a:p>
          <a:p>
            <a:endParaRPr lang="en-US" dirty="0"/>
          </a:p>
          <a:p>
            <a:r>
              <a:rPr lang="en-US" b="1" dirty="0"/>
              <a:t>DISCUSSION PLÉNIÈRE</a:t>
            </a:r>
          </a:p>
          <a:p>
            <a:pPr marL="171450" indent="-171450">
              <a:buFont typeface="Arial" panose="020B0604020202020204" pitchFamily="34" charset="0"/>
              <a:buChar char="•"/>
            </a:pPr>
            <a:r>
              <a:rPr lang="en-US" dirty="0"/>
              <a:t>Donnez du temps pour présenter le retour (laissez les groupes se compléter).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Complétez avec les notes ci-dessous</a:t>
            </a:r>
          </a:p>
          <a:p>
            <a:pPr marL="171450" indent="-171450">
              <a:buFont typeface="Arial" panose="020B0604020202020204" pitchFamily="34" charset="0"/>
              <a:buChar char="•"/>
            </a:pPr>
            <a:r>
              <a:rPr lang="en-US" b="1" i="1" dirty="0"/>
              <a:t>Quels sont les facteurs de protection dans ce cas ? </a:t>
            </a:r>
          </a:p>
          <a:p>
            <a:pPr marL="628650" lvl="1" indent="-171450">
              <a:buFont typeface="Arial" panose="020B0604020202020204" pitchFamily="34" charset="0"/>
              <a:buChar char="•"/>
            </a:pPr>
            <a:r>
              <a:rPr lang="en-US" dirty="0"/>
              <a:t>Nadia : pourrait être considérée comme un facteur de protection pour elle-même, car elle a cherché un soutien et est désireuse d'améliorer sa situation.</a:t>
            </a:r>
          </a:p>
          <a:p>
            <a:pPr marL="628650" lvl="1" indent="-171450">
              <a:buFont typeface="Arial" panose="020B0604020202020204" pitchFamily="34" charset="0"/>
              <a:buChar char="•"/>
            </a:pPr>
            <a:r>
              <a:rPr lang="en-US" dirty="0"/>
              <a:t>La sœur de Nadia : qui soutient Nadia et l'a aidée à parler au bénévole de la communauté pour obtenir de l'aide et des conseils.</a:t>
            </a:r>
          </a:p>
          <a:p>
            <a:pPr marL="628650" lvl="1" indent="-171450">
              <a:buFont typeface="Arial" panose="020B0604020202020204" pitchFamily="34" charset="0"/>
              <a:buChar char="•"/>
            </a:pPr>
            <a:r>
              <a:rPr lang="en-US" dirty="0"/>
              <a:t>Les parents de Nadia : ils sont légalement responsables d'elle et constituent l'élément central de la vie d'un enfant. Sans leur participation et leur collaboration, la situation de Nadia ne pourra pas être améliorée.</a:t>
            </a:r>
          </a:p>
          <a:p>
            <a:pPr marL="628650" lvl="1" indent="-171450">
              <a:buFont typeface="Arial" panose="020B0604020202020204" pitchFamily="34" charset="0"/>
              <a:buChar char="•"/>
            </a:pPr>
            <a:r>
              <a:rPr lang="en-US" dirty="0"/>
              <a:t>Grand-mère : qui soutient son souhait que Nadia puisse rester à l'école.</a:t>
            </a:r>
          </a:p>
          <a:p>
            <a:pPr marL="628650" lvl="1" indent="-171450">
              <a:buFont typeface="Arial" panose="020B0604020202020204" pitchFamily="34" charset="0"/>
              <a:buChar char="•"/>
            </a:pPr>
            <a:r>
              <a:rPr lang="en-US" dirty="0"/>
              <a:t>L'école : la disponibilité de services éducatifs peut également être considérée comme un facteur de protection.</a:t>
            </a:r>
          </a:p>
          <a:p>
            <a:pPr marL="628650" lvl="1" indent="-171450">
              <a:buFont typeface="Arial" panose="020B0604020202020204" pitchFamily="34" charset="0"/>
              <a:buChar char="•"/>
            </a:pPr>
            <a:r>
              <a:rPr lang="en-US" dirty="0"/>
              <a:t>Services disponibles : Gestion de cas, pour Nadia, programmes d'argent et de moyens de subsistance pour plusieurs membres de la famille, éducation et SMSPS.</a:t>
            </a:r>
          </a:p>
        </p:txBody>
      </p:sp>
      <p:sp>
        <p:nvSpPr>
          <p:cNvPr id="3" name="Slide Image Placeholder 2">
            <a:extLst>
              <a:ext uri="{FF2B5EF4-FFF2-40B4-BE49-F238E27FC236}">
                <a16:creationId xmlns:a16="http://schemas.microsoft.com/office/drawing/2014/main" id="{9AD33967-5A28-86AB-325B-83B0ECB9D4A0}"/>
              </a:ext>
            </a:extLst>
          </p:cNvPr>
          <p:cNvSpPr>
            <a:spLocks noGrp="1" noRot="1" noChangeAspect="1"/>
          </p:cNvSpPr>
          <p:nvPr>
            <p:ph type="sldImg"/>
          </p:nvPr>
        </p:nvSpPr>
        <p:spPr/>
      </p:sp>
    </p:spTree>
    <p:extLst>
      <p:ext uri="{BB962C8B-B14F-4D97-AF65-F5344CB8AC3E}">
        <p14:creationId xmlns:p14="http://schemas.microsoft.com/office/powerpoint/2010/main" val="1575334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a:xfrm>
            <a:off x="479425" y="2207623"/>
            <a:ext cx="6140450" cy="7464087"/>
          </a:xfrm>
        </p:spPr>
        <p:txBody>
          <a:bodyPr/>
          <a:lstStyle/>
          <a:p>
            <a:r>
              <a:rPr lang="en-US" b="1" dirty="0"/>
              <a:t>SUITE</a:t>
            </a:r>
          </a:p>
          <a:p>
            <a:endParaRPr lang="en-US" b="1" dirty="0"/>
          </a:p>
          <a:p>
            <a:r>
              <a:rPr lang="en-US" b="1" dirty="0"/>
              <a:t>DISCUSSION PLÉNIÈRE</a:t>
            </a:r>
          </a:p>
          <a:p>
            <a:endParaRPr lang="en-US" b="1" dirty="0"/>
          </a:p>
          <a:p>
            <a:pPr marL="171450" indent="-171450">
              <a:buFont typeface="Arial" panose="020B0604020202020204" pitchFamily="34" charset="0"/>
              <a:buChar char="•"/>
            </a:pPr>
            <a:r>
              <a:rPr lang="en-US" b="1" i="1" dirty="0" err="1"/>
              <a:t>Quels</a:t>
            </a:r>
            <a:r>
              <a:rPr lang="en-US" b="1" i="1" dirty="0"/>
              <a:t> </a:t>
            </a:r>
            <a:r>
              <a:rPr lang="en-US" b="1" i="1" dirty="0" err="1"/>
              <a:t>sont</a:t>
            </a:r>
            <a:r>
              <a:rPr lang="en-US" b="1" i="1" dirty="0"/>
              <a:t> les </a:t>
            </a:r>
            <a:r>
              <a:rPr lang="en-US" b="1" i="1" dirty="0" err="1"/>
              <a:t>différents</a:t>
            </a:r>
            <a:r>
              <a:rPr lang="en-US" b="1" i="1" dirty="0"/>
              <a:t> </a:t>
            </a:r>
            <a:r>
              <a:rPr lang="en-US" b="1" i="1" dirty="0" err="1"/>
              <a:t>éléments</a:t>
            </a:r>
            <a:r>
              <a:rPr lang="en-US" b="1" i="1" dirty="0"/>
              <a:t> à prendre </a:t>
            </a:r>
            <a:r>
              <a:rPr lang="en-US" b="1" i="1" dirty="0" err="1"/>
              <a:t>en</a:t>
            </a:r>
            <a:r>
              <a:rPr lang="en-US" b="1" i="1" dirty="0"/>
              <a:t> </a:t>
            </a:r>
            <a:r>
              <a:rPr lang="en-US" b="1" i="1" dirty="0" err="1"/>
              <a:t>compte</a:t>
            </a:r>
            <a:r>
              <a:rPr lang="en-US" b="1" i="1" dirty="0"/>
              <a:t> et à </a:t>
            </a:r>
            <a:r>
              <a:rPr lang="en-US" b="1" i="1" dirty="0" err="1"/>
              <a:t>analyser</a:t>
            </a:r>
            <a:r>
              <a:rPr lang="en-US" b="1" i="1" dirty="0"/>
              <a:t> </a:t>
            </a:r>
            <a:r>
              <a:rPr lang="en-US" b="1" i="1" dirty="0" err="1"/>
              <a:t>lorsque</a:t>
            </a:r>
            <a:r>
              <a:rPr lang="en-US" b="1" i="1" dirty="0"/>
              <a:t> </a:t>
            </a:r>
            <a:r>
              <a:rPr lang="en-US" b="1" i="1" dirty="0" err="1"/>
              <a:t>vous</a:t>
            </a:r>
            <a:r>
              <a:rPr lang="en-US" b="1" i="1" dirty="0"/>
              <a:t> </a:t>
            </a:r>
            <a:r>
              <a:rPr lang="en-US" b="1" i="1" dirty="0" err="1"/>
              <a:t>effectuez</a:t>
            </a:r>
            <a:r>
              <a:rPr lang="en-US" b="1" i="1" dirty="0"/>
              <a:t> </a:t>
            </a:r>
            <a:r>
              <a:rPr lang="en-US" b="1" i="1" dirty="0" err="1"/>
              <a:t>une</a:t>
            </a:r>
            <a:r>
              <a:rPr lang="en-US" b="1" i="1" dirty="0"/>
              <a:t> </a:t>
            </a:r>
            <a:r>
              <a:rPr lang="en-US" b="1" i="1" dirty="0" err="1"/>
              <a:t>évaluation</a:t>
            </a:r>
            <a:r>
              <a:rPr lang="en-US" b="1" i="1" dirty="0"/>
              <a:t> avec un enfant ? </a:t>
            </a:r>
            <a:r>
              <a:rPr lang="en-US" b="1" i="1" dirty="0" err="1"/>
              <a:t>Prenons</a:t>
            </a:r>
            <a:r>
              <a:rPr lang="en-US" b="1" i="1" dirty="0"/>
              <a:t> </a:t>
            </a:r>
            <a:r>
              <a:rPr lang="en-US" b="1" i="1" dirty="0" err="1"/>
              <a:t>l'exemple</a:t>
            </a:r>
            <a:r>
              <a:rPr lang="en-US" b="1" i="1" dirty="0"/>
              <a:t> de </a:t>
            </a:r>
            <a:r>
              <a:rPr lang="en-US" b="1" i="1" dirty="0" err="1"/>
              <a:t>l'étude</a:t>
            </a:r>
            <a:r>
              <a:rPr lang="en-US" b="1" i="1" dirty="0"/>
              <a:t> de cas</a:t>
            </a:r>
          </a:p>
          <a:p>
            <a:pPr marL="628650" lvl="1" indent="-171450">
              <a:buFont typeface="Arial" panose="020B0604020202020204" pitchFamily="34" charset="0"/>
              <a:buChar char="•"/>
            </a:pPr>
            <a:r>
              <a:rPr lang="en-US" dirty="0" err="1"/>
              <a:t>Préoccupation</a:t>
            </a:r>
            <a:r>
              <a:rPr lang="en-US" dirty="0"/>
              <a:t>(s) </a:t>
            </a:r>
            <a:r>
              <a:rPr lang="en-US" dirty="0" err="1"/>
              <a:t>immédiate</a:t>
            </a:r>
            <a:r>
              <a:rPr lang="en-US" dirty="0"/>
              <a:t>(s) </a:t>
            </a:r>
            <a:r>
              <a:rPr lang="en-US" dirty="0" err="1"/>
              <a:t>devant</a:t>
            </a:r>
            <a:r>
              <a:rPr lang="en-US" dirty="0"/>
              <a:t> </a:t>
            </a:r>
            <a:r>
              <a:rPr lang="en-US" dirty="0" err="1"/>
              <a:t>être</a:t>
            </a:r>
            <a:r>
              <a:rPr lang="en-US" dirty="0"/>
              <a:t> </a:t>
            </a:r>
            <a:r>
              <a:rPr lang="en-US" dirty="0" err="1"/>
              <a:t>traitée</a:t>
            </a:r>
            <a:r>
              <a:rPr lang="en-US" dirty="0"/>
              <a:t>(s) : par </a:t>
            </a:r>
            <a:r>
              <a:rPr lang="en-US" dirty="0" err="1"/>
              <a:t>exemple</a:t>
            </a:r>
            <a:r>
              <a:rPr lang="en-US" dirty="0"/>
              <a:t>, le </a:t>
            </a:r>
            <a:r>
              <a:rPr lang="en-US" dirty="0" err="1"/>
              <a:t>mariage</a:t>
            </a:r>
            <a:r>
              <a:rPr lang="en-US" dirty="0"/>
              <a:t> des enfants et la </a:t>
            </a:r>
            <a:r>
              <a:rPr lang="en-US" dirty="0" err="1"/>
              <a:t>pire</a:t>
            </a:r>
            <a:r>
              <a:rPr lang="en-US" dirty="0"/>
              <a:t> </a:t>
            </a:r>
            <a:r>
              <a:rPr lang="en-US" dirty="0" err="1"/>
              <a:t>forme</a:t>
            </a:r>
            <a:r>
              <a:rPr lang="en-US" dirty="0"/>
              <a:t> de travail des enfants</a:t>
            </a:r>
          </a:p>
          <a:p>
            <a:pPr marL="628650" lvl="1" indent="-171450">
              <a:buFont typeface="Arial" panose="020B0604020202020204" pitchFamily="34" charset="0"/>
              <a:buChar char="•"/>
            </a:pPr>
            <a:r>
              <a:rPr lang="en-US" dirty="0"/>
              <a:t>Points de </a:t>
            </a:r>
            <a:r>
              <a:rPr lang="en-US" dirty="0" err="1"/>
              <a:t>vue</a:t>
            </a:r>
            <a:r>
              <a:rPr lang="en-US" dirty="0"/>
              <a:t> et </a:t>
            </a:r>
            <a:r>
              <a:rPr lang="en-US" dirty="0" err="1"/>
              <a:t>souhaits</a:t>
            </a:r>
            <a:r>
              <a:rPr lang="en-US" dirty="0"/>
              <a:t> de </a:t>
            </a:r>
            <a:r>
              <a:rPr lang="en-US" dirty="0" err="1"/>
              <a:t>l'enfant</a:t>
            </a:r>
            <a:r>
              <a:rPr lang="en-US" dirty="0"/>
              <a:t> et de la </a:t>
            </a:r>
            <a:r>
              <a:rPr lang="en-US" dirty="0" err="1"/>
              <a:t>personne</a:t>
            </a:r>
            <a:r>
              <a:rPr lang="en-US" dirty="0"/>
              <a:t> qui </a:t>
            </a:r>
            <a:r>
              <a:rPr lang="en-US" dirty="0" err="1"/>
              <a:t>s'en</a:t>
            </a:r>
            <a:r>
              <a:rPr lang="en-US" dirty="0"/>
              <a:t> </a:t>
            </a:r>
            <a:r>
              <a:rPr lang="en-US" dirty="0" err="1"/>
              <a:t>occupe</a:t>
            </a:r>
            <a:r>
              <a:rPr lang="en-US" dirty="0"/>
              <a:t> : Nadia ne </a:t>
            </a:r>
            <a:r>
              <a:rPr lang="en-US" dirty="0" err="1"/>
              <a:t>veut</a:t>
            </a:r>
            <a:r>
              <a:rPr lang="en-US" dirty="0"/>
              <a:t> pas se </a:t>
            </a:r>
            <a:r>
              <a:rPr lang="en-US" dirty="0" err="1"/>
              <a:t>marier</a:t>
            </a:r>
            <a:r>
              <a:rPr lang="en-US" dirty="0"/>
              <a:t> et </a:t>
            </a:r>
            <a:r>
              <a:rPr lang="en-US" dirty="0" err="1"/>
              <a:t>aimerait</a:t>
            </a:r>
            <a:r>
              <a:rPr lang="en-US" dirty="0"/>
              <a:t> </a:t>
            </a:r>
            <a:r>
              <a:rPr lang="en-US" dirty="0" err="1"/>
              <a:t>poursuivre</a:t>
            </a:r>
            <a:r>
              <a:rPr lang="en-US" dirty="0"/>
              <a:t> </a:t>
            </a:r>
            <a:r>
              <a:rPr lang="en-US" dirty="0" err="1"/>
              <a:t>ses</a:t>
            </a:r>
            <a:r>
              <a:rPr lang="en-US" dirty="0"/>
              <a:t> études. </a:t>
            </a:r>
            <a:r>
              <a:rPr lang="en-US" dirty="0" err="1"/>
              <a:t>Ses</a:t>
            </a:r>
            <a:r>
              <a:rPr lang="en-US" dirty="0"/>
              <a:t> parents </a:t>
            </a:r>
            <a:r>
              <a:rPr lang="en-US" dirty="0" err="1"/>
              <a:t>pensent</a:t>
            </a:r>
            <a:r>
              <a:rPr lang="en-US" dirty="0"/>
              <a:t> </a:t>
            </a:r>
            <a:r>
              <a:rPr lang="en-US" dirty="0" err="1"/>
              <a:t>qu'elle</a:t>
            </a:r>
            <a:r>
              <a:rPr lang="en-US" dirty="0"/>
              <a:t> </a:t>
            </a:r>
            <a:r>
              <a:rPr lang="en-US" dirty="0" err="1"/>
              <a:t>devrait</a:t>
            </a:r>
            <a:r>
              <a:rPr lang="en-US" dirty="0"/>
              <a:t> se </a:t>
            </a:r>
            <a:r>
              <a:rPr lang="en-US" dirty="0" err="1"/>
              <a:t>marier</a:t>
            </a:r>
            <a:r>
              <a:rPr lang="en-US" dirty="0"/>
              <a:t> </a:t>
            </a:r>
            <a:r>
              <a:rPr lang="en-US" dirty="0" err="1"/>
              <a:t>en</a:t>
            </a:r>
            <a:r>
              <a:rPr lang="en-US" dirty="0"/>
              <a:t> raison de </a:t>
            </a:r>
            <a:r>
              <a:rPr lang="en-US" dirty="0" err="1"/>
              <a:t>problèmes</a:t>
            </a:r>
            <a:r>
              <a:rPr lang="en-US" dirty="0"/>
              <a:t> financiers.  </a:t>
            </a:r>
          </a:p>
          <a:p>
            <a:pPr marL="628650" lvl="1" indent="-171450">
              <a:buFont typeface="Arial" panose="020B0604020202020204" pitchFamily="34" charset="0"/>
              <a:buChar char="•"/>
            </a:pPr>
            <a:r>
              <a:rPr lang="en-US" dirty="0"/>
              <a:t>Bien-</a:t>
            </a:r>
            <a:r>
              <a:rPr lang="en-US" dirty="0" err="1"/>
              <a:t>être</a:t>
            </a:r>
            <a:r>
              <a:rPr lang="en-US" dirty="0"/>
              <a:t> physique et </a:t>
            </a:r>
            <a:r>
              <a:rPr lang="en-US" dirty="0" err="1"/>
              <a:t>santé</a:t>
            </a:r>
            <a:r>
              <a:rPr lang="en-US" dirty="0"/>
              <a:t> : </a:t>
            </a:r>
            <a:r>
              <a:rPr lang="en-US" dirty="0" err="1"/>
              <a:t>L'implication</a:t>
            </a:r>
            <a:r>
              <a:rPr lang="en-US" dirty="0"/>
              <a:t> de Nadia dans le travail des enfants </a:t>
            </a:r>
            <a:r>
              <a:rPr lang="en-US" dirty="0" err="1"/>
              <a:t>pourrait</a:t>
            </a:r>
            <a:r>
              <a:rPr lang="en-US" dirty="0"/>
              <a:t> affecter </a:t>
            </a:r>
            <a:r>
              <a:rPr lang="en-US" dirty="0" err="1"/>
              <a:t>négativement</a:t>
            </a:r>
            <a:r>
              <a:rPr lang="en-US" dirty="0"/>
              <a:t> son bien-</a:t>
            </a:r>
            <a:r>
              <a:rPr lang="en-US" dirty="0" err="1"/>
              <a:t>être</a:t>
            </a:r>
            <a:r>
              <a:rPr lang="en-US" dirty="0"/>
              <a:t> physique et socio-</a:t>
            </a:r>
            <a:r>
              <a:rPr lang="en-US" dirty="0" err="1"/>
              <a:t>émotionnel</a:t>
            </a:r>
            <a:r>
              <a:rPr lang="en-US" dirty="0"/>
              <a:t>.</a:t>
            </a:r>
          </a:p>
          <a:p>
            <a:pPr marL="628650" lvl="1" indent="-171450">
              <a:buFont typeface="Arial" panose="020B0604020202020204" pitchFamily="34" charset="0"/>
              <a:buChar char="•"/>
            </a:pPr>
            <a:r>
              <a:rPr lang="en-US" dirty="0"/>
              <a:t>Bien-</a:t>
            </a:r>
            <a:r>
              <a:rPr lang="en-US" dirty="0" err="1"/>
              <a:t>être</a:t>
            </a:r>
            <a:r>
              <a:rPr lang="en-US" dirty="0"/>
              <a:t> </a:t>
            </a:r>
            <a:r>
              <a:rPr lang="en-US" dirty="0" err="1"/>
              <a:t>émotionnel</a:t>
            </a:r>
            <a:r>
              <a:rPr lang="en-US" dirty="0"/>
              <a:t>, </a:t>
            </a:r>
            <a:r>
              <a:rPr lang="en-US" dirty="0" err="1"/>
              <a:t>connaissances</a:t>
            </a:r>
            <a:r>
              <a:rPr lang="en-US" dirty="0"/>
              <a:t> et </a:t>
            </a:r>
            <a:r>
              <a:rPr lang="en-US" dirty="0" err="1"/>
              <a:t>compétences</a:t>
            </a:r>
            <a:r>
              <a:rPr lang="en-US" dirty="0"/>
              <a:t> : Bien que Nadia </a:t>
            </a:r>
            <a:r>
              <a:rPr lang="en-US" dirty="0" err="1"/>
              <a:t>soit</a:t>
            </a:r>
            <a:r>
              <a:rPr lang="en-US" dirty="0"/>
              <a:t> </a:t>
            </a:r>
            <a:r>
              <a:rPr lang="en-US" dirty="0" err="1"/>
              <a:t>en</a:t>
            </a:r>
            <a:r>
              <a:rPr lang="en-US" dirty="0"/>
              <a:t> </a:t>
            </a:r>
            <a:r>
              <a:rPr lang="en-US" dirty="0" err="1"/>
              <a:t>détresse</a:t>
            </a:r>
            <a:r>
              <a:rPr lang="en-US" dirty="0"/>
              <a:t> </a:t>
            </a:r>
            <a:r>
              <a:rPr lang="en-US" dirty="0" err="1"/>
              <a:t>en</a:t>
            </a:r>
            <a:r>
              <a:rPr lang="en-US" dirty="0"/>
              <a:t> raison de </a:t>
            </a:r>
            <a:r>
              <a:rPr lang="en-US" dirty="0" err="1"/>
              <a:t>sa</a:t>
            </a:r>
            <a:r>
              <a:rPr lang="en-US" dirty="0"/>
              <a:t> situation </a:t>
            </a:r>
            <a:r>
              <a:rPr lang="en-US" dirty="0" err="1"/>
              <a:t>actuelle</a:t>
            </a:r>
            <a:r>
              <a:rPr lang="en-US" dirty="0"/>
              <a:t>, </a:t>
            </a:r>
            <a:r>
              <a:rPr lang="en-US" dirty="0" err="1"/>
              <a:t>elle</a:t>
            </a:r>
            <a:r>
              <a:rPr lang="en-US" dirty="0"/>
              <a:t> </a:t>
            </a:r>
            <a:r>
              <a:rPr lang="en-US" dirty="0" err="1"/>
              <a:t>possède</a:t>
            </a:r>
            <a:r>
              <a:rPr lang="en-US" dirty="0"/>
              <a:t> </a:t>
            </a:r>
            <a:r>
              <a:rPr lang="en-US" dirty="0" err="1"/>
              <a:t>également</a:t>
            </a:r>
            <a:r>
              <a:rPr lang="en-US" dirty="0"/>
              <a:t> de </a:t>
            </a:r>
            <a:r>
              <a:rPr lang="en-US" dirty="0" err="1"/>
              <a:t>bonnes</a:t>
            </a:r>
            <a:r>
              <a:rPr lang="en-US" dirty="0"/>
              <a:t> </a:t>
            </a:r>
            <a:r>
              <a:rPr lang="en-US" dirty="0" err="1"/>
              <a:t>compétences</a:t>
            </a:r>
            <a:r>
              <a:rPr lang="en-US" dirty="0"/>
              <a:t> </a:t>
            </a:r>
            <a:r>
              <a:rPr lang="en-US" dirty="0" err="1"/>
              <a:t>en</a:t>
            </a:r>
            <a:r>
              <a:rPr lang="en-US" dirty="0"/>
              <a:t> matière de communication et de </a:t>
            </a:r>
            <a:r>
              <a:rPr lang="en-US" dirty="0" err="1"/>
              <a:t>résolution</a:t>
            </a:r>
            <a:r>
              <a:rPr lang="en-US" dirty="0"/>
              <a:t> de </a:t>
            </a:r>
            <a:r>
              <a:rPr lang="en-US" dirty="0" err="1"/>
              <a:t>problèmes</a:t>
            </a:r>
            <a:r>
              <a:rPr lang="en-US" dirty="0"/>
              <a:t> et </a:t>
            </a:r>
            <a:r>
              <a:rPr lang="en-US" dirty="0" err="1"/>
              <a:t>est</a:t>
            </a:r>
            <a:r>
              <a:rPr lang="en-US" dirty="0"/>
              <a:t> capable </a:t>
            </a:r>
            <a:r>
              <a:rPr lang="en-US" dirty="0" err="1"/>
              <a:t>d'obtenir</a:t>
            </a:r>
            <a:r>
              <a:rPr lang="en-US" dirty="0"/>
              <a:t> du </a:t>
            </a:r>
            <a:r>
              <a:rPr lang="en-US" dirty="0" err="1"/>
              <a:t>soutien</a:t>
            </a:r>
            <a:r>
              <a:rPr lang="en-US" dirty="0"/>
              <a:t>.</a:t>
            </a:r>
          </a:p>
          <a:p>
            <a:pPr marL="628650" lvl="1" indent="-171450">
              <a:buFont typeface="Arial" panose="020B0604020202020204" pitchFamily="34" charset="0"/>
              <a:buChar char="•"/>
            </a:pPr>
            <a:r>
              <a:rPr lang="en-US" dirty="0"/>
              <a:t>Les relations </a:t>
            </a:r>
            <a:r>
              <a:rPr lang="en-US" dirty="0" err="1"/>
              <a:t>sociales</a:t>
            </a:r>
            <a:r>
              <a:rPr lang="en-US" dirty="0"/>
              <a:t> avec les pairs, la </a:t>
            </a:r>
            <a:r>
              <a:rPr lang="en-US" dirty="0" err="1"/>
              <a:t>famille</a:t>
            </a:r>
            <a:r>
              <a:rPr lang="en-US" dirty="0"/>
              <a:t> et la </a:t>
            </a:r>
            <a:r>
              <a:rPr lang="en-US" dirty="0" err="1"/>
              <a:t>communauté</a:t>
            </a:r>
            <a:r>
              <a:rPr lang="en-US" dirty="0"/>
              <a:t> : Les relations de Nadia avec </a:t>
            </a:r>
            <a:r>
              <a:rPr lang="en-US" dirty="0" err="1"/>
              <a:t>ses</a:t>
            </a:r>
            <a:r>
              <a:rPr lang="en-US" dirty="0"/>
              <a:t> parents </a:t>
            </a:r>
            <a:r>
              <a:rPr lang="en-US" dirty="0" err="1"/>
              <a:t>sont</a:t>
            </a:r>
            <a:r>
              <a:rPr lang="en-US" dirty="0"/>
              <a:t> très </a:t>
            </a:r>
            <a:r>
              <a:rPr lang="en-US" dirty="0" err="1"/>
              <a:t>tendues</a:t>
            </a:r>
            <a:r>
              <a:rPr lang="en-US" dirty="0"/>
              <a:t> après </a:t>
            </a:r>
            <a:r>
              <a:rPr lang="en-US" dirty="0" err="1"/>
              <a:t>qu'elle</a:t>
            </a:r>
            <a:r>
              <a:rPr lang="en-US" dirty="0"/>
              <a:t> </a:t>
            </a:r>
            <a:r>
              <a:rPr lang="en-US" dirty="0" err="1"/>
              <a:t>ait</a:t>
            </a:r>
            <a:r>
              <a:rPr lang="en-US" dirty="0"/>
              <a:t> </a:t>
            </a:r>
            <a:r>
              <a:rPr lang="en-US" dirty="0" err="1"/>
              <a:t>signalé</a:t>
            </a:r>
            <a:r>
              <a:rPr lang="en-US" dirty="0"/>
              <a:t> </a:t>
            </a:r>
            <a:r>
              <a:rPr lang="en-US" dirty="0" err="1"/>
              <a:t>l'intention</a:t>
            </a:r>
            <a:r>
              <a:rPr lang="en-US" dirty="0"/>
              <a:t> de son </a:t>
            </a:r>
            <a:r>
              <a:rPr lang="en-US" dirty="0" err="1"/>
              <a:t>père</a:t>
            </a:r>
            <a:r>
              <a:rPr lang="en-US" dirty="0"/>
              <a:t> de la </a:t>
            </a:r>
            <a:r>
              <a:rPr lang="en-US" dirty="0" err="1"/>
              <a:t>marier</a:t>
            </a:r>
            <a:r>
              <a:rPr lang="en-US" dirty="0"/>
              <a:t>.</a:t>
            </a:r>
          </a:p>
          <a:p>
            <a:pPr marL="628650" lvl="1" indent="-171450">
              <a:buFont typeface="Arial" panose="020B0604020202020204" pitchFamily="34" charset="0"/>
              <a:buChar char="•"/>
            </a:pPr>
            <a:r>
              <a:rPr lang="en-US" dirty="0" err="1"/>
              <a:t>Éducation</a:t>
            </a:r>
            <a:r>
              <a:rPr lang="en-US" dirty="0"/>
              <a:t>, travail, temps libre et </a:t>
            </a:r>
            <a:r>
              <a:rPr lang="en-US" dirty="0" err="1"/>
              <a:t>intérêts</a:t>
            </a:r>
            <a:r>
              <a:rPr lang="en-US" dirty="0"/>
              <a:t> : Nadia </a:t>
            </a:r>
            <a:r>
              <a:rPr lang="en-US" dirty="0" err="1"/>
              <a:t>n'est</a:t>
            </a:r>
            <a:r>
              <a:rPr lang="en-US" dirty="0"/>
              <a:t> </a:t>
            </a:r>
            <a:r>
              <a:rPr lang="en-US" dirty="0" err="1"/>
              <a:t>actuellement</a:t>
            </a:r>
            <a:r>
              <a:rPr lang="en-US" dirty="0"/>
              <a:t> pas </a:t>
            </a:r>
            <a:r>
              <a:rPr lang="en-US" dirty="0" err="1"/>
              <a:t>scolarisée</a:t>
            </a:r>
            <a:r>
              <a:rPr lang="en-US" dirty="0"/>
              <a:t> car </a:t>
            </a:r>
            <a:r>
              <a:rPr lang="en-US" dirty="0" err="1"/>
              <a:t>elle</a:t>
            </a:r>
            <a:r>
              <a:rPr lang="en-US" dirty="0"/>
              <a:t> </a:t>
            </a:r>
            <a:r>
              <a:rPr lang="en-US" dirty="0" err="1"/>
              <a:t>travaille</a:t>
            </a:r>
            <a:r>
              <a:rPr lang="en-US" dirty="0"/>
              <a:t> </a:t>
            </a:r>
            <a:r>
              <a:rPr lang="en-US" dirty="0" err="1"/>
              <a:t>en</a:t>
            </a:r>
            <a:r>
              <a:rPr lang="en-US" dirty="0"/>
              <a:t> raison de </a:t>
            </a:r>
            <a:r>
              <a:rPr lang="en-US" dirty="0" err="1"/>
              <a:t>difficultés</a:t>
            </a:r>
            <a:r>
              <a:rPr lang="en-US" dirty="0"/>
              <a:t> </a:t>
            </a:r>
            <a:r>
              <a:rPr lang="en-US" dirty="0" err="1"/>
              <a:t>financières</a:t>
            </a:r>
            <a:r>
              <a:rPr lang="en-US" dirty="0"/>
              <a:t> </a:t>
            </a:r>
            <a:r>
              <a:rPr lang="en-US" dirty="0" err="1"/>
              <a:t>liées</a:t>
            </a:r>
            <a:r>
              <a:rPr lang="en-US" dirty="0"/>
              <a:t> à </a:t>
            </a:r>
            <a:r>
              <a:rPr lang="en-US" dirty="0" err="1"/>
              <a:t>sa</a:t>
            </a:r>
            <a:r>
              <a:rPr lang="en-US" dirty="0"/>
              <a:t> </a:t>
            </a:r>
            <a:r>
              <a:rPr lang="en-US" dirty="0" err="1"/>
              <a:t>famille</a:t>
            </a:r>
            <a:r>
              <a:rPr lang="en-US" dirty="0"/>
              <a:t>. </a:t>
            </a:r>
            <a:r>
              <a:rPr lang="en-US" dirty="0" err="1"/>
              <a:t>Cependant</a:t>
            </a:r>
            <a:r>
              <a:rPr lang="en-US" dirty="0"/>
              <a:t>, </a:t>
            </a:r>
            <a:r>
              <a:rPr lang="en-US" dirty="0" err="1"/>
              <a:t>elle</a:t>
            </a:r>
            <a:r>
              <a:rPr lang="en-US" dirty="0"/>
              <a:t> </a:t>
            </a:r>
            <a:r>
              <a:rPr lang="en-US" dirty="0" err="1"/>
              <a:t>allait</a:t>
            </a:r>
            <a:r>
              <a:rPr lang="en-US" dirty="0"/>
              <a:t> à </a:t>
            </a:r>
            <a:r>
              <a:rPr lang="en-US" dirty="0" err="1"/>
              <a:t>l'école</a:t>
            </a:r>
            <a:r>
              <a:rPr lang="en-US" dirty="0"/>
              <a:t> </a:t>
            </a:r>
            <a:r>
              <a:rPr lang="en-US" dirty="0" err="1"/>
              <a:t>avant</a:t>
            </a:r>
            <a:r>
              <a:rPr lang="en-US" dirty="0"/>
              <a:t> d'être </a:t>
            </a:r>
            <a:r>
              <a:rPr lang="en-US" dirty="0" err="1"/>
              <a:t>déplacée</a:t>
            </a:r>
            <a:r>
              <a:rPr lang="en-US" dirty="0"/>
              <a:t>. </a:t>
            </a:r>
            <a:r>
              <a:rPr lang="en-US" dirty="0" err="1"/>
              <a:t>Cela</a:t>
            </a:r>
            <a:r>
              <a:rPr lang="en-US" dirty="0"/>
              <a:t> </a:t>
            </a:r>
            <a:r>
              <a:rPr lang="en-US" dirty="0" err="1"/>
              <a:t>montre</a:t>
            </a:r>
            <a:r>
              <a:rPr lang="en-US" dirty="0"/>
              <a:t> que </a:t>
            </a:r>
            <a:r>
              <a:rPr lang="en-US" dirty="0" err="1"/>
              <a:t>ses</a:t>
            </a:r>
            <a:r>
              <a:rPr lang="en-US" dirty="0"/>
              <a:t> parents </a:t>
            </a:r>
            <a:r>
              <a:rPr lang="en-US" dirty="0" err="1"/>
              <a:t>accordent</a:t>
            </a:r>
            <a:r>
              <a:rPr lang="en-US" dirty="0"/>
              <a:t> </a:t>
            </a:r>
            <a:r>
              <a:rPr lang="en-US" dirty="0" err="1"/>
              <a:t>également</a:t>
            </a:r>
            <a:r>
              <a:rPr lang="en-US" dirty="0"/>
              <a:t> de </a:t>
            </a:r>
            <a:r>
              <a:rPr lang="en-US" dirty="0" err="1"/>
              <a:t>l'importance</a:t>
            </a:r>
            <a:r>
              <a:rPr lang="en-US" dirty="0"/>
              <a:t> à </a:t>
            </a:r>
            <a:r>
              <a:rPr lang="en-US" dirty="0" err="1"/>
              <a:t>l'éducation</a:t>
            </a:r>
            <a:r>
              <a:rPr lang="en-US" dirty="0"/>
              <a:t>.</a:t>
            </a:r>
          </a:p>
          <a:p>
            <a:pPr marL="628650" lvl="1" indent="-171450">
              <a:buFont typeface="Arial" panose="020B0604020202020204" pitchFamily="34" charset="0"/>
              <a:buChar char="•"/>
            </a:pPr>
            <a:r>
              <a:rPr lang="en-US" dirty="0" err="1"/>
              <a:t>Niveau</a:t>
            </a:r>
            <a:r>
              <a:rPr lang="en-US" dirty="0"/>
              <a:t> de </a:t>
            </a:r>
            <a:r>
              <a:rPr lang="en-US" dirty="0" err="1"/>
              <a:t>risque</a:t>
            </a:r>
            <a:r>
              <a:rPr lang="en-US" dirty="0"/>
              <a:t> : Le cas de Nadia </a:t>
            </a:r>
            <a:r>
              <a:rPr lang="en-US" dirty="0" err="1"/>
              <a:t>serait</a:t>
            </a:r>
            <a:r>
              <a:rPr lang="en-US" dirty="0"/>
              <a:t>, dans la </a:t>
            </a:r>
            <a:r>
              <a:rPr lang="en-US" dirty="0" err="1"/>
              <a:t>plupart</a:t>
            </a:r>
            <a:r>
              <a:rPr lang="en-US" dirty="0"/>
              <a:t> des </a:t>
            </a:r>
            <a:r>
              <a:rPr lang="en-US" dirty="0" err="1"/>
              <a:t>contextes</a:t>
            </a:r>
            <a:r>
              <a:rPr lang="en-US" dirty="0"/>
              <a:t>, </a:t>
            </a:r>
            <a:r>
              <a:rPr lang="en-US" dirty="0" err="1"/>
              <a:t>considéré</a:t>
            </a:r>
            <a:r>
              <a:rPr lang="en-US" dirty="0"/>
              <a:t> </a:t>
            </a:r>
            <a:r>
              <a:rPr lang="en-US" dirty="0" err="1"/>
              <a:t>comme</a:t>
            </a:r>
            <a:r>
              <a:rPr lang="en-US" dirty="0"/>
              <a:t> un </a:t>
            </a:r>
            <a:r>
              <a:rPr lang="en-US" dirty="0" err="1"/>
              <a:t>niveau</a:t>
            </a:r>
            <a:r>
              <a:rPr lang="en-US" dirty="0"/>
              <a:t> de </a:t>
            </a:r>
            <a:r>
              <a:rPr lang="en-US" dirty="0" err="1"/>
              <a:t>risque</a:t>
            </a:r>
            <a:r>
              <a:rPr lang="en-US" dirty="0"/>
              <a:t> </a:t>
            </a:r>
            <a:r>
              <a:rPr lang="en-US" dirty="0" err="1"/>
              <a:t>élevé</a:t>
            </a:r>
            <a:r>
              <a:rPr lang="en-US" dirty="0"/>
              <a:t> </a:t>
            </a:r>
            <a:r>
              <a:rPr lang="en-US" dirty="0" err="1"/>
              <a:t>en</a:t>
            </a:r>
            <a:r>
              <a:rPr lang="en-US" dirty="0"/>
              <a:t> raison des multiples </a:t>
            </a:r>
            <a:r>
              <a:rPr lang="en-US" dirty="0" err="1"/>
              <a:t>risques</a:t>
            </a:r>
            <a:r>
              <a:rPr lang="en-US" dirty="0"/>
              <a:t> </a:t>
            </a:r>
            <a:r>
              <a:rPr lang="en-US" dirty="0" err="1"/>
              <a:t>auxquels</a:t>
            </a:r>
            <a:r>
              <a:rPr lang="en-US" dirty="0"/>
              <a:t> </a:t>
            </a:r>
            <a:r>
              <a:rPr lang="en-US" dirty="0" err="1"/>
              <a:t>elle</a:t>
            </a:r>
            <a:r>
              <a:rPr lang="en-US" dirty="0"/>
              <a:t> </a:t>
            </a:r>
            <a:r>
              <a:rPr lang="en-US" dirty="0" err="1"/>
              <a:t>est</a:t>
            </a:r>
            <a:r>
              <a:rPr lang="en-US" dirty="0"/>
              <a:t> </a:t>
            </a:r>
            <a:r>
              <a:rPr lang="en-US" dirty="0" err="1"/>
              <a:t>confrontée</a:t>
            </a:r>
            <a:r>
              <a:rPr lang="en-US" dirty="0"/>
              <a:t> et qui constituent </a:t>
            </a:r>
            <a:r>
              <a:rPr lang="en-US" dirty="0" err="1"/>
              <a:t>une</a:t>
            </a:r>
            <a:r>
              <a:rPr lang="en-US" dirty="0"/>
              <a:t> menace pour son bien-</a:t>
            </a:r>
            <a:r>
              <a:rPr lang="en-US" dirty="0" err="1"/>
              <a:t>être</a:t>
            </a:r>
            <a:r>
              <a:rPr lang="en-US" dirty="0"/>
              <a:t> physique et </a:t>
            </a:r>
            <a:r>
              <a:rPr lang="en-US" dirty="0" err="1"/>
              <a:t>émotionnel</a:t>
            </a:r>
            <a:r>
              <a:rPr lang="en-US" dirty="0"/>
              <a:t>.</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b="1" i="1" dirty="0" err="1"/>
              <a:t>Êtes-vous</a:t>
            </a:r>
            <a:r>
              <a:rPr lang="en-US" b="1" i="1" dirty="0"/>
              <a:t> </a:t>
            </a:r>
            <a:r>
              <a:rPr lang="en-US" b="1" i="1" dirty="0" err="1"/>
              <a:t>d'accord</a:t>
            </a:r>
            <a:r>
              <a:rPr lang="en-US" b="1" i="1" dirty="0"/>
              <a:t> avec le </a:t>
            </a:r>
            <a:r>
              <a:rPr lang="en-US" b="1" i="1" dirty="0" err="1"/>
              <a:t>niveau</a:t>
            </a:r>
            <a:r>
              <a:rPr lang="en-US" b="1" i="1" dirty="0"/>
              <a:t> de </a:t>
            </a:r>
            <a:r>
              <a:rPr lang="en-US" b="1" i="1" dirty="0" err="1"/>
              <a:t>risque</a:t>
            </a:r>
            <a:r>
              <a:rPr lang="en-US" b="1" i="1" dirty="0"/>
              <a:t> </a:t>
            </a:r>
            <a:r>
              <a:rPr lang="en-US" b="1" i="1" dirty="0" err="1"/>
              <a:t>mentionné</a:t>
            </a:r>
            <a:r>
              <a:rPr lang="en-US" b="1" i="1" dirty="0"/>
              <a:t> pour </a:t>
            </a:r>
            <a:r>
              <a:rPr lang="en-US" b="1" i="1" dirty="0" err="1"/>
              <a:t>ce</a:t>
            </a:r>
            <a:r>
              <a:rPr lang="en-US" b="1" i="1" dirty="0"/>
              <a:t> cas ? </a:t>
            </a:r>
            <a:r>
              <a:rPr lang="en-US" b="1" i="1" dirty="0" err="1"/>
              <a:t>Quels</a:t>
            </a:r>
            <a:r>
              <a:rPr lang="en-US" b="1" i="1" dirty="0"/>
              <a:t> </a:t>
            </a:r>
            <a:r>
              <a:rPr lang="en-US" b="1" i="1" dirty="0" err="1"/>
              <a:t>sont</a:t>
            </a:r>
            <a:r>
              <a:rPr lang="en-US" b="1" i="1" dirty="0"/>
              <a:t> les </a:t>
            </a:r>
            <a:r>
              <a:rPr lang="en-US" b="1" i="1" dirty="0" err="1"/>
              <a:t>facteurs</a:t>
            </a:r>
            <a:r>
              <a:rPr lang="en-US" b="1" i="1" dirty="0"/>
              <a:t> que </a:t>
            </a:r>
            <a:r>
              <a:rPr lang="en-US" b="1" i="1" dirty="0" err="1"/>
              <a:t>vous</a:t>
            </a:r>
            <a:r>
              <a:rPr lang="en-US" b="1" i="1" dirty="0"/>
              <a:t> </a:t>
            </a:r>
            <a:r>
              <a:rPr lang="en-US" b="1" i="1" dirty="0" err="1"/>
              <a:t>prendriez</a:t>
            </a:r>
            <a:r>
              <a:rPr lang="en-US" b="1" i="1" dirty="0"/>
              <a:t> </a:t>
            </a:r>
            <a:r>
              <a:rPr lang="en-US" b="1" i="1" dirty="0" err="1"/>
              <a:t>en</a:t>
            </a:r>
            <a:r>
              <a:rPr lang="en-US" b="1" i="1" dirty="0"/>
              <a:t> </a:t>
            </a:r>
            <a:r>
              <a:rPr lang="en-US" b="1" i="1" dirty="0" err="1"/>
              <a:t>compte</a:t>
            </a:r>
            <a:r>
              <a:rPr lang="en-US" b="1" i="1" dirty="0"/>
              <a:t> ? </a:t>
            </a:r>
          </a:p>
          <a:p>
            <a:pPr marL="0" indent="0">
              <a:buFont typeface="Arial" panose="020B0604020202020204" pitchFamily="34" charset="0"/>
              <a:buNone/>
            </a:pPr>
            <a:endParaRPr lang="en-US" b="1" i="1" dirty="0"/>
          </a:p>
          <a:p>
            <a:pPr marL="628650" lvl="1" indent="-171450">
              <a:buFont typeface="Arial" panose="020B0604020202020204" pitchFamily="34" charset="0"/>
              <a:buChar char="•"/>
            </a:pPr>
            <a:r>
              <a:rPr lang="en-US" dirty="0"/>
              <a:t>Le </a:t>
            </a:r>
            <a:r>
              <a:rPr lang="en-US" dirty="0" err="1"/>
              <a:t>niveau</a:t>
            </a:r>
            <a:r>
              <a:rPr lang="en-US" dirty="0"/>
              <a:t> de </a:t>
            </a:r>
            <a:r>
              <a:rPr lang="en-US" dirty="0" err="1"/>
              <a:t>risque</a:t>
            </a:r>
            <a:r>
              <a:rPr lang="en-US" dirty="0"/>
              <a:t> doit </a:t>
            </a:r>
            <a:r>
              <a:rPr lang="en-US" dirty="0" err="1"/>
              <a:t>être</a:t>
            </a:r>
            <a:r>
              <a:rPr lang="en-US" dirty="0"/>
              <a:t> </a:t>
            </a:r>
            <a:r>
              <a:rPr lang="en-US" dirty="0" err="1"/>
              <a:t>déterminé</a:t>
            </a:r>
            <a:r>
              <a:rPr lang="en-US" dirty="0"/>
              <a:t> </a:t>
            </a:r>
            <a:r>
              <a:rPr lang="en-US" dirty="0" err="1"/>
              <a:t>en</a:t>
            </a:r>
            <a:r>
              <a:rPr lang="en-US" dirty="0"/>
              <a:t> </a:t>
            </a:r>
            <a:r>
              <a:rPr lang="en-US" dirty="0" err="1"/>
              <a:t>fonction</a:t>
            </a:r>
            <a:r>
              <a:rPr lang="en-US" dirty="0"/>
              <a:t> des </a:t>
            </a:r>
            <a:r>
              <a:rPr lang="en-US" dirty="0" err="1"/>
              <a:t>critères</a:t>
            </a:r>
            <a:r>
              <a:rPr lang="en-US" dirty="0"/>
              <a:t> </a:t>
            </a:r>
            <a:r>
              <a:rPr lang="en-US" dirty="0" err="1"/>
              <a:t>d'évaluation</a:t>
            </a:r>
            <a:r>
              <a:rPr lang="en-US" dirty="0"/>
              <a:t> de la </a:t>
            </a:r>
            <a:r>
              <a:rPr lang="en-US" dirty="0" err="1"/>
              <a:t>vulnérabilité</a:t>
            </a:r>
            <a:r>
              <a:rPr lang="en-US" dirty="0"/>
              <a:t> et du </a:t>
            </a:r>
            <a:r>
              <a:rPr lang="en-US" dirty="0" err="1"/>
              <a:t>risque</a:t>
            </a:r>
            <a:r>
              <a:rPr lang="en-US" dirty="0"/>
              <a:t> qui font </a:t>
            </a:r>
            <a:r>
              <a:rPr lang="en-US" dirty="0" err="1"/>
              <a:t>partie</a:t>
            </a:r>
            <a:r>
              <a:rPr lang="en-US" dirty="0"/>
              <a:t> de la </a:t>
            </a:r>
            <a:r>
              <a:rPr lang="en-US" dirty="0" err="1"/>
              <a:t>procédure</a:t>
            </a:r>
            <a:r>
              <a:rPr lang="en-US" dirty="0"/>
              <a:t> standard de gestion des cas dans le </a:t>
            </a:r>
            <a:r>
              <a:rPr lang="en-US" dirty="0" err="1"/>
              <a:t>contexte</a:t>
            </a:r>
            <a:r>
              <a:rPr lang="en-US" dirty="0"/>
              <a:t> </a:t>
            </a:r>
            <a:r>
              <a:rPr lang="en-US" dirty="0" err="1"/>
              <a:t>spécifique</a:t>
            </a:r>
            <a:r>
              <a:rPr lang="en-US" dirty="0"/>
              <a:t>.</a:t>
            </a:r>
          </a:p>
          <a:p>
            <a:pPr marL="628650" lvl="1" indent="-171450">
              <a:buFont typeface="Arial" panose="020B0604020202020204" pitchFamily="34" charset="0"/>
              <a:buChar char="•"/>
            </a:pPr>
            <a:r>
              <a:rPr lang="en-US" dirty="0"/>
              <a:t>Nadia sera </a:t>
            </a:r>
            <a:r>
              <a:rPr lang="en-US" dirty="0" err="1"/>
              <a:t>considérée</a:t>
            </a:r>
            <a:r>
              <a:rPr lang="en-US" dirty="0"/>
              <a:t> </a:t>
            </a:r>
            <a:r>
              <a:rPr lang="en-US" dirty="0" err="1"/>
              <a:t>comme</a:t>
            </a:r>
            <a:r>
              <a:rPr lang="en-US" dirty="0"/>
              <a:t> un cas à haut </a:t>
            </a:r>
            <a:r>
              <a:rPr lang="en-US" dirty="0" err="1"/>
              <a:t>risque</a:t>
            </a:r>
            <a:r>
              <a:rPr lang="en-US" dirty="0"/>
              <a:t> dans la </a:t>
            </a:r>
            <a:r>
              <a:rPr lang="en-US" dirty="0" err="1"/>
              <a:t>plupart</a:t>
            </a:r>
            <a:r>
              <a:rPr lang="en-US" dirty="0"/>
              <a:t> des </a:t>
            </a:r>
            <a:r>
              <a:rPr lang="en-US" dirty="0" err="1"/>
              <a:t>contextes</a:t>
            </a:r>
            <a:r>
              <a:rPr lang="en-US" dirty="0"/>
              <a:t>. Elle </a:t>
            </a:r>
            <a:r>
              <a:rPr lang="en-US" dirty="0" err="1"/>
              <a:t>est</a:t>
            </a:r>
            <a:r>
              <a:rPr lang="en-US" dirty="0"/>
              <a:t> </a:t>
            </a:r>
            <a:r>
              <a:rPr lang="en-US" dirty="0" err="1"/>
              <a:t>confrontée</a:t>
            </a:r>
            <a:r>
              <a:rPr lang="en-US" dirty="0"/>
              <a:t> à des </a:t>
            </a:r>
            <a:r>
              <a:rPr lang="en-US" dirty="0" err="1"/>
              <a:t>risques</a:t>
            </a:r>
            <a:r>
              <a:rPr lang="en-US" dirty="0"/>
              <a:t> multiples, qui </a:t>
            </a:r>
            <a:r>
              <a:rPr lang="en-US" dirty="0" err="1"/>
              <a:t>menacent</a:t>
            </a:r>
            <a:r>
              <a:rPr lang="en-US" dirty="0"/>
              <a:t> son bien-</a:t>
            </a:r>
            <a:r>
              <a:rPr lang="en-US" dirty="0" err="1"/>
              <a:t>être</a:t>
            </a:r>
            <a:r>
              <a:rPr lang="en-US" dirty="0"/>
              <a:t> physique et </a:t>
            </a:r>
            <a:r>
              <a:rPr lang="en-US" dirty="0" err="1"/>
              <a:t>émotionnel</a:t>
            </a:r>
            <a:r>
              <a:rPr lang="en-US" dirty="0"/>
              <a:t>.</a:t>
            </a:r>
          </a:p>
          <a:p>
            <a:pPr marL="628650" lvl="1" indent="-171450">
              <a:buFont typeface="Arial" panose="020B0604020202020204" pitchFamily="34" charset="0"/>
              <a:buChar char="•"/>
            </a:pPr>
            <a:r>
              <a:rPr lang="en-US" dirty="0" err="1"/>
              <a:t>Risque</a:t>
            </a:r>
            <a:r>
              <a:rPr lang="en-US" dirty="0"/>
              <a:t> : son travail. Il </a:t>
            </a:r>
            <a:r>
              <a:rPr lang="en-US" dirty="0" err="1"/>
              <a:t>est</a:t>
            </a:r>
            <a:r>
              <a:rPr lang="en-US" dirty="0"/>
              <a:t> </a:t>
            </a:r>
            <a:r>
              <a:rPr lang="en-US" dirty="0" err="1"/>
              <a:t>préjudiciable</a:t>
            </a:r>
            <a:r>
              <a:rPr lang="en-US" dirty="0"/>
              <a:t> à son </a:t>
            </a:r>
            <a:r>
              <a:rPr lang="en-US" dirty="0" err="1"/>
              <a:t>développement</a:t>
            </a:r>
            <a:r>
              <a:rPr lang="en-US" dirty="0"/>
              <a:t> physique. Elle doit porter de </a:t>
            </a:r>
            <a:r>
              <a:rPr lang="en-US" dirty="0" err="1"/>
              <a:t>lourdes</a:t>
            </a:r>
            <a:r>
              <a:rPr lang="en-US" dirty="0"/>
              <a:t> charges et </a:t>
            </a:r>
            <a:r>
              <a:rPr lang="en-US" dirty="0" err="1"/>
              <a:t>elle</a:t>
            </a:r>
            <a:r>
              <a:rPr lang="en-US" dirty="0"/>
              <a:t> </a:t>
            </a:r>
            <a:r>
              <a:rPr lang="en-US" dirty="0" err="1"/>
              <a:t>est</a:t>
            </a:r>
            <a:r>
              <a:rPr lang="en-US" dirty="0"/>
              <a:t> </a:t>
            </a:r>
            <a:r>
              <a:rPr lang="en-US" dirty="0" err="1"/>
              <a:t>exposée</a:t>
            </a:r>
            <a:r>
              <a:rPr lang="en-US" dirty="0"/>
              <a:t> au </a:t>
            </a:r>
            <a:r>
              <a:rPr lang="en-US" dirty="0" err="1"/>
              <a:t>harcèlement</a:t>
            </a:r>
            <a:r>
              <a:rPr lang="en-US" dirty="0"/>
              <a:t>. </a:t>
            </a:r>
            <a:r>
              <a:rPr lang="en-US" dirty="0" err="1"/>
              <a:t>Cela</a:t>
            </a:r>
            <a:r>
              <a:rPr lang="en-US" dirty="0"/>
              <a:t> </a:t>
            </a:r>
            <a:r>
              <a:rPr lang="en-US" dirty="0" err="1"/>
              <a:t>limite</a:t>
            </a:r>
            <a:r>
              <a:rPr lang="en-US" dirty="0"/>
              <a:t> </a:t>
            </a:r>
            <a:r>
              <a:rPr lang="en-US" dirty="0" err="1"/>
              <a:t>ses</a:t>
            </a:r>
            <a:r>
              <a:rPr lang="en-US" dirty="0"/>
              <a:t> </a:t>
            </a:r>
            <a:r>
              <a:rPr lang="en-US" dirty="0" err="1"/>
              <a:t>possibilités</a:t>
            </a:r>
            <a:r>
              <a:rPr lang="en-US" dirty="0"/>
              <a:t> </a:t>
            </a:r>
            <a:r>
              <a:rPr lang="en-US" dirty="0" err="1"/>
              <a:t>d'éducation</a:t>
            </a:r>
            <a:r>
              <a:rPr lang="en-US" dirty="0"/>
              <a:t>. </a:t>
            </a:r>
          </a:p>
          <a:p>
            <a:pPr marL="628650" lvl="1" indent="-171450">
              <a:buFont typeface="Arial" panose="020B0604020202020204" pitchFamily="34" charset="0"/>
              <a:buChar char="•"/>
            </a:pPr>
            <a:r>
              <a:rPr lang="en-US" dirty="0" err="1"/>
              <a:t>Risque</a:t>
            </a:r>
            <a:r>
              <a:rPr lang="en-US" dirty="0"/>
              <a:t> : </a:t>
            </a:r>
            <a:r>
              <a:rPr lang="en-US" dirty="0" err="1"/>
              <a:t>mariage</a:t>
            </a:r>
            <a:r>
              <a:rPr lang="en-US" dirty="0"/>
              <a:t> </a:t>
            </a:r>
            <a:r>
              <a:rPr lang="en-US" dirty="0" err="1"/>
              <a:t>d'enfants</a:t>
            </a:r>
            <a:r>
              <a:rPr lang="en-US" dirty="0"/>
              <a:t>. Il </a:t>
            </a:r>
            <a:r>
              <a:rPr lang="en-US" dirty="0" err="1"/>
              <a:t>s'agit</a:t>
            </a:r>
            <a:r>
              <a:rPr lang="en-US" dirty="0"/>
              <a:t> d'un </a:t>
            </a:r>
            <a:r>
              <a:rPr lang="en-US" dirty="0" err="1"/>
              <a:t>risque</a:t>
            </a:r>
            <a:r>
              <a:rPr lang="en-US" dirty="0"/>
              <a:t>, surtout </a:t>
            </a:r>
            <a:r>
              <a:rPr lang="en-US" dirty="0" err="1"/>
              <a:t>si</a:t>
            </a:r>
            <a:r>
              <a:rPr lang="en-US" dirty="0"/>
              <a:t> </a:t>
            </a:r>
            <a:r>
              <a:rPr lang="en-US" dirty="0" err="1"/>
              <a:t>l'intention</a:t>
            </a:r>
            <a:r>
              <a:rPr lang="en-US" dirty="0"/>
              <a:t> de </a:t>
            </a:r>
            <a:r>
              <a:rPr lang="en-US" dirty="0" err="1"/>
              <a:t>ses</a:t>
            </a:r>
            <a:r>
              <a:rPr lang="en-US" dirty="0"/>
              <a:t> parents </a:t>
            </a:r>
            <a:r>
              <a:rPr lang="en-US" dirty="0" err="1"/>
              <a:t>est</a:t>
            </a:r>
            <a:r>
              <a:rPr lang="en-US" dirty="0"/>
              <a:t> </a:t>
            </a:r>
            <a:r>
              <a:rPr lang="en-US" dirty="0" err="1"/>
              <a:t>claire</a:t>
            </a:r>
            <a:r>
              <a:rPr lang="en-US" dirty="0"/>
              <a:t>. </a:t>
            </a:r>
            <a:r>
              <a:rPr lang="en-US" dirty="0" err="1"/>
              <a:t>Cela</a:t>
            </a:r>
            <a:r>
              <a:rPr lang="en-US" dirty="0"/>
              <a:t> </a:t>
            </a:r>
            <a:r>
              <a:rPr lang="en-US" dirty="0" err="1"/>
              <a:t>viole</a:t>
            </a:r>
            <a:r>
              <a:rPr lang="en-US" dirty="0"/>
              <a:t> </a:t>
            </a:r>
            <a:r>
              <a:rPr lang="en-US" dirty="0" err="1"/>
              <a:t>ses</a:t>
            </a:r>
            <a:r>
              <a:rPr lang="en-US" dirty="0"/>
              <a:t> droits </a:t>
            </a:r>
            <a:r>
              <a:rPr lang="en-US" dirty="0" err="1"/>
              <a:t>en</a:t>
            </a:r>
            <a:r>
              <a:rPr lang="en-US" dirty="0"/>
              <a:t> tant </a:t>
            </a:r>
            <a:r>
              <a:rPr lang="en-US" dirty="0" err="1"/>
              <a:t>qu'enfant</a:t>
            </a:r>
            <a:r>
              <a:rPr lang="en-US" dirty="0"/>
              <a:t> et </a:t>
            </a:r>
            <a:r>
              <a:rPr lang="en-US" dirty="0" err="1"/>
              <a:t>peut</a:t>
            </a:r>
            <a:r>
              <a:rPr lang="en-US" dirty="0"/>
              <a:t> </a:t>
            </a:r>
            <a:r>
              <a:rPr lang="en-US" dirty="0" err="1"/>
              <a:t>l'exposer</a:t>
            </a:r>
            <a:r>
              <a:rPr lang="en-US" dirty="0"/>
              <a:t> à la violence </a:t>
            </a:r>
            <a:r>
              <a:rPr lang="en-US" dirty="0" err="1"/>
              <a:t>basée</a:t>
            </a:r>
            <a:r>
              <a:rPr lang="en-US" dirty="0"/>
              <a:t> sur le genre.</a:t>
            </a:r>
          </a:p>
          <a:p>
            <a:pPr marL="628650" lvl="1" indent="-171450">
              <a:buFont typeface="Arial" panose="020B0604020202020204" pitchFamily="34" charset="0"/>
              <a:buChar char="•"/>
            </a:pPr>
            <a:r>
              <a:rPr lang="en-US" dirty="0" err="1"/>
              <a:t>Risque</a:t>
            </a:r>
            <a:r>
              <a:rPr lang="en-US" dirty="0"/>
              <a:t> : </a:t>
            </a:r>
            <a:r>
              <a:rPr lang="en-US" dirty="0" err="1"/>
              <a:t>problèmes</a:t>
            </a:r>
            <a:r>
              <a:rPr lang="en-US" dirty="0"/>
              <a:t> de </a:t>
            </a:r>
            <a:r>
              <a:rPr lang="en-US" dirty="0" err="1"/>
              <a:t>santé</a:t>
            </a:r>
            <a:r>
              <a:rPr lang="en-US" dirty="0"/>
              <a:t> </a:t>
            </a:r>
            <a:r>
              <a:rPr lang="en-US" dirty="0" err="1"/>
              <a:t>mentale</a:t>
            </a:r>
            <a:r>
              <a:rPr lang="en-US" dirty="0"/>
              <a:t>. Elle </a:t>
            </a:r>
            <a:r>
              <a:rPr lang="en-US" dirty="0" err="1"/>
              <a:t>n'arrive</a:t>
            </a:r>
            <a:r>
              <a:rPr lang="en-US" dirty="0"/>
              <a:t> pas à bien </a:t>
            </a:r>
            <a:r>
              <a:rPr lang="en-US" dirty="0" err="1"/>
              <a:t>dormir</a:t>
            </a:r>
            <a:r>
              <a:rPr lang="en-US" dirty="0"/>
              <a:t> et fait des cauchemars </a:t>
            </a:r>
            <a:r>
              <a:rPr lang="en-US" dirty="0" err="1"/>
              <a:t>récurrents</a:t>
            </a:r>
            <a:r>
              <a:rPr lang="en-US" dirty="0"/>
              <a:t> </a:t>
            </a:r>
            <a:r>
              <a:rPr lang="en-US" dirty="0" err="1"/>
              <a:t>en</a:t>
            </a:r>
            <a:r>
              <a:rPr lang="en-US" dirty="0"/>
              <a:t> raison de la situation </a:t>
            </a:r>
            <a:r>
              <a:rPr lang="en-US" dirty="0" err="1"/>
              <a:t>qu'elle</a:t>
            </a:r>
            <a:r>
              <a:rPr lang="en-US" dirty="0"/>
              <a:t> vit </a:t>
            </a:r>
            <a:r>
              <a:rPr lang="en-US" dirty="0" err="1"/>
              <a:t>actuellement</a:t>
            </a:r>
            <a:r>
              <a:rPr lang="en-US" dirty="0"/>
              <a:t>.</a:t>
            </a:r>
          </a:p>
          <a:p>
            <a:pPr marL="628650" lvl="1" indent="-171450">
              <a:buFont typeface="Arial" panose="020B0604020202020204" pitchFamily="34" charset="0"/>
              <a:buChar char="•"/>
            </a:pPr>
            <a:r>
              <a:rPr lang="en-US" dirty="0" err="1"/>
              <a:t>Risque</a:t>
            </a:r>
            <a:r>
              <a:rPr lang="en-US" dirty="0"/>
              <a:t> : </a:t>
            </a:r>
            <a:r>
              <a:rPr lang="en-US" dirty="0" err="1"/>
              <a:t>Déplacement</a:t>
            </a:r>
            <a:r>
              <a:rPr lang="en-US" dirty="0"/>
              <a:t>. Elle </a:t>
            </a:r>
            <a:r>
              <a:rPr lang="en-US" dirty="0" err="1"/>
              <a:t>pourrait</a:t>
            </a:r>
            <a:r>
              <a:rPr lang="en-US" dirty="0"/>
              <a:t> </a:t>
            </a:r>
            <a:r>
              <a:rPr lang="en-US" dirty="0" err="1"/>
              <a:t>être</a:t>
            </a:r>
            <a:r>
              <a:rPr lang="en-US" dirty="0"/>
              <a:t> </a:t>
            </a:r>
            <a:r>
              <a:rPr lang="en-US" dirty="0" err="1"/>
              <a:t>victime</a:t>
            </a:r>
            <a:r>
              <a:rPr lang="en-US" dirty="0"/>
              <a:t> de discrimination, </a:t>
            </a:r>
            <a:r>
              <a:rPr lang="en-US" dirty="0" err="1"/>
              <a:t>avoir</a:t>
            </a:r>
            <a:r>
              <a:rPr lang="en-US" dirty="0"/>
              <a:t> un </a:t>
            </a:r>
            <a:r>
              <a:rPr lang="en-US" dirty="0" err="1"/>
              <a:t>accès</a:t>
            </a:r>
            <a:r>
              <a:rPr lang="en-US" dirty="0"/>
              <a:t> </a:t>
            </a:r>
            <a:r>
              <a:rPr lang="en-US" dirty="0" err="1"/>
              <a:t>limité</a:t>
            </a:r>
            <a:r>
              <a:rPr lang="en-US" dirty="0"/>
              <a:t> aux services et disposer de </a:t>
            </a:r>
            <a:r>
              <a:rPr lang="en-US" dirty="0" err="1"/>
              <a:t>mécanismes</a:t>
            </a:r>
            <a:r>
              <a:rPr lang="en-US" dirty="0"/>
              <a:t> de </a:t>
            </a:r>
            <a:r>
              <a:rPr lang="en-US" dirty="0" err="1"/>
              <a:t>soutien</a:t>
            </a:r>
            <a:r>
              <a:rPr lang="en-US" dirty="0"/>
              <a:t> </a:t>
            </a:r>
            <a:r>
              <a:rPr lang="en-US" dirty="0" err="1"/>
              <a:t>communautaire</a:t>
            </a:r>
            <a:r>
              <a:rPr lang="en-US" dirty="0"/>
              <a:t> </a:t>
            </a:r>
            <a:r>
              <a:rPr lang="en-US" dirty="0" err="1"/>
              <a:t>limités</a:t>
            </a:r>
            <a:r>
              <a:rPr lang="en-US" dirty="0"/>
              <a:t>.</a:t>
            </a:r>
          </a:p>
          <a:p>
            <a:pPr marL="628650" lvl="1" indent="-171450">
              <a:buFont typeface="Arial" panose="020B0604020202020204" pitchFamily="34" charset="0"/>
              <a:buChar char="•"/>
            </a:pPr>
            <a:r>
              <a:rPr lang="en-US" dirty="0" err="1"/>
              <a:t>Risque</a:t>
            </a:r>
            <a:r>
              <a:rPr lang="en-US" dirty="0"/>
              <a:t> : </a:t>
            </a:r>
            <a:r>
              <a:rPr lang="en-US" dirty="0" err="1"/>
              <a:t>problèmes</a:t>
            </a:r>
            <a:r>
              <a:rPr lang="en-US" dirty="0"/>
              <a:t> financiers de la </a:t>
            </a:r>
            <a:r>
              <a:rPr lang="en-US" dirty="0" err="1"/>
              <a:t>famille</a:t>
            </a:r>
            <a:r>
              <a:rPr lang="en-US" dirty="0"/>
              <a:t>. </a:t>
            </a:r>
            <a:r>
              <a:rPr lang="en-US" dirty="0" err="1"/>
              <a:t>Cela</a:t>
            </a:r>
            <a:r>
              <a:rPr lang="en-US" dirty="0"/>
              <a:t> </a:t>
            </a:r>
            <a:r>
              <a:rPr lang="en-US" dirty="0" err="1"/>
              <a:t>peut</a:t>
            </a:r>
            <a:r>
              <a:rPr lang="en-US" dirty="0"/>
              <a:t> </a:t>
            </a:r>
            <a:r>
              <a:rPr lang="en-US" dirty="0" err="1"/>
              <a:t>avoir</a:t>
            </a:r>
            <a:r>
              <a:rPr lang="en-US" dirty="0"/>
              <a:t> un impact </a:t>
            </a:r>
            <a:r>
              <a:rPr lang="en-US" dirty="0" err="1"/>
              <a:t>négatif</a:t>
            </a:r>
            <a:r>
              <a:rPr lang="en-US" dirty="0"/>
              <a:t> sur </a:t>
            </a:r>
            <a:r>
              <a:rPr lang="en-US" dirty="0" err="1"/>
              <a:t>sa</a:t>
            </a:r>
            <a:r>
              <a:rPr lang="en-US" dirty="0"/>
              <a:t> vie.</a:t>
            </a:r>
          </a:p>
          <a:p>
            <a:pPr marL="1085850" lvl="2" indent="-171450">
              <a:buFont typeface="Arial" panose="020B0604020202020204" pitchFamily="34" charset="0"/>
              <a:buChar char="•"/>
            </a:pPr>
            <a:endParaRPr lang="en-US" dirty="0"/>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a:xfrm>
            <a:off x="479425" y="460375"/>
            <a:ext cx="2590800" cy="1457325"/>
          </a:xfrm>
        </p:spPr>
      </p:sp>
    </p:spTree>
    <p:extLst>
      <p:ext uri="{BB962C8B-B14F-4D97-AF65-F5344CB8AC3E}">
        <p14:creationId xmlns:p14="http://schemas.microsoft.com/office/powerpoint/2010/main" val="2733926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AU CONTEXTE</a:t>
            </a:r>
          </a:p>
          <a:p>
            <a:pPr marL="171450" indent="-171450">
              <a:buFont typeface="Arial" panose="020B0604020202020204" pitchFamily="34" charset="0"/>
              <a:buChar char="•"/>
            </a:pPr>
            <a:r>
              <a:rPr lang="en-US" dirty="0" err="1"/>
              <a:t>Adaptez-vous</a:t>
            </a:r>
            <a:r>
              <a:rPr lang="en-US" dirty="0"/>
              <a:t> </a:t>
            </a:r>
            <a:r>
              <a:rPr lang="en-US" dirty="0" err="1"/>
              <a:t>si</a:t>
            </a:r>
            <a:r>
              <a:rPr lang="en-US" dirty="0"/>
              <a:t> les </a:t>
            </a:r>
            <a:r>
              <a:rPr lang="en-US" dirty="0" err="1"/>
              <a:t>niveaux</a:t>
            </a:r>
            <a:r>
              <a:rPr lang="en-US" dirty="0"/>
              <a:t> bas-</a:t>
            </a:r>
            <a:r>
              <a:rPr lang="en-US" dirty="0" err="1"/>
              <a:t>moyen</a:t>
            </a:r>
            <a:r>
              <a:rPr lang="en-US" dirty="0"/>
              <a:t>-haut </a:t>
            </a:r>
            <a:r>
              <a:rPr lang="en-US" dirty="0" err="1"/>
              <a:t>sont</a:t>
            </a:r>
            <a:r>
              <a:rPr lang="en-US" dirty="0"/>
              <a:t> </a:t>
            </a:r>
            <a:r>
              <a:rPr lang="en-US" dirty="0" err="1"/>
              <a:t>différents</a:t>
            </a:r>
            <a:r>
              <a:rPr lang="en-US" dirty="0"/>
              <a:t> pour </a:t>
            </a:r>
            <a:r>
              <a:rPr lang="en-US" dirty="0" err="1"/>
              <a:t>votre</a:t>
            </a:r>
            <a:r>
              <a:rPr lang="en-US" dirty="0"/>
              <a:t> </a:t>
            </a:r>
            <a:r>
              <a:rPr lang="en-US" dirty="0" err="1"/>
              <a:t>contexte</a:t>
            </a: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a:t>
            </a:r>
          </a:p>
          <a:p>
            <a:pPr marL="0" indent="0">
              <a:buFont typeface="Arial" panose="020B0604020202020204" pitchFamily="34" charset="0"/>
              <a:buNone/>
            </a:pPr>
            <a:endParaRPr lang="en-US" b="0" dirty="0"/>
          </a:p>
          <a:p>
            <a:r>
              <a:rPr lang="en-US"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Guidez</a:t>
            </a:r>
            <a:r>
              <a:rPr lang="en-US" sz="1200" dirty="0"/>
              <a:t> les participants </a:t>
            </a:r>
            <a:r>
              <a:rPr lang="en-US" sz="1200" dirty="0" err="1"/>
              <a:t>vers</a:t>
            </a:r>
            <a:r>
              <a:rPr lang="en-US" sz="1200" dirty="0"/>
              <a:t> la </a:t>
            </a:r>
            <a:r>
              <a:rPr lang="en-US" sz="1200" b="1" dirty="0"/>
              <a:t>page 13 du </a:t>
            </a:r>
            <a:r>
              <a:rPr lang="en-US" sz="1200" b="1" dirty="0" err="1"/>
              <a:t>manuel</a:t>
            </a:r>
            <a:r>
              <a:rPr lang="en-US" sz="1200" b="1" dirty="0"/>
              <a:t> : </a:t>
            </a:r>
            <a:r>
              <a:rPr lang="en-US" sz="1200" b="1" dirty="0" err="1"/>
              <a:t>formulaire</a:t>
            </a:r>
            <a:r>
              <a:rPr lang="en-US" sz="1200" b="1" dirty="0"/>
              <a:t> </a:t>
            </a:r>
            <a:r>
              <a:rPr lang="en-US" sz="1200" b="1" dirty="0" err="1"/>
              <a:t>d'évaluation</a:t>
            </a:r>
            <a:r>
              <a:rPr lang="en-US" sz="1200" b="1" dirty="0"/>
              <a:t>.</a:t>
            </a:r>
            <a:endParaRPr lang="en-US" i="1" dirty="0"/>
          </a:p>
          <a:p>
            <a:pPr marL="171450" indent="-171450">
              <a:buFont typeface="Arial" panose="020B0604020202020204" pitchFamily="34" charset="0"/>
              <a:buChar char="•"/>
            </a:pPr>
            <a:r>
              <a:rPr lang="en-US" i="1" dirty="0" err="1"/>
              <a:t>Voici</a:t>
            </a:r>
            <a:r>
              <a:rPr lang="en-US" i="1" dirty="0"/>
              <a:t> </a:t>
            </a:r>
            <a:r>
              <a:rPr lang="en-US" i="1" dirty="0" err="1"/>
              <a:t>quelques</a:t>
            </a:r>
            <a:r>
              <a:rPr lang="en-US" i="1" dirty="0"/>
              <a:t> </a:t>
            </a:r>
            <a:r>
              <a:rPr lang="en-US" i="1" dirty="0" err="1"/>
              <a:t>considérations</a:t>
            </a:r>
            <a:r>
              <a:rPr lang="en-US" i="1" dirty="0"/>
              <a:t> </a:t>
            </a:r>
            <a:r>
              <a:rPr lang="en-US" i="1" dirty="0" err="1"/>
              <a:t>clés</a:t>
            </a:r>
            <a:r>
              <a:rPr lang="en-US" i="1" dirty="0"/>
              <a:t> pour </a:t>
            </a:r>
            <a:r>
              <a:rPr lang="en-US" i="1" dirty="0" err="1"/>
              <a:t>chaque</a:t>
            </a:r>
            <a:r>
              <a:rPr lang="en-US" i="1" dirty="0"/>
              <a:t> </a:t>
            </a:r>
            <a:r>
              <a:rPr lang="en-US" i="1" dirty="0" err="1"/>
              <a:t>formulaire</a:t>
            </a:r>
            <a:endParaRPr lang="en-US" i="1" dirty="0"/>
          </a:p>
          <a:p>
            <a:pPr marL="171450" indent="-171450">
              <a:buFont typeface="Arial" panose="020B0604020202020204" pitchFamily="34" charset="0"/>
              <a:buChar char="•"/>
            </a:pPr>
            <a:r>
              <a:rPr lang="en-US" i="1" dirty="0" err="1"/>
              <a:t>Notez</a:t>
            </a:r>
            <a:r>
              <a:rPr lang="en-US" i="1" dirty="0"/>
              <a:t> les liens </a:t>
            </a:r>
            <a:r>
              <a:rPr lang="en-US" i="1" dirty="0" err="1"/>
              <a:t>spécifiques</a:t>
            </a:r>
            <a:r>
              <a:rPr lang="en-US" i="1" dirty="0"/>
              <a:t> entre le travail de gestion de cas, les </a:t>
            </a:r>
            <a:r>
              <a:rPr lang="en-US" i="1" dirty="0" err="1"/>
              <a:t>formulaires</a:t>
            </a:r>
            <a:r>
              <a:rPr lang="en-US" i="1" dirty="0"/>
              <a:t> et le CPIMS+.</a:t>
            </a:r>
          </a:p>
          <a:p>
            <a:pPr marL="171450" indent="-171450">
              <a:buFont typeface="Arial" panose="020B0604020202020204" pitchFamily="34" charset="0"/>
              <a:buChar char="•"/>
            </a:pPr>
            <a:r>
              <a:rPr lang="en-US" dirty="0" err="1"/>
              <a:t>Présentez</a:t>
            </a:r>
            <a:r>
              <a:rPr lang="en-US" dirty="0"/>
              <a:t> la diapositive </a:t>
            </a:r>
          </a:p>
        </p:txBody>
      </p:sp>
      <p:sp>
        <p:nvSpPr>
          <p:cNvPr id="3" name="Slide Image Placeholder 2">
            <a:extLst>
              <a:ext uri="{FF2B5EF4-FFF2-40B4-BE49-F238E27FC236}">
                <a16:creationId xmlns:a16="http://schemas.microsoft.com/office/drawing/2014/main" id="{21267CE8-C7D2-10A1-72DA-D3C844E22722}"/>
              </a:ext>
            </a:extLst>
          </p:cNvPr>
          <p:cNvSpPr>
            <a:spLocks noGrp="1" noRot="1" noChangeAspect="1"/>
          </p:cNvSpPr>
          <p:nvPr>
            <p:ph type="sldImg"/>
          </p:nvPr>
        </p:nvSpPr>
        <p:spPr/>
      </p:sp>
    </p:spTree>
    <p:extLst>
      <p:ext uri="{BB962C8B-B14F-4D97-AF65-F5344CB8AC3E}">
        <p14:creationId xmlns:p14="http://schemas.microsoft.com/office/powerpoint/2010/main" val="2095943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dirty="0"/>
              <a:t>Présenter la diapositive </a:t>
            </a:r>
          </a:p>
        </p:txBody>
      </p:sp>
      <p:sp>
        <p:nvSpPr>
          <p:cNvPr id="3" name="Slide Image Placeholder 2">
            <a:extLst>
              <a:ext uri="{FF2B5EF4-FFF2-40B4-BE49-F238E27FC236}">
                <a16:creationId xmlns:a16="http://schemas.microsoft.com/office/drawing/2014/main" id="{4400422A-3240-DFB3-7B7E-54759A87D137}"/>
              </a:ext>
            </a:extLst>
          </p:cNvPr>
          <p:cNvSpPr>
            <a:spLocks noGrp="1" noRot="1" noChangeAspect="1"/>
          </p:cNvSpPr>
          <p:nvPr>
            <p:ph type="sldImg"/>
          </p:nvPr>
        </p:nvSpPr>
        <p:spPr/>
      </p:sp>
    </p:spTree>
    <p:extLst>
      <p:ext uri="{BB962C8B-B14F-4D97-AF65-F5344CB8AC3E}">
        <p14:creationId xmlns:p14="http://schemas.microsoft.com/office/powerpoint/2010/main" val="3623551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olidFill>
                  <a:schemeClr val="tx1"/>
                </a:solidFill>
              </a:rPr>
              <a:t>INTRODUCTION</a:t>
            </a:r>
          </a:p>
          <a:p>
            <a:pPr marL="171450" indent="-171450">
              <a:buFont typeface="Arial" panose="020B0604020202020204" pitchFamily="34" charset="0"/>
              <a:buChar char="•"/>
            </a:pPr>
            <a:r>
              <a:rPr lang="en-US" i="1" dirty="0">
                <a:solidFill>
                  <a:schemeClr val="tx1"/>
                </a:solidFill>
              </a:rPr>
              <a:t>Dans cette démo, nous allons vous montrer...</a:t>
            </a:r>
            <a:endParaRPr lang="en-US" b="0" i="1" dirty="0">
              <a:solidFill>
                <a:schemeClr val="tx1"/>
              </a:solidFill>
            </a:endParaRPr>
          </a:p>
          <a:p>
            <a:pPr marL="171450" indent="-171450">
              <a:buFont typeface="Arial" panose="020B0604020202020204" pitchFamily="34" charset="0"/>
              <a:buChar char="•"/>
            </a:pPr>
            <a:r>
              <a:rPr lang="en-US" b="0" i="0" dirty="0">
                <a:solidFill>
                  <a:schemeClr val="tx1"/>
                </a:solidFill>
              </a:rPr>
              <a:t>Présenter la diapositive</a:t>
            </a:r>
            <a:endParaRPr lang="en-US" b="1" i="0" dirty="0">
              <a:solidFill>
                <a:schemeClr val="tx1"/>
              </a:solidFill>
            </a:endParaRPr>
          </a:p>
          <a:p>
            <a:endParaRPr lang="en-US" b="1" dirty="0">
              <a:solidFill>
                <a:schemeClr val="tx1"/>
              </a:solidFill>
            </a:endParaRPr>
          </a:p>
          <a:p>
            <a:r>
              <a:rPr lang="en-US" b="1" dirty="0">
                <a:solidFill>
                  <a:schemeClr val="tx1"/>
                </a:solidFill>
              </a:rPr>
              <a:t>DEMO</a:t>
            </a:r>
          </a:p>
          <a:p>
            <a:pPr marL="171450" indent="-171450">
              <a:buFont typeface="Arial" panose="020B0604020202020204" pitchFamily="34" charset="0"/>
              <a:buChar char="•"/>
            </a:pPr>
            <a:r>
              <a:rPr lang="en-US" b="1" dirty="0">
                <a:solidFill>
                  <a:schemeClr val="tx1"/>
                </a:solidFill>
              </a:rPr>
              <a:t>Formulaire d'évaluation</a:t>
            </a:r>
          </a:p>
          <a:p>
            <a:pPr marL="628650" lvl="1" indent="-171450">
              <a:buFont typeface="Arial" panose="020B0604020202020204" pitchFamily="34" charset="0"/>
              <a:buChar char="•"/>
            </a:pPr>
            <a:r>
              <a:rPr lang="en-US" dirty="0">
                <a:solidFill>
                  <a:schemeClr val="tx1"/>
                </a:solidFill>
              </a:rPr>
              <a:t>Voir CPIMS+ How-to-demo PPT slide 59-63</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Processus d'approbation de l'évaluation</a:t>
            </a:r>
            <a:endParaRPr lang="en-US" b="1" dirty="0">
              <a:solidFill>
                <a:srgbClr val="026794"/>
              </a:solidFill>
            </a:endParaRPr>
          </a:p>
          <a:p>
            <a:pPr marL="628650" lvl="1" indent="-171450">
              <a:buFont typeface="Arial" panose="020B0604020202020204" pitchFamily="34" charset="0"/>
              <a:buChar char="•"/>
            </a:pPr>
            <a:r>
              <a:rPr lang="en-US" dirty="0">
                <a:solidFill>
                  <a:schemeClr val="tx1"/>
                </a:solidFill>
              </a:rPr>
              <a:t>Voir le lien vers la vidéo et les diapositives 64 et 65 du PPT CPIMS+ How-to-demo.</a:t>
            </a:r>
          </a:p>
          <a:p>
            <a:pPr marL="171450" indent="-171450">
              <a:buFont typeface="Arial" panose="020B0604020202020204" pitchFamily="34" charset="0"/>
              <a:buChar char="•"/>
            </a:pPr>
            <a:r>
              <a:rPr lang="en-US" b="1" dirty="0">
                <a:solidFill>
                  <a:srgbClr val="026794"/>
                </a:solidFill>
                <a:hlinkClick r:id="rId4">
                  <a:extLst>
                    <a:ext uri="{A12FA001-AC4F-418D-AE19-62706E023703}">
                      <ahyp:hlinkClr xmlns:ahyp="http://schemas.microsoft.com/office/drawing/2018/hyperlinkcolor" val="tx"/>
                    </a:ext>
                  </a:extLst>
                </a:hlinkClick>
              </a:rPr>
              <a:t>Tableau </a:t>
            </a:r>
            <a:r>
              <a:rPr lang="en-US" b="1" dirty="0">
                <a:solidFill>
                  <a:srgbClr val="026794"/>
                </a:solidFill>
              </a:rPr>
              <a:t>de</a:t>
            </a:r>
            <a:r>
              <a:rPr lang="en-US" b="1" dirty="0">
                <a:solidFill>
                  <a:srgbClr val="026794"/>
                </a:solidFill>
                <a:hlinkClick r:id="rId4">
                  <a:extLst>
                    <a:ext uri="{A12FA001-AC4F-418D-AE19-62706E023703}">
                      <ahyp:hlinkClr xmlns:ahyp="http://schemas.microsoft.com/office/drawing/2018/hyperlinkcolor" val="tx"/>
                    </a:ext>
                  </a:extLst>
                </a:hlinkClick>
              </a:rPr>
              <a:t> bord des travailleurs sociaux et des superviseurs </a:t>
            </a:r>
            <a:r>
              <a:rPr lang="en-US" b="1" dirty="0">
                <a:solidFill>
                  <a:schemeClr val="tx1"/>
                </a:solidFill>
              </a:rPr>
              <a:t>(pour les approbations)</a:t>
            </a:r>
          </a:p>
          <a:p>
            <a:pPr marL="628650" lvl="1" indent="-171450">
              <a:buFont typeface="Arial" panose="020B0604020202020204" pitchFamily="34" charset="0"/>
              <a:buChar char="•"/>
            </a:pPr>
            <a:r>
              <a:rPr lang="en-US" dirty="0">
                <a:solidFill>
                  <a:schemeClr val="tx1"/>
                </a:solidFill>
              </a:rPr>
              <a:t>Voir le lien vers la vidéo et la diapositive 65 du PPT CPIMS+ How-to-demo.</a:t>
            </a:r>
          </a:p>
          <a:p>
            <a:pPr marL="171450" indent="-171450">
              <a:buFont typeface="Arial" panose="020B0604020202020204" pitchFamily="34" charset="0"/>
              <a:buChar char="•"/>
            </a:pPr>
            <a:r>
              <a:rPr lang="en-US" b="1" dirty="0">
                <a:solidFill>
                  <a:srgbClr val="026794"/>
                </a:solidFill>
                <a:hlinkClick r:id="rId5">
                  <a:extLst>
                    <a:ext uri="{A12FA001-AC4F-418D-AE19-62706E023703}">
                      <ahyp:hlinkClr xmlns:ahyp="http://schemas.microsoft.com/office/drawing/2018/hyperlinkcolor" val="tx"/>
                    </a:ext>
                  </a:extLst>
                </a:hlinkClick>
              </a:rPr>
              <a:t>Planification de l'élaboration du plan de l'affaire (Tâches)</a:t>
            </a:r>
            <a:endParaRPr lang="en-US" b="1" dirty="0">
              <a:solidFill>
                <a:srgbClr val="026794"/>
              </a:solidFill>
            </a:endParaRPr>
          </a:p>
          <a:p>
            <a:pPr marL="628650" lvl="1" indent="-171450">
              <a:buFont typeface="Arial" panose="020B0604020202020204" pitchFamily="34" charset="0"/>
              <a:buChar char="•"/>
            </a:pPr>
            <a:r>
              <a:rPr lang="en-US" dirty="0">
                <a:solidFill>
                  <a:schemeClr val="tx1"/>
                </a:solidFill>
              </a:rPr>
              <a:t>Voir le lien vers la vidéo et les diapositives 21-23 du PPT CPIMS+ How-to-demo.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Les champs qui déclenchent les dates et la manière dont les tâches sont résolues dans votre contexte doivent être très clairs.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Ceci doit être ajouté dans tous les exercices pour toutes les étapes.</a:t>
            </a:r>
          </a:p>
          <a:p>
            <a:pPr marL="171450" indent="-171450">
              <a:buFont typeface="Arial" panose="020B0604020202020204" pitchFamily="34" charset="0"/>
              <a:buChar char="•"/>
            </a:pPr>
            <a:r>
              <a:rPr lang="en-US" dirty="0">
                <a:solidFill>
                  <a:schemeClr val="tx1"/>
                </a:solidFill>
              </a:rPr>
              <a:t>Consultez le </a:t>
            </a:r>
            <a:r>
              <a:rPr lang="en-US" dirty="0">
                <a:solidFill>
                  <a:srgbClr val="026794"/>
                </a:solidFill>
                <a:hlinkClick r:id="rId6">
                  <a:extLst>
                    <a:ext uri="{A12FA001-AC4F-418D-AE19-62706E023703}">
                      <ahyp:hlinkClr xmlns:ahyp="http://schemas.microsoft.com/office/drawing/2018/hyperlinkcolor" val="tx"/>
                    </a:ext>
                  </a:extLst>
                </a:hlinkClick>
              </a:rPr>
              <a:t>guide de l'utilisateur CPIMS+ </a:t>
            </a:r>
            <a:r>
              <a:rPr lang="en-US" dirty="0">
                <a:solidFill>
                  <a:schemeClr val="tx1"/>
                </a:solidFill>
              </a:rPr>
              <a:t>pour plus d'informations (voir Tableau de bord, Listes de tâches, Transferts et Références/Approbations). </a:t>
            </a:r>
          </a:p>
        </p:txBody>
      </p:sp>
      <p:sp>
        <p:nvSpPr>
          <p:cNvPr id="3" name="Slide Image Placeholder 2">
            <a:extLst>
              <a:ext uri="{FF2B5EF4-FFF2-40B4-BE49-F238E27FC236}">
                <a16:creationId xmlns:a16="http://schemas.microsoft.com/office/drawing/2014/main" id="{DE5F6AE8-5421-0449-BDE2-A010E8706200}"/>
              </a:ext>
            </a:extLst>
          </p:cNvPr>
          <p:cNvSpPr>
            <a:spLocks noGrp="1" noRot="1" noChangeAspect="1"/>
          </p:cNvSpPr>
          <p:nvPr>
            <p:ph type="sldImg"/>
          </p:nvPr>
        </p:nvSpPr>
        <p:spPr/>
      </p:sp>
    </p:spTree>
    <p:extLst>
      <p:ext uri="{BB962C8B-B14F-4D97-AF65-F5344CB8AC3E}">
        <p14:creationId xmlns:p14="http://schemas.microsoft.com/office/powerpoint/2010/main" val="225492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ym typeface="Helvetica Neue"/>
              </a:rPr>
              <a:t>EXPLICATION</a:t>
            </a:r>
            <a:endParaRPr lang="en-US" b="1" dirty="0"/>
          </a:p>
          <a:p>
            <a:pPr marL="171450" indent="-171450">
              <a:buFont typeface="Arial" panose="020B0604020202020204" pitchFamily="34" charset="0"/>
              <a:buChar char="•"/>
            </a:pPr>
            <a:r>
              <a:rPr lang="en-US" i="1" dirty="0" err="1"/>
              <a:t>Cette</a:t>
            </a:r>
            <a:r>
              <a:rPr lang="en-US" i="1" dirty="0"/>
              <a:t> diapositive </a:t>
            </a:r>
            <a:r>
              <a:rPr lang="en-US" i="1" dirty="0" err="1"/>
              <a:t>est</a:t>
            </a:r>
            <a:r>
              <a:rPr lang="en-US" i="1" dirty="0"/>
              <a:t> un rappel utile des champs qui </a:t>
            </a:r>
            <a:r>
              <a:rPr lang="en-US" i="1" dirty="0" err="1"/>
              <a:t>déclenchent</a:t>
            </a:r>
            <a:r>
              <a:rPr lang="en-US" i="1" dirty="0"/>
              <a:t> </a:t>
            </a:r>
            <a:r>
              <a:rPr lang="en-US" i="1" dirty="0" err="1"/>
              <a:t>une</a:t>
            </a:r>
            <a:r>
              <a:rPr lang="en-US" i="1" dirty="0"/>
              <a:t> </a:t>
            </a:r>
            <a:r>
              <a:rPr lang="en-US" i="1" dirty="0" err="1"/>
              <a:t>tâche</a:t>
            </a:r>
            <a:r>
              <a:rPr lang="en-US" i="1" dirty="0"/>
              <a:t> et des champs qui </a:t>
            </a:r>
            <a:r>
              <a:rPr lang="en-US" i="1" dirty="0" err="1"/>
              <a:t>permettent</a:t>
            </a:r>
            <a:r>
              <a:rPr lang="en-US" i="1" dirty="0"/>
              <a:t> de </a:t>
            </a:r>
            <a:r>
              <a:rPr lang="en-US" i="1" dirty="0" err="1"/>
              <a:t>résoudre</a:t>
            </a:r>
            <a:r>
              <a:rPr lang="en-US" i="1" dirty="0"/>
              <a:t> </a:t>
            </a:r>
            <a:r>
              <a:rPr lang="en-US" i="1" dirty="0" err="1"/>
              <a:t>une</a:t>
            </a:r>
            <a:r>
              <a:rPr lang="en-US" i="1" dirty="0"/>
              <a:t> </a:t>
            </a:r>
            <a:r>
              <a:rPr lang="en-US" i="1" dirty="0" err="1"/>
              <a:t>tâche</a:t>
            </a:r>
            <a:r>
              <a:rPr lang="en-US" i="1" dirty="0"/>
              <a:t> dans la </a:t>
            </a:r>
            <a:r>
              <a:rPr lang="en-US" i="1" dirty="0" err="1"/>
              <a:t>liste</a:t>
            </a:r>
            <a:r>
              <a:rPr lang="en-US" i="1" dirty="0"/>
              <a:t> des </a:t>
            </a:r>
            <a:r>
              <a:rPr lang="en-US" i="1" dirty="0" err="1"/>
              <a:t>tâches</a:t>
            </a:r>
            <a:r>
              <a:rPr lang="en-US" i="1" dirty="0"/>
              <a:t>.</a:t>
            </a:r>
          </a:p>
          <a:p>
            <a:pPr marL="171450" indent="-171450">
              <a:buFont typeface="Arial" panose="020B0604020202020204" pitchFamily="34" charset="0"/>
              <a:buChar char="•"/>
            </a:pPr>
            <a:r>
              <a:rPr lang="en-US" i="1" dirty="0" err="1"/>
              <a:t>Ceci</a:t>
            </a:r>
            <a:r>
              <a:rPr lang="en-US" i="1" dirty="0"/>
              <a:t> </a:t>
            </a:r>
            <a:r>
              <a:rPr lang="en-US" i="1" dirty="0" err="1"/>
              <a:t>s'applique</a:t>
            </a:r>
            <a:r>
              <a:rPr lang="en-US" i="1" dirty="0"/>
              <a:t> </a:t>
            </a:r>
            <a:r>
              <a:rPr lang="en-US" i="1" dirty="0" err="1"/>
              <a:t>également</a:t>
            </a:r>
            <a:r>
              <a:rPr lang="en-US" i="1" dirty="0"/>
              <a:t> aux </a:t>
            </a:r>
            <a:r>
              <a:rPr lang="en-US" i="1" dirty="0" err="1"/>
              <a:t>formulaires</a:t>
            </a:r>
            <a:r>
              <a:rPr lang="en-US" i="1" dirty="0"/>
              <a:t> de plan de cas, de services et de </a:t>
            </a:r>
            <a:r>
              <a:rPr lang="en-US" i="1" dirty="0" err="1"/>
              <a:t>suivi</a:t>
            </a:r>
            <a:r>
              <a:rPr lang="en-US" i="1" dirty="0"/>
              <a:t> que nous </a:t>
            </a:r>
            <a:r>
              <a:rPr lang="en-US" i="1" dirty="0" err="1"/>
              <a:t>examinerons</a:t>
            </a:r>
            <a:r>
              <a:rPr lang="en-US" i="1" dirty="0"/>
              <a:t> plus tard.</a:t>
            </a:r>
          </a:p>
        </p:txBody>
      </p:sp>
      <p:sp>
        <p:nvSpPr>
          <p:cNvPr id="3" name="Slide Image Placeholder 2">
            <a:extLst>
              <a:ext uri="{FF2B5EF4-FFF2-40B4-BE49-F238E27FC236}">
                <a16:creationId xmlns:a16="http://schemas.microsoft.com/office/drawing/2014/main" id="{1E1AB79E-A49E-6F32-3C91-43DFC682F234}"/>
              </a:ext>
            </a:extLst>
          </p:cNvPr>
          <p:cNvSpPr>
            <a:spLocks noGrp="1" noRot="1" noChangeAspect="1"/>
          </p:cNvSpPr>
          <p:nvPr>
            <p:ph type="sldImg"/>
          </p:nvPr>
        </p:nvSpPr>
        <p:spPr/>
      </p:sp>
    </p:spTree>
    <p:extLst>
      <p:ext uri="{BB962C8B-B14F-4D97-AF65-F5344CB8AC3E}">
        <p14:creationId xmlns:p14="http://schemas.microsoft.com/office/powerpoint/2010/main" val="9233149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ym typeface="Helvetica Neue"/>
              </a:rPr>
              <a:t>EXPLICATION</a:t>
            </a:r>
            <a:endParaRPr lang="en-US" b="1" dirty="0"/>
          </a:p>
          <a:p>
            <a:pPr marL="171450" indent="-171450">
              <a:buFont typeface="Arial" panose="020B0604020202020204" pitchFamily="34" charset="0"/>
              <a:buChar char="•"/>
            </a:pPr>
            <a:r>
              <a:rPr lang="en-US" i="1" dirty="0" err="1"/>
              <a:t>Cette</a:t>
            </a:r>
            <a:r>
              <a:rPr lang="en-US" i="1" dirty="0"/>
              <a:t> diapositive </a:t>
            </a:r>
            <a:r>
              <a:rPr lang="en-US" i="1" dirty="0" err="1"/>
              <a:t>est</a:t>
            </a:r>
            <a:r>
              <a:rPr lang="en-US" i="1" dirty="0"/>
              <a:t> un rappel utile des champs qui </a:t>
            </a:r>
            <a:r>
              <a:rPr lang="en-US" i="1" dirty="0" err="1"/>
              <a:t>déclenchent</a:t>
            </a:r>
            <a:r>
              <a:rPr lang="en-US" i="1" dirty="0"/>
              <a:t> </a:t>
            </a:r>
            <a:r>
              <a:rPr lang="en-US" i="1" dirty="0" err="1"/>
              <a:t>une</a:t>
            </a:r>
            <a:r>
              <a:rPr lang="en-US" i="1" dirty="0"/>
              <a:t> </a:t>
            </a:r>
            <a:r>
              <a:rPr lang="en-US" i="1" dirty="0" err="1"/>
              <a:t>tâche</a:t>
            </a:r>
            <a:r>
              <a:rPr lang="en-US" i="1" dirty="0"/>
              <a:t> et des champs qui </a:t>
            </a:r>
            <a:r>
              <a:rPr lang="en-US" i="1" dirty="0" err="1"/>
              <a:t>permettent</a:t>
            </a:r>
            <a:r>
              <a:rPr lang="en-US" i="1" dirty="0"/>
              <a:t> de </a:t>
            </a:r>
            <a:r>
              <a:rPr lang="en-US" i="1" dirty="0" err="1"/>
              <a:t>résoudre</a:t>
            </a:r>
            <a:r>
              <a:rPr lang="en-US" i="1" dirty="0"/>
              <a:t> </a:t>
            </a:r>
            <a:r>
              <a:rPr lang="en-US" i="1" dirty="0" err="1"/>
              <a:t>une</a:t>
            </a:r>
            <a:r>
              <a:rPr lang="en-US" i="1" dirty="0"/>
              <a:t> </a:t>
            </a:r>
            <a:r>
              <a:rPr lang="en-US" i="1" dirty="0" err="1"/>
              <a:t>tâche</a:t>
            </a:r>
            <a:r>
              <a:rPr lang="en-US" i="1" dirty="0"/>
              <a:t> dans la </a:t>
            </a:r>
            <a:r>
              <a:rPr lang="en-US" i="1" dirty="0" err="1"/>
              <a:t>liste</a:t>
            </a:r>
            <a:r>
              <a:rPr lang="en-US" i="1" dirty="0"/>
              <a:t> des </a:t>
            </a:r>
            <a:r>
              <a:rPr lang="en-US" i="1" dirty="0" err="1"/>
              <a:t>tâches</a:t>
            </a:r>
            <a:r>
              <a:rPr lang="en-US" i="1" dirty="0"/>
              <a:t>.</a:t>
            </a:r>
          </a:p>
          <a:p>
            <a:pPr marL="171450" indent="-171450">
              <a:buFont typeface="Arial" panose="020B0604020202020204" pitchFamily="34" charset="0"/>
              <a:buChar char="•"/>
            </a:pPr>
            <a:r>
              <a:rPr lang="en-US" i="1" dirty="0" err="1"/>
              <a:t>Ceci</a:t>
            </a:r>
            <a:r>
              <a:rPr lang="en-US" i="1" dirty="0"/>
              <a:t> </a:t>
            </a:r>
            <a:r>
              <a:rPr lang="en-US" i="1" dirty="0" err="1"/>
              <a:t>s'applique</a:t>
            </a:r>
            <a:r>
              <a:rPr lang="en-US" i="1" dirty="0"/>
              <a:t> </a:t>
            </a:r>
            <a:r>
              <a:rPr lang="en-US" i="1" dirty="0" err="1"/>
              <a:t>également</a:t>
            </a:r>
            <a:r>
              <a:rPr lang="en-US" i="1" dirty="0"/>
              <a:t> aux </a:t>
            </a:r>
            <a:r>
              <a:rPr lang="en-US" i="1" dirty="0" err="1"/>
              <a:t>formulaires</a:t>
            </a:r>
            <a:r>
              <a:rPr lang="en-US" i="1" dirty="0"/>
              <a:t> de plan de cas, de services et de </a:t>
            </a:r>
            <a:r>
              <a:rPr lang="en-US" i="1" dirty="0" err="1"/>
              <a:t>suivi</a:t>
            </a:r>
            <a:r>
              <a:rPr lang="en-US" i="1" dirty="0"/>
              <a:t> que nous </a:t>
            </a:r>
            <a:r>
              <a:rPr lang="en-US" i="1" dirty="0" err="1"/>
              <a:t>examinerons</a:t>
            </a:r>
            <a:r>
              <a:rPr lang="en-US" i="1" dirty="0"/>
              <a:t> plus tard.</a:t>
            </a:r>
          </a:p>
        </p:txBody>
      </p:sp>
      <p:sp>
        <p:nvSpPr>
          <p:cNvPr id="3" name="Slide Image Placeholder 2">
            <a:extLst>
              <a:ext uri="{FF2B5EF4-FFF2-40B4-BE49-F238E27FC236}">
                <a16:creationId xmlns:a16="http://schemas.microsoft.com/office/drawing/2014/main" id="{B211D80F-7254-F026-2D36-4AF0F101A570}"/>
              </a:ext>
            </a:extLst>
          </p:cNvPr>
          <p:cNvSpPr>
            <a:spLocks noGrp="1" noRot="1" noChangeAspect="1"/>
          </p:cNvSpPr>
          <p:nvPr>
            <p:ph type="sldImg"/>
          </p:nvPr>
        </p:nvSpPr>
        <p:spPr/>
      </p:sp>
    </p:spTree>
    <p:extLst>
      <p:ext uri="{BB962C8B-B14F-4D97-AF65-F5344CB8AC3E}">
        <p14:creationId xmlns:p14="http://schemas.microsoft.com/office/powerpoint/2010/main" val="3672213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(Durée : 30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Reportez-vous au </a:t>
            </a:r>
            <a:r>
              <a:rPr lang="en-US" b="1" i="1" dirty="0"/>
              <a:t>cahier d'exercices page 12 : Etude de cas - Etape 2</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 </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endParaRPr lang="en-US" b="0" dirty="0"/>
          </a:p>
        </p:txBody>
      </p:sp>
      <p:sp>
        <p:nvSpPr>
          <p:cNvPr id="3" name="Slide Image Placeholder 2">
            <a:extLst>
              <a:ext uri="{FF2B5EF4-FFF2-40B4-BE49-F238E27FC236}">
                <a16:creationId xmlns:a16="http://schemas.microsoft.com/office/drawing/2014/main" id="{7DC3B6DA-F9B6-D863-DF3F-3EA012B00841}"/>
              </a:ext>
            </a:extLst>
          </p:cNvPr>
          <p:cNvSpPr>
            <a:spLocks noGrp="1" noRot="1" noChangeAspect="1"/>
          </p:cNvSpPr>
          <p:nvPr>
            <p:ph type="sldImg"/>
          </p:nvPr>
        </p:nvSpPr>
        <p:spPr/>
      </p:sp>
    </p:spTree>
    <p:extLst>
      <p:ext uri="{BB962C8B-B14F-4D97-AF65-F5344CB8AC3E}">
        <p14:creationId xmlns:p14="http://schemas.microsoft.com/office/powerpoint/2010/main" val="248028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100"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Enregistrez les réponses de la discussion plénière sur un tableau.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a:t>
            </a:r>
            <a:endParaRPr lang="en-US" sz="1100" b="0" dirty="0"/>
          </a:p>
          <a:p>
            <a:endParaRPr lang="en-US" sz="1100" b="1" dirty="0"/>
          </a:p>
          <a:p>
            <a:r>
              <a:rPr lang="en-US" sz="1100" b="1" dirty="0"/>
              <a:t>DEMO (facultatif)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S'il reste du temps, demandez à un volontaire d'utiliser l'ordinateur portable du facilitateur pour montrer comment il a fait l'exercice à l'avant.</a:t>
            </a:r>
          </a:p>
          <a:p>
            <a:endParaRPr lang="en-US" sz="1100" dirty="0"/>
          </a:p>
          <a:p>
            <a:r>
              <a:rPr lang="en-US" sz="1100" b="1" dirty="0"/>
              <a:t>DISCUSSION PLÉNIÈRE</a:t>
            </a:r>
          </a:p>
          <a:p>
            <a:pPr marL="171450" indent="-171450">
              <a:buFont typeface="Arial" panose="020B0604020202020204" pitchFamily="34" charset="0"/>
              <a:buChar char="•"/>
            </a:pPr>
            <a:r>
              <a:rPr lang="en-US" sz="1100" i="1" dirty="0"/>
              <a:t>Comment ça s'est passé ? Qu'est-ce qui a été facile ? Qu'est-ce qui a été difficile ?</a:t>
            </a:r>
          </a:p>
          <a:p>
            <a:pPr marL="171450" indent="-171450">
              <a:buFont typeface="Arial" panose="020B0604020202020204" pitchFamily="34" charset="0"/>
              <a:buChar char="•"/>
            </a:pPr>
            <a:r>
              <a:rPr lang="en-US" sz="1100" i="1" dirty="0"/>
              <a:t>Comment pensez-vous que cela va soutenir votre processus de gestion de cas ? Ou peut-être le rendra-t-il plus difficile ? </a:t>
            </a:r>
          </a:p>
          <a:p>
            <a:pPr marL="171450" indent="-171450">
              <a:buFont typeface="Arial" panose="020B0604020202020204" pitchFamily="34" charset="0"/>
              <a:buChar char="•"/>
            </a:pPr>
            <a:r>
              <a:rPr lang="en-US" sz="1100" dirty="0"/>
              <a:t>Notez les réponses sur un tableau de papier</a:t>
            </a:r>
          </a:p>
          <a:p>
            <a:pPr marL="171450" indent="-171450">
              <a:buFont typeface="Arial" panose="020B0604020202020204" pitchFamily="34" charset="0"/>
              <a:buChar char="•"/>
            </a:pPr>
            <a:r>
              <a:rPr lang="en-US" sz="1100" dirty="0"/>
              <a:t>Le retour d'information ainsi que les éventuels problèmes techniques devront être enregistrés et partagés avec le comité directeur du CPIMS.</a:t>
            </a:r>
          </a:p>
          <a:p>
            <a:endParaRPr lang="en-US" sz="1100" dirty="0"/>
          </a:p>
          <a:p>
            <a:r>
              <a:rPr lang="en-US" sz="1100" b="1" dirty="0"/>
              <a:t>EXPLICATION</a:t>
            </a:r>
          </a:p>
          <a:p>
            <a:pPr marL="171450" indent="-171450">
              <a:buFont typeface="Arial" panose="020B0604020202020204" pitchFamily="34" charset="0"/>
              <a:buChar char="•"/>
            </a:pPr>
            <a:r>
              <a:rPr lang="en-US" sz="1100" i="1" dirty="0"/>
              <a:t>Défis communs</a:t>
            </a:r>
          </a:p>
          <a:p>
            <a:pPr marL="628650" lvl="1" indent="-171450">
              <a:buFont typeface="Arial" panose="020B0604020202020204" pitchFamily="34" charset="0"/>
              <a:buChar char="•"/>
            </a:pPr>
            <a:r>
              <a:rPr lang="en-US" sz="1100" i="1" dirty="0"/>
              <a:t>Il est fréquent d'oublier qu'une fois l'évaluation mise à jour, il faut redemander l'approbation.</a:t>
            </a:r>
          </a:p>
          <a:p>
            <a:pPr marL="628650" lvl="1" indent="-171450">
              <a:buFont typeface="Arial" panose="020B0604020202020204" pitchFamily="34" charset="0"/>
              <a:buChar char="•"/>
            </a:pPr>
            <a:r>
              <a:rPr lang="en-US" sz="1100" i="1" dirty="0"/>
              <a:t>Souvent, les évaluations sont longues, et nous pouvons oublier de sauvegarder au fur et à mesure, c'est un élément clé à retenir.</a:t>
            </a:r>
          </a:p>
          <a:p>
            <a:pPr marL="171450" lvl="0" indent="-171450">
              <a:buFont typeface="Arial" panose="020B0604020202020204" pitchFamily="34" charset="0"/>
              <a:buChar char="•"/>
            </a:pPr>
            <a:r>
              <a:rPr lang="en-US" sz="1100" i="1" dirty="0"/>
              <a:t>Que peut faire le superviseur lorsqu'un indicateur de cas est en retard ?</a:t>
            </a:r>
          </a:p>
          <a:p>
            <a:pPr marL="628650" lvl="1" indent="-171450">
              <a:buFont typeface="Arial" panose="020B0604020202020204" pitchFamily="34" charset="0"/>
              <a:buChar char="•"/>
            </a:pPr>
            <a:r>
              <a:rPr lang="en-US" sz="1100" i="1" dirty="0"/>
              <a:t>Le superviseur peut examiner le signalement et aider le TRAVAILLEUR SOCIAL à traiter le signalement en retard.</a:t>
            </a:r>
          </a:p>
          <a:p>
            <a:pPr marL="628650" lvl="1" indent="-171450">
              <a:buFont typeface="Arial" panose="020B0604020202020204" pitchFamily="34" charset="0"/>
              <a:buChar char="•"/>
            </a:pPr>
            <a:r>
              <a:rPr lang="en-US" sz="1100" i="1" dirty="0"/>
              <a:t>Par exemple, s'il s'agit d'un suivi en retard, le superviseur peut demander à l'assistant social de programmer le suivi en dehors du système CPIMS+.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TRAVAIL INDIVIDUEL</a:t>
            </a:r>
          </a:p>
          <a:p>
            <a:pPr marL="171450" indent="-171450">
              <a:buFont typeface="Arial" panose="020B0604020202020204" pitchFamily="34" charset="0"/>
              <a:buChar char="•"/>
            </a:pPr>
            <a:r>
              <a:rPr lang="en-US" sz="1100" dirty="0"/>
              <a:t>Donnez aux participants 5 minutes pour prendre des notes dans le </a:t>
            </a:r>
            <a:r>
              <a:rPr lang="en-US" sz="1100" b="1" dirty="0"/>
              <a:t>cahier d'exercices page 3 : plan d'intégration CPIMS+.</a:t>
            </a:r>
          </a:p>
          <a:p>
            <a:pPr marL="171450" indent="-171450">
              <a:buFont typeface="Arial" panose="020B0604020202020204" pitchFamily="34" charset="0"/>
              <a:buChar char="•"/>
            </a:pPr>
            <a:r>
              <a:rPr lang="en-US" sz="1100" i="1" dirty="0"/>
              <a:t>Y a-t-il des questions avant de poursuivre ?</a:t>
            </a:r>
            <a:endParaRPr lang="en-US" sz="1100" dirty="0"/>
          </a:p>
        </p:txBody>
      </p:sp>
      <p:sp>
        <p:nvSpPr>
          <p:cNvPr id="3" name="Slide Image Placeholder 2">
            <a:extLst>
              <a:ext uri="{FF2B5EF4-FFF2-40B4-BE49-F238E27FC236}">
                <a16:creationId xmlns:a16="http://schemas.microsoft.com/office/drawing/2014/main" id="{7E917CEA-A82A-0014-34A3-7899F472112B}"/>
              </a:ext>
            </a:extLst>
          </p:cNvPr>
          <p:cNvSpPr>
            <a:spLocks noGrp="1" noRot="1" noChangeAspect="1"/>
          </p:cNvSpPr>
          <p:nvPr>
            <p:ph type="sldImg"/>
          </p:nvPr>
        </p:nvSpPr>
        <p:spPr/>
      </p:sp>
    </p:spTree>
    <p:extLst>
      <p:ext uri="{BB962C8B-B14F-4D97-AF65-F5344CB8AC3E}">
        <p14:creationId xmlns:p14="http://schemas.microsoft.com/office/powerpoint/2010/main" val="27314356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ÉNERGISANT (Durée : 10 min)</a:t>
            </a:r>
          </a:p>
          <a:p>
            <a:pPr marL="171450" indent="-171450">
              <a:buFont typeface="Arial" panose="020B0604020202020204" pitchFamily="34" charset="0"/>
              <a:buChar char="•"/>
            </a:pPr>
            <a:r>
              <a:rPr lang="en-US" dirty="0"/>
              <a:t>Choisissez n'importe quel jeu approprié à votre contexte mais si vous avez besoin d'inspiration, vous pouvez trouver d'autres exemples sur </a:t>
            </a:r>
            <a:r>
              <a:rPr lang="en-US" dirty="0">
                <a:solidFill>
                  <a:srgbClr val="026794"/>
                </a:solidFill>
                <a:hlinkClick r:id="rId3">
                  <a:extLst>
                    <a:ext uri="{A12FA001-AC4F-418D-AE19-62706E023703}">
                      <ahyp:hlinkClr xmlns:ahyp="http://schemas.microsoft.com/office/drawing/2018/hyperlinkcolor" val="tx"/>
                    </a:ext>
                  </a:extLst>
                </a:hlinkClick>
              </a:rPr>
              <a:t>ce </a:t>
            </a:r>
            <a:r>
              <a:rPr lang="en-US" dirty="0"/>
              <a:t>site web</a:t>
            </a:r>
          </a:p>
        </p:txBody>
      </p:sp>
      <p:sp>
        <p:nvSpPr>
          <p:cNvPr id="3" name="Slide Image Placeholder 2">
            <a:extLst>
              <a:ext uri="{FF2B5EF4-FFF2-40B4-BE49-F238E27FC236}">
                <a16:creationId xmlns:a16="http://schemas.microsoft.com/office/drawing/2014/main" id="{538E6584-9A75-090F-1595-614D5E6784A0}"/>
              </a:ext>
            </a:extLst>
          </p:cNvPr>
          <p:cNvSpPr>
            <a:spLocks noGrp="1" noRot="1" noChangeAspect="1"/>
          </p:cNvSpPr>
          <p:nvPr>
            <p:ph type="sldImg"/>
          </p:nvPr>
        </p:nvSpPr>
        <p:spPr/>
      </p:sp>
    </p:spTree>
    <p:extLst>
      <p:ext uri="{BB962C8B-B14F-4D97-AF65-F5344CB8AC3E}">
        <p14:creationId xmlns:p14="http://schemas.microsoft.com/office/powerpoint/2010/main" val="235969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spcBef>
                <a:spcPts val="0"/>
              </a:spcBef>
              <a:spcAft>
                <a:spcPts val="0"/>
              </a:spcAft>
              <a:buClr>
                <a:schemeClr val="dk1"/>
              </a:buClr>
              <a:buSzPts val="1100"/>
              <a:buFontTx/>
              <a:buNone/>
              <a:tabLst/>
              <a:defRPr/>
            </a:pPr>
            <a:r>
              <a:rPr lang="en-US" b="1" dirty="0">
                <a:highlight>
                  <a:schemeClr val="lt1"/>
                </a:highlight>
                <a:ea typeface="Helvetica Neue"/>
                <a:cs typeface="Helvetica Neue"/>
                <a:sym typeface="Helvetica Neue"/>
              </a:rPr>
              <a:t>S'ADAPTER AU CONTEXTE</a:t>
            </a:r>
          </a:p>
          <a:p>
            <a:pPr marL="185715" indent="-185715">
              <a:buClr>
                <a:schemeClr val="dk1"/>
              </a:buClr>
              <a:buSzPts val="1100"/>
              <a:buFont typeface="Arial" panose="020B0604020202020204" pitchFamily="34" charset="0"/>
              <a:buChar char="•"/>
            </a:pPr>
            <a:r>
              <a:rPr lang="en-US" dirty="0">
                <a:highlight>
                  <a:schemeClr val="lt1"/>
                </a:highlight>
              </a:rPr>
              <a:t>Adapter la diapositive en fonction du nombre de sessions couvertes</a:t>
            </a:r>
          </a:p>
          <a:p>
            <a:pPr marL="0" marR="0" lvl="0" indent="0" algn="l" defTabSz="990478" rtl="0" eaLnBrk="1" fontAlgn="auto" latinLnBrk="0" hangingPunct="1">
              <a:spcBef>
                <a:spcPts val="0"/>
              </a:spcBef>
              <a:spcAft>
                <a:spcPts val="0"/>
              </a:spcAft>
              <a:buClr>
                <a:schemeClr val="dk1"/>
              </a:buClr>
              <a:buSzPts val="1100"/>
              <a:buFontTx/>
              <a:buNone/>
              <a:tabLst/>
              <a:defRPr/>
            </a:pPr>
            <a:r>
              <a:rPr lang="en-US" b="1" dirty="0">
                <a:highlight>
                  <a:schemeClr val="lt1"/>
                </a:highlight>
                <a:sym typeface="Helvetica Neue"/>
              </a:rPr>
              <a:t>_________________________________________________________________________</a:t>
            </a:r>
          </a:p>
          <a:p>
            <a:pPr>
              <a:buClr>
                <a:schemeClr val="dk1"/>
              </a:buClr>
              <a:buSzPts val="1100"/>
            </a:pPr>
            <a:endParaRPr lang="en-US" b="1" dirty="0"/>
          </a:p>
          <a:p>
            <a:pPr>
              <a:buClr>
                <a:schemeClr val="dk1"/>
              </a:buClr>
              <a:buSzPts val="1100"/>
            </a:pPr>
            <a:r>
              <a:rPr lang="en-US" b="1" dirty="0"/>
              <a:t>EXPLICATION</a:t>
            </a:r>
          </a:p>
          <a:p>
            <a:pPr marL="185715" lvl="0" indent="-185715">
              <a:buClr>
                <a:schemeClr val="dk1"/>
              </a:buClr>
              <a:buSzPts val="1100"/>
              <a:buFont typeface="Arial" panose="020B0604020202020204" pitchFamily="34" charset="0"/>
              <a:buChar char="•"/>
            </a:pPr>
            <a:r>
              <a:rPr lang="en-US" i="1" dirty="0"/>
              <a:t>Cette formation couvrira les sessions X...</a:t>
            </a:r>
            <a:endParaRPr lang="en-US" b="0" i="1" dirty="0"/>
          </a:p>
          <a:p>
            <a:pPr marL="185715" indent="-185715">
              <a:buClr>
                <a:schemeClr val="dk1"/>
              </a:buClr>
              <a:buSzPts val="1100"/>
              <a:buFont typeface="Arial" panose="020B0604020202020204" pitchFamily="34" charset="0"/>
              <a:buChar char="•"/>
            </a:pPr>
            <a:r>
              <a:rPr lang="en-US" b="0" i="0" dirty="0"/>
              <a:t>Présenter la diapositive</a:t>
            </a:r>
          </a:p>
        </p:txBody>
      </p:sp>
      <p:sp>
        <p:nvSpPr>
          <p:cNvPr id="4" name="Slide Number Placeholder 3"/>
          <p:cNvSpPr>
            <a:spLocks noGrp="1"/>
          </p:cNvSpPr>
          <p:nvPr>
            <p:ph type="sldNum" sz="quarter" idx="5"/>
          </p:nvPr>
        </p:nvSpPr>
        <p:spPr/>
        <p:txBody>
          <a:bodyPr/>
          <a:lstStyle/>
          <a:p>
            <a:fld id="{780767AD-8186-5647-9165-A19B63BA7F43}" type="slidenum">
              <a:rPr lang="en-US" smtClean="0"/>
              <a:t>7</a:t>
            </a:fld>
            <a:endParaRPr lang="en-US"/>
          </a:p>
        </p:txBody>
      </p:sp>
    </p:spTree>
    <p:extLst>
      <p:ext uri="{BB962C8B-B14F-4D97-AF65-F5344CB8AC3E}">
        <p14:creationId xmlns:p14="http://schemas.microsoft.com/office/powerpoint/2010/main" val="9389919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VIDÉO</a:t>
            </a:r>
          </a:p>
          <a:p>
            <a:pPr marL="171450" indent="-171450">
              <a:buFont typeface="Arial" panose="020B0604020202020204" pitchFamily="34" charset="0"/>
              <a:buChar char="•"/>
            </a:pPr>
            <a:r>
              <a:rPr lang="en-US" i="1" dirty="0"/>
              <a:t>Regardons une vidéo sur la planification de cas</a:t>
            </a:r>
          </a:p>
          <a:p>
            <a:pPr marL="628650" lvl="1" indent="-171450">
              <a:buFont typeface="Arial" panose="020B0604020202020204" pitchFamily="34" charset="0"/>
              <a:buChar char="•"/>
            </a:pPr>
            <a:r>
              <a:rPr lang="en-US" dirty="0"/>
              <a:t>Alternative : invitez une personne à se porter volontaire pour lire l'étude de cas à la </a:t>
            </a:r>
            <a:r>
              <a:rPr lang="en-US" b="1" dirty="0"/>
              <a:t>page 18 du cahier d'exercices : Etude de cas - Etape 3.</a:t>
            </a:r>
          </a:p>
          <a:p>
            <a:pPr marL="171450" indent="-171450">
              <a:buFont typeface="Arial" panose="020B0604020202020204" pitchFamily="34" charset="0"/>
              <a:buChar char="•"/>
            </a:pPr>
            <a:r>
              <a:rPr lang="en-US" dirty="0"/>
              <a:t>Afficher la vidéo 3 : Planification de </a:t>
            </a:r>
            <a:r>
              <a:rPr lang="en-US" dirty="0" err="1"/>
              <a:t>cas</a:t>
            </a:r>
            <a:r>
              <a:rPr lang="en-US" dirty="0"/>
              <a:t> - </a:t>
            </a:r>
            <a:r>
              <a:rPr lang="en-BE" sz="1800" u="sng" kern="0" dirty="0">
                <a:solidFill>
                  <a:srgbClr val="000000"/>
                </a:solidFill>
                <a:effectLst/>
                <a:latin typeface="Calibri" panose="020F0502020204030204" pitchFamily="34" charset="0"/>
                <a:ea typeface="Calibri" panose="020F0502020204030204" pitchFamily="34" charset="0"/>
                <a:hlinkClick r:id="rId3"/>
              </a:rPr>
              <a:t>https://youtu.be/hM92giYkqGo</a:t>
            </a:r>
            <a:endParaRPr lang="en-CA" dirty="0"/>
          </a:p>
        </p:txBody>
      </p:sp>
      <p:sp>
        <p:nvSpPr>
          <p:cNvPr id="3" name="Slide Image Placeholder 2">
            <a:extLst>
              <a:ext uri="{FF2B5EF4-FFF2-40B4-BE49-F238E27FC236}">
                <a16:creationId xmlns:a16="http://schemas.microsoft.com/office/drawing/2014/main" id="{312C5E27-0486-506F-C1F3-026904BA56D3}"/>
              </a:ext>
            </a:extLst>
          </p:cNvPr>
          <p:cNvSpPr>
            <a:spLocks noGrp="1" noRot="1" noChangeAspect="1"/>
          </p:cNvSpPr>
          <p:nvPr>
            <p:ph type="sldImg"/>
          </p:nvPr>
        </p:nvSpPr>
        <p:spPr/>
      </p:sp>
    </p:spTree>
    <p:extLst>
      <p:ext uri="{BB962C8B-B14F-4D97-AF65-F5344CB8AC3E}">
        <p14:creationId xmlns:p14="http://schemas.microsoft.com/office/powerpoint/2010/main" val="40066819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DISCUSSION DE GROUPE (Temps : 10min)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Divisez les participants en groupes de 3 à 5 personnes</a:t>
            </a:r>
            <a:endParaRPr lang="en-US" dirty="0"/>
          </a:p>
          <a:p>
            <a:pPr marL="171450" indent="-171450">
              <a:buFont typeface="Arial" panose="020B0604020202020204" pitchFamily="34" charset="0"/>
              <a:buChar char="•"/>
            </a:pPr>
            <a:r>
              <a:rPr lang="en-US" dirty="0" err="1"/>
              <a:t>Présentez</a:t>
            </a:r>
            <a:r>
              <a:rPr lang="en-US" dirty="0"/>
              <a:t> la diapositive</a:t>
            </a:r>
          </a:p>
          <a:p>
            <a:pPr marL="171450" indent="-171450">
              <a:buFont typeface="Arial" panose="020B0604020202020204" pitchFamily="34" charset="0"/>
              <a:buChar char="•"/>
            </a:pPr>
            <a:r>
              <a:rPr lang="en-US" dirty="0"/>
              <a:t>Laissez les participants discuter</a:t>
            </a:r>
          </a:p>
          <a:p>
            <a:pPr marL="171450" indent="-171450">
              <a:buFont typeface="Arial" panose="020B0604020202020204" pitchFamily="34" charset="0"/>
              <a:buChar char="•"/>
            </a:pPr>
            <a:r>
              <a:rPr lang="en-US" dirty="0"/>
              <a:t>Assurez-vous que les participants ont fermé leur cahier d'exercices, car les réponses se trouvent à l'intérieur.</a:t>
            </a:r>
          </a:p>
          <a:p>
            <a:pPr marL="171450" indent="-171450">
              <a:buFont typeface="Arial" panose="020B0604020202020204" pitchFamily="34" charset="0"/>
              <a:buChar char="•"/>
            </a:pPr>
            <a:endParaRPr lang="en-US" dirty="0"/>
          </a:p>
          <a:p>
            <a:r>
              <a:rPr lang="en-US" b="1" dirty="0"/>
              <a:t>DISCUSSION PLÉNIÈRE</a:t>
            </a:r>
          </a:p>
          <a:p>
            <a:pPr marL="171450" indent="-171450">
              <a:buFont typeface="Arial" panose="020B0604020202020204" pitchFamily="34" charset="0"/>
              <a:buChar char="•"/>
            </a:pPr>
            <a:r>
              <a:rPr lang="en-US" dirty="0"/>
              <a:t>Donnez du temps pour présenter le retour (laissez les groupes se compléter). </a:t>
            </a:r>
          </a:p>
          <a:p>
            <a:pPr marL="171450" indent="-171450">
              <a:buFont typeface="Arial" panose="020B0604020202020204" pitchFamily="34" charset="0"/>
              <a:buChar char="•"/>
            </a:pPr>
            <a:r>
              <a:rPr lang="en-US" dirty="0"/>
              <a:t>Complétez avec les notes ci-dessous</a:t>
            </a:r>
          </a:p>
          <a:p>
            <a:pPr marL="171450" indent="-171450">
              <a:buFont typeface="Arial" panose="020B0604020202020204" pitchFamily="34" charset="0"/>
              <a:buChar char="•"/>
            </a:pPr>
            <a:r>
              <a:rPr lang="en-US" b="1" i="1" dirty="0"/>
              <a:t>Pourquoi était-il important pour l'assistant social de faire participer la mère de Nadia à l'élaboration du plan d'action ?</a:t>
            </a:r>
          </a:p>
          <a:p>
            <a:pPr marL="628650" lvl="1" indent="-171450">
              <a:buFont typeface="Arial" panose="020B0604020202020204" pitchFamily="34" charset="0"/>
              <a:buChar char="•"/>
            </a:pPr>
            <a:r>
              <a:rPr lang="en-US" dirty="0"/>
              <a:t>La mère (et le père) de Nadia sont légalement responsables d'elle et, avec le soutien adéquat et compte tenu de l'histoire familiale, ils sont les mieux placés pour assurer sa sécurité.</a:t>
            </a:r>
          </a:p>
          <a:p>
            <a:pPr marL="628650" lvl="1" indent="-171450">
              <a:buFont typeface="Arial" panose="020B0604020202020204" pitchFamily="34" charset="0"/>
              <a:buChar char="•"/>
            </a:pPr>
            <a:r>
              <a:rPr lang="en-US" dirty="0"/>
              <a:t>La mère de Nadia est bien placée pour soutenir Nadia et aider à la réalisation du plan d'action car elle peut influencer la décision du père concernant le mariage de Nadia.</a:t>
            </a:r>
          </a:p>
          <a:p>
            <a:pPr marL="628650" lvl="1" indent="-171450">
              <a:buFont typeface="Arial" panose="020B0604020202020204" pitchFamily="34" charset="0"/>
              <a:buChar char="•"/>
            </a:pPr>
            <a:r>
              <a:rPr lang="en-US" dirty="0"/>
              <a:t>La coopération parentale est un élément clé de la gestion des cas et le bien-être des enfants est lié au bien-être de la </a:t>
            </a:r>
            <a:r>
              <a:rPr lang="en-US" dirty="0" err="1"/>
              <a:t>famille</a:t>
            </a:r>
            <a:r>
              <a:rPr lang="en-US" dirty="0"/>
              <a:t>.</a:t>
            </a:r>
          </a:p>
        </p:txBody>
      </p:sp>
      <p:sp>
        <p:nvSpPr>
          <p:cNvPr id="3" name="Slide Image Placeholder 2">
            <a:extLst>
              <a:ext uri="{FF2B5EF4-FFF2-40B4-BE49-F238E27FC236}">
                <a16:creationId xmlns:a16="http://schemas.microsoft.com/office/drawing/2014/main" id="{9807C864-552B-37A0-82DA-83057A0CD5EF}"/>
              </a:ext>
            </a:extLst>
          </p:cNvPr>
          <p:cNvSpPr>
            <a:spLocks noGrp="1" noRot="1" noChangeAspect="1"/>
          </p:cNvSpPr>
          <p:nvPr>
            <p:ph type="sldImg"/>
          </p:nvPr>
        </p:nvSpPr>
        <p:spPr/>
      </p:sp>
    </p:spTree>
    <p:extLst>
      <p:ext uri="{BB962C8B-B14F-4D97-AF65-F5344CB8AC3E}">
        <p14:creationId xmlns:p14="http://schemas.microsoft.com/office/powerpoint/2010/main" val="35461116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SUITE</a:t>
            </a:r>
          </a:p>
          <a:p>
            <a:endParaRPr lang="en-US" dirty="0"/>
          </a:p>
          <a:p>
            <a:r>
              <a:rPr lang="en-US" b="1" dirty="0"/>
              <a:t>DISCUSSION PLÉNIÈRE</a:t>
            </a:r>
          </a:p>
          <a:p>
            <a:pPr marL="171450" indent="-171450">
              <a:buFont typeface="Arial" panose="020B0604020202020204" pitchFamily="34" charset="0"/>
              <a:buChar char="•"/>
            </a:pPr>
            <a:r>
              <a:rPr lang="en-US" b="1" i="1" dirty="0"/>
              <a:t>Comment vous assurez-vous actuellement qu'il y a clairement une personne responsable et un calendrier pour chaque action ?</a:t>
            </a:r>
          </a:p>
          <a:p>
            <a:pPr marL="628650" lvl="1" indent="-171450">
              <a:buFont typeface="Arial" panose="020B0604020202020204" pitchFamily="34" charset="0"/>
              <a:buChar char="•"/>
            </a:pPr>
            <a:r>
              <a:rPr lang="en-US" dirty="0"/>
              <a:t>Faire participer l'enfant et le parent/responsable d'enfant à l'élaboration du plan d'action, le cas échéant, et veiller à ce que tous les membres de la famille soient clairement informés des détails du plan.</a:t>
            </a:r>
          </a:p>
          <a:p>
            <a:pPr marL="628650" lvl="1" indent="-171450">
              <a:buFont typeface="Arial" panose="020B0604020202020204" pitchFamily="34" charset="0"/>
              <a:buChar char="•"/>
            </a:pPr>
            <a:r>
              <a:rPr lang="en-US" dirty="0"/>
              <a:t>Veillez à ce qu'une personne et un délai soient assignés à chaque action à entreprendre, qu'il s'agisse d'un membre de la cellule familiale, d'autres personnes importantes ou d'un prestataire de services.</a:t>
            </a:r>
          </a:p>
          <a:p>
            <a:pPr marL="628650" lvl="1" indent="-171450">
              <a:buFont typeface="Arial" panose="020B0604020202020204" pitchFamily="34" charset="0"/>
              <a:buChar char="•"/>
            </a:pPr>
            <a:r>
              <a:rPr lang="en-US" dirty="0"/>
              <a:t>La documentation est également importante : par exemple, le formulaire de plan d'action qui doit être signé par les personnes impliquées dans l'élaboration du plan afin de s'assurer que tout le monde comprend bien ce qui a été discuté et ce qui a été convenu. </a:t>
            </a:r>
            <a:endParaRPr lang="en-US" b="1" i="1" dirty="0"/>
          </a:p>
          <a:p>
            <a:pPr marL="171450" indent="-171450">
              <a:buFont typeface="Arial" panose="020B0604020202020204" pitchFamily="34" charset="0"/>
              <a:buChar char="•"/>
            </a:pPr>
            <a:r>
              <a:rPr lang="en-US" b="1" i="1" dirty="0"/>
              <a:t>Selon vous, qu'est-ce qui devrait être inclus dans le plan d'action de Nadia ?</a:t>
            </a:r>
          </a:p>
          <a:p>
            <a:pPr marL="628650" lvl="1" indent="-171450">
              <a:buFont typeface="Arial" panose="020B0604020202020204" pitchFamily="34" charset="0"/>
              <a:buChar char="•"/>
            </a:pPr>
            <a:r>
              <a:rPr lang="en-US" dirty="0"/>
              <a:t>Orientez la famille vers un programme d'argent liquide et un programme de moyens de subsistance. L'argent liquide peut apporter un soutien immédiat et les moyens de subsistance un soutien à plus long terme.</a:t>
            </a:r>
          </a:p>
          <a:p>
            <a:pPr marL="628650" lvl="1" indent="-171450">
              <a:buFont typeface="Arial" panose="020B0604020202020204" pitchFamily="34" charset="0"/>
              <a:buChar char="•"/>
            </a:pPr>
            <a:r>
              <a:rPr lang="en-US" dirty="0"/>
              <a:t>Sensibilisation des parents aux risques du mariage et du travail des enfants et aux avantages de l'éducation à long terme.</a:t>
            </a:r>
          </a:p>
          <a:p>
            <a:pPr marL="628650" lvl="1" indent="-171450">
              <a:buFont typeface="Arial" panose="020B0604020202020204" pitchFamily="34" charset="0"/>
              <a:buChar char="•"/>
            </a:pPr>
            <a:r>
              <a:rPr lang="en-US" dirty="0"/>
              <a:t>Soutenir Nadia pour qu'elle puisse retourner à l'école en aidant la famille à obtenir un revenu.</a:t>
            </a:r>
          </a:p>
          <a:p>
            <a:pPr marL="628650" lvl="1" indent="-171450">
              <a:buFont typeface="Arial" panose="020B0604020202020204" pitchFamily="34" charset="0"/>
              <a:buChar char="•"/>
            </a:pPr>
            <a:r>
              <a:rPr lang="en-US" dirty="0"/>
              <a:t>Fournir des conseils à Nadia pour qu'elle puisse faire face à la situation actuelle et être capable de parler et de répondre à ses préoccupations.</a:t>
            </a:r>
          </a:p>
          <a:p>
            <a:pPr marL="628650" lvl="1" indent="-171450">
              <a:buFont typeface="Arial" panose="020B0604020202020204" pitchFamily="34" charset="0"/>
              <a:buChar char="•"/>
            </a:pPr>
            <a:r>
              <a:rPr lang="en-US" dirty="0"/>
              <a:t>Orientez Nadia vers les services de la SMSPS pour faire face à ses cauchemars récurrents.</a:t>
            </a:r>
          </a:p>
          <a:p>
            <a:pPr marL="628650" lvl="1" indent="-171450">
              <a:buFont typeface="Arial" panose="020B0604020202020204" pitchFamily="34" charset="0"/>
              <a:buChar char="•"/>
            </a:pPr>
            <a:r>
              <a:rPr lang="en-US" dirty="0"/>
              <a:t>Médiation par les travailleurs sociaux pour travailler sur la relation entre Nadia et ses parents et aider à rétablir l'équilibre et l'harmonie dans la famille.</a:t>
            </a:r>
          </a:p>
          <a:p>
            <a:endParaRPr lang="en-US"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2968859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AU CONTEXTE</a:t>
            </a:r>
          </a:p>
          <a:p>
            <a:pPr marL="171450" indent="-171450">
              <a:buFont typeface="Arial" panose="020B0604020202020204" pitchFamily="34" charset="0"/>
              <a:buChar char="•"/>
            </a:pPr>
            <a:r>
              <a:rPr lang="en-US" dirty="0"/>
              <a:t>Adaptez-vous si les niveaux bas-moyen-haut sont différents pour votre contexte.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p>
          <a:p>
            <a:pPr marL="0" indent="0">
              <a:buFont typeface="Arial" panose="020B0604020202020204" pitchFamily="34" charset="0"/>
              <a:buNone/>
            </a:pPr>
            <a:endParaRPr lang="en-US" b="0" dirty="0"/>
          </a:p>
          <a:p>
            <a:r>
              <a:rPr lang="en-US"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Guidez les participants vers la </a:t>
            </a:r>
            <a:r>
              <a:rPr lang="en-US" sz="1200" b="1" dirty="0"/>
              <a:t>page 19 du cahier d'exercices : Plan d'action.</a:t>
            </a:r>
            <a:endParaRPr lang="en-US" i="1" dirty="0"/>
          </a:p>
          <a:p>
            <a:pPr marL="171450" indent="-171450">
              <a:buFont typeface="Arial" panose="020B0604020202020204" pitchFamily="34" charset="0"/>
              <a:buChar char="•"/>
            </a:pPr>
            <a:r>
              <a:rPr lang="en-US" i="1" dirty="0"/>
              <a:t>Voici quelques considérations clés pour chaque formulaire</a:t>
            </a:r>
          </a:p>
          <a:p>
            <a:pPr marL="171450" indent="-171450">
              <a:buFont typeface="Arial" panose="020B0604020202020204" pitchFamily="34" charset="0"/>
              <a:buChar char="•"/>
            </a:pPr>
            <a:r>
              <a:rPr lang="en-US" i="1" dirty="0"/>
              <a:t>Notez les liens spécifiques entre le travail de gestion de cas, les formulaires et le CPIMS+.</a:t>
            </a:r>
          </a:p>
          <a:p>
            <a:pPr marL="171450" indent="-171450">
              <a:buFont typeface="Arial" panose="020B0604020202020204" pitchFamily="34" charset="0"/>
              <a:buChar char="•"/>
            </a:pPr>
            <a:r>
              <a:rPr lang="en-US" dirty="0"/>
              <a:t>Présenter la diapositive </a:t>
            </a:r>
          </a:p>
        </p:txBody>
      </p:sp>
      <p:sp>
        <p:nvSpPr>
          <p:cNvPr id="3" name="Slide Image Placeholder 2">
            <a:extLst>
              <a:ext uri="{FF2B5EF4-FFF2-40B4-BE49-F238E27FC236}">
                <a16:creationId xmlns:a16="http://schemas.microsoft.com/office/drawing/2014/main" id="{8451275F-5276-6F6F-BE60-EA224D571C77}"/>
              </a:ext>
            </a:extLst>
          </p:cNvPr>
          <p:cNvSpPr>
            <a:spLocks noGrp="1" noRot="1" noChangeAspect="1"/>
          </p:cNvSpPr>
          <p:nvPr>
            <p:ph type="sldImg"/>
          </p:nvPr>
        </p:nvSpPr>
        <p:spPr/>
      </p:sp>
    </p:spTree>
    <p:extLst>
      <p:ext uri="{BB962C8B-B14F-4D97-AF65-F5344CB8AC3E}">
        <p14:creationId xmlns:p14="http://schemas.microsoft.com/office/powerpoint/2010/main" val="1782929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EXPLICATION</a:t>
            </a:r>
          </a:p>
          <a:p>
            <a:pPr marL="171450" indent="-171450">
              <a:buFont typeface="Arial" panose="020B0604020202020204" pitchFamily="34" charset="0"/>
              <a:buChar char="•"/>
            </a:pPr>
            <a:r>
              <a:rPr lang="en-US" dirty="0"/>
              <a:t>Présenter </a:t>
            </a:r>
            <a:r>
              <a:rPr lang="en-US"/>
              <a:t>la diapositive </a:t>
            </a:r>
          </a:p>
        </p:txBody>
      </p:sp>
      <p:sp>
        <p:nvSpPr>
          <p:cNvPr id="3" name="Slide Image Placeholder 2">
            <a:extLst>
              <a:ext uri="{FF2B5EF4-FFF2-40B4-BE49-F238E27FC236}">
                <a16:creationId xmlns:a16="http://schemas.microsoft.com/office/drawing/2014/main" id="{103F55C7-EB55-59CE-7582-A0C8D8104714}"/>
              </a:ext>
            </a:extLst>
          </p:cNvPr>
          <p:cNvSpPr>
            <a:spLocks noGrp="1" noRot="1" noChangeAspect="1"/>
          </p:cNvSpPr>
          <p:nvPr>
            <p:ph type="sldImg"/>
          </p:nvPr>
        </p:nvSpPr>
        <p:spPr/>
      </p:sp>
    </p:spTree>
    <p:extLst>
      <p:ext uri="{BB962C8B-B14F-4D97-AF65-F5344CB8AC3E}">
        <p14:creationId xmlns:p14="http://schemas.microsoft.com/office/powerpoint/2010/main" val="3236831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olidFill>
                  <a:schemeClr val="tx1"/>
                </a:solidFill>
              </a:rPr>
              <a:t>INTRODUCTION</a:t>
            </a:r>
          </a:p>
          <a:p>
            <a:pPr marL="171450" indent="-171450">
              <a:buFont typeface="Arial" panose="020B0604020202020204" pitchFamily="34" charset="0"/>
              <a:buChar char="•"/>
            </a:pPr>
            <a:r>
              <a:rPr lang="en-US" i="1" dirty="0">
                <a:solidFill>
                  <a:schemeClr val="tx1"/>
                </a:solidFill>
              </a:rPr>
              <a:t>Dans </a:t>
            </a:r>
            <a:r>
              <a:rPr lang="en-US" i="1" dirty="0" err="1">
                <a:solidFill>
                  <a:schemeClr val="tx1"/>
                </a:solidFill>
              </a:rPr>
              <a:t>cette</a:t>
            </a:r>
            <a:r>
              <a:rPr lang="en-US" i="1" dirty="0">
                <a:solidFill>
                  <a:schemeClr val="tx1"/>
                </a:solidFill>
              </a:rPr>
              <a:t> </a:t>
            </a:r>
            <a:r>
              <a:rPr lang="en-US" i="1" dirty="0" err="1">
                <a:solidFill>
                  <a:schemeClr val="tx1"/>
                </a:solidFill>
              </a:rPr>
              <a:t>démo</a:t>
            </a:r>
            <a:r>
              <a:rPr lang="en-US" i="1" dirty="0">
                <a:solidFill>
                  <a:schemeClr val="tx1"/>
                </a:solidFill>
              </a:rPr>
              <a:t>, nous </a:t>
            </a:r>
            <a:r>
              <a:rPr lang="en-US" i="1" dirty="0" err="1">
                <a:solidFill>
                  <a:schemeClr val="tx1"/>
                </a:solidFill>
              </a:rPr>
              <a:t>allons</a:t>
            </a:r>
            <a:r>
              <a:rPr lang="en-US" i="1" dirty="0">
                <a:solidFill>
                  <a:schemeClr val="tx1"/>
                </a:solidFill>
              </a:rPr>
              <a:t> </a:t>
            </a:r>
            <a:r>
              <a:rPr lang="en-US" i="1" dirty="0" err="1">
                <a:solidFill>
                  <a:schemeClr val="tx1"/>
                </a:solidFill>
              </a:rPr>
              <a:t>vous</a:t>
            </a:r>
            <a:r>
              <a:rPr lang="en-US" i="1" dirty="0">
                <a:solidFill>
                  <a:schemeClr val="tx1"/>
                </a:solidFill>
              </a:rPr>
              <a:t> </a:t>
            </a:r>
            <a:r>
              <a:rPr lang="en-US" i="1" dirty="0" err="1">
                <a:solidFill>
                  <a:schemeClr val="tx1"/>
                </a:solidFill>
              </a:rPr>
              <a:t>montrer</a:t>
            </a:r>
            <a:r>
              <a:rPr lang="en-US" i="1" dirty="0">
                <a:solidFill>
                  <a:schemeClr val="tx1"/>
                </a:solidFill>
              </a:rPr>
              <a:t>...</a:t>
            </a:r>
            <a:endParaRPr lang="en-US" b="0" i="1" dirty="0">
              <a:solidFill>
                <a:schemeClr val="tx1"/>
              </a:solidFill>
            </a:endParaRPr>
          </a:p>
          <a:p>
            <a:pPr marL="171450" indent="-171450">
              <a:buFont typeface="Arial" panose="020B0604020202020204" pitchFamily="34" charset="0"/>
              <a:buChar char="•"/>
            </a:pPr>
            <a:r>
              <a:rPr lang="en-US" b="0" i="0" dirty="0">
                <a:solidFill>
                  <a:schemeClr val="tx1"/>
                </a:solidFill>
              </a:rPr>
              <a:t>Présenter la diapositive</a:t>
            </a:r>
            <a:endParaRPr lang="en-US" b="1" i="0" dirty="0">
              <a:solidFill>
                <a:schemeClr val="tx1"/>
              </a:solidFill>
            </a:endParaRPr>
          </a:p>
          <a:p>
            <a:endParaRPr lang="en-US" b="1" dirty="0">
              <a:solidFill>
                <a:schemeClr val="tx1"/>
              </a:solidFill>
            </a:endParaRPr>
          </a:p>
          <a:p>
            <a:r>
              <a:rPr lang="en-US" b="1" dirty="0">
                <a:solidFill>
                  <a:schemeClr val="tx1"/>
                </a:solidFill>
              </a:rPr>
              <a:t>DEMO</a:t>
            </a:r>
          </a:p>
          <a:p>
            <a:pPr marL="171450" indent="-171450">
              <a:buFont typeface="Arial" panose="020B0604020202020204" pitchFamily="34" charset="0"/>
              <a:buChar char="•"/>
            </a:pPr>
            <a:r>
              <a:rPr lang="en-US" b="1" dirty="0" err="1"/>
              <a:t>Formulaires</a:t>
            </a:r>
            <a:r>
              <a:rPr lang="en-US" b="1" dirty="0"/>
              <a:t> du plan </a:t>
            </a:r>
            <a:r>
              <a:rPr lang="en-US" b="1" dirty="0" err="1"/>
              <a:t>d'action</a:t>
            </a:r>
            <a:endParaRPr lang="en-US" b="1" dirty="0"/>
          </a:p>
          <a:p>
            <a:pPr marL="171450" indent="-171450">
              <a:buFont typeface="Arial" panose="020B0604020202020204" pitchFamily="34" charset="0"/>
              <a:buChar char="•"/>
            </a:pPr>
            <a:r>
              <a:rPr lang="en-US" b="1" dirty="0">
                <a:hlinkClick r:id="rId3"/>
              </a:rPr>
              <a:t>Balisage et </a:t>
            </a:r>
            <a:r>
              <a:rPr lang="en-US" b="1" dirty="0" err="1">
                <a:hlinkClick r:id="rId3"/>
              </a:rPr>
              <a:t>débalisage</a:t>
            </a:r>
            <a:endParaRPr lang="en-US" b="1" dirty="0"/>
          </a:p>
          <a:p>
            <a:pPr marL="628650" lvl="1" indent="-171450">
              <a:buFont typeface="Arial" panose="020B0604020202020204" pitchFamily="34" charset="0"/>
              <a:buChar char="•"/>
            </a:pPr>
            <a:r>
              <a:rPr lang="en-US" dirty="0" err="1"/>
              <a:t>Voir</a:t>
            </a:r>
            <a:r>
              <a:rPr lang="en-US" dirty="0"/>
              <a:t> le lien </a:t>
            </a:r>
            <a:r>
              <a:rPr lang="en-US" dirty="0" err="1"/>
              <a:t>vers</a:t>
            </a:r>
            <a:r>
              <a:rPr lang="en-US" dirty="0"/>
              <a:t> la </a:t>
            </a:r>
            <a:r>
              <a:rPr lang="en-US" dirty="0" err="1"/>
              <a:t>vidéo</a:t>
            </a:r>
            <a:r>
              <a:rPr lang="en-US" dirty="0"/>
              <a:t> et les diapositives 31-33 du PPT CPIMS+ How-to-demo.</a:t>
            </a:r>
          </a:p>
          <a:p>
            <a:pPr marL="171450" indent="-171450">
              <a:buFont typeface="Arial" panose="020B0604020202020204" pitchFamily="34" charset="0"/>
              <a:buChar char="•"/>
            </a:pPr>
            <a:r>
              <a:rPr lang="en-US" b="1" dirty="0" err="1">
                <a:hlinkClick r:id="rId4"/>
              </a:rPr>
              <a:t>Processus</a:t>
            </a:r>
            <a:r>
              <a:rPr lang="en-US" b="1" dirty="0">
                <a:hlinkClick r:id="rId4"/>
              </a:rPr>
              <a:t> </a:t>
            </a:r>
            <a:r>
              <a:rPr lang="en-US" b="1" dirty="0" err="1">
                <a:hlinkClick r:id="rId4"/>
              </a:rPr>
              <a:t>d'approbation</a:t>
            </a:r>
            <a:r>
              <a:rPr lang="en-US" b="1" dirty="0">
                <a:hlinkClick r:id="rId4"/>
              </a:rPr>
              <a:t> du plan </a:t>
            </a:r>
            <a:r>
              <a:rPr lang="en-US" b="1" dirty="0" err="1">
                <a:hlinkClick r:id="rId4"/>
              </a:rPr>
              <a:t>d'action</a:t>
            </a:r>
            <a:endParaRPr lang="en-US" b="1" dirty="0"/>
          </a:p>
          <a:p>
            <a:pPr marL="628650" lvl="1" indent="-171450">
              <a:buFont typeface="Arial" panose="020B0604020202020204" pitchFamily="34" charset="0"/>
              <a:buChar char="•"/>
            </a:pPr>
            <a:r>
              <a:rPr lang="en-US" dirty="0" err="1"/>
              <a:t>Voir</a:t>
            </a:r>
            <a:r>
              <a:rPr lang="en-US" dirty="0"/>
              <a:t> le lien </a:t>
            </a:r>
            <a:r>
              <a:rPr lang="en-US" dirty="0" err="1"/>
              <a:t>vers</a:t>
            </a:r>
            <a:r>
              <a:rPr lang="en-US" dirty="0"/>
              <a:t> la </a:t>
            </a:r>
            <a:r>
              <a:rPr lang="en-US" dirty="0" err="1"/>
              <a:t>vidéo</a:t>
            </a:r>
            <a:r>
              <a:rPr lang="en-US" dirty="0"/>
              <a:t> et les diapositives 72-73 du PPT CPIMS+ How-to-demo.</a:t>
            </a:r>
          </a:p>
          <a:p>
            <a:pPr marL="171450" indent="-171450">
              <a:buFont typeface="Arial" panose="020B0604020202020204" pitchFamily="34" charset="0"/>
              <a:buChar char="•"/>
            </a:pPr>
            <a:r>
              <a:rPr lang="en-US" b="1" dirty="0">
                <a:hlinkClick r:id="rId5"/>
              </a:rPr>
              <a:t>Planification de la mise </a:t>
            </a:r>
            <a:r>
              <a:rPr lang="en-US" b="1" dirty="0" err="1">
                <a:hlinkClick r:id="rId5"/>
              </a:rPr>
              <a:t>en</a:t>
            </a:r>
            <a:r>
              <a:rPr lang="en-US" b="1" dirty="0">
                <a:hlinkClick r:id="rId5"/>
              </a:rPr>
              <a:t> </a:t>
            </a:r>
            <a:r>
              <a:rPr lang="en-US" b="1" dirty="0" err="1">
                <a:hlinkClick r:id="rId5"/>
              </a:rPr>
              <a:t>œuvre</a:t>
            </a:r>
            <a:r>
              <a:rPr lang="en-US" b="1" dirty="0">
                <a:hlinkClick r:id="rId5"/>
              </a:rPr>
              <a:t> du plan de cas (</a:t>
            </a:r>
            <a:r>
              <a:rPr lang="en-US" b="1" dirty="0" err="1">
                <a:hlinkClick r:id="rId5"/>
              </a:rPr>
              <a:t>tâches</a:t>
            </a:r>
            <a:r>
              <a:rPr lang="en-US" b="1" dirty="0">
                <a:hlinkClick r:id="rId5"/>
              </a:rPr>
              <a:t>)</a:t>
            </a:r>
            <a:endParaRPr lang="en-US" b="1" dirty="0"/>
          </a:p>
          <a:p>
            <a:pPr marL="628650" lvl="1" indent="-171450">
              <a:buFont typeface="Arial" panose="020B0604020202020204" pitchFamily="34" charset="0"/>
              <a:buChar char="•"/>
            </a:pPr>
            <a:r>
              <a:rPr lang="en-US" dirty="0" err="1"/>
              <a:t>Voir</a:t>
            </a:r>
            <a:r>
              <a:rPr lang="en-US" dirty="0"/>
              <a:t> le lien </a:t>
            </a:r>
            <a:r>
              <a:rPr lang="en-US" dirty="0" err="1"/>
              <a:t>vers</a:t>
            </a:r>
            <a:r>
              <a:rPr lang="en-US" dirty="0"/>
              <a:t> la </a:t>
            </a:r>
            <a:r>
              <a:rPr lang="en-US" dirty="0" err="1"/>
              <a:t>vidéo</a:t>
            </a:r>
            <a:r>
              <a:rPr lang="en-US" dirty="0"/>
              <a:t> et les diapositives 20-23 du PPT CPIMS+ How-to-demo.</a:t>
            </a:r>
          </a:p>
          <a:p>
            <a:pPr marL="171450" indent="-171450">
              <a:buFont typeface="Arial" panose="020B0604020202020204" pitchFamily="34" charset="0"/>
              <a:buChar char="•"/>
            </a:pPr>
            <a:r>
              <a:rPr lang="en-US" b="1" dirty="0">
                <a:hlinkClick r:id="rId5"/>
              </a:rPr>
              <a:t>Planification du </a:t>
            </a:r>
            <a:r>
              <a:rPr lang="en-US" b="1" dirty="0" err="1">
                <a:hlinkClick r:id="rId5"/>
              </a:rPr>
              <a:t>suivi</a:t>
            </a:r>
            <a:r>
              <a:rPr lang="en-US" b="1" dirty="0">
                <a:hlinkClick r:id="rId5"/>
              </a:rPr>
              <a:t> (</a:t>
            </a:r>
            <a:r>
              <a:rPr lang="en-US" b="1" dirty="0" err="1">
                <a:hlinkClick r:id="rId5"/>
              </a:rPr>
              <a:t>Tâches</a:t>
            </a:r>
            <a:r>
              <a:rPr lang="en-US" b="1" dirty="0">
                <a:hlinkClick r:id="rId5"/>
              </a:rPr>
              <a:t>)</a:t>
            </a:r>
            <a:endParaRPr lang="en-US" b="1" dirty="0"/>
          </a:p>
          <a:p>
            <a:pPr marL="628650" lvl="1" indent="-171450">
              <a:buFont typeface="Arial" panose="020B0604020202020204" pitchFamily="34" charset="0"/>
              <a:buChar char="•"/>
            </a:pPr>
            <a:r>
              <a:rPr lang="en-US" dirty="0" err="1"/>
              <a:t>Voir</a:t>
            </a:r>
            <a:r>
              <a:rPr lang="en-US" dirty="0"/>
              <a:t> le lien </a:t>
            </a:r>
            <a:r>
              <a:rPr lang="en-US" dirty="0" err="1"/>
              <a:t>vers</a:t>
            </a:r>
            <a:r>
              <a:rPr lang="en-US" dirty="0"/>
              <a:t> la </a:t>
            </a:r>
            <a:r>
              <a:rPr lang="en-US" dirty="0" err="1"/>
              <a:t>vidéo</a:t>
            </a:r>
            <a:r>
              <a:rPr lang="en-US" dirty="0"/>
              <a:t> et les diapositives 20-23 et 94 du PPT CPIMS+ How-to-demo.</a:t>
            </a:r>
          </a:p>
          <a:p>
            <a:pPr marL="171450" indent="-171450">
              <a:buFont typeface="Arial" panose="020B0604020202020204" pitchFamily="34" charset="0"/>
              <a:buChar char="•"/>
            </a:pPr>
            <a:r>
              <a:rPr lang="en-US" b="1" dirty="0">
                <a:hlinkClick r:id="rId6"/>
              </a:rPr>
              <a:t>Comment </a:t>
            </a:r>
            <a:r>
              <a:rPr lang="en-US" b="1" dirty="0" err="1">
                <a:hlinkClick r:id="rId6"/>
              </a:rPr>
              <a:t>filtrer</a:t>
            </a:r>
            <a:r>
              <a:rPr lang="en-US" b="1" dirty="0">
                <a:hlinkClick r:id="rId6"/>
              </a:rPr>
              <a:t> les cas </a:t>
            </a:r>
            <a:r>
              <a:rPr lang="en-US" b="1" dirty="0" err="1">
                <a:hlinkClick r:id="rId6"/>
              </a:rPr>
              <a:t>signalés</a:t>
            </a:r>
            <a:endParaRPr lang="en-US" b="1" dirty="0"/>
          </a:p>
          <a:p>
            <a:pPr marL="628650" lvl="1" indent="-171450">
              <a:buFont typeface="Arial" panose="020B0604020202020204" pitchFamily="34" charset="0"/>
              <a:buChar char="•"/>
            </a:pPr>
            <a:r>
              <a:rPr lang="en-US" dirty="0" err="1"/>
              <a:t>Voir</a:t>
            </a:r>
            <a:r>
              <a:rPr lang="en-US" dirty="0"/>
              <a:t> le lien </a:t>
            </a:r>
            <a:r>
              <a:rPr lang="en-US" dirty="0" err="1"/>
              <a:t>vers</a:t>
            </a:r>
            <a:r>
              <a:rPr lang="en-US" dirty="0"/>
              <a:t> la </a:t>
            </a:r>
            <a:r>
              <a:rPr lang="en-US" dirty="0" err="1"/>
              <a:t>vidéo</a:t>
            </a:r>
            <a:r>
              <a:rPr lang="en-US" dirty="0"/>
              <a:t> et la diapositive 34 du PPT CPIMS+ How-to-demo.</a:t>
            </a:r>
          </a:p>
          <a:p>
            <a:pPr marL="171450" indent="-171450">
              <a:buFont typeface="Arial" panose="020B0604020202020204" pitchFamily="34" charset="0"/>
              <a:buChar char="•"/>
            </a:pPr>
            <a:r>
              <a:rPr lang="en-US" dirty="0" err="1"/>
              <a:t>Consultez</a:t>
            </a:r>
            <a:r>
              <a:rPr lang="en-US" dirty="0"/>
              <a:t> le </a:t>
            </a:r>
            <a:r>
              <a:rPr lang="en-US" dirty="0">
                <a:solidFill>
                  <a:srgbClr val="026794"/>
                </a:solidFill>
                <a:hlinkClick r:id="rId7">
                  <a:extLst>
                    <a:ext uri="{A12FA001-AC4F-418D-AE19-62706E023703}">
                      <ahyp:hlinkClr xmlns:ahyp="http://schemas.microsoft.com/office/drawing/2018/hyperlinkcolor" val="tx"/>
                    </a:ext>
                  </a:extLst>
                </a:hlinkClick>
              </a:rPr>
              <a:t>guide de </a:t>
            </a:r>
            <a:r>
              <a:rPr lang="en-US" dirty="0" err="1">
                <a:solidFill>
                  <a:srgbClr val="026794"/>
                </a:solidFill>
                <a:hlinkClick r:id="rId7">
                  <a:extLst>
                    <a:ext uri="{A12FA001-AC4F-418D-AE19-62706E023703}">
                      <ahyp:hlinkClr xmlns:ahyp="http://schemas.microsoft.com/office/drawing/2018/hyperlinkcolor" val="tx"/>
                    </a:ext>
                  </a:extLst>
                </a:hlinkClick>
              </a:rPr>
              <a:t>l'utilisateur</a:t>
            </a:r>
            <a:r>
              <a:rPr lang="en-US" dirty="0">
                <a:solidFill>
                  <a:srgbClr val="026794"/>
                </a:solidFill>
                <a:hlinkClick r:id="rId7">
                  <a:extLst>
                    <a:ext uri="{A12FA001-AC4F-418D-AE19-62706E023703}">
                      <ahyp:hlinkClr xmlns:ahyp="http://schemas.microsoft.com/office/drawing/2018/hyperlinkcolor" val="tx"/>
                    </a:ext>
                  </a:extLst>
                </a:hlinkClick>
              </a:rPr>
              <a:t> CPIMS+ </a:t>
            </a:r>
            <a:r>
              <a:rPr lang="en-US" dirty="0"/>
              <a:t>pour plus </a:t>
            </a:r>
            <a:r>
              <a:rPr lang="en-US" dirty="0" err="1"/>
              <a:t>d'informations</a:t>
            </a:r>
            <a:r>
              <a:rPr lang="en-US" dirty="0"/>
              <a:t> (</a:t>
            </a:r>
            <a:r>
              <a:rPr lang="en-US" dirty="0" err="1"/>
              <a:t>voir</a:t>
            </a:r>
            <a:r>
              <a:rPr lang="en-US" dirty="0"/>
              <a:t> Navigation dans les sous-</a:t>
            </a:r>
            <a:r>
              <a:rPr lang="en-US" dirty="0" err="1"/>
              <a:t>formulaires</a:t>
            </a:r>
            <a:r>
              <a:rPr lang="en-US" dirty="0"/>
              <a:t>/</a:t>
            </a:r>
            <a:r>
              <a:rPr lang="en-US" dirty="0" err="1"/>
              <a:t>flagrants</a:t>
            </a:r>
            <a:r>
              <a:rPr lang="en-US" dirty="0"/>
              <a:t>, Affectations, </a:t>
            </a:r>
            <a:r>
              <a:rPr lang="en-US" dirty="0" err="1"/>
              <a:t>transferts</a:t>
            </a:r>
            <a:r>
              <a:rPr lang="en-US" dirty="0"/>
              <a:t> et </a:t>
            </a:r>
            <a:r>
              <a:rPr lang="en-US" dirty="0" err="1"/>
              <a:t>renvois</a:t>
            </a:r>
            <a:r>
              <a:rPr lang="en-US" dirty="0"/>
              <a:t>/approbations, Navigation dans les </a:t>
            </a:r>
            <a:r>
              <a:rPr lang="en-US" dirty="0" err="1"/>
              <a:t>listes</a:t>
            </a:r>
            <a:r>
              <a:rPr lang="en-US" dirty="0"/>
              <a:t> </a:t>
            </a:r>
            <a:r>
              <a:rPr lang="en-US" dirty="0" err="1"/>
              <a:t>d'enregistrements</a:t>
            </a:r>
            <a:r>
              <a:rPr lang="en-US" dirty="0"/>
              <a:t>/</a:t>
            </a:r>
            <a:r>
              <a:rPr lang="en-US" dirty="0" err="1"/>
              <a:t>filtrage</a:t>
            </a:r>
            <a:r>
              <a:rPr lang="en-US" dirty="0"/>
              <a:t>).</a:t>
            </a:r>
          </a:p>
        </p:txBody>
      </p:sp>
      <p:sp>
        <p:nvSpPr>
          <p:cNvPr id="3" name="Slide Image Placeholder 2">
            <a:extLst>
              <a:ext uri="{FF2B5EF4-FFF2-40B4-BE49-F238E27FC236}">
                <a16:creationId xmlns:a16="http://schemas.microsoft.com/office/drawing/2014/main" id="{6A492C45-A96E-9FAE-41B9-42B1F5DBE032}"/>
              </a:ext>
            </a:extLst>
          </p:cNvPr>
          <p:cNvSpPr>
            <a:spLocks noGrp="1" noRot="1" noChangeAspect="1"/>
          </p:cNvSpPr>
          <p:nvPr>
            <p:ph type="sldImg"/>
          </p:nvPr>
        </p:nvSpPr>
        <p:spPr/>
      </p:sp>
    </p:spTree>
    <p:extLst>
      <p:ext uri="{BB962C8B-B14F-4D97-AF65-F5344CB8AC3E}">
        <p14:creationId xmlns:p14="http://schemas.microsoft.com/office/powerpoint/2010/main" val="3934785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TRAVAIL INDIVIDUEL (Temps : 35min)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Reportez-vous au </a:t>
            </a:r>
            <a:r>
              <a:rPr lang="en-US" b="1" i="1" dirty="0"/>
              <a:t>cahier d'exercices page 18 : Etude de cas - Etape 3</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 </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endParaRPr lang="en-US" b="0" dirty="0"/>
          </a:p>
        </p:txBody>
      </p:sp>
      <p:sp>
        <p:nvSpPr>
          <p:cNvPr id="3" name="Slide Image Placeholder 2">
            <a:extLst>
              <a:ext uri="{FF2B5EF4-FFF2-40B4-BE49-F238E27FC236}">
                <a16:creationId xmlns:a16="http://schemas.microsoft.com/office/drawing/2014/main" id="{7B053D77-88A7-A2D5-A13F-F8A933044426}"/>
              </a:ext>
            </a:extLst>
          </p:cNvPr>
          <p:cNvSpPr>
            <a:spLocks noGrp="1" noRot="1" noChangeAspect="1"/>
          </p:cNvSpPr>
          <p:nvPr>
            <p:ph type="sldImg"/>
          </p:nvPr>
        </p:nvSpPr>
        <p:spPr/>
      </p:sp>
    </p:spTree>
    <p:extLst>
      <p:ext uri="{BB962C8B-B14F-4D97-AF65-F5344CB8AC3E}">
        <p14:creationId xmlns:p14="http://schemas.microsoft.com/office/powerpoint/2010/main" val="23328278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150" b="1" dirty="0"/>
              <a:t>S'ADAPTER À LA FORMATION À DISTANCE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50" dirty="0"/>
              <a:t>Enregistrez les réponses de la discussion plénière sur un tableau. </a:t>
            </a:r>
          </a:p>
          <a:p>
            <a:pPr marL="0" marR="0" lvl="0" indent="0" algn="l" defTabSz="914400" rtl="0" eaLnBrk="1" fontAlgn="auto" latinLnBrk="0" hangingPunct="1">
              <a:spcBef>
                <a:spcPts val="0"/>
              </a:spcBef>
              <a:spcAft>
                <a:spcPts val="0"/>
              </a:spcAft>
              <a:buClrTx/>
              <a:buSzTx/>
              <a:buFontTx/>
              <a:buNone/>
              <a:tabLst/>
              <a:defRPr/>
            </a:pPr>
            <a:r>
              <a:rPr lang="en-US" sz="1150" b="1" dirty="0">
                <a:highlight>
                  <a:schemeClr val="lt1"/>
                </a:highlight>
                <a:sym typeface="Helvetica Neue"/>
              </a:rPr>
              <a:t>_____________________________________________________________________________</a:t>
            </a:r>
            <a:endParaRPr lang="en-US" sz="1150" b="0" dirty="0"/>
          </a:p>
          <a:p>
            <a:endParaRPr lang="en-US" sz="1150" b="1" dirty="0"/>
          </a:p>
          <a:p>
            <a:r>
              <a:rPr lang="en-US" sz="1150" b="1" dirty="0"/>
              <a:t>DEMO (facultatif)</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50" dirty="0"/>
              <a:t>S'il reste du temps, demandez à un volontaire d'utiliser l'ordinateur portable du facilitateur pour montrer comment il a fait l'exercice à l'avant.</a:t>
            </a:r>
          </a:p>
          <a:p>
            <a:endParaRPr lang="en-US" sz="1150" dirty="0"/>
          </a:p>
          <a:p>
            <a:r>
              <a:rPr lang="en-US" sz="1150" b="1" dirty="0"/>
              <a:t>DISCUSSION PLÉNIÈRE</a:t>
            </a:r>
          </a:p>
          <a:p>
            <a:pPr marL="171450" indent="-171450">
              <a:buFont typeface="Arial" panose="020B0604020202020204" pitchFamily="34" charset="0"/>
              <a:buChar char="•"/>
            </a:pPr>
            <a:r>
              <a:rPr lang="en-US" sz="1150" i="1" dirty="0"/>
              <a:t>Comment ça s'est passé ? Qu'est-ce qui a été facile ? Qu'est-ce qui a été difficile ?</a:t>
            </a:r>
          </a:p>
          <a:p>
            <a:pPr marL="171450" indent="-171450">
              <a:buFont typeface="Arial" panose="020B0604020202020204" pitchFamily="34" charset="0"/>
              <a:buChar char="•"/>
            </a:pPr>
            <a:r>
              <a:rPr lang="en-US" sz="1150" i="1" dirty="0"/>
              <a:t>Comment pensez-vous que cela va soutenir votre processus de gestion de cas ? Ou peut-être le rendra-t-il plus difficile ? </a:t>
            </a:r>
          </a:p>
          <a:p>
            <a:pPr marL="171450" indent="-171450">
              <a:buFont typeface="Arial" panose="020B0604020202020204" pitchFamily="34" charset="0"/>
              <a:buChar char="•"/>
            </a:pPr>
            <a:r>
              <a:rPr lang="en-US" sz="1150" dirty="0"/>
              <a:t>Notez les réponses sur un tableau de papier</a:t>
            </a:r>
          </a:p>
          <a:p>
            <a:pPr marL="171450" indent="-171450">
              <a:buFont typeface="Arial" panose="020B0604020202020204" pitchFamily="34" charset="0"/>
              <a:buChar char="•"/>
            </a:pPr>
            <a:r>
              <a:rPr lang="en-US" sz="1150" dirty="0"/>
              <a:t>Le retour d'information ainsi que les éventuels problèmes techniques devront être enregistrés et partagés avec le comité directeur du CPIMS.</a:t>
            </a:r>
          </a:p>
          <a:p>
            <a:endParaRPr lang="en-US" sz="1150" dirty="0"/>
          </a:p>
          <a:p>
            <a:r>
              <a:rPr lang="en-US" sz="1150" b="1" dirty="0"/>
              <a:t>EXPLICATION</a:t>
            </a:r>
          </a:p>
          <a:p>
            <a:pPr marL="171450" indent="-171450">
              <a:buFont typeface="Arial" panose="020B0604020202020204" pitchFamily="34" charset="0"/>
              <a:buChar char="•"/>
            </a:pPr>
            <a:r>
              <a:rPr lang="en-US" sz="1150" i="1" dirty="0"/>
              <a:t>Défis communs</a:t>
            </a:r>
          </a:p>
          <a:p>
            <a:pPr marL="628650" lvl="1" indent="-171450">
              <a:buFont typeface="Arial" panose="020B0604020202020204" pitchFamily="34" charset="0"/>
              <a:buChar char="•"/>
            </a:pPr>
            <a:r>
              <a:rPr lang="en-US" sz="1150" i="1" dirty="0"/>
              <a:t>Oublier de cliquer sur "modifier".</a:t>
            </a:r>
          </a:p>
          <a:p>
            <a:pPr marL="628650" lvl="1" indent="-171450">
              <a:buFont typeface="Arial" panose="020B0604020202020204" pitchFamily="34" charset="0"/>
              <a:buChar char="•"/>
            </a:pPr>
            <a:r>
              <a:rPr lang="en-US" sz="1150" i="1" dirty="0"/>
              <a:t>Oublier de cliquer sur "sauvegarder" après avoir rempli le plan d'action.</a:t>
            </a:r>
          </a:p>
          <a:p>
            <a:pPr marL="628650" lvl="1" indent="-171450">
              <a:buFont typeface="Arial" panose="020B0604020202020204" pitchFamily="34" charset="0"/>
              <a:buChar char="•"/>
            </a:pPr>
            <a:r>
              <a:rPr lang="en-US" sz="1150" i="1" dirty="0"/>
              <a:t>Ne pas se souvenir où se trouve le bouton de demande d'approbation</a:t>
            </a:r>
          </a:p>
          <a:p>
            <a:pPr marL="628650" lvl="1" indent="-171450">
              <a:buFont typeface="Arial" panose="020B0604020202020204" pitchFamily="34" charset="0"/>
              <a:buChar char="•"/>
            </a:pPr>
            <a:r>
              <a:rPr lang="en-US" sz="1150" i="1" dirty="0"/>
              <a:t>Ne pas savoir quel type de notes inscrire dans la raison pour laquelle un dossier est rejeté (ou approuvé)</a:t>
            </a:r>
          </a:p>
          <a:p>
            <a:pPr marL="628650" lvl="1" indent="-171450">
              <a:buFont typeface="Arial" panose="020B0604020202020204" pitchFamily="34" charset="0"/>
              <a:buChar char="•"/>
            </a:pPr>
            <a:r>
              <a:rPr lang="en-US" sz="1150" i="1" dirty="0"/>
              <a:t>Certaines actions du plan d'action sont souvent regroupées par les gestionnaires de cas</a:t>
            </a:r>
          </a:p>
          <a:p>
            <a:pPr marL="628650" lvl="1" indent="-171450">
              <a:buFont typeface="Arial" panose="020B0604020202020204" pitchFamily="34" charset="0"/>
              <a:buChar char="•"/>
            </a:pPr>
            <a:r>
              <a:rPr lang="en-US" sz="1150" i="1" dirty="0"/>
              <a:t>Si le plan d'action a déjà été approuvé mais doit être mis à jour, doit-il être approuvé à nouveau ? (Oui)</a:t>
            </a:r>
          </a:p>
          <a:p>
            <a:pPr marL="0" indent="0">
              <a:buFont typeface="Arial" panose="020B0604020202020204" pitchFamily="34" charset="0"/>
              <a:buNone/>
            </a:pPr>
            <a:endParaRPr lang="en-US" sz="1150" dirty="0"/>
          </a:p>
          <a:p>
            <a:pPr marL="0" indent="0">
              <a:buFont typeface="Arial" panose="020B0604020202020204" pitchFamily="34" charset="0"/>
              <a:buNone/>
            </a:pPr>
            <a:r>
              <a:rPr lang="en-US" sz="1150" b="1" dirty="0"/>
              <a:t>TRAVAIL INDIVIDUEL</a:t>
            </a:r>
          </a:p>
          <a:p>
            <a:pPr marL="171450" indent="-171450">
              <a:buFont typeface="Arial" panose="020B0604020202020204" pitchFamily="34" charset="0"/>
              <a:buChar char="•"/>
            </a:pPr>
            <a:r>
              <a:rPr lang="en-US" sz="1150" dirty="0"/>
              <a:t>Donnez aux participants 5 minutes pour prendre des notes dans le </a:t>
            </a:r>
            <a:r>
              <a:rPr lang="en-US" sz="1150" b="1" dirty="0"/>
              <a:t>cahier d'exercices page 3 : plan d'intégration CPIMS+.</a:t>
            </a:r>
          </a:p>
          <a:p>
            <a:pPr marL="171450" indent="-171450">
              <a:buFont typeface="Arial" panose="020B0604020202020204" pitchFamily="34" charset="0"/>
              <a:buChar char="•"/>
            </a:pPr>
            <a:r>
              <a:rPr lang="en-US" sz="1150" i="1" dirty="0"/>
              <a:t>Y a-t-il des questions avant de poursuivre ?</a:t>
            </a:r>
          </a:p>
        </p:txBody>
      </p:sp>
      <p:sp>
        <p:nvSpPr>
          <p:cNvPr id="3" name="Slide Image Placeholder 2">
            <a:extLst>
              <a:ext uri="{FF2B5EF4-FFF2-40B4-BE49-F238E27FC236}">
                <a16:creationId xmlns:a16="http://schemas.microsoft.com/office/drawing/2014/main" id="{F32BB59E-DB90-5869-9959-A3FE32EC1648}"/>
              </a:ext>
            </a:extLst>
          </p:cNvPr>
          <p:cNvSpPr>
            <a:spLocks noGrp="1" noRot="1" noChangeAspect="1"/>
          </p:cNvSpPr>
          <p:nvPr>
            <p:ph type="sldImg"/>
          </p:nvPr>
        </p:nvSpPr>
        <p:spPr/>
      </p:sp>
    </p:spTree>
    <p:extLst>
      <p:ext uri="{BB962C8B-B14F-4D97-AF65-F5344CB8AC3E}">
        <p14:creationId xmlns:p14="http://schemas.microsoft.com/office/powerpoint/2010/main" val="12578313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A277D-9B0A-170E-5E86-62C1DB3E8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9D7E2-EE2A-44D5-3C18-B3C13785DDAD}"/>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659662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79</a:t>
            </a:fld>
            <a:endParaRPr lang="en-US"/>
          </a:p>
        </p:txBody>
      </p:sp>
    </p:spTree>
    <p:extLst>
      <p:ext uri="{BB962C8B-B14F-4D97-AF65-F5344CB8AC3E}">
        <p14:creationId xmlns:p14="http://schemas.microsoft.com/office/powerpoint/2010/main" val="41447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t>INTRODUCTION (Temps : 15 min)</a:t>
            </a:r>
          </a:p>
          <a:p>
            <a:pPr marL="185715" lvl="0" indent="-185715">
              <a:buClr>
                <a:srgbClr val="000000"/>
              </a:buClr>
              <a:buSzPts val="1400"/>
              <a:buFont typeface="Arial" panose="020B0604020202020204" pitchFamily="34" charset="0"/>
              <a:buChar char="•"/>
            </a:pPr>
            <a:r>
              <a:rPr lang="en-US" b="0" i="1" dirty="0"/>
              <a:t>Maintenant, nous aimerions compléter ce pré-test</a:t>
            </a:r>
          </a:p>
          <a:p>
            <a:pPr marL="185715" lvl="0" indent="-185715">
              <a:buClr>
                <a:srgbClr val="000000"/>
              </a:buClr>
              <a:buSzPts val="1400"/>
              <a:buFont typeface="Arial" panose="020B0604020202020204" pitchFamily="34" charset="0"/>
              <a:buChar char="•"/>
            </a:pPr>
            <a:r>
              <a:rPr lang="en-US" b="0" i="1" dirty="0"/>
              <a:t>Cela vous permet de comprendre les domaines de connaissances qui doivent être améliorés et de voir ce qui a changé à la fin de cette formation.</a:t>
            </a:r>
          </a:p>
          <a:p>
            <a:pPr marL="185715" lvl="0" indent="-185715">
              <a:buClr>
                <a:srgbClr val="000000"/>
              </a:buClr>
              <a:buSzPts val="1400"/>
              <a:buFont typeface="Arial" panose="020B0604020202020204" pitchFamily="34" charset="0"/>
              <a:buChar char="•"/>
            </a:pPr>
            <a:r>
              <a:rPr lang="en-US" b="0" i="1" dirty="0"/>
              <a:t>Cela permet également d'améliorer la prestation de cette formation à chaque fois.</a:t>
            </a:r>
          </a:p>
          <a:p>
            <a:pPr>
              <a:buClr>
                <a:srgbClr val="000000"/>
              </a:buClr>
              <a:buSzPts val="1400"/>
            </a:pPr>
            <a:endParaRPr lang="en-US" b="0" dirty="0"/>
          </a:p>
          <a:p>
            <a:pPr>
              <a:buClr>
                <a:srgbClr val="000000"/>
              </a:buClr>
              <a:buSzPts val="1400"/>
            </a:pPr>
            <a:r>
              <a:rPr lang="en-US" b="1" dirty="0"/>
              <a:t>TRAVAIL INDIVIDUEL</a:t>
            </a:r>
          </a:p>
          <a:p>
            <a:pPr marL="185715" indent="-185715">
              <a:buClr>
                <a:srgbClr val="000000"/>
              </a:buClr>
              <a:buSzPts val="1400"/>
              <a:buFont typeface="Arial" panose="020B0604020202020204" pitchFamily="34" charset="0"/>
              <a:buChar char="•"/>
            </a:pPr>
            <a:r>
              <a:rPr lang="en-US" dirty="0"/>
              <a:t>Distribuez le </a:t>
            </a:r>
            <a:r>
              <a:rPr lang="en-US" b="1" dirty="0"/>
              <a:t>pré-test</a:t>
            </a:r>
            <a:endParaRPr lang="en-CA" b="1" dirty="0"/>
          </a:p>
          <a:p>
            <a:pPr marL="185715" indent="-185715">
              <a:buClr>
                <a:srgbClr val="000000"/>
              </a:buClr>
              <a:buSzPts val="1400"/>
              <a:buFont typeface="Arial" panose="020B0604020202020204" pitchFamily="34" charset="0"/>
              <a:buChar char="•"/>
            </a:pPr>
            <a:r>
              <a:rPr lang="en-CA" dirty="0"/>
              <a:t>Donnez aux participants le temps de remplir le pré-test.</a:t>
            </a:r>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8</a:t>
            </a:fld>
            <a:endParaRPr lang="en-US"/>
          </a:p>
        </p:txBody>
      </p:sp>
    </p:spTree>
    <p:extLst>
      <p:ext uri="{BB962C8B-B14F-4D97-AF65-F5344CB8AC3E}">
        <p14:creationId xmlns:p14="http://schemas.microsoft.com/office/powerpoint/2010/main" val="3095033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t>80</a:t>
            </a:fld>
            <a:endParaRPr lang="en-US"/>
          </a:p>
        </p:txBody>
      </p:sp>
    </p:spTree>
    <p:extLst>
      <p:ext uri="{BB962C8B-B14F-4D97-AF65-F5344CB8AC3E}">
        <p14:creationId xmlns:p14="http://schemas.microsoft.com/office/powerpoint/2010/main" val="1483796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S'ADAPTER À LA FORMATION À DISTANCE</a:t>
            </a:r>
          </a:p>
          <a:p>
            <a:pPr marL="171450" indent="-171450">
              <a:buFont typeface="Arial" panose="020B0604020202020204" pitchFamily="34" charset="0"/>
              <a:buChar char="•"/>
            </a:pPr>
            <a:r>
              <a:rPr lang="en-US" dirty="0"/>
              <a:t>Enregistrez les réponses à l'aide d'un </a:t>
            </a:r>
            <a:r>
              <a:rPr lang="en-US" dirty="0" err="1"/>
              <a:t>jambon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a:t>
            </a:r>
          </a:p>
          <a:p>
            <a:endParaRPr lang="en-US" dirty="0"/>
          </a:p>
          <a:p>
            <a:r>
              <a:rPr lang="en-US" b="1" dirty="0"/>
              <a:t>DISCUSSION PLÉNIÈRE (Temps : 15min)</a:t>
            </a:r>
          </a:p>
          <a:p>
            <a:pPr marL="171450" indent="-171450">
              <a:buFont typeface="Arial" panose="020B0604020202020204" pitchFamily="34" charset="0"/>
              <a:buChar char="•"/>
            </a:pPr>
            <a:r>
              <a:rPr lang="en-US" i="1" dirty="0"/>
              <a:t>De quoi avons-nous discuté lors de la session 2 </a:t>
            </a:r>
            <a:r>
              <a:rPr lang="en-US" dirty="0"/>
              <a:t>? </a:t>
            </a:r>
          </a:p>
          <a:p>
            <a:pPr marL="628650" lvl="1" indent="-171450">
              <a:buFont typeface="Arial" panose="020B0604020202020204" pitchFamily="34" charset="0"/>
              <a:buChar char="•"/>
            </a:pPr>
            <a:r>
              <a:rPr lang="en-US" dirty="0"/>
              <a:t>Toutes les informations figurant sur les formulaires peuvent être collectées dans le CPIMS+. </a:t>
            </a:r>
          </a:p>
          <a:p>
            <a:pPr marL="628650" lvl="1" indent="-171450">
              <a:buFont typeface="Arial" panose="020B0604020202020204" pitchFamily="34" charset="0"/>
              <a:buChar char="•"/>
            </a:pPr>
            <a:r>
              <a:rPr lang="en-US" dirty="0"/>
              <a:t>L'objectif du CPIMS+ est de soutenir une gestion de cas de qualité.</a:t>
            </a:r>
          </a:p>
          <a:p>
            <a:pPr marL="628650" lvl="1" indent="-171450">
              <a:buFont typeface="Arial" panose="020B0604020202020204" pitchFamily="34" charset="0"/>
              <a:buChar char="•"/>
            </a:pPr>
            <a:r>
              <a:rPr lang="en-US" dirty="0"/>
              <a:t>Il est impératif d'obtenir un consentement éclairé avant le début des services de gestion de cas, avant d'écouter l'histoire de l'enfant ou de recueillir toute information.</a:t>
            </a:r>
          </a:p>
          <a:p>
            <a:pPr marL="628650" lvl="1" indent="-171450">
              <a:buFont typeface="Arial" panose="020B0604020202020204" pitchFamily="34" charset="0"/>
              <a:buChar char="•"/>
            </a:pPr>
            <a:r>
              <a:rPr lang="en-US" dirty="0"/>
              <a:t>La participation de l'enfant est essentielle tout au long du processus, y compris lors de l'élaboration du plan d'action, ce qui peut être reflété dans la saisie des données.</a:t>
            </a:r>
          </a:p>
          <a:p>
            <a:pPr marL="171450" indent="-171450">
              <a:buFont typeface="Arial" panose="020B0604020202020204" pitchFamily="34" charset="0"/>
              <a:buChar char="•"/>
            </a:pPr>
            <a:r>
              <a:rPr lang="en-US" dirty="0"/>
              <a:t>Notez les réponses sur un tableau à feuilles mobiles</a:t>
            </a:r>
          </a:p>
          <a:p>
            <a:pPr marL="171450" indent="-171450">
              <a:buFont typeface="Arial" panose="020B0604020202020204" pitchFamily="34" charset="0"/>
              <a:buChar char="•"/>
            </a:pPr>
            <a:r>
              <a:rPr lang="en-US" dirty="0"/>
              <a:t>Ajoutez tout autre point apparu lors de vos discussions </a:t>
            </a:r>
          </a:p>
        </p:txBody>
      </p:sp>
      <p:sp>
        <p:nvSpPr>
          <p:cNvPr id="3" name="Slide Image Placeholder 2">
            <a:extLst>
              <a:ext uri="{FF2B5EF4-FFF2-40B4-BE49-F238E27FC236}">
                <a16:creationId xmlns:a16="http://schemas.microsoft.com/office/drawing/2014/main" id="{D051BB70-4068-9C09-678D-4E8CA305395E}"/>
              </a:ext>
            </a:extLst>
          </p:cNvPr>
          <p:cNvSpPr>
            <a:spLocks noGrp="1" noRot="1" noChangeAspect="1"/>
          </p:cNvSpPr>
          <p:nvPr>
            <p:ph type="sldImg"/>
          </p:nvPr>
        </p:nvSpPr>
        <p:spPr/>
      </p:sp>
    </p:spTree>
    <p:extLst>
      <p:ext uri="{BB962C8B-B14F-4D97-AF65-F5344CB8AC3E}">
        <p14:creationId xmlns:p14="http://schemas.microsoft.com/office/powerpoint/2010/main" val="18559488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dirty="0">
                <a:sym typeface="Helvetica Neue"/>
              </a:rPr>
              <a:t>EXPLICATION</a:t>
            </a:r>
          </a:p>
          <a:p>
            <a:pPr marL="171450" indent="-171450">
              <a:buFont typeface="Arial" panose="020B0604020202020204" pitchFamily="34" charset="0"/>
              <a:buChar char="•"/>
            </a:pPr>
            <a:r>
              <a:rPr lang="en-US" dirty="0" err="1"/>
              <a:t>Présenter</a:t>
            </a:r>
            <a:r>
              <a:rPr lang="en-US" dirty="0"/>
              <a:t> un </a:t>
            </a:r>
            <a:r>
              <a:rPr lang="en-US" dirty="0" err="1"/>
              <a:t>ordre</a:t>
            </a:r>
            <a:r>
              <a:rPr lang="en-US" dirty="0"/>
              <a:t> du jour </a:t>
            </a:r>
            <a:r>
              <a:rPr lang="en-US" dirty="0" err="1"/>
              <a:t>contextualisé</a:t>
            </a:r>
            <a:r>
              <a:rPr lang="en-US" dirty="0"/>
              <a:t> avec (</a:t>
            </a:r>
            <a:r>
              <a:rPr lang="en-US" dirty="0" err="1"/>
              <a:t>ajouter</a:t>
            </a:r>
            <a:r>
              <a:rPr lang="en-US" dirty="0"/>
              <a:t> les </a:t>
            </a:r>
            <a:r>
              <a:rPr lang="en-US" dirty="0" err="1"/>
              <a:t>heures</a:t>
            </a:r>
            <a:r>
              <a:rPr lang="en-US" dirty="0"/>
              <a:t> de début et de fin, les pauses et le déjeuner) </a:t>
            </a:r>
          </a:p>
          <a:p>
            <a:pPr marL="171450" indent="-171450">
              <a:buFont typeface="Arial" panose="020B0604020202020204" pitchFamily="34" charset="0"/>
              <a:buChar char="•"/>
            </a:pPr>
            <a:r>
              <a:rPr lang="en-US" dirty="0" err="1"/>
              <a:t>Expliquer</a:t>
            </a:r>
            <a:r>
              <a:rPr lang="en-US" dirty="0"/>
              <a:t> </a:t>
            </a:r>
            <a:r>
              <a:rPr lang="en-US" dirty="0" err="1"/>
              <a:t>toute</a:t>
            </a:r>
            <a:r>
              <a:rPr lang="en-US" dirty="0"/>
              <a:t> information relative à </a:t>
            </a:r>
            <a:r>
              <a:rPr lang="en-US" dirty="0" err="1"/>
              <a:t>l'entretien</a:t>
            </a:r>
            <a:r>
              <a:rPr lang="en-US" dirty="0"/>
              <a:t> </a:t>
            </a:r>
            <a:r>
              <a:rPr lang="en-US" dirty="0" err="1"/>
              <a:t>ménager</a:t>
            </a:r>
            <a:r>
              <a:rPr lang="en-US" dirty="0"/>
              <a:t>, </a:t>
            </a:r>
            <a:r>
              <a:rPr lang="en-US" dirty="0" err="1"/>
              <a:t>comme</a:t>
            </a:r>
            <a:r>
              <a:rPr lang="en-US" dirty="0"/>
              <a:t> </a:t>
            </a:r>
            <a:r>
              <a:rPr lang="en-US" dirty="0" err="1"/>
              <a:t>l'endroit</a:t>
            </a:r>
            <a:r>
              <a:rPr lang="en-US" dirty="0"/>
              <a:t> </a:t>
            </a:r>
            <a:r>
              <a:rPr lang="en-US" dirty="0" err="1"/>
              <a:t>où</a:t>
            </a:r>
            <a:r>
              <a:rPr lang="en-US" dirty="0"/>
              <a:t> se </a:t>
            </a:r>
            <a:r>
              <a:rPr lang="en-US" dirty="0" err="1"/>
              <a:t>trouve</a:t>
            </a:r>
            <a:r>
              <a:rPr lang="en-US" dirty="0"/>
              <a:t> tout </a:t>
            </a:r>
            <a:r>
              <a:rPr lang="en-US" dirty="0" err="1"/>
              <a:t>ce</a:t>
            </a:r>
            <a:r>
              <a:rPr lang="en-US" dirty="0"/>
              <a:t> </a:t>
            </a:r>
            <a:r>
              <a:rPr lang="en-US" dirty="0" err="1"/>
              <a:t>dont</a:t>
            </a:r>
            <a:r>
              <a:rPr lang="en-US" dirty="0"/>
              <a:t> </a:t>
            </a:r>
            <a:r>
              <a:rPr lang="en-US" dirty="0" err="1"/>
              <a:t>ils</a:t>
            </a:r>
            <a:r>
              <a:rPr lang="en-US" dirty="0"/>
              <a:t> </a:t>
            </a:r>
            <a:r>
              <a:rPr lang="en-US" dirty="0" err="1"/>
              <a:t>peuvent</a:t>
            </a:r>
            <a:r>
              <a:rPr lang="en-US" dirty="0"/>
              <a:t> </a:t>
            </a:r>
            <a:r>
              <a:rPr lang="en-US" dirty="0" err="1"/>
              <a:t>avoir</a:t>
            </a:r>
            <a:r>
              <a:rPr lang="en-US" dirty="0"/>
              <a:t> </a:t>
            </a:r>
            <a:r>
              <a:rPr lang="en-US" dirty="0" err="1"/>
              <a:t>besoin</a:t>
            </a:r>
            <a:r>
              <a:rPr lang="en-US" dirty="0"/>
              <a:t> (salle de </a:t>
            </a:r>
            <a:r>
              <a:rPr lang="en-US" dirty="0" err="1"/>
              <a:t>bain</a:t>
            </a:r>
            <a:r>
              <a:rPr lang="en-US" dirty="0"/>
              <a:t>, salle de repos, etc.).</a:t>
            </a:r>
          </a:p>
          <a:p>
            <a:pPr marL="171450" indent="-171450">
              <a:buFont typeface="Arial" panose="020B0604020202020204" pitchFamily="34" charset="0"/>
              <a:buChar char="•"/>
            </a:pPr>
            <a:r>
              <a:rPr lang="en-US" i="1" dirty="0"/>
              <a:t>Y a-t-il des questions </a:t>
            </a:r>
            <a:r>
              <a:rPr lang="en-US" i="1" dirty="0" err="1"/>
              <a:t>avant</a:t>
            </a:r>
            <a:r>
              <a:rPr lang="en-US" i="1" dirty="0"/>
              <a:t> de </a:t>
            </a:r>
            <a:r>
              <a:rPr lang="en-US" i="1" dirty="0" err="1"/>
              <a:t>poursuivre</a:t>
            </a:r>
            <a:r>
              <a:rPr lang="en-US" i="1" dirty="0"/>
              <a:t> ?</a:t>
            </a:r>
          </a:p>
        </p:txBody>
      </p:sp>
      <p:sp>
        <p:nvSpPr>
          <p:cNvPr id="3" name="Slide Image Placeholder 2">
            <a:extLst>
              <a:ext uri="{FF2B5EF4-FFF2-40B4-BE49-F238E27FC236}">
                <a16:creationId xmlns:a16="http://schemas.microsoft.com/office/drawing/2014/main" id="{894EC115-74A7-FB9B-8ABB-0872DF5C7A2A}"/>
              </a:ext>
            </a:extLst>
          </p:cNvPr>
          <p:cNvSpPr>
            <a:spLocks noGrp="1" noRot="1" noChangeAspect="1"/>
          </p:cNvSpPr>
          <p:nvPr>
            <p:ph type="sldImg"/>
          </p:nvPr>
        </p:nvSpPr>
        <p:spPr/>
      </p:sp>
    </p:spTree>
    <p:extLst>
      <p:ext uri="{BB962C8B-B14F-4D97-AF65-F5344CB8AC3E}">
        <p14:creationId xmlns:p14="http://schemas.microsoft.com/office/powerpoint/2010/main" val="696521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i="1" dirty="0"/>
              <a:t>Comme la session 2, dans </a:t>
            </a:r>
            <a:r>
              <a:rPr lang="en-US" i="1" dirty="0" err="1"/>
              <a:t>cette</a:t>
            </a:r>
            <a:r>
              <a:rPr lang="en-US" i="1" dirty="0"/>
              <a:t> session, les participants </a:t>
            </a:r>
            <a:r>
              <a:rPr lang="en-US" i="1" dirty="0" err="1"/>
              <a:t>seront</a:t>
            </a:r>
            <a:r>
              <a:rPr lang="en-US" i="1" dirty="0"/>
              <a:t> </a:t>
            </a:r>
            <a:r>
              <a:rPr lang="en-US" i="1" dirty="0" err="1"/>
              <a:t>en</a:t>
            </a:r>
            <a:r>
              <a:rPr lang="en-US" i="1" dirty="0"/>
              <a:t> </a:t>
            </a:r>
            <a:r>
              <a:rPr lang="en-US" i="1" dirty="0" err="1"/>
              <a:t>mesure</a:t>
            </a:r>
            <a:r>
              <a:rPr lang="en-US" i="1" dirty="0"/>
              <a:t> de...</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b="0" i="1" dirty="0">
                <a:solidFill>
                  <a:srgbClr val="000000"/>
                </a:solidFill>
                <a:effectLst/>
              </a:rPr>
              <a:t>Comme dans la session 2</a:t>
            </a:r>
          </a:p>
          <a:p>
            <a:pPr marL="628650" lvl="1" indent="-171450">
              <a:buFont typeface="Arial" panose="020B0604020202020204" pitchFamily="34" charset="0"/>
              <a:buChar char="•"/>
            </a:pPr>
            <a:r>
              <a:rPr lang="en-US" b="0" i="1" dirty="0" err="1">
                <a:solidFill>
                  <a:srgbClr val="000000"/>
                </a:solidFill>
                <a:effectLst/>
              </a:rPr>
              <a:t>Vidéo</a:t>
            </a:r>
            <a:r>
              <a:rPr lang="en-US" b="0" i="1" dirty="0">
                <a:solidFill>
                  <a:srgbClr val="000000"/>
                </a:solidFill>
                <a:effectLst/>
              </a:rPr>
              <a:t> et discussion </a:t>
            </a:r>
          </a:p>
          <a:p>
            <a:pPr marL="628650" lvl="1" indent="-171450">
              <a:buFont typeface="Arial" panose="020B0604020202020204" pitchFamily="34" charset="0"/>
              <a:buChar char="•"/>
            </a:pPr>
            <a:r>
              <a:rPr lang="en-US" b="0" i="1" dirty="0">
                <a:solidFill>
                  <a:srgbClr val="000000"/>
                </a:solidFill>
                <a:effectLst/>
              </a:rPr>
              <a:t>Aperçu de </a:t>
            </a:r>
            <a:r>
              <a:rPr lang="en-US" b="0" i="1" dirty="0" err="1">
                <a:solidFill>
                  <a:srgbClr val="000000"/>
                </a:solidFill>
                <a:effectLst/>
              </a:rPr>
              <a:t>l'étape</a:t>
            </a:r>
            <a:r>
              <a:rPr lang="en-US" b="0" i="1" dirty="0">
                <a:solidFill>
                  <a:srgbClr val="000000"/>
                </a:solidFill>
                <a:effectLst/>
              </a:rPr>
              <a:t> du CM et des messages </a:t>
            </a:r>
            <a:r>
              <a:rPr lang="en-US" b="0" i="1" dirty="0" err="1">
                <a:solidFill>
                  <a:srgbClr val="000000"/>
                </a:solidFill>
                <a:effectLst/>
              </a:rPr>
              <a:t>clés</a:t>
            </a:r>
            <a:r>
              <a:rPr lang="en-US" b="0" i="1" dirty="0">
                <a:solidFill>
                  <a:srgbClr val="000000"/>
                </a:solidFill>
                <a:effectLst/>
              </a:rPr>
              <a:t> (</a:t>
            </a:r>
            <a:r>
              <a:rPr lang="en-US" b="0" i="1" dirty="0" err="1">
                <a:solidFill>
                  <a:srgbClr val="000000"/>
                </a:solidFill>
                <a:effectLst/>
              </a:rPr>
              <a:t>facultatif</a:t>
            </a:r>
            <a:r>
              <a:rPr lang="en-US" b="0" i="1" dirty="0">
                <a:solidFill>
                  <a:srgbClr val="000000"/>
                </a:solidFill>
                <a:effectLst/>
              </a:rPr>
              <a:t>) </a:t>
            </a:r>
          </a:p>
          <a:p>
            <a:pPr marL="628650" lvl="1" indent="-171450">
              <a:buFont typeface="Arial" panose="020B0604020202020204" pitchFamily="34" charset="0"/>
              <a:buChar char="•"/>
            </a:pPr>
            <a:r>
              <a:rPr lang="en-US" b="0" i="1" dirty="0" err="1">
                <a:solidFill>
                  <a:srgbClr val="000000"/>
                </a:solidFill>
                <a:effectLst/>
              </a:rPr>
              <a:t>Démo</a:t>
            </a:r>
            <a:r>
              <a:rPr lang="en-US" b="0" i="1" dirty="0">
                <a:solidFill>
                  <a:srgbClr val="000000"/>
                </a:solidFill>
                <a:effectLst/>
              </a:rPr>
              <a:t> CPIMS</a:t>
            </a:r>
          </a:p>
          <a:p>
            <a:pPr marL="628650" lvl="1" indent="-171450">
              <a:buFont typeface="Arial" panose="020B0604020202020204" pitchFamily="34" charset="0"/>
              <a:buChar char="•"/>
            </a:pPr>
            <a:r>
              <a:rPr lang="en-US" b="0" i="1" dirty="0">
                <a:solidFill>
                  <a:srgbClr val="000000"/>
                </a:solidFill>
                <a:effectLst/>
              </a:rPr>
              <a:t>CPIMS+ Practice</a:t>
            </a:r>
          </a:p>
          <a:p>
            <a:pPr marL="628650" lvl="1" indent="-171450">
              <a:buFont typeface="Arial" panose="020B0604020202020204" pitchFamily="34" charset="0"/>
              <a:buChar char="•"/>
            </a:pPr>
            <a:r>
              <a:rPr lang="en-US" b="0" i="1" dirty="0" err="1">
                <a:solidFill>
                  <a:srgbClr val="000000"/>
                </a:solidFill>
                <a:effectLst/>
              </a:rPr>
              <a:t>Commentaires</a:t>
            </a:r>
            <a:r>
              <a:rPr lang="en-US" b="0" i="1" dirty="0">
                <a:solidFill>
                  <a:srgbClr val="000000"/>
                </a:solidFill>
                <a:effectLst/>
              </a:rPr>
              <a:t> et discussion</a:t>
            </a:r>
          </a:p>
          <a:p>
            <a:pPr marL="171450" indent="-171450">
              <a:buFont typeface="Arial" panose="020B0604020202020204" pitchFamily="34" charset="0"/>
              <a:buChar char="•"/>
            </a:pPr>
            <a:r>
              <a:rPr lang="en-US" b="0" i="1" dirty="0">
                <a:solidFill>
                  <a:srgbClr val="000000"/>
                </a:solidFill>
                <a:effectLst/>
              </a:rPr>
              <a:t>Y a-t-il des questions </a:t>
            </a:r>
            <a:r>
              <a:rPr lang="en-US" b="0" i="1" dirty="0" err="1">
                <a:solidFill>
                  <a:srgbClr val="000000"/>
                </a:solidFill>
                <a:effectLst/>
              </a:rPr>
              <a:t>avant</a:t>
            </a:r>
            <a:r>
              <a:rPr lang="en-US" b="0" i="1" dirty="0">
                <a:solidFill>
                  <a:srgbClr val="000000"/>
                </a:solidFill>
                <a:effectLst/>
              </a:rPr>
              <a:t> de </a:t>
            </a:r>
            <a:r>
              <a:rPr lang="en-US" b="0" i="1" dirty="0" err="1">
                <a:solidFill>
                  <a:srgbClr val="000000"/>
                </a:solidFill>
                <a:effectLst/>
              </a:rPr>
              <a:t>poursuivre</a:t>
            </a:r>
            <a:r>
              <a:rPr lang="en-US" b="0" i="1" dirty="0">
                <a:solidFill>
                  <a:srgbClr val="000000"/>
                </a:solidFill>
                <a:effectLst/>
              </a:rPr>
              <a:t> ?</a:t>
            </a:r>
            <a:endParaRPr lang="en-US" dirty="0"/>
          </a:p>
          <a:p>
            <a:endParaRPr lang="en-US" dirty="0"/>
          </a:p>
        </p:txBody>
      </p:sp>
      <p:sp>
        <p:nvSpPr>
          <p:cNvPr id="3" name="Slide Image Placeholder 2">
            <a:extLst>
              <a:ext uri="{FF2B5EF4-FFF2-40B4-BE49-F238E27FC236}">
                <a16:creationId xmlns:a16="http://schemas.microsoft.com/office/drawing/2014/main" id="{94660368-C418-028F-1D59-4C13786151B3}"/>
              </a:ext>
            </a:extLst>
          </p:cNvPr>
          <p:cNvSpPr>
            <a:spLocks noGrp="1" noRot="1" noChangeAspect="1"/>
          </p:cNvSpPr>
          <p:nvPr>
            <p:ph type="sldImg"/>
          </p:nvPr>
        </p:nvSpPr>
        <p:spPr/>
      </p:sp>
    </p:spTree>
    <p:extLst>
      <p:ext uri="{BB962C8B-B14F-4D97-AF65-F5344CB8AC3E}">
        <p14:creationId xmlns:p14="http://schemas.microsoft.com/office/powerpoint/2010/main" val="40058091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VIDÉO</a:t>
            </a:r>
          </a:p>
          <a:p>
            <a:pPr marL="171450" indent="-171450">
              <a:buFont typeface="Arial" panose="020B0604020202020204" pitchFamily="34" charset="0"/>
              <a:buChar char="•"/>
            </a:pPr>
            <a:r>
              <a:rPr lang="en-US" i="1" dirty="0" err="1"/>
              <a:t>Regardons</a:t>
            </a:r>
            <a:r>
              <a:rPr lang="en-US" i="1" dirty="0"/>
              <a:t> </a:t>
            </a:r>
            <a:r>
              <a:rPr lang="en-US" i="1" dirty="0" err="1"/>
              <a:t>une</a:t>
            </a:r>
            <a:r>
              <a:rPr lang="en-US" i="1" dirty="0"/>
              <a:t> </a:t>
            </a:r>
            <a:r>
              <a:rPr lang="en-US" i="1" dirty="0" err="1"/>
              <a:t>vidéo</a:t>
            </a:r>
            <a:r>
              <a:rPr lang="en-US" i="1" dirty="0"/>
              <a:t> sur la planification de cas</a:t>
            </a:r>
          </a:p>
          <a:p>
            <a:pPr marL="628650" lvl="1" indent="-171450">
              <a:buFont typeface="Arial" panose="020B0604020202020204" pitchFamily="34" charset="0"/>
              <a:buChar char="•"/>
            </a:pPr>
            <a:r>
              <a:rPr lang="en-US" dirty="0"/>
              <a:t>Alternative : </a:t>
            </a:r>
            <a:r>
              <a:rPr lang="en-US" dirty="0" err="1"/>
              <a:t>invitez</a:t>
            </a:r>
            <a:r>
              <a:rPr lang="en-US" dirty="0"/>
              <a:t> </a:t>
            </a:r>
            <a:r>
              <a:rPr lang="en-US" dirty="0" err="1"/>
              <a:t>une</a:t>
            </a:r>
            <a:r>
              <a:rPr lang="en-US" dirty="0"/>
              <a:t> </a:t>
            </a:r>
            <a:r>
              <a:rPr lang="en-US" dirty="0" err="1"/>
              <a:t>personne</a:t>
            </a:r>
            <a:r>
              <a:rPr lang="en-US" dirty="0"/>
              <a:t> à se porter </a:t>
            </a:r>
            <a:r>
              <a:rPr lang="en-US" dirty="0" err="1"/>
              <a:t>volontaire</a:t>
            </a:r>
            <a:r>
              <a:rPr lang="en-US" dirty="0"/>
              <a:t> pour lire </a:t>
            </a:r>
            <a:r>
              <a:rPr lang="en-US" dirty="0" err="1"/>
              <a:t>l'étude</a:t>
            </a:r>
            <a:r>
              <a:rPr lang="en-US" dirty="0"/>
              <a:t> de cas dans le </a:t>
            </a:r>
            <a:r>
              <a:rPr lang="en-US" b="1" dirty="0"/>
              <a:t>cahier </a:t>
            </a:r>
            <a:r>
              <a:rPr lang="en-US" b="1" dirty="0" err="1"/>
              <a:t>d'exercices</a:t>
            </a:r>
            <a:r>
              <a:rPr lang="en-US" b="1" dirty="0"/>
              <a:t> page 22 : Etude de cas - </a:t>
            </a:r>
            <a:r>
              <a:rPr lang="en-US" b="1" dirty="0" err="1"/>
              <a:t>Etape</a:t>
            </a:r>
            <a:r>
              <a:rPr lang="en-US" b="1" dirty="0"/>
              <a:t> 4</a:t>
            </a:r>
          </a:p>
          <a:p>
            <a:pPr marL="171450" indent="-171450">
              <a:buFont typeface="Arial" panose="020B0604020202020204" pitchFamily="34" charset="0"/>
              <a:buChar char="•"/>
            </a:pPr>
            <a:r>
              <a:rPr lang="fr-BE" noProof="0" dirty="0"/>
              <a:t>Voir la </a:t>
            </a:r>
            <a:r>
              <a:rPr lang="fr-BE" noProof="0" dirty="0" err="1"/>
              <a:t>video</a:t>
            </a:r>
            <a:r>
              <a:rPr lang="fr-BE" noProof="0" dirty="0"/>
              <a:t> 4 mis en </a:t>
            </a:r>
            <a:r>
              <a:rPr lang="fr-BE" noProof="0" dirty="0" err="1"/>
              <a:t>oeuvre</a:t>
            </a:r>
            <a:r>
              <a:rPr lang="fr-BE" noProof="0" dirty="0"/>
              <a:t> du plan d action</a:t>
            </a:r>
            <a:r>
              <a:rPr lang="en-US" dirty="0"/>
              <a:t>:  </a:t>
            </a:r>
            <a:r>
              <a:rPr lang="en-BE" sz="1800" u="sng" kern="0" dirty="0">
                <a:solidFill>
                  <a:srgbClr val="000000"/>
                </a:solidFill>
                <a:effectLst/>
                <a:latin typeface="Calibri" panose="020F0502020204030204" pitchFamily="34" charset="0"/>
                <a:ea typeface="Calibri" panose="020F0502020204030204" pitchFamily="34" charset="0"/>
                <a:hlinkClick r:id="rId3"/>
              </a:rPr>
              <a:t>https://youtu.be/Odxr8kOqSkQ</a:t>
            </a:r>
            <a:endParaRPr lang="en-US" dirty="0"/>
          </a:p>
        </p:txBody>
      </p:sp>
      <p:sp>
        <p:nvSpPr>
          <p:cNvPr id="3" name="Slide Image Placeholder 2">
            <a:extLst>
              <a:ext uri="{FF2B5EF4-FFF2-40B4-BE49-F238E27FC236}">
                <a16:creationId xmlns:a16="http://schemas.microsoft.com/office/drawing/2014/main" id="{79A0048D-BB55-A4F9-B04A-130480E5DED2}"/>
              </a:ext>
            </a:extLst>
          </p:cNvPr>
          <p:cNvSpPr>
            <a:spLocks noGrp="1" noRot="1" noChangeAspect="1"/>
          </p:cNvSpPr>
          <p:nvPr>
            <p:ph type="sldImg"/>
          </p:nvPr>
        </p:nvSpPr>
        <p:spPr/>
      </p:sp>
    </p:spTree>
    <p:extLst>
      <p:ext uri="{BB962C8B-B14F-4D97-AF65-F5344CB8AC3E}">
        <p14:creationId xmlns:p14="http://schemas.microsoft.com/office/powerpoint/2010/main" val="3270940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DISCUSSION DE GROUPE (Temps :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Divisez les participants en groupes de 3 à 5 personnes</a:t>
            </a:r>
            <a:endParaRPr lang="en-US" dirty="0"/>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Laissez les participants discuter</a:t>
            </a:r>
          </a:p>
          <a:p>
            <a:pPr marL="171450" indent="-171450">
              <a:buFont typeface="Arial" panose="020B0604020202020204" pitchFamily="34" charset="0"/>
              <a:buChar char="•"/>
            </a:pPr>
            <a:r>
              <a:rPr lang="en-US" dirty="0"/>
              <a:t>Assurez-vous que les participants ont fermé leur cahier d'exercices, car les réponses se trouvent à l'intérieur.</a:t>
            </a:r>
          </a:p>
          <a:p>
            <a:pPr marL="0" indent="0">
              <a:buFont typeface="Arial" panose="020B0604020202020204" pitchFamily="34" charset="0"/>
              <a:buNone/>
            </a:pPr>
            <a:endParaRPr lang="en-US" b="1" dirty="0"/>
          </a:p>
          <a:p>
            <a:r>
              <a:rPr lang="en-US" b="1" dirty="0"/>
              <a:t>DISCUSSION PLÉNIÈRE</a:t>
            </a:r>
          </a:p>
          <a:p>
            <a:pPr marL="171450" indent="-171450">
              <a:buFont typeface="Arial" panose="020B0604020202020204" pitchFamily="34" charset="0"/>
              <a:buChar char="•"/>
            </a:pPr>
            <a:r>
              <a:rPr lang="en-US" dirty="0"/>
              <a:t>Donnez du temps pour présenter le retour (laissez les groupes se compléter). </a:t>
            </a:r>
          </a:p>
          <a:p>
            <a:pPr marL="171450" indent="-171450">
              <a:buFont typeface="Arial" panose="020B0604020202020204" pitchFamily="34" charset="0"/>
              <a:buChar char="•"/>
            </a:pPr>
            <a:r>
              <a:rPr lang="en-US" dirty="0"/>
              <a:t>Complétez avec les notes ci-dessous</a:t>
            </a:r>
          </a:p>
          <a:p>
            <a:pPr marL="171450" indent="-171450">
              <a:buFont typeface="Arial" panose="020B0604020202020204" pitchFamily="34" charset="0"/>
              <a:buChar char="•"/>
            </a:pPr>
            <a:r>
              <a:rPr lang="en-US" b="1" i="1" dirty="0"/>
              <a:t>Quels sont les services que le TRAVAILLEUR SOCIAL a fournis directement à Nadia et à sa famille ? Pourquoi ces services sont-ils importants ?</a:t>
            </a:r>
          </a:p>
          <a:p>
            <a:pPr marL="628650" lvl="1" indent="-171450">
              <a:buFont typeface="Arial" panose="020B0604020202020204" pitchFamily="34" charset="0"/>
              <a:buChar char="•"/>
            </a:pPr>
            <a:r>
              <a:rPr lang="en-US" dirty="0"/>
              <a:t>Sensibilisation des parents aux risques du mariage et du travail des enfants.</a:t>
            </a:r>
          </a:p>
          <a:p>
            <a:pPr marL="628650" lvl="1" indent="-171450">
              <a:buFont typeface="Arial" panose="020B0604020202020204" pitchFamily="34" charset="0"/>
              <a:buChar char="•"/>
            </a:pPr>
            <a:r>
              <a:rPr lang="en-US" dirty="0"/>
              <a:t>Soutien psychologique à Nadia pour l'aider à faire face aux complexités de sa situation actuelle.</a:t>
            </a:r>
          </a:p>
          <a:p>
            <a:pPr marL="628650" lvl="1" indent="-171450">
              <a:buFont typeface="Arial" panose="020B0604020202020204" pitchFamily="34" charset="0"/>
              <a:buChar char="•"/>
            </a:pPr>
            <a:r>
              <a:rPr lang="en-US" dirty="0"/>
              <a:t>Médiation par l'assistant social pour travailler sur la relation entre Nadia et ses parents et aider à rétablir l'équilibre et l'harmonie dans la famille.</a:t>
            </a:r>
          </a:p>
          <a:p>
            <a:pPr marL="171450" indent="-171450">
              <a:buFont typeface="Arial" panose="020B0604020202020204" pitchFamily="34" charset="0"/>
              <a:buChar char="•"/>
            </a:pPr>
            <a:r>
              <a:rPr lang="en-US" b="1" i="1" dirty="0"/>
              <a:t>Quels sont les renvois que le TRAVAILLEUR SOCIAL a faits à d'autres fournisseurs de services ? </a:t>
            </a:r>
          </a:p>
          <a:p>
            <a:pPr marL="628650" lvl="1" indent="-171450">
              <a:buFont typeface="Arial" panose="020B0604020202020204" pitchFamily="34" charset="0"/>
              <a:buChar char="•"/>
            </a:pPr>
            <a:r>
              <a:rPr lang="en-US" dirty="0"/>
              <a:t>Orientation vers l'éducation pour Nadia, parallèlement à l'orientation vers le programme CASH et les moyens de subsistance pour ses parents.</a:t>
            </a:r>
          </a:p>
          <a:p>
            <a:pPr marL="628650" lvl="1" indent="-171450">
              <a:buFont typeface="Arial" panose="020B0604020202020204" pitchFamily="34" charset="0"/>
              <a:buChar char="•"/>
            </a:pPr>
            <a:r>
              <a:rPr lang="en-US" dirty="0"/>
              <a:t>Orientation vers des services supplémentaires de la MHPSS pour que Nadia puisse faire face à ses cauchemars </a:t>
            </a:r>
            <a:r>
              <a:rPr lang="en-US" dirty="0" err="1"/>
              <a:t>récurrents</a:t>
            </a:r>
            <a:r>
              <a:rPr lang="en-US" dirty="0"/>
              <a:t>.</a:t>
            </a:r>
          </a:p>
        </p:txBody>
      </p:sp>
      <p:sp>
        <p:nvSpPr>
          <p:cNvPr id="3" name="Slide Image Placeholder 2">
            <a:extLst>
              <a:ext uri="{FF2B5EF4-FFF2-40B4-BE49-F238E27FC236}">
                <a16:creationId xmlns:a16="http://schemas.microsoft.com/office/drawing/2014/main" id="{8CF8A6EC-5145-2BC6-F66F-876C5D408DCD}"/>
              </a:ext>
            </a:extLst>
          </p:cNvPr>
          <p:cNvSpPr>
            <a:spLocks noGrp="1" noRot="1" noChangeAspect="1"/>
          </p:cNvSpPr>
          <p:nvPr>
            <p:ph type="sldImg"/>
          </p:nvPr>
        </p:nvSpPr>
        <p:spPr/>
      </p:sp>
    </p:spTree>
    <p:extLst>
      <p:ext uri="{BB962C8B-B14F-4D97-AF65-F5344CB8AC3E}">
        <p14:creationId xmlns:p14="http://schemas.microsoft.com/office/powerpoint/2010/main" val="22238044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CONTINUÉ</a:t>
            </a:r>
          </a:p>
          <a:p>
            <a:endParaRPr lang="en-US" dirty="0"/>
          </a:p>
          <a:p>
            <a:r>
              <a:rPr lang="en-US" b="1" dirty="0"/>
              <a:t>DISCUSSION PLÉNIÈRE</a:t>
            </a:r>
          </a:p>
          <a:p>
            <a:pPr marL="171450" lvl="0" indent="-171450">
              <a:buFont typeface="Arial" panose="020B0604020202020204" pitchFamily="34" charset="0"/>
              <a:buChar char="•"/>
            </a:pPr>
            <a:r>
              <a:rPr lang="en-US" b="1" i="1" dirty="0"/>
              <a:t>Quelles mesures peuvent être prises pour s'assurer que les orientations aboutissent à des services et à des améliorations de la situation de Nadia ?</a:t>
            </a:r>
          </a:p>
          <a:p>
            <a:pPr marL="628650" lvl="1" indent="-171450">
              <a:buFont typeface="Arial" panose="020B0604020202020204" pitchFamily="34" charset="0"/>
              <a:buChar char="•"/>
            </a:pPr>
            <a:r>
              <a:rPr lang="en-US" dirty="0"/>
              <a:t>Suivi de la famille/de l'enfant pour s'assurer qu'ils s'engagent à respecter le plan (par exemple, l'enfant assiste aux séances de PSS).</a:t>
            </a:r>
          </a:p>
          <a:p>
            <a:pPr marL="628650" lvl="1" indent="-171450">
              <a:buFont typeface="Arial" panose="020B0604020202020204" pitchFamily="34" charset="0"/>
              <a:buChar char="•"/>
            </a:pPr>
            <a:r>
              <a:rPr lang="en-US" dirty="0"/>
              <a:t>Assurer le suivi des prestataires de services en les appelant ou en leur rendant visite pour discuter de tout problème lié à la prestation du service.</a:t>
            </a:r>
          </a:p>
          <a:p>
            <a:pPr marL="628650" lvl="1" indent="-171450">
              <a:buFont typeface="Arial" panose="020B0604020202020204" pitchFamily="34" charset="0"/>
              <a:buChar char="•"/>
            </a:pPr>
            <a:r>
              <a:rPr lang="en-US" dirty="0"/>
              <a:t>Organisez une conférence de cas s'il y a eu des difficultés d'accès à la prestation de services afin d'éliminer les goulots d'étranglement. Cette conférence peut inclure Nadia et ses parents ou seulement les prestataires de services.</a:t>
            </a:r>
            <a:endParaRPr lang="en-US" b="1" i="1" dirty="0"/>
          </a:p>
          <a:p>
            <a:pPr marL="171450" lvl="0" indent="-171450">
              <a:buFont typeface="Arial" panose="020B0604020202020204" pitchFamily="34" charset="0"/>
              <a:buChar char="•"/>
            </a:pPr>
            <a:r>
              <a:rPr lang="en-US" b="1" i="1" dirty="0"/>
              <a:t>Quelles sont les conséquences possibles si les renvois ne sont pas traités correctement ?</a:t>
            </a:r>
          </a:p>
          <a:p>
            <a:pPr marL="628650" lvl="1" indent="-171450">
              <a:buFont typeface="Arial" panose="020B0604020202020204" pitchFamily="34" charset="0"/>
              <a:buChar char="•"/>
            </a:pPr>
            <a:r>
              <a:rPr lang="en-US" dirty="0"/>
              <a:t>Les enfants/les familles ne reçoivent pas de services</a:t>
            </a:r>
          </a:p>
          <a:p>
            <a:pPr marL="628650" lvl="1" indent="-171450">
              <a:buFont typeface="Arial" panose="020B0604020202020204" pitchFamily="34" charset="0"/>
              <a:buChar char="•"/>
            </a:pPr>
            <a:r>
              <a:rPr lang="en-US" dirty="0"/>
              <a:t>Retard dans la fourniture de services aux enfants et à leurs familles</a:t>
            </a:r>
          </a:p>
          <a:p>
            <a:pPr marL="628650" lvl="1" indent="-171450">
              <a:buFont typeface="Arial" panose="020B0604020202020204" pitchFamily="34" charset="0"/>
              <a:buChar char="•"/>
            </a:pPr>
            <a:r>
              <a:rPr lang="en-US" dirty="0"/>
              <a:t>Rompez la confidentialité</a:t>
            </a:r>
          </a:p>
          <a:p>
            <a:pPr marL="171450" indent="-171450">
              <a:buFont typeface="Arial" panose="020B0604020202020204" pitchFamily="34" charset="0"/>
              <a:buChar char="•"/>
            </a:pPr>
            <a:r>
              <a:rPr lang="en-US" b="1" i="1" dirty="0"/>
              <a:t>Si un cas doit être transféré, quelles sont les mesures que l'assistant social peut prendre pour favoriser la continuité des soins et du soutien à l'enfant ?</a:t>
            </a:r>
          </a:p>
          <a:p>
            <a:pPr marL="628650" lvl="1" indent="-171450">
              <a:buFont typeface="Arial" panose="020B0604020202020204" pitchFamily="34" charset="0"/>
              <a:buChar char="•"/>
            </a:pPr>
            <a:r>
              <a:rPr lang="en-US" dirty="0"/>
              <a:t>Identifier le nouveau prestataire de gestion de cas qui recevra le cas et expliquer le cas sans partager les informations personnelles du cas.</a:t>
            </a:r>
          </a:p>
          <a:p>
            <a:pPr marL="628650" lvl="1" indent="-171450">
              <a:buFont typeface="Arial" panose="020B0604020202020204" pitchFamily="34" charset="0"/>
              <a:buChar char="•"/>
            </a:pPr>
            <a:r>
              <a:rPr lang="en-US" dirty="0"/>
              <a:t>Les travailleurs sociaux doivent expliquer à l'enfant et à la famille la raison du transfert du dossier à un </a:t>
            </a:r>
            <a:r>
              <a:rPr lang="en-US" dirty="0" err="1"/>
              <a:t>autre</a:t>
            </a:r>
            <a:r>
              <a:rPr lang="en-US" dirty="0"/>
              <a:t> TRAVAILLEUR SOCIAL et/ou à une autre organisation.</a:t>
            </a:r>
          </a:p>
          <a:p>
            <a:pPr marL="628650" lvl="1" indent="-171450">
              <a:buFont typeface="Arial" panose="020B0604020202020204" pitchFamily="34" charset="0"/>
              <a:buChar char="•"/>
            </a:pPr>
            <a:r>
              <a:rPr lang="en-US" dirty="0"/>
              <a:t>Les travailleurs sociaux doivent obtenir le consentement de l'enfant et de la famille pour le transfert du dossier avant de partager toute information.</a:t>
            </a:r>
          </a:p>
          <a:p>
            <a:pPr marL="628650" lvl="1" indent="-171450">
              <a:buFont typeface="Arial" panose="020B0604020202020204" pitchFamily="34" charset="0"/>
              <a:buChar char="•"/>
            </a:pPr>
            <a:r>
              <a:rPr lang="en-US" dirty="0"/>
              <a:t>Si le nouveau prestataire de gestion de cas confirme qu'il a la capacité de recevoir le cas, le TRAVAILLEUR SOCIAL/superviseur doit transférer les documents de l'enfant au nouveau TRAVAILLEUR SOCIAL/à la nouvelle agence et faire un transfert verbal.</a:t>
            </a:r>
          </a:p>
          <a:p>
            <a:pPr marL="628650" lvl="1" indent="-171450">
              <a:buFont typeface="Arial" panose="020B0604020202020204" pitchFamily="34" charset="0"/>
              <a:buChar char="•"/>
            </a:pPr>
            <a:r>
              <a:rPr lang="en-US" dirty="0"/>
              <a:t>Dans la mesure du possible, l'assistant social doit accompagner le nouvel assistant social pour rencontrer l'enfant pour la première fois et faciliter la transition.</a:t>
            </a:r>
          </a:p>
          <a:p>
            <a:endParaRPr lang="en-US"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17526581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Guidez</a:t>
            </a:r>
            <a:r>
              <a:rPr lang="en-US" sz="1200" dirty="0"/>
              <a:t> les participants </a:t>
            </a:r>
            <a:r>
              <a:rPr lang="en-US" sz="1200" dirty="0" err="1"/>
              <a:t>vers</a:t>
            </a:r>
            <a:r>
              <a:rPr lang="en-US" sz="1200" dirty="0"/>
              <a:t> la </a:t>
            </a:r>
            <a:r>
              <a:rPr lang="en-US" sz="1200" b="1" dirty="0"/>
              <a:t>page 23 du cahier </a:t>
            </a:r>
            <a:r>
              <a:rPr lang="en-US" sz="1200" b="1" dirty="0" err="1"/>
              <a:t>d'exercices</a:t>
            </a:r>
            <a:r>
              <a:rPr lang="en-US" sz="1200" b="1" dirty="0"/>
              <a:t> : </a:t>
            </a:r>
            <a:r>
              <a:rPr lang="en-US" sz="1200" b="1" dirty="0" err="1"/>
              <a:t>Formulaire</a:t>
            </a:r>
            <a:r>
              <a:rPr lang="en-US" sz="1200" b="1" dirty="0"/>
              <a:t> des services </a:t>
            </a:r>
            <a:r>
              <a:rPr lang="en-US" sz="1200" b="1" dirty="0" err="1"/>
              <a:t>fournis</a:t>
            </a:r>
            <a:r>
              <a:rPr lang="en-US" sz="1200" b="1" dirty="0"/>
              <a:t>.</a:t>
            </a:r>
            <a:endParaRPr lang="en-US" i="1" dirty="0"/>
          </a:p>
          <a:p>
            <a:pPr marL="171450" indent="-171450">
              <a:buFont typeface="Arial" panose="020B0604020202020204" pitchFamily="34" charset="0"/>
              <a:buChar char="•"/>
            </a:pPr>
            <a:r>
              <a:rPr lang="en-US" i="1" dirty="0" err="1"/>
              <a:t>Voici</a:t>
            </a:r>
            <a:r>
              <a:rPr lang="en-US" i="1" dirty="0"/>
              <a:t> </a:t>
            </a:r>
            <a:r>
              <a:rPr lang="en-US" i="1" dirty="0" err="1"/>
              <a:t>quelques</a:t>
            </a:r>
            <a:r>
              <a:rPr lang="en-US" i="1" dirty="0"/>
              <a:t> </a:t>
            </a:r>
            <a:r>
              <a:rPr lang="en-US" i="1" dirty="0" err="1"/>
              <a:t>considérations</a:t>
            </a:r>
            <a:r>
              <a:rPr lang="en-US" i="1" dirty="0"/>
              <a:t> </a:t>
            </a:r>
            <a:r>
              <a:rPr lang="en-US" i="1" dirty="0" err="1"/>
              <a:t>clés</a:t>
            </a:r>
            <a:r>
              <a:rPr lang="en-US" i="1" dirty="0"/>
              <a:t> pour </a:t>
            </a:r>
            <a:r>
              <a:rPr lang="en-US" i="1" dirty="0" err="1"/>
              <a:t>chaque</a:t>
            </a:r>
            <a:r>
              <a:rPr lang="en-US" i="1" dirty="0"/>
              <a:t> </a:t>
            </a:r>
            <a:r>
              <a:rPr lang="en-US" i="1" dirty="0" err="1"/>
              <a:t>formulaire</a:t>
            </a:r>
            <a:endParaRPr lang="en-US" i="1" dirty="0"/>
          </a:p>
          <a:p>
            <a:pPr marL="171450" indent="-171450">
              <a:buFont typeface="Arial" panose="020B0604020202020204" pitchFamily="34" charset="0"/>
              <a:buChar char="•"/>
            </a:pPr>
            <a:r>
              <a:rPr lang="en-US" i="1" dirty="0" err="1"/>
              <a:t>Notez</a:t>
            </a:r>
            <a:r>
              <a:rPr lang="en-US" i="1" dirty="0"/>
              <a:t> les liens </a:t>
            </a:r>
            <a:r>
              <a:rPr lang="en-US" i="1" dirty="0" err="1"/>
              <a:t>spécifiques</a:t>
            </a:r>
            <a:r>
              <a:rPr lang="en-US" i="1" dirty="0"/>
              <a:t> entre le travail de gestion de cas, les </a:t>
            </a:r>
            <a:r>
              <a:rPr lang="en-US" i="1" dirty="0" err="1"/>
              <a:t>formulaires</a:t>
            </a:r>
            <a:r>
              <a:rPr lang="en-US" i="1" dirty="0"/>
              <a:t> et le CPIMS+.</a:t>
            </a:r>
          </a:p>
          <a:p>
            <a:pPr marL="171450" indent="-171450">
              <a:buFont typeface="Arial" panose="020B0604020202020204" pitchFamily="34" charset="0"/>
              <a:buChar char="•"/>
            </a:pPr>
            <a:r>
              <a:rPr lang="en-US" dirty="0"/>
              <a:t>Présenter la diapositive </a:t>
            </a:r>
          </a:p>
        </p:txBody>
      </p:sp>
      <p:sp>
        <p:nvSpPr>
          <p:cNvPr id="3" name="Slide Image Placeholder 2">
            <a:extLst>
              <a:ext uri="{FF2B5EF4-FFF2-40B4-BE49-F238E27FC236}">
                <a16:creationId xmlns:a16="http://schemas.microsoft.com/office/drawing/2014/main" id="{8C059CAB-D9F4-73F4-64B4-1FB955A6B8F8}"/>
              </a:ext>
            </a:extLst>
          </p:cNvPr>
          <p:cNvSpPr>
            <a:spLocks noGrp="1" noRot="1" noChangeAspect="1"/>
          </p:cNvSpPr>
          <p:nvPr>
            <p:ph type="sldImg"/>
          </p:nvPr>
        </p:nvSpPr>
        <p:spPr/>
      </p:sp>
    </p:spTree>
    <p:extLst>
      <p:ext uri="{BB962C8B-B14F-4D97-AF65-F5344CB8AC3E}">
        <p14:creationId xmlns:p14="http://schemas.microsoft.com/office/powerpoint/2010/main" val="20945449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EXPLICATION</a:t>
            </a:r>
          </a:p>
          <a:p>
            <a:pPr marL="171450" indent="-171450">
              <a:buFont typeface="Arial" panose="020B0604020202020204" pitchFamily="34" charset="0"/>
              <a:buChar char="•"/>
            </a:pPr>
            <a:r>
              <a:rPr lang="en-US" dirty="0"/>
              <a:t>Présenter la diapositive </a:t>
            </a:r>
          </a:p>
        </p:txBody>
      </p:sp>
      <p:sp>
        <p:nvSpPr>
          <p:cNvPr id="3" name="Slide Image Placeholder 2">
            <a:extLst>
              <a:ext uri="{FF2B5EF4-FFF2-40B4-BE49-F238E27FC236}">
                <a16:creationId xmlns:a16="http://schemas.microsoft.com/office/drawing/2014/main" id="{ABA7378B-633C-179C-EDEB-053BBC45E6D0}"/>
              </a:ext>
            </a:extLst>
          </p:cNvPr>
          <p:cNvSpPr>
            <a:spLocks noGrp="1" noRot="1" noChangeAspect="1"/>
          </p:cNvSpPr>
          <p:nvPr>
            <p:ph type="sldImg"/>
          </p:nvPr>
        </p:nvSpPr>
        <p:spPr/>
      </p:sp>
    </p:spTree>
    <p:extLst>
      <p:ext uri="{BB962C8B-B14F-4D97-AF65-F5344CB8AC3E}">
        <p14:creationId xmlns:p14="http://schemas.microsoft.com/office/powerpoint/2010/main" val="21359138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EXPLICATION</a:t>
            </a:r>
          </a:p>
          <a:p>
            <a:pPr marL="171450" indent="-171450">
              <a:buFont typeface="Arial" panose="020B0604020202020204" pitchFamily="34" charset="0"/>
              <a:buChar char="•"/>
            </a:pPr>
            <a:r>
              <a:rPr lang="en-US" dirty="0"/>
              <a:t>Présenter </a:t>
            </a:r>
            <a:r>
              <a:rPr lang="en-US"/>
              <a:t>la diapositive </a:t>
            </a:r>
          </a:p>
        </p:txBody>
      </p:sp>
      <p:sp>
        <p:nvSpPr>
          <p:cNvPr id="3" name="Slide Image Placeholder 2">
            <a:extLst>
              <a:ext uri="{FF2B5EF4-FFF2-40B4-BE49-F238E27FC236}">
                <a16:creationId xmlns:a16="http://schemas.microsoft.com/office/drawing/2014/main" id="{87A2F16C-F9DD-FB09-FFBB-7B83E29BEB03}"/>
              </a:ext>
            </a:extLst>
          </p:cNvPr>
          <p:cNvSpPr>
            <a:spLocks noGrp="1" noRot="1" noChangeAspect="1"/>
          </p:cNvSpPr>
          <p:nvPr>
            <p:ph type="sldImg"/>
          </p:nvPr>
        </p:nvSpPr>
        <p:spPr/>
      </p:sp>
    </p:spTree>
    <p:extLst>
      <p:ext uri="{BB962C8B-B14F-4D97-AF65-F5344CB8AC3E}">
        <p14:creationId xmlns:p14="http://schemas.microsoft.com/office/powerpoint/2010/main" val="27197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t>9</a:t>
            </a:fld>
            <a:endParaRPr lang="en-US"/>
          </a:p>
        </p:txBody>
      </p:sp>
    </p:spTree>
    <p:extLst>
      <p:ext uri="{BB962C8B-B14F-4D97-AF65-F5344CB8AC3E}">
        <p14:creationId xmlns:p14="http://schemas.microsoft.com/office/powerpoint/2010/main" val="39479674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olidFill>
                  <a:schemeClr val="tx1"/>
                </a:solidFill>
              </a:rPr>
              <a:t>INTRODUCTION</a:t>
            </a:r>
          </a:p>
          <a:p>
            <a:pPr marL="171450" indent="-171450">
              <a:buFont typeface="Arial" panose="020B0604020202020204" pitchFamily="34" charset="0"/>
              <a:buChar char="•"/>
            </a:pPr>
            <a:r>
              <a:rPr lang="en-US" i="1" dirty="0">
                <a:solidFill>
                  <a:schemeClr val="tx1"/>
                </a:solidFill>
              </a:rPr>
              <a:t>Dans </a:t>
            </a:r>
            <a:r>
              <a:rPr lang="en-US" i="1" dirty="0" err="1">
                <a:solidFill>
                  <a:schemeClr val="tx1"/>
                </a:solidFill>
              </a:rPr>
              <a:t>cette</a:t>
            </a:r>
            <a:r>
              <a:rPr lang="en-US" i="1" dirty="0">
                <a:solidFill>
                  <a:schemeClr val="tx1"/>
                </a:solidFill>
              </a:rPr>
              <a:t> </a:t>
            </a:r>
            <a:r>
              <a:rPr lang="en-US" i="1" dirty="0" err="1">
                <a:solidFill>
                  <a:schemeClr val="tx1"/>
                </a:solidFill>
              </a:rPr>
              <a:t>démo</a:t>
            </a:r>
            <a:r>
              <a:rPr lang="en-US" i="1" dirty="0">
                <a:solidFill>
                  <a:schemeClr val="tx1"/>
                </a:solidFill>
              </a:rPr>
              <a:t>, nous </a:t>
            </a:r>
            <a:r>
              <a:rPr lang="en-US" i="1" dirty="0" err="1">
                <a:solidFill>
                  <a:schemeClr val="tx1"/>
                </a:solidFill>
              </a:rPr>
              <a:t>allons</a:t>
            </a:r>
            <a:r>
              <a:rPr lang="en-US" i="1" dirty="0">
                <a:solidFill>
                  <a:schemeClr val="tx1"/>
                </a:solidFill>
              </a:rPr>
              <a:t> </a:t>
            </a:r>
            <a:r>
              <a:rPr lang="en-US" i="1" dirty="0" err="1">
                <a:solidFill>
                  <a:schemeClr val="tx1"/>
                </a:solidFill>
              </a:rPr>
              <a:t>vous</a:t>
            </a:r>
            <a:r>
              <a:rPr lang="en-US" i="1" dirty="0">
                <a:solidFill>
                  <a:schemeClr val="tx1"/>
                </a:solidFill>
              </a:rPr>
              <a:t> </a:t>
            </a:r>
            <a:r>
              <a:rPr lang="en-US" i="1" dirty="0" err="1">
                <a:solidFill>
                  <a:schemeClr val="tx1"/>
                </a:solidFill>
              </a:rPr>
              <a:t>montrer</a:t>
            </a:r>
            <a:r>
              <a:rPr lang="en-US" i="1" dirty="0">
                <a:solidFill>
                  <a:schemeClr val="tx1"/>
                </a:solidFill>
              </a:rPr>
              <a:t>...</a:t>
            </a:r>
            <a:endParaRPr lang="en-US" b="0" i="1" dirty="0">
              <a:solidFill>
                <a:schemeClr val="tx1"/>
              </a:solidFill>
            </a:endParaRPr>
          </a:p>
          <a:p>
            <a:pPr marL="171450" indent="-171450">
              <a:buFont typeface="Arial" panose="020B0604020202020204" pitchFamily="34" charset="0"/>
              <a:buChar char="•"/>
            </a:pPr>
            <a:r>
              <a:rPr lang="en-US" b="0" i="0" dirty="0">
                <a:solidFill>
                  <a:schemeClr val="tx1"/>
                </a:solidFill>
              </a:rPr>
              <a:t>Présenter la diapositive</a:t>
            </a:r>
            <a:endParaRPr lang="en-US" b="1" i="0" dirty="0">
              <a:solidFill>
                <a:schemeClr val="tx1"/>
              </a:solidFill>
            </a:endParaRPr>
          </a:p>
          <a:p>
            <a:endParaRPr lang="en-US" b="1" dirty="0">
              <a:solidFill>
                <a:schemeClr val="tx1"/>
              </a:solidFill>
            </a:endParaRPr>
          </a:p>
          <a:p>
            <a:r>
              <a:rPr lang="en-US" b="1" dirty="0">
                <a:solidFill>
                  <a:schemeClr val="tx1"/>
                </a:solidFill>
              </a:rPr>
              <a:t>DEMO</a:t>
            </a:r>
          </a:p>
          <a:p>
            <a:pPr marL="171450" indent="-171450">
              <a:buFont typeface="Arial" panose="020B0604020202020204" pitchFamily="34" charset="0"/>
              <a:buChar char="•"/>
            </a:pPr>
            <a:r>
              <a:rPr lang="en-US" b="1" dirty="0" err="1">
                <a:hlinkClick r:id="rId3"/>
              </a:rPr>
              <a:t>Processus</a:t>
            </a:r>
            <a:r>
              <a:rPr lang="en-US" b="1" dirty="0">
                <a:hlinkClick r:id="rId3"/>
              </a:rPr>
              <a:t> </a:t>
            </a:r>
            <a:r>
              <a:rPr lang="en-US" b="1" dirty="0" err="1">
                <a:hlinkClick r:id="rId3"/>
              </a:rPr>
              <a:t>d'orientation</a:t>
            </a:r>
            <a:r>
              <a:rPr lang="en-US" b="1" dirty="0">
                <a:hlinkClick r:id="rId3"/>
              </a:rPr>
              <a:t> et de </a:t>
            </a:r>
            <a:r>
              <a:rPr lang="en-US" b="1" dirty="0" err="1">
                <a:hlinkClick r:id="rId3"/>
              </a:rPr>
              <a:t>consentement</a:t>
            </a:r>
            <a:endParaRPr lang="en-US" b="1" dirty="0"/>
          </a:p>
          <a:p>
            <a:pPr marL="628650" lvl="1" indent="-171450">
              <a:buFont typeface="Arial" panose="020B0604020202020204" pitchFamily="34" charset="0"/>
              <a:buChar char="•"/>
            </a:pPr>
            <a:r>
              <a:rPr lang="en-US" dirty="0" err="1"/>
              <a:t>Voir</a:t>
            </a:r>
            <a:r>
              <a:rPr lang="en-US" dirty="0"/>
              <a:t> le lien </a:t>
            </a:r>
            <a:r>
              <a:rPr lang="en-US" dirty="0" err="1"/>
              <a:t>vers</a:t>
            </a:r>
            <a:r>
              <a:rPr lang="en-US" dirty="0"/>
              <a:t> la </a:t>
            </a:r>
            <a:r>
              <a:rPr lang="en-US" dirty="0" err="1"/>
              <a:t>vidéo</a:t>
            </a:r>
            <a:r>
              <a:rPr lang="en-US" dirty="0"/>
              <a:t> et le CPIMS+ How-to-demo PP</a:t>
            </a:r>
          </a:p>
          <a:p>
            <a:pPr marL="628650" lvl="1" indent="-171450">
              <a:buFont typeface="Arial" panose="020B0604020202020204" pitchFamily="34" charset="0"/>
              <a:buChar char="•"/>
            </a:pPr>
            <a:r>
              <a:rPr lang="en-US" dirty="0" err="1"/>
              <a:t>Consultez</a:t>
            </a:r>
            <a:r>
              <a:rPr lang="en-US" dirty="0"/>
              <a:t> le </a:t>
            </a:r>
            <a:r>
              <a:rPr lang="en-US" dirty="0" err="1"/>
              <a:t>protocole</a:t>
            </a:r>
            <a:r>
              <a:rPr lang="en-US" dirty="0"/>
              <a:t> de partage de </a:t>
            </a:r>
            <a:r>
              <a:rPr lang="en-US" dirty="0" err="1"/>
              <a:t>l'information</a:t>
            </a:r>
            <a:r>
              <a:rPr lang="en-US" dirty="0"/>
              <a:t> </a:t>
            </a:r>
            <a:r>
              <a:rPr lang="en-US" dirty="0" err="1"/>
              <a:t>ici</a:t>
            </a:r>
            <a:endParaRPr lang="en-US" dirty="0"/>
          </a:p>
          <a:p>
            <a:pPr marL="628650" lvl="1" indent="-171450">
              <a:buFont typeface="Arial" panose="020B0604020202020204" pitchFamily="34" charset="0"/>
              <a:buChar char="•"/>
            </a:pPr>
            <a:r>
              <a:rPr lang="en-US" dirty="0" err="1"/>
              <a:t>Expliquez</a:t>
            </a:r>
            <a:r>
              <a:rPr lang="en-US" dirty="0"/>
              <a:t> les 2 façons </a:t>
            </a:r>
            <a:r>
              <a:rPr lang="en-US" dirty="0" err="1"/>
              <a:t>dont</a:t>
            </a:r>
            <a:r>
              <a:rPr lang="en-US" dirty="0"/>
              <a:t> </a:t>
            </a:r>
            <a:r>
              <a:rPr lang="en-US" dirty="0" err="1"/>
              <a:t>vous</a:t>
            </a:r>
            <a:r>
              <a:rPr lang="en-US" dirty="0"/>
              <a:t> </a:t>
            </a:r>
            <a:r>
              <a:rPr lang="en-US" dirty="0" err="1"/>
              <a:t>pouvez</a:t>
            </a:r>
            <a:r>
              <a:rPr lang="en-US" dirty="0"/>
              <a:t> </a:t>
            </a:r>
            <a:r>
              <a:rPr lang="en-US" dirty="0" err="1"/>
              <a:t>référer</a:t>
            </a:r>
            <a:r>
              <a:rPr lang="en-US" dirty="0"/>
              <a:t> des cas avec le CPIMS+. </a:t>
            </a:r>
          </a:p>
          <a:p>
            <a:pPr marL="171450" indent="-171450">
              <a:buFont typeface="Arial" panose="020B0604020202020204" pitchFamily="34" charset="0"/>
              <a:buChar char="•"/>
            </a:pPr>
            <a:r>
              <a:rPr lang="en-US" b="1" dirty="0" err="1"/>
              <a:t>Formulaire</a:t>
            </a:r>
            <a:r>
              <a:rPr lang="en-US" b="1" dirty="0"/>
              <a:t> de services</a:t>
            </a:r>
          </a:p>
          <a:p>
            <a:pPr marL="628650" lvl="1" indent="-171450">
              <a:buFont typeface="Arial" panose="020B0604020202020204" pitchFamily="34" charset="0"/>
              <a:buChar char="•"/>
            </a:pPr>
            <a:r>
              <a:rPr lang="en-US" dirty="0" err="1"/>
              <a:t>Consultez</a:t>
            </a:r>
            <a:r>
              <a:rPr lang="en-US" dirty="0"/>
              <a:t> le DPISP </a:t>
            </a:r>
            <a:r>
              <a:rPr lang="en-US" dirty="0" err="1"/>
              <a:t>ici</a:t>
            </a:r>
            <a:endParaRPr lang="en-US" dirty="0"/>
          </a:p>
          <a:p>
            <a:pPr marL="171450" indent="-171450">
              <a:buFont typeface="Arial" panose="020B0604020202020204" pitchFamily="34" charset="0"/>
              <a:buChar char="•"/>
            </a:pPr>
            <a:r>
              <a:rPr lang="en-US" b="1" dirty="0" err="1"/>
              <a:t>Formulaire</a:t>
            </a:r>
            <a:r>
              <a:rPr lang="en-US" b="1" dirty="0"/>
              <a:t> de </a:t>
            </a:r>
            <a:r>
              <a:rPr lang="en-US" b="1" dirty="0" err="1"/>
              <a:t>référence</a:t>
            </a:r>
            <a:r>
              <a:rPr lang="en-US" b="1" dirty="0"/>
              <a:t> de </a:t>
            </a:r>
            <a:r>
              <a:rPr lang="en-US" b="1" dirty="0" err="1"/>
              <a:t>l'IA</a:t>
            </a:r>
            <a:endParaRPr lang="en-US" b="1" dirty="0"/>
          </a:p>
          <a:p>
            <a:pPr marL="628650" lvl="1" indent="-171450">
              <a:buFont typeface="Arial" panose="020B0604020202020204" pitchFamily="34" charset="0"/>
              <a:buChar char="•"/>
            </a:pPr>
            <a:r>
              <a:rPr lang="en-US" dirty="0" err="1"/>
              <a:t>Consultez</a:t>
            </a:r>
            <a:r>
              <a:rPr lang="en-US" dirty="0"/>
              <a:t> le DPISP </a:t>
            </a:r>
            <a:r>
              <a:rPr lang="en-US" dirty="0" err="1"/>
              <a:t>ici</a:t>
            </a:r>
            <a:endParaRPr lang="en-US" dirty="0"/>
          </a:p>
          <a:p>
            <a:pPr marL="628650" lvl="1" indent="-171450">
              <a:buFont typeface="Arial" panose="020B0604020202020204" pitchFamily="34" charset="0"/>
              <a:buChar char="•"/>
            </a:pPr>
            <a:r>
              <a:rPr lang="en-US" dirty="0" err="1"/>
              <a:t>Consultez</a:t>
            </a:r>
            <a:r>
              <a:rPr lang="en-US" dirty="0"/>
              <a:t> le </a:t>
            </a:r>
            <a:r>
              <a:rPr lang="en-US" dirty="0" err="1"/>
              <a:t>protocole</a:t>
            </a:r>
            <a:r>
              <a:rPr lang="en-US" dirty="0"/>
              <a:t> de partage de </a:t>
            </a:r>
            <a:r>
              <a:rPr lang="en-US" dirty="0" err="1"/>
              <a:t>l'information</a:t>
            </a:r>
            <a:r>
              <a:rPr lang="en-US" dirty="0"/>
              <a:t> </a:t>
            </a:r>
            <a:r>
              <a:rPr lang="en-US" dirty="0" err="1"/>
              <a:t>ici</a:t>
            </a:r>
            <a:endParaRPr lang="en-US" dirty="0"/>
          </a:p>
          <a:p>
            <a:pPr marL="171450" lvl="0" indent="-171450">
              <a:buFont typeface="Arial" panose="020B0604020202020204" pitchFamily="34" charset="0"/>
              <a:buChar char="•"/>
            </a:pPr>
            <a:r>
              <a:rPr lang="en-US" b="1" dirty="0" err="1">
                <a:hlinkClick r:id="rId4"/>
              </a:rPr>
              <a:t>Alertes</a:t>
            </a:r>
            <a:endParaRPr lang="en-US" b="1" dirty="0"/>
          </a:p>
          <a:p>
            <a:pPr marL="628650" lvl="1" indent="-171450">
              <a:buFont typeface="Arial" panose="020B0604020202020204" pitchFamily="34" charset="0"/>
              <a:buChar char="•"/>
            </a:pPr>
            <a:r>
              <a:rPr lang="en-US" dirty="0" err="1"/>
              <a:t>Voir</a:t>
            </a:r>
            <a:r>
              <a:rPr lang="en-US" dirty="0"/>
              <a:t> le lien </a:t>
            </a:r>
            <a:r>
              <a:rPr lang="en-US" dirty="0" err="1"/>
              <a:t>vers</a:t>
            </a:r>
            <a:r>
              <a:rPr lang="en-US" dirty="0"/>
              <a:t> la </a:t>
            </a:r>
            <a:r>
              <a:rPr lang="en-US" dirty="0" err="1"/>
              <a:t>vidéo</a:t>
            </a:r>
            <a:r>
              <a:rPr lang="en-US" dirty="0"/>
              <a:t> et la diapositive PPT du CPIMS+ How-to-demo.  </a:t>
            </a:r>
          </a:p>
          <a:p>
            <a:pPr marL="171450" indent="-171450">
              <a:buFont typeface="Arial" panose="020B0604020202020204" pitchFamily="34" charset="0"/>
              <a:buChar char="•"/>
            </a:pPr>
            <a:r>
              <a:rPr lang="en-US" dirty="0" err="1"/>
              <a:t>Consultez</a:t>
            </a:r>
            <a:r>
              <a:rPr lang="en-US" dirty="0"/>
              <a:t> le </a:t>
            </a:r>
            <a:r>
              <a:rPr lang="en-US" dirty="0">
                <a:hlinkClick r:id="rId5"/>
              </a:rPr>
              <a:t>guide de </a:t>
            </a:r>
            <a:r>
              <a:rPr lang="en-US" dirty="0" err="1">
                <a:hlinkClick r:id="rId5"/>
              </a:rPr>
              <a:t>l'utilisateur</a:t>
            </a:r>
            <a:r>
              <a:rPr lang="en-US" dirty="0">
                <a:hlinkClick r:id="rId5"/>
              </a:rPr>
              <a:t> CPIMS+ </a:t>
            </a:r>
            <a:r>
              <a:rPr lang="en-US" dirty="0"/>
              <a:t>pour plus </a:t>
            </a:r>
            <a:r>
              <a:rPr lang="en-US" dirty="0" err="1"/>
              <a:t>d'informations</a:t>
            </a:r>
            <a:r>
              <a:rPr lang="en-US" dirty="0"/>
              <a:t> (</a:t>
            </a:r>
            <a:r>
              <a:rPr lang="en-US" dirty="0" err="1"/>
              <a:t>voir</a:t>
            </a:r>
            <a:r>
              <a:rPr lang="en-US" dirty="0"/>
              <a:t> Navigation dans les sous-</a:t>
            </a:r>
            <a:r>
              <a:rPr lang="en-US" dirty="0" err="1"/>
              <a:t>formulaires</a:t>
            </a:r>
            <a:r>
              <a:rPr lang="en-US" dirty="0"/>
              <a:t>/</a:t>
            </a:r>
            <a:r>
              <a:rPr lang="en-US" dirty="0" err="1"/>
              <a:t>flagrants</a:t>
            </a:r>
            <a:r>
              <a:rPr lang="en-US" dirty="0"/>
              <a:t>, Affectations, </a:t>
            </a:r>
            <a:r>
              <a:rPr lang="en-US" dirty="0" err="1"/>
              <a:t>transferts</a:t>
            </a:r>
            <a:r>
              <a:rPr lang="en-US" dirty="0"/>
              <a:t> et </a:t>
            </a:r>
            <a:r>
              <a:rPr lang="en-US" dirty="0" err="1"/>
              <a:t>renvois</a:t>
            </a:r>
            <a:r>
              <a:rPr lang="en-US" dirty="0"/>
              <a:t>/</a:t>
            </a:r>
            <a:r>
              <a:rPr lang="en-US" dirty="0" err="1"/>
              <a:t>renvois</a:t>
            </a:r>
            <a:r>
              <a:rPr lang="en-US" dirty="0"/>
              <a:t>, Navigation dans les sous-</a:t>
            </a:r>
            <a:r>
              <a:rPr lang="en-US" dirty="0" err="1"/>
              <a:t>formulaires</a:t>
            </a:r>
            <a:r>
              <a:rPr lang="en-US" dirty="0"/>
              <a:t>/</a:t>
            </a:r>
            <a:r>
              <a:rPr lang="en-US" dirty="0" err="1"/>
              <a:t>alertes</a:t>
            </a:r>
            <a:r>
              <a:rPr lang="en-US" dirty="0"/>
              <a:t>).</a:t>
            </a:r>
          </a:p>
        </p:txBody>
      </p:sp>
      <p:sp>
        <p:nvSpPr>
          <p:cNvPr id="3" name="Slide Image Placeholder 2">
            <a:extLst>
              <a:ext uri="{FF2B5EF4-FFF2-40B4-BE49-F238E27FC236}">
                <a16:creationId xmlns:a16="http://schemas.microsoft.com/office/drawing/2014/main" id="{0FB8ACFA-54A4-608C-A37D-140405D2D076}"/>
              </a:ext>
            </a:extLst>
          </p:cNvPr>
          <p:cNvSpPr>
            <a:spLocks noGrp="1" noRot="1" noChangeAspect="1"/>
          </p:cNvSpPr>
          <p:nvPr>
            <p:ph type="sldImg"/>
          </p:nvPr>
        </p:nvSpPr>
        <p:spPr/>
      </p:sp>
    </p:spTree>
    <p:extLst>
      <p:ext uri="{BB962C8B-B14F-4D97-AF65-F5344CB8AC3E}">
        <p14:creationId xmlns:p14="http://schemas.microsoft.com/office/powerpoint/2010/main" val="26683455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(Durée : 25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Reportez-vous au </a:t>
            </a:r>
            <a:r>
              <a:rPr lang="en-US" b="1" i="1" dirty="0"/>
              <a:t>cahier d'exercices page 22 : Etude de cas - Etape 4</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 </a:t>
            </a:r>
          </a:p>
          <a:p>
            <a:pPr marL="171450" indent="-171450">
              <a:buFont typeface="Arial" panose="020B0604020202020204" pitchFamily="34" charset="0"/>
              <a:buChar char="•"/>
            </a:pPr>
            <a:r>
              <a:rPr lang="en-US" b="0" dirty="0"/>
              <a:t>Considérations</a:t>
            </a:r>
          </a:p>
          <a:p>
            <a:pPr marL="628650" lvl="1" indent="-171450">
              <a:buFont typeface="Arial" panose="020B0604020202020204" pitchFamily="34" charset="0"/>
              <a:buChar char="•"/>
            </a:pPr>
            <a:r>
              <a:rPr lang="en-US" dirty="0"/>
              <a:t>Assurez-vous qu'il existe un fournisseur de services dans le CPIMS+ et précisez lequel aux participants.</a:t>
            </a:r>
          </a:p>
          <a:p>
            <a:pPr marL="628650" lvl="1" indent="-171450">
              <a:buFont typeface="Arial" panose="020B0604020202020204" pitchFamily="34" charset="0"/>
              <a:buChar char="•"/>
            </a:pPr>
            <a:r>
              <a:rPr lang="en-US" dirty="0"/>
              <a:t>Selon les organisations qui participent à la formation, les personnes reçoivent un utilisateur à qui transférer le cas, elles devront vérifier si le transfert s'est effectué</a:t>
            </a:r>
          </a:p>
          <a:p>
            <a:pPr marL="628650" lvl="1" indent="-171450">
              <a:buFont typeface="Arial" panose="020B0604020202020204" pitchFamily="34" charset="0"/>
              <a:buChar char="•"/>
            </a:pPr>
            <a:r>
              <a:rPr lang="en-US" dirty="0"/>
              <a:t>S'il n'y a qu'une seule organisation, créez une organisation "fictive" pour y transférer le cas et vérifiez en tant qu'utilisateur si les transferts se font bien. </a:t>
            </a:r>
          </a:p>
          <a:p>
            <a:pPr marL="628650" lvl="1" indent="-171450">
              <a:buFont typeface="Arial" panose="020B0604020202020204" pitchFamily="34" charset="0"/>
              <a:buChar char="•"/>
            </a:pPr>
            <a:r>
              <a:rPr lang="en-US" dirty="0"/>
              <a:t>L'animateur doit faire semblant d'être un prestataire de services et montrer comment mettre à jour un renvoi et cliquer sur "terminer" lorsque le service est terminé. </a:t>
            </a:r>
          </a:p>
          <a:p>
            <a:pPr marL="171450" indent="-171450">
              <a:buFont typeface="Arial" panose="020B0604020202020204" pitchFamily="34" charset="0"/>
              <a:buChar char="•"/>
            </a:pPr>
            <a:r>
              <a:rPr lang="en-US" dirty="0"/>
              <a:t>Faites le tour de la pièce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p>
        </p:txBody>
      </p:sp>
      <p:sp>
        <p:nvSpPr>
          <p:cNvPr id="3" name="Slide Image Placeholder 2">
            <a:extLst>
              <a:ext uri="{FF2B5EF4-FFF2-40B4-BE49-F238E27FC236}">
                <a16:creationId xmlns:a16="http://schemas.microsoft.com/office/drawing/2014/main" id="{A5747F56-BDF3-2956-BE9E-1E2C37283D60}"/>
              </a:ext>
            </a:extLst>
          </p:cNvPr>
          <p:cNvSpPr>
            <a:spLocks noGrp="1" noRot="1" noChangeAspect="1"/>
          </p:cNvSpPr>
          <p:nvPr>
            <p:ph type="sldImg"/>
          </p:nvPr>
        </p:nvSpPr>
        <p:spPr/>
      </p:sp>
    </p:spTree>
    <p:extLst>
      <p:ext uri="{BB962C8B-B14F-4D97-AF65-F5344CB8AC3E}">
        <p14:creationId xmlns:p14="http://schemas.microsoft.com/office/powerpoint/2010/main" val="26714243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50"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a:t>Enregistrez les réponses de la discussion plénière sur un tableau.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dirty="0">
                <a:highlight>
                  <a:schemeClr val="lt1"/>
                </a:highlight>
                <a:sym typeface="Helvetica Neue"/>
              </a:rPr>
              <a:t>___________________________________________________________________________</a:t>
            </a:r>
            <a:endParaRPr lang="en-US" sz="1150" b="0" dirty="0"/>
          </a:p>
          <a:p>
            <a:endParaRPr lang="en-US" sz="1150" b="1" dirty="0"/>
          </a:p>
          <a:p>
            <a:r>
              <a:rPr lang="en-US" sz="1150" b="1" dirty="0"/>
              <a:t>DEMO (facultatif)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a:t>S'il reste du temps, demandez à un volontaire d'utiliser l'ordinateur portable du facilitateur pour montrer comment il a fait l'exercice à l'avant.</a:t>
            </a:r>
          </a:p>
          <a:p>
            <a:endParaRPr lang="en-US" sz="1150" dirty="0"/>
          </a:p>
          <a:p>
            <a:r>
              <a:rPr lang="en-US" sz="1150" b="1" dirty="0"/>
              <a:t>DISCUSSION PLÉNIÈRE</a:t>
            </a:r>
          </a:p>
          <a:p>
            <a:pPr marL="171450" indent="-171450">
              <a:buFont typeface="Arial" panose="020B0604020202020204" pitchFamily="34" charset="0"/>
              <a:buChar char="•"/>
            </a:pPr>
            <a:r>
              <a:rPr lang="en-US" sz="1150" i="1" dirty="0"/>
              <a:t>Comment ça s'est passé ? Qu'est-ce qui a été facile ? Qu'est-ce qui a été difficile ?</a:t>
            </a:r>
          </a:p>
          <a:p>
            <a:pPr marL="171450" indent="-171450">
              <a:buFont typeface="Arial" panose="020B0604020202020204" pitchFamily="34" charset="0"/>
              <a:buChar char="•"/>
            </a:pPr>
            <a:r>
              <a:rPr lang="en-US" sz="1150" i="1" dirty="0"/>
              <a:t>Comment pensez-vous que cela va soutenir votre processus de gestion de cas ? Ou peut-être le rendra-t-il plus difficile ? </a:t>
            </a:r>
          </a:p>
          <a:p>
            <a:pPr marL="171450" indent="-171450">
              <a:buFont typeface="Arial" panose="020B0604020202020204" pitchFamily="34" charset="0"/>
              <a:buChar char="•"/>
            </a:pPr>
            <a:r>
              <a:rPr lang="en-US" sz="1150" dirty="0"/>
              <a:t>Notez les réponses sur un tableau de papier</a:t>
            </a:r>
          </a:p>
          <a:p>
            <a:pPr marL="171450" indent="-171450">
              <a:buFont typeface="Arial" panose="020B0604020202020204" pitchFamily="34" charset="0"/>
              <a:buChar char="•"/>
            </a:pPr>
            <a:r>
              <a:rPr lang="en-US" sz="1150" dirty="0"/>
              <a:t>Le retour d'information ainsi que les éventuels problèmes techniques devront être enregistrés et partagés avec le comité directeur du CPIMS.</a:t>
            </a:r>
          </a:p>
          <a:p>
            <a:endParaRPr lang="en-US" sz="1150" dirty="0"/>
          </a:p>
          <a:p>
            <a:r>
              <a:rPr lang="en-US" sz="1150" b="1" dirty="0"/>
              <a:t>EXPLICATION</a:t>
            </a:r>
          </a:p>
          <a:p>
            <a:pPr marL="171450" indent="-171450">
              <a:buFont typeface="Arial" panose="020B0604020202020204" pitchFamily="34" charset="0"/>
              <a:buChar char="•"/>
            </a:pPr>
            <a:r>
              <a:rPr lang="en-US" sz="1150" i="1" dirty="0"/>
              <a:t>Défis communs</a:t>
            </a:r>
          </a:p>
          <a:p>
            <a:pPr marL="628650" lvl="1" indent="-171450">
              <a:buFont typeface="Arial" panose="020B0604020202020204" pitchFamily="34" charset="0"/>
              <a:buChar char="•"/>
            </a:pPr>
            <a:r>
              <a:rPr lang="en-US" sz="1150" i="1" dirty="0"/>
              <a:t>Comment un utilisateur accepte-t-il ou rejette-t-il une recommandation ?</a:t>
            </a:r>
          </a:p>
          <a:p>
            <a:pPr marL="628650" lvl="1" indent="-171450">
              <a:buFont typeface="Arial" panose="020B0604020202020204" pitchFamily="34" charset="0"/>
              <a:buChar char="•"/>
            </a:pPr>
            <a:r>
              <a:rPr lang="en-US" sz="1150" i="1" dirty="0"/>
              <a:t>Comment un utilisateur sait-il qu'un renvoi a été reçu par le prestataire de services ?</a:t>
            </a:r>
          </a:p>
          <a:p>
            <a:pPr marL="628650" lvl="1" indent="-171450">
              <a:buFont typeface="Arial" panose="020B0604020202020204" pitchFamily="34" charset="0"/>
              <a:buChar char="•"/>
            </a:pPr>
            <a:r>
              <a:rPr lang="en-US" sz="1150" i="1" dirty="0"/>
              <a:t>Les travailleurs sociaux peuvent oublier de remplir la case de consentement avant d'effectuer les renvois.</a:t>
            </a:r>
          </a:p>
          <a:p>
            <a:pPr marL="1085850" lvl="2" indent="-171450">
              <a:buFont typeface="Arial" panose="020B0604020202020204" pitchFamily="34" charset="0"/>
              <a:buChar char="•"/>
            </a:pPr>
            <a:r>
              <a:rPr lang="en-US" sz="1150" i="1" dirty="0"/>
              <a:t>Non seulement cela n'est pas conforme aux principes clés de IM4CM, mais cela empêchera également les utilisateurs de remplir un formulaire de demande.</a:t>
            </a:r>
          </a:p>
          <a:p>
            <a:pPr marL="1085850" lvl="2" indent="-171450">
              <a:buFont typeface="Arial" panose="020B0604020202020204" pitchFamily="34" charset="0"/>
              <a:buChar char="•"/>
            </a:pPr>
            <a:r>
              <a:rPr lang="en-US" sz="1150" i="1" dirty="0"/>
              <a:t>Le consentement de la personne est nécessaire pour que la fonctionnalité de renvoi fonctionne.</a:t>
            </a:r>
          </a:p>
          <a:p>
            <a:pPr marL="628650" lvl="1" indent="-171450">
              <a:buFont typeface="Arial" panose="020B0604020202020204" pitchFamily="34" charset="0"/>
              <a:buChar char="•"/>
            </a:pPr>
            <a:r>
              <a:rPr lang="en-US" sz="1150" i="1" dirty="0"/>
              <a:t>les travailleurs sociaux et les prestataires de services qui remplissent un dossier peuvent oublier de cliquer sur "Terminé" lorsque le dossier est complet.</a:t>
            </a:r>
          </a:p>
          <a:p>
            <a:pPr marL="0" indent="0">
              <a:buFont typeface="Arial" panose="020B0604020202020204" pitchFamily="34" charset="0"/>
              <a:buNone/>
            </a:pPr>
            <a:endParaRPr lang="en-US" sz="1150" dirty="0"/>
          </a:p>
          <a:p>
            <a:pPr marL="0" indent="0">
              <a:buFont typeface="Arial" panose="020B0604020202020204" pitchFamily="34" charset="0"/>
              <a:buNone/>
            </a:pPr>
            <a:r>
              <a:rPr lang="en-US" sz="1150" b="1" dirty="0"/>
              <a:t>TRAVAIL INDIVIDUEL</a:t>
            </a:r>
          </a:p>
          <a:p>
            <a:pPr marL="171450" indent="-171450">
              <a:buFont typeface="Arial" panose="020B0604020202020204" pitchFamily="34" charset="0"/>
              <a:buChar char="•"/>
            </a:pPr>
            <a:r>
              <a:rPr lang="en-US" sz="1150" dirty="0"/>
              <a:t>Donnez aux participants 5 minutes pour prendre des notes dans le </a:t>
            </a:r>
            <a:r>
              <a:rPr lang="en-US" sz="1150" b="1" dirty="0"/>
              <a:t>cahier d'exercices page 3 : plan d'intégration CPIMS+.</a:t>
            </a:r>
          </a:p>
          <a:p>
            <a:pPr marL="171450" indent="-171450">
              <a:buFont typeface="Arial" panose="020B0604020202020204" pitchFamily="34" charset="0"/>
              <a:buChar char="•"/>
            </a:pPr>
            <a:r>
              <a:rPr lang="en-US" sz="1150" i="1" dirty="0"/>
              <a:t>Y a-t-il des questions avant de poursuivre ?</a:t>
            </a:r>
            <a:endParaRPr lang="en-US" sz="1150" dirty="0"/>
          </a:p>
        </p:txBody>
      </p:sp>
      <p:sp>
        <p:nvSpPr>
          <p:cNvPr id="4" name="Slide Number Placeholder 3"/>
          <p:cNvSpPr>
            <a:spLocks noGrp="1"/>
          </p:cNvSpPr>
          <p:nvPr>
            <p:ph type="sldNum" sz="quarter" idx="5"/>
          </p:nvPr>
        </p:nvSpPr>
        <p:spPr/>
        <p:txBody>
          <a:bodyPr/>
          <a:lstStyle/>
          <a:p>
            <a:fld id="{780767AD-8186-5647-9165-A19B63BA7F43}" type="slidenum">
              <a:rPr lang="en-US" smtClean="0"/>
              <a:t>92</a:t>
            </a:fld>
            <a:endParaRPr lang="en-US"/>
          </a:p>
        </p:txBody>
      </p:sp>
      <p:sp>
        <p:nvSpPr>
          <p:cNvPr id="7" name="Slide Image Placeholder 6">
            <a:extLst>
              <a:ext uri="{FF2B5EF4-FFF2-40B4-BE49-F238E27FC236}">
                <a16:creationId xmlns:a16="http://schemas.microsoft.com/office/drawing/2014/main" id="{C2FB3A0B-1E8E-1B7D-86D8-8D62545CB873}"/>
              </a:ext>
            </a:extLst>
          </p:cNvPr>
          <p:cNvSpPr>
            <a:spLocks noGrp="1" noRot="1" noChangeAspect="1"/>
          </p:cNvSpPr>
          <p:nvPr>
            <p:ph type="sldImg"/>
          </p:nvPr>
        </p:nvSpPr>
        <p:spPr/>
      </p:sp>
    </p:spTree>
    <p:extLst>
      <p:ext uri="{BB962C8B-B14F-4D97-AF65-F5344CB8AC3E}">
        <p14:creationId xmlns:p14="http://schemas.microsoft.com/office/powerpoint/2010/main" val="3091563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VIDÉO</a:t>
            </a:r>
          </a:p>
          <a:p>
            <a:pPr marL="171450" indent="-171450">
              <a:buFont typeface="Arial" panose="020B0604020202020204" pitchFamily="34" charset="0"/>
              <a:buChar char="•"/>
            </a:pPr>
            <a:r>
              <a:rPr lang="en-US" i="1" dirty="0" err="1"/>
              <a:t>Regardons</a:t>
            </a:r>
            <a:r>
              <a:rPr lang="en-US" i="1" dirty="0"/>
              <a:t> </a:t>
            </a:r>
            <a:r>
              <a:rPr lang="en-US" i="1" dirty="0" err="1"/>
              <a:t>une</a:t>
            </a:r>
            <a:r>
              <a:rPr lang="en-US" i="1" dirty="0"/>
              <a:t> </a:t>
            </a:r>
            <a:r>
              <a:rPr lang="en-US" i="1" dirty="0" err="1"/>
              <a:t>vidéo</a:t>
            </a:r>
            <a:r>
              <a:rPr lang="en-US" i="1" dirty="0"/>
              <a:t> sur le </a:t>
            </a:r>
            <a:r>
              <a:rPr lang="en-US" i="1" dirty="0" err="1"/>
              <a:t>suivi</a:t>
            </a:r>
            <a:r>
              <a:rPr lang="en-US" i="1" dirty="0"/>
              <a:t> et la </a:t>
            </a:r>
            <a:r>
              <a:rPr lang="en-US" i="1" dirty="0" err="1"/>
              <a:t>révision</a:t>
            </a:r>
            <a:r>
              <a:rPr lang="en-US" i="1" dirty="0"/>
              <a:t>.</a:t>
            </a:r>
          </a:p>
          <a:p>
            <a:pPr marL="628650" lvl="1" indent="-171450">
              <a:buFont typeface="Arial" panose="020B0604020202020204" pitchFamily="34" charset="0"/>
              <a:buChar char="•"/>
            </a:pPr>
            <a:r>
              <a:rPr lang="en-US" dirty="0"/>
              <a:t>Alternative : </a:t>
            </a:r>
            <a:r>
              <a:rPr lang="en-US" dirty="0" err="1"/>
              <a:t>invitez</a:t>
            </a:r>
            <a:r>
              <a:rPr lang="en-US" dirty="0"/>
              <a:t> </a:t>
            </a:r>
            <a:r>
              <a:rPr lang="en-US" dirty="0" err="1"/>
              <a:t>une</a:t>
            </a:r>
            <a:r>
              <a:rPr lang="en-US" dirty="0"/>
              <a:t> </a:t>
            </a:r>
            <a:r>
              <a:rPr lang="en-US" dirty="0" err="1"/>
              <a:t>personne</a:t>
            </a:r>
            <a:r>
              <a:rPr lang="en-US" dirty="0"/>
              <a:t> à se porter </a:t>
            </a:r>
            <a:r>
              <a:rPr lang="en-US" dirty="0" err="1"/>
              <a:t>volontaire</a:t>
            </a:r>
            <a:r>
              <a:rPr lang="en-US" dirty="0"/>
              <a:t> pour lire </a:t>
            </a:r>
            <a:r>
              <a:rPr lang="en-US" dirty="0" err="1"/>
              <a:t>l'étude</a:t>
            </a:r>
            <a:r>
              <a:rPr lang="en-US" dirty="0"/>
              <a:t> de cas de la </a:t>
            </a:r>
            <a:r>
              <a:rPr lang="en-US" b="1" dirty="0"/>
              <a:t>page 25 du </a:t>
            </a:r>
            <a:r>
              <a:rPr lang="en-US" b="1" dirty="0" err="1"/>
              <a:t>manuel</a:t>
            </a:r>
            <a:r>
              <a:rPr lang="en-US" b="1" dirty="0"/>
              <a:t> : Étude de cas - Étape 5</a:t>
            </a:r>
          </a:p>
          <a:p>
            <a:pPr marL="171450" indent="-171450">
              <a:buFont typeface="Arial" panose="020B0604020202020204" pitchFamily="34" charset="0"/>
              <a:buChar char="•"/>
            </a:pPr>
            <a:r>
              <a:rPr lang="en-US" dirty="0" err="1"/>
              <a:t>Montrer</a:t>
            </a:r>
            <a:r>
              <a:rPr lang="en-US" dirty="0"/>
              <a:t> la video 5 </a:t>
            </a:r>
            <a:r>
              <a:rPr lang="en-US" dirty="0" err="1"/>
              <a:t>suivi</a:t>
            </a:r>
            <a:r>
              <a:rPr lang="en-US" dirty="0"/>
              <a:t> et revision: </a:t>
            </a:r>
            <a:r>
              <a:rPr lang="en-BE" sz="1800" u="sng" kern="0" dirty="0">
                <a:solidFill>
                  <a:srgbClr val="000000"/>
                </a:solidFill>
                <a:effectLst/>
                <a:latin typeface="Calibri" panose="020F0502020204030204" pitchFamily="34" charset="0"/>
                <a:ea typeface="Calibri" panose="020F0502020204030204" pitchFamily="34" charset="0"/>
                <a:hlinkClick r:id="rId3"/>
              </a:rPr>
              <a:t>https://youtu.be/X7XTaT7pMGE</a:t>
            </a:r>
            <a:endParaRPr lang="en-CA" dirty="0"/>
          </a:p>
        </p:txBody>
      </p:sp>
      <p:sp>
        <p:nvSpPr>
          <p:cNvPr id="3" name="Slide Image Placeholder 2">
            <a:extLst>
              <a:ext uri="{FF2B5EF4-FFF2-40B4-BE49-F238E27FC236}">
                <a16:creationId xmlns:a16="http://schemas.microsoft.com/office/drawing/2014/main" id="{F838A670-8463-F21E-380C-0EB132C59038}"/>
              </a:ext>
            </a:extLst>
          </p:cNvPr>
          <p:cNvSpPr>
            <a:spLocks noGrp="1" noRot="1" noChangeAspect="1"/>
          </p:cNvSpPr>
          <p:nvPr>
            <p:ph type="sldImg"/>
          </p:nvPr>
        </p:nvSpPr>
        <p:spPr/>
      </p:sp>
    </p:spTree>
    <p:extLst>
      <p:ext uri="{BB962C8B-B14F-4D97-AF65-F5344CB8AC3E}">
        <p14:creationId xmlns:p14="http://schemas.microsoft.com/office/powerpoint/2010/main" val="37261985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50" b="1" dirty="0"/>
              <a:t>DISCUSSION DE GROUPE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Divisez les participants en groupes de 3 à 5 personnes</a:t>
            </a:r>
            <a:endParaRPr lang="en-US" sz="1150" dirty="0"/>
          </a:p>
          <a:p>
            <a:pPr marL="171450" indent="-171450">
              <a:buFont typeface="Arial" panose="020B0604020202020204" pitchFamily="34" charset="0"/>
              <a:buChar char="•"/>
            </a:pPr>
            <a:r>
              <a:rPr lang="en-US" sz="1150" dirty="0"/>
              <a:t>Présenter la diapositive</a:t>
            </a:r>
          </a:p>
          <a:p>
            <a:pPr marL="171450" indent="-171450">
              <a:buFont typeface="Arial" panose="020B0604020202020204" pitchFamily="34" charset="0"/>
              <a:buChar char="•"/>
            </a:pPr>
            <a:r>
              <a:rPr lang="en-US" sz="1150" dirty="0"/>
              <a:t>Laissez les participants discuter</a:t>
            </a:r>
          </a:p>
          <a:p>
            <a:pPr marL="171450" indent="-171450">
              <a:buFont typeface="Arial" panose="020B0604020202020204" pitchFamily="34" charset="0"/>
              <a:buChar char="•"/>
            </a:pPr>
            <a:r>
              <a:rPr lang="en-US" sz="1150" dirty="0"/>
              <a:t>Assurez-vous que les participants ont fermé leur cahier d'exercices, car les réponses se trouvent à l'intérieur.</a:t>
            </a:r>
          </a:p>
          <a:p>
            <a:endParaRPr lang="en-US" sz="1150" dirty="0"/>
          </a:p>
          <a:p>
            <a:r>
              <a:rPr lang="en-US" sz="1150" b="1" dirty="0"/>
              <a:t>DISCUSSION PLÉNIÈRE (Temps : 10 min)</a:t>
            </a:r>
          </a:p>
          <a:p>
            <a:pPr marL="171450" indent="-171450">
              <a:buFont typeface="Arial" panose="020B0604020202020204" pitchFamily="34" charset="0"/>
              <a:buChar char="•"/>
            </a:pPr>
            <a:r>
              <a:rPr lang="en-US" sz="1150" dirty="0"/>
              <a:t>Donnez du temps pour présenter le retour (laissez les groupes se compléter). </a:t>
            </a:r>
          </a:p>
          <a:p>
            <a:pPr marL="171450" indent="-171450">
              <a:buFont typeface="Arial" panose="020B0604020202020204" pitchFamily="34" charset="0"/>
              <a:buChar char="•"/>
            </a:pPr>
            <a:r>
              <a:rPr lang="en-US" sz="1150" dirty="0"/>
              <a:t>Complétez avec les notes ci-dessous</a:t>
            </a:r>
          </a:p>
          <a:p>
            <a:pPr marL="171450" indent="-171450">
              <a:buFont typeface="Arial" panose="020B0604020202020204" pitchFamily="34" charset="0"/>
              <a:buChar char="•"/>
            </a:pPr>
            <a:r>
              <a:rPr lang="en-US" sz="1150" b="1" i="1" dirty="0"/>
              <a:t>Quand un plan d'action doit-il être adapté ? </a:t>
            </a:r>
          </a:p>
          <a:p>
            <a:pPr marL="628650" lvl="1" indent="-171450">
              <a:buFont typeface="Arial" panose="020B0604020202020204" pitchFamily="34" charset="0"/>
              <a:buChar char="•"/>
            </a:pPr>
            <a:r>
              <a:rPr lang="en-US" sz="1150" dirty="0"/>
              <a:t>Il n'y a pas de progrès, c'est-à-dire que la situation de l'enfant ne s'améliore pas.</a:t>
            </a:r>
          </a:p>
          <a:p>
            <a:pPr marL="628650" lvl="1" indent="-171450">
              <a:buFont typeface="Arial" panose="020B0604020202020204" pitchFamily="34" charset="0"/>
              <a:buChar char="•"/>
            </a:pPr>
            <a:r>
              <a:rPr lang="en-US" sz="1150" dirty="0"/>
              <a:t>La situation de l'enfant a changé. Il peut s'agir d'un changement de la situation familiale ou d'autres changements contextuels qui nécessitent une révision du plan d'action.  </a:t>
            </a:r>
          </a:p>
          <a:p>
            <a:pPr marL="171450" indent="-171450">
              <a:buFont typeface="Arial" panose="020B0604020202020204" pitchFamily="34" charset="0"/>
              <a:buChar char="•"/>
            </a:pPr>
            <a:r>
              <a:rPr lang="en-US" sz="1150" b="1" dirty="0"/>
              <a:t>Qu'est-ce qui détermine la fréquence du suivi ? </a:t>
            </a:r>
          </a:p>
          <a:p>
            <a:pPr marL="628650" lvl="1" indent="-171450">
              <a:buFont typeface="Arial" panose="020B0604020202020204" pitchFamily="34" charset="0"/>
              <a:buChar char="•"/>
            </a:pPr>
            <a:r>
              <a:rPr lang="en-US" sz="1150" dirty="0"/>
              <a:t>Le niveau de risque du cas détermine la fréquence : par exemple, le cas de Nadia doit être suivi au moins deux fois par semaine car il s'agit d'un cas à haut risque. </a:t>
            </a:r>
          </a:p>
          <a:p>
            <a:pPr marL="628650" lvl="1" indent="-171450">
              <a:buFont typeface="Arial" panose="020B0604020202020204" pitchFamily="34" charset="0"/>
              <a:buChar char="•"/>
            </a:pPr>
            <a:r>
              <a:rPr lang="en-US" sz="1150" dirty="0"/>
              <a:t>S'il y a des besoins urgents spécifiques, (idéalement, les suivis devraient être programmés) mais parfois l'assistant social est obligé de faire un suivi non programmé quand il y a des besoins urgents. </a:t>
            </a:r>
          </a:p>
          <a:p>
            <a:pPr marL="171450" indent="-171450">
              <a:buFont typeface="Arial" panose="020B0604020202020204" pitchFamily="34" charset="0"/>
              <a:buChar char="•"/>
            </a:pPr>
            <a:r>
              <a:rPr lang="en-US" sz="1150" b="1" i="1" dirty="0"/>
              <a:t>À quelle fréquence les superviseurs procèdent-ils à l'examen des dossiers dans votre organisation ? </a:t>
            </a:r>
          </a:p>
          <a:p>
            <a:pPr marL="628650" lvl="1" indent="-171450">
              <a:buFont typeface="Arial" panose="020B0604020202020204" pitchFamily="34" charset="0"/>
              <a:buChar char="•"/>
            </a:pPr>
            <a:r>
              <a:rPr lang="en-US" sz="1150" dirty="0"/>
              <a:t>Un superviseur doit examiner 3 à 5 dossiers pour </a:t>
            </a:r>
            <a:r>
              <a:rPr lang="en-US" sz="1150" dirty="0" err="1"/>
              <a:t>chaque</a:t>
            </a:r>
            <a:r>
              <a:rPr lang="en-US" sz="1150" dirty="0"/>
              <a:t> TRAVAILLEUR SOCIAL sur une base mensuelle.</a:t>
            </a:r>
          </a:p>
          <a:p>
            <a:pPr marL="171450" indent="-171450">
              <a:buFont typeface="Arial" panose="020B0604020202020204" pitchFamily="34" charset="0"/>
              <a:buChar char="•"/>
            </a:pPr>
            <a:r>
              <a:rPr lang="en-US" sz="1150" b="1" i="1" dirty="0"/>
              <a:t>Quelles informations est-il important d'enregistrer lors de l'examen d'un cas ? </a:t>
            </a:r>
          </a:p>
          <a:p>
            <a:pPr marL="628650" lvl="1" indent="-171450">
              <a:buFont typeface="Arial" panose="020B0604020202020204" pitchFamily="34" charset="0"/>
              <a:buChar char="•"/>
            </a:pPr>
            <a:r>
              <a:rPr lang="en-US" sz="1150" dirty="0"/>
              <a:t>Situation actuelle de l'enfant</a:t>
            </a:r>
          </a:p>
          <a:p>
            <a:pPr marL="628650" lvl="1" indent="-171450">
              <a:buFont typeface="Arial" panose="020B0604020202020204" pitchFamily="34" charset="0"/>
              <a:buChar char="•"/>
            </a:pPr>
            <a:r>
              <a:rPr lang="en-US" sz="1150" dirty="0"/>
              <a:t>Progrès vers l'objectif global du plan d'action</a:t>
            </a:r>
          </a:p>
          <a:p>
            <a:pPr marL="628650" lvl="1" indent="-171450">
              <a:buFont typeface="Arial" panose="020B0604020202020204" pitchFamily="34" charset="0"/>
              <a:buChar char="•"/>
            </a:pPr>
            <a:r>
              <a:rPr lang="en-US" sz="1150" dirty="0"/>
              <a:t>Si des ajustements sont nécessaires dans le plan d'action</a:t>
            </a:r>
          </a:p>
          <a:p>
            <a:pPr marL="628650" lvl="1" indent="-171450">
              <a:buFont typeface="Arial" panose="020B0604020202020204" pitchFamily="34" charset="0"/>
              <a:buChar char="•"/>
            </a:pPr>
            <a:r>
              <a:rPr lang="en-US" sz="1150" dirty="0"/>
              <a:t>Si la situation de l'enfant a changé de telle manière qu'une autre évaluation est nécessaire.</a:t>
            </a:r>
          </a:p>
          <a:p>
            <a:pPr marL="628650" lvl="1" indent="-171450">
              <a:buFont typeface="Arial" panose="020B0604020202020204" pitchFamily="34" charset="0"/>
              <a:buChar char="•"/>
            </a:pPr>
            <a:r>
              <a:rPr lang="en-US" sz="1150" dirty="0"/>
              <a:t>Si le niveau de risque de l'affaire a changé</a:t>
            </a:r>
          </a:p>
          <a:p>
            <a:pPr marL="628650" lvl="1" indent="-171450">
              <a:buFont typeface="Arial" panose="020B0604020202020204" pitchFamily="34" charset="0"/>
              <a:buChar char="•"/>
            </a:pPr>
            <a:r>
              <a:rPr lang="en-US" sz="1150" dirty="0"/>
              <a:t>S'il est recommandé de clore le dossier</a:t>
            </a:r>
          </a:p>
          <a:p>
            <a:pPr marL="628650" lvl="1" indent="-171450">
              <a:buFont typeface="Arial" panose="020B0604020202020204" pitchFamily="34" charset="0"/>
              <a:buChar char="•"/>
            </a:pPr>
            <a:r>
              <a:rPr lang="en-US" sz="1150" dirty="0"/>
              <a:t>Est-il nécessaire de procéder à un autre examen du cas</a:t>
            </a:r>
          </a:p>
        </p:txBody>
      </p:sp>
      <p:sp>
        <p:nvSpPr>
          <p:cNvPr id="4" name="Slide Number Placeholder 3"/>
          <p:cNvSpPr>
            <a:spLocks noGrp="1"/>
          </p:cNvSpPr>
          <p:nvPr>
            <p:ph type="sldNum" sz="quarter" idx="5"/>
          </p:nvPr>
        </p:nvSpPr>
        <p:spPr/>
        <p:txBody>
          <a:bodyPr/>
          <a:lstStyle/>
          <a:p>
            <a:fld id="{780767AD-8186-5647-9165-A19B63BA7F43}" type="slidenum">
              <a:rPr lang="en-US" smtClean="0"/>
              <a:t>94</a:t>
            </a:fld>
            <a:endParaRPr lang="en-US"/>
          </a:p>
        </p:txBody>
      </p:sp>
      <p:sp>
        <p:nvSpPr>
          <p:cNvPr id="7" name="Slide Image Placeholder 6">
            <a:extLst>
              <a:ext uri="{FF2B5EF4-FFF2-40B4-BE49-F238E27FC236}">
                <a16:creationId xmlns:a16="http://schemas.microsoft.com/office/drawing/2014/main" id="{EB2DF240-B72E-DF95-143B-CC2797562BCD}"/>
              </a:ext>
            </a:extLst>
          </p:cNvPr>
          <p:cNvSpPr>
            <a:spLocks noGrp="1" noRot="1" noChangeAspect="1"/>
          </p:cNvSpPr>
          <p:nvPr>
            <p:ph type="sldImg"/>
          </p:nvPr>
        </p:nvSpPr>
        <p:spPr/>
      </p:sp>
    </p:spTree>
    <p:extLst>
      <p:ext uri="{BB962C8B-B14F-4D97-AF65-F5344CB8AC3E}">
        <p14:creationId xmlns:p14="http://schemas.microsoft.com/office/powerpoint/2010/main" val="4097773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S'ADAPTER AU CONTEXTE</a:t>
            </a:r>
          </a:p>
          <a:p>
            <a:pPr marL="171450" indent="-171450">
              <a:buFont typeface="Arial" panose="020B0604020202020204" pitchFamily="34" charset="0"/>
              <a:buChar char="•"/>
            </a:pPr>
            <a:r>
              <a:rPr lang="en-US" dirty="0" err="1"/>
              <a:t>Adaptez-vous</a:t>
            </a:r>
            <a:r>
              <a:rPr lang="en-US" dirty="0"/>
              <a:t> </a:t>
            </a:r>
            <a:r>
              <a:rPr lang="en-US" dirty="0" err="1"/>
              <a:t>si</a:t>
            </a:r>
            <a:r>
              <a:rPr lang="en-US" dirty="0"/>
              <a:t> les </a:t>
            </a:r>
            <a:r>
              <a:rPr lang="en-US" dirty="0" err="1"/>
              <a:t>niveaux</a:t>
            </a:r>
            <a:r>
              <a:rPr lang="en-US" dirty="0"/>
              <a:t> bas-</a:t>
            </a:r>
            <a:r>
              <a:rPr lang="en-US" dirty="0" err="1"/>
              <a:t>moyen</a:t>
            </a:r>
            <a:r>
              <a:rPr lang="en-US" dirty="0"/>
              <a:t>-haut </a:t>
            </a:r>
            <a:r>
              <a:rPr lang="en-US" dirty="0" err="1"/>
              <a:t>sont</a:t>
            </a:r>
            <a:r>
              <a:rPr lang="en-US" dirty="0"/>
              <a:t> </a:t>
            </a:r>
            <a:r>
              <a:rPr lang="en-US" dirty="0" err="1"/>
              <a:t>différents</a:t>
            </a:r>
            <a:r>
              <a:rPr lang="en-US" dirty="0"/>
              <a:t> pour </a:t>
            </a:r>
            <a:r>
              <a:rPr lang="en-US" dirty="0" err="1"/>
              <a:t>votre</a:t>
            </a:r>
            <a:r>
              <a:rPr lang="en-US" dirty="0"/>
              <a:t> </a:t>
            </a:r>
            <a:r>
              <a:rPr lang="en-US" dirty="0" err="1"/>
              <a:t>contexte</a:t>
            </a: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p>
          <a:p>
            <a:pPr marL="0" indent="0">
              <a:buFont typeface="Arial" panose="020B0604020202020204" pitchFamily="34" charset="0"/>
              <a:buNone/>
            </a:pPr>
            <a:endParaRPr lang="en-US" b="0" dirty="0"/>
          </a:p>
          <a:p>
            <a:r>
              <a:rPr lang="en-US" b="1" dirty="0"/>
              <a:t>EXPLICATION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Guidez</a:t>
            </a:r>
            <a:r>
              <a:rPr lang="en-US" sz="1200" dirty="0"/>
              <a:t> les participants </a:t>
            </a:r>
            <a:r>
              <a:rPr lang="en-US" sz="1200" dirty="0" err="1"/>
              <a:t>vers</a:t>
            </a:r>
            <a:r>
              <a:rPr lang="en-US" sz="1200" dirty="0"/>
              <a:t> la </a:t>
            </a:r>
            <a:r>
              <a:rPr lang="en-US" sz="1200" b="1" dirty="0"/>
              <a:t>page 26 du </a:t>
            </a:r>
            <a:r>
              <a:rPr lang="en-US" sz="1200" b="1" dirty="0" err="1"/>
              <a:t>manuel</a:t>
            </a:r>
            <a:r>
              <a:rPr lang="en-US" sz="1200" b="1" dirty="0"/>
              <a:t> : </a:t>
            </a:r>
            <a:r>
              <a:rPr lang="en-US" sz="1200" b="1" dirty="0" err="1"/>
              <a:t>Formulaire</a:t>
            </a:r>
            <a:r>
              <a:rPr lang="en-US" sz="1200" b="1" dirty="0"/>
              <a:t> de </a:t>
            </a:r>
            <a:r>
              <a:rPr lang="en-US" sz="1200" b="1" dirty="0" err="1"/>
              <a:t>suivi</a:t>
            </a:r>
            <a:endParaRPr lang="en-US" i="1" dirty="0"/>
          </a:p>
          <a:p>
            <a:pPr marL="171450" indent="-171450">
              <a:buFont typeface="Arial" panose="020B0604020202020204" pitchFamily="34" charset="0"/>
              <a:buChar char="•"/>
            </a:pPr>
            <a:r>
              <a:rPr lang="en-US" i="1" dirty="0" err="1"/>
              <a:t>Voici</a:t>
            </a:r>
            <a:r>
              <a:rPr lang="en-US" i="1" dirty="0"/>
              <a:t> </a:t>
            </a:r>
            <a:r>
              <a:rPr lang="en-US" i="1" dirty="0" err="1"/>
              <a:t>quelques</a:t>
            </a:r>
            <a:r>
              <a:rPr lang="en-US" i="1" dirty="0"/>
              <a:t> </a:t>
            </a:r>
            <a:r>
              <a:rPr lang="en-US" i="1" dirty="0" err="1"/>
              <a:t>considérations</a:t>
            </a:r>
            <a:r>
              <a:rPr lang="en-US" i="1" dirty="0"/>
              <a:t> </a:t>
            </a:r>
            <a:r>
              <a:rPr lang="en-US" i="1" dirty="0" err="1"/>
              <a:t>clés</a:t>
            </a:r>
            <a:r>
              <a:rPr lang="en-US" i="1" dirty="0"/>
              <a:t> pour </a:t>
            </a:r>
            <a:r>
              <a:rPr lang="en-US" i="1" dirty="0" err="1"/>
              <a:t>chaque</a:t>
            </a:r>
            <a:r>
              <a:rPr lang="en-US" i="1" dirty="0"/>
              <a:t> </a:t>
            </a:r>
            <a:r>
              <a:rPr lang="en-US" i="1" dirty="0" err="1"/>
              <a:t>formulaire</a:t>
            </a:r>
            <a:endParaRPr lang="en-US" i="1" dirty="0"/>
          </a:p>
          <a:p>
            <a:pPr marL="171450" indent="-171450">
              <a:buFont typeface="Arial" panose="020B0604020202020204" pitchFamily="34" charset="0"/>
              <a:buChar char="•"/>
            </a:pPr>
            <a:r>
              <a:rPr lang="en-US" i="1" dirty="0" err="1"/>
              <a:t>Notez</a:t>
            </a:r>
            <a:r>
              <a:rPr lang="en-US" i="1" dirty="0"/>
              <a:t> les liens </a:t>
            </a:r>
            <a:r>
              <a:rPr lang="en-US" i="1" dirty="0" err="1"/>
              <a:t>spécifiques</a:t>
            </a:r>
            <a:r>
              <a:rPr lang="en-US" i="1" dirty="0"/>
              <a:t> entre le travail de gestion de cas, les </a:t>
            </a:r>
            <a:r>
              <a:rPr lang="en-US" i="1" dirty="0" err="1"/>
              <a:t>formulaires</a:t>
            </a:r>
            <a:r>
              <a:rPr lang="en-US" i="1" dirty="0"/>
              <a:t> et le CPIMS+.</a:t>
            </a:r>
          </a:p>
          <a:p>
            <a:pPr marL="171450" indent="-171450">
              <a:buFont typeface="Arial" panose="020B0604020202020204" pitchFamily="34" charset="0"/>
              <a:buChar char="•"/>
            </a:pPr>
            <a:r>
              <a:rPr lang="en-US" dirty="0"/>
              <a:t>Présenter la diapositive </a:t>
            </a:r>
          </a:p>
        </p:txBody>
      </p:sp>
      <p:sp>
        <p:nvSpPr>
          <p:cNvPr id="4" name="Slide Number Placeholder 3"/>
          <p:cNvSpPr>
            <a:spLocks noGrp="1"/>
          </p:cNvSpPr>
          <p:nvPr>
            <p:ph type="sldNum" sz="quarter" idx="5"/>
          </p:nvPr>
        </p:nvSpPr>
        <p:spPr/>
        <p:txBody>
          <a:bodyPr/>
          <a:lstStyle/>
          <a:p>
            <a:fld id="{780767AD-8186-5647-9165-A19B63BA7F43}" type="slidenum">
              <a:rPr lang="en-US" smtClean="0"/>
              <a:t>95</a:t>
            </a:fld>
            <a:endParaRPr lang="en-US"/>
          </a:p>
        </p:txBody>
      </p:sp>
    </p:spTree>
    <p:extLst>
      <p:ext uri="{BB962C8B-B14F-4D97-AF65-F5344CB8AC3E}">
        <p14:creationId xmlns:p14="http://schemas.microsoft.com/office/powerpoint/2010/main" val="8044985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EXPLICATION</a:t>
            </a:r>
          </a:p>
          <a:p>
            <a:pPr marL="171450" indent="-171450">
              <a:buFont typeface="Arial" panose="020B0604020202020204" pitchFamily="34" charset="0"/>
              <a:buChar char="•"/>
            </a:pPr>
            <a:r>
              <a:rPr lang="en-US" sz="1200" dirty="0"/>
              <a:t>Présenter </a:t>
            </a:r>
            <a:r>
              <a:rPr lang="en-US" sz="1200"/>
              <a:t>la diapositive </a:t>
            </a:r>
          </a:p>
        </p:txBody>
      </p:sp>
      <p:sp>
        <p:nvSpPr>
          <p:cNvPr id="4" name="Slide Number Placeholder 3"/>
          <p:cNvSpPr>
            <a:spLocks noGrp="1"/>
          </p:cNvSpPr>
          <p:nvPr>
            <p:ph type="sldNum" sz="quarter" idx="5"/>
          </p:nvPr>
        </p:nvSpPr>
        <p:spPr/>
        <p:txBody>
          <a:bodyPr/>
          <a:lstStyle/>
          <a:p>
            <a:fld id="{780767AD-8186-5647-9165-A19B63BA7F43}" type="slidenum">
              <a:rPr lang="en-US" smtClean="0"/>
              <a:t>96</a:t>
            </a:fld>
            <a:endParaRPr lang="en-US"/>
          </a:p>
        </p:txBody>
      </p:sp>
    </p:spTree>
    <p:extLst>
      <p:ext uri="{BB962C8B-B14F-4D97-AF65-F5344CB8AC3E}">
        <p14:creationId xmlns:p14="http://schemas.microsoft.com/office/powerpoint/2010/main" val="37186324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tx1"/>
                </a:solidFill>
              </a:rPr>
              <a:t>INTRODUCTION</a:t>
            </a:r>
          </a:p>
          <a:p>
            <a:pPr marL="171450" indent="-171450">
              <a:buFont typeface="Arial" panose="020B0604020202020204" pitchFamily="34" charset="0"/>
              <a:buChar char="•"/>
            </a:pPr>
            <a:r>
              <a:rPr lang="en-US" i="1">
                <a:solidFill>
                  <a:schemeClr val="tx1"/>
                </a:solidFill>
              </a:rPr>
              <a:t>Dans cette démo, nous allons vous montrer...</a:t>
            </a:r>
            <a:endParaRPr lang="en-US" b="0" i="1">
              <a:solidFill>
                <a:schemeClr val="tx1"/>
              </a:solidFill>
            </a:endParaRPr>
          </a:p>
          <a:p>
            <a:pPr marL="171450" indent="-171450">
              <a:buFont typeface="Arial" panose="020B0604020202020204" pitchFamily="34" charset="0"/>
              <a:buChar char="•"/>
            </a:pPr>
            <a:r>
              <a:rPr lang="en-US" b="0" i="0" dirty="0">
                <a:solidFill>
                  <a:schemeClr val="tx1"/>
                </a:solidFill>
              </a:rPr>
              <a:t>Présenter </a:t>
            </a:r>
            <a:r>
              <a:rPr lang="en-US" b="0" i="0">
                <a:solidFill>
                  <a:schemeClr val="tx1"/>
                </a:solidFill>
              </a:rPr>
              <a:t>la diapositive</a:t>
            </a:r>
            <a:endParaRPr lang="en-US" b="1" i="0">
              <a:solidFill>
                <a:schemeClr val="tx1"/>
              </a:solidFill>
            </a:endParaRPr>
          </a:p>
          <a:p>
            <a:endParaRPr lang="en-US" b="1">
              <a:solidFill>
                <a:schemeClr val="tx1"/>
              </a:solidFill>
            </a:endParaRPr>
          </a:p>
          <a:p>
            <a:r>
              <a:rPr lang="en-US" b="1">
                <a:solidFill>
                  <a:schemeClr val="tx1"/>
                </a:solidFill>
              </a:rPr>
              <a:t>DEMO</a:t>
            </a:r>
          </a:p>
          <a:p>
            <a:pPr marL="495239" indent="-316403" algn="just">
              <a:buClr>
                <a:schemeClr val="dk1"/>
              </a:buClr>
              <a:buSzPts val="1000"/>
              <a:buFont typeface="Calibri"/>
              <a:buChar char="●"/>
            </a:pPr>
            <a:r>
              <a:rPr lang="en-US" b="1"/>
              <a:t>Formulaire de suivi</a:t>
            </a:r>
          </a:p>
          <a:p>
            <a:pPr marL="495239" indent="-316403" algn="just">
              <a:buClr>
                <a:srgbClr val="333333"/>
              </a:buClr>
              <a:buSzPts val="1000"/>
              <a:buFont typeface="Calibri"/>
              <a:buChar char="●"/>
            </a:pPr>
            <a:r>
              <a:rPr lang="en-US" b="1" u="sng">
                <a:solidFill>
                  <a:srgbClr val="026794"/>
                </a:solidFill>
                <a:hlinkClick r:id="rId3">
                  <a:extLst>
                    <a:ext uri="{A12FA001-AC4F-418D-AE19-62706E023703}">
                      <ahyp:hlinkClr xmlns:ahyp="http://schemas.microsoft.com/office/drawing/2018/hyperlinkcolor" val="tx"/>
                    </a:ext>
                  </a:extLst>
                </a:hlinkClick>
              </a:rPr>
              <a:t>Tâches </a:t>
            </a:r>
            <a:r>
              <a:rPr lang="en-US" b="1"/>
              <a:t>de suivi</a:t>
            </a:r>
          </a:p>
          <a:p>
            <a:pPr marL="952439" lvl="1" indent="-316403" algn="just">
              <a:buClr>
                <a:srgbClr val="333333"/>
              </a:buClr>
              <a:buSzPts val="1000"/>
              <a:buFont typeface="Calibri"/>
              <a:buChar char="●"/>
            </a:pPr>
            <a:r>
              <a:rPr lang="en-US"/>
              <a:t>Voir le lien vers la vidéo et le CPIMS+ How-to-Demo PPT 20-23.</a:t>
            </a:r>
          </a:p>
          <a:p>
            <a:pPr marL="495239" indent="-316403" algn="just">
              <a:buClr>
                <a:srgbClr val="333333"/>
              </a:buClr>
              <a:buSzPts val="1000"/>
              <a:buFont typeface="Calibri"/>
              <a:buChar char="●"/>
            </a:pPr>
            <a:r>
              <a:rPr lang="en-US"/>
              <a:t>Voir le </a:t>
            </a:r>
            <a:r>
              <a:rPr lang="en-US" u="sng">
                <a:solidFill>
                  <a:srgbClr val="026794"/>
                </a:solidFill>
                <a:hlinkClick r:id="rId4">
                  <a:extLst>
                    <a:ext uri="{A12FA001-AC4F-418D-AE19-62706E023703}">
                      <ahyp:hlinkClr xmlns:ahyp="http://schemas.microsoft.com/office/drawing/2018/hyperlinkcolor" val="tx"/>
                    </a:ext>
                  </a:extLst>
                </a:hlinkClick>
              </a:rPr>
              <a:t>guide de l'utilisateur CPIMS+ </a:t>
            </a:r>
            <a:r>
              <a:rPr lang="en-US"/>
              <a:t>pour plus d'informations (Voir Listes de tâches)</a:t>
            </a:r>
          </a:p>
        </p:txBody>
      </p:sp>
      <p:sp>
        <p:nvSpPr>
          <p:cNvPr id="4" name="Slide Number Placeholder 3"/>
          <p:cNvSpPr>
            <a:spLocks noGrp="1"/>
          </p:cNvSpPr>
          <p:nvPr>
            <p:ph type="sldNum" sz="quarter" idx="5"/>
          </p:nvPr>
        </p:nvSpPr>
        <p:spPr/>
        <p:txBody>
          <a:bodyPr/>
          <a:lstStyle/>
          <a:p>
            <a:fld id="{780767AD-8186-5647-9165-A19B63BA7F43}" type="slidenum">
              <a:rPr lang="en-US" smtClean="0"/>
              <a:t>97</a:t>
            </a:fld>
            <a:endParaRPr lang="en-US"/>
          </a:p>
        </p:txBody>
      </p:sp>
    </p:spTree>
    <p:extLst>
      <p:ext uri="{BB962C8B-B14F-4D97-AF65-F5344CB8AC3E}">
        <p14:creationId xmlns:p14="http://schemas.microsoft.com/office/powerpoint/2010/main" val="34171054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Lorsque les participants travaillent, contrôlez-les et demandez-leur </a:t>
            </a:r>
            <a:r>
              <a:rPr lang="en-US" dirty="0"/>
              <a:t>s'ils sont à l'aise avec l'utilisation du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Proposer de fournir un soutien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quelqu'un rencontre des difficultés, montrez-lui ce qu'il faut faire à l'écran.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TRAVAIL INDIVIDUEL (Durée : 30 min)</a:t>
            </a:r>
          </a:p>
          <a:p>
            <a:pPr marL="171450" indent="-171450">
              <a:buFont typeface="Arial" panose="020B0604020202020204" pitchFamily="34" charset="0"/>
              <a:buChar char="•"/>
            </a:pPr>
            <a:r>
              <a:rPr lang="en-US" i="1" dirty="0"/>
              <a:t>Maintenant, c'est à votre tour de vous entraîner</a:t>
            </a:r>
          </a:p>
          <a:p>
            <a:pPr marL="171450" indent="-171450">
              <a:buFont typeface="Arial" panose="020B0604020202020204" pitchFamily="34" charset="0"/>
              <a:buChar char="•"/>
            </a:pPr>
            <a:r>
              <a:rPr lang="en-US" i="1" dirty="0"/>
              <a:t>Reportez-vous à la </a:t>
            </a:r>
            <a:r>
              <a:rPr lang="en-US" b="1" i="1" dirty="0"/>
              <a:t>page 25 du cahier d'exercices : Étude de cas - Étape 5</a:t>
            </a:r>
          </a:p>
          <a:p>
            <a:pPr marL="171450" indent="-171450">
              <a:buFont typeface="Arial" panose="020B0604020202020204" pitchFamily="34" charset="0"/>
              <a:buChar char="•"/>
            </a:pPr>
            <a:r>
              <a:rPr lang="en-US" i="1" dirty="0"/>
              <a:t>Faites ce qui suit...</a:t>
            </a:r>
          </a:p>
          <a:p>
            <a:pPr marL="171450" indent="-171450">
              <a:buFont typeface="Arial" panose="020B0604020202020204" pitchFamily="34" charset="0"/>
              <a:buChar char="•"/>
            </a:pPr>
            <a:r>
              <a:rPr lang="en-US" dirty="0"/>
              <a:t>Présenter la diapositive</a:t>
            </a:r>
          </a:p>
          <a:p>
            <a:pPr marL="171450" indent="-171450">
              <a:buFont typeface="Arial" panose="020B0604020202020204" pitchFamily="34" charset="0"/>
              <a:buChar char="•"/>
            </a:pPr>
            <a:r>
              <a:rPr lang="en-US" dirty="0"/>
              <a:t>Les superviseurs peuvent soutenir les travailleurs sociaux dans leur partie de l'exercice.</a:t>
            </a:r>
          </a:p>
          <a:p>
            <a:pPr marL="171450" indent="-171450">
              <a:buFont typeface="Arial" panose="020B0604020202020204" pitchFamily="34" charset="0"/>
              <a:buChar char="•"/>
            </a:pPr>
            <a:r>
              <a:rPr lang="en-US" dirty="0"/>
              <a:t>Faites le tour de la salle pour voir si quelqu'un a besoin de soutien.</a:t>
            </a:r>
          </a:p>
          <a:p>
            <a:pPr marL="171450" indent="-171450">
              <a:buFont typeface="Arial" panose="020B0604020202020204" pitchFamily="34" charset="0"/>
              <a:buChar char="•"/>
            </a:pPr>
            <a:r>
              <a:rPr lang="en-US" dirty="0"/>
              <a:t>En tant qu'animateur, connectez-vous en tant qu'administrateur pour vous assurer que tous les participants ont terminé la tâche.</a:t>
            </a:r>
            <a:endParaRPr lang="en-US" sz="1300" b="1" dirty="0"/>
          </a:p>
        </p:txBody>
      </p:sp>
      <p:sp>
        <p:nvSpPr>
          <p:cNvPr id="4" name="Slide Number Placeholder 3"/>
          <p:cNvSpPr>
            <a:spLocks noGrp="1"/>
          </p:cNvSpPr>
          <p:nvPr>
            <p:ph type="sldNum" sz="quarter" idx="5"/>
          </p:nvPr>
        </p:nvSpPr>
        <p:spPr/>
        <p:txBody>
          <a:bodyPr/>
          <a:lstStyle/>
          <a:p>
            <a:fld id="{780767AD-8186-5647-9165-A19B63BA7F43}" type="slidenum">
              <a:rPr lang="en-US" smtClean="0"/>
              <a:t>98</a:t>
            </a:fld>
            <a:endParaRPr lang="en-US"/>
          </a:p>
        </p:txBody>
      </p:sp>
    </p:spTree>
    <p:extLst>
      <p:ext uri="{BB962C8B-B14F-4D97-AF65-F5344CB8AC3E}">
        <p14:creationId xmlns:p14="http://schemas.microsoft.com/office/powerpoint/2010/main" val="29781381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50" b="1" dirty="0"/>
              <a:t>S'ADAPTER À LA FORMATION À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err="1"/>
              <a:t>Enregistrez</a:t>
            </a:r>
            <a:r>
              <a:rPr lang="en-US" sz="1150" dirty="0"/>
              <a:t> les </a:t>
            </a:r>
            <a:r>
              <a:rPr lang="en-US" sz="1150" dirty="0" err="1"/>
              <a:t>réponses</a:t>
            </a:r>
            <a:r>
              <a:rPr lang="en-US" sz="1150" dirty="0"/>
              <a:t> de la discussion </a:t>
            </a:r>
            <a:r>
              <a:rPr lang="en-US" sz="1150" dirty="0" err="1"/>
              <a:t>plénière</a:t>
            </a:r>
            <a:r>
              <a:rPr lang="en-US" sz="1150" dirty="0"/>
              <a:t> sur un tableau.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dirty="0">
                <a:highlight>
                  <a:schemeClr val="lt1"/>
                </a:highlight>
                <a:sym typeface="Helvetica Neue"/>
              </a:rPr>
              <a:t>___________________________________________________________________________</a:t>
            </a:r>
            <a:endParaRPr lang="en-US" sz="1150" b="0" dirty="0"/>
          </a:p>
          <a:p>
            <a:endParaRPr lang="en-US" sz="1150" b="1" dirty="0"/>
          </a:p>
          <a:p>
            <a:r>
              <a:rPr lang="en-US" sz="1150" b="1" dirty="0"/>
              <a:t>DEMO (</a:t>
            </a:r>
            <a:r>
              <a:rPr lang="en-US" sz="1150" b="1" dirty="0" err="1"/>
              <a:t>facultatif</a:t>
            </a:r>
            <a:r>
              <a:rPr lang="en-US" sz="1150" b="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err="1"/>
              <a:t>S'il</a:t>
            </a:r>
            <a:r>
              <a:rPr lang="en-US" sz="1150" dirty="0"/>
              <a:t> </a:t>
            </a:r>
            <a:r>
              <a:rPr lang="en-US" sz="1150" dirty="0" err="1"/>
              <a:t>reste</a:t>
            </a:r>
            <a:r>
              <a:rPr lang="en-US" sz="1150" dirty="0"/>
              <a:t> du temps, </a:t>
            </a:r>
            <a:r>
              <a:rPr lang="en-US" sz="1150" dirty="0" err="1"/>
              <a:t>demandez</a:t>
            </a:r>
            <a:r>
              <a:rPr lang="en-US" sz="1150" dirty="0"/>
              <a:t> à un </a:t>
            </a:r>
            <a:r>
              <a:rPr lang="en-US" sz="1150" dirty="0" err="1"/>
              <a:t>volontaire</a:t>
            </a:r>
            <a:r>
              <a:rPr lang="en-US" sz="1150" dirty="0"/>
              <a:t> </a:t>
            </a:r>
            <a:r>
              <a:rPr lang="en-US" sz="1150" dirty="0" err="1"/>
              <a:t>d'utiliser</a:t>
            </a:r>
            <a:r>
              <a:rPr lang="en-US" sz="1150" dirty="0"/>
              <a:t> </a:t>
            </a:r>
            <a:r>
              <a:rPr lang="en-US" sz="1150" dirty="0" err="1"/>
              <a:t>l'ordinateur</a:t>
            </a:r>
            <a:r>
              <a:rPr lang="en-US" sz="1150" dirty="0"/>
              <a:t> portable du </a:t>
            </a:r>
            <a:r>
              <a:rPr lang="en-US" sz="1150" dirty="0" err="1"/>
              <a:t>facilitateur</a:t>
            </a:r>
            <a:r>
              <a:rPr lang="en-US" sz="1150" dirty="0"/>
              <a:t> pour </a:t>
            </a:r>
            <a:r>
              <a:rPr lang="en-US" sz="1150" dirty="0" err="1"/>
              <a:t>montrer</a:t>
            </a:r>
            <a:r>
              <a:rPr lang="en-US" sz="1150" dirty="0"/>
              <a:t> comment il a fait </a:t>
            </a:r>
            <a:r>
              <a:rPr lang="en-US" sz="1150" dirty="0" err="1"/>
              <a:t>l'exercice</a:t>
            </a:r>
            <a:r>
              <a:rPr lang="en-US" sz="1150" dirty="0"/>
              <a:t> à </a:t>
            </a:r>
            <a:r>
              <a:rPr lang="en-US" sz="1150" dirty="0" err="1"/>
              <a:t>l'avant</a:t>
            </a:r>
            <a:r>
              <a:rPr lang="en-US" sz="1150" dirty="0"/>
              <a:t>.</a:t>
            </a:r>
          </a:p>
          <a:p>
            <a:endParaRPr lang="en-US" sz="1150" dirty="0"/>
          </a:p>
          <a:p>
            <a:r>
              <a:rPr lang="en-US" sz="1150" b="1" dirty="0"/>
              <a:t>DISCUSSION PLÉNIÈRE</a:t>
            </a:r>
          </a:p>
          <a:p>
            <a:pPr marL="171450" indent="-171450">
              <a:buFont typeface="Arial" panose="020B0604020202020204" pitchFamily="34" charset="0"/>
              <a:buChar char="•"/>
            </a:pPr>
            <a:r>
              <a:rPr lang="en-US" sz="1150" i="1" dirty="0"/>
              <a:t>Comment </a:t>
            </a:r>
            <a:r>
              <a:rPr lang="en-US" sz="1150" i="1" dirty="0" err="1"/>
              <a:t>ça</a:t>
            </a:r>
            <a:r>
              <a:rPr lang="en-US" sz="1150" i="1" dirty="0"/>
              <a:t> </a:t>
            </a:r>
            <a:r>
              <a:rPr lang="en-US" sz="1150" i="1" dirty="0" err="1"/>
              <a:t>s'est</a:t>
            </a:r>
            <a:r>
              <a:rPr lang="en-US" sz="1150" i="1" dirty="0"/>
              <a:t> passé ?</a:t>
            </a:r>
          </a:p>
          <a:p>
            <a:pPr marL="171450" indent="-171450">
              <a:buFont typeface="Arial" panose="020B0604020202020204" pitchFamily="34" charset="0"/>
              <a:buChar char="•"/>
            </a:pPr>
            <a:r>
              <a:rPr lang="en-US" sz="1150" i="1" dirty="0" err="1"/>
              <a:t>Qu'est-ce</a:t>
            </a:r>
            <a:r>
              <a:rPr lang="en-US" sz="1150" i="1" dirty="0"/>
              <a:t> qui </a:t>
            </a:r>
            <a:r>
              <a:rPr lang="en-US" sz="1150" i="1" dirty="0" err="1"/>
              <a:t>était</a:t>
            </a:r>
            <a:r>
              <a:rPr lang="en-US" sz="1150" i="1" dirty="0"/>
              <a:t> facile ?</a:t>
            </a:r>
          </a:p>
          <a:p>
            <a:pPr marL="171450" indent="-171450">
              <a:buFont typeface="Arial" panose="020B0604020202020204" pitchFamily="34" charset="0"/>
              <a:buChar char="•"/>
            </a:pPr>
            <a:r>
              <a:rPr lang="en-US" sz="1150" i="1" dirty="0" err="1"/>
              <a:t>Qu'est-ce</a:t>
            </a:r>
            <a:r>
              <a:rPr lang="en-US" sz="1150" i="1" dirty="0"/>
              <a:t> qui </a:t>
            </a:r>
            <a:r>
              <a:rPr lang="en-US" sz="1150" i="1" dirty="0" err="1"/>
              <a:t>était</a:t>
            </a:r>
            <a:r>
              <a:rPr lang="en-US" sz="1150" i="1" dirty="0"/>
              <a:t> difficile ?</a:t>
            </a:r>
          </a:p>
          <a:p>
            <a:pPr marL="171450" indent="-171450">
              <a:buFont typeface="Arial" panose="020B0604020202020204" pitchFamily="34" charset="0"/>
              <a:buChar char="•"/>
            </a:pPr>
            <a:r>
              <a:rPr lang="en-US" sz="1150" i="1" dirty="0"/>
              <a:t>Comment </a:t>
            </a:r>
            <a:r>
              <a:rPr lang="en-US" sz="1150" i="1" dirty="0" err="1"/>
              <a:t>pensez-vous</a:t>
            </a:r>
            <a:r>
              <a:rPr lang="en-US" sz="1150" i="1" dirty="0"/>
              <a:t> que </a:t>
            </a:r>
            <a:r>
              <a:rPr lang="en-US" sz="1150" i="1" dirty="0" err="1"/>
              <a:t>cela</a:t>
            </a:r>
            <a:r>
              <a:rPr lang="en-US" sz="1150" i="1" dirty="0"/>
              <a:t> </a:t>
            </a:r>
            <a:r>
              <a:rPr lang="en-US" sz="1150" i="1" dirty="0" err="1"/>
              <a:t>va</a:t>
            </a:r>
            <a:r>
              <a:rPr lang="en-US" sz="1150" i="1" dirty="0"/>
              <a:t> </a:t>
            </a:r>
            <a:r>
              <a:rPr lang="en-US" sz="1150" i="1" dirty="0" err="1"/>
              <a:t>soutenir</a:t>
            </a:r>
            <a:r>
              <a:rPr lang="en-US" sz="1150" i="1" dirty="0"/>
              <a:t> </a:t>
            </a:r>
            <a:r>
              <a:rPr lang="en-US" sz="1150" i="1" dirty="0" err="1"/>
              <a:t>votre</a:t>
            </a:r>
            <a:r>
              <a:rPr lang="en-US" sz="1150" i="1" dirty="0"/>
              <a:t> </a:t>
            </a:r>
            <a:r>
              <a:rPr lang="en-US" sz="1150" i="1" dirty="0" err="1"/>
              <a:t>processus</a:t>
            </a:r>
            <a:r>
              <a:rPr lang="en-US" sz="1150" i="1" dirty="0"/>
              <a:t> de gestion de cas ? </a:t>
            </a:r>
            <a:r>
              <a:rPr lang="en-US" sz="1150" i="1" dirty="0" err="1"/>
              <a:t>Ou</a:t>
            </a:r>
            <a:r>
              <a:rPr lang="en-US" sz="1150" i="1" dirty="0"/>
              <a:t> </a:t>
            </a:r>
            <a:r>
              <a:rPr lang="en-US" sz="1150" i="1" dirty="0" err="1"/>
              <a:t>peut-être</a:t>
            </a:r>
            <a:r>
              <a:rPr lang="en-US" sz="1150" i="1" dirty="0"/>
              <a:t> le </a:t>
            </a:r>
            <a:r>
              <a:rPr lang="en-US" sz="1150" i="1" dirty="0" err="1"/>
              <a:t>rendra</a:t>
            </a:r>
            <a:r>
              <a:rPr lang="en-US" sz="1150" i="1" dirty="0"/>
              <a:t>-t-il plus difficile ? </a:t>
            </a:r>
          </a:p>
          <a:p>
            <a:pPr marL="171450" indent="-171450">
              <a:buFont typeface="Arial" panose="020B0604020202020204" pitchFamily="34" charset="0"/>
              <a:buChar char="•"/>
            </a:pPr>
            <a:r>
              <a:rPr lang="en-US" sz="1150" dirty="0" err="1"/>
              <a:t>Notez</a:t>
            </a:r>
            <a:r>
              <a:rPr lang="en-US" sz="1150" dirty="0"/>
              <a:t> les </a:t>
            </a:r>
            <a:r>
              <a:rPr lang="en-US" sz="1150" dirty="0" err="1"/>
              <a:t>réponses</a:t>
            </a:r>
            <a:r>
              <a:rPr lang="en-US" sz="1150" dirty="0"/>
              <a:t> sur un tableau de papier</a:t>
            </a:r>
          </a:p>
          <a:p>
            <a:pPr marL="171450" indent="-171450">
              <a:buFont typeface="Arial" panose="020B0604020202020204" pitchFamily="34" charset="0"/>
              <a:buChar char="•"/>
            </a:pPr>
            <a:r>
              <a:rPr lang="en-US" sz="1150" dirty="0"/>
              <a:t>Le retour </a:t>
            </a:r>
            <a:r>
              <a:rPr lang="en-US" sz="1150" dirty="0" err="1"/>
              <a:t>d'information</a:t>
            </a:r>
            <a:r>
              <a:rPr lang="en-US" sz="1150" dirty="0"/>
              <a:t> </a:t>
            </a:r>
            <a:r>
              <a:rPr lang="en-US" sz="1150" dirty="0" err="1"/>
              <a:t>ainsi</a:t>
            </a:r>
            <a:r>
              <a:rPr lang="en-US" sz="1150" dirty="0"/>
              <a:t> que les </a:t>
            </a:r>
            <a:r>
              <a:rPr lang="en-US" sz="1150" dirty="0" err="1"/>
              <a:t>éventuels</a:t>
            </a:r>
            <a:r>
              <a:rPr lang="en-US" sz="1150" dirty="0"/>
              <a:t> </a:t>
            </a:r>
            <a:r>
              <a:rPr lang="en-US" sz="1150" dirty="0" err="1"/>
              <a:t>problèmes</a:t>
            </a:r>
            <a:r>
              <a:rPr lang="en-US" sz="1150" dirty="0"/>
              <a:t> techniques </a:t>
            </a:r>
            <a:r>
              <a:rPr lang="en-US" sz="1150" dirty="0" err="1"/>
              <a:t>devront</a:t>
            </a:r>
            <a:r>
              <a:rPr lang="en-US" sz="1150" dirty="0"/>
              <a:t> </a:t>
            </a:r>
            <a:r>
              <a:rPr lang="en-US" sz="1150" dirty="0" err="1"/>
              <a:t>être</a:t>
            </a:r>
            <a:r>
              <a:rPr lang="en-US" sz="1150" dirty="0"/>
              <a:t> </a:t>
            </a:r>
            <a:r>
              <a:rPr lang="en-US" sz="1150" dirty="0" err="1"/>
              <a:t>enregistrés</a:t>
            </a:r>
            <a:r>
              <a:rPr lang="en-US" sz="1150" dirty="0"/>
              <a:t> et </a:t>
            </a:r>
            <a:r>
              <a:rPr lang="en-US" sz="1150" dirty="0" err="1"/>
              <a:t>partagés</a:t>
            </a:r>
            <a:r>
              <a:rPr lang="en-US" sz="1150" dirty="0"/>
              <a:t> avec le </a:t>
            </a:r>
            <a:r>
              <a:rPr lang="en-US" sz="1150" dirty="0" err="1"/>
              <a:t>comité</a:t>
            </a:r>
            <a:r>
              <a:rPr lang="en-US" sz="1150" dirty="0"/>
              <a:t> </a:t>
            </a:r>
            <a:r>
              <a:rPr lang="en-US" sz="1150" dirty="0" err="1"/>
              <a:t>directeur</a:t>
            </a:r>
            <a:r>
              <a:rPr lang="en-US" sz="1150" dirty="0"/>
              <a:t> du CPIMS.</a:t>
            </a:r>
          </a:p>
          <a:p>
            <a:endParaRPr lang="en-US" sz="1150" dirty="0"/>
          </a:p>
          <a:p>
            <a:r>
              <a:rPr lang="en-US" sz="1150" b="1" dirty="0"/>
              <a:t>EXPLICATION</a:t>
            </a:r>
          </a:p>
          <a:p>
            <a:pPr marL="171450" indent="-171450">
              <a:buFont typeface="Arial" panose="020B0604020202020204" pitchFamily="34" charset="0"/>
              <a:buChar char="•"/>
            </a:pPr>
            <a:r>
              <a:rPr lang="en-US" sz="1150" i="1" dirty="0" err="1"/>
              <a:t>Défis</a:t>
            </a:r>
            <a:r>
              <a:rPr lang="en-US" sz="1150" i="1" dirty="0"/>
              <a:t> </a:t>
            </a:r>
            <a:r>
              <a:rPr lang="en-US" sz="1150" i="1" dirty="0" err="1"/>
              <a:t>communs</a:t>
            </a:r>
            <a:endParaRPr lang="en-US" sz="1150" i="1" dirty="0"/>
          </a:p>
          <a:p>
            <a:pPr marL="628650" lvl="1" indent="-171450">
              <a:buFont typeface="Arial" panose="020B0604020202020204" pitchFamily="34" charset="0"/>
              <a:buChar char="•"/>
            </a:pPr>
            <a:r>
              <a:rPr lang="en-US" sz="1150" i="1" dirty="0" err="1"/>
              <a:t>En</a:t>
            </a:r>
            <a:r>
              <a:rPr lang="en-US" sz="1150" i="1" dirty="0"/>
              <a:t> </a:t>
            </a:r>
            <a:r>
              <a:rPr lang="en-US" sz="1150" i="1" dirty="0" err="1"/>
              <a:t>fonction</a:t>
            </a:r>
            <a:r>
              <a:rPr lang="en-US" sz="1150" i="1" dirty="0"/>
              <a:t> de la nature de la </a:t>
            </a:r>
            <a:r>
              <a:rPr lang="en-US" sz="1150" i="1" dirty="0" err="1"/>
              <a:t>visite</a:t>
            </a:r>
            <a:r>
              <a:rPr lang="en-US" sz="1150" i="1" dirty="0"/>
              <a:t> et des accords dans un </a:t>
            </a:r>
            <a:r>
              <a:rPr lang="en-US" sz="1150" i="1" dirty="0" err="1"/>
              <a:t>contexte</a:t>
            </a:r>
            <a:r>
              <a:rPr lang="en-US" sz="1150" i="1" dirty="0"/>
              <a:t> </a:t>
            </a:r>
            <a:r>
              <a:rPr lang="en-US" sz="1150" i="1" dirty="0" err="1"/>
              <a:t>spécifique</a:t>
            </a:r>
            <a:r>
              <a:rPr lang="en-US" sz="1150" i="1" dirty="0"/>
              <a:t>, il </a:t>
            </a:r>
            <a:r>
              <a:rPr lang="en-US" sz="1150" i="1" dirty="0" err="1"/>
              <a:t>peut</a:t>
            </a:r>
            <a:r>
              <a:rPr lang="en-US" sz="1150" i="1" dirty="0"/>
              <a:t> </a:t>
            </a:r>
            <a:r>
              <a:rPr lang="en-US" sz="1150" i="1" dirty="0" err="1"/>
              <a:t>être</a:t>
            </a:r>
            <a:r>
              <a:rPr lang="en-US" sz="1150" i="1" dirty="0"/>
              <a:t> courant </a:t>
            </a:r>
            <a:r>
              <a:rPr lang="en-US" sz="1150" i="1" dirty="0" err="1"/>
              <a:t>d'ajouter</a:t>
            </a:r>
            <a:r>
              <a:rPr lang="en-US" sz="1150" i="1" dirty="0"/>
              <a:t> </a:t>
            </a:r>
            <a:r>
              <a:rPr lang="en-US" sz="1150" i="1" dirty="0" err="1"/>
              <a:t>chaque</a:t>
            </a:r>
            <a:r>
              <a:rPr lang="en-US" sz="1150" i="1" dirty="0"/>
              <a:t> </a:t>
            </a:r>
            <a:r>
              <a:rPr lang="en-US" sz="1150" i="1" dirty="0" err="1"/>
              <a:t>suivi</a:t>
            </a:r>
            <a:r>
              <a:rPr lang="en-US" sz="1150" i="1" dirty="0"/>
              <a:t> dans le </a:t>
            </a:r>
            <a:r>
              <a:rPr lang="en-US" sz="1150" i="1" dirty="0" err="1"/>
              <a:t>formulaire</a:t>
            </a:r>
            <a:r>
              <a:rPr lang="en-US" sz="1150" i="1" dirty="0"/>
              <a:t> ; </a:t>
            </a:r>
            <a:r>
              <a:rPr lang="en-US" sz="1150" i="1" dirty="0" err="1"/>
              <a:t>cela</a:t>
            </a:r>
            <a:r>
              <a:rPr lang="en-US" sz="1150" i="1" dirty="0"/>
              <a:t> </a:t>
            </a:r>
            <a:r>
              <a:rPr lang="en-US" sz="1150" i="1" dirty="0" err="1"/>
              <a:t>dépendra</a:t>
            </a:r>
            <a:r>
              <a:rPr lang="en-US" sz="1150" i="1" dirty="0"/>
              <a:t> </a:t>
            </a:r>
            <a:r>
              <a:rPr lang="en-US" sz="1150" i="1" dirty="0" err="1"/>
              <a:t>également</a:t>
            </a:r>
            <a:r>
              <a:rPr lang="en-US" sz="1150" i="1" dirty="0"/>
              <a:t> de la nature/du but et des informations </a:t>
            </a:r>
            <a:r>
              <a:rPr lang="en-US" sz="1150" i="1" dirty="0" err="1"/>
              <a:t>recueillies</a:t>
            </a:r>
            <a:r>
              <a:rPr lang="en-US" sz="1150" i="1" dirty="0"/>
              <a:t> </a:t>
            </a:r>
            <a:r>
              <a:rPr lang="en-US" sz="1150" i="1" dirty="0" err="1"/>
              <a:t>lors</a:t>
            </a:r>
            <a:r>
              <a:rPr lang="en-US" sz="1150" i="1" dirty="0"/>
              <a:t> de la </a:t>
            </a:r>
            <a:r>
              <a:rPr lang="en-US" sz="1150" i="1" dirty="0" err="1"/>
              <a:t>visite</a:t>
            </a:r>
            <a:r>
              <a:rPr lang="en-US" sz="1150" i="1" dirty="0"/>
              <a:t>. </a:t>
            </a:r>
            <a:r>
              <a:rPr lang="en-US" sz="1150" i="1" dirty="0" err="1"/>
              <a:t>Cependant</a:t>
            </a:r>
            <a:r>
              <a:rPr lang="en-US" sz="1150" i="1" dirty="0"/>
              <a:t>, la documentation aide à </a:t>
            </a:r>
            <a:r>
              <a:rPr lang="en-US" sz="1150" i="1" dirty="0" err="1"/>
              <a:t>avoir</a:t>
            </a:r>
            <a:r>
              <a:rPr lang="en-US" sz="1150" i="1" dirty="0"/>
              <a:t> un dossier </a:t>
            </a:r>
            <a:r>
              <a:rPr lang="en-US" sz="1150" i="1" dirty="0" err="1"/>
              <a:t>complet</a:t>
            </a:r>
            <a:r>
              <a:rPr lang="en-US" sz="1150" i="1" dirty="0"/>
              <a:t> et </a:t>
            </a:r>
            <a:r>
              <a:rPr lang="en-US" sz="1150" i="1" dirty="0" err="1"/>
              <a:t>est</a:t>
            </a:r>
            <a:r>
              <a:rPr lang="en-US" sz="1150" i="1" dirty="0"/>
              <a:t> </a:t>
            </a:r>
            <a:r>
              <a:rPr lang="en-US" sz="1150" i="1" dirty="0" err="1"/>
              <a:t>essentielle</a:t>
            </a:r>
            <a:r>
              <a:rPr lang="en-US" sz="1150" i="1" dirty="0"/>
              <a:t>, surtout </a:t>
            </a:r>
            <a:r>
              <a:rPr lang="en-US" sz="1150" i="1" dirty="0" err="1"/>
              <a:t>si</a:t>
            </a:r>
            <a:r>
              <a:rPr lang="en-US" sz="1150" i="1" dirty="0"/>
              <a:t> un </a:t>
            </a:r>
            <a:r>
              <a:rPr lang="en-US" sz="1150" i="1" dirty="0" err="1"/>
              <a:t>transfert</a:t>
            </a:r>
            <a:r>
              <a:rPr lang="en-US" sz="1150" i="1" dirty="0"/>
              <a:t> </a:t>
            </a:r>
            <a:r>
              <a:rPr lang="en-US" sz="1150" i="1" dirty="0" err="1"/>
              <a:t>est</a:t>
            </a:r>
            <a:r>
              <a:rPr lang="en-US" sz="1150" i="1" dirty="0"/>
              <a:t> </a:t>
            </a:r>
            <a:r>
              <a:rPr lang="en-US" sz="1150" i="1" dirty="0" err="1"/>
              <a:t>nécessaire</a:t>
            </a:r>
            <a:r>
              <a:rPr lang="en-US" sz="1150" i="1" dirty="0"/>
              <a:t>. </a:t>
            </a:r>
          </a:p>
          <a:p>
            <a:pPr marL="628650" lvl="1" indent="-171450">
              <a:buFont typeface="Arial" panose="020B0604020202020204" pitchFamily="34" charset="0"/>
              <a:buChar char="•"/>
            </a:pPr>
            <a:r>
              <a:rPr lang="en-US" sz="1150" i="1" dirty="0"/>
              <a:t>Les </a:t>
            </a:r>
            <a:r>
              <a:rPr lang="en-US" sz="1150" i="1" dirty="0" err="1"/>
              <a:t>travailleurs</a:t>
            </a:r>
            <a:r>
              <a:rPr lang="en-US" sz="1150" i="1" dirty="0"/>
              <a:t> </a:t>
            </a:r>
            <a:r>
              <a:rPr lang="en-US" sz="1150" i="1" dirty="0" err="1"/>
              <a:t>sociaux</a:t>
            </a:r>
            <a:r>
              <a:rPr lang="en-US" sz="1150" i="1" dirty="0"/>
              <a:t> </a:t>
            </a:r>
            <a:r>
              <a:rPr lang="en-US" sz="1150" i="1" dirty="0" err="1"/>
              <a:t>peuvent</a:t>
            </a:r>
            <a:r>
              <a:rPr lang="en-US" sz="1150" i="1" dirty="0"/>
              <a:t> </a:t>
            </a:r>
            <a:r>
              <a:rPr lang="en-US" sz="1150" i="1" dirty="0" err="1"/>
              <a:t>oublier</a:t>
            </a:r>
            <a:r>
              <a:rPr lang="en-US" sz="1150" i="1" dirty="0"/>
              <a:t> de </a:t>
            </a:r>
            <a:r>
              <a:rPr lang="en-US" sz="1150" i="1" dirty="0" err="1"/>
              <a:t>sauvegarder</a:t>
            </a:r>
            <a:r>
              <a:rPr lang="en-US" sz="1150" i="1" dirty="0"/>
              <a:t> après </a:t>
            </a:r>
            <a:r>
              <a:rPr lang="en-US" sz="1150" i="1" dirty="0" err="1"/>
              <a:t>avoir</a:t>
            </a:r>
            <a:r>
              <a:rPr lang="en-US" sz="1150" i="1" dirty="0"/>
              <a:t> </a:t>
            </a:r>
            <a:r>
              <a:rPr lang="en-US" sz="1150" i="1" dirty="0" err="1"/>
              <a:t>ajouté</a:t>
            </a:r>
            <a:r>
              <a:rPr lang="en-US" sz="1150" i="1" dirty="0"/>
              <a:t> des </a:t>
            </a:r>
            <a:r>
              <a:rPr lang="en-US" sz="1150" i="1" dirty="0" err="1"/>
              <a:t>suivis</a:t>
            </a:r>
            <a:r>
              <a:rPr lang="en-US" sz="1150" i="1" dirty="0"/>
              <a:t>.</a:t>
            </a:r>
          </a:p>
          <a:p>
            <a:pPr marL="0" indent="0">
              <a:buFont typeface="Arial" panose="020B0604020202020204" pitchFamily="34" charset="0"/>
              <a:buNone/>
            </a:pPr>
            <a:endParaRPr lang="en-US" sz="1150" dirty="0"/>
          </a:p>
          <a:p>
            <a:pPr marL="0" indent="0">
              <a:buFont typeface="Arial" panose="020B0604020202020204" pitchFamily="34" charset="0"/>
              <a:buNone/>
            </a:pPr>
            <a:r>
              <a:rPr lang="en-US" sz="1150" b="1" dirty="0"/>
              <a:t>TRAVAIL INDIVIDUEL</a:t>
            </a:r>
          </a:p>
          <a:p>
            <a:pPr marL="171450" indent="-171450">
              <a:buFont typeface="Arial" panose="020B0604020202020204" pitchFamily="34" charset="0"/>
              <a:buChar char="•"/>
            </a:pPr>
            <a:r>
              <a:rPr lang="en-US" sz="1150" dirty="0" err="1"/>
              <a:t>Donnez</a:t>
            </a:r>
            <a:r>
              <a:rPr lang="en-US" sz="1150" dirty="0"/>
              <a:t> aux participants 5 minutes pour prendre des notes dans le </a:t>
            </a:r>
            <a:r>
              <a:rPr lang="en-US" sz="1150" b="1" dirty="0"/>
              <a:t>cahier </a:t>
            </a:r>
            <a:r>
              <a:rPr lang="en-US" sz="1150" b="1" dirty="0" err="1"/>
              <a:t>d'exercices</a:t>
            </a:r>
            <a:r>
              <a:rPr lang="en-US" sz="1150" b="1" dirty="0"/>
              <a:t> page 3 : plan </a:t>
            </a:r>
            <a:r>
              <a:rPr lang="en-US" sz="1150" b="1" dirty="0" err="1"/>
              <a:t>d'intégration</a:t>
            </a:r>
            <a:r>
              <a:rPr lang="en-US" sz="1150" b="1" dirty="0"/>
              <a:t> CPIMS+.</a:t>
            </a:r>
          </a:p>
          <a:p>
            <a:pPr marL="171450" indent="-171450">
              <a:buFont typeface="Arial" panose="020B0604020202020204" pitchFamily="34" charset="0"/>
              <a:buChar char="•"/>
            </a:pPr>
            <a:r>
              <a:rPr lang="en-US" sz="1150" i="1" dirty="0"/>
              <a:t>Y a-t-il des questions </a:t>
            </a:r>
            <a:r>
              <a:rPr lang="en-US" sz="1150" i="1" dirty="0" err="1"/>
              <a:t>avant</a:t>
            </a:r>
            <a:r>
              <a:rPr lang="en-US" sz="1150" i="1" dirty="0"/>
              <a:t> de </a:t>
            </a:r>
            <a:r>
              <a:rPr lang="en-US" sz="1150" i="1" dirty="0" err="1"/>
              <a:t>poursuivre</a:t>
            </a:r>
            <a:r>
              <a:rPr lang="en-US" sz="1150" i="1" dirty="0"/>
              <a:t> ?</a:t>
            </a:r>
            <a:endParaRPr lang="en-US" sz="1150" dirty="0"/>
          </a:p>
        </p:txBody>
      </p:sp>
      <p:sp>
        <p:nvSpPr>
          <p:cNvPr id="4" name="Slide Number Placeholder 3"/>
          <p:cNvSpPr>
            <a:spLocks noGrp="1"/>
          </p:cNvSpPr>
          <p:nvPr>
            <p:ph type="sldNum" sz="quarter" idx="5"/>
          </p:nvPr>
        </p:nvSpPr>
        <p:spPr/>
        <p:txBody>
          <a:bodyPr/>
          <a:lstStyle/>
          <a:p>
            <a:fld id="{780767AD-8186-5647-9165-A19B63BA7F43}" type="slidenum">
              <a:rPr lang="en-US" smtClean="0"/>
              <a:t>99</a:t>
            </a:fld>
            <a:endParaRPr lang="en-US"/>
          </a:p>
        </p:txBody>
      </p:sp>
    </p:spTree>
    <p:extLst>
      <p:ext uri="{BB962C8B-B14F-4D97-AF65-F5344CB8AC3E}">
        <p14:creationId xmlns:p14="http://schemas.microsoft.com/office/powerpoint/2010/main" val="399774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BE9D00-E3B6-4C8A-9850-E680BFE2727A}"/>
              </a:ext>
            </a:extLst>
          </p:cNvPr>
          <p:cNvSpPr/>
          <p:nvPr userDrawn="1"/>
        </p:nvSpPr>
        <p:spPr>
          <a:xfrm>
            <a:off x="0" y="0"/>
            <a:ext cx="5811000" cy="6858000"/>
          </a:xfrm>
          <a:prstGeom prst="homePlate">
            <a:avLst>
              <a:gd name="adj" fmla="val 252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2" name="Title 1">
            <a:extLst>
              <a:ext uri="{FF2B5EF4-FFF2-40B4-BE49-F238E27FC236}">
                <a16:creationId xmlns:a16="http://schemas.microsoft.com/office/drawing/2014/main" id="{D0172625-8E54-4F58-8621-F7FE15D63AD5}"/>
              </a:ext>
            </a:extLst>
          </p:cNvPr>
          <p:cNvSpPr>
            <a:spLocks noGrp="1"/>
          </p:cNvSpPr>
          <p:nvPr>
            <p:ph type="title" hasCustomPrompt="1"/>
          </p:nvPr>
        </p:nvSpPr>
        <p:spPr>
          <a:xfrm>
            <a:off x="796386" y="3099692"/>
            <a:ext cx="4015311" cy="562168"/>
          </a:xfrm>
        </p:spPr>
        <p:txBody>
          <a:bodyPr>
            <a:noAutofit/>
          </a:bodyPr>
          <a:lstStyle>
            <a:lvl1pPr algn="l">
              <a:defRPr sz="4800" b="1">
                <a:solidFill>
                  <a:schemeClr val="bg1"/>
                </a:solidFill>
                <a:latin typeface="Garamond" panose="02020404030301010803" pitchFamily="18" charset="0"/>
              </a:defRPr>
            </a:lvl1pPr>
          </a:lstStyle>
          <a:p>
            <a:r>
              <a:rPr lang="en-US"/>
              <a:t>CLICK TO EDIT MASTER TITLE STYLE</a:t>
            </a:r>
          </a:p>
        </p:txBody>
      </p:sp>
    </p:spTree>
    <p:extLst>
      <p:ext uri="{BB962C8B-B14F-4D97-AF65-F5344CB8AC3E}">
        <p14:creationId xmlns:p14="http://schemas.microsoft.com/office/powerpoint/2010/main" val="303993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9" y="1353466"/>
            <a:ext cx="4749573" cy="4094457"/>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243426"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a:t>CLICK TO EDIT MASTER TITLE STYLE</a:t>
            </a:r>
          </a:p>
        </p:txBody>
      </p:sp>
    </p:spTree>
    <p:extLst>
      <p:ext uri="{BB962C8B-B14F-4D97-AF65-F5344CB8AC3E}">
        <p14:creationId xmlns:p14="http://schemas.microsoft.com/office/powerpoint/2010/main" val="16461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4" name="Picture 3">
            <a:extLst>
              <a:ext uri="{FF2B5EF4-FFF2-40B4-BE49-F238E27FC236}">
                <a16:creationId xmlns:a16="http://schemas.microsoft.com/office/drawing/2014/main" id="{B95C4430-545B-43B4-8F97-B99486693A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5" cy="402608"/>
          </a:xfrm>
          <a:prstGeom prst="rect">
            <a:avLst/>
          </a:prstGeom>
        </p:spPr>
      </p:pic>
      <p:sp>
        <p:nvSpPr>
          <p:cNvPr id="5" name="Rectangle 4">
            <a:extLst>
              <a:ext uri="{FF2B5EF4-FFF2-40B4-BE49-F238E27FC236}">
                <a16:creationId xmlns:a16="http://schemas.microsoft.com/office/drawing/2014/main" id="{8D558F4F-F02F-4C45-8C27-F7DD99B0F780}"/>
              </a:ext>
            </a:extLst>
          </p:cNvPr>
          <p:cNvSpPr/>
          <p:nvPr userDrawn="1"/>
        </p:nvSpPr>
        <p:spPr>
          <a:xfrm>
            <a:off x="766810" y="6277445"/>
            <a:ext cx="4160791" cy="307777"/>
          </a:xfrm>
          <a:prstGeom prst="rect">
            <a:avLst/>
          </a:prstGeom>
        </p:spPr>
        <p:txBody>
          <a:bodyPr wrap="square">
            <a:spAutoFit/>
          </a:bodyPr>
          <a:lstStyle/>
          <a:p>
            <a:pPr algn="l"/>
            <a:r>
              <a:rPr lang="en-CA" sz="1400" b="0" dirty="0" err="1">
                <a:solidFill>
                  <a:schemeClr val="tx2"/>
                </a:solidFill>
              </a:rPr>
              <a:t>Niveau</a:t>
            </a:r>
            <a:r>
              <a:rPr lang="en-CA" sz="1400" b="0" dirty="0">
                <a:solidFill>
                  <a:schemeClr val="tx2"/>
                </a:solidFill>
              </a:rPr>
              <a:t> 3: </a:t>
            </a:r>
            <a:r>
              <a:rPr lang="en-US" sz="1400" b="1" dirty="0">
                <a:solidFill>
                  <a:schemeClr val="tx2"/>
                </a:solidFill>
              </a:rPr>
              <a:t>Gestion de Cas avec CPIMS+ </a:t>
            </a:r>
            <a:r>
              <a:rPr lang="en-CA" sz="1400" b="1" dirty="0">
                <a:solidFill>
                  <a:schemeClr val="tx2"/>
                </a:solidFill>
              </a:rPr>
              <a:t> </a:t>
            </a:r>
            <a:endParaRPr lang="en-CA" sz="1400" b="0" dirty="0">
              <a:solidFill>
                <a:schemeClr val="tx2"/>
              </a:solidFill>
            </a:endParaRPr>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4164188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hyperlink" Target="https://app.vyond.com/videos/38c9765e-cc38-4d41-89d0-08ac9fbd1422"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05.xml"/><Relationship Id="rId1" Type="http://schemas.openxmlformats.org/officeDocument/2006/relationships/slideLayout" Target="../slideLayouts/slideLayout4.xml"/><Relationship Id="rId6" Type="http://schemas.openxmlformats.org/officeDocument/2006/relationships/hyperlink" Target="https://youtu.be/Np-I3ARvPQY"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hyperlink" Target="https://youtu.be/9X8QNJGMNVw" TargetMode="External"/><Relationship Id="rId3" Type="http://schemas.openxmlformats.org/officeDocument/2006/relationships/hyperlink" Target="https://www.youtube.com/channel/UCRe6ziywtDB4FbPLLg-Ogzw" TargetMode="External"/><Relationship Id="rId7" Type="http://schemas.openxmlformats.org/officeDocument/2006/relationships/hyperlink" Target="https://youtu.be/At3uQPRmzBw" TargetMode="External"/><Relationship Id="rId2" Type="http://schemas.openxmlformats.org/officeDocument/2006/relationships/notesSlide" Target="../notesSlides/notesSlide117.xml"/><Relationship Id="rId1" Type="http://schemas.openxmlformats.org/officeDocument/2006/relationships/slideLayout" Target="../slideLayouts/slideLayout4.xml"/><Relationship Id="rId6" Type="http://schemas.openxmlformats.org/officeDocument/2006/relationships/hyperlink" Target="https://www.youtube.com/watch?v=50h1SZegoUA&amp;list=PLSnTMDfTYBLgPMh7jm_XOj_WR0b6NUJdI&amp;index=1" TargetMode="Externa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hyperlink" Target="https://www.youtube.com/watch?v=LKeuYK6d2aM&amp;list=PLSnTMDfTYBLgPMh7jm_XOj_WR0b6NUJdI&amp;index=22"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2.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5.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26.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6.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9.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1.xml"/><Relationship Id="rId1" Type="http://schemas.openxmlformats.org/officeDocument/2006/relationships/slideLayout" Target="../slideLayouts/slideLayout4.xml"/><Relationship Id="rId6" Type="http://schemas.openxmlformats.org/officeDocument/2006/relationships/hyperlink" Target="https://www.youtube.com/watch?v=YjJ4PN72rJk&amp;list=PLSnTMDfTYBLgPMh7jm_XOj_WR0b6NUJdI&amp;index=17"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7.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8.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8.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0.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2.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3.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154.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54.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9.xml"/><Relationship Id="rId1" Type="http://schemas.openxmlformats.org/officeDocument/2006/relationships/slideLayout" Target="../slideLayouts/slideLayout4.xml"/><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0.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1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1.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66.xml"/><Relationship Id="rId1" Type="http://schemas.openxmlformats.org/officeDocument/2006/relationships/slideLayout" Target="../slideLayouts/slideLayout4.xml"/><Relationship Id="rId6" Type="http://schemas.openxmlformats.org/officeDocument/2006/relationships/hyperlink" Target="https://www.youtube.com/watch?v=tY0sy5cUxJc&amp;list=PLSnTMDfTYBLgPMh7jm_XOj_WR0b6NUJdI&amp;index=18"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3.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amp;t=3s" TargetMode="External"/><Relationship Id="rId7" Type="http://schemas.openxmlformats.org/officeDocument/2006/relationships/image" Target="../media/image18.sv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s://www.youtube.com/channel/UCRe6ziywtDB4FbPLLg-Ogzw" TargetMode="External"/><Relationship Id="rId4" Type="http://schemas.openxmlformats.org/officeDocument/2006/relationships/hyperlink" Target="https://www.youtube.com/watch?v=I5Lfi_8A4iU&amp;list=PLSnTMDfTYBLgPMh7jm_XOj_WR0b6NUJdI&amp;index=1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app.vyond.com/videos/93c55eec-be19-4e66-b3f8-172bd1e3c9fb"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youtu.be/bj6fGzzaWpw" TargetMode="External"/><Relationship Id="rId7" Type="http://schemas.openxmlformats.org/officeDocument/2006/relationships/hyperlink" Target="https://www.youtube.com/channel/UCRe6ziywtDB4FbPLLg-Ogzw"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hyperlink" Target="https://youtu.be/3KAQYi_4RDk" TargetMode="External"/><Relationship Id="rId4" Type="http://schemas.openxmlformats.org/officeDocument/2006/relationships/hyperlink" Target="https://youtu.be/545yXNCxFH8" TargetMode="External"/><Relationship Id="rId9" Type="http://schemas.openxmlformats.org/officeDocument/2006/relationships/image" Target="../media/image18.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app.vyond.com/videos/5ac6805b-5c04-4ffb-8a07-ff58bb691e79"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support.primero.org/books/primeroIMS/PrimeroCPIMSUserGuide/development_v2/#h.4f1mdlm" TargetMode="External"/><Relationship Id="rId7"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hyperlink" Target="https://www.youtube.com/channel/UCRe6ziywtDB4FbPLLg-Ogzw"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youtu.be/bj6fGzzaWpw"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hyperlink" Target="https://www.youtube.com/watch?v=VuNU_pY2Ssg&amp;list=PLSnTMDfTYBLgPMh7jm_XOj_WR0b6NUJdI&amp;index=3" TargetMode="External"/><Relationship Id="rId3" Type="http://schemas.openxmlformats.org/officeDocument/2006/relationships/hyperlink" Target="https://www.youtube.com/channel/UCRe6ziywtDB4FbPLLg-Ogzw" TargetMode="External"/><Relationship Id="rId7" Type="http://schemas.openxmlformats.org/officeDocument/2006/relationships/hyperlink" Target="https://support.primero.org/books/primeroIMS/PrimeroCPIMSUserGuide/development_v2/#h.4f1mdlm"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hyperlink" Target="https://youtu.be/WwSuXLJAOFc" TargetMode="Externa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hyperlink" Target="https://www.youtube.com/watch?v=Wi08pn8u5lY&amp;list=PLSnTMDfTYBLgPMh7jm_XOj_WR0b6NUJdI&amp;index=7"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app.vyond.com/videos/9bd772b2-2bf9-4356-a1ce-9a908301195a"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7" Type="http://schemas.openxmlformats.org/officeDocument/2006/relationships/hyperlink" Target="https://www.youtube.com/watch?v=pPKhGYo74EA&amp;list=PLSnTMDfTYBLgPMh7jm_XOj_WR0b6NUJdI&amp;index=10"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hyperlink" Target="https://youtu.be/0a9Gy1aCsOU"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app.vyond.com/videos/fcdaa025-ec78-458f-ae20-950b9dcece23"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2CCD03-0155-444D-8CCE-EDF980311FE0}"/>
              </a:ext>
            </a:extLst>
          </p:cNvPr>
          <p:cNvSpPr txBox="1"/>
          <p:nvPr/>
        </p:nvSpPr>
        <p:spPr>
          <a:xfrm>
            <a:off x="937896" y="1469148"/>
            <a:ext cx="5836284" cy="2616101"/>
          </a:xfrm>
          <a:prstGeom prst="rect">
            <a:avLst/>
          </a:prstGeom>
          <a:noFill/>
        </p:spPr>
        <p:txBody>
          <a:bodyPr wrap="square" lIns="91440" tIns="45720" rIns="91440" bIns="45720" rtlCol="0" anchor="t">
            <a:spAutoFit/>
          </a:bodyPr>
          <a:lstStyle/>
          <a:p>
            <a:r>
              <a:rPr lang="en-CA" sz="5400" b="1">
                <a:solidFill>
                  <a:schemeClr val="tx2"/>
                </a:solidFill>
                <a:latin typeface="Garamond"/>
              </a:rPr>
              <a:t>Gestion de cas </a:t>
            </a:r>
            <a:br>
              <a:rPr lang="en-CA" sz="5400" b="1">
                <a:solidFill>
                  <a:schemeClr val="tx2"/>
                </a:solidFill>
                <a:latin typeface="Garamond"/>
              </a:rPr>
            </a:br>
            <a:r>
              <a:rPr lang="en-CA" sz="5400" b="1">
                <a:solidFill>
                  <a:schemeClr val="tx2"/>
                </a:solidFill>
                <a:latin typeface="Garamond"/>
              </a:rPr>
              <a:t>avec le CPIMS+ </a:t>
            </a:r>
            <a:endParaRPr lang="en-US">
              <a:solidFill>
                <a:schemeClr val="tx2"/>
              </a:solidFill>
            </a:endParaRPr>
          </a:p>
          <a:p>
            <a:endParaRPr lang="en-CA" sz="2800" b="1" spc="300">
              <a:solidFill>
                <a:schemeClr val="tx2"/>
              </a:solidFill>
              <a:latin typeface="Garamond" panose="02020404030301010803" pitchFamily="18" charset="0"/>
            </a:endParaRPr>
          </a:p>
          <a:p>
            <a:r>
              <a:rPr lang="en-CA" sz="2800" b="1" spc="300">
                <a:solidFill>
                  <a:schemeClr val="tx2"/>
                </a:solidFill>
                <a:latin typeface="Garamond"/>
              </a:rPr>
              <a:t>FORMATION DES UTILISATEURS FINAUX</a:t>
            </a:r>
            <a:endParaRPr lang="en-CA">
              <a:solidFill>
                <a:schemeClr val="tx2"/>
              </a:solidFill>
            </a:endParaRPr>
          </a:p>
        </p:txBody>
      </p:sp>
      <p:pic>
        <p:nvPicPr>
          <p:cNvPr id="7" name="Picture 6">
            <a:extLst>
              <a:ext uri="{FF2B5EF4-FFF2-40B4-BE49-F238E27FC236}">
                <a16:creationId xmlns:a16="http://schemas.microsoft.com/office/drawing/2014/main" id="{8EF92A37-B762-4A84-B90A-C3B64EC61330}"/>
              </a:ext>
            </a:extLst>
          </p:cNvPr>
          <p:cNvPicPr>
            <a:picLocks noChangeAspect="1"/>
          </p:cNvPicPr>
          <p:nvPr/>
        </p:nvPicPr>
        <p:blipFill rotWithShape="1">
          <a:blip r:embed="rId3"/>
          <a:srcRect l="-2325" t="-858" b="-2502"/>
          <a:stretch/>
        </p:blipFill>
        <p:spPr>
          <a:xfrm>
            <a:off x="937896" y="5095038"/>
            <a:ext cx="2114099" cy="626301"/>
          </a:xfrm>
          <a:prstGeom prst="rect">
            <a:avLst/>
          </a:prstGeom>
        </p:spPr>
      </p:pic>
      <p:pic>
        <p:nvPicPr>
          <p:cNvPr id="4" name="Picture 3" descr="Icon&#10;&#10;Description automatically generated">
            <a:extLst>
              <a:ext uri="{FF2B5EF4-FFF2-40B4-BE49-F238E27FC236}">
                <a16:creationId xmlns:a16="http://schemas.microsoft.com/office/drawing/2014/main" id="{74D0034F-E0E6-0CF7-E607-B11B7F16A5A5}"/>
              </a:ext>
            </a:extLst>
          </p:cNvPr>
          <p:cNvPicPr>
            <a:picLocks noChangeAspect="1"/>
          </p:cNvPicPr>
          <p:nvPr/>
        </p:nvPicPr>
        <p:blipFill>
          <a:blip r:embed="rId4"/>
          <a:stretch>
            <a:fillRect/>
          </a:stretch>
        </p:blipFill>
        <p:spPr>
          <a:xfrm>
            <a:off x="7284912" y="869866"/>
            <a:ext cx="4173645" cy="4804909"/>
          </a:xfrm>
          <a:prstGeom prst="rect">
            <a:avLst/>
          </a:prstGeom>
        </p:spPr>
      </p:pic>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293866" cy="562168"/>
          </a:xfrm>
        </p:spPr>
        <p:txBody>
          <a:bodyPr/>
          <a:lstStyle/>
          <a:p>
            <a:r>
              <a:rPr lang="en-CA">
                <a:latin typeface="Garamond"/>
              </a:rPr>
              <a:t>Objectif de la session</a:t>
            </a:r>
            <a:endParaRPr lang="en-CA"/>
          </a:p>
        </p:txBody>
      </p:sp>
      <p:sp>
        <p:nvSpPr>
          <p:cNvPr id="2" name="Rectangle 1">
            <a:extLst>
              <a:ext uri="{FF2B5EF4-FFF2-40B4-BE49-F238E27FC236}">
                <a16:creationId xmlns:a16="http://schemas.microsoft.com/office/drawing/2014/main" id="{5CA4692A-C893-0D9E-6260-BE7BE0688094}"/>
              </a:ext>
            </a:extLst>
          </p:cNvPr>
          <p:cNvSpPr/>
          <p:nvPr/>
        </p:nvSpPr>
        <p:spPr>
          <a:xfrm>
            <a:off x="7868490" y="3203588"/>
            <a:ext cx="2064595"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4588E5D5-1C35-7342-5CAF-FA62A1FB20EF}"/>
              </a:ext>
            </a:extLst>
          </p:cNvPr>
          <p:cNvSpPr/>
          <p:nvPr/>
        </p:nvSpPr>
        <p:spPr>
          <a:xfrm>
            <a:off x="5947408" y="4117261"/>
            <a:ext cx="3188125"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CCB52B06-77EF-B8E9-006C-56E7176864C9}"/>
              </a:ext>
            </a:extLst>
          </p:cNvPr>
          <p:cNvSpPr/>
          <p:nvPr/>
        </p:nvSpPr>
        <p:spPr>
          <a:xfrm>
            <a:off x="7676996" y="3693155"/>
            <a:ext cx="2064594"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EC5FB962-1BAA-3C58-B6A7-A55DC0A4C8A3}"/>
              </a:ext>
            </a:extLst>
          </p:cNvPr>
          <p:cNvSpPr/>
          <p:nvPr/>
        </p:nvSpPr>
        <p:spPr>
          <a:xfrm>
            <a:off x="5947408" y="3619406"/>
            <a:ext cx="1333925"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5874275" y="1423019"/>
            <a:ext cx="4243392" cy="3970318"/>
          </a:xfrm>
          <a:prstGeom prst="rect">
            <a:avLst/>
          </a:prstGeom>
          <a:noFill/>
        </p:spPr>
        <p:txBody>
          <a:bodyPr wrap="square">
            <a:spAutoFit/>
          </a:bodyPr>
          <a:lstStyle/>
          <a:p>
            <a:pPr marL="0" indent="0">
              <a:buNone/>
            </a:pPr>
            <a:r>
              <a:rPr lang="en-US" sz="2800" b="1" dirty="0" err="1">
                <a:solidFill>
                  <a:schemeClr val="accent4"/>
                </a:solidFill>
                <a:effectLst/>
                <a:latin typeface="Helvetica Neue"/>
                <a:ea typeface="Calibri" panose="020F0502020204030204" pitchFamily="34" charset="0"/>
                <a:cs typeface="Helvetica 45 Light"/>
              </a:rPr>
              <a:t>Orienter</a:t>
            </a:r>
            <a:r>
              <a:rPr lang="en-US" sz="2800" b="1" dirty="0">
                <a:solidFill>
                  <a:schemeClr val="accent4"/>
                </a:solidFill>
                <a:effectLst/>
                <a:latin typeface="Helvetica Neue"/>
                <a:ea typeface="Calibri" panose="020F0502020204030204" pitchFamily="34" charset="0"/>
                <a:cs typeface="Helvetica 45 Light"/>
              </a:rPr>
              <a:t> les participants à la formation et assurer </a:t>
            </a:r>
            <a:r>
              <a:rPr lang="en-US" sz="2800" b="1" dirty="0" err="1">
                <a:solidFill>
                  <a:schemeClr val="accent4"/>
                </a:solidFill>
                <a:effectLst/>
                <a:latin typeface="Helvetica Neue"/>
                <a:ea typeface="Calibri" panose="020F0502020204030204" pitchFamily="34" charset="0"/>
                <a:cs typeface="Helvetica 45 Light"/>
              </a:rPr>
              <a:t>une</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compréhension</a:t>
            </a:r>
            <a:r>
              <a:rPr lang="en-US" sz="2800" b="1" dirty="0">
                <a:solidFill>
                  <a:schemeClr val="accent4"/>
                </a:solidFill>
                <a:effectLst/>
                <a:latin typeface="Helvetica Neue"/>
                <a:ea typeface="Calibri" panose="020F0502020204030204" pitchFamily="34" charset="0"/>
                <a:cs typeface="Helvetica 45 Light"/>
              </a:rPr>
              <a:t> commune de la gestion des </a:t>
            </a:r>
            <a:r>
              <a:rPr lang="fr-FR" sz="2800" b="1" dirty="0">
                <a:solidFill>
                  <a:schemeClr val="accent4"/>
                </a:solidFill>
                <a:effectLst/>
                <a:latin typeface="Helvetica Neue"/>
                <a:ea typeface="Calibri" panose="020F0502020204030204" pitchFamily="34" charset="0"/>
                <a:cs typeface="Helvetica 45 Light"/>
              </a:rPr>
              <a:t>cas</a:t>
            </a:r>
            <a:r>
              <a:rPr lang="en-US" sz="2800" b="1" dirty="0">
                <a:solidFill>
                  <a:schemeClr val="accent4"/>
                </a:solidFill>
                <a:effectLst/>
                <a:latin typeface="Helvetica Neue"/>
                <a:ea typeface="Calibri" panose="020F0502020204030204" pitchFamily="34" charset="0"/>
                <a:cs typeface="Helvetica 45 Light"/>
              </a:rPr>
              <a:t>, de la gestion des informations pour la gestion des cas et du CPIMS+. </a:t>
            </a:r>
          </a:p>
        </p:txBody>
      </p:sp>
    </p:spTree>
    <p:extLst>
      <p:ext uri="{BB962C8B-B14F-4D97-AF65-F5344CB8AC3E}">
        <p14:creationId xmlns:p14="http://schemas.microsoft.com/office/powerpoint/2010/main" val="31674034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dirty="0"/>
              <a:t>Pause </a:t>
            </a:r>
            <a:r>
              <a:rPr lang="en-CA" dirty="0" err="1"/>
              <a:t>rafraichissement</a:t>
            </a:r>
            <a:endParaRPr lang="en-ZA" dirty="0"/>
          </a:p>
        </p:txBody>
      </p:sp>
      <p:grpSp>
        <p:nvGrpSpPr>
          <p:cNvPr id="76" name="Group 75">
            <a:extLst>
              <a:ext uri="{FF2B5EF4-FFF2-40B4-BE49-F238E27FC236}">
                <a16:creationId xmlns:a16="http://schemas.microsoft.com/office/drawing/2014/main" id="{730E96A3-CBA7-FF93-CEF0-C699E74F8F0A}"/>
              </a:ext>
            </a:extLst>
          </p:cNvPr>
          <p:cNvGrpSpPr/>
          <p:nvPr/>
        </p:nvGrpSpPr>
        <p:grpSpPr>
          <a:xfrm>
            <a:off x="1793144" y="2051257"/>
            <a:ext cx="2413067" cy="3169619"/>
            <a:chOff x="1793144" y="2051257"/>
            <a:chExt cx="2413067" cy="3169619"/>
          </a:xfrm>
        </p:grpSpPr>
        <p:sp>
          <p:nvSpPr>
            <p:cNvPr id="77" name="Google Shape;315;p4">
              <a:extLst>
                <a:ext uri="{FF2B5EF4-FFF2-40B4-BE49-F238E27FC236}">
                  <a16:creationId xmlns:a16="http://schemas.microsoft.com/office/drawing/2014/main" id="{27FA2CEE-04BE-081C-5851-96511CE7213A}"/>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317;p4">
              <a:extLst>
                <a:ext uri="{FF2B5EF4-FFF2-40B4-BE49-F238E27FC236}">
                  <a16:creationId xmlns:a16="http://schemas.microsoft.com/office/drawing/2014/main" id="{FFA7F5C7-CD93-B4F9-BA88-499136C97D57}"/>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 name="Group 78">
              <a:extLst>
                <a:ext uri="{FF2B5EF4-FFF2-40B4-BE49-F238E27FC236}">
                  <a16:creationId xmlns:a16="http://schemas.microsoft.com/office/drawing/2014/main" id="{540164A3-AE8A-6997-BA5B-EC17A848F0B9}"/>
                </a:ext>
              </a:extLst>
            </p:cNvPr>
            <p:cNvGrpSpPr/>
            <p:nvPr/>
          </p:nvGrpSpPr>
          <p:grpSpPr>
            <a:xfrm>
              <a:off x="1793144" y="2631843"/>
              <a:ext cx="1014282" cy="1179025"/>
              <a:chOff x="1793144" y="2631843"/>
              <a:chExt cx="1014282" cy="1179025"/>
            </a:xfrm>
          </p:grpSpPr>
          <p:grpSp>
            <p:nvGrpSpPr>
              <p:cNvPr id="85" name="Group 84">
                <a:extLst>
                  <a:ext uri="{FF2B5EF4-FFF2-40B4-BE49-F238E27FC236}">
                    <a16:creationId xmlns:a16="http://schemas.microsoft.com/office/drawing/2014/main" id="{0EBEC2F0-E829-F3E8-AD1E-FBD8CB11E6D7}"/>
                  </a:ext>
                </a:extLst>
              </p:cNvPr>
              <p:cNvGrpSpPr/>
              <p:nvPr/>
            </p:nvGrpSpPr>
            <p:grpSpPr>
              <a:xfrm flipH="1">
                <a:off x="2052917" y="2999019"/>
                <a:ext cx="754509" cy="811849"/>
                <a:chOff x="2721535" y="2932590"/>
                <a:chExt cx="908498" cy="923032"/>
              </a:xfrm>
            </p:grpSpPr>
            <p:sp>
              <p:nvSpPr>
                <p:cNvPr id="87" name="Rectangle: Rounded Corners 86">
                  <a:extLst>
                    <a:ext uri="{FF2B5EF4-FFF2-40B4-BE49-F238E27FC236}">
                      <a16:creationId xmlns:a16="http://schemas.microsoft.com/office/drawing/2014/main" id="{5FE335C2-C473-DE47-355E-92FE594C259A}"/>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Rounded Corners 87">
                  <a:extLst>
                    <a:ext uri="{FF2B5EF4-FFF2-40B4-BE49-F238E27FC236}">
                      <a16:creationId xmlns:a16="http://schemas.microsoft.com/office/drawing/2014/main" id="{E3072B72-AC65-E9E5-AD0A-2FA87F33A6F4}"/>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6" name="Google Shape;315;p4">
                <a:extLst>
                  <a:ext uri="{FF2B5EF4-FFF2-40B4-BE49-F238E27FC236}">
                    <a16:creationId xmlns:a16="http://schemas.microsoft.com/office/drawing/2014/main" id="{4577A864-8E21-B1BC-5D32-60E120C76DB0}"/>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 name="Group 79">
              <a:extLst>
                <a:ext uri="{FF2B5EF4-FFF2-40B4-BE49-F238E27FC236}">
                  <a16:creationId xmlns:a16="http://schemas.microsoft.com/office/drawing/2014/main" id="{EDBA9B60-F0CA-FDE4-158F-CDFE0F354512}"/>
                </a:ext>
              </a:extLst>
            </p:cNvPr>
            <p:cNvGrpSpPr/>
            <p:nvPr/>
          </p:nvGrpSpPr>
          <p:grpSpPr>
            <a:xfrm flipH="1">
              <a:off x="3241048" y="2631843"/>
              <a:ext cx="965163" cy="1167926"/>
              <a:chOff x="1793144" y="2631843"/>
              <a:chExt cx="988676" cy="1167926"/>
            </a:xfrm>
          </p:grpSpPr>
          <p:grpSp>
            <p:nvGrpSpPr>
              <p:cNvPr id="81" name="Group 80">
                <a:extLst>
                  <a:ext uri="{FF2B5EF4-FFF2-40B4-BE49-F238E27FC236}">
                    <a16:creationId xmlns:a16="http://schemas.microsoft.com/office/drawing/2014/main" id="{3583F28C-5F0A-10B8-25AE-18F049870230}"/>
                  </a:ext>
                </a:extLst>
              </p:cNvPr>
              <p:cNvGrpSpPr/>
              <p:nvPr/>
            </p:nvGrpSpPr>
            <p:grpSpPr>
              <a:xfrm flipH="1">
                <a:off x="2052916" y="2999019"/>
                <a:ext cx="728904" cy="800750"/>
                <a:chOff x="2752366" y="2932590"/>
                <a:chExt cx="877667" cy="910413"/>
              </a:xfrm>
            </p:grpSpPr>
            <p:sp>
              <p:nvSpPr>
                <p:cNvPr id="83" name="Rectangle: Rounded Corners 82">
                  <a:extLst>
                    <a:ext uri="{FF2B5EF4-FFF2-40B4-BE49-F238E27FC236}">
                      <a16:creationId xmlns:a16="http://schemas.microsoft.com/office/drawing/2014/main" id="{1EB623D4-F07E-FC67-5FAC-ABAE7CA2D73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Rounded Corners 83">
                  <a:extLst>
                    <a:ext uri="{FF2B5EF4-FFF2-40B4-BE49-F238E27FC236}">
                      <a16:creationId xmlns:a16="http://schemas.microsoft.com/office/drawing/2014/main" id="{A929CD96-B1E5-D28C-D5F1-5FDBB33AAD3B}"/>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2" name="Google Shape;315;p4">
                <a:extLst>
                  <a:ext uri="{FF2B5EF4-FFF2-40B4-BE49-F238E27FC236}">
                    <a16:creationId xmlns:a16="http://schemas.microsoft.com/office/drawing/2014/main" id="{7DAFA8CD-AB90-BEDB-9E7C-F3FC52F8569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9" name="Group 88">
            <a:extLst>
              <a:ext uri="{FF2B5EF4-FFF2-40B4-BE49-F238E27FC236}">
                <a16:creationId xmlns:a16="http://schemas.microsoft.com/office/drawing/2014/main" id="{73A1793B-1FC6-D073-0581-308562FCA8D8}"/>
              </a:ext>
            </a:extLst>
          </p:cNvPr>
          <p:cNvGrpSpPr/>
          <p:nvPr/>
        </p:nvGrpSpPr>
        <p:grpSpPr>
          <a:xfrm>
            <a:off x="4889466" y="2051257"/>
            <a:ext cx="2413067" cy="3169619"/>
            <a:chOff x="1793144" y="2051257"/>
            <a:chExt cx="2413067" cy="3169619"/>
          </a:xfrm>
        </p:grpSpPr>
        <p:sp>
          <p:nvSpPr>
            <p:cNvPr id="90" name="Google Shape;315;p4">
              <a:extLst>
                <a:ext uri="{FF2B5EF4-FFF2-40B4-BE49-F238E27FC236}">
                  <a16:creationId xmlns:a16="http://schemas.microsoft.com/office/drawing/2014/main" id="{B6E9F48D-BBFC-3906-ED6A-1FB26A68C313}"/>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317;p4">
              <a:extLst>
                <a:ext uri="{FF2B5EF4-FFF2-40B4-BE49-F238E27FC236}">
                  <a16:creationId xmlns:a16="http://schemas.microsoft.com/office/drawing/2014/main" id="{24AA2181-95EE-E2DA-26A6-6E8983B45296}"/>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2" name="Group 91">
              <a:extLst>
                <a:ext uri="{FF2B5EF4-FFF2-40B4-BE49-F238E27FC236}">
                  <a16:creationId xmlns:a16="http://schemas.microsoft.com/office/drawing/2014/main" id="{7EB1D6A0-735E-4CEE-475C-9330817C6D75}"/>
                </a:ext>
              </a:extLst>
            </p:cNvPr>
            <p:cNvGrpSpPr/>
            <p:nvPr/>
          </p:nvGrpSpPr>
          <p:grpSpPr>
            <a:xfrm>
              <a:off x="1793144" y="2631843"/>
              <a:ext cx="1014282" cy="1179025"/>
              <a:chOff x="1793144" y="2631843"/>
              <a:chExt cx="1014282" cy="1179025"/>
            </a:xfrm>
          </p:grpSpPr>
          <p:grpSp>
            <p:nvGrpSpPr>
              <p:cNvPr id="98" name="Group 97">
                <a:extLst>
                  <a:ext uri="{FF2B5EF4-FFF2-40B4-BE49-F238E27FC236}">
                    <a16:creationId xmlns:a16="http://schemas.microsoft.com/office/drawing/2014/main" id="{BFB77118-222B-6F6A-B658-514B6F20F057}"/>
                  </a:ext>
                </a:extLst>
              </p:cNvPr>
              <p:cNvGrpSpPr/>
              <p:nvPr/>
            </p:nvGrpSpPr>
            <p:grpSpPr>
              <a:xfrm flipH="1">
                <a:off x="2052917" y="2999019"/>
                <a:ext cx="754509" cy="811849"/>
                <a:chOff x="2721535" y="2932590"/>
                <a:chExt cx="908498" cy="923032"/>
              </a:xfrm>
            </p:grpSpPr>
            <p:sp>
              <p:nvSpPr>
                <p:cNvPr id="100" name="Rectangle: Rounded Corners 99">
                  <a:extLst>
                    <a:ext uri="{FF2B5EF4-FFF2-40B4-BE49-F238E27FC236}">
                      <a16:creationId xmlns:a16="http://schemas.microsoft.com/office/drawing/2014/main" id="{21540156-3227-9A2D-7970-3753B385AC72}"/>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Rounded Corners 100">
                  <a:extLst>
                    <a:ext uri="{FF2B5EF4-FFF2-40B4-BE49-F238E27FC236}">
                      <a16:creationId xmlns:a16="http://schemas.microsoft.com/office/drawing/2014/main" id="{4FF7A539-F54A-0F60-D0FE-AED633D95B7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9" name="Google Shape;315;p4">
                <a:extLst>
                  <a:ext uri="{FF2B5EF4-FFF2-40B4-BE49-F238E27FC236}">
                    <a16:creationId xmlns:a16="http://schemas.microsoft.com/office/drawing/2014/main" id="{12157CAF-CBAB-8E7E-0890-8B40CEAE44F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 name="Group 92">
              <a:extLst>
                <a:ext uri="{FF2B5EF4-FFF2-40B4-BE49-F238E27FC236}">
                  <a16:creationId xmlns:a16="http://schemas.microsoft.com/office/drawing/2014/main" id="{1BC57F07-258E-4392-2919-6C6217C7423E}"/>
                </a:ext>
              </a:extLst>
            </p:cNvPr>
            <p:cNvGrpSpPr/>
            <p:nvPr/>
          </p:nvGrpSpPr>
          <p:grpSpPr>
            <a:xfrm flipH="1">
              <a:off x="3241048" y="2631843"/>
              <a:ext cx="965163" cy="1167926"/>
              <a:chOff x="1793144" y="2631843"/>
              <a:chExt cx="988676" cy="1167926"/>
            </a:xfrm>
          </p:grpSpPr>
          <p:grpSp>
            <p:nvGrpSpPr>
              <p:cNvPr id="94" name="Group 93">
                <a:extLst>
                  <a:ext uri="{FF2B5EF4-FFF2-40B4-BE49-F238E27FC236}">
                    <a16:creationId xmlns:a16="http://schemas.microsoft.com/office/drawing/2014/main" id="{63E88F97-D825-8EA5-AF3D-8FB06E20D7A1}"/>
                  </a:ext>
                </a:extLst>
              </p:cNvPr>
              <p:cNvGrpSpPr/>
              <p:nvPr/>
            </p:nvGrpSpPr>
            <p:grpSpPr>
              <a:xfrm flipH="1">
                <a:off x="2052916" y="2999019"/>
                <a:ext cx="728904" cy="800750"/>
                <a:chOff x="2752366" y="2932590"/>
                <a:chExt cx="877667" cy="910413"/>
              </a:xfrm>
            </p:grpSpPr>
            <p:sp>
              <p:nvSpPr>
                <p:cNvPr id="96" name="Rectangle: Rounded Corners 95">
                  <a:extLst>
                    <a:ext uri="{FF2B5EF4-FFF2-40B4-BE49-F238E27FC236}">
                      <a16:creationId xmlns:a16="http://schemas.microsoft.com/office/drawing/2014/main" id="{8E0EC082-D9CC-A665-DB16-B6AD0DA225F6}"/>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Rounded Corners 96">
                  <a:extLst>
                    <a:ext uri="{FF2B5EF4-FFF2-40B4-BE49-F238E27FC236}">
                      <a16:creationId xmlns:a16="http://schemas.microsoft.com/office/drawing/2014/main" id="{BDFDDF6E-D820-9261-4D0F-B67EBBE1DAF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5" name="Google Shape;315;p4">
                <a:extLst>
                  <a:ext uri="{FF2B5EF4-FFF2-40B4-BE49-F238E27FC236}">
                    <a16:creationId xmlns:a16="http://schemas.microsoft.com/office/drawing/2014/main" id="{017803E4-27DF-1C08-C0AD-00B1F43FD8CE}"/>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2" name="Group 101">
            <a:extLst>
              <a:ext uri="{FF2B5EF4-FFF2-40B4-BE49-F238E27FC236}">
                <a16:creationId xmlns:a16="http://schemas.microsoft.com/office/drawing/2014/main" id="{20FE2643-621B-E8AB-3222-E8B2D11F3169}"/>
              </a:ext>
            </a:extLst>
          </p:cNvPr>
          <p:cNvGrpSpPr/>
          <p:nvPr/>
        </p:nvGrpSpPr>
        <p:grpSpPr>
          <a:xfrm>
            <a:off x="7985791" y="2051257"/>
            <a:ext cx="2413067" cy="3169619"/>
            <a:chOff x="1793144" y="2051257"/>
            <a:chExt cx="2413067" cy="3169619"/>
          </a:xfrm>
        </p:grpSpPr>
        <p:sp>
          <p:nvSpPr>
            <p:cNvPr id="103" name="Google Shape;315;p4">
              <a:extLst>
                <a:ext uri="{FF2B5EF4-FFF2-40B4-BE49-F238E27FC236}">
                  <a16:creationId xmlns:a16="http://schemas.microsoft.com/office/drawing/2014/main" id="{D0E69B82-65EE-EFB6-E9BE-8270D4C7624C}"/>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317;p4">
              <a:extLst>
                <a:ext uri="{FF2B5EF4-FFF2-40B4-BE49-F238E27FC236}">
                  <a16:creationId xmlns:a16="http://schemas.microsoft.com/office/drawing/2014/main" id="{960B74AD-A89A-14F3-BFDC-F76BB1B37094}"/>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5" name="Group 104">
              <a:extLst>
                <a:ext uri="{FF2B5EF4-FFF2-40B4-BE49-F238E27FC236}">
                  <a16:creationId xmlns:a16="http://schemas.microsoft.com/office/drawing/2014/main" id="{D97722B0-B119-44F8-47B4-81E56B699322}"/>
                </a:ext>
              </a:extLst>
            </p:cNvPr>
            <p:cNvGrpSpPr/>
            <p:nvPr/>
          </p:nvGrpSpPr>
          <p:grpSpPr>
            <a:xfrm>
              <a:off x="1793144" y="2631843"/>
              <a:ext cx="1014282" cy="1179025"/>
              <a:chOff x="1793144" y="2631843"/>
              <a:chExt cx="1014282" cy="1179025"/>
            </a:xfrm>
          </p:grpSpPr>
          <p:grpSp>
            <p:nvGrpSpPr>
              <p:cNvPr id="111" name="Group 110">
                <a:extLst>
                  <a:ext uri="{FF2B5EF4-FFF2-40B4-BE49-F238E27FC236}">
                    <a16:creationId xmlns:a16="http://schemas.microsoft.com/office/drawing/2014/main" id="{DA672ABF-341E-F435-2530-75D7501A53AB}"/>
                  </a:ext>
                </a:extLst>
              </p:cNvPr>
              <p:cNvGrpSpPr/>
              <p:nvPr/>
            </p:nvGrpSpPr>
            <p:grpSpPr>
              <a:xfrm flipH="1">
                <a:off x="2052917" y="2999019"/>
                <a:ext cx="754509" cy="811849"/>
                <a:chOff x="2721535" y="2932590"/>
                <a:chExt cx="908498" cy="923032"/>
              </a:xfrm>
            </p:grpSpPr>
            <p:sp>
              <p:nvSpPr>
                <p:cNvPr id="113" name="Rectangle: Rounded Corners 112">
                  <a:extLst>
                    <a:ext uri="{FF2B5EF4-FFF2-40B4-BE49-F238E27FC236}">
                      <a16:creationId xmlns:a16="http://schemas.microsoft.com/office/drawing/2014/main" id="{81DF1870-782E-4BDA-25DF-A7D284FAB286}"/>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Rounded Corners 113">
                  <a:extLst>
                    <a:ext uri="{FF2B5EF4-FFF2-40B4-BE49-F238E27FC236}">
                      <a16:creationId xmlns:a16="http://schemas.microsoft.com/office/drawing/2014/main" id="{881C601A-79F0-201B-5809-4DC7372D1A72}"/>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2" name="Google Shape;315;p4">
                <a:extLst>
                  <a:ext uri="{FF2B5EF4-FFF2-40B4-BE49-F238E27FC236}">
                    <a16:creationId xmlns:a16="http://schemas.microsoft.com/office/drawing/2014/main" id="{7626E37D-4081-47E5-D68E-4AFA3A6EA0F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 name="Group 105">
              <a:extLst>
                <a:ext uri="{FF2B5EF4-FFF2-40B4-BE49-F238E27FC236}">
                  <a16:creationId xmlns:a16="http://schemas.microsoft.com/office/drawing/2014/main" id="{7811DF6F-AC87-4AB6-04D4-7EDE2344EECE}"/>
                </a:ext>
              </a:extLst>
            </p:cNvPr>
            <p:cNvGrpSpPr/>
            <p:nvPr/>
          </p:nvGrpSpPr>
          <p:grpSpPr>
            <a:xfrm flipH="1">
              <a:off x="3241048" y="2631843"/>
              <a:ext cx="965163" cy="1167926"/>
              <a:chOff x="1793144" y="2631843"/>
              <a:chExt cx="988676" cy="1167926"/>
            </a:xfrm>
          </p:grpSpPr>
          <p:grpSp>
            <p:nvGrpSpPr>
              <p:cNvPr id="107" name="Group 106">
                <a:extLst>
                  <a:ext uri="{FF2B5EF4-FFF2-40B4-BE49-F238E27FC236}">
                    <a16:creationId xmlns:a16="http://schemas.microsoft.com/office/drawing/2014/main" id="{F5E8C08F-5D40-8CA6-65A6-24FF00CFC9F6}"/>
                  </a:ext>
                </a:extLst>
              </p:cNvPr>
              <p:cNvGrpSpPr/>
              <p:nvPr/>
            </p:nvGrpSpPr>
            <p:grpSpPr>
              <a:xfrm flipH="1">
                <a:off x="2052916" y="2999019"/>
                <a:ext cx="728904" cy="800750"/>
                <a:chOff x="2752366" y="2932590"/>
                <a:chExt cx="877667" cy="910413"/>
              </a:xfrm>
            </p:grpSpPr>
            <p:sp>
              <p:nvSpPr>
                <p:cNvPr id="109" name="Rectangle: Rounded Corners 108">
                  <a:extLst>
                    <a:ext uri="{FF2B5EF4-FFF2-40B4-BE49-F238E27FC236}">
                      <a16:creationId xmlns:a16="http://schemas.microsoft.com/office/drawing/2014/main" id="{1E293162-E659-4C11-4DB1-6E8A674D927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Rounded Corners 109">
                  <a:extLst>
                    <a:ext uri="{FF2B5EF4-FFF2-40B4-BE49-F238E27FC236}">
                      <a16:creationId xmlns:a16="http://schemas.microsoft.com/office/drawing/2014/main" id="{C74730E3-CEBC-79E8-0441-205E2772015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8" name="Google Shape;315;p4">
                <a:extLst>
                  <a:ext uri="{FF2B5EF4-FFF2-40B4-BE49-F238E27FC236}">
                    <a16:creationId xmlns:a16="http://schemas.microsoft.com/office/drawing/2014/main" id="{89D4D067-541A-A5D6-930E-E24388DB958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5885023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Étape 6 :</a:t>
            </a:r>
            <a:br>
              <a:rPr lang="en-US" dirty="0"/>
            </a:br>
            <a:r>
              <a:rPr lang="en-US" dirty="0" err="1"/>
              <a:t>Clôture</a:t>
            </a:r>
            <a:r>
              <a:rPr lang="en-US" dirty="0"/>
              <a:t> du </a:t>
            </a:r>
            <a:r>
              <a:rPr lang="en-US" dirty="0" err="1"/>
              <a:t>cas</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ETUDE DE CAS</a:t>
            </a:r>
          </a:p>
        </p:txBody>
      </p:sp>
      <p:grpSp>
        <p:nvGrpSpPr>
          <p:cNvPr id="4" name="Group 3">
            <a:extLst>
              <a:ext uri="{FF2B5EF4-FFF2-40B4-BE49-F238E27FC236}">
                <a16:creationId xmlns:a16="http://schemas.microsoft.com/office/drawing/2014/main" id="{D64F4275-E967-1640-C96B-DB1C042E60DB}"/>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DEA0E9C2-7465-0F08-F2EF-DC73F5AC6B6C}"/>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68816C19-6E0E-AA2F-6AD5-7324434A052E}"/>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3BCFA9E2-C314-D858-4F26-B52473E79C4E}"/>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C96D4D39-34DA-9A26-4936-644D197F5008}"/>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70CFD324-AB16-6CFD-83D3-18104A21CC55}"/>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C783C4F7-2D58-B426-425B-D0FB37B4A2DC}"/>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0157416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Discussion</a:t>
            </a:r>
            <a:endParaRPr lang="en-ZA"/>
          </a:p>
        </p:txBody>
      </p:sp>
      <p:sp>
        <p:nvSpPr>
          <p:cNvPr id="17" name="Speech Bubble: Rectangle with Corners Rounded 16">
            <a:extLst>
              <a:ext uri="{FF2B5EF4-FFF2-40B4-BE49-F238E27FC236}">
                <a16:creationId xmlns:a16="http://schemas.microsoft.com/office/drawing/2014/main" id="{993B4488-A595-636A-4B76-3993BE96B2A3}"/>
              </a:ext>
            </a:extLst>
          </p:cNvPr>
          <p:cNvSpPr/>
          <p:nvPr/>
        </p:nvSpPr>
        <p:spPr>
          <a:xfrm>
            <a:off x="670190"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Quels sont les différents critères de clôture des dossiers ? </a:t>
            </a:r>
          </a:p>
        </p:txBody>
      </p:sp>
      <p:sp>
        <p:nvSpPr>
          <p:cNvPr id="18" name="Speech Bubble: Rectangle with Corners Rounded 17">
            <a:extLst>
              <a:ext uri="{FF2B5EF4-FFF2-40B4-BE49-F238E27FC236}">
                <a16:creationId xmlns:a16="http://schemas.microsoft.com/office/drawing/2014/main" id="{471ABC0C-3D66-F672-5DC6-672B7901F942}"/>
              </a:ext>
            </a:extLst>
          </p:cNvPr>
          <p:cNvSpPr/>
          <p:nvPr/>
        </p:nvSpPr>
        <p:spPr>
          <a:xfrm>
            <a:off x="3454183"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Pourquoi la clôture du dossier doit-elle être approuvée par le superviseur ?</a:t>
            </a:r>
          </a:p>
        </p:txBody>
      </p:sp>
      <p:sp>
        <p:nvSpPr>
          <p:cNvPr id="20" name="Speech Bubble: Rectangle with Corners Rounded 19">
            <a:extLst>
              <a:ext uri="{FF2B5EF4-FFF2-40B4-BE49-F238E27FC236}">
                <a16:creationId xmlns:a16="http://schemas.microsoft.com/office/drawing/2014/main" id="{DD6C0B90-2A6A-52F1-660B-F263FF2CCD9F}"/>
              </a:ext>
            </a:extLst>
          </p:cNvPr>
          <p:cNvSpPr/>
          <p:nvPr/>
        </p:nvSpPr>
        <p:spPr>
          <a:xfrm>
            <a:off x="6226554" y="2053167"/>
            <a:ext cx="2676146"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Qu'advient</a:t>
            </a:r>
            <a:r>
              <a:rPr lang="en-US" sz="2000" dirty="0">
                <a:solidFill>
                  <a:schemeClr val="tx1"/>
                </a:solidFill>
                <a:latin typeface="Arial" panose="020B0604020202020204" pitchFamily="34" charset="0"/>
                <a:cs typeface="Arial" panose="020B0604020202020204" pitchFamily="34" charset="0"/>
              </a:rPr>
              <a:t>-il du dossier après la </a:t>
            </a:r>
            <a:r>
              <a:rPr lang="en-US" sz="2000" dirty="0" err="1">
                <a:solidFill>
                  <a:schemeClr val="tx1"/>
                </a:solidFill>
                <a:latin typeface="Arial" panose="020B0604020202020204" pitchFamily="34" charset="0"/>
                <a:cs typeface="Arial" panose="020B0604020202020204" pitchFamily="34" charset="0"/>
              </a:rPr>
              <a:t>clôture</a:t>
            </a:r>
            <a:r>
              <a:rPr lang="en-US" sz="2000" dirty="0">
                <a:solidFill>
                  <a:schemeClr val="tx1"/>
                </a:solidFill>
                <a:latin typeface="Arial" panose="020B0604020202020204" pitchFamily="34" charset="0"/>
                <a:cs typeface="Arial" panose="020B0604020202020204" pitchFamily="34" charset="0"/>
              </a:rPr>
              <a:t> de </a:t>
            </a:r>
            <a:r>
              <a:rPr lang="en-US" sz="2000" dirty="0" err="1">
                <a:solidFill>
                  <a:schemeClr val="tx1"/>
                </a:solidFill>
                <a:latin typeface="Arial" panose="020B0604020202020204" pitchFamily="34" charset="0"/>
                <a:cs typeface="Arial" panose="020B0604020202020204" pitchFamily="34" charset="0"/>
              </a:rPr>
              <a:t>l'affaire</a:t>
            </a:r>
            <a:r>
              <a:rPr lang="en-US" sz="2000" dirty="0">
                <a:solidFill>
                  <a:schemeClr val="tx1"/>
                </a:solidFill>
                <a:latin typeface="Arial" panose="020B0604020202020204" pitchFamily="34" charset="0"/>
                <a:cs typeface="Arial" panose="020B0604020202020204" pitchFamily="34" charset="0"/>
              </a:rPr>
              <a:t> ?</a:t>
            </a:r>
          </a:p>
        </p:txBody>
      </p:sp>
      <p:sp>
        <p:nvSpPr>
          <p:cNvPr id="21" name="Speech Bubble: Rectangle with Corners Rounded 20">
            <a:extLst>
              <a:ext uri="{FF2B5EF4-FFF2-40B4-BE49-F238E27FC236}">
                <a16:creationId xmlns:a16="http://schemas.microsoft.com/office/drawing/2014/main" id="{99F99B3D-1B09-BF1D-FE34-6E50CA0A9962}"/>
              </a:ext>
            </a:extLst>
          </p:cNvPr>
          <p:cNvSpPr/>
          <p:nvPr/>
        </p:nvSpPr>
        <p:spPr>
          <a:xfrm>
            <a:off x="9010547"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Pourquoi</a:t>
            </a:r>
            <a:r>
              <a:rPr lang="en-US" sz="2000" dirty="0">
                <a:solidFill>
                  <a:schemeClr val="tx1"/>
                </a:solidFill>
                <a:latin typeface="Arial" panose="020B0604020202020204" pitchFamily="34" charset="0"/>
                <a:cs typeface="Arial" panose="020B0604020202020204" pitchFamily="34" charset="0"/>
              </a:rPr>
              <a:t> un cas </a:t>
            </a:r>
            <a:r>
              <a:rPr lang="en-US" sz="2000" dirty="0" err="1">
                <a:solidFill>
                  <a:schemeClr val="tx1"/>
                </a:solidFill>
                <a:latin typeface="Arial" panose="020B0604020202020204" pitchFamily="34" charset="0"/>
                <a:cs typeface="Arial" panose="020B0604020202020204" pitchFamily="34" charset="0"/>
              </a:rPr>
              <a:t>serait-elle</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rouverte</a:t>
            </a:r>
            <a:r>
              <a:rPr lang="en-US" sz="2000" dirty="0">
                <a:solidFill>
                  <a:schemeClr val="tx1"/>
                </a:solidFill>
                <a:latin typeface="Arial" panose="020B0604020202020204" pitchFamily="34" charset="0"/>
                <a:cs typeface="Arial" panose="020B0604020202020204" pitchFamily="34" charset="0"/>
              </a:rPr>
              <a:t> ? </a:t>
            </a:r>
          </a:p>
        </p:txBody>
      </p:sp>
      <p:sp>
        <p:nvSpPr>
          <p:cNvPr id="3" name="Rectangle 2">
            <a:extLst>
              <a:ext uri="{FF2B5EF4-FFF2-40B4-BE49-F238E27FC236}">
                <a16:creationId xmlns:a16="http://schemas.microsoft.com/office/drawing/2014/main" id="{3F12965E-2C8B-B192-1C62-2B76A638EB1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2380459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endParaRPr lang="en-ZA"/>
          </a:p>
        </p:txBody>
      </p:sp>
      <p:grpSp>
        <p:nvGrpSpPr>
          <p:cNvPr id="5" name="Group 4">
            <a:extLst>
              <a:ext uri="{FF2B5EF4-FFF2-40B4-BE49-F238E27FC236}">
                <a16:creationId xmlns:a16="http://schemas.microsoft.com/office/drawing/2014/main" id="{C679952F-EDDE-C3D6-7FC7-1F543B41A591}"/>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40A58DFA-2BFA-1F1C-17AA-F30C2A3E9B8A}"/>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B2C0111F-A90B-3C50-D1F0-5A11DA1B193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D93696D4-D019-5EE0-047E-86BF845BC7FC}"/>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5FD4AF9F-2943-703B-B6A4-BAC0BFE80B23}"/>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6C0A5E7C-9D7B-45C3-BF4A-68CBF73B609F}"/>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DA561379-2534-E210-E34C-6347E5EA14E7}"/>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7BE3E48C-BC93-222C-6D36-475C8AA2999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DA5BB98-399A-2496-2186-E2BCC66AFFA4}"/>
              </a:ext>
            </a:extLst>
          </p:cNvPr>
          <p:cNvSpPr txBox="1"/>
          <p:nvPr/>
        </p:nvSpPr>
        <p:spPr>
          <a:xfrm>
            <a:off x="738455" y="4272055"/>
            <a:ext cx="2497050" cy="646331"/>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FORMULAIRE DE CLÔTURE DU DOSSIER</a:t>
            </a:r>
          </a:p>
        </p:txBody>
      </p:sp>
      <p:sp>
        <p:nvSpPr>
          <p:cNvPr id="14" name="TextBox 13">
            <a:extLst>
              <a:ext uri="{FF2B5EF4-FFF2-40B4-BE49-F238E27FC236}">
                <a16:creationId xmlns:a16="http://schemas.microsoft.com/office/drawing/2014/main" id="{4A1183DA-B0AF-9639-9FBF-EED8E1894616}"/>
              </a:ext>
            </a:extLst>
          </p:cNvPr>
          <p:cNvSpPr txBox="1"/>
          <p:nvPr/>
        </p:nvSpPr>
        <p:spPr>
          <a:xfrm>
            <a:off x="4023803" y="2136450"/>
            <a:ext cx="3300633" cy="3034485"/>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dirty="0">
                <a:solidFill>
                  <a:schemeClr val="dk1"/>
                </a:solidFill>
                <a:latin typeface="Arial"/>
                <a:ea typeface="Arial"/>
                <a:cs typeface="Arial"/>
                <a:sym typeface="Arial"/>
              </a:rPr>
              <a:t>POURQUOI?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Enregistrer</a:t>
            </a:r>
            <a:r>
              <a:rPr lang="en-US" dirty="0">
                <a:solidFill>
                  <a:schemeClr val="dk1"/>
                </a:solidFill>
                <a:latin typeface="Arial"/>
                <a:ea typeface="Arial"/>
                <a:cs typeface="Arial"/>
                <a:sym typeface="Arial"/>
              </a:rPr>
              <a:t> les informations relatives à la </a:t>
            </a:r>
            <a:r>
              <a:rPr lang="en-US" dirty="0" err="1">
                <a:solidFill>
                  <a:schemeClr val="dk1"/>
                </a:solidFill>
                <a:latin typeface="Arial"/>
                <a:ea typeface="Arial"/>
                <a:cs typeface="Arial"/>
                <a:sym typeface="Arial"/>
              </a:rPr>
              <a:t>clôture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l'affaire</a:t>
            </a:r>
            <a:endParaRPr lang="en-US" dirty="0">
              <a:solidFill>
                <a:schemeClr val="dk1"/>
              </a:solidFill>
              <a:latin typeface="Arial"/>
              <a:ea typeface="Arial"/>
              <a:cs typeface="Arial"/>
              <a:sym typeface="Arial"/>
            </a:endParaRPr>
          </a:p>
          <a:p>
            <a:pPr marR="0" lvl="0" algn="l" rtl="0">
              <a:lnSpc>
                <a:spcPct val="107000"/>
              </a:lnSpc>
              <a:spcBef>
                <a:spcPts val="0"/>
              </a:spcBef>
              <a:spcAft>
                <a:spcPts val="0"/>
              </a:spcAft>
            </a:pPr>
            <a:endParaRPr lang="en-US"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b="1" dirty="0">
                <a:solidFill>
                  <a:schemeClr val="dk1"/>
                </a:solidFill>
                <a:latin typeface="Arial"/>
                <a:ea typeface="Arial"/>
                <a:cs typeface="Arial"/>
                <a:sym typeface="Arial"/>
              </a:rPr>
              <a:t>QUI?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Travailleur</a:t>
            </a:r>
            <a:r>
              <a:rPr lang="en-US" dirty="0">
                <a:solidFill>
                  <a:schemeClr val="dk1"/>
                </a:solidFill>
                <a:latin typeface="Arial"/>
                <a:ea typeface="Arial"/>
                <a:cs typeface="Arial"/>
                <a:sym typeface="Arial"/>
              </a:rPr>
              <a:t> social </a:t>
            </a:r>
            <a:r>
              <a:rPr lang="en-US" dirty="0" err="1">
                <a:solidFill>
                  <a:schemeClr val="dk1"/>
                </a:solidFill>
                <a:latin typeface="Arial"/>
                <a:ea typeface="Arial"/>
                <a:cs typeface="Arial"/>
                <a:sym typeface="Arial"/>
              </a:rPr>
              <a:t>assigné</a:t>
            </a:r>
            <a:r>
              <a:rPr lang="en-US" dirty="0">
                <a:solidFill>
                  <a:schemeClr val="dk1"/>
                </a:solidFill>
                <a:latin typeface="Arial"/>
                <a:ea typeface="Arial"/>
                <a:cs typeface="Arial"/>
                <a:sym typeface="Arial"/>
              </a:rPr>
              <a:t> avec </a:t>
            </a:r>
            <a:r>
              <a:rPr lang="en-US" dirty="0" err="1">
                <a:solidFill>
                  <a:schemeClr val="dk1"/>
                </a:solidFill>
                <a:latin typeface="Arial"/>
                <a:ea typeface="Arial"/>
                <a:cs typeface="Arial"/>
                <a:sym typeface="Arial"/>
              </a:rPr>
              <a:t>l'approbation</a:t>
            </a:r>
            <a:r>
              <a:rPr lang="en-US" dirty="0">
                <a:solidFill>
                  <a:schemeClr val="dk1"/>
                </a:solidFill>
                <a:latin typeface="Arial"/>
                <a:ea typeface="Arial"/>
                <a:cs typeface="Arial"/>
                <a:sym typeface="Arial"/>
              </a:rPr>
              <a:t> du </a:t>
            </a:r>
            <a:r>
              <a:rPr lang="en-US" dirty="0" err="1">
                <a:solidFill>
                  <a:schemeClr val="dk1"/>
                </a:solidFill>
                <a:latin typeface="Arial"/>
                <a:ea typeface="Arial"/>
                <a:cs typeface="Arial"/>
                <a:sym typeface="Arial"/>
              </a:rPr>
              <a:t>superviseur</a:t>
            </a:r>
            <a:r>
              <a:rPr lang="en-US" dirty="0">
                <a:solidFill>
                  <a:schemeClr val="dk1"/>
                </a:solidFill>
                <a:latin typeface="Arial"/>
                <a:ea typeface="Arial"/>
                <a:cs typeface="Arial"/>
                <a:sym typeface="Arial"/>
              </a:rPr>
              <a:t>.</a:t>
            </a:r>
          </a:p>
        </p:txBody>
      </p:sp>
      <p:sp>
        <p:nvSpPr>
          <p:cNvPr id="15" name="TextBox 14">
            <a:extLst>
              <a:ext uri="{FF2B5EF4-FFF2-40B4-BE49-F238E27FC236}">
                <a16:creationId xmlns:a16="http://schemas.microsoft.com/office/drawing/2014/main" id="{AE0ADA9D-653F-D552-1F8B-256B92821CA1}"/>
              </a:ext>
            </a:extLst>
          </p:cNvPr>
          <p:cNvSpPr txBox="1"/>
          <p:nvPr/>
        </p:nvSpPr>
        <p:spPr>
          <a:xfrm>
            <a:off x="7934036" y="2136450"/>
            <a:ext cx="3233181" cy="3627211"/>
          </a:xfrm>
          <a:prstGeom prst="rect">
            <a:avLst/>
          </a:prstGeom>
          <a:noFill/>
        </p:spPr>
        <p:txBody>
          <a:bodyPr wrap="square">
            <a:spAutoFit/>
          </a:bodyPr>
          <a:lstStyle/>
          <a:p>
            <a:pPr marR="0" lvl="0" algn="l" rtl="0">
              <a:lnSpc>
                <a:spcPct val="107000"/>
              </a:lnSpc>
              <a:spcBef>
                <a:spcPts val="0"/>
              </a:spcBef>
              <a:spcAft>
                <a:spcPts val="0"/>
              </a:spcAft>
            </a:pPr>
            <a:r>
              <a:rPr lang="en-US" b="1" dirty="0">
                <a:solidFill>
                  <a:schemeClr val="dk1"/>
                </a:solidFill>
                <a:latin typeface="Arial"/>
                <a:ea typeface="Arial"/>
                <a:cs typeface="Arial"/>
                <a:sym typeface="Arial"/>
              </a:rPr>
              <a:t>QUAND?</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Lorsque</a:t>
            </a:r>
            <a:r>
              <a:rPr lang="en-US" dirty="0">
                <a:solidFill>
                  <a:schemeClr val="dk1"/>
                </a:solidFill>
                <a:latin typeface="Arial"/>
                <a:ea typeface="Arial"/>
                <a:cs typeface="Arial"/>
                <a:sym typeface="Arial"/>
              </a:rPr>
              <a:t> les </a:t>
            </a:r>
            <a:r>
              <a:rPr lang="en-US" dirty="0" err="1">
                <a:solidFill>
                  <a:schemeClr val="dk1"/>
                </a:solidFill>
                <a:latin typeface="Arial"/>
                <a:ea typeface="Arial"/>
                <a:cs typeface="Arial"/>
                <a:sym typeface="Arial"/>
              </a:rPr>
              <a:t>critères</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clôture</a:t>
            </a:r>
            <a:r>
              <a:rPr lang="en-US" dirty="0">
                <a:solidFill>
                  <a:schemeClr val="dk1"/>
                </a:solidFill>
                <a:latin typeface="Arial"/>
                <a:ea typeface="Arial"/>
                <a:cs typeface="Arial"/>
                <a:sym typeface="Arial"/>
              </a:rPr>
              <a:t> du dossier </a:t>
            </a:r>
            <a:r>
              <a:rPr lang="en-US" dirty="0" err="1">
                <a:solidFill>
                  <a:schemeClr val="dk1"/>
                </a:solidFill>
                <a:latin typeface="Arial"/>
                <a:ea typeface="Arial"/>
                <a:cs typeface="Arial"/>
                <a:sym typeface="Arial"/>
              </a:rPr>
              <a:t>sont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remplis</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contextualiser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mais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si</a:t>
            </a:r>
            <a:r>
              <a:rPr lang="en-US" dirty="0">
                <a:solidFill>
                  <a:schemeClr val="dk1"/>
                </a:solidFill>
                <a:latin typeface="Arial"/>
                <a:ea typeface="Arial"/>
                <a:cs typeface="Arial"/>
                <a:sym typeface="Arial"/>
              </a:rPr>
              <a:t> possible) après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période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déterminée</a:t>
            </a:r>
            <a:r>
              <a:rPr lang="en-US" dirty="0">
                <a:solidFill>
                  <a:schemeClr val="dk1"/>
                </a:solidFill>
                <a:latin typeface="Arial"/>
                <a:ea typeface="Arial"/>
                <a:cs typeface="Arial"/>
                <a:sym typeface="Arial"/>
              </a:rPr>
              <a:t> au </a:t>
            </a:r>
            <a:r>
              <a:rPr lang="en-US" dirty="0" err="1">
                <a:solidFill>
                  <a:schemeClr val="dk1"/>
                </a:solidFill>
                <a:latin typeface="Arial"/>
                <a:ea typeface="Arial"/>
                <a:cs typeface="Arial"/>
                <a:sym typeface="Arial"/>
              </a:rPr>
              <a:t>cours</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laquelle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plusieurs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visites</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suivi</a:t>
            </a:r>
            <a:r>
              <a:rPr lang="en-US" dirty="0">
                <a:solidFill>
                  <a:schemeClr val="dk1"/>
                </a:solidFill>
                <a:latin typeface="Arial"/>
                <a:ea typeface="Arial"/>
                <a:cs typeface="Arial"/>
                <a:sym typeface="Arial"/>
              </a:rPr>
              <a:t> et au </a:t>
            </a:r>
            <a:r>
              <a:rPr lang="en-US" dirty="0" err="1">
                <a:solidFill>
                  <a:schemeClr val="dk1"/>
                </a:solidFill>
                <a:latin typeface="Arial"/>
                <a:ea typeface="Arial"/>
                <a:cs typeface="Arial"/>
                <a:sym typeface="Arial"/>
              </a:rPr>
              <a:t>moins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réunion</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révision</a:t>
            </a:r>
            <a:r>
              <a:rPr lang="en-US" dirty="0">
                <a:solidFill>
                  <a:schemeClr val="dk1"/>
                </a:solidFill>
                <a:latin typeface="Arial"/>
                <a:ea typeface="Arial"/>
                <a:cs typeface="Arial"/>
                <a:sym typeface="Arial"/>
              </a:rPr>
              <a:t> du dossier </a:t>
            </a:r>
            <a:r>
              <a:rPr lang="en-US" dirty="0" err="1">
                <a:solidFill>
                  <a:schemeClr val="dk1"/>
                </a:solidFill>
                <a:latin typeface="Arial"/>
                <a:ea typeface="Arial"/>
                <a:cs typeface="Arial"/>
                <a:sym typeface="Arial"/>
              </a:rPr>
              <a:t>ont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eu</a:t>
            </a:r>
            <a:r>
              <a:rPr lang="en-US" dirty="0">
                <a:solidFill>
                  <a:schemeClr val="dk1"/>
                </a:solidFill>
                <a:latin typeface="Arial"/>
                <a:ea typeface="Arial"/>
                <a:cs typeface="Arial"/>
                <a:sym typeface="Arial"/>
              </a:rPr>
              <a:t> lieu pour assurer le bien-</a:t>
            </a:r>
            <a:r>
              <a:rPr lang="en-US" dirty="0" err="1">
                <a:solidFill>
                  <a:schemeClr val="dk1"/>
                </a:solidFill>
                <a:latin typeface="Arial"/>
                <a:ea typeface="Arial"/>
                <a:cs typeface="Arial"/>
                <a:sym typeface="Arial"/>
              </a:rPr>
              <a:t>être</a:t>
            </a:r>
            <a:r>
              <a:rPr lang="en-US" dirty="0">
                <a:solidFill>
                  <a:schemeClr val="dk1"/>
                </a:solidFill>
                <a:latin typeface="Arial"/>
                <a:ea typeface="Arial"/>
                <a:cs typeface="Arial"/>
                <a:sym typeface="Arial"/>
              </a:rPr>
              <a:t> durable de </a:t>
            </a:r>
            <a:r>
              <a:rPr lang="en-US" dirty="0" err="1">
                <a:solidFill>
                  <a:schemeClr val="dk1"/>
                </a:solidFill>
                <a:latin typeface="Arial"/>
                <a:ea typeface="Arial"/>
                <a:cs typeface="Arial"/>
                <a:sym typeface="Arial"/>
              </a:rPr>
              <a:t>l'enfant</a:t>
            </a:r>
            <a:r>
              <a:rPr lang="en-US" dirty="0">
                <a:solidFill>
                  <a:schemeClr val="dk1"/>
                </a:solidFill>
                <a:latin typeface="Arial"/>
                <a:ea typeface="Arial"/>
                <a:cs typeface="Arial"/>
                <a:sym typeface="Arial"/>
              </a:rPr>
              <a:t>.</a:t>
            </a:r>
          </a:p>
        </p:txBody>
      </p:sp>
      <p:sp>
        <p:nvSpPr>
          <p:cNvPr id="16" name="Rectangle 15">
            <a:extLst>
              <a:ext uri="{FF2B5EF4-FFF2-40B4-BE49-F238E27FC236}">
                <a16:creationId xmlns:a16="http://schemas.microsoft.com/office/drawing/2014/main" id="{031E8510-0367-A112-88E4-0052FEDDDF2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3" name="Group 2">
            <a:extLst>
              <a:ext uri="{FF2B5EF4-FFF2-40B4-BE49-F238E27FC236}">
                <a16:creationId xmlns:a16="http://schemas.microsoft.com/office/drawing/2014/main" id="{1B0D8646-8FB5-FE4C-710D-7CC8530AAD56}"/>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19733B-0D99-B103-E345-BFFFD9B8C94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19A63CEB-DDB1-0531-B067-71294F582D41}"/>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7BE0070A-36BC-F55F-B47C-93598EA32A25}"/>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29</a:t>
                </a:r>
              </a:p>
            </p:txBody>
          </p:sp>
          <p:sp>
            <p:nvSpPr>
              <p:cNvPr id="22" name="Rectangle 21">
                <a:extLst>
                  <a:ext uri="{FF2B5EF4-FFF2-40B4-BE49-F238E27FC236}">
                    <a16:creationId xmlns:a16="http://schemas.microsoft.com/office/drawing/2014/main" id="{D865800B-26AF-53CE-282A-15D846ADE88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D883FF30-370E-3C55-634E-F10E77DB04CE}"/>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31CFC152-38F4-8625-D0F5-07A75FF3F00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85D6AA8A-1857-D48D-1FA2-0908FAD86FF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5650611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endParaRPr lang="en-ZA"/>
          </a:p>
        </p:txBody>
      </p:sp>
      <p:sp>
        <p:nvSpPr>
          <p:cNvPr id="5" name="TextBox 4">
            <a:extLst>
              <a:ext uri="{FF2B5EF4-FFF2-40B4-BE49-F238E27FC236}">
                <a16:creationId xmlns:a16="http://schemas.microsoft.com/office/drawing/2014/main" id="{9B88C6EC-2FC7-50ED-4AB3-9DE9BEB640F9}"/>
              </a:ext>
            </a:extLst>
          </p:cNvPr>
          <p:cNvSpPr txBox="1"/>
          <p:nvPr/>
        </p:nvSpPr>
        <p:spPr>
          <a:xfrm>
            <a:off x="493758" y="1880038"/>
            <a:ext cx="2588962" cy="3859518"/>
          </a:xfrm>
          <a:prstGeom prst="rect">
            <a:avLst/>
          </a:prstGeom>
          <a:noFill/>
        </p:spPr>
        <p:txBody>
          <a:bodyPr wrap="square">
            <a:spAutoFit/>
          </a:bodyPr>
          <a:lstStyle/>
          <a:p>
            <a:pPr lvl="0" rtl="0">
              <a:lnSpc>
                <a:spcPct val="90000"/>
              </a:lnSpc>
              <a:spcAft>
                <a:spcPts val="0"/>
              </a:spcAft>
              <a:buClr>
                <a:schemeClr val="dk2"/>
              </a:buClr>
              <a:buSzPts val="1800"/>
            </a:pPr>
            <a:r>
              <a:rPr lang="en-GB" sz="1600" b="1" dirty="0">
                <a:latin typeface="Arial" panose="020B0604020202020204" pitchFamily="34" charset="0"/>
                <a:cs typeface="Arial" panose="020B0604020202020204" pitchFamily="34" charset="0"/>
              </a:rPr>
              <a:t>TRANSFERT DE CAS</a:t>
            </a:r>
          </a:p>
          <a:p>
            <a:pPr lvl="0" rtl="0">
              <a:lnSpc>
                <a:spcPct val="90000"/>
              </a:lnSpc>
              <a:spcAft>
                <a:spcPts val="0"/>
              </a:spcAft>
              <a:buClr>
                <a:schemeClr val="dk2"/>
              </a:buClr>
              <a:buSzPts val="1800"/>
            </a:pPr>
            <a:endParaRPr lang="en-GB" sz="16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600" dirty="0">
                <a:latin typeface="Arial" panose="020B0604020202020204" pitchFamily="34" charset="0"/>
                <a:cs typeface="Arial" panose="020B0604020202020204" pitchFamily="34" charset="0"/>
              </a:rPr>
              <a:t>Si un dossier est transféré à un autre prestataire de services, l'enfant et sa famille doivent donner leur consentement avant que toute information ne soit partagée.</a:t>
            </a:r>
          </a:p>
          <a:p>
            <a:pPr lvl="0" rtl="0">
              <a:lnSpc>
                <a:spcPct val="90000"/>
              </a:lnSpc>
              <a:spcAft>
                <a:spcPts val="0"/>
              </a:spcAft>
              <a:buClr>
                <a:schemeClr val="dk2"/>
              </a:buClr>
              <a:buSzPts val="1800"/>
            </a:pPr>
            <a:endParaRPr lang="en-US" sz="16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600" i="1" dirty="0">
                <a:latin typeface="Arial" panose="020B0604020202020204" pitchFamily="34" charset="0"/>
                <a:cs typeface="Arial" panose="020B0604020202020204" pitchFamily="34" charset="0"/>
              </a:rPr>
              <a:t>Dans le formulaire de clôture du dossier dans CPIMS+, le TRAVAILLEUR SOCIAL doit documenter le fait que le dossier a été transféré à une autre agence. </a:t>
            </a:r>
          </a:p>
        </p:txBody>
      </p:sp>
      <p:sp>
        <p:nvSpPr>
          <p:cNvPr id="6" name="TextBox 5">
            <a:extLst>
              <a:ext uri="{FF2B5EF4-FFF2-40B4-BE49-F238E27FC236}">
                <a16:creationId xmlns:a16="http://schemas.microsoft.com/office/drawing/2014/main" id="{FE380142-02EC-7A76-63AA-C7F158135092}"/>
              </a:ext>
            </a:extLst>
          </p:cNvPr>
          <p:cNvSpPr txBox="1"/>
          <p:nvPr/>
        </p:nvSpPr>
        <p:spPr>
          <a:xfrm>
            <a:off x="6158814" y="1880038"/>
            <a:ext cx="2588962" cy="4081117"/>
          </a:xfrm>
          <a:prstGeom prst="rect">
            <a:avLst/>
          </a:prstGeom>
          <a:noFill/>
        </p:spPr>
        <p:txBody>
          <a:bodyPr wrap="square">
            <a:spAutoFit/>
          </a:bodyPr>
          <a:lstStyle/>
          <a:p>
            <a:pPr lvl="0" rtl="0">
              <a:lnSpc>
                <a:spcPct val="90000"/>
              </a:lnSpc>
              <a:spcAft>
                <a:spcPts val="0"/>
              </a:spcAft>
              <a:buClr>
                <a:srgbClr val="000000"/>
              </a:buClr>
              <a:buSzPts val="1800"/>
            </a:pPr>
            <a:r>
              <a:rPr lang="en-GB" sz="1600" b="1" dirty="0">
                <a:latin typeface="Arial" panose="020B0604020202020204" pitchFamily="34" charset="0"/>
                <a:ea typeface="Helvetica Neue"/>
                <a:cs typeface="Arial" panose="020B0604020202020204" pitchFamily="34" charset="0"/>
                <a:sym typeface="Helvetica Neue"/>
              </a:rPr>
              <a:t>DOCUMENTATION</a:t>
            </a:r>
          </a:p>
          <a:p>
            <a:pPr lvl="0" rtl="0">
              <a:lnSpc>
                <a:spcPct val="90000"/>
              </a:lnSpc>
              <a:spcAft>
                <a:spcPts val="0"/>
              </a:spcAft>
              <a:buClr>
                <a:srgbClr val="000000"/>
              </a:buClr>
              <a:buSzPts val="1800"/>
            </a:pPr>
            <a:endParaRPr lang="en-GB"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dirty="0">
                <a:latin typeface="Arial" panose="020B0604020202020204" pitchFamily="34" charset="0"/>
                <a:ea typeface="Helvetica Neue"/>
                <a:cs typeface="Arial" panose="020B0604020202020204" pitchFamily="34" charset="0"/>
                <a:sym typeface="Helvetica Neue"/>
              </a:rPr>
              <a:t>La </a:t>
            </a:r>
            <a:r>
              <a:rPr lang="en-US" sz="1600" dirty="0" err="1">
                <a:latin typeface="Arial" panose="020B0604020202020204" pitchFamily="34" charset="0"/>
                <a:ea typeface="Helvetica Neue"/>
                <a:cs typeface="Arial" panose="020B0604020202020204" pitchFamily="34" charset="0"/>
                <a:sym typeface="Helvetica Neue"/>
              </a:rPr>
              <a:t>clôture</a:t>
            </a:r>
            <a:r>
              <a:rPr lang="en-US" sz="1600" dirty="0">
                <a:latin typeface="Arial" panose="020B0604020202020204" pitchFamily="34" charset="0"/>
                <a:ea typeface="Helvetica Neue"/>
                <a:cs typeface="Arial" panose="020B0604020202020204" pitchFamily="34" charset="0"/>
                <a:sym typeface="Helvetica Neue"/>
              </a:rPr>
              <a:t> ne </a:t>
            </a:r>
            <a:r>
              <a:rPr lang="en-US" sz="1600" dirty="0" err="1">
                <a:latin typeface="Arial" panose="020B0604020202020204" pitchFamily="34" charset="0"/>
                <a:ea typeface="Helvetica Neue"/>
                <a:cs typeface="Arial" panose="020B0604020202020204" pitchFamily="34" charset="0"/>
                <a:sym typeface="Helvetica Neue"/>
              </a:rPr>
              <a:t>signifie</a:t>
            </a:r>
            <a:r>
              <a:rPr lang="en-US" sz="1600" dirty="0">
                <a:latin typeface="Arial" panose="020B0604020202020204" pitchFamily="34" charset="0"/>
                <a:ea typeface="Helvetica Neue"/>
                <a:cs typeface="Arial" panose="020B0604020202020204" pitchFamily="34" charset="0"/>
                <a:sym typeface="Helvetica Neue"/>
              </a:rPr>
              <a:t> pas que </a:t>
            </a:r>
            <a:r>
              <a:rPr lang="en-US" sz="1600" dirty="0" err="1">
                <a:latin typeface="Arial" panose="020B0604020202020204" pitchFamily="34" charset="0"/>
                <a:ea typeface="Helvetica Neue"/>
                <a:cs typeface="Arial" panose="020B0604020202020204" pitchFamily="34" charset="0"/>
                <a:sym typeface="Helvetica Neue"/>
              </a:rPr>
              <a:t>toute</a:t>
            </a:r>
            <a:r>
              <a:rPr lang="en-US" sz="1600" dirty="0">
                <a:latin typeface="Arial" panose="020B0604020202020204" pitchFamily="34" charset="0"/>
                <a:ea typeface="Helvetica Neue"/>
                <a:cs typeface="Arial" panose="020B0604020202020204" pitchFamily="34" charset="0"/>
                <a:sym typeface="Helvetica Neue"/>
              </a:rPr>
              <a:t> la documentation </a:t>
            </a:r>
            <a:r>
              <a:rPr lang="en-US" sz="1600" dirty="0" err="1">
                <a:latin typeface="Arial" panose="020B0604020202020204" pitchFamily="34" charset="0"/>
                <a:ea typeface="Helvetica Neue"/>
                <a:cs typeface="Arial" panose="020B0604020202020204" pitchFamily="34" charset="0"/>
                <a:sym typeface="Helvetica Neue"/>
              </a:rPr>
              <a:t>est</a:t>
            </a:r>
            <a:r>
              <a:rPr lang="en-US" sz="1600" dirty="0">
                <a:latin typeface="Arial" panose="020B0604020202020204" pitchFamily="34" charset="0"/>
                <a:ea typeface="Helvetica Neue"/>
                <a:cs typeface="Arial" panose="020B0604020202020204" pitchFamily="34" charset="0"/>
                <a:sym typeface="Helvetica Neue"/>
              </a:rPr>
              <a:t> </a:t>
            </a:r>
            <a:r>
              <a:rPr lang="en-US" sz="1600" dirty="0" err="1">
                <a:latin typeface="Arial" panose="020B0604020202020204" pitchFamily="34" charset="0"/>
                <a:ea typeface="Helvetica Neue"/>
                <a:cs typeface="Arial" panose="020B0604020202020204" pitchFamily="34" charset="0"/>
                <a:sym typeface="Helvetica Neue"/>
              </a:rPr>
              <a:t>effacée</a:t>
            </a:r>
            <a:r>
              <a:rPr lang="en-US" sz="1600" dirty="0">
                <a:latin typeface="Arial" panose="020B0604020202020204" pitchFamily="34" charset="0"/>
                <a:ea typeface="Helvetica Neue"/>
                <a:cs typeface="Arial" panose="020B0604020202020204" pitchFamily="34" charset="0"/>
                <a:sym typeface="Helvetica Neue"/>
              </a:rPr>
              <a:t>.</a:t>
            </a:r>
          </a:p>
          <a:p>
            <a:pPr lvl="0" rtl="0">
              <a:lnSpc>
                <a:spcPct val="90000"/>
              </a:lnSpc>
              <a:spcAft>
                <a:spcPts val="0"/>
              </a:spcAft>
              <a:buClr>
                <a:srgbClr val="000000"/>
              </a:buClr>
              <a:buSzPts val="1800"/>
            </a:pPr>
            <a:endParaRPr lang="en-US"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i="1" dirty="0">
                <a:latin typeface="Arial" panose="020B0604020202020204" pitchFamily="34" charset="0"/>
                <a:ea typeface="Helvetica Neue"/>
                <a:cs typeface="Arial" panose="020B0604020202020204" pitchFamily="34" charset="0"/>
                <a:sym typeface="Helvetica Neue"/>
              </a:rPr>
              <a:t>Dans le CPIMS+, le dossier </a:t>
            </a:r>
            <a:r>
              <a:rPr lang="en-US" sz="1600" i="1" dirty="0" err="1">
                <a:latin typeface="Arial" panose="020B0604020202020204" pitchFamily="34" charset="0"/>
                <a:ea typeface="Helvetica Neue"/>
                <a:cs typeface="Arial" panose="020B0604020202020204" pitchFamily="34" charset="0"/>
                <a:sym typeface="Helvetica Neue"/>
              </a:rPr>
              <a:t>peut</a:t>
            </a:r>
            <a:r>
              <a:rPr lang="en-US" sz="1600" i="1" dirty="0">
                <a:latin typeface="Arial" panose="020B0604020202020204" pitchFamily="34" charset="0"/>
                <a:ea typeface="Helvetica Neue"/>
                <a:cs typeface="Arial" panose="020B0604020202020204" pitchFamily="34" charset="0"/>
                <a:sym typeface="Helvetica Neue"/>
              </a:rPr>
              <a:t> </a:t>
            </a:r>
            <a:r>
              <a:rPr lang="en-US" sz="1600" i="1" dirty="0" err="1">
                <a:latin typeface="Arial" panose="020B0604020202020204" pitchFamily="34" charset="0"/>
                <a:ea typeface="Helvetica Neue"/>
                <a:cs typeface="Arial" panose="020B0604020202020204" pitchFamily="34" charset="0"/>
                <a:sym typeface="Helvetica Neue"/>
              </a:rPr>
              <a:t>être</a:t>
            </a:r>
            <a:r>
              <a:rPr lang="en-US" sz="1600" i="1" dirty="0">
                <a:latin typeface="Arial" panose="020B0604020202020204" pitchFamily="34" charset="0"/>
                <a:ea typeface="Helvetica Neue"/>
                <a:cs typeface="Arial" panose="020B0604020202020204" pitchFamily="34" charset="0"/>
                <a:sym typeface="Helvetica Neue"/>
              </a:rPr>
              <a:t> </a:t>
            </a:r>
            <a:r>
              <a:rPr lang="en-US" sz="1600" i="1" dirty="0" err="1">
                <a:latin typeface="Arial" panose="020B0604020202020204" pitchFamily="34" charset="0"/>
                <a:ea typeface="Helvetica Neue"/>
                <a:cs typeface="Arial" panose="020B0604020202020204" pitchFamily="34" charset="0"/>
                <a:sym typeface="Helvetica Neue"/>
              </a:rPr>
              <a:t>marqué</a:t>
            </a:r>
            <a:r>
              <a:rPr lang="en-US" sz="1600" i="1" dirty="0">
                <a:latin typeface="Arial" panose="020B0604020202020204" pitchFamily="34" charset="0"/>
                <a:ea typeface="Helvetica Neue"/>
                <a:cs typeface="Arial" panose="020B0604020202020204" pitchFamily="34" charset="0"/>
                <a:sym typeface="Helvetica Neue"/>
              </a:rPr>
              <a:t> </a:t>
            </a:r>
            <a:r>
              <a:rPr lang="en-US" sz="1600" i="1" dirty="0" err="1">
                <a:latin typeface="Arial" panose="020B0604020202020204" pitchFamily="34" charset="0"/>
                <a:ea typeface="Helvetica Neue"/>
                <a:cs typeface="Arial" panose="020B0604020202020204" pitchFamily="34" charset="0"/>
                <a:sym typeface="Helvetica Neue"/>
              </a:rPr>
              <a:t>comme</a:t>
            </a:r>
            <a:r>
              <a:rPr lang="en-US" sz="1600" i="1" dirty="0">
                <a:latin typeface="Arial" panose="020B0604020202020204" pitchFamily="34" charset="0"/>
                <a:ea typeface="Helvetica Neue"/>
                <a:cs typeface="Arial" panose="020B0604020202020204" pitchFamily="34" charset="0"/>
                <a:sym typeface="Helvetica Neue"/>
              </a:rPr>
              <a:t> "fermé" et ne sera plus visible dans la </a:t>
            </a:r>
            <a:r>
              <a:rPr lang="en-US" sz="1600" i="1" dirty="0" err="1">
                <a:latin typeface="Arial" panose="020B0604020202020204" pitchFamily="34" charset="0"/>
                <a:ea typeface="Helvetica Neue"/>
                <a:cs typeface="Arial" panose="020B0604020202020204" pitchFamily="34" charset="0"/>
                <a:sym typeface="Helvetica Neue"/>
              </a:rPr>
              <a:t>liste</a:t>
            </a:r>
            <a:r>
              <a:rPr lang="en-US" sz="1600" i="1" dirty="0">
                <a:latin typeface="Arial" panose="020B0604020202020204" pitchFamily="34" charset="0"/>
                <a:ea typeface="Helvetica Neue"/>
                <a:cs typeface="Arial" panose="020B0604020202020204" pitchFamily="34" charset="0"/>
                <a:sym typeface="Helvetica Neue"/>
              </a:rPr>
              <a:t> des dossiers du TRAVAILLEUR SOCIAL et dans le tableau de bord. Le cas </a:t>
            </a:r>
            <a:r>
              <a:rPr lang="en-US" sz="1600" i="1" dirty="0" err="1">
                <a:latin typeface="Arial" panose="020B0604020202020204" pitchFamily="34" charset="0"/>
                <a:ea typeface="Helvetica Neue"/>
                <a:cs typeface="Arial" panose="020B0604020202020204" pitchFamily="34" charset="0"/>
                <a:sym typeface="Helvetica Neue"/>
              </a:rPr>
              <a:t>peut</a:t>
            </a:r>
            <a:r>
              <a:rPr lang="en-US" sz="1600" i="1" dirty="0">
                <a:latin typeface="Arial" panose="020B0604020202020204" pitchFamily="34" charset="0"/>
                <a:ea typeface="Helvetica Neue"/>
                <a:cs typeface="Arial" panose="020B0604020202020204" pitchFamily="34" charset="0"/>
                <a:sym typeface="Helvetica Neue"/>
              </a:rPr>
              <a:t> </a:t>
            </a:r>
            <a:r>
              <a:rPr lang="en-US" sz="1600" i="1" dirty="0" err="1">
                <a:latin typeface="Arial" panose="020B0604020202020204" pitchFamily="34" charset="0"/>
                <a:ea typeface="Helvetica Neue"/>
                <a:cs typeface="Arial" panose="020B0604020202020204" pitchFamily="34" charset="0"/>
                <a:sym typeface="Helvetica Neue"/>
              </a:rPr>
              <a:t>être</a:t>
            </a:r>
            <a:r>
              <a:rPr lang="en-US" sz="1600" i="1" dirty="0">
                <a:latin typeface="Arial" panose="020B0604020202020204" pitchFamily="34" charset="0"/>
                <a:ea typeface="Helvetica Neue"/>
                <a:cs typeface="Arial" panose="020B0604020202020204" pitchFamily="34" charset="0"/>
                <a:sym typeface="Helvetica Neue"/>
              </a:rPr>
              <a:t> </a:t>
            </a:r>
            <a:r>
              <a:rPr lang="en-US" sz="1600" i="1" dirty="0" err="1">
                <a:latin typeface="Arial" panose="020B0604020202020204" pitchFamily="34" charset="0"/>
                <a:ea typeface="Helvetica Neue"/>
                <a:cs typeface="Arial" panose="020B0604020202020204" pitchFamily="34" charset="0"/>
                <a:sym typeface="Helvetica Neue"/>
              </a:rPr>
              <a:t>récupéré</a:t>
            </a:r>
            <a:r>
              <a:rPr lang="en-US" sz="1600" i="1" dirty="0">
                <a:latin typeface="Arial" panose="020B0604020202020204" pitchFamily="34" charset="0"/>
                <a:ea typeface="Helvetica Neue"/>
                <a:cs typeface="Arial" panose="020B0604020202020204" pitchFamily="34" charset="0"/>
                <a:sym typeface="Helvetica Neue"/>
              </a:rPr>
              <a:t> pour examen dans la </a:t>
            </a:r>
            <a:r>
              <a:rPr lang="en-US" sz="1600" i="1" dirty="0" err="1">
                <a:latin typeface="Arial" panose="020B0604020202020204" pitchFamily="34" charset="0"/>
                <a:ea typeface="Helvetica Neue"/>
                <a:cs typeface="Arial" panose="020B0604020202020204" pitchFamily="34" charset="0"/>
                <a:sym typeface="Helvetica Neue"/>
              </a:rPr>
              <a:t>liste</a:t>
            </a:r>
            <a:r>
              <a:rPr lang="en-US" sz="1600" i="1" dirty="0">
                <a:latin typeface="Arial" panose="020B0604020202020204" pitchFamily="34" charset="0"/>
                <a:ea typeface="Helvetica Neue"/>
                <a:cs typeface="Arial" panose="020B0604020202020204" pitchFamily="34" charset="0"/>
                <a:sym typeface="Helvetica Neue"/>
              </a:rPr>
              <a:t> des cas </a:t>
            </a:r>
            <a:r>
              <a:rPr lang="en-US" sz="1600" i="1" dirty="0" err="1">
                <a:latin typeface="Arial" panose="020B0604020202020204" pitchFamily="34" charset="0"/>
                <a:ea typeface="Helvetica Neue"/>
                <a:cs typeface="Arial" panose="020B0604020202020204" pitchFamily="34" charset="0"/>
                <a:sym typeface="Helvetica Neue"/>
              </a:rPr>
              <a:t>en</a:t>
            </a:r>
            <a:r>
              <a:rPr lang="en-US" sz="1600" i="1" dirty="0">
                <a:latin typeface="Arial" panose="020B0604020202020204" pitchFamily="34" charset="0"/>
                <a:ea typeface="Helvetica Neue"/>
                <a:cs typeface="Arial" panose="020B0604020202020204" pitchFamily="34" charset="0"/>
                <a:sym typeface="Helvetica Neue"/>
              </a:rPr>
              <a:t> </a:t>
            </a:r>
            <a:r>
              <a:rPr lang="en-US" sz="1600" i="1" dirty="0" err="1">
                <a:latin typeface="Arial" panose="020B0604020202020204" pitchFamily="34" charset="0"/>
                <a:ea typeface="Helvetica Neue"/>
                <a:cs typeface="Arial" panose="020B0604020202020204" pitchFamily="34" charset="0"/>
                <a:sym typeface="Helvetica Neue"/>
              </a:rPr>
              <a:t>utilisant</a:t>
            </a:r>
            <a:r>
              <a:rPr lang="en-US" sz="1600" i="1" dirty="0">
                <a:latin typeface="Arial" panose="020B0604020202020204" pitchFamily="34" charset="0"/>
                <a:ea typeface="Helvetica Neue"/>
                <a:cs typeface="Arial" panose="020B0604020202020204" pitchFamily="34" charset="0"/>
                <a:sym typeface="Helvetica Neue"/>
              </a:rPr>
              <a:t> le </a:t>
            </a:r>
            <a:r>
              <a:rPr lang="en-US" sz="1600" i="1" dirty="0" err="1">
                <a:latin typeface="Arial" panose="020B0604020202020204" pitchFamily="34" charset="0"/>
                <a:ea typeface="Helvetica Neue"/>
                <a:cs typeface="Arial" panose="020B0604020202020204" pitchFamily="34" charset="0"/>
                <a:sym typeface="Helvetica Neue"/>
              </a:rPr>
              <a:t>filtre</a:t>
            </a:r>
            <a:r>
              <a:rPr lang="en-US" sz="1600" i="1" dirty="0">
                <a:latin typeface="Arial" panose="020B0604020202020204" pitchFamily="34" charset="0"/>
                <a:ea typeface="Helvetica Neue"/>
                <a:cs typeface="Arial" panose="020B0604020202020204" pitchFamily="34" charset="0"/>
                <a:sym typeface="Helvetica Neue"/>
              </a:rPr>
              <a:t> "fermé".</a:t>
            </a:r>
          </a:p>
        </p:txBody>
      </p:sp>
      <p:sp>
        <p:nvSpPr>
          <p:cNvPr id="7" name="TextBox 6">
            <a:extLst>
              <a:ext uri="{FF2B5EF4-FFF2-40B4-BE49-F238E27FC236}">
                <a16:creationId xmlns:a16="http://schemas.microsoft.com/office/drawing/2014/main" id="{79112A28-7004-B0D9-67D5-611EDE14C359}"/>
              </a:ext>
            </a:extLst>
          </p:cNvPr>
          <p:cNvSpPr txBox="1"/>
          <p:nvPr/>
        </p:nvSpPr>
        <p:spPr>
          <a:xfrm>
            <a:off x="8991343" y="1880038"/>
            <a:ext cx="2588962" cy="3194721"/>
          </a:xfrm>
          <a:prstGeom prst="rect">
            <a:avLst/>
          </a:prstGeom>
          <a:noFill/>
        </p:spPr>
        <p:txBody>
          <a:bodyPr wrap="square">
            <a:spAutoFit/>
          </a:bodyPr>
          <a:lstStyle/>
          <a:p>
            <a:pPr lvl="0" rtl="0">
              <a:lnSpc>
                <a:spcPct val="90000"/>
              </a:lnSpc>
              <a:spcAft>
                <a:spcPts val="0"/>
              </a:spcAft>
              <a:buClr>
                <a:srgbClr val="000000"/>
              </a:buClr>
              <a:buSzPts val="1800"/>
            </a:pPr>
            <a:r>
              <a:rPr lang="en-US" sz="1600" b="1" dirty="0">
                <a:latin typeface="Arial" panose="020B0604020202020204" pitchFamily="34" charset="0"/>
                <a:ea typeface="Helvetica Neue"/>
                <a:cs typeface="Arial" panose="020B0604020202020204" pitchFamily="34" charset="0"/>
                <a:sym typeface="Helvetica Neue"/>
              </a:rPr>
              <a:t>RÉOUVERTURE DU DOSSIER</a:t>
            </a:r>
          </a:p>
          <a:p>
            <a:pPr lvl="0" rtl="0">
              <a:lnSpc>
                <a:spcPct val="90000"/>
              </a:lnSpc>
              <a:spcAft>
                <a:spcPts val="0"/>
              </a:spcAft>
              <a:buClr>
                <a:srgbClr val="000000"/>
              </a:buClr>
              <a:buSzPts val="1800"/>
            </a:pPr>
            <a:endParaRPr lang="en-US"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dirty="0">
                <a:latin typeface="Arial" panose="020B0604020202020204" pitchFamily="34" charset="0"/>
                <a:ea typeface="Helvetica Neue"/>
                <a:cs typeface="Arial" panose="020B0604020202020204" pitchFamily="34" charset="0"/>
                <a:sym typeface="Helvetica Neue"/>
              </a:rPr>
              <a:t>Un dossier </a:t>
            </a:r>
            <a:r>
              <a:rPr lang="en-US" sz="1600" b="0" dirty="0" err="1">
                <a:latin typeface="Arial" panose="020B0604020202020204" pitchFamily="34" charset="0"/>
                <a:ea typeface="Helvetica Neue"/>
                <a:cs typeface="Arial" panose="020B0604020202020204" pitchFamily="34" charset="0"/>
                <a:sym typeface="Helvetica Neue"/>
              </a:rPr>
              <a:t>peut</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être</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rouvert</a:t>
            </a:r>
            <a:r>
              <a:rPr lang="en-US" sz="1600" b="0" dirty="0">
                <a:latin typeface="Arial" panose="020B0604020202020204" pitchFamily="34" charset="0"/>
                <a:ea typeface="Helvetica Neue"/>
                <a:cs typeface="Arial" panose="020B0604020202020204" pitchFamily="34" charset="0"/>
                <a:sym typeface="Helvetica Neue"/>
              </a:rPr>
              <a:t> et </a:t>
            </a:r>
            <a:r>
              <a:rPr lang="en-US" sz="1600" b="0" dirty="0" err="1">
                <a:latin typeface="Arial" panose="020B0604020202020204" pitchFamily="34" charset="0"/>
                <a:ea typeface="Helvetica Neue"/>
                <a:cs typeface="Arial" panose="020B0604020202020204" pitchFamily="34" charset="0"/>
                <a:sym typeface="Helvetica Neue"/>
              </a:rPr>
              <a:t>prolongé</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si</a:t>
            </a:r>
            <a:r>
              <a:rPr lang="en-US" sz="1600" b="0" dirty="0">
                <a:latin typeface="Arial" panose="020B0604020202020204" pitchFamily="34" charset="0"/>
                <a:ea typeface="Helvetica Neue"/>
                <a:cs typeface="Arial" panose="020B0604020202020204" pitchFamily="34" charset="0"/>
                <a:sym typeface="Helvetica Neue"/>
              </a:rPr>
              <a:t> de </a:t>
            </a:r>
            <a:r>
              <a:rPr lang="en-US" sz="1600" b="0" dirty="0" err="1">
                <a:latin typeface="Arial" panose="020B0604020202020204" pitchFamily="34" charset="0"/>
                <a:ea typeface="Helvetica Neue"/>
                <a:cs typeface="Arial" panose="020B0604020202020204" pitchFamily="34" charset="0"/>
                <a:sym typeface="Helvetica Neue"/>
              </a:rPr>
              <a:t>nouvelles</a:t>
            </a:r>
            <a:r>
              <a:rPr lang="en-US" sz="1600" b="0" dirty="0">
                <a:latin typeface="Arial" panose="020B0604020202020204" pitchFamily="34" charset="0"/>
                <a:ea typeface="Helvetica Neue"/>
                <a:cs typeface="Arial" panose="020B0604020202020204" pitchFamily="34" charset="0"/>
                <a:sym typeface="Helvetica Neue"/>
              </a:rPr>
              <a:t> informations </a:t>
            </a:r>
            <a:r>
              <a:rPr lang="en-US" sz="1600" b="0" dirty="0" err="1">
                <a:latin typeface="Arial" panose="020B0604020202020204" pitchFamily="34" charset="0"/>
                <a:ea typeface="Helvetica Neue"/>
                <a:cs typeface="Arial" panose="020B0604020202020204" pitchFamily="34" charset="0"/>
                <a:sym typeface="Helvetica Neue"/>
              </a:rPr>
              <a:t>sont</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disponibles</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si</a:t>
            </a:r>
            <a:r>
              <a:rPr lang="en-US" sz="1600" b="0" dirty="0">
                <a:latin typeface="Arial" panose="020B0604020202020204" pitchFamily="34" charset="0"/>
                <a:ea typeface="Helvetica Neue"/>
                <a:cs typeface="Arial" panose="020B0604020202020204" pitchFamily="34" charset="0"/>
                <a:sym typeface="Helvetica Neue"/>
              </a:rPr>
              <a:t> la situation de </a:t>
            </a:r>
            <a:r>
              <a:rPr lang="en-US" sz="1600" b="0" dirty="0" err="1">
                <a:latin typeface="Arial" panose="020B0604020202020204" pitchFamily="34" charset="0"/>
                <a:ea typeface="Helvetica Neue"/>
                <a:cs typeface="Arial" panose="020B0604020202020204" pitchFamily="34" charset="0"/>
                <a:sym typeface="Helvetica Neue"/>
              </a:rPr>
              <a:t>l'enfant</a:t>
            </a:r>
            <a:r>
              <a:rPr lang="en-US" sz="1600" b="0" dirty="0">
                <a:latin typeface="Arial" panose="020B0604020202020204" pitchFamily="34" charset="0"/>
                <a:ea typeface="Helvetica Neue"/>
                <a:cs typeface="Arial" panose="020B0604020202020204" pitchFamily="34" charset="0"/>
                <a:sym typeface="Helvetica Neue"/>
              </a:rPr>
              <a:t> change </a:t>
            </a:r>
            <a:r>
              <a:rPr lang="en-US" sz="1600" b="0" dirty="0" err="1">
                <a:latin typeface="Arial" panose="020B0604020202020204" pitchFamily="34" charset="0"/>
                <a:ea typeface="Helvetica Neue"/>
                <a:cs typeface="Arial" panose="020B0604020202020204" pitchFamily="34" charset="0"/>
                <a:sym typeface="Helvetica Neue"/>
              </a:rPr>
              <a:t>ou</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si</a:t>
            </a:r>
            <a:r>
              <a:rPr lang="en-US" sz="1600" b="0" dirty="0">
                <a:latin typeface="Arial" panose="020B0604020202020204" pitchFamily="34" charset="0"/>
                <a:ea typeface="Helvetica Neue"/>
                <a:cs typeface="Arial" panose="020B0604020202020204" pitchFamily="34" charset="0"/>
                <a:sym typeface="Helvetica Neue"/>
              </a:rPr>
              <a:t> de nouveaux </a:t>
            </a:r>
            <a:r>
              <a:rPr lang="en-US" sz="1600" b="0" dirty="0" err="1">
                <a:latin typeface="Arial" panose="020B0604020202020204" pitchFamily="34" charset="0"/>
                <a:ea typeface="Helvetica Neue"/>
                <a:cs typeface="Arial" panose="020B0604020202020204" pitchFamily="34" charset="0"/>
                <a:sym typeface="Helvetica Neue"/>
              </a:rPr>
              <a:t>risques</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ou</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préoccupations</a:t>
            </a:r>
            <a:r>
              <a:rPr lang="en-US" sz="1600" b="0" dirty="0">
                <a:latin typeface="Arial" panose="020B0604020202020204" pitchFamily="34" charset="0"/>
                <a:ea typeface="Helvetica Neue"/>
                <a:cs typeface="Arial" panose="020B0604020202020204" pitchFamily="34" charset="0"/>
                <a:sym typeface="Helvetica Neue"/>
              </a:rPr>
              <a:t> </a:t>
            </a:r>
            <a:r>
              <a:rPr lang="en-US" sz="1600" b="0" dirty="0" err="1">
                <a:latin typeface="Arial" panose="020B0604020202020204" pitchFamily="34" charset="0"/>
                <a:ea typeface="Helvetica Neue"/>
                <a:cs typeface="Arial" panose="020B0604020202020204" pitchFamily="34" charset="0"/>
                <a:sym typeface="Helvetica Neue"/>
              </a:rPr>
              <a:t>en</a:t>
            </a:r>
            <a:r>
              <a:rPr lang="en-US" sz="1600" b="0" dirty="0">
                <a:latin typeface="Arial" panose="020B0604020202020204" pitchFamily="34" charset="0"/>
                <a:ea typeface="Helvetica Neue"/>
                <a:cs typeface="Arial" panose="020B0604020202020204" pitchFamily="34" charset="0"/>
                <a:sym typeface="Helvetica Neue"/>
              </a:rPr>
              <a:t> matière de protection </a:t>
            </a:r>
            <a:r>
              <a:rPr lang="en-US" sz="1600" b="0" dirty="0" err="1">
                <a:latin typeface="Arial" panose="020B0604020202020204" pitchFamily="34" charset="0"/>
                <a:ea typeface="Helvetica Neue"/>
                <a:cs typeface="Arial" panose="020B0604020202020204" pitchFamily="34" charset="0"/>
                <a:sym typeface="Helvetica Neue"/>
              </a:rPr>
              <a:t>apparaissent</a:t>
            </a:r>
            <a:r>
              <a:rPr lang="en-US" sz="1600" b="0" dirty="0">
                <a:latin typeface="Arial" panose="020B0604020202020204" pitchFamily="34" charset="0"/>
                <a:ea typeface="Helvetica Neue"/>
                <a:cs typeface="Arial" panose="020B0604020202020204" pitchFamily="34" charset="0"/>
                <a:sym typeface="Helvetica Neue"/>
              </a:rPr>
              <a:t>.</a:t>
            </a:r>
          </a:p>
          <a:p>
            <a:pPr lvl="0" rtl="0">
              <a:lnSpc>
                <a:spcPct val="90000"/>
              </a:lnSpc>
              <a:spcAft>
                <a:spcPts val="0"/>
              </a:spcAft>
              <a:buClr>
                <a:srgbClr val="000000"/>
              </a:buClr>
              <a:buSzPts val="1800"/>
            </a:pPr>
            <a:endParaRPr lang="en-US"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i="1" dirty="0" err="1">
                <a:latin typeface="Arial" panose="020B0604020202020204" pitchFamily="34" charset="0"/>
                <a:ea typeface="Helvetica Neue"/>
                <a:cs typeface="Arial" panose="020B0604020202020204" pitchFamily="34" charset="0"/>
                <a:sym typeface="Helvetica Neue"/>
              </a:rPr>
              <a:t>Cela</a:t>
            </a:r>
            <a:r>
              <a:rPr lang="en-US" sz="1600" b="0" i="1" dirty="0">
                <a:latin typeface="Arial" panose="020B0604020202020204" pitchFamily="34" charset="0"/>
                <a:ea typeface="Helvetica Neue"/>
                <a:cs typeface="Arial" panose="020B0604020202020204" pitchFamily="34" charset="0"/>
                <a:sym typeface="Helvetica Neue"/>
              </a:rPr>
              <a:t> </a:t>
            </a:r>
            <a:r>
              <a:rPr lang="en-US" sz="1600" b="0" i="1" dirty="0" err="1">
                <a:latin typeface="Arial" panose="020B0604020202020204" pitchFamily="34" charset="0"/>
                <a:ea typeface="Helvetica Neue"/>
                <a:cs typeface="Arial" panose="020B0604020202020204" pitchFamily="34" charset="0"/>
                <a:sym typeface="Helvetica Neue"/>
              </a:rPr>
              <a:t>signifie</a:t>
            </a:r>
            <a:r>
              <a:rPr lang="en-US" sz="1600" b="0" i="1" dirty="0">
                <a:latin typeface="Arial" panose="020B0604020202020204" pitchFamily="34" charset="0"/>
                <a:ea typeface="Helvetica Neue"/>
                <a:cs typeface="Arial" panose="020B0604020202020204" pitchFamily="34" charset="0"/>
                <a:sym typeface="Helvetica Neue"/>
              </a:rPr>
              <a:t> que le dossier </a:t>
            </a:r>
            <a:r>
              <a:rPr lang="en-US" sz="1600" b="0" i="1" dirty="0" err="1">
                <a:latin typeface="Arial" panose="020B0604020202020204" pitchFamily="34" charset="0"/>
                <a:ea typeface="Helvetica Neue"/>
                <a:cs typeface="Arial" panose="020B0604020202020204" pitchFamily="34" charset="0"/>
                <a:sym typeface="Helvetica Neue"/>
              </a:rPr>
              <a:t>restera</a:t>
            </a:r>
            <a:r>
              <a:rPr lang="en-US" sz="1600" b="0" i="1" dirty="0">
                <a:latin typeface="Arial" panose="020B0604020202020204" pitchFamily="34" charset="0"/>
                <a:ea typeface="Helvetica Neue"/>
                <a:cs typeface="Arial" panose="020B0604020202020204" pitchFamily="34" charset="0"/>
                <a:sym typeface="Helvetica Neue"/>
              </a:rPr>
              <a:t> dans le CPIMS+ et </a:t>
            </a:r>
            <a:r>
              <a:rPr lang="en-US" sz="1600" b="0" i="1" dirty="0" err="1">
                <a:latin typeface="Arial" panose="020B0604020202020204" pitchFamily="34" charset="0"/>
                <a:ea typeface="Helvetica Neue"/>
                <a:cs typeface="Arial" panose="020B0604020202020204" pitchFamily="34" charset="0"/>
                <a:sym typeface="Helvetica Neue"/>
              </a:rPr>
              <a:t>pourra</a:t>
            </a:r>
            <a:r>
              <a:rPr lang="en-US" sz="1600" b="0" i="1" dirty="0">
                <a:latin typeface="Arial" panose="020B0604020202020204" pitchFamily="34" charset="0"/>
                <a:ea typeface="Helvetica Neue"/>
                <a:cs typeface="Arial" panose="020B0604020202020204" pitchFamily="34" charset="0"/>
                <a:sym typeface="Helvetica Neue"/>
              </a:rPr>
              <a:t> </a:t>
            </a:r>
            <a:r>
              <a:rPr lang="en-US" sz="1600" b="0" i="1" dirty="0" err="1">
                <a:latin typeface="Arial" panose="020B0604020202020204" pitchFamily="34" charset="0"/>
                <a:ea typeface="Helvetica Neue"/>
                <a:cs typeface="Arial" panose="020B0604020202020204" pitchFamily="34" charset="0"/>
                <a:sym typeface="Helvetica Neue"/>
              </a:rPr>
              <a:t>facilement</a:t>
            </a:r>
            <a:r>
              <a:rPr lang="en-US" sz="1600" b="0" i="1" dirty="0">
                <a:latin typeface="Arial" panose="020B0604020202020204" pitchFamily="34" charset="0"/>
                <a:ea typeface="Helvetica Neue"/>
                <a:cs typeface="Arial" panose="020B0604020202020204" pitchFamily="34" charset="0"/>
                <a:sym typeface="Helvetica Neue"/>
              </a:rPr>
              <a:t> </a:t>
            </a:r>
            <a:r>
              <a:rPr lang="en-US" sz="1600" b="0" i="1" dirty="0" err="1">
                <a:latin typeface="Arial" panose="020B0604020202020204" pitchFamily="34" charset="0"/>
                <a:ea typeface="Helvetica Neue"/>
                <a:cs typeface="Arial" panose="020B0604020202020204" pitchFamily="34" charset="0"/>
                <a:sym typeface="Helvetica Neue"/>
              </a:rPr>
              <a:t>être</a:t>
            </a:r>
            <a:r>
              <a:rPr lang="en-US" sz="1600" b="0" i="1" dirty="0">
                <a:latin typeface="Arial" panose="020B0604020202020204" pitchFamily="34" charset="0"/>
                <a:ea typeface="Helvetica Neue"/>
                <a:cs typeface="Arial" panose="020B0604020202020204" pitchFamily="34" charset="0"/>
                <a:sym typeface="Helvetica Neue"/>
              </a:rPr>
              <a:t> </a:t>
            </a:r>
            <a:r>
              <a:rPr lang="en-US" sz="1600" b="0" i="1" dirty="0" err="1">
                <a:latin typeface="Arial" panose="020B0604020202020204" pitchFamily="34" charset="0"/>
                <a:ea typeface="Helvetica Neue"/>
                <a:cs typeface="Arial" panose="020B0604020202020204" pitchFamily="34" charset="0"/>
                <a:sym typeface="Helvetica Neue"/>
              </a:rPr>
              <a:t>retrouvé</a:t>
            </a:r>
            <a:r>
              <a:rPr lang="en-US" sz="1600" b="0" i="1" dirty="0">
                <a:latin typeface="Arial" panose="020B0604020202020204" pitchFamily="34" charset="0"/>
                <a:ea typeface="Helvetica Neue"/>
                <a:cs typeface="Arial" panose="020B0604020202020204" pitchFamily="34" charset="0"/>
                <a:sym typeface="Helvetica Neue"/>
              </a:rPr>
              <a:t> et </a:t>
            </a:r>
            <a:r>
              <a:rPr lang="en-US" sz="1600" b="0" i="1" dirty="0" err="1">
                <a:latin typeface="Arial" panose="020B0604020202020204" pitchFamily="34" charset="0"/>
                <a:ea typeface="Helvetica Neue"/>
                <a:cs typeface="Arial" panose="020B0604020202020204" pitchFamily="34" charset="0"/>
                <a:sym typeface="Helvetica Neue"/>
              </a:rPr>
              <a:t>rouvert</a:t>
            </a:r>
            <a:r>
              <a:rPr lang="en-US" sz="1600" b="0" i="1" dirty="0">
                <a:latin typeface="Arial" panose="020B0604020202020204" pitchFamily="34" charset="0"/>
                <a:ea typeface="Helvetica Neue"/>
                <a:cs typeface="Arial" panose="020B0604020202020204" pitchFamily="34" charset="0"/>
                <a:sym typeface="Helvetica Neue"/>
              </a:rPr>
              <a:t> </a:t>
            </a:r>
            <a:r>
              <a:rPr lang="en-US" sz="1600" b="0" i="1" dirty="0" err="1">
                <a:latin typeface="Arial" panose="020B0604020202020204" pitchFamily="34" charset="0"/>
                <a:ea typeface="Helvetica Neue"/>
                <a:cs typeface="Arial" panose="020B0604020202020204" pitchFamily="34" charset="0"/>
                <a:sym typeface="Helvetica Neue"/>
              </a:rPr>
              <a:t>si</a:t>
            </a:r>
            <a:r>
              <a:rPr lang="en-US" sz="1600" b="0" i="1" dirty="0">
                <a:latin typeface="Arial" panose="020B0604020202020204" pitchFamily="34" charset="0"/>
                <a:ea typeface="Helvetica Neue"/>
                <a:cs typeface="Arial" panose="020B0604020202020204" pitchFamily="34" charset="0"/>
                <a:sym typeface="Helvetica Neue"/>
              </a:rPr>
              <a:t> </a:t>
            </a:r>
            <a:r>
              <a:rPr lang="en-US" sz="1600" b="0" i="1" dirty="0" err="1">
                <a:latin typeface="Arial" panose="020B0604020202020204" pitchFamily="34" charset="0"/>
                <a:ea typeface="Helvetica Neue"/>
                <a:cs typeface="Arial" panose="020B0604020202020204" pitchFamily="34" charset="0"/>
                <a:sym typeface="Helvetica Neue"/>
              </a:rPr>
              <a:t>nécessaire</a:t>
            </a:r>
            <a:r>
              <a:rPr lang="en-US" sz="1600" b="0" i="1" dirty="0">
                <a:latin typeface="Arial" panose="020B0604020202020204" pitchFamily="34" charset="0"/>
                <a:ea typeface="Helvetica Neue"/>
                <a:cs typeface="Arial" panose="020B0604020202020204" pitchFamily="34" charset="0"/>
                <a:sym typeface="Helvetica Neue"/>
              </a:rPr>
              <a:t>.</a:t>
            </a:r>
          </a:p>
        </p:txBody>
      </p:sp>
      <p:sp>
        <p:nvSpPr>
          <p:cNvPr id="8" name="TextBox 7">
            <a:extLst>
              <a:ext uri="{FF2B5EF4-FFF2-40B4-BE49-F238E27FC236}">
                <a16:creationId xmlns:a16="http://schemas.microsoft.com/office/drawing/2014/main" id="{452EEE2C-71F8-754D-F5E3-210A8A5E8C1F}"/>
              </a:ext>
            </a:extLst>
          </p:cNvPr>
          <p:cNvSpPr txBox="1"/>
          <p:nvPr/>
        </p:nvSpPr>
        <p:spPr>
          <a:xfrm>
            <a:off x="3326286" y="1880038"/>
            <a:ext cx="2588962" cy="3416320"/>
          </a:xfrm>
          <a:prstGeom prst="rect">
            <a:avLst/>
          </a:prstGeom>
          <a:noFill/>
        </p:spPr>
        <p:txBody>
          <a:bodyPr wrap="square">
            <a:spAutoFit/>
          </a:bodyPr>
          <a:lstStyle/>
          <a:p>
            <a:pPr lvl="0" rtl="0">
              <a:lnSpc>
                <a:spcPct val="90000"/>
              </a:lnSpc>
              <a:spcAft>
                <a:spcPts val="0"/>
              </a:spcAft>
              <a:buClr>
                <a:srgbClr val="000000"/>
              </a:buClr>
              <a:buSzPts val="1800"/>
            </a:pPr>
            <a:r>
              <a:rPr lang="en-US" sz="1600" b="1" dirty="0">
                <a:latin typeface="Arial" panose="020B0604020202020204" pitchFamily="34" charset="0"/>
                <a:ea typeface="Helvetica Neue"/>
                <a:cs typeface="Arial" panose="020B0604020202020204" pitchFamily="34" charset="0"/>
                <a:sym typeface="Helvetica Neue"/>
              </a:rPr>
              <a:t>CLÔTURE DU DOSSIER</a:t>
            </a:r>
          </a:p>
          <a:p>
            <a:pPr lvl="0" rtl="0">
              <a:lnSpc>
                <a:spcPct val="90000"/>
              </a:lnSpc>
              <a:spcAft>
                <a:spcPts val="0"/>
              </a:spcAft>
              <a:buClr>
                <a:srgbClr val="000000"/>
              </a:buClr>
              <a:buSzPts val="1800"/>
            </a:pPr>
            <a:endParaRPr lang="en-US"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dirty="0">
                <a:latin typeface="Arial" panose="020B0604020202020204" pitchFamily="34" charset="0"/>
                <a:ea typeface="Helvetica Neue"/>
                <a:cs typeface="Arial" panose="020B0604020202020204" pitchFamily="34" charset="0"/>
                <a:sym typeface="Helvetica Neue"/>
              </a:rPr>
              <a:t>Toute clôture de dossier doit être approuvée par un superviseur. </a:t>
            </a:r>
          </a:p>
          <a:p>
            <a:pPr lvl="0" rtl="0">
              <a:lnSpc>
                <a:spcPct val="90000"/>
              </a:lnSpc>
              <a:spcAft>
                <a:spcPts val="0"/>
              </a:spcAft>
              <a:buClr>
                <a:srgbClr val="000000"/>
              </a:buClr>
              <a:buSzPts val="1800"/>
            </a:pPr>
            <a:endParaRPr lang="en-US"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i="1" dirty="0">
                <a:latin typeface="Arial" panose="020B0604020202020204" pitchFamily="34" charset="0"/>
                <a:ea typeface="Helvetica Neue"/>
                <a:cs typeface="Arial" panose="020B0604020202020204" pitchFamily="34" charset="0"/>
                <a:sym typeface="Helvetica Neue"/>
              </a:rPr>
              <a:t>Le CPIMS+ permettra aux travailleurs sociaux d'envoyer le dossier au superviseur pour approbation, après quoi le TRAVAILLEUR SOCIAL ou le superviseur pourra "clôturer" le dossier dans le CPIMS+.</a:t>
            </a:r>
          </a:p>
        </p:txBody>
      </p:sp>
      <p:sp>
        <p:nvSpPr>
          <p:cNvPr id="3" name="Rectangle 2">
            <a:extLst>
              <a:ext uri="{FF2B5EF4-FFF2-40B4-BE49-F238E27FC236}">
                <a16:creationId xmlns:a16="http://schemas.microsoft.com/office/drawing/2014/main" id="{60CB0C6B-5F43-13E4-9E25-F488B2E9AB0C}"/>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19905823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Démonstration CPIMS</a:t>
            </a:r>
            <a:endParaRPr lang="en-ZA"/>
          </a:p>
        </p:txBody>
      </p:sp>
      <p:pic>
        <p:nvPicPr>
          <p:cNvPr id="3" name="Graphic 2" descr="Vlog with solid fill">
            <a:hlinkClick r:id="rId3"/>
            <a:extLst>
              <a:ext uri="{FF2B5EF4-FFF2-40B4-BE49-F238E27FC236}">
                <a16:creationId xmlns:a16="http://schemas.microsoft.com/office/drawing/2014/main" id="{BFE2E016-5B93-E390-7A8F-C46FA1B72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8952" y="1708428"/>
            <a:ext cx="3952227" cy="3952227"/>
          </a:xfrm>
          <a:prstGeom prst="rect">
            <a:avLst/>
          </a:prstGeom>
        </p:spPr>
      </p:pic>
      <p:sp>
        <p:nvSpPr>
          <p:cNvPr id="4" name="Google Shape;798;p37">
            <a:extLst>
              <a:ext uri="{FF2B5EF4-FFF2-40B4-BE49-F238E27FC236}">
                <a16:creationId xmlns:a16="http://schemas.microsoft.com/office/drawing/2014/main" id="{1718FB07-A9AF-C349-2221-7B1428042A4C}"/>
              </a:ext>
            </a:extLst>
          </p:cNvPr>
          <p:cNvSpPr txBox="1"/>
          <p:nvPr/>
        </p:nvSpPr>
        <p:spPr>
          <a:xfrm>
            <a:off x="6249014" y="2169220"/>
            <a:ext cx="5305500" cy="322231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clôture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dossier</a:t>
            </a: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Approbation de la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clôture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du dossier</a:t>
            </a:r>
          </a:p>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6"/>
              </a:rPr>
              <a:t>Transférer</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6"/>
              </a:rPr>
              <a:t> un dossier</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Réouverture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d'un dossier clos</a:t>
            </a:r>
          </a:p>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Clôture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l'étui</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du tableau de bord</a:t>
            </a:r>
          </a:p>
        </p:txBody>
      </p:sp>
    </p:spTree>
    <p:extLst>
      <p:ext uri="{BB962C8B-B14F-4D97-AF65-F5344CB8AC3E}">
        <p14:creationId xmlns:p14="http://schemas.microsoft.com/office/powerpoint/2010/main" val="35431746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A vous de jouer !</a:t>
            </a:r>
            <a:endParaRPr lang="en-ZA"/>
          </a:p>
        </p:txBody>
      </p:sp>
      <p:grpSp>
        <p:nvGrpSpPr>
          <p:cNvPr id="3" name="Group 2">
            <a:extLst>
              <a:ext uri="{FF2B5EF4-FFF2-40B4-BE49-F238E27FC236}">
                <a16:creationId xmlns:a16="http://schemas.microsoft.com/office/drawing/2014/main" id="{73026786-CA78-D73D-4811-F676C2DFC484}"/>
              </a:ext>
            </a:extLst>
          </p:cNvPr>
          <p:cNvGrpSpPr/>
          <p:nvPr/>
        </p:nvGrpSpPr>
        <p:grpSpPr>
          <a:xfrm>
            <a:off x="770579" y="1500549"/>
            <a:ext cx="744921" cy="1410755"/>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DBCC3A44-8148-3B28-4FFD-D95FA979D2D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0783E99B-777B-0873-E9AB-3FAF3B669B9C}"/>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472A4057-38EE-B156-0B42-8E6016D83693}"/>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8D2DDB4C-3563-52FD-4B3A-F133D95D0D9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5A71745D-07EA-C17D-DF8D-B74542CEF8D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988A58D4-3B9C-615B-75B7-F5F6154B59FB}"/>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AB855D0A-CDE8-8A43-4DFD-BF8EB289618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F574E5CC-6BFC-5B05-19B7-1CC8822154C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TextBox 12">
            <a:extLst>
              <a:ext uri="{FF2B5EF4-FFF2-40B4-BE49-F238E27FC236}">
                <a16:creationId xmlns:a16="http://schemas.microsoft.com/office/drawing/2014/main" id="{9B919CB8-BBB6-1655-8955-1DB13D21FDBB}"/>
              </a:ext>
            </a:extLst>
          </p:cNvPr>
          <p:cNvSpPr txBox="1"/>
          <p:nvPr/>
        </p:nvSpPr>
        <p:spPr>
          <a:xfrm>
            <a:off x="1803079" y="1439366"/>
            <a:ext cx="2805934" cy="4812664"/>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Remplir</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clôture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l'affaire</a:t>
            </a: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Envoyer</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clôture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votre</a:t>
            </a:r>
            <a:r>
              <a:rPr lang="en-US" dirty="0">
                <a:solidFill>
                  <a:schemeClr val="dk1"/>
                </a:solidFill>
                <a:latin typeface="Arial"/>
                <a:ea typeface="Arial"/>
                <a:cs typeface="Arial"/>
                <a:sym typeface="Arial"/>
              </a:rPr>
              <a:t> dossier pour approbation</a:t>
            </a: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clôture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l'affaire</a:t>
            </a:r>
            <a:r>
              <a:rPr lang="en-US" dirty="0">
                <a:solidFill>
                  <a:schemeClr val="dk1"/>
                </a:solidFill>
                <a:latin typeface="Arial"/>
                <a:ea typeface="Arial"/>
                <a:cs typeface="Arial"/>
                <a:sym typeface="Arial"/>
              </a:rPr>
              <a:t> et le </a:t>
            </a:r>
            <a:r>
              <a:rPr lang="en-US" dirty="0" err="1">
                <a:solidFill>
                  <a:schemeClr val="dk1"/>
                </a:solidFill>
                <a:latin typeface="Arial"/>
                <a:ea typeface="Arial"/>
                <a:cs typeface="Arial"/>
                <a:sym typeface="Arial"/>
              </a:rPr>
              <a:t>rejeter</a:t>
            </a:r>
            <a:r>
              <a:rPr lang="en-US" dirty="0">
                <a:solidFill>
                  <a:schemeClr val="dk1"/>
                </a:solidFill>
                <a:latin typeface="Arial"/>
                <a:ea typeface="Arial"/>
                <a:cs typeface="Arial"/>
                <a:sym typeface="Arial"/>
              </a:rPr>
              <a:t> (commenter </a:t>
            </a:r>
            <a:r>
              <a:rPr lang="en-US" dirty="0" err="1">
                <a:solidFill>
                  <a:schemeClr val="dk1"/>
                </a:solidFill>
                <a:latin typeface="Arial"/>
                <a:ea typeface="Arial"/>
                <a:cs typeface="Arial"/>
                <a:sym typeface="Arial"/>
              </a:rPr>
              <a:t>pourquoi</a:t>
            </a:r>
            <a:r>
              <a:rPr lang="en-US" dirty="0">
                <a:solidFill>
                  <a:schemeClr val="dk1"/>
                </a:solidFill>
                <a:latin typeface="Arial"/>
                <a:ea typeface="Arial"/>
                <a:cs typeface="Arial"/>
                <a:sym typeface="Arial"/>
              </a:rPr>
              <a:t>)</a:t>
            </a:r>
          </a:p>
        </p:txBody>
      </p:sp>
      <p:grpSp>
        <p:nvGrpSpPr>
          <p:cNvPr id="14" name="Group 13">
            <a:extLst>
              <a:ext uri="{FF2B5EF4-FFF2-40B4-BE49-F238E27FC236}">
                <a16:creationId xmlns:a16="http://schemas.microsoft.com/office/drawing/2014/main" id="{EA265F4E-C55F-4DD1-C776-4F2C36384652}"/>
              </a:ext>
            </a:extLst>
          </p:cNvPr>
          <p:cNvGrpSpPr/>
          <p:nvPr/>
        </p:nvGrpSpPr>
        <p:grpSpPr>
          <a:xfrm>
            <a:off x="770579" y="4100874"/>
            <a:ext cx="744921" cy="1410755"/>
            <a:chOff x="7838339" y="2226754"/>
            <a:chExt cx="1969639" cy="3730164"/>
          </a:xfrm>
          <a:solidFill>
            <a:schemeClr val="accent1"/>
          </a:solidFill>
        </p:grpSpPr>
        <p:sp>
          <p:nvSpPr>
            <p:cNvPr id="15" name="Round Same Side Corner Rectangle 3">
              <a:extLst>
                <a:ext uri="{FF2B5EF4-FFF2-40B4-BE49-F238E27FC236}">
                  <a16:creationId xmlns:a16="http://schemas.microsoft.com/office/drawing/2014/main" id="{FE8FE629-432D-0AF7-C517-6F20DA2C6D7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2DAD2C8D-5D24-7DFC-A0F4-4F0B82C615F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9934F838-DB53-BA03-5ED3-B5F808C3B295}"/>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8F0687EA-4895-5FC6-D788-6310A3BC11B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DF496EA3-9506-59E3-B49E-16A72EF58961}"/>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6D834488-E55C-3CBF-376F-B966F16AC706}"/>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2524B2C4-9916-C5B4-57B9-EC6580B3946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9AD59D5C-0A84-007E-F632-91FA9C81B42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3" name="Group 22">
            <a:extLst>
              <a:ext uri="{FF2B5EF4-FFF2-40B4-BE49-F238E27FC236}">
                <a16:creationId xmlns:a16="http://schemas.microsoft.com/office/drawing/2014/main" id="{FA11BF7E-EDB6-9400-A3AD-09BAC8E8A192}"/>
              </a:ext>
            </a:extLst>
          </p:cNvPr>
          <p:cNvGrpSpPr/>
          <p:nvPr/>
        </p:nvGrpSpPr>
        <p:grpSpPr>
          <a:xfrm>
            <a:off x="5550120" y="1500549"/>
            <a:ext cx="744921" cy="1410755"/>
            <a:chOff x="7838339" y="2226754"/>
            <a:chExt cx="1969639" cy="3730164"/>
          </a:xfrm>
          <a:solidFill>
            <a:schemeClr val="accent4"/>
          </a:solidFill>
        </p:grpSpPr>
        <p:sp>
          <p:nvSpPr>
            <p:cNvPr id="24" name="Round Same Side Corner Rectangle 3">
              <a:extLst>
                <a:ext uri="{FF2B5EF4-FFF2-40B4-BE49-F238E27FC236}">
                  <a16:creationId xmlns:a16="http://schemas.microsoft.com/office/drawing/2014/main" id="{63765C7B-99EF-C7E9-140A-D1240CA3CB1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25" name="Oval 24">
              <a:extLst>
                <a:ext uri="{FF2B5EF4-FFF2-40B4-BE49-F238E27FC236}">
                  <a16:creationId xmlns:a16="http://schemas.microsoft.com/office/drawing/2014/main" id="{2AD50D38-8410-78CF-1322-D6DACAFCB078}"/>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a:extLst>
                <a:ext uri="{FF2B5EF4-FFF2-40B4-BE49-F238E27FC236}">
                  <a16:creationId xmlns:a16="http://schemas.microsoft.com/office/drawing/2014/main" id="{6751F4AD-2C96-3D15-ED9B-BE36C2AECAB4}"/>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771F096A-FFF7-64A1-3200-C989159CEFD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1E896E37-FFB5-89BD-A65E-A1E0AA4DC32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36D2F39A-50C9-C20F-16A7-29E114076526}"/>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59FECC5F-8FE5-9267-D215-0EEED522D2E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400A67B8-1F67-23A4-1FA6-5E98D91F3E7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TextBox 31">
            <a:extLst>
              <a:ext uri="{FF2B5EF4-FFF2-40B4-BE49-F238E27FC236}">
                <a16:creationId xmlns:a16="http://schemas.microsoft.com/office/drawing/2014/main" id="{73275C11-04D5-5BD8-9760-E1F2598D415D}"/>
              </a:ext>
            </a:extLst>
          </p:cNvPr>
          <p:cNvSpPr txBox="1"/>
          <p:nvPr/>
        </p:nvSpPr>
        <p:spPr>
          <a:xfrm>
            <a:off x="6612322" y="1439366"/>
            <a:ext cx="5131960" cy="5109027"/>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S'entraîner</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vérifier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si</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clôture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l'affaire</a:t>
            </a:r>
            <a:r>
              <a:rPr lang="en-US" dirty="0">
                <a:solidFill>
                  <a:schemeClr val="dk1"/>
                </a:solidFill>
                <a:latin typeface="Arial"/>
                <a:ea typeface="Arial"/>
                <a:cs typeface="Arial"/>
                <a:sym typeface="Arial"/>
              </a:rPr>
              <a:t> a </a:t>
            </a:r>
            <a:r>
              <a:rPr lang="en-US" dirty="0" err="1">
                <a:solidFill>
                  <a:schemeClr val="dk1"/>
                </a:solidFill>
                <a:latin typeface="Arial"/>
                <a:ea typeface="Arial"/>
                <a:cs typeface="Arial"/>
                <a:sym typeface="Arial"/>
              </a:rPr>
              <a:t>été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approuvée</a:t>
            </a:r>
            <a:r>
              <a:rPr lang="en-US"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Commenter sur les raisons du </a:t>
            </a:r>
            <a:r>
              <a:rPr lang="en-US" dirty="0" err="1">
                <a:solidFill>
                  <a:schemeClr val="dk1"/>
                </a:solidFill>
                <a:latin typeface="Arial"/>
                <a:ea typeface="Arial"/>
                <a:cs typeface="Arial"/>
                <a:sym typeface="Arial"/>
              </a:rPr>
              <a:t>rejet</a:t>
            </a:r>
            <a:r>
              <a:rPr lang="en-US"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Traiter</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commentaire</a:t>
            </a:r>
            <a:r>
              <a:rPr lang="en-US" dirty="0">
                <a:solidFill>
                  <a:schemeClr val="dk1"/>
                </a:solidFill>
                <a:latin typeface="Arial"/>
                <a:ea typeface="Arial"/>
                <a:cs typeface="Arial"/>
                <a:sym typeface="Arial"/>
              </a:rPr>
              <a:t> et le </a:t>
            </a:r>
            <a:r>
              <a:rPr lang="en-US" dirty="0" err="1">
                <a:solidFill>
                  <a:schemeClr val="dk1"/>
                </a:solidFill>
                <a:latin typeface="Arial"/>
                <a:ea typeface="Arial"/>
                <a:cs typeface="Arial"/>
                <a:sym typeface="Arial"/>
              </a:rPr>
              <a:t>renvoyer</a:t>
            </a:r>
            <a:r>
              <a:rPr lang="en-US" dirty="0">
                <a:solidFill>
                  <a:schemeClr val="dk1"/>
                </a:solidFill>
                <a:latin typeface="Arial"/>
                <a:ea typeface="Arial"/>
                <a:cs typeface="Arial"/>
                <a:sym typeface="Arial"/>
              </a:rPr>
              <a:t> pour approbation</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Vérifier</a:t>
            </a:r>
            <a:r>
              <a:rPr lang="en-US" dirty="0">
                <a:solidFill>
                  <a:schemeClr val="dk1"/>
                </a:solidFill>
                <a:latin typeface="Arial"/>
                <a:ea typeface="Arial"/>
                <a:cs typeface="Arial"/>
                <a:sym typeface="Arial"/>
              </a:rPr>
              <a:t> le tableau de bord </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Pratique de la </a:t>
            </a:r>
            <a:r>
              <a:rPr lang="en-US" dirty="0" err="1">
                <a:solidFill>
                  <a:schemeClr val="dk1"/>
                </a:solidFill>
                <a:latin typeface="Arial"/>
                <a:ea typeface="Arial"/>
                <a:cs typeface="Arial"/>
                <a:sym typeface="Arial"/>
              </a:rPr>
              <a:t>réouverture</a:t>
            </a:r>
            <a:r>
              <a:rPr lang="en-US" dirty="0">
                <a:solidFill>
                  <a:schemeClr val="dk1"/>
                </a:solidFill>
                <a:latin typeface="Arial"/>
                <a:ea typeface="Arial"/>
                <a:cs typeface="Arial"/>
                <a:sym typeface="Arial"/>
              </a:rPr>
              <a:t> d'un dossier fermé</a:t>
            </a: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Approuver</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clôture</a:t>
            </a:r>
            <a:r>
              <a:rPr lang="en-US" dirty="0">
                <a:solidFill>
                  <a:schemeClr val="dk1"/>
                </a:solidFill>
                <a:latin typeface="Arial"/>
                <a:ea typeface="Arial"/>
                <a:cs typeface="Arial"/>
                <a:sym typeface="Arial"/>
              </a:rPr>
              <a:t> du dossier et </a:t>
            </a:r>
            <a:r>
              <a:rPr lang="en-US" dirty="0" err="1">
                <a:solidFill>
                  <a:schemeClr val="dk1"/>
                </a:solidFill>
                <a:latin typeface="Arial"/>
                <a:ea typeface="Arial"/>
                <a:cs typeface="Arial"/>
                <a:sym typeface="Arial"/>
              </a:rPr>
              <a:t>vérifier</a:t>
            </a:r>
            <a:r>
              <a:rPr lang="en-US" dirty="0">
                <a:solidFill>
                  <a:schemeClr val="dk1"/>
                </a:solidFill>
                <a:latin typeface="Arial"/>
                <a:ea typeface="Arial"/>
                <a:cs typeface="Arial"/>
                <a:sym typeface="Arial"/>
              </a:rPr>
              <a:t> le tableau de bord.</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Pratique du </a:t>
            </a:r>
            <a:r>
              <a:rPr lang="en-US" dirty="0" err="1">
                <a:solidFill>
                  <a:schemeClr val="dk1"/>
                </a:solidFill>
                <a:latin typeface="Arial"/>
                <a:ea typeface="Arial"/>
                <a:cs typeface="Arial"/>
                <a:sym typeface="Arial"/>
              </a:rPr>
              <a:t>transfert</a:t>
            </a:r>
            <a:r>
              <a:rPr lang="en-US" dirty="0">
                <a:solidFill>
                  <a:schemeClr val="dk1"/>
                </a:solidFill>
                <a:latin typeface="Arial"/>
                <a:ea typeface="Arial"/>
                <a:cs typeface="Arial"/>
                <a:sym typeface="Arial"/>
              </a:rPr>
              <a:t> d'un cas à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autre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organisation</a:t>
            </a:r>
            <a:r>
              <a:rPr lang="en-US" dirty="0">
                <a:solidFill>
                  <a:schemeClr val="dk1"/>
                </a:solidFill>
                <a:latin typeface="Arial"/>
                <a:ea typeface="Arial"/>
                <a:cs typeface="Arial"/>
                <a:sym typeface="Arial"/>
              </a:rPr>
              <a:t> (pas le cas </a:t>
            </a:r>
            <a:r>
              <a:rPr lang="en-US" dirty="0" err="1">
                <a:solidFill>
                  <a:schemeClr val="dk1"/>
                </a:solidFill>
                <a:latin typeface="Arial"/>
                <a:ea typeface="Arial"/>
                <a:cs typeface="Arial"/>
                <a:sym typeface="Arial"/>
              </a:rPr>
              <a:t>utilisé</a:t>
            </a:r>
            <a:r>
              <a:rPr lang="en-US" dirty="0">
                <a:solidFill>
                  <a:schemeClr val="dk1"/>
                </a:solidFill>
                <a:latin typeface="Arial"/>
                <a:ea typeface="Arial"/>
                <a:cs typeface="Arial"/>
                <a:sym typeface="Arial"/>
              </a:rPr>
              <a:t> pour </a:t>
            </a:r>
            <a:r>
              <a:rPr lang="en-US" dirty="0" err="1">
                <a:solidFill>
                  <a:schemeClr val="dk1"/>
                </a:solidFill>
                <a:latin typeface="Arial"/>
                <a:ea typeface="Arial"/>
                <a:cs typeface="Arial"/>
                <a:sym typeface="Arial"/>
              </a:rPr>
              <a:t>l'étude</a:t>
            </a:r>
            <a:r>
              <a:rPr lang="en-US" dirty="0">
                <a:solidFill>
                  <a:schemeClr val="dk1"/>
                </a:solidFill>
                <a:latin typeface="Arial"/>
                <a:ea typeface="Arial"/>
                <a:cs typeface="Arial"/>
                <a:sym typeface="Arial"/>
              </a:rPr>
              <a:t> de cas) </a:t>
            </a:r>
          </a:p>
        </p:txBody>
      </p:sp>
      <p:grpSp>
        <p:nvGrpSpPr>
          <p:cNvPr id="33" name="Group 32">
            <a:extLst>
              <a:ext uri="{FF2B5EF4-FFF2-40B4-BE49-F238E27FC236}">
                <a16:creationId xmlns:a16="http://schemas.microsoft.com/office/drawing/2014/main" id="{5C88C1D6-DDBD-5780-D5A6-31428534E616}"/>
              </a:ext>
            </a:extLst>
          </p:cNvPr>
          <p:cNvGrpSpPr/>
          <p:nvPr/>
        </p:nvGrpSpPr>
        <p:grpSpPr>
          <a:xfrm>
            <a:off x="5550120" y="4100874"/>
            <a:ext cx="744921" cy="1410755"/>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64EFD097-07F8-D016-9B1C-F3A2BA3625F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4</a:t>
              </a:r>
              <a:endParaRPr lang="en-CA" sz="1800" b="1">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EF06B221-39EC-A394-F105-48AFF41775A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24470147-933D-0B13-A322-2DD1034607F5}"/>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B22E75DA-99EE-03B3-761A-9EF31D44E90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26DBBBA3-38B9-9928-2F88-D9E768AD57C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653E3017-E264-FA00-E8FD-83C537343A3B}"/>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5DA62C33-DAEB-3D8F-8369-E6C106CC46C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67A317AC-4434-940A-4A63-6545FDAE33F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8" name="Group 7">
            <a:extLst>
              <a:ext uri="{FF2B5EF4-FFF2-40B4-BE49-F238E27FC236}">
                <a16:creationId xmlns:a16="http://schemas.microsoft.com/office/drawing/2014/main" id="{09B4551E-074D-8743-F97E-4D3AF11F7EF8}"/>
              </a:ext>
            </a:extLst>
          </p:cNvPr>
          <p:cNvGrpSpPr/>
          <p:nvPr/>
        </p:nvGrpSpPr>
        <p:grpSpPr>
          <a:xfrm>
            <a:off x="10228983" y="337468"/>
            <a:ext cx="1587872" cy="1368854"/>
            <a:chOff x="10228983" y="337468"/>
            <a:chExt cx="1587872" cy="1368854"/>
          </a:xfrm>
        </p:grpSpPr>
        <p:sp>
          <p:nvSpPr>
            <p:cNvPr id="42" name="Hexagon 41">
              <a:extLst>
                <a:ext uri="{FF2B5EF4-FFF2-40B4-BE49-F238E27FC236}">
                  <a16:creationId xmlns:a16="http://schemas.microsoft.com/office/drawing/2014/main" id="{C78BA4D6-69EA-12C0-3915-0983932BDA7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3" name="Group 42">
              <a:extLst>
                <a:ext uri="{FF2B5EF4-FFF2-40B4-BE49-F238E27FC236}">
                  <a16:creationId xmlns:a16="http://schemas.microsoft.com/office/drawing/2014/main" id="{C26290FD-B8FF-7290-BE3E-3E39F5945A37}"/>
                </a:ext>
              </a:extLst>
            </p:cNvPr>
            <p:cNvGrpSpPr/>
            <p:nvPr/>
          </p:nvGrpSpPr>
          <p:grpSpPr>
            <a:xfrm>
              <a:off x="10621771" y="762700"/>
              <a:ext cx="562136" cy="634675"/>
              <a:chOff x="760175" y="830142"/>
              <a:chExt cx="867619" cy="979579"/>
            </a:xfrm>
          </p:grpSpPr>
          <p:sp>
            <p:nvSpPr>
              <p:cNvPr id="47" name="Rectangle 46">
                <a:extLst>
                  <a:ext uri="{FF2B5EF4-FFF2-40B4-BE49-F238E27FC236}">
                    <a16:creationId xmlns:a16="http://schemas.microsoft.com/office/drawing/2014/main" id="{829DFF39-154E-33C4-4D26-48740A5CB36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28</a:t>
                </a:r>
              </a:p>
            </p:txBody>
          </p:sp>
          <p:sp>
            <p:nvSpPr>
              <p:cNvPr id="48" name="Rectangle 47">
                <a:extLst>
                  <a:ext uri="{FF2B5EF4-FFF2-40B4-BE49-F238E27FC236}">
                    <a16:creationId xmlns:a16="http://schemas.microsoft.com/office/drawing/2014/main" id="{C74175F9-80AD-3968-6549-98A644A1E4EC}"/>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4" name="Group 43">
              <a:extLst>
                <a:ext uri="{FF2B5EF4-FFF2-40B4-BE49-F238E27FC236}">
                  <a16:creationId xmlns:a16="http://schemas.microsoft.com/office/drawing/2014/main" id="{162ED62F-84E5-BB81-18C4-C43162EE4FA7}"/>
                </a:ext>
              </a:extLst>
            </p:cNvPr>
            <p:cNvGrpSpPr/>
            <p:nvPr/>
          </p:nvGrpSpPr>
          <p:grpSpPr>
            <a:xfrm>
              <a:off x="11325415" y="762701"/>
              <a:ext cx="182192" cy="634674"/>
              <a:chOff x="2121762" y="2323619"/>
              <a:chExt cx="200378" cy="825210"/>
            </a:xfrm>
          </p:grpSpPr>
          <p:sp>
            <p:nvSpPr>
              <p:cNvPr id="45" name="Isosceles Triangle 44">
                <a:extLst>
                  <a:ext uri="{FF2B5EF4-FFF2-40B4-BE49-F238E27FC236}">
                    <a16:creationId xmlns:a16="http://schemas.microsoft.com/office/drawing/2014/main" id="{C4599FFE-D674-B17E-E9E6-70AC8725296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F6098513-156D-663E-3BAA-2C25FB7D4C7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6275713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Retour d'information et discussion</a:t>
            </a:r>
            <a:endParaRPr lang="en-ZA"/>
          </a:p>
        </p:txBody>
      </p:sp>
      <p:grpSp>
        <p:nvGrpSpPr>
          <p:cNvPr id="7" name="Google Shape;314;p4">
            <a:extLst>
              <a:ext uri="{FF2B5EF4-FFF2-40B4-BE49-F238E27FC236}">
                <a16:creationId xmlns:a16="http://schemas.microsoft.com/office/drawing/2014/main" id="{8E7E2825-4A7E-897A-C1A5-CD43E7A125AD}"/>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19D5F0A5-1385-5F60-B07C-48F90A68A9A3}"/>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C44BC3BB-3999-0402-DD86-F864A91675C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0E398E6-017B-58A6-67E5-3E313CD2E75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07782912-3576-8710-1B55-D62EF70D5CE0}"/>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ECE62145-B534-5C7E-D244-8552E26031FB}"/>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42F3EA7A-F11D-B090-D86C-B0020CA2D6D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3A532BB4-EEFD-DBC4-234F-70A89A9DB10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4306AF41-1F33-4882-6BB7-A674B5F6F38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702CFC9E-634D-CB42-45BB-8EC4CBAA6A9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CD5E08D1-38F4-FD6C-1434-8790A739A3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691EB3BE-805A-9CD5-7DDE-CE663F355536}"/>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D5E281D6-81EE-D4E3-EEE1-204086C6759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6E90E975-D773-E6C6-D8F1-7A721519F44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12D70BDB-7570-34D6-1F17-23D5953A1E38}"/>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6F9EA4ED-3FA7-B589-EE60-62E36CBEE13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F4CFBF10-E041-97C3-97F8-9B884E188045}"/>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6211088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err="1"/>
              <a:t>Clôture</a:t>
            </a:r>
            <a:endParaRPr lang="en-CA" dirty="0"/>
          </a:p>
        </p:txBody>
      </p:sp>
      <p:grpSp>
        <p:nvGrpSpPr>
          <p:cNvPr id="2" name="Group 1">
            <a:extLst>
              <a:ext uri="{FF2B5EF4-FFF2-40B4-BE49-F238E27FC236}">
                <a16:creationId xmlns:a16="http://schemas.microsoft.com/office/drawing/2014/main" id="{11C87791-1A4C-6855-1085-B7B2D2A2155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BC139ACB-CD2B-50B6-20FC-C8E95BF7825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D4CF801E-52FB-CD76-D378-D3E4BA0084D6}"/>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1BA2092-2255-73B7-5A54-570EF19E0A1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32</a:t>
                </a:r>
              </a:p>
            </p:txBody>
          </p:sp>
          <p:sp>
            <p:nvSpPr>
              <p:cNvPr id="9" name="Rectangle 8">
                <a:extLst>
                  <a:ext uri="{FF2B5EF4-FFF2-40B4-BE49-F238E27FC236}">
                    <a16:creationId xmlns:a16="http://schemas.microsoft.com/office/drawing/2014/main" id="{56B92224-B5C3-DE1A-6550-CA8D5DA28C6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B3F783F8-6DC6-61A8-DCD7-75BDF344DB4A}"/>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F02067E3-B627-24A3-E7D7-7440200B42CF}"/>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AB8C971F-D604-BA28-F016-9FAAB6415FBC}"/>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5125659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t>Principaux points d'apprentissage </a:t>
            </a:r>
            <a:endParaRPr lang="en-ZA"/>
          </a:p>
        </p:txBody>
      </p:sp>
      <p:grpSp>
        <p:nvGrpSpPr>
          <p:cNvPr id="14" name="Group 13">
            <a:extLst>
              <a:ext uri="{FF2B5EF4-FFF2-40B4-BE49-F238E27FC236}">
                <a16:creationId xmlns:a16="http://schemas.microsoft.com/office/drawing/2014/main" id="{A3E82800-B588-92F2-6006-7393741DC8B9}"/>
              </a:ext>
            </a:extLst>
          </p:cNvPr>
          <p:cNvGrpSpPr/>
          <p:nvPr/>
        </p:nvGrpSpPr>
        <p:grpSpPr>
          <a:xfrm>
            <a:off x="1540730" y="2159830"/>
            <a:ext cx="9110540" cy="2839240"/>
            <a:chOff x="1737388" y="2159830"/>
            <a:chExt cx="9110540" cy="2839240"/>
          </a:xfrm>
        </p:grpSpPr>
        <p:sp>
          <p:nvSpPr>
            <p:cNvPr id="4" name="Google Shape;798;p37">
              <a:extLst>
                <a:ext uri="{FF2B5EF4-FFF2-40B4-BE49-F238E27FC236}">
                  <a16:creationId xmlns:a16="http://schemas.microsoft.com/office/drawing/2014/main" id="{FFC107AB-6734-4C37-B401-11CD0CB79A84}"/>
                </a:ext>
              </a:extLst>
            </p:cNvPr>
            <p:cNvSpPr txBox="1"/>
            <p:nvPr/>
          </p:nvSpPr>
          <p:spPr>
            <a:xfrm>
              <a:off x="1737388" y="3721325"/>
              <a:ext cx="4054927" cy="127774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Nous avons examiné les principaux formulaires et la façon de les utiliser dans le CPIMS+ de manière intuitive, en nous concentrant sur les 6 étapes clés</a:t>
              </a:r>
            </a:p>
          </p:txBody>
        </p:sp>
        <p:sp>
          <p:nvSpPr>
            <p:cNvPr id="5" name="Google Shape;799;p37">
              <a:extLst>
                <a:ext uri="{FF2B5EF4-FFF2-40B4-BE49-F238E27FC236}">
                  <a16:creationId xmlns:a16="http://schemas.microsoft.com/office/drawing/2014/main" id="{4F072A28-6BC8-F6F5-CA6A-77543D877A7B}"/>
                </a:ext>
              </a:extLst>
            </p:cNvPr>
            <p:cNvSpPr txBox="1"/>
            <p:nvPr/>
          </p:nvSpPr>
          <p:spPr>
            <a:xfrm>
              <a:off x="6321390" y="3708428"/>
              <a:ext cx="4526538" cy="98138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Ceux-ci sont considérés comme le noyau dur, ce qui ne signifie pas que les formulaires et fonctionnalités supplémentaires sont moins pertinents. </a:t>
              </a:r>
            </a:p>
          </p:txBody>
        </p:sp>
        <p:sp>
          <p:nvSpPr>
            <p:cNvPr id="6" name="Google Shape;800;p37">
              <a:extLst>
                <a:ext uri="{FF2B5EF4-FFF2-40B4-BE49-F238E27FC236}">
                  <a16:creationId xmlns:a16="http://schemas.microsoft.com/office/drawing/2014/main" id="{73AE6DE1-94E8-509A-7ED4-F248C327CAD8}"/>
                </a:ext>
              </a:extLst>
            </p:cNvPr>
            <p:cNvSpPr/>
            <p:nvPr/>
          </p:nvSpPr>
          <p:spPr>
            <a:xfrm>
              <a:off x="3239071" y="2159830"/>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4182BC80-CBBF-68E1-414F-EEDD536BC005}"/>
                </a:ext>
              </a:extLst>
            </p:cNvPr>
            <p:cNvSpPr/>
            <p:nvPr/>
          </p:nvSpPr>
          <p:spPr>
            <a:xfrm>
              <a:off x="8058879" y="2159830"/>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4670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Ouverture</a:t>
            </a:r>
          </a:p>
          <a:p>
            <a:r>
              <a:rPr lang="en-US" sz="1600" i="1" dirty="0">
                <a:highlight>
                  <a:srgbClr val="FFFF00"/>
                </a:highlight>
                <a:latin typeface="Helvetica Neue"/>
                <a:ea typeface="Calibri" panose="020F0502020204030204" pitchFamily="34" charset="0"/>
                <a:cs typeface="Times New Roman"/>
              </a:rPr>
              <a:t>20 minutes</a:t>
            </a:r>
            <a:endParaRPr lang="en-US"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À propos de la gestion de cas</a:t>
            </a:r>
          </a:p>
          <a:p>
            <a:r>
              <a:rPr lang="en-US" sz="1600" i="1" dirty="0">
                <a:highlight>
                  <a:srgbClr val="FFFF00"/>
                </a:highlight>
                <a:latin typeface="Helvetica Neue"/>
                <a:ea typeface="Calibri" panose="020F0502020204030204" pitchFamily="34" charset="0"/>
                <a:cs typeface="Times New Roman" panose="02020603050405020304" pitchFamily="18" charset="0"/>
              </a:rPr>
              <a:t>50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830997"/>
          </a:xfrm>
          <a:prstGeom prst="rect">
            <a:avLst/>
          </a:prstGeom>
          <a:noFill/>
        </p:spPr>
        <p:txBody>
          <a:bodyPr wrap="square" lIns="91440" tIns="45720" rIns="91440" bIns="45720" anchor="t">
            <a:spAutoFit/>
          </a:bodyPr>
          <a:lstStyle/>
          <a:p>
            <a:r>
              <a:rPr lang="en-US" sz="1600" b="1" dirty="0">
                <a:latin typeface="Helvetica Neue"/>
                <a:cs typeface="Times New Roman"/>
              </a:rPr>
              <a:t>A propos de la gestion de l'information pour la gestion des cas</a:t>
            </a:r>
          </a:p>
          <a:p>
            <a:r>
              <a:rPr lang="en-US" sz="1600" i="1" dirty="0">
                <a:highlight>
                  <a:srgbClr val="FFFF00"/>
                </a:highlight>
                <a:latin typeface="Helvetica Neue"/>
                <a:ea typeface="Calibri" panose="020F0502020204030204" pitchFamily="34" charset="0"/>
                <a:cs typeface="Times New Roman" panose="02020603050405020304" pitchFamily="18" charset="0"/>
              </a:rPr>
              <a:t>60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Déjeuner</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A propos du CPIMS+</a:t>
            </a:r>
          </a:p>
          <a:p>
            <a:r>
              <a:rPr lang="en-US" sz="1600" i="1" dirty="0">
                <a:highlight>
                  <a:srgbClr val="FFFF00"/>
                </a:highlight>
                <a:latin typeface="Helvetica Neue"/>
                <a:ea typeface="Calibri" panose="020F0502020204030204" pitchFamily="34" charset="0"/>
                <a:cs typeface="Times New Roman" panose="02020603050405020304" pitchFamily="18" charset="0"/>
              </a:rPr>
              <a:t>2 heures 35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dirty="0" err="1">
                <a:latin typeface="Helvetica Neue"/>
                <a:ea typeface="Calibri" panose="020F0502020204030204" pitchFamily="34" charset="0"/>
                <a:cs typeface="Times New Roman"/>
              </a:rPr>
              <a:t>Clôture</a:t>
            </a:r>
            <a:endParaRPr lang="en-US" sz="1600" b="1" dirty="0">
              <a:latin typeface="Helvetica Neue"/>
              <a:ea typeface="Calibri" panose="020F0502020204030204" pitchFamily="34" charset="0"/>
              <a:cs typeface="Times New Roman"/>
            </a:endParaRPr>
          </a:p>
          <a:p>
            <a:r>
              <a:rPr lang="en-US" sz="1600" i="1" dirty="0">
                <a:highlight>
                  <a:srgbClr val="FFFF00"/>
                </a:highlight>
                <a:latin typeface="Helvetica Neue"/>
                <a:ea typeface="Calibri" panose="020F0502020204030204" pitchFamily="34" charset="0"/>
                <a:cs typeface="Times New Roman" panose="02020603050405020304" pitchFamily="18" charset="0"/>
              </a:rPr>
              <a:t>15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dirty="0">
                <a:latin typeface="Garamond"/>
              </a:rPr>
              <a:t>Ordre du jour</a:t>
            </a:r>
            <a:endParaRPr lang="en-CA" dirty="0"/>
          </a:p>
        </p:txBody>
      </p:sp>
    </p:spTree>
    <p:extLst>
      <p:ext uri="{BB962C8B-B14F-4D97-AF65-F5344CB8AC3E}">
        <p14:creationId xmlns:p14="http://schemas.microsoft.com/office/powerpoint/2010/main" val="30905564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4</a:t>
            </a:r>
          </a:p>
          <a:p>
            <a:br>
              <a:rPr lang="en-CA" b="1" dirty="0">
                <a:solidFill>
                  <a:schemeClr val="bg1"/>
                </a:solidFill>
                <a:latin typeface="Garamond"/>
              </a:rPr>
            </a:br>
            <a:r>
              <a:rPr lang="en-US" sz="5400" b="1" dirty="0" err="1">
                <a:solidFill>
                  <a:schemeClr val="bg1"/>
                </a:solidFill>
                <a:latin typeface="Garamond"/>
              </a:rPr>
              <a:t>Utiliser</a:t>
            </a:r>
            <a:r>
              <a:rPr lang="en-US" sz="5400" b="1" dirty="0">
                <a:solidFill>
                  <a:schemeClr val="bg1"/>
                </a:solidFill>
                <a:latin typeface="Garamond"/>
              </a:rPr>
              <a:t> le CPIMS+ pour </a:t>
            </a:r>
            <a:r>
              <a:rPr lang="en-US" sz="5400" b="1" dirty="0" err="1">
                <a:solidFill>
                  <a:schemeClr val="bg1"/>
                </a:solidFill>
                <a:latin typeface="Garamond"/>
              </a:rPr>
              <a:t>soutenir</a:t>
            </a:r>
            <a:r>
              <a:rPr lang="en-US" sz="5400" b="1" dirty="0">
                <a:solidFill>
                  <a:schemeClr val="bg1"/>
                </a:solidFill>
                <a:latin typeface="Garamond"/>
              </a:rPr>
              <a:t> la supervision des cas et le FTR et </a:t>
            </a:r>
            <a:r>
              <a:rPr lang="en-US" sz="5400" b="1" dirty="0" err="1">
                <a:solidFill>
                  <a:schemeClr val="bg1"/>
                </a:solidFill>
                <a:latin typeface="Garamond"/>
              </a:rPr>
              <a:t>comprendre</a:t>
            </a:r>
            <a:r>
              <a:rPr lang="en-US" sz="5400" b="1" dirty="0">
                <a:solidFill>
                  <a:schemeClr val="bg1"/>
                </a:solidFill>
                <a:latin typeface="Garamond"/>
              </a:rPr>
              <a:t> les </a:t>
            </a:r>
            <a:r>
              <a:rPr lang="en-US" sz="5400" b="1" dirty="0" err="1">
                <a:solidFill>
                  <a:schemeClr val="bg1"/>
                </a:solidFill>
                <a:latin typeface="Garamond"/>
              </a:rPr>
              <a:t>caractéristiques</a:t>
            </a:r>
            <a:r>
              <a:rPr lang="en-US" sz="5400" b="1" dirty="0">
                <a:solidFill>
                  <a:schemeClr val="bg1"/>
                </a:solidFill>
                <a:latin typeface="Garamond"/>
              </a:rPr>
              <a:t> et </a:t>
            </a:r>
            <a:r>
              <a:rPr lang="en-US" sz="5400" b="1" dirty="0" err="1">
                <a:solidFill>
                  <a:schemeClr val="bg1"/>
                </a:solidFill>
                <a:latin typeface="Garamond"/>
              </a:rPr>
              <a:t>fonctionnalités</a:t>
            </a:r>
            <a:r>
              <a:rPr lang="en-US" sz="5400" b="1" dirty="0">
                <a:solidFill>
                  <a:schemeClr val="bg1"/>
                </a:solidFill>
                <a:latin typeface="Garamond"/>
              </a:rPr>
              <a:t> </a:t>
            </a:r>
            <a:r>
              <a:rPr lang="en-US" sz="5400" b="1" dirty="0" err="1">
                <a:solidFill>
                  <a:schemeClr val="bg1"/>
                </a:solidFill>
                <a:latin typeface="Garamond"/>
              </a:rPr>
              <a:t>supplémentaires</a:t>
            </a:r>
            <a:r>
              <a:rPr lang="en-US" sz="5400" b="1" dirty="0">
                <a:solidFill>
                  <a:schemeClr val="bg1"/>
                </a:solidFill>
                <a:latin typeface="Garamond"/>
              </a:rPr>
              <a:t>. </a:t>
            </a:r>
          </a:p>
        </p:txBody>
      </p:sp>
    </p:spTree>
    <p:extLst>
      <p:ext uri="{BB962C8B-B14F-4D97-AF65-F5344CB8AC3E}">
        <p14:creationId xmlns:p14="http://schemas.microsoft.com/office/powerpoint/2010/main" val="36651869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Récapitulatif</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fr-FR" dirty="0">
                <a:extLst>
                  <a:ext uri="http://customooxmlschemas.google.com/">
                    <go:slidesCustomData xmlns="" xmlns:a16="http://schemas.microsoft.com/office/drawing/2014/main"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7"/>
                  </a:ext>
                </a:extLst>
              </a:rPr>
            </a:br>
            <a:br>
              <a:rPr lang="fr-FR" dirty="0">
                <a:extLst>
                  <a:ext uri="http://customooxmlschemas.google.com/">
                    <go:slidesCustomData xmlns="" xmlns:a16="http://schemas.microsoft.com/office/drawing/2014/main"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7"/>
                  </a:ext>
                </a:extLst>
              </a:rPr>
            </a:br>
            <a:br>
              <a:rPr lang="fr-FR" dirty="0">
                <a:extLst>
                  <a:ext uri="http://customooxmlschemas.google.com/">
                    <go:slidesCustomData xmlns="" xmlns:a16="http://schemas.microsoft.com/office/drawing/2014/main"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7"/>
                  </a:ext>
                </a:extLst>
              </a:rPr>
            </a:br>
            <a:br>
              <a:rPr lang="fr-FR" dirty="0"/>
            </a:br>
            <a:endParaRPr lang="en-ZA" dirty="0"/>
          </a:p>
        </p:txBody>
      </p:sp>
      <p:sp>
        <p:nvSpPr>
          <p:cNvPr id="3" name="Google Shape;834;p94">
            <a:extLst>
              <a:ext uri="{FF2B5EF4-FFF2-40B4-BE49-F238E27FC236}">
                <a16:creationId xmlns:a16="http://schemas.microsoft.com/office/drawing/2014/main" id="{B3A679B2-EF41-C8AE-98C9-C9EA82388C4C}"/>
              </a:ext>
            </a:extLst>
          </p:cNvPr>
          <p:cNvSpPr txBox="1"/>
          <p:nvPr/>
        </p:nvSpPr>
        <p:spPr>
          <a:xfrm>
            <a:off x="6300316" y="2695780"/>
            <a:ext cx="3819974" cy="1938952"/>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a:latin typeface="Arial"/>
                <a:ea typeface="Arial"/>
                <a:cs typeface="Arial"/>
                <a:sym typeface="Arial"/>
              </a:rPr>
              <a:t>De quoi avons-nous entendu parler hier ?</a:t>
            </a:r>
          </a:p>
          <a:p>
            <a:pPr marL="50800" marR="0" lvl="0" indent="0" algn="l" rtl="0">
              <a:lnSpc>
                <a:spcPct val="100000"/>
              </a:lnSpc>
              <a:spcBef>
                <a:spcPts val="0"/>
              </a:spcBef>
              <a:spcAft>
                <a:spcPts val="0"/>
              </a:spcAft>
              <a:buClr>
                <a:srgbClr val="000000"/>
              </a:buClr>
              <a:buSzPts val="2800"/>
              <a:buFont typeface="Arial"/>
              <a:buNone/>
            </a:pPr>
            <a:endParaRPr lang="en-US" sz="2400" b="1">
              <a:latin typeface="Arial"/>
              <a:ea typeface="Arial"/>
              <a:cs typeface="Arial"/>
              <a:sym typeface="Arial"/>
            </a:endParaRPr>
          </a:p>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a:latin typeface="Arial"/>
                <a:ea typeface="Arial"/>
                <a:cs typeface="Arial"/>
                <a:sym typeface="Arial"/>
              </a:rPr>
              <a:t>Quelles ont été vos principales conclusions ?  </a:t>
            </a:r>
            <a:endParaRPr lang="en-US" sz="2400" b="1"/>
          </a:p>
        </p:txBody>
      </p:sp>
      <p:grpSp>
        <p:nvGrpSpPr>
          <p:cNvPr id="8" name="Group 7">
            <a:extLst>
              <a:ext uri="{FF2B5EF4-FFF2-40B4-BE49-F238E27FC236}">
                <a16:creationId xmlns:a16="http://schemas.microsoft.com/office/drawing/2014/main" id="{D6FEA9D6-0D9A-F93D-BC1E-E1605354FA82}"/>
              </a:ext>
            </a:extLst>
          </p:cNvPr>
          <p:cNvGrpSpPr/>
          <p:nvPr/>
        </p:nvGrpSpPr>
        <p:grpSpPr>
          <a:xfrm>
            <a:off x="1426641" y="1927035"/>
            <a:ext cx="4006034" cy="3141632"/>
            <a:chOff x="1117683" y="2194390"/>
            <a:chExt cx="3415887" cy="2678824"/>
          </a:xfrm>
        </p:grpSpPr>
        <p:sp>
          <p:nvSpPr>
            <p:cNvPr id="9" name="Speech Bubble: Rectangle with Corners Rounded 8">
              <a:extLst>
                <a:ext uri="{FF2B5EF4-FFF2-40B4-BE49-F238E27FC236}">
                  <a16:creationId xmlns:a16="http://schemas.microsoft.com/office/drawing/2014/main" id="{18D64E7F-6215-DA9D-00BF-D883EA4FB87C}"/>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peech Bubble: Rectangle with Corners Rounded 9">
              <a:extLst>
                <a:ext uri="{FF2B5EF4-FFF2-40B4-BE49-F238E27FC236}">
                  <a16:creationId xmlns:a16="http://schemas.microsoft.com/office/drawing/2014/main" id="{46E7BAB7-54EE-61F4-8DFC-0DC100A965D4}"/>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peech Bubble: Rectangle with Corners Rounded 10">
              <a:extLst>
                <a:ext uri="{FF2B5EF4-FFF2-40B4-BE49-F238E27FC236}">
                  <a16:creationId xmlns:a16="http://schemas.microsoft.com/office/drawing/2014/main" id="{120B3C81-CEDC-28D3-7DA4-27ECC706E685}"/>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292576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293866" cy="562168"/>
          </a:xfrm>
        </p:spPr>
        <p:txBody>
          <a:bodyPr/>
          <a:lstStyle/>
          <a:p>
            <a:r>
              <a:rPr lang="en-CA">
                <a:latin typeface="Garamond"/>
              </a:rPr>
              <a:t>Objectif de la session</a:t>
            </a:r>
            <a:endParaRPr lang="en-CA"/>
          </a:p>
        </p:txBody>
      </p:sp>
      <p:sp>
        <p:nvSpPr>
          <p:cNvPr id="2" name="Rectangle 1">
            <a:extLst>
              <a:ext uri="{FF2B5EF4-FFF2-40B4-BE49-F238E27FC236}">
                <a16:creationId xmlns:a16="http://schemas.microsoft.com/office/drawing/2014/main" id="{5CA4692A-C893-0D9E-6260-BE7BE0688094}"/>
              </a:ext>
            </a:extLst>
          </p:cNvPr>
          <p:cNvSpPr/>
          <p:nvPr/>
        </p:nvSpPr>
        <p:spPr>
          <a:xfrm>
            <a:off x="6473194" y="3506629"/>
            <a:ext cx="2785105"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4588E5D5-1C35-7342-5CAF-FA62A1FB20EF}"/>
              </a:ext>
            </a:extLst>
          </p:cNvPr>
          <p:cNvSpPr/>
          <p:nvPr/>
        </p:nvSpPr>
        <p:spPr>
          <a:xfrm>
            <a:off x="6473194" y="3999657"/>
            <a:ext cx="3305806"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6473194" y="1278942"/>
            <a:ext cx="4164985" cy="4401205"/>
          </a:xfrm>
          <a:prstGeom prst="rect">
            <a:avLst/>
          </a:prstGeom>
          <a:noFill/>
        </p:spPr>
        <p:txBody>
          <a:bodyPr wrap="square">
            <a:spAutoFit/>
          </a:bodyPr>
          <a:lstStyle/>
          <a:p>
            <a:pPr marL="0" indent="0">
              <a:buNone/>
            </a:pPr>
            <a:r>
              <a:rPr lang="en-US" sz="2800" b="1" dirty="0" err="1">
                <a:solidFill>
                  <a:schemeClr val="accent4"/>
                </a:solidFill>
                <a:effectLst/>
                <a:latin typeface="Helvetica Neue"/>
                <a:ea typeface="Calibri" panose="020F0502020204030204" pitchFamily="34" charset="0"/>
                <a:cs typeface="Helvetica 45 Light"/>
              </a:rPr>
              <a:t>Développer</a:t>
            </a:r>
            <a:r>
              <a:rPr lang="en-US" sz="2800" b="1" dirty="0">
                <a:solidFill>
                  <a:schemeClr val="accent4"/>
                </a:solidFill>
                <a:effectLst/>
                <a:latin typeface="Helvetica Neue"/>
                <a:ea typeface="Calibri" panose="020F0502020204030204" pitchFamily="34" charset="0"/>
                <a:cs typeface="Helvetica 45 Light"/>
              </a:rPr>
              <a:t> les </a:t>
            </a:r>
            <a:r>
              <a:rPr lang="en-US" sz="2800" b="1" dirty="0" err="1">
                <a:solidFill>
                  <a:schemeClr val="accent4"/>
                </a:solidFill>
                <a:effectLst/>
                <a:latin typeface="Helvetica Neue"/>
                <a:ea typeface="Calibri" panose="020F0502020204030204" pitchFamily="34" charset="0"/>
                <a:cs typeface="Helvetica 45 Light"/>
              </a:rPr>
              <a:t>compétences</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nécessaires</a:t>
            </a:r>
            <a:r>
              <a:rPr lang="en-US" sz="2800" b="1" dirty="0">
                <a:solidFill>
                  <a:schemeClr val="accent4"/>
                </a:solidFill>
                <a:effectLst/>
                <a:latin typeface="Helvetica Neue"/>
                <a:ea typeface="Calibri" panose="020F0502020204030204" pitchFamily="34" charset="0"/>
                <a:cs typeface="Helvetica 45 Light"/>
              </a:rPr>
              <a:t> pour </a:t>
            </a:r>
            <a:r>
              <a:rPr lang="en-US" sz="2800" b="1" dirty="0" err="1">
                <a:solidFill>
                  <a:schemeClr val="accent4"/>
                </a:solidFill>
                <a:effectLst/>
                <a:latin typeface="Helvetica Neue"/>
                <a:ea typeface="Calibri" panose="020F0502020204030204" pitchFamily="34" charset="0"/>
                <a:cs typeface="Helvetica 45 Light"/>
              </a:rPr>
              <a:t>soutenir</a:t>
            </a:r>
            <a:r>
              <a:rPr lang="en-US" sz="2800" b="1" dirty="0">
                <a:solidFill>
                  <a:schemeClr val="accent4"/>
                </a:solidFill>
                <a:effectLst/>
                <a:latin typeface="Helvetica Neue"/>
                <a:ea typeface="Calibri" panose="020F0502020204030204" pitchFamily="34" charset="0"/>
                <a:cs typeface="Helvetica 45 Light"/>
              </a:rPr>
              <a:t> le CPIMS+ </a:t>
            </a:r>
            <a:r>
              <a:rPr lang="en-US" sz="2800" b="1" dirty="0" err="1">
                <a:solidFill>
                  <a:schemeClr val="accent4"/>
                </a:solidFill>
                <a:effectLst/>
                <a:latin typeface="Helvetica Neue"/>
                <a:ea typeface="Calibri" panose="020F0502020204030204" pitchFamily="34" charset="0"/>
                <a:cs typeface="Helvetica 45 Light"/>
              </a:rPr>
              <a:t>en</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comprenant</a:t>
            </a:r>
            <a:r>
              <a:rPr lang="en-US" sz="2800" b="1" dirty="0">
                <a:solidFill>
                  <a:schemeClr val="accent4"/>
                </a:solidFill>
                <a:effectLst/>
                <a:latin typeface="Helvetica Neue"/>
                <a:ea typeface="Calibri" panose="020F0502020204030204" pitchFamily="34" charset="0"/>
                <a:cs typeface="Helvetica 45 Light"/>
              </a:rPr>
              <a:t> les </a:t>
            </a:r>
            <a:r>
              <a:rPr lang="en-US" sz="2800" b="1" dirty="0" err="1">
                <a:solidFill>
                  <a:schemeClr val="accent4"/>
                </a:solidFill>
                <a:effectLst/>
                <a:latin typeface="Helvetica Neue"/>
                <a:ea typeface="Calibri" panose="020F0502020204030204" pitchFamily="34" charset="0"/>
                <a:cs typeface="Helvetica 45 Light"/>
              </a:rPr>
              <a:t>fonctionnalités</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supplémentaires</a:t>
            </a:r>
            <a:r>
              <a:rPr lang="en-US" sz="2800" b="1" dirty="0">
                <a:solidFill>
                  <a:schemeClr val="accent4"/>
                </a:solidFill>
                <a:effectLst/>
                <a:latin typeface="Helvetica Neue"/>
                <a:ea typeface="Calibri" panose="020F0502020204030204" pitchFamily="34" charset="0"/>
                <a:cs typeface="Helvetica 45 Light"/>
              </a:rPr>
              <a:t> </a:t>
            </a:r>
          </a:p>
          <a:p>
            <a:pPr marL="0" indent="0">
              <a:buNone/>
            </a:pPr>
            <a:r>
              <a:rPr lang="en-US" sz="2800" b="1" dirty="0">
                <a:solidFill>
                  <a:schemeClr val="accent4"/>
                </a:solidFill>
                <a:effectLst/>
                <a:latin typeface="Helvetica Neue"/>
                <a:ea typeface="Calibri" panose="020F0502020204030204" pitchFamily="34" charset="0"/>
                <a:cs typeface="Helvetica 45 Light"/>
              </a:rPr>
              <a:t>et comment il </a:t>
            </a:r>
            <a:r>
              <a:rPr lang="en-US" sz="2800" b="1" dirty="0" err="1">
                <a:solidFill>
                  <a:schemeClr val="accent4"/>
                </a:solidFill>
                <a:effectLst/>
                <a:latin typeface="Helvetica Neue"/>
                <a:ea typeface="Calibri" panose="020F0502020204030204" pitchFamily="34" charset="0"/>
                <a:cs typeface="Helvetica 45 Light"/>
              </a:rPr>
              <a:t>peut</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soutenir</a:t>
            </a:r>
            <a:r>
              <a:rPr lang="en-US" sz="2800" b="1" dirty="0">
                <a:solidFill>
                  <a:schemeClr val="accent4"/>
                </a:solidFill>
                <a:effectLst/>
                <a:latin typeface="Helvetica Neue"/>
                <a:ea typeface="Calibri" panose="020F0502020204030204" pitchFamily="34" charset="0"/>
                <a:cs typeface="Helvetica 45 Light"/>
              </a:rPr>
              <a:t> la supervision de la gestion des cas. </a:t>
            </a:r>
          </a:p>
        </p:txBody>
      </p:sp>
    </p:spTree>
    <p:extLst>
      <p:ext uri="{BB962C8B-B14F-4D97-AF65-F5344CB8AC3E}">
        <p14:creationId xmlns:p14="http://schemas.microsoft.com/office/powerpoint/2010/main" val="2894436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Ouverture</a:t>
            </a:r>
          </a:p>
          <a:p>
            <a:r>
              <a:rPr lang="en-US" sz="1600" i="1" dirty="0">
                <a:highlight>
                  <a:srgbClr val="FFFF00"/>
                </a:highlight>
                <a:latin typeface="Helvetica Neue"/>
                <a:ea typeface="Calibri" panose="020F0502020204030204" pitchFamily="34" charset="0"/>
                <a:cs typeface="Times New Roman"/>
              </a:rPr>
              <a:t>15 minutes</a:t>
            </a:r>
            <a:endParaRPr lang="en-US"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Caractéristiques et fonctionnalités supplémentaires </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45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752251"/>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Supervision de la gestion des cas</a:t>
            </a:r>
          </a:p>
          <a:p>
            <a:r>
              <a:rPr lang="en-US" sz="1600" i="1" dirty="0">
                <a:highlight>
                  <a:srgbClr val="FFFF00"/>
                </a:highlight>
                <a:latin typeface="Helvetica Neue"/>
                <a:ea typeface="Calibri" panose="020F0502020204030204" pitchFamily="34" charset="0"/>
                <a:cs typeface="Times New Roman" panose="02020603050405020304" pitchFamily="18" charset="0"/>
              </a:rPr>
              <a:t>2 heures 30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Déjeuner</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4107818"/>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Recherche et réunification des familles </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55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dirty="0" err="1">
                <a:latin typeface="Helvetica Neue"/>
                <a:ea typeface="Calibri" panose="020F0502020204030204" pitchFamily="34" charset="0"/>
                <a:cs typeface="Times New Roman"/>
              </a:rPr>
              <a:t>Clôture</a:t>
            </a:r>
            <a:endParaRPr lang="en-US" sz="1600" b="1" dirty="0">
              <a:latin typeface="Helvetica Neue"/>
              <a:ea typeface="Calibri" panose="020F0502020204030204" pitchFamily="34" charset="0"/>
              <a:cs typeface="Times New Roman"/>
            </a:endParaRPr>
          </a:p>
          <a:p>
            <a:r>
              <a:rPr lang="en-US" sz="1600" i="1" dirty="0">
                <a:highlight>
                  <a:srgbClr val="FFFF00"/>
                </a:highlight>
                <a:latin typeface="Helvetica Neue"/>
                <a:ea typeface="Calibri" panose="020F0502020204030204" pitchFamily="34" charset="0"/>
                <a:cs typeface="Times New Roman" panose="02020603050405020304" pitchFamily="18" charset="0"/>
              </a:rPr>
              <a:t>15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dirty="0">
                <a:latin typeface="Garamond"/>
              </a:rPr>
              <a:t>Ordre du jour</a:t>
            </a:r>
            <a:endParaRPr lang="en-CA" dirty="0"/>
          </a:p>
        </p:txBody>
      </p:sp>
    </p:spTree>
    <p:extLst>
      <p:ext uri="{BB962C8B-B14F-4D97-AF65-F5344CB8AC3E}">
        <p14:creationId xmlns:p14="http://schemas.microsoft.com/office/powerpoint/2010/main" val="7287070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Ouverture</a:t>
            </a:r>
          </a:p>
        </p:txBody>
      </p:sp>
    </p:spTree>
    <p:extLst>
      <p:ext uri="{BB962C8B-B14F-4D97-AF65-F5344CB8AC3E}">
        <p14:creationId xmlns:p14="http://schemas.microsoft.com/office/powerpoint/2010/main" val="2734542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Objectifs d'apprentissage</a:t>
            </a:r>
            <a:endParaRPr lang="en-ZA"/>
          </a:p>
        </p:txBody>
      </p:sp>
      <p:sp>
        <p:nvSpPr>
          <p:cNvPr id="3" name="TextBox 2">
            <a:extLst>
              <a:ext uri="{FF2B5EF4-FFF2-40B4-BE49-F238E27FC236}">
                <a16:creationId xmlns:a16="http://schemas.microsoft.com/office/drawing/2014/main" id="{32D1586C-B3D2-CBF9-0B40-77CA63A82003}"/>
              </a:ext>
            </a:extLst>
          </p:cNvPr>
          <p:cNvSpPr txBox="1"/>
          <p:nvPr/>
        </p:nvSpPr>
        <p:spPr>
          <a:xfrm>
            <a:off x="1270920"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dirty="0" err="1">
                <a:solidFill>
                  <a:schemeClr val="dk1"/>
                </a:solidFill>
                <a:latin typeface="Arial"/>
                <a:ea typeface="Arial"/>
                <a:cs typeface="Arial"/>
                <a:sym typeface="Arial"/>
              </a:rPr>
              <a:t>Comprendre</a:t>
            </a:r>
            <a:r>
              <a:rPr lang="en-US" dirty="0">
                <a:solidFill>
                  <a:schemeClr val="dk1"/>
                </a:solidFill>
                <a:latin typeface="Arial"/>
                <a:ea typeface="Arial"/>
                <a:cs typeface="Arial"/>
                <a:sym typeface="Arial"/>
              </a:rPr>
              <a:t> les </a:t>
            </a:r>
            <a:r>
              <a:rPr lang="en-US" dirty="0" err="1">
                <a:solidFill>
                  <a:schemeClr val="dk1"/>
                </a:solidFill>
                <a:latin typeface="Arial"/>
                <a:ea typeface="Arial"/>
                <a:cs typeface="Arial"/>
                <a:sym typeface="Arial"/>
              </a:rPr>
              <a:t>caractéristiques</a:t>
            </a:r>
            <a:r>
              <a:rPr lang="en-US" dirty="0">
                <a:solidFill>
                  <a:schemeClr val="dk1"/>
                </a:solidFill>
                <a:latin typeface="Arial"/>
                <a:ea typeface="Arial"/>
                <a:cs typeface="Arial"/>
                <a:sym typeface="Arial"/>
              </a:rPr>
              <a:t> et les </a:t>
            </a:r>
            <a:r>
              <a:rPr lang="en-US" dirty="0" err="1">
                <a:solidFill>
                  <a:schemeClr val="dk1"/>
                </a:solidFill>
                <a:latin typeface="Arial"/>
                <a:ea typeface="Arial"/>
                <a:cs typeface="Arial"/>
                <a:sym typeface="Arial"/>
              </a:rPr>
              <a:t>fonctionnalités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supplémentaires</a:t>
            </a:r>
            <a:r>
              <a:rPr lang="en-US" dirty="0">
                <a:solidFill>
                  <a:schemeClr val="dk1"/>
                </a:solidFill>
                <a:latin typeface="Arial"/>
                <a:ea typeface="Arial"/>
                <a:cs typeface="Arial"/>
                <a:sym typeface="Arial"/>
              </a:rPr>
              <a:t> qui </a:t>
            </a:r>
            <a:r>
              <a:rPr lang="en-US" dirty="0" err="1">
                <a:solidFill>
                  <a:schemeClr val="dk1"/>
                </a:solidFill>
                <a:latin typeface="Arial"/>
                <a:ea typeface="Arial"/>
                <a:cs typeface="Arial"/>
                <a:sym typeface="Arial"/>
              </a:rPr>
              <a:t>peuvent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soutenir</a:t>
            </a:r>
            <a:r>
              <a:rPr lang="en-US" dirty="0">
                <a:solidFill>
                  <a:schemeClr val="dk1"/>
                </a:solidFill>
                <a:latin typeface="Arial"/>
                <a:ea typeface="Arial"/>
                <a:cs typeface="Arial"/>
                <a:sym typeface="Arial"/>
              </a:rPr>
              <a:t> la gestion des cas. </a:t>
            </a:r>
          </a:p>
        </p:txBody>
      </p:sp>
      <p:sp>
        <p:nvSpPr>
          <p:cNvPr id="5" name="TextBox 4">
            <a:extLst>
              <a:ext uri="{FF2B5EF4-FFF2-40B4-BE49-F238E27FC236}">
                <a16:creationId xmlns:a16="http://schemas.microsoft.com/office/drawing/2014/main" id="{440A9676-653D-103D-6536-32C74E42BA98}"/>
              </a:ext>
            </a:extLst>
          </p:cNvPr>
          <p:cNvSpPr txBox="1"/>
          <p:nvPr/>
        </p:nvSpPr>
        <p:spPr>
          <a:xfrm>
            <a:off x="4724541" y="3781092"/>
            <a:ext cx="2944652"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Démontrer comment utiliser le CPIMS+ pour faciliter la supervision</a:t>
            </a:r>
          </a:p>
        </p:txBody>
      </p:sp>
      <p:sp>
        <p:nvSpPr>
          <p:cNvPr id="6" name="TextBox 5">
            <a:extLst>
              <a:ext uri="{FF2B5EF4-FFF2-40B4-BE49-F238E27FC236}">
                <a16:creationId xmlns:a16="http://schemas.microsoft.com/office/drawing/2014/main" id="{5BEA11CB-578B-C9A0-9671-BA4EB0F54F98}"/>
              </a:ext>
            </a:extLst>
          </p:cNvPr>
          <p:cNvSpPr txBox="1"/>
          <p:nvPr/>
        </p:nvSpPr>
        <p:spPr>
          <a:xfrm>
            <a:off x="8178162" y="3781092"/>
            <a:ext cx="2944652" cy="959943"/>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Comprendre comment faire du FTR avec le CPIMS+, y compris la fonctionnalité de correspondance. </a:t>
            </a:r>
          </a:p>
        </p:txBody>
      </p:sp>
      <p:grpSp>
        <p:nvGrpSpPr>
          <p:cNvPr id="7" name="Group 6">
            <a:extLst>
              <a:ext uri="{FF2B5EF4-FFF2-40B4-BE49-F238E27FC236}">
                <a16:creationId xmlns:a16="http://schemas.microsoft.com/office/drawing/2014/main" id="{9D9369B0-588A-6D86-2DB5-CA3F3F256C82}"/>
              </a:ext>
            </a:extLst>
          </p:cNvPr>
          <p:cNvGrpSpPr/>
          <p:nvPr/>
        </p:nvGrpSpPr>
        <p:grpSpPr>
          <a:xfrm>
            <a:off x="2259394" y="2147405"/>
            <a:ext cx="878574" cy="929504"/>
            <a:chOff x="243840" y="1676400"/>
            <a:chExt cx="701040" cy="741680"/>
          </a:xfrm>
        </p:grpSpPr>
        <p:sp>
          <p:nvSpPr>
            <p:cNvPr id="8" name="Rectangle 7">
              <a:extLst>
                <a:ext uri="{FF2B5EF4-FFF2-40B4-BE49-F238E27FC236}">
                  <a16:creationId xmlns:a16="http://schemas.microsoft.com/office/drawing/2014/main" id="{C96804DD-B0D4-BD43-1673-FFF7F40B3DC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0F32D670-80A7-0539-43F1-7CB6D9FBF64D}"/>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9">
            <a:extLst>
              <a:ext uri="{FF2B5EF4-FFF2-40B4-BE49-F238E27FC236}">
                <a16:creationId xmlns:a16="http://schemas.microsoft.com/office/drawing/2014/main" id="{04276707-BB89-F074-6ECC-6827267528AD}"/>
              </a:ext>
            </a:extLst>
          </p:cNvPr>
          <p:cNvGrpSpPr/>
          <p:nvPr/>
        </p:nvGrpSpPr>
        <p:grpSpPr>
          <a:xfrm>
            <a:off x="5539608" y="2147405"/>
            <a:ext cx="878574" cy="929504"/>
            <a:chOff x="243840" y="1676400"/>
            <a:chExt cx="701040" cy="741680"/>
          </a:xfrm>
        </p:grpSpPr>
        <p:sp>
          <p:nvSpPr>
            <p:cNvPr id="11" name="Rectangle 10">
              <a:extLst>
                <a:ext uri="{FF2B5EF4-FFF2-40B4-BE49-F238E27FC236}">
                  <a16:creationId xmlns:a16="http://schemas.microsoft.com/office/drawing/2014/main" id="{BD9D5C2D-AB3E-CD33-7F26-909CFCCA05C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5CF9F4BA-497E-AE44-E878-CCED4F6C0D79}"/>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a:extLst>
              <a:ext uri="{FF2B5EF4-FFF2-40B4-BE49-F238E27FC236}">
                <a16:creationId xmlns:a16="http://schemas.microsoft.com/office/drawing/2014/main" id="{A355498C-E8C2-18B1-8735-301DD6A6BD7F}"/>
              </a:ext>
            </a:extLst>
          </p:cNvPr>
          <p:cNvGrpSpPr/>
          <p:nvPr/>
        </p:nvGrpSpPr>
        <p:grpSpPr>
          <a:xfrm>
            <a:off x="8819822" y="2147405"/>
            <a:ext cx="878574" cy="929504"/>
            <a:chOff x="243840" y="1676400"/>
            <a:chExt cx="701040" cy="741680"/>
          </a:xfrm>
        </p:grpSpPr>
        <p:sp>
          <p:nvSpPr>
            <p:cNvPr id="14" name="Rectangle 13">
              <a:extLst>
                <a:ext uri="{FF2B5EF4-FFF2-40B4-BE49-F238E27FC236}">
                  <a16:creationId xmlns:a16="http://schemas.microsoft.com/office/drawing/2014/main" id="{B220101B-2D04-6F13-CAEE-C2ECACDAAFB1}"/>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7651B671-04AF-7293-13A6-80711F9202FE}"/>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806675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499514" cy="562168"/>
          </a:xfrm>
        </p:spPr>
        <p:txBody>
          <a:bodyPr/>
          <a:lstStyle/>
          <a:p>
            <a:r>
              <a:rPr lang="en-CA" dirty="0"/>
              <a:t>Caractéristiques et fonctionnalités supplémentaires </a:t>
            </a:r>
          </a:p>
        </p:txBody>
      </p:sp>
    </p:spTree>
    <p:extLst>
      <p:ext uri="{BB962C8B-B14F-4D97-AF65-F5344CB8AC3E}">
        <p14:creationId xmlns:p14="http://schemas.microsoft.com/office/powerpoint/2010/main" val="22350764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Démonstration CPIMS</a:t>
            </a:r>
            <a:endParaRPr lang="en-ZA"/>
          </a:p>
        </p:txBody>
      </p:sp>
      <p:pic>
        <p:nvPicPr>
          <p:cNvPr id="4" name="Graphic 3" descr="Vlog with solid fill">
            <a:hlinkClick r:id="rId3"/>
            <a:extLst>
              <a:ext uri="{FF2B5EF4-FFF2-40B4-BE49-F238E27FC236}">
                <a16:creationId xmlns:a16="http://schemas.microsoft.com/office/drawing/2014/main" id="{CCE125C7-B50B-E626-0E19-9187479182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215D0763-35DA-0850-26C0-E9F66DCDDEE2}"/>
              </a:ext>
            </a:extLst>
          </p:cNvPr>
          <p:cNvSpPr txBox="1"/>
          <p:nvPr/>
        </p:nvSpPr>
        <p:spPr>
          <a:xfrm>
            <a:off x="5863591" y="1855567"/>
            <a:ext cx="5919154" cy="433088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6"/>
              </a:rPr>
              <a:t>Modifier le mot de passe et la langue</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Joindre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un document,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une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photo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ou</a:t>
            </a:r>
            <a:r>
              <a:rPr lang="en-US" sz="2400" dirty="0">
                <a:solidFill>
                  <a:schemeClr val="dk1"/>
                </a:solidFill>
                <a:latin typeface="Arial" panose="020B0604020202020204" pitchFamily="34" charset="0"/>
                <a:ea typeface="Helvetica Neue"/>
                <a:cs typeface="Arial" panose="020B0604020202020204" pitchFamily="34" charset="0"/>
                <a:sym typeface="Helvetica Neue"/>
              </a:rPr>
              <a:t> un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fichier</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audio</a:t>
            </a:r>
          </a:p>
          <a:p>
            <a:pPr marL="0" marR="0" lvl="0" indent="0" rtl="0">
              <a:lnSpc>
                <a:spcPct val="107000"/>
              </a:lnSpc>
              <a:spcBef>
                <a:spcPts val="0"/>
              </a:spcBef>
              <a:spcAft>
                <a:spcPts val="12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Notes</a:t>
            </a:r>
          </a:p>
          <a:p>
            <a:pPr marL="0" marR="0" lvl="0" indent="0" rtl="0">
              <a:lnSpc>
                <a:spcPct val="107000"/>
              </a:lnSpc>
              <a:spcBef>
                <a:spcPts val="0"/>
              </a:spcBef>
              <a:spcAft>
                <a:spcPts val="12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7"/>
              </a:rPr>
              <a:t>Journal des modifications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Fonctionnalité</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d'audit</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8"/>
              </a:rPr>
              <a:t>Désactiver</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 un cas </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9"/>
              </a:rPr>
              <a:t>En</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9"/>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9"/>
              </a:rPr>
              <a:t>ligne</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9"/>
              </a:rPr>
              <a:t> et hors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9"/>
              </a:rPr>
              <a:t>ligne</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20519397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Diapositive supplémentaire pour les notes de l'animateur</a:t>
            </a:r>
            <a:endParaRPr lang="en-CA" sz="5400" b="1">
              <a:solidFill>
                <a:schemeClr val="bg1">
                  <a:lumMod val="75000"/>
                </a:schemeClr>
              </a:solidFill>
            </a:endParaRPr>
          </a:p>
        </p:txBody>
      </p:sp>
    </p:spTree>
    <p:extLst>
      <p:ext uri="{BB962C8B-B14F-4D97-AF65-F5344CB8AC3E}">
        <p14:creationId xmlns:p14="http://schemas.microsoft.com/office/powerpoint/2010/main" val="38129461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CA"/>
              <a:t>A vous de jouer !</a:t>
            </a:r>
            <a:endParaRPr lang="en-CA">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1EFAA84-4DBB-5A48-7CE6-2ED0891C0F84}"/>
              </a:ext>
            </a:extLst>
          </p:cNvPr>
          <p:cNvGrpSpPr/>
          <p:nvPr/>
        </p:nvGrpSpPr>
        <p:grpSpPr>
          <a:xfrm>
            <a:off x="1218974" y="1902083"/>
            <a:ext cx="1355545" cy="2567174"/>
            <a:chOff x="7838339" y="2226754"/>
            <a:chExt cx="1969639" cy="3730164"/>
          </a:xfrm>
          <a:solidFill>
            <a:schemeClr val="accent4"/>
          </a:solidFill>
        </p:grpSpPr>
        <p:sp>
          <p:nvSpPr>
            <p:cNvPr id="3" name="Round Same Side Corner Rectangle 3">
              <a:extLst>
                <a:ext uri="{FF2B5EF4-FFF2-40B4-BE49-F238E27FC236}">
                  <a16:creationId xmlns:a16="http://schemas.microsoft.com/office/drawing/2014/main" id="{0AA92BA5-78EC-33B2-8E6D-495490365317}"/>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C6880695-7065-7E83-D5E6-3F76FA8ADCD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6860621D-F15A-2168-B4B3-6EC8AA283EC1}"/>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E5E9D5B8-D591-CC9A-B2CB-84EA49C3CC0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D6CF0A60-3F2D-35DF-C534-5E5DD1DF239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D85E1481-1DC4-4A82-AF2C-63D16A6FE75C}"/>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46D19026-9EEE-A9E6-0F8A-1BE8AF38E8B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A4037BB-8658-A454-D9D9-246812DFCB3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1" name="TextBox 20">
            <a:extLst>
              <a:ext uri="{FF2B5EF4-FFF2-40B4-BE49-F238E27FC236}">
                <a16:creationId xmlns:a16="http://schemas.microsoft.com/office/drawing/2014/main" id="{CBC8E23F-7B8B-E327-0094-644952CE28EC}"/>
              </a:ext>
            </a:extLst>
          </p:cNvPr>
          <p:cNvSpPr txBox="1"/>
          <p:nvPr/>
        </p:nvSpPr>
        <p:spPr>
          <a:xfrm>
            <a:off x="3852484" y="2439380"/>
            <a:ext cx="3345530" cy="2738122"/>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POUR TOUS</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Entraînez-vous</a:t>
            </a:r>
            <a:r>
              <a:rPr lang="en-US" dirty="0">
                <a:solidFill>
                  <a:schemeClr val="dk1"/>
                </a:solidFill>
                <a:latin typeface="Arial"/>
                <a:ea typeface="Arial"/>
                <a:cs typeface="Arial"/>
                <a:sym typeface="Arial"/>
              </a:rPr>
              <a:t> à changer </a:t>
            </a:r>
            <a:r>
              <a:rPr lang="en-US" dirty="0" err="1">
                <a:solidFill>
                  <a:schemeClr val="dk1"/>
                </a:solidFill>
                <a:latin typeface="Arial"/>
                <a:ea typeface="Arial"/>
                <a:cs typeface="Arial"/>
                <a:sym typeface="Arial"/>
              </a:rPr>
              <a:t>votre</a:t>
            </a:r>
            <a:r>
              <a:rPr lang="en-US" dirty="0">
                <a:solidFill>
                  <a:schemeClr val="dk1"/>
                </a:solidFill>
                <a:latin typeface="Arial"/>
                <a:ea typeface="Arial"/>
                <a:cs typeface="Arial"/>
                <a:sym typeface="Arial"/>
              </a:rPr>
              <a:t> mot de passe</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S'entraîner</a:t>
            </a:r>
            <a:r>
              <a:rPr lang="en-US" dirty="0">
                <a:solidFill>
                  <a:schemeClr val="dk1"/>
                </a:solidFill>
                <a:latin typeface="Arial"/>
                <a:ea typeface="Arial"/>
                <a:cs typeface="Arial"/>
                <a:sym typeface="Arial"/>
              </a:rPr>
              <a:t> à prendre des notes de cas</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le journal des modifications</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Désactiver</a:t>
            </a:r>
            <a:r>
              <a:rPr lang="en-US" dirty="0">
                <a:solidFill>
                  <a:schemeClr val="dk1"/>
                </a:solidFill>
                <a:latin typeface="Arial"/>
                <a:ea typeface="Arial"/>
                <a:cs typeface="Arial"/>
                <a:sym typeface="Arial"/>
              </a:rPr>
              <a:t> un cas </a:t>
            </a:r>
          </a:p>
        </p:txBody>
      </p:sp>
      <p:sp>
        <p:nvSpPr>
          <p:cNvPr id="22" name="TextBox 21">
            <a:extLst>
              <a:ext uri="{FF2B5EF4-FFF2-40B4-BE49-F238E27FC236}">
                <a16:creationId xmlns:a16="http://schemas.microsoft.com/office/drawing/2014/main" id="{B00D6AD1-3D13-C13D-9666-6440C6F9974C}"/>
              </a:ext>
            </a:extLst>
          </p:cNvPr>
          <p:cNvSpPr txBox="1"/>
          <p:nvPr/>
        </p:nvSpPr>
        <p:spPr>
          <a:xfrm>
            <a:off x="7868547" y="2439380"/>
            <a:ext cx="3345530" cy="2145396"/>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SI CELA EST PERTINENT POUR VOTRE CONTEXTE</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Changer de langue (facultatif)</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Joindre un document, une photo ou un fichier audio </a:t>
            </a:r>
          </a:p>
        </p:txBody>
      </p:sp>
      <p:grpSp>
        <p:nvGrpSpPr>
          <p:cNvPr id="33" name="Group 32">
            <a:extLst>
              <a:ext uri="{FF2B5EF4-FFF2-40B4-BE49-F238E27FC236}">
                <a16:creationId xmlns:a16="http://schemas.microsoft.com/office/drawing/2014/main" id="{301BC9D1-C978-197E-0A86-0B9E2B48338F}"/>
              </a:ext>
            </a:extLst>
          </p:cNvPr>
          <p:cNvGrpSpPr/>
          <p:nvPr/>
        </p:nvGrpSpPr>
        <p:grpSpPr>
          <a:xfrm>
            <a:off x="1748827" y="2410951"/>
            <a:ext cx="1355545" cy="2567174"/>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13148ADD-EC08-7A74-04C7-5B73DD49BA6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8CD571F1-ADDF-86BA-70D6-60E9EF579F8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77DC4B04-A13E-1371-A2E1-DD411549ADD1}"/>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D99E7738-1DA3-D322-59BC-18207D46A0C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66FB0C3B-264A-BB82-F1BF-7C9360DAC2C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F9446DB4-553A-E28A-1637-BC0F06416CC3}"/>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144BEA2F-0AFE-0443-2624-04BC1787D1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B1E9D23B-C36A-9EF6-9AB9-84CC6DCE72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0833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Ouverture</a:t>
            </a:r>
          </a:p>
        </p:txBody>
      </p:sp>
    </p:spTree>
    <p:extLst>
      <p:ext uri="{BB962C8B-B14F-4D97-AF65-F5344CB8AC3E}">
        <p14:creationId xmlns:p14="http://schemas.microsoft.com/office/powerpoint/2010/main" val="13769731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CA">
                <a:latin typeface="Arial" panose="020B0604020202020204" pitchFamily="34" charset="0"/>
                <a:cs typeface="Arial" panose="020B0604020202020204" pitchFamily="34" charset="0"/>
              </a:rPr>
              <a:t>Retour d'information et discussion</a:t>
            </a:r>
          </a:p>
        </p:txBody>
      </p:sp>
      <p:grpSp>
        <p:nvGrpSpPr>
          <p:cNvPr id="2" name="Google Shape;314;p4">
            <a:extLst>
              <a:ext uri="{FF2B5EF4-FFF2-40B4-BE49-F238E27FC236}">
                <a16:creationId xmlns:a16="http://schemas.microsoft.com/office/drawing/2014/main" id="{65C0494C-63C2-8F09-445C-22ACB6E35582}"/>
              </a:ext>
            </a:extLst>
          </p:cNvPr>
          <p:cNvGrpSpPr/>
          <p:nvPr/>
        </p:nvGrpSpPr>
        <p:grpSpPr>
          <a:xfrm>
            <a:off x="3419151" y="1903827"/>
            <a:ext cx="5353697" cy="3474717"/>
            <a:chOff x="3400707" y="1772174"/>
            <a:chExt cx="5758105" cy="3737192"/>
          </a:xfrm>
          <a:solidFill>
            <a:schemeClr val="accent4"/>
          </a:solidFill>
        </p:grpSpPr>
        <p:sp>
          <p:nvSpPr>
            <p:cNvPr id="3" name="Google Shape;315;p4">
              <a:extLst>
                <a:ext uri="{FF2B5EF4-FFF2-40B4-BE49-F238E27FC236}">
                  <a16:creationId xmlns:a16="http://schemas.microsoft.com/office/drawing/2014/main" id="{246DF50B-1C91-DC98-1A80-E1B3B67916F9}"/>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316;p4">
              <a:extLst>
                <a:ext uri="{FF2B5EF4-FFF2-40B4-BE49-F238E27FC236}">
                  <a16:creationId xmlns:a16="http://schemas.microsoft.com/office/drawing/2014/main" id="{1EA1B68F-0124-6322-DA7C-AB7C0A08B2F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7;p4">
              <a:extLst>
                <a:ext uri="{FF2B5EF4-FFF2-40B4-BE49-F238E27FC236}">
                  <a16:creationId xmlns:a16="http://schemas.microsoft.com/office/drawing/2014/main" id="{DB2C7B34-F7DD-CB08-281F-88495861B7CD}"/>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8;p4">
              <a:extLst>
                <a:ext uri="{FF2B5EF4-FFF2-40B4-BE49-F238E27FC236}">
                  <a16:creationId xmlns:a16="http://schemas.microsoft.com/office/drawing/2014/main" id="{C2C05656-EBF3-C01D-9065-A6375132C8A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9;p4">
              <a:extLst>
                <a:ext uri="{FF2B5EF4-FFF2-40B4-BE49-F238E27FC236}">
                  <a16:creationId xmlns:a16="http://schemas.microsoft.com/office/drawing/2014/main" id="{2EED9661-CF5D-B48B-A7E5-37B0BAEC8CC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20;p4">
              <a:extLst>
                <a:ext uri="{FF2B5EF4-FFF2-40B4-BE49-F238E27FC236}">
                  <a16:creationId xmlns:a16="http://schemas.microsoft.com/office/drawing/2014/main" id="{1B5EE289-131D-5E40-51CB-3C956406BD1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1;p4">
              <a:extLst>
                <a:ext uri="{FF2B5EF4-FFF2-40B4-BE49-F238E27FC236}">
                  <a16:creationId xmlns:a16="http://schemas.microsoft.com/office/drawing/2014/main" id="{7CE34461-688F-FDF6-7355-BE5E0AA8AD74}"/>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7CF6FAC4-DA3A-972D-87BA-8A2509C5AB71}"/>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 name="Group 9">
            <a:extLst>
              <a:ext uri="{FF2B5EF4-FFF2-40B4-BE49-F238E27FC236}">
                <a16:creationId xmlns:a16="http://schemas.microsoft.com/office/drawing/2014/main" id="{5BB6C224-1D98-C2AC-394C-7B5C13E3F74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5DFD383-9B83-3976-9AA5-780582D8853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8313D4E5-C25A-E69B-D69E-39AF9FB3A8EA}"/>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CC628011-4890-9456-705A-4BA75E29F6C4}"/>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4CAC50B3-E14A-6940-7480-8B586BE339A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D55DCC54-D239-62FB-461F-1F7895CFB451}"/>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DF767422-C676-7003-1C66-69A31D20456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C4527EFD-EF87-B488-E9C5-445891997591}"/>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4633117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a:t>Supervision de la gestion des cas</a:t>
            </a:r>
          </a:p>
        </p:txBody>
      </p:sp>
    </p:spTree>
    <p:extLst>
      <p:ext uri="{BB962C8B-B14F-4D97-AF65-F5344CB8AC3E}">
        <p14:creationId xmlns:p14="http://schemas.microsoft.com/office/powerpoint/2010/main" val="29732721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US" dirty="0" err="1">
                <a:latin typeface="Arial" panose="020B0604020202020204" pitchFamily="34" charset="0"/>
                <a:cs typeface="Arial" panose="020B0604020202020204" pitchFamily="34" charset="0"/>
              </a:rPr>
              <a:t>Fonctions</a:t>
            </a:r>
            <a:r>
              <a:rPr lang="en-US" dirty="0">
                <a:latin typeface="Arial" panose="020B0604020202020204" pitchFamily="34" charset="0"/>
                <a:cs typeface="Arial" panose="020B0604020202020204" pitchFamily="34" charset="0"/>
              </a:rPr>
              <a:t> de supervision de la gestion des cas</a:t>
            </a: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B8950F-E5C5-AA57-8A24-933945C38422}"/>
              </a:ext>
            </a:extLst>
          </p:cNvPr>
          <p:cNvSpPr txBox="1"/>
          <p:nvPr/>
        </p:nvSpPr>
        <p:spPr>
          <a:xfrm>
            <a:off x="1179109" y="3782078"/>
            <a:ext cx="2613156" cy="727059"/>
          </a:xfrm>
          <a:prstGeom prst="rect">
            <a:avLst/>
          </a:prstGeom>
          <a:noFill/>
        </p:spPr>
        <p:txBody>
          <a:bodyPr wrap="square">
            <a:spAutoFit/>
          </a:bodyPr>
          <a:lstStyle/>
          <a:p>
            <a:pPr marL="0" marR="0" lvl="0" indent="0" algn="ctr" rtl="0">
              <a:lnSpc>
                <a:spcPct val="107000"/>
              </a:lnSpc>
              <a:spcBef>
                <a:spcPts val="0"/>
              </a:spcBef>
              <a:buNone/>
            </a:pPr>
            <a:r>
              <a:rPr lang="en-US" sz="2000">
                <a:solidFill>
                  <a:schemeClr val="dk1"/>
                </a:solidFill>
                <a:latin typeface="Arial"/>
                <a:ea typeface="Arial"/>
                <a:cs typeface="Arial"/>
                <a:sym typeface="Arial"/>
              </a:rPr>
              <a:t>Responsabilité et administration</a:t>
            </a:r>
          </a:p>
        </p:txBody>
      </p:sp>
      <p:sp>
        <p:nvSpPr>
          <p:cNvPr id="4" name="TextBox 3">
            <a:extLst>
              <a:ext uri="{FF2B5EF4-FFF2-40B4-BE49-F238E27FC236}">
                <a16:creationId xmlns:a16="http://schemas.microsoft.com/office/drawing/2014/main" id="{0FB4723F-B47E-7C79-E6BB-6B06B7B812D3}"/>
              </a:ext>
            </a:extLst>
          </p:cNvPr>
          <p:cNvSpPr txBox="1"/>
          <p:nvPr/>
        </p:nvSpPr>
        <p:spPr>
          <a:xfrm>
            <a:off x="3911629" y="4838457"/>
            <a:ext cx="4582670" cy="727059"/>
          </a:xfrm>
          <a:prstGeom prst="rect">
            <a:avLst/>
          </a:prstGeom>
          <a:noFill/>
        </p:spPr>
        <p:txBody>
          <a:bodyPr wrap="square">
            <a:spAutoFit/>
          </a:bodyPr>
          <a:lstStyle/>
          <a:p>
            <a:pPr marL="0" marR="0" lvl="0" indent="0" algn="ctr" rtl="0">
              <a:lnSpc>
                <a:spcPct val="107000"/>
              </a:lnSpc>
              <a:spcBef>
                <a:spcPts val="0"/>
              </a:spcBef>
              <a:buNone/>
            </a:pPr>
            <a:r>
              <a:rPr lang="en-US" sz="2000">
                <a:solidFill>
                  <a:schemeClr val="dk1"/>
                </a:solidFill>
                <a:latin typeface="Arial"/>
                <a:ea typeface="Arial"/>
                <a:cs typeface="Arial"/>
                <a:sym typeface="Arial"/>
              </a:rPr>
              <a:t>Développement éducatif et professionnel</a:t>
            </a:r>
          </a:p>
        </p:txBody>
      </p:sp>
      <p:sp>
        <p:nvSpPr>
          <p:cNvPr id="5" name="TextBox 4">
            <a:extLst>
              <a:ext uri="{FF2B5EF4-FFF2-40B4-BE49-F238E27FC236}">
                <a16:creationId xmlns:a16="http://schemas.microsoft.com/office/drawing/2014/main" id="{289D907C-90AB-CBFC-7D9E-DC0C77C04876}"/>
              </a:ext>
            </a:extLst>
          </p:cNvPr>
          <p:cNvSpPr txBox="1"/>
          <p:nvPr/>
        </p:nvSpPr>
        <p:spPr>
          <a:xfrm>
            <a:off x="8230051" y="3782078"/>
            <a:ext cx="2613156" cy="397738"/>
          </a:xfrm>
          <a:prstGeom prst="rect">
            <a:avLst/>
          </a:prstGeom>
          <a:noFill/>
        </p:spPr>
        <p:txBody>
          <a:bodyPr wrap="square">
            <a:spAutoFit/>
          </a:bodyPr>
          <a:lstStyle/>
          <a:p>
            <a:pPr marL="0" marR="0" lvl="0" indent="0" algn="ctr" rtl="0">
              <a:lnSpc>
                <a:spcPct val="107000"/>
              </a:lnSpc>
              <a:spcBef>
                <a:spcPts val="0"/>
              </a:spcBef>
              <a:buNone/>
            </a:pPr>
            <a:r>
              <a:rPr lang="en-US" sz="2000">
                <a:solidFill>
                  <a:schemeClr val="dk1"/>
                </a:solidFill>
                <a:latin typeface="Arial"/>
                <a:ea typeface="Arial"/>
                <a:cs typeface="Arial"/>
                <a:sym typeface="Arial"/>
              </a:rPr>
              <a:t>Soutien</a:t>
            </a:r>
          </a:p>
        </p:txBody>
      </p:sp>
      <p:pic>
        <p:nvPicPr>
          <p:cNvPr id="10" name="Graphic 9" descr="Single gear with solid fill">
            <a:extLst>
              <a:ext uri="{FF2B5EF4-FFF2-40B4-BE49-F238E27FC236}">
                <a16:creationId xmlns:a16="http://schemas.microsoft.com/office/drawing/2014/main" id="{417460A7-D04A-8692-4FEE-3EE53A016A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9300" y="1524873"/>
            <a:ext cx="2543629" cy="2543629"/>
          </a:xfrm>
          <a:prstGeom prst="rect">
            <a:avLst/>
          </a:prstGeom>
        </p:spPr>
      </p:pic>
      <p:pic>
        <p:nvPicPr>
          <p:cNvPr id="13" name="Graphic 12" descr="Single gear with solid fill">
            <a:extLst>
              <a:ext uri="{FF2B5EF4-FFF2-40B4-BE49-F238E27FC236}">
                <a16:creationId xmlns:a16="http://schemas.microsoft.com/office/drawing/2014/main" id="{5D525597-25E9-09B3-2B21-F7A510384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1150" y="2510263"/>
            <a:ext cx="2543629" cy="2543629"/>
          </a:xfrm>
          <a:prstGeom prst="rect">
            <a:avLst/>
          </a:prstGeom>
        </p:spPr>
      </p:pic>
      <p:pic>
        <p:nvPicPr>
          <p:cNvPr id="15" name="Graphic 14" descr="Single gear with solid fill">
            <a:extLst>
              <a:ext uri="{FF2B5EF4-FFF2-40B4-BE49-F238E27FC236}">
                <a16:creationId xmlns:a16="http://schemas.microsoft.com/office/drawing/2014/main" id="{2639FA07-9343-336E-4104-BD9225BF5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3120" y="1484959"/>
            <a:ext cx="2543629" cy="2543629"/>
          </a:xfrm>
          <a:prstGeom prst="rect">
            <a:avLst/>
          </a:prstGeom>
        </p:spPr>
      </p:pic>
    </p:spTree>
    <p:extLst>
      <p:ext uri="{BB962C8B-B14F-4D97-AF65-F5344CB8AC3E}">
        <p14:creationId xmlns:p14="http://schemas.microsoft.com/office/powerpoint/2010/main" val="40220937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Les fonctionnalités de</a:t>
            </a:r>
            <a:r>
              <a:rPr lang="en-US"/>
              <a:t> CPIMS+ </a:t>
            </a:r>
            <a:r>
              <a:rPr lang="en-US">
                <a:latin typeface="Arial" panose="020B0604020202020204" pitchFamily="34" charset="0"/>
                <a:cs typeface="Arial" panose="020B0604020202020204" pitchFamily="34" charset="0"/>
              </a:rPr>
              <a:t>qui soutiennent la supervision</a:t>
            </a: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D380224-6BD6-08C2-A822-3801FA5A7EF4}"/>
              </a:ext>
            </a:extLst>
          </p:cNvPr>
          <p:cNvSpPr txBox="1"/>
          <p:nvPr/>
        </p:nvSpPr>
        <p:spPr>
          <a:xfrm>
            <a:off x="838200" y="3808787"/>
            <a:ext cx="1630845"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n-US" sz="2000" b="0" i="0" u="none" strike="noStrike" cap="none">
                <a:solidFill>
                  <a:srgbClr val="1B1B1B"/>
                </a:solidFill>
                <a:latin typeface="Helvetica Neue"/>
                <a:ea typeface="Helvetica Neue"/>
                <a:cs typeface="Helvetica Neue"/>
                <a:sym typeface="Helvetica Neue"/>
              </a:rPr>
              <a:t>Affectation de </a:t>
            </a:r>
            <a:r>
              <a:rPr lang="fr-FR" sz="2000" b="0" i="0" u="none" strike="noStrike" cap="none">
                <a:solidFill>
                  <a:srgbClr val="1B1B1B"/>
                </a:solidFill>
                <a:latin typeface="Helvetica Neue"/>
                <a:ea typeface="Helvetica Neue"/>
                <a:cs typeface="Helvetica Neue"/>
                <a:sym typeface="Helvetica Neue"/>
              </a:rPr>
              <a:t>cas</a:t>
            </a:r>
          </a:p>
        </p:txBody>
      </p:sp>
      <p:sp>
        <p:nvSpPr>
          <p:cNvPr id="6" name="TextBox 5">
            <a:extLst>
              <a:ext uri="{FF2B5EF4-FFF2-40B4-BE49-F238E27FC236}">
                <a16:creationId xmlns:a16="http://schemas.microsoft.com/office/drawing/2014/main" id="{F635E452-A6F4-D18E-5E65-0924E1717DF5}"/>
              </a:ext>
            </a:extLst>
          </p:cNvPr>
          <p:cNvSpPr txBox="1"/>
          <p:nvPr/>
        </p:nvSpPr>
        <p:spPr>
          <a:xfrm>
            <a:off x="2854795" y="3808787"/>
            <a:ext cx="2001130" cy="1323439"/>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n-US" sz="2000" b="0" i="0" u="none" strike="noStrike" cap="none">
                <a:solidFill>
                  <a:srgbClr val="1B1B1B"/>
                </a:solidFill>
                <a:latin typeface="Helvetica Neue"/>
                <a:ea typeface="Helvetica Neue"/>
                <a:cs typeface="Helvetica Neue"/>
                <a:sym typeface="Helvetica Neue"/>
              </a:rPr>
              <a:t>Approuver l'évaluation, les plans d'action et la clôture des dossiers.</a:t>
            </a:r>
          </a:p>
        </p:txBody>
      </p:sp>
      <p:sp>
        <p:nvSpPr>
          <p:cNvPr id="7" name="TextBox 6">
            <a:extLst>
              <a:ext uri="{FF2B5EF4-FFF2-40B4-BE49-F238E27FC236}">
                <a16:creationId xmlns:a16="http://schemas.microsoft.com/office/drawing/2014/main" id="{928E4AB4-F3F5-190A-5C21-AEF74CBBA1EF}"/>
              </a:ext>
            </a:extLst>
          </p:cNvPr>
          <p:cNvSpPr txBox="1"/>
          <p:nvPr/>
        </p:nvSpPr>
        <p:spPr>
          <a:xfrm>
            <a:off x="5241675" y="3808787"/>
            <a:ext cx="1630845"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fr-FR" sz="2000" b="0" i="0" u="none" strike="noStrike" cap="none">
                <a:solidFill>
                  <a:srgbClr val="1B1B1B"/>
                </a:solidFill>
                <a:latin typeface="Helvetica Neue"/>
                <a:ea typeface="Helvetica Neue"/>
                <a:cs typeface="Helvetica Neue"/>
                <a:sym typeface="Helvetica Neue"/>
              </a:rPr>
              <a:t>Examen des dossiers</a:t>
            </a:r>
          </a:p>
        </p:txBody>
      </p:sp>
      <p:sp>
        <p:nvSpPr>
          <p:cNvPr id="8" name="TextBox 7">
            <a:extLst>
              <a:ext uri="{FF2B5EF4-FFF2-40B4-BE49-F238E27FC236}">
                <a16:creationId xmlns:a16="http://schemas.microsoft.com/office/drawing/2014/main" id="{8180A017-D722-257F-8165-338D0E2E9029}"/>
              </a:ext>
            </a:extLst>
          </p:cNvPr>
          <p:cNvSpPr txBox="1"/>
          <p:nvPr/>
        </p:nvSpPr>
        <p:spPr>
          <a:xfrm>
            <a:off x="7258270" y="3808787"/>
            <a:ext cx="2001130"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n-US" sz="2000" b="0" i="0" u="none" strike="noStrike" cap="none">
                <a:solidFill>
                  <a:srgbClr val="1B1B1B"/>
                </a:solidFill>
                <a:latin typeface="Helvetica Neue"/>
                <a:ea typeface="Helvetica Neue"/>
                <a:cs typeface="Helvetica Neue"/>
                <a:sym typeface="Helvetica Neue"/>
              </a:rPr>
              <a:t>Signalement des </a:t>
            </a:r>
            <a:r>
              <a:rPr lang="fr-FR" sz="2000" b="0" i="0" u="none" strike="noStrike" cap="none">
                <a:solidFill>
                  <a:srgbClr val="1B1B1B"/>
                </a:solidFill>
                <a:latin typeface="Helvetica Neue"/>
                <a:ea typeface="Helvetica Neue"/>
                <a:cs typeface="Helvetica Neue"/>
                <a:sym typeface="Helvetica Neue"/>
              </a:rPr>
              <a:t>cas </a:t>
            </a:r>
          </a:p>
        </p:txBody>
      </p:sp>
      <p:sp>
        <p:nvSpPr>
          <p:cNvPr id="9" name="TextBox 8">
            <a:extLst>
              <a:ext uri="{FF2B5EF4-FFF2-40B4-BE49-F238E27FC236}">
                <a16:creationId xmlns:a16="http://schemas.microsoft.com/office/drawing/2014/main" id="{95DB94C0-E8EA-F7B1-BD3F-1D826B5E479C}"/>
              </a:ext>
            </a:extLst>
          </p:cNvPr>
          <p:cNvSpPr txBox="1"/>
          <p:nvPr/>
        </p:nvSpPr>
        <p:spPr>
          <a:xfrm>
            <a:off x="9556268" y="3808787"/>
            <a:ext cx="2300108" cy="1015663"/>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n-US" sz="2000" b="0" i="0" u="none" strike="noStrike" cap="none">
                <a:solidFill>
                  <a:srgbClr val="1B1B1B"/>
                </a:solidFill>
                <a:latin typeface="Helvetica Neue"/>
                <a:ea typeface="Helvetica Neue"/>
                <a:cs typeface="Helvetica Neue"/>
                <a:sym typeface="Helvetica Neue"/>
              </a:rPr>
              <a:t>Exportations personnalisées (pour avoir une vue d'ensemble)</a:t>
            </a:r>
          </a:p>
        </p:txBody>
      </p:sp>
      <p:sp>
        <p:nvSpPr>
          <p:cNvPr id="17" name="L-Shape 16">
            <a:extLst>
              <a:ext uri="{FF2B5EF4-FFF2-40B4-BE49-F238E27FC236}">
                <a16:creationId xmlns:a16="http://schemas.microsoft.com/office/drawing/2014/main" id="{CF373581-B263-F9B7-EE4E-07DC1B7A83B2}"/>
              </a:ext>
            </a:extLst>
          </p:cNvPr>
          <p:cNvSpPr/>
          <p:nvPr/>
        </p:nvSpPr>
        <p:spPr>
          <a:xfrm rot="18361091">
            <a:off x="3371335" y="2452836"/>
            <a:ext cx="991300" cy="504500"/>
          </a:xfrm>
          <a:prstGeom prst="corner">
            <a:avLst>
              <a:gd name="adj1" fmla="val 50539"/>
              <a:gd name="adj2" fmla="val 494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FCE3EE19-A983-0600-788D-0273AC2E8D8C}"/>
              </a:ext>
            </a:extLst>
          </p:cNvPr>
          <p:cNvGrpSpPr/>
          <p:nvPr/>
        </p:nvGrpSpPr>
        <p:grpSpPr>
          <a:xfrm>
            <a:off x="5657533" y="2228512"/>
            <a:ext cx="822768" cy="1039470"/>
            <a:chOff x="5776828" y="2518927"/>
            <a:chExt cx="584178" cy="738040"/>
          </a:xfrm>
        </p:grpSpPr>
        <p:sp>
          <p:nvSpPr>
            <p:cNvPr id="31" name="Circle: Hollow 30">
              <a:extLst>
                <a:ext uri="{FF2B5EF4-FFF2-40B4-BE49-F238E27FC236}">
                  <a16:creationId xmlns:a16="http://schemas.microsoft.com/office/drawing/2014/main" id="{1ED7D2B6-42A9-F339-C96C-7F8CA81A6E4C}"/>
                </a:ext>
              </a:extLst>
            </p:cNvPr>
            <p:cNvSpPr/>
            <p:nvPr/>
          </p:nvSpPr>
          <p:spPr>
            <a:xfrm>
              <a:off x="5776828" y="2518927"/>
              <a:ext cx="531812" cy="531812"/>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Rectangle 31">
              <a:extLst>
                <a:ext uri="{FF2B5EF4-FFF2-40B4-BE49-F238E27FC236}">
                  <a16:creationId xmlns:a16="http://schemas.microsoft.com/office/drawing/2014/main" id="{FCDC1E2D-781E-98F2-F4AD-163ABE220A3D}"/>
                </a:ext>
              </a:extLst>
            </p:cNvPr>
            <p:cNvSpPr/>
            <p:nvPr/>
          </p:nvSpPr>
          <p:spPr>
            <a:xfrm rot="19112356">
              <a:off x="6218669" y="2920306"/>
              <a:ext cx="142337" cy="33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 name="Group 3">
            <a:extLst>
              <a:ext uri="{FF2B5EF4-FFF2-40B4-BE49-F238E27FC236}">
                <a16:creationId xmlns:a16="http://schemas.microsoft.com/office/drawing/2014/main" id="{645DA6D0-2150-ED12-1AAA-BFE2EE8D8B01}"/>
              </a:ext>
            </a:extLst>
          </p:cNvPr>
          <p:cNvGrpSpPr/>
          <p:nvPr/>
        </p:nvGrpSpPr>
        <p:grpSpPr>
          <a:xfrm>
            <a:off x="7959289" y="2313692"/>
            <a:ext cx="754706" cy="880098"/>
            <a:chOff x="8068715" y="2580999"/>
            <a:chExt cx="535853" cy="624883"/>
          </a:xfrm>
        </p:grpSpPr>
        <p:sp>
          <p:nvSpPr>
            <p:cNvPr id="33" name="Rectangle 32">
              <a:extLst>
                <a:ext uri="{FF2B5EF4-FFF2-40B4-BE49-F238E27FC236}">
                  <a16:creationId xmlns:a16="http://schemas.microsoft.com/office/drawing/2014/main" id="{AC412F2B-FFF3-A637-507E-B7BCAF09AC36}"/>
                </a:ext>
              </a:extLst>
            </p:cNvPr>
            <p:cNvSpPr/>
            <p:nvPr/>
          </p:nvSpPr>
          <p:spPr>
            <a:xfrm>
              <a:off x="8068715" y="2580999"/>
              <a:ext cx="535853" cy="3343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C945464D-05F1-1F94-4D56-A1BFDCC0836F}"/>
                </a:ext>
              </a:extLst>
            </p:cNvPr>
            <p:cNvSpPr/>
            <p:nvPr/>
          </p:nvSpPr>
          <p:spPr>
            <a:xfrm>
              <a:off x="8068715" y="2869221"/>
              <a:ext cx="142337" cy="33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5" name="Arrow: Right 34">
            <a:extLst>
              <a:ext uri="{FF2B5EF4-FFF2-40B4-BE49-F238E27FC236}">
                <a16:creationId xmlns:a16="http://schemas.microsoft.com/office/drawing/2014/main" id="{58D3B283-C4D8-08D0-58B8-A7FC9BEE21FF}"/>
              </a:ext>
            </a:extLst>
          </p:cNvPr>
          <p:cNvSpPr/>
          <p:nvPr/>
        </p:nvSpPr>
        <p:spPr>
          <a:xfrm>
            <a:off x="1259609" y="2314608"/>
            <a:ext cx="990986" cy="882146"/>
          </a:xfrm>
          <a:prstGeom prst="rightArrow">
            <a:avLst>
              <a:gd name="adj1" fmla="val 33964"/>
              <a:gd name="adj2" fmla="val 553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
            <a:extLst>
              <a:ext uri="{FF2B5EF4-FFF2-40B4-BE49-F238E27FC236}">
                <a16:creationId xmlns:a16="http://schemas.microsoft.com/office/drawing/2014/main" id="{4359EE2E-09D4-F2CA-A32B-BA43F8AD9B82}"/>
              </a:ext>
            </a:extLst>
          </p:cNvPr>
          <p:cNvGrpSpPr/>
          <p:nvPr/>
        </p:nvGrpSpPr>
        <p:grpSpPr>
          <a:xfrm>
            <a:off x="10300145" y="2218552"/>
            <a:ext cx="812356" cy="1019142"/>
            <a:chOff x="10417930" y="2506019"/>
            <a:chExt cx="576785" cy="723607"/>
          </a:xfrm>
        </p:grpSpPr>
        <p:sp>
          <p:nvSpPr>
            <p:cNvPr id="36" name="Arrow: Right 35">
              <a:extLst>
                <a:ext uri="{FF2B5EF4-FFF2-40B4-BE49-F238E27FC236}">
                  <a16:creationId xmlns:a16="http://schemas.microsoft.com/office/drawing/2014/main" id="{BE0AAE23-D384-D495-C9E2-717709C84898}"/>
                </a:ext>
              </a:extLst>
            </p:cNvPr>
            <p:cNvSpPr/>
            <p:nvPr/>
          </p:nvSpPr>
          <p:spPr>
            <a:xfrm rot="16200000">
              <a:off x="10465197" y="2547498"/>
              <a:ext cx="491492" cy="408533"/>
            </a:xfrm>
            <a:prstGeom prst="rightArrow">
              <a:avLst>
                <a:gd name="adj1" fmla="val 37552"/>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D914801D-A765-B3C8-D8CC-9B18B10A72C0}"/>
                </a:ext>
              </a:extLst>
            </p:cNvPr>
            <p:cNvSpPr/>
            <p:nvPr/>
          </p:nvSpPr>
          <p:spPr>
            <a:xfrm rot="5400000">
              <a:off x="10635154" y="2870065"/>
              <a:ext cx="142337" cy="576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377380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Rappelez-vous !</a:t>
            </a:r>
          </a:p>
        </p:txBody>
      </p:sp>
      <p:sp>
        <p:nvSpPr>
          <p:cNvPr id="3" name="Google Shape;1133;p86">
            <a:extLst>
              <a:ext uri="{FF2B5EF4-FFF2-40B4-BE49-F238E27FC236}">
                <a16:creationId xmlns:a16="http://schemas.microsoft.com/office/drawing/2014/main" id="{63E7CFB7-5FCF-9F51-35F1-43AED24F469A}"/>
              </a:ext>
            </a:extLst>
          </p:cNvPr>
          <p:cNvSpPr txBox="1"/>
          <p:nvPr/>
        </p:nvSpPr>
        <p:spPr>
          <a:xfrm>
            <a:off x="7069656" y="2680777"/>
            <a:ext cx="3808013" cy="1815841"/>
          </a:xfrm>
          <a:prstGeom prst="rect">
            <a:avLst/>
          </a:prstGeom>
          <a:noFill/>
          <a:ln w="2857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latin typeface="Helvetica Neue"/>
                <a:ea typeface="Helvetica Neue"/>
                <a:cs typeface="Helvetica Neue"/>
                <a:sym typeface="Helvetica Neue"/>
              </a:rPr>
              <a:t>Les fonctions de supervision de CPIMS+ NE PEUVENT PAS remplacer la supervision en face à face !</a:t>
            </a:r>
            <a:endParaRPr lang="en-US" sz="1400" i="0" u="none" strike="noStrike" cap="none">
              <a:latin typeface="Arial"/>
              <a:ea typeface="Arial"/>
              <a:cs typeface="Arial"/>
              <a:sym typeface="Arial"/>
            </a:endParaRPr>
          </a:p>
        </p:txBody>
      </p:sp>
      <p:grpSp>
        <p:nvGrpSpPr>
          <p:cNvPr id="2" name="Google Shape;314;p4">
            <a:extLst>
              <a:ext uri="{FF2B5EF4-FFF2-40B4-BE49-F238E27FC236}">
                <a16:creationId xmlns:a16="http://schemas.microsoft.com/office/drawing/2014/main" id="{BA1E496D-7219-E13A-9BCB-241DD33DEDDF}"/>
              </a:ext>
            </a:extLst>
          </p:cNvPr>
          <p:cNvGrpSpPr/>
          <p:nvPr/>
        </p:nvGrpSpPr>
        <p:grpSpPr>
          <a:xfrm>
            <a:off x="1314331" y="2078592"/>
            <a:ext cx="4781670" cy="3103453"/>
            <a:chOff x="3400707" y="1772174"/>
            <a:chExt cx="5758105" cy="3737192"/>
          </a:xfrm>
          <a:solidFill>
            <a:schemeClr val="accent4"/>
          </a:solidFill>
        </p:grpSpPr>
        <p:sp>
          <p:nvSpPr>
            <p:cNvPr id="4" name="Google Shape;315;p4">
              <a:extLst>
                <a:ext uri="{FF2B5EF4-FFF2-40B4-BE49-F238E27FC236}">
                  <a16:creationId xmlns:a16="http://schemas.microsoft.com/office/drawing/2014/main" id="{61EE8E8B-E773-AAB3-AD3F-991CF6A5582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6;p4">
              <a:extLst>
                <a:ext uri="{FF2B5EF4-FFF2-40B4-BE49-F238E27FC236}">
                  <a16:creationId xmlns:a16="http://schemas.microsoft.com/office/drawing/2014/main" id="{F4F77150-3FB0-6EC0-132D-EA77BA360A2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7;p4">
              <a:extLst>
                <a:ext uri="{FF2B5EF4-FFF2-40B4-BE49-F238E27FC236}">
                  <a16:creationId xmlns:a16="http://schemas.microsoft.com/office/drawing/2014/main" id="{E1D26536-FE06-5337-ACD3-B8E693C2E688}"/>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8;p4">
              <a:extLst>
                <a:ext uri="{FF2B5EF4-FFF2-40B4-BE49-F238E27FC236}">
                  <a16:creationId xmlns:a16="http://schemas.microsoft.com/office/drawing/2014/main" id="{9EB037C2-A983-56B0-2B11-2913853DAF88}"/>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9;p4">
              <a:extLst>
                <a:ext uri="{FF2B5EF4-FFF2-40B4-BE49-F238E27FC236}">
                  <a16:creationId xmlns:a16="http://schemas.microsoft.com/office/drawing/2014/main" id="{FCC3DDD4-A6D9-1532-1377-A1F580F82681}"/>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0;p4">
              <a:extLst>
                <a:ext uri="{FF2B5EF4-FFF2-40B4-BE49-F238E27FC236}">
                  <a16:creationId xmlns:a16="http://schemas.microsoft.com/office/drawing/2014/main" id="{90BF058F-A7E0-FEB8-6675-A47C5C82E567}"/>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1;p4">
              <a:extLst>
                <a:ext uri="{FF2B5EF4-FFF2-40B4-BE49-F238E27FC236}">
                  <a16:creationId xmlns:a16="http://schemas.microsoft.com/office/drawing/2014/main" id="{5733430C-32E7-386D-F7BB-F4482DA8F902}"/>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78D3171D-F842-2002-4E0B-BA69C72FEA3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601930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Démonstration CPIMS</a:t>
            </a:r>
          </a:p>
        </p:txBody>
      </p:sp>
      <p:pic>
        <p:nvPicPr>
          <p:cNvPr id="2" name="Graphic 1" descr="Vlog with solid fill">
            <a:hlinkClick r:id="rId3"/>
            <a:extLst>
              <a:ext uri="{FF2B5EF4-FFF2-40B4-BE49-F238E27FC236}">
                <a16:creationId xmlns:a16="http://schemas.microsoft.com/office/drawing/2014/main" id="{88D5DA85-FAEE-D6E1-99BD-226A610A8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5703" y="1708428"/>
            <a:ext cx="3952227" cy="3952227"/>
          </a:xfrm>
          <a:prstGeom prst="rect">
            <a:avLst/>
          </a:prstGeom>
        </p:spPr>
      </p:pic>
      <p:sp>
        <p:nvSpPr>
          <p:cNvPr id="3" name="Google Shape;798;p37">
            <a:extLst>
              <a:ext uri="{FF2B5EF4-FFF2-40B4-BE49-F238E27FC236}">
                <a16:creationId xmlns:a16="http://schemas.microsoft.com/office/drawing/2014/main" id="{C882A62C-6576-FEFA-A16F-EC92F81DCCCF}"/>
              </a:ext>
            </a:extLst>
          </p:cNvPr>
          <p:cNvSpPr txBox="1"/>
          <p:nvPr/>
        </p:nvSpPr>
        <p:spPr>
          <a:xfrm>
            <a:off x="6238588" y="2517145"/>
            <a:ext cx="4720589" cy="3715336"/>
          </a:xfrm>
          <a:prstGeom prst="rect">
            <a:avLst/>
          </a:prstGeom>
          <a:noFill/>
          <a:ln>
            <a:noFill/>
          </a:ln>
        </p:spPr>
        <p:txBody>
          <a:bodyPr spcFirstLastPara="1" wrap="square" lIns="91425" tIns="45700" rIns="91425" bIns="45700" anchor="t" anchorCtr="0">
            <a:spAutoFit/>
          </a:bodyPr>
          <a:lstStyle/>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Équilibrer la charge de travail conformément aux normes minimales du nombre de cas par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travailleur</a:t>
            </a:r>
            <a:r>
              <a:rPr lang="en-US" sz="2400" dirty="0">
                <a:solidFill>
                  <a:schemeClr val="dk1"/>
                </a:solidFill>
                <a:latin typeface="Arial" panose="020B0604020202020204" pitchFamily="34" charset="0"/>
                <a:ea typeface="Helvetica Neue"/>
                <a:cs typeface="Arial" panose="020B0604020202020204" pitchFamily="34" charset="0"/>
                <a:sym typeface="Helvetica Neue"/>
              </a:rPr>
              <a:t> social. </a:t>
            </a:r>
          </a:p>
          <a:p>
            <a:pPr marL="342900" marR="0" lvl="0" indent="-342900" rtl="0">
              <a:lnSpc>
                <a:spcPct val="107000"/>
              </a:lnSpc>
              <a:spcBef>
                <a:spcPts val="0"/>
              </a:spcBef>
              <a:spcAft>
                <a:spcPts val="1200"/>
              </a:spcAft>
              <a:buFont typeface="Arial" panose="020B0604020202020204" pitchFamily="34" charset="0"/>
              <a:buChar char="•"/>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Parce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qu’un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travailleur</a:t>
            </a:r>
            <a:r>
              <a:rPr lang="en-US" sz="2400" dirty="0">
                <a:solidFill>
                  <a:schemeClr val="dk1"/>
                </a:solidFill>
                <a:latin typeface="Arial" panose="020B0604020202020204" pitchFamily="34" charset="0"/>
                <a:ea typeface="Helvetica Neue"/>
                <a:cs typeface="Arial" panose="020B0604020202020204" pitchFamily="34" charset="0"/>
                <a:sym typeface="Helvetica Neue"/>
              </a:rPr>
              <a:t> social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est</a:t>
            </a:r>
            <a:r>
              <a:rPr lang="en-US" sz="2400" dirty="0">
                <a:solidFill>
                  <a:schemeClr val="dk1"/>
                </a:solidFill>
                <a:latin typeface="Arial" panose="020B0604020202020204" pitchFamily="34" charset="0"/>
                <a:ea typeface="Helvetica Neue"/>
                <a:cs typeface="Arial" panose="020B0604020202020204" pitchFamily="34" charset="0"/>
                <a:sym typeface="Helvetica Neue"/>
              </a:rPr>
              <a:t> temporairement absent ou qu'il part </a:t>
            </a:r>
          </a:p>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Attribuer le cas </a:t>
            </a:r>
          </a:p>
        </p:txBody>
      </p:sp>
      <p:sp>
        <p:nvSpPr>
          <p:cNvPr id="4" name="Google Shape;798;p37">
            <a:extLst>
              <a:ext uri="{FF2B5EF4-FFF2-40B4-BE49-F238E27FC236}">
                <a16:creationId xmlns:a16="http://schemas.microsoft.com/office/drawing/2014/main" id="{F1E2767B-C067-9A14-DBDA-5BD4BC06DFB4}"/>
              </a:ext>
            </a:extLst>
          </p:cNvPr>
          <p:cNvSpPr txBox="1"/>
          <p:nvPr/>
        </p:nvSpPr>
        <p:spPr>
          <a:xfrm>
            <a:off x="6238588" y="1708428"/>
            <a:ext cx="4720589"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dirty="0">
                <a:solidFill>
                  <a:schemeClr val="dk1"/>
                </a:solidFill>
                <a:latin typeface="Arial" panose="020B0604020202020204" pitchFamily="34" charset="0"/>
                <a:ea typeface="Helvetica Neue"/>
                <a:cs typeface="Arial" panose="020B0604020202020204" pitchFamily="34" charset="0"/>
                <a:sym typeface="Helvetica Neue"/>
              </a:rPr>
              <a:t>ATTRIBUTION DE CAS</a:t>
            </a:r>
          </a:p>
        </p:txBody>
      </p:sp>
    </p:spTree>
    <p:extLst>
      <p:ext uri="{BB962C8B-B14F-4D97-AF65-F5344CB8AC3E}">
        <p14:creationId xmlns:p14="http://schemas.microsoft.com/office/powerpoint/2010/main" val="25301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Démonstration CPIMS</a:t>
            </a:r>
          </a:p>
        </p:txBody>
      </p:sp>
      <p:pic>
        <p:nvPicPr>
          <p:cNvPr id="2" name="Graphic 1" descr="Vlog with solid fill">
            <a:hlinkClick r:id="rId3"/>
            <a:extLst>
              <a:ext uri="{FF2B5EF4-FFF2-40B4-BE49-F238E27FC236}">
                <a16:creationId xmlns:a16="http://schemas.microsoft.com/office/drawing/2014/main" id="{FAC57B88-2DAC-F407-0375-D136DECAB8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5703" y="1708428"/>
            <a:ext cx="3952227" cy="3952227"/>
          </a:xfrm>
          <a:prstGeom prst="rect">
            <a:avLst/>
          </a:prstGeom>
        </p:spPr>
      </p:pic>
      <p:sp>
        <p:nvSpPr>
          <p:cNvPr id="5" name="Google Shape;798;p37">
            <a:extLst>
              <a:ext uri="{FF2B5EF4-FFF2-40B4-BE49-F238E27FC236}">
                <a16:creationId xmlns:a16="http://schemas.microsoft.com/office/drawing/2014/main" id="{55920B84-60E4-2FED-F88E-8DCF6287EFF0}"/>
              </a:ext>
            </a:extLst>
          </p:cNvPr>
          <p:cNvSpPr txBox="1"/>
          <p:nvPr/>
        </p:nvSpPr>
        <p:spPr>
          <a:xfrm>
            <a:off x="6238588" y="2540273"/>
            <a:ext cx="4720589" cy="268370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dirty="0">
                <a:solidFill>
                  <a:schemeClr val="dk1"/>
                </a:solidFill>
                <a:latin typeface="Arial" panose="020B0604020202020204" pitchFamily="34" charset="0"/>
                <a:ea typeface="Helvetica Neue"/>
                <a:cs typeface="Arial" panose="020B0604020202020204" pitchFamily="34" charset="0"/>
                <a:sym typeface="Helvetica Neue"/>
              </a:rPr>
              <a:t>PROCESSUS D'APPROBATION POUR</a:t>
            </a:r>
          </a:p>
          <a:p>
            <a:pPr marL="342900" marR="0" lvl="0" indent="-342900" rtl="0">
              <a:lnSpc>
                <a:spcPct val="107000"/>
              </a:lnSpc>
              <a:spcBef>
                <a:spcPts val="0"/>
              </a:spcBef>
              <a:spcAft>
                <a:spcPts val="1200"/>
              </a:spcAft>
              <a:buFont typeface="Arial" panose="020B0604020202020204" pitchFamily="34" charset="0"/>
              <a:buChar char="•"/>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Évaluation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p>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Plan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d'action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p>
          <a:p>
            <a:pPr marL="342900" marR="0" lvl="0" indent="-342900" rtl="0">
              <a:lnSpc>
                <a:spcPct val="107000"/>
              </a:lnSpc>
              <a:spcBef>
                <a:spcPts val="0"/>
              </a:spcBef>
              <a:spcAft>
                <a:spcPts val="1200"/>
              </a:spcAft>
              <a:buFont typeface="Arial" panose="020B0604020202020204" pitchFamily="34" charset="0"/>
              <a:buChar char="•"/>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Clôture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l'étui</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40833194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Démonstration CPIMS</a:t>
            </a:r>
          </a:p>
        </p:txBody>
      </p:sp>
      <p:sp>
        <p:nvSpPr>
          <p:cNvPr id="5" name="Google Shape;1161;p89">
            <a:extLst>
              <a:ext uri="{FF2B5EF4-FFF2-40B4-BE49-F238E27FC236}">
                <a16:creationId xmlns:a16="http://schemas.microsoft.com/office/drawing/2014/main" id="{452E3F90-98A0-148D-FB6F-E4607BB25878}"/>
              </a:ext>
            </a:extLst>
          </p:cNvPr>
          <p:cNvSpPr txBox="1"/>
          <p:nvPr/>
        </p:nvSpPr>
        <p:spPr>
          <a:xfrm>
            <a:off x="1901166" y="2171703"/>
            <a:ext cx="3962606" cy="400069"/>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fr-FR" sz="2000" b="1" kern="0">
                <a:latin typeface="Helvetica Neue"/>
                <a:ea typeface="Helvetica Neue"/>
                <a:cs typeface="Helvetica Neue"/>
                <a:sym typeface="Helvetica Neue"/>
              </a:rPr>
              <a:t>EXAMEN DU DOSSIER </a:t>
            </a:r>
            <a:endParaRPr lang="fr-FR" sz="2000" b="1" kern="0">
              <a:latin typeface="Arial"/>
              <a:ea typeface="Arial"/>
              <a:cs typeface="Arial"/>
              <a:sym typeface="Arial"/>
            </a:endParaRPr>
          </a:p>
        </p:txBody>
      </p:sp>
      <p:sp>
        <p:nvSpPr>
          <p:cNvPr id="6" name="Google Shape;1162;p89">
            <a:extLst>
              <a:ext uri="{FF2B5EF4-FFF2-40B4-BE49-F238E27FC236}">
                <a16:creationId xmlns:a16="http://schemas.microsoft.com/office/drawing/2014/main" id="{F341AC07-496F-E6F2-EB25-4D204EF97017}"/>
              </a:ext>
            </a:extLst>
          </p:cNvPr>
          <p:cNvSpPr txBox="1"/>
          <p:nvPr/>
        </p:nvSpPr>
        <p:spPr>
          <a:xfrm>
            <a:off x="1901165" y="2971170"/>
            <a:ext cx="4339977" cy="226724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91919"/>
              </a:buClr>
              <a:buSzPts val="2300"/>
              <a:buFont typeface="Arial"/>
              <a:buChar char="•"/>
            </a:pPr>
            <a:r>
              <a:rPr lang="en-CA" b="0" i="0" u="none" strike="noStrike" cap="none">
                <a:latin typeface="Arial" panose="020B0604020202020204" pitchFamily="34" charset="0"/>
                <a:ea typeface="Calibri"/>
                <a:cs typeface="Arial" panose="020B0604020202020204" pitchFamily="34" charset="0"/>
                <a:sym typeface="Calibri"/>
              </a:rPr>
              <a:t>S'assurer que les formulaires sont </a:t>
            </a:r>
            <a:r>
              <a:rPr lang="en-CA" b="0" i="0" u="none" strike="noStrike" cap="none">
                <a:latin typeface="Arial" panose="020B0604020202020204" pitchFamily="34" charset="0"/>
                <a:ea typeface="Calibri"/>
                <a:cs typeface="Arial" panose="020B0604020202020204" pitchFamily="34" charset="0"/>
                <a:sym typeface="Calibri"/>
                <a:extLst>
                  <a:ext uri="http://customooxmlschemas.google.com/">
                    <go:slidesCustomData xmlns="" xmlns:a16="http://schemas.microsoft.com/office/drawing/2014/main"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rPr>
              <a:t>remplis </a:t>
            </a:r>
            <a:r>
              <a:rPr lang="en-CA" b="0" i="0" u="none" strike="noStrike" cap="none">
                <a:latin typeface="Arial" panose="020B0604020202020204" pitchFamily="34" charset="0"/>
                <a:ea typeface="Calibri"/>
                <a:cs typeface="Arial" panose="020B0604020202020204" pitchFamily="34" charset="0"/>
                <a:sym typeface="Calibri"/>
              </a:rPr>
              <a:t>correctement</a:t>
            </a:r>
            <a:endParaRPr lang="en-CA" b="0" i="0" u="none" strike="noStrike" cap="none">
              <a:latin typeface="Arial" panose="020B0604020202020204" pitchFamily="34" charset="0"/>
              <a:ea typeface="Noto Sans"/>
              <a:cs typeface="Arial" panose="020B0604020202020204" pitchFamily="34" charset="0"/>
              <a:sym typeface="Noto Sans"/>
            </a:endParaRPr>
          </a:p>
          <a:p>
            <a:pPr marL="285750" marR="0" lvl="0" indent="-285750" algn="l" rtl="0">
              <a:lnSpc>
                <a:spcPct val="100000"/>
              </a:lnSpc>
              <a:spcBef>
                <a:spcPts val="1950"/>
              </a:spcBef>
              <a:spcAft>
                <a:spcPts val="0"/>
              </a:spcAft>
              <a:buClr>
                <a:srgbClr val="191919"/>
              </a:buClr>
              <a:buSzPts val="2300"/>
              <a:buFont typeface="Arial"/>
              <a:buChar char="•"/>
            </a:pPr>
            <a:r>
              <a:rPr lang="en-CA" b="0" i="0" u="none" strike="noStrike" cap="none">
                <a:latin typeface="Arial" panose="020B0604020202020204" pitchFamily="34" charset="0"/>
                <a:ea typeface="Calibri"/>
                <a:cs typeface="Arial" panose="020B0604020202020204" pitchFamily="34" charset="0"/>
                <a:sym typeface="Calibri"/>
              </a:rPr>
              <a:t>Contrôler la manière dont les services </a:t>
            </a:r>
            <a:r>
              <a:rPr lang="en-CA" b="0" i="0" u="none" strike="noStrike" cap="none">
                <a:latin typeface="Arial" panose="020B0604020202020204" pitchFamily="34" charset="0"/>
                <a:ea typeface="Calibri"/>
                <a:cs typeface="Arial" panose="020B0604020202020204" pitchFamily="34" charset="0"/>
                <a:sym typeface="Calibri"/>
                <a:extLst>
                  <a:ext uri="http://customooxmlschemas.google.com/">
                    <go:slidesCustomData xmlns="" xmlns:a16="http://schemas.microsoft.com/office/drawing/2014/main"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rPr>
              <a:t>sont </a:t>
            </a:r>
            <a:r>
              <a:rPr lang="en-CA" b="0" i="0" u="none" strike="noStrike" cap="none">
                <a:latin typeface="Arial" panose="020B0604020202020204" pitchFamily="34" charset="0"/>
                <a:ea typeface="Calibri"/>
                <a:cs typeface="Arial" panose="020B0604020202020204" pitchFamily="34" charset="0"/>
                <a:sym typeface="Calibri"/>
              </a:rPr>
              <a:t>fournis, s'ils sont fournis en temps opportun et en fonction de la hiérarchisation des risques.</a:t>
            </a:r>
            <a:endParaRPr lang="en-CA" b="0" i="0" u="none" strike="noStrike" cap="none">
              <a:latin typeface="Arial" panose="020B0604020202020204" pitchFamily="34" charset="0"/>
              <a:ea typeface="Noto Sans"/>
              <a:cs typeface="Arial" panose="020B0604020202020204" pitchFamily="34" charset="0"/>
              <a:sym typeface="Noto Sans"/>
            </a:endParaRPr>
          </a:p>
          <a:p>
            <a:pPr marL="285750" marR="0" lvl="0" indent="-285750" algn="l" rtl="0">
              <a:lnSpc>
                <a:spcPct val="100000"/>
              </a:lnSpc>
              <a:spcBef>
                <a:spcPts val="1950"/>
              </a:spcBef>
              <a:spcAft>
                <a:spcPts val="0"/>
              </a:spcAft>
              <a:buClr>
                <a:srgbClr val="191919"/>
              </a:buClr>
              <a:buSzPts val="2300"/>
              <a:buFont typeface="Arial"/>
              <a:buChar char="•"/>
            </a:pPr>
            <a:r>
              <a:rPr lang="en-CA" b="0" i="0" u="none" strike="noStrike" cap="none">
                <a:latin typeface="Arial" panose="020B0604020202020204" pitchFamily="34" charset="0"/>
                <a:ea typeface="Calibri"/>
                <a:cs typeface="Arial" panose="020B0604020202020204" pitchFamily="34" charset="0"/>
                <a:sym typeface="Calibri"/>
              </a:rPr>
              <a:t>Vérifier que les formulaires sont remplis</a:t>
            </a:r>
          </a:p>
        </p:txBody>
      </p:sp>
      <p:sp>
        <p:nvSpPr>
          <p:cNvPr id="2" name="Rectangle: Single Corner Snipped 1">
            <a:extLst>
              <a:ext uri="{FF2B5EF4-FFF2-40B4-BE49-F238E27FC236}">
                <a16:creationId xmlns:a16="http://schemas.microsoft.com/office/drawing/2014/main" id="{4F784043-FFDF-F87B-FC4D-9721F69F1B49}"/>
              </a:ext>
            </a:extLst>
          </p:cNvPr>
          <p:cNvSpPr/>
          <p:nvPr/>
        </p:nvSpPr>
        <p:spPr>
          <a:xfrm>
            <a:off x="7141029" y="1980063"/>
            <a:ext cx="3004458" cy="3486468"/>
          </a:xfrm>
          <a:prstGeom prst="snip1Rect">
            <a:avLst>
              <a:gd name="adj" fmla="val 2326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a:solidFill>
                  <a:schemeClr val="bg1"/>
                </a:solidFill>
                <a:latin typeface="Arial" panose="020B0604020202020204" pitchFamily="34" charset="0"/>
                <a:ea typeface="Calibri"/>
                <a:cs typeface="Arial" panose="020B0604020202020204" pitchFamily="34" charset="0"/>
                <a:sym typeface="Calibri"/>
              </a:rPr>
              <a:t>Liste de contrôle du dossier de l'affaire </a:t>
            </a:r>
            <a:endParaRPr lang="en-US" sz="2000" b="1">
              <a:solidFill>
                <a:schemeClr val="bg1"/>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1800"/>
              <a:buFont typeface="Arial"/>
              <a:buNone/>
            </a:pPr>
            <a:endParaRPr lang="en-US" sz="2800" b="1"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7492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Liste de contrôle du dossier</a:t>
            </a:r>
          </a:p>
        </p:txBody>
      </p:sp>
      <p:grpSp>
        <p:nvGrpSpPr>
          <p:cNvPr id="2" name="Group 1">
            <a:extLst>
              <a:ext uri="{FF2B5EF4-FFF2-40B4-BE49-F238E27FC236}">
                <a16:creationId xmlns:a16="http://schemas.microsoft.com/office/drawing/2014/main" id="{B3AAF729-5DF1-E627-EBB7-F6CF38B24DD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A5F10135-A5F4-F48F-5B6A-209FD2D70BD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71C255FA-0821-197C-9758-0ED278E7D217}"/>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F67AD264-F0E6-E7C2-F713-02471AA643E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38</a:t>
                </a:r>
              </a:p>
            </p:txBody>
          </p:sp>
          <p:sp>
            <p:nvSpPr>
              <p:cNvPr id="10" name="Rectangle 9">
                <a:extLst>
                  <a:ext uri="{FF2B5EF4-FFF2-40B4-BE49-F238E27FC236}">
                    <a16:creationId xmlns:a16="http://schemas.microsoft.com/office/drawing/2014/main" id="{455C25DE-9CD3-E69D-3D06-2FF25A1C8EA7}"/>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32605C51-C85C-07DD-90AD-68AB54808F0B}"/>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6E108D47-06AD-6F4F-5C55-E515D520E55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D673B93-0180-6E96-AB83-B5E44783B5B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pic>
        <p:nvPicPr>
          <p:cNvPr id="12" name="Picture 11">
            <a:extLst>
              <a:ext uri="{FF2B5EF4-FFF2-40B4-BE49-F238E27FC236}">
                <a16:creationId xmlns:a16="http://schemas.microsoft.com/office/drawing/2014/main" id="{EB357B48-2C4C-6726-5C87-CD560CAFE92D}"/>
              </a:ext>
            </a:extLst>
          </p:cNvPr>
          <p:cNvPicPr>
            <a:picLocks noChangeAspect="1"/>
          </p:cNvPicPr>
          <p:nvPr/>
        </p:nvPicPr>
        <p:blipFill>
          <a:blip r:embed="rId3"/>
          <a:stretch>
            <a:fillRect/>
          </a:stretch>
        </p:blipFill>
        <p:spPr>
          <a:xfrm>
            <a:off x="1453327" y="1256782"/>
            <a:ext cx="8399282" cy="4694463"/>
          </a:xfrm>
          <a:prstGeom prst="rect">
            <a:avLst/>
          </a:prstGeom>
          <a:ln>
            <a:solidFill>
              <a:schemeClr val="accent4"/>
            </a:solidFill>
          </a:ln>
        </p:spPr>
      </p:pic>
    </p:spTree>
    <p:extLst>
      <p:ext uri="{BB962C8B-B14F-4D97-AF65-F5344CB8AC3E}">
        <p14:creationId xmlns:p14="http://schemas.microsoft.com/office/powerpoint/2010/main" val="3648064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Démonstration CPIMS</a:t>
            </a:r>
          </a:p>
        </p:txBody>
      </p:sp>
      <p:pic>
        <p:nvPicPr>
          <p:cNvPr id="2" name="Graphic 1" descr="Vlog with solid fill">
            <a:hlinkClick r:id="rId3"/>
            <a:extLst>
              <a:ext uri="{FF2B5EF4-FFF2-40B4-BE49-F238E27FC236}">
                <a16:creationId xmlns:a16="http://schemas.microsoft.com/office/drawing/2014/main" id="{22897DCD-B6E6-79F7-5E28-1BDEC293BD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2893" y="1708428"/>
            <a:ext cx="3952227" cy="3952227"/>
          </a:xfrm>
          <a:prstGeom prst="rect">
            <a:avLst/>
          </a:prstGeom>
        </p:spPr>
      </p:pic>
      <p:sp>
        <p:nvSpPr>
          <p:cNvPr id="5" name="Google Shape;798;p37">
            <a:extLst>
              <a:ext uri="{FF2B5EF4-FFF2-40B4-BE49-F238E27FC236}">
                <a16:creationId xmlns:a16="http://schemas.microsoft.com/office/drawing/2014/main" id="{0197926B-CFEE-E787-238C-72C41D0919BC}"/>
              </a:ext>
            </a:extLst>
          </p:cNvPr>
          <p:cNvSpPr txBox="1"/>
          <p:nvPr/>
        </p:nvSpPr>
        <p:spPr>
          <a:xfrm>
            <a:off x="6824072" y="3135359"/>
            <a:ext cx="3202592" cy="1739475"/>
          </a:xfrm>
          <a:prstGeom prst="rect">
            <a:avLst/>
          </a:prstGeom>
          <a:noFill/>
          <a:ln>
            <a:noFill/>
          </a:ln>
        </p:spPr>
        <p:txBody>
          <a:bodyPr spcFirstLastPara="1" wrap="square" lIns="91425" tIns="45700" rIns="91425" bIns="45700" anchor="t" anchorCtr="0">
            <a:spAutoFit/>
          </a:bodyPr>
          <a:lstStyle/>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Examen des dossiers</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Correction</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Qualité des données</a:t>
            </a:r>
          </a:p>
        </p:txBody>
      </p:sp>
      <p:sp>
        <p:nvSpPr>
          <p:cNvPr id="3" name="Google Shape;798;p37">
            <a:extLst>
              <a:ext uri="{FF2B5EF4-FFF2-40B4-BE49-F238E27FC236}">
                <a16:creationId xmlns:a16="http://schemas.microsoft.com/office/drawing/2014/main" id="{027AA1AD-D9BC-5E18-719B-8D7DE07655D7}"/>
              </a:ext>
            </a:extLst>
          </p:cNvPr>
          <p:cNvSpPr txBox="1"/>
          <p:nvPr/>
        </p:nvSpPr>
        <p:spPr>
          <a:xfrm>
            <a:off x="6824071" y="2494005"/>
            <a:ext cx="3575035"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dirty="0">
                <a:solidFill>
                  <a:schemeClr val="dk1"/>
                </a:solidFill>
                <a:latin typeface="Arial" panose="020B0604020202020204" pitchFamily="34" charset="0"/>
                <a:ea typeface="Helvetica Neue"/>
                <a:cs typeface="Arial" panose="020B0604020202020204" pitchFamily="34" charset="0"/>
                <a:sym typeface="Helvetica Neue"/>
              </a:rPr>
              <a:t>SIGNALEMENT POUR</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1806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2170-DEEF-B283-9B7D-957829BBE971}"/>
              </a:ext>
            </a:extLst>
          </p:cNvPr>
          <p:cNvSpPr>
            <a:spLocks noGrp="1"/>
          </p:cNvSpPr>
          <p:nvPr>
            <p:ph type="title"/>
          </p:nvPr>
        </p:nvSpPr>
        <p:spPr/>
        <p:txBody>
          <a:bodyPr/>
          <a:lstStyle/>
          <a:p>
            <a:r>
              <a:rPr lang="en-CA"/>
              <a:t>Objectifs d'apprentissage</a:t>
            </a:r>
          </a:p>
        </p:txBody>
      </p:sp>
      <p:sp>
        <p:nvSpPr>
          <p:cNvPr id="23" name="TextBox 22">
            <a:extLst>
              <a:ext uri="{FF2B5EF4-FFF2-40B4-BE49-F238E27FC236}">
                <a16:creationId xmlns:a16="http://schemas.microsoft.com/office/drawing/2014/main" id="{93A64846-8210-DEBD-A3A0-13EEC9AC60D8}"/>
              </a:ext>
            </a:extLst>
          </p:cNvPr>
          <p:cNvSpPr txBox="1"/>
          <p:nvPr/>
        </p:nvSpPr>
        <p:spPr>
          <a:xfrm>
            <a:off x="1270920" y="3781092"/>
            <a:ext cx="2944652" cy="1552669"/>
          </a:xfrm>
          <a:prstGeom prst="rect">
            <a:avLst/>
          </a:prstGeom>
          <a:noFill/>
        </p:spPr>
        <p:txBody>
          <a:bodyPr wrap="square">
            <a:spAutoFit/>
          </a:bodyPr>
          <a:lstStyle/>
          <a:p>
            <a:pPr marL="0" marR="0" lvl="0" indent="0" algn="l" rtl="0">
              <a:lnSpc>
                <a:spcPct val="107000"/>
              </a:lnSpc>
              <a:spcBef>
                <a:spcPts val="0"/>
              </a:spcBef>
              <a:spcAft>
                <a:spcPts val="0"/>
              </a:spcAft>
              <a:buNone/>
            </a:pPr>
            <a:r>
              <a:rPr lang="en-US" dirty="0" err="1">
                <a:solidFill>
                  <a:schemeClr val="dk1"/>
                </a:solidFill>
                <a:latin typeface="Arial"/>
                <a:ea typeface="Arial"/>
                <a:cs typeface="Arial"/>
                <a:sym typeface="Arial"/>
              </a:rPr>
              <a:t>Présenter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l'animateur</a:t>
            </a:r>
            <a:r>
              <a:rPr lang="en-US" dirty="0">
                <a:solidFill>
                  <a:schemeClr val="dk1"/>
                </a:solidFill>
                <a:latin typeface="Arial"/>
                <a:ea typeface="Arial"/>
                <a:cs typeface="Arial"/>
                <a:sym typeface="Arial"/>
              </a:rPr>
              <a:t> et les </a:t>
            </a:r>
            <a:r>
              <a:rPr lang="en-US" dirty="0" err="1">
                <a:solidFill>
                  <a:schemeClr val="dk1"/>
                </a:solidFill>
                <a:latin typeface="Arial"/>
                <a:ea typeface="Arial"/>
                <a:cs typeface="Arial"/>
                <a:sym typeface="Arial"/>
              </a:rPr>
              <a:t>autres</a:t>
            </a:r>
            <a:r>
              <a:rPr lang="en-US" dirty="0">
                <a:solidFill>
                  <a:schemeClr val="dk1"/>
                </a:solidFill>
                <a:latin typeface="Arial"/>
                <a:ea typeface="Arial"/>
                <a:cs typeface="Arial"/>
                <a:sym typeface="Arial"/>
              </a:rPr>
              <a:t> participants et </a:t>
            </a:r>
            <a:r>
              <a:rPr lang="en-US" dirty="0" err="1">
                <a:solidFill>
                  <a:schemeClr val="dk1"/>
                </a:solidFill>
                <a:latin typeface="Arial"/>
                <a:ea typeface="Arial"/>
                <a:cs typeface="Arial"/>
                <a:sym typeface="Arial"/>
              </a:rPr>
              <a:t>élaborez</a:t>
            </a:r>
            <a:r>
              <a:rPr lang="en-US" dirty="0">
                <a:solidFill>
                  <a:schemeClr val="dk1"/>
                </a:solidFill>
                <a:latin typeface="Arial"/>
                <a:ea typeface="Arial"/>
                <a:cs typeface="Arial"/>
                <a:sym typeface="Arial"/>
              </a:rPr>
              <a:t> ensemble un </a:t>
            </a:r>
            <a:r>
              <a:rPr lang="en-US" dirty="0" err="1">
                <a:solidFill>
                  <a:schemeClr val="dk1"/>
                </a:solidFill>
                <a:latin typeface="Arial"/>
                <a:ea typeface="Arial"/>
                <a:cs typeface="Arial"/>
                <a:sym typeface="Arial"/>
              </a:rPr>
              <a:t>contrat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d'apprentissage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collectif</a:t>
            </a:r>
            <a:r>
              <a:rPr lang="en-US" dirty="0">
                <a:solidFill>
                  <a:schemeClr val="dk1"/>
                </a:solidFill>
                <a:latin typeface="Arial"/>
                <a:ea typeface="Arial"/>
                <a:cs typeface="Arial"/>
                <a:sym typeface="Arial"/>
              </a:rPr>
              <a:t>.</a:t>
            </a:r>
          </a:p>
        </p:txBody>
      </p:sp>
      <p:sp>
        <p:nvSpPr>
          <p:cNvPr id="24" name="TextBox 23">
            <a:extLst>
              <a:ext uri="{FF2B5EF4-FFF2-40B4-BE49-F238E27FC236}">
                <a16:creationId xmlns:a16="http://schemas.microsoft.com/office/drawing/2014/main" id="{2692034A-D0DE-FAF3-8077-11E5DE07F97B}"/>
              </a:ext>
            </a:extLst>
          </p:cNvPr>
          <p:cNvSpPr txBox="1"/>
          <p:nvPr/>
        </p:nvSpPr>
        <p:spPr>
          <a:xfrm>
            <a:off x="4724541" y="3781092"/>
            <a:ext cx="2944652" cy="1256306"/>
          </a:xfrm>
          <a:prstGeom prst="rect">
            <a:avLst/>
          </a:prstGeom>
          <a:noFill/>
        </p:spPr>
        <p:txBody>
          <a:bodyPr wrap="square">
            <a:spAutoFit/>
          </a:bodyPr>
          <a:lstStyle/>
          <a:p>
            <a:pPr>
              <a:lnSpc>
                <a:spcPct val="107000"/>
              </a:lnSpc>
            </a:pPr>
            <a:r>
              <a:rPr lang="en-US" dirty="0">
                <a:solidFill>
                  <a:schemeClr val="dk1"/>
                </a:solidFill>
                <a:latin typeface="Arial"/>
                <a:ea typeface="Arial"/>
                <a:cs typeface="Arial"/>
                <a:sym typeface="Arial"/>
              </a:rPr>
              <a:t>Rappeler les concepts de base et les </a:t>
            </a:r>
            <a:r>
              <a:rPr lang="en-US" dirty="0" err="1">
                <a:solidFill>
                  <a:schemeClr val="dk1"/>
                </a:solidFill>
                <a:latin typeface="Arial"/>
                <a:ea typeface="Arial"/>
                <a:cs typeface="Arial"/>
                <a:sym typeface="Arial"/>
              </a:rPr>
              <a:t>principes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directeurs</a:t>
            </a:r>
            <a:r>
              <a:rPr lang="en-US" dirty="0">
                <a:solidFill>
                  <a:schemeClr val="dk1"/>
                </a:solidFill>
                <a:latin typeface="Arial"/>
                <a:ea typeface="Arial"/>
                <a:cs typeface="Arial"/>
                <a:sym typeface="Arial"/>
              </a:rPr>
              <a:t> de la gestion des cas et de la gestion de </a:t>
            </a:r>
            <a:r>
              <a:rPr lang="en-US" dirty="0" err="1">
                <a:solidFill>
                  <a:schemeClr val="dk1"/>
                </a:solidFill>
                <a:latin typeface="Arial"/>
                <a:ea typeface="Arial"/>
                <a:cs typeface="Arial"/>
                <a:sym typeface="Arial"/>
              </a:rPr>
              <a:t>l'information</a:t>
            </a:r>
            <a:endParaRPr lang="en-US" dirty="0">
              <a:solidFill>
                <a:schemeClr val="dk1"/>
              </a:solidFill>
              <a:latin typeface="Arial"/>
              <a:ea typeface="Arial"/>
              <a:cs typeface="Arial"/>
              <a:sym typeface="Arial"/>
            </a:endParaRPr>
          </a:p>
        </p:txBody>
      </p:sp>
      <p:sp>
        <p:nvSpPr>
          <p:cNvPr id="25" name="TextBox 24">
            <a:extLst>
              <a:ext uri="{FF2B5EF4-FFF2-40B4-BE49-F238E27FC236}">
                <a16:creationId xmlns:a16="http://schemas.microsoft.com/office/drawing/2014/main" id="{B0276C4E-24DD-016B-2DC0-7181274F38B6}"/>
              </a:ext>
            </a:extLst>
          </p:cNvPr>
          <p:cNvSpPr txBox="1"/>
          <p:nvPr/>
        </p:nvSpPr>
        <p:spPr>
          <a:xfrm>
            <a:off x="8178162"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dirty="0" err="1">
                <a:solidFill>
                  <a:schemeClr val="dk1"/>
                </a:solidFill>
                <a:latin typeface="Arial"/>
                <a:ea typeface="Arial"/>
                <a:cs typeface="Arial"/>
                <a:sym typeface="Arial"/>
              </a:rPr>
              <a:t>Décrire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qu'est</a:t>
            </a:r>
            <a:r>
              <a:rPr lang="en-US" dirty="0">
                <a:solidFill>
                  <a:schemeClr val="dk1"/>
                </a:solidFill>
                <a:latin typeface="Arial"/>
                <a:ea typeface="Arial"/>
                <a:cs typeface="Arial"/>
                <a:sym typeface="Arial"/>
              </a:rPr>
              <a:t> le CPIMS+ et comment il </a:t>
            </a:r>
            <a:r>
              <a:rPr lang="en-US" dirty="0" err="1">
                <a:solidFill>
                  <a:schemeClr val="dk1"/>
                </a:solidFill>
                <a:latin typeface="Arial"/>
                <a:ea typeface="Arial"/>
                <a:cs typeface="Arial"/>
                <a:sym typeface="Arial"/>
              </a:rPr>
              <a:t>est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lié</a:t>
            </a:r>
            <a:r>
              <a:rPr lang="en-US" dirty="0">
                <a:solidFill>
                  <a:schemeClr val="dk1"/>
                </a:solidFill>
                <a:latin typeface="Arial"/>
                <a:ea typeface="Arial"/>
                <a:cs typeface="Arial"/>
                <a:sym typeface="Arial"/>
              </a:rPr>
              <a:t> à la gestion de </a:t>
            </a:r>
            <a:r>
              <a:rPr lang="en-US" dirty="0" err="1">
                <a:solidFill>
                  <a:schemeClr val="dk1"/>
                </a:solidFill>
                <a:latin typeface="Arial"/>
                <a:ea typeface="Arial"/>
                <a:cs typeface="Arial"/>
                <a:sym typeface="Arial"/>
              </a:rPr>
              <a:t>l'information</a:t>
            </a:r>
            <a:r>
              <a:rPr lang="en-US" dirty="0">
                <a:solidFill>
                  <a:schemeClr val="dk1"/>
                </a:solidFill>
                <a:latin typeface="Arial"/>
                <a:ea typeface="Arial"/>
                <a:cs typeface="Arial"/>
                <a:sym typeface="Arial"/>
              </a:rPr>
              <a:t> et à la gestion des cas.</a:t>
            </a:r>
          </a:p>
        </p:txBody>
      </p:sp>
      <p:grpSp>
        <p:nvGrpSpPr>
          <p:cNvPr id="26" name="Group 25">
            <a:extLst>
              <a:ext uri="{FF2B5EF4-FFF2-40B4-BE49-F238E27FC236}">
                <a16:creationId xmlns:a16="http://schemas.microsoft.com/office/drawing/2014/main" id="{532FF66E-7EC3-A22C-F673-8BC07B6F22F6}"/>
              </a:ext>
            </a:extLst>
          </p:cNvPr>
          <p:cNvGrpSpPr/>
          <p:nvPr/>
        </p:nvGrpSpPr>
        <p:grpSpPr>
          <a:xfrm>
            <a:off x="2259394" y="2147405"/>
            <a:ext cx="878574" cy="929504"/>
            <a:chOff x="243840" y="1676400"/>
            <a:chExt cx="701040" cy="741680"/>
          </a:xfrm>
        </p:grpSpPr>
        <p:sp>
          <p:nvSpPr>
            <p:cNvPr id="27" name="Rectangle 26">
              <a:extLst>
                <a:ext uri="{FF2B5EF4-FFF2-40B4-BE49-F238E27FC236}">
                  <a16:creationId xmlns:a16="http://schemas.microsoft.com/office/drawing/2014/main" id="{CFC471CC-BCCF-D592-E569-D4FBB631AB06}"/>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B7B941C4-B275-B5A5-A260-DE162A2D0DD0}"/>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BE8FF2B3-1B9F-B5D3-25C8-C16F27DF789D}"/>
              </a:ext>
            </a:extLst>
          </p:cNvPr>
          <p:cNvGrpSpPr/>
          <p:nvPr/>
        </p:nvGrpSpPr>
        <p:grpSpPr>
          <a:xfrm>
            <a:off x="5539608" y="2147405"/>
            <a:ext cx="878574" cy="929504"/>
            <a:chOff x="243840" y="1676400"/>
            <a:chExt cx="701040" cy="741680"/>
          </a:xfrm>
        </p:grpSpPr>
        <p:sp>
          <p:nvSpPr>
            <p:cNvPr id="30" name="Rectangle 29">
              <a:extLst>
                <a:ext uri="{FF2B5EF4-FFF2-40B4-BE49-F238E27FC236}">
                  <a16:creationId xmlns:a16="http://schemas.microsoft.com/office/drawing/2014/main" id="{DDF37A38-1F44-A51F-C08F-4B3A140C1AD7}"/>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B3F1FC06-F512-4957-C52C-40EBF855AFEC}"/>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 name="Group 31">
            <a:extLst>
              <a:ext uri="{FF2B5EF4-FFF2-40B4-BE49-F238E27FC236}">
                <a16:creationId xmlns:a16="http://schemas.microsoft.com/office/drawing/2014/main" id="{A4677C5B-566E-66F0-71EC-9A6DC54505B1}"/>
              </a:ext>
            </a:extLst>
          </p:cNvPr>
          <p:cNvGrpSpPr/>
          <p:nvPr/>
        </p:nvGrpSpPr>
        <p:grpSpPr>
          <a:xfrm>
            <a:off x="8819822" y="2147405"/>
            <a:ext cx="878574" cy="929504"/>
            <a:chOff x="243840" y="1676400"/>
            <a:chExt cx="701040" cy="741680"/>
          </a:xfrm>
        </p:grpSpPr>
        <p:sp>
          <p:nvSpPr>
            <p:cNvPr id="33" name="Rectangle 32">
              <a:extLst>
                <a:ext uri="{FF2B5EF4-FFF2-40B4-BE49-F238E27FC236}">
                  <a16:creationId xmlns:a16="http://schemas.microsoft.com/office/drawing/2014/main" id="{0CAE0909-C98F-34B8-00FA-CF112CC2FA47}"/>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50EB3387-AB14-857B-71B6-BFCB09F94618}"/>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5509875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Discussion</a:t>
            </a:r>
          </a:p>
        </p:txBody>
      </p:sp>
      <p:sp>
        <p:nvSpPr>
          <p:cNvPr id="13" name="Speech Bubble: Rectangle with Corners Rounded 12">
            <a:extLst>
              <a:ext uri="{FF2B5EF4-FFF2-40B4-BE49-F238E27FC236}">
                <a16:creationId xmlns:a16="http://schemas.microsoft.com/office/drawing/2014/main" id="{AF37021E-97F6-58D8-B28F-CC523807C2E2}"/>
              </a:ext>
            </a:extLst>
          </p:cNvPr>
          <p:cNvSpPr/>
          <p:nvPr/>
        </p:nvSpPr>
        <p:spPr>
          <a:xfrm>
            <a:off x="670190" y="2071585"/>
            <a:ext cx="3375378" cy="3124530"/>
          </a:xfrm>
          <a:prstGeom prst="wedgeRoundRectCallout">
            <a:avLst>
              <a:gd name="adj1" fmla="val -3380"/>
              <a:gd name="adj2" fmla="val 58093"/>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Pensez-vous</a:t>
            </a:r>
            <a:r>
              <a:rPr lang="en-US" sz="2000" dirty="0">
                <a:solidFill>
                  <a:schemeClr val="tx1"/>
                </a:solidFill>
                <a:latin typeface="Arial" panose="020B0604020202020204" pitchFamily="34" charset="0"/>
                <a:cs typeface="Arial" panose="020B0604020202020204" pitchFamily="34" charset="0"/>
              </a:rPr>
              <a:t> que le </a:t>
            </a:r>
            <a:r>
              <a:rPr lang="en-US" sz="2000" dirty="0" err="1">
                <a:solidFill>
                  <a:schemeClr val="tx1"/>
                </a:solidFill>
                <a:latin typeface="Arial" panose="020B0604020202020204" pitchFamily="34" charset="0"/>
                <a:cs typeface="Arial" panose="020B0604020202020204" pitchFamily="34" charset="0"/>
              </a:rPr>
              <a:t>signalement</a:t>
            </a:r>
            <a:r>
              <a:rPr lang="en-US" sz="2000" dirty="0">
                <a:solidFill>
                  <a:schemeClr val="tx1"/>
                </a:solidFill>
                <a:latin typeface="Arial" panose="020B0604020202020204" pitchFamily="34" charset="0"/>
                <a:cs typeface="Arial" panose="020B0604020202020204" pitchFamily="34" charset="0"/>
              </a:rPr>
              <a:t> des cas </a:t>
            </a:r>
            <a:r>
              <a:rPr lang="en-US" sz="2000" dirty="0" err="1">
                <a:solidFill>
                  <a:schemeClr val="tx1"/>
                </a:solidFill>
                <a:latin typeface="Arial" panose="020B0604020202020204" pitchFamily="34" charset="0"/>
                <a:cs typeface="Arial" panose="020B0604020202020204" pitchFamily="34" charset="0"/>
              </a:rPr>
              <a:t>pourrait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devenir</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une</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partie</a:t>
            </a:r>
            <a:r>
              <a:rPr lang="en-US" sz="2000" dirty="0">
                <a:solidFill>
                  <a:schemeClr val="tx1"/>
                </a:solidFill>
                <a:latin typeface="Arial" panose="020B0604020202020204" pitchFamily="34" charset="0"/>
                <a:cs typeface="Arial" panose="020B0604020202020204" pitchFamily="34" charset="0"/>
              </a:rPr>
              <a:t> utile de </a:t>
            </a:r>
            <a:r>
              <a:rPr lang="en-US" sz="2000" dirty="0" err="1">
                <a:solidFill>
                  <a:schemeClr val="tx1"/>
                </a:solidFill>
                <a:latin typeface="Arial" panose="020B0604020202020204" pitchFamily="34" charset="0"/>
                <a:cs typeface="Arial" panose="020B0604020202020204" pitchFamily="34" charset="0"/>
              </a:rPr>
              <a:t>votre</a:t>
            </a:r>
            <a:r>
              <a:rPr lang="en-US" sz="2000" dirty="0">
                <a:solidFill>
                  <a:schemeClr val="tx1"/>
                </a:solidFill>
                <a:latin typeface="Arial" panose="020B0604020202020204" pitchFamily="34" charset="0"/>
                <a:cs typeface="Arial" panose="020B0604020202020204" pitchFamily="34" charset="0"/>
              </a:rPr>
              <a:t> pratique de supervision ? </a:t>
            </a:r>
          </a:p>
        </p:txBody>
      </p:sp>
      <p:sp>
        <p:nvSpPr>
          <p:cNvPr id="15" name="Speech Bubble: Rectangle with Corners Rounded 14">
            <a:extLst>
              <a:ext uri="{FF2B5EF4-FFF2-40B4-BE49-F238E27FC236}">
                <a16:creationId xmlns:a16="http://schemas.microsoft.com/office/drawing/2014/main" id="{8AAF1FEC-ECF7-FC5D-F14D-CCDFCD54239E}"/>
              </a:ext>
            </a:extLst>
          </p:cNvPr>
          <p:cNvSpPr/>
          <p:nvPr/>
        </p:nvSpPr>
        <p:spPr>
          <a:xfrm>
            <a:off x="4408311" y="2071585"/>
            <a:ext cx="3375378" cy="3124530"/>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Quels types de cas signalés passeriez-vous en revue lors des réunions de supervision de l'équipe, et lesquels passeriez-vous en revue lors des réunions entre superviseurs et travailleurs sociaux ? </a:t>
            </a:r>
          </a:p>
        </p:txBody>
      </p:sp>
      <p:sp>
        <p:nvSpPr>
          <p:cNvPr id="16" name="Speech Bubble: Rectangle with Corners Rounded 15">
            <a:extLst>
              <a:ext uri="{FF2B5EF4-FFF2-40B4-BE49-F238E27FC236}">
                <a16:creationId xmlns:a16="http://schemas.microsoft.com/office/drawing/2014/main" id="{5AF01684-12D7-2BD0-EDEB-9EAD8BD135A5}"/>
              </a:ext>
            </a:extLst>
          </p:cNvPr>
          <p:cNvSpPr/>
          <p:nvPr/>
        </p:nvSpPr>
        <p:spPr>
          <a:xfrm>
            <a:off x="8184444" y="2071585"/>
            <a:ext cx="3375378" cy="3124530"/>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Comment éviter d'avoir beaucoup de drapeaux non résolus ?</a:t>
            </a:r>
          </a:p>
        </p:txBody>
      </p:sp>
      <p:grpSp>
        <p:nvGrpSpPr>
          <p:cNvPr id="2" name="Group 1">
            <a:extLst>
              <a:ext uri="{FF2B5EF4-FFF2-40B4-BE49-F238E27FC236}">
                <a16:creationId xmlns:a16="http://schemas.microsoft.com/office/drawing/2014/main" id="{242B01D1-C284-E482-559E-E661ECA09840}"/>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E5C509AB-0088-ABB5-F93A-4B0AB4AAC5A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FE8D3C61-0588-F9FC-2B70-BB5D7E28CCDA}"/>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60888FA9-CD4D-490F-AD38-17767B1C22D2}"/>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8F27F3E8-7293-F162-722E-9FD05C2B9E9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50BF10D2-64E2-39A4-6763-3A776BDDC398}"/>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7E5E487E-7496-16DC-6FFE-681F8266E26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E4DFD19-9072-3EE4-B3D7-AB5351D3F10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5941085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Démonstration CPIMS</a:t>
            </a:r>
          </a:p>
        </p:txBody>
      </p:sp>
      <p:pic>
        <p:nvPicPr>
          <p:cNvPr id="5" name="Graphic 4" descr="Vlog with solid fill">
            <a:hlinkClick r:id="rId3"/>
            <a:extLst>
              <a:ext uri="{FF2B5EF4-FFF2-40B4-BE49-F238E27FC236}">
                <a16:creationId xmlns:a16="http://schemas.microsoft.com/office/drawing/2014/main" id="{D24EED1A-0F7B-A8E8-E1D8-58E71CC7C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6493" y="1667198"/>
            <a:ext cx="3952227" cy="3952227"/>
          </a:xfrm>
          <a:prstGeom prst="rect">
            <a:avLst/>
          </a:prstGeom>
        </p:spPr>
      </p:pic>
      <p:sp>
        <p:nvSpPr>
          <p:cNvPr id="6" name="Google Shape;798;p37">
            <a:extLst>
              <a:ext uri="{FF2B5EF4-FFF2-40B4-BE49-F238E27FC236}">
                <a16:creationId xmlns:a16="http://schemas.microsoft.com/office/drawing/2014/main" id="{C426E1EA-5C1E-4AFC-A564-624E52ABEBF9}"/>
              </a:ext>
            </a:extLst>
          </p:cNvPr>
          <p:cNvSpPr txBox="1"/>
          <p:nvPr/>
        </p:nvSpPr>
        <p:spPr>
          <a:xfrm>
            <a:off x="6095999" y="2223272"/>
            <a:ext cx="4542971" cy="465956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dirty="0">
                <a:solidFill>
                  <a:schemeClr val="dk1"/>
                </a:solidFill>
                <a:latin typeface="Arial" panose="020B0604020202020204" pitchFamily="34" charset="0"/>
                <a:ea typeface="Helvetica Neue"/>
                <a:cs typeface="Arial" panose="020B0604020202020204" pitchFamily="34" charset="0"/>
                <a:sym typeface="Helvetica Neue"/>
                <a:hlinkClick r:id="rId6"/>
              </a:rPr>
              <a:t>EXPORTATIONS ET EXPORTATIONS PERSONNALISÉES</a:t>
            </a:r>
            <a:endParaRPr lang="en-US" sz="2400" b="1"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Pour exporter 1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ou</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plusieurs</a:t>
            </a:r>
            <a:r>
              <a:rPr lang="en-US" sz="2400" dirty="0">
                <a:solidFill>
                  <a:schemeClr val="dk1"/>
                </a:solidFill>
                <a:latin typeface="Arial" panose="020B0604020202020204" pitchFamily="34" charset="0"/>
                <a:ea typeface="Helvetica Neue"/>
                <a:cs typeface="Arial" panose="020B0604020202020204" pitchFamily="34" charset="0"/>
                <a:sym typeface="Helvetica Neue"/>
              </a:rPr>
              <a:t> cas </a:t>
            </a:r>
          </a:p>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Pour comparer les informations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enregistrées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Pour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l'utilisation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l'outil</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supervision : Réunion pour la gestion de cas</a:t>
            </a:r>
          </a:p>
        </p:txBody>
      </p:sp>
    </p:spTree>
    <p:extLst>
      <p:ext uri="{BB962C8B-B14F-4D97-AF65-F5344CB8AC3E}">
        <p14:creationId xmlns:p14="http://schemas.microsoft.com/office/powerpoint/2010/main" val="19517663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B4A457A-789B-DC3E-F66C-7A2906267FDC}"/>
              </a:ext>
            </a:extLst>
          </p:cNvPr>
          <p:cNvPicPr>
            <a:picLocks noChangeAspect="1"/>
          </p:cNvPicPr>
          <p:nvPr/>
        </p:nvPicPr>
        <p:blipFill>
          <a:blip r:embed="rId3"/>
          <a:stretch>
            <a:fillRect/>
          </a:stretch>
        </p:blipFill>
        <p:spPr>
          <a:xfrm>
            <a:off x="6237520" y="1397373"/>
            <a:ext cx="4865634" cy="3286149"/>
          </a:xfrm>
          <a:prstGeom prst="rect">
            <a:avLst/>
          </a:prstGeom>
          <a:ln>
            <a:solidFill>
              <a:schemeClr val="accent4"/>
            </a:solidFill>
          </a:ln>
        </p:spPr>
      </p:pic>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a:xfrm>
            <a:off x="265701" y="132512"/>
            <a:ext cx="10515600" cy="868968"/>
          </a:xfrm>
        </p:spPr>
        <p:txBody>
          <a:bodyPr>
            <a:normAutofit/>
          </a:bodyPr>
          <a:lstStyle/>
          <a:p>
            <a:r>
              <a:rPr lang="en-GB" dirty="0" err="1">
                <a:latin typeface="Arial" panose="020B0604020202020204" pitchFamily="34" charset="0"/>
                <a:cs typeface="Arial" panose="020B0604020202020204" pitchFamily="34" charset="0"/>
              </a:rPr>
              <a:t>Autres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outils</a:t>
            </a:r>
            <a:r>
              <a:rPr lang="en-GB" dirty="0">
                <a:latin typeface="Arial" panose="020B0604020202020204" pitchFamily="34" charset="0"/>
                <a:cs typeface="Arial" panose="020B0604020202020204" pitchFamily="34" charset="0"/>
              </a:rPr>
              <a:t> de supervision de la gestion de </a:t>
            </a:r>
            <a:r>
              <a:rPr lang="en-GB" dirty="0" err="1">
                <a:latin typeface="Arial" panose="020B0604020202020204" pitchFamily="34" charset="0"/>
                <a:cs typeface="Arial" panose="020B0604020202020204" pitchFamily="34" charset="0"/>
              </a:rPr>
              <a:t>cas</a:t>
            </a:r>
            <a:endParaRPr lang="en-GB" dirty="0">
              <a:latin typeface="Arial" panose="020B0604020202020204" pitchFamily="34" charset="0"/>
              <a:cs typeface="Arial" panose="020B0604020202020204" pitchFamily="34" charset="0"/>
            </a:endParaRPr>
          </a:p>
        </p:txBody>
      </p:sp>
      <p:sp>
        <p:nvSpPr>
          <p:cNvPr id="2" name="Google Shape;798;p37">
            <a:extLst>
              <a:ext uri="{FF2B5EF4-FFF2-40B4-BE49-F238E27FC236}">
                <a16:creationId xmlns:a16="http://schemas.microsoft.com/office/drawing/2014/main" id="{7D4C212C-AF2B-9686-C111-7D451A4E0C42}"/>
              </a:ext>
            </a:extLst>
          </p:cNvPr>
          <p:cNvSpPr txBox="1"/>
          <p:nvPr/>
        </p:nvSpPr>
        <p:spPr>
          <a:xfrm>
            <a:off x="1130270" y="4817347"/>
            <a:ext cx="4516552" cy="103652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1200"/>
              </a:spcAft>
              <a:buNone/>
            </a:pPr>
            <a:r>
              <a:rPr lang="en-US" sz="2400" b="1" spc="300">
                <a:solidFill>
                  <a:schemeClr val="accent4"/>
                </a:solidFill>
                <a:latin typeface="Arial" panose="020B0604020202020204" pitchFamily="34" charset="0"/>
                <a:ea typeface="Helvetica Neue"/>
                <a:cs typeface="Arial" panose="020B0604020202020204" pitchFamily="34" charset="0"/>
                <a:sym typeface="Helvetica Neue"/>
              </a:rPr>
              <a:t>DOSSIER DE SUPERVISION INDIVIDUELLE</a:t>
            </a:r>
          </a:p>
        </p:txBody>
      </p:sp>
      <p:sp>
        <p:nvSpPr>
          <p:cNvPr id="3" name="Google Shape;798;p37">
            <a:extLst>
              <a:ext uri="{FF2B5EF4-FFF2-40B4-BE49-F238E27FC236}">
                <a16:creationId xmlns:a16="http://schemas.microsoft.com/office/drawing/2014/main" id="{495490A4-E7F8-7669-5B99-48FED92922B0}"/>
              </a:ext>
            </a:extLst>
          </p:cNvPr>
          <p:cNvSpPr txBox="1"/>
          <p:nvPr/>
        </p:nvSpPr>
        <p:spPr>
          <a:xfrm>
            <a:off x="6948628" y="4816280"/>
            <a:ext cx="3716353" cy="103652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1200"/>
              </a:spcAft>
              <a:buNone/>
            </a:pPr>
            <a:r>
              <a:rPr lang="en-US" sz="2400" b="1" spc="300" dirty="0">
                <a:solidFill>
                  <a:schemeClr val="accent4"/>
                </a:solidFill>
                <a:latin typeface="Arial" panose="020B0604020202020204" pitchFamily="34" charset="0"/>
                <a:ea typeface="Helvetica Neue"/>
                <a:cs typeface="Arial" panose="020B0604020202020204" pitchFamily="34" charset="0"/>
                <a:sym typeface="Helvetica Neue"/>
              </a:rPr>
              <a:t>OUTIL DE DISCUSSION DE CAS </a:t>
            </a:r>
          </a:p>
        </p:txBody>
      </p:sp>
      <p:grpSp>
        <p:nvGrpSpPr>
          <p:cNvPr id="4" name="Group 3">
            <a:extLst>
              <a:ext uri="{FF2B5EF4-FFF2-40B4-BE49-F238E27FC236}">
                <a16:creationId xmlns:a16="http://schemas.microsoft.com/office/drawing/2014/main" id="{8711488D-CDA0-6BFF-E204-86BC289DEB57}"/>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1A102CBD-A44F-59F9-28F8-BA5D352E97C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6B494020-E5C5-B9F3-9C02-E90A66835271}"/>
                </a:ext>
              </a:extLst>
            </p:cNvPr>
            <p:cNvGrpSpPr/>
            <p:nvPr/>
          </p:nvGrpSpPr>
          <p:grpSpPr>
            <a:xfrm>
              <a:off x="10621771" y="762700"/>
              <a:ext cx="562136" cy="634675"/>
              <a:chOff x="760175" y="830142"/>
              <a:chExt cx="867619" cy="979579"/>
            </a:xfrm>
          </p:grpSpPr>
          <p:sp>
            <p:nvSpPr>
              <p:cNvPr id="12" name="Rectangle 11">
                <a:extLst>
                  <a:ext uri="{FF2B5EF4-FFF2-40B4-BE49-F238E27FC236}">
                    <a16:creationId xmlns:a16="http://schemas.microsoft.com/office/drawing/2014/main" id="{DD63C3FB-0986-7419-CD90-8614B6E65DE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42</a:t>
                </a:r>
              </a:p>
              <a:p>
                <a:pPr algn="ctr"/>
                <a:r>
                  <a:rPr lang="en-CA" b="1" dirty="0">
                    <a:latin typeface="Arial" panose="020B0604020202020204" pitchFamily="34" charset="0"/>
                    <a:cs typeface="Arial" panose="020B0604020202020204" pitchFamily="34" charset="0"/>
                  </a:rPr>
                  <a:t>44</a:t>
                </a:r>
              </a:p>
            </p:txBody>
          </p:sp>
          <p:sp>
            <p:nvSpPr>
              <p:cNvPr id="13" name="Rectangle 12">
                <a:extLst>
                  <a:ext uri="{FF2B5EF4-FFF2-40B4-BE49-F238E27FC236}">
                    <a16:creationId xmlns:a16="http://schemas.microsoft.com/office/drawing/2014/main" id="{3121CD2F-F4DE-7D2A-A9A1-A507789CC56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C03B6E8E-06FF-D74D-05EF-EC513FA1FDFF}"/>
                </a:ext>
              </a:extLst>
            </p:cNvPr>
            <p:cNvGrpSpPr/>
            <p:nvPr/>
          </p:nvGrpSpPr>
          <p:grpSpPr>
            <a:xfrm>
              <a:off x="11325415" y="762701"/>
              <a:ext cx="182192" cy="634674"/>
              <a:chOff x="2121762" y="2323619"/>
              <a:chExt cx="200378" cy="825210"/>
            </a:xfrm>
          </p:grpSpPr>
          <p:sp>
            <p:nvSpPr>
              <p:cNvPr id="10" name="Isosceles Triangle 9">
                <a:extLst>
                  <a:ext uri="{FF2B5EF4-FFF2-40B4-BE49-F238E27FC236}">
                    <a16:creationId xmlns:a16="http://schemas.microsoft.com/office/drawing/2014/main" id="{3F6B53A9-0AA6-C35E-89A7-610DC75CDF2B}"/>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F7DE4122-651D-0F37-449A-CD59F3497ED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pic>
        <p:nvPicPr>
          <p:cNvPr id="16" name="Picture 15">
            <a:extLst>
              <a:ext uri="{FF2B5EF4-FFF2-40B4-BE49-F238E27FC236}">
                <a16:creationId xmlns:a16="http://schemas.microsoft.com/office/drawing/2014/main" id="{D6409127-0A69-64E8-951E-2EC34913E363}"/>
              </a:ext>
            </a:extLst>
          </p:cNvPr>
          <p:cNvPicPr>
            <a:picLocks noChangeAspect="1"/>
          </p:cNvPicPr>
          <p:nvPr/>
        </p:nvPicPr>
        <p:blipFill>
          <a:blip r:embed="rId4"/>
          <a:stretch>
            <a:fillRect/>
          </a:stretch>
        </p:blipFill>
        <p:spPr>
          <a:xfrm>
            <a:off x="6095987" y="3428989"/>
            <a:ext cx="25" cy="22"/>
          </a:xfrm>
          <a:prstGeom prst="rect">
            <a:avLst/>
          </a:prstGeom>
        </p:spPr>
      </p:pic>
      <p:pic>
        <p:nvPicPr>
          <p:cNvPr id="22" name="Picture 21" descr="Table&#10;&#10;Description automatically generated">
            <a:extLst>
              <a:ext uri="{FF2B5EF4-FFF2-40B4-BE49-F238E27FC236}">
                <a16:creationId xmlns:a16="http://schemas.microsoft.com/office/drawing/2014/main" id="{C37C54EE-9A3D-E2CF-12F4-F8C1EE29D2B4}"/>
              </a:ext>
            </a:extLst>
          </p:cNvPr>
          <p:cNvPicPr>
            <a:picLocks noChangeAspect="1"/>
          </p:cNvPicPr>
          <p:nvPr/>
        </p:nvPicPr>
        <p:blipFill>
          <a:blip r:embed="rId5"/>
          <a:stretch>
            <a:fillRect/>
          </a:stretch>
        </p:blipFill>
        <p:spPr>
          <a:xfrm>
            <a:off x="1559732" y="1397374"/>
            <a:ext cx="3657627" cy="3286149"/>
          </a:xfrm>
          <a:prstGeom prst="rect">
            <a:avLst/>
          </a:prstGeom>
          <a:ln>
            <a:solidFill>
              <a:schemeClr val="accent4"/>
            </a:solidFill>
          </a:ln>
        </p:spPr>
      </p:pic>
    </p:spTree>
    <p:extLst>
      <p:ext uri="{BB962C8B-B14F-4D97-AF65-F5344CB8AC3E}">
        <p14:creationId xmlns:p14="http://schemas.microsoft.com/office/powerpoint/2010/main" val="1311771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A vous de jouer !</a:t>
            </a:r>
          </a:p>
        </p:txBody>
      </p:sp>
      <p:grpSp>
        <p:nvGrpSpPr>
          <p:cNvPr id="2" name="Group 1">
            <a:extLst>
              <a:ext uri="{FF2B5EF4-FFF2-40B4-BE49-F238E27FC236}">
                <a16:creationId xmlns:a16="http://schemas.microsoft.com/office/drawing/2014/main" id="{9189D51D-B789-0096-1979-D78ABA871DCB}"/>
              </a:ext>
            </a:extLst>
          </p:cNvPr>
          <p:cNvGrpSpPr/>
          <p:nvPr/>
        </p:nvGrpSpPr>
        <p:grpSpPr>
          <a:xfrm>
            <a:off x="770579" y="1500549"/>
            <a:ext cx="744921" cy="1410755"/>
            <a:chOff x="7838339" y="2226754"/>
            <a:chExt cx="1969639" cy="3730164"/>
          </a:xfrm>
          <a:solidFill>
            <a:schemeClr val="accent1"/>
          </a:solidFill>
        </p:grpSpPr>
        <p:sp>
          <p:nvSpPr>
            <p:cNvPr id="3" name="Round Same Side Corner Rectangle 3">
              <a:extLst>
                <a:ext uri="{FF2B5EF4-FFF2-40B4-BE49-F238E27FC236}">
                  <a16:creationId xmlns:a16="http://schemas.microsoft.com/office/drawing/2014/main" id="{57A2418F-43FD-F41C-F5D5-93ACC068807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4" name="Oval 3">
              <a:extLst>
                <a:ext uri="{FF2B5EF4-FFF2-40B4-BE49-F238E27FC236}">
                  <a16:creationId xmlns:a16="http://schemas.microsoft.com/office/drawing/2014/main" id="{72CB0D69-1222-D432-D921-CA779E25F9A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5B8473F1-DDE6-D81B-37A8-76FEE0BA6C7E}"/>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B3EF4611-C657-C8A8-D92A-7E14FAB0B4D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38EA7EDC-76F8-288A-8DEE-2DE20470128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A0727D96-AD86-365F-01C8-36092938BCAC}"/>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FC9DC8D3-2C6B-0BB0-2FA6-3BCC5B681B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3F88DB3-F7F8-FF1A-BFD2-808479E7D87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2" name="TextBox 11">
            <a:extLst>
              <a:ext uri="{FF2B5EF4-FFF2-40B4-BE49-F238E27FC236}">
                <a16:creationId xmlns:a16="http://schemas.microsoft.com/office/drawing/2014/main" id="{2879212D-0CF7-A7B2-B382-AF5DB40F0AC0}"/>
              </a:ext>
            </a:extLst>
          </p:cNvPr>
          <p:cNvSpPr txBox="1"/>
          <p:nvPr/>
        </p:nvSpPr>
        <p:spPr>
          <a:xfrm>
            <a:off x="1803078" y="1439366"/>
            <a:ext cx="3233129" cy="4219938"/>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le cas dans le CPIMS+ la </a:t>
            </a:r>
            <a:r>
              <a:rPr lang="en-US" dirty="0" err="1">
                <a:solidFill>
                  <a:schemeClr val="dk1"/>
                </a:solidFill>
                <a:latin typeface="Arial"/>
                <a:ea typeface="Arial"/>
                <a:cs typeface="Arial"/>
                <a:sym typeface="Arial"/>
              </a:rPr>
              <a:t>liste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contrôle</a:t>
            </a:r>
            <a:r>
              <a:rPr lang="en-US" dirty="0">
                <a:solidFill>
                  <a:schemeClr val="dk1"/>
                </a:solidFill>
                <a:latin typeface="Arial"/>
                <a:ea typeface="Arial"/>
                <a:cs typeface="Arial"/>
                <a:sym typeface="Arial"/>
              </a:rPr>
              <a:t> du dossier de cas (le cas </a:t>
            </a:r>
            <a:r>
              <a:rPr lang="en-US" dirty="0" err="1">
                <a:solidFill>
                  <a:schemeClr val="dk1"/>
                </a:solidFill>
                <a:latin typeface="Arial"/>
                <a:ea typeface="Arial"/>
                <a:cs typeface="Arial"/>
                <a:sym typeface="Arial"/>
              </a:rPr>
              <a:t>basé</a:t>
            </a:r>
            <a:r>
              <a:rPr lang="en-US" dirty="0">
                <a:solidFill>
                  <a:schemeClr val="dk1"/>
                </a:solidFill>
                <a:latin typeface="Arial"/>
                <a:ea typeface="Arial"/>
                <a:cs typeface="Arial"/>
                <a:sym typeface="Arial"/>
              </a:rPr>
              <a:t> sur </a:t>
            </a:r>
            <a:r>
              <a:rPr lang="en-US" dirty="0" err="1">
                <a:solidFill>
                  <a:schemeClr val="dk1"/>
                </a:solidFill>
                <a:latin typeface="Arial"/>
                <a:ea typeface="Arial"/>
                <a:cs typeface="Arial"/>
                <a:sym typeface="Arial"/>
              </a:rPr>
              <a:t>l'étude</a:t>
            </a:r>
            <a:r>
              <a:rPr lang="en-US" dirty="0">
                <a:solidFill>
                  <a:schemeClr val="dk1"/>
                </a:solidFill>
                <a:latin typeface="Arial"/>
                <a:ea typeface="Arial"/>
                <a:cs typeface="Arial"/>
                <a:sym typeface="Arial"/>
              </a:rPr>
              <a:t> de cas)</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Signaler le cas pour </a:t>
            </a:r>
            <a:r>
              <a:rPr lang="en-US" dirty="0" err="1">
                <a:solidFill>
                  <a:schemeClr val="dk1"/>
                </a:solidFill>
                <a:latin typeface="Arial"/>
                <a:ea typeface="Arial"/>
                <a:cs typeface="Arial"/>
                <a:sym typeface="Arial"/>
              </a:rPr>
              <a:t>toute</a:t>
            </a:r>
            <a:r>
              <a:rPr lang="en-US" dirty="0">
                <a:solidFill>
                  <a:schemeClr val="dk1"/>
                </a:solidFill>
                <a:latin typeface="Arial"/>
                <a:ea typeface="Arial"/>
                <a:cs typeface="Arial"/>
                <a:sym typeface="Arial"/>
              </a:rPr>
              <a:t> information </a:t>
            </a:r>
            <a:r>
              <a:rPr lang="en-US" dirty="0" err="1">
                <a:solidFill>
                  <a:schemeClr val="dk1"/>
                </a:solidFill>
                <a:latin typeface="Arial"/>
                <a:ea typeface="Arial"/>
                <a:cs typeface="Arial"/>
                <a:sym typeface="Arial"/>
              </a:rPr>
              <a:t>manquante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incorrecte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peu</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claire</a:t>
            </a:r>
            <a:r>
              <a:rPr lang="en-US" dirty="0">
                <a:solidFill>
                  <a:schemeClr val="dk1"/>
                </a:solidFill>
                <a:latin typeface="Arial"/>
                <a:ea typeface="Arial"/>
                <a:cs typeface="Arial"/>
                <a:sym typeface="Arial"/>
              </a:rPr>
              <a:t>.</a:t>
            </a: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Adressez-vous</a:t>
            </a:r>
            <a:r>
              <a:rPr lang="en-US" dirty="0">
                <a:solidFill>
                  <a:schemeClr val="dk1"/>
                </a:solidFill>
                <a:latin typeface="Arial"/>
                <a:ea typeface="Arial"/>
                <a:cs typeface="Arial"/>
                <a:sym typeface="Arial"/>
              </a:rPr>
              <a:t> au </a:t>
            </a:r>
            <a:r>
              <a:rPr lang="en-US" dirty="0" err="1">
                <a:solidFill>
                  <a:schemeClr val="dk1"/>
                </a:solidFill>
                <a:latin typeface="Arial"/>
                <a:ea typeface="Arial"/>
                <a:cs typeface="Arial"/>
                <a:sym typeface="Arial"/>
              </a:rPr>
              <a:t>drapeau</a:t>
            </a:r>
            <a:endParaRPr lang="en-US" dirty="0">
              <a:solidFill>
                <a:schemeClr val="dk1"/>
              </a:solidFill>
              <a:latin typeface="Arial"/>
              <a:ea typeface="Arial"/>
              <a:cs typeface="Arial"/>
              <a:sym typeface="Arial"/>
            </a:endParaRPr>
          </a:p>
        </p:txBody>
      </p:sp>
      <p:grpSp>
        <p:nvGrpSpPr>
          <p:cNvPr id="13" name="Group 12">
            <a:extLst>
              <a:ext uri="{FF2B5EF4-FFF2-40B4-BE49-F238E27FC236}">
                <a16:creationId xmlns:a16="http://schemas.microsoft.com/office/drawing/2014/main" id="{D9FFB3E8-9A0E-F9A7-E44A-A92112983307}"/>
              </a:ext>
            </a:extLst>
          </p:cNvPr>
          <p:cNvGrpSpPr/>
          <p:nvPr/>
        </p:nvGrpSpPr>
        <p:grpSpPr>
          <a:xfrm>
            <a:off x="770579" y="4100874"/>
            <a:ext cx="744921" cy="1410755"/>
            <a:chOff x="7838339" y="2226754"/>
            <a:chExt cx="1969639" cy="3730164"/>
          </a:xfrm>
          <a:solidFill>
            <a:schemeClr val="accent4"/>
          </a:solidFill>
        </p:grpSpPr>
        <p:sp>
          <p:nvSpPr>
            <p:cNvPr id="15" name="Round Same Side Corner Rectangle 3">
              <a:extLst>
                <a:ext uri="{FF2B5EF4-FFF2-40B4-BE49-F238E27FC236}">
                  <a16:creationId xmlns:a16="http://schemas.microsoft.com/office/drawing/2014/main" id="{8864A983-0AC1-AB5F-6A5F-9B0BC3B5842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01C16F56-D962-BD22-0A41-2900F982F504}"/>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2058448E-BEDA-8E8C-B27F-C7E72536FAB1}"/>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0C7E49C7-09F6-62FC-E8CB-6D3AF42DDEA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B9C16A95-526C-BB09-C8AD-2E764822012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74112711-5C72-FFD9-FF3E-01562A2C3A9A}"/>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E55B9681-15B4-1BE3-4305-0731F05CC3E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33CD20DB-4EFE-A474-9017-DB860CA31FF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3" name="Group 22">
            <a:extLst>
              <a:ext uri="{FF2B5EF4-FFF2-40B4-BE49-F238E27FC236}">
                <a16:creationId xmlns:a16="http://schemas.microsoft.com/office/drawing/2014/main" id="{1441C90E-8EAC-82F3-B4C4-CE5A0901BE09}"/>
              </a:ext>
            </a:extLst>
          </p:cNvPr>
          <p:cNvGrpSpPr/>
          <p:nvPr/>
        </p:nvGrpSpPr>
        <p:grpSpPr>
          <a:xfrm>
            <a:off x="5415141" y="1500549"/>
            <a:ext cx="744921" cy="1410755"/>
            <a:chOff x="7838339" y="2226754"/>
            <a:chExt cx="1969639" cy="3730164"/>
          </a:xfrm>
          <a:solidFill>
            <a:schemeClr val="accent1"/>
          </a:solidFill>
        </p:grpSpPr>
        <p:sp>
          <p:nvSpPr>
            <p:cNvPr id="24" name="Round Same Side Corner Rectangle 3">
              <a:extLst>
                <a:ext uri="{FF2B5EF4-FFF2-40B4-BE49-F238E27FC236}">
                  <a16:creationId xmlns:a16="http://schemas.microsoft.com/office/drawing/2014/main" id="{8FAC0BE0-6200-2285-2D41-08021ED9D183}"/>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25" name="Oval 24">
              <a:extLst>
                <a:ext uri="{FF2B5EF4-FFF2-40B4-BE49-F238E27FC236}">
                  <a16:creationId xmlns:a16="http://schemas.microsoft.com/office/drawing/2014/main" id="{D941F97F-54A8-F693-95DB-DB05CA5FBC67}"/>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a:extLst>
                <a:ext uri="{FF2B5EF4-FFF2-40B4-BE49-F238E27FC236}">
                  <a16:creationId xmlns:a16="http://schemas.microsoft.com/office/drawing/2014/main" id="{84A0D88F-7396-6A10-19AA-CF69B38EF495}"/>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5D9B36BB-0789-2D21-767D-036625E8EB5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C6BAD21F-2176-1DA3-E1AD-C568F1324E2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8822C168-2A8D-7329-8141-D38938F62006}"/>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54DD702E-BC57-6ABF-5C4F-8988FD652C5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FD92B50A-A387-55AE-D9D9-D7B7389517E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TextBox 31">
            <a:extLst>
              <a:ext uri="{FF2B5EF4-FFF2-40B4-BE49-F238E27FC236}">
                <a16:creationId xmlns:a16="http://schemas.microsoft.com/office/drawing/2014/main" id="{F64B0BF9-5A42-18EC-CDEE-69A1518C455F}"/>
              </a:ext>
            </a:extLst>
          </p:cNvPr>
          <p:cNvSpPr txBox="1"/>
          <p:nvPr/>
        </p:nvSpPr>
        <p:spPr>
          <a:xfrm>
            <a:off x="6537066" y="1439366"/>
            <a:ext cx="5207216" cy="5109027"/>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Résoudre</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problème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signalé</a:t>
            </a:r>
            <a:r>
              <a:rPr lang="en-US" dirty="0">
                <a:solidFill>
                  <a:schemeClr val="dk1"/>
                </a:solidFill>
                <a:latin typeface="Arial"/>
                <a:ea typeface="Arial"/>
                <a:cs typeface="Arial"/>
                <a:sym typeface="Arial"/>
              </a:rPr>
              <a:t> par le </a:t>
            </a:r>
            <a:r>
              <a:rPr lang="en-US" dirty="0" err="1">
                <a:solidFill>
                  <a:schemeClr val="dk1"/>
                </a:solidFill>
                <a:latin typeface="Arial"/>
                <a:ea typeface="Arial"/>
                <a:cs typeface="Arial"/>
                <a:sym typeface="Arial"/>
              </a:rPr>
              <a:t>drapeau</a:t>
            </a: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Effectuez</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exportation </a:t>
            </a:r>
            <a:r>
              <a:rPr lang="en-US" dirty="0" err="1">
                <a:solidFill>
                  <a:schemeClr val="dk1"/>
                </a:solidFill>
                <a:latin typeface="Arial"/>
                <a:ea typeface="Arial"/>
                <a:cs typeface="Arial"/>
                <a:sym typeface="Arial"/>
              </a:rPr>
              <a:t>personnalisée</a:t>
            </a:r>
            <a:r>
              <a:rPr lang="en-US" dirty="0">
                <a:solidFill>
                  <a:schemeClr val="dk1"/>
                </a:solidFill>
                <a:latin typeface="Arial"/>
                <a:ea typeface="Arial"/>
                <a:cs typeface="Arial"/>
                <a:sym typeface="Arial"/>
              </a:rPr>
              <a:t> des </a:t>
            </a:r>
            <a:r>
              <a:rPr lang="en-US" dirty="0" err="1">
                <a:solidFill>
                  <a:schemeClr val="dk1"/>
                </a:solidFill>
                <a:latin typeface="Arial"/>
                <a:ea typeface="Arial"/>
                <a:cs typeface="Arial"/>
                <a:sym typeface="Arial"/>
              </a:rPr>
              <a:t>problèmes</a:t>
            </a:r>
            <a:r>
              <a:rPr lang="en-US" dirty="0">
                <a:solidFill>
                  <a:schemeClr val="dk1"/>
                </a:solidFill>
                <a:latin typeface="Arial"/>
                <a:ea typeface="Arial"/>
                <a:cs typeface="Arial"/>
                <a:sym typeface="Arial"/>
              </a:rPr>
              <a:t> de protection, des dossiers et des cas à haut </a:t>
            </a:r>
            <a:r>
              <a:rPr lang="en-US" dirty="0" err="1">
                <a:solidFill>
                  <a:schemeClr val="dk1"/>
                </a:solidFill>
                <a:latin typeface="Arial"/>
                <a:ea typeface="Arial"/>
                <a:cs typeface="Arial"/>
                <a:sym typeface="Arial"/>
              </a:rPr>
              <a:t>risque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votre</a:t>
            </a:r>
            <a:r>
              <a:rPr lang="en-US" dirty="0">
                <a:solidFill>
                  <a:schemeClr val="dk1"/>
                </a:solidFill>
                <a:latin typeface="Arial"/>
                <a:ea typeface="Arial"/>
                <a:cs typeface="Arial"/>
                <a:sym typeface="Arial"/>
              </a:rPr>
              <a:t> dossier et </a:t>
            </a:r>
            <a:r>
              <a:rPr lang="en-US" dirty="0" err="1">
                <a:solidFill>
                  <a:schemeClr val="dk1"/>
                </a:solidFill>
                <a:latin typeface="Arial"/>
                <a:ea typeface="Arial"/>
                <a:cs typeface="Arial"/>
                <a:sym typeface="Arial"/>
              </a:rPr>
              <a:t>remplissez</a:t>
            </a:r>
            <a:r>
              <a:rPr lang="en-US" dirty="0">
                <a:solidFill>
                  <a:schemeClr val="dk1"/>
                </a:solidFill>
                <a:latin typeface="Arial"/>
                <a:ea typeface="Arial"/>
                <a:cs typeface="Arial"/>
                <a:sym typeface="Arial"/>
              </a:rPr>
              <a:t> la section </a:t>
            </a:r>
            <a:r>
              <a:rPr lang="en-US" dirty="0" err="1">
                <a:solidFill>
                  <a:schemeClr val="dk1"/>
                </a:solidFill>
                <a:latin typeface="Arial"/>
                <a:ea typeface="Arial"/>
                <a:cs typeface="Arial"/>
                <a:sym typeface="Arial"/>
              </a:rPr>
              <a:t>correspondante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l'outil</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réunion</a:t>
            </a:r>
            <a:r>
              <a:rPr lang="en-US" dirty="0">
                <a:solidFill>
                  <a:schemeClr val="dk1"/>
                </a:solidFill>
                <a:latin typeface="Arial"/>
                <a:ea typeface="Arial"/>
                <a:cs typeface="Arial"/>
                <a:sym typeface="Arial"/>
              </a:rPr>
              <a:t> de gestion des dossiers. </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Déterminer</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nombre</a:t>
            </a:r>
            <a:r>
              <a:rPr lang="en-US" dirty="0">
                <a:solidFill>
                  <a:schemeClr val="dk1"/>
                </a:solidFill>
                <a:latin typeface="Arial"/>
                <a:ea typeface="Arial"/>
                <a:cs typeface="Arial"/>
                <a:sym typeface="Arial"/>
              </a:rPr>
              <a:t> de cas </a:t>
            </a:r>
            <a:r>
              <a:rPr lang="en-US" dirty="0" err="1">
                <a:solidFill>
                  <a:schemeClr val="dk1"/>
                </a:solidFill>
                <a:latin typeface="Arial"/>
                <a:ea typeface="Arial"/>
                <a:cs typeface="Arial"/>
                <a:sym typeface="Arial"/>
              </a:rPr>
              <a:t>enregistrés</a:t>
            </a:r>
            <a:r>
              <a:rPr lang="en-US" dirty="0">
                <a:solidFill>
                  <a:schemeClr val="dk1"/>
                </a:solidFill>
                <a:latin typeface="Arial"/>
                <a:ea typeface="Arial"/>
                <a:cs typeface="Arial"/>
                <a:sym typeface="Arial"/>
              </a:rPr>
              <a:t> par le </a:t>
            </a:r>
            <a:r>
              <a:rPr lang="en-US" dirty="0" err="1">
                <a:solidFill>
                  <a:schemeClr val="dk1"/>
                </a:solidFill>
                <a:latin typeface="Arial"/>
                <a:ea typeface="Arial"/>
                <a:cs typeface="Arial"/>
                <a:sym typeface="Arial"/>
              </a:rPr>
              <a:t>travailleur</a:t>
            </a:r>
            <a:r>
              <a:rPr lang="en-US" dirty="0">
                <a:solidFill>
                  <a:schemeClr val="dk1"/>
                </a:solidFill>
                <a:latin typeface="Arial"/>
                <a:ea typeface="Arial"/>
                <a:cs typeface="Arial"/>
                <a:sym typeface="Arial"/>
              </a:rPr>
              <a:t> social et le </a:t>
            </a:r>
            <a:r>
              <a:rPr lang="en-US" dirty="0" err="1">
                <a:solidFill>
                  <a:schemeClr val="dk1"/>
                </a:solidFill>
                <a:latin typeface="Arial"/>
                <a:ea typeface="Arial"/>
                <a:cs typeface="Arial"/>
                <a:sym typeface="Arial"/>
              </a:rPr>
              <a:t>nombre</a:t>
            </a:r>
            <a:r>
              <a:rPr lang="en-US" dirty="0">
                <a:solidFill>
                  <a:schemeClr val="dk1"/>
                </a:solidFill>
                <a:latin typeface="Arial"/>
                <a:ea typeface="Arial"/>
                <a:cs typeface="Arial"/>
                <a:sym typeface="Arial"/>
              </a:rPr>
              <a:t> de cas à haut </a:t>
            </a:r>
            <a:r>
              <a:rPr lang="en-US" dirty="0" err="1">
                <a:solidFill>
                  <a:schemeClr val="dk1"/>
                </a:solidFill>
                <a:latin typeface="Arial"/>
                <a:ea typeface="Arial"/>
                <a:cs typeface="Arial"/>
                <a:sym typeface="Arial"/>
              </a:rPr>
              <a:t>risque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de cas </a:t>
            </a:r>
            <a:r>
              <a:rPr lang="en-US" dirty="0" err="1">
                <a:solidFill>
                  <a:schemeClr val="dk1"/>
                </a:solidFill>
                <a:latin typeface="Arial"/>
                <a:ea typeface="Arial"/>
                <a:cs typeface="Arial"/>
                <a:sym typeface="Arial"/>
              </a:rPr>
              <a:t>nécessitant</a:t>
            </a:r>
            <a:r>
              <a:rPr lang="en-US" dirty="0">
                <a:solidFill>
                  <a:schemeClr val="dk1"/>
                </a:solidFill>
                <a:latin typeface="Arial"/>
                <a:ea typeface="Arial"/>
                <a:cs typeface="Arial"/>
                <a:sym typeface="Arial"/>
              </a:rPr>
              <a:t> des actions </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des </a:t>
            </a:r>
            <a:r>
              <a:rPr lang="en-US" dirty="0" err="1">
                <a:solidFill>
                  <a:schemeClr val="dk1"/>
                </a:solidFill>
                <a:latin typeface="Arial"/>
                <a:ea typeface="Arial"/>
                <a:cs typeface="Arial"/>
                <a:sym typeface="Arial"/>
              </a:rPr>
              <a:t>réponses</a:t>
            </a:r>
            <a:r>
              <a:rPr lang="en-US" dirty="0">
                <a:solidFill>
                  <a:schemeClr val="dk1"/>
                </a:solidFill>
                <a:latin typeface="Arial"/>
                <a:ea typeface="Arial"/>
                <a:cs typeface="Arial"/>
                <a:sym typeface="Arial"/>
              </a:rPr>
              <a:t> intensives et </a:t>
            </a:r>
            <a:r>
              <a:rPr lang="en-US" dirty="0" err="1">
                <a:solidFill>
                  <a:schemeClr val="dk1"/>
                </a:solidFill>
                <a:latin typeface="Arial"/>
                <a:ea typeface="Arial"/>
                <a:cs typeface="Arial"/>
                <a:sym typeface="Arial"/>
              </a:rPr>
              <a:t>remplir</a:t>
            </a:r>
            <a:r>
              <a:rPr lang="en-US" dirty="0">
                <a:solidFill>
                  <a:schemeClr val="dk1"/>
                </a:solidFill>
                <a:latin typeface="Arial"/>
                <a:ea typeface="Arial"/>
                <a:cs typeface="Arial"/>
                <a:sym typeface="Arial"/>
              </a:rPr>
              <a:t> le dossier de supervision </a:t>
            </a:r>
            <a:r>
              <a:rPr lang="en-US" dirty="0" err="1">
                <a:solidFill>
                  <a:schemeClr val="dk1"/>
                </a:solidFill>
                <a:latin typeface="Arial"/>
                <a:ea typeface="Arial"/>
                <a:cs typeface="Arial"/>
                <a:sym typeface="Arial"/>
              </a:rPr>
              <a:t>individuelle</a:t>
            </a:r>
            <a:r>
              <a:rPr lang="en-US" dirty="0">
                <a:solidFill>
                  <a:schemeClr val="dk1"/>
                </a:solidFill>
                <a:latin typeface="Arial"/>
                <a:ea typeface="Arial"/>
                <a:cs typeface="Arial"/>
                <a:sym typeface="Arial"/>
              </a:rPr>
              <a:t>.</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Trouvez</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toutes</a:t>
            </a:r>
            <a:r>
              <a:rPr lang="en-US" dirty="0">
                <a:solidFill>
                  <a:schemeClr val="dk1"/>
                </a:solidFill>
                <a:latin typeface="Arial"/>
                <a:ea typeface="Arial"/>
                <a:cs typeface="Arial"/>
                <a:sym typeface="Arial"/>
              </a:rPr>
              <a:t> les informations sur le </a:t>
            </a:r>
            <a:r>
              <a:rPr lang="en-US" dirty="0" err="1">
                <a:solidFill>
                  <a:schemeClr val="dk1"/>
                </a:solidFill>
                <a:latin typeface="Arial"/>
                <a:ea typeface="Arial"/>
                <a:cs typeface="Arial"/>
                <a:sym typeface="Arial"/>
              </a:rPr>
              <a:t>contexte</a:t>
            </a:r>
            <a:r>
              <a:rPr lang="en-US" dirty="0">
                <a:solidFill>
                  <a:schemeClr val="dk1"/>
                </a:solidFill>
                <a:latin typeface="Arial"/>
                <a:ea typeface="Arial"/>
                <a:cs typeface="Arial"/>
                <a:sym typeface="Arial"/>
              </a:rPr>
              <a:t> du cas, les </a:t>
            </a:r>
            <a:r>
              <a:rPr lang="en-US" dirty="0" err="1">
                <a:solidFill>
                  <a:schemeClr val="dk1"/>
                </a:solidFill>
                <a:latin typeface="Arial"/>
                <a:ea typeface="Arial"/>
                <a:cs typeface="Arial"/>
                <a:sym typeface="Arial"/>
              </a:rPr>
              <a:t>problèmes</a:t>
            </a:r>
            <a:r>
              <a:rPr lang="en-US" dirty="0">
                <a:solidFill>
                  <a:schemeClr val="dk1"/>
                </a:solidFill>
                <a:latin typeface="Arial"/>
                <a:ea typeface="Arial"/>
                <a:cs typeface="Arial"/>
                <a:sym typeface="Arial"/>
              </a:rPr>
              <a:t> de protection </a:t>
            </a:r>
            <a:r>
              <a:rPr lang="en-US" dirty="0" err="1">
                <a:solidFill>
                  <a:schemeClr val="dk1"/>
                </a:solidFill>
                <a:latin typeface="Arial"/>
                <a:ea typeface="Arial"/>
                <a:cs typeface="Arial"/>
                <a:sym typeface="Arial"/>
              </a:rPr>
              <a:t>ainsi</a:t>
            </a:r>
            <a:r>
              <a:rPr lang="en-US" dirty="0">
                <a:solidFill>
                  <a:schemeClr val="dk1"/>
                </a:solidFill>
                <a:latin typeface="Arial"/>
                <a:ea typeface="Arial"/>
                <a:cs typeface="Arial"/>
                <a:sym typeface="Arial"/>
              </a:rPr>
              <a:t> que les actions qui </a:t>
            </a:r>
            <a:r>
              <a:rPr lang="en-US" dirty="0" err="1">
                <a:solidFill>
                  <a:schemeClr val="dk1"/>
                </a:solidFill>
                <a:latin typeface="Arial"/>
                <a:ea typeface="Arial"/>
                <a:cs typeface="Arial"/>
                <a:sym typeface="Arial"/>
              </a:rPr>
              <a:t>ont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été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prises</a:t>
            </a:r>
            <a:r>
              <a:rPr lang="en-US" dirty="0">
                <a:solidFill>
                  <a:schemeClr val="dk1"/>
                </a:solidFill>
                <a:latin typeface="Arial"/>
                <a:ea typeface="Arial"/>
                <a:cs typeface="Arial"/>
                <a:sym typeface="Arial"/>
              </a:rPr>
              <a:t> dans </a:t>
            </a:r>
            <a:r>
              <a:rPr lang="en-US" dirty="0" err="1">
                <a:solidFill>
                  <a:schemeClr val="dk1"/>
                </a:solidFill>
                <a:latin typeface="Arial"/>
                <a:ea typeface="Arial"/>
                <a:cs typeface="Arial"/>
                <a:sym typeface="Arial"/>
              </a:rPr>
              <a:t>l'outil</a:t>
            </a:r>
            <a:r>
              <a:rPr lang="en-US" dirty="0">
                <a:solidFill>
                  <a:schemeClr val="dk1"/>
                </a:solidFill>
                <a:latin typeface="Arial"/>
                <a:ea typeface="Arial"/>
                <a:cs typeface="Arial"/>
                <a:sym typeface="Arial"/>
              </a:rPr>
              <a:t> CPIMS+ Case Discussion. </a:t>
            </a:r>
          </a:p>
        </p:txBody>
      </p:sp>
    </p:spTree>
    <p:extLst>
      <p:ext uri="{BB962C8B-B14F-4D97-AF65-F5344CB8AC3E}">
        <p14:creationId xmlns:p14="http://schemas.microsoft.com/office/powerpoint/2010/main" val="2227585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Retour d'information et discussion</a:t>
            </a:r>
          </a:p>
        </p:txBody>
      </p:sp>
      <p:sp>
        <p:nvSpPr>
          <p:cNvPr id="2" name="Google Shape;1237;gf96d2d4b5f_0_63">
            <a:extLst>
              <a:ext uri="{FF2B5EF4-FFF2-40B4-BE49-F238E27FC236}">
                <a16:creationId xmlns:a16="http://schemas.microsoft.com/office/drawing/2014/main" id="{ED42152F-BD8D-218E-B8FA-08B54BBE7439}"/>
              </a:ext>
            </a:extLst>
          </p:cNvPr>
          <p:cNvSpPr txBox="1"/>
          <p:nvPr/>
        </p:nvSpPr>
        <p:spPr>
          <a:xfrm>
            <a:off x="892225" y="2545024"/>
            <a:ext cx="2954061"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CA" sz="2400" b="1" i="0" u="none" strike="noStrike" cap="none">
                <a:solidFill>
                  <a:srgbClr val="191919"/>
                </a:solidFill>
                <a:latin typeface="Helvetica Neue"/>
                <a:ea typeface="Helvetica Neue"/>
                <a:cs typeface="Helvetica Neue"/>
                <a:sym typeface="Helvetica Neue"/>
              </a:rPr>
              <a:t>En pensant à la façon dont vous effectuez actuellement votre supervision de la gestion de cas, expliquez :</a:t>
            </a:r>
            <a:endParaRPr lang="en-CA" sz="2400" b="0" i="0" u="none" strike="noStrike" cap="none">
              <a:solidFill>
                <a:srgbClr val="191919"/>
              </a:solidFill>
              <a:latin typeface="Helvetica Neue"/>
              <a:ea typeface="Helvetica Neue"/>
              <a:cs typeface="Helvetica Neue"/>
              <a:sym typeface="Helvetica Neue"/>
            </a:endParaRPr>
          </a:p>
        </p:txBody>
      </p:sp>
      <p:sp>
        <p:nvSpPr>
          <p:cNvPr id="4" name="Speech Bubble: Rectangle with Corners Rounded 3">
            <a:extLst>
              <a:ext uri="{FF2B5EF4-FFF2-40B4-BE49-F238E27FC236}">
                <a16:creationId xmlns:a16="http://schemas.microsoft.com/office/drawing/2014/main" id="{54261536-DD8B-9E28-82E2-63539C9D434D}"/>
              </a:ext>
            </a:extLst>
          </p:cNvPr>
          <p:cNvSpPr/>
          <p:nvPr/>
        </p:nvSpPr>
        <p:spPr>
          <a:xfrm>
            <a:off x="4327676" y="2172268"/>
            <a:ext cx="3375378" cy="3095502"/>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Quelles sont les activités actuelles et la fréquence de la supervision ?</a:t>
            </a:r>
          </a:p>
        </p:txBody>
      </p:sp>
      <p:sp>
        <p:nvSpPr>
          <p:cNvPr id="5" name="Speech Bubble: Rectangle with Corners Rounded 4">
            <a:extLst>
              <a:ext uri="{FF2B5EF4-FFF2-40B4-BE49-F238E27FC236}">
                <a16:creationId xmlns:a16="http://schemas.microsoft.com/office/drawing/2014/main" id="{455A9FB3-55D3-0630-64CE-20A76483921B}"/>
              </a:ext>
            </a:extLst>
          </p:cNvPr>
          <p:cNvSpPr/>
          <p:nvPr/>
        </p:nvSpPr>
        <p:spPr>
          <a:xfrm>
            <a:off x="8184444" y="2172268"/>
            <a:ext cx="3474156" cy="3095502"/>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Comment </a:t>
            </a:r>
            <a:r>
              <a:rPr lang="en-US" sz="2400" dirty="0" err="1">
                <a:solidFill>
                  <a:schemeClr val="tx1"/>
                </a:solidFill>
                <a:latin typeface="Arial" panose="020B0604020202020204" pitchFamily="34" charset="0"/>
                <a:cs typeface="Arial" panose="020B0604020202020204" pitchFamily="34" charset="0"/>
              </a:rPr>
              <a:t>pourriez-vous</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pourrions</a:t>
            </a:r>
            <a:r>
              <a:rPr lang="en-US" sz="2400" dirty="0">
                <a:solidFill>
                  <a:schemeClr val="tx1"/>
                </a:solidFill>
                <a:latin typeface="Arial" panose="020B0604020202020204" pitchFamily="34" charset="0"/>
                <a:cs typeface="Arial" panose="020B0604020202020204" pitchFamily="34" charset="0"/>
              </a:rPr>
              <a:t>-nous) </a:t>
            </a:r>
            <a:r>
              <a:rPr lang="en-US" sz="2400" dirty="0" err="1">
                <a:solidFill>
                  <a:schemeClr val="tx1"/>
                </a:solidFill>
                <a:latin typeface="Arial" panose="020B0604020202020204" pitchFamily="34" charset="0"/>
                <a:cs typeface="Arial" panose="020B0604020202020204" pitchFamily="34" charset="0"/>
              </a:rPr>
              <a:t>intégrer</a:t>
            </a:r>
            <a:r>
              <a:rPr lang="en-US" sz="2400" dirty="0">
                <a:solidFill>
                  <a:schemeClr val="tx1"/>
                </a:solidFill>
                <a:latin typeface="Arial" panose="020B0604020202020204" pitchFamily="34" charset="0"/>
                <a:cs typeface="Arial" panose="020B0604020202020204" pitchFamily="34" charset="0"/>
              </a:rPr>
              <a:t> le CPIMS+ dans </a:t>
            </a:r>
            <a:r>
              <a:rPr lang="en-US" sz="2400" dirty="0" err="1">
                <a:solidFill>
                  <a:schemeClr val="tx1"/>
                </a:solidFill>
                <a:latin typeface="Arial" panose="020B0604020202020204" pitchFamily="34" charset="0"/>
                <a:cs typeface="Arial" panose="020B0604020202020204" pitchFamily="34" charset="0"/>
              </a:rPr>
              <a:t>ce</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modèle</a:t>
            </a:r>
            <a:r>
              <a:rPr lang="en-US" sz="2400" dirty="0">
                <a:solidFill>
                  <a:schemeClr val="tx1"/>
                </a:solidFill>
                <a:latin typeface="Arial" panose="020B0604020202020204" pitchFamily="34" charset="0"/>
                <a:cs typeface="Arial" panose="020B0604020202020204" pitchFamily="34" charset="0"/>
              </a:rPr>
              <a:t> ? </a:t>
            </a:r>
          </a:p>
        </p:txBody>
      </p:sp>
      <p:grpSp>
        <p:nvGrpSpPr>
          <p:cNvPr id="3" name="Group 2">
            <a:extLst>
              <a:ext uri="{FF2B5EF4-FFF2-40B4-BE49-F238E27FC236}">
                <a16:creationId xmlns:a16="http://schemas.microsoft.com/office/drawing/2014/main" id="{750AB2DB-120D-69ED-62EE-41915F6AD5BB}"/>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61929E77-9E15-541A-6AA9-2F03DFAFF70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D75C6EAD-03A7-D3B5-A6A1-2BE96BFEE505}"/>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408FB23C-3AD7-8C04-6650-8B4954681D2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2" name="Rectangle 11">
                <a:extLst>
                  <a:ext uri="{FF2B5EF4-FFF2-40B4-BE49-F238E27FC236}">
                    <a16:creationId xmlns:a16="http://schemas.microsoft.com/office/drawing/2014/main" id="{A61CEDC5-6E7F-24F7-1CA5-F1B7CF5DD581}"/>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5E953977-CD37-357D-5278-281A6C66EC5A}"/>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82A26910-1A2D-0267-402C-4F5DEB3EE01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D4A79C78-6A99-DBF4-FD97-C6F540B541F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2278383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Pause </a:t>
            </a:r>
            <a:r>
              <a:rPr lang="en-GB" dirty="0" err="1">
                <a:latin typeface="Arial" panose="020B0604020202020204" pitchFamily="34" charset="0"/>
                <a:cs typeface="Arial" panose="020B0604020202020204" pitchFamily="34" charset="0"/>
              </a:rPr>
              <a:t>rafraichissement</a:t>
            </a:r>
            <a:endParaRPr lang="en-GB" dirty="0">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D172599-0E71-3B34-A8AE-7726EAFE46E0}"/>
              </a:ext>
            </a:extLst>
          </p:cNvPr>
          <p:cNvGrpSpPr/>
          <p:nvPr/>
        </p:nvGrpSpPr>
        <p:grpSpPr>
          <a:xfrm>
            <a:off x="1793144" y="2051257"/>
            <a:ext cx="2413067" cy="3169619"/>
            <a:chOff x="1793144" y="2051257"/>
            <a:chExt cx="2413067" cy="3169619"/>
          </a:xfrm>
        </p:grpSpPr>
        <p:sp>
          <p:nvSpPr>
            <p:cNvPr id="77" name="Google Shape;315;p4">
              <a:extLst>
                <a:ext uri="{FF2B5EF4-FFF2-40B4-BE49-F238E27FC236}">
                  <a16:creationId xmlns:a16="http://schemas.microsoft.com/office/drawing/2014/main" id="{91891315-DE0C-5502-DF91-36E7DF3D1343}"/>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317;p4">
              <a:extLst>
                <a:ext uri="{FF2B5EF4-FFF2-40B4-BE49-F238E27FC236}">
                  <a16:creationId xmlns:a16="http://schemas.microsoft.com/office/drawing/2014/main" id="{3839E652-7023-4BE7-89AB-C2A3FAB89BA8}"/>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 name="Group 78">
              <a:extLst>
                <a:ext uri="{FF2B5EF4-FFF2-40B4-BE49-F238E27FC236}">
                  <a16:creationId xmlns:a16="http://schemas.microsoft.com/office/drawing/2014/main" id="{A3325556-FD6E-A1F5-E35C-8E86DCD655FE}"/>
                </a:ext>
              </a:extLst>
            </p:cNvPr>
            <p:cNvGrpSpPr/>
            <p:nvPr/>
          </p:nvGrpSpPr>
          <p:grpSpPr>
            <a:xfrm>
              <a:off x="1793144" y="2631843"/>
              <a:ext cx="1014282" cy="1179025"/>
              <a:chOff x="1793144" y="2631843"/>
              <a:chExt cx="1014282" cy="1179025"/>
            </a:xfrm>
          </p:grpSpPr>
          <p:grpSp>
            <p:nvGrpSpPr>
              <p:cNvPr id="85" name="Group 84">
                <a:extLst>
                  <a:ext uri="{FF2B5EF4-FFF2-40B4-BE49-F238E27FC236}">
                    <a16:creationId xmlns:a16="http://schemas.microsoft.com/office/drawing/2014/main" id="{45E1F6FA-1AE0-EE68-ED3D-F0C2B3CF4342}"/>
                  </a:ext>
                </a:extLst>
              </p:cNvPr>
              <p:cNvGrpSpPr/>
              <p:nvPr/>
            </p:nvGrpSpPr>
            <p:grpSpPr>
              <a:xfrm flipH="1">
                <a:off x="2052917" y="2999019"/>
                <a:ext cx="754509" cy="811849"/>
                <a:chOff x="2721535" y="2932590"/>
                <a:chExt cx="908498" cy="923032"/>
              </a:xfrm>
            </p:grpSpPr>
            <p:sp>
              <p:nvSpPr>
                <p:cNvPr id="87" name="Rectangle: Rounded Corners 86">
                  <a:extLst>
                    <a:ext uri="{FF2B5EF4-FFF2-40B4-BE49-F238E27FC236}">
                      <a16:creationId xmlns:a16="http://schemas.microsoft.com/office/drawing/2014/main" id="{B0C7B0B2-51D7-3AFE-3073-54D725C7CA75}"/>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Rounded Corners 87">
                  <a:extLst>
                    <a:ext uri="{FF2B5EF4-FFF2-40B4-BE49-F238E27FC236}">
                      <a16:creationId xmlns:a16="http://schemas.microsoft.com/office/drawing/2014/main" id="{44D1D999-E7AA-FD01-2BB6-FE282BD2996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6" name="Google Shape;315;p4">
                <a:extLst>
                  <a:ext uri="{FF2B5EF4-FFF2-40B4-BE49-F238E27FC236}">
                    <a16:creationId xmlns:a16="http://schemas.microsoft.com/office/drawing/2014/main" id="{A04A63D0-AFE1-F47D-C8B7-A3E217C8B74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 name="Group 79">
              <a:extLst>
                <a:ext uri="{FF2B5EF4-FFF2-40B4-BE49-F238E27FC236}">
                  <a16:creationId xmlns:a16="http://schemas.microsoft.com/office/drawing/2014/main" id="{5C069A9F-38AD-ECFF-21D9-BAEB40C0A988}"/>
                </a:ext>
              </a:extLst>
            </p:cNvPr>
            <p:cNvGrpSpPr/>
            <p:nvPr/>
          </p:nvGrpSpPr>
          <p:grpSpPr>
            <a:xfrm flipH="1">
              <a:off x="3241048" y="2631843"/>
              <a:ext cx="965163" cy="1167926"/>
              <a:chOff x="1793144" y="2631843"/>
              <a:chExt cx="988676" cy="1167926"/>
            </a:xfrm>
          </p:grpSpPr>
          <p:grpSp>
            <p:nvGrpSpPr>
              <p:cNvPr id="81" name="Group 80">
                <a:extLst>
                  <a:ext uri="{FF2B5EF4-FFF2-40B4-BE49-F238E27FC236}">
                    <a16:creationId xmlns:a16="http://schemas.microsoft.com/office/drawing/2014/main" id="{5BD8D143-991D-5446-B423-D50CF0F55488}"/>
                  </a:ext>
                </a:extLst>
              </p:cNvPr>
              <p:cNvGrpSpPr/>
              <p:nvPr/>
            </p:nvGrpSpPr>
            <p:grpSpPr>
              <a:xfrm flipH="1">
                <a:off x="2052916" y="2999019"/>
                <a:ext cx="728904" cy="800750"/>
                <a:chOff x="2752366" y="2932590"/>
                <a:chExt cx="877667" cy="910413"/>
              </a:xfrm>
            </p:grpSpPr>
            <p:sp>
              <p:nvSpPr>
                <p:cNvPr id="83" name="Rectangle: Rounded Corners 82">
                  <a:extLst>
                    <a:ext uri="{FF2B5EF4-FFF2-40B4-BE49-F238E27FC236}">
                      <a16:creationId xmlns:a16="http://schemas.microsoft.com/office/drawing/2014/main" id="{FEAD8D1B-CC56-7FA6-FE30-CBCA206BAF6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Rounded Corners 83">
                  <a:extLst>
                    <a:ext uri="{FF2B5EF4-FFF2-40B4-BE49-F238E27FC236}">
                      <a16:creationId xmlns:a16="http://schemas.microsoft.com/office/drawing/2014/main" id="{F6C1D0D2-88F4-B968-3ED9-E04EA59E367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2" name="Google Shape;315;p4">
                <a:extLst>
                  <a:ext uri="{FF2B5EF4-FFF2-40B4-BE49-F238E27FC236}">
                    <a16:creationId xmlns:a16="http://schemas.microsoft.com/office/drawing/2014/main" id="{EFC6F40C-9322-1CAA-9A49-BD87BA4F9A9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9" name="Group 88">
            <a:extLst>
              <a:ext uri="{FF2B5EF4-FFF2-40B4-BE49-F238E27FC236}">
                <a16:creationId xmlns:a16="http://schemas.microsoft.com/office/drawing/2014/main" id="{81D1E742-3ED8-AF95-3DD2-D262F67DFD44}"/>
              </a:ext>
            </a:extLst>
          </p:cNvPr>
          <p:cNvGrpSpPr/>
          <p:nvPr/>
        </p:nvGrpSpPr>
        <p:grpSpPr>
          <a:xfrm>
            <a:off x="4889466" y="2051257"/>
            <a:ext cx="2413067" cy="3169619"/>
            <a:chOff x="1793144" y="2051257"/>
            <a:chExt cx="2413067" cy="3169619"/>
          </a:xfrm>
        </p:grpSpPr>
        <p:sp>
          <p:nvSpPr>
            <p:cNvPr id="90" name="Google Shape;315;p4">
              <a:extLst>
                <a:ext uri="{FF2B5EF4-FFF2-40B4-BE49-F238E27FC236}">
                  <a16:creationId xmlns:a16="http://schemas.microsoft.com/office/drawing/2014/main" id="{E6DECF3F-4A2B-287E-62EC-E2F6A2E2FF49}"/>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317;p4">
              <a:extLst>
                <a:ext uri="{FF2B5EF4-FFF2-40B4-BE49-F238E27FC236}">
                  <a16:creationId xmlns:a16="http://schemas.microsoft.com/office/drawing/2014/main" id="{F476A25A-F641-9A27-8769-D05B4636A25E}"/>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2" name="Group 91">
              <a:extLst>
                <a:ext uri="{FF2B5EF4-FFF2-40B4-BE49-F238E27FC236}">
                  <a16:creationId xmlns:a16="http://schemas.microsoft.com/office/drawing/2014/main" id="{B55853AE-797E-6519-4F95-3252D93CA5B8}"/>
                </a:ext>
              </a:extLst>
            </p:cNvPr>
            <p:cNvGrpSpPr/>
            <p:nvPr/>
          </p:nvGrpSpPr>
          <p:grpSpPr>
            <a:xfrm>
              <a:off x="1793144" y="2631843"/>
              <a:ext cx="1014282" cy="1179025"/>
              <a:chOff x="1793144" y="2631843"/>
              <a:chExt cx="1014282" cy="1179025"/>
            </a:xfrm>
          </p:grpSpPr>
          <p:grpSp>
            <p:nvGrpSpPr>
              <p:cNvPr id="98" name="Group 97">
                <a:extLst>
                  <a:ext uri="{FF2B5EF4-FFF2-40B4-BE49-F238E27FC236}">
                    <a16:creationId xmlns:a16="http://schemas.microsoft.com/office/drawing/2014/main" id="{86FB0147-F2D0-2857-0021-DDC5C1C8BF13}"/>
                  </a:ext>
                </a:extLst>
              </p:cNvPr>
              <p:cNvGrpSpPr/>
              <p:nvPr/>
            </p:nvGrpSpPr>
            <p:grpSpPr>
              <a:xfrm flipH="1">
                <a:off x="2052917" y="2999019"/>
                <a:ext cx="754509" cy="811849"/>
                <a:chOff x="2721535" y="2932590"/>
                <a:chExt cx="908498" cy="923032"/>
              </a:xfrm>
            </p:grpSpPr>
            <p:sp>
              <p:nvSpPr>
                <p:cNvPr id="100" name="Rectangle: Rounded Corners 99">
                  <a:extLst>
                    <a:ext uri="{FF2B5EF4-FFF2-40B4-BE49-F238E27FC236}">
                      <a16:creationId xmlns:a16="http://schemas.microsoft.com/office/drawing/2014/main" id="{FDDC3D66-3BA1-B205-2057-380EAD1B3497}"/>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Rounded Corners 100">
                  <a:extLst>
                    <a:ext uri="{FF2B5EF4-FFF2-40B4-BE49-F238E27FC236}">
                      <a16:creationId xmlns:a16="http://schemas.microsoft.com/office/drawing/2014/main" id="{E8AD80BB-9F15-A0F4-360B-0F37F99FC68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9" name="Google Shape;315;p4">
                <a:extLst>
                  <a:ext uri="{FF2B5EF4-FFF2-40B4-BE49-F238E27FC236}">
                    <a16:creationId xmlns:a16="http://schemas.microsoft.com/office/drawing/2014/main" id="{8E8ABE33-A31A-8417-3734-249472D90BA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 name="Group 92">
              <a:extLst>
                <a:ext uri="{FF2B5EF4-FFF2-40B4-BE49-F238E27FC236}">
                  <a16:creationId xmlns:a16="http://schemas.microsoft.com/office/drawing/2014/main" id="{C6871E10-CDFC-A401-19C0-77F9C73AB7A1}"/>
                </a:ext>
              </a:extLst>
            </p:cNvPr>
            <p:cNvGrpSpPr/>
            <p:nvPr/>
          </p:nvGrpSpPr>
          <p:grpSpPr>
            <a:xfrm flipH="1">
              <a:off x="3241048" y="2631843"/>
              <a:ext cx="965163" cy="1167926"/>
              <a:chOff x="1793144" y="2631843"/>
              <a:chExt cx="988676" cy="1167926"/>
            </a:xfrm>
          </p:grpSpPr>
          <p:grpSp>
            <p:nvGrpSpPr>
              <p:cNvPr id="94" name="Group 93">
                <a:extLst>
                  <a:ext uri="{FF2B5EF4-FFF2-40B4-BE49-F238E27FC236}">
                    <a16:creationId xmlns:a16="http://schemas.microsoft.com/office/drawing/2014/main" id="{D207AA11-D30E-56F7-393A-E1BD49821ED9}"/>
                  </a:ext>
                </a:extLst>
              </p:cNvPr>
              <p:cNvGrpSpPr/>
              <p:nvPr/>
            </p:nvGrpSpPr>
            <p:grpSpPr>
              <a:xfrm flipH="1">
                <a:off x="2052916" y="2999019"/>
                <a:ext cx="728904" cy="800750"/>
                <a:chOff x="2752366" y="2932590"/>
                <a:chExt cx="877667" cy="910413"/>
              </a:xfrm>
            </p:grpSpPr>
            <p:sp>
              <p:nvSpPr>
                <p:cNvPr id="96" name="Rectangle: Rounded Corners 95">
                  <a:extLst>
                    <a:ext uri="{FF2B5EF4-FFF2-40B4-BE49-F238E27FC236}">
                      <a16:creationId xmlns:a16="http://schemas.microsoft.com/office/drawing/2014/main" id="{A6B5CD99-9718-9661-92CE-FBC9D4537054}"/>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Rounded Corners 96">
                  <a:extLst>
                    <a:ext uri="{FF2B5EF4-FFF2-40B4-BE49-F238E27FC236}">
                      <a16:creationId xmlns:a16="http://schemas.microsoft.com/office/drawing/2014/main" id="{0FBE2548-4514-ED6B-A449-44BAB720B2C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5" name="Google Shape;315;p4">
                <a:extLst>
                  <a:ext uri="{FF2B5EF4-FFF2-40B4-BE49-F238E27FC236}">
                    <a16:creationId xmlns:a16="http://schemas.microsoft.com/office/drawing/2014/main" id="{4AB9228A-F66C-D7F1-E6E9-60E82093159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2" name="Group 101">
            <a:extLst>
              <a:ext uri="{FF2B5EF4-FFF2-40B4-BE49-F238E27FC236}">
                <a16:creationId xmlns:a16="http://schemas.microsoft.com/office/drawing/2014/main" id="{0D3D968A-1857-0E9E-0657-3E2401F96C6A}"/>
              </a:ext>
            </a:extLst>
          </p:cNvPr>
          <p:cNvGrpSpPr/>
          <p:nvPr/>
        </p:nvGrpSpPr>
        <p:grpSpPr>
          <a:xfrm>
            <a:off x="7985791" y="2051257"/>
            <a:ext cx="2413067" cy="3169619"/>
            <a:chOff x="1793144" y="2051257"/>
            <a:chExt cx="2413067" cy="3169619"/>
          </a:xfrm>
        </p:grpSpPr>
        <p:sp>
          <p:nvSpPr>
            <p:cNvPr id="103" name="Google Shape;315;p4">
              <a:extLst>
                <a:ext uri="{FF2B5EF4-FFF2-40B4-BE49-F238E27FC236}">
                  <a16:creationId xmlns:a16="http://schemas.microsoft.com/office/drawing/2014/main" id="{A1D9E942-A423-EFE1-67FA-F2DFCE55F4B7}"/>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317;p4">
              <a:extLst>
                <a:ext uri="{FF2B5EF4-FFF2-40B4-BE49-F238E27FC236}">
                  <a16:creationId xmlns:a16="http://schemas.microsoft.com/office/drawing/2014/main" id="{846D8E49-FBEA-AACF-901A-5995CACBDBD5}"/>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5" name="Group 104">
              <a:extLst>
                <a:ext uri="{FF2B5EF4-FFF2-40B4-BE49-F238E27FC236}">
                  <a16:creationId xmlns:a16="http://schemas.microsoft.com/office/drawing/2014/main" id="{4A65A011-3BB8-151B-140D-49F6EAC3354E}"/>
                </a:ext>
              </a:extLst>
            </p:cNvPr>
            <p:cNvGrpSpPr/>
            <p:nvPr/>
          </p:nvGrpSpPr>
          <p:grpSpPr>
            <a:xfrm>
              <a:off x="1793144" y="2631843"/>
              <a:ext cx="1014282" cy="1179025"/>
              <a:chOff x="1793144" y="2631843"/>
              <a:chExt cx="1014282" cy="1179025"/>
            </a:xfrm>
          </p:grpSpPr>
          <p:grpSp>
            <p:nvGrpSpPr>
              <p:cNvPr id="111" name="Group 110">
                <a:extLst>
                  <a:ext uri="{FF2B5EF4-FFF2-40B4-BE49-F238E27FC236}">
                    <a16:creationId xmlns:a16="http://schemas.microsoft.com/office/drawing/2014/main" id="{38E0F2B0-3C4F-6133-7FAD-24C282763EC3}"/>
                  </a:ext>
                </a:extLst>
              </p:cNvPr>
              <p:cNvGrpSpPr/>
              <p:nvPr/>
            </p:nvGrpSpPr>
            <p:grpSpPr>
              <a:xfrm flipH="1">
                <a:off x="2052917" y="2999019"/>
                <a:ext cx="754509" cy="811849"/>
                <a:chOff x="2721535" y="2932590"/>
                <a:chExt cx="908498" cy="923032"/>
              </a:xfrm>
            </p:grpSpPr>
            <p:sp>
              <p:nvSpPr>
                <p:cNvPr id="113" name="Rectangle: Rounded Corners 112">
                  <a:extLst>
                    <a:ext uri="{FF2B5EF4-FFF2-40B4-BE49-F238E27FC236}">
                      <a16:creationId xmlns:a16="http://schemas.microsoft.com/office/drawing/2014/main" id="{E4363020-B3D3-6ED6-A3E4-8DCC0F8B4DE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Rounded Corners 113">
                  <a:extLst>
                    <a:ext uri="{FF2B5EF4-FFF2-40B4-BE49-F238E27FC236}">
                      <a16:creationId xmlns:a16="http://schemas.microsoft.com/office/drawing/2014/main" id="{B248A506-A91A-0401-2906-F961B84E8492}"/>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2" name="Google Shape;315;p4">
                <a:extLst>
                  <a:ext uri="{FF2B5EF4-FFF2-40B4-BE49-F238E27FC236}">
                    <a16:creationId xmlns:a16="http://schemas.microsoft.com/office/drawing/2014/main" id="{9ED563DF-4742-A4C7-9B50-84E841223C5F}"/>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 name="Group 105">
              <a:extLst>
                <a:ext uri="{FF2B5EF4-FFF2-40B4-BE49-F238E27FC236}">
                  <a16:creationId xmlns:a16="http://schemas.microsoft.com/office/drawing/2014/main" id="{89CAFF25-520C-443C-AAD2-854D2B0B4498}"/>
                </a:ext>
              </a:extLst>
            </p:cNvPr>
            <p:cNvGrpSpPr/>
            <p:nvPr/>
          </p:nvGrpSpPr>
          <p:grpSpPr>
            <a:xfrm flipH="1">
              <a:off x="3241048" y="2631843"/>
              <a:ext cx="965163" cy="1167926"/>
              <a:chOff x="1793144" y="2631843"/>
              <a:chExt cx="988676" cy="1167926"/>
            </a:xfrm>
          </p:grpSpPr>
          <p:grpSp>
            <p:nvGrpSpPr>
              <p:cNvPr id="107" name="Group 106">
                <a:extLst>
                  <a:ext uri="{FF2B5EF4-FFF2-40B4-BE49-F238E27FC236}">
                    <a16:creationId xmlns:a16="http://schemas.microsoft.com/office/drawing/2014/main" id="{5CDA79F6-1879-CE03-561B-9FDD87E0EBE4}"/>
                  </a:ext>
                </a:extLst>
              </p:cNvPr>
              <p:cNvGrpSpPr/>
              <p:nvPr/>
            </p:nvGrpSpPr>
            <p:grpSpPr>
              <a:xfrm flipH="1">
                <a:off x="2052916" y="2999019"/>
                <a:ext cx="728904" cy="800750"/>
                <a:chOff x="2752366" y="2932590"/>
                <a:chExt cx="877667" cy="910413"/>
              </a:xfrm>
            </p:grpSpPr>
            <p:sp>
              <p:nvSpPr>
                <p:cNvPr id="109" name="Rectangle: Rounded Corners 108">
                  <a:extLst>
                    <a:ext uri="{FF2B5EF4-FFF2-40B4-BE49-F238E27FC236}">
                      <a16:creationId xmlns:a16="http://schemas.microsoft.com/office/drawing/2014/main" id="{F587BA21-0A04-452F-1422-08D904E9922C}"/>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Rounded Corners 109">
                  <a:extLst>
                    <a:ext uri="{FF2B5EF4-FFF2-40B4-BE49-F238E27FC236}">
                      <a16:creationId xmlns:a16="http://schemas.microsoft.com/office/drawing/2014/main" id="{78A012F5-141D-FC7A-C637-87EAF7759F3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8" name="Google Shape;315;p4">
                <a:extLst>
                  <a:ext uri="{FF2B5EF4-FFF2-40B4-BE49-F238E27FC236}">
                    <a16:creationId xmlns:a16="http://schemas.microsoft.com/office/drawing/2014/main" id="{BAFC3987-4A8E-8C08-1CDA-775A6CF68E3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14756372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a:t>Recherche et réunification des familles</a:t>
            </a:r>
          </a:p>
        </p:txBody>
      </p:sp>
      <p:sp>
        <p:nvSpPr>
          <p:cNvPr id="3" name="Rectangle 2">
            <a:extLst>
              <a:ext uri="{FF2B5EF4-FFF2-40B4-BE49-F238E27FC236}">
                <a16:creationId xmlns:a16="http://schemas.microsoft.com/office/drawing/2014/main" id="{AACA5CA7-D12A-4F1D-3D8F-64CD4B880025}"/>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7634926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t>Démonstration CPIMS</a:t>
            </a:r>
            <a:endParaRPr lang="en-GB">
              <a:latin typeface="Arial" panose="020B0604020202020204" pitchFamily="34" charset="0"/>
              <a:cs typeface="Arial" panose="020B0604020202020204" pitchFamily="34" charset="0"/>
            </a:endParaRPr>
          </a:p>
        </p:txBody>
      </p:sp>
      <p:pic>
        <p:nvPicPr>
          <p:cNvPr id="2" name="Graphic 1" descr="Vlog with solid fill">
            <a:hlinkClick r:id="rId3"/>
            <a:extLst>
              <a:ext uri="{FF2B5EF4-FFF2-40B4-BE49-F238E27FC236}">
                <a16:creationId xmlns:a16="http://schemas.microsoft.com/office/drawing/2014/main" id="{3AEF40E3-C60F-1CBA-35D1-B72232D5E0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F76C15D4-80CA-15CF-D174-E56E345CFBD4}"/>
              </a:ext>
            </a:extLst>
          </p:cNvPr>
          <p:cNvSpPr txBox="1"/>
          <p:nvPr/>
        </p:nvSpPr>
        <p:spPr>
          <a:xfrm>
            <a:off x="6096000" y="2140623"/>
            <a:ext cx="4485095" cy="441828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Informations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supplémentaires</a:t>
            </a:r>
            <a:r>
              <a:rPr lang="en-US" sz="2400" dirty="0">
                <a:solidFill>
                  <a:schemeClr val="dk1"/>
                </a:solidFill>
                <a:latin typeface="Arial" panose="020B0604020202020204" pitchFamily="34" charset="0"/>
                <a:ea typeface="Helvetica Neue"/>
                <a:cs typeface="Arial" panose="020B0604020202020204" pitchFamily="34" charset="0"/>
                <a:sym typeface="Helvetica Neue"/>
              </a:rPr>
              <a:t> sur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l'inscription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et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l'évaluation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initiale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pour les ENAS</a:t>
            </a: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pour les enfants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disparus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d'action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traçage</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Formulaires</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vérification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pour les enfants et les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adultes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réunification</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3" name="Rectangle 2">
            <a:extLst>
              <a:ext uri="{FF2B5EF4-FFF2-40B4-BE49-F238E27FC236}">
                <a16:creationId xmlns:a16="http://schemas.microsoft.com/office/drawing/2014/main" id="{3D1E712C-1ED2-1559-D85C-406D30EBCB5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21143540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t>Démonstration CPIMS</a:t>
            </a:r>
            <a:endParaRPr lang="en-GB">
              <a:latin typeface="Arial" panose="020B0604020202020204" pitchFamily="34" charset="0"/>
              <a:cs typeface="Arial" panose="020B0604020202020204" pitchFamily="34" charset="0"/>
            </a:endParaRPr>
          </a:p>
        </p:txBody>
      </p:sp>
      <p:pic>
        <p:nvPicPr>
          <p:cNvPr id="2" name="Graphic 1" descr="Vlog with solid fill">
            <a:hlinkClick r:id="rId3"/>
            <a:extLst>
              <a:ext uri="{FF2B5EF4-FFF2-40B4-BE49-F238E27FC236}">
                <a16:creationId xmlns:a16="http://schemas.microsoft.com/office/drawing/2014/main" id="{AE5ED8D3-5A38-9FA1-10C0-BEC9B5EC9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3C4B59F7-F967-9A9B-A1B2-541A3A364023}"/>
              </a:ext>
            </a:extLst>
          </p:cNvPr>
          <p:cNvSpPr txBox="1"/>
          <p:nvPr/>
        </p:nvSpPr>
        <p:spPr>
          <a:xfrm>
            <a:off x="6096000" y="3224438"/>
            <a:ext cx="4485095"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Fonctionnalité d'appariement</a:t>
            </a:r>
          </a:p>
        </p:txBody>
      </p:sp>
      <p:sp>
        <p:nvSpPr>
          <p:cNvPr id="4" name="Rectangle 3">
            <a:extLst>
              <a:ext uri="{FF2B5EF4-FFF2-40B4-BE49-F238E27FC236}">
                <a16:creationId xmlns:a16="http://schemas.microsoft.com/office/drawing/2014/main" id="{B807E047-3F5A-5A1C-5C15-1682E27738C2}"/>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34976537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A vous de jouer !</a:t>
            </a:r>
          </a:p>
        </p:txBody>
      </p:sp>
      <p:grpSp>
        <p:nvGrpSpPr>
          <p:cNvPr id="3" name="Group 2">
            <a:extLst>
              <a:ext uri="{FF2B5EF4-FFF2-40B4-BE49-F238E27FC236}">
                <a16:creationId xmlns:a16="http://schemas.microsoft.com/office/drawing/2014/main" id="{E30E89F5-F14B-15D4-C917-AFB95E53A70A}"/>
              </a:ext>
            </a:extLst>
          </p:cNvPr>
          <p:cNvGrpSpPr/>
          <p:nvPr/>
        </p:nvGrpSpPr>
        <p:grpSpPr>
          <a:xfrm>
            <a:off x="2256013" y="2117169"/>
            <a:ext cx="1551707" cy="2938672"/>
            <a:chOff x="7838339" y="2226754"/>
            <a:chExt cx="1969639" cy="3730164"/>
          </a:xfrm>
          <a:solidFill>
            <a:schemeClr val="accent5"/>
          </a:solidFill>
        </p:grpSpPr>
        <p:sp>
          <p:nvSpPr>
            <p:cNvPr id="4" name="Round Same Side Corner Rectangle 3">
              <a:extLst>
                <a:ext uri="{FF2B5EF4-FFF2-40B4-BE49-F238E27FC236}">
                  <a16:creationId xmlns:a16="http://schemas.microsoft.com/office/drawing/2014/main" id="{B4852CAE-BE4C-2F9C-C690-0D0DC4E278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8A1BC75-1211-3BF7-CC72-FDBE206C0D3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B15BC6A4-9602-B84D-6866-97B5053231AE}"/>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318ECCBD-DA40-29AD-F4B4-7C5253DAB9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59874822-28FF-AB6B-6BA0-1F1FFC6D2C8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ACF62B74-F31A-C146-80A1-E3C855DDF434}"/>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5F427CA2-D1F0-59FB-078E-DDEAB1107E6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770D72F6-945F-E5D7-C275-96CF4E3E22E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TextBox 12">
            <a:extLst>
              <a:ext uri="{FF2B5EF4-FFF2-40B4-BE49-F238E27FC236}">
                <a16:creationId xmlns:a16="http://schemas.microsoft.com/office/drawing/2014/main" id="{CDBBE702-66C9-1586-AD3B-44C3E63F8F7B}"/>
              </a:ext>
            </a:extLst>
          </p:cNvPr>
          <p:cNvSpPr txBox="1"/>
          <p:nvPr/>
        </p:nvSpPr>
        <p:spPr>
          <a:xfrm>
            <a:off x="4779243" y="2605039"/>
            <a:ext cx="5449721" cy="3224985"/>
          </a:xfrm>
          <a:prstGeom prst="rect">
            <a:avLst/>
          </a:prstGeom>
          <a:noFill/>
        </p:spPr>
        <p:txBody>
          <a:bodyPr wrap="square">
            <a:spAutoFit/>
          </a:bodyPr>
          <a:lstStyle/>
          <a:p>
            <a:pPr marL="0" marR="0" lvl="0" indent="0" algn="l" rtl="0">
              <a:lnSpc>
                <a:spcPct val="107000"/>
              </a:lnSpc>
              <a:spcBef>
                <a:spcPts val="0"/>
              </a:spcBef>
              <a:buNone/>
            </a:pPr>
            <a:r>
              <a:rPr lang="en-US" sz="2400" b="1" dirty="0">
                <a:solidFill>
                  <a:schemeClr val="dk1"/>
                </a:solidFill>
                <a:latin typeface="Arial"/>
                <a:ea typeface="Arial"/>
                <a:cs typeface="Arial"/>
                <a:sym typeface="Arial"/>
              </a:rPr>
              <a:t>TOUT LE PERSONNEL TRAVAILLANT SUR LA RRF</a:t>
            </a:r>
          </a:p>
          <a:p>
            <a:pPr marL="285750" marR="0" lvl="0" indent="-285750" algn="l" rtl="0">
              <a:lnSpc>
                <a:spcPct val="107000"/>
              </a:lnSpc>
              <a:spcBef>
                <a:spcPts val="0"/>
              </a:spcBef>
              <a:buFont typeface="Arial" panose="020B0604020202020204" pitchFamily="34" charset="0"/>
              <a:buChar char="•"/>
            </a:pPr>
            <a:r>
              <a:rPr lang="en-US" sz="2400" dirty="0" err="1">
                <a:solidFill>
                  <a:schemeClr val="dk1"/>
                </a:solidFill>
                <a:latin typeface="Arial"/>
                <a:ea typeface="Arial"/>
                <a:cs typeface="Arial"/>
                <a:sym typeface="Arial"/>
              </a:rPr>
              <a:t>S'entraîner</a:t>
            </a:r>
            <a:r>
              <a:rPr lang="en-US" sz="2400" dirty="0">
                <a:solidFill>
                  <a:schemeClr val="dk1"/>
                </a:solidFill>
                <a:latin typeface="Arial"/>
                <a:ea typeface="Arial"/>
                <a:cs typeface="Arial"/>
                <a:sym typeface="Arial"/>
              </a:rPr>
              <a:t> à </a:t>
            </a:r>
            <a:r>
              <a:rPr lang="en-US" sz="2400" dirty="0" err="1">
                <a:solidFill>
                  <a:schemeClr val="dk1"/>
                </a:solidFill>
                <a:latin typeface="Arial"/>
                <a:ea typeface="Arial"/>
                <a:cs typeface="Arial"/>
                <a:sym typeface="Arial"/>
              </a:rPr>
              <a:t>créer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une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demande</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traçage</a:t>
            </a:r>
            <a:r>
              <a:rPr lang="en-US" sz="2400"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r>
              <a:rPr lang="en-US" sz="2400" dirty="0" err="1">
                <a:solidFill>
                  <a:schemeClr val="dk1"/>
                </a:solidFill>
                <a:latin typeface="Arial"/>
                <a:ea typeface="Arial"/>
                <a:cs typeface="Arial"/>
                <a:sym typeface="Arial"/>
              </a:rPr>
              <a:t>S'entraîner</a:t>
            </a:r>
            <a:r>
              <a:rPr lang="en-US" sz="2400" dirty="0">
                <a:solidFill>
                  <a:schemeClr val="dk1"/>
                </a:solidFill>
                <a:latin typeface="Arial"/>
                <a:ea typeface="Arial"/>
                <a:cs typeface="Arial"/>
                <a:sym typeface="Arial"/>
              </a:rPr>
              <a:t> à </a:t>
            </a:r>
            <a:r>
              <a:rPr lang="en-US" sz="2400" dirty="0" err="1">
                <a:solidFill>
                  <a:schemeClr val="dk1"/>
                </a:solidFill>
                <a:latin typeface="Arial"/>
                <a:ea typeface="Arial"/>
                <a:cs typeface="Arial"/>
                <a:sym typeface="Arial"/>
              </a:rPr>
              <a:t>remplir</a:t>
            </a:r>
            <a:r>
              <a:rPr lang="en-US" sz="2400" dirty="0">
                <a:solidFill>
                  <a:schemeClr val="dk1"/>
                </a:solidFill>
                <a:latin typeface="Arial"/>
                <a:ea typeface="Arial"/>
                <a:cs typeface="Arial"/>
                <a:sym typeface="Arial"/>
              </a:rPr>
              <a:t> le </a:t>
            </a:r>
            <a:r>
              <a:rPr lang="en-US" sz="2400" dirty="0" err="1">
                <a:solidFill>
                  <a:schemeClr val="dk1"/>
                </a:solidFill>
                <a:latin typeface="Arial"/>
                <a:ea typeface="Arial"/>
                <a:cs typeface="Arial"/>
                <a:sym typeface="Arial"/>
              </a:rPr>
              <a:t>formulaire</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demande</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renseignements</a:t>
            </a:r>
            <a:r>
              <a:rPr lang="en-US" sz="2400"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r>
              <a:rPr lang="en-US" sz="2400" dirty="0" err="1">
                <a:solidFill>
                  <a:schemeClr val="dk1"/>
                </a:solidFill>
                <a:latin typeface="Arial"/>
                <a:ea typeface="Arial"/>
                <a:cs typeface="Arial"/>
                <a:sym typeface="Arial"/>
              </a:rPr>
              <a:t>Pratiquez</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fonctionnalité</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correspondance</a:t>
            </a:r>
            <a:r>
              <a:rPr lang="en-US" sz="2400" dirty="0">
                <a:solidFill>
                  <a:schemeClr val="dk1"/>
                </a:solidFill>
                <a:latin typeface="Arial"/>
                <a:ea typeface="Arial"/>
                <a:cs typeface="Arial"/>
                <a:sym typeface="Arial"/>
              </a:rPr>
              <a:t> </a:t>
            </a:r>
          </a:p>
        </p:txBody>
      </p:sp>
      <p:sp>
        <p:nvSpPr>
          <p:cNvPr id="5" name="Rectangle 4">
            <a:extLst>
              <a:ext uri="{FF2B5EF4-FFF2-40B4-BE49-F238E27FC236}">
                <a16:creationId xmlns:a16="http://schemas.microsoft.com/office/drawing/2014/main" id="{F36EF72B-E07C-2913-4A79-58B1F441DD5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379315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899E-A948-25CD-562D-C9B100C0902F}"/>
              </a:ext>
            </a:extLst>
          </p:cNvPr>
          <p:cNvSpPr>
            <a:spLocks noGrp="1"/>
          </p:cNvSpPr>
          <p:nvPr>
            <p:ph type="title"/>
          </p:nvPr>
        </p:nvSpPr>
        <p:spPr/>
        <p:txBody>
          <a:bodyPr>
            <a:normAutofit/>
          </a:bodyPr>
          <a:lstStyle/>
          <a:p>
            <a:r>
              <a:rPr lang="en-GB">
                <a:latin typeface="Arial"/>
                <a:cs typeface="Arial"/>
              </a:rPr>
              <a:t>Contrat d'apprentissage collectif</a:t>
            </a:r>
            <a:endParaRPr lang="en-US"/>
          </a:p>
        </p:txBody>
      </p:sp>
      <p:sp>
        <p:nvSpPr>
          <p:cNvPr id="5" name="Flowchart: Card 4">
            <a:extLst>
              <a:ext uri="{FF2B5EF4-FFF2-40B4-BE49-F238E27FC236}">
                <a16:creationId xmlns:a16="http://schemas.microsoft.com/office/drawing/2014/main" id="{1FBA02F4-BA8F-558B-056C-E75584BEA39B}"/>
              </a:ext>
            </a:extLst>
          </p:cNvPr>
          <p:cNvSpPr/>
          <p:nvPr/>
        </p:nvSpPr>
        <p:spPr>
          <a:xfrm flipH="1">
            <a:off x="5430177" y="2555382"/>
            <a:ext cx="2146300" cy="2501900"/>
          </a:xfrm>
          <a:prstGeom prst="flowChartPunchedCar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a:extLst>
              <a:ext uri="{FF2B5EF4-FFF2-40B4-BE49-F238E27FC236}">
                <a16:creationId xmlns:a16="http://schemas.microsoft.com/office/drawing/2014/main" id="{B1715A78-33F2-88B8-1CDB-FAB49477C4A9}"/>
              </a:ext>
            </a:extLst>
          </p:cNvPr>
          <p:cNvGrpSpPr/>
          <p:nvPr/>
        </p:nvGrpSpPr>
        <p:grpSpPr>
          <a:xfrm rot="3724370">
            <a:off x="8492234" y="2677176"/>
            <a:ext cx="262462" cy="1611331"/>
            <a:chOff x="1282700" y="1709132"/>
            <a:chExt cx="165100" cy="1013598"/>
          </a:xfrm>
        </p:grpSpPr>
        <p:sp>
          <p:nvSpPr>
            <p:cNvPr id="8" name="Rectangle 7">
              <a:extLst>
                <a:ext uri="{FF2B5EF4-FFF2-40B4-BE49-F238E27FC236}">
                  <a16:creationId xmlns:a16="http://schemas.microsoft.com/office/drawing/2014/main" id="{E701DDC7-6421-570D-E993-623B6856F94E}"/>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a:extLst>
                <a:ext uri="{FF2B5EF4-FFF2-40B4-BE49-F238E27FC236}">
                  <a16:creationId xmlns:a16="http://schemas.microsoft.com/office/drawing/2014/main" id="{3C8C8136-0497-FE5C-A447-D3F3E8BF6EB1}"/>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Oval 5">
            <a:extLst>
              <a:ext uri="{FF2B5EF4-FFF2-40B4-BE49-F238E27FC236}">
                <a16:creationId xmlns:a16="http://schemas.microsoft.com/office/drawing/2014/main" id="{98322813-6092-BCB8-2BE6-437D2DE35624}"/>
              </a:ext>
            </a:extLst>
          </p:cNvPr>
          <p:cNvSpPr/>
          <p:nvPr/>
        </p:nvSpPr>
        <p:spPr>
          <a:xfrm rot="1924370">
            <a:off x="8278112" y="3072130"/>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F1BC8EAF-DBEF-2939-2CA1-027A2BE69B0F}"/>
              </a:ext>
            </a:extLst>
          </p:cNvPr>
          <p:cNvGrpSpPr/>
          <p:nvPr/>
        </p:nvGrpSpPr>
        <p:grpSpPr>
          <a:xfrm rot="19133848">
            <a:off x="3467093" y="1894104"/>
            <a:ext cx="262462" cy="1611331"/>
            <a:chOff x="1282700" y="1709132"/>
            <a:chExt cx="165100" cy="1013598"/>
          </a:xfrm>
        </p:grpSpPr>
        <p:sp>
          <p:nvSpPr>
            <p:cNvPr id="13" name="Rectangle 12">
              <a:extLst>
                <a:ext uri="{FF2B5EF4-FFF2-40B4-BE49-F238E27FC236}">
                  <a16:creationId xmlns:a16="http://schemas.microsoft.com/office/drawing/2014/main" id="{0E947044-ED92-EABB-5FE8-2D775DD8D351}"/>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Isosceles Triangle 13">
              <a:extLst>
                <a:ext uri="{FF2B5EF4-FFF2-40B4-BE49-F238E27FC236}">
                  <a16:creationId xmlns:a16="http://schemas.microsoft.com/office/drawing/2014/main" id="{6875C527-9315-B6F6-E32B-B8932896EDAB}"/>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Oval 14">
            <a:extLst>
              <a:ext uri="{FF2B5EF4-FFF2-40B4-BE49-F238E27FC236}">
                <a16:creationId xmlns:a16="http://schemas.microsoft.com/office/drawing/2014/main" id="{68BF7369-1ABF-B966-E153-42D00A62DB4A}"/>
              </a:ext>
            </a:extLst>
          </p:cNvPr>
          <p:cNvSpPr/>
          <p:nvPr/>
        </p:nvSpPr>
        <p:spPr>
          <a:xfrm>
            <a:off x="2973359" y="2271417"/>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Rounded Corners 19">
            <a:extLst>
              <a:ext uri="{FF2B5EF4-FFF2-40B4-BE49-F238E27FC236}">
                <a16:creationId xmlns:a16="http://schemas.microsoft.com/office/drawing/2014/main" id="{5166082F-857E-485B-2BBA-BFA03A9FE3E2}"/>
              </a:ext>
            </a:extLst>
          </p:cNvPr>
          <p:cNvSpPr/>
          <p:nvPr/>
        </p:nvSpPr>
        <p:spPr>
          <a:xfrm rot="1207745">
            <a:off x="1519193" y="1989114"/>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id="{2944EEED-BDAE-2C5F-E753-4D9A3A2FD8CA}"/>
              </a:ext>
            </a:extLst>
          </p:cNvPr>
          <p:cNvSpPr/>
          <p:nvPr/>
        </p:nvSpPr>
        <p:spPr>
          <a:xfrm rot="21015201">
            <a:off x="2234681" y="4567268"/>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id="{43F7F6B7-6D72-C27C-43EB-F5A7839505BB}"/>
              </a:ext>
            </a:extLst>
          </p:cNvPr>
          <p:cNvSpPr/>
          <p:nvPr/>
        </p:nvSpPr>
        <p:spPr>
          <a:xfrm rot="1853661">
            <a:off x="9171759" y="3836560"/>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EE0268AC-D5FE-B03F-657C-AE73AE738B39}"/>
              </a:ext>
            </a:extLst>
          </p:cNvPr>
          <p:cNvGrpSpPr/>
          <p:nvPr/>
        </p:nvGrpSpPr>
        <p:grpSpPr>
          <a:xfrm rot="16762852">
            <a:off x="4092884" y="3779875"/>
            <a:ext cx="262462" cy="1611331"/>
            <a:chOff x="1282700" y="1709132"/>
            <a:chExt cx="165100" cy="1013598"/>
          </a:xfrm>
        </p:grpSpPr>
        <p:sp>
          <p:nvSpPr>
            <p:cNvPr id="17" name="Rectangle 16">
              <a:extLst>
                <a:ext uri="{FF2B5EF4-FFF2-40B4-BE49-F238E27FC236}">
                  <a16:creationId xmlns:a16="http://schemas.microsoft.com/office/drawing/2014/main" id="{442A943A-63EE-F320-BAF8-50DAB12668E6}"/>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Isosceles Triangle 17">
              <a:extLst>
                <a:ext uri="{FF2B5EF4-FFF2-40B4-BE49-F238E27FC236}">
                  <a16:creationId xmlns:a16="http://schemas.microsoft.com/office/drawing/2014/main" id="{7E6C063A-5E8D-07EC-654A-886054205195}"/>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Oval 18">
            <a:extLst>
              <a:ext uri="{FF2B5EF4-FFF2-40B4-BE49-F238E27FC236}">
                <a16:creationId xmlns:a16="http://schemas.microsoft.com/office/drawing/2014/main" id="{08311DB8-98BA-1E78-F57B-D24A76A9D649}"/>
              </a:ext>
            </a:extLst>
          </p:cNvPr>
          <p:cNvSpPr/>
          <p:nvPr/>
        </p:nvSpPr>
        <p:spPr>
          <a:xfrm>
            <a:off x="3704514" y="4235850"/>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02459E7A-8614-AEC3-9E67-0ABB2B528E54}"/>
              </a:ext>
            </a:extLst>
          </p:cNvPr>
          <p:cNvSpPr/>
          <p:nvPr/>
        </p:nvSpPr>
        <p:spPr>
          <a:xfrm>
            <a:off x="5880694" y="3328096"/>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F758B44C-DFCD-EED9-9661-813D030E0DA9}"/>
              </a:ext>
            </a:extLst>
          </p:cNvPr>
          <p:cNvSpPr/>
          <p:nvPr/>
        </p:nvSpPr>
        <p:spPr>
          <a:xfrm>
            <a:off x="5880694" y="3803397"/>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642C3587-1349-08C0-E7C8-E54F0274A310}"/>
              </a:ext>
            </a:extLst>
          </p:cNvPr>
          <p:cNvSpPr/>
          <p:nvPr/>
        </p:nvSpPr>
        <p:spPr>
          <a:xfrm>
            <a:off x="5880694" y="4302844"/>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408025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Retour d'information et discussion</a:t>
            </a:r>
          </a:p>
        </p:txBody>
      </p:sp>
      <p:grpSp>
        <p:nvGrpSpPr>
          <p:cNvPr id="3" name="Google Shape;314;p4">
            <a:extLst>
              <a:ext uri="{FF2B5EF4-FFF2-40B4-BE49-F238E27FC236}">
                <a16:creationId xmlns:a16="http://schemas.microsoft.com/office/drawing/2014/main" id="{F37F913A-FF7C-AD09-28B0-7237CBD13EB0}"/>
              </a:ext>
            </a:extLst>
          </p:cNvPr>
          <p:cNvGrpSpPr/>
          <p:nvPr/>
        </p:nvGrpSpPr>
        <p:grpSpPr>
          <a:xfrm>
            <a:off x="3419151" y="1903827"/>
            <a:ext cx="5353697" cy="3474717"/>
            <a:chOff x="3400707" y="1772174"/>
            <a:chExt cx="5758105" cy="3737192"/>
          </a:xfrm>
          <a:solidFill>
            <a:schemeClr val="accent4"/>
          </a:solidFill>
        </p:grpSpPr>
        <p:sp>
          <p:nvSpPr>
            <p:cNvPr id="4" name="Google Shape;315;p4">
              <a:extLst>
                <a:ext uri="{FF2B5EF4-FFF2-40B4-BE49-F238E27FC236}">
                  <a16:creationId xmlns:a16="http://schemas.microsoft.com/office/drawing/2014/main" id="{B85D1E4C-C95C-9B83-9772-ABB2F930F7D4}"/>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BCD3EEB0-AD41-08BB-8E48-C2C55CEF000B}"/>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F0BF1B4E-340E-006B-B783-54FF06982F43}"/>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968B709D-A142-2CEC-BBCC-AA4E678AF9D7}"/>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D5761CFA-75CD-12CF-86BF-DDB7C9029236}"/>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5E039191-EB17-F50C-06EE-8BB662A097B4}"/>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C777A51C-BC10-AEF9-629B-2C77CB8B78F9}"/>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525B79E5-236E-D9CD-1B93-B944918BC83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 name="Rectangle 12">
            <a:extLst>
              <a:ext uri="{FF2B5EF4-FFF2-40B4-BE49-F238E27FC236}">
                <a16:creationId xmlns:a16="http://schemas.microsoft.com/office/drawing/2014/main" id="{7B1C15DF-D944-9E28-F133-E778ED4D539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2" name="Group 1">
            <a:extLst>
              <a:ext uri="{FF2B5EF4-FFF2-40B4-BE49-F238E27FC236}">
                <a16:creationId xmlns:a16="http://schemas.microsoft.com/office/drawing/2014/main" id="{6638BCB2-7162-4E6B-E692-032EC37AFA38}"/>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8AACCF73-A126-80C2-DDD0-6D8D8370290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7B0A23B4-3A17-66B0-ECCB-D1C52647C8D4}"/>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72F0D6DD-2555-25B7-0A04-09D6EFE27337}"/>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20" name="Rectangle 19">
                <a:extLst>
                  <a:ext uri="{FF2B5EF4-FFF2-40B4-BE49-F238E27FC236}">
                    <a16:creationId xmlns:a16="http://schemas.microsoft.com/office/drawing/2014/main" id="{23C6BEEE-BC4D-1F61-5CFD-13C0529902E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a:extLst>
                <a:ext uri="{FF2B5EF4-FFF2-40B4-BE49-F238E27FC236}">
                  <a16:creationId xmlns:a16="http://schemas.microsoft.com/office/drawing/2014/main" id="{703C55BD-0560-F55A-D832-5698570DF70E}"/>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911CCA51-E90D-DD27-9C9C-A23C61F73D12}"/>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FFD14B35-07C9-8E27-51A5-ED0C8018C65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4988729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err="1"/>
              <a:t>Clôture</a:t>
            </a:r>
            <a:endParaRPr lang="en-CA" dirty="0"/>
          </a:p>
        </p:txBody>
      </p:sp>
    </p:spTree>
    <p:extLst>
      <p:ext uri="{BB962C8B-B14F-4D97-AF65-F5344CB8AC3E}">
        <p14:creationId xmlns:p14="http://schemas.microsoft.com/office/powerpoint/2010/main" val="19206416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Principaux points d'apprentissage</a:t>
            </a:r>
          </a:p>
        </p:txBody>
      </p:sp>
      <p:sp>
        <p:nvSpPr>
          <p:cNvPr id="2" name="Google Shape;798;p37">
            <a:extLst>
              <a:ext uri="{FF2B5EF4-FFF2-40B4-BE49-F238E27FC236}">
                <a16:creationId xmlns:a16="http://schemas.microsoft.com/office/drawing/2014/main" id="{714946B2-6AF3-2DAA-4C68-F88119EFDF39}"/>
              </a:ext>
            </a:extLst>
          </p:cNvPr>
          <p:cNvSpPr txBox="1"/>
          <p:nvPr/>
        </p:nvSpPr>
        <p:spPr>
          <a:xfrm>
            <a:off x="561730" y="3331365"/>
            <a:ext cx="2252451" cy="216689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dirty="0">
                <a:solidFill>
                  <a:schemeClr val="dk1"/>
                </a:solidFill>
                <a:latin typeface="Arial" panose="020B0604020202020204" pitchFamily="34" charset="0"/>
                <a:ea typeface="Helvetica Neue"/>
                <a:cs typeface="Arial" panose="020B0604020202020204" pitchFamily="34" charset="0"/>
                <a:sym typeface="Helvetica Neue"/>
              </a:rPr>
              <a:t>Les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fonctionnalités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supplémentaires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font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partie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qui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améliore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la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qualité</a:t>
            </a:r>
            <a:r>
              <a:rPr lang="en-US" sz="1400" dirty="0">
                <a:solidFill>
                  <a:schemeClr val="dk1"/>
                </a:solidFill>
                <a:latin typeface="Arial" panose="020B0604020202020204" pitchFamily="34" charset="0"/>
                <a:ea typeface="Helvetica Neue"/>
                <a:cs typeface="Arial" panose="020B0604020202020204" pitchFamily="34" charset="0"/>
                <a:sym typeface="Helvetica Neue"/>
              </a:rPr>
              <a:t> de la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compréhension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de la gestion des cas. Il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s'agit</a:t>
            </a:r>
            <a:r>
              <a:rPr lang="en-US" sz="1400" dirty="0">
                <a:solidFill>
                  <a:schemeClr val="dk1"/>
                </a:solidFill>
                <a:latin typeface="Arial" panose="020B0604020202020204" pitchFamily="34" charset="0"/>
                <a:ea typeface="Helvetica Neue"/>
                <a:cs typeface="Arial" panose="020B0604020202020204" pitchFamily="34" charset="0"/>
                <a:sym typeface="Helvetica Neue"/>
              </a:rPr>
              <a:t> d'un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élément</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clé</a:t>
            </a:r>
            <a:r>
              <a:rPr lang="en-US" sz="1400" dirty="0">
                <a:solidFill>
                  <a:schemeClr val="dk1"/>
                </a:solidFill>
                <a:latin typeface="Arial" panose="020B0604020202020204" pitchFamily="34" charset="0"/>
                <a:ea typeface="Helvetica Neue"/>
                <a:cs typeface="Arial" panose="020B0604020202020204" pitchFamily="34" charset="0"/>
                <a:sym typeface="Helvetica Neue"/>
              </a:rPr>
              <a:t> pour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faciliter</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la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composante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GI de la gestion des cas, et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donc</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la gestion des cas .</a:t>
            </a:r>
          </a:p>
        </p:txBody>
      </p:sp>
      <p:sp>
        <p:nvSpPr>
          <p:cNvPr id="3" name="Google Shape;799;p37">
            <a:extLst>
              <a:ext uri="{FF2B5EF4-FFF2-40B4-BE49-F238E27FC236}">
                <a16:creationId xmlns:a16="http://schemas.microsoft.com/office/drawing/2014/main" id="{3A235DC8-9619-2FFC-E30D-0323DF0D871A}"/>
              </a:ext>
            </a:extLst>
          </p:cNvPr>
          <p:cNvSpPr txBox="1"/>
          <p:nvPr/>
        </p:nvSpPr>
        <p:spPr>
          <a:xfrm>
            <a:off x="3361418" y="3318468"/>
            <a:ext cx="2514424" cy="193638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dirty="0">
                <a:solidFill>
                  <a:schemeClr val="dk1"/>
                </a:solidFill>
                <a:latin typeface="Arial" panose="020B0604020202020204" pitchFamily="34" charset="0"/>
                <a:ea typeface="Helvetica Neue"/>
                <a:cs typeface="Arial" panose="020B0604020202020204" pitchFamily="34" charset="0"/>
                <a:sym typeface="Helvetica Neue"/>
              </a:rPr>
              <a:t>Il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existe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différents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outils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et pratiques pour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soutenir</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la supervision dans la gestion de cas</a:t>
            </a:r>
          </a:p>
          <a:p>
            <a:pPr marL="0" marR="0" lvl="0" indent="0" rtl="0">
              <a:lnSpc>
                <a:spcPct val="107000"/>
              </a:lnSpc>
              <a:spcBef>
                <a:spcPts val="0"/>
              </a:spcBef>
              <a:spcAft>
                <a:spcPts val="0"/>
              </a:spcAft>
              <a:buNone/>
            </a:pPr>
            <a:r>
              <a:rPr lang="en-US" sz="1400" dirty="0">
                <a:solidFill>
                  <a:schemeClr val="dk1"/>
                </a:solidFill>
                <a:latin typeface="Arial" panose="020B0604020202020204" pitchFamily="34" charset="0"/>
                <a:ea typeface="Helvetica Neue"/>
                <a:cs typeface="Arial" panose="020B0604020202020204" pitchFamily="34" charset="0"/>
                <a:sym typeface="Helvetica Neue"/>
              </a:rPr>
              <a:t>Le CPIMS+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peut</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aider à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soutenir</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ces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pratiques de supervision,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en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particulier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mais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pas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seulement</a:t>
            </a:r>
            <a:r>
              <a:rPr lang="en-US" sz="1400" dirty="0">
                <a:solidFill>
                  <a:schemeClr val="dk1"/>
                </a:solidFill>
                <a:latin typeface="Arial" panose="020B0604020202020204" pitchFamily="34" charset="0"/>
                <a:ea typeface="Helvetica Neue"/>
                <a:cs typeface="Arial" panose="020B0604020202020204" pitchFamily="34" charset="0"/>
                <a:sym typeface="Helvetica Neue"/>
              </a:rPr>
              <a:t>) pour la supervision à distance.</a:t>
            </a:r>
          </a:p>
        </p:txBody>
      </p:sp>
      <p:sp>
        <p:nvSpPr>
          <p:cNvPr id="8" name="Google Shape;803;p37">
            <a:extLst>
              <a:ext uri="{FF2B5EF4-FFF2-40B4-BE49-F238E27FC236}">
                <a16:creationId xmlns:a16="http://schemas.microsoft.com/office/drawing/2014/main" id="{3B010B84-B32C-E0D1-9CC8-4E17AF95ED7D}"/>
              </a:ext>
            </a:extLst>
          </p:cNvPr>
          <p:cNvSpPr txBox="1"/>
          <p:nvPr/>
        </p:nvSpPr>
        <p:spPr>
          <a:xfrm>
            <a:off x="6423079" y="3360587"/>
            <a:ext cx="2252451" cy="147536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a:solidFill>
                  <a:schemeClr val="dk1"/>
                </a:solidFill>
                <a:latin typeface="Arial" panose="020B0604020202020204" pitchFamily="34" charset="0"/>
                <a:ea typeface="Helvetica Neue"/>
                <a:cs typeface="Arial" panose="020B0604020202020204" pitchFamily="34" charset="0"/>
                <a:sym typeface="Helvetica Neue"/>
              </a:rPr>
              <a:t>La communication par le biais du CPIMS+ doit être complémentaire à la supervision en face à face et/ou à la communication verbale.</a:t>
            </a:r>
          </a:p>
        </p:txBody>
      </p:sp>
      <p:sp>
        <p:nvSpPr>
          <p:cNvPr id="9" name="Google Shape;803;p37">
            <a:extLst>
              <a:ext uri="{FF2B5EF4-FFF2-40B4-BE49-F238E27FC236}">
                <a16:creationId xmlns:a16="http://schemas.microsoft.com/office/drawing/2014/main" id="{E256C088-4FDD-6AE5-E216-E1CDA7FB6350}"/>
              </a:ext>
            </a:extLst>
          </p:cNvPr>
          <p:cNvSpPr txBox="1"/>
          <p:nvPr/>
        </p:nvSpPr>
        <p:spPr>
          <a:xfrm>
            <a:off x="9222767" y="3360587"/>
            <a:ext cx="2753333" cy="308894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dirty="0" err="1">
                <a:solidFill>
                  <a:schemeClr val="dk1"/>
                </a:solidFill>
                <a:latin typeface="Arial" panose="020B0604020202020204" pitchFamily="34" charset="0"/>
                <a:ea typeface="Helvetica Neue"/>
                <a:cs typeface="Arial" panose="020B0604020202020204" pitchFamily="34" charset="0"/>
                <a:sym typeface="Helvetica Neue"/>
              </a:rPr>
              <a:t>Lorsque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l'on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fait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une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comparaison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FTR, il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n'y</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 pas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toujours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correspondance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directe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Avoir</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la patience de passer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en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revue les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correspondances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probables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est</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la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clé</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d'une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réunification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réussie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et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nécessite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les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bonnes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compétences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en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matière de travail social et de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correspondance</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en</a:t>
            </a:r>
            <a:r>
              <a:rPr lang="en-US" sz="1400" dirty="0">
                <a:solidFill>
                  <a:schemeClr val="dk1"/>
                </a:solidFill>
                <a:latin typeface="Arial" panose="020B0604020202020204" pitchFamily="34" charset="0"/>
                <a:ea typeface="Helvetica Neue"/>
                <a:cs typeface="Arial" panose="020B0604020202020204" pitchFamily="34" charset="0"/>
                <a:sym typeface="Helvetica Neue"/>
              </a:rPr>
              <a:t> plus des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fonctions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de GI que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vous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êtes</a:t>
            </a:r>
            <a:r>
              <a:rPr lang="en-US" sz="1400" dirty="0">
                <a:solidFill>
                  <a:schemeClr val="dk1"/>
                </a:solidFill>
                <a:latin typeface="Arial" panose="020B0604020202020204" pitchFamily="34" charset="0"/>
                <a:ea typeface="Helvetica Neue"/>
                <a:cs typeface="Arial" panose="020B0604020202020204" pitchFamily="34" charset="0"/>
                <a:sym typeface="Helvetica Neue"/>
              </a:rPr>
              <a:t> le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seul</a:t>
            </a:r>
            <a:r>
              <a:rPr lang="en-US" sz="1400" dirty="0">
                <a:solidFill>
                  <a:schemeClr val="dk1"/>
                </a:solidFill>
                <a:latin typeface="Arial" panose="020B0604020202020204" pitchFamily="34" charset="0"/>
                <a:ea typeface="Helvetica Neue"/>
                <a:cs typeface="Arial" panose="020B0604020202020204" pitchFamily="34" charset="0"/>
                <a:sym typeface="Helvetica Neue"/>
              </a:rPr>
              <a:t> à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pouvoir</a:t>
            </a:r>
            <a:r>
              <a:rPr lang="en-US" sz="1400" dirty="0">
                <a:solidFill>
                  <a:schemeClr val="dk1"/>
                </a:solidFill>
                <a:latin typeface="Arial" panose="020B0604020202020204" pitchFamily="34" charset="0"/>
                <a:ea typeface="Helvetica Neue"/>
                <a:cs typeface="Arial" panose="020B0604020202020204" pitchFamily="34" charset="0"/>
                <a:sym typeface="Helvetica Neue"/>
              </a:rPr>
              <a:t> </a:t>
            </a:r>
            <a:r>
              <a:rPr lang="en-US" sz="1400" dirty="0" err="1">
                <a:solidFill>
                  <a:schemeClr val="dk1"/>
                </a:solidFill>
                <a:latin typeface="Arial" panose="020B0604020202020204" pitchFamily="34" charset="0"/>
                <a:ea typeface="Helvetica Neue"/>
                <a:cs typeface="Arial" panose="020B0604020202020204" pitchFamily="34" charset="0"/>
                <a:sym typeface="Helvetica Neue"/>
              </a:rPr>
              <a:t>fournir</a:t>
            </a:r>
            <a:r>
              <a:rPr lang="en-US" sz="1400" dirty="0">
                <a:solidFill>
                  <a:schemeClr val="dk1"/>
                </a:solidFill>
                <a:latin typeface="Arial" panose="020B0604020202020204" pitchFamily="34" charset="0"/>
                <a:ea typeface="Helvetica Neue"/>
                <a:cs typeface="Arial" panose="020B0604020202020204" pitchFamily="34" charset="0"/>
                <a:sym typeface="Helvetica Neue"/>
              </a:rPr>
              <a:t>.</a:t>
            </a:r>
          </a:p>
        </p:txBody>
      </p:sp>
      <p:sp>
        <p:nvSpPr>
          <p:cNvPr id="11" name="Google Shape;800;p37">
            <a:extLst>
              <a:ext uri="{FF2B5EF4-FFF2-40B4-BE49-F238E27FC236}">
                <a16:creationId xmlns:a16="http://schemas.microsoft.com/office/drawing/2014/main" id="{04A97CC9-A6DB-D52E-D80B-9BE3A6444EEE}"/>
              </a:ext>
            </a:extLst>
          </p:cNvPr>
          <p:cNvSpPr/>
          <p:nvPr/>
        </p:nvSpPr>
        <p:spPr>
          <a:xfrm>
            <a:off x="1162175"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801;p37">
            <a:extLst>
              <a:ext uri="{FF2B5EF4-FFF2-40B4-BE49-F238E27FC236}">
                <a16:creationId xmlns:a16="http://schemas.microsoft.com/office/drawing/2014/main" id="{ACE2F9BC-0191-07A7-38E7-313BF87CD17F}"/>
              </a:ext>
            </a:extLst>
          </p:cNvPr>
          <p:cNvSpPr/>
          <p:nvPr/>
        </p:nvSpPr>
        <p:spPr>
          <a:xfrm>
            <a:off x="4091519"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802;p37">
            <a:extLst>
              <a:ext uri="{FF2B5EF4-FFF2-40B4-BE49-F238E27FC236}">
                <a16:creationId xmlns:a16="http://schemas.microsoft.com/office/drawing/2014/main" id="{346F8B57-49B8-722F-6A9E-08BEE70B74BE}"/>
              </a:ext>
            </a:extLst>
          </p:cNvPr>
          <p:cNvSpPr/>
          <p:nvPr/>
        </p:nvSpPr>
        <p:spPr>
          <a:xfrm>
            <a:off x="7023524"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802;p37">
            <a:extLst>
              <a:ext uri="{FF2B5EF4-FFF2-40B4-BE49-F238E27FC236}">
                <a16:creationId xmlns:a16="http://schemas.microsoft.com/office/drawing/2014/main" id="{1641B5A9-6CDB-05DF-68D2-C5B6E6670A9B}"/>
              </a:ext>
            </a:extLst>
          </p:cNvPr>
          <p:cNvSpPr/>
          <p:nvPr/>
        </p:nvSpPr>
        <p:spPr>
          <a:xfrm>
            <a:off x="9823212"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498473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5</a:t>
            </a:r>
          </a:p>
          <a:p>
            <a:br>
              <a:rPr lang="en-CA" b="1" dirty="0">
                <a:solidFill>
                  <a:schemeClr val="bg1"/>
                </a:solidFill>
                <a:latin typeface="Garamond"/>
              </a:rPr>
            </a:br>
            <a:r>
              <a:rPr lang="en-US" sz="5400" b="1" dirty="0" err="1">
                <a:solidFill>
                  <a:schemeClr val="bg1"/>
                </a:solidFill>
                <a:latin typeface="Garamond"/>
              </a:rPr>
              <a:t>Utiliser</a:t>
            </a:r>
            <a:r>
              <a:rPr lang="en-US" sz="5400" b="1" dirty="0">
                <a:solidFill>
                  <a:schemeClr val="bg1"/>
                </a:solidFill>
                <a:latin typeface="Garamond"/>
              </a:rPr>
              <a:t> le CPIMS+ pour </a:t>
            </a:r>
            <a:r>
              <a:rPr lang="en-US" sz="5400" b="1" dirty="0" err="1">
                <a:solidFill>
                  <a:schemeClr val="bg1"/>
                </a:solidFill>
                <a:latin typeface="Garamond"/>
              </a:rPr>
              <a:t>contrôler</a:t>
            </a:r>
            <a:r>
              <a:rPr lang="en-US" sz="5400" b="1" dirty="0">
                <a:solidFill>
                  <a:schemeClr val="bg1"/>
                </a:solidFill>
                <a:latin typeface="Garamond"/>
              </a:rPr>
              <a:t> la gestion des cas </a:t>
            </a:r>
            <a:r>
              <a:rPr lang="en-US" sz="5400" b="1" dirty="0" err="1">
                <a:solidFill>
                  <a:schemeClr val="bg1"/>
                </a:solidFill>
                <a:latin typeface="Garamond"/>
              </a:rPr>
              <a:t>afin</a:t>
            </a:r>
            <a:r>
              <a:rPr lang="en-US" sz="5400" b="1" dirty="0">
                <a:solidFill>
                  <a:schemeClr val="bg1"/>
                </a:solidFill>
                <a:latin typeface="Garamond"/>
              </a:rPr>
              <a:t> de </a:t>
            </a:r>
            <a:r>
              <a:rPr lang="en-US" sz="5400" b="1" dirty="0" err="1">
                <a:solidFill>
                  <a:schemeClr val="bg1"/>
                </a:solidFill>
                <a:latin typeface="Garamond"/>
              </a:rPr>
              <a:t>soutenir</a:t>
            </a:r>
            <a:r>
              <a:rPr lang="en-US" sz="5400" b="1" dirty="0">
                <a:solidFill>
                  <a:schemeClr val="bg1"/>
                </a:solidFill>
                <a:latin typeface="Garamond"/>
              </a:rPr>
              <a:t> la </a:t>
            </a:r>
            <a:r>
              <a:rPr lang="en-US" sz="5400" b="1" dirty="0" err="1">
                <a:solidFill>
                  <a:schemeClr val="bg1"/>
                </a:solidFill>
                <a:latin typeface="Garamond"/>
              </a:rPr>
              <a:t>qualité</a:t>
            </a:r>
            <a:r>
              <a:rPr lang="en-US" sz="5400" b="1" dirty="0">
                <a:solidFill>
                  <a:schemeClr val="bg1"/>
                </a:solidFill>
                <a:latin typeface="Garamond"/>
              </a:rPr>
              <a:t> du </a:t>
            </a:r>
            <a:r>
              <a:rPr lang="en-US" sz="5400" b="1" dirty="0" err="1">
                <a:solidFill>
                  <a:schemeClr val="bg1"/>
                </a:solidFill>
                <a:latin typeface="Garamond"/>
              </a:rPr>
              <a:t>programme</a:t>
            </a:r>
            <a:r>
              <a:rPr lang="en-US" sz="5400" b="1" dirty="0">
                <a:solidFill>
                  <a:schemeClr val="bg1"/>
                </a:solidFill>
                <a:latin typeface="Garamond"/>
              </a:rPr>
              <a:t>. </a:t>
            </a:r>
          </a:p>
        </p:txBody>
      </p:sp>
    </p:spTree>
    <p:extLst>
      <p:ext uri="{BB962C8B-B14F-4D97-AF65-F5344CB8AC3E}">
        <p14:creationId xmlns:p14="http://schemas.microsoft.com/office/powerpoint/2010/main" val="11767871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4692A-C893-0D9E-6260-BE7BE0688094}"/>
              </a:ext>
            </a:extLst>
          </p:cNvPr>
          <p:cNvSpPr/>
          <p:nvPr/>
        </p:nvSpPr>
        <p:spPr>
          <a:xfrm>
            <a:off x="8660567" y="2380099"/>
            <a:ext cx="2079392"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DF1C873C-3A8D-69AA-5482-434275EDE3D7}"/>
              </a:ext>
            </a:extLst>
          </p:cNvPr>
          <p:cNvSpPr/>
          <p:nvPr/>
        </p:nvSpPr>
        <p:spPr>
          <a:xfrm>
            <a:off x="6634667" y="2789280"/>
            <a:ext cx="2928432"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3023855D-A6A2-6214-ED1C-5609EB96EFDE}"/>
              </a:ext>
            </a:extLst>
          </p:cNvPr>
          <p:cNvSpPr/>
          <p:nvPr/>
        </p:nvSpPr>
        <p:spPr>
          <a:xfrm>
            <a:off x="6634667" y="3250359"/>
            <a:ext cx="1389566"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293866" cy="562168"/>
          </a:xfrm>
        </p:spPr>
        <p:txBody>
          <a:bodyPr/>
          <a:lstStyle/>
          <a:p>
            <a:r>
              <a:rPr lang="en-CA">
                <a:latin typeface="Garamond"/>
              </a:rPr>
              <a:t>Objectif de la session</a:t>
            </a: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6533067" y="1859633"/>
            <a:ext cx="4206892" cy="2677656"/>
          </a:xfrm>
          <a:prstGeom prst="rect">
            <a:avLst/>
          </a:prstGeom>
          <a:noFill/>
        </p:spPr>
        <p:txBody>
          <a:bodyPr wrap="square">
            <a:spAutoFit/>
          </a:bodyPr>
          <a:lstStyle/>
          <a:p>
            <a:pPr marL="0" indent="0">
              <a:buNone/>
            </a:pPr>
            <a:r>
              <a:rPr lang="en-US" sz="2800" b="1" dirty="0" err="1">
                <a:solidFill>
                  <a:schemeClr val="accent4"/>
                </a:solidFill>
                <a:effectLst/>
                <a:latin typeface="Helvetica Neue"/>
                <a:ea typeface="Calibri" panose="020F0502020204030204" pitchFamily="34" charset="0"/>
                <a:cs typeface="Helvetica 45 Light"/>
              </a:rPr>
              <a:t>Permettre</a:t>
            </a:r>
            <a:r>
              <a:rPr lang="en-US" sz="2800" b="1" dirty="0">
                <a:solidFill>
                  <a:schemeClr val="accent4"/>
                </a:solidFill>
                <a:effectLst/>
                <a:latin typeface="Helvetica Neue"/>
                <a:ea typeface="Calibri" panose="020F0502020204030204" pitchFamily="34" charset="0"/>
                <a:cs typeface="Helvetica 45 Light"/>
              </a:rPr>
              <a:t> aux participants </a:t>
            </a:r>
            <a:r>
              <a:rPr lang="en-US" sz="2800" b="1" dirty="0" err="1">
                <a:solidFill>
                  <a:schemeClr val="accent4"/>
                </a:solidFill>
                <a:effectLst/>
                <a:latin typeface="Helvetica Neue"/>
                <a:ea typeface="Calibri" panose="020F0502020204030204" pitchFamily="34" charset="0"/>
                <a:cs typeface="Helvetica 45 Light"/>
              </a:rPr>
              <a:t>d'appliquer</a:t>
            </a:r>
            <a:r>
              <a:rPr lang="en-US" sz="2800" b="1" dirty="0">
                <a:solidFill>
                  <a:schemeClr val="accent4"/>
                </a:solidFill>
                <a:effectLst/>
                <a:latin typeface="Helvetica Neue"/>
                <a:ea typeface="Calibri" panose="020F0502020204030204" pitchFamily="34" charset="0"/>
                <a:cs typeface="Helvetica 45 Light"/>
              </a:rPr>
              <a:t> les </a:t>
            </a:r>
            <a:r>
              <a:rPr lang="en-US" sz="2800" b="1" dirty="0" err="1">
                <a:solidFill>
                  <a:schemeClr val="accent4"/>
                </a:solidFill>
                <a:effectLst/>
                <a:latin typeface="Helvetica Neue"/>
                <a:ea typeface="Calibri" panose="020F0502020204030204" pitchFamily="34" charset="0"/>
                <a:cs typeface="Helvetica 45 Light"/>
              </a:rPr>
              <a:t>compétences</a:t>
            </a:r>
            <a:r>
              <a:rPr lang="en-US" sz="2800" b="1" dirty="0">
                <a:solidFill>
                  <a:schemeClr val="accent4"/>
                </a:solidFill>
                <a:effectLst/>
                <a:latin typeface="Helvetica Neue"/>
                <a:ea typeface="Calibri" panose="020F0502020204030204" pitchFamily="34" charset="0"/>
                <a:cs typeface="Helvetica 45 Light"/>
              </a:rPr>
              <a:t> CPIMS+ qui </a:t>
            </a:r>
            <a:r>
              <a:rPr lang="en-US" sz="2800" b="1" dirty="0" err="1">
                <a:solidFill>
                  <a:schemeClr val="accent4"/>
                </a:solidFill>
                <a:effectLst/>
                <a:latin typeface="Helvetica Neue"/>
                <a:ea typeface="Calibri" panose="020F0502020204030204" pitchFamily="34" charset="0"/>
                <a:cs typeface="Helvetica 45 Light"/>
              </a:rPr>
              <a:t>peuvent</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soutenir</a:t>
            </a:r>
            <a:r>
              <a:rPr lang="en-US" sz="2800" b="1" dirty="0">
                <a:solidFill>
                  <a:schemeClr val="accent4"/>
                </a:solidFill>
                <a:effectLst/>
                <a:latin typeface="Helvetica Neue"/>
                <a:ea typeface="Calibri" panose="020F0502020204030204" pitchFamily="34" charset="0"/>
                <a:cs typeface="Helvetica 45 Light"/>
              </a:rPr>
              <a:t> le </a:t>
            </a:r>
            <a:r>
              <a:rPr lang="en-US" sz="2800" b="1" dirty="0" err="1">
                <a:solidFill>
                  <a:schemeClr val="accent4"/>
                </a:solidFill>
                <a:effectLst/>
                <a:latin typeface="Helvetica Neue"/>
                <a:ea typeface="Calibri" panose="020F0502020204030204" pitchFamily="34" charset="0"/>
                <a:cs typeface="Helvetica 45 Light"/>
              </a:rPr>
              <a:t>suivi</a:t>
            </a:r>
            <a:r>
              <a:rPr lang="en-US" sz="2800" b="1" dirty="0">
                <a:solidFill>
                  <a:schemeClr val="accent4"/>
                </a:solidFill>
                <a:effectLst/>
                <a:latin typeface="Helvetica Neue"/>
                <a:ea typeface="Calibri" panose="020F0502020204030204" pitchFamily="34" charset="0"/>
                <a:cs typeface="Helvetica 45 Light"/>
              </a:rPr>
              <a:t> de la gestion des cas.</a:t>
            </a:r>
          </a:p>
        </p:txBody>
      </p:sp>
    </p:spTree>
    <p:extLst>
      <p:ext uri="{BB962C8B-B14F-4D97-AF65-F5344CB8AC3E}">
        <p14:creationId xmlns:p14="http://schemas.microsoft.com/office/powerpoint/2010/main" val="24862130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Ouverture</a:t>
            </a:r>
          </a:p>
          <a:p>
            <a:r>
              <a:rPr lang="en-US" sz="1600" i="1" dirty="0">
                <a:highlight>
                  <a:srgbClr val="FFFF00"/>
                </a:highlight>
                <a:latin typeface="Helvetica Neue"/>
                <a:ea typeface="Calibri" panose="020F0502020204030204" pitchFamily="34" charset="0"/>
                <a:cs typeface="Times New Roman"/>
              </a:rPr>
              <a:t>15 minutes</a:t>
            </a:r>
            <a:endParaRPr lang="en-US"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CPIMS+ et qualité du programme</a:t>
            </a:r>
          </a:p>
          <a:p>
            <a:r>
              <a:rPr lang="en-US" sz="1600" i="1" dirty="0">
                <a:highlight>
                  <a:srgbClr val="FFFF00"/>
                </a:highlight>
                <a:latin typeface="Helvetica Neue"/>
                <a:ea typeface="Calibri" panose="020F0502020204030204" pitchFamily="34" charset="0"/>
                <a:cs typeface="Times New Roman" panose="02020603050405020304" pitchFamily="18" charset="0"/>
              </a:rPr>
              <a:t>20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752251"/>
            <a:ext cx="3284738" cy="830997"/>
          </a:xfrm>
          <a:prstGeom prst="rect">
            <a:avLst/>
          </a:prstGeom>
          <a:noFill/>
        </p:spPr>
        <p:txBody>
          <a:bodyPr wrap="square" lIns="91440" tIns="45720" rIns="91440" bIns="45720" anchor="t">
            <a:spAutoFit/>
          </a:bodyPr>
          <a:lstStyle/>
          <a:p>
            <a:r>
              <a:rPr lang="en-US" sz="1600" b="1" dirty="0">
                <a:latin typeface="Helvetica Neue"/>
                <a:cs typeface="Times New Roman"/>
              </a:rPr>
              <a:t>Formulaire de retour d'information sur la gestion des cas d'enfants et d'aidants </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15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Déjeuner</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830997"/>
          </a:xfrm>
          <a:prstGeom prst="rect">
            <a:avLst/>
          </a:prstGeom>
          <a:noFill/>
        </p:spPr>
        <p:txBody>
          <a:bodyPr wrap="square" lIns="91440" tIns="45720" rIns="91440" bIns="45720" anchor="t">
            <a:spAutoFit/>
          </a:bodyPr>
          <a:lstStyle/>
          <a:p>
            <a:r>
              <a:rPr lang="en-US" sz="1600" b="1" dirty="0">
                <a:latin typeface="Helvetica Neue"/>
                <a:cs typeface="Times New Roman"/>
              </a:rPr>
              <a:t>CPIMS+ et gestion des cas Indicateurs clés de performance </a:t>
            </a:r>
          </a:p>
          <a:p>
            <a:r>
              <a:rPr lang="en-US" sz="1600" i="1" dirty="0">
                <a:highlight>
                  <a:srgbClr val="FFFF00"/>
                </a:highlight>
                <a:latin typeface="Helvetica Neue"/>
                <a:ea typeface="Calibri" panose="020F0502020204030204" pitchFamily="34" charset="0"/>
                <a:cs typeface="Times New Roman" panose="02020603050405020304" pitchFamily="18" charset="0"/>
              </a:rPr>
              <a:t>2 heures 15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dirty="0" err="1">
                <a:latin typeface="Helvetica Neue"/>
                <a:ea typeface="Calibri" panose="020F0502020204030204" pitchFamily="34" charset="0"/>
                <a:cs typeface="Times New Roman"/>
              </a:rPr>
              <a:t>Clôture</a:t>
            </a:r>
            <a:endParaRPr lang="en-US" sz="1600" b="1" dirty="0">
              <a:latin typeface="Helvetica Neue"/>
              <a:ea typeface="Calibri" panose="020F0502020204030204" pitchFamily="34" charset="0"/>
              <a:cs typeface="Times New Roman"/>
            </a:endParaRPr>
          </a:p>
          <a:p>
            <a:r>
              <a:rPr lang="en-US" sz="1600" i="1" dirty="0">
                <a:highlight>
                  <a:srgbClr val="FFFF00"/>
                </a:highlight>
                <a:latin typeface="Helvetica Neue"/>
                <a:ea typeface="Calibri" panose="020F0502020204030204" pitchFamily="34" charset="0"/>
                <a:cs typeface="Times New Roman" panose="02020603050405020304" pitchFamily="18" charset="0"/>
              </a:rPr>
              <a:t>2 heures 10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dirty="0">
                <a:latin typeface="Garamond"/>
              </a:rPr>
              <a:t>Ordre du jour</a:t>
            </a:r>
            <a:endParaRPr lang="en-CA" dirty="0"/>
          </a:p>
        </p:txBody>
      </p:sp>
    </p:spTree>
    <p:extLst>
      <p:ext uri="{BB962C8B-B14F-4D97-AF65-F5344CB8AC3E}">
        <p14:creationId xmlns:p14="http://schemas.microsoft.com/office/powerpoint/2010/main" val="31719061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a:t>Ouverture</a:t>
            </a:r>
          </a:p>
        </p:txBody>
      </p:sp>
    </p:spTree>
    <p:extLst>
      <p:ext uri="{BB962C8B-B14F-4D97-AF65-F5344CB8AC3E}">
        <p14:creationId xmlns:p14="http://schemas.microsoft.com/office/powerpoint/2010/main" val="8935878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CA"/>
              <a:t>Objectifs d'apprentissage</a:t>
            </a:r>
          </a:p>
        </p:txBody>
      </p:sp>
      <p:sp>
        <p:nvSpPr>
          <p:cNvPr id="3" name="TextBox 2">
            <a:extLst>
              <a:ext uri="{FF2B5EF4-FFF2-40B4-BE49-F238E27FC236}">
                <a16:creationId xmlns:a16="http://schemas.microsoft.com/office/drawing/2014/main" id="{6478085E-71F8-7541-47E7-5FC524F095C7}"/>
              </a:ext>
            </a:extLst>
          </p:cNvPr>
          <p:cNvSpPr txBox="1"/>
          <p:nvPr/>
        </p:nvSpPr>
        <p:spPr>
          <a:xfrm>
            <a:off x="1270920" y="3781092"/>
            <a:ext cx="2944652" cy="959943"/>
          </a:xfrm>
          <a:prstGeom prst="rect">
            <a:avLst/>
          </a:prstGeom>
          <a:noFill/>
        </p:spPr>
        <p:txBody>
          <a:bodyPr wrap="square">
            <a:spAutoFit/>
          </a:bodyPr>
          <a:lstStyle/>
          <a:p>
            <a:pPr marL="0" marR="0" lvl="0" indent="0" algn="l" rtl="0">
              <a:lnSpc>
                <a:spcPct val="107000"/>
              </a:lnSpc>
              <a:spcBef>
                <a:spcPts val="0"/>
              </a:spcBef>
              <a:spcAft>
                <a:spcPts val="0"/>
              </a:spcAft>
              <a:buNone/>
            </a:pPr>
            <a:r>
              <a:rPr lang="en-US" dirty="0">
                <a:solidFill>
                  <a:schemeClr val="dk1"/>
                </a:solidFill>
                <a:latin typeface="Arial"/>
                <a:ea typeface="Arial"/>
                <a:cs typeface="Arial"/>
                <a:sym typeface="Arial"/>
              </a:rPr>
              <a:t>Rappeler les </a:t>
            </a:r>
            <a:r>
              <a:rPr lang="en-US" dirty="0" err="1">
                <a:solidFill>
                  <a:schemeClr val="dk1"/>
                </a:solidFill>
                <a:latin typeface="Arial"/>
                <a:ea typeface="Arial"/>
                <a:cs typeface="Arial"/>
                <a:sym typeface="Arial"/>
              </a:rPr>
              <a:t>considérations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clés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liées</a:t>
            </a:r>
            <a:r>
              <a:rPr lang="en-US" dirty="0">
                <a:solidFill>
                  <a:schemeClr val="dk1"/>
                </a:solidFill>
                <a:latin typeface="Arial"/>
                <a:ea typeface="Arial"/>
                <a:cs typeface="Arial"/>
                <a:sym typeface="Arial"/>
              </a:rPr>
              <a:t> à la </a:t>
            </a:r>
            <a:r>
              <a:rPr lang="en-US" dirty="0" err="1">
                <a:solidFill>
                  <a:schemeClr val="dk1"/>
                </a:solidFill>
                <a:latin typeface="Arial"/>
                <a:ea typeface="Arial"/>
                <a:cs typeface="Arial"/>
                <a:sym typeface="Arial"/>
              </a:rPr>
              <a:t>qualité</a:t>
            </a:r>
            <a:r>
              <a:rPr lang="en-US" dirty="0">
                <a:solidFill>
                  <a:schemeClr val="dk1"/>
                </a:solidFill>
                <a:latin typeface="Arial"/>
                <a:ea typeface="Arial"/>
                <a:cs typeface="Arial"/>
                <a:sym typeface="Arial"/>
              </a:rPr>
              <a:t> du </a:t>
            </a:r>
            <a:r>
              <a:rPr lang="en-US" dirty="0" err="1">
                <a:solidFill>
                  <a:schemeClr val="dk1"/>
                </a:solidFill>
                <a:latin typeface="Arial"/>
                <a:ea typeface="Arial"/>
                <a:cs typeface="Arial"/>
                <a:sym typeface="Arial"/>
              </a:rPr>
              <a:t>programme</a:t>
            </a:r>
            <a:r>
              <a:rPr lang="en-US" dirty="0">
                <a:solidFill>
                  <a:schemeClr val="dk1"/>
                </a:solidFill>
                <a:latin typeface="Arial"/>
                <a:ea typeface="Arial"/>
                <a:cs typeface="Arial"/>
                <a:sym typeface="Arial"/>
              </a:rPr>
              <a:t> pour la gestion de cas</a:t>
            </a:r>
          </a:p>
        </p:txBody>
      </p:sp>
      <p:sp>
        <p:nvSpPr>
          <p:cNvPr id="4" name="TextBox 3">
            <a:extLst>
              <a:ext uri="{FF2B5EF4-FFF2-40B4-BE49-F238E27FC236}">
                <a16:creationId xmlns:a16="http://schemas.microsoft.com/office/drawing/2014/main" id="{0F5B3FE6-2A09-9FE0-B5C5-1681EB9090E9}"/>
              </a:ext>
            </a:extLst>
          </p:cNvPr>
          <p:cNvSpPr txBox="1"/>
          <p:nvPr/>
        </p:nvSpPr>
        <p:spPr>
          <a:xfrm>
            <a:off x="4724541" y="3781092"/>
            <a:ext cx="2944652"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Démontrer comment saisir les données dans les formulaires de retour d'information à l'aide du CPIMS+.</a:t>
            </a:r>
          </a:p>
        </p:txBody>
      </p:sp>
      <p:sp>
        <p:nvSpPr>
          <p:cNvPr id="5" name="TextBox 4">
            <a:extLst>
              <a:ext uri="{FF2B5EF4-FFF2-40B4-BE49-F238E27FC236}">
                <a16:creationId xmlns:a16="http://schemas.microsoft.com/office/drawing/2014/main" id="{01454A18-A168-F93D-F055-7A18C7D7B963}"/>
              </a:ext>
            </a:extLst>
          </p:cNvPr>
          <p:cNvSpPr txBox="1"/>
          <p:nvPr/>
        </p:nvSpPr>
        <p:spPr>
          <a:xfrm>
            <a:off x="8178162"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Expliquer comment interpréter et analyser les indicateurs clés de performance (ICP) à l'aide du CPIMS+.</a:t>
            </a:r>
          </a:p>
        </p:txBody>
      </p:sp>
      <p:grpSp>
        <p:nvGrpSpPr>
          <p:cNvPr id="6" name="Group 5">
            <a:extLst>
              <a:ext uri="{FF2B5EF4-FFF2-40B4-BE49-F238E27FC236}">
                <a16:creationId xmlns:a16="http://schemas.microsoft.com/office/drawing/2014/main" id="{D65578F2-F0D2-A5D8-7484-AECE4515BE4C}"/>
              </a:ext>
            </a:extLst>
          </p:cNvPr>
          <p:cNvGrpSpPr/>
          <p:nvPr/>
        </p:nvGrpSpPr>
        <p:grpSpPr>
          <a:xfrm>
            <a:off x="2259394" y="2147405"/>
            <a:ext cx="878574" cy="929504"/>
            <a:chOff x="243840" y="1676400"/>
            <a:chExt cx="701040" cy="741680"/>
          </a:xfrm>
        </p:grpSpPr>
        <p:sp>
          <p:nvSpPr>
            <p:cNvPr id="7" name="Rectangle 6">
              <a:extLst>
                <a:ext uri="{FF2B5EF4-FFF2-40B4-BE49-F238E27FC236}">
                  <a16:creationId xmlns:a16="http://schemas.microsoft.com/office/drawing/2014/main" id="{0A26F439-51A0-5D6E-51B2-9D5D95360A5A}"/>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979C8F1-2237-CB00-DB6E-A4B986004917}"/>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5E5D487F-6BCE-508B-86AB-A94D31697427}"/>
              </a:ext>
            </a:extLst>
          </p:cNvPr>
          <p:cNvGrpSpPr/>
          <p:nvPr/>
        </p:nvGrpSpPr>
        <p:grpSpPr>
          <a:xfrm>
            <a:off x="5539608" y="2147405"/>
            <a:ext cx="878574" cy="929504"/>
            <a:chOff x="243840" y="1676400"/>
            <a:chExt cx="701040" cy="741680"/>
          </a:xfrm>
        </p:grpSpPr>
        <p:sp>
          <p:nvSpPr>
            <p:cNvPr id="10" name="Rectangle 9">
              <a:extLst>
                <a:ext uri="{FF2B5EF4-FFF2-40B4-BE49-F238E27FC236}">
                  <a16:creationId xmlns:a16="http://schemas.microsoft.com/office/drawing/2014/main" id="{549672BF-C1F6-19ED-9F59-E439B2E9AFA9}"/>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31959B88-6DC4-DBAF-D466-F9CA29872661}"/>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DABCBF92-CAF2-9D12-BAAA-8672F6FA8706}"/>
              </a:ext>
            </a:extLst>
          </p:cNvPr>
          <p:cNvGrpSpPr/>
          <p:nvPr/>
        </p:nvGrpSpPr>
        <p:grpSpPr>
          <a:xfrm>
            <a:off x="8819822" y="2147405"/>
            <a:ext cx="878574" cy="929504"/>
            <a:chOff x="243840" y="1676400"/>
            <a:chExt cx="701040" cy="741680"/>
          </a:xfrm>
        </p:grpSpPr>
        <p:sp>
          <p:nvSpPr>
            <p:cNvPr id="13" name="Rectangle 12">
              <a:extLst>
                <a:ext uri="{FF2B5EF4-FFF2-40B4-BE49-F238E27FC236}">
                  <a16:creationId xmlns:a16="http://schemas.microsoft.com/office/drawing/2014/main" id="{D1D88D96-1B62-8D6B-D58C-BA7B218DEB84}"/>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AC185551-A631-F9F4-A16F-A0DDA05402FB}"/>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7571981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CPIMS+ et qualité du programme </a:t>
            </a:r>
          </a:p>
        </p:txBody>
      </p:sp>
    </p:spTree>
    <p:extLst>
      <p:ext uri="{BB962C8B-B14F-4D97-AF65-F5344CB8AC3E}">
        <p14:creationId xmlns:p14="http://schemas.microsoft.com/office/powerpoint/2010/main" val="29997035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GB"/>
              <a:t>Suivi et évaluation dans la gestion des cas </a:t>
            </a:r>
            <a:endParaRPr lang="en-CA"/>
          </a:p>
        </p:txBody>
      </p:sp>
      <p:sp>
        <p:nvSpPr>
          <p:cNvPr id="2" name="Speech Bubble: Rectangle with Corners Rounded 1">
            <a:extLst>
              <a:ext uri="{FF2B5EF4-FFF2-40B4-BE49-F238E27FC236}">
                <a16:creationId xmlns:a16="http://schemas.microsoft.com/office/drawing/2014/main" id="{3472FC1F-08E6-4110-C55B-37382F2E8551}"/>
              </a:ext>
            </a:extLst>
          </p:cNvPr>
          <p:cNvSpPr/>
          <p:nvPr/>
        </p:nvSpPr>
        <p:spPr>
          <a:xfrm>
            <a:off x="2254441"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Pourquoi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est</a:t>
            </a:r>
            <a:r>
              <a:rPr lang="en-US" sz="2400" dirty="0">
                <a:solidFill>
                  <a:schemeClr val="tx1"/>
                </a:solidFill>
                <a:latin typeface="Arial" panose="020B0604020202020204" pitchFamily="34" charset="0"/>
                <a:cs typeface="Arial" panose="020B0604020202020204" pitchFamily="34" charset="0"/>
              </a:rPr>
              <a:t>-il important de </a:t>
            </a:r>
            <a:r>
              <a:rPr lang="en-US" sz="2400" dirty="0" err="1">
                <a:solidFill>
                  <a:schemeClr val="tx1"/>
                </a:solidFill>
                <a:latin typeface="Arial" panose="020B0604020202020204" pitchFamily="34" charset="0"/>
                <a:cs typeface="Arial" panose="020B0604020202020204" pitchFamily="34" charset="0"/>
              </a:rPr>
              <a:t>suivre</a:t>
            </a:r>
            <a:r>
              <a:rPr lang="en-US" sz="2400" dirty="0">
                <a:solidFill>
                  <a:schemeClr val="tx1"/>
                </a:solidFill>
                <a:latin typeface="Arial" panose="020B0604020202020204" pitchFamily="34" charset="0"/>
                <a:cs typeface="Arial" panose="020B0604020202020204" pitchFamily="34" charset="0"/>
              </a:rPr>
              <a:t> et </a:t>
            </a:r>
            <a:r>
              <a:rPr lang="en-US" sz="2400" dirty="0" err="1">
                <a:solidFill>
                  <a:schemeClr val="tx1"/>
                </a:solidFill>
                <a:latin typeface="Arial" panose="020B0604020202020204" pitchFamily="34" charset="0"/>
                <a:cs typeface="Arial" panose="020B0604020202020204" pitchFamily="34" charset="0"/>
              </a:rPr>
              <a:t>d'évaluer</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notre</a:t>
            </a:r>
            <a:r>
              <a:rPr lang="en-US" sz="2400" dirty="0">
                <a:solidFill>
                  <a:schemeClr val="tx1"/>
                </a:solidFill>
                <a:latin typeface="Arial" panose="020B0604020202020204" pitchFamily="34" charset="0"/>
                <a:cs typeface="Arial" panose="020B0604020202020204" pitchFamily="34" charset="0"/>
              </a:rPr>
              <a:t> travail de gestion de cas ? </a:t>
            </a:r>
          </a:p>
        </p:txBody>
      </p:sp>
      <p:sp>
        <p:nvSpPr>
          <p:cNvPr id="3" name="Speech Bubble: Rectangle with Corners Rounded 2">
            <a:extLst>
              <a:ext uri="{FF2B5EF4-FFF2-40B4-BE49-F238E27FC236}">
                <a16:creationId xmlns:a16="http://schemas.microsoft.com/office/drawing/2014/main" id="{06E7DBCE-E1A2-CEC6-34C0-EA6D14945FD5}"/>
              </a:ext>
            </a:extLst>
          </p:cNvPr>
          <p:cNvSpPr/>
          <p:nvPr/>
        </p:nvSpPr>
        <p:spPr>
          <a:xfrm>
            <a:off x="6598618"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Quels</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outils</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utilisez-vous</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actuellement</a:t>
            </a:r>
            <a:r>
              <a:rPr lang="en-US" sz="2400" dirty="0">
                <a:solidFill>
                  <a:schemeClr val="tx1"/>
                </a:solidFill>
                <a:latin typeface="Arial" panose="020B0604020202020204" pitchFamily="34" charset="0"/>
                <a:cs typeface="Arial" panose="020B0604020202020204" pitchFamily="34" charset="0"/>
              </a:rPr>
              <a:t> pour </a:t>
            </a:r>
            <a:r>
              <a:rPr lang="en-US" sz="2400" dirty="0" err="1">
                <a:solidFill>
                  <a:schemeClr val="tx1"/>
                </a:solidFill>
                <a:latin typeface="Arial" panose="020B0604020202020204" pitchFamily="34" charset="0"/>
                <a:cs typeface="Arial" panose="020B0604020202020204" pitchFamily="34" charset="0"/>
              </a:rPr>
              <a:t>suivre</a:t>
            </a:r>
            <a:r>
              <a:rPr lang="en-US" sz="2400" dirty="0">
                <a:solidFill>
                  <a:schemeClr val="tx1"/>
                </a:solidFill>
                <a:latin typeface="Arial" panose="020B0604020202020204" pitchFamily="34" charset="0"/>
                <a:cs typeface="Arial" panose="020B0604020202020204" pitchFamily="34" charset="0"/>
              </a:rPr>
              <a:t> et </a:t>
            </a:r>
            <a:r>
              <a:rPr lang="en-US" sz="2400" dirty="0" err="1">
                <a:solidFill>
                  <a:schemeClr val="tx1"/>
                </a:solidFill>
                <a:latin typeface="Arial" panose="020B0604020202020204" pitchFamily="34" charset="0"/>
                <a:cs typeface="Arial" panose="020B0604020202020204" pitchFamily="34" charset="0"/>
              </a:rPr>
              <a:t>évaluer</a:t>
            </a:r>
            <a:r>
              <a:rPr lang="en-US" sz="2400" dirty="0">
                <a:solidFill>
                  <a:schemeClr val="tx1"/>
                </a:solidFill>
                <a:latin typeface="Arial" panose="020B0604020202020204" pitchFamily="34" charset="0"/>
                <a:cs typeface="Arial" panose="020B0604020202020204" pitchFamily="34" charset="0"/>
              </a:rPr>
              <a:t> la gestion des cas ? </a:t>
            </a:r>
          </a:p>
        </p:txBody>
      </p:sp>
    </p:spTree>
    <p:extLst>
      <p:ext uri="{BB962C8B-B14F-4D97-AF65-F5344CB8AC3E}">
        <p14:creationId xmlns:p14="http://schemas.microsoft.com/office/powerpoint/2010/main" val="401975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À propos de la gestion de cas</a:t>
            </a:r>
          </a:p>
        </p:txBody>
      </p:sp>
    </p:spTree>
    <p:extLst>
      <p:ext uri="{BB962C8B-B14F-4D97-AF65-F5344CB8AC3E}">
        <p14:creationId xmlns:p14="http://schemas.microsoft.com/office/powerpoint/2010/main" val="3571241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r>
              <a:rPr lang="en-GB"/>
              <a:t>Utilisation du CPIMS+ pour mesurer la qualité du programme de gestion de cas</a:t>
            </a:r>
            <a:endParaRPr lang="en-CA"/>
          </a:p>
        </p:txBody>
      </p:sp>
      <p:grpSp>
        <p:nvGrpSpPr>
          <p:cNvPr id="3" name="Group 2">
            <a:extLst>
              <a:ext uri="{FF2B5EF4-FFF2-40B4-BE49-F238E27FC236}">
                <a16:creationId xmlns:a16="http://schemas.microsoft.com/office/drawing/2014/main" id="{B61E6F20-3071-7499-959D-8D9005D665B1}"/>
              </a:ext>
            </a:extLst>
          </p:cNvPr>
          <p:cNvGrpSpPr/>
          <p:nvPr/>
        </p:nvGrpSpPr>
        <p:grpSpPr>
          <a:xfrm>
            <a:off x="2824861" y="1929481"/>
            <a:ext cx="1822985" cy="1749561"/>
            <a:chOff x="1744894" y="2192954"/>
            <a:chExt cx="2564275" cy="2460995"/>
          </a:xfrm>
        </p:grpSpPr>
        <p:grpSp>
          <p:nvGrpSpPr>
            <p:cNvPr id="4" name="Group 3">
              <a:extLst>
                <a:ext uri="{FF2B5EF4-FFF2-40B4-BE49-F238E27FC236}">
                  <a16:creationId xmlns:a16="http://schemas.microsoft.com/office/drawing/2014/main" id="{A2B6390E-9315-BC4C-DCB7-ADCD0240FFCB}"/>
                </a:ext>
              </a:extLst>
            </p:cNvPr>
            <p:cNvGrpSpPr/>
            <p:nvPr/>
          </p:nvGrpSpPr>
          <p:grpSpPr>
            <a:xfrm>
              <a:off x="1744894" y="2192954"/>
              <a:ext cx="2564275" cy="2460995"/>
              <a:chOff x="1459832" y="2812046"/>
              <a:chExt cx="1953652" cy="1874967"/>
            </a:xfrm>
          </p:grpSpPr>
          <p:sp>
            <p:nvSpPr>
              <p:cNvPr id="8" name="Rectangle: Single Corner Snipped 7">
                <a:extLst>
                  <a:ext uri="{FF2B5EF4-FFF2-40B4-BE49-F238E27FC236}">
                    <a16:creationId xmlns:a16="http://schemas.microsoft.com/office/drawing/2014/main" id="{C7BF4D3A-4F93-C1EC-1194-072B904D8085}"/>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Single Corner Snipped 8">
                <a:extLst>
                  <a:ext uri="{FF2B5EF4-FFF2-40B4-BE49-F238E27FC236}">
                    <a16:creationId xmlns:a16="http://schemas.microsoft.com/office/drawing/2014/main" id="{D85A607A-47FE-1024-4DE1-5795571EC45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825E8965-DDAC-09E8-F72A-0D8583545EEC}"/>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72C3AE7D-1DE9-7D3D-668A-244ACE1AE414}"/>
                </a:ext>
              </a:extLst>
            </p:cNvPr>
            <p:cNvGrpSpPr/>
            <p:nvPr/>
          </p:nvGrpSpPr>
          <p:grpSpPr>
            <a:xfrm rot="619501">
              <a:off x="3224746" y="3087487"/>
              <a:ext cx="506112" cy="1135915"/>
              <a:chOff x="5960196" y="3632825"/>
              <a:chExt cx="324376" cy="728028"/>
            </a:xfrm>
            <a:solidFill>
              <a:schemeClr val="bg1"/>
            </a:solidFill>
          </p:grpSpPr>
          <p:sp>
            <p:nvSpPr>
              <p:cNvPr id="6" name="Round Same Side Corner Rectangle 46">
                <a:extLst>
                  <a:ext uri="{FF2B5EF4-FFF2-40B4-BE49-F238E27FC236}">
                    <a16:creationId xmlns:a16="http://schemas.microsoft.com/office/drawing/2014/main" id="{DF9D8ECB-7A10-DB82-27D0-AB99AAD111B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FB4F8D56-C207-DB1D-22E1-86BEFD2536C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73509C95-80B6-6AF7-5594-CB7D63867FC1}"/>
              </a:ext>
            </a:extLst>
          </p:cNvPr>
          <p:cNvSpPr txBox="1"/>
          <p:nvPr/>
        </p:nvSpPr>
        <p:spPr>
          <a:xfrm>
            <a:off x="1828800" y="4272055"/>
            <a:ext cx="3559441" cy="1754326"/>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FORMULAIRES DE RETOUR D'INFORMATION SUR LA GESTION DES CAS D'ENFANTS ET D'AIDANTS</a:t>
            </a:r>
          </a:p>
        </p:txBody>
      </p:sp>
      <p:sp>
        <p:nvSpPr>
          <p:cNvPr id="12" name="TextBox 11">
            <a:extLst>
              <a:ext uri="{FF2B5EF4-FFF2-40B4-BE49-F238E27FC236}">
                <a16:creationId xmlns:a16="http://schemas.microsoft.com/office/drawing/2014/main" id="{6323D147-56CD-98F8-8578-F75020C0A992}"/>
              </a:ext>
            </a:extLst>
          </p:cNvPr>
          <p:cNvSpPr txBox="1"/>
          <p:nvPr/>
        </p:nvSpPr>
        <p:spPr>
          <a:xfrm>
            <a:off x="6810142" y="4272055"/>
            <a:ext cx="2497050" cy="923330"/>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INDICATEURS CLÉS DE PERFORMANCE</a:t>
            </a:r>
          </a:p>
        </p:txBody>
      </p:sp>
      <p:pic>
        <p:nvPicPr>
          <p:cNvPr id="14" name="Graphic 13" descr="Statistics with solid fill">
            <a:extLst>
              <a:ext uri="{FF2B5EF4-FFF2-40B4-BE49-F238E27FC236}">
                <a16:creationId xmlns:a16="http://schemas.microsoft.com/office/drawing/2014/main" id="{06F7B79C-A859-0935-AA57-9825FB0AB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6331" y="1757259"/>
            <a:ext cx="2146979" cy="2146979"/>
          </a:xfrm>
          <a:prstGeom prst="rect">
            <a:avLst/>
          </a:prstGeom>
        </p:spPr>
      </p:pic>
    </p:spTree>
    <p:extLst>
      <p:ext uri="{BB962C8B-B14F-4D97-AF65-F5344CB8AC3E}">
        <p14:creationId xmlns:p14="http://schemas.microsoft.com/office/powerpoint/2010/main" val="21885266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126134" cy="562168"/>
          </a:xfrm>
        </p:spPr>
        <p:txBody>
          <a:bodyPr/>
          <a:lstStyle/>
          <a:p>
            <a:r>
              <a:rPr lang="en-US" dirty="0"/>
              <a:t>Formulaire de retour d'information sur la gestion des cas d'enfants et d'aidants </a:t>
            </a:r>
          </a:p>
        </p:txBody>
      </p:sp>
    </p:spTree>
    <p:extLst>
      <p:ext uri="{BB962C8B-B14F-4D97-AF65-F5344CB8AC3E}">
        <p14:creationId xmlns:p14="http://schemas.microsoft.com/office/powerpoint/2010/main" val="27805752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Pourquoi demandons-nous un retour d'information ?</a:t>
            </a:r>
          </a:p>
        </p:txBody>
      </p:sp>
      <p:sp>
        <p:nvSpPr>
          <p:cNvPr id="15" name="Google Shape;798;p37">
            <a:extLst>
              <a:ext uri="{FF2B5EF4-FFF2-40B4-BE49-F238E27FC236}">
                <a16:creationId xmlns:a16="http://schemas.microsoft.com/office/drawing/2014/main" id="{D3F14FBC-EE38-67C8-A430-EFA9694A0772}"/>
              </a:ext>
            </a:extLst>
          </p:cNvPr>
          <p:cNvSpPr txBox="1"/>
          <p:nvPr/>
        </p:nvSpPr>
        <p:spPr>
          <a:xfrm>
            <a:off x="1504166" y="3863564"/>
            <a:ext cx="2458539" cy="103652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Pour savoir ce qui fonctionne bien</a:t>
            </a:r>
          </a:p>
        </p:txBody>
      </p:sp>
      <p:sp>
        <p:nvSpPr>
          <p:cNvPr id="16" name="Google Shape;798;p37">
            <a:extLst>
              <a:ext uri="{FF2B5EF4-FFF2-40B4-BE49-F238E27FC236}">
                <a16:creationId xmlns:a16="http://schemas.microsoft.com/office/drawing/2014/main" id="{8C74B0B9-8D39-4122-0E6F-08355E302934}"/>
              </a:ext>
            </a:extLst>
          </p:cNvPr>
          <p:cNvSpPr txBox="1"/>
          <p:nvPr/>
        </p:nvSpPr>
        <p:spPr>
          <a:xfrm>
            <a:off x="4884218" y="3863564"/>
            <a:ext cx="2458539" cy="143169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Pour savoir quels sont les défis</a:t>
            </a:r>
          </a:p>
        </p:txBody>
      </p:sp>
      <p:sp>
        <p:nvSpPr>
          <p:cNvPr id="17" name="Google Shape;798;p37">
            <a:extLst>
              <a:ext uri="{FF2B5EF4-FFF2-40B4-BE49-F238E27FC236}">
                <a16:creationId xmlns:a16="http://schemas.microsoft.com/office/drawing/2014/main" id="{BDA08068-1462-DA05-8903-3A7BA1BD4FF6}"/>
              </a:ext>
            </a:extLst>
          </p:cNvPr>
          <p:cNvSpPr txBox="1"/>
          <p:nvPr/>
        </p:nvSpPr>
        <p:spPr>
          <a:xfrm>
            <a:off x="8264271" y="3863564"/>
            <a:ext cx="2458539" cy="182687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Déterminer ce que nous pouvons améliorer en termes de prestation de services.</a:t>
            </a:r>
          </a:p>
        </p:txBody>
      </p:sp>
      <p:sp>
        <p:nvSpPr>
          <p:cNvPr id="20" name="Arrow: Right 19">
            <a:extLst>
              <a:ext uri="{FF2B5EF4-FFF2-40B4-BE49-F238E27FC236}">
                <a16:creationId xmlns:a16="http://schemas.microsoft.com/office/drawing/2014/main" id="{0DDF19D8-748D-1F9A-86A3-78C603184BC7}"/>
              </a:ext>
            </a:extLst>
          </p:cNvPr>
          <p:cNvSpPr/>
          <p:nvPr/>
        </p:nvSpPr>
        <p:spPr>
          <a:xfrm rot="18900000">
            <a:off x="9256773" y="2773235"/>
            <a:ext cx="630274" cy="28689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Graphic 21" descr="Thumbs up sign with solid fill">
            <a:extLst>
              <a:ext uri="{FF2B5EF4-FFF2-40B4-BE49-F238E27FC236}">
                <a16:creationId xmlns:a16="http://schemas.microsoft.com/office/drawing/2014/main" id="{9B8605B7-254E-1C9F-97ED-E071B51D8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6705" y="1879305"/>
            <a:ext cx="1660008" cy="1660008"/>
          </a:xfrm>
          <a:prstGeom prst="rect">
            <a:avLst/>
          </a:prstGeom>
        </p:spPr>
      </p:pic>
      <p:pic>
        <p:nvPicPr>
          <p:cNvPr id="24" name="Graphic 23" descr="Thumbs Down with solid fill">
            <a:extLst>
              <a:ext uri="{FF2B5EF4-FFF2-40B4-BE49-F238E27FC236}">
                <a16:creationId xmlns:a16="http://schemas.microsoft.com/office/drawing/2014/main" id="{DDE4A7FD-7496-4F32-5048-F3821B3B71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4573" y="1989258"/>
            <a:ext cx="1550055" cy="1550055"/>
          </a:xfrm>
          <a:prstGeom prst="rect">
            <a:avLst/>
          </a:prstGeom>
        </p:spPr>
      </p:pic>
      <p:pic>
        <p:nvPicPr>
          <p:cNvPr id="25" name="Graphic 24" descr="Thumbs up sign with solid fill">
            <a:extLst>
              <a:ext uri="{FF2B5EF4-FFF2-40B4-BE49-F238E27FC236}">
                <a16:creationId xmlns:a16="http://schemas.microsoft.com/office/drawing/2014/main" id="{CB3C3363-2D4D-EF74-71DD-21DE91D56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7809" y="1810801"/>
            <a:ext cx="868968" cy="868968"/>
          </a:xfrm>
          <a:prstGeom prst="rect">
            <a:avLst/>
          </a:prstGeom>
        </p:spPr>
      </p:pic>
      <p:pic>
        <p:nvPicPr>
          <p:cNvPr id="26" name="Graphic 25" descr="Thumbs Down with solid fill">
            <a:extLst>
              <a:ext uri="{FF2B5EF4-FFF2-40B4-BE49-F238E27FC236}">
                <a16:creationId xmlns:a16="http://schemas.microsoft.com/office/drawing/2014/main" id="{F4196F0C-6784-7FA0-7E67-CEA0307D0C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488" y="2916685"/>
            <a:ext cx="868968" cy="868968"/>
          </a:xfrm>
          <a:prstGeom prst="rect">
            <a:avLst/>
          </a:prstGeom>
        </p:spPr>
      </p:pic>
    </p:spTree>
    <p:extLst>
      <p:ext uri="{BB962C8B-B14F-4D97-AF65-F5344CB8AC3E}">
        <p14:creationId xmlns:p14="http://schemas.microsoft.com/office/powerpoint/2010/main" val="3085581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Comment interpréter les résultats ?</a:t>
            </a:r>
          </a:p>
        </p:txBody>
      </p:sp>
      <p:sp>
        <p:nvSpPr>
          <p:cNvPr id="3" name="Google Shape;798;p37">
            <a:extLst>
              <a:ext uri="{FF2B5EF4-FFF2-40B4-BE49-F238E27FC236}">
                <a16:creationId xmlns:a16="http://schemas.microsoft.com/office/drawing/2014/main" id="{FA05B7DA-7AD2-C052-690B-CC7073ECDEE0}"/>
              </a:ext>
            </a:extLst>
          </p:cNvPr>
          <p:cNvSpPr txBox="1"/>
          <p:nvPr/>
        </p:nvSpPr>
        <p:spPr>
          <a:xfrm>
            <a:off x="2976470" y="2279504"/>
            <a:ext cx="3633891" cy="2991548"/>
          </a:xfrm>
          <a:prstGeom prst="rect">
            <a:avLst/>
          </a:prstGeom>
          <a:noFill/>
          <a:ln>
            <a:noFill/>
          </a:ln>
        </p:spPr>
        <p:txBody>
          <a:bodyPr spcFirstLastPara="1" wrap="square" lIns="91425" tIns="45700" rIns="91425" bIns="45700" anchor="t" anchorCtr="0">
            <a:spAutoFit/>
          </a:bodyPr>
          <a:lstStyle/>
          <a:p>
            <a:pPr>
              <a:lnSpc>
                <a:spcPct val="107000"/>
              </a:lnSpc>
              <a:spcAft>
                <a:spcPts val="1200"/>
              </a:spcAft>
            </a:pPr>
            <a:r>
              <a:rPr lang="en-US" sz="2000" b="1" spc="300">
                <a:solidFill>
                  <a:schemeClr val="accent4"/>
                </a:solidFill>
                <a:latin typeface="Arial" panose="020B0604020202020204" pitchFamily="34" charset="0"/>
                <a:ea typeface="Helvetica Neue"/>
                <a:cs typeface="Arial" panose="020B0604020202020204" pitchFamily="34" charset="0"/>
                <a:sym typeface="Helvetica Neue"/>
              </a:rPr>
              <a:t>NIVEAU DE SUPERVISION</a:t>
            </a:r>
            <a:endParaRPr lang="en-US" sz="200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Identifier les lacunes</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Défis situationnels</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Besoins en formation</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Coaching</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Performance du personnel</a:t>
            </a:r>
          </a:p>
        </p:txBody>
      </p:sp>
      <p:sp>
        <p:nvSpPr>
          <p:cNvPr id="6" name="Google Shape;798;p37">
            <a:extLst>
              <a:ext uri="{FF2B5EF4-FFF2-40B4-BE49-F238E27FC236}">
                <a16:creationId xmlns:a16="http://schemas.microsoft.com/office/drawing/2014/main" id="{B7132268-DC34-AFA5-D48F-E2F41F0FF776}"/>
              </a:ext>
            </a:extLst>
          </p:cNvPr>
          <p:cNvSpPr txBox="1"/>
          <p:nvPr/>
        </p:nvSpPr>
        <p:spPr>
          <a:xfrm>
            <a:off x="8421228" y="2279504"/>
            <a:ext cx="3123072" cy="1717353"/>
          </a:xfrm>
          <a:prstGeom prst="rect">
            <a:avLst/>
          </a:prstGeom>
          <a:noFill/>
          <a:ln>
            <a:noFill/>
          </a:ln>
        </p:spPr>
        <p:txBody>
          <a:bodyPr spcFirstLastPara="1" wrap="square" lIns="91425" tIns="45700" rIns="91425" bIns="45700" anchor="t" anchorCtr="0">
            <a:spAutoFit/>
          </a:bodyPr>
          <a:lstStyle/>
          <a:p>
            <a:pPr>
              <a:lnSpc>
                <a:spcPct val="107000"/>
              </a:lnSpc>
              <a:spcAft>
                <a:spcPts val="1200"/>
              </a:spcAft>
            </a:pPr>
            <a:r>
              <a:rPr lang="en-US" sz="2000" b="1" spc="300" dirty="0">
                <a:solidFill>
                  <a:schemeClr val="accent4"/>
                </a:solidFill>
                <a:latin typeface="Arial" panose="020B0604020202020204" pitchFamily="34" charset="0"/>
                <a:ea typeface="Helvetica Neue"/>
                <a:cs typeface="Arial" panose="020B0604020202020204" pitchFamily="34" charset="0"/>
                <a:sym typeface="Helvetica Neue"/>
              </a:rPr>
              <a:t>NIVEAU DE L'ORGANISATION</a:t>
            </a:r>
            <a:endParaRPr lang="en-US" sz="2000"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n-US" sz="2000" dirty="0">
                <a:solidFill>
                  <a:schemeClr val="dk1"/>
                </a:solidFill>
                <a:latin typeface="Arial" panose="020B0604020202020204" pitchFamily="34" charset="0"/>
                <a:ea typeface="Helvetica Neue"/>
                <a:cs typeface="Arial" panose="020B0604020202020204" pitchFamily="34" charset="0"/>
                <a:sym typeface="Helvetica Neue"/>
              </a:rPr>
              <a:t>Identifier les </a:t>
            </a:r>
            <a:r>
              <a:rPr lang="en-US" sz="2000" dirty="0" err="1">
                <a:solidFill>
                  <a:schemeClr val="dk1"/>
                </a:solidFill>
                <a:latin typeface="Arial" panose="020B0604020202020204" pitchFamily="34" charset="0"/>
                <a:ea typeface="Helvetica Neue"/>
                <a:cs typeface="Arial" panose="020B0604020202020204" pitchFamily="34" charset="0"/>
                <a:sym typeface="Helvetica Neue"/>
              </a:rPr>
              <a:t>domaines</a:t>
            </a:r>
            <a:r>
              <a:rPr lang="en-US" sz="2000" dirty="0">
                <a:solidFill>
                  <a:schemeClr val="dk1"/>
                </a:solidFill>
                <a:latin typeface="Arial" panose="020B0604020202020204" pitchFamily="34" charset="0"/>
                <a:ea typeface="Helvetica Neue"/>
                <a:cs typeface="Arial" panose="020B0604020202020204" pitchFamily="34" charset="0"/>
                <a:sym typeface="Helvetica Neue"/>
              </a:rPr>
              <a:t> à </a:t>
            </a:r>
            <a:r>
              <a:rPr lang="en-US" sz="2000" dirty="0" err="1">
                <a:solidFill>
                  <a:schemeClr val="dk1"/>
                </a:solidFill>
                <a:latin typeface="Arial" panose="020B0604020202020204" pitchFamily="34" charset="0"/>
                <a:ea typeface="Helvetica Neue"/>
                <a:cs typeface="Arial" panose="020B0604020202020204" pitchFamily="34" charset="0"/>
                <a:sym typeface="Helvetica Neue"/>
              </a:rPr>
              <a:t>améliorer</a:t>
            </a:r>
            <a:endParaRPr lang="en-US" sz="2000" dirty="0">
              <a:solidFill>
                <a:schemeClr val="dk1"/>
              </a:solidFill>
              <a:latin typeface="Arial" panose="020B0604020202020204" pitchFamily="34" charset="0"/>
              <a:ea typeface="Helvetica Neue"/>
              <a:cs typeface="Arial" panose="020B0604020202020204" pitchFamily="34" charset="0"/>
              <a:sym typeface="Helvetica Neue"/>
            </a:endParaRPr>
          </a:p>
        </p:txBody>
      </p:sp>
      <p:grpSp>
        <p:nvGrpSpPr>
          <p:cNvPr id="37" name="Group 36">
            <a:extLst>
              <a:ext uri="{FF2B5EF4-FFF2-40B4-BE49-F238E27FC236}">
                <a16:creationId xmlns:a16="http://schemas.microsoft.com/office/drawing/2014/main" id="{BC809C29-2E6F-2FA8-E31B-CFDAC8D62D1C}"/>
              </a:ext>
            </a:extLst>
          </p:cNvPr>
          <p:cNvGrpSpPr/>
          <p:nvPr/>
        </p:nvGrpSpPr>
        <p:grpSpPr>
          <a:xfrm>
            <a:off x="1599470" y="2282063"/>
            <a:ext cx="528457" cy="1000809"/>
            <a:chOff x="7838339" y="2226754"/>
            <a:chExt cx="1969639" cy="3730164"/>
          </a:xfrm>
          <a:solidFill>
            <a:schemeClr val="accent1"/>
          </a:solidFill>
        </p:grpSpPr>
        <p:sp>
          <p:nvSpPr>
            <p:cNvPr id="38" name="Round Same Side Corner Rectangle 3">
              <a:extLst>
                <a:ext uri="{FF2B5EF4-FFF2-40B4-BE49-F238E27FC236}">
                  <a16:creationId xmlns:a16="http://schemas.microsoft.com/office/drawing/2014/main" id="{30539938-6EE5-5C17-4C83-EA92996FD2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5EE5BB16-D1C1-58A8-03BA-D361B34EAD9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0" name="Group 39">
              <a:extLst>
                <a:ext uri="{FF2B5EF4-FFF2-40B4-BE49-F238E27FC236}">
                  <a16:creationId xmlns:a16="http://schemas.microsoft.com/office/drawing/2014/main" id="{30359F1F-92BC-BCC1-64AC-5FCBEB75EFD2}"/>
                </a:ext>
              </a:extLst>
            </p:cNvPr>
            <p:cNvGrpSpPr/>
            <p:nvPr/>
          </p:nvGrpSpPr>
          <p:grpSpPr>
            <a:xfrm rot="507905">
              <a:off x="7838339" y="3815940"/>
              <a:ext cx="553322" cy="1525212"/>
              <a:chOff x="7916671" y="3937945"/>
              <a:chExt cx="553322" cy="1525212"/>
            </a:xfrm>
            <a:grpFill/>
          </p:grpSpPr>
          <p:sp>
            <p:nvSpPr>
              <p:cNvPr id="44" name="Round Same Side Corner Rectangle 25">
                <a:extLst>
                  <a:ext uri="{FF2B5EF4-FFF2-40B4-BE49-F238E27FC236}">
                    <a16:creationId xmlns:a16="http://schemas.microsoft.com/office/drawing/2014/main" id="{B6C26820-19E3-CF76-0908-332C0BD90D4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13C4D0FA-6C43-41DE-B3F3-C3A726D41A6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1" name="Group 40">
              <a:extLst>
                <a:ext uri="{FF2B5EF4-FFF2-40B4-BE49-F238E27FC236}">
                  <a16:creationId xmlns:a16="http://schemas.microsoft.com/office/drawing/2014/main" id="{16924DBE-54C1-CA00-52BD-991A4ECBC74A}"/>
                </a:ext>
              </a:extLst>
            </p:cNvPr>
            <p:cNvGrpSpPr/>
            <p:nvPr/>
          </p:nvGrpSpPr>
          <p:grpSpPr>
            <a:xfrm rot="21105829" flipH="1">
              <a:off x="9243874" y="3806245"/>
              <a:ext cx="564104" cy="1525212"/>
              <a:chOff x="7916671" y="3937945"/>
              <a:chExt cx="553322" cy="1525212"/>
            </a:xfrm>
            <a:grpFill/>
          </p:grpSpPr>
          <p:sp>
            <p:nvSpPr>
              <p:cNvPr id="42" name="Round Same Side Corner Rectangle 25">
                <a:extLst>
                  <a:ext uri="{FF2B5EF4-FFF2-40B4-BE49-F238E27FC236}">
                    <a16:creationId xmlns:a16="http://schemas.microsoft.com/office/drawing/2014/main" id="{B49811B1-5A97-4C7D-239F-F90C9C460B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E8CC9523-E813-263C-1884-6BABCC55626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pic>
        <p:nvPicPr>
          <p:cNvPr id="47" name="Graphic 46" descr="Building with solid fill">
            <a:extLst>
              <a:ext uri="{FF2B5EF4-FFF2-40B4-BE49-F238E27FC236}">
                <a16:creationId xmlns:a16="http://schemas.microsoft.com/office/drawing/2014/main" id="{671C362F-6ECB-BDA8-05CB-F20C9585AF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1827" y="2225866"/>
            <a:ext cx="1057005" cy="1057005"/>
          </a:xfrm>
          <a:prstGeom prst="rect">
            <a:avLst/>
          </a:prstGeom>
        </p:spPr>
      </p:pic>
      <p:grpSp>
        <p:nvGrpSpPr>
          <p:cNvPr id="9" name="Group 8">
            <a:extLst>
              <a:ext uri="{FF2B5EF4-FFF2-40B4-BE49-F238E27FC236}">
                <a16:creationId xmlns:a16="http://schemas.microsoft.com/office/drawing/2014/main" id="{604F8C41-2742-67B4-3DD2-701ABAF931C8}"/>
              </a:ext>
            </a:extLst>
          </p:cNvPr>
          <p:cNvGrpSpPr/>
          <p:nvPr/>
        </p:nvGrpSpPr>
        <p:grpSpPr>
          <a:xfrm>
            <a:off x="1015738" y="3071498"/>
            <a:ext cx="528457" cy="1000809"/>
            <a:chOff x="7838339" y="2226754"/>
            <a:chExt cx="1969639" cy="3730164"/>
          </a:xfrm>
          <a:solidFill>
            <a:schemeClr val="accent4"/>
          </a:solidFill>
        </p:grpSpPr>
        <p:sp>
          <p:nvSpPr>
            <p:cNvPr id="10" name="Round Same Side Corner Rectangle 3">
              <a:extLst>
                <a:ext uri="{FF2B5EF4-FFF2-40B4-BE49-F238E27FC236}">
                  <a16:creationId xmlns:a16="http://schemas.microsoft.com/office/drawing/2014/main" id="{0D2AAE33-22F9-EE7A-9201-6AFC1421FA0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ECF0C4D9-343D-7976-0556-6AA1E79C9B63}"/>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9357FD45-9B59-CE8A-6C76-66B6708AD0C0}"/>
                </a:ext>
              </a:extLst>
            </p:cNvPr>
            <p:cNvGrpSpPr/>
            <p:nvPr/>
          </p:nvGrpSpPr>
          <p:grpSpPr>
            <a:xfrm rot="507905">
              <a:off x="7838339" y="3815940"/>
              <a:ext cx="553322" cy="1525212"/>
              <a:chOff x="7916671" y="3937945"/>
              <a:chExt cx="553322" cy="1525212"/>
            </a:xfrm>
            <a:grpFill/>
          </p:grpSpPr>
          <p:sp>
            <p:nvSpPr>
              <p:cNvPr id="17" name="Round Same Side Corner Rectangle 25">
                <a:extLst>
                  <a:ext uri="{FF2B5EF4-FFF2-40B4-BE49-F238E27FC236}">
                    <a16:creationId xmlns:a16="http://schemas.microsoft.com/office/drawing/2014/main" id="{C79ADB03-452B-1957-2AFE-329BBFE07B4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8B148B88-AA2B-2E7C-E719-7431FCCE90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a:extLst>
                <a:ext uri="{FF2B5EF4-FFF2-40B4-BE49-F238E27FC236}">
                  <a16:creationId xmlns:a16="http://schemas.microsoft.com/office/drawing/2014/main" id="{A15DB4EA-6353-5837-7016-8D4C76E56DBB}"/>
                </a:ext>
              </a:extLst>
            </p:cNvPr>
            <p:cNvGrpSpPr/>
            <p:nvPr/>
          </p:nvGrpSpPr>
          <p:grpSpPr>
            <a:xfrm rot="21105829" flipH="1">
              <a:off x="9243874" y="3806245"/>
              <a:ext cx="564104" cy="1525212"/>
              <a:chOff x="7916671" y="3937945"/>
              <a:chExt cx="553322" cy="1525212"/>
            </a:xfrm>
            <a:grpFill/>
          </p:grpSpPr>
          <p:sp>
            <p:nvSpPr>
              <p:cNvPr id="15" name="Round Same Side Corner Rectangle 25">
                <a:extLst>
                  <a:ext uri="{FF2B5EF4-FFF2-40B4-BE49-F238E27FC236}">
                    <a16:creationId xmlns:a16="http://schemas.microsoft.com/office/drawing/2014/main" id="{8FDE1D55-C37A-32E0-A50E-77FC7755E6A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4E0D05D-BFD9-B2E4-C718-09265E40156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9" name="Group 18">
            <a:extLst>
              <a:ext uri="{FF2B5EF4-FFF2-40B4-BE49-F238E27FC236}">
                <a16:creationId xmlns:a16="http://schemas.microsoft.com/office/drawing/2014/main" id="{3D7FCC1C-B7CC-AFE3-AF69-F1A4F59E0CA3}"/>
              </a:ext>
            </a:extLst>
          </p:cNvPr>
          <p:cNvGrpSpPr/>
          <p:nvPr/>
        </p:nvGrpSpPr>
        <p:grpSpPr>
          <a:xfrm>
            <a:off x="1541804" y="3071498"/>
            <a:ext cx="528457" cy="1000809"/>
            <a:chOff x="7838339" y="2226754"/>
            <a:chExt cx="1969639" cy="3730164"/>
          </a:xfrm>
          <a:solidFill>
            <a:schemeClr val="accent4"/>
          </a:solidFill>
        </p:grpSpPr>
        <p:sp>
          <p:nvSpPr>
            <p:cNvPr id="20" name="Round Same Side Corner Rectangle 3">
              <a:extLst>
                <a:ext uri="{FF2B5EF4-FFF2-40B4-BE49-F238E27FC236}">
                  <a16:creationId xmlns:a16="http://schemas.microsoft.com/office/drawing/2014/main" id="{4B2FF7D9-1D80-D33A-EA21-23723E50DA1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BB332981-E53C-12DB-8F40-240ED31A467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a:extLst>
                <a:ext uri="{FF2B5EF4-FFF2-40B4-BE49-F238E27FC236}">
                  <a16:creationId xmlns:a16="http://schemas.microsoft.com/office/drawing/2014/main" id="{17C0424E-73B3-E1B8-A502-2430A05826A5}"/>
                </a:ext>
              </a:extLst>
            </p:cNvPr>
            <p:cNvGrpSpPr/>
            <p:nvPr/>
          </p:nvGrpSpPr>
          <p:grpSpPr>
            <a:xfrm rot="507905">
              <a:off x="7838339" y="3815940"/>
              <a:ext cx="553322" cy="1525212"/>
              <a:chOff x="7916671" y="3937945"/>
              <a:chExt cx="553322" cy="1525212"/>
            </a:xfrm>
            <a:grpFill/>
          </p:grpSpPr>
          <p:sp>
            <p:nvSpPr>
              <p:cNvPr id="26" name="Round Same Side Corner Rectangle 25">
                <a:extLst>
                  <a:ext uri="{FF2B5EF4-FFF2-40B4-BE49-F238E27FC236}">
                    <a16:creationId xmlns:a16="http://schemas.microsoft.com/office/drawing/2014/main" id="{F427AF2D-4B2C-0176-3CA7-D49CBFCDE02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9B1C77CC-2ED2-D487-2885-63D20A0941B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4C038AF9-ED4A-66AD-23EA-6192B76EA125}"/>
                </a:ext>
              </a:extLst>
            </p:cNvPr>
            <p:cNvGrpSpPr/>
            <p:nvPr/>
          </p:nvGrpSpPr>
          <p:grpSpPr>
            <a:xfrm rot="21105829" flipH="1">
              <a:off x="9243874" y="3806245"/>
              <a:ext cx="564104" cy="1525212"/>
              <a:chOff x="7916671" y="3937945"/>
              <a:chExt cx="553322" cy="1525212"/>
            </a:xfrm>
            <a:grpFill/>
          </p:grpSpPr>
          <p:sp>
            <p:nvSpPr>
              <p:cNvPr id="24" name="Round Same Side Corner Rectangle 25">
                <a:extLst>
                  <a:ext uri="{FF2B5EF4-FFF2-40B4-BE49-F238E27FC236}">
                    <a16:creationId xmlns:a16="http://schemas.microsoft.com/office/drawing/2014/main" id="{10E415D0-4E00-FD38-2AF4-2187698EF80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1732655B-12E7-A3E4-1094-C96EECA1D47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8" name="Group 27">
            <a:extLst>
              <a:ext uri="{FF2B5EF4-FFF2-40B4-BE49-F238E27FC236}">
                <a16:creationId xmlns:a16="http://schemas.microsoft.com/office/drawing/2014/main" id="{BAC94DA9-9A6A-CDB0-91BC-21059C26A3DD}"/>
              </a:ext>
            </a:extLst>
          </p:cNvPr>
          <p:cNvGrpSpPr/>
          <p:nvPr/>
        </p:nvGrpSpPr>
        <p:grpSpPr>
          <a:xfrm>
            <a:off x="2018358" y="3071498"/>
            <a:ext cx="528457" cy="1000809"/>
            <a:chOff x="7838339" y="2226754"/>
            <a:chExt cx="1969639" cy="3730164"/>
          </a:xfrm>
          <a:solidFill>
            <a:schemeClr val="accent4"/>
          </a:solidFill>
        </p:grpSpPr>
        <p:sp>
          <p:nvSpPr>
            <p:cNvPr id="29" name="Round Same Side Corner Rectangle 3">
              <a:extLst>
                <a:ext uri="{FF2B5EF4-FFF2-40B4-BE49-F238E27FC236}">
                  <a16:creationId xmlns:a16="http://schemas.microsoft.com/office/drawing/2014/main" id="{D83644ED-1A47-C3FF-0781-4B8467D5BA9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C24D2ACF-25D8-4B62-E278-5690CBC39F8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a:extLst>
                <a:ext uri="{FF2B5EF4-FFF2-40B4-BE49-F238E27FC236}">
                  <a16:creationId xmlns:a16="http://schemas.microsoft.com/office/drawing/2014/main" id="{9AF1A720-0476-02E1-9F3C-94C05774CA80}"/>
                </a:ext>
              </a:extLst>
            </p:cNvPr>
            <p:cNvGrpSpPr/>
            <p:nvPr/>
          </p:nvGrpSpPr>
          <p:grpSpPr>
            <a:xfrm rot="507905">
              <a:off x="7838339" y="3815940"/>
              <a:ext cx="553322" cy="1525212"/>
              <a:chOff x="7916671" y="3937945"/>
              <a:chExt cx="553322" cy="1525212"/>
            </a:xfrm>
            <a:grpFill/>
          </p:grpSpPr>
          <p:sp>
            <p:nvSpPr>
              <p:cNvPr id="35" name="Round Same Side Corner Rectangle 25">
                <a:extLst>
                  <a:ext uri="{FF2B5EF4-FFF2-40B4-BE49-F238E27FC236}">
                    <a16:creationId xmlns:a16="http://schemas.microsoft.com/office/drawing/2014/main" id="{08916DAF-8567-2159-6EE6-59017055D9F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A884ACF6-379B-277B-0A2F-2FC1A708E5F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 name="Group 31">
              <a:extLst>
                <a:ext uri="{FF2B5EF4-FFF2-40B4-BE49-F238E27FC236}">
                  <a16:creationId xmlns:a16="http://schemas.microsoft.com/office/drawing/2014/main" id="{C7AE83B3-3611-1A61-42CA-38B33130AFD5}"/>
                </a:ext>
              </a:extLst>
            </p:cNvPr>
            <p:cNvGrpSpPr/>
            <p:nvPr/>
          </p:nvGrpSpPr>
          <p:grpSpPr>
            <a:xfrm rot="21105829" flipH="1">
              <a:off x="9243874" y="3806245"/>
              <a:ext cx="564104" cy="1525212"/>
              <a:chOff x="7916671" y="3937945"/>
              <a:chExt cx="553322" cy="1525212"/>
            </a:xfrm>
            <a:grpFill/>
          </p:grpSpPr>
          <p:sp>
            <p:nvSpPr>
              <p:cNvPr id="33" name="Round Same Side Corner Rectangle 25">
                <a:extLst>
                  <a:ext uri="{FF2B5EF4-FFF2-40B4-BE49-F238E27FC236}">
                    <a16:creationId xmlns:a16="http://schemas.microsoft.com/office/drawing/2014/main" id="{9D9BCA81-509A-AC75-BF2B-D6A36CFDF39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C5BE4BBD-7CDE-D28D-BE27-10517DD6887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246778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Démonstration CPIMS </a:t>
            </a:r>
          </a:p>
        </p:txBody>
      </p:sp>
      <p:pic>
        <p:nvPicPr>
          <p:cNvPr id="6" name="Graphic 5" descr="Vlog with solid fill">
            <a:hlinkClick r:id="rId3"/>
            <a:extLst>
              <a:ext uri="{FF2B5EF4-FFF2-40B4-BE49-F238E27FC236}">
                <a16:creationId xmlns:a16="http://schemas.microsoft.com/office/drawing/2014/main" id="{8369B96E-A699-936B-53FD-8A76B4706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6652" y="1708428"/>
            <a:ext cx="3952227" cy="3952227"/>
          </a:xfrm>
          <a:prstGeom prst="rect">
            <a:avLst/>
          </a:prstGeom>
        </p:spPr>
      </p:pic>
      <p:sp>
        <p:nvSpPr>
          <p:cNvPr id="7" name="Google Shape;798;p37">
            <a:extLst>
              <a:ext uri="{FF2B5EF4-FFF2-40B4-BE49-F238E27FC236}">
                <a16:creationId xmlns:a16="http://schemas.microsoft.com/office/drawing/2014/main" id="{EA3C5FB8-EE57-DB5C-9017-AB848A5ADB85}"/>
              </a:ext>
            </a:extLst>
          </p:cNvPr>
          <p:cNvSpPr txBox="1"/>
          <p:nvPr/>
        </p:nvSpPr>
        <p:spPr>
          <a:xfrm>
            <a:off x="6197420" y="3153630"/>
            <a:ext cx="4136752" cy="198075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commentaires</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des enfants</a:t>
            </a:r>
          </a:p>
          <a:p>
            <a:pPr marL="0" marR="0" lvl="0" indent="0" rtl="0">
              <a:lnSpc>
                <a:spcPct val="107000"/>
              </a:lnSpc>
              <a:spcBef>
                <a:spcPts val="0"/>
              </a:spcBef>
              <a:spcAft>
                <a:spcPts val="12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commentaires des soignants</a:t>
            </a:r>
          </a:p>
        </p:txBody>
      </p:sp>
    </p:spTree>
    <p:extLst>
      <p:ext uri="{BB962C8B-B14F-4D97-AF65-F5344CB8AC3E}">
        <p14:creationId xmlns:p14="http://schemas.microsoft.com/office/powerpoint/2010/main" val="40559981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grpSp>
        <p:nvGrpSpPr>
          <p:cNvPr id="2" name="Group 1">
            <a:extLst>
              <a:ext uri="{FF2B5EF4-FFF2-40B4-BE49-F238E27FC236}">
                <a16:creationId xmlns:a16="http://schemas.microsoft.com/office/drawing/2014/main" id="{71613721-2EAD-E863-843E-B9BD4EBC8FF4}"/>
              </a:ext>
            </a:extLst>
          </p:cNvPr>
          <p:cNvGrpSpPr/>
          <p:nvPr/>
        </p:nvGrpSpPr>
        <p:grpSpPr>
          <a:xfrm>
            <a:off x="1001789" y="1929481"/>
            <a:ext cx="1822985" cy="1749561"/>
            <a:chOff x="1744894" y="2192954"/>
            <a:chExt cx="2564275" cy="2460995"/>
          </a:xfrm>
        </p:grpSpPr>
        <p:grpSp>
          <p:nvGrpSpPr>
            <p:cNvPr id="3" name="Group 2">
              <a:extLst>
                <a:ext uri="{FF2B5EF4-FFF2-40B4-BE49-F238E27FC236}">
                  <a16:creationId xmlns:a16="http://schemas.microsoft.com/office/drawing/2014/main" id="{A453FB25-A100-A6ED-44A9-A42BC62EB80C}"/>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BA8E83C9-BAD7-8A5E-5EDD-6937D6C5A43A}"/>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1C6C91AB-C613-2747-F31C-971AD104823A}"/>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B4CA2ADB-51DE-E510-D0E4-C8CC29750D9D}"/>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 name="Group 3">
              <a:extLst>
                <a:ext uri="{FF2B5EF4-FFF2-40B4-BE49-F238E27FC236}">
                  <a16:creationId xmlns:a16="http://schemas.microsoft.com/office/drawing/2014/main" id="{5246DE8B-ABBF-B459-5332-4A5A7BC8658D}"/>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2B405860-E7E8-F56A-866A-3B36A684D4C1}"/>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772F9B8C-FE8B-B4A0-24DF-A1B6EE3FC34E}"/>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697B5141-93F2-6289-BDEE-7BC6D2D8A359}"/>
              </a:ext>
            </a:extLst>
          </p:cNvPr>
          <p:cNvSpPr txBox="1"/>
          <p:nvPr/>
        </p:nvSpPr>
        <p:spPr>
          <a:xfrm>
            <a:off x="738455" y="4272055"/>
            <a:ext cx="2675748" cy="923330"/>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FORMULAIRE DE COMMENTAIRES DES ENFANTS</a:t>
            </a:r>
          </a:p>
        </p:txBody>
      </p:sp>
      <p:sp>
        <p:nvSpPr>
          <p:cNvPr id="14" name="TextBox 13">
            <a:extLst>
              <a:ext uri="{FF2B5EF4-FFF2-40B4-BE49-F238E27FC236}">
                <a16:creationId xmlns:a16="http://schemas.microsoft.com/office/drawing/2014/main" id="{2D39B66F-11EF-F877-A52E-A06C7C6E0F06}"/>
              </a:ext>
            </a:extLst>
          </p:cNvPr>
          <p:cNvSpPr txBox="1"/>
          <p:nvPr/>
        </p:nvSpPr>
        <p:spPr>
          <a:xfrm>
            <a:off x="4023803" y="2136450"/>
            <a:ext cx="3300633" cy="2441759"/>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dirty="0">
                <a:solidFill>
                  <a:schemeClr val="dk1"/>
                </a:solidFill>
                <a:latin typeface="Arial"/>
                <a:ea typeface="Arial"/>
                <a:cs typeface="Arial"/>
                <a:sym typeface="Arial"/>
              </a:rPr>
              <a:t>POURQUOI?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Enregistrer</a:t>
            </a:r>
            <a:r>
              <a:rPr lang="en-US" dirty="0">
                <a:solidFill>
                  <a:schemeClr val="dk1"/>
                </a:solidFill>
                <a:latin typeface="Arial"/>
                <a:ea typeface="Arial"/>
                <a:cs typeface="Arial"/>
                <a:sym typeface="Arial"/>
              </a:rPr>
              <a:t> le retour </a:t>
            </a:r>
            <a:r>
              <a:rPr lang="en-US" dirty="0" err="1">
                <a:solidFill>
                  <a:schemeClr val="dk1"/>
                </a:solidFill>
                <a:latin typeface="Arial"/>
                <a:ea typeface="Arial"/>
                <a:cs typeface="Arial"/>
                <a:sym typeface="Arial"/>
              </a:rPr>
              <a:t>d'information</a:t>
            </a:r>
            <a:r>
              <a:rPr lang="en-US" dirty="0">
                <a:solidFill>
                  <a:schemeClr val="dk1"/>
                </a:solidFill>
                <a:latin typeface="Arial"/>
                <a:ea typeface="Arial"/>
                <a:cs typeface="Arial"/>
                <a:sym typeface="Arial"/>
              </a:rPr>
              <a:t> sur le </a:t>
            </a:r>
            <a:r>
              <a:rPr lang="en-US" dirty="0" err="1">
                <a:solidFill>
                  <a:schemeClr val="dk1"/>
                </a:solidFill>
                <a:latin typeface="Arial"/>
                <a:ea typeface="Arial"/>
                <a:cs typeface="Arial"/>
                <a:sym typeface="Arial"/>
              </a:rPr>
              <a:t>niveau</a:t>
            </a:r>
            <a:r>
              <a:rPr lang="en-US" dirty="0">
                <a:solidFill>
                  <a:schemeClr val="dk1"/>
                </a:solidFill>
                <a:latin typeface="Arial"/>
                <a:ea typeface="Arial"/>
                <a:cs typeface="Arial"/>
                <a:sym typeface="Arial"/>
              </a:rPr>
              <a:t> de satisfaction </a:t>
            </a:r>
            <a:r>
              <a:rPr lang="en-US" dirty="0" err="1">
                <a:solidFill>
                  <a:schemeClr val="dk1"/>
                </a:solidFill>
                <a:latin typeface="Arial"/>
                <a:ea typeface="Arial"/>
                <a:cs typeface="Arial"/>
                <a:sym typeface="Arial"/>
              </a:rPr>
              <a:t>concernant</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qualité</a:t>
            </a:r>
            <a:r>
              <a:rPr lang="en-US" dirty="0">
                <a:solidFill>
                  <a:schemeClr val="dk1"/>
                </a:solidFill>
                <a:latin typeface="Arial"/>
                <a:ea typeface="Arial"/>
                <a:cs typeface="Arial"/>
                <a:sym typeface="Arial"/>
              </a:rPr>
              <a:t> des services </a:t>
            </a:r>
            <a:r>
              <a:rPr lang="en-US" dirty="0" err="1">
                <a:solidFill>
                  <a:schemeClr val="dk1"/>
                </a:solidFill>
                <a:latin typeface="Arial"/>
                <a:ea typeface="Arial"/>
                <a:cs typeface="Arial"/>
                <a:sym typeface="Arial"/>
              </a:rPr>
              <a:t>fournis</a:t>
            </a:r>
            <a:r>
              <a:rPr lang="en-US" dirty="0">
                <a:solidFill>
                  <a:schemeClr val="dk1"/>
                </a:solidFill>
                <a:latin typeface="Arial"/>
                <a:ea typeface="Arial"/>
                <a:cs typeface="Arial"/>
                <a:sym typeface="Arial"/>
              </a:rPr>
              <a:t> et identifier les </a:t>
            </a:r>
            <a:r>
              <a:rPr lang="en-US" dirty="0" err="1">
                <a:solidFill>
                  <a:schemeClr val="dk1"/>
                </a:solidFill>
                <a:latin typeface="Arial"/>
                <a:ea typeface="Arial"/>
                <a:cs typeface="Arial"/>
                <a:sym typeface="Arial"/>
              </a:rPr>
              <a:t>domaines</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améliorer</a:t>
            </a:r>
            <a:r>
              <a:rPr lang="en-US" dirty="0">
                <a:solidFill>
                  <a:schemeClr val="dk1"/>
                </a:solidFill>
                <a:latin typeface="Arial"/>
                <a:ea typeface="Arial"/>
                <a:cs typeface="Arial"/>
                <a:sym typeface="Arial"/>
              </a:rPr>
              <a:t>. </a:t>
            </a:r>
          </a:p>
        </p:txBody>
      </p:sp>
      <p:sp>
        <p:nvSpPr>
          <p:cNvPr id="15" name="TextBox 14">
            <a:extLst>
              <a:ext uri="{FF2B5EF4-FFF2-40B4-BE49-F238E27FC236}">
                <a16:creationId xmlns:a16="http://schemas.microsoft.com/office/drawing/2014/main" id="{27200A1F-83D1-D793-F54B-D63211EDCD74}"/>
              </a:ext>
            </a:extLst>
          </p:cNvPr>
          <p:cNvSpPr txBox="1"/>
          <p:nvPr/>
        </p:nvSpPr>
        <p:spPr>
          <a:xfrm>
            <a:off x="7934036" y="2136450"/>
            <a:ext cx="3233181" cy="4219938"/>
          </a:xfrm>
          <a:prstGeom prst="rect">
            <a:avLst/>
          </a:prstGeom>
          <a:noFill/>
        </p:spPr>
        <p:txBody>
          <a:bodyPr wrap="square">
            <a:spAutoFit/>
          </a:bodyPr>
          <a:lstStyle/>
          <a:p>
            <a:pPr marR="0" lvl="0" algn="l" rtl="0">
              <a:lnSpc>
                <a:spcPct val="107000"/>
              </a:lnSpc>
              <a:spcBef>
                <a:spcPts val="0"/>
              </a:spcBef>
              <a:spcAft>
                <a:spcPts val="0"/>
              </a:spcAft>
            </a:pPr>
            <a:r>
              <a:rPr lang="en-US" b="1" dirty="0">
                <a:solidFill>
                  <a:schemeClr val="dk1"/>
                </a:solidFill>
                <a:latin typeface="Arial"/>
                <a:ea typeface="Arial"/>
                <a:cs typeface="Arial"/>
                <a:sym typeface="Arial"/>
              </a:rPr>
              <a:t>QUAND?</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a:solidFill>
                  <a:schemeClr val="dk1"/>
                </a:solidFill>
                <a:latin typeface="Arial"/>
                <a:ea typeface="Arial"/>
                <a:cs typeface="Arial"/>
                <a:sym typeface="Arial"/>
              </a:rPr>
              <a:t>Ce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doit </a:t>
            </a:r>
            <a:r>
              <a:rPr lang="en-US" dirty="0" err="1">
                <a:solidFill>
                  <a:schemeClr val="dk1"/>
                </a:solidFill>
                <a:latin typeface="Arial"/>
                <a:ea typeface="Arial"/>
                <a:cs typeface="Arial"/>
                <a:sym typeface="Arial"/>
              </a:rPr>
              <a:t>être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rempli</a:t>
            </a:r>
            <a:r>
              <a:rPr lang="en-US" dirty="0">
                <a:solidFill>
                  <a:schemeClr val="dk1"/>
                </a:solidFill>
                <a:latin typeface="Arial"/>
                <a:ea typeface="Arial"/>
                <a:cs typeface="Arial"/>
                <a:sym typeface="Arial"/>
              </a:rPr>
              <a:t> à la fin du </a:t>
            </a:r>
            <a:r>
              <a:rPr lang="en-US" dirty="0" err="1">
                <a:solidFill>
                  <a:schemeClr val="dk1"/>
                </a:solidFill>
                <a:latin typeface="Arial"/>
                <a:ea typeface="Arial"/>
                <a:cs typeface="Arial"/>
                <a:sym typeface="Arial"/>
              </a:rPr>
              <a:t>processus</a:t>
            </a:r>
            <a:r>
              <a:rPr lang="en-US" dirty="0">
                <a:solidFill>
                  <a:schemeClr val="dk1"/>
                </a:solidFill>
                <a:latin typeface="Arial"/>
                <a:ea typeface="Arial"/>
                <a:cs typeface="Arial"/>
                <a:sym typeface="Arial"/>
              </a:rPr>
              <a:t> de gestion de cas, </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après 6 </a:t>
            </a:r>
            <a:r>
              <a:rPr lang="en-US" dirty="0" err="1">
                <a:solidFill>
                  <a:schemeClr val="dk1"/>
                </a:solidFill>
                <a:latin typeface="Arial"/>
                <a:ea typeface="Arial"/>
                <a:cs typeface="Arial"/>
                <a:sym typeface="Arial"/>
              </a:rPr>
              <a:t>mois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selon</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période</a:t>
            </a:r>
            <a:r>
              <a:rPr lang="en-US" dirty="0">
                <a:solidFill>
                  <a:schemeClr val="dk1"/>
                </a:solidFill>
                <a:latin typeface="Arial"/>
                <a:ea typeface="Arial"/>
                <a:cs typeface="Arial"/>
                <a:sym typeface="Arial"/>
              </a:rPr>
              <a:t> la plus </a:t>
            </a:r>
            <a:r>
              <a:rPr lang="en-US" dirty="0" err="1">
                <a:solidFill>
                  <a:schemeClr val="dk1"/>
                </a:solidFill>
                <a:latin typeface="Arial"/>
                <a:ea typeface="Arial"/>
                <a:cs typeface="Arial"/>
                <a:sym typeface="Arial"/>
              </a:rPr>
              <a:t>courte</a:t>
            </a:r>
            <a:r>
              <a:rPr lang="en-US"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b="1" dirty="0">
                <a:solidFill>
                  <a:schemeClr val="dk1"/>
                </a:solidFill>
                <a:latin typeface="Arial"/>
                <a:ea typeface="Arial"/>
                <a:cs typeface="Arial"/>
                <a:sym typeface="Arial"/>
              </a:rPr>
              <a:t>QUI?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Superviseur</a:t>
            </a:r>
            <a:r>
              <a:rPr lang="en-US" dirty="0">
                <a:solidFill>
                  <a:schemeClr val="dk1"/>
                </a:solidFill>
                <a:latin typeface="Arial"/>
                <a:ea typeface="Arial"/>
                <a:cs typeface="Arial"/>
                <a:sym typeface="Arial"/>
              </a:rPr>
              <a:t> du </a:t>
            </a:r>
            <a:r>
              <a:rPr lang="en-US" dirty="0" err="1">
                <a:solidFill>
                  <a:schemeClr val="dk1"/>
                </a:solidFill>
                <a:latin typeface="Arial"/>
                <a:ea typeface="Arial"/>
                <a:cs typeface="Arial"/>
                <a:sym typeface="Arial"/>
              </a:rPr>
              <a:t>travailleur</a:t>
            </a:r>
            <a:r>
              <a:rPr lang="en-US" dirty="0">
                <a:solidFill>
                  <a:schemeClr val="dk1"/>
                </a:solidFill>
                <a:latin typeface="Arial"/>
                <a:ea typeface="Arial"/>
                <a:cs typeface="Arial"/>
                <a:sym typeface="Arial"/>
              </a:rPr>
              <a:t> social pour </a:t>
            </a:r>
            <a:r>
              <a:rPr lang="en-US" dirty="0" err="1">
                <a:solidFill>
                  <a:schemeClr val="dk1"/>
                </a:solidFill>
                <a:latin typeface="Arial"/>
                <a:ea typeface="Arial"/>
                <a:cs typeface="Arial"/>
                <a:sym typeface="Arial"/>
              </a:rPr>
              <a:t>recueillir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ces</a:t>
            </a:r>
            <a:r>
              <a:rPr lang="en-US" dirty="0">
                <a:solidFill>
                  <a:schemeClr val="dk1"/>
                </a:solidFill>
                <a:latin typeface="Arial"/>
                <a:ea typeface="Arial"/>
                <a:cs typeface="Arial"/>
                <a:sym typeface="Arial"/>
              </a:rPr>
              <a:t> informations </a:t>
            </a:r>
            <a:r>
              <a:rPr lang="en-US" dirty="0" err="1">
                <a:solidFill>
                  <a:schemeClr val="dk1"/>
                </a:solidFill>
                <a:latin typeface="Arial"/>
                <a:ea typeface="Arial"/>
                <a:cs typeface="Arial"/>
                <a:sym typeface="Arial"/>
              </a:rPr>
              <a:t>d'une</a:t>
            </a:r>
            <a:r>
              <a:rPr lang="en-US" dirty="0">
                <a:solidFill>
                  <a:schemeClr val="dk1"/>
                </a:solidFill>
                <a:latin typeface="Arial"/>
                <a:ea typeface="Arial"/>
                <a:cs typeface="Arial"/>
                <a:sym typeface="Arial"/>
              </a:rPr>
              <a:t> manière </a:t>
            </a:r>
            <a:r>
              <a:rPr lang="en-US" dirty="0" err="1">
                <a:solidFill>
                  <a:schemeClr val="dk1"/>
                </a:solidFill>
                <a:latin typeface="Arial"/>
                <a:ea typeface="Arial"/>
                <a:cs typeface="Arial"/>
                <a:sym typeface="Arial"/>
              </a:rPr>
              <a:t>adaptée</a:t>
            </a:r>
            <a:r>
              <a:rPr lang="en-US" dirty="0">
                <a:solidFill>
                  <a:schemeClr val="dk1"/>
                </a:solidFill>
                <a:latin typeface="Arial"/>
                <a:ea typeface="Arial"/>
                <a:cs typeface="Arial"/>
                <a:sym typeface="Arial"/>
              </a:rPr>
              <a:t> aux enfants.</a:t>
            </a:r>
          </a:p>
        </p:txBody>
      </p:sp>
      <p:grpSp>
        <p:nvGrpSpPr>
          <p:cNvPr id="5" name="Group 4">
            <a:extLst>
              <a:ext uri="{FF2B5EF4-FFF2-40B4-BE49-F238E27FC236}">
                <a16:creationId xmlns:a16="http://schemas.microsoft.com/office/drawing/2014/main" id="{A6F32CB3-1C9F-19DE-03CF-C27896D0CACF}"/>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E01E3A91-69F0-BEAE-722C-404AC95F95D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B4DFEB0C-1914-6AEE-EF64-08965C6BA01D}"/>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E135DC6B-488F-D2C1-83FC-A54B8210165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47</a:t>
                </a:r>
              </a:p>
            </p:txBody>
          </p:sp>
          <p:sp>
            <p:nvSpPr>
              <p:cNvPr id="21" name="Rectangle 20">
                <a:extLst>
                  <a:ext uri="{FF2B5EF4-FFF2-40B4-BE49-F238E27FC236}">
                    <a16:creationId xmlns:a16="http://schemas.microsoft.com/office/drawing/2014/main" id="{DF2B69E1-07A8-A13D-D493-AE714CF78D2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A065A3FD-A8A3-7A38-9B1C-72801DFD814A}"/>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33E16355-E9E3-5E66-19C7-9C600BFAE9C2}"/>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4667C4A2-596A-709D-1418-2C1EA0E2809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4643707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grpSp>
        <p:nvGrpSpPr>
          <p:cNvPr id="2" name="Group 1">
            <a:extLst>
              <a:ext uri="{FF2B5EF4-FFF2-40B4-BE49-F238E27FC236}">
                <a16:creationId xmlns:a16="http://schemas.microsoft.com/office/drawing/2014/main" id="{04F4065F-8F46-2908-1B1E-ACF2BF6F0362}"/>
              </a:ext>
            </a:extLst>
          </p:cNvPr>
          <p:cNvGrpSpPr/>
          <p:nvPr/>
        </p:nvGrpSpPr>
        <p:grpSpPr>
          <a:xfrm>
            <a:off x="1001789" y="1929481"/>
            <a:ext cx="1822985" cy="1749561"/>
            <a:chOff x="1744894" y="2192954"/>
            <a:chExt cx="2564275" cy="2460995"/>
          </a:xfrm>
        </p:grpSpPr>
        <p:grpSp>
          <p:nvGrpSpPr>
            <p:cNvPr id="3" name="Group 2">
              <a:extLst>
                <a:ext uri="{FF2B5EF4-FFF2-40B4-BE49-F238E27FC236}">
                  <a16:creationId xmlns:a16="http://schemas.microsoft.com/office/drawing/2014/main" id="{C069D005-E645-4162-4BBE-613510B8128A}"/>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06DEC68A-6C3E-5531-B099-CD2C332E97E4}"/>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FC07283B-8036-B84F-6221-69FF7AF2028C}"/>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F64544BE-7E05-D84E-D75D-50DC099D314B}"/>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 name="Group 3">
              <a:extLst>
                <a:ext uri="{FF2B5EF4-FFF2-40B4-BE49-F238E27FC236}">
                  <a16:creationId xmlns:a16="http://schemas.microsoft.com/office/drawing/2014/main" id="{2D5CDE17-5A9C-6030-2287-C8C056C225FD}"/>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BF79A1A2-1F81-29B9-F9F3-24903E998E23}"/>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3297889B-C462-92CF-5C8B-D20FE3F6A75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8889561F-01BA-539A-CE49-62F110563ADA}"/>
              </a:ext>
            </a:extLst>
          </p:cNvPr>
          <p:cNvSpPr txBox="1"/>
          <p:nvPr/>
        </p:nvSpPr>
        <p:spPr>
          <a:xfrm>
            <a:off x="571500" y="4272055"/>
            <a:ext cx="2664005" cy="923330"/>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FORMULAIRE DE COMMENTAIRES DES SOIGNANTS</a:t>
            </a:r>
          </a:p>
        </p:txBody>
      </p:sp>
      <p:sp>
        <p:nvSpPr>
          <p:cNvPr id="14" name="TextBox 13">
            <a:extLst>
              <a:ext uri="{FF2B5EF4-FFF2-40B4-BE49-F238E27FC236}">
                <a16:creationId xmlns:a16="http://schemas.microsoft.com/office/drawing/2014/main" id="{66839606-911B-3104-4A3C-AB68A5ABB0D8}"/>
              </a:ext>
            </a:extLst>
          </p:cNvPr>
          <p:cNvSpPr txBox="1"/>
          <p:nvPr/>
        </p:nvSpPr>
        <p:spPr>
          <a:xfrm>
            <a:off x="4023803" y="2136450"/>
            <a:ext cx="3300633" cy="2441759"/>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dirty="0">
                <a:solidFill>
                  <a:schemeClr val="dk1"/>
                </a:solidFill>
                <a:latin typeface="Arial"/>
                <a:ea typeface="Arial"/>
                <a:cs typeface="Arial"/>
                <a:sym typeface="Arial"/>
              </a:rPr>
              <a:t>POURQUOI?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Enregistrer</a:t>
            </a:r>
            <a:r>
              <a:rPr lang="en-US" dirty="0">
                <a:solidFill>
                  <a:schemeClr val="dk1"/>
                </a:solidFill>
                <a:latin typeface="Arial"/>
                <a:ea typeface="Arial"/>
                <a:cs typeface="Arial"/>
                <a:sym typeface="Arial"/>
              </a:rPr>
              <a:t> le retour </a:t>
            </a:r>
            <a:r>
              <a:rPr lang="en-US" dirty="0" err="1">
                <a:solidFill>
                  <a:schemeClr val="dk1"/>
                </a:solidFill>
                <a:latin typeface="Arial"/>
                <a:ea typeface="Arial"/>
                <a:cs typeface="Arial"/>
                <a:sym typeface="Arial"/>
              </a:rPr>
              <a:t>d'information</a:t>
            </a:r>
            <a:r>
              <a:rPr lang="en-US" dirty="0">
                <a:solidFill>
                  <a:schemeClr val="dk1"/>
                </a:solidFill>
                <a:latin typeface="Arial"/>
                <a:ea typeface="Arial"/>
                <a:cs typeface="Arial"/>
                <a:sym typeface="Arial"/>
              </a:rPr>
              <a:t> sur le </a:t>
            </a:r>
            <a:r>
              <a:rPr lang="en-US" dirty="0" err="1">
                <a:solidFill>
                  <a:schemeClr val="dk1"/>
                </a:solidFill>
                <a:latin typeface="Arial"/>
                <a:ea typeface="Arial"/>
                <a:cs typeface="Arial"/>
                <a:sym typeface="Arial"/>
              </a:rPr>
              <a:t>niveau</a:t>
            </a:r>
            <a:r>
              <a:rPr lang="en-US" dirty="0">
                <a:solidFill>
                  <a:schemeClr val="dk1"/>
                </a:solidFill>
                <a:latin typeface="Arial"/>
                <a:ea typeface="Arial"/>
                <a:cs typeface="Arial"/>
                <a:sym typeface="Arial"/>
              </a:rPr>
              <a:t> de satisfaction </a:t>
            </a:r>
            <a:r>
              <a:rPr lang="en-US" dirty="0" err="1">
                <a:solidFill>
                  <a:schemeClr val="dk1"/>
                </a:solidFill>
                <a:latin typeface="Arial"/>
                <a:ea typeface="Arial"/>
                <a:cs typeface="Arial"/>
                <a:sym typeface="Arial"/>
              </a:rPr>
              <a:t>concernant</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qualité</a:t>
            </a:r>
            <a:r>
              <a:rPr lang="en-US" dirty="0">
                <a:solidFill>
                  <a:schemeClr val="dk1"/>
                </a:solidFill>
                <a:latin typeface="Arial"/>
                <a:ea typeface="Arial"/>
                <a:cs typeface="Arial"/>
                <a:sym typeface="Arial"/>
              </a:rPr>
              <a:t> des services </a:t>
            </a:r>
            <a:r>
              <a:rPr lang="en-US" dirty="0" err="1">
                <a:solidFill>
                  <a:schemeClr val="dk1"/>
                </a:solidFill>
                <a:latin typeface="Arial"/>
                <a:ea typeface="Arial"/>
                <a:cs typeface="Arial"/>
                <a:sym typeface="Arial"/>
              </a:rPr>
              <a:t>fournis</a:t>
            </a:r>
            <a:r>
              <a:rPr lang="en-US" dirty="0">
                <a:solidFill>
                  <a:schemeClr val="dk1"/>
                </a:solidFill>
                <a:latin typeface="Arial"/>
                <a:ea typeface="Arial"/>
                <a:cs typeface="Arial"/>
                <a:sym typeface="Arial"/>
              </a:rPr>
              <a:t> et identifier les </a:t>
            </a:r>
            <a:r>
              <a:rPr lang="en-US" dirty="0" err="1">
                <a:solidFill>
                  <a:schemeClr val="dk1"/>
                </a:solidFill>
                <a:latin typeface="Arial"/>
                <a:ea typeface="Arial"/>
                <a:cs typeface="Arial"/>
                <a:sym typeface="Arial"/>
              </a:rPr>
              <a:t>domaines</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améliorer</a:t>
            </a:r>
            <a:r>
              <a:rPr lang="en-US" dirty="0">
                <a:solidFill>
                  <a:schemeClr val="dk1"/>
                </a:solidFill>
                <a:latin typeface="Arial"/>
                <a:ea typeface="Arial"/>
                <a:cs typeface="Arial"/>
                <a:sym typeface="Arial"/>
              </a:rPr>
              <a:t>.</a:t>
            </a:r>
          </a:p>
        </p:txBody>
      </p:sp>
      <p:sp>
        <p:nvSpPr>
          <p:cNvPr id="15" name="TextBox 14">
            <a:extLst>
              <a:ext uri="{FF2B5EF4-FFF2-40B4-BE49-F238E27FC236}">
                <a16:creationId xmlns:a16="http://schemas.microsoft.com/office/drawing/2014/main" id="{296697D9-9DB0-054B-5EA2-13FC6A552E30}"/>
              </a:ext>
            </a:extLst>
          </p:cNvPr>
          <p:cNvSpPr txBox="1"/>
          <p:nvPr/>
        </p:nvSpPr>
        <p:spPr>
          <a:xfrm>
            <a:off x="7934036" y="2136450"/>
            <a:ext cx="3233181" cy="3923575"/>
          </a:xfrm>
          <a:prstGeom prst="rect">
            <a:avLst/>
          </a:prstGeom>
          <a:noFill/>
        </p:spPr>
        <p:txBody>
          <a:bodyPr wrap="square">
            <a:spAutoFit/>
          </a:bodyPr>
          <a:lstStyle/>
          <a:p>
            <a:pPr marR="0" lvl="0" algn="l" rtl="0">
              <a:lnSpc>
                <a:spcPct val="107000"/>
              </a:lnSpc>
              <a:spcBef>
                <a:spcPts val="0"/>
              </a:spcBef>
              <a:spcAft>
                <a:spcPts val="0"/>
              </a:spcAft>
            </a:pPr>
            <a:r>
              <a:rPr lang="en-US" b="1" dirty="0">
                <a:solidFill>
                  <a:schemeClr val="dk1"/>
                </a:solidFill>
                <a:latin typeface="Arial"/>
                <a:ea typeface="Arial"/>
                <a:cs typeface="Arial"/>
                <a:sym typeface="Arial"/>
              </a:rPr>
              <a:t>QUAND?</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a:solidFill>
                  <a:schemeClr val="dk1"/>
                </a:solidFill>
                <a:latin typeface="Arial"/>
                <a:ea typeface="Arial"/>
                <a:cs typeface="Arial"/>
                <a:sym typeface="Arial"/>
              </a:rPr>
              <a:t>Ce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doit </a:t>
            </a:r>
            <a:r>
              <a:rPr lang="en-US" dirty="0" err="1">
                <a:solidFill>
                  <a:schemeClr val="dk1"/>
                </a:solidFill>
                <a:latin typeface="Arial"/>
                <a:ea typeface="Arial"/>
                <a:cs typeface="Arial"/>
                <a:sym typeface="Arial"/>
              </a:rPr>
              <a:t>être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rempli</a:t>
            </a:r>
            <a:r>
              <a:rPr lang="en-US" dirty="0">
                <a:solidFill>
                  <a:schemeClr val="dk1"/>
                </a:solidFill>
                <a:latin typeface="Arial"/>
                <a:ea typeface="Arial"/>
                <a:cs typeface="Arial"/>
                <a:sym typeface="Arial"/>
              </a:rPr>
              <a:t> à la fin du </a:t>
            </a:r>
            <a:r>
              <a:rPr lang="en-US" dirty="0" err="1">
                <a:solidFill>
                  <a:schemeClr val="dk1"/>
                </a:solidFill>
                <a:latin typeface="Arial"/>
                <a:ea typeface="Arial"/>
                <a:cs typeface="Arial"/>
                <a:sym typeface="Arial"/>
              </a:rPr>
              <a:t>processus</a:t>
            </a:r>
            <a:r>
              <a:rPr lang="en-US" dirty="0">
                <a:solidFill>
                  <a:schemeClr val="dk1"/>
                </a:solidFill>
                <a:latin typeface="Arial"/>
                <a:ea typeface="Arial"/>
                <a:cs typeface="Arial"/>
                <a:sym typeface="Arial"/>
              </a:rPr>
              <a:t> de gestion de cas, </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après 6 </a:t>
            </a:r>
            <a:r>
              <a:rPr lang="en-US" dirty="0" err="1">
                <a:solidFill>
                  <a:schemeClr val="dk1"/>
                </a:solidFill>
                <a:latin typeface="Arial"/>
                <a:ea typeface="Arial"/>
                <a:cs typeface="Arial"/>
                <a:sym typeface="Arial"/>
              </a:rPr>
              <a:t>mois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selon</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période</a:t>
            </a:r>
            <a:r>
              <a:rPr lang="en-US" dirty="0">
                <a:solidFill>
                  <a:schemeClr val="dk1"/>
                </a:solidFill>
                <a:latin typeface="Arial"/>
                <a:ea typeface="Arial"/>
                <a:cs typeface="Arial"/>
                <a:sym typeface="Arial"/>
              </a:rPr>
              <a:t> la plus </a:t>
            </a:r>
            <a:r>
              <a:rPr lang="en-US" dirty="0" err="1">
                <a:solidFill>
                  <a:schemeClr val="dk1"/>
                </a:solidFill>
                <a:latin typeface="Arial"/>
                <a:ea typeface="Arial"/>
                <a:cs typeface="Arial"/>
                <a:sym typeface="Arial"/>
              </a:rPr>
              <a:t>courte</a:t>
            </a:r>
            <a:r>
              <a:rPr lang="en-US"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b="1" dirty="0">
                <a:solidFill>
                  <a:schemeClr val="dk1"/>
                </a:solidFill>
                <a:latin typeface="Arial"/>
                <a:ea typeface="Arial"/>
                <a:cs typeface="Arial"/>
                <a:sym typeface="Arial"/>
              </a:rPr>
              <a:t>QUI?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a:solidFill>
                  <a:schemeClr val="dk1"/>
                </a:solidFill>
                <a:latin typeface="Arial"/>
                <a:ea typeface="Arial"/>
                <a:cs typeface="Arial"/>
                <a:sym typeface="Arial"/>
              </a:rPr>
              <a:t>Supervision du </a:t>
            </a:r>
            <a:r>
              <a:rPr lang="en-US" dirty="0" err="1">
                <a:solidFill>
                  <a:schemeClr val="dk1"/>
                </a:solidFill>
                <a:latin typeface="Arial"/>
                <a:ea typeface="Arial"/>
                <a:cs typeface="Arial"/>
                <a:sym typeface="Arial"/>
              </a:rPr>
              <a:t>travailleur</a:t>
            </a:r>
            <a:r>
              <a:rPr lang="en-US" dirty="0">
                <a:solidFill>
                  <a:schemeClr val="dk1"/>
                </a:solidFill>
                <a:latin typeface="Arial"/>
                <a:ea typeface="Arial"/>
                <a:cs typeface="Arial"/>
                <a:sym typeface="Arial"/>
              </a:rPr>
              <a:t> social par le </a:t>
            </a:r>
            <a:r>
              <a:rPr lang="en-US" dirty="0" err="1">
                <a:solidFill>
                  <a:schemeClr val="dk1"/>
                </a:solidFill>
                <a:latin typeface="Arial"/>
                <a:ea typeface="Arial"/>
                <a:cs typeface="Arial"/>
                <a:sym typeface="Arial"/>
              </a:rPr>
              <a:t>biais</a:t>
            </a:r>
            <a:r>
              <a:rPr lang="en-US" dirty="0">
                <a:solidFill>
                  <a:schemeClr val="dk1"/>
                </a:solidFill>
                <a:latin typeface="Arial"/>
                <a:ea typeface="Arial"/>
                <a:cs typeface="Arial"/>
                <a:sym typeface="Arial"/>
              </a:rPr>
              <a:t> d'un </a:t>
            </a:r>
            <a:r>
              <a:rPr lang="en-US" dirty="0" err="1">
                <a:solidFill>
                  <a:schemeClr val="dk1"/>
                </a:solidFill>
                <a:latin typeface="Arial"/>
                <a:ea typeface="Arial"/>
                <a:cs typeface="Arial"/>
                <a:sym typeface="Arial"/>
              </a:rPr>
              <a:t>entretien</a:t>
            </a:r>
            <a:r>
              <a:rPr lang="en-US" dirty="0">
                <a:solidFill>
                  <a:schemeClr val="dk1"/>
                </a:solidFill>
                <a:latin typeface="Arial"/>
                <a:ea typeface="Arial"/>
                <a:cs typeface="Arial"/>
                <a:sym typeface="Arial"/>
              </a:rPr>
              <a:t>.</a:t>
            </a:r>
          </a:p>
        </p:txBody>
      </p:sp>
      <p:grpSp>
        <p:nvGrpSpPr>
          <p:cNvPr id="5" name="Group 4">
            <a:extLst>
              <a:ext uri="{FF2B5EF4-FFF2-40B4-BE49-F238E27FC236}">
                <a16:creationId xmlns:a16="http://schemas.microsoft.com/office/drawing/2014/main" id="{546AAF87-CA39-FD74-8419-D1690E745FFD}"/>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97D731EC-AED6-72F2-37BE-E92C9F2CB64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A98A93A8-01D4-8B7F-EB1E-91F145B05798}"/>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74AA31DA-180D-03B4-02F9-4CAEAD557A6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51</a:t>
                </a:r>
              </a:p>
            </p:txBody>
          </p:sp>
          <p:sp>
            <p:nvSpPr>
              <p:cNvPr id="21" name="Rectangle 20">
                <a:extLst>
                  <a:ext uri="{FF2B5EF4-FFF2-40B4-BE49-F238E27FC236}">
                    <a16:creationId xmlns:a16="http://schemas.microsoft.com/office/drawing/2014/main" id="{E58DDF1F-E0DC-DBF7-703A-E1132735EA9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8BD92DCF-88F7-750E-48EA-9F5308E15B4D}"/>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7CB3C4C5-7030-3527-DAC5-6706E5C8EBC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61B4F9AF-A520-FC02-32DA-9374E2CB0ED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275360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A vous de jouer !</a:t>
            </a:r>
          </a:p>
        </p:txBody>
      </p:sp>
      <p:sp>
        <p:nvSpPr>
          <p:cNvPr id="12" name="TextBox 11">
            <a:extLst>
              <a:ext uri="{FF2B5EF4-FFF2-40B4-BE49-F238E27FC236}">
                <a16:creationId xmlns:a16="http://schemas.microsoft.com/office/drawing/2014/main" id="{3C8E113C-73B1-EEA3-F55E-B8184FA6065D}"/>
              </a:ext>
            </a:extLst>
          </p:cNvPr>
          <p:cNvSpPr txBox="1"/>
          <p:nvPr/>
        </p:nvSpPr>
        <p:spPr>
          <a:xfrm>
            <a:off x="3852484" y="2043121"/>
            <a:ext cx="7236430" cy="2829814"/>
          </a:xfrm>
          <a:prstGeom prst="rect">
            <a:avLst/>
          </a:prstGeom>
          <a:noFill/>
        </p:spPr>
        <p:txBody>
          <a:bodyPr wrap="square">
            <a:spAutoFit/>
          </a:bodyPr>
          <a:lstStyle/>
          <a:p>
            <a:pPr marL="0" marR="0" lvl="0" indent="0" algn="l" rtl="0">
              <a:lnSpc>
                <a:spcPct val="107000"/>
              </a:lnSpc>
              <a:spcBef>
                <a:spcPts val="0"/>
              </a:spcBef>
              <a:buNone/>
            </a:pPr>
            <a:r>
              <a:rPr lang="en-US" sz="2400"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sz="2400"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sz="2400" dirty="0" err="1">
                <a:solidFill>
                  <a:schemeClr val="dk1"/>
                </a:solidFill>
                <a:latin typeface="Arial"/>
                <a:ea typeface="Arial"/>
                <a:cs typeface="Arial"/>
                <a:sym typeface="Arial"/>
              </a:rPr>
              <a:t>S'entraîner</a:t>
            </a:r>
            <a:r>
              <a:rPr lang="en-US" sz="2400" dirty="0">
                <a:solidFill>
                  <a:schemeClr val="dk1"/>
                </a:solidFill>
                <a:latin typeface="Arial"/>
                <a:ea typeface="Arial"/>
                <a:cs typeface="Arial"/>
                <a:sym typeface="Arial"/>
              </a:rPr>
              <a:t> à </a:t>
            </a:r>
            <a:r>
              <a:rPr lang="en-US" sz="2400" dirty="0" err="1">
                <a:solidFill>
                  <a:schemeClr val="dk1"/>
                </a:solidFill>
                <a:latin typeface="Arial"/>
                <a:ea typeface="Arial"/>
                <a:cs typeface="Arial"/>
                <a:sym typeface="Arial"/>
              </a:rPr>
              <a:t>remplir</a:t>
            </a:r>
            <a:r>
              <a:rPr lang="en-US" sz="2400" dirty="0">
                <a:solidFill>
                  <a:schemeClr val="dk1"/>
                </a:solidFill>
                <a:latin typeface="Arial"/>
                <a:ea typeface="Arial"/>
                <a:cs typeface="Arial"/>
                <a:sym typeface="Arial"/>
              </a:rPr>
              <a:t> les </a:t>
            </a:r>
            <a:r>
              <a:rPr lang="en-US" sz="2400" dirty="0" err="1">
                <a:solidFill>
                  <a:schemeClr val="dk1"/>
                </a:solidFill>
                <a:latin typeface="Arial"/>
                <a:ea typeface="Arial"/>
                <a:cs typeface="Arial"/>
                <a:sym typeface="Arial"/>
              </a:rPr>
              <a:t>formulaires</a:t>
            </a:r>
            <a:r>
              <a:rPr lang="en-US" sz="2400" dirty="0">
                <a:solidFill>
                  <a:schemeClr val="dk1"/>
                </a:solidFill>
                <a:latin typeface="Arial"/>
                <a:ea typeface="Arial"/>
                <a:cs typeface="Arial"/>
                <a:sym typeface="Arial"/>
              </a:rPr>
              <a:t> de retour </a:t>
            </a:r>
            <a:r>
              <a:rPr lang="en-US" sz="2400" dirty="0" err="1">
                <a:solidFill>
                  <a:schemeClr val="dk1"/>
                </a:solidFill>
                <a:latin typeface="Arial"/>
                <a:ea typeface="Arial"/>
                <a:cs typeface="Arial"/>
                <a:sym typeface="Arial"/>
              </a:rPr>
              <a:t>d'information</a:t>
            </a:r>
            <a:r>
              <a:rPr lang="en-US" sz="2400" dirty="0">
                <a:solidFill>
                  <a:schemeClr val="dk1"/>
                </a:solidFill>
                <a:latin typeface="Arial"/>
                <a:ea typeface="Arial"/>
                <a:cs typeface="Arial"/>
                <a:sym typeface="Arial"/>
              </a:rPr>
              <a:t> sur la gestion des cas dans le CPIMS+ (</a:t>
            </a:r>
            <a:r>
              <a:rPr lang="en-US" sz="2400" dirty="0" err="1">
                <a:solidFill>
                  <a:schemeClr val="dk1"/>
                </a:solidFill>
                <a:latin typeface="Arial"/>
                <a:ea typeface="Arial"/>
                <a:cs typeface="Arial"/>
                <a:sym typeface="Arial"/>
              </a:rPr>
              <a:t>vous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pouvez</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inventer</a:t>
            </a:r>
            <a:r>
              <a:rPr lang="en-US" sz="2400" dirty="0">
                <a:solidFill>
                  <a:schemeClr val="dk1"/>
                </a:solidFill>
                <a:latin typeface="Arial"/>
                <a:ea typeface="Arial"/>
                <a:cs typeface="Arial"/>
                <a:sym typeface="Arial"/>
              </a:rPr>
              <a:t> le retour </a:t>
            </a:r>
            <a:r>
              <a:rPr lang="en-US" sz="2400" dirty="0" err="1">
                <a:solidFill>
                  <a:schemeClr val="dk1"/>
                </a:solidFill>
                <a:latin typeface="Arial"/>
                <a:ea typeface="Arial"/>
                <a:cs typeface="Arial"/>
                <a:sym typeface="Arial"/>
              </a:rPr>
              <a:t>d'information</a:t>
            </a:r>
            <a:r>
              <a:rPr lang="en-US" sz="2400" dirty="0">
                <a:solidFill>
                  <a:schemeClr val="dk1"/>
                </a:solidFill>
                <a:latin typeface="Arial"/>
                <a:ea typeface="Arial"/>
                <a:cs typeface="Arial"/>
                <a:sym typeface="Arial"/>
              </a:rPr>
              <a:t>).</a:t>
            </a:r>
          </a:p>
          <a:p>
            <a:pPr marL="285750" marR="0" lvl="0" indent="-285750" algn="l" rtl="0">
              <a:lnSpc>
                <a:spcPct val="107000"/>
              </a:lnSpc>
              <a:spcBef>
                <a:spcPts val="0"/>
              </a:spcBef>
              <a:buFont typeface="Arial" panose="020B0604020202020204" pitchFamily="34" charset="0"/>
              <a:buChar char="•"/>
            </a:pPr>
            <a:r>
              <a:rPr lang="en-US" sz="2400" dirty="0" err="1">
                <a:solidFill>
                  <a:schemeClr val="dk1"/>
                </a:solidFill>
                <a:latin typeface="Arial"/>
                <a:ea typeface="Arial"/>
                <a:cs typeface="Arial"/>
                <a:sym typeface="Arial"/>
              </a:rPr>
              <a:t>Visualisation</a:t>
            </a:r>
            <a:r>
              <a:rPr lang="en-US" sz="2400" dirty="0">
                <a:solidFill>
                  <a:schemeClr val="dk1"/>
                </a:solidFill>
                <a:latin typeface="Arial"/>
                <a:ea typeface="Arial"/>
                <a:cs typeface="Arial"/>
                <a:sym typeface="Arial"/>
              </a:rPr>
              <a:t> du </a:t>
            </a:r>
            <a:r>
              <a:rPr lang="en-US" sz="2400" dirty="0">
                <a:solidFill>
                  <a:schemeClr val="dk1"/>
                </a:solidFill>
                <a:highlight>
                  <a:srgbClr val="FFFF00"/>
                </a:highlight>
                <a:latin typeface="Arial"/>
                <a:ea typeface="Arial"/>
                <a:cs typeface="Arial"/>
                <a:sym typeface="Arial"/>
              </a:rPr>
              <a:t>rapport X et X </a:t>
            </a:r>
            <a:r>
              <a:rPr lang="en-US" sz="2400" dirty="0">
                <a:solidFill>
                  <a:schemeClr val="dk1"/>
                </a:solidFill>
                <a:latin typeface="Arial"/>
                <a:ea typeface="Arial"/>
                <a:cs typeface="Arial"/>
                <a:sym typeface="Arial"/>
              </a:rPr>
              <a:t>et exportation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.csv et .</a:t>
            </a:r>
            <a:r>
              <a:rPr lang="en-US" sz="2400" dirty="0" err="1">
                <a:solidFill>
                  <a:schemeClr val="dk1"/>
                </a:solidFill>
                <a:latin typeface="Arial"/>
                <a:ea typeface="Arial"/>
                <a:cs typeface="Arial"/>
                <a:sym typeface="Arial"/>
              </a:rPr>
              <a:t>png</a:t>
            </a:r>
            <a:endParaRPr lang="en-US" sz="2400"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sz="2400" dirty="0" err="1">
                <a:solidFill>
                  <a:schemeClr val="dk1"/>
                </a:solidFill>
                <a:latin typeface="Arial"/>
                <a:ea typeface="Arial"/>
                <a:cs typeface="Arial"/>
                <a:sym typeface="Arial"/>
              </a:rPr>
              <a:t>Créer</a:t>
            </a:r>
            <a:r>
              <a:rPr lang="en-US" sz="2400" dirty="0">
                <a:solidFill>
                  <a:schemeClr val="dk1"/>
                </a:solidFill>
                <a:latin typeface="Arial"/>
                <a:ea typeface="Arial"/>
                <a:cs typeface="Arial"/>
                <a:sym typeface="Arial"/>
              </a:rPr>
              <a:t> et </a:t>
            </a:r>
            <a:r>
              <a:rPr lang="en-US" sz="2400" dirty="0" err="1">
                <a:solidFill>
                  <a:schemeClr val="dk1"/>
                </a:solidFill>
                <a:latin typeface="Arial"/>
                <a:ea typeface="Arial"/>
                <a:cs typeface="Arial"/>
                <a:sym typeface="Arial"/>
              </a:rPr>
              <a:t>télécharger</a:t>
            </a:r>
            <a:r>
              <a:rPr lang="en-US" sz="2400" dirty="0">
                <a:solidFill>
                  <a:schemeClr val="dk1"/>
                </a:solidFill>
                <a:latin typeface="Arial"/>
                <a:ea typeface="Arial"/>
                <a:cs typeface="Arial"/>
                <a:sym typeface="Arial"/>
              </a:rPr>
              <a:t> un </a:t>
            </a:r>
            <a:r>
              <a:rPr lang="en-US" sz="2400" dirty="0">
                <a:solidFill>
                  <a:schemeClr val="dk1"/>
                </a:solidFill>
                <a:highlight>
                  <a:srgbClr val="FFFF00"/>
                </a:highlight>
                <a:latin typeface="Arial"/>
                <a:ea typeface="Arial"/>
                <a:cs typeface="Arial"/>
                <a:sym typeface="Arial"/>
              </a:rPr>
              <a:t>rapport X </a:t>
            </a:r>
          </a:p>
        </p:txBody>
      </p:sp>
      <p:grpSp>
        <p:nvGrpSpPr>
          <p:cNvPr id="15" name="Group 14">
            <a:extLst>
              <a:ext uri="{FF2B5EF4-FFF2-40B4-BE49-F238E27FC236}">
                <a16:creationId xmlns:a16="http://schemas.microsoft.com/office/drawing/2014/main" id="{68CFCF87-7E74-8BAD-E22B-F6AE170FCEC8}"/>
              </a:ext>
            </a:extLst>
          </p:cNvPr>
          <p:cNvGrpSpPr/>
          <p:nvPr/>
        </p:nvGrpSpPr>
        <p:grpSpPr>
          <a:xfrm>
            <a:off x="1615598" y="2206761"/>
            <a:ext cx="1355545" cy="2567174"/>
            <a:chOff x="7838339" y="2226754"/>
            <a:chExt cx="1969639" cy="3730164"/>
          </a:xfrm>
          <a:solidFill>
            <a:schemeClr val="accent1"/>
          </a:solidFill>
        </p:grpSpPr>
        <p:sp>
          <p:nvSpPr>
            <p:cNvPr id="16" name="Round Same Side Corner Rectangle 3">
              <a:extLst>
                <a:ext uri="{FF2B5EF4-FFF2-40B4-BE49-F238E27FC236}">
                  <a16:creationId xmlns:a16="http://schemas.microsoft.com/office/drawing/2014/main" id="{6089C677-7ECD-4A26-6B71-E6BE9049614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A3DC3CFB-16A6-7690-1E41-E4FF8ADA94B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8" name="Group 17">
              <a:extLst>
                <a:ext uri="{FF2B5EF4-FFF2-40B4-BE49-F238E27FC236}">
                  <a16:creationId xmlns:a16="http://schemas.microsoft.com/office/drawing/2014/main" id="{53471E07-0275-C700-73C5-30C4B1A60F51}"/>
                </a:ext>
              </a:extLst>
            </p:cNvPr>
            <p:cNvGrpSpPr/>
            <p:nvPr/>
          </p:nvGrpSpPr>
          <p:grpSpPr>
            <a:xfrm rot="507905">
              <a:off x="7838339" y="3815940"/>
              <a:ext cx="553322" cy="1525212"/>
              <a:chOff x="7916671" y="3937945"/>
              <a:chExt cx="553322" cy="1525212"/>
            </a:xfrm>
            <a:grpFill/>
          </p:grpSpPr>
          <p:sp>
            <p:nvSpPr>
              <p:cNvPr id="22" name="Round Same Side Corner Rectangle 25">
                <a:extLst>
                  <a:ext uri="{FF2B5EF4-FFF2-40B4-BE49-F238E27FC236}">
                    <a16:creationId xmlns:a16="http://schemas.microsoft.com/office/drawing/2014/main" id="{20AB9696-3E35-2136-EF6D-7D036627585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E1692C52-3AAC-C488-58B4-3B728FBF55B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a:extLst>
                <a:ext uri="{FF2B5EF4-FFF2-40B4-BE49-F238E27FC236}">
                  <a16:creationId xmlns:a16="http://schemas.microsoft.com/office/drawing/2014/main" id="{90450906-1F31-E339-744E-F5CABCD78F88}"/>
                </a:ext>
              </a:extLst>
            </p:cNvPr>
            <p:cNvGrpSpPr/>
            <p:nvPr/>
          </p:nvGrpSpPr>
          <p:grpSpPr>
            <a:xfrm rot="21105829" flipH="1">
              <a:off x="9243874" y="3806245"/>
              <a:ext cx="564104" cy="1525212"/>
              <a:chOff x="7916671" y="3937945"/>
              <a:chExt cx="553322" cy="1525212"/>
            </a:xfrm>
            <a:grpFill/>
          </p:grpSpPr>
          <p:sp>
            <p:nvSpPr>
              <p:cNvPr id="20" name="Round Same Side Corner Rectangle 25">
                <a:extLst>
                  <a:ext uri="{FF2B5EF4-FFF2-40B4-BE49-F238E27FC236}">
                    <a16:creationId xmlns:a16="http://schemas.microsoft.com/office/drawing/2014/main" id="{F9EA4F9F-C484-5970-2AE8-C4B05741A95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2842A8F9-FC4D-E456-C3A1-F037B1492AD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9500194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CPIMS+ et gestion des cas</a:t>
            </a:r>
            <a:br>
              <a:rPr lang="en-US" dirty="0"/>
            </a:br>
            <a:br>
              <a:rPr lang="en-US" dirty="0"/>
            </a:br>
            <a:r>
              <a:rPr lang="en-US" dirty="0" err="1"/>
              <a:t>Indicateurs</a:t>
            </a:r>
            <a:r>
              <a:rPr lang="en-US" dirty="0"/>
              <a:t> clés de performance </a:t>
            </a:r>
          </a:p>
        </p:txBody>
      </p:sp>
    </p:spTree>
    <p:extLst>
      <p:ext uri="{BB962C8B-B14F-4D97-AF65-F5344CB8AC3E}">
        <p14:creationId xmlns:p14="http://schemas.microsoft.com/office/powerpoint/2010/main" val="31068488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dirty="0"/>
              <a:t>Introduction aux ICP</a:t>
            </a:r>
            <a:endParaRPr lang="en-GB" dirty="0">
              <a:latin typeface="Arial" panose="020B0604020202020204" pitchFamily="34" charset="0"/>
              <a:cs typeface="Arial" panose="020B0604020202020204" pitchFamily="34" charset="0"/>
            </a:endParaRPr>
          </a:p>
        </p:txBody>
      </p:sp>
      <p:sp>
        <p:nvSpPr>
          <p:cNvPr id="4" name="Google Shape;1407;p97">
            <a:extLst>
              <a:ext uri="{FF2B5EF4-FFF2-40B4-BE49-F238E27FC236}">
                <a16:creationId xmlns:a16="http://schemas.microsoft.com/office/drawing/2014/main" id="{FC29E8E3-CF59-AD7E-FCE9-F4A28F2AFC99}"/>
              </a:ext>
            </a:extLst>
          </p:cNvPr>
          <p:cNvSpPr txBox="1"/>
          <p:nvPr/>
        </p:nvSpPr>
        <p:spPr>
          <a:xfrm>
            <a:off x="6087034" y="2131745"/>
            <a:ext cx="5571566" cy="452427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Les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indicateurs</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clés</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de performance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sont</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des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indicateurs</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qui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peuvent</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être</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utilisés</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pour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mesurer</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les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progrès</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 par rapport aux </a:t>
            </a:r>
            <a:r>
              <a:rPr lang="en-US" sz="2400" b="1" i="0" u="none" strike="noStrike" cap="none" dirty="0" err="1">
                <a:solidFill>
                  <a:srgbClr val="191919"/>
                </a:solidFill>
                <a:latin typeface="Arial" panose="020B0604020202020204" pitchFamily="34" charset="0"/>
                <a:ea typeface="Helvetica Neue"/>
                <a:cs typeface="Arial" panose="020B0604020202020204" pitchFamily="34" charset="0"/>
                <a:sym typeface="Helvetica Neue"/>
              </a:rPr>
              <a:t>objectifs</a:t>
            </a: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a:t>
            </a:r>
            <a:r>
              <a:rPr lang="en-US" sz="2400" b="1" i="0" u="none" strike="noStrike" cap="none" dirty="0">
                <a:solidFill>
                  <a:schemeClr val="accent2"/>
                </a:solidFill>
                <a:latin typeface="Arial" panose="020B0604020202020204" pitchFamily="34" charset="0"/>
                <a:ea typeface="Helvetica Neue"/>
                <a:cs typeface="Arial" panose="020B0604020202020204" pitchFamily="34" charset="0"/>
                <a:sym typeface="Helvetica Neue"/>
              </a:rPr>
              <a:t>  </a:t>
            </a:r>
            <a:endParaRPr lang="en-US" sz="24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rtl="0">
              <a:lnSpc>
                <a:spcPct val="100000"/>
              </a:lnSpc>
              <a:spcBef>
                <a:spcPts val="0"/>
              </a:spcBef>
              <a:spcAft>
                <a:spcPts val="0"/>
              </a:spcAft>
              <a:buClr>
                <a:srgbClr val="000000"/>
              </a:buClr>
              <a:buSzPts val="2800"/>
              <a:buFont typeface="Arial"/>
              <a:buNone/>
            </a:pPr>
            <a:endPar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800"/>
              <a:buFont typeface="Arial"/>
              <a:buNone/>
            </a:pP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Cependant</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ils</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ne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fonctionnent</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pas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lorsqu'ils</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deviennent</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la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cible</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ou</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l'objectif</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t>
            </a:r>
          </a:p>
          <a:p>
            <a:pPr marL="0" marR="0" lvl="0" indent="0" rtl="0">
              <a:lnSpc>
                <a:spcPct val="100000"/>
              </a:lnSpc>
              <a:spcBef>
                <a:spcPts val="0"/>
              </a:spcBef>
              <a:spcAft>
                <a:spcPts val="0"/>
              </a:spcAft>
              <a:buClr>
                <a:srgbClr val="000000"/>
              </a:buClr>
              <a:buSzPts val="2800"/>
              <a:buFont typeface="Arial"/>
              <a:buNone/>
            </a:pP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800"/>
              <a:buFont typeface="Arial"/>
              <a:buNone/>
            </a:pP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Ils</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vous</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donnent</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une</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idée de la manière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dont</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vous</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progressez</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vers</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un </a:t>
            </a:r>
            <a:r>
              <a:rPr lang="en-US" sz="24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objectif</a:t>
            </a:r>
            <a:r>
              <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p>
        </p:txBody>
      </p:sp>
      <p:pic>
        <p:nvPicPr>
          <p:cNvPr id="3" name="Graphic 2" descr="Ruler with solid fill">
            <a:extLst>
              <a:ext uri="{FF2B5EF4-FFF2-40B4-BE49-F238E27FC236}">
                <a16:creationId xmlns:a16="http://schemas.microsoft.com/office/drawing/2014/main" id="{026DCC0D-7529-798C-A9C5-EE5A99919B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70761">
            <a:off x="1062125" y="1825853"/>
            <a:ext cx="4028058" cy="4028058"/>
          </a:xfrm>
          <a:prstGeom prst="rect">
            <a:avLst/>
          </a:prstGeom>
        </p:spPr>
      </p:pic>
    </p:spTree>
    <p:extLst>
      <p:ext uri="{BB962C8B-B14F-4D97-AF65-F5344CB8AC3E}">
        <p14:creationId xmlns:p14="http://schemas.microsoft.com/office/powerpoint/2010/main" val="286534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899E-A948-25CD-562D-C9B100C0902F}"/>
              </a:ext>
            </a:extLst>
          </p:cNvPr>
          <p:cNvSpPr>
            <a:spLocks noGrp="1"/>
          </p:cNvSpPr>
          <p:nvPr>
            <p:ph type="title"/>
          </p:nvPr>
        </p:nvSpPr>
        <p:spPr/>
        <p:txBody>
          <a:bodyPr/>
          <a:lstStyle/>
          <a:p>
            <a:r>
              <a:rPr lang="en-CA">
                <a:latin typeface="Arial"/>
                <a:cs typeface="Arial"/>
              </a:rPr>
              <a:t>Principes de gestion des cas</a:t>
            </a:r>
            <a:endParaRPr lang="en-US"/>
          </a:p>
        </p:txBody>
      </p:sp>
      <p:sp>
        <p:nvSpPr>
          <p:cNvPr id="5" name="TextBox 4">
            <a:extLst>
              <a:ext uri="{FF2B5EF4-FFF2-40B4-BE49-F238E27FC236}">
                <a16:creationId xmlns:a16="http://schemas.microsoft.com/office/drawing/2014/main" id="{DFD954E2-233F-82C1-6D6A-A405BD7151A1}"/>
              </a:ext>
            </a:extLst>
          </p:cNvPr>
          <p:cNvSpPr txBox="1"/>
          <p:nvPr/>
        </p:nvSpPr>
        <p:spPr>
          <a:xfrm>
            <a:off x="6458993" y="2236570"/>
            <a:ext cx="4382854" cy="2838662"/>
          </a:xfrm>
          <a:prstGeom prst="rect">
            <a:avLst/>
          </a:prstGeom>
          <a:noFill/>
        </p:spPr>
        <p:txBody>
          <a:bodyPr wrap="square" lIns="91440" tIns="45720" rIns="91440" bIns="45720" anchor="t">
            <a:spAutoFit/>
          </a:bodyPr>
          <a:lstStyle/>
          <a:p>
            <a:pPr>
              <a:lnSpc>
                <a:spcPct val="107000"/>
              </a:lnSpc>
            </a:pPr>
            <a:r>
              <a:rPr lang="en-US" sz="2400">
                <a:latin typeface="Arial"/>
                <a:cs typeface="Arial"/>
              </a:rPr>
              <a:t>Faites correspondre le nom du principe à la définition</a:t>
            </a:r>
            <a:endParaRPr lang="en-US" sz="240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n-US" sz="240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a:latin typeface="Arial"/>
                <a:cs typeface="Arial"/>
              </a:rPr>
              <a:t>Réfléchir aux raisons pour lesquelles ces principes sont importants </a:t>
            </a:r>
            <a:endParaRPr lang="en-US" sz="240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n-US" sz="240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i="1">
                <a:latin typeface="Arial"/>
                <a:cs typeface="Arial"/>
              </a:rPr>
              <a:t>          10 minutes </a:t>
            </a:r>
            <a:endParaRPr lang="en-US" i="1">
              <a:cs typeface="Calibri" panose="020F0502020204030204"/>
            </a:endParaRPr>
          </a:p>
        </p:txBody>
      </p:sp>
      <p:grpSp>
        <p:nvGrpSpPr>
          <p:cNvPr id="13" name="Group 12">
            <a:extLst>
              <a:ext uri="{FF2B5EF4-FFF2-40B4-BE49-F238E27FC236}">
                <a16:creationId xmlns:a16="http://schemas.microsoft.com/office/drawing/2014/main" id="{EF16C6BE-A74F-736F-9BF7-A3EEE6895DC8}"/>
              </a:ext>
            </a:extLst>
          </p:cNvPr>
          <p:cNvGrpSpPr/>
          <p:nvPr/>
        </p:nvGrpSpPr>
        <p:grpSpPr>
          <a:xfrm>
            <a:off x="6655606" y="4941218"/>
            <a:ext cx="547886" cy="547886"/>
            <a:chOff x="6784825" y="4717805"/>
            <a:chExt cx="1170980" cy="1170980"/>
          </a:xfrm>
        </p:grpSpPr>
        <p:sp>
          <p:nvSpPr>
            <p:cNvPr id="14" name="Oval 13">
              <a:extLst>
                <a:ext uri="{FF2B5EF4-FFF2-40B4-BE49-F238E27FC236}">
                  <a16:creationId xmlns:a16="http://schemas.microsoft.com/office/drawing/2014/main" id="{35A83AAC-77E3-DDFC-3ABE-AC224BF7A4B1}"/>
                </a:ext>
              </a:extLst>
            </p:cNvPr>
            <p:cNvSpPr/>
            <p:nvPr/>
          </p:nvSpPr>
          <p:spPr>
            <a:xfrm>
              <a:off x="6784825" y="4717805"/>
              <a:ext cx="1170980" cy="1170980"/>
            </a:xfrm>
            <a:prstGeom prst="ellipse">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387AD3D2-F9B1-118A-AC4C-884557A27B22}"/>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E305A6C4-052D-0005-FA56-4B2AC445F05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318A7EB-5A5D-6671-6928-5BE07341A506}"/>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Group 2">
            <a:extLst>
              <a:ext uri="{FF2B5EF4-FFF2-40B4-BE49-F238E27FC236}">
                <a16:creationId xmlns:a16="http://schemas.microsoft.com/office/drawing/2014/main" id="{F46853C6-F794-AACC-8A67-12969EA06100}"/>
              </a:ext>
            </a:extLst>
          </p:cNvPr>
          <p:cNvGrpSpPr/>
          <p:nvPr/>
        </p:nvGrpSpPr>
        <p:grpSpPr>
          <a:xfrm>
            <a:off x="1220972" y="1988070"/>
            <a:ext cx="4718861" cy="3137361"/>
            <a:chOff x="7208925" y="2604220"/>
            <a:chExt cx="1168511" cy="776891"/>
          </a:xfrm>
        </p:grpSpPr>
        <p:sp>
          <p:nvSpPr>
            <p:cNvPr id="4" name="Rectangle 3">
              <a:extLst>
                <a:ext uri="{FF2B5EF4-FFF2-40B4-BE49-F238E27FC236}">
                  <a16:creationId xmlns:a16="http://schemas.microsoft.com/office/drawing/2014/main" id="{24D1BEBE-F3AA-1999-3566-7D356F0A9CFF}"/>
                </a:ext>
              </a:extLst>
            </p:cNvPr>
            <p:cNvSpPr/>
            <p:nvPr/>
          </p:nvSpPr>
          <p:spPr>
            <a:xfrm>
              <a:off x="7425584" y="2840091"/>
              <a:ext cx="716280" cy="541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Google Shape;315;p4">
              <a:extLst>
                <a:ext uri="{FF2B5EF4-FFF2-40B4-BE49-F238E27FC236}">
                  <a16:creationId xmlns:a16="http://schemas.microsoft.com/office/drawing/2014/main" id="{53D42E01-D2AD-E1F7-D364-AAE72AAABF51}"/>
                </a:ext>
              </a:extLst>
            </p:cNvPr>
            <p:cNvSpPr/>
            <p:nvPr/>
          </p:nvSpPr>
          <p:spPr>
            <a:xfrm>
              <a:off x="7208925" y="2953324"/>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15;p4">
              <a:extLst>
                <a:ext uri="{FF2B5EF4-FFF2-40B4-BE49-F238E27FC236}">
                  <a16:creationId xmlns:a16="http://schemas.microsoft.com/office/drawing/2014/main" id="{838ED1B2-C19B-1156-4ADD-2842D55F381B}"/>
                </a:ext>
              </a:extLst>
            </p:cNvPr>
            <p:cNvSpPr/>
            <p:nvPr/>
          </p:nvSpPr>
          <p:spPr>
            <a:xfrm>
              <a:off x="7622905" y="2604220"/>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15;p4">
              <a:extLst>
                <a:ext uri="{FF2B5EF4-FFF2-40B4-BE49-F238E27FC236}">
                  <a16:creationId xmlns:a16="http://schemas.microsoft.com/office/drawing/2014/main" id="{E24CE746-6AEC-FD6F-D522-46BB8461E0FD}"/>
                </a:ext>
              </a:extLst>
            </p:cNvPr>
            <p:cNvSpPr/>
            <p:nvPr/>
          </p:nvSpPr>
          <p:spPr>
            <a:xfrm>
              <a:off x="8020620" y="2955992"/>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Rectangle: Single Corner Snipped 19">
              <a:extLst>
                <a:ext uri="{FF2B5EF4-FFF2-40B4-BE49-F238E27FC236}">
                  <a16:creationId xmlns:a16="http://schemas.microsoft.com/office/drawing/2014/main" id="{F53E7CAE-B4D5-EF51-FD62-DBD06C47D390}"/>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Single Corner Snipped 20">
              <a:extLst>
                <a:ext uri="{FF2B5EF4-FFF2-40B4-BE49-F238E27FC236}">
                  <a16:creationId xmlns:a16="http://schemas.microsoft.com/office/drawing/2014/main" id="{5F7F1EFD-A845-21EB-9F7D-A755E33AB37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574541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a:xfrm>
            <a:off x="324074" y="120516"/>
            <a:ext cx="11543852" cy="868968"/>
          </a:xfrm>
        </p:spPr>
        <p:txBody>
          <a:bodyPr>
            <a:normAutofit/>
          </a:bodyPr>
          <a:lstStyle/>
          <a:p>
            <a:r>
              <a:rPr lang="en-GB"/>
              <a:t>Catégories d'indicateurs clés de performance</a:t>
            </a:r>
            <a:endParaRPr lang="en-GB">
              <a:latin typeface="Arial" panose="020B0604020202020204" pitchFamily="34" charset="0"/>
              <a:cs typeface="Arial" panose="020B0604020202020204" pitchFamily="34" charset="0"/>
            </a:endParaRPr>
          </a:p>
        </p:txBody>
      </p:sp>
      <p:sp>
        <p:nvSpPr>
          <p:cNvPr id="2" name="Google Shape;1407;p97">
            <a:extLst>
              <a:ext uri="{FF2B5EF4-FFF2-40B4-BE49-F238E27FC236}">
                <a16:creationId xmlns:a16="http://schemas.microsoft.com/office/drawing/2014/main" id="{E9575231-1658-9DD3-18D4-7CAA7F19228C}"/>
              </a:ext>
            </a:extLst>
          </p:cNvPr>
          <p:cNvSpPr txBox="1"/>
          <p:nvPr/>
        </p:nvSpPr>
        <p:spPr>
          <a:xfrm>
            <a:off x="938574" y="1917897"/>
            <a:ext cx="211834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Charge de travail</a:t>
            </a:r>
            <a:endPar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5" name="Graphic 4" descr="Filing Box Archive with solid fill">
            <a:extLst>
              <a:ext uri="{FF2B5EF4-FFF2-40B4-BE49-F238E27FC236}">
                <a16:creationId xmlns:a16="http://schemas.microsoft.com/office/drawing/2014/main" id="{3C225C54-23D6-B2FD-88A7-347DEE462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947" y="3118185"/>
            <a:ext cx="2634343" cy="2634343"/>
          </a:xfrm>
          <a:prstGeom prst="rect">
            <a:avLst/>
          </a:prstGeom>
        </p:spPr>
      </p:pic>
      <p:sp>
        <p:nvSpPr>
          <p:cNvPr id="6" name="Google Shape;1407;p97">
            <a:extLst>
              <a:ext uri="{FF2B5EF4-FFF2-40B4-BE49-F238E27FC236}">
                <a16:creationId xmlns:a16="http://schemas.microsoft.com/office/drawing/2014/main" id="{CA6F451D-995B-5061-7FB4-A9DD256CB845}"/>
              </a:ext>
            </a:extLst>
          </p:cNvPr>
          <p:cNvSpPr txBox="1"/>
          <p:nvPr/>
        </p:nvSpPr>
        <p:spPr>
          <a:xfrm>
            <a:off x="3572917" y="1917897"/>
            <a:ext cx="211834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Services et accès</a:t>
            </a:r>
            <a:endPar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7" name="Graphic 6" descr="Filing Box Archive with solid fill">
            <a:extLst>
              <a:ext uri="{FF2B5EF4-FFF2-40B4-BE49-F238E27FC236}">
                <a16:creationId xmlns:a16="http://schemas.microsoft.com/office/drawing/2014/main" id="{C9C67CB7-7FAD-C585-8229-1A8DB2DD0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6290" y="3118185"/>
            <a:ext cx="2634343" cy="2634343"/>
          </a:xfrm>
          <a:prstGeom prst="rect">
            <a:avLst/>
          </a:prstGeom>
        </p:spPr>
      </p:pic>
      <p:sp>
        <p:nvSpPr>
          <p:cNvPr id="8" name="Google Shape;1407;p97">
            <a:extLst>
              <a:ext uri="{FF2B5EF4-FFF2-40B4-BE49-F238E27FC236}">
                <a16:creationId xmlns:a16="http://schemas.microsoft.com/office/drawing/2014/main" id="{8491FB6D-1F11-D56B-F99C-EBEFED396257}"/>
              </a:ext>
            </a:extLst>
          </p:cNvPr>
          <p:cNvSpPr txBox="1"/>
          <p:nvPr/>
        </p:nvSpPr>
        <p:spPr>
          <a:xfrm>
            <a:off x="6207260" y="1917897"/>
            <a:ext cx="211834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dirty="0" err="1">
                <a:solidFill>
                  <a:srgbClr val="191919"/>
                </a:solidFill>
                <a:latin typeface="Arial" panose="020B0604020202020204" pitchFamily="34" charset="0"/>
                <a:ea typeface="Helvetica Neue"/>
                <a:cs typeface="Arial" panose="020B0604020202020204" pitchFamily="34" charset="0"/>
                <a:sym typeface="Helvetica Neue"/>
              </a:rPr>
              <a:t>Processus</a:t>
            </a:r>
            <a:r>
              <a:rPr lang="en-US" sz="2400" b="1" dirty="0">
                <a:solidFill>
                  <a:srgbClr val="191919"/>
                </a:solidFill>
                <a:latin typeface="Arial" panose="020B0604020202020204" pitchFamily="34" charset="0"/>
                <a:ea typeface="Helvetica Neue"/>
                <a:cs typeface="Arial" panose="020B0604020202020204" pitchFamily="34" charset="0"/>
                <a:sym typeface="Helvetica Neue"/>
              </a:rPr>
              <a:t> de gestion des cas</a:t>
            </a:r>
            <a:endParaRPr lang="en-US"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9" name="Graphic 8" descr="Filing Box Archive with solid fill">
            <a:extLst>
              <a:ext uri="{FF2B5EF4-FFF2-40B4-BE49-F238E27FC236}">
                <a16:creationId xmlns:a16="http://schemas.microsoft.com/office/drawing/2014/main" id="{6A03744B-7888-4B5B-2A68-CCD27DBDB6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0633" y="3118185"/>
            <a:ext cx="2634343" cy="2634343"/>
          </a:xfrm>
          <a:prstGeom prst="rect">
            <a:avLst/>
          </a:prstGeom>
        </p:spPr>
      </p:pic>
      <p:sp>
        <p:nvSpPr>
          <p:cNvPr id="10" name="Google Shape;1407;p97">
            <a:extLst>
              <a:ext uri="{FF2B5EF4-FFF2-40B4-BE49-F238E27FC236}">
                <a16:creationId xmlns:a16="http://schemas.microsoft.com/office/drawing/2014/main" id="{2C2BDFB3-0AFF-C176-0BA7-10D9A094A70C}"/>
              </a:ext>
            </a:extLst>
          </p:cNvPr>
          <p:cNvSpPr txBox="1"/>
          <p:nvPr/>
        </p:nvSpPr>
        <p:spPr>
          <a:xfrm>
            <a:off x="8841603" y="1917897"/>
            <a:ext cx="21183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Références</a:t>
            </a:r>
            <a:endPar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1" name="Graphic 10" descr="Filing Box Archive with solid fill">
            <a:extLst>
              <a:ext uri="{FF2B5EF4-FFF2-40B4-BE49-F238E27FC236}">
                <a16:creationId xmlns:a16="http://schemas.microsoft.com/office/drawing/2014/main" id="{1B390776-D49C-C265-CAAE-2D5E05880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4976" y="3118185"/>
            <a:ext cx="2634343" cy="2634343"/>
          </a:xfrm>
          <a:prstGeom prst="rect">
            <a:avLst/>
          </a:prstGeom>
        </p:spPr>
      </p:pic>
    </p:spTree>
    <p:extLst>
      <p:ext uri="{BB962C8B-B14F-4D97-AF65-F5344CB8AC3E}">
        <p14:creationId xmlns:p14="http://schemas.microsoft.com/office/powerpoint/2010/main" val="13470603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Exemples d'indicateurs clés de performance pour chaque catégorie </a:t>
            </a:r>
          </a:p>
        </p:txBody>
      </p:sp>
      <p:sp>
        <p:nvSpPr>
          <p:cNvPr id="2" name="Google Shape;1407;p97">
            <a:extLst>
              <a:ext uri="{FF2B5EF4-FFF2-40B4-BE49-F238E27FC236}">
                <a16:creationId xmlns:a16="http://schemas.microsoft.com/office/drawing/2014/main" id="{3DD5B902-F6B8-4243-5873-951FE8DECDDA}"/>
              </a:ext>
            </a:extLst>
          </p:cNvPr>
          <p:cNvSpPr txBox="1"/>
          <p:nvPr/>
        </p:nvSpPr>
        <p:spPr>
          <a:xfrm>
            <a:off x="1871554" y="1427245"/>
            <a:ext cx="4350826"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POIDS DES CAS A TRAITER</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Nombre</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cas </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Nombre</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d'incidents</a:t>
            </a: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Cas à haut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risque</a:t>
            </a: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Délai</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entre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l'ouverture</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et la fermeture d'un dossier</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Délai</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entre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l'ouverture</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et la fermeture d'un cas à haut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risque</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p>
        </p:txBody>
      </p:sp>
      <p:pic>
        <p:nvPicPr>
          <p:cNvPr id="3" name="Graphic 2" descr="Filing Box Archive with solid fill">
            <a:extLst>
              <a:ext uri="{FF2B5EF4-FFF2-40B4-BE49-F238E27FC236}">
                <a16:creationId xmlns:a16="http://schemas.microsoft.com/office/drawing/2014/main" id="{EA3C5C96-462F-CFFA-9AA1-1111DDC87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334084"/>
            <a:ext cx="902684" cy="902684"/>
          </a:xfrm>
          <a:prstGeom prst="rect">
            <a:avLst/>
          </a:prstGeom>
        </p:spPr>
      </p:pic>
      <p:sp>
        <p:nvSpPr>
          <p:cNvPr id="5" name="Google Shape;1407;p97">
            <a:extLst>
              <a:ext uri="{FF2B5EF4-FFF2-40B4-BE49-F238E27FC236}">
                <a16:creationId xmlns:a16="http://schemas.microsoft.com/office/drawing/2014/main" id="{AF3EDEC9-D1C8-8ED5-0313-C18EF217EF18}"/>
              </a:ext>
            </a:extLst>
          </p:cNvPr>
          <p:cNvSpPr txBox="1"/>
          <p:nvPr/>
        </p:nvSpPr>
        <p:spPr>
          <a:xfrm>
            <a:off x="1871554" y="3705886"/>
            <a:ext cx="5088046" cy="255450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PROCESSUS DE GESTION DES CAS</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Statut</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d'évaluation</a:t>
            </a: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Statut</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d'évaluation</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pour les cas à haut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risque</a:t>
            </a: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Statut</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du plan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d'action</a:t>
            </a: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Statut</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d'approbation</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du plan de cas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Nombre</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moyen</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réunions</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suivi</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par </a:t>
            </a:r>
            <a:r>
              <a:rPr lang="en-US" sz="1600" dirty="0">
                <a:solidFill>
                  <a:schemeClr val="dk1"/>
                </a:solidFill>
                <a:latin typeface="Arial" panose="020B0604020202020204" pitchFamily="34" charset="0"/>
                <a:ea typeface="Helvetica Neue"/>
                <a:cs typeface="Arial" panose="020B0604020202020204" pitchFamily="34" charset="0"/>
                <a:sym typeface="Helvetica Neue"/>
              </a:rPr>
              <a:t>un </a:t>
            </a:r>
            <a:r>
              <a:rPr lang="en-US" sz="1600" dirty="0" err="1">
                <a:solidFill>
                  <a:schemeClr val="dk1"/>
                </a:solidFill>
                <a:latin typeface="Arial" panose="020B0604020202020204" pitchFamily="34" charset="0"/>
                <a:ea typeface="Helvetica Neue"/>
                <a:cs typeface="Arial" panose="020B0604020202020204" pitchFamily="34" charset="0"/>
                <a:sym typeface="Helvetica Neue"/>
              </a:rPr>
              <a:t>travailleur</a:t>
            </a:r>
            <a:r>
              <a:rPr lang="en-US" sz="1600" dirty="0">
                <a:solidFill>
                  <a:schemeClr val="dk1"/>
                </a:solidFill>
                <a:latin typeface="Arial" panose="020B0604020202020204" pitchFamily="34" charset="0"/>
                <a:ea typeface="Helvetica Neue"/>
                <a:cs typeface="Arial" panose="020B0604020202020204" pitchFamily="34" charset="0"/>
                <a:sym typeface="Helvetica Neue"/>
              </a:rPr>
              <a:t> social</a:t>
            </a: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Progrès</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accomplis</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dans la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réalisation</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des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objectifs</a:t>
            </a:r>
            <a:endPar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Progrès</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réalisés</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par rapport aux </a:t>
            </a:r>
            <a:r>
              <a:rPr lang="en-US" sz="16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objectifs</a:t>
            </a:r>
            <a:r>
              <a:rPr lang="en-US"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par service</a:t>
            </a:r>
          </a:p>
        </p:txBody>
      </p:sp>
      <p:pic>
        <p:nvPicPr>
          <p:cNvPr id="6" name="Graphic 5" descr="Filing Box Archive with solid fill">
            <a:extLst>
              <a:ext uri="{FF2B5EF4-FFF2-40B4-BE49-F238E27FC236}">
                <a16:creationId xmlns:a16="http://schemas.microsoft.com/office/drawing/2014/main" id="{87E21890-F6FF-B12E-CD9C-8DF4F9A84E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612725"/>
            <a:ext cx="902684" cy="902684"/>
          </a:xfrm>
          <a:prstGeom prst="rect">
            <a:avLst/>
          </a:prstGeom>
        </p:spPr>
      </p:pic>
      <p:sp>
        <p:nvSpPr>
          <p:cNvPr id="7" name="Google Shape;1407;p97">
            <a:extLst>
              <a:ext uri="{FF2B5EF4-FFF2-40B4-BE49-F238E27FC236}">
                <a16:creationId xmlns:a16="http://schemas.microsoft.com/office/drawing/2014/main" id="{ABA2F253-45B5-65C3-42E5-E2A526B7DB5A}"/>
              </a:ext>
            </a:extLst>
          </p:cNvPr>
          <p:cNvSpPr txBox="1"/>
          <p:nvPr/>
        </p:nvSpPr>
        <p:spPr>
          <a:xfrm>
            <a:off x="7799370" y="1437527"/>
            <a:ext cx="3318968" cy="110795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SERVICES ET ACCÈS</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Services fournis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Taux de satisfaction</a:t>
            </a:r>
          </a:p>
        </p:txBody>
      </p:sp>
      <p:pic>
        <p:nvPicPr>
          <p:cNvPr id="8" name="Graphic 7" descr="Filing Box Archive with solid fill">
            <a:extLst>
              <a:ext uri="{FF2B5EF4-FFF2-40B4-BE49-F238E27FC236}">
                <a16:creationId xmlns:a16="http://schemas.microsoft.com/office/drawing/2014/main" id="{4CBE4CF9-F8A2-5E0F-EA08-241CFB23F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6016" y="1344366"/>
            <a:ext cx="902684" cy="902684"/>
          </a:xfrm>
          <a:prstGeom prst="rect">
            <a:avLst/>
          </a:prstGeom>
        </p:spPr>
      </p:pic>
      <p:sp>
        <p:nvSpPr>
          <p:cNvPr id="9" name="Google Shape;1407;p97">
            <a:extLst>
              <a:ext uri="{FF2B5EF4-FFF2-40B4-BE49-F238E27FC236}">
                <a16:creationId xmlns:a16="http://schemas.microsoft.com/office/drawing/2014/main" id="{A04ADD3A-8A6B-8BB5-0053-4A54E025FD0E}"/>
              </a:ext>
            </a:extLst>
          </p:cNvPr>
          <p:cNvSpPr txBox="1"/>
          <p:nvPr/>
        </p:nvSpPr>
        <p:spPr>
          <a:xfrm>
            <a:off x="7799370" y="3735414"/>
            <a:ext cx="3318968" cy="209284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RÉFÉRENCES</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Moyenne des références (faites)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Moyenne des renvois complétés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Renvois par service</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Moyenne de renvois complétés par service</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Délai d'accès aux services spécialisés</a:t>
            </a:r>
          </a:p>
        </p:txBody>
      </p:sp>
      <p:pic>
        <p:nvPicPr>
          <p:cNvPr id="10" name="Graphic 9" descr="Filing Box Archive with solid fill">
            <a:extLst>
              <a:ext uri="{FF2B5EF4-FFF2-40B4-BE49-F238E27FC236}">
                <a16:creationId xmlns:a16="http://schemas.microsoft.com/office/drawing/2014/main" id="{D9B72638-625F-0025-2DA5-A69AEFFB99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6016" y="3642253"/>
            <a:ext cx="902684" cy="902684"/>
          </a:xfrm>
          <a:prstGeom prst="rect">
            <a:avLst/>
          </a:prstGeom>
        </p:spPr>
      </p:pic>
    </p:spTree>
    <p:extLst>
      <p:ext uri="{BB962C8B-B14F-4D97-AF65-F5344CB8AC3E}">
        <p14:creationId xmlns:p14="http://schemas.microsoft.com/office/powerpoint/2010/main" val="37479114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D46F-4FEF-D1F3-5523-C2EBDC2E89F7}"/>
              </a:ext>
            </a:extLst>
          </p:cNvPr>
          <p:cNvSpPr>
            <a:spLocks noGrp="1"/>
          </p:cNvSpPr>
          <p:nvPr>
            <p:ph type="title"/>
          </p:nvPr>
        </p:nvSpPr>
        <p:spPr/>
        <p:txBody>
          <a:bodyPr>
            <a:normAutofit/>
          </a:bodyPr>
          <a:lstStyle/>
          <a:p>
            <a:r>
              <a:rPr lang="en-GB"/>
              <a:t>L'exercice du pouvoir de la connaissance</a:t>
            </a:r>
            <a:endParaRPr lang="en-ZA"/>
          </a:p>
        </p:txBody>
      </p:sp>
      <p:sp>
        <p:nvSpPr>
          <p:cNvPr id="4" name="Rectangle 3">
            <a:extLst>
              <a:ext uri="{FF2B5EF4-FFF2-40B4-BE49-F238E27FC236}">
                <a16:creationId xmlns:a16="http://schemas.microsoft.com/office/drawing/2014/main" id="{96B30675-16DB-5E6A-DAEE-021ABED903F4}"/>
              </a:ext>
            </a:extLst>
          </p:cNvPr>
          <p:cNvSpPr/>
          <p:nvPr/>
        </p:nvSpPr>
        <p:spPr>
          <a:xfrm>
            <a:off x="3565923"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dirty="0" err="1">
                <a:solidFill>
                  <a:schemeClr val="tx1"/>
                </a:solidFill>
                <a:latin typeface="Helvetica Neue"/>
                <a:ea typeface="Helvetica Neue"/>
                <a:cs typeface="Helvetica Neue"/>
                <a:sym typeface="Helvetica Neue"/>
              </a:rPr>
              <a:t>Nombre</a:t>
            </a:r>
            <a:r>
              <a:rPr lang="en-US" sz="1400" b="1" i="0" u="none" strike="noStrike" cap="none" dirty="0">
                <a:solidFill>
                  <a:schemeClr val="tx1"/>
                </a:solidFill>
                <a:latin typeface="Helvetica Neue"/>
                <a:ea typeface="Helvetica Neue"/>
                <a:cs typeface="Helvetica Neue"/>
                <a:sym typeface="Helvetica Neue"/>
              </a:rPr>
              <a:t> </a:t>
            </a:r>
            <a:r>
              <a:rPr lang="en-US" sz="1400" b="1" i="0" u="none" strike="noStrike" cap="none" dirty="0" err="1">
                <a:solidFill>
                  <a:schemeClr val="tx1"/>
                </a:solidFill>
                <a:latin typeface="Helvetica Neue"/>
                <a:ea typeface="Helvetica Neue"/>
                <a:cs typeface="Helvetica Neue"/>
                <a:sym typeface="Helvetica Neue"/>
              </a:rPr>
              <a:t>élevé</a:t>
            </a:r>
            <a:r>
              <a:rPr lang="en-US" sz="1400" b="1" i="0" u="none" strike="noStrike" cap="none" dirty="0">
                <a:solidFill>
                  <a:schemeClr val="tx1"/>
                </a:solidFill>
                <a:latin typeface="Helvetica Neue"/>
                <a:ea typeface="Helvetica Neue"/>
                <a:cs typeface="Helvetica Neue"/>
                <a:sym typeface="Helvetica Neue"/>
              </a:rPr>
              <a:t> </a:t>
            </a:r>
            <a:r>
              <a:rPr lang="en-US" sz="1400" b="0" i="0" u="none" strike="noStrike" cap="none" dirty="0">
                <a:solidFill>
                  <a:schemeClr val="tx1"/>
                </a:solidFill>
                <a:latin typeface="Helvetica Neue"/>
                <a:ea typeface="Helvetica Neue"/>
                <a:cs typeface="Helvetica Neue"/>
                <a:sym typeface="Helvetica Neue"/>
              </a:rPr>
              <a:t>de cas</a:t>
            </a:r>
            <a:endParaRPr lang="en-US" sz="1400" dirty="0">
              <a:solidFill>
                <a:schemeClr val="tx1"/>
              </a:solidFill>
              <a:latin typeface="Helvetica Neue"/>
              <a:ea typeface="Helvetica Neue"/>
              <a:cs typeface="Helvetica Neue"/>
              <a:sym typeface="Helvetica Neue"/>
            </a:endParaRPr>
          </a:p>
          <a:p>
            <a:pPr marL="0" marR="0" lvl="0" indent="0" rtl="0">
              <a:lnSpc>
                <a:spcPct val="100000"/>
              </a:lnSpc>
              <a:spcBef>
                <a:spcPts val="0"/>
              </a:spcBef>
              <a:spcAft>
                <a:spcPts val="600"/>
              </a:spcAft>
              <a:buClr>
                <a:srgbClr val="000000"/>
              </a:buClr>
              <a:buSzPts val="2200"/>
              <a:buFont typeface="Arial"/>
              <a:buNone/>
            </a:pPr>
            <a:r>
              <a:rPr lang="en-US" sz="1400" b="1" i="0" u="none" strike="noStrike" cap="none" dirty="0" err="1">
                <a:solidFill>
                  <a:schemeClr val="tx1"/>
                </a:solidFill>
                <a:latin typeface="Helvetica Neue"/>
                <a:ea typeface="Helvetica Neue"/>
                <a:cs typeface="Helvetica Neue"/>
                <a:sym typeface="Helvetica Neue"/>
              </a:rPr>
              <a:t>Faible</a:t>
            </a:r>
            <a:r>
              <a:rPr lang="en-US" sz="1400" b="1" i="0" u="none" strike="noStrike" cap="none" dirty="0">
                <a:solidFill>
                  <a:schemeClr val="tx1"/>
                </a:solidFill>
                <a:latin typeface="Helvetica Neue"/>
                <a:ea typeface="Helvetica Neue"/>
                <a:cs typeface="Helvetica Neue"/>
                <a:sym typeface="Helvetica Neue"/>
              </a:rPr>
              <a:t> </a:t>
            </a:r>
            <a:r>
              <a:rPr lang="en-US" sz="1400" b="0" i="0" u="none" strike="noStrike" cap="none" dirty="0" err="1">
                <a:solidFill>
                  <a:schemeClr val="tx1"/>
                </a:solidFill>
                <a:latin typeface="Helvetica Neue"/>
                <a:ea typeface="Helvetica Neue"/>
                <a:cs typeface="Helvetica Neue"/>
                <a:sym typeface="Helvetica Neue"/>
              </a:rPr>
              <a:t>nombre</a:t>
            </a:r>
            <a:r>
              <a:rPr lang="en-US" sz="1400" b="0" i="0" u="none" strike="noStrike" cap="none" dirty="0">
                <a:solidFill>
                  <a:schemeClr val="tx1"/>
                </a:solidFill>
                <a:latin typeface="Helvetica Neue"/>
                <a:ea typeface="Helvetica Neue"/>
                <a:cs typeface="Helvetica Neue"/>
                <a:sym typeface="Helvetica Neue"/>
              </a:rPr>
              <a:t> de cas</a:t>
            </a:r>
          </a:p>
        </p:txBody>
      </p:sp>
      <p:sp>
        <p:nvSpPr>
          <p:cNvPr id="5" name="Rectangle 4">
            <a:extLst>
              <a:ext uri="{FF2B5EF4-FFF2-40B4-BE49-F238E27FC236}">
                <a16:creationId xmlns:a16="http://schemas.microsoft.com/office/drawing/2014/main" id="{0FC0B336-9A6B-7998-F742-452F552999ED}"/>
              </a:ext>
            </a:extLst>
          </p:cNvPr>
          <p:cNvSpPr/>
          <p:nvPr/>
        </p:nvSpPr>
        <p:spPr>
          <a:xfrm>
            <a:off x="838199"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Faible </a:t>
            </a:r>
            <a:r>
              <a:rPr lang="en-US" sz="1400" b="0" i="0" u="none" strike="noStrike" cap="none">
                <a:solidFill>
                  <a:schemeClr val="tx1"/>
                </a:solidFill>
                <a:latin typeface="Helvetica Neue"/>
                <a:ea typeface="Helvetica Neue"/>
                <a:cs typeface="Helvetica Neue"/>
                <a:sym typeface="Helvetica Neue"/>
              </a:rPr>
              <a:t>nombre d'affaires classées</a:t>
            </a:r>
          </a:p>
        </p:txBody>
      </p:sp>
      <p:sp>
        <p:nvSpPr>
          <p:cNvPr id="6" name="Rectangle 5">
            <a:extLst>
              <a:ext uri="{FF2B5EF4-FFF2-40B4-BE49-F238E27FC236}">
                <a16:creationId xmlns:a16="http://schemas.microsoft.com/office/drawing/2014/main" id="{77048B16-44BD-B9DB-3B55-FADC88F8EC02}"/>
              </a:ext>
            </a:extLst>
          </p:cNvPr>
          <p:cNvSpPr/>
          <p:nvPr/>
        </p:nvSpPr>
        <p:spPr>
          <a:xfrm>
            <a:off x="6293647"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dirty="0">
                <a:solidFill>
                  <a:schemeClr val="tx1"/>
                </a:solidFill>
                <a:latin typeface="Helvetica Neue"/>
                <a:ea typeface="Helvetica Neue"/>
                <a:cs typeface="Helvetica Neue"/>
                <a:sym typeface="Helvetica Neue"/>
              </a:rPr>
              <a:t>Augmentation </a:t>
            </a:r>
            <a:r>
              <a:rPr lang="en-US" sz="1400" dirty="0">
                <a:solidFill>
                  <a:schemeClr val="tx1"/>
                </a:solidFill>
                <a:latin typeface="Helvetica Neue"/>
                <a:ea typeface="Helvetica Neue"/>
                <a:cs typeface="Helvetica Neue"/>
                <a:sym typeface="Helvetica Neue"/>
              </a:rPr>
              <a:t>du </a:t>
            </a:r>
            <a:r>
              <a:rPr lang="en-US" sz="1400" b="0" i="0" u="none" strike="noStrike" cap="none" dirty="0" err="1">
                <a:solidFill>
                  <a:schemeClr val="tx1"/>
                </a:solidFill>
                <a:latin typeface="Helvetica Neue"/>
                <a:ea typeface="Helvetica Neue"/>
                <a:cs typeface="Helvetica Neue"/>
                <a:sym typeface="Helvetica Neue"/>
              </a:rPr>
              <a:t>nombre</a:t>
            </a:r>
            <a:r>
              <a:rPr lang="en-US" sz="1400" b="0" i="0" u="none" strike="noStrike" cap="none" dirty="0">
                <a:solidFill>
                  <a:schemeClr val="tx1"/>
                </a:solidFill>
                <a:latin typeface="Helvetica Neue"/>
                <a:ea typeface="Helvetica Neue"/>
                <a:cs typeface="Helvetica Neue"/>
                <a:sym typeface="Helvetica Neue"/>
              </a:rPr>
              <a:t> de cas à haut </a:t>
            </a:r>
            <a:r>
              <a:rPr lang="en-US" sz="1400" b="0" i="0" u="none" strike="noStrike" cap="none" dirty="0" err="1">
                <a:solidFill>
                  <a:schemeClr val="tx1"/>
                </a:solidFill>
                <a:latin typeface="Helvetica Neue"/>
                <a:ea typeface="Helvetica Neue"/>
                <a:cs typeface="Helvetica Neue"/>
                <a:sym typeface="Helvetica Neue"/>
              </a:rPr>
              <a:t>risque</a:t>
            </a:r>
            <a:endParaRPr lang="en-US" sz="1400" b="0" i="0" u="none" strike="noStrike" cap="none" dirty="0">
              <a:solidFill>
                <a:schemeClr val="tx1"/>
              </a:solidFill>
              <a:latin typeface="Helvetica Neue"/>
              <a:ea typeface="Helvetica Neue"/>
              <a:cs typeface="Helvetica Neue"/>
              <a:sym typeface="Helvetica Neue"/>
            </a:endParaRPr>
          </a:p>
          <a:p>
            <a:pPr marL="0" marR="0" lvl="0" indent="0" rtl="0">
              <a:lnSpc>
                <a:spcPct val="100000"/>
              </a:lnSpc>
              <a:spcBef>
                <a:spcPts val="0"/>
              </a:spcBef>
              <a:spcAft>
                <a:spcPts val="600"/>
              </a:spcAft>
              <a:buClr>
                <a:srgbClr val="000000"/>
              </a:buClr>
              <a:buSzPts val="2200"/>
              <a:buFont typeface="Arial"/>
              <a:buNone/>
            </a:pPr>
            <a:r>
              <a:rPr lang="en-US" sz="1400" b="1" dirty="0" err="1">
                <a:solidFill>
                  <a:schemeClr val="tx1"/>
                </a:solidFill>
                <a:latin typeface="Helvetica Neue"/>
                <a:ea typeface="Helvetica Neue"/>
                <a:cs typeface="Helvetica Neue"/>
                <a:sym typeface="Helvetica Neue"/>
              </a:rPr>
              <a:t>Nombre</a:t>
            </a:r>
            <a:r>
              <a:rPr lang="en-US" sz="1400" b="1" dirty="0">
                <a:solidFill>
                  <a:schemeClr val="tx1"/>
                </a:solidFill>
                <a:latin typeface="Helvetica Neue"/>
                <a:ea typeface="Helvetica Neue"/>
                <a:cs typeface="Helvetica Neue"/>
                <a:sym typeface="Helvetica Neue"/>
              </a:rPr>
              <a:t> </a:t>
            </a:r>
            <a:r>
              <a:rPr lang="en-US" sz="1400" b="1" dirty="0" err="1">
                <a:solidFill>
                  <a:schemeClr val="tx1"/>
                </a:solidFill>
                <a:latin typeface="Helvetica Neue"/>
                <a:ea typeface="Helvetica Neue"/>
                <a:cs typeface="Helvetica Neue"/>
                <a:sym typeface="Helvetica Neue"/>
              </a:rPr>
              <a:t>élevé</a:t>
            </a:r>
            <a:r>
              <a:rPr lang="en-US" sz="1400" b="1" dirty="0">
                <a:solidFill>
                  <a:schemeClr val="tx1"/>
                </a:solidFill>
                <a:latin typeface="Helvetica Neue"/>
                <a:ea typeface="Helvetica Neue"/>
                <a:cs typeface="Helvetica Neue"/>
                <a:sym typeface="Helvetica Neue"/>
              </a:rPr>
              <a:t> </a:t>
            </a:r>
            <a:r>
              <a:rPr lang="en-US" sz="1400" dirty="0">
                <a:solidFill>
                  <a:schemeClr val="tx1"/>
                </a:solidFill>
                <a:latin typeface="Helvetica Neue"/>
                <a:ea typeface="Helvetica Neue"/>
                <a:cs typeface="Helvetica Neue"/>
                <a:sym typeface="Helvetica Neue"/>
              </a:rPr>
              <a:t>de cas à haut </a:t>
            </a:r>
            <a:r>
              <a:rPr lang="en-US" sz="1400" dirty="0" err="1">
                <a:solidFill>
                  <a:schemeClr val="tx1"/>
                </a:solidFill>
                <a:latin typeface="Helvetica Neue"/>
                <a:ea typeface="Helvetica Neue"/>
                <a:cs typeface="Helvetica Neue"/>
                <a:sym typeface="Helvetica Neue"/>
              </a:rPr>
              <a:t>risque</a:t>
            </a:r>
            <a:endParaRPr lang="en-US" sz="1400" b="1" i="0" u="none" strike="noStrike" cap="none" dirty="0">
              <a:solidFill>
                <a:schemeClr val="tx1"/>
              </a:solidFill>
              <a:latin typeface="Helvetica Neue"/>
              <a:ea typeface="Helvetica Neue"/>
              <a:cs typeface="Helvetica Neue"/>
              <a:sym typeface="Helvetica Neue"/>
            </a:endParaRPr>
          </a:p>
        </p:txBody>
      </p:sp>
      <p:sp>
        <p:nvSpPr>
          <p:cNvPr id="7" name="Rectangle 6">
            <a:extLst>
              <a:ext uri="{FF2B5EF4-FFF2-40B4-BE49-F238E27FC236}">
                <a16:creationId xmlns:a16="http://schemas.microsoft.com/office/drawing/2014/main" id="{49A37A8F-B831-2B2D-ADB0-CCABDAD27E99}"/>
              </a:ext>
            </a:extLst>
          </p:cNvPr>
          <p:cNvSpPr/>
          <p:nvPr/>
        </p:nvSpPr>
        <p:spPr>
          <a:xfrm>
            <a:off x="3562114"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Nombre élevé de </a:t>
            </a:r>
            <a:r>
              <a:rPr lang="en-US" sz="1400" b="0" i="0" u="none" strike="noStrike" cap="none">
                <a:solidFill>
                  <a:schemeClr val="tx1"/>
                </a:solidFill>
                <a:latin typeface="Helvetica Neue"/>
                <a:ea typeface="Helvetica Neue"/>
                <a:cs typeface="Helvetica Neue"/>
                <a:sym typeface="Helvetica Neue"/>
              </a:rPr>
              <a:t>services fournis</a:t>
            </a:r>
          </a:p>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Faible </a:t>
            </a:r>
            <a:r>
              <a:rPr lang="en-US" sz="1400" b="0" i="0" u="none" strike="noStrike" cap="none">
                <a:solidFill>
                  <a:schemeClr val="tx1"/>
                </a:solidFill>
                <a:latin typeface="Helvetica Neue"/>
                <a:ea typeface="Helvetica Neue"/>
                <a:cs typeface="Helvetica Neue"/>
                <a:sym typeface="Helvetica Neue"/>
              </a:rPr>
              <a:t>nombre de services fournis</a:t>
            </a:r>
          </a:p>
        </p:txBody>
      </p:sp>
      <p:sp>
        <p:nvSpPr>
          <p:cNvPr id="8" name="Rectangle 7">
            <a:extLst>
              <a:ext uri="{FF2B5EF4-FFF2-40B4-BE49-F238E27FC236}">
                <a16:creationId xmlns:a16="http://schemas.microsoft.com/office/drawing/2014/main" id="{468DDE87-1644-FA01-58F9-F858C2640B0B}"/>
              </a:ext>
            </a:extLst>
          </p:cNvPr>
          <p:cNvSpPr/>
          <p:nvPr/>
        </p:nvSpPr>
        <p:spPr>
          <a:xfrm>
            <a:off x="9021371"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0" i="0" u="none" strike="noStrike" cap="none" dirty="0">
                <a:solidFill>
                  <a:schemeClr val="tx1"/>
                </a:solidFill>
                <a:latin typeface="Helvetica Neue"/>
                <a:ea typeface="Helvetica Neue"/>
                <a:cs typeface="Helvetica Neue"/>
                <a:sym typeface="Helvetica Neue"/>
              </a:rPr>
              <a:t>Cas </a:t>
            </a:r>
            <a:r>
              <a:rPr lang="en-US" sz="1400" b="0" i="0" u="none" strike="noStrike" cap="none" dirty="0" err="1">
                <a:solidFill>
                  <a:schemeClr val="tx1"/>
                </a:solidFill>
                <a:latin typeface="Helvetica Neue"/>
                <a:ea typeface="Helvetica Neue"/>
                <a:cs typeface="Helvetica Neue"/>
                <a:sym typeface="Helvetica Neue"/>
              </a:rPr>
              <a:t>ouverts</a:t>
            </a:r>
            <a:r>
              <a:rPr lang="en-US" sz="1400" b="0" i="0" u="none" strike="noStrike" cap="none" dirty="0">
                <a:solidFill>
                  <a:schemeClr val="tx1"/>
                </a:solidFill>
                <a:latin typeface="Helvetica Neue"/>
                <a:ea typeface="Helvetica Neue"/>
                <a:cs typeface="Helvetica Neue"/>
                <a:sym typeface="Helvetica Neue"/>
              </a:rPr>
              <a:t> pendant de </a:t>
            </a:r>
            <a:r>
              <a:rPr lang="en-US" sz="1400" b="1" i="0" u="none" strike="noStrike" cap="none" dirty="0" err="1">
                <a:solidFill>
                  <a:schemeClr val="tx1"/>
                </a:solidFill>
                <a:latin typeface="Helvetica Neue"/>
                <a:ea typeface="Helvetica Neue"/>
                <a:cs typeface="Helvetica Neue"/>
                <a:sym typeface="Helvetica Neue"/>
              </a:rPr>
              <a:t>courtes</a:t>
            </a:r>
            <a:r>
              <a:rPr lang="en-US" sz="1400" b="1" i="0" u="none" strike="noStrike" cap="none" dirty="0">
                <a:solidFill>
                  <a:schemeClr val="tx1"/>
                </a:solidFill>
                <a:latin typeface="Helvetica Neue"/>
                <a:ea typeface="Helvetica Neue"/>
                <a:cs typeface="Helvetica Neue"/>
                <a:sym typeface="Helvetica Neue"/>
              </a:rPr>
              <a:t> </a:t>
            </a:r>
            <a:r>
              <a:rPr lang="en-US" sz="1400" b="0" i="0" u="none" strike="noStrike" cap="none" dirty="0" err="1">
                <a:solidFill>
                  <a:schemeClr val="tx1"/>
                </a:solidFill>
                <a:latin typeface="Helvetica Neue"/>
                <a:ea typeface="Helvetica Neue"/>
                <a:cs typeface="Helvetica Neue"/>
                <a:sym typeface="Helvetica Neue"/>
              </a:rPr>
              <a:t>périodes</a:t>
            </a:r>
            <a:endParaRPr lang="en-US" sz="1400" b="0" i="0" u="none" strike="noStrike" cap="none" dirty="0">
              <a:solidFill>
                <a:schemeClr val="tx1"/>
              </a:solidFill>
              <a:latin typeface="Helvetica Neue"/>
              <a:ea typeface="Helvetica Neue"/>
              <a:cs typeface="Helvetica Neue"/>
              <a:sym typeface="Helvetica Neue"/>
            </a:endParaRPr>
          </a:p>
        </p:txBody>
      </p:sp>
      <p:sp>
        <p:nvSpPr>
          <p:cNvPr id="9" name="Rectangle 8">
            <a:extLst>
              <a:ext uri="{FF2B5EF4-FFF2-40B4-BE49-F238E27FC236}">
                <a16:creationId xmlns:a16="http://schemas.microsoft.com/office/drawing/2014/main" id="{788EBE74-4972-51C0-F0F4-75727D90C5F6}"/>
              </a:ext>
            </a:extLst>
          </p:cNvPr>
          <p:cNvSpPr/>
          <p:nvPr/>
        </p:nvSpPr>
        <p:spPr>
          <a:xfrm>
            <a:off x="6289838"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0" i="0" u="none" strike="noStrike" cap="none">
                <a:solidFill>
                  <a:schemeClr val="tx1"/>
                </a:solidFill>
                <a:latin typeface="Helvetica Neue"/>
                <a:ea typeface="Helvetica Neue"/>
                <a:cs typeface="Helvetica Neue"/>
                <a:sym typeface="Helvetica Neue"/>
              </a:rPr>
              <a:t>Pourcentage </a:t>
            </a:r>
            <a:r>
              <a:rPr lang="en-US" sz="1400" b="1" i="0" u="none" strike="noStrike" cap="none">
                <a:solidFill>
                  <a:schemeClr val="tx1"/>
                </a:solidFill>
                <a:latin typeface="Helvetica Neue"/>
                <a:ea typeface="Helvetica Neue"/>
                <a:cs typeface="Helvetica Neue"/>
                <a:sym typeface="Helvetica Neue"/>
              </a:rPr>
              <a:t>élevé </a:t>
            </a:r>
            <a:r>
              <a:rPr lang="en-US" sz="1400" b="0" i="0" u="none" strike="noStrike" cap="none">
                <a:solidFill>
                  <a:schemeClr val="tx1"/>
                </a:solidFill>
                <a:latin typeface="Helvetica Neue"/>
                <a:ea typeface="Helvetica Neue"/>
                <a:cs typeface="Helvetica Neue"/>
                <a:sym typeface="Helvetica Neue"/>
              </a:rPr>
              <a:t>d'évaluations achevées</a:t>
            </a:r>
          </a:p>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Faible </a:t>
            </a:r>
            <a:r>
              <a:rPr lang="en-US" sz="1400" b="0" i="0" u="none" strike="noStrike" cap="none">
                <a:solidFill>
                  <a:schemeClr val="tx1"/>
                </a:solidFill>
                <a:latin typeface="Helvetica Neue"/>
                <a:ea typeface="Helvetica Neue"/>
                <a:cs typeface="Helvetica Neue"/>
                <a:sym typeface="Helvetica Neue"/>
              </a:rPr>
              <a:t>pourcentage d'évaluations terminées</a:t>
            </a:r>
          </a:p>
        </p:txBody>
      </p:sp>
      <p:sp>
        <p:nvSpPr>
          <p:cNvPr id="10" name="Rectangle 9">
            <a:extLst>
              <a:ext uri="{FF2B5EF4-FFF2-40B4-BE49-F238E27FC236}">
                <a16:creationId xmlns:a16="http://schemas.microsoft.com/office/drawing/2014/main" id="{B7B41307-946B-7920-1A81-86DAB53A7CD4}"/>
              </a:ext>
            </a:extLst>
          </p:cNvPr>
          <p:cNvSpPr/>
          <p:nvPr/>
        </p:nvSpPr>
        <p:spPr>
          <a:xfrm>
            <a:off x="3565923"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dirty="0" err="1">
                <a:solidFill>
                  <a:schemeClr val="bg1"/>
                </a:solidFill>
                <a:latin typeface="Helvetica Neue"/>
                <a:ea typeface="Helvetica Neue"/>
                <a:cs typeface="Helvetica Neue"/>
                <a:sym typeface="Helvetica Neue"/>
              </a:rPr>
              <a:t>Poids</a:t>
            </a:r>
            <a:r>
              <a:rPr lang="en-US" sz="1400" b="1" dirty="0">
                <a:solidFill>
                  <a:schemeClr val="bg1"/>
                </a:solidFill>
                <a:latin typeface="Helvetica Neue"/>
                <a:ea typeface="Helvetica Neue"/>
                <a:cs typeface="Helvetica Neue"/>
                <a:sym typeface="Helvetica Neue"/>
              </a:rPr>
              <a:t> des cas à </a:t>
            </a:r>
            <a:r>
              <a:rPr lang="en-US" sz="1400" b="1" dirty="0" err="1">
                <a:solidFill>
                  <a:schemeClr val="bg1"/>
                </a:solidFill>
                <a:latin typeface="Helvetica Neue"/>
                <a:ea typeface="Helvetica Neue"/>
                <a:cs typeface="Helvetica Neue"/>
                <a:sym typeface="Helvetica Neue"/>
              </a:rPr>
              <a:t>traiter</a:t>
            </a:r>
            <a:endParaRPr lang="en-US" sz="1400" b="1" i="0" u="none" strike="noStrike" cap="none" dirty="0">
              <a:solidFill>
                <a:schemeClr val="bg1"/>
              </a:solidFill>
              <a:latin typeface="Helvetica Neue"/>
              <a:ea typeface="Helvetica Neue"/>
              <a:cs typeface="Helvetica Neue"/>
              <a:sym typeface="Helvetica Neue"/>
            </a:endParaRPr>
          </a:p>
        </p:txBody>
      </p:sp>
      <p:sp>
        <p:nvSpPr>
          <p:cNvPr id="11" name="Rectangle 10">
            <a:extLst>
              <a:ext uri="{FF2B5EF4-FFF2-40B4-BE49-F238E27FC236}">
                <a16:creationId xmlns:a16="http://schemas.microsoft.com/office/drawing/2014/main" id="{4CFFFBA0-5A9C-7E86-E462-2BC3505107DC}"/>
              </a:ext>
            </a:extLst>
          </p:cNvPr>
          <p:cNvSpPr/>
          <p:nvPr/>
        </p:nvSpPr>
        <p:spPr>
          <a:xfrm>
            <a:off x="6293647"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dirty="0">
                <a:solidFill>
                  <a:schemeClr val="bg1"/>
                </a:solidFill>
                <a:latin typeface="Helvetica Neue"/>
                <a:ea typeface="Helvetica Neue"/>
                <a:cs typeface="Helvetica Neue"/>
                <a:sym typeface="Helvetica Neue"/>
              </a:rPr>
              <a:t>Cas à haut </a:t>
            </a:r>
            <a:r>
              <a:rPr lang="en-US" sz="1400" b="1" dirty="0" err="1">
                <a:solidFill>
                  <a:schemeClr val="bg1"/>
                </a:solidFill>
                <a:latin typeface="Helvetica Neue"/>
                <a:ea typeface="Helvetica Neue"/>
                <a:cs typeface="Helvetica Neue"/>
                <a:sym typeface="Helvetica Neue"/>
              </a:rPr>
              <a:t>risque</a:t>
            </a:r>
            <a:endParaRPr lang="en-US" sz="1400" b="1" i="0" u="none" strike="noStrike" cap="none" dirty="0">
              <a:solidFill>
                <a:schemeClr val="bg1"/>
              </a:solidFill>
              <a:latin typeface="Helvetica Neue"/>
              <a:ea typeface="Helvetica Neue"/>
              <a:cs typeface="Helvetica Neue"/>
              <a:sym typeface="Helvetica Neue"/>
            </a:endParaRPr>
          </a:p>
        </p:txBody>
      </p:sp>
      <p:sp>
        <p:nvSpPr>
          <p:cNvPr id="12" name="Rectangle 11">
            <a:extLst>
              <a:ext uri="{FF2B5EF4-FFF2-40B4-BE49-F238E27FC236}">
                <a16:creationId xmlns:a16="http://schemas.microsoft.com/office/drawing/2014/main" id="{30175F7D-B04F-7B76-351C-E0D5E165256D}"/>
              </a:ext>
            </a:extLst>
          </p:cNvPr>
          <p:cNvSpPr/>
          <p:nvPr/>
        </p:nvSpPr>
        <p:spPr>
          <a:xfrm>
            <a:off x="9021371"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Durée de l'affaire </a:t>
            </a:r>
            <a:br>
              <a:rPr lang="en-US" sz="1400" b="1">
                <a:solidFill>
                  <a:schemeClr val="bg1"/>
                </a:solidFill>
                <a:latin typeface="Helvetica Neue"/>
                <a:ea typeface="Helvetica Neue"/>
                <a:cs typeface="Helvetica Neue"/>
                <a:sym typeface="Helvetica Neue"/>
              </a:rPr>
            </a:br>
            <a:r>
              <a:rPr lang="en-US" sz="1400" b="1">
                <a:solidFill>
                  <a:schemeClr val="bg1"/>
                </a:solidFill>
                <a:latin typeface="Helvetica Neue"/>
                <a:ea typeface="Helvetica Neue"/>
                <a:cs typeface="Helvetica Neue"/>
                <a:sym typeface="Helvetica Neue"/>
              </a:rPr>
              <a:t>de l'ouverture du dossier à la clôture du dossier</a:t>
            </a:r>
            <a:endParaRPr lang="en-US" sz="1400" b="1" i="0" u="none" strike="noStrike" cap="none">
              <a:solidFill>
                <a:schemeClr val="bg1"/>
              </a:solidFill>
              <a:latin typeface="Helvetica Neue"/>
              <a:ea typeface="Helvetica Neue"/>
              <a:cs typeface="Helvetica Neue"/>
              <a:sym typeface="Helvetica Neue"/>
            </a:endParaRPr>
          </a:p>
        </p:txBody>
      </p:sp>
      <p:sp>
        <p:nvSpPr>
          <p:cNvPr id="13" name="Rectangle 12">
            <a:extLst>
              <a:ext uri="{FF2B5EF4-FFF2-40B4-BE49-F238E27FC236}">
                <a16:creationId xmlns:a16="http://schemas.microsoft.com/office/drawing/2014/main" id="{A8419ED7-4492-0B89-625A-271F95DB79CB}"/>
              </a:ext>
            </a:extLst>
          </p:cNvPr>
          <p:cNvSpPr/>
          <p:nvPr/>
        </p:nvSpPr>
        <p:spPr>
          <a:xfrm>
            <a:off x="838199"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Taux de fermeture des dossiers</a:t>
            </a:r>
            <a:endParaRPr lang="en-US" sz="1400" b="1" i="0" u="none" strike="noStrike" cap="none">
              <a:solidFill>
                <a:schemeClr val="bg1"/>
              </a:solidFill>
              <a:latin typeface="Helvetica Neue"/>
              <a:ea typeface="Helvetica Neue"/>
              <a:cs typeface="Helvetica Neue"/>
              <a:sym typeface="Helvetica Neue"/>
            </a:endParaRPr>
          </a:p>
        </p:txBody>
      </p:sp>
      <p:sp>
        <p:nvSpPr>
          <p:cNvPr id="14" name="Rectangle 13">
            <a:extLst>
              <a:ext uri="{FF2B5EF4-FFF2-40B4-BE49-F238E27FC236}">
                <a16:creationId xmlns:a16="http://schemas.microsoft.com/office/drawing/2014/main" id="{DA2F62D9-BEBA-15ED-4AB7-CD3EFE39EE2E}"/>
              </a:ext>
            </a:extLst>
          </p:cNvPr>
          <p:cNvSpPr/>
          <p:nvPr/>
        </p:nvSpPr>
        <p:spPr>
          <a:xfrm>
            <a:off x="3562114"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Services fournis</a:t>
            </a:r>
            <a:endParaRPr lang="en-US" sz="1400" b="1" i="0" u="none" strike="noStrike" cap="none">
              <a:solidFill>
                <a:schemeClr val="bg1"/>
              </a:solidFill>
              <a:latin typeface="Helvetica Neue"/>
              <a:ea typeface="Helvetica Neue"/>
              <a:cs typeface="Helvetica Neue"/>
              <a:sym typeface="Helvetica Neue"/>
            </a:endParaRPr>
          </a:p>
        </p:txBody>
      </p:sp>
      <p:sp>
        <p:nvSpPr>
          <p:cNvPr id="15" name="Rectangle 14">
            <a:extLst>
              <a:ext uri="{FF2B5EF4-FFF2-40B4-BE49-F238E27FC236}">
                <a16:creationId xmlns:a16="http://schemas.microsoft.com/office/drawing/2014/main" id="{382CBB27-473E-7910-11A9-40F99AA64DF8}"/>
              </a:ext>
            </a:extLst>
          </p:cNvPr>
          <p:cNvSpPr/>
          <p:nvPr/>
        </p:nvSpPr>
        <p:spPr>
          <a:xfrm>
            <a:off x="6289838"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Statut d'évaluation</a:t>
            </a:r>
            <a:endParaRPr lang="en-US" sz="1400" b="1" i="0" u="none" strike="noStrike" cap="none">
              <a:solidFill>
                <a:schemeClr val="bg1"/>
              </a:solidFill>
              <a:latin typeface="Helvetica Neue"/>
              <a:ea typeface="Helvetica Neue"/>
              <a:cs typeface="Helvetica Neue"/>
              <a:sym typeface="Helvetica Neue"/>
            </a:endParaRPr>
          </a:p>
        </p:txBody>
      </p:sp>
      <p:sp>
        <p:nvSpPr>
          <p:cNvPr id="17" name="Rectangle 16">
            <a:extLst>
              <a:ext uri="{FF2B5EF4-FFF2-40B4-BE49-F238E27FC236}">
                <a16:creationId xmlns:a16="http://schemas.microsoft.com/office/drawing/2014/main" id="{79C3490A-4ED4-5F32-C1E1-76BD078C5EAD}"/>
              </a:ext>
            </a:extLst>
          </p:cNvPr>
          <p:cNvSpPr/>
          <p:nvPr/>
        </p:nvSpPr>
        <p:spPr>
          <a:xfrm>
            <a:off x="9017563"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Élevé</a:t>
            </a:r>
          </a:p>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Faible </a:t>
            </a:r>
            <a:r>
              <a:rPr lang="en-US" sz="1400" b="0" i="0" u="none" strike="noStrike" cap="none">
                <a:solidFill>
                  <a:schemeClr val="tx1"/>
                </a:solidFill>
                <a:latin typeface="Helvetica Neue"/>
                <a:ea typeface="Helvetica Neue"/>
                <a:cs typeface="Helvetica Neue"/>
                <a:sym typeface="Helvetica Neue"/>
              </a:rPr>
              <a:t>pourcentage</a:t>
            </a:r>
          </a:p>
        </p:txBody>
      </p:sp>
      <p:sp>
        <p:nvSpPr>
          <p:cNvPr id="18" name="Rectangle 17">
            <a:extLst>
              <a:ext uri="{FF2B5EF4-FFF2-40B4-BE49-F238E27FC236}">
                <a16:creationId xmlns:a16="http://schemas.microsoft.com/office/drawing/2014/main" id="{0542D7C6-5106-C4B1-3C13-C8DA519C0C48}"/>
              </a:ext>
            </a:extLst>
          </p:cNvPr>
          <p:cNvSpPr/>
          <p:nvPr/>
        </p:nvSpPr>
        <p:spPr>
          <a:xfrm>
            <a:off x="9017563"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Progrès accomplis dans la réalisation des objectifs</a:t>
            </a:r>
            <a:endParaRPr lang="en-US" sz="1400" b="1" i="0" u="none" strike="noStrike" cap="none">
              <a:solidFill>
                <a:schemeClr val="bg1"/>
              </a:solidFill>
              <a:latin typeface="Helvetica Neue"/>
              <a:ea typeface="Helvetica Neue"/>
              <a:cs typeface="Helvetica Neue"/>
              <a:sym typeface="Helvetica Neue"/>
            </a:endParaRPr>
          </a:p>
        </p:txBody>
      </p:sp>
      <p:sp>
        <p:nvSpPr>
          <p:cNvPr id="20" name="Rectangle 19">
            <a:extLst>
              <a:ext uri="{FF2B5EF4-FFF2-40B4-BE49-F238E27FC236}">
                <a16:creationId xmlns:a16="http://schemas.microsoft.com/office/drawing/2014/main" id="{41B56CEC-C347-7155-F9D5-0695649E9AE1}"/>
              </a:ext>
            </a:extLst>
          </p:cNvPr>
          <p:cNvSpPr/>
          <p:nvPr/>
        </p:nvSpPr>
        <p:spPr>
          <a:xfrm>
            <a:off x="838199" y="1868804"/>
            <a:ext cx="2145031" cy="131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2800" b="1">
                <a:solidFill>
                  <a:schemeClr val="tx1"/>
                </a:solidFill>
                <a:latin typeface="Helvetica Neue"/>
                <a:ea typeface="Helvetica Neue"/>
                <a:cs typeface="Helvetica Neue"/>
                <a:sym typeface="Helvetica Neue"/>
              </a:rPr>
              <a:t>Qu'est-ce que ça peut signifier ?</a:t>
            </a:r>
            <a:endParaRPr lang="en-US" sz="2800" b="1" i="0" u="none" strike="noStrike" cap="none">
              <a:solidFill>
                <a:schemeClr val="tx1"/>
              </a:solidFill>
              <a:latin typeface="Helvetica Neue"/>
              <a:ea typeface="Helvetica Neue"/>
              <a:cs typeface="Helvetica Neue"/>
              <a:sym typeface="Helvetica Neue"/>
            </a:endParaRPr>
          </a:p>
        </p:txBody>
      </p:sp>
      <p:grpSp>
        <p:nvGrpSpPr>
          <p:cNvPr id="3" name="Group 2">
            <a:extLst>
              <a:ext uri="{FF2B5EF4-FFF2-40B4-BE49-F238E27FC236}">
                <a16:creationId xmlns:a16="http://schemas.microsoft.com/office/drawing/2014/main" id="{66D198AE-D360-4FBD-07C4-7FDF7B2AE87D}"/>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2EBA26E4-F470-E270-8AC4-15894F60D84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9" name="Group 18">
              <a:extLst>
                <a:ext uri="{FF2B5EF4-FFF2-40B4-BE49-F238E27FC236}">
                  <a16:creationId xmlns:a16="http://schemas.microsoft.com/office/drawing/2014/main" id="{814DFF41-C8EF-3F1B-A072-AC296DF0A0DF}"/>
                </a:ext>
              </a:extLst>
            </p:cNvPr>
            <p:cNvGrpSpPr/>
            <p:nvPr/>
          </p:nvGrpSpPr>
          <p:grpSpPr>
            <a:xfrm>
              <a:off x="10621771" y="762700"/>
              <a:ext cx="562136" cy="634675"/>
              <a:chOff x="760175" y="830142"/>
              <a:chExt cx="867619" cy="979579"/>
            </a:xfrm>
          </p:grpSpPr>
          <p:sp>
            <p:nvSpPr>
              <p:cNvPr id="24" name="Rectangle 23">
                <a:extLst>
                  <a:ext uri="{FF2B5EF4-FFF2-40B4-BE49-F238E27FC236}">
                    <a16:creationId xmlns:a16="http://schemas.microsoft.com/office/drawing/2014/main" id="{713DCC99-2450-4FC6-AEE4-B95C51FC2B28}"/>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55</a:t>
                </a:r>
              </a:p>
            </p:txBody>
          </p:sp>
          <p:sp>
            <p:nvSpPr>
              <p:cNvPr id="25" name="Rectangle 24">
                <a:extLst>
                  <a:ext uri="{FF2B5EF4-FFF2-40B4-BE49-F238E27FC236}">
                    <a16:creationId xmlns:a16="http://schemas.microsoft.com/office/drawing/2014/main" id="{E7E35034-6572-3C29-18E1-3DFDDFD4884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 name="Group 20">
              <a:extLst>
                <a:ext uri="{FF2B5EF4-FFF2-40B4-BE49-F238E27FC236}">
                  <a16:creationId xmlns:a16="http://schemas.microsoft.com/office/drawing/2014/main" id="{E9D04D0E-E94E-7A57-3220-5BCA1EBFDE47}"/>
                </a:ext>
              </a:extLst>
            </p:cNvPr>
            <p:cNvGrpSpPr/>
            <p:nvPr/>
          </p:nvGrpSpPr>
          <p:grpSpPr>
            <a:xfrm>
              <a:off x="11325415" y="762701"/>
              <a:ext cx="182192" cy="634674"/>
              <a:chOff x="2121762" y="2323619"/>
              <a:chExt cx="200378" cy="825210"/>
            </a:xfrm>
          </p:grpSpPr>
          <p:sp>
            <p:nvSpPr>
              <p:cNvPr id="22" name="Isosceles Triangle 21">
                <a:extLst>
                  <a:ext uri="{FF2B5EF4-FFF2-40B4-BE49-F238E27FC236}">
                    <a16:creationId xmlns:a16="http://schemas.microsoft.com/office/drawing/2014/main" id="{3FCC39BF-F4DA-1363-31BF-435AF686D2DE}"/>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9B786E04-C712-841A-34EC-E66FA5D9E16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8800917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CED3F5-9FF5-BE6D-970A-10EA922DC515}"/>
              </a:ext>
            </a:extLst>
          </p:cNvPr>
          <p:cNvSpPr/>
          <p:nvPr/>
        </p:nvSpPr>
        <p:spPr>
          <a:xfrm>
            <a:off x="1310483" y="1463040"/>
            <a:ext cx="4115174" cy="41940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5265CD2-2BEE-5F75-30D3-F71363D6A23F}"/>
              </a:ext>
            </a:extLst>
          </p:cNvPr>
          <p:cNvSpPr>
            <a:spLocks noGrp="1"/>
          </p:cNvSpPr>
          <p:nvPr>
            <p:ph type="title"/>
          </p:nvPr>
        </p:nvSpPr>
        <p:spPr/>
        <p:txBody>
          <a:bodyPr>
            <a:normAutofit/>
          </a:bodyPr>
          <a:lstStyle/>
          <a:p>
            <a:r>
              <a:rPr lang="en-GB" dirty="0"/>
              <a:t>ICPs pour les travailleurs sociaux individuels</a:t>
            </a:r>
            <a:endParaRPr lang="en-ZA" dirty="0"/>
          </a:p>
        </p:txBody>
      </p:sp>
      <p:sp>
        <p:nvSpPr>
          <p:cNvPr id="4" name="Google Shape;1448;p102">
            <a:extLst>
              <a:ext uri="{FF2B5EF4-FFF2-40B4-BE49-F238E27FC236}">
                <a16:creationId xmlns:a16="http://schemas.microsoft.com/office/drawing/2014/main" id="{D0851880-5161-C035-A9D1-E68D12996F52}"/>
              </a:ext>
            </a:extLst>
          </p:cNvPr>
          <p:cNvSpPr txBox="1"/>
          <p:nvPr/>
        </p:nvSpPr>
        <p:spPr>
          <a:xfrm>
            <a:off x="2509180" y="1917125"/>
            <a:ext cx="2761319"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dirty="0">
                <a:latin typeface="Arial" panose="020B0604020202020204" pitchFamily="34" charset="0"/>
                <a:ea typeface="Helvetica Neue"/>
                <a:cs typeface="Arial" panose="020B0604020202020204" pitchFamily="34" charset="0"/>
                <a:sym typeface="Helvetica Neue"/>
              </a:rPr>
              <a:t>OBJECTIF</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Comprendre comment les travailleurs sociaux peuvent mieux soutenir les enfants et leurs familles à travers le processus de gestion des dossiers. PAS un jugement sur la performance</a:t>
            </a:r>
            <a:endParaRPr lang="en-CA"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5" name="Group 4">
            <a:extLst>
              <a:ext uri="{FF2B5EF4-FFF2-40B4-BE49-F238E27FC236}">
                <a16:creationId xmlns:a16="http://schemas.microsoft.com/office/drawing/2014/main" id="{AF6B380E-2297-65CD-224F-288B872D3750}"/>
              </a:ext>
            </a:extLst>
          </p:cNvPr>
          <p:cNvGrpSpPr/>
          <p:nvPr/>
        </p:nvGrpSpPr>
        <p:grpSpPr>
          <a:xfrm>
            <a:off x="782026" y="2148793"/>
            <a:ext cx="1351975" cy="2560413"/>
            <a:chOff x="7838339" y="2226754"/>
            <a:chExt cx="1969639" cy="3730164"/>
          </a:xfrm>
          <a:solidFill>
            <a:schemeClr val="accent4"/>
          </a:solidFill>
        </p:grpSpPr>
        <p:sp>
          <p:nvSpPr>
            <p:cNvPr id="6" name="Round Same Side Corner Rectangle 3">
              <a:extLst>
                <a:ext uri="{FF2B5EF4-FFF2-40B4-BE49-F238E27FC236}">
                  <a16:creationId xmlns:a16="http://schemas.microsoft.com/office/drawing/2014/main" id="{C109A432-63BC-765E-FCF3-91F9FA74D48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ABE02C4A-DA4A-9208-1CD9-4562212DFFE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C72AB54E-B05C-886D-0F56-5232B976C0A3}"/>
                </a:ext>
              </a:extLst>
            </p:cNvPr>
            <p:cNvGrpSpPr/>
            <p:nvPr/>
          </p:nvGrpSpPr>
          <p:grpSpPr>
            <a:xfrm rot="507905">
              <a:off x="7838339" y="3815940"/>
              <a:ext cx="553322" cy="1525212"/>
              <a:chOff x="7916671" y="3937945"/>
              <a:chExt cx="553322" cy="1525212"/>
            </a:xfrm>
            <a:grpFill/>
          </p:grpSpPr>
          <p:sp>
            <p:nvSpPr>
              <p:cNvPr id="12" name="Round Same Side Corner Rectangle 25">
                <a:extLst>
                  <a:ext uri="{FF2B5EF4-FFF2-40B4-BE49-F238E27FC236}">
                    <a16:creationId xmlns:a16="http://schemas.microsoft.com/office/drawing/2014/main" id="{28711224-D1A6-40DE-0573-B3E78AF73E8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358127D7-5941-3BF2-3F32-6510839BB9E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97475E4B-C4F7-4E4D-0D96-52E3FE1EA126}"/>
                </a:ext>
              </a:extLst>
            </p:cNvPr>
            <p:cNvGrpSpPr/>
            <p:nvPr/>
          </p:nvGrpSpPr>
          <p:grpSpPr>
            <a:xfrm rot="21105829" flipH="1">
              <a:off x="9243874" y="3806245"/>
              <a:ext cx="564104" cy="1525212"/>
              <a:chOff x="7916671" y="3937945"/>
              <a:chExt cx="553322" cy="1525212"/>
            </a:xfrm>
            <a:grpFill/>
          </p:grpSpPr>
          <p:sp>
            <p:nvSpPr>
              <p:cNvPr id="10" name="Round Same Side Corner Rectangle 25">
                <a:extLst>
                  <a:ext uri="{FF2B5EF4-FFF2-40B4-BE49-F238E27FC236}">
                    <a16:creationId xmlns:a16="http://schemas.microsoft.com/office/drawing/2014/main" id="{23526974-CBCA-AC61-FCC2-7772D9C3FBE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10E3313F-8CF0-6FFB-3C5E-DA93F1D186E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4" name="Google Shape;1448;p102">
            <a:extLst>
              <a:ext uri="{FF2B5EF4-FFF2-40B4-BE49-F238E27FC236}">
                <a16:creationId xmlns:a16="http://schemas.microsoft.com/office/drawing/2014/main" id="{76D9F90B-B0CD-302D-44BD-F56BFA18C4C3}"/>
              </a:ext>
            </a:extLst>
          </p:cNvPr>
          <p:cNvSpPr txBox="1"/>
          <p:nvPr/>
        </p:nvSpPr>
        <p:spPr>
          <a:xfrm>
            <a:off x="6045813" y="1720373"/>
            <a:ext cx="5581219"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dirty="0">
                <a:latin typeface="Arial" panose="020B0604020202020204" pitchFamily="34" charset="0"/>
                <a:ea typeface="Helvetica Neue"/>
                <a:cs typeface="Arial" panose="020B0604020202020204" pitchFamily="34" charset="0"/>
                <a:sym typeface="Helvetica Neue"/>
              </a:rPr>
              <a:t>EXEMPLES</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Charge de travail</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Avancement</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des dossiers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existants</a:t>
            </a:r>
            <a:endPar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Délai</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entre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l'ouverture</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et la fermeture d'un dossier</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Progression dans les étapes de la gestion du cas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Progrès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accomplis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dans la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réalisation</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des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objectifs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fixés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dans le plan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d'action</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Vérifier</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les dossiers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en</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cours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clôture</a:t>
            </a:r>
            <a:endPar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Cas à haut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risque</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Délai</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entre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l'ouverture</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et la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clôture</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du dossier </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Statut</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d'approbation</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des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différentes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étapes/</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formulaires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gestion de cas</a:t>
            </a:r>
          </a:p>
        </p:txBody>
      </p:sp>
    </p:spTree>
    <p:extLst>
      <p:ext uri="{BB962C8B-B14F-4D97-AF65-F5344CB8AC3E}">
        <p14:creationId xmlns:p14="http://schemas.microsoft.com/office/powerpoint/2010/main" val="26334509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8E3BDC3-EACD-70AE-B14F-AC5AFFE00071}"/>
              </a:ext>
            </a:extLst>
          </p:cNvPr>
          <p:cNvSpPr/>
          <p:nvPr/>
        </p:nvSpPr>
        <p:spPr>
          <a:xfrm>
            <a:off x="1484355" y="1566587"/>
            <a:ext cx="4115174" cy="41940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468508-E7A3-C42E-83AB-E82D6A013044}"/>
              </a:ext>
            </a:extLst>
          </p:cNvPr>
          <p:cNvSpPr>
            <a:spLocks noGrp="1"/>
          </p:cNvSpPr>
          <p:nvPr>
            <p:ph type="title"/>
          </p:nvPr>
        </p:nvSpPr>
        <p:spPr/>
        <p:txBody>
          <a:bodyPr>
            <a:normAutofit/>
          </a:bodyPr>
          <a:lstStyle/>
          <a:p>
            <a:r>
              <a:rPr lang="en-GB" dirty="0"/>
              <a:t>ICPs pour les </a:t>
            </a:r>
            <a:r>
              <a:rPr lang="en-GB" dirty="0" err="1"/>
              <a:t>superviseurs</a:t>
            </a:r>
            <a:endParaRPr lang="en-ZA" dirty="0"/>
          </a:p>
        </p:txBody>
      </p:sp>
      <p:sp>
        <p:nvSpPr>
          <p:cNvPr id="3" name="Google Shape;1448;p102">
            <a:extLst>
              <a:ext uri="{FF2B5EF4-FFF2-40B4-BE49-F238E27FC236}">
                <a16:creationId xmlns:a16="http://schemas.microsoft.com/office/drawing/2014/main" id="{BC43DBA4-D224-EE5D-4AC6-B2EFAB5BBE00}"/>
              </a:ext>
            </a:extLst>
          </p:cNvPr>
          <p:cNvSpPr txBox="1"/>
          <p:nvPr/>
        </p:nvSpPr>
        <p:spPr>
          <a:xfrm>
            <a:off x="2752627" y="2232470"/>
            <a:ext cx="2297143"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a:latin typeface="Arial" panose="020B0604020202020204" pitchFamily="34" charset="0"/>
                <a:ea typeface="Helvetica Neue"/>
                <a:cs typeface="Arial" panose="020B0604020202020204" pitchFamily="34" charset="0"/>
                <a:sym typeface="Helvetica Neue"/>
              </a:rPr>
              <a:t>OBJECTIF</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Les moyens de soutenir les travailleurs sociaux tout au long du processus de gestion des dossiers. PAS un jugement sur la performance.</a:t>
            </a:r>
            <a:endParaRPr lang="en-CA"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nvGrpSpPr>
          <p:cNvPr id="4" name="Group 3">
            <a:extLst>
              <a:ext uri="{FF2B5EF4-FFF2-40B4-BE49-F238E27FC236}">
                <a16:creationId xmlns:a16="http://schemas.microsoft.com/office/drawing/2014/main" id="{9C84C73C-8581-18D2-F975-B7C682FDBE4B}"/>
              </a:ext>
            </a:extLst>
          </p:cNvPr>
          <p:cNvGrpSpPr/>
          <p:nvPr/>
        </p:nvGrpSpPr>
        <p:grpSpPr>
          <a:xfrm>
            <a:off x="819103" y="2305968"/>
            <a:ext cx="1351975" cy="2560413"/>
            <a:chOff x="7838339" y="2226754"/>
            <a:chExt cx="1969639" cy="3730164"/>
          </a:xfrm>
          <a:solidFill>
            <a:schemeClr val="accent1"/>
          </a:solidFill>
        </p:grpSpPr>
        <p:sp>
          <p:nvSpPr>
            <p:cNvPr id="5" name="Round Same Side Corner Rectangle 3">
              <a:extLst>
                <a:ext uri="{FF2B5EF4-FFF2-40B4-BE49-F238E27FC236}">
                  <a16:creationId xmlns:a16="http://schemas.microsoft.com/office/drawing/2014/main" id="{A9E408A7-00E8-C91D-2240-02FC7D49327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B938301F-EB7D-8D2C-A92B-27AB79DCFFA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F3FE69AA-BD0C-5993-4253-3FBF880E2CCE}"/>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E05379B0-E6A2-FFAE-D443-C2B340904FE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40CDB3C1-8B1E-D476-0BC5-6D5430ABAB51}"/>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23657A7B-F7DA-6E65-D8E5-6A3FDF15C868}"/>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4F12AF6E-837B-B221-DE6E-EBD11B157AA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4509DA7E-9F7A-69F7-1ABB-75DB9E97711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Google Shape;1448;p102">
            <a:extLst>
              <a:ext uri="{FF2B5EF4-FFF2-40B4-BE49-F238E27FC236}">
                <a16:creationId xmlns:a16="http://schemas.microsoft.com/office/drawing/2014/main" id="{FFBA9979-ACC0-DA52-AA8A-ACA7A441DACA}"/>
              </a:ext>
            </a:extLst>
          </p:cNvPr>
          <p:cNvSpPr txBox="1"/>
          <p:nvPr/>
        </p:nvSpPr>
        <p:spPr>
          <a:xfrm>
            <a:off x="6217194" y="2078582"/>
            <a:ext cx="5771606"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dirty="0">
                <a:latin typeface="Arial" panose="020B0604020202020204" pitchFamily="34" charset="0"/>
                <a:ea typeface="Helvetica Neue"/>
                <a:cs typeface="Arial" panose="020B0604020202020204" pitchFamily="34" charset="0"/>
                <a:sym typeface="Helvetica Neue"/>
              </a:rPr>
              <a:t>EXEMPLES</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Charge de travail</a:t>
            </a:r>
            <a:endParaRPr lang="en-CA"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Progression de la gestion des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cas</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où</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en</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sont</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les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cas</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dans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l'étape</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la gestion des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cas</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endParaRPr lang="en-CA"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Références</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endParaRPr lang="en-CA"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Réunions</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suivi</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endParaRPr lang="en-CA"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Délai</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entre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l'ouverture</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et la fermeture du dossier</a:t>
            </a:r>
            <a:endParaRPr lang="en-CA"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Raisons de la fermeture du dossier </a:t>
            </a:r>
            <a:endParaRPr lang="en-CA"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Statut</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d'approbation</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des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différentes</a:t>
            </a:r>
            <a:r>
              <a:rPr lang="en-CA"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étapes de la gestion de </a:t>
            </a:r>
            <a:r>
              <a:rPr lang="en-CA"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cas</a:t>
            </a:r>
            <a:endParaRPr lang="en-CA"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17040263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1A5A8F8-A3F8-B958-53A7-7017F3EB061E}"/>
              </a:ext>
            </a:extLst>
          </p:cNvPr>
          <p:cNvSpPr/>
          <p:nvPr/>
        </p:nvSpPr>
        <p:spPr>
          <a:xfrm>
            <a:off x="1484355" y="1566587"/>
            <a:ext cx="4115174" cy="41940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0CDB06E-D0B2-B8A6-3820-281D440A9FBA}"/>
              </a:ext>
            </a:extLst>
          </p:cNvPr>
          <p:cNvSpPr>
            <a:spLocks noGrp="1"/>
          </p:cNvSpPr>
          <p:nvPr>
            <p:ph type="title"/>
          </p:nvPr>
        </p:nvSpPr>
        <p:spPr/>
        <p:txBody>
          <a:bodyPr>
            <a:normAutofit fontScale="90000"/>
          </a:bodyPr>
          <a:lstStyle/>
          <a:p>
            <a:r>
              <a:rPr lang="en-GB" dirty="0"/>
              <a:t>ICPs pour les </a:t>
            </a:r>
            <a:r>
              <a:rPr lang="en-GB" dirty="0" err="1"/>
              <a:t>gestionnaires</a:t>
            </a:r>
            <a:r>
              <a:rPr lang="en-GB" dirty="0"/>
              <a:t> du programme de gestion des </a:t>
            </a:r>
            <a:r>
              <a:rPr lang="en-GB" dirty="0" err="1"/>
              <a:t>cas</a:t>
            </a:r>
            <a:endParaRPr lang="en-ZA" dirty="0"/>
          </a:p>
        </p:txBody>
      </p:sp>
      <p:sp>
        <p:nvSpPr>
          <p:cNvPr id="4" name="Google Shape;1448;p102">
            <a:extLst>
              <a:ext uri="{FF2B5EF4-FFF2-40B4-BE49-F238E27FC236}">
                <a16:creationId xmlns:a16="http://schemas.microsoft.com/office/drawing/2014/main" id="{537560A2-1E20-5DE1-A3AE-13EB492ACF6D}"/>
              </a:ext>
            </a:extLst>
          </p:cNvPr>
          <p:cNvSpPr txBox="1"/>
          <p:nvPr/>
        </p:nvSpPr>
        <p:spPr>
          <a:xfrm>
            <a:off x="2556491" y="2232470"/>
            <a:ext cx="2640605"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dirty="0">
                <a:latin typeface="Arial" panose="020B0604020202020204" pitchFamily="34" charset="0"/>
                <a:ea typeface="Helvetica Neue"/>
                <a:cs typeface="Arial" panose="020B0604020202020204" pitchFamily="34" charset="0"/>
                <a:sym typeface="Helvetica Neue"/>
              </a:rPr>
              <a:t>OBJECTIF</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L'utilisation</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des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indicateurs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clés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performance par les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gestionnaires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pour la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prise</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décision</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globale</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en</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matière de </a:t>
            </a:r>
            <a:r>
              <a:rPr lang="en-US" sz="2000" b="0" i="0" u="none" strike="noStrike" cap="none" dirty="0" err="1">
                <a:solidFill>
                  <a:schemeClr val="dk1"/>
                </a:solidFill>
                <a:latin typeface="Arial" panose="020B0604020202020204" pitchFamily="34" charset="0"/>
                <a:ea typeface="Helvetica Neue"/>
                <a:cs typeface="Arial" panose="020B0604020202020204" pitchFamily="34" charset="0"/>
                <a:sym typeface="Helvetica Neue"/>
              </a:rPr>
              <a:t>programmes</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t>
            </a:r>
          </a:p>
        </p:txBody>
      </p:sp>
      <p:grpSp>
        <p:nvGrpSpPr>
          <p:cNvPr id="5" name="Group 4">
            <a:extLst>
              <a:ext uri="{FF2B5EF4-FFF2-40B4-BE49-F238E27FC236}">
                <a16:creationId xmlns:a16="http://schemas.microsoft.com/office/drawing/2014/main" id="{F282C065-C67D-D718-9B0C-7130161F1723}"/>
              </a:ext>
            </a:extLst>
          </p:cNvPr>
          <p:cNvGrpSpPr/>
          <p:nvPr/>
        </p:nvGrpSpPr>
        <p:grpSpPr>
          <a:xfrm>
            <a:off x="838200" y="2315317"/>
            <a:ext cx="1351975" cy="2560413"/>
            <a:chOff x="7838339" y="2226754"/>
            <a:chExt cx="1969639" cy="3730164"/>
          </a:xfrm>
          <a:solidFill>
            <a:schemeClr val="accent5"/>
          </a:solidFill>
        </p:grpSpPr>
        <p:sp>
          <p:nvSpPr>
            <p:cNvPr id="6" name="Round Same Side Corner Rectangle 3">
              <a:extLst>
                <a:ext uri="{FF2B5EF4-FFF2-40B4-BE49-F238E27FC236}">
                  <a16:creationId xmlns:a16="http://schemas.microsoft.com/office/drawing/2014/main" id="{ACB49CE0-2443-AEC9-D604-80B8554850A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8786B9C2-6D1A-E6B6-8D36-7799B0CC6BB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D3AF5E3D-2178-FCC1-D896-200C6DB615D4}"/>
                </a:ext>
              </a:extLst>
            </p:cNvPr>
            <p:cNvGrpSpPr/>
            <p:nvPr/>
          </p:nvGrpSpPr>
          <p:grpSpPr>
            <a:xfrm rot="507905">
              <a:off x="7838339" y="3815940"/>
              <a:ext cx="553322" cy="1525212"/>
              <a:chOff x="7916671" y="3937945"/>
              <a:chExt cx="553322" cy="1525212"/>
            </a:xfrm>
            <a:grpFill/>
          </p:grpSpPr>
          <p:sp>
            <p:nvSpPr>
              <p:cNvPr id="12" name="Round Same Side Corner Rectangle 25">
                <a:extLst>
                  <a:ext uri="{FF2B5EF4-FFF2-40B4-BE49-F238E27FC236}">
                    <a16:creationId xmlns:a16="http://schemas.microsoft.com/office/drawing/2014/main" id="{E0E454F7-039F-BE3C-BC67-C706151720A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CE9AA343-9E0F-08FA-FF42-C05B6B595C2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30760C84-6844-4D2C-EC46-89CA67E53021}"/>
                </a:ext>
              </a:extLst>
            </p:cNvPr>
            <p:cNvGrpSpPr/>
            <p:nvPr/>
          </p:nvGrpSpPr>
          <p:grpSpPr>
            <a:xfrm rot="21105829" flipH="1">
              <a:off x="9243874" y="3806245"/>
              <a:ext cx="564104" cy="1525212"/>
              <a:chOff x="7916671" y="3937945"/>
              <a:chExt cx="553322" cy="1525212"/>
            </a:xfrm>
            <a:grpFill/>
          </p:grpSpPr>
          <p:sp>
            <p:nvSpPr>
              <p:cNvPr id="10" name="Round Same Side Corner Rectangle 25">
                <a:extLst>
                  <a:ext uri="{FF2B5EF4-FFF2-40B4-BE49-F238E27FC236}">
                    <a16:creationId xmlns:a16="http://schemas.microsoft.com/office/drawing/2014/main" id="{25AABF68-77D6-8667-FA79-36C538F28FD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51697516-3E4A-DB95-C167-C1792936DC2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4" name="Google Shape;1448;p102">
            <a:extLst>
              <a:ext uri="{FF2B5EF4-FFF2-40B4-BE49-F238E27FC236}">
                <a16:creationId xmlns:a16="http://schemas.microsoft.com/office/drawing/2014/main" id="{B37A5891-3FBD-2F8C-59EC-2413C674FD09}"/>
              </a:ext>
            </a:extLst>
          </p:cNvPr>
          <p:cNvSpPr txBox="1"/>
          <p:nvPr/>
        </p:nvSpPr>
        <p:spPr>
          <a:xfrm>
            <a:off x="6507679" y="2353018"/>
            <a:ext cx="4829638"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a:latin typeface="Arial" panose="020B0604020202020204" pitchFamily="34" charset="0"/>
                <a:ea typeface="Helvetica Neue"/>
                <a:cs typeface="Arial" panose="020B0604020202020204" pitchFamily="34" charset="0"/>
                <a:sym typeface="Helvetica Neue"/>
              </a:rPr>
              <a:t>EXEMPLES</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Comprendre les tendances et les besoins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Comprendre les lacunes des services ou les possibilités d'amélioration de la qualité</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Fonctionnement des filières d'orientation</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Possibilités d'atténuation des risques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Rapport aux donateurs sur les progrès et les résultats </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8389122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F5EE-0AB1-1E62-6931-5E85FECB7D5C}"/>
              </a:ext>
            </a:extLst>
          </p:cNvPr>
          <p:cNvSpPr>
            <a:spLocks noGrp="1"/>
          </p:cNvSpPr>
          <p:nvPr>
            <p:ph type="title"/>
          </p:nvPr>
        </p:nvSpPr>
        <p:spPr/>
        <p:txBody>
          <a:bodyPr>
            <a:normAutofit/>
          </a:bodyPr>
          <a:lstStyle/>
          <a:p>
            <a:r>
              <a:rPr lang="en-ZA"/>
              <a:t>Démonstration CPIMS</a:t>
            </a:r>
          </a:p>
        </p:txBody>
      </p:sp>
      <p:pic>
        <p:nvPicPr>
          <p:cNvPr id="7" name="Graphic 6" descr="Vlog with solid fill">
            <a:hlinkClick r:id="rId3"/>
            <a:extLst>
              <a:ext uri="{FF2B5EF4-FFF2-40B4-BE49-F238E27FC236}">
                <a16:creationId xmlns:a16="http://schemas.microsoft.com/office/drawing/2014/main" id="{03A5A99B-837C-BE2D-2C6D-78EB4B2B90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3452" y="1708428"/>
            <a:ext cx="3952227" cy="3952227"/>
          </a:xfrm>
          <a:prstGeom prst="rect">
            <a:avLst/>
          </a:prstGeom>
        </p:spPr>
      </p:pic>
      <p:sp>
        <p:nvSpPr>
          <p:cNvPr id="8" name="Google Shape;798;p37">
            <a:extLst>
              <a:ext uri="{FF2B5EF4-FFF2-40B4-BE49-F238E27FC236}">
                <a16:creationId xmlns:a16="http://schemas.microsoft.com/office/drawing/2014/main" id="{895CA37D-AA38-6DA6-2510-161E6BFA0D97}"/>
              </a:ext>
            </a:extLst>
          </p:cNvPr>
          <p:cNvSpPr txBox="1"/>
          <p:nvPr/>
        </p:nvSpPr>
        <p:spPr>
          <a:xfrm>
            <a:off x="5994220" y="3153630"/>
            <a:ext cx="4136752" cy="1585586"/>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Indicateurs clés de performance dans le CPIMS+.</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Rapports </a:t>
            </a:r>
            <a:r>
              <a:rPr lang="en-US" sz="2400">
                <a:solidFill>
                  <a:schemeClr val="dk1"/>
                </a:solidFill>
                <a:latin typeface="Arial" panose="020B0604020202020204" pitchFamily="34" charset="0"/>
                <a:ea typeface="Helvetica Neue"/>
                <a:cs typeface="Arial" panose="020B0604020202020204" pitchFamily="34" charset="0"/>
                <a:sym typeface="Helvetica Neue"/>
              </a:rPr>
              <a:t>(visualisation et création)</a:t>
            </a:r>
          </a:p>
        </p:txBody>
      </p:sp>
    </p:spTree>
    <p:extLst>
      <p:ext uri="{BB962C8B-B14F-4D97-AF65-F5344CB8AC3E}">
        <p14:creationId xmlns:p14="http://schemas.microsoft.com/office/powerpoint/2010/main" val="25600855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F88C-1497-5669-4397-7DDF5B4D59CB}"/>
              </a:ext>
            </a:extLst>
          </p:cNvPr>
          <p:cNvSpPr>
            <a:spLocks noGrp="1"/>
          </p:cNvSpPr>
          <p:nvPr>
            <p:ph type="title"/>
          </p:nvPr>
        </p:nvSpPr>
        <p:spPr/>
        <p:txBody>
          <a:bodyPr>
            <a:normAutofit/>
          </a:bodyPr>
          <a:lstStyle/>
          <a:p>
            <a:r>
              <a:rPr lang="en-GB"/>
              <a:t>A vous de jouer !</a:t>
            </a:r>
            <a:endParaRPr lang="en-ZA"/>
          </a:p>
        </p:txBody>
      </p:sp>
      <p:grpSp>
        <p:nvGrpSpPr>
          <p:cNvPr id="4" name="Group 3">
            <a:extLst>
              <a:ext uri="{FF2B5EF4-FFF2-40B4-BE49-F238E27FC236}">
                <a16:creationId xmlns:a16="http://schemas.microsoft.com/office/drawing/2014/main" id="{A1CFB281-72C3-6025-6029-88D323E4B2F8}"/>
              </a:ext>
            </a:extLst>
          </p:cNvPr>
          <p:cNvGrpSpPr/>
          <p:nvPr/>
        </p:nvGrpSpPr>
        <p:grpSpPr>
          <a:xfrm>
            <a:off x="1479530" y="2380314"/>
            <a:ext cx="950012" cy="1799163"/>
            <a:chOff x="7838339" y="2226754"/>
            <a:chExt cx="1969639" cy="3730164"/>
          </a:xfrm>
          <a:solidFill>
            <a:schemeClr val="accent1"/>
          </a:solidFill>
        </p:grpSpPr>
        <p:sp>
          <p:nvSpPr>
            <p:cNvPr id="5" name="Round Same Side Corner Rectangle 3">
              <a:extLst>
                <a:ext uri="{FF2B5EF4-FFF2-40B4-BE49-F238E27FC236}">
                  <a16:creationId xmlns:a16="http://schemas.microsoft.com/office/drawing/2014/main" id="{193512E9-3FA6-190A-2F1F-8985EC31492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D0967AA-6B99-221E-83B8-F285D557FCEF}"/>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4231F80E-A6E8-B332-F1F9-CB10EBE997AD}"/>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8A697574-34AF-0A54-9322-1FE34193E96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35DD811C-267C-A373-5CBC-D544D57295D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897F9CB1-831E-7AE5-15E5-01D2FC3E6875}"/>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446EA974-DB07-E31C-6385-46B7CBAE097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420CF55-702C-CDFE-86A0-78DB71006B6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a:extLst>
              <a:ext uri="{FF2B5EF4-FFF2-40B4-BE49-F238E27FC236}">
                <a16:creationId xmlns:a16="http://schemas.microsoft.com/office/drawing/2014/main" id="{4774B86C-D208-99C9-C456-F736BE8F2D40}"/>
              </a:ext>
            </a:extLst>
          </p:cNvPr>
          <p:cNvGrpSpPr/>
          <p:nvPr/>
        </p:nvGrpSpPr>
        <p:grpSpPr>
          <a:xfrm>
            <a:off x="6524418" y="2247763"/>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79758AE0-F2D3-699F-9F8C-0289053A0429}"/>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5C4DEFFA-C8EE-B0C7-ABDE-40025048F09F}"/>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E8A687AF-905D-0F1D-4B43-64F3DC25012C}"/>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54E59652-0ABC-49B6-6451-008F519109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F5985765-53A3-BB4F-979A-27D506804B8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DB3300BE-66FB-C565-BF9E-F0C31FBB2396}"/>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F2AD7AFF-1DC2-5B3C-BA9C-1A553C5813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E4C026D6-248E-0D45-8415-2AF23BCB761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416C969C-3676-B2C7-DD75-6C996E3252BD}"/>
              </a:ext>
            </a:extLst>
          </p:cNvPr>
          <p:cNvSpPr txBox="1"/>
          <p:nvPr/>
        </p:nvSpPr>
        <p:spPr>
          <a:xfrm>
            <a:off x="3193397" y="2186580"/>
            <a:ext cx="2635799" cy="1849032"/>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TRAVAILLEUR SOCIAL ET SUPERVISEUR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Passez en revue les exemples d'indicateurs clés de performance et choisissez 2 indicateurs clés de performance.</a:t>
            </a:r>
          </a:p>
        </p:txBody>
      </p:sp>
      <p:sp>
        <p:nvSpPr>
          <p:cNvPr id="23" name="TextBox 22">
            <a:extLst>
              <a:ext uri="{FF2B5EF4-FFF2-40B4-BE49-F238E27FC236}">
                <a16:creationId xmlns:a16="http://schemas.microsoft.com/office/drawing/2014/main" id="{80EDEF1C-8F17-68F3-BCE6-0C2336729C1F}"/>
              </a:ext>
            </a:extLst>
          </p:cNvPr>
          <p:cNvSpPr txBox="1"/>
          <p:nvPr/>
        </p:nvSpPr>
        <p:spPr>
          <a:xfrm>
            <a:off x="7938097" y="2186580"/>
            <a:ext cx="2800650" cy="2441759"/>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Créez un rapport pour suivre ces indicateurs clés de performance.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Créer des rapports pour les indicateurs clés de performance des travailleurs sociaux.</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Exportation et visualisation du rapport en .csv et .png</a:t>
            </a:r>
          </a:p>
        </p:txBody>
      </p:sp>
      <p:grpSp>
        <p:nvGrpSpPr>
          <p:cNvPr id="24" name="Group 23">
            <a:extLst>
              <a:ext uri="{FF2B5EF4-FFF2-40B4-BE49-F238E27FC236}">
                <a16:creationId xmlns:a16="http://schemas.microsoft.com/office/drawing/2014/main" id="{00E16BDD-0D40-8C5B-9085-9947F12741EC}"/>
              </a:ext>
            </a:extLst>
          </p:cNvPr>
          <p:cNvGrpSpPr/>
          <p:nvPr/>
        </p:nvGrpSpPr>
        <p:grpSpPr>
          <a:xfrm>
            <a:off x="1943197" y="2565762"/>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4DDD61F9-45E5-8CD1-2D8B-402B2AC749E3}"/>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26" name="Oval 25">
              <a:extLst>
                <a:ext uri="{FF2B5EF4-FFF2-40B4-BE49-F238E27FC236}">
                  <a16:creationId xmlns:a16="http://schemas.microsoft.com/office/drawing/2014/main" id="{3CC5F9E5-DA35-09DD-3090-06514B07A53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426CC4B0-6F15-3B87-2E55-8D1AB678065F}"/>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3BA46715-A6ED-CFA5-5653-10C029A4C7D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7E272C77-56CF-4F10-A77D-D412A084F3E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9814A309-7D39-FF53-3C43-5E59761F3387}"/>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096D9822-2BAA-0321-22AC-D6A2070463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54D3CA01-F354-4BC7-3EEF-5511CA44251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1623129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4AE1-00D2-FDB2-8E53-F0BD85305D3A}"/>
              </a:ext>
            </a:extLst>
          </p:cNvPr>
          <p:cNvSpPr>
            <a:spLocks noGrp="1"/>
          </p:cNvSpPr>
          <p:nvPr>
            <p:ph type="title"/>
          </p:nvPr>
        </p:nvSpPr>
        <p:spPr/>
        <p:txBody>
          <a:bodyPr>
            <a:normAutofit/>
          </a:bodyPr>
          <a:lstStyle/>
          <a:p>
            <a:r>
              <a:rPr lang="en-ZA" dirty="0"/>
              <a:t>Pause </a:t>
            </a:r>
            <a:r>
              <a:rPr lang="en-ZA" dirty="0" err="1"/>
              <a:t>rafraichissement</a:t>
            </a:r>
            <a:endParaRPr lang="en-ZA" dirty="0"/>
          </a:p>
        </p:txBody>
      </p:sp>
      <p:grpSp>
        <p:nvGrpSpPr>
          <p:cNvPr id="46" name="Group 45">
            <a:extLst>
              <a:ext uri="{FF2B5EF4-FFF2-40B4-BE49-F238E27FC236}">
                <a16:creationId xmlns:a16="http://schemas.microsoft.com/office/drawing/2014/main" id="{ED331CCD-E4F3-820A-0E60-68EA0CB12619}"/>
              </a:ext>
            </a:extLst>
          </p:cNvPr>
          <p:cNvGrpSpPr/>
          <p:nvPr/>
        </p:nvGrpSpPr>
        <p:grpSpPr>
          <a:xfrm>
            <a:off x="1793144" y="2051257"/>
            <a:ext cx="2413067" cy="3169619"/>
            <a:chOff x="1793144" y="2051257"/>
            <a:chExt cx="2413067" cy="3169619"/>
          </a:xfrm>
        </p:grpSpPr>
        <p:sp>
          <p:nvSpPr>
            <p:cNvPr id="5" name="Google Shape;315;p4">
              <a:extLst>
                <a:ext uri="{FF2B5EF4-FFF2-40B4-BE49-F238E27FC236}">
                  <a16:creationId xmlns:a16="http://schemas.microsoft.com/office/drawing/2014/main" id="{DF05A113-987D-EBE8-7B37-180AAC90B83D}"/>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B24DF452-E72E-4BB1-C7FE-005B406B39EB}"/>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FDF30743-11B5-D814-4B94-0C7E7F8C21D5}"/>
                </a:ext>
              </a:extLst>
            </p:cNvPr>
            <p:cNvGrpSpPr/>
            <p:nvPr/>
          </p:nvGrpSpPr>
          <p:grpSpPr>
            <a:xfrm>
              <a:off x="1793144" y="2631843"/>
              <a:ext cx="1014282" cy="1179025"/>
              <a:chOff x="1793144" y="2631843"/>
              <a:chExt cx="1014282" cy="1179025"/>
            </a:xfrm>
          </p:grpSpPr>
          <p:grpSp>
            <p:nvGrpSpPr>
              <p:cNvPr id="8" name="Group 7">
                <a:extLst>
                  <a:ext uri="{FF2B5EF4-FFF2-40B4-BE49-F238E27FC236}">
                    <a16:creationId xmlns:a16="http://schemas.microsoft.com/office/drawing/2014/main" id="{5FD13030-F420-41C8-DE2D-37522BD6ECD1}"/>
                  </a:ext>
                </a:extLst>
              </p:cNvPr>
              <p:cNvGrpSpPr/>
              <p:nvPr/>
            </p:nvGrpSpPr>
            <p:grpSpPr>
              <a:xfrm flipH="1">
                <a:off x="2052917" y="2999019"/>
                <a:ext cx="754509" cy="811849"/>
                <a:chOff x="2721535" y="2932590"/>
                <a:chExt cx="908498" cy="923032"/>
              </a:xfrm>
            </p:grpSpPr>
            <p:sp>
              <p:nvSpPr>
                <p:cNvPr id="11" name="Rectangle: Rounded Corners 10">
                  <a:extLst>
                    <a:ext uri="{FF2B5EF4-FFF2-40B4-BE49-F238E27FC236}">
                      <a16:creationId xmlns:a16="http://schemas.microsoft.com/office/drawing/2014/main" id="{375FB60F-8189-F7A5-AE27-DA13618519A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745A9F26-B427-40AD-9F32-55209CFCEC19}"/>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Google Shape;315;p4">
                <a:extLst>
                  <a:ext uri="{FF2B5EF4-FFF2-40B4-BE49-F238E27FC236}">
                    <a16:creationId xmlns:a16="http://schemas.microsoft.com/office/drawing/2014/main" id="{35F47EB3-8D19-E99C-4E77-E1BDDE31A12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F1B3761F-D9A0-5DE5-021D-14AFB293025B}"/>
                </a:ext>
              </a:extLst>
            </p:cNvPr>
            <p:cNvGrpSpPr/>
            <p:nvPr/>
          </p:nvGrpSpPr>
          <p:grpSpPr>
            <a:xfrm flipH="1">
              <a:off x="3241048" y="2631843"/>
              <a:ext cx="965163" cy="1167926"/>
              <a:chOff x="1793144" y="2631843"/>
              <a:chExt cx="988676" cy="1167926"/>
            </a:xfrm>
          </p:grpSpPr>
          <p:grpSp>
            <p:nvGrpSpPr>
              <p:cNvPr id="42" name="Group 41">
                <a:extLst>
                  <a:ext uri="{FF2B5EF4-FFF2-40B4-BE49-F238E27FC236}">
                    <a16:creationId xmlns:a16="http://schemas.microsoft.com/office/drawing/2014/main" id="{F2FF524B-FA97-0F9B-3D00-1CC2008A8BF9}"/>
                  </a:ext>
                </a:extLst>
              </p:cNvPr>
              <p:cNvGrpSpPr/>
              <p:nvPr/>
            </p:nvGrpSpPr>
            <p:grpSpPr>
              <a:xfrm flipH="1">
                <a:off x="2052916" y="2999019"/>
                <a:ext cx="728904" cy="800750"/>
                <a:chOff x="2752366" y="2932590"/>
                <a:chExt cx="877667" cy="910413"/>
              </a:xfrm>
            </p:grpSpPr>
            <p:sp>
              <p:nvSpPr>
                <p:cNvPr id="44" name="Rectangle: Rounded Corners 43">
                  <a:extLst>
                    <a:ext uri="{FF2B5EF4-FFF2-40B4-BE49-F238E27FC236}">
                      <a16:creationId xmlns:a16="http://schemas.microsoft.com/office/drawing/2014/main" id="{53EC10B9-C04F-183D-4661-BB76CC4968F2}"/>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Rounded Corners 44">
                  <a:extLst>
                    <a:ext uri="{FF2B5EF4-FFF2-40B4-BE49-F238E27FC236}">
                      <a16:creationId xmlns:a16="http://schemas.microsoft.com/office/drawing/2014/main" id="{FCD09726-C3AA-653C-E4F6-2AA17DB95271}"/>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3" name="Google Shape;315;p4">
                <a:extLst>
                  <a:ext uri="{FF2B5EF4-FFF2-40B4-BE49-F238E27FC236}">
                    <a16:creationId xmlns:a16="http://schemas.microsoft.com/office/drawing/2014/main" id="{57FEDE0B-8197-A90C-80AC-6077404472BC}"/>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73" name="Group 72">
            <a:extLst>
              <a:ext uri="{FF2B5EF4-FFF2-40B4-BE49-F238E27FC236}">
                <a16:creationId xmlns:a16="http://schemas.microsoft.com/office/drawing/2014/main" id="{E4CB3A0A-FF26-E8CB-5F5E-F929C06A3D66}"/>
              </a:ext>
            </a:extLst>
          </p:cNvPr>
          <p:cNvGrpSpPr/>
          <p:nvPr/>
        </p:nvGrpSpPr>
        <p:grpSpPr>
          <a:xfrm>
            <a:off x="4889466" y="2051257"/>
            <a:ext cx="2413067" cy="3169619"/>
            <a:chOff x="1793144" y="2051257"/>
            <a:chExt cx="2413067" cy="3169619"/>
          </a:xfrm>
        </p:grpSpPr>
        <p:sp>
          <p:nvSpPr>
            <p:cNvPr id="74" name="Google Shape;315;p4">
              <a:extLst>
                <a:ext uri="{FF2B5EF4-FFF2-40B4-BE49-F238E27FC236}">
                  <a16:creationId xmlns:a16="http://schemas.microsoft.com/office/drawing/2014/main" id="{EF0E0CD9-4068-9811-FABD-FF28CC469392}"/>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317;p4">
              <a:extLst>
                <a:ext uri="{FF2B5EF4-FFF2-40B4-BE49-F238E27FC236}">
                  <a16:creationId xmlns:a16="http://schemas.microsoft.com/office/drawing/2014/main" id="{35A8BA7D-7E9F-D9CD-C7E0-33C4F7B40171}"/>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 name="Group 75">
              <a:extLst>
                <a:ext uri="{FF2B5EF4-FFF2-40B4-BE49-F238E27FC236}">
                  <a16:creationId xmlns:a16="http://schemas.microsoft.com/office/drawing/2014/main" id="{1D890672-C272-728D-9442-4387D7355783}"/>
                </a:ext>
              </a:extLst>
            </p:cNvPr>
            <p:cNvGrpSpPr/>
            <p:nvPr/>
          </p:nvGrpSpPr>
          <p:grpSpPr>
            <a:xfrm>
              <a:off x="1793144" y="2631843"/>
              <a:ext cx="1014282" cy="1179025"/>
              <a:chOff x="1793144" y="2631843"/>
              <a:chExt cx="1014282" cy="1179025"/>
            </a:xfrm>
          </p:grpSpPr>
          <p:grpSp>
            <p:nvGrpSpPr>
              <p:cNvPr id="82" name="Group 81">
                <a:extLst>
                  <a:ext uri="{FF2B5EF4-FFF2-40B4-BE49-F238E27FC236}">
                    <a16:creationId xmlns:a16="http://schemas.microsoft.com/office/drawing/2014/main" id="{7FBE3F05-C376-CDCA-3FB4-800601F8E29B}"/>
                  </a:ext>
                </a:extLst>
              </p:cNvPr>
              <p:cNvGrpSpPr/>
              <p:nvPr/>
            </p:nvGrpSpPr>
            <p:grpSpPr>
              <a:xfrm flipH="1">
                <a:off x="2052917" y="2999019"/>
                <a:ext cx="754509" cy="811849"/>
                <a:chOff x="2721535" y="2932590"/>
                <a:chExt cx="908498" cy="923032"/>
              </a:xfrm>
            </p:grpSpPr>
            <p:sp>
              <p:nvSpPr>
                <p:cNvPr id="84" name="Rectangle: Rounded Corners 83">
                  <a:extLst>
                    <a:ext uri="{FF2B5EF4-FFF2-40B4-BE49-F238E27FC236}">
                      <a16:creationId xmlns:a16="http://schemas.microsoft.com/office/drawing/2014/main" id="{940B32DB-BC4D-A2F5-4FC7-1AFDF0CDE824}"/>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Rounded Corners 84">
                  <a:extLst>
                    <a:ext uri="{FF2B5EF4-FFF2-40B4-BE49-F238E27FC236}">
                      <a16:creationId xmlns:a16="http://schemas.microsoft.com/office/drawing/2014/main" id="{F1422DF5-0A3C-BF0E-7172-DEFEF0BAFCA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3" name="Google Shape;315;p4">
                <a:extLst>
                  <a:ext uri="{FF2B5EF4-FFF2-40B4-BE49-F238E27FC236}">
                    <a16:creationId xmlns:a16="http://schemas.microsoft.com/office/drawing/2014/main" id="{9AE20E1B-B595-060D-3096-909D552C50BD}"/>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7" name="Group 76">
              <a:extLst>
                <a:ext uri="{FF2B5EF4-FFF2-40B4-BE49-F238E27FC236}">
                  <a16:creationId xmlns:a16="http://schemas.microsoft.com/office/drawing/2014/main" id="{8B923F88-F6DC-C558-AC4A-93F3C4907222}"/>
                </a:ext>
              </a:extLst>
            </p:cNvPr>
            <p:cNvGrpSpPr/>
            <p:nvPr/>
          </p:nvGrpSpPr>
          <p:grpSpPr>
            <a:xfrm flipH="1">
              <a:off x="3241048" y="2631843"/>
              <a:ext cx="965163" cy="1167926"/>
              <a:chOff x="1793144" y="2631843"/>
              <a:chExt cx="988676" cy="1167926"/>
            </a:xfrm>
          </p:grpSpPr>
          <p:grpSp>
            <p:nvGrpSpPr>
              <p:cNvPr id="78" name="Group 77">
                <a:extLst>
                  <a:ext uri="{FF2B5EF4-FFF2-40B4-BE49-F238E27FC236}">
                    <a16:creationId xmlns:a16="http://schemas.microsoft.com/office/drawing/2014/main" id="{1678F3C8-DA34-81BF-F5EF-53C0C8B2369C}"/>
                  </a:ext>
                </a:extLst>
              </p:cNvPr>
              <p:cNvGrpSpPr/>
              <p:nvPr/>
            </p:nvGrpSpPr>
            <p:grpSpPr>
              <a:xfrm flipH="1">
                <a:off x="2052916" y="2999019"/>
                <a:ext cx="728904" cy="800750"/>
                <a:chOff x="2752366" y="2932590"/>
                <a:chExt cx="877667" cy="910413"/>
              </a:xfrm>
            </p:grpSpPr>
            <p:sp>
              <p:nvSpPr>
                <p:cNvPr id="80" name="Rectangle: Rounded Corners 79">
                  <a:extLst>
                    <a:ext uri="{FF2B5EF4-FFF2-40B4-BE49-F238E27FC236}">
                      <a16:creationId xmlns:a16="http://schemas.microsoft.com/office/drawing/2014/main" id="{63BE3113-889F-D873-15ED-AEB640EABBE4}"/>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Rounded Corners 80">
                  <a:extLst>
                    <a:ext uri="{FF2B5EF4-FFF2-40B4-BE49-F238E27FC236}">
                      <a16:creationId xmlns:a16="http://schemas.microsoft.com/office/drawing/2014/main" id="{39287284-1405-6394-2B88-37474A52988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9" name="Google Shape;315;p4">
                <a:extLst>
                  <a:ext uri="{FF2B5EF4-FFF2-40B4-BE49-F238E27FC236}">
                    <a16:creationId xmlns:a16="http://schemas.microsoft.com/office/drawing/2014/main" id="{0CA376F5-BA59-0572-0787-6DD2205086CB}"/>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6" name="Group 85">
            <a:extLst>
              <a:ext uri="{FF2B5EF4-FFF2-40B4-BE49-F238E27FC236}">
                <a16:creationId xmlns:a16="http://schemas.microsoft.com/office/drawing/2014/main" id="{2F688AE5-16E8-94D1-FD3C-1FE38727FD8A}"/>
              </a:ext>
            </a:extLst>
          </p:cNvPr>
          <p:cNvGrpSpPr/>
          <p:nvPr/>
        </p:nvGrpSpPr>
        <p:grpSpPr>
          <a:xfrm>
            <a:off x="7985791" y="2051257"/>
            <a:ext cx="2413067" cy="3169619"/>
            <a:chOff x="1793144" y="2051257"/>
            <a:chExt cx="2413067" cy="3169619"/>
          </a:xfrm>
        </p:grpSpPr>
        <p:sp>
          <p:nvSpPr>
            <p:cNvPr id="87" name="Google Shape;315;p4">
              <a:extLst>
                <a:ext uri="{FF2B5EF4-FFF2-40B4-BE49-F238E27FC236}">
                  <a16:creationId xmlns:a16="http://schemas.microsoft.com/office/drawing/2014/main" id="{D0CB283F-0861-D6F9-579A-DC40F7BC06BB}"/>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317;p4">
              <a:extLst>
                <a:ext uri="{FF2B5EF4-FFF2-40B4-BE49-F238E27FC236}">
                  <a16:creationId xmlns:a16="http://schemas.microsoft.com/office/drawing/2014/main" id="{1F25BFC9-BC79-5631-1FB6-5F185975B631}"/>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9" name="Group 88">
              <a:extLst>
                <a:ext uri="{FF2B5EF4-FFF2-40B4-BE49-F238E27FC236}">
                  <a16:creationId xmlns:a16="http://schemas.microsoft.com/office/drawing/2014/main" id="{4D886BD8-B988-722B-D407-751988C7A9EB}"/>
                </a:ext>
              </a:extLst>
            </p:cNvPr>
            <p:cNvGrpSpPr/>
            <p:nvPr/>
          </p:nvGrpSpPr>
          <p:grpSpPr>
            <a:xfrm>
              <a:off x="1793144" y="2631843"/>
              <a:ext cx="1014282" cy="1179025"/>
              <a:chOff x="1793144" y="2631843"/>
              <a:chExt cx="1014282" cy="1179025"/>
            </a:xfrm>
          </p:grpSpPr>
          <p:grpSp>
            <p:nvGrpSpPr>
              <p:cNvPr id="95" name="Group 94">
                <a:extLst>
                  <a:ext uri="{FF2B5EF4-FFF2-40B4-BE49-F238E27FC236}">
                    <a16:creationId xmlns:a16="http://schemas.microsoft.com/office/drawing/2014/main" id="{163CA70A-0E07-78BC-C8E5-CD99EB05E13F}"/>
                  </a:ext>
                </a:extLst>
              </p:cNvPr>
              <p:cNvGrpSpPr/>
              <p:nvPr/>
            </p:nvGrpSpPr>
            <p:grpSpPr>
              <a:xfrm flipH="1">
                <a:off x="2052917" y="2999019"/>
                <a:ext cx="754509" cy="811849"/>
                <a:chOff x="2721535" y="2932590"/>
                <a:chExt cx="908498" cy="923032"/>
              </a:xfrm>
            </p:grpSpPr>
            <p:sp>
              <p:nvSpPr>
                <p:cNvPr id="97" name="Rectangle: Rounded Corners 96">
                  <a:extLst>
                    <a:ext uri="{FF2B5EF4-FFF2-40B4-BE49-F238E27FC236}">
                      <a16:creationId xmlns:a16="http://schemas.microsoft.com/office/drawing/2014/main" id="{3FA9CF37-76EF-4FDC-A863-5EDAB0DFEF5D}"/>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Rounded Corners 97">
                  <a:extLst>
                    <a:ext uri="{FF2B5EF4-FFF2-40B4-BE49-F238E27FC236}">
                      <a16:creationId xmlns:a16="http://schemas.microsoft.com/office/drawing/2014/main" id="{84EE44D5-4E97-01E6-001A-50C0A2B4C74E}"/>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6" name="Google Shape;315;p4">
                <a:extLst>
                  <a:ext uri="{FF2B5EF4-FFF2-40B4-BE49-F238E27FC236}">
                    <a16:creationId xmlns:a16="http://schemas.microsoft.com/office/drawing/2014/main" id="{4896181E-E201-F7A5-EADE-0250282D5FB9}"/>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 name="Group 89">
              <a:extLst>
                <a:ext uri="{FF2B5EF4-FFF2-40B4-BE49-F238E27FC236}">
                  <a16:creationId xmlns:a16="http://schemas.microsoft.com/office/drawing/2014/main" id="{CD5CF0F2-3975-7BA6-9901-C38D817005F0}"/>
                </a:ext>
              </a:extLst>
            </p:cNvPr>
            <p:cNvGrpSpPr/>
            <p:nvPr/>
          </p:nvGrpSpPr>
          <p:grpSpPr>
            <a:xfrm flipH="1">
              <a:off x="3241048" y="2631843"/>
              <a:ext cx="965163" cy="1167926"/>
              <a:chOff x="1793144" y="2631843"/>
              <a:chExt cx="988676" cy="1167926"/>
            </a:xfrm>
          </p:grpSpPr>
          <p:grpSp>
            <p:nvGrpSpPr>
              <p:cNvPr id="91" name="Group 90">
                <a:extLst>
                  <a:ext uri="{FF2B5EF4-FFF2-40B4-BE49-F238E27FC236}">
                    <a16:creationId xmlns:a16="http://schemas.microsoft.com/office/drawing/2014/main" id="{7BACB6FE-110C-F0AC-ADB8-F32B9DA372C8}"/>
                  </a:ext>
                </a:extLst>
              </p:cNvPr>
              <p:cNvGrpSpPr/>
              <p:nvPr/>
            </p:nvGrpSpPr>
            <p:grpSpPr>
              <a:xfrm flipH="1">
                <a:off x="2052916" y="2999019"/>
                <a:ext cx="728904" cy="800750"/>
                <a:chOff x="2752366" y="2932590"/>
                <a:chExt cx="877667" cy="910413"/>
              </a:xfrm>
            </p:grpSpPr>
            <p:sp>
              <p:nvSpPr>
                <p:cNvPr id="93" name="Rectangle: Rounded Corners 92">
                  <a:extLst>
                    <a:ext uri="{FF2B5EF4-FFF2-40B4-BE49-F238E27FC236}">
                      <a16:creationId xmlns:a16="http://schemas.microsoft.com/office/drawing/2014/main" id="{A4435CA1-0A97-475A-7DAA-947A1C8C36B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Rounded Corners 93">
                  <a:extLst>
                    <a:ext uri="{FF2B5EF4-FFF2-40B4-BE49-F238E27FC236}">
                      <a16:creationId xmlns:a16="http://schemas.microsoft.com/office/drawing/2014/main" id="{9438D990-CF8F-8D5F-43AF-9E658DF8AEE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2" name="Google Shape;315;p4">
                <a:extLst>
                  <a:ext uri="{FF2B5EF4-FFF2-40B4-BE49-F238E27FC236}">
                    <a16:creationId xmlns:a16="http://schemas.microsoft.com/office/drawing/2014/main" id="{4F89975B-22D5-DD0A-73A0-B0003702E8E1}"/>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7695527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F26A-452B-CF45-C94C-C9EDFD13B0A7}"/>
              </a:ext>
            </a:extLst>
          </p:cNvPr>
          <p:cNvSpPr>
            <a:spLocks noGrp="1"/>
          </p:cNvSpPr>
          <p:nvPr>
            <p:ph type="title"/>
          </p:nvPr>
        </p:nvSpPr>
        <p:spPr/>
        <p:txBody>
          <a:bodyPr>
            <a:normAutofit/>
          </a:bodyPr>
          <a:lstStyle/>
          <a:p>
            <a:r>
              <a:rPr lang="en-ZA"/>
              <a:t>Retour d'information et discussion</a:t>
            </a:r>
          </a:p>
        </p:txBody>
      </p:sp>
      <p:grpSp>
        <p:nvGrpSpPr>
          <p:cNvPr id="3" name="Google Shape;314;p4">
            <a:extLst>
              <a:ext uri="{FF2B5EF4-FFF2-40B4-BE49-F238E27FC236}">
                <a16:creationId xmlns:a16="http://schemas.microsoft.com/office/drawing/2014/main" id="{00EE4F24-1D09-513F-12D7-A7DFD254A02A}"/>
              </a:ext>
            </a:extLst>
          </p:cNvPr>
          <p:cNvGrpSpPr/>
          <p:nvPr/>
        </p:nvGrpSpPr>
        <p:grpSpPr>
          <a:xfrm>
            <a:off x="3419151" y="1903827"/>
            <a:ext cx="5353697" cy="3474717"/>
            <a:chOff x="3400707" y="1772174"/>
            <a:chExt cx="5758105" cy="3737192"/>
          </a:xfrm>
          <a:solidFill>
            <a:schemeClr val="accent4"/>
          </a:solidFill>
        </p:grpSpPr>
        <p:sp>
          <p:nvSpPr>
            <p:cNvPr id="4" name="Google Shape;315;p4">
              <a:extLst>
                <a:ext uri="{FF2B5EF4-FFF2-40B4-BE49-F238E27FC236}">
                  <a16:creationId xmlns:a16="http://schemas.microsoft.com/office/drawing/2014/main" id="{A3C62613-5776-362B-18A4-CDC288A8CC9D}"/>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DCCB8D51-AB88-033C-84C5-BBEE331B5318}"/>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940EF224-5486-81F0-403D-D3B08EC634C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6AF9C6CC-313F-AF6A-8F3F-8EB70FA4F86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71BEC0B4-145F-C8AF-89D5-83EC85685771}"/>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F3194BEF-280C-2C85-595A-4CA856B7528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8BB0F976-CA0B-79EC-2E58-9230A838907A}"/>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E6CA2165-A98B-2E05-F0B0-CDCD2427C23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60F66DCE-F148-11FE-98E5-6A48702E61F5}"/>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18808A66-BECA-6C68-F7EA-92B2CD8FF81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E7E4B6CA-6E22-12D9-8E15-4B617A161D1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FA14A768-05C5-0646-9242-03EE47F9A9DD}"/>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0D7F49F5-D960-19B7-C4E7-35C0F58A91B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E8F7EADC-28B0-BEBB-CBF7-133AF84951E4}"/>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0282D01B-21FC-DA2D-DA3C-0E9000E3C5B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46DC022D-A9F0-6C72-3B2E-B90FF478258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54642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Gestion de cas</a:t>
            </a:r>
            <a:endParaRPr lang="en-US"/>
          </a:p>
        </p:txBody>
      </p:sp>
      <p:sp>
        <p:nvSpPr>
          <p:cNvPr id="2" name="TextBox 1">
            <a:extLst>
              <a:ext uri="{FF2B5EF4-FFF2-40B4-BE49-F238E27FC236}">
                <a16:creationId xmlns:a16="http://schemas.microsoft.com/office/drawing/2014/main" id="{9FE0D19C-CA8E-2A63-4F50-DBBE81C6007D}"/>
              </a:ext>
            </a:extLst>
          </p:cNvPr>
          <p:cNvSpPr txBox="1"/>
          <p:nvPr/>
        </p:nvSpPr>
        <p:spPr>
          <a:xfrm>
            <a:off x="4192857" y="1928017"/>
            <a:ext cx="6991815" cy="2702984"/>
          </a:xfrm>
          <a:prstGeom prst="rect">
            <a:avLst/>
          </a:prstGeom>
          <a:noFill/>
        </p:spPr>
        <p:txBody>
          <a:bodyPr wrap="square" lIns="91440" tIns="45720" rIns="91440" bIns="45720" anchor="t">
            <a:spAutoFit/>
          </a:bodyPr>
          <a:lstStyle/>
          <a:p>
            <a:pPr>
              <a:lnSpc>
                <a:spcPct val="107000"/>
              </a:lnSpc>
              <a:spcAft>
                <a:spcPts val="800"/>
              </a:spcAft>
            </a:pPr>
            <a:r>
              <a:rPr lang="en-CA" sz="2000" dirty="0" err="1">
                <a:effectLst/>
                <a:latin typeface="Arial" panose="020B0604020202020204" pitchFamily="34" charset="0"/>
                <a:ea typeface="Calibri" panose="020F0502020204030204" pitchFamily="34" charset="0"/>
                <a:cs typeface="Arial" panose="020B0604020202020204" pitchFamily="34" charset="0"/>
              </a:rPr>
              <a:t>Cela</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signifie</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qu'il</a:t>
            </a:r>
            <a:r>
              <a:rPr lang="en-CA" sz="2000" dirty="0">
                <a:effectLst/>
                <a:latin typeface="Arial" panose="020B0604020202020204" pitchFamily="34" charset="0"/>
                <a:ea typeface="Calibri" panose="020F0502020204030204" pitchFamily="34" charset="0"/>
                <a:cs typeface="Arial" panose="020B0604020202020204" pitchFamily="34" charset="0"/>
              </a:rPr>
              <a:t> faut </a:t>
            </a:r>
            <a:r>
              <a:rPr lang="en-CA" sz="2000" dirty="0" err="1">
                <a:effectLst/>
                <a:latin typeface="Arial" panose="020B0604020202020204" pitchFamily="34" charset="0"/>
                <a:ea typeface="Calibri" panose="020F0502020204030204" pitchFamily="34" charset="0"/>
                <a:cs typeface="Arial" panose="020B0604020202020204" pitchFamily="34" charset="0"/>
              </a:rPr>
              <a:t>s'assurer</a:t>
            </a:r>
            <a:r>
              <a:rPr lang="en-CA" sz="2000" dirty="0">
                <a:effectLst/>
                <a:latin typeface="Arial" panose="020B0604020202020204" pitchFamily="34" charset="0"/>
                <a:ea typeface="Calibri" panose="020F0502020204030204" pitchFamily="34" charset="0"/>
                <a:cs typeface="Arial" panose="020B0604020202020204" pitchFamily="34" charset="0"/>
              </a:rPr>
              <a:t> que les actions et les interventions </a:t>
            </a:r>
            <a:r>
              <a:rPr lang="en-CA" sz="2000" dirty="0" err="1">
                <a:effectLst/>
                <a:latin typeface="Arial" panose="020B0604020202020204" pitchFamily="34" charset="0"/>
                <a:ea typeface="Calibri" panose="020F0502020204030204" pitchFamily="34" charset="0"/>
                <a:cs typeface="Arial" panose="020B0604020202020204" pitchFamily="34" charset="0"/>
              </a:rPr>
              <a:t>destinées</a:t>
            </a:r>
            <a:r>
              <a:rPr lang="en-CA" sz="2000" dirty="0">
                <a:effectLst/>
                <a:latin typeface="Arial" panose="020B0604020202020204" pitchFamily="34" charset="0"/>
                <a:ea typeface="Calibri" panose="020F0502020204030204" pitchFamily="34" charset="0"/>
                <a:cs typeface="Arial" panose="020B0604020202020204" pitchFamily="34" charset="0"/>
              </a:rPr>
              <a:t> à </a:t>
            </a:r>
            <a:r>
              <a:rPr lang="en-CA" sz="2000" dirty="0" err="1">
                <a:effectLst/>
                <a:latin typeface="Arial" panose="020B0604020202020204" pitchFamily="34" charset="0"/>
                <a:ea typeface="Calibri" panose="020F0502020204030204" pitchFamily="34" charset="0"/>
                <a:cs typeface="Arial" panose="020B0604020202020204" pitchFamily="34" charset="0"/>
              </a:rPr>
              <a:t>soutenir</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l'enfant</a:t>
            </a:r>
            <a:r>
              <a:rPr lang="en-CA" sz="2000" dirty="0">
                <a:effectLst/>
                <a:latin typeface="Arial" panose="020B0604020202020204" pitchFamily="34" charset="0"/>
                <a:ea typeface="Calibri" panose="020F0502020204030204" pitchFamily="34" charset="0"/>
                <a:cs typeface="Arial" panose="020B0604020202020204" pitchFamily="34" charset="0"/>
              </a:rPr>
              <a:t> (et </a:t>
            </a:r>
            <a:r>
              <a:rPr lang="en-CA" sz="2000" dirty="0" err="1">
                <a:effectLst/>
                <a:latin typeface="Arial" panose="020B0604020202020204" pitchFamily="34" charset="0"/>
                <a:ea typeface="Calibri" panose="020F0502020204030204" pitchFamily="34" charset="0"/>
                <a:cs typeface="Arial" panose="020B0604020202020204" pitchFamily="34" charset="0"/>
              </a:rPr>
              <a:t>sa</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famille</a:t>
            </a:r>
            <a:r>
              <a:rPr lang="en-CA" sz="2000" dirty="0">
                <a:effectLst/>
                <a:latin typeface="Arial" panose="020B0604020202020204" pitchFamily="34" charset="0"/>
                <a:ea typeface="Calibri" panose="020F0502020204030204" pitchFamily="34" charset="0"/>
                <a:cs typeface="Arial" panose="020B0604020202020204" pitchFamily="34" charset="0"/>
              </a:rPr>
              <a:t>) ne les </a:t>
            </a:r>
            <a:r>
              <a:rPr lang="en-CA" sz="2000" dirty="0" err="1">
                <a:effectLst/>
                <a:latin typeface="Arial" panose="020B0604020202020204" pitchFamily="34" charset="0"/>
                <a:ea typeface="Calibri" panose="020F0502020204030204" pitchFamily="34" charset="0"/>
                <a:cs typeface="Arial" panose="020B0604020202020204" pitchFamily="34" charset="0"/>
              </a:rPr>
              <a:t>exposent</a:t>
            </a:r>
            <a:r>
              <a:rPr lang="en-CA" sz="2000" dirty="0">
                <a:effectLst/>
                <a:latin typeface="Arial" panose="020B0604020202020204" pitchFamily="34" charset="0"/>
                <a:ea typeface="Calibri" panose="020F0502020204030204" pitchFamily="34" charset="0"/>
                <a:cs typeface="Arial" panose="020B0604020202020204" pitchFamily="34" charset="0"/>
              </a:rPr>
              <a:t> pas à un </a:t>
            </a:r>
            <a:r>
              <a:rPr lang="en-CA" sz="2000" dirty="0" err="1">
                <a:effectLst/>
                <a:latin typeface="Arial" panose="020B0604020202020204" pitchFamily="34" charset="0"/>
                <a:ea typeface="Calibri" panose="020F0502020204030204" pitchFamily="34" charset="0"/>
                <a:cs typeface="Arial" panose="020B0604020202020204" pitchFamily="34" charset="0"/>
              </a:rPr>
              <a:t>préjudice</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supplémentaire</a:t>
            </a:r>
            <a:r>
              <a:rPr lang="en-CA" sz="2000" dirty="0">
                <a:effectLst/>
                <a:latin typeface="Arial" panose="020B0604020202020204" pitchFamily="34" charset="0"/>
                <a:ea typeface="Calibri" panose="020F0502020204030204" pitchFamily="34" charset="0"/>
                <a:cs typeface="Arial" panose="020B0604020202020204" pitchFamily="34" charset="0"/>
              </a:rPr>
              <a:t>. À </a:t>
            </a:r>
            <a:r>
              <a:rPr lang="en-CA" sz="2000" dirty="0" err="1">
                <a:effectLst/>
                <a:latin typeface="Arial" panose="020B0604020202020204" pitchFamily="34" charset="0"/>
                <a:ea typeface="Calibri" panose="020F0502020204030204" pitchFamily="34" charset="0"/>
                <a:cs typeface="Arial" panose="020B0604020202020204" pitchFamily="34" charset="0"/>
              </a:rPr>
              <a:t>chaque</a:t>
            </a:r>
            <a:r>
              <a:rPr lang="en-CA" sz="2000" dirty="0">
                <a:effectLst/>
                <a:latin typeface="Arial" panose="020B0604020202020204" pitchFamily="34" charset="0"/>
                <a:ea typeface="Calibri" panose="020F0502020204030204" pitchFamily="34" charset="0"/>
                <a:cs typeface="Arial" panose="020B0604020202020204" pitchFamily="34" charset="0"/>
              </a:rPr>
              <a:t> étape du </a:t>
            </a:r>
            <a:r>
              <a:rPr lang="en-CA" sz="2000" dirty="0" err="1">
                <a:effectLst/>
                <a:latin typeface="Arial" panose="020B0604020202020204" pitchFamily="34" charset="0"/>
                <a:ea typeface="Calibri" panose="020F0502020204030204" pitchFamily="34" charset="0"/>
                <a:cs typeface="Arial" panose="020B0604020202020204" pitchFamily="34" charset="0"/>
              </a:rPr>
              <a:t>processus</a:t>
            </a:r>
            <a:r>
              <a:rPr lang="en-CA" sz="2000" dirty="0">
                <a:effectLst/>
                <a:latin typeface="Arial" panose="020B0604020202020204" pitchFamily="34" charset="0"/>
                <a:ea typeface="Calibri" panose="020F0502020204030204" pitchFamily="34" charset="0"/>
                <a:cs typeface="Arial" panose="020B0604020202020204" pitchFamily="34" charset="0"/>
              </a:rPr>
              <a:t> de gestion des dossiers, il faut </a:t>
            </a:r>
            <a:r>
              <a:rPr lang="en-CA" sz="2000" dirty="0" err="1">
                <a:effectLst/>
                <a:latin typeface="Arial" panose="020B0604020202020204" pitchFamily="34" charset="0"/>
                <a:ea typeface="Calibri" panose="020F0502020204030204" pitchFamily="34" charset="0"/>
                <a:cs typeface="Arial" panose="020B0604020202020204" pitchFamily="34" charset="0"/>
              </a:rPr>
              <a:t>veiller</a:t>
            </a:r>
            <a:r>
              <a:rPr lang="en-CA" sz="2000" dirty="0">
                <a:effectLst/>
                <a:latin typeface="Arial" panose="020B0604020202020204" pitchFamily="34" charset="0"/>
                <a:ea typeface="Calibri" panose="020F0502020204030204" pitchFamily="34" charset="0"/>
                <a:cs typeface="Arial" panose="020B0604020202020204" pitchFamily="34" charset="0"/>
              </a:rPr>
              <a:t> à </a:t>
            </a:r>
            <a:r>
              <a:rPr lang="en-CA" sz="2000" dirty="0" err="1">
                <a:effectLst/>
                <a:latin typeface="Arial" panose="020B0604020202020204" pitchFamily="34" charset="0"/>
                <a:ea typeface="Calibri" panose="020F0502020204030204" pitchFamily="34" charset="0"/>
                <a:cs typeface="Arial" panose="020B0604020202020204" pitchFamily="34" charset="0"/>
              </a:rPr>
              <a:t>ce</a:t>
            </a:r>
            <a:r>
              <a:rPr lang="en-CA" sz="2000" dirty="0">
                <a:effectLst/>
                <a:latin typeface="Arial" panose="020B0604020202020204" pitchFamily="34" charset="0"/>
                <a:ea typeface="Calibri" panose="020F0502020204030204" pitchFamily="34" charset="0"/>
                <a:cs typeface="Arial" panose="020B0604020202020204" pitchFamily="34" charset="0"/>
              </a:rPr>
              <a:t> que les enfants </a:t>
            </a:r>
            <a:r>
              <a:rPr lang="en-CA" sz="2000" dirty="0" err="1">
                <a:effectLst/>
                <a:latin typeface="Arial" panose="020B0604020202020204" pitchFamily="34" charset="0"/>
                <a:ea typeface="Calibri" panose="020F0502020204030204" pitchFamily="34" charset="0"/>
                <a:cs typeface="Arial" panose="020B0604020202020204" pitchFamily="34" charset="0"/>
              </a:rPr>
              <a:t>ou</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leur</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famille</a:t>
            </a:r>
            <a:r>
              <a:rPr lang="en-CA" sz="2000" dirty="0">
                <a:effectLst/>
                <a:latin typeface="Arial" panose="020B0604020202020204" pitchFamily="34" charset="0"/>
                <a:ea typeface="Calibri" panose="020F0502020204030204" pitchFamily="34" charset="0"/>
                <a:cs typeface="Arial" panose="020B0604020202020204" pitchFamily="34" charset="0"/>
              </a:rPr>
              <a:t> ne </a:t>
            </a:r>
            <a:r>
              <a:rPr lang="en-CA" sz="2000" dirty="0" err="1">
                <a:effectLst/>
                <a:latin typeface="Arial" panose="020B0604020202020204" pitchFamily="34" charset="0"/>
                <a:ea typeface="Calibri" panose="020F0502020204030204" pitchFamily="34" charset="0"/>
                <a:cs typeface="Arial" panose="020B0604020202020204" pitchFamily="34" charset="0"/>
              </a:rPr>
              <a:t>subissent</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aucun</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préjudice</a:t>
            </a:r>
            <a:r>
              <a:rPr lang="en-CA" sz="2000" dirty="0">
                <a:effectLst/>
                <a:latin typeface="Arial" panose="020B0604020202020204" pitchFamily="34" charset="0"/>
                <a:ea typeface="Calibri" panose="020F0502020204030204" pitchFamily="34" charset="0"/>
                <a:cs typeface="Arial" panose="020B0604020202020204" pitchFamily="34" charset="0"/>
              </a:rPr>
              <a:t> du fait de la </a:t>
            </a:r>
            <a:r>
              <a:rPr lang="en-CA" sz="2000" dirty="0" err="1">
                <a:effectLst/>
                <a:latin typeface="Arial" panose="020B0604020202020204" pitchFamily="34" charset="0"/>
                <a:ea typeface="Calibri" panose="020F0502020204030204" pitchFamily="34" charset="0"/>
                <a:cs typeface="Arial" panose="020B0604020202020204" pitchFamily="34" charset="0"/>
              </a:rPr>
              <a:t>conduite</a:t>
            </a:r>
            <a:r>
              <a:rPr lang="en-CA" sz="2000" dirty="0">
                <a:effectLst/>
                <a:latin typeface="Arial" panose="020B0604020202020204" pitchFamily="34" charset="0"/>
                <a:ea typeface="Calibri" panose="020F0502020204030204" pitchFamily="34" charset="0"/>
                <a:cs typeface="Arial" panose="020B0604020202020204" pitchFamily="34" charset="0"/>
              </a:rPr>
              <a:t> du TRAVAILLEUR SOCIAL, des </a:t>
            </a:r>
            <a:r>
              <a:rPr lang="en-CA" sz="2000" dirty="0" err="1">
                <a:effectLst/>
                <a:latin typeface="Arial" panose="020B0604020202020204" pitchFamily="34" charset="0"/>
                <a:ea typeface="Calibri" panose="020F0502020204030204" pitchFamily="34" charset="0"/>
                <a:cs typeface="Arial" panose="020B0604020202020204" pitchFamily="34" charset="0"/>
              </a:rPr>
              <a:t>décisions</a:t>
            </a:r>
            <a:r>
              <a:rPr lang="en-CA" sz="2000" dirty="0">
                <a:effectLst/>
                <a:latin typeface="Arial" panose="020B0604020202020204" pitchFamily="34" charset="0"/>
                <a:ea typeface="Calibri" panose="020F0502020204030204" pitchFamily="34" charset="0"/>
                <a:cs typeface="Arial" panose="020B0604020202020204" pitchFamily="34" charset="0"/>
              </a:rPr>
              <a:t> prises </a:t>
            </a:r>
            <a:r>
              <a:rPr lang="en-CA" sz="2000" dirty="0" err="1">
                <a:effectLst/>
                <a:latin typeface="Arial" panose="020B0604020202020204" pitchFamily="34" charset="0"/>
                <a:ea typeface="Calibri" panose="020F0502020204030204" pitchFamily="34" charset="0"/>
                <a:cs typeface="Arial" panose="020B0604020202020204" pitchFamily="34" charset="0"/>
              </a:rPr>
              <a:t>ou</a:t>
            </a:r>
            <a:r>
              <a:rPr lang="en-CA" sz="2000" dirty="0">
                <a:effectLst/>
                <a:latin typeface="Arial" panose="020B0604020202020204" pitchFamily="34" charset="0"/>
                <a:ea typeface="Calibri" panose="020F0502020204030204" pitchFamily="34" charset="0"/>
                <a:cs typeface="Arial" panose="020B0604020202020204" pitchFamily="34" charset="0"/>
              </a:rPr>
              <a:t> des </a:t>
            </a:r>
            <a:r>
              <a:rPr lang="en-CA" sz="2000" dirty="0" err="1">
                <a:effectLst/>
                <a:latin typeface="Arial" panose="020B0604020202020204" pitchFamily="34" charset="0"/>
                <a:ea typeface="Calibri" panose="020F0502020204030204" pitchFamily="34" charset="0"/>
                <a:cs typeface="Arial" panose="020B0604020202020204" pitchFamily="34" charset="0"/>
              </a:rPr>
              <a:t>mesures</a:t>
            </a:r>
            <a:r>
              <a:rPr lang="en-CA" sz="2000" dirty="0">
                <a:effectLst/>
                <a:latin typeface="Arial" panose="020B0604020202020204" pitchFamily="34" charset="0"/>
                <a:ea typeface="Calibri" panose="020F0502020204030204" pitchFamily="34" charset="0"/>
                <a:cs typeface="Arial" panose="020B0604020202020204" pitchFamily="34" charset="0"/>
              </a:rPr>
              <a:t> prises au nom de </a:t>
            </a:r>
            <a:r>
              <a:rPr lang="en-CA" sz="2000" dirty="0" err="1">
                <a:effectLst/>
                <a:latin typeface="Arial" panose="020B0604020202020204" pitchFamily="34" charset="0"/>
                <a:ea typeface="Calibri" panose="020F0502020204030204" pitchFamily="34" charset="0"/>
                <a:cs typeface="Arial" panose="020B0604020202020204" pitchFamily="34" charset="0"/>
              </a:rPr>
              <a:t>l'enfant</a:t>
            </a:r>
            <a:r>
              <a:rPr lang="en-CA" sz="2000" dirty="0">
                <a:effectLst/>
                <a:latin typeface="Arial" panose="020B0604020202020204" pitchFamily="34" charset="0"/>
                <a:ea typeface="Calibri" panose="020F0502020204030204" pitchFamily="34" charset="0"/>
                <a:cs typeface="Arial" panose="020B0604020202020204" pitchFamily="34" charset="0"/>
              </a:rPr>
              <a:t> </a:t>
            </a:r>
            <a:r>
              <a:rPr lang="en-CA" sz="2000" dirty="0" err="1">
                <a:effectLst/>
                <a:latin typeface="Arial" panose="020B0604020202020204" pitchFamily="34" charset="0"/>
                <a:ea typeface="Calibri" panose="020F0502020204030204" pitchFamily="34" charset="0"/>
                <a:cs typeface="Arial" panose="020B0604020202020204" pitchFamily="34" charset="0"/>
              </a:rPr>
              <a:t>ou</a:t>
            </a:r>
            <a:r>
              <a:rPr lang="en-CA" sz="2000" dirty="0">
                <a:effectLst/>
                <a:latin typeface="Arial" panose="020B0604020202020204" pitchFamily="34" charset="0"/>
                <a:ea typeface="Calibri" panose="020F0502020204030204" pitchFamily="34" charset="0"/>
                <a:cs typeface="Arial" panose="020B0604020202020204" pitchFamily="34" charset="0"/>
              </a:rPr>
              <a:t> de la </a:t>
            </a:r>
            <a:r>
              <a:rPr lang="en-CA" sz="2000" dirty="0" err="1">
                <a:effectLst/>
                <a:latin typeface="Arial" panose="020B0604020202020204" pitchFamily="34" charset="0"/>
                <a:ea typeface="Calibri" panose="020F0502020204030204" pitchFamily="34" charset="0"/>
                <a:cs typeface="Arial" panose="020B0604020202020204" pitchFamily="34" charset="0"/>
              </a:rPr>
              <a:t>famille</a:t>
            </a:r>
            <a:r>
              <a:rPr lang="en-CA" sz="2000" dirty="0">
                <a:effectLst/>
                <a:latin typeface="Arial" panose="020B0604020202020204" pitchFamily="34" charset="0"/>
                <a:ea typeface="Calibri" panose="020F050202020403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C4679811-4D03-6AA3-6D66-10799B7B9790}"/>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
        <p:nvSpPr>
          <p:cNvPr id="5" name="TextBox 4">
            <a:extLst>
              <a:ext uri="{FF2B5EF4-FFF2-40B4-BE49-F238E27FC236}">
                <a16:creationId xmlns:a16="http://schemas.microsoft.com/office/drawing/2014/main" id="{A875181E-AB3A-A91A-D4EB-1369F87FDA35}"/>
              </a:ext>
            </a:extLst>
          </p:cNvPr>
          <p:cNvSpPr txBox="1"/>
          <p:nvPr/>
        </p:nvSpPr>
        <p:spPr>
          <a:xfrm>
            <a:off x="656389" y="1928017"/>
            <a:ext cx="2878548" cy="458780"/>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NE PAS FAIRE DE MAL</a:t>
            </a:r>
          </a:p>
        </p:txBody>
      </p:sp>
      <p:sp>
        <p:nvSpPr>
          <p:cNvPr id="7" name="Rectangle 6">
            <a:extLst>
              <a:ext uri="{FF2B5EF4-FFF2-40B4-BE49-F238E27FC236}">
                <a16:creationId xmlns:a16="http://schemas.microsoft.com/office/drawing/2014/main" id="{FB77D1B5-6624-4B84-1337-8349DE947B54}"/>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4070206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err="1"/>
              <a:t>Clôture</a:t>
            </a:r>
            <a:endParaRPr lang="en-US" dirty="0"/>
          </a:p>
        </p:txBody>
      </p:sp>
    </p:spTree>
    <p:extLst>
      <p:ext uri="{BB962C8B-B14F-4D97-AF65-F5344CB8AC3E}">
        <p14:creationId xmlns:p14="http://schemas.microsoft.com/office/powerpoint/2010/main" val="22103603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8DE1-9C23-1103-5057-7A82F02E2415}"/>
              </a:ext>
            </a:extLst>
          </p:cNvPr>
          <p:cNvSpPr>
            <a:spLocks noGrp="1"/>
          </p:cNvSpPr>
          <p:nvPr>
            <p:ph type="title"/>
          </p:nvPr>
        </p:nvSpPr>
        <p:spPr/>
        <p:txBody>
          <a:bodyPr>
            <a:normAutofit/>
          </a:bodyPr>
          <a:lstStyle/>
          <a:p>
            <a:r>
              <a:rPr lang="en-ZA"/>
              <a:t>Principaux points d'apprentissage</a:t>
            </a:r>
          </a:p>
        </p:txBody>
      </p:sp>
      <p:sp>
        <p:nvSpPr>
          <p:cNvPr id="4" name="Google Shape;798;p37">
            <a:extLst>
              <a:ext uri="{FF2B5EF4-FFF2-40B4-BE49-F238E27FC236}">
                <a16:creationId xmlns:a16="http://schemas.microsoft.com/office/drawing/2014/main" id="{E7BFA50B-3768-2371-11AC-725B535BF78A}"/>
              </a:ext>
            </a:extLst>
          </p:cNvPr>
          <p:cNvSpPr txBox="1"/>
          <p:nvPr/>
        </p:nvSpPr>
        <p:spPr>
          <a:xfrm>
            <a:off x="561730" y="3399778"/>
            <a:ext cx="2252451" cy="220004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Il est impératif de demander un retour d'information aux enfants et aux familles que nous servons, afin de comprendre ce qui fonctionne bien, quels sont les défis à relever et ce que nous pouvons améliorer.</a:t>
            </a:r>
          </a:p>
        </p:txBody>
      </p:sp>
      <p:sp>
        <p:nvSpPr>
          <p:cNvPr id="5" name="Google Shape;799;p37">
            <a:extLst>
              <a:ext uri="{FF2B5EF4-FFF2-40B4-BE49-F238E27FC236}">
                <a16:creationId xmlns:a16="http://schemas.microsoft.com/office/drawing/2014/main" id="{040A72A6-AEF0-4B2A-0DEA-CCE3760AE4F4}"/>
              </a:ext>
            </a:extLst>
          </p:cNvPr>
          <p:cNvSpPr txBox="1"/>
          <p:nvPr/>
        </p:nvSpPr>
        <p:spPr>
          <a:xfrm>
            <a:off x="3361418" y="3386881"/>
            <a:ext cx="2514424" cy="88270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Les formulaires de feedback peuvent être remplis en utilisant le CPIMS+.</a:t>
            </a:r>
          </a:p>
        </p:txBody>
      </p:sp>
      <p:sp>
        <p:nvSpPr>
          <p:cNvPr id="6" name="Google Shape;800;p37">
            <a:extLst>
              <a:ext uri="{FF2B5EF4-FFF2-40B4-BE49-F238E27FC236}">
                <a16:creationId xmlns:a16="http://schemas.microsoft.com/office/drawing/2014/main" id="{7890AEAD-7FCA-E757-FE18-58C6D42655CD}"/>
              </a:ext>
            </a:extLst>
          </p:cNvPr>
          <p:cNvSpPr/>
          <p:nvPr/>
        </p:nvSpPr>
        <p:spPr>
          <a:xfrm>
            <a:off x="1162175"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D061A02B-7751-5382-5AC7-ED28C5F6C77B}"/>
              </a:ext>
            </a:extLst>
          </p:cNvPr>
          <p:cNvSpPr/>
          <p:nvPr/>
        </p:nvSpPr>
        <p:spPr>
          <a:xfrm>
            <a:off x="4091519"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02;p37">
            <a:extLst>
              <a:ext uri="{FF2B5EF4-FFF2-40B4-BE49-F238E27FC236}">
                <a16:creationId xmlns:a16="http://schemas.microsoft.com/office/drawing/2014/main" id="{77743131-2778-E917-7701-1E2C030320C3}"/>
              </a:ext>
            </a:extLst>
          </p:cNvPr>
          <p:cNvSpPr/>
          <p:nvPr/>
        </p:nvSpPr>
        <p:spPr>
          <a:xfrm>
            <a:off x="7023524"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803;p37">
            <a:extLst>
              <a:ext uri="{FF2B5EF4-FFF2-40B4-BE49-F238E27FC236}">
                <a16:creationId xmlns:a16="http://schemas.microsoft.com/office/drawing/2014/main" id="{339083EC-2601-941A-DE3A-42327611E54D}"/>
              </a:ext>
            </a:extLst>
          </p:cNvPr>
          <p:cNvSpPr txBox="1"/>
          <p:nvPr/>
        </p:nvSpPr>
        <p:spPr>
          <a:xfrm>
            <a:off x="6423079" y="3429000"/>
            <a:ext cx="2252451" cy="11461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Les indicateurs clés de performance, s'ils sont interprétés et analysés correctement, peuvent contribuer à améliorer la qualité des programmes.</a:t>
            </a:r>
          </a:p>
        </p:txBody>
      </p:sp>
      <p:sp>
        <p:nvSpPr>
          <p:cNvPr id="10" name="Google Shape;803;p37">
            <a:extLst>
              <a:ext uri="{FF2B5EF4-FFF2-40B4-BE49-F238E27FC236}">
                <a16:creationId xmlns:a16="http://schemas.microsoft.com/office/drawing/2014/main" id="{07F1D1AE-2ADE-983D-8B56-CD48CECBE6BA}"/>
              </a:ext>
            </a:extLst>
          </p:cNvPr>
          <p:cNvSpPr txBox="1"/>
          <p:nvPr/>
        </p:nvSpPr>
        <p:spPr>
          <a:xfrm>
            <a:off x="9222767" y="3429000"/>
            <a:ext cx="2252451" cy="246351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Les indicateurs clés de performance peuvent être contrôlés à l'aide du système CPIMS+, par le biais de rapports et d'exportations personnalisées, par les travailleurs sociaux, les superviseurs et le personnel de gestion du programme.</a:t>
            </a:r>
          </a:p>
        </p:txBody>
      </p:sp>
      <p:sp>
        <p:nvSpPr>
          <p:cNvPr id="11" name="Google Shape;802;p37">
            <a:extLst>
              <a:ext uri="{FF2B5EF4-FFF2-40B4-BE49-F238E27FC236}">
                <a16:creationId xmlns:a16="http://schemas.microsoft.com/office/drawing/2014/main" id="{98D15862-D400-E054-0806-441DB44F14C1}"/>
              </a:ext>
            </a:extLst>
          </p:cNvPr>
          <p:cNvSpPr/>
          <p:nvPr/>
        </p:nvSpPr>
        <p:spPr>
          <a:xfrm>
            <a:off x="9823212"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04013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err="1">
                <a:solidFill>
                  <a:schemeClr val="bg1"/>
                </a:solidFill>
                <a:latin typeface="Garamond"/>
              </a:rPr>
              <a:t>Clôture</a:t>
            </a:r>
            <a:r>
              <a:rPr lang="en-CA" sz="5400" b="1" dirty="0">
                <a:solidFill>
                  <a:schemeClr val="bg1"/>
                </a:solidFill>
                <a:latin typeface="Garamond"/>
              </a:rPr>
              <a:t> du </a:t>
            </a:r>
            <a:r>
              <a:rPr lang="en-CA" sz="5400" b="1" dirty="0" err="1">
                <a:solidFill>
                  <a:schemeClr val="bg1"/>
                </a:solidFill>
                <a:latin typeface="Garamond"/>
              </a:rPr>
              <a:t>cours</a:t>
            </a:r>
            <a:endParaRPr lang="en-CA" sz="5400" b="1" dirty="0">
              <a:solidFill>
                <a:schemeClr val="bg1"/>
              </a:solidFill>
            </a:endParaRPr>
          </a:p>
        </p:txBody>
      </p:sp>
    </p:spTree>
    <p:extLst>
      <p:ext uri="{BB962C8B-B14F-4D97-AF65-F5344CB8AC3E}">
        <p14:creationId xmlns:p14="http://schemas.microsoft.com/office/powerpoint/2010/main" val="32616323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6101-2FCF-E3E5-0443-EAE536E6F2F2}"/>
              </a:ext>
            </a:extLst>
          </p:cNvPr>
          <p:cNvSpPr>
            <a:spLocks noGrp="1"/>
          </p:cNvSpPr>
          <p:nvPr>
            <p:ph type="title"/>
          </p:nvPr>
        </p:nvSpPr>
        <p:spPr/>
        <p:txBody>
          <a:bodyPr>
            <a:normAutofit/>
          </a:bodyPr>
          <a:lstStyle/>
          <a:p>
            <a:r>
              <a:rPr lang="en-ZA"/>
              <a:t>Post-testing</a:t>
            </a:r>
          </a:p>
        </p:txBody>
      </p:sp>
      <p:pic>
        <p:nvPicPr>
          <p:cNvPr id="20" name="Graphic 19" descr="Head with gears with solid fill">
            <a:extLst>
              <a:ext uri="{FF2B5EF4-FFF2-40B4-BE49-F238E27FC236}">
                <a16:creationId xmlns:a16="http://schemas.microsoft.com/office/drawing/2014/main" id="{86C4BC1C-1C99-B573-1D43-173843368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328" y="1737072"/>
            <a:ext cx="3877344" cy="3877344"/>
          </a:xfrm>
          <a:prstGeom prst="rect">
            <a:avLst/>
          </a:prstGeom>
        </p:spPr>
      </p:pic>
    </p:spTree>
    <p:extLst>
      <p:ext uri="{BB962C8B-B14F-4D97-AF65-F5344CB8AC3E}">
        <p14:creationId xmlns:p14="http://schemas.microsoft.com/office/powerpoint/2010/main" val="370613170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F5AC-7132-1895-748F-9CE67FFF1ABD}"/>
              </a:ext>
            </a:extLst>
          </p:cNvPr>
          <p:cNvSpPr>
            <a:spLocks noGrp="1"/>
          </p:cNvSpPr>
          <p:nvPr>
            <p:ph type="title"/>
          </p:nvPr>
        </p:nvSpPr>
        <p:spPr/>
        <p:txBody>
          <a:bodyPr>
            <a:normAutofit/>
          </a:bodyPr>
          <a:lstStyle/>
          <a:p>
            <a:r>
              <a:rPr lang="en-ZA">
                <a:highlight>
                  <a:srgbClr val="FFFF00"/>
                </a:highlight>
              </a:rPr>
              <a:t>Clôture et prochaines étapes</a:t>
            </a:r>
          </a:p>
        </p:txBody>
      </p:sp>
      <p:sp>
        <p:nvSpPr>
          <p:cNvPr id="3" name="Arrow: Right 2">
            <a:extLst>
              <a:ext uri="{FF2B5EF4-FFF2-40B4-BE49-F238E27FC236}">
                <a16:creationId xmlns:a16="http://schemas.microsoft.com/office/drawing/2014/main" id="{2916A887-233B-12BF-1A0F-FA407C4D7849}"/>
              </a:ext>
            </a:extLst>
          </p:cNvPr>
          <p:cNvSpPr/>
          <p:nvPr/>
        </p:nvSpPr>
        <p:spPr>
          <a:xfrm>
            <a:off x="4329629" y="2038121"/>
            <a:ext cx="3305061" cy="305880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3D6D8318-468B-F680-A4B1-B6E188A5204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4E702026-0C71-9EDD-3A9B-93EFE72952F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C2D4CD55-1DF6-D807-1C27-F7F43A8E3A28}"/>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65352647-3700-5EEB-1D26-4FC0D1829543}"/>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58</a:t>
                </a:r>
              </a:p>
            </p:txBody>
          </p:sp>
          <p:sp>
            <p:nvSpPr>
              <p:cNvPr id="11" name="Rectangle 10">
                <a:extLst>
                  <a:ext uri="{FF2B5EF4-FFF2-40B4-BE49-F238E27FC236}">
                    <a16:creationId xmlns:a16="http://schemas.microsoft.com/office/drawing/2014/main" id="{4FC96E77-B9B7-7617-6927-901E8027FAA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9D9D52A2-0304-66B0-5ECE-A0CACA03877E}"/>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58910790-32EB-4D33-163F-2A16E25BCC01}"/>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F9DB19FC-8AF4-4A01-CE89-BFE6A1A6A19D}"/>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9045827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6172-EC4D-FF6E-5EC9-8695AB13E552}"/>
              </a:ext>
            </a:extLst>
          </p:cNvPr>
          <p:cNvSpPr>
            <a:spLocks noGrp="1"/>
          </p:cNvSpPr>
          <p:nvPr>
            <p:ph type="title"/>
          </p:nvPr>
        </p:nvSpPr>
        <p:spPr/>
        <p:txBody>
          <a:bodyPr>
            <a:normAutofit/>
          </a:bodyPr>
          <a:lstStyle/>
          <a:p>
            <a:r>
              <a:rPr lang="en-ZA"/>
              <a:t>Temps supplémentaire pour la pratique</a:t>
            </a:r>
          </a:p>
        </p:txBody>
      </p:sp>
      <p:grpSp>
        <p:nvGrpSpPr>
          <p:cNvPr id="3" name="Group 2">
            <a:extLst>
              <a:ext uri="{FF2B5EF4-FFF2-40B4-BE49-F238E27FC236}">
                <a16:creationId xmlns:a16="http://schemas.microsoft.com/office/drawing/2014/main" id="{9B768620-0E70-6E8A-D790-5E90BC5AA67A}"/>
              </a:ext>
            </a:extLst>
          </p:cNvPr>
          <p:cNvGrpSpPr/>
          <p:nvPr/>
        </p:nvGrpSpPr>
        <p:grpSpPr>
          <a:xfrm>
            <a:off x="3349853" y="1752668"/>
            <a:ext cx="5187535" cy="3767884"/>
            <a:chOff x="6878053" y="1156317"/>
            <a:chExt cx="1431178" cy="1039513"/>
          </a:xfrm>
        </p:grpSpPr>
        <p:grpSp>
          <p:nvGrpSpPr>
            <p:cNvPr id="4" name="Group 3">
              <a:extLst>
                <a:ext uri="{FF2B5EF4-FFF2-40B4-BE49-F238E27FC236}">
                  <a16:creationId xmlns:a16="http://schemas.microsoft.com/office/drawing/2014/main" id="{A108D139-B0E8-AEF2-5205-E9A8A2CA192F}"/>
                </a:ext>
              </a:extLst>
            </p:cNvPr>
            <p:cNvGrpSpPr/>
            <p:nvPr/>
          </p:nvGrpSpPr>
          <p:grpSpPr>
            <a:xfrm>
              <a:off x="7672978" y="1156317"/>
              <a:ext cx="412941" cy="436880"/>
              <a:chOff x="243840" y="1676400"/>
              <a:chExt cx="701040" cy="741680"/>
            </a:xfrm>
          </p:grpSpPr>
          <p:sp>
            <p:nvSpPr>
              <p:cNvPr id="7" name="Rectangle 6">
                <a:extLst>
                  <a:ext uri="{FF2B5EF4-FFF2-40B4-BE49-F238E27FC236}">
                    <a16:creationId xmlns:a16="http://schemas.microsoft.com/office/drawing/2014/main" id="{C28FF96C-0778-4FB0-F11E-F0010D5CBF45}"/>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0B39D06-AD23-04EF-95A8-18E1426A6450}"/>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Isosceles Triangle 4">
              <a:extLst>
                <a:ext uri="{FF2B5EF4-FFF2-40B4-BE49-F238E27FC236}">
                  <a16:creationId xmlns:a16="http://schemas.microsoft.com/office/drawing/2014/main" id="{5F94E88A-EF84-99D3-7FBE-82F8C0EC5379}"/>
                </a:ext>
              </a:extLst>
            </p:cNvPr>
            <p:cNvSpPr/>
            <p:nvPr/>
          </p:nvSpPr>
          <p:spPr>
            <a:xfrm>
              <a:off x="7120511" y="1517650"/>
              <a:ext cx="1188720" cy="6781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Isosceles Triangle 5">
              <a:extLst>
                <a:ext uri="{FF2B5EF4-FFF2-40B4-BE49-F238E27FC236}">
                  <a16:creationId xmlns:a16="http://schemas.microsoft.com/office/drawing/2014/main" id="{D173AC64-6FD0-ACA2-EBEE-3AD4272579D6}"/>
                </a:ext>
              </a:extLst>
            </p:cNvPr>
            <p:cNvSpPr/>
            <p:nvPr/>
          </p:nvSpPr>
          <p:spPr>
            <a:xfrm>
              <a:off x="6878053" y="1727035"/>
              <a:ext cx="821708" cy="4687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2F05135A-73F0-E66D-AC3B-E4C5DC1BA3A4}"/>
              </a:ext>
            </a:extLst>
          </p:cNvPr>
          <p:cNvGrpSpPr/>
          <p:nvPr/>
        </p:nvGrpSpPr>
        <p:grpSpPr>
          <a:xfrm>
            <a:off x="5286380" y="2992422"/>
            <a:ext cx="737101" cy="1299043"/>
            <a:chOff x="7838339" y="2226754"/>
            <a:chExt cx="2747284" cy="4841726"/>
          </a:xfrm>
          <a:solidFill>
            <a:schemeClr val="accent4"/>
          </a:solidFill>
        </p:grpSpPr>
        <p:sp>
          <p:nvSpPr>
            <p:cNvPr id="10" name="Round Same Side Corner Rectangle 3">
              <a:extLst>
                <a:ext uri="{FF2B5EF4-FFF2-40B4-BE49-F238E27FC236}">
                  <a16:creationId xmlns:a16="http://schemas.microsoft.com/office/drawing/2014/main" id="{95D28CFF-5673-E9C1-CB72-021D32275D24}"/>
                </a:ext>
              </a:extLst>
            </p:cNvPr>
            <p:cNvSpPr/>
            <p:nvPr/>
          </p:nvSpPr>
          <p:spPr>
            <a:xfrm>
              <a:off x="8212526" y="3545352"/>
              <a:ext cx="1224625" cy="3523128"/>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1A60206-F0A2-C87D-0BCF-86AB85229C4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A85702CB-E015-CE53-6466-755474B4BBF4}"/>
                </a:ext>
              </a:extLst>
            </p:cNvPr>
            <p:cNvGrpSpPr/>
            <p:nvPr/>
          </p:nvGrpSpPr>
          <p:grpSpPr>
            <a:xfrm rot="507905">
              <a:off x="7838339" y="3815940"/>
              <a:ext cx="553322" cy="1525212"/>
              <a:chOff x="7916671" y="3937945"/>
              <a:chExt cx="553322" cy="1525212"/>
            </a:xfrm>
            <a:grpFill/>
          </p:grpSpPr>
          <p:sp>
            <p:nvSpPr>
              <p:cNvPr id="16" name="Round Same Side Corner Rectangle 25">
                <a:extLst>
                  <a:ext uri="{FF2B5EF4-FFF2-40B4-BE49-F238E27FC236}">
                    <a16:creationId xmlns:a16="http://schemas.microsoft.com/office/drawing/2014/main" id="{16B27DDF-20BA-2506-B6D0-A8CCD34F6BF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DF2BC897-4546-B819-E408-25D8D7A64B1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a:extLst>
                <a:ext uri="{FF2B5EF4-FFF2-40B4-BE49-F238E27FC236}">
                  <a16:creationId xmlns:a16="http://schemas.microsoft.com/office/drawing/2014/main" id="{CC9AA67A-436B-D552-1142-D3F9CA9CE2F5}"/>
                </a:ext>
              </a:extLst>
            </p:cNvPr>
            <p:cNvGrpSpPr/>
            <p:nvPr/>
          </p:nvGrpSpPr>
          <p:grpSpPr>
            <a:xfrm rot="21105829" flipH="1">
              <a:off x="9076231" y="2937680"/>
              <a:ext cx="1509392" cy="797620"/>
              <a:chOff x="6983808" y="3125783"/>
              <a:chExt cx="1480542" cy="797620"/>
            </a:xfrm>
            <a:grpFill/>
          </p:grpSpPr>
          <p:sp>
            <p:nvSpPr>
              <p:cNvPr id="14" name="Round Same Side Corner Rectangle 25">
                <a:extLst>
                  <a:ext uri="{FF2B5EF4-FFF2-40B4-BE49-F238E27FC236}">
                    <a16:creationId xmlns:a16="http://schemas.microsoft.com/office/drawing/2014/main" id="{DC53CC70-2ACA-ECF4-9385-7D6FB6ED05D4}"/>
                  </a:ext>
                </a:extLst>
              </p:cNvPr>
              <p:cNvSpPr/>
              <p:nvPr/>
            </p:nvSpPr>
            <p:spPr>
              <a:xfrm rot="17765098">
                <a:off x="7752109" y="3211163"/>
                <a:ext cx="358425" cy="106605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C6B4FE1F-21FB-5729-B684-4F8414A499F2}"/>
                  </a:ext>
                </a:extLst>
              </p:cNvPr>
              <p:cNvSpPr/>
              <p:nvPr/>
            </p:nvSpPr>
            <p:spPr>
              <a:xfrm>
                <a:off x="6983808" y="3125783"/>
                <a:ext cx="412909" cy="412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05090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Gestion de cas</a:t>
            </a:r>
            <a:endParaRPr lang="en-US"/>
          </a:p>
        </p:txBody>
      </p:sp>
      <p:sp>
        <p:nvSpPr>
          <p:cNvPr id="3" name="TextBox 2">
            <a:extLst>
              <a:ext uri="{FF2B5EF4-FFF2-40B4-BE49-F238E27FC236}">
                <a16:creationId xmlns:a16="http://schemas.microsoft.com/office/drawing/2014/main" id="{EC235E00-38FD-AE94-DA08-5C6E99D1FE9D}"/>
              </a:ext>
            </a:extLst>
          </p:cNvPr>
          <p:cNvSpPr txBox="1"/>
          <p:nvPr/>
        </p:nvSpPr>
        <p:spPr>
          <a:xfrm>
            <a:off x="4192857" y="1908475"/>
            <a:ext cx="6991815" cy="2710294"/>
          </a:xfrm>
          <a:prstGeom prst="rect">
            <a:avLst/>
          </a:prstGeom>
          <a:noFill/>
        </p:spPr>
        <p:txBody>
          <a:bodyPr wrap="square" lIns="91440" tIns="45720" rIns="91440" bIns="45720" anchor="t">
            <a:spAutoFit/>
          </a:bodyPr>
          <a:lstStyle/>
          <a:p>
            <a:pPr>
              <a:lnSpc>
                <a:spcPct val="107000"/>
              </a:lnSpc>
              <a:spcAft>
                <a:spcPts val="800"/>
              </a:spcAft>
            </a:pPr>
            <a:r>
              <a:rPr lang="en-CA" sz="2000">
                <a:effectLst/>
                <a:latin typeface="Arial" panose="020B0604020202020204" pitchFamily="34" charset="0"/>
                <a:ea typeface="Calibri" panose="020F0502020204030204" pitchFamily="34" charset="0"/>
                <a:cs typeface="Times New Roman" panose="02020603050405020304" pitchFamily="18" charset="0"/>
              </a:rPr>
              <a:t>L'intérêt supérieur de l'enfant doit servir de base à toutes les décisions et actions prises, ainsi qu'à la manière dont les prestataires de services interagissent avec les enfants et leurs familles. Les travailleurs sociaux et leurs superviseurs doivent constamment évaluer les risques et les ressources de l'enfant et de son environnement, ainsi que les conséquences positives et négatives des actions, et en discuter avec l'enfant et les personnes qui s'en occupent lorsqu'ils prennent des décisions.</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00AB11C-BF70-0669-08D8-FC22FE1A6747}"/>
              </a:ext>
            </a:extLst>
          </p:cNvPr>
          <p:cNvSpPr txBox="1"/>
          <p:nvPr/>
        </p:nvSpPr>
        <p:spPr>
          <a:xfrm>
            <a:off x="656389" y="1908475"/>
            <a:ext cx="2878548" cy="1249125"/>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DONNER LA PRIORITÉ À L'INTÉRÊT SUPÉRIEUR DE L'ENFANT</a:t>
            </a:r>
          </a:p>
        </p:txBody>
      </p:sp>
      <p:sp>
        <p:nvSpPr>
          <p:cNvPr id="9" name="Rectangle 8">
            <a:extLst>
              <a:ext uri="{FF2B5EF4-FFF2-40B4-BE49-F238E27FC236}">
                <a16:creationId xmlns:a16="http://schemas.microsoft.com/office/drawing/2014/main" id="{89DCB849-4078-58BB-FC35-7D48B26E3C6C}"/>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66D9941-FF07-1570-4312-2A0A9ACA4D7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410419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Gestion de cas</a:t>
            </a:r>
            <a:endParaRPr lang="en-US"/>
          </a:p>
        </p:txBody>
      </p:sp>
      <p:sp>
        <p:nvSpPr>
          <p:cNvPr id="3" name="TextBox 2">
            <a:extLst>
              <a:ext uri="{FF2B5EF4-FFF2-40B4-BE49-F238E27FC236}">
                <a16:creationId xmlns:a16="http://schemas.microsoft.com/office/drawing/2014/main" id="{DDAA10D8-6216-2EF6-BCA1-2286B6C2070F}"/>
              </a:ext>
            </a:extLst>
          </p:cNvPr>
          <p:cNvSpPr txBox="1"/>
          <p:nvPr/>
        </p:nvSpPr>
        <p:spPr>
          <a:xfrm>
            <a:off x="4192857" y="1928017"/>
            <a:ext cx="6991815" cy="1715021"/>
          </a:xfrm>
          <a:prstGeom prst="rect">
            <a:avLst/>
          </a:prstGeom>
          <a:noFill/>
        </p:spPr>
        <p:txBody>
          <a:bodyPr wrap="square" lIns="91440" tIns="45720" rIns="91440" bIns="45720" anchor="t">
            <a:spAutoFit/>
          </a:bodyPr>
          <a:lstStyle/>
          <a:p>
            <a:pPr>
              <a:lnSpc>
                <a:spcPct val="107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Il s'agit de veiller à ce que les enfants ne fassent pas l'objet de discriminations (traitement médiocre ou refus de services) en raison de leurs caractéristiques individuelles ou d'un groupe auquel ils appartiennent (par exemple, le sexe, l'âge, le milieu socio-économique, la race, la religion, l'origine ethnique, le handicap, l'orientation sexuelle ou l'identité de genre).</a:t>
            </a:r>
            <a:endParaRPr lang="en-CA" sz="200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7D8F84-8C08-476B-321C-95F71BA5E1BE}"/>
              </a:ext>
            </a:extLst>
          </p:cNvPr>
          <p:cNvSpPr txBox="1"/>
          <p:nvPr/>
        </p:nvSpPr>
        <p:spPr>
          <a:xfrm>
            <a:off x="656389" y="1928017"/>
            <a:ext cx="2878548" cy="853952"/>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NON-DISCRIMINATION</a:t>
            </a:r>
          </a:p>
        </p:txBody>
      </p:sp>
      <p:sp>
        <p:nvSpPr>
          <p:cNvPr id="6" name="Rectangle 5">
            <a:extLst>
              <a:ext uri="{FF2B5EF4-FFF2-40B4-BE49-F238E27FC236}">
                <a16:creationId xmlns:a16="http://schemas.microsoft.com/office/drawing/2014/main" id="{A364B0D0-E1E6-C4AD-DEA6-88B7971A2856}"/>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7DA745D7-495B-30FE-C18D-43163EE22B6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290447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Conseils de facilitation</a:t>
            </a:r>
            <a:endParaRPr lang="en-CA" sz="5400" b="1">
              <a:solidFill>
                <a:schemeClr val="bg1">
                  <a:lumMod val="75000"/>
                </a:schemeClr>
              </a:solidFill>
            </a:endParaRPr>
          </a:p>
        </p:txBody>
      </p:sp>
    </p:spTree>
    <p:extLst>
      <p:ext uri="{BB962C8B-B14F-4D97-AF65-F5344CB8AC3E}">
        <p14:creationId xmlns:p14="http://schemas.microsoft.com/office/powerpoint/2010/main" val="155410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Gestion de cas</a:t>
            </a:r>
            <a:endParaRPr lang="en-US"/>
          </a:p>
        </p:txBody>
      </p:sp>
      <p:sp>
        <p:nvSpPr>
          <p:cNvPr id="3" name="TextBox 2">
            <a:extLst>
              <a:ext uri="{FF2B5EF4-FFF2-40B4-BE49-F238E27FC236}">
                <a16:creationId xmlns:a16="http://schemas.microsoft.com/office/drawing/2014/main" id="{5DF96E46-A049-E740-5AE5-BC9075E42D95}"/>
              </a:ext>
            </a:extLst>
          </p:cNvPr>
          <p:cNvSpPr txBox="1"/>
          <p:nvPr/>
        </p:nvSpPr>
        <p:spPr>
          <a:xfrm>
            <a:off x="4192857" y="1928017"/>
            <a:ext cx="6991815" cy="3361626"/>
          </a:xfrm>
          <a:prstGeom prst="rect">
            <a:avLst/>
          </a:prstGeom>
          <a:noFill/>
        </p:spPr>
        <p:txBody>
          <a:bodyPr wrap="square" lIns="91440" tIns="45720" rIns="91440" bIns="45720" anchor="t">
            <a:spAutoFit/>
          </a:bodyPr>
          <a:lstStyle/>
          <a:p>
            <a:pPr>
              <a:lnSpc>
                <a:spcPct val="107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L'accord</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volontaire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d'une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personne</a:t>
            </a:r>
            <a:r>
              <a:rPr lang="en-US" sz="2000" dirty="0">
                <a:effectLst/>
                <a:latin typeface="Arial" panose="020B0604020202020204" pitchFamily="34" charset="0"/>
                <a:ea typeface="Calibri" panose="020F0502020204030204" pitchFamily="34" charset="0"/>
                <a:cs typeface="Arial" panose="020B0604020202020204" pitchFamily="34" charset="0"/>
              </a:rPr>
              <a:t> qui a la </a:t>
            </a:r>
            <a:r>
              <a:rPr lang="en-US" sz="2000" dirty="0" err="1">
                <a:effectLst/>
                <a:latin typeface="Arial" panose="020B0604020202020204" pitchFamily="34" charset="0"/>
                <a:ea typeface="Calibri" panose="020F0502020204030204" pitchFamily="34" charset="0"/>
                <a:cs typeface="Arial" panose="020B0604020202020204" pitchFamily="34" charset="0"/>
              </a:rPr>
              <a:t>capacité</a:t>
            </a:r>
            <a:r>
              <a:rPr lang="en-US" sz="2000" dirty="0">
                <a:effectLst/>
                <a:latin typeface="Arial" panose="020B0604020202020204" pitchFamily="34" charset="0"/>
                <a:ea typeface="Calibri" panose="020F0502020204030204" pitchFamily="34" charset="0"/>
                <a:cs typeface="Arial" panose="020B0604020202020204" pitchFamily="34" charset="0"/>
              </a:rPr>
              <a:t> de donner son </a:t>
            </a:r>
            <a:r>
              <a:rPr lang="en-US" sz="2000" dirty="0" err="1">
                <a:effectLst/>
                <a:latin typeface="Arial" panose="020B0604020202020204" pitchFamily="34" charset="0"/>
                <a:ea typeface="Calibri" panose="020F0502020204030204" pitchFamily="34" charset="0"/>
                <a:cs typeface="Arial" panose="020B0604020202020204" pitchFamily="34" charset="0"/>
              </a:rPr>
              <a:t>consentement</a:t>
            </a:r>
            <a:r>
              <a:rPr lang="en-US" sz="2000" dirty="0">
                <a:effectLst/>
                <a:latin typeface="Arial" panose="020B0604020202020204" pitchFamily="34" charset="0"/>
                <a:ea typeface="Calibri" panose="020F0502020204030204" pitchFamily="34" charset="0"/>
                <a:cs typeface="Arial" panose="020B0604020202020204" pitchFamily="34" charset="0"/>
              </a:rPr>
              <a:t>, et qui </a:t>
            </a:r>
            <a:r>
              <a:rPr lang="en-US" sz="2000" dirty="0" err="1">
                <a:effectLst/>
                <a:latin typeface="Arial" panose="020B0604020202020204" pitchFamily="34" charset="0"/>
                <a:ea typeface="Calibri" panose="020F0502020204030204" pitchFamily="34" charset="0"/>
                <a:cs typeface="Arial" panose="020B0604020202020204" pitchFamily="34" charset="0"/>
              </a:rPr>
              <a:t>exerce</a:t>
            </a:r>
            <a:r>
              <a:rPr lang="en-US" sz="2000" dirty="0">
                <a:effectLst/>
                <a:latin typeface="Arial" panose="020B0604020202020204" pitchFamily="34" charset="0"/>
                <a:ea typeface="Calibri" panose="020F0502020204030204" pitchFamily="34" charset="0"/>
                <a:cs typeface="Arial" panose="020B0604020202020204" pitchFamily="34" charset="0"/>
              </a:rPr>
              <a:t> un choix libre et </a:t>
            </a:r>
            <a:r>
              <a:rPr lang="en-US" sz="2000" dirty="0" err="1">
                <a:effectLst/>
                <a:latin typeface="Arial" panose="020B0604020202020204" pitchFamily="34" charset="0"/>
                <a:ea typeface="Calibri" panose="020F0502020204030204" pitchFamily="34" charset="0"/>
                <a:cs typeface="Arial" panose="020B0604020202020204" pitchFamily="34" charset="0"/>
              </a:rPr>
              <a:t>éclairé</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En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toutes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circonstances</a:t>
            </a:r>
            <a:r>
              <a:rPr lang="en-US" sz="2000" dirty="0">
                <a:effectLst/>
                <a:latin typeface="Arial" panose="020B0604020202020204" pitchFamily="34" charset="0"/>
                <a:ea typeface="Calibri" panose="020F0502020204030204" pitchFamily="34" charset="0"/>
                <a:cs typeface="Arial" panose="020B0604020202020204" pitchFamily="34" charset="0"/>
              </a:rPr>
              <a:t>, il </a:t>
            </a:r>
            <a:r>
              <a:rPr lang="en-US" sz="2000" dirty="0" err="1">
                <a:effectLst/>
                <a:latin typeface="Arial" panose="020B0604020202020204" pitchFamily="34" charset="0"/>
                <a:ea typeface="Calibri" panose="020F0502020204030204" pitchFamily="34" charset="0"/>
                <a:cs typeface="Arial" panose="020B0604020202020204" pitchFamily="34" charset="0"/>
              </a:rPr>
              <a:t>convient</a:t>
            </a:r>
            <a:r>
              <a:rPr lang="en-US" sz="2000" dirty="0">
                <a:effectLst/>
                <a:latin typeface="Arial" panose="020B0604020202020204" pitchFamily="34" charset="0"/>
                <a:ea typeface="Calibri" panose="020F0502020204030204" pitchFamily="34" charset="0"/>
                <a:cs typeface="Arial" panose="020B0604020202020204" pitchFamily="34" charset="0"/>
              </a:rPr>
              <a:t> de demander le </a:t>
            </a:r>
            <a:r>
              <a:rPr lang="en-US" sz="2000" dirty="0" err="1">
                <a:effectLst/>
                <a:latin typeface="Arial" panose="020B0604020202020204" pitchFamily="34" charset="0"/>
                <a:ea typeface="Calibri" panose="020F0502020204030204" pitchFamily="34" charset="0"/>
                <a:cs typeface="Arial" panose="020B0604020202020204" pitchFamily="34" charset="0"/>
              </a:rPr>
              <a:t>consentement</a:t>
            </a:r>
            <a:r>
              <a:rPr lang="en-US" sz="2000" dirty="0">
                <a:effectLst/>
                <a:latin typeface="Arial" panose="020B0604020202020204" pitchFamily="34" charset="0"/>
                <a:ea typeface="Calibri" panose="020F0502020204030204" pitchFamily="34" charset="0"/>
                <a:cs typeface="Arial" panose="020B0604020202020204" pitchFamily="34" charset="0"/>
              </a:rPr>
              <a:t> des enfants et de </a:t>
            </a:r>
            <a:r>
              <a:rPr lang="en-US" sz="2000" dirty="0" err="1">
                <a:effectLst/>
                <a:latin typeface="Arial" panose="020B0604020202020204" pitchFamily="34" charset="0"/>
                <a:ea typeface="Calibri" panose="020F0502020204030204" pitchFamily="34" charset="0"/>
                <a:cs typeface="Arial" panose="020B0604020202020204" pitchFamily="34" charset="0"/>
              </a:rPr>
              <a:t>leur</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famille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ou</a:t>
            </a:r>
            <a:r>
              <a:rPr lang="en-US" sz="2000" dirty="0">
                <a:effectLst/>
                <a:latin typeface="Arial" panose="020B0604020202020204" pitchFamily="34" charset="0"/>
                <a:ea typeface="Calibri" panose="020F0502020204030204" pitchFamily="34" charset="0"/>
                <a:cs typeface="Arial" panose="020B0604020202020204" pitchFamily="34" charset="0"/>
              </a:rPr>
              <a:t> des </a:t>
            </a:r>
            <a:r>
              <a:rPr lang="en-US" sz="2000" dirty="0" err="1">
                <a:effectLst/>
                <a:latin typeface="Arial" panose="020B0604020202020204" pitchFamily="34" charset="0"/>
                <a:ea typeface="Calibri" panose="020F0502020204030204" pitchFamily="34" charset="0"/>
                <a:cs typeface="Arial" panose="020B0604020202020204" pitchFamily="34" charset="0"/>
              </a:rPr>
              <a:t>personnes</a:t>
            </a:r>
            <a:r>
              <a:rPr lang="en-US" sz="2000" dirty="0">
                <a:effectLst/>
                <a:latin typeface="Arial" panose="020B0604020202020204" pitchFamily="34" charset="0"/>
                <a:ea typeface="Calibri" panose="020F0502020204030204" pitchFamily="34" charset="0"/>
                <a:cs typeface="Arial" panose="020B0604020202020204" pitchFamily="34" charset="0"/>
              </a:rPr>
              <a:t> qui </a:t>
            </a:r>
            <a:r>
              <a:rPr lang="en-US" sz="2000" dirty="0" err="1">
                <a:effectLst/>
                <a:latin typeface="Arial" panose="020B0604020202020204" pitchFamily="34" charset="0"/>
                <a:ea typeface="Calibri" panose="020F0502020204030204" pitchFamily="34" charset="0"/>
                <a:cs typeface="Arial" panose="020B0604020202020204" pitchFamily="34" charset="0"/>
              </a:rPr>
              <a:t>s'en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occupent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avant</a:t>
            </a:r>
            <a:r>
              <a:rPr lang="en-US" sz="2000" dirty="0">
                <a:effectLst/>
                <a:latin typeface="Arial" panose="020B0604020202020204" pitchFamily="34" charset="0"/>
                <a:ea typeface="Calibri" panose="020F0502020204030204" pitchFamily="34" charset="0"/>
                <a:cs typeface="Arial" panose="020B0604020202020204" pitchFamily="34" charset="0"/>
              </a:rPr>
              <a:t> de </a:t>
            </a:r>
            <a:r>
              <a:rPr lang="en-US" sz="2000" dirty="0" err="1">
                <a:effectLst/>
                <a:latin typeface="Arial" panose="020B0604020202020204" pitchFamily="34" charset="0"/>
                <a:ea typeface="Calibri" panose="020F0502020204030204" pitchFamily="34" charset="0"/>
                <a:cs typeface="Arial" panose="020B0604020202020204" pitchFamily="34" charset="0"/>
              </a:rPr>
              <a:t>fournir</a:t>
            </a:r>
            <a:r>
              <a:rPr lang="en-US" sz="2000" dirty="0">
                <a:effectLst/>
                <a:latin typeface="Arial" panose="020B0604020202020204" pitchFamily="34" charset="0"/>
                <a:ea typeface="Calibri" panose="020F0502020204030204" pitchFamily="34" charset="0"/>
                <a:cs typeface="Arial" panose="020B0604020202020204" pitchFamily="34" charset="0"/>
              </a:rPr>
              <a:t> des services. Pour </a:t>
            </a:r>
            <a:r>
              <a:rPr lang="en-US" sz="2000" dirty="0" err="1">
                <a:effectLst/>
                <a:latin typeface="Arial" panose="020B0604020202020204" pitchFamily="34" charset="0"/>
                <a:ea typeface="Calibri" panose="020F0502020204030204" pitchFamily="34" charset="0"/>
                <a:cs typeface="Arial" panose="020B0604020202020204" pitchFamily="34" charset="0"/>
              </a:rPr>
              <a:t>garantir</a:t>
            </a:r>
            <a:r>
              <a:rPr lang="en-US" sz="2000" dirty="0">
                <a:effectLst/>
                <a:latin typeface="Arial" panose="020B0604020202020204" pitchFamily="34" charset="0"/>
                <a:ea typeface="Calibri" panose="020F0502020204030204" pitchFamily="34" charset="0"/>
                <a:cs typeface="Arial" panose="020B0604020202020204" pitchFamily="34" charset="0"/>
              </a:rPr>
              <a:t> un </a:t>
            </a:r>
            <a:r>
              <a:rPr lang="en-US" sz="2000" dirty="0" err="1">
                <a:effectLst/>
                <a:latin typeface="Arial" panose="020B0604020202020204" pitchFamily="34" charset="0"/>
                <a:ea typeface="Calibri" panose="020F0502020204030204" pitchFamily="34" charset="0"/>
                <a:cs typeface="Arial" panose="020B0604020202020204" pitchFamily="34" charset="0"/>
              </a:rPr>
              <a:t>consentement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éclairé</a:t>
            </a:r>
            <a:r>
              <a:rPr lang="en-US" sz="2000" dirty="0">
                <a:effectLst/>
                <a:latin typeface="Arial" panose="020B0604020202020204" pitchFamily="34" charset="0"/>
                <a:ea typeface="Calibri" panose="020F0502020204030204" pitchFamily="34" charset="0"/>
                <a:cs typeface="Arial" panose="020B0604020202020204" pitchFamily="34" charset="0"/>
              </a:rPr>
              <a:t>, les </a:t>
            </a:r>
            <a:r>
              <a:rPr lang="en-US" sz="2000" dirty="0" err="1">
                <a:effectLst/>
                <a:latin typeface="Arial" panose="020B0604020202020204" pitchFamily="34" charset="0"/>
                <a:ea typeface="Calibri" panose="020F0502020204030204" pitchFamily="34" charset="0"/>
                <a:cs typeface="Arial" panose="020B0604020202020204" pitchFamily="34" charset="0"/>
              </a:rPr>
              <a:t>travailleurs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sociaux</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doivent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s'assurer</a:t>
            </a:r>
            <a:r>
              <a:rPr lang="en-US" sz="2000" dirty="0">
                <a:effectLst/>
                <a:latin typeface="Arial" panose="020B0604020202020204" pitchFamily="34" charset="0"/>
                <a:ea typeface="Calibri" panose="020F0502020204030204" pitchFamily="34" charset="0"/>
                <a:cs typeface="Arial" panose="020B0604020202020204" pitchFamily="34" charset="0"/>
              </a:rPr>
              <a:t> que les enfants et </a:t>
            </a:r>
            <a:r>
              <a:rPr lang="en-US" sz="2000" dirty="0" err="1">
                <a:effectLst/>
                <a:latin typeface="Arial" panose="020B0604020202020204" pitchFamily="34" charset="0"/>
                <a:ea typeface="Calibri" panose="020F0502020204030204" pitchFamily="34" charset="0"/>
                <a:cs typeface="Arial" panose="020B0604020202020204" pitchFamily="34" charset="0"/>
              </a:rPr>
              <a:t>leurs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familles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comprennent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parfaitement</a:t>
            </a:r>
            <a:r>
              <a:rPr lang="en-US" sz="2000" dirty="0">
                <a:effectLst/>
                <a:latin typeface="Arial" panose="020B0604020202020204" pitchFamily="34" charset="0"/>
                <a:ea typeface="Calibri" panose="020F0502020204030204" pitchFamily="34" charset="0"/>
                <a:cs typeface="Arial" panose="020B0604020202020204" pitchFamily="34" charset="0"/>
              </a:rPr>
              <a:t> : les services et les options </a:t>
            </a:r>
            <a:r>
              <a:rPr lang="en-US" sz="2000" dirty="0" err="1">
                <a:effectLst/>
                <a:latin typeface="Arial" panose="020B0604020202020204" pitchFamily="34" charset="0"/>
                <a:ea typeface="Calibri" panose="020F0502020204030204" pitchFamily="34" charset="0"/>
                <a:cs typeface="Arial" panose="020B0604020202020204" pitchFamily="34" charset="0"/>
              </a:rPr>
              <a:t>disponibles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c'est</a:t>
            </a:r>
            <a:r>
              <a:rPr lang="en-US" sz="2000" dirty="0">
                <a:effectLst/>
                <a:latin typeface="Arial" panose="020B0604020202020204" pitchFamily="34" charset="0"/>
                <a:ea typeface="Calibri" panose="020F0502020204030204" pitchFamily="34" charset="0"/>
                <a:cs typeface="Arial" panose="020B0604020202020204" pitchFamily="34" charset="0"/>
              </a:rPr>
              <a:t>-à-dire le </a:t>
            </a:r>
            <a:r>
              <a:rPr lang="en-US" sz="2000" dirty="0" err="1">
                <a:effectLst/>
                <a:latin typeface="Arial" panose="020B0604020202020204" pitchFamily="34" charset="0"/>
                <a:ea typeface="Calibri" panose="020F0502020204030204" pitchFamily="34" charset="0"/>
                <a:cs typeface="Arial" panose="020B0604020202020204" pitchFamily="34" charset="0"/>
              </a:rPr>
              <a:t>processus</a:t>
            </a:r>
            <a:r>
              <a:rPr lang="en-US" sz="2000" dirty="0">
                <a:effectLst/>
                <a:latin typeface="Arial" panose="020B0604020202020204" pitchFamily="34" charset="0"/>
                <a:ea typeface="Calibri" panose="020F0502020204030204" pitchFamily="34" charset="0"/>
                <a:cs typeface="Arial" panose="020B0604020202020204" pitchFamily="34" charset="0"/>
              </a:rPr>
              <a:t> de gestion des cas), les </a:t>
            </a:r>
            <a:r>
              <a:rPr lang="en-US" sz="2000" dirty="0" err="1">
                <a:effectLst/>
                <a:latin typeface="Arial" panose="020B0604020202020204" pitchFamily="34" charset="0"/>
                <a:ea typeface="Calibri" panose="020F0502020204030204" pitchFamily="34" charset="0"/>
                <a:cs typeface="Arial" panose="020B0604020202020204" pitchFamily="34" charset="0"/>
              </a:rPr>
              <a:t>risques</a:t>
            </a:r>
            <a:r>
              <a:rPr lang="en-US" sz="2000" dirty="0">
                <a:effectLst/>
                <a:latin typeface="Arial" panose="020B0604020202020204" pitchFamily="34" charset="0"/>
                <a:ea typeface="Calibri" panose="020F0502020204030204" pitchFamily="34" charset="0"/>
                <a:cs typeface="Arial" panose="020B0604020202020204" pitchFamily="34" charset="0"/>
              </a:rPr>
              <a:t> et les </a:t>
            </a:r>
            <a:r>
              <a:rPr lang="en-US" sz="2000" dirty="0" err="1">
                <a:effectLst/>
                <a:latin typeface="Arial" panose="020B0604020202020204" pitchFamily="34" charset="0"/>
                <a:ea typeface="Calibri" panose="020F0502020204030204" pitchFamily="34" charset="0"/>
                <a:cs typeface="Arial" panose="020B0604020202020204" pitchFamily="34" charset="0"/>
              </a:rPr>
              <a:t>avantages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potentiels</a:t>
            </a:r>
            <a:r>
              <a:rPr lang="en-US" sz="2000" dirty="0">
                <a:effectLst/>
                <a:latin typeface="Arial" panose="020B0604020202020204" pitchFamily="34" charset="0"/>
                <a:ea typeface="Calibri" panose="020F0502020204030204" pitchFamily="34" charset="0"/>
                <a:cs typeface="Arial" panose="020B0604020202020204" pitchFamily="34" charset="0"/>
              </a:rPr>
              <a:t> de </a:t>
            </a:r>
            <a:r>
              <a:rPr lang="en-US" sz="2000" dirty="0" err="1">
                <a:effectLst/>
                <a:latin typeface="Arial" panose="020B0604020202020204" pitchFamily="34" charset="0"/>
                <a:ea typeface="Calibri" panose="020F0502020204030204" pitchFamily="34" charset="0"/>
                <a:cs typeface="Arial" panose="020B0604020202020204" pitchFamily="34" charset="0"/>
              </a:rPr>
              <a:t>recevoir</a:t>
            </a:r>
            <a:r>
              <a:rPr lang="en-US" sz="2000" dirty="0">
                <a:effectLst/>
                <a:latin typeface="Arial" panose="020B0604020202020204" pitchFamily="34" charset="0"/>
                <a:ea typeface="Calibri" panose="020F0502020204030204" pitchFamily="34" charset="0"/>
                <a:cs typeface="Arial" panose="020B0604020202020204" pitchFamily="34" charset="0"/>
              </a:rPr>
              <a:t> des services, les informations qui </a:t>
            </a:r>
            <a:r>
              <a:rPr lang="en-US" sz="2000" dirty="0" err="1">
                <a:effectLst/>
                <a:latin typeface="Arial" panose="020B0604020202020204" pitchFamily="34" charset="0"/>
                <a:ea typeface="Calibri" panose="020F0502020204030204" pitchFamily="34" charset="0"/>
                <a:cs typeface="Arial" panose="020B0604020202020204" pitchFamily="34" charset="0"/>
              </a:rPr>
              <a:t>seront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recueillies</a:t>
            </a:r>
            <a:r>
              <a:rPr lang="en-US" sz="2000" dirty="0">
                <a:effectLst/>
                <a:latin typeface="Arial" panose="020B0604020202020204" pitchFamily="34" charset="0"/>
                <a:ea typeface="Calibri" panose="020F0502020204030204" pitchFamily="34" charset="0"/>
                <a:cs typeface="Arial" panose="020B0604020202020204" pitchFamily="34" charset="0"/>
              </a:rPr>
              <a:t> et comment </a:t>
            </a:r>
            <a:r>
              <a:rPr lang="en-US" sz="2000" dirty="0" err="1">
                <a:effectLst/>
                <a:latin typeface="Arial" panose="020B0604020202020204" pitchFamily="34" charset="0"/>
                <a:ea typeface="Calibri" panose="020F0502020204030204" pitchFamily="34" charset="0"/>
                <a:cs typeface="Arial" panose="020B0604020202020204" pitchFamily="34" charset="0"/>
              </a:rPr>
              <a:t>elles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seront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utilisées</a:t>
            </a:r>
            <a:r>
              <a:rPr lang="en-US" sz="2000" dirty="0">
                <a:effectLst/>
                <a:latin typeface="Arial" panose="020B0604020202020204" pitchFamily="34" charset="0"/>
                <a:ea typeface="Calibri" panose="020F0502020204030204" pitchFamily="34" charset="0"/>
                <a:cs typeface="Arial" panose="020B0604020202020204" pitchFamily="34" charset="0"/>
              </a:rPr>
              <a:t>, et la </a:t>
            </a:r>
            <a:r>
              <a:rPr lang="en-US" sz="2000" dirty="0" err="1">
                <a:effectLst/>
                <a:latin typeface="Arial" panose="020B0604020202020204" pitchFamily="34" charset="0"/>
                <a:ea typeface="Calibri" panose="020F0502020204030204" pitchFamily="34" charset="0"/>
                <a:cs typeface="Arial" panose="020B0604020202020204" pitchFamily="34" charset="0"/>
              </a:rPr>
              <a:t>confidentialité</a:t>
            </a:r>
            <a:r>
              <a:rPr lang="en-US" sz="2000" dirty="0">
                <a:effectLst/>
                <a:latin typeface="Arial" panose="020B0604020202020204" pitchFamily="34" charset="0"/>
                <a:ea typeface="Calibri" panose="020F0502020204030204" pitchFamily="34" charset="0"/>
                <a:cs typeface="Arial" panose="020B0604020202020204" pitchFamily="34" charset="0"/>
              </a:rPr>
              <a:t> et </a:t>
            </a:r>
            <a:r>
              <a:rPr lang="en-US" sz="2000" dirty="0" err="1">
                <a:effectLst/>
                <a:latin typeface="Arial" panose="020B0604020202020204" pitchFamily="34" charset="0"/>
                <a:ea typeface="Calibri" panose="020F0502020204030204" pitchFamily="34" charset="0"/>
                <a:cs typeface="Arial" panose="020B0604020202020204" pitchFamily="34" charset="0"/>
              </a:rPr>
              <a:t>ses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limites</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CA"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42878EF6-2EEF-4845-6D16-3AD4E06EFDA5}"/>
              </a:ext>
            </a:extLst>
          </p:cNvPr>
          <p:cNvSpPr txBox="1"/>
          <p:nvPr/>
        </p:nvSpPr>
        <p:spPr>
          <a:xfrm>
            <a:off x="656389" y="1928017"/>
            <a:ext cx="2878548" cy="2039469"/>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DEMANDER LE CONSENTEMENT ET/OU L'ASSENTIMENT ÉCLAIRÉ</a:t>
            </a:r>
          </a:p>
        </p:txBody>
      </p:sp>
      <p:sp>
        <p:nvSpPr>
          <p:cNvPr id="6" name="Rectangle 5">
            <a:extLst>
              <a:ext uri="{FF2B5EF4-FFF2-40B4-BE49-F238E27FC236}">
                <a16:creationId xmlns:a16="http://schemas.microsoft.com/office/drawing/2014/main" id="{08A8258B-ED41-631A-41BF-D8A19446DD0D}"/>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5B88DD03-8400-1B37-F59F-A178D2ED6FC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76801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Gestion de cas</a:t>
            </a:r>
            <a:endParaRPr lang="en-US"/>
          </a:p>
        </p:txBody>
      </p:sp>
      <p:sp>
        <p:nvSpPr>
          <p:cNvPr id="4" name="TextBox 3">
            <a:extLst>
              <a:ext uri="{FF2B5EF4-FFF2-40B4-BE49-F238E27FC236}">
                <a16:creationId xmlns:a16="http://schemas.microsoft.com/office/drawing/2014/main" id="{F34EA8B3-243D-C261-D67C-8396F1E3EC7E}"/>
              </a:ext>
            </a:extLst>
          </p:cNvPr>
          <p:cNvSpPr txBox="1"/>
          <p:nvPr/>
        </p:nvSpPr>
        <p:spPr>
          <a:xfrm>
            <a:off x="4192857" y="1928017"/>
            <a:ext cx="6991815" cy="3361626"/>
          </a:xfrm>
          <a:prstGeom prst="rect">
            <a:avLst/>
          </a:prstGeom>
          <a:noFill/>
        </p:spPr>
        <p:txBody>
          <a:bodyPr wrap="square" lIns="91440" tIns="45720" rIns="91440" bIns="45720" anchor="t">
            <a:spAutoFit/>
          </a:bodyPr>
          <a:lstStyle/>
          <a:p>
            <a:pPr>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La </a:t>
            </a:r>
            <a:r>
              <a:rPr lang="en-US" sz="2000" dirty="0" err="1">
                <a:effectLst/>
                <a:latin typeface="Arial" panose="020B0604020202020204" pitchFamily="34" charset="0"/>
                <a:ea typeface="Calibri" panose="020F0502020204030204" pitchFamily="34" charset="0"/>
                <a:cs typeface="Arial" panose="020B0604020202020204" pitchFamily="34" charset="0"/>
              </a:rPr>
              <a:t>confidentialité</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est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liée</a:t>
            </a:r>
            <a:r>
              <a:rPr lang="en-US" sz="2000" dirty="0">
                <a:effectLst/>
                <a:latin typeface="Arial" panose="020B0604020202020204" pitchFamily="34" charset="0"/>
                <a:ea typeface="Calibri" panose="020F0502020204030204" pitchFamily="34" charset="0"/>
                <a:cs typeface="Arial" panose="020B0604020202020204" pitchFamily="34" charset="0"/>
              </a:rPr>
              <a:t> au partage des informations sur la base du </a:t>
            </a:r>
            <a:r>
              <a:rPr lang="en-US" sz="2000" dirty="0" err="1">
                <a:effectLst/>
                <a:latin typeface="Arial" panose="020B0604020202020204" pitchFamily="34" charset="0"/>
                <a:ea typeface="Calibri" panose="020F0502020204030204" pitchFamily="34" charset="0"/>
                <a:cs typeface="Arial" panose="020B0604020202020204" pitchFamily="34" charset="0"/>
              </a:rPr>
              <a:t>besoin</a:t>
            </a:r>
            <a:r>
              <a:rPr lang="en-US" sz="2000" dirty="0">
                <a:effectLst/>
                <a:latin typeface="Arial" panose="020B0604020202020204" pitchFamily="34" charset="0"/>
                <a:ea typeface="Calibri" panose="020F0502020204030204" pitchFamily="34" charset="0"/>
                <a:cs typeface="Arial" panose="020B0604020202020204" pitchFamily="34" charset="0"/>
              </a:rPr>
              <a:t> de savoir. Le </a:t>
            </a:r>
            <a:r>
              <a:rPr lang="en-US" sz="2000" dirty="0" err="1">
                <a:effectLst/>
                <a:latin typeface="Arial" panose="020B0604020202020204" pitchFamily="34" charset="0"/>
                <a:ea typeface="Calibri" panose="020F0502020204030204" pitchFamily="34" charset="0"/>
                <a:cs typeface="Arial" panose="020B0604020202020204" pitchFamily="34" charset="0"/>
              </a:rPr>
              <a:t>terme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besoin</a:t>
            </a:r>
            <a:r>
              <a:rPr lang="en-US" sz="2000" dirty="0">
                <a:effectLst/>
                <a:latin typeface="Arial" panose="020B0604020202020204" pitchFamily="34" charset="0"/>
                <a:ea typeface="Calibri" panose="020F0502020204030204" pitchFamily="34" charset="0"/>
                <a:cs typeface="Arial" panose="020B0604020202020204" pitchFamily="34" charset="0"/>
              </a:rPr>
              <a:t> de savoir" </a:t>
            </a:r>
            <a:r>
              <a:rPr lang="en-US" sz="2000" dirty="0" err="1">
                <a:effectLst/>
                <a:latin typeface="Arial" panose="020B0604020202020204" pitchFamily="34" charset="0"/>
                <a:ea typeface="Calibri" panose="020F0502020204030204" pitchFamily="34" charset="0"/>
                <a:cs typeface="Arial" panose="020B0604020202020204" pitchFamily="34" charset="0"/>
              </a:rPr>
              <a:t>décrit</a:t>
            </a:r>
            <a:r>
              <a:rPr lang="en-US" sz="2000" dirty="0">
                <a:effectLst/>
                <a:latin typeface="Arial" panose="020B0604020202020204" pitchFamily="34" charset="0"/>
                <a:ea typeface="Calibri" panose="020F0502020204030204" pitchFamily="34" charset="0"/>
                <a:cs typeface="Arial" panose="020B0604020202020204" pitchFamily="34" charset="0"/>
              </a:rPr>
              <a:t> la limitation des informations </a:t>
            </a:r>
            <a:r>
              <a:rPr lang="en-US" sz="2000" dirty="0" err="1">
                <a:effectLst/>
                <a:latin typeface="Arial" panose="020B0604020202020204" pitchFamily="34" charset="0"/>
                <a:ea typeface="Calibri" panose="020F0502020204030204" pitchFamily="34" charset="0"/>
                <a:cs typeface="Arial" panose="020B0604020202020204" pitchFamily="34" charset="0"/>
              </a:rPr>
              <a:t>considérées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comme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sensibles</a:t>
            </a:r>
            <a:r>
              <a:rPr lang="en-US" sz="2000" dirty="0">
                <a:effectLst/>
                <a:latin typeface="Arial" panose="020B0604020202020204" pitchFamily="34" charset="0"/>
                <a:ea typeface="Calibri" panose="020F0502020204030204" pitchFamily="34" charset="0"/>
                <a:cs typeface="Arial" panose="020B0604020202020204" pitchFamily="34" charset="0"/>
              </a:rPr>
              <a:t> et </a:t>
            </a:r>
            <a:r>
              <a:rPr lang="en-US" sz="2000" b="1" dirty="0" err="1">
                <a:effectLst/>
                <a:latin typeface="Arial" panose="020B0604020202020204" pitchFamily="34" charset="0"/>
                <a:ea typeface="Calibri" panose="020F0502020204030204" pitchFamily="34" charset="0"/>
                <a:cs typeface="Arial" panose="020B0604020202020204" pitchFamily="34" charset="0"/>
              </a:rPr>
              <a:t>leur</a:t>
            </a:r>
            <a:r>
              <a:rPr lang="en-US" sz="2000" b="1" dirty="0">
                <a:effectLst/>
                <a:latin typeface="Arial" panose="020B0604020202020204" pitchFamily="34" charset="0"/>
                <a:ea typeface="Calibri" panose="020F0502020204030204" pitchFamily="34" charset="0"/>
                <a:cs typeface="Arial" panose="020B0604020202020204" pitchFamily="34" charset="0"/>
              </a:rPr>
              <a:t> partage </a:t>
            </a:r>
            <a:r>
              <a:rPr lang="en-US" sz="2000" b="1" dirty="0" err="1">
                <a:effectLst/>
                <a:latin typeface="Arial" panose="020B0604020202020204" pitchFamily="34" charset="0"/>
                <a:ea typeface="Calibri" panose="020F0502020204030204" pitchFamily="34" charset="0"/>
                <a:cs typeface="Arial" panose="020B0604020202020204" pitchFamily="34" charset="0"/>
              </a:rPr>
              <a:t>uniquement</a:t>
            </a:r>
            <a:r>
              <a:rPr lang="en-US" sz="2000" b="1" dirty="0">
                <a:effectLst/>
                <a:latin typeface="Arial" panose="020B0604020202020204" pitchFamily="34" charset="0"/>
                <a:ea typeface="Calibri" panose="020F0502020204030204" pitchFamily="34" charset="0"/>
                <a:cs typeface="Arial" panose="020B0604020202020204" pitchFamily="34" charset="0"/>
              </a:rPr>
              <a:t> avec les </a:t>
            </a:r>
            <a:r>
              <a:rPr lang="en-US" sz="2000" b="1" dirty="0" err="1">
                <a:effectLst/>
                <a:latin typeface="Arial" panose="020B0604020202020204" pitchFamily="34" charset="0"/>
                <a:ea typeface="Calibri" panose="020F0502020204030204" pitchFamily="34" charset="0"/>
                <a:cs typeface="Arial" panose="020B0604020202020204" pitchFamily="34" charset="0"/>
              </a:rPr>
              <a:t>personnes</a:t>
            </a:r>
            <a:r>
              <a:rPr lang="en-US" sz="2000" b="1" dirty="0">
                <a:effectLst/>
                <a:latin typeface="Arial" panose="020B0604020202020204" pitchFamily="34" charset="0"/>
                <a:ea typeface="Calibri" panose="020F0502020204030204" pitchFamily="34" charset="0"/>
                <a:cs typeface="Arial" panose="020B0604020202020204" pitchFamily="34" charset="0"/>
              </a:rPr>
              <a:t> qui </a:t>
            </a:r>
            <a:r>
              <a:rPr lang="en-US" sz="2000" b="1" dirty="0" err="1">
                <a:effectLst/>
                <a:latin typeface="Arial" panose="020B0604020202020204" pitchFamily="34" charset="0"/>
                <a:ea typeface="Calibri" panose="020F0502020204030204" pitchFamily="34" charset="0"/>
                <a:cs typeface="Arial" panose="020B0604020202020204" pitchFamily="34" charset="0"/>
              </a:rPr>
              <a:t>ont</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besoin</a:t>
            </a:r>
            <a:r>
              <a:rPr lang="en-US" sz="2000" b="1" dirty="0">
                <a:effectLst/>
                <a:latin typeface="Arial" panose="020B0604020202020204" pitchFamily="34" charset="0"/>
                <a:ea typeface="Calibri" panose="020F0502020204030204" pitchFamily="34" charset="0"/>
                <a:cs typeface="Arial" panose="020B0604020202020204" pitchFamily="34" charset="0"/>
              </a:rPr>
              <a:t> de </a:t>
            </a:r>
            <a:r>
              <a:rPr lang="en-US" sz="2000" b="1" dirty="0" err="1">
                <a:effectLst/>
                <a:latin typeface="Arial" panose="020B0604020202020204" pitchFamily="34" charset="0"/>
                <a:ea typeface="Calibri" panose="020F0502020204030204" pitchFamily="34" charset="0"/>
                <a:cs typeface="Arial" panose="020B0604020202020204" pitchFamily="34" charset="0"/>
              </a:rPr>
              <a:t>ces</a:t>
            </a:r>
            <a:r>
              <a:rPr lang="en-US" sz="2000" b="1" dirty="0">
                <a:effectLst/>
                <a:latin typeface="Arial" panose="020B0604020202020204" pitchFamily="34" charset="0"/>
                <a:ea typeface="Calibri" panose="020F0502020204030204" pitchFamily="34" charset="0"/>
                <a:cs typeface="Arial" panose="020B0604020202020204" pitchFamily="34" charset="0"/>
              </a:rPr>
              <a:t> informations pour </a:t>
            </a:r>
            <a:r>
              <a:rPr lang="en-US" sz="2000" b="1" dirty="0" err="1">
                <a:effectLst/>
                <a:latin typeface="Arial" panose="020B0604020202020204" pitchFamily="34" charset="0"/>
                <a:ea typeface="Calibri" panose="020F0502020204030204" pitchFamily="34" charset="0"/>
                <a:cs typeface="Arial" panose="020B0604020202020204" pitchFamily="34" charset="0"/>
              </a:rPr>
              <a:t>protéger</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err="1">
                <a:effectLst/>
                <a:latin typeface="Arial" panose="020B0604020202020204" pitchFamily="34" charset="0"/>
                <a:ea typeface="Calibri" panose="020F0502020204030204" pitchFamily="34" charset="0"/>
                <a:cs typeface="Arial" panose="020B0604020202020204" pitchFamily="34" charset="0"/>
              </a:rPr>
              <a:t>l'enfant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Toute</a:t>
            </a:r>
            <a:r>
              <a:rPr lang="en-US" sz="2000" dirty="0">
                <a:effectLst/>
                <a:latin typeface="Arial" panose="020B0604020202020204" pitchFamily="34" charset="0"/>
                <a:ea typeface="Calibri" panose="020F0502020204030204" pitchFamily="34" charset="0"/>
                <a:cs typeface="Arial" panose="020B0604020202020204" pitchFamily="34" charset="0"/>
              </a:rPr>
              <a:t> information sensible et </a:t>
            </a:r>
            <a:r>
              <a:rPr lang="en-US" sz="2000" dirty="0" err="1">
                <a:effectLst/>
                <a:latin typeface="Arial" panose="020B0604020202020204" pitchFamily="34" charset="0"/>
                <a:ea typeface="Calibri" panose="020F0502020204030204" pitchFamily="34" charset="0"/>
                <a:cs typeface="Arial" panose="020B0604020202020204" pitchFamily="34" charset="0"/>
              </a:rPr>
              <a:t>identifiante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recueillie</a:t>
            </a:r>
            <a:r>
              <a:rPr lang="en-US" sz="2000" dirty="0">
                <a:effectLst/>
                <a:latin typeface="Arial" panose="020B0604020202020204" pitchFamily="34" charset="0"/>
                <a:ea typeface="Calibri" panose="020F0502020204030204" pitchFamily="34" charset="0"/>
                <a:cs typeface="Arial" panose="020B0604020202020204" pitchFamily="34" charset="0"/>
              </a:rPr>
              <a:t> sur les enfants ne doit </a:t>
            </a:r>
            <a:r>
              <a:rPr lang="en-US" sz="2000" dirty="0" err="1">
                <a:effectLst/>
                <a:latin typeface="Arial" panose="020B0604020202020204" pitchFamily="34" charset="0"/>
                <a:ea typeface="Calibri" panose="020F0502020204030204" pitchFamily="34" charset="0"/>
                <a:cs typeface="Arial" panose="020B0604020202020204" pitchFamily="34" charset="0"/>
              </a:rPr>
              <a:t>être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partagée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qu'en</a:t>
            </a:r>
            <a:r>
              <a:rPr lang="en-US" sz="2000" dirty="0">
                <a:effectLst/>
                <a:latin typeface="Arial" panose="020B0604020202020204" pitchFamily="34" charset="0"/>
                <a:ea typeface="Calibri" panose="020F0502020204030204" pitchFamily="34" charset="0"/>
                <a:cs typeface="Arial" panose="020B0604020202020204" pitchFamily="34" charset="0"/>
              </a:rPr>
              <a:t> cas de </a:t>
            </a:r>
            <a:r>
              <a:rPr lang="en-US" sz="2000" dirty="0" err="1">
                <a:effectLst/>
                <a:latin typeface="Arial" panose="020B0604020202020204" pitchFamily="34" charset="0"/>
                <a:ea typeface="Calibri" panose="020F0502020204030204" pitchFamily="34" charset="0"/>
                <a:cs typeface="Arial" panose="020B0604020202020204" pitchFamily="34" charset="0"/>
              </a:rPr>
              <a:t>besoin</a:t>
            </a:r>
            <a:r>
              <a:rPr lang="en-US" sz="2000" dirty="0">
                <a:effectLst/>
                <a:latin typeface="Arial" panose="020B0604020202020204" pitchFamily="34" charset="0"/>
                <a:ea typeface="Calibri" panose="020F0502020204030204" pitchFamily="34" charset="0"/>
                <a:cs typeface="Arial" panose="020B0604020202020204" pitchFamily="34" charset="0"/>
              </a:rPr>
              <a:t>, avec le </a:t>
            </a:r>
            <a:r>
              <a:rPr lang="en-US" sz="2000" b="1" dirty="0" err="1">
                <a:effectLst/>
                <a:latin typeface="Arial" panose="020B0604020202020204" pitchFamily="34" charset="0"/>
                <a:ea typeface="Calibri" panose="020F0502020204030204" pitchFamily="34" charset="0"/>
                <a:cs typeface="Arial" panose="020B0604020202020204" pitchFamily="34" charset="0"/>
              </a:rPr>
              <a:t>moins</a:t>
            </a:r>
            <a:r>
              <a:rPr lang="en-US" sz="2000" b="1" dirty="0">
                <a:effectLst/>
                <a:latin typeface="Arial" panose="020B0604020202020204" pitchFamily="34" charset="0"/>
                <a:ea typeface="Calibri" panose="020F0502020204030204" pitchFamily="34" charset="0"/>
                <a:cs typeface="Arial" panose="020B0604020202020204" pitchFamily="34" charset="0"/>
              </a:rPr>
              <a:t> de </a:t>
            </a:r>
            <a:r>
              <a:rPr lang="en-US" sz="2000" b="1" dirty="0" err="1">
                <a:effectLst/>
                <a:latin typeface="Arial" panose="020B0604020202020204" pitchFamily="34" charset="0"/>
                <a:ea typeface="Calibri" panose="020F0502020204030204" pitchFamily="34" charset="0"/>
                <a:cs typeface="Arial" panose="020B0604020202020204" pitchFamily="34" charset="0"/>
              </a:rPr>
              <a:t>personnes</a:t>
            </a:r>
            <a:r>
              <a:rPr lang="en-US" sz="2000" b="1" dirty="0">
                <a:effectLst/>
                <a:latin typeface="Arial" panose="020B0604020202020204" pitchFamily="34" charset="0"/>
                <a:ea typeface="Calibri" panose="020F0502020204030204" pitchFamily="34" charset="0"/>
                <a:cs typeface="Arial" panose="020B0604020202020204" pitchFamily="34" charset="0"/>
              </a:rPr>
              <a:t> possible</a:t>
            </a:r>
            <a:r>
              <a:rPr lang="en-US" sz="2000" dirty="0">
                <a:effectLst/>
                <a:latin typeface="Arial" panose="020B0604020202020204" pitchFamily="34" charset="0"/>
                <a:ea typeface="Calibri" panose="020F0502020204030204" pitchFamily="34" charset="0"/>
                <a:cs typeface="Arial" panose="020B0604020202020204" pitchFamily="34" charset="0"/>
              </a:rPr>
              <a:t>. Le respect de la </a:t>
            </a:r>
            <a:r>
              <a:rPr lang="en-US" sz="2000" dirty="0" err="1">
                <a:effectLst/>
                <a:latin typeface="Arial" panose="020B0604020202020204" pitchFamily="34" charset="0"/>
                <a:ea typeface="Calibri" panose="020F0502020204030204" pitchFamily="34" charset="0"/>
                <a:cs typeface="Arial" panose="020B0604020202020204" pitchFamily="34" charset="0"/>
              </a:rPr>
              <a:t>confidentialité</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exige</a:t>
            </a:r>
            <a:r>
              <a:rPr lang="en-US" sz="2000" dirty="0">
                <a:effectLst/>
                <a:latin typeface="Arial" panose="020B0604020202020204" pitchFamily="34" charset="0"/>
                <a:ea typeface="Calibri" panose="020F0502020204030204" pitchFamily="34" charset="0"/>
                <a:cs typeface="Arial" panose="020B0604020202020204" pitchFamily="34" charset="0"/>
              </a:rPr>
              <a:t> des </a:t>
            </a:r>
            <a:r>
              <a:rPr lang="en-US" sz="2000" dirty="0" err="1">
                <a:effectLst/>
                <a:latin typeface="Arial" panose="020B0604020202020204" pitchFamily="34" charset="0"/>
                <a:ea typeface="Calibri" panose="020F0502020204030204" pitchFamily="34" charset="0"/>
                <a:cs typeface="Arial" panose="020B0604020202020204" pitchFamily="34" charset="0"/>
              </a:rPr>
              <a:t>prestataires</a:t>
            </a:r>
            <a:r>
              <a:rPr lang="en-US" sz="2000" dirty="0">
                <a:effectLst/>
                <a:latin typeface="Arial" panose="020B0604020202020204" pitchFamily="34" charset="0"/>
                <a:ea typeface="Calibri" panose="020F0502020204030204" pitchFamily="34" charset="0"/>
                <a:cs typeface="Arial" panose="020B0604020202020204" pitchFamily="34" charset="0"/>
              </a:rPr>
              <a:t> de services </a:t>
            </a:r>
            <a:r>
              <a:rPr lang="en-US" sz="2000" dirty="0" err="1">
                <a:effectLst/>
                <a:latin typeface="Arial" panose="020B0604020202020204" pitchFamily="34" charset="0"/>
                <a:ea typeface="Calibri" panose="020F0502020204030204" pitchFamily="34" charset="0"/>
                <a:cs typeface="Arial" panose="020B0604020202020204" pitchFamily="34" charset="0"/>
              </a:rPr>
              <a:t>qu'ils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protègent</a:t>
            </a:r>
            <a:r>
              <a:rPr lang="en-US" sz="2000" dirty="0">
                <a:effectLst/>
                <a:latin typeface="Arial" panose="020B0604020202020204" pitchFamily="34" charset="0"/>
                <a:ea typeface="Calibri" panose="020F0502020204030204" pitchFamily="34" charset="0"/>
                <a:cs typeface="Arial" panose="020B0604020202020204" pitchFamily="34" charset="0"/>
              </a:rPr>
              <a:t> les informations </a:t>
            </a:r>
            <a:r>
              <a:rPr lang="en-US" sz="2000" dirty="0" err="1">
                <a:effectLst/>
                <a:latin typeface="Arial" panose="020B0604020202020204" pitchFamily="34" charset="0"/>
                <a:ea typeface="Calibri" panose="020F0502020204030204" pitchFamily="34" charset="0"/>
                <a:cs typeface="Arial" panose="020B0604020202020204" pitchFamily="34" charset="0"/>
              </a:rPr>
              <a:t>recueillies</a:t>
            </a:r>
            <a:r>
              <a:rPr lang="en-US" sz="2000" dirty="0">
                <a:effectLst/>
                <a:latin typeface="Arial" panose="020B0604020202020204" pitchFamily="34" charset="0"/>
                <a:ea typeface="Calibri" panose="020F0502020204030204" pitchFamily="34" charset="0"/>
                <a:cs typeface="Arial" panose="020B0604020202020204" pitchFamily="34" charset="0"/>
              </a:rPr>
              <a:t> sur les clients et </a:t>
            </a:r>
            <a:r>
              <a:rPr lang="en-US" sz="2000" dirty="0" err="1">
                <a:effectLst/>
                <a:latin typeface="Arial" panose="020B0604020202020204" pitchFamily="34" charset="0"/>
                <a:ea typeface="Calibri" panose="020F0502020204030204" pitchFamily="34" charset="0"/>
                <a:cs typeface="Arial" panose="020B0604020202020204" pitchFamily="34" charset="0"/>
              </a:rPr>
              <a:t>qu'ils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veillent</a:t>
            </a:r>
            <a:r>
              <a:rPr lang="en-US" sz="2000" dirty="0">
                <a:effectLst/>
                <a:latin typeface="Arial" panose="020B0604020202020204" pitchFamily="34" charset="0"/>
                <a:ea typeface="Calibri" panose="020F0502020204030204" pitchFamily="34" charset="0"/>
                <a:cs typeface="Arial" panose="020B0604020202020204" pitchFamily="34" charset="0"/>
              </a:rPr>
              <a:t> à </a:t>
            </a:r>
            <a:r>
              <a:rPr lang="en-US" sz="2000" dirty="0" err="1">
                <a:effectLst/>
                <a:latin typeface="Arial" panose="020B0604020202020204" pitchFamily="34" charset="0"/>
                <a:ea typeface="Calibri" panose="020F0502020204030204" pitchFamily="34" charset="0"/>
                <a:cs typeface="Arial" panose="020B0604020202020204" pitchFamily="34" charset="0"/>
              </a:rPr>
              <a:t>ce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qu'elles</a:t>
            </a:r>
            <a:r>
              <a:rPr lang="en-US" sz="2000" dirty="0">
                <a:effectLst/>
                <a:latin typeface="Arial" panose="020B0604020202020204" pitchFamily="34" charset="0"/>
                <a:ea typeface="Calibri" panose="020F0502020204030204" pitchFamily="34" charset="0"/>
                <a:cs typeface="Arial" panose="020B0604020202020204" pitchFamily="34" charset="0"/>
              </a:rPr>
              <a:t> ne </a:t>
            </a:r>
            <a:r>
              <a:rPr lang="en-US" sz="2000" dirty="0" err="1">
                <a:effectLst/>
                <a:latin typeface="Arial" panose="020B0604020202020204" pitchFamily="34" charset="0"/>
                <a:ea typeface="Calibri" panose="020F0502020204030204" pitchFamily="34" charset="0"/>
                <a:cs typeface="Arial" panose="020B0604020202020204" pitchFamily="34" charset="0"/>
              </a:rPr>
              <a:t>soient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accessibles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qu'avec</a:t>
            </a:r>
            <a:r>
              <a:rPr lang="en-US" sz="2000" dirty="0">
                <a:effectLst/>
                <a:latin typeface="Arial" panose="020B0604020202020204" pitchFamily="34" charset="0"/>
                <a:ea typeface="Calibri" panose="020F0502020204030204" pitchFamily="34" charset="0"/>
                <a:cs typeface="Arial" panose="020B0604020202020204" pitchFamily="34" charset="0"/>
              </a:rPr>
              <a:t> la permission </a:t>
            </a:r>
            <a:r>
              <a:rPr lang="en-US" sz="2000" dirty="0" err="1">
                <a:effectLst/>
                <a:latin typeface="Arial" panose="020B0604020202020204" pitchFamily="34" charset="0"/>
                <a:ea typeface="Calibri" panose="020F0502020204030204" pitchFamily="34" charset="0"/>
                <a:cs typeface="Arial" panose="020B0604020202020204" pitchFamily="34" charset="0"/>
              </a:rPr>
              <a:t>explicite</a:t>
            </a:r>
            <a:r>
              <a:rPr lang="en-US" sz="2000" dirty="0">
                <a:effectLst/>
                <a:latin typeface="Arial" panose="020B0604020202020204" pitchFamily="34" charset="0"/>
                <a:ea typeface="Calibri" panose="020F0502020204030204" pitchFamily="34" charset="0"/>
                <a:cs typeface="Arial" panose="020B0604020202020204" pitchFamily="34" charset="0"/>
              </a:rPr>
              <a:t> du client.</a:t>
            </a:r>
          </a:p>
        </p:txBody>
      </p:sp>
      <p:sp>
        <p:nvSpPr>
          <p:cNvPr id="5" name="TextBox 4">
            <a:extLst>
              <a:ext uri="{FF2B5EF4-FFF2-40B4-BE49-F238E27FC236}">
                <a16:creationId xmlns:a16="http://schemas.microsoft.com/office/drawing/2014/main" id="{F6CDD8C2-7CC9-B9AA-8AD0-3B0AC0FEACBB}"/>
              </a:ext>
            </a:extLst>
          </p:cNvPr>
          <p:cNvSpPr txBox="1"/>
          <p:nvPr/>
        </p:nvSpPr>
        <p:spPr>
          <a:xfrm>
            <a:off x="656389" y="1928017"/>
            <a:ext cx="3012362" cy="853952"/>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RESPECTER LA CONFIDENTIALITÉ</a:t>
            </a:r>
          </a:p>
        </p:txBody>
      </p:sp>
      <p:sp>
        <p:nvSpPr>
          <p:cNvPr id="6" name="Rectangle 5">
            <a:extLst>
              <a:ext uri="{FF2B5EF4-FFF2-40B4-BE49-F238E27FC236}">
                <a16:creationId xmlns:a16="http://schemas.microsoft.com/office/drawing/2014/main" id="{76C72BCE-A8FA-AFBA-B03E-59C8D81A51B5}"/>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C538D211-8E7F-E739-AAE5-849B274E4C6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248288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Gestion de cas</a:t>
            </a:r>
            <a:endParaRPr lang="en-US"/>
          </a:p>
        </p:txBody>
      </p:sp>
      <p:sp>
        <p:nvSpPr>
          <p:cNvPr id="6" name="TextBox 5">
            <a:extLst>
              <a:ext uri="{FF2B5EF4-FFF2-40B4-BE49-F238E27FC236}">
                <a16:creationId xmlns:a16="http://schemas.microsoft.com/office/drawing/2014/main" id="{FB238CD2-AB7B-9768-E22F-0796658F2F7D}"/>
              </a:ext>
            </a:extLst>
          </p:cNvPr>
          <p:cNvSpPr txBox="1"/>
          <p:nvPr/>
        </p:nvSpPr>
        <p:spPr>
          <a:xfrm>
            <a:off x="4192857" y="1928017"/>
            <a:ext cx="6991815" cy="3690947"/>
          </a:xfrm>
          <a:prstGeom prst="rect">
            <a:avLst/>
          </a:prstGeom>
          <a:noFill/>
        </p:spPr>
        <p:txBody>
          <a:bodyPr wrap="square" lIns="91440" tIns="45720" rIns="91440" bIns="45720" anchor="t">
            <a:spAutoFit/>
          </a:bodyPr>
          <a:lstStyle/>
          <a:p>
            <a:pPr>
              <a:lnSpc>
                <a:spcPct val="107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L'obligation</a:t>
            </a:r>
            <a:r>
              <a:rPr lang="en-US" sz="2000" dirty="0">
                <a:effectLst/>
                <a:latin typeface="Arial" panose="020B0604020202020204" pitchFamily="34" charset="0"/>
                <a:ea typeface="Calibri" panose="020F0502020204030204" pitchFamily="34" charset="0"/>
                <a:cs typeface="Arial" panose="020B0604020202020204" pitchFamily="34" charset="0"/>
              </a:rPr>
              <a:t> de </a:t>
            </a:r>
            <a:r>
              <a:rPr lang="en-US" sz="2000" dirty="0" err="1">
                <a:effectLst/>
                <a:latin typeface="Arial" panose="020B0604020202020204" pitchFamily="34" charset="0"/>
                <a:ea typeface="Calibri" panose="020F0502020204030204" pitchFamily="34" charset="0"/>
                <a:cs typeface="Arial" panose="020B0604020202020204" pitchFamily="34" charset="0"/>
              </a:rPr>
              <a:t>rendre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compte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consiste</a:t>
            </a:r>
            <a:r>
              <a:rPr lang="en-US" sz="2000" dirty="0">
                <a:effectLst/>
                <a:latin typeface="Arial" panose="020B0604020202020204" pitchFamily="34" charset="0"/>
                <a:ea typeface="Calibri" panose="020F0502020204030204" pitchFamily="34" charset="0"/>
                <a:cs typeface="Arial" panose="020B0604020202020204" pitchFamily="34" charset="0"/>
              </a:rPr>
              <a:t> à </a:t>
            </a:r>
            <a:r>
              <a:rPr lang="en-US" sz="2000" dirty="0" err="1">
                <a:effectLst/>
                <a:latin typeface="Arial" panose="020B0604020202020204" pitchFamily="34" charset="0"/>
                <a:ea typeface="Calibri" panose="020F0502020204030204" pitchFamily="34" charset="0"/>
                <a:cs typeface="Arial" panose="020B0604020202020204" pitchFamily="34" charset="0"/>
              </a:rPr>
              <a:t>être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tenu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responsable</a:t>
            </a:r>
            <a:r>
              <a:rPr lang="en-US" sz="2000" dirty="0">
                <a:effectLst/>
                <a:latin typeface="Arial" panose="020B0604020202020204" pitchFamily="34" charset="0"/>
                <a:ea typeface="Calibri" panose="020F0502020204030204" pitchFamily="34" charset="0"/>
                <a:cs typeface="Arial" panose="020B0604020202020204" pitchFamily="34" charset="0"/>
              </a:rPr>
              <a:t> de </a:t>
            </a:r>
            <a:r>
              <a:rPr lang="en-US" sz="2000" dirty="0" err="1">
                <a:effectLst/>
                <a:latin typeface="Arial" panose="020B0604020202020204" pitchFamily="34" charset="0"/>
                <a:ea typeface="Calibri" panose="020F0502020204030204" pitchFamily="34" charset="0"/>
                <a:cs typeface="Arial" panose="020B0604020202020204" pitchFamily="34" charset="0"/>
              </a:rPr>
              <a:t>ses</a:t>
            </a:r>
            <a:r>
              <a:rPr lang="en-US" sz="2000" dirty="0">
                <a:effectLst/>
                <a:latin typeface="Arial" panose="020B0604020202020204" pitchFamily="34" charset="0"/>
                <a:ea typeface="Calibri" panose="020F0502020204030204" pitchFamily="34" charset="0"/>
                <a:cs typeface="Arial" panose="020B0604020202020204" pitchFamily="34" charset="0"/>
              </a:rPr>
              <a:t> actions et des </a:t>
            </a:r>
            <a:r>
              <a:rPr lang="en-US" sz="2000" dirty="0" err="1">
                <a:effectLst/>
                <a:latin typeface="Arial" panose="020B0604020202020204" pitchFamily="34" charset="0"/>
                <a:ea typeface="Calibri" panose="020F0502020204030204" pitchFamily="34" charset="0"/>
                <a:cs typeface="Arial" panose="020B0604020202020204" pitchFamily="34" charset="0"/>
              </a:rPr>
              <a:t>résultats</a:t>
            </a:r>
            <a:r>
              <a:rPr lang="en-US" sz="2000" dirty="0">
                <a:effectLst/>
                <a:latin typeface="Arial" panose="020B0604020202020204" pitchFamily="34" charset="0"/>
                <a:ea typeface="Calibri" panose="020F0502020204030204" pitchFamily="34" charset="0"/>
                <a:cs typeface="Arial" panose="020B0604020202020204" pitchFamily="34" charset="0"/>
              </a:rPr>
              <a:t> de </a:t>
            </a:r>
            <a:r>
              <a:rPr lang="en-US" sz="2000" dirty="0" err="1">
                <a:effectLst/>
                <a:latin typeface="Arial" panose="020B0604020202020204" pitchFamily="34" charset="0"/>
                <a:ea typeface="Calibri" panose="020F0502020204030204" pitchFamily="34" charset="0"/>
                <a:cs typeface="Arial" panose="020B0604020202020204" pitchFamily="34" charset="0"/>
              </a:rPr>
              <a:t>ces</a:t>
            </a:r>
            <a:r>
              <a:rPr lang="en-US" sz="2000" dirty="0">
                <a:effectLst/>
                <a:latin typeface="Arial" panose="020B0604020202020204" pitchFamily="34" charset="0"/>
                <a:ea typeface="Calibri" panose="020F0502020204030204" pitchFamily="34" charset="0"/>
                <a:cs typeface="Arial" panose="020B0604020202020204" pitchFamily="34" charset="0"/>
              </a:rPr>
              <a:t> actions. Les </a:t>
            </a:r>
            <a:r>
              <a:rPr lang="en-US" sz="2000" dirty="0" err="1">
                <a:effectLst/>
                <a:latin typeface="Arial" panose="020B0604020202020204" pitchFamily="34" charset="0"/>
                <a:ea typeface="Calibri" panose="020F0502020204030204" pitchFamily="34" charset="0"/>
                <a:cs typeface="Arial" panose="020B0604020202020204" pitchFamily="34" charset="0"/>
              </a:rPr>
              <a:t>agences</a:t>
            </a:r>
            <a:r>
              <a:rPr lang="en-US" sz="2000" dirty="0">
                <a:effectLst/>
                <a:latin typeface="Arial" panose="020B0604020202020204" pitchFamily="34" charset="0"/>
                <a:ea typeface="Calibri" panose="020F0502020204030204" pitchFamily="34" charset="0"/>
                <a:cs typeface="Arial" panose="020B0604020202020204" pitchFamily="34" charset="0"/>
              </a:rPr>
              <a:t> et le personnel </a:t>
            </a:r>
            <a:r>
              <a:rPr lang="en-US" sz="2000" dirty="0" err="1">
                <a:effectLst/>
                <a:latin typeface="Arial" panose="020B0604020202020204" pitchFamily="34" charset="0"/>
                <a:ea typeface="Calibri" panose="020F0502020204030204" pitchFamily="34" charset="0"/>
                <a:cs typeface="Arial" panose="020B0604020202020204" pitchFamily="34" charset="0"/>
              </a:rPr>
              <a:t>impliqués</a:t>
            </a:r>
            <a:r>
              <a:rPr lang="en-US" sz="2000" dirty="0">
                <a:effectLst/>
                <a:latin typeface="Arial" panose="020B0604020202020204" pitchFamily="34" charset="0"/>
                <a:ea typeface="Calibri" panose="020F0502020204030204" pitchFamily="34" charset="0"/>
                <a:cs typeface="Arial" panose="020B0604020202020204" pitchFamily="34" charset="0"/>
              </a:rPr>
              <a:t> dans la gestion de cas </a:t>
            </a:r>
            <a:r>
              <a:rPr lang="en-US" sz="2000" dirty="0" err="1">
                <a:effectLst/>
                <a:latin typeface="Arial" panose="020B0604020202020204" pitchFamily="34" charset="0"/>
                <a:ea typeface="Calibri" panose="020F0502020204030204" pitchFamily="34" charset="0"/>
                <a:cs typeface="Arial" panose="020B0604020202020204" pitchFamily="34" charset="0"/>
              </a:rPr>
              <a:t>sont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responsables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envers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l'enfant</a:t>
            </a:r>
            <a:r>
              <a:rPr lang="en-US" sz="2000" dirty="0">
                <a:effectLst/>
                <a:latin typeface="Arial" panose="020B0604020202020204" pitchFamily="34" charset="0"/>
                <a:ea typeface="Calibri" panose="020F0502020204030204" pitchFamily="34" charset="0"/>
                <a:cs typeface="Arial" panose="020B0604020202020204" pitchFamily="34" charset="0"/>
              </a:rPr>
              <a:t>, la </a:t>
            </a:r>
            <a:r>
              <a:rPr lang="en-US" sz="2000" dirty="0" err="1">
                <a:effectLst/>
                <a:latin typeface="Arial" panose="020B0604020202020204" pitchFamily="34" charset="0"/>
                <a:ea typeface="Calibri" panose="020F0502020204030204" pitchFamily="34" charset="0"/>
                <a:cs typeface="Arial" panose="020B0604020202020204" pitchFamily="34" charset="0"/>
              </a:rPr>
              <a:t>famille</a:t>
            </a:r>
            <a:r>
              <a:rPr lang="en-US" sz="2000" dirty="0">
                <a:effectLst/>
                <a:latin typeface="Arial" panose="020B0604020202020204" pitchFamily="34" charset="0"/>
                <a:ea typeface="Calibri" panose="020F0502020204030204" pitchFamily="34" charset="0"/>
                <a:cs typeface="Arial" panose="020B0604020202020204" pitchFamily="34" charset="0"/>
              </a:rPr>
              <a:t> et la </a:t>
            </a:r>
            <a:r>
              <a:rPr lang="en-US" sz="2000" dirty="0" err="1">
                <a:effectLst/>
                <a:latin typeface="Arial" panose="020B0604020202020204" pitchFamily="34" charset="0"/>
                <a:ea typeface="Calibri" panose="020F0502020204030204" pitchFamily="34" charset="0"/>
                <a:cs typeface="Arial" panose="020B0604020202020204" pitchFamily="34" charset="0"/>
              </a:rPr>
              <a:t>communauté</a:t>
            </a:r>
            <a:r>
              <a:rPr lang="en-US" sz="2000" dirty="0">
                <a:effectLst/>
                <a:latin typeface="Arial" panose="020B0604020202020204" pitchFamily="34" charset="0"/>
                <a:ea typeface="Calibri" panose="020F0502020204030204" pitchFamily="34" charset="0"/>
                <a:cs typeface="Arial" panose="020B0604020202020204" pitchFamily="34" charset="0"/>
              </a:rPr>
              <a:t>. Les </a:t>
            </a:r>
            <a:r>
              <a:rPr lang="en-US" sz="2000" dirty="0" err="1">
                <a:effectLst/>
                <a:latin typeface="Arial" panose="020B0604020202020204" pitchFamily="34" charset="0"/>
                <a:ea typeface="Calibri" panose="020F0502020204030204" pitchFamily="34" charset="0"/>
                <a:cs typeface="Arial" panose="020B0604020202020204" pitchFamily="34" charset="0"/>
              </a:rPr>
              <a:t>agences</a:t>
            </a:r>
            <a:r>
              <a:rPr lang="en-US" sz="2000" dirty="0">
                <a:effectLst/>
                <a:latin typeface="Arial" panose="020B0604020202020204" pitchFamily="34" charset="0"/>
                <a:ea typeface="Calibri" panose="020F0502020204030204" pitchFamily="34" charset="0"/>
                <a:cs typeface="Arial" panose="020B0604020202020204" pitchFamily="34" charset="0"/>
              </a:rPr>
              <a:t> et les </a:t>
            </a:r>
            <a:r>
              <a:rPr lang="en-US" sz="2000" dirty="0" err="1">
                <a:effectLst/>
                <a:latin typeface="Arial" panose="020B0604020202020204" pitchFamily="34" charset="0"/>
                <a:ea typeface="Calibri" panose="020F0502020204030204" pitchFamily="34" charset="0"/>
                <a:cs typeface="Arial" panose="020B0604020202020204" pitchFamily="34" charset="0"/>
              </a:rPr>
              <a:t>personnes</a:t>
            </a:r>
            <a:r>
              <a:rPr lang="en-US" sz="2000" dirty="0">
                <a:effectLst/>
                <a:latin typeface="Arial" panose="020B0604020202020204" pitchFamily="34" charset="0"/>
                <a:ea typeface="Calibri" panose="020F0502020204030204" pitchFamily="34" charset="0"/>
                <a:cs typeface="Arial" panose="020B0604020202020204" pitchFamily="34" charset="0"/>
              </a:rPr>
              <a:t> qui </a:t>
            </a:r>
            <a:r>
              <a:rPr lang="en-US" sz="2000" dirty="0" err="1">
                <a:effectLst/>
                <a:latin typeface="Arial" panose="020B0604020202020204" pitchFamily="34" charset="0"/>
                <a:ea typeface="Calibri" panose="020F0502020204030204" pitchFamily="34" charset="0"/>
                <a:cs typeface="Arial" panose="020B0604020202020204" pitchFamily="34" charset="0"/>
              </a:rPr>
              <a:t>assurent</a:t>
            </a:r>
            <a:r>
              <a:rPr lang="en-US" sz="2000" dirty="0">
                <a:effectLst/>
                <a:latin typeface="Arial" panose="020B0604020202020204" pitchFamily="34" charset="0"/>
                <a:ea typeface="Calibri" panose="020F0502020204030204" pitchFamily="34" charset="0"/>
                <a:cs typeface="Arial" panose="020B0604020202020204" pitchFamily="34" charset="0"/>
              </a:rPr>
              <a:t> la gestion des cas </a:t>
            </a:r>
            <a:r>
              <a:rPr lang="en-US" sz="2000" dirty="0" err="1">
                <a:effectLst/>
                <a:latin typeface="Arial" panose="020B0604020202020204" pitchFamily="34" charset="0"/>
                <a:ea typeface="Calibri" panose="020F0502020204030204" pitchFamily="34" charset="0"/>
                <a:cs typeface="Arial" panose="020B0604020202020204" pitchFamily="34" charset="0"/>
              </a:rPr>
              <a:t>doivent</a:t>
            </a:r>
            <a:r>
              <a:rPr lang="en-US" sz="2000" dirty="0">
                <a:effectLst/>
                <a:latin typeface="Arial" panose="020B0604020202020204" pitchFamily="34" charset="0"/>
                <a:ea typeface="Calibri" panose="020F0502020204030204" pitchFamily="34" charset="0"/>
                <a:cs typeface="Arial" panose="020B0604020202020204" pitchFamily="34" charset="0"/>
              </a:rPr>
              <a:t> se conformer au cadre </a:t>
            </a:r>
            <a:r>
              <a:rPr lang="en-US" sz="2000" dirty="0" err="1">
                <a:effectLst/>
                <a:latin typeface="Arial" panose="020B0604020202020204" pitchFamily="34" charset="0"/>
                <a:ea typeface="Calibri" panose="020F0502020204030204" pitchFamily="34" charset="0"/>
                <a:cs typeface="Arial" panose="020B0604020202020204" pitchFamily="34" charset="0"/>
              </a:rPr>
              <a:t>juridique</a:t>
            </a:r>
            <a:r>
              <a:rPr lang="en-US" sz="2000" dirty="0">
                <a:effectLst/>
                <a:latin typeface="Arial" panose="020B0604020202020204" pitchFamily="34" charset="0"/>
                <a:ea typeface="Calibri" panose="020F0502020204030204" pitchFamily="34" charset="0"/>
                <a:cs typeface="Arial" panose="020B0604020202020204" pitchFamily="34" charset="0"/>
              </a:rPr>
              <a:t> et politique national. </a:t>
            </a:r>
            <a:r>
              <a:rPr lang="en-US" sz="2000" dirty="0" err="1">
                <a:effectLst/>
                <a:latin typeface="Arial" panose="020B0604020202020204" pitchFamily="34" charset="0"/>
                <a:ea typeface="Calibri" panose="020F0502020204030204" pitchFamily="34" charset="0"/>
                <a:cs typeface="Arial" panose="020B0604020202020204" pitchFamily="34" charset="0"/>
              </a:rPr>
              <a:t>Ils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devront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également</a:t>
            </a:r>
            <a:r>
              <a:rPr lang="en-US" sz="2000" dirty="0">
                <a:effectLst/>
                <a:latin typeface="Arial" panose="020B0604020202020204" pitchFamily="34" charset="0"/>
                <a:ea typeface="Calibri" panose="020F0502020204030204" pitchFamily="34" charset="0"/>
                <a:cs typeface="Arial" panose="020B0604020202020204" pitchFamily="34" charset="0"/>
              </a:rPr>
              <a:t> se conformer aux codes de </a:t>
            </a:r>
            <a:r>
              <a:rPr lang="en-US" sz="2000" dirty="0" err="1">
                <a:effectLst/>
                <a:latin typeface="Arial" panose="020B0604020202020204" pitchFamily="34" charset="0"/>
                <a:ea typeface="Calibri" panose="020F0502020204030204" pitchFamily="34" charset="0"/>
                <a:cs typeface="Arial" panose="020B0604020202020204" pitchFamily="34" charset="0"/>
              </a:rPr>
              <a:t>conduite</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professionnels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lorsqu'ils</a:t>
            </a:r>
            <a:r>
              <a:rPr lang="en-US" sz="2000" dirty="0">
                <a:effectLst/>
                <a:latin typeface="Arial" panose="020B0604020202020204" pitchFamily="34" charset="0"/>
                <a:ea typeface="Calibri" panose="020F0502020204030204" pitchFamily="34" charset="0"/>
                <a:cs typeface="Arial" panose="020B0604020202020204" pitchFamily="34" charset="0"/>
              </a:rPr>
              <a:t> existent. </a:t>
            </a:r>
            <a:r>
              <a:rPr lang="en-US" sz="2000" dirty="0" err="1">
                <a:effectLst/>
                <a:latin typeface="Arial" panose="020B0604020202020204" pitchFamily="34" charset="0"/>
                <a:ea typeface="Calibri" panose="020F0502020204030204" pitchFamily="34" charset="0"/>
                <a:cs typeface="Arial" panose="020B0604020202020204" pitchFamily="34" charset="0"/>
              </a:rPr>
              <a:t>En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l'absence</a:t>
            </a:r>
            <a:r>
              <a:rPr lang="en-US" sz="2000" dirty="0">
                <a:effectLst/>
                <a:latin typeface="Arial" panose="020B0604020202020204" pitchFamily="34" charset="0"/>
                <a:ea typeface="Calibri" panose="020F0502020204030204" pitchFamily="34" charset="0"/>
                <a:cs typeface="Arial" panose="020B0604020202020204" pitchFamily="34" charset="0"/>
              </a:rPr>
              <a:t> d'un cadre </a:t>
            </a:r>
            <a:r>
              <a:rPr lang="en-US" sz="2000" dirty="0" err="1">
                <a:effectLst/>
                <a:latin typeface="Arial" panose="020B0604020202020204" pitchFamily="34" charset="0"/>
                <a:ea typeface="Calibri" panose="020F0502020204030204" pitchFamily="34" charset="0"/>
                <a:cs typeface="Arial" panose="020B0604020202020204" pitchFamily="34" charset="0"/>
              </a:rPr>
              <a:t>juridique</a:t>
            </a:r>
            <a:r>
              <a:rPr lang="en-US" sz="2000" dirty="0">
                <a:effectLst/>
                <a:latin typeface="Arial" panose="020B0604020202020204" pitchFamily="34" charset="0"/>
                <a:ea typeface="Calibri" panose="020F0502020204030204" pitchFamily="34" charset="0"/>
                <a:cs typeface="Arial" panose="020B0604020202020204" pitchFamily="34" charset="0"/>
              </a:rPr>
              <a:t>, les </a:t>
            </a:r>
            <a:r>
              <a:rPr lang="en-US" sz="2000" dirty="0" err="1">
                <a:effectLst/>
                <a:latin typeface="Arial" panose="020B0604020202020204" pitchFamily="34" charset="0"/>
                <a:ea typeface="Calibri" panose="020F0502020204030204" pitchFamily="34" charset="0"/>
                <a:cs typeface="Arial" panose="020B0604020202020204" pitchFamily="34" charset="0"/>
              </a:rPr>
              <a:t>principes</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directeurs</a:t>
            </a:r>
            <a:r>
              <a:rPr lang="en-US" sz="2000" dirty="0">
                <a:effectLst/>
                <a:latin typeface="Arial" panose="020B0604020202020204" pitchFamily="34" charset="0"/>
                <a:ea typeface="Calibri" panose="020F0502020204030204" pitchFamily="34" charset="0"/>
                <a:cs typeface="Arial" panose="020B0604020202020204" pitchFamily="34" charset="0"/>
              </a:rPr>
              <a:t> et les </a:t>
            </a:r>
            <a:r>
              <a:rPr lang="en-US" sz="2000" dirty="0" err="1">
                <a:effectLst/>
                <a:latin typeface="Arial" panose="020B0604020202020204" pitchFamily="34" charset="0"/>
                <a:ea typeface="Calibri" panose="020F0502020204030204" pitchFamily="34" charset="0"/>
                <a:cs typeface="Arial" panose="020B0604020202020204" pitchFamily="34" charset="0"/>
              </a:rPr>
              <a:t>normes</a:t>
            </a:r>
            <a:r>
              <a:rPr lang="en-US" sz="2000" dirty="0">
                <a:effectLst/>
                <a:latin typeface="Arial" panose="020B0604020202020204" pitchFamily="34" charset="0"/>
                <a:ea typeface="Calibri" panose="020F0502020204030204" pitchFamily="34" charset="0"/>
                <a:cs typeface="Arial" panose="020B0604020202020204" pitchFamily="34" charset="0"/>
              </a:rPr>
              <a:t> de bonne pratique </a:t>
            </a:r>
            <a:r>
              <a:rPr lang="en-US" sz="2000" dirty="0" err="1">
                <a:effectLst/>
                <a:latin typeface="Arial" panose="020B0604020202020204" pitchFamily="34" charset="0"/>
                <a:ea typeface="Calibri" panose="020F0502020204030204" pitchFamily="34" charset="0"/>
                <a:cs typeface="Arial" panose="020B0604020202020204" pitchFamily="34" charset="0"/>
              </a:rPr>
              <a:t>décrits</a:t>
            </a:r>
            <a:r>
              <a:rPr lang="en-US" sz="2000" dirty="0">
                <a:effectLst/>
                <a:latin typeface="Arial" panose="020B0604020202020204" pitchFamily="34" charset="0"/>
                <a:ea typeface="Calibri" panose="020F0502020204030204" pitchFamily="34" charset="0"/>
                <a:cs typeface="Arial" panose="020B0604020202020204" pitchFamily="34" charset="0"/>
              </a:rPr>
              <a:t> dans le CPMS+ constituent </a:t>
            </a:r>
            <a:r>
              <a:rPr lang="en-US" sz="2000" dirty="0" err="1">
                <a:effectLst/>
                <a:latin typeface="Arial" panose="020B0604020202020204" pitchFamily="34" charset="0"/>
                <a:ea typeface="Calibri" panose="020F0502020204030204" pitchFamily="34" charset="0"/>
                <a:cs typeface="Arial" panose="020B0604020202020204" pitchFamily="34" charset="0"/>
              </a:rPr>
              <a:t>une</a:t>
            </a:r>
            <a:r>
              <a:rPr lang="en-US" sz="2000" dirty="0">
                <a:effectLst/>
                <a:latin typeface="Arial" panose="020B0604020202020204" pitchFamily="34" charset="0"/>
                <a:ea typeface="Calibri" panose="020F0502020204030204" pitchFamily="34" charset="0"/>
                <a:cs typeface="Arial" panose="020B0604020202020204" pitchFamily="34" charset="0"/>
              </a:rPr>
              <a:t> base pour la pratique.</a:t>
            </a:r>
            <a:endParaRPr lang="en-CA"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F4C3F9-4182-F8B6-10F7-FFF5F4AB71A0}"/>
              </a:ext>
            </a:extLst>
          </p:cNvPr>
          <p:cNvSpPr txBox="1"/>
          <p:nvPr/>
        </p:nvSpPr>
        <p:spPr>
          <a:xfrm>
            <a:off x="656389" y="1928017"/>
            <a:ext cx="2878548" cy="853952"/>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ASSURER LA RESPONSABILITÉ</a:t>
            </a:r>
          </a:p>
        </p:txBody>
      </p:sp>
      <p:sp>
        <p:nvSpPr>
          <p:cNvPr id="8" name="Rectangle 7">
            <a:extLst>
              <a:ext uri="{FF2B5EF4-FFF2-40B4-BE49-F238E27FC236}">
                <a16:creationId xmlns:a16="http://schemas.microsoft.com/office/drawing/2014/main" id="{D35F5ABB-729F-F57F-24FD-3F5209E74439}"/>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9DFFB383-F2C8-FB51-A058-73A683C82E9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351024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Exercice : Étapes de la gestion de cas</a:t>
            </a:r>
            <a:endParaRPr lang="en-US"/>
          </a:p>
        </p:txBody>
      </p:sp>
      <p:sp>
        <p:nvSpPr>
          <p:cNvPr id="4" name="Arrow: Pentagon 3">
            <a:extLst>
              <a:ext uri="{FF2B5EF4-FFF2-40B4-BE49-F238E27FC236}">
                <a16:creationId xmlns:a16="http://schemas.microsoft.com/office/drawing/2014/main" id="{60B46B9F-DBC5-903A-BFD4-5DF54E87BBB0}"/>
              </a:ext>
            </a:extLst>
          </p:cNvPr>
          <p:cNvSpPr/>
          <p:nvPr/>
        </p:nvSpPr>
        <p:spPr>
          <a:xfrm>
            <a:off x="2152191"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Pentagon 4">
            <a:extLst>
              <a:ext uri="{FF2B5EF4-FFF2-40B4-BE49-F238E27FC236}">
                <a16:creationId xmlns:a16="http://schemas.microsoft.com/office/drawing/2014/main" id="{0DC8681E-C34B-4E72-6724-C5E94926F952}"/>
              </a:ext>
            </a:extLst>
          </p:cNvPr>
          <p:cNvSpPr/>
          <p:nvPr/>
        </p:nvSpPr>
        <p:spPr>
          <a:xfrm>
            <a:off x="3677063"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Pentagon 5">
            <a:extLst>
              <a:ext uri="{FF2B5EF4-FFF2-40B4-BE49-F238E27FC236}">
                <a16:creationId xmlns:a16="http://schemas.microsoft.com/office/drawing/2014/main" id="{E5510F9B-E2E6-99D0-6348-E770177C3B3C}"/>
              </a:ext>
            </a:extLst>
          </p:cNvPr>
          <p:cNvSpPr/>
          <p:nvPr/>
        </p:nvSpPr>
        <p:spPr>
          <a:xfrm>
            <a:off x="5225217"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Pentagon 6">
            <a:extLst>
              <a:ext uri="{FF2B5EF4-FFF2-40B4-BE49-F238E27FC236}">
                <a16:creationId xmlns:a16="http://schemas.microsoft.com/office/drawing/2014/main" id="{2DA339C7-515C-124E-FA3B-105DC1ACD26A}"/>
              </a:ext>
            </a:extLst>
          </p:cNvPr>
          <p:cNvSpPr/>
          <p:nvPr/>
        </p:nvSpPr>
        <p:spPr>
          <a:xfrm>
            <a:off x="6754079"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Pentagon 7">
            <a:extLst>
              <a:ext uri="{FF2B5EF4-FFF2-40B4-BE49-F238E27FC236}">
                <a16:creationId xmlns:a16="http://schemas.microsoft.com/office/drawing/2014/main" id="{EBA52F55-F38B-DA5D-E739-EFB8A4A430EE}"/>
              </a:ext>
            </a:extLst>
          </p:cNvPr>
          <p:cNvSpPr/>
          <p:nvPr/>
        </p:nvSpPr>
        <p:spPr>
          <a:xfrm>
            <a:off x="8263651"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Pentagon 8">
            <a:extLst>
              <a:ext uri="{FF2B5EF4-FFF2-40B4-BE49-F238E27FC236}">
                <a16:creationId xmlns:a16="http://schemas.microsoft.com/office/drawing/2014/main" id="{3DCC1F73-4E00-FA0F-9098-B8894A011965}"/>
              </a:ext>
            </a:extLst>
          </p:cNvPr>
          <p:cNvSpPr/>
          <p:nvPr/>
        </p:nvSpPr>
        <p:spPr>
          <a:xfrm>
            <a:off x="9792513"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9" name="Group 68">
            <a:extLst>
              <a:ext uri="{FF2B5EF4-FFF2-40B4-BE49-F238E27FC236}">
                <a16:creationId xmlns:a16="http://schemas.microsoft.com/office/drawing/2014/main" id="{4C2AF0DD-8031-824C-338B-174206A40666}"/>
              </a:ext>
            </a:extLst>
          </p:cNvPr>
          <p:cNvGrpSpPr/>
          <p:nvPr/>
        </p:nvGrpSpPr>
        <p:grpSpPr>
          <a:xfrm>
            <a:off x="1698140" y="3211043"/>
            <a:ext cx="8795719" cy="2180571"/>
            <a:chOff x="2371521" y="2971292"/>
            <a:chExt cx="7257242" cy="1799163"/>
          </a:xfrm>
        </p:grpSpPr>
        <p:grpSp>
          <p:nvGrpSpPr>
            <p:cNvPr id="11" name="Group 10">
              <a:extLst>
                <a:ext uri="{FF2B5EF4-FFF2-40B4-BE49-F238E27FC236}">
                  <a16:creationId xmlns:a16="http://schemas.microsoft.com/office/drawing/2014/main" id="{E508C57F-FB73-1179-9C98-32D7C4008061}"/>
                </a:ext>
              </a:extLst>
            </p:cNvPr>
            <p:cNvGrpSpPr/>
            <p:nvPr/>
          </p:nvGrpSpPr>
          <p:grpSpPr>
            <a:xfrm>
              <a:off x="2371521" y="2971292"/>
              <a:ext cx="950012" cy="1799163"/>
              <a:chOff x="7838339" y="2226754"/>
              <a:chExt cx="1969639" cy="3730164"/>
            </a:xfrm>
            <a:solidFill>
              <a:schemeClr val="accent4"/>
            </a:solidFill>
          </p:grpSpPr>
          <p:sp>
            <p:nvSpPr>
              <p:cNvPr id="15" name="Round Same Side Corner Rectangle 3">
                <a:extLst>
                  <a:ext uri="{FF2B5EF4-FFF2-40B4-BE49-F238E27FC236}">
                    <a16:creationId xmlns:a16="http://schemas.microsoft.com/office/drawing/2014/main" id="{9E23F56F-AC05-76F1-DB45-619CD3594A47}"/>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65337C1-5BE5-94D2-A54C-CAA4C39BB21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19488A1C-7445-472D-FACB-44881B7D581C}"/>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E8B2AE0D-FB77-0BD8-C52A-98D41EA4843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D265914D-174E-18E5-B41B-7E33B43E8A2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3FC9F049-ABFE-8B73-BC15-B8910A9820F7}"/>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A3C4BAC9-DEC3-6B94-A344-2B03072C1AA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C6046055-0FCD-CC83-5DF3-8997F8EA53C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3" name="Group 22">
              <a:extLst>
                <a:ext uri="{FF2B5EF4-FFF2-40B4-BE49-F238E27FC236}">
                  <a16:creationId xmlns:a16="http://schemas.microsoft.com/office/drawing/2014/main" id="{6DC9B04A-3960-38FB-976F-D2D6FB3CF88C}"/>
                </a:ext>
              </a:extLst>
            </p:cNvPr>
            <p:cNvGrpSpPr/>
            <p:nvPr/>
          </p:nvGrpSpPr>
          <p:grpSpPr>
            <a:xfrm>
              <a:off x="3632967" y="2971292"/>
              <a:ext cx="950012" cy="1799163"/>
              <a:chOff x="7838339" y="2226754"/>
              <a:chExt cx="1969639" cy="3730164"/>
            </a:xfrm>
            <a:solidFill>
              <a:schemeClr val="accent4"/>
            </a:solidFill>
          </p:grpSpPr>
          <p:sp>
            <p:nvSpPr>
              <p:cNvPr id="24" name="Round Same Side Corner Rectangle 3">
                <a:extLst>
                  <a:ext uri="{FF2B5EF4-FFF2-40B4-BE49-F238E27FC236}">
                    <a16:creationId xmlns:a16="http://schemas.microsoft.com/office/drawing/2014/main" id="{8D64FF6F-3414-6341-158E-81F755F9D16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A171A48C-2DFE-E470-2580-A1CDF28006E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a:extLst>
                  <a:ext uri="{FF2B5EF4-FFF2-40B4-BE49-F238E27FC236}">
                    <a16:creationId xmlns:a16="http://schemas.microsoft.com/office/drawing/2014/main" id="{6EA2FF71-D5EA-F470-49A6-379A545DB66F}"/>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90D08532-D226-FD2D-14FF-8067877735F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F68CA4A0-CAE9-F599-6B28-A916238A025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CE23863A-C573-12C6-B3DD-96A201384677}"/>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EF9EA574-99FA-2771-584D-6D980DAF05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D4E9729F-E571-4D97-F391-2C96E713916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3" name="Group 32">
              <a:extLst>
                <a:ext uri="{FF2B5EF4-FFF2-40B4-BE49-F238E27FC236}">
                  <a16:creationId xmlns:a16="http://schemas.microsoft.com/office/drawing/2014/main" id="{7D30B9E3-53C7-E37E-EE84-026491EE63B3}"/>
                </a:ext>
              </a:extLst>
            </p:cNvPr>
            <p:cNvGrpSpPr/>
            <p:nvPr/>
          </p:nvGrpSpPr>
          <p:grpSpPr>
            <a:xfrm>
              <a:off x="4894413" y="2971292"/>
              <a:ext cx="950012" cy="1799163"/>
              <a:chOff x="7838339" y="2226754"/>
              <a:chExt cx="1969639" cy="3730164"/>
            </a:xfrm>
            <a:solidFill>
              <a:schemeClr val="accent4"/>
            </a:solidFill>
          </p:grpSpPr>
          <p:sp>
            <p:nvSpPr>
              <p:cNvPr id="34" name="Round Same Side Corner Rectangle 3">
                <a:extLst>
                  <a:ext uri="{FF2B5EF4-FFF2-40B4-BE49-F238E27FC236}">
                    <a16:creationId xmlns:a16="http://schemas.microsoft.com/office/drawing/2014/main" id="{EB843F23-5920-B392-4950-39CF7D221E9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556DDC32-60D0-B4DA-221C-5BFF86D3A05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1FFCF60C-5D4C-5B05-E51E-4E21D1707A8A}"/>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31952FBE-3E8D-67C3-97F7-A9EE3A7E89B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23FCF822-990D-D09D-DA69-27A23BB34FB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37515822-EF4C-7E34-7240-98E07CB5DD05}"/>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76E99933-32A1-60EB-BA77-E699EF447B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7C62122D-C542-2E6A-1E55-8BEDC7F56D8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42" name="Group 41">
              <a:extLst>
                <a:ext uri="{FF2B5EF4-FFF2-40B4-BE49-F238E27FC236}">
                  <a16:creationId xmlns:a16="http://schemas.microsoft.com/office/drawing/2014/main" id="{7E858F2D-9BB0-2A65-BAC6-E7017B269502}"/>
                </a:ext>
              </a:extLst>
            </p:cNvPr>
            <p:cNvGrpSpPr/>
            <p:nvPr/>
          </p:nvGrpSpPr>
          <p:grpSpPr>
            <a:xfrm>
              <a:off x="6155859" y="2971292"/>
              <a:ext cx="950012" cy="1799163"/>
              <a:chOff x="7838339" y="2226754"/>
              <a:chExt cx="1969639" cy="3730164"/>
            </a:xfrm>
            <a:solidFill>
              <a:schemeClr val="accent4"/>
            </a:solidFill>
          </p:grpSpPr>
          <p:sp>
            <p:nvSpPr>
              <p:cNvPr id="43" name="Round Same Side Corner Rectangle 3">
                <a:extLst>
                  <a:ext uri="{FF2B5EF4-FFF2-40B4-BE49-F238E27FC236}">
                    <a16:creationId xmlns:a16="http://schemas.microsoft.com/office/drawing/2014/main" id="{6F618E63-7A5D-A51B-9551-5912F4ACC1C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03D58172-13E9-557D-8466-976784BF645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5" name="Group 44">
                <a:extLst>
                  <a:ext uri="{FF2B5EF4-FFF2-40B4-BE49-F238E27FC236}">
                    <a16:creationId xmlns:a16="http://schemas.microsoft.com/office/drawing/2014/main" id="{9360313E-C659-AB9D-2C9D-B4E1ACCDFE10}"/>
                  </a:ext>
                </a:extLst>
              </p:cNvPr>
              <p:cNvGrpSpPr/>
              <p:nvPr/>
            </p:nvGrpSpPr>
            <p:grpSpPr>
              <a:xfrm rot="507905">
                <a:off x="7838339" y="3815940"/>
                <a:ext cx="553322" cy="1525212"/>
                <a:chOff x="7916671" y="3937945"/>
                <a:chExt cx="553322" cy="1525212"/>
              </a:xfrm>
              <a:grpFill/>
            </p:grpSpPr>
            <p:sp>
              <p:nvSpPr>
                <p:cNvPr id="49" name="Round Same Side Corner Rectangle 25">
                  <a:extLst>
                    <a:ext uri="{FF2B5EF4-FFF2-40B4-BE49-F238E27FC236}">
                      <a16:creationId xmlns:a16="http://schemas.microsoft.com/office/drawing/2014/main" id="{98A9ED51-BCAC-950A-F73C-B896EA09928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096CD2B7-CB5F-8E76-E490-75E49A44CEC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6" name="Group 45">
                <a:extLst>
                  <a:ext uri="{FF2B5EF4-FFF2-40B4-BE49-F238E27FC236}">
                    <a16:creationId xmlns:a16="http://schemas.microsoft.com/office/drawing/2014/main" id="{4F7F8FD7-57AF-11E1-2C97-A939E8FB4F74}"/>
                  </a:ext>
                </a:extLst>
              </p:cNvPr>
              <p:cNvGrpSpPr/>
              <p:nvPr/>
            </p:nvGrpSpPr>
            <p:grpSpPr>
              <a:xfrm rot="21105829" flipH="1">
                <a:off x="9243874" y="3806245"/>
                <a:ext cx="564104" cy="1525212"/>
                <a:chOff x="7916671" y="3937945"/>
                <a:chExt cx="553322" cy="1525212"/>
              </a:xfrm>
              <a:grpFill/>
            </p:grpSpPr>
            <p:sp>
              <p:nvSpPr>
                <p:cNvPr id="47" name="Round Same Side Corner Rectangle 25">
                  <a:extLst>
                    <a:ext uri="{FF2B5EF4-FFF2-40B4-BE49-F238E27FC236}">
                      <a16:creationId xmlns:a16="http://schemas.microsoft.com/office/drawing/2014/main" id="{15BE94A8-8437-75C5-0B03-4DCE48A0A5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D5A5EB7D-F3E4-A866-FD75-ECF1BB9D0F7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51" name="Group 50">
              <a:extLst>
                <a:ext uri="{FF2B5EF4-FFF2-40B4-BE49-F238E27FC236}">
                  <a16:creationId xmlns:a16="http://schemas.microsoft.com/office/drawing/2014/main" id="{BB2DAC13-77A3-2F86-5208-AD62D2F60F5A}"/>
                </a:ext>
              </a:extLst>
            </p:cNvPr>
            <p:cNvGrpSpPr/>
            <p:nvPr/>
          </p:nvGrpSpPr>
          <p:grpSpPr>
            <a:xfrm>
              <a:off x="7417305" y="2971292"/>
              <a:ext cx="950012" cy="1799163"/>
              <a:chOff x="7838339" y="2226754"/>
              <a:chExt cx="1969639" cy="3730164"/>
            </a:xfrm>
            <a:solidFill>
              <a:schemeClr val="accent4"/>
            </a:solidFill>
          </p:grpSpPr>
          <p:sp>
            <p:nvSpPr>
              <p:cNvPr id="52" name="Round Same Side Corner Rectangle 3">
                <a:extLst>
                  <a:ext uri="{FF2B5EF4-FFF2-40B4-BE49-F238E27FC236}">
                    <a16:creationId xmlns:a16="http://schemas.microsoft.com/office/drawing/2014/main" id="{CDDB5907-B873-5553-FF3B-40CA9D929A3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CFCA45F7-BD3E-A100-EE60-C871AB9D999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4" name="Group 53">
                <a:extLst>
                  <a:ext uri="{FF2B5EF4-FFF2-40B4-BE49-F238E27FC236}">
                    <a16:creationId xmlns:a16="http://schemas.microsoft.com/office/drawing/2014/main" id="{315945E9-B329-7874-D667-766AE027635A}"/>
                  </a:ext>
                </a:extLst>
              </p:cNvPr>
              <p:cNvGrpSpPr/>
              <p:nvPr/>
            </p:nvGrpSpPr>
            <p:grpSpPr>
              <a:xfrm rot="507905">
                <a:off x="7838339" y="3815940"/>
                <a:ext cx="553322" cy="1525212"/>
                <a:chOff x="7916671" y="3937945"/>
                <a:chExt cx="553322" cy="1525212"/>
              </a:xfrm>
              <a:grpFill/>
            </p:grpSpPr>
            <p:sp>
              <p:nvSpPr>
                <p:cNvPr id="58" name="Round Same Side Corner Rectangle 25">
                  <a:extLst>
                    <a:ext uri="{FF2B5EF4-FFF2-40B4-BE49-F238E27FC236}">
                      <a16:creationId xmlns:a16="http://schemas.microsoft.com/office/drawing/2014/main" id="{DA346A9D-0DBA-7858-F1BF-CA4EB35BE4E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1D2AFBA1-66BD-A07C-62D6-C62B6DFADF2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5" name="Group 54">
                <a:extLst>
                  <a:ext uri="{FF2B5EF4-FFF2-40B4-BE49-F238E27FC236}">
                    <a16:creationId xmlns:a16="http://schemas.microsoft.com/office/drawing/2014/main" id="{7A491B7A-BE11-6BC8-A6FB-20FB0EB90697}"/>
                  </a:ext>
                </a:extLst>
              </p:cNvPr>
              <p:cNvGrpSpPr/>
              <p:nvPr/>
            </p:nvGrpSpPr>
            <p:grpSpPr>
              <a:xfrm rot="21105829" flipH="1">
                <a:off x="9243874" y="3806245"/>
                <a:ext cx="564104" cy="1525212"/>
                <a:chOff x="7916671" y="3937945"/>
                <a:chExt cx="553322" cy="1525212"/>
              </a:xfrm>
              <a:grpFill/>
            </p:grpSpPr>
            <p:sp>
              <p:nvSpPr>
                <p:cNvPr id="56" name="Round Same Side Corner Rectangle 25">
                  <a:extLst>
                    <a:ext uri="{FF2B5EF4-FFF2-40B4-BE49-F238E27FC236}">
                      <a16:creationId xmlns:a16="http://schemas.microsoft.com/office/drawing/2014/main" id="{CC3E5657-2F30-7D3B-8162-8CA80CB4740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947A4949-5BD2-D2DD-BE37-F6449C0E5BF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0" name="Group 59">
              <a:extLst>
                <a:ext uri="{FF2B5EF4-FFF2-40B4-BE49-F238E27FC236}">
                  <a16:creationId xmlns:a16="http://schemas.microsoft.com/office/drawing/2014/main" id="{3F49D07F-3523-1412-8F25-D00EDA1DBEA0}"/>
                </a:ext>
              </a:extLst>
            </p:cNvPr>
            <p:cNvGrpSpPr/>
            <p:nvPr/>
          </p:nvGrpSpPr>
          <p:grpSpPr>
            <a:xfrm>
              <a:off x="8678751" y="2971292"/>
              <a:ext cx="950012" cy="1799163"/>
              <a:chOff x="7838339" y="2226754"/>
              <a:chExt cx="1969639" cy="3730164"/>
            </a:xfrm>
            <a:solidFill>
              <a:schemeClr val="accent4"/>
            </a:solidFill>
          </p:grpSpPr>
          <p:sp>
            <p:nvSpPr>
              <p:cNvPr id="61" name="Round Same Side Corner Rectangle 3">
                <a:extLst>
                  <a:ext uri="{FF2B5EF4-FFF2-40B4-BE49-F238E27FC236}">
                    <a16:creationId xmlns:a16="http://schemas.microsoft.com/office/drawing/2014/main" id="{639657E9-B762-8F5B-16B2-F5580ECE5D1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F6DE314F-E45E-4DF4-9C00-C9AF1DD886B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3" name="Group 62">
                <a:extLst>
                  <a:ext uri="{FF2B5EF4-FFF2-40B4-BE49-F238E27FC236}">
                    <a16:creationId xmlns:a16="http://schemas.microsoft.com/office/drawing/2014/main" id="{6F623D57-4631-C7B8-6BC5-E27A8060D703}"/>
                  </a:ext>
                </a:extLst>
              </p:cNvPr>
              <p:cNvGrpSpPr/>
              <p:nvPr/>
            </p:nvGrpSpPr>
            <p:grpSpPr>
              <a:xfrm rot="507905">
                <a:off x="7838339" y="3815940"/>
                <a:ext cx="553322" cy="1525212"/>
                <a:chOff x="7916671" y="3937945"/>
                <a:chExt cx="553322" cy="1525212"/>
              </a:xfrm>
              <a:grpFill/>
            </p:grpSpPr>
            <p:sp>
              <p:nvSpPr>
                <p:cNvPr id="67" name="Round Same Side Corner Rectangle 25">
                  <a:extLst>
                    <a:ext uri="{FF2B5EF4-FFF2-40B4-BE49-F238E27FC236}">
                      <a16:creationId xmlns:a16="http://schemas.microsoft.com/office/drawing/2014/main" id="{A423E708-EA13-9E13-70D7-CE39179AEC8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FF2B5EF4-FFF2-40B4-BE49-F238E27FC236}">
                      <a16:creationId xmlns:a16="http://schemas.microsoft.com/office/drawing/2014/main" id="{5E1E8378-29EC-46E5-0F36-E5941BB6A02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4" name="Group 63">
                <a:extLst>
                  <a:ext uri="{FF2B5EF4-FFF2-40B4-BE49-F238E27FC236}">
                    <a16:creationId xmlns:a16="http://schemas.microsoft.com/office/drawing/2014/main" id="{2F257BC5-F56E-4D7D-3682-81446749FF3B}"/>
                  </a:ext>
                </a:extLst>
              </p:cNvPr>
              <p:cNvGrpSpPr/>
              <p:nvPr/>
            </p:nvGrpSpPr>
            <p:grpSpPr>
              <a:xfrm rot="21105829" flipH="1">
                <a:off x="9243874" y="3806245"/>
                <a:ext cx="564104" cy="1525212"/>
                <a:chOff x="7916671" y="3937945"/>
                <a:chExt cx="553322" cy="1525212"/>
              </a:xfrm>
              <a:grpFill/>
            </p:grpSpPr>
            <p:sp>
              <p:nvSpPr>
                <p:cNvPr id="65" name="Round Same Side Corner Rectangle 25">
                  <a:extLst>
                    <a:ext uri="{FF2B5EF4-FFF2-40B4-BE49-F238E27FC236}">
                      <a16:creationId xmlns:a16="http://schemas.microsoft.com/office/drawing/2014/main" id="{DD36D5BE-832A-8AE0-1655-201773AE2CE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FF2B5EF4-FFF2-40B4-BE49-F238E27FC236}">
                      <a16:creationId xmlns:a16="http://schemas.microsoft.com/office/drawing/2014/main" id="{8284D2E0-7658-C551-7D85-9AEDB3A592F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Tree>
    <p:extLst>
      <p:ext uri="{BB962C8B-B14F-4D97-AF65-F5344CB8AC3E}">
        <p14:creationId xmlns:p14="http://schemas.microsoft.com/office/powerpoint/2010/main" val="45730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highlight>
                  <a:srgbClr val="FFFF00"/>
                </a:highlight>
                <a:latin typeface="Arial"/>
                <a:cs typeface="Arial"/>
              </a:rPr>
              <a:t>La gestion de cas en contexte </a:t>
            </a:r>
            <a:endParaRPr lang="en-US">
              <a:highlight>
                <a:srgbClr val="FFFF00"/>
              </a:highlight>
            </a:endParaRPr>
          </a:p>
        </p:txBody>
      </p:sp>
      <p:sp>
        <p:nvSpPr>
          <p:cNvPr id="2" name="TextBox 1">
            <a:extLst>
              <a:ext uri="{FF2B5EF4-FFF2-40B4-BE49-F238E27FC236}">
                <a16:creationId xmlns:a16="http://schemas.microsoft.com/office/drawing/2014/main" id="{E073E37A-709B-EFC4-8361-F05361415856}"/>
              </a:ext>
            </a:extLst>
          </p:cNvPr>
          <p:cNvSpPr txBox="1"/>
          <p:nvPr/>
        </p:nvSpPr>
        <p:spPr>
          <a:xfrm>
            <a:off x="10831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Étape 1 : </a:t>
            </a:r>
            <a:r>
              <a:rPr lang="en-US" sz="1200">
                <a:solidFill>
                  <a:schemeClr val="bg1"/>
                </a:solidFill>
                <a:latin typeface="Arial" panose="020B0604020202020204" pitchFamily="34" charset="0"/>
                <a:cs typeface="Arial" panose="020B0604020202020204" pitchFamily="34" charset="0"/>
              </a:rPr>
              <a:t>Identification et enregistrement</a:t>
            </a:r>
          </a:p>
        </p:txBody>
      </p:sp>
      <p:sp>
        <p:nvSpPr>
          <p:cNvPr id="4" name="TextBox 3">
            <a:extLst>
              <a:ext uri="{FF2B5EF4-FFF2-40B4-BE49-F238E27FC236}">
                <a16:creationId xmlns:a16="http://schemas.microsoft.com/office/drawing/2014/main" id="{D724BE4E-FE55-7F8B-C9FC-110055E7023F}"/>
              </a:ext>
            </a:extLst>
          </p:cNvPr>
          <p:cNvSpPr txBox="1"/>
          <p:nvPr/>
        </p:nvSpPr>
        <p:spPr>
          <a:xfrm>
            <a:off x="10831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 </a:t>
            </a:r>
            <a:r>
              <a:rPr lang="en-US" sz="1200">
                <a:latin typeface="Arial" panose="020B0604020202020204" pitchFamily="34" charset="0"/>
                <a:cs typeface="Arial" panose="020B0604020202020204" pitchFamily="34" charset="0"/>
              </a:rPr>
              <a:t>Cette inquiétude est-elle fondée ?</a:t>
            </a:r>
          </a:p>
        </p:txBody>
      </p:sp>
      <p:sp>
        <p:nvSpPr>
          <p:cNvPr id="7" name="TextBox 6">
            <a:extLst>
              <a:ext uri="{FF2B5EF4-FFF2-40B4-BE49-F238E27FC236}">
                <a16:creationId xmlns:a16="http://schemas.microsoft.com/office/drawing/2014/main" id="{9AE8A2D8-A8B8-8712-B744-6F6441034A6E}"/>
              </a:ext>
            </a:extLst>
          </p:cNvPr>
          <p:cNvSpPr txBox="1"/>
          <p:nvPr/>
        </p:nvSpPr>
        <p:spPr>
          <a:xfrm>
            <a:off x="28738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Étape 2 : </a:t>
            </a:r>
            <a:r>
              <a:rPr lang="en-US" sz="1200">
                <a:solidFill>
                  <a:schemeClr val="bg1"/>
                </a:solidFill>
                <a:latin typeface="Arial" panose="020B0604020202020204" pitchFamily="34" charset="0"/>
                <a:cs typeface="Arial" panose="020B0604020202020204" pitchFamily="34" charset="0"/>
              </a:rPr>
              <a:t>Évaluation</a:t>
            </a:r>
          </a:p>
        </p:txBody>
      </p:sp>
      <p:sp>
        <p:nvSpPr>
          <p:cNvPr id="8" name="TextBox 7">
            <a:extLst>
              <a:ext uri="{FF2B5EF4-FFF2-40B4-BE49-F238E27FC236}">
                <a16:creationId xmlns:a16="http://schemas.microsoft.com/office/drawing/2014/main" id="{2A7F2B57-D472-8211-02B7-A73673882762}"/>
              </a:ext>
            </a:extLst>
          </p:cNvPr>
          <p:cNvSpPr txBox="1"/>
          <p:nvPr/>
        </p:nvSpPr>
        <p:spPr>
          <a:xfrm>
            <a:off x="28738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 </a:t>
            </a:r>
            <a:r>
              <a:rPr lang="en-US" sz="1200">
                <a:latin typeface="Arial" panose="020B0604020202020204" pitchFamily="34" charset="0"/>
                <a:cs typeface="Arial" panose="020B0604020202020204" pitchFamily="34" charset="0"/>
              </a:rPr>
              <a:t>Une intervention est-elle nécessaire ?</a:t>
            </a:r>
          </a:p>
        </p:txBody>
      </p:sp>
      <p:sp>
        <p:nvSpPr>
          <p:cNvPr id="9" name="TextBox 8">
            <a:extLst>
              <a:ext uri="{FF2B5EF4-FFF2-40B4-BE49-F238E27FC236}">
                <a16:creationId xmlns:a16="http://schemas.microsoft.com/office/drawing/2014/main" id="{FF192DDE-DCAB-7DD4-2EFA-C9F83538D30F}"/>
              </a:ext>
            </a:extLst>
          </p:cNvPr>
          <p:cNvSpPr txBox="1"/>
          <p:nvPr/>
        </p:nvSpPr>
        <p:spPr>
          <a:xfrm>
            <a:off x="46645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dirty="0">
                <a:solidFill>
                  <a:schemeClr val="bg1"/>
                </a:solidFill>
                <a:latin typeface="Arial" panose="020B0604020202020204" pitchFamily="34" charset="0"/>
                <a:cs typeface="Arial" panose="020B0604020202020204" pitchFamily="34" charset="0"/>
              </a:rPr>
              <a:t>Étape 3 : </a:t>
            </a:r>
            <a:r>
              <a:rPr lang="en-US" sz="1200" dirty="0">
                <a:solidFill>
                  <a:schemeClr val="bg1"/>
                </a:solidFill>
                <a:latin typeface="Arial" panose="020B0604020202020204" pitchFamily="34" charset="0"/>
                <a:cs typeface="Arial" panose="020B0604020202020204" pitchFamily="34" charset="0"/>
              </a:rPr>
              <a:t>Planification du cas</a:t>
            </a:r>
          </a:p>
        </p:txBody>
      </p:sp>
      <p:sp>
        <p:nvSpPr>
          <p:cNvPr id="10" name="TextBox 9">
            <a:extLst>
              <a:ext uri="{FF2B5EF4-FFF2-40B4-BE49-F238E27FC236}">
                <a16:creationId xmlns:a16="http://schemas.microsoft.com/office/drawing/2014/main" id="{DB11C279-F92F-CB1A-FF8C-51F0FB03AB0F}"/>
              </a:ext>
            </a:extLst>
          </p:cNvPr>
          <p:cNvSpPr txBox="1"/>
          <p:nvPr/>
        </p:nvSpPr>
        <p:spPr>
          <a:xfrm>
            <a:off x="46645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 </a:t>
            </a:r>
            <a:r>
              <a:rPr lang="en-US" sz="1200">
                <a:latin typeface="Arial" panose="020B0604020202020204" pitchFamily="34" charset="0"/>
                <a:cs typeface="Arial" panose="020B0604020202020204" pitchFamily="34" charset="0"/>
              </a:rPr>
              <a:t>Quelle est la meilleure façon de fournir un soutien ?</a:t>
            </a:r>
          </a:p>
        </p:txBody>
      </p:sp>
      <p:sp>
        <p:nvSpPr>
          <p:cNvPr id="11" name="TextBox 10">
            <a:extLst>
              <a:ext uri="{FF2B5EF4-FFF2-40B4-BE49-F238E27FC236}">
                <a16:creationId xmlns:a16="http://schemas.microsoft.com/office/drawing/2014/main" id="{C49A40D9-E627-4808-5230-1B6A1BE68E54}"/>
              </a:ext>
            </a:extLst>
          </p:cNvPr>
          <p:cNvSpPr txBox="1"/>
          <p:nvPr/>
        </p:nvSpPr>
        <p:spPr>
          <a:xfrm>
            <a:off x="6455229" y="2013537"/>
            <a:ext cx="1317171" cy="1060015"/>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Étape 4 : </a:t>
            </a:r>
            <a:r>
              <a:rPr lang="en-US" sz="1200">
                <a:solidFill>
                  <a:schemeClr val="bg1"/>
                </a:solidFill>
                <a:latin typeface="Arial" panose="020B0604020202020204" pitchFamily="34" charset="0"/>
                <a:cs typeface="Arial" panose="020B0604020202020204" pitchFamily="34" charset="0"/>
              </a:rPr>
              <a:t>Mise en œuvre du plan d'action</a:t>
            </a:r>
          </a:p>
        </p:txBody>
      </p:sp>
      <p:sp>
        <p:nvSpPr>
          <p:cNvPr id="12" name="TextBox 11">
            <a:extLst>
              <a:ext uri="{FF2B5EF4-FFF2-40B4-BE49-F238E27FC236}">
                <a16:creationId xmlns:a16="http://schemas.microsoft.com/office/drawing/2014/main" id="{3CBB4E43-E5F4-E487-C9A2-8D76EE104F6F}"/>
              </a:ext>
            </a:extLst>
          </p:cNvPr>
          <p:cNvSpPr txBox="1"/>
          <p:nvPr/>
        </p:nvSpPr>
        <p:spPr>
          <a:xfrm>
            <a:off x="6028254" y="4719493"/>
            <a:ext cx="2171122" cy="942231"/>
          </a:xfrm>
          <a:prstGeom prst="rect">
            <a:avLst/>
          </a:prstGeom>
          <a:solidFill>
            <a:schemeClr val="accent2">
              <a:lumMod val="20000"/>
              <a:lumOff val="80000"/>
            </a:schemeClr>
          </a:solidFill>
        </p:spPr>
        <p:txBody>
          <a:bodyPr wrap="square" lIns="91440" tIns="45720" rIns="91440" bIns="45720" anchor="ctr" anchorCtr="0">
            <a:noAutofit/>
          </a:bodyPr>
          <a:lstStyle/>
          <a:p>
            <a:pPr algn="ctr">
              <a:lnSpc>
                <a:spcPct val="107000"/>
              </a:lnSpc>
            </a:pPr>
            <a:r>
              <a:rPr lang="en-US" sz="1200">
                <a:latin typeface="Arial" panose="020B0604020202020204" pitchFamily="34" charset="0"/>
                <a:cs typeface="Arial" panose="020B0604020202020204" pitchFamily="34" charset="0"/>
              </a:rPr>
              <a:t>Orienter vers des services/soutien ou fournir directement des services/soutien</a:t>
            </a:r>
          </a:p>
        </p:txBody>
      </p:sp>
      <p:sp>
        <p:nvSpPr>
          <p:cNvPr id="13" name="TextBox 12">
            <a:extLst>
              <a:ext uri="{FF2B5EF4-FFF2-40B4-BE49-F238E27FC236}">
                <a16:creationId xmlns:a16="http://schemas.microsoft.com/office/drawing/2014/main" id="{7C4A48FA-DA2D-93CC-1027-353158D127F0}"/>
              </a:ext>
            </a:extLst>
          </p:cNvPr>
          <p:cNvSpPr txBox="1"/>
          <p:nvPr/>
        </p:nvSpPr>
        <p:spPr>
          <a:xfrm>
            <a:off x="82459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Étape 5 : </a:t>
            </a:r>
            <a:r>
              <a:rPr lang="en-US" sz="1200">
                <a:solidFill>
                  <a:schemeClr val="bg1"/>
                </a:solidFill>
                <a:latin typeface="Arial" panose="020B0604020202020204" pitchFamily="34" charset="0"/>
                <a:cs typeface="Arial" panose="020B0604020202020204" pitchFamily="34" charset="0"/>
              </a:rPr>
              <a:t>Suivi et révision</a:t>
            </a:r>
          </a:p>
        </p:txBody>
      </p:sp>
      <p:sp>
        <p:nvSpPr>
          <p:cNvPr id="14" name="TextBox 13">
            <a:extLst>
              <a:ext uri="{FF2B5EF4-FFF2-40B4-BE49-F238E27FC236}">
                <a16:creationId xmlns:a16="http://schemas.microsoft.com/office/drawing/2014/main" id="{954A2AED-CDD5-2A21-F577-DD72BB4919E3}"/>
              </a:ext>
            </a:extLst>
          </p:cNvPr>
          <p:cNvSpPr txBox="1"/>
          <p:nvPr/>
        </p:nvSpPr>
        <p:spPr>
          <a:xfrm>
            <a:off x="8245929" y="3073553"/>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 </a:t>
            </a:r>
            <a:r>
              <a:rPr lang="en-US" sz="1200">
                <a:latin typeface="Arial" panose="020B0604020202020204" pitchFamily="34" charset="0"/>
                <a:cs typeface="Arial" panose="020B0604020202020204" pitchFamily="34" charset="0"/>
              </a:rPr>
              <a:t>L'objectif du plan d'action a-t-il été atteint ?</a:t>
            </a:r>
          </a:p>
        </p:txBody>
      </p:sp>
      <p:sp>
        <p:nvSpPr>
          <p:cNvPr id="15" name="TextBox 14">
            <a:extLst>
              <a:ext uri="{FF2B5EF4-FFF2-40B4-BE49-F238E27FC236}">
                <a16:creationId xmlns:a16="http://schemas.microsoft.com/office/drawing/2014/main" id="{D8218BE1-4F62-3F3C-2351-4EC8B70F795B}"/>
              </a:ext>
            </a:extLst>
          </p:cNvPr>
          <p:cNvSpPr txBox="1"/>
          <p:nvPr/>
        </p:nvSpPr>
        <p:spPr>
          <a:xfrm>
            <a:off x="10036629" y="2013537"/>
            <a:ext cx="1317171" cy="1060015"/>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Étape 6 : </a:t>
            </a:r>
            <a:r>
              <a:rPr lang="en-US" sz="1200">
                <a:solidFill>
                  <a:schemeClr val="bg1"/>
                </a:solidFill>
                <a:latin typeface="Arial" panose="020B0604020202020204" pitchFamily="34" charset="0"/>
                <a:cs typeface="Arial" panose="020B0604020202020204" pitchFamily="34" charset="0"/>
              </a:rPr>
              <a:t>Clôture de l'affaire</a:t>
            </a:r>
          </a:p>
        </p:txBody>
      </p:sp>
      <p:sp>
        <p:nvSpPr>
          <p:cNvPr id="23" name="TextBox 22">
            <a:extLst>
              <a:ext uri="{FF2B5EF4-FFF2-40B4-BE49-F238E27FC236}">
                <a16:creationId xmlns:a16="http://schemas.microsoft.com/office/drawing/2014/main" id="{A4B26468-AE31-BAFC-4A0F-1569400F39DF}"/>
              </a:ext>
            </a:extLst>
          </p:cNvPr>
          <p:cNvSpPr txBox="1"/>
          <p:nvPr/>
        </p:nvSpPr>
        <p:spPr>
          <a:xfrm>
            <a:off x="1085603" y="4719493"/>
            <a:ext cx="1314697" cy="942231"/>
          </a:xfrm>
          <a:prstGeom prst="rect">
            <a:avLst/>
          </a:prstGeom>
          <a:solidFill>
            <a:schemeClr val="accent2">
              <a:lumMod val="20000"/>
              <a:lumOff val="80000"/>
            </a:schemeClr>
          </a:solidFill>
        </p:spPr>
        <p:txBody>
          <a:bodyPr wrap="square" lIns="91440" tIns="45720" rIns="91440" bIns="45720" anchor="ctr" anchorCtr="0">
            <a:noAutofit/>
          </a:bodyPr>
          <a:lstStyle/>
          <a:p>
            <a:pPr algn="ctr">
              <a:lnSpc>
                <a:spcPct val="107000"/>
              </a:lnSpc>
            </a:pPr>
            <a:r>
              <a:rPr lang="en-US" sz="1200">
                <a:latin typeface="Arial" panose="020B0604020202020204" pitchFamily="34" charset="0"/>
                <a:cs typeface="Arial" panose="020B0604020202020204" pitchFamily="34" charset="0"/>
              </a:rPr>
              <a:t>Aucune action / clôture du dossier</a:t>
            </a:r>
          </a:p>
        </p:txBody>
      </p:sp>
      <p:cxnSp>
        <p:nvCxnSpPr>
          <p:cNvPr id="25" name="Straight Arrow Connector 24">
            <a:extLst>
              <a:ext uri="{FF2B5EF4-FFF2-40B4-BE49-F238E27FC236}">
                <a16:creationId xmlns:a16="http://schemas.microsoft.com/office/drawing/2014/main" id="{DBC7ABF2-A95C-BECE-4BB8-5FC05841B3F9}"/>
              </a:ext>
            </a:extLst>
          </p:cNvPr>
          <p:cNvCxnSpPr>
            <a:cxnSpLocks/>
            <a:stCxn id="2" idx="3"/>
            <a:endCxn id="7" idx="1"/>
          </p:cNvCxnSpPr>
          <p:nvPr/>
        </p:nvCxnSpPr>
        <p:spPr>
          <a:xfrm>
            <a:off x="2400300" y="2553512"/>
            <a:ext cx="47352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D53D6F-87F8-CD0C-A911-3D52E91AA5CB}"/>
              </a:ext>
            </a:extLst>
          </p:cNvPr>
          <p:cNvCxnSpPr>
            <a:cxnSpLocks/>
            <a:stCxn id="7" idx="3"/>
            <a:endCxn id="9" idx="1"/>
          </p:cNvCxnSpPr>
          <p:nvPr/>
        </p:nvCxnSpPr>
        <p:spPr>
          <a:xfrm>
            <a:off x="4191000" y="2553512"/>
            <a:ext cx="47352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8ACC515-2C16-96AA-6CBE-3972960E203C}"/>
              </a:ext>
            </a:extLst>
          </p:cNvPr>
          <p:cNvCxnSpPr>
            <a:cxnSpLocks/>
            <a:stCxn id="9" idx="3"/>
            <a:endCxn id="11" idx="1"/>
          </p:cNvCxnSpPr>
          <p:nvPr/>
        </p:nvCxnSpPr>
        <p:spPr>
          <a:xfrm flipV="1">
            <a:off x="59817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5E3CC3A-DFEF-3A91-4965-A282022AE436}"/>
              </a:ext>
            </a:extLst>
          </p:cNvPr>
          <p:cNvCxnSpPr>
            <a:cxnSpLocks/>
            <a:stCxn id="11" idx="3"/>
            <a:endCxn id="13" idx="1"/>
          </p:cNvCxnSpPr>
          <p:nvPr/>
        </p:nvCxnSpPr>
        <p:spPr>
          <a:xfrm>
            <a:off x="77724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B93D137-9DFB-22FF-A515-5E1A08718ECB}"/>
              </a:ext>
            </a:extLst>
          </p:cNvPr>
          <p:cNvCxnSpPr>
            <a:cxnSpLocks/>
            <a:stCxn id="13" idx="3"/>
            <a:endCxn id="15" idx="1"/>
          </p:cNvCxnSpPr>
          <p:nvPr/>
        </p:nvCxnSpPr>
        <p:spPr>
          <a:xfrm flipV="1">
            <a:off x="95631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09AFCCE-3006-63FB-FF02-1F22AF56C43B}"/>
              </a:ext>
            </a:extLst>
          </p:cNvPr>
          <p:cNvCxnSpPr>
            <a:cxnSpLocks/>
            <a:stCxn id="11" idx="2"/>
            <a:endCxn id="12" idx="0"/>
          </p:cNvCxnSpPr>
          <p:nvPr/>
        </p:nvCxnSpPr>
        <p:spPr>
          <a:xfrm>
            <a:off x="7113815" y="3073552"/>
            <a:ext cx="0" cy="164594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C8E21D0-7A73-B4CF-1162-AF0F6BECB55B}"/>
              </a:ext>
            </a:extLst>
          </p:cNvPr>
          <p:cNvCxnSpPr>
            <a:cxnSpLocks/>
            <a:stCxn id="4" idx="2"/>
            <a:endCxn id="23" idx="0"/>
          </p:cNvCxnSpPr>
          <p:nvPr/>
        </p:nvCxnSpPr>
        <p:spPr>
          <a:xfrm>
            <a:off x="1741715" y="4172518"/>
            <a:ext cx="1237" cy="54697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B102ADC0-291D-9CB5-BB72-A3BE92B7ABB2}"/>
              </a:ext>
            </a:extLst>
          </p:cNvPr>
          <p:cNvCxnSpPr>
            <a:stCxn id="8" idx="2"/>
            <a:endCxn id="23" idx="3"/>
          </p:cNvCxnSpPr>
          <p:nvPr/>
        </p:nvCxnSpPr>
        <p:spPr>
          <a:xfrm rot="5400000">
            <a:off x="2457313" y="4115506"/>
            <a:ext cx="1018091" cy="1132115"/>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797BE4EF-F0CC-7AB2-F5EF-1ED588BAF9EB}"/>
              </a:ext>
            </a:extLst>
          </p:cNvPr>
          <p:cNvCxnSpPr>
            <a:cxnSpLocks/>
            <a:stCxn id="13" idx="0"/>
            <a:endCxn id="2" idx="0"/>
          </p:cNvCxnSpPr>
          <p:nvPr/>
        </p:nvCxnSpPr>
        <p:spPr>
          <a:xfrm rot="16200000" flipV="1">
            <a:off x="5323115" y="-1567862"/>
            <a:ext cx="12700" cy="7162800"/>
          </a:xfrm>
          <a:prstGeom prst="bentConnector3">
            <a:avLst>
              <a:gd name="adj1" fmla="val 3150000"/>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F234B8F-3BEF-33DE-B77D-457B9A2E5F3D}"/>
              </a:ext>
            </a:extLst>
          </p:cNvPr>
          <p:cNvSpPr txBox="1"/>
          <p:nvPr/>
        </p:nvSpPr>
        <p:spPr>
          <a:xfrm>
            <a:off x="2285601" y="2678130"/>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OUI</a:t>
            </a:r>
            <a:endParaRPr lang="en-CA" sz="1200">
              <a:solidFill>
                <a:schemeClr val="accent4"/>
              </a:solidFill>
            </a:endParaRPr>
          </a:p>
        </p:txBody>
      </p:sp>
      <p:sp>
        <p:nvSpPr>
          <p:cNvPr id="74" name="TextBox 73">
            <a:extLst>
              <a:ext uri="{FF2B5EF4-FFF2-40B4-BE49-F238E27FC236}">
                <a16:creationId xmlns:a16="http://schemas.microsoft.com/office/drawing/2014/main" id="{239000ED-9ECD-3640-E1CA-27BE86E5C398}"/>
              </a:ext>
            </a:extLst>
          </p:cNvPr>
          <p:cNvSpPr txBox="1"/>
          <p:nvPr/>
        </p:nvSpPr>
        <p:spPr>
          <a:xfrm>
            <a:off x="4100198" y="2678130"/>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OUI</a:t>
            </a:r>
            <a:endParaRPr lang="en-CA" sz="1200">
              <a:solidFill>
                <a:schemeClr val="accent4"/>
              </a:solidFill>
            </a:endParaRPr>
          </a:p>
        </p:txBody>
      </p:sp>
      <p:sp>
        <p:nvSpPr>
          <p:cNvPr id="76" name="TextBox 75">
            <a:extLst>
              <a:ext uri="{FF2B5EF4-FFF2-40B4-BE49-F238E27FC236}">
                <a16:creationId xmlns:a16="http://schemas.microsoft.com/office/drawing/2014/main" id="{9007BA30-1D4F-66D0-D240-7055D41BC6B4}"/>
              </a:ext>
            </a:extLst>
          </p:cNvPr>
          <p:cNvSpPr txBox="1"/>
          <p:nvPr/>
        </p:nvSpPr>
        <p:spPr>
          <a:xfrm>
            <a:off x="9472260" y="2678130"/>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OUI</a:t>
            </a:r>
            <a:endParaRPr lang="en-CA" sz="1200">
              <a:solidFill>
                <a:schemeClr val="accent4"/>
              </a:solidFill>
            </a:endParaRPr>
          </a:p>
        </p:txBody>
      </p:sp>
      <p:sp>
        <p:nvSpPr>
          <p:cNvPr id="77" name="TextBox 76">
            <a:extLst>
              <a:ext uri="{FF2B5EF4-FFF2-40B4-BE49-F238E27FC236}">
                <a16:creationId xmlns:a16="http://schemas.microsoft.com/office/drawing/2014/main" id="{411816C2-EC3B-AD5C-C635-3EA4AB222EDA}"/>
              </a:ext>
            </a:extLst>
          </p:cNvPr>
          <p:cNvSpPr txBox="1"/>
          <p:nvPr/>
        </p:nvSpPr>
        <p:spPr>
          <a:xfrm>
            <a:off x="1741714" y="4300008"/>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NON</a:t>
            </a:r>
            <a:endParaRPr lang="en-CA" sz="1200">
              <a:solidFill>
                <a:schemeClr val="accent4"/>
              </a:solidFill>
            </a:endParaRPr>
          </a:p>
        </p:txBody>
      </p:sp>
      <p:sp>
        <p:nvSpPr>
          <p:cNvPr id="78" name="TextBox 77">
            <a:extLst>
              <a:ext uri="{FF2B5EF4-FFF2-40B4-BE49-F238E27FC236}">
                <a16:creationId xmlns:a16="http://schemas.microsoft.com/office/drawing/2014/main" id="{0E243E79-F72B-4297-76BA-541A2171EBA3}"/>
              </a:ext>
            </a:extLst>
          </p:cNvPr>
          <p:cNvSpPr txBox="1"/>
          <p:nvPr/>
        </p:nvSpPr>
        <p:spPr>
          <a:xfrm>
            <a:off x="3505269" y="4300008"/>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NON</a:t>
            </a:r>
            <a:endParaRPr lang="en-CA" sz="1200">
              <a:solidFill>
                <a:schemeClr val="accent4"/>
              </a:solidFill>
            </a:endParaRPr>
          </a:p>
        </p:txBody>
      </p:sp>
      <p:sp>
        <p:nvSpPr>
          <p:cNvPr id="79" name="TextBox 78">
            <a:extLst>
              <a:ext uri="{FF2B5EF4-FFF2-40B4-BE49-F238E27FC236}">
                <a16:creationId xmlns:a16="http://schemas.microsoft.com/office/drawing/2014/main" id="{A2E8D15F-0158-519B-B98B-8D57D23FEFA2}"/>
              </a:ext>
            </a:extLst>
          </p:cNvPr>
          <p:cNvSpPr txBox="1"/>
          <p:nvPr/>
        </p:nvSpPr>
        <p:spPr>
          <a:xfrm>
            <a:off x="8907966" y="1634624"/>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NON</a:t>
            </a:r>
            <a:endParaRPr lang="en-CA" sz="1200">
              <a:solidFill>
                <a:schemeClr val="accent4"/>
              </a:solidFill>
            </a:endParaRPr>
          </a:p>
        </p:txBody>
      </p:sp>
    </p:spTree>
    <p:extLst>
      <p:ext uri="{BB962C8B-B14F-4D97-AF65-F5344CB8AC3E}">
        <p14:creationId xmlns:p14="http://schemas.microsoft.com/office/powerpoint/2010/main" val="270013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À propos de IM4CM</a:t>
            </a:r>
          </a:p>
        </p:txBody>
      </p:sp>
      <p:grpSp>
        <p:nvGrpSpPr>
          <p:cNvPr id="2" name="Group 1">
            <a:extLst>
              <a:ext uri="{FF2B5EF4-FFF2-40B4-BE49-F238E27FC236}">
                <a16:creationId xmlns:a16="http://schemas.microsoft.com/office/drawing/2014/main" id="{A39B0D7F-2931-209C-32FC-D9EFD98C42E2}"/>
              </a:ext>
            </a:extLst>
          </p:cNvPr>
          <p:cNvGrpSpPr/>
          <p:nvPr/>
        </p:nvGrpSpPr>
        <p:grpSpPr>
          <a:xfrm>
            <a:off x="7866133" y="2193678"/>
            <a:ext cx="2192267" cy="2470644"/>
            <a:chOff x="7988796" y="3622964"/>
            <a:chExt cx="965983" cy="1088645"/>
          </a:xfrm>
        </p:grpSpPr>
        <p:sp>
          <p:nvSpPr>
            <p:cNvPr id="3" name="Flowchart: Card 2">
              <a:extLst>
                <a:ext uri="{FF2B5EF4-FFF2-40B4-BE49-F238E27FC236}">
                  <a16:creationId xmlns:a16="http://schemas.microsoft.com/office/drawing/2014/main" id="{BC62F3C8-A368-4499-1CCB-0139870C851E}"/>
                </a:ext>
              </a:extLst>
            </p:cNvPr>
            <p:cNvSpPr/>
            <p:nvPr/>
          </p:nvSpPr>
          <p:spPr>
            <a:xfrm>
              <a:off x="8192676" y="3819749"/>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lowchart: Card 3">
              <a:extLst>
                <a:ext uri="{FF2B5EF4-FFF2-40B4-BE49-F238E27FC236}">
                  <a16:creationId xmlns:a16="http://schemas.microsoft.com/office/drawing/2014/main" id="{7FAB13A3-6451-BA46-4949-BEA3BE0A54E4}"/>
                </a:ext>
              </a:extLst>
            </p:cNvPr>
            <p:cNvSpPr/>
            <p:nvPr/>
          </p:nvSpPr>
          <p:spPr>
            <a:xfrm>
              <a:off x="8085489" y="3716795"/>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lowchart: Card 4">
              <a:extLst>
                <a:ext uri="{FF2B5EF4-FFF2-40B4-BE49-F238E27FC236}">
                  <a16:creationId xmlns:a16="http://schemas.microsoft.com/office/drawing/2014/main" id="{FDA0CDFC-549E-B00F-6015-AFC4E6A7ADA8}"/>
                </a:ext>
              </a:extLst>
            </p:cNvPr>
            <p:cNvSpPr/>
            <p:nvPr/>
          </p:nvSpPr>
          <p:spPr>
            <a:xfrm>
              <a:off x="7988796" y="3622964"/>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ircle: Hollow 5">
              <a:extLst>
                <a:ext uri="{FF2B5EF4-FFF2-40B4-BE49-F238E27FC236}">
                  <a16:creationId xmlns:a16="http://schemas.microsoft.com/office/drawing/2014/main" id="{9952203C-884F-B28F-8B0D-DE0D0BE90BCF}"/>
                </a:ext>
              </a:extLst>
            </p:cNvPr>
            <p:cNvSpPr/>
            <p:nvPr/>
          </p:nvSpPr>
          <p:spPr>
            <a:xfrm>
              <a:off x="8125692" y="3843931"/>
              <a:ext cx="469221" cy="469221"/>
            </a:xfrm>
            <a:prstGeom prst="donut">
              <a:avLst>
                <a:gd name="adj" fmla="val 3218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195713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Discussion</a:t>
            </a:r>
            <a:endParaRPr lang="en-US"/>
          </a:p>
        </p:txBody>
      </p:sp>
      <p:sp>
        <p:nvSpPr>
          <p:cNvPr id="2" name="TextBox 1">
            <a:extLst>
              <a:ext uri="{FF2B5EF4-FFF2-40B4-BE49-F238E27FC236}">
                <a16:creationId xmlns:a16="http://schemas.microsoft.com/office/drawing/2014/main" id="{9FE0D19C-CA8E-2A63-4F50-DBBE81C6007D}"/>
              </a:ext>
            </a:extLst>
          </p:cNvPr>
          <p:cNvSpPr txBox="1"/>
          <p:nvPr/>
        </p:nvSpPr>
        <p:spPr>
          <a:xfrm>
            <a:off x="6096000" y="2645158"/>
            <a:ext cx="4397298" cy="1634871"/>
          </a:xfrm>
          <a:prstGeom prst="rect">
            <a:avLst/>
          </a:prstGeom>
          <a:noFill/>
        </p:spPr>
        <p:txBody>
          <a:bodyPr wrap="square" lIns="91440" tIns="45720" rIns="91440" bIns="45720" anchor="t">
            <a:spAutoFit/>
          </a:bodyPr>
          <a:lstStyle/>
          <a:p>
            <a:pPr algn="ctr">
              <a:lnSpc>
                <a:spcPct val="107000"/>
              </a:lnSpc>
            </a:pPr>
            <a:r>
              <a:rPr lang="en-US" sz="3200" b="1" dirty="0" err="1">
                <a:latin typeface="Arial" panose="020B0604020202020204" pitchFamily="34" charset="0"/>
                <a:cs typeface="Arial" panose="020B0604020202020204" pitchFamily="34" charset="0"/>
              </a:rPr>
              <a:t>Pourquoi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recueillons</a:t>
            </a:r>
            <a:r>
              <a:rPr lang="en-US" sz="3200" b="1" dirty="0">
                <a:latin typeface="Arial" panose="020B0604020202020204" pitchFamily="34" charset="0"/>
                <a:cs typeface="Arial" panose="020B0604020202020204" pitchFamily="34" charset="0"/>
              </a:rPr>
              <a:t>-nous des informations dans le cadre de la gestion des cas ?</a:t>
            </a:r>
          </a:p>
        </p:txBody>
      </p:sp>
      <p:grpSp>
        <p:nvGrpSpPr>
          <p:cNvPr id="3" name="Google Shape;314;p4">
            <a:extLst>
              <a:ext uri="{FF2B5EF4-FFF2-40B4-BE49-F238E27FC236}">
                <a16:creationId xmlns:a16="http://schemas.microsoft.com/office/drawing/2014/main" id="{502014F3-A11B-8CD8-93CB-0D36D2F29C61}"/>
              </a:ext>
            </a:extLst>
          </p:cNvPr>
          <p:cNvGrpSpPr/>
          <p:nvPr/>
        </p:nvGrpSpPr>
        <p:grpSpPr>
          <a:xfrm>
            <a:off x="1354346" y="2137251"/>
            <a:ext cx="4219090" cy="2738321"/>
            <a:chOff x="3400707" y="1772174"/>
            <a:chExt cx="5758105" cy="3737192"/>
          </a:xfrm>
          <a:solidFill>
            <a:schemeClr val="accent4"/>
          </a:solidFill>
        </p:grpSpPr>
        <p:sp>
          <p:nvSpPr>
            <p:cNvPr id="4" name="Google Shape;315;p4">
              <a:extLst>
                <a:ext uri="{FF2B5EF4-FFF2-40B4-BE49-F238E27FC236}">
                  <a16:creationId xmlns:a16="http://schemas.microsoft.com/office/drawing/2014/main" id="{837F2F72-B87B-6837-0628-F9F857F24B2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39188D8E-F2B5-9A76-5A17-510822B26D60}"/>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BD12AC9E-9E9C-9132-F3D8-CDE393C928A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E505DB98-CE9A-D508-946E-0CF25D0059D1}"/>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CD46C1B8-9F8F-11C3-F98E-5BDC6753EE3F}"/>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2B5696B0-4A33-1126-4746-F059BDC7BAC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E135A65D-17A9-2F1E-51BC-EEC3AFFA34D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2B61E2E3-67A4-B71F-A6AC-EF02A3463A21}"/>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64675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Raisons de documenter les cas</a:t>
            </a:r>
            <a:endParaRPr lang="en-US"/>
          </a:p>
        </p:txBody>
      </p:sp>
      <p:sp>
        <p:nvSpPr>
          <p:cNvPr id="20" name="TextBox 19">
            <a:extLst>
              <a:ext uri="{FF2B5EF4-FFF2-40B4-BE49-F238E27FC236}">
                <a16:creationId xmlns:a16="http://schemas.microsoft.com/office/drawing/2014/main" id="{AF5432FE-C4AE-4C2D-AF97-948319B64856}"/>
              </a:ext>
            </a:extLst>
          </p:cNvPr>
          <p:cNvSpPr txBox="1"/>
          <p:nvPr/>
        </p:nvSpPr>
        <p:spPr>
          <a:xfrm>
            <a:off x="2010764" y="2298303"/>
            <a:ext cx="2089273" cy="1056379"/>
          </a:xfrm>
          <a:prstGeom prst="rect">
            <a:avLst/>
          </a:prstGeom>
          <a:noFill/>
        </p:spPr>
        <p:txBody>
          <a:bodyPr wrap="square" lIns="91440" tIns="45720" rIns="91440" bIns="45720" anchor="t">
            <a:spAutoFit/>
          </a:bodyPr>
          <a:lstStyle/>
          <a:p>
            <a:pPr>
              <a:lnSpc>
                <a:spcPct val="107000"/>
              </a:lnSpc>
            </a:pPr>
            <a:r>
              <a:rPr lang="en-US" sz="2000">
                <a:latin typeface="Arial" panose="020B0604020202020204" pitchFamily="34" charset="0"/>
                <a:cs typeface="Arial" panose="020B0604020202020204" pitchFamily="34" charset="0"/>
              </a:rPr>
              <a:t>Comprendre la situation de l'enfant</a:t>
            </a:r>
          </a:p>
        </p:txBody>
      </p:sp>
      <p:sp>
        <p:nvSpPr>
          <p:cNvPr id="26" name="TextBox 25">
            <a:extLst>
              <a:ext uri="{FF2B5EF4-FFF2-40B4-BE49-F238E27FC236}">
                <a16:creationId xmlns:a16="http://schemas.microsoft.com/office/drawing/2014/main" id="{89BB7807-FDA1-6BDA-93B1-A88AD4E3E346}"/>
              </a:ext>
            </a:extLst>
          </p:cNvPr>
          <p:cNvSpPr txBox="1"/>
          <p:nvPr/>
        </p:nvSpPr>
        <p:spPr>
          <a:xfrm>
            <a:off x="5576457" y="2298303"/>
            <a:ext cx="2089273" cy="397738"/>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Mémoire</a:t>
            </a:r>
          </a:p>
        </p:txBody>
      </p:sp>
      <p:sp>
        <p:nvSpPr>
          <p:cNvPr id="27" name="TextBox 26">
            <a:extLst>
              <a:ext uri="{FF2B5EF4-FFF2-40B4-BE49-F238E27FC236}">
                <a16:creationId xmlns:a16="http://schemas.microsoft.com/office/drawing/2014/main" id="{F45DD5A6-C5B4-AFF6-0B4D-5FA445D4569D}"/>
              </a:ext>
            </a:extLst>
          </p:cNvPr>
          <p:cNvSpPr txBox="1"/>
          <p:nvPr/>
        </p:nvSpPr>
        <p:spPr>
          <a:xfrm>
            <a:off x="9063040" y="2298303"/>
            <a:ext cx="2089273" cy="397738"/>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Qualité des soins</a:t>
            </a:r>
          </a:p>
        </p:txBody>
      </p:sp>
      <p:sp>
        <p:nvSpPr>
          <p:cNvPr id="28" name="TextBox 27">
            <a:extLst>
              <a:ext uri="{FF2B5EF4-FFF2-40B4-BE49-F238E27FC236}">
                <a16:creationId xmlns:a16="http://schemas.microsoft.com/office/drawing/2014/main" id="{D6A0EB29-15C8-E8D7-2F18-C0EC93A410A8}"/>
              </a:ext>
            </a:extLst>
          </p:cNvPr>
          <p:cNvSpPr txBox="1"/>
          <p:nvPr/>
        </p:nvSpPr>
        <p:spPr>
          <a:xfrm>
            <a:off x="2010764" y="4289209"/>
            <a:ext cx="2089273" cy="397738"/>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Voir les progrès</a:t>
            </a:r>
          </a:p>
        </p:txBody>
      </p:sp>
      <p:sp>
        <p:nvSpPr>
          <p:cNvPr id="29" name="TextBox 28">
            <a:extLst>
              <a:ext uri="{FF2B5EF4-FFF2-40B4-BE49-F238E27FC236}">
                <a16:creationId xmlns:a16="http://schemas.microsoft.com/office/drawing/2014/main" id="{61468F8B-48B7-5E00-7BA9-C1C27DFE0BE9}"/>
              </a:ext>
            </a:extLst>
          </p:cNvPr>
          <p:cNvSpPr txBox="1"/>
          <p:nvPr/>
        </p:nvSpPr>
        <p:spPr>
          <a:xfrm>
            <a:off x="5576457" y="4317162"/>
            <a:ext cx="2089273" cy="727059"/>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Continuité des services</a:t>
            </a:r>
          </a:p>
        </p:txBody>
      </p:sp>
      <p:sp>
        <p:nvSpPr>
          <p:cNvPr id="30" name="TextBox 29">
            <a:extLst>
              <a:ext uri="{FF2B5EF4-FFF2-40B4-BE49-F238E27FC236}">
                <a16:creationId xmlns:a16="http://schemas.microsoft.com/office/drawing/2014/main" id="{227A6478-E677-0D9E-2EB1-7B7161BCF907}"/>
              </a:ext>
            </a:extLst>
          </p:cNvPr>
          <p:cNvSpPr txBox="1"/>
          <p:nvPr/>
        </p:nvSpPr>
        <p:spPr>
          <a:xfrm>
            <a:off x="9063040" y="4289209"/>
            <a:ext cx="2089273" cy="727059"/>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Analyse pour informer</a:t>
            </a:r>
          </a:p>
        </p:txBody>
      </p:sp>
      <p:grpSp>
        <p:nvGrpSpPr>
          <p:cNvPr id="31" name="Group 30">
            <a:extLst>
              <a:ext uri="{FF2B5EF4-FFF2-40B4-BE49-F238E27FC236}">
                <a16:creationId xmlns:a16="http://schemas.microsoft.com/office/drawing/2014/main" id="{C8E17A98-AF06-0AFB-D1EA-5319E7D7684D}"/>
              </a:ext>
            </a:extLst>
          </p:cNvPr>
          <p:cNvGrpSpPr/>
          <p:nvPr/>
        </p:nvGrpSpPr>
        <p:grpSpPr>
          <a:xfrm>
            <a:off x="1039689" y="2095520"/>
            <a:ext cx="828796" cy="866044"/>
            <a:chOff x="7345680" y="2484120"/>
            <a:chExt cx="904240" cy="944880"/>
          </a:xfrm>
        </p:grpSpPr>
        <p:sp>
          <p:nvSpPr>
            <p:cNvPr id="33" name="Oval 32">
              <a:extLst>
                <a:ext uri="{FF2B5EF4-FFF2-40B4-BE49-F238E27FC236}">
                  <a16:creationId xmlns:a16="http://schemas.microsoft.com/office/drawing/2014/main" id="{3A9CA124-520D-F2C1-A973-0BC9A7B7D279}"/>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L-Shape 33">
              <a:extLst>
                <a:ext uri="{FF2B5EF4-FFF2-40B4-BE49-F238E27FC236}">
                  <a16:creationId xmlns:a16="http://schemas.microsoft.com/office/drawing/2014/main" id="{C5D8FF03-8167-EF55-806D-05A7C630CE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5" name="Group 34">
            <a:extLst>
              <a:ext uri="{FF2B5EF4-FFF2-40B4-BE49-F238E27FC236}">
                <a16:creationId xmlns:a16="http://schemas.microsoft.com/office/drawing/2014/main" id="{4AA07603-744C-D2A7-17B0-49A41BFCE80E}"/>
              </a:ext>
            </a:extLst>
          </p:cNvPr>
          <p:cNvGrpSpPr/>
          <p:nvPr/>
        </p:nvGrpSpPr>
        <p:grpSpPr>
          <a:xfrm>
            <a:off x="4605382" y="2095520"/>
            <a:ext cx="828796" cy="866044"/>
            <a:chOff x="7345680" y="2484120"/>
            <a:chExt cx="904240" cy="944880"/>
          </a:xfrm>
        </p:grpSpPr>
        <p:sp>
          <p:nvSpPr>
            <p:cNvPr id="36" name="Oval 35">
              <a:extLst>
                <a:ext uri="{FF2B5EF4-FFF2-40B4-BE49-F238E27FC236}">
                  <a16:creationId xmlns:a16="http://schemas.microsoft.com/office/drawing/2014/main" id="{3B02899F-5F99-420F-F5C5-B93B15A30AEC}"/>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L-Shape 36">
              <a:extLst>
                <a:ext uri="{FF2B5EF4-FFF2-40B4-BE49-F238E27FC236}">
                  <a16:creationId xmlns:a16="http://schemas.microsoft.com/office/drawing/2014/main" id="{CAA90579-3973-002A-80A6-D7ED9B2BB42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8" name="Group 37">
            <a:extLst>
              <a:ext uri="{FF2B5EF4-FFF2-40B4-BE49-F238E27FC236}">
                <a16:creationId xmlns:a16="http://schemas.microsoft.com/office/drawing/2014/main" id="{2D42CB96-F267-1CE9-2A3D-C28C17AE24EF}"/>
              </a:ext>
            </a:extLst>
          </p:cNvPr>
          <p:cNvGrpSpPr/>
          <p:nvPr/>
        </p:nvGrpSpPr>
        <p:grpSpPr>
          <a:xfrm>
            <a:off x="8091965" y="2095520"/>
            <a:ext cx="828796" cy="866044"/>
            <a:chOff x="7345680" y="2484120"/>
            <a:chExt cx="904240" cy="944880"/>
          </a:xfrm>
        </p:grpSpPr>
        <p:sp>
          <p:nvSpPr>
            <p:cNvPr id="39" name="Oval 38">
              <a:extLst>
                <a:ext uri="{FF2B5EF4-FFF2-40B4-BE49-F238E27FC236}">
                  <a16:creationId xmlns:a16="http://schemas.microsoft.com/office/drawing/2014/main" id="{0893CA21-5BC1-AD6E-386C-1EB7DA15CD2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L-Shape 39">
              <a:extLst>
                <a:ext uri="{FF2B5EF4-FFF2-40B4-BE49-F238E27FC236}">
                  <a16:creationId xmlns:a16="http://schemas.microsoft.com/office/drawing/2014/main" id="{47911473-6CE1-FE3D-AB74-F5C711B8D31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1" name="Group 40">
            <a:extLst>
              <a:ext uri="{FF2B5EF4-FFF2-40B4-BE49-F238E27FC236}">
                <a16:creationId xmlns:a16="http://schemas.microsoft.com/office/drawing/2014/main" id="{BDEEC05C-3F1F-A4D2-7D30-2AC355D43599}"/>
              </a:ext>
            </a:extLst>
          </p:cNvPr>
          <p:cNvGrpSpPr/>
          <p:nvPr/>
        </p:nvGrpSpPr>
        <p:grpSpPr>
          <a:xfrm>
            <a:off x="1039689" y="4178177"/>
            <a:ext cx="828796" cy="866044"/>
            <a:chOff x="7345680" y="2484120"/>
            <a:chExt cx="904240" cy="944880"/>
          </a:xfrm>
        </p:grpSpPr>
        <p:sp>
          <p:nvSpPr>
            <p:cNvPr id="42" name="Oval 41">
              <a:extLst>
                <a:ext uri="{FF2B5EF4-FFF2-40B4-BE49-F238E27FC236}">
                  <a16:creationId xmlns:a16="http://schemas.microsoft.com/office/drawing/2014/main" id="{5513E17F-6000-637F-981D-3D77F6DFE34F}"/>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L-Shape 42">
              <a:extLst>
                <a:ext uri="{FF2B5EF4-FFF2-40B4-BE49-F238E27FC236}">
                  <a16:creationId xmlns:a16="http://schemas.microsoft.com/office/drawing/2014/main" id="{1189D93F-1C42-D4DC-3A09-70DBD5B0D92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4" name="Group 43">
            <a:extLst>
              <a:ext uri="{FF2B5EF4-FFF2-40B4-BE49-F238E27FC236}">
                <a16:creationId xmlns:a16="http://schemas.microsoft.com/office/drawing/2014/main" id="{8E1B3FFB-6561-7876-9556-00BD22412D4E}"/>
              </a:ext>
            </a:extLst>
          </p:cNvPr>
          <p:cNvGrpSpPr/>
          <p:nvPr/>
        </p:nvGrpSpPr>
        <p:grpSpPr>
          <a:xfrm>
            <a:off x="4605382" y="4178177"/>
            <a:ext cx="828796" cy="866044"/>
            <a:chOff x="7345680" y="2484120"/>
            <a:chExt cx="904240" cy="944880"/>
          </a:xfrm>
        </p:grpSpPr>
        <p:sp>
          <p:nvSpPr>
            <p:cNvPr id="45" name="Oval 44">
              <a:extLst>
                <a:ext uri="{FF2B5EF4-FFF2-40B4-BE49-F238E27FC236}">
                  <a16:creationId xmlns:a16="http://schemas.microsoft.com/office/drawing/2014/main" id="{E80EA412-8957-B478-D909-4187691116F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L-Shape 45">
              <a:extLst>
                <a:ext uri="{FF2B5EF4-FFF2-40B4-BE49-F238E27FC236}">
                  <a16:creationId xmlns:a16="http://schemas.microsoft.com/office/drawing/2014/main" id="{A858BC59-CEF2-16C3-CC9D-C9946B365F5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981323CA-B64B-97AB-0AB6-288F4399DF01}"/>
              </a:ext>
            </a:extLst>
          </p:cNvPr>
          <p:cNvGrpSpPr/>
          <p:nvPr/>
        </p:nvGrpSpPr>
        <p:grpSpPr>
          <a:xfrm>
            <a:off x="8091965" y="4178177"/>
            <a:ext cx="828796" cy="866044"/>
            <a:chOff x="7345680" y="2484120"/>
            <a:chExt cx="904240" cy="944880"/>
          </a:xfrm>
        </p:grpSpPr>
        <p:sp>
          <p:nvSpPr>
            <p:cNvPr id="48" name="Oval 47">
              <a:extLst>
                <a:ext uri="{FF2B5EF4-FFF2-40B4-BE49-F238E27FC236}">
                  <a16:creationId xmlns:a16="http://schemas.microsoft.com/office/drawing/2014/main" id="{85220A7E-8ED4-6B00-71D5-D73EC18B8EBD}"/>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L-Shape 48">
              <a:extLst>
                <a:ext uri="{FF2B5EF4-FFF2-40B4-BE49-F238E27FC236}">
                  <a16:creationId xmlns:a16="http://schemas.microsoft.com/office/drawing/2014/main" id="{55824B35-B740-9D7F-13DB-E9B403ED614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5000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Discussion</a:t>
            </a:r>
            <a:endParaRPr lang="en-US"/>
          </a:p>
        </p:txBody>
      </p:sp>
      <p:sp>
        <p:nvSpPr>
          <p:cNvPr id="3" name="TextBox 2">
            <a:extLst>
              <a:ext uri="{FF2B5EF4-FFF2-40B4-BE49-F238E27FC236}">
                <a16:creationId xmlns:a16="http://schemas.microsoft.com/office/drawing/2014/main" id="{AD82D48E-FCF9-8514-9066-A43AA1869F9F}"/>
              </a:ext>
            </a:extLst>
          </p:cNvPr>
          <p:cNvSpPr txBox="1"/>
          <p:nvPr/>
        </p:nvSpPr>
        <p:spPr>
          <a:xfrm>
            <a:off x="6096000" y="2645158"/>
            <a:ext cx="4770474" cy="2161810"/>
          </a:xfrm>
          <a:prstGeom prst="rect">
            <a:avLst/>
          </a:prstGeom>
          <a:noFill/>
        </p:spPr>
        <p:txBody>
          <a:bodyPr wrap="square" lIns="91440" tIns="45720" rIns="91440" bIns="45720" anchor="t">
            <a:spAutoFit/>
          </a:bodyPr>
          <a:lstStyle/>
          <a:p>
            <a:pPr algn="ctr">
              <a:lnSpc>
                <a:spcPct val="107000"/>
              </a:lnSpc>
            </a:pPr>
            <a:r>
              <a:rPr lang="en-US" sz="3200" b="1" dirty="0" err="1">
                <a:latin typeface="Arial" panose="020B0604020202020204" pitchFamily="34" charset="0"/>
                <a:cs typeface="Arial" panose="020B0604020202020204" pitchFamily="34" charset="0"/>
              </a:rPr>
              <a:t>Qu'est-ce</a:t>
            </a:r>
            <a:r>
              <a:rPr lang="en-US" sz="3200" b="1" dirty="0">
                <a:latin typeface="Arial" panose="020B0604020202020204" pitchFamily="34" charset="0"/>
                <a:cs typeface="Arial" panose="020B0604020202020204" pitchFamily="34" charset="0"/>
              </a:rPr>
              <a:t> qui rend la </a:t>
            </a:r>
            <a:r>
              <a:rPr lang="en-US" sz="3200" b="1" dirty="0" err="1">
                <a:latin typeface="Arial" panose="020B0604020202020204" pitchFamily="34" charset="0"/>
                <a:cs typeface="Arial" panose="020B0604020202020204" pitchFamily="34" charset="0"/>
              </a:rPr>
              <a:t>collecte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d'informations</a:t>
            </a:r>
            <a:r>
              <a:rPr lang="en-US" sz="3200" b="1" dirty="0">
                <a:latin typeface="Arial" panose="020B0604020202020204" pitchFamily="34" charset="0"/>
                <a:cs typeface="Arial" panose="020B0604020202020204" pitchFamily="34" charset="0"/>
              </a:rPr>
              <a:t> pour la gestion des cas plus facile </a:t>
            </a:r>
            <a:r>
              <a:rPr lang="en-US" sz="3200" b="1" dirty="0" err="1">
                <a:latin typeface="Arial" panose="020B0604020202020204" pitchFamily="34" charset="0"/>
                <a:cs typeface="Arial" panose="020B0604020202020204" pitchFamily="34" charset="0"/>
              </a:rPr>
              <a:t>ou</a:t>
            </a:r>
            <a:r>
              <a:rPr lang="en-US" sz="3200" b="1" dirty="0">
                <a:latin typeface="Arial" panose="020B0604020202020204" pitchFamily="34" charset="0"/>
                <a:cs typeface="Arial" panose="020B0604020202020204" pitchFamily="34" charset="0"/>
              </a:rPr>
              <a:t> plus difficile pour </a:t>
            </a:r>
            <a:r>
              <a:rPr lang="en-US" sz="3200" b="1" dirty="0" err="1">
                <a:latin typeface="Arial" panose="020B0604020202020204" pitchFamily="34" charset="0"/>
                <a:cs typeface="Arial" panose="020B0604020202020204" pitchFamily="34" charset="0"/>
              </a:rPr>
              <a:t>vous</a:t>
            </a:r>
            <a:r>
              <a:rPr lang="en-US" sz="3200" b="1" dirty="0">
                <a:latin typeface="Arial" panose="020B0604020202020204" pitchFamily="34" charset="0"/>
                <a:cs typeface="Arial" panose="020B0604020202020204" pitchFamily="34" charset="0"/>
              </a:rPr>
              <a:t> ? </a:t>
            </a:r>
          </a:p>
        </p:txBody>
      </p:sp>
      <p:grpSp>
        <p:nvGrpSpPr>
          <p:cNvPr id="2" name="Google Shape;314;p4">
            <a:extLst>
              <a:ext uri="{FF2B5EF4-FFF2-40B4-BE49-F238E27FC236}">
                <a16:creationId xmlns:a16="http://schemas.microsoft.com/office/drawing/2014/main" id="{496D308F-C422-57BF-21E9-91FD54A51BEA}"/>
              </a:ext>
            </a:extLst>
          </p:cNvPr>
          <p:cNvGrpSpPr/>
          <p:nvPr/>
        </p:nvGrpSpPr>
        <p:grpSpPr>
          <a:xfrm>
            <a:off x="1354346" y="2137251"/>
            <a:ext cx="4219090" cy="2738321"/>
            <a:chOff x="3400707" y="1772174"/>
            <a:chExt cx="5758105" cy="3737192"/>
          </a:xfrm>
          <a:solidFill>
            <a:schemeClr val="accent4"/>
          </a:solidFill>
        </p:grpSpPr>
        <p:sp>
          <p:nvSpPr>
            <p:cNvPr id="8" name="Google Shape;315;p4">
              <a:extLst>
                <a:ext uri="{FF2B5EF4-FFF2-40B4-BE49-F238E27FC236}">
                  <a16:creationId xmlns:a16="http://schemas.microsoft.com/office/drawing/2014/main" id="{1F28560F-15DC-9F20-8F28-4F7256346CA2}"/>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60814CA1-047D-E1F7-C656-B1135CAC002D}"/>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1941B4A2-5D44-7EE8-DBDD-D69860DD276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BE118A44-E1AE-0123-75EB-7BFC891F634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D2D547D6-9C5F-479A-F84A-67F9728C7F6C}"/>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69B83084-04B9-64FD-6316-5C096BD0FACC}"/>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62D0B4AB-E766-64DD-FE04-631B6047AE9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D8315FB5-62FF-13D1-9C8F-D82D573C666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60493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Éléments fondamentaux de IM4CM</a:t>
            </a:r>
            <a:endParaRPr lang="en-US"/>
          </a:p>
        </p:txBody>
      </p:sp>
      <p:grpSp>
        <p:nvGrpSpPr>
          <p:cNvPr id="31" name="Group 30">
            <a:extLst>
              <a:ext uri="{FF2B5EF4-FFF2-40B4-BE49-F238E27FC236}">
                <a16:creationId xmlns:a16="http://schemas.microsoft.com/office/drawing/2014/main" id="{A96014B7-BBE8-84ED-5944-F1E7EAF4DC39}"/>
              </a:ext>
            </a:extLst>
          </p:cNvPr>
          <p:cNvGrpSpPr/>
          <p:nvPr/>
        </p:nvGrpSpPr>
        <p:grpSpPr>
          <a:xfrm>
            <a:off x="3343995" y="1545468"/>
            <a:ext cx="5342806" cy="4452027"/>
            <a:chOff x="3766274" y="1659154"/>
            <a:chExt cx="4849406" cy="4040889"/>
          </a:xfrm>
        </p:grpSpPr>
        <p:sp>
          <p:nvSpPr>
            <p:cNvPr id="2" name="Hexagon 1">
              <a:extLst>
                <a:ext uri="{FF2B5EF4-FFF2-40B4-BE49-F238E27FC236}">
                  <a16:creationId xmlns:a16="http://schemas.microsoft.com/office/drawing/2014/main" id="{F0E599E7-65AE-4505-C483-3F1081DF6011}"/>
                </a:ext>
              </a:extLst>
            </p:cNvPr>
            <p:cNvSpPr/>
            <p:nvPr/>
          </p:nvSpPr>
          <p:spPr>
            <a:xfrm>
              <a:off x="5354320" y="3322730"/>
              <a:ext cx="1696720" cy="146269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latin typeface="Arial" panose="020B0604020202020204" pitchFamily="34" charset="0"/>
                  <a:cs typeface="Arial" panose="020B0604020202020204" pitchFamily="34" charset="0"/>
                </a:rPr>
                <a:t>IM4CM</a:t>
              </a:r>
            </a:p>
          </p:txBody>
        </p:sp>
        <p:sp>
          <p:nvSpPr>
            <p:cNvPr id="3" name="Hexagon 2">
              <a:extLst>
                <a:ext uri="{FF2B5EF4-FFF2-40B4-BE49-F238E27FC236}">
                  <a16:creationId xmlns:a16="http://schemas.microsoft.com/office/drawing/2014/main" id="{17B4FFF3-A304-1C3D-68D4-8D884487BA0C}"/>
                </a:ext>
              </a:extLst>
            </p:cNvPr>
            <p:cNvSpPr/>
            <p:nvPr/>
          </p:nvSpPr>
          <p:spPr>
            <a:xfrm>
              <a:off x="5354320" y="1659154"/>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xagon 21">
              <a:extLst>
                <a:ext uri="{FF2B5EF4-FFF2-40B4-BE49-F238E27FC236}">
                  <a16:creationId xmlns:a16="http://schemas.microsoft.com/office/drawing/2014/main" id="{0E667D54-8BFC-DC9D-804B-EAE08D02DD24}"/>
                </a:ext>
              </a:extLst>
            </p:cNvPr>
            <p:cNvSpPr/>
            <p:nvPr/>
          </p:nvSpPr>
          <p:spPr>
            <a:xfrm>
              <a:off x="6918960" y="2507169"/>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xagon 22">
              <a:extLst>
                <a:ext uri="{FF2B5EF4-FFF2-40B4-BE49-F238E27FC236}">
                  <a16:creationId xmlns:a16="http://schemas.microsoft.com/office/drawing/2014/main" id="{65EB406C-38DB-6F5B-D801-93BCB0505100}"/>
                </a:ext>
              </a:extLst>
            </p:cNvPr>
            <p:cNvSpPr/>
            <p:nvPr/>
          </p:nvSpPr>
          <p:spPr>
            <a:xfrm>
              <a:off x="6898640" y="4237353"/>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xagon 23">
              <a:extLst>
                <a:ext uri="{FF2B5EF4-FFF2-40B4-BE49-F238E27FC236}">
                  <a16:creationId xmlns:a16="http://schemas.microsoft.com/office/drawing/2014/main" id="{6E98BCC4-39C4-F7C2-11D4-AE0CCAE87C23}"/>
                </a:ext>
              </a:extLst>
            </p:cNvPr>
            <p:cNvSpPr/>
            <p:nvPr/>
          </p:nvSpPr>
          <p:spPr>
            <a:xfrm>
              <a:off x="3766274" y="2534203"/>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xagon 24">
              <a:extLst>
                <a:ext uri="{FF2B5EF4-FFF2-40B4-BE49-F238E27FC236}">
                  <a16:creationId xmlns:a16="http://schemas.microsoft.com/office/drawing/2014/main" id="{E929EC1D-C8AA-CF6E-3E93-AD95BF23051F}"/>
                </a:ext>
              </a:extLst>
            </p:cNvPr>
            <p:cNvSpPr/>
            <p:nvPr/>
          </p:nvSpPr>
          <p:spPr>
            <a:xfrm>
              <a:off x="3789680" y="4213009"/>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TextBox 25">
            <a:extLst>
              <a:ext uri="{FF2B5EF4-FFF2-40B4-BE49-F238E27FC236}">
                <a16:creationId xmlns:a16="http://schemas.microsoft.com/office/drawing/2014/main" id="{DD3DD140-6C0F-EDC1-B94F-1DA677AAFE4B}"/>
              </a:ext>
            </a:extLst>
          </p:cNvPr>
          <p:cNvSpPr txBox="1"/>
          <p:nvPr/>
        </p:nvSpPr>
        <p:spPr>
          <a:xfrm>
            <a:off x="4983655" y="1874443"/>
            <a:ext cx="2089273" cy="367216"/>
          </a:xfrm>
          <a:prstGeom prst="rect">
            <a:avLst/>
          </a:prstGeom>
          <a:noFill/>
        </p:spPr>
        <p:txBody>
          <a:bodyPr wrap="square" lIns="91440" tIns="45720" rIns="91440" bIns="45720" anchor="t">
            <a:spAutoFit/>
          </a:bodyPr>
          <a:lstStyle/>
          <a:p>
            <a:pPr algn="ctr">
              <a:lnSpc>
                <a:spcPct val="107000"/>
              </a:lnSpc>
            </a:pPr>
            <a:r>
              <a:rPr lang="en-US">
                <a:latin typeface="Arial" panose="020B0604020202020204" pitchFamily="34" charset="0"/>
                <a:cs typeface="Arial" panose="020B0604020202020204" pitchFamily="34" charset="0"/>
              </a:rPr>
              <a:t>Documentation</a:t>
            </a:r>
          </a:p>
        </p:txBody>
      </p:sp>
      <p:sp>
        <p:nvSpPr>
          <p:cNvPr id="27" name="TextBox 26">
            <a:extLst>
              <a:ext uri="{FF2B5EF4-FFF2-40B4-BE49-F238E27FC236}">
                <a16:creationId xmlns:a16="http://schemas.microsoft.com/office/drawing/2014/main" id="{31E2CBB9-C907-03AB-D857-9CFDB68EE695}"/>
              </a:ext>
            </a:extLst>
          </p:cNvPr>
          <p:cNvSpPr txBox="1"/>
          <p:nvPr/>
        </p:nvSpPr>
        <p:spPr>
          <a:xfrm>
            <a:off x="7382722" y="2953729"/>
            <a:ext cx="2688799" cy="663580"/>
          </a:xfrm>
          <a:prstGeom prst="rect">
            <a:avLst/>
          </a:prstGeom>
          <a:noFill/>
        </p:spPr>
        <p:txBody>
          <a:bodyPr wrap="square" lIns="91440" tIns="45720" rIns="91440" bIns="45720" anchor="t">
            <a:spAutoFit/>
          </a:bodyPr>
          <a:lstStyle/>
          <a:p>
            <a:pPr>
              <a:lnSpc>
                <a:spcPct val="107000"/>
              </a:lnSpc>
            </a:pPr>
            <a:r>
              <a:rPr lang="en-US">
                <a:latin typeface="Arial" panose="020B0604020202020204" pitchFamily="34" charset="0"/>
                <a:cs typeface="Arial" panose="020B0604020202020204" pitchFamily="34" charset="0"/>
              </a:rPr>
              <a:t>Procédures opérationnelles standard</a:t>
            </a:r>
          </a:p>
        </p:txBody>
      </p:sp>
      <p:sp>
        <p:nvSpPr>
          <p:cNvPr id="28" name="TextBox 27">
            <a:extLst>
              <a:ext uri="{FF2B5EF4-FFF2-40B4-BE49-F238E27FC236}">
                <a16:creationId xmlns:a16="http://schemas.microsoft.com/office/drawing/2014/main" id="{79EFD2EB-4B9C-7936-68C3-0127DD22C3C5}"/>
              </a:ext>
            </a:extLst>
          </p:cNvPr>
          <p:cNvSpPr txBox="1"/>
          <p:nvPr/>
        </p:nvSpPr>
        <p:spPr>
          <a:xfrm>
            <a:off x="7382722" y="4981311"/>
            <a:ext cx="2089273" cy="367216"/>
          </a:xfrm>
          <a:prstGeom prst="rect">
            <a:avLst/>
          </a:prstGeom>
          <a:noFill/>
        </p:spPr>
        <p:txBody>
          <a:bodyPr wrap="square" lIns="91440" tIns="45720" rIns="91440" bIns="45720" anchor="t">
            <a:spAutoFit/>
          </a:bodyPr>
          <a:lstStyle/>
          <a:p>
            <a:pPr>
              <a:lnSpc>
                <a:spcPct val="107000"/>
              </a:lnSpc>
            </a:pPr>
            <a:r>
              <a:rPr lang="en-US">
                <a:latin typeface="Arial" panose="020B0604020202020204" pitchFamily="34" charset="0"/>
                <a:cs typeface="Arial" panose="020B0604020202020204" pitchFamily="34" charset="0"/>
              </a:rPr>
              <a:t>Bases de données</a:t>
            </a:r>
          </a:p>
        </p:txBody>
      </p:sp>
      <p:sp>
        <p:nvSpPr>
          <p:cNvPr id="29" name="TextBox 28">
            <a:extLst>
              <a:ext uri="{FF2B5EF4-FFF2-40B4-BE49-F238E27FC236}">
                <a16:creationId xmlns:a16="http://schemas.microsoft.com/office/drawing/2014/main" id="{1CDEEC61-E6F1-B403-9A64-449FDC4886EF}"/>
              </a:ext>
            </a:extLst>
          </p:cNvPr>
          <p:cNvSpPr txBox="1"/>
          <p:nvPr/>
        </p:nvSpPr>
        <p:spPr>
          <a:xfrm>
            <a:off x="1594374" y="2953729"/>
            <a:ext cx="3172434" cy="663580"/>
          </a:xfrm>
          <a:prstGeom prst="rect">
            <a:avLst/>
          </a:prstGeom>
          <a:noFill/>
        </p:spPr>
        <p:txBody>
          <a:bodyPr wrap="square" lIns="91440" tIns="45720" rIns="91440" bIns="45720" anchor="t">
            <a:spAutoFit/>
          </a:bodyPr>
          <a:lstStyle/>
          <a:p>
            <a:pPr algn="r">
              <a:lnSpc>
                <a:spcPct val="107000"/>
              </a:lnSpc>
            </a:pPr>
            <a:r>
              <a:rPr lang="en-US">
                <a:latin typeface="Arial" panose="020B0604020202020204" pitchFamily="34" charset="0"/>
                <a:cs typeface="Arial" panose="020B0604020202020204" pitchFamily="34" charset="0"/>
              </a:rPr>
              <a:t>Protocole de protection des données et de partage de l'information</a:t>
            </a:r>
          </a:p>
        </p:txBody>
      </p:sp>
      <p:sp>
        <p:nvSpPr>
          <p:cNvPr id="30" name="TextBox 29">
            <a:extLst>
              <a:ext uri="{FF2B5EF4-FFF2-40B4-BE49-F238E27FC236}">
                <a16:creationId xmlns:a16="http://schemas.microsoft.com/office/drawing/2014/main" id="{D1C2D419-E4C8-69CD-D741-34AD61BB8616}"/>
              </a:ext>
            </a:extLst>
          </p:cNvPr>
          <p:cNvSpPr txBox="1"/>
          <p:nvPr/>
        </p:nvSpPr>
        <p:spPr>
          <a:xfrm>
            <a:off x="1813854" y="4833129"/>
            <a:ext cx="2926080" cy="663580"/>
          </a:xfrm>
          <a:prstGeom prst="rect">
            <a:avLst/>
          </a:prstGeom>
          <a:noFill/>
        </p:spPr>
        <p:txBody>
          <a:bodyPr wrap="square" lIns="91440" tIns="45720" rIns="91440" bIns="45720" anchor="t">
            <a:spAutoFit/>
          </a:bodyPr>
          <a:lstStyle/>
          <a:p>
            <a:pPr algn="r">
              <a:lnSpc>
                <a:spcPct val="107000"/>
              </a:lnSpc>
            </a:pPr>
            <a:r>
              <a:rPr lang="en-US">
                <a:latin typeface="Arial" panose="020B0604020202020204" pitchFamily="34" charset="0"/>
                <a:cs typeface="Arial" panose="020B0604020202020204" pitchFamily="34" charset="0"/>
              </a:rPr>
              <a:t>Évaluation de l'impact sur la protection des données</a:t>
            </a:r>
          </a:p>
        </p:txBody>
      </p:sp>
    </p:spTree>
    <p:extLst>
      <p:ext uri="{BB962C8B-B14F-4D97-AF65-F5344CB8AC3E}">
        <p14:creationId xmlns:p14="http://schemas.microsoft.com/office/powerpoint/2010/main" val="227429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err="1">
                <a:solidFill>
                  <a:schemeClr val="bg1"/>
                </a:solidFill>
                <a:latin typeface="Garamond"/>
              </a:rPr>
              <a:t>Bienvenue</a:t>
            </a:r>
            <a:r>
              <a:rPr lang="en-CA" sz="5400" b="1" dirty="0">
                <a:solidFill>
                  <a:schemeClr val="bg1"/>
                </a:solidFill>
                <a:latin typeface="Garamond"/>
              </a:rPr>
              <a:t> </a:t>
            </a:r>
            <a:endParaRPr lang="en-CA" sz="5400" b="1" dirty="0">
              <a:solidFill>
                <a:schemeClr val="bg1"/>
              </a:solidFill>
            </a:endParaRPr>
          </a:p>
        </p:txBody>
      </p:sp>
    </p:spTree>
    <p:extLst>
      <p:ext uri="{BB962C8B-B14F-4D97-AF65-F5344CB8AC3E}">
        <p14:creationId xmlns:p14="http://schemas.microsoft.com/office/powerpoint/2010/main" val="48809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72">
            <a:extLst>
              <a:ext uri="{FF2B5EF4-FFF2-40B4-BE49-F238E27FC236}">
                <a16:creationId xmlns:a16="http://schemas.microsoft.com/office/drawing/2014/main" id="{180B432E-5652-566C-272A-88DC63407194}"/>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Diapositive supplémentaire pour les notes de l'animateur</a:t>
            </a:r>
            <a:endParaRPr lang="en-CA" sz="5400" b="1">
              <a:solidFill>
                <a:schemeClr val="bg1">
                  <a:lumMod val="75000"/>
                </a:schemeClr>
              </a:solidFill>
            </a:endParaRPr>
          </a:p>
        </p:txBody>
      </p:sp>
    </p:spTree>
    <p:extLst>
      <p:ext uri="{BB962C8B-B14F-4D97-AF65-F5344CB8AC3E}">
        <p14:creationId xmlns:p14="http://schemas.microsoft.com/office/powerpoint/2010/main" val="169162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A propos du CPIMS+</a:t>
            </a:r>
          </a:p>
        </p:txBody>
      </p:sp>
      <p:grpSp>
        <p:nvGrpSpPr>
          <p:cNvPr id="2" name="Group 1">
            <a:extLst>
              <a:ext uri="{FF2B5EF4-FFF2-40B4-BE49-F238E27FC236}">
                <a16:creationId xmlns:a16="http://schemas.microsoft.com/office/drawing/2014/main" id="{811F40A0-E0C4-A8FE-0287-BDD23DC10D8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B39DE914-2297-D463-19C7-3CB71D330E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90A181EC-BD26-9285-F3A7-63B9E9F76BE9}"/>
                </a:ext>
              </a:extLst>
            </p:cNvPr>
            <p:cNvGrpSpPr/>
            <p:nvPr/>
          </p:nvGrpSpPr>
          <p:grpSpPr>
            <a:xfrm>
              <a:off x="10621771" y="762700"/>
              <a:ext cx="562136" cy="634675"/>
              <a:chOff x="760175" y="830142"/>
              <a:chExt cx="867619" cy="979579"/>
            </a:xfrm>
          </p:grpSpPr>
          <p:sp>
            <p:nvSpPr>
              <p:cNvPr id="5" name="Rectangle 4">
                <a:extLst>
                  <a:ext uri="{FF2B5EF4-FFF2-40B4-BE49-F238E27FC236}">
                    <a16:creationId xmlns:a16="http://schemas.microsoft.com/office/drawing/2014/main" id="{707147E6-BE74-8CAE-A4E0-5F77609FBEF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a:t>
                </a:r>
              </a:p>
            </p:txBody>
          </p:sp>
          <p:sp>
            <p:nvSpPr>
              <p:cNvPr id="6" name="Rectangle 5">
                <a:extLst>
                  <a:ext uri="{FF2B5EF4-FFF2-40B4-BE49-F238E27FC236}">
                    <a16:creationId xmlns:a16="http://schemas.microsoft.com/office/drawing/2014/main" id="{B8DA0B2C-DA17-CA8B-FC4E-F9A63233300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EC26E0AF-A025-7ED5-264B-42AD9C95A19C}"/>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4A6EBBC4-A28B-D105-4C2C-B250C0E7B9B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175D3634-E876-C7EA-596E-92FD2784328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65014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Histoire du CPIMS+</a:t>
            </a:r>
          </a:p>
        </p:txBody>
      </p:sp>
      <p:sp>
        <p:nvSpPr>
          <p:cNvPr id="2" name="TextBox 1">
            <a:extLst>
              <a:ext uri="{FF2B5EF4-FFF2-40B4-BE49-F238E27FC236}">
                <a16:creationId xmlns:a16="http://schemas.microsoft.com/office/drawing/2014/main" id="{9FE0D19C-CA8E-2A63-4F50-DBBE81C6007D}"/>
              </a:ext>
            </a:extLst>
          </p:cNvPr>
          <p:cNvSpPr txBox="1"/>
          <p:nvPr/>
        </p:nvSpPr>
        <p:spPr>
          <a:xfrm>
            <a:off x="1001344" y="3120330"/>
            <a:ext cx="4430627" cy="2373663"/>
          </a:xfrm>
          <a:prstGeom prst="rect">
            <a:avLst/>
          </a:prstGeom>
          <a:noFill/>
        </p:spPr>
        <p:txBody>
          <a:bodyPr wrap="square" lIns="91440" tIns="45720" rIns="91440" bIns="45720" anchor="t">
            <a:spAutoFit/>
          </a:bodyPr>
          <a:lstStyle/>
          <a:p>
            <a:pPr>
              <a:lnSpc>
                <a:spcPct val="107000"/>
              </a:lnSpc>
            </a:pPr>
            <a:r>
              <a:rPr lang="en-US" sz="2000" b="1" dirty="0">
                <a:latin typeface="Arial" panose="020B0604020202020204" pitchFamily="34" charset="0"/>
                <a:cs typeface="Arial" panose="020B0604020202020204" pitchFamily="34" charset="0"/>
              </a:rPr>
              <a:t>Consensus </a:t>
            </a:r>
            <a:r>
              <a:rPr lang="en-US" sz="2000" dirty="0">
                <a:latin typeface="Arial" panose="020B0604020202020204" pitchFamily="34" charset="0"/>
                <a:cs typeface="Arial" panose="020B0604020202020204" pitchFamily="34" charset="0"/>
              </a:rPr>
              <a:t>au </a:t>
            </a:r>
            <a:r>
              <a:rPr lang="en-US" sz="2000" dirty="0" err="1">
                <a:latin typeface="Arial" panose="020B0604020202020204" pitchFamily="34" charset="0"/>
                <a:cs typeface="Arial" panose="020B0604020202020204" pitchFamily="34" charset="0"/>
              </a:rPr>
              <a:t>niveau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mondial</a:t>
            </a:r>
            <a:r>
              <a:rPr lang="en-US" sz="2000" dirty="0">
                <a:latin typeface="Arial" panose="020B0604020202020204" pitchFamily="34" charset="0"/>
                <a:cs typeface="Arial" panose="020B0604020202020204" pitchFamily="34" charset="0"/>
              </a:rPr>
              <a:t> sur la </a:t>
            </a:r>
            <a:r>
              <a:rPr lang="en-US" sz="2000" dirty="0" err="1">
                <a:latin typeface="Arial" panose="020B0604020202020204" pitchFamily="34" charset="0"/>
                <a:cs typeface="Arial" panose="020B0604020202020204" pitchFamily="34" charset="0"/>
              </a:rPr>
              <a:t>nécessité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d'une</a:t>
            </a:r>
            <a:r>
              <a:rPr lang="en-US" sz="2000" dirty="0">
                <a:latin typeface="Arial" panose="020B0604020202020204" pitchFamily="34" charset="0"/>
                <a:cs typeface="Arial" panose="020B0604020202020204" pitchFamily="34" charset="0"/>
              </a:rPr>
              <a:t> solution de gestion de </a:t>
            </a:r>
            <a:r>
              <a:rPr lang="en-US" sz="2000" dirty="0" err="1">
                <a:latin typeface="Arial" panose="020B0604020202020204" pitchFamily="34" charset="0"/>
                <a:cs typeface="Arial" panose="020B0604020202020204" pitchFamily="34" charset="0"/>
              </a:rPr>
              <a:t>l'information</a:t>
            </a:r>
            <a:r>
              <a:rPr lang="en-US" sz="2000" dirty="0">
                <a:latin typeface="Arial" panose="020B0604020202020204" pitchFamily="34" charset="0"/>
                <a:cs typeface="Arial" panose="020B0604020202020204" pitchFamily="34" charset="0"/>
              </a:rPr>
              <a:t> pour </a:t>
            </a:r>
            <a:r>
              <a:rPr lang="en-US" sz="2000" dirty="0" err="1">
                <a:latin typeface="Arial" panose="020B0604020202020204" pitchFamily="34" charset="0"/>
                <a:cs typeface="Arial" panose="020B0604020202020204" pitchFamily="34" charset="0"/>
              </a:rPr>
              <a:t>soutenir</a:t>
            </a:r>
            <a:r>
              <a:rPr lang="en-US" sz="2000" dirty="0">
                <a:latin typeface="Arial" panose="020B0604020202020204" pitchFamily="34" charset="0"/>
                <a:cs typeface="Arial" panose="020B0604020202020204" pitchFamily="34" charset="0"/>
              </a:rPr>
              <a:t> : la recherche et la </a:t>
            </a:r>
            <a:r>
              <a:rPr lang="en-US" sz="2000" dirty="0" err="1">
                <a:latin typeface="Arial" panose="020B0604020202020204" pitchFamily="34" charset="0"/>
                <a:cs typeface="Arial" panose="020B0604020202020204" pitchFamily="34" charset="0"/>
              </a:rPr>
              <a:t>réunification</a:t>
            </a:r>
            <a:r>
              <a:rPr lang="en-US" sz="2000" dirty="0">
                <a:latin typeface="Arial" panose="020B0604020202020204" pitchFamily="34" charset="0"/>
                <a:cs typeface="Arial" panose="020B0604020202020204" pitchFamily="34" charset="0"/>
              </a:rPr>
              <a:t> des </a:t>
            </a:r>
            <a:r>
              <a:rPr lang="en-US" sz="2000" dirty="0" err="1">
                <a:latin typeface="Arial" panose="020B0604020202020204" pitchFamily="34" charset="0"/>
                <a:cs typeface="Arial" panose="020B0604020202020204" pitchFamily="34" charset="0"/>
              </a:rPr>
              <a:t>familles</a:t>
            </a:r>
            <a:r>
              <a:rPr lang="en-US" sz="2000" dirty="0">
                <a:latin typeface="Arial" panose="020B0604020202020204" pitchFamily="34" charset="0"/>
                <a:cs typeface="Arial" panose="020B0604020202020204" pitchFamily="34" charset="0"/>
              </a:rPr>
              <a:t>, la gestion des cas, le partage de </a:t>
            </a:r>
            <a:r>
              <a:rPr lang="en-US" sz="2000" dirty="0" err="1">
                <a:latin typeface="Arial" panose="020B0604020202020204" pitchFamily="34" charset="0"/>
                <a:cs typeface="Arial" panose="020B0604020202020204" pitchFamily="34" charset="0"/>
              </a:rPr>
              <a:t>l'information</a:t>
            </a:r>
            <a:r>
              <a:rPr lang="en-US" sz="2000" dirty="0">
                <a:latin typeface="Arial" panose="020B0604020202020204" pitchFamily="34" charset="0"/>
                <a:cs typeface="Arial" panose="020B0604020202020204" pitchFamily="34" charset="0"/>
              </a:rPr>
              <a:t> et la communication des rapports.</a:t>
            </a:r>
          </a:p>
          <a:p>
            <a:pPr>
              <a:lnSpc>
                <a:spcPct val="107000"/>
              </a:lnSpc>
            </a:pPr>
            <a:endParaRPr lang="en-US" sz="2000" dirty="0">
              <a:latin typeface="Arial" panose="020B0604020202020204" pitchFamily="34" charset="0"/>
              <a:cs typeface="Arial" panose="020B0604020202020204" pitchFamily="34" charset="0"/>
            </a:endParaRPr>
          </a:p>
          <a:p>
            <a:pPr>
              <a:lnSpc>
                <a:spcPct val="107000"/>
              </a:lnSpc>
            </a:pPr>
            <a:r>
              <a:rPr lang="en-US" sz="2000" b="1" dirty="0" err="1">
                <a:latin typeface="Arial" panose="020B0604020202020204" pitchFamily="34" charset="0"/>
                <a:cs typeface="Arial" panose="020B0604020202020204" pitchFamily="34" charset="0"/>
              </a:rPr>
              <a:t>Développement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du CPIMS de </a:t>
            </a:r>
            <a:r>
              <a:rPr lang="en-US" sz="2000" dirty="0" err="1">
                <a:latin typeface="Arial" panose="020B0604020202020204" pitchFamily="34" charset="0"/>
                <a:cs typeface="Arial" panose="020B0604020202020204" pitchFamily="34" charset="0"/>
              </a:rPr>
              <a:t>l'IA</a:t>
            </a:r>
            <a:endParaRPr lang="en-US" sz="2000" dirty="0">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3C422F2D-1CA2-5C69-E3E2-A3D25D5C799E}"/>
              </a:ext>
            </a:extLst>
          </p:cNvPr>
          <p:cNvSpPr/>
          <p:nvPr/>
        </p:nvSpPr>
        <p:spPr>
          <a:xfrm>
            <a:off x="1002599" y="2274212"/>
            <a:ext cx="589280" cy="508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B77D9497-0AF1-C3E6-9EB4-FF820B3BD434}"/>
              </a:ext>
            </a:extLst>
          </p:cNvPr>
          <p:cNvSpPr/>
          <p:nvPr/>
        </p:nvSpPr>
        <p:spPr>
          <a:xfrm>
            <a:off x="5984640" y="2274212"/>
            <a:ext cx="589280" cy="508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39A2C767-82F3-68B9-D5EA-E093F1B54D65}"/>
              </a:ext>
            </a:extLst>
          </p:cNvPr>
          <p:cNvCxnSpPr>
            <a:cxnSpLocks/>
          </p:cNvCxnSpPr>
          <p:nvPr/>
        </p:nvCxnSpPr>
        <p:spPr>
          <a:xfrm>
            <a:off x="1248978" y="2528212"/>
            <a:ext cx="1094302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82F2F4-5C0A-2E34-CD7D-1F5B24D56877}"/>
              </a:ext>
            </a:extLst>
          </p:cNvPr>
          <p:cNvSpPr txBox="1"/>
          <p:nvPr/>
        </p:nvSpPr>
        <p:spPr>
          <a:xfrm>
            <a:off x="707571" y="1716222"/>
            <a:ext cx="1179336" cy="400110"/>
          </a:xfrm>
          <a:prstGeom prst="rect">
            <a:avLst/>
          </a:prstGeom>
          <a:noFill/>
        </p:spPr>
        <p:txBody>
          <a:bodyPr wrap="square">
            <a:spAutoFit/>
          </a:bodyPr>
          <a:lstStyle/>
          <a:p>
            <a:pPr algn="ctr"/>
            <a:r>
              <a:rPr lang="en-US" sz="2000" b="1">
                <a:solidFill>
                  <a:schemeClr val="accent4"/>
                </a:solidFill>
                <a:latin typeface="Arial" panose="020B0604020202020204" pitchFamily="34" charset="0"/>
                <a:cs typeface="Arial" panose="020B0604020202020204" pitchFamily="34" charset="0"/>
              </a:rPr>
              <a:t>2005</a:t>
            </a:r>
            <a:endParaRPr lang="en-CA" sz="2000">
              <a:solidFill>
                <a:schemeClr val="accent4"/>
              </a:solidFill>
            </a:endParaRPr>
          </a:p>
        </p:txBody>
      </p:sp>
      <p:sp>
        <p:nvSpPr>
          <p:cNvPr id="15" name="TextBox 14">
            <a:extLst>
              <a:ext uri="{FF2B5EF4-FFF2-40B4-BE49-F238E27FC236}">
                <a16:creationId xmlns:a16="http://schemas.microsoft.com/office/drawing/2014/main" id="{99FD5ED5-D04F-A8B6-4427-BBE2A3C53539}"/>
              </a:ext>
            </a:extLst>
          </p:cNvPr>
          <p:cNvSpPr txBox="1"/>
          <p:nvPr/>
        </p:nvSpPr>
        <p:spPr>
          <a:xfrm>
            <a:off x="5641740" y="1716222"/>
            <a:ext cx="1179336" cy="400110"/>
          </a:xfrm>
          <a:prstGeom prst="rect">
            <a:avLst/>
          </a:prstGeom>
          <a:noFill/>
        </p:spPr>
        <p:txBody>
          <a:bodyPr wrap="square">
            <a:spAutoFit/>
          </a:bodyPr>
          <a:lstStyle/>
          <a:p>
            <a:pPr algn="ctr"/>
            <a:r>
              <a:rPr lang="en-US" sz="2000" b="1">
                <a:solidFill>
                  <a:schemeClr val="accent4"/>
                </a:solidFill>
                <a:latin typeface="Arial" panose="020B0604020202020204" pitchFamily="34" charset="0"/>
                <a:cs typeface="Arial" panose="020B0604020202020204" pitchFamily="34" charset="0"/>
              </a:rPr>
              <a:t>2014</a:t>
            </a:r>
            <a:endParaRPr lang="en-CA" sz="2000">
              <a:solidFill>
                <a:schemeClr val="accent4"/>
              </a:solidFill>
            </a:endParaRPr>
          </a:p>
        </p:txBody>
      </p:sp>
      <p:sp>
        <p:nvSpPr>
          <p:cNvPr id="17" name="TextBox 16">
            <a:extLst>
              <a:ext uri="{FF2B5EF4-FFF2-40B4-BE49-F238E27FC236}">
                <a16:creationId xmlns:a16="http://schemas.microsoft.com/office/drawing/2014/main" id="{E77973DF-24B9-E446-4F88-26E08015AE96}"/>
              </a:ext>
            </a:extLst>
          </p:cNvPr>
          <p:cNvSpPr txBox="1"/>
          <p:nvPr/>
        </p:nvSpPr>
        <p:spPr>
          <a:xfrm>
            <a:off x="5984641" y="3120330"/>
            <a:ext cx="2211092" cy="1385700"/>
          </a:xfrm>
          <a:prstGeom prst="rect">
            <a:avLst/>
          </a:prstGeom>
          <a:noFill/>
        </p:spPr>
        <p:txBody>
          <a:bodyPr wrap="square" lIns="91440" tIns="45720" rIns="91440" bIns="45720" anchor="t">
            <a:spAutoFit/>
          </a:bodyPr>
          <a:lstStyle/>
          <a:p>
            <a:pPr>
              <a:lnSpc>
                <a:spcPct val="107000"/>
              </a:lnSpc>
            </a:pPr>
            <a:r>
              <a:rPr lang="en-US" sz="2000" b="1" dirty="0" err="1">
                <a:latin typeface="Arial" panose="020B0604020202020204" pitchFamily="34" charset="0"/>
                <a:cs typeface="Arial" panose="020B0604020202020204" pitchFamily="34" charset="0"/>
              </a:rPr>
              <a:t>Développement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du </a:t>
            </a:r>
            <a:r>
              <a:rPr lang="en-US" sz="2000" dirty="0" err="1">
                <a:latin typeface="Arial" panose="020B0604020202020204" pitchFamily="34" charset="0"/>
                <a:cs typeface="Arial" panose="020B0604020202020204" pitchFamily="34" charset="0"/>
              </a:rPr>
              <a:t>logiciel</a:t>
            </a:r>
            <a:r>
              <a:rPr lang="en-US" sz="2000" dirty="0">
                <a:latin typeface="Arial" panose="020B0604020202020204" pitchFamily="34" charset="0"/>
                <a:cs typeface="Arial" panose="020B0604020202020204" pitchFamily="34" charset="0"/>
              </a:rPr>
              <a:t> CPIMS+ / Primero </a:t>
            </a:r>
          </a:p>
        </p:txBody>
      </p:sp>
      <p:pic>
        <p:nvPicPr>
          <p:cNvPr id="19" name="Graphic 18" descr="Internet Of Things with solid fill">
            <a:extLst>
              <a:ext uri="{FF2B5EF4-FFF2-40B4-BE49-F238E27FC236}">
                <a16:creationId xmlns:a16="http://schemas.microsoft.com/office/drawing/2014/main" id="{FBB4C5B6-D794-218E-72F4-EF1392E7B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4254" y="2782212"/>
            <a:ext cx="2898917" cy="2898917"/>
          </a:xfrm>
          <a:prstGeom prst="rect">
            <a:avLst/>
          </a:prstGeom>
        </p:spPr>
      </p:pic>
    </p:spTree>
    <p:extLst>
      <p:ext uri="{BB962C8B-B14F-4D97-AF65-F5344CB8AC3E}">
        <p14:creationId xmlns:p14="http://schemas.microsoft.com/office/powerpoint/2010/main" val="532347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D27EFE2-86FA-F613-1C6C-72D482215B77}"/>
              </a:ext>
            </a:extLst>
          </p:cNvPr>
          <p:cNvSpPr/>
          <p:nvPr/>
        </p:nvSpPr>
        <p:spPr>
          <a:xfrm>
            <a:off x="7023271" y="3240911"/>
            <a:ext cx="4468006"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7FC50A1C-EF0B-5E50-E413-8A51239A111D}"/>
              </a:ext>
            </a:extLst>
          </p:cNvPr>
          <p:cNvSpPr/>
          <p:nvPr/>
        </p:nvSpPr>
        <p:spPr>
          <a:xfrm>
            <a:off x="925975" y="3240911"/>
            <a:ext cx="4468006"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n-CA">
                <a:latin typeface="Arial"/>
                <a:cs typeface="Arial"/>
              </a:rPr>
            </a:br>
            <a:r>
              <a:rPr lang="en-CA">
                <a:latin typeface="Arial"/>
                <a:cs typeface="Arial"/>
              </a:rPr>
              <a:t>Primero quiz </a:t>
            </a:r>
            <a:br>
              <a:rPr lang="en-CA">
                <a:latin typeface="Arial"/>
                <a:cs typeface="Arial"/>
              </a:rPr>
            </a:br>
            <a:endParaRPr lang="en-US"/>
          </a:p>
        </p:txBody>
      </p:sp>
      <p:pic>
        <p:nvPicPr>
          <p:cNvPr id="1026" name="Picture 2" descr="Primero Information Management System Site">
            <a:extLst>
              <a:ext uri="{FF2B5EF4-FFF2-40B4-BE49-F238E27FC236}">
                <a16:creationId xmlns:a16="http://schemas.microsoft.com/office/drawing/2014/main" id="{4ECA987A-C034-08D7-C561-29DFBA7111F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2076" b="30557"/>
          <a:stretch/>
        </p:blipFill>
        <p:spPr bwMode="auto">
          <a:xfrm>
            <a:off x="531401" y="1367955"/>
            <a:ext cx="5257153" cy="1964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mero Information Management System Site">
            <a:extLst>
              <a:ext uri="{FF2B5EF4-FFF2-40B4-BE49-F238E27FC236}">
                <a16:creationId xmlns:a16="http://schemas.microsoft.com/office/drawing/2014/main" id="{D7721781-DE59-7F18-A5F2-E28C77A79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94" y="4547678"/>
            <a:ext cx="2912501" cy="927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82AE979-1521-6E4A-97CD-002897F2C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94" y="3522814"/>
            <a:ext cx="2912501" cy="927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Microsoft Office Logo in SVG Vector or PNG File Format - Logo.wine">
            <a:extLst>
              <a:ext uri="{FF2B5EF4-FFF2-40B4-BE49-F238E27FC236}">
                <a16:creationId xmlns:a16="http://schemas.microsoft.com/office/drawing/2014/main" id="{9440F1C2-B0B7-2767-5DE9-DEC3E492BA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000" b="26960"/>
          <a:stretch/>
        </p:blipFill>
        <p:spPr bwMode="auto">
          <a:xfrm>
            <a:off x="7023271" y="1595857"/>
            <a:ext cx="3928894" cy="125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6F2F92F-83BA-93F1-E6A7-77E8FA9F5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7984" y="3637582"/>
            <a:ext cx="871043" cy="8246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BCBFF65-549C-CB06-07B8-7126D458F5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7412" y="3637582"/>
            <a:ext cx="871044" cy="7910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0EF127DB-50CB-DCE6-CA45-56A5624316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45901" y="4509711"/>
            <a:ext cx="871044" cy="82213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64869B0-9AA0-1550-9B2A-1FC37E985A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6368" y="4509711"/>
            <a:ext cx="871044" cy="82213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85C04911-D2B3-ACA0-6705-77F305CB18AA}"/>
              </a:ext>
            </a:extLst>
          </p:cNvPr>
          <p:cNvSpPr/>
          <p:nvPr/>
        </p:nvSpPr>
        <p:spPr>
          <a:xfrm>
            <a:off x="5764586" y="2082692"/>
            <a:ext cx="752354" cy="32409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Right 5">
            <a:extLst>
              <a:ext uri="{FF2B5EF4-FFF2-40B4-BE49-F238E27FC236}">
                <a16:creationId xmlns:a16="http://schemas.microsoft.com/office/drawing/2014/main" id="{13BF80B9-6C75-367B-F406-739FCEAA4709}"/>
              </a:ext>
            </a:extLst>
          </p:cNvPr>
          <p:cNvSpPr/>
          <p:nvPr/>
        </p:nvSpPr>
        <p:spPr>
          <a:xfrm>
            <a:off x="5764586" y="4317356"/>
            <a:ext cx="752354" cy="32409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953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336DA38-8CB6-8371-2E64-EF44C8EAB76E}"/>
              </a:ext>
            </a:extLst>
          </p:cNvPr>
          <p:cNvSpPr/>
          <p:nvPr/>
        </p:nvSpPr>
        <p:spPr>
          <a:xfrm>
            <a:off x="925974" y="3176054"/>
            <a:ext cx="7059785"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a:extLst>
              <a:ext uri="{FF2B5EF4-FFF2-40B4-BE49-F238E27FC236}">
                <a16:creationId xmlns:a16="http://schemas.microsoft.com/office/drawing/2014/main" id="{CD1454B6-DB96-9811-3733-C8F796880F15}"/>
              </a:ext>
            </a:extLst>
          </p:cNvPr>
          <p:cNvSpPr>
            <a:spLocks noGrp="1"/>
          </p:cNvSpPr>
          <p:nvPr>
            <p:ph type="title"/>
          </p:nvPr>
        </p:nvSpPr>
        <p:spPr/>
        <p:txBody>
          <a:bodyPr>
            <a:normAutofit fontScale="90000"/>
          </a:bodyPr>
          <a:lstStyle/>
          <a:p>
            <a:r>
              <a:rPr lang="en-CA"/>
              <a:t>Les chiffres du CPIMS+ pour le </a:t>
            </a:r>
            <a:r>
              <a:rPr lang="en-CA">
                <a:highlight>
                  <a:srgbClr val="FFFF00"/>
                </a:highlight>
              </a:rPr>
              <a:t>quatrième trimestre 2021</a:t>
            </a:r>
          </a:p>
        </p:txBody>
      </p:sp>
      <p:sp>
        <p:nvSpPr>
          <p:cNvPr id="7" name="TextBox 6">
            <a:extLst>
              <a:ext uri="{FF2B5EF4-FFF2-40B4-BE49-F238E27FC236}">
                <a16:creationId xmlns:a16="http://schemas.microsoft.com/office/drawing/2014/main" id="{7CDC5075-5CA3-842C-4452-38A9EF27D4BD}"/>
              </a:ext>
            </a:extLst>
          </p:cNvPr>
          <p:cNvSpPr txBox="1"/>
          <p:nvPr/>
        </p:nvSpPr>
        <p:spPr>
          <a:xfrm>
            <a:off x="2890689" y="1626178"/>
            <a:ext cx="2392487" cy="1491627"/>
          </a:xfrm>
          <a:prstGeom prst="rect">
            <a:avLst/>
          </a:prstGeom>
          <a:noFill/>
        </p:spPr>
        <p:txBody>
          <a:bodyPr wrap="square" lIns="91440" tIns="45720" rIns="91440" bIns="45720" anchor="t">
            <a:spAutoFit/>
          </a:bodyPr>
          <a:lstStyle/>
          <a:p>
            <a:pPr algn="ctr">
              <a:lnSpc>
                <a:spcPct val="107000"/>
              </a:lnSpc>
            </a:pPr>
            <a:r>
              <a:rPr lang="en-US" sz="4400" b="1" dirty="0">
                <a:solidFill>
                  <a:schemeClr val="accent4"/>
                </a:solidFill>
                <a:latin typeface="Arial" panose="020B0604020202020204" pitchFamily="34" charset="0"/>
                <a:cs typeface="Arial" panose="020B0604020202020204" pitchFamily="34" charset="0"/>
              </a:rPr>
              <a:t>91,000</a:t>
            </a:r>
          </a:p>
          <a:p>
            <a:pPr algn="ctr">
              <a:lnSpc>
                <a:spcPct val="107000"/>
              </a:lnSpc>
            </a:pPr>
            <a:r>
              <a:rPr lang="en-US" sz="1400" b="1" dirty="0">
                <a:solidFill>
                  <a:schemeClr val="accent4"/>
                </a:solidFill>
                <a:latin typeface="Arial" panose="020B0604020202020204" pitchFamily="34" charset="0"/>
                <a:cs typeface="Arial" panose="020B0604020202020204" pitchFamily="34" charset="0"/>
              </a:rPr>
              <a:t>Gestion d'un cas de dossiers </a:t>
            </a:r>
            <a:r>
              <a:rPr lang="en-US" sz="1400" b="1" dirty="0" err="1">
                <a:solidFill>
                  <a:schemeClr val="accent4"/>
                </a:solidFill>
                <a:latin typeface="Arial" panose="020B0604020202020204" pitchFamily="34" charset="0"/>
                <a:cs typeface="Arial" panose="020B0604020202020204" pitchFamily="34" charset="0"/>
              </a:rPr>
              <a:t>d'enfants</a:t>
            </a:r>
            <a:r>
              <a:rPr lang="en-US" sz="1400" b="1" dirty="0">
                <a:solidFill>
                  <a:schemeClr val="accent4"/>
                </a:solidFill>
                <a:latin typeface="Arial" panose="020B0604020202020204" pitchFamily="34" charset="0"/>
                <a:cs typeface="Arial" panose="020B0604020202020204" pitchFamily="34" charset="0"/>
              </a:rPr>
              <a:t> </a:t>
            </a:r>
            <a:r>
              <a:rPr lang="en-US" sz="1400" b="1" dirty="0" err="1">
                <a:solidFill>
                  <a:schemeClr val="accent4"/>
                </a:solidFill>
                <a:latin typeface="Arial" panose="020B0604020202020204" pitchFamily="34" charset="0"/>
                <a:cs typeface="Arial" panose="020B0604020202020204" pitchFamily="34" charset="0"/>
              </a:rPr>
              <a:t>ouverts</a:t>
            </a:r>
            <a:r>
              <a:rPr lang="en-US" sz="1400" b="1" dirty="0">
                <a:solidFill>
                  <a:schemeClr val="accent4"/>
                </a:solidFill>
                <a:latin typeface="Arial" panose="020B0604020202020204" pitchFamily="34" charset="0"/>
                <a:cs typeface="Arial" panose="020B0604020202020204" pitchFamily="34" charset="0"/>
              </a:rPr>
              <a:t> à Primero</a:t>
            </a:r>
          </a:p>
        </p:txBody>
      </p:sp>
      <p:sp>
        <p:nvSpPr>
          <p:cNvPr id="8" name="TextBox 7">
            <a:extLst>
              <a:ext uri="{FF2B5EF4-FFF2-40B4-BE49-F238E27FC236}">
                <a16:creationId xmlns:a16="http://schemas.microsoft.com/office/drawing/2014/main" id="{A50D1900-4E09-4231-C884-1C059EEF8A89}"/>
              </a:ext>
            </a:extLst>
          </p:cNvPr>
          <p:cNvSpPr txBox="1"/>
          <p:nvPr/>
        </p:nvSpPr>
        <p:spPr>
          <a:xfrm>
            <a:off x="1239451" y="343932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6,225</a:t>
            </a:r>
          </a:p>
          <a:p>
            <a:pPr algn="ctr">
              <a:lnSpc>
                <a:spcPct val="107000"/>
              </a:lnSpc>
            </a:pPr>
            <a:r>
              <a:rPr lang="en-US" sz="1400">
                <a:latin typeface="Arial" panose="020B0604020202020204" pitchFamily="34" charset="0"/>
                <a:cs typeface="Arial" panose="020B0604020202020204" pitchFamily="34" charset="0"/>
              </a:rPr>
              <a:t>Utilisateurs</a:t>
            </a:r>
          </a:p>
        </p:txBody>
      </p:sp>
      <p:sp>
        <p:nvSpPr>
          <p:cNvPr id="9" name="TextBox 8">
            <a:extLst>
              <a:ext uri="{FF2B5EF4-FFF2-40B4-BE49-F238E27FC236}">
                <a16:creationId xmlns:a16="http://schemas.microsoft.com/office/drawing/2014/main" id="{C10625E4-648D-F738-DA2A-62562F11C4AB}"/>
              </a:ext>
            </a:extLst>
          </p:cNvPr>
          <p:cNvSpPr txBox="1"/>
          <p:nvPr/>
        </p:nvSpPr>
        <p:spPr>
          <a:xfrm>
            <a:off x="3117477" y="3439321"/>
            <a:ext cx="1864167" cy="898900"/>
          </a:xfrm>
          <a:prstGeom prst="rect">
            <a:avLst/>
          </a:prstGeom>
          <a:noFill/>
        </p:spPr>
        <p:txBody>
          <a:bodyPr wrap="square" lIns="91440" tIns="45720" rIns="91440" bIns="45720" anchor="t">
            <a:spAutoFit/>
          </a:bodyPr>
          <a:lstStyle/>
          <a:p>
            <a:pPr algn="ctr">
              <a:lnSpc>
                <a:spcPct val="107000"/>
              </a:lnSpc>
            </a:pPr>
            <a:r>
              <a:rPr lang="en-US" sz="3600" dirty="0">
                <a:latin typeface="Arial" panose="020B0604020202020204" pitchFamily="34" charset="0"/>
                <a:cs typeface="Arial" panose="020B0604020202020204" pitchFamily="34" charset="0"/>
              </a:rPr>
              <a:t>188K</a:t>
            </a:r>
          </a:p>
          <a:p>
            <a:pPr algn="ctr">
              <a:lnSpc>
                <a:spcPct val="107000"/>
              </a:lnSpc>
            </a:pPr>
            <a:r>
              <a:rPr lang="en-US" sz="1400" dirty="0">
                <a:latin typeface="Arial" panose="020B0604020202020204" pitchFamily="34" charset="0"/>
                <a:cs typeface="Arial" panose="020B0604020202020204" pitchFamily="34" charset="0"/>
              </a:rPr>
              <a:t>Cas</a:t>
            </a:r>
          </a:p>
        </p:txBody>
      </p:sp>
      <p:sp>
        <p:nvSpPr>
          <p:cNvPr id="10" name="TextBox 9">
            <a:extLst>
              <a:ext uri="{FF2B5EF4-FFF2-40B4-BE49-F238E27FC236}">
                <a16:creationId xmlns:a16="http://schemas.microsoft.com/office/drawing/2014/main" id="{067DF64D-E409-983E-1DEE-E823DCC7DF06}"/>
              </a:ext>
            </a:extLst>
          </p:cNvPr>
          <p:cNvSpPr txBox="1"/>
          <p:nvPr/>
        </p:nvSpPr>
        <p:spPr>
          <a:xfrm>
            <a:off x="1239451" y="442079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25K</a:t>
            </a:r>
          </a:p>
          <a:p>
            <a:pPr algn="ctr">
              <a:lnSpc>
                <a:spcPct val="107000"/>
              </a:lnSpc>
            </a:pPr>
            <a:r>
              <a:rPr lang="en-US" sz="1400">
                <a:latin typeface="Arial" panose="020B0604020202020204" pitchFamily="34" charset="0"/>
                <a:cs typeface="Arial" panose="020B0604020202020204" pitchFamily="34" charset="0"/>
              </a:rPr>
              <a:t>Services</a:t>
            </a:r>
          </a:p>
        </p:txBody>
      </p:sp>
      <p:sp>
        <p:nvSpPr>
          <p:cNvPr id="11" name="TextBox 10">
            <a:extLst>
              <a:ext uri="{FF2B5EF4-FFF2-40B4-BE49-F238E27FC236}">
                <a16:creationId xmlns:a16="http://schemas.microsoft.com/office/drawing/2014/main" id="{0A6222B6-4C4F-B021-11DC-2B9D781B2DFC}"/>
              </a:ext>
            </a:extLst>
          </p:cNvPr>
          <p:cNvSpPr txBox="1"/>
          <p:nvPr/>
        </p:nvSpPr>
        <p:spPr>
          <a:xfrm>
            <a:off x="3117477" y="442079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27K</a:t>
            </a:r>
          </a:p>
          <a:p>
            <a:pPr algn="ctr">
              <a:lnSpc>
                <a:spcPct val="107000"/>
              </a:lnSpc>
            </a:pPr>
            <a:r>
              <a:rPr lang="en-US" sz="1400">
                <a:latin typeface="Arial" panose="020B0604020202020204" pitchFamily="34" charset="0"/>
                <a:cs typeface="Arial" panose="020B0604020202020204" pitchFamily="34" charset="0"/>
              </a:rPr>
              <a:t>Incidents</a:t>
            </a:r>
          </a:p>
        </p:txBody>
      </p:sp>
      <p:sp>
        <p:nvSpPr>
          <p:cNvPr id="12" name="TextBox 11">
            <a:extLst>
              <a:ext uri="{FF2B5EF4-FFF2-40B4-BE49-F238E27FC236}">
                <a16:creationId xmlns:a16="http://schemas.microsoft.com/office/drawing/2014/main" id="{990F25DF-7C9B-FA14-D681-8048160D6C05}"/>
              </a:ext>
            </a:extLst>
          </p:cNvPr>
          <p:cNvSpPr txBox="1"/>
          <p:nvPr/>
        </p:nvSpPr>
        <p:spPr>
          <a:xfrm>
            <a:off x="4995503" y="343932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50</a:t>
            </a:r>
          </a:p>
          <a:p>
            <a:pPr algn="ctr">
              <a:lnSpc>
                <a:spcPct val="107000"/>
              </a:lnSpc>
            </a:pPr>
            <a:r>
              <a:rPr lang="en-US" sz="1400">
                <a:latin typeface="Arial" panose="020B0604020202020204" pitchFamily="34" charset="0"/>
                <a:cs typeface="Arial" panose="020B0604020202020204" pitchFamily="34" charset="0"/>
              </a:rPr>
              <a:t>Instances</a:t>
            </a:r>
          </a:p>
        </p:txBody>
      </p:sp>
      <p:sp>
        <p:nvSpPr>
          <p:cNvPr id="13" name="TextBox 12">
            <a:extLst>
              <a:ext uri="{FF2B5EF4-FFF2-40B4-BE49-F238E27FC236}">
                <a16:creationId xmlns:a16="http://schemas.microsoft.com/office/drawing/2014/main" id="{32E77FC6-C50A-7682-6280-75E0DA8C83C8}"/>
              </a:ext>
            </a:extLst>
          </p:cNvPr>
          <p:cNvSpPr txBox="1"/>
          <p:nvPr/>
        </p:nvSpPr>
        <p:spPr>
          <a:xfrm>
            <a:off x="4995503" y="442079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39</a:t>
            </a:r>
          </a:p>
          <a:p>
            <a:pPr algn="ctr">
              <a:lnSpc>
                <a:spcPct val="107000"/>
              </a:lnSpc>
            </a:pPr>
            <a:r>
              <a:rPr lang="en-US" sz="1400">
                <a:latin typeface="Arial" panose="020B0604020202020204" pitchFamily="34" charset="0"/>
                <a:cs typeface="Arial" panose="020B0604020202020204" pitchFamily="34" charset="0"/>
              </a:rPr>
              <a:t>Pays</a:t>
            </a:r>
          </a:p>
        </p:txBody>
      </p:sp>
      <p:pic>
        <p:nvPicPr>
          <p:cNvPr id="5" name="Google Shape;498;p22">
            <a:extLst>
              <a:ext uri="{FF2B5EF4-FFF2-40B4-BE49-F238E27FC236}">
                <a16:creationId xmlns:a16="http://schemas.microsoft.com/office/drawing/2014/main" id="{2FA07CE0-DB9E-14AB-478A-A99403F12187}"/>
              </a:ext>
            </a:extLst>
          </p:cNvPr>
          <p:cNvPicPr preferRelativeResize="0"/>
          <p:nvPr/>
        </p:nvPicPr>
        <p:blipFill rotWithShape="1">
          <a:blip r:embed="rId3">
            <a:alphaModFix/>
          </a:blip>
          <a:srcRect t="35121"/>
          <a:stretch/>
        </p:blipFill>
        <p:spPr>
          <a:xfrm>
            <a:off x="6908825" y="1641446"/>
            <a:ext cx="4444975" cy="4231034"/>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2571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n-CA">
                <a:latin typeface="Arial"/>
                <a:cs typeface="Arial"/>
              </a:rPr>
            </a:br>
            <a:r>
              <a:rPr lang="en-CA">
                <a:latin typeface="Arial"/>
                <a:cs typeface="Arial"/>
              </a:rPr>
              <a:t>Qui est qui ? </a:t>
            </a:r>
            <a:br>
              <a:rPr lang="en-CA">
                <a:latin typeface="Arial"/>
                <a:cs typeface="Arial"/>
              </a:rPr>
            </a:br>
            <a:endParaRPr lang="en-US"/>
          </a:p>
        </p:txBody>
      </p:sp>
      <p:sp>
        <p:nvSpPr>
          <p:cNvPr id="97" name="TextBox 96">
            <a:extLst>
              <a:ext uri="{FF2B5EF4-FFF2-40B4-BE49-F238E27FC236}">
                <a16:creationId xmlns:a16="http://schemas.microsoft.com/office/drawing/2014/main" id="{CB2AD1EC-1A1D-84A9-81DD-22EDC19813DD}"/>
              </a:ext>
            </a:extLst>
          </p:cNvPr>
          <p:cNvSpPr txBox="1"/>
          <p:nvPr/>
        </p:nvSpPr>
        <p:spPr>
          <a:xfrm>
            <a:off x="1067033" y="2917421"/>
            <a:ext cx="2462404"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Comité directeur du CPIMS</a:t>
            </a:r>
          </a:p>
        </p:txBody>
      </p:sp>
      <p:sp>
        <p:nvSpPr>
          <p:cNvPr id="98" name="TextBox 97">
            <a:extLst>
              <a:ext uri="{FF2B5EF4-FFF2-40B4-BE49-F238E27FC236}">
                <a16:creationId xmlns:a16="http://schemas.microsoft.com/office/drawing/2014/main" id="{DE3F763A-9CDF-F885-E50D-6820622F2745}"/>
              </a:ext>
            </a:extLst>
          </p:cNvPr>
          <p:cNvSpPr txBox="1"/>
          <p:nvPr/>
        </p:nvSpPr>
        <p:spPr>
          <a:xfrm>
            <a:off x="3200043" y="4949658"/>
            <a:ext cx="2045508"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Équipe technique du CPIMS</a:t>
            </a:r>
          </a:p>
        </p:txBody>
      </p:sp>
      <p:sp>
        <p:nvSpPr>
          <p:cNvPr id="99" name="TextBox 98">
            <a:extLst>
              <a:ext uri="{FF2B5EF4-FFF2-40B4-BE49-F238E27FC236}">
                <a16:creationId xmlns:a16="http://schemas.microsoft.com/office/drawing/2014/main" id="{80061BB8-EF17-8BD8-41BB-E8377F003A21}"/>
              </a:ext>
            </a:extLst>
          </p:cNvPr>
          <p:cNvSpPr txBox="1"/>
          <p:nvPr/>
        </p:nvSpPr>
        <p:spPr>
          <a:xfrm>
            <a:off x="5314636" y="2917421"/>
            <a:ext cx="1963892" cy="1056379"/>
          </a:xfrm>
          <a:prstGeom prst="rect">
            <a:avLst/>
          </a:prstGeom>
          <a:noFill/>
        </p:spPr>
        <p:txBody>
          <a:bodyPr wrap="square">
            <a:spAutoFit/>
          </a:bodyPr>
          <a:lstStyle/>
          <a:p>
            <a:pPr algn="ctr">
              <a:lnSpc>
                <a:spcPct val="107000"/>
              </a:lnSpc>
            </a:pPr>
            <a:r>
              <a:rPr lang="en-US" sz="2000" dirty="0">
                <a:latin typeface="Arial" panose="020B0604020202020204" pitchFamily="34" charset="0"/>
                <a:cs typeface="Arial" panose="020B0604020202020204" pitchFamily="34" charset="0"/>
              </a:rPr>
              <a:t>Force </a:t>
            </a:r>
            <a:r>
              <a:rPr lang="en-US" sz="2000" dirty="0" err="1">
                <a:latin typeface="Arial" panose="020B0604020202020204" pitchFamily="34" charset="0"/>
                <a:cs typeface="Arial" panose="020B0604020202020204" pitchFamily="34" charset="0"/>
              </a:rPr>
              <a:t>d’intervention</a:t>
            </a:r>
            <a:r>
              <a:rPr lang="en-US" sz="2000" dirty="0">
                <a:latin typeface="Arial" panose="020B0604020202020204" pitchFamily="34" charset="0"/>
                <a:cs typeface="Arial" panose="020B0604020202020204" pitchFamily="34" charset="0"/>
              </a:rPr>
              <a:t> CM</a:t>
            </a:r>
          </a:p>
        </p:txBody>
      </p:sp>
      <p:sp>
        <p:nvSpPr>
          <p:cNvPr id="100" name="TextBox 99">
            <a:extLst>
              <a:ext uri="{FF2B5EF4-FFF2-40B4-BE49-F238E27FC236}">
                <a16:creationId xmlns:a16="http://schemas.microsoft.com/office/drawing/2014/main" id="{57D7E24F-13CE-A9A1-43E6-BD0ADC2C7102}"/>
              </a:ext>
            </a:extLst>
          </p:cNvPr>
          <p:cNvSpPr txBox="1"/>
          <p:nvPr/>
        </p:nvSpPr>
        <p:spPr>
          <a:xfrm>
            <a:off x="8811969" y="2914707"/>
            <a:ext cx="2108510"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L'équipe technique de Primero</a:t>
            </a:r>
          </a:p>
        </p:txBody>
      </p:sp>
      <p:sp>
        <p:nvSpPr>
          <p:cNvPr id="101" name="TextBox 100">
            <a:extLst>
              <a:ext uri="{FF2B5EF4-FFF2-40B4-BE49-F238E27FC236}">
                <a16:creationId xmlns:a16="http://schemas.microsoft.com/office/drawing/2014/main" id="{0FA6E785-8E73-B871-89EA-9A25017B749F}"/>
              </a:ext>
            </a:extLst>
          </p:cNvPr>
          <p:cNvSpPr txBox="1"/>
          <p:nvPr/>
        </p:nvSpPr>
        <p:spPr>
          <a:xfrm>
            <a:off x="6100420" y="4949658"/>
            <a:ext cx="3471889"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Sous-groupe CP dans le pays et groupes de travail CM/CP</a:t>
            </a:r>
          </a:p>
        </p:txBody>
      </p:sp>
      <p:grpSp>
        <p:nvGrpSpPr>
          <p:cNvPr id="136" name="Group 135">
            <a:extLst>
              <a:ext uri="{FF2B5EF4-FFF2-40B4-BE49-F238E27FC236}">
                <a16:creationId xmlns:a16="http://schemas.microsoft.com/office/drawing/2014/main" id="{94CF4719-3B74-79F2-5CFF-4CB8603CDAD0}"/>
              </a:ext>
            </a:extLst>
          </p:cNvPr>
          <p:cNvGrpSpPr/>
          <p:nvPr/>
        </p:nvGrpSpPr>
        <p:grpSpPr>
          <a:xfrm>
            <a:off x="1548939" y="1771916"/>
            <a:ext cx="1393479" cy="1227175"/>
            <a:chOff x="2190538" y="1987389"/>
            <a:chExt cx="1393479" cy="1227175"/>
          </a:xfrm>
        </p:grpSpPr>
        <p:grpSp>
          <p:nvGrpSpPr>
            <p:cNvPr id="128" name="Group 127">
              <a:extLst>
                <a:ext uri="{FF2B5EF4-FFF2-40B4-BE49-F238E27FC236}">
                  <a16:creationId xmlns:a16="http://schemas.microsoft.com/office/drawing/2014/main" id="{B7395089-005A-9085-4E83-D1EC67EED1DB}"/>
                </a:ext>
              </a:extLst>
            </p:cNvPr>
            <p:cNvGrpSpPr/>
            <p:nvPr/>
          </p:nvGrpSpPr>
          <p:grpSpPr>
            <a:xfrm>
              <a:off x="2660369" y="1987389"/>
              <a:ext cx="447057" cy="868968"/>
              <a:chOff x="2660369" y="1566525"/>
              <a:chExt cx="663579" cy="1289832"/>
            </a:xfrm>
          </p:grpSpPr>
          <p:sp>
            <p:nvSpPr>
              <p:cNvPr id="122" name="Oval 121">
                <a:extLst>
                  <a:ext uri="{FF2B5EF4-FFF2-40B4-BE49-F238E27FC236}">
                    <a16:creationId xmlns:a16="http://schemas.microsoft.com/office/drawing/2014/main" id="{ECED3073-4A8B-8A7D-72A9-ECA23988208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Chord 126">
                <a:extLst>
                  <a:ext uri="{FF2B5EF4-FFF2-40B4-BE49-F238E27FC236}">
                    <a16:creationId xmlns:a16="http://schemas.microsoft.com/office/drawing/2014/main" id="{68F3C16A-50FE-3385-3017-07FA84BE2973}"/>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9" name="Group 128">
              <a:extLst>
                <a:ext uri="{FF2B5EF4-FFF2-40B4-BE49-F238E27FC236}">
                  <a16:creationId xmlns:a16="http://schemas.microsoft.com/office/drawing/2014/main" id="{6C6B7CA1-2121-E7A2-9F4C-1D5E6C727127}"/>
                </a:ext>
              </a:extLst>
            </p:cNvPr>
            <p:cNvGrpSpPr/>
            <p:nvPr/>
          </p:nvGrpSpPr>
          <p:grpSpPr>
            <a:xfrm>
              <a:off x="3136960" y="2345596"/>
              <a:ext cx="447057" cy="868968"/>
              <a:chOff x="2660369" y="1566525"/>
              <a:chExt cx="663579" cy="1289832"/>
            </a:xfrm>
          </p:grpSpPr>
          <p:sp>
            <p:nvSpPr>
              <p:cNvPr id="130" name="Oval 129">
                <a:extLst>
                  <a:ext uri="{FF2B5EF4-FFF2-40B4-BE49-F238E27FC236}">
                    <a16:creationId xmlns:a16="http://schemas.microsoft.com/office/drawing/2014/main" id="{829877D0-D1A6-4FF8-1C56-7525AF715B9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Chord 130">
                <a:extLst>
                  <a:ext uri="{FF2B5EF4-FFF2-40B4-BE49-F238E27FC236}">
                    <a16:creationId xmlns:a16="http://schemas.microsoft.com/office/drawing/2014/main" id="{740EB0D4-7606-6DAB-D575-50AB4E91AC4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2" name="Group 131">
              <a:extLst>
                <a:ext uri="{FF2B5EF4-FFF2-40B4-BE49-F238E27FC236}">
                  <a16:creationId xmlns:a16="http://schemas.microsoft.com/office/drawing/2014/main" id="{47647FFC-5212-312D-2476-B29FE1145A25}"/>
                </a:ext>
              </a:extLst>
            </p:cNvPr>
            <p:cNvGrpSpPr/>
            <p:nvPr/>
          </p:nvGrpSpPr>
          <p:grpSpPr>
            <a:xfrm>
              <a:off x="2190538" y="2336282"/>
              <a:ext cx="447057" cy="868968"/>
              <a:chOff x="2660369" y="1566525"/>
              <a:chExt cx="663579" cy="1289832"/>
            </a:xfrm>
          </p:grpSpPr>
          <p:sp>
            <p:nvSpPr>
              <p:cNvPr id="133" name="Oval 132">
                <a:extLst>
                  <a:ext uri="{FF2B5EF4-FFF2-40B4-BE49-F238E27FC236}">
                    <a16:creationId xmlns:a16="http://schemas.microsoft.com/office/drawing/2014/main" id="{82A009E2-5258-815B-449A-B32248BCA5F1}"/>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Chord 133">
                <a:extLst>
                  <a:ext uri="{FF2B5EF4-FFF2-40B4-BE49-F238E27FC236}">
                    <a16:creationId xmlns:a16="http://schemas.microsoft.com/office/drawing/2014/main" id="{A6579D22-55E6-FADA-0541-2A82099FFF82}"/>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7" name="Group 136">
            <a:extLst>
              <a:ext uri="{FF2B5EF4-FFF2-40B4-BE49-F238E27FC236}">
                <a16:creationId xmlns:a16="http://schemas.microsoft.com/office/drawing/2014/main" id="{DE866B02-7C01-925C-E84A-26062558ECAC}"/>
              </a:ext>
            </a:extLst>
          </p:cNvPr>
          <p:cNvGrpSpPr/>
          <p:nvPr/>
        </p:nvGrpSpPr>
        <p:grpSpPr>
          <a:xfrm>
            <a:off x="3529438" y="3758614"/>
            <a:ext cx="1393479" cy="1227175"/>
            <a:chOff x="2190538" y="1987389"/>
            <a:chExt cx="1393479" cy="1227175"/>
          </a:xfrm>
        </p:grpSpPr>
        <p:grpSp>
          <p:nvGrpSpPr>
            <p:cNvPr id="138" name="Group 137">
              <a:extLst>
                <a:ext uri="{FF2B5EF4-FFF2-40B4-BE49-F238E27FC236}">
                  <a16:creationId xmlns:a16="http://schemas.microsoft.com/office/drawing/2014/main" id="{D480C7A4-5AF8-9669-2C62-10B14DACF61F}"/>
                </a:ext>
              </a:extLst>
            </p:cNvPr>
            <p:cNvGrpSpPr/>
            <p:nvPr/>
          </p:nvGrpSpPr>
          <p:grpSpPr>
            <a:xfrm>
              <a:off x="2660369" y="1987389"/>
              <a:ext cx="447057" cy="868968"/>
              <a:chOff x="2660369" y="1566525"/>
              <a:chExt cx="663579" cy="1289832"/>
            </a:xfrm>
          </p:grpSpPr>
          <p:sp>
            <p:nvSpPr>
              <p:cNvPr id="145" name="Oval 144">
                <a:extLst>
                  <a:ext uri="{FF2B5EF4-FFF2-40B4-BE49-F238E27FC236}">
                    <a16:creationId xmlns:a16="http://schemas.microsoft.com/office/drawing/2014/main" id="{11BC62FB-8A06-E5E1-B6C7-9FBAB264AA5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Chord 145">
                <a:extLst>
                  <a:ext uri="{FF2B5EF4-FFF2-40B4-BE49-F238E27FC236}">
                    <a16:creationId xmlns:a16="http://schemas.microsoft.com/office/drawing/2014/main" id="{1FF93E41-13D6-028B-52AC-84E90C37A3E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9" name="Group 138">
              <a:extLst>
                <a:ext uri="{FF2B5EF4-FFF2-40B4-BE49-F238E27FC236}">
                  <a16:creationId xmlns:a16="http://schemas.microsoft.com/office/drawing/2014/main" id="{B1E01E1F-0702-21D7-F559-FBC6C4EEE84D}"/>
                </a:ext>
              </a:extLst>
            </p:cNvPr>
            <p:cNvGrpSpPr/>
            <p:nvPr/>
          </p:nvGrpSpPr>
          <p:grpSpPr>
            <a:xfrm>
              <a:off x="3136960" y="2345596"/>
              <a:ext cx="447057" cy="868968"/>
              <a:chOff x="2660369" y="1566525"/>
              <a:chExt cx="663579" cy="1289832"/>
            </a:xfrm>
          </p:grpSpPr>
          <p:sp>
            <p:nvSpPr>
              <p:cNvPr id="143" name="Oval 142">
                <a:extLst>
                  <a:ext uri="{FF2B5EF4-FFF2-40B4-BE49-F238E27FC236}">
                    <a16:creationId xmlns:a16="http://schemas.microsoft.com/office/drawing/2014/main" id="{F99F7FAB-3460-3534-DA53-48232CAF0DAF}"/>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Chord 143">
                <a:extLst>
                  <a:ext uri="{FF2B5EF4-FFF2-40B4-BE49-F238E27FC236}">
                    <a16:creationId xmlns:a16="http://schemas.microsoft.com/office/drawing/2014/main" id="{21FFD34D-49C7-0532-EB84-72651FD092F7}"/>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0" name="Group 139">
              <a:extLst>
                <a:ext uri="{FF2B5EF4-FFF2-40B4-BE49-F238E27FC236}">
                  <a16:creationId xmlns:a16="http://schemas.microsoft.com/office/drawing/2014/main" id="{5D146562-384A-4030-73BF-E75A22E802F4}"/>
                </a:ext>
              </a:extLst>
            </p:cNvPr>
            <p:cNvGrpSpPr/>
            <p:nvPr/>
          </p:nvGrpSpPr>
          <p:grpSpPr>
            <a:xfrm>
              <a:off x="2190538" y="2336282"/>
              <a:ext cx="447057" cy="868968"/>
              <a:chOff x="2660369" y="1566525"/>
              <a:chExt cx="663579" cy="1289832"/>
            </a:xfrm>
          </p:grpSpPr>
          <p:sp>
            <p:nvSpPr>
              <p:cNvPr id="141" name="Oval 140">
                <a:extLst>
                  <a:ext uri="{FF2B5EF4-FFF2-40B4-BE49-F238E27FC236}">
                    <a16:creationId xmlns:a16="http://schemas.microsoft.com/office/drawing/2014/main" id="{D161D1AC-F2BF-368A-D484-6A128CE38EE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Chord 141">
                <a:extLst>
                  <a:ext uri="{FF2B5EF4-FFF2-40B4-BE49-F238E27FC236}">
                    <a16:creationId xmlns:a16="http://schemas.microsoft.com/office/drawing/2014/main" id="{F8A4342D-C246-E86A-584D-39BD3EAA8AFA}"/>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47" name="Group 146">
            <a:extLst>
              <a:ext uri="{FF2B5EF4-FFF2-40B4-BE49-F238E27FC236}">
                <a16:creationId xmlns:a16="http://schemas.microsoft.com/office/drawing/2014/main" id="{4B950EA2-C851-6916-EA08-B063F757A0C2}"/>
              </a:ext>
            </a:extLst>
          </p:cNvPr>
          <p:cNvGrpSpPr/>
          <p:nvPr/>
        </p:nvGrpSpPr>
        <p:grpSpPr>
          <a:xfrm>
            <a:off x="5379268" y="1690246"/>
            <a:ext cx="1393479" cy="1227175"/>
            <a:chOff x="2190538" y="1987389"/>
            <a:chExt cx="1393479" cy="1227175"/>
          </a:xfrm>
        </p:grpSpPr>
        <p:grpSp>
          <p:nvGrpSpPr>
            <p:cNvPr id="148" name="Group 147">
              <a:extLst>
                <a:ext uri="{FF2B5EF4-FFF2-40B4-BE49-F238E27FC236}">
                  <a16:creationId xmlns:a16="http://schemas.microsoft.com/office/drawing/2014/main" id="{7119E16F-D215-9E61-FCD2-312D3D066B98}"/>
                </a:ext>
              </a:extLst>
            </p:cNvPr>
            <p:cNvGrpSpPr/>
            <p:nvPr/>
          </p:nvGrpSpPr>
          <p:grpSpPr>
            <a:xfrm>
              <a:off x="2660369" y="1987389"/>
              <a:ext cx="447057" cy="868968"/>
              <a:chOff x="2660369" y="1566525"/>
              <a:chExt cx="663579" cy="1289832"/>
            </a:xfrm>
          </p:grpSpPr>
          <p:sp>
            <p:nvSpPr>
              <p:cNvPr id="155" name="Oval 154">
                <a:extLst>
                  <a:ext uri="{FF2B5EF4-FFF2-40B4-BE49-F238E27FC236}">
                    <a16:creationId xmlns:a16="http://schemas.microsoft.com/office/drawing/2014/main" id="{F5B4C9C3-8C38-ADB7-BD6C-BED18B60E6B7}"/>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Chord 155">
                <a:extLst>
                  <a:ext uri="{FF2B5EF4-FFF2-40B4-BE49-F238E27FC236}">
                    <a16:creationId xmlns:a16="http://schemas.microsoft.com/office/drawing/2014/main" id="{395F0F16-F5E3-92FD-FEA7-2D6392B9BE9F}"/>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9" name="Group 148">
              <a:extLst>
                <a:ext uri="{FF2B5EF4-FFF2-40B4-BE49-F238E27FC236}">
                  <a16:creationId xmlns:a16="http://schemas.microsoft.com/office/drawing/2014/main" id="{AB3B9A15-E802-956D-E895-0F7DC9B3C6B4}"/>
                </a:ext>
              </a:extLst>
            </p:cNvPr>
            <p:cNvGrpSpPr/>
            <p:nvPr/>
          </p:nvGrpSpPr>
          <p:grpSpPr>
            <a:xfrm>
              <a:off x="3136960" y="2345596"/>
              <a:ext cx="447057" cy="868968"/>
              <a:chOff x="2660369" y="1566525"/>
              <a:chExt cx="663579" cy="1289832"/>
            </a:xfrm>
          </p:grpSpPr>
          <p:sp>
            <p:nvSpPr>
              <p:cNvPr id="153" name="Oval 152">
                <a:extLst>
                  <a:ext uri="{FF2B5EF4-FFF2-40B4-BE49-F238E27FC236}">
                    <a16:creationId xmlns:a16="http://schemas.microsoft.com/office/drawing/2014/main" id="{A7358906-F26C-3AD6-E761-18DB6A19153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Chord 153">
                <a:extLst>
                  <a:ext uri="{FF2B5EF4-FFF2-40B4-BE49-F238E27FC236}">
                    <a16:creationId xmlns:a16="http://schemas.microsoft.com/office/drawing/2014/main" id="{35AE9114-CBE8-6B6C-C0E8-022B6A356E28}"/>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0" name="Group 149">
              <a:extLst>
                <a:ext uri="{FF2B5EF4-FFF2-40B4-BE49-F238E27FC236}">
                  <a16:creationId xmlns:a16="http://schemas.microsoft.com/office/drawing/2014/main" id="{9AC22E32-B7FD-8288-9993-2B5C4219B796}"/>
                </a:ext>
              </a:extLst>
            </p:cNvPr>
            <p:cNvGrpSpPr/>
            <p:nvPr/>
          </p:nvGrpSpPr>
          <p:grpSpPr>
            <a:xfrm>
              <a:off x="2190538" y="2336282"/>
              <a:ext cx="447057" cy="868968"/>
              <a:chOff x="2660369" y="1566525"/>
              <a:chExt cx="663579" cy="1289832"/>
            </a:xfrm>
          </p:grpSpPr>
          <p:sp>
            <p:nvSpPr>
              <p:cNvPr id="151" name="Oval 150">
                <a:extLst>
                  <a:ext uri="{FF2B5EF4-FFF2-40B4-BE49-F238E27FC236}">
                    <a16:creationId xmlns:a16="http://schemas.microsoft.com/office/drawing/2014/main" id="{29D1A8D4-902F-8A0B-AE43-528D412C828F}"/>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2" name="Chord 151">
                <a:extLst>
                  <a:ext uri="{FF2B5EF4-FFF2-40B4-BE49-F238E27FC236}">
                    <a16:creationId xmlns:a16="http://schemas.microsoft.com/office/drawing/2014/main" id="{15C2AC80-4627-3647-8857-2ACC67FF6A75}"/>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57" name="Group 156">
            <a:extLst>
              <a:ext uri="{FF2B5EF4-FFF2-40B4-BE49-F238E27FC236}">
                <a16:creationId xmlns:a16="http://schemas.microsoft.com/office/drawing/2014/main" id="{1D12F581-7DCC-8FB3-72D2-D3BAA7DA84BD}"/>
              </a:ext>
            </a:extLst>
          </p:cNvPr>
          <p:cNvGrpSpPr/>
          <p:nvPr/>
        </p:nvGrpSpPr>
        <p:grpSpPr>
          <a:xfrm>
            <a:off x="7143006" y="3749300"/>
            <a:ext cx="1393479" cy="1227175"/>
            <a:chOff x="2190538" y="1987389"/>
            <a:chExt cx="1393479" cy="1227175"/>
          </a:xfrm>
        </p:grpSpPr>
        <p:grpSp>
          <p:nvGrpSpPr>
            <p:cNvPr id="158" name="Group 157">
              <a:extLst>
                <a:ext uri="{FF2B5EF4-FFF2-40B4-BE49-F238E27FC236}">
                  <a16:creationId xmlns:a16="http://schemas.microsoft.com/office/drawing/2014/main" id="{B43EAAE4-44BD-6A7F-524A-1A891E10D528}"/>
                </a:ext>
              </a:extLst>
            </p:cNvPr>
            <p:cNvGrpSpPr/>
            <p:nvPr/>
          </p:nvGrpSpPr>
          <p:grpSpPr>
            <a:xfrm>
              <a:off x="2660369" y="1987389"/>
              <a:ext cx="447057" cy="868968"/>
              <a:chOff x="2660369" y="1566525"/>
              <a:chExt cx="663579" cy="1289832"/>
            </a:xfrm>
          </p:grpSpPr>
          <p:sp>
            <p:nvSpPr>
              <p:cNvPr id="165" name="Oval 164">
                <a:extLst>
                  <a:ext uri="{FF2B5EF4-FFF2-40B4-BE49-F238E27FC236}">
                    <a16:creationId xmlns:a16="http://schemas.microsoft.com/office/drawing/2014/main" id="{716C9E10-CF78-AA9C-0AB5-9D51618A9F03}"/>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Chord 165">
                <a:extLst>
                  <a:ext uri="{FF2B5EF4-FFF2-40B4-BE49-F238E27FC236}">
                    <a16:creationId xmlns:a16="http://schemas.microsoft.com/office/drawing/2014/main" id="{08828A9B-7155-96B8-30A4-FA29682DEDA5}"/>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9" name="Group 158">
              <a:extLst>
                <a:ext uri="{FF2B5EF4-FFF2-40B4-BE49-F238E27FC236}">
                  <a16:creationId xmlns:a16="http://schemas.microsoft.com/office/drawing/2014/main" id="{3872C5FF-70E2-3662-85CD-47C6830847A9}"/>
                </a:ext>
              </a:extLst>
            </p:cNvPr>
            <p:cNvGrpSpPr/>
            <p:nvPr/>
          </p:nvGrpSpPr>
          <p:grpSpPr>
            <a:xfrm>
              <a:off x="3136960" y="2345596"/>
              <a:ext cx="447057" cy="868968"/>
              <a:chOff x="2660369" y="1566525"/>
              <a:chExt cx="663579" cy="1289832"/>
            </a:xfrm>
          </p:grpSpPr>
          <p:sp>
            <p:nvSpPr>
              <p:cNvPr id="163" name="Oval 162">
                <a:extLst>
                  <a:ext uri="{FF2B5EF4-FFF2-40B4-BE49-F238E27FC236}">
                    <a16:creationId xmlns:a16="http://schemas.microsoft.com/office/drawing/2014/main" id="{510FEA0B-DCC8-1066-9DA1-252ED395816E}"/>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4" name="Chord 163">
                <a:extLst>
                  <a:ext uri="{FF2B5EF4-FFF2-40B4-BE49-F238E27FC236}">
                    <a16:creationId xmlns:a16="http://schemas.microsoft.com/office/drawing/2014/main" id="{B9FE3D5A-FA6F-B057-2C30-17424BAB62A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0" name="Group 159">
              <a:extLst>
                <a:ext uri="{FF2B5EF4-FFF2-40B4-BE49-F238E27FC236}">
                  <a16:creationId xmlns:a16="http://schemas.microsoft.com/office/drawing/2014/main" id="{05725767-39C5-5FDD-B64F-7CFE08D22B1E}"/>
                </a:ext>
              </a:extLst>
            </p:cNvPr>
            <p:cNvGrpSpPr/>
            <p:nvPr/>
          </p:nvGrpSpPr>
          <p:grpSpPr>
            <a:xfrm>
              <a:off x="2190538" y="2336282"/>
              <a:ext cx="447057" cy="868968"/>
              <a:chOff x="2660369" y="1566525"/>
              <a:chExt cx="663579" cy="1289832"/>
            </a:xfrm>
          </p:grpSpPr>
          <p:sp>
            <p:nvSpPr>
              <p:cNvPr id="161" name="Oval 160">
                <a:extLst>
                  <a:ext uri="{FF2B5EF4-FFF2-40B4-BE49-F238E27FC236}">
                    <a16:creationId xmlns:a16="http://schemas.microsoft.com/office/drawing/2014/main" id="{57485D09-D56F-D820-4382-C91573575E70}"/>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2" name="Chord 161">
                <a:extLst>
                  <a:ext uri="{FF2B5EF4-FFF2-40B4-BE49-F238E27FC236}">
                    <a16:creationId xmlns:a16="http://schemas.microsoft.com/office/drawing/2014/main" id="{75B6C294-DBD5-EAD2-34CF-153CD53C7E02}"/>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67" name="Group 166">
            <a:extLst>
              <a:ext uri="{FF2B5EF4-FFF2-40B4-BE49-F238E27FC236}">
                <a16:creationId xmlns:a16="http://schemas.microsoft.com/office/drawing/2014/main" id="{2703F2FF-4621-AEAB-2883-C3B61E7006E6}"/>
              </a:ext>
            </a:extLst>
          </p:cNvPr>
          <p:cNvGrpSpPr/>
          <p:nvPr/>
        </p:nvGrpSpPr>
        <p:grpSpPr>
          <a:xfrm>
            <a:off x="9172865" y="1677389"/>
            <a:ext cx="1393479" cy="1227175"/>
            <a:chOff x="2190538" y="1987389"/>
            <a:chExt cx="1393479" cy="1227175"/>
          </a:xfrm>
        </p:grpSpPr>
        <p:grpSp>
          <p:nvGrpSpPr>
            <p:cNvPr id="168" name="Group 167">
              <a:extLst>
                <a:ext uri="{FF2B5EF4-FFF2-40B4-BE49-F238E27FC236}">
                  <a16:creationId xmlns:a16="http://schemas.microsoft.com/office/drawing/2014/main" id="{E5802D74-4870-4E7D-19ED-5103C8E9DBBE}"/>
                </a:ext>
              </a:extLst>
            </p:cNvPr>
            <p:cNvGrpSpPr/>
            <p:nvPr/>
          </p:nvGrpSpPr>
          <p:grpSpPr>
            <a:xfrm>
              <a:off x="2660369" y="1987389"/>
              <a:ext cx="447057" cy="868968"/>
              <a:chOff x="2660369" y="1566525"/>
              <a:chExt cx="663579" cy="1289832"/>
            </a:xfrm>
          </p:grpSpPr>
          <p:sp>
            <p:nvSpPr>
              <p:cNvPr id="175" name="Oval 174">
                <a:extLst>
                  <a:ext uri="{FF2B5EF4-FFF2-40B4-BE49-F238E27FC236}">
                    <a16:creationId xmlns:a16="http://schemas.microsoft.com/office/drawing/2014/main" id="{FBEA1F61-7E72-D54B-5FFC-46DD8209B8E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6" name="Chord 175">
                <a:extLst>
                  <a:ext uri="{FF2B5EF4-FFF2-40B4-BE49-F238E27FC236}">
                    <a16:creationId xmlns:a16="http://schemas.microsoft.com/office/drawing/2014/main" id="{4A3E537E-6D9E-E994-197C-001839AA943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9" name="Group 168">
              <a:extLst>
                <a:ext uri="{FF2B5EF4-FFF2-40B4-BE49-F238E27FC236}">
                  <a16:creationId xmlns:a16="http://schemas.microsoft.com/office/drawing/2014/main" id="{08C0A6CE-EAB3-4229-EA89-2FA3EC54FD3D}"/>
                </a:ext>
              </a:extLst>
            </p:cNvPr>
            <p:cNvGrpSpPr/>
            <p:nvPr/>
          </p:nvGrpSpPr>
          <p:grpSpPr>
            <a:xfrm>
              <a:off x="3136960" y="2345596"/>
              <a:ext cx="447057" cy="868968"/>
              <a:chOff x="2660369" y="1566525"/>
              <a:chExt cx="663579" cy="1289832"/>
            </a:xfrm>
          </p:grpSpPr>
          <p:sp>
            <p:nvSpPr>
              <p:cNvPr id="173" name="Oval 172">
                <a:extLst>
                  <a:ext uri="{FF2B5EF4-FFF2-40B4-BE49-F238E27FC236}">
                    <a16:creationId xmlns:a16="http://schemas.microsoft.com/office/drawing/2014/main" id="{68380C6B-8452-FF4F-97FF-EB7042AC0773}"/>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4" name="Chord 173">
                <a:extLst>
                  <a:ext uri="{FF2B5EF4-FFF2-40B4-BE49-F238E27FC236}">
                    <a16:creationId xmlns:a16="http://schemas.microsoft.com/office/drawing/2014/main" id="{4332C41B-C582-A3A2-4A7D-91BEB9E9F2AC}"/>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0" name="Group 169">
              <a:extLst>
                <a:ext uri="{FF2B5EF4-FFF2-40B4-BE49-F238E27FC236}">
                  <a16:creationId xmlns:a16="http://schemas.microsoft.com/office/drawing/2014/main" id="{69DAEA95-AE93-474B-F496-B2B38066F3FB}"/>
                </a:ext>
              </a:extLst>
            </p:cNvPr>
            <p:cNvGrpSpPr/>
            <p:nvPr/>
          </p:nvGrpSpPr>
          <p:grpSpPr>
            <a:xfrm>
              <a:off x="2190538" y="2336282"/>
              <a:ext cx="447057" cy="868968"/>
              <a:chOff x="2660369" y="1566525"/>
              <a:chExt cx="663579" cy="1289832"/>
            </a:xfrm>
          </p:grpSpPr>
          <p:sp>
            <p:nvSpPr>
              <p:cNvPr id="171" name="Oval 170">
                <a:extLst>
                  <a:ext uri="{FF2B5EF4-FFF2-40B4-BE49-F238E27FC236}">
                    <a16:creationId xmlns:a16="http://schemas.microsoft.com/office/drawing/2014/main" id="{DA843BAE-621A-B75E-E089-04A749B93C2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Chord 171">
                <a:extLst>
                  <a:ext uri="{FF2B5EF4-FFF2-40B4-BE49-F238E27FC236}">
                    <a16:creationId xmlns:a16="http://schemas.microsoft.com/office/drawing/2014/main" id="{B739497C-830F-6F69-5152-B1C4CE21270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26690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n-CA" dirty="0"/>
              <a:t>Pause </a:t>
            </a:r>
            <a:r>
              <a:rPr lang="en-CA" dirty="0" err="1"/>
              <a:t>rafraichissement</a:t>
            </a:r>
            <a:endParaRPr lang="en-CA" dirty="0"/>
          </a:p>
        </p:txBody>
      </p:sp>
      <p:grpSp>
        <p:nvGrpSpPr>
          <p:cNvPr id="37" name="Group 36">
            <a:extLst>
              <a:ext uri="{FF2B5EF4-FFF2-40B4-BE49-F238E27FC236}">
                <a16:creationId xmlns:a16="http://schemas.microsoft.com/office/drawing/2014/main" id="{DC44E53A-81CE-3944-2F40-C8124E554C35}"/>
              </a:ext>
            </a:extLst>
          </p:cNvPr>
          <p:cNvGrpSpPr/>
          <p:nvPr/>
        </p:nvGrpSpPr>
        <p:grpSpPr>
          <a:xfrm>
            <a:off x="1793144" y="2051257"/>
            <a:ext cx="2413067" cy="3169619"/>
            <a:chOff x="1793144" y="2051257"/>
            <a:chExt cx="2413067" cy="3169619"/>
          </a:xfrm>
        </p:grpSpPr>
        <p:sp>
          <p:nvSpPr>
            <p:cNvPr id="38" name="Google Shape;315;p4">
              <a:extLst>
                <a:ext uri="{FF2B5EF4-FFF2-40B4-BE49-F238E27FC236}">
                  <a16:creationId xmlns:a16="http://schemas.microsoft.com/office/drawing/2014/main" id="{9050BCDE-B36A-9891-E949-AC5CBDE8CCD9}"/>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17;p4">
              <a:extLst>
                <a:ext uri="{FF2B5EF4-FFF2-40B4-BE49-F238E27FC236}">
                  <a16:creationId xmlns:a16="http://schemas.microsoft.com/office/drawing/2014/main" id="{27148C29-557F-7762-08B5-AE6815BDF16E}"/>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62E01998-11AB-00C7-6305-1EBEF4A90A4D}"/>
                </a:ext>
              </a:extLst>
            </p:cNvPr>
            <p:cNvGrpSpPr/>
            <p:nvPr/>
          </p:nvGrpSpPr>
          <p:grpSpPr>
            <a:xfrm>
              <a:off x="1793144" y="2631843"/>
              <a:ext cx="1014282" cy="1179025"/>
              <a:chOff x="1793144" y="2631843"/>
              <a:chExt cx="1014282" cy="1179025"/>
            </a:xfrm>
          </p:grpSpPr>
          <p:grpSp>
            <p:nvGrpSpPr>
              <p:cNvPr id="46" name="Group 45">
                <a:extLst>
                  <a:ext uri="{FF2B5EF4-FFF2-40B4-BE49-F238E27FC236}">
                    <a16:creationId xmlns:a16="http://schemas.microsoft.com/office/drawing/2014/main" id="{62C69840-E939-3C57-1CCC-EA6922D69ECF}"/>
                  </a:ext>
                </a:extLst>
              </p:cNvPr>
              <p:cNvGrpSpPr/>
              <p:nvPr/>
            </p:nvGrpSpPr>
            <p:grpSpPr>
              <a:xfrm flipH="1">
                <a:off x="2052917" y="2999019"/>
                <a:ext cx="754509" cy="811849"/>
                <a:chOff x="2721535" y="2932590"/>
                <a:chExt cx="908498" cy="923032"/>
              </a:xfrm>
            </p:grpSpPr>
            <p:sp>
              <p:nvSpPr>
                <p:cNvPr id="48" name="Rectangle: Rounded Corners 47">
                  <a:extLst>
                    <a:ext uri="{FF2B5EF4-FFF2-40B4-BE49-F238E27FC236}">
                      <a16:creationId xmlns:a16="http://schemas.microsoft.com/office/drawing/2014/main" id="{31B603B8-950F-FB65-B597-06D8DE389858}"/>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Rounded Corners 48">
                  <a:extLst>
                    <a:ext uri="{FF2B5EF4-FFF2-40B4-BE49-F238E27FC236}">
                      <a16:creationId xmlns:a16="http://schemas.microsoft.com/office/drawing/2014/main" id="{5C398B53-AB01-78DE-5870-55D5F174F42D}"/>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7" name="Google Shape;315;p4">
                <a:extLst>
                  <a:ext uri="{FF2B5EF4-FFF2-40B4-BE49-F238E27FC236}">
                    <a16:creationId xmlns:a16="http://schemas.microsoft.com/office/drawing/2014/main" id="{E71E13C9-412C-8C3F-06E7-42BE48E2B480}"/>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3B872BC6-9BE1-D544-BC2C-5DD51B028C2A}"/>
                </a:ext>
              </a:extLst>
            </p:cNvPr>
            <p:cNvGrpSpPr/>
            <p:nvPr/>
          </p:nvGrpSpPr>
          <p:grpSpPr>
            <a:xfrm flipH="1">
              <a:off x="3241048" y="2631843"/>
              <a:ext cx="965163" cy="1167926"/>
              <a:chOff x="1793144" y="2631843"/>
              <a:chExt cx="988676" cy="1167926"/>
            </a:xfrm>
          </p:grpSpPr>
          <p:grpSp>
            <p:nvGrpSpPr>
              <p:cNvPr id="42" name="Group 41">
                <a:extLst>
                  <a:ext uri="{FF2B5EF4-FFF2-40B4-BE49-F238E27FC236}">
                    <a16:creationId xmlns:a16="http://schemas.microsoft.com/office/drawing/2014/main" id="{5BBEA54B-303F-183A-7470-7773D4B9DC78}"/>
                  </a:ext>
                </a:extLst>
              </p:cNvPr>
              <p:cNvGrpSpPr/>
              <p:nvPr/>
            </p:nvGrpSpPr>
            <p:grpSpPr>
              <a:xfrm flipH="1">
                <a:off x="2052916" y="2999019"/>
                <a:ext cx="728904" cy="800750"/>
                <a:chOff x="2752366" y="2932590"/>
                <a:chExt cx="877667" cy="910413"/>
              </a:xfrm>
            </p:grpSpPr>
            <p:sp>
              <p:nvSpPr>
                <p:cNvPr id="44" name="Rectangle: Rounded Corners 43">
                  <a:extLst>
                    <a:ext uri="{FF2B5EF4-FFF2-40B4-BE49-F238E27FC236}">
                      <a16:creationId xmlns:a16="http://schemas.microsoft.com/office/drawing/2014/main" id="{42FBFECE-4B38-3C1E-B952-86D1E5985C2A}"/>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Rounded Corners 44">
                  <a:extLst>
                    <a:ext uri="{FF2B5EF4-FFF2-40B4-BE49-F238E27FC236}">
                      <a16:creationId xmlns:a16="http://schemas.microsoft.com/office/drawing/2014/main" id="{F490B433-8858-52F9-A85B-DAF2777CC47F}"/>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3" name="Google Shape;315;p4">
                <a:extLst>
                  <a:ext uri="{FF2B5EF4-FFF2-40B4-BE49-F238E27FC236}">
                    <a16:creationId xmlns:a16="http://schemas.microsoft.com/office/drawing/2014/main" id="{7CC59632-2A4D-CF24-456F-6AE19F766E0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0" name="Group 49">
            <a:extLst>
              <a:ext uri="{FF2B5EF4-FFF2-40B4-BE49-F238E27FC236}">
                <a16:creationId xmlns:a16="http://schemas.microsoft.com/office/drawing/2014/main" id="{F7163CB9-A9DE-0A5E-A993-FD6395B4EB17}"/>
              </a:ext>
            </a:extLst>
          </p:cNvPr>
          <p:cNvGrpSpPr/>
          <p:nvPr/>
        </p:nvGrpSpPr>
        <p:grpSpPr>
          <a:xfrm>
            <a:off x="4889466" y="2051257"/>
            <a:ext cx="2413067" cy="3169619"/>
            <a:chOff x="1793144" y="2051257"/>
            <a:chExt cx="2413067" cy="3169619"/>
          </a:xfrm>
        </p:grpSpPr>
        <p:sp>
          <p:nvSpPr>
            <p:cNvPr id="51" name="Google Shape;315;p4">
              <a:extLst>
                <a:ext uri="{FF2B5EF4-FFF2-40B4-BE49-F238E27FC236}">
                  <a16:creationId xmlns:a16="http://schemas.microsoft.com/office/drawing/2014/main" id="{8B84B60A-E915-42B2-D592-8F290BCE8B2F}"/>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317;p4">
              <a:extLst>
                <a:ext uri="{FF2B5EF4-FFF2-40B4-BE49-F238E27FC236}">
                  <a16:creationId xmlns:a16="http://schemas.microsoft.com/office/drawing/2014/main" id="{AC90DA98-9F65-450E-7432-0A3EB1EF59E3}"/>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 name="Group 52">
              <a:extLst>
                <a:ext uri="{FF2B5EF4-FFF2-40B4-BE49-F238E27FC236}">
                  <a16:creationId xmlns:a16="http://schemas.microsoft.com/office/drawing/2014/main" id="{68E31D7A-7EFD-C6AF-F722-BFE4DF034688}"/>
                </a:ext>
              </a:extLst>
            </p:cNvPr>
            <p:cNvGrpSpPr/>
            <p:nvPr/>
          </p:nvGrpSpPr>
          <p:grpSpPr>
            <a:xfrm>
              <a:off x="1793144" y="2631843"/>
              <a:ext cx="1014282" cy="1179025"/>
              <a:chOff x="1793144" y="2631843"/>
              <a:chExt cx="1014282" cy="1179025"/>
            </a:xfrm>
          </p:grpSpPr>
          <p:grpSp>
            <p:nvGrpSpPr>
              <p:cNvPr id="59" name="Group 58">
                <a:extLst>
                  <a:ext uri="{FF2B5EF4-FFF2-40B4-BE49-F238E27FC236}">
                    <a16:creationId xmlns:a16="http://schemas.microsoft.com/office/drawing/2014/main" id="{0B1B8DB0-E5E1-6DD1-C7B8-8ADB2F5C2663}"/>
                  </a:ext>
                </a:extLst>
              </p:cNvPr>
              <p:cNvGrpSpPr/>
              <p:nvPr/>
            </p:nvGrpSpPr>
            <p:grpSpPr>
              <a:xfrm flipH="1">
                <a:off x="2052917" y="2999019"/>
                <a:ext cx="754509" cy="811849"/>
                <a:chOff x="2721535" y="2932590"/>
                <a:chExt cx="908498" cy="923032"/>
              </a:xfrm>
            </p:grpSpPr>
            <p:sp>
              <p:nvSpPr>
                <p:cNvPr id="61" name="Rectangle: Rounded Corners 60">
                  <a:extLst>
                    <a:ext uri="{FF2B5EF4-FFF2-40B4-BE49-F238E27FC236}">
                      <a16:creationId xmlns:a16="http://schemas.microsoft.com/office/drawing/2014/main" id="{C20C3DCC-CFEB-5E32-9029-AD32932A3311}"/>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Rounded Corners 61">
                  <a:extLst>
                    <a:ext uri="{FF2B5EF4-FFF2-40B4-BE49-F238E27FC236}">
                      <a16:creationId xmlns:a16="http://schemas.microsoft.com/office/drawing/2014/main" id="{37217BCA-F0D1-7F0A-BB68-4932875B3B0D}"/>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0" name="Google Shape;315;p4">
                <a:extLst>
                  <a:ext uri="{FF2B5EF4-FFF2-40B4-BE49-F238E27FC236}">
                    <a16:creationId xmlns:a16="http://schemas.microsoft.com/office/drawing/2014/main" id="{84C0380A-7FF5-E0C6-8815-E9BEB7DA19CF}"/>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4" name="Group 53">
              <a:extLst>
                <a:ext uri="{FF2B5EF4-FFF2-40B4-BE49-F238E27FC236}">
                  <a16:creationId xmlns:a16="http://schemas.microsoft.com/office/drawing/2014/main" id="{1AC37A56-C188-DC24-E28F-148599A1CEE3}"/>
                </a:ext>
              </a:extLst>
            </p:cNvPr>
            <p:cNvGrpSpPr/>
            <p:nvPr/>
          </p:nvGrpSpPr>
          <p:grpSpPr>
            <a:xfrm flipH="1">
              <a:off x="3241048" y="2631843"/>
              <a:ext cx="965163" cy="1167926"/>
              <a:chOff x="1793144" y="2631843"/>
              <a:chExt cx="988676" cy="1167926"/>
            </a:xfrm>
          </p:grpSpPr>
          <p:grpSp>
            <p:nvGrpSpPr>
              <p:cNvPr id="55" name="Group 54">
                <a:extLst>
                  <a:ext uri="{FF2B5EF4-FFF2-40B4-BE49-F238E27FC236}">
                    <a16:creationId xmlns:a16="http://schemas.microsoft.com/office/drawing/2014/main" id="{4996519A-2DEF-38D1-8D7F-B4E44F043856}"/>
                  </a:ext>
                </a:extLst>
              </p:cNvPr>
              <p:cNvGrpSpPr/>
              <p:nvPr/>
            </p:nvGrpSpPr>
            <p:grpSpPr>
              <a:xfrm flipH="1">
                <a:off x="2052916" y="2999019"/>
                <a:ext cx="728904" cy="800750"/>
                <a:chOff x="2752366" y="2932590"/>
                <a:chExt cx="877667" cy="910413"/>
              </a:xfrm>
            </p:grpSpPr>
            <p:sp>
              <p:nvSpPr>
                <p:cNvPr id="57" name="Rectangle: Rounded Corners 56">
                  <a:extLst>
                    <a:ext uri="{FF2B5EF4-FFF2-40B4-BE49-F238E27FC236}">
                      <a16:creationId xmlns:a16="http://schemas.microsoft.com/office/drawing/2014/main" id="{90095D25-289E-9C98-A71B-3B72622F3825}"/>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Rounded Corners 57">
                  <a:extLst>
                    <a:ext uri="{FF2B5EF4-FFF2-40B4-BE49-F238E27FC236}">
                      <a16:creationId xmlns:a16="http://schemas.microsoft.com/office/drawing/2014/main" id="{F4A951D2-FC71-D7F2-02B2-9F6C7436250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6" name="Google Shape;315;p4">
                <a:extLst>
                  <a:ext uri="{FF2B5EF4-FFF2-40B4-BE49-F238E27FC236}">
                    <a16:creationId xmlns:a16="http://schemas.microsoft.com/office/drawing/2014/main" id="{AA79CB29-745F-0564-9AC5-207A60269859}"/>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3" name="Group 62">
            <a:extLst>
              <a:ext uri="{FF2B5EF4-FFF2-40B4-BE49-F238E27FC236}">
                <a16:creationId xmlns:a16="http://schemas.microsoft.com/office/drawing/2014/main" id="{6FFEAA64-9C70-870E-CD6A-C2D6B2E91DF6}"/>
              </a:ext>
            </a:extLst>
          </p:cNvPr>
          <p:cNvGrpSpPr/>
          <p:nvPr/>
        </p:nvGrpSpPr>
        <p:grpSpPr>
          <a:xfrm>
            <a:off x="7985791" y="2051257"/>
            <a:ext cx="2413067" cy="3169619"/>
            <a:chOff x="1793144" y="2051257"/>
            <a:chExt cx="2413067" cy="3169619"/>
          </a:xfrm>
        </p:grpSpPr>
        <p:sp>
          <p:nvSpPr>
            <p:cNvPr id="64" name="Google Shape;315;p4">
              <a:extLst>
                <a:ext uri="{FF2B5EF4-FFF2-40B4-BE49-F238E27FC236}">
                  <a16:creationId xmlns:a16="http://schemas.microsoft.com/office/drawing/2014/main" id="{479F66E9-749C-5D05-95B6-01C28A1FA9B8}"/>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317;p4">
              <a:extLst>
                <a:ext uri="{FF2B5EF4-FFF2-40B4-BE49-F238E27FC236}">
                  <a16:creationId xmlns:a16="http://schemas.microsoft.com/office/drawing/2014/main" id="{3CF1D91C-9CD2-BBFE-9720-54DCEB1B3524}"/>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6" name="Group 65">
              <a:extLst>
                <a:ext uri="{FF2B5EF4-FFF2-40B4-BE49-F238E27FC236}">
                  <a16:creationId xmlns:a16="http://schemas.microsoft.com/office/drawing/2014/main" id="{9EC1DA20-31C9-D346-19B9-8109C760A312}"/>
                </a:ext>
              </a:extLst>
            </p:cNvPr>
            <p:cNvGrpSpPr/>
            <p:nvPr/>
          </p:nvGrpSpPr>
          <p:grpSpPr>
            <a:xfrm>
              <a:off x="1793144" y="2631843"/>
              <a:ext cx="1014282" cy="1179025"/>
              <a:chOff x="1793144" y="2631843"/>
              <a:chExt cx="1014282" cy="1179025"/>
            </a:xfrm>
          </p:grpSpPr>
          <p:grpSp>
            <p:nvGrpSpPr>
              <p:cNvPr id="72" name="Group 71">
                <a:extLst>
                  <a:ext uri="{FF2B5EF4-FFF2-40B4-BE49-F238E27FC236}">
                    <a16:creationId xmlns:a16="http://schemas.microsoft.com/office/drawing/2014/main" id="{9BB62AC8-CB43-C168-FE10-C66130ADC45F}"/>
                  </a:ext>
                </a:extLst>
              </p:cNvPr>
              <p:cNvGrpSpPr/>
              <p:nvPr/>
            </p:nvGrpSpPr>
            <p:grpSpPr>
              <a:xfrm flipH="1">
                <a:off x="2052917" y="2999019"/>
                <a:ext cx="754509" cy="811849"/>
                <a:chOff x="2721535" y="2932590"/>
                <a:chExt cx="908498" cy="923032"/>
              </a:xfrm>
            </p:grpSpPr>
            <p:sp>
              <p:nvSpPr>
                <p:cNvPr id="74" name="Rectangle: Rounded Corners 73">
                  <a:extLst>
                    <a:ext uri="{FF2B5EF4-FFF2-40B4-BE49-F238E27FC236}">
                      <a16:creationId xmlns:a16="http://schemas.microsoft.com/office/drawing/2014/main" id="{F37D4E92-0581-EF2A-F7AD-04006114E890}"/>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Rounded Corners 74">
                  <a:extLst>
                    <a:ext uri="{FF2B5EF4-FFF2-40B4-BE49-F238E27FC236}">
                      <a16:creationId xmlns:a16="http://schemas.microsoft.com/office/drawing/2014/main" id="{661B0BDD-DA99-8F9D-EFF6-9D356A5F3A2E}"/>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3" name="Google Shape;315;p4">
                <a:extLst>
                  <a:ext uri="{FF2B5EF4-FFF2-40B4-BE49-F238E27FC236}">
                    <a16:creationId xmlns:a16="http://schemas.microsoft.com/office/drawing/2014/main" id="{F72F6006-19E0-FCE8-2F69-F0A8C8E44B3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7" name="Group 66">
              <a:extLst>
                <a:ext uri="{FF2B5EF4-FFF2-40B4-BE49-F238E27FC236}">
                  <a16:creationId xmlns:a16="http://schemas.microsoft.com/office/drawing/2014/main" id="{BFD0A7F4-8ADF-27A7-C5EB-F5D461F4D618}"/>
                </a:ext>
              </a:extLst>
            </p:cNvPr>
            <p:cNvGrpSpPr/>
            <p:nvPr/>
          </p:nvGrpSpPr>
          <p:grpSpPr>
            <a:xfrm flipH="1">
              <a:off x="3241048" y="2631843"/>
              <a:ext cx="965163" cy="1167926"/>
              <a:chOff x="1793144" y="2631843"/>
              <a:chExt cx="988676" cy="1167926"/>
            </a:xfrm>
          </p:grpSpPr>
          <p:grpSp>
            <p:nvGrpSpPr>
              <p:cNvPr id="68" name="Group 67">
                <a:extLst>
                  <a:ext uri="{FF2B5EF4-FFF2-40B4-BE49-F238E27FC236}">
                    <a16:creationId xmlns:a16="http://schemas.microsoft.com/office/drawing/2014/main" id="{4F856ECC-572B-2061-FB02-E175CD15F50C}"/>
                  </a:ext>
                </a:extLst>
              </p:cNvPr>
              <p:cNvGrpSpPr/>
              <p:nvPr/>
            </p:nvGrpSpPr>
            <p:grpSpPr>
              <a:xfrm flipH="1">
                <a:off x="2052916" y="2999019"/>
                <a:ext cx="728904" cy="800750"/>
                <a:chOff x="2752366" y="2932590"/>
                <a:chExt cx="877667" cy="910413"/>
              </a:xfrm>
            </p:grpSpPr>
            <p:sp>
              <p:nvSpPr>
                <p:cNvPr id="70" name="Rectangle: Rounded Corners 69">
                  <a:extLst>
                    <a:ext uri="{FF2B5EF4-FFF2-40B4-BE49-F238E27FC236}">
                      <a16:creationId xmlns:a16="http://schemas.microsoft.com/office/drawing/2014/main" id="{9826117E-6AD1-0C1D-8F03-AF1444CDDA27}"/>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Rounded Corners 70">
                  <a:extLst>
                    <a:ext uri="{FF2B5EF4-FFF2-40B4-BE49-F238E27FC236}">
                      <a16:creationId xmlns:a16="http://schemas.microsoft.com/office/drawing/2014/main" id="{C9CCC5D6-17B4-1105-0204-DEB4E025D12F}"/>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9" name="Google Shape;315;p4">
                <a:extLst>
                  <a:ext uri="{FF2B5EF4-FFF2-40B4-BE49-F238E27FC236}">
                    <a16:creationId xmlns:a16="http://schemas.microsoft.com/office/drawing/2014/main" id="{05574D1C-9AF9-2977-EBE4-B952009B84F4}"/>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84255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n-CA">
                <a:latin typeface="Arial"/>
                <a:cs typeface="Arial"/>
              </a:rPr>
            </a:br>
            <a:r>
              <a:rPr lang="en-GB">
                <a:latin typeface="Arial"/>
                <a:cs typeface="Arial"/>
              </a:rPr>
              <a:t>Pourquoi est-ce si intéressant ? </a:t>
            </a:r>
            <a:br>
              <a:rPr lang="en-GB">
                <a:latin typeface="Arial"/>
                <a:cs typeface="Arial"/>
              </a:rPr>
            </a:br>
            <a:endParaRPr lang="en-US"/>
          </a:p>
        </p:txBody>
      </p:sp>
      <p:grpSp>
        <p:nvGrpSpPr>
          <p:cNvPr id="36" name="Group 35">
            <a:extLst>
              <a:ext uri="{FF2B5EF4-FFF2-40B4-BE49-F238E27FC236}">
                <a16:creationId xmlns:a16="http://schemas.microsoft.com/office/drawing/2014/main" id="{47B41046-4CEF-5496-19F8-B278DEF8DC86}"/>
              </a:ext>
            </a:extLst>
          </p:cNvPr>
          <p:cNvGrpSpPr/>
          <p:nvPr/>
        </p:nvGrpSpPr>
        <p:grpSpPr>
          <a:xfrm>
            <a:off x="9516756" y="1767605"/>
            <a:ext cx="540974" cy="565288"/>
            <a:chOff x="7345680" y="2484120"/>
            <a:chExt cx="904240" cy="944880"/>
          </a:xfrm>
        </p:grpSpPr>
        <p:sp>
          <p:nvSpPr>
            <p:cNvPr id="37" name="Oval 36">
              <a:extLst>
                <a:ext uri="{FF2B5EF4-FFF2-40B4-BE49-F238E27FC236}">
                  <a16:creationId xmlns:a16="http://schemas.microsoft.com/office/drawing/2014/main" id="{8A9920F1-43DC-BEDA-B594-CF68B39CA8D6}"/>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L-Shape 37">
              <a:extLst>
                <a:ext uri="{FF2B5EF4-FFF2-40B4-BE49-F238E27FC236}">
                  <a16:creationId xmlns:a16="http://schemas.microsoft.com/office/drawing/2014/main" id="{8C1C1B32-CD59-1835-9100-FC7833F5DC0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7" name="TextBox 46">
            <a:extLst>
              <a:ext uri="{FF2B5EF4-FFF2-40B4-BE49-F238E27FC236}">
                <a16:creationId xmlns:a16="http://schemas.microsoft.com/office/drawing/2014/main" id="{830F79CC-A0BB-14D9-827C-FC2E64CD81B7}"/>
              </a:ext>
            </a:extLst>
          </p:cNvPr>
          <p:cNvSpPr txBox="1"/>
          <p:nvPr/>
        </p:nvSpPr>
        <p:spPr>
          <a:xfrm>
            <a:off x="9359146" y="2434903"/>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Travailler en ligne et hors ligne</a:t>
            </a:r>
          </a:p>
        </p:txBody>
      </p:sp>
      <p:grpSp>
        <p:nvGrpSpPr>
          <p:cNvPr id="2" name="Group 1">
            <a:extLst>
              <a:ext uri="{FF2B5EF4-FFF2-40B4-BE49-F238E27FC236}">
                <a16:creationId xmlns:a16="http://schemas.microsoft.com/office/drawing/2014/main" id="{323F5BC4-9442-4192-3E8B-9273B0C4CEDF}"/>
              </a:ext>
            </a:extLst>
          </p:cNvPr>
          <p:cNvGrpSpPr/>
          <p:nvPr/>
        </p:nvGrpSpPr>
        <p:grpSpPr>
          <a:xfrm>
            <a:off x="1238216" y="1767605"/>
            <a:ext cx="540974" cy="565288"/>
            <a:chOff x="7345680" y="2484120"/>
            <a:chExt cx="904240" cy="944880"/>
          </a:xfrm>
        </p:grpSpPr>
        <p:sp>
          <p:nvSpPr>
            <p:cNvPr id="3" name="Oval 2">
              <a:extLst>
                <a:ext uri="{FF2B5EF4-FFF2-40B4-BE49-F238E27FC236}">
                  <a16:creationId xmlns:a16="http://schemas.microsoft.com/office/drawing/2014/main" id="{6EEF1467-9215-7D29-4D79-FBE79A5A993C}"/>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L-Shape 3">
              <a:extLst>
                <a:ext uri="{FF2B5EF4-FFF2-40B4-BE49-F238E27FC236}">
                  <a16:creationId xmlns:a16="http://schemas.microsoft.com/office/drawing/2014/main" id="{5D6672C8-31F3-3EBE-FA77-FB82EC7B86E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59E168A3-DC4B-7413-7986-8D09071239E8}"/>
              </a:ext>
            </a:extLst>
          </p:cNvPr>
          <p:cNvGrpSpPr/>
          <p:nvPr/>
        </p:nvGrpSpPr>
        <p:grpSpPr>
          <a:xfrm>
            <a:off x="1238216" y="3800562"/>
            <a:ext cx="540974" cy="565288"/>
            <a:chOff x="7345680" y="2484120"/>
            <a:chExt cx="904240" cy="944880"/>
          </a:xfrm>
        </p:grpSpPr>
        <p:sp>
          <p:nvSpPr>
            <p:cNvPr id="6" name="Oval 5">
              <a:extLst>
                <a:ext uri="{FF2B5EF4-FFF2-40B4-BE49-F238E27FC236}">
                  <a16:creationId xmlns:a16="http://schemas.microsoft.com/office/drawing/2014/main" id="{3661C6DB-C615-42CD-73B5-04FFD226EE2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L-Shape 6">
              <a:extLst>
                <a:ext uri="{FF2B5EF4-FFF2-40B4-BE49-F238E27FC236}">
                  <a16:creationId xmlns:a16="http://schemas.microsoft.com/office/drawing/2014/main" id="{0F569C8C-3CA1-E470-9BAE-305BF43A486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2" name="TextBox 41">
            <a:extLst>
              <a:ext uri="{FF2B5EF4-FFF2-40B4-BE49-F238E27FC236}">
                <a16:creationId xmlns:a16="http://schemas.microsoft.com/office/drawing/2014/main" id="{D9A0D6AE-CA67-7458-DA65-D5049BE37D5C}"/>
              </a:ext>
            </a:extLst>
          </p:cNvPr>
          <p:cNvSpPr txBox="1"/>
          <p:nvPr/>
        </p:nvSpPr>
        <p:spPr>
          <a:xfrm>
            <a:off x="1071342" y="2434903"/>
            <a:ext cx="1582414" cy="959943"/>
          </a:xfrm>
          <a:prstGeom prst="rect">
            <a:avLst/>
          </a:prstGeom>
          <a:noFill/>
        </p:spPr>
        <p:txBody>
          <a:bodyPr wrap="square">
            <a:spAutoFit/>
          </a:bodyPr>
          <a:lstStyle/>
          <a:p>
            <a:pPr>
              <a:lnSpc>
                <a:spcPct val="107000"/>
              </a:lnSpc>
            </a:pPr>
            <a:r>
              <a:rPr lang="en-US" sz="1800" dirty="0" err="1">
                <a:latin typeface="Arial" panose="020B0604020202020204" pitchFamily="34" charset="0"/>
                <a:cs typeface="Arial" panose="020B0604020202020204" pitchFamily="34" charset="0"/>
              </a:rPr>
              <a:t>Soutient</a:t>
            </a:r>
            <a:r>
              <a:rPr lang="en-US" sz="1800" dirty="0">
                <a:latin typeface="Arial" panose="020B0604020202020204" pitchFamily="34" charset="0"/>
                <a:cs typeface="Arial" panose="020B0604020202020204" pitchFamily="34" charset="0"/>
              </a:rPr>
              <a:t> le </a:t>
            </a:r>
            <a:r>
              <a:rPr lang="en-US" sz="1800" dirty="0" err="1">
                <a:latin typeface="Arial" panose="020B0604020202020204" pitchFamily="34" charset="0"/>
                <a:cs typeface="Arial" panose="020B0604020202020204" pitchFamily="34" charset="0"/>
              </a:rPr>
              <a:t>processus</a:t>
            </a:r>
            <a:r>
              <a:rPr lang="en-US" sz="1800" dirty="0">
                <a:latin typeface="Arial" panose="020B0604020202020204" pitchFamily="34" charset="0"/>
                <a:cs typeface="Arial" panose="020B0604020202020204" pitchFamily="34" charset="0"/>
              </a:rPr>
              <a:t> de CM</a:t>
            </a:r>
          </a:p>
        </p:txBody>
      </p:sp>
      <p:sp>
        <p:nvSpPr>
          <p:cNvPr id="48" name="TextBox 47">
            <a:extLst>
              <a:ext uri="{FF2B5EF4-FFF2-40B4-BE49-F238E27FC236}">
                <a16:creationId xmlns:a16="http://schemas.microsoft.com/office/drawing/2014/main" id="{1DD4C1C3-0B19-6CFF-906D-4508CA95A599}"/>
              </a:ext>
            </a:extLst>
          </p:cNvPr>
          <p:cNvSpPr txBox="1"/>
          <p:nvPr/>
        </p:nvSpPr>
        <p:spPr>
          <a:xfrm>
            <a:off x="1071342" y="4543349"/>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Accès basé sur les rôles</a:t>
            </a:r>
          </a:p>
        </p:txBody>
      </p:sp>
      <p:grpSp>
        <p:nvGrpSpPr>
          <p:cNvPr id="8" name="Group 7">
            <a:extLst>
              <a:ext uri="{FF2B5EF4-FFF2-40B4-BE49-F238E27FC236}">
                <a16:creationId xmlns:a16="http://schemas.microsoft.com/office/drawing/2014/main" id="{1CD6856B-3022-9416-4A8C-B8287B4AD487}"/>
              </a:ext>
            </a:extLst>
          </p:cNvPr>
          <p:cNvGrpSpPr/>
          <p:nvPr/>
        </p:nvGrpSpPr>
        <p:grpSpPr>
          <a:xfrm>
            <a:off x="3999428" y="1767605"/>
            <a:ext cx="540974" cy="565288"/>
            <a:chOff x="7345680" y="2484120"/>
            <a:chExt cx="904240" cy="944880"/>
          </a:xfrm>
        </p:grpSpPr>
        <p:sp>
          <p:nvSpPr>
            <p:cNvPr id="9" name="Oval 8">
              <a:extLst>
                <a:ext uri="{FF2B5EF4-FFF2-40B4-BE49-F238E27FC236}">
                  <a16:creationId xmlns:a16="http://schemas.microsoft.com/office/drawing/2014/main" id="{DE5A31D2-E281-552E-DB49-86E9F8B3D191}"/>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Shape 9">
              <a:extLst>
                <a:ext uri="{FF2B5EF4-FFF2-40B4-BE49-F238E27FC236}">
                  <a16:creationId xmlns:a16="http://schemas.microsoft.com/office/drawing/2014/main" id="{E88641D0-5039-80DE-D3B4-A9ADF94496B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1" name="Group 10">
            <a:extLst>
              <a:ext uri="{FF2B5EF4-FFF2-40B4-BE49-F238E27FC236}">
                <a16:creationId xmlns:a16="http://schemas.microsoft.com/office/drawing/2014/main" id="{9E086C36-9BAC-DA54-1B2E-BFEE358A8C32}"/>
              </a:ext>
            </a:extLst>
          </p:cNvPr>
          <p:cNvGrpSpPr/>
          <p:nvPr/>
        </p:nvGrpSpPr>
        <p:grpSpPr>
          <a:xfrm>
            <a:off x="3999428" y="3800562"/>
            <a:ext cx="540974" cy="565288"/>
            <a:chOff x="7345680" y="2484120"/>
            <a:chExt cx="904240" cy="944880"/>
          </a:xfrm>
        </p:grpSpPr>
        <p:sp>
          <p:nvSpPr>
            <p:cNvPr id="27" name="Oval 26">
              <a:extLst>
                <a:ext uri="{FF2B5EF4-FFF2-40B4-BE49-F238E27FC236}">
                  <a16:creationId xmlns:a16="http://schemas.microsoft.com/office/drawing/2014/main" id="{68E4F0FC-5706-90D8-09D6-CC3C97602B0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L-Shape 27">
              <a:extLst>
                <a:ext uri="{FF2B5EF4-FFF2-40B4-BE49-F238E27FC236}">
                  <a16:creationId xmlns:a16="http://schemas.microsoft.com/office/drawing/2014/main" id="{1567AC0B-FAC0-F781-3501-5102C840109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3" name="TextBox 42">
            <a:extLst>
              <a:ext uri="{FF2B5EF4-FFF2-40B4-BE49-F238E27FC236}">
                <a16:creationId xmlns:a16="http://schemas.microsoft.com/office/drawing/2014/main" id="{72864082-45A9-6CA1-C661-DF20A484F14E}"/>
              </a:ext>
            </a:extLst>
          </p:cNvPr>
          <p:cNvSpPr txBox="1"/>
          <p:nvPr/>
        </p:nvSpPr>
        <p:spPr>
          <a:xfrm>
            <a:off x="3830006" y="2434903"/>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Flexible et adaptable</a:t>
            </a:r>
          </a:p>
        </p:txBody>
      </p:sp>
      <p:sp>
        <p:nvSpPr>
          <p:cNvPr id="49" name="TextBox 48">
            <a:extLst>
              <a:ext uri="{FF2B5EF4-FFF2-40B4-BE49-F238E27FC236}">
                <a16:creationId xmlns:a16="http://schemas.microsoft.com/office/drawing/2014/main" id="{DFFA5E76-A677-52EE-014E-DAEF73AD6406}"/>
              </a:ext>
            </a:extLst>
          </p:cNvPr>
          <p:cNvSpPr txBox="1"/>
          <p:nvPr/>
        </p:nvSpPr>
        <p:spPr>
          <a:xfrm>
            <a:off x="3830006" y="4543349"/>
            <a:ext cx="1582414" cy="959943"/>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Soutien à la supervision du CM</a:t>
            </a:r>
          </a:p>
        </p:txBody>
      </p:sp>
      <p:grpSp>
        <p:nvGrpSpPr>
          <p:cNvPr id="29" name="Group 28">
            <a:extLst>
              <a:ext uri="{FF2B5EF4-FFF2-40B4-BE49-F238E27FC236}">
                <a16:creationId xmlns:a16="http://schemas.microsoft.com/office/drawing/2014/main" id="{1D16FFA5-70E9-93D2-3580-ADB9F10E017A}"/>
              </a:ext>
            </a:extLst>
          </p:cNvPr>
          <p:cNvGrpSpPr/>
          <p:nvPr/>
        </p:nvGrpSpPr>
        <p:grpSpPr>
          <a:xfrm>
            <a:off x="6758092" y="1767605"/>
            <a:ext cx="540974" cy="565288"/>
            <a:chOff x="7345680" y="2484120"/>
            <a:chExt cx="904240" cy="944880"/>
          </a:xfrm>
        </p:grpSpPr>
        <p:sp>
          <p:nvSpPr>
            <p:cNvPr id="30" name="Oval 29">
              <a:extLst>
                <a:ext uri="{FF2B5EF4-FFF2-40B4-BE49-F238E27FC236}">
                  <a16:creationId xmlns:a16="http://schemas.microsoft.com/office/drawing/2014/main" id="{F5C6F173-D7CF-6520-4A79-DACFE22189B6}"/>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L-Shape 30">
              <a:extLst>
                <a:ext uri="{FF2B5EF4-FFF2-40B4-BE49-F238E27FC236}">
                  <a16:creationId xmlns:a16="http://schemas.microsoft.com/office/drawing/2014/main" id="{8956786B-5680-335A-A05F-CA329949B43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01807651-49FE-2675-E6A2-38684A5277D4}"/>
              </a:ext>
            </a:extLst>
          </p:cNvPr>
          <p:cNvGrpSpPr/>
          <p:nvPr/>
        </p:nvGrpSpPr>
        <p:grpSpPr>
          <a:xfrm>
            <a:off x="6758092" y="3800562"/>
            <a:ext cx="540974" cy="565288"/>
            <a:chOff x="7345680" y="2484120"/>
            <a:chExt cx="904240" cy="944880"/>
          </a:xfrm>
        </p:grpSpPr>
        <p:sp>
          <p:nvSpPr>
            <p:cNvPr id="34" name="Oval 33">
              <a:extLst>
                <a:ext uri="{FF2B5EF4-FFF2-40B4-BE49-F238E27FC236}">
                  <a16:creationId xmlns:a16="http://schemas.microsoft.com/office/drawing/2014/main" id="{4CDEE432-598C-5B9D-BDF5-E9E530966D1F}"/>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L-Shape 34">
              <a:extLst>
                <a:ext uri="{FF2B5EF4-FFF2-40B4-BE49-F238E27FC236}">
                  <a16:creationId xmlns:a16="http://schemas.microsoft.com/office/drawing/2014/main" id="{CB66A58D-109D-CC7F-2AC4-76193BABE3D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4" name="TextBox 43">
            <a:extLst>
              <a:ext uri="{FF2B5EF4-FFF2-40B4-BE49-F238E27FC236}">
                <a16:creationId xmlns:a16="http://schemas.microsoft.com/office/drawing/2014/main" id="{950F8A47-EFEC-D81A-7CB3-62117DF99801}"/>
              </a:ext>
            </a:extLst>
          </p:cNvPr>
          <p:cNvSpPr txBox="1"/>
          <p:nvPr/>
        </p:nvSpPr>
        <p:spPr>
          <a:xfrm>
            <a:off x="6594576" y="2434903"/>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Sécurité renforcée </a:t>
            </a:r>
          </a:p>
        </p:txBody>
      </p:sp>
      <p:sp>
        <p:nvSpPr>
          <p:cNvPr id="50" name="TextBox 49">
            <a:extLst>
              <a:ext uri="{FF2B5EF4-FFF2-40B4-BE49-F238E27FC236}">
                <a16:creationId xmlns:a16="http://schemas.microsoft.com/office/drawing/2014/main" id="{92459BDE-F861-FC44-214A-C014CFB223B5}"/>
              </a:ext>
            </a:extLst>
          </p:cNvPr>
          <p:cNvSpPr txBox="1"/>
          <p:nvPr/>
        </p:nvSpPr>
        <p:spPr>
          <a:xfrm>
            <a:off x="6594576" y="4543349"/>
            <a:ext cx="1582414" cy="959943"/>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Contrôler la qualité du programme CM</a:t>
            </a:r>
          </a:p>
        </p:txBody>
      </p:sp>
    </p:spTree>
    <p:extLst>
      <p:ext uri="{BB962C8B-B14F-4D97-AF65-F5344CB8AC3E}">
        <p14:creationId xmlns:p14="http://schemas.microsoft.com/office/powerpoint/2010/main" val="88286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13D64DF3-D758-F09B-7D08-D83FC267B79E}"/>
              </a:ext>
            </a:extLst>
          </p:cNvPr>
          <p:cNvSpPr/>
          <p:nvPr/>
        </p:nvSpPr>
        <p:spPr>
          <a:xfrm>
            <a:off x="638175" y="2053286"/>
            <a:ext cx="9006658" cy="34964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Rounded Corners 80">
            <a:extLst>
              <a:ext uri="{FF2B5EF4-FFF2-40B4-BE49-F238E27FC236}">
                <a16:creationId xmlns:a16="http://schemas.microsoft.com/office/drawing/2014/main" id="{CA99669A-0C0C-9ACE-ECDB-4D7339E74E89}"/>
              </a:ext>
            </a:extLst>
          </p:cNvPr>
          <p:cNvSpPr/>
          <p:nvPr/>
        </p:nvSpPr>
        <p:spPr>
          <a:xfrm>
            <a:off x="983989" y="3979199"/>
            <a:ext cx="7307773" cy="1841516"/>
          </a:xfrm>
          <a:prstGeom prst="roundRect">
            <a:avLst>
              <a:gd name="adj" fmla="val 31255"/>
            </a:avLst>
          </a:prstGeom>
          <a:solidFill>
            <a:schemeClr val="accent2">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Rounded Corners 77">
            <a:extLst>
              <a:ext uri="{FF2B5EF4-FFF2-40B4-BE49-F238E27FC236}">
                <a16:creationId xmlns:a16="http://schemas.microsoft.com/office/drawing/2014/main" id="{CB8286E5-40F3-633E-D1EC-089B14B52772}"/>
              </a:ext>
            </a:extLst>
          </p:cNvPr>
          <p:cNvSpPr/>
          <p:nvPr/>
        </p:nvSpPr>
        <p:spPr>
          <a:xfrm>
            <a:off x="983989" y="1662640"/>
            <a:ext cx="7307773" cy="1841516"/>
          </a:xfrm>
          <a:prstGeom prst="roundRect">
            <a:avLst>
              <a:gd name="adj" fmla="val 31255"/>
            </a:avLst>
          </a:prstGeom>
          <a:solidFill>
            <a:schemeClr val="accent3">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US">
                <a:latin typeface="Arial"/>
                <a:cs typeface="Arial"/>
              </a:rPr>
              <a:t>Qui peut voir quoi dans le CPIMS+ ?</a:t>
            </a:r>
            <a:endParaRPr lang="en-US"/>
          </a:p>
        </p:txBody>
      </p:sp>
      <p:grpSp>
        <p:nvGrpSpPr>
          <p:cNvPr id="2" name="Group 1">
            <a:extLst>
              <a:ext uri="{FF2B5EF4-FFF2-40B4-BE49-F238E27FC236}">
                <a16:creationId xmlns:a16="http://schemas.microsoft.com/office/drawing/2014/main" id="{C273FF2E-DCB2-E216-B4BD-1FFB0E6F3F9D}"/>
              </a:ext>
            </a:extLst>
          </p:cNvPr>
          <p:cNvGrpSpPr/>
          <p:nvPr/>
        </p:nvGrpSpPr>
        <p:grpSpPr>
          <a:xfrm>
            <a:off x="9843439" y="2002066"/>
            <a:ext cx="1393479" cy="1227175"/>
            <a:chOff x="2190538" y="1987389"/>
            <a:chExt cx="1393479" cy="1227175"/>
          </a:xfrm>
          <a:solidFill>
            <a:schemeClr val="accent6"/>
          </a:solidFill>
        </p:grpSpPr>
        <p:grpSp>
          <p:nvGrpSpPr>
            <p:cNvPr id="4" name="Group 3">
              <a:extLst>
                <a:ext uri="{FF2B5EF4-FFF2-40B4-BE49-F238E27FC236}">
                  <a16:creationId xmlns:a16="http://schemas.microsoft.com/office/drawing/2014/main" id="{FF88BAD8-8D45-316C-3180-E1826C487419}"/>
                </a:ext>
              </a:extLst>
            </p:cNvPr>
            <p:cNvGrpSpPr/>
            <p:nvPr/>
          </p:nvGrpSpPr>
          <p:grpSpPr>
            <a:xfrm>
              <a:off x="2660369" y="1987389"/>
              <a:ext cx="447057" cy="868968"/>
              <a:chOff x="2660369" y="1566525"/>
              <a:chExt cx="663579" cy="1289832"/>
            </a:xfrm>
            <a:grpFill/>
          </p:grpSpPr>
          <p:sp>
            <p:nvSpPr>
              <p:cNvPr id="11" name="Oval 10">
                <a:extLst>
                  <a:ext uri="{FF2B5EF4-FFF2-40B4-BE49-F238E27FC236}">
                    <a16:creationId xmlns:a16="http://schemas.microsoft.com/office/drawing/2014/main" id="{60950284-2887-042B-D298-B2DEB7A0784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hord 11">
                <a:extLst>
                  <a:ext uri="{FF2B5EF4-FFF2-40B4-BE49-F238E27FC236}">
                    <a16:creationId xmlns:a16="http://schemas.microsoft.com/office/drawing/2014/main" id="{0589DE6A-A1EC-5EF3-A428-E13B9D48F8C9}"/>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815017C4-6816-51BB-518A-62B610BCEF26}"/>
                </a:ext>
              </a:extLst>
            </p:cNvPr>
            <p:cNvGrpSpPr/>
            <p:nvPr/>
          </p:nvGrpSpPr>
          <p:grpSpPr>
            <a:xfrm>
              <a:off x="3136960" y="2345596"/>
              <a:ext cx="447057" cy="868968"/>
              <a:chOff x="2660369" y="1566525"/>
              <a:chExt cx="663579" cy="1289832"/>
            </a:xfrm>
            <a:grpFill/>
          </p:grpSpPr>
          <p:sp>
            <p:nvSpPr>
              <p:cNvPr id="9" name="Oval 8">
                <a:extLst>
                  <a:ext uri="{FF2B5EF4-FFF2-40B4-BE49-F238E27FC236}">
                    <a16:creationId xmlns:a16="http://schemas.microsoft.com/office/drawing/2014/main" id="{17D48EE0-59BB-D32A-456B-56F05004DCCD}"/>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hord 9">
                <a:extLst>
                  <a:ext uri="{FF2B5EF4-FFF2-40B4-BE49-F238E27FC236}">
                    <a16:creationId xmlns:a16="http://schemas.microsoft.com/office/drawing/2014/main" id="{06DA7A2A-2002-EB56-EBE7-CE254D423BA0}"/>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C427A3FA-7380-D5C8-D50C-F90A477AE06E}"/>
                </a:ext>
              </a:extLst>
            </p:cNvPr>
            <p:cNvGrpSpPr/>
            <p:nvPr/>
          </p:nvGrpSpPr>
          <p:grpSpPr>
            <a:xfrm>
              <a:off x="2190538" y="2336282"/>
              <a:ext cx="447057" cy="868968"/>
              <a:chOff x="2660369" y="1566525"/>
              <a:chExt cx="663579" cy="1289832"/>
            </a:xfrm>
            <a:grpFill/>
          </p:grpSpPr>
          <p:sp>
            <p:nvSpPr>
              <p:cNvPr id="7" name="Oval 6">
                <a:extLst>
                  <a:ext uri="{FF2B5EF4-FFF2-40B4-BE49-F238E27FC236}">
                    <a16:creationId xmlns:a16="http://schemas.microsoft.com/office/drawing/2014/main" id="{26DAD4D6-C25A-E8D8-8068-514254FFA117}"/>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hord 7">
                <a:extLst>
                  <a:ext uri="{FF2B5EF4-FFF2-40B4-BE49-F238E27FC236}">
                    <a16:creationId xmlns:a16="http://schemas.microsoft.com/office/drawing/2014/main" id="{FB2056B6-4D4B-004A-F8DA-823D98C00C10}"/>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TextBox 12">
            <a:extLst>
              <a:ext uri="{FF2B5EF4-FFF2-40B4-BE49-F238E27FC236}">
                <a16:creationId xmlns:a16="http://schemas.microsoft.com/office/drawing/2014/main" id="{B2001205-8306-E872-B057-373BA3B5CA9B}"/>
              </a:ext>
            </a:extLst>
          </p:cNvPr>
          <p:cNvSpPr txBox="1"/>
          <p:nvPr/>
        </p:nvSpPr>
        <p:spPr>
          <a:xfrm>
            <a:off x="9745591" y="306828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Équipe CP</a:t>
            </a:r>
          </a:p>
        </p:txBody>
      </p:sp>
      <p:grpSp>
        <p:nvGrpSpPr>
          <p:cNvPr id="15" name="Group 14">
            <a:extLst>
              <a:ext uri="{FF2B5EF4-FFF2-40B4-BE49-F238E27FC236}">
                <a16:creationId xmlns:a16="http://schemas.microsoft.com/office/drawing/2014/main" id="{CA461D30-A0D0-C123-3878-C2F29E6CC5AA}"/>
              </a:ext>
            </a:extLst>
          </p:cNvPr>
          <p:cNvGrpSpPr/>
          <p:nvPr/>
        </p:nvGrpSpPr>
        <p:grpSpPr>
          <a:xfrm>
            <a:off x="10313270" y="4409749"/>
            <a:ext cx="447057" cy="868968"/>
            <a:chOff x="2660369" y="1566525"/>
            <a:chExt cx="663579" cy="1289832"/>
          </a:xfrm>
        </p:grpSpPr>
        <p:sp>
          <p:nvSpPr>
            <p:cNvPr id="22" name="Oval 21">
              <a:extLst>
                <a:ext uri="{FF2B5EF4-FFF2-40B4-BE49-F238E27FC236}">
                  <a16:creationId xmlns:a16="http://schemas.microsoft.com/office/drawing/2014/main" id="{E45AFADC-C624-CBC8-A2F7-F715A0F3EE0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hord 22">
              <a:extLst>
                <a:ext uri="{FF2B5EF4-FFF2-40B4-BE49-F238E27FC236}">
                  <a16:creationId xmlns:a16="http://schemas.microsoft.com/office/drawing/2014/main" id="{5EACA24B-3B99-C211-F35D-77A93A609D6B}"/>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 name="TextBox 23">
            <a:extLst>
              <a:ext uri="{FF2B5EF4-FFF2-40B4-BE49-F238E27FC236}">
                <a16:creationId xmlns:a16="http://schemas.microsoft.com/office/drawing/2014/main" id="{23F7A159-6ABC-3037-1E1B-4245C63AF0F9}"/>
              </a:ext>
            </a:extLst>
          </p:cNvPr>
          <p:cNvSpPr txBox="1"/>
          <p:nvPr/>
        </p:nvSpPr>
        <p:spPr>
          <a:xfrm>
            <a:off x="9745591" y="5154262"/>
            <a:ext cx="1582414" cy="473271"/>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Administrateur système</a:t>
            </a:r>
          </a:p>
        </p:txBody>
      </p:sp>
      <p:grpSp>
        <p:nvGrpSpPr>
          <p:cNvPr id="25" name="Group 24">
            <a:extLst>
              <a:ext uri="{FF2B5EF4-FFF2-40B4-BE49-F238E27FC236}">
                <a16:creationId xmlns:a16="http://schemas.microsoft.com/office/drawing/2014/main" id="{ACC8BD8B-FA14-24D7-DA05-6CE597A7B61A}"/>
              </a:ext>
            </a:extLst>
          </p:cNvPr>
          <p:cNvGrpSpPr/>
          <p:nvPr/>
        </p:nvGrpSpPr>
        <p:grpSpPr>
          <a:xfrm>
            <a:off x="8632016" y="3139063"/>
            <a:ext cx="447057" cy="868968"/>
            <a:chOff x="2660369" y="1566525"/>
            <a:chExt cx="663579" cy="1289832"/>
          </a:xfrm>
          <a:solidFill>
            <a:schemeClr val="accent6"/>
          </a:solidFill>
        </p:grpSpPr>
        <p:sp>
          <p:nvSpPr>
            <p:cNvPr id="26" name="Oval 25">
              <a:extLst>
                <a:ext uri="{FF2B5EF4-FFF2-40B4-BE49-F238E27FC236}">
                  <a16:creationId xmlns:a16="http://schemas.microsoft.com/office/drawing/2014/main" id="{386D7591-D3B3-D3EF-9240-C22DE1F86312}"/>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Chord 26">
              <a:extLst>
                <a:ext uri="{FF2B5EF4-FFF2-40B4-BE49-F238E27FC236}">
                  <a16:creationId xmlns:a16="http://schemas.microsoft.com/office/drawing/2014/main" id="{DD385444-224E-A909-E98A-44476BE58985}"/>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TextBox 27">
            <a:extLst>
              <a:ext uri="{FF2B5EF4-FFF2-40B4-BE49-F238E27FC236}">
                <a16:creationId xmlns:a16="http://schemas.microsoft.com/office/drawing/2014/main" id="{738FDB66-528A-7C96-734A-DCA9D5657528}"/>
              </a:ext>
            </a:extLst>
          </p:cNvPr>
          <p:cNvSpPr txBox="1"/>
          <p:nvPr/>
        </p:nvSpPr>
        <p:spPr>
          <a:xfrm>
            <a:off x="8078355" y="3867873"/>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Administrateur</a:t>
            </a:r>
          </a:p>
        </p:txBody>
      </p:sp>
      <p:grpSp>
        <p:nvGrpSpPr>
          <p:cNvPr id="29" name="Group 28">
            <a:extLst>
              <a:ext uri="{FF2B5EF4-FFF2-40B4-BE49-F238E27FC236}">
                <a16:creationId xmlns:a16="http://schemas.microsoft.com/office/drawing/2014/main" id="{AC14FABF-B3B3-74AC-7FFC-F8412050DE6A}"/>
              </a:ext>
            </a:extLst>
          </p:cNvPr>
          <p:cNvGrpSpPr/>
          <p:nvPr/>
        </p:nvGrpSpPr>
        <p:grpSpPr>
          <a:xfrm>
            <a:off x="6807112" y="1931462"/>
            <a:ext cx="447057" cy="868968"/>
            <a:chOff x="2660369" y="1566525"/>
            <a:chExt cx="663579" cy="1289832"/>
          </a:xfrm>
          <a:noFill/>
        </p:grpSpPr>
        <p:sp>
          <p:nvSpPr>
            <p:cNvPr id="30" name="Oval 29">
              <a:extLst>
                <a:ext uri="{FF2B5EF4-FFF2-40B4-BE49-F238E27FC236}">
                  <a16:creationId xmlns:a16="http://schemas.microsoft.com/office/drawing/2014/main" id="{D4FFEFEF-89A0-ED77-C741-96794975FA89}"/>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hord 30">
              <a:extLst>
                <a:ext uri="{FF2B5EF4-FFF2-40B4-BE49-F238E27FC236}">
                  <a16:creationId xmlns:a16="http://schemas.microsoft.com/office/drawing/2014/main" id="{C9E28F96-5307-0366-B91E-A69A01F4FBCB}"/>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3" name="TextBox 32">
            <a:extLst>
              <a:ext uri="{FF2B5EF4-FFF2-40B4-BE49-F238E27FC236}">
                <a16:creationId xmlns:a16="http://schemas.microsoft.com/office/drawing/2014/main" id="{D12FA10A-D5A5-8324-5326-2FF5721F2B88}"/>
              </a:ext>
            </a:extLst>
          </p:cNvPr>
          <p:cNvSpPr txBox="1"/>
          <p:nvPr/>
        </p:nvSpPr>
        <p:spPr>
          <a:xfrm>
            <a:off x="6239433" y="2675975"/>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Responsable CP A</a:t>
            </a:r>
          </a:p>
        </p:txBody>
      </p:sp>
      <p:grpSp>
        <p:nvGrpSpPr>
          <p:cNvPr id="34" name="Group 33">
            <a:extLst>
              <a:ext uri="{FF2B5EF4-FFF2-40B4-BE49-F238E27FC236}">
                <a16:creationId xmlns:a16="http://schemas.microsoft.com/office/drawing/2014/main" id="{A430AEB7-F4B9-C6EC-C57D-683A3C97329D}"/>
              </a:ext>
            </a:extLst>
          </p:cNvPr>
          <p:cNvGrpSpPr/>
          <p:nvPr/>
        </p:nvGrpSpPr>
        <p:grpSpPr>
          <a:xfrm>
            <a:off x="6807112" y="3211068"/>
            <a:ext cx="447057" cy="868968"/>
            <a:chOff x="2660369" y="1566525"/>
            <a:chExt cx="663579" cy="1289832"/>
          </a:xfrm>
          <a:noFill/>
        </p:grpSpPr>
        <p:sp>
          <p:nvSpPr>
            <p:cNvPr id="35" name="Oval 34">
              <a:extLst>
                <a:ext uri="{FF2B5EF4-FFF2-40B4-BE49-F238E27FC236}">
                  <a16:creationId xmlns:a16="http://schemas.microsoft.com/office/drawing/2014/main" id="{D1FDA112-404A-3D27-5224-B262AE5EBEE4}"/>
                </a:ext>
              </a:extLst>
            </p:cNvPr>
            <p:cNvSpPr/>
            <p:nvPr/>
          </p:nvSpPr>
          <p:spPr>
            <a:xfrm>
              <a:off x="2753399" y="1566525"/>
              <a:ext cx="477520" cy="47752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hord 35">
              <a:extLst>
                <a:ext uri="{FF2B5EF4-FFF2-40B4-BE49-F238E27FC236}">
                  <a16:creationId xmlns:a16="http://schemas.microsoft.com/office/drawing/2014/main" id="{3617BA63-70B7-7CFD-43CC-B633DBF44C11}"/>
                </a:ext>
              </a:extLst>
            </p:cNvPr>
            <p:cNvSpPr/>
            <p:nvPr/>
          </p:nvSpPr>
          <p:spPr>
            <a:xfrm rot="10800000">
              <a:off x="2660369" y="2142751"/>
              <a:ext cx="663579" cy="713606"/>
            </a:xfrm>
            <a:prstGeom prst="chord">
              <a:avLst>
                <a:gd name="adj1" fmla="val 138076"/>
                <a:gd name="adj2" fmla="val 1057924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7" name="TextBox 36">
            <a:extLst>
              <a:ext uri="{FF2B5EF4-FFF2-40B4-BE49-F238E27FC236}">
                <a16:creationId xmlns:a16="http://schemas.microsoft.com/office/drawing/2014/main" id="{DE074A2C-D666-DA7E-ABDD-FDC2E2A7831B}"/>
              </a:ext>
            </a:extLst>
          </p:cNvPr>
          <p:cNvSpPr txBox="1"/>
          <p:nvPr/>
        </p:nvSpPr>
        <p:spPr>
          <a:xfrm>
            <a:off x="6006423" y="3955581"/>
            <a:ext cx="204843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Gestionnaire CP A &amp; B</a:t>
            </a:r>
          </a:p>
        </p:txBody>
      </p:sp>
      <p:grpSp>
        <p:nvGrpSpPr>
          <p:cNvPr id="38" name="Group 37">
            <a:extLst>
              <a:ext uri="{FF2B5EF4-FFF2-40B4-BE49-F238E27FC236}">
                <a16:creationId xmlns:a16="http://schemas.microsoft.com/office/drawing/2014/main" id="{D0088C3E-33C9-603E-C8CC-9850BE387BF0}"/>
              </a:ext>
            </a:extLst>
          </p:cNvPr>
          <p:cNvGrpSpPr/>
          <p:nvPr/>
        </p:nvGrpSpPr>
        <p:grpSpPr>
          <a:xfrm>
            <a:off x="6807112" y="4430624"/>
            <a:ext cx="447057" cy="868968"/>
            <a:chOff x="2660369" y="1566525"/>
            <a:chExt cx="663579" cy="1289832"/>
          </a:xfrm>
          <a:noFill/>
        </p:grpSpPr>
        <p:sp>
          <p:nvSpPr>
            <p:cNvPr id="39" name="Oval 38">
              <a:extLst>
                <a:ext uri="{FF2B5EF4-FFF2-40B4-BE49-F238E27FC236}">
                  <a16:creationId xmlns:a16="http://schemas.microsoft.com/office/drawing/2014/main" id="{6391C12D-A383-E202-6616-549D5BE70104}"/>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hord 39">
              <a:extLst>
                <a:ext uri="{FF2B5EF4-FFF2-40B4-BE49-F238E27FC236}">
                  <a16:creationId xmlns:a16="http://schemas.microsoft.com/office/drawing/2014/main" id="{877843FD-B9BF-12F6-4DBA-B92302C81CAE}"/>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1" name="TextBox 40">
            <a:extLst>
              <a:ext uri="{FF2B5EF4-FFF2-40B4-BE49-F238E27FC236}">
                <a16:creationId xmlns:a16="http://schemas.microsoft.com/office/drawing/2014/main" id="{9F4B4F47-68AD-62F1-BE20-F8C9E706E9F4}"/>
              </a:ext>
            </a:extLst>
          </p:cNvPr>
          <p:cNvSpPr txBox="1"/>
          <p:nvPr/>
        </p:nvSpPr>
        <p:spPr>
          <a:xfrm>
            <a:off x="6239433" y="517513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Responsable CP B</a:t>
            </a:r>
          </a:p>
        </p:txBody>
      </p:sp>
      <p:grpSp>
        <p:nvGrpSpPr>
          <p:cNvPr id="42" name="Group 41">
            <a:extLst>
              <a:ext uri="{FF2B5EF4-FFF2-40B4-BE49-F238E27FC236}">
                <a16:creationId xmlns:a16="http://schemas.microsoft.com/office/drawing/2014/main" id="{CF70EAF9-7FC9-2A5E-A216-3519301F5E65}"/>
              </a:ext>
            </a:extLst>
          </p:cNvPr>
          <p:cNvGrpSpPr/>
          <p:nvPr/>
        </p:nvGrpSpPr>
        <p:grpSpPr>
          <a:xfrm>
            <a:off x="2626907" y="2053286"/>
            <a:ext cx="447057" cy="868968"/>
            <a:chOff x="2660369" y="1566525"/>
            <a:chExt cx="663579" cy="1289832"/>
          </a:xfrm>
          <a:solidFill>
            <a:schemeClr val="accent3"/>
          </a:solidFill>
        </p:grpSpPr>
        <p:sp>
          <p:nvSpPr>
            <p:cNvPr id="43" name="Oval 42">
              <a:extLst>
                <a:ext uri="{FF2B5EF4-FFF2-40B4-BE49-F238E27FC236}">
                  <a16:creationId xmlns:a16="http://schemas.microsoft.com/office/drawing/2014/main" id="{D333761E-03EB-0F6F-428A-929B819AAD36}"/>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hord 43">
              <a:extLst>
                <a:ext uri="{FF2B5EF4-FFF2-40B4-BE49-F238E27FC236}">
                  <a16:creationId xmlns:a16="http://schemas.microsoft.com/office/drawing/2014/main" id="{3674CA2E-9BCA-C639-54F7-3A6404A3A82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TextBox 44">
            <a:extLst>
              <a:ext uri="{FF2B5EF4-FFF2-40B4-BE49-F238E27FC236}">
                <a16:creationId xmlns:a16="http://schemas.microsoft.com/office/drawing/2014/main" id="{2196B147-E5CA-10C0-F348-79FC891C2BC2}"/>
              </a:ext>
            </a:extLst>
          </p:cNvPr>
          <p:cNvSpPr txBox="1"/>
          <p:nvPr/>
        </p:nvSpPr>
        <p:spPr>
          <a:xfrm>
            <a:off x="2254048"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54" name="Group 53">
            <a:extLst>
              <a:ext uri="{FF2B5EF4-FFF2-40B4-BE49-F238E27FC236}">
                <a16:creationId xmlns:a16="http://schemas.microsoft.com/office/drawing/2014/main" id="{B934C572-F935-BB65-C952-433888AD086E}"/>
              </a:ext>
            </a:extLst>
          </p:cNvPr>
          <p:cNvGrpSpPr/>
          <p:nvPr/>
        </p:nvGrpSpPr>
        <p:grpSpPr>
          <a:xfrm>
            <a:off x="3989895" y="2053286"/>
            <a:ext cx="447057" cy="868968"/>
            <a:chOff x="2660369" y="1566525"/>
            <a:chExt cx="663579" cy="1289832"/>
          </a:xfrm>
          <a:solidFill>
            <a:schemeClr val="accent3"/>
          </a:solidFill>
        </p:grpSpPr>
        <p:sp>
          <p:nvSpPr>
            <p:cNvPr id="55" name="Oval 54">
              <a:extLst>
                <a:ext uri="{FF2B5EF4-FFF2-40B4-BE49-F238E27FC236}">
                  <a16:creationId xmlns:a16="http://schemas.microsoft.com/office/drawing/2014/main" id="{93DBD4FF-0151-507B-F987-72D0755B9AF3}"/>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hord 55">
              <a:extLst>
                <a:ext uri="{FF2B5EF4-FFF2-40B4-BE49-F238E27FC236}">
                  <a16:creationId xmlns:a16="http://schemas.microsoft.com/office/drawing/2014/main" id="{FE6657CB-8D99-CB6C-1CB5-581130CB127F}"/>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7" name="TextBox 56">
            <a:extLst>
              <a:ext uri="{FF2B5EF4-FFF2-40B4-BE49-F238E27FC236}">
                <a16:creationId xmlns:a16="http://schemas.microsoft.com/office/drawing/2014/main" id="{30ED8C0C-066C-D23C-4678-8F06654D01B9}"/>
              </a:ext>
            </a:extLst>
          </p:cNvPr>
          <p:cNvSpPr txBox="1"/>
          <p:nvPr/>
        </p:nvSpPr>
        <p:spPr>
          <a:xfrm>
            <a:off x="3617036"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58" name="Group 57">
            <a:extLst>
              <a:ext uri="{FF2B5EF4-FFF2-40B4-BE49-F238E27FC236}">
                <a16:creationId xmlns:a16="http://schemas.microsoft.com/office/drawing/2014/main" id="{4DB24C70-9E14-7B65-FFF4-8CD701EFBA01}"/>
              </a:ext>
            </a:extLst>
          </p:cNvPr>
          <p:cNvGrpSpPr/>
          <p:nvPr/>
        </p:nvGrpSpPr>
        <p:grpSpPr>
          <a:xfrm>
            <a:off x="5352883" y="2053286"/>
            <a:ext cx="447057" cy="868968"/>
            <a:chOff x="2660369" y="1566525"/>
            <a:chExt cx="663579" cy="1289832"/>
          </a:xfrm>
          <a:solidFill>
            <a:schemeClr val="accent3"/>
          </a:solidFill>
        </p:grpSpPr>
        <p:sp>
          <p:nvSpPr>
            <p:cNvPr id="59" name="Oval 58">
              <a:extLst>
                <a:ext uri="{FF2B5EF4-FFF2-40B4-BE49-F238E27FC236}">
                  <a16:creationId xmlns:a16="http://schemas.microsoft.com/office/drawing/2014/main" id="{F30348EB-397A-1441-6BA9-67F8336EC45F}"/>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Chord 59">
              <a:extLst>
                <a:ext uri="{FF2B5EF4-FFF2-40B4-BE49-F238E27FC236}">
                  <a16:creationId xmlns:a16="http://schemas.microsoft.com/office/drawing/2014/main" id="{EE4BADD6-2CFC-7A5B-6299-610005EBF95A}"/>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1" name="TextBox 60">
            <a:extLst>
              <a:ext uri="{FF2B5EF4-FFF2-40B4-BE49-F238E27FC236}">
                <a16:creationId xmlns:a16="http://schemas.microsoft.com/office/drawing/2014/main" id="{5C2503F9-21CD-D8B9-4952-0B2DEB56A263}"/>
              </a:ext>
            </a:extLst>
          </p:cNvPr>
          <p:cNvSpPr txBox="1"/>
          <p:nvPr/>
        </p:nvSpPr>
        <p:spPr>
          <a:xfrm>
            <a:off x="4980024"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62" name="Group 61">
            <a:extLst>
              <a:ext uri="{FF2B5EF4-FFF2-40B4-BE49-F238E27FC236}">
                <a16:creationId xmlns:a16="http://schemas.microsoft.com/office/drawing/2014/main" id="{54E4668C-9C90-7591-0030-48F57E0D71AA}"/>
              </a:ext>
            </a:extLst>
          </p:cNvPr>
          <p:cNvGrpSpPr/>
          <p:nvPr/>
        </p:nvGrpSpPr>
        <p:grpSpPr>
          <a:xfrm>
            <a:off x="2626907" y="4331940"/>
            <a:ext cx="447057" cy="868968"/>
            <a:chOff x="2660369" y="1566525"/>
            <a:chExt cx="663579" cy="1289832"/>
          </a:xfrm>
          <a:solidFill>
            <a:schemeClr val="accent1"/>
          </a:solidFill>
        </p:grpSpPr>
        <p:sp>
          <p:nvSpPr>
            <p:cNvPr id="63" name="Oval 62">
              <a:extLst>
                <a:ext uri="{FF2B5EF4-FFF2-40B4-BE49-F238E27FC236}">
                  <a16:creationId xmlns:a16="http://schemas.microsoft.com/office/drawing/2014/main" id="{6F1701F1-6138-DFDE-0C63-8D27FCA7F7B1}"/>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Chord 63">
              <a:extLst>
                <a:ext uri="{FF2B5EF4-FFF2-40B4-BE49-F238E27FC236}">
                  <a16:creationId xmlns:a16="http://schemas.microsoft.com/office/drawing/2014/main" id="{6BF49F72-50DC-068D-980F-D5C5F486B17B}"/>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5" name="TextBox 64">
            <a:extLst>
              <a:ext uri="{FF2B5EF4-FFF2-40B4-BE49-F238E27FC236}">
                <a16:creationId xmlns:a16="http://schemas.microsoft.com/office/drawing/2014/main" id="{021664E9-589D-22FB-48C5-6A222434C14B}"/>
              </a:ext>
            </a:extLst>
          </p:cNvPr>
          <p:cNvSpPr txBox="1"/>
          <p:nvPr/>
        </p:nvSpPr>
        <p:spPr>
          <a:xfrm>
            <a:off x="2254048"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66" name="Group 65">
            <a:extLst>
              <a:ext uri="{FF2B5EF4-FFF2-40B4-BE49-F238E27FC236}">
                <a16:creationId xmlns:a16="http://schemas.microsoft.com/office/drawing/2014/main" id="{9723701C-6CB6-3FF0-1384-DC195560B740}"/>
              </a:ext>
            </a:extLst>
          </p:cNvPr>
          <p:cNvGrpSpPr/>
          <p:nvPr/>
        </p:nvGrpSpPr>
        <p:grpSpPr>
          <a:xfrm>
            <a:off x="3989895" y="4331940"/>
            <a:ext cx="447057" cy="868968"/>
            <a:chOff x="2660369" y="1566525"/>
            <a:chExt cx="663579" cy="1289832"/>
          </a:xfrm>
          <a:solidFill>
            <a:schemeClr val="accent1"/>
          </a:solidFill>
        </p:grpSpPr>
        <p:sp>
          <p:nvSpPr>
            <p:cNvPr id="67" name="Oval 66">
              <a:extLst>
                <a:ext uri="{FF2B5EF4-FFF2-40B4-BE49-F238E27FC236}">
                  <a16:creationId xmlns:a16="http://schemas.microsoft.com/office/drawing/2014/main" id="{B42F92B4-22C7-F96F-0FA8-B00F11A4A40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Chord 67">
              <a:extLst>
                <a:ext uri="{FF2B5EF4-FFF2-40B4-BE49-F238E27FC236}">
                  <a16:creationId xmlns:a16="http://schemas.microsoft.com/office/drawing/2014/main" id="{C8030494-8333-DFDC-8C51-3B99FB398A0C}"/>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9" name="TextBox 68">
            <a:extLst>
              <a:ext uri="{FF2B5EF4-FFF2-40B4-BE49-F238E27FC236}">
                <a16:creationId xmlns:a16="http://schemas.microsoft.com/office/drawing/2014/main" id="{46A397A4-D2C9-E2E1-26D7-9E992DF09871}"/>
              </a:ext>
            </a:extLst>
          </p:cNvPr>
          <p:cNvSpPr txBox="1"/>
          <p:nvPr/>
        </p:nvSpPr>
        <p:spPr>
          <a:xfrm>
            <a:off x="3617036"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70" name="Group 69">
            <a:extLst>
              <a:ext uri="{FF2B5EF4-FFF2-40B4-BE49-F238E27FC236}">
                <a16:creationId xmlns:a16="http://schemas.microsoft.com/office/drawing/2014/main" id="{83DE0F1B-A914-E65D-850E-15EBF672A18F}"/>
              </a:ext>
            </a:extLst>
          </p:cNvPr>
          <p:cNvGrpSpPr/>
          <p:nvPr/>
        </p:nvGrpSpPr>
        <p:grpSpPr>
          <a:xfrm>
            <a:off x="5352883" y="4331940"/>
            <a:ext cx="447057" cy="868968"/>
            <a:chOff x="2660369" y="1566525"/>
            <a:chExt cx="663579" cy="1289832"/>
          </a:xfrm>
          <a:solidFill>
            <a:schemeClr val="accent1"/>
          </a:solidFill>
        </p:grpSpPr>
        <p:sp>
          <p:nvSpPr>
            <p:cNvPr id="71" name="Oval 70">
              <a:extLst>
                <a:ext uri="{FF2B5EF4-FFF2-40B4-BE49-F238E27FC236}">
                  <a16:creationId xmlns:a16="http://schemas.microsoft.com/office/drawing/2014/main" id="{E9F533C6-0A15-F74E-9201-EE11CA463F9C}"/>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Chord 71">
              <a:extLst>
                <a:ext uri="{FF2B5EF4-FFF2-40B4-BE49-F238E27FC236}">
                  <a16:creationId xmlns:a16="http://schemas.microsoft.com/office/drawing/2014/main" id="{7B4D1284-95BB-3CA2-DFB6-33E8A7672665}"/>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3" name="TextBox 72">
            <a:extLst>
              <a:ext uri="{FF2B5EF4-FFF2-40B4-BE49-F238E27FC236}">
                <a16:creationId xmlns:a16="http://schemas.microsoft.com/office/drawing/2014/main" id="{B52F2564-82EE-0ECF-4A80-0B6D62D0E352}"/>
              </a:ext>
            </a:extLst>
          </p:cNvPr>
          <p:cNvSpPr txBox="1"/>
          <p:nvPr/>
        </p:nvSpPr>
        <p:spPr>
          <a:xfrm>
            <a:off x="4980024"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sp>
        <p:nvSpPr>
          <p:cNvPr id="74" name="TextBox 73">
            <a:extLst>
              <a:ext uri="{FF2B5EF4-FFF2-40B4-BE49-F238E27FC236}">
                <a16:creationId xmlns:a16="http://schemas.microsoft.com/office/drawing/2014/main" id="{6344E540-8294-05EA-7A6A-EEF1AFF51AC6}"/>
              </a:ext>
            </a:extLst>
          </p:cNvPr>
          <p:cNvSpPr txBox="1"/>
          <p:nvPr/>
        </p:nvSpPr>
        <p:spPr>
          <a:xfrm>
            <a:off x="1294867" y="461256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AGENCE B</a:t>
            </a:r>
          </a:p>
        </p:txBody>
      </p:sp>
      <p:sp>
        <p:nvSpPr>
          <p:cNvPr id="75" name="TextBox 74">
            <a:extLst>
              <a:ext uri="{FF2B5EF4-FFF2-40B4-BE49-F238E27FC236}">
                <a16:creationId xmlns:a16="http://schemas.microsoft.com/office/drawing/2014/main" id="{A721BD83-16F1-F7DA-2129-909D1DF9AE49}"/>
              </a:ext>
            </a:extLst>
          </p:cNvPr>
          <p:cNvSpPr txBox="1"/>
          <p:nvPr/>
        </p:nvSpPr>
        <p:spPr>
          <a:xfrm>
            <a:off x="1294867" y="234878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AGENCE A</a:t>
            </a:r>
          </a:p>
        </p:txBody>
      </p:sp>
    </p:spTree>
    <p:extLst>
      <p:ext uri="{BB962C8B-B14F-4D97-AF65-F5344CB8AC3E}">
        <p14:creationId xmlns:p14="http://schemas.microsoft.com/office/powerpoint/2010/main" val="59450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91">
            <a:extLst>
              <a:ext uri="{FF2B5EF4-FFF2-40B4-BE49-F238E27FC236}">
                <a16:creationId xmlns:a16="http://schemas.microsoft.com/office/drawing/2014/main" id="{6B5B35E8-1711-7EC3-2A72-41A92906BE6D}"/>
              </a:ext>
            </a:extLst>
          </p:cNvPr>
          <p:cNvSpPr>
            <a:spLocks noGrp="1"/>
          </p:cNvSpPr>
          <p:nvPr>
            <p:ph type="title"/>
          </p:nvPr>
        </p:nvSpPr>
        <p:spPr/>
        <p:txBody>
          <a:bodyPr/>
          <a:lstStyle/>
          <a:p>
            <a:r>
              <a:rPr lang="en-US">
                <a:latin typeface="Arial"/>
                <a:cs typeface="Arial"/>
              </a:rPr>
              <a:t>Qui peut voir quoi dans le CPIMS+ ?</a:t>
            </a:r>
            <a:endParaRPr lang="en-CA"/>
          </a:p>
        </p:txBody>
      </p:sp>
      <p:sp>
        <p:nvSpPr>
          <p:cNvPr id="193" name="Rectangle: Rounded Corners 192">
            <a:extLst>
              <a:ext uri="{FF2B5EF4-FFF2-40B4-BE49-F238E27FC236}">
                <a16:creationId xmlns:a16="http://schemas.microsoft.com/office/drawing/2014/main" id="{EB1DBFDD-7E30-0DE6-8B75-28ABE39883F9}"/>
              </a:ext>
            </a:extLst>
          </p:cNvPr>
          <p:cNvSpPr/>
          <p:nvPr/>
        </p:nvSpPr>
        <p:spPr>
          <a:xfrm>
            <a:off x="638175" y="2053286"/>
            <a:ext cx="9006658" cy="34964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4" name="Rectangle: Rounded Corners 193">
            <a:extLst>
              <a:ext uri="{FF2B5EF4-FFF2-40B4-BE49-F238E27FC236}">
                <a16:creationId xmlns:a16="http://schemas.microsoft.com/office/drawing/2014/main" id="{4096DB11-7DF6-813B-7049-B272E0A136C6}"/>
              </a:ext>
            </a:extLst>
          </p:cNvPr>
          <p:cNvSpPr/>
          <p:nvPr/>
        </p:nvSpPr>
        <p:spPr>
          <a:xfrm>
            <a:off x="983989" y="3979199"/>
            <a:ext cx="7307773" cy="1841516"/>
          </a:xfrm>
          <a:prstGeom prst="roundRect">
            <a:avLst>
              <a:gd name="adj" fmla="val 31255"/>
            </a:avLst>
          </a:prstGeom>
          <a:solidFill>
            <a:schemeClr val="accent2">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5" name="Rectangle: Rounded Corners 194">
            <a:extLst>
              <a:ext uri="{FF2B5EF4-FFF2-40B4-BE49-F238E27FC236}">
                <a16:creationId xmlns:a16="http://schemas.microsoft.com/office/drawing/2014/main" id="{230CAB3A-EC4C-2FC4-47F6-345F6A2A1413}"/>
              </a:ext>
            </a:extLst>
          </p:cNvPr>
          <p:cNvSpPr/>
          <p:nvPr/>
        </p:nvSpPr>
        <p:spPr>
          <a:xfrm>
            <a:off x="983989" y="1662640"/>
            <a:ext cx="7307773" cy="1841516"/>
          </a:xfrm>
          <a:prstGeom prst="roundRect">
            <a:avLst>
              <a:gd name="adj" fmla="val 31255"/>
            </a:avLst>
          </a:prstGeom>
          <a:solidFill>
            <a:schemeClr val="accent3">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96" name="Group 195">
            <a:extLst>
              <a:ext uri="{FF2B5EF4-FFF2-40B4-BE49-F238E27FC236}">
                <a16:creationId xmlns:a16="http://schemas.microsoft.com/office/drawing/2014/main" id="{198EC847-0355-AECB-06AD-D9C4204D9A9C}"/>
              </a:ext>
            </a:extLst>
          </p:cNvPr>
          <p:cNvGrpSpPr/>
          <p:nvPr/>
        </p:nvGrpSpPr>
        <p:grpSpPr>
          <a:xfrm>
            <a:off x="9843439" y="2002066"/>
            <a:ext cx="1393479" cy="1227175"/>
            <a:chOff x="2190538" y="1987389"/>
            <a:chExt cx="1393479" cy="1227175"/>
          </a:xfrm>
          <a:solidFill>
            <a:schemeClr val="accent6"/>
          </a:solidFill>
        </p:grpSpPr>
        <p:grpSp>
          <p:nvGrpSpPr>
            <p:cNvPr id="197" name="Group 196">
              <a:extLst>
                <a:ext uri="{FF2B5EF4-FFF2-40B4-BE49-F238E27FC236}">
                  <a16:creationId xmlns:a16="http://schemas.microsoft.com/office/drawing/2014/main" id="{123689EC-211F-E871-323B-E6F705D97FA3}"/>
                </a:ext>
              </a:extLst>
            </p:cNvPr>
            <p:cNvGrpSpPr/>
            <p:nvPr/>
          </p:nvGrpSpPr>
          <p:grpSpPr>
            <a:xfrm>
              <a:off x="2660369" y="1987389"/>
              <a:ext cx="447057" cy="868968"/>
              <a:chOff x="2660369" y="1566525"/>
              <a:chExt cx="663579" cy="1289832"/>
            </a:xfrm>
            <a:grpFill/>
          </p:grpSpPr>
          <p:sp>
            <p:nvSpPr>
              <p:cNvPr id="204" name="Oval 203">
                <a:extLst>
                  <a:ext uri="{FF2B5EF4-FFF2-40B4-BE49-F238E27FC236}">
                    <a16:creationId xmlns:a16="http://schemas.microsoft.com/office/drawing/2014/main" id="{67689612-4104-65F6-4A63-84B88F9FB29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5" name="Chord 204">
                <a:extLst>
                  <a:ext uri="{FF2B5EF4-FFF2-40B4-BE49-F238E27FC236}">
                    <a16:creationId xmlns:a16="http://schemas.microsoft.com/office/drawing/2014/main" id="{57C3096F-9143-F043-F019-0C04D91A2D9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8" name="Group 197">
              <a:extLst>
                <a:ext uri="{FF2B5EF4-FFF2-40B4-BE49-F238E27FC236}">
                  <a16:creationId xmlns:a16="http://schemas.microsoft.com/office/drawing/2014/main" id="{A90F85B2-9340-A713-9524-F3BAAD8F276C}"/>
                </a:ext>
              </a:extLst>
            </p:cNvPr>
            <p:cNvGrpSpPr/>
            <p:nvPr/>
          </p:nvGrpSpPr>
          <p:grpSpPr>
            <a:xfrm>
              <a:off x="3136960" y="2345596"/>
              <a:ext cx="447057" cy="868968"/>
              <a:chOff x="2660369" y="1566525"/>
              <a:chExt cx="663579" cy="1289832"/>
            </a:xfrm>
            <a:grpFill/>
          </p:grpSpPr>
          <p:sp>
            <p:nvSpPr>
              <p:cNvPr id="202" name="Oval 201">
                <a:extLst>
                  <a:ext uri="{FF2B5EF4-FFF2-40B4-BE49-F238E27FC236}">
                    <a16:creationId xmlns:a16="http://schemas.microsoft.com/office/drawing/2014/main" id="{A696F906-2662-FCF0-D35A-A4D6EE674BB4}"/>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3" name="Chord 202">
                <a:extLst>
                  <a:ext uri="{FF2B5EF4-FFF2-40B4-BE49-F238E27FC236}">
                    <a16:creationId xmlns:a16="http://schemas.microsoft.com/office/drawing/2014/main" id="{6F94C3BA-0B30-4380-FB8C-5585B5F45063}"/>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9" name="Group 198">
              <a:extLst>
                <a:ext uri="{FF2B5EF4-FFF2-40B4-BE49-F238E27FC236}">
                  <a16:creationId xmlns:a16="http://schemas.microsoft.com/office/drawing/2014/main" id="{CF25D4A8-482A-1FFA-47E1-57BF31007467}"/>
                </a:ext>
              </a:extLst>
            </p:cNvPr>
            <p:cNvGrpSpPr/>
            <p:nvPr/>
          </p:nvGrpSpPr>
          <p:grpSpPr>
            <a:xfrm>
              <a:off x="2190538" y="2336282"/>
              <a:ext cx="447057" cy="868968"/>
              <a:chOff x="2660369" y="1566525"/>
              <a:chExt cx="663579" cy="1289832"/>
            </a:xfrm>
            <a:grpFill/>
          </p:grpSpPr>
          <p:sp>
            <p:nvSpPr>
              <p:cNvPr id="200" name="Oval 199">
                <a:extLst>
                  <a:ext uri="{FF2B5EF4-FFF2-40B4-BE49-F238E27FC236}">
                    <a16:creationId xmlns:a16="http://schemas.microsoft.com/office/drawing/2014/main" id="{B23DF26D-F681-32F8-CEF1-81644AB399E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1" name="Chord 200">
                <a:extLst>
                  <a:ext uri="{FF2B5EF4-FFF2-40B4-BE49-F238E27FC236}">
                    <a16:creationId xmlns:a16="http://schemas.microsoft.com/office/drawing/2014/main" id="{957233FF-2A7A-7F99-D4CF-25599934C1C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06" name="TextBox 205">
            <a:extLst>
              <a:ext uri="{FF2B5EF4-FFF2-40B4-BE49-F238E27FC236}">
                <a16:creationId xmlns:a16="http://schemas.microsoft.com/office/drawing/2014/main" id="{CF9F3DB6-EC36-7E2F-FDB0-593207032F8E}"/>
              </a:ext>
            </a:extLst>
          </p:cNvPr>
          <p:cNvSpPr txBox="1"/>
          <p:nvPr/>
        </p:nvSpPr>
        <p:spPr>
          <a:xfrm>
            <a:off x="9745591" y="306828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Équipe CP</a:t>
            </a:r>
          </a:p>
        </p:txBody>
      </p:sp>
      <p:grpSp>
        <p:nvGrpSpPr>
          <p:cNvPr id="207" name="Group 206">
            <a:extLst>
              <a:ext uri="{FF2B5EF4-FFF2-40B4-BE49-F238E27FC236}">
                <a16:creationId xmlns:a16="http://schemas.microsoft.com/office/drawing/2014/main" id="{CB6124E3-AA48-9F16-7A9D-A8CF88F5D05C}"/>
              </a:ext>
            </a:extLst>
          </p:cNvPr>
          <p:cNvGrpSpPr/>
          <p:nvPr/>
        </p:nvGrpSpPr>
        <p:grpSpPr>
          <a:xfrm>
            <a:off x="10313270" y="4409749"/>
            <a:ext cx="447057" cy="868968"/>
            <a:chOff x="2660369" y="1566525"/>
            <a:chExt cx="663579" cy="1289832"/>
          </a:xfrm>
        </p:grpSpPr>
        <p:sp>
          <p:nvSpPr>
            <p:cNvPr id="208" name="Oval 207">
              <a:extLst>
                <a:ext uri="{FF2B5EF4-FFF2-40B4-BE49-F238E27FC236}">
                  <a16:creationId xmlns:a16="http://schemas.microsoft.com/office/drawing/2014/main" id="{C2077041-BFEC-654A-8AA2-8A7CD86FBC4C}"/>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9" name="Chord 208">
              <a:extLst>
                <a:ext uri="{FF2B5EF4-FFF2-40B4-BE49-F238E27FC236}">
                  <a16:creationId xmlns:a16="http://schemas.microsoft.com/office/drawing/2014/main" id="{11A686AA-9DEC-EA5A-32A8-CE52986AB56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0" name="TextBox 209">
            <a:extLst>
              <a:ext uri="{FF2B5EF4-FFF2-40B4-BE49-F238E27FC236}">
                <a16:creationId xmlns:a16="http://schemas.microsoft.com/office/drawing/2014/main" id="{84F673D2-EFA5-D832-E87E-089F2A8F56C2}"/>
              </a:ext>
            </a:extLst>
          </p:cNvPr>
          <p:cNvSpPr txBox="1"/>
          <p:nvPr/>
        </p:nvSpPr>
        <p:spPr>
          <a:xfrm>
            <a:off x="9745591" y="5154262"/>
            <a:ext cx="1582414" cy="473271"/>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Administrateur système</a:t>
            </a:r>
          </a:p>
        </p:txBody>
      </p:sp>
      <p:grpSp>
        <p:nvGrpSpPr>
          <p:cNvPr id="211" name="Group 210">
            <a:extLst>
              <a:ext uri="{FF2B5EF4-FFF2-40B4-BE49-F238E27FC236}">
                <a16:creationId xmlns:a16="http://schemas.microsoft.com/office/drawing/2014/main" id="{509867A6-AE78-016E-9E7A-AB1EA0ACE423}"/>
              </a:ext>
            </a:extLst>
          </p:cNvPr>
          <p:cNvGrpSpPr/>
          <p:nvPr/>
        </p:nvGrpSpPr>
        <p:grpSpPr>
          <a:xfrm>
            <a:off x="8632016" y="3139063"/>
            <a:ext cx="447057" cy="868968"/>
            <a:chOff x="2660369" y="1566525"/>
            <a:chExt cx="663579" cy="1289832"/>
          </a:xfrm>
          <a:solidFill>
            <a:schemeClr val="accent6"/>
          </a:solidFill>
        </p:grpSpPr>
        <p:sp>
          <p:nvSpPr>
            <p:cNvPr id="212" name="Oval 211">
              <a:extLst>
                <a:ext uri="{FF2B5EF4-FFF2-40B4-BE49-F238E27FC236}">
                  <a16:creationId xmlns:a16="http://schemas.microsoft.com/office/drawing/2014/main" id="{60B63CA0-A157-8D2B-EFED-5190C2D66CD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3" name="Chord 212">
              <a:extLst>
                <a:ext uri="{FF2B5EF4-FFF2-40B4-BE49-F238E27FC236}">
                  <a16:creationId xmlns:a16="http://schemas.microsoft.com/office/drawing/2014/main" id="{98286BB6-F2BC-D9EF-412C-44519BDA6922}"/>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4" name="TextBox 213">
            <a:extLst>
              <a:ext uri="{FF2B5EF4-FFF2-40B4-BE49-F238E27FC236}">
                <a16:creationId xmlns:a16="http://schemas.microsoft.com/office/drawing/2014/main" id="{9B9298BC-F5B4-EFB9-6CCB-B103F71C0CFC}"/>
              </a:ext>
            </a:extLst>
          </p:cNvPr>
          <p:cNvSpPr txBox="1"/>
          <p:nvPr/>
        </p:nvSpPr>
        <p:spPr>
          <a:xfrm>
            <a:off x="8078355" y="3867873"/>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Administrateur</a:t>
            </a:r>
          </a:p>
        </p:txBody>
      </p:sp>
      <p:grpSp>
        <p:nvGrpSpPr>
          <p:cNvPr id="215" name="Group 214">
            <a:extLst>
              <a:ext uri="{FF2B5EF4-FFF2-40B4-BE49-F238E27FC236}">
                <a16:creationId xmlns:a16="http://schemas.microsoft.com/office/drawing/2014/main" id="{5DD56799-7664-1290-3AB7-0B107AE4220C}"/>
              </a:ext>
            </a:extLst>
          </p:cNvPr>
          <p:cNvGrpSpPr/>
          <p:nvPr/>
        </p:nvGrpSpPr>
        <p:grpSpPr>
          <a:xfrm>
            <a:off x="6807112" y="1931462"/>
            <a:ext cx="447057" cy="868968"/>
            <a:chOff x="2660369" y="1566525"/>
            <a:chExt cx="663579" cy="1289832"/>
          </a:xfrm>
          <a:noFill/>
        </p:grpSpPr>
        <p:sp>
          <p:nvSpPr>
            <p:cNvPr id="216" name="Oval 215">
              <a:extLst>
                <a:ext uri="{FF2B5EF4-FFF2-40B4-BE49-F238E27FC236}">
                  <a16:creationId xmlns:a16="http://schemas.microsoft.com/office/drawing/2014/main" id="{AEDBE386-BCA6-3F72-18B7-52CF389D6E5A}"/>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7" name="Chord 216">
              <a:extLst>
                <a:ext uri="{FF2B5EF4-FFF2-40B4-BE49-F238E27FC236}">
                  <a16:creationId xmlns:a16="http://schemas.microsoft.com/office/drawing/2014/main" id="{E91B2499-AC2F-F877-7904-45D5F5A90370}"/>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8" name="TextBox 217">
            <a:extLst>
              <a:ext uri="{FF2B5EF4-FFF2-40B4-BE49-F238E27FC236}">
                <a16:creationId xmlns:a16="http://schemas.microsoft.com/office/drawing/2014/main" id="{0B0B6DF4-E1D7-9C70-D9F3-EC1AA0A972B3}"/>
              </a:ext>
            </a:extLst>
          </p:cNvPr>
          <p:cNvSpPr txBox="1"/>
          <p:nvPr/>
        </p:nvSpPr>
        <p:spPr>
          <a:xfrm>
            <a:off x="6239433" y="2675975"/>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Responsable CP A</a:t>
            </a:r>
          </a:p>
        </p:txBody>
      </p:sp>
      <p:grpSp>
        <p:nvGrpSpPr>
          <p:cNvPr id="219" name="Group 218">
            <a:extLst>
              <a:ext uri="{FF2B5EF4-FFF2-40B4-BE49-F238E27FC236}">
                <a16:creationId xmlns:a16="http://schemas.microsoft.com/office/drawing/2014/main" id="{E07B39A7-BCF7-AF12-CE32-BE28C95F05D7}"/>
              </a:ext>
            </a:extLst>
          </p:cNvPr>
          <p:cNvGrpSpPr/>
          <p:nvPr/>
        </p:nvGrpSpPr>
        <p:grpSpPr>
          <a:xfrm>
            <a:off x="6807112" y="3211068"/>
            <a:ext cx="447057" cy="868968"/>
            <a:chOff x="2660369" y="1566525"/>
            <a:chExt cx="663579" cy="1289832"/>
          </a:xfrm>
          <a:noFill/>
        </p:grpSpPr>
        <p:sp>
          <p:nvSpPr>
            <p:cNvPr id="220" name="Oval 219">
              <a:extLst>
                <a:ext uri="{FF2B5EF4-FFF2-40B4-BE49-F238E27FC236}">
                  <a16:creationId xmlns:a16="http://schemas.microsoft.com/office/drawing/2014/main" id="{40500F85-A834-F546-1730-828803D052B8}"/>
                </a:ext>
              </a:extLst>
            </p:cNvPr>
            <p:cNvSpPr/>
            <p:nvPr/>
          </p:nvSpPr>
          <p:spPr>
            <a:xfrm>
              <a:off x="2753399" y="1566525"/>
              <a:ext cx="477520" cy="47752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1" name="Chord 220">
              <a:extLst>
                <a:ext uri="{FF2B5EF4-FFF2-40B4-BE49-F238E27FC236}">
                  <a16:creationId xmlns:a16="http://schemas.microsoft.com/office/drawing/2014/main" id="{BB127390-D620-6D11-21D2-8FD6310265D9}"/>
                </a:ext>
              </a:extLst>
            </p:cNvPr>
            <p:cNvSpPr/>
            <p:nvPr/>
          </p:nvSpPr>
          <p:spPr>
            <a:xfrm rot="10800000">
              <a:off x="2660369" y="2142751"/>
              <a:ext cx="663579" cy="713606"/>
            </a:xfrm>
            <a:prstGeom prst="chord">
              <a:avLst>
                <a:gd name="adj1" fmla="val 138076"/>
                <a:gd name="adj2" fmla="val 1057924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2" name="TextBox 221">
            <a:extLst>
              <a:ext uri="{FF2B5EF4-FFF2-40B4-BE49-F238E27FC236}">
                <a16:creationId xmlns:a16="http://schemas.microsoft.com/office/drawing/2014/main" id="{2ECA40EC-615C-5B6E-6895-9920B9074A28}"/>
              </a:ext>
            </a:extLst>
          </p:cNvPr>
          <p:cNvSpPr txBox="1"/>
          <p:nvPr/>
        </p:nvSpPr>
        <p:spPr>
          <a:xfrm>
            <a:off x="6006423" y="3955581"/>
            <a:ext cx="204843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Gestionnaire CP A &amp; B</a:t>
            </a:r>
          </a:p>
        </p:txBody>
      </p:sp>
      <p:grpSp>
        <p:nvGrpSpPr>
          <p:cNvPr id="223" name="Group 222">
            <a:extLst>
              <a:ext uri="{FF2B5EF4-FFF2-40B4-BE49-F238E27FC236}">
                <a16:creationId xmlns:a16="http://schemas.microsoft.com/office/drawing/2014/main" id="{15B290BE-5097-5EB6-EB8E-579127E380DE}"/>
              </a:ext>
            </a:extLst>
          </p:cNvPr>
          <p:cNvGrpSpPr/>
          <p:nvPr/>
        </p:nvGrpSpPr>
        <p:grpSpPr>
          <a:xfrm>
            <a:off x="6807112" y="4430624"/>
            <a:ext cx="447057" cy="868968"/>
            <a:chOff x="2660369" y="1566525"/>
            <a:chExt cx="663579" cy="1289832"/>
          </a:xfrm>
          <a:noFill/>
        </p:grpSpPr>
        <p:sp>
          <p:nvSpPr>
            <p:cNvPr id="224" name="Oval 223">
              <a:extLst>
                <a:ext uri="{FF2B5EF4-FFF2-40B4-BE49-F238E27FC236}">
                  <a16:creationId xmlns:a16="http://schemas.microsoft.com/office/drawing/2014/main" id="{21F3A97D-E2EC-5B7B-5210-B117CCA52391}"/>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5" name="Chord 224">
              <a:extLst>
                <a:ext uri="{FF2B5EF4-FFF2-40B4-BE49-F238E27FC236}">
                  <a16:creationId xmlns:a16="http://schemas.microsoft.com/office/drawing/2014/main" id="{8770E187-5ADB-2783-8404-2D3F398BE659}"/>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6" name="TextBox 225">
            <a:extLst>
              <a:ext uri="{FF2B5EF4-FFF2-40B4-BE49-F238E27FC236}">
                <a16:creationId xmlns:a16="http://schemas.microsoft.com/office/drawing/2014/main" id="{DCE086A8-151C-DCDC-C210-314E84CEAB82}"/>
              </a:ext>
            </a:extLst>
          </p:cNvPr>
          <p:cNvSpPr txBox="1"/>
          <p:nvPr/>
        </p:nvSpPr>
        <p:spPr>
          <a:xfrm>
            <a:off x="6239433" y="517513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Responsable CP B</a:t>
            </a:r>
          </a:p>
        </p:txBody>
      </p:sp>
      <p:grpSp>
        <p:nvGrpSpPr>
          <p:cNvPr id="227" name="Group 226">
            <a:extLst>
              <a:ext uri="{FF2B5EF4-FFF2-40B4-BE49-F238E27FC236}">
                <a16:creationId xmlns:a16="http://schemas.microsoft.com/office/drawing/2014/main" id="{D3FFCFDF-CA0B-B5CE-514C-266934372129}"/>
              </a:ext>
            </a:extLst>
          </p:cNvPr>
          <p:cNvGrpSpPr/>
          <p:nvPr/>
        </p:nvGrpSpPr>
        <p:grpSpPr>
          <a:xfrm>
            <a:off x="2626907" y="2053286"/>
            <a:ext cx="447057" cy="868968"/>
            <a:chOff x="2660369" y="1566525"/>
            <a:chExt cx="663579" cy="1289832"/>
          </a:xfrm>
          <a:solidFill>
            <a:schemeClr val="accent3"/>
          </a:solidFill>
        </p:grpSpPr>
        <p:sp>
          <p:nvSpPr>
            <p:cNvPr id="228" name="Oval 227">
              <a:extLst>
                <a:ext uri="{FF2B5EF4-FFF2-40B4-BE49-F238E27FC236}">
                  <a16:creationId xmlns:a16="http://schemas.microsoft.com/office/drawing/2014/main" id="{83F4E64B-C505-2DA4-8FA3-267FAEB03B2E}"/>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Chord 228">
              <a:extLst>
                <a:ext uri="{FF2B5EF4-FFF2-40B4-BE49-F238E27FC236}">
                  <a16:creationId xmlns:a16="http://schemas.microsoft.com/office/drawing/2014/main" id="{64819B21-A681-51BB-DC28-3B26841F96E1}"/>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0" name="TextBox 229">
            <a:extLst>
              <a:ext uri="{FF2B5EF4-FFF2-40B4-BE49-F238E27FC236}">
                <a16:creationId xmlns:a16="http://schemas.microsoft.com/office/drawing/2014/main" id="{70C8208D-15B5-C93F-EECD-A2C3F5B0896D}"/>
              </a:ext>
            </a:extLst>
          </p:cNvPr>
          <p:cNvSpPr txBox="1"/>
          <p:nvPr/>
        </p:nvSpPr>
        <p:spPr>
          <a:xfrm>
            <a:off x="2254048"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231" name="Group 230">
            <a:extLst>
              <a:ext uri="{FF2B5EF4-FFF2-40B4-BE49-F238E27FC236}">
                <a16:creationId xmlns:a16="http://schemas.microsoft.com/office/drawing/2014/main" id="{F59616A5-F430-526C-0FCF-CF5FA63F54ED}"/>
              </a:ext>
            </a:extLst>
          </p:cNvPr>
          <p:cNvGrpSpPr/>
          <p:nvPr/>
        </p:nvGrpSpPr>
        <p:grpSpPr>
          <a:xfrm>
            <a:off x="3989895" y="2053286"/>
            <a:ext cx="447057" cy="868968"/>
            <a:chOff x="2660369" y="1566525"/>
            <a:chExt cx="663579" cy="1289832"/>
          </a:xfrm>
          <a:solidFill>
            <a:schemeClr val="accent3"/>
          </a:solidFill>
        </p:grpSpPr>
        <p:sp>
          <p:nvSpPr>
            <p:cNvPr id="232" name="Oval 231">
              <a:extLst>
                <a:ext uri="{FF2B5EF4-FFF2-40B4-BE49-F238E27FC236}">
                  <a16:creationId xmlns:a16="http://schemas.microsoft.com/office/drawing/2014/main" id="{3B1C2A48-9C4F-AD6D-1076-94132D0D277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3" name="Chord 232">
              <a:extLst>
                <a:ext uri="{FF2B5EF4-FFF2-40B4-BE49-F238E27FC236}">
                  <a16:creationId xmlns:a16="http://schemas.microsoft.com/office/drawing/2014/main" id="{95C2C487-17F0-D014-E37F-960574838948}"/>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4" name="TextBox 233">
            <a:extLst>
              <a:ext uri="{FF2B5EF4-FFF2-40B4-BE49-F238E27FC236}">
                <a16:creationId xmlns:a16="http://schemas.microsoft.com/office/drawing/2014/main" id="{823BFB67-F1BE-E732-74BD-CDA6A4D9B449}"/>
              </a:ext>
            </a:extLst>
          </p:cNvPr>
          <p:cNvSpPr txBox="1"/>
          <p:nvPr/>
        </p:nvSpPr>
        <p:spPr>
          <a:xfrm>
            <a:off x="3617036"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235" name="Group 234">
            <a:extLst>
              <a:ext uri="{FF2B5EF4-FFF2-40B4-BE49-F238E27FC236}">
                <a16:creationId xmlns:a16="http://schemas.microsoft.com/office/drawing/2014/main" id="{3E1CB77D-4023-18C5-E2F8-B7B3381158F7}"/>
              </a:ext>
            </a:extLst>
          </p:cNvPr>
          <p:cNvGrpSpPr/>
          <p:nvPr/>
        </p:nvGrpSpPr>
        <p:grpSpPr>
          <a:xfrm>
            <a:off x="5352883" y="2053286"/>
            <a:ext cx="447057" cy="868968"/>
            <a:chOff x="2660369" y="1566525"/>
            <a:chExt cx="663579" cy="1289832"/>
          </a:xfrm>
          <a:solidFill>
            <a:schemeClr val="accent3"/>
          </a:solidFill>
        </p:grpSpPr>
        <p:sp>
          <p:nvSpPr>
            <p:cNvPr id="236" name="Oval 235">
              <a:extLst>
                <a:ext uri="{FF2B5EF4-FFF2-40B4-BE49-F238E27FC236}">
                  <a16:creationId xmlns:a16="http://schemas.microsoft.com/office/drawing/2014/main" id="{BCEFF7DB-A981-3E6E-314C-0C0B13C7D22D}"/>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7" name="Chord 236">
              <a:extLst>
                <a:ext uri="{FF2B5EF4-FFF2-40B4-BE49-F238E27FC236}">
                  <a16:creationId xmlns:a16="http://schemas.microsoft.com/office/drawing/2014/main" id="{24A2DA67-695D-07D2-07E6-0CC80CC2468B}"/>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8" name="TextBox 237">
            <a:extLst>
              <a:ext uri="{FF2B5EF4-FFF2-40B4-BE49-F238E27FC236}">
                <a16:creationId xmlns:a16="http://schemas.microsoft.com/office/drawing/2014/main" id="{EE414B93-2426-03EB-FBA3-0C8B50D52460}"/>
              </a:ext>
            </a:extLst>
          </p:cNvPr>
          <p:cNvSpPr txBox="1"/>
          <p:nvPr/>
        </p:nvSpPr>
        <p:spPr>
          <a:xfrm>
            <a:off x="4980024"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239" name="Group 238">
            <a:extLst>
              <a:ext uri="{FF2B5EF4-FFF2-40B4-BE49-F238E27FC236}">
                <a16:creationId xmlns:a16="http://schemas.microsoft.com/office/drawing/2014/main" id="{844E0365-DEEF-6618-B638-3E0FB381EBBB}"/>
              </a:ext>
            </a:extLst>
          </p:cNvPr>
          <p:cNvGrpSpPr/>
          <p:nvPr/>
        </p:nvGrpSpPr>
        <p:grpSpPr>
          <a:xfrm>
            <a:off x="2626907" y="4331940"/>
            <a:ext cx="447057" cy="868968"/>
            <a:chOff x="2660369" y="1566525"/>
            <a:chExt cx="663579" cy="1289832"/>
          </a:xfrm>
          <a:solidFill>
            <a:schemeClr val="accent1"/>
          </a:solidFill>
        </p:grpSpPr>
        <p:sp>
          <p:nvSpPr>
            <p:cNvPr id="240" name="Oval 239">
              <a:extLst>
                <a:ext uri="{FF2B5EF4-FFF2-40B4-BE49-F238E27FC236}">
                  <a16:creationId xmlns:a16="http://schemas.microsoft.com/office/drawing/2014/main" id="{17D88A7A-DBFC-70A5-F05C-FBFBD6FFE81C}"/>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Chord 240">
              <a:extLst>
                <a:ext uri="{FF2B5EF4-FFF2-40B4-BE49-F238E27FC236}">
                  <a16:creationId xmlns:a16="http://schemas.microsoft.com/office/drawing/2014/main" id="{704592FE-B6D3-B9B8-C961-2828615293D1}"/>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2" name="TextBox 241">
            <a:extLst>
              <a:ext uri="{FF2B5EF4-FFF2-40B4-BE49-F238E27FC236}">
                <a16:creationId xmlns:a16="http://schemas.microsoft.com/office/drawing/2014/main" id="{91BF416C-2044-BB2E-C51B-2935F967D5DB}"/>
              </a:ext>
            </a:extLst>
          </p:cNvPr>
          <p:cNvSpPr txBox="1"/>
          <p:nvPr/>
        </p:nvSpPr>
        <p:spPr>
          <a:xfrm>
            <a:off x="2254048"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243" name="Group 242">
            <a:extLst>
              <a:ext uri="{FF2B5EF4-FFF2-40B4-BE49-F238E27FC236}">
                <a16:creationId xmlns:a16="http://schemas.microsoft.com/office/drawing/2014/main" id="{02161478-53B1-4C9C-065A-F27D61C1DE58}"/>
              </a:ext>
            </a:extLst>
          </p:cNvPr>
          <p:cNvGrpSpPr/>
          <p:nvPr/>
        </p:nvGrpSpPr>
        <p:grpSpPr>
          <a:xfrm>
            <a:off x="3989895" y="4331940"/>
            <a:ext cx="447057" cy="868968"/>
            <a:chOff x="2660369" y="1566525"/>
            <a:chExt cx="663579" cy="1289832"/>
          </a:xfrm>
          <a:solidFill>
            <a:schemeClr val="accent1"/>
          </a:solidFill>
        </p:grpSpPr>
        <p:sp>
          <p:nvSpPr>
            <p:cNvPr id="244" name="Oval 243">
              <a:extLst>
                <a:ext uri="{FF2B5EF4-FFF2-40B4-BE49-F238E27FC236}">
                  <a16:creationId xmlns:a16="http://schemas.microsoft.com/office/drawing/2014/main" id="{487C1FD9-1DED-E055-E915-B2C2D4ABD4CE}"/>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5" name="Chord 244">
              <a:extLst>
                <a:ext uri="{FF2B5EF4-FFF2-40B4-BE49-F238E27FC236}">
                  <a16:creationId xmlns:a16="http://schemas.microsoft.com/office/drawing/2014/main" id="{FCCE9ED4-65D1-5F85-E65B-B80880993F2A}"/>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6" name="TextBox 245">
            <a:extLst>
              <a:ext uri="{FF2B5EF4-FFF2-40B4-BE49-F238E27FC236}">
                <a16:creationId xmlns:a16="http://schemas.microsoft.com/office/drawing/2014/main" id="{94B6CC7F-E9BF-C1AC-06EA-8B70885D7462}"/>
              </a:ext>
            </a:extLst>
          </p:cNvPr>
          <p:cNvSpPr txBox="1"/>
          <p:nvPr/>
        </p:nvSpPr>
        <p:spPr>
          <a:xfrm>
            <a:off x="3617036"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grpSp>
        <p:nvGrpSpPr>
          <p:cNvPr id="247" name="Group 246">
            <a:extLst>
              <a:ext uri="{FF2B5EF4-FFF2-40B4-BE49-F238E27FC236}">
                <a16:creationId xmlns:a16="http://schemas.microsoft.com/office/drawing/2014/main" id="{22FC8F03-9CD9-6EF0-402D-948F146A86E5}"/>
              </a:ext>
            </a:extLst>
          </p:cNvPr>
          <p:cNvGrpSpPr/>
          <p:nvPr/>
        </p:nvGrpSpPr>
        <p:grpSpPr>
          <a:xfrm>
            <a:off x="5352883" y="4331940"/>
            <a:ext cx="447057" cy="868968"/>
            <a:chOff x="2660369" y="1566525"/>
            <a:chExt cx="663579" cy="1289832"/>
          </a:xfrm>
          <a:solidFill>
            <a:schemeClr val="accent1"/>
          </a:solidFill>
        </p:grpSpPr>
        <p:sp>
          <p:nvSpPr>
            <p:cNvPr id="248" name="Oval 247">
              <a:extLst>
                <a:ext uri="{FF2B5EF4-FFF2-40B4-BE49-F238E27FC236}">
                  <a16:creationId xmlns:a16="http://schemas.microsoft.com/office/drawing/2014/main" id="{0C2D855E-2532-0778-DD79-CFD751117A4A}"/>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9" name="Chord 248">
              <a:extLst>
                <a:ext uri="{FF2B5EF4-FFF2-40B4-BE49-F238E27FC236}">
                  <a16:creationId xmlns:a16="http://schemas.microsoft.com/office/drawing/2014/main" id="{E8503EDE-D890-E4E7-030C-4CACC2784B73}"/>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50" name="TextBox 249">
            <a:extLst>
              <a:ext uri="{FF2B5EF4-FFF2-40B4-BE49-F238E27FC236}">
                <a16:creationId xmlns:a16="http://schemas.microsoft.com/office/drawing/2014/main" id="{50F74C6D-71B6-B970-2397-09EAECB7FAD9}"/>
              </a:ext>
            </a:extLst>
          </p:cNvPr>
          <p:cNvSpPr txBox="1"/>
          <p:nvPr/>
        </p:nvSpPr>
        <p:spPr>
          <a:xfrm>
            <a:off x="4980024"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Travailleur social</a:t>
            </a:r>
          </a:p>
        </p:txBody>
      </p:sp>
      <p:sp>
        <p:nvSpPr>
          <p:cNvPr id="251" name="TextBox 250">
            <a:extLst>
              <a:ext uri="{FF2B5EF4-FFF2-40B4-BE49-F238E27FC236}">
                <a16:creationId xmlns:a16="http://schemas.microsoft.com/office/drawing/2014/main" id="{786D4947-039D-36F6-4DA3-F6A93FFB07BE}"/>
              </a:ext>
            </a:extLst>
          </p:cNvPr>
          <p:cNvSpPr txBox="1"/>
          <p:nvPr/>
        </p:nvSpPr>
        <p:spPr>
          <a:xfrm>
            <a:off x="1294867" y="461256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AGENCE B</a:t>
            </a:r>
          </a:p>
        </p:txBody>
      </p:sp>
      <p:sp>
        <p:nvSpPr>
          <p:cNvPr id="252" name="TextBox 251">
            <a:extLst>
              <a:ext uri="{FF2B5EF4-FFF2-40B4-BE49-F238E27FC236}">
                <a16:creationId xmlns:a16="http://schemas.microsoft.com/office/drawing/2014/main" id="{31F7EAE1-3026-3DE1-400A-D81E45CB5A69}"/>
              </a:ext>
            </a:extLst>
          </p:cNvPr>
          <p:cNvSpPr txBox="1"/>
          <p:nvPr/>
        </p:nvSpPr>
        <p:spPr>
          <a:xfrm>
            <a:off x="1294867" y="234878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AGENCE A</a:t>
            </a:r>
          </a:p>
        </p:txBody>
      </p:sp>
    </p:spTree>
    <p:extLst>
      <p:ext uri="{BB962C8B-B14F-4D97-AF65-F5344CB8AC3E}">
        <p14:creationId xmlns:p14="http://schemas.microsoft.com/office/powerpoint/2010/main" val="421888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normAutofit/>
          </a:bodyPr>
          <a:lstStyle/>
          <a:p>
            <a:r>
              <a:rPr lang="en-GB">
                <a:latin typeface="Arial"/>
                <a:cs typeface="Arial"/>
              </a:rPr>
              <a:t>Quel est l'objet de cette formation ? </a:t>
            </a:r>
            <a:endParaRPr lang="en-US">
              <a:latin typeface="Arial"/>
              <a:cs typeface="Arial"/>
            </a:endParaRPr>
          </a:p>
        </p:txBody>
      </p:sp>
      <p:sp>
        <p:nvSpPr>
          <p:cNvPr id="6" name="TextBox 5">
            <a:extLst>
              <a:ext uri="{FF2B5EF4-FFF2-40B4-BE49-F238E27FC236}">
                <a16:creationId xmlns:a16="http://schemas.microsoft.com/office/drawing/2014/main" id="{4781D507-3AE3-061B-405A-E31769A0BE47}"/>
              </a:ext>
            </a:extLst>
          </p:cNvPr>
          <p:cNvSpPr txBox="1"/>
          <p:nvPr/>
        </p:nvSpPr>
        <p:spPr>
          <a:xfrm>
            <a:off x="5553868" y="2421905"/>
            <a:ext cx="5266532" cy="2062103"/>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Comment le CPIMS+ </a:t>
            </a:r>
            <a:r>
              <a:rPr lang="en-US" sz="3200" b="1" dirty="0" err="1">
                <a:latin typeface="Arial" panose="020B0604020202020204" pitchFamily="34" charset="0"/>
                <a:cs typeface="Arial" panose="020B0604020202020204" pitchFamily="34" charset="0"/>
              </a:rPr>
              <a:t>peut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être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utilisé</a:t>
            </a:r>
            <a:r>
              <a:rPr lang="en-US" sz="3200" b="1" dirty="0">
                <a:latin typeface="Arial" panose="020B0604020202020204" pitchFamily="34" charset="0"/>
                <a:cs typeface="Arial" panose="020B0604020202020204" pitchFamily="34" charset="0"/>
              </a:rPr>
              <a:t> pour </a:t>
            </a:r>
            <a:r>
              <a:rPr lang="en-US" sz="3200" b="1" dirty="0" err="1">
                <a:latin typeface="Arial" panose="020B0604020202020204" pitchFamily="34" charset="0"/>
                <a:cs typeface="Arial" panose="020B0604020202020204" pitchFamily="34" charset="0"/>
              </a:rPr>
              <a:t>soutenir</a:t>
            </a:r>
            <a:r>
              <a:rPr lang="en-US" sz="3200" b="1" dirty="0">
                <a:latin typeface="Arial" panose="020B0604020202020204" pitchFamily="34" charset="0"/>
                <a:cs typeface="Arial" panose="020B0604020202020204" pitchFamily="34" charset="0"/>
              </a:rPr>
              <a:t> et </a:t>
            </a:r>
            <a:r>
              <a:rPr lang="en-US" sz="3200" b="1" dirty="0" err="1">
                <a:latin typeface="Arial" panose="020B0604020202020204" pitchFamily="34" charset="0"/>
                <a:cs typeface="Arial" panose="020B0604020202020204" pitchFamily="34" charset="0"/>
              </a:rPr>
              <a:t>renforcer</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une</a:t>
            </a:r>
            <a:r>
              <a:rPr lang="en-US" sz="3200" b="1" dirty="0">
                <a:latin typeface="Arial" panose="020B0604020202020204" pitchFamily="34" charset="0"/>
                <a:cs typeface="Arial" panose="020B0604020202020204" pitchFamily="34" charset="0"/>
              </a:rPr>
              <a:t> pratique de gestion de cas de </a:t>
            </a:r>
            <a:r>
              <a:rPr lang="en-US" sz="3200" b="1" dirty="0" err="1">
                <a:latin typeface="Arial" panose="020B0604020202020204" pitchFamily="34" charset="0"/>
                <a:cs typeface="Arial" panose="020B0604020202020204" pitchFamily="34" charset="0"/>
              </a:rPr>
              <a:t>qualité</a:t>
            </a:r>
            <a:endParaRPr lang="en-US" sz="3200" b="1"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244CD64-CD2B-0A39-E123-831F4287BD0F}"/>
              </a:ext>
            </a:extLst>
          </p:cNvPr>
          <p:cNvGrpSpPr/>
          <p:nvPr/>
        </p:nvGrpSpPr>
        <p:grpSpPr>
          <a:xfrm>
            <a:off x="1641797" y="2326116"/>
            <a:ext cx="2828868" cy="2436278"/>
            <a:chOff x="4416926" y="1952645"/>
            <a:chExt cx="1178615" cy="1015047"/>
          </a:xfrm>
        </p:grpSpPr>
        <p:sp>
          <p:nvSpPr>
            <p:cNvPr id="8" name="Rectangle: Rounded Corners 7">
              <a:extLst>
                <a:ext uri="{FF2B5EF4-FFF2-40B4-BE49-F238E27FC236}">
                  <a16:creationId xmlns:a16="http://schemas.microsoft.com/office/drawing/2014/main" id="{EF44F72D-74F1-D7CA-5A63-02646252A346}"/>
                </a:ext>
              </a:extLst>
            </p:cNvPr>
            <p:cNvSpPr/>
            <p:nvPr/>
          </p:nvSpPr>
          <p:spPr>
            <a:xfrm rot="20570022">
              <a:off x="4447704" y="2313235"/>
              <a:ext cx="155800" cy="50995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B9077879-1CFE-76E1-BA42-84EFD5DE4A11}"/>
                </a:ext>
              </a:extLst>
            </p:cNvPr>
            <p:cNvSpPr/>
            <p:nvPr/>
          </p:nvSpPr>
          <p:spPr>
            <a:xfrm rot="734835">
              <a:off x="4416926" y="2065608"/>
              <a:ext cx="152465" cy="3858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468F153D-A436-7433-0D9E-6C9644195F25}"/>
                </a:ext>
              </a:extLst>
            </p:cNvPr>
            <p:cNvSpPr/>
            <p:nvPr/>
          </p:nvSpPr>
          <p:spPr>
            <a:xfrm rot="21032989">
              <a:off x="4615614" y="2373582"/>
              <a:ext cx="149730" cy="35863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lowchart: Manual Input 10">
              <a:extLst>
                <a:ext uri="{FF2B5EF4-FFF2-40B4-BE49-F238E27FC236}">
                  <a16:creationId xmlns:a16="http://schemas.microsoft.com/office/drawing/2014/main" id="{74E847DB-4FA5-DF0F-6077-94FC87DE9877}"/>
                </a:ext>
              </a:extLst>
            </p:cNvPr>
            <p:cNvSpPr/>
            <p:nvPr/>
          </p:nvSpPr>
          <p:spPr>
            <a:xfrm rot="4370022" flipH="1">
              <a:off x="4566067" y="2612552"/>
              <a:ext cx="197560" cy="305529"/>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C25DF8F-C761-AB04-4AFC-F963282CACF3}"/>
                </a:ext>
              </a:extLst>
            </p:cNvPr>
            <p:cNvSpPr/>
            <p:nvPr/>
          </p:nvSpPr>
          <p:spPr>
            <a:xfrm rot="1076057" flipH="1">
              <a:off x="5400700" y="2349090"/>
              <a:ext cx="161053" cy="50995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7A4F3CF6-D76D-ECD0-EE4E-9F70AEB820B5}"/>
                </a:ext>
              </a:extLst>
            </p:cNvPr>
            <p:cNvSpPr/>
            <p:nvPr/>
          </p:nvSpPr>
          <p:spPr>
            <a:xfrm rot="20911244" flipH="1">
              <a:off x="5437935" y="2101053"/>
              <a:ext cx="157606" cy="39828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E8C19917-8CBC-5957-6C26-D5721E5E8AA1}"/>
                </a:ext>
              </a:extLst>
            </p:cNvPr>
            <p:cNvSpPr/>
            <p:nvPr/>
          </p:nvSpPr>
          <p:spPr>
            <a:xfrm rot="613090" flipH="1">
              <a:off x="5233983" y="2403167"/>
              <a:ext cx="154779" cy="35863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lowchart: Manual Input 14">
              <a:extLst>
                <a:ext uri="{FF2B5EF4-FFF2-40B4-BE49-F238E27FC236}">
                  <a16:creationId xmlns:a16="http://schemas.microsoft.com/office/drawing/2014/main" id="{4AB818B5-2554-1F12-3126-460479B2371B}"/>
                </a:ext>
              </a:extLst>
            </p:cNvPr>
            <p:cNvSpPr/>
            <p:nvPr/>
          </p:nvSpPr>
          <p:spPr>
            <a:xfrm rot="17276057">
              <a:off x="5238172" y="2640595"/>
              <a:ext cx="197560" cy="315831"/>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 Same Side Corner Rectangle 21">
              <a:extLst>
                <a:ext uri="{FF2B5EF4-FFF2-40B4-BE49-F238E27FC236}">
                  <a16:creationId xmlns:a16="http://schemas.microsoft.com/office/drawing/2014/main" id="{5F00AA32-B71B-18A3-9F43-8E5C0A7C8753}"/>
                </a:ext>
              </a:extLst>
            </p:cNvPr>
            <p:cNvSpPr/>
            <p:nvPr/>
          </p:nvSpPr>
          <p:spPr>
            <a:xfrm>
              <a:off x="4880503" y="2250894"/>
              <a:ext cx="251673" cy="26754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5B42B9DB-7697-1DCE-026A-33183457CDDC}"/>
                </a:ext>
              </a:extLst>
            </p:cNvPr>
            <p:cNvSpPr/>
            <p:nvPr/>
          </p:nvSpPr>
          <p:spPr>
            <a:xfrm>
              <a:off x="4878636" y="1952645"/>
              <a:ext cx="254533" cy="2545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AAC6863E-CAD6-1C03-5EC3-55D4DFBC1A73}"/>
                </a:ext>
              </a:extLst>
            </p:cNvPr>
            <p:cNvSpPr/>
            <p:nvPr/>
          </p:nvSpPr>
          <p:spPr>
            <a:xfrm>
              <a:off x="4538838" y="2765316"/>
              <a:ext cx="241922" cy="202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A11A1D3E-7A92-EE9B-A550-3C2C42A0F9F0}"/>
                </a:ext>
              </a:extLst>
            </p:cNvPr>
            <p:cNvSpPr/>
            <p:nvPr/>
          </p:nvSpPr>
          <p:spPr>
            <a:xfrm>
              <a:off x="5217172" y="2765316"/>
              <a:ext cx="241922" cy="202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71024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GB">
                <a:latin typeface="Arial"/>
                <a:cs typeface="Arial"/>
              </a:rPr>
              <a:t>Démonstration CPIMS </a:t>
            </a:r>
            <a:endParaRPr lang="en-US"/>
          </a:p>
        </p:txBody>
      </p:sp>
      <p:sp>
        <p:nvSpPr>
          <p:cNvPr id="2" name="Google Shape;798;p37">
            <a:extLst>
              <a:ext uri="{FF2B5EF4-FFF2-40B4-BE49-F238E27FC236}">
                <a16:creationId xmlns:a16="http://schemas.microsoft.com/office/drawing/2014/main" id="{E05D7B66-2035-EC4B-C21F-DE671BC80E74}"/>
              </a:ext>
            </a:extLst>
          </p:cNvPr>
          <p:cNvSpPr txBox="1"/>
          <p:nvPr/>
        </p:nvSpPr>
        <p:spPr>
          <a:xfrm>
            <a:off x="6096001" y="1893708"/>
            <a:ext cx="4583090" cy="401266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3"/>
              </a:rPr>
              <a:t>Se connecter et naviguer dans le CPIMS+.</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Flux de travail</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4"/>
              </a:rPr>
              <a:t>Contact et aide</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Permissions et accès selon le principe du "besoin de savoir".</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Propriétaire du dossier </a:t>
            </a:r>
          </a:p>
        </p:txBody>
      </p:sp>
      <p:pic>
        <p:nvPicPr>
          <p:cNvPr id="6" name="Graphic 5" descr="Vlog with solid fill">
            <a:hlinkClick r:id="rId5"/>
            <a:extLst>
              <a:ext uri="{FF2B5EF4-FFF2-40B4-BE49-F238E27FC236}">
                <a16:creationId xmlns:a16="http://schemas.microsoft.com/office/drawing/2014/main" id="{8ECC9BB6-D455-B19D-BF12-8C27E1EC97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1401" y="1708428"/>
            <a:ext cx="3952227" cy="3952227"/>
          </a:xfrm>
          <a:prstGeom prst="rect">
            <a:avLst/>
          </a:prstGeom>
        </p:spPr>
      </p:pic>
    </p:spTree>
    <p:extLst>
      <p:ext uri="{BB962C8B-B14F-4D97-AF65-F5344CB8AC3E}">
        <p14:creationId xmlns:p14="http://schemas.microsoft.com/office/powerpoint/2010/main" val="242460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pPr marL="0" lvl="0" indent="0" rtl="0">
              <a:lnSpc>
                <a:spcPct val="90000"/>
              </a:lnSpc>
              <a:spcBef>
                <a:spcPts val="0"/>
              </a:spcBef>
              <a:spcAft>
                <a:spcPts val="0"/>
              </a:spcAft>
              <a:buClr>
                <a:schemeClr val="lt1"/>
              </a:buClr>
              <a:buSzPts val="3600"/>
              <a:buNone/>
            </a:pPr>
            <a:r>
              <a:rPr lang="en-US"/>
              <a:t>Principaux points d'apprentissage</a:t>
            </a:r>
          </a:p>
        </p:txBody>
      </p:sp>
      <p:sp>
        <p:nvSpPr>
          <p:cNvPr id="2" name="Google Shape;798;p37">
            <a:extLst>
              <a:ext uri="{FF2B5EF4-FFF2-40B4-BE49-F238E27FC236}">
                <a16:creationId xmlns:a16="http://schemas.microsoft.com/office/drawing/2014/main" id="{2E3B1C03-5334-2FE9-C38D-D1AA877E2DE8}"/>
              </a:ext>
            </a:extLst>
          </p:cNvPr>
          <p:cNvSpPr txBox="1"/>
          <p:nvPr/>
        </p:nvSpPr>
        <p:spPr>
          <a:xfrm>
            <a:off x="561730" y="3386881"/>
            <a:ext cx="2252451" cy="157410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dirty="0">
                <a:solidFill>
                  <a:schemeClr val="dk1"/>
                </a:solidFill>
                <a:latin typeface="Arial" panose="020B0604020202020204" pitchFamily="34" charset="0"/>
                <a:ea typeface="Helvetica Neue"/>
                <a:cs typeface="Arial" panose="020B0604020202020204" pitchFamily="34" charset="0"/>
                <a:sym typeface="Helvetica Neue"/>
              </a:rPr>
              <a:t>Une bonne gestion de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l'information</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n'a</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aucune</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valeur</a:t>
            </a:r>
            <a:r>
              <a:rPr lang="en-US" sz="1800" dirty="0">
                <a:solidFill>
                  <a:schemeClr val="dk1"/>
                </a:solidFill>
                <a:latin typeface="Arial" panose="020B0604020202020204" pitchFamily="34" charset="0"/>
                <a:ea typeface="Helvetica Neue"/>
                <a:cs typeface="Arial" panose="020B0604020202020204" pitchFamily="34" charset="0"/>
                <a:sym typeface="Helvetica Neue"/>
              </a:rPr>
              <a:t> sans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une</a:t>
            </a:r>
            <a:r>
              <a:rPr lang="en-US" sz="1800" dirty="0">
                <a:solidFill>
                  <a:schemeClr val="dk1"/>
                </a:solidFill>
                <a:latin typeface="Arial" panose="020B0604020202020204" pitchFamily="34" charset="0"/>
                <a:ea typeface="Helvetica Neue"/>
                <a:cs typeface="Arial" panose="020B0604020202020204" pitchFamily="34" charset="0"/>
                <a:sym typeface="Helvetica Neue"/>
              </a:rPr>
              <a:t> gestion de cas de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qualité</a:t>
            </a:r>
            <a:endParaRPr lang="en-US" sz="18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3" name="Google Shape;799;p37">
            <a:extLst>
              <a:ext uri="{FF2B5EF4-FFF2-40B4-BE49-F238E27FC236}">
                <a16:creationId xmlns:a16="http://schemas.microsoft.com/office/drawing/2014/main" id="{6FB160C2-F068-C520-9B27-2877CFE1FF2F}"/>
              </a:ext>
            </a:extLst>
          </p:cNvPr>
          <p:cNvSpPr txBox="1"/>
          <p:nvPr/>
        </p:nvSpPr>
        <p:spPr>
          <a:xfrm>
            <a:off x="3361418" y="3386881"/>
            <a:ext cx="2514424" cy="216683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Toute solution numérique de gestion des dossiers, y compris le CPIMS+, doit reposer sur une base solide de gestion des dossiers.</a:t>
            </a:r>
          </a:p>
        </p:txBody>
      </p:sp>
      <p:sp>
        <p:nvSpPr>
          <p:cNvPr id="6" name="Google Shape;800;p37">
            <a:extLst>
              <a:ext uri="{FF2B5EF4-FFF2-40B4-BE49-F238E27FC236}">
                <a16:creationId xmlns:a16="http://schemas.microsoft.com/office/drawing/2014/main" id="{95BC4A96-D506-C362-DC0F-520EBF166B67}"/>
              </a:ext>
            </a:extLst>
          </p:cNvPr>
          <p:cNvSpPr/>
          <p:nvPr/>
        </p:nvSpPr>
        <p:spPr>
          <a:xfrm>
            <a:off x="1162175"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FC344DFC-A2F2-6405-0D8F-1FEB0F78E8D1}"/>
              </a:ext>
            </a:extLst>
          </p:cNvPr>
          <p:cNvSpPr/>
          <p:nvPr/>
        </p:nvSpPr>
        <p:spPr>
          <a:xfrm>
            <a:off x="4091519"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02;p37">
            <a:extLst>
              <a:ext uri="{FF2B5EF4-FFF2-40B4-BE49-F238E27FC236}">
                <a16:creationId xmlns:a16="http://schemas.microsoft.com/office/drawing/2014/main" id="{75FFBCAB-F8B3-01AA-EF44-F476687002C9}"/>
              </a:ext>
            </a:extLst>
          </p:cNvPr>
          <p:cNvSpPr/>
          <p:nvPr/>
        </p:nvSpPr>
        <p:spPr>
          <a:xfrm>
            <a:off x="7023524"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803;p37">
            <a:extLst>
              <a:ext uri="{FF2B5EF4-FFF2-40B4-BE49-F238E27FC236}">
                <a16:creationId xmlns:a16="http://schemas.microsoft.com/office/drawing/2014/main" id="{7FADB383-18C8-0B7D-97A1-68FE5949F4D8}"/>
              </a:ext>
            </a:extLst>
          </p:cNvPr>
          <p:cNvSpPr txBox="1"/>
          <p:nvPr/>
        </p:nvSpPr>
        <p:spPr>
          <a:xfrm>
            <a:off x="6423079" y="3386881"/>
            <a:ext cx="2252451" cy="216683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dirty="0">
                <a:solidFill>
                  <a:schemeClr val="dk1"/>
                </a:solidFill>
                <a:latin typeface="Arial" panose="020B0604020202020204" pitchFamily="34" charset="0"/>
                <a:ea typeface="Helvetica Neue"/>
                <a:cs typeface="Arial" panose="020B0604020202020204" pitchFamily="34" charset="0"/>
                <a:sym typeface="Helvetica Neue"/>
              </a:rPr>
              <a:t>La base de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données</a:t>
            </a:r>
            <a:r>
              <a:rPr lang="en-US" sz="1800" dirty="0">
                <a:solidFill>
                  <a:schemeClr val="dk1"/>
                </a:solidFill>
                <a:latin typeface="Arial" panose="020B0604020202020204" pitchFamily="34" charset="0"/>
                <a:ea typeface="Helvetica Neue"/>
                <a:cs typeface="Arial" panose="020B0604020202020204" pitchFamily="34" charset="0"/>
                <a:sym typeface="Helvetica Neue"/>
              </a:rPr>
              <a:t> CPIMS+ a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besoin</a:t>
            </a:r>
            <a:r>
              <a:rPr lang="en-US" sz="18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tous</a:t>
            </a:r>
            <a:r>
              <a:rPr lang="en-US" sz="1800" dirty="0">
                <a:solidFill>
                  <a:schemeClr val="dk1"/>
                </a:solidFill>
                <a:latin typeface="Arial" panose="020B0604020202020204" pitchFamily="34" charset="0"/>
                <a:ea typeface="Helvetica Neue"/>
                <a:cs typeface="Arial" panose="020B0604020202020204" pitchFamily="34" charset="0"/>
                <a:sym typeface="Helvetica Neue"/>
              </a:rPr>
              <a:t> les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autres</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éléments</a:t>
            </a:r>
            <a:r>
              <a:rPr lang="en-US" sz="1800" dirty="0">
                <a:solidFill>
                  <a:schemeClr val="dk1"/>
                </a:solidFill>
                <a:latin typeface="Arial" panose="020B0604020202020204" pitchFamily="34" charset="0"/>
                <a:ea typeface="Helvetica Neue"/>
                <a:cs typeface="Arial" panose="020B0604020202020204" pitchFamily="34" charset="0"/>
                <a:sym typeface="Helvetica Neue"/>
              </a:rPr>
              <a:t> pour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qu'un</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système</a:t>
            </a:r>
            <a:r>
              <a:rPr lang="en-US" sz="1800" dirty="0">
                <a:solidFill>
                  <a:schemeClr val="dk1"/>
                </a:solidFill>
                <a:latin typeface="Arial" panose="020B0604020202020204" pitchFamily="34" charset="0"/>
                <a:ea typeface="Helvetica Neue"/>
                <a:cs typeface="Arial" panose="020B0604020202020204" pitchFamily="34" charset="0"/>
                <a:sym typeface="Helvetica Neue"/>
              </a:rPr>
              <a:t> de gestion de cas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soit</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présent</a:t>
            </a:r>
            <a:r>
              <a:rPr lang="en-US" sz="1800" dirty="0">
                <a:solidFill>
                  <a:schemeClr val="dk1"/>
                </a:solidFill>
                <a:latin typeface="Arial" panose="020B0604020202020204" pitchFamily="34" charset="0"/>
                <a:ea typeface="Helvetica Neue"/>
                <a:cs typeface="Arial" panose="020B0604020202020204" pitchFamily="34" charset="0"/>
                <a:sym typeface="Helvetica Neue"/>
              </a:rPr>
              <a:t> et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solide</a:t>
            </a:r>
            <a:r>
              <a:rPr lang="en-US" sz="1800" dirty="0">
                <a:solidFill>
                  <a:schemeClr val="dk1"/>
                </a:solidFill>
                <a:latin typeface="Arial" panose="020B0604020202020204" pitchFamily="34" charset="0"/>
                <a:ea typeface="Helvetica Neue"/>
                <a:cs typeface="Arial" panose="020B0604020202020204" pitchFamily="34" charset="0"/>
                <a:sym typeface="Helvetica Neue"/>
              </a:rPr>
              <a:t>.</a:t>
            </a:r>
          </a:p>
        </p:txBody>
      </p:sp>
      <p:sp>
        <p:nvSpPr>
          <p:cNvPr id="10" name="Google Shape;803;p37">
            <a:extLst>
              <a:ext uri="{FF2B5EF4-FFF2-40B4-BE49-F238E27FC236}">
                <a16:creationId xmlns:a16="http://schemas.microsoft.com/office/drawing/2014/main" id="{06E677D9-9591-B9F3-B9E3-0768353621FC}"/>
              </a:ext>
            </a:extLst>
          </p:cNvPr>
          <p:cNvSpPr txBox="1"/>
          <p:nvPr/>
        </p:nvSpPr>
        <p:spPr>
          <a:xfrm>
            <a:off x="9222767" y="3386881"/>
            <a:ext cx="2252451" cy="187047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dirty="0" err="1">
                <a:solidFill>
                  <a:schemeClr val="dk1"/>
                </a:solidFill>
                <a:latin typeface="Arial" panose="020B0604020202020204" pitchFamily="34" charset="0"/>
                <a:ea typeface="Helvetica Neue"/>
                <a:cs typeface="Arial" panose="020B0604020202020204" pitchFamily="34" charset="0"/>
                <a:sym typeface="Helvetica Neue"/>
              </a:rPr>
              <a:t>Travailler</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avec le CPIMS+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est</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une</a:t>
            </a:r>
            <a:r>
              <a:rPr lang="en-US" sz="1800" dirty="0">
                <a:solidFill>
                  <a:schemeClr val="dk1"/>
                </a:solidFill>
                <a:latin typeface="Arial" panose="020B0604020202020204" pitchFamily="34" charset="0"/>
                <a:ea typeface="Helvetica Neue"/>
                <a:cs typeface="Arial" panose="020B0604020202020204" pitchFamily="34" charset="0"/>
                <a:sym typeface="Helvetica Neue"/>
              </a:rPr>
              <a:t>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opportunité</a:t>
            </a:r>
            <a:r>
              <a:rPr lang="en-US" sz="18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1800" dirty="0" err="1">
                <a:solidFill>
                  <a:schemeClr val="dk1"/>
                </a:solidFill>
                <a:latin typeface="Arial" panose="020B0604020202020204" pitchFamily="34" charset="0"/>
                <a:ea typeface="Helvetica Neue"/>
                <a:cs typeface="Arial" panose="020B0604020202020204" pitchFamily="34" charset="0"/>
                <a:sym typeface="Helvetica Neue"/>
              </a:rPr>
              <a:t>renforcer</a:t>
            </a:r>
            <a:r>
              <a:rPr lang="en-US" sz="1800" dirty="0">
                <a:solidFill>
                  <a:schemeClr val="dk1"/>
                </a:solidFill>
                <a:latin typeface="Arial" panose="020B0604020202020204" pitchFamily="34" charset="0"/>
                <a:ea typeface="Helvetica Neue"/>
                <a:cs typeface="Arial" panose="020B0604020202020204" pitchFamily="34" charset="0"/>
                <a:sym typeface="Helvetica Neue"/>
              </a:rPr>
              <a:t> le travail de gestion des cas.</a:t>
            </a:r>
          </a:p>
        </p:txBody>
      </p:sp>
      <p:sp>
        <p:nvSpPr>
          <p:cNvPr id="11" name="Google Shape;802;p37">
            <a:extLst>
              <a:ext uri="{FF2B5EF4-FFF2-40B4-BE49-F238E27FC236}">
                <a16:creationId xmlns:a16="http://schemas.microsoft.com/office/drawing/2014/main" id="{EF64EDC1-6649-9C85-AB27-2A00E3E7D835}"/>
              </a:ext>
            </a:extLst>
          </p:cNvPr>
          <p:cNvSpPr/>
          <p:nvPr/>
        </p:nvSpPr>
        <p:spPr>
          <a:xfrm>
            <a:off x="9823212"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50119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Site de démonstration</a:t>
            </a:r>
            <a:endParaRPr lang="en-US"/>
          </a:p>
        </p:txBody>
      </p:sp>
      <p:sp>
        <p:nvSpPr>
          <p:cNvPr id="2" name="TextBox 1">
            <a:extLst>
              <a:ext uri="{FF2B5EF4-FFF2-40B4-BE49-F238E27FC236}">
                <a16:creationId xmlns:a16="http://schemas.microsoft.com/office/drawing/2014/main" id="{9FE0D19C-CA8E-2A63-4F50-DBBE81C6007D}"/>
              </a:ext>
            </a:extLst>
          </p:cNvPr>
          <p:cNvSpPr txBox="1"/>
          <p:nvPr/>
        </p:nvSpPr>
        <p:spPr>
          <a:xfrm>
            <a:off x="706524" y="1762920"/>
            <a:ext cx="10778288" cy="458780"/>
          </a:xfrm>
          <a:prstGeom prst="rect">
            <a:avLst/>
          </a:prstGeom>
          <a:noFill/>
        </p:spPr>
        <p:txBody>
          <a:bodyPr wrap="square" lIns="91440" tIns="45720" rIns="91440" bIns="45720" anchor="t">
            <a:spAutoFit/>
          </a:bodyPr>
          <a:lstStyle/>
          <a:p>
            <a:pPr algn="ctr">
              <a:lnSpc>
                <a:spcPct val="107000"/>
              </a:lnSpc>
            </a:pPr>
            <a:r>
              <a:rPr lang="en-US" sz="2400" dirty="0" err="1">
                <a:highlight>
                  <a:srgbClr val="FFFF00"/>
                </a:highlight>
                <a:latin typeface="Arial"/>
                <a:cs typeface="Arial"/>
              </a:rPr>
              <a:t>Insérer</a:t>
            </a:r>
            <a:r>
              <a:rPr lang="en-US" sz="2400" dirty="0">
                <a:highlight>
                  <a:srgbClr val="FFFF00"/>
                </a:highlight>
                <a:latin typeface="Arial"/>
                <a:cs typeface="Arial"/>
              </a:rPr>
              <a:t> les informations du site de </a:t>
            </a:r>
            <a:r>
              <a:rPr lang="en-US" sz="2400" dirty="0" err="1">
                <a:highlight>
                  <a:srgbClr val="FFFF00"/>
                </a:highlight>
                <a:latin typeface="Arial"/>
                <a:cs typeface="Arial"/>
              </a:rPr>
              <a:t>démonstration</a:t>
            </a:r>
            <a:r>
              <a:rPr lang="en-US" sz="2400" dirty="0">
                <a:highlight>
                  <a:srgbClr val="FFFF00"/>
                </a:highlight>
                <a:latin typeface="Arial"/>
                <a:cs typeface="Arial"/>
              </a:rPr>
              <a:t> CPIMS+ pour le </a:t>
            </a:r>
            <a:r>
              <a:rPr lang="en-US" sz="2400" dirty="0" err="1">
                <a:highlight>
                  <a:srgbClr val="FFFF00"/>
                </a:highlight>
                <a:latin typeface="Arial"/>
                <a:cs typeface="Arial"/>
              </a:rPr>
              <a:t>contexte</a:t>
            </a:r>
            <a:endParaRPr lang="en-US" sz="2400" dirty="0">
              <a:highlight>
                <a:srgbClr val="FFFF00"/>
              </a:highlight>
              <a:latin typeface="Arial"/>
              <a:cs typeface="Arial"/>
            </a:endParaRPr>
          </a:p>
        </p:txBody>
      </p:sp>
      <p:pic>
        <p:nvPicPr>
          <p:cNvPr id="4" name="Graphic 3" descr="Monitor with solid fill">
            <a:extLst>
              <a:ext uri="{FF2B5EF4-FFF2-40B4-BE49-F238E27FC236}">
                <a16:creationId xmlns:a16="http://schemas.microsoft.com/office/drawing/2014/main" id="{83005F33-F2F2-331B-2CFA-C318CBF464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7513" y="2158018"/>
            <a:ext cx="3776309" cy="3776309"/>
          </a:xfrm>
          <a:prstGeom prst="rect">
            <a:avLst/>
          </a:prstGeom>
        </p:spPr>
      </p:pic>
    </p:spTree>
    <p:extLst>
      <p:ext uri="{BB962C8B-B14F-4D97-AF65-F5344CB8AC3E}">
        <p14:creationId xmlns:p14="http://schemas.microsoft.com/office/powerpoint/2010/main" val="1534918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2</a:t>
            </a:r>
          </a:p>
          <a:p>
            <a:br>
              <a:rPr lang="en-CA" b="1" dirty="0">
                <a:solidFill>
                  <a:schemeClr val="bg1"/>
                </a:solidFill>
                <a:latin typeface="Garamond"/>
              </a:rPr>
            </a:br>
            <a:r>
              <a:rPr lang="en-US" sz="5400" b="1" dirty="0" err="1">
                <a:solidFill>
                  <a:schemeClr val="bg1"/>
                </a:solidFill>
                <a:latin typeface="Garamond"/>
              </a:rPr>
              <a:t>Utiliser</a:t>
            </a:r>
            <a:r>
              <a:rPr lang="en-US" sz="5400" b="1" dirty="0">
                <a:solidFill>
                  <a:schemeClr val="bg1"/>
                </a:solidFill>
                <a:latin typeface="Garamond"/>
              </a:rPr>
              <a:t> le CPIMS+ pour </a:t>
            </a:r>
            <a:r>
              <a:rPr lang="en-US" sz="5400" b="1" dirty="0" err="1">
                <a:solidFill>
                  <a:schemeClr val="bg1"/>
                </a:solidFill>
                <a:latin typeface="Garamond"/>
              </a:rPr>
              <a:t>soutenir</a:t>
            </a:r>
            <a:r>
              <a:rPr lang="en-US" sz="5400" b="1" dirty="0">
                <a:solidFill>
                  <a:schemeClr val="bg1"/>
                </a:solidFill>
                <a:latin typeface="Garamond"/>
              </a:rPr>
              <a:t> </a:t>
            </a:r>
            <a:r>
              <a:rPr lang="en-US" sz="5400" b="1" dirty="0" err="1">
                <a:solidFill>
                  <a:schemeClr val="bg1"/>
                </a:solidFill>
                <a:latin typeface="Garamond"/>
              </a:rPr>
              <a:t>une</a:t>
            </a:r>
            <a:r>
              <a:rPr lang="en-US" sz="5400" b="1" dirty="0">
                <a:solidFill>
                  <a:schemeClr val="bg1"/>
                </a:solidFill>
                <a:latin typeface="Garamond"/>
              </a:rPr>
              <a:t> gestion de cas de </a:t>
            </a:r>
            <a:r>
              <a:rPr lang="en-US" sz="5400" b="1" dirty="0" err="1">
                <a:solidFill>
                  <a:schemeClr val="bg1"/>
                </a:solidFill>
                <a:latin typeface="Garamond"/>
              </a:rPr>
              <a:t>qualité</a:t>
            </a:r>
            <a:r>
              <a:rPr lang="en-US" sz="5400" b="1" dirty="0">
                <a:solidFill>
                  <a:schemeClr val="bg1"/>
                </a:solidFill>
                <a:latin typeface="Garamond"/>
              </a:rPr>
              <a:t> (</a:t>
            </a:r>
            <a:r>
              <a:rPr lang="en-US" sz="5400" b="1" dirty="0" err="1">
                <a:solidFill>
                  <a:schemeClr val="bg1"/>
                </a:solidFill>
                <a:latin typeface="Garamond"/>
              </a:rPr>
              <a:t>partie</a:t>
            </a:r>
            <a:r>
              <a:rPr lang="en-US" sz="5400" b="1" dirty="0">
                <a:solidFill>
                  <a:schemeClr val="bg1"/>
                </a:solidFill>
                <a:latin typeface="Garamond"/>
              </a:rPr>
              <a:t> 1)</a:t>
            </a:r>
          </a:p>
        </p:txBody>
      </p:sp>
    </p:spTree>
    <p:extLst>
      <p:ext uri="{BB962C8B-B14F-4D97-AF65-F5344CB8AC3E}">
        <p14:creationId xmlns:p14="http://schemas.microsoft.com/office/powerpoint/2010/main" val="396317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Récapitulatif</a:t>
            </a:r>
            <a:endParaRPr lang="en-US"/>
          </a:p>
        </p:txBody>
      </p:sp>
      <p:grpSp>
        <p:nvGrpSpPr>
          <p:cNvPr id="3" name="Group 2">
            <a:extLst>
              <a:ext uri="{FF2B5EF4-FFF2-40B4-BE49-F238E27FC236}">
                <a16:creationId xmlns:a16="http://schemas.microsoft.com/office/drawing/2014/main" id="{0B4AFBD9-5937-821E-1927-AAD432B9BE58}"/>
              </a:ext>
            </a:extLst>
          </p:cNvPr>
          <p:cNvGrpSpPr/>
          <p:nvPr/>
        </p:nvGrpSpPr>
        <p:grpSpPr>
          <a:xfrm>
            <a:off x="1720152" y="1927035"/>
            <a:ext cx="4006034" cy="3141632"/>
            <a:chOff x="1117683" y="2194390"/>
            <a:chExt cx="3415887" cy="2678824"/>
          </a:xfrm>
        </p:grpSpPr>
        <p:sp>
          <p:nvSpPr>
            <p:cNvPr id="4" name="Speech Bubble: Rectangle with Corners Rounded 3">
              <a:extLst>
                <a:ext uri="{FF2B5EF4-FFF2-40B4-BE49-F238E27FC236}">
                  <a16:creationId xmlns:a16="http://schemas.microsoft.com/office/drawing/2014/main" id="{6BA84BA6-D50A-20BC-F680-EB8934A22C8C}"/>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peech Bubble: Rectangle with Corners Rounded 4">
              <a:extLst>
                <a:ext uri="{FF2B5EF4-FFF2-40B4-BE49-F238E27FC236}">
                  <a16:creationId xmlns:a16="http://schemas.microsoft.com/office/drawing/2014/main" id="{27CEA336-1D00-F133-8D8F-BD153EB9CF9F}"/>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peech Bubble: Rectangle with Corners Rounded 5">
              <a:extLst>
                <a:ext uri="{FF2B5EF4-FFF2-40B4-BE49-F238E27FC236}">
                  <a16:creationId xmlns:a16="http://schemas.microsoft.com/office/drawing/2014/main" id="{FC5A8F7D-9FE9-8C69-5529-7B255FF8683B}"/>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1A7141BE-7B79-2573-337E-24F1D23376B8}"/>
              </a:ext>
            </a:extLst>
          </p:cNvPr>
          <p:cNvSpPr txBox="1"/>
          <p:nvPr/>
        </p:nvSpPr>
        <p:spPr>
          <a:xfrm>
            <a:off x="6759327" y="2305615"/>
            <a:ext cx="4206892" cy="2246769"/>
          </a:xfrm>
          <a:prstGeom prst="rect">
            <a:avLst/>
          </a:prstGeom>
          <a:noFill/>
        </p:spPr>
        <p:txBody>
          <a:bodyPr wrap="square">
            <a:spAutoFit/>
          </a:bodyPr>
          <a:lstStyle/>
          <a:p>
            <a:pPr marL="0" indent="0">
              <a:buNone/>
            </a:pPr>
            <a:r>
              <a:rPr lang="en-US" sz="2800" b="1">
                <a:effectLst/>
                <a:latin typeface="Helvetica Neue"/>
                <a:ea typeface="Calibri" panose="020F0502020204030204" pitchFamily="34" charset="0"/>
                <a:cs typeface="Helvetica 45 Light"/>
              </a:rPr>
              <a:t>De quoi avons-nous entendu parler hier ? </a:t>
            </a:r>
          </a:p>
          <a:p>
            <a:pPr marL="0" indent="0">
              <a:buNone/>
            </a:pPr>
            <a:endParaRPr lang="en-US" sz="2800" b="1">
              <a:effectLst/>
              <a:latin typeface="Helvetica Neue"/>
              <a:ea typeface="Calibri" panose="020F0502020204030204" pitchFamily="34" charset="0"/>
              <a:cs typeface="Helvetica 45 Light"/>
            </a:endParaRPr>
          </a:p>
          <a:p>
            <a:pPr marL="0" indent="0">
              <a:buNone/>
            </a:pPr>
            <a:r>
              <a:rPr lang="en-US" sz="2800" b="1">
                <a:effectLst/>
                <a:latin typeface="Helvetica Neue"/>
                <a:ea typeface="Calibri" panose="020F0502020204030204" pitchFamily="34" charset="0"/>
                <a:cs typeface="Helvetica 45 Light"/>
              </a:rPr>
              <a:t>Quelles ont été vos principales conclusions ? </a:t>
            </a:r>
          </a:p>
        </p:txBody>
      </p:sp>
    </p:spTree>
    <p:extLst>
      <p:ext uri="{BB962C8B-B14F-4D97-AF65-F5344CB8AC3E}">
        <p14:creationId xmlns:p14="http://schemas.microsoft.com/office/powerpoint/2010/main" val="218006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89D62-777D-475D-B97C-3E3DE4E8D3AF}"/>
              </a:ext>
            </a:extLst>
          </p:cNvPr>
          <p:cNvSpPr/>
          <p:nvPr/>
        </p:nvSpPr>
        <p:spPr>
          <a:xfrm>
            <a:off x="6561668" y="4512733"/>
            <a:ext cx="897466" cy="391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670618" cy="562168"/>
          </a:xfrm>
        </p:spPr>
        <p:txBody>
          <a:bodyPr/>
          <a:lstStyle/>
          <a:p>
            <a:r>
              <a:rPr lang="en-CA" dirty="0">
                <a:latin typeface="Garamond"/>
              </a:rPr>
              <a:t>Objectif des sessions 2 et 3</a:t>
            </a:r>
            <a:endParaRPr lang="en-CA" dirty="0"/>
          </a:p>
        </p:txBody>
      </p:sp>
      <p:sp>
        <p:nvSpPr>
          <p:cNvPr id="3" name="Rectangle 2">
            <a:extLst>
              <a:ext uri="{FF2B5EF4-FFF2-40B4-BE49-F238E27FC236}">
                <a16:creationId xmlns:a16="http://schemas.microsoft.com/office/drawing/2014/main" id="{DBB992D2-8C71-6C0B-4789-2E90792DD83C}"/>
              </a:ext>
            </a:extLst>
          </p:cNvPr>
          <p:cNvSpPr/>
          <p:nvPr/>
        </p:nvSpPr>
        <p:spPr>
          <a:xfrm>
            <a:off x="6561667" y="4027779"/>
            <a:ext cx="3903133" cy="484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BC0A825-ACBD-EE8A-05D0-A98D03B1A5B5}"/>
              </a:ext>
            </a:extLst>
          </p:cNvPr>
          <p:cNvSpPr/>
          <p:nvPr/>
        </p:nvSpPr>
        <p:spPr>
          <a:xfrm>
            <a:off x="8129117" y="2227441"/>
            <a:ext cx="1296237"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72C4E4FE-CFF2-0EF1-883F-285EEDB38175}"/>
              </a:ext>
            </a:extLst>
          </p:cNvPr>
          <p:cNvSpPr/>
          <p:nvPr/>
        </p:nvSpPr>
        <p:spPr>
          <a:xfrm>
            <a:off x="6561666" y="2246347"/>
            <a:ext cx="2863687"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6461579" y="925434"/>
            <a:ext cx="4206892" cy="4832092"/>
          </a:xfrm>
          <a:prstGeom prst="rect">
            <a:avLst/>
          </a:prstGeom>
          <a:noFill/>
        </p:spPr>
        <p:txBody>
          <a:bodyPr wrap="square">
            <a:spAutoFit/>
          </a:bodyPr>
          <a:lstStyle/>
          <a:p>
            <a:pPr marL="0" indent="0">
              <a:buNone/>
            </a:pPr>
            <a:r>
              <a:rPr lang="en-US" sz="2800" b="1" dirty="0" err="1">
                <a:solidFill>
                  <a:schemeClr val="accent4"/>
                </a:solidFill>
                <a:effectLst/>
                <a:latin typeface="Helvetica Neue"/>
                <a:ea typeface="Calibri" panose="020F0502020204030204" pitchFamily="34" charset="0"/>
                <a:cs typeface="Helvetica 45 Light"/>
              </a:rPr>
              <a:t>Développer</a:t>
            </a:r>
            <a:r>
              <a:rPr lang="en-US" sz="2800" b="1" dirty="0">
                <a:solidFill>
                  <a:schemeClr val="accent4"/>
                </a:solidFill>
                <a:effectLst/>
                <a:latin typeface="Helvetica Neue"/>
                <a:ea typeface="Calibri" panose="020F0502020204030204" pitchFamily="34" charset="0"/>
                <a:cs typeface="Helvetica 45 Light"/>
              </a:rPr>
              <a:t> les </a:t>
            </a:r>
            <a:r>
              <a:rPr lang="en-US" sz="2800" b="1" dirty="0" err="1">
                <a:solidFill>
                  <a:schemeClr val="accent4"/>
                </a:solidFill>
                <a:effectLst/>
                <a:latin typeface="Helvetica Neue"/>
                <a:ea typeface="Calibri" panose="020F0502020204030204" pitchFamily="34" charset="0"/>
                <a:cs typeface="Helvetica 45 Light"/>
              </a:rPr>
              <a:t>compétences</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nécessaires</a:t>
            </a:r>
            <a:r>
              <a:rPr lang="en-US" sz="2800" b="1" dirty="0">
                <a:solidFill>
                  <a:schemeClr val="accent4"/>
                </a:solidFill>
                <a:effectLst/>
                <a:latin typeface="Helvetica Neue"/>
                <a:ea typeface="Calibri" panose="020F0502020204030204" pitchFamily="34" charset="0"/>
                <a:cs typeface="Helvetica 45 Light"/>
              </a:rPr>
              <a:t> pour </a:t>
            </a:r>
            <a:r>
              <a:rPr lang="en-US" sz="2800" b="1" dirty="0" err="1">
                <a:solidFill>
                  <a:schemeClr val="accent4"/>
                </a:solidFill>
                <a:effectLst/>
                <a:latin typeface="Helvetica Neue"/>
                <a:ea typeface="Calibri" panose="020F0502020204030204" pitchFamily="34" charset="0"/>
                <a:cs typeface="Helvetica 45 Light"/>
              </a:rPr>
              <a:t>utiliser</a:t>
            </a:r>
            <a:r>
              <a:rPr lang="en-US" sz="2800" b="1" dirty="0">
                <a:solidFill>
                  <a:schemeClr val="accent4"/>
                </a:solidFill>
                <a:effectLst/>
                <a:latin typeface="Helvetica Neue"/>
                <a:ea typeface="Calibri" panose="020F0502020204030204" pitchFamily="34" charset="0"/>
                <a:cs typeface="Helvetica 45 Light"/>
              </a:rPr>
              <a:t> le CPIMS+ </a:t>
            </a:r>
            <a:r>
              <a:rPr lang="en-US" sz="2800" b="1" dirty="0" err="1">
                <a:solidFill>
                  <a:schemeClr val="accent4"/>
                </a:solidFill>
                <a:effectLst/>
                <a:latin typeface="Helvetica Neue"/>
                <a:ea typeface="Calibri" panose="020F0502020204030204" pitchFamily="34" charset="0"/>
                <a:cs typeface="Helvetica 45 Light"/>
              </a:rPr>
              <a:t>afin</a:t>
            </a:r>
            <a:r>
              <a:rPr lang="en-US" sz="2800" b="1" dirty="0">
                <a:solidFill>
                  <a:schemeClr val="accent4"/>
                </a:solidFill>
                <a:effectLst/>
                <a:latin typeface="Helvetica Neue"/>
                <a:ea typeface="Calibri" panose="020F0502020204030204" pitchFamily="34" charset="0"/>
                <a:cs typeface="Helvetica 45 Light"/>
              </a:rPr>
              <a:t> de </a:t>
            </a:r>
            <a:r>
              <a:rPr lang="en-US" sz="2800" b="1" dirty="0" err="1">
                <a:solidFill>
                  <a:schemeClr val="accent4"/>
                </a:solidFill>
                <a:effectLst/>
                <a:latin typeface="Helvetica Neue"/>
                <a:ea typeface="Calibri" panose="020F0502020204030204" pitchFamily="34" charset="0"/>
                <a:cs typeface="Helvetica 45 Light"/>
              </a:rPr>
              <a:t>soutenir</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une</a:t>
            </a:r>
            <a:r>
              <a:rPr lang="en-US" sz="2800" b="1" dirty="0">
                <a:solidFill>
                  <a:schemeClr val="accent4"/>
                </a:solidFill>
                <a:effectLst/>
                <a:latin typeface="Helvetica Neue"/>
                <a:ea typeface="Calibri" panose="020F0502020204030204" pitchFamily="34" charset="0"/>
                <a:cs typeface="Helvetica 45 Light"/>
              </a:rPr>
              <a:t> gestion de cas de </a:t>
            </a:r>
            <a:r>
              <a:rPr lang="en-US" sz="2800" b="1" dirty="0" err="1">
                <a:solidFill>
                  <a:schemeClr val="accent4"/>
                </a:solidFill>
                <a:effectLst/>
                <a:latin typeface="Helvetica Neue"/>
                <a:ea typeface="Calibri" panose="020F0502020204030204" pitchFamily="34" charset="0"/>
                <a:cs typeface="Helvetica 45 Light"/>
              </a:rPr>
              <a:t>qualité</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en</a:t>
            </a:r>
            <a:r>
              <a:rPr lang="en-US" sz="2800" b="1" dirty="0">
                <a:solidFill>
                  <a:schemeClr val="accent4"/>
                </a:solidFill>
                <a:effectLst/>
                <a:latin typeface="Helvetica Neue"/>
                <a:ea typeface="Calibri" panose="020F0502020204030204" pitchFamily="34" charset="0"/>
                <a:cs typeface="Helvetica 45 Light"/>
              </a:rPr>
              <a:t> passant </a:t>
            </a:r>
            <a:r>
              <a:rPr lang="en-US" sz="2800" b="1" dirty="0" err="1">
                <a:solidFill>
                  <a:schemeClr val="accent4"/>
                </a:solidFill>
                <a:effectLst/>
                <a:latin typeface="Helvetica Neue"/>
                <a:ea typeface="Calibri" panose="020F0502020204030204" pitchFamily="34" charset="0"/>
                <a:cs typeface="Helvetica 45 Light"/>
              </a:rPr>
              <a:t>en</a:t>
            </a:r>
            <a:r>
              <a:rPr lang="en-US" sz="2800" b="1" dirty="0">
                <a:solidFill>
                  <a:schemeClr val="accent4"/>
                </a:solidFill>
                <a:effectLst/>
                <a:latin typeface="Helvetica Neue"/>
                <a:ea typeface="Calibri" panose="020F0502020204030204" pitchFamily="34" charset="0"/>
                <a:cs typeface="Helvetica 45 Light"/>
              </a:rPr>
              <a:t> revue les étapes de la gestion de cas et les </a:t>
            </a:r>
            <a:r>
              <a:rPr lang="en-US" sz="2800" b="1" dirty="0" err="1">
                <a:solidFill>
                  <a:schemeClr val="accent4"/>
                </a:solidFill>
                <a:effectLst/>
                <a:latin typeface="Helvetica Neue"/>
                <a:ea typeface="Calibri" panose="020F0502020204030204" pitchFamily="34" charset="0"/>
                <a:cs typeface="Helvetica 45 Light"/>
              </a:rPr>
              <a:t>fonctionnalités</a:t>
            </a:r>
            <a:r>
              <a:rPr lang="en-US" sz="2800" b="1" dirty="0">
                <a:solidFill>
                  <a:schemeClr val="accent4"/>
                </a:solidFill>
                <a:effectLst/>
                <a:latin typeface="Helvetica Neue"/>
                <a:ea typeface="Calibri" panose="020F0502020204030204" pitchFamily="34" charset="0"/>
                <a:cs typeface="Helvetica 45 Light"/>
              </a:rPr>
              <a:t> </a:t>
            </a:r>
            <a:r>
              <a:rPr lang="en-US" sz="2800" b="1" dirty="0" err="1">
                <a:solidFill>
                  <a:schemeClr val="accent4"/>
                </a:solidFill>
                <a:effectLst/>
                <a:latin typeface="Helvetica Neue"/>
                <a:ea typeface="Calibri" panose="020F0502020204030204" pitchFamily="34" charset="0"/>
                <a:cs typeface="Helvetica 45 Light"/>
              </a:rPr>
              <a:t>pertinentes</a:t>
            </a:r>
            <a:r>
              <a:rPr lang="en-US" sz="2800" b="1" dirty="0">
                <a:solidFill>
                  <a:schemeClr val="accent4"/>
                </a:solidFill>
                <a:effectLst/>
                <a:latin typeface="Helvetica Neue"/>
                <a:ea typeface="Calibri" panose="020F0502020204030204" pitchFamily="34" charset="0"/>
                <a:cs typeface="Helvetica 45 Light"/>
              </a:rPr>
              <a:t> du CPIMS+. </a:t>
            </a:r>
          </a:p>
        </p:txBody>
      </p:sp>
    </p:spTree>
    <p:extLst>
      <p:ext uri="{BB962C8B-B14F-4D97-AF65-F5344CB8AC3E}">
        <p14:creationId xmlns:p14="http://schemas.microsoft.com/office/powerpoint/2010/main" val="322404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Ouverture de la session</a:t>
            </a:r>
          </a:p>
          <a:p>
            <a:r>
              <a:rPr lang="en-US" sz="1600" i="1" dirty="0">
                <a:highlight>
                  <a:srgbClr val="FFFF00"/>
                </a:highlight>
                <a:latin typeface="Helvetica Neue"/>
                <a:ea typeface="Calibri" panose="020F0502020204030204" pitchFamily="34" charset="0"/>
                <a:cs typeface="Times New Roman"/>
              </a:rPr>
              <a:t>15 minutes</a:t>
            </a:r>
            <a:endParaRPr lang="en-US"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Étape 1 : Identification et enregistrement</a:t>
            </a:r>
          </a:p>
          <a:p>
            <a:r>
              <a:rPr lang="en-US" sz="1600" i="1" dirty="0">
                <a:highlight>
                  <a:srgbClr val="FFFF00"/>
                </a:highlight>
                <a:latin typeface="Helvetica Neue"/>
                <a:ea typeface="Calibri" panose="020F0502020204030204" pitchFamily="34" charset="0"/>
                <a:cs typeface="Times New Roman" panose="02020603050405020304" pitchFamily="18" charset="0"/>
              </a:rPr>
              <a:t>2 heures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Étape 2 : Évaluation</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45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Déjeuner</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Étape 3 : Planification du cas</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55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dirty="0" err="1">
                <a:latin typeface="Helvetica Neue"/>
                <a:ea typeface="Calibri" panose="020F0502020204030204" pitchFamily="34" charset="0"/>
                <a:cs typeface="Times New Roman"/>
              </a:rPr>
              <a:t>Clôture</a:t>
            </a:r>
            <a:endParaRPr lang="en-US" sz="1600" b="1" dirty="0">
              <a:latin typeface="Helvetica Neue"/>
              <a:ea typeface="Calibri" panose="020F0502020204030204" pitchFamily="34" charset="0"/>
              <a:cs typeface="Times New Roman"/>
            </a:endParaRPr>
          </a:p>
          <a:p>
            <a:r>
              <a:rPr lang="en-US" sz="1600" i="1" dirty="0">
                <a:highlight>
                  <a:srgbClr val="FFFF00"/>
                </a:highlight>
                <a:latin typeface="Helvetica Neue"/>
                <a:ea typeface="Calibri" panose="020F0502020204030204" pitchFamily="34" charset="0"/>
                <a:cs typeface="Times New Roman" panose="02020603050405020304" pitchFamily="18" charset="0"/>
              </a:rPr>
              <a:t>25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dirty="0">
                <a:latin typeface="Garamond"/>
              </a:rPr>
              <a:t>Ordre du jour</a:t>
            </a:r>
            <a:endParaRPr lang="en-CA" dirty="0"/>
          </a:p>
        </p:txBody>
      </p:sp>
    </p:spTree>
    <p:extLst>
      <p:ext uri="{BB962C8B-B14F-4D97-AF65-F5344CB8AC3E}">
        <p14:creationId xmlns:p14="http://schemas.microsoft.com/office/powerpoint/2010/main" val="55333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Ouverture</a:t>
            </a:r>
          </a:p>
        </p:txBody>
      </p:sp>
      <p:grpSp>
        <p:nvGrpSpPr>
          <p:cNvPr id="2" name="Group 1">
            <a:extLst>
              <a:ext uri="{FF2B5EF4-FFF2-40B4-BE49-F238E27FC236}">
                <a16:creationId xmlns:a16="http://schemas.microsoft.com/office/drawing/2014/main" id="{09A8FE84-ED7A-F05A-6DF8-A53EFE57DAA1}"/>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840B59CB-665D-076D-F9C4-E8A151830AC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4E843F33-DEDB-B2D1-64B4-BDB2E1551C24}"/>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254A952-3B4F-4C36-61AC-D7E6C135D67F}"/>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FAAC8572-8788-9FAE-C1AD-75EF20AC12E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69D67891-7EEE-46D8-550E-E86D1F1CE5B3}"/>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DD4D8A2-12F9-C098-5B44-0B65A35768F4}"/>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3B3DEC9-40C3-E74E-3F7A-CF8CFF35DA71}"/>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622829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CA"/>
              <a:t>Objectifs d'apprentissage</a:t>
            </a:r>
            <a:endParaRPr lang="en-CA">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2C9AC729-0896-BFE0-8671-CDF4162D0188}"/>
              </a:ext>
            </a:extLst>
          </p:cNvPr>
          <p:cNvGrpSpPr/>
          <p:nvPr/>
        </p:nvGrpSpPr>
        <p:grpSpPr>
          <a:xfrm>
            <a:off x="2320233" y="2147405"/>
            <a:ext cx="7551534" cy="2889993"/>
            <a:chOff x="2590940" y="2147405"/>
            <a:chExt cx="7551534" cy="2889993"/>
          </a:xfrm>
        </p:grpSpPr>
        <p:sp>
          <p:nvSpPr>
            <p:cNvPr id="2" name="TextBox 1">
              <a:extLst>
                <a:ext uri="{FF2B5EF4-FFF2-40B4-BE49-F238E27FC236}">
                  <a16:creationId xmlns:a16="http://schemas.microsoft.com/office/drawing/2014/main" id="{06E5A948-E1F0-44CD-E8DA-F81D26F52FCF}"/>
                </a:ext>
              </a:extLst>
            </p:cNvPr>
            <p:cNvSpPr txBox="1"/>
            <p:nvPr/>
          </p:nvSpPr>
          <p:spPr>
            <a:xfrm>
              <a:off x="2590940" y="3781092"/>
              <a:ext cx="3505060"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dirty="0" err="1">
                  <a:solidFill>
                    <a:schemeClr val="dk1"/>
                  </a:solidFill>
                  <a:latin typeface="Arial"/>
                  <a:ea typeface="Arial"/>
                  <a:cs typeface="Arial"/>
                  <a:sym typeface="Arial"/>
                </a:rPr>
                <a:t>S'entraîner</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utiliser</a:t>
              </a:r>
              <a:r>
                <a:rPr lang="en-US" dirty="0">
                  <a:solidFill>
                    <a:schemeClr val="dk1"/>
                  </a:solidFill>
                  <a:latin typeface="Arial"/>
                  <a:ea typeface="Arial"/>
                  <a:cs typeface="Arial"/>
                  <a:sym typeface="Arial"/>
                </a:rPr>
                <a:t> le CPIMS+ pour </a:t>
              </a:r>
              <a:r>
                <a:rPr lang="en-US" dirty="0" err="1">
                  <a:solidFill>
                    <a:schemeClr val="dk1"/>
                  </a:solidFill>
                  <a:latin typeface="Arial"/>
                  <a:ea typeface="Arial"/>
                  <a:cs typeface="Arial"/>
                  <a:sym typeface="Arial"/>
                </a:rPr>
                <a:t>favoriser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gestion de cas de </a:t>
              </a:r>
              <a:r>
                <a:rPr lang="en-US" dirty="0" err="1">
                  <a:solidFill>
                    <a:schemeClr val="dk1"/>
                  </a:solidFill>
                  <a:latin typeface="Arial"/>
                  <a:ea typeface="Arial"/>
                  <a:cs typeface="Arial"/>
                  <a:sym typeface="Arial"/>
                </a:rPr>
                <a:t>qualité</a:t>
              </a:r>
              <a:r>
                <a:rPr lang="en-US" dirty="0">
                  <a:solidFill>
                    <a:schemeClr val="dk1"/>
                  </a:solidFill>
                  <a:latin typeface="Arial"/>
                  <a:ea typeface="Arial"/>
                  <a:cs typeface="Arial"/>
                  <a:sym typeface="Arial"/>
                </a:rPr>
                <a:t> pendant le </a:t>
              </a:r>
              <a:r>
                <a:rPr lang="en-US" dirty="0" err="1">
                  <a:solidFill>
                    <a:schemeClr val="dk1"/>
                  </a:solidFill>
                  <a:latin typeface="Arial"/>
                  <a:ea typeface="Arial"/>
                  <a:cs typeface="Arial"/>
                  <a:sym typeface="Arial"/>
                </a:rPr>
                <a:t>processus</a:t>
              </a:r>
              <a:r>
                <a:rPr lang="en-US" dirty="0">
                  <a:solidFill>
                    <a:schemeClr val="dk1"/>
                  </a:solidFill>
                  <a:latin typeface="Arial"/>
                  <a:ea typeface="Arial"/>
                  <a:cs typeface="Arial"/>
                  <a:sym typeface="Arial"/>
                </a:rPr>
                <a:t> de gestion de cas.</a:t>
              </a:r>
            </a:p>
          </p:txBody>
        </p:sp>
        <p:sp>
          <p:nvSpPr>
            <p:cNvPr id="4" name="TextBox 3">
              <a:extLst>
                <a:ext uri="{FF2B5EF4-FFF2-40B4-BE49-F238E27FC236}">
                  <a16:creationId xmlns:a16="http://schemas.microsoft.com/office/drawing/2014/main" id="{0A14D8F4-8B16-EB86-62D3-BABC08D5F760}"/>
                </a:ext>
              </a:extLst>
            </p:cNvPr>
            <p:cNvSpPr txBox="1"/>
            <p:nvPr/>
          </p:nvSpPr>
          <p:spPr>
            <a:xfrm>
              <a:off x="6637414" y="3781092"/>
              <a:ext cx="3505060"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Naviguer dans le CPIMS+ et saisir des données pour soutenir la réalisation des objectifs du plan d'action.</a:t>
              </a:r>
            </a:p>
          </p:txBody>
        </p:sp>
        <p:grpSp>
          <p:nvGrpSpPr>
            <p:cNvPr id="6" name="Group 5">
              <a:extLst>
                <a:ext uri="{FF2B5EF4-FFF2-40B4-BE49-F238E27FC236}">
                  <a16:creationId xmlns:a16="http://schemas.microsoft.com/office/drawing/2014/main" id="{E0FF3523-B477-0AB5-47AA-E4504B5221A9}"/>
                </a:ext>
              </a:extLst>
            </p:cNvPr>
            <p:cNvGrpSpPr/>
            <p:nvPr/>
          </p:nvGrpSpPr>
          <p:grpSpPr>
            <a:xfrm>
              <a:off x="3579414" y="2147405"/>
              <a:ext cx="878574" cy="929504"/>
              <a:chOff x="243840" y="1676400"/>
              <a:chExt cx="701040" cy="741680"/>
            </a:xfrm>
          </p:grpSpPr>
          <p:sp>
            <p:nvSpPr>
              <p:cNvPr id="7" name="Rectangle 6">
                <a:extLst>
                  <a:ext uri="{FF2B5EF4-FFF2-40B4-BE49-F238E27FC236}">
                    <a16:creationId xmlns:a16="http://schemas.microsoft.com/office/drawing/2014/main" id="{D19446ED-C7EB-4924-A416-088E3F8058FF}"/>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4663DD2-84FB-4AB2-7B79-76CF4A90CC3F}"/>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F61206E4-8C2F-F15E-5F49-647783ECE2BF}"/>
                </a:ext>
              </a:extLst>
            </p:cNvPr>
            <p:cNvGrpSpPr/>
            <p:nvPr/>
          </p:nvGrpSpPr>
          <p:grpSpPr>
            <a:xfrm>
              <a:off x="7950657" y="2147405"/>
              <a:ext cx="878574" cy="929504"/>
              <a:chOff x="243840" y="1676400"/>
              <a:chExt cx="701040" cy="741680"/>
            </a:xfrm>
          </p:grpSpPr>
          <p:sp>
            <p:nvSpPr>
              <p:cNvPr id="12" name="Rectangle 11">
                <a:extLst>
                  <a:ext uri="{FF2B5EF4-FFF2-40B4-BE49-F238E27FC236}">
                    <a16:creationId xmlns:a16="http://schemas.microsoft.com/office/drawing/2014/main" id="{C5884060-EE1A-EA0B-5084-97DE32C5D556}"/>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2BEE3377-5B4E-6410-8A7E-3F13B6230322}"/>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308961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a:xfrm>
            <a:off x="541355" y="120516"/>
            <a:ext cx="11109290" cy="868968"/>
          </a:xfrm>
        </p:spPr>
        <p:txBody>
          <a:bodyPr>
            <a:normAutofit fontScale="90000"/>
          </a:bodyPr>
          <a:lstStyle/>
          <a:p>
            <a:r>
              <a:rPr lang="en-GB">
                <a:latin typeface="Arial" panose="020B0604020202020204" pitchFamily="34" charset="0"/>
                <a:cs typeface="Arial" panose="020B0604020202020204" pitchFamily="34" charset="0"/>
              </a:rPr>
              <a:t>Comment allons-nous parcourir les étapes du CM en utilisant le CPIMS+ ?</a:t>
            </a:r>
          </a:p>
        </p:txBody>
      </p:sp>
      <p:sp>
        <p:nvSpPr>
          <p:cNvPr id="10" name="TextBox 9">
            <a:extLst>
              <a:ext uri="{FF2B5EF4-FFF2-40B4-BE49-F238E27FC236}">
                <a16:creationId xmlns:a16="http://schemas.microsoft.com/office/drawing/2014/main" id="{B67B06DF-7370-A4AE-50A1-751062FA710A}"/>
              </a:ext>
            </a:extLst>
          </p:cNvPr>
          <p:cNvSpPr txBox="1"/>
          <p:nvPr/>
        </p:nvSpPr>
        <p:spPr>
          <a:xfrm>
            <a:off x="541355" y="3713677"/>
            <a:ext cx="1788885" cy="923330"/>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Étude de cas vidéo et discussion </a:t>
            </a:r>
          </a:p>
        </p:txBody>
      </p:sp>
      <p:sp>
        <p:nvSpPr>
          <p:cNvPr id="12" name="TextBox 11">
            <a:extLst>
              <a:ext uri="{FF2B5EF4-FFF2-40B4-BE49-F238E27FC236}">
                <a16:creationId xmlns:a16="http://schemas.microsoft.com/office/drawing/2014/main" id="{7053EF90-9794-1FA5-D246-D755F426025A}"/>
              </a:ext>
            </a:extLst>
          </p:cNvPr>
          <p:cNvSpPr txBox="1"/>
          <p:nvPr/>
        </p:nvSpPr>
        <p:spPr>
          <a:xfrm>
            <a:off x="2782382" y="3713677"/>
            <a:ext cx="1788885" cy="923330"/>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US" sz="1800" b="0" i="0" u="none" strike="noStrike" cap="none">
                <a:latin typeface="Arial" panose="020B0604020202020204" pitchFamily="34" charset="0"/>
                <a:ea typeface="Helvetica Neue"/>
                <a:cs typeface="Arial" panose="020B0604020202020204" pitchFamily="34" charset="0"/>
                <a:sym typeface="Helvetica Neue"/>
              </a:rPr>
              <a:t>Vue d'ensemble de l'étape CM et des messages clés</a:t>
            </a:r>
          </a:p>
        </p:txBody>
      </p:sp>
      <p:sp>
        <p:nvSpPr>
          <p:cNvPr id="19" name="TextBox 18">
            <a:extLst>
              <a:ext uri="{FF2B5EF4-FFF2-40B4-BE49-F238E27FC236}">
                <a16:creationId xmlns:a16="http://schemas.microsoft.com/office/drawing/2014/main" id="{711A01B8-0D4C-04F1-A76D-007B8C2A5820}"/>
              </a:ext>
            </a:extLst>
          </p:cNvPr>
          <p:cNvSpPr txBox="1"/>
          <p:nvPr/>
        </p:nvSpPr>
        <p:spPr>
          <a:xfrm>
            <a:off x="5023409" y="3713677"/>
            <a:ext cx="1788885" cy="369332"/>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Démonstration CPIMS</a:t>
            </a:r>
          </a:p>
        </p:txBody>
      </p:sp>
      <p:sp>
        <p:nvSpPr>
          <p:cNvPr id="20" name="TextBox 19">
            <a:extLst>
              <a:ext uri="{FF2B5EF4-FFF2-40B4-BE49-F238E27FC236}">
                <a16:creationId xmlns:a16="http://schemas.microsoft.com/office/drawing/2014/main" id="{4FE400D4-68E7-9714-0AE2-25BC434107FE}"/>
              </a:ext>
            </a:extLst>
          </p:cNvPr>
          <p:cNvSpPr txBox="1"/>
          <p:nvPr/>
        </p:nvSpPr>
        <p:spPr>
          <a:xfrm>
            <a:off x="7264436" y="3713677"/>
            <a:ext cx="1788885" cy="646331"/>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Pratique du CPIMS</a:t>
            </a:r>
          </a:p>
        </p:txBody>
      </p:sp>
      <p:sp>
        <p:nvSpPr>
          <p:cNvPr id="21" name="TextBox 20">
            <a:extLst>
              <a:ext uri="{FF2B5EF4-FFF2-40B4-BE49-F238E27FC236}">
                <a16:creationId xmlns:a16="http://schemas.microsoft.com/office/drawing/2014/main" id="{E60316C0-A9E4-9BC5-B6D1-7B80427C7241}"/>
              </a:ext>
            </a:extLst>
          </p:cNvPr>
          <p:cNvSpPr txBox="1"/>
          <p:nvPr/>
        </p:nvSpPr>
        <p:spPr>
          <a:xfrm>
            <a:off x="9505462" y="3713677"/>
            <a:ext cx="1788885" cy="646331"/>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Retour d'information et discussion</a:t>
            </a:r>
          </a:p>
        </p:txBody>
      </p:sp>
      <p:pic>
        <p:nvPicPr>
          <p:cNvPr id="24" name="Graphic 23" descr="Shoe footprints with solid fill">
            <a:extLst>
              <a:ext uri="{FF2B5EF4-FFF2-40B4-BE49-F238E27FC236}">
                <a16:creationId xmlns:a16="http://schemas.microsoft.com/office/drawing/2014/main" id="{83B45774-708E-D2B2-03C1-EFB369D34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17042" y="2418271"/>
            <a:ext cx="914400" cy="914400"/>
          </a:xfrm>
          <a:prstGeom prst="rect">
            <a:avLst/>
          </a:prstGeom>
        </p:spPr>
      </p:pic>
      <p:pic>
        <p:nvPicPr>
          <p:cNvPr id="26" name="Graphic 25" descr="Shoe footprints with solid fill">
            <a:extLst>
              <a:ext uri="{FF2B5EF4-FFF2-40B4-BE49-F238E27FC236}">
                <a16:creationId xmlns:a16="http://schemas.microsoft.com/office/drawing/2014/main" id="{B7C8B56C-C09A-A7F9-77AB-61F12689A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329005" y="2114337"/>
            <a:ext cx="914400" cy="914400"/>
          </a:xfrm>
          <a:prstGeom prst="rect">
            <a:avLst/>
          </a:prstGeom>
        </p:spPr>
      </p:pic>
      <p:pic>
        <p:nvPicPr>
          <p:cNvPr id="27" name="Graphic 26" descr="Shoe footprints with solid fill">
            <a:extLst>
              <a:ext uri="{FF2B5EF4-FFF2-40B4-BE49-F238E27FC236}">
                <a16:creationId xmlns:a16="http://schemas.microsoft.com/office/drawing/2014/main" id="{356991A2-2B44-D04F-AED7-FE06B0B5A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540968" y="2418271"/>
            <a:ext cx="914400" cy="914400"/>
          </a:xfrm>
          <a:prstGeom prst="rect">
            <a:avLst/>
          </a:prstGeom>
        </p:spPr>
      </p:pic>
      <p:pic>
        <p:nvPicPr>
          <p:cNvPr id="28" name="Graphic 27" descr="Shoe footprints with solid fill">
            <a:extLst>
              <a:ext uri="{FF2B5EF4-FFF2-40B4-BE49-F238E27FC236}">
                <a16:creationId xmlns:a16="http://schemas.microsoft.com/office/drawing/2014/main" id="{C3E08AAA-E897-29A2-17DF-7F04B2C02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752931" y="2114337"/>
            <a:ext cx="914400" cy="914400"/>
          </a:xfrm>
          <a:prstGeom prst="rect">
            <a:avLst/>
          </a:prstGeom>
        </p:spPr>
      </p:pic>
      <p:pic>
        <p:nvPicPr>
          <p:cNvPr id="29" name="Graphic 28" descr="Shoe footprints with solid fill">
            <a:extLst>
              <a:ext uri="{FF2B5EF4-FFF2-40B4-BE49-F238E27FC236}">
                <a16:creationId xmlns:a16="http://schemas.microsoft.com/office/drawing/2014/main" id="{0ED0D8A8-B842-C3FE-BD7E-DD0EE0FD83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964895" y="2418271"/>
            <a:ext cx="914400" cy="914400"/>
          </a:xfrm>
          <a:prstGeom prst="rect">
            <a:avLst/>
          </a:prstGeom>
        </p:spPr>
      </p:pic>
      <p:sp>
        <p:nvSpPr>
          <p:cNvPr id="31" name="Rectangle 30">
            <a:extLst>
              <a:ext uri="{FF2B5EF4-FFF2-40B4-BE49-F238E27FC236}">
                <a16:creationId xmlns:a16="http://schemas.microsoft.com/office/drawing/2014/main" id="{5C1E4D8A-EBB8-2716-EFD9-491177A6AAA8}"/>
              </a:ext>
            </a:extLst>
          </p:cNvPr>
          <p:cNvSpPr/>
          <p:nvPr/>
        </p:nvSpPr>
        <p:spPr>
          <a:xfrm>
            <a:off x="2920474" y="4779009"/>
            <a:ext cx="1512699" cy="4512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266295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normAutofit/>
          </a:bodyPr>
          <a:lstStyle/>
          <a:p>
            <a:r>
              <a:rPr lang="en-GB">
                <a:latin typeface="Arial"/>
                <a:cs typeface="Arial"/>
              </a:rPr>
              <a:t>Apprendre à se connaître</a:t>
            </a:r>
            <a:endParaRPr lang="en-US"/>
          </a:p>
        </p:txBody>
      </p:sp>
      <p:grpSp>
        <p:nvGrpSpPr>
          <p:cNvPr id="3" name="Google Shape;314;p4">
            <a:extLst>
              <a:ext uri="{FF2B5EF4-FFF2-40B4-BE49-F238E27FC236}">
                <a16:creationId xmlns:a16="http://schemas.microsoft.com/office/drawing/2014/main" id="{8A98D57D-3999-F269-8879-FA04B86BFF16}"/>
              </a:ext>
            </a:extLst>
          </p:cNvPr>
          <p:cNvGrpSpPr/>
          <p:nvPr/>
        </p:nvGrpSpPr>
        <p:grpSpPr>
          <a:xfrm>
            <a:off x="3461926" y="1889435"/>
            <a:ext cx="5268147" cy="3419192"/>
            <a:chOff x="3400707" y="1772174"/>
            <a:chExt cx="5758105" cy="3737192"/>
          </a:xfrm>
          <a:solidFill>
            <a:schemeClr val="accent4"/>
          </a:solidFill>
        </p:grpSpPr>
        <p:sp>
          <p:nvSpPr>
            <p:cNvPr id="5" name="Google Shape;315;p4">
              <a:extLst>
                <a:ext uri="{FF2B5EF4-FFF2-40B4-BE49-F238E27FC236}">
                  <a16:creationId xmlns:a16="http://schemas.microsoft.com/office/drawing/2014/main" id="{3BDC3426-C4D9-B593-92ED-D2CC4C7B53D2}"/>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6;p4">
              <a:extLst>
                <a:ext uri="{FF2B5EF4-FFF2-40B4-BE49-F238E27FC236}">
                  <a16:creationId xmlns:a16="http://schemas.microsoft.com/office/drawing/2014/main" id="{FDEAE21D-3B65-3922-3E89-215C4281BC7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7;p4">
              <a:extLst>
                <a:ext uri="{FF2B5EF4-FFF2-40B4-BE49-F238E27FC236}">
                  <a16:creationId xmlns:a16="http://schemas.microsoft.com/office/drawing/2014/main" id="{118E632D-0314-02BD-E2DE-ACE08D5227F8}"/>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8;p4">
              <a:extLst>
                <a:ext uri="{FF2B5EF4-FFF2-40B4-BE49-F238E27FC236}">
                  <a16:creationId xmlns:a16="http://schemas.microsoft.com/office/drawing/2014/main" id="{C5577A0B-1FFB-B978-FC02-A3649E368AF5}"/>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9;p4">
              <a:extLst>
                <a:ext uri="{FF2B5EF4-FFF2-40B4-BE49-F238E27FC236}">
                  <a16:creationId xmlns:a16="http://schemas.microsoft.com/office/drawing/2014/main" id="{AE75C87E-F31D-9ACF-7038-04F96014A0FE}"/>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0;p4">
              <a:extLst>
                <a:ext uri="{FF2B5EF4-FFF2-40B4-BE49-F238E27FC236}">
                  <a16:creationId xmlns:a16="http://schemas.microsoft.com/office/drawing/2014/main" id="{6EBD1B37-236C-9F0C-6252-C56F95E9E2B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1;p4">
              <a:extLst>
                <a:ext uri="{FF2B5EF4-FFF2-40B4-BE49-F238E27FC236}">
                  <a16:creationId xmlns:a16="http://schemas.microsoft.com/office/drawing/2014/main" id="{1F82DC92-EAB8-88CF-8300-DE839B9EE97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583EED4E-D775-A0BA-CB41-552A8BC9EE4B}"/>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70887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529147" cy="562168"/>
          </a:xfrm>
        </p:spPr>
        <p:txBody>
          <a:bodyPr/>
          <a:lstStyle/>
          <a:p>
            <a:r>
              <a:rPr lang="en-US" dirty="0"/>
              <a:t>Étape 1 :</a:t>
            </a:r>
            <a:br>
              <a:rPr lang="en-US" dirty="0"/>
            </a:br>
            <a:r>
              <a:rPr lang="en-US" dirty="0"/>
              <a:t>Identification et enregistrement</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ETUDE DE CAS</a:t>
            </a:r>
          </a:p>
        </p:txBody>
      </p:sp>
      <p:grpSp>
        <p:nvGrpSpPr>
          <p:cNvPr id="11" name="Group 10">
            <a:extLst>
              <a:ext uri="{FF2B5EF4-FFF2-40B4-BE49-F238E27FC236}">
                <a16:creationId xmlns:a16="http://schemas.microsoft.com/office/drawing/2014/main" id="{8DC459C2-6535-B23C-FCBC-386C588CF925}"/>
              </a:ext>
            </a:extLst>
          </p:cNvPr>
          <p:cNvGrpSpPr/>
          <p:nvPr/>
        </p:nvGrpSpPr>
        <p:grpSpPr>
          <a:xfrm>
            <a:off x="6978767" y="2381927"/>
            <a:ext cx="3746370" cy="3096318"/>
            <a:chOff x="7499908" y="4900577"/>
            <a:chExt cx="997752" cy="824627"/>
          </a:xfrm>
        </p:grpSpPr>
        <p:grpSp>
          <p:nvGrpSpPr>
            <p:cNvPr id="12" name="Group 11">
              <a:extLst>
                <a:ext uri="{FF2B5EF4-FFF2-40B4-BE49-F238E27FC236}">
                  <a16:creationId xmlns:a16="http://schemas.microsoft.com/office/drawing/2014/main" id="{035CE6BD-0E97-346F-B82C-BAEC8B72ECDB}"/>
                </a:ext>
              </a:extLst>
            </p:cNvPr>
            <p:cNvGrpSpPr/>
            <p:nvPr/>
          </p:nvGrpSpPr>
          <p:grpSpPr>
            <a:xfrm>
              <a:off x="7499908" y="4900577"/>
              <a:ext cx="997752" cy="824627"/>
              <a:chOff x="5957706" y="3325646"/>
              <a:chExt cx="2611796" cy="1892062"/>
            </a:xfrm>
            <a:solidFill>
              <a:schemeClr val="accent4"/>
            </a:solidFill>
          </p:grpSpPr>
          <p:sp>
            <p:nvSpPr>
              <p:cNvPr id="16" name="Rectangle: Rounded Corners 15">
                <a:hlinkClick r:id="rId3"/>
                <a:extLst>
                  <a:ext uri="{FF2B5EF4-FFF2-40B4-BE49-F238E27FC236}">
                    <a16:creationId xmlns:a16="http://schemas.microsoft.com/office/drawing/2014/main" id="{50FA44D4-7E46-AC8D-0F6C-56C068BDD878}"/>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7" name="Rectangle: Top Corners Rounded 16">
                <a:extLst>
                  <a:ext uri="{FF2B5EF4-FFF2-40B4-BE49-F238E27FC236}">
                    <a16:creationId xmlns:a16="http://schemas.microsoft.com/office/drawing/2014/main" id="{21D0422E-FCA5-A7BA-B6EE-8EE14A281A6B}"/>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0944081-932D-97D5-B546-E259CF7C9598}"/>
                </a:ext>
              </a:extLst>
            </p:cNvPr>
            <p:cNvGrpSpPr/>
            <p:nvPr/>
          </p:nvGrpSpPr>
          <p:grpSpPr>
            <a:xfrm>
              <a:off x="7871183" y="5154803"/>
              <a:ext cx="316610" cy="462618"/>
              <a:chOff x="8661923" y="4758813"/>
              <a:chExt cx="825538" cy="1206243"/>
            </a:xfrm>
            <a:solidFill>
              <a:schemeClr val="bg1"/>
            </a:solidFill>
          </p:grpSpPr>
          <p:sp>
            <p:nvSpPr>
              <p:cNvPr id="14" name="Circle: Hollow 13">
                <a:extLst>
                  <a:ext uri="{FF2B5EF4-FFF2-40B4-BE49-F238E27FC236}">
                    <a16:creationId xmlns:a16="http://schemas.microsoft.com/office/drawing/2014/main" id="{DDC4889D-4C49-5B89-4783-4E691BAEC69D}"/>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ectangle: Rounded Corners 14">
                <a:extLst>
                  <a:ext uri="{FF2B5EF4-FFF2-40B4-BE49-F238E27FC236}">
                    <a16:creationId xmlns:a16="http://schemas.microsoft.com/office/drawing/2014/main" id="{0ADC15E1-0467-6525-E833-87C284E2639E}"/>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4410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Discussion</a:t>
            </a:r>
          </a:p>
        </p:txBody>
      </p:sp>
      <p:sp>
        <p:nvSpPr>
          <p:cNvPr id="3" name="Speech Bubble: Rectangle with Corners Rounded 2">
            <a:extLst>
              <a:ext uri="{FF2B5EF4-FFF2-40B4-BE49-F238E27FC236}">
                <a16:creationId xmlns:a16="http://schemas.microsoft.com/office/drawing/2014/main" id="{8C8C2C9C-5A6A-BB34-2080-F132C603FF66}"/>
              </a:ext>
            </a:extLst>
          </p:cNvPr>
          <p:cNvSpPr/>
          <p:nvPr/>
        </p:nvSpPr>
        <p:spPr>
          <a:xfrm>
            <a:off x="670190"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rial" panose="020B0604020202020204" pitchFamily="34" charset="0"/>
                <a:cs typeface="Arial" panose="020B0604020202020204" pitchFamily="34" charset="0"/>
              </a:rPr>
              <a:t>Quel est le but de l'étape d'identification et d'enregistrement ?</a:t>
            </a:r>
          </a:p>
        </p:txBody>
      </p:sp>
      <p:sp>
        <p:nvSpPr>
          <p:cNvPr id="5" name="Speech Bubble: Rectangle with Corners Rounded 4">
            <a:extLst>
              <a:ext uri="{FF2B5EF4-FFF2-40B4-BE49-F238E27FC236}">
                <a16:creationId xmlns:a16="http://schemas.microsoft.com/office/drawing/2014/main" id="{D13CD184-8233-8D34-AAC7-7840BE44D775}"/>
              </a:ext>
            </a:extLst>
          </p:cNvPr>
          <p:cNvSpPr/>
          <p:nvPr/>
        </p:nvSpPr>
        <p:spPr>
          <a:xfrm>
            <a:off x="4408311"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Quand faut-il demander le consentement et remplir le formulaire de consentement ? </a:t>
            </a:r>
          </a:p>
        </p:txBody>
      </p:sp>
      <p:sp>
        <p:nvSpPr>
          <p:cNvPr id="6" name="Speech Bubble: Rectangle with Corners Rounded 5">
            <a:extLst>
              <a:ext uri="{FF2B5EF4-FFF2-40B4-BE49-F238E27FC236}">
                <a16:creationId xmlns:a16="http://schemas.microsoft.com/office/drawing/2014/main" id="{315CED8A-31F3-E24B-7D05-1311F0C98BC2}"/>
              </a:ext>
            </a:extLst>
          </p:cNvPr>
          <p:cNvSpPr/>
          <p:nvPr/>
        </p:nvSpPr>
        <p:spPr>
          <a:xfrm>
            <a:off x="8184444" y="2053167"/>
            <a:ext cx="3375378" cy="2751666"/>
          </a:xfrm>
          <a:prstGeom prst="wedgeRoundRectCallout">
            <a:avLst>
              <a:gd name="adj1" fmla="val -1101"/>
              <a:gd name="adj2" fmla="val 7004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Pourquoi les critères d'éligibilité (ou d'admission) et les critères de risque et de vulnérabilité (ou de priorisation) sont-ils importants ? </a:t>
            </a:r>
          </a:p>
        </p:txBody>
      </p:sp>
      <p:sp>
        <p:nvSpPr>
          <p:cNvPr id="4" name="Rectangle 3">
            <a:extLst>
              <a:ext uri="{FF2B5EF4-FFF2-40B4-BE49-F238E27FC236}">
                <a16:creationId xmlns:a16="http://schemas.microsoft.com/office/drawing/2014/main" id="{CD7A8656-B6D3-E1F9-8D40-87F7187627D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4049956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Diapositive supplémentaire pour les notes de l'animateur</a:t>
            </a:r>
            <a:endParaRPr lang="en-CA" sz="5400" b="1">
              <a:solidFill>
                <a:schemeClr val="bg1">
                  <a:lumMod val="75000"/>
                </a:schemeClr>
              </a:solidFill>
            </a:endParaRPr>
          </a:p>
        </p:txBody>
      </p:sp>
    </p:spTree>
    <p:extLst>
      <p:ext uri="{BB962C8B-B14F-4D97-AF65-F5344CB8AC3E}">
        <p14:creationId xmlns:p14="http://schemas.microsoft.com/office/powerpoint/2010/main" val="654656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grpSp>
        <p:nvGrpSpPr>
          <p:cNvPr id="4" name="Group 3">
            <a:extLst>
              <a:ext uri="{FF2B5EF4-FFF2-40B4-BE49-F238E27FC236}">
                <a16:creationId xmlns:a16="http://schemas.microsoft.com/office/drawing/2014/main" id="{3559D1DA-E414-B242-8B94-E793F2F92EA1}"/>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333F8616-3B39-93D5-11D4-F6769FB5B1FF}"/>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C5B45F14-99A2-C75A-9145-AAF0CF117C4B}"/>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D0BB08C5-D89A-E85A-8A86-68580052350F}"/>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D7B7B975-39AF-D6B2-497C-1F2942C0D62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2C0C0A8A-E7CF-95E4-EF1B-90D4778EB9E9}"/>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5E6BAAA8-00F3-B5EF-24C8-DCCA4CB14CC4}"/>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6185F1B3-9ADA-F451-8CFE-C8B39DBA9BCE}"/>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5CAF9CB3-4C23-FDA3-A502-0829FBC382B0}"/>
              </a:ext>
            </a:extLst>
          </p:cNvPr>
          <p:cNvSpPr txBox="1"/>
          <p:nvPr/>
        </p:nvSpPr>
        <p:spPr>
          <a:xfrm>
            <a:off x="738455" y="4272055"/>
            <a:ext cx="2843702" cy="1200329"/>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FORMULAIRE DE CONSENTEMENT ET D'ASSENTIMENT</a:t>
            </a:r>
          </a:p>
        </p:txBody>
      </p:sp>
      <p:sp>
        <p:nvSpPr>
          <p:cNvPr id="13" name="TextBox 12">
            <a:extLst>
              <a:ext uri="{FF2B5EF4-FFF2-40B4-BE49-F238E27FC236}">
                <a16:creationId xmlns:a16="http://schemas.microsoft.com/office/drawing/2014/main" id="{02EFA099-04AA-8442-5D65-04768695DEFD}"/>
              </a:ext>
            </a:extLst>
          </p:cNvPr>
          <p:cNvSpPr txBox="1"/>
          <p:nvPr/>
        </p:nvSpPr>
        <p:spPr>
          <a:xfrm>
            <a:off x="4023804" y="1701872"/>
            <a:ext cx="3345530" cy="4455322"/>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400" b="1" dirty="0">
                <a:solidFill>
                  <a:schemeClr val="dk1"/>
                </a:solidFill>
                <a:latin typeface="Arial"/>
                <a:ea typeface="Arial"/>
                <a:cs typeface="Arial"/>
                <a:sym typeface="Arial"/>
              </a:rPr>
              <a:t>POURQUOI ?</a:t>
            </a:r>
          </a:p>
          <a:p>
            <a:pPr marL="0" marR="0" lvl="0" indent="0" algn="l" rtl="0">
              <a:lnSpc>
                <a:spcPct val="107000"/>
              </a:lnSpc>
              <a:spcBef>
                <a:spcPts val="0"/>
              </a:spcBef>
              <a:spcAft>
                <a:spcPts val="0"/>
              </a:spcAft>
              <a:buNone/>
            </a:pPr>
            <a:endParaRPr lang="en-US" sz="1400" b="1"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Enregistrer</a:t>
            </a:r>
            <a:r>
              <a:rPr lang="en-US" sz="1400" dirty="0">
                <a:solidFill>
                  <a:schemeClr val="dk1"/>
                </a:solidFill>
                <a:latin typeface="Arial"/>
                <a:ea typeface="Arial"/>
                <a:cs typeface="Arial"/>
                <a:sym typeface="Arial"/>
              </a:rPr>
              <a:t> la permission de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ou</a:t>
            </a:r>
            <a:r>
              <a:rPr lang="en-US" sz="1400" dirty="0">
                <a:solidFill>
                  <a:schemeClr val="dk1"/>
                </a:solidFill>
                <a:latin typeface="Arial"/>
                <a:ea typeface="Arial"/>
                <a:cs typeface="Arial"/>
                <a:sym typeface="Arial"/>
              </a:rPr>
              <a:t> de la </a:t>
            </a:r>
            <a:r>
              <a:rPr lang="en-US" sz="1400" dirty="0" err="1">
                <a:solidFill>
                  <a:schemeClr val="dk1"/>
                </a:solidFill>
                <a:latin typeface="Arial"/>
                <a:ea typeface="Arial"/>
                <a:cs typeface="Arial"/>
                <a:sym typeface="Arial"/>
              </a:rPr>
              <a:t>personne</a:t>
            </a:r>
            <a:r>
              <a:rPr lang="en-US" sz="1400" dirty="0">
                <a:solidFill>
                  <a:schemeClr val="dk1"/>
                </a:solidFill>
                <a:latin typeface="Arial"/>
                <a:ea typeface="Arial"/>
                <a:cs typeface="Arial"/>
                <a:sym typeface="Arial"/>
              </a:rPr>
              <a:t> qui </a:t>
            </a:r>
            <a:r>
              <a:rPr lang="en-US" sz="1400" dirty="0" err="1">
                <a:solidFill>
                  <a:schemeClr val="dk1"/>
                </a:solidFill>
                <a:latin typeface="Arial"/>
                <a:ea typeface="Arial"/>
                <a:cs typeface="Arial"/>
                <a:sym typeface="Arial"/>
              </a:rPr>
              <a:t>s'en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occupe</a:t>
            </a:r>
            <a:r>
              <a:rPr lang="en-US" sz="1400"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Participer</a:t>
            </a:r>
            <a:r>
              <a:rPr lang="en-US" sz="1400" dirty="0">
                <a:solidFill>
                  <a:schemeClr val="dk1"/>
                </a:solidFill>
                <a:latin typeface="Arial"/>
                <a:ea typeface="Arial"/>
                <a:cs typeface="Arial"/>
                <a:sym typeface="Arial"/>
              </a:rPr>
              <a:t> au </a:t>
            </a:r>
            <a:r>
              <a:rPr lang="en-US" sz="1400" dirty="0" err="1">
                <a:solidFill>
                  <a:schemeClr val="dk1"/>
                </a:solidFill>
                <a:latin typeface="Arial"/>
                <a:ea typeface="Arial"/>
                <a:cs typeface="Arial"/>
                <a:sym typeface="Arial"/>
              </a:rPr>
              <a:t>processus</a:t>
            </a:r>
            <a:r>
              <a:rPr lang="en-US" sz="1400" dirty="0">
                <a:solidFill>
                  <a:schemeClr val="dk1"/>
                </a:solidFill>
                <a:latin typeface="Arial"/>
                <a:ea typeface="Arial"/>
                <a:cs typeface="Arial"/>
                <a:sym typeface="Arial"/>
              </a:rPr>
              <a:t> de gestion des cas.</a:t>
            </a: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Recueillir</a:t>
            </a:r>
            <a:r>
              <a:rPr lang="en-US" sz="1400" dirty="0">
                <a:solidFill>
                  <a:schemeClr val="dk1"/>
                </a:solidFill>
                <a:latin typeface="Arial"/>
                <a:ea typeface="Arial"/>
                <a:cs typeface="Arial"/>
                <a:sym typeface="Arial"/>
              </a:rPr>
              <a:t> et conserver des informations sur </a:t>
            </a:r>
            <a:r>
              <a:rPr lang="en-US" sz="1400" dirty="0" err="1">
                <a:solidFill>
                  <a:schemeClr val="dk1"/>
                </a:solidFill>
                <a:latin typeface="Arial"/>
                <a:ea typeface="Arial"/>
                <a:cs typeface="Arial"/>
                <a:sym typeface="Arial"/>
              </a:rPr>
              <a:t>leur</a:t>
            </a:r>
            <a:r>
              <a:rPr lang="en-US" sz="1400" dirty="0">
                <a:solidFill>
                  <a:schemeClr val="dk1"/>
                </a:solidFill>
                <a:latin typeface="Arial"/>
                <a:ea typeface="Arial"/>
                <a:cs typeface="Arial"/>
                <a:sym typeface="Arial"/>
              </a:rPr>
              <a:t> dossier.</a:t>
            </a: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Partager</a:t>
            </a:r>
            <a:r>
              <a:rPr lang="en-US" sz="1400" dirty="0">
                <a:solidFill>
                  <a:schemeClr val="dk1"/>
                </a:solidFill>
                <a:latin typeface="Arial"/>
                <a:ea typeface="Arial"/>
                <a:cs typeface="Arial"/>
                <a:sym typeface="Arial"/>
              </a:rPr>
              <a:t> des informations avec </a:t>
            </a:r>
            <a:r>
              <a:rPr lang="en-US" sz="1400" dirty="0" err="1">
                <a:solidFill>
                  <a:schemeClr val="dk1"/>
                </a:solidFill>
                <a:latin typeface="Arial"/>
                <a:ea typeface="Arial"/>
                <a:cs typeface="Arial"/>
                <a:sym typeface="Arial"/>
              </a:rPr>
              <a:t>d'autres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prestataires</a:t>
            </a:r>
            <a:r>
              <a:rPr lang="en-US" sz="1400" dirty="0">
                <a:solidFill>
                  <a:schemeClr val="dk1"/>
                </a:solidFill>
                <a:latin typeface="Arial"/>
                <a:ea typeface="Arial"/>
                <a:cs typeface="Arial"/>
                <a:sym typeface="Arial"/>
              </a:rPr>
              <a:t> de services, </a:t>
            </a:r>
            <a:r>
              <a:rPr lang="en-US" sz="1400" dirty="0" err="1">
                <a:solidFill>
                  <a:schemeClr val="dk1"/>
                </a:solidFill>
                <a:latin typeface="Arial"/>
                <a:ea typeface="Arial"/>
                <a:cs typeface="Arial"/>
                <a:sym typeface="Arial"/>
              </a:rPr>
              <a:t>notamment</a:t>
            </a:r>
            <a:r>
              <a:rPr lang="en-US" sz="1400" dirty="0">
                <a:solidFill>
                  <a:schemeClr val="dk1"/>
                </a:solidFill>
                <a:latin typeface="Arial"/>
                <a:ea typeface="Arial"/>
                <a:cs typeface="Arial"/>
                <a:sym typeface="Arial"/>
              </a:rPr>
              <a:t> à des fins de </a:t>
            </a:r>
            <a:r>
              <a:rPr lang="en-US" sz="1400" dirty="0" err="1">
                <a:solidFill>
                  <a:schemeClr val="dk1"/>
                </a:solidFill>
                <a:latin typeface="Arial"/>
                <a:ea typeface="Arial"/>
                <a:cs typeface="Arial"/>
                <a:sym typeface="Arial"/>
              </a:rPr>
              <a:t>traçage</a:t>
            </a:r>
            <a:r>
              <a:rPr lang="en-US" sz="1400"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Partager</a:t>
            </a:r>
            <a:r>
              <a:rPr lang="en-US" sz="1400" dirty="0">
                <a:solidFill>
                  <a:schemeClr val="dk1"/>
                </a:solidFill>
                <a:latin typeface="Arial"/>
                <a:ea typeface="Arial"/>
                <a:cs typeface="Arial"/>
                <a:sym typeface="Arial"/>
              </a:rPr>
              <a:t> des informations </a:t>
            </a:r>
            <a:r>
              <a:rPr lang="en-US" sz="1400" dirty="0" err="1">
                <a:solidFill>
                  <a:schemeClr val="dk1"/>
                </a:solidFill>
                <a:latin typeface="Arial"/>
                <a:ea typeface="Arial"/>
                <a:cs typeface="Arial"/>
                <a:sym typeface="Arial"/>
              </a:rPr>
              <a:t>globales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anonymes</a:t>
            </a:r>
            <a:r>
              <a:rPr lang="en-US" sz="1400" dirty="0">
                <a:solidFill>
                  <a:schemeClr val="dk1"/>
                </a:solidFill>
                <a:latin typeface="Arial"/>
                <a:ea typeface="Arial"/>
                <a:cs typeface="Arial"/>
                <a:sym typeface="Arial"/>
              </a:rPr>
              <a:t> pour </a:t>
            </a:r>
            <a:r>
              <a:rPr lang="en-US" sz="1400" dirty="0" err="1">
                <a:solidFill>
                  <a:schemeClr val="dk1"/>
                </a:solidFill>
                <a:latin typeface="Arial"/>
                <a:ea typeface="Arial"/>
                <a:cs typeface="Arial"/>
                <a:sym typeface="Arial"/>
              </a:rPr>
              <a:t>l'établissement</a:t>
            </a:r>
            <a:r>
              <a:rPr lang="en-US" sz="1400" dirty="0">
                <a:solidFill>
                  <a:schemeClr val="dk1"/>
                </a:solidFill>
                <a:latin typeface="Arial"/>
                <a:ea typeface="Arial"/>
                <a:cs typeface="Arial"/>
                <a:sym typeface="Arial"/>
              </a:rPr>
              <a:t> de rapports. </a:t>
            </a:r>
          </a:p>
          <a:p>
            <a:pPr marL="285750" marR="0" lvl="0" indent="-285750" algn="l" rtl="0">
              <a:lnSpc>
                <a:spcPct val="107000"/>
              </a:lnSpc>
              <a:spcBef>
                <a:spcPts val="0"/>
              </a:spcBef>
              <a:spcAft>
                <a:spcPts val="0"/>
              </a:spcAft>
              <a:buFont typeface="Arial" panose="020B0604020202020204" pitchFamily="34" charset="0"/>
              <a:buChar char="•"/>
            </a:pPr>
            <a:r>
              <a:rPr lang="en-US" sz="1400" dirty="0">
                <a:solidFill>
                  <a:schemeClr val="dk1"/>
                </a:solidFill>
                <a:latin typeface="Arial"/>
                <a:ea typeface="Arial"/>
                <a:cs typeface="Arial"/>
                <a:sym typeface="Arial"/>
              </a:rPr>
              <a:t>Savoir </a:t>
            </a:r>
            <a:r>
              <a:rPr lang="en-US" sz="1400" dirty="0" err="1">
                <a:solidFill>
                  <a:schemeClr val="dk1"/>
                </a:solidFill>
                <a:latin typeface="Arial"/>
                <a:ea typeface="Arial"/>
                <a:cs typeface="Arial"/>
                <a:sym typeface="Arial"/>
              </a:rPr>
              <a:t>si</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ou</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personne</a:t>
            </a:r>
            <a:r>
              <a:rPr lang="en-US" sz="1400" dirty="0">
                <a:solidFill>
                  <a:schemeClr val="dk1"/>
                </a:solidFill>
                <a:latin typeface="Arial"/>
                <a:ea typeface="Arial"/>
                <a:cs typeface="Arial"/>
                <a:sym typeface="Arial"/>
              </a:rPr>
              <a:t> qui </a:t>
            </a:r>
            <a:r>
              <a:rPr lang="en-US" sz="1400" dirty="0" err="1">
                <a:solidFill>
                  <a:schemeClr val="dk1"/>
                </a:solidFill>
                <a:latin typeface="Arial"/>
                <a:ea typeface="Arial"/>
                <a:cs typeface="Arial"/>
                <a:sym typeface="Arial"/>
              </a:rPr>
              <a:t>s'occupe</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lui</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souhaite</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certaines</a:t>
            </a:r>
            <a:r>
              <a:rPr lang="en-US" sz="1400" dirty="0">
                <a:solidFill>
                  <a:schemeClr val="dk1"/>
                </a:solidFill>
                <a:latin typeface="Arial"/>
                <a:ea typeface="Arial"/>
                <a:cs typeface="Arial"/>
                <a:sym typeface="Arial"/>
              </a:rPr>
              <a:t> informations ne </a:t>
            </a:r>
            <a:r>
              <a:rPr lang="en-US" sz="1400" dirty="0" err="1">
                <a:solidFill>
                  <a:schemeClr val="dk1"/>
                </a:solidFill>
                <a:latin typeface="Arial"/>
                <a:ea typeface="Arial"/>
                <a:cs typeface="Arial"/>
                <a:sym typeface="Arial"/>
              </a:rPr>
              <a:t>soient</a:t>
            </a:r>
            <a:r>
              <a:rPr lang="en-US" sz="1400" dirty="0">
                <a:solidFill>
                  <a:schemeClr val="dk1"/>
                </a:solidFill>
                <a:latin typeface="Arial"/>
                <a:ea typeface="Arial"/>
                <a:cs typeface="Arial"/>
                <a:sym typeface="Arial"/>
              </a:rPr>
              <a:t> pas </a:t>
            </a:r>
            <a:r>
              <a:rPr lang="en-US" sz="1400" dirty="0" err="1">
                <a:solidFill>
                  <a:schemeClr val="dk1"/>
                </a:solidFill>
                <a:latin typeface="Arial"/>
                <a:ea typeface="Arial"/>
                <a:cs typeface="Arial"/>
                <a:sym typeface="Arial"/>
              </a:rPr>
              <a:t>communiquées</a:t>
            </a:r>
            <a:r>
              <a:rPr lang="en-US" sz="1400" dirty="0">
                <a:solidFill>
                  <a:schemeClr val="dk1"/>
                </a:solidFill>
                <a:latin typeface="Arial"/>
                <a:ea typeface="Arial"/>
                <a:cs typeface="Arial"/>
                <a:sym typeface="Arial"/>
              </a:rPr>
              <a:t> à </a:t>
            </a:r>
            <a:r>
              <a:rPr lang="en-US" sz="1400" dirty="0" err="1">
                <a:solidFill>
                  <a:schemeClr val="dk1"/>
                </a:solidFill>
                <a:latin typeface="Arial"/>
                <a:ea typeface="Arial"/>
                <a:cs typeface="Arial"/>
                <a:sym typeface="Arial"/>
              </a:rPr>
              <a:t>d'autres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prestataires</a:t>
            </a:r>
            <a:r>
              <a:rPr lang="en-US" sz="1400" dirty="0">
                <a:solidFill>
                  <a:schemeClr val="dk1"/>
                </a:solidFill>
                <a:latin typeface="Arial"/>
                <a:ea typeface="Arial"/>
                <a:cs typeface="Arial"/>
                <a:sym typeface="Arial"/>
              </a:rPr>
              <a:t> de services. </a:t>
            </a:r>
          </a:p>
        </p:txBody>
      </p:sp>
      <p:sp>
        <p:nvSpPr>
          <p:cNvPr id="15" name="TextBox 14">
            <a:extLst>
              <a:ext uri="{FF2B5EF4-FFF2-40B4-BE49-F238E27FC236}">
                <a16:creationId xmlns:a16="http://schemas.microsoft.com/office/drawing/2014/main" id="{49510C08-A920-6492-CDED-693E84A82F3C}"/>
              </a:ext>
            </a:extLst>
          </p:cNvPr>
          <p:cNvSpPr txBox="1"/>
          <p:nvPr/>
        </p:nvSpPr>
        <p:spPr>
          <a:xfrm>
            <a:off x="7810981" y="1701872"/>
            <a:ext cx="3642563" cy="4455322"/>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400" b="1" dirty="0">
                <a:solidFill>
                  <a:schemeClr val="dk1"/>
                </a:solidFill>
                <a:latin typeface="Arial"/>
                <a:ea typeface="Arial"/>
                <a:cs typeface="Arial"/>
                <a:sym typeface="Arial"/>
              </a:rPr>
              <a:t>QUAND ?</a:t>
            </a:r>
          </a:p>
          <a:p>
            <a:pPr marL="0" marR="0" lvl="0" indent="0" algn="l" rtl="0">
              <a:lnSpc>
                <a:spcPct val="107000"/>
              </a:lnSpc>
              <a:spcBef>
                <a:spcPts val="0"/>
              </a:spcBef>
              <a:spcAft>
                <a:spcPts val="0"/>
              </a:spcAft>
              <a:buNone/>
            </a:pPr>
            <a:endParaRPr lang="en-US"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dirty="0">
                <a:solidFill>
                  <a:schemeClr val="dk1"/>
                </a:solidFill>
                <a:latin typeface="Arial"/>
                <a:ea typeface="Arial"/>
                <a:cs typeface="Arial"/>
                <a:sym typeface="Arial"/>
              </a:rPr>
              <a:t>Il </a:t>
            </a:r>
            <a:r>
              <a:rPr lang="en-US" sz="1400" dirty="0" err="1">
                <a:solidFill>
                  <a:schemeClr val="dk1"/>
                </a:solidFill>
                <a:latin typeface="Arial"/>
                <a:ea typeface="Arial"/>
                <a:cs typeface="Arial"/>
                <a:sym typeface="Arial"/>
              </a:rPr>
              <a:t>est</a:t>
            </a:r>
            <a:r>
              <a:rPr lang="en-US" sz="1400" dirty="0">
                <a:solidFill>
                  <a:schemeClr val="dk1"/>
                </a:solidFill>
                <a:latin typeface="Arial"/>
                <a:ea typeface="Arial"/>
                <a:cs typeface="Arial"/>
                <a:sym typeface="Arial"/>
              </a:rPr>
              <a:t> important de demander </a:t>
            </a:r>
            <a:r>
              <a:rPr lang="en-US" sz="1400" dirty="0" err="1">
                <a:solidFill>
                  <a:schemeClr val="dk1"/>
                </a:solidFill>
                <a:latin typeface="Arial"/>
                <a:ea typeface="Arial"/>
                <a:cs typeface="Arial"/>
                <a:sym typeface="Arial"/>
              </a:rPr>
              <a:t>l'avis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et de </a:t>
            </a:r>
            <a:r>
              <a:rPr lang="en-US" sz="1400" dirty="0" err="1">
                <a:solidFill>
                  <a:schemeClr val="dk1"/>
                </a:solidFill>
                <a:latin typeface="Arial"/>
                <a:ea typeface="Arial"/>
                <a:cs typeface="Arial"/>
                <a:sym typeface="Arial"/>
              </a:rPr>
              <a:t>l'impliquer</a:t>
            </a:r>
            <a:r>
              <a:rPr lang="en-US" sz="1400" dirty="0">
                <a:solidFill>
                  <a:schemeClr val="dk1"/>
                </a:solidFill>
                <a:latin typeface="Arial"/>
                <a:ea typeface="Arial"/>
                <a:cs typeface="Arial"/>
                <a:sym typeface="Arial"/>
              </a:rPr>
              <a:t> dans les </a:t>
            </a:r>
            <a:r>
              <a:rPr lang="en-US" sz="1400" dirty="0" err="1">
                <a:solidFill>
                  <a:schemeClr val="dk1"/>
                </a:solidFill>
                <a:latin typeface="Arial"/>
                <a:ea typeface="Arial"/>
                <a:cs typeface="Arial"/>
                <a:sym typeface="Arial"/>
              </a:rPr>
              <a:t>décisions</a:t>
            </a:r>
            <a:r>
              <a:rPr lang="en-US" sz="1400" dirty="0">
                <a:solidFill>
                  <a:schemeClr val="dk1"/>
                </a:solidFill>
                <a:latin typeface="Arial"/>
                <a:ea typeface="Arial"/>
                <a:cs typeface="Arial"/>
                <a:sym typeface="Arial"/>
              </a:rPr>
              <a:t> tout au long du </a:t>
            </a:r>
            <a:r>
              <a:rPr lang="en-US" sz="1400" dirty="0" err="1">
                <a:solidFill>
                  <a:schemeClr val="dk1"/>
                </a:solidFill>
                <a:latin typeface="Arial"/>
                <a:ea typeface="Arial"/>
                <a:cs typeface="Arial"/>
                <a:sym typeface="Arial"/>
              </a:rPr>
              <a:t>processus</a:t>
            </a:r>
            <a:r>
              <a:rPr lang="en-US" sz="1400" dirty="0">
                <a:solidFill>
                  <a:schemeClr val="dk1"/>
                </a:solidFill>
                <a:latin typeface="Arial"/>
                <a:ea typeface="Arial"/>
                <a:cs typeface="Arial"/>
                <a:sym typeface="Arial"/>
              </a:rPr>
              <a:t> de gestion de cas, </a:t>
            </a:r>
            <a:r>
              <a:rPr lang="en-US" sz="1400" dirty="0" err="1">
                <a:solidFill>
                  <a:schemeClr val="dk1"/>
                </a:solidFill>
                <a:latin typeface="Arial"/>
                <a:ea typeface="Arial"/>
                <a:cs typeface="Arial"/>
                <a:sym typeface="Arial"/>
              </a:rPr>
              <a:t>mais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particulièrement</a:t>
            </a:r>
            <a:r>
              <a:rPr lang="en-US" sz="1400" dirty="0">
                <a:solidFill>
                  <a:schemeClr val="dk1"/>
                </a:solidFill>
                <a:latin typeface="Arial"/>
                <a:ea typeface="Arial"/>
                <a:cs typeface="Arial"/>
                <a:sym typeface="Arial"/>
              </a:rPr>
              <a:t> au début des services de gestion de cas (après que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ait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rempli</a:t>
            </a:r>
            <a:r>
              <a:rPr lang="en-US" sz="1400" dirty="0">
                <a:solidFill>
                  <a:schemeClr val="dk1"/>
                </a:solidFill>
                <a:latin typeface="Arial"/>
                <a:ea typeface="Arial"/>
                <a:cs typeface="Arial"/>
                <a:sym typeface="Arial"/>
              </a:rPr>
              <a:t> les </a:t>
            </a:r>
            <a:r>
              <a:rPr lang="en-US" sz="1400" dirty="0" err="1">
                <a:solidFill>
                  <a:schemeClr val="dk1"/>
                </a:solidFill>
                <a:latin typeface="Arial"/>
                <a:ea typeface="Arial"/>
                <a:cs typeface="Arial"/>
                <a:sym typeface="Arial"/>
              </a:rPr>
              <a:t>critères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d'éligibilité</a:t>
            </a:r>
            <a:r>
              <a:rPr lang="en-US" sz="1400" dirty="0">
                <a:solidFill>
                  <a:schemeClr val="dk1"/>
                </a:solidFill>
                <a:latin typeface="Arial"/>
                <a:ea typeface="Arial"/>
                <a:cs typeface="Arial"/>
                <a:sym typeface="Arial"/>
              </a:rPr>
              <a:t> et </a:t>
            </a:r>
            <a:r>
              <a:rPr lang="en-US" sz="1400" dirty="0" err="1">
                <a:solidFill>
                  <a:schemeClr val="dk1"/>
                </a:solidFill>
                <a:latin typeface="Arial"/>
                <a:ea typeface="Arial"/>
                <a:cs typeface="Arial"/>
                <a:sym typeface="Arial"/>
              </a:rPr>
              <a:t>avant</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mener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l'entretien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d'enregistrement</a:t>
            </a:r>
            <a:r>
              <a:rPr lang="en-US" sz="1400" dirty="0">
                <a:solidFill>
                  <a:schemeClr val="dk1"/>
                </a:solidFill>
                <a:latin typeface="Arial"/>
                <a:ea typeface="Arial"/>
                <a:cs typeface="Arial"/>
                <a:sym typeface="Arial"/>
              </a:rPr>
              <a:t>) et pendant le </a:t>
            </a:r>
            <a:r>
              <a:rPr lang="en-US" sz="1400" dirty="0" err="1">
                <a:solidFill>
                  <a:schemeClr val="dk1"/>
                </a:solidFill>
                <a:latin typeface="Arial"/>
                <a:ea typeface="Arial"/>
                <a:cs typeface="Arial"/>
                <a:sym typeface="Arial"/>
              </a:rPr>
              <a:t>processus</a:t>
            </a:r>
            <a:r>
              <a:rPr lang="en-US" sz="1400" dirty="0">
                <a:solidFill>
                  <a:schemeClr val="dk1"/>
                </a:solidFill>
                <a:latin typeface="Arial"/>
                <a:ea typeface="Arial"/>
                <a:cs typeface="Arial"/>
                <a:sym typeface="Arial"/>
              </a:rPr>
              <a:t> de gestion de cas pour </a:t>
            </a:r>
            <a:r>
              <a:rPr lang="en-US" sz="1400" dirty="0" err="1">
                <a:solidFill>
                  <a:schemeClr val="dk1"/>
                </a:solidFill>
                <a:latin typeface="Arial"/>
                <a:ea typeface="Arial"/>
                <a:cs typeface="Arial"/>
                <a:sym typeface="Arial"/>
              </a:rPr>
              <a:t>partager</a:t>
            </a:r>
            <a:r>
              <a:rPr lang="en-US" sz="1400" dirty="0">
                <a:solidFill>
                  <a:schemeClr val="dk1"/>
                </a:solidFill>
                <a:latin typeface="Arial"/>
                <a:ea typeface="Arial"/>
                <a:cs typeface="Arial"/>
                <a:sym typeface="Arial"/>
              </a:rPr>
              <a:t> les informations avec les </a:t>
            </a:r>
            <a:r>
              <a:rPr lang="en-US" sz="1400" dirty="0" err="1">
                <a:solidFill>
                  <a:schemeClr val="dk1"/>
                </a:solidFill>
                <a:latin typeface="Arial"/>
                <a:ea typeface="Arial"/>
                <a:cs typeface="Arial"/>
                <a:sym typeface="Arial"/>
              </a:rPr>
              <a:t>autres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prestataires</a:t>
            </a:r>
            <a:r>
              <a:rPr lang="en-US" sz="1400" dirty="0">
                <a:solidFill>
                  <a:schemeClr val="dk1"/>
                </a:solidFill>
                <a:latin typeface="Arial"/>
                <a:ea typeface="Arial"/>
                <a:cs typeface="Arial"/>
                <a:sym typeface="Arial"/>
              </a:rPr>
              <a:t> de services.</a:t>
            </a:r>
          </a:p>
          <a:p>
            <a:pPr marL="285750" marR="0" lvl="0" indent="-285750" algn="l" rtl="0">
              <a:lnSpc>
                <a:spcPct val="107000"/>
              </a:lnSpc>
              <a:spcBef>
                <a:spcPts val="0"/>
              </a:spcBef>
              <a:spcAft>
                <a:spcPts val="0"/>
              </a:spcAft>
              <a:buFont typeface="Arial" panose="020B0604020202020204" pitchFamily="34" charset="0"/>
              <a:buChar char="•"/>
            </a:pPr>
            <a:endParaRPr lang="en-US" sz="1400"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sz="1400" b="1" dirty="0">
                <a:solidFill>
                  <a:schemeClr val="dk1"/>
                </a:solidFill>
                <a:latin typeface="Arial"/>
                <a:ea typeface="Arial"/>
                <a:cs typeface="Arial"/>
                <a:sym typeface="Arial"/>
              </a:rPr>
              <a:t>QUI?</a:t>
            </a:r>
          </a:p>
          <a:p>
            <a:pPr marL="0" marR="0" lvl="0" indent="0" algn="l" rtl="0">
              <a:lnSpc>
                <a:spcPct val="107000"/>
              </a:lnSpc>
              <a:spcBef>
                <a:spcPts val="0"/>
              </a:spcBef>
              <a:spcAft>
                <a:spcPts val="0"/>
              </a:spcAft>
              <a:buNone/>
            </a:pPr>
            <a:endParaRPr lang="en-US"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dirty="0" err="1">
                <a:solidFill>
                  <a:schemeClr val="dk1"/>
                </a:solidFill>
                <a:latin typeface="Arial"/>
                <a:ea typeface="Arial"/>
                <a:cs typeface="Arial"/>
                <a:sym typeface="Arial"/>
              </a:rPr>
              <a:t>Travailleur</a:t>
            </a:r>
            <a:r>
              <a:rPr lang="en-US" sz="1400" dirty="0">
                <a:solidFill>
                  <a:schemeClr val="dk1"/>
                </a:solidFill>
                <a:latin typeface="Arial"/>
                <a:ea typeface="Arial"/>
                <a:cs typeface="Arial"/>
                <a:sym typeface="Arial"/>
              </a:rPr>
              <a:t> social </a:t>
            </a:r>
            <a:r>
              <a:rPr lang="en-US" sz="1400" dirty="0" err="1">
                <a:solidFill>
                  <a:schemeClr val="dk1"/>
                </a:solidFill>
                <a:latin typeface="Arial"/>
                <a:ea typeface="Arial"/>
                <a:cs typeface="Arial"/>
                <a:sym typeface="Arial"/>
              </a:rPr>
              <a:t>assigné</a:t>
            </a:r>
            <a:r>
              <a:rPr lang="en-US" sz="1400" dirty="0">
                <a:solidFill>
                  <a:schemeClr val="dk1"/>
                </a:solidFill>
                <a:latin typeface="Arial"/>
                <a:ea typeface="Arial"/>
                <a:cs typeface="Arial"/>
                <a:sym typeface="Arial"/>
              </a:rPr>
              <a:t> au dossier avec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ou</a:t>
            </a:r>
            <a:r>
              <a:rPr lang="en-US" sz="1400" dirty="0">
                <a:solidFill>
                  <a:schemeClr val="dk1"/>
                </a:solidFill>
                <a:latin typeface="Arial"/>
                <a:ea typeface="Arial"/>
                <a:cs typeface="Arial"/>
                <a:sym typeface="Arial"/>
              </a:rPr>
              <a:t> le parent/</a:t>
            </a:r>
            <a:r>
              <a:rPr lang="en-US" sz="1400" dirty="0" err="1">
                <a:solidFill>
                  <a:schemeClr val="dk1"/>
                </a:solidFill>
                <a:latin typeface="Arial"/>
                <a:ea typeface="Arial"/>
                <a:cs typeface="Arial"/>
                <a:sym typeface="Arial"/>
              </a:rPr>
              <a:t>responsable</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a:t>
            </a:r>
          </a:p>
        </p:txBody>
      </p:sp>
      <p:sp>
        <p:nvSpPr>
          <p:cNvPr id="3" name="Rectangle 2">
            <a:extLst>
              <a:ext uri="{FF2B5EF4-FFF2-40B4-BE49-F238E27FC236}">
                <a16:creationId xmlns:a16="http://schemas.microsoft.com/office/drawing/2014/main" id="{71FE89EF-D25F-466F-CC36-A5FE64CE2615}"/>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2" name="Group 1">
            <a:extLst>
              <a:ext uri="{FF2B5EF4-FFF2-40B4-BE49-F238E27FC236}">
                <a16:creationId xmlns:a16="http://schemas.microsoft.com/office/drawing/2014/main" id="{F933E17D-8FEF-7036-BDB4-1D873C611066}"/>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083BA86-E77F-ADF2-2AB6-132F620C656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2EB3C660-D9BC-C31E-9ED5-9E074C0E2F12}"/>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313CBCA1-A364-2097-D857-04417B79ADB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a:t>
                </a:r>
              </a:p>
            </p:txBody>
          </p:sp>
          <p:sp>
            <p:nvSpPr>
              <p:cNvPr id="22" name="Rectangle 21">
                <a:extLst>
                  <a:ext uri="{FF2B5EF4-FFF2-40B4-BE49-F238E27FC236}">
                    <a16:creationId xmlns:a16="http://schemas.microsoft.com/office/drawing/2014/main" id="{2807A5FE-5FC3-17D7-87DB-38A63C7FBB1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37D4CB05-A98C-9553-8BBB-7BFA6D2BC41A}"/>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00BA1CDE-E06D-E4BD-FEEF-D1A79CAB0F08}"/>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E37DA2DD-8209-CA85-C332-80600E788030}"/>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487426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grpSp>
        <p:nvGrpSpPr>
          <p:cNvPr id="3" name="Group 2">
            <a:extLst>
              <a:ext uri="{FF2B5EF4-FFF2-40B4-BE49-F238E27FC236}">
                <a16:creationId xmlns:a16="http://schemas.microsoft.com/office/drawing/2014/main" id="{6298C5EC-9AD0-0F67-8188-01479A0B9278}"/>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74A6C42E-C27C-023B-2B4B-51970884024D}"/>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7B03361D-E89B-71B5-B122-74B16C4EE3E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84E4A0D1-14F3-C1F5-7E9C-E1D335EF397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2105437B-946C-2E80-DED5-292E1FD03EE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103240D4-63F4-7222-6E54-C83288159371}"/>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7306C84E-44B5-620C-E461-7D3D49E0858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8BE99BED-7B5F-D749-80C1-8D750493D606}"/>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54C6D320-8DAA-C152-A7CB-C6AA822070BB}"/>
              </a:ext>
            </a:extLst>
          </p:cNvPr>
          <p:cNvSpPr txBox="1"/>
          <p:nvPr/>
        </p:nvSpPr>
        <p:spPr>
          <a:xfrm>
            <a:off x="434501" y="4272055"/>
            <a:ext cx="3248499" cy="1477328"/>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FORMULAIRE D'ENREGISTREMENT DU CAS ET D'ÉVALUATION INITIALE</a:t>
            </a:r>
          </a:p>
        </p:txBody>
      </p:sp>
      <p:sp>
        <p:nvSpPr>
          <p:cNvPr id="13" name="TextBox 12">
            <a:extLst>
              <a:ext uri="{FF2B5EF4-FFF2-40B4-BE49-F238E27FC236}">
                <a16:creationId xmlns:a16="http://schemas.microsoft.com/office/drawing/2014/main" id="{4783A503-9B27-2BFC-4E54-ED51EDF46109}"/>
              </a:ext>
            </a:extLst>
          </p:cNvPr>
          <p:cNvSpPr txBox="1"/>
          <p:nvPr/>
        </p:nvSpPr>
        <p:spPr>
          <a:xfrm>
            <a:off x="4198219" y="2059939"/>
            <a:ext cx="3345530" cy="3034485"/>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dirty="0">
                <a:solidFill>
                  <a:schemeClr val="dk1"/>
                </a:solidFill>
                <a:latin typeface="Arial"/>
                <a:ea typeface="Arial"/>
                <a:cs typeface="Arial"/>
                <a:sym typeface="Arial"/>
              </a:rPr>
              <a:t>POURQUOI?</a:t>
            </a:r>
          </a:p>
          <a:p>
            <a:pPr marL="0" marR="0" lvl="0" indent="0" algn="l" rtl="0">
              <a:lnSpc>
                <a:spcPct val="107000"/>
              </a:lnSpc>
              <a:spcBef>
                <a:spcPts val="0"/>
              </a:spcBef>
              <a:spcAft>
                <a:spcPts val="0"/>
              </a:spcAft>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dirty="0">
                <a:solidFill>
                  <a:schemeClr val="dk1"/>
                </a:solidFill>
                <a:latin typeface="Arial"/>
                <a:ea typeface="Arial"/>
                <a:cs typeface="Arial"/>
                <a:sym typeface="Arial"/>
              </a:rPr>
              <a:t>Pour </a:t>
            </a:r>
            <a:r>
              <a:rPr lang="en-US" dirty="0" err="1">
                <a:solidFill>
                  <a:schemeClr val="dk1"/>
                </a:solidFill>
                <a:latin typeface="Arial"/>
                <a:ea typeface="Arial"/>
                <a:cs typeface="Arial"/>
                <a:sym typeface="Arial"/>
              </a:rPr>
              <a:t>enregistrer</a:t>
            </a:r>
            <a:r>
              <a:rPr lang="en-US" dirty="0">
                <a:solidFill>
                  <a:schemeClr val="dk1"/>
                </a:solidFill>
                <a:latin typeface="Arial"/>
                <a:ea typeface="Arial"/>
                <a:cs typeface="Arial"/>
                <a:sym typeface="Arial"/>
              </a:rPr>
              <a:t> le cas pour la gestion des cas </a:t>
            </a:r>
          </a:p>
          <a:p>
            <a:pPr marL="285750" marR="0" lvl="0" indent="-285750" algn="l" rtl="0">
              <a:lnSpc>
                <a:spcPct val="107000"/>
              </a:lnSpc>
              <a:spcBef>
                <a:spcPts val="0"/>
              </a:spcBef>
              <a:spcAft>
                <a:spcPts val="0"/>
              </a:spcAft>
              <a:buFont typeface="Arial" panose="020B0604020202020204" pitchFamily="34" charset="0"/>
              <a:buChar char="•"/>
            </a:pPr>
            <a:r>
              <a:rPr lang="en-US" dirty="0" err="1">
                <a:solidFill>
                  <a:schemeClr val="dk1"/>
                </a:solidFill>
                <a:latin typeface="Arial"/>
                <a:ea typeface="Arial"/>
                <a:cs typeface="Arial"/>
                <a:sym typeface="Arial"/>
              </a:rPr>
              <a:t>Enregistrer</a:t>
            </a:r>
            <a:r>
              <a:rPr lang="en-US" dirty="0">
                <a:solidFill>
                  <a:schemeClr val="dk1"/>
                </a:solidFill>
                <a:latin typeface="Arial"/>
                <a:ea typeface="Arial"/>
                <a:cs typeface="Arial"/>
                <a:sym typeface="Arial"/>
              </a:rPr>
              <a:t> les </a:t>
            </a:r>
            <a:r>
              <a:rPr lang="en-US" dirty="0" err="1">
                <a:solidFill>
                  <a:schemeClr val="dk1"/>
                </a:solidFill>
                <a:latin typeface="Arial"/>
                <a:ea typeface="Arial"/>
                <a:cs typeface="Arial"/>
                <a:sym typeface="Arial"/>
              </a:rPr>
              <a:t>données</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l'évaluation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initiale</a:t>
            </a:r>
            <a:r>
              <a:rPr lang="en-US" dirty="0">
                <a:solidFill>
                  <a:schemeClr val="dk1"/>
                </a:solidFill>
                <a:latin typeface="Arial"/>
                <a:ea typeface="Arial"/>
                <a:cs typeface="Arial"/>
                <a:sym typeface="Arial"/>
              </a:rPr>
              <a:t> après que le cas </a:t>
            </a:r>
            <a:r>
              <a:rPr lang="en-US" dirty="0" err="1">
                <a:solidFill>
                  <a:schemeClr val="dk1"/>
                </a:solidFill>
                <a:latin typeface="Arial"/>
                <a:ea typeface="Arial"/>
                <a:cs typeface="Arial"/>
                <a:sym typeface="Arial"/>
              </a:rPr>
              <a:t>ait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été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jugé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éligible</a:t>
            </a:r>
            <a:r>
              <a:rPr lang="en-US" dirty="0">
                <a:solidFill>
                  <a:schemeClr val="dk1"/>
                </a:solidFill>
                <a:latin typeface="Arial"/>
                <a:ea typeface="Arial"/>
                <a:cs typeface="Arial"/>
                <a:sym typeface="Arial"/>
              </a:rPr>
              <a:t> à la gestion de cas (sur la base des </a:t>
            </a:r>
            <a:r>
              <a:rPr lang="en-US" dirty="0" err="1">
                <a:solidFill>
                  <a:schemeClr val="dk1"/>
                </a:solidFill>
                <a:latin typeface="Arial"/>
                <a:ea typeface="Arial"/>
                <a:cs typeface="Arial"/>
                <a:sym typeface="Arial"/>
              </a:rPr>
              <a:t>critères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d'éligibilité</a:t>
            </a:r>
            <a:r>
              <a:rPr lang="en-US" dirty="0">
                <a:solidFill>
                  <a:schemeClr val="dk1"/>
                </a:solidFill>
                <a:latin typeface="Arial"/>
                <a:ea typeface="Arial"/>
                <a:cs typeface="Arial"/>
                <a:sym typeface="Arial"/>
              </a:rPr>
              <a:t>).</a:t>
            </a:r>
          </a:p>
        </p:txBody>
      </p:sp>
      <p:sp>
        <p:nvSpPr>
          <p:cNvPr id="15" name="TextBox 14">
            <a:extLst>
              <a:ext uri="{FF2B5EF4-FFF2-40B4-BE49-F238E27FC236}">
                <a16:creationId xmlns:a16="http://schemas.microsoft.com/office/drawing/2014/main" id="{05B1F86C-9AFC-AA2C-662C-73FEC8944A22}"/>
              </a:ext>
            </a:extLst>
          </p:cNvPr>
          <p:cNvSpPr txBox="1"/>
          <p:nvPr/>
        </p:nvSpPr>
        <p:spPr>
          <a:xfrm>
            <a:off x="8218311" y="2059939"/>
            <a:ext cx="3235233" cy="3330848"/>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dirty="0">
                <a:solidFill>
                  <a:schemeClr val="dk1"/>
                </a:solidFill>
                <a:latin typeface="Arial"/>
                <a:ea typeface="Arial"/>
                <a:cs typeface="Arial"/>
                <a:sym typeface="Arial"/>
              </a:rPr>
              <a:t>QUAND?</a:t>
            </a:r>
          </a:p>
          <a:p>
            <a:pPr marL="0" marR="0" lvl="0" indent="0" algn="l" rtl="0">
              <a:lnSpc>
                <a:spcPct val="107000"/>
              </a:lnSpc>
              <a:spcBef>
                <a:spcPts val="0"/>
              </a:spcBef>
              <a:spcAft>
                <a:spcPts val="0"/>
              </a:spcAft>
              <a:buNone/>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Directement</a:t>
            </a:r>
            <a:r>
              <a:rPr lang="en-US" dirty="0">
                <a:solidFill>
                  <a:schemeClr val="dk1"/>
                </a:solidFill>
                <a:latin typeface="Arial"/>
                <a:ea typeface="Arial"/>
                <a:cs typeface="Arial"/>
                <a:sym typeface="Arial"/>
              </a:rPr>
              <a:t> après </a:t>
            </a:r>
            <a:r>
              <a:rPr lang="en-US" dirty="0" err="1">
                <a:solidFill>
                  <a:schemeClr val="dk1"/>
                </a:solidFill>
                <a:latin typeface="Arial"/>
                <a:ea typeface="Arial"/>
                <a:cs typeface="Arial"/>
                <a:sym typeface="Arial"/>
              </a:rPr>
              <a:t>l'obtention</a:t>
            </a:r>
            <a:r>
              <a:rPr lang="en-US" dirty="0">
                <a:solidFill>
                  <a:schemeClr val="dk1"/>
                </a:solidFill>
                <a:latin typeface="Arial"/>
                <a:ea typeface="Arial"/>
                <a:cs typeface="Arial"/>
                <a:sym typeface="Arial"/>
              </a:rPr>
              <a:t> du </a:t>
            </a:r>
            <a:r>
              <a:rPr lang="en-US" dirty="0" err="1">
                <a:solidFill>
                  <a:schemeClr val="dk1"/>
                </a:solidFill>
                <a:latin typeface="Arial"/>
                <a:ea typeface="Arial"/>
                <a:cs typeface="Arial"/>
                <a:sym typeface="Arial"/>
              </a:rPr>
              <a:t>consentement</a:t>
            </a:r>
            <a:r>
              <a:rPr lang="en-US" dirty="0">
                <a:solidFill>
                  <a:schemeClr val="dk1"/>
                </a:solidFill>
                <a:latin typeface="Arial"/>
                <a:ea typeface="Arial"/>
                <a:cs typeface="Arial"/>
                <a:sym typeface="Arial"/>
              </a:rPr>
              <a:t>/de </a:t>
            </a:r>
            <a:r>
              <a:rPr lang="en-US" dirty="0" err="1">
                <a:solidFill>
                  <a:schemeClr val="dk1"/>
                </a:solidFill>
                <a:latin typeface="Arial"/>
                <a:ea typeface="Arial"/>
                <a:cs typeface="Arial"/>
                <a:sym typeface="Arial"/>
              </a:rPr>
              <a:t>l'autorisation</a:t>
            </a:r>
            <a:r>
              <a:rPr lang="en-US"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b="1" dirty="0">
                <a:solidFill>
                  <a:schemeClr val="dk1"/>
                </a:solidFill>
                <a:latin typeface="Arial"/>
                <a:ea typeface="Arial"/>
                <a:cs typeface="Arial"/>
                <a:sym typeface="Arial"/>
              </a:rPr>
              <a:t>QUI?</a:t>
            </a:r>
          </a:p>
          <a:p>
            <a:pPr marL="0" marR="0" lvl="0" indent="0" algn="l" rtl="0">
              <a:lnSpc>
                <a:spcPct val="107000"/>
              </a:lnSpc>
              <a:spcBef>
                <a:spcPts val="0"/>
              </a:spcBef>
              <a:spcAft>
                <a:spcPts val="0"/>
              </a:spcAft>
              <a:buNone/>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a:solidFill>
                  <a:schemeClr val="dk1"/>
                </a:solidFill>
                <a:latin typeface="Arial"/>
                <a:ea typeface="Arial"/>
                <a:cs typeface="Arial"/>
                <a:sym typeface="Arial"/>
              </a:rPr>
              <a:t>Affectation d'un TRAVAILLEUR SOCIAL à </a:t>
            </a:r>
            <a:r>
              <a:rPr lang="en-US" dirty="0" err="1">
                <a:solidFill>
                  <a:schemeClr val="dk1"/>
                </a:solidFill>
                <a:latin typeface="Arial"/>
                <a:ea typeface="Arial"/>
                <a:cs typeface="Arial"/>
                <a:sym typeface="Arial"/>
              </a:rPr>
              <a:t>l'affaire</a:t>
            </a:r>
            <a:endParaRPr lang="en-US" dirty="0">
              <a:solidFill>
                <a:schemeClr val="dk1"/>
              </a:solidFill>
              <a:latin typeface="Arial"/>
              <a:ea typeface="Arial"/>
              <a:cs typeface="Arial"/>
              <a:sym typeface="Arial"/>
            </a:endParaRPr>
          </a:p>
        </p:txBody>
      </p:sp>
      <p:sp>
        <p:nvSpPr>
          <p:cNvPr id="4" name="Rectangle 3">
            <a:extLst>
              <a:ext uri="{FF2B5EF4-FFF2-40B4-BE49-F238E27FC236}">
                <a16:creationId xmlns:a16="http://schemas.microsoft.com/office/drawing/2014/main" id="{A9449307-BFF0-E50E-0ECC-6F8FBA39FD2B}"/>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2" name="Group 1">
            <a:extLst>
              <a:ext uri="{FF2B5EF4-FFF2-40B4-BE49-F238E27FC236}">
                <a16:creationId xmlns:a16="http://schemas.microsoft.com/office/drawing/2014/main" id="{0E1111D0-60D7-0CCD-030F-719B3A4E2C08}"/>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8E8BF56-7968-D6FC-C7B6-F603E5EC929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A262FA4C-5CF0-DB6C-5D81-71602DB82DF9}"/>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2F9CC1FB-51E1-7DBA-553F-4F0BF32608CC}"/>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7</a:t>
                </a:r>
              </a:p>
            </p:txBody>
          </p:sp>
          <p:sp>
            <p:nvSpPr>
              <p:cNvPr id="22" name="Rectangle 21">
                <a:extLst>
                  <a:ext uri="{FF2B5EF4-FFF2-40B4-BE49-F238E27FC236}">
                    <a16:creationId xmlns:a16="http://schemas.microsoft.com/office/drawing/2014/main" id="{745F04B0-FB51-7AA8-DCB8-5FBA15DF9F09}"/>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DBEAE08E-7DD7-9108-0D5A-3DF68256D36B}"/>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6D45529C-84AF-B2C3-2A43-108462E85C8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98A42B88-89D8-5109-EE8E-0E225DBA7BA5}"/>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189978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sp>
        <p:nvSpPr>
          <p:cNvPr id="5" name="TextBox 4">
            <a:extLst>
              <a:ext uri="{FF2B5EF4-FFF2-40B4-BE49-F238E27FC236}">
                <a16:creationId xmlns:a16="http://schemas.microsoft.com/office/drawing/2014/main" id="{166DC59B-9B88-3E28-6F02-5DF68F8B6611}"/>
              </a:ext>
            </a:extLst>
          </p:cNvPr>
          <p:cNvSpPr txBox="1"/>
          <p:nvPr/>
        </p:nvSpPr>
        <p:spPr>
          <a:xfrm>
            <a:off x="674511" y="1630739"/>
            <a:ext cx="3378200" cy="4829014"/>
          </a:xfrm>
          <a:prstGeom prst="rect">
            <a:avLst/>
          </a:prstGeom>
          <a:noFill/>
        </p:spPr>
        <p:txBody>
          <a:bodyPr wrap="square">
            <a:spAutoFit/>
          </a:bodyPr>
          <a:lstStyle/>
          <a:p>
            <a:pPr lvl="0" rtl="0">
              <a:lnSpc>
                <a:spcPct val="90000"/>
              </a:lnSpc>
              <a:spcAft>
                <a:spcPts val="0"/>
              </a:spcAft>
              <a:buClr>
                <a:schemeClr val="dk2"/>
              </a:buClr>
              <a:buSzPts val="1800"/>
            </a:pPr>
            <a:r>
              <a:rPr lang="en-GB" sz="1800" b="1" dirty="0">
                <a:latin typeface="Arial" panose="020B0604020202020204" pitchFamily="34" charset="0"/>
                <a:cs typeface="Arial" panose="020B0604020202020204" pitchFamily="34" charset="0"/>
              </a:rPr>
              <a:t>OBTENIR D'ABORD </a:t>
            </a:r>
            <a:r>
              <a:rPr lang="en-GB" b="1" dirty="0">
                <a:latin typeface="Arial" panose="020B0604020202020204" pitchFamily="34" charset="0"/>
                <a:cs typeface="Arial" panose="020B0604020202020204" pitchFamily="34" charset="0"/>
              </a:rPr>
              <a:t>LE </a:t>
            </a:r>
            <a:r>
              <a:rPr lang="en-GB" sz="1800" b="1" dirty="0">
                <a:latin typeface="Arial" panose="020B0604020202020204" pitchFamily="34" charset="0"/>
                <a:cs typeface="Arial" panose="020B0604020202020204" pitchFamily="34" charset="0"/>
              </a:rPr>
              <a:t>CONSENTEMENT</a:t>
            </a:r>
          </a:p>
          <a:p>
            <a:pPr lvl="0" rtl="0">
              <a:lnSpc>
                <a:spcPct val="90000"/>
              </a:lnSpc>
              <a:spcAft>
                <a:spcPts val="0"/>
              </a:spcAft>
              <a:buClr>
                <a:schemeClr val="dk2"/>
              </a:buClr>
              <a:buSzPts val="1800"/>
            </a:pPr>
            <a:endParaRPr lang="en-GB"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GB" sz="1800" dirty="0">
                <a:latin typeface="Arial" panose="020B0604020202020204" pitchFamily="34" charset="0"/>
                <a:cs typeface="Arial" panose="020B0604020202020204" pitchFamily="34" charset="0"/>
              </a:rPr>
              <a:t>Il </a:t>
            </a:r>
            <a:r>
              <a:rPr lang="en-GB" sz="1800" dirty="0" err="1">
                <a:latin typeface="Arial" panose="020B0604020202020204" pitchFamily="34" charset="0"/>
                <a:cs typeface="Arial" panose="020B0604020202020204" pitchFamily="34" charset="0"/>
              </a:rPr>
              <a:t>est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impératif</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d'obtenir</a:t>
            </a:r>
            <a:r>
              <a:rPr lang="en-GB" sz="1800" dirty="0">
                <a:latin typeface="Arial" panose="020B0604020202020204" pitchFamily="34" charset="0"/>
                <a:cs typeface="Arial" panose="020B0604020202020204" pitchFamily="34" charset="0"/>
              </a:rPr>
              <a:t> un </a:t>
            </a:r>
            <a:r>
              <a:rPr lang="en-GB" sz="1800" dirty="0" err="1">
                <a:latin typeface="Arial" panose="020B0604020202020204" pitchFamily="34" charset="0"/>
                <a:cs typeface="Arial" panose="020B0604020202020204" pitchFamily="34" charset="0"/>
              </a:rPr>
              <a:t>consentement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éclairé</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avant</a:t>
            </a:r>
            <a:r>
              <a:rPr lang="en-GB" sz="1800" dirty="0">
                <a:latin typeface="Arial" panose="020B0604020202020204" pitchFamily="34" charset="0"/>
                <a:cs typeface="Arial" panose="020B0604020202020204" pitchFamily="34" charset="0"/>
              </a:rPr>
              <a:t> le début des services de gestion de </a:t>
            </a:r>
            <a:r>
              <a:rPr lang="en-GB" sz="1800" dirty="0" err="1">
                <a:latin typeface="Arial" panose="020B0604020202020204" pitchFamily="34" charset="0"/>
                <a:cs typeface="Arial" panose="020B0604020202020204" pitchFamily="34" charset="0"/>
              </a:rPr>
              <a:t>cas</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avant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d'écouter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l'histoire</a:t>
            </a:r>
            <a:r>
              <a:rPr lang="en-GB" sz="1800" dirty="0">
                <a:latin typeface="Arial" panose="020B0604020202020204" pitchFamily="34" charset="0"/>
                <a:cs typeface="Arial" panose="020B0604020202020204" pitchFamily="34" charset="0"/>
              </a:rPr>
              <a:t> d'un enfant </a:t>
            </a:r>
            <a:r>
              <a:rPr lang="en-GB" sz="1800" dirty="0" err="1">
                <a:latin typeface="Arial" panose="020B0604020202020204" pitchFamily="34" charset="0"/>
                <a:cs typeface="Arial" panose="020B0604020202020204" pitchFamily="34" charset="0"/>
              </a:rPr>
              <a:t>ou</a:t>
            </a:r>
            <a:r>
              <a:rPr lang="en-GB" sz="1800" dirty="0">
                <a:latin typeface="Arial" panose="020B0604020202020204" pitchFamily="34" charset="0"/>
                <a:cs typeface="Arial" panose="020B0604020202020204" pitchFamily="34" charset="0"/>
              </a:rPr>
              <a:t> de </a:t>
            </a:r>
            <a:r>
              <a:rPr lang="en-GB" sz="1800" dirty="0" err="1">
                <a:latin typeface="Arial" panose="020B0604020202020204" pitchFamily="34" charset="0"/>
                <a:cs typeface="Arial" panose="020B0604020202020204" pitchFamily="34" charset="0"/>
              </a:rPr>
              <a:t>recueillir</a:t>
            </a:r>
            <a:r>
              <a:rPr lang="en-GB" sz="1800" dirty="0">
                <a:latin typeface="Arial" panose="020B0604020202020204" pitchFamily="34" charset="0"/>
                <a:cs typeface="Arial" panose="020B0604020202020204" pitchFamily="34" charset="0"/>
              </a:rPr>
              <a:t> des </a:t>
            </a:r>
            <a:r>
              <a:rPr lang="en-GB" sz="1800" b="0" dirty="0">
                <a:latin typeface="Arial" panose="020B0604020202020204" pitchFamily="34" charset="0"/>
                <a:cs typeface="Arial" panose="020B0604020202020204" pitchFamily="34" charset="0"/>
              </a:rPr>
              <a:t>informations. </a:t>
            </a:r>
          </a:p>
          <a:p>
            <a:pPr lvl="0" rtl="0">
              <a:lnSpc>
                <a:spcPct val="90000"/>
              </a:lnSpc>
              <a:spcAft>
                <a:spcPts val="0"/>
              </a:spcAft>
              <a:buClr>
                <a:schemeClr val="dk2"/>
              </a:buClr>
              <a:buSzPts val="1800"/>
            </a:pPr>
            <a:endParaRPr lang="en-GB" sz="1800" b="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GB" sz="1800" i="1" dirty="0">
                <a:latin typeface="Arial" panose="020B0604020202020204" pitchFamily="34" charset="0"/>
                <a:cs typeface="Arial" panose="020B0604020202020204" pitchFamily="34" charset="0"/>
              </a:rPr>
              <a:t>Le CPIMS+ </a:t>
            </a:r>
            <a:r>
              <a:rPr lang="en-GB" sz="1800" i="1" dirty="0" err="1">
                <a:latin typeface="Arial" panose="020B0604020202020204" pitchFamily="34" charset="0"/>
                <a:cs typeface="Arial" panose="020B0604020202020204" pitchFamily="34" charset="0"/>
              </a:rPr>
              <a:t>est</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configuré</a:t>
            </a:r>
            <a:r>
              <a:rPr lang="en-GB" sz="1800" i="1" dirty="0">
                <a:latin typeface="Arial" panose="020B0604020202020204" pitchFamily="34" charset="0"/>
                <a:cs typeface="Arial" panose="020B0604020202020204" pitchFamily="34" charset="0"/>
              </a:rPr>
              <a:t> de manière à </a:t>
            </a:r>
            <a:r>
              <a:rPr lang="en-GB" sz="1800" i="1" dirty="0" err="1">
                <a:latin typeface="Arial" panose="020B0604020202020204" pitchFamily="34" charset="0"/>
                <a:cs typeface="Arial" panose="020B0604020202020204" pitchFamily="34" charset="0"/>
              </a:rPr>
              <a:t>ce</a:t>
            </a:r>
            <a:r>
              <a:rPr lang="en-GB" sz="1800" i="1" dirty="0">
                <a:latin typeface="Arial" panose="020B0604020202020204" pitchFamily="34" charset="0"/>
                <a:cs typeface="Arial" panose="020B0604020202020204" pitchFamily="34" charset="0"/>
              </a:rPr>
              <a:t> que </a:t>
            </a:r>
            <a:r>
              <a:rPr lang="en-GB" sz="1800" i="1" dirty="0" err="1">
                <a:latin typeface="Arial" panose="020B0604020202020204" pitchFamily="34" charset="0"/>
                <a:cs typeface="Arial" panose="020B0604020202020204" pitchFamily="34" charset="0"/>
              </a:rPr>
              <a:t>vous</a:t>
            </a:r>
            <a:r>
              <a:rPr lang="en-GB" sz="1800" i="1" dirty="0">
                <a:latin typeface="Arial" panose="020B0604020202020204" pitchFamily="34" charset="0"/>
                <a:cs typeface="Arial" panose="020B0604020202020204" pitchFamily="34" charset="0"/>
              </a:rPr>
              <a:t> ne </a:t>
            </a:r>
            <a:r>
              <a:rPr lang="en-GB" sz="1800" i="1" dirty="0" err="1">
                <a:latin typeface="Arial" panose="020B0604020202020204" pitchFamily="34" charset="0"/>
                <a:cs typeface="Arial" panose="020B0604020202020204" pitchFamily="34" charset="0"/>
              </a:rPr>
              <a:t>puissiez</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enregistrer</a:t>
            </a:r>
            <a:r>
              <a:rPr lang="en-GB" sz="1800" i="1" dirty="0">
                <a:latin typeface="Arial" panose="020B0604020202020204" pitchFamily="34" charset="0"/>
                <a:cs typeface="Arial" panose="020B0604020202020204" pitchFamily="34" charset="0"/>
              </a:rPr>
              <a:t> et </a:t>
            </a:r>
            <a:r>
              <a:rPr lang="en-GB" sz="1800" i="1" dirty="0" err="1">
                <a:latin typeface="Arial" panose="020B0604020202020204" pitchFamily="34" charset="0"/>
                <a:cs typeface="Arial" panose="020B0604020202020204" pitchFamily="34" charset="0"/>
              </a:rPr>
              <a:t>transmettre</a:t>
            </a:r>
            <a:r>
              <a:rPr lang="en-GB" sz="1800" i="1" dirty="0">
                <a:latin typeface="Arial" panose="020B0604020202020204" pitchFamily="34" charset="0"/>
                <a:cs typeface="Arial" panose="020B0604020202020204" pitchFamily="34" charset="0"/>
              </a:rPr>
              <a:t> le </a:t>
            </a:r>
            <a:r>
              <a:rPr lang="en-GB" sz="1800" i="1" dirty="0" err="1">
                <a:latin typeface="Arial" panose="020B0604020202020204" pitchFamily="34" charset="0"/>
                <a:cs typeface="Arial" panose="020B0604020202020204" pitchFamily="34" charset="0"/>
              </a:rPr>
              <a:t>cas</a:t>
            </a:r>
            <a:r>
              <a:rPr lang="en-GB" sz="1800" i="1" dirty="0">
                <a:latin typeface="Arial" panose="020B0604020202020204" pitchFamily="34" charset="0"/>
                <a:cs typeface="Arial" panose="020B0604020202020204" pitchFamily="34" charset="0"/>
              </a:rPr>
              <a:t> que </a:t>
            </a:r>
            <a:r>
              <a:rPr lang="en-GB" sz="1800" i="1" dirty="0" err="1">
                <a:latin typeface="Arial" panose="020B0604020202020204" pitchFamily="34" charset="0"/>
                <a:cs typeface="Arial" panose="020B0604020202020204" pitchFamily="34" charset="0"/>
              </a:rPr>
              <a:t>si</a:t>
            </a:r>
            <a:r>
              <a:rPr lang="en-GB" sz="1800" i="1" dirty="0">
                <a:latin typeface="Arial" panose="020B0604020202020204" pitchFamily="34" charset="0"/>
                <a:cs typeface="Arial" panose="020B0604020202020204" pitchFamily="34" charset="0"/>
              </a:rPr>
              <a:t> le </a:t>
            </a:r>
            <a:r>
              <a:rPr lang="en-GB" sz="1800" i="1" dirty="0" err="1">
                <a:latin typeface="Arial" panose="020B0604020202020204" pitchFamily="34" charset="0"/>
                <a:cs typeface="Arial" panose="020B0604020202020204" pitchFamily="34" charset="0"/>
              </a:rPr>
              <a:t>consentement</a:t>
            </a:r>
            <a:r>
              <a:rPr lang="en-GB" sz="1800" i="1" dirty="0">
                <a:latin typeface="Arial" panose="020B0604020202020204" pitchFamily="34" charset="0"/>
                <a:cs typeface="Arial" panose="020B0604020202020204" pitchFamily="34" charset="0"/>
              </a:rPr>
              <a:t> a </a:t>
            </a:r>
            <a:r>
              <a:rPr lang="en-GB" sz="1800" i="1" dirty="0" err="1">
                <a:latin typeface="Arial" panose="020B0604020202020204" pitchFamily="34" charset="0"/>
                <a:cs typeface="Arial" panose="020B0604020202020204" pitchFamily="34" charset="0"/>
              </a:rPr>
              <a:t>été</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obtenu</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En</a:t>
            </a:r>
            <a:r>
              <a:rPr lang="en-GB" sz="1800" i="1" dirty="0">
                <a:latin typeface="Arial" panose="020B0604020202020204" pitchFamily="34" charset="0"/>
                <a:cs typeface="Arial" panose="020B0604020202020204" pitchFamily="34" charset="0"/>
              </a:rPr>
              <a:t> fait, </a:t>
            </a:r>
            <a:r>
              <a:rPr lang="en-GB" sz="1800" i="1" dirty="0" err="1">
                <a:latin typeface="Arial" panose="020B0604020202020204" pitchFamily="34" charset="0"/>
                <a:cs typeface="Arial" panose="020B0604020202020204" pitchFamily="34" charset="0"/>
              </a:rPr>
              <a:t>vous</a:t>
            </a:r>
            <a:r>
              <a:rPr lang="en-GB" sz="1800" i="1" dirty="0">
                <a:latin typeface="Arial" panose="020B0604020202020204" pitchFamily="34" charset="0"/>
                <a:cs typeface="Arial" panose="020B0604020202020204" pitchFamily="34" charset="0"/>
              </a:rPr>
              <a:t> ne </a:t>
            </a:r>
            <a:r>
              <a:rPr lang="en-GB" sz="1800" i="1" dirty="0" err="1">
                <a:latin typeface="Arial" panose="020B0604020202020204" pitchFamily="34" charset="0"/>
                <a:cs typeface="Arial" panose="020B0604020202020204" pitchFamily="34" charset="0"/>
              </a:rPr>
              <a:t>pouvez</a:t>
            </a:r>
            <a:r>
              <a:rPr lang="en-GB" sz="1800" i="1" dirty="0">
                <a:latin typeface="Arial" panose="020B0604020202020204" pitchFamily="34" charset="0"/>
                <a:cs typeface="Arial" panose="020B0604020202020204" pitchFamily="34" charset="0"/>
              </a:rPr>
              <a:t> pas </a:t>
            </a:r>
            <a:r>
              <a:rPr lang="en-GB" sz="1800" i="1" dirty="0" err="1">
                <a:latin typeface="Arial" panose="020B0604020202020204" pitchFamily="34" charset="0"/>
                <a:cs typeface="Arial" panose="020B0604020202020204" pitchFamily="34" charset="0"/>
              </a:rPr>
              <a:t>procéder</a:t>
            </a:r>
            <a:r>
              <a:rPr lang="en-GB" sz="1800" i="1" dirty="0">
                <a:latin typeface="Arial" panose="020B0604020202020204" pitchFamily="34" charset="0"/>
                <a:cs typeface="Arial" panose="020B0604020202020204" pitchFamily="34" charset="0"/>
              </a:rPr>
              <a:t> à la </a:t>
            </a:r>
            <a:r>
              <a:rPr lang="en-GB" sz="1800" i="1" dirty="0" err="1">
                <a:latin typeface="Arial" panose="020B0604020202020204" pitchFamily="34" charset="0"/>
                <a:cs typeface="Arial" panose="020B0604020202020204" pitchFamily="34" charset="0"/>
              </a:rPr>
              <a:t>saisie</a:t>
            </a:r>
            <a:r>
              <a:rPr lang="en-GB" sz="1800" i="1" dirty="0">
                <a:latin typeface="Arial" panose="020B0604020202020204" pitchFamily="34" charset="0"/>
                <a:cs typeface="Arial" panose="020B0604020202020204" pitchFamily="34" charset="0"/>
              </a:rPr>
              <a:t> des </a:t>
            </a:r>
            <a:r>
              <a:rPr lang="en-GB" sz="1800" i="1" dirty="0" err="1">
                <a:latin typeface="Arial" panose="020B0604020202020204" pitchFamily="34" charset="0"/>
                <a:cs typeface="Arial" panose="020B0604020202020204" pitchFamily="34" charset="0"/>
              </a:rPr>
              <a:t>données</a:t>
            </a:r>
            <a:r>
              <a:rPr lang="en-GB" sz="1800" i="1" dirty="0">
                <a:latin typeface="Arial" panose="020B0604020202020204" pitchFamily="34" charset="0"/>
                <a:cs typeface="Arial" panose="020B0604020202020204" pitchFamily="34" charset="0"/>
              </a:rPr>
              <a:t> sans </a:t>
            </a:r>
            <a:r>
              <a:rPr lang="en-GB" sz="1800" i="1" dirty="0" err="1">
                <a:latin typeface="Arial" panose="020B0604020202020204" pitchFamily="34" charset="0"/>
                <a:cs typeface="Arial" panose="020B0604020202020204" pitchFamily="34" charset="0"/>
              </a:rPr>
              <a:t>avoir</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certifié</a:t>
            </a:r>
            <a:r>
              <a:rPr lang="en-GB" sz="1800" i="1" dirty="0">
                <a:latin typeface="Arial" panose="020B0604020202020204" pitchFamily="34" charset="0"/>
                <a:cs typeface="Arial" panose="020B0604020202020204" pitchFamily="34" charset="0"/>
              </a:rPr>
              <a:t> que le </a:t>
            </a:r>
            <a:r>
              <a:rPr lang="en-GB" sz="1800" i="1" dirty="0" err="1">
                <a:latin typeface="Arial" panose="020B0604020202020204" pitchFamily="34" charset="0"/>
                <a:cs typeface="Arial" panose="020B0604020202020204" pitchFamily="34" charset="0"/>
              </a:rPr>
              <a:t>consentement</a:t>
            </a:r>
            <a:r>
              <a:rPr lang="en-GB" sz="1800" i="1" dirty="0">
                <a:latin typeface="Arial" panose="020B0604020202020204" pitchFamily="34" charset="0"/>
                <a:cs typeface="Arial" panose="020B0604020202020204" pitchFamily="34" charset="0"/>
              </a:rPr>
              <a:t> a </a:t>
            </a:r>
            <a:r>
              <a:rPr lang="en-GB" sz="1800" i="1" dirty="0" err="1">
                <a:latin typeface="Arial" panose="020B0604020202020204" pitchFamily="34" charset="0"/>
                <a:cs typeface="Arial" panose="020B0604020202020204" pitchFamily="34" charset="0"/>
              </a:rPr>
              <a:t>été</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donné</a:t>
            </a:r>
            <a:r>
              <a:rPr lang="en-GB" sz="1800" i="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2E6555EC-A5A4-E496-C408-DDA044BE9BFF}"/>
              </a:ext>
            </a:extLst>
          </p:cNvPr>
          <p:cNvSpPr txBox="1"/>
          <p:nvPr/>
        </p:nvSpPr>
        <p:spPr>
          <a:xfrm>
            <a:off x="4406900" y="1630739"/>
            <a:ext cx="3378200" cy="3333220"/>
          </a:xfrm>
          <a:prstGeom prst="rect">
            <a:avLst/>
          </a:prstGeom>
          <a:noFill/>
        </p:spPr>
        <p:txBody>
          <a:bodyPr wrap="square">
            <a:spAutoFit/>
          </a:bodyPr>
          <a:lstStyle/>
          <a:p>
            <a:pPr lvl="0" rtl="0">
              <a:lnSpc>
                <a:spcPct val="90000"/>
              </a:lnSpc>
              <a:spcAft>
                <a:spcPts val="0"/>
              </a:spcAft>
              <a:buClr>
                <a:srgbClr val="000000"/>
              </a:buClr>
              <a:buSzPts val="1800"/>
            </a:pPr>
            <a:r>
              <a:rPr lang="en-GB" sz="1800" b="1" dirty="0">
                <a:latin typeface="Arial" panose="020B0604020202020204" pitchFamily="34" charset="0"/>
                <a:ea typeface="Helvetica Neue"/>
                <a:cs typeface="Arial" panose="020B0604020202020204" pitchFamily="34" charset="0"/>
                <a:sym typeface="Helvetica Neue"/>
              </a:rPr>
              <a:t>QUI DONNE SON CONSENTEMENT?</a:t>
            </a:r>
          </a:p>
          <a:p>
            <a:pPr lvl="0" rtl="0">
              <a:lnSpc>
                <a:spcPct val="90000"/>
              </a:lnSpc>
              <a:spcAft>
                <a:spcPts val="0"/>
              </a:spcAft>
              <a:buClr>
                <a:srgbClr val="000000"/>
              </a:buClr>
              <a:buSzPts val="1800"/>
            </a:pPr>
            <a:endParaRPr lang="en-GB"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GB" sz="1800" dirty="0">
                <a:latin typeface="Arial" panose="020B0604020202020204" pitchFamily="34" charset="0"/>
                <a:ea typeface="Helvetica Neue"/>
                <a:cs typeface="Arial" panose="020B0604020202020204" pitchFamily="34" charset="0"/>
                <a:sym typeface="Helvetica Neue"/>
              </a:rPr>
              <a:t>La </a:t>
            </a:r>
            <a:r>
              <a:rPr lang="en-GB" sz="1800" dirty="0" err="1">
                <a:latin typeface="Arial" panose="020B0604020202020204" pitchFamily="34" charset="0"/>
                <a:ea typeface="Helvetica Neue"/>
                <a:cs typeface="Arial" panose="020B0604020202020204" pitchFamily="34" charset="0"/>
                <a:sym typeface="Helvetica Neue"/>
              </a:rPr>
              <a:t>personne</a:t>
            </a:r>
            <a:r>
              <a:rPr lang="en-GB" sz="1800" dirty="0">
                <a:latin typeface="Arial" panose="020B0604020202020204" pitchFamily="34" charset="0"/>
                <a:ea typeface="Helvetica Neue"/>
                <a:cs typeface="Arial" panose="020B0604020202020204" pitchFamily="34" charset="0"/>
                <a:sym typeface="Helvetica Neue"/>
              </a:rPr>
              <a:t> qui </a:t>
            </a:r>
            <a:r>
              <a:rPr lang="en-GB" sz="1800" dirty="0" err="1">
                <a:latin typeface="Arial" panose="020B0604020202020204" pitchFamily="34" charset="0"/>
                <a:ea typeface="Helvetica Neue"/>
                <a:cs typeface="Arial" panose="020B0604020202020204" pitchFamily="34" charset="0"/>
                <a:sym typeface="Helvetica Neue"/>
              </a:rPr>
              <a:t>donne</a:t>
            </a:r>
            <a:r>
              <a:rPr lang="en-GB" sz="1800" dirty="0">
                <a:latin typeface="Arial" panose="020B0604020202020204" pitchFamily="34" charset="0"/>
                <a:ea typeface="Helvetica Neue"/>
                <a:cs typeface="Arial" panose="020B0604020202020204" pitchFamily="34" charset="0"/>
                <a:sym typeface="Helvetica Neue"/>
              </a:rPr>
              <a:t> son </a:t>
            </a:r>
            <a:r>
              <a:rPr lang="en-GB" sz="1800" dirty="0" err="1">
                <a:latin typeface="Arial" panose="020B0604020202020204" pitchFamily="34" charset="0"/>
                <a:ea typeface="Helvetica Neue"/>
                <a:cs typeface="Arial" panose="020B0604020202020204" pitchFamily="34" charset="0"/>
                <a:sym typeface="Helvetica Neue"/>
              </a:rPr>
              <a:t>consentement</a:t>
            </a:r>
            <a:r>
              <a:rPr lang="en-GB" sz="1800" dirty="0">
                <a:latin typeface="Arial" panose="020B0604020202020204" pitchFamily="34" charset="0"/>
                <a:ea typeface="Helvetica Neue"/>
                <a:cs typeface="Arial" panose="020B0604020202020204" pitchFamily="34" charset="0"/>
                <a:sym typeface="Helvetica Neue"/>
              </a:rPr>
              <a:t> </a:t>
            </a:r>
            <a:r>
              <a:rPr lang="en-GB" sz="1800" b="0" dirty="0" err="1">
                <a:latin typeface="Arial" panose="020B0604020202020204" pitchFamily="34" charset="0"/>
                <a:ea typeface="Helvetica Neue"/>
                <a:cs typeface="Arial" panose="020B0604020202020204" pitchFamily="34" charset="0"/>
                <a:sym typeface="Helvetica Neue"/>
              </a:rPr>
              <a:t>dépend</a:t>
            </a:r>
            <a:r>
              <a:rPr lang="en-GB" sz="1800" b="0" dirty="0">
                <a:latin typeface="Arial" panose="020B0604020202020204" pitchFamily="34" charset="0"/>
                <a:ea typeface="Helvetica Neue"/>
                <a:cs typeface="Arial" panose="020B0604020202020204" pitchFamily="34" charset="0"/>
                <a:sym typeface="Helvetica Neue"/>
              </a:rPr>
              <a:t> de </a:t>
            </a:r>
            <a:r>
              <a:rPr lang="en-GB" sz="1800" b="0" dirty="0" err="1">
                <a:latin typeface="Arial" panose="020B0604020202020204" pitchFamily="34" charset="0"/>
                <a:ea typeface="Helvetica Neue"/>
                <a:cs typeface="Arial" panose="020B0604020202020204" pitchFamily="34" charset="0"/>
                <a:sym typeface="Helvetica Neue"/>
              </a:rPr>
              <a:t>l'âge</a:t>
            </a:r>
            <a:r>
              <a:rPr lang="en-GB" sz="1800" b="0" dirty="0">
                <a:latin typeface="Arial" panose="020B0604020202020204" pitchFamily="34" charset="0"/>
                <a:ea typeface="Helvetica Neue"/>
                <a:cs typeface="Arial" panose="020B0604020202020204" pitchFamily="34" charset="0"/>
                <a:sym typeface="Helvetica Neue"/>
              </a:rPr>
              <a:t> et du </a:t>
            </a:r>
            <a:r>
              <a:rPr lang="en-GB" sz="1800" b="0" dirty="0" err="1">
                <a:latin typeface="Arial" panose="020B0604020202020204" pitchFamily="34" charset="0"/>
                <a:ea typeface="Helvetica Neue"/>
                <a:cs typeface="Arial" panose="020B0604020202020204" pitchFamily="34" charset="0"/>
                <a:sym typeface="Helvetica Neue"/>
              </a:rPr>
              <a:t>degré</a:t>
            </a:r>
            <a:r>
              <a:rPr lang="en-GB" sz="1800" b="0" dirty="0">
                <a:latin typeface="Arial" panose="020B0604020202020204" pitchFamily="34" charset="0"/>
                <a:ea typeface="Helvetica Neue"/>
                <a:cs typeface="Arial" panose="020B0604020202020204" pitchFamily="34" charset="0"/>
                <a:sym typeface="Helvetica Neue"/>
              </a:rPr>
              <a:t> de </a:t>
            </a:r>
            <a:r>
              <a:rPr lang="en-GB" sz="1800" b="0" dirty="0" err="1">
                <a:latin typeface="Arial" panose="020B0604020202020204" pitchFamily="34" charset="0"/>
                <a:ea typeface="Helvetica Neue"/>
                <a:cs typeface="Arial" panose="020B0604020202020204" pitchFamily="34" charset="0"/>
                <a:sym typeface="Helvetica Neue"/>
              </a:rPr>
              <a:t>maturité</a:t>
            </a:r>
            <a:r>
              <a:rPr lang="en-GB" sz="1800" b="0" dirty="0">
                <a:latin typeface="Arial" panose="020B0604020202020204" pitchFamily="34" charset="0"/>
                <a:ea typeface="Helvetica Neue"/>
                <a:cs typeface="Arial" panose="020B0604020202020204" pitchFamily="34" charset="0"/>
                <a:sym typeface="Helvetica Neue"/>
              </a:rPr>
              <a:t> de </a:t>
            </a:r>
            <a:r>
              <a:rPr lang="en-GB" sz="1800" b="0" dirty="0" err="1">
                <a:latin typeface="Arial" panose="020B0604020202020204" pitchFamily="34" charset="0"/>
                <a:ea typeface="Helvetica Neue"/>
                <a:cs typeface="Arial" panose="020B0604020202020204" pitchFamily="34" charset="0"/>
                <a:sym typeface="Helvetica Neue"/>
              </a:rPr>
              <a:t>l'enfant</a:t>
            </a:r>
            <a:r>
              <a:rPr lang="en-GB" sz="1800" b="0" dirty="0">
                <a:latin typeface="Arial" panose="020B0604020202020204" pitchFamily="34" charset="0"/>
                <a:ea typeface="Helvetica Neue"/>
                <a:cs typeface="Arial" panose="020B0604020202020204" pitchFamily="34" charset="0"/>
                <a:sym typeface="Helvetica Neue"/>
              </a:rPr>
              <a:t>, de la </a:t>
            </a:r>
            <a:r>
              <a:rPr lang="en-GB" sz="1800" b="0" dirty="0" err="1">
                <a:latin typeface="Arial" panose="020B0604020202020204" pitchFamily="34" charset="0"/>
                <a:ea typeface="Helvetica Neue"/>
                <a:cs typeface="Arial" panose="020B0604020202020204" pitchFamily="34" charset="0"/>
                <a:sym typeface="Helvetica Neue"/>
              </a:rPr>
              <a:t>présence</a:t>
            </a:r>
            <a:r>
              <a:rPr lang="en-GB" sz="1800" b="0" dirty="0">
                <a:latin typeface="Arial" panose="020B0604020202020204" pitchFamily="34" charset="0"/>
                <a:ea typeface="Helvetica Neue"/>
                <a:cs typeface="Arial" panose="020B0604020202020204" pitchFamily="34" charset="0"/>
                <a:sym typeface="Helvetica Neue"/>
              </a:rPr>
              <a:t> du parent/</a:t>
            </a:r>
            <a:r>
              <a:rPr lang="en-GB" sz="1800" b="0" dirty="0" err="1">
                <a:latin typeface="Arial" panose="020B0604020202020204" pitchFamily="34" charset="0"/>
                <a:ea typeface="Helvetica Neue"/>
                <a:cs typeface="Arial" panose="020B0604020202020204" pitchFamily="34" charset="0"/>
                <a:sym typeface="Helvetica Neue"/>
              </a:rPr>
              <a:t>tuteur</a:t>
            </a:r>
            <a:r>
              <a:rPr lang="en-GB" sz="1800" b="0" dirty="0">
                <a:latin typeface="Arial" panose="020B0604020202020204" pitchFamily="34" charset="0"/>
                <a:ea typeface="Helvetica Neue"/>
                <a:cs typeface="Arial" panose="020B0604020202020204" pitchFamily="34" charset="0"/>
                <a:sym typeface="Helvetica Neue"/>
              </a:rPr>
              <a:t> et de </a:t>
            </a:r>
            <a:r>
              <a:rPr lang="en-GB" sz="1800" b="0" dirty="0" err="1">
                <a:latin typeface="Arial" panose="020B0604020202020204" pitchFamily="34" charset="0"/>
                <a:ea typeface="Helvetica Neue"/>
                <a:cs typeface="Arial" panose="020B0604020202020204" pitchFamily="34" charset="0"/>
                <a:sym typeface="Helvetica Neue"/>
              </a:rPr>
              <a:t>l'intérêt</a:t>
            </a:r>
            <a:r>
              <a:rPr lang="en-GB" sz="1800" b="0" dirty="0">
                <a:latin typeface="Arial" panose="020B0604020202020204" pitchFamily="34" charset="0"/>
                <a:ea typeface="Helvetica Neue"/>
                <a:cs typeface="Arial" panose="020B0604020202020204" pitchFamily="34" charset="0"/>
                <a:sym typeface="Helvetica Neue"/>
              </a:rPr>
              <a:t> </a:t>
            </a:r>
            <a:r>
              <a:rPr lang="en-GB" sz="1800" b="0" dirty="0" err="1">
                <a:latin typeface="Arial" panose="020B0604020202020204" pitchFamily="34" charset="0"/>
                <a:ea typeface="Helvetica Neue"/>
                <a:cs typeface="Arial" panose="020B0604020202020204" pitchFamily="34" charset="0"/>
                <a:sym typeface="Helvetica Neue"/>
              </a:rPr>
              <a:t>supérieur</a:t>
            </a:r>
            <a:r>
              <a:rPr lang="en-GB" sz="1800" b="0" dirty="0">
                <a:latin typeface="Arial" panose="020B0604020202020204" pitchFamily="34" charset="0"/>
                <a:ea typeface="Helvetica Neue"/>
                <a:cs typeface="Arial" panose="020B0604020202020204" pitchFamily="34" charset="0"/>
                <a:sym typeface="Helvetica Neue"/>
              </a:rPr>
              <a:t> de </a:t>
            </a:r>
            <a:r>
              <a:rPr lang="en-GB" sz="1800" b="0" dirty="0" err="1">
                <a:latin typeface="Arial" panose="020B0604020202020204" pitchFamily="34" charset="0"/>
                <a:ea typeface="Helvetica Neue"/>
                <a:cs typeface="Arial" panose="020B0604020202020204" pitchFamily="34" charset="0"/>
                <a:sym typeface="Helvetica Neue"/>
              </a:rPr>
              <a:t>l'enfant</a:t>
            </a:r>
            <a:r>
              <a:rPr lang="en-GB" sz="1800" b="0" dirty="0">
                <a:latin typeface="Arial" panose="020B0604020202020204" pitchFamily="34" charset="0"/>
                <a:ea typeface="Helvetica Neue"/>
                <a:cs typeface="Arial" panose="020B0604020202020204" pitchFamily="34" charset="0"/>
                <a:sym typeface="Helvetica Neue"/>
              </a:rPr>
              <a:t>.</a:t>
            </a:r>
          </a:p>
          <a:p>
            <a:pPr lvl="0" rtl="0">
              <a:lnSpc>
                <a:spcPct val="90000"/>
              </a:lnSpc>
              <a:spcAft>
                <a:spcPts val="0"/>
              </a:spcAft>
              <a:buClr>
                <a:srgbClr val="000000"/>
              </a:buClr>
              <a:buSzPts val="1800"/>
            </a:pPr>
            <a:endParaRPr lang="en-GB" sz="1800" b="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GB" sz="1800" i="1" dirty="0">
                <a:latin typeface="Arial" panose="020B0604020202020204" pitchFamily="34" charset="0"/>
                <a:cs typeface="Arial" panose="020B0604020202020204" pitchFamily="34" charset="0"/>
              </a:rPr>
              <a:t>Le CPIMS+ </a:t>
            </a:r>
            <a:r>
              <a:rPr lang="en-GB" sz="1800" i="1" dirty="0" err="1">
                <a:latin typeface="Arial" panose="020B0604020202020204" pitchFamily="34" charset="0"/>
                <a:cs typeface="Arial" panose="020B0604020202020204" pitchFamily="34" charset="0"/>
              </a:rPr>
              <a:t>vous</a:t>
            </a:r>
            <a:r>
              <a:rPr lang="en-GB" sz="1800" i="1" dirty="0">
                <a:latin typeface="Arial" panose="020B0604020202020204" pitchFamily="34" charset="0"/>
                <a:cs typeface="Arial" panose="020B0604020202020204" pitchFamily="34" charset="0"/>
              </a:rPr>
              <a:t> </a:t>
            </a:r>
            <a:r>
              <a:rPr lang="en-GB" sz="1800" i="1" dirty="0" err="1">
                <a:latin typeface="Arial" panose="020B0604020202020204" pitchFamily="34" charset="0"/>
                <a:cs typeface="Arial" panose="020B0604020202020204" pitchFamily="34" charset="0"/>
              </a:rPr>
              <a:t>permet</a:t>
            </a:r>
            <a:r>
              <a:rPr lang="en-GB" sz="1800" i="1" dirty="0">
                <a:latin typeface="Arial" panose="020B0604020202020204" pitchFamily="34" charset="0"/>
                <a:cs typeface="Arial" panose="020B0604020202020204" pitchFamily="34" charset="0"/>
              </a:rPr>
              <a:t> de </a:t>
            </a:r>
            <a:r>
              <a:rPr lang="en-GB" sz="1800" i="1" dirty="0" err="1">
                <a:latin typeface="Arial" panose="020B0604020202020204" pitchFamily="34" charset="0"/>
                <a:cs typeface="Arial" panose="020B0604020202020204" pitchFamily="34" charset="0"/>
              </a:rPr>
              <a:t>préciser</a:t>
            </a:r>
            <a:r>
              <a:rPr lang="en-GB" sz="1800" i="1" dirty="0">
                <a:latin typeface="Arial" panose="020B0604020202020204" pitchFamily="34" charset="0"/>
                <a:cs typeface="Arial" panose="020B0604020202020204" pitchFamily="34" charset="0"/>
              </a:rPr>
              <a:t> qui a </a:t>
            </a:r>
            <a:r>
              <a:rPr lang="en-GB" sz="1800" i="1" dirty="0" err="1">
                <a:latin typeface="Arial" panose="020B0604020202020204" pitchFamily="34" charset="0"/>
                <a:cs typeface="Arial" panose="020B0604020202020204" pitchFamily="34" charset="0"/>
              </a:rPr>
              <a:t>donné</a:t>
            </a:r>
            <a:r>
              <a:rPr lang="en-GB" sz="1800" i="1" dirty="0">
                <a:latin typeface="Arial" panose="020B0604020202020204" pitchFamily="34" charset="0"/>
                <a:cs typeface="Arial" panose="020B0604020202020204" pitchFamily="34" charset="0"/>
              </a:rPr>
              <a:t> son </a:t>
            </a:r>
            <a:r>
              <a:rPr lang="en-GB" sz="1800" i="1" dirty="0" err="1">
                <a:latin typeface="Arial" panose="020B0604020202020204" pitchFamily="34" charset="0"/>
                <a:cs typeface="Arial" panose="020B0604020202020204" pitchFamily="34" charset="0"/>
              </a:rPr>
              <a:t>consentement</a:t>
            </a:r>
            <a:r>
              <a:rPr lang="en-GB" sz="1800" i="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38729391-D948-7813-18D3-F1E5DE8F9E60}"/>
              </a:ext>
            </a:extLst>
          </p:cNvPr>
          <p:cNvSpPr txBox="1"/>
          <p:nvPr/>
        </p:nvSpPr>
        <p:spPr>
          <a:xfrm>
            <a:off x="8139289" y="1630739"/>
            <a:ext cx="3378200" cy="3083921"/>
          </a:xfrm>
          <a:prstGeom prst="rect">
            <a:avLst/>
          </a:prstGeom>
          <a:noFill/>
        </p:spPr>
        <p:txBody>
          <a:bodyPr wrap="square">
            <a:spAutoFit/>
          </a:bodyPr>
          <a:lstStyle/>
          <a:p>
            <a:pPr lvl="0" rtl="0">
              <a:lnSpc>
                <a:spcPct val="90000"/>
              </a:lnSpc>
              <a:spcAft>
                <a:spcPts val="0"/>
              </a:spcAft>
              <a:buClr>
                <a:srgbClr val="000000"/>
              </a:buClr>
              <a:buSzPts val="1800"/>
            </a:pPr>
            <a:r>
              <a:rPr lang="en-US" sz="1800" b="1" dirty="0">
                <a:latin typeface="Arial" panose="020B0604020202020204" pitchFamily="34" charset="0"/>
                <a:ea typeface="Helvetica Neue"/>
                <a:cs typeface="Arial" panose="020B0604020202020204" pitchFamily="34" charset="0"/>
                <a:sym typeface="Helvetica Neue"/>
              </a:rPr>
              <a:t>L’ABSENCE DU CONSENTEMENT</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dirty="0">
                <a:latin typeface="Arial" panose="020B0604020202020204" pitchFamily="34" charset="0"/>
                <a:ea typeface="Helvetica Neue"/>
                <a:cs typeface="Arial" panose="020B0604020202020204" pitchFamily="34" charset="0"/>
                <a:sym typeface="Helvetica Neue"/>
              </a:rPr>
              <a:t>Il y a </a:t>
            </a:r>
            <a:r>
              <a:rPr lang="en-US" sz="1800" b="0" dirty="0" err="1">
                <a:latin typeface="Arial" panose="020B0604020202020204" pitchFamily="34" charset="0"/>
                <a:ea typeface="Helvetica Neue"/>
                <a:cs typeface="Arial" panose="020B0604020202020204" pitchFamily="34" charset="0"/>
                <a:sym typeface="Helvetica Neue"/>
              </a:rPr>
              <a:t>plusieurs</a:t>
            </a:r>
            <a:r>
              <a:rPr lang="en-US" sz="1800" b="0" dirty="0">
                <a:latin typeface="Arial" panose="020B0604020202020204" pitchFamily="34" charset="0"/>
                <a:ea typeface="Helvetica Neue"/>
                <a:cs typeface="Arial" panose="020B0604020202020204" pitchFamily="34" charset="0"/>
                <a:sym typeface="Helvetica Neue"/>
              </a:rPr>
              <a:t> questions sur le </a:t>
            </a:r>
            <a:r>
              <a:rPr lang="en-US" sz="1800" b="0" dirty="0" err="1">
                <a:latin typeface="Arial" panose="020B0604020202020204" pitchFamily="34" charset="0"/>
                <a:ea typeface="Helvetica Neue"/>
                <a:cs typeface="Arial" panose="020B0604020202020204" pitchFamily="34" charset="0"/>
                <a:sym typeface="Helvetica Neue"/>
              </a:rPr>
              <a:t>formulaire</a:t>
            </a:r>
            <a:r>
              <a:rPr lang="en-US" sz="1800" b="0" dirty="0">
                <a:latin typeface="Arial" panose="020B0604020202020204" pitchFamily="34" charset="0"/>
                <a:ea typeface="Helvetica Neue"/>
                <a:cs typeface="Arial" panose="020B0604020202020204" pitchFamily="34" charset="0"/>
                <a:sym typeface="Helvetica Neue"/>
              </a:rPr>
              <a:t> de </a:t>
            </a:r>
            <a:r>
              <a:rPr lang="en-US" sz="1800" b="0" dirty="0" err="1">
                <a:latin typeface="Arial" panose="020B0604020202020204" pitchFamily="34" charset="0"/>
                <a:ea typeface="Helvetica Neue"/>
                <a:cs typeface="Arial" panose="020B0604020202020204" pitchFamily="34" charset="0"/>
                <a:sym typeface="Helvetica Neue"/>
              </a:rPr>
              <a:t>consentement</a:t>
            </a:r>
            <a:r>
              <a:rPr lang="en-US" sz="1800" b="0" dirty="0">
                <a:latin typeface="Arial" panose="020B0604020202020204" pitchFamily="34" charset="0"/>
                <a:ea typeface="Helvetica Neue"/>
                <a:cs typeface="Arial" panose="020B0604020202020204" pitchFamily="34" charset="0"/>
                <a:sym typeface="Helvetica Neue"/>
              </a:rPr>
              <a:t>. Si la </a:t>
            </a:r>
            <a:r>
              <a:rPr lang="en-US" sz="1800" b="0" dirty="0" err="1">
                <a:latin typeface="Arial" panose="020B0604020202020204" pitchFamily="34" charset="0"/>
                <a:ea typeface="Helvetica Neue"/>
                <a:cs typeface="Arial" panose="020B0604020202020204" pitchFamily="34" charset="0"/>
                <a:sym typeface="Helvetica Neue"/>
              </a:rPr>
              <a:t>réponse</a:t>
            </a:r>
            <a:r>
              <a:rPr lang="en-US" sz="1800" b="0" dirty="0">
                <a:latin typeface="Arial" panose="020B0604020202020204" pitchFamily="34" charset="0"/>
                <a:ea typeface="Helvetica Neue"/>
                <a:cs typeface="Arial" panose="020B0604020202020204" pitchFamily="34" charset="0"/>
                <a:sym typeface="Helvetica Neue"/>
              </a:rPr>
              <a:t> à la question 2 sur le </a:t>
            </a:r>
            <a:r>
              <a:rPr lang="en-US" sz="1800" b="0" dirty="0" err="1">
                <a:latin typeface="Arial" panose="020B0604020202020204" pitchFamily="34" charset="0"/>
                <a:ea typeface="Helvetica Neue"/>
                <a:cs typeface="Arial" panose="020B0604020202020204" pitchFamily="34" charset="0"/>
                <a:sym typeface="Helvetica Neue"/>
              </a:rPr>
              <a:t>consentement</a:t>
            </a:r>
            <a:r>
              <a:rPr lang="en-US" sz="1800" b="0" dirty="0">
                <a:latin typeface="Arial" panose="020B0604020202020204" pitchFamily="34" charset="0"/>
                <a:ea typeface="Helvetica Neue"/>
                <a:cs typeface="Arial" panose="020B0604020202020204" pitchFamily="34" charset="0"/>
                <a:sym typeface="Helvetica Neue"/>
              </a:rPr>
              <a:t> à </a:t>
            </a:r>
            <a:r>
              <a:rPr lang="en-US" sz="1800" b="0" dirty="0" err="1">
                <a:latin typeface="Arial" panose="020B0604020202020204" pitchFamily="34" charset="0"/>
                <a:ea typeface="Helvetica Neue"/>
                <a:cs typeface="Arial" panose="020B0604020202020204" pitchFamily="34" charset="0"/>
                <a:sym typeface="Helvetica Neue"/>
              </a:rPr>
              <a:t>partager</a:t>
            </a:r>
            <a:r>
              <a:rPr lang="en-US" sz="1800" b="0" dirty="0">
                <a:latin typeface="Arial" panose="020B0604020202020204" pitchFamily="34" charset="0"/>
                <a:ea typeface="Helvetica Neue"/>
                <a:cs typeface="Arial" panose="020B0604020202020204" pitchFamily="34" charset="0"/>
                <a:sym typeface="Helvetica Neue"/>
              </a:rPr>
              <a:t> des </a:t>
            </a:r>
            <a:r>
              <a:rPr lang="en-US" sz="1800" b="0" dirty="0" err="1">
                <a:latin typeface="Arial" panose="020B0604020202020204" pitchFamily="34" charset="0"/>
                <a:ea typeface="Helvetica Neue"/>
                <a:cs typeface="Arial" panose="020B0604020202020204" pitchFamily="34" charset="0"/>
                <a:sym typeface="Helvetica Neue"/>
              </a:rPr>
              <a:t>données</a:t>
            </a:r>
            <a:r>
              <a:rPr lang="en-US" sz="1800" b="0" dirty="0">
                <a:latin typeface="Arial" panose="020B0604020202020204" pitchFamily="34" charset="0"/>
                <a:ea typeface="Helvetica Neue"/>
                <a:cs typeface="Arial" panose="020B0604020202020204" pitchFamily="34" charset="0"/>
                <a:sym typeface="Helvetica Neue"/>
              </a:rPr>
              <a:t> et informations </a:t>
            </a:r>
            <a:r>
              <a:rPr lang="en-US" sz="1800" b="0" dirty="0" err="1">
                <a:latin typeface="Arial" panose="020B0604020202020204" pitchFamily="34" charset="0"/>
                <a:ea typeface="Helvetica Neue"/>
                <a:cs typeface="Arial" panose="020B0604020202020204" pitchFamily="34" charset="0"/>
                <a:sym typeface="Helvetica Neue"/>
              </a:rPr>
              <a:t>identifiables</a:t>
            </a:r>
            <a:r>
              <a:rPr lang="en-US" sz="1800" b="0" dirty="0">
                <a:latin typeface="Arial" panose="020B0604020202020204" pitchFamily="34" charset="0"/>
                <a:ea typeface="Helvetica Neue"/>
                <a:cs typeface="Arial" panose="020B0604020202020204" pitchFamily="34" charset="0"/>
                <a:sym typeface="Helvetica Neue"/>
              </a:rPr>
              <a:t> pour </a:t>
            </a:r>
            <a:r>
              <a:rPr lang="en-US" sz="1800" b="0" dirty="0" err="1">
                <a:latin typeface="Arial" panose="020B0604020202020204" pitchFamily="34" charset="0"/>
                <a:ea typeface="Helvetica Neue"/>
                <a:cs typeface="Arial" panose="020B0604020202020204" pitchFamily="34" charset="0"/>
                <a:sym typeface="Helvetica Neue"/>
              </a:rPr>
              <a:t>l'établissement</a:t>
            </a:r>
            <a:r>
              <a:rPr lang="en-US" sz="1800" b="0" dirty="0">
                <a:latin typeface="Arial" panose="020B0604020202020204" pitchFamily="34" charset="0"/>
                <a:ea typeface="Helvetica Neue"/>
                <a:cs typeface="Arial" panose="020B0604020202020204" pitchFamily="34" charset="0"/>
                <a:sym typeface="Helvetica Neue"/>
              </a:rPr>
              <a:t> de rapports </a:t>
            </a:r>
            <a:r>
              <a:rPr lang="en-US" sz="1800" b="0" dirty="0" err="1">
                <a:latin typeface="Arial" panose="020B0604020202020204" pitchFamily="34" charset="0"/>
                <a:ea typeface="Helvetica Neue"/>
                <a:cs typeface="Arial" panose="020B0604020202020204" pitchFamily="34" charset="0"/>
                <a:sym typeface="Helvetica Neue"/>
              </a:rPr>
              <a:t>est</a:t>
            </a:r>
            <a:r>
              <a:rPr lang="en-US" sz="1800" b="0" dirty="0">
                <a:latin typeface="Arial" panose="020B0604020202020204" pitchFamily="34" charset="0"/>
                <a:ea typeface="Helvetica Neue"/>
                <a:cs typeface="Arial" panose="020B0604020202020204" pitchFamily="34" charset="0"/>
                <a:sym typeface="Helvetica Neue"/>
              </a:rPr>
              <a:t> NON, le cas </a:t>
            </a:r>
            <a:r>
              <a:rPr lang="en-US" sz="1800" b="0" dirty="0" err="1">
                <a:latin typeface="Arial" panose="020B0604020202020204" pitchFamily="34" charset="0"/>
                <a:ea typeface="Helvetica Neue"/>
                <a:cs typeface="Arial" panose="020B0604020202020204" pitchFamily="34" charset="0"/>
                <a:sym typeface="Helvetica Neue"/>
              </a:rPr>
              <a:t>n'apparaîtra</a:t>
            </a:r>
            <a:r>
              <a:rPr lang="en-US" sz="1800" b="0" dirty="0">
                <a:latin typeface="Arial" panose="020B0604020202020204" pitchFamily="34" charset="0"/>
                <a:ea typeface="Helvetica Neue"/>
                <a:cs typeface="Arial" panose="020B0604020202020204" pitchFamily="34" charset="0"/>
                <a:sym typeface="Helvetica Neue"/>
              </a:rPr>
              <a:t> pas dans les tableaux de bord.</a:t>
            </a:r>
          </a:p>
        </p:txBody>
      </p:sp>
      <p:sp>
        <p:nvSpPr>
          <p:cNvPr id="3" name="Rectangle 2">
            <a:extLst>
              <a:ext uri="{FF2B5EF4-FFF2-40B4-BE49-F238E27FC236}">
                <a16:creationId xmlns:a16="http://schemas.microsoft.com/office/drawing/2014/main" id="{5B03F542-70AB-24E2-4EB3-051CB8371984}"/>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203051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Démo CPIMS</a:t>
            </a:r>
          </a:p>
        </p:txBody>
      </p:sp>
      <p:sp>
        <p:nvSpPr>
          <p:cNvPr id="2" name="Google Shape;798;p37">
            <a:extLst>
              <a:ext uri="{FF2B5EF4-FFF2-40B4-BE49-F238E27FC236}">
                <a16:creationId xmlns:a16="http://schemas.microsoft.com/office/drawing/2014/main" id="{B79D8A5E-1E00-742D-3912-2CDB787A114A}"/>
              </a:ext>
            </a:extLst>
          </p:cNvPr>
          <p:cNvSpPr txBox="1"/>
          <p:nvPr/>
        </p:nvSpPr>
        <p:spPr>
          <a:xfrm>
            <a:off x="5923845" y="1893708"/>
            <a:ext cx="5429955" cy="384832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3"/>
              </a:rPr>
              <a:t>Aperçu du tableau de bord</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4"/>
              </a:rPr>
              <a:t>Recherche d'un cas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5"/>
              </a:rPr>
              <a:t>Enregistrement</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5"/>
              </a:rPr>
              <a:t> d'un nouveau cas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consentement</a:t>
            </a:r>
            <a:r>
              <a:rPr lang="en-US" sz="2400" dirty="0">
                <a:solidFill>
                  <a:schemeClr val="dk1"/>
                </a:solidFill>
                <a:latin typeface="Arial" panose="020B0604020202020204" pitchFamily="34" charset="0"/>
                <a:ea typeface="Helvetica Neue"/>
                <a:cs typeface="Arial" panose="020B0604020202020204" pitchFamily="34" charset="0"/>
                <a:sym typeface="Helvetica Neue"/>
              </a:rPr>
              <a:t> et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d'assentiment</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d'identification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et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d'inscription</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Planification de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l'évaluation</a:t>
            </a:r>
            <a:r>
              <a:rPr lang="en-US" sz="2400" dirty="0">
                <a:solidFill>
                  <a:schemeClr val="dk1"/>
                </a:solidFill>
                <a:latin typeface="Arial" panose="020B0604020202020204" pitchFamily="34" charset="0"/>
                <a:ea typeface="Helvetica Neue"/>
                <a:cs typeface="Arial" panose="020B0604020202020204" pitchFamily="34" charset="0"/>
                <a:sym typeface="Helvetica Neue"/>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6"/>
              </a:rPr>
              <a:t>tâche</a:t>
            </a:r>
            <a:r>
              <a:rPr lang="en-US" sz="2400" dirty="0">
                <a:solidFill>
                  <a:schemeClr val="dk1"/>
                </a:solidFill>
                <a:latin typeface="Arial" panose="020B0604020202020204" pitchFamily="34" charset="0"/>
                <a:ea typeface="Helvetica Neue"/>
                <a:cs typeface="Arial" panose="020B0604020202020204" pitchFamily="34" charset="0"/>
                <a:sym typeface="Helvetica Neue"/>
              </a:rPr>
              <a:t>)</a:t>
            </a:r>
          </a:p>
        </p:txBody>
      </p:sp>
      <p:pic>
        <p:nvPicPr>
          <p:cNvPr id="3" name="Graphic 2" descr="Vlog with solid fill">
            <a:hlinkClick r:id="rId7"/>
            <a:extLst>
              <a:ext uri="{FF2B5EF4-FFF2-40B4-BE49-F238E27FC236}">
                <a16:creationId xmlns:a16="http://schemas.microsoft.com/office/drawing/2014/main" id="{10B6947D-7876-67F8-0A21-0C92905B8D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401" y="1708428"/>
            <a:ext cx="3952227" cy="3952227"/>
          </a:xfrm>
          <a:prstGeom prst="rect">
            <a:avLst/>
          </a:prstGeom>
        </p:spPr>
      </p:pic>
    </p:spTree>
    <p:extLst>
      <p:ext uri="{BB962C8B-B14F-4D97-AF65-F5344CB8AC3E}">
        <p14:creationId xmlns:p14="http://schemas.microsoft.com/office/powerpoint/2010/main" val="3205034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A vous de jouer !</a:t>
            </a:r>
            <a:endParaRPr lang="en-ZA"/>
          </a:p>
        </p:txBody>
      </p:sp>
      <p:grpSp>
        <p:nvGrpSpPr>
          <p:cNvPr id="4" name="Group 3">
            <a:extLst>
              <a:ext uri="{FF2B5EF4-FFF2-40B4-BE49-F238E27FC236}">
                <a16:creationId xmlns:a16="http://schemas.microsoft.com/office/drawing/2014/main" id="{107E5D99-72AC-3CA4-4C4D-B10BDE876B7E}"/>
              </a:ext>
            </a:extLst>
          </p:cNvPr>
          <p:cNvGrpSpPr/>
          <p:nvPr/>
        </p:nvGrpSpPr>
        <p:grpSpPr>
          <a:xfrm>
            <a:off x="1007851" y="1799170"/>
            <a:ext cx="950012" cy="1799163"/>
            <a:chOff x="7838339" y="2226754"/>
            <a:chExt cx="1969639" cy="3730164"/>
          </a:xfrm>
          <a:solidFill>
            <a:schemeClr val="accent4"/>
          </a:solidFill>
        </p:grpSpPr>
        <p:sp>
          <p:nvSpPr>
            <p:cNvPr id="9" name="Round Same Side Corner Rectangle 3">
              <a:extLst>
                <a:ext uri="{FF2B5EF4-FFF2-40B4-BE49-F238E27FC236}">
                  <a16:creationId xmlns:a16="http://schemas.microsoft.com/office/drawing/2014/main" id="{BC70257C-4F0C-5070-8133-A8E91BD261E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10" name="Oval 9">
              <a:extLst>
                <a:ext uri="{FF2B5EF4-FFF2-40B4-BE49-F238E27FC236}">
                  <a16:creationId xmlns:a16="http://schemas.microsoft.com/office/drawing/2014/main" id="{4E603EB9-92AF-BCE2-6D5B-C30061A558A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11B4B7F9-C9CA-F00C-26D2-0D9E194684C7}"/>
                </a:ext>
              </a:extLst>
            </p:cNvPr>
            <p:cNvGrpSpPr/>
            <p:nvPr/>
          </p:nvGrpSpPr>
          <p:grpSpPr>
            <a:xfrm rot="507905">
              <a:off x="7838339" y="3815940"/>
              <a:ext cx="553322" cy="1525212"/>
              <a:chOff x="7916671" y="3937945"/>
              <a:chExt cx="553322" cy="1525212"/>
            </a:xfrm>
            <a:grpFill/>
          </p:grpSpPr>
          <p:sp>
            <p:nvSpPr>
              <p:cNvPr id="15" name="Round Same Side Corner Rectangle 25">
                <a:extLst>
                  <a:ext uri="{FF2B5EF4-FFF2-40B4-BE49-F238E27FC236}">
                    <a16:creationId xmlns:a16="http://schemas.microsoft.com/office/drawing/2014/main" id="{82CF3F2A-6910-85FA-D5CC-6449787030C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AECA4935-46BA-350E-D8C1-32DDE2147DC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68D76715-93E8-6D26-65A8-49B92523B652}"/>
                </a:ext>
              </a:extLst>
            </p:cNvPr>
            <p:cNvGrpSpPr/>
            <p:nvPr/>
          </p:nvGrpSpPr>
          <p:grpSpPr>
            <a:xfrm rot="21105829" flipH="1">
              <a:off x="9243874" y="3806245"/>
              <a:ext cx="564104" cy="1525212"/>
              <a:chOff x="7916671" y="3937945"/>
              <a:chExt cx="553322" cy="1525212"/>
            </a:xfrm>
            <a:grpFill/>
          </p:grpSpPr>
          <p:sp>
            <p:nvSpPr>
              <p:cNvPr id="13" name="Round Same Side Corner Rectangle 25">
                <a:extLst>
                  <a:ext uri="{FF2B5EF4-FFF2-40B4-BE49-F238E27FC236}">
                    <a16:creationId xmlns:a16="http://schemas.microsoft.com/office/drawing/2014/main" id="{F1EA59A8-D467-2BE0-13CF-01CFB97C5A9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D7040860-11D1-79F7-EC73-D5AFF0A7CA3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8" name="Group 17">
            <a:extLst>
              <a:ext uri="{FF2B5EF4-FFF2-40B4-BE49-F238E27FC236}">
                <a16:creationId xmlns:a16="http://schemas.microsoft.com/office/drawing/2014/main" id="{BA501BFE-91A6-6D70-856C-2140D6D1044F}"/>
              </a:ext>
            </a:extLst>
          </p:cNvPr>
          <p:cNvGrpSpPr/>
          <p:nvPr/>
        </p:nvGrpSpPr>
        <p:grpSpPr>
          <a:xfrm>
            <a:off x="6577111" y="1799170"/>
            <a:ext cx="950012" cy="1799163"/>
            <a:chOff x="7838339" y="2226754"/>
            <a:chExt cx="1969639" cy="3730164"/>
          </a:xfrm>
          <a:solidFill>
            <a:schemeClr val="accent1"/>
          </a:solidFill>
        </p:grpSpPr>
        <p:sp>
          <p:nvSpPr>
            <p:cNvPr id="19" name="Round Same Side Corner Rectangle 3">
              <a:extLst>
                <a:ext uri="{FF2B5EF4-FFF2-40B4-BE49-F238E27FC236}">
                  <a16:creationId xmlns:a16="http://schemas.microsoft.com/office/drawing/2014/main" id="{C99FCDA3-1105-0335-16F6-67AA878B0EF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E933E93F-4DCE-C54A-1570-3F1FD3DE10D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1" name="Group 20">
              <a:extLst>
                <a:ext uri="{FF2B5EF4-FFF2-40B4-BE49-F238E27FC236}">
                  <a16:creationId xmlns:a16="http://schemas.microsoft.com/office/drawing/2014/main" id="{D2D9C700-5682-E8EA-EC3A-38E58A18EFA0}"/>
                </a:ext>
              </a:extLst>
            </p:cNvPr>
            <p:cNvGrpSpPr/>
            <p:nvPr/>
          </p:nvGrpSpPr>
          <p:grpSpPr>
            <a:xfrm rot="507905">
              <a:off x="7838339" y="3815940"/>
              <a:ext cx="553322" cy="1525212"/>
              <a:chOff x="7916671" y="3937945"/>
              <a:chExt cx="553322" cy="1525212"/>
            </a:xfrm>
            <a:grpFill/>
          </p:grpSpPr>
          <p:sp>
            <p:nvSpPr>
              <p:cNvPr id="25" name="Round Same Side Corner Rectangle 25">
                <a:extLst>
                  <a:ext uri="{FF2B5EF4-FFF2-40B4-BE49-F238E27FC236}">
                    <a16:creationId xmlns:a16="http://schemas.microsoft.com/office/drawing/2014/main" id="{60E1F89B-0C87-DD3F-E6A5-4EB7A473B8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33B547A2-07D8-FD6E-DE40-98B41C26C9D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a:extLst>
                <a:ext uri="{FF2B5EF4-FFF2-40B4-BE49-F238E27FC236}">
                  <a16:creationId xmlns:a16="http://schemas.microsoft.com/office/drawing/2014/main" id="{BEDFF63F-CDBD-134C-CB82-175CA7FE8D86}"/>
                </a:ext>
              </a:extLst>
            </p:cNvPr>
            <p:cNvGrpSpPr/>
            <p:nvPr/>
          </p:nvGrpSpPr>
          <p:grpSpPr>
            <a:xfrm rot="21105829" flipH="1">
              <a:off x="9243874" y="3806245"/>
              <a:ext cx="564104" cy="1525212"/>
              <a:chOff x="7916671" y="3937945"/>
              <a:chExt cx="553322" cy="1525212"/>
            </a:xfrm>
            <a:grpFill/>
          </p:grpSpPr>
          <p:sp>
            <p:nvSpPr>
              <p:cNvPr id="23" name="Round Same Side Corner Rectangle 25">
                <a:extLst>
                  <a:ext uri="{FF2B5EF4-FFF2-40B4-BE49-F238E27FC236}">
                    <a16:creationId xmlns:a16="http://schemas.microsoft.com/office/drawing/2014/main" id="{4472D17D-0018-BE0E-AE6C-BD7E44883F3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147B9F4A-BDF4-76C7-221F-05DC3C2BA29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8" name="TextBox 27">
            <a:extLst>
              <a:ext uri="{FF2B5EF4-FFF2-40B4-BE49-F238E27FC236}">
                <a16:creationId xmlns:a16="http://schemas.microsoft.com/office/drawing/2014/main" id="{A4772331-2DD5-CCE1-B47F-958EA3B89A40}"/>
              </a:ext>
            </a:extLst>
          </p:cNvPr>
          <p:cNvSpPr txBox="1"/>
          <p:nvPr/>
        </p:nvSpPr>
        <p:spPr>
          <a:xfrm>
            <a:off x="2354082" y="1397374"/>
            <a:ext cx="3530823" cy="4812664"/>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Recherchez</a:t>
            </a:r>
            <a:r>
              <a:rPr lang="en-US" dirty="0">
                <a:solidFill>
                  <a:schemeClr val="dk1"/>
                </a:solidFill>
                <a:latin typeface="Arial"/>
                <a:ea typeface="Arial"/>
                <a:cs typeface="Arial"/>
                <a:sym typeface="Arial"/>
              </a:rPr>
              <a:t> un cas </a:t>
            </a:r>
            <a:r>
              <a:rPr lang="en-US" dirty="0" err="1">
                <a:solidFill>
                  <a:schemeClr val="dk1"/>
                </a:solidFill>
                <a:latin typeface="Arial"/>
                <a:ea typeface="Arial"/>
                <a:cs typeface="Arial"/>
                <a:sym typeface="Arial"/>
              </a:rPr>
              <a:t>existant</a:t>
            </a:r>
            <a:r>
              <a:rPr lang="en-US"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Créez</a:t>
            </a:r>
            <a:r>
              <a:rPr lang="en-US" dirty="0">
                <a:solidFill>
                  <a:schemeClr val="dk1"/>
                </a:solidFill>
                <a:latin typeface="Arial"/>
                <a:ea typeface="Arial"/>
                <a:cs typeface="Arial"/>
                <a:sym typeface="Arial"/>
              </a:rPr>
              <a:t> un nouveau cas</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Remplissez</a:t>
            </a:r>
            <a:r>
              <a:rPr lang="en-US" dirty="0">
                <a:solidFill>
                  <a:schemeClr val="dk1"/>
                </a:solidFill>
                <a:latin typeface="Arial"/>
                <a:ea typeface="Arial"/>
                <a:cs typeface="Arial"/>
                <a:sym typeface="Arial"/>
              </a:rPr>
              <a:t> les </a:t>
            </a:r>
            <a:r>
              <a:rPr lang="en-US" dirty="0" err="1">
                <a:solidFill>
                  <a:schemeClr val="dk1"/>
                </a:solidFill>
                <a:latin typeface="Arial"/>
                <a:ea typeface="Arial"/>
                <a:cs typeface="Arial"/>
                <a:sym typeface="Arial"/>
              </a:rPr>
              <a:t>formulaires</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consentement</a:t>
            </a:r>
            <a:r>
              <a:rPr lang="en-US" dirty="0">
                <a:solidFill>
                  <a:schemeClr val="dk1"/>
                </a:solidFill>
                <a:latin typeface="Arial"/>
                <a:ea typeface="Arial"/>
                <a:cs typeface="Arial"/>
                <a:sym typeface="Arial"/>
              </a:rPr>
              <a:t> et </a:t>
            </a:r>
            <a:r>
              <a:rPr lang="en-US" dirty="0" err="1">
                <a:solidFill>
                  <a:schemeClr val="dk1"/>
                </a:solidFill>
                <a:latin typeface="Arial"/>
                <a:ea typeface="Arial"/>
                <a:cs typeface="Arial"/>
                <a:sym typeface="Arial"/>
              </a:rPr>
              <a:t>d'assentiment</a:t>
            </a:r>
            <a:r>
              <a:rPr lang="en-US" dirty="0">
                <a:solidFill>
                  <a:schemeClr val="dk1"/>
                </a:solidFill>
                <a:latin typeface="Arial"/>
                <a:ea typeface="Arial"/>
                <a:cs typeface="Arial"/>
                <a:sym typeface="Arial"/>
              </a:rPr>
              <a:t> et </a:t>
            </a:r>
            <a:r>
              <a:rPr lang="en-US" dirty="0" err="1">
                <a:solidFill>
                  <a:schemeClr val="dk1"/>
                </a:solidFill>
                <a:latin typeface="Arial"/>
                <a:ea typeface="Arial"/>
                <a:cs typeface="Arial"/>
                <a:sym typeface="Arial"/>
              </a:rPr>
              <a:t>d'identification</a:t>
            </a:r>
            <a:r>
              <a:rPr lang="en-US" dirty="0">
                <a:solidFill>
                  <a:schemeClr val="dk1"/>
                </a:solidFill>
                <a:latin typeface="Arial"/>
                <a:ea typeface="Arial"/>
                <a:cs typeface="Arial"/>
                <a:sym typeface="Arial"/>
              </a:rPr>
              <a:t> et </a:t>
            </a:r>
            <a:r>
              <a:rPr lang="en-US" dirty="0" err="1">
                <a:solidFill>
                  <a:schemeClr val="dk1"/>
                </a:solidFill>
                <a:latin typeface="Arial"/>
                <a:ea typeface="Arial"/>
                <a:cs typeface="Arial"/>
                <a:sym typeface="Arial"/>
              </a:rPr>
              <a:t>d'enregistrement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utilisant</a:t>
            </a:r>
            <a:r>
              <a:rPr lang="en-US" dirty="0">
                <a:solidFill>
                  <a:schemeClr val="dk1"/>
                </a:solidFill>
                <a:latin typeface="Arial"/>
                <a:ea typeface="Arial"/>
                <a:cs typeface="Arial"/>
                <a:sym typeface="Arial"/>
              </a:rPr>
              <a:t> les informations de </a:t>
            </a:r>
            <a:r>
              <a:rPr lang="en-US" dirty="0" err="1">
                <a:solidFill>
                  <a:schemeClr val="dk1"/>
                </a:solidFill>
                <a:latin typeface="Arial"/>
                <a:ea typeface="Arial"/>
                <a:cs typeface="Arial"/>
                <a:sym typeface="Arial"/>
              </a:rPr>
              <a:t>l'étude</a:t>
            </a:r>
            <a:r>
              <a:rPr lang="en-US" dirty="0">
                <a:solidFill>
                  <a:schemeClr val="dk1"/>
                </a:solidFill>
                <a:latin typeface="Arial"/>
                <a:ea typeface="Arial"/>
                <a:cs typeface="Arial"/>
                <a:sym typeface="Arial"/>
              </a:rPr>
              <a:t> de cas. </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Ajoutez</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date </a:t>
            </a:r>
            <a:r>
              <a:rPr lang="en-US" dirty="0" err="1">
                <a:solidFill>
                  <a:schemeClr val="dk1"/>
                </a:solidFill>
                <a:latin typeface="Arial"/>
                <a:ea typeface="Arial"/>
                <a:cs typeface="Arial"/>
                <a:sym typeface="Arial"/>
              </a:rPr>
              <a:t>d'évaluation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en</a:t>
            </a:r>
            <a:r>
              <a:rPr lang="en-US" dirty="0">
                <a:solidFill>
                  <a:schemeClr val="dk1"/>
                </a:solidFill>
                <a:latin typeface="Arial"/>
                <a:ea typeface="Arial"/>
                <a:cs typeface="Arial"/>
                <a:sym typeface="Arial"/>
              </a:rPr>
              <a:t> retard </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proche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l'échéance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puis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résolvez</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tâche</a:t>
            </a:r>
            <a:r>
              <a:rPr lang="en-US" dirty="0">
                <a:solidFill>
                  <a:schemeClr val="dk1"/>
                </a:solidFill>
                <a:latin typeface="Arial"/>
                <a:ea typeface="Arial"/>
                <a:cs typeface="Arial"/>
                <a:sym typeface="Arial"/>
              </a:rPr>
              <a:t>.</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Examinez</a:t>
            </a:r>
            <a:r>
              <a:rPr lang="en-US" dirty="0">
                <a:solidFill>
                  <a:schemeClr val="dk1"/>
                </a:solidFill>
                <a:latin typeface="Arial"/>
                <a:ea typeface="Arial"/>
                <a:cs typeface="Arial"/>
                <a:sym typeface="Arial"/>
              </a:rPr>
              <a:t> les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a:t>
            </a:r>
          </a:p>
        </p:txBody>
      </p:sp>
      <p:sp>
        <p:nvSpPr>
          <p:cNvPr id="29" name="TextBox 28">
            <a:extLst>
              <a:ext uri="{FF2B5EF4-FFF2-40B4-BE49-F238E27FC236}">
                <a16:creationId xmlns:a16="http://schemas.microsoft.com/office/drawing/2014/main" id="{FE2E5915-53B2-72D1-31AF-55798F7EBF3F}"/>
              </a:ext>
            </a:extLst>
          </p:cNvPr>
          <p:cNvSpPr txBox="1"/>
          <p:nvPr/>
        </p:nvSpPr>
        <p:spPr>
          <a:xfrm>
            <a:off x="7979885" y="1397374"/>
            <a:ext cx="3345530" cy="2738122"/>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Vérifiez</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si</a:t>
            </a:r>
            <a:r>
              <a:rPr lang="en-US" dirty="0">
                <a:solidFill>
                  <a:schemeClr val="dk1"/>
                </a:solidFill>
                <a:latin typeface="Arial"/>
                <a:ea typeface="Arial"/>
                <a:cs typeface="Arial"/>
                <a:sym typeface="Arial"/>
              </a:rPr>
              <a:t> le dossier a </a:t>
            </a:r>
            <a:r>
              <a:rPr lang="en-US" dirty="0" err="1">
                <a:solidFill>
                  <a:schemeClr val="dk1"/>
                </a:solidFill>
                <a:latin typeface="Arial"/>
                <a:ea typeface="Arial"/>
                <a:cs typeface="Arial"/>
                <a:sym typeface="Arial"/>
              </a:rPr>
              <a:t>été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créé</a:t>
            </a:r>
            <a:r>
              <a:rPr lang="en-US" dirty="0">
                <a:solidFill>
                  <a:schemeClr val="dk1"/>
                </a:solidFill>
                <a:latin typeface="Arial"/>
                <a:ea typeface="Arial"/>
                <a:cs typeface="Arial"/>
                <a:sym typeface="Arial"/>
              </a:rPr>
              <a:t> et </a:t>
            </a:r>
            <a:r>
              <a:rPr lang="en-US" dirty="0" err="1">
                <a:solidFill>
                  <a:schemeClr val="dk1"/>
                </a:solidFill>
                <a:latin typeface="Arial"/>
                <a:ea typeface="Arial"/>
                <a:cs typeface="Arial"/>
                <a:sym typeface="Arial"/>
              </a:rPr>
              <a:t>vérifiez</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l'exactitude</a:t>
            </a:r>
            <a:r>
              <a:rPr lang="en-US" dirty="0">
                <a:solidFill>
                  <a:schemeClr val="dk1"/>
                </a:solidFill>
                <a:latin typeface="Arial"/>
                <a:ea typeface="Arial"/>
                <a:cs typeface="Arial"/>
                <a:sym typeface="Arial"/>
              </a:rPr>
              <a:t> des informations.</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Consultez</a:t>
            </a:r>
            <a:r>
              <a:rPr lang="en-US" dirty="0">
                <a:solidFill>
                  <a:schemeClr val="dk1"/>
                </a:solidFill>
                <a:latin typeface="Arial"/>
                <a:ea typeface="Arial"/>
                <a:cs typeface="Arial"/>
                <a:sym typeface="Arial"/>
              </a:rPr>
              <a:t> le tableau de bord -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en</a:t>
            </a:r>
            <a:r>
              <a:rPr lang="en-US" dirty="0">
                <a:solidFill>
                  <a:schemeClr val="dk1"/>
                </a:solidFill>
                <a:latin typeface="Arial"/>
                <a:ea typeface="Arial"/>
                <a:cs typeface="Arial"/>
                <a:sym typeface="Arial"/>
              </a:rPr>
              <a:t> retard - pour </a:t>
            </a:r>
            <a:r>
              <a:rPr lang="en-US" dirty="0" err="1">
                <a:solidFill>
                  <a:schemeClr val="dk1"/>
                </a:solidFill>
                <a:latin typeface="Arial"/>
                <a:ea typeface="Arial"/>
                <a:cs typeface="Arial"/>
                <a:sym typeface="Arial"/>
              </a:rPr>
              <a:t>voir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l'évaluation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est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en</a:t>
            </a:r>
            <a:r>
              <a:rPr lang="en-US" dirty="0">
                <a:solidFill>
                  <a:schemeClr val="dk1"/>
                </a:solidFill>
                <a:latin typeface="Arial"/>
                <a:ea typeface="Arial"/>
                <a:cs typeface="Arial"/>
                <a:sym typeface="Arial"/>
              </a:rPr>
              <a:t> retard.</a:t>
            </a:r>
          </a:p>
        </p:txBody>
      </p:sp>
      <p:grpSp>
        <p:nvGrpSpPr>
          <p:cNvPr id="2" name="Group 1">
            <a:extLst>
              <a:ext uri="{FF2B5EF4-FFF2-40B4-BE49-F238E27FC236}">
                <a16:creationId xmlns:a16="http://schemas.microsoft.com/office/drawing/2014/main" id="{CA18C4DC-B89B-81C0-6F2D-2FED78C5B04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697DE1A5-EC60-B22E-58DC-F777B91D1BD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89D58FBD-95B6-73D9-D906-939D0EBD7C10}"/>
                </a:ext>
              </a:extLst>
            </p:cNvPr>
            <p:cNvGrpSpPr/>
            <p:nvPr/>
          </p:nvGrpSpPr>
          <p:grpSpPr>
            <a:xfrm>
              <a:off x="10621771" y="762700"/>
              <a:ext cx="562136" cy="634675"/>
              <a:chOff x="760175" y="830142"/>
              <a:chExt cx="867619" cy="979579"/>
            </a:xfrm>
          </p:grpSpPr>
          <p:sp>
            <p:nvSpPr>
              <p:cNvPr id="27" name="Rectangle 26">
                <a:extLst>
                  <a:ext uri="{FF2B5EF4-FFF2-40B4-BE49-F238E27FC236}">
                    <a16:creationId xmlns:a16="http://schemas.microsoft.com/office/drawing/2014/main" id="{8BFE60F0-A9B6-D54B-1653-59038C2E8BE5}"/>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a:t>
                </a:r>
              </a:p>
            </p:txBody>
          </p:sp>
          <p:sp>
            <p:nvSpPr>
              <p:cNvPr id="30" name="Rectangle 29">
                <a:extLst>
                  <a:ext uri="{FF2B5EF4-FFF2-40B4-BE49-F238E27FC236}">
                    <a16:creationId xmlns:a16="http://schemas.microsoft.com/office/drawing/2014/main" id="{C4907E26-AAD1-9700-70CC-F6A03039DD5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8FB123A6-B68E-7C8A-2188-7B190CA32597}"/>
                </a:ext>
              </a:extLst>
            </p:cNvPr>
            <p:cNvGrpSpPr/>
            <p:nvPr/>
          </p:nvGrpSpPr>
          <p:grpSpPr>
            <a:xfrm>
              <a:off x="11325415" y="762706"/>
              <a:ext cx="182192" cy="634676"/>
              <a:chOff x="2121762" y="2323619"/>
              <a:chExt cx="200378" cy="825210"/>
            </a:xfrm>
          </p:grpSpPr>
          <p:sp>
            <p:nvSpPr>
              <p:cNvPr id="8" name="Isosceles Triangle 7">
                <a:extLst>
                  <a:ext uri="{FF2B5EF4-FFF2-40B4-BE49-F238E27FC236}">
                    <a16:creationId xmlns:a16="http://schemas.microsoft.com/office/drawing/2014/main" id="{C1A37687-752F-0D7F-994A-4C768B62E24B}"/>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9924D1FE-F2E0-5622-23D8-1940E5ADD9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77293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fontScale="90000"/>
          </a:bodyPr>
          <a:lstStyle/>
          <a:p>
            <a:br>
              <a:rPr lang="en-GB"/>
            </a:br>
            <a:br>
              <a:rPr lang="en-GB"/>
            </a:br>
            <a:r>
              <a:rPr lang="en-GB"/>
              <a:t>Retour d'information et discussion</a:t>
            </a:r>
            <a:br>
              <a:rPr lang="en-GB"/>
            </a:br>
            <a:br>
              <a:rPr lang="en-GB"/>
            </a:br>
            <a:endParaRPr lang="en-ZA"/>
          </a:p>
        </p:txBody>
      </p:sp>
      <p:grpSp>
        <p:nvGrpSpPr>
          <p:cNvPr id="7" name="Google Shape;314;p4">
            <a:extLst>
              <a:ext uri="{FF2B5EF4-FFF2-40B4-BE49-F238E27FC236}">
                <a16:creationId xmlns:a16="http://schemas.microsoft.com/office/drawing/2014/main" id="{96069E27-E180-FFFC-6406-E3FF1727E177}"/>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B1C4615B-89BF-44DB-2687-1C8A7BDF9851}"/>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00FA5E9F-CD7F-52E8-AF0B-CFA8B6ED0131}"/>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9213F2A3-F644-54BF-981E-66E5CFFED43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B3879469-8097-35BB-F8EF-FA43F189A6B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A1B86F3A-A426-68E3-742A-35D55BF6C990}"/>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B5815DF1-66B7-E9F7-4DC1-849CB40623EC}"/>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B2DF8B27-87FB-40DE-990E-B221D3DAF9A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033298C2-00FC-7BB9-E746-98B2BC60C9F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5D81DA77-FDF4-78C2-CC76-B7EAAB978C24}"/>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1B0B04F0-20A0-0BAE-CA62-0FE46D11EDC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57F497D3-A71F-4FDE-470A-10349918E920}"/>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92D7493D-E93E-814D-F4B5-B71D7ECC2AA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E74140FA-F21E-CB6E-41B0-6C91C4846DDA}"/>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F2889D32-A193-64BC-8EF9-23E410203FC6}"/>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C88E07D-A5A1-E5F1-1A5F-2C937E48BEE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67157AF2-D6B0-5537-2077-E98A9B418BB3}"/>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87895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2744993"/>
            <a:ext cx="4631648" cy="916867"/>
          </a:xfrm>
        </p:spPr>
        <p:txBody>
          <a:bodyPr/>
          <a:lstStyle/>
          <a:p>
            <a:r>
              <a:rPr lang="en-US" dirty="0" err="1"/>
              <a:t>Deuxième</a:t>
            </a:r>
            <a:r>
              <a:rPr lang="en-US" dirty="0"/>
              <a:t> étape:</a:t>
            </a:r>
            <a:br>
              <a:rPr lang="en-US" dirty="0"/>
            </a:br>
            <a:r>
              <a:rPr lang="en-US" dirty="0" err="1"/>
              <a:t>Évaluation</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ETUDE DE CAS</a:t>
            </a:r>
          </a:p>
        </p:txBody>
      </p:sp>
      <p:grpSp>
        <p:nvGrpSpPr>
          <p:cNvPr id="2" name="Group 1">
            <a:extLst>
              <a:ext uri="{FF2B5EF4-FFF2-40B4-BE49-F238E27FC236}">
                <a16:creationId xmlns:a16="http://schemas.microsoft.com/office/drawing/2014/main" id="{86A5BBBD-6171-FF8B-98DA-53CD8B4BEE77}"/>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1A521A27-5EE4-DFB0-0786-1CCB827C084A}"/>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90965D58-01D4-432F-C2A8-CC4E7158FA31}"/>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2C5B52E2-2C68-F457-E96F-B956904FF30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9FD73CC3-D66F-2023-2456-2035B8A15E9E}"/>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9D306EFA-0BBE-AAA4-BEA1-D51E3E18BED5}"/>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C8C73B8C-5F44-A77A-E3C4-F4506BD8523C}"/>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14827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n-GB" dirty="0">
                <a:latin typeface="Arial"/>
                <a:cs typeface="Arial"/>
              </a:rPr>
              <a:t>Objectif général</a:t>
            </a:r>
            <a:endParaRPr lang="en-US" dirty="0"/>
          </a:p>
        </p:txBody>
      </p:sp>
      <p:sp>
        <p:nvSpPr>
          <p:cNvPr id="13" name="TextBox 12">
            <a:extLst>
              <a:ext uri="{FF2B5EF4-FFF2-40B4-BE49-F238E27FC236}">
                <a16:creationId xmlns:a16="http://schemas.microsoft.com/office/drawing/2014/main" id="{AE6435F5-2303-A67C-761B-7433E6C97AD5}"/>
              </a:ext>
            </a:extLst>
          </p:cNvPr>
          <p:cNvSpPr txBox="1"/>
          <p:nvPr/>
        </p:nvSpPr>
        <p:spPr>
          <a:xfrm>
            <a:off x="1236750" y="2182297"/>
            <a:ext cx="2497050" cy="3693319"/>
          </a:xfrm>
          <a:prstGeom prst="rect">
            <a:avLst/>
          </a:prstGeom>
          <a:noFill/>
        </p:spPr>
        <p:txBody>
          <a:bodyPr wrap="square" rtlCol="0">
            <a:spAutoFit/>
          </a:bodyPr>
          <a:lstStyle/>
          <a:p>
            <a:r>
              <a:rPr lang="en-CA" b="1" spc="300" dirty="0">
                <a:solidFill>
                  <a:schemeClr val="accent4"/>
                </a:solidFill>
                <a:latin typeface="Arial" panose="020B0604020202020204" pitchFamily="34" charset="0"/>
                <a:cs typeface="Arial" panose="020B0604020202020204" pitchFamily="34" charset="0"/>
              </a:rPr>
              <a:t>OBJECTIF</a:t>
            </a:r>
          </a:p>
          <a:p>
            <a:endParaRPr lang="en-CA"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Fournir</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connaissances</a:t>
            </a:r>
            <a:r>
              <a:rPr lang="en-US" dirty="0">
                <a:latin typeface="Arial" panose="020B0604020202020204" pitchFamily="34" charset="0"/>
                <a:cs typeface="Arial" panose="020B0604020202020204" pitchFamily="34" charset="0"/>
              </a:rPr>
              <a:t> aux </a:t>
            </a:r>
            <a:r>
              <a:rPr lang="en-US" dirty="0" err="1">
                <a:latin typeface="Arial" panose="020B0604020202020204" pitchFamily="34" charset="0"/>
                <a:cs typeface="Arial" panose="020B0604020202020204" pitchFamily="34" charset="0"/>
              </a:rPr>
              <a:t>utilisateurs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finaux</a:t>
            </a:r>
            <a:r>
              <a:rPr lang="en-US" dirty="0">
                <a:latin typeface="Arial" panose="020B0604020202020204" pitchFamily="34" charset="0"/>
                <a:cs typeface="Arial" panose="020B0604020202020204" pitchFamily="34" charset="0"/>
              </a:rPr>
              <a:t> sur:</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Comment </a:t>
            </a:r>
            <a:r>
              <a:rPr lang="en-US" dirty="0" err="1">
                <a:latin typeface="Arial" panose="020B0604020202020204" pitchFamily="34" charset="0"/>
                <a:cs typeface="Arial" panose="020B0604020202020204" pitchFamily="34" charset="0"/>
              </a:rPr>
              <a:t>utiliser</a:t>
            </a:r>
            <a:r>
              <a:rPr lang="en-US" dirty="0">
                <a:latin typeface="Arial" panose="020B0604020202020204" pitchFamily="34" charset="0"/>
                <a:cs typeface="Arial" panose="020B0604020202020204" pitchFamily="34" charset="0"/>
              </a:rPr>
              <a:t> le CPIMS+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Comment le CPIMS+ </a:t>
            </a:r>
            <a:r>
              <a:rPr lang="en-US" dirty="0" err="1">
                <a:latin typeface="Arial" panose="020B0604020202020204" pitchFamily="34" charset="0"/>
                <a:cs typeface="Arial" panose="020B0604020202020204" pitchFamily="34" charset="0"/>
              </a:rPr>
              <a:t>soutient</a:t>
            </a:r>
            <a:r>
              <a:rPr lang="en-US" dirty="0">
                <a:latin typeface="Arial" panose="020B0604020202020204" pitchFamily="34" charset="0"/>
                <a:cs typeface="Arial" panose="020B0604020202020204" pitchFamily="34" charset="0"/>
              </a:rPr>
              <a:t> les </a:t>
            </a:r>
            <a:r>
              <a:rPr lang="en-US" dirty="0" err="1">
                <a:latin typeface="Arial" panose="020B0604020202020204" pitchFamily="34" charset="0"/>
                <a:cs typeface="Arial" panose="020B0604020202020204" pitchFamily="34" charset="0"/>
              </a:rPr>
              <a:t>meilleures</a:t>
            </a:r>
            <a:r>
              <a:rPr lang="en-US" dirty="0">
                <a:latin typeface="Arial" panose="020B0604020202020204" pitchFamily="34" charset="0"/>
                <a:cs typeface="Arial" panose="020B0604020202020204" pitchFamily="34" charset="0"/>
              </a:rPr>
              <a:t> pratiques de gestion de cas.</a:t>
            </a:r>
            <a:endParaRPr lang="en-CA"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14D9ED0-1CC0-5E8B-8BCD-097308B37530}"/>
              </a:ext>
            </a:extLst>
          </p:cNvPr>
          <p:cNvGrpSpPr/>
          <p:nvPr/>
        </p:nvGrpSpPr>
        <p:grpSpPr>
          <a:xfrm>
            <a:off x="7518988" y="2326900"/>
            <a:ext cx="3573588" cy="2595619"/>
            <a:chOff x="6878053" y="1156317"/>
            <a:chExt cx="1431178" cy="1039513"/>
          </a:xfrm>
        </p:grpSpPr>
        <p:grpSp>
          <p:nvGrpSpPr>
            <p:cNvPr id="4" name="Group 3">
              <a:extLst>
                <a:ext uri="{FF2B5EF4-FFF2-40B4-BE49-F238E27FC236}">
                  <a16:creationId xmlns:a16="http://schemas.microsoft.com/office/drawing/2014/main" id="{778423DE-7070-A219-AC0C-EF9E46415D74}"/>
                </a:ext>
              </a:extLst>
            </p:cNvPr>
            <p:cNvGrpSpPr/>
            <p:nvPr/>
          </p:nvGrpSpPr>
          <p:grpSpPr>
            <a:xfrm>
              <a:off x="7672978" y="1156317"/>
              <a:ext cx="412941" cy="436880"/>
              <a:chOff x="243840" y="1676400"/>
              <a:chExt cx="701040" cy="741680"/>
            </a:xfrm>
          </p:grpSpPr>
          <p:sp>
            <p:nvSpPr>
              <p:cNvPr id="7" name="Rectangle 6">
                <a:extLst>
                  <a:ext uri="{FF2B5EF4-FFF2-40B4-BE49-F238E27FC236}">
                    <a16:creationId xmlns:a16="http://schemas.microsoft.com/office/drawing/2014/main" id="{874B9F24-618D-EFDC-1EE0-6B5E8C1A4A5F}"/>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F69EDFC-C525-28CD-4745-586E36F708AB}"/>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Isosceles Triangle 4">
              <a:extLst>
                <a:ext uri="{FF2B5EF4-FFF2-40B4-BE49-F238E27FC236}">
                  <a16:creationId xmlns:a16="http://schemas.microsoft.com/office/drawing/2014/main" id="{14503C51-6D62-6608-398A-66E4AE6D3AFE}"/>
                </a:ext>
              </a:extLst>
            </p:cNvPr>
            <p:cNvSpPr/>
            <p:nvPr/>
          </p:nvSpPr>
          <p:spPr>
            <a:xfrm>
              <a:off x="7120511" y="1517650"/>
              <a:ext cx="1188720" cy="6781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Isosceles Triangle 5">
              <a:extLst>
                <a:ext uri="{FF2B5EF4-FFF2-40B4-BE49-F238E27FC236}">
                  <a16:creationId xmlns:a16="http://schemas.microsoft.com/office/drawing/2014/main" id="{3D4166BB-3AC4-C266-62A6-7234B6A63F1E}"/>
                </a:ext>
              </a:extLst>
            </p:cNvPr>
            <p:cNvSpPr/>
            <p:nvPr/>
          </p:nvSpPr>
          <p:spPr>
            <a:xfrm>
              <a:off x="6878053" y="1727035"/>
              <a:ext cx="821708" cy="4687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a:extLst>
              <a:ext uri="{FF2B5EF4-FFF2-40B4-BE49-F238E27FC236}">
                <a16:creationId xmlns:a16="http://schemas.microsoft.com/office/drawing/2014/main" id="{435FE0BB-1DE1-B740-BE32-F0775F87F1FA}"/>
              </a:ext>
            </a:extLst>
          </p:cNvPr>
          <p:cNvSpPr txBox="1"/>
          <p:nvPr/>
        </p:nvSpPr>
        <p:spPr>
          <a:xfrm>
            <a:off x="4084586" y="2182297"/>
            <a:ext cx="2968180" cy="3139321"/>
          </a:xfrm>
          <a:prstGeom prst="rect">
            <a:avLst/>
          </a:prstGeom>
          <a:noFill/>
        </p:spPr>
        <p:txBody>
          <a:bodyPr wrap="square" rtlCol="0">
            <a:spAutoFit/>
          </a:bodyPr>
          <a:lstStyle/>
          <a:p>
            <a:r>
              <a:rPr lang="en-CA" b="1" spc="300">
                <a:solidFill>
                  <a:schemeClr val="accent4"/>
                </a:solidFill>
                <a:latin typeface="Arial" panose="020B0604020202020204" pitchFamily="34" charset="0"/>
                <a:cs typeface="Arial" panose="020B0604020202020204" pitchFamily="34" charset="0"/>
              </a:rPr>
              <a:t>OBJECTIFS D'APPRENTISSAGE</a:t>
            </a:r>
          </a:p>
          <a:p>
            <a:endParaRPr lang="en-CA">
              <a:latin typeface="Arial" panose="020B0604020202020204" pitchFamily="34" charset="0"/>
              <a:cs typeface="Arial" panose="020B0604020202020204" pitchFamily="34" charset="0"/>
            </a:endParaRPr>
          </a:p>
          <a:p>
            <a:r>
              <a:rPr lang="en-CA">
                <a:latin typeface="Arial" panose="020B0604020202020204" pitchFamily="34" charset="0"/>
                <a:cs typeface="Arial" panose="020B0604020202020204" pitchFamily="34" charset="0"/>
              </a:rPr>
              <a:t>À la fin de la formation, les participants seront en mesure de :</a:t>
            </a:r>
          </a:p>
          <a:p>
            <a:endParaRPr lang="en-CA">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a:latin typeface="Arial" panose="020B0604020202020204" pitchFamily="34" charset="0"/>
                <a:cs typeface="Arial" panose="020B0604020202020204" pitchFamily="34" charset="0"/>
              </a:rPr>
              <a:t>Naviguer et utiliser le CPIMS+</a:t>
            </a:r>
          </a:p>
          <a:p>
            <a:pPr marL="285750" indent="-285750">
              <a:buFont typeface="Arial" panose="020B0604020202020204" pitchFamily="34" charset="0"/>
              <a:buChar char="•"/>
            </a:pPr>
            <a:r>
              <a:rPr lang="en-CA">
                <a:latin typeface="Arial" panose="020B0604020202020204" pitchFamily="34" charset="0"/>
                <a:cs typeface="Arial" panose="020B0604020202020204" pitchFamily="34" charset="0"/>
              </a:rPr>
              <a:t>Utiliser le CPIMS+ pour soutenir une gestion de cas de qualité</a:t>
            </a:r>
          </a:p>
        </p:txBody>
      </p:sp>
    </p:spTree>
    <p:extLst>
      <p:ext uri="{BB962C8B-B14F-4D97-AF65-F5344CB8AC3E}">
        <p14:creationId xmlns:p14="http://schemas.microsoft.com/office/powerpoint/2010/main" val="3506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Discussion</a:t>
            </a:r>
            <a:endParaRPr lang="en-ZA"/>
          </a:p>
        </p:txBody>
      </p:sp>
      <p:sp>
        <p:nvSpPr>
          <p:cNvPr id="14" name="Speech Bubble: Rectangle with Corners Rounded 13">
            <a:extLst>
              <a:ext uri="{FF2B5EF4-FFF2-40B4-BE49-F238E27FC236}">
                <a16:creationId xmlns:a16="http://schemas.microsoft.com/office/drawing/2014/main" id="{F746A94B-6F58-323D-853B-1464FA68AD55}"/>
              </a:ext>
            </a:extLst>
          </p:cNvPr>
          <p:cNvSpPr/>
          <p:nvPr/>
        </p:nvSpPr>
        <p:spPr>
          <a:xfrm>
            <a:off x="670189" y="1553847"/>
            <a:ext cx="5065889" cy="1829413"/>
          </a:xfrm>
          <a:prstGeom prst="wedgeRoundRectCallout">
            <a:avLst>
              <a:gd name="adj1" fmla="val -12916"/>
              <a:gd name="adj2" fmla="val 6340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Quels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sont</a:t>
            </a:r>
            <a:r>
              <a:rPr lang="en-US" sz="2000" dirty="0">
                <a:solidFill>
                  <a:schemeClr val="tx1"/>
                </a:solidFill>
                <a:latin typeface="Arial" panose="020B0604020202020204" pitchFamily="34" charset="0"/>
                <a:cs typeface="Arial" panose="020B0604020202020204" pitchFamily="34" charset="0"/>
              </a:rPr>
              <a:t> les </a:t>
            </a:r>
            <a:r>
              <a:rPr lang="en-US" sz="2000" dirty="0" err="1">
                <a:solidFill>
                  <a:schemeClr val="tx1"/>
                </a:solidFill>
                <a:latin typeface="Arial" panose="020B0604020202020204" pitchFamily="34" charset="0"/>
                <a:cs typeface="Arial" panose="020B0604020202020204" pitchFamily="34" charset="0"/>
              </a:rPr>
              <a:t>facteurs</a:t>
            </a:r>
            <a:r>
              <a:rPr lang="en-US" sz="2000" dirty="0">
                <a:solidFill>
                  <a:schemeClr val="tx1"/>
                </a:solidFill>
                <a:latin typeface="Arial" panose="020B0604020202020204" pitchFamily="34" charset="0"/>
                <a:cs typeface="Arial" panose="020B0604020202020204" pitchFamily="34" charset="0"/>
              </a:rPr>
              <a:t> de protection dans </a:t>
            </a:r>
            <a:r>
              <a:rPr lang="en-US" sz="2000" dirty="0" err="1">
                <a:solidFill>
                  <a:schemeClr val="tx1"/>
                </a:solidFill>
                <a:latin typeface="Arial" panose="020B0604020202020204" pitchFamily="34" charset="0"/>
                <a:cs typeface="Arial" panose="020B0604020202020204" pitchFamily="34" charset="0"/>
              </a:rPr>
              <a:t>ce</a:t>
            </a:r>
            <a:r>
              <a:rPr lang="en-US" sz="2000" dirty="0">
                <a:solidFill>
                  <a:schemeClr val="tx1"/>
                </a:solidFill>
                <a:latin typeface="Arial" panose="020B0604020202020204" pitchFamily="34" charset="0"/>
                <a:cs typeface="Arial" panose="020B0604020202020204" pitchFamily="34" charset="0"/>
              </a:rPr>
              <a:t> cas ? </a:t>
            </a:r>
          </a:p>
        </p:txBody>
      </p:sp>
      <p:sp>
        <p:nvSpPr>
          <p:cNvPr id="15" name="Speech Bubble: Rectangle with Corners Rounded 14">
            <a:extLst>
              <a:ext uri="{FF2B5EF4-FFF2-40B4-BE49-F238E27FC236}">
                <a16:creationId xmlns:a16="http://schemas.microsoft.com/office/drawing/2014/main" id="{01D4F057-9AB3-7CC4-33C1-91C0B63E72C1}"/>
              </a:ext>
            </a:extLst>
          </p:cNvPr>
          <p:cNvSpPr/>
          <p:nvPr/>
        </p:nvSpPr>
        <p:spPr>
          <a:xfrm>
            <a:off x="6287911" y="1553847"/>
            <a:ext cx="5065889" cy="1829413"/>
          </a:xfrm>
          <a:prstGeom prst="wedgeRoundRectCallout">
            <a:avLst>
              <a:gd name="adj1" fmla="val 14721"/>
              <a:gd name="adj2" fmla="val 6336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Quels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sont</a:t>
            </a:r>
            <a:r>
              <a:rPr lang="en-US" sz="2000" dirty="0">
                <a:solidFill>
                  <a:schemeClr val="tx1"/>
                </a:solidFill>
                <a:latin typeface="Arial" panose="020B0604020202020204" pitchFamily="34" charset="0"/>
                <a:cs typeface="Arial" panose="020B0604020202020204" pitchFamily="34" charset="0"/>
              </a:rPr>
              <a:t> les </a:t>
            </a:r>
            <a:r>
              <a:rPr lang="en-US" sz="2000" dirty="0" err="1">
                <a:solidFill>
                  <a:schemeClr val="tx1"/>
                </a:solidFill>
                <a:latin typeface="Arial" panose="020B0604020202020204" pitchFamily="34" charset="0"/>
                <a:cs typeface="Arial" panose="020B0604020202020204" pitchFamily="34" charset="0"/>
              </a:rPr>
              <a:t>différents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éléments</a:t>
            </a:r>
            <a:r>
              <a:rPr lang="en-US" sz="2000" dirty="0">
                <a:solidFill>
                  <a:schemeClr val="tx1"/>
                </a:solidFill>
                <a:latin typeface="Arial" panose="020B0604020202020204" pitchFamily="34" charset="0"/>
                <a:cs typeface="Arial" panose="020B0604020202020204" pitchFamily="34" charset="0"/>
              </a:rPr>
              <a:t> à prendre </a:t>
            </a:r>
            <a:r>
              <a:rPr lang="en-US" sz="2000" dirty="0" err="1">
                <a:solidFill>
                  <a:schemeClr val="tx1"/>
                </a:solidFill>
                <a:latin typeface="Arial" panose="020B0604020202020204" pitchFamily="34" charset="0"/>
                <a:cs typeface="Arial" panose="020B0604020202020204" pitchFamily="34" charset="0"/>
              </a:rPr>
              <a:t>en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compte</a:t>
            </a:r>
            <a:r>
              <a:rPr lang="en-US" sz="2000" dirty="0">
                <a:solidFill>
                  <a:schemeClr val="tx1"/>
                </a:solidFill>
                <a:latin typeface="Arial" panose="020B0604020202020204" pitchFamily="34" charset="0"/>
                <a:cs typeface="Arial" panose="020B0604020202020204" pitchFamily="34" charset="0"/>
              </a:rPr>
              <a:t> et à </a:t>
            </a:r>
            <a:r>
              <a:rPr lang="en-US" sz="2000" dirty="0" err="1">
                <a:solidFill>
                  <a:schemeClr val="tx1"/>
                </a:solidFill>
                <a:latin typeface="Arial" panose="020B0604020202020204" pitchFamily="34" charset="0"/>
                <a:cs typeface="Arial" panose="020B0604020202020204" pitchFamily="34" charset="0"/>
              </a:rPr>
              <a:t>analyser</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lorsque</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vous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effectuez</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une</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évaluation</a:t>
            </a:r>
            <a:r>
              <a:rPr lang="en-US" sz="2000" dirty="0">
                <a:solidFill>
                  <a:schemeClr val="tx1"/>
                </a:solidFill>
                <a:latin typeface="Arial" panose="020B0604020202020204" pitchFamily="34" charset="0"/>
                <a:cs typeface="Arial" panose="020B0604020202020204" pitchFamily="34" charset="0"/>
              </a:rPr>
              <a:t> avec un enfant ? </a:t>
            </a:r>
            <a:r>
              <a:rPr lang="en-US" sz="2000" dirty="0" err="1">
                <a:solidFill>
                  <a:schemeClr val="tx1"/>
                </a:solidFill>
                <a:latin typeface="Arial" panose="020B0604020202020204" pitchFamily="34" charset="0"/>
                <a:cs typeface="Arial" panose="020B0604020202020204" pitchFamily="34" charset="0"/>
              </a:rPr>
              <a:t>Prenons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l'exemple</a:t>
            </a:r>
            <a:r>
              <a:rPr lang="en-US" sz="2000" dirty="0">
                <a:solidFill>
                  <a:schemeClr val="tx1"/>
                </a:solidFill>
                <a:latin typeface="Arial" panose="020B0604020202020204" pitchFamily="34" charset="0"/>
                <a:cs typeface="Arial" panose="020B0604020202020204" pitchFamily="34" charset="0"/>
              </a:rPr>
              <a:t> de </a:t>
            </a:r>
            <a:r>
              <a:rPr lang="en-US" sz="2000" dirty="0" err="1">
                <a:solidFill>
                  <a:schemeClr val="tx1"/>
                </a:solidFill>
                <a:latin typeface="Arial" panose="020B0604020202020204" pitchFamily="34" charset="0"/>
                <a:cs typeface="Arial" panose="020B0604020202020204" pitchFamily="34" charset="0"/>
              </a:rPr>
              <a:t>l'étude</a:t>
            </a:r>
            <a:r>
              <a:rPr lang="en-US" sz="2000" dirty="0">
                <a:solidFill>
                  <a:schemeClr val="tx1"/>
                </a:solidFill>
                <a:latin typeface="Arial" panose="020B0604020202020204" pitchFamily="34" charset="0"/>
                <a:cs typeface="Arial" panose="020B0604020202020204" pitchFamily="34" charset="0"/>
              </a:rPr>
              <a:t> de cas</a:t>
            </a:r>
          </a:p>
        </p:txBody>
      </p:sp>
      <p:sp>
        <p:nvSpPr>
          <p:cNvPr id="19" name="Speech Bubble: Rectangle with Corners Rounded 18">
            <a:extLst>
              <a:ext uri="{FF2B5EF4-FFF2-40B4-BE49-F238E27FC236}">
                <a16:creationId xmlns:a16="http://schemas.microsoft.com/office/drawing/2014/main" id="{00021079-7450-A6D7-1AE1-E07250788B96}"/>
              </a:ext>
            </a:extLst>
          </p:cNvPr>
          <p:cNvSpPr/>
          <p:nvPr/>
        </p:nvSpPr>
        <p:spPr>
          <a:xfrm>
            <a:off x="670189" y="3977479"/>
            <a:ext cx="5065889" cy="1829413"/>
          </a:xfrm>
          <a:prstGeom prst="wedgeRoundRectCallout">
            <a:avLst>
              <a:gd name="adj1" fmla="val 16727"/>
              <a:gd name="adj2" fmla="val 6275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Êtes-vous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d'accord</a:t>
            </a:r>
            <a:r>
              <a:rPr lang="en-US" sz="2000" dirty="0">
                <a:solidFill>
                  <a:schemeClr val="tx1"/>
                </a:solidFill>
                <a:latin typeface="Arial" panose="020B0604020202020204" pitchFamily="34" charset="0"/>
                <a:cs typeface="Arial" panose="020B0604020202020204" pitchFamily="34" charset="0"/>
              </a:rPr>
              <a:t> avec le </a:t>
            </a:r>
            <a:r>
              <a:rPr lang="en-US" sz="2000" dirty="0" err="1">
                <a:solidFill>
                  <a:schemeClr val="tx1"/>
                </a:solidFill>
                <a:latin typeface="Arial" panose="020B0604020202020204" pitchFamily="34" charset="0"/>
                <a:cs typeface="Arial" panose="020B0604020202020204" pitchFamily="34" charset="0"/>
              </a:rPr>
              <a:t>niveau</a:t>
            </a:r>
            <a:r>
              <a:rPr lang="en-US" sz="2000" dirty="0">
                <a:solidFill>
                  <a:schemeClr val="tx1"/>
                </a:solidFill>
                <a:latin typeface="Arial" panose="020B0604020202020204" pitchFamily="34" charset="0"/>
                <a:cs typeface="Arial" panose="020B0604020202020204" pitchFamily="34" charset="0"/>
              </a:rPr>
              <a:t> de </a:t>
            </a:r>
            <a:r>
              <a:rPr lang="en-US" sz="2000" dirty="0" err="1">
                <a:solidFill>
                  <a:schemeClr val="tx1"/>
                </a:solidFill>
                <a:latin typeface="Arial" panose="020B0604020202020204" pitchFamily="34" charset="0"/>
                <a:cs typeface="Arial" panose="020B0604020202020204" pitchFamily="34" charset="0"/>
              </a:rPr>
              <a:t>risque</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mentionné</a:t>
            </a:r>
            <a:r>
              <a:rPr lang="en-US" sz="2000" dirty="0">
                <a:solidFill>
                  <a:schemeClr val="tx1"/>
                </a:solidFill>
                <a:latin typeface="Arial" panose="020B0604020202020204" pitchFamily="34" charset="0"/>
                <a:cs typeface="Arial" panose="020B0604020202020204" pitchFamily="34" charset="0"/>
              </a:rPr>
              <a:t> pour </a:t>
            </a:r>
            <a:r>
              <a:rPr lang="en-US" sz="2000" dirty="0" err="1">
                <a:solidFill>
                  <a:schemeClr val="tx1"/>
                </a:solidFill>
                <a:latin typeface="Arial" panose="020B0604020202020204" pitchFamily="34" charset="0"/>
                <a:cs typeface="Arial" panose="020B0604020202020204" pitchFamily="34" charset="0"/>
              </a:rPr>
              <a:t>ce</a:t>
            </a:r>
            <a:r>
              <a:rPr lang="en-US" sz="2000" dirty="0">
                <a:solidFill>
                  <a:schemeClr val="tx1"/>
                </a:solidFill>
                <a:latin typeface="Arial" panose="020B0604020202020204" pitchFamily="34" charset="0"/>
                <a:cs typeface="Arial" panose="020B0604020202020204" pitchFamily="34" charset="0"/>
              </a:rPr>
              <a:t> cas ? </a:t>
            </a:r>
          </a:p>
        </p:txBody>
      </p:sp>
      <p:sp>
        <p:nvSpPr>
          <p:cNvPr id="20" name="Speech Bubble: Rectangle with Corners Rounded 19">
            <a:extLst>
              <a:ext uri="{FF2B5EF4-FFF2-40B4-BE49-F238E27FC236}">
                <a16:creationId xmlns:a16="http://schemas.microsoft.com/office/drawing/2014/main" id="{E04E7915-87F9-FE53-6013-790761196CCA}"/>
              </a:ext>
            </a:extLst>
          </p:cNvPr>
          <p:cNvSpPr/>
          <p:nvPr/>
        </p:nvSpPr>
        <p:spPr>
          <a:xfrm>
            <a:off x="6287911" y="3977478"/>
            <a:ext cx="5065889" cy="1829413"/>
          </a:xfrm>
          <a:prstGeom prst="wedgeRoundRectCallout">
            <a:avLst>
              <a:gd name="adj1" fmla="val -14921"/>
              <a:gd name="adj2" fmla="val 6463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Quels sont les facteurs que vous prendriez en compte ?</a:t>
            </a:r>
          </a:p>
        </p:txBody>
      </p:sp>
      <p:sp>
        <p:nvSpPr>
          <p:cNvPr id="2" name="Rectangle 1">
            <a:extLst>
              <a:ext uri="{FF2B5EF4-FFF2-40B4-BE49-F238E27FC236}">
                <a16:creationId xmlns:a16="http://schemas.microsoft.com/office/drawing/2014/main" id="{1F663BE1-A2FD-C075-5D83-3ED7B12F8CA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186382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Diapositive supplémentaire pour les notes de l'animateur</a:t>
            </a:r>
            <a:endParaRPr lang="en-CA" sz="5400" b="1">
              <a:solidFill>
                <a:schemeClr val="bg1">
                  <a:lumMod val="75000"/>
                </a:schemeClr>
              </a:solidFill>
            </a:endParaRPr>
          </a:p>
        </p:txBody>
      </p:sp>
    </p:spTree>
    <p:extLst>
      <p:ext uri="{BB962C8B-B14F-4D97-AF65-F5344CB8AC3E}">
        <p14:creationId xmlns:p14="http://schemas.microsoft.com/office/powerpoint/2010/main" val="1219418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endParaRPr lang="en-ZA"/>
          </a:p>
        </p:txBody>
      </p:sp>
      <p:grpSp>
        <p:nvGrpSpPr>
          <p:cNvPr id="4" name="Group 3">
            <a:extLst>
              <a:ext uri="{FF2B5EF4-FFF2-40B4-BE49-F238E27FC236}">
                <a16:creationId xmlns:a16="http://schemas.microsoft.com/office/drawing/2014/main" id="{3ADFDD89-30D5-D5F8-83E7-E66961F9295A}"/>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0515FBB7-0FE3-7196-4044-9CA976286057}"/>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EDFA5EE1-A2DA-D3D0-EC42-4589FEFE202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3C7CA7F5-8AA2-470D-6CE9-B104997CF048}"/>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F6872B16-D320-9690-4B53-BD9472B7BBE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434B7E18-8033-CCD3-4DF3-EF7994204A6E}"/>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9BC274DE-B513-B9A7-1255-70A6FE136192}"/>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9CD15B36-8F73-3C16-9A54-F3C894026267}"/>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AFC955C-2CB8-52BB-7004-5B2023BE0F53}"/>
              </a:ext>
            </a:extLst>
          </p:cNvPr>
          <p:cNvSpPr txBox="1"/>
          <p:nvPr/>
        </p:nvSpPr>
        <p:spPr>
          <a:xfrm>
            <a:off x="738455" y="4272055"/>
            <a:ext cx="2497050" cy="646331"/>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FORMULAIRE D'ÉVALUATION</a:t>
            </a:r>
          </a:p>
        </p:txBody>
      </p:sp>
      <p:sp>
        <p:nvSpPr>
          <p:cNvPr id="14" name="TextBox 13">
            <a:extLst>
              <a:ext uri="{FF2B5EF4-FFF2-40B4-BE49-F238E27FC236}">
                <a16:creationId xmlns:a16="http://schemas.microsoft.com/office/drawing/2014/main" id="{47EEBD6B-71BA-4F4E-54D9-CEC428519357}"/>
              </a:ext>
            </a:extLst>
          </p:cNvPr>
          <p:cNvSpPr txBox="1"/>
          <p:nvPr/>
        </p:nvSpPr>
        <p:spPr>
          <a:xfrm>
            <a:off x="4023804" y="1701872"/>
            <a:ext cx="3345530" cy="4552144"/>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600" b="1" dirty="0">
                <a:solidFill>
                  <a:schemeClr val="dk1"/>
                </a:solidFill>
                <a:latin typeface="Arial"/>
                <a:ea typeface="Arial"/>
                <a:cs typeface="Arial"/>
                <a:sym typeface="Arial"/>
              </a:rPr>
              <a:t>POURQUOI?</a:t>
            </a:r>
          </a:p>
          <a:p>
            <a:pPr marR="0" lvl="0" algn="l" rtl="0">
              <a:lnSpc>
                <a:spcPct val="107000"/>
              </a:lnSpc>
              <a:spcBef>
                <a:spcPts val="0"/>
              </a:spcBef>
              <a:spcAft>
                <a:spcPts val="0"/>
              </a:spcAft>
            </a:pPr>
            <a:endParaRPr lang="en-US"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err="1">
                <a:solidFill>
                  <a:schemeClr val="dk1"/>
                </a:solidFill>
                <a:latin typeface="Arial"/>
                <a:ea typeface="Arial"/>
                <a:cs typeface="Arial"/>
                <a:sym typeface="Arial"/>
              </a:rPr>
              <a:t>Enregistrer</a:t>
            </a:r>
            <a:r>
              <a:rPr lang="en-US" sz="1600" dirty="0">
                <a:solidFill>
                  <a:schemeClr val="dk1"/>
                </a:solidFill>
                <a:latin typeface="Arial"/>
                <a:ea typeface="Arial"/>
                <a:cs typeface="Arial"/>
                <a:sym typeface="Arial"/>
              </a:rPr>
              <a:t> les informations </a:t>
            </a:r>
            <a:r>
              <a:rPr lang="en-US" sz="1600" dirty="0" err="1">
                <a:solidFill>
                  <a:schemeClr val="dk1"/>
                </a:solidFill>
                <a:latin typeface="Arial"/>
                <a:ea typeface="Arial"/>
                <a:cs typeface="Arial"/>
                <a:sym typeface="Arial"/>
              </a:rPr>
              <a:t>recueillies</a:t>
            </a:r>
            <a:r>
              <a:rPr lang="en-US" sz="1600" dirty="0">
                <a:solidFill>
                  <a:schemeClr val="dk1"/>
                </a:solidFill>
                <a:latin typeface="Arial"/>
                <a:ea typeface="Arial"/>
                <a:cs typeface="Arial"/>
                <a:sym typeface="Arial"/>
              </a:rPr>
              <a:t> sur le cas </a:t>
            </a:r>
            <a:r>
              <a:rPr lang="en-US" sz="1600" dirty="0" err="1">
                <a:solidFill>
                  <a:schemeClr val="dk1"/>
                </a:solidFill>
                <a:latin typeface="Arial"/>
                <a:ea typeface="Arial"/>
                <a:cs typeface="Arial"/>
                <a:sym typeface="Arial"/>
              </a:rPr>
              <a:t>concernant</a:t>
            </a:r>
            <a:r>
              <a:rPr lang="en-US" sz="1600" dirty="0">
                <a:solidFill>
                  <a:schemeClr val="dk1"/>
                </a:solidFill>
                <a:latin typeface="Arial"/>
                <a:ea typeface="Arial"/>
                <a:cs typeface="Arial"/>
                <a:sym typeface="Arial"/>
              </a:rPr>
              <a:t> les </a:t>
            </a:r>
            <a:r>
              <a:rPr lang="en-US" sz="1600" dirty="0" err="1">
                <a:solidFill>
                  <a:schemeClr val="dk1"/>
                </a:solidFill>
                <a:latin typeface="Arial"/>
                <a:ea typeface="Arial"/>
                <a:cs typeface="Arial"/>
                <a:sym typeface="Arial"/>
              </a:rPr>
              <a:t>risques</a:t>
            </a:r>
            <a:r>
              <a:rPr lang="en-US" sz="1600" dirty="0">
                <a:solidFill>
                  <a:schemeClr val="dk1"/>
                </a:solidFill>
                <a:latin typeface="Arial"/>
                <a:ea typeface="Arial"/>
                <a:cs typeface="Arial"/>
                <a:sym typeface="Arial"/>
              </a:rPr>
              <a:t> et les </a:t>
            </a:r>
            <a:r>
              <a:rPr lang="en-US" sz="1600" dirty="0" err="1">
                <a:solidFill>
                  <a:schemeClr val="dk1"/>
                </a:solidFill>
                <a:latin typeface="Arial"/>
                <a:ea typeface="Arial"/>
                <a:cs typeface="Arial"/>
                <a:sym typeface="Arial"/>
              </a:rPr>
              <a:t>besoins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ainsi</a:t>
            </a:r>
            <a:r>
              <a:rPr lang="en-US" sz="1600" dirty="0">
                <a:solidFill>
                  <a:schemeClr val="dk1"/>
                </a:solidFill>
                <a:latin typeface="Arial"/>
                <a:ea typeface="Arial"/>
                <a:cs typeface="Arial"/>
                <a:sym typeface="Arial"/>
              </a:rPr>
              <a:t> que les forces et les </a:t>
            </a:r>
            <a:r>
              <a:rPr lang="en-US" sz="1600" dirty="0" err="1">
                <a:solidFill>
                  <a:schemeClr val="dk1"/>
                </a:solidFill>
                <a:latin typeface="Arial"/>
                <a:ea typeface="Arial"/>
                <a:cs typeface="Arial"/>
                <a:sym typeface="Arial"/>
              </a:rPr>
              <a:t>ressources</a:t>
            </a:r>
            <a:r>
              <a:rPr lang="en-US" sz="1600" dirty="0">
                <a:solidFill>
                  <a:schemeClr val="dk1"/>
                </a:solidFill>
                <a:latin typeface="Arial"/>
                <a:ea typeface="Arial"/>
                <a:cs typeface="Arial"/>
                <a:sym typeface="Arial"/>
              </a:rPr>
              <a:t>. Les informations </a:t>
            </a:r>
            <a:r>
              <a:rPr lang="en-US" sz="1600" dirty="0" err="1">
                <a:solidFill>
                  <a:schemeClr val="dk1"/>
                </a:solidFill>
                <a:latin typeface="Arial"/>
                <a:ea typeface="Arial"/>
                <a:cs typeface="Arial"/>
                <a:sym typeface="Arial"/>
              </a:rPr>
              <a:t>consignées</a:t>
            </a:r>
            <a:r>
              <a:rPr lang="en-US" sz="1600" dirty="0">
                <a:solidFill>
                  <a:schemeClr val="dk1"/>
                </a:solidFill>
                <a:latin typeface="Arial"/>
                <a:ea typeface="Arial"/>
                <a:cs typeface="Arial"/>
                <a:sym typeface="Arial"/>
              </a:rPr>
              <a:t> dans </a:t>
            </a:r>
            <a:r>
              <a:rPr lang="en-US" sz="1600" dirty="0" err="1">
                <a:solidFill>
                  <a:schemeClr val="dk1"/>
                </a:solidFill>
                <a:latin typeface="Arial"/>
                <a:ea typeface="Arial"/>
                <a:cs typeface="Arial"/>
                <a:sym typeface="Arial"/>
              </a:rPr>
              <a:t>ce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formulaire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seront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analysées</a:t>
            </a:r>
            <a:r>
              <a:rPr lang="en-US" sz="1600" dirty="0">
                <a:solidFill>
                  <a:schemeClr val="dk1"/>
                </a:solidFill>
                <a:latin typeface="Arial"/>
                <a:ea typeface="Arial"/>
                <a:cs typeface="Arial"/>
                <a:sym typeface="Arial"/>
              </a:rPr>
              <a:t> et </a:t>
            </a:r>
            <a:r>
              <a:rPr lang="en-US" sz="1600" dirty="0" err="1">
                <a:solidFill>
                  <a:schemeClr val="dk1"/>
                </a:solidFill>
                <a:latin typeface="Arial"/>
                <a:ea typeface="Arial"/>
                <a:cs typeface="Arial"/>
                <a:sym typeface="Arial"/>
              </a:rPr>
              <a:t>serviront</a:t>
            </a:r>
            <a:r>
              <a:rPr lang="en-US" sz="1600" dirty="0">
                <a:solidFill>
                  <a:schemeClr val="dk1"/>
                </a:solidFill>
                <a:latin typeface="Arial"/>
                <a:ea typeface="Arial"/>
                <a:cs typeface="Arial"/>
                <a:sym typeface="Arial"/>
              </a:rPr>
              <a:t> de base à </a:t>
            </a:r>
            <a:r>
              <a:rPr lang="en-US" sz="1600" dirty="0" err="1">
                <a:solidFill>
                  <a:schemeClr val="dk1"/>
                </a:solidFill>
                <a:latin typeface="Arial"/>
                <a:ea typeface="Arial"/>
                <a:cs typeface="Arial"/>
                <a:sym typeface="Arial"/>
              </a:rPr>
              <a:t>l'élaboration</a:t>
            </a:r>
            <a:r>
              <a:rPr lang="en-US" sz="1600" dirty="0">
                <a:solidFill>
                  <a:schemeClr val="dk1"/>
                </a:solidFill>
                <a:latin typeface="Arial"/>
                <a:ea typeface="Arial"/>
                <a:cs typeface="Arial"/>
                <a:sym typeface="Arial"/>
              </a:rPr>
              <a:t> du plan </a:t>
            </a:r>
            <a:r>
              <a:rPr lang="en-US" sz="1600" dirty="0" err="1">
                <a:solidFill>
                  <a:schemeClr val="dk1"/>
                </a:solidFill>
                <a:latin typeface="Arial"/>
                <a:ea typeface="Arial"/>
                <a:cs typeface="Arial"/>
                <a:sym typeface="Arial"/>
              </a:rPr>
              <a:t>d'intervention</a:t>
            </a:r>
            <a:r>
              <a:rPr lang="en-US" sz="1600"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sz="1600"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sz="1600" b="1" dirty="0">
                <a:solidFill>
                  <a:schemeClr val="dk1"/>
                </a:solidFill>
                <a:latin typeface="Arial"/>
                <a:ea typeface="Arial"/>
                <a:cs typeface="Arial"/>
                <a:sym typeface="Arial"/>
              </a:rPr>
              <a:t>QUI?</a:t>
            </a:r>
          </a:p>
          <a:p>
            <a:pPr marL="0" marR="0" lvl="0" indent="0" algn="l" rtl="0">
              <a:lnSpc>
                <a:spcPct val="107000"/>
              </a:lnSpc>
              <a:spcBef>
                <a:spcPts val="0"/>
              </a:spcBef>
              <a:spcAft>
                <a:spcPts val="0"/>
              </a:spcAft>
              <a:buNone/>
            </a:pPr>
            <a:endParaRPr lang="en-US"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err="1">
                <a:solidFill>
                  <a:schemeClr val="dk1"/>
                </a:solidFill>
                <a:latin typeface="Arial"/>
                <a:ea typeface="Arial"/>
                <a:cs typeface="Arial"/>
                <a:sym typeface="Arial"/>
              </a:rPr>
              <a:t>Travailleur</a:t>
            </a:r>
            <a:r>
              <a:rPr lang="en-US" sz="1600" dirty="0">
                <a:solidFill>
                  <a:schemeClr val="dk1"/>
                </a:solidFill>
                <a:latin typeface="Arial"/>
                <a:ea typeface="Arial"/>
                <a:cs typeface="Arial"/>
                <a:sym typeface="Arial"/>
              </a:rPr>
              <a:t> social </a:t>
            </a:r>
            <a:r>
              <a:rPr lang="en-US" sz="1600" dirty="0" err="1">
                <a:solidFill>
                  <a:schemeClr val="dk1"/>
                </a:solidFill>
                <a:latin typeface="Arial"/>
                <a:ea typeface="Arial"/>
                <a:cs typeface="Arial"/>
                <a:sym typeface="Arial"/>
              </a:rPr>
              <a:t>assigné</a:t>
            </a:r>
            <a:r>
              <a:rPr lang="en-US" sz="1600" dirty="0">
                <a:solidFill>
                  <a:schemeClr val="dk1"/>
                </a:solidFill>
                <a:latin typeface="Arial"/>
                <a:ea typeface="Arial"/>
                <a:cs typeface="Arial"/>
                <a:sym typeface="Arial"/>
              </a:rPr>
              <a:t> à </a:t>
            </a:r>
            <a:r>
              <a:rPr lang="en-US" sz="1600" dirty="0" err="1">
                <a:solidFill>
                  <a:schemeClr val="dk1"/>
                </a:solidFill>
                <a:latin typeface="Arial"/>
                <a:ea typeface="Arial"/>
                <a:cs typeface="Arial"/>
                <a:sym typeface="Arial"/>
              </a:rPr>
              <a:t>l'affaire</a:t>
            </a:r>
            <a:r>
              <a:rPr lang="en-US" sz="1600" dirty="0">
                <a:solidFill>
                  <a:schemeClr val="dk1"/>
                </a:solidFill>
                <a:latin typeface="Arial"/>
                <a:ea typeface="Arial"/>
                <a:cs typeface="Arial"/>
                <a:sym typeface="Arial"/>
              </a:rPr>
              <a:t>. Une </a:t>
            </a:r>
            <a:r>
              <a:rPr lang="en-US" sz="1600" dirty="0" err="1">
                <a:solidFill>
                  <a:schemeClr val="dk1"/>
                </a:solidFill>
                <a:latin typeface="Arial"/>
                <a:ea typeface="Arial"/>
                <a:cs typeface="Arial"/>
                <a:sym typeface="Arial"/>
              </a:rPr>
              <a:t>fois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rempli</a:t>
            </a:r>
            <a:r>
              <a:rPr lang="en-US" sz="1600" dirty="0">
                <a:solidFill>
                  <a:schemeClr val="dk1"/>
                </a:solidFill>
                <a:latin typeface="Arial"/>
                <a:ea typeface="Arial"/>
                <a:cs typeface="Arial"/>
                <a:sym typeface="Arial"/>
              </a:rPr>
              <a:t>, le </a:t>
            </a:r>
            <a:r>
              <a:rPr lang="en-US" sz="1600" dirty="0" err="1">
                <a:solidFill>
                  <a:schemeClr val="dk1"/>
                </a:solidFill>
                <a:latin typeface="Arial"/>
                <a:ea typeface="Arial"/>
                <a:cs typeface="Arial"/>
                <a:sym typeface="Arial"/>
              </a:rPr>
              <a:t>formulaire</a:t>
            </a:r>
            <a:r>
              <a:rPr lang="en-US" sz="1600" dirty="0">
                <a:solidFill>
                  <a:schemeClr val="dk1"/>
                </a:solidFill>
                <a:latin typeface="Arial"/>
                <a:ea typeface="Arial"/>
                <a:cs typeface="Arial"/>
                <a:sym typeface="Arial"/>
              </a:rPr>
              <a:t> doit </a:t>
            </a:r>
            <a:r>
              <a:rPr lang="en-US" sz="1600" dirty="0" err="1">
                <a:solidFill>
                  <a:schemeClr val="dk1"/>
                </a:solidFill>
                <a:latin typeface="Arial"/>
                <a:ea typeface="Arial"/>
                <a:cs typeface="Arial"/>
                <a:sym typeface="Arial"/>
              </a:rPr>
              <a:t>être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approuvé</a:t>
            </a:r>
            <a:r>
              <a:rPr lang="en-US" sz="1600" dirty="0">
                <a:solidFill>
                  <a:schemeClr val="dk1"/>
                </a:solidFill>
                <a:latin typeface="Arial"/>
                <a:ea typeface="Arial"/>
                <a:cs typeface="Arial"/>
                <a:sym typeface="Arial"/>
              </a:rPr>
              <a:t> par un </a:t>
            </a:r>
            <a:r>
              <a:rPr lang="en-US" sz="1600" dirty="0" err="1">
                <a:solidFill>
                  <a:schemeClr val="dk1"/>
                </a:solidFill>
                <a:latin typeface="Arial"/>
                <a:ea typeface="Arial"/>
                <a:cs typeface="Arial"/>
                <a:sym typeface="Arial"/>
              </a:rPr>
              <a:t>superviseur</a:t>
            </a:r>
            <a:r>
              <a:rPr lang="en-US" sz="1600" dirty="0">
                <a:solidFill>
                  <a:schemeClr val="dk1"/>
                </a:solidFill>
                <a:latin typeface="Arial"/>
                <a:ea typeface="Arial"/>
                <a:cs typeface="Arial"/>
                <a:sym typeface="Arial"/>
              </a:rPr>
              <a:t>.</a:t>
            </a:r>
          </a:p>
        </p:txBody>
      </p:sp>
      <p:sp>
        <p:nvSpPr>
          <p:cNvPr id="15" name="TextBox 14">
            <a:extLst>
              <a:ext uri="{FF2B5EF4-FFF2-40B4-BE49-F238E27FC236}">
                <a16:creationId xmlns:a16="http://schemas.microsoft.com/office/drawing/2014/main" id="{232986F1-9C40-D283-3530-51A0DAC135C1}"/>
              </a:ext>
            </a:extLst>
          </p:cNvPr>
          <p:cNvSpPr txBox="1"/>
          <p:nvPr/>
        </p:nvSpPr>
        <p:spPr>
          <a:xfrm>
            <a:off x="7810981" y="1701872"/>
            <a:ext cx="3642563" cy="4552144"/>
          </a:xfrm>
          <a:prstGeom prst="rect">
            <a:avLst/>
          </a:prstGeom>
          <a:noFill/>
        </p:spPr>
        <p:txBody>
          <a:bodyPr wrap="square">
            <a:spAutoFit/>
          </a:bodyPr>
          <a:lstStyle/>
          <a:p>
            <a:pPr marR="0" lvl="0" algn="l" rtl="0">
              <a:lnSpc>
                <a:spcPct val="107000"/>
              </a:lnSpc>
              <a:spcBef>
                <a:spcPts val="0"/>
              </a:spcBef>
              <a:spcAft>
                <a:spcPts val="0"/>
              </a:spcAft>
            </a:pPr>
            <a:r>
              <a:rPr lang="en-US" sz="1600" b="1" dirty="0">
                <a:solidFill>
                  <a:schemeClr val="dk1"/>
                </a:solidFill>
                <a:latin typeface="Arial"/>
                <a:ea typeface="Arial"/>
                <a:cs typeface="Arial"/>
                <a:sym typeface="Arial"/>
              </a:rPr>
              <a:t>QUAND?</a:t>
            </a:r>
          </a:p>
          <a:p>
            <a:pPr marR="0" lvl="0" algn="l" rtl="0">
              <a:lnSpc>
                <a:spcPct val="107000"/>
              </a:lnSpc>
              <a:spcBef>
                <a:spcPts val="0"/>
              </a:spcBef>
              <a:spcAft>
                <a:spcPts val="0"/>
              </a:spcAft>
            </a:pPr>
            <a:endParaRPr lang="en-US"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fonction</a:t>
            </a:r>
            <a:r>
              <a:rPr lang="en-US" sz="1600" dirty="0">
                <a:solidFill>
                  <a:schemeClr val="dk1"/>
                </a:solidFill>
                <a:latin typeface="Arial"/>
                <a:ea typeface="Arial"/>
                <a:cs typeface="Arial"/>
                <a:sym typeface="Arial"/>
              </a:rPr>
              <a:t> du </a:t>
            </a:r>
            <a:r>
              <a:rPr lang="en-US" sz="1600" dirty="0" err="1">
                <a:solidFill>
                  <a:schemeClr val="dk1"/>
                </a:solidFill>
                <a:latin typeface="Arial"/>
                <a:ea typeface="Arial"/>
                <a:cs typeface="Arial"/>
                <a:sym typeface="Arial"/>
              </a:rPr>
              <a:t>niveau</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risque</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l'affaire</a:t>
            </a:r>
            <a:r>
              <a:rPr lang="en-US" sz="1600" dirty="0">
                <a:solidFill>
                  <a:schemeClr val="dk1"/>
                </a:solidFill>
                <a:latin typeface="Arial"/>
                <a:ea typeface="Arial"/>
                <a:cs typeface="Arial"/>
                <a:sym typeface="Arial"/>
              </a:rPr>
              <a:t> :</a:t>
            </a:r>
          </a:p>
          <a:p>
            <a:pPr marR="0" lvl="0" algn="l" rtl="0">
              <a:lnSpc>
                <a:spcPct val="107000"/>
              </a:lnSpc>
              <a:spcBef>
                <a:spcPts val="0"/>
              </a:spcBef>
              <a:spcAft>
                <a:spcPts val="0"/>
              </a:spcAft>
            </a:pPr>
            <a:r>
              <a:rPr lang="en-US" sz="1600" dirty="0">
                <a:solidFill>
                  <a:schemeClr val="dk1"/>
                </a:solidFill>
                <a:latin typeface="Arial"/>
                <a:ea typeface="Arial"/>
                <a:cs typeface="Arial"/>
                <a:sym typeface="Arial"/>
              </a:rPr>
              <a:t> </a:t>
            </a:r>
          </a:p>
          <a:p>
            <a:pPr marL="285750" marR="0" lvl="0" indent="-285750" algn="l" rtl="0">
              <a:lnSpc>
                <a:spcPct val="107000"/>
              </a:lnSpc>
              <a:spcBef>
                <a:spcPts val="0"/>
              </a:spcBef>
              <a:spcAft>
                <a:spcPts val="0"/>
              </a:spcAft>
              <a:buFont typeface="Arial" panose="020B0604020202020204" pitchFamily="34" charset="0"/>
              <a:buChar char="•"/>
            </a:pPr>
            <a:r>
              <a:rPr lang="en-US" sz="1600" i="1" dirty="0">
                <a:solidFill>
                  <a:schemeClr val="dk1"/>
                </a:solidFill>
                <a:latin typeface="Arial"/>
                <a:ea typeface="Arial"/>
                <a:cs typeface="Arial"/>
                <a:sym typeface="Arial"/>
              </a:rPr>
              <a:t>Haut </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immédiatement</a:t>
            </a:r>
            <a:r>
              <a:rPr lang="en-US" sz="1600" dirty="0">
                <a:solidFill>
                  <a:schemeClr val="dk1"/>
                </a:solidFill>
                <a:latin typeface="Arial"/>
                <a:ea typeface="Arial"/>
                <a:cs typeface="Arial"/>
                <a:sym typeface="Arial"/>
              </a:rPr>
              <a:t> après </a:t>
            </a:r>
            <a:r>
              <a:rPr lang="en-US" sz="1600" dirty="0" err="1">
                <a:solidFill>
                  <a:schemeClr val="dk1"/>
                </a:solidFill>
                <a:latin typeface="Arial"/>
                <a:ea typeface="Arial"/>
                <a:cs typeface="Arial"/>
                <a:sym typeface="Arial"/>
              </a:rPr>
              <a:t>l'inscription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avant</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laisser</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l'enfant</a:t>
            </a:r>
            <a:r>
              <a:rPr lang="en-US" sz="1600"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r>
              <a:rPr lang="en-US" sz="1600" i="1" dirty="0" err="1">
                <a:solidFill>
                  <a:schemeClr val="dk1"/>
                </a:solidFill>
                <a:latin typeface="Arial"/>
                <a:ea typeface="Arial"/>
                <a:cs typeface="Arial"/>
                <a:sym typeface="Arial"/>
              </a:rPr>
              <a:t>Moyen</a:t>
            </a:r>
            <a:r>
              <a:rPr lang="en-US" sz="1600" i="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 dans les 3 </a:t>
            </a:r>
            <a:r>
              <a:rPr lang="en-US" sz="1600" dirty="0" err="1">
                <a:solidFill>
                  <a:schemeClr val="dk1"/>
                </a:solidFill>
                <a:latin typeface="Arial"/>
                <a:ea typeface="Arial"/>
                <a:cs typeface="Arial"/>
                <a:sym typeface="Arial"/>
              </a:rPr>
              <a:t>jours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suivant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l'inscription</a:t>
            </a:r>
            <a:r>
              <a:rPr lang="en-US" sz="1600"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r>
              <a:rPr lang="en-US" sz="1600" i="1" dirty="0" err="1">
                <a:solidFill>
                  <a:schemeClr val="dk1"/>
                </a:solidFill>
                <a:latin typeface="Arial"/>
                <a:ea typeface="Arial"/>
                <a:cs typeface="Arial"/>
                <a:sym typeface="Arial"/>
              </a:rPr>
              <a:t>Faible</a:t>
            </a:r>
            <a:r>
              <a:rPr lang="en-US" sz="1600" i="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 dans la </a:t>
            </a:r>
            <a:r>
              <a:rPr lang="en-US" sz="1600" dirty="0" err="1">
                <a:solidFill>
                  <a:schemeClr val="dk1"/>
                </a:solidFill>
                <a:latin typeface="Arial"/>
                <a:ea typeface="Arial"/>
                <a:cs typeface="Arial"/>
                <a:sym typeface="Arial"/>
              </a:rPr>
              <a:t>semaine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suivant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l'inscription</a:t>
            </a:r>
            <a:r>
              <a:rPr lang="en-US" sz="1600"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sz="1600"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err="1">
                <a:solidFill>
                  <a:schemeClr val="dk1"/>
                </a:solidFill>
                <a:latin typeface="Arial"/>
                <a:ea typeface="Arial"/>
                <a:cs typeface="Arial"/>
                <a:sym typeface="Arial"/>
              </a:rPr>
              <a:t>Ou</a:t>
            </a:r>
            <a:r>
              <a:rPr lang="en-US" sz="1600" dirty="0">
                <a:solidFill>
                  <a:schemeClr val="dk1"/>
                </a:solidFill>
                <a:latin typeface="Arial"/>
                <a:ea typeface="Arial"/>
                <a:cs typeface="Arial"/>
                <a:sym typeface="Arial"/>
              </a:rPr>
              <a:t> après </a:t>
            </a:r>
            <a:r>
              <a:rPr lang="en-US" sz="1600" dirty="0" err="1">
                <a:solidFill>
                  <a:schemeClr val="dk1"/>
                </a:solidFill>
                <a:latin typeface="Arial"/>
                <a:ea typeface="Arial"/>
                <a:cs typeface="Arial"/>
                <a:sym typeface="Arial"/>
              </a:rPr>
              <a:t>qu'un</a:t>
            </a:r>
            <a:r>
              <a:rPr lang="en-US" sz="1600" dirty="0">
                <a:solidFill>
                  <a:schemeClr val="dk1"/>
                </a:solidFill>
                <a:latin typeface="Arial"/>
                <a:ea typeface="Arial"/>
                <a:cs typeface="Arial"/>
                <a:sym typeface="Arial"/>
              </a:rPr>
              <a:t> examen du cas </a:t>
            </a:r>
            <a:r>
              <a:rPr lang="en-US" sz="1600" dirty="0" err="1">
                <a:solidFill>
                  <a:schemeClr val="dk1"/>
                </a:solidFill>
                <a:latin typeface="Arial"/>
                <a:ea typeface="Arial"/>
                <a:cs typeface="Arial"/>
                <a:sym typeface="Arial"/>
              </a:rPr>
              <a:t>ait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révélé</a:t>
            </a:r>
            <a:r>
              <a:rPr lang="en-US" sz="1600" dirty="0">
                <a:solidFill>
                  <a:schemeClr val="dk1"/>
                </a:solidFill>
                <a:latin typeface="Arial"/>
                <a:ea typeface="Arial"/>
                <a:cs typeface="Arial"/>
                <a:sym typeface="Arial"/>
              </a:rPr>
              <a:t> un </a:t>
            </a:r>
            <a:r>
              <a:rPr lang="en-US" sz="1600" dirty="0" err="1">
                <a:solidFill>
                  <a:schemeClr val="dk1"/>
                </a:solidFill>
                <a:latin typeface="Arial"/>
                <a:ea typeface="Arial"/>
                <a:cs typeface="Arial"/>
                <a:sym typeface="Arial"/>
              </a:rPr>
              <a:t>changement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significatif</a:t>
            </a:r>
            <a:r>
              <a:rPr lang="en-US" sz="1600" dirty="0">
                <a:solidFill>
                  <a:schemeClr val="dk1"/>
                </a:solidFill>
                <a:latin typeface="Arial"/>
                <a:ea typeface="Arial"/>
                <a:cs typeface="Arial"/>
                <a:sym typeface="Arial"/>
              </a:rPr>
              <a:t> dans le </a:t>
            </a:r>
            <a:r>
              <a:rPr lang="en-US" sz="1600" dirty="0" err="1">
                <a:solidFill>
                  <a:schemeClr val="dk1"/>
                </a:solidFill>
                <a:latin typeface="Arial"/>
                <a:ea typeface="Arial"/>
                <a:cs typeface="Arial"/>
                <a:sym typeface="Arial"/>
              </a:rPr>
              <a:t>contexte</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l'enfant</a:t>
            </a:r>
            <a:r>
              <a:rPr lang="en-US" sz="1600" dirty="0">
                <a:solidFill>
                  <a:schemeClr val="dk1"/>
                </a:solidFill>
                <a:latin typeface="Arial"/>
                <a:ea typeface="Arial"/>
                <a:cs typeface="Arial"/>
                <a:sym typeface="Arial"/>
              </a:rPr>
              <a:t> qui </a:t>
            </a:r>
            <a:r>
              <a:rPr lang="en-US" sz="1600" dirty="0" err="1">
                <a:solidFill>
                  <a:schemeClr val="dk1"/>
                </a:solidFill>
                <a:latin typeface="Arial"/>
                <a:ea typeface="Arial"/>
                <a:cs typeface="Arial"/>
                <a:sym typeface="Arial"/>
              </a:rPr>
              <a:t>justifie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une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autre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évaluation</a:t>
            </a:r>
            <a:r>
              <a:rPr lang="en-US" sz="1600" dirty="0">
                <a:solidFill>
                  <a:schemeClr val="dk1"/>
                </a:solidFill>
                <a:latin typeface="Arial"/>
                <a:ea typeface="Arial"/>
                <a:cs typeface="Arial"/>
                <a:sym typeface="Arial"/>
              </a:rPr>
              <a:t>.</a:t>
            </a:r>
          </a:p>
        </p:txBody>
      </p:sp>
      <p:sp>
        <p:nvSpPr>
          <p:cNvPr id="5" name="Rectangle 4">
            <a:extLst>
              <a:ext uri="{FF2B5EF4-FFF2-40B4-BE49-F238E27FC236}">
                <a16:creationId xmlns:a16="http://schemas.microsoft.com/office/drawing/2014/main" id="{0158AAC0-DA77-AB69-2ED0-BF0A6407794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2" name="Group 1">
            <a:extLst>
              <a:ext uri="{FF2B5EF4-FFF2-40B4-BE49-F238E27FC236}">
                <a16:creationId xmlns:a16="http://schemas.microsoft.com/office/drawing/2014/main" id="{713B40CA-4FA1-DBF2-6AF3-AB74EFD3CE28}"/>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28DD70A-8F4E-52C8-84BF-3031377F89A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D61C6A9D-BAC6-128F-14F2-EBAB5BF56415}"/>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45787FA7-B1B8-ED2D-3265-BD5F183C868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13</a:t>
                </a:r>
              </a:p>
            </p:txBody>
          </p:sp>
          <p:sp>
            <p:nvSpPr>
              <p:cNvPr id="22" name="Rectangle 21">
                <a:extLst>
                  <a:ext uri="{FF2B5EF4-FFF2-40B4-BE49-F238E27FC236}">
                    <a16:creationId xmlns:a16="http://schemas.microsoft.com/office/drawing/2014/main" id="{DCC5BF7B-7F2C-613B-25AE-662F6A699A35}"/>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92ABBE67-6B3A-4D2C-6945-5BD86C94D2DE}"/>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244856E3-E3C7-9E3E-F73A-9F96F2827AA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6579930F-34A3-0C5C-EED7-6E91D0B4E71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12276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endParaRPr lang="en-ZA"/>
          </a:p>
        </p:txBody>
      </p:sp>
      <p:sp>
        <p:nvSpPr>
          <p:cNvPr id="4" name="TextBox 3">
            <a:extLst>
              <a:ext uri="{FF2B5EF4-FFF2-40B4-BE49-F238E27FC236}">
                <a16:creationId xmlns:a16="http://schemas.microsoft.com/office/drawing/2014/main" id="{A9009EB8-337B-6804-104B-3B09DF0B0888}"/>
              </a:ext>
            </a:extLst>
          </p:cNvPr>
          <p:cNvSpPr txBox="1"/>
          <p:nvPr/>
        </p:nvSpPr>
        <p:spPr>
          <a:xfrm>
            <a:off x="674511" y="1630739"/>
            <a:ext cx="3378200" cy="3582519"/>
          </a:xfrm>
          <a:prstGeom prst="rect">
            <a:avLst/>
          </a:prstGeom>
          <a:noFill/>
        </p:spPr>
        <p:txBody>
          <a:bodyPr wrap="square">
            <a:spAutoFit/>
          </a:bodyPr>
          <a:lstStyle/>
          <a:p>
            <a:pPr lvl="0" rtl="0">
              <a:lnSpc>
                <a:spcPct val="90000"/>
              </a:lnSpc>
              <a:spcAft>
                <a:spcPts val="0"/>
              </a:spcAft>
              <a:buClr>
                <a:schemeClr val="dk2"/>
              </a:buClr>
              <a:buSzPts val="1800"/>
            </a:pPr>
            <a:r>
              <a:rPr lang="en-GB" b="1" dirty="0">
                <a:latin typeface="Arial" panose="020B0604020202020204" pitchFamily="34" charset="0"/>
                <a:cs typeface="Arial" panose="020B0604020202020204" pitchFamily="34" charset="0"/>
              </a:rPr>
              <a:t>ETAPES</a:t>
            </a:r>
            <a:r>
              <a:rPr lang="en-GB" sz="1800" b="1" dirty="0">
                <a:latin typeface="Arial" panose="020B0604020202020204" pitchFamily="34" charset="0"/>
                <a:cs typeface="Arial" panose="020B0604020202020204" pitchFamily="34" charset="0"/>
              </a:rPr>
              <a:t> DE BASE</a:t>
            </a:r>
          </a:p>
          <a:p>
            <a:pPr lvl="0" rtl="0">
              <a:lnSpc>
                <a:spcPct val="90000"/>
              </a:lnSpc>
              <a:spcAft>
                <a:spcPts val="0"/>
              </a:spcAft>
              <a:buClr>
                <a:schemeClr val="dk2"/>
              </a:buClr>
              <a:buSzPts val="1800"/>
            </a:pPr>
            <a:endParaRPr lang="en-GB"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dirty="0">
                <a:latin typeface="Arial" panose="020B0604020202020204" pitchFamily="34" charset="0"/>
                <a:cs typeface="Arial" panose="020B0604020202020204" pitchFamily="34" charset="0"/>
              </a:rPr>
              <a:t>Les étapes de base pour </a:t>
            </a:r>
            <a:r>
              <a:rPr lang="en-US" sz="1800" dirty="0" err="1">
                <a:latin typeface="Arial" panose="020B0604020202020204" pitchFamily="34" charset="0"/>
                <a:cs typeface="Arial" panose="020B0604020202020204" pitchFamily="34" charset="0"/>
              </a:rPr>
              <a:t>toutes</a:t>
            </a:r>
            <a:r>
              <a:rPr lang="en-US" sz="1800" dirty="0">
                <a:latin typeface="Arial" panose="020B0604020202020204" pitchFamily="34" charset="0"/>
                <a:cs typeface="Arial" panose="020B0604020202020204" pitchFamily="34" charset="0"/>
              </a:rPr>
              <a:t> les </a:t>
            </a:r>
            <a:r>
              <a:rPr lang="en-US" sz="1800" dirty="0" err="1">
                <a:latin typeface="Arial" panose="020B0604020202020204" pitchFamily="34" charset="0"/>
                <a:cs typeface="Arial" panose="020B0604020202020204" pitchFamily="34" charset="0"/>
              </a:rPr>
              <a:t>évaluations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sont</a:t>
            </a:r>
            <a:r>
              <a:rPr lang="en-US" sz="1800" dirty="0">
                <a:latin typeface="Arial" panose="020B0604020202020204" pitchFamily="34" charset="0"/>
                <a:cs typeface="Arial" panose="020B0604020202020204" pitchFamily="34" charset="0"/>
              </a:rPr>
              <a:t> les </a:t>
            </a:r>
            <a:r>
              <a:rPr lang="en-US" sz="1800" dirty="0" err="1">
                <a:latin typeface="Arial" panose="020B0604020202020204" pitchFamily="34" charset="0"/>
                <a:cs typeface="Arial" panose="020B0604020202020204" pitchFamily="34" charset="0"/>
              </a:rPr>
              <a:t>suivantes</a:t>
            </a:r>
            <a:r>
              <a:rPr lang="en-US" sz="1800" dirty="0">
                <a:latin typeface="Arial" panose="020B0604020202020204" pitchFamily="34" charset="0"/>
                <a:cs typeface="Arial" panose="020B0604020202020204" pitchFamily="34" charset="0"/>
              </a:rPr>
              <a:t> :</a:t>
            </a:r>
          </a:p>
          <a:p>
            <a:pPr lvl="0" rtl="0">
              <a:lnSpc>
                <a:spcPct val="90000"/>
              </a:lnSpc>
              <a:spcAft>
                <a:spcPts val="0"/>
              </a:spcAft>
              <a:buClr>
                <a:schemeClr val="dk2"/>
              </a:buClr>
              <a:buSzPts val="1800"/>
            </a:pPr>
            <a:endParaRPr lang="en-US" dirty="0">
              <a:latin typeface="Arial" panose="020B0604020202020204" pitchFamily="34" charset="0"/>
              <a:cs typeface="Arial" panose="020B0604020202020204" pitchFamily="34" charset="0"/>
            </a:endParaRPr>
          </a:p>
          <a:p>
            <a:pPr marL="285750" lvl="0" indent="-285750" rtl="0">
              <a:lnSpc>
                <a:spcPct val="90000"/>
              </a:lnSpc>
              <a:spcAft>
                <a:spcPts val="0"/>
              </a:spcAft>
              <a:buClr>
                <a:schemeClr val="dk2"/>
              </a:buClr>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Planification</a:t>
            </a:r>
          </a:p>
          <a:p>
            <a:pPr marL="285750" lvl="0" indent="-285750" rtl="0">
              <a:lnSpc>
                <a:spcPct val="90000"/>
              </a:lnSpc>
              <a:spcAft>
                <a:spcPts val="0"/>
              </a:spcAft>
              <a:buClr>
                <a:schemeClr val="dk2"/>
              </a:buClr>
              <a:buSzPts val="1800"/>
              <a:buFont typeface="Arial" panose="020B0604020202020204" pitchFamily="34" charset="0"/>
              <a:buChar char="•"/>
            </a:pPr>
            <a:r>
              <a:rPr lang="en-US" dirty="0" err="1">
                <a:latin typeface="Arial" panose="020B0604020202020204" pitchFamily="34" charset="0"/>
                <a:cs typeface="Arial" panose="020B0604020202020204" pitchFamily="34" charset="0"/>
              </a:rPr>
              <a:t>Collecte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
            </a:r>
            <a:r>
              <a:rPr lang="en-US" sz="1800" dirty="0" err="1">
                <a:latin typeface="Arial" panose="020B0604020202020204" pitchFamily="34" charset="0"/>
                <a:cs typeface="Arial" panose="020B0604020202020204" pitchFamily="34" charset="0"/>
              </a:rPr>
              <a:t>informations</a:t>
            </a:r>
            <a:endParaRPr lang="en-US" sz="1800" dirty="0">
              <a:latin typeface="Arial" panose="020B0604020202020204" pitchFamily="34" charset="0"/>
              <a:cs typeface="Arial" panose="020B0604020202020204" pitchFamily="34" charset="0"/>
            </a:endParaRPr>
          </a:p>
          <a:p>
            <a:pPr marL="285750" lvl="0" indent="-285750" rtl="0">
              <a:lnSpc>
                <a:spcPct val="90000"/>
              </a:lnSpc>
              <a:spcAft>
                <a:spcPts val="0"/>
              </a:spcAft>
              <a:buClr>
                <a:schemeClr val="dk2"/>
              </a:buClr>
              <a:buSzPts val="1800"/>
              <a:buFont typeface="Arial" panose="020B0604020202020204" pitchFamily="34" charset="0"/>
              <a:buChar char="•"/>
            </a:pPr>
            <a:r>
              <a:rPr lang="en-US" sz="1800" dirty="0" err="1">
                <a:latin typeface="Arial" panose="020B0604020202020204" pitchFamily="34" charset="0"/>
                <a:cs typeface="Arial" panose="020B0604020202020204" pitchFamily="34" charset="0"/>
              </a:rPr>
              <a:t>Vérification</a:t>
            </a:r>
            <a:r>
              <a:rPr lang="en-US" sz="1800" dirty="0">
                <a:latin typeface="Arial" panose="020B0604020202020204" pitchFamily="34" charset="0"/>
                <a:cs typeface="Arial" panose="020B0604020202020204" pitchFamily="34" charset="0"/>
              </a:rPr>
              <a:t> des informations</a:t>
            </a:r>
          </a:p>
          <a:p>
            <a:pPr marL="285750" lvl="0" indent="-285750" rtl="0">
              <a:lnSpc>
                <a:spcPct val="90000"/>
              </a:lnSpc>
              <a:spcAft>
                <a:spcPts val="0"/>
              </a:spcAft>
              <a:buClr>
                <a:schemeClr val="dk2"/>
              </a:buClr>
              <a:buSzPts val="1800"/>
              <a:buFont typeface="Arial" panose="020B0604020202020204" pitchFamily="34" charset="0"/>
              <a:buChar char="•"/>
            </a:pPr>
            <a:r>
              <a:rPr lang="en-US" sz="1800" dirty="0" err="1">
                <a:latin typeface="Arial" panose="020B0604020202020204" pitchFamily="34" charset="0"/>
                <a:cs typeface="Arial" panose="020B0604020202020204" pitchFamily="34" charset="0"/>
              </a:rPr>
              <a:t>Analyse</a:t>
            </a:r>
            <a:endParaRPr lang="en-US" sz="18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endParaRPr lang="en-US" sz="18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dirty="0" err="1">
                <a:latin typeface="Arial" panose="020B0604020202020204" pitchFamily="34" charset="0"/>
                <a:cs typeface="Arial" panose="020B0604020202020204" pitchFamily="34" charset="0"/>
              </a:rPr>
              <a:t>Cela</a:t>
            </a:r>
            <a:r>
              <a:rPr lang="en-US" sz="1800" i="1" dirty="0">
                <a:latin typeface="Arial" panose="020B0604020202020204" pitchFamily="34" charset="0"/>
                <a:cs typeface="Arial" panose="020B0604020202020204" pitchFamily="34" charset="0"/>
              </a:rPr>
              <a:t> doit </a:t>
            </a:r>
            <a:r>
              <a:rPr lang="en-US" sz="1800" i="1" dirty="0" err="1">
                <a:latin typeface="Arial" panose="020B0604020202020204" pitchFamily="34" charset="0"/>
                <a:cs typeface="Arial" panose="020B0604020202020204" pitchFamily="34" charset="0"/>
              </a:rPr>
              <a:t>être</a:t>
            </a:r>
            <a:r>
              <a:rPr lang="en-US" sz="1800" i="1" dirty="0">
                <a:latin typeface="Arial" panose="020B0604020202020204" pitchFamily="34" charset="0"/>
                <a:cs typeface="Arial" panose="020B0604020202020204" pitchFamily="34" charset="0"/>
              </a:rPr>
              <a:t> fait </a:t>
            </a:r>
            <a:r>
              <a:rPr lang="en-US" sz="1800" i="1" dirty="0" err="1">
                <a:latin typeface="Arial" panose="020B0604020202020204" pitchFamily="34" charset="0"/>
                <a:cs typeface="Arial" panose="020B0604020202020204" pitchFamily="34" charset="0"/>
              </a:rPr>
              <a:t>avant</a:t>
            </a:r>
            <a:r>
              <a:rPr lang="en-US" sz="1800" i="1" dirty="0">
                <a:latin typeface="Arial" panose="020B0604020202020204" pitchFamily="34" charset="0"/>
                <a:cs typeface="Arial" panose="020B0604020202020204" pitchFamily="34" charset="0"/>
              </a:rPr>
              <a:t> de </a:t>
            </a:r>
            <a:r>
              <a:rPr lang="en-US" sz="1800" i="1" dirty="0" err="1">
                <a:latin typeface="Arial" panose="020B0604020202020204" pitchFamily="34" charset="0"/>
                <a:cs typeface="Arial" panose="020B0604020202020204" pitchFamily="34" charset="0"/>
              </a:rPr>
              <a:t>saisir</a:t>
            </a:r>
            <a:r>
              <a:rPr lang="en-US" sz="1800" i="1" dirty="0">
                <a:latin typeface="Arial" panose="020B0604020202020204" pitchFamily="34" charset="0"/>
                <a:cs typeface="Arial" panose="020B0604020202020204" pitchFamily="34" charset="0"/>
              </a:rPr>
              <a:t> les informations dans le CPIMS+.</a:t>
            </a:r>
          </a:p>
        </p:txBody>
      </p:sp>
      <p:sp>
        <p:nvSpPr>
          <p:cNvPr id="5" name="TextBox 4">
            <a:extLst>
              <a:ext uri="{FF2B5EF4-FFF2-40B4-BE49-F238E27FC236}">
                <a16:creationId xmlns:a16="http://schemas.microsoft.com/office/drawing/2014/main" id="{93BC0697-9CCD-8099-0812-DB1009151B5A}"/>
              </a:ext>
            </a:extLst>
          </p:cNvPr>
          <p:cNvSpPr txBox="1"/>
          <p:nvPr/>
        </p:nvSpPr>
        <p:spPr>
          <a:xfrm>
            <a:off x="4406900" y="1630739"/>
            <a:ext cx="3378200" cy="2834622"/>
          </a:xfrm>
          <a:prstGeom prst="rect">
            <a:avLst/>
          </a:prstGeom>
          <a:noFill/>
        </p:spPr>
        <p:txBody>
          <a:bodyPr wrap="square">
            <a:spAutoFit/>
          </a:bodyPr>
          <a:lstStyle/>
          <a:p>
            <a:pPr lvl="0" rtl="0">
              <a:lnSpc>
                <a:spcPct val="90000"/>
              </a:lnSpc>
              <a:spcAft>
                <a:spcPts val="0"/>
              </a:spcAft>
              <a:buClr>
                <a:srgbClr val="000000"/>
              </a:buClr>
              <a:buSzPts val="1800"/>
            </a:pPr>
            <a:r>
              <a:rPr lang="en-GB" sz="1800" b="1" dirty="0">
                <a:latin typeface="Arial" panose="020B0604020202020204" pitchFamily="34" charset="0"/>
                <a:ea typeface="Helvetica Neue"/>
                <a:cs typeface="Arial" panose="020B0604020202020204" pitchFamily="34" charset="0"/>
                <a:sym typeface="Helvetica Neue"/>
              </a:rPr>
              <a:t>LES SOUHAITS ET LES OPINIONS DE L'ENFANT</a:t>
            </a:r>
          </a:p>
          <a:p>
            <a:pPr lvl="0" rtl="0">
              <a:lnSpc>
                <a:spcPct val="90000"/>
              </a:lnSpc>
              <a:spcAft>
                <a:spcPts val="0"/>
              </a:spcAft>
              <a:buClr>
                <a:srgbClr val="000000"/>
              </a:buClr>
              <a:buSzPts val="1800"/>
            </a:pPr>
            <a:endParaRPr lang="en-GB"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dirty="0">
                <a:latin typeface="Arial" panose="020B0604020202020204" pitchFamily="34" charset="0"/>
                <a:ea typeface="Helvetica Neue"/>
                <a:cs typeface="Arial" panose="020B0604020202020204" pitchFamily="34" charset="0"/>
                <a:sym typeface="Helvetica Neue"/>
              </a:rPr>
              <a:t>Les </a:t>
            </a:r>
            <a:r>
              <a:rPr lang="en-US" sz="1800" dirty="0" err="1">
                <a:latin typeface="Arial" panose="020B0604020202020204" pitchFamily="34" charset="0"/>
                <a:ea typeface="Helvetica Neue"/>
                <a:cs typeface="Arial" panose="020B0604020202020204" pitchFamily="34" charset="0"/>
                <a:sym typeface="Helvetica Neue"/>
              </a:rPr>
              <a:t>souhaits</a:t>
            </a:r>
            <a:r>
              <a:rPr lang="en-US" sz="1800" dirty="0">
                <a:latin typeface="Arial" panose="020B0604020202020204" pitchFamily="34" charset="0"/>
                <a:ea typeface="Helvetica Neue"/>
                <a:cs typeface="Arial" panose="020B0604020202020204" pitchFamily="34" charset="0"/>
                <a:sym typeface="Helvetica Neue"/>
              </a:rPr>
              <a:t> et les opinions de </a:t>
            </a:r>
            <a:r>
              <a:rPr lang="en-US" sz="1800" dirty="0" err="1">
                <a:latin typeface="Arial" panose="020B0604020202020204" pitchFamily="34" charset="0"/>
                <a:ea typeface="Helvetica Neue"/>
                <a:cs typeface="Arial" panose="020B0604020202020204" pitchFamily="34" charset="0"/>
                <a:sym typeface="Helvetica Neue"/>
              </a:rPr>
              <a:t>l'enfant</a:t>
            </a:r>
            <a:r>
              <a:rPr lang="en-US" sz="1800" dirty="0">
                <a:latin typeface="Arial" panose="020B0604020202020204" pitchFamily="34" charset="0"/>
                <a:ea typeface="Helvetica Neue"/>
                <a:cs typeface="Arial" panose="020B0604020202020204" pitchFamily="34" charset="0"/>
                <a:sym typeface="Helvetica Neue"/>
              </a:rPr>
              <a:t> DOIVENT </a:t>
            </a:r>
            <a:r>
              <a:rPr lang="en-US" sz="1800" dirty="0" err="1">
                <a:latin typeface="Arial" panose="020B0604020202020204" pitchFamily="34" charset="0"/>
                <a:ea typeface="Helvetica Neue"/>
                <a:cs typeface="Arial" panose="020B0604020202020204" pitchFamily="34" charset="0"/>
                <a:sym typeface="Helvetica Neue"/>
              </a:rPr>
              <a:t>être</a:t>
            </a:r>
            <a:r>
              <a:rPr lang="en-US" sz="1800" dirty="0">
                <a:latin typeface="Arial" panose="020B0604020202020204" pitchFamily="34" charset="0"/>
                <a:ea typeface="Helvetica Neue"/>
                <a:cs typeface="Arial" panose="020B0604020202020204" pitchFamily="34" charset="0"/>
                <a:sym typeface="Helvetica Neue"/>
              </a:rPr>
              <a:t> </a:t>
            </a:r>
            <a:r>
              <a:rPr lang="en-US" sz="1800" dirty="0" err="1">
                <a:latin typeface="Arial" panose="020B0604020202020204" pitchFamily="34" charset="0"/>
                <a:ea typeface="Helvetica Neue"/>
                <a:cs typeface="Arial" panose="020B0604020202020204" pitchFamily="34" charset="0"/>
                <a:sym typeface="Helvetica Neue"/>
              </a:rPr>
              <a:t>recherchés</a:t>
            </a:r>
            <a:r>
              <a:rPr lang="en-US" sz="1800" dirty="0">
                <a:latin typeface="Arial" panose="020B0604020202020204" pitchFamily="34" charset="0"/>
                <a:ea typeface="Helvetica Neue"/>
                <a:cs typeface="Arial" panose="020B0604020202020204" pitchFamily="34" charset="0"/>
                <a:sym typeface="Helvetica Neue"/>
              </a:rPr>
              <a:t> et pris </a:t>
            </a:r>
            <a:r>
              <a:rPr lang="en-US" sz="1800" dirty="0" err="1">
                <a:latin typeface="Arial" panose="020B0604020202020204" pitchFamily="34" charset="0"/>
                <a:ea typeface="Helvetica Neue"/>
                <a:cs typeface="Arial" panose="020B0604020202020204" pitchFamily="34" charset="0"/>
                <a:sym typeface="Helvetica Neue"/>
              </a:rPr>
              <a:t>en</a:t>
            </a:r>
            <a:r>
              <a:rPr lang="en-US" sz="1800" dirty="0">
                <a:latin typeface="Arial" panose="020B0604020202020204" pitchFamily="34" charset="0"/>
                <a:ea typeface="Helvetica Neue"/>
                <a:cs typeface="Arial" panose="020B0604020202020204" pitchFamily="34" charset="0"/>
                <a:sym typeface="Helvetica Neue"/>
              </a:rPr>
              <a:t> </a:t>
            </a:r>
            <a:r>
              <a:rPr lang="en-US" sz="1800" dirty="0" err="1">
                <a:latin typeface="Arial" panose="020B0604020202020204" pitchFamily="34" charset="0"/>
                <a:ea typeface="Helvetica Neue"/>
                <a:cs typeface="Arial" panose="020B0604020202020204" pitchFamily="34" charset="0"/>
                <a:sym typeface="Helvetica Neue"/>
              </a:rPr>
              <a:t>considération</a:t>
            </a:r>
            <a:r>
              <a:rPr lang="en-US" sz="1800" dirty="0">
                <a:latin typeface="Arial" panose="020B0604020202020204" pitchFamily="34" charset="0"/>
                <a:ea typeface="Helvetica Neue"/>
                <a:cs typeface="Arial" panose="020B0604020202020204" pitchFamily="34" charset="0"/>
                <a:sym typeface="Helvetica Neue"/>
              </a:rPr>
              <a:t> </a:t>
            </a:r>
            <a:r>
              <a:rPr lang="en-US" sz="1800" dirty="0" err="1">
                <a:latin typeface="Arial" panose="020B0604020202020204" pitchFamily="34" charset="0"/>
                <a:ea typeface="Helvetica Neue"/>
                <a:cs typeface="Arial" panose="020B0604020202020204" pitchFamily="34" charset="0"/>
                <a:sym typeface="Helvetica Neue"/>
              </a:rPr>
              <a:t>lors</a:t>
            </a:r>
            <a:r>
              <a:rPr lang="en-US" sz="1800" dirty="0">
                <a:latin typeface="Arial" panose="020B0604020202020204" pitchFamily="34" charset="0"/>
                <a:ea typeface="Helvetica Neue"/>
                <a:cs typeface="Arial" panose="020B0604020202020204" pitchFamily="34" charset="0"/>
                <a:sym typeface="Helvetica Neue"/>
              </a:rPr>
              <a:t> de la </a:t>
            </a:r>
            <a:r>
              <a:rPr lang="en-US" sz="1800" dirty="0" err="1">
                <a:latin typeface="Arial" panose="020B0604020202020204" pitchFamily="34" charset="0"/>
                <a:ea typeface="Helvetica Neue"/>
                <a:cs typeface="Arial" panose="020B0604020202020204" pitchFamily="34" charset="0"/>
                <a:sym typeface="Helvetica Neue"/>
              </a:rPr>
              <a:t>prise</a:t>
            </a:r>
            <a:r>
              <a:rPr lang="en-US" sz="1800" dirty="0">
                <a:latin typeface="Arial" panose="020B0604020202020204" pitchFamily="34" charset="0"/>
                <a:ea typeface="Helvetica Neue"/>
                <a:cs typeface="Arial" panose="020B0604020202020204" pitchFamily="34" charset="0"/>
                <a:sym typeface="Helvetica Neue"/>
              </a:rPr>
              <a:t> de </a:t>
            </a:r>
            <a:r>
              <a:rPr lang="en-US" sz="1800" dirty="0" err="1">
                <a:latin typeface="Arial" panose="020B0604020202020204" pitchFamily="34" charset="0"/>
                <a:ea typeface="Helvetica Neue"/>
                <a:cs typeface="Arial" panose="020B0604020202020204" pitchFamily="34" charset="0"/>
                <a:sym typeface="Helvetica Neue"/>
              </a:rPr>
              <a:t>décisions</a:t>
            </a:r>
            <a:r>
              <a:rPr lang="en-US" sz="1800" dirty="0">
                <a:latin typeface="Arial" panose="020B0604020202020204" pitchFamily="34" charset="0"/>
                <a:ea typeface="Helvetica Neue"/>
                <a:cs typeface="Arial" panose="020B0604020202020204" pitchFamily="34" charset="0"/>
                <a:sym typeface="Helvetica Neue"/>
              </a:rPr>
              <a:t>.</a:t>
            </a:r>
          </a:p>
          <a:p>
            <a:pPr lvl="0" rtl="0">
              <a:lnSpc>
                <a:spcPct val="90000"/>
              </a:lnSpc>
              <a:spcAft>
                <a:spcPts val="0"/>
              </a:spcAft>
              <a:buClr>
                <a:srgbClr val="000000"/>
              </a:buClr>
              <a:buSzPts val="1800"/>
            </a:pPr>
            <a:endParaRPr lang="en-US" sz="18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dirty="0" err="1">
                <a:latin typeface="Arial" panose="020B0604020202020204" pitchFamily="34" charset="0"/>
                <a:ea typeface="Helvetica Neue"/>
                <a:cs typeface="Arial" panose="020B0604020202020204" pitchFamily="34" charset="0"/>
                <a:sym typeface="Helvetica Neue"/>
              </a:rPr>
              <a:t>Cela</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peut</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être</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ajouté</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comme</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une</a:t>
            </a:r>
            <a:r>
              <a:rPr lang="en-US" sz="1800" i="1" dirty="0">
                <a:latin typeface="Arial" panose="020B0604020202020204" pitchFamily="34" charset="0"/>
                <a:ea typeface="Helvetica Neue"/>
                <a:cs typeface="Arial" panose="020B0604020202020204" pitchFamily="34" charset="0"/>
                <a:sym typeface="Helvetica Neue"/>
              </a:rPr>
              <a:t> note dans le CPIMS+ et </a:t>
            </a:r>
            <a:r>
              <a:rPr lang="en-US" sz="1800" i="1" dirty="0" err="1">
                <a:latin typeface="Arial" panose="020B0604020202020204" pitchFamily="34" charset="0"/>
                <a:ea typeface="Helvetica Neue"/>
                <a:cs typeface="Arial" panose="020B0604020202020204" pitchFamily="34" charset="0"/>
                <a:sym typeface="Helvetica Neue"/>
              </a:rPr>
              <a:t>reflété</a:t>
            </a:r>
            <a:r>
              <a:rPr lang="en-US" sz="1800" i="1" dirty="0">
                <a:latin typeface="Arial" panose="020B0604020202020204" pitchFamily="34" charset="0"/>
                <a:ea typeface="Helvetica Neue"/>
                <a:cs typeface="Arial" panose="020B0604020202020204" pitchFamily="34" charset="0"/>
                <a:sym typeface="Helvetica Neue"/>
              </a:rPr>
              <a:t> dans </a:t>
            </a:r>
            <a:r>
              <a:rPr lang="en-US" sz="1800" i="1" dirty="0" err="1">
                <a:latin typeface="Arial" panose="020B0604020202020204" pitchFamily="34" charset="0"/>
                <a:ea typeface="Helvetica Neue"/>
                <a:cs typeface="Arial" panose="020B0604020202020204" pitchFamily="34" charset="0"/>
                <a:sym typeface="Helvetica Neue"/>
              </a:rPr>
              <a:t>l'évaluation</a:t>
            </a:r>
            <a:r>
              <a:rPr lang="en-US" sz="1800" i="1" dirty="0">
                <a:latin typeface="Arial" panose="020B0604020202020204" pitchFamily="34" charset="0"/>
                <a:ea typeface="Helvetica Neue"/>
                <a:cs typeface="Arial" panose="020B0604020202020204" pitchFamily="34" charset="0"/>
                <a:sym typeface="Helvetica Neue"/>
              </a:rPr>
              <a:t> narrative. </a:t>
            </a:r>
          </a:p>
        </p:txBody>
      </p:sp>
      <p:sp>
        <p:nvSpPr>
          <p:cNvPr id="6" name="TextBox 5">
            <a:extLst>
              <a:ext uri="{FF2B5EF4-FFF2-40B4-BE49-F238E27FC236}">
                <a16:creationId xmlns:a16="http://schemas.microsoft.com/office/drawing/2014/main" id="{BFE1FBDB-4DAC-7E62-11FF-1ACA4F34ACE2}"/>
              </a:ext>
            </a:extLst>
          </p:cNvPr>
          <p:cNvSpPr txBox="1"/>
          <p:nvPr/>
        </p:nvSpPr>
        <p:spPr>
          <a:xfrm>
            <a:off x="8139289" y="1630739"/>
            <a:ext cx="4052711" cy="4579715"/>
          </a:xfrm>
          <a:prstGeom prst="rect">
            <a:avLst/>
          </a:prstGeom>
          <a:noFill/>
        </p:spPr>
        <p:txBody>
          <a:bodyPr wrap="square">
            <a:spAutoFit/>
          </a:bodyPr>
          <a:lstStyle/>
          <a:p>
            <a:pPr lvl="0" rtl="0">
              <a:lnSpc>
                <a:spcPct val="90000"/>
              </a:lnSpc>
              <a:spcAft>
                <a:spcPts val="0"/>
              </a:spcAft>
              <a:buClr>
                <a:srgbClr val="000000"/>
              </a:buClr>
              <a:buSzPts val="1800"/>
            </a:pPr>
            <a:r>
              <a:rPr lang="en-US" sz="1800" b="1" dirty="0">
                <a:latin typeface="Arial" panose="020B0604020202020204" pitchFamily="34" charset="0"/>
                <a:ea typeface="Helvetica Neue"/>
                <a:cs typeface="Arial" panose="020B0604020202020204" pitchFamily="34" charset="0"/>
                <a:sym typeface="Helvetica Neue"/>
              </a:rPr>
              <a:t>PRÉOCCUPATIONS IMMÉDIATES</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dirty="0" err="1">
                <a:latin typeface="Arial" panose="020B0604020202020204" pitchFamily="34" charset="0"/>
                <a:ea typeface="Helvetica Neue"/>
                <a:cs typeface="Arial" panose="020B0604020202020204" pitchFamily="34" charset="0"/>
                <a:sym typeface="Helvetica Neue"/>
              </a:rPr>
              <a:t>Lorsque</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votre</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évaluation</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initiale</a:t>
            </a:r>
            <a:r>
              <a:rPr lang="en-US" sz="1800" b="0" dirty="0">
                <a:latin typeface="Arial" panose="020B0604020202020204" pitchFamily="34" charset="0"/>
                <a:ea typeface="Helvetica Neue"/>
                <a:cs typeface="Arial" panose="020B0604020202020204" pitchFamily="34" charset="0"/>
                <a:sym typeface="Helvetica Neue"/>
              </a:rPr>
              <a:t> a </a:t>
            </a:r>
            <a:r>
              <a:rPr lang="en-US" sz="1800" b="0" dirty="0" err="1">
                <a:latin typeface="Arial" panose="020B0604020202020204" pitchFamily="34" charset="0"/>
                <a:ea typeface="Helvetica Neue"/>
                <a:cs typeface="Arial" panose="020B0604020202020204" pitchFamily="34" charset="0"/>
                <a:sym typeface="Helvetica Neue"/>
              </a:rPr>
              <a:t>identifié</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qu'un</a:t>
            </a:r>
            <a:r>
              <a:rPr lang="en-US" sz="1800" b="0" dirty="0">
                <a:latin typeface="Arial" panose="020B0604020202020204" pitchFamily="34" charset="0"/>
                <a:ea typeface="Helvetica Neue"/>
                <a:cs typeface="Arial" panose="020B0604020202020204" pitchFamily="34" charset="0"/>
                <a:sym typeface="Helvetica Neue"/>
              </a:rPr>
              <a:t> enfant a un </a:t>
            </a:r>
            <a:r>
              <a:rPr lang="en-US" sz="1800" b="0" dirty="0" err="1">
                <a:latin typeface="Arial" panose="020B0604020202020204" pitchFamily="34" charset="0"/>
                <a:ea typeface="Helvetica Neue"/>
                <a:cs typeface="Arial" panose="020B0604020202020204" pitchFamily="34" charset="0"/>
                <a:sym typeface="Helvetica Neue"/>
              </a:rPr>
              <a:t>besoin</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fondamental</a:t>
            </a:r>
            <a:r>
              <a:rPr lang="en-US" sz="1800" b="0" dirty="0">
                <a:latin typeface="Arial" panose="020B0604020202020204" pitchFamily="34" charset="0"/>
                <a:ea typeface="Helvetica Neue"/>
                <a:cs typeface="Arial" panose="020B0604020202020204" pitchFamily="34" charset="0"/>
                <a:sym typeface="Helvetica Neue"/>
              </a:rPr>
              <a:t> non </a:t>
            </a:r>
            <a:r>
              <a:rPr lang="en-US" sz="1800" b="0" dirty="0" err="1">
                <a:latin typeface="Arial" panose="020B0604020202020204" pitchFamily="34" charset="0"/>
                <a:ea typeface="Helvetica Neue"/>
                <a:cs typeface="Arial" panose="020B0604020202020204" pitchFamily="34" charset="0"/>
                <a:sym typeface="Helvetica Neue"/>
              </a:rPr>
              <a:t>satisfait</a:t>
            </a:r>
            <a:r>
              <a:rPr lang="en-US" sz="1800" b="0" dirty="0">
                <a:latin typeface="Arial" panose="020B0604020202020204" pitchFamily="34" charset="0"/>
                <a:ea typeface="Helvetica Neue"/>
                <a:cs typeface="Arial" panose="020B0604020202020204" pitchFamily="34" charset="0"/>
                <a:sym typeface="Helvetica Neue"/>
              </a:rPr>
              <a:t> / </a:t>
            </a:r>
            <a:r>
              <a:rPr lang="en-US" sz="1800" b="0" dirty="0" err="1">
                <a:latin typeface="Arial" panose="020B0604020202020204" pitchFamily="34" charset="0"/>
                <a:ea typeface="Helvetica Neue"/>
                <a:cs typeface="Arial" panose="020B0604020202020204" pitchFamily="34" charset="0"/>
                <a:sym typeface="Helvetica Neue"/>
              </a:rPr>
              <a:t>n'est</a:t>
            </a:r>
            <a:r>
              <a:rPr lang="en-US" sz="1800" b="0" dirty="0">
                <a:latin typeface="Arial" panose="020B0604020202020204" pitchFamily="34" charset="0"/>
                <a:ea typeface="Helvetica Neue"/>
                <a:cs typeface="Arial" panose="020B0604020202020204" pitchFamily="34" charset="0"/>
                <a:sym typeface="Helvetica Neue"/>
              </a:rPr>
              <a:t> pas </a:t>
            </a:r>
            <a:r>
              <a:rPr lang="en-US" sz="1800" b="0" dirty="0" err="1">
                <a:latin typeface="Arial" panose="020B0604020202020204" pitchFamily="34" charset="0"/>
                <a:ea typeface="Helvetica Neue"/>
                <a:cs typeface="Arial" panose="020B0604020202020204" pitchFamily="34" charset="0"/>
                <a:sym typeface="Helvetica Neue"/>
              </a:rPr>
              <a:t>en</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sécurité</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vous</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devez</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vous</a:t>
            </a:r>
            <a:r>
              <a:rPr lang="en-US" sz="1800" b="0" dirty="0">
                <a:latin typeface="Arial" panose="020B0604020202020204" pitchFamily="34" charset="0"/>
                <a:ea typeface="Helvetica Neue"/>
                <a:cs typeface="Arial" panose="020B0604020202020204" pitchFamily="34" charset="0"/>
                <a:sym typeface="Helvetica Neue"/>
              </a:rPr>
              <a:t> assurer que les </a:t>
            </a:r>
            <a:r>
              <a:rPr lang="en-US" sz="1800" b="0" dirty="0" err="1">
                <a:latin typeface="Arial" panose="020B0604020202020204" pitchFamily="34" charset="0"/>
                <a:ea typeface="Helvetica Neue"/>
                <a:cs typeface="Arial" panose="020B0604020202020204" pitchFamily="34" charset="0"/>
                <a:sym typeface="Helvetica Neue"/>
              </a:rPr>
              <a:t>préoccupations</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en</a:t>
            </a:r>
            <a:r>
              <a:rPr lang="en-US" sz="1800" b="0" dirty="0">
                <a:latin typeface="Arial" panose="020B0604020202020204" pitchFamily="34" charset="0"/>
                <a:ea typeface="Helvetica Neue"/>
                <a:cs typeface="Arial" panose="020B0604020202020204" pitchFamily="34" charset="0"/>
                <a:sym typeface="Helvetica Neue"/>
              </a:rPr>
              <a:t> matière de </a:t>
            </a:r>
            <a:r>
              <a:rPr lang="en-US" sz="1800" b="0" dirty="0" err="1">
                <a:latin typeface="Arial" panose="020B0604020202020204" pitchFamily="34" charset="0"/>
                <a:ea typeface="Helvetica Neue"/>
                <a:cs typeface="Arial" panose="020B0604020202020204" pitchFamily="34" charset="0"/>
                <a:sym typeface="Helvetica Neue"/>
              </a:rPr>
              <a:t>sécurité</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sont</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prises</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en</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compte</a:t>
            </a:r>
            <a:r>
              <a:rPr lang="en-US" sz="1800" b="0" dirty="0">
                <a:latin typeface="Arial" panose="020B0604020202020204" pitchFamily="34" charset="0"/>
                <a:ea typeface="Helvetica Neue"/>
                <a:cs typeface="Arial" panose="020B0604020202020204" pitchFamily="34" charset="0"/>
                <a:sym typeface="Helvetica Neue"/>
              </a:rPr>
              <a:t> et que les </a:t>
            </a:r>
            <a:r>
              <a:rPr lang="en-US" sz="1800" b="0" dirty="0" err="1">
                <a:latin typeface="Arial" panose="020B0604020202020204" pitchFamily="34" charset="0"/>
                <a:ea typeface="Helvetica Neue"/>
                <a:cs typeface="Arial" panose="020B0604020202020204" pitchFamily="34" charset="0"/>
                <a:sym typeface="Helvetica Neue"/>
              </a:rPr>
              <a:t>besoins</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en</a:t>
            </a:r>
            <a:r>
              <a:rPr lang="en-US" sz="1800" b="0" dirty="0">
                <a:latin typeface="Arial" panose="020B0604020202020204" pitchFamily="34" charset="0"/>
                <a:ea typeface="Helvetica Neue"/>
                <a:cs typeface="Arial" panose="020B0604020202020204" pitchFamily="34" charset="0"/>
                <a:sym typeface="Helvetica Neue"/>
              </a:rPr>
              <a:t> matière de </a:t>
            </a:r>
            <a:r>
              <a:rPr lang="en-US" sz="1800" b="0" dirty="0" err="1">
                <a:latin typeface="Arial" panose="020B0604020202020204" pitchFamily="34" charset="0"/>
                <a:ea typeface="Helvetica Neue"/>
                <a:cs typeface="Arial" panose="020B0604020202020204" pitchFamily="34" charset="0"/>
                <a:sym typeface="Helvetica Neue"/>
              </a:rPr>
              <a:t>sécurité</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sont</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satisfaits</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en</a:t>
            </a:r>
            <a:r>
              <a:rPr lang="en-US" sz="1800" b="0" dirty="0">
                <a:latin typeface="Arial" panose="020B0604020202020204" pitchFamily="34" charset="0"/>
                <a:ea typeface="Helvetica Neue"/>
                <a:cs typeface="Arial" panose="020B0604020202020204" pitchFamily="34" charset="0"/>
                <a:sym typeface="Helvetica Neue"/>
              </a:rPr>
              <a:t> tant que plan de cas </a:t>
            </a:r>
            <a:r>
              <a:rPr lang="en-US" sz="1800" b="0" dirty="0" err="1">
                <a:latin typeface="Arial" panose="020B0604020202020204" pitchFamily="34" charset="0"/>
                <a:ea typeface="Helvetica Neue"/>
                <a:cs typeface="Arial" panose="020B0604020202020204" pitchFamily="34" charset="0"/>
                <a:sym typeface="Helvetica Neue"/>
              </a:rPr>
              <a:t>provisoire</a:t>
            </a:r>
            <a:r>
              <a:rPr lang="en-US" sz="1800" b="0" dirty="0">
                <a:latin typeface="Arial" panose="020B0604020202020204" pitchFamily="34" charset="0"/>
                <a:ea typeface="Helvetica Neue"/>
                <a:cs typeface="Arial" panose="020B0604020202020204" pitchFamily="34" charset="0"/>
                <a:sym typeface="Helvetica Neue"/>
              </a:rPr>
              <a:t> / plan de </a:t>
            </a:r>
            <a:r>
              <a:rPr lang="en-US" sz="1800" b="0" dirty="0" err="1">
                <a:latin typeface="Arial" panose="020B0604020202020204" pitchFamily="34" charset="0"/>
                <a:ea typeface="Helvetica Neue"/>
                <a:cs typeface="Arial" panose="020B0604020202020204" pitchFamily="34" charset="0"/>
                <a:sym typeface="Helvetica Neue"/>
              </a:rPr>
              <a:t>sécurité</a:t>
            </a:r>
            <a:r>
              <a:rPr lang="en-US" sz="1800" b="0" dirty="0">
                <a:latin typeface="Arial" panose="020B0604020202020204" pitchFamily="34" charset="0"/>
                <a:ea typeface="Helvetica Neue"/>
                <a:cs typeface="Arial" panose="020B0604020202020204" pitchFamily="34" charset="0"/>
                <a:sym typeface="Helvetica Neue"/>
              </a:rPr>
              <a:t>) pendant que </a:t>
            </a:r>
            <a:r>
              <a:rPr lang="en-US" sz="1800" b="0" dirty="0" err="1">
                <a:latin typeface="Arial" panose="020B0604020202020204" pitchFamily="34" charset="0"/>
                <a:ea typeface="Helvetica Neue"/>
                <a:cs typeface="Arial" panose="020B0604020202020204" pitchFamily="34" charset="0"/>
                <a:sym typeface="Helvetica Neue"/>
              </a:rPr>
              <a:t>l'évaluation</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complète</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est</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terminée</a:t>
            </a:r>
            <a:r>
              <a:rPr lang="en-US" sz="1800" b="0" dirty="0">
                <a:latin typeface="Arial" panose="020B0604020202020204" pitchFamily="34" charset="0"/>
                <a:ea typeface="Helvetica Neue"/>
                <a:cs typeface="Arial" panose="020B0604020202020204" pitchFamily="34" charset="0"/>
                <a:sym typeface="Helvetica Neue"/>
              </a:rPr>
              <a:t>.</a:t>
            </a:r>
          </a:p>
          <a:p>
            <a:pPr lvl="0" rtl="0">
              <a:lnSpc>
                <a:spcPct val="90000"/>
              </a:lnSpc>
              <a:spcAft>
                <a:spcPts val="0"/>
              </a:spcAft>
              <a:buClr>
                <a:srgbClr val="000000"/>
              </a:buClr>
              <a:buSzPts val="1800"/>
            </a:pPr>
            <a:endParaRPr lang="en-US" sz="1800" b="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i="1" dirty="0" err="1">
                <a:latin typeface="Arial" panose="020B0604020202020204" pitchFamily="34" charset="0"/>
                <a:ea typeface="Helvetica Neue"/>
                <a:cs typeface="Arial" panose="020B0604020202020204" pitchFamily="34" charset="0"/>
                <a:sym typeface="Helvetica Neue"/>
              </a:rPr>
              <a:t>Cela</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peut</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être</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ajouté</a:t>
            </a:r>
            <a:r>
              <a:rPr lang="en-US" sz="1800" b="0" i="1" dirty="0">
                <a:latin typeface="Arial" panose="020B0604020202020204" pitchFamily="34" charset="0"/>
                <a:ea typeface="Helvetica Neue"/>
                <a:cs typeface="Arial" panose="020B0604020202020204" pitchFamily="34" charset="0"/>
                <a:sym typeface="Helvetica Neue"/>
              </a:rPr>
              <a:t> dans la section "</a:t>
            </a:r>
            <a:r>
              <a:rPr lang="en-US" sz="1800" b="0" i="1" dirty="0" err="1">
                <a:latin typeface="Arial" panose="020B0604020202020204" pitchFamily="34" charset="0"/>
                <a:ea typeface="Helvetica Neue"/>
                <a:cs typeface="Arial" panose="020B0604020202020204" pitchFamily="34" charset="0"/>
                <a:sym typeface="Helvetica Neue"/>
              </a:rPr>
              <a:t>préoccupations</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immédiates</a:t>
            </a:r>
            <a:r>
              <a:rPr lang="en-US" sz="1800" b="0" i="1" dirty="0">
                <a:latin typeface="Arial" panose="020B0604020202020204" pitchFamily="34" charset="0"/>
                <a:ea typeface="Helvetica Neue"/>
                <a:cs typeface="Arial" panose="020B0604020202020204" pitchFamily="34" charset="0"/>
                <a:sym typeface="Helvetica Neue"/>
              </a:rPr>
              <a:t>" du </a:t>
            </a:r>
            <a:r>
              <a:rPr lang="en-US" sz="1800" b="0" i="1" dirty="0" err="1">
                <a:latin typeface="Arial" panose="020B0604020202020204" pitchFamily="34" charset="0"/>
                <a:ea typeface="Helvetica Neue"/>
                <a:cs typeface="Arial" panose="020B0604020202020204" pitchFamily="34" charset="0"/>
                <a:sym typeface="Helvetica Neue"/>
              </a:rPr>
              <a:t>formulaire</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d'identification</a:t>
            </a:r>
            <a:r>
              <a:rPr lang="en-US" sz="1800" b="0" i="1" dirty="0">
                <a:latin typeface="Arial" panose="020B0604020202020204" pitchFamily="34" charset="0"/>
                <a:ea typeface="Helvetica Neue"/>
                <a:cs typeface="Arial" panose="020B0604020202020204" pitchFamily="34" charset="0"/>
                <a:sym typeface="Helvetica Neue"/>
              </a:rPr>
              <a:t> et </a:t>
            </a:r>
            <a:r>
              <a:rPr lang="en-US" sz="1800" b="0" i="1" dirty="0" err="1">
                <a:latin typeface="Arial" panose="020B0604020202020204" pitchFamily="34" charset="0"/>
                <a:ea typeface="Helvetica Neue"/>
                <a:cs typeface="Arial" panose="020B0604020202020204" pitchFamily="34" charset="0"/>
                <a:sym typeface="Helvetica Neue"/>
              </a:rPr>
              <a:t>d'enregistrement</a:t>
            </a:r>
            <a:r>
              <a:rPr lang="en-US" sz="1800" b="0" i="1" dirty="0">
                <a:latin typeface="Arial" panose="020B0604020202020204" pitchFamily="34" charset="0"/>
                <a:ea typeface="Helvetica Neue"/>
                <a:cs typeface="Arial" panose="020B0604020202020204" pitchFamily="34" charset="0"/>
                <a:sym typeface="Helvetica Neue"/>
              </a:rPr>
              <a:t> dans le CPIMS+.</a:t>
            </a:r>
          </a:p>
        </p:txBody>
      </p:sp>
      <p:sp>
        <p:nvSpPr>
          <p:cNvPr id="7" name="Rectangle 6">
            <a:extLst>
              <a:ext uri="{FF2B5EF4-FFF2-40B4-BE49-F238E27FC236}">
                <a16:creationId xmlns:a16="http://schemas.microsoft.com/office/drawing/2014/main" id="{9E2FFC3E-26C4-E823-D678-835CD4D6AC4E}"/>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3755405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Démonstration CPIMS </a:t>
            </a:r>
            <a:endParaRPr lang="en-ZA"/>
          </a:p>
        </p:txBody>
      </p:sp>
      <p:sp>
        <p:nvSpPr>
          <p:cNvPr id="2" name="Google Shape;798;p37">
            <a:extLst>
              <a:ext uri="{FF2B5EF4-FFF2-40B4-BE49-F238E27FC236}">
                <a16:creationId xmlns:a16="http://schemas.microsoft.com/office/drawing/2014/main" id="{14678EB0-BCAD-12D5-4B68-5D58281A6F25}"/>
              </a:ext>
            </a:extLst>
          </p:cNvPr>
          <p:cNvSpPr txBox="1"/>
          <p:nvPr/>
        </p:nvSpPr>
        <p:spPr>
          <a:xfrm>
            <a:off x="5531557" y="1893708"/>
            <a:ext cx="5822244" cy="361748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Formulaires d'évaluation</a:t>
            </a: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3"/>
              </a:rPr>
              <a:t>Processus d'approbation de l'évaluation</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4"/>
              </a:rPr>
              <a:t>Tableau de bord des travailleurs sociaux </a:t>
            </a:r>
            <a:r>
              <a:rPr lang="en-US" sz="2400" dirty="0">
                <a:solidFill>
                  <a:schemeClr val="dk1"/>
                </a:solidFill>
                <a:latin typeface="Arial" panose="020B0604020202020204" pitchFamily="34" charset="0"/>
                <a:ea typeface="Helvetica Neue"/>
                <a:cs typeface="Arial" panose="020B0604020202020204" pitchFamily="34" charset="0"/>
                <a:sym typeface="Helvetica Neue"/>
              </a:rPr>
              <a:t>(pour les approbations)</a:t>
            </a: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Tableau de bord du gestionnaire de cas (pour les approbations)</a:t>
            </a: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5"/>
              </a:rPr>
              <a:t>Planification de l'élaboration du plan de l'affaire (Tâches)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4" name="Graphic 3" descr="Vlog with solid fill">
            <a:hlinkClick r:id="rId6"/>
            <a:extLst>
              <a:ext uri="{FF2B5EF4-FFF2-40B4-BE49-F238E27FC236}">
                <a16:creationId xmlns:a16="http://schemas.microsoft.com/office/drawing/2014/main" id="{C907B5B6-8B1E-7711-2CDE-B786845DD4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8513" y="1708428"/>
            <a:ext cx="3952227" cy="3952227"/>
          </a:xfrm>
          <a:prstGeom prst="rect">
            <a:avLst/>
          </a:prstGeom>
        </p:spPr>
      </p:pic>
    </p:spTree>
    <p:extLst>
      <p:ext uri="{BB962C8B-B14F-4D97-AF65-F5344CB8AC3E}">
        <p14:creationId xmlns:p14="http://schemas.microsoft.com/office/powerpoint/2010/main" val="250292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Vue des tâches</a:t>
            </a:r>
            <a:endParaRPr lang="en-ZA"/>
          </a:p>
        </p:txBody>
      </p:sp>
      <p:sp>
        <p:nvSpPr>
          <p:cNvPr id="25" name="TextBox 24">
            <a:extLst>
              <a:ext uri="{FF2B5EF4-FFF2-40B4-BE49-F238E27FC236}">
                <a16:creationId xmlns:a16="http://schemas.microsoft.com/office/drawing/2014/main" id="{EC711B40-117C-E1FA-A87C-285A135FBF11}"/>
              </a:ext>
            </a:extLst>
          </p:cNvPr>
          <p:cNvSpPr txBox="1"/>
          <p:nvPr/>
        </p:nvSpPr>
        <p:spPr>
          <a:xfrm>
            <a:off x="2587737"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b="1">
                <a:latin typeface="Arial" panose="020B0604020202020204" pitchFamily="34" charset="0"/>
                <a:cs typeface="Arial" panose="020B0604020202020204" pitchFamily="34" charset="0"/>
              </a:rPr>
              <a:t>CHAMP POUR LA DATE D'ÉCHÉANCE</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Déclencher une tâche</a:t>
            </a:r>
            <a:endParaRPr lang="en-US" i="1">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11912AD-A17F-2557-B8BA-6B4335BE4121}"/>
              </a:ext>
            </a:extLst>
          </p:cNvPr>
          <p:cNvSpPr txBox="1"/>
          <p:nvPr/>
        </p:nvSpPr>
        <p:spPr>
          <a:xfrm>
            <a:off x="7133208"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b="1">
                <a:latin typeface="Arial" panose="020B0604020202020204" pitchFamily="34" charset="0"/>
                <a:cs typeface="Arial" panose="020B0604020202020204" pitchFamily="34" charset="0"/>
              </a:rPr>
              <a:t>CHAMP POUR ÊTRE COMPLET</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Résoudre une tâche</a:t>
            </a:r>
            <a:endParaRPr lang="en-US" i="1">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9E6FA5-6BD0-E636-768B-4C6DD8602597}"/>
              </a:ext>
            </a:extLst>
          </p:cNvPr>
          <p:cNvSpPr txBox="1"/>
          <p:nvPr/>
        </p:nvSpPr>
        <p:spPr>
          <a:xfrm>
            <a:off x="625284" y="1505508"/>
            <a:ext cx="1122189" cy="590931"/>
          </a:xfrm>
          <a:prstGeom prst="rect">
            <a:avLst/>
          </a:prstGeom>
          <a:noFill/>
        </p:spPr>
        <p:txBody>
          <a:bodyPr wrap="square">
            <a:spAutoFit/>
          </a:bodyPr>
          <a:lstStyle/>
          <a:p>
            <a:pPr lvl="0" rtl="0">
              <a:lnSpc>
                <a:spcPct val="90000"/>
              </a:lnSpc>
              <a:spcAft>
                <a:spcPts val="0"/>
              </a:spcAft>
              <a:buClr>
                <a:schemeClr val="dk2"/>
              </a:buClr>
              <a:buSzPts val="1800"/>
            </a:pPr>
            <a:r>
              <a:rPr lang="en-GB" b="1">
                <a:latin typeface="Arial" panose="020B0604020202020204" pitchFamily="34" charset="0"/>
                <a:cs typeface="Arial" panose="020B0604020202020204" pitchFamily="34" charset="0"/>
              </a:rPr>
              <a:t>TYPE DE TÂCHE</a:t>
            </a:r>
            <a:endParaRPr lang="en-US" i="1">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25984D8-1BEA-5056-B569-08B8EBC1C654}"/>
              </a:ext>
            </a:extLst>
          </p:cNvPr>
          <p:cNvSpPr txBox="1"/>
          <p:nvPr/>
        </p:nvSpPr>
        <p:spPr>
          <a:xfrm>
            <a:off x="625284" y="2939306"/>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Évaluation</a:t>
            </a:r>
            <a:endParaRPr lang="en-US" sz="1800" i="1">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BCEC1C5-2FCF-507E-30E3-474CD7295480}"/>
              </a:ext>
            </a:extLst>
          </p:cNvPr>
          <p:cNvSpPr txBox="1"/>
          <p:nvPr/>
        </p:nvSpPr>
        <p:spPr>
          <a:xfrm>
            <a:off x="625284" y="4592407"/>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Plan d'action</a:t>
            </a:r>
            <a:endParaRPr lang="en-US" sz="1800" i="1">
              <a:latin typeface="Arial" panose="020B0604020202020204" pitchFamily="34" charset="0"/>
              <a:cs typeface="Arial" panose="020B0604020202020204" pitchFamily="34" charset="0"/>
            </a:endParaRPr>
          </a:p>
        </p:txBody>
      </p:sp>
      <p:sp>
        <p:nvSpPr>
          <p:cNvPr id="48" name="Rectangle: Single Corner Snipped 47">
            <a:extLst>
              <a:ext uri="{FF2B5EF4-FFF2-40B4-BE49-F238E27FC236}">
                <a16:creationId xmlns:a16="http://schemas.microsoft.com/office/drawing/2014/main" id="{1A1B75C9-6574-E25E-AD3D-BF387372F579}"/>
              </a:ext>
            </a:extLst>
          </p:cNvPr>
          <p:cNvSpPr/>
          <p:nvPr/>
        </p:nvSpPr>
        <p:spPr>
          <a:xfrm>
            <a:off x="2598163"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8CAF11FF-F326-DAF7-E15B-D89EFF5FF7F7}"/>
              </a:ext>
            </a:extLst>
          </p:cNvPr>
          <p:cNvSpPr/>
          <p:nvPr/>
        </p:nvSpPr>
        <p:spPr>
          <a:xfrm>
            <a:off x="4049457"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d'échéance du plan d'action</a:t>
            </a:r>
            <a:endParaRPr lang="en-CA" sz="1100">
              <a:solidFill>
                <a:schemeClr val="tx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EBBE86C-C539-9DF8-6833-80FD944E421B}"/>
              </a:ext>
            </a:extLst>
          </p:cNvPr>
          <p:cNvCxnSpPr>
            <a:cxnSpLocks/>
            <a:stCxn id="49" idx="1"/>
          </p:cNvCxnSpPr>
          <p:nvPr/>
        </p:nvCxnSpPr>
        <p:spPr>
          <a:xfrm flipH="1">
            <a:off x="3504312"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950983B-AAB9-1AAD-C7BE-0B88348B086E}"/>
              </a:ext>
            </a:extLst>
          </p:cNvPr>
          <p:cNvSpPr txBox="1"/>
          <p:nvPr/>
        </p:nvSpPr>
        <p:spPr>
          <a:xfrm>
            <a:off x="2587737" y="4754310"/>
            <a:ext cx="1569309" cy="535531"/>
          </a:xfrm>
          <a:prstGeom prst="rect">
            <a:avLst/>
          </a:prstGeom>
          <a:noFill/>
        </p:spPr>
        <p:txBody>
          <a:bodyPr wrap="square">
            <a:spAutoFit/>
          </a:bodyPr>
          <a:lstStyle/>
          <a:p>
            <a:pPr lvl="0" rtl="0">
              <a:lnSpc>
                <a:spcPct val="90000"/>
              </a:lnSpc>
              <a:spcAft>
                <a:spcPts val="0"/>
              </a:spcAft>
              <a:buClr>
                <a:schemeClr val="dk2"/>
              </a:buClr>
              <a:buSzPts val="1800"/>
            </a:pPr>
            <a:r>
              <a:rPr lang="en-GB" sz="1600" dirty="0" err="1">
                <a:latin typeface="Arial" panose="020B0604020202020204" pitchFamily="34" charset="0"/>
                <a:cs typeface="Arial" panose="020B0604020202020204" pitchFamily="34" charset="0"/>
              </a:rPr>
              <a:t>Formulaire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d'évaluation</a:t>
            </a:r>
            <a:endParaRPr lang="en-US" sz="1600" dirty="0">
              <a:latin typeface="Arial" panose="020B0604020202020204" pitchFamily="34" charset="0"/>
              <a:cs typeface="Arial" panose="020B0604020202020204" pitchFamily="34" charset="0"/>
            </a:endParaRPr>
          </a:p>
        </p:txBody>
      </p:sp>
      <p:sp>
        <p:nvSpPr>
          <p:cNvPr id="64" name="Rectangle: Single Corner Snipped 63">
            <a:extLst>
              <a:ext uri="{FF2B5EF4-FFF2-40B4-BE49-F238E27FC236}">
                <a16:creationId xmlns:a16="http://schemas.microsoft.com/office/drawing/2014/main" id="{797DEDCA-BC1A-45DB-D3AD-6DFC10D9E80C}"/>
              </a:ext>
            </a:extLst>
          </p:cNvPr>
          <p:cNvSpPr/>
          <p:nvPr/>
        </p:nvSpPr>
        <p:spPr>
          <a:xfrm>
            <a:off x="2598163"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B3D74C50-2C25-7536-22A7-4BD4B5A95617}"/>
              </a:ext>
            </a:extLst>
          </p:cNvPr>
          <p:cNvSpPr/>
          <p:nvPr/>
        </p:nvSpPr>
        <p:spPr>
          <a:xfrm>
            <a:off x="4049457"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de remise de l'évaluation</a:t>
            </a:r>
            <a:endParaRPr lang="en-CA" sz="1100">
              <a:solidFill>
                <a:schemeClr val="tx1"/>
              </a:solidFill>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C1C492E5-613E-0B9E-E4AA-3EDBBF832124}"/>
              </a:ext>
            </a:extLst>
          </p:cNvPr>
          <p:cNvCxnSpPr>
            <a:cxnSpLocks/>
            <a:stCxn id="65" idx="1"/>
          </p:cNvCxnSpPr>
          <p:nvPr/>
        </p:nvCxnSpPr>
        <p:spPr>
          <a:xfrm flipH="1">
            <a:off x="3504312"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CACB4C0-C038-6EE3-EA8F-8A5E37377672}"/>
              </a:ext>
            </a:extLst>
          </p:cNvPr>
          <p:cNvSpPr txBox="1"/>
          <p:nvPr/>
        </p:nvSpPr>
        <p:spPr>
          <a:xfrm>
            <a:off x="2599663" y="3005752"/>
            <a:ext cx="1216772" cy="757130"/>
          </a:xfrm>
          <a:prstGeom prst="rect">
            <a:avLst/>
          </a:prstGeom>
          <a:noFill/>
        </p:spPr>
        <p:txBody>
          <a:bodyPr wrap="square">
            <a:spAutoFit/>
          </a:bodyPr>
          <a:lstStyle/>
          <a:p>
            <a:pPr lvl="0" rtl="0">
              <a:lnSpc>
                <a:spcPct val="90000"/>
              </a:lnSpc>
              <a:spcAft>
                <a:spcPts val="0"/>
              </a:spcAft>
              <a:buClr>
                <a:schemeClr val="dk2"/>
              </a:buClr>
              <a:buSzPts val="1800"/>
            </a:pPr>
            <a:r>
              <a:rPr lang="en-GB" sz="1600" dirty="0" err="1">
                <a:latin typeface="Arial" panose="020B0604020202020204" pitchFamily="34" charset="0"/>
                <a:cs typeface="Arial" panose="020B0604020202020204" pitchFamily="34" charset="0"/>
              </a:rPr>
              <a:t>Formulaire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d'identité</a:t>
            </a:r>
            <a:r>
              <a:rPr lang="en-GB" sz="1600" dirty="0">
                <a:latin typeface="Arial" panose="020B0604020202020204" pitchFamily="34" charset="0"/>
                <a:cs typeface="Arial" panose="020B0604020202020204" pitchFamily="34" charset="0"/>
              </a:rPr>
              <a:t> de base</a:t>
            </a:r>
            <a:endParaRPr lang="en-US" sz="1600" dirty="0">
              <a:latin typeface="Arial" panose="020B0604020202020204" pitchFamily="34" charset="0"/>
              <a:cs typeface="Arial" panose="020B0604020202020204" pitchFamily="34" charset="0"/>
            </a:endParaRPr>
          </a:p>
        </p:txBody>
      </p:sp>
      <p:sp>
        <p:nvSpPr>
          <p:cNvPr id="68" name="Rectangle: Single Corner Snipped 67">
            <a:extLst>
              <a:ext uri="{FF2B5EF4-FFF2-40B4-BE49-F238E27FC236}">
                <a16:creationId xmlns:a16="http://schemas.microsoft.com/office/drawing/2014/main" id="{B37A8CE9-660E-888A-F2F3-C16FBABAD918}"/>
              </a:ext>
            </a:extLst>
          </p:cNvPr>
          <p:cNvSpPr/>
          <p:nvPr/>
        </p:nvSpPr>
        <p:spPr>
          <a:xfrm>
            <a:off x="7227337"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7185B9BC-97D1-655D-6282-311CCC21FB06}"/>
              </a:ext>
            </a:extLst>
          </p:cNvPr>
          <p:cNvSpPr/>
          <p:nvPr/>
        </p:nvSpPr>
        <p:spPr>
          <a:xfrm>
            <a:off x="8678631"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de lancement du plan d'action</a:t>
            </a:r>
            <a:endParaRPr lang="en-CA" sz="1100">
              <a:solidFill>
                <a:schemeClr val="tx1"/>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7EC0588C-E7AE-548B-EB22-ECD8DDE1256E}"/>
              </a:ext>
            </a:extLst>
          </p:cNvPr>
          <p:cNvCxnSpPr>
            <a:cxnSpLocks/>
            <a:stCxn id="69" idx="1"/>
          </p:cNvCxnSpPr>
          <p:nvPr/>
        </p:nvCxnSpPr>
        <p:spPr>
          <a:xfrm flipH="1">
            <a:off x="8133486"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436BA35-E708-E9D7-7AE2-47348811676A}"/>
              </a:ext>
            </a:extLst>
          </p:cNvPr>
          <p:cNvSpPr txBox="1"/>
          <p:nvPr/>
        </p:nvSpPr>
        <p:spPr>
          <a:xfrm>
            <a:off x="7282019" y="4754310"/>
            <a:ext cx="999541" cy="535531"/>
          </a:xfrm>
          <a:prstGeom prst="rect">
            <a:avLst/>
          </a:prstGeom>
          <a:noFill/>
        </p:spPr>
        <p:txBody>
          <a:bodyPr wrap="square">
            <a:spAutoFit/>
          </a:bodyPr>
          <a:lstStyle/>
          <a:p>
            <a:pPr lvl="0" rtl="0">
              <a:lnSpc>
                <a:spcPct val="90000"/>
              </a:lnSpc>
              <a:spcAft>
                <a:spcPts val="0"/>
              </a:spcAft>
              <a:buClr>
                <a:schemeClr val="dk2"/>
              </a:buClr>
              <a:buSzPts val="1800"/>
            </a:pPr>
            <a:r>
              <a:rPr lang="en-GB" sz="1600" dirty="0">
                <a:latin typeface="Arial" panose="020B0604020202020204" pitchFamily="34" charset="0"/>
                <a:cs typeface="Arial" panose="020B0604020202020204" pitchFamily="34" charset="0"/>
              </a:rPr>
              <a:t>Plan </a:t>
            </a:r>
            <a:r>
              <a:rPr lang="en-GB" sz="1600" dirty="0" err="1">
                <a:latin typeface="Arial" panose="020B0604020202020204" pitchFamily="34" charset="0"/>
                <a:cs typeface="Arial" panose="020B0604020202020204" pitchFamily="34" charset="0"/>
              </a:rPr>
              <a:t>d'action</a:t>
            </a:r>
            <a:endParaRPr lang="en-US" sz="1600" dirty="0">
              <a:latin typeface="Arial" panose="020B0604020202020204" pitchFamily="34" charset="0"/>
              <a:cs typeface="Arial" panose="020B0604020202020204" pitchFamily="34" charset="0"/>
            </a:endParaRPr>
          </a:p>
        </p:txBody>
      </p:sp>
      <p:sp>
        <p:nvSpPr>
          <p:cNvPr id="72" name="Rectangle: Single Corner Snipped 71">
            <a:extLst>
              <a:ext uri="{FF2B5EF4-FFF2-40B4-BE49-F238E27FC236}">
                <a16:creationId xmlns:a16="http://schemas.microsoft.com/office/drawing/2014/main" id="{BE7DED59-0196-6175-1CA5-9CEC2C3025F1}"/>
              </a:ext>
            </a:extLst>
          </p:cNvPr>
          <p:cNvSpPr/>
          <p:nvPr/>
        </p:nvSpPr>
        <p:spPr>
          <a:xfrm>
            <a:off x="7227337"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0E911086-E71C-32CC-68B2-8BF9C9558ACE}"/>
              </a:ext>
            </a:extLst>
          </p:cNvPr>
          <p:cNvSpPr/>
          <p:nvPr/>
        </p:nvSpPr>
        <p:spPr>
          <a:xfrm>
            <a:off x="8678631"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de début de l'évaluation</a:t>
            </a:r>
            <a:endParaRPr lang="en-CA" sz="1100">
              <a:solidFill>
                <a:schemeClr val="tx1"/>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BBE8C714-841D-8096-E05A-F1C02085CEB5}"/>
              </a:ext>
            </a:extLst>
          </p:cNvPr>
          <p:cNvCxnSpPr>
            <a:cxnSpLocks/>
            <a:stCxn id="73" idx="1"/>
          </p:cNvCxnSpPr>
          <p:nvPr/>
        </p:nvCxnSpPr>
        <p:spPr>
          <a:xfrm flipH="1">
            <a:off x="8133486"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3B12C85-40C7-344B-E127-4C309B73DF80}"/>
              </a:ext>
            </a:extLst>
          </p:cNvPr>
          <p:cNvSpPr txBox="1"/>
          <p:nvPr/>
        </p:nvSpPr>
        <p:spPr>
          <a:xfrm>
            <a:off x="7188539" y="3060783"/>
            <a:ext cx="1644251" cy="535531"/>
          </a:xfrm>
          <a:prstGeom prst="rect">
            <a:avLst/>
          </a:prstGeom>
          <a:noFill/>
        </p:spPr>
        <p:txBody>
          <a:bodyPr wrap="square">
            <a:spAutoFit/>
          </a:bodyPr>
          <a:lstStyle/>
          <a:p>
            <a:pPr lvl="0" rtl="0">
              <a:lnSpc>
                <a:spcPct val="90000"/>
              </a:lnSpc>
              <a:spcAft>
                <a:spcPts val="0"/>
              </a:spcAft>
              <a:buClr>
                <a:schemeClr val="dk2"/>
              </a:buClr>
              <a:buSzPts val="1800"/>
            </a:pPr>
            <a:r>
              <a:rPr lang="en-GB" sz="1600" dirty="0" err="1">
                <a:latin typeface="Arial" panose="020B0604020202020204" pitchFamily="34" charset="0"/>
                <a:cs typeface="Arial" panose="020B0604020202020204" pitchFamily="34" charset="0"/>
              </a:rPr>
              <a:t>Formulaire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d'évaluation</a:t>
            </a:r>
            <a:endParaRPr lang="en-US" sz="16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10ACEC3F-621A-0FEF-8868-AA339779FC2F}"/>
              </a:ext>
            </a:extLst>
          </p:cNvPr>
          <p:cNvSpPr/>
          <p:nvPr/>
        </p:nvSpPr>
        <p:spPr>
          <a:xfrm>
            <a:off x="628651" y="2243847"/>
            <a:ext cx="107251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1619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Vue des tâches</a:t>
            </a:r>
            <a:endParaRPr lang="en-ZA"/>
          </a:p>
        </p:txBody>
      </p:sp>
      <p:sp>
        <p:nvSpPr>
          <p:cNvPr id="25" name="TextBox 24">
            <a:extLst>
              <a:ext uri="{FF2B5EF4-FFF2-40B4-BE49-F238E27FC236}">
                <a16:creationId xmlns:a16="http://schemas.microsoft.com/office/drawing/2014/main" id="{EC711B40-117C-E1FA-A87C-285A135FBF11}"/>
              </a:ext>
            </a:extLst>
          </p:cNvPr>
          <p:cNvSpPr txBox="1"/>
          <p:nvPr/>
        </p:nvSpPr>
        <p:spPr>
          <a:xfrm>
            <a:off x="2587737"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CHAMP POUR LA DATE D'ÉCHÉANCE</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Déclencher une tâche</a:t>
            </a:r>
            <a:endParaRPr lang="en-US" sz="1800" i="1">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11912AD-A17F-2557-B8BA-6B4335BE4121}"/>
              </a:ext>
            </a:extLst>
          </p:cNvPr>
          <p:cNvSpPr txBox="1"/>
          <p:nvPr/>
        </p:nvSpPr>
        <p:spPr>
          <a:xfrm>
            <a:off x="7133208"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CHAMP POUR ÊTRE COMPLET</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Résoudre une tâche</a:t>
            </a:r>
            <a:endParaRPr lang="en-US" sz="1800" i="1">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9E6FA5-6BD0-E636-768B-4C6DD8602597}"/>
              </a:ext>
            </a:extLst>
          </p:cNvPr>
          <p:cNvSpPr txBox="1"/>
          <p:nvPr/>
        </p:nvSpPr>
        <p:spPr>
          <a:xfrm>
            <a:off x="625284" y="1505508"/>
            <a:ext cx="1122189" cy="590931"/>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TYPE DE TÂCHE</a:t>
            </a:r>
            <a:endParaRPr lang="en-US" sz="1800" i="1">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25984D8-1BEA-5056-B569-08B8EBC1C654}"/>
              </a:ext>
            </a:extLst>
          </p:cNvPr>
          <p:cNvSpPr txBox="1"/>
          <p:nvPr/>
        </p:nvSpPr>
        <p:spPr>
          <a:xfrm>
            <a:off x="625284" y="2939306"/>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Service</a:t>
            </a:r>
            <a:endParaRPr lang="en-US" sz="1800" i="1">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BCEC1C5-2FCF-507E-30E3-474CD7295480}"/>
              </a:ext>
            </a:extLst>
          </p:cNvPr>
          <p:cNvSpPr txBox="1"/>
          <p:nvPr/>
        </p:nvSpPr>
        <p:spPr>
          <a:xfrm>
            <a:off x="625284" y="4592407"/>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Suivi</a:t>
            </a:r>
            <a:endParaRPr lang="en-US" sz="1800">
              <a:latin typeface="Arial" panose="020B0604020202020204" pitchFamily="34" charset="0"/>
              <a:cs typeface="Arial" panose="020B0604020202020204" pitchFamily="34" charset="0"/>
            </a:endParaRPr>
          </a:p>
        </p:txBody>
      </p:sp>
      <p:sp>
        <p:nvSpPr>
          <p:cNvPr id="48" name="Rectangle: Single Corner Snipped 47">
            <a:extLst>
              <a:ext uri="{FF2B5EF4-FFF2-40B4-BE49-F238E27FC236}">
                <a16:creationId xmlns:a16="http://schemas.microsoft.com/office/drawing/2014/main" id="{1A1B75C9-6574-E25E-AD3D-BF387372F579}"/>
              </a:ext>
            </a:extLst>
          </p:cNvPr>
          <p:cNvSpPr/>
          <p:nvPr/>
        </p:nvSpPr>
        <p:spPr>
          <a:xfrm>
            <a:off x="2598163"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8CAF11FF-F326-DAF7-E15B-D89EFF5FF7F7}"/>
              </a:ext>
            </a:extLst>
          </p:cNvPr>
          <p:cNvSpPr/>
          <p:nvPr/>
        </p:nvSpPr>
        <p:spPr>
          <a:xfrm>
            <a:off x="4049457"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Suivi nécessaire par</a:t>
            </a:r>
            <a:endParaRPr lang="en-CA" sz="1100">
              <a:solidFill>
                <a:schemeClr val="tx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EBBE86C-C539-9DF8-6833-80FD944E421B}"/>
              </a:ext>
            </a:extLst>
          </p:cNvPr>
          <p:cNvCxnSpPr>
            <a:cxnSpLocks/>
            <a:stCxn id="49" idx="1"/>
          </p:cNvCxnSpPr>
          <p:nvPr/>
        </p:nvCxnSpPr>
        <p:spPr>
          <a:xfrm flipH="1">
            <a:off x="3504312"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950983B-AAB9-1AAD-C7BE-0B88348B086E}"/>
              </a:ext>
            </a:extLst>
          </p:cNvPr>
          <p:cNvSpPr txBox="1"/>
          <p:nvPr/>
        </p:nvSpPr>
        <p:spPr>
          <a:xfrm>
            <a:off x="2585894" y="4662106"/>
            <a:ext cx="1569309" cy="535531"/>
          </a:xfrm>
          <a:prstGeom prst="rect">
            <a:avLst/>
          </a:prstGeom>
          <a:noFill/>
        </p:spPr>
        <p:txBody>
          <a:bodyPr wrap="square">
            <a:spAutoFit/>
          </a:bodyPr>
          <a:lstStyle/>
          <a:p>
            <a:pPr lvl="0" rtl="0">
              <a:lnSpc>
                <a:spcPct val="90000"/>
              </a:lnSpc>
              <a:spcAft>
                <a:spcPts val="0"/>
              </a:spcAft>
              <a:buClr>
                <a:schemeClr val="dk2"/>
              </a:buClr>
              <a:buSzPts val="1800"/>
            </a:pPr>
            <a:r>
              <a:rPr lang="en-GB" sz="1600" dirty="0">
                <a:latin typeface="Arial" panose="020B0604020202020204" pitchFamily="34" charset="0"/>
                <a:cs typeface="Arial" panose="020B0604020202020204" pitchFamily="34" charset="0"/>
              </a:rPr>
              <a:t>Sous-</a:t>
            </a:r>
            <a:r>
              <a:rPr lang="en-GB" sz="1600" dirty="0" err="1">
                <a:latin typeface="Arial" panose="020B0604020202020204" pitchFamily="34" charset="0"/>
                <a:cs typeface="Arial" panose="020B0604020202020204" pitchFamily="34" charset="0"/>
              </a:rPr>
              <a:t>formulaire</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suivi</a:t>
            </a:r>
            <a:endParaRPr lang="en-US" sz="1600" dirty="0">
              <a:latin typeface="Arial" panose="020B0604020202020204" pitchFamily="34" charset="0"/>
              <a:cs typeface="Arial" panose="020B0604020202020204" pitchFamily="34" charset="0"/>
            </a:endParaRPr>
          </a:p>
        </p:txBody>
      </p:sp>
      <p:sp>
        <p:nvSpPr>
          <p:cNvPr id="64" name="Rectangle: Single Corner Snipped 63">
            <a:extLst>
              <a:ext uri="{FF2B5EF4-FFF2-40B4-BE49-F238E27FC236}">
                <a16:creationId xmlns:a16="http://schemas.microsoft.com/office/drawing/2014/main" id="{797DEDCA-BC1A-45DB-D3AD-6DFC10D9E80C}"/>
              </a:ext>
            </a:extLst>
          </p:cNvPr>
          <p:cNvSpPr/>
          <p:nvPr/>
        </p:nvSpPr>
        <p:spPr>
          <a:xfrm>
            <a:off x="2598163"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B3D74C50-2C25-7536-22A7-4BD4B5A95617}"/>
              </a:ext>
            </a:extLst>
          </p:cNvPr>
          <p:cNvSpPr/>
          <p:nvPr/>
        </p:nvSpPr>
        <p:spPr>
          <a:xfrm>
            <a:off x="4049457"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du rendez-vous</a:t>
            </a:r>
            <a:endParaRPr lang="en-CA" sz="1100">
              <a:solidFill>
                <a:schemeClr val="tx1"/>
              </a:solidFill>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C1C492E5-613E-0B9E-E4AA-3EDBBF832124}"/>
              </a:ext>
            </a:extLst>
          </p:cNvPr>
          <p:cNvCxnSpPr>
            <a:cxnSpLocks/>
            <a:stCxn id="65" idx="1"/>
          </p:cNvCxnSpPr>
          <p:nvPr/>
        </p:nvCxnSpPr>
        <p:spPr>
          <a:xfrm flipH="1">
            <a:off x="3504312"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CACB4C0-C038-6EE3-EA8F-8A5E37377672}"/>
              </a:ext>
            </a:extLst>
          </p:cNvPr>
          <p:cNvSpPr txBox="1"/>
          <p:nvPr/>
        </p:nvSpPr>
        <p:spPr>
          <a:xfrm>
            <a:off x="2598163" y="2974170"/>
            <a:ext cx="1108906" cy="535531"/>
          </a:xfrm>
          <a:prstGeom prst="rect">
            <a:avLst/>
          </a:prstGeom>
          <a:noFill/>
        </p:spPr>
        <p:txBody>
          <a:bodyPr wrap="square">
            <a:spAutoFit/>
          </a:bodyPr>
          <a:lstStyle/>
          <a:p>
            <a:pPr lvl="0" rtl="0">
              <a:lnSpc>
                <a:spcPct val="90000"/>
              </a:lnSpc>
              <a:spcAft>
                <a:spcPts val="0"/>
              </a:spcAft>
              <a:buClr>
                <a:schemeClr val="dk2"/>
              </a:buClr>
              <a:buSzPts val="1800"/>
            </a:pPr>
            <a:r>
              <a:rPr lang="en-GB" sz="1600" dirty="0">
                <a:latin typeface="Arial" panose="020B0604020202020204" pitchFamily="34" charset="0"/>
                <a:cs typeface="Arial" panose="020B0604020202020204" pitchFamily="34" charset="0"/>
              </a:rPr>
              <a:t>Sous-</a:t>
            </a:r>
            <a:r>
              <a:rPr lang="en-GB" sz="1600" dirty="0" err="1">
                <a:latin typeface="Arial" panose="020B0604020202020204" pitchFamily="34" charset="0"/>
                <a:cs typeface="Arial" panose="020B0604020202020204" pitchFamily="34" charset="0"/>
              </a:rPr>
              <a:t>formulaire</a:t>
            </a:r>
            <a:r>
              <a:rPr lang="en-GB" sz="1600" dirty="0">
                <a:latin typeface="Arial" panose="020B0604020202020204" pitchFamily="34" charset="0"/>
                <a:cs typeface="Arial" panose="020B0604020202020204" pitchFamily="34" charset="0"/>
              </a:rPr>
              <a:t> Services</a:t>
            </a:r>
            <a:endParaRPr lang="en-US" sz="1600" dirty="0">
              <a:latin typeface="Arial" panose="020B0604020202020204" pitchFamily="34" charset="0"/>
              <a:cs typeface="Arial" panose="020B0604020202020204" pitchFamily="34" charset="0"/>
            </a:endParaRPr>
          </a:p>
        </p:txBody>
      </p:sp>
      <p:sp>
        <p:nvSpPr>
          <p:cNvPr id="68" name="Rectangle: Single Corner Snipped 67">
            <a:extLst>
              <a:ext uri="{FF2B5EF4-FFF2-40B4-BE49-F238E27FC236}">
                <a16:creationId xmlns:a16="http://schemas.microsoft.com/office/drawing/2014/main" id="{B37A8CE9-660E-888A-F2F3-C16FBABAD918}"/>
              </a:ext>
            </a:extLst>
          </p:cNvPr>
          <p:cNvSpPr/>
          <p:nvPr/>
        </p:nvSpPr>
        <p:spPr>
          <a:xfrm>
            <a:off x="7227337"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7185B9BC-97D1-655D-6282-311CCC21FB06}"/>
              </a:ext>
            </a:extLst>
          </p:cNvPr>
          <p:cNvSpPr/>
          <p:nvPr/>
        </p:nvSpPr>
        <p:spPr>
          <a:xfrm>
            <a:off x="8678631"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du suivi</a:t>
            </a:r>
            <a:endParaRPr lang="en-CA" sz="1100">
              <a:solidFill>
                <a:schemeClr val="tx1"/>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7EC0588C-E7AE-548B-EB22-ECD8DDE1256E}"/>
              </a:ext>
            </a:extLst>
          </p:cNvPr>
          <p:cNvCxnSpPr>
            <a:cxnSpLocks/>
            <a:stCxn id="69" idx="1"/>
          </p:cNvCxnSpPr>
          <p:nvPr/>
        </p:nvCxnSpPr>
        <p:spPr>
          <a:xfrm flipH="1">
            <a:off x="8133486"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436BA35-E708-E9D7-7AE2-47348811676A}"/>
              </a:ext>
            </a:extLst>
          </p:cNvPr>
          <p:cNvSpPr txBox="1"/>
          <p:nvPr/>
        </p:nvSpPr>
        <p:spPr>
          <a:xfrm>
            <a:off x="7227338" y="4631225"/>
            <a:ext cx="1108906" cy="535531"/>
          </a:xfrm>
          <a:prstGeom prst="rect">
            <a:avLst/>
          </a:prstGeom>
          <a:noFill/>
        </p:spPr>
        <p:txBody>
          <a:bodyPr wrap="square">
            <a:spAutoFit/>
          </a:bodyPr>
          <a:lstStyle/>
          <a:p>
            <a:pPr lvl="0" rtl="0">
              <a:lnSpc>
                <a:spcPct val="90000"/>
              </a:lnSpc>
              <a:spcAft>
                <a:spcPts val="0"/>
              </a:spcAft>
              <a:buClr>
                <a:schemeClr val="dk2"/>
              </a:buClr>
              <a:buSzPts val="1800"/>
            </a:pPr>
            <a:r>
              <a:rPr lang="en-GB" sz="1600" dirty="0">
                <a:latin typeface="Arial" panose="020B0604020202020204" pitchFamily="34" charset="0"/>
                <a:cs typeface="Arial" panose="020B0604020202020204" pitchFamily="34" charset="0"/>
              </a:rPr>
              <a:t>Sous-</a:t>
            </a:r>
            <a:r>
              <a:rPr lang="en-GB" sz="1600" dirty="0" err="1">
                <a:latin typeface="Arial" panose="020B0604020202020204" pitchFamily="34" charset="0"/>
                <a:cs typeface="Arial" panose="020B0604020202020204" pitchFamily="34" charset="0"/>
              </a:rPr>
              <a:t>formulaire</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suivi</a:t>
            </a:r>
            <a:endParaRPr lang="en-US" sz="1600" dirty="0">
              <a:latin typeface="Arial" panose="020B0604020202020204" pitchFamily="34" charset="0"/>
              <a:cs typeface="Arial" panose="020B0604020202020204" pitchFamily="34" charset="0"/>
            </a:endParaRPr>
          </a:p>
        </p:txBody>
      </p:sp>
      <p:sp>
        <p:nvSpPr>
          <p:cNvPr id="72" name="Rectangle: Single Corner Snipped 71">
            <a:extLst>
              <a:ext uri="{FF2B5EF4-FFF2-40B4-BE49-F238E27FC236}">
                <a16:creationId xmlns:a16="http://schemas.microsoft.com/office/drawing/2014/main" id="{BE7DED59-0196-6175-1CA5-9CEC2C3025F1}"/>
              </a:ext>
            </a:extLst>
          </p:cNvPr>
          <p:cNvSpPr/>
          <p:nvPr/>
        </p:nvSpPr>
        <p:spPr>
          <a:xfrm>
            <a:off x="7227337"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0E911086-E71C-32CC-68B2-8BF9C9558ACE}"/>
              </a:ext>
            </a:extLst>
          </p:cNvPr>
          <p:cNvSpPr/>
          <p:nvPr/>
        </p:nvSpPr>
        <p:spPr>
          <a:xfrm>
            <a:off x="8678631"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Service terminé le</a:t>
            </a:r>
            <a:endParaRPr lang="en-CA" sz="1100">
              <a:solidFill>
                <a:schemeClr val="tx1"/>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BBE8C714-841D-8096-E05A-F1C02085CEB5}"/>
              </a:ext>
            </a:extLst>
          </p:cNvPr>
          <p:cNvCxnSpPr>
            <a:cxnSpLocks/>
            <a:stCxn id="73" idx="1"/>
          </p:cNvCxnSpPr>
          <p:nvPr/>
        </p:nvCxnSpPr>
        <p:spPr>
          <a:xfrm flipH="1">
            <a:off x="8133486"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3B12C85-40C7-344B-E127-4C309B73DF80}"/>
              </a:ext>
            </a:extLst>
          </p:cNvPr>
          <p:cNvSpPr txBox="1"/>
          <p:nvPr/>
        </p:nvSpPr>
        <p:spPr>
          <a:xfrm>
            <a:off x="7227336" y="3060783"/>
            <a:ext cx="1644251" cy="535531"/>
          </a:xfrm>
          <a:prstGeom prst="rect">
            <a:avLst/>
          </a:prstGeom>
          <a:noFill/>
        </p:spPr>
        <p:txBody>
          <a:bodyPr wrap="square">
            <a:spAutoFit/>
          </a:bodyPr>
          <a:lstStyle/>
          <a:p>
            <a:pPr lvl="0" rtl="0">
              <a:lnSpc>
                <a:spcPct val="90000"/>
              </a:lnSpc>
              <a:spcAft>
                <a:spcPts val="0"/>
              </a:spcAft>
              <a:buClr>
                <a:schemeClr val="dk2"/>
              </a:buClr>
              <a:buSzPts val="1800"/>
            </a:pPr>
            <a:r>
              <a:rPr lang="en-GB" sz="1600" dirty="0">
                <a:latin typeface="Arial" panose="020B0604020202020204" pitchFamily="34" charset="0"/>
                <a:cs typeface="Arial" panose="020B0604020202020204" pitchFamily="34" charset="0"/>
              </a:rPr>
              <a:t>Sous-</a:t>
            </a:r>
            <a:r>
              <a:rPr lang="en-GB" sz="1600" dirty="0" err="1">
                <a:latin typeface="Arial" panose="020B0604020202020204" pitchFamily="34" charset="0"/>
                <a:cs typeface="Arial" panose="020B0604020202020204" pitchFamily="34" charset="0"/>
              </a:rPr>
              <a:t>formulaire</a:t>
            </a:r>
            <a:r>
              <a:rPr lang="en-GB" sz="1600" dirty="0">
                <a:latin typeface="Arial" panose="020B0604020202020204" pitchFamily="34" charset="0"/>
                <a:cs typeface="Arial" panose="020B0604020202020204" pitchFamily="34" charset="0"/>
              </a:rPr>
              <a:t> Services</a:t>
            </a:r>
            <a:endParaRPr lang="en-US" sz="16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10ACEC3F-621A-0FEF-8868-AA339779FC2F}"/>
              </a:ext>
            </a:extLst>
          </p:cNvPr>
          <p:cNvSpPr/>
          <p:nvPr/>
        </p:nvSpPr>
        <p:spPr>
          <a:xfrm>
            <a:off x="628651" y="2243847"/>
            <a:ext cx="107251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6242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A vous de jouer !</a:t>
            </a:r>
            <a:endParaRPr lang="en-ZA"/>
          </a:p>
        </p:txBody>
      </p:sp>
      <p:grpSp>
        <p:nvGrpSpPr>
          <p:cNvPr id="2" name="Group 1">
            <a:extLst>
              <a:ext uri="{FF2B5EF4-FFF2-40B4-BE49-F238E27FC236}">
                <a16:creationId xmlns:a16="http://schemas.microsoft.com/office/drawing/2014/main" id="{9A7B835C-3099-0773-34D8-5CEB0190D2AA}"/>
              </a:ext>
            </a:extLst>
          </p:cNvPr>
          <p:cNvGrpSpPr/>
          <p:nvPr/>
        </p:nvGrpSpPr>
        <p:grpSpPr>
          <a:xfrm>
            <a:off x="1212941" y="1542923"/>
            <a:ext cx="744921" cy="1410755"/>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ACDD24EB-C19F-4302-4874-8ADACD395EB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1518917A-1F82-F7B5-CE3A-65ED40D51F4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E3405BFD-AB16-390F-614C-B635270443A4}"/>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CE0BDED4-0C54-D85A-1EA5-1D34F18F657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245145E8-401C-42D6-51BC-DCE348FC865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50AE07F3-13D8-1A4A-A9D1-6984DEAC614A}"/>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1BFC9688-1CD6-BCB7-1650-A1AAE231C6A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ADA5F8AE-1C1E-C14D-D013-79117C89D10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612F5681-5FFD-D66F-4FAE-65D8484F93A4}"/>
              </a:ext>
            </a:extLst>
          </p:cNvPr>
          <p:cNvSpPr txBox="1"/>
          <p:nvPr/>
        </p:nvSpPr>
        <p:spPr>
          <a:xfrm>
            <a:off x="2342601" y="1481740"/>
            <a:ext cx="3345530" cy="4812664"/>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Remplir</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d'évaluation</a:t>
            </a:r>
            <a:r>
              <a:rPr lang="en-US" dirty="0">
                <a:solidFill>
                  <a:schemeClr val="dk1"/>
                </a:solidFill>
                <a:latin typeface="Arial"/>
                <a:ea typeface="Arial"/>
                <a:cs typeface="Arial"/>
                <a:sym typeface="Arial"/>
              </a:rPr>
              <a:t> avec les informations de </a:t>
            </a:r>
            <a:r>
              <a:rPr lang="en-US" dirty="0" err="1">
                <a:solidFill>
                  <a:schemeClr val="dk1"/>
                </a:solidFill>
                <a:latin typeface="Arial"/>
                <a:ea typeface="Arial"/>
                <a:cs typeface="Arial"/>
                <a:sym typeface="Arial"/>
              </a:rPr>
              <a:t>l'étude</a:t>
            </a:r>
            <a:r>
              <a:rPr lang="en-US" dirty="0">
                <a:solidFill>
                  <a:schemeClr val="dk1"/>
                </a:solidFill>
                <a:latin typeface="Arial"/>
                <a:ea typeface="Arial"/>
                <a:cs typeface="Arial"/>
                <a:sym typeface="Arial"/>
              </a:rPr>
              <a:t> de cas.</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Demander </a:t>
            </a:r>
            <a:r>
              <a:rPr lang="en-US" dirty="0" err="1">
                <a:solidFill>
                  <a:schemeClr val="dk1"/>
                </a:solidFill>
                <a:latin typeface="Arial"/>
                <a:ea typeface="Arial"/>
                <a:cs typeface="Arial"/>
                <a:sym typeface="Arial"/>
              </a:rPr>
              <a:t>l'approbation</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l'évaluation</a:t>
            </a:r>
            <a:r>
              <a:rPr lang="en-US"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a:t>
            </a:r>
            <a:r>
              <a:rPr lang="en-US" dirty="0" err="1">
                <a:solidFill>
                  <a:schemeClr val="dk1"/>
                </a:solidFill>
                <a:latin typeface="Arial"/>
                <a:ea typeface="Arial"/>
                <a:cs typeface="Arial"/>
                <a:sym typeface="Arial"/>
              </a:rPr>
              <a:t>l'évaluation</a:t>
            </a:r>
            <a:r>
              <a:rPr lang="en-US" dirty="0">
                <a:solidFill>
                  <a:schemeClr val="dk1"/>
                </a:solidFill>
                <a:latin typeface="Arial"/>
                <a:ea typeface="Arial"/>
                <a:cs typeface="Arial"/>
                <a:sym typeface="Arial"/>
              </a:rPr>
              <a:t> et </a:t>
            </a:r>
            <a:r>
              <a:rPr lang="en-US" dirty="0" err="1">
                <a:solidFill>
                  <a:schemeClr val="dk1"/>
                </a:solidFill>
                <a:latin typeface="Arial"/>
                <a:ea typeface="Arial"/>
                <a:cs typeface="Arial"/>
                <a:sym typeface="Arial"/>
              </a:rPr>
              <a:t>l'approuver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rejeter</a:t>
            </a: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les approbations dans le tableau de bord</a:t>
            </a:r>
          </a:p>
        </p:txBody>
      </p:sp>
      <p:grpSp>
        <p:nvGrpSpPr>
          <p:cNvPr id="24" name="Group 23">
            <a:extLst>
              <a:ext uri="{FF2B5EF4-FFF2-40B4-BE49-F238E27FC236}">
                <a16:creationId xmlns:a16="http://schemas.microsoft.com/office/drawing/2014/main" id="{235CDBCE-51C2-695B-3688-BF45E8D8B3E9}"/>
              </a:ext>
            </a:extLst>
          </p:cNvPr>
          <p:cNvGrpSpPr/>
          <p:nvPr/>
        </p:nvGrpSpPr>
        <p:grpSpPr>
          <a:xfrm>
            <a:off x="1212941" y="4143248"/>
            <a:ext cx="744921" cy="1410755"/>
            <a:chOff x="7838339" y="2226754"/>
            <a:chExt cx="1969639" cy="3730164"/>
          </a:xfrm>
          <a:solidFill>
            <a:schemeClr val="accent1"/>
          </a:solidFill>
        </p:grpSpPr>
        <p:sp>
          <p:nvSpPr>
            <p:cNvPr id="25" name="Round Same Side Corner Rectangle 3">
              <a:extLst>
                <a:ext uri="{FF2B5EF4-FFF2-40B4-BE49-F238E27FC236}">
                  <a16:creationId xmlns:a16="http://schemas.microsoft.com/office/drawing/2014/main" id="{6B94CB2F-525F-47AC-0F12-8E097C5E122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26" name="Oval 25">
              <a:extLst>
                <a:ext uri="{FF2B5EF4-FFF2-40B4-BE49-F238E27FC236}">
                  <a16:creationId xmlns:a16="http://schemas.microsoft.com/office/drawing/2014/main" id="{CA10C792-9808-072E-76CC-A04725C9C287}"/>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A0071334-F2F4-7633-CDDD-A5E839F28B80}"/>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F30766AA-715B-5FC4-AA34-434888AA013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AAB308D0-DBA3-9471-08D2-545075FF002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0A54503E-232F-33BA-1C00-2DAA7A241F69}"/>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99E19E5C-8D13-C615-2947-383B88A5E0C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F220CDDD-255C-F76E-0251-92BCAAC388F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3" name="Group 32">
            <a:extLst>
              <a:ext uri="{FF2B5EF4-FFF2-40B4-BE49-F238E27FC236}">
                <a16:creationId xmlns:a16="http://schemas.microsoft.com/office/drawing/2014/main" id="{2530661D-F011-1855-9D42-2D6226BAF4F5}"/>
              </a:ext>
            </a:extLst>
          </p:cNvPr>
          <p:cNvGrpSpPr/>
          <p:nvPr/>
        </p:nvGrpSpPr>
        <p:grpSpPr>
          <a:xfrm>
            <a:off x="6546941" y="1542923"/>
            <a:ext cx="744921" cy="1410755"/>
            <a:chOff x="7838339" y="2226754"/>
            <a:chExt cx="1969639" cy="3730164"/>
          </a:xfrm>
          <a:solidFill>
            <a:schemeClr val="accent4"/>
          </a:solidFill>
        </p:grpSpPr>
        <p:sp>
          <p:nvSpPr>
            <p:cNvPr id="34" name="Round Same Side Corner Rectangle 3">
              <a:extLst>
                <a:ext uri="{FF2B5EF4-FFF2-40B4-BE49-F238E27FC236}">
                  <a16:creationId xmlns:a16="http://schemas.microsoft.com/office/drawing/2014/main" id="{C2BBD808-ADEE-6178-07A4-2871AD4CD170}"/>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endParaRPr lang="en-CA" sz="2800"/>
            </a:p>
          </p:txBody>
        </p:sp>
        <p:sp>
          <p:nvSpPr>
            <p:cNvPr id="35" name="Oval 34">
              <a:extLst>
                <a:ext uri="{FF2B5EF4-FFF2-40B4-BE49-F238E27FC236}">
                  <a16:creationId xmlns:a16="http://schemas.microsoft.com/office/drawing/2014/main" id="{25CEBEFD-C88D-022A-E13E-3380632D93B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05E8B22C-304F-C4AC-3F47-C05E3D786997}"/>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BF773F77-9C10-5494-429C-59C0ADDDCE4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B3624715-CFB7-6626-D667-CDDB708419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33F56FF8-02D6-6C59-D456-4ED39B191573}"/>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B258840C-FDCA-6BD5-17F7-E8517A00BB1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B48AC2E1-494B-009F-4D62-3843F70FD21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42" name="TextBox 41">
            <a:extLst>
              <a:ext uri="{FF2B5EF4-FFF2-40B4-BE49-F238E27FC236}">
                <a16:creationId xmlns:a16="http://schemas.microsoft.com/office/drawing/2014/main" id="{88C705D6-577C-5E94-7C94-7E4F9B8FC35F}"/>
              </a:ext>
            </a:extLst>
          </p:cNvPr>
          <p:cNvSpPr txBox="1"/>
          <p:nvPr/>
        </p:nvSpPr>
        <p:spPr>
          <a:xfrm>
            <a:off x="7676601" y="1481740"/>
            <a:ext cx="3345530" cy="4812664"/>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Noter que </a:t>
            </a:r>
            <a:r>
              <a:rPr lang="en-US" dirty="0" err="1">
                <a:solidFill>
                  <a:schemeClr val="dk1"/>
                </a:solidFill>
                <a:latin typeface="Arial"/>
                <a:ea typeface="Arial"/>
                <a:cs typeface="Arial"/>
                <a:sym typeface="Arial"/>
              </a:rPr>
              <a:t>lorsque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vous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saisissez</a:t>
            </a:r>
            <a:r>
              <a:rPr lang="en-US" dirty="0">
                <a:solidFill>
                  <a:schemeClr val="dk1"/>
                </a:solidFill>
                <a:latin typeface="Arial"/>
                <a:ea typeface="Arial"/>
                <a:cs typeface="Arial"/>
                <a:sym typeface="Arial"/>
              </a:rPr>
              <a:t> la "date </a:t>
            </a:r>
            <a:r>
              <a:rPr lang="en-US" dirty="0" err="1">
                <a:solidFill>
                  <a:schemeClr val="dk1"/>
                </a:solidFill>
                <a:latin typeface="Arial"/>
                <a:ea typeface="Arial"/>
                <a:cs typeface="Arial"/>
                <a:sym typeface="Arial"/>
              </a:rPr>
              <a:t>d'échéance</a:t>
            </a:r>
            <a:r>
              <a:rPr lang="en-US" dirty="0">
                <a:solidFill>
                  <a:schemeClr val="dk1"/>
                </a:solidFill>
                <a:latin typeface="Arial"/>
                <a:ea typeface="Arial"/>
                <a:cs typeface="Arial"/>
                <a:sym typeface="Arial"/>
              </a:rPr>
              <a:t> du plan de </a:t>
            </a:r>
            <a:r>
              <a:rPr lang="en-US" dirty="0" err="1">
                <a:solidFill>
                  <a:schemeClr val="dk1"/>
                </a:solidFill>
                <a:latin typeface="Arial"/>
                <a:ea typeface="Arial"/>
                <a:cs typeface="Arial"/>
                <a:sym typeface="Arial"/>
              </a:rPr>
              <a:t>l'affaire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vous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pouvez</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vérifier</a:t>
            </a:r>
            <a:r>
              <a:rPr lang="en-US" dirty="0">
                <a:solidFill>
                  <a:schemeClr val="dk1"/>
                </a:solidFill>
                <a:latin typeface="Arial"/>
                <a:ea typeface="Arial"/>
                <a:cs typeface="Arial"/>
                <a:sym typeface="Arial"/>
              </a:rPr>
              <a:t> les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 pour </a:t>
            </a:r>
            <a:r>
              <a:rPr lang="en-US" dirty="0" err="1">
                <a:solidFill>
                  <a:schemeClr val="dk1"/>
                </a:solidFill>
                <a:latin typeface="Arial"/>
                <a:ea typeface="Arial"/>
                <a:cs typeface="Arial"/>
                <a:sym typeface="Arial"/>
              </a:rPr>
              <a:t>voir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nouvelle </a:t>
            </a:r>
            <a:r>
              <a:rPr lang="en-US" dirty="0" err="1">
                <a:solidFill>
                  <a:schemeClr val="dk1"/>
                </a:solidFill>
                <a:latin typeface="Arial"/>
                <a:ea typeface="Arial"/>
                <a:cs typeface="Arial"/>
                <a:sym typeface="Arial"/>
              </a:rPr>
              <a:t>tâche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est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apparue</a:t>
            </a:r>
            <a:r>
              <a:rPr lang="en-US" dirty="0">
                <a:solidFill>
                  <a:schemeClr val="dk1"/>
                </a:solidFill>
                <a:latin typeface="Arial"/>
                <a:ea typeface="Arial"/>
                <a:cs typeface="Arial"/>
                <a:sym typeface="Arial"/>
              </a:rPr>
              <a:t> pour </a:t>
            </a:r>
            <a:r>
              <a:rPr lang="en-US" dirty="0" err="1">
                <a:solidFill>
                  <a:schemeClr val="dk1"/>
                </a:solidFill>
                <a:latin typeface="Arial"/>
                <a:ea typeface="Arial"/>
                <a:cs typeface="Arial"/>
                <a:sym typeface="Arial"/>
              </a:rPr>
              <a:t>cette</a:t>
            </a:r>
            <a:r>
              <a:rPr lang="en-US" dirty="0">
                <a:solidFill>
                  <a:schemeClr val="dk1"/>
                </a:solidFill>
                <a:latin typeface="Arial"/>
                <a:ea typeface="Arial"/>
                <a:cs typeface="Arial"/>
                <a:sym typeface="Arial"/>
              </a:rPr>
              <a:t> affaire.</a:t>
            </a:r>
          </a:p>
          <a:p>
            <a:pPr marR="0" lvl="0" algn="l" rtl="0">
              <a:lnSpc>
                <a:spcPct val="107000"/>
              </a:lnSpc>
              <a:spcBef>
                <a:spcPts val="0"/>
              </a:spcBef>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Réviser</a:t>
            </a:r>
            <a:r>
              <a:rPr lang="en-US" dirty="0">
                <a:solidFill>
                  <a:schemeClr val="dk1"/>
                </a:solidFill>
                <a:latin typeface="Arial"/>
                <a:ea typeface="Arial"/>
                <a:cs typeface="Arial"/>
                <a:sym typeface="Arial"/>
              </a:rPr>
              <a:t> le tableau de bord des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en</a:t>
            </a:r>
            <a:r>
              <a:rPr lang="en-US" dirty="0">
                <a:solidFill>
                  <a:schemeClr val="dk1"/>
                </a:solidFill>
                <a:latin typeface="Arial"/>
                <a:ea typeface="Arial"/>
                <a:cs typeface="Arial"/>
                <a:sym typeface="Arial"/>
              </a:rPr>
              <a:t> retard </a:t>
            </a:r>
          </a:p>
        </p:txBody>
      </p:sp>
      <p:grpSp>
        <p:nvGrpSpPr>
          <p:cNvPr id="43" name="Group 42">
            <a:extLst>
              <a:ext uri="{FF2B5EF4-FFF2-40B4-BE49-F238E27FC236}">
                <a16:creationId xmlns:a16="http://schemas.microsoft.com/office/drawing/2014/main" id="{F6FFA713-639F-838B-0DA8-7D1DB4388304}"/>
              </a:ext>
            </a:extLst>
          </p:cNvPr>
          <p:cNvGrpSpPr/>
          <p:nvPr/>
        </p:nvGrpSpPr>
        <p:grpSpPr>
          <a:xfrm>
            <a:off x="6546941" y="4143248"/>
            <a:ext cx="744921" cy="1410755"/>
            <a:chOff x="7838339" y="2226754"/>
            <a:chExt cx="1969639" cy="3730164"/>
          </a:xfrm>
          <a:solidFill>
            <a:schemeClr val="accent1"/>
          </a:solidFill>
        </p:grpSpPr>
        <p:sp>
          <p:nvSpPr>
            <p:cNvPr id="44" name="Round Same Side Corner Rectangle 3">
              <a:extLst>
                <a:ext uri="{FF2B5EF4-FFF2-40B4-BE49-F238E27FC236}">
                  <a16:creationId xmlns:a16="http://schemas.microsoft.com/office/drawing/2014/main" id="{C0A09ECD-992B-9928-A5DA-1BFA2206033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4</a:t>
              </a:r>
              <a:endParaRPr lang="en-CA" sz="3200" b="1">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80DA6F81-2638-7805-734B-6B82CD37224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6" name="Group 45">
              <a:extLst>
                <a:ext uri="{FF2B5EF4-FFF2-40B4-BE49-F238E27FC236}">
                  <a16:creationId xmlns:a16="http://schemas.microsoft.com/office/drawing/2014/main" id="{3AEF43C2-5F83-A0DB-BA70-8952CD54888C}"/>
                </a:ext>
              </a:extLst>
            </p:cNvPr>
            <p:cNvGrpSpPr/>
            <p:nvPr/>
          </p:nvGrpSpPr>
          <p:grpSpPr>
            <a:xfrm rot="507905">
              <a:off x="7838339" y="3815940"/>
              <a:ext cx="553322" cy="1525212"/>
              <a:chOff x="7916671" y="3937945"/>
              <a:chExt cx="553322" cy="1525212"/>
            </a:xfrm>
            <a:grpFill/>
          </p:grpSpPr>
          <p:sp>
            <p:nvSpPr>
              <p:cNvPr id="50" name="Round Same Side Corner Rectangle 25">
                <a:extLst>
                  <a:ext uri="{FF2B5EF4-FFF2-40B4-BE49-F238E27FC236}">
                    <a16:creationId xmlns:a16="http://schemas.microsoft.com/office/drawing/2014/main" id="{AA523260-92F4-F931-0283-D2FD30D1AC3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9E7780B3-A5EF-760A-D0B9-2F769B312EA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7400E093-1FB8-A956-FB4B-38DF3DBD5635}"/>
                </a:ext>
              </a:extLst>
            </p:cNvPr>
            <p:cNvGrpSpPr/>
            <p:nvPr/>
          </p:nvGrpSpPr>
          <p:grpSpPr>
            <a:xfrm rot="21105829" flipH="1">
              <a:off x="9243874" y="3806245"/>
              <a:ext cx="564104" cy="1525212"/>
              <a:chOff x="7916671" y="3937945"/>
              <a:chExt cx="553322" cy="1525212"/>
            </a:xfrm>
            <a:grpFill/>
          </p:grpSpPr>
          <p:sp>
            <p:nvSpPr>
              <p:cNvPr id="48" name="Round Same Side Corner Rectangle 25">
                <a:extLst>
                  <a:ext uri="{FF2B5EF4-FFF2-40B4-BE49-F238E27FC236}">
                    <a16:creationId xmlns:a16="http://schemas.microsoft.com/office/drawing/2014/main" id="{19F824BF-3559-89A6-1C96-5BA7953C073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44DC20DC-B3EE-DF48-8C5B-610783F967A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8" name="Group 7">
            <a:extLst>
              <a:ext uri="{FF2B5EF4-FFF2-40B4-BE49-F238E27FC236}">
                <a16:creationId xmlns:a16="http://schemas.microsoft.com/office/drawing/2014/main" id="{F53FDD34-A3FA-E393-96F9-807192E61310}"/>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256FE135-89DB-103C-EE76-3BF73FDDC4F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596D6F36-EFB4-5AD2-0A42-7C9247675A1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8D61F86A-1611-FB2E-2476-30E587546B1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12</a:t>
                </a:r>
              </a:p>
            </p:txBody>
          </p:sp>
          <p:sp>
            <p:nvSpPr>
              <p:cNvPr id="19" name="Rectangle 18">
                <a:extLst>
                  <a:ext uri="{FF2B5EF4-FFF2-40B4-BE49-F238E27FC236}">
                    <a16:creationId xmlns:a16="http://schemas.microsoft.com/office/drawing/2014/main" id="{2AA3CA8C-9CA3-16AC-B351-71B9816D20A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F89D1B1A-B70F-4691-3D7C-A68C5D04C3B3}"/>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8E62992D-7EB3-09C0-0860-FD1CF303761E}"/>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DDB4C43-C1BA-37FF-EFEB-F6621E075E0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08134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Retour d'information et discussion </a:t>
            </a:r>
            <a:endParaRPr lang="en-ZA"/>
          </a:p>
        </p:txBody>
      </p:sp>
      <p:grpSp>
        <p:nvGrpSpPr>
          <p:cNvPr id="7" name="Google Shape;314;p4">
            <a:extLst>
              <a:ext uri="{FF2B5EF4-FFF2-40B4-BE49-F238E27FC236}">
                <a16:creationId xmlns:a16="http://schemas.microsoft.com/office/drawing/2014/main" id="{D5B71A5B-9C00-CF98-2D6D-8E95015B45FB}"/>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824B1D77-9838-5C39-47E7-516CBD0120F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9449AD9C-33EC-63B0-B15B-DEAA362843F2}"/>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A7ABCC6-E20A-4784-F1BB-587019E93714}"/>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277CC3D7-9A1D-3C28-B3F9-A7F656468AC3}"/>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E5A16189-6CF4-B878-F4DD-D1336AB070A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373B894B-1DAD-60F0-0B52-A4C8E38043B6}"/>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4E2BD1EC-4094-4846-49CE-169A9317321E}"/>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BFE18560-2FC9-C16C-6625-D135AE55581F}"/>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DD430ECC-1C58-2A00-E0E1-630F0CB1BA9F}"/>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67A8A7-0AE6-6EC7-D786-DCD5D33E3A4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086533C7-06BC-471C-8D34-20BB532D0952}"/>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1AD6B298-19CF-AF11-77FF-2F7E41296C9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428EC3D8-1890-DB76-3A7D-6B835E45562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EEAECD25-2320-4E0A-A340-362A22982103}"/>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0BBA2AA-555E-ED1D-524F-6339D8AD108D}"/>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80896A0-B656-B369-467A-3AE3D5C53EFC}"/>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933195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fontScale="90000"/>
          </a:bodyPr>
          <a:lstStyle/>
          <a:p>
            <a:br>
              <a:rPr lang="en-GB" dirty="0"/>
            </a:br>
            <a:br>
              <a:rPr lang="en-GB" dirty="0"/>
            </a:br>
            <a:br>
              <a:rPr lang="en-GB" dirty="0"/>
            </a:br>
            <a:br>
              <a:rPr lang="en-GB" dirty="0"/>
            </a:br>
            <a:r>
              <a:rPr lang="en-GB" dirty="0"/>
              <a:t>Pause </a:t>
            </a:r>
            <a:r>
              <a:rPr lang="en-GB" dirty="0" err="1"/>
              <a:t>rafraichissement</a:t>
            </a:r>
            <a:br>
              <a:rPr lang="en-GB" dirty="0"/>
            </a:br>
            <a:br>
              <a:rPr lang="en-GB" dirty="0"/>
            </a:br>
            <a:br>
              <a:rPr lang="en-GB" dirty="0"/>
            </a:br>
            <a:br>
              <a:rPr lang="en-GB" dirty="0"/>
            </a:br>
            <a:endParaRPr lang="en-ZA" dirty="0"/>
          </a:p>
        </p:txBody>
      </p:sp>
      <p:grpSp>
        <p:nvGrpSpPr>
          <p:cNvPr id="96" name="Group 95">
            <a:extLst>
              <a:ext uri="{FF2B5EF4-FFF2-40B4-BE49-F238E27FC236}">
                <a16:creationId xmlns:a16="http://schemas.microsoft.com/office/drawing/2014/main" id="{FC40079B-53B8-37D6-1BA2-B486DB733E62}"/>
              </a:ext>
            </a:extLst>
          </p:cNvPr>
          <p:cNvGrpSpPr/>
          <p:nvPr/>
        </p:nvGrpSpPr>
        <p:grpSpPr>
          <a:xfrm>
            <a:off x="1793144" y="2051257"/>
            <a:ext cx="2413067" cy="3169619"/>
            <a:chOff x="1793144" y="2051257"/>
            <a:chExt cx="2413067" cy="3169619"/>
          </a:xfrm>
        </p:grpSpPr>
        <p:sp>
          <p:nvSpPr>
            <p:cNvPr id="97" name="Google Shape;315;p4">
              <a:extLst>
                <a:ext uri="{FF2B5EF4-FFF2-40B4-BE49-F238E27FC236}">
                  <a16:creationId xmlns:a16="http://schemas.microsoft.com/office/drawing/2014/main" id="{74E347CA-1C18-2A04-703F-569BD9AB6532}"/>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317;p4">
              <a:extLst>
                <a:ext uri="{FF2B5EF4-FFF2-40B4-BE49-F238E27FC236}">
                  <a16:creationId xmlns:a16="http://schemas.microsoft.com/office/drawing/2014/main" id="{3799B201-D4D2-13A7-8E75-FC6E6E7C6898}"/>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9" name="Group 98">
              <a:extLst>
                <a:ext uri="{FF2B5EF4-FFF2-40B4-BE49-F238E27FC236}">
                  <a16:creationId xmlns:a16="http://schemas.microsoft.com/office/drawing/2014/main" id="{9EB07EEE-8E38-3B93-1434-178159DF5807}"/>
                </a:ext>
              </a:extLst>
            </p:cNvPr>
            <p:cNvGrpSpPr/>
            <p:nvPr/>
          </p:nvGrpSpPr>
          <p:grpSpPr>
            <a:xfrm>
              <a:off x="1793144" y="2631843"/>
              <a:ext cx="1014282" cy="1179025"/>
              <a:chOff x="1793144" y="2631843"/>
              <a:chExt cx="1014282" cy="1179025"/>
            </a:xfrm>
          </p:grpSpPr>
          <p:grpSp>
            <p:nvGrpSpPr>
              <p:cNvPr id="105" name="Group 104">
                <a:extLst>
                  <a:ext uri="{FF2B5EF4-FFF2-40B4-BE49-F238E27FC236}">
                    <a16:creationId xmlns:a16="http://schemas.microsoft.com/office/drawing/2014/main" id="{FC655D84-74DA-829D-0541-11E89F6F8044}"/>
                  </a:ext>
                </a:extLst>
              </p:cNvPr>
              <p:cNvGrpSpPr/>
              <p:nvPr/>
            </p:nvGrpSpPr>
            <p:grpSpPr>
              <a:xfrm flipH="1">
                <a:off x="2052917" y="2999019"/>
                <a:ext cx="754509" cy="811849"/>
                <a:chOff x="2721535" y="2932590"/>
                <a:chExt cx="908498" cy="923032"/>
              </a:xfrm>
            </p:grpSpPr>
            <p:sp>
              <p:nvSpPr>
                <p:cNvPr id="107" name="Rectangle: Rounded Corners 106">
                  <a:extLst>
                    <a:ext uri="{FF2B5EF4-FFF2-40B4-BE49-F238E27FC236}">
                      <a16:creationId xmlns:a16="http://schemas.microsoft.com/office/drawing/2014/main" id="{EF509A9D-F6DC-41DA-4A59-0597BBDC8A7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Rectangle: Rounded Corners 107">
                  <a:extLst>
                    <a:ext uri="{FF2B5EF4-FFF2-40B4-BE49-F238E27FC236}">
                      <a16:creationId xmlns:a16="http://schemas.microsoft.com/office/drawing/2014/main" id="{6CDEBDCE-DAD4-202B-4A11-7017077E2B0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6" name="Google Shape;315;p4">
                <a:extLst>
                  <a:ext uri="{FF2B5EF4-FFF2-40B4-BE49-F238E27FC236}">
                    <a16:creationId xmlns:a16="http://schemas.microsoft.com/office/drawing/2014/main" id="{3C846EA3-36EA-D365-D2C8-FAB8637F82CD}"/>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 name="Group 99">
              <a:extLst>
                <a:ext uri="{FF2B5EF4-FFF2-40B4-BE49-F238E27FC236}">
                  <a16:creationId xmlns:a16="http://schemas.microsoft.com/office/drawing/2014/main" id="{6EA6DEFF-E30D-C268-C733-AD7D9D4FFCF5}"/>
                </a:ext>
              </a:extLst>
            </p:cNvPr>
            <p:cNvGrpSpPr/>
            <p:nvPr/>
          </p:nvGrpSpPr>
          <p:grpSpPr>
            <a:xfrm flipH="1">
              <a:off x="3241048" y="2631843"/>
              <a:ext cx="965163" cy="1167926"/>
              <a:chOff x="1793144" y="2631843"/>
              <a:chExt cx="988676" cy="1167926"/>
            </a:xfrm>
          </p:grpSpPr>
          <p:grpSp>
            <p:nvGrpSpPr>
              <p:cNvPr id="101" name="Group 100">
                <a:extLst>
                  <a:ext uri="{FF2B5EF4-FFF2-40B4-BE49-F238E27FC236}">
                    <a16:creationId xmlns:a16="http://schemas.microsoft.com/office/drawing/2014/main" id="{95FDF778-9778-098C-3C9F-3E0E3EA3EA2D}"/>
                  </a:ext>
                </a:extLst>
              </p:cNvPr>
              <p:cNvGrpSpPr/>
              <p:nvPr/>
            </p:nvGrpSpPr>
            <p:grpSpPr>
              <a:xfrm flipH="1">
                <a:off x="2052916" y="2999019"/>
                <a:ext cx="728904" cy="800750"/>
                <a:chOff x="2752366" y="2932590"/>
                <a:chExt cx="877667" cy="910413"/>
              </a:xfrm>
            </p:grpSpPr>
            <p:sp>
              <p:nvSpPr>
                <p:cNvPr id="103" name="Rectangle: Rounded Corners 102">
                  <a:extLst>
                    <a:ext uri="{FF2B5EF4-FFF2-40B4-BE49-F238E27FC236}">
                      <a16:creationId xmlns:a16="http://schemas.microsoft.com/office/drawing/2014/main" id="{19D7B538-E80D-BE4B-CEC0-FD9AAD8DC8F1}"/>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Rounded Corners 103">
                  <a:extLst>
                    <a:ext uri="{FF2B5EF4-FFF2-40B4-BE49-F238E27FC236}">
                      <a16:creationId xmlns:a16="http://schemas.microsoft.com/office/drawing/2014/main" id="{326EE548-8CE0-F643-3310-00A78BFA9E1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2" name="Google Shape;315;p4">
                <a:extLst>
                  <a:ext uri="{FF2B5EF4-FFF2-40B4-BE49-F238E27FC236}">
                    <a16:creationId xmlns:a16="http://schemas.microsoft.com/office/drawing/2014/main" id="{7AE59B98-7907-1CB2-A744-FBF5B420794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9" name="Group 108">
            <a:extLst>
              <a:ext uri="{FF2B5EF4-FFF2-40B4-BE49-F238E27FC236}">
                <a16:creationId xmlns:a16="http://schemas.microsoft.com/office/drawing/2014/main" id="{DB26E1D6-3A8A-767A-E91D-5698F6E60EE7}"/>
              </a:ext>
            </a:extLst>
          </p:cNvPr>
          <p:cNvGrpSpPr/>
          <p:nvPr/>
        </p:nvGrpSpPr>
        <p:grpSpPr>
          <a:xfrm>
            <a:off x="4889466" y="2051257"/>
            <a:ext cx="2413067" cy="3169619"/>
            <a:chOff x="1793144" y="2051257"/>
            <a:chExt cx="2413067" cy="3169619"/>
          </a:xfrm>
        </p:grpSpPr>
        <p:sp>
          <p:nvSpPr>
            <p:cNvPr id="110" name="Google Shape;315;p4">
              <a:extLst>
                <a:ext uri="{FF2B5EF4-FFF2-40B4-BE49-F238E27FC236}">
                  <a16:creationId xmlns:a16="http://schemas.microsoft.com/office/drawing/2014/main" id="{D87B68ED-255E-C928-D12C-85C4608CE57F}"/>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317;p4">
              <a:extLst>
                <a:ext uri="{FF2B5EF4-FFF2-40B4-BE49-F238E27FC236}">
                  <a16:creationId xmlns:a16="http://schemas.microsoft.com/office/drawing/2014/main" id="{1AEC4478-9CDF-EB38-9B8C-2A8360E3AD9B}"/>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2" name="Group 111">
              <a:extLst>
                <a:ext uri="{FF2B5EF4-FFF2-40B4-BE49-F238E27FC236}">
                  <a16:creationId xmlns:a16="http://schemas.microsoft.com/office/drawing/2014/main" id="{F31662F9-E396-6AD8-04EB-2C1BD12CF007}"/>
                </a:ext>
              </a:extLst>
            </p:cNvPr>
            <p:cNvGrpSpPr/>
            <p:nvPr/>
          </p:nvGrpSpPr>
          <p:grpSpPr>
            <a:xfrm>
              <a:off x="1793144" y="2631843"/>
              <a:ext cx="1014282" cy="1179025"/>
              <a:chOff x="1793144" y="2631843"/>
              <a:chExt cx="1014282" cy="1179025"/>
            </a:xfrm>
          </p:grpSpPr>
          <p:grpSp>
            <p:nvGrpSpPr>
              <p:cNvPr id="118" name="Group 117">
                <a:extLst>
                  <a:ext uri="{FF2B5EF4-FFF2-40B4-BE49-F238E27FC236}">
                    <a16:creationId xmlns:a16="http://schemas.microsoft.com/office/drawing/2014/main" id="{F52F39E5-5B5D-BA33-7A69-FDF0FAA9D8B2}"/>
                  </a:ext>
                </a:extLst>
              </p:cNvPr>
              <p:cNvGrpSpPr/>
              <p:nvPr/>
            </p:nvGrpSpPr>
            <p:grpSpPr>
              <a:xfrm flipH="1">
                <a:off x="2052917" y="2999019"/>
                <a:ext cx="754509" cy="811849"/>
                <a:chOff x="2721535" y="2932590"/>
                <a:chExt cx="908498" cy="923032"/>
              </a:xfrm>
            </p:grpSpPr>
            <p:sp>
              <p:nvSpPr>
                <p:cNvPr id="120" name="Rectangle: Rounded Corners 119">
                  <a:extLst>
                    <a:ext uri="{FF2B5EF4-FFF2-40B4-BE49-F238E27FC236}">
                      <a16:creationId xmlns:a16="http://schemas.microsoft.com/office/drawing/2014/main" id="{2C918282-2D66-A702-73E0-76F49C0B07AD}"/>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Rectangle: Rounded Corners 120">
                  <a:extLst>
                    <a:ext uri="{FF2B5EF4-FFF2-40B4-BE49-F238E27FC236}">
                      <a16:creationId xmlns:a16="http://schemas.microsoft.com/office/drawing/2014/main" id="{01F78665-6A61-9261-8764-7A19C4E9CA0B}"/>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9" name="Google Shape;315;p4">
                <a:extLst>
                  <a:ext uri="{FF2B5EF4-FFF2-40B4-BE49-F238E27FC236}">
                    <a16:creationId xmlns:a16="http://schemas.microsoft.com/office/drawing/2014/main" id="{7286F106-5635-9765-2BF0-ADF69E15B691}"/>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3" name="Group 112">
              <a:extLst>
                <a:ext uri="{FF2B5EF4-FFF2-40B4-BE49-F238E27FC236}">
                  <a16:creationId xmlns:a16="http://schemas.microsoft.com/office/drawing/2014/main" id="{03E7AF0B-24BF-2A67-BE81-AA2E5FD3C440}"/>
                </a:ext>
              </a:extLst>
            </p:cNvPr>
            <p:cNvGrpSpPr/>
            <p:nvPr/>
          </p:nvGrpSpPr>
          <p:grpSpPr>
            <a:xfrm flipH="1">
              <a:off x="3241048" y="2631843"/>
              <a:ext cx="965163" cy="1167926"/>
              <a:chOff x="1793144" y="2631843"/>
              <a:chExt cx="988676" cy="1167926"/>
            </a:xfrm>
          </p:grpSpPr>
          <p:grpSp>
            <p:nvGrpSpPr>
              <p:cNvPr id="114" name="Group 113">
                <a:extLst>
                  <a:ext uri="{FF2B5EF4-FFF2-40B4-BE49-F238E27FC236}">
                    <a16:creationId xmlns:a16="http://schemas.microsoft.com/office/drawing/2014/main" id="{1992B58F-22B4-EEC7-4250-674BDE9970BF}"/>
                  </a:ext>
                </a:extLst>
              </p:cNvPr>
              <p:cNvGrpSpPr/>
              <p:nvPr/>
            </p:nvGrpSpPr>
            <p:grpSpPr>
              <a:xfrm flipH="1">
                <a:off x="2052916" y="2999019"/>
                <a:ext cx="728904" cy="800750"/>
                <a:chOff x="2752366" y="2932590"/>
                <a:chExt cx="877667" cy="910413"/>
              </a:xfrm>
            </p:grpSpPr>
            <p:sp>
              <p:nvSpPr>
                <p:cNvPr id="116" name="Rectangle: Rounded Corners 115">
                  <a:extLst>
                    <a:ext uri="{FF2B5EF4-FFF2-40B4-BE49-F238E27FC236}">
                      <a16:creationId xmlns:a16="http://schemas.microsoft.com/office/drawing/2014/main" id="{35612383-4828-2137-2648-144E5B5CBB7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Rounded Corners 116">
                  <a:extLst>
                    <a:ext uri="{FF2B5EF4-FFF2-40B4-BE49-F238E27FC236}">
                      <a16:creationId xmlns:a16="http://schemas.microsoft.com/office/drawing/2014/main" id="{B1961306-A9B0-E39E-6D66-E5E42AC4C38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5" name="Google Shape;315;p4">
                <a:extLst>
                  <a:ext uri="{FF2B5EF4-FFF2-40B4-BE49-F238E27FC236}">
                    <a16:creationId xmlns:a16="http://schemas.microsoft.com/office/drawing/2014/main" id="{7635DACA-3E5E-B57B-3431-0BEC646C432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22" name="Group 121">
            <a:extLst>
              <a:ext uri="{FF2B5EF4-FFF2-40B4-BE49-F238E27FC236}">
                <a16:creationId xmlns:a16="http://schemas.microsoft.com/office/drawing/2014/main" id="{3E7A2421-0F6C-DD8E-B31F-28FBCEDC6428}"/>
              </a:ext>
            </a:extLst>
          </p:cNvPr>
          <p:cNvGrpSpPr/>
          <p:nvPr/>
        </p:nvGrpSpPr>
        <p:grpSpPr>
          <a:xfrm>
            <a:off x="7985791" y="2051257"/>
            <a:ext cx="2413067" cy="3169619"/>
            <a:chOff x="1793144" y="2051257"/>
            <a:chExt cx="2413067" cy="3169619"/>
          </a:xfrm>
        </p:grpSpPr>
        <p:sp>
          <p:nvSpPr>
            <p:cNvPr id="123" name="Google Shape;315;p4">
              <a:extLst>
                <a:ext uri="{FF2B5EF4-FFF2-40B4-BE49-F238E27FC236}">
                  <a16:creationId xmlns:a16="http://schemas.microsoft.com/office/drawing/2014/main" id="{4A66E347-2BD1-FBB0-7AE7-81210307347C}"/>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317;p4">
              <a:extLst>
                <a:ext uri="{FF2B5EF4-FFF2-40B4-BE49-F238E27FC236}">
                  <a16:creationId xmlns:a16="http://schemas.microsoft.com/office/drawing/2014/main" id="{1152ECCD-7D5E-D6B3-0A5D-87C4CF159C53}"/>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5" name="Group 124">
              <a:extLst>
                <a:ext uri="{FF2B5EF4-FFF2-40B4-BE49-F238E27FC236}">
                  <a16:creationId xmlns:a16="http://schemas.microsoft.com/office/drawing/2014/main" id="{4BC385CF-1441-2AA6-9183-C80AEE6C2EE5}"/>
                </a:ext>
              </a:extLst>
            </p:cNvPr>
            <p:cNvGrpSpPr/>
            <p:nvPr/>
          </p:nvGrpSpPr>
          <p:grpSpPr>
            <a:xfrm>
              <a:off x="1793144" y="2631843"/>
              <a:ext cx="1014282" cy="1179025"/>
              <a:chOff x="1793144" y="2631843"/>
              <a:chExt cx="1014282" cy="1179025"/>
            </a:xfrm>
          </p:grpSpPr>
          <p:grpSp>
            <p:nvGrpSpPr>
              <p:cNvPr id="131" name="Group 130">
                <a:extLst>
                  <a:ext uri="{FF2B5EF4-FFF2-40B4-BE49-F238E27FC236}">
                    <a16:creationId xmlns:a16="http://schemas.microsoft.com/office/drawing/2014/main" id="{47DFB4DC-1480-C3F3-2184-F722CFAF071C}"/>
                  </a:ext>
                </a:extLst>
              </p:cNvPr>
              <p:cNvGrpSpPr/>
              <p:nvPr/>
            </p:nvGrpSpPr>
            <p:grpSpPr>
              <a:xfrm flipH="1">
                <a:off x="2052917" y="2999019"/>
                <a:ext cx="754509" cy="811849"/>
                <a:chOff x="2721535" y="2932590"/>
                <a:chExt cx="908498" cy="923032"/>
              </a:xfrm>
            </p:grpSpPr>
            <p:sp>
              <p:nvSpPr>
                <p:cNvPr id="133" name="Rectangle: Rounded Corners 132">
                  <a:extLst>
                    <a:ext uri="{FF2B5EF4-FFF2-40B4-BE49-F238E27FC236}">
                      <a16:creationId xmlns:a16="http://schemas.microsoft.com/office/drawing/2014/main" id="{A8D6DBA9-5457-35E0-5800-EDFA4DE3D89B}"/>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Rectangle: Rounded Corners 133">
                  <a:extLst>
                    <a:ext uri="{FF2B5EF4-FFF2-40B4-BE49-F238E27FC236}">
                      <a16:creationId xmlns:a16="http://schemas.microsoft.com/office/drawing/2014/main" id="{AFEA0D13-2DA5-7038-6DAB-1CB1059307E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2" name="Google Shape;315;p4">
                <a:extLst>
                  <a:ext uri="{FF2B5EF4-FFF2-40B4-BE49-F238E27FC236}">
                    <a16:creationId xmlns:a16="http://schemas.microsoft.com/office/drawing/2014/main" id="{C78383F8-A169-0ED7-1616-935537BE48CC}"/>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6" name="Group 125">
              <a:extLst>
                <a:ext uri="{FF2B5EF4-FFF2-40B4-BE49-F238E27FC236}">
                  <a16:creationId xmlns:a16="http://schemas.microsoft.com/office/drawing/2014/main" id="{F3474E23-3A0D-AB5E-12CB-924C76F65121}"/>
                </a:ext>
              </a:extLst>
            </p:cNvPr>
            <p:cNvGrpSpPr/>
            <p:nvPr/>
          </p:nvGrpSpPr>
          <p:grpSpPr>
            <a:xfrm flipH="1">
              <a:off x="3241048" y="2631843"/>
              <a:ext cx="965163" cy="1167926"/>
              <a:chOff x="1793144" y="2631843"/>
              <a:chExt cx="988676" cy="1167926"/>
            </a:xfrm>
          </p:grpSpPr>
          <p:grpSp>
            <p:nvGrpSpPr>
              <p:cNvPr id="127" name="Group 126">
                <a:extLst>
                  <a:ext uri="{FF2B5EF4-FFF2-40B4-BE49-F238E27FC236}">
                    <a16:creationId xmlns:a16="http://schemas.microsoft.com/office/drawing/2014/main" id="{7BD53415-7BE7-E8F3-819B-DFC41319128E}"/>
                  </a:ext>
                </a:extLst>
              </p:cNvPr>
              <p:cNvGrpSpPr/>
              <p:nvPr/>
            </p:nvGrpSpPr>
            <p:grpSpPr>
              <a:xfrm flipH="1">
                <a:off x="2052916" y="2999019"/>
                <a:ext cx="728904" cy="800750"/>
                <a:chOff x="2752366" y="2932590"/>
                <a:chExt cx="877667" cy="910413"/>
              </a:xfrm>
            </p:grpSpPr>
            <p:sp>
              <p:nvSpPr>
                <p:cNvPr id="129" name="Rectangle: Rounded Corners 128">
                  <a:extLst>
                    <a:ext uri="{FF2B5EF4-FFF2-40B4-BE49-F238E27FC236}">
                      <a16:creationId xmlns:a16="http://schemas.microsoft.com/office/drawing/2014/main" id="{4376D398-EFA7-5599-1078-FF3B20202FF8}"/>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Rectangle: Rounded Corners 129">
                  <a:extLst>
                    <a:ext uri="{FF2B5EF4-FFF2-40B4-BE49-F238E27FC236}">
                      <a16:creationId xmlns:a16="http://schemas.microsoft.com/office/drawing/2014/main" id="{0EBFBEB5-17B3-781B-2A76-57A985D806C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8" name="Google Shape;315;p4">
                <a:extLst>
                  <a:ext uri="{FF2B5EF4-FFF2-40B4-BE49-F238E27FC236}">
                    <a16:creationId xmlns:a16="http://schemas.microsoft.com/office/drawing/2014/main" id="{E0B5EC05-7E81-5ABB-C1CD-FCEC634BE62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227979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n-GB">
                <a:highlight>
                  <a:srgbClr val="FFFF00"/>
                </a:highlight>
                <a:latin typeface="Arial"/>
                <a:cs typeface="Arial"/>
              </a:rPr>
              <a:t>Sessions</a:t>
            </a:r>
            <a:endParaRPr lang="en-US">
              <a:highlight>
                <a:srgbClr val="FFFF00"/>
              </a:highlight>
            </a:endParaRPr>
          </a:p>
        </p:txBody>
      </p:sp>
      <p:sp>
        <p:nvSpPr>
          <p:cNvPr id="3" name="TextBox 2">
            <a:extLst>
              <a:ext uri="{FF2B5EF4-FFF2-40B4-BE49-F238E27FC236}">
                <a16:creationId xmlns:a16="http://schemas.microsoft.com/office/drawing/2014/main" id="{29D71C25-336D-1344-74E4-005BCAA0C3D1}"/>
              </a:ext>
            </a:extLst>
          </p:cNvPr>
          <p:cNvSpPr txBox="1"/>
          <p:nvPr/>
        </p:nvSpPr>
        <p:spPr>
          <a:xfrm>
            <a:off x="534405" y="3491986"/>
            <a:ext cx="2002014" cy="1077218"/>
          </a:xfrm>
          <a:prstGeom prst="rect">
            <a:avLst/>
          </a:prstGeom>
          <a:noFill/>
        </p:spPr>
        <p:txBody>
          <a:bodyPr wrap="square" lIns="91440" tIns="45720" rIns="91440" bIns="45720" anchor="t">
            <a:spAutoFit/>
          </a:bodyPr>
          <a:lstStyle/>
          <a:p>
            <a:pPr algn="ctr"/>
            <a:r>
              <a:rPr lang="en-US" sz="1600" dirty="0">
                <a:latin typeface="Arial" panose="020B0604020202020204" pitchFamily="34" charset="0"/>
                <a:ea typeface="Calibri" panose="020F0502020204030204" pitchFamily="34" charset="0"/>
                <a:cs typeface="Arial" panose="020B0604020202020204" pitchFamily="34" charset="0"/>
              </a:rPr>
              <a:t>Introduction à la gestion de cas, IM4CM et le CPIMS+. </a:t>
            </a:r>
          </a:p>
        </p:txBody>
      </p:sp>
      <p:grpSp>
        <p:nvGrpSpPr>
          <p:cNvPr id="45" name="Group 44">
            <a:extLst>
              <a:ext uri="{FF2B5EF4-FFF2-40B4-BE49-F238E27FC236}">
                <a16:creationId xmlns:a16="http://schemas.microsoft.com/office/drawing/2014/main" id="{991321B8-57CC-F947-2FDD-07EA3BBB551F}"/>
              </a:ext>
            </a:extLst>
          </p:cNvPr>
          <p:cNvGrpSpPr/>
          <p:nvPr/>
        </p:nvGrpSpPr>
        <p:grpSpPr>
          <a:xfrm>
            <a:off x="1008082" y="2025042"/>
            <a:ext cx="1036053" cy="893149"/>
            <a:chOff x="1008082" y="2025042"/>
            <a:chExt cx="1036053" cy="893149"/>
          </a:xfrm>
        </p:grpSpPr>
        <p:sp>
          <p:nvSpPr>
            <p:cNvPr id="6" name="Hexagon 5">
              <a:extLst>
                <a:ext uri="{FF2B5EF4-FFF2-40B4-BE49-F238E27FC236}">
                  <a16:creationId xmlns:a16="http://schemas.microsoft.com/office/drawing/2014/main" id="{B12AC25D-5E81-4E2C-89D7-0D268378F3A7}"/>
                </a:ext>
              </a:extLst>
            </p:cNvPr>
            <p:cNvSpPr/>
            <p:nvPr/>
          </p:nvSpPr>
          <p:spPr>
            <a:xfrm rot="1782986">
              <a:off x="1008082"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1CD291A6-D7F1-173E-FD36-90A5238AF1A4}"/>
                </a:ext>
              </a:extLst>
            </p:cNvPr>
            <p:cNvSpPr txBox="1"/>
            <p:nvPr/>
          </p:nvSpPr>
          <p:spPr>
            <a:xfrm>
              <a:off x="1074383"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1</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B81D3677-D48D-2EB6-BA61-39D56373DA60}"/>
              </a:ext>
            </a:extLst>
          </p:cNvPr>
          <p:cNvSpPr txBox="1"/>
          <p:nvPr/>
        </p:nvSpPr>
        <p:spPr>
          <a:xfrm>
            <a:off x="2876280" y="3491986"/>
            <a:ext cx="2002014" cy="1077218"/>
          </a:xfrm>
          <a:prstGeom prst="rect">
            <a:avLst/>
          </a:prstGeom>
          <a:noFill/>
        </p:spPr>
        <p:txBody>
          <a:bodyPr wrap="square" lIns="91440" tIns="45720" rIns="91440" bIns="45720" anchor="t">
            <a:spAutoFit/>
          </a:bodyPr>
          <a:lstStyle/>
          <a:p>
            <a:pPr algn="ctr"/>
            <a:r>
              <a:rPr lang="en-US" sz="1600" dirty="0" err="1">
                <a:latin typeface="Arial" panose="020B0604020202020204" pitchFamily="34" charset="0"/>
                <a:ea typeface="Calibri" panose="020F0502020204030204" pitchFamily="34" charset="0"/>
                <a:cs typeface="Arial" panose="020B0604020202020204" pitchFamily="34" charset="0"/>
              </a:rPr>
              <a:t>Utilisation</a:t>
            </a:r>
            <a:r>
              <a:rPr lang="en-US" sz="1600" dirty="0">
                <a:latin typeface="Arial" panose="020B0604020202020204" pitchFamily="34" charset="0"/>
                <a:ea typeface="Calibri" panose="020F0502020204030204" pitchFamily="34" charset="0"/>
                <a:cs typeface="Arial" panose="020B0604020202020204" pitchFamily="34" charset="0"/>
              </a:rPr>
              <a:t> du CPIMS+ pour </a:t>
            </a:r>
            <a:r>
              <a:rPr lang="en-US" sz="1600" dirty="0" err="1">
                <a:latin typeface="Arial" panose="020B0604020202020204" pitchFamily="34" charset="0"/>
                <a:ea typeface="Calibri" panose="020F0502020204030204" pitchFamily="34" charset="0"/>
                <a:cs typeface="Arial" panose="020B0604020202020204" pitchFamily="34" charset="0"/>
              </a:rPr>
              <a:t>soutenir</a:t>
            </a:r>
            <a:r>
              <a:rPr lang="en-US" sz="1600" dirty="0">
                <a:latin typeface="Arial" panose="020B0604020202020204" pitchFamily="34" charset="0"/>
                <a:ea typeface="Calibri" panose="020F0502020204030204" pitchFamily="34" charset="0"/>
                <a:cs typeface="Arial" panose="020B0604020202020204" pitchFamily="34" charset="0"/>
              </a:rPr>
              <a:t> la gestion de cas </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a:t>
            </a:r>
            <a:r>
              <a:rPr lang="en-US" sz="1600" dirty="0" err="1">
                <a:latin typeface="Arial" panose="020B0604020202020204" pitchFamily="34" charset="0"/>
                <a:ea typeface="Calibri" panose="020F0502020204030204" pitchFamily="34" charset="0"/>
                <a:cs typeface="Arial" panose="020B0604020202020204" pitchFamily="34" charset="0"/>
              </a:rPr>
              <a:t>partie</a:t>
            </a:r>
            <a:r>
              <a:rPr lang="en-US" sz="1600" dirty="0">
                <a:latin typeface="Arial" panose="020B0604020202020204" pitchFamily="34" charset="0"/>
                <a:ea typeface="Calibri" panose="020F0502020204030204" pitchFamily="34" charset="0"/>
                <a:cs typeface="Arial" panose="020B0604020202020204" pitchFamily="34" charset="0"/>
              </a:rPr>
              <a:t> 1)</a:t>
            </a:r>
          </a:p>
        </p:txBody>
      </p:sp>
      <p:grpSp>
        <p:nvGrpSpPr>
          <p:cNvPr id="44" name="Group 43">
            <a:extLst>
              <a:ext uri="{FF2B5EF4-FFF2-40B4-BE49-F238E27FC236}">
                <a16:creationId xmlns:a16="http://schemas.microsoft.com/office/drawing/2014/main" id="{9AFD063F-9DFB-FCA8-62E4-95704C08BFCB}"/>
              </a:ext>
            </a:extLst>
          </p:cNvPr>
          <p:cNvGrpSpPr/>
          <p:nvPr/>
        </p:nvGrpSpPr>
        <p:grpSpPr>
          <a:xfrm>
            <a:off x="3341073" y="2025042"/>
            <a:ext cx="1036053" cy="893149"/>
            <a:chOff x="3136479" y="2025042"/>
            <a:chExt cx="1036053" cy="893149"/>
          </a:xfrm>
        </p:grpSpPr>
        <p:sp>
          <p:nvSpPr>
            <p:cNvPr id="26" name="Hexagon 25">
              <a:extLst>
                <a:ext uri="{FF2B5EF4-FFF2-40B4-BE49-F238E27FC236}">
                  <a16:creationId xmlns:a16="http://schemas.microsoft.com/office/drawing/2014/main" id="{93D20685-E0F9-69BD-D732-31AE2FB365BD}"/>
                </a:ext>
              </a:extLst>
            </p:cNvPr>
            <p:cNvSpPr/>
            <p:nvPr/>
          </p:nvSpPr>
          <p:spPr>
            <a:xfrm rot="1782986">
              <a:off x="3136479"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2252F1E9-4B0E-2A74-3A68-6156B05D5A9F}"/>
                </a:ext>
              </a:extLst>
            </p:cNvPr>
            <p:cNvSpPr txBox="1"/>
            <p:nvPr/>
          </p:nvSpPr>
          <p:spPr>
            <a:xfrm>
              <a:off x="3202780"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2</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A0070461-53AC-DBC2-2202-F8EF6C5CDDD6}"/>
              </a:ext>
            </a:extLst>
          </p:cNvPr>
          <p:cNvSpPr txBox="1"/>
          <p:nvPr/>
        </p:nvSpPr>
        <p:spPr>
          <a:xfrm>
            <a:off x="5094992" y="3491986"/>
            <a:ext cx="2002014" cy="1077218"/>
          </a:xfrm>
          <a:prstGeom prst="rect">
            <a:avLst/>
          </a:prstGeom>
          <a:noFill/>
        </p:spPr>
        <p:txBody>
          <a:bodyPr wrap="square" lIns="91440" tIns="45720" rIns="91440" bIns="45720" anchor="t">
            <a:spAutoFit/>
          </a:bodyPr>
          <a:lstStyle/>
          <a:p>
            <a:pPr algn="ctr"/>
            <a:r>
              <a:rPr lang="en-US" sz="1600" dirty="0" err="1">
                <a:latin typeface="Arial" panose="020B0604020202020204" pitchFamily="34" charset="0"/>
                <a:ea typeface="Calibri" panose="020F0502020204030204" pitchFamily="34" charset="0"/>
                <a:cs typeface="Arial" panose="020B0604020202020204" pitchFamily="34" charset="0"/>
              </a:rPr>
              <a:t>Utiliser</a:t>
            </a:r>
            <a:r>
              <a:rPr lang="en-US" sz="1600" dirty="0">
                <a:latin typeface="Arial" panose="020B0604020202020204" pitchFamily="34" charset="0"/>
                <a:ea typeface="Calibri" panose="020F0502020204030204" pitchFamily="34" charset="0"/>
                <a:cs typeface="Arial" panose="020B0604020202020204" pitchFamily="34" charset="0"/>
              </a:rPr>
              <a:t> le CPIMS+ pour </a:t>
            </a:r>
            <a:r>
              <a:rPr lang="en-US" sz="1600" dirty="0" err="1">
                <a:latin typeface="Arial" panose="020B0604020202020204" pitchFamily="34" charset="0"/>
                <a:ea typeface="Calibri" panose="020F0502020204030204" pitchFamily="34" charset="0"/>
                <a:cs typeface="Arial" panose="020B0604020202020204" pitchFamily="34" charset="0"/>
              </a:rPr>
              <a:t>soutenir</a:t>
            </a:r>
            <a:r>
              <a:rPr lang="en-US" sz="1600" dirty="0">
                <a:latin typeface="Arial" panose="020B0604020202020204" pitchFamily="34" charset="0"/>
                <a:ea typeface="Calibri" panose="020F0502020204030204" pitchFamily="34" charset="0"/>
                <a:cs typeface="Arial" panose="020B0604020202020204" pitchFamily="34" charset="0"/>
              </a:rPr>
              <a:t> la gestion des cas </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a:t>
            </a:r>
            <a:r>
              <a:rPr lang="en-US" sz="1600" dirty="0" err="1">
                <a:latin typeface="Arial" panose="020B0604020202020204" pitchFamily="34" charset="0"/>
                <a:ea typeface="Calibri" panose="020F0502020204030204" pitchFamily="34" charset="0"/>
                <a:cs typeface="Arial" panose="020B0604020202020204" pitchFamily="34" charset="0"/>
              </a:rPr>
              <a:t>partie</a:t>
            </a:r>
            <a:r>
              <a:rPr lang="en-US" sz="1600" dirty="0">
                <a:latin typeface="Arial" panose="020B0604020202020204" pitchFamily="34" charset="0"/>
                <a:ea typeface="Calibri" panose="020F0502020204030204" pitchFamily="34" charset="0"/>
                <a:cs typeface="Arial" panose="020B0604020202020204" pitchFamily="34" charset="0"/>
              </a:rPr>
              <a:t> 2)</a:t>
            </a:r>
          </a:p>
        </p:txBody>
      </p:sp>
      <p:grpSp>
        <p:nvGrpSpPr>
          <p:cNvPr id="43" name="Group 42">
            <a:extLst>
              <a:ext uri="{FF2B5EF4-FFF2-40B4-BE49-F238E27FC236}">
                <a16:creationId xmlns:a16="http://schemas.microsoft.com/office/drawing/2014/main" id="{6E8A0DDF-093E-0BAF-7D24-466136BFB3BE}"/>
              </a:ext>
            </a:extLst>
          </p:cNvPr>
          <p:cNvGrpSpPr/>
          <p:nvPr/>
        </p:nvGrpSpPr>
        <p:grpSpPr>
          <a:xfrm>
            <a:off x="5577973" y="2025042"/>
            <a:ext cx="1036053" cy="893149"/>
            <a:chOff x="5264876" y="2025042"/>
            <a:chExt cx="1036053" cy="893149"/>
          </a:xfrm>
        </p:grpSpPr>
        <p:sp>
          <p:nvSpPr>
            <p:cNvPr id="30" name="Hexagon 29">
              <a:extLst>
                <a:ext uri="{FF2B5EF4-FFF2-40B4-BE49-F238E27FC236}">
                  <a16:creationId xmlns:a16="http://schemas.microsoft.com/office/drawing/2014/main" id="{E6233071-8ABF-32C3-537D-D521CDE2E7DD}"/>
                </a:ext>
              </a:extLst>
            </p:cNvPr>
            <p:cNvSpPr/>
            <p:nvPr/>
          </p:nvSpPr>
          <p:spPr>
            <a:xfrm rot="1782986">
              <a:off x="5264876"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1E70866A-6999-8A33-0085-E7F54CAF6672}"/>
                </a:ext>
              </a:extLst>
            </p:cNvPr>
            <p:cNvSpPr txBox="1"/>
            <p:nvPr/>
          </p:nvSpPr>
          <p:spPr>
            <a:xfrm>
              <a:off x="5331177"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3</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05A9C86D-FC2D-55DA-70CB-AA27150009A3}"/>
              </a:ext>
            </a:extLst>
          </p:cNvPr>
          <p:cNvSpPr txBox="1"/>
          <p:nvPr/>
        </p:nvSpPr>
        <p:spPr>
          <a:xfrm>
            <a:off x="7313706" y="3491986"/>
            <a:ext cx="2002014" cy="1815882"/>
          </a:xfrm>
          <a:prstGeom prst="rect">
            <a:avLst/>
          </a:prstGeom>
          <a:noFill/>
        </p:spPr>
        <p:txBody>
          <a:bodyPr wrap="square" lIns="91440" tIns="45720" rIns="91440" bIns="45720" anchor="t">
            <a:spAutoFit/>
          </a:bodyPr>
          <a:lstStyle/>
          <a:p>
            <a:pPr algn="ctr"/>
            <a:r>
              <a:rPr lang="en-US" sz="1600" dirty="0" err="1">
                <a:latin typeface="Arial" panose="020B0604020202020204" pitchFamily="34" charset="0"/>
                <a:ea typeface="Calibri" panose="020F0502020204030204" pitchFamily="34" charset="0"/>
                <a:cs typeface="Arial" panose="020B0604020202020204" pitchFamily="34" charset="0"/>
              </a:rPr>
              <a:t>Utiliser</a:t>
            </a:r>
            <a:r>
              <a:rPr lang="en-US" sz="1600" dirty="0">
                <a:latin typeface="Arial" panose="020B0604020202020204" pitchFamily="34" charset="0"/>
                <a:ea typeface="Calibri" panose="020F0502020204030204" pitchFamily="34" charset="0"/>
                <a:cs typeface="Arial" panose="020B0604020202020204" pitchFamily="34" charset="0"/>
              </a:rPr>
              <a:t> le CPIMS+ pour </a:t>
            </a:r>
            <a:r>
              <a:rPr lang="en-US" sz="1600" dirty="0" err="1">
                <a:latin typeface="Arial" panose="020B0604020202020204" pitchFamily="34" charset="0"/>
                <a:ea typeface="Calibri" panose="020F0502020204030204" pitchFamily="34" charset="0"/>
                <a:cs typeface="Arial" panose="020B0604020202020204" pitchFamily="34" charset="0"/>
              </a:rPr>
              <a:t>soutenir</a:t>
            </a:r>
            <a:r>
              <a:rPr lang="en-US" sz="1600" dirty="0">
                <a:latin typeface="Arial" panose="020B0604020202020204" pitchFamily="34" charset="0"/>
                <a:ea typeface="Calibri" panose="020F0502020204030204" pitchFamily="34" charset="0"/>
                <a:cs typeface="Arial" panose="020B0604020202020204" pitchFamily="34" charset="0"/>
              </a:rPr>
              <a:t> la supervision des cas et le FTR et </a:t>
            </a:r>
            <a:r>
              <a:rPr lang="en-US" sz="1600" dirty="0" err="1">
                <a:latin typeface="Arial" panose="020B0604020202020204" pitchFamily="34" charset="0"/>
                <a:ea typeface="Calibri" panose="020F0502020204030204" pitchFamily="34" charset="0"/>
                <a:cs typeface="Arial" panose="020B0604020202020204" pitchFamily="34" charset="0"/>
              </a:rPr>
              <a:t>comprendre</a:t>
            </a:r>
            <a:r>
              <a:rPr lang="en-US" sz="1600" dirty="0">
                <a:latin typeface="Arial" panose="020B0604020202020204" pitchFamily="34" charset="0"/>
                <a:ea typeface="Calibri" panose="020F0502020204030204" pitchFamily="34" charset="0"/>
                <a:cs typeface="Arial" panose="020B0604020202020204" pitchFamily="34" charset="0"/>
              </a:rPr>
              <a:t> les </a:t>
            </a:r>
            <a:r>
              <a:rPr lang="en-US" sz="1600" dirty="0" err="1">
                <a:latin typeface="Arial" panose="020B0604020202020204" pitchFamily="34" charset="0"/>
                <a:ea typeface="Calibri" panose="020F0502020204030204" pitchFamily="34" charset="0"/>
                <a:cs typeface="Arial" panose="020B0604020202020204" pitchFamily="34" charset="0"/>
              </a:rPr>
              <a:t>caractéristiques</a:t>
            </a:r>
            <a:r>
              <a:rPr lang="en-US" sz="1600" dirty="0">
                <a:latin typeface="Arial" panose="020B0604020202020204" pitchFamily="34" charset="0"/>
                <a:ea typeface="Calibri" panose="020F0502020204030204" pitchFamily="34" charset="0"/>
                <a:cs typeface="Arial" panose="020B0604020202020204" pitchFamily="34" charset="0"/>
              </a:rPr>
              <a:t> et </a:t>
            </a:r>
            <a:r>
              <a:rPr lang="en-US" sz="1600" dirty="0" err="1">
                <a:latin typeface="Arial" panose="020B0604020202020204" pitchFamily="34" charset="0"/>
                <a:ea typeface="Calibri" panose="020F0502020204030204" pitchFamily="34" charset="0"/>
                <a:cs typeface="Arial" panose="020B0604020202020204" pitchFamily="34" charset="0"/>
              </a:rPr>
              <a:t>fonctionnalités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supplémentaires</a:t>
            </a:r>
            <a:r>
              <a:rPr lang="en-US" sz="1600" dirty="0">
                <a:latin typeface="Arial" panose="020B0604020202020204" pitchFamily="34" charset="0"/>
                <a:ea typeface="Calibri" panose="020F0502020204030204" pitchFamily="34" charset="0"/>
                <a:cs typeface="Arial" panose="020B0604020202020204" pitchFamily="34" charset="0"/>
              </a:rPr>
              <a:t>. </a:t>
            </a:r>
          </a:p>
        </p:txBody>
      </p:sp>
      <p:grpSp>
        <p:nvGrpSpPr>
          <p:cNvPr id="42" name="Group 41">
            <a:extLst>
              <a:ext uri="{FF2B5EF4-FFF2-40B4-BE49-F238E27FC236}">
                <a16:creationId xmlns:a16="http://schemas.microsoft.com/office/drawing/2014/main" id="{8AC1A118-DD38-448E-7138-9F7F11AF1271}"/>
              </a:ext>
            </a:extLst>
          </p:cNvPr>
          <p:cNvGrpSpPr/>
          <p:nvPr/>
        </p:nvGrpSpPr>
        <p:grpSpPr>
          <a:xfrm>
            <a:off x="7796687" y="2025042"/>
            <a:ext cx="1036053" cy="893149"/>
            <a:chOff x="7393273" y="2025042"/>
            <a:chExt cx="1036053" cy="893149"/>
          </a:xfrm>
        </p:grpSpPr>
        <p:sp>
          <p:nvSpPr>
            <p:cNvPr id="34" name="Hexagon 33">
              <a:extLst>
                <a:ext uri="{FF2B5EF4-FFF2-40B4-BE49-F238E27FC236}">
                  <a16:creationId xmlns:a16="http://schemas.microsoft.com/office/drawing/2014/main" id="{986D3B00-4CBE-C803-DB85-F7F96ACA7785}"/>
                </a:ext>
              </a:extLst>
            </p:cNvPr>
            <p:cNvSpPr/>
            <p:nvPr/>
          </p:nvSpPr>
          <p:spPr>
            <a:xfrm rot="1782986">
              <a:off x="7393273"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a:extLst>
                <a:ext uri="{FF2B5EF4-FFF2-40B4-BE49-F238E27FC236}">
                  <a16:creationId xmlns:a16="http://schemas.microsoft.com/office/drawing/2014/main" id="{E145AD9C-6003-B938-54AE-BC53A3BC7AA5}"/>
                </a:ext>
              </a:extLst>
            </p:cNvPr>
            <p:cNvSpPr txBox="1"/>
            <p:nvPr/>
          </p:nvSpPr>
          <p:spPr>
            <a:xfrm>
              <a:off x="7459574"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4</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9" name="TextBox 38">
            <a:extLst>
              <a:ext uri="{FF2B5EF4-FFF2-40B4-BE49-F238E27FC236}">
                <a16:creationId xmlns:a16="http://schemas.microsoft.com/office/drawing/2014/main" id="{4DA5B544-5F51-4134-8647-E8571318ED94}"/>
              </a:ext>
            </a:extLst>
          </p:cNvPr>
          <p:cNvSpPr txBox="1"/>
          <p:nvPr/>
        </p:nvSpPr>
        <p:spPr>
          <a:xfrm>
            <a:off x="9541724" y="3491986"/>
            <a:ext cx="2002014" cy="1323439"/>
          </a:xfrm>
          <a:prstGeom prst="rect">
            <a:avLst/>
          </a:prstGeom>
          <a:noFill/>
        </p:spPr>
        <p:txBody>
          <a:bodyPr wrap="square" lIns="91440" tIns="45720" rIns="91440" bIns="45720" anchor="t">
            <a:spAutoFit/>
          </a:bodyPr>
          <a:lstStyle/>
          <a:p>
            <a:pPr algn="ctr"/>
            <a:r>
              <a:rPr lang="en-US" sz="1600" dirty="0" err="1">
                <a:latin typeface="Arial" panose="020B0604020202020204" pitchFamily="34" charset="0"/>
                <a:ea typeface="Calibri" panose="020F0502020204030204" pitchFamily="34" charset="0"/>
                <a:cs typeface="Arial" panose="020B0604020202020204" pitchFamily="34" charset="0"/>
              </a:rPr>
              <a:t>Utilisation</a:t>
            </a:r>
            <a:r>
              <a:rPr lang="en-US" sz="1600" dirty="0">
                <a:latin typeface="Arial" panose="020B0604020202020204" pitchFamily="34" charset="0"/>
                <a:ea typeface="Calibri" panose="020F0502020204030204" pitchFamily="34" charset="0"/>
                <a:cs typeface="Arial" panose="020B0604020202020204" pitchFamily="34" charset="0"/>
              </a:rPr>
              <a:t> du CPIMS+ pour </a:t>
            </a:r>
            <a:r>
              <a:rPr lang="en-US" sz="1600" dirty="0" err="1">
                <a:latin typeface="Arial" panose="020B0604020202020204" pitchFamily="34" charset="0"/>
                <a:ea typeface="Calibri" panose="020F0502020204030204" pitchFamily="34" charset="0"/>
                <a:cs typeface="Arial" panose="020B0604020202020204" pitchFamily="34" charset="0"/>
              </a:rPr>
              <a:t>surveiller</a:t>
            </a:r>
            <a:r>
              <a:rPr lang="en-US" sz="1600" dirty="0">
                <a:latin typeface="Arial" panose="020B0604020202020204" pitchFamily="34" charset="0"/>
                <a:ea typeface="Calibri" panose="020F0502020204030204" pitchFamily="34" charset="0"/>
                <a:cs typeface="Arial" panose="020B0604020202020204" pitchFamily="34" charset="0"/>
              </a:rPr>
              <a:t> la gestion des cas </a:t>
            </a:r>
            <a:r>
              <a:rPr lang="en-US" sz="1600" dirty="0" err="1">
                <a:latin typeface="Arial" panose="020B0604020202020204" pitchFamily="34" charset="0"/>
                <a:ea typeface="Calibri" panose="020F0502020204030204" pitchFamily="34" charset="0"/>
                <a:cs typeface="Arial" panose="020B0604020202020204" pitchFamily="34" charset="0"/>
              </a:rPr>
              <a:t>afin</a:t>
            </a:r>
            <a:r>
              <a:rPr lang="en-US" sz="1600" dirty="0">
                <a:latin typeface="Arial" panose="020B0604020202020204" pitchFamily="34" charset="0"/>
                <a:ea typeface="Calibri" panose="020F0502020204030204" pitchFamily="34" charset="0"/>
                <a:cs typeface="Arial" panose="020B0604020202020204" pitchFamily="34" charset="0"/>
              </a:rPr>
              <a:t> de </a:t>
            </a:r>
            <a:r>
              <a:rPr lang="en-US" sz="1600" dirty="0" err="1">
                <a:latin typeface="Arial" panose="020B0604020202020204" pitchFamily="34" charset="0"/>
                <a:ea typeface="Calibri" panose="020F0502020204030204" pitchFamily="34" charset="0"/>
                <a:cs typeface="Arial" panose="020B0604020202020204" pitchFamily="34" charset="0"/>
              </a:rPr>
              <a:t>soutien</a:t>
            </a:r>
            <a:endParaRPr lang="en-US" sz="1600" dirty="0">
              <a:latin typeface="Arial" panose="020B0604020202020204" pitchFamily="34" charset="0"/>
              <a:ea typeface="Calibri" panose="020F050202020403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D7571273-3E9D-F339-CDB1-BEFDB5237BD5}"/>
              </a:ext>
            </a:extLst>
          </p:cNvPr>
          <p:cNvGrpSpPr/>
          <p:nvPr/>
        </p:nvGrpSpPr>
        <p:grpSpPr>
          <a:xfrm>
            <a:off x="10015401" y="2025042"/>
            <a:ext cx="1036053" cy="893149"/>
            <a:chOff x="9521668" y="2025042"/>
            <a:chExt cx="1036053" cy="893149"/>
          </a:xfrm>
        </p:grpSpPr>
        <p:sp>
          <p:nvSpPr>
            <p:cNvPr id="38" name="Hexagon 37">
              <a:extLst>
                <a:ext uri="{FF2B5EF4-FFF2-40B4-BE49-F238E27FC236}">
                  <a16:creationId xmlns:a16="http://schemas.microsoft.com/office/drawing/2014/main" id="{C900F666-E82C-A949-2F7F-039873F1A85A}"/>
                </a:ext>
              </a:extLst>
            </p:cNvPr>
            <p:cNvSpPr/>
            <p:nvPr/>
          </p:nvSpPr>
          <p:spPr>
            <a:xfrm rot="1782986">
              <a:off x="9521668"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a:extLst>
                <a:ext uri="{FF2B5EF4-FFF2-40B4-BE49-F238E27FC236}">
                  <a16:creationId xmlns:a16="http://schemas.microsoft.com/office/drawing/2014/main" id="{2189D534-93A0-ED32-2234-3954EA46117C}"/>
                </a:ext>
              </a:extLst>
            </p:cNvPr>
            <p:cNvSpPr txBox="1"/>
            <p:nvPr/>
          </p:nvSpPr>
          <p:spPr>
            <a:xfrm>
              <a:off x="9587969"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5</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34213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Étape 3 :</a:t>
            </a:r>
            <a:br>
              <a:rPr lang="en-US" dirty="0"/>
            </a:br>
            <a:r>
              <a:rPr lang="en-US" dirty="0"/>
              <a:t>Planification du cas</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ETUDE DE CAS</a:t>
            </a:r>
          </a:p>
        </p:txBody>
      </p:sp>
      <p:grpSp>
        <p:nvGrpSpPr>
          <p:cNvPr id="4" name="Group 3">
            <a:extLst>
              <a:ext uri="{FF2B5EF4-FFF2-40B4-BE49-F238E27FC236}">
                <a16:creationId xmlns:a16="http://schemas.microsoft.com/office/drawing/2014/main" id="{DDFC4560-9B8C-B28C-4484-F2F527F2A515}"/>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F992CCE6-1E49-4993-9803-803EEEBB530D}"/>
                </a:ext>
              </a:extLst>
            </p:cNvPr>
            <p:cNvGrpSpPr/>
            <p:nvPr/>
          </p:nvGrpSpPr>
          <p:grpSpPr>
            <a:xfrm>
              <a:off x="7499908" y="4900577"/>
              <a:ext cx="997752" cy="824627"/>
              <a:chOff x="5957706" y="3325646"/>
              <a:chExt cx="2611796" cy="1892062"/>
            </a:xfrm>
            <a:solidFill>
              <a:schemeClr val="accent4"/>
            </a:solidFill>
          </p:grpSpPr>
          <p:sp>
            <p:nvSpPr>
              <p:cNvPr id="9" name="Rectangle: Rounded Corners 8">
                <a:extLst>
                  <a:ext uri="{FF2B5EF4-FFF2-40B4-BE49-F238E27FC236}">
                    <a16:creationId xmlns:a16="http://schemas.microsoft.com/office/drawing/2014/main" id="{41B881B0-5D9E-DB69-C95D-65EBCABC9ACA}"/>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0E55F635-E488-ED34-EACA-8D9F0354A57B}"/>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3D033816-F99E-146C-8099-9B9AA6000765}"/>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F9B78410-2649-AF04-0148-ACC9A39CE1B3}"/>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4703F7C5-3045-E8A2-8A42-67846FE22621}"/>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8739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Discussion</a:t>
            </a:r>
            <a:endParaRPr lang="en-ZA"/>
          </a:p>
        </p:txBody>
      </p:sp>
      <p:sp>
        <p:nvSpPr>
          <p:cNvPr id="14" name="Speech Bubble: Rectangle with Corners Rounded 13">
            <a:extLst>
              <a:ext uri="{FF2B5EF4-FFF2-40B4-BE49-F238E27FC236}">
                <a16:creationId xmlns:a16="http://schemas.microsoft.com/office/drawing/2014/main" id="{D69535DD-7ECA-2411-87A9-BB0744CBC936}"/>
              </a:ext>
            </a:extLst>
          </p:cNvPr>
          <p:cNvSpPr/>
          <p:nvPr/>
        </p:nvSpPr>
        <p:spPr>
          <a:xfrm>
            <a:off x="670190" y="2053167"/>
            <a:ext cx="3738120"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Pourquoi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était</a:t>
            </a:r>
            <a:r>
              <a:rPr lang="en-US" sz="2400" dirty="0">
                <a:solidFill>
                  <a:schemeClr val="tx1"/>
                </a:solidFill>
                <a:latin typeface="Arial" panose="020B0604020202020204" pitchFamily="34" charset="0"/>
                <a:cs typeface="Arial" panose="020B0604020202020204" pitchFamily="34" charset="0"/>
              </a:rPr>
              <a:t>-il important pour </a:t>
            </a:r>
            <a:r>
              <a:rPr lang="en-US" sz="2400" dirty="0" err="1">
                <a:solidFill>
                  <a:schemeClr val="tx1"/>
                </a:solidFill>
                <a:latin typeface="Arial" panose="020B0604020202020204" pitchFamily="34" charset="0"/>
                <a:cs typeface="Arial" panose="020B0604020202020204" pitchFamily="34" charset="0"/>
              </a:rPr>
              <a:t>l'assistant</a:t>
            </a:r>
            <a:r>
              <a:rPr lang="en-US" sz="2400" dirty="0">
                <a:solidFill>
                  <a:schemeClr val="tx1"/>
                </a:solidFill>
                <a:latin typeface="Arial" panose="020B0604020202020204" pitchFamily="34" charset="0"/>
                <a:cs typeface="Arial" panose="020B0604020202020204" pitchFamily="34" charset="0"/>
              </a:rPr>
              <a:t> social de faire </a:t>
            </a:r>
            <a:r>
              <a:rPr lang="en-US" sz="2400" dirty="0" err="1">
                <a:solidFill>
                  <a:schemeClr val="tx1"/>
                </a:solidFill>
                <a:latin typeface="Arial" panose="020B0604020202020204" pitchFamily="34" charset="0"/>
                <a:cs typeface="Arial" panose="020B0604020202020204" pitchFamily="34" charset="0"/>
              </a:rPr>
              <a:t>participer</a:t>
            </a:r>
            <a:r>
              <a:rPr lang="en-US" sz="2400" dirty="0">
                <a:solidFill>
                  <a:schemeClr val="tx1"/>
                </a:solidFill>
                <a:latin typeface="Arial" panose="020B0604020202020204" pitchFamily="34" charset="0"/>
                <a:cs typeface="Arial" panose="020B0604020202020204" pitchFamily="34" charset="0"/>
              </a:rPr>
              <a:t> la </a:t>
            </a:r>
            <a:r>
              <a:rPr lang="en-US" sz="2400" dirty="0" err="1">
                <a:solidFill>
                  <a:schemeClr val="tx1"/>
                </a:solidFill>
                <a:latin typeface="Arial" panose="020B0604020202020204" pitchFamily="34" charset="0"/>
                <a:cs typeface="Arial" panose="020B0604020202020204" pitchFamily="34" charset="0"/>
              </a:rPr>
              <a:t>mère</a:t>
            </a:r>
            <a:r>
              <a:rPr lang="en-US" sz="2400" dirty="0">
                <a:solidFill>
                  <a:schemeClr val="tx1"/>
                </a:solidFill>
                <a:latin typeface="Arial" panose="020B0604020202020204" pitchFamily="34" charset="0"/>
                <a:cs typeface="Arial" panose="020B0604020202020204" pitchFamily="34" charset="0"/>
              </a:rPr>
              <a:t> de Nadia à </a:t>
            </a:r>
            <a:r>
              <a:rPr lang="en-US" sz="2400" dirty="0" err="1">
                <a:solidFill>
                  <a:schemeClr val="tx1"/>
                </a:solidFill>
                <a:latin typeface="Arial" panose="020B0604020202020204" pitchFamily="34" charset="0"/>
                <a:cs typeface="Arial" panose="020B0604020202020204" pitchFamily="34" charset="0"/>
              </a:rPr>
              <a:t>l'élaboration</a:t>
            </a:r>
            <a:r>
              <a:rPr lang="en-US" sz="2400" dirty="0">
                <a:solidFill>
                  <a:schemeClr val="tx1"/>
                </a:solidFill>
                <a:latin typeface="Arial" panose="020B0604020202020204" pitchFamily="34" charset="0"/>
                <a:cs typeface="Arial" panose="020B0604020202020204" pitchFamily="34" charset="0"/>
              </a:rPr>
              <a:t> du plan </a:t>
            </a:r>
            <a:r>
              <a:rPr lang="en-US" sz="2400" dirty="0" err="1">
                <a:solidFill>
                  <a:schemeClr val="tx1"/>
                </a:solidFill>
                <a:latin typeface="Arial" panose="020B0604020202020204" pitchFamily="34" charset="0"/>
                <a:cs typeface="Arial" panose="020B0604020202020204" pitchFamily="34" charset="0"/>
              </a:rPr>
              <a:t>d'action</a:t>
            </a:r>
            <a:r>
              <a:rPr lang="en-US" sz="2400" dirty="0">
                <a:solidFill>
                  <a:schemeClr val="tx1"/>
                </a:solidFill>
                <a:latin typeface="Arial" panose="020B0604020202020204" pitchFamily="34" charset="0"/>
                <a:cs typeface="Arial" panose="020B0604020202020204" pitchFamily="34" charset="0"/>
              </a:rPr>
              <a:t> ?</a:t>
            </a:r>
          </a:p>
        </p:txBody>
      </p:sp>
      <p:sp>
        <p:nvSpPr>
          <p:cNvPr id="15" name="Speech Bubble: Rectangle with Corners Rounded 14">
            <a:extLst>
              <a:ext uri="{FF2B5EF4-FFF2-40B4-BE49-F238E27FC236}">
                <a16:creationId xmlns:a16="http://schemas.microsoft.com/office/drawing/2014/main" id="{6EA47513-7634-97A8-9CC3-49F36C8BBB35}"/>
              </a:ext>
            </a:extLst>
          </p:cNvPr>
          <p:cNvSpPr/>
          <p:nvPr/>
        </p:nvSpPr>
        <p:spPr>
          <a:xfrm>
            <a:off x="4408310" y="2053167"/>
            <a:ext cx="3541889"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Comment </a:t>
            </a:r>
            <a:r>
              <a:rPr lang="en-US" sz="2400" dirty="0" err="1">
                <a:solidFill>
                  <a:schemeClr val="tx1"/>
                </a:solidFill>
                <a:latin typeface="Arial" panose="020B0604020202020204" pitchFamily="34" charset="0"/>
                <a:cs typeface="Arial" panose="020B0604020202020204" pitchFamily="34" charset="0"/>
              </a:rPr>
              <a:t>vous</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assurez-vous</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actuellement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qu'il</a:t>
            </a:r>
            <a:r>
              <a:rPr lang="en-US" sz="2400" dirty="0">
                <a:solidFill>
                  <a:schemeClr val="tx1"/>
                </a:solidFill>
                <a:latin typeface="Arial" panose="020B0604020202020204" pitchFamily="34" charset="0"/>
                <a:cs typeface="Arial" panose="020B0604020202020204" pitchFamily="34" charset="0"/>
              </a:rPr>
              <a:t> y a </a:t>
            </a:r>
            <a:r>
              <a:rPr lang="en-US" sz="2400" dirty="0" err="1">
                <a:solidFill>
                  <a:schemeClr val="tx1"/>
                </a:solidFill>
                <a:latin typeface="Arial" panose="020B0604020202020204" pitchFamily="34" charset="0"/>
                <a:cs typeface="Arial" panose="020B0604020202020204" pitchFamily="34" charset="0"/>
              </a:rPr>
              <a:t>clairement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une</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personne</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responsable</a:t>
            </a:r>
            <a:r>
              <a:rPr lang="en-US" sz="2400" dirty="0">
                <a:solidFill>
                  <a:schemeClr val="tx1"/>
                </a:solidFill>
                <a:latin typeface="Arial" panose="020B0604020202020204" pitchFamily="34" charset="0"/>
                <a:cs typeface="Arial" panose="020B0604020202020204" pitchFamily="34" charset="0"/>
              </a:rPr>
              <a:t> et un </a:t>
            </a:r>
            <a:r>
              <a:rPr lang="en-US" sz="2400" dirty="0" err="1">
                <a:solidFill>
                  <a:schemeClr val="tx1"/>
                </a:solidFill>
                <a:latin typeface="Arial" panose="020B0604020202020204" pitchFamily="34" charset="0"/>
                <a:cs typeface="Arial" panose="020B0604020202020204" pitchFamily="34" charset="0"/>
              </a:rPr>
              <a:t>calendrier</a:t>
            </a:r>
            <a:r>
              <a:rPr lang="en-US" sz="2400" dirty="0">
                <a:solidFill>
                  <a:schemeClr val="tx1"/>
                </a:solidFill>
                <a:latin typeface="Arial" panose="020B0604020202020204" pitchFamily="34" charset="0"/>
                <a:cs typeface="Arial" panose="020B0604020202020204" pitchFamily="34" charset="0"/>
              </a:rPr>
              <a:t> pour </a:t>
            </a:r>
            <a:r>
              <a:rPr lang="en-US" sz="2400" dirty="0" err="1">
                <a:solidFill>
                  <a:schemeClr val="tx1"/>
                </a:solidFill>
                <a:latin typeface="Arial" panose="020B0604020202020204" pitchFamily="34" charset="0"/>
                <a:cs typeface="Arial" panose="020B0604020202020204" pitchFamily="34" charset="0"/>
              </a:rPr>
              <a:t>chaque</a:t>
            </a:r>
            <a:r>
              <a:rPr lang="en-US" sz="2400" dirty="0">
                <a:solidFill>
                  <a:schemeClr val="tx1"/>
                </a:solidFill>
                <a:latin typeface="Arial" panose="020B0604020202020204" pitchFamily="34" charset="0"/>
                <a:cs typeface="Arial" panose="020B0604020202020204" pitchFamily="34" charset="0"/>
              </a:rPr>
              <a:t> action ?</a:t>
            </a:r>
          </a:p>
        </p:txBody>
      </p:sp>
      <p:sp>
        <p:nvSpPr>
          <p:cNvPr id="16" name="Speech Bubble: Rectangle with Corners Rounded 15">
            <a:extLst>
              <a:ext uri="{FF2B5EF4-FFF2-40B4-BE49-F238E27FC236}">
                <a16:creationId xmlns:a16="http://schemas.microsoft.com/office/drawing/2014/main" id="{5FDDC2EC-A9EC-8A9B-C57C-D5707E7E9561}"/>
              </a:ext>
            </a:extLst>
          </p:cNvPr>
          <p:cNvSpPr/>
          <p:nvPr/>
        </p:nvSpPr>
        <p:spPr>
          <a:xfrm>
            <a:off x="8184444" y="2053167"/>
            <a:ext cx="3375378" cy="2751666"/>
          </a:xfrm>
          <a:prstGeom prst="wedgeRoundRectCallout">
            <a:avLst>
              <a:gd name="adj1" fmla="val -1101"/>
              <a:gd name="adj2" fmla="val 7004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Selon vous, qu'est-ce qui devrait être inclus dans le plan d'action de Nadia ? </a:t>
            </a:r>
          </a:p>
        </p:txBody>
      </p:sp>
      <p:sp>
        <p:nvSpPr>
          <p:cNvPr id="2" name="Rectangle 1">
            <a:extLst>
              <a:ext uri="{FF2B5EF4-FFF2-40B4-BE49-F238E27FC236}">
                <a16:creationId xmlns:a16="http://schemas.microsoft.com/office/drawing/2014/main" id="{8283BBD5-0ACD-3A7E-CD6E-07DA099A217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832578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Diapositive supplémentaire pour les notes de l'animateur</a:t>
            </a:r>
            <a:endParaRPr lang="en-CA" sz="5400" b="1">
              <a:solidFill>
                <a:schemeClr val="bg1">
                  <a:lumMod val="75000"/>
                </a:schemeClr>
              </a:solidFill>
            </a:endParaRPr>
          </a:p>
        </p:txBody>
      </p:sp>
    </p:spTree>
    <p:extLst>
      <p:ext uri="{BB962C8B-B14F-4D97-AF65-F5344CB8AC3E}">
        <p14:creationId xmlns:p14="http://schemas.microsoft.com/office/powerpoint/2010/main" val="3363028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Considérations clés</a:t>
            </a:r>
            <a:endParaRPr lang="en-ZA"/>
          </a:p>
        </p:txBody>
      </p:sp>
      <p:grpSp>
        <p:nvGrpSpPr>
          <p:cNvPr id="4" name="Group 3">
            <a:extLst>
              <a:ext uri="{FF2B5EF4-FFF2-40B4-BE49-F238E27FC236}">
                <a16:creationId xmlns:a16="http://schemas.microsoft.com/office/drawing/2014/main" id="{C0B01035-D454-3038-7A84-57CF16259A9C}"/>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59F72BE6-0CE3-0B25-BAE0-2C72DAE5A936}"/>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93C045A6-30DF-2216-890F-46A6430778A8}"/>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E5194DD4-F5F2-F5B8-1EF1-63094F3D7542}"/>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E2307F5B-E7F5-2BEE-AD5D-9BEE9E3D5BD5}"/>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FF88FD00-03DE-6B27-7555-B56E5949EDAB}"/>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23D02CFD-BE5E-6DD5-E803-E2A5E08FE47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79DAF32B-9922-5353-5258-3E02E66AA8C7}"/>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F6FF189E-8DEA-17D9-BF0A-3F638C87249D}"/>
              </a:ext>
            </a:extLst>
          </p:cNvPr>
          <p:cNvSpPr txBox="1"/>
          <p:nvPr/>
        </p:nvSpPr>
        <p:spPr>
          <a:xfrm>
            <a:off x="738455" y="4272055"/>
            <a:ext cx="2497050" cy="369332"/>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PLAN DU CAS</a:t>
            </a:r>
          </a:p>
        </p:txBody>
      </p:sp>
      <p:sp>
        <p:nvSpPr>
          <p:cNvPr id="14" name="TextBox 13">
            <a:extLst>
              <a:ext uri="{FF2B5EF4-FFF2-40B4-BE49-F238E27FC236}">
                <a16:creationId xmlns:a16="http://schemas.microsoft.com/office/drawing/2014/main" id="{F3E02058-7FBF-8359-E853-EF2D7CA1A0FF}"/>
              </a:ext>
            </a:extLst>
          </p:cNvPr>
          <p:cNvSpPr txBox="1"/>
          <p:nvPr/>
        </p:nvSpPr>
        <p:spPr>
          <a:xfrm>
            <a:off x="4023803" y="1701872"/>
            <a:ext cx="4075199" cy="4224811"/>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400" b="1" dirty="0">
                <a:solidFill>
                  <a:schemeClr val="dk1"/>
                </a:solidFill>
                <a:latin typeface="Arial"/>
                <a:ea typeface="Arial"/>
                <a:cs typeface="Arial"/>
                <a:sym typeface="Arial"/>
              </a:rPr>
              <a:t>POURQUOI?</a:t>
            </a:r>
          </a:p>
          <a:p>
            <a:pPr marR="0" lvl="0" algn="l" rtl="0">
              <a:lnSpc>
                <a:spcPct val="107000"/>
              </a:lnSpc>
              <a:spcBef>
                <a:spcPts val="0"/>
              </a:spcBef>
              <a:spcAft>
                <a:spcPts val="0"/>
              </a:spcAft>
            </a:pPr>
            <a:endParaRPr lang="en-US" sz="1400" b="1"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Enregistrer</a:t>
            </a:r>
            <a:r>
              <a:rPr lang="en-US" sz="1400" dirty="0">
                <a:solidFill>
                  <a:schemeClr val="dk1"/>
                </a:solidFill>
                <a:latin typeface="Arial"/>
                <a:ea typeface="Arial"/>
                <a:cs typeface="Arial"/>
                <a:sym typeface="Arial"/>
              </a:rPr>
              <a:t> et </a:t>
            </a:r>
            <a:r>
              <a:rPr lang="en-US" sz="1400" dirty="0" err="1">
                <a:solidFill>
                  <a:schemeClr val="dk1"/>
                </a:solidFill>
                <a:latin typeface="Arial"/>
                <a:ea typeface="Arial"/>
                <a:cs typeface="Arial"/>
                <a:sym typeface="Arial"/>
              </a:rPr>
              <a:t>planifier</a:t>
            </a:r>
            <a:r>
              <a:rPr lang="en-US" sz="1400" dirty="0">
                <a:solidFill>
                  <a:schemeClr val="dk1"/>
                </a:solidFill>
                <a:latin typeface="Arial"/>
                <a:ea typeface="Arial"/>
                <a:cs typeface="Arial"/>
                <a:sym typeface="Arial"/>
              </a:rPr>
              <a:t> les interventions </a:t>
            </a:r>
            <a:r>
              <a:rPr lang="en-US" sz="1400" dirty="0" err="1">
                <a:solidFill>
                  <a:schemeClr val="dk1"/>
                </a:solidFill>
                <a:latin typeface="Arial"/>
                <a:ea typeface="Arial"/>
                <a:cs typeface="Arial"/>
                <a:sym typeface="Arial"/>
              </a:rPr>
              <a:t>nécessaires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convenues</a:t>
            </a:r>
            <a:endParaRPr lang="en-US" sz="1400"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400" dirty="0">
                <a:solidFill>
                  <a:schemeClr val="dk1"/>
                </a:solidFill>
                <a:latin typeface="Arial"/>
                <a:ea typeface="Arial"/>
                <a:cs typeface="Arial"/>
                <a:sym typeface="Arial"/>
              </a:rPr>
              <a:t>Assurer la protection de </a:t>
            </a:r>
            <a:r>
              <a:rPr lang="en-US" sz="1400" dirty="0" err="1">
                <a:solidFill>
                  <a:schemeClr val="dk1"/>
                </a:solidFill>
                <a:latin typeface="Arial"/>
                <a:ea typeface="Arial"/>
                <a:cs typeface="Arial"/>
                <a:sym typeface="Arial"/>
              </a:rPr>
              <a:t>l'enfant</a:t>
            </a:r>
            <a:endParaRPr lang="en-US" sz="1400"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S'assurer</a:t>
            </a:r>
            <a:r>
              <a:rPr lang="en-US" sz="1400" dirty="0">
                <a:solidFill>
                  <a:schemeClr val="dk1"/>
                </a:solidFill>
                <a:latin typeface="Arial"/>
                <a:ea typeface="Arial"/>
                <a:cs typeface="Arial"/>
                <a:sym typeface="Arial"/>
              </a:rPr>
              <a:t> que les </a:t>
            </a:r>
            <a:r>
              <a:rPr lang="en-US" sz="1400" dirty="0" err="1">
                <a:solidFill>
                  <a:schemeClr val="dk1"/>
                </a:solidFill>
                <a:latin typeface="Arial"/>
                <a:ea typeface="Arial"/>
                <a:cs typeface="Arial"/>
                <a:sym typeface="Arial"/>
              </a:rPr>
              <a:t>soins</a:t>
            </a:r>
            <a:r>
              <a:rPr lang="en-US" sz="1400" dirty="0">
                <a:solidFill>
                  <a:schemeClr val="dk1"/>
                </a:solidFill>
                <a:latin typeface="Arial"/>
                <a:ea typeface="Arial"/>
                <a:cs typeface="Arial"/>
                <a:sym typeface="Arial"/>
              </a:rPr>
              <a:t> et le bien-</a:t>
            </a:r>
            <a:r>
              <a:rPr lang="en-US" sz="1400" dirty="0" err="1">
                <a:solidFill>
                  <a:schemeClr val="dk1"/>
                </a:solidFill>
                <a:latin typeface="Arial"/>
                <a:ea typeface="Arial"/>
                <a:cs typeface="Arial"/>
                <a:sym typeface="Arial"/>
              </a:rPr>
              <a:t>être</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sont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soutenus</a:t>
            </a:r>
            <a:r>
              <a:rPr lang="en-US" sz="1400"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r>
              <a:rPr lang="en-US" sz="1400" dirty="0" err="1">
                <a:solidFill>
                  <a:schemeClr val="dk1"/>
                </a:solidFill>
                <a:latin typeface="Arial"/>
                <a:ea typeface="Arial"/>
                <a:cs typeface="Arial"/>
                <a:sym typeface="Arial"/>
              </a:rPr>
              <a:t>Répondre</a:t>
            </a:r>
            <a:r>
              <a:rPr lang="en-US" sz="1400" dirty="0">
                <a:solidFill>
                  <a:schemeClr val="dk1"/>
                </a:solidFill>
                <a:latin typeface="Arial"/>
                <a:ea typeface="Arial"/>
                <a:cs typeface="Arial"/>
                <a:sym typeface="Arial"/>
              </a:rPr>
              <a:t> aux </a:t>
            </a:r>
            <a:r>
              <a:rPr lang="en-US" sz="1400" dirty="0" err="1">
                <a:solidFill>
                  <a:schemeClr val="dk1"/>
                </a:solidFill>
                <a:latin typeface="Arial"/>
                <a:ea typeface="Arial"/>
                <a:cs typeface="Arial"/>
                <a:sym typeface="Arial"/>
              </a:rPr>
              <a:t>besoins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tels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qu'identifiés</a:t>
            </a:r>
            <a:r>
              <a:rPr lang="en-US" sz="1400" dirty="0">
                <a:solidFill>
                  <a:schemeClr val="dk1"/>
                </a:solidFill>
                <a:latin typeface="Arial"/>
                <a:ea typeface="Arial"/>
                <a:cs typeface="Arial"/>
                <a:sym typeface="Arial"/>
              </a:rPr>
              <a:t> dans </a:t>
            </a:r>
            <a:r>
              <a:rPr lang="en-US" sz="1400" dirty="0" err="1">
                <a:solidFill>
                  <a:schemeClr val="dk1"/>
                </a:solidFill>
                <a:latin typeface="Arial"/>
                <a:ea typeface="Arial"/>
                <a:cs typeface="Arial"/>
                <a:sym typeface="Arial"/>
              </a:rPr>
              <a:t>l'évaluation</a:t>
            </a:r>
            <a:r>
              <a:rPr lang="en-US" sz="1400"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sz="1400"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sz="1400" b="1" dirty="0">
                <a:solidFill>
                  <a:schemeClr val="dk1"/>
                </a:solidFill>
                <a:latin typeface="Arial"/>
                <a:ea typeface="Arial"/>
                <a:cs typeface="Arial"/>
                <a:sym typeface="Arial"/>
              </a:rPr>
              <a:t>QUI?</a:t>
            </a:r>
          </a:p>
          <a:p>
            <a:pPr marL="0" marR="0" lvl="0" indent="0" algn="l" rtl="0">
              <a:lnSpc>
                <a:spcPct val="107000"/>
              </a:lnSpc>
              <a:spcBef>
                <a:spcPts val="0"/>
              </a:spcBef>
              <a:spcAft>
                <a:spcPts val="0"/>
              </a:spcAft>
              <a:buNone/>
            </a:pPr>
            <a:endParaRPr lang="en-US"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dirty="0">
                <a:solidFill>
                  <a:schemeClr val="dk1"/>
                </a:solidFill>
                <a:latin typeface="Arial"/>
                <a:ea typeface="Arial"/>
                <a:cs typeface="Arial"/>
                <a:sym typeface="Arial"/>
              </a:rPr>
              <a:t>Dans la </a:t>
            </a:r>
            <a:r>
              <a:rPr lang="en-US" sz="1400" dirty="0" err="1">
                <a:solidFill>
                  <a:schemeClr val="dk1"/>
                </a:solidFill>
                <a:latin typeface="Arial"/>
                <a:ea typeface="Arial"/>
                <a:cs typeface="Arial"/>
                <a:sym typeface="Arial"/>
              </a:rPr>
              <a:t>mesure</a:t>
            </a:r>
            <a:r>
              <a:rPr lang="en-US" sz="1400" dirty="0">
                <a:solidFill>
                  <a:schemeClr val="dk1"/>
                </a:solidFill>
                <a:latin typeface="Arial"/>
                <a:ea typeface="Arial"/>
                <a:cs typeface="Arial"/>
                <a:sym typeface="Arial"/>
              </a:rPr>
              <a:t> du possible, </a:t>
            </a:r>
            <a:r>
              <a:rPr lang="en-US" sz="1400" dirty="0" err="1">
                <a:solidFill>
                  <a:schemeClr val="dk1"/>
                </a:solidFill>
                <a:latin typeface="Arial"/>
                <a:ea typeface="Arial"/>
                <a:cs typeface="Arial"/>
                <a:sym typeface="Arial"/>
              </a:rPr>
              <a:t>l'enfant</a:t>
            </a:r>
            <a:r>
              <a:rPr lang="en-US" sz="1400" dirty="0">
                <a:solidFill>
                  <a:schemeClr val="dk1"/>
                </a:solidFill>
                <a:latin typeface="Arial"/>
                <a:ea typeface="Arial"/>
                <a:cs typeface="Arial"/>
                <a:sym typeface="Arial"/>
              </a:rPr>
              <a:t> et les </a:t>
            </a:r>
            <a:r>
              <a:rPr lang="en-US" sz="1400" dirty="0" err="1">
                <a:solidFill>
                  <a:schemeClr val="dk1"/>
                </a:solidFill>
                <a:latin typeface="Arial"/>
                <a:ea typeface="Arial"/>
                <a:cs typeface="Arial"/>
                <a:sym typeface="Arial"/>
              </a:rPr>
              <a:t>autres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personnes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importantes</a:t>
            </a:r>
            <a:r>
              <a:rPr lang="en-US" sz="1400" dirty="0">
                <a:solidFill>
                  <a:schemeClr val="dk1"/>
                </a:solidFill>
                <a:latin typeface="Arial"/>
                <a:ea typeface="Arial"/>
                <a:cs typeface="Arial"/>
                <a:sym typeface="Arial"/>
              </a:rPr>
              <a:t> dans </a:t>
            </a:r>
            <a:r>
              <a:rPr lang="en-US" sz="1400" dirty="0" err="1">
                <a:solidFill>
                  <a:schemeClr val="dk1"/>
                </a:solidFill>
                <a:latin typeface="Arial"/>
                <a:ea typeface="Arial"/>
                <a:cs typeface="Arial"/>
                <a:sym typeface="Arial"/>
              </a:rPr>
              <a:t>sa</a:t>
            </a:r>
            <a:r>
              <a:rPr lang="en-US" sz="1400" dirty="0">
                <a:solidFill>
                  <a:schemeClr val="dk1"/>
                </a:solidFill>
                <a:latin typeface="Arial"/>
                <a:ea typeface="Arial"/>
                <a:cs typeface="Arial"/>
                <a:sym typeface="Arial"/>
              </a:rPr>
              <a:t> vie, </a:t>
            </a:r>
            <a:r>
              <a:rPr lang="en-US" sz="1400" dirty="0" err="1">
                <a:solidFill>
                  <a:schemeClr val="dk1"/>
                </a:solidFill>
                <a:latin typeface="Arial"/>
                <a:ea typeface="Arial"/>
                <a:cs typeface="Arial"/>
                <a:sym typeface="Arial"/>
              </a:rPr>
              <a:t>ainsi</a:t>
            </a:r>
            <a:r>
              <a:rPr lang="en-US" sz="1400" dirty="0">
                <a:solidFill>
                  <a:schemeClr val="dk1"/>
                </a:solidFill>
                <a:latin typeface="Arial"/>
                <a:ea typeface="Arial"/>
                <a:cs typeface="Arial"/>
                <a:sym typeface="Arial"/>
              </a:rPr>
              <a:t> que les </a:t>
            </a:r>
            <a:r>
              <a:rPr lang="en-US" sz="1400" dirty="0" err="1">
                <a:solidFill>
                  <a:schemeClr val="dk1"/>
                </a:solidFill>
                <a:latin typeface="Arial"/>
                <a:ea typeface="Arial"/>
                <a:cs typeface="Arial"/>
                <a:sym typeface="Arial"/>
              </a:rPr>
              <a:t>autres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prestataires</a:t>
            </a:r>
            <a:r>
              <a:rPr lang="en-US" sz="1400" dirty="0">
                <a:solidFill>
                  <a:schemeClr val="dk1"/>
                </a:solidFill>
                <a:latin typeface="Arial"/>
                <a:ea typeface="Arial"/>
                <a:cs typeface="Arial"/>
                <a:sym typeface="Arial"/>
              </a:rPr>
              <a:t> de services et les </a:t>
            </a:r>
            <a:r>
              <a:rPr lang="en-US" sz="1400" dirty="0" err="1">
                <a:solidFill>
                  <a:schemeClr val="dk1"/>
                </a:solidFill>
                <a:latin typeface="Arial"/>
                <a:ea typeface="Arial"/>
                <a:cs typeface="Arial"/>
                <a:sym typeface="Arial"/>
              </a:rPr>
              <a:t>autorités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compétentes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peuvent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participer</a:t>
            </a:r>
            <a:r>
              <a:rPr lang="en-US" sz="1400" dirty="0">
                <a:solidFill>
                  <a:schemeClr val="dk1"/>
                </a:solidFill>
                <a:latin typeface="Arial"/>
                <a:ea typeface="Arial"/>
                <a:cs typeface="Arial"/>
                <a:sym typeface="Arial"/>
              </a:rPr>
              <a:t> à </a:t>
            </a:r>
            <a:r>
              <a:rPr lang="en-US" sz="1400" dirty="0" err="1">
                <a:solidFill>
                  <a:schemeClr val="dk1"/>
                </a:solidFill>
                <a:latin typeface="Arial"/>
                <a:ea typeface="Arial"/>
                <a:cs typeface="Arial"/>
                <a:sym typeface="Arial"/>
              </a:rPr>
              <a:t>l'élaboration</a:t>
            </a:r>
            <a:r>
              <a:rPr lang="en-US" sz="1400" dirty="0">
                <a:solidFill>
                  <a:schemeClr val="dk1"/>
                </a:solidFill>
                <a:latin typeface="Arial"/>
                <a:ea typeface="Arial"/>
                <a:cs typeface="Arial"/>
                <a:sym typeface="Arial"/>
              </a:rPr>
              <a:t> du plan </a:t>
            </a:r>
            <a:r>
              <a:rPr lang="en-US" sz="1400" dirty="0" err="1">
                <a:solidFill>
                  <a:schemeClr val="dk1"/>
                </a:solidFill>
                <a:latin typeface="Arial"/>
                <a:ea typeface="Arial"/>
                <a:cs typeface="Arial"/>
                <a:sym typeface="Arial"/>
              </a:rPr>
              <a:t>d'action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s'ils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ont</a:t>
            </a:r>
            <a:r>
              <a:rPr lang="en-US" sz="1400" dirty="0">
                <a:solidFill>
                  <a:schemeClr val="dk1"/>
                </a:solidFill>
                <a:latin typeface="Arial"/>
                <a:ea typeface="Arial"/>
                <a:cs typeface="Arial"/>
                <a:sym typeface="Arial"/>
              </a:rPr>
              <a:t> un </a:t>
            </a:r>
            <a:r>
              <a:rPr lang="en-US" sz="1400" dirty="0" err="1">
                <a:solidFill>
                  <a:schemeClr val="dk1"/>
                </a:solidFill>
                <a:latin typeface="Arial"/>
                <a:ea typeface="Arial"/>
                <a:cs typeface="Arial"/>
                <a:sym typeface="Arial"/>
              </a:rPr>
              <a:t>rôle</a:t>
            </a:r>
            <a:r>
              <a:rPr lang="en-US" sz="1400" dirty="0">
                <a:solidFill>
                  <a:schemeClr val="dk1"/>
                </a:solidFill>
                <a:latin typeface="Arial"/>
                <a:ea typeface="Arial"/>
                <a:cs typeface="Arial"/>
                <a:sym typeface="Arial"/>
              </a:rPr>
              <a:t> à </a:t>
            </a:r>
            <a:r>
              <a:rPr lang="en-US" sz="1400" dirty="0" err="1">
                <a:solidFill>
                  <a:schemeClr val="dk1"/>
                </a:solidFill>
                <a:latin typeface="Arial"/>
                <a:ea typeface="Arial"/>
                <a:cs typeface="Arial"/>
                <a:sym typeface="Arial"/>
              </a:rPr>
              <a:t>jouer</a:t>
            </a:r>
            <a:r>
              <a:rPr lang="en-US" sz="1400" dirty="0">
                <a:solidFill>
                  <a:schemeClr val="dk1"/>
                </a:solidFill>
                <a:latin typeface="Arial"/>
                <a:ea typeface="Arial"/>
                <a:cs typeface="Arial"/>
                <a:sym typeface="Arial"/>
              </a:rPr>
              <a:t> et </a:t>
            </a:r>
            <a:r>
              <a:rPr lang="en-US" sz="1400" dirty="0" err="1">
                <a:solidFill>
                  <a:schemeClr val="dk1"/>
                </a:solidFill>
                <a:latin typeface="Arial"/>
                <a:ea typeface="Arial"/>
                <a:cs typeface="Arial"/>
                <a:sym typeface="Arial"/>
              </a:rPr>
              <a:t>si</a:t>
            </a:r>
            <a:r>
              <a:rPr lang="en-US" sz="1400" dirty="0">
                <a:solidFill>
                  <a:schemeClr val="dk1"/>
                </a:solidFill>
                <a:latin typeface="Arial"/>
                <a:ea typeface="Arial"/>
                <a:cs typeface="Arial"/>
                <a:sym typeface="Arial"/>
              </a:rPr>
              <a:t> un </a:t>
            </a:r>
            <a:r>
              <a:rPr lang="en-US" sz="1400" dirty="0" err="1">
                <a:solidFill>
                  <a:schemeClr val="dk1"/>
                </a:solidFill>
                <a:latin typeface="Arial"/>
                <a:ea typeface="Arial"/>
                <a:cs typeface="Arial"/>
                <a:sym typeface="Arial"/>
              </a:rPr>
              <a:t>consentement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éclairé</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été</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donné</a:t>
            </a:r>
            <a:r>
              <a:rPr lang="en-US" sz="1400" dirty="0">
                <a:solidFill>
                  <a:schemeClr val="dk1"/>
                </a:solidFill>
                <a:latin typeface="Arial"/>
                <a:ea typeface="Arial"/>
                <a:cs typeface="Arial"/>
                <a:sym typeface="Arial"/>
              </a:rPr>
              <a:t> à </a:t>
            </a:r>
            <a:r>
              <a:rPr lang="en-US" sz="1400" dirty="0" err="1">
                <a:solidFill>
                  <a:schemeClr val="dk1"/>
                </a:solidFill>
                <a:latin typeface="Arial"/>
                <a:ea typeface="Arial"/>
                <a:cs typeface="Arial"/>
                <a:sym typeface="Arial"/>
              </a:rPr>
              <a:t>cet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effet</a:t>
            </a:r>
            <a:r>
              <a:rPr lang="en-US" sz="1400" dirty="0">
                <a:solidFill>
                  <a:schemeClr val="dk1"/>
                </a:solidFill>
                <a:latin typeface="Arial"/>
                <a:ea typeface="Arial"/>
                <a:cs typeface="Arial"/>
                <a:sym typeface="Arial"/>
              </a:rPr>
              <a:t>. </a:t>
            </a:r>
          </a:p>
        </p:txBody>
      </p:sp>
      <p:sp>
        <p:nvSpPr>
          <p:cNvPr id="15" name="TextBox 14">
            <a:extLst>
              <a:ext uri="{FF2B5EF4-FFF2-40B4-BE49-F238E27FC236}">
                <a16:creationId xmlns:a16="http://schemas.microsoft.com/office/drawing/2014/main" id="{F8AA9E2C-D47E-3D55-7CDF-419272E6DD38}"/>
              </a:ext>
            </a:extLst>
          </p:cNvPr>
          <p:cNvSpPr txBox="1"/>
          <p:nvPr/>
        </p:nvSpPr>
        <p:spPr>
          <a:xfrm>
            <a:off x="8454495" y="1701872"/>
            <a:ext cx="2999049" cy="4224811"/>
          </a:xfrm>
          <a:prstGeom prst="rect">
            <a:avLst/>
          </a:prstGeom>
          <a:noFill/>
        </p:spPr>
        <p:txBody>
          <a:bodyPr wrap="square">
            <a:spAutoFit/>
          </a:bodyPr>
          <a:lstStyle/>
          <a:p>
            <a:pPr marR="0" lvl="0" algn="l" rtl="0">
              <a:lnSpc>
                <a:spcPct val="107000"/>
              </a:lnSpc>
              <a:spcBef>
                <a:spcPts val="0"/>
              </a:spcBef>
              <a:spcAft>
                <a:spcPts val="0"/>
              </a:spcAft>
            </a:pPr>
            <a:r>
              <a:rPr lang="en-US" sz="1400" b="1" dirty="0">
                <a:solidFill>
                  <a:schemeClr val="dk1"/>
                </a:solidFill>
                <a:latin typeface="Arial"/>
                <a:ea typeface="Arial"/>
                <a:cs typeface="Arial"/>
                <a:sym typeface="Arial"/>
              </a:rPr>
              <a:t>QUAND?</a:t>
            </a:r>
          </a:p>
          <a:p>
            <a:pPr marR="0" lvl="0" algn="l" rtl="0">
              <a:lnSpc>
                <a:spcPct val="107000"/>
              </a:lnSpc>
              <a:spcBef>
                <a:spcPts val="0"/>
              </a:spcBef>
              <a:spcAft>
                <a:spcPts val="0"/>
              </a:spcAft>
            </a:pPr>
            <a:endParaRPr lang="en-US"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fonction</a:t>
            </a:r>
            <a:r>
              <a:rPr lang="en-US" sz="1400" dirty="0">
                <a:solidFill>
                  <a:schemeClr val="dk1"/>
                </a:solidFill>
                <a:latin typeface="Arial"/>
                <a:ea typeface="Arial"/>
                <a:cs typeface="Arial"/>
                <a:sym typeface="Arial"/>
              </a:rPr>
              <a:t> du </a:t>
            </a:r>
            <a:r>
              <a:rPr lang="en-US" sz="1400" dirty="0" err="1">
                <a:solidFill>
                  <a:schemeClr val="dk1"/>
                </a:solidFill>
                <a:latin typeface="Arial"/>
                <a:ea typeface="Arial"/>
                <a:cs typeface="Arial"/>
                <a:sym typeface="Arial"/>
              </a:rPr>
              <a:t>niveau</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risque</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l'affaire</a:t>
            </a:r>
            <a:r>
              <a:rPr lang="en-US" sz="1400" dirty="0">
                <a:solidFill>
                  <a:schemeClr val="dk1"/>
                </a:solidFill>
                <a:latin typeface="Arial"/>
                <a:ea typeface="Arial"/>
                <a:cs typeface="Arial"/>
                <a:sym typeface="Arial"/>
              </a:rPr>
              <a:t> :</a:t>
            </a:r>
          </a:p>
          <a:p>
            <a:pPr marR="0" lvl="0" algn="l" rtl="0">
              <a:lnSpc>
                <a:spcPct val="107000"/>
              </a:lnSpc>
              <a:spcBef>
                <a:spcPts val="0"/>
              </a:spcBef>
              <a:spcAft>
                <a:spcPts val="0"/>
              </a:spcAft>
            </a:pPr>
            <a:r>
              <a:rPr lang="en-US" sz="1400" dirty="0">
                <a:solidFill>
                  <a:schemeClr val="dk1"/>
                </a:solidFill>
                <a:latin typeface="Arial"/>
                <a:ea typeface="Arial"/>
                <a:cs typeface="Arial"/>
                <a:sym typeface="Arial"/>
              </a:rPr>
              <a:t> </a:t>
            </a:r>
          </a:p>
          <a:p>
            <a:pPr marL="285750" marR="0" lvl="0" indent="-285750" algn="l" rtl="0">
              <a:lnSpc>
                <a:spcPct val="107000"/>
              </a:lnSpc>
              <a:spcBef>
                <a:spcPts val="0"/>
              </a:spcBef>
              <a:spcAft>
                <a:spcPts val="0"/>
              </a:spcAft>
              <a:buFont typeface="Arial" panose="020B0604020202020204" pitchFamily="34" charset="0"/>
              <a:buChar char="•"/>
            </a:pPr>
            <a:r>
              <a:rPr lang="en-US" sz="1400" i="1" dirty="0" err="1">
                <a:solidFill>
                  <a:schemeClr val="dk1"/>
                </a:solidFill>
                <a:latin typeface="Arial"/>
                <a:ea typeface="Arial"/>
                <a:cs typeface="Arial"/>
                <a:sym typeface="Arial"/>
              </a:rPr>
              <a:t>Élevé</a:t>
            </a:r>
            <a:r>
              <a:rPr lang="en-US" sz="1400" i="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 dans les 3 </a:t>
            </a:r>
            <a:r>
              <a:rPr lang="en-US" sz="1400" dirty="0" err="1">
                <a:solidFill>
                  <a:schemeClr val="dk1"/>
                </a:solidFill>
                <a:latin typeface="Arial"/>
                <a:ea typeface="Arial"/>
                <a:cs typeface="Arial"/>
                <a:sym typeface="Arial"/>
              </a:rPr>
              <a:t>jours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suivant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l'évaluation</a:t>
            </a:r>
            <a:r>
              <a:rPr lang="en-US" sz="1400"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r>
              <a:rPr lang="en-US" sz="1400" i="1" dirty="0" err="1">
                <a:solidFill>
                  <a:schemeClr val="dk1"/>
                </a:solidFill>
                <a:latin typeface="Arial"/>
                <a:ea typeface="Arial"/>
                <a:cs typeface="Arial"/>
                <a:sym typeface="Arial"/>
              </a:rPr>
              <a:t>Moyen</a:t>
            </a:r>
            <a:r>
              <a:rPr lang="en-US" sz="1400" i="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 dans la </a:t>
            </a:r>
            <a:r>
              <a:rPr lang="en-US" sz="1400" dirty="0" err="1">
                <a:solidFill>
                  <a:schemeClr val="dk1"/>
                </a:solidFill>
                <a:latin typeface="Arial"/>
                <a:ea typeface="Arial"/>
                <a:cs typeface="Arial"/>
                <a:sym typeface="Arial"/>
              </a:rPr>
              <a:t>semaine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suivant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l'évaluation</a:t>
            </a:r>
            <a:r>
              <a:rPr lang="en-US" sz="1400" dirty="0">
                <a:solidFill>
                  <a:schemeClr val="dk1"/>
                </a:solidFill>
                <a:latin typeface="Arial"/>
                <a:ea typeface="Arial"/>
                <a:cs typeface="Arial"/>
                <a:sym typeface="Arial"/>
              </a:rPr>
              <a:t>.</a:t>
            </a:r>
          </a:p>
          <a:p>
            <a:pPr marL="285750" marR="0" lvl="0" indent="-285750" algn="l" rtl="0">
              <a:lnSpc>
                <a:spcPct val="107000"/>
              </a:lnSpc>
              <a:spcBef>
                <a:spcPts val="0"/>
              </a:spcBef>
              <a:spcAft>
                <a:spcPts val="0"/>
              </a:spcAft>
              <a:buFont typeface="Arial" panose="020B0604020202020204" pitchFamily="34" charset="0"/>
              <a:buChar char="•"/>
            </a:pPr>
            <a:r>
              <a:rPr lang="en-US" sz="1400" i="1" dirty="0" err="1">
                <a:solidFill>
                  <a:schemeClr val="dk1"/>
                </a:solidFill>
                <a:latin typeface="Arial"/>
                <a:ea typeface="Arial"/>
                <a:cs typeface="Arial"/>
                <a:sym typeface="Arial"/>
              </a:rPr>
              <a:t>Faible</a:t>
            </a:r>
            <a:r>
              <a:rPr lang="en-US" sz="1400" i="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 dans les 2 </a:t>
            </a:r>
            <a:r>
              <a:rPr lang="en-US" sz="1400" dirty="0" err="1">
                <a:solidFill>
                  <a:schemeClr val="dk1"/>
                </a:solidFill>
                <a:latin typeface="Arial"/>
                <a:ea typeface="Arial"/>
                <a:cs typeface="Arial"/>
                <a:sym typeface="Arial"/>
              </a:rPr>
              <a:t>semaines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suivant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l'évaluation</a:t>
            </a:r>
            <a:r>
              <a:rPr lang="en-US" sz="1400"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sz="1400"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dirty="0" err="1">
                <a:solidFill>
                  <a:schemeClr val="dk1"/>
                </a:solidFill>
                <a:latin typeface="Arial"/>
                <a:ea typeface="Arial"/>
                <a:cs typeface="Arial"/>
                <a:sym typeface="Arial"/>
              </a:rPr>
              <a:t>Ou</a:t>
            </a:r>
            <a:r>
              <a:rPr lang="en-US" sz="1400" dirty="0">
                <a:solidFill>
                  <a:schemeClr val="dk1"/>
                </a:solidFill>
                <a:latin typeface="Arial"/>
                <a:ea typeface="Arial"/>
                <a:cs typeface="Arial"/>
                <a:sym typeface="Arial"/>
              </a:rPr>
              <a:t> après </a:t>
            </a:r>
            <a:r>
              <a:rPr lang="en-US" sz="1400" dirty="0" err="1">
                <a:solidFill>
                  <a:schemeClr val="dk1"/>
                </a:solidFill>
                <a:latin typeface="Arial"/>
                <a:ea typeface="Arial"/>
                <a:cs typeface="Arial"/>
                <a:sym typeface="Arial"/>
              </a:rPr>
              <a:t>qu'un</a:t>
            </a:r>
            <a:r>
              <a:rPr lang="en-US" sz="1400" dirty="0">
                <a:solidFill>
                  <a:schemeClr val="dk1"/>
                </a:solidFill>
                <a:latin typeface="Arial"/>
                <a:ea typeface="Arial"/>
                <a:cs typeface="Arial"/>
                <a:sym typeface="Arial"/>
              </a:rPr>
              <a:t> examen du dossier </a:t>
            </a:r>
            <a:r>
              <a:rPr lang="en-US" sz="1400" dirty="0" err="1">
                <a:solidFill>
                  <a:schemeClr val="dk1"/>
                </a:solidFill>
                <a:latin typeface="Arial"/>
                <a:ea typeface="Arial"/>
                <a:cs typeface="Arial"/>
                <a:sym typeface="Arial"/>
              </a:rPr>
              <a:t>ait</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révélé</a:t>
            </a:r>
            <a:r>
              <a:rPr lang="en-US" sz="1400" dirty="0">
                <a:solidFill>
                  <a:schemeClr val="dk1"/>
                </a:solidFill>
                <a:latin typeface="Arial"/>
                <a:ea typeface="Arial"/>
                <a:cs typeface="Arial"/>
                <a:sym typeface="Arial"/>
              </a:rPr>
              <a:t> que le plan </a:t>
            </a:r>
            <a:r>
              <a:rPr lang="en-US" sz="1400" dirty="0" err="1">
                <a:solidFill>
                  <a:schemeClr val="dk1"/>
                </a:solidFill>
                <a:latin typeface="Arial"/>
                <a:ea typeface="Arial"/>
                <a:cs typeface="Arial"/>
                <a:sym typeface="Arial"/>
              </a:rPr>
              <a:t>d'action</a:t>
            </a:r>
            <a:r>
              <a:rPr lang="en-US" sz="1400" dirty="0">
                <a:solidFill>
                  <a:schemeClr val="dk1"/>
                </a:solidFill>
                <a:latin typeface="Arial"/>
                <a:ea typeface="Arial"/>
                <a:cs typeface="Arial"/>
                <a:sym typeface="Arial"/>
              </a:rPr>
              <a:t> doit </a:t>
            </a:r>
            <a:r>
              <a:rPr lang="en-US" sz="1400" dirty="0" err="1">
                <a:solidFill>
                  <a:schemeClr val="dk1"/>
                </a:solidFill>
                <a:latin typeface="Arial"/>
                <a:ea typeface="Arial"/>
                <a:cs typeface="Arial"/>
                <a:sym typeface="Arial"/>
              </a:rPr>
              <a:t>être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révisé</a:t>
            </a:r>
            <a:r>
              <a:rPr lang="en-US" sz="1400"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sz="1400"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i="1" dirty="0">
                <a:solidFill>
                  <a:schemeClr val="dk1"/>
                </a:solidFill>
                <a:latin typeface="Arial"/>
                <a:ea typeface="Arial"/>
                <a:cs typeface="Arial"/>
                <a:sym typeface="Arial"/>
              </a:rPr>
              <a:t>Une </a:t>
            </a:r>
            <a:r>
              <a:rPr lang="en-US" sz="1400" i="1" dirty="0" err="1">
                <a:solidFill>
                  <a:schemeClr val="dk1"/>
                </a:solidFill>
                <a:latin typeface="Arial"/>
                <a:ea typeface="Arial"/>
                <a:cs typeface="Arial"/>
                <a:sym typeface="Arial"/>
              </a:rPr>
              <a:t>fois</a:t>
            </a:r>
            <a:r>
              <a:rPr lang="en-US" sz="1400" i="1" dirty="0">
                <a:solidFill>
                  <a:schemeClr val="dk1"/>
                </a:solidFill>
                <a:latin typeface="Arial"/>
                <a:ea typeface="Arial"/>
                <a:cs typeface="Arial"/>
                <a:sym typeface="Arial"/>
              </a:rPr>
              <a:t> </a:t>
            </a:r>
            <a:r>
              <a:rPr lang="en-US" sz="1400" i="1" dirty="0" err="1">
                <a:solidFill>
                  <a:schemeClr val="dk1"/>
                </a:solidFill>
                <a:latin typeface="Arial"/>
                <a:ea typeface="Arial"/>
                <a:cs typeface="Arial"/>
                <a:sym typeface="Arial"/>
              </a:rPr>
              <a:t>rempli</a:t>
            </a:r>
            <a:r>
              <a:rPr lang="en-US" sz="1400" i="1" dirty="0">
                <a:solidFill>
                  <a:schemeClr val="dk1"/>
                </a:solidFill>
                <a:latin typeface="Arial"/>
                <a:ea typeface="Arial"/>
                <a:cs typeface="Arial"/>
                <a:sym typeface="Arial"/>
              </a:rPr>
              <a:t>, </a:t>
            </a:r>
            <a:r>
              <a:rPr lang="en-US" sz="1400" i="1" dirty="0" err="1">
                <a:solidFill>
                  <a:schemeClr val="dk1"/>
                </a:solidFill>
                <a:latin typeface="Arial"/>
                <a:ea typeface="Arial"/>
                <a:cs typeface="Arial"/>
                <a:sym typeface="Arial"/>
              </a:rPr>
              <a:t>ce</a:t>
            </a:r>
            <a:r>
              <a:rPr lang="en-US" sz="1400" i="1" dirty="0">
                <a:solidFill>
                  <a:schemeClr val="dk1"/>
                </a:solidFill>
                <a:latin typeface="Arial"/>
                <a:ea typeface="Arial"/>
                <a:cs typeface="Arial"/>
                <a:sym typeface="Arial"/>
              </a:rPr>
              <a:t> </a:t>
            </a:r>
            <a:r>
              <a:rPr lang="en-US" sz="1400" i="1" dirty="0" err="1">
                <a:solidFill>
                  <a:schemeClr val="dk1"/>
                </a:solidFill>
                <a:latin typeface="Arial"/>
                <a:ea typeface="Arial"/>
                <a:cs typeface="Arial"/>
                <a:sym typeface="Arial"/>
              </a:rPr>
              <a:t>formulaire</a:t>
            </a:r>
            <a:r>
              <a:rPr lang="en-US" sz="1400" i="1" dirty="0">
                <a:solidFill>
                  <a:schemeClr val="dk1"/>
                </a:solidFill>
                <a:latin typeface="Arial"/>
                <a:ea typeface="Arial"/>
                <a:cs typeface="Arial"/>
                <a:sym typeface="Arial"/>
              </a:rPr>
              <a:t> doit </a:t>
            </a:r>
            <a:r>
              <a:rPr lang="en-US" sz="1400" i="1" dirty="0" err="1">
                <a:solidFill>
                  <a:schemeClr val="dk1"/>
                </a:solidFill>
                <a:latin typeface="Arial"/>
                <a:ea typeface="Arial"/>
                <a:cs typeface="Arial"/>
                <a:sym typeface="Arial"/>
              </a:rPr>
              <a:t>être</a:t>
            </a:r>
            <a:r>
              <a:rPr lang="en-US" sz="1400" i="1" dirty="0">
                <a:solidFill>
                  <a:schemeClr val="dk1"/>
                </a:solidFill>
                <a:latin typeface="Arial"/>
                <a:ea typeface="Arial"/>
                <a:cs typeface="Arial"/>
                <a:sym typeface="Arial"/>
              </a:rPr>
              <a:t> </a:t>
            </a:r>
            <a:r>
              <a:rPr lang="en-US" sz="1400" i="1" dirty="0" err="1">
                <a:solidFill>
                  <a:schemeClr val="dk1"/>
                </a:solidFill>
                <a:latin typeface="Arial"/>
                <a:ea typeface="Arial"/>
                <a:cs typeface="Arial"/>
                <a:sym typeface="Arial"/>
              </a:rPr>
              <a:t>approuvé</a:t>
            </a:r>
            <a:r>
              <a:rPr lang="en-US" sz="1400" i="1" dirty="0">
                <a:solidFill>
                  <a:schemeClr val="dk1"/>
                </a:solidFill>
                <a:latin typeface="Arial"/>
                <a:ea typeface="Arial"/>
                <a:cs typeface="Arial"/>
                <a:sym typeface="Arial"/>
              </a:rPr>
              <a:t> par le </a:t>
            </a:r>
            <a:r>
              <a:rPr lang="en-US" sz="1400" i="1" dirty="0" err="1">
                <a:solidFill>
                  <a:schemeClr val="dk1"/>
                </a:solidFill>
                <a:latin typeface="Arial"/>
                <a:ea typeface="Arial"/>
                <a:cs typeface="Arial"/>
                <a:sym typeface="Arial"/>
              </a:rPr>
              <a:t>superviseur</a:t>
            </a:r>
            <a:r>
              <a:rPr lang="en-US" sz="1400" i="1" dirty="0">
                <a:solidFill>
                  <a:schemeClr val="dk1"/>
                </a:solidFill>
                <a:latin typeface="Arial"/>
                <a:ea typeface="Arial"/>
                <a:cs typeface="Arial"/>
                <a:sym typeface="Arial"/>
              </a:rPr>
              <a:t>.</a:t>
            </a:r>
          </a:p>
        </p:txBody>
      </p:sp>
      <p:sp>
        <p:nvSpPr>
          <p:cNvPr id="6" name="Rectangle 5">
            <a:extLst>
              <a:ext uri="{FF2B5EF4-FFF2-40B4-BE49-F238E27FC236}">
                <a16:creationId xmlns:a16="http://schemas.microsoft.com/office/drawing/2014/main" id="{AA3BC924-0033-62E5-206B-0F0B1473991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2" name="Group 1">
            <a:extLst>
              <a:ext uri="{FF2B5EF4-FFF2-40B4-BE49-F238E27FC236}">
                <a16:creationId xmlns:a16="http://schemas.microsoft.com/office/drawing/2014/main" id="{FCF20CF2-8FA8-92A5-1D6D-4FF1811A363A}"/>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833BFB05-42F5-B1BA-30DF-29775EA73C6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C21515F4-F879-EE8C-1B35-DD8DF2E83F80}"/>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DE980226-FE7E-3988-42C5-9421C0BCCDB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19</a:t>
                </a:r>
              </a:p>
            </p:txBody>
          </p:sp>
          <p:sp>
            <p:nvSpPr>
              <p:cNvPr id="22" name="Rectangle 21">
                <a:extLst>
                  <a:ext uri="{FF2B5EF4-FFF2-40B4-BE49-F238E27FC236}">
                    <a16:creationId xmlns:a16="http://schemas.microsoft.com/office/drawing/2014/main" id="{5A4B057C-06D1-EDF5-6B4E-55F04498574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DE39BE6B-774F-FFC4-0D01-C012D0FAA312}"/>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BF058918-B4D9-51C4-64E0-BC14C5FE3E2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EDB2BA58-C4EC-88FC-D4F2-98628837A4C2}"/>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457022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Considérations clés</a:t>
            </a:r>
            <a:endParaRPr lang="en-ZA"/>
          </a:p>
        </p:txBody>
      </p:sp>
      <p:sp>
        <p:nvSpPr>
          <p:cNvPr id="5" name="TextBox 4">
            <a:extLst>
              <a:ext uri="{FF2B5EF4-FFF2-40B4-BE49-F238E27FC236}">
                <a16:creationId xmlns:a16="http://schemas.microsoft.com/office/drawing/2014/main" id="{3D6B68B3-05E8-788E-AB69-5EC5014E5C55}"/>
              </a:ext>
            </a:extLst>
          </p:cNvPr>
          <p:cNvSpPr txBox="1"/>
          <p:nvPr/>
        </p:nvSpPr>
        <p:spPr>
          <a:xfrm>
            <a:off x="674511" y="1630739"/>
            <a:ext cx="3378200" cy="3831818"/>
          </a:xfrm>
          <a:prstGeom prst="rect">
            <a:avLst/>
          </a:prstGeom>
          <a:noFill/>
        </p:spPr>
        <p:txBody>
          <a:bodyPr wrap="square">
            <a:spAutoFit/>
          </a:bodyPr>
          <a:lstStyle/>
          <a:p>
            <a:pPr lvl="0" rtl="0">
              <a:lnSpc>
                <a:spcPct val="90000"/>
              </a:lnSpc>
              <a:spcAft>
                <a:spcPts val="0"/>
              </a:spcAft>
              <a:buClr>
                <a:schemeClr val="dk2"/>
              </a:buClr>
              <a:buSzPts val="1800"/>
            </a:pPr>
            <a:r>
              <a:rPr lang="en-GB" sz="1800" b="1" dirty="0">
                <a:latin typeface="Arial" panose="020B0604020202020204" pitchFamily="34" charset="0"/>
                <a:cs typeface="Arial" panose="020B0604020202020204" pitchFamily="34" charset="0"/>
              </a:rPr>
              <a:t>SMART</a:t>
            </a:r>
          </a:p>
          <a:p>
            <a:pPr lvl="0" rtl="0">
              <a:lnSpc>
                <a:spcPct val="90000"/>
              </a:lnSpc>
              <a:spcAft>
                <a:spcPts val="0"/>
              </a:spcAft>
              <a:buClr>
                <a:schemeClr val="dk2"/>
              </a:buClr>
              <a:buSzPts val="1800"/>
            </a:pPr>
            <a:endParaRPr lang="en-GB"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dirty="0">
                <a:latin typeface="Arial" panose="020B0604020202020204" pitchFamily="34" charset="0"/>
                <a:cs typeface="Arial" panose="020B0604020202020204" pitchFamily="34" charset="0"/>
              </a:rPr>
              <a:t>Le plan </a:t>
            </a:r>
            <a:r>
              <a:rPr lang="en-US" sz="1800" dirty="0" err="1">
                <a:latin typeface="Arial" panose="020B0604020202020204" pitchFamily="34" charset="0"/>
                <a:cs typeface="Arial" panose="020B0604020202020204" pitchFamily="34" charset="0"/>
              </a:rPr>
              <a:t>d'action</a:t>
            </a:r>
            <a:r>
              <a:rPr lang="en-US" sz="1800" dirty="0">
                <a:latin typeface="Arial" panose="020B0604020202020204" pitchFamily="34" charset="0"/>
                <a:cs typeface="Arial" panose="020B0604020202020204" pitchFamily="34" charset="0"/>
              </a:rPr>
              <a:t> doit </a:t>
            </a:r>
            <a:r>
              <a:rPr lang="en-US" sz="1800" dirty="0" err="1">
                <a:latin typeface="Arial" panose="020B0604020202020204" pitchFamily="34" charset="0"/>
                <a:cs typeface="Arial" panose="020B0604020202020204" pitchFamily="34" charset="0"/>
              </a:rPr>
              <a:t>être</a:t>
            </a:r>
            <a:r>
              <a:rPr lang="en-US" sz="1800" dirty="0">
                <a:latin typeface="Arial" panose="020B0604020202020204" pitchFamily="34" charset="0"/>
                <a:cs typeface="Arial" panose="020B0604020202020204" pitchFamily="34" charset="0"/>
              </a:rPr>
              <a:t> SMART (</a:t>
            </a:r>
            <a:r>
              <a:rPr lang="en-US" sz="1800" dirty="0" err="1">
                <a:latin typeface="Arial" panose="020B0604020202020204" pitchFamily="34" charset="0"/>
                <a:cs typeface="Arial" panose="020B0604020202020204" pitchFamily="34" charset="0"/>
              </a:rPr>
              <a:t>Spécifique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Mesurable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Réalisable</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Convenu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Réaliste</a:t>
            </a:r>
            <a:r>
              <a:rPr lang="en-US" sz="1800" dirty="0">
                <a:latin typeface="Arial" panose="020B0604020202020204" pitchFamily="34" charset="0"/>
                <a:cs typeface="Arial" panose="020B0604020202020204" pitchFamily="34" charset="0"/>
              </a:rPr>
              <a:t> et </a:t>
            </a:r>
            <a:r>
              <a:rPr lang="en-US" sz="1800" dirty="0" err="1">
                <a:latin typeface="Arial" panose="020B0604020202020204" pitchFamily="34" charset="0"/>
                <a:cs typeface="Arial" panose="020B0604020202020204" pitchFamily="34" charset="0"/>
              </a:rPr>
              <a:t>limité</a:t>
            </a:r>
            <a:r>
              <a:rPr lang="en-US" sz="1800" dirty="0">
                <a:latin typeface="Arial" panose="020B0604020202020204" pitchFamily="34" charset="0"/>
                <a:cs typeface="Arial" panose="020B0604020202020204" pitchFamily="34" charset="0"/>
              </a:rPr>
              <a:t> dans le temps).</a:t>
            </a:r>
          </a:p>
          <a:p>
            <a:pPr lvl="0" rtl="0">
              <a:lnSpc>
                <a:spcPct val="90000"/>
              </a:lnSpc>
              <a:spcAft>
                <a:spcPts val="0"/>
              </a:spcAft>
              <a:buClr>
                <a:schemeClr val="dk2"/>
              </a:buClr>
              <a:buSzPts val="1800"/>
            </a:pPr>
            <a:endParaRPr lang="en-US"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dirty="0">
                <a:latin typeface="Arial" panose="020B0604020202020204" pitchFamily="34" charset="0"/>
                <a:cs typeface="Arial" panose="020B0604020202020204" pitchFamily="34" charset="0"/>
              </a:rPr>
              <a:t>Avec le CPIMS+, le </a:t>
            </a:r>
            <a:r>
              <a:rPr lang="en-US" sz="1800" i="1" dirty="0" err="1">
                <a:latin typeface="Arial" panose="020B0604020202020204" pitchFamily="34" charset="0"/>
                <a:cs typeface="Arial" panose="020B0604020202020204" pitchFamily="34" charset="0"/>
              </a:rPr>
              <a:t>superviseur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peut</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facilement</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accéder</a:t>
            </a:r>
            <a:r>
              <a:rPr lang="en-US" sz="1800" i="1" dirty="0">
                <a:latin typeface="Arial" panose="020B0604020202020204" pitchFamily="34" charset="0"/>
                <a:cs typeface="Arial" panose="020B0604020202020204" pitchFamily="34" charset="0"/>
              </a:rPr>
              <a:t> au plan </a:t>
            </a:r>
            <a:r>
              <a:rPr lang="en-US" sz="1800" i="1" dirty="0" err="1">
                <a:latin typeface="Arial" panose="020B0604020202020204" pitchFamily="34" charset="0"/>
                <a:cs typeface="Arial" panose="020B0604020202020204" pitchFamily="34" charset="0"/>
              </a:rPr>
              <a:t>d'action</a:t>
            </a:r>
            <a:r>
              <a:rPr lang="en-US" sz="1800" i="1" dirty="0">
                <a:latin typeface="Arial" panose="020B0604020202020204" pitchFamily="34" charset="0"/>
                <a:cs typeface="Arial" panose="020B0604020202020204" pitchFamily="34" charset="0"/>
              </a:rPr>
              <a:t> pour le revoir et, après </a:t>
            </a:r>
            <a:r>
              <a:rPr lang="en-US" sz="1800" i="1" dirty="0" err="1">
                <a:latin typeface="Arial" panose="020B0604020202020204" pitchFamily="34" charset="0"/>
                <a:cs typeface="Arial" panose="020B0604020202020204" pitchFamily="34" charset="0"/>
              </a:rPr>
              <a:t>avoir</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consulté</a:t>
            </a:r>
            <a:r>
              <a:rPr lang="en-US" sz="1800" i="1" dirty="0">
                <a:latin typeface="Arial" panose="020B0604020202020204" pitchFamily="34" charset="0"/>
                <a:cs typeface="Arial" panose="020B0604020202020204" pitchFamily="34" charset="0"/>
              </a:rPr>
              <a:t> le tableau de bord, </a:t>
            </a:r>
            <a:r>
              <a:rPr lang="en-US" sz="1800" i="1" dirty="0" err="1">
                <a:latin typeface="Arial" panose="020B0604020202020204" pitchFamily="34" charset="0"/>
                <a:cs typeface="Arial" panose="020B0604020202020204" pitchFamily="34" charset="0"/>
              </a:rPr>
              <a:t>l'approuver</a:t>
            </a:r>
            <a:r>
              <a:rPr lang="en-US" sz="1800" i="1" dirty="0">
                <a:latin typeface="Arial" panose="020B0604020202020204" pitchFamily="34" charset="0"/>
                <a:cs typeface="Arial" panose="020B0604020202020204" pitchFamily="34" charset="0"/>
              </a:rPr>
              <a:t> par le </a:t>
            </a:r>
            <a:r>
              <a:rPr lang="en-US" sz="1800" i="1" dirty="0" err="1">
                <a:latin typeface="Arial" panose="020B0604020202020204" pitchFamily="34" charset="0"/>
                <a:cs typeface="Arial" panose="020B0604020202020204" pitchFamily="34" charset="0"/>
              </a:rPr>
              <a:t>biais</a:t>
            </a:r>
            <a:r>
              <a:rPr lang="en-US" sz="1800" i="1" dirty="0">
                <a:latin typeface="Arial" panose="020B0604020202020204" pitchFamily="34" charset="0"/>
                <a:cs typeface="Arial" panose="020B0604020202020204" pitchFamily="34" charset="0"/>
              </a:rPr>
              <a:t> du </a:t>
            </a:r>
            <a:r>
              <a:rPr lang="en-US" sz="1800" i="1" dirty="0" err="1">
                <a:latin typeface="Arial" panose="020B0604020202020204" pitchFamily="34" charset="0"/>
                <a:cs typeface="Arial" panose="020B0604020202020204" pitchFamily="34" charset="0"/>
              </a:rPr>
              <a:t>système</a:t>
            </a:r>
            <a:r>
              <a:rPr lang="en-US" sz="1800" i="1"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28DC3BEB-D813-4CC5-A568-834F029DE918}"/>
              </a:ext>
            </a:extLst>
          </p:cNvPr>
          <p:cNvSpPr txBox="1"/>
          <p:nvPr/>
        </p:nvSpPr>
        <p:spPr>
          <a:xfrm>
            <a:off x="4406900" y="1630739"/>
            <a:ext cx="3378200" cy="3333220"/>
          </a:xfrm>
          <a:prstGeom prst="rect">
            <a:avLst/>
          </a:prstGeom>
          <a:noFill/>
        </p:spPr>
        <p:txBody>
          <a:bodyPr wrap="square">
            <a:spAutoFit/>
          </a:bodyPr>
          <a:lstStyle/>
          <a:p>
            <a:pPr lvl="0" rtl="0">
              <a:lnSpc>
                <a:spcPct val="90000"/>
              </a:lnSpc>
              <a:spcAft>
                <a:spcPts val="0"/>
              </a:spcAft>
              <a:buClr>
                <a:srgbClr val="000000"/>
              </a:buClr>
              <a:buSzPts val="1800"/>
            </a:pPr>
            <a:r>
              <a:rPr lang="en-GB" sz="1800" b="1">
                <a:latin typeface="Arial" panose="020B0604020202020204" pitchFamily="34" charset="0"/>
                <a:ea typeface="Helvetica Neue"/>
                <a:cs typeface="Arial" panose="020B0604020202020204" pitchFamily="34" charset="0"/>
                <a:sym typeface="Helvetica Neue"/>
              </a:rPr>
              <a:t>AXÉ SUR LA FAMILLE</a:t>
            </a:r>
          </a:p>
          <a:p>
            <a:pPr lvl="0" rtl="0">
              <a:lnSpc>
                <a:spcPct val="90000"/>
              </a:lnSpc>
              <a:spcAft>
                <a:spcPts val="0"/>
              </a:spcAft>
              <a:buClr>
                <a:srgbClr val="000000"/>
              </a:buClr>
              <a:buSzPts val="1800"/>
            </a:pPr>
            <a:endParaRPr lang="en-GB">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a:latin typeface="Arial" panose="020B0604020202020204" pitchFamily="34" charset="0"/>
                <a:ea typeface="Helvetica Neue"/>
                <a:cs typeface="Arial" panose="020B0604020202020204" pitchFamily="34" charset="0"/>
                <a:sym typeface="Helvetica Neue"/>
              </a:rPr>
              <a:t>Le plan d'action doit adopter une approche centrée sur la famille qui identifie les besoins et les capacités de la famille et s'efforce de renforcer la capacité de la famille à protéger et à s'occuper de l'enfant.</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a:latin typeface="Arial" panose="020B0604020202020204" pitchFamily="34" charset="0"/>
                <a:ea typeface="Helvetica Neue"/>
                <a:cs typeface="Arial" panose="020B0604020202020204" pitchFamily="34" charset="0"/>
                <a:sym typeface="Helvetica Neue"/>
              </a:rPr>
              <a:t>Dans le CPIMS+, vous pouvez ajouter toutes les personnes qui ont participé au plan d'action. </a:t>
            </a:r>
          </a:p>
        </p:txBody>
      </p:sp>
      <p:sp>
        <p:nvSpPr>
          <p:cNvPr id="7" name="TextBox 6">
            <a:extLst>
              <a:ext uri="{FF2B5EF4-FFF2-40B4-BE49-F238E27FC236}">
                <a16:creationId xmlns:a16="http://schemas.microsoft.com/office/drawing/2014/main" id="{DA7128F4-6220-D8D1-D087-E145509C24AC}"/>
              </a:ext>
            </a:extLst>
          </p:cNvPr>
          <p:cNvSpPr txBox="1"/>
          <p:nvPr/>
        </p:nvSpPr>
        <p:spPr>
          <a:xfrm>
            <a:off x="8139289" y="1630739"/>
            <a:ext cx="3378200" cy="4579715"/>
          </a:xfrm>
          <a:prstGeom prst="rect">
            <a:avLst/>
          </a:prstGeom>
          <a:noFill/>
        </p:spPr>
        <p:txBody>
          <a:bodyPr wrap="square">
            <a:spAutoFit/>
          </a:bodyPr>
          <a:lstStyle/>
          <a:p>
            <a:pPr lvl="0" rtl="0">
              <a:lnSpc>
                <a:spcPct val="90000"/>
              </a:lnSpc>
              <a:spcAft>
                <a:spcPts val="0"/>
              </a:spcAft>
              <a:buClr>
                <a:srgbClr val="000000"/>
              </a:buClr>
              <a:buSzPts val="1800"/>
            </a:pPr>
            <a:r>
              <a:rPr lang="en-US" sz="1800" b="1">
                <a:latin typeface="Arial" panose="020B0604020202020204" pitchFamily="34" charset="0"/>
                <a:ea typeface="Helvetica Neue"/>
                <a:cs typeface="Arial" panose="020B0604020202020204" pitchFamily="34" charset="0"/>
                <a:sym typeface="Helvetica Neue"/>
              </a:rPr>
              <a:t>GÉRER LES ATTENTES</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a:latin typeface="Arial" panose="020B0604020202020204" pitchFamily="34" charset="0"/>
                <a:ea typeface="Helvetica Neue"/>
                <a:cs typeface="Arial" panose="020B0604020202020204" pitchFamily="34" charset="0"/>
                <a:sym typeface="Helvetica Neue"/>
              </a:rPr>
              <a:t>Il est très important de ne pas faire croire à l'enfant et à sa famille qu'ils pourront bénéficier de services qui ne sont pas disponibles. </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i="1">
                <a:latin typeface="Arial" panose="020B0604020202020204" pitchFamily="34" charset="0"/>
                <a:ea typeface="Helvetica Neue"/>
                <a:cs typeface="Arial" panose="020B0604020202020204" pitchFamily="34" charset="0"/>
                <a:sym typeface="Helvetica Neue"/>
              </a:rPr>
              <a:t>Dans le CPIMS+, vous aurez des prestataires de services qui sont internes au CPIMS+ et auxquels vous pouvez vous adresser directement. Si le prestataire de services est externe au CPIMS+, vous pouvez remplir le formulaire de recommandation de l'IA et le télécharger via le CPIMS+ afin qu'il y ait toujours une trace de la recommandation. </a:t>
            </a:r>
          </a:p>
        </p:txBody>
      </p:sp>
      <p:sp>
        <p:nvSpPr>
          <p:cNvPr id="2" name="Rectangle 1">
            <a:extLst>
              <a:ext uri="{FF2B5EF4-FFF2-40B4-BE49-F238E27FC236}">
                <a16:creationId xmlns:a16="http://schemas.microsoft.com/office/drawing/2014/main" id="{BFB21616-F3A5-7134-B1D1-34C4E3ABAC99}"/>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1357669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dirty="0"/>
              <a:t>Démonstration CPIMS</a:t>
            </a:r>
            <a:endParaRPr lang="en-ZA" dirty="0"/>
          </a:p>
        </p:txBody>
      </p:sp>
      <p:pic>
        <p:nvPicPr>
          <p:cNvPr id="2" name="Graphic 1" descr="Vlog with solid fill">
            <a:hlinkClick r:id="rId3"/>
            <a:extLst>
              <a:ext uri="{FF2B5EF4-FFF2-40B4-BE49-F238E27FC236}">
                <a16:creationId xmlns:a16="http://schemas.microsoft.com/office/drawing/2014/main" id="{EE767781-0100-E397-5E75-CEDF157711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513" y="1708428"/>
            <a:ext cx="3952227" cy="3952227"/>
          </a:xfrm>
          <a:prstGeom prst="rect">
            <a:avLst/>
          </a:prstGeom>
        </p:spPr>
      </p:pic>
      <p:sp>
        <p:nvSpPr>
          <p:cNvPr id="4" name="Google Shape;798;p37">
            <a:extLst>
              <a:ext uri="{FF2B5EF4-FFF2-40B4-BE49-F238E27FC236}">
                <a16:creationId xmlns:a16="http://schemas.microsoft.com/office/drawing/2014/main" id="{BBB7AE88-C715-2741-F464-E27B57D11B6F}"/>
              </a:ext>
            </a:extLst>
          </p:cNvPr>
          <p:cNvSpPr txBox="1"/>
          <p:nvPr/>
        </p:nvSpPr>
        <p:spPr>
          <a:xfrm>
            <a:off x="5688575" y="1792108"/>
            <a:ext cx="5305500" cy="424349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rPr>
              <a:t>Formulaires</a:t>
            </a:r>
            <a:r>
              <a:rPr lang="en-US" sz="2400" dirty="0">
                <a:solidFill>
                  <a:schemeClr val="dk1"/>
                </a:solidFill>
                <a:latin typeface="Arial" panose="020B0604020202020204" pitchFamily="34" charset="0"/>
                <a:ea typeface="Helvetica Neue"/>
                <a:cs typeface="Arial" panose="020B0604020202020204" pitchFamily="34" charset="0"/>
                <a:sym typeface="Helvetica Neue"/>
              </a:rPr>
              <a:t> du plan </a:t>
            </a:r>
            <a:r>
              <a:rPr lang="en-US" sz="2400" dirty="0" err="1">
                <a:solidFill>
                  <a:schemeClr val="dk1"/>
                </a:solidFill>
                <a:latin typeface="Arial" panose="020B0604020202020204" pitchFamily="34" charset="0"/>
                <a:ea typeface="Helvetica Neue"/>
                <a:cs typeface="Arial" panose="020B0604020202020204" pitchFamily="34" charset="0"/>
                <a:sym typeface="Helvetica Neue"/>
              </a:rPr>
              <a:t>d'action</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6"/>
              </a:rPr>
              <a:t>Balisage et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6"/>
              </a:rPr>
              <a:t>débalisage</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7"/>
              </a:rPr>
              <a:t>Processus</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7"/>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7"/>
              </a:rPr>
              <a:t>d'approbation</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7"/>
              </a:rPr>
              <a:t> du plan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7"/>
              </a:rPr>
              <a:t>d'action</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Planification de la mise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8"/>
              </a:rPr>
              <a:t>en</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8"/>
              </a:rPr>
              <a:t>œuvre</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 du plan de cas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8"/>
              </a:rPr>
              <a:t>tâches</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Planification du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8"/>
              </a:rPr>
              <a:t>suivi</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8"/>
              </a:rPr>
              <a:t>Tâches</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8"/>
              </a:rPr>
              <a:t>) </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9"/>
              </a:rPr>
              <a:t>Comment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9"/>
              </a:rPr>
              <a:t>filtrer</a:t>
            </a: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9"/>
              </a:rPr>
              <a:t> les cas </a:t>
            </a:r>
            <a:r>
              <a:rPr lang="en-US" sz="2400" dirty="0" err="1">
                <a:solidFill>
                  <a:schemeClr val="dk1"/>
                </a:solidFill>
                <a:latin typeface="Arial" panose="020B0604020202020204" pitchFamily="34" charset="0"/>
                <a:ea typeface="Helvetica Neue"/>
                <a:cs typeface="Arial" panose="020B0604020202020204" pitchFamily="34" charset="0"/>
                <a:sym typeface="Helvetica Neue"/>
                <a:hlinkClick r:id="rId9"/>
              </a:rPr>
              <a:t>signalés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4075046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A vous de jouer !</a:t>
            </a:r>
            <a:endParaRPr lang="en-ZA"/>
          </a:p>
        </p:txBody>
      </p:sp>
      <p:grpSp>
        <p:nvGrpSpPr>
          <p:cNvPr id="2" name="Group 1">
            <a:extLst>
              <a:ext uri="{FF2B5EF4-FFF2-40B4-BE49-F238E27FC236}">
                <a16:creationId xmlns:a16="http://schemas.microsoft.com/office/drawing/2014/main" id="{37C629F7-31FE-E05C-5110-4983CD431DD0}"/>
              </a:ext>
            </a:extLst>
          </p:cNvPr>
          <p:cNvGrpSpPr/>
          <p:nvPr/>
        </p:nvGrpSpPr>
        <p:grpSpPr>
          <a:xfrm>
            <a:off x="1007851" y="2027814"/>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6934590A-DEB6-9F87-74A0-14C7E4061E7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24D5A815-2724-5D44-0927-5C5033E3BF0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20864799-F8F2-B54F-E6AC-912013F8CAAF}"/>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EDED5779-7C11-4CA1-C73D-8358789E8EC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8DBC8A5F-D65B-2809-9A62-69CBC902850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65E9D792-B6CD-CB3A-6499-5588C98412F7}"/>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1C4B76E8-2460-6026-7519-D76214877A3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95A495A-6A29-8CFD-43EE-BC4FF3574CE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a:extLst>
              <a:ext uri="{FF2B5EF4-FFF2-40B4-BE49-F238E27FC236}">
                <a16:creationId xmlns:a16="http://schemas.microsoft.com/office/drawing/2014/main" id="{17D3C238-66AC-C5EF-D88B-5E44E7C704A2}"/>
              </a:ext>
            </a:extLst>
          </p:cNvPr>
          <p:cNvGrpSpPr/>
          <p:nvPr/>
        </p:nvGrpSpPr>
        <p:grpSpPr>
          <a:xfrm>
            <a:off x="6577111" y="2027814"/>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6AD4A23D-3E51-9032-12B1-9C90D342AB3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DB1C2A31-E3F5-27B6-1516-46AC0DCD684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215612C3-CD76-01CE-1537-228DFE19EA4A}"/>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B8ECA673-3CAD-9105-9E3A-98ACAC39A2E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70C445A6-C125-F3B4-EB58-8C7744E6E80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F6556AAA-6223-6651-AB57-5F5FC8D088CE}"/>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EA468BB7-E092-5F2C-BD95-74E65E5CB82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FD1E90D8-9182-FF7E-3FAC-A5BC73ABEB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D8BE8A0A-905F-11F3-F6C8-BB8EEF4637D8}"/>
              </a:ext>
            </a:extLst>
          </p:cNvPr>
          <p:cNvSpPr txBox="1"/>
          <p:nvPr/>
        </p:nvSpPr>
        <p:spPr>
          <a:xfrm>
            <a:off x="2342600" y="1966631"/>
            <a:ext cx="3845051" cy="3627211"/>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POUR LE 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Trouvez</a:t>
            </a:r>
            <a:r>
              <a:rPr lang="en-US" dirty="0">
                <a:solidFill>
                  <a:schemeClr val="dk1"/>
                </a:solidFill>
                <a:latin typeface="Arial"/>
                <a:ea typeface="Arial"/>
                <a:cs typeface="Arial"/>
                <a:sym typeface="Arial"/>
              </a:rPr>
              <a:t> le cas dans la </a:t>
            </a:r>
            <a:r>
              <a:rPr lang="en-US" dirty="0" err="1">
                <a:solidFill>
                  <a:schemeClr val="dk1"/>
                </a:solidFill>
                <a:latin typeface="Arial"/>
                <a:ea typeface="Arial"/>
                <a:cs typeface="Arial"/>
                <a:sym typeface="Arial"/>
              </a:rPr>
              <a:t>liste</a:t>
            </a:r>
            <a:r>
              <a:rPr lang="en-US" dirty="0">
                <a:solidFill>
                  <a:schemeClr val="dk1"/>
                </a:solidFill>
                <a:latin typeface="Arial"/>
                <a:ea typeface="Arial"/>
                <a:cs typeface="Arial"/>
                <a:sym typeface="Arial"/>
              </a:rPr>
              <a:t> des cas</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Remplissez</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du plan </a:t>
            </a:r>
            <a:r>
              <a:rPr lang="en-US" dirty="0" err="1">
                <a:solidFill>
                  <a:schemeClr val="dk1"/>
                </a:solidFill>
                <a:latin typeface="Arial"/>
                <a:ea typeface="Arial"/>
                <a:cs typeface="Arial"/>
                <a:sym typeface="Arial"/>
              </a:rPr>
              <a:t>d'action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n'oubliez</a:t>
            </a:r>
            <a:r>
              <a:rPr lang="en-US" dirty="0">
                <a:solidFill>
                  <a:schemeClr val="dk1"/>
                </a:solidFill>
                <a:latin typeface="Arial"/>
                <a:ea typeface="Arial"/>
                <a:cs typeface="Arial"/>
                <a:sym typeface="Arial"/>
              </a:rPr>
              <a:t> pas </a:t>
            </a:r>
            <a:r>
              <a:rPr lang="en-US" dirty="0" err="1">
                <a:solidFill>
                  <a:schemeClr val="dk1"/>
                </a:solidFill>
                <a:latin typeface="Arial"/>
                <a:ea typeface="Arial"/>
                <a:cs typeface="Arial"/>
                <a:sym typeface="Arial"/>
              </a:rPr>
              <a:t>d'ajouter</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nouvelles</a:t>
            </a:r>
            <a:r>
              <a:rPr lang="en-US" dirty="0">
                <a:solidFill>
                  <a:schemeClr val="dk1"/>
                </a:solidFill>
                <a:latin typeface="Arial"/>
                <a:ea typeface="Arial"/>
                <a:cs typeface="Arial"/>
                <a:sym typeface="Arial"/>
              </a:rPr>
              <a:t> interventions).</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Pratiquez</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marquage</a:t>
            </a:r>
            <a:r>
              <a:rPr lang="en-US" dirty="0">
                <a:solidFill>
                  <a:schemeClr val="dk1"/>
                </a:solidFill>
                <a:latin typeface="Arial"/>
                <a:ea typeface="Arial"/>
                <a:cs typeface="Arial"/>
                <a:sym typeface="Arial"/>
              </a:rPr>
              <a:t> et le </a:t>
            </a:r>
            <a:r>
              <a:rPr lang="en-US" dirty="0" err="1">
                <a:solidFill>
                  <a:schemeClr val="dk1"/>
                </a:solidFill>
                <a:latin typeface="Arial"/>
                <a:ea typeface="Arial"/>
                <a:cs typeface="Arial"/>
                <a:sym typeface="Arial"/>
              </a:rPr>
              <a:t>dé-marquage</a:t>
            </a:r>
            <a:r>
              <a:rPr lang="en-US" dirty="0">
                <a:solidFill>
                  <a:schemeClr val="dk1"/>
                </a:solidFill>
                <a:latin typeface="Arial"/>
                <a:ea typeface="Arial"/>
                <a:cs typeface="Arial"/>
                <a:sym typeface="Arial"/>
              </a:rPr>
              <a:t> d'un rappel pour </a:t>
            </a:r>
            <a:r>
              <a:rPr lang="en-US" dirty="0" err="1">
                <a:solidFill>
                  <a:schemeClr val="dk1"/>
                </a:solidFill>
                <a:latin typeface="Arial"/>
                <a:ea typeface="Arial"/>
                <a:cs typeface="Arial"/>
                <a:sym typeface="Arial"/>
              </a:rPr>
              <a:t>vous-même</a:t>
            </a:r>
            <a:r>
              <a:rPr lang="en-US" dirty="0">
                <a:solidFill>
                  <a:schemeClr val="dk1"/>
                </a:solidFill>
                <a:latin typeface="Arial"/>
                <a:ea typeface="Arial"/>
                <a:cs typeface="Arial"/>
                <a:sym typeface="Arial"/>
              </a:rPr>
              <a:t> pour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action.</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Demandez</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l'approbation</a:t>
            </a:r>
            <a:r>
              <a:rPr lang="en-US" dirty="0">
                <a:solidFill>
                  <a:schemeClr val="dk1"/>
                </a:solidFill>
                <a:latin typeface="Arial"/>
                <a:ea typeface="Arial"/>
                <a:cs typeface="Arial"/>
                <a:sym typeface="Arial"/>
              </a:rPr>
              <a:t> du plan </a:t>
            </a:r>
            <a:r>
              <a:rPr lang="en-US" dirty="0" err="1">
                <a:solidFill>
                  <a:schemeClr val="dk1"/>
                </a:solidFill>
                <a:latin typeface="Arial"/>
                <a:ea typeface="Arial"/>
                <a:cs typeface="Arial"/>
                <a:sym typeface="Arial"/>
              </a:rPr>
              <a:t>d'action</a:t>
            </a:r>
            <a:endParaRPr lang="en-US" dirty="0">
              <a:solidFill>
                <a:schemeClr val="dk1"/>
              </a:solidFill>
              <a:latin typeface="Arial"/>
              <a:ea typeface="Arial"/>
              <a:cs typeface="Arial"/>
              <a:sym typeface="Arial"/>
            </a:endParaRPr>
          </a:p>
        </p:txBody>
      </p:sp>
      <p:sp>
        <p:nvSpPr>
          <p:cNvPr id="23" name="TextBox 22">
            <a:extLst>
              <a:ext uri="{FF2B5EF4-FFF2-40B4-BE49-F238E27FC236}">
                <a16:creationId xmlns:a16="http://schemas.microsoft.com/office/drawing/2014/main" id="{0DCD15EF-D4A5-4731-7279-7247C5539ECA}"/>
              </a:ext>
            </a:extLst>
          </p:cNvPr>
          <p:cNvSpPr txBox="1"/>
          <p:nvPr/>
        </p:nvSpPr>
        <p:spPr>
          <a:xfrm>
            <a:off x="7990790" y="1966631"/>
            <a:ext cx="3345530" cy="3330848"/>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POUR LE 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Examinez</a:t>
            </a:r>
            <a:r>
              <a:rPr lang="en-US" dirty="0">
                <a:solidFill>
                  <a:schemeClr val="dk1"/>
                </a:solidFill>
                <a:latin typeface="Arial"/>
                <a:ea typeface="Arial"/>
                <a:cs typeface="Arial"/>
                <a:sym typeface="Arial"/>
              </a:rPr>
              <a:t> le plan d'action et l'approuver ou le rejeter </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Entraînez-vous à signaler et à retirer un commentaire ou un rappel d'action pour le TRAVAILLEUR SOCIAL.</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Examinez le tableau de bord pour les approbations de plans de cas en attente.</a:t>
            </a:r>
          </a:p>
        </p:txBody>
      </p:sp>
      <p:grpSp>
        <p:nvGrpSpPr>
          <p:cNvPr id="6" name="Group 5">
            <a:extLst>
              <a:ext uri="{FF2B5EF4-FFF2-40B4-BE49-F238E27FC236}">
                <a16:creationId xmlns:a16="http://schemas.microsoft.com/office/drawing/2014/main" id="{54C6A7CB-EDD2-3D51-1283-CFE991D1EC4B}"/>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84EEBA9B-2A2F-00C9-1846-C2464858C44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a:extLst>
                <a:ext uri="{FF2B5EF4-FFF2-40B4-BE49-F238E27FC236}">
                  <a16:creationId xmlns:a16="http://schemas.microsoft.com/office/drawing/2014/main" id="{DA3A7ECC-09E3-7D2D-D64A-6F8353A92B03}"/>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D26852EA-BA1D-D19F-ADF7-DC128416CC3D}"/>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18</a:t>
                </a:r>
              </a:p>
            </p:txBody>
          </p:sp>
          <p:sp>
            <p:nvSpPr>
              <p:cNvPr id="30" name="Rectangle 29">
                <a:extLst>
                  <a:ext uri="{FF2B5EF4-FFF2-40B4-BE49-F238E27FC236}">
                    <a16:creationId xmlns:a16="http://schemas.microsoft.com/office/drawing/2014/main" id="{76055A71-7D74-D207-F9DE-520AA6DBF8B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897BA71A-2AFB-0085-E816-FFBC4BD6D834}"/>
                </a:ext>
              </a:extLst>
            </p:cNvPr>
            <p:cNvGrpSpPr/>
            <p:nvPr/>
          </p:nvGrpSpPr>
          <p:grpSpPr>
            <a:xfrm>
              <a:off x="11325415" y="762706"/>
              <a:ext cx="182192" cy="634676"/>
              <a:chOff x="2121762" y="2323619"/>
              <a:chExt cx="200378" cy="825210"/>
            </a:xfrm>
          </p:grpSpPr>
          <p:sp>
            <p:nvSpPr>
              <p:cNvPr id="27" name="Isosceles Triangle 26">
                <a:extLst>
                  <a:ext uri="{FF2B5EF4-FFF2-40B4-BE49-F238E27FC236}">
                    <a16:creationId xmlns:a16="http://schemas.microsoft.com/office/drawing/2014/main" id="{8526DE0C-3BBB-8961-931A-9BF831B0B96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B20CA8AF-C833-EBAB-6693-8F432BFF7C28}"/>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487387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Retour d'information et discussion</a:t>
            </a:r>
            <a:endParaRPr lang="en-ZA"/>
          </a:p>
        </p:txBody>
      </p:sp>
      <p:grpSp>
        <p:nvGrpSpPr>
          <p:cNvPr id="7" name="Google Shape;314;p4">
            <a:extLst>
              <a:ext uri="{FF2B5EF4-FFF2-40B4-BE49-F238E27FC236}">
                <a16:creationId xmlns:a16="http://schemas.microsoft.com/office/drawing/2014/main" id="{BC08414E-DE7E-6F8C-F192-4424EE59CFA7}"/>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6D24BA52-3B40-1AD6-8C1E-F5CB6962C2B0}"/>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7AC9E19A-414B-788D-0585-27FF989AFA3B}"/>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8A197397-F235-07C1-89E7-6BABC641AE7A}"/>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AEF7D591-ECF2-8764-3D66-841BEDC66F5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1257F62C-4464-06CD-CDBE-8C10079ACBD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568A9349-CE11-0B03-9F7F-3CC9C8D2078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68345EAB-2A37-A994-F69A-91FE14438A48}"/>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10788F11-6E0B-1380-115B-6022E57948B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12316967-F2EA-D845-098B-092B3973239E}"/>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AE5DD1DA-3500-F0A8-3792-56B2FC3939E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EAA7A186-0034-2C9A-5094-8269268198F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123F4BA8-C580-BA08-C99A-15C991187CD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AEDAE21B-26D1-38C2-4C78-ADB4C377DF6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8064CE3C-6E98-30DD-FAA1-ABC7A10EF316}"/>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24ACA8F-579D-EFE7-B5FA-D1068046CC0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6012C727-4B21-C115-C68B-9C3647B3C799}"/>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643234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err="1"/>
              <a:t>Clôture</a:t>
            </a:r>
            <a:endParaRPr lang="en-CA" dirty="0"/>
          </a:p>
        </p:txBody>
      </p:sp>
    </p:spTree>
    <p:extLst>
      <p:ext uri="{BB962C8B-B14F-4D97-AF65-F5344CB8AC3E}">
        <p14:creationId xmlns:p14="http://schemas.microsoft.com/office/powerpoint/2010/main" val="2769788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89B0-0448-017E-E6D6-2567423C6CD2}"/>
              </a:ext>
            </a:extLst>
          </p:cNvPr>
          <p:cNvSpPr>
            <a:spLocks noGrp="1"/>
          </p:cNvSpPr>
          <p:nvPr>
            <p:ph type="title"/>
          </p:nvPr>
        </p:nvSpPr>
        <p:spPr/>
        <p:txBody>
          <a:bodyPr/>
          <a:lstStyle/>
          <a:p>
            <a:r>
              <a:rPr lang="en-CA"/>
              <a:t>Principaux points d'apprentissage</a:t>
            </a:r>
          </a:p>
        </p:txBody>
      </p:sp>
      <p:sp>
        <p:nvSpPr>
          <p:cNvPr id="5" name="Google Shape;803;p37">
            <a:extLst>
              <a:ext uri="{FF2B5EF4-FFF2-40B4-BE49-F238E27FC236}">
                <a16:creationId xmlns:a16="http://schemas.microsoft.com/office/drawing/2014/main" id="{DCE12801-F586-8B70-0F7D-F8E7B67F87A4}"/>
              </a:ext>
            </a:extLst>
          </p:cNvPr>
          <p:cNvSpPr txBox="1"/>
          <p:nvPr/>
        </p:nvSpPr>
        <p:spPr>
          <a:xfrm>
            <a:off x="5133314" y="3617116"/>
            <a:ext cx="2579530" cy="187047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dirty="0">
                <a:solidFill>
                  <a:schemeClr val="dk1"/>
                </a:solidFill>
                <a:latin typeface="Arial" panose="020B0604020202020204" pitchFamily="34" charset="0"/>
                <a:ea typeface="Helvetica Neue"/>
                <a:cs typeface="Arial" panose="020B0604020202020204" pitchFamily="34" charset="0"/>
                <a:sym typeface="Helvetica Neue"/>
              </a:rPr>
              <a:t>Examiner et documenter à la fois les facteurs de risque et les facteurs de protection dans l'évaluation</a:t>
            </a:r>
            <a:endParaRPr lang="en-US"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6" name="Google Shape;803;p37">
            <a:extLst>
              <a:ext uri="{FF2B5EF4-FFF2-40B4-BE49-F238E27FC236}">
                <a16:creationId xmlns:a16="http://schemas.microsoft.com/office/drawing/2014/main" id="{B591EA02-8847-31FF-AA5E-1956179D23E0}"/>
              </a:ext>
            </a:extLst>
          </p:cNvPr>
          <p:cNvSpPr txBox="1"/>
          <p:nvPr/>
        </p:nvSpPr>
        <p:spPr>
          <a:xfrm>
            <a:off x="8999484" y="3913480"/>
            <a:ext cx="2252451" cy="157410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dirty="0">
                <a:solidFill>
                  <a:schemeClr val="dk1"/>
                </a:solidFill>
                <a:latin typeface="Arial" panose="020B0604020202020204" pitchFamily="34" charset="0"/>
                <a:ea typeface="Helvetica Neue"/>
                <a:cs typeface="Arial" panose="020B0604020202020204" pitchFamily="34" charset="0"/>
                <a:sym typeface="Helvetica Neue"/>
              </a:rPr>
              <a:t>Inclure un responsable clair et un calendrier pour chaque action dans le plan de cas</a:t>
            </a:r>
            <a:endParaRPr lang="en-US"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7" name="Google Shape;800;p37">
            <a:extLst>
              <a:ext uri="{FF2B5EF4-FFF2-40B4-BE49-F238E27FC236}">
                <a16:creationId xmlns:a16="http://schemas.microsoft.com/office/drawing/2014/main" id="{9EFF1806-423B-1E0F-CA6C-6C194D407F16}"/>
              </a:ext>
            </a:extLst>
          </p:cNvPr>
          <p:cNvSpPr/>
          <p:nvPr/>
        </p:nvSpPr>
        <p:spPr>
          <a:xfrm>
            <a:off x="2023412"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802;p37">
            <a:extLst>
              <a:ext uri="{FF2B5EF4-FFF2-40B4-BE49-F238E27FC236}">
                <a16:creationId xmlns:a16="http://schemas.microsoft.com/office/drawing/2014/main" id="{8ADEC761-A87C-CE4C-8E43-F7A4D228AB14}"/>
              </a:ext>
            </a:extLst>
          </p:cNvPr>
          <p:cNvSpPr/>
          <p:nvPr/>
        </p:nvSpPr>
        <p:spPr>
          <a:xfrm>
            <a:off x="5897299"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802;p37">
            <a:extLst>
              <a:ext uri="{FF2B5EF4-FFF2-40B4-BE49-F238E27FC236}">
                <a16:creationId xmlns:a16="http://schemas.microsoft.com/office/drawing/2014/main" id="{97697013-1333-E7ED-3A57-9EB1159F0C67}"/>
              </a:ext>
            </a:extLst>
          </p:cNvPr>
          <p:cNvSpPr/>
          <p:nvPr/>
        </p:nvSpPr>
        <p:spPr>
          <a:xfrm>
            <a:off x="9771186"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803;p37">
            <a:extLst>
              <a:ext uri="{FF2B5EF4-FFF2-40B4-BE49-F238E27FC236}">
                <a16:creationId xmlns:a16="http://schemas.microsoft.com/office/drawing/2014/main" id="{E8EE59A9-4DA9-77CD-173F-1D4983DFAE6A}"/>
              </a:ext>
            </a:extLst>
          </p:cNvPr>
          <p:cNvSpPr txBox="1"/>
          <p:nvPr/>
        </p:nvSpPr>
        <p:spPr>
          <a:xfrm>
            <a:off x="1037976" y="3517578"/>
            <a:ext cx="3022432" cy="216683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FR" dirty="0">
                <a:solidFill>
                  <a:schemeClr val="dk1"/>
                </a:solidFill>
                <a:latin typeface="Arial" panose="020B0604020202020204" pitchFamily="34" charset="0"/>
                <a:ea typeface="Helvetica Neue"/>
                <a:cs typeface="Arial" panose="020B0604020202020204" pitchFamily="34" charset="0"/>
                <a:sym typeface="Helvetica Neue"/>
              </a:rPr>
              <a:t>Les assistants sociaux doivent continuellement créer des opportunités pour la participation des enfants et pour que leurs souhaits et opinions soient pris en compte</a:t>
            </a:r>
            <a:endParaRPr lang="en-US"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407209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n-GB">
                <a:latin typeface="Arial"/>
                <a:cs typeface="Arial"/>
              </a:rPr>
              <a:t>Pré-testing</a:t>
            </a:r>
            <a:endParaRPr lang="en-US"/>
          </a:p>
        </p:txBody>
      </p:sp>
      <p:pic>
        <p:nvPicPr>
          <p:cNvPr id="20" name="Graphic 19" descr="Head with gears with solid fill">
            <a:extLst>
              <a:ext uri="{FF2B5EF4-FFF2-40B4-BE49-F238E27FC236}">
                <a16:creationId xmlns:a16="http://schemas.microsoft.com/office/drawing/2014/main" id="{19C163EF-48CC-7836-FB7E-2A5E54832A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328" y="1737072"/>
            <a:ext cx="3877344" cy="3877344"/>
          </a:xfrm>
          <a:prstGeom prst="rect">
            <a:avLst/>
          </a:prstGeom>
        </p:spPr>
      </p:pic>
    </p:spTree>
    <p:extLst>
      <p:ext uri="{BB962C8B-B14F-4D97-AF65-F5344CB8AC3E}">
        <p14:creationId xmlns:p14="http://schemas.microsoft.com/office/powerpoint/2010/main" val="1916306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3</a:t>
            </a:r>
          </a:p>
          <a:p>
            <a:br>
              <a:rPr lang="en-CA" b="1" dirty="0">
                <a:solidFill>
                  <a:schemeClr val="bg1"/>
                </a:solidFill>
                <a:latin typeface="Garamond"/>
              </a:rPr>
            </a:br>
            <a:r>
              <a:rPr lang="en-US" sz="5400" b="1" dirty="0" err="1">
                <a:solidFill>
                  <a:schemeClr val="bg1"/>
                </a:solidFill>
                <a:latin typeface="Garamond"/>
              </a:rPr>
              <a:t>Utiliser</a:t>
            </a:r>
            <a:r>
              <a:rPr lang="en-US" sz="5400" b="1" dirty="0">
                <a:solidFill>
                  <a:schemeClr val="bg1"/>
                </a:solidFill>
                <a:latin typeface="Garamond"/>
              </a:rPr>
              <a:t> le CPIMS+ pour </a:t>
            </a:r>
            <a:r>
              <a:rPr lang="en-US" sz="5400" b="1" dirty="0" err="1">
                <a:solidFill>
                  <a:schemeClr val="bg1"/>
                </a:solidFill>
                <a:latin typeface="Garamond"/>
              </a:rPr>
              <a:t>soutenir</a:t>
            </a:r>
            <a:r>
              <a:rPr lang="en-US" sz="5400" b="1" dirty="0">
                <a:solidFill>
                  <a:schemeClr val="bg1"/>
                </a:solidFill>
                <a:latin typeface="Garamond"/>
              </a:rPr>
              <a:t> </a:t>
            </a:r>
            <a:r>
              <a:rPr lang="en-US" sz="5400" b="1" dirty="0" err="1">
                <a:solidFill>
                  <a:schemeClr val="bg1"/>
                </a:solidFill>
                <a:latin typeface="Garamond"/>
              </a:rPr>
              <a:t>une</a:t>
            </a:r>
            <a:r>
              <a:rPr lang="en-US" sz="5400" b="1" dirty="0">
                <a:solidFill>
                  <a:schemeClr val="bg1"/>
                </a:solidFill>
                <a:latin typeface="Garamond"/>
              </a:rPr>
              <a:t> gestion de cas de </a:t>
            </a:r>
            <a:r>
              <a:rPr lang="en-US" sz="5400" b="1" dirty="0" err="1">
                <a:solidFill>
                  <a:schemeClr val="bg1"/>
                </a:solidFill>
                <a:latin typeface="Garamond"/>
              </a:rPr>
              <a:t>qualité</a:t>
            </a:r>
            <a:r>
              <a:rPr lang="en-US" sz="5400" b="1" dirty="0">
                <a:solidFill>
                  <a:schemeClr val="bg1"/>
                </a:solidFill>
                <a:latin typeface="Garamond"/>
              </a:rPr>
              <a:t> (</a:t>
            </a:r>
            <a:r>
              <a:rPr lang="en-US" sz="5400" b="1" dirty="0" err="1">
                <a:solidFill>
                  <a:schemeClr val="bg1"/>
                </a:solidFill>
                <a:latin typeface="Garamond"/>
              </a:rPr>
              <a:t>partie</a:t>
            </a:r>
            <a:r>
              <a:rPr lang="en-US" sz="5400" b="1" dirty="0">
                <a:solidFill>
                  <a:schemeClr val="bg1"/>
                </a:solidFill>
                <a:latin typeface="Garamond"/>
              </a:rPr>
              <a:t> 2)</a:t>
            </a:r>
          </a:p>
        </p:txBody>
      </p:sp>
    </p:spTree>
    <p:extLst>
      <p:ext uri="{BB962C8B-B14F-4D97-AF65-F5344CB8AC3E}">
        <p14:creationId xmlns:p14="http://schemas.microsoft.com/office/powerpoint/2010/main" val="1700269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t>Récapitulatif</a:t>
            </a:r>
            <a:endParaRPr lang="en-CA">
              <a:latin typeface="Arial" panose="020B0604020202020204" pitchFamily="34" charset="0"/>
              <a:cs typeface="Arial" panose="020B0604020202020204" pitchFamily="34" charset="0"/>
            </a:endParaRPr>
          </a:p>
        </p:txBody>
      </p:sp>
      <p:sp>
        <p:nvSpPr>
          <p:cNvPr id="2" name="Google Shape;834;p94">
            <a:extLst>
              <a:ext uri="{FF2B5EF4-FFF2-40B4-BE49-F238E27FC236}">
                <a16:creationId xmlns:a16="http://schemas.microsoft.com/office/drawing/2014/main" id="{763E46C3-55D6-3EA9-E842-735D9C6FE861}"/>
              </a:ext>
            </a:extLst>
          </p:cNvPr>
          <p:cNvSpPr txBox="1"/>
          <p:nvPr/>
        </p:nvSpPr>
        <p:spPr>
          <a:xfrm>
            <a:off x="6300316" y="2695780"/>
            <a:ext cx="4113684" cy="1938952"/>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dirty="0">
                <a:latin typeface="Arial"/>
                <a:ea typeface="Arial"/>
                <a:cs typeface="Arial"/>
                <a:sym typeface="Arial"/>
              </a:rPr>
              <a:t>De quoi </a:t>
            </a:r>
            <a:r>
              <a:rPr lang="en-US" sz="2400" b="1" i="0" u="none" strike="noStrike" cap="none" dirty="0" err="1">
                <a:latin typeface="Arial"/>
                <a:ea typeface="Arial"/>
                <a:cs typeface="Arial"/>
                <a:sym typeface="Arial"/>
              </a:rPr>
              <a:t>avons</a:t>
            </a:r>
            <a:r>
              <a:rPr lang="en-US" sz="2400" b="1" i="0" u="none" strike="noStrike" cap="none" dirty="0">
                <a:latin typeface="Arial"/>
                <a:ea typeface="Arial"/>
                <a:cs typeface="Arial"/>
                <a:sym typeface="Arial"/>
              </a:rPr>
              <a:t>-nous entendu </a:t>
            </a:r>
            <a:r>
              <a:rPr lang="en-US" sz="2400" b="1" i="0" u="none" strike="noStrike" cap="none" dirty="0" err="1">
                <a:latin typeface="Arial"/>
                <a:ea typeface="Arial"/>
                <a:cs typeface="Arial"/>
                <a:sym typeface="Arial"/>
              </a:rPr>
              <a:t>parler</a:t>
            </a:r>
            <a:r>
              <a:rPr lang="en-US" sz="2400" b="1" i="0" u="none" strike="noStrike" cap="none" dirty="0">
                <a:latin typeface="Arial"/>
                <a:ea typeface="Arial"/>
                <a:cs typeface="Arial"/>
                <a:sym typeface="Arial"/>
              </a:rPr>
              <a:t> </a:t>
            </a:r>
            <a:r>
              <a:rPr lang="en-US" sz="2400" b="1" i="0" u="none" strike="noStrike" cap="none" dirty="0" err="1">
                <a:latin typeface="Arial"/>
                <a:ea typeface="Arial"/>
                <a:cs typeface="Arial"/>
                <a:sym typeface="Arial"/>
              </a:rPr>
              <a:t>hier</a:t>
            </a:r>
            <a:r>
              <a:rPr lang="en-US" sz="2400" b="1" i="0" u="none" strike="noStrike" cap="none" dirty="0">
                <a:latin typeface="Arial"/>
                <a:ea typeface="Arial"/>
                <a:cs typeface="Arial"/>
                <a:sym typeface="Arial"/>
              </a:rPr>
              <a:t> ? </a:t>
            </a:r>
          </a:p>
          <a:p>
            <a:pPr marL="50800" marR="0" lvl="0" indent="0" algn="l" rtl="0">
              <a:lnSpc>
                <a:spcPct val="100000"/>
              </a:lnSpc>
              <a:spcBef>
                <a:spcPts val="0"/>
              </a:spcBef>
              <a:spcAft>
                <a:spcPts val="0"/>
              </a:spcAft>
              <a:buClr>
                <a:srgbClr val="000000"/>
              </a:buClr>
              <a:buSzPts val="2800"/>
              <a:buFont typeface="Arial"/>
              <a:buNone/>
            </a:pPr>
            <a:endParaRPr lang="en-US" sz="2400" b="1" dirty="0">
              <a:latin typeface="Arial"/>
              <a:ea typeface="Arial"/>
              <a:cs typeface="Arial"/>
              <a:sym typeface="Arial"/>
            </a:endParaRPr>
          </a:p>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dirty="0" err="1">
                <a:latin typeface="Arial"/>
                <a:ea typeface="Arial"/>
                <a:cs typeface="Arial"/>
                <a:sym typeface="Arial"/>
              </a:rPr>
              <a:t>Quelles</a:t>
            </a:r>
            <a:r>
              <a:rPr lang="en-US" sz="2400" b="1" i="0" u="none" strike="noStrike" cap="none" dirty="0">
                <a:latin typeface="Arial"/>
                <a:ea typeface="Arial"/>
                <a:cs typeface="Arial"/>
                <a:sym typeface="Arial"/>
              </a:rPr>
              <a:t> </a:t>
            </a:r>
            <a:r>
              <a:rPr lang="en-US" sz="2400" b="1" i="0" u="none" strike="noStrike" cap="none" dirty="0" err="1">
                <a:latin typeface="Arial"/>
                <a:ea typeface="Arial"/>
                <a:cs typeface="Arial"/>
                <a:sym typeface="Arial"/>
              </a:rPr>
              <a:t>ont</a:t>
            </a:r>
            <a:r>
              <a:rPr lang="en-US" sz="2400" b="1" i="0" u="none" strike="noStrike" cap="none" dirty="0">
                <a:latin typeface="Arial"/>
                <a:ea typeface="Arial"/>
                <a:cs typeface="Arial"/>
                <a:sym typeface="Arial"/>
              </a:rPr>
              <a:t> </a:t>
            </a:r>
            <a:r>
              <a:rPr lang="en-US" sz="2400" b="1" i="0" u="none" strike="noStrike" cap="none" dirty="0" err="1">
                <a:latin typeface="Arial"/>
                <a:ea typeface="Arial"/>
                <a:cs typeface="Arial"/>
                <a:sym typeface="Arial"/>
              </a:rPr>
              <a:t>été</a:t>
            </a:r>
            <a:r>
              <a:rPr lang="en-US" sz="2400" b="1" i="0" u="none" strike="noStrike" cap="none" dirty="0">
                <a:latin typeface="Arial"/>
                <a:ea typeface="Arial"/>
                <a:cs typeface="Arial"/>
                <a:sym typeface="Arial"/>
              </a:rPr>
              <a:t> </a:t>
            </a:r>
            <a:r>
              <a:rPr lang="en-US" sz="2400" b="1" i="0" u="none" strike="noStrike" cap="none" dirty="0" err="1">
                <a:latin typeface="Arial"/>
                <a:ea typeface="Arial"/>
                <a:cs typeface="Arial"/>
                <a:sym typeface="Arial"/>
              </a:rPr>
              <a:t>vos</a:t>
            </a:r>
            <a:r>
              <a:rPr lang="en-US" sz="2400" b="1" i="0" u="none" strike="noStrike" cap="none" dirty="0">
                <a:latin typeface="Arial"/>
                <a:ea typeface="Arial"/>
                <a:cs typeface="Arial"/>
                <a:sym typeface="Arial"/>
              </a:rPr>
              <a:t> </a:t>
            </a:r>
            <a:r>
              <a:rPr lang="en-US" sz="2400" b="1" i="0" u="none" strike="noStrike" cap="none" dirty="0" err="1">
                <a:latin typeface="Arial"/>
                <a:ea typeface="Arial"/>
                <a:cs typeface="Arial"/>
                <a:sym typeface="Arial"/>
              </a:rPr>
              <a:t>principales</a:t>
            </a:r>
            <a:r>
              <a:rPr lang="en-US" sz="2400" b="1" i="0" u="none" strike="noStrike" cap="none" dirty="0">
                <a:latin typeface="Arial"/>
                <a:ea typeface="Arial"/>
                <a:cs typeface="Arial"/>
                <a:sym typeface="Arial"/>
              </a:rPr>
              <a:t> conclusions ?  </a:t>
            </a:r>
            <a:endParaRPr lang="en-US" sz="2400" b="1" dirty="0"/>
          </a:p>
        </p:txBody>
      </p:sp>
      <p:grpSp>
        <p:nvGrpSpPr>
          <p:cNvPr id="11" name="Group 10">
            <a:extLst>
              <a:ext uri="{FF2B5EF4-FFF2-40B4-BE49-F238E27FC236}">
                <a16:creationId xmlns:a16="http://schemas.microsoft.com/office/drawing/2014/main" id="{4B7EDE4E-8937-6205-F66D-3C1856289C67}"/>
              </a:ext>
            </a:extLst>
          </p:cNvPr>
          <p:cNvGrpSpPr/>
          <p:nvPr/>
        </p:nvGrpSpPr>
        <p:grpSpPr>
          <a:xfrm>
            <a:off x="1426641" y="1927035"/>
            <a:ext cx="4006034" cy="3141632"/>
            <a:chOff x="1117683" y="2194390"/>
            <a:chExt cx="3415887" cy="2678824"/>
          </a:xfrm>
        </p:grpSpPr>
        <p:sp>
          <p:nvSpPr>
            <p:cNvPr id="12" name="Speech Bubble: Rectangle with Corners Rounded 11">
              <a:extLst>
                <a:ext uri="{FF2B5EF4-FFF2-40B4-BE49-F238E27FC236}">
                  <a16:creationId xmlns:a16="http://schemas.microsoft.com/office/drawing/2014/main" id="{1DA41DD3-04D3-C1C2-9EAF-8E75D2407AEE}"/>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peech Bubble: Rectangle with Corners Rounded 12">
              <a:extLst>
                <a:ext uri="{FF2B5EF4-FFF2-40B4-BE49-F238E27FC236}">
                  <a16:creationId xmlns:a16="http://schemas.microsoft.com/office/drawing/2014/main" id="{53C597B3-9868-DB71-E39E-7FE9C276EB7A}"/>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peech Bubble: Rectangle with Corners Rounded 13">
              <a:extLst>
                <a:ext uri="{FF2B5EF4-FFF2-40B4-BE49-F238E27FC236}">
                  <a16:creationId xmlns:a16="http://schemas.microsoft.com/office/drawing/2014/main" id="{971A1904-9AB5-99CF-364C-731EBA26D9F2}"/>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21807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Ouverture de la session</a:t>
            </a:r>
          </a:p>
          <a:p>
            <a:r>
              <a:rPr lang="en-US" sz="1600" i="1" dirty="0">
                <a:highlight>
                  <a:srgbClr val="FFFF00"/>
                </a:highlight>
                <a:latin typeface="Helvetica Neue"/>
                <a:ea typeface="Calibri" panose="020F0502020204030204" pitchFamily="34" charset="0"/>
                <a:cs typeface="Times New Roman"/>
              </a:rPr>
              <a:t>5 minutes</a:t>
            </a:r>
            <a:endParaRPr lang="en-US"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Étape 4 : Mise en œuvre du plan d'action</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50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Étape 5 : Suivi et révision</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35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Déjeuner</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Étape 6 : </a:t>
            </a:r>
            <a:r>
              <a:rPr lang="en-US" sz="1600" b="1" dirty="0" err="1">
                <a:latin typeface="Helvetica Neue"/>
                <a:cs typeface="Times New Roman"/>
              </a:rPr>
              <a:t>Clôture</a:t>
            </a:r>
            <a:r>
              <a:rPr lang="en-US" sz="1600" b="1" dirty="0">
                <a:latin typeface="Helvetica Neue"/>
                <a:cs typeface="Times New Roman"/>
              </a:rPr>
              <a:t> du cas</a:t>
            </a:r>
          </a:p>
          <a:p>
            <a:r>
              <a:rPr lang="en-US" sz="1600" i="1" dirty="0">
                <a:highlight>
                  <a:srgbClr val="FFFF00"/>
                </a:highlight>
                <a:latin typeface="Helvetica Neue"/>
                <a:ea typeface="Calibri" panose="020F0502020204030204" pitchFamily="34" charset="0"/>
                <a:cs typeface="Times New Roman" panose="02020603050405020304" pitchFamily="18" charset="0"/>
              </a:rPr>
              <a:t>1 heure 40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Pause</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dirty="0" err="1">
                <a:latin typeface="Helvetica Neue"/>
                <a:ea typeface="Calibri" panose="020F0502020204030204" pitchFamily="34" charset="0"/>
                <a:cs typeface="Times New Roman"/>
              </a:rPr>
              <a:t>Clôture</a:t>
            </a:r>
            <a:endParaRPr lang="en-US" sz="1600" b="1" dirty="0">
              <a:latin typeface="Helvetica Neue"/>
              <a:ea typeface="Calibri" panose="020F0502020204030204" pitchFamily="34" charset="0"/>
              <a:cs typeface="Times New Roman"/>
            </a:endParaRPr>
          </a:p>
          <a:p>
            <a:r>
              <a:rPr lang="en-US" sz="1600" i="1" dirty="0">
                <a:highlight>
                  <a:srgbClr val="FFFF00"/>
                </a:highlight>
                <a:latin typeface="Helvetica Neue"/>
                <a:ea typeface="Calibri" panose="020F0502020204030204" pitchFamily="34" charset="0"/>
                <a:cs typeface="Times New Roman" panose="02020603050405020304" pitchFamily="18" charset="0"/>
              </a:rPr>
              <a:t>35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dirty="0">
                <a:latin typeface="Garamond"/>
              </a:rPr>
              <a:t>Ordre du jour</a:t>
            </a:r>
            <a:endParaRPr lang="en-CA" dirty="0"/>
          </a:p>
        </p:txBody>
      </p:sp>
    </p:spTree>
    <p:extLst>
      <p:ext uri="{BB962C8B-B14F-4D97-AF65-F5344CB8AC3E}">
        <p14:creationId xmlns:p14="http://schemas.microsoft.com/office/powerpoint/2010/main" val="3487003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CA">
                <a:latin typeface="Arial" panose="020B0604020202020204" pitchFamily="34" charset="0"/>
                <a:cs typeface="Arial" panose="020B0604020202020204" pitchFamily="34" charset="0"/>
              </a:rPr>
              <a:t>Objectifs d'apprentissage</a:t>
            </a:r>
          </a:p>
        </p:txBody>
      </p:sp>
      <p:grpSp>
        <p:nvGrpSpPr>
          <p:cNvPr id="11" name="Group 10">
            <a:extLst>
              <a:ext uri="{FF2B5EF4-FFF2-40B4-BE49-F238E27FC236}">
                <a16:creationId xmlns:a16="http://schemas.microsoft.com/office/drawing/2014/main" id="{D62CEF62-D01A-88C9-3662-8564AEA255AB}"/>
              </a:ext>
            </a:extLst>
          </p:cNvPr>
          <p:cNvGrpSpPr/>
          <p:nvPr/>
        </p:nvGrpSpPr>
        <p:grpSpPr>
          <a:xfrm>
            <a:off x="2320233" y="2147405"/>
            <a:ext cx="7551534" cy="2889993"/>
            <a:chOff x="2400021" y="2147405"/>
            <a:chExt cx="7551534" cy="2889993"/>
          </a:xfrm>
        </p:grpSpPr>
        <p:sp>
          <p:nvSpPr>
            <p:cNvPr id="2" name="TextBox 1">
              <a:extLst>
                <a:ext uri="{FF2B5EF4-FFF2-40B4-BE49-F238E27FC236}">
                  <a16:creationId xmlns:a16="http://schemas.microsoft.com/office/drawing/2014/main" id="{1BCA5E82-F7AE-6773-DB42-3654734E0FF0}"/>
                </a:ext>
              </a:extLst>
            </p:cNvPr>
            <p:cNvSpPr txBox="1"/>
            <p:nvPr/>
          </p:nvSpPr>
          <p:spPr>
            <a:xfrm>
              <a:off x="2400021" y="3781092"/>
              <a:ext cx="3505060"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dirty="0" err="1">
                  <a:solidFill>
                    <a:schemeClr val="dk1"/>
                  </a:solidFill>
                  <a:latin typeface="Arial"/>
                  <a:ea typeface="Arial"/>
                  <a:cs typeface="Arial"/>
                  <a:sym typeface="Arial"/>
                </a:rPr>
                <a:t>S'entraîner</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utiliser</a:t>
              </a:r>
              <a:r>
                <a:rPr lang="en-US" dirty="0">
                  <a:solidFill>
                    <a:schemeClr val="dk1"/>
                  </a:solidFill>
                  <a:latin typeface="Arial"/>
                  <a:ea typeface="Arial"/>
                  <a:cs typeface="Arial"/>
                  <a:sym typeface="Arial"/>
                </a:rPr>
                <a:t> le CPIMS+ pour </a:t>
              </a:r>
              <a:r>
                <a:rPr lang="en-US" dirty="0" err="1">
                  <a:solidFill>
                    <a:schemeClr val="dk1"/>
                  </a:solidFill>
                  <a:latin typeface="Arial"/>
                  <a:ea typeface="Arial"/>
                  <a:cs typeface="Arial"/>
                  <a:sym typeface="Arial"/>
                </a:rPr>
                <a:t>favoriser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gestion de cas de </a:t>
              </a:r>
              <a:r>
                <a:rPr lang="en-US" dirty="0" err="1">
                  <a:solidFill>
                    <a:schemeClr val="dk1"/>
                  </a:solidFill>
                  <a:latin typeface="Arial"/>
                  <a:ea typeface="Arial"/>
                  <a:cs typeface="Arial"/>
                  <a:sym typeface="Arial"/>
                </a:rPr>
                <a:t>qualité</a:t>
              </a:r>
              <a:r>
                <a:rPr lang="en-US" dirty="0">
                  <a:solidFill>
                    <a:schemeClr val="dk1"/>
                  </a:solidFill>
                  <a:latin typeface="Arial"/>
                  <a:ea typeface="Arial"/>
                  <a:cs typeface="Arial"/>
                  <a:sym typeface="Arial"/>
                </a:rPr>
                <a:t> pendant le </a:t>
              </a:r>
              <a:r>
                <a:rPr lang="en-US" dirty="0" err="1">
                  <a:solidFill>
                    <a:schemeClr val="dk1"/>
                  </a:solidFill>
                  <a:latin typeface="Arial"/>
                  <a:ea typeface="Arial"/>
                  <a:cs typeface="Arial"/>
                  <a:sym typeface="Arial"/>
                </a:rPr>
                <a:t>processus</a:t>
              </a:r>
              <a:r>
                <a:rPr lang="en-US" dirty="0">
                  <a:solidFill>
                    <a:schemeClr val="dk1"/>
                  </a:solidFill>
                  <a:latin typeface="Arial"/>
                  <a:ea typeface="Arial"/>
                  <a:cs typeface="Arial"/>
                  <a:sym typeface="Arial"/>
                </a:rPr>
                <a:t> de gestion de cas.</a:t>
              </a:r>
            </a:p>
          </p:txBody>
        </p:sp>
        <p:sp>
          <p:nvSpPr>
            <p:cNvPr id="3" name="TextBox 2">
              <a:extLst>
                <a:ext uri="{FF2B5EF4-FFF2-40B4-BE49-F238E27FC236}">
                  <a16:creationId xmlns:a16="http://schemas.microsoft.com/office/drawing/2014/main" id="{8A0C9E26-174F-9BF7-3C51-81E4DCCF4C79}"/>
                </a:ext>
              </a:extLst>
            </p:cNvPr>
            <p:cNvSpPr txBox="1"/>
            <p:nvPr/>
          </p:nvSpPr>
          <p:spPr>
            <a:xfrm>
              <a:off x="6446495" y="3781092"/>
              <a:ext cx="3505060"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Naviguer dans le CPIMS+ et saisir des données pour soutenir la réalisation des objectifs du plan d'action.</a:t>
              </a:r>
            </a:p>
          </p:txBody>
        </p:sp>
        <p:grpSp>
          <p:nvGrpSpPr>
            <p:cNvPr id="5" name="Group 4">
              <a:extLst>
                <a:ext uri="{FF2B5EF4-FFF2-40B4-BE49-F238E27FC236}">
                  <a16:creationId xmlns:a16="http://schemas.microsoft.com/office/drawing/2014/main" id="{22307A17-487A-CF85-5F22-3C46F98A9DF5}"/>
                </a:ext>
              </a:extLst>
            </p:cNvPr>
            <p:cNvGrpSpPr/>
            <p:nvPr/>
          </p:nvGrpSpPr>
          <p:grpSpPr>
            <a:xfrm>
              <a:off x="3388495" y="2147405"/>
              <a:ext cx="878574" cy="929504"/>
              <a:chOff x="243840" y="1676400"/>
              <a:chExt cx="701040" cy="741680"/>
            </a:xfrm>
          </p:grpSpPr>
          <p:sp>
            <p:nvSpPr>
              <p:cNvPr id="6" name="Rectangle 5">
                <a:extLst>
                  <a:ext uri="{FF2B5EF4-FFF2-40B4-BE49-F238E27FC236}">
                    <a16:creationId xmlns:a16="http://schemas.microsoft.com/office/drawing/2014/main" id="{1A7DB974-F85B-5BA6-C377-1A5437DBA8E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384E852-8A84-E514-6CC4-D1FB80DB12D8}"/>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E46A2384-6AAA-D143-5445-C402D2907C79}"/>
                </a:ext>
              </a:extLst>
            </p:cNvPr>
            <p:cNvGrpSpPr/>
            <p:nvPr/>
          </p:nvGrpSpPr>
          <p:grpSpPr>
            <a:xfrm>
              <a:off x="7759738" y="2147405"/>
              <a:ext cx="878574" cy="929504"/>
              <a:chOff x="243840" y="1676400"/>
              <a:chExt cx="701040" cy="741680"/>
            </a:xfrm>
          </p:grpSpPr>
          <p:sp>
            <p:nvSpPr>
              <p:cNvPr id="9" name="Rectangle 8">
                <a:extLst>
                  <a:ext uri="{FF2B5EF4-FFF2-40B4-BE49-F238E27FC236}">
                    <a16:creationId xmlns:a16="http://schemas.microsoft.com/office/drawing/2014/main" id="{68897412-7B35-9250-F125-D7CAE68FE8F3}"/>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8DC6CC8-DCFF-D9DD-0F2B-DD937E3DCC3E}"/>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96894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733557" cy="562168"/>
          </a:xfrm>
        </p:spPr>
        <p:txBody>
          <a:bodyPr/>
          <a:lstStyle/>
          <a:p>
            <a:r>
              <a:rPr lang="en-US" dirty="0"/>
              <a:t>Étape 4 :</a:t>
            </a:r>
            <a:br>
              <a:rPr lang="en-US" dirty="0"/>
            </a:br>
            <a:r>
              <a:rPr lang="en-US" dirty="0"/>
              <a:t>Mise en œuvre du plan d'action</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ETUDE DE CAS</a:t>
            </a:r>
          </a:p>
        </p:txBody>
      </p:sp>
      <p:grpSp>
        <p:nvGrpSpPr>
          <p:cNvPr id="2" name="Group 1">
            <a:extLst>
              <a:ext uri="{FF2B5EF4-FFF2-40B4-BE49-F238E27FC236}">
                <a16:creationId xmlns:a16="http://schemas.microsoft.com/office/drawing/2014/main" id="{F51EF6AB-194A-83F8-A911-74E2291EAC9E}"/>
              </a:ext>
            </a:extLst>
          </p:cNvPr>
          <p:cNvGrpSpPr/>
          <p:nvPr/>
        </p:nvGrpSpPr>
        <p:grpSpPr>
          <a:xfrm>
            <a:off x="6978767" y="2381927"/>
            <a:ext cx="3746370" cy="3096318"/>
            <a:chOff x="7499908" y="4900577"/>
            <a:chExt cx="997752" cy="824627"/>
          </a:xfrm>
        </p:grpSpPr>
        <p:grpSp>
          <p:nvGrpSpPr>
            <p:cNvPr id="4" name="Group 3">
              <a:extLst>
                <a:ext uri="{FF2B5EF4-FFF2-40B4-BE49-F238E27FC236}">
                  <a16:creationId xmlns:a16="http://schemas.microsoft.com/office/drawing/2014/main" id="{8B72BF0C-B7D1-013F-4B8E-A4B1222E7BDB}"/>
                </a:ext>
              </a:extLst>
            </p:cNvPr>
            <p:cNvGrpSpPr/>
            <p:nvPr/>
          </p:nvGrpSpPr>
          <p:grpSpPr>
            <a:xfrm>
              <a:off x="7499908" y="4900577"/>
              <a:ext cx="997752" cy="824627"/>
              <a:chOff x="5957706" y="3325646"/>
              <a:chExt cx="2611796" cy="1892062"/>
            </a:xfrm>
            <a:solidFill>
              <a:schemeClr val="accent4"/>
            </a:solidFill>
          </p:grpSpPr>
          <p:sp>
            <p:nvSpPr>
              <p:cNvPr id="8" name="Rectangle: Rounded Corners 7">
                <a:hlinkClick r:id="rId3"/>
                <a:extLst>
                  <a:ext uri="{FF2B5EF4-FFF2-40B4-BE49-F238E27FC236}">
                    <a16:creationId xmlns:a16="http://schemas.microsoft.com/office/drawing/2014/main" id="{A2CCD80D-3023-E3D6-57FD-19DD59BB83B2}"/>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9" name="Rectangle: Top Corners Rounded 8">
                <a:extLst>
                  <a:ext uri="{FF2B5EF4-FFF2-40B4-BE49-F238E27FC236}">
                    <a16:creationId xmlns:a16="http://schemas.microsoft.com/office/drawing/2014/main" id="{212E5158-9F57-2049-6250-510B992E0605}"/>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1CB8C74A-631F-FCA2-0E7C-4D7B77D5E617}"/>
                </a:ext>
              </a:extLst>
            </p:cNvPr>
            <p:cNvGrpSpPr/>
            <p:nvPr/>
          </p:nvGrpSpPr>
          <p:grpSpPr>
            <a:xfrm>
              <a:off x="7871183" y="5154803"/>
              <a:ext cx="316610" cy="462618"/>
              <a:chOff x="8661923" y="4758813"/>
              <a:chExt cx="825538" cy="1206243"/>
            </a:xfrm>
            <a:solidFill>
              <a:schemeClr val="bg1"/>
            </a:solidFill>
          </p:grpSpPr>
          <p:sp>
            <p:nvSpPr>
              <p:cNvPr id="6" name="Circle: Hollow 5">
                <a:extLst>
                  <a:ext uri="{FF2B5EF4-FFF2-40B4-BE49-F238E27FC236}">
                    <a16:creationId xmlns:a16="http://schemas.microsoft.com/office/drawing/2014/main" id="{7C70DCA4-EFAB-0F47-2BA0-DB4D502ECB40}"/>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Rounded Corners 6">
                <a:extLst>
                  <a:ext uri="{FF2B5EF4-FFF2-40B4-BE49-F238E27FC236}">
                    <a16:creationId xmlns:a16="http://schemas.microsoft.com/office/drawing/2014/main" id="{CD519D14-8E18-4021-9708-E36411935867}"/>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06199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Discussion</a:t>
            </a:r>
          </a:p>
        </p:txBody>
      </p:sp>
      <p:sp>
        <p:nvSpPr>
          <p:cNvPr id="12" name="Speech Bubble: Rectangle with Corners Rounded 11">
            <a:extLst>
              <a:ext uri="{FF2B5EF4-FFF2-40B4-BE49-F238E27FC236}">
                <a16:creationId xmlns:a16="http://schemas.microsoft.com/office/drawing/2014/main" id="{433C128B-8EDE-26CC-FFB1-AA2C8FE8AAFE}"/>
              </a:ext>
            </a:extLst>
          </p:cNvPr>
          <p:cNvSpPr/>
          <p:nvPr/>
        </p:nvSpPr>
        <p:spPr>
          <a:xfrm>
            <a:off x="670190" y="1810327"/>
            <a:ext cx="3375378" cy="3539451"/>
          </a:xfrm>
          <a:prstGeom prst="wedgeRoundRectCallout">
            <a:avLst>
              <a:gd name="adj1" fmla="val -3380"/>
              <a:gd name="adj2" fmla="val 58093"/>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Quels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sont</a:t>
            </a:r>
            <a:r>
              <a:rPr lang="en-US" dirty="0">
                <a:solidFill>
                  <a:schemeClr val="tx1"/>
                </a:solidFill>
                <a:latin typeface="Arial" panose="020B0604020202020204" pitchFamily="34" charset="0"/>
                <a:cs typeface="Arial" panose="020B0604020202020204" pitchFamily="34" charset="0"/>
              </a:rPr>
              <a:t> les services que le TRAVAILLEUR SOCIAL a </a:t>
            </a:r>
            <a:r>
              <a:rPr lang="en-US" dirty="0" err="1">
                <a:solidFill>
                  <a:schemeClr val="tx1"/>
                </a:solidFill>
                <a:latin typeface="Arial" panose="020B0604020202020204" pitchFamily="34" charset="0"/>
                <a:cs typeface="Arial" panose="020B0604020202020204" pitchFamily="34" charset="0"/>
              </a:rPr>
              <a:t>fournis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directement</a:t>
            </a:r>
            <a:r>
              <a:rPr lang="en-US" dirty="0">
                <a:solidFill>
                  <a:schemeClr val="tx1"/>
                </a:solidFill>
                <a:latin typeface="Arial" panose="020B0604020202020204" pitchFamily="34" charset="0"/>
                <a:cs typeface="Arial" panose="020B0604020202020204" pitchFamily="34" charset="0"/>
              </a:rPr>
              <a:t> à Nadia et à </a:t>
            </a:r>
            <a:r>
              <a:rPr lang="en-US" dirty="0" err="1">
                <a:solidFill>
                  <a:schemeClr val="tx1"/>
                </a:solidFill>
                <a:latin typeface="Arial" panose="020B0604020202020204" pitchFamily="34" charset="0"/>
                <a:cs typeface="Arial" panose="020B0604020202020204" pitchFamily="34" charset="0"/>
              </a:rPr>
              <a:t>sa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famille</a:t>
            </a:r>
            <a:r>
              <a:rPr lang="en-US" dirty="0">
                <a:solidFill>
                  <a:schemeClr val="tx1"/>
                </a:solidFill>
                <a:latin typeface="Arial" panose="020B0604020202020204" pitchFamily="34" charset="0"/>
                <a:cs typeface="Arial" panose="020B0604020202020204" pitchFamily="34" charset="0"/>
              </a:rPr>
              <a:t> ? </a:t>
            </a:r>
            <a:r>
              <a:rPr lang="en-US" dirty="0" err="1">
                <a:solidFill>
                  <a:schemeClr val="tx1"/>
                </a:solidFill>
                <a:latin typeface="Arial" panose="020B0604020202020204" pitchFamily="34" charset="0"/>
                <a:cs typeface="Arial" panose="020B0604020202020204" pitchFamily="34" charset="0"/>
              </a:rPr>
              <a:t>Pourquoi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ces</a:t>
            </a:r>
            <a:r>
              <a:rPr lang="en-US" dirty="0">
                <a:solidFill>
                  <a:schemeClr val="tx1"/>
                </a:solidFill>
                <a:latin typeface="Arial" panose="020B0604020202020204" pitchFamily="34" charset="0"/>
                <a:cs typeface="Arial" panose="020B0604020202020204" pitchFamily="34" charset="0"/>
              </a:rPr>
              <a:t> services </a:t>
            </a:r>
            <a:r>
              <a:rPr lang="en-US" dirty="0" err="1">
                <a:solidFill>
                  <a:schemeClr val="tx1"/>
                </a:solidFill>
                <a:latin typeface="Arial" panose="020B0604020202020204" pitchFamily="34" charset="0"/>
                <a:cs typeface="Arial" panose="020B0604020202020204" pitchFamily="34" charset="0"/>
              </a:rPr>
              <a:t>sont-ils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importants</a:t>
            </a:r>
            <a:r>
              <a:rPr lang="en-US" dirty="0">
                <a:solidFill>
                  <a:schemeClr val="tx1"/>
                </a:solidFill>
                <a:latin typeface="Arial" panose="020B0604020202020204" pitchFamily="34" charset="0"/>
                <a:cs typeface="Arial" panose="020B0604020202020204" pitchFamily="34" charset="0"/>
              </a:rPr>
              <a:t> ?</a:t>
            </a:r>
          </a:p>
        </p:txBody>
      </p:sp>
      <p:sp>
        <p:nvSpPr>
          <p:cNvPr id="15" name="Speech Bubble: Rectangle with Corners Rounded 14">
            <a:extLst>
              <a:ext uri="{FF2B5EF4-FFF2-40B4-BE49-F238E27FC236}">
                <a16:creationId xmlns:a16="http://schemas.microsoft.com/office/drawing/2014/main" id="{3EC55168-67BE-FDBA-650C-34109959AB8E}"/>
              </a:ext>
            </a:extLst>
          </p:cNvPr>
          <p:cNvSpPr/>
          <p:nvPr/>
        </p:nvSpPr>
        <p:spPr>
          <a:xfrm>
            <a:off x="4226938" y="1810327"/>
            <a:ext cx="3738124" cy="3866573"/>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Quels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sont</a:t>
            </a:r>
            <a:r>
              <a:rPr lang="en-US" dirty="0">
                <a:solidFill>
                  <a:schemeClr val="tx1"/>
                </a:solidFill>
                <a:latin typeface="Arial" panose="020B0604020202020204" pitchFamily="34" charset="0"/>
                <a:cs typeface="Arial" panose="020B0604020202020204" pitchFamily="34" charset="0"/>
              </a:rPr>
              <a:t> les </a:t>
            </a:r>
            <a:r>
              <a:rPr lang="en-US" dirty="0" err="1">
                <a:solidFill>
                  <a:schemeClr val="tx1"/>
                </a:solidFill>
                <a:latin typeface="Arial" panose="020B0604020202020204" pitchFamily="34" charset="0"/>
                <a:cs typeface="Arial" panose="020B0604020202020204" pitchFamily="34" charset="0"/>
              </a:rPr>
              <a:t>renvois</a:t>
            </a:r>
            <a:r>
              <a:rPr lang="en-US" dirty="0">
                <a:solidFill>
                  <a:schemeClr val="tx1"/>
                </a:solidFill>
                <a:latin typeface="Arial" panose="020B0604020202020204" pitchFamily="34" charset="0"/>
                <a:cs typeface="Arial" panose="020B0604020202020204" pitchFamily="34" charset="0"/>
              </a:rPr>
              <a:t> que le TRAVAILLEUR SOCIAL a faits </a:t>
            </a:r>
            <a:r>
              <a:rPr lang="en-US" dirty="0" err="1">
                <a:solidFill>
                  <a:schemeClr val="tx1"/>
                </a:solidFill>
                <a:latin typeface="Arial" panose="020B0604020202020204" pitchFamily="34" charset="0"/>
                <a:cs typeface="Arial" panose="020B0604020202020204" pitchFamily="34" charset="0"/>
              </a:rPr>
              <a:t>vers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d'autres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prestataires</a:t>
            </a:r>
            <a:r>
              <a:rPr lang="en-US" dirty="0">
                <a:solidFill>
                  <a:schemeClr val="tx1"/>
                </a:solidFill>
                <a:latin typeface="Arial" panose="020B0604020202020204" pitchFamily="34" charset="0"/>
                <a:cs typeface="Arial" panose="020B0604020202020204" pitchFamily="34" charset="0"/>
              </a:rPr>
              <a:t> de services ? </a:t>
            </a:r>
            <a:r>
              <a:rPr lang="en-US" dirty="0" err="1">
                <a:solidFill>
                  <a:schemeClr val="tx1"/>
                </a:solidFill>
                <a:latin typeface="Arial" panose="020B0604020202020204" pitchFamily="34" charset="0"/>
                <a:cs typeface="Arial" panose="020B0604020202020204" pitchFamily="34" charset="0"/>
              </a:rPr>
              <a:t>Quelles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mesures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peuvent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être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prises</a:t>
            </a:r>
            <a:r>
              <a:rPr lang="en-US" dirty="0">
                <a:solidFill>
                  <a:schemeClr val="tx1"/>
                </a:solidFill>
                <a:latin typeface="Arial" panose="020B0604020202020204" pitchFamily="34" charset="0"/>
                <a:cs typeface="Arial" panose="020B0604020202020204" pitchFamily="34" charset="0"/>
              </a:rPr>
              <a:t> pour </a:t>
            </a:r>
            <a:r>
              <a:rPr lang="en-US" dirty="0" err="1">
                <a:solidFill>
                  <a:schemeClr val="tx1"/>
                </a:solidFill>
                <a:latin typeface="Arial" panose="020B0604020202020204" pitchFamily="34" charset="0"/>
                <a:cs typeface="Arial" panose="020B0604020202020204" pitchFamily="34" charset="0"/>
              </a:rPr>
              <a:t>s'assurer</a:t>
            </a:r>
            <a:r>
              <a:rPr lang="en-US" dirty="0">
                <a:solidFill>
                  <a:schemeClr val="tx1"/>
                </a:solidFill>
                <a:latin typeface="Arial" panose="020B0604020202020204" pitchFamily="34" charset="0"/>
                <a:cs typeface="Arial" panose="020B0604020202020204" pitchFamily="34" charset="0"/>
              </a:rPr>
              <a:t> que les orientations </a:t>
            </a:r>
            <a:r>
              <a:rPr lang="en-US" dirty="0" err="1">
                <a:solidFill>
                  <a:schemeClr val="tx1"/>
                </a:solidFill>
                <a:latin typeface="Arial" panose="020B0604020202020204" pitchFamily="34" charset="0"/>
                <a:cs typeface="Arial" panose="020B0604020202020204" pitchFamily="34" charset="0"/>
              </a:rPr>
              <a:t>aboutissent</a:t>
            </a:r>
            <a:r>
              <a:rPr lang="en-US" dirty="0">
                <a:solidFill>
                  <a:schemeClr val="tx1"/>
                </a:solidFill>
                <a:latin typeface="Arial" panose="020B0604020202020204" pitchFamily="34" charset="0"/>
                <a:cs typeface="Arial" panose="020B0604020202020204" pitchFamily="34" charset="0"/>
              </a:rPr>
              <a:t> à des services et à des </a:t>
            </a:r>
            <a:r>
              <a:rPr lang="en-US" dirty="0" err="1">
                <a:solidFill>
                  <a:schemeClr val="tx1"/>
                </a:solidFill>
                <a:latin typeface="Arial" panose="020B0604020202020204" pitchFamily="34" charset="0"/>
                <a:cs typeface="Arial" panose="020B0604020202020204" pitchFamily="34" charset="0"/>
              </a:rPr>
              <a:t>améliorations</a:t>
            </a:r>
            <a:r>
              <a:rPr lang="en-US" dirty="0">
                <a:solidFill>
                  <a:schemeClr val="tx1"/>
                </a:solidFill>
                <a:latin typeface="Arial" panose="020B0604020202020204" pitchFamily="34" charset="0"/>
                <a:cs typeface="Arial" panose="020B0604020202020204" pitchFamily="34" charset="0"/>
              </a:rPr>
              <a:t> de la situation de Nadia ? </a:t>
            </a:r>
            <a:r>
              <a:rPr lang="en-US" dirty="0" err="1">
                <a:solidFill>
                  <a:schemeClr val="tx1"/>
                </a:solidFill>
                <a:latin typeface="Arial" panose="020B0604020202020204" pitchFamily="34" charset="0"/>
                <a:cs typeface="Arial" panose="020B0604020202020204" pitchFamily="34" charset="0"/>
              </a:rPr>
              <a:t>Quelles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sont</a:t>
            </a:r>
            <a:r>
              <a:rPr lang="en-US" dirty="0">
                <a:solidFill>
                  <a:schemeClr val="tx1"/>
                </a:solidFill>
                <a:latin typeface="Arial" panose="020B0604020202020204" pitchFamily="34" charset="0"/>
                <a:cs typeface="Arial" panose="020B0604020202020204" pitchFamily="34" charset="0"/>
              </a:rPr>
              <a:t> les </a:t>
            </a:r>
            <a:r>
              <a:rPr lang="en-US" dirty="0" err="1">
                <a:solidFill>
                  <a:schemeClr val="tx1"/>
                </a:solidFill>
                <a:latin typeface="Arial" panose="020B0604020202020204" pitchFamily="34" charset="0"/>
                <a:cs typeface="Arial" panose="020B0604020202020204" pitchFamily="34" charset="0"/>
              </a:rPr>
              <a:t>conséquences</a:t>
            </a:r>
            <a:r>
              <a:rPr lang="en-US" dirty="0">
                <a:solidFill>
                  <a:schemeClr val="tx1"/>
                </a:solidFill>
                <a:latin typeface="Arial" panose="020B0604020202020204" pitchFamily="34" charset="0"/>
                <a:cs typeface="Arial" panose="020B0604020202020204" pitchFamily="34" charset="0"/>
              </a:rPr>
              <a:t> possibles </a:t>
            </a:r>
            <a:r>
              <a:rPr lang="en-US" dirty="0" err="1">
                <a:solidFill>
                  <a:schemeClr val="tx1"/>
                </a:solidFill>
                <a:latin typeface="Arial" panose="020B0604020202020204" pitchFamily="34" charset="0"/>
                <a:cs typeface="Arial" panose="020B0604020202020204" pitchFamily="34" charset="0"/>
              </a:rPr>
              <a:t>si</a:t>
            </a:r>
            <a:r>
              <a:rPr lang="en-US" dirty="0">
                <a:solidFill>
                  <a:schemeClr val="tx1"/>
                </a:solidFill>
                <a:latin typeface="Arial" panose="020B0604020202020204" pitchFamily="34" charset="0"/>
                <a:cs typeface="Arial" panose="020B0604020202020204" pitchFamily="34" charset="0"/>
              </a:rPr>
              <a:t> les </a:t>
            </a:r>
            <a:r>
              <a:rPr lang="en-US" dirty="0" err="1">
                <a:solidFill>
                  <a:schemeClr val="tx1"/>
                </a:solidFill>
                <a:latin typeface="Arial" panose="020B0604020202020204" pitchFamily="34" charset="0"/>
                <a:cs typeface="Arial" panose="020B0604020202020204" pitchFamily="34" charset="0"/>
              </a:rPr>
              <a:t>recommandations</a:t>
            </a:r>
            <a:r>
              <a:rPr lang="en-US" dirty="0">
                <a:solidFill>
                  <a:schemeClr val="tx1"/>
                </a:solidFill>
                <a:latin typeface="Arial" panose="020B0604020202020204" pitchFamily="34" charset="0"/>
                <a:cs typeface="Arial" panose="020B0604020202020204" pitchFamily="34" charset="0"/>
              </a:rPr>
              <a:t> ne </a:t>
            </a:r>
            <a:r>
              <a:rPr lang="en-US" dirty="0" err="1">
                <a:solidFill>
                  <a:schemeClr val="tx1"/>
                </a:solidFill>
                <a:latin typeface="Arial" panose="020B0604020202020204" pitchFamily="34" charset="0"/>
                <a:cs typeface="Arial" panose="020B0604020202020204" pitchFamily="34" charset="0"/>
              </a:rPr>
              <a:t>sont</a:t>
            </a:r>
            <a:r>
              <a:rPr lang="en-US" dirty="0">
                <a:solidFill>
                  <a:schemeClr val="tx1"/>
                </a:solidFill>
                <a:latin typeface="Arial" panose="020B0604020202020204" pitchFamily="34" charset="0"/>
                <a:cs typeface="Arial" panose="020B0604020202020204" pitchFamily="34" charset="0"/>
              </a:rPr>
              <a:t> pas </a:t>
            </a:r>
            <a:r>
              <a:rPr lang="en-US" dirty="0" err="1">
                <a:solidFill>
                  <a:schemeClr val="tx1"/>
                </a:solidFill>
                <a:latin typeface="Arial" panose="020B0604020202020204" pitchFamily="34" charset="0"/>
                <a:cs typeface="Arial" panose="020B0604020202020204" pitchFamily="34" charset="0"/>
              </a:rPr>
              <a:t>suivies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d'effet</a:t>
            </a:r>
            <a:r>
              <a:rPr lang="en-US" dirty="0">
                <a:solidFill>
                  <a:schemeClr val="tx1"/>
                </a:solidFill>
                <a:latin typeface="Arial" panose="020B0604020202020204" pitchFamily="34" charset="0"/>
                <a:cs typeface="Arial" panose="020B0604020202020204" pitchFamily="34" charset="0"/>
              </a:rPr>
              <a:t> ?</a:t>
            </a:r>
          </a:p>
        </p:txBody>
      </p:sp>
      <p:sp>
        <p:nvSpPr>
          <p:cNvPr id="16" name="Speech Bubble: Rectangle with Corners Rounded 15">
            <a:extLst>
              <a:ext uri="{FF2B5EF4-FFF2-40B4-BE49-F238E27FC236}">
                <a16:creationId xmlns:a16="http://schemas.microsoft.com/office/drawing/2014/main" id="{8F3A4BB7-A323-6F03-A242-339B46C0C59C}"/>
              </a:ext>
            </a:extLst>
          </p:cNvPr>
          <p:cNvSpPr/>
          <p:nvPr/>
        </p:nvSpPr>
        <p:spPr>
          <a:xfrm>
            <a:off x="8184444" y="1810327"/>
            <a:ext cx="3375378" cy="3539451"/>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Si un cas doit </a:t>
            </a:r>
            <a:r>
              <a:rPr lang="en-US" dirty="0" err="1">
                <a:solidFill>
                  <a:schemeClr val="tx1"/>
                </a:solidFill>
                <a:latin typeface="Arial" panose="020B0604020202020204" pitchFamily="34" charset="0"/>
                <a:cs typeface="Arial" panose="020B0604020202020204" pitchFamily="34" charset="0"/>
              </a:rPr>
              <a:t>être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transféré</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quelles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sont</a:t>
            </a:r>
            <a:r>
              <a:rPr lang="en-US" dirty="0">
                <a:solidFill>
                  <a:schemeClr val="tx1"/>
                </a:solidFill>
                <a:latin typeface="Arial" panose="020B0604020202020204" pitchFamily="34" charset="0"/>
                <a:cs typeface="Arial" panose="020B0604020202020204" pitchFamily="34" charset="0"/>
              </a:rPr>
              <a:t> les </a:t>
            </a:r>
            <a:r>
              <a:rPr lang="en-US" dirty="0" err="1">
                <a:solidFill>
                  <a:schemeClr val="tx1"/>
                </a:solidFill>
                <a:latin typeface="Arial" panose="020B0604020202020204" pitchFamily="34" charset="0"/>
                <a:cs typeface="Arial" panose="020B0604020202020204" pitchFamily="34" charset="0"/>
              </a:rPr>
              <a:t>mesures</a:t>
            </a:r>
            <a:r>
              <a:rPr lang="en-US" dirty="0">
                <a:solidFill>
                  <a:schemeClr val="tx1"/>
                </a:solidFill>
                <a:latin typeface="Arial" panose="020B0604020202020204" pitchFamily="34" charset="0"/>
                <a:cs typeface="Arial" panose="020B0604020202020204" pitchFamily="34" charset="0"/>
              </a:rPr>
              <a:t> que </a:t>
            </a:r>
            <a:r>
              <a:rPr lang="en-US" dirty="0" err="1">
                <a:solidFill>
                  <a:schemeClr val="tx1"/>
                </a:solidFill>
                <a:latin typeface="Arial" panose="020B0604020202020204" pitchFamily="34" charset="0"/>
                <a:cs typeface="Arial" panose="020B0604020202020204" pitchFamily="34" charset="0"/>
              </a:rPr>
              <a:t>l'assistant</a:t>
            </a:r>
            <a:r>
              <a:rPr lang="en-US" dirty="0">
                <a:solidFill>
                  <a:schemeClr val="tx1"/>
                </a:solidFill>
                <a:latin typeface="Arial" panose="020B0604020202020204" pitchFamily="34" charset="0"/>
                <a:cs typeface="Arial" panose="020B0604020202020204" pitchFamily="34" charset="0"/>
              </a:rPr>
              <a:t> social </a:t>
            </a:r>
            <a:r>
              <a:rPr lang="en-US" dirty="0" err="1">
                <a:solidFill>
                  <a:schemeClr val="tx1"/>
                </a:solidFill>
                <a:latin typeface="Arial" panose="020B0604020202020204" pitchFamily="34" charset="0"/>
                <a:cs typeface="Arial" panose="020B0604020202020204" pitchFamily="34" charset="0"/>
              </a:rPr>
              <a:t>peut</a:t>
            </a:r>
            <a:r>
              <a:rPr lang="en-US" dirty="0">
                <a:solidFill>
                  <a:schemeClr val="tx1"/>
                </a:solidFill>
                <a:latin typeface="Arial" panose="020B0604020202020204" pitchFamily="34" charset="0"/>
                <a:cs typeface="Arial" panose="020B0604020202020204" pitchFamily="34" charset="0"/>
              </a:rPr>
              <a:t> prendre pour </a:t>
            </a:r>
            <a:r>
              <a:rPr lang="en-US" dirty="0" err="1">
                <a:solidFill>
                  <a:schemeClr val="tx1"/>
                </a:solidFill>
                <a:latin typeface="Arial" panose="020B0604020202020204" pitchFamily="34" charset="0"/>
                <a:cs typeface="Arial" panose="020B0604020202020204" pitchFamily="34" charset="0"/>
              </a:rPr>
              <a:t>favoriser</a:t>
            </a:r>
            <a:r>
              <a:rPr lang="en-US" dirty="0">
                <a:solidFill>
                  <a:schemeClr val="tx1"/>
                </a:solidFill>
                <a:latin typeface="Arial" panose="020B0604020202020204" pitchFamily="34" charset="0"/>
                <a:cs typeface="Arial" panose="020B0604020202020204" pitchFamily="34" charset="0"/>
              </a:rPr>
              <a:t> la </a:t>
            </a:r>
            <a:r>
              <a:rPr lang="en-US" dirty="0" err="1">
                <a:solidFill>
                  <a:schemeClr val="tx1"/>
                </a:solidFill>
                <a:latin typeface="Arial" panose="020B0604020202020204" pitchFamily="34" charset="0"/>
                <a:cs typeface="Arial" panose="020B0604020202020204" pitchFamily="34" charset="0"/>
              </a:rPr>
              <a:t>continuité</a:t>
            </a:r>
            <a:r>
              <a:rPr lang="en-US" dirty="0">
                <a:solidFill>
                  <a:schemeClr val="tx1"/>
                </a:solidFill>
                <a:latin typeface="Arial" panose="020B0604020202020204" pitchFamily="34" charset="0"/>
                <a:cs typeface="Arial" panose="020B0604020202020204" pitchFamily="34" charset="0"/>
              </a:rPr>
              <a:t> des </a:t>
            </a:r>
            <a:r>
              <a:rPr lang="en-US" dirty="0" err="1">
                <a:solidFill>
                  <a:schemeClr val="tx1"/>
                </a:solidFill>
                <a:latin typeface="Arial" panose="020B0604020202020204" pitchFamily="34" charset="0"/>
                <a:cs typeface="Arial" panose="020B0604020202020204" pitchFamily="34" charset="0"/>
              </a:rPr>
              <a:t>soins</a:t>
            </a:r>
            <a:r>
              <a:rPr lang="en-US" dirty="0">
                <a:solidFill>
                  <a:schemeClr val="tx1"/>
                </a:solidFill>
                <a:latin typeface="Arial" panose="020B0604020202020204" pitchFamily="34" charset="0"/>
                <a:cs typeface="Arial" panose="020B0604020202020204" pitchFamily="34" charset="0"/>
              </a:rPr>
              <a:t> et du </a:t>
            </a:r>
            <a:r>
              <a:rPr lang="en-US" dirty="0" err="1">
                <a:solidFill>
                  <a:schemeClr val="tx1"/>
                </a:solidFill>
                <a:latin typeface="Arial" panose="020B0604020202020204" pitchFamily="34" charset="0"/>
                <a:cs typeface="Arial" panose="020B0604020202020204" pitchFamily="34" charset="0"/>
              </a:rPr>
              <a:t>soutien</a:t>
            </a:r>
            <a:r>
              <a:rPr lang="en-US" dirty="0">
                <a:solidFill>
                  <a:schemeClr val="tx1"/>
                </a:solidFill>
                <a:latin typeface="Arial" panose="020B0604020202020204" pitchFamily="34" charset="0"/>
                <a:cs typeface="Arial" panose="020B0604020202020204" pitchFamily="34" charset="0"/>
              </a:rPr>
              <a:t> à </a:t>
            </a:r>
            <a:r>
              <a:rPr lang="en-US" dirty="0" err="1">
                <a:solidFill>
                  <a:schemeClr val="tx1"/>
                </a:solidFill>
                <a:latin typeface="Arial" panose="020B0604020202020204" pitchFamily="34" charset="0"/>
                <a:cs typeface="Arial" panose="020B0604020202020204" pitchFamily="34" charset="0"/>
              </a:rPr>
              <a:t>l'enfant</a:t>
            </a:r>
            <a:r>
              <a:rPr lang="en-US" dirty="0">
                <a:solidFill>
                  <a:schemeClr val="tx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B6F6A70A-F5BD-DA2D-28BC-89BF9045457C}"/>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1189673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Diapositive supplémentaire pour les notes de l'animateur</a:t>
            </a:r>
            <a:endParaRPr lang="en-CA" sz="5400" b="1">
              <a:solidFill>
                <a:schemeClr val="bg1">
                  <a:lumMod val="75000"/>
                </a:schemeClr>
              </a:solidFill>
            </a:endParaRPr>
          </a:p>
        </p:txBody>
      </p:sp>
    </p:spTree>
    <p:extLst>
      <p:ext uri="{BB962C8B-B14F-4D97-AF65-F5344CB8AC3E}">
        <p14:creationId xmlns:p14="http://schemas.microsoft.com/office/powerpoint/2010/main" val="10734228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grpSp>
        <p:nvGrpSpPr>
          <p:cNvPr id="4" name="Group 3">
            <a:extLst>
              <a:ext uri="{FF2B5EF4-FFF2-40B4-BE49-F238E27FC236}">
                <a16:creationId xmlns:a16="http://schemas.microsoft.com/office/drawing/2014/main" id="{100BE310-D847-D1E2-77D6-816B0FCCEBC8}"/>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B7F7872A-8FCB-EBF4-D693-9EF7FA412BAB}"/>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45E8F764-9E97-3918-CD78-04E6A4B858B8}"/>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73E357BB-97E6-1051-60BB-26C570B2139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3BC08AAC-CB49-BB1E-4E43-C2099FAA9FDD}"/>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9EFABA02-0B9A-8C5F-2924-06ED57D5E7D8}"/>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3836F872-90B8-DDA5-B401-E11A54EE39E1}"/>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C06B568-65E3-886B-7FD8-77635F8F8285}"/>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D6C94FA6-BB38-10D7-3763-05125D507AC2}"/>
              </a:ext>
            </a:extLst>
          </p:cNvPr>
          <p:cNvSpPr txBox="1"/>
          <p:nvPr/>
        </p:nvSpPr>
        <p:spPr>
          <a:xfrm>
            <a:off x="738455" y="4272055"/>
            <a:ext cx="2497050" cy="923330"/>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FORMULAIRE SUR LES SERVICES FOURNIS</a:t>
            </a:r>
          </a:p>
        </p:txBody>
      </p:sp>
      <p:sp>
        <p:nvSpPr>
          <p:cNvPr id="13" name="TextBox 12">
            <a:extLst>
              <a:ext uri="{FF2B5EF4-FFF2-40B4-BE49-F238E27FC236}">
                <a16:creationId xmlns:a16="http://schemas.microsoft.com/office/drawing/2014/main" id="{5F2AD8D1-8AB6-BC93-CDEC-1A5399ACD816}"/>
              </a:ext>
            </a:extLst>
          </p:cNvPr>
          <p:cNvSpPr txBox="1"/>
          <p:nvPr/>
        </p:nvSpPr>
        <p:spPr>
          <a:xfrm>
            <a:off x="4023803" y="2136450"/>
            <a:ext cx="3300633" cy="1552669"/>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dirty="0">
                <a:solidFill>
                  <a:schemeClr val="dk1"/>
                </a:solidFill>
                <a:latin typeface="Arial"/>
                <a:ea typeface="Arial"/>
                <a:cs typeface="Arial"/>
                <a:sym typeface="Arial"/>
              </a:rPr>
              <a:t>POURQUOI?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Enregistrer</a:t>
            </a:r>
            <a:r>
              <a:rPr lang="en-US" dirty="0">
                <a:solidFill>
                  <a:schemeClr val="dk1"/>
                </a:solidFill>
                <a:latin typeface="Arial"/>
                <a:ea typeface="Arial"/>
                <a:cs typeface="Arial"/>
                <a:sym typeface="Arial"/>
              </a:rPr>
              <a:t> les informations sur les services </a:t>
            </a:r>
            <a:r>
              <a:rPr lang="en-US" dirty="0" err="1">
                <a:solidFill>
                  <a:schemeClr val="dk1"/>
                </a:solidFill>
                <a:latin typeface="Arial"/>
                <a:ea typeface="Arial"/>
                <a:cs typeface="Arial"/>
                <a:sym typeface="Arial"/>
              </a:rPr>
              <a:t>fournis</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l'enfant</a:t>
            </a:r>
            <a:r>
              <a:rPr lang="en-US" dirty="0">
                <a:solidFill>
                  <a:schemeClr val="dk1"/>
                </a:solidFill>
                <a:latin typeface="Arial"/>
                <a:ea typeface="Arial"/>
                <a:cs typeface="Arial"/>
                <a:sym typeface="Arial"/>
              </a:rPr>
              <a:t> et/</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à la </a:t>
            </a:r>
            <a:r>
              <a:rPr lang="en-US" dirty="0" err="1">
                <a:solidFill>
                  <a:schemeClr val="dk1"/>
                </a:solidFill>
                <a:latin typeface="Arial"/>
                <a:ea typeface="Arial"/>
                <a:cs typeface="Arial"/>
                <a:sym typeface="Arial"/>
              </a:rPr>
              <a:t>famille</a:t>
            </a:r>
            <a:endParaRPr lang="en-US" dirty="0">
              <a:solidFill>
                <a:schemeClr val="dk1"/>
              </a:solidFill>
              <a:latin typeface="Arial"/>
              <a:ea typeface="Arial"/>
              <a:cs typeface="Arial"/>
              <a:sym typeface="Arial"/>
            </a:endParaRPr>
          </a:p>
        </p:txBody>
      </p:sp>
      <p:sp>
        <p:nvSpPr>
          <p:cNvPr id="15" name="TextBox 14">
            <a:extLst>
              <a:ext uri="{FF2B5EF4-FFF2-40B4-BE49-F238E27FC236}">
                <a16:creationId xmlns:a16="http://schemas.microsoft.com/office/drawing/2014/main" id="{F384B2C8-C683-1888-F0D6-13C63EE77555}"/>
              </a:ext>
            </a:extLst>
          </p:cNvPr>
          <p:cNvSpPr txBox="1"/>
          <p:nvPr/>
        </p:nvSpPr>
        <p:spPr>
          <a:xfrm>
            <a:off x="7934036" y="2136450"/>
            <a:ext cx="3233181" cy="3330848"/>
          </a:xfrm>
          <a:prstGeom prst="rect">
            <a:avLst/>
          </a:prstGeom>
          <a:noFill/>
        </p:spPr>
        <p:txBody>
          <a:bodyPr wrap="square">
            <a:spAutoFit/>
          </a:bodyPr>
          <a:lstStyle/>
          <a:p>
            <a:pPr marR="0" lvl="0" algn="l" rtl="0">
              <a:lnSpc>
                <a:spcPct val="107000"/>
              </a:lnSpc>
              <a:spcBef>
                <a:spcPts val="0"/>
              </a:spcBef>
              <a:spcAft>
                <a:spcPts val="0"/>
              </a:spcAft>
            </a:pPr>
            <a:r>
              <a:rPr lang="en-US" b="1" dirty="0">
                <a:solidFill>
                  <a:schemeClr val="dk1"/>
                </a:solidFill>
                <a:latin typeface="Arial"/>
                <a:ea typeface="Arial"/>
                <a:cs typeface="Arial"/>
                <a:sym typeface="Arial"/>
              </a:rPr>
              <a:t>QUAND?</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err="1">
                <a:solidFill>
                  <a:schemeClr val="dk1"/>
                </a:solidFill>
                <a:latin typeface="Arial"/>
                <a:ea typeface="Arial"/>
                <a:cs typeface="Arial"/>
                <a:sym typeface="Arial"/>
              </a:rPr>
              <a:t>Chaque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fois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qu'un</a:t>
            </a:r>
            <a:r>
              <a:rPr lang="en-US" dirty="0">
                <a:solidFill>
                  <a:schemeClr val="dk1"/>
                </a:solidFill>
                <a:latin typeface="Arial"/>
                <a:ea typeface="Arial"/>
                <a:cs typeface="Arial"/>
                <a:sym typeface="Arial"/>
              </a:rPr>
              <a:t> service a </a:t>
            </a:r>
            <a:r>
              <a:rPr lang="en-US" dirty="0" err="1">
                <a:solidFill>
                  <a:schemeClr val="dk1"/>
                </a:solidFill>
                <a:latin typeface="Arial"/>
                <a:ea typeface="Arial"/>
                <a:cs typeface="Arial"/>
                <a:sym typeface="Arial"/>
              </a:rPr>
              <a:t>été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fourni</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l'enfant</a:t>
            </a:r>
            <a:r>
              <a:rPr lang="en-US" dirty="0">
                <a:solidFill>
                  <a:schemeClr val="dk1"/>
                </a:solidFill>
                <a:latin typeface="Arial"/>
                <a:ea typeface="Arial"/>
                <a:cs typeface="Arial"/>
                <a:sym typeface="Arial"/>
              </a:rPr>
              <a:t> et/</a:t>
            </a:r>
            <a:r>
              <a:rPr lang="en-US" dirty="0" err="1">
                <a:solidFill>
                  <a:schemeClr val="dk1"/>
                </a:solidFill>
                <a:latin typeface="Arial"/>
                <a:ea typeface="Arial"/>
                <a:cs typeface="Arial"/>
                <a:sym typeface="Arial"/>
              </a:rPr>
              <a:t>ou</a:t>
            </a:r>
            <a:r>
              <a:rPr lang="en-US" dirty="0">
                <a:solidFill>
                  <a:schemeClr val="dk1"/>
                </a:solidFill>
                <a:latin typeface="Arial"/>
                <a:ea typeface="Arial"/>
                <a:cs typeface="Arial"/>
                <a:sym typeface="Arial"/>
              </a:rPr>
              <a:t> à la </a:t>
            </a:r>
            <a:r>
              <a:rPr lang="en-US" dirty="0" err="1">
                <a:solidFill>
                  <a:schemeClr val="dk1"/>
                </a:solidFill>
                <a:latin typeface="Arial"/>
                <a:ea typeface="Arial"/>
                <a:cs typeface="Arial"/>
                <a:sym typeface="Arial"/>
              </a:rPr>
              <a:t>famille</a:t>
            </a:r>
            <a:r>
              <a:rPr lang="en-US" dirty="0">
                <a:solidFill>
                  <a:schemeClr val="dk1"/>
                </a:solidFill>
                <a:latin typeface="Arial"/>
                <a:ea typeface="Arial"/>
                <a:cs typeface="Arial"/>
                <a:sym typeface="Arial"/>
              </a:rPr>
              <a:t>. </a:t>
            </a:r>
          </a:p>
          <a:p>
            <a:pPr marR="0" lvl="0" algn="l" rtl="0">
              <a:lnSpc>
                <a:spcPct val="107000"/>
              </a:lnSpc>
              <a:spcBef>
                <a:spcPts val="0"/>
              </a:spcBef>
              <a:spcAft>
                <a:spcPts val="0"/>
              </a:spcAft>
            </a:pPr>
            <a:endParaRPr lang="en-US"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b="1" dirty="0">
                <a:solidFill>
                  <a:schemeClr val="dk1"/>
                </a:solidFill>
                <a:latin typeface="Arial"/>
                <a:ea typeface="Arial"/>
                <a:cs typeface="Arial"/>
                <a:sym typeface="Arial"/>
              </a:rPr>
              <a:t>QUI?</a:t>
            </a:r>
          </a:p>
          <a:p>
            <a:pPr marR="0" lvl="0" algn="l" rtl="0">
              <a:lnSpc>
                <a:spcPct val="107000"/>
              </a:lnSpc>
              <a:spcBef>
                <a:spcPts val="0"/>
              </a:spcBef>
              <a:spcAft>
                <a:spcPts val="0"/>
              </a:spcAft>
            </a:pPr>
            <a:endParaRPr lang="en-US"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dirty="0">
                <a:solidFill>
                  <a:schemeClr val="dk1"/>
                </a:solidFill>
                <a:latin typeface="Arial"/>
                <a:ea typeface="Arial"/>
                <a:cs typeface="Arial"/>
                <a:sym typeface="Arial"/>
              </a:rPr>
              <a:t>Affectation d'un TRAVAILLEUR SOCIAL à </a:t>
            </a:r>
            <a:r>
              <a:rPr lang="en-US" dirty="0" err="1">
                <a:solidFill>
                  <a:schemeClr val="dk1"/>
                </a:solidFill>
                <a:latin typeface="Arial"/>
                <a:ea typeface="Arial"/>
                <a:cs typeface="Arial"/>
                <a:sym typeface="Arial"/>
              </a:rPr>
              <a:t>l'affaire</a:t>
            </a:r>
            <a:r>
              <a:rPr lang="en-US" dirty="0">
                <a:solidFill>
                  <a:schemeClr val="dk1"/>
                </a:solidFill>
                <a:latin typeface="Arial"/>
                <a:ea typeface="Arial"/>
                <a:cs typeface="Arial"/>
                <a:sym typeface="Arial"/>
              </a:rPr>
              <a:t>.</a:t>
            </a:r>
          </a:p>
        </p:txBody>
      </p:sp>
      <p:sp>
        <p:nvSpPr>
          <p:cNvPr id="3" name="Rectangle 2">
            <a:extLst>
              <a:ext uri="{FF2B5EF4-FFF2-40B4-BE49-F238E27FC236}">
                <a16:creationId xmlns:a16="http://schemas.microsoft.com/office/drawing/2014/main" id="{60597331-1663-742E-2E09-C08440EF2F9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2" name="Group 1">
            <a:extLst>
              <a:ext uri="{FF2B5EF4-FFF2-40B4-BE49-F238E27FC236}">
                <a16:creationId xmlns:a16="http://schemas.microsoft.com/office/drawing/2014/main" id="{7553A813-7EC5-9352-86DD-2086512DE81D}"/>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0C19B58-BF12-B233-DA45-A36CE580BE6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E71DFE45-702C-B34B-903A-921C79C3FE9A}"/>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9B55779B-91BA-7F89-9B04-A22E4E361B4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23</a:t>
                </a:r>
              </a:p>
            </p:txBody>
          </p:sp>
          <p:sp>
            <p:nvSpPr>
              <p:cNvPr id="22" name="Rectangle 21">
                <a:extLst>
                  <a:ext uri="{FF2B5EF4-FFF2-40B4-BE49-F238E27FC236}">
                    <a16:creationId xmlns:a16="http://schemas.microsoft.com/office/drawing/2014/main" id="{38FC2607-0CAC-670A-54E1-E53C3CA774E0}"/>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133A094A-2293-F420-2D88-0F97E0A62B7A}"/>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307AC6D9-F8C4-08D3-3551-90989CF47CA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5FECABEC-2157-6214-AD1D-F0F7E4DE1D52}"/>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1556179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grpSp>
        <p:nvGrpSpPr>
          <p:cNvPr id="6" name="Group 5">
            <a:extLst>
              <a:ext uri="{FF2B5EF4-FFF2-40B4-BE49-F238E27FC236}">
                <a16:creationId xmlns:a16="http://schemas.microsoft.com/office/drawing/2014/main" id="{E61D6F3A-09CF-54B0-4FE9-E67098286F6F}"/>
              </a:ext>
            </a:extLst>
          </p:cNvPr>
          <p:cNvGrpSpPr/>
          <p:nvPr/>
        </p:nvGrpSpPr>
        <p:grpSpPr>
          <a:xfrm>
            <a:off x="1265513" y="2184921"/>
            <a:ext cx="9660973" cy="3083921"/>
            <a:chOff x="1321060" y="2184921"/>
            <a:chExt cx="9660973" cy="3083921"/>
          </a:xfrm>
        </p:grpSpPr>
        <p:sp>
          <p:nvSpPr>
            <p:cNvPr id="3" name="TextBox 2">
              <a:extLst>
                <a:ext uri="{FF2B5EF4-FFF2-40B4-BE49-F238E27FC236}">
                  <a16:creationId xmlns:a16="http://schemas.microsoft.com/office/drawing/2014/main" id="{4B28285F-3646-8D64-D3E5-023AAE7A5128}"/>
                </a:ext>
              </a:extLst>
            </p:cNvPr>
            <p:cNvSpPr txBox="1"/>
            <p:nvPr/>
          </p:nvSpPr>
          <p:spPr>
            <a:xfrm>
              <a:off x="1321060" y="2184921"/>
              <a:ext cx="4349173" cy="3083921"/>
            </a:xfrm>
            <a:prstGeom prst="rect">
              <a:avLst/>
            </a:prstGeom>
            <a:noFill/>
          </p:spPr>
          <p:txBody>
            <a:bodyPr wrap="square">
              <a:spAutoFit/>
            </a:bodyPr>
            <a:lstStyle/>
            <a:p>
              <a:pPr lvl="0" rtl="0">
                <a:lnSpc>
                  <a:spcPct val="90000"/>
                </a:lnSpc>
                <a:spcAft>
                  <a:spcPts val="0"/>
                </a:spcAft>
                <a:buClr>
                  <a:schemeClr val="dk2"/>
                </a:buClr>
                <a:buSzPts val="1800"/>
              </a:pPr>
              <a:r>
                <a:rPr lang="en-GB" b="1" dirty="0">
                  <a:latin typeface="Arial" panose="020B0604020202020204" pitchFamily="34" charset="0"/>
                  <a:cs typeface="Arial" panose="020B0604020202020204" pitchFamily="34" charset="0"/>
                </a:rPr>
                <a:t>UNE PROCÉDURE D'ORIENTATION DOCUMENTÉE</a:t>
              </a:r>
              <a:endParaRPr lang="en-GB" sz="1800" b="1"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endParaRPr lang="en-GB"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dirty="0">
                  <a:latin typeface="Arial" panose="020B0604020202020204" pitchFamily="34" charset="0"/>
                  <a:cs typeface="Arial" panose="020B0604020202020204" pitchFamily="34" charset="0"/>
                </a:rPr>
                <a:t>Il doit exister une procédure d'orientation documentée à laquelle le TRAVAILLEUR SOCIAL peut se référer, ce qui se fait généralement au niveau inter-agences.</a:t>
              </a:r>
            </a:p>
            <a:p>
              <a:pPr lvl="0" rtl="0">
                <a:lnSpc>
                  <a:spcPct val="90000"/>
                </a:lnSpc>
                <a:spcAft>
                  <a:spcPts val="0"/>
                </a:spcAft>
                <a:buClr>
                  <a:schemeClr val="dk2"/>
                </a:buClr>
                <a:buSzPts val="1800"/>
              </a:pPr>
              <a:endParaRPr lang="en-US"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dirty="0">
                  <a:latin typeface="Arial" panose="020B0604020202020204" pitchFamily="34" charset="0"/>
                  <a:cs typeface="Arial" panose="020B0604020202020204" pitchFamily="34" charset="0"/>
                </a:rPr>
                <a:t>Certains prestataires de services qui ont également utilisé le CPIMS+ peuvent, dans certains contextes, être également inclus dans le CPIMS+.</a:t>
              </a:r>
            </a:p>
          </p:txBody>
        </p:sp>
        <p:sp>
          <p:nvSpPr>
            <p:cNvPr id="4" name="TextBox 3">
              <a:extLst>
                <a:ext uri="{FF2B5EF4-FFF2-40B4-BE49-F238E27FC236}">
                  <a16:creationId xmlns:a16="http://schemas.microsoft.com/office/drawing/2014/main" id="{0D9615F8-8601-0C31-55A8-55D1C224425A}"/>
                </a:ext>
              </a:extLst>
            </p:cNvPr>
            <p:cNvSpPr txBox="1"/>
            <p:nvPr/>
          </p:nvSpPr>
          <p:spPr>
            <a:xfrm>
              <a:off x="6632860" y="2184921"/>
              <a:ext cx="4349173" cy="3083921"/>
            </a:xfrm>
            <a:prstGeom prst="rect">
              <a:avLst/>
            </a:prstGeom>
            <a:noFill/>
          </p:spPr>
          <p:txBody>
            <a:bodyPr wrap="square">
              <a:spAutoFit/>
            </a:bodyPr>
            <a:lstStyle/>
            <a:p>
              <a:pPr lvl="0" rtl="0">
                <a:lnSpc>
                  <a:spcPct val="90000"/>
                </a:lnSpc>
                <a:spcAft>
                  <a:spcPts val="0"/>
                </a:spcAft>
                <a:buClr>
                  <a:srgbClr val="000000"/>
                </a:buClr>
                <a:buSzPts val="1800"/>
              </a:pPr>
              <a:r>
                <a:rPr lang="en-GB" sz="1800" b="1" dirty="0">
                  <a:latin typeface="Arial" panose="020B0604020202020204" pitchFamily="34" charset="0"/>
                  <a:ea typeface="Helvetica Neue"/>
                  <a:cs typeface="Arial" panose="020B0604020202020204" pitchFamily="34" charset="0"/>
                  <a:sym typeface="Helvetica Neue"/>
                </a:rPr>
                <a:t>LA RESPONSABILITÉ DU SUIVI</a:t>
              </a:r>
            </a:p>
            <a:p>
              <a:pPr lvl="0" rtl="0">
                <a:lnSpc>
                  <a:spcPct val="90000"/>
                </a:lnSpc>
                <a:spcAft>
                  <a:spcPts val="0"/>
                </a:spcAft>
                <a:buClr>
                  <a:srgbClr val="000000"/>
                </a:buClr>
                <a:buSzPts val="1800"/>
              </a:pPr>
              <a:endParaRPr lang="en-GB"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dirty="0">
                  <a:latin typeface="Arial" panose="020B0604020202020204" pitchFamily="34" charset="0"/>
                  <a:ea typeface="Helvetica Neue"/>
                  <a:cs typeface="Arial" panose="020B0604020202020204" pitchFamily="34" charset="0"/>
                  <a:sym typeface="Helvetica Neue"/>
                </a:rPr>
                <a:t>L'assistant social reste responsable du suivi du plan d'action avec l'enfant pour s'assurer que les besoins de l'enfant sont pleinement satisfaits.</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dirty="0">
                  <a:latin typeface="Arial" panose="020B0604020202020204" pitchFamily="34" charset="0"/>
                  <a:ea typeface="Helvetica Neue"/>
                  <a:cs typeface="Arial" panose="020B0604020202020204" pitchFamily="34" charset="0"/>
                  <a:sym typeface="Helvetica Neue"/>
                </a:rPr>
                <a:t>Dans le CPIMS+, le superviseur peut facilement examiner l'état d'avancement de la mise en œuvre du plan d'action et signaler tout problème au TRAVAILLEUR SOCIAL.</a:t>
              </a:r>
            </a:p>
          </p:txBody>
        </p:sp>
      </p:grpSp>
      <p:sp>
        <p:nvSpPr>
          <p:cNvPr id="5" name="Rectangle 4">
            <a:extLst>
              <a:ext uri="{FF2B5EF4-FFF2-40B4-BE49-F238E27FC236}">
                <a16:creationId xmlns:a16="http://schemas.microsoft.com/office/drawing/2014/main" id="{F1395EA1-21DA-A8A0-379D-D846A1FB9E63}"/>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2888042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p>
        </p:txBody>
      </p:sp>
      <p:grpSp>
        <p:nvGrpSpPr>
          <p:cNvPr id="5" name="Group 4">
            <a:extLst>
              <a:ext uri="{FF2B5EF4-FFF2-40B4-BE49-F238E27FC236}">
                <a16:creationId xmlns:a16="http://schemas.microsoft.com/office/drawing/2014/main" id="{13F82371-2606-6A3A-07BA-C2C1DDCA5385}"/>
              </a:ext>
            </a:extLst>
          </p:cNvPr>
          <p:cNvGrpSpPr/>
          <p:nvPr/>
        </p:nvGrpSpPr>
        <p:grpSpPr>
          <a:xfrm>
            <a:off x="1354413" y="1347876"/>
            <a:ext cx="9660973" cy="3831818"/>
            <a:chOff x="1450369" y="1630739"/>
            <a:chExt cx="9660973" cy="3831818"/>
          </a:xfrm>
        </p:grpSpPr>
        <p:sp>
          <p:nvSpPr>
            <p:cNvPr id="3" name="TextBox 2">
              <a:extLst>
                <a:ext uri="{FF2B5EF4-FFF2-40B4-BE49-F238E27FC236}">
                  <a16:creationId xmlns:a16="http://schemas.microsoft.com/office/drawing/2014/main" id="{4B28285F-3646-8D64-D3E5-023AAE7A5128}"/>
                </a:ext>
              </a:extLst>
            </p:cNvPr>
            <p:cNvSpPr txBox="1"/>
            <p:nvPr/>
          </p:nvSpPr>
          <p:spPr>
            <a:xfrm>
              <a:off x="1450369" y="1630739"/>
              <a:ext cx="4349173" cy="3831818"/>
            </a:xfrm>
            <a:prstGeom prst="rect">
              <a:avLst/>
            </a:prstGeom>
            <a:noFill/>
          </p:spPr>
          <p:txBody>
            <a:bodyPr wrap="square">
              <a:spAutoFit/>
            </a:bodyPr>
            <a:lstStyle/>
            <a:p>
              <a:pPr lvl="0" rtl="0">
                <a:lnSpc>
                  <a:spcPct val="90000"/>
                </a:lnSpc>
                <a:spcAft>
                  <a:spcPts val="0"/>
                </a:spcAft>
                <a:buClr>
                  <a:schemeClr val="dk2"/>
                </a:buClr>
                <a:buSzPts val="1800"/>
              </a:pPr>
              <a:r>
                <a:rPr lang="en-GB" sz="1800" b="1" dirty="0">
                  <a:latin typeface="Arial" panose="020B0604020202020204" pitchFamily="34" charset="0"/>
                  <a:cs typeface="Arial" panose="020B0604020202020204" pitchFamily="34" charset="0"/>
                </a:rPr>
                <a:t>PROTOCOLE DE PARTAGE</a:t>
              </a:r>
            </a:p>
            <a:p>
              <a:pPr lvl="0" rtl="0">
                <a:lnSpc>
                  <a:spcPct val="90000"/>
                </a:lnSpc>
                <a:spcAft>
                  <a:spcPts val="0"/>
                </a:spcAft>
                <a:buClr>
                  <a:schemeClr val="dk2"/>
                </a:buClr>
                <a:buSzPts val="1800"/>
              </a:pPr>
              <a:endParaRPr lang="en-GB"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dirty="0">
                  <a:latin typeface="Arial" panose="020B0604020202020204" pitchFamily="34" charset="0"/>
                  <a:cs typeface="Arial" panose="020B0604020202020204" pitchFamily="34" charset="0"/>
                </a:rPr>
                <a:t>Les informations à </a:t>
              </a:r>
              <a:r>
                <a:rPr lang="en-US" sz="1800" dirty="0" err="1">
                  <a:latin typeface="Arial" panose="020B0604020202020204" pitchFamily="34" charset="0"/>
                  <a:cs typeface="Arial" panose="020B0604020202020204" pitchFamily="34" charset="0"/>
                </a:rPr>
                <a:t>partager</a:t>
              </a:r>
              <a:r>
                <a:rPr lang="en-US" sz="1800" dirty="0">
                  <a:latin typeface="Arial" panose="020B0604020202020204" pitchFamily="34" charset="0"/>
                  <a:cs typeface="Arial" panose="020B0604020202020204" pitchFamily="34" charset="0"/>
                </a:rPr>
                <a:t> ne </a:t>
              </a:r>
              <a:r>
                <a:rPr lang="en-US" sz="1800" dirty="0" err="1">
                  <a:latin typeface="Arial" panose="020B0604020202020204" pitchFamily="34" charset="0"/>
                  <a:cs typeface="Arial" panose="020B0604020202020204" pitchFamily="34" charset="0"/>
                </a:rPr>
                <a:t>doivent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être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communiquées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qu'en</a:t>
              </a:r>
              <a:r>
                <a:rPr lang="en-US" sz="1800" dirty="0">
                  <a:latin typeface="Arial" panose="020B0604020202020204" pitchFamily="34" charset="0"/>
                  <a:cs typeface="Arial" panose="020B0604020202020204" pitchFamily="34" charset="0"/>
                </a:rPr>
                <a:t> cas de </a:t>
              </a:r>
              <a:r>
                <a:rPr lang="en-US" sz="1800" dirty="0" err="1">
                  <a:latin typeface="Arial" panose="020B0604020202020204" pitchFamily="34" charset="0"/>
                  <a:cs typeface="Arial" panose="020B0604020202020204" pitchFamily="34" charset="0"/>
                </a:rPr>
                <a:t>nécessité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conformément</a:t>
              </a:r>
              <a:r>
                <a:rPr lang="en-US" sz="1800" dirty="0">
                  <a:latin typeface="Arial" panose="020B0604020202020204" pitchFamily="34" charset="0"/>
                  <a:cs typeface="Arial" panose="020B0604020202020204" pitchFamily="34" charset="0"/>
                </a:rPr>
                <a:t> à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que </a:t>
              </a:r>
              <a:r>
                <a:rPr lang="en-US" sz="1800" dirty="0" err="1">
                  <a:latin typeface="Arial" panose="020B0604020202020204" pitchFamily="34" charset="0"/>
                  <a:cs typeface="Arial" panose="020B0604020202020204" pitchFamily="34" charset="0"/>
                </a:rPr>
                <a:t>l'enfant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ou</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personne</a:t>
              </a:r>
              <a:r>
                <a:rPr lang="en-US" sz="1800" dirty="0">
                  <a:latin typeface="Arial" panose="020B0604020202020204" pitchFamily="34" charset="0"/>
                  <a:cs typeface="Arial" panose="020B0604020202020204" pitchFamily="34" charset="0"/>
                </a:rPr>
                <a:t> qui </a:t>
              </a:r>
              <a:r>
                <a:rPr lang="en-US" sz="1800" dirty="0" err="1">
                  <a:latin typeface="Arial" panose="020B0604020202020204" pitchFamily="34" charset="0"/>
                  <a:cs typeface="Arial" panose="020B0604020202020204" pitchFamily="34" charset="0"/>
                </a:rPr>
                <a:t>s'occupe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lui</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consenti</a:t>
              </a:r>
              <a:r>
                <a:rPr lang="en-US" sz="1800" dirty="0">
                  <a:latin typeface="Arial" panose="020B0604020202020204" pitchFamily="34" charset="0"/>
                  <a:cs typeface="Arial" panose="020B0604020202020204" pitchFamily="34" charset="0"/>
                </a:rPr>
                <a:t> dans le </a:t>
              </a:r>
              <a:r>
                <a:rPr lang="en-US" sz="1800" dirty="0" err="1">
                  <a:latin typeface="Arial" panose="020B0604020202020204" pitchFamily="34" charset="0"/>
                  <a:cs typeface="Arial" panose="020B0604020202020204" pitchFamily="34" charset="0"/>
                </a:rPr>
                <a:t>formulaire</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consentement</a:t>
              </a:r>
              <a:r>
                <a:rPr lang="en-US" sz="1800" dirty="0">
                  <a:latin typeface="Arial" panose="020B0604020202020204" pitchFamily="34" charset="0"/>
                  <a:cs typeface="Arial" panose="020B0604020202020204" pitchFamily="34" charset="0"/>
                </a:rPr>
                <a:t> (qui </a:t>
              </a:r>
              <a:r>
                <a:rPr lang="en-US" sz="1800" dirty="0" err="1">
                  <a:latin typeface="Arial" panose="020B0604020202020204" pitchFamily="34" charset="0"/>
                  <a:cs typeface="Arial" panose="020B0604020202020204" pitchFamily="34" charset="0"/>
                </a:rPr>
                <a:t>comprend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une</a:t>
              </a:r>
              <a:r>
                <a:rPr lang="en-US" sz="1800" dirty="0">
                  <a:latin typeface="Arial" panose="020B0604020202020204" pitchFamily="34" charset="0"/>
                  <a:cs typeface="Arial" panose="020B0604020202020204" pitchFamily="34" charset="0"/>
                </a:rPr>
                <a:t> section sur les informations qui </a:t>
              </a:r>
              <a:r>
                <a:rPr lang="en-US" sz="1800" dirty="0" err="1">
                  <a:latin typeface="Arial" panose="020B0604020202020204" pitchFamily="34" charset="0"/>
                  <a:cs typeface="Arial" panose="020B0604020202020204" pitchFamily="34" charset="0"/>
                </a:rPr>
                <a:t>peuvent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ou</a:t>
              </a:r>
              <a:r>
                <a:rPr lang="en-US" sz="1800" dirty="0">
                  <a:latin typeface="Arial" panose="020B0604020202020204" pitchFamily="34" charset="0"/>
                  <a:cs typeface="Arial" panose="020B0604020202020204" pitchFamily="34" charset="0"/>
                </a:rPr>
                <a:t> ne </a:t>
              </a:r>
              <a:r>
                <a:rPr lang="en-US" sz="1800" dirty="0" err="1">
                  <a:latin typeface="Arial" panose="020B0604020202020204" pitchFamily="34" charset="0"/>
                  <a:cs typeface="Arial" panose="020B0604020202020204" pitchFamily="34" charset="0"/>
                </a:rPr>
                <a:t>peuvent</a:t>
              </a:r>
              <a:r>
                <a:rPr lang="en-US" sz="1800" dirty="0">
                  <a:latin typeface="Arial" panose="020B0604020202020204" pitchFamily="34" charset="0"/>
                  <a:cs typeface="Arial" panose="020B0604020202020204" pitchFamily="34" charset="0"/>
                </a:rPr>
                <a:t> pas </a:t>
              </a:r>
              <a:r>
                <a:rPr lang="en-US" sz="1800" dirty="0" err="1">
                  <a:latin typeface="Arial" panose="020B0604020202020204" pitchFamily="34" charset="0"/>
                  <a:cs typeface="Arial" panose="020B0604020202020204" pitchFamily="34" charset="0"/>
                </a:rPr>
                <a:t>être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partagées</a:t>
              </a:r>
              <a:r>
                <a:rPr lang="en-US" sz="1800" dirty="0">
                  <a:latin typeface="Arial" panose="020B0604020202020204" pitchFamily="34" charset="0"/>
                  <a:cs typeface="Arial" panose="020B0604020202020204" pitchFamily="34" charset="0"/>
                </a:rPr>
                <a:t> avec </a:t>
              </a:r>
              <a:r>
                <a:rPr lang="en-US" sz="1800" dirty="0" err="1">
                  <a:latin typeface="Arial" panose="020B0604020202020204" pitchFamily="34" charset="0"/>
                  <a:cs typeface="Arial" panose="020B0604020202020204" pitchFamily="34" charset="0"/>
                </a:rPr>
                <a:t>tel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prestataire</a:t>
              </a:r>
              <a:r>
                <a:rPr lang="en-US" sz="1800" dirty="0">
                  <a:latin typeface="Arial" panose="020B0604020202020204" pitchFamily="34" charset="0"/>
                  <a:cs typeface="Arial" panose="020B0604020202020204" pitchFamily="34" charset="0"/>
                </a:rPr>
                <a:t> de services) et </a:t>
              </a:r>
              <a:r>
                <a:rPr lang="en-US" sz="1800" dirty="0" err="1">
                  <a:latin typeface="Arial" panose="020B0604020202020204" pitchFamily="34" charset="0"/>
                  <a:cs typeface="Arial" panose="020B0604020202020204" pitchFamily="34" charset="0"/>
                </a:rPr>
                <a:t>spécifié</a:t>
              </a:r>
              <a:r>
                <a:rPr lang="en-US" sz="1800" dirty="0">
                  <a:latin typeface="Arial" panose="020B0604020202020204" pitchFamily="34" charset="0"/>
                  <a:cs typeface="Arial" panose="020B0604020202020204" pitchFamily="34" charset="0"/>
                </a:rPr>
                <a:t> dans le </a:t>
              </a:r>
              <a:r>
                <a:rPr lang="en-US" sz="1800" dirty="0" err="1">
                  <a:latin typeface="Arial" panose="020B0604020202020204" pitchFamily="34" charset="0"/>
                  <a:cs typeface="Arial" panose="020B0604020202020204" pitchFamily="34" charset="0"/>
                </a:rPr>
                <a:t>protocole</a:t>
              </a:r>
              <a:r>
                <a:rPr lang="en-US" sz="1800" dirty="0">
                  <a:latin typeface="Arial" panose="020B0604020202020204" pitchFamily="34" charset="0"/>
                  <a:cs typeface="Arial" panose="020B0604020202020204" pitchFamily="34" charset="0"/>
                </a:rPr>
                <a:t> de partage des informations.</a:t>
              </a:r>
            </a:p>
            <a:p>
              <a:pPr lvl="0" rtl="0">
                <a:lnSpc>
                  <a:spcPct val="90000"/>
                </a:lnSpc>
                <a:spcAft>
                  <a:spcPts val="0"/>
                </a:spcAft>
                <a:buClr>
                  <a:schemeClr val="dk2"/>
                </a:buClr>
                <a:buSzPts val="1800"/>
              </a:pPr>
              <a:endParaRPr lang="en-US"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dirty="0">
                  <a:latin typeface="Arial" panose="020B0604020202020204" pitchFamily="34" charset="0"/>
                  <a:cs typeface="Arial" panose="020B0604020202020204" pitchFamily="34" charset="0"/>
                </a:rPr>
                <a:t>Le CPIMS+ </a:t>
              </a:r>
              <a:r>
                <a:rPr lang="en-US" sz="1800" i="1" dirty="0" err="1">
                  <a:latin typeface="Arial" panose="020B0604020202020204" pitchFamily="34" charset="0"/>
                  <a:cs typeface="Arial" panose="020B0604020202020204" pitchFamily="34" charset="0"/>
                </a:rPr>
                <a:t>n'acceptera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aucun</a:t>
              </a:r>
              <a:r>
                <a:rPr lang="en-US" sz="1800" i="1" dirty="0">
                  <a:latin typeface="Arial" panose="020B0604020202020204" pitchFamily="34" charset="0"/>
                  <a:cs typeface="Arial" panose="020B0604020202020204" pitchFamily="34" charset="0"/>
                </a:rPr>
                <a:t> renvoi </a:t>
              </a:r>
              <a:r>
                <a:rPr lang="en-US" sz="1800" i="1" dirty="0" err="1">
                  <a:latin typeface="Arial" panose="020B0604020202020204" pitchFamily="34" charset="0"/>
                  <a:cs typeface="Arial" panose="020B0604020202020204" pitchFamily="34" charset="0"/>
                </a:rPr>
                <a:t>si</a:t>
              </a:r>
              <a:r>
                <a:rPr lang="en-US" sz="1800" i="1" dirty="0">
                  <a:latin typeface="Arial" panose="020B0604020202020204" pitchFamily="34" charset="0"/>
                  <a:cs typeface="Arial" panose="020B0604020202020204" pitchFamily="34" charset="0"/>
                </a:rPr>
                <a:t> la </a:t>
              </a:r>
              <a:r>
                <a:rPr lang="en-US" sz="1800" i="1" dirty="0" err="1">
                  <a:latin typeface="Arial" panose="020B0604020202020204" pitchFamily="34" charset="0"/>
                  <a:cs typeface="Arial" panose="020B0604020202020204" pitchFamily="34" charset="0"/>
                </a:rPr>
                <a:t>personne</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ayant</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donné</a:t>
              </a:r>
              <a:r>
                <a:rPr lang="en-US" sz="1800" i="1" dirty="0">
                  <a:latin typeface="Arial" panose="020B0604020202020204" pitchFamily="34" charset="0"/>
                  <a:cs typeface="Arial" panose="020B0604020202020204" pitchFamily="34" charset="0"/>
                </a:rPr>
                <a:t> son </a:t>
              </a:r>
              <a:r>
                <a:rPr lang="en-US" sz="1800" i="1" dirty="0" err="1">
                  <a:latin typeface="Arial" panose="020B0604020202020204" pitchFamily="34" charset="0"/>
                  <a:cs typeface="Arial" panose="020B0604020202020204" pitchFamily="34" charset="0"/>
                </a:rPr>
                <a:t>consentement</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n'a</a:t>
              </a:r>
              <a:r>
                <a:rPr lang="en-US" sz="1800" i="1" dirty="0">
                  <a:latin typeface="Arial" panose="020B0604020202020204" pitchFamily="34" charset="0"/>
                  <a:cs typeface="Arial" panose="020B0604020202020204" pitchFamily="34" charset="0"/>
                </a:rPr>
                <a:t> pas </a:t>
              </a:r>
              <a:r>
                <a:rPr lang="en-US" sz="1800" i="1" dirty="0" err="1">
                  <a:latin typeface="Arial" panose="020B0604020202020204" pitchFamily="34" charset="0"/>
                  <a:cs typeface="Arial" panose="020B0604020202020204" pitchFamily="34" charset="0"/>
                </a:rPr>
                <a:t>accepté</a:t>
              </a:r>
              <a:r>
                <a:rPr lang="en-US" sz="1800" i="1" dirty="0">
                  <a:latin typeface="Arial" panose="020B0604020202020204" pitchFamily="34" charset="0"/>
                  <a:cs typeface="Arial" panose="020B0604020202020204" pitchFamily="34" charset="0"/>
                </a:rPr>
                <a:t> de </a:t>
              </a:r>
              <a:r>
                <a:rPr lang="en-US" sz="1800" i="1" dirty="0" err="1">
                  <a:latin typeface="Arial" panose="020B0604020202020204" pitchFamily="34" charset="0"/>
                  <a:cs typeface="Arial" panose="020B0604020202020204" pitchFamily="34" charset="0"/>
                </a:rPr>
                <a:t>partager</a:t>
              </a:r>
              <a:r>
                <a:rPr lang="en-US" sz="1800" i="1" dirty="0">
                  <a:latin typeface="Arial" panose="020B0604020202020204" pitchFamily="34" charset="0"/>
                  <a:cs typeface="Arial" panose="020B0604020202020204" pitchFamily="34" charset="0"/>
                </a:rPr>
                <a:t> les informations relatives au cas avec </a:t>
              </a:r>
              <a:r>
                <a:rPr lang="en-US" sz="1800" i="1" dirty="0" err="1">
                  <a:latin typeface="Arial" panose="020B0604020202020204" pitchFamily="34" charset="0"/>
                  <a:cs typeface="Arial" panose="020B0604020202020204" pitchFamily="34" charset="0"/>
                </a:rPr>
                <a:t>d'autres</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prestataires</a:t>
              </a:r>
              <a:r>
                <a:rPr lang="en-US" sz="1800" i="1" dirty="0">
                  <a:latin typeface="Arial" panose="020B0604020202020204" pitchFamily="34" charset="0"/>
                  <a:cs typeface="Arial" panose="020B0604020202020204" pitchFamily="34" charset="0"/>
                </a:rPr>
                <a:t> de services).</a:t>
              </a:r>
            </a:p>
          </p:txBody>
        </p:sp>
        <p:sp>
          <p:nvSpPr>
            <p:cNvPr id="4" name="TextBox 3">
              <a:extLst>
                <a:ext uri="{FF2B5EF4-FFF2-40B4-BE49-F238E27FC236}">
                  <a16:creationId xmlns:a16="http://schemas.microsoft.com/office/drawing/2014/main" id="{0D9615F8-8601-0C31-55A8-55D1C224425A}"/>
                </a:ext>
              </a:extLst>
            </p:cNvPr>
            <p:cNvSpPr txBox="1"/>
            <p:nvPr/>
          </p:nvSpPr>
          <p:spPr>
            <a:xfrm>
              <a:off x="6762169" y="1630739"/>
              <a:ext cx="4349173" cy="3582519"/>
            </a:xfrm>
            <a:prstGeom prst="rect">
              <a:avLst/>
            </a:prstGeom>
            <a:noFill/>
          </p:spPr>
          <p:txBody>
            <a:bodyPr wrap="square">
              <a:spAutoFit/>
            </a:bodyPr>
            <a:lstStyle/>
            <a:p>
              <a:pPr lvl="0" rtl="0">
                <a:lnSpc>
                  <a:spcPct val="90000"/>
                </a:lnSpc>
                <a:spcAft>
                  <a:spcPts val="0"/>
                </a:spcAft>
                <a:buClr>
                  <a:srgbClr val="000000"/>
                </a:buClr>
                <a:buSzPts val="1800"/>
              </a:pPr>
              <a:r>
                <a:rPr lang="en-GB" b="1" dirty="0">
                  <a:latin typeface="Arial" panose="020B0604020202020204" pitchFamily="34" charset="0"/>
                  <a:ea typeface="Helvetica Neue"/>
                  <a:cs typeface="Arial" panose="020B0604020202020204" pitchFamily="34" charset="0"/>
                  <a:sym typeface="Helvetica Neue"/>
                </a:rPr>
                <a:t>SERVICES D'AIGUILLAGE</a:t>
              </a:r>
              <a:endParaRPr lang="en-GB" sz="1800" b="1"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endParaRPr lang="en-GB"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dirty="0">
                  <a:latin typeface="Arial" panose="020B0604020202020204" pitchFamily="34" charset="0"/>
                  <a:ea typeface="Helvetica Neue"/>
                  <a:cs typeface="Arial" panose="020B0604020202020204" pitchFamily="34" charset="0"/>
                  <a:sym typeface="Helvetica Neue"/>
                </a:rPr>
                <a:t>Il </a:t>
              </a:r>
              <a:r>
                <a:rPr lang="en-US" sz="1800" dirty="0" err="1">
                  <a:latin typeface="Arial" panose="020B0604020202020204" pitchFamily="34" charset="0"/>
                  <a:ea typeface="Helvetica Neue"/>
                  <a:cs typeface="Arial" panose="020B0604020202020204" pitchFamily="34" charset="0"/>
                  <a:sym typeface="Helvetica Neue"/>
                </a:rPr>
                <a:t>est</a:t>
              </a:r>
              <a:r>
                <a:rPr lang="en-US" sz="1800" dirty="0">
                  <a:latin typeface="Arial" panose="020B0604020202020204" pitchFamily="34" charset="0"/>
                  <a:ea typeface="Helvetica Neue"/>
                  <a:cs typeface="Arial" panose="020B0604020202020204" pitchFamily="34" charset="0"/>
                  <a:sym typeface="Helvetica Neue"/>
                </a:rPr>
                <a:t> important de se </a:t>
              </a:r>
              <a:r>
                <a:rPr lang="en-US" sz="1800" dirty="0" err="1">
                  <a:latin typeface="Arial" panose="020B0604020202020204" pitchFamily="34" charset="0"/>
                  <a:ea typeface="Helvetica Neue"/>
                  <a:cs typeface="Arial" panose="020B0604020202020204" pitchFamily="34" charset="0"/>
                  <a:sym typeface="Helvetica Neue"/>
                </a:rPr>
                <a:t>tenir</a:t>
              </a:r>
              <a:r>
                <a:rPr lang="en-US" sz="1800" dirty="0">
                  <a:latin typeface="Arial" panose="020B0604020202020204" pitchFamily="34" charset="0"/>
                  <a:ea typeface="Helvetica Neue"/>
                  <a:cs typeface="Arial" panose="020B0604020202020204" pitchFamily="34" charset="0"/>
                  <a:sym typeface="Helvetica Neue"/>
                </a:rPr>
                <a:t> au courant des services et des </a:t>
              </a:r>
              <a:r>
                <a:rPr lang="en-US" sz="1800" dirty="0" err="1">
                  <a:latin typeface="Arial" panose="020B0604020202020204" pitchFamily="34" charset="0"/>
                  <a:ea typeface="Helvetica Neue"/>
                  <a:cs typeface="Arial" panose="020B0604020202020204" pitchFamily="34" charset="0"/>
                  <a:sym typeface="Helvetica Neue"/>
                </a:rPr>
                <a:t>prestataires</a:t>
              </a:r>
              <a:r>
                <a:rPr lang="en-US" sz="1800" dirty="0">
                  <a:latin typeface="Arial" panose="020B0604020202020204" pitchFamily="34" charset="0"/>
                  <a:ea typeface="Helvetica Neue"/>
                  <a:cs typeface="Arial" panose="020B0604020202020204" pitchFamily="34" charset="0"/>
                  <a:sym typeface="Helvetica Neue"/>
                </a:rPr>
                <a:t> de services </a:t>
              </a:r>
              <a:r>
                <a:rPr lang="en-US" sz="1800" dirty="0" err="1">
                  <a:latin typeface="Arial" panose="020B0604020202020204" pitchFamily="34" charset="0"/>
                  <a:ea typeface="Helvetica Neue"/>
                  <a:cs typeface="Arial" panose="020B0604020202020204" pitchFamily="34" charset="0"/>
                  <a:sym typeface="Helvetica Neue"/>
                </a:rPr>
                <a:t>pertinents</a:t>
              </a:r>
              <a:r>
                <a:rPr lang="en-US" sz="1800" dirty="0">
                  <a:latin typeface="Arial" panose="020B0604020202020204" pitchFamily="34" charset="0"/>
                  <a:ea typeface="Helvetica Neue"/>
                  <a:cs typeface="Arial" panose="020B0604020202020204" pitchFamily="34" charset="0"/>
                  <a:sym typeface="Helvetica Neue"/>
                </a:rPr>
                <a:t> au sein du </a:t>
              </a:r>
              <a:r>
                <a:rPr lang="en-US" sz="1800" dirty="0" err="1">
                  <a:latin typeface="Arial" panose="020B0604020202020204" pitchFamily="34" charset="0"/>
                  <a:ea typeface="Helvetica Neue"/>
                  <a:cs typeface="Arial" panose="020B0604020202020204" pitchFamily="34" charset="0"/>
                  <a:sym typeface="Helvetica Neue"/>
                </a:rPr>
                <a:t>réseau</a:t>
              </a:r>
              <a:r>
                <a:rPr lang="en-US" sz="1800" dirty="0">
                  <a:latin typeface="Arial" panose="020B0604020202020204" pitchFamily="34" charset="0"/>
                  <a:ea typeface="Helvetica Neue"/>
                  <a:cs typeface="Arial" panose="020B0604020202020204" pitchFamily="34" charset="0"/>
                  <a:sym typeface="Helvetica Neue"/>
                </a:rPr>
                <a:t> </a:t>
              </a:r>
              <a:r>
                <a:rPr lang="en-US" sz="1800" dirty="0" err="1">
                  <a:latin typeface="Arial" panose="020B0604020202020204" pitchFamily="34" charset="0"/>
                  <a:ea typeface="Helvetica Neue"/>
                  <a:cs typeface="Arial" panose="020B0604020202020204" pitchFamily="34" charset="0"/>
                  <a:sym typeface="Helvetica Neue"/>
                </a:rPr>
                <a:t>d'orientation</a:t>
              </a:r>
              <a:r>
                <a:rPr lang="en-US" sz="1800" dirty="0">
                  <a:latin typeface="Arial" panose="020B0604020202020204" pitchFamily="34" charset="0"/>
                  <a:ea typeface="Helvetica Neue"/>
                  <a:cs typeface="Arial" panose="020B0604020202020204" pitchFamily="34" charset="0"/>
                  <a:sym typeface="Helvetica Neue"/>
                </a:rPr>
                <a:t>.</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dirty="0">
                  <a:latin typeface="Arial" panose="020B0604020202020204" pitchFamily="34" charset="0"/>
                  <a:ea typeface="Helvetica Neue"/>
                  <a:cs typeface="Arial" panose="020B0604020202020204" pitchFamily="34" charset="0"/>
                  <a:sym typeface="Helvetica Neue"/>
                </a:rPr>
                <a:t>Les </a:t>
              </a:r>
              <a:r>
                <a:rPr lang="en-US" sz="1800" i="1" dirty="0" err="1">
                  <a:latin typeface="Arial" panose="020B0604020202020204" pitchFamily="34" charset="0"/>
                  <a:ea typeface="Helvetica Neue"/>
                  <a:cs typeface="Arial" panose="020B0604020202020204" pitchFamily="34" charset="0"/>
                  <a:sym typeface="Helvetica Neue"/>
                </a:rPr>
                <a:t>prestataires</a:t>
              </a:r>
              <a:r>
                <a:rPr lang="en-US" sz="1800" i="1" dirty="0">
                  <a:latin typeface="Arial" panose="020B0604020202020204" pitchFamily="34" charset="0"/>
                  <a:ea typeface="Helvetica Neue"/>
                  <a:cs typeface="Arial" panose="020B0604020202020204" pitchFamily="34" charset="0"/>
                  <a:sym typeface="Helvetica Neue"/>
                </a:rPr>
                <a:t> de services qui </a:t>
              </a:r>
              <a:r>
                <a:rPr lang="en-US" sz="1800" i="1" dirty="0" err="1">
                  <a:latin typeface="Arial" panose="020B0604020202020204" pitchFamily="34" charset="0"/>
                  <a:ea typeface="Helvetica Neue"/>
                  <a:cs typeface="Arial" panose="020B0604020202020204" pitchFamily="34" charset="0"/>
                  <a:sym typeface="Helvetica Neue"/>
                </a:rPr>
                <a:t>utilisent</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également</a:t>
              </a:r>
              <a:r>
                <a:rPr lang="en-US" sz="1800" i="1" dirty="0">
                  <a:latin typeface="Arial" panose="020B0604020202020204" pitchFamily="34" charset="0"/>
                  <a:ea typeface="Helvetica Neue"/>
                  <a:cs typeface="Arial" panose="020B0604020202020204" pitchFamily="34" charset="0"/>
                  <a:sym typeface="Helvetica Neue"/>
                </a:rPr>
                <a:t> le CPIMS+ </a:t>
              </a:r>
              <a:r>
                <a:rPr lang="en-US" sz="1800" i="1" dirty="0" err="1">
                  <a:latin typeface="Arial" panose="020B0604020202020204" pitchFamily="34" charset="0"/>
                  <a:ea typeface="Helvetica Neue"/>
                  <a:cs typeface="Arial" panose="020B0604020202020204" pitchFamily="34" charset="0"/>
                  <a:sym typeface="Helvetica Neue"/>
                </a:rPr>
                <a:t>peuvent</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être</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ajoutés</a:t>
              </a:r>
              <a:r>
                <a:rPr lang="en-US" sz="1800" i="1" dirty="0">
                  <a:latin typeface="Arial" panose="020B0604020202020204" pitchFamily="34" charset="0"/>
                  <a:ea typeface="Helvetica Neue"/>
                  <a:cs typeface="Arial" panose="020B0604020202020204" pitchFamily="34" charset="0"/>
                  <a:sym typeface="Helvetica Neue"/>
                </a:rPr>
                <a:t> dans le CPIMS+ pour </a:t>
              </a:r>
              <a:r>
                <a:rPr lang="en-US" sz="1800" i="1" dirty="0" err="1">
                  <a:latin typeface="Arial" panose="020B0604020202020204" pitchFamily="34" charset="0"/>
                  <a:ea typeface="Helvetica Neue"/>
                  <a:cs typeface="Arial" panose="020B0604020202020204" pitchFamily="34" charset="0"/>
                  <a:sym typeface="Helvetica Neue"/>
                </a:rPr>
                <a:t>accéder</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directement</a:t>
              </a:r>
              <a:r>
                <a:rPr lang="en-US" sz="1800" i="1" dirty="0">
                  <a:latin typeface="Arial" panose="020B0604020202020204" pitchFamily="34" charset="0"/>
                  <a:ea typeface="Helvetica Neue"/>
                  <a:cs typeface="Arial" panose="020B0604020202020204" pitchFamily="34" charset="0"/>
                  <a:sym typeface="Helvetica Neue"/>
                </a:rPr>
                <a:t> aux cas. Dans le cas </a:t>
              </a:r>
              <a:r>
                <a:rPr lang="en-US" sz="1800" i="1" dirty="0" err="1">
                  <a:latin typeface="Arial" panose="020B0604020202020204" pitchFamily="34" charset="0"/>
                  <a:ea typeface="Helvetica Neue"/>
                  <a:cs typeface="Arial" panose="020B0604020202020204" pitchFamily="34" charset="0"/>
                  <a:sym typeface="Helvetica Neue"/>
                </a:rPr>
                <a:t>où</a:t>
              </a:r>
              <a:r>
                <a:rPr lang="en-US" sz="1800" i="1" dirty="0">
                  <a:latin typeface="Arial" panose="020B0604020202020204" pitchFamily="34" charset="0"/>
                  <a:ea typeface="Helvetica Neue"/>
                  <a:cs typeface="Arial" panose="020B0604020202020204" pitchFamily="34" charset="0"/>
                  <a:sym typeface="Helvetica Neue"/>
                </a:rPr>
                <a:t> le service </a:t>
              </a:r>
              <a:r>
                <a:rPr lang="en-US" sz="1800" i="1" dirty="0" err="1">
                  <a:latin typeface="Arial" panose="020B0604020202020204" pitchFamily="34" charset="0"/>
                  <a:ea typeface="Helvetica Neue"/>
                  <a:cs typeface="Arial" panose="020B0604020202020204" pitchFamily="34" charset="0"/>
                  <a:sym typeface="Helvetica Neue"/>
                </a:rPr>
                <a:t>fourni</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n'utilise</a:t>
              </a:r>
              <a:r>
                <a:rPr lang="en-US" sz="1800" i="1" dirty="0">
                  <a:latin typeface="Arial" panose="020B0604020202020204" pitchFamily="34" charset="0"/>
                  <a:ea typeface="Helvetica Neue"/>
                  <a:cs typeface="Arial" panose="020B0604020202020204" pitchFamily="34" charset="0"/>
                  <a:sym typeface="Helvetica Neue"/>
                </a:rPr>
                <a:t> pas le CPIMS+, le </a:t>
              </a:r>
              <a:r>
                <a:rPr lang="en-US" sz="1800" i="1" dirty="0" err="1">
                  <a:latin typeface="Arial" panose="020B0604020202020204" pitchFamily="34" charset="0"/>
                  <a:ea typeface="Helvetica Neue"/>
                  <a:cs typeface="Arial" panose="020B0604020202020204" pitchFamily="34" charset="0"/>
                  <a:sym typeface="Helvetica Neue"/>
                </a:rPr>
                <a:t>formulaire</a:t>
              </a:r>
              <a:r>
                <a:rPr lang="en-US" sz="1800" i="1" dirty="0">
                  <a:latin typeface="Arial" panose="020B0604020202020204" pitchFamily="34" charset="0"/>
                  <a:ea typeface="Helvetica Neue"/>
                  <a:cs typeface="Arial" panose="020B0604020202020204" pitchFamily="34" charset="0"/>
                  <a:sym typeface="Helvetica Neue"/>
                </a:rPr>
                <a:t> de </a:t>
              </a:r>
              <a:r>
                <a:rPr lang="en-US" sz="1800" i="1" dirty="0" err="1">
                  <a:latin typeface="Arial" panose="020B0604020202020204" pitchFamily="34" charset="0"/>
                  <a:ea typeface="Helvetica Neue"/>
                  <a:cs typeface="Arial" panose="020B0604020202020204" pitchFamily="34" charset="0"/>
                  <a:sym typeface="Helvetica Neue"/>
                </a:rPr>
                <a:t>demande</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peut</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être</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téléchargé</a:t>
              </a:r>
              <a:r>
                <a:rPr lang="en-US" sz="1800" i="1" dirty="0">
                  <a:latin typeface="Arial" panose="020B0604020202020204" pitchFamily="34" charset="0"/>
                  <a:ea typeface="Helvetica Neue"/>
                  <a:cs typeface="Arial" panose="020B0604020202020204" pitchFamily="34" charset="0"/>
                  <a:sym typeface="Helvetica Neue"/>
                </a:rPr>
                <a:t> et </a:t>
              </a:r>
              <a:r>
                <a:rPr lang="en-US" sz="1800" i="1" dirty="0" err="1">
                  <a:latin typeface="Arial" panose="020B0604020202020204" pitchFamily="34" charset="0"/>
                  <a:ea typeface="Helvetica Neue"/>
                  <a:cs typeface="Arial" panose="020B0604020202020204" pitchFamily="34" charset="0"/>
                  <a:sym typeface="Helvetica Neue"/>
                </a:rPr>
                <a:t>partagé</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en</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utilisant</a:t>
              </a:r>
              <a:r>
                <a:rPr lang="en-US" sz="1800" i="1" dirty="0">
                  <a:latin typeface="Arial" panose="020B0604020202020204" pitchFamily="34" charset="0"/>
                  <a:ea typeface="Helvetica Neue"/>
                  <a:cs typeface="Arial" panose="020B0604020202020204" pitchFamily="34" charset="0"/>
                  <a:sym typeface="Helvetica Neue"/>
                </a:rPr>
                <a:t> la </a:t>
              </a:r>
              <a:r>
                <a:rPr lang="en-US" sz="1800" i="1" dirty="0" err="1">
                  <a:latin typeface="Arial" panose="020B0604020202020204" pitchFamily="34" charset="0"/>
                  <a:ea typeface="Helvetica Neue"/>
                  <a:cs typeface="Arial" panose="020B0604020202020204" pitchFamily="34" charset="0"/>
                  <a:sym typeface="Helvetica Neue"/>
                </a:rPr>
                <a:t>fonctionnalité</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Demande</a:t>
              </a:r>
              <a:r>
                <a:rPr lang="en-US" sz="1800" i="1" dirty="0">
                  <a:latin typeface="Arial" panose="020B0604020202020204" pitchFamily="34" charset="0"/>
                  <a:ea typeface="Helvetica Neue"/>
                  <a:cs typeface="Arial" panose="020B0604020202020204" pitchFamily="34" charset="0"/>
                  <a:sym typeface="Helvetica Neue"/>
                </a:rPr>
                <a:t>" pour </a:t>
              </a:r>
              <a:r>
                <a:rPr lang="en-US" sz="1800" i="1" dirty="0" err="1">
                  <a:latin typeface="Arial" panose="020B0604020202020204" pitchFamily="34" charset="0"/>
                  <a:ea typeface="Helvetica Neue"/>
                  <a:cs typeface="Arial" panose="020B0604020202020204" pitchFamily="34" charset="0"/>
                  <a:sym typeface="Helvetica Neue"/>
                </a:rPr>
                <a:t>télécharger</a:t>
              </a:r>
              <a:r>
                <a:rPr lang="en-US" sz="1800" i="1" dirty="0">
                  <a:latin typeface="Arial" panose="020B0604020202020204" pitchFamily="34" charset="0"/>
                  <a:ea typeface="Helvetica Neue"/>
                  <a:cs typeface="Arial" panose="020B0604020202020204" pitchFamily="34" charset="0"/>
                  <a:sym typeface="Helvetica Neue"/>
                </a:rPr>
                <a:t> un PDF du </a:t>
              </a:r>
              <a:r>
                <a:rPr lang="en-US" sz="1800" i="1" dirty="0" err="1">
                  <a:latin typeface="Arial" panose="020B0604020202020204" pitchFamily="34" charset="0"/>
                  <a:ea typeface="Helvetica Neue"/>
                  <a:cs typeface="Arial" panose="020B0604020202020204" pitchFamily="34" charset="0"/>
                  <a:sym typeface="Helvetica Neue"/>
                </a:rPr>
                <a:t>formulaire</a:t>
              </a:r>
              <a:r>
                <a:rPr lang="en-US" sz="1800" i="1" dirty="0">
                  <a:latin typeface="Arial" panose="020B0604020202020204" pitchFamily="34" charset="0"/>
                  <a:ea typeface="Helvetica Neue"/>
                  <a:cs typeface="Arial" panose="020B0604020202020204" pitchFamily="34" charset="0"/>
                  <a:sym typeface="Helvetica Neue"/>
                </a:rPr>
                <a:t> de </a:t>
              </a:r>
              <a:r>
                <a:rPr lang="en-US" sz="1800" i="1" dirty="0" err="1">
                  <a:latin typeface="Arial" panose="020B0604020202020204" pitchFamily="34" charset="0"/>
                  <a:ea typeface="Helvetica Neue"/>
                  <a:cs typeface="Arial" panose="020B0604020202020204" pitchFamily="34" charset="0"/>
                  <a:sym typeface="Helvetica Neue"/>
                </a:rPr>
                <a:t>demande</a:t>
              </a:r>
              <a:r>
                <a:rPr lang="en-US" sz="1800" i="1" dirty="0">
                  <a:latin typeface="Arial" panose="020B0604020202020204" pitchFamily="34" charset="0"/>
                  <a:ea typeface="Helvetica Neue"/>
                  <a:cs typeface="Arial" panose="020B0604020202020204" pitchFamily="34" charset="0"/>
                  <a:sym typeface="Helvetica Neue"/>
                </a:rPr>
                <a:t> de </a:t>
              </a:r>
              <a:r>
                <a:rPr lang="en-US" sz="1800" i="1" dirty="0" err="1">
                  <a:latin typeface="Arial" panose="020B0604020202020204" pitchFamily="34" charset="0"/>
                  <a:ea typeface="Helvetica Neue"/>
                  <a:cs typeface="Arial" panose="020B0604020202020204" pitchFamily="34" charset="0"/>
                  <a:sym typeface="Helvetica Neue"/>
                </a:rPr>
                <a:t>l'IA</a:t>
              </a:r>
              <a:r>
                <a:rPr lang="en-US" sz="1800" i="1" dirty="0">
                  <a:latin typeface="Arial" panose="020B0604020202020204" pitchFamily="34" charset="0"/>
                  <a:ea typeface="Helvetica Neue"/>
                  <a:cs typeface="Arial" panose="020B0604020202020204" pitchFamily="34" charset="0"/>
                  <a:sym typeface="Helvetica Neue"/>
                </a:rPr>
                <a:t>.  </a:t>
              </a:r>
            </a:p>
          </p:txBody>
        </p:sp>
      </p:grpSp>
      <p:sp>
        <p:nvSpPr>
          <p:cNvPr id="6" name="Rectangle 5">
            <a:extLst>
              <a:ext uri="{FF2B5EF4-FFF2-40B4-BE49-F238E27FC236}">
                <a16:creationId xmlns:a16="http://schemas.microsoft.com/office/drawing/2014/main" id="{D3513B30-BCF7-B6D9-AD66-6EB0E62409D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380359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a:solidFill>
                  <a:schemeClr val="bg1"/>
                </a:solidFill>
                <a:latin typeface="Garamond"/>
              </a:rPr>
              <a:t>SESSION 1</a:t>
            </a:r>
          </a:p>
          <a:p>
            <a:br>
              <a:rPr lang="en-CA" b="1">
                <a:solidFill>
                  <a:schemeClr val="bg1"/>
                </a:solidFill>
                <a:latin typeface="Garamond"/>
              </a:rPr>
            </a:br>
            <a:r>
              <a:rPr lang="en-CA" sz="5400" b="1">
                <a:solidFill>
                  <a:schemeClr val="bg1"/>
                </a:solidFill>
                <a:latin typeface="Garamond"/>
              </a:rPr>
              <a:t>Introduction à la gestion de cas, IM4CM et le CPIMS+.</a:t>
            </a:r>
            <a:endParaRPr lang="en-CA" b="1">
              <a:solidFill>
                <a:schemeClr val="bg1"/>
              </a:solidFill>
            </a:endParaRPr>
          </a:p>
        </p:txBody>
      </p:sp>
    </p:spTree>
    <p:extLst>
      <p:ext uri="{BB962C8B-B14F-4D97-AF65-F5344CB8AC3E}">
        <p14:creationId xmlns:p14="http://schemas.microsoft.com/office/powerpoint/2010/main" val="13623340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Démonstration CPIMS</a:t>
            </a:r>
          </a:p>
        </p:txBody>
      </p:sp>
      <p:pic>
        <p:nvPicPr>
          <p:cNvPr id="2" name="Graphic 1" descr="Vlog with solid fill">
            <a:hlinkClick r:id="rId3"/>
            <a:extLst>
              <a:ext uri="{FF2B5EF4-FFF2-40B4-BE49-F238E27FC236}">
                <a16:creationId xmlns:a16="http://schemas.microsoft.com/office/drawing/2014/main" id="{2540730A-3611-49AB-7BC6-4F13A36769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4263" y="1708428"/>
            <a:ext cx="3952227" cy="3952227"/>
          </a:xfrm>
          <a:prstGeom prst="rect">
            <a:avLst/>
          </a:prstGeom>
        </p:spPr>
      </p:pic>
      <p:sp>
        <p:nvSpPr>
          <p:cNvPr id="3" name="Google Shape;798;p37">
            <a:extLst>
              <a:ext uri="{FF2B5EF4-FFF2-40B4-BE49-F238E27FC236}">
                <a16:creationId xmlns:a16="http://schemas.microsoft.com/office/drawing/2014/main" id="{BF07B3B9-73CA-B907-69D8-BD6A1B236F6D}"/>
              </a:ext>
            </a:extLst>
          </p:cNvPr>
          <p:cNvSpPr txBox="1"/>
          <p:nvPr/>
        </p:nvSpPr>
        <p:spPr>
          <a:xfrm>
            <a:off x="6095999" y="1966362"/>
            <a:ext cx="4898075" cy="361748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Processus d'orientation et de consentement</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Formulaire de services </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Formulaire de référence de l'IA</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7"/>
              </a:rPr>
              <a:t>Alerte</a:t>
            </a:r>
            <a:r>
              <a:rPr lang="en-US" sz="2400">
                <a:solidFill>
                  <a:schemeClr val="dk1"/>
                </a:solidFill>
                <a:latin typeface="Arial" panose="020B0604020202020204" pitchFamily="34" charset="0"/>
                <a:ea typeface="Helvetica Neue"/>
                <a:cs typeface="Arial" panose="020B0604020202020204" pitchFamily="34" charset="0"/>
                <a:sym typeface="Helvetica Neue"/>
              </a:rPr>
              <a:t>s </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La barre de tâches du flux de travail se déplace vers les "services mis en œuvre".</a:t>
            </a:r>
          </a:p>
        </p:txBody>
      </p:sp>
    </p:spTree>
    <p:extLst>
      <p:ext uri="{BB962C8B-B14F-4D97-AF65-F5344CB8AC3E}">
        <p14:creationId xmlns:p14="http://schemas.microsoft.com/office/powerpoint/2010/main" val="1316693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A vous de jouer !</a:t>
            </a:r>
          </a:p>
        </p:txBody>
      </p:sp>
      <p:grpSp>
        <p:nvGrpSpPr>
          <p:cNvPr id="3" name="Group 2">
            <a:extLst>
              <a:ext uri="{FF2B5EF4-FFF2-40B4-BE49-F238E27FC236}">
                <a16:creationId xmlns:a16="http://schemas.microsoft.com/office/drawing/2014/main" id="{F2DF5277-7B41-D211-CDBB-C1012DE152CE}"/>
              </a:ext>
            </a:extLst>
          </p:cNvPr>
          <p:cNvGrpSpPr/>
          <p:nvPr/>
        </p:nvGrpSpPr>
        <p:grpSpPr>
          <a:xfrm>
            <a:off x="1007851" y="1697728"/>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42B3F23B-66B5-27E9-6A32-2A707F6FD74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717C5015-67BF-E300-244B-CD259FEEBC4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04F8E68D-C3AE-5C6B-0066-7A59DF96A4A8}"/>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52E34FB8-1F52-F97C-8BE8-16C07999709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61AA94C5-FA23-56DA-6F54-F678423126E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541CDD49-CC01-7692-E73A-EAC6690874B7}"/>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E45718C4-2CA1-9A04-5F0B-462B3F7B145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5B79DEC8-371F-3B26-720A-A7B538893FC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2" name="Group 11">
            <a:extLst>
              <a:ext uri="{FF2B5EF4-FFF2-40B4-BE49-F238E27FC236}">
                <a16:creationId xmlns:a16="http://schemas.microsoft.com/office/drawing/2014/main" id="{01E6BBA0-9A03-8ECF-3FC4-21A4C1E99AEE}"/>
              </a:ext>
            </a:extLst>
          </p:cNvPr>
          <p:cNvGrpSpPr/>
          <p:nvPr/>
        </p:nvGrpSpPr>
        <p:grpSpPr>
          <a:xfrm>
            <a:off x="6577111" y="1697728"/>
            <a:ext cx="950012" cy="1799163"/>
            <a:chOff x="7838339" y="2226754"/>
            <a:chExt cx="1969639" cy="3730164"/>
          </a:xfrm>
          <a:solidFill>
            <a:schemeClr val="accent1"/>
          </a:solidFill>
        </p:grpSpPr>
        <p:sp>
          <p:nvSpPr>
            <p:cNvPr id="13" name="Round Same Side Corner Rectangle 3">
              <a:extLst>
                <a:ext uri="{FF2B5EF4-FFF2-40B4-BE49-F238E27FC236}">
                  <a16:creationId xmlns:a16="http://schemas.microsoft.com/office/drawing/2014/main" id="{A849B792-277F-AAA7-ABC9-0A2D3BAD013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CEC93585-17B7-94D1-ABED-1ED4D00721E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87BC1CD1-2ACE-99FC-1FEF-22707A489CCE}"/>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38C4EEFF-7DB9-5C59-3594-A0C8BD7AA83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39B464D4-87C4-6D5E-513C-E5231A83FF9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B3ABCF98-68FB-6794-7F02-AEA9AC4DE1BA}"/>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F29BFF1B-0671-F158-A15D-F57D59AA17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2E8A0F09-6D8A-1F5C-7EDD-678A3CE9C36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B53B61FF-21E1-A49D-BA3C-03BE2D9EE8F0}"/>
              </a:ext>
            </a:extLst>
          </p:cNvPr>
          <p:cNvSpPr txBox="1"/>
          <p:nvPr/>
        </p:nvSpPr>
        <p:spPr>
          <a:xfrm>
            <a:off x="2342601" y="1636545"/>
            <a:ext cx="3345530" cy="4219938"/>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Choisir</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une</a:t>
            </a:r>
            <a:r>
              <a:rPr lang="en-US" dirty="0">
                <a:solidFill>
                  <a:schemeClr val="dk1"/>
                </a:solidFill>
                <a:latin typeface="Arial"/>
                <a:ea typeface="Arial"/>
                <a:cs typeface="Arial"/>
                <a:sym typeface="Arial"/>
              </a:rPr>
              <a:t> action dans le plan </a:t>
            </a:r>
            <a:r>
              <a:rPr lang="en-US" dirty="0" err="1">
                <a:solidFill>
                  <a:schemeClr val="dk1"/>
                </a:solidFill>
                <a:latin typeface="Arial"/>
                <a:ea typeface="Arial"/>
                <a:cs typeface="Arial"/>
                <a:sym typeface="Arial"/>
              </a:rPr>
              <a:t>d'action</a:t>
            </a:r>
            <a:r>
              <a:rPr lang="en-US" dirty="0">
                <a:solidFill>
                  <a:schemeClr val="dk1"/>
                </a:solidFill>
                <a:latin typeface="Arial"/>
                <a:ea typeface="Arial"/>
                <a:cs typeface="Arial"/>
                <a:sym typeface="Arial"/>
              </a:rPr>
              <a:t> qui </a:t>
            </a:r>
            <a:r>
              <a:rPr lang="en-US" dirty="0" err="1">
                <a:solidFill>
                  <a:schemeClr val="dk1"/>
                </a:solidFill>
                <a:latin typeface="Arial"/>
                <a:ea typeface="Arial"/>
                <a:cs typeface="Arial"/>
                <a:sym typeface="Arial"/>
              </a:rPr>
              <a:t>nécessite</a:t>
            </a:r>
            <a:r>
              <a:rPr lang="en-US" dirty="0">
                <a:solidFill>
                  <a:schemeClr val="dk1"/>
                </a:solidFill>
                <a:latin typeface="Arial"/>
                <a:ea typeface="Arial"/>
                <a:cs typeface="Arial"/>
                <a:sym typeface="Arial"/>
              </a:rPr>
              <a:t> un renvoi et </a:t>
            </a:r>
            <a:r>
              <a:rPr lang="en-US" dirty="0" err="1">
                <a:solidFill>
                  <a:schemeClr val="dk1"/>
                </a:solidFill>
                <a:latin typeface="Arial"/>
                <a:ea typeface="Arial"/>
                <a:cs typeface="Arial"/>
                <a:sym typeface="Arial"/>
              </a:rPr>
              <a:t>renvoyer</a:t>
            </a:r>
            <a:r>
              <a:rPr lang="en-US" dirty="0">
                <a:solidFill>
                  <a:schemeClr val="dk1"/>
                </a:solidFill>
                <a:latin typeface="Arial"/>
                <a:ea typeface="Arial"/>
                <a:cs typeface="Arial"/>
                <a:sym typeface="Arial"/>
              </a:rPr>
              <a:t> le cas à un </a:t>
            </a:r>
            <a:r>
              <a:rPr lang="en-US" dirty="0" err="1">
                <a:solidFill>
                  <a:schemeClr val="dk1"/>
                </a:solidFill>
                <a:latin typeface="Arial"/>
                <a:ea typeface="Arial"/>
                <a:cs typeface="Arial"/>
                <a:sym typeface="Arial"/>
              </a:rPr>
              <a:t>prestataire</a:t>
            </a:r>
            <a:r>
              <a:rPr lang="en-US" dirty="0">
                <a:solidFill>
                  <a:schemeClr val="dk1"/>
                </a:solidFill>
                <a:latin typeface="Arial"/>
                <a:ea typeface="Arial"/>
                <a:cs typeface="Arial"/>
                <a:sym typeface="Arial"/>
              </a:rPr>
              <a:t> de services interne au CPIMS+/</a:t>
            </a:r>
            <a:r>
              <a:rPr lang="en-US" dirty="0" err="1">
                <a:solidFill>
                  <a:schemeClr val="dk1"/>
                </a:solidFill>
                <a:latin typeface="Arial"/>
                <a:ea typeface="Arial"/>
                <a:cs typeface="Arial"/>
                <a:sym typeface="Arial"/>
              </a:rPr>
              <a:t>externe</a:t>
            </a:r>
            <a:r>
              <a:rPr lang="en-US" dirty="0">
                <a:solidFill>
                  <a:schemeClr val="dk1"/>
                </a:solidFill>
                <a:latin typeface="Arial"/>
                <a:ea typeface="Arial"/>
                <a:cs typeface="Arial"/>
                <a:sym typeface="Arial"/>
              </a:rPr>
              <a:t> au CPIMS+ (avec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de renvoi de </a:t>
            </a:r>
            <a:r>
              <a:rPr lang="en-US" dirty="0" err="1">
                <a:solidFill>
                  <a:schemeClr val="dk1"/>
                </a:solidFill>
                <a:latin typeface="Arial"/>
                <a:ea typeface="Arial"/>
                <a:cs typeface="Arial"/>
                <a:sym typeface="Arial"/>
              </a:rPr>
              <a:t>l'IA</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téléchargé</a:t>
            </a:r>
            <a:r>
              <a:rPr lang="en-US" dirty="0">
                <a:solidFill>
                  <a:schemeClr val="dk1"/>
                </a:solidFill>
                <a:latin typeface="Arial"/>
                <a:ea typeface="Arial"/>
                <a:cs typeface="Arial"/>
                <a:sym typeface="Arial"/>
              </a:rPr>
              <a:t>).</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Faites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comme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si</a:t>
            </a:r>
            <a:r>
              <a:rPr lang="en-US" dirty="0">
                <a:solidFill>
                  <a:schemeClr val="dk1"/>
                </a:solidFill>
                <a:latin typeface="Arial"/>
                <a:ea typeface="Arial"/>
                <a:cs typeface="Arial"/>
                <a:sym typeface="Arial"/>
              </a:rPr>
              <a:t> les services </a:t>
            </a:r>
            <a:r>
              <a:rPr lang="en-US" dirty="0" err="1">
                <a:solidFill>
                  <a:schemeClr val="dk1"/>
                </a:solidFill>
                <a:latin typeface="Arial"/>
                <a:ea typeface="Arial"/>
                <a:cs typeface="Arial"/>
                <a:sym typeface="Arial"/>
              </a:rPr>
              <a:t>étaient</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terminés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entraînez-vous</a:t>
            </a:r>
            <a:r>
              <a:rPr lang="en-US" dirty="0">
                <a:solidFill>
                  <a:schemeClr val="dk1"/>
                </a:solidFill>
                <a:latin typeface="Arial"/>
                <a:ea typeface="Arial"/>
                <a:cs typeface="Arial"/>
                <a:sym typeface="Arial"/>
              </a:rPr>
              <a:t> à </a:t>
            </a:r>
            <a:r>
              <a:rPr lang="en-US" dirty="0" err="1">
                <a:solidFill>
                  <a:schemeClr val="dk1"/>
                </a:solidFill>
                <a:latin typeface="Arial"/>
                <a:ea typeface="Arial"/>
                <a:cs typeface="Arial"/>
                <a:sym typeface="Arial"/>
              </a:rPr>
              <a:t>remplir</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des services.</a:t>
            </a:r>
          </a:p>
        </p:txBody>
      </p:sp>
      <p:sp>
        <p:nvSpPr>
          <p:cNvPr id="23" name="TextBox 22">
            <a:extLst>
              <a:ext uri="{FF2B5EF4-FFF2-40B4-BE49-F238E27FC236}">
                <a16:creationId xmlns:a16="http://schemas.microsoft.com/office/drawing/2014/main" id="{372FD154-F283-5D16-15DE-6922CCB3C6BF}"/>
              </a:ext>
            </a:extLst>
          </p:cNvPr>
          <p:cNvSpPr txBox="1"/>
          <p:nvPr/>
        </p:nvSpPr>
        <p:spPr>
          <a:xfrm>
            <a:off x="8070980" y="1718273"/>
            <a:ext cx="3345530" cy="4219938"/>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de service</a:t>
            </a: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R="0" lvl="0" algn="l" rtl="0">
              <a:lnSpc>
                <a:spcPct val="107000"/>
              </a:lnSpc>
              <a:spcBef>
                <a:spcPts val="0"/>
              </a:spcBef>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buNone/>
            </a:pPr>
            <a:r>
              <a:rPr lang="en-US" b="1" dirty="0">
                <a:solidFill>
                  <a:schemeClr val="dk1"/>
                </a:solidFill>
                <a:latin typeface="Arial"/>
                <a:ea typeface="Arial"/>
                <a:cs typeface="Arial"/>
                <a:sym typeface="Arial"/>
              </a:rPr>
              <a:t>LES DEUX</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R="0" lvl="0" algn="l" rtl="0">
              <a:lnSpc>
                <a:spcPct val="107000"/>
              </a:lnSpc>
              <a:spcBef>
                <a:spcPts val="0"/>
              </a:spcBef>
            </a:pPr>
            <a:r>
              <a:rPr lang="en-US" dirty="0">
                <a:solidFill>
                  <a:schemeClr val="dk1"/>
                </a:solidFill>
                <a:latin typeface="Arial"/>
                <a:ea typeface="Arial"/>
                <a:cs typeface="Arial"/>
                <a:sym typeface="Arial"/>
              </a:rPr>
              <a:t>Pour les deux : </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Revoir les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les </a:t>
            </a:r>
            <a:r>
              <a:rPr lang="en-US" dirty="0" err="1">
                <a:solidFill>
                  <a:schemeClr val="dk1"/>
                </a:solidFill>
                <a:latin typeface="Arial"/>
                <a:ea typeface="Arial"/>
                <a:cs typeface="Arial"/>
                <a:sym typeface="Arial"/>
              </a:rPr>
              <a:t>alertes</a:t>
            </a:r>
            <a:r>
              <a:rPr lang="en-US" dirty="0">
                <a:solidFill>
                  <a:schemeClr val="dk1"/>
                </a:solidFill>
                <a:latin typeface="Arial"/>
                <a:ea typeface="Arial"/>
                <a:cs typeface="Arial"/>
                <a:sym typeface="Arial"/>
              </a:rPr>
              <a:t> et le moment </a:t>
            </a:r>
            <a:r>
              <a:rPr lang="en-US" dirty="0" err="1">
                <a:solidFill>
                  <a:schemeClr val="dk1"/>
                </a:solidFill>
                <a:latin typeface="Arial"/>
                <a:ea typeface="Arial"/>
                <a:cs typeface="Arial"/>
                <a:sym typeface="Arial"/>
              </a:rPr>
              <a:t>où</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elles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apparaissent</a:t>
            </a:r>
            <a:r>
              <a:rPr lang="en-US" dirty="0">
                <a:solidFill>
                  <a:schemeClr val="dk1"/>
                </a:solidFill>
                <a:latin typeface="Arial"/>
                <a:ea typeface="Arial"/>
                <a:cs typeface="Arial"/>
                <a:sym typeface="Arial"/>
              </a:rPr>
              <a:t>/</a:t>
            </a:r>
            <a:r>
              <a:rPr lang="en-US" dirty="0" err="1">
                <a:solidFill>
                  <a:schemeClr val="dk1"/>
                </a:solidFill>
                <a:latin typeface="Arial"/>
                <a:ea typeface="Arial"/>
                <a:cs typeface="Arial"/>
                <a:sym typeface="Arial"/>
              </a:rPr>
              <a:t>disparaissent</a:t>
            </a:r>
            <a:endParaRPr lang="en-US" dirty="0">
              <a:solidFill>
                <a:schemeClr val="dk1"/>
              </a:solidFill>
              <a:latin typeface="Arial"/>
              <a:ea typeface="Arial"/>
              <a:cs typeface="Arial"/>
              <a:sym typeface="Arial"/>
            </a:endParaRPr>
          </a:p>
        </p:txBody>
      </p:sp>
      <p:grpSp>
        <p:nvGrpSpPr>
          <p:cNvPr id="24" name="Group 23">
            <a:extLst>
              <a:ext uri="{FF2B5EF4-FFF2-40B4-BE49-F238E27FC236}">
                <a16:creationId xmlns:a16="http://schemas.microsoft.com/office/drawing/2014/main" id="{E9FCF081-CDED-F201-F631-73D9FF3167AA}"/>
              </a:ext>
            </a:extLst>
          </p:cNvPr>
          <p:cNvGrpSpPr/>
          <p:nvPr/>
        </p:nvGrpSpPr>
        <p:grpSpPr>
          <a:xfrm>
            <a:off x="6511526" y="4016486"/>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5EE0A233-63B3-BDD7-FDDE-6BAEC92808CF}"/>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CCDFDB2A-2BE8-981F-E88E-4340F8AB475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61D36BDB-E0BD-3F34-7903-1558DFFE53B0}"/>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AB4ACC1A-59FB-EA6C-ACDF-95824941646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3B9A9F1A-0D26-86AB-0EB0-1CBA5711527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1A26DE36-672F-2626-9195-3E05519B0567}"/>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2FDE226B-6B2C-BFC8-21A7-773217A2535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70EFC0E4-7D9F-5434-AE5D-1A336EF18CB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3" name="Group 32">
            <a:extLst>
              <a:ext uri="{FF2B5EF4-FFF2-40B4-BE49-F238E27FC236}">
                <a16:creationId xmlns:a16="http://schemas.microsoft.com/office/drawing/2014/main" id="{25EFDEFB-8D26-33E6-F545-837DED4E835B}"/>
              </a:ext>
            </a:extLst>
          </p:cNvPr>
          <p:cNvGrpSpPr/>
          <p:nvPr/>
        </p:nvGrpSpPr>
        <p:grpSpPr>
          <a:xfrm>
            <a:off x="6842702" y="4212531"/>
            <a:ext cx="950012" cy="1799163"/>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B167F697-5956-86CE-8989-330BF9F6E53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35" name="Oval 34">
              <a:extLst>
                <a:ext uri="{FF2B5EF4-FFF2-40B4-BE49-F238E27FC236}">
                  <a16:creationId xmlns:a16="http://schemas.microsoft.com/office/drawing/2014/main" id="{EDC78725-BFFB-0440-0D20-3A12C977D95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9559ABB2-0A9A-E114-6F0D-363741AE99ED}"/>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387F0981-ED6F-B928-1D9C-F6452775DE0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1DE4894C-9BDA-66D7-31F5-68635AF322E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35E95CEE-8593-8BB5-F3A4-74BE6341BA7C}"/>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5F8739AC-77E7-7E19-7146-BA194B255EF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9E104297-273F-F4D9-5B06-1816FEFBB0B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 name="Group 1">
            <a:extLst>
              <a:ext uri="{FF2B5EF4-FFF2-40B4-BE49-F238E27FC236}">
                <a16:creationId xmlns:a16="http://schemas.microsoft.com/office/drawing/2014/main" id="{C60BEC88-DEA9-75C6-E0F5-7B78A0891EDB}"/>
              </a:ext>
            </a:extLst>
          </p:cNvPr>
          <p:cNvGrpSpPr/>
          <p:nvPr/>
        </p:nvGrpSpPr>
        <p:grpSpPr>
          <a:xfrm>
            <a:off x="10228983" y="337468"/>
            <a:ext cx="1587872" cy="1368854"/>
            <a:chOff x="10228983" y="337468"/>
            <a:chExt cx="1587872" cy="1368854"/>
          </a:xfrm>
        </p:grpSpPr>
        <p:sp>
          <p:nvSpPr>
            <p:cNvPr id="42" name="Hexagon 41">
              <a:extLst>
                <a:ext uri="{FF2B5EF4-FFF2-40B4-BE49-F238E27FC236}">
                  <a16:creationId xmlns:a16="http://schemas.microsoft.com/office/drawing/2014/main" id="{ECBD1BED-C1BE-70E2-97F7-57A6EAE6FC5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3" name="Group 42">
              <a:extLst>
                <a:ext uri="{FF2B5EF4-FFF2-40B4-BE49-F238E27FC236}">
                  <a16:creationId xmlns:a16="http://schemas.microsoft.com/office/drawing/2014/main" id="{D8D9F381-3F45-F978-F413-208B28F46D8C}"/>
                </a:ext>
              </a:extLst>
            </p:cNvPr>
            <p:cNvGrpSpPr/>
            <p:nvPr/>
          </p:nvGrpSpPr>
          <p:grpSpPr>
            <a:xfrm>
              <a:off x="10621771" y="762700"/>
              <a:ext cx="562136" cy="634675"/>
              <a:chOff x="760175" y="830142"/>
              <a:chExt cx="867619" cy="979579"/>
            </a:xfrm>
          </p:grpSpPr>
          <p:sp>
            <p:nvSpPr>
              <p:cNvPr id="47" name="Rectangle 46">
                <a:extLst>
                  <a:ext uri="{FF2B5EF4-FFF2-40B4-BE49-F238E27FC236}">
                    <a16:creationId xmlns:a16="http://schemas.microsoft.com/office/drawing/2014/main" id="{CDC22EBA-6D25-4E18-A922-A7F6E39F81E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22</a:t>
                </a:r>
              </a:p>
            </p:txBody>
          </p:sp>
          <p:sp>
            <p:nvSpPr>
              <p:cNvPr id="48" name="Rectangle 47">
                <a:extLst>
                  <a:ext uri="{FF2B5EF4-FFF2-40B4-BE49-F238E27FC236}">
                    <a16:creationId xmlns:a16="http://schemas.microsoft.com/office/drawing/2014/main" id="{7AE1BB25-2E6B-8663-4734-F81DC9EAA7F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4" name="Group 43">
              <a:extLst>
                <a:ext uri="{FF2B5EF4-FFF2-40B4-BE49-F238E27FC236}">
                  <a16:creationId xmlns:a16="http://schemas.microsoft.com/office/drawing/2014/main" id="{30D03C3C-D5D6-FFB6-8ACC-6989EA8C4DDD}"/>
                </a:ext>
              </a:extLst>
            </p:cNvPr>
            <p:cNvGrpSpPr/>
            <p:nvPr/>
          </p:nvGrpSpPr>
          <p:grpSpPr>
            <a:xfrm>
              <a:off x="11325415" y="762706"/>
              <a:ext cx="182192" cy="634676"/>
              <a:chOff x="2121762" y="2323619"/>
              <a:chExt cx="200378" cy="825210"/>
            </a:xfrm>
          </p:grpSpPr>
          <p:sp>
            <p:nvSpPr>
              <p:cNvPr id="45" name="Isosceles Triangle 44">
                <a:extLst>
                  <a:ext uri="{FF2B5EF4-FFF2-40B4-BE49-F238E27FC236}">
                    <a16:creationId xmlns:a16="http://schemas.microsoft.com/office/drawing/2014/main" id="{7BD35775-CA59-02DC-51CA-C172DA94C54F}"/>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3738BE4B-49E9-5D93-64C7-1969ABC67F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16035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t>Retour d'information et discussion</a:t>
            </a:r>
            <a:endParaRPr lang="en-ZA"/>
          </a:p>
        </p:txBody>
      </p:sp>
      <p:grpSp>
        <p:nvGrpSpPr>
          <p:cNvPr id="7" name="Google Shape;314;p4">
            <a:extLst>
              <a:ext uri="{FF2B5EF4-FFF2-40B4-BE49-F238E27FC236}">
                <a16:creationId xmlns:a16="http://schemas.microsoft.com/office/drawing/2014/main" id="{1953BACE-91D1-503E-307C-B0EDB60D0D84}"/>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F9A16401-D390-72F6-C343-E172C41809E7}"/>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443A0B5C-07E4-903A-06A0-FCE42BEDD4E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3FAB0B37-FEC3-FBD0-15AD-0393720342C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590020B2-76D0-CFF0-9FE8-969FB5E01273}"/>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C5CD9117-50C6-639A-E50B-CD0B9B403BC3}"/>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D4DFF996-281E-6699-E93C-A389C036D1E9}"/>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874089DC-F5D1-789C-F588-0B89A94DAFE8}"/>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999A13D2-020D-4F15-23BC-AC878498C01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16309036-E07B-42B7-129E-E2F19316F4D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79498333-D07C-48E9-85EA-2376C9C1E25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2AF8EBB9-0F71-53C0-5270-B76FF15D96E7}"/>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FA1C90BE-0A64-12FD-97DC-783FDADBBDAF}"/>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D2AFEC21-2082-02D4-4C0E-DA2555E69AC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D7B0A72C-B6B1-26DE-4FB8-FBF47C01F16F}"/>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D319787C-CB4E-2662-4FB6-E1434BC4CB9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F971426E-09AB-08FA-DCD4-ED268E8ACB3E}"/>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2593335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Étape 5 :</a:t>
            </a:r>
            <a:br>
              <a:rPr lang="en-US" dirty="0"/>
            </a:br>
            <a:r>
              <a:rPr lang="en-US" dirty="0"/>
              <a:t>Suivi et révision</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ETUDE DE CAS</a:t>
            </a:r>
          </a:p>
        </p:txBody>
      </p:sp>
      <p:grpSp>
        <p:nvGrpSpPr>
          <p:cNvPr id="2" name="Group 1">
            <a:extLst>
              <a:ext uri="{FF2B5EF4-FFF2-40B4-BE49-F238E27FC236}">
                <a16:creationId xmlns:a16="http://schemas.microsoft.com/office/drawing/2014/main" id="{1354C4D0-83D0-0C5C-101A-5CAE36EFFA5F}"/>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FB33F203-6867-8CA5-8B2E-84E903C8EAFA}"/>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976EF959-F771-A697-5E5E-7C9EC25C0D76}"/>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320F298E-11A1-A4E7-9762-F3938F75B4D4}"/>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2505EFE7-55B5-62B0-0239-4DBE3DF8250A}"/>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1EE063FC-5B19-D562-AE78-A98EF0E5BA37}"/>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56A0BF4E-320E-68F1-622A-04A7755F93F1}"/>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8817357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Discussion</a:t>
            </a:r>
            <a:endParaRPr lang="en-ZA"/>
          </a:p>
        </p:txBody>
      </p:sp>
      <p:sp>
        <p:nvSpPr>
          <p:cNvPr id="14" name="Speech Bubble: Rectangle with Corners Rounded 13">
            <a:extLst>
              <a:ext uri="{FF2B5EF4-FFF2-40B4-BE49-F238E27FC236}">
                <a16:creationId xmlns:a16="http://schemas.microsoft.com/office/drawing/2014/main" id="{DA709E13-C2EC-D48A-149C-3F19D6DFAF24}"/>
              </a:ext>
            </a:extLst>
          </p:cNvPr>
          <p:cNvSpPr/>
          <p:nvPr/>
        </p:nvSpPr>
        <p:spPr>
          <a:xfrm>
            <a:off x="670190"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Quand un plan d'action doit-il être adapté ? </a:t>
            </a:r>
          </a:p>
        </p:txBody>
      </p:sp>
      <p:sp>
        <p:nvSpPr>
          <p:cNvPr id="15" name="Speech Bubble: Rectangle with Corners Rounded 14">
            <a:extLst>
              <a:ext uri="{FF2B5EF4-FFF2-40B4-BE49-F238E27FC236}">
                <a16:creationId xmlns:a16="http://schemas.microsoft.com/office/drawing/2014/main" id="{ECE6196E-A1D1-A2DF-70E8-4ADE48ABC752}"/>
              </a:ext>
            </a:extLst>
          </p:cNvPr>
          <p:cNvSpPr/>
          <p:nvPr/>
        </p:nvSpPr>
        <p:spPr>
          <a:xfrm>
            <a:off x="3454183"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Qu'est-ce qui détermine la fréquence du suivi ? </a:t>
            </a:r>
          </a:p>
        </p:txBody>
      </p:sp>
      <p:sp>
        <p:nvSpPr>
          <p:cNvPr id="16" name="Speech Bubble: Rectangle with Corners Rounded 15">
            <a:extLst>
              <a:ext uri="{FF2B5EF4-FFF2-40B4-BE49-F238E27FC236}">
                <a16:creationId xmlns:a16="http://schemas.microsoft.com/office/drawing/2014/main" id="{6FD693AC-2184-2869-01DC-C89A9C3DC68A}"/>
              </a:ext>
            </a:extLst>
          </p:cNvPr>
          <p:cNvSpPr/>
          <p:nvPr/>
        </p:nvSpPr>
        <p:spPr>
          <a:xfrm>
            <a:off x="6226554"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À quelle fréquence les superviseurs procèdent-ils à l'examen des dossiers dans votre organisation ? </a:t>
            </a:r>
          </a:p>
        </p:txBody>
      </p:sp>
      <p:sp>
        <p:nvSpPr>
          <p:cNvPr id="17" name="Speech Bubble: Rectangle with Corners Rounded 16">
            <a:extLst>
              <a:ext uri="{FF2B5EF4-FFF2-40B4-BE49-F238E27FC236}">
                <a16:creationId xmlns:a16="http://schemas.microsoft.com/office/drawing/2014/main" id="{684741A1-ACDE-70B1-EC68-0285DAF5E073}"/>
              </a:ext>
            </a:extLst>
          </p:cNvPr>
          <p:cNvSpPr/>
          <p:nvPr/>
        </p:nvSpPr>
        <p:spPr>
          <a:xfrm>
            <a:off x="9010547"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Quelles</a:t>
            </a:r>
            <a:r>
              <a:rPr lang="en-US" sz="2000" dirty="0">
                <a:solidFill>
                  <a:schemeClr val="tx1"/>
                </a:solidFill>
                <a:latin typeface="Arial" panose="020B0604020202020204" pitchFamily="34" charset="0"/>
                <a:cs typeface="Arial" panose="020B0604020202020204" pitchFamily="34" charset="0"/>
              </a:rPr>
              <a:t> informations </a:t>
            </a:r>
            <a:r>
              <a:rPr lang="en-US" sz="2000" dirty="0" err="1">
                <a:solidFill>
                  <a:schemeClr val="tx1"/>
                </a:solidFill>
                <a:latin typeface="Arial" panose="020B0604020202020204" pitchFamily="34" charset="0"/>
                <a:cs typeface="Arial" panose="020B0604020202020204" pitchFamily="34" charset="0"/>
              </a:rPr>
              <a:t>est</a:t>
            </a:r>
            <a:r>
              <a:rPr lang="en-US" sz="2000" dirty="0">
                <a:solidFill>
                  <a:schemeClr val="tx1"/>
                </a:solidFill>
                <a:latin typeface="Arial" panose="020B0604020202020204" pitchFamily="34" charset="0"/>
                <a:cs typeface="Arial" panose="020B0604020202020204" pitchFamily="34" charset="0"/>
              </a:rPr>
              <a:t>-il important </a:t>
            </a:r>
            <a:r>
              <a:rPr lang="en-US" sz="2000" dirty="0" err="1">
                <a:solidFill>
                  <a:schemeClr val="tx1"/>
                </a:solidFill>
                <a:latin typeface="Arial" panose="020B0604020202020204" pitchFamily="34" charset="0"/>
                <a:cs typeface="Arial" panose="020B0604020202020204" pitchFamily="34" charset="0"/>
              </a:rPr>
              <a:t>d'enregistrer</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lors</a:t>
            </a:r>
            <a:r>
              <a:rPr lang="en-US" sz="2000" dirty="0">
                <a:solidFill>
                  <a:schemeClr val="tx1"/>
                </a:solidFill>
                <a:latin typeface="Arial" panose="020B0604020202020204" pitchFamily="34" charset="0"/>
                <a:cs typeface="Arial" panose="020B0604020202020204" pitchFamily="34" charset="0"/>
              </a:rPr>
              <a:t> de </a:t>
            </a:r>
            <a:r>
              <a:rPr lang="en-US" sz="2000" dirty="0" err="1">
                <a:solidFill>
                  <a:schemeClr val="tx1"/>
                </a:solidFill>
                <a:latin typeface="Arial" panose="020B0604020202020204" pitchFamily="34" charset="0"/>
                <a:cs typeface="Arial" panose="020B0604020202020204" pitchFamily="34" charset="0"/>
              </a:rPr>
              <a:t>l'examen</a:t>
            </a:r>
            <a:r>
              <a:rPr lang="en-US" sz="2000" dirty="0">
                <a:solidFill>
                  <a:schemeClr val="tx1"/>
                </a:solidFill>
                <a:latin typeface="Arial" panose="020B0604020202020204" pitchFamily="34" charset="0"/>
                <a:cs typeface="Arial" panose="020B0604020202020204" pitchFamily="34" charset="0"/>
              </a:rPr>
              <a:t> d'un cas ? </a:t>
            </a:r>
          </a:p>
        </p:txBody>
      </p:sp>
      <p:sp>
        <p:nvSpPr>
          <p:cNvPr id="3" name="Rectangle 2">
            <a:extLst>
              <a:ext uri="{FF2B5EF4-FFF2-40B4-BE49-F238E27FC236}">
                <a16:creationId xmlns:a16="http://schemas.microsoft.com/office/drawing/2014/main" id="{12AF7B41-EC69-29BD-BE21-698B63733470}"/>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4152542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endParaRPr lang="en-ZA"/>
          </a:p>
        </p:txBody>
      </p:sp>
      <p:grpSp>
        <p:nvGrpSpPr>
          <p:cNvPr id="5" name="Group 4">
            <a:extLst>
              <a:ext uri="{FF2B5EF4-FFF2-40B4-BE49-F238E27FC236}">
                <a16:creationId xmlns:a16="http://schemas.microsoft.com/office/drawing/2014/main" id="{A6D01599-FEE6-054F-4430-6846BCEC2C1F}"/>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004C2495-69E5-0CC3-435E-9091CF6361B1}"/>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B882D2FF-6921-26D3-C884-C328565585AA}"/>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06A2B9D2-02E2-CD48-9B37-D4DEBE8CDA8D}"/>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DF66F072-AF2E-6250-D775-662EED9F79CC}"/>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72C4DDBD-8CBD-AC50-76B8-59188CBE7AB2}"/>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7450C5D7-08F4-866B-DA42-67473FC70319}"/>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48CA43A0-6969-5D55-57C7-2B37B2A69CE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B038DC0-DBDD-4E73-FCA2-EDC16ECB47CE}"/>
              </a:ext>
            </a:extLst>
          </p:cNvPr>
          <p:cNvSpPr txBox="1"/>
          <p:nvPr/>
        </p:nvSpPr>
        <p:spPr>
          <a:xfrm>
            <a:off x="738455" y="4272055"/>
            <a:ext cx="2497050" cy="646331"/>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FORMULAIRE DE SUIVI</a:t>
            </a:r>
          </a:p>
        </p:txBody>
      </p:sp>
      <p:sp>
        <p:nvSpPr>
          <p:cNvPr id="14" name="TextBox 13">
            <a:extLst>
              <a:ext uri="{FF2B5EF4-FFF2-40B4-BE49-F238E27FC236}">
                <a16:creationId xmlns:a16="http://schemas.microsoft.com/office/drawing/2014/main" id="{EBCC917C-6DE7-419B-1EFB-7174FC6690D4}"/>
              </a:ext>
            </a:extLst>
          </p:cNvPr>
          <p:cNvSpPr txBox="1"/>
          <p:nvPr/>
        </p:nvSpPr>
        <p:spPr>
          <a:xfrm>
            <a:off x="3656961" y="1519762"/>
            <a:ext cx="3592934" cy="4025204"/>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600" b="1" dirty="0">
                <a:solidFill>
                  <a:schemeClr val="dk1"/>
                </a:solidFill>
                <a:latin typeface="Arial"/>
                <a:ea typeface="Arial"/>
                <a:cs typeface="Arial"/>
                <a:sym typeface="Arial"/>
              </a:rPr>
              <a:t>POURQUOI?</a:t>
            </a:r>
          </a:p>
          <a:p>
            <a:pPr marR="0" lvl="0" algn="l" rtl="0">
              <a:lnSpc>
                <a:spcPct val="107000"/>
              </a:lnSpc>
              <a:spcBef>
                <a:spcPts val="0"/>
              </a:spcBef>
              <a:spcAft>
                <a:spcPts val="0"/>
              </a:spcAft>
            </a:pPr>
            <a:endParaRPr lang="en-US"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err="1">
                <a:solidFill>
                  <a:schemeClr val="dk1"/>
                </a:solidFill>
                <a:latin typeface="Arial"/>
                <a:ea typeface="Arial"/>
                <a:cs typeface="Arial"/>
                <a:sym typeface="Arial"/>
              </a:rPr>
              <a:t>Enregistrer</a:t>
            </a:r>
            <a:r>
              <a:rPr lang="en-US" sz="1600" dirty="0">
                <a:solidFill>
                  <a:schemeClr val="dk1"/>
                </a:solidFill>
                <a:latin typeface="Arial"/>
                <a:ea typeface="Arial"/>
                <a:cs typeface="Arial"/>
                <a:sym typeface="Arial"/>
              </a:rPr>
              <a:t> des informations sur le </a:t>
            </a:r>
            <a:r>
              <a:rPr lang="en-US" sz="1600" dirty="0" err="1">
                <a:solidFill>
                  <a:schemeClr val="dk1"/>
                </a:solidFill>
                <a:latin typeface="Arial"/>
                <a:ea typeface="Arial"/>
                <a:cs typeface="Arial"/>
                <a:sym typeface="Arial"/>
              </a:rPr>
              <a:t>suivi</a:t>
            </a:r>
            <a:r>
              <a:rPr lang="en-US" sz="1600" dirty="0">
                <a:solidFill>
                  <a:schemeClr val="dk1"/>
                </a:solidFill>
                <a:latin typeface="Arial"/>
                <a:ea typeface="Arial"/>
                <a:cs typeface="Arial"/>
                <a:sym typeface="Arial"/>
              </a:rPr>
              <a:t> dans le but de confirmer que des actions </a:t>
            </a:r>
            <a:r>
              <a:rPr lang="en-US" sz="1600" dirty="0" err="1">
                <a:solidFill>
                  <a:schemeClr val="dk1"/>
                </a:solidFill>
                <a:latin typeface="Arial"/>
                <a:ea typeface="Arial"/>
                <a:cs typeface="Arial"/>
                <a:sym typeface="Arial"/>
              </a:rPr>
              <a:t>spécifiques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ont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été</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prises</a:t>
            </a:r>
            <a:r>
              <a:rPr lang="en-US" sz="1600" dirty="0">
                <a:solidFill>
                  <a:schemeClr val="dk1"/>
                </a:solidFill>
                <a:latin typeface="Arial"/>
                <a:ea typeface="Arial"/>
                <a:cs typeface="Arial"/>
                <a:sym typeface="Arial"/>
              </a:rPr>
              <a:t> et que des services </a:t>
            </a:r>
            <a:r>
              <a:rPr lang="en-US" sz="1600" dirty="0" err="1">
                <a:solidFill>
                  <a:schemeClr val="dk1"/>
                </a:solidFill>
                <a:latin typeface="Arial"/>
                <a:ea typeface="Arial"/>
                <a:cs typeface="Arial"/>
                <a:sym typeface="Arial"/>
              </a:rPr>
              <a:t>sont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fournis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ou</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d'identifier</a:t>
            </a:r>
            <a:r>
              <a:rPr lang="en-US" sz="1600" dirty="0">
                <a:solidFill>
                  <a:schemeClr val="dk1"/>
                </a:solidFill>
                <a:latin typeface="Arial"/>
                <a:ea typeface="Arial"/>
                <a:cs typeface="Arial"/>
                <a:sym typeface="Arial"/>
              </a:rPr>
              <a:t> et </a:t>
            </a:r>
            <a:r>
              <a:rPr lang="en-US" sz="1600" dirty="0" err="1">
                <a:solidFill>
                  <a:schemeClr val="dk1"/>
                </a:solidFill>
                <a:latin typeface="Arial"/>
                <a:ea typeface="Arial"/>
                <a:cs typeface="Arial"/>
                <a:sym typeface="Arial"/>
              </a:rPr>
              <a:t>d'éliminer</a:t>
            </a:r>
            <a:r>
              <a:rPr lang="en-US" sz="1600" dirty="0">
                <a:solidFill>
                  <a:schemeClr val="dk1"/>
                </a:solidFill>
                <a:latin typeface="Arial"/>
                <a:ea typeface="Arial"/>
                <a:cs typeface="Arial"/>
                <a:sym typeface="Arial"/>
              </a:rPr>
              <a:t> les obstacles à </a:t>
            </a:r>
            <a:r>
              <a:rPr lang="en-US" sz="1600" dirty="0" err="1">
                <a:solidFill>
                  <a:schemeClr val="dk1"/>
                </a:solidFill>
                <a:latin typeface="Arial"/>
                <a:ea typeface="Arial"/>
                <a:cs typeface="Arial"/>
                <a:sym typeface="Arial"/>
              </a:rPr>
              <a:t>l'accès</a:t>
            </a:r>
            <a:r>
              <a:rPr lang="en-US" sz="1600" dirty="0">
                <a:solidFill>
                  <a:schemeClr val="dk1"/>
                </a:solidFill>
                <a:latin typeface="Arial"/>
                <a:ea typeface="Arial"/>
                <a:cs typeface="Arial"/>
                <a:sym typeface="Arial"/>
              </a:rPr>
              <a:t> aux services). </a:t>
            </a:r>
          </a:p>
          <a:p>
            <a:pPr marR="0" lvl="0" algn="l" rtl="0">
              <a:lnSpc>
                <a:spcPct val="107000"/>
              </a:lnSpc>
              <a:spcBef>
                <a:spcPts val="0"/>
              </a:spcBef>
              <a:spcAft>
                <a:spcPts val="0"/>
              </a:spcAft>
            </a:pPr>
            <a:r>
              <a:rPr lang="en-US" sz="1600" dirty="0">
                <a:solidFill>
                  <a:schemeClr val="dk1"/>
                </a:solidFill>
                <a:latin typeface="Arial"/>
                <a:ea typeface="Arial"/>
                <a:cs typeface="Arial"/>
                <a:sym typeface="Arial"/>
              </a:rPr>
              <a:t>pour </a:t>
            </a:r>
            <a:r>
              <a:rPr lang="en-US" sz="1600" dirty="0" err="1">
                <a:solidFill>
                  <a:schemeClr val="dk1"/>
                </a:solidFill>
                <a:latin typeface="Arial"/>
                <a:ea typeface="Arial"/>
                <a:cs typeface="Arial"/>
                <a:sym typeface="Arial"/>
              </a:rPr>
              <a:t>suivre</a:t>
            </a:r>
            <a:r>
              <a:rPr lang="en-US" sz="1600" dirty="0">
                <a:solidFill>
                  <a:schemeClr val="dk1"/>
                </a:solidFill>
                <a:latin typeface="Arial"/>
                <a:ea typeface="Arial"/>
                <a:cs typeface="Arial"/>
                <a:sym typeface="Arial"/>
              </a:rPr>
              <a:t> la situation de </a:t>
            </a:r>
            <a:r>
              <a:rPr lang="en-US" sz="1600" dirty="0" err="1">
                <a:solidFill>
                  <a:schemeClr val="dk1"/>
                </a:solidFill>
                <a:latin typeface="Arial"/>
                <a:ea typeface="Arial"/>
                <a:cs typeface="Arial"/>
                <a:sym typeface="Arial"/>
              </a:rPr>
              <a:t>l'enfant</a:t>
            </a:r>
            <a:r>
              <a:rPr lang="en-US" sz="1600" dirty="0">
                <a:solidFill>
                  <a:schemeClr val="dk1"/>
                </a:solidFill>
                <a:latin typeface="Arial"/>
                <a:ea typeface="Arial"/>
                <a:cs typeface="Arial"/>
                <a:sym typeface="Arial"/>
              </a:rPr>
              <a:t> et la mise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œuvre</a:t>
            </a:r>
            <a:r>
              <a:rPr lang="en-US" sz="1600" dirty="0">
                <a:solidFill>
                  <a:schemeClr val="dk1"/>
                </a:solidFill>
                <a:latin typeface="Arial"/>
                <a:ea typeface="Arial"/>
                <a:cs typeface="Arial"/>
                <a:sym typeface="Arial"/>
              </a:rPr>
              <a:t> du plan </a:t>
            </a:r>
            <a:r>
              <a:rPr lang="en-US" sz="1600" dirty="0" err="1">
                <a:solidFill>
                  <a:schemeClr val="dk1"/>
                </a:solidFill>
                <a:latin typeface="Arial"/>
                <a:ea typeface="Arial"/>
                <a:cs typeface="Arial"/>
                <a:sym typeface="Arial"/>
              </a:rPr>
              <a:t>d'action</a:t>
            </a:r>
            <a:r>
              <a:rPr lang="en-US" sz="1600" dirty="0">
                <a:solidFill>
                  <a:schemeClr val="dk1"/>
                </a:solidFill>
                <a:latin typeface="Arial"/>
                <a:ea typeface="Arial"/>
                <a:cs typeface="Arial"/>
                <a:sym typeface="Arial"/>
              </a:rPr>
              <a:t>.</a:t>
            </a:r>
          </a:p>
          <a:p>
            <a:pPr marR="0" lvl="0" algn="l" rtl="0">
              <a:lnSpc>
                <a:spcPct val="107000"/>
              </a:lnSpc>
              <a:spcBef>
                <a:spcPts val="0"/>
              </a:spcBef>
              <a:spcAft>
                <a:spcPts val="0"/>
              </a:spcAft>
            </a:pPr>
            <a:endParaRPr lang="en-US" sz="1600"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b="1" dirty="0">
                <a:solidFill>
                  <a:schemeClr val="dk1"/>
                </a:solidFill>
                <a:latin typeface="Arial"/>
                <a:ea typeface="Arial"/>
                <a:cs typeface="Arial"/>
                <a:sym typeface="Arial"/>
              </a:rPr>
              <a:t>QUI?</a:t>
            </a:r>
          </a:p>
          <a:p>
            <a:pPr marR="0" lvl="0" algn="l" rtl="0">
              <a:lnSpc>
                <a:spcPct val="107000"/>
              </a:lnSpc>
              <a:spcBef>
                <a:spcPts val="0"/>
              </a:spcBef>
              <a:spcAft>
                <a:spcPts val="0"/>
              </a:spcAft>
            </a:pPr>
            <a:endParaRPr lang="en-US"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a:solidFill>
                  <a:schemeClr val="dk1"/>
                </a:solidFill>
                <a:latin typeface="Arial"/>
                <a:ea typeface="Arial"/>
                <a:cs typeface="Arial"/>
                <a:sym typeface="Arial"/>
              </a:rPr>
              <a:t>Affectation d'un TRAVAILLEUR SOCIAL à </a:t>
            </a:r>
            <a:r>
              <a:rPr lang="en-US" sz="1600" dirty="0" err="1">
                <a:solidFill>
                  <a:schemeClr val="dk1"/>
                </a:solidFill>
                <a:latin typeface="Arial"/>
                <a:ea typeface="Arial"/>
                <a:cs typeface="Arial"/>
                <a:sym typeface="Arial"/>
              </a:rPr>
              <a:t>l'affaire</a:t>
            </a:r>
            <a:endParaRPr lang="en-US" sz="1600" dirty="0">
              <a:solidFill>
                <a:schemeClr val="dk1"/>
              </a:solidFill>
              <a:latin typeface="Arial"/>
              <a:ea typeface="Arial"/>
              <a:cs typeface="Arial"/>
              <a:sym typeface="Arial"/>
            </a:endParaRPr>
          </a:p>
        </p:txBody>
      </p:sp>
      <p:sp>
        <p:nvSpPr>
          <p:cNvPr id="15" name="TextBox 14">
            <a:extLst>
              <a:ext uri="{FF2B5EF4-FFF2-40B4-BE49-F238E27FC236}">
                <a16:creationId xmlns:a16="http://schemas.microsoft.com/office/drawing/2014/main" id="{616EB817-E9E4-6541-355F-A69EDBF4EA1D}"/>
              </a:ext>
            </a:extLst>
          </p:cNvPr>
          <p:cNvSpPr txBox="1"/>
          <p:nvPr/>
        </p:nvSpPr>
        <p:spPr>
          <a:xfrm>
            <a:off x="7494649" y="1493556"/>
            <a:ext cx="4697351" cy="4552144"/>
          </a:xfrm>
          <a:prstGeom prst="rect">
            <a:avLst/>
          </a:prstGeom>
          <a:noFill/>
        </p:spPr>
        <p:txBody>
          <a:bodyPr wrap="square">
            <a:spAutoFit/>
          </a:bodyPr>
          <a:lstStyle/>
          <a:p>
            <a:pPr marR="0" lvl="0" algn="l" rtl="0">
              <a:lnSpc>
                <a:spcPct val="107000"/>
              </a:lnSpc>
              <a:spcBef>
                <a:spcPts val="0"/>
              </a:spcBef>
              <a:spcAft>
                <a:spcPts val="0"/>
              </a:spcAft>
            </a:pPr>
            <a:r>
              <a:rPr lang="en-US" sz="1600" b="1" dirty="0">
                <a:solidFill>
                  <a:schemeClr val="dk1"/>
                </a:solidFill>
                <a:latin typeface="Arial"/>
                <a:ea typeface="Arial"/>
                <a:cs typeface="Arial"/>
                <a:sym typeface="Arial"/>
              </a:rPr>
              <a:t>QUAND?</a:t>
            </a:r>
          </a:p>
          <a:p>
            <a:pPr marR="0" lvl="0" algn="l" rtl="0">
              <a:lnSpc>
                <a:spcPct val="107000"/>
              </a:lnSpc>
              <a:spcBef>
                <a:spcPts val="0"/>
              </a:spcBef>
              <a:spcAft>
                <a:spcPts val="0"/>
              </a:spcAft>
            </a:pPr>
            <a:endParaRPr lang="en-US"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err="1">
                <a:solidFill>
                  <a:schemeClr val="dk1"/>
                </a:solidFill>
                <a:latin typeface="Arial"/>
                <a:ea typeface="Arial"/>
                <a:cs typeface="Arial"/>
                <a:sym typeface="Arial"/>
              </a:rPr>
              <a:t>Chaque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fois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qu'un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suivi</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effectué</a:t>
            </a:r>
            <a:r>
              <a:rPr lang="en-US" sz="1600" dirty="0">
                <a:solidFill>
                  <a:schemeClr val="dk1"/>
                </a:solidFill>
                <a:latin typeface="Arial"/>
                <a:ea typeface="Arial"/>
                <a:cs typeface="Arial"/>
                <a:sym typeface="Arial"/>
              </a:rPr>
              <a:t> à </a:t>
            </a:r>
            <a:r>
              <a:rPr lang="en-US" sz="1600" dirty="0" err="1">
                <a:solidFill>
                  <a:schemeClr val="dk1"/>
                </a:solidFill>
                <a:latin typeface="Arial"/>
                <a:ea typeface="Arial"/>
                <a:cs typeface="Arial"/>
                <a:sym typeface="Arial"/>
              </a:rPr>
              <a:t>n'importe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quel</a:t>
            </a:r>
            <a:r>
              <a:rPr lang="en-US" sz="1600" dirty="0">
                <a:solidFill>
                  <a:schemeClr val="dk1"/>
                </a:solidFill>
                <a:latin typeface="Arial"/>
                <a:ea typeface="Arial"/>
                <a:cs typeface="Arial"/>
                <a:sym typeface="Arial"/>
              </a:rPr>
              <a:t> moment du </a:t>
            </a:r>
            <a:r>
              <a:rPr lang="en-US" sz="1600" dirty="0" err="1">
                <a:solidFill>
                  <a:schemeClr val="dk1"/>
                </a:solidFill>
                <a:latin typeface="Arial"/>
                <a:ea typeface="Arial"/>
                <a:cs typeface="Arial"/>
                <a:sym typeface="Arial"/>
              </a:rPr>
              <a:t>processus</a:t>
            </a:r>
            <a:r>
              <a:rPr lang="en-US" sz="1600" dirty="0">
                <a:solidFill>
                  <a:schemeClr val="dk1"/>
                </a:solidFill>
                <a:latin typeface="Arial"/>
                <a:ea typeface="Arial"/>
                <a:cs typeface="Arial"/>
                <a:sym typeface="Arial"/>
              </a:rPr>
              <a:t> de gestion du dossier, à </a:t>
            </a:r>
            <a:r>
              <a:rPr lang="en-US" sz="1600" dirty="0" err="1">
                <a:solidFill>
                  <a:schemeClr val="dk1"/>
                </a:solidFill>
                <a:latin typeface="Arial"/>
                <a:ea typeface="Arial"/>
                <a:cs typeface="Arial"/>
                <a:sym typeface="Arial"/>
              </a:rPr>
              <a:t>partir</a:t>
            </a:r>
            <a:r>
              <a:rPr lang="en-US" sz="1600" dirty="0">
                <a:solidFill>
                  <a:schemeClr val="dk1"/>
                </a:solidFill>
                <a:latin typeface="Arial"/>
                <a:ea typeface="Arial"/>
                <a:cs typeface="Arial"/>
                <a:sym typeface="Arial"/>
              </a:rPr>
              <a:t> du moment </a:t>
            </a:r>
            <a:r>
              <a:rPr lang="en-US" sz="1600" dirty="0" err="1">
                <a:solidFill>
                  <a:schemeClr val="dk1"/>
                </a:solidFill>
                <a:latin typeface="Arial"/>
                <a:ea typeface="Arial"/>
                <a:cs typeface="Arial"/>
                <a:sym typeface="Arial"/>
              </a:rPr>
              <a:t>où</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l'enfant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est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enregistré</a:t>
            </a:r>
            <a:r>
              <a:rPr lang="en-US" sz="1600" dirty="0">
                <a:solidFill>
                  <a:schemeClr val="dk1"/>
                </a:solidFill>
                <a:latin typeface="Arial"/>
                <a:ea typeface="Arial"/>
                <a:cs typeface="Arial"/>
                <a:sym typeface="Arial"/>
              </a:rPr>
              <a:t> pour la première </a:t>
            </a:r>
            <a:r>
              <a:rPr lang="en-US" sz="1600" dirty="0" err="1">
                <a:solidFill>
                  <a:schemeClr val="dk1"/>
                </a:solidFill>
                <a:latin typeface="Arial"/>
                <a:ea typeface="Arial"/>
                <a:cs typeface="Arial"/>
                <a:sym typeface="Arial"/>
              </a:rPr>
              <a:t>fois</a:t>
            </a:r>
            <a:r>
              <a:rPr lang="en-US" sz="1600" dirty="0">
                <a:solidFill>
                  <a:schemeClr val="dk1"/>
                </a:solidFill>
                <a:latin typeface="Arial"/>
                <a:ea typeface="Arial"/>
                <a:cs typeface="Arial"/>
                <a:sym typeface="Arial"/>
              </a:rPr>
              <a:t> et </a:t>
            </a:r>
            <a:r>
              <a:rPr lang="en-US" sz="1600" dirty="0" err="1">
                <a:solidFill>
                  <a:schemeClr val="dk1"/>
                </a:solidFill>
                <a:latin typeface="Arial"/>
                <a:ea typeface="Arial"/>
                <a:cs typeface="Arial"/>
                <a:sym typeface="Arial"/>
              </a:rPr>
              <a:t>où</a:t>
            </a:r>
            <a:r>
              <a:rPr lang="en-US" sz="1600" dirty="0">
                <a:solidFill>
                  <a:schemeClr val="dk1"/>
                </a:solidFill>
                <a:latin typeface="Arial"/>
                <a:ea typeface="Arial"/>
                <a:cs typeface="Arial"/>
                <a:sym typeface="Arial"/>
              </a:rPr>
              <a:t> le </a:t>
            </a:r>
            <a:r>
              <a:rPr lang="en-US" sz="1600" dirty="0" err="1">
                <a:solidFill>
                  <a:schemeClr val="dk1"/>
                </a:solidFill>
                <a:latin typeface="Arial"/>
                <a:ea typeface="Arial"/>
                <a:cs typeface="Arial"/>
                <a:sym typeface="Arial"/>
              </a:rPr>
              <a:t>soutien</a:t>
            </a:r>
            <a:r>
              <a:rPr lang="en-US" sz="1600" dirty="0">
                <a:solidFill>
                  <a:schemeClr val="dk1"/>
                </a:solidFill>
                <a:latin typeface="Arial"/>
                <a:ea typeface="Arial"/>
                <a:cs typeface="Arial"/>
                <a:sym typeface="Arial"/>
              </a:rPr>
              <a:t> commence (</a:t>
            </a:r>
            <a:r>
              <a:rPr lang="en-US" sz="1600" dirty="0" err="1">
                <a:solidFill>
                  <a:schemeClr val="dk1"/>
                </a:solidFill>
                <a:latin typeface="Arial"/>
                <a:ea typeface="Arial"/>
                <a:cs typeface="Arial"/>
                <a:sym typeface="Arial"/>
              </a:rPr>
              <a:t>c'est</a:t>
            </a:r>
            <a:r>
              <a:rPr lang="en-US" sz="1600" dirty="0">
                <a:solidFill>
                  <a:schemeClr val="dk1"/>
                </a:solidFill>
                <a:latin typeface="Arial"/>
                <a:ea typeface="Arial"/>
                <a:cs typeface="Arial"/>
                <a:sym typeface="Arial"/>
              </a:rPr>
              <a:t>-à-dire </a:t>
            </a:r>
            <a:r>
              <a:rPr lang="en-US" sz="1600" dirty="0" err="1">
                <a:solidFill>
                  <a:schemeClr val="dk1"/>
                </a:solidFill>
                <a:latin typeface="Arial"/>
                <a:ea typeface="Arial"/>
                <a:cs typeface="Arial"/>
                <a:sym typeface="Arial"/>
              </a:rPr>
              <a:t>qu'il</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répond</a:t>
            </a:r>
            <a:r>
              <a:rPr lang="en-US" sz="1600" dirty="0">
                <a:solidFill>
                  <a:schemeClr val="dk1"/>
                </a:solidFill>
                <a:latin typeface="Arial"/>
                <a:ea typeface="Arial"/>
                <a:cs typeface="Arial"/>
                <a:sym typeface="Arial"/>
              </a:rPr>
              <a:t> aux </a:t>
            </a:r>
            <a:r>
              <a:rPr lang="en-US" sz="1600" dirty="0" err="1">
                <a:solidFill>
                  <a:schemeClr val="dk1"/>
                </a:solidFill>
                <a:latin typeface="Arial"/>
                <a:ea typeface="Arial"/>
                <a:cs typeface="Arial"/>
                <a:sym typeface="Arial"/>
              </a:rPr>
              <a:t>besoins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immédiats</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l'enfant</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jusqu'à</a:t>
            </a:r>
            <a:r>
              <a:rPr lang="en-US" sz="1600" dirty="0">
                <a:solidFill>
                  <a:schemeClr val="dk1"/>
                </a:solidFill>
                <a:latin typeface="Arial"/>
                <a:ea typeface="Arial"/>
                <a:cs typeface="Arial"/>
                <a:sym typeface="Arial"/>
              </a:rPr>
              <a:t> la </a:t>
            </a:r>
            <a:r>
              <a:rPr lang="en-US" sz="1600" dirty="0" err="1">
                <a:solidFill>
                  <a:schemeClr val="dk1"/>
                </a:solidFill>
                <a:latin typeface="Arial"/>
                <a:ea typeface="Arial"/>
                <a:cs typeface="Arial"/>
                <a:sym typeface="Arial"/>
              </a:rPr>
              <a:t>clôture</a:t>
            </a:r>
            <a:r>
              <a:rPr lang="en-US" sz="1600" dirty="0">
                <a:solidFill>
                  <a:schemeClr val="dk1"/>
                </a:solidFill>
                <a:latin typeface="Arial"/>
                <a:ea typeface="Arial"/>
                <a:cs typeface="Arial"/>
                <a:sym typeface="Arial"/>
              </a:rPr>
              <a:t> du dossier.</a:t>
            </a:r>
          </a:p>
          <a:p>
            <a:pPr marR="0" lvl="0" algn="l" rtl="0">
              <a:lnSpc>
                <a:spcPct val="107000"/>
              </a:lnSpc>
              <a:spcBef>
                <a:spcPts val="0"/>
              </a:spcBef>
              <a:spcAft>
                <a:spcPts val="0"/>
              </a:spcAft>
            </a:pPr>
            <a:endParaRPr lang="en-US" sz="1600" dirty="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dirty="0">
                <a:solidFill>
                  <a:schemeClr val="dk1"/>
                </a:solidFill>
                <a:latin typeface="Arial"/>
                <a:ea typeface="Arial"/>
                <a:cs typeface="Arial"/>
                <a:sym typeface="Arial"/>
              </a:rPr>
              <a:t>À </a:t>
            </a:r>
            <a:r>
              <a:rPr lang="en-US" sz="1600" dirty="0" err="1">
                <a:solidFill>
                  <a:schemeClr val="dk1"/>
                </a:solidFill>
                <a:latin typeface="Arial"/>
                <a:ea typeface="Arial"/>
                <a:cs typeface="Arial"/>
                <a:sym typeface="Arial"/>
              </a:rPr>
              <a:t>partir</a:t>
            </a:r>
            <a:r>
              <a:rPr lang="en-US" sz="1600" dirty="0">
                <a:solidFill>
                  <a:schemeClr val="dk1"/>
                </a:solidFill>
                <a:latin typeface="Arial"/>
                <a:ea typeface="Arial"/>
                <a:cs typeface="Arial"/>
                <a:sym typeface="Arial"/>
              </a:rPr>
              <a:t> du moment </a:t>
            </a:r>
            <a:r>
              <a:rPr lang="en-US" sz="1600" dirty="0" err="1">
                <a:solidFill>
                  <a:schemeClr val="dk1"/>
                </a:solidFill>
                <a:latin typeface="Arial"/>
                <a:ea typeface="Arial"/>
                <a:cs typeface="Arial"/>
                <a:sym typeface="Arial"/>
              </a:rPr>
              <a:t>où</a:t>
            </a:r>
            <a:r>
              <a:rPr lang="en-US" sz="1600" dirty="0">
                <a:solidFill>
                  <a:schemeClr val="dk1"/>
                </a:solidFill>
                <a:latin typeface="Arial"/>
                <a:ea typeface="Arial"/>
                <a:cs typeface="Arial"/>
                <a:sym typeface="Arial"/>
              </a:rPr>
              <a:t> la mise </a:t>
            </a:r>
            <a:r>
              <a:rPr lang="en-US" sz="1600" dirty="0" err="1">
                <a:solidFill>
                  <a:schemeClr val="dk1"/>
                </a:solidFill>
                <a:latin typeface="Arial"/>
                <a:ea typeface="Arial"/>
                <a:cs typeface="Arial"/>
                <a:sym typeface="Arial"/>
              </a:rPr>
              <a:t>en</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œuvre</a:t>
            </a:r>
            <a:r>
              <a:rPr lang="en-US" sz="1600" dirty="0">
                <a:solidFill>
                  <a:schemeClr val="dk1"/>
                </a:solidFill>
                <a:latin typeface="Arial"/>
                <a:ea typeface="Arial"/>
                <a:cs typeface="Arial"/>
                <a:sym typeface="Arial"/>
              </a:rPr>
              <a:t> du plan </a:t>
            </a:r>
            <a:r>
              <a:rPr lang="en-US" sz="1600" dirty="0" err="1">
                <a:solidFill>
                  <a:schemeClr val="dk1"/>
                </a:solidFill>
                <a:latin typeface="Arial"/>
                <a:ea typeface="Arial"/>
                <a:cs typeface="Arial"/>
                <a:sym typeface="Arial"/>
              </a:rPr>
              <a:t>d'action</a:t>
            </a:r>
            <a:r>
              <a:rPr lang="en-US" sz="1600" dirty="0">
                <a:solidFill>
                  <a:schemeClr val="dk1"/>
                </a:solidFill>
                <a:latin typeface="Arial"/>
                <a:ea typeface="Arial"/>
                <a:cs typeface="Arial"/>
                <a:sym typeface="Arial"/>
              </a:rPr>
              <a:t> commence, </a:t>
            </a:r>
            <a:r>
              <a:rPr lang="en-US" sz="1600" dirty="0" err="1">
                <a:solidFill>
                  <a:schemeClr val="dk1"/>
                </a:solidFill>
                <a:latin typeface="Arial"/>
                <a:ea typeface="Arial"/>
                <a:cs typeface="Arial"/>
                <a:sym typeface="Arial"/>
              </a:rPr>
              <a:t>elle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dépend</a:t>
            </a:r>
            <a:r>
              <a:rPr lang="en-US" sz="1600" dirty="0">
                <a:solidFill>
                  <a:schemeClr val="dk1"/>
                </a:solidFill>
                <a:latin typeface="Arial"/>
                <a:ea typeface="Arial"/>
                <a:cs typeface="Arial"/>
                <a:sym typeface="Arial"/>
              </a:rPr>
              <a:t> du </a:t>
            </a:r>
            <a:r>
              <a:rPr lang="en-US" sz="1600" dirty="0" err="1">
                <a:solidFill>
                  <a:schemeClr val="dk1"/>
                </a:solidFill>
                <a:latin typeface="Arial"/>
                <a:ea typeface="Arial"/>
                <a:cs typeface="Arial"/>
                <a:sym typeface="Arial"/>
              </a:rPr>
              <a:t>niveau</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risque</a:t>
            </a:r>
            <a:r>
              <a:rPr lang="en-US" sz="1600" dirty="0">
                <a:solidFill>
                  <a:schemeClr val="dk1"/>
                </a:solidFill>
                <a:latin typeface="Arial"/>
                <a:ea typeface="Arial"/>
                <a:cs typeface="Arial"/>
                <a:sym typeface="Arial"/>
              </a:rPr>
              <a:t> de </a:t>
            </a:r>
            <a:r>
              <a:rPr lang="en-US" sz="1600" dirty="0" err="1">
                <a:solidFill>
                  <a:schemeClr val="dk1"/>
                </a:solidFill>
                <a:latin typeface="Arial"/>
                <a:ea typeface="Arial"/>
                <a:cs typeface="Arial"/>
                <a:sym typeface="Arial"/>
              </a:rPr>
              <a:t>l'affaire</a:t>
            </a:r>
            <a:r>
              <a:rPr lang="en-US" sz="1600" dirty="0">
                <a:solidFill>
                  <a:schemeClr val="dk1"/>
                </a:solidFill>
                <a:latin typeface="Arial"/>
                <a:ea typeface="Arial"/>
                <a:cs typeface="Arial"/>
                <a:sym typeface="Arial"/>
              </a:rPr>
              <a:t> </a:t>
            </a:r>
            <a:r>
              <a:rPr lang="en-US" sz="1600" dirty="0">
                <a:highlight>
                  <a:srgbClr val="FFFF00"/>
                </a:highlight>
                <a:latin typeface="Arial"/>
                <a:ea typeface="Arial"/>
                <a:cs typeface="Arial"/>
                <a:sym typeface="Arial"/>
              </a:rPr>
              <a:t>(à </a:t>
            </a:r>
            <a:r>
              <a:rPr lang="en-US" sz="1600" dirty="0" err="1">
                <a:highlight>
                  <a:srgbClr val="FFFF00"/>
                </a:highlight>
                <a:latin typeface="Arial"/>
                <a:ea typeface="Arial"/>
                <a:cs typeface="Arial"/>
                <a:sym typeface="Arial"/>
              </a:rPr>
              <a:t>contextualiser</a:t>
            </a:r>
            <a:r>
              <a:rPr lang="en-US" sz="1600" dirty="0">
                <a:highlight>
                  <a:srgbClr val="FFFF00"/>
                </a:highlight>
                <a:latin typeface="Arial"/>
                <a:ea typeface="Arial"/>
                <a:cs typeface="Arial"/>
                <a:sym typeface="Arial"/>
              </a:rPr>
              <a:t>) :</a:t>
            </a:r>
          </a:p>
          <a:p>
            <a:pPr marR="0" lvl="0" algn="l" rtl="0">
              <a:lnSpc>
                <a:spcPct val="107000"/>
              </a:lnSpc>
              <a:spcBef>
                <a:spcPts val="0"/>
              </a:spcBef>
              <a:spcAft>
                <a:spcPts val="0"/>
              </a:spcAft>
            </a:pPr>
            <a:endParaRPr lang="en-US" sz="1600" i="1"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600" i="1" dirty="0">
                <a:solidFill>
                  <a:schemeClr val="dk1"/>
                </a:solidFill>
                <a:latin typeface="Arial"/>
                <a:ea typeface="Arial"/>
                <a:cs typeface="Arial"/>
                <a:sym typeface="Arial"/>
              </a:rPr>
              <a:t>Haut </a:t>
            </a:r>
            <a:r>
              <a:rPr lang="en-US" sz="1600" dirty="0">
                <a:solidFill>
                  <a:schemeClr val="dk1"/>
                </a:solidFill>
                <a:latin typeface="Arial"/>
                <a:ea typeface="Arial"/>
                <a:cs typeface="Arial"/>
                <a:sym typeface="Arial"/>
              </a:rPr>
              <a:t>: au </a:t>
            </a:r>
            <a:r>
              <a:rPr lang="en-US" sz="1600" dirty="0" err="1">
                <a:solidFill>
                  <a:schemeClr val="dk1"/>
                </a:solidFill>
                <a:latin typeface="Arial"/>
                <a:ea typeface="Arial"/>
                <a:cs typeface="Arial"/>
                <a:sym typeface="Arial"/>
              </a:rPr>
              <a:t>moins</a:t>
            </a:r>
            <a:r>
              <a:rPr lang="en-US" sz="1600" dirty="0">
                <a:solidFill>
                  <a:schemeClr val="dk1"/>
                </a:solidFill>
                <a:latin typeface="Arial"/>
                <a:ea typeface="Arial"/>
                <a:cs typeface="Arial"/>
                <a:sym typeface="Arial"/>
              </a:rPr>
              <a:t> deux </a:t>
            </a:r>
            <a:r>
              <a:rPr lang="en-US" sz="1600" dirty="0" err="1">
                <a:solidFill>
                  <a:schemeClr val="dk1"/>
                </a:solidFill>
                <a:latin typeface="Arial"/>
                <a:ea typeface="Arial"/>
                <a:cs typeface="Arial"/>
                <a:sym typeface="Arial"/>
              </a:rPr>
              <a:t>fois</a:t>
            </a:r>
            <a:r>
              <a:rPr lang="en-US" sz="1600" dirty="0">
                <a:solidFill>
                  <a:schemeClr val="dk1"/>
                </a:solidFill>
                <a:latin typeface="Arial"/>
                <a:ea typeface="Arial"/>
                <a:cs typeface="Arial"/>
                <a:sym typeface="Arial"/>
              </a:rPr>
              <a:t> par </a:t>
            </a:r>
            <a:r>
              <a:rPr lang="en-US" sz="1600" dirty="0" err="1">
                <a:solidFill>
                  <a:schemeClr val="dk1"/>
                </a:solidFill>
                <a:latin typeface="Arial"/>
                <a:ea typeface="Arial"/>
                <a:cs typeface="Arial"/>
                <a:sym typeface="Arial"/>
              </a:rPr>
              <a:t>semaine</a:t>
            </a:r>
            <a:endParaRPr lang="en-US" sz="1600"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600" i="1" dirty="0" err="1">
                <a:solidFill>
                  <a:schemeClr val="dk1"/>
                </a:solidFill>
                <a:latin typeface="Arial"/>
                <a:ea typeface="Arial"/>
                <a:cs typeface="Arial"/>
                <a:sym typeface="Arial"/>
              </a:rPr>
              <a:t>Moyen</a:t>
            </a:r>
            <a:r>
              <a:rPr lang="en-US" sz="1600" i="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 au </a:t>
            </a:r>
            <a:r>
              <a:rPr lang="en-US" sz="1600" dirty="0" err="1">
                <a:solidFill>
                  <a:schemeClr val="dk1"/>
                </a:solidFill>
                <a:latin typeface="Arial"/>
                <a:ea typeface="Arial"/>
                <a:cs typeface="Arial"/>
                <a:sym typeface="Arial"/>
              </a:rPr>
              <a:t>moins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une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fois</a:t>
            </a:r>
            <a:r>
              <a:rPr lang="en-US" sz="1600" dirty="0">
                <a:solidFill>
                  <a:schemeClr val="dk1"/>
                </a:solidFill>
                <a:latin typeface="Arial"/>
                <a:ea typeface="Arial"/>
                <a:cs typeface="Arial"/>
                <a:sym typeface="Arial"/>
              </a:rPr>
              <a:t> par </a:t>
            </a:r>
            <a:r>
              <a:rPr lang="en-US" sz="1600" dirty="0" err="1">
                <a:solidFill>
                  <a:schemeClr val="dk1"/>
                </a:solidFill>
                <a:latin typeface="Arial"/>
                <a:ea typeface="Arial"/>
                <a:cs typeface="Arial"/>
                <a:sym typeface="Arial"/>
              </a:rPr>
              <a:t>semaine</a:t>
            </a:r>
            <a:endParaRPr lang="en-US" sz="1600"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600" i="1" dirty="0" err="1">
                <a:solidFill>
                  <a:schemeClr val="dk1"/>
                </a:solidFill>
                <a:latin typeface="Arial"/>
                <a:ea typeface="Arial"/>
                <a:cs typeface="Arial"/>
                <a:sym typeface="Arial"/>
              </a:rPr>
              <a:t>Faible</a:t>
            </a:r>
            <a:r>
              <a:rPr lang="en-US" sz="1600" i="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 au </a:t>
            </a:r>
            <a:r>
              <a:rPr lang="en-US" sz="1600" dirty="0" err="1">
                <a:solidFill>
                  <a:schemeClr val="dk1"/>
                </a:solidFill>
                <a:latin typeface="Arial"/>
                <a:ea typeface="Arial"/>
                <a:cs typeface="Arial"/>
                <a:sym typeface="Arial"/>
              </a:rPr>
              <a:t>moins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une</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fois</a:t>
            </a:r>
            <a:r>
              <a:rPr lang="en-US" sz="1600" dirty="0">
                <a:solidFill>
                  <a:schemeClr val="dk1"/>
                </a:solidFill>
                <a:latin typeface="Arial"/>
                <a:ea typeface="Arial"/>
                <a:cs typeface="Arial"/>
                <a:sym typeface="Arial"/>
              </a:rPr>
              <a:t> </a:t>
            </a:r>
            <a:r>
              <a:rPr lang="en-US" sz="1600" dirty="0" err="1">
                <a:solidFill>
                  <a:schemeClr val="dk1"/>
                </a:solidFill>
                <a:latin typeface="Arial"/>
                <a:ea typeface="Arial"/>
                <a:cs typeface="Arial"/>
                <a:sym typeface="Arial"/>
              </a:rPr>
              <a:t>toutes</a:t>
            </a:r>
            <a:r>
              <a:rPr lang="en-US" sz="1600" dirty="0">
                <a:solidFill>
                  <a:schemeClr val="dk1"/>
                </a:solidFill>
                <a:latin typeface="Arial"/>
                <a:ea typeface="Arial"/>
                <a:cs typeface="Arial"/>
                <a:sym typeface="Arial"/>
              </a:rPr>
              <a:t> les deux </a:t>
            </a:r>
            <a:r>
              <a:rPr lang="en-US" sz="1600" dirty="0" err="1">
                <a:solidFill>
                  <a:schemeClr val="dk1"/>
                </a:solidFill>
                <a:latin typeface="Arial"/>
                <a:ea typeface="Arial"/>
                <a:cs typeface="Arial"/>
                <a:sym typeface="Arial"/>
              </a:rPr>
              <a:t>semaines</a:t>
            </a:r>
            <a:endParaRPr lang="en-US" sz="1600" dirty="0">
              <a:solidFill>
                <a:schemeClr val="dk1"/>
              </a:solidFill>
              <a:latin typeface="Arial"/>
              <a:ea typeface="Arial"/>
              <a:cs typeface="Arial"/>
              <a:sym typeface="Arial"/>
            </a:endParaRPr>
          </a:p>
        </p:txBody>
      </p:sp>
      <p:sp>
        <p:nvSpPr>
          <p:cNvPr id="3" name="Rectangle 2">
            <a:extLst>
              <a:ext uri="{FF2B5EF4-FFF2-40B4-BE49-F238E27FC236}">
                <a16:creationId xmlns:a16="http://schemas.microsoft.com/office/drawing/2014/main" id="{AD36DC52-EF4D-B2BD-5695-1E8BAA7CE98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grpSp>
        <p:nvGrpSpPr>
          <p:cNvPr id="4" name="Group 3">
            <a:extLst>
              <a:ext uri="{FF2B5EF4-FFF2-40B4-BE49-F238E27FC236}">
                <a16:creationId xmlns:a16="http://schemas.microsoft.com/office/drawing/2014/main" id="{BB748EE5-42B4-5520-1609-7889C5E5F120}"/>
              </a:ext>
            </a:extLst>
          </p:cNvPr>
          <p:cNvGrpSpPr/>
          <p:nvPr/>
        </p:nvGrpSpPr>
        <p:grpSpPr>
          <a:xfrm>
            <a:off x="10471546" y="224055"/>
            <a:ext cx="1587872" cy="1368854"/>
            <a:chOff x="10228983" y="337468"/>
            <a:chExt cx="1587872" cy="1368854"/>
          </a:xfrm>
        </p:grpSpPr>
        <p:sp>
          <p:nvSpPr>
            <p:cNvPr id="16" name="Hexagon 15">
              <a:extLst>
                <a:ext uri="{FF2B5EF4-FFF2-40B4-BE49-F238E27FC236}">
                  <a16:creationId xmlns:a16="http://schemas.microsoft.com/office/drawing/2014/main" id="{47A67CEC-9469-C0F4-85AD-6A81E9657EE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48B8D5EC-ED2C-7E2E-AB75-6657CE9B4C30}"/>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F39B0644-B653-CD84-19A2-C7130D494AA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26</a:t>
                </a:r>
              </a:p>
            </p:txBody>
          </p:sp>
          <p:sp>
            <p:nvSpPr>
              <p:cNvPr id="22" name="Rectangle 21">
                <a:extLst>
                  <a:ext uri="{FF2B5EF4-FFF2-40B4-BE49-F238E27FC236}">
                    <a16:creationId xmlns:a16="http://schemas.microsoft.com/office/drawing/2014/main" id="{48E1CDB5-7220-AB9F-22EF-162566D10D8A}"/>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564631FB-6DF2-8185-8E3B-9BCCA1C3C8D1}"/>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7BB0F6C9-0E0B-9E8A-8634-F63F08F27EC5}"/>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9B7EB153-560C-E85A-DCB4-0D3F1B43AB4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784623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Considérations clés</a:t>
            </a:r>
            <a:endParaRPr lang="en-ZA"/>
          </a:p>
        </p:txBody>
      </p:sp>
      <p:sp>
        <p:nvSpPr>
          <p:cNvPr id="5" name="TextBox 4">
            <a:extLst>
              <a:ext uri="{FF2B5EF4-FFF2-40B4-BE49-F238E27FC236}">
                <a16:creationId xmlns:a16="http://schemas.microsoft.com/office/drawing/2014/main" id="{23DC543E-5FFC-5BC1-DD7D-B9627420E8F2}"/>
              </a:ext>
            </a:extLst>
          </p:cNvPr>
          <p:cNvSpPr txBox="1"/>
          <p:nvPr/>
        </p:nvSpPr>
        <p:spPr>
          <a:xfrm>
            <a:off x="674511" y="1880038"/>
            <a:ext cx="3378200" cy="283462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FRÉQUENCE</a:t>
            </a:r>
          </a:p>
          <a:p>
            <a:pPr lvl="0" rtl="0">
              <a:lnSpc>
                <a:spcPct val="90000"/>
              </a:lnSpc>
              <a:spcAft>
                <a:spcPts val="0"/>
              </a:spcAft>
              <a:buClr>
                <a:schemeClr val="dk2"/>
              </a:buClr>
              <a:buSzPts val="1800"/>
            </a:pPr>
            <a:endParaRPr lang="en-GB">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a:latin typeface="Arial" panose="020B0604020202020204" pitchFamily="34" charset="0"/>
                <a:cs typeface="Arial" panose="020B0604020202020204" pitchFamily="34" charset="0"/>
              </a:rPr>
              <a:t>La fréquence des suivis dépendra de la situation de l'enfant, de ses besoins spécifiques et du niveau de risque du dossier. </a:t>
            </a:r>
          </a:p>
          <a:p>
            <a:pPr lvl="0" rtl="0">
              <a:lnSpc>
                <a:spcPct val="90000"/>
              </a:lnSpc>
              <a:spcAft>
                <a:spcPts val="0"/>
              </a:spcAft>
              <a:buClr>
                <a:schemeClr val="dk2"/>
              </a:buClr>
              <a:buSzPts val="1800"/>
            </a:pPr>
            <a:endParaRPr lang="en-US">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a:latin typeface="Arial" panose="020B0604020202020204" pitchFamily="34" charset="0"/>
                <a:cs typeface="Arial" panose="020B0604020202020204" pitchFamily="34" charset="0"/>
              </a:rPr>
              <a:t>Le CPIMS+ fournira des rappels sur la date du prochain suivi (par le biais de la liste des tâches).</a:t>
            </a:r>
          </a:p>
        </p:txBody>
      </p:sp>
      <p:sp>
        <p:nvSpPr>
          <p:cNvPr id="6" name="TextBox 5">
            <a:extLst>
              <a:ext uri="{FF2B5EF4-FFF2-40B4-BE49-F238E27FC236}">
                <a16:creationId xmlns:a16="http://schemas.microsoft.com/office/drawing/2014/main" id="{763B904F-AE20-6FF4-BBCF-3E8E092E4F86}"/>
              </a:ext>
            </a:extLst>
          </p:cNvPr>
          <p:cNvSpPr txBox="1"/>
          <p:nvPr/>
        </p:nvSpPr>
        <p:spPr>
          <a:xfrm>
            <a:off x="4406900" y="1880038"/>
            <a:ext cx="3378200" cy="3582519"/>
          </a:xfrm>
          <a:prstGeom prst="rect">
            <a:avLst/>
          </a:prstGeom>
          <a:noFill/>
        </p:spPr>
        <p:txBody>
          <a:bodyPr wrap="square">
            <a:spAutoFit/>
          </a:bodyPr>
          <a:lstStyle/>
          <a:p>
            <a:pPr lvl="0" rtl="0">
              <a:lnSpc>
                <a:spcPct val="90000"/>
              </a:lnSpc>
              <a:spcAft>
                <a:spcPts val="0"/>
              </a:spcAft>
              <a:buClr>
                <a:srgbClr val="000000"/>
              </a:buClr>
              <a:buSzPts val="1800"/>
            </a:pPr>
            <a:r>
              <a:rPr lang="en-GB" sz="1800" b="1" dirty="0">
                <a:latin typeface="Arial" panose="020B0604020202020204" pitchFamily="34" charset="0"/>
                <a:ea typeface="Helvetica Neue"/>
                <a:cs typeface="Arial" panose="020B0604020202020204" pitchFamily="34" charset="0"/>
                <a:sym typeface="Helvetica Neue"/>
              </a:rPr>
              <a:t>HORAIRE</a:t>
            </a:r>
          </a:p>
          <a:p>
            <a:pPr lvl="0" rtl="0">
              <a:lnSpc>
                <a:spcPct val="90000"/>
              </a:lnSpc>
              <a:spcAft>
                <a:spcPts val="0"/>
              </a:spcAft>
              <a:buClr>
                <a:srgbClr val="000000"/>
              </a:buClr>
              <a:buSzPts val="1800"/>
            </a:pPr>
            <a:endParaRPr lang="en-GB"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dirty="0">
                <a:latin typeface="Arial" panose="020B0604020202020204" pitchFamily="34" charset="0"/>
                <a:ea typeface="Helvetica Neue"/>
                <a:cs typeface="Arial" panose="020B0604020202020204" pitchFamily="34" charset="0"/>
                <a:sym typeface="Helvetica Neue"/>
              </a:rPr>
              <a:t>Un suivi peut être effectué à tout moment entre l'ouverture et la clôture du dossier. </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dirty="0">
                <a:latin typeface="Arial" panose="020B0604020202020204" pitchFamily="34" charset="0"/>
                <a:ea typeface="Helvetica Neue"/>
                <a:cs typeface="Arial" panose="020B0604020202020204" pitchFamily="34" charset="0"/>
                <a:sym typeface="Helvetica Neue"/>
              </a:rPr>
              <a:t>Le </a:t>
            </a:r>
            <a:r>
              <a:rPr lang="en-US" sz="1800" i="1" dirty="0" err="1">
                <a:latin typeface="Arial" panose="020B0604020202020204" pitchFamily="34" charset="0"/>
                <a:ea typeface="Helvetica Neue"/>
                <a:cs typeface="Arial" panose="020B0604020202020204" pitchFamily="34" charset="0"/>
                <a:sym typeface="Helvetica Neue"/>
              </a:rPr>
              <a:t>suivi</a:t>
            </a:r>
            <a:r>
              <a:rPr lang="en-US" sz="1800" i="1" dirty="0">
                <a:latin typeface="Arial" panose="020B0604020202020204" pitchFamily="34" charset="0"/>
                <a:ea typeface="Helvetica Neue"/>
                <a:cs typeface="Arial" panose="020B0604020202020204" pitchFamily="34" charset="0"/>
                <a:sym typeface="Helvetica Neue"/>
              </a:rPr>
              <a:t> de la documentation et </a:t>
            </a:r>
            <a:r>
              <a:rPr lang="en-US" i="1" dirty="0">
                <a:latin typeface="Arial" panose="020B0604020202020204" pitchFamily="34" charset="0"/>
                <a:ea typeface="Helvetica Neue"/>
                <a:cs typeface="Arial" panose="020B0604020202020204" pitchFamily="34" charset="0"/>
                <a:sym typeface="Helvetica Neue"/>
              </a:rPr>
              <a:t>du</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suivi</a:t>
            </a:r>
            <a:r>
              <a:rPr lang="en-US" sz="1800" i="1" dirty="0">
                <a:latin typeface="Arial" panose="020B0604020202020204" pitchFamily="34" charset="0"/>
                <a:ea typeface="Helvetica Neue"/>
                <a:cs typeface="Arial" panose="020B0604020202020204" pitchFamily="34" charset="0"/>
                <a:sym typeface="Helvetica Neue"/>
              </a:rPr>
              <a:t> </a:t>
            </a:r>
            <a:r>
              <a:rPr lang="en-US" i="1" dirty="0" err="1">
                <a:latin typeface="Arial" panose="020B0604020202020204" pitchFamily="34" charset="0"/>
                <a:ea typeface="Helvetica Neue"/>
                <a:cs typeface="Arial" panose="020B0604020202020204" pitchFamily="34" charset="0"/>
                <a:sym typeface="Helvetica Neue"/>
              </a:rPr>
              <a:t>est</a:t>
            </a:r>
            <a:r>
              <a:rPr lang="en-US" sz="1800" i="1" dirty="0">
                <a:latin typeface="Arial" panose="020B0604020202020204" pitchFamily="34" charset="0"/>
                <a:ea typeface="Helvetica Neue"/>
                <a:cs typeface="Arial" panose="020B0604020202020204" pitchFamily="34" charset="0"/>
                <a:sym typeface="Helvetica Neue"/>
              </a:rPr>
              <a:t> </a:t>
            </a:r>
            <a:r>
              <a:rPr lang="en-US" sz="1800" i="1" dirty="0" err="1">
                <a:latin typeface="Arial" panose="020B0604020202020204" pitchFamily="34" charset="0"/>
                <a:ea typeface="Helvetica Neue"/>
                <a:cs typeface="Arial" panose="020B0604020202020204" pitchFamily="34" charset="0"/>
                <a:sym typeface="Helvetica Neue"/>
              </a:rPr>
              <a:t>facilité</a:t>
            </a:r>
            <a:r>
              <a:rPr lang="en-US" sz="1800" i="1" dirty="0">
                <a:latin typeface="Arial" panose="020B0604020202020204" pitchFamily="34" charset="0"/>
                <a:ea typeface="Helvetica Neue"/>
                <a:cs typeface="Arial" panose="020B0604020202020204" pitchFamily="34" charset="0"/>
                <a:sym typeface="Helvetica Neue"/>
              </a:rPr>
              <a:t> par le CPIMS+, les dates et la progression d'un suivi étant clairement visibles pour le TRAVAILLEUR SOCIAL et son superviseur, et chaque suivi pouvant être ajouté. </a:t>
            </a:r>
          </a:p>
        </p:txBody>
      </p:sp>
      <p:sp>
        <p:nvSpPr>
          <p:cNvPr id="7" name="TextBox 6">
            <a:extLst>
              <a:ext uri="{FF2B5EF4-FFF2-40B4-BE49-F238E27FC236}">
                <a16:creationId xmlns:a16="http://schemas.microsoft.com/office/drawing/2014/main" id="{85CA7765-CEC7-F6BA-1CF0-1E0BF1F8DC91}"/>
              </a:ext>
            </a:extLst>
          </p:cNvPr>
          <p:cNvSpPr txBox="1"/>
          <p:nvPr/>
        </p:nvSpPr>
        <p:spPr>
          <a:xfrm>
            <a:off x="8139289" y="1880038"/>
            <a:ext cx="3378200" cy="3083921"/>
          </a:xfrm>
          <a:prstGeom prst="rect">
            <a:avLst/>
          </a:prstGeom>
          <a:noFill/>
        </p:spPr>
        <p:txBody>
          <a:bodyPr wrap="square">
            <a:spAutoFit/>
          </a:bodyPr>
          <a:lstStyle/>
          <a:p>
            <a:pPr lvl="0" rtl="0">
              <a:lnSpc>
                <a:spcPct val="90000"/>
              </a:lnSpc>
              <a:spcAft>
                <a:spcPts val="0"/>
              </a:spcAft>
              <a:buClr>
                <a:srgbClr val="000000"/>
              </a:buClr>
              <a:buSzPts val="1800"/>
            </a:pPr>
            <a:r>
              <a:rPr lang="en-US" sz="1800" b="1" dirty="0">
                <a:latin typeface="Arial" panose="020B0604020202020204" pitchFamily="34" charset="0"/>
                <a:ea typeface="Helvetica Neue"/>
                <a:cs typeface="Arial" panose="020B0604020202020204" pitchFamily="34" charset="0"/>
                <a:sym typeface="Helvetica Neue"/>
              </a:rPr>
              <a:t>MÉTHODE</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dirty="0">
                <a:latin typeface="Arial" panose="020B0604020202020204" pitchFamily="34" charset="0"/>
                <a:ea typeface="Helvetica Neue"/>
                <a:cs typeface="Arial" panose="020B0604020202020204" pitchFamily="34" charset="0"/>
                <a:sym typeface="Helvetica Neue"/>
              </a:rPr>
              <a:t>Un </a:t>
            </a:r>
            <a:r>
              <a:rPr lang="en-US" sz="1800" b="0" dirty="0" err="1">
                <a:latin typeface="Arial" panose="020B0604020202020204" pitchFamily="34" charset="0"/>
                <a:ea typeface="Helvetica Neue"/>
                <a:cs typeface="Arial" panose="020B0604020202020204" pitchFamily="34" charset="0"/>
                <a:sym typeface="Helvetica Neue"/>
              </a:rPr>
              <a:t>suivi</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peut</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être</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effectué</a:t>
            </a:r>
            <a:r>
              <a:rPr lang="en-US" sz="1800" b="0" dirty="0">
                <a:latin typeface="Arial" panose="020B0604020202020204" pitchFamily="34" charset="0"/>
                <a:ea typeface="Helvetica Neue"/>
                <a:cs typeface="Arial" panose="020B0604020202020204" pitchFamily="34" charset="0"/>
                <a:sym typeface="Helvetica Neue"/>
              </a:rPr>
              <a:t> de </a:t>
            </a:r>
            <a:r>
              <a:rPr lang="en-US" sz="1800" b="0" dirty="0" err="1">
                <a:latin typeface="Arial" panose="020B0604020202020204" pitchFamily="34" charset="0"/>
                <a:ea typeface="Helvetica Neue"/>
                <a:cs typeface="Arial" panose="020B0604020202020204" pitchFamily="34" charset="0"/>
                <a:sym typeface="Helvetica Neue"/>
              </a:rPr>
              <a:t>différentes</a:t>
            </a:r>
            <a:r>
              <a:rPr lang="en-US" sz="1800" b="0" dirty="0">
                <a:latin typeface="Arial" panose="020B0604020202020204" pitchFamily="34" charset="0"/>
                <a:ea typeface="Helvetica Neue"/>
                <a:cs typeface="Arial" panose="020B0604020202020204" pitchFamily="34" charset="0"/>
                <a:sym typeface="Helvetica Neue"/>
              </a:rPr>
              <a:t> manières : ad hoc, </a:t>
            </a:r>
            <a:r>
              <a:rPr lang="en-US" sz="1800" b="0" dirty="0" err="1">
                <a:latin typeface="Arial" panose="020B0604020202020204" pitchFamily="34" charset="0"/>
                <a:ea typeface="Helvetica Neue"/>
                <a:cs typeface="Arial" panose="020B0604020202020204" pitchFamily="34" charset="0"/>
                <a:sym typeface="Helvetica Neue"/>
              </a:rPr>
              <a:t>visite</a:t>
            </a:r>
            <a:r>
              <a:rPr lang="en-US" sz="1800" b="0" dirty="0">
                <a:latin typeface="Arial" panose="020B0604020202020204" pitchFamily="34" charset="0"/>
                <a:ea typeface="Helvetica Neue"/>
                <a:cs typeface="Arial" panose="020B0604020202020204" pitchFamily="34" charset="0"/>
                <a:sym typeface="Helvetica Neue"/>
              </a:rPr>
              <a:t> à domicile, </a:t>
            </a:r>
            <a:r>
              <a:rPr lang="en-US" sz="1800" b="0" dirty="0" err="1">
                <a:latin typeface="Arial" panose="020B0604020202020204" pitchFamily="34" charset="0"/>
                <a:ea typeface="Helvetica Neue"/>
                <a:cs typeface="Arial" panose="020B0604020202020204" pitchFamily="34" charset="0"/>
                <a:sym typeface="Helvetica Neue"/>
              </a:rPr>
              <a:t>appel</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téléphonique</a:t>
            </a:r>
            <a:r>
              <a:rPr lang="en-US" sz="1800" b="0" dirty="0">
                <a:latin typeface="Arial" panose="020B0604020202020204" pitchFamily="34" charset="0"/>
                <a:ea typeface="Helvetica Neue"/>
                <a:cs typeface="Arial" panose="020B0604020202020204" pitchFamily="34" charset="0"/>
                <a:sym typeface="Helvetica Neue"/>
              </a:rPr>
              <a:t>, dans le bureau de protection de </a:t>
            </a:r>
            <a:r>
              <a:rPr lang="en-US" sz="1800" b="0" dirty="0" err="1">
                <a:latin typeface="Arial" panose="020B0604020202020204" pitchFamily="34" charset="0"/>
                <a:ea typeface="Helvetica Neue"/>
                <a:cs typeface="Arial" panose="020B0604020202020204" pitchFamily="34" charset="0"/>
                <a:sym typeface="Helvetica Neue"/>
              </a:rPr>
              <a:t>l’enfant</a:t>
            </a:r>
            <a:r>
              <a:rPr lang="en-US" sz="1800" b="0" dirty="0">
                <a:latin typeface="Arial" panose="020B0604020202020204" pitchFamily="34" charset="0"/>
                <a:ea typeface="Helvetica Neue"/>
                <a:cs typeface="Arial" panose="020B0604020202020204" pitchFamily="34" charset="0"/>
                <a:sym typeface="Helvetica Neue"/>
              </a:rPr>
              <a:t>, etc. </a:t>
            </a:r>
            <a:r>
              <a:rPr lang="en-US" sz="1800" b="0" dirty="0" err="1">
                <a:latin typeface="Arial" panose="020B0604020202020204" pitchFamily="34" charset="0"/>
                <a:ea typeface="Helvetica Neue"/>
                <a:cs typeface="Arial" panose="020B0604020202020204" pitchFamily="34" charset="0"/>
                <a:sym typeface="Helvetica Neue"/>
              </a:rPr>
              <a:t>Cependant</a:t>
            </a:r>
            <a:r>
              <a:rPr lang="en-US" sz="1800" b="0" dirty="0">
                <a:latin typeface="Arial" panose="020B0604020202020204" pitchFamily="34" charset="0"/>
                <a:ea typeface="Helvetica Neue"/>
                <a:cs typeface="Arial" panose="020B0604020202020204" pitchFamily="34" charset="0"/>
                <a:sym typeface="Helvetica Neue"/>
              </a:rPr>
              <a:t>, il doit </a:t>
            </a:r>
            <a:r>
              <a:rPr lang="en-US" sz="1800" b="0" dirty="0" err="1">
                <a:latin typeface="Arial" panose="020B0604020202020204" pitchFamily="34" charset="0"/>
                <a:ea typeface="Helvetica Neue"/>
                <a:cs typeface="Arial" panose="020B0604020202020204" pitchFamily="34" charset="0"/>
                <a:sym typeface="Helvetica Neue"/>
              </a:rPr>
              <a:t>toujours</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être</a:t>
            </a:r>
            <a:r>
              <a:rPr lang="en-US" sz="1800" b="0" dirty="0">
                <a:latin typeface="Arial" panose="020B0604020202020204" pitchFamily="34" charset="0"/>
                <a:ea typeface="Helvetica Neue"/>
                <a:cs typeface="Arial" panose="020B0604020202020204" pitchFamily="34" charset="0"/>
                <a:sym typeface="Helvetica Neue"/>
              </a:rPr>
              <a:t> </a:t>
            </a:r>
            <a:r>
              <a:rPr lang="en-US" sz="1800" b="0" dirty="0" err="1">
                <a:latin typeface="Arial" panose="020B0604020202020204" pitchFamily="34" charset="0"/>
                <a:ea typeface="Helvetica Neue"/>
                <a:cs typeface="Arial" panose="020B0604020202020204" pitchFamily="34" charset="0"/>
                <a:sym typeface="Helvetica Neue"/>
              </a:rPr>
              <a:t>documenté</a:t>
            </a:r>
            <a:r>
              <a:rPr lang="en-US" sz="1800" b="0" dirty="0">
                <a:latin typeface="Arial" panose="020B0604020202020204" pitchFamily="34" charset="0"/>
                <a:ea typeface="Helvetica Neue"/>
                <a:cs typeface="Arial" panose="020B0604020202020204" pitchFamily="34" charset="0"/>
                <a:sym typeface="Helvetica Neue"/>
              </a:rPr>
              <a:t>. </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i="1" dirty="0" err="1">
                <a:latin typeface="Arial" panose="020B0604020202020204" pitchFamily="34" charset="0"/>
                <a:ea typeface="Helvetica Neue"/>
                <a:cs typeface="Arial" panose="020B0604020202020204" pitchFamily="34" charset="0"/>
                <a:sym typeface="Helvetica Neue"/>
              </a:rPr>
              <a:t>Tous</a:t>
            </a:r>
            <a:r>
              <a:rPr lang="en-US" sz="1800" b="0" i="1" dirty="0">
                <a:latin typeface="Arial" panose="020B0604020202020204" pitchFamily="34" charset="0"/>
                <a:ea typeface="Helvetica Neue"/>
                <a:cs typeface="Arial" panose="020B0604020202020204" pitchFamily="34" charset="0"/>
                <a:sym typeface="Helvetica Neue"/>
              </a:rPr>
              <a:t> les types de </a:t>
            </a:r>
            <a:r>
              <a:rPr lang="en-US" sz="1800" b="0" i="1" dirty="0" err="1">
                <a:latin typeface="Arial" panose="020B0604020202020204" pitchFamily="34" charset="0"/>
                <a:ea typeface="Helvetica Neue"/>
                <a:cs typeface="Arial" panose="020B0604020202020204" pitchFamily="34" charset="0"/>
                <a:sym typeface="Helvetica Neue"/>
              </a:rPr>
              <a:t>suivi</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peuvent</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être</a:t>
            </a:r>
            <a:r>
              <a:rPr lang="en-US" sz="1800" b="0" i="1" dirty="0">
                <a:latin typeface="Arial" panose="020B0604020202020204" pitchFamily="34" charset="0"/>
                <a:ea typeface="Helvetica Neue"/>
                <a:cs typeface="Arial" panose="020B0604020202020204" pitchFamily="34" charset="0"/>
                <a:sym typeface="Helvetica Neue"/>
              </a:rPr>
              <a:t> </a:t>
            </a:r>
            <a:r>
              <a:rPr lang="en-US" sz="1800" b="0" i="1" dirty="0" err="1">
                <a:latin typeface="Arial" panose="020B0604020202020204" pitchFamily="34" charset="0"/>
                <a:ea typeface="Helvetica Neue"/>
                <a:cs typeface="Arial" panose="020B0604020202020204" pitchFamily="34" charset="0"/>
                <a:sym typeface="Helvetica Neue"/>
              </a:rPr>
              <a:t>ajoutés</a:t>
            </a:r>
            <a:r>
              <a:rPr lang="en-US" sz="1800" b="0" i="1" dirty="0">
                <a:latin typeface="Arial" panose="020B0604020202020204" pitchFamily="34" charset="0"/>
                <a:ea typeface="Helvetica Neue"/>
                <a:cs typeface="Arial" panose="020B0604020202020204" pitchFamily="34" charset="0"/>
                <a:sym typeface="Helvetica Neue"/>
              </a:rPr>
              <a:t> dans le CPIMS+. </a:t>
            </a:r>
          </a:p>
        </p:txBody>
      </p:sp>
      <p:sp>
        <p:nvSpPr>
          <p:cNvPr id="4" name="Rectangle 3">
            <a:extLst>
              <a:ext uri="{FF2B5EF4-FFF2-40B4-BE49-F238E27FC236}">
                <a16:creationId xmlns:a16="http://schemas.microsoft.com/office/drawing/2014/main" id="{EDFF1AB5-4958-E68E-2C33-2E4920908BB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OPTIONNEL</a:t>
            </a:r>
          </a:p>
        </p:txBody>
      </p:sp>
    </p:spTree>
    <p:extLst>
      <p:ext uri="{BB962C8B-B14F-4D97-AF65-F5344CB8AC3E}">
        <p14:creationId xmlns:p14="http://schemas.microsoft.com/office/powerpoint/2010/main" val="15900147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Démonstration CPIMS</a:t>
            </a:r>
            <a:endParaRPr lang="en-ZA"/>
          </a:p>
        </p:txBody>
      </p:sp>
      <p:pic>
        <p:nvPicPr>
          <p:cNvPr id="3" name="Graphic 2" descr="Vlog with solid fill">
            <a:hlinkClick r:id="rId3"/>
            <a:extLst>
              <a:ext uri="{FF2B5EF4-FFF2-40B4-BE49-F238E27FC236}">
                <a16:creationId xmlns:a16="http://schemas.microsoft.com/office/drawing/2014/main" id="{6166C272-DA5F-8D22-F0E6-FD9DFB90B5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3169" y="1708428"/>
            <a:ext cx="3952227" cy="3952227"/>
          </a:xfrm>
          <a:prstGeom prst="rect">
            <a:avLst/>
          </a:prstGeom>
        </p:spPr>
      </p:pic>
      <p:sp>
        <p:nvSpPr>
          <p:cNvPr id="4" name="Google Shape;798;p37">
            <a:extLst>
              <a:ext uri="{FF2B5EF4-FFF2-40B4-BE49-F238E27FC236}">
                <a16:creationId xmlns:a16="http://schemas.microsoft.com/office/drawing/2014/main" id="{4CEF4A15-4FBE-6D9E-110B-4A68188D37CB}"/>
              </a:ext>
            </a:extLst>
          </p:cNvPr>
          <p:cNvSpPr txBox="1"/>
          <p:nvPr/>
        </p:nvSpPr>
        <p:spPr>
          <a:xfrm>
            <a:off x="6763231" y="3012390"/>
            <a:ext cx="2936951" cy="134430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Formulaire de suivi</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Tâches de suivi </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645267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A vous de jouer !</a:t>
            </a:r>
            <a:endParaRPr lang="en-ZA"/>
          </a:p>
        </p:txBody>
      </p:sp>
      <p:grpSp>
        <p:nvGrpSpPr>
          <p:cNvPr id="3" name="Group 2">
            <a:extLst>
              <a:ext uri="{FF2B5EF4-FFF2-40B4-BE49-F238E27FC236}">
                <a16:creationId xmlns:a16="http://schemas.microsoft.com/office/drawing/2014/main" id="{EEB9027E-F927-5722-81E9-05885DE171A9}"/>
              </a:ext>
            </a:extLst>
          </p:cNvPr>
          <p:cNvGrpSpPr/>
          <p:nvPr/>
        </p:nvGrpSpPr>
        <p:grpSpPr>
          <a:xfrm>
            <a:off x="1007851" y="1697728"/>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B2068FD2-6387-D89C-ECDF-6C8BAFCC9D8B}"/>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36F29518-B030-02D1-AC5D-85280CE5EFA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BCF19E6E-7513-DEC6-725F-1D5C2C041289}"/>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6D9212BA-18EB-53ED-917A-C5F4CA519F7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BC23268D-D9BE-A7FA-E761-47017442C8B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6ED597E4-F265-A3FD-2D21-B8F9ECF33159}"/>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E4EE5560-766A-F1DE-76C5-75DBA84732C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660B9B80-298A-5A33-6451-344210B5413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a:extLst>
              <a:ext uri="{FF2B5EF4-FFF2-40B4-BE49-F238E27FC236}">
                <a16:creationId xmlns:a16="http://schemas.microsoft.com/office/drawing/2014/main" id="{72503FB3-7537-6061-9B16-2EC98651BF54}"/>
              </a:ext>
            </a:extLst>
          </p:cNvPr>
          <p:cNvGrpSpPr/>
          <p:nvPr/>
        </p:nvGrpSpPr>
        <p:grpSpPr>
          <a:xfrm>
            <a:off x="6477633" y="1697728"/>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64D48B14-802A-0538-852C-076C3FA9A09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D5B2A6E0-2F95-6366-C919-FEE4C44C6AC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3810014B-2117-E7BF-0C06-21F733449280}"/>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F50ADA5F-81DA-9E37-A51F-235D6F1D3ED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9781F755-6344-7C97-308C-01795B7A0A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57D0409E-2BD8-24D4-F6C6-BA486C7F68BE}"/>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E8C5A395-E453-96B6-B60D-53ED412F328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7E402B12-4F91-E4B4-F65B-3E867F08947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DD1BF944-90B9-1268-D652-690D874AF87E}"/>
              </a:ext>
            </a:extLst>
          </p:cNvPr>
          <p:cNvSpPr txBox="1"/>
          <p:nvPr/>
        </p:nvSpPr>
        <p:spPr>
          <a:xfrm>
            <a:off x="2342601" y="1636545"/>
            <a:ext cx="3345530" cy="3627211"/>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Remplissez</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suivi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en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utilisant</a:t>
            </a:r>
            <a:r>
              <a:rPr lang="en-US" dirty="0">
                <a:solidFill>
                  <a:schemeClr val="dk1"/>
                </a:solidFill>
                <a:latin typeface="Arial"/>
                <a:ea typeface="Arial"/>
                <a:cs typeface="Arial"/>
                <a:sym typeface="Arial"/>
              </a:rPr>
              <a:t> les informations de </a:t>
            </a:r>
            <a:r>
              <a:rPr lang="en-US" dirty="0" err="1">
                <a:solidFill>
                  <a:schemeClr val="dk1"/>
                </a:solidFill>
                <a:latin typeface="Arial"/>
                <a:ea typeface="Arial"/>
                <a:cs typeface="Arial"/>
                <a:sym typeface="Arial"/>
              </a:rPr>
              <a:t>l'étude</a:t>
            </a:r>
            <a:r>
              <a:rPr lang="en-US" dirty="0">
                <a:solidFill>
                  <a:schemeClr val="dk1"/>
                </a:solidFill>
                <a:latin typeface="Arial"/>
                <a:ea typeface="Arial"/>
                <a:cs typeface="Arial"/>
                <a:sym typeface="Arial"/>
              </a:rPr>
              <a:t> de cas.</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Vérifiez</a:t>
            </a:r>
            <a:r>
              <a:rPr lang="en-US" dirty="0">
                <a:solidFill>
                  <a:schemeClr val="dk1"/>
                </a:solidFill>
                <a:latin typeface="Arial"/>
                <a:ea typeface="Arial"/>
                <a:cs typeface="Arial"/>
                <a:sym typeface="Arial"/>
              </a:rPr>
              <a:t> les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 pour </a:t>
            </a:r>
            <a:r>
              <a:rPr lang="en-US" dirty="0" err="1">
                <a:solidFill>
                  <a:schemeClr val="dk1"/>
                </a:solidFill>
                <a:latin typeface="Arial"/>
                <a:ea typeface="Arial"/>
                <a:cs typeface="Arial"/>
                <a:sym typeface="Arial"/>
              </a:rPr>
              <a:t>voir</a:t>
            </a:r>
            <a:r>
              <a:rPr lang="en-US" dirty="0">
                <a:solidFill>
                  <a:schemeClr val="dk1"/>
                </a:solidFill>
                <a:latin typeface="Arial"/>
                <a:ea typeface="Arial"/>
                <a:cs typeface="Arial"/>
                <a:sym typeface="Arial"/>
              </a:rPr>
              <a:t> comment le </a:t>
            </a:r>
            <a:r>
              <a:rPr lang="en-US" dirty="0" err="1">
                <a:solidFill>
                  <a:schemeClr val="dk1"/>
                </a:solidFill>
                <a:latin typeface="Arial"/>
                <a:ea typeface="Arial"/>
                <a:cs typeface="Arial"/>
                <a:sym typeface="Arial"/>
              </a:rPr>
              <a:t>suivi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programmé</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apparaît</a:t>
            </a:r>
            <a:r>
              <a:rPr lang="en-US" dirty="0">
                <a:solidFill>
                  <a:schemeClr val="dk1"/>
                </a:solidFill>
                <a:latin typeface="Arial"/>
                <a:ea typeface="Arial"/>
                <a:cs typeface="Arial"/>
                <a:sym typeface="Arial"/>
              </a:rPr>
              <a:t>.</a:t>
            </a: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Résoudre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l'action</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suivi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afin</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qu'elle</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disparaisse</a:t>
            </a:r>
            <a:r>
              <a:rPr lang="en-US" dirty="0">
                <a:solidFill>
                  <a:schemeClr val="dk1"/>
                </a:solidFill>
                <a:latin typeface="Arial"/>
                <a:ea typeface="Arial"/>
                <a:cs typeface="Arial"/>
                <a:sym typeface="Arial"/>
              </a:rPr>
              <a:t> des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a:t>
            </a:r>
          </a:p>
        </p:txBody>
      </p:sp>
      <p:sp>
        <p:nvSpPr>
          <p:cNvPr id="23" name="TextBox 22">
            <a:extLst>
              <a:ext uri="{FF2B5EF4-FFF2-40B4-BE49-F238E27FC236}">
                <a16:creationId xmlns:a16="http://schemas.microsoft.com/office/drawing/2014/main" id="{97367BBA-DB34-1F63-E8BE-1530CD9AC09C}"/>
              </a:ext>
            </a:extLst>
          </p:cNvPr>
          <p:cNvSpPr txBox="1"/>
          <p:nvPr/>
        </p:nvSpPr>
        <p:spPr>
          <a:xfrm>
            <a:off x="7891312" y="1636545"/>
            <a:ext cx="3345530" cy="4219938"/>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SUPERVISEUR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le </a:t>
            </a:r>
            <a:r>
              <a:rPr lang="en-US" dirty="0" err="1">
                <a:solidFill>
                  <a:schemeClr val="dk1"/>
                </a:solidFill>
                <a:latin typeface="Arial"/>
                <a:ea typeface="Arial"/>
                <a:cs typeface="Arial"/>
                <a:sym typeface="Arial"/>
              </a:rPr>
              <a:t>formulaire</a:t>
            </a:r>
            <a:r>
              <a:rPr lang="en-US" dirty="0">
                <a:solidFill>
                  <a:schemeClr val="dk1"/>
                </a:solidFill>
                <a:latin typeface="Arial"/>
                <a:ea typeface="Arial"/>
                <a:cs typeface="Arial"/>
                <a:sym typeface="Arial"/>
              </a:rPr>
              <a:t> de </a:t>
            </a:r>
            <a:r>
              <a:rPr lang="en-US" dirty="0" err="1">
                <a:solidFill>
                  <a:schemeClr val="dk1"/>
                </a:solidFill>
                <a:latin typeface="Arial"/>
                <a:ea typeface="Arial"/>
                <a:cs typeface="Arial"/>
                <a:sym typeface="Arial"/>
              </a:rPr>
              <a:t>suivi</a:t>
            </a:r>
            <a:r>
              <a:rPr lang="en-US" dirty="0">
                <a:solidFill>
                  <a:schemeClr val="dk1"/>
                </a:solidFill>
                <a:latin typeface="Arial"/>
                <a:ea typeface="Arial"/>
                <a:cs typeface="Arial"/>
                <a:sym typeface="Arial"/>
              </a:rPr>
              <a:t> et le signaler </a:t>
            </a:r>
            <a:r>
              <a:rPr lang="en-US" dirty="0" err="1">
                <a:solidFill>
                  <a:schemeClr val="dk1"/>
                </a:solidFill>
                <a:latin typeface="Arial"/>
                <a:ea typeface="Arial"/>
                <a:cs typeface="Arial"/>
                <a:sym typeface="Arial"/>
              </a:rPr>
              <a:t>si</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nécessaire</a:t>
            </a: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err="1">
                <a:solidFill>
                  <a:schemeClr val="dk1"/>
                </a:solidFill>
                <a:latin typeface="Arial"/>
                <a:ea typeface="Arial"/>
                <a:cs typeface="Arial"/>
                <a:sym typeface="Arial"/>
              </a:rPr>
              <a:t>Vérifier</a:t>
            </a:r>
            <a:r>
              <a:rPr lang="en-US" dirty="0">
                <a:solidFill>
                  <a:schemeClr val="dk1"/>
                </a:solidFill>
                <a:latin typeface="Arial"/>
                <a:ea typeface="Arial"/>
                <a:cs typeface="Arial"/>
                <a:sym typeface="Arial"/>
              </a:rPr>
              <a:t> la </a:t>
            </a:r>
            <a:r>
              <a:rPr lang="en-US" dirty="0" err="1">
                <a:solidFill>
                  <a:schemeClr val="dk1"/>
                </a:solidFill>
                <a:latin typeface="Arial"/>
                <a:ea typeface="Arial"/>
                <a:cs typeface="Arial"/>
                <a:sym typeface="Arial"/>
              </a:rPr>
              <a:t>liste</a:t>
            </a:r>
            <a:r>
              <a:rPr lang="en-US" dirty="0">
                <a:solidFill>
                  <a:schemeClr val="dk1"/>
                </a:solidFill>
                <a:latin typeface="Arial"/>
                <a:ea typeface="Arial"/>
                <a:cs typeface="Arial"/>
                <a:sym typeface="Arial"/>
              </a:rPr>
              <a:t> des </a:t>
            </a:r>
            <a:r>
              <a:rPr lang="en-US" dirty="0" err="1">
                <a:solidFill>
                  <a:schemeClr val="dk1"/>
                </a:solidFill>
                <a:latin typeface="Arial"/>
                <a:ea typeface="Arial"/>
                <a:cs typeface="Arial"/>
                <a:sym typeface="Arial"/>
              </a:rPr>
              <a:t>tâches</a:t>
            </a:r>
            <a:r>
              <a:rPr lang="en-US" dirty="0">
                <a:solidFill>
                  <a:schemeClr val="dk1"/>
                </a:solidFill>
                <a:latin typeface="Arial"/>
                <a:ea typeface="Arial"/>
                <a:cs typeface="Arial"/>
                <a:sym typeface="Arial"/>
              </a:rPr>
              <a:t> et des </a:t>
            </a:r>
            <a:r>
              <a:rPr lang="en-US" dirty="0" err="1">
                <a:solidFill>
                  <a:schemeClr val="dk1"/>
                </a:solidFill>
                <a:latin typeface="Arial"/>
                <a:ea typeface="Arial"/>
                <a:cs typeface="Arial"/>
                <a:sym typeface="Arial"/>
              </a:rPr>
              <a:t>alertes</a:t>
            </a: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dirty="0">
              <a:solidFill>
                <a:schemeClr val="dk1"/>
              </a:solidFill>
              <a:latin typeface="Arial"/>
              <a:ea typeface="Arial"/>
              <a:cs typeface="Arial"/>
              <a:sym typeface="Arial"/>
            </a:endParaRPr>
          </a:p>
          <a:p>
            <a:pPr marL="0" marR="0" lvl="0" indent="0" algn="l" rtl="0">
              <a:lnSpc>
                <a:spcPct val="107000"/>
              </a:lnSpc>
              <a:spcBef>
                <a:spcPts val="0"/>
              </a:spcBef>
              <a:buNone/>
            </a:pPr>
            <a:r>
              <a:rPr lang="en-US" b="1" dirty="0">
                <a:solidFill>
                  <a:schemeClr val="dk1"/>
                </a:solidFill>
                <a:latin typeface="Arial"/>
                <a:ea typeface="Arial"/>
                <a:cs typeface="Arial"/>
                <a:sym typeface="Arial"/>
              </a:rPr>
              <a:t>TRAVAILLEUR SOCIAL</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Examiner et </a:t>
            </a:r>
            <a:r>
              <a:rPr lang="en-US" dirty="0" err="1">
                <a:solidFill>
                  <a:schemeClr val="dk1"/>
                </a:solidFill>
                <a:latin typeface="Arial"/>
                <a:ea typeface="Arial"/>
                <a:cs typeface="Arial"/>
                <a:sym typeface="Arial"/>
              </a:rPr>
              <a:t>traiter</a:t>
            </a:r>
            <a:r>
              <a:rPr lang="en-US" dirty="0">
                <a:solidFill>
                  <a:schemeClr val="dk1"/>
                </a:solidFill>
                <a:latin typeface="Arial"/>
                <a:ea typeface="Arial"/>
                <a:cs typeface="Arial"/>
                <a:sym typeface="Arial"/>
              </a:rPr>
              <a:t> le </a:t>
            </a:r>
            <a:r>
              <a:rPr lang="en-US" dirty="0" err="1">
                <a:solidFill>
                  <a:schemeClr val="dk1"/>
                </a:solidFill>
                <a:latin typeface="Arial"/>
                <a:ea typeface="Arial"/>
                <a:cs typeface="Arial"/>
                <a:sym typeface="Arial"/>
              </a:rPr>
              <a:t>drapeau</a:t>
            </a:r>
            <a:endParaRPr lang="en-US" dirty="0">
              <a:solidFill>
                <a:schemeClr val="dk1"/>
              </a:solidFill>
              <a:latin typeface="Arial"/>
              <a:ea typeface="Arial"/>
              <a:cs typeface="Arial"/>
              <a:sym typeface="Arial"/>
            </a:endParaRPr>
          </a:p>
        </p:txBody>
      </p:sp>
      <p:grpSp>
        <p:nvGrpSpPr>
          <p:cNvPr id="24" name="Group 23">
            <a:extLst>
              <a:ext uri="{FF2B5EF4-FFF2-40B4-BE49-F238E27FC236}">
                <a16:creationId xmlns:a16="http://schemas.microsoft.com/office/drawing/2014/main" id="{7B40595F-7A95-63C7-DD63-4C23D825A3C7}"/>
              </a:ext>
            </a:extLst>
          </p:cNvPr>
          <p:cNvGrpSpPr/>
          <p:nvPr/>
        </p:nvGrpSpPr>
        <p:grpSpPr>
          <a:xfrm>
            <a:off x="6452255" y="4016486"/>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84E74AF8-8418-BAEF-7491-8B3C806EF8AD}"/>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5594C5B9-5166-5C2F-0630-7C65B4A5564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213C5199-9093-FC6D-EB4E-C3F62DFC7DEA}"/>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014AD04C-41B8-B9C1-467E-49251B66356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D0EB75C2-3C07-C157-E604-72264CDC102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01D9341B-2A52-2861-A718-4E4F4060EA8D}"/>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E18C86CD-2858-85D4-958E-190AEBC8F95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9B458231-9097-F8D1-34E5-5F04CD8E119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 name="Group 5">
            <a:extLst>
              <a:ext uri="{FF2B5EF4-FFF2-40B4-BE49-F238E27FC236}">
                <a16:creationId xmlns:a16="http://schemas.microsoft.com/office/drawing/2014/main" id="{360189EA-6391-F1A2-77FB-3E94BA2C963A}"/>
              </a:ext>
            </a:extLst>
          </p:cNvPr>
          <p:cNvGrpSpPr/>
          <p:nvPr/>
        </p:nvGrpSpPr>
        <p:grpSpPr>
          <a:xfrm>
            <a:off x="10228983" y="337468"/>
            <a:ext cx="1587872" cy="1368854"/>
            <a:chOff x="10228983" y="337468"/>
            <a:chExt cx="1587872" cy="1368854"/>
          </a:xfrm>
        </p:grpSpPr>
        <p:sp>
          <p:nvSpPr>
            <p:cNvPr id="33" name="Hexagon 32">
              <a:extLst>
                <a:ext uri="{FF2B5EF4-FFF2-40B4-BE49-F238E27FC236}">
                  <a16:creationId xmlns:a16="http://schemas.microsoft.com/office/drawing/2014/main" id="{99BBE273-D06A-8B57-726A-8B77AB56AF7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33">
              <a:extLst>
                <a:ext uri="{FF2B5EF4-FFF2-40B4-BE49-F238E27FC236}">
                  <a16:creationId xmlns:a16="http://schemas.microsoft.com/office/drawing/2014/main" id="{AAE035D1-CE7B-3ACE-F671-CED0A879F5B1}"/>
                </a:ext>
              </a:extLst>
            </p:cNvPr>
            <p:cNvGrpSpPr/>
            <p:nvPr/>
          </p:nvGrpSpPr>
          <p:grpSpPr>
            <a:xfrm>
              <a:off x="10621771" y="762700"/>
              <a:ext cx="562136" cy="634675"/>
              <a:chOff x="760175" y="830142"/>
              <a:chExt cx="867619" cy="979579"/>
            </a:xfrm>
          </p:grpSpPr>
          <p:sp>
            <p:nvSpPr>
              <p:cNvPr id="38" name="Rectangle 37">
                <a:extLst>
                  <a:ext uri="{FF2B5EF4-FFF2-40B4-BE49-F238E27FC236}">
                    <a16:creationId xmlns:a16="http://schemas.microsoft.com/office/drawing/2014/main" id="{81C08DDF-EDDA-43C5-7C8C-21703851C17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25</a:t>
                </a:r>
              </a:p>
            </p:txBody>
          </p:sp>
          <p:sp>
            <p:nvSpPr>
              <p:cNvPr id="39" name="Rectangle 38">
                <a:extLst>
                  <a:ext uri="{FF2B5EF4-FFF2-40B4-BE49-F238E27FC236}">
                    <a16:creationId xmlns:a16="http://schemas.microsoft.com/office/drawing/2014/main" id="{FB0CA81B-D89A-908C-2C46-D03B60925F30}"/>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5" name="Group 34">
              <a:extLst>
                <a:ext uri="{FF2B5EF4-FFF2-40B4-BE49-F238E27FC236}">
                  <a16:creationId xmlns:a16="http://schemas.microsoft.com/office/drawing/2014/main" id="{61225276-C218-401B-BF28-EC50365C397B}"/>
                </a:ext>
              </a:extLst>
            </p:cNvPr>
            <p:cNvGrpSpPr/>
            <p:nvPr/>
          </p:nvGrpSpPr>
          <p:grpSpPr>
            <a:xfrm>
              <a:off x="11325415" y="762706"/>
              <a:ext cx="182192" cy="634676"/>
              <a:chOff x="2121762" y="2323619"/>
              <a:chExt cx="200378" cy="825210"/>
            </a:xfrm>
          </p:grpSpPr>
          <p:sp>
            <p:nvSpPr>
              <p:cNvPr id="36" name="Isosceles Triangle 35">
                <a:extLst>
                  <a:ext uri="{FF2B5EF4-FFF2-40B4-BE49-F238E27FC236}">
                    <a16:creationId xmlns:a16="http://schemas.microsoft.com/office/drawing/2014/main" id="{412FF83D-A4A7-3BAB-B4C3-81F2EEA76BE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39B0907F-EB42-1BBC-F783-5476FC865247}"/>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27438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Retour d'information et discussion</a:t>
            </a:r>
            <a:endParaRPr lang="en-ZA"/>
          </a:p>
        </p:txBody>
      </p:sp>
      <p:grpSp>
        <p:nvGrpSpPr>
          <p:cNvPr id="7" name="Google Shape;314;p4">
            <a:extLst>
              <a:ext uri="{FF2B5EF4-FFF2-40B4-BE49-F238E27FC236}">
                <a16:creationId xmlns:a16="http://schemas.microsoft.com/office/drawing/2014/main" id="{83244B4D-6A36-603D-6FFD-B7D7354054B8}"/>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7502E5E2-F28C-AC31-3AE5-AA4D8D34AED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571523CE-B6B3-4E84-6891-65C82B6B7D79}"/>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5405B4B-97CC-C88A-6464-353715C9C28C}"/>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4D04DF95-BD6A-E070-C974-5EA5F027E91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02C8425B-F984-736A-8457-0C76B81D3344}"/>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8E1D4759-2836-2C63-5CD0-27B6D07F08B9}"/>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D8DDB154-F460-D957-92E7-71F71F41D66B}"/>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A210E22A-670E-C08C-BBD8-DC1C52C8B23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 name="Group 19">
            <a:extLst>
              <a:ext uri="{FF2B5EF4-FFF2-40B4-BE49-F238E27FC236}">
                <a16:creationId xmlns:a16="http://schemas.microsoft.com/office/drawing/2014/main" id="{0E47209C-C540-F4BA-EC02-94A1D3084AD6}"/>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C13B4E5B-CF38-B691-85AC-ABA6243AD39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a:extLst>
                <a:ext uri="{FF2B5EF4-FFF2-40B4-BE49-F238E27FC236}">
                  <a16:creationId xmlns:a16="http://schemas.microsoft.com/office/drawing/2014/main" id="{B0E7C5E1-A4C8-87A8-46F0-B8B3883E4AB1}"/>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A978C640-A4D6-8F58-CA7A-ACF4A5C7C3D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a:t>
                </a:r>
              </a:p>
            </p:txBody>
          </p:sp>
          <p:sp>
            <p:nvSpPr>
              <p:cNvPr id="27" name="Rectangle 26">
                <a:extLst>
                  <a:ext uri="{FF2B5EF4-FFF2-40B4-BE49-F238E27FC236}">
                    <a16:creationId xmlns:a16="http://schemas.microsoft.com/office/drawing/2014/main" id="{86AF9CDF-6539-DE28-2BEB-63723109D88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703B8969-8BE6-F3F4-CFFA-99D0DFBF5C50}"/>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6A5A7E41-623E-8455-9C68-A73E3D42B34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FDE64DCB-9DE4-4F87-2B5D-522F6FE47C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0923365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904</TotalTime>
  <Words>26357</Words>
  <Application>Microsoft Office PowerPoint</Application>
  <PresentationFormat>Widescreen</PresentationFormat>
  <Paragraphs>2819</Paragraphs>
  <Slides>175</Slides>
  <Notes>175</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175</vt:i4>
      </vt:variant>
    </vt:vector>
  </HeadingPairs>
  <TitlesOfParts>
    <vt:vector size="180" baseType="lpstr">
      <vt:lpstr>Arial</vt:lpstr>
      <vt:lpstr>Calibri</vt:lpstr>
      <vt:lpstr>Garamond</vt:lpstr>
      <vt:lpstr>Helvetica Neue</vt:lpstr>
      <vt:lpstr>Office Theme</vt:lpstr>
      <vt:lpstr>PowerPoint Presentation</vt:lpstr>
      <vt:lpstr>PowerPoint Presentation</vt:lpstr>
      <vt:lpstr>PowerPoint Presentation</vt:lpstr>
      <vt:lpstr>Quel est l'objet de cette formation ? </vt:lpstr>
      <vt:lpstr>Apprendre à se connaître</vt:lpstr>
      <vt:lpstr>Objectif général</vt:lpstr>
      <vt:lpstr>Sessions</vt:lpstr>
      <vt:lpstr>Pré-testing</vt:lpstr>
      <vt:lpstr>PowerPoint Presentation</vt:lpstr>
      <vt:lpstr>Objectif de la session</vt:lpstr>
      <vt:lpstr>Ordre du jour</vt:lpstr>
      <vt:lpstr>Ouverture</vt:lpstr>
      <vt:lpstr>Objectifs d'apprentissage</vt:lpstr>
      <vt:lpstr>Contrat d'apprentissage collectif</vt:lpstr>
      <vt:lpstr>À propos de la gestion de cas</vt:lpstr>
      <vt:lpstr>Principes de gestion des cas</vt:lpstr>
      <vt:lpstr>Gestion de cas</vt:lpstr>
      <vt:lpstr>Gestion de cas</vt:lpstr>
      <vt:lpstr>Gestion de cas</vt:lpstr>
      <vt:lpstr>Gestion de cas</vt:lpstr>
      <vt:lpstr>Gestion de cas</vt:lpstr>
      <vt:lpstr>Gestion de cas</vt:lpstr>
      <vt:lpstr>Exercice : Étapes de la gestion de cas</vt:lpstr>
      <vt:lpstr>La gestion de cas en contexte </vt:lpstr>
      <vt:lpstr>À propos de IM4CM</vt:lpstr>
      <vt:lpstr>Discussion</vt:lpstr>
      <vt:lpstr>Raisons de documenter les cas</vt:lpstr>
      <vt:lpstr>Discussion</vt:lpstr>
      <vt:lpstr>Éléments fondamentaux de IM4CM</vt:lpstr>
      <vt:lpstr>PowerPoint Presentation</vt:lpstr>
      <vt:lpstr>A propos du CPIMS+</vt:lpstr>
      <vt:lpstr>Histoire du CPIMS+</vt:lpstr>
      <vt:lpstr> Primero quiz  </vt:lpstr>
      <vt:lpstr>Les chiffres du CPIMS+ pour le quatrième trimestre 2021</vt:lpstr>
      <vt:lpstr> Qui est qui ?  </vt:lpstr>
      <vt:lpstr>Pause rafraichissement</vt:lpstr>
      <vt:lpstr> Pourquoi est-ce si intéressant ?  </vt:lpstr>
      <vt:lpstr>Qui peut voir quoi dans le CPIMS+ ?</vt:lpstr>
      <vt:lpstr>Qui peut voir quoi dans le CPIMS+ ?</vt:lpstr>
      <vt:lpstr>Démonstration CPIMS </vt:lpstr>
      <vt:lpstr>Principaux points d'apprentissage</vt:lpstr>
      <vt:lpstr>Site de démonstration</vt:lpstr>
      <vt:lpstr>PowerPoint Presentation</vt:lpstr>
      <vt:lpstr>Récapitulatif</vt:lpstr>
      <vt:lpstr>Objectif des sessions 2 et 3</vt:lpstr>
      <vt:lpstr>Ordre du jour</vt:lpstr>
      <vt:lpstr>Ouverture</vt:lpstr>
      <vt:lpstr>Objectifs d'apprentissage</vt:lpstr>
      <vt:lpstr>Comment allons-nous parcourir les étapes du CM en utilisant le CPIMS+ ?</vt:lpstr>
      <vt:lpstr>Étape 1 : Identification et enregistrement</vt:lpstr>
      <vt:lpstr>Discussion</vt:lpstr>
      <vt:lpstr>PowerPoint Presentation</vt:lpstr>
      <vt:lpstr>Considérations clés</vt:lpstr>
      <vt:lpstr>Considérations clés</vt:lpstr>
      <vt:lpstr>Considérations clés</vt:lpstr>
      <vt:lpstr>Démo CPIMS</vt:lpstr>
      <vt:lpstr>A vous de jouer !</vt:lpstr>
      <vt:lpstr>  Retour d'information et discussion  </vt:lpstr>
      <vt:lpstr>Deuxième étape: Évaluation</vt:lpstr>
      <vt:lpstr>Discussion</vt:lpstr>
      <vt:lpstr>PowerPoint Presentation</vt:lpstr>
      <vt:lpstr>Considérations clés</vt:lpstr>
      <vt:lpstr>Considérations clés</vt:lpstr>
      <vt:lpstr>Démonstration CPIMS </vt:lpstr>
      <vt:lpstr>Vue des tâches</vt:lpstr>
      <vt:lpstr>Vue des tâches</vt:lpstr>
      <vt:lpstr>A vous de jouer !</vt:lpstr>
      <vt:lpstr>Retour d'information et discussion </vt:lpstr>
      <vt:lpstr>    Pause rafraichissement    </vt:lpstr>
      <vt:lpstr>Étape 3 : Planification du cas</vt:lpstr>
      <vt:lpstr>Discussion</vt:lpstr>
      <vt:lpstr>PowerPoint Presentation</vt:lpstr>
      <vt:lpstr>Considérations clés</vt:lpstr>
      <vt:lpstr>Considérations clés</vt:lpstr>
      <vt:lpstr>Démonstration CPIMS</vt:lpstr>
      <vt:lpstr>A vous de jouer !</vt:lpstr>
      <vt:lpstr>Retour d'information et discussion</vt:lpstr>
      <vt:lpstr>Clôture</vt:lpstr>
      <vt:lpstr>Principaux points d'apprentissage</vt:lpstr>
      <vt:lpstr>PowerPoint Presentation</vt:lpstr>
      <vt:lpstr>Récapitulatif</vt:lpstr>
      <vt:lpstr>Ordre du jour</vt:lpstr>
      <vt:lpstr>Objectifs d'apprentissage</vt:lpstr>
      <vt:lpstr>Étape 4 : Mise en œuvre du plan d'action</vt:lpstr>
      <vt:lpstr>Discussion</vt:lpstr>
      <vt:lpstr>PowerPoint Presentation</vt:lpstr>
      <vt:lpstr>Considérations clés</vt:lpstr>
      <vt:lpstr>Considérations clés</vt:lpstr>
      <vt:lpstr>Considérations clés</vt:lpstr>
      <vt:lpstr>Démonstration CPIMS</vt:lpstr>
      <vt:lpstr>A vous de jouer !</vt:lpstr>
      <vt:lpstr>Retour d'information et discussion</vt:lpstr>
      <vt:lpstr>Étape 5 : Suivi et révision</vt:lpstr>
      <vt:lpstr>Discussion</vt:lpstr>
      <vt:lpstr>Considérations clés</vt:lpstr>
      <vt:lpstr>Considérations clés</vt:lpstr>
      <vt:lpstr>Démonstration CPIMS</vt:lpstr>
      <vt:lpstr>A vous de jouer !</vt:lpstr>
      <vt:lpstr>Retour d'information et discussion</vt:lpstr>
      <vt:lpstr>Pause rafraichissement</vt:lpstr>
      <vt:lpstr>Étape 6 : Clôture du cas</vt:lpstr>
      <vt:lpstr>Discussion</vt:lpstr>
      <vt:lpstr>Considérations clés</vt:lpstr>
      <vt:lpstr>Considérations clés</vt:lpstr>
      <vt:lpstr>Démonstration CPIMS</vt:lpstr>
      <vt:lpstr>A vous de jouer !</vt:lpstr>
      <vt:lpstr>Retour d'information et discussion</vt:lpstr>
      <vt:lpstr>Clôture</vt:lpstr>
      <vt:lpstr>Principaux points d'apprentissage </vt:lpstr>
      <vt:lpstr>PowerPoint Presentation</vt:lpstr>
      <vt:lpstr>              Récapitulatif              </vt:lpstr>
      <vt:lpstr>Objectif de la session</vt:lpstr>
      <vt:lpstr>Ordre du jour</vt:lpstr>
      <vt:lpstr>Ouverture</vt:lpstr>
      <vt:lpstr>Objectifs d'apprentissage</vt:lpstr>
      <vt:lpstr>Caractéristiques et fonctionnalités supplémentaires </vt:lpstr>
      <vt:lpstr>Démonstration CPIMS</vt:lpstr>
      <vt:lpstr>PowerPoint Presentation</vt:lpstr>
      <vt:lpstr>A vous de jouer !</vt:lpstr>
      <vt:lpstr>Retour d'information et discussion</vt:lpstr>
      <vt:lpstr>Supervision de la gestion des cas</vt:lpstr>
      <vt:lpstr>Fonctions de supervision de la gestion des cas</vt:lpstr>
      <vt:lpstr>Les fonctionnalités de CPIMS+ qui soutiennent la supervision</vt:lpstr>
      <vt:lpstr>Rappelez-vous !</vt:lpstr>
      <vt:lpstr>Démonstration CPIMS</vt:lpstr>
      <vt:lpstr>Démonstration CPIMS</vt:lpstr>
      <vt:lpstr>Démonstration CPIMS</vt:lpstr>
      <vt:lpstr>Liste de contrôle du dossier</vt:lpstr>
      <vt:lpstr>Démonstration CPIMS</vt:lpstr>
      <vt:lpstr>Discussion</vt:lpstr>
      <vt:lpstr>Démonstration CPIMS</vt:lpstr>
      <vt:lpstr>Autres outils de supervision de la gestion de cas</vt:lpstr>
      <vt:lpstr>A vous de jouer !</vt:lpstr>
      <vt:lpstr>Retour d'information et discussion</vt:lpstr>
      <vt:lpstr>Pause rafraichissement</vt:lpstr>
      <vt:lpstr>Recherche et réunification des familles</vt:lpstr>
      <vt:lpstr>Démonstration CPIMS</vt:lpstr>
      <vt:lpstr>Démonstration CPIMS</vt:lpstr>
      <vt:lpstr>A vous de jouer !</vt:lpstr>
      <vt:lpstr>Retour d'information et discussion</vt:lpstr>
      <vt:lpstr>Clôture</vt:lpstr>
      <vt:lpstr>Principaux points d'apprentissage</vt:lpstr>
      <vt:lpstr>PowerPoint Presentation</vt:lpstr>
      <vt:lpstr>Objectif de la session</vt:lpstr>
      <vt:lpstr>Ordre du jour</vt:lpstr>
      <vt:lpstr>Ouverture</vt:lpstr>
      <vt:lpstr>Objectifs d'apprentissage</vt:lpstr>
      <vt:lpstr>CPIMS+ et qualité du programme </vt:lpstr>
      <vt:lpstr>Suivi et évaluation dans la gestion des cas </vt:lpstr>
      <vt:lpstr>Utilisation du CPIMS+ pour mesurer la qualité du programme de gestion de cas</vt:lpstr>
      <vt:lpstr>Formulaire de retour d'information sur la gestion des cas d'enfants et d'aidants </vt:lpstr>
      <vt:lpstr>Pourquoi demandons-nous un retour d'information ?</vt:lpstr>
      <vt:lpstr>Comment interpréter les résultats ?</vt:lpstr>
      <vt:lpstr>Démonstration CPIMS </vt:lpstr>
      <vt:lpstr>Considérations clés</vt:lpstr>
      <vt:lpstr>Considérations clés</vt:lpstr>
      <vt:lpstr>A vous de jouer !</vt:lpstr>
      <vt:lpstr>CPIMS+ et gestion des cas  Indicateurs clés de performance </vt:lpstr>
      <vt:lpstr>Introduction aux ICP</vt:lpstr>
      <vt:lpstr>Catégories d'indicateurs clés de performance</vt:lpstr>
      <vt:lpstr>Exemples d'indicateurs clés de performance pour chaque catégorie </vt:lpstr>
      <vt:lpstr>L'exercice du pouvoir de la connaissance</vt:lpstr>
      <vt:lpstr>ICPs pour les travailleurs sociaux individuels</vt:lpstr>
      <vt:lpstr>ICPs pour les superviseurs</vt:lpstr>
      <vt:lpstr>ICPs pour les gestionnaires du programme de gestion des cas</vt:lpstr>
      <vt:lpstr>Démonstration CPIMS</vt:lpstr>
      <vt:lpstr>A vous de jouer !</vt:lpstr>
      <vt:lpstr>Pause rafraichissement</vt:lpstr>
      <vt:lpstr>Retour d'information et discussion</vt:lpstr>
      <vt:lpstr>Clôture</vt:lpstr>
      <vt:lpstr>Principaux points d'apprentissage</vt:lpstr>
      <vt:lpstr>PowerPoint Presentation</vt:lpstr>
      <vt:lpstr>Post-testing</vt:lpstr>
      <vt:lpstr>Clôture et prochaines étapes</vt:lpstr>
      <vt:lpstr>Temps supplémentaire pour la pratique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keywords>, docId:FCA794E013357D054445DFD2DF08052C</cp:keywords>
  <cp:lastModifiedBy>Ilse Van der Straeten</cp:lastModifiedBy>
  <cp:revision>178</cp:revision>
  <cp:lastPrinted>2023-01-30T11:05:30Z</cp:lastPrinted>
  <dcterms:created xsi:type="dcterms:W3CDTF">2017-12-20T18:51:03Z</dcterms:created>
  <dcterms:modified xsi:type="dcterms:W3CDTF">2023-05-26T13:05:14Z</dcterms:modified>
</cp:coreProperties>
</file>